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E885F-5F4E-42C4-AD7D-3E467E4A384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05F76-AF46-4755-9123-D7862B6910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73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9008C-0588-2707-A5F5-7FEA625EE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A70E40-EBB7-20E6-0F1D-F83F406961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19275-C267-6E04-01A0-67792EFBE7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4169D-E747-CD3D-4032-B8FA5F32ED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7052D5-AF6E-4EE8-814A-2DCB3A994FA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066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6812-A90B-02F7-0258-102A827D2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F6DAD-2E7F-BFDA-5E8B-25C4AB5F9A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6F91A-44F8-7E0D-6C1D-90EE934DC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F8BA6-4EB8-52D8-A09D-923089543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BDDAB-5A83-52E3-CD1C-503E12914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11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B26BA-8985-360B-A76D-15659ACA9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81A3C6-AB11-8BB6-1A66-A0BCA2D14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BC074-5767-B5B5-F89A-50ECAEB9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438A7-A533-5679-A7D9-E30065BF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3368B-A189-E043-AE4E-1171C4FB5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57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7F4397-5760-8D2E-BB66-1F0FA32142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246E4-B817-3998-6913-F37786406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A8451-F068-925E-B24E-019A615B7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C552F-0D9E-B315-E07B-CAC4CE4E8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14B6D-0A17-C04D-7253-9A1AB60DD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19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58ABF-2916-5475-15B1-4DE287B9D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08EB6-64EC-BE71-AEF6-D0ECDF429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43698-F1A3-034A-C22E-1B5FA8FA9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1ECAF-9F9B-D9B4-BD7E-FA6D5C7BD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CBCC5-54BC-5E3A-45F8-D056B0587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080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9CBC7-207E-4F55-1055-C7A84D056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1D839-ED8B-A690-4177-78737E228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F38C9-14EA-917A-800E-72831149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D16C2-C17E-72EA-D612-D7C32B2EB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EED2F-6E20-99B0-79A2-5B8A398F8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821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48237-D5E2-22BF-9CCA-B7102BA1D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672F-AE88-5457-50C3-803E7321D4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CE3BE-7B3D-C0CC-0298-89B8CD115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6B56B-3E47-AA58-5730-43D4B4DD2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75B06-6AFF-FC6A-9ADA-180D5E389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BFCAD-9626-DC47-6F41-B1CEC7E16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89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24B2B-DAD1-77F1-1D0C-B95E448FE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0957B-F93A-513C-4EF1-CB4335305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C41EA-3F2D-9C9E-C4C3-4E9BDAA3A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283285-7D59-FBDB-6F19-05175B7C10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A478CE-11B5-7F82-6392-DE927C5EE8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BD71D3-0CBE-2D7C-3D81-EDE6D129F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97C726-B988-2C09-7C88-7A154422B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A8CF7B-0D0B-7587-39B7-8CE9190A2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42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A3E7-1986-5923-4ACA-E16306B4F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71F94F-3A63-CED8-8FF5-19DE28006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9996BD-6FA3-8B77-5EE9-3E7660524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0E5321-7112-7C4E-C68B-D6E638DB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755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B95E9-B4AC-B8EE-F1ED-EE8515648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AAC44C-2C8A-726E-0374-131920F02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713E4-9DAE-9906-59F4-6459FA797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54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4FCEB-838F-DEC3-F3F1-F4D71C9CB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A9462-CADF-F536-C41D-2D88E33E4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90C23-CEF5-79C5-60A3-1F6B023F8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1276D-9608-B0B9-32A9-528BAD59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24C898-8F68-AA87-47DB-92B38F5FD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5A5142-B47A-6591-8B5F-68F3A849D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31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7F313-E818-E9A2-A20E-39B27CFC5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D21F45-096C-23EA-DA58-792928D53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08081-DAAB-7626-0F49-E17D5DEB4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FD24EF-AECF-F0B4-C6B8-087D783F8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B5D3A-2DC6-E9BD-BFE0-7820FC08D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9690FE-359A-C300-FACC-877B79395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67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1DE666-6B99-0DD2-101A-409E6AA2B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693DE-C3F5-9D62-A9F4-288DF0C48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8AA79-B30A-9828-D5F1-D485B5024C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B605F1-5786-42C9-BB01-E07AF0884D81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1DDA4-B9FA-79D9-45A4-4EBF8B0F0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87066-5BCD-FA62-0B8B-93874764EC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2C1B09-5DF7-4FCB-B6D4-478B474C01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75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791B8-07C5-94DA-B3DA-DBB490D16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62CF004-E5D5-DD75-D2DB-26BA85E83CD2}"/>
              </a:ext>
            </a:extLst>
          </p:cNvPr>
          <p:cNvGrpSpPr/>
          <p:nvPr/>
        </p:nvGrpSpPr>
        <p:grpSpPr>
          <a:xfrm>
            <a:off x="1285960" y="857686"/>
            <a:ext cx="7911803" cy="5690975"/>
            <a:chOff x="1231390" y="866447"/>
            <a:chExt cx="8131509" cy="5690975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85AFC81E-416E-263E-C025-3A07E531ED37}"/>
                </a:ext>
              </a:extLst>
            </p:cNvPr>
            <p:cNvSpPr/>
            <p:nvPr/>
          </p:nvSpPr>
          <p:spPr>
            <a:xfrm>
              <a:off x="1279876" y="866447"/>
              <a:ext cx="5424164" cy="586516"/>
            </a:xfrm>
            <a:custGeom>
              <a:avLst/>
              <a:gdLst>
                <a:gd name="connsiteX0" fmla="*/ 0 w 9707661"/>
                <a:gd name="connsiteY0" fmla="*/ 58652 h 586516"/>
                <a:gd name="connsiteX1" fmla="*/ 58652 w 9707661"/>
                <a:gd name="connsiteY1" fmla="*/ 0 h 586516"/>
                <a:gd name="connsiteX2" fmla="*/ 9649009 w 9707661"/>
                <a:gd name="connsiteY2" fmla="*/ 0 h 586516"/>
                <a:gd name="connsiteX3" fmla="*/ 9707661 w 9707661"/>
                <a:gd name="connsiteY3" fmla="*/ 58652 h 586516"/>
                <a:gd name="connsiteX4" fmla="*/ 9707661 w 9707661"/>
                <a:gd name="connsiteY4" fmla="*/ 527864 h 586516"/>
                <a:gd name="connsiteX5" fmla="*/ 9649009 w 9707661"/>
                <a:gd name="connsiteY5" fmla="*/ 586516 h 586516"/>
                <a:gd name="connsiteX6" fmla="*/ 58652 w 9707661"/>
                <a:gd name="connsiteY6" fmla="*/ 586516 h 586516"/>
                <a:gd name="connsiteX7" fmla="*/ 0 w 9707661"/>
                <a:gd name="connsiteY7" fmla="*/ 527864 h 586516"/>
                <a:gd name="connsiteX8" fmla="*/ 0 w 9707661"/>
                <a:gd name="connsiteY8" fmla="*/ 58652 h 586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707661" h="586516">
                  <a:moveTo>
                    <a:pt x="0" y="58652"/>
                  </a:moveTo>
                  <a:cubicBezTo>
                    <a:pt x="0" y="26259"/>
                    <a:pt x="26259" y="0"/>
                    <a:pt x="58652" y="0"/>
                  </a:cubicBezTo>
                  <a:lnTo>
                    <a:pt x="9649009" y="0"/>
                  </a:lnTo>
                  <a:cubicBezTo>
                    <a:pt x="9681402" y="0"/>
                    <a:pt x="9707661" y="26259"/>
                    <a:pt x="9707661" y="58652"/>
                  </a:cubicBezTo>
                  <a:lnTo>
                    <a:pt x="9707661" y="527864"/>
                  </a:lnTo>
                  <a:cubicBezTo>
                    <a:pt x="9707661" y="560257"/>
                    <a:pt x="9681402" y="586516"/>
                    <a:pt x="9649009" y="586516"/>
                  </a:cubicBezTo>
                  <a:lnTo>
                    <a:pt x="58652" y="586516"/>
                  </a:lnTo>
                  <a:cubicBezTo>
                    <a:pt x="26259" y="586516"/>
                    <a:pt x="0" y="560257"/>
                    <a:pt x="0" y="527864"/>
                  </a:cubicBezTo>
                  <a:lnTo>
                    <a:pt x="0" y="5865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518" tIns="70518" rIns="70518" bIns="70518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b="1" kern="1200">
                  <a:solidFill>
                    <a:schemeClr val="bg1"/>
                  </a:solidFill>
                </a:rPr>
                <a:t>Board of Governors</a:t>
              </a: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C564B553-DE02-0E38-ACAF-61A88FD27DB4}"/>
                </a:ext>
              </a:extLst>
            </p:cNvPr>
            <p:cNvSpPr/>
            <p:nvPr/>
          </p:nvSpPr>
          <p:spPr>
            <a:xfrm>
              <a:off x="1231390" y="1669458"/>
              <a:ext cx="5487178" cy="630311"/>
            </a:xfrm>
            <a:custGeom>
              <a:avLst/>
              <a:gdLst>
                <a:gd name="connsiteX0" fmla="*/ 0 w 9688710"/>
                <a:gd name="connsiteY0" fmla="*/ 58652 h 586516"/>
                <a:gd name="connsiteX1" fmla="*/ 58652 w 9688710"/>
                <a:gd name="connsiteY1" fmla="*/ 0 h 586516"/>
                <a:gd name="connsiteX2" fmla="*/ 9630058 w 9688710"/>
                <a:gd name="connsiteY2" fmla="*/ 0 h 586516"/>
                <a:gd name="connsiteX3" fmla="*/ 9688710 w 9688710"/>
                <a:gd name="connsiteY3" fmla="*/ 58652 h 586516"/>
                <a:gd name="connsiteX4" fmla="*/ 9688710 w 9688710"/>
                <a:gd name="connsiteY4" fmla="*/ 527864 h 586516"/>
                <a:gd name="connsiteX5" fmla="*/ 9630058 w 9688710"/>
                <a:gd name="connsiteY5" fmla="*/ 586516 h 586516"/>
                <a:gd name="connsiteX6" fmla="*/ 58652 w 9688710"/>
                <a:gd name="connsiteY6" fmla="*/ 586516 h 586516"/>
                <a:gd name="connsiteX7" fmla="*/ 0 w 9688710"/>
                <a:gd name="connsiteY7" fmla="*/ 527864 h 586516"/>
                <a:gd name="connsiteX8" fmla="*/ 0 w 9688710"/>
                <a:gd name="connsiteY8" fmla="*/ 58652 h 586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88710" h="586516">
                  <a:moveTo>
                    <a:pt x="0" y="58652"/>
                  </a:moveTo>
                  <a:cubicBezTo>
                    <a:pt x="0" y="26259"/>
                    <a:pt x="26259" y="0"/>
                    <a:pt x="58652" y="0"/>
                  </a:cubicBezTo>
                  <a:lnTo>
                    <a:pt x="9630058" y="0"/>
                  </a:lnTo>
                  <a:cubicBezTo>
                    <a:pt x="9662451" y="0"/>
                    <a:pt x="9688710" y="26259"/>
                    <a:pt x="9688710" y="58652"/>
                  </a:cubicBezTo>
                  <a:lnTo>
                    <a:pt x="9688710" y="527864"/>
                  </a:lnTo>
                  <a:cubicBezTo>
                    <a:pt x="9688710" y="560257"/>
                    <a:pt x="9662451" y="586516"/>
                    <a:pt x="9630058" y="586516"/>
                  </a:cubicBezTo>
                  <a:lnTo>
                    <a:pt x="58652" y="586516"/>
                  </a:lnTo>
                  <a:cubicBezTo>
                    <a:pt x="26259" y="586516"/>
                    <a:pt x="0" y="560257"/>
                    <a:pt x="0" y="527864"/>
                  </a:cubicBezTo>
                  <a:lnTo>
                    <a:pt x="0" y="5865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518" tIns="70518" rIns="70518" bIns="70518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400" b="1" kern="1200" dirty="0">
                  <a:solidFill>
                    <a:schemeClr val="bg1"/>
                  </a:solidFill>
                </a:rPr>
                <a:t>University Health, Safety and Wellbeing Committee</a:t>
              </a:r>
              <a:r>
                <a:rPr lang="en-GB" sz="1400" b="1" dirty="0">
                  <a:solidFill>
                    <a:schemeClr val="bg1"/>
                  </a:solidFill>
                </a:rPr>
                <a:t> </a:t>
              </a:r>
              <a:r>
                <a:rPr lang="en-GB" sz="1400" b="1" kern="12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78A1F8D-0EAE-8E6F-A698-E829346668EC}"/>
                </a:ext>
              </a:extLst>
            </p:cNvPr>
            <p:cNvSpPr/>
            <p:nvPr/>
          </p:nvSpPr>
          <p:spPr>
            <a:xfrm>
              <a:off x="1283190" y="3064003"/>
              <a:ext cx="5514183" cy="566132"/>
            </a:xfrm>
            <a:custGeom>
              <a:avLst/>
              <a:gdLst>
                <a:gd name="connsiteX0" fmla="*/ 0 w 9633386"/>
                <a:gd name="connsiteY0" fmla="*/ 56613 h 566132"/>
                <a:gd name="connsiteX1" fmla="*/ 56613 w 9633386"/>
                <a:gd name="connsiteY1" fmla="*/ 0 h 566132"/>
                <a:gd name="connsiteX2" fmla="*/ 9576773 w 9633386"/>
                <a:gd name="connsiteY2" fmla="*/ 0 h 566132"/>
                <a:gd name="connsiteX3" fmla="*/ 9633386 w 9633386"/>
                <a:gd name="connsiteY3" fmla="*/ 56613 h 566132"/>
                <a:gd name="connsiteX4" fmla="*/ 9633386 w 9633386"/>
                <a:gd name="connsiteY4" fmla="*/ 509519 h 566132"/>
                <a:gd name="connsiteX5" fmla="*/ 9576773 w 9633386"/>
                <a:gd name="connsiteY5" fmla="*/ 566132 h 566132"/>
                <a:gd name="connsiteX6" fmla="*/ 56613 w 9633386"/>
                <a:gd name="connsiteY6" fmla="*/ 566132 h 566132"/>
                <a:gd name="connsiteX7" fmla="*/ 0 w 9633386"/>
                <a:gd name="connsiteY7" fmla="*/ 509519 h 566132"/>
                <a:gd name="connsiteX8" fmla="*/ 0 w 9633386"/>
                <a:gd name="connsiteY8" fmla="*/ 56613 h 566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33386" h="566132">
                  <a:moveTo>
                    <a:pt x="0" y="56613"/>
                  </a:moveTo>
                  <a:cubicBezTo>
                    <a:pt x="0" y="25347"/>
                    <a:pt x="25347" y="0"/>
                    <a:pt x="56613" y="0"/>
                  </a:cubicBezTo>
                  <a:lnTo>
                    <a:pt x="9576773" y="0"/>
                  </a:lnTo>
                  <a:cubicBezTo>
                    <a:pt x="9608039" y="0"/>
                    <a:pt x="9633386" y="25347"/>
                    <a:pt x="9633386" y="56613"/>
                  </a:cubicBezTo>
                  <a:lnTo>
                    <a:pt x="9633386" y="509519"/>
                  </a:lnTo>
                  <a:cubicBezTo>
                    <a:pt x="9633386" y="540785"/>
                    <a:pt x="9608039" y="566132"/>
                    <a:pt x="9576773" y="566132"/>
                  </a:cubicBezTo>
                  <a:lnTo>
                    <a:pt x="56613" y="566132"/>
                  </a:lnTo>
                  <a:cubicBezTo>
                    <a:pt x="25347" y="566132"/>
                    <a:pt x="0" y="540785"/>
                    <a:pt x="0" y="509519"/>
                  </a:cubicBezTo>
                  <a:lnTo>
                    <a:pt x="0" y="56613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921" tIns="69921" rIns="69921" bIns="69921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400" b="1" kern="1200">
                  <a:solidFill>
                    <a:srgbClr val="000000"/>
                  </a:solidFill>
                </a:rPr>
                <a:t>Faculty Health</a:t>
              </a:r>
              <a:r>
                <a:rPr lang="en-GB" sz="1400" b="1">
                  <a:solidFill>
                    <a:srgbClr val="000000"/>
                  </a:solidFill>
                </a:rPr>
                <a:t>, Safety</a:t>
              </a:r>
              <a:r>
                <a:rPr lang="en-GB" sz="1400" b="1" kern="1200">
                  <a:solidFill>
                    <a:srgbClr val="000000"/>
                  </a:solidFill>
                </a:rPr>
                <a:t> </a:t>
              </a:r>
              <a:r>
                <a:rPr lang="en-GB" sz="1400" b="1">
                  <a:solidFill>
                    <a:srgbClr val="000000"/>
                  </a:solidFill>
                </a:rPr>
                <a:t>and Wellbeing </a:t>
              </a:r>
              <a:r>
                <a:rPr lang="en-GB" sz="1400" b="1" kern="1200">
                  <a:solidFill>
                    <a:srgbClr val="000000"/>
                  </a:solidFill>
                </a:rPr>
                <a:t>Committee</a:t>
              </a:r>
              <a:br>
                <a:rPr lang="en-GB" sz="1400" b="1">
                  <a:solidFill>
                    <a:srgbClr val="000000"/>
                  </a:solidFill>
                </a:rPr>
              </a:br>
              <a:r>
                <a:rPr lang="en-GB" sz="1400">
                  <a:solidFill>
                    <a:srgbClr val="000000"/>
                  </a:solidFill>
                  <a:ea typeface="Calibri"/>
                  <a:cs typeface="Calibri"/>
                </a:rPr>
                <a:t>Chair: Exec Director of Faculty Operations </a:t>
              </a:r>
              <a:endParaRPr lang="en-GB" sz="1400" kern="1200">
                <a:solidFill>
                  <a:srgbClr val="000000"/>
                </a:solidFill>
                <a:ea typeface="Calibri"/>
                <a:cs typeface="Calibri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C955D59-B7E2-F351-2DE9-CC821CF06DD3}"/>
                </a:ext>
              </a:extLst>
            </p:cNvPr>
            <p:cNvSpPr/>
            <p:nvPr/>
          </p:nvSpPr>
          <p:spPr>
            <a:xfrm>
              <a:off x="1279876" y="5014906"/>
              <a:ext cx="1595205" cy="1535718"/>
            </a:xfrm>
            <a:custGeom>
              <a:avLst/>
              <a:gdLst>
                <a:gd name="connsiteX0" fmla="*/ 0 w 733321"/>
                <a:gd name="connsiteY0" fmla="*/ 73332 h 1347300"/>
                <a:gd name="connsiteX1" fmla="*/ 73332 w 733321"/>
                <a:gd name="connsiteY1" fmla="*/ 0 h 1347300"/>
                <a:gd name="connsiteX2" fmla="*/ 659989 w 733321"/>
                <a:gd name="connsiteY2" fmla="*/ 0 h 1347300"/>
                <a:gd name="connsiteX3" fmla="*/ 733321 w 733321"/>
                <a:gd name="connsiteY3" fmla="*/ 73332 h 1347300"/>
                <a:gd name="connsiteX4" fmla="*/ 733321 w 733321"/>
                <a:gd name="connsiteY4" fmla="*/ 1273968 h 1347300"/>
                <a:gd name="connsiteX5" fmla="*/ 659989 w 733321"/>
                <a:gd name="connsiteY5" fmla="*/ 1347300 h 1347300"/>
                <a:gd name="connsiteX6" fmla="*/ 73332 w 733321"/>
                <a:gd name="connsiteY6" fmla="*/ 1347300 h 1347300"/>
                <a:gd name="connsiteX7" fmla="*/ 0 w 733321"/>
                <a:gd name="connsiteY7" fmla="*/ 1273968 h 1347300"/>
                <a:gd name="connsiteX8" fmla="*/ 0 w 733321"/>
                <a:gd name="connsiteY8" fmla="*/ 73332 h 134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3321" h="1347300">
                  <a:moveTo>
                    <a:pt x="0" y="73332"/>
                  </a:moveTo>
                  <a:cubicBezTo>
                    <a:pt x="0" y="32832"/>
                    <a:pt x="32832" y="0"/>
                    <a:pt x="73332" y="0"/>
                  </a:cubicBezTo>
                  <a:lnTo>
                    <a:pt x="659989" y="0"/>
                  </a:lnTo>
                  <a:cubicBezTo>
                    <a:pt x="700489" y="0"/>
                    <a:pt x="733321" y="32832"/>
                    <a:pt x="733321" y="73332"/>
                  </a:cubicBezTo>
                  <a:lnTo>
                    <a:pt x="733321" y="1273968"/>
                  </a:lnTo>
                  <a:cubicBezTo>
                    <a:pt x="733321" y="1314468"/>
                    <a:pt x="700489" y="1347300"/>
                    <a:pt x="659989" y="1347300"/>
                  </a:cubicBezTo>
                  <a:lnTo>
                    <a:pt x="73332" y="1347300"/>
                  </a:lnTo>
                  <a:cubicBezTo>
                    <a:pt x="32832" y="1347300"/>
                    <a:pt x="0" y="1314468"/>
                    <a:pt x="0" y="1273968"/>
                  </a:cubicBezTo>
                  <a:lnTo>
                    <a:pt x="0" y="73332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4818" tIns="74818" rIns="74818" bIns="74818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dirty="0">
                  <a:solidFill>
                    <a:srgbClr val="000000"/>
                  </a:solidFill>
                </a:rPr>
                <a:t>AMBS</a:t>
              </a:r>
              <a:r>
                <a:rPr lang="en-GB" sz="1200" b="1" kern="1200" dirty="0">
                  <a:solidFill>
                    <a:srgbClr val="000000"/>
                  </a:solidFill>
                </a:rPr>
                <a:t> H</a:t>
              </a:r>
              <a:r>
                <a:rPr lang="en-GB" sz="1200" b="1" dirty="0">
                  <a:solidFill>
                    <a:srgbClr val="000000"/>
                  </a:solidFill>
                </a:rPr>
                <a:t>S&amp;W Committee</a:t>
              </a:r>
              <a:r>
                <a:rPr lang="en-GB" sz="1200" b="1" kern="1200" dirty="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3C49924-5C86-4AA8-20EC-5CE21C44EB89}"/>
                </a:ext>
              </a:extLst>
            </p:cNvPr>
            <p:cNvSpPr/>
            <p:nvPr/>
          </p:nvSpPr>
          <p:spPr>
            <a:xfrm>
              <a:off x="2981578" y="5008726"/>
              <a:ext cx="1577203" cy="1541897"/>
            </a:xfrm>
            <a:custGeom>
              <a:avLst/>
              <a:gdLst>
                <a:gd name="connsiteX0" fmla="*/ 0 w 475167"/>
                <a:gd name="connsiteY0" fmla="*/ 47517 h 1550397"/>
                <a:gd name="connsiteX1" fmla="*/ 47517 w 475167"/>
                <a:gd name="connsiteY1" fmla="*/ 0 h 1550397"/>
                <a:gd name="connsiteX2" fmla="*/ 427650 w 475167"/>
                <a:gd name="connsiteY2" fmla="*/ 0 h 1550397"/>
                <a:gd name="connsiteX3" fmla="*/ 475167 w 475167"/>
                <a:gd name="connsiteY3" fmla="*/ 47517 h 1550397"/>
                <a:gd name="connsiteX4" fmla="*/ 475167 w 475167"/>
                <a:gd name="connsiteY4" fmla="*/ 1502880 h 1550397"/>
                <a:gd name="connsiteX5" fmla="*/ 427650 w 475167"/>
                <a:gd name="connsiteY5" fmla="*/ 1550397 h 1550397"/>
                <a:gd name="connsiteX6" fmla="*/ 47517 w 475167"/>
                <a:gd name="connsiteY6" fmla="*/ 1550397 h 1550397"/>
                <a:gd name="connsiteX7" fmla="*/ 0 w 475167"/>
                <a:gd name="connsiteY7" fmla="*/ 1502880 h 1550397"/>
                <a:gd name="connsiteX8" fmla="*/ 0 w 475167"/>
                <a:gd name="connsiteY8" fmla="*/ 47517 h 1550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67" h="1550397">
                  <a:moveTo>
                    <a:pt x="0" y="47517"/>
                  </a:moveTo>
                  <a:cubicBezTo>
                    <a:pt x="0" y="21274"/>
                    <a:pt x="21274" y="0"/>
                    <a:pt x="47517" y="0"/>
                  </a:cubicBezTo>
                  <a:lnTo>
                    <a:pt x="427650" y="0"/>
                  </a:lnTo>
                  <a:cubicBezTo>
                    <a:pt x="453893" y="0"/>
                    <a:pt x="475167" y="21274"/>
                    <a:pt x="475167" y="47517"/>
                  </a:cubicBezTo>
                  <a:lnTo>
                    <a:pt x="475167" y="1502880"/>
                  </a:lnTo>
                  <a:cubicBezTo>
                    <a:pt x="475167" y="1529123"/>
                    <a:pt x="453893" y="1550397"/>
                    <a:pt x="427650" y="1550397"/>
                  </a:cubicBezTo>
                  <a:lnTo>
                    <a:pt x="47517" y="1550397"/>
                  </a:lnTo>
                  <a:cubicBezTo>
                    <a:pt x="21274" y="1550397"/>
                    <a:pt x="0" y="1529123"/>
                    <a:pt x="0" y="1502880"/>
                  </a:cubicBezTo>
                  <a:lnTo>
                    <a:pt x="0" y="47517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447" tIns="63447" rIns="63447" bIns="63447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dirty="0">
                  <a:solidFill>
                    <a:srgbClr val="000000"/>
                  </a:solidFill>
                </a:rPr>
                <a:t>SALC</a:t>
              </a:r>
              <a:r>
                <a:rPr lang="en-GB" sz="1200" b="1" kern="1200" dirty="0">
                  <a:solidFill>
                    <a:srgbClr val="000000"/>
                  </a:solidFill>
                </a:rPr>
                <a:t> H</a:t>
              </a:r>
              <a:r>
                <a:rPr lang="en-GB" sz="1200" b="1" dirty="0">
                  <a:solidFill>
                    <a:srgbClr val="000000"/>
                  </a:solidFill>
                </a:rPr>
                <a:t>S&amp;W Committee</a:t>
              </a:r>
              <a:r>
                <a:rPr lang="en-GB" sz="1200" b="1" kern="1200" dirty="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00E55A5-D54B-296C-B6E0-9D8E6A6EAA33}"/>
                </a:ext>
              </a:extLst>
            </p:cNvPr>
            <p:cNvSpPr/>
            <p:nvPr/>
          </p:nvSpPr>
          <p:spPr>
            <a:xfrm>
              <a:off x="4656277" y="5015524"/>
              <a:ext cx="1550197" cy="1541898"/>
            </a:xfrm>
            <a:custGeom>
              <a:avLst/>
              <a:gdLst>
                <a:gd name="connsiteX0" fmla="*/ 0 w 475167"/>
                <a:gd name="connsiteY0" fmla="*/ 47517 h 1443677"/>
                <a:gd name="connsiteX1" fmla="*/ 47517 w 475167"/>
                <a:gd name="connsiteY1" fmla="*/ 0 h 1443677"/>
                <a:gd name="connsiteX2" fmla="*/ 427650 w 475167"/>
                <a:gd name="connsiteY2" fmla="*/ 0 h 1443677"/>
                <a:gd name="connsiteX3" fmla="*/ 475167 w 475167"/>
                <a:gd name="connsiteY3" fmla="*/ 47517 h 1443677"/>
                <a:gd name="connsiteX4" fmla="*/ 475167 w 475167"/>
                <a:gd name="connsiteY4" fmla="*/ 1396160 h 1443677"/>
                <a:gd name="connsiteX5" fmla="*/ 427650 w 475167"/>
                <a:gd name="connsiteY5" fmla="*/ 1443677 h 1443677"/>
                <a:gd name="connsiteX6" fmla="*/ 47517 w 475167"/>
                <a:gd name="connsiteY6" fmla="*/ 1443677 h 1443677"/>
                <a:gd name="connsiteX7" fmla="*/ 0 w 475167"/>
                <a:gd name="connsiteY7" fmla="*/ 1396160 h 1443677"/>
                <a:gd name="connsiteX8" fmla="*/ 0 w 475167"/>
                <a:gd name="connsiteY8" fmla="*/ 47517 h 1443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67" h="1443677">
                  <a:moveTo>
                    <a:pt x="0" y="47517"/>
                  </a:moveTo>
                  <a:cubicBezTo>
                    <a:pt x="0" y="21274"/>
                    <a:pt x="21274" y="0"/>
                    <a:pt x="47517" y="0"/>
                  </a:cubicBezTo>
                  <a:lnTo>
                    <a:pt x="427650" y="0"/>
                  </a:lnTo>
                  <a:cubicBezTo>
                    <a:pt x="453893" y="0"/>
                    <a:pt x="475167" y="21274"/>
                    <a:pt x="475167" y="47517"/>
                  </a:cubicBezTo>
                  <a:lnTo>
                    <a:pt x="475167" y="1396160"/>
                  </a:lnTo>
                  <a:cubicBezTo>
                    <a:pt x="475167" y="1422403"/>
                    <a:pt x="453893" y="1443677"/>
                    <a:pt x="427650" y="1443677"/>
                  </a:cubicBezTo>
                  <a:lnTo>
                    <a:pt x="47517" y="1443677"/>
                  </a:lnTo>
                  <a:cubicBezTo>
                    <a:pt x="21274" y="1443677"/>
                    <a:pt x="0" y="1422403"/>
                    <a:pt x="0" y="1396160"/>
                  </a:cubicBezTo>
                  <a:lnTo>
                    <a:pt x="0" y="47517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9637" tIns="59637" rIns="59637" bIns="59637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dirty="0">
                  <a:solidFill>
                    <a:srgbClr val="000000"/>
                  </a:solidFill>
                </a:rPr>
                <a:t>SEED</a:t>
              </a:r>
              <a:r>
                <a:rPr lang="en-GB" sz="1200" b="1" kern="1200" dirty="0">
                  <a:solidFill>
                    <a:srgbClr val="000000"/>
                  </a:solidFill>
                </a:rPr>
                <a:t> H</a:t>
              </a:r>
              <a:r>
                <a:rPr lang="en-GB" sz="1200" b="1" dirty="0">
                  <a:solidFill>
                    <a:srgbClr val="000000"/>
                  </a:solidFill>
                </a:rPr>
                <a:t>S&amp;W </a:t>
              </a:r>
              <a:r>
                <a:rPr lang="en-GB" sz="1200" b="1" kern="1200" dirty="0">
                  <a:solidFill>
                    <a:srgbClr val="000000"/>
                  </a:solidFill>
                </a:rPr>
                <a:t>Committee 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DB60BBE-E0E4-85CC-59CF-7D277AE16A7D}"/>
                </a:ext>
              </a:extLst>
            </p:cNvPr>
            <p:cNvSpPr/>
            <p:nvPr/>
          </p:nvSpPr>
          <p:spPr>
            <a:xfrm>
              <a:off x="6302167" y="5011817"/>
              <a:ext cx="1541587" cy="1541897"/>
            </a:xfrm>
            <a:custGeom>
              <a:avLst/>
              <a:gdLst>
                <a:gd name="connsiteX0" fmla="*/ 0 w 475167"/>
                <a:gd name="connsiteY0" fmla="*/ 47517 h 912997"/>
                <a:gd name="connsiteX1" fmla="*/ 47517 w 475167"/>
                <a:gd name="connsiteY1" fmla="*/ 0 h 912997"/>
                <a:gd name="connsiteX2" fmla="*/ 427650 w 475167"/>
                <a:gd name="connsiteY2" fmla="*/ 0 h 912997"/>
                <a:gd name="connsiteX3" fmla="*/ 475167 w 475167"/>
                <a:gd name="connsiteY3" fmla="*/ 47517 h 912997"/>
                <a:gd name="connsiteX4" fmla="*/ 475167 w 475167"/>
                <a:gd name="connsiteY4" fmla="*/ 865480 h 912997"/>
                <a:gd name="connsiteX5" fmla="*/ 427650 w 475167"/>
                <a:gd name="connsiteY5" fmla="*/ 912997 h 912997"/>
                <a:gd name="connsiteX6" fmla="*/ 47517 w 475167"/>
                <a:gd name="connsiteY6" fmla="*/ 912997 h 912997"/>
                <a:gd name="connsiteX7" fmla="*/ 0 w 475167"/>
                <a:gd name="connsiteY7" fmla="*/ 865480 h 912997"/>
                <a:gd name="connsiteX8" fmla="*/ 0 w 475167"/>
                <a:gd name="connsiteY8" fmla="*/ 47517 h 912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67" h="912997">
                  <a:moveTo>
                    <a:pt x="0" y="47517"/>
                  </a:moveTo>
                  <a:cubicBezTo>
                    <a:pt x="0" y="21274"/>
                    <a:pt x="21274" y="0"/>
                    <a:pt x="47517" y="0"/>
                  </a:cubicBezTo>
                  <a:lnTo>
                    <a:pt x="427650" y="0"/>
                  </a:lnTo>
                  <a:cubicBezTo>
                    <a:pt x="453893" y="0"/>
                    <a:pt x="475167" y="21274"/>
                    <a:pt x="475167" y="47517"/>
                  </a:cubicBezTo>
                  <a:lnTo>
                    <a:pt x="475167" y="865480"/>
                  </a:lnTo>
                  <a:cubicBezTo>
                    <a:pt x="475167" y="891723"/>
                    <a:pt x="453893" y="912997"/>
                    <a:pt x="427650" y="912997"/>
                  </a:cubicBezTo>
                  <a:lnTo>
                    <a:pt x="47517" y="912997"/>
                  </a:lnTo>
                  <a:cubicBezTo>
                    <a:pt x="21274" y="912997"/>
                    <a:pt x="0" y="891723"/>
                    <a:pt x="0" y="865480"/>
                  </a:cubicBezTo>
                  <a:lnTo>
                    <a:pt x="0" y="47517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447" tIns="63447" rIns="63447" bIns="63447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br>
                <a:rPr lang="en-GB" sz="1400" b="1" dirty="0"/>
              </a:br>
              <a:r>
                <a:rPr lang="en-GB" sz="1200" b="1" dirty="0">
                  <a:solidFill>
                    <a:srgbClr val="000000"/>
                  </a:solidFill>
                </a:rPr>
                <a:t>SOSS HS&amp;W</a:t>
              </a:r>
              <a:r>
                <a:rPr lang="en-GB" sz="1200" b="1" kern="1200" dirty="0">
                  <a:solidFill>
                    <a:srgbClr val="000000"/>
                  </a:solidFill>
                </a:rPr>
                <a:t> </a:t>
              </a:r>
              <a:r>
                <a:rPr lang="en-GB" sz="1200" b="1" dirty="0">
                  <a:solidFill>
                    <a:srgbClr val="000000"/>
                  </a:solidFill>
                </a:rPr>
                <a:t> </a:t>
              </a:r>
              <a:r>
                <a:rPr lang="en-GB" sz="1200" b="1" kern="1200" dirty="0">
                  <a:solidFill>
                    <a:srgbClr val="000000"/>
                  </a:solidFill>
                </a:rPr>
                <a:t>Committee</a:t>
              </a:r>
            </a:p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400" b="1" kern="1200" dirty="0">
                <a:solidFill>
                  <a:srgbClr val="000000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3126BAA-9B64-43B1-84D8-EBAE8E8F4B8D}"/>
                </a:ext>
              </a:extLst>
            </p:cNvPr>
            <p:cNvSpPr/>
            <p:nvPr/>
          </p:nvSpPr>
          <p:spPr>
            <a:xfrm>
              <a:off x="7933136" y="5015524"/>
              <a:ext cx="1429763" cy="1541898"/>
            </a:xfrm>
            <a:custGeom>
              <a:avLst/>
              <a:gdLst>
                <a:gd name="connsiteX0" fmla="*/ 0 w 523230"/>
                <a:gd name="connsiteY0" fmla="*/ 52323 h 910055"/>
                <a:gd name="connsiteX1" fmla="*/ 52323 w 523230"/>
                <a:gd name="connsiteY1" fmla="*/ 0 h 910055"/>
                <a:gd name="connsiteX2" fmla="*/ 470907 w 523230"/>
                <a:gd name="connsiteY2" fmla="*/ 0 h 910055"/>
                <a:gd name="connsiteX3" fmla="*/ 523230 w 523230"/>
                <a:gd name="connsiteY3" fmla="*/ 52323 h 910055"/>
                <a:gd name="connsiteX4" fmla="*/ 523230 w 523230"/>
                <a:gd name="connsiteY4" fmla="*/ 857732 h 910055"/>
                <a:gd name="connsiteX5" fmla="*/ 470907 w 523230"/>
                <a:gd name="connsiteY5" fmla="*/ 910055 h 910055"/>
                <a:gd name="connsiteX6" fmla="*/ 52323 w 523230"/>
                <a:gd name="connsiteY6" fmla="*/ 910055 h 910055"/>
                <a:gd name="connsiteX7" fmla="*/ 0 w 523230"/>
                <a:gd name="connsiteY7" fmla="*/ 857732 h 910055"/>
                <a:gd name="connsiteX8" fmla="*/ 0 w 523230"/>
                <a:gd name="connsiteY8" fmla="*/ 52323 h 910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3230" h="910055">
                  <a:moveTo>
                    <a:pt x="0" y="52323"/>
                  </a:moveTo>
                  <a:cubicBezTo>
                    <a:pt x="0" y="23426"/>
                    <a:pt x="23426" y="0"/>
                    <a:pt x="52323" y="0"/>
                  </a:cubicBezTo>
                  <a:lnTo>
                    <a:pt x="470907" y="0"/>
                  </a:lnTo>
                  <a:cubicBezTo>
                    <a:pt x="499804" y="0"/>
                    <a:pt x="523230" y="23426"/>
                    <a:pt x="523230" y="52323"/>
                  </a:cubicBezTo>
                  <a:lnTo>
                    <a:pt x="523230" y="857732"/>
                  </a:lnTo>
                  <a:cubicBezTo>
                    <a:pt x="523230" y="886629"/>
                    <a:pt x="499804" y="910055"/>
                    <a:pt x="470907" y="910055"/>
                  </a:cubicBezTo>
                  <a:lnTo>
                    <a:pt x="52323" y="910055"/>
                  </a:lnTo>
                  <a:cubicBezTo>
                    <a:pt x="23426" y="910055"/>
                    <a:pt x="0" y="886629"/>
                    <a:pt x="0" y="857732"/>
                  </a:cubicBezTo>
                  <a:lnTo>
                    <a:pt x="0" y="52323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8665" tIns="68665" rIns="68665" bIns="68665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rgbClr val="000000"/>
                  </a:solidFill>
                </a:rPr>
                <a:t>Faculty Office H</a:t>
              </a:r>
              <a:r>
                <a:rPr lang="en-GB" sz="1200" b="1" dirty="0">
                  <a:solidFill>
                    <a:srgbClr val="000000"/>
                  </a:solidFill>
                </a:rPr>
                <a:t>S&amp;W</a:t>
              </a:r>
              <a:r>
                <a:rPr lang="en-GB" sz="1200" b="1" kern="1200" dirty="0">
                  <a:solidFill>
                    <a:srgbClr val="000000"/>
                  </a:solidFill>
                </a:rPr>
                <a:t> Committee</a:t>
              </a: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400" b="1" kern="1200" dirty="0">
                <a:solidFill>
                  <a:srgbClr val="000000"/>
                </a:solidFill>
                <a:cs typeface="Calibri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F5F894E-DBD6-A9CD-8CF3-E8BEF7B082EC}"/>
              </a:ext>
            </a:extLst>
          </p:cNvPr>
          <p:cNvSpPr txBox="1"/>
          <p:nvPr/>
        </p:nvSpPr>
        <p:spPr>
          <a:xfrm>
            <a:off x="765964" y="845482"/>
            <a:ext cx="461665" cy="14455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/>
              <a:t>University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C08F04-AAB5-6E7A-1ED1-FBD2B66311F0}"/>
              </a:ext>
            </a:extLst>
          </p:cNvPr>
          <p:cNvSpPr txBox="1"/>
          <p:nvPr/>
        </p:nvSpPr>
        <p:spPr>
          <a:xfrm>
            <a:off x="757205" y="2915107"/>
            <a:ext cx="461665" cy="18422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/>
              <a:t>Faculty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57C60F-842C-3BEC-835F-18C80D794C73}"/>
              </a:ext>
            </a:extLst>
          </p:cNvPr>
          <p:cNvSpPr txBox="1"/>
          <p:nvPr/>
        </p:nvSpPr>
        <p:spPr>
          <a:xfrm>
            <a:off x="760567" y="4973692"/>
            <a:ext cx="461665" cy="15795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/>
              <a:t>School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E1FCF3-90B2-8E13-78BE-46F6195A4E18}"/>
              </a:ext>
            </a:extLst>
          </p:cNvPr>
          <p:cNvSpPr txBox="1"/>
          <p:nvPr/>
        </p:nvSpPr>
        <p:spPr>
          <a:xfrm>
            <a:off x="151444" y="90771"/>
            <a:ext cx="1002941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Organogram of Wellbeing Governance in the Faculty of Humanities (June 2025)</a:t>
            </a:r>
          </a:p>
        </p:txBody>
      </p:sp>
      <p:sp>
        <p:nvSpPr>
          <p:cNvPr id="21" name="Freeform: Shape 3">
            <a:extLst>
              <a:ext uri="{FF2B5EF4-FFF2-40B4-BE49-F238E27FC236}">
                <a16:creationId xmlns:a16="http://schemas.microsoft.com/office/drawing/2014/main" id="{754DDCC4-3F6B-D2FD-7992-1A2CC6E659FA}"/>
              </a:ext>
            </a:extLst>
          </p:cNvPr>
          <p:cNvSpPr/>
          <p:nvPr/>
        </p:nvSpPr>
        <p:spPr>
          <a:xfrm>
            <a:off x="7117328" y="1471509"/>
            <a:ext cx="2168299" cy="823000"/>
          </a:xfrm>
          <a:custGeom>
            <a:avLst/>
            <a:gdLst>
              <a:gd name="connsiteX0" fmla="*/ 0 w 9688710"/>
              <a:gd name="connsiteY0" fmla="*/ 58652 h 586516"/>
              <a:gd name="connsiteX1" fmla="*/ 58652 w 9688710"/>
              <a:gd name="connsiteY1" fmla="*/ 0 h 586516"/>
              <a:gd name="connsiteX2" fmla="*/ 9630058 w 9688710"/>
              <a:gd name="connsiteY2" fmla="*/ 0 h 586516"/>
              <a:gd name="connsiteX3" fmla="*/ 9688710 w 9688710"/>
              <a:gd name="connsiteY3" fmla="*/ 58652 h 586516"/>
              <a:gd name="connsiteX4" fmla="*/ 9688710 w 9688710"/>
              <a:gd name="connsiteY4" fmla="*/ 527864 h 586516"/>
              <a:gd name="connsiteX5" fmla="*/ 9630058 w 9688710"/>
              <a:gd name="connsiteY5" fmla="*/ 586516 h 586516"/>
              <a:gd name="connsiteX6" fmla="*/ 58652 w 9688710"/>
              <a:gd name="connsiteY6" fmla="*/ 586516 h 586516"/>
              <a:gd name="connsiteX7" fmla="*/ 0 w 9688710"/>
              <a:gd name="connsiteY7" fmla="*/ 527864 h 586516"/>
              <a:gd name="connsiteX8" fmla="*/ 0 w 9688710"/>
              <a:gd name="connsiteY8" fmla="*/ 58652 h 586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88710" h="586516">
                <a:moveTo>
                  <a:pt x="0" y="58652"/>
                </a:moveTo>
                <a:cubicBezTo>
                  <a:pt x="0" y="26259"/>
                  <a:pt x="26259" y="0"/>
                  <a:pt x="58652" y="0"/>
                </a:cubicBezTo>
                <a:lnTo>
                  <a:pt x="9630058" y="0"/>
                </a:lnTo>
                <a:cubicBezTo>
                  <a:pt x="9662451" y="0"/>
                  <a:pt x="9688710" y="26259"/>
                  <a:pt x="9688710" y="58652"/>
                </a:cubicBezTo>
                <a:lnTo>
                  <a:pt x="9688710" y="527864"/>
                </a:lnTo>
                <a:cubicBezTo>
                  <a:pt x="9688710" y="560257"/>
                  <a:pt x="9662451" y="586516"/>
                  <a:pt x="9630058" y="586516"/>
                </a:cubicBezTo>
                <a:lnTo>
                  <a:pt x="58652" y="586516"/>
                </a:lnTo>
                <a:cubicBezTo>
                  <a:pt x="26259" y="586516"/>
                  <a:pt x="0" y="560257"/>
                  <a:pt x="0" y="527864"/>
                </a:cubicBezTo>
                <a:lnTo>
                  <a:pt x="0" y="58652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518" tIns="70518" rIns="70518" bIns="70518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 b="1">
                <a:solidFill>
                  <a:schemeClr val="bg1"/>
                </a:solidFill>
              </a:rPr>
              <a:t>Mental </a:t>
            </a:r>
            <a:r>
              <a:rPr lang="en-GB" sz="1400" b="1" kern="1200">
                <a:solidFill>
                  <a:schemeClr val="bg1"/>
                </a:solidFill>
              </a:rPr>
              <a:t>Health and Wellbeing </a:t>
            </a:r>
            <a:r>
              <a:rPr lang="en-GB" sz="1400" b="1">
                <a:solidFill>
                  <a:schemeClr val="bg1"/>
                </a:solidFill>
              </a:rPr>
              <a:t>Advisory Group </a:t>
            </a:r>
            <a:r>
              <a:rPr lang="en-GB" sz="1400" b="1" kern="1200">
                <a:solidFill>
                  <a:schemeClr val="bg1"/>
                </a:solidFill>
              </a:rPr>
              <a:t> </a:t>
            </a:r>
            <a:endParaRPr lang="en-GB">
              <a:solidFill>
                <a:schemeClr val="bg1"/>
              </a:solidFill>
              <a:ea typeface="Calibri"/>
              <a:cs typeface="Calibri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3053FF9-39F7-A130-BC51-417BE8B11F46}"/>
              </a:ext>
            </a:extLst>
          </p:cNvPr>
          <p:cNvCxnSpPr>
            <a:cxnSpLocks/>
          </p:cNvCxnSpPr>
          <p:nvPr/>
        </p:nvCxnSpPr>
        <p:spPr>
          <a:xfrm flipH="1">
            <a:off x="3722567" y="2301738"/>
            <a:ext cx="13761" cy="74253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0E32223-4B6E-F7F4-CC87-428EA08A708D}"/>
              </a:ext>
            </a:extLst>
          </p:cNvPr>
          <p:cNvCxnSpPr/>
          <p:nvPr/>
        </p:nvCxnSpPr>
        <p:spPr>
          <a:xfrm>
            <a:off x="6691312" y="1810434"/>
            <a:ext cx="416034" cy="314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38F6A54-E171-3C85-AA91-55B1F5B1E3FE}"/>
              </a:ext>
            </a:extLst>
          </p:cNvPr>
          <p:cNvCxnSpPr/>
          <p:nvPr/>
        </p:nvCxnSpPr>
        <p:spPr>
          <a:xfrm flipH="1">
            <a:off x="8123210" y="2301738"/>
            <a:ext cx="5611" cy="4308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90BA016-1F72-2E20-5AA0-5D6275D6E6D1}"/>
              </a:ext>
            </a:extLst>
          </p:cNvPr>
          <p:cNvCxnSpPr>
            <a:cxnSpLocks/>
          </p:cNvCxnSpPr>
          <p:nvPr/>
        </p:nvCxnSpPr>
        <p:spPr>
          <a:xfrm>
            <a:off x="3714749" y="3652756"/>
            <a:ext cx="0" cy="13209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AA66C8D-3D5B-14E2-1DDA-CD3EC3E20ABD}"/>
              </a:ext>
            </a:extLst>
          </p:cNvPr>
          <p:cNvCxnSpPr>
            <a:cxnSpLocks/>
          </p:cNvCxnSpPr>
          <p:nvPr/>
        </p:nvCxnSpPr>
        <p:spPr>
          <a:xfrm flipH="1">
            <a:off x="3751151" y="2203340"/>
            <a:ext cx="3321296" cy="82864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: Shape 3">
            <a:extLst>
              <a:ext uri="{FF2B5EF4-FFF2-40B4-BE49-F238E27FC236}">
                <a16:creationId xmlns:a16="http://schemas.microsoft.com/office/drawing/2014/main" id="{7CEBD6B4-92AB-E097-6798-E53BB589AB1E}"/>
              </a:ext>
            </a:extLst>
          </p:cNvPr>
          <p:cNvSpPr/>
          <p:nvPr/>
        </p:nvSpPr>
        <p:spPr>
          <a:xfrm>
            <a:off x="7029464" y="2617663"/>
            <a:ext cx="2168299" cy="784679"/>
          </a:xfrm>
          <a:custGeom>
            <a:avLst/>
            <a:gdLst>
              <a:gd name="connsiteX0" fmla="*/ 0 w 9688710"/>
              <a:gd name="connsiteY0" fmla="*/ 58652 h 586516"/>
              <a:gd name="connsiteX1" fmla="*/ 58652 w 9688710"/>
              <a:gd name="connsiteY1" fmla="*/ 0 h 586516"/>
              <a:gd name="connsiteX2" fmla="*/ 9630058 w 9688710"/>
              <a:gd name="connsiteY2" fmla="*/ 0 h 586516"/>
              <a:gd name="connsiteX3" fmla="*/ 9688710 w 9688710"/>
              <a:gd name="connsiteY3" fmla="*/ 58652 h 586516"/>
              <a:gd name="connsiteX4" fmla="*/ 9688710 w 9688710"/>
              <a:gd name="connsiteY4" fmla="*/ 527864 h 586516"/>
              <a:gd name="connsiteX5" fmla="*/ 9630058 w 9688710"/>
              <a:gd name="connsiteY5" fmla="*/ 586516 h 586516"/>
              <a:gd name="connsiteX6" fmla="*/ 58652 w 9688710"/>
              <a:gd name="connsiteY6" fmla="*/ 586516 h 586516"/>
              <a:gd name="connsiteX7" fmla="*/ 0 w 9688710"/>
              <a:gd name="connsiteY7" fmla="*/ 527864 h 586516"/>
              <a:gd name="connsiteX8" fmla="*/ 0 w 9688710"/>
              <a:gd name="connsiteY8" fmla="*/ 58652 h 586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88710" h="586516">
                <a:moveTo>
                  <a:pt x="0" y="58652"/>
                </a:moveTo>
                <a:cubicBezTo>
                  <a:pt x="0" y="26259"/>
                  <a:pt x="26259" y="0"/>
                  <a:pt x="58652" y="0"/>
                </a:cubicBezTo>
                <a:lnTo>
                  <a:pt x="9630058" y="0"/>
                </a:lnTo>
                <a:cubicBezTo>
                  <a:pt x="9662451" y="0"/>
                  <a:pt x="9688710" y="26259"/>
                  <a:pt x="9688710" y="58652"/>
                </a:cubicBezTo>
                <a:lnTo>
                  <a:pt x="9688710" y="527864"/>
                </a:lnTo>
                <a:cubicBezTo>
                  <a:pt x="9688710" y="560257"/>
                  <a:pt x="9662451" y="586516"/>
                  <a:pt x="9630058" y="586516"/>
                </a:cubicBezTo>
                <a:lnTo>
                  <a:pt x="58652" y="586516"/>
                </a:lnTo>
                <a:cubicBezTo>
                  <a:pt x="26259" y="586516"/>
                  <a:pt x="0" y="560257"/>
                  <a:pt x="0" y="527864"/>
                </a:cubicBezTo>
                <a:lnTo>
                  <a:pt x="0" y="58652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518" tIns="70518" rIns="70518" bIns="70518" numCol="1" spcCol="1270" anchor="t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 b="1">
                <a:solidFill>
                  <a:schemeClr val="bg1"/>
                </a:solidFill>
              </a:rPr>
              <a:t>Wellbeing Champion Network</a:t>
            </a:r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>
                <a:solidFill>
                  <a:schemeClr val="bg1"/>
                </a:solidFill>
                <a:ea typeface="Calibri"/>
                <a:cs typeface="Calibri"/>
              </a:rPr>
              <a:t>Chair: Wellbeing Manager</a:t>
            </a:r>
          </a:p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 b="1">
                <a:solidFill>
                  <a:schemeClr val="bg1"/>
                </a:solidFill>
              </a:rPr>
              <a:t>  </a:t>
            </a:r>
            <a:r>
              <a:rPr lang="en-GB" sz="1400" b="1" kern="1200">
                <a:solidFill>
                  <a:schemeClr val="bg1"/>
                </a:solidFill>
              </a:rPr>
              <a:t> </a:t>
            </a:r>
            <a:endParaRPr lang="en-GB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13" name="Freeform: Shape 11">
            <a:extLst>
              <a:ext uri="{FF2B5EF4-FFF2-40B4-BE49-F238E27FC236}">
                <a16:creationId xmlns:a16="http://schemas.microsoft.com/office/drawing/2014/main" id="{95ED2339-8244-042C-63A8-E85D8AD1F841}"/>
              </a:ext>
            </a:extLst>
          </p:cNvPr>
          <p:cNvSpPr/>
          <p:nvPr/>
        </p:nvSpPr>
        <p:spPr>
          <a:xfrm>
            <a:off x="7029464" y="3815575"/>
            <a:ext cx="2119767" cy="1014262"/>
          </a:xfrm>
          <a:custGeom>
            <a:avLst/>
            <a:gdLst>
              <a:gd name="connsiteX0" fmla="*/ 0 w 9633386"/>
              <a:gd name="connsiteY0" fmla="*/ 56613 h 566132"/>
              <a:gd name="connsiteX1" fmla="*/ 56613 w 9633386"/>
              <a:gd name="connsiteY1" fmla="*/ 0 h 566132"/>
              <a:gd name="connsiteX2" fmla="*/ 9576773 w 9633386"/>
              <a:gd name="connsiteY2" fmla="*/ 0 h 566132"/>
              <a:gd name="connsiteX3" fmla="*/ 9633386 w 9633386"/>
              <a:gd name="connsiteY3" fmla="*/ 56613 h 566132"/>
              <a:gd name="connsiteX4" fmla="*/ 9633386 w 9633386"/>
              <a:gd name="connsiteY4" fmla="*/ 509519 h 566132"/>
              <a:gd name="connsiteX5" fmla="*/ 9576773 w 9633386"/>
              <a:gd name="connsiteY5" fmla="*/ 566132 h 566132"/>
              <a:gd name="connsiteX6" fmla="*/ 56613 w 9633386"/>
              <a:gd name="connsiteY6" fmla="*/ 566132 h 566132"/>
              <a:gd name="connsiteX7" fmla="*/ 0 w 9633386"/>
              <a:gd name="connsiteY7" fmla="*/ 509519 h 566132"/>
              <a:gd name="connsiteX8" fmla="*/ 0 w 9633386"/>
              <a:gd name="connsiteY8" fmla="*/ 56613 h 566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33386" h="566132">
                <a:moveTo>
                  <a:pt x="0" y="56613"/>
                </a:moveTo>
                <a:cubicBezTo>
                  <a:pt x="0" y="25347"/>
                  <a:pt x="25347" y="0"/>
                  <a:pt x="56613" y="0"/>
                </a:cubicBezTo>
                <a:lnTo>
                  <a:pt x="9576773" y="0"/>
                </a:lnTo>
                <a:cubicBezTo>
                  <a:pt x="9608039" y="0"/>
                  <a:pt x="9633386" y="25347"/>
                  <a:pt x="9633386" y="56613"/>
                </a:cubicBezTo>
                <a:lnTo>
                  <a:pt x="9633386" y="509519"/>
                </a:lnTo>
                <a:cubicBezTo>
                  <a:pt x="9633386" y="540785"/>
                  <a:pt x="9608039" y="566132"/>
                  <a:pt x="9576773" y="566132"/>
                </a:cubicBezTo>
                <a:lnTo>
                  <a:pt x="56613" y="566132"/>
                </a:lnTo>
                <a:cubicBezTo>
                  <a:pt x="25347" y="566132"/>
                  <a:pt x="0" y="540785"/>
                  <a:pt x="0" y="509519"/>
                </a:cubicBezTo>
                <a:lnTo>
                  <a:pt x="0" y="56613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921" tIns="69921" rIns="69921" bIns="69921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 b="1" kern="1200">
                <a:solidFill>
                  <a:srgbClr val="000000"/>
                </a:solidFill>
              </a:rPr>
              <a:t>Humanities Wellbeing Champion Community</a:t>
            </a:r>
            <a:br>
              <a:rPr lang="en-GB" sz="1400" b="1"/>
            </a:br>
            <a:r>
              <a:rPr lang="en-GB" sz="1400">
                <a:solidFill>
                  <a:srgbClr val="000000"/>
                </a:solidFill>
                <a:ea typeface="Calibri"/>
                <a:cs typeface="Calibri"/>
              </a:rPr>
              <a:t>Chair: ESCO</a:t>
            </a:r>
            <a:endParaRPr lang="en-GB" sz="1400" kern="1200">
              <a:solidFill>
                <a:srgbClr val="000000"/>
              </a:solidFill>
              <a:ea typeface="Calibri"/>
              <a:cs typeface="Calibri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3696E66-B1AF-9743-6995-F0AB4B64F8A6}"/>
              </a:ext>
            </a:extLst>
          </p:cNvPr>
          <p:cNvCxnSpPr>
            <a:cxnSpLocks/>
          </p:cNvCxnSpPr>
          <p:nvPr/>
        </p:nvCxnSpPr>
        <p:spPr>
          <a:xfrm>
            <a:off x="8123210" y="3454751"/>
            <a:ext cx="0" cy="36082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7D1F025-9F3E-63E8-1C9B-B660A91EDB86}"/>
              </a:ext>
            </a:extLst>
          </p:cNvPr>
          <p:cNvCxnSpPr/>
          <p:nvPr/>
        </p:nvCxnSpPr>
        <p:spPr>
          <a:xfrm>
            <a:off x="3714749" y="1471509"/>
            <a:ext cx="14698" cy="1891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20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91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Lynda Rowlinson</dc:creator>
  <cp:lastModifiedBy>Lynda Rowlinson</cp:lastModifiedBy>
  <cp:revision>1</cp:revision>
  <dcterms:created xsi:type="dcterms:W3CDTF">2026-03-11T10:23:35Z</dcterms:created>
  <dcterms:modified xsi:type="dcterms:W3CDTF">2026-03-11T10:31:32Z</dcterms:modified>
</cp:coreProperties>
</file>