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431" r:id="rId2"/>
    <p:sldId id="645" r:id="rId3"/>
    <p:sldId id="633" r:id="rId4"/>
    <p:sldId id="631" r:id="rId5"/>
    <p:sldId id="637" r:id="rId6"/>
    <p:sldId id="644" r:id="rId7"/>
    <p:sldId id="646" r:id="rId8"/>
    <p:sldId id="511" r:id="rId9"/>
    <p:sldId id="517" r:id="rId10"/>
    <p:sldId id="519" r:id="rId11"/>
    <p:sldId id="685" r:id="rId12"/>
    <p:sldId id="639" r:id="rId13"/>
    <p:sldId id="642" r:id="rId14"/>
    <p:sldId id="641" r:id="rId15"/>
    <p:sldId id="643" r:id="rId16"/>
    <p:sldId id="675" r:id="rId17"/>
    <p:sldId id="682" r:id="rId18"/>
    <p:sldId id="687" r:id="rId19"/>
    <p:sldId id="548" r:id="rId20"/>
    <p:sldId id="688" r:id="rId21"/>
    <p:sldId id="663" r:id="rId22"/>
    <p:sldId id="686" r:id="rId23"/>
    <p:sldId id="681" r:id="rId24"/>
    <p:sldId id="652" r:id="rId25"/>
    <p:sldId id="680" r:id="rId26"/>
    <p:sldId id="689" r:id="rId27"/>
    <p:sldId id="515" r:id="rId28"/>
    <p:sldId id="668" r:id="rId29"/>
    <p:sldId id="669" r:id="rId30"/>
    <p:sldId id="690" r:id="rId31"/>
    <p:sldId id="671" r:id="rId32"/>
    <p:sldId id="655" r:id="rId33"/>
    <p:sldId id="673" r:id="rId34"/>
    <p:sldId id="672" r:id="rId35"/>
    <p:sldId id="656" r:id="rId36"/>
    <p:sldId id="683" r:id="rId37"/>
    <p:sldId id="684"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1227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280" autoAdjust="0"/>
  </p:normalViewPr>
  <p:slideViewPr>
    <p:cSldViewPr>
      <p:cViewPr varScale="1">
        <p:scale>
          <a:sx n="64" d="100"/>
          <a:sy n="64" d="100"/>
        </p:scale>
        <p:origin x="2002" y="7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alyn Hartwell" userId="918fa6d0-51d1-4555-b1fa-630c5235c947" providerId="ADAL" clId="{762E7A1C-E7A4-41F7-AF12-2A28DE08485D}"/>
    <pc:docChg chg="modSld">
      <pc:chgData name="Rosalyn Hartwell" userId="918fa6d0-51d1-4555-b1fa-630c5235c947" providerId="ADAL" clId="{762E7A1C-E7A4-41F7-AF12-2A28DE08485D}" dt="2021-11-25T10:48:11.858" v="0" actId="20577"/>
      <pc:docMkLst>
        <pc:docMk/>
      </pc:docMkLst>
      <pc:sldChg chg="modSp mod">
        <pc:chgData name="Rosalyn Hartwell" userId="918fa6d0-51d1-4555-b1fa-630c5235c947" providerId="ADAL" clId="{762E7A1C-E7A4-41F7-AF12-2A28DE08485D}" dt="2021-11-25T10:48:11.858" v="0" actId="20577"/>
        <pc:sldMkLst>
          <pc:docMk/>
          <pc:sldMk cId="1952878212" sldId="273"/>
        </pc:sldMkLst>
        <pc:spChg chg="mod">
          <ac:chgData name="Rosalyn Hartwell" userId="918fa6d0-51d1-4555-b1fa-630c5235c947" providerId="ADAL" clId="{762E7A1C-E7A4-41F7-AF12-2A28DE08485D}" dt="2021-11-25T10:48:11.858" v="0" actId="20577"/>
          <ac:spMkLst>
            <pc:docMk/>
            <pc:sldMk cId="1952878212" sldId="273"/>
            <ac:spMk id="7" creationId="{00000000-0000-0000-0000-000000000000}"/>
          </ac:spMkLst>
        </pc:spChg>
      </pc:sldChg>
    </pc:docChg>
  </pc:docChgLst>
  <pc:docChgLst>
    <pc:chgData name="Rosalyn Hartwell" userId="918fa6d0-51d1-4555-b1fa-630c5235c947" providerId="ADAL" clId="{D0E16A06-8E32-4C03-AC85-CF2A848610AC}"/>
    <pc:docChg chg="modSld sldOrd">
      <pc:chgData name="Rosalyn Hartwell" userId="918fa6d0-51d1-4555-b1fa-630c5235c947" providerId="ADAL" clId="{D0E16A06-8E32-4C03-AC85-CF2A848610AC}" dt="2021-12-20T14:59:20.679" v="5" actId="20577"/>
      <pc:docMkLst>
        <pc:docMk/>
      </pc:docMkLst>
      <pc:sldChg chg="modSp mod">
        <pc:chgData name="Rosalyn Hartwell" userId="918fa6d0-51d1-4555-b1fa-630c5235c947" providerId="ADAL" clId="{D0E16A06-8E32-4C03-AC85-CF2A848610AC}" dt="2021-12-20T14:59:20.679" v="5" actId="20577"/>
        <pc:sldMkLst>
          <pc:docMk/>
          <pc:sldMk cId="1952878212" sldId="273"/>
        </pc:sldMkLst>
        <pc:spChg chg="mod">
          <ac:chgData name="Rosalyn Hartwell" userId="918fa6d0-51d1-4555-b1fa-630c5235c947" providerId="ADAL" clId="{D0E16A06-8E32-4C03-AC85-CF2A848610AC}" dt="2021-12-20T14:59:20.679" v="5" actId="20577"/>
          <ac:spMkLst>
            <pc:docMk/>
            <pc:sldMk cId="1952878212" sldId="273"/>
            <ac:spMk id="7" creationId="{00000000-0000-0000-0000-000000000000}"/>
          </ac:spMkLst>
        </pc:spChg>
      </pc:sldChg>
      <pc:sldChg chg="ord">
        <pc:chgData name="Rosalyn Hartwell" userId="918fa6d0-51d1-4555-b1fa-630c5235c947" providerId="ADAL" clId="{D0E16A06-8E32-4C03-AC85-CF2A848610AC}" dt="2021-12-20T14:58:55.715" v="1"/>
        <pc:sldMkLst>
          <pc:docMk/>
          <pc:sldMk cId="1793139439" sldId="63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50348B-E26F-4BD7-AC10-C448D2DCAF3E}" type="datetimeFigureOut">
              <a:rPr lang="en-GB" smtClean="0"/>
              <a:t>08/08/2025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BD8B93-91F5-4050-B21B-34975DEA60BC}" type="slidenum">
              <a:rPr lang="en-GB" smtClean="0"/>
              <a:t>‹#›</a:t>
            </a:fld>
            <a:endParaRPr lang="en-GB"/>
          </a:p>
        </p:txBody>
      </p:sp>
    </p:spTree>
    <p:extLst>
      <p:ext uri="{BB962C8B-B14F-4D97-AF65-F5344CB8AC3E}">
        <p14:creationId xmlns:p14="http://schemas.microsoft.com/office/powerpoint/2010/main" val="3260088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8BD8B93-91F5-4050-B21B-34975DEA60BC}" type="slidenum">
              <a:rPr lang="en-GB" smtClean="0"/>
              <a:t>1</a:t>
            </a:fld>
            <a:endParaRPr lang="en-GB"/>
          </a:p>
        </p:txBody>
      </p:sp>
    </p:spTree>
    <p:extLst>
      <p:ext uri="{BB962C8B-B14F-4D97-AF65-F5344CB8AC3E}">
        <p14:creationId xmlns:p14="http://schemas.microsoft.com/office/powerpoint/2010/main" val="31034259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2B5C42-43CD-F14C-8A7F-819970C0B5FA}" type="slidenum">
              <a:rPr lang="en-US" smtClean="0"/>
              <a:t>11</a:t>
            </a:fld>
            <a:endParaRPr lang="en-US"/>
          </a:p>
        </p:txBody>
      </p:sp>
    </p:spTree>
    <p:extLst>
      <p:ext uri="{BB962C8B-B14F-4D97-AF65-F5344CB8AC3E}">
        <p14:creationId xmlns:p14="http://schemas.microsoft.com/office/powerpoint/2010/main" val="37750459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12</a:t>
            </a:fld>
            <a:endParaRPr lang="en-GB"/>
          </a:p>
        </p:txBody>
      </p:sp>
    </p:spTree>
    <p:extLst>
      <p:ext uri="{BB962C8B-B14F-4D97-AF65-F5344CB8AC3E}">
        <p14:creationId xmlns:p14="http://schemas.microsoft.com/office/powerpoint/2010/main" val="20910521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13</a:t>
            </a:fld>
            <a:endParaRPr lang="en-GB"/>
          </a:p>
        </p:txBody>
      </p:sp>
    </p:spTree>
    <p:extLst>
      <p:ext uri="{BB962C8B-B14F-4D97-AF65-F5344CB8AC3E}">
        <p14:creationId xmlns:p14="http://schemas.microsoft.com/office/powerpoint/2010/main" val="36921178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14</a:t>
            </a:fld>
            <a:endParaRPr lang="en-GB"/>
          </a:p>
        </p:txBody>
      </p:sp>
    </p:spTree>
    <p:extLst>
      <p:ext uri="{BB962C8B-B14F-4D97-AF65-F5344CB8AC3E}">
        <p14:creationId xmlns:p14="http://schemas.microsoft.com/office/powerpoint/2010/main" val="24740026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15</a:t>
            </a:fld>
            <a:endParaRPr lang="en-GB"/>
          </a:p>
        </p:txBody>
      </p:sp>
    </p:spTree>
    <p:extLst>
      <p:ext uri="{BB962C8B-B14F-4D97-AF65-F5344CB8AC3E}">
        <p14:creationId xmlns:p14="http://schemas.microsoft.com/office/powerpoint/2010/main" val="31117352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4A4CAE7-5B3A-4D6D-8534-BB1C189129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ACE17796-63F5-4F0A-B156-46723F0C9C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sz="1200" b="1" dirty="0">
              <a:solidFill>
                <a:srgbClr val="512275"/>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64516" name="Slide Number Placeholder 3">
            <a:extLst>
              <a:ext uri="{FF2B5EF4-FFF2-40B4-BE49-F238E27FC236}">
                <a16:creationId xmlns:a16="http://schemas.microsoft.com/office/drawing/2014/main" id="{E85061EE-D1D4-46CB-8386-3FEEA6D18E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86BEDA-E074-4553-B9E0-790FA280ACFE}" type="slidenum">
              <a:rPr lang="en-GB" altLang="en-US">
                <a:latin typeface="Calibri" panose="020F0502020204030204" pitchFamily="34" charset="0"/>
              </a:rPr>
              <a:pPr/>
              <a:t>16</a:t>
            </a:fld>
            <a:endParaRPr lang="en-GB" altLang="en-US">
              <a:latin typeface="Calibri" panose="020F0502020204030204" pitchFamily="34" charset="0"/>
            </a:endParaRPr>
          </a:p>
        </p:txBody>
      </p:sp>
    </p:spTree>
    <p:extLst>
      <p:ext uri="{BB962C8B-B14F-4D97-AF65-F5344CB8AC3E}">
        <p14:creationId xmlns:p14="http://schemas.microsoft.com/office/powerpoint/2010/main" val="19503281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4A4CAE7-5B3A-4D6D-8534-BB1C189129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ACE17796-63F5-4F0A-B156-46723F0C9C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dirty="0"/>
          </a:p>
        </p:txBody>
      </p:sp>
      <p:sp>
        <p:nvSpPr>
          <p:cNvPr id="64516" name="Slide Number Placeholder 3">
            <a:extLst>
              <a:ext uri="{FF2B5EF4-FFF2-40B4-BE49-F238E27FC236}">
                <a16:creationId xmlns:a16="http://schemas.microsoft.com/office/drawing/2014/main" id="{E85061EE-D1D4-46CB-8386-3FEEA6D18E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86BEDA-E074-4553-B9E0-790FA280ACFE}" type="slidenum">
              <a:rPr lang="en-GB" altLang="en-US">
                <a:latin typeface="Calibri" panose="020F0502020204030204" pitchFamily="34" charset="0"/>
              </a:rPr>
              <a:pPr/>
              <a:t>17</a:t>
            </a:fld>
            <a:endParaRPr lang="en-GB" altLang="en-US">
              <a:latin typeface="Calibri" panose="020F0502020204030204" pitchFamily="34" charset="0"/>
            </a:endParaRPr>
          </a:p>
        </p:txBody>
      </p:sp>
    </p:spTree>
    <p:extLst>
      <p:ext uri="{BB962C8B-B14F-4D97-AF65-F5344CB8AC3E}">
        <p14:creationId xmlns:p14="http://schemas.microsoft.com/office/powerpoint/2010/main" val="34031455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2B5C42-43CD-F14C-8A7F-819970C0B5FA}" type="slidenum">
              <a:rPr lang="en-US" smtClean="0"/>
              <a:t>18</a:t>
            </a:fld>
            <a:endParaRPr lang="en-US"/>
          </a:p>
        </p:txBody>
      </p:sp>
    </p:spTree>
    <p:extLst>
      <p:ext uri="{BB962C8B-B14F-4D97-AF65-F5344CB8AC3E}">
        <p14:creationId xmlns:p14="http://schemas.microsoft.com/office/powerpoint/2010/main" val="39347573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4A4CAE7-5B3A-4D6D-8534-BB1C189129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ACE17796-63F5-4F0A-B156-46723F0C9C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dirty="0"/>
          </a:p>
        </p:txBody>
      </p:sp>
      <p:sp>
        <p:nvSpPr>
          <p:cNvPr id="64516" name="Slide Number Placeholder 3">
            <a:extLst>
              <a:ext uri="{FF2B5EF4-FFF2-40B4-BE49-F238E27FC236}">
                <a16:creationId xmlns:a16="http://schemas.microsoft.com/office/drawing/2014/main" id="{E85061EE-D1D4-46CB-8386-3FEEA6D18E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86BEDA-E074-4553-B9E0-790FA280ACFE}" type="slidenum">
              <a:rPr lang="en-GB" altLang="en-US">
                <a:latin typeface="Calibri" panose="020F0502020204030204" pitchFamily="34" charset="0"/>
              </a:rPr>
              <a:pPr/>
              <a:t>19</a:t>
            </a:fld>
            <a:endParaRPr lang="en-GB" altLang="en-US">
              <a:latin typeface="Calibri" panose="020F0502020204030204" pitchFamily="34" charset="0"/>
            </a:endParaRPr>
          </a:p>
        </p:txBody>
      </p:sp>
    </p:spTree>
    <p:extLst>
      <p:ext uri="{BB962C8B-B14F-4D97-AF65-F5344CB8AC3E}">
        <p14:creationId xmlns:p14="http://schemas.microsoft.com/office/powerpoint/2010/main" val="11223503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2B5C42-43CD-F14C-8A7F-819970C0B5FA}" type="slidenum">
              <a:rPr lang="en-US" smtClean="0"/>
              <a:t>20</a:t>
            </a:fld>
            <a:endParaRPr lang="en-US"/>
          </a:p>
        </p:txBody>
      </p:sp>
    </p:spTree>
    <p:extLst>
      <p:ext uri="{BB962C8B-B14F-4D97-AF65-F5344CB8AC3E}">
        <p14:creationId xmlns:p14="http://schemas.microsoft.com/office/powerpoint/2010/main" val="24759559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2</a:t>
            </a:fld>
            <a:endParaRPr lang="en-GB"/>
          </a:p>
        </p:txBody>
      </p:sp>
    </p:spTree>
    <p:extLst>
      <p:ext uri="{BB962C8B-B14F-4D97-AF65-F5344CB8AC3E}">
        <p14:creationId xmlns:p14="http://schemas.microsoft.com/office/powerpoint/2010/main" val="32061247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A8C7303A-E29E-4818-8181-1C00A889687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593D75BD-5110-46BF-A22B-6EA0567EDF4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dirty="0">
              <a:ea typeface="ＭＳ Ｐゴシック" panose="020B0600070205080204" pitchFamily="34" charset="-128"/>
              <a:cs typeface="Arial" panose="020B0604020202020204" pitchFamily="34" charset="0"/>
            </a:endParaRPr>
          </a:p>
        </p:txBody>
      </p:sp>
      <p:sp>
        <p:nvSpPr>
          <p:cNvPr id="93188" name="Slide Number Placeholder 3">
            <a:extLst>
              <a:ext uri="{FF2B5EF4-FFF2-40B4-BE49-F238E27FC236}">
                <a16:creationId xmlns:a16="http://schemas.microsoft.com/office/drawing/2014/main" id="{9A668892-2128-4183-9F1B-7B3FBE8BA6A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B0A2374-8E83-4FA1-BBBD-B18C2E5BDCC8}" type="slidenum">
              <a:rPr lang="en-GB" altLang="en-US">
                <a:latin typeface="Calibri" panose="020F0502020204030204" pitchFamily="34" charset="0"/>
              </a:rPr>
              <a:pPr/>
              <a:t>21</a:t>
            </a:fld>
            <a:endParaRPr lang="en-GB" altLang="en-US">
              <a:latin typeface="Calibri" panose="020F0502020204030204" pitchFamily="34" charset="0"/>
            </a:endParaRPr>
          </a:p>
        </p:txBody>
      </p:sp>
    </p:spTree>
    <p:extLst>
      <p:ext uri="{BB962C8B-B14F-4D97-AF65-F5344CB8AC3E}">
        <p14:creationId xmlns:p14="http://schemas.microsoft.com/office/powerpoint/2010/main" val="2673662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4A4CAE7-5B3A-4D6D-8534-BB1C189129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ACE17796-63F5-4F0A-B156-46723F0C9C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dirty="0"/>
          </a:p>
        </p:txBody>
      </p:sp>
      <p:sp>
        <p:nvSpPr>
          <p:cNvPr id="64516" name="Slide Number Placeholder 3">
            <a:extLst>
              <a:ext uri="{FF2B5EF4-FFF2-40B4-BE49-F238E27FC236}">
                <a16:creationId xmlns:a16="http://schemas.microsoft.com/office/drawing/2014/main" id="{E85061EE-D1D4-46CB-8386-3FEEA6D18E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86BEDA-E074-4553-B9E0-790FA280ACFE}" type="slidenum">
              <a:rPr lang="en-GB" altLang="en-US">
                <a:latin typeface="Calibri" panose="020F0502020204030204" pitchFamily="34" charset="0"/>
              </a:rPr>
              <a:pPr/>
              <a:t>22</a:t>
            </a:fld>
            <a:endParaRPr lang="en-GB" altLang="en-US">
              <a:latin typeface="Calibri" panose="020F0502020204030204" pitchFamily="34" charset="0"/>
            </a:endParaRPr>
          </a:p>
        </p:txBody>
      </p:sp>
    </p:spTree>
    <p:extLst>
      <p:ext uri="{BB962C8B-B14F-4D97-AF65-F5344CB8AC3E}">
        <p14:creationId xmlns:p14="http://schemas.microsoft.com/office/powerpoint/2010/main" val="252857658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ABCFAB5C-784A-49F6-A644-D489D97D5DC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25ED1CDA-8C85-4789-BAEF-AC5DF0726C25}"/>
              </a:ext>
            </a:extLst>
          </p:cNvPr>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fontScale="40000" lnSpcReduction="20000"/>
          </a:bodyPr>
          <a:lstStyle/>
          <a:p>
            <a:pPr eaLnBrk="1" hangingPunct="1">
              <a:spcBef>
                <a:spcPct val="0"/>
              </a:spcBef>
              <a:defRPr/>
            </a:pPr>
            <a:endParaRPr lang="en-GB" altLang="en-US" dirty="0"/>
          </a:p>
          <a:p>
            <a:pPr eaLnBrk="1" hangingPunct="1">
              <a:spcBef>
                <a:spcPct val="0"/>
              </a:spcBef>
              <a:defRPr/>
            </a:pPr>
            <a:endParaRPr lang="en-GB" altLang="en-US" dirty="0"/>
          </a:p>
          <a:p>
            <a:pPr eaLnBrk="1" hangingPunct="1">
              <a:spcBef>
                <a:spcPct val="0"/>
              </a:spcBef>
              <a:defRPr/>
            </a:pPr>
            <a:r>
              <a:rPr lang="en-GB" altLang="en-US" dirty="0"/>
              <a:t>To thrive these systems need to be in balance.  </a:t>
            </a:r>
          </a:p>
          <a:p>
            <a:pPr>
              <a:defRPr/>
            </a:pPr>
            <a:endParaRPr lang="en-GB" altLang="en-US" dirty="0"/>
          </a:p>
          <a:p>
            <a:pPr>
              <a:defRPr/>
            </a:pPr>
            <a:r>
              <a:rPr lang="en-GB" altLang="en-US" dirty="0"/>
              <a:t>This system motivates and directs us to important gives us positive </a:t>
            </a:r>
            <a:r>
              <a:rPr lang="en-GB" altLang="en-US" dirty="0" err="1"/>
              <a:t>meotions</a:t>
            </a:r>
            <a:r>
              <a:rPr lang="en-GB" altLang="en-US" dirty="0"/>
              <a:t> so motivates us to pursue </a:t>
            </a:r>
            <a:r>
              <a:rPr lang="en-GB" altLang="en-US" dirty="0" err="1"/>
              <a:t>improtant</a:t>
            </a:r>
            <a:endParaRPr lang="en-GB" altLang="en-US" dirty="0"/>
          </a:p>
          <a:p>
            <a:pPr>
              <a:defRPr/>
            </a:pPr>
            <a:r>
              <a:rPr lang="en-GB" altLang="en-US" dirty="0"/>
              <a:t>Resources, </a:t>
            </a:r>
            <a:r>
              <a:rPr lang="en-GB" altLang="en-US" dirty="0" err="1"/>
              <a:t>systme</a:t>
            </a:r>
            <a:r>
              <a:rPr lang="en-GB" altLang="en-US" dirty="0"/>
              <a:t> of </a:t>
            </a:r>
            <a:r>
              <a:rPr lang="en-GB" altLang="en-US" dirty="0" err="1"/>
              <a:t>desries</a:t>
            </a:r>
            <a:r>
              <a:rPr lang="en-GB" altLang="en-US" dirty="0"/>
              <a:t>, pleasure – food, friendships, both material and those linked to self-esteem (e.g.</a:t>
            </a:r>
          </a:p>
          <a:p>
            <a:pPr>
              <a:defRPr/>
            </a:pPr>
            <a:r>
              <a:rPr lang="en-GB" altLang="en-US" dirty="0"/>
              <a:t>seeking status or fame, copping off, getting a new job, winning a competition</a:t>
            </a:r>
          </a:p>
          <a:p>
            <a:pPr>
              <a:defRPr/>
            </a:pPr>
            <a:r>
              <a:rPr lang="en-GB" altLang="en-US" dirty="0" err="1"/>
              <a:t>Acquistion</a:t>
            </a:r>
            <a:r>
              <a:rPr lang="en-GB" altLang="en-US" dirty="0"/>
              <a:t> system rewards, </a:t>
            </a:r>
            <a:r>
              <a:rPr lang="en-GB" altLang="en-US" dirty="0" err="1"/>
              <a:t>achievemnts</a:t>
            </a:r>
            <a:r>
              <a:rPr lang="en-GB" altLang="en-US" dirty="0"/>
              <a:t>, resources</a:t>
            </a:r>
          </a:p>
          <a:p>
            <a:pPr>
              <a:defRPr/>
            </a:pPr>
            <a:r>
              <a:rPr lang="en-GB" altLang="en-US" dirty="0"/>
              <a:t>–􀀁􀁋 It is an activating system highly stimulated by certain</a:t>
            </a:r>
          </a:p>
          <a:p>
            <a:pPr>
              <a:defRPr/>
            </a:pPr>
            <a:r>
              <a:rPr lang="en-GB" altLang="en-US" dirty="0"/>
              <a:t>drugs</a:t>
            </a:r>
          </a:p>
          <a:p>
            <a:pPr>
              <a:defRPr/>
            </a:pPr>
            <a:r>
              <a:rPr lang="en-GB" altLang="en-US" dirty="0"/>
              <a:t>􀀁􀁋 The positive emotions flowing from this system are</a:t>
            </a:r>
          </a:p>
          <a:p>
            <a:pPr>
              <a:defRPr/>
            </a:pPr>
            <a:r>
              <a:rPr lang="en-GB" altLang="en-US" dirty="0"/>
              <a:t>often the focus of western society be thinner, be taller, be successful, have this car, holiday, project a certain image (</a:t>
            </a:r>
            <a:r>
              <a:rPr lang="en-GB" altLang="en-US" dirty="0" err="1"/>
              <a:t>facebook</a:t>
            </a:r>
            <a:r>
              <a:rPr lang="en-GB" altLang="en-US" dirty="0"/>
              <a:t>)</a:t>
            </a:r>
          </a:p>
          <a:p>
            <a:pPr>
              <a:defRPr/>
            </a:pPr>
            <a:endParaRPr lang="en-GB" altLang="en-US" dirty="0"/>
          </a:p>
          <a:p>
            <a:pPr>
              <a:defRPr/>
            </a:pPr>
            <a:r>
              <a:rPr lang="en-GB" altLang="en-US" dirty="0"/>
              <a:t>Can cause problems should, ought to, must, wish</a:t>
            </a:r>
          </a:p>
          <a:p>
            <a:pPr>
              <a:defRPr/>
            </a:pPr>
            <a:r>
              <a:rPr lang="en-GB" altLang="en-US" dirty="0"/>
              <a:t>musts’. Some individuals pursue status, material possessions</a:t>
            </a:r>
          </a:p>
          <a:p>
            <a:pPr>
              <a:defRPr/>
            </a:pPr>
            <a:r>
              <a:rPr lang="en-GB" altLang="en-US" dirty="0"/>
              <a:t>and achievement in order to feel safe and avoid</a:t>
            </a:r>
          </a:p>
          <a:p>
            <a:pPr>
              <a:defRPr/>
            </a:pPr>
            <a:r>
              <a:rPr lang="en-GB" altLang="en-US" dirty="0"/>
              <a:t>feelings of rejection, or inferiority.</a:t>
            </a:r>
          </a:p>
          <a:p>
            <a:pPr>
              <a:defRPr/>
            </a:pPr>
            <a:r>
              <a:rPr lang="en-GB" altLang="en-US" dirty="0"/>
              <a:t>They may feel the need to prove themselves and</a:t>
            </a:r>
          </a:p>
          <a:p>
            <a:pPr>
              <a:defRPr/>
            </a:pPr>
            <a:r>
              <a:rPr lang="en-GB" altLang="en-US" dirty="0"/>
              <a:t>to be constantly achieving. </a:t>
            </a:r>
            <a:r>
              <a:rPr lang="en-GB" altLang="en-US" dirty="0" err="1"/>
              <a:t>Depue</a:t>
            </a:r>
            <a:r>
              <a:rPr lang="en-GB" altLang="en-US" dirty="0"/>
              <a:t> &amp; </a:t>
            </a:r>
            <a:r>
              <a:rPr lang="en-GB" altLang="en-US" dirty="0" err="1"/>
              <a:t>Morrone</a:t>
            </a:r>
            <a:r>
              <a:rPr lang="en-GB" altLang="en-US" dirty="0"/>
              <a:t>-</a:t>
            </a:r>
          </a:p>
          <a:p>
            <a:pPr>
              <a:defRPr/>
            </a:pPr>
            <a:r>
              <a:rPr lang="en-GB" altLang="en-US" dirty="0" err="1"/>
              <a:t>Strupinsky</a:t>
            </a:r>
            <a:r>
              <a:rPr lang="en-GB" altLang="en-US" dirty="0"/>
              <a:t> (2005) </a:t>
            </a:r>
          </a:p>
          <a:p>
            <a:pPr>
              <a:defRPr/>
            </a:pPr>
            <a:r>
              <a:rPr lang="en-GB" altLang="en-US" dirty="0"/>
              <a:t>status-seeking,</a:t>
            </a:r>
          </a:p>
          <a:p>
            <a:pPr>
              <a:defRPr/>
            </a:pPr>
            <a:r>
              <a:rPr lang="en-GB" altLang="en-US" dirty="0"/>
              <a:t>competitiveness and working to avoid rejection</a:t>
            </a:r>
          </a:p>
          <a:p>
            <a:pPr>
              <a:defRPr/>
            </a:pPr>
            <a:r>
              <a:rPr lang="en-GB" altLang="en-US" dirty="0"/>
              <a:t>Eating disorders</a:t>
            </a:r>
          </a:p>
          <a:p>
            <a:pPr>
              <a:defRPr/>
            </a:pPr>
            <a:r>
              <a:rPr lang="en-GB" altLang="en-US" dirty="0"/>
              <a:t>Bipolar</a:t>
            </a:r>
          </a:p>
          <a:p>
            <a:pPr>
              <a:defRPr/>
            </a:pPr>
            <a:r>
              <a:rPr lang="en-GB" altLang="en-US" dirty="0"/>
              <a:t>Drug </a:t>
            </a:r>
            <a:r>
              <a:rPr lang="en-GB" altLang="en-US" dirty="0" err="1"/>
              <a:t>alochol</a:t>
            </a:r>
            <a:r>
              <a:rPr lang="en-GB" altLang="en-US" dirty="0"/>
              <a:t> use</a:t>
            </a:r>
          </a:p>
          <a:p>
            <a:pPr>
              <a:defRPr/>
            </a:pPr>
            <a:r>
              <a:rPr lang="en-GB" altLang="en-US" dirty="0"/>
              <a:t>Gamblers, shoppers</a:t>
            </a:r>
          </a:p>
          <a:p>
            <a:pPr>
              <a:defRPr/>
            </a:pPr>
            <a:r>
              <a:rPr lang="en-GB" altLang="en-US" dirty="0"/>
              <a:t>In depression there is a toning down of this system, people loss </a:t>
            </a:r>
            <a:r>
              <a:rPr lang="en-GB" altLang="en-US" dirty="0" err="1"/>
              <a:t>th</a:t>
            </a:r>
            <a:r>
              <a:rPr lang="en-GB" altLang="en-US" dirty="0"/>
              <a:t> </a:t>
            </a:r>
            <a:r>
              <a:rPr lang="en-GB" altLang="en-US" dirty="0" err="1"/>
              <a:t>emotivation</a:t>
            </a:r>
            <a:r>
              <a:rPr lang="en-GB" altLang="en-US" dirty="0"/>
              <a:t> to pursue things, can’t stimulate it system goes flat</a:t>
            </a:r>
          </a:p>
          <a:p>
            <a:pPr>
              <a:defRPr/>
            </a:pPr>
            <a:r>
              <a:rPr lang="en-GB" altLang="en-US" dirty="0"/>
              <a:t>Compassion-focused therapy</a:t>
            </a:r>
          </a:p>
          <a:p>
            <a:pPr>
              <a:defRPr/>
            </a:pPr>
            <a:r>
              <a:rPr lang="en-GB" altLang="en-US" dirty="0"/>
              <a:t>explores the function of the client’s goals and how</a:t>
            </a:r>
          </a:p>
          <a:p>
            <a:pPr>
              <a:defRPr/>
            </a:pPr>
            <a:r>
              <a:rPr lang="en-GB" altLang="en-US" dirty="0"/>
              <a:t>the individual reacts if they stumble or fail to reach</a:t>
            </a:r>
          </a:p>
          <a:p>
            <a:pPr>
              <a:defRPr/>
            </a:pPr>
            <a:r>
              <a:rPr lang="en-GB" altLang="en-US" dirty="0"/>
              <a:t>them. Is there disappointment or an attack on self</a:t>
            </a:r>
          </a:p>
          <a:p>
            <a:pPr>
              <a:defRPr/>
            </a:pPr>
            <a:r>
              <a:rPr lang="en-GB" altLang="en-US" dirty="0"/>
              <a:t>or others? Some individuals have a self-identity</a:t>
            </a:r>
          </a:p>
          <a:p>
            <a:pPr>
              <a:defRPr/>
            </a:pPr>
            <a:r>
              <a:rPr lang="en-GB" altLang="en-US" dirty="0"/>
              <a:t>goal to be ‘nice and liked’. The function of this goal</a:t>
            </a:r>
          </a:p>
          <a:p>
            <a:pPr>
              <a:defRPr/>
            </a:pPr>
            <a:r>
              <a:rPr lang="en-GB" altLang="en-US" dirty="0"/>
              <a:t>is to win affection and avoid rejection and conflict,</a:t>
            </a:r>
          </a:p>
          <a:p>
            <a:pPr>
              <a:defRPr/>
            </a:pPr>
            <a:r>
              <a:rPr lang="en-GB" altLang="en-US" dirty="0"/>
              <a:t>and if this fails they can become self-critical.</a:t>
            </a:r>
          </a:p>
          <a:p>
            <a:pPr>
              <a:defRPr/>
            </a:pPr>
            <a:endParaRPr lang="en-GB" altLang="en-US" dirty="0"/>
          </a:p>
          <a:p>
            <a:pPr>
              <a:defRPr/>
            </a:pPr>
            <a:r>
              <a:rPr lang="en-GB" altLang="en-US" dirty="0"/>
              <a:t>When animals are not threatened and not seeking</a:t>
            </a:r>
          </a:p>
          <a:p>
            <a:pPr>
              <a:defRPr/>
            </a:pPr>
            <a:r>
              <a:rPr lang="en-GB" altLang="en-US" dirty="0"/>
              <a:t>resources they can become content, linked to brains opiates, Oxytocin</a:t>
            </a:r>
          </a:p>
          <a:p>
            <a:pPr>
              <a:defRPr/>
            </a:pPr>
            <a:r>
              <a:rPr lang="en-GB" altLang="en-US" dirty="0"/>
              <a:t>developed with the evolution of attachment</a:t>
            </a:r>
          </a:p>
          <a:p>
            <a:pPr>
              <a:defRPr/>
            </a:pPr>
            <a:r>
              <a:rPr lang="en-GB" altLang="en-US" dirty="0"/>
              <a:t>behaviour. The caring behaviour of the parent,</a:t>
            </a:r>
          </a:p>
          <a:p>
            <a:pPr>
              <a:defRPr/>
            </a:pPr>
            <a:r>
              <a:rPr lang="en-GB" altLang="en-US" dirty="0"/>
              <a:t>especially physical proximity, has a soothing effect</a:t>
            </a:r>
          </a:p>
          <a:p>
            <a:pPr>
              <a:defRPr/>
            </a:pPr>
            <a:r>
              <a:rPr lang="en-GB" altLang="en-US" dirty="0"/>
              <a:t>on the infant’s physiology. Naughty step</a:t>
            </a:r>
          </a:p>
          <a:p>
            <a:pPr>
              <a:defRPr/>
            </a:pPr>
            <a:r>
              <a:rPr lang="en-GB" altLang="en-US" dirty="0"/>
              <a:t>􀀁􀁋 Contentment is associated with a positive ‘calm’,</a:t>
            </a:r>
          </a:p>
          <a:p>
            <a:pPr>
              <a:defRPr/>
            </a:pPr>
            <a:r>
              <a:rPr lang="en-GB" altLang="en-US" dirty="0"/>
              <a:t>positive affects and sense of well-being; contentment</a:t>
            </a:r>
          </a:p>
          <a:p>
            <a:pPr>
              <a:defRPr/>
            </a:pPr>
            <a:r>
              <a:rPr lang="en-GB" altLang="en-US" dirty="0"/>
              <a:t>is not just the absence of threat</a:t>
            </a:r>
          </a:p>
          <a:p>
            <a:pPr>
              <a:defRPr/>
            </a:pPr>
            <a:r>
              <a:rPr lang="en-GB" altLang="en-US" dirty="0"/>
              <a:t>􀀁􀁋 The evolution of attachment behaviour utilised the</a:t>
            </a:r>
          </a:p>
          <a:p>
            <a:pPr>
              <a:defRPr/>
            </a:pPr>
            <a:r>
              <a:rPr lang="en-GB" altLang="en-US" dirty="0"/>
              <a:t>contentment system, and enabled signals of caring</a:t>
            </a:r>
          </a:p>
          <a:p>
            <a:pPr>
              <a:defRPr/>
            </a:pPr>
            <a:r>
              <a:rPr lang="en-GB" altLang="en-US" dirty="0"/>
              <a:t>and kindness to have soothing qualities that activate</a:t>
            </a:r>
          </a:p>
          <a:p>
            <a:pPr>
              <a:defRPr/>
            </a:pPr>
            <a:r>
              <a:rPr lang="en-GB" altLang="en-US" dirty="0"/>
              <a:t>positive affects linked to feelings of well-being,</a:t>
            </a:r>
          </a:p>
          <a:p>
            <a:pPr>
              <a:defRPr/>
            </a:pPr>
            <a:r>
              <a:rPr lang="en-GB" altLang="en-US" dirty="0"/>
              <a:t>safeness and social-connectedness. This aspect of the</a:t>
            </a:r>
          </a:p>
          <a:p>
            <a:pPr>
              <a:defRPr/>
            </a:pPr>
            <a:r>
              <a:rPr lang="en-GB" altLang="en-US" dirty="0"/>
              <a:t>system may be called ‘social safeness’</a:t>
            </a:r>
          </a:p>
          <a:p>
            <a:pPr>
              <a:defRPr/>
            </a:pPr>
            <a:r>
              <a:rPr lang="en-GB" altLang="en-US" dirty="0"/>
              <a:t>􀀁􀁋 The contentment/social safeness system is internally</a:t>
            </a:r>
          </a:p>
          <a:p>
            <a:pPr>
              <a:defRPr/>
            </a:pPr>
            <a:r>
              <a:rPr lang="en-GB" altLang="en-US" dirty="0"/>
              <a:t>wired to act as a regulator of the threat protection and</a:t>
            </a:r>
          </a:p>
          <a:p>
            <a:pPr>
              <a:defRPr/>
            </a:pPr>
            <a:r>
              <a:rPr lang="en-GB" altLang="en-US" dirty="0"/>
              <a:t>drive systems</a:t>
            </a:r>
          </a:p>
          <a:p>
            <a:pPr>
              <a:defRPr/>
            </a:pPr>
            <a:r>
              <a:rPr lang="en-GB" altLang="en-US" dirty="0"/>
              <a:t>􀀁􀁋 Compassion-focused therapy and compassionate mind</a:t>
            </a:r>
          </a:p>
          <a:p>
            <a:pPr>
              <a:defRPr/>
            </a:pPr>
            <a:r>
              <a:rPr lang="en-GB" altLang="en-US" dirty="0"/>
              <a:t>training are directed at facilitating development of the</a:t>
            </a:r>
          </a:p>
          <a:p>
            <a:pPr>
              <a:defRPr/>
            </a:pPr>
            <a:r>
              <a:rPr lang="en-GB" altLang="en-US" dirty="0"/>
              <a:t>soothing and social safeness system</a:t>
            </a:r>
          </a:p>
          <a:p>
            <a:pPr eaLnBrk="1" hangingPunct="1">
              <a:spcBef>
                <a:spcPct val="0"/>
              </a:spcBef>
              <a:defRPr/>
            </a:pPr>
            <a:endParaRPr lang="en-GB" altLang="en-US" dirty="0"/>
          </a:p>
        </p:txBody>
      </p:sp>
      <p:sp>
        <p:nvSpPr>
          <p:cNvPr id="52228" name="Slide Number Placeholder 3">
            <a:extLst>
              <a:ext uri="{FF2B5EF4-FFF2-40B4-BE49-F238E27FC236}">
                <a16:creationId xmlns:a16="http://schemas.microsoft.com/office/drawing/2014/main" id="{2B2E50D8-4C11-4C0F-9467-4112F5541B9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D7613AC-9A69-4022-A1E9-F9C5685BCF0D}" type="slidenum">
              <a:rPr lang="en-GB" altLang="en-US"/>
              <a:pPr>
                <a:spcBef>
                  <a:spcPct val="0"/>
                </a:spcBef>
              </a:pPr>
              <a:t>23</a:t>
            </a:fld>
            <a:endParaRPr lang="en-GB" altLang="en-US"/>
          </a:p>
        </p:txBody>
      </p:sp>
    </p:spTree>
    <p:extLst>
      <p:ext uri="{BB962C8B-B14F-4D97-AF65-F5344CB8AC3E}">
        <p14:creationId xmlns:p14="http://schemas.microsoft.com/office/powerpoint/2010/main" val="19448639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ABCFAB5C-784A-49F6-A644-D489D97D5DC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25ED1CDA-8C85-4789-BAEF-AC5DF0726C25}"/>
              </a:ext>
            </a:extLst>
          </p:cNvPr>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pPr eaLnBrk="1" hangingPunct="1">
              <a:spcBef>
                <a:spcPct val="0"/>
              </a:spcBef>
              <a:defRPr/>
            </a:pPr>
            <a:endParaRPr lang="en-GB" altLang="en-US" dirty="0"/>
          </a:p>
        </p:txBody>
      </p:sp>
      <p:sp>
        <p:nvSpPr>
          <p:cNvPr id="52228" name="Slide Number Placeholder 3">
            <a:extLst>
              <a:ext uri="{FF2B5EF4-FFF2-40B4-BE49-F238E27FC236}">
                <a16:creationId xmlns:a16="http://schemas.microsoft.com/office/drawing/2014/main" id="{2B2E50D8-4C11-4C0F-9467-4112F5541B9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D7613AC-9A69-4022-A1E9-F9C5685BCF0D}" type="slidenum">
              <a:rPr lang="en-GB" altLang="en-US"/>
              <a:pPr>
                <a:spcBef>
                  <a:spcPct val="0"/>
                </a:spcBef>
              </a:pPr>
              <a:t>24</a:t>
            </a:fld>
            <a:endParaRPr lang="en-GB" altLang="en-US"/>
          </a:p>
        </p:txBody>
      </p:sp>
    </p:spTree>
    <p:extLst>
      <p:ext uri="{BB962C8B-B14F-4D97-AF65-F5344CB8AC3E}">
        <p14:creationId xmlns:p14="http://schemas.microsoft.com/office/powerpoint/2010/main" val="5251680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4A4CAE7-5B3A-4D6D-8534-BB1C189129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ACE17796-63F5-4F0A-B156-46723F0C9C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dirty="0"/>
          </a:p>
        </p:txBody>
      </p:sp>
      <p:sp>
        <p:nvSpPr>
          <p:cNvPr id="64516" name="Slide Number Placeholder 3">
            <a:extLst>
              <a:ext uri="{FF2B5EF4-FFF2-40B4-BE49-F238E27FC236}">
                <a16:creationId xmlns:a16="http://schemas.microsoft.com/office/drawing/2014/main" id="{E85061EE-D1D4-46CB-8386-3FEEA6D18E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86BEDA-E074-4553-B9E0-790FA280ACFE}" type="slidenum">
              <a:rPr lang="en-GB" altLang="en-US">
                <a:latin typeface="Calibri" panose="020F0502020204030204" pitchFamily="34" charset="0"/>
              </a:rPr>
              <a:pPr/>
              <a:t>25</a:t>
            </a:fld>
            <a:endParaRPr lang="en-GB" altLang="en-US">
              <a:latin typeface="Calibri" panose="020F0502020204030204" pitchFamily="34" charset="0"/>
            </a:endParaRPr>
          </a:p>
        </p:txBody>
      </p:sp>
    </p:spTree>
    <p:extLst>
      <p:ext uri="{BB962C8B-B14F-4D97-AF65-F5344CB8AC3E}">
        <p14:creationId xmlns:p14="http://schemas.microsoft.com/office/powerpoint/2010/main" val="26183727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26</a:t>
            </a:fld>
            <a:endParaRPr lang="en-GB"/>
          </a:p>
        </p:txBody>
      </p:sp>
    </p:spTree>
    <p:extLst>
      <p:ext uri="{BB962C8B-B14F-4D97-AF65-F5344CB8AC3E}">
        <p14:creationId xmlns:p14="http://schemas.microsoft.com/office/powerpoint/2010/main" val="65886130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27</a:t>
            </a:fld>
            <a:endParaRPr lang="en-GB"/>
          </a:p>
        </p:txBody>
      </p:sp>
    </p:spTree>
    <p:extLst>
      <p:ext uri="{BB962C8B-B14F-4D97-AF65-F5344CB8AC3E}">
        <p14:creationId xmlns:p14="http://schemas.microsoft.com/office/powerpoint/2010/main" val="206221465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28</a:t>
            </a:fld>
            <a:endParaRPr lang="en-GB"/>
          </a:p>
        </p:txBody>
      </p:sp>
    </p:spTree>
    <p:extLst>
      <p:ext uri="{BB962C8B-B14F-4D97-AF65-F5344CB8AC3E}">
        <p14:creationId xmlns:p14="http://schemas.microsoft.com/office/powerpoint/2010/main" val="101974622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29</a:t>
            </a:fld>
            <a:endParaRPr lang="en-GB"/>
          </a:p>
        </p:txBody>
      </p:sp>
    </p:spTree>
    <p:extLst>
      <p:ext uri="{BB962C8B-B14F-4D97-AF65-F5344CB8AC3E}">
        <p14:creationId xmlns:p14="http://schemas.microsoft.com/office/powerpoint/2010/main" val="396514011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30</a:t>
            </a:fld>
            <a:endParaRPr lang="en-GB"/>
          </a:p>
        </p:txBody>
      </p:sp>
    </p:spTree>
    <p:extLst>
      <p:ext uri="{BB962C8B-B14F-4D97-AF65-F5344CB8AC3E}">
        <p14:creationId xmlns:p14="http://schemas.microsoft.com/office/powerpoint/2010/main" val="29804767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3</a:t>
            </a:fld>
            <a:endParaRPr lang="en-GB"/>
          </a:p>
        </p:txBody>
      </p:sp>
    </p:spTree>
    <p:extLst>
      <p:ext uri="{BB962C8B-B14F-4D97-AF65-F5344CB8AC3E}">
        <p14:creationId xmlns:p14="http://schemas.microsoft.com/office/powerpoint/2010/main" val="19441677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31</a:t>
            </a:fld>
            <a:endParaRPr lang="en-GB"/>
          </a:p>
        </p:txBody>
      </p:sp>
    </p:spTree>
    <p:extLst>
      <p:ext uri="{BB962C8B-B14F-4D97-AF65-F5344CB8AC3E}">
        <p14:creationId xmlns:p14="http://schemas.microsoft.com/office/powerpoint/2010/main" val="35533026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34</a:t>
            </a:fld>
            <a:endParaRPr lang="en-GB"/>
          </a:p>
        </p:txBody>
      </p:sp>
    </p:spTree>
    <p:extLst>
      <p:ext uri="{BB962C8B-B14F-4D97-AF65-F5344CB8AC3E}">
        <p14:creationId xmlns:p14="http://schemas.microsoft.com/office/powerpoint/2010/main" val="2336652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4A4CAE7-5B3A-4D6D-8534-BB1C189129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ACE17796-63F5-4F0A-B156-46723F0C9C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dirty="0"/>
          </a:p>
        </p:txBody>
      </p:sp>
      <p:sp>
        <p:nvSpPr>
          <p:cNvPr id="64516" name="Slide Number Placeholder 3">
            <a:extLst>
              <a:ext uri="{FF2B5EF4-FFF2-40B4-BE49-F238E27FC236}">
                <a16:creationId xmlns:a16="http://schemas.microsoft.com/office/drawing/2014/main" id="{E85061EE-D1D4-46CB-8386-3FEEA6D18E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86BEDA-E074-4553-B9E0-790FA280ACFE}" type="slidenum">
              <a:rPr lang="en-GB" altLang="en-US">
                <a:latin typeface="Calibri" panose="020F0502020204030204" pitchFamily="34" charset="0"/>
              </a:rPr>
              <a:pPr/>
              <a:t>36</a:t>
            </a:fld>
            <a:endParaRPr lang="en-GB" altLang="en-US">
              <a:latin typeface="Calibri" panose="020F0502020204030204" pitchFamily="34" charset="0"/>
            </a:endParaRPr>
          </a:p>
        </p:txBody>
      </p:sp>
    </p:spTree>
    <p:extLst>
      <p:ext uri="{BB962C8B-B14F-4D97-AF65-F5344CB8AC3E}">
        <p14:creationId xmlns:p14="http://schemas.microsoft.com/office/powerpoint/2010/main" val="425904152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94A4CAE7-5B3A-4D6D-8534-BB1C189129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ACE17796-63F5-4F0A-B156-46723F0C9CB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lang="en-GB" altLang="en-US" dirty="0"/>
          </a:p>
        </p:txBody>
      </p:sp>
      <p:sp>
        <p:nvSpPr>
          <p:cNvPr id="64516" name="Slide Number Placeholder 3">
            <a:extLst>
              <a:ext uri="{FF2B5EF4-FFF2-40B4-BE49-F238E27FC236}">
                <a16:creationId xmlns:a16="http://schemas.microsoft.com/office/drawing/2014/main" id="{E85061EE-D1D4-46CB-8386-3FEEA6D18E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86BEDA-E074-4553-B9E0-790FA280ACFE}" type="slidenum">
              <a:rPr lang="en-GB" altLang="en-US">
                <a:latin typeface="Calibri" panose="020F0502020204030204" pitchFamily="34" charset="0"/>
              </a:rPr>
              <a:pPr/>
              <a:t>37</a:t>
            </a:fld>
            <a:endParaRPr lang="en-GB" altLang="en-US">
              <a:latin typeface="Calibri" panose="020F0502020204030204" pitchFamily="34" charset="0"/>
            </a:endParaRPr>
          </a:p>
        </p:txBody>
      </p:sp>
    </p:spTree>
    <p:extLst>
      <p:ext uri="{BB962C8B-B14F-4D97-AF65-F5344CB8AC3E}">
        <p14:creationId xmlns:p14="http://schemas.microsoft.com/office/powerpoint/2010/main" val="35577532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8BD8B93-91F5-4050-B21B-34975DEA60BC}" type="slidenum">
              <a:rPr lang="en-GB" smtClean="0"/>
              <a:t>4</a:t>
            </a:fld>
            <a:endParaRPr lang="en-GB"/>
          </a:p>
        </p:txBody>
      </p:sp>
    </p:spTree>
    <p:extLst>
      <p:ext uri="{BB962C8B-B14F-4D97-AF65-F5344CB8AC3E}">
        <p14:creationId xmlns:p14="http://schemas.microsoft.com/office/powerpoint/2010/main" val="7934224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5</a:t>
            </a:fld>
            <a:endParaRPr lang="en-GB"/>
          </a:p>
        </p:txBody>
      </p:sp>
    </p:spTree>
    <p:extLst>
      <p:ext uri="{BB962C8B-B14F-4D97-AF65-F5344CB8AC3E}">
        <p14:creationId xmlns:p14="http://schemas.microsoft.com/office/powerpoint/2010/main" val="22273111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6</a:t>
            </a:fld>
            <a:endParaRPr lang="en-GB"/>
          </a:p>
        </p:txBody>
      </p:sp>
    </p:spTree>
    <p:extLst>
      <p:ext uri="{BB962C8B-B14F-4D97-AF65-F5344CB8AC3E}">
        <p14:creationId xmlns:p14="http://schemas.microsoft.com/office/powerpoint/2010/main" val="34988565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a:extLst>
              <a:ext uri="{FF2B5EF4-FFF2-40B4-BE49-F238E27FC236}">
                <a16:creationId xmlns:a16="http://schemas.microsoft.com/office/drawing/2014/main" id="{75AD1195-7EC5-4550-B07D-F12AD5C0D645}"/>
              </a:ext>
            </a:extLst>
          </p:cNvPr>
          <p:cNvSpPr>
            <a:spLocks noGrp="1" noChangeArrowheads="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E51A25A-A325-4D90-8643-B453396834BA}" type="slidenum">
              <a:rPr lang="en-GB" altLang="en-US">
                <a:latin typeface="Calibri" panose="020F0502020204030204" pitchFamily="34" charset="0"/>
              </a:rPr>
              <a:pPr eaLnBrk="1" hangingPunct="1"/>
              <a:t>8</a:t>
            </a:fld>
            <a:endParaRPr lang="en-GB" altLang="en-US">
              <a:latin typeface="Calibri" panose="020F0502020204030204" pitchFamily="34" charset="0"/>
            </a:endParaRPr>
          </a:p>
        </p:txBody>
      </p:sp>
      <p:sp>
        <p:nvSpPr>
          <p:cNvPr id="26627" name="Rectangle 2">
            <a:extLst>
              <a:ext uri="{FF2B5EF4-FFF2-40B4-BE49-F238E27FC236}">
                <a16:creationId xmlns:a16="http://schemas.microsoft.com/office/drawing/2014/main" id="{8F24AE31-9A3D-462D-B7BD-D2D256F607DF}"/>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8" name="Rectangle 3">
            <a:extLst>
              <a:ext uri="{FF2B5EF4-FFF2-40B4-BE49-F238E27FC236}">
                <a16:creationId xmlns:a16="http://schemas.microsoft.com/office/drawing/2014/main" id="{C6F76CAB-3F36-4584-A496-537B9EE6E3BB}"/>
              </a:ext>
            </a:extLst>
          </p:cNvPr>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2B5C42-43CD-F14C-8A7F-819970C0B5FA}" type="slidenum">
              <a:rPr lang="en-US" smtClean="0"/>
              <a:t>9</a:t>
            </a:fld>
            <a:endParaRPr lang="en-US"/>
          </a:p>
        </p:txBody>
      </p:sp>
    </p:spTree>
    <p:extLst>
      <p:ext uri="{BB962C8B-B14F-4D97-AF65-F5344CB8AC3E}">
        <p14:creationId xmlns:p14="http://schemas.microsoft.com/office/powerpoint/2010/main" val="9746917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4DA4DEDE-BA37-48A9-9BA2-FC6FD214D89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954B3B8D-C3F6-4A5B-8823-488740383FC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dirty="0"/>
          </a:p>
        </p:txBody>
      </p:sp>
      <p:sp>
        <p:nvSpPr>
          <p:cNvPr id="56324" name="Slide Number Placeholder 3">
            <a:extLst>
              <a:ext uri="{FF2B5EF4-FFF2-40B4-BE49-F238E27FC236}">
                <a16:creationId xmlns:a16="http://schemas.microsoft.com/office/drawing/2014/main" id="{89F9F58C-341F-4F09-B473-CB6086CCA5A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68B8D42-547F-47D4-901E-83E2E5BBF656}" type="slidenum">
              <a:rPr lang="en-GB" altLang="en-US">
                <a:latin typeface="Calibri" panose="020F0502020204030204" pitchFamily="34" charset="0"/>
              </a:rPr>
              <a:pPr/>
              <a:t>10</a:t>
            </a:fld>
            <a:endParaRPr lang="en-GB" altLang="en-US">
              <a:latin typeface="Calibri" panose="020F0502020204030204" pitchFamily="34" charset="0"/>
            </a:endParaRPr>
          </a:p>
        </p:txBody>
      </p:sp>
    </p:spTree>
    <p:extLst>
      <p:ext uri="{BB962C8B-B14F-4D97-AF65-F5344CB8AC3E}">
        <p14:creationId xmlns:p14="http://schemas.microsoft.com/office/powerpoint/2010/main" val="4521439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B5BE3CD-6273-420C-9A06-F53BB09F8576}"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4051325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B5BE3CD-6273-420C-9A06-F53BB09F8576}"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979353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B5BE3CD-6273-420C-9A06-F53BB09F8576}"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2507419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B5BE3CD-6273-420C-9A06-F53BB09F8576}"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3147677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B5BE3CD-6273-420C-9A06-F53BB09F8576}"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369728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B5BE3CD-6273-420C-9A06-F53BB09F8576}" type="datetimeFigureOut">
              <a:rPr lang="en-GB" smtClean="0"/>
              <a:t>08/08/2025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951310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B5BE3CD-6273-420C-9A06-F53BB09F8576}" type="datetimeFigureOut">
              <a:rPr lang="en-GB" smtClean="0"/>
              <a:t>08/08/2025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2730103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B5BE3CD-6273-420C-9A06-F53BB09F8576}" type="datetimeFigureOut">
              <a:rPr lang="en-GB" smtClean="0"/>
              <a:t>08/08/2025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27635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5BE3CD-6273-420C-9A06-F53BB09F8576}" type="datetimeFigureOut">
              <a:rPr lang="en-GB" smtClean="0"/>
              <a:t>08/08/2025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1801350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5BE3CD-6273-420C-9A06-F53BB09F8576}" type="datetimeFigureOut">
              <a:rPr lang="en-GB" smtClean="0"/>
              <a:t>08/08/2025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3829997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B5BE3CD-6273-420C-9A06-F53BB09F8576}" type="datetimeFigureOut">
              <a:rPr lang="en-GB" smtClean="0"/>
              <a:t>08/08/2025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79004A2-FA21-45DE-8F74-ECEDD2B10486}" type="slidenum">
              <a:rPr lang="en-GB" smtClean="0"/>
              <a:t>‹#›</a:t>
            </a:fld>
            <a:endParaRPr lang="en-GB"/>
          </a:p>
        </p:txBody>
      </p:sp>
    </p:spTree>
    <p:extLst>
      <p:ext uri="{BB962C8B-B14F-4D97-AF65-F5344CB8AC3E}">
        <p14:creationId xmlns:p14="http://schemas.microsoft.com/office/powerpoint/2010/main" val="1921671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5BE3CD-6273-420C-9A06-F53BB09F8576}" type="datetimeFigureOut">
              <a:rPr lang="en-GB" smtClean="0"/>
              <a:t>08/08/2025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9004A2-FA21-45DE-8F74-ECEDD2B10486}" type="slidenum">
              <a:rPr lang="en-GB" smtClean="0"/>
              <a:t>‹#›</a:t>
            </a:fld>
            <a:endParaRPr lang="en-GB"/>
          </a:p>
        </p:txBody>
      </p:sp>
    </p:spTree>
    <p:extLst>
      <p:ext uri="{BB962C8B-B14F-4D97-AF65-F5344CB8AC3E}">
        <p14:creationId xmlns:p14="http://schemas.microsoft.com/office/powerpoint/2010/main" val="15469254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1.xml"/><Relationship Id="rId5" Type="http://schemas.openxmlformats.org/officeDocument/2006/relationships/image" Target="../media/image6.png"/><Relationship Id="rId4" Type="http://schemas.microsoft.com/office/2007/relationships/hdphoto" Target="../media/hdphoto1.wdp"/></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mi-psych.com.au/your-brains-3-emotion-regulation-systems/"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hyperlink" Target="http://mi-psych.com.au/your-brains-threat-system/"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564" y="0"/>
            <a:ext cx="9137436"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5" name="Picture 2"/>
          <p:cNvPicPr>
            <a:picLocks noChangeAspect="1" noChangeArrowheads="1"/>
          </p:cNvPicPr>
          <p:nvPr/>
        </p:nvPicPr>
        <p:blipFill>
          <a:blip r:embed="rId3" cstate="print">
            <a:clrChange>
              <a:clrFrom>
                <a:srgbClr val="FFFFFF"/>
              </a:clrFrom>
              <a:clrTo>
                <a:srgbClr val="FFFFFF">
                  <a:alpha val="0"/>
                </a:srgbClr>
              </a:clrTo>
            </a:clrChange>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1312397" y="1414210"/>
            <a:ext cx="3103056" cy="1306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ular Callout 5"/>
          <p:cNvSpPr/>
          <p:nvPr/>
        </p:nvSpPr>
        <p:spPr>
          <a:xfrm>
            <a:off x="716973" y="1335233"/>
            <a:ext cx="8084128" cy="3778706"/>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TextBox 9">
            <a:extLst>
              <a:ext uri="{FF2B5EF4-FFF2-40B4-BE49-F238E27FC236}">
                <a16:creationId xmlns:a16="http://schemas.microsoft.com/office/drawing/2014/main" id="{31951B44-E4EA-3676-D5A3-7A50E51BA908}"/>
              </a:ext>
            </a:extLst>
          </p:cNvPr>
          <p:cNvSpPr txBox="1"/>
          <p:nvPr/>
        </p:nvSpPr>
        <p:spPr>
          <a:xfrm>
            <a:off x="133314" y="6151539"/>
            <a:ext cx="6218470" cy="553998"/>
          </a:xfrm>
          <a:prstGeom prst="rect">
            <a:avLst/>
          </a:prstGeom>
          <a:noFill/>
        </p:spPr>
        <p:txBody>
          <a:bodyPr wrap="square">
            <a:spAutoFit/>
          </a:bodyPr>
          <a:lstStyle/>
          <a:p>
            <a:r>
              <a:rPr lang="en-GB" sz="1500" dirty="0">
                <a:latin typeface="Arial Narrow" panose="020B0606020202030204" pitchFamily="34" charset="0"/>
              </a:rPr>
              <a:t>(c) 2025 Greater Manchester Mental Health NHS Foundation Trust. All rights reserved. </a:t>
            </a:r>
          </a:p>
          <a:p>
            <a:r>
              <a:rPr lang="en-GB" sz="1500" dirty="0">
                <a:latin typeface="Arial Narrow" panose="020B0606020202030204" pitchFamily="34" charset="0"/>
              </a:rPr>
              <a:t>Not to be reproduced in whole or in part without the permission of the copyright owner.</a:t>
            </a:r>
          </a:p>
        </p:txBody>
      </p:sp>
      <p:pic>
        <p:nvPicPr>
          <p:cNvPr id="3" name="Picture 2">
            <a:extLst>
              <a:ext uri="{FF2B5EF4-FFF2-40B4-BE49-F238E27FC236}">
                <a16:creationId xmlns:a16="http://schemas.microsoft.com/office/drawing/2014/main" id="{0D5185E3-6E66-3DAD-A275-67B7F6636F1D}"/>
              </a:ext>
            </a:extLst>
          </p:cNvPr>
          <p:cNvPicPr>
            <a:picLocks noChangeAspect="1"/>
          </p:cNvPicPr>
          <p:nvPr/>
        </p:nvPicPr>
        <p:blipFill>
          <a:blip r:embed="rId5"/>
          <a:stretch>
            <a:fillRect/>
          </a:stretch>
        </p:blipFill>
        <p:spPr>
          <a:xfrm>
            <a:off x="6754311" y="1643062"/>
            <a:ext cx="1917184" cy="909809"/>
          </a:xfrm>
          <a:prstGeom prst="rect">
            <a:avLst/>
          </a:prstGeom>
        </p:spPr>
      </p:pic>
      <p:pic>
        <p:nvPicPr>
          <p:cNvPr id="9" name="Picture 2" descr="Logo downloads | University brand | StaffNet | The University of Manchester">
            <a:extLst>
              <a:ext uri="{FF2B5EF4-FFF2-40B4-BE49-F238E27FC236}">
                <a16:creationId xmlns:a16="http://schemas.microsoft.com/office/drawing/2014/main" id="{7BF36D44-EE6F-608D-058D-2EA655C0DA27}"/>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812591" y="3187396"/>
            <a:ext cx="1800623" cy="762695"/>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64CB15A1-10C1-6442-A633-F39D115BC223}"/>
              </a:ext>
            </a:extLst>
          </p:cNvPr>
          <p:cNvPicPr>
            <a:picLocks noChangeAspect="1"/>
          </p:cNvPicPr>
          <p:nvPr/>
        </p:nvPicPr>
        <p:blipFill>
          <a:blip r:embed="rId7"/>
          <a:stretch>
            <a:fillRect/>
          </a:stretch>
        </p:blipFill>
        <p:spPr>
          <a:xfrm>
            <a:off x="6382616" y="4413787"/>
            <a:ext cx="2288879" cy="407009"/>
          </a:xfrm>
          <a:prstGeom prst="rect">
            <a:avLst/>
          </a:prstGeom>
        </p:spPr>
      </p:pic>
      <p:sp>
        <p:nvSpPr>
          <p:cNvPr id="2" name="Google Shape;67;p12">
            <a:extLst>
              <a:ext uri="{FF2B5EF4-FFF2-40B4-BE49-F238E27FC236}">
                <a16:creationId xmlns:a16="http://schemas.microsoft.com/office/drawing/2014/main" id="{5A534093-8113-078D-D725-029DB09F00A7}"/>
              </a:ext>
            </a:extLst>
          </p:cNvPr>
          <p:cNvSpPr txBox="1">
            <a:spLocks/>
          </p:cNvSpPr>
          <p:nvPr/>
        </p:nvSpPr>
        <p:spPr>
          <a:xfrm>
            <a:off x="992561" y="2972924"/>
            <a:ext cx="6002700" cy="1954334"/>
          </a:xfrm>
          <a:prstGeom prst="rect">
            <a:avLst/>
          </a:prstGeom>
        </p:spPr>
        <p:txBody>
          <a:bodyPr spcFirstLastPara="1" vert="horz" wrap="square" lIns="68569" tIns="68569" rIns="68569" bIns="68569" rtlCol="0"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spcBef>
                <a:spcPts val="0"/>
              </a:spcBef>
            </a:pPr>
            <a:r>
              <a:rPr lang="en-GB" sz="3600" b="1" dirty="0">
                <a:solidFill>
                  <a:srgbClr val="512275"/>
                </a:solidFill>
                <a:latin typeface="Segoe Print" charset="0"/>
                <a:ea typeface="Segoe Print" charset="0"/>
                <a:cs typeface="Segoe Print" charset="0"/>
              </a:rPr>
              <a:t>Personality disorders and emotion regulation 1:1 Handouts</a:t>
            </a:r>
          </a:p>
        </p:txBody>
      </p:sp>
    </p:spTree>
    <p:extLst>
      <p:ext uri="{BB962C8B-B14F-4D97-AF65-F5344CB8AC3E}">
        <p14:creationId xmlns:p14="http://schemas.microsoft.com/office/powerpoint/2010/main" val="900143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F2E7316-00FF-4BEE-9DA3-6C54AA2A4770}"/>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5602" name="Title 1">
            <a:extLst>
              <a:ext uri="{FF2B5EF4-FFF2-40B4-BE49-F238E27FC236}">
                <a16:creationId xmlns:a16="http://schemas.microsoft.com/office/drawing/2014/main" id="{2693F3C6-0175-4E88-8563-9EF8964A2C6E}"/>
              </a:ext>
            </a:extLst>
          </p:cNvPr>
          <p:cNvSpPr>
            <a:spLocks noGrp="1"/>
          </p:cNvSpPr>
          <p:nvPr>
            <p:ph type="title"/>
          </p:nvPr>
        </p:nvSpPr>
        <p:spPr/>
        <p:txBody>
          <a:bodyPr>
            <a:normAutofit/>
          </a:bodyPr>
          <a:lstStyle/>
          <a:p>
            <a:pPr eaLnBrk="1" hangingPunct="1">
              <a:defRPr/>
            </a:pPr>
            <a:r>
              <a:rPr lang="en-GB" altLang="en-US" b="1" dirty="0">
                <a:solidFill>
                  <a:srgbClr val="FF0000"/>
                </a:solidFill>
                <a:latin typeface="Segoe Print" panose="02000600000000000000" pitchFamily="2" charset="0"/>
                <a:ea typeface="ＭＳ Ｐゴシック" panose="020B0600070205080204" pitchFamily="34" charset="-128"/>
                <a:cs typeface="Arial" panose="020B0604020202020204" pitchFamily="34" charset="0"/>
              </a:rPr>
              <a:t>Threat system:</a:t>
            </a:r>
            <a:r>
              <a:rPr lang="en-GB" altLang="en-US" b="1" dirty="0">
                <a:solidFill>
                  <a:srgbClr val="512275"/>
                </a:solidFill>
                <a:latin typeface="Segoe Print" panose="02000600000000000000" pitchFamily="2" charset="0"/>
                <a:ea typeface="ＭＳ Ｐゴシック" panose="020B0600070205080204" pitchFamily="34" charset="-128"/>
                <a:cs typeface="Arial" panose="020B0604020202020204" pitchFamily="34" charset="0"/>
              </a:rPr>
              <a:t> features</a:t>
            </a:r>
            <a:endParaRPr lang="en-GB" altLang="en-US" dirty="0">
              <a:solidFill>
                <a:srgbClr val="512275"/>
              </a:solidFill>
              <a:latin typeface="Segoe Print" panose="02000600000000000000" pitchFamily="2" charset="0"/>
            </a:endParaRPr>
          </a:p>
        </p:txBody>
      </p:sp>
      <p:sp>
        <p:nvSpPr>
          <p:cNvPr id="22531" name="Content Placeholder 2">
            <a:extLst>
              <a:ext uri="{FF2B5EF4-FFF2-40B4-BE49-F238E27FC236}">
                <a16:creationId xmlns:a16="http://schemas.microsoft.com/office/drawing/2014/main" id="{8C6B8C53-AECD-4902-A236-699929FB191C}"/>
              </a:ext>
            </a:extLst>
          </p:cNvPr>
          <p:cNvSpPr>
            <a:spLocks noGrp="1"/>
          </p:cNvSpPr>
          <p:nvPr>
            <p:ph idx="1"/>
          </p:nvPr>
        </p:nvSpPr>
        <p:spPr>
          <a:xfrm>
            <a:off x="1403648" y="1628800"/>
            <a:ext cx="7632848" cy="5184576"/>
          </a:xfrm>
        </p:spPr>
        <p:txBody>
          <a:bodyPr>
            <a:normAutofit fontScale="77500" lnSpcReduction="20000"/>
          </a:bodyPr>
          <a:lstStyle/>
          <a:p>
            <a:pPr eaLnBrk="1" hangingPunct="1">
              <a:defRPr/>
            </a:pPr>
            <a:r>
              <a:rPr lang="en-GB" altLang="en-US" b="1" dirty="0">
                <a:solidFill>
                  <a:srgbClr val="512275"/>
                </a:solidFill>
                <a:cs typeface="Arial" panose="020B0604020202020204" pitchFamily="34" charset="0"/>
              </a:rPr>
              <a:t>‘Better safe than sorry’ </a:t>
            </a:r>
            <a:r>
              <a:rPr lang="en-GB" altLang="en-US" dirty="0">
                <a:solidFill>
                  <a:srgbClr val="512275"/>
                </a:solidFill>
                <a:cs typeface="Arial" panose="020B0604020202020204" pitchFamily="34" charset="0"/>
              </a:rPr>
              <a:t>setting – we’re born to over react but if we’ve had difficult life experiences the threat system becomes even more sensitive –we’ll be on high alert all the time</a:t>
            </a:r>
          </a:p>
          <a:p>
            <a:pPr eaLnBrk="1" hangingPunct="1">
              <a:defRPr/>
            </a:pPr>
            <a:r>
              <a:rPr lang="en-GB" altLang="en-US" b="1" dirty="0">
                <a:solidFill>
                  <a:srgbClr val="512275"/>
                </a:solidFill>
                <a:cs typeface="Arial" panose="020B0604020202020204" pitchFamily="34" charset="0"/>
              </a:rPr>
              <a:t>Overrules the positive </a:t>
            </a:r>
            <a:r>
              <a:rPr lang="en-GB" altLang="en-US" dirty="0">
                <a:solidFill>
                  <a:srgbClr val="512275"/>
                </a:solidFill>
                <a:cs typeface="Arial" panose="020B0604020202020204" pitchFamily="34" charset="0"/>
              </a:rPr>
              <a:t>– focus on threat and negatives e.g. if 9 people are nice and 1 is critical we’ll remember that 1.</a:t>
            </a:r>
          </a:p>
          <a:p>
            <a:pPr eaLnBrk="1" hangingPunct="1">
              <a:defRPr/>
            </a:pPr>
            <a:r>
              <a:rPr lang="en-GB" altLang="en-US" b="1" dirty="0">
                <a:solidFill>
                  <a:srgbClr val="512275"/>
                </a:solidFill>
                <a:cs typeface="Arial" panose="020B0604020202020204" pitchFamily="34" charset="0"/>
              </a:rPr>
              <a:t>Overthinking and worry </a:t>
            </a:r>
            <a:r>
              <a:rPr lang="en-GB" altLang="en-US" dirty="0">
                <a:solidFill>
                  <a:srgbClr val="512275"/>
                </a:solidFill>
                <a:cs typeface="Arial" panose="020B0604020202020204" pitchFamily="34" charset="0"/>
              </a:rPr>
              <a:t>e.g. if someone upsets us we spend a lot of time thinking about it and telling others</a:t>
            </a:r>
          </a:p>
          <a:p>
            <a:pPr eaLnBrk="1" hangingPunct="1">
              <a:defRPr/>
            </a:pPr>
            <a:r>
              <a:rPr lang="en-GB" altLang="en-US" b="1" dirty="0">
                <a:solidFill>
                  <a:srgbClr val="512275"/>
                </a:solidFill>
                <a:cs typeface="Arial" panose="020B0604020202020204" pitchFamily="34" charset="0"/>
              </a:rPr>
              <a:t>Pulls us in different directions</a:t>
            </a:r>
            <a:r>
              <a:rPr lang="en-GB" altLang="en-US" dirty="0">
                <a:solidFill>
                  <a:srgbClr val="512275"/>
                </a:solidFill>
                <a:cs typeface="Arial" panose="020B0604020202020204" pitchFamily="34" charset="0"/>
              </a:rPr>
              <a:t> e.g. if we have an argument with someone we can feel anger and want to shout, we might feel anxious that they might reject us and want to run away, we can feel angry about feeling anxious so be heard on ourselves…</a:t>
            </a:r>
          </a:p>
          <a:p>
            <a:pPr eaLnBrk="1" hangingPunct="1">
              <a:defRPr/>
            </a:pPr>
            <a:endParaRPr lang="en-GB" altLang="en-US" dirty="0">
              <a:latin typeface="Arial" panose="020B0604020202020204" pitchFamily="34" charset="0"/>
              <a:cs typeface="Arial" panose="020B0604020202020204" pitchFamily="34" charset="0"/>
            </a:endParaRPr>
          </a:p>
          <a:p>
            <a:pPr eaLnBrk="1" hangingPunct="1">
              <a:defRPr/>
            </a:pPr>
            <a:endParaRPr lang="en-GB" altLang="en-US" dirty="0"/>
          </a:p>
          <a:p>
            <a:pPr eaLnBrk="1" hangingPunct="1">
              <a:defRPr/>
            </a:pPr>
            <a:endParaRPr lang="en-GB" altLang="en-US" dirty="0"/>
          </a:p>
        </p:txBody>
      </p:sp>
      <p:sp>
        <p:nvSpPr>
          <p:cNvPr id="5" name="Rectangular Callout 4">
            <a:extLst>
              <a:ext uri="{FF2B5EF4-FFF2-40B4-BE49-F238E27FC236}">
                <a16:creationId xmlns:a16="http://schemas.microsoft.com/office/drawing/2014/main" id="{9A72A2FB-9172-4E74-8EF3-7651C9014070}"/>
              </a:ext>
            </a:extLst>
          </p:cNvPr>
          <p:cNvSpPr/>
          <p:nvPr/>
        </p:nvSpPr>
        <p:spPr>
          <a:xfrm>
            <a:off x="765920" y="410732"/>
            <a:ext cx="7920880" cy="870812"/>
          </a:xfrm>
          <a:prstGeom prst="wedgeRectCallout">
            <a:avLst>
              <a:gd name="adj1" fmla="val -55400"/>
              <a:gd name="adj2" fmla="val -3088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105921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257F8B4-F3A8-4994-BB88-E27125B14635}"/>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Rectangular Callout 4"/>
          <p:cNvSpPr/>
          <p:nvPr/>
        </p:nvSpPr>
        <p:spPr>
          <a:xfrm>
            <a:off x="988164" y="260648"/>
            <a:ext cx="4735964" cy="870812"/>
          </a:xfrm>
          <a:prstGeom prst="wedgeRectCallout">
            <a:avLst>
              <a:gd name="adj1" fmla="val -63016"/>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Google Shape;67;p12"/>
          <p:cNvSpPr txBox="1">
            <a:spLocks/>
          </p:cNvSpPr>
          <p:nvPr/>
        </p:nvSpPr>
        <p:spPr>
          <a:xfrm>
            <a:off x="971600" y="332656"/>
            <a:ext cx="7560840" cy="870812"/>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4950" b="1" dirty="0">
                <a:solidFill>
                  <a:srgbClr val="FF0000"/>
                </a:solidFill>
                <a:latin typeface="Segoe Print" charset="0"/>
                <a:ea typeface="Segoe Print" charset="0"/>
                <a:cs typeface="Segoe Print" charset="0"/>
              </a:rPr>
              <a:t>Threat</a:t>
            </a:r>
            <a:r>
              <a:rPr lang="en-GB" sz="4950" b="1" dirty="0">
                <a:solidFill>
                  <a:srgbClr val="512275"/>
                </a:solidFill>
                <a:latin typeface="Segoe Print" charset="0"/>
                <a:ea typeface="Segoe Print" charset="0"/>
                <a:cs typeface="Segoe Print" charset="0"/>
              </a:rPr>
              <a:t> system</a:t>
            </a:r>
          </a:p>
        </p:txBody>
      </p:sp>
      <p:sp>
        <p:nvSpPr>
          <p:cNvPr id="7" name="TextBox 6">
            <a:extLst>
              <a:ext uri="{FF2B5EF4-FFF2-40B4-BE49-F238E27FC236}">
                <a16:creationId xmlns:a16="http://schemas.microsoft.com/office/drawing/2014/main" id="{E3EAFF55-7934-4532-AF8F-04B50B385C44}"/>
              </a:ext>
            </a:extLst>
          </p:cNvPr>
          <p:cNvSpPr txBox="1"/>
          <p:nvPr/>
        </p:nvSpPr>
        <p:spPr>
          <a:xfrm>
            <a:off x="1331641" y="1498913"/>
            <a:ext cx="7416824" cy="2031325"/>
          </a:xfrm>
          <a:prstGeom prst="rect">
            <a:avLst/>
          </a:prstGeom>
          <a:noFill/>
        </p:spPr>
        <p:txBody>
          <a:bodyPr wrap="square">
            <a:spAutoFit/>
          </a:bodyPr>
          <a:lstStyle/>
          <a:p>
            <a:pPr marL="285750" indent="-285750">
              <a:buFont typeface="Arial" panose="020B0604020202020204" pitchFamily="34" charset="0"/>
              <a:buChar char="•"/>
            </a:pPr>
            <a:r>
              <a:rPr lang="en-GB" sz="2400" dirty="0">
                <a:solidFill>
                  <a:srgbClr val="512275"/>
                </a:solidFill>
              </a:rPr>
              <a:t>List below things that trigger your threat system (e.g. someone letting you down, someone criticising you, feeling alone, feeling misunderstood or not listened to)</a:t>
            </a:r>
          </a:p>
          <a:p>
            <a:endParaRPr lang="en-GB" dirty="0"/>
          </a:p>
          <a:p>
            <a:endParaRPr lang="en-GB" dirty="0"/>
          </a:p>
          <a:p>
            <a:endParaRPr lang="en-GB" dirty="0"/>
          </a:p>
        </p:txBody>
      </p:sp>
      <p:sp>
        <p:nvSpPr>
          <p:cNvPr id="9" name="TextBox 8">
            <a:extLst>
              <a:ext uri="{FF2B5EF4-FFF2-40B4-BE49-F238E27FC236}">
                <a16:creationId xmlns:a16="http://schemas.microsoft.com/office/drawing/2014/main" id="{274BB5D4-1114-4C2F-B317-328C2388B74C}"/>
              </a:ext>
            </a:extLst>
          </p:cNvPr>
          <p:cNvSpPr txBox="1"/>
          <p:nvPr/>
        </p:nvSpPr>
        <p:spPr>
          <a:xfrm>
            <a:off x="2286000" y="208891"/>
            <a:ext cx="4572000" cy="369332"/>
          </a:xfrm>
          <a:prstGeom prst="rect">
            <a:avLst/>
          </a:prstGeom>
          <a:noFill/>
        </p:spPr>
        <p:txBody>
          <a:bodyPr wrap="square">
            <a:spAutoFit/>
          </a:bodyPr>
          <a:lstStyle/>
          <a:p>
            <a:endParaRPr lang="en-GB" dirty="0"/>
          </a:p>
        </p:txBody>
      </p:sp>
      <p:sp>
        <p:nvSpPr>
          <p:cNvPr id="11" name="TextBox 10">
            <a:extLst>
              <a:ext uri="{FF2B5EF4-FFF2-40B4-BE49-F238E27FC236}">
                <a16:creationId xmlns:a16="http://schemas.microsoft.com/office/drawing/2014/main" id="{CED0F994-A07A-419A-B1E2-27108E5B44FA}"/>
              </a:ext>
            </a:extLst>
          </p:cNvPr>
          <p:cNvSpPr txBox="1"/>
          <p:nvPr/>
        </p:nvSpPr>
        <p:spPr>
          <a:xfrm>
            <a:off x="2286000" y="-345106"/>
            <a:ext cx="6678488" cy="369332"/>
          </a:xfrm>
          <a:prstGeom prst="rect">
            <a:avLst/>
          </a:prstGeom>
          <a:noFill/>
        </p:spPr>
        <p:txBody>
          <a:bodyPr wrap="square">
            <a:spAutoFit/>
          </a:bodyPr>
          <a:lstStyle/>
          <a:p>
            <a:endParaRPr lang="en-GB" dirty="0"/>
          </a:p>
        </p:txBody>
      </p:sp>
    </p:spTree>
    <p:extLst>
      <p:ext uri="{BB962C8B-B14F-4D97-AF65-F5344CB8AC3E}">
        <p14:creationId xmlns:p14="http://schemas.microsoft.com/office/powerpoint/2010/main" val="247621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04F96ECF-5647-48A1-86D9-43ADB5D470B6}"/>
              </a:ext>
            </a:extLst>
          </p:cNvPr>
          <p:cNvGraphicFramePr>
            <a:graphicFrameLocks noGrp="1"/>
          </p:cNvGraphicFramePr>
          <p:nvPr/>
        </p:nvGraphicFramePr>
        <p:xfrm>
          <a:off x="1" y="0"/>
          <a:ext cx="9150349" cy="6858001"/>
        </p:xfrm>
        <a:graphic>
          <a:graphicData uri="http://schemas.openxmlformats.org/drawingml/2006/table">
            <a:tbl>
              <a:tblPr firstRow="1" firstCol="1" lastRow="1" lastCol="1" bandRow="1" bandCol="1"/>
              <a:tblGrid>
                <a:gridCol w="9124949">
                  <a:extLst>
                    <a:ext uri="{9D8B030D-6E8A-4147-A177-3AD203B41FA5}">
                      <a16:colId xmlns:a16="http://schemas.microsoft.com/office/drawing/2014/main" val="2650501422"/>
                    </a:ext>
                  </a:extLst>
                </a:gridCol>
                <a:gridCol w="25400">
                  <a:extLst>
                    <a:ext uri="{9D8B030D-6E8A-4147-A177-3AD203B41FA5}">
                      <a16:colId xmlns:a16="http://schemas.microsoft.com/office/drawing/2014/main" val="459799626"/>
                    </a:ext>
                  </a:extLst>
                </a:gridCol>
              </a:tblGrid>
              <a:tr h="1408511">
                <a:tc gridSpan="2">
                  <a:txBody>
                    <a:bodyPr/>
                    <a:lstStyle/>
                    <a:p>
                      <a:pPr marL="78105">
                        <a:lnSpc>
                          <a:spcPct val="107000"/>
                        </a:lnSpc>
                        <a:spcBef>
                          <a:spcPts val="495"/>
                        </a:spcBef>
                        <a:spcAft>
                          <a:spcPts val="0"/>
                        </a:spcAft>
                      </a:pPr>
                      <a:r>
                        <a:rPr lang="en-US" sz="2000" b="1" dirty="0">
                          <a:solidFill>
                            <a:srgbClr val="FFFFFF"/>
                          </a:solidFill>
                          <a:effectLst/>
                          <a:latin typeface="Arial" panose="020B0604020202020204" pitchFamily="34" charset="0"/>
                          <a:ea typeface="Arial" panose="020B0604020202020204" pitchFamily="34" charset="0"/>
                          <a:cs typeface="Times New Roman" panose="02020603050405020304" pitchFamily="18" charset="0"/>
                        </a:rPr>
                        <a:t>Common </a:t>
                      </a:r>
                      <a:r>
                        <a:rPr lang="en-US" sz="2000" b="1" dirty="0">
                          <a:solidFill>
                            <a:srgbClr val="FF0000"/>
                          </a:solidFill>
                          <a:effectLst/>
                          <a:latin typeface="Arial" panose="020B0604020202020204" pitchFamily="34" charset="0"/>
                          <a:ea typeface="Arial" panose="020B0604020202020204" pitchFamily="34" charset="0"/>
                          <a:cs typeface="Times New Roman" panose="02020603050405020304" pitchFamily="18" charset="0"/>
                        </a:rPr>
                        <a:t>threat</a:t>
                      </a:r>
                      <a:r>
                        <a:rPr lang="en-US" sz="2000" b="1" dirty="0">
                          <a:solidFill>
                            <a:srgbClr val="FFFFFF"/>
                          </a:solidFill>
                          <a:effectLst/>
                          <a:latin typeface="Arial" panose="020B0604020202020204" pitchFamily="34" charset="0"/>
                          <a:ea typeface="Arial" panose="020B0604020202020204" pitchFamily="34" charset="0"/>
                          <a:cs typeface="Times New Roman" panose="02020603050405020304" pitchFamily="18" charset="0"/>
                        </a:rPr>
                        <a:t> </a:t>
                      </a:r>
                      <a:r>
                        <a:rPr lang="en-US" sz="2000" b="1"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thoughts</a:t>
                      </a:r>
                      <a:r>
                        <a:rPr lang="en-US" sz="2000" b="1" dirty="0">
                          <a:solidFill>
                            <a:srgbClr val="BBB8DC"/>
                          </a:solidFill>
                          <a:effectLst/>
                          <a:latin typeface="Arial" panose="020B0604020202020204" pitchFamily="34" charset="0"/>
                          <a:ea typeface="Arial" panose="020B0604020202020204" pitchFamily="34" charset="0"/>
                          <a:cs typeface="Times New Roman" panose="02020603050405020304" pitchFamily="18" charset="0"/>
                        </a:rPr>
                        <a:t> </a:t>
                      </a:r>
                      <a:r>
                        <a:rPr lang="en-US" sz="2000" b="1" dirty="0">
                          <a:solidFill>
                            <a:srgbClr val="FFFFFF"/>
                          </a:solidFill>
                          <a:effectLst/>
                          <a:latin typeface="Arial" panose="020B0604020202020204" pitchFamily="34" charset="0"/>
                          <a:ea typeface="Arial" panose="020B0604020202020204" pitchFamily="34" charset="0"/>
                          <a:cs typeface="Times New Roman" panose="02020603050405020304" pitchFamily="18" charset="0"/>
                        </a:rPr>
                        <a:t>- </a:t>
                      </a:r>
                      <a:r>
                        <a:rPr lang="en-US" sz="2000" kern="1200" dirty="0">
                          <a:solidFill>
                            <a:schemeClr val="bg1"/>
                          </a:solidFill>
                          <a:effectLst/>
                          <a:latin typeface="+mn-lt"/>
                          <a:ea typeface="+mn-ea"/>
                          <a:cs typeface="+mn-cs"/>
                        </a:rPr>
                        <a:t>People who have had difficult life experiences tend to have more negative thoughts about themselves, others and the world generally than other people do. They may be less likely to believe that they are able to cope with their thoughts and feelings</a:t>
                      </a:r>
                      <a:endParaRPr lang="en-GB" sz="2000" dirty="0">
                        <a:solidFill>
                          <a:schemeClr val="bg1"/>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solidFill>
                      <a:srgbClr val="231F20"/>
                    </a:solidFill>
                  </a:tcPr>
                </a:tc>
                <a:tc hMerge="1">
                  <a:txBody>
                    <a:bodyPr/>
                    <a:lstStyle/>
                    <a:p>
                      <a:endParaRPr lang="en-GB"/>
                    </a:p>
                  </a:txBody>
                  <a:tcPr/>
                </a:tc>
                <a:extLst>
                  <a:ext uri="{0D108BD9-81ED-4DB2-BD59-A6C34878D82A}">
                    <a16:rowId xmlns:a16="http://schemas.microsoft.com/office/drawing/2014/main" val="384341383"/>
                  </a:ext>
                </a:extLst>
              </a:tr>
              <a:tr h="544949">
                <a:tc gridSpan="2">
                  <a:txBody>
                    <a:bodyPr/>
                    <a:lstStyle/>
                    <a:p>
                      <a:pPr marL="71755">
                        <a:lnSpc>
                          <a:spcPct val="107000"/>
                        </a:lnSpc>
                        <a:spcBef>
                          <a:spcPts val="335"/>
                        </a:spcBef>
                        <a:spcAft>
                          <a:spcPts val="0"/>
                        </a:spcAft>
                      </a:pPr>
                      <a:r>
                        <a:rPr lang="en-US" sz="2000" b="1" dirty="0">
                          <a:solidFill>
                            <a:srgbClr val="FFFFFF"/>
                          </a:solidFill>
                          <a:effectLst/>
                          <a:latin typeface="Arial" panose="020B0604020202020204" pitchFamily="34" charset="0"/>
                          <a:ea typeface="Arial" panose="020B0604020202020204" pitchFamily="34" charset="0"/>
                          <a:cs typeface="Times New Roman" panose="02020603050405020304" pitchFamily="18" charset="0"/>
                        </a:rPr>
                        <a:t>Please tick where appropriate:</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a:noFill/>
                    </a:lnT>
                    <a:lnB w="12700" cap="flat" cmpd="sng" algn="ctr">
                      <a:solidFill>
                        <a:srgbClr val="231F20"/>
                      </a:solidFill>
                      <a:prstDash val="solid"/>
                      <a:round/>
                      <a:headEnd type="none" w="med" len="med"/>
                      <a:tailEnd type="none" w="med" len="med"/>
                    </a:lnB>
                    <a:solidFill>
                      <a:srgbClr val="8D5BA5"/>
                    </a:solidFill>
                  </a:tcPr>
                </a:tc>
                <a:tc hMerge="1">
                  <a:txBody>
                    <a:bodyPr/>
                    <a:lstStyle/>
                    <a:p>
                      <a:endParaRPr lang="en-GB"/>
                    </a:p>
                  </a:txBody>
                  <a:tcPr/>
                </a:tc>
                <a:extLst>
                  <a:ext uri="{0D108BD9-81ED-4DB2-BD59-A6C34878D82A}">
                    <a16:rowId xmlns:a16="http://schemas.microsoft.com/office/drawing/2014/main" val="2199685871"/>
                  </a:ext>
                </a:extLst>
              </a:tr>
              <a:tr h="544949">
                <a:tc>
                  <a:txBody>
                    <a:bodyPr/>
                    <a:lstStyle/>
                    <a:p>
                      <a:pPr marL="71755">
                        <a:lnSpc>
                          <a:spcPct val="107000"/>
                        </a:lnSpc>
                        <a:spcBef>
                          <a:spcPts val="395"/>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There is something very wrong with me</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1516708634"/>
                  </a:ext>
                </a:extLst>
              </a:tr>
              <a:tr h="544949">
                <a:tc>
                  <a:txBody>
                    <a:bodyPr/>
                    <a:lstStyle/>
                    <a:p>
                      <a:pPr marL="71755">
                        <a:lnSpc>
                          <a:spcPct val="107000"/>
                        </a:lnSpc>
                        <a:spcBef>
                          <a:spcPts val="390"/>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I can’t cope with my emotions</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dirty="0">
                          <a:effectLst/>
                          <a:latin typeface="Times New Roman" panose="02020603050405020304" pitchFamily="18" charset="0"/>
                          <a:ea typeface="Arial" panose="020B0604020202020204" pitchFamily="34" charset="0"/>
                          <a:cs typeface="Arial" panose="020B0604020202020204" pitchFamily="34" charset="0"/>
                        </a:rPr>
                        <a:t> </a:t>
                      </a: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614484889"/>
                  </a:ext>
                </a:extLst>
              </a:tr>
              <a:tr h="544949">
                <a:tc>
                  <a:txBody>
                    <a:bodyPr/>
                    <a:lstStyle/>
                    <a:p>
                      <a:pPr marL="71755">
                        <a:lnSpc>
                          <a:spcPct val="107000"/>
                        </a:lnSpc>
                        <a:spcBef>
                          <a:spcPts val="395"/>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I’m in danger</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2994292288"/>
                  </a:ext>
                </a:extLst>
              </a:tr>
              <a:tr h="544949">
                <a:tc>
                  <a:txBody>
                    <a:bodyPr/>
                    <a:lstStyle/>
                    <a:p>
                      <a:pPr marL="71755">
                        <a:lnSpc>
                          <a:spcPct val="107000"/>
                        </a:lnSpc>
                        <a:spcBef>
                          <a:spcPts val="395"/>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Something bad is going to happen</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573726280"/>
                  </a:ext>
                </a:extLst>
              </a:tr>
              <a:tr h="544949">
                <a:tc>
                  <a:txBody>
                    <a:bodyPr/>
                    <a:lstStyle/>
                    <a:p>
                      <a:pPr marL="71755">
                        <a:lnSpc>
                          <a:spcPct val="107000"/>
                        </a:lnSpc>
                        <a:spcBef>
                          <a:spcPts val="395"/>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I am bad person</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1876239632"/>
                  </a:ext>
                </a:extLst>
              </a:tr>
              <a:tr h="544949">
                <a:tc>
                  <a:txBody>
                    <a:bodyPr/>
                    <a:lstStyle/>
                    <a:p>
                      <a:pPr marL="71755">
                        <a:lnSpc>
                          <a:spcPct val="107000"/>
                        </a:lnSpc>
                        <a:spcBef>
                          <a:spcPts val="395"/>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I’m not a real person</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1332404187"/>
                  </a:ext>
                </a:extLst>
              </a:tr>
              <a:tr h="544949">
                <a:tc>
                  <a:txBody>
                    <a:bodyPr/>
                    <a:lstStyle/>
                    <a:p>
                      <a:pPr marL="71755">
                        <a:lnSpc>
                          <a:spcPct val="107000"/>
                        </a:lnSpc>
                        <a:spcBef>
                          <a:spcPts val="395"/>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I’m alone</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3123088354"/>
                  </a:ext>
                </a:extLst>
              </a:tr>
              <a:tr h="544949">
                <a:tc>
                  <a:txBody>
                    <a:bodyPr/>
                    <a:lstStyle/>
                    <a:p>
                      <a:pPr marL="71755">
                        <a:lnSpc>
                          <a:spcPct val="107000"/>
                        </a:lnSpc>
                        <a:spcBef>
                          <a:spcPts val="395"/>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I’m out of control</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dirty="0">
                          <a:effectLst/>
                          <a:latin typeface="Times New Roman" panose="02020603050405020304" pitchFamily="18" charset="0"/>
                          <a:ea typeface="Arial" panose="020B0604020202020204" pitchFamily="34" charset="0"/>
                          <a:cs typeface="Arial" panose="020B0604020202020204" pitchFamily="34" charset="0"/>
                        </a:rPr>
                        <a:t> </a:t>
                      </a: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3731963196"/>
                  </a:ext>
                </a:extLst>
              </a:tr>
              <a:tr h="544949">
                <a:tc>
                  <a:txBody>
                    <a:bodyPr/>
                    <a:lstStyle/>
                    <a:p>
                      <a:pPr marL="71755">
                        <a:lnSpc>
                          <a:spcPct val="107000"/>
                        </a:lnSpc>
                        <a:spcBef>
                          <a:spcPts val="395"/>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Any others?</a:t>
                      </a: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dirty="0">
                          <a:effectLst/>
                          <a:latin typeface="Times New Roman" panose="02020603050405020304" pitchFamily="18" charset="0"/>
                          <a:ea typeface="Arial" panose="020B0604020202020204" pitchFamily="34" charset="0"/>
                          <a:cs typeface="Arial" panose="020B0604020202020204" pitchFamily="34" charset="0"/>
                        </a:rPr>
                        <a:t> </a:t>
                      </a: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758372741"/>
                  </a:ext>
                </a:extLst>
              </a:tr>
            </a:tbl>
          </a:graphicData>
        </a:graphic>
      </p:graphicFrame>
    </p:spTree>
    <p:extLst>
      <p:ext uri="{BB962C8B-B14F-4D97-AF65-F5344CB8AC3E}">
        <p14:creationId xmlns:p14="http://schemas.microsoft.com/office/powerpoint/2010/main" val="122553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04F96ECF-5647-48A1-86D9-43ADB5D470B6}"/>
              </a:ext>
            </a:extLst>
          </p:cNvPr>
          <p:cNvGraphicFramePr>
            <a:graphicFrameLocks noGrp="1"/>
          </p:cNvGraphicFramePr>
          <p:nvPr>
            <p:extLst>
              <p:ext uri="{D42A27DB-BD31-4B8C-83A1-F6EECF244321}">
                <p14:modId xmlns:p14="http://schemas.microsoft.com/office/powerpoint/2010/main" val="1013743275"/>
              </p:ext>
            </p:extLst>
          </p:nvPr>
        </p:nvGraphicFramePr>
        <p:xfrm>
          <a:off x="1" y="0"/>
          <a:ext cx="9150349" cy="6857998"/>
        </p:xfrm>
        <a:graphic>
          <a:graphicData uri="http://schemas.openxmlformats.org/drawingml/2006/table">
            <a:tbl>
              <a:tblPr firstRow="1" firstCol="1" lastRow="1" lastCol="1" bandRow="1" bandCol="1"/>
              <a:tblGrid>
                <a:gridCol w="9124949">
                  <a:extLst>
                    <a:ext uri="{9D8B030D-6E8A-4147-A177-3AD203B41FA5}">
                      <a16:colId xmlns:a16="http://schemas.microsoft.com/office/drawing/2014/main" val="2650501422"/>
                    </a:ext>
                  </a:extLst>
                </a:gridCol>
                <a:gridCol w="25400">
                  <a:extLst>
                    <a:ext uri="{9D8B030D-6E8A-4147-A177-3AD203B41FA5}">
                      <a16:colId xmlns:a16="http://schemas.microsoft.com/office/drawing/2014/main" val="459799626"/>
                    </a:ext>
                  </a:extLst>
                </a:gridCol>
              </a:tblGrid>
              <a:tr h="618705">
                <a:tc gridSpan="2">
                  <a:txBody>
                    <a:bodyPr/>
                    <a:lstStyle/>
                    <a:p>
                      <a:pPr marL="78105">
                        <a:lnSpc>
                          <a:spcPct val="107000"/>
                        </a:lnSpc>
                        <a:spcBef>
                          <a:spcPts val="495"/>
                        </a:spcBef>
                        <a:spcAft>
                          <a:spcPts val="0"/>
                        </a:spcAft>
                      </a:pPr>
                      <a:r>
                        <a:rPr lang="en-US" sz="2000" b="1" dirty="0">
                          <a:solidFill>
                            <a:srgbClr val="FFFFFF"/>
                          </a:solidFill>
                          <a:effectLst/>
                          <a:latin typeface="Arial" panose="020B0604020202020204" pitchFamily="34" charset="0"/>
                          <a:ea typeface="Arial" panose="020B0604020202020204" pitchFamily="34" charset="0"/>
                          <a:cs typeface="Times New Roman" panose="02020603050405020304" pitchFamily="18" charset="0"/>
                        </a:rPr>
                        <a:t>Common </a:t>
                      </a:r>
                      <a:r>
                        <a:rPr lang="en-US" sz="2000" b="1" dirty="0">
                          <a:solidFill>
                            <a:srgbClr val="FF0000"/>
                          </a:solidFill>
                          <a:effectLst/>
                          <a:latin typeface="Arial" panose="020B0604020202020204" pitchFamily="34" charset="0"/>
                          <a:ea typeface="Arial" panose="020B0604020202020204" pitchFamily="34" charset="0"/>
                          <a:cs typeface="Times New Roman" panose="02020603050405020304" pitchFamily="18" charset="0"/>
                        </a:rPr>
                        <a:t>threat</a:t>
                      </a:r>
                      <a:r>
                        <a:rPr lang="en-US" sz="2000" b="1" dirty="0">
                          <a:solidFill>
                            <a:srgbClr val="FFFFFF"/>
                          </a:solidFill>
                          <a:effectLst/>
                          <a:latin typeface="Arial" panose="020B0604020202020204" pitchFamily="34" charset="0"/>
                          <a:ea typeface="Arial" panose="020B0604020202020204" pitchFamily="34" charset="0"/>
                          <a:cs typeface="Times New Roman" panose="02020603050405020304" pitchFamily="18" charset="0"/>
                        </a:rPr>
                        <a:t> </a:t>
                      </a:r>
                      <a:r>
                        <a:rPr lang="en-US" sz="2000" b="1" dirty="0">
                          <a:solidFill>
                            <a:srgbClr val="BBB8DC"/>
                          </a:solidFill>
                          <a:effectLst/>
                          <a:latin typeface="Arial" panose="020B0604020202020204" pitchFamily="34" charset="0"/>
                          <a:ea typeface="Arial" panose="020B0604020202020204" pitchFamily="34" charset="0"/>
                          <a:cs typeface="Times New Roman" panose="02020603050405020304" pitchFamily="18" charset="0"/>
                        </a:rPr>
                        <a:t>thoughts and feelings </a:t>
                      </a:r>
                      <a:r>
                        <a:rPr lang="en-US" sz="2000" b="1"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towards others:</a:t>
                      </a:r>
                      <a:endParaRPr lang="en-GB" sz="2000" dirty="0">
                        <a:solidFill>
                          <a:schemeClr val="bg1"/>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solidFill>
                      <a:srgbClr val="231F20"/>
                    </a:solidFill>
                  </a:tcPr>
                </a:tc>
                <a:tc hMerge="1">
                  <a:txBody>
                    <a:bodyPr/>
                    <a:lstStyle/>
                    <a:p>
                      <a:endParaRPr lang="en-GB"/>
                    </a:p>
                  </a:txBody>
                  <a:tcPr/>
                </a:tc>
                <a:extLst>
                  <a:ext uri="{0D108BD9-81ED-4DB2-BD59-A6C34878D82A}">
                    <a16:rowId xmlns:a16="http://schemas.microsoft.com/office/drawing/2014/main" val="384341383"/>
                  </a:ext>
                </a:extLst>
              </a:tr>
              <a:tr h="614498">
                <a:tc gridSpan="2">
                  <a:txBody>
                    <a:bodyPr/>
                    <a:lstStyle/>
                    <a:p>
                      <a:pPr marL="71755">
                        <a:lnSpc>
                          <a:spcPct val="107000"/>
                        </a:lnSpc>
                        <a:spcBef>
                          <a:spcPts val="335"/>
                        </a:spcBef>
                        <a:spcAft>
                          <a:spcPts val="0"/>
                        </a:spcAft>
                      </a:pPr>
                      <a:r>
                        <a:rPr lang="en-US" sz="2000" b="1" dirty="0">
                          <a:solidFill>
                            <a:srgbClr val="FFFFFF"/>
                          </a:solidFill>
                          <a:effectLst/>
                          <a:latin typeface="Arial" panose="020B0604020202020204" pitchFamily="34" charset="0"/>
                          <a:ea typeface="Arial" panose="020B0604020202020204" pitchFamily="34" charset="0"/>
                          <a:cs typeface="Times New Roman" panose="02020603050405020304" pitchFamily="18" charset="0"/>
                        </a:rPr>
                        <a:t>Please tick where appropriate:</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a:noFill/>
                    </a:lnT>
                    <a:lnB w="12700" cap="flat" cmpd="sng" algn="ctr">
                      <a:solidFill>
                        <a:srgbClr val="231F20"/>
                      </a:solidFill>
                      <a:prstDash val="solid"/>
                      <a:round/>
                      <a:headEnd type="none" w="med" len="med"/>
                      <a:tailEnd type="none" w="med" len="med"/>
                    </a:lnB>
                    <a:solidFill>
                      <a:srgbClr val="8D5BA5"/>
                    </a:solidFill>
                  </a:tcPr>
                </a:tc>
                <a:tc hMerge="1">
                  <a:txBody>
                    <a:bodyPr/>
                    <a:lstStyle/>
                    <a:p>
                      <a:endParaRPr lang="en-GB"/>
                    </a:p>
                  </a:txBody>
                  <a:tcPr/>
                </a:tc>
                <a:extLst>
                  <a:ext uri="{0D108BD9-81ED-4DB2-BD59-A6C34878D82A}">
                    <a16:rowId xmlns:a16="http://schemas.microsoft.com/office/drawing/2014/main" val="2199685871"/>
                  </a:ext>
                </a:extLst>
              </a:tr>
              <a:tr h="614498">
                <a:tc>
                  <a:txBody>
                    <a:bodyPr/>
                    <a:lstStyle/>
                    <a:p>
                      <a:pPr marL="71755">
                        <a:lnSpc>
                          <a:spcPct val="107000"/>
                        </a:lnSpc>
                        <a:spcBef>
                          <a:spcPts val="395"/>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Friends and partners will leave me forever if they are angry or upset with me</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1516708634"/>
                  </a:ext>
                </a:extLst>
              </a:tr>
              <a:tr h="614498">
                <a:tc>
                  <a:txBody>
                    <a:bodyPr/>
                    <a:lstStyle/>
                    <a:p>
                      <a:pPr marL="71755">
                        <a:lnSpc>
                          <a:spcPct val="107000"/>
                        </a:lnSpc>
                        <a:spcBef>
                          <a:spcPts val="390"/>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No one understands me</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dirty="0">
                          <a:effectLst/>
                          <a:latin typeface="Times New Roman" panose="02020603050405020304" pitchFamily="18" charset="0"/>
                          <a:ea typeface="Arial" panose="020B0604020202020204" pitchFamily="34" charset="0"/>
                          <a:cs typeface="Arial" panose="020B0604020202020204" pitchFamily="34" charset="0"/>
                        </a:rPr>
                        <a:t> </a:t>
                      </a: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614484889"/>
                  </a:ext>
                </a:extLst>
              </a:tr>
              <a:tr h="614498">
                <a:tc>
                  <a:txBody>
                    <a:bodyPr/>
                    <a:lstStyle/>
                    <a:p>
                      <a:pPr marL="71755">
                        <a:lnSpc>
                          <a:spcPct val="107000"/>
                        </a:lnSpc>
                        <a:spcBef>
                          <a:spcPts val="395"/>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I’m not like other people and I don’t understand them</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2994292288"/>
                  </a:ext>
                </a:extLst>
              </a:tr>
              <a:tr h="614498">
                <a:tc>
                  <a:txBody>
                    <a:bodyPr/>
                    <a:lstStyle/>
                    <a:p>
                      <a:pPr marL="71755">
                        <a:lnSpc>
                          <a:spcPct val="107000"/>
                        </a:lnSpc>
                        <a:spcBef>
                          <a:spcPts val="395"/>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People let you down</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573726280"/>
                  </a:ext>
                </a:extLst>
              </a:tr>
              <a:tr h="614498">
                <a:tc>
                  <a:txBody>
                    <a:bodyPr/>
                    <a:lstStyle/>
                    <a:p>
                      <a:pPr marL="71755">
                        <a:lnSpc>
                          <a:spcPct val="107000"/>
                        </a:lnSpc>
                        <a:spcBef>
                          <a:spcPts val="395"/>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People are judgmental</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1876239632"/>
                  </a:ext>
                </a:extLst>
              </a:tr>
              <a:tr h="708811">
                <a:tc>
                  <a:txBody>
                    <a:bodyPr/>
                    <a:lstStyle/>
                    <a:p>
                      <a:pPr marL="71755">
                        <a:lnSpc>
                          <a:spcPct val="107000"/>
                        </a:lnSpc>
                        <a:spcBef>
                          <a:spcPts val="395"/>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People are either completely perfect and kind, or bad and hurtful, and there’s no middle ground (sometimes called black and white thinking) </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1332404187"/>
                  </a:ext>
                </a:extLst>
              </a:tr>
              <a:tr h="614498">
                <a:tc>
                  <a:txBody>
                    <a:bodyPr/>
                    <a:lstStyle/>
                    <a:p>
                      <a:pPr marL="71755">
                        <a:lnSpc>
                          <a:spcPct val="107000"/>
                        </a:lnSpc>
                        <a:spcBef>
                          <a:spcPts val="395"/>
                        </a:spcBef>
                        <a:spcAft>
                          <a:spcPts val="0"/>
                        </a:spcAft>
                      </a:pPr>
                      <a:r>
                        <a:rPr lang="en-GB" sz="2000" dirty="0">
                          <a:effectLst/>
                          <a:latin typeface="Arial" panose="020B0604020202020204" pitchFamily="34" charset="0"/>
                          <a:ea typeface="Arial" panose="020B0604020202020204" pitchFamily="34" charset="0"/>
                          <a:cs typeface="Times New Roman" panose="02020603050405020304" pitchFamily="18" charset="0"/>
                        </a:rPr>
                        <a:t>People don’t care</a:t>
                      </a: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3123088354"/>
                  </a:ext>
                </a:extLst>
              </a:tr>
              <a:tr h="614498">
                <a:tc>
                  <a:txBody>
                    <a:bodyPr/>
                    <a:lstStyle/>
                    <a:p>
                      <a:pPr marL="71755">
                        <a:lnSpc>
                          <a:spcPct val="107000"/>
                        </a:lnSpc>
                        <a:spcBef>
                          <a:spcPts val="395"/>
                        </a:spcBef>
                        <a:spcAft>
                          <a:spcPts val="0"/>
                        </a:spcAft>
                      </a:pPr>
                      <a:r>
                        <a:rPr lang="en-GB" sz="2000" dirty="0">
                          <a:effectLst/>
                          <a:latin typeface="Arial" panose="020B0604020202020204" pitchFamily="34" charset="0"/>
                          <a:ea typeface="Arial" panose="020B0604020202020204" pitchFamily="34" charset="0"/>
                          <a:cs typeface="Times New Roman" panose="02020603050405020304" pitchFamily="18" charset="0"/>
                        </a:rPr>
                        <a:t>People need to always be there for me because I can’t cope</a:t>
                      </a: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dirty="0">
                          <a:effectLst/>
                          <a:latin typeface="Times New Roman" panose="02020603050405020304" pitchFamily="18" charset="0"/>
                          <a:ea typeface="Arial" panose="020B0604020202020204" pitchFamily="34" charset="0"/>
                          <a:cs typeface="Arial" panose="020B0604020202020204" pitchFamily="34" charset="0"/>
                        </a:rPr>
                        <a:t> </a:t>
                      </a: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3731963196"/>
                  </a:ext>
                </a:extLst>
              </a:tr>
              <a:tr h="614498">
                <a:tc>
                  <a:txBody>
                    <a:bodyPr/>
                    <a:lstStyle/>
                    <a:p>
                      <a:pPr marL="71755">
                        <a:lnSpc>
                          <a:spcPct val="107000"/>
                        </a:lnSpc>
                        <a:spcBef>
                          <a:spcPts val="395"/>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Any others?</a:t>
                      </a: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dirty="0">
                          <a:effectLst/>
                          <a:latin typeface="Times New Roman" panose="02020603050405020304" pitchFamily="18" charset="0"/>
                          <a:ea typeface="Arial" panose="020B0604020202020204" pitchFamily="34" charset="0"/>
                          <a:cs typeface="Arial" panose="020B0604020202020204" pitchFamily="34" charset="0"/>
                        </a:rPr>
                        <a:t> </a:t>
                      </a: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758372741"/>
                  </a:ext>
                </a:extLst>
              </a:tr>
            </a:tbl>
          </a:graphicData>
        </a:graphic>
      </p:graphicFrame>
    </p:spTree>
    <p:extLst>
      <p:ext uri="{BB962C8B-B14F-4D97-AF65-F5344CB8AC3E}">
        <p14:creationId xmlns:p14="http://schemas.microsoft.com/office/powerpoint/2010/main" val="2049779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04F96ECF-5647-48A1-86D9-43ADB5D470B6}"/>
              </a:ext>
            </a:extLst>
          </p:cNvPr>
          <p:cNvGraphicFramePr>
            <a:graphicFrameLocks noGrp="1"/>
          </p:cNvGraphicFramePr>
          <p:nvPr/>
        </p:nvGraphicFramePr>
        <p:xfrm>
          <a:off x="-6349" y="0"/>
          <a:ext cx="9150349" cy="6995543"/>
        </p:xfrm>
        <a:graphic>
          <a:graphicData uri="http://schemas.openxmlformats.org/drawingml/2006/table">
            <a:tbl>
              <a:tblPr firstRow="1" firstCol="1" lastRow="1" lastCol="1" bandRow="1" bandCol="1"/>
              <a:tblGrid>
                <a:gridCol w="9124949">
                  <a:extLst>
                    <a:ext uri="{9D8B030D-6E8A-4147-A177-3AD203B41FA5}">
                      <a16:colId xmlns:a16="http://schemas.microsoft.com/office/drawing/2014/main" val="2650501422"/>
                    </a:ext>
                  </a:extLst>
                </a:gridCol>
                <a:gridCol w="25400">
                  <a:extLst>
                    <a:ext uri="{9D8B030D-6E8A-4147-A177-3AD203B41FA5}">
                      <a16:colId xmlns:a16="http://schemas.microsoft.com/office/drawing/2014/main" val="459799626"/>
                    </a:ext>
                  </a:extLst>
                </a:gridCol>
              </a:tblGrid>
              <a:tr h="525733">
                <a:tc gridSpan="2">
                  <a:txBody>
                    <a:bodyPr/>
                    <a:lstStyle/>
                    <a:p>
                      <a:pPr marL="78105">
                        <a:lnSpc>
                          <a:spcPct val="107000"/>
                        </a:lnSpc>
                        <a:spcBef>
                          <a:spcPts val="495"/>
                        </a:spcBef>
                        <a:spcAft>
                          <a:spcPts val="0"/>
                        </a:spcAft>
                      </a:pPr>
                      <a:r>
                        <a:rPr lang="en-US" sz="2000" b="1" dirty="0">
                          <a:solidFill>
                            <a:srgbClr val="FFFFFF"/>
                          </a:solidFill>
                          <a:effectLst/>
                          <a:latin typeface="Arial" panose="020B0604020202020204" pitchFamily="34" charset="0"/>
                          <a:ea typeface="Arial" panose="020B0604020202020204" pitchFamily="34" charset="0"/>
                          <a:cs typeface="Times New Roman" panose="02020603050405020304" pitchFamily="18" charset="0"/>
                        </a:rPr>
                        <a:t>Common </a:t>
                      </a:r>
                      <a:r>
                        <a:rPr lang="en-US" sz="2000" b="1" dirty="0" err="1">
                          <a:solidFill>
                            <a:srgbClr val="BBB8DC"/>
                          </a:solidFill>
                          <a:effectLst/>
                          <a:latin typeface="Arial" panose="020B0604020202020204" pitchFamily="34" charset="0"/>
                          <a:ea typeface="Arial" panose="020B0604020202020204" pitchFamily="34" charset="0"/>
                          <a:cs typeface="Times New Roman" panose="02020603050405020304" pitchFamily="18" charset="0"/>
                        </a:rPr>
                        <a:t>behaviours</a:t>
                      </a:r>
                      <a:r>
                        <a:rPr lang="en-US" sz="2000" b="1" dirty="0">
                          <a:solidFill>
                            <a:srgbClr val="BBB8DC"/>
                          </a:solidFill>
                          <a:effectLst/>
                          <a:latin typeface="Arial" panose="020B0604020202020204" pitchFamily="34" charset="0"/>
                          <a:ea typeface="Arial" panose="020B0604020202020204" pitchFamily="34" charset="0"/>
                          <a:cs typeface="Times New Roman" panose="02020603050405020304" pitchFamily="18" charset="0"/>
                        </a:rPr>
                        <a:t> </a:t>
                      </a:r>
                      <a:r>
                        <a:rPr lang="en-US" sz="2000" b="1"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 as a result of difficult thoughts and feelings:</a:t>
                      </a:r>
                      <a:endParaRPr lang="en-GB" sz="2000" dirty="0">
                        <a:solidFill>
                          <a:schemeClr val="bg1"/>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solidFill>
                      <a:srgbClr val="231F20"/>
                    </a:solidFill>
                  </a:tcPr>
                </a:tc>
                <a:tc hMerge="1">
                  <a:txBody>
                    <a:bodyPr/>
                    <a:lstStyle/>
                    <a:p>
                      <a:endParaRPr lang="en-GB"/>
                    </a:p>
                  </a:txBody>
                  <a:tcPr/>
                </a:tc>
                <a:extLst>
                  <a:ext uri="{0D108BD9-81ED-4DB2-BD59-A6C34878D82A}">
                    <a16:rowId xmlns:a16="http://schemas.microsoft.com/office/drawing/2014/main" val="384341383"/>
                  </a:ext>
                </a:extLst>
              </a:tr>
              <a:tr h="559814">
                <a:tc gridSpan="2">
                  <a:txBody>
                    <a:bodyPr/>
                    <a:lstStyle/>
                    <a:p>
                      <a:pPr marL="71755">
                        <a:lnSpc>
                          <a:spcPct val="107000"/>
                        </a:lnSpc>
                        <a:spcBef>
                          <a:spcPts val="335"/>
                        </a:spcBef>
                        <a:spcAft>
                          <a:spcPts val="0"/>
                        </a:spcAft>
                      </a:pPr>
                      <a:r>
                        <a:rPr lang="en-US" sz="2000" b="1" dirty="0">
                          <a:solidFill>
                            <a:srgbClr val="FFFFFF"/>
                          </a:solidFill>
                          <a:effectLst/>
                          <a:latin typeface="Arial" panose="020B0604020202020204" pitchFamily="34" charset="0"/>
                          <a:ea typeface="Arial" panose="020B0604020202020204" pitchFamily="34" charset="0"/>
                          <a:cs typeface="Times New Roman" panose="02020603050405020304" pitchFamily="18" charset="0"/>
                        </a:rPr>
                        <a:t>Please tick where appropriate:</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a:noFill/>
                    </a:lnT>
                    <a:lnB w="12700" cap="flat" cmpd="sng" algn="ctr">
                      <a:solidFill>
                        <a:srgbClr val="231F20"/>
                      </a:solidFill>
                      <a:prstDash val="solid"/>
                      <a:round/>
                      <a:headEnd type="none" w="med" len="med"/>
                      <a:tailEnd type="none" w="med" len="med"/>
                    </a:lnB>
                    <a:solidFill>
                      <a:srgbClr val="8D5BA5"/>
                    </a:solidFill>
                  </a:tcPr>
                </a:tc>
                <a:tc hMerge="1">
                  <a:txBody>
                    <a:bodyPr/>
                    <a:lstStyle/>
                    <a:p>
                      <a:endParaRPr lang="en-GB"/>
                    </a:p>
                  </a:txBody>
                  <a:tcPr/>
                </a:tc>
                <a:extLst>
                  <a:ext uri="{0D108BD9-81ED-4DB2-BD59-A6C34878D82A}">
                    <a16:rowId xmlns:a16="http://schemas.microsoft.com/office/drawing/2014/main" val="2199685871"/>
                  </a:ext>
                </a:extLst>
              </a:tr>
              <a:tr h="559814">
                <a:tc>
                  <a:txBody>
                    <a:bodyPr/>
                    <a:lstStyle/>
                    <a:p>
                      <a:pPr marL="71755">
                        <a:lnSpc>
                          <a:spcPct val="107000"/>
                        </a:lnSpc>
                        <a:spcBef>
                          <a:spcPts val="395"/>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You attempt suicide or high risk activities like reckless driving or taking too much drugs</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1516708634"/>
                  </a:ext>
                </a:extLst>
              </a:tr>
              <a:tr h="559814">
                <a:tc>
                  <a:txBody>
                    <a:bodyPr/>
                    <a:lstStyle/>
                    <a:p>
                      <a:pPr marL="71755">
                        <a:lnSpc>
                          <a:spcPct val="107000"/>
                        </a:lnSpc>
                        <a:spcBef>
                          <a:spcPts val="390"/>
                        </a:spcBef>
                        <a:spcAft>
                          <a:spcPts val="0"/>
                        </a:spcAft>
                      </a:pPr>
                      <a:r>
                        <a:rPr lang="en-GB" sz="2000" dirty="0">
                          <a:effectLst/>
                          <a:latin typeface="Arial" panose="020B0604020202020204" pitchFamily="34" charset="0"/>
                          <a:ea typeface="Arial" panose="020B0604020202020204" pitchFamily="34" charset="0"/>
                          <a:cs typeface="Times New Roman" panose="02020603050405020304" pitchFamily="18" charset="0"/>
                        </a:rPr>
                        <a:t>Engaging in dangerous behaviours like cutting, burning, hitting or damaging things</a:t>
                      </a: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dirty="0">
                          <a:effectLst/>
                          <a:latin typeface="Times New Roman" panose="02020603050405020304" pitchFamily="18" charset="0"/>
                          <a:ea typeface="Arial" panose="020B0604020202020204" pitchFamily="34" charset="0"/>
                          <a:cs typeface="Arial" panose="020B0604020202020204" pitchFamily="34" charset="0"/>
                        </a:rPr>
                        <a:t> </a:t>
                      </a: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614484889"/>
                  </a:ext>
                </a:extLst>
              </a:tr>
              <a:tr h="646969">
                <a:tc>
                  <a:txBody>
                    <a:bodyPr/>
                    <a:lstStyle/>
                    <a:p>
                      <a:pPr marL="71755">
                        <a:lnSpc>
                          <a:spcPct val="107000"/>
                        </a:lnSpc>
                        <a:spcBef>
                          <a:spcPts val="390"/>
                        </a:spcBef>
                        <a:spcAft>
                          <a:spcPts val="0"/>
                        </a:spcAft>
                      </a:pPr>
                      <a:r>
                        <a:rPr lang="en-GB" sz="2000" dirty="0">
                          <a:effectLst/>
                          <a:latin typeface="Arial" panose="020B0604020202020204" pitchFamily="34" charset="0"/>
                          <a:ea typeface="Arial" panose="020B0604020202020204" pitchFamily="34" charset="0"/>
                          <a:cs typeface="Times New Roman" panose="02020603050405020304" pitchFamily="18" charset="0"/>
                        </a:rPr>
                        <a:t>Spending a lot of time thinking about past pain, mistakes, or problems, or worrying about future pain mistakes and problems </a:t>
                      </a: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1364038220"/>
                  </a:ext>
                </a:extLst>
              </a:tr>
              <a:tr h="559814">
                <a:tc>
                  <a:txBody>
                    <a:bodyPr/>
                    <a:lstStyle/>
                    <a:p>
                      <a:pPr marL="71755">
                        <a:lnSpc>
                          <a:spcPct val="107000"/>
                        </a:lnSpc>
                        <a:spcBef>
                          <a:spcPts val="395"/>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Using drugs, alcohol or smoking to cope with your emotions</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2994292288"/>
                  </a:ext>
                </a:extLst>
              </a:tr>
              <a:tr h="559814">
                <a:tc>
                  <a:txBody>
                    <a:bodyPr/>
                    <a:lstStyle/>
                    <a:p>
                      <a:pPr marL="71755">
                        <a:lnSpc>
                          <a:spcPct val="107000"/>
                        </a:lnSpc>
                        <a:spcBef>
                          <a:spcPts val="395"/>
                        </a:spcBef>
                        <a:spcAft>
                          <a:spcPts val="0"/>
                        </a:spcAft>
                      </a:pPr>
                      <a:r>
                        <a:rPr lang="en-GB" sz="2000" dirty="0">
                          <a:effectLst/>
                          <a:latin typeface="Arial" panose="020B0604020202020204" pitchFamily="34" charset="0"/>
                          <a:ea typeface="Arial" panose="020B0604020202020204" pitchFamily="34" charset="0"/>
                          <a:cs typeface="Times New Roman" panose="02020603050405020304" pitchFamily="18" charset="0"/>
                        </a:rPr>
                        <a:t>Often changing, goals, plans, hobbies, interests or jobs </a:t>
                      </a: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573726280"/>
                  </a:ext>
                </a:extLst>
              </a:tr>
              <a:tr h="559814">
                <a:tc>
                  <a:txBody>
                    <a:bodyPr/>
                    <a:lstStyle/>
                    <a:p>
                      <a:pPr marL="71755">
                        <a:lnSpc>
                          <a:spcPct val="107000"/>
                        </a:lnSpc>
                        <a:spcBef>
                          <a:spcPts val="395"/>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Keeping very busy so you’re not alone</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1876239632"/>
                  </a:ext>
                </a:extLst>
              </a:tr>
              <a:tr h="646969">
                <a:tc>
                  <a:txBody>
                    <a:bodyPr/>
                    <a:lstStyle/>
                    <a:p>
                      <a:pPr marL="71755">
                        <a:lnSpc>
                          <a:spcPct val="107000"/>
                        </a:lnSpc>
                        <a:spcBef>
                          <a:spcPts val="395"/>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Quitting just before achieving something, or avoiding activities where you think you might fail or be disappointed</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1332404187"/>
                  </a:ext>
                </a:extLst>
              </a:tr>
              <a:tr h="559814">
                <a:tc>
                  <a:txBody>
                    <a:bodyPr/>
                    <a:lstStyle/>
                    <a:p>
                      <a:pPr marL="71755">
                        <a:lnSpc>
                          <a:spcPct val="107000"/>
                        </a:lnSpc>
                        <a:spcBef>
                          <a:spcPts val="395"/>
                        </a:spcBef>
                        <a:spcAft>
                          <a:spcPts val="0"/>
                        </a:spcAft>
                      </a:pPr>
                      <a:r>
                        <a:rPr lang="en-GB" sz="2000" dirty="0">
                          <a:effectLst/>
                          <a:latin typeface="Arial" panose="020B0604020202020204" pitchFamily="34" charset="0"/>
                          <a:ea typeface="Arial" panose="020B0604020202020204" pitchFamily="34" charset="0"/>
                          <a:cs typeface="Times New Roman" panose="02020603050405020304" pitchFamily="18" charset="0"/>
                        </a:rPr>
                        <a:t>Eating too much or too little</a:t>
                      </a: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3123088354"/>
                  </a:ext>
                </a:extLst>
              </a:tr>
              <a:tr h="559814">
                <a:tc>
                  <a:txBody>
                    <a:bodyPr/>
                    <a:lstStyle/>
                    <a:p>
                      <a:pPr marL="71755">
                        <a:lnSpc>
                          <a:spcPct val="107000"/>
                        </a:lnSpc>
                        <a:spcBef>
                          <a:spcPts val="395"/>
                        </a:spcBef>
                        <a:spcAft>
                          <a:spcPts val="0"/>
                        </a:spcAft>
                      </a:pPr>
                      <a:r>
                        <a:rPr lang="en-GB" sz="2000" dirty="0">
                          <a:effectLst/>
                          <a:latin typeface="Arial" panose="020B0604020202020204" pitchFamily="34" charset="0"/>
                          <a:ea typeface="Arial" panose="020B0604020202020204" pitchFamily="34" charset="0"/>
                          <a:cs typeface="Times New Roman" panose="02020603050405020304" pitchFamily="18" charset="0"/>
                        </a:rPr>
                        <a:t>Resigning yourself to living a miserable </a:t>
                      </a:r>
                      <a:r>
                        <a:rPr lang="en-GB" sz="2000">
                          <a:effectLst/>
                          <a:latin typeface="Arial" panose="020B0604020202020204" pitchFamily="34" charset="0"/>
                          <a:ea typeface="Arial" panose="020B0604020202020204" pitchFamily="34" charset="0"/>
                          <a:cs typeface="Times New Roman" panose="02020603050405020304" pitchFamily="18" charset="0"/>
                        </a:rPr>
                        <a:t>and unfulfilling life</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2831961872"/>
                  </a:ext>
                </a:extLst>
              </a:tr>
              <a:tr h="559814">
                <a:tc>
                  <a:txBody>
                    <a:bodyPr/>
                    <a:lstStyle/>
                    <a:p>
                      <a:pPr marL="71755">
                        <a:lnSpc>
                          <a:spcPct val="107000"/>
                        </a:lnSpc>
                        <a:spcBef>
                          <a:spcPts val="395"/>
                        </a:spcBef>
                        <a:spcAft>
                          <a:spcPts val="0"/>
                        </a:spcAft>
                      </a:pPr>
                      <a:r>
                        <a:rPr lang="en-GB" sz="2000" dirty="0">
                          <a:effectLst/>
                          <a:latin typeface="Arial" panose="020B0604020202020204" pitchFamily="34" charset="0"/>
                          <a:ea typeface="Arial" panose="020B0604020202020204" pitchFamily="34" charset="0"/>
                          <a:cs typeface="Times New Roman" panose="02020603050405020304" pitchFamily="18" charset="0"/>
                        </a:rPr>
                        <a:t>Any others?</a:t>
                      </a: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dirty="0">
                          <a:effectLst/>
                          <a:latin typeface="Times New Roman" panose="02020603050405020304" pitchFamily="18" charset="0"/>
                          <a:ea typeface="Arial" panose="020B0604020202020204" pitchFamily="34" charset="0"/>
                          <a:cs typeface="Arial" panose="020B0604020202020204" pitchFamily="34" charset="0"/>
                        </a:rPr>
                        <a:t> </a:t>
                      </a: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3731963196"/>
                  </a:ext>
                </a:extLst>
              </a:tr>
            </a:tbl>
          </a:graphicData>
        </a:graphic>
      </p:graphicFrame>
    </p:spTree>
    <p:extLst>
      <p:ext uri="{BB962C8B-B14F-4D97-AF65-F5344CB8AC3E}">
        <p14:creationId xmlns:p14="http://schemas.microsoft.com/office/powerpoint/2010/main" val="23301054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04F96ECF-5647-48A1-86D9-43ADB5D470B6}"/>
              </a:ext>
            </a:extLst>
          </p:cNvPr>
          <p:cNvGraphicFramePr>
            <a:graphicFrameLocks noGrp="1"/>
          </p:cNvGraphicFramePr>
          <p:nvPr/>
        </p:nvGraphicFramePr>
        <p:xfrm>
          <a:off x="0" y="6085"/>
          <a:ext cx="9150349" cy="6851916"/>
        </p:xfrm>
        <a:graphic>
          <a:graphicData uri="http://schemas.openxmlformats.org/drawingml/2006/table">
            <a:tbl>
              <a:tblPr firstRow="1" firstCol="1" lastRow="1" lastCol="1" bandRow="1" bandCol="1"/>
              <a:tblGrid>
                <a:gridCol w="9124949">
                  <a:extLst>
                    <a:ext uri="{9D8B030D-6E8A-4147-A177-3AD203B41FA5}">
                      <a16:colId xmlns:a16="http://schemas.microsoft.com/office/drawing/2014/main" val="2650501422"/>
                    </a:ext>
                  </a:extLst>
                </a:gridCol>
                <a:gridCol w="25400">
                  <a:extLst>
                    <a:ext uri="{9D8B030D-6E8A-4147-A177-3AD203B41FA5}">
                      <a16:colId xmlns:a16="http://schemas.microsoft.com/office/drawing/2014/main" val="459799626"/>
                    </a:ext>
                  </a:extLst>
                </a:gridCol>
              </a:tblGrid>
              <a:tr h="640031">
                <a:tc gridSpan="2">
                  <a:txBody>
                    <a:bodyPr/>
                    <a:lstStyle/>
                    <a:p>
                      <a:pPr marL="78105">
                        <a:lnSpc>
                          <a:spcPct val="107000"/>
                        </a:lnSpc>
                        <a:spcBef>
                          <a:spcPts val="495"/>
                        </a:spcBef>
                        <a:spcAft>
                          <a:spcPts val="0"/>
                        </a:spcAft>
                      </a:pPr>
                      <a:r>
                        <a:rPr lang="en-US" sz="2000" b="1" dirty="0">
                          <a:solidFill>
                            <a:srgbClr val="FFFFFF"/>
                          </a:solidFill>
                          <a:effectLst/>
                          <a:latin typeface="Arial" panose="020B0604020202020204" pitchFamily="34" charset="0"/>
                          <a:ea typeface="Arial" panose="020B0604020202020204" pitchFamily="34" charset="0"/>
                          <a:cs typeface="Times New Roman" panose="02020603050405020304" pitchFamily="18" charset="0"/>
                        </a:rPr>
                        <a:t>Common </a:t>
                      </a:r>
                      <a:r>
                        <a:rPr lang="en-US" sz="2000" b="1" dirty="0" err="1">
                          <a:solidFill>
                            <a:srgbClr val="BBB8DC"/>
                          </a:solidFill>
                          <a:effectLst/>
                          <a:latin typeface="Arial" panose="020B0604020202020204" pitchFamily="34" charset="0"/>
                          <a:ea typeface="Arial" panose="020B0604020202020204" pitchFamily="34" charset="0"/>
                          <a:cs typeface="Times New Roman" panose="02020603050405020304" pitchFamily="18" charset="0"/>
                        </a:rPr>
                        <a:t>behaviours</a:t>
                      </a:r>
                      <a:r>
                        <a:rPr lang="en-US" sz="2000" b="1" dirty="0">
                          <a:solidFill>
                            <a:srgbClr val="BBB8DC"/>
                          </a:solidFill>
                          <a:effectLst/>
                          <a:latin typeface="Arial" panose="020B0604020202020204" pitchFamily="34" charset="0"/>
                          <a:ea typeface="Arial" panose="020B0604020202020204" pitchFamily="34" charset="0"/>
                          <a:cs typeface="Times New Roman" panose="02020603050405020304" pitchFamily="18" charset="0"/>
                        </a:rPr>
                        <a:t> </a:t>
                      </a:r>
                      <a:r>
                        <a:rPr lang="en-US" sz="2000" b="1" dirty="0">
                          <a:solidFill>
                            <a:schemeClr val="bg1"/>
                          </a:solidFill>
                          <a:effectLst/>
                          <a:latin typeface="Arial" panose="020B0604020202020204" pitchFamily="34" charset="0"/>
                          <a:ea typeface="Arial" panose="020B0604020202020204" pitchFamily="34" charset="0"/>
                          <a:cs typeface="Times New Roman" panose="02020603050405020304" pitchFamily="18" charset="0"/>
                        </a:rPr>
                        <a:t> towards others as a result of the thoughts and feelings:</a:t>
                      </a:r>
                      <a:endParaRPr lang="en-GB" sz="2000" dirty="0">
                        <a:solidFill>
                          <a:schemeClr val="bg1"/>
                        </a:solidFill>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solidFill>
                      <a:srgbClr val="231F20"/>
                    </a:solidFill>
                  </a:tcPr>
                </a:tc>
                <a:tc hMerge="1">
                  <a:txBody>
                    <a:bodyPr/>
                    <a:lstStyle/>
                    <a:p>
                      <a:endParaRPr lang="en-GB"/>
                    </a:p>
                  </a:txBody>
                  <a:tcPr/>
                </a:tc>
                <a:extLst>
                  <a:ext uri="{0D108BD9-81ED-4DB2-BD59-A6C34878D82A}">
                    <a16:rowId xmlns:a16="http://schemas.microsoft.com/office/drawing/2014/main" val="384341383"/>
                  </a:ext>
                </a:extLst>
              </a:tr>
              <a:tr h="605408">
                <a:tc gridSpan="2">
                  <a:txBody>
                    <a:bodyPr/>
                    <a:lstStyle/>
                    <a:p>
                      <a:pPr marL="71755">
                        <a:lnSpc>
                          <a:spcPct val="107000"/>
                        </a:lnSpc>
                        <a:spcBef>
                          <a:spcPts val="335"/>
                        </a:spcBef>
                        <a:spcAft>
                          <a:spcPts val="0"/>
                        </a:spcAft>
                      </a:pPr>
                      <a:r>
                        <a:rPr lang="en-US" sz="2000" b="1" dirty="0">
                          <a:solidFill>
                            <a:srgbClr val="FFFFFF"/>
                          </a:solidFill>
                          <a:effectLst/>
                          <a:latin typeface="Arial" panose="020B0604020202020204" pitchFamily="34" charset="0"/>
                          <a:ea typeface="Arial" panose="020B0604020202020204" pitchFamily="34" charset="0"/>
                          <a:cs typeface="Times New Roman" panose="02020603050405020304" pitchFamily="18" charset="0"/>
                        </a:rPr>
                        <a:t>Please tick where appropriate:</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a:noFill/>
                    </a:lnT>
                    <a:lnB w="12700" cap="flat" cmpd="sng" algn="ctr">
                      <a:solidFill>
                        <a:srgbClr val="231F20"/>
                      </a:solidFill>
                      <a:prstDash val="solid"/>
                      <a:round/>
                      <a:headEnd type="none" w="med" len="med"/>
                      <a:tailEnd type="none" w="med" len="med"/>
                    </a:lnB>
                    <a:solidFill>
                      <a:srgbClr val="8D5BA5"/>
                    </a:solidFill>
                  </a:tcPr>
                </a:tc>
                <a:tc hMerge="1">
                  <a:txBody>
                    <a:bodyPr/>
                    <a:lstStyle/>
                    <a:p>
                      <a:endParaRPr lang="en-GB"/>
                    </a:p>
                  </a:txBody>
                  <a:tcPr/>
                </a:tc>
                <a:extLst>
                  <a:ext uri="{0D108BD9-81ED-4DB2-BD59-A6C34878D82A}">
                    <a16:rowId xmlns:a16="http://schemas.microsoft.com/office/drawing/2014/main" val="2199685871"/>
                  </a:ext>
                </a:extLst>
              </a:tr>
              <a:tr h="605408">
                <a:tc>
                  <a:txBody>
                    <a:bodyPr/>
                    <a:lstStyle/>
                    <a:p>
                      <a:pPr marL="71755">
                        <a:lnSpc>
                          <a:spcPct val="107000"/>
                        </a:lnSpc>
                        <a:spcBef>
                          <a:spcPts val="395"/>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You take your painful feelings out on others</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1516708634"/>
                  </a:ext>
                </a:extLst>
              </a:tr>
              <a:tr h="605408">
                <a:tc>
                  <a:txBody>
                    <a:bodyPr/>
                    <a:lstStyle/>
                    <a:p>
                      <a:pPr marL="71755">
                        <a:lnSpc>
                          <a:spcPct val="107000"/>
                        </a:lnSpc>
                        <a:spcBef>
                          <a:spcPts val="390"/>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Struggling to trust others </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dirty="0">
                          <a:effectLst/>
                          <a:latin typeface="Times New Roman" panose="02020603050405020304" pitchFamily="18" charset="0"/>
                          <a:ea typeface="Arial" panose="020B0604020202020204" pitchFamily="34" charset="0"/>
                          <a:cs typeface="Arial" panose="020B0604020202020204" pitchFamily="34" charset="0"/>
                        </a:rPr>
                        <a:t> </a:t>
                      </a: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614484889"/>
                  </a:ext>
                </a:extLst>
              </a:tr>
              <a:tr h="670295">
                <a:tc>
                  <a:txBody>
                    <a:bodyPr/>
                    <a:lstStyle/>
                    <a:p>
                      <a:pPr marL="71755">
                        <a:lnSpc>
                          <a:spcPct val="107000"/>
                        </a:lnSpc>
                        <a:spcBef>
                          <a:spcPts val="395"/>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Wanting to be close to people but worrying they will leave or reject you, and so avoiding them.</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2994292288"/>
                  </a:ext>
                </a:extLst>
              </a:tr>
              <a:tr h="605408">
                <a:tc>
                  <a:txBody>
                    <a:bodyPr/>
                    <a:lstStyle/>
                    <a:p>
                      <a:pPr marL="71755">
                        <a:lnSpc>
                          <a:spcPct val="107000"/>
                        </a:lnSpc>
                        <a:spcBef>
                          <a:spcPts val="395"/>
                        </a:spcBef>
                        <a:spcAft>
                          <a:spcPts val="0"/>
                        </a:spcAft>
                      </a:pPr>
                      <a:r>
                        <a:rPr lang="en-GB" sz="2000" dirty="0">
                          <a:effectLst/>
                          <a:latin typeface="Arial" panose="020B0604020202020204" pitchFamily="34" charset="0"/>
                          <a:ea typeface="Arial" panose="020B0604020202020204" pitchFamily="34" charset="0"/>
                          <a:cs typeface="Times New Roman" panose="02020603050405020304" pitchFamily="18" charset="0"/>
                        </a:rPr>
                        <a:t>Having unrealistic expectations of them (e.g. that they can always be available)</a:t>
                      </a: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573726280"/>
                  </a:ext>
                </a:extLst>
              </a:tr>
              <a:tr h="605408">
                <a:tc>
                  <a:txBody>
                    <a:bodyPr/>
                    <a:lstStyle/>
                    <a:p>
                      <a:pPr marL="71755">
                        <a:lnSpc>
                          <a:spcPct val="107000"/>
                        </a:lnSpc>
                        <a:spcBef>
                          <a:spcPts val="395"/>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Contacting people very frequently </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1876239632"/>
                  </a:ext>
                </a:extLst>
              </a:tr>
              <a:tr h="698326">
                <a:tc>
                  <a:txBody>
                    <a:bodyPr/>
                    <a:lstStyle/>
                    <a:p>
                      <a:pPr marL="71755">
                        <a:lnSpc>
                          <a:spcPct val="107000"/>
                        </a:lnSpc>
                        <a:spcBef>
                          <a:spcPts val="395"/>
                        </a:spcBef>
                        <a:spcAft>
                          <a:spcPts val="0"/>
                        </a:spcAft>
                      </a:pPr>
                      <a:r>
                        <a:rPr lang="en-US" sz="2000" dirty="0">
                          <a:solidFill>
                            <a:srgbClr val="231F20"/>
                          </a:solidFill>
                          <a:effectLst/>
                          <a:latin typeface="Arial" panose="020B0604020202020204" pitchFamily="34" charset="0"/>
                          <a:ea typeface="Arial" panose="020B0604020202020204" pitchFamily="34" charset="0"/>
                          <a:cs typeface="Times New Roman" panose="02020603050405020304" pitchFamily="18" charset="0"/>
                        </a:rPr>
                        <a:t>Ending relationships with friends and partner because you think they might leave you</a:t>
                      </a:r>
                      <a:endParaRPr lang="en-GB" sz="20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1332404187"/>
                  </a:ext>
                </a:extLst>
              </a:tr>
              <a:tr h="605408">
                <a:tc>
                  <a:txBody>
                    <a:bodyPr/>
                    <a:lstStyle/>
                    <a:p>
                      <a:pPr marL="71755">
                        <a:lnSpc>
                          <a:spcPct val="107000"/>
                        </a:lnSpc>
                        <a:spcBef>
                          <a:spcPts val="395"/>
                        </a:spcBef>
                        <a:spcAft>
                          <a:spcPts val="0"/>
                        </a:spcAft>
                      </a:pPr>
                      <a:r>
                        <a:rPr lang="en-GB" sz="2000" dirty="0">
                          <a:effectLst/>
                          <a:latin typeface="Arial" panose="020B0604020202020204" pitchFamily="34" charset="0"/>
                          <a:ea typeface="Arial" panose="020B0604020202020204" pitchFamily="34" charset="0"/>
                          <a:cs typeface="Times New Roman" panose="02020603050405020304" pitchFamily="18" charset="0"/>
                        </a:rPr>
                        <a:t>Isolating yourself from others to avoid possible pain</a:t>
                      </a: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1792816062"/>
                  </a:ext>
                </a:extLst>
              </a:tr>
              <a:tr h="605408">
                <a:tc>
                  <a:txBody>
                    <a:bodyPr/>
                    <a:lstStyle/>
                    <a:p>
                      <a:pPr marL="71755">
                        <a:lnSpc>
                          <a:spcPct val="107000"/>
                        </a:lnSpc>
                        <a:spcBef>
                          <a:spcPts val="395"/>
                        </a:spcBef>
                        <a:spcAft>
                          <a:spcPts val="0"/>
                        </a:spcAft>
                      </a:pPr>
                      <a:r>
                        <a:rPr lang="en-GB" sz="2000" dirty="0">
                          <a:effectLst/>
                          <a:latin typeface="Arial" panose="020B0604020202020204" pitchFamily="34" charset="0"/>
                          <a:ea typeface="Arial" panose="020B0604020202020204" pitchFamily="34" charset="0"/>
                          <a:cs typeface="Times New Roman" panose="02020603050405020304" pitchFamily="18" charset="0"/>
                        </a:rPr>
                        <a:t>Anxiously looking out for signs that people might reject you.</a:t>
                      </a: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a:effectLst/>
                          <a:latin typeface="Times New Roman" panose="02020603050405020304" pitchFamily="18" charset="0"/>
                          <a:ea typeface="Arial" panose="020B0604020202020204" pitchFamily="34" charset="0"/>
                          <a:cs typeface="Arial" panose="020B0604020202020204" pitchFamily="34" charset="0"/>
                        </a:rPr>
                        <a:t> </a:t>
                      </a:r>
                      <a:endParaRPr lang="en-GB" sz="80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3123088354"/>
                  </a:ext>
                </a:extLst>
              </a:tr>
              <a:tr h="605408">
                <a:tc>
                  <a:txBody>
                    <a:bodyPr/>
                    <a:lstStyle/>
                    <a:p>
                      <a:pPr marL="71755">
                        <a:lnSpc>
                          <a:spcPct val="107000"/>
                        </a:lnSpc>
                        <a:spcBef>
                          <a:spcPts val="395"/>
                        </a:spcBef>
                        <a:spcAft>
                          <a:spcPts val="0"/>
                        </a:spcAft>
                      </a:pPr>
                      <a:r>
                        <a:rPr lang="en-GB" sz="2000" dirty="0">
                          <a:effectLst/>
                          <a:latin typeface="Arial" panose="020B0604020202020204" pitchFamily="34" charset="0"/>
                          <a:ea typeface="Arial" panose="020B0604020202020204" pitchFamily="34" charset="0"/>
                          <a:cs typeface="Times New Roman" panose="02020603050405020304" pitchFamily="18" charset="0"/>
                        </a:rPr>
                        <a:t>Any others?</a:t>
                      </a: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r>
                        <a:rPr lang="en-US" sz="800" dirty="0">
                          <a:effectLst/>
                          <a:latin typeface="Times New Roman" panose="02020603050405020304" pitchFamily="18" charset="0"/>
                          <a:ea typeface="Arial" panose="020B0604020202020204" pitchFamily="34" charset="0"/>
                          <a:cs typeface="Arial" panose="020B0604020202020204" pitchFamily="34" charset="0"/>
                        </a:rPr>
                        <a:t> </a:t>
                      </a: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3731963196"/>
                  </a:ext>
                </a:extLst>
              </a:tr>
            </a:tbl>
          </a:graphicData>
        </a:graphic>
      </p:graphicFrame>
    </p:spTree>
    <p:extLst>
      <p:ext uri="{BB962C8B-B14F-4D97-AF65-F5344CB8AC3E}">
        <p14:creationId xmlns:p14="http://schemas.microsoft.com/office/powerpoint/2010/main" val="1831464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6ABB8A5-9B36-4314-B379-612DAE09E0A0}"/>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a:extLst>
              <a:ext uri="{FF2B5EF4-FFF2-40B4-BE49-F238E27FC236}">
                <a16:creationId xmlns:a16="http://schemas.microsoft.com/office/drawing/2014/main" id="{39C13052-5737-44AE-AC8D-D779808D7C0A}"/>
              </a:ext>
            </a:extLst>
          </p:cNvPr>
          <p:cNvSpPr>
            <a:spLocks noGrp="1"/>
          </p:cNvSpPr>
          <p:nvPr>
            <p:ph idx="1"/>
          </p:nvPr>
        </p:nvSpPr>
        <p:spPr>
          <a:xfrm>
            <a:off x="1259630" y="1484784"/>
            <a:ext cx="7884369" cy="5570091"/>
          </a:xfrm>
        </p:spPr>
        <p:txBody>
          <a:bodyPr>
            <a:noAutofit/>
          </a:bodyPr>
          <a:lstStyle/>
          <a:p>
            <a:pPr eaLnBrk="1" hangingPunct="1"/>
            <a:r>
              <a:rPr lang="en-GB" altLang="en-US" dirty="0">
                <a:solidFill>
                  <a:srgbClr val="512275"/>
                </a:solidFill>
                <a:ea typeface="ＭＳ Ｐゴシック" panose="020B0600070205080204" pitchFamily="34" charset="-128"/>
                <a:cs typeface="Arial" panose="020B0604020202020204" pitchFamily="34" charset="0"/>
              </a:rPr>
              <a:t>In order to survive we need to do more than avoid danger, we need to get shelter, form relationships, food, social position, secure resources, relationships etc..</a:t>
            </a:r>
          </a:p>
          <a:p>
            <a:pPr eaLnBrk="1" hangingPunct="1"/>
            <a:r>
              <a:rPr lang="en-GB" altLang="en-US" dirty="0">
                <a:solidFill>
                  <a:srgbClr val="512275"/>
                </a:solidFill>
                <a:ea typeface="ＭＳ Ｐゴシック" panose="020B0600070205080204" pitchFamily="34" charset="-128"/>
                <a:cs typeface="Arial" panose="020B0604020202020204" pitchFamily="34" charset="0"/>
              </a:rPr>
              <a:t>To do this we need to be motivated to go out and look for things, and take pleasure in doing, achieving and acquiring</a:t>
            </a:r>
          </a:p>
          <a:p>
            <a:pPr eaLnBrk="1" hangingPunct="1"/>
            <a:r>
              <a:rPr lang="en-GB" altLang="en-US" dirty="0">
                <a:solidFill>
                  <a:srgbClr val="512275"/>
                </a:solidFill>
                <a:ea typeface="ＭＳ Ｐゴシック" panose="020B0600070205080204" pitchFamily="34" charset="-128"/>
                <a:cs typeface="Arial" panose="020B0604020202020204" pitchFamily="34" charset="0"/>
              </a:rPr>
              <a:t>This system gives us feelings of excitement, buzz, lust, ambition, feeling good about ourselves </a:t>
            </a:r>
          </a:p>
          <a:p>
            <a:endParaRPr lang="en-GB" altLang="en-US" sz="1600" b="1" dirty="0">
              <a:solidFill>
                <a:srgbClr val="512275"/>
              </a:solidFill>
              <a:ea typeface="ＭＳ Ｐゴシック" panose="020B0600070205080204" pitchFamily="34" charset="-128"/>
              <a:cs typeface="Arial" panose="020B0604020202020204" pitchFamily="34" charset="0"/>
            </a:endParaRPr>
          </a:p>
          <a:p>
            <a:pPr eaLnBrk="1" hangingPunct="1"/>
            <a:endParaRPr lang="en-GB" altLang="en-US" sz="2500" dirty="0">
              <a:solidFill>
                <a:srgbClr val="512275"/>
              </a:solidFill>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3490" name="Title 1">
            <a:extLst>
              <a:ext uri="{FF2B5EF4-FFF2-40B4-BE49-F238E27FC236}">
                <a16:creationId xmlns:a16="http://schemas.microsoft.com/office/drawing/2014/main" id="{74F838AC-104B-468D-98FB-ACAA652CFC9D}"/>
              </a:ext>
            </a:extLst>
          </p:cNvPr>
          <p:cNvSpPr>
            <a:spLocks noGrp="1"/>
          </p:cNvSpPr>
          <p:nvPr>
            <p:ph type="title"/>
          </p:nvPr>
        </p:nvSpPr>
        <p:spPr>
          <a:xfrm>
            <a:off x="556930" y="28277"/>
            <a:ext cx="8229600" cy="1143000"/>
          </a:xfrm>
        </p:spPr>
        <p:txBody>
          <a:bodyPr/>
          <a:lstStyle/>
          <a:p>
            <a:pPr eaLnBrk="1" hangingPunct="1"/>
            <a:r>
              <a:rPr lang="en-GB" altLang="en-US" b="1" dirty="0">
                <a:solidFill>
                  <a:srgbClr val="0070C0"/>
                </a:solidFill>
                <a:latin typeface="Segoe Print" panose="02000600000000000000" pitchFamily="2" charset="0"/>
                <a:ea typeface="ＭＳ Ｐゴシック" panose="020B0600070205080204" pitchFamily="34" charset="-128"/>
                <a:cs typeface="Arial Bold" panose="020B0704020202020204" pitchFamily="34" charset="0"/>
              </a:rPr>
              <a:t>Drive: </a:t>
            </a:r>
            <a:r>
              <a:rPr lang="en-GB" altLang="en-US" b="1"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Seeking and doing</a:t>
            </a:r>
          </a:p>
        </p:txBody>
      </p:sp>
      <p:sp>
        <p:nvSpPr>
          <p:cNvPr id="5" name="Rectangular Callout 4">
            <a:extLst>
              <a:ext uri="{FF2B5EF4-FFF2-40B4-BE49-F238E27FC236}">
                <a16:creationId xmlns:a16="http://schemas.microsoft.com/office/drawing/2014/main" id="{722DD1D8-894D-4F04-A85D-6F1093E5D8F6}"/>
              </a:ext>
            </a:extLst>
          </p:cNvPr>
          <p:cNvSpPr/>
          <p:nvPr/>
        </p:nvSpPr>
        <p:spPr>
          <a:xfrm>
            <a:off x="1043608" y="164371"/>
            <a:ext cx="7256244" cy="870812"/>
          </a:xfrm>
          <a:prstGeom prst="wedgeRectCallout">
            <a:avLst>
              <a:gd name="adj1" fmla="val -57873"/>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1371233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6ABB8A5-9B36-4314-B379-612DAE09E0A0}"/>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a:extLst>
              <a:ext uri="{FF2B5EF4-FFF2-40B4-BE49-F238E27FC236}">
                <a16:creationId xmlns:a16="http://schemas.microsoft.com/office/drawing/2014/main" id="{39C13052-5737-44AE-AC8D-D779808D7C0A}"/>
              </a:ext>
            </a:extLst>
          </p:cNvPr>
          <p:cNvSpPr>
            <a:spLocks noGrp="1"/>
          </p:cNvSpPr>
          <p:nvPr>
            <p:ph idx="1"/>
          </p:nvPr>
        </p:nvSpPr>
        <p:spPr>
          <a:xfrm>
            <a:off x="1259631" y="1383340"/>
            <a:ext cx="7884369" cy="5570091"/>
          </a:xfrm>
        </p:spPr>
        <p:txBody>
          <a:bodyPr>
            <a:noAutofit/>
          </a:bodyPr>
          <a:lstStyle/>
          <a:p>
            <a:r>
              <a:rPr lang="en-US" sz="2400" dirty="0">
                <a:solidFill>
                  <a:srgbClr val="512275"/>
                </a:solidFill>
              </a:rPr>
              <a:t>The drive system can help keep working towards important life goals.</a:t>
            </a:r>
          </a:p>
          <a:p>
            <a:pPr marL="0" indent="0">
              <a:buNone/>
            </a:pPr>
            <a:endParaRPr lang="en-US" sz="2400" dirty="0">
              <a:solidFill>
                <a:srgbClr val="512275"/>
              </a:solidFill>
            </a:endParaRPr>
          </a:p>
          <a:p>
            <a:r>
              <a:rPr lang="en-US" sz="2400" dirty="0">
                <a:solidFill>
                  <a:srgbClr val="512275"/>
                </a:solidFill>
              </a:rPr>
              <a:t>However, at the extreme, </a:t>
            </a:r>
            <a:r>
              <a:rPr lang="en-US" sz="2400" dirty="0">
                <a:solidFill>
                  <a:srgbClr val="0070C0"/>
                </a:solidFill>
              </a:rPr>
              <a:t>Drive</a:t>
            </a:r>
            <a:r>
              <a:rPr lang="en-US" sz="2400" dirty="0">
                <a:solidFill>
                  <a:srgbClr val="512275"/>
                </a:solidFill>
              </a:rPr>
              <a:t> can lead to addictive and compulsive </a:t>
            </a:r>
            <a:r>
              <a:rPr lang="en-US" sz="2400" dirty="0" err="1">
                <a:solidFill>
                  <a:srgbClr val="512275"/>
                </a:solidFill>
              </a:rPr>
              <a:t>behaviours</a:t>
            </a:r>
            <a:r>
              <a:rPr lang="en-US" sz="2400" dirty="0">
                <a:solidFill>
                  <a:srgbClr val="512275"/>
                </a:solidFill>
              </a:rPr>
              <a:t> :</a:t>
            </a:r>
          </a:p>
          <a:p>
            <a:pPr marL="0" indent="0">
              <a:buNone/>
            </a:pPr>
            <a:r>
              <a:rPr lang="en-US" sz="2400" dirty="0">
                <a:solidFill>
                  <a:srgbClr val="512275"/>
                </a:solidFill>
              </a:rPr>
              <a:t>	</a:t>
            </a:r>
            <a:r>
              <a:rPr lang="en-US" sz="2400" i="1" dirty="0">
                <a:solidFill>
                  <a:srgbClr val="512275"/>
                </a:solidFill>
              </a:rPr>
              <a:t>e.g. chasing relationships, or the ‘high’ of drugs, 	or 	compulsive </a:t>
            </a:r>
            <a:r>
              <a:rPr lang="en-US" sz="2400" i="1" dirty="0" err="1">
                <a:solidFill>
                  <a:srgbClr val="512275"/>
                </a:solidFill>
              </a:rPr>
              <a:t>behaviours</a:t>
            </a:r>
            <a:r>
              <a:rPr lang="en-US" sz="2400" i="1" dirty="0">
                <a:solidFill>
                  <a:srgbClr val="512275"/>
                </a:solidFill>
              </a:rPr>
              <a:t> such as 	gambling, 	spending, 	video games, or keeping very 	busy and 	starting lots 	of new interests, hobbies, 	activities. </a:t>
            </a:r>
          </a:p>
          <a:p>
            <a:pPr marL="0" indent="0">
              <a:buNone/>
            </a:pPr>
            <a:endParaRPr lang="en-US" sz="2400" dirty="0">
              <a:solidFill>
                <a:srgbClr val="512275"/>
              </a:solidFill>
            </a:endParaRPr>
          </a:p>
          <a:p>
            <a:r>
              <a:rPr lang="en-GB" altLang="en-US" sz="2400" dirty="0">
                <a:solidFill>
                  <a:srgbClr val="512275"/>
                </a:solidFill>
                <a:ea typeface="ＭＳ Ｐゴシック" panose="020B0600070205080204" pitchFamily="34" charset="-128"/>
                <a:cs typeface="Arial" panose="020B0604020202020204" pitchFamily="34" charset="0"/>
              </a:rPr>
              <a:t>In depression this system shuts down and people lose all </a:t>
            </a:r>
            <a:r>
              <a:rPr lang="en-GB" altLang="en-US" sz="2400" dirty="0" err="1">
                <a:solidFill>
                  <a:srgbClr val="512275"/>
                </a:solidFill>
                <a:ea typeface="ＭＳ Ｐゴシック" panose="020B0600070205080204" pitchFamily="34" charset="-128"/>
                <a:cs typeface="Arial" panose="020B0604020202020204" pitchFamily="34" charset="0"/>
              </a:rPr>
              <a:t>motivatation</a:t>
            </a:r>
            <a:r>
              <a:rPr lang="en-GB" altLang="en-US" sz="2400" dirty="0">
                <a:solidFill>
                  <a:srgbClr val="512275"/>
                </a:solidFill>
                <a:ea typeface="ＭＳ Ｐゴシック" panose="020B0600070205080204" pitchFamily="34" charset="-128"/>
                <a:cs typeface="Arial" panose="020B0604020202020204" pitchFamily="34" charset="0"/>
              </a:rPr>
              <a:t>, they can struggle to get going and just want to go to bed and hide form the world</a:t>
            </a:r>
          </a:p>
          <a:p>
            <a:endParaRPr lang="en-GB" altLang="en-US" sz="1600" b="1" dirty="0">
              <a:solidFill>
                <a:srgbClr val="512275"/>
              </a:solidFill>
              <a:ea typeface="ＭＳ Ｐゴシック" panose="020B0600070205080204" pitchFamily="34" charset="-128"/>
              <a:cs typeface="Arial" panose="020B0604020202020204" pitchFamily="34" charset="0"/>
            </a:endParaRPr>
          </a:p>
          <a:p>
            <a:pPr eaLnBrk="1" hangingPunct="1"/>
            <a:endParaRPr lang="en-GB" altLang="en-US" sz="2500" dirty="0">
              <a:solidFill>
                <a:srgbClr val="512275"/>
              </a:solidFill>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3490" name="Title 1">
            <a:extLst>
              <a:ext uri="{FF2B5EF4-FFF2-40B4-BE49-F238E27FC236}">
                <a16:creationId xmlns:a16="http://schemas.microsoft.com/office/drawing/2014/main" id="{74F838AC-104B-468D-98FB-ACAA652CFC9D}"/>
              </a:ext>
            </a:extLst>
          </p:cNvPr>
          <p:cNvSpPr>
            <a:spLocks noGrp="1"/>
          </p:cNvSpPr>
          <p:nvPr>
            <p:ph type="title"/>
          </p:nvPr>
        </p:nvSpPr>
        <p:spPr>
          <a:xfrm>
            <a:off x="556930" y="28277"/>
            <a:ext cx="8229600" cy="1143000"/>
          </a:xfrm>
        </p:spPr>
        <p:txBody>
          <a:bodyPr/>
          <a:lstStyle/>
          <a:p>
            <a:pPr eaLnBrk="1" hangingPunct="1"/>
            <a:r>
              <a:rPr lang="en-GB" altLang="en-US" b="1" dirty="0">
                <a:solidFill>
                  <a:srgbClr val="0070C0"/>
                </a:solidFill>
                <a:latin typeface="Segoe Print" panose="02000600000000000000" pitchFamily="2" charset="0"/>
                <a:ea typeface="ＭＳ Ｐゴシック" panose="020B0600070205080204" pitchFamily="34" charset="-128"/>
                <a:cs typeface="Arial Bold" panose="020B0704020202020204" pitchFamily="34" charset="0"/>
              </a:rPr>
              <a:t>Drive: </a:t>
            </a:r>
            <a:r>
              <a:rPr lang="en-GB" altLang="en-US" b="1"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Seeking and doing</a:t>
            </a:r>
          </a:p>
        </p:txBody>
      </p:sp>
      <p:sp>
        <p:nvSpPr>
          <p:cNvPr id="5" name="Rectangular Callout 4">
            <a:extLst>
              <a:ext uri="{FF2B5EF4-FFF2-40B4-BE49-F238E27FC236}">
                <a16:creationId xmlns:a16="http://schemas.microsoft.com/office/drawing/2014/main" id="{722DD1D8-894D-4F04-A85D-6F1093E5D8F6}"/>
              </a:ext>
            </a:extLst>
          </p:cNvPr>
          <p:cNvSpPr/>
          <p:nvPr/>
        </p:nvSpPr>
        <p:spPr>
          <a:xfrm>
            <a:off x="1043608" y="164371"/>
            <a:ext cx="7256244" cy="870812"/>
          </a:xfrm>
          <a:prstGeom prst="wedgeRectCallout">
            <a:avLst>
              <a:gd name="adj1" fmla="val -57873"/>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57464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257F8B4-F3A8-4994-BB88-E27125B14635}"/>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Rectangular Callout 4"/>
          <p:cNvSpPr/>
          <p:nvPr/>
        </p:nvSpPr>
        <p:spPr>
          <a:xfrm>
            <a:off x="988164" y="260648"/>
            <a:ext cx="4735964" cy="870812"/>
          </a:xfrm>
          <a:prstGeom prst="wedgeRectCallout">
            <a:avLst>
              <a:gd name="adj1" fmla="val -63016"/>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Google Shape;67;p12"/>
          <p:cNvSpPr txBox="1">
            <a:spLocks/>
          </p:cNvSpPr>
          <p:nvPr/>
        </p:nvSpPr>
        <p:spPr>
          <a:xfrm>
            <a:off x="971600" y="332656"/>
            <a:ext cx="7560840" cy="870812"/>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altLang="en-US" sz="5400" b="1" dirty="0">
                <a:solidFill>
                  <a:srgbClr val="0070C0"/>
                </a:solidFill>
                <a:latin typeface="Segoe Print" panose="02000600000000000000" pitchFamily="2" charset="0"/>
                <a:ea typeface="ＭＳ Ｐゴシック" panose="020B0600070205080204" pitchFamily="34" charset="-128"/>
                <a:cs typeface="Arial Bold" panose="020B0704020202020204" pitchFamily="34" charset="0"/>
              </a:rPr>
              <a:t>Drive:</a:t>
            </a:r>
            <a:r>
              <a:rPr lang="en-GB" sz="4950" b="1" dirty="0">
                <a:solidFill>
                  <a:srgbClr val="512275"/>
                </a:solidFill>
                <a:latin typeface="Segoe Print" charset="0"/>
                <a:ea typeface="Segoe Print" charset="0"/>
                <a:cs typeface="Segoe Print" charset="0"/>
              </a:rPr>
              <a:t> system</a:t>
            </a:r>
          </a:p>
        </p:txBody>
      </p:sp>
      <p:sp>
        <p:nvSpPr>
          <p:cNvPr id="7" name="TextBox 6">
            <a:extLst>
              <a:ext uri="{FF2B5EF4-FFF2-40B4-BE49-F238E27FC236}">
                <a16:creationId xmlns:a16="http://schemas.microsoft.com/office/drawing/2014/main" id="{E3EAFF55-7934-4532-AF8F-04B50B385C44}"/>
              </a:ext>
            </a:extLst>
          </p:cNvPr>
          <p:cNvSpPr txBox="1"/>
          <p:nvPr/>
        </p:nvSpPr>
        <p:spPr>
          <a:xfrm>
            <a:off x="1331641" y="1498913"/>
            <a:ext cx="7416824" cy="1384995"/>
          </a:xfrm>
          <a:prstGeom prst="rect">
            <a:avLst/>
          </a:prstGeom>
          <a:noFill/>
        </p:spPr>
        <p:txBody>
          <a:bodyPr wrap="square">
            <a:spAutoFit/>
          </a:bodyPr>
          <a:lstStyle/>
          <a:p>
            <a:pPr marL="285750" indent="-285750">
              <a:buFont typeface="Arial" panose="020B0604020202020204" pitchFamily="34" charset="0"/>
              <a:buChar char="•"/>
            </a:pPr>
            <a:r>
              <a:rPr lang="en-GB" sz="2400" dirty="0">
                <a:solidFill>
                  <a:srgbClr val="512275"/>
                </a:solidFill>
              </a:rPr>
              <a:t>List below things that get you into your drive system (helpful or unhelpful):</a:t>
            </a:r>
            <a:endParaRPr lang="en-GB" dirty="0"/>
          </a:p>
          <a:p>
            <a:endParaRPr lang="en-GB" dirty="0"/>
          </a:p>
          <a:p>
            <a:endParaRPr lang="en-GB" dirty="0"/>
          </a:p>
        </p:txBody>
      </p:sp>
      <p:sp>
        <p:nvSpPr>
          <p:cNvPr id="9" name="TextBox 8">
            <a:extLst>
              <a:ext uri="{FF2B5EF4-FFF2-40B4-BE49-F238E27FC236}">
                <a16:creationId xmlns:a16="http://schemas.microsoft.com/office/drawing/2014/main" id="{274BB5D4-1114-4C2F-B317-328C2388B74C}"/>
              </a:ext>
            </a:extLst>
          </p:cNvPr>
          <p:cNvSpPr txBox="1"/>
          <p:nvPr/>
        </p:nvSpPr>
        <p:spPr>
          <a:xfrm>
            <a:off x="2286000" y="208891"/>
            <a:ext cx="4572000" cy="369332"/>
          </a:xfrm>
          <a:prstGeom prst="rect">
            <a:avLst/>
          </a:prstGeom>
          <a:noFill/>
        </p:spPr>
        <p:txBody>
          <a:bodyPr wrap="square">
            <a:spAutoFit/>
          </a:bodyPr>
          <a:lstStyle/>
          <a:p>
            <a:endParaRPr lang="en-GB" dirty="0"/>
          </a:p>
        </p:txBody>
      </p:sp>
      <p:sp>
        <p:nvSpPr>
          <p:cNvPr id="11" name="TextBox 10">
            <a:extLst>
              <a:ext uri="{FF2B5EF4-FFF2-40B4-BE49-F238E27FC236}">
                <a16:creationId xmlns:a16="http://schemas.microsoft.com/office/drawing/2014/main" id="{CED0F994-A07A-419A-B1E2-27108E5B44FA}"/>
              </a:ext>
            </a:extLst>
          </p:cNvPr>
          <p:cNvSpPr txBox="1"/>
          <p:nvPr/>
        </p:nvSpPr>
        <p:spPr>
          <a:xfrm>
            <a:off x="2286000" y="-345106"/>
            <a:ext cx="6678488" cy="369332"/>
          </a:xfrm>
          <a:prstGeom prst="rect">
            <a:avLst/>
          </a:prstGeom>
          <a:noFill/>
        </p:spPr>
        <p:txBody>
          <a:bodyPr wrap="square">
            <a:spAutoFit/>
          </a:bodyPr>
          <a:lstStyle/>
          <a:p>
            <a:endParaRPr lang="en-GB" dirty="0"/>
          </a:p>
        </p:txBody>
      </p:sp>
    </p:spTree>
    <p:extLst>
      <p:ext uri="{BB962C8B-B14F-4D97-AF65-F5344CB8AC3E}">
        <p14:creationId xmlns:p14="http://schemas.microsoft.com/office/powerpoint/2010/main" val="27489685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3693AC5-9ED9-459A-ADB3-F28530225284}"/>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a:extLst>
              <a:ext uri="{FF2B5EF4-FFF2-40B4-BE49-F238E27FC236}">
                <a16:creationId xmlns:a16="http://schemas.microsoft.com/office/drawing/2014/main" id="{39C13052-5737-44AE-AC8D-D779808D7C0A}"/>
              </a:ext>
            </a:extLst>
          </p:cNvPr>
          <p:cNvSpPr>
            <a:spLocks noGrp="1"/>
          </p:cNvSpPr>
          <p:nvPr>
            <p:ph idx="1"/>
          </p:nvPr>
        </p:nvSpPr>
        <p:spPr>
          <a:xfrm>
            <a:off x="2483768" y="1557338"/>
            <a:ext cx="6660232" cy="5184030"/>
          </a:xfrm>
        </p:spPr>
        <p:txBody>
          <a:bodyPr>
            <a:noAutofit/>
          </a:bodyPr>
          <a:lstStyle/>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3490" name="Title 1">
            <a:extLst>
              <a:ext uri="{FF2B5EF4-FFF2-40B4-BE49-F238E27FC236}">
                <a16:creationId xmlns:a16="http://schemas.microsoft.com/office/drawing/2014/main" id="{74F838AC-104B-468D-98FB-ACAA652CFC9D}"/>
              </a:ext>
            </a:extLst>
          </p:cNvPr>
          <p:cNvSpPr>
            <a:spLocks noGrp="1"/>
          </p:cNvSpPr>
          <p:nvPr>
            <p:ph type="title"/>
          </p:nvPr>
        </p:nvSpPr>
        <p:spPr>
          <a:xfrm>
            <a:off x="-129208" y="164697"/>
            <a:ext cx="8229600" cy="1143000"/>
          </a:xfrm>
        </p:spPr>
        <p:txBody>
          <a:bodyPr/>
          <a:lstStyle/>
          <a:p>
            <a:pPr eaLnBrk="1" hangingPunct="1"/>
            <a:r>
              <a:rPr lang="en-GB" altLang="en-US" b="1" dirty="0">
                <a:solidFill>
                  <a:srgbClr val="92D050"/>
                </a:solidFill>
                <a:latin typeface="Segoe Print" panose="02000600000000000000" pitchFamily="2" charset="0"/>
                <a:ea typeface="ＭＳ Ｐゴシック" panose="020B0600070205080204" pitchFamily="34" charset="-128"/>
                <a:cs typeface="Arial Bold" panose="020B0704020202020204" pitchFamily="34" charset="0"/>
              </a:rPr>
              <a:t>Soothing: </a:t>
            </a:r>
            <a:r>
              <a:rPr lang="en-GB" altLang="en-US" b="1"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calm, safe</a:t>
            </a:r>
          </a:p>
        </p:txBody>
      </p:sp>
      <p:sp>
        <p:nvSpPr>
          <p:cNvPr id="5" name="Content Placeholder 2">
            <a:extLst>
              <a:ext uri="{FF2B5EF4-FFF2-40B4-BE49-F238E27FC236}">
                <a16:creationId xmlns:a16="http://schemas.microsoft.com/office/drawing/2014/main" id="{3BD7EA8A-1C20-4B80-B0AF-C941A8A464AF}"/>
              </a:ext>
            </a:extLst>
          </p:cNvPr>
          <p:cNvSpPr txBox="1">
            <a:spLocks/>
          </p:cNvSpPr>
          <p:nvPr/>
        </p:nvSpPr>
        <p:spPr>
          <a:xfrm>
            <a:off x="1331641" y="1307697"/>
            <a:ext cx="7812358" cy="558607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altLang="en-US" sz="2400" dirty="0">
                <a:solidFill>
                  <a:srgbClr val="512275"/>
                </a:solidFill>
                <a:ea typeface="ＭＳ Ｐゴシック" panose="020B0600070205080204" pitchFamily="34" charset="-128"/>
                <a:cs typeface="Arial" panose="020B0604020202020204" pitchFamily="34" charset="0"/>
              </a:rPr>
              <a:t>Feeling of being safe, calm, peaceful</a:t>
            </a:r>
          </a:p>
          <a:p>
            <a:r>
              <a:rPr lang="en-GB" altLang="en-US" sz="2400" dirty="0">
                <a:solidFill>
                  <a:srgbClr val="512275"/>
                </a:solidFill>
                <a:ea typeface="ＭＳ Ｐゴシック" panose="020B0600070205080204" pitchFamily="34" charset="-128"/>
                <a:cs typeface="Arial" panose="020B0604020202020204" pitchFamily="34" charset="0"/>
              </a:rPr>
              <a:t>Balances us out when there is no danger (threat) or nothing we need (drive)</a:t>
            </a:r>
          </a:p>
          <a:p>
            <a:r>
              <a:rPr lang="en-GB" altLang="en-US" sz="2400" dirty="0">
                <a:solidFill>
                  <a:srgbClr val="512275"/>
                </a:solidFill>
                <a:ea typeface="ＭＳ Ｐゴシック" panose="020B0600070205080204" pitchFamily="34" charset="-128"/>
                <a:cs typeface="Arial" panose="020B0604020202020204" pitchFamily="34" charset="0"/>
              </a:rPr>
              <a:t>Helps us reduce stress, improves physical health (improves immune system) and digestion (constipation, diarrhoea, heartburn, bloating)</a:t>
            </a:r>
          </a:p>
          <a:p>
            <a:r>
              <a:rPr lang="en-GB" altLang="en-US" sz="2400" dirty="0">
                <a:solidFill>
                  <a:srgbClr val="512275"/>
                </a:solidFill>
                <a:ea typeface="ＭＳ Ｐゴシック" panose="020B0600070205080204" pitchFamily="34" charset="-128"/>
                <a:cs typeface="Arial" panose="020B0604020202020204" pitchFamily="34" charset="0"/>
              </a:rPr>
              <a:t>Close, safe connections/relationships with others can fuel the soothing system</a:t>
            </a:r>
          </a:p>
          <a:p>
            <a:r>
              <a:rPr lang="en-GB" altLang="en-US" sz="2400" dirty="0">
                <a:solidFill>
                  <a:srgbClr val="512275"/>
                </a:solidFill>
                <a:ea typeface="ＭＳ Ｐゴシック" panose="020B0600070205080204" pitchFamily="34" charset="-128"/>
                <a:cs typeface="Arial" panose="020B0604020202020204" pitchFamily="34" charset="0"/>
              </a:rPr>
              <a:t>Often people with mental health difficulties have a history of trauma and difficult relationships meaning they find it hard to get into “soothing” to calm emotions down and don’t feel safe with others</a:t>
            </a:r>
          </a:p>
          <a:p>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Rectangular Callout 4">
            <a:extLst>
              <a:ext uri="{FF2B5EF4-FFF2-40B4-BE49-F238E27FC236}">
                <a16:creationId xmlns:a16="http://schemas.microsoft.com/office/drawing/2014/main" id="{88ACB812-57F8-45B6-80F4-803B45D7D296}"/>
              </a:ext>
            </a:extLst>
          </p:cNvPr>
          <p:cNvSpPr/>
          <p:nvPr/>
        </p:nvSpPr>
        <p:spPr>
          <a:xfrm>
            <a:off x="1043608" y="339644"/>
            <a:ext cx="7256244" cy="870812"/>
          </a:xfrm>
          <a:prstGeom prst="wedgeRectCallout">
            <a:avLst>
              <a:gd name="adj1" fmla="val -57873"/>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274402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2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20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20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20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F5624BC-030A-41E7-BD03-A2AA043DA441}"/>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1259633" y="1124744"/>
            <a:ext cx="7751690" cy="8352928"/>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endParaRPr lang="en-US" sz="2000" b="0" i="0" dirty="0">
              <a:solidFill>
                <a:srgbClr val="512275"/>
              </a:solidFill>
              <a:effectLst/>
            </a:endParaRPr>
          </a:p>
          <a:p>
            <a:pPr algn="l"/>
            <a:r>
              <a:rPr lang="en-US" b="0" i="0" dirty="0">
                <a:solidFill>
                  <a:srgbClr val="512275"/>
                </a:solidFill>
                <a:effectLst/>
              </a:rPr>
              <a:t>Everyone has different ways of thinking, feeling, and behaving. They shape the way we view the world and the way we relate to others. </a:t>
            </a:r>
          </a:p>
          <a:p>
            <a:pPr algn="l"/>
            <a:r>
              <a:rPr lang="en-US" dirty="0">
                <a:solidFill>
                  <a:srgbClr val="512275"/>
                </a:solidFill>
              </a:rPr>
              <a:t>Our experiences can affect the way we think, feel and behave</a:t>
            </a:r>
          </a:p>
          <a:p>
            <a:pPr algn="l"/>
            <a:r>
              <a:rPr lang="en-US" dirty="0">
                <a:solidFill>
                  <a:srgbClr val="512275"/>
                </a:solidFill>
              </a:rPr>
              <a:t>People that have been through </a:t>
            </a:r>
            <a:r>
              <a:rPr lang="en-US" b="1" dirty="0">
                <a:solidFill>
                  <a:srgbClr val="512275"/>
                </a:solidFill>
              </a:rPr>
              <a:t>challenging life experiences </a:t>
            </a:r>
            <a:r>
              <a:rPr lang="en-US" dirty="0">
                <a:solidFill>
                  <a:srgbClr val="512275"/>
                </a:solidFill>
              </a:rPr>
              <a:t>often have problems with difficult thoughts, feelings and </a:t>
            </a:r>
            <a:r>
              <a:rPr lang="en-US" dirty="0" err="1">
                <a:solidFill>
                  <a:srgbClr val="512275"/>
                </a:solidFill>
              </a:rPr>
              <a:t>behaviours</a:t>
            </a:r>
            <a:endParaRPr lang="en-US" dirty="0">
              <a:solidFill>
                <a:srgbClr val="512275"/>
              </a:solidFill>
            </a:endParaRPr>
          </a:p>
          <a:p>
            <a:pPr algn="l"/>
            <a:r>
              <a:rPr lang="en-US" b="0" i="0" dirty="0">
                <a:solidFill>
                  <a:srgbClr val="512275"/>
                </a:solidFill>
                <a:effectLst/>
              </a:rPr>
              <a:t>You may find your emotions confusing, tiring, and hard to control. This can be distressing for you and others. </a:t>
            </a:r>
          </a:p>
        </p:txBody>
      </p:sp>
      <p:sp>
        <p:nvSpPr>
          <p:cNvPr id="6" name="Rectangular Callout 4">
            <a:extLst>
              <a:ext uri="{FF2B5EF4-FFF2-40B4-BE49-F238E27FC236}">
                <a16:creationId xmlns:a16="http://schemas.microsoft.com/office/drawing/2014/main" id="{6DEC845D-6EDD-48DA-8C24-DA682F092B31}"/>
              </a:ext>
            </a:extLst>
          </p:cNvPr>
          <p:cNvSpPr/>
          <p:nvPr/>
        </p:nvSpPr>
        <p:spPr>
          <a:xfrm>
            <a:off x="683568" y="295500"/>
            <a:ext cx="2171659" cy="111727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766342" y="329333"/>
            <a:ext cx="2084666" cy="1117275"/>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2700" dirty="0">
                <a:solidFill>
                  <a:srgbClr val="512275"/>
                </a:solidFill>
                <a:latin typeface="Segoe Print" charset="0"/>
                <a:ea typeface="Verdana" panose="020B0604030504040204" pitchFamily="34" charset="0"/>
                <a:cs typeface="Segoe Print" charset="0"/>
              </a:rPr>
              <a:t>Difficult feelings</a:t>
            </a:r>
          </a:p>
        </p:txBody>
      </p:sp>
    </p:spTree>
    <p:extLst>
      <p:ext uri="{BB962C8B-B14F-4D97-AF65-F5344CB8AC3E}">
        <p14:creationId xmlns:p14="http://schemas.microsoft.com/office/powerpoint/2010/main" val="39708462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257F8B4-F3A8-4994-BB88-E27125B14635}"/>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Rectangular Callout 4"/>
          <p:cNvSpPr/>
          <p:nvPr/>
        </p:nvSpPr>
        <p:spPr>
          <a:xfrm>
            <a:off x="988164" y="260648"/>
            <a:ext cx="4735964" cy="870812"/>
          </a:xfrm>
          <a:prstGeom prst="wedgeRectCallout">
            <a:avLst>
              <a:gd name="adj1" fmla="val -63016"/>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Google Shape;67;p12"/>
          <p:cNvSpPr txBox="1">
            <a:spLocks/>
          </p:cNvSpPr>
          <p:nvPr/>
        </p:nvSpPr>
        <p:spPr>
          <a:xfrm>
            <a:off x="971600" y="332656"/>
            <a:ext cx="7560840" cy="870812"/>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altLang="en-US" sz="5400" b="1" dirty="0">
                <a:solidFill>
                  <a:srgbClr val="92D050"/>
                </a:solidFill>
                <a:latin typeface="Segoe Print" panose="02000600000000000000" pitchFamily="2" charset="0"/>
                <a:ea typeface="ＭＳ Ｐゴシック" panose="020B0600070205080204" pitchFamily="34" charset="-128"/>
                <a:cs typeface="Arial Bold" panose="020B0704020202020204" pitchFamily="34" charset="0"/>
              </a:rPr>
              <a:t>Soothing:</a:t>
            </a:r>
            <a:r>
              <a:rPr lang="en-GB" sz="4950" b="1" dirty="0">
                <a:solidFill>
                  <a:srgbClr val="512275"/>
                </a:solidFill>
                <a:latin typeface="Segoe Print" charset="0"/>
                <a:ea typeface="Segoe Print" charset="0"/>
                <a:cs typeface="Segoe Print" charset="0"/>
              </a:rPr>
              <a:t> system</a:t>
            </a:r>
          </a:p>
        </p:txBody>
      </p:sp>
      <p:sp>
        <p:nvSpPr>
          <p:cNvPr id="7" name="TextBox 6">
            <a:extLst>
              <a:ext uri="{FF2B5EF4-FFF2-40B4-BE49-F238E27FC236}">
                <a16:creationId xmlns:a16="http://schemas.microsoft.com/office/drawing/2014/main" id="{E3EAFF55-7934-4532-AF8F-04B50B385C44}"/>
              </a:ext>
            </a:extLst>
          </p:cNvPr>
          <p:cNvSpPr txBox="1"/>
          <p:nvPr/>
        </p:nvSpPr>
        <p:spPr>
          <a:xfrm>
            <a:off x="1331641" y="1498913"/>
            <a:ext cx="7416824" cy="1661993"/>
          </a:xfrm>
          <a:prstGeom prst="rect">
            <a:avLst/>
          </a:prstGeom>
          <a:noFill/>
        </p:spPr>
        <p:txBody>
          <a:bodyPr wrap="square">
            <a:spAutoFit/>
          </a:bodyPr>
          <a:lstStyle/>
          <a:p>
            <a:pPr marL="285750" indent="-285750">
              <a:buFont typeface="Arial" panose="020B0604020202020204" pitchFamily="34" charset="0"/>
              <a:buChar char="•"/>
            </a:pPr>
            <a:r>
              <a:rPr lang="en-GB" sz="2400" dirty="0">
                <a:solidFill>
                  <a:srgbClr val="512275"/>
                </a:solidFill>
              </a:rPr>
              <a:t>List below things that get you into your soothing system (helpful or unhelpful):</a:t>
            </a:r>
          </a:p>
          <a:p>
            <a:endParaRPr lang="en-GB" dirty="0"/>
          </a:p>
          <a:p>
            <a:endParaRPr lang="en-GB" dirty="0"/>
          </a:p>
          <a:p>
            <a:endParaRPr lang="en-GB" dirty="0"/>
          </a:p>
        </p:txBody>
      </p:sp>
      <p:sp>
        <p:nvSpPr>
          <p:cNvPr id="9" name="TextBox 8">
            <a:extLst>
              <a:ext uri="{FF2B5EF4-FFF2-40B4-BE49-F238E27FC236}">
                <a16:creationId xmlns:a16="http://schemas.microsoft.com/office/drawing/2014/main" id="{274BB5D4-1114-4C2F-B317-328C2388B74C}"/>
              </a:ext>
            </a:extLst>
          </p:cNvPr>
          <p:cNvSpPr txBox="1"/>
          <p:nvPr/>
        </p:nvSpPr>
        <p:spPr>
          <a:xfrm>
            <a:off x="2286000" y="208891"/>
            <a:ext cx="4572000" cy="369332"/>
          </a:xfrm>
          <a:prstGeom prst="rect">
            <a:avLst/>
          </a:prstGeom>
          <a:noFill/>
        </p:spPr>
        <p:txBody>
          <a:bodyPr wrap="square">
            <a:spAutoFit/>
          </a:bodyPr>
          <a:lstStyle/>
          <a:p>
            <a:endParaRPr lang="en-GB" dirty="0"/>
          </a:p>
        </p:txBody>
      </p:sp>
      <p:sp>
        <p:nvSpPr>
          <p:cNvPr id="11" name="TextBox 10">
            <a:extLst>
              <a:ext uri="{FF2B5EF4-FFF2-40B4-BE49-F238E27FC236}">
                <a16:creationId xmlns:a16="http://schemas.microsoft.com/office/drawing/2014/main" id="{CED0F994-A07A-419A-B1E2-27108E5B44FA}"/>
              </a:ext>
            </a:extLst>
          </p:cNvPr>
          <p:cNvSpPr txBox="1"/>
          <p:nvPr/>
        </p:nvSpPr>
        <p:spPr>
          <a:xfrm>
            <a:off x="2286000" y="-345106"/>
            <a:ext cx="6678488" cy="369332"/>
          </a:xfrm>
          <a:prstGeom prst="rect">
            <a:avLst/>
          </a:prstGeom>
          <a:noFill/>
        </p:spPr>
        <p:txBody>
          <a:bodyPr wrap="square">
            <a:spAutoFit/>
          </a:bodyPr>
          <a:lstStyle/>
          <a:p>
            <a:endParaRPr lang="en-GB" dirty="0"/>
          </a:p>
        </p:txBody>
      </p:sp>
    </p:spTree>
    <p:extLst>
      <p:ext uri="{BB962C8B-B14F-4D97-AF65-F5344CB8AC3E}">
        <p14:creationId xmlns:p14="http://schemas.microsoft.com/office/powerpoint/2010/main" val="33023467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Title 1">
            <a:extLst>
              <a:ext uri="{FF2B5EF4-FFF2-40B4-BE49-F238E27FC236}">
                <a16:creationId xmlns:a16="http://schemas.microsoft.com/office/drawing/2014/main" id="{4319C503-788C-4452-B84F-5D250BDFA6AB}"/>
              </a:ext>
            </a:extLst>
          </p:cNvPr>
          <p:cNvSpPr>
            <a:spLocks noGrp="1"/>
          </p:cNvSpPr>
          <p:nvPr>
            <p:ph type="title"/>
          </p:nvPr>
        </p:nvSpPr>
        <p:spPr>
          <a:xfrm>
            <a:off x="-612576" y="-77852"/>
            <a:ext cx="8229600" cy="1143000"/>
          </a:xfrm>
        </p:spPr>
        <p:txBody>
          <a:bodyPr/>
          <a:lstStyle/>
          <a:p>
            <a:pPr eaLnBrk="1" hangingPunct="1"/>
            <a:r>
              <a:rPr lang="en-GB" altLang="en-US" b="1" dirty="0">
                <a:solidFill>
                  <a:srgbClr val="512275"/>
                </a:solidFill>
                <a:ea typeface="ＭＳ Ｐゴシック" panose="020B0600070205080204" pitchFamily="34" charset="-128"/>
                <a:cs typeface="Arial Bold" panose="020B0704020202020204" pitchFamily="34" charset="0"/>
              </a:rPr>
              <a:t>How do you cope?</a:t>
            </a:r>
          </a:p>
        </p:txBody>
      </p:sp>
      <p:sp>
        <p:nvSpPr>
          <p:cNvPr id="36867" name="Content Placeholder 2">
            <a:extLst>
              <a:ext uri="{FF2B5EF4-FFF2-40B4-BE49-F238E27FC236}">
                <a16:creationId xmlns:a16="http://schemas.microsoft.com/office/drawing/2014/main" id="{6FEC520A-E883-4B0C-8142-64D1D390B45B}"/>
              </a:ext>
            </a:extLst>
          </p:cNvPr>
          <p:cNvSpPr>
            <a:spLocks noGrp="1"/>
          </p:cNvSpPr>
          <p:nvPr>
            <p:ph idx="1"/>
          </p:nvPr>
        </p:nvSpPr>
        <p:spPr>
          <a:xfrm>
            <a:off x="1547664" y="1518614"/>
            <a:ext cx="7120720" cy="5184575"/>
          </a:xfrm>
        </p:spPr>
        <p:txBody>
          <a:bodyPr rtlCol="0">
            <a:normAutofit fontScale="92500" lnSpcReduction="20000"/>
          </a:bodyPr>
          <a:lstStyle/>
          <a:p>
            <a:pPr marL="0" indent="0" eaLnBrk="1" fontAlgn="auto" hangingPunct="1">
              <a:spcAft>
                <a:spcPts val="0"/>
              </a:spcAft>
              <a:buFont typeface="Wingdings 3" charset="2"/>
              <a:buNone/>
              <a:defRPr/>
            </a:pPr>
            <a:r>
              <a:rPr lang="en-GB" altLang="en-US" dirty="0">
                <a:solidFill>
                  <a:srgbClr val="512275"/>
                </a:solidFill>
                <a:ea typeface="ＭＳ Ｐゴシック" panose="020B0600070205080204" pitchFamily="34" charset="-128"/>
                <a:cs typeface="Arial" panose="020B0604020202020204" pitchFamily="34" charset="0"/>
              </a:rPr>
              <a:t>If you are anxious, frightened or angry what do you do?  Which circle do you move to, to help you feel better?</a:t>
            </a:r>
          </a:p>
          <a:p>
            <a:pPr marL="0" indent="0" eaLnBrk="1" fontAlgn="auto" hangingPunct="1">
              <a:spcAft>
                <a:spcPts val="0"/>
              </a:spcAft>
              <a:buFont typeface="Wingdings 3" charset="2"/>
              <a:buNone/>
              <a:defRPr/>
            </a:pPr>
            <a:r>
              <a:rPr lang="en-GB" altLang="en-US" dirty="0">
                <a:solidFill>
                  <a:srgbClr val="512275"/>
                </a:solidFill>
                <a:ea typeface="ＭＳ Ｐゴシック" panose="020B0600070205080204" pitchFamily="34" charset="-128"/>
                <a:cs typeface="Arial" panose="020B0604020202020204" pitchFamily="34" charset="0"/>
              </a:rPr>
              <a:t>E.g.</a:t>
            </a:r>
          </a:p>
          <a:p>
            <a:pPr eaLnBrk="1" fontAlgn="auto" hangingPunct="1">
              <a:spcAft>
                <a:spcPts val="0"/>
              </a:spcAft>
              <a:buFont typeface="Wingdings 3" charset="2"/>
              <a:buChar char=""/>
              <a:defRPr/>
            </a:pPr>
            <a:r>
              <a:rPr lang="en-GB" altLang="en-US" dirty="0">
                <a:solidFill>
                  <a:srgbClr val="0070C0"/>
                </a:solidFill>
                <a:ea typeface="ＭＳ Ｐゴシック" panose="020B0600070205080204" pitchFamily="34" charset="-128"/>
                <a:cs typeface="Arial" panose="020B0604020202020204" pitchFamily="34" charset="0"/>
              </a:rPr>
              <a:t>Clean the house, drink, keep busy, go on your phone, spend money, use drugs (DRIVE)</a:t>
            </a:r>
          </a:p>
          <a:p>
            <a:pPr eaLnBrk="1" fontAlgn="auto" hangingPunct="1">
              <a:spcAft>
                <a:spcPts val="0"/>
              </a:spcAft>
              <a:buFont typeface="Wingdings 3" charset="2"/>
              <a:buChar char=""/>
              <a:defRPr/>
            </a:pPr>
            <a:endParaRPr lang="en-GB" altLang="en-US" dirty="0">
              <a:solidFill>
                <a:schemeClr val="tx1">
                  <a:lumMod val="75000"/>
                  <a:lumOff val="25000"/>
                </a:schemeClr>
              </a:solidFill>
              <a:ea typeface="ＭＳ Ｐゴシック" panose="020B0600070205080204" pitchFamily="34" charset="-128"/>
              <a:cs typeface="Arial" panose="020B0604020202020204" pitchFamily="34" charset="0"/>
            </a:endParaRPr>
          </a:p>
          <a:p>
            <a:pPr eaLnBrk="1" fontAlgn="auto" hangingPunct="1">
              <a:spcAft>
                <a:spcPts val="0"/>
              </a:spcAft>
              <a:buFont typeface="Wingdings 3" charset="2"/>
              <a:buChar char=""/>
              <a:defRPr/>
            </a:pPr>
            <a:r>
              <a:rPr lang="en-GB" altLang="en-US" dirty="0">
                <a:solidFill>
                  <a:srgbClr val="90E53B"/>
                </a:solidFill>
                <a:ea typeface="ＭＳ Ｐゴシック" panose="020B0600070205080204" pitchFamily="34" charset="-128"/>
                <a:cs typeface="Arial" panose="020B0604020202020204" pitchFamily="34" charset="0"/>
              </a:rPr>
              <a:t>Ask for help, tell someone (SOOTHING)</a:t>
            </a:r>
          </a:p>
          <a:p>
            <a:pPr marL="0" indent="0" eaLnBrk="1" fontAlgn="auto" hangingPunct="1">
              <a:spcAft>
                <a:spcPts val="0"/>
              </a:spcAft>
              <a:buFont typeface="Wingdings 3" charset="2"/>
              <a:buNone/>
              <a:defRPr/>
            </a:pPr>
            <a:endParaRPr lang="en-GB" altLang="en-US" dirty="0">
              <a:solidFill>
                <a:schemeClr val="tx1">
                  <a:lumMod val="75000"/>
                  <a:lumOff val="25000"/>
                </a:schemeClr>
              </a:solidFill>
              <a:ea typeface="ＭＳ Ｐゴシック" panose="020B0600070205080204" pitchFamily="34" charset="-128"/>
              <a:cs typeface="Arial" panose="020B0604020202020204" pitchFamily="34" charset="0"/>
            </a:endParaRPr>
          </a:p>
          <a:p>
            <a:pPr eaLnBrk="1" fontAlgn="auto" hangingPunct="1">
              <a:spcAft>
                <a:spcPts val="0"/>
              </a:spcAft>
              <a:buFont typeface="Wingdings 3" charset="2"/>
              <a:buChar char=""/>
              <a:defRPr/>
            </a:pPr>
            <a:r>
              <a:rPr lang="en-GB" altLang="en-US" dirty="0">
                <a:solidFill>
                  <a:srgbClr val="FF0000"/>
                </a:solidFill>
                <a:ea typeface="ＭＳ Ｐゴシック" panose="020B0600070205080204" pitchFamily="34" charset="-128"/>
                <a:cs typeface="Arial" panose="020B0604020202020204" pitchFamily="34" charset="0"/>
              </a:rPr>
              <a:t>Shout or hurt yourself, or take it out on other people, avoid things (THREAT)</a:t>
            </a:r>
          </a:p>
          <a:p>
            <a:pPr marL="0" indent="0" eaLnBrk="1" fontAlgn="auto" hangingPunct="1">
              <a:spcAft>
                <a:spcPts val="0"/>
              </a:spcAft>
              <a:buFont typeface="Wingdings 3" charset="2"/>
              <a:buNone/>
              <a:defRPr/>
            </a:pPr>
            <a:endParaRPr lang="en-GB" altLang="en-US" b="1" dirty="0">
              <a:solidFill>
                <a:schemeClr val="tx1">
                  <a:lumMod val="75000"/>
                  <a:lumOff val="25000"/>
                </a:schemeClr>
              </a:solidFill>
              <a:latin typeface="Arial" panose="020B0604020202020204" pitchFamily="34" charset="0"/>
              <a:ea typeface="ＭＳ Ｐゴシック" panose="020B0600070205080204" pitchFamily="34" charset="-128"/>
              <a:cs typeface="Arial" panose="020B0604020202020204" pitchFamily="34" charset="0"/>
            </a:endParaRPr>
          </a:p>
          <a:p>
            <a:pPr eaLnBrk="1" fontAlgn="auto" hangingPunct="1">
              <a:spcAft>
                <a:spcPts val="0"/>
              </a:spcAft>
              <a:buFont typeface="Wingdings 3" charset="2"/>
              <a:buChar char=""/>
              <a:defRPr/>
            </a:pPr>
            <a:endParaRPr lang="en-GB" altLang="en-US" dirty="0">
              <a:solidFill>
                <a:schemeClr val="tx1">
                  <a:lumMod val="75000"/>
                  <a:lumOff val="25000"/>
                </a:schemeClr>
              </a:solidFill>
              <a:latin typeface="Arial" panose="020B0604020202020204" pitchFamily="34" charset="0"/>
              <a:ea typeface="ＭＳ Ｐゴシック" panose="020B0600070205080204" pitchFamily="34" charset="-128"/>
              <a:cs typeface="Arial" panose="020B0604020202020204" pitchFamily="34" charset="0"/>
            </a:endParaRPr>
          </a:p>
          <a:p>
            <a:pPr eaLnBrk="1" fontAlgn="auto" hangingPunct="1">
              <a:spcAft>
                <a:spcPts val="0"/>
              </a:spcAft>
              <a:buFont typeface="Wingdings 3" charset="2"/>
              <a:buChar char=""/>
              <a:defRPr/>
            </a:pPr>
            <a:endParaRPr lang="en-GB" altLang="en-US" dirty="0">
              <a:solidFill>
                <a:schemeClr val="tx1">
                  <a:lumMod val="75000"/>
                  <a:lumOff val="25000"/>
                </a:schemeClr>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5" name="Rectangle 4">
            <a:extLst>
              <a:ext uri="{FF2B5EF4-FFF2-40B4-BE49-F238E27FC236}">
                <a16:creationId xmlns:a16="http://schemas.microsoft.com/office/drawing/2014/main" id="{D75D4CDC-5316-48F9-B086-E95C10C7B8A7}"/>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Rectangular Callout 4">
            <a:extLst>
              <a:ext uri="{FF2B5EF4-FFF2-40B4-BE49-F238E27FC236}">
                <a16:creationId xmlns:a16="http://schemas.microsoft.com/office/drawing/2014/main" id="{27ECE1ED-E818-42D0-BD98-7D52F70EBF90}"/>
              </a:ext>
            </a:extLst>
          </p:cNvPr>
          <p:cNvSpPr/>
          <p:nvPr/>
        </p:nvSpPr>
        <p:spPr>
          <a:xfrm>
            <a:off x="1115616" y="137042"/>
            <a:ext cx="4752528" cy="928106"/>
          </a:xfrm>
          <a:prstGeom prst="wedgeRectCallout">
            <a:avLst>
              <a:gd name="adj1" fmla="val -61486"/>
              <a:gd name="adj2" fmla="val -24866"/>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10192512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76C7706-AB3E-4D1A-9894-1858CD7ADD11}"/>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a:extLst>
              <a:ext uri="{FF2B5EF4-FFF2-40B4-BE49-F238E27FC236}">
                <a16:creationId xmlns:a16="http://schemas.microsoft.com/office/drawing/2014/main" id="{39C13052-5737-44AE-AC8D-D779808D7C0A}"/>
              </a:ext>
            </a:extLst>
          </p:cNvPr>
          <p:cNvSpPr>
            <a:spLocks noGrp="1"/>
          </p:cNvSpPr>
          <p:nvPr>
            <p:ph idx="1"/>
          </p:nvPr>
        </p:nvSpPr>
        <p:spPr>
          <a:xfrm>
            <a:off x="2502241" y="1196752"/>
            <a:ext cx="6660232" cy="5184030"/>
          </a:xfrm>
        </p:spPr>
        <p:txBody>
          <a:bodyPr>
            <a:noAutofit/>
          </a:bodyPr>
          <a:lstStyle/>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3490" name="Title 1">
            <a:extLst>
              <a:ext uri="{FF2B5EF4-FFF2-40B4-BE49-F238E27FC236}">
                <a16:creationId xmlns:a16="http://schemas.microsoft.com/office/drawing/2014/main" id="{74F838AC-104B-468D-98FB-ACAA652CFC9D}"/>
              </a:ext>
            </a:extLst>
          </p:cNvPr>
          <p:cNvSpPr>
            <a:spLocks noGrp="1"/>
          </p:cNvSpPr>
          <p:nvPr>
            <p:ph type="title"/>
          </p:nvPr>
        </p:nvSpPr>
        <p:spPr>
          <a:xfrm>
            <a:off x="-1332656" y="32885"/>
            <a:ext cx="8229600" cy="888665"/>
          </a:xfrm>
        </p:spPr>
        <p:txBody>
          <a:bodyPr>
            <a:normAutofit/>
          </a:bodyPr>
          <a:lstStyle/>
          <a:p>
            <a:pPr eaLnBrk="1" hangingPunct="1"/>
            <a:r>
              <a:rPr lang="en-GB" altLang="en-US" sz="3200" b="1"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Three systems….</a:t>
            </a:r>
          </a:p>
        </p:txBody>
      </p:sp>
      <p:sp>
        <p:nvSpPr>
          <p:cNvPr id="5" name="Content Placeholder 2">
            <a:extLst>
              <a:ext uri="{FF2B5EF4-FFF2-40B4-BE49-F238E27FC236}">
                <a16:creationId xmlns:a16="http://schemas.microsoft.com/office/drawing/2014/main" id="{3BD7EA8A-1C20-4B80-B0AF-C941A8A464AF}"/>
              </a:ext>
            </a:extLst>
          </p:cNvPr>
          <p:cNvSpPr txBox="1">
            <a:spLocks/>
          </p:cNvSpPr>
          <p:nvPr/>
        </p:nvSpPr>
        <p:spPr>
          <a:xfrm>
            <a:off x="1262204" y="1009811"/>
            <a:ext cx="7915928" cy="601755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GB" altLang="en-US" sz="2500" dirty="0">
              <a:solidFill>
                <a:srgbClr val="512275"/>
              </a:solidFill>
              <a:ea typeface="ＭＳ Ｐゴシック" panose="020B0600070205080204" pitchFamily="34" charset="-128"/>
              <a:cs typeface="Arial" panose="020B0604020202020204" pitchFamily="34" charset="0"/>
            </a:endParaRPr>
          </a:p>
          <a:p>
            <a:r>
              <a:rPr lang="en-GB" altLang="en-US" sz="2500" dirty="0">
                <a:solidFill>
                  <a:srgbClr val="512275"/>
                </a:solidFill>
                <a:ea typeface="ＭＳ Ｐゴシック" panose="020B0600070205080204" pitchFamily="34" charset="-128"/>
                <a:cs typeface="Arial" panose="020B0604020202020204" pitchFamily="34" charset="0"/>
              </a:rPr>
              <a:t>When we have been through difficult life experiences we will have a very large and sensitive </a:t>
            </a:r>
            <a:r>
              <a:rPr lang="en-GB" altLang="en-US" sz="2500" dirty="0">
                <a:solidFill>
                  <a:srgbClr val="FF0000"/>
                </a:solidFill>
                <a:ea typeface="ＭＳ Ｐゴシック" panose="020B0600070205080204" pitchFamily="34" charset="-128"/>
                <a:cs typeface="Arial" panose="020B0604020202020204" pitchFamily="34" charset="0"/>
              </a:rPr>
              <a:t>threat </a:t>
            </a:r>
            <a:r>
              <a:rPr lang="en-GB" altLang="en-US" sz="2500" dirty="0">
                <a:solidFill>
                  <a:srgbClr val="512275"/>
                </a:solidFill>
                <a:ea typeface="ＭＳ Ｐゴシック" panose="020B0600070205080204" pitchFamily="34" charset="-128"/>
                <a:cs typeface="Arial" panose="020B0604020202020204" pitchFamily="34" charset="0"/>
              </a:rPr>
              <a:t>system and the </a:t>
            </a:r>
            <a:r>
              <a:rPr lang="en-GB" altLang="en-US" sz="2500" dirty="0">
                <a:solidFill>
                  <a:srgbClr val="92D050"/>
                </a:solidFill>
                <a:ea typeface="ＭＳ Ｐゴシック" panose="020B0600070205080204" pitchFamily="34" charset="-128"/>
                <a:cs typeface="Arial" panose="020B0604020202020204" pitchFamily="34" charset="0"/>
              </a:rPr>
              <a:t>soothing</a:t>
            </a:r>
            <a:r>
              <a:rPr lang="en-GB" altLang="en-US" sz="2500" dirty="0">
                <a:solidFill>
                  <a:srgbClr val="512275"/>
                </a:solidFill>
                <a:ea typeface="ＭＳ Ｐゴシック" panose="020B0600070205080204" pitchFamily="34" charset="-128"/>
                <a:cs typeface="Arial" panose="020B0604020202020204" pitchFamily="34" charset="0"/>
              </a:rPr>
              <a:t> system will be quite small </a:t>
            </a:r>
          </a:p>
          <a:p>
            <a:r>
              <a:rPr lang="en-GB" altLang="en-US" sz="2500" dirty="0">
                <a:solidFill>
                  <a:srgbClr val="512275"/>
                </a:solidFill>
                <a:ea typeface="ＭＳ Ｐゴシック" panose="020B0600070205080204" pitchFamily="34" charset="-128"/>
                <a:cs typeface="Arial" panose="020B0604020202020204" pitchFamily="34" charset="0"/>
              </a:rPr>
              <a:t>This is not your fault but to do with what has happened in your life</a:t>
            </a:r>
          </a:p>
          <a:p>
            <a:r>
              <a:rPr lang="en-GB" altLang="en-US" sz="2500" dirty="0">
                <a:solidFill>
                  <a:srgbClr val="512275"/>
                </a:solidFill>
                <a:ea typeface="ＭＳ Ｐゴシック" panose="020B0600070205080204" pitchFamily="34" charset="-128"/>
                <a:cs typeface="Arial" panose="020B0604020202020204" pitchFamily="34" charset="0"/>
              </a:rPr>
              <a:t>The next two slides show you the difference between  three systems that are balanced (i.e. someone that has not had difficult life experiences and had positive relationships growing up) and imbalanced (someone that has had a lot of difficult life experiences and no long term positive relationships) </a:t>
            </a:r>
          </a:p>
        </p:txBody>
      </p:sp>
      <p:sp>
        <p:nvSpPr>
          <p:cNvPr id="8" name="Rectangular Callout 4">
            <a:extLst>
              <a:ext uri="{FF2B5EF4-FFF2-40B4-BE49-F238E27FC236}">
                <a16:creationId xmlns:a16="http://schemas.microsoft.com/office/drawing/2014/main" id="{D1578E95-AEEA-4285-A434-6EE83F7181A9}"/>
              </a:ext>
            </a:extLst>
          </p:cNvPr>
          <p:cNvSpPr/>
          <p:nvPr/>
        </p:nvSpPr>
        <p:spPr>
          <a:xfrm>
            <a:off x="841526" y="174870"/>
            <a:ext cx="3874490" cy="661842"/>
          </a:xfrm>
          <a:prstGeom prst="wedgeRectCallout">
            <a:avLst>
              <a:gd name="adj1" fmla="val -57920"/>
              <a:gd name="adj2" fmla="val -32607"/>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64068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20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20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2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3A5016ED-FAA2-412B-A543-0D5B01D40D7E}"/>
              </a:ext>
            </a:extLst>
          </p:cNvPr>
          <p:cNvSpPr/>
          <p:nvPr/>
        </p:nvSpPr>
        <p:spPr bwMode="auto">
          <a:xfrm>
            <a:off x="3273075" y="3308047"/>
            <a:ext cx="2879725" cy="400050"/>
          </a:xfrm>
          <a:prstGeom prst="rect">
            <a:avLst/>
          </a:prstGeom>
          <a:solidFill>
            <a:schemeClr val="bg1"/>
          </a:solidFill>
        </p:spPr>
        <p:txBody>
          <a:bodyPr>
            <a:spAutoFit/>
          </a:bodyPr>
          <a:lstStyle/>
          <a:p>
            <a:pPr algn="ctr" eaLnBrk="1" fontAlgn="auto" hangingPunct="1">
              <a:spcBef>
                <a:spcPct val="50000"/>
              </a:spcBef>
              <a:spcAft>
                <a:spcPts val="0"/>
              </a:spcAft>
              <a:defRPr/>
            </a:pPr>
            <a:r>
              <a:rPr lang="en-GB" sz="2000" b="1" dirty="0">
                <a:solidFill>
                  <a:srgbClr val="FF0000"/>
                </a:solidFill>
                <a:cs typeface="Arial" pitchFamily="34" charset="0"/>
              </a:rPr>
              <a:t>Threat</a:t>
            </a:r>
            <a:endParaRPr lang="en-US" sz="2000" b="1" dirty="0">
              <a:solidFill>
                <a:srgbClr val="FF0000"/>
              </a:solidFill>
              <a:cs typeface="Arial" pitchFamily="34" charset="0"/>
            </a:endParaRPr>
          </a:p>
        </p:txBody>
      </p:sp>
      <p:sp>
        <p:nvSpPr>
          <p:cNvPr id="37890" name="Title 1">
            <a:extLst>
              <a:ext uri="{FF2B5EF4-FFF2-40B4-BE49-F238E27FC236}">
                <a16:creationId xmlns:a16="http://schemas.microsoft.com/office/drawing/2014/main" id="{17377280-8076-4F80-8AE0-DEB028641848}"/>
              </a:ext>
            </a:extLst>
          </p:cNvPr>
          <p:cNvSpPr>
            <a:spLocks noGrp="1"/>
          </p:cNvSpPr>
          <p:nvPr>
            <p:ph type="title"/>
          </p:nvPr>
        </p:nvSpPr>
        <p:spPr>
          <a:xfrm>
            <a:off x="755651" y="176787"/>
            <a:ext cx="8208838" cy="810275"/>
          </a:xfrm>
        </p:spPr>
        <p:txBody>
          <a:bodyPr rtlCol="0">
            <a:noAutofit/>
          </a:bodyPr>
          <a:lstStyle/>
          <a:p>
            <a:pPr algn="l" eaLnBrk="1" fontAlgn="auto" hangingPunct="1">
              <a:spcAft>
                <a:spcPts val="0"/>
              </a:spcAft>
              <a:defRPr/>
            </a:pPr>
            <a:r>
              <a:rPr lang="en-GB" altLang="en-US" sz="3600" b="1"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Balanced Emotions</a:t>
            </a:r>
          </a:p>
        </p:txBody>
      </p:sp>
      <p:grpSp>
        <p:nvGrpSpPr>
          <p:cNvPr id="51203" name="Group 17">
            <a:extLst>
              <a:ext uri="{FF2B5EF4-FFF2-40B4-BE49-F238E27FC236}">
                <a16:creationId xmlns:a16="http://schemas.microsoft.com/office/drawing/2014/main" id="{FE0D06C0-17A4-4CAB-8F81-C328322EB8CC}"/>
              </a:ext>
            </a:extLst>
          </p:cNvPr>
          <p:cNvGrpSpPr>
            <a:grpSpLocks/>
          </p:cNvGrpSpPr>
          <p:nvPr/>
        </p:nvGrpSpPr>
        <p:grpSpPr bwMode="auto">
          <a:xfrm>
            <a:off x="755650" y="1268413"/>
            <a:ext cx="8064500" cy="4848225"/>
            <a:chOff x="755650" y="1268760"/>
            <a:chExt cx="8064822" cy="4847815"/>
          </a:xfrm>
        </p:grpSpPr>
        <p:sp>
          <p:nvSpPr>
            <p:cNvPr id="51205" name="Oval 4">
              <a:extLst>
                <a:ext uri="{FF2B5EF4-FFF2-40B4-BE49-F238E27FC236}">
                  <a16:creationId xmlns:a16="http://schemas.microsoft.com/office/drawing/2014/main" id="{C2FD6D40-FFE5-4B28-A9F9-68DF49DDE0BD}"/>
                </a:ext>
              </a:extLst>
            </p:cNvPr>
            <p:cNvSpPr>
              <a:spLocks noChangeArrowheads="1"/>
            </p:cNvSpPr>
            <p:nvPr/>
          </p:nvSpPr>
          <p:spPr bwMode="auto">
            <a:xfrm>
              <a:off x="5435600" y="1723963"/>
              <a:ext cx="3124200" cy="2089150"/>
            </a:xfrm>
            <a:prstGeom prst="ellipse">
              <a:avLst/>
            </a:prstGeom>
            <a:solidFill>
              <a:srgbClr val="33CC33"/>
            </a:solidFill>
            <a:ln w="19050">
              <a:solidFill>
                <a:srgbClr val="006600"/>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GB" altLang="en-US" sz="1200">
                <a:solidFill>
                  <a:srgbClr val="66FF33"/>
                </a:solidFill>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51206" name="Text Box 6">
              <a:extLst>
                <a:ext uri="{FF2B5EF4-FFF2-40B4-BE49-F238E27FC236}">
                  <a16:creationId xmlns:a16="http://schemas.microsoft.com/office/drawing/2014/main" id="{FA34995C-84B4-4613-A2C1-8634FA7B210D}"/>
                </a:ext>
              </a:extLst>
            </p:cNvPr>
            <p:cNvSpPr txBox="1">
              <a:spLocks noChangeArrowheads="1"/>
            </p:cNvSpPr>
            <p:nvPr/>
          </p:nvSpPr>
          <p:spPr bwMode="auto">
            <a:xfrm>
              <a:off x="5580063" y="1796988"/>
              <a:ext cx="2833687" cy="1600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0"/>
                </a:spcBef>
                <a:buClrTx/>
                <a:buSzTx/>
                <a:buFontTx/>
                <a:buNone/>
              </a:pPr>
              <a:endParaRPr lang="en-GB" altLang="en-US" sz="1400" b="1" dirty="0">
                <a:solidFill>
                  <a:schemeClr val="bg1"/>
                </a:solidFill>
                <a:latin typeface="Arial" panose="020B0604020202020204" pitchFamily="34" charset="0"/>
                <a:ea typeface="ＭＳ Ｐゴシック" panose="020B0600070205080204" pitchFamily="34" charset="-128"/>
                <a:cs typeface="Arial" panose="020B0604020202020204" pitchFamily="34" charset="0"/>
              </a:endParaRPr>
            </a:p>
            <a:p>
              <a:pPr algn="ctr" eaLnBrk="1" hangingPunct="1">
                <a:spcBef>
                  <a:spcPct val="0"/>
                </a:spcBef>
                <a:buClrTx/>
                <a:buSzTx/>
                <a:buFontTx/>
                <a:buNone/>
              </a:pPr>
              <a:r>
                <a:rPr lang="en-GB" altLang="en-US" sz="1400" b="1" dirty="0">
                  <a:solidFill>
                    <a:schemeClr val="bg1"/>
                  </a:solidFill>
                  <a:latin typeface="Arial" panose="020B0604020202020204" pitchFamily="34" charset="0"/>
                  <a:ea typeface="ＭＳ Ｐゴシック" panose="020B0600070205080204" pitchFamily="34" charset="-128"/>
                  <a:cs typeface="Arial" panose="020B0604020202020204" pitchFamily="34" charset="0"/>
                </a:rPr>
                <a:t>Not wanting, </a:t>
              </a:r>
              <a:r>
                <a:rPr lang="en-GB" altLang="en-US" sz="1400" b="1" dirty="0">
                  <a:solidFill>
                    <a:srgbClr val="FFFFFF"/>
                  </a:solidFill>
                  <a:latin typeface="Arial" panose="020B0604020202020204" pitchFamily="34" charset="0"/>
                  <a:ea typeface="ＭＳ Ｐゴシック" panose="020B0600070205080204" pitchFamily="34" charset="-128"/>
                  <a:cs typeface="Arial" panose="020B0604020202020204" pitchFamily="34" charset="0"/>
                </a:rPr>
                <a:t>Safeness-kindness, being</a:t>
              </a:r>
            </a:p>
            <a:p>
              <a:pPr algn="ctr" eaLnBrk="1" hangingPunct="1">
                <a:spcBef>
                  <a:spcPct val="0"/>
                </a:spcBef>
                <a:buClrTx/>
                <a:buSzTx/>
                <a:buFontTx/>
                <a:buNone/>
              </a:pPr>
              <a:endParaRPr lang="en-GB" altLang="en-US" sz="1400" b="1" dirty="0">
                <a:solidFill>
                  <a:srgbClr val="FFFFFF"/>
                </a:solidFill>
                <a:latin typeface="Arial" panose="020B0604020202020204" pitchFamily="34" charset="0"/>
                <a:ea typeface="ＭＳ Ｐゴシック" panose="020B0600070205080204" pitchFamily="34" charset="-128"/>
                <a:cs typeface="Arial" panose="020B0604020202020204" pitchFamily="34" charset="0"/>
              </a:endParaRPr>
            </a:p>
            <a:p>
              <a:pPr algn="ctr" eaLnBrk="1" hangingPunct="1">
                <a:spcBef>
                  <a:spcPct val="0"/>
                </a:spcBef>
                <a:buClrTx/>
                <a:buSzTx/>
                <a:buFontTx/>
                <a:buNone/>
              </a:pPr>
              <a:r>
                <a:rPr lang="en-GB" sz="14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Not rushing about seeking things or running away from threat</a:t>
              </a:r>
              <a:endParaRPr lang="en-GB" altLang="en-US" sz="1600" b="1" dirty="0">
                <a:solidFill>
                  <a:schemeClr val="bg1"/>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7" name="Oval 7">
              <a:extLst>
                <a:ext uri="{FF2B5EF4-FFF2-40B4-BE49-F238E27FC236}">
                  <a16:creationId xmlns:a16="http://schemas.microsoft.com/office/drawing/2014/main" id="{67282857-9C1D-4C61-A0BA-7F79B92ABCA9}"/>
                </a:ext>
              </a:extLst>
            </p:cNvPr>
            <p:cNvSpPr>
              <a:spLocks noChangeArrowheads="1"/>
            </p:cNvSpPr>
            <p:nvPr/>
          </p:nvSpPr>
          <p:spPr bwMode="auto">
            <a:xfrm>
              <a:off x="3132233" y="3740288"/>
              <a:ext cx="3168777" cy="2376287"/>
            </a:xfrm>
            <a:prstGeom prst="ellipse">
              <a:avLst/>
            </a:prstGeom>
            <a:solidFill>
              <a:srgbClr val="FF3300"/>
            </a:solidFill>
            <a:ln w="19050">
              <a:solidFill>
                <a:srgbClr val="A50021"/>
              </a:solidFill>
              <a:round/>
              <a:headEnd/>
              <a:tailEnd/>
            </a:ln>
          </p:spPr>
          <p:txBody>
            <a:bodyPr wrap="none" anchor="ctr"/>
            <a:lstStyle/>
            <a:p>
              <a:pPr algn="ctr" eaLnBrk="1" fontAlgn="auto" hangingPunct="1">
                <a:spcBef>
                  <a:spcPts val="0"/>
                </a:spcBef>
                <a:spcAft>
                  <a:spcPts val="0"/>
                </a:spcAft>
                <a:defRPr/>
              </a:pPr>
              <a:r>
                <a:rPr lang="en-GB" sz="2000" b="1" dirty="0">
                  <a:solidFill>
                    <a:schemeClr val="bg1"/>
                  </a:solidFill>
                  <a:cs typeface="Arial" pitchFamily="34" charset="0"/>
                </a:rPr>
                <a:t>Detects and deals with </a:t>
              </a:r>
            </a:p>
            <a:p>
              <a:pPr algn="ctr" eaLnBrk="1" fontAlgn="auto" hangingPunct="1">
                <a:spcBef>
                  <a:spcPts val="0"/>
                </a:spcBef>
                <a:spcAft>
                  <a:spcPts val="0"/>
                </a:spcAft>
                <a:defRPr/>
              </a:pPr>
              <a:r>
                <a:rPr lang="en-GB" sz="2000" b="1" dirty="0">
                  <a:solidFill>
                    <a:schemeClr val="bg1"/>
                  </a:solidFill>
                  <a:cs typeface="Arial" pitchFamily="34" charset="0"/>
                </a:rPr>
                <a:t>Threat/danger</a:t>
              </a:r>
            </a:p>
            <a:p>
              <a:pPr algn="ctr" eaLnBrk="1" fontAlgn="auto" hangingPunct="1">
                <a:spcBef>
                  <a:spcPts val="0"/>
                </a:spcBef>
                <a:spcAft>
                  <a:spcPts val="0"/>
                </a:spcAft>
                <a:defRPr/>
              </a:pPr>
              <a:endParaRPr lang="en-GB" sz="2000" b="1" dirty="0">
                <a:solidFill>
                  <a:schemeClr val="bg1"/>
                </a:solidFill>
                <a:cs typeface="Arial" pitchFamily="34" charset="0"/>
              </a:endParaRPr>
            </a:p>
            <a:p>
              <a:pPr algn="ctr" eaLnBrk="1" fontAlgn="auto" hangingPunct="1">
                <a:spcBef>
                  <a:spcPts val="0"/>
                </a:spcBef>
                <a:spcAft>
                  <a:spcPts val="0"/>
                </a:spcAft>
                <a:defRPr/>
              </a:pPr>
              <a:r>
                <a:rPr lang="en-GB" sz="2000" b="1" dirty="0">
                  <a:solidFill>
                    <a:schemeClr val="bg1"/>
                  </a:solidFill>
                  <a:cs typeface="Arial" pitchFamily="34" charset="0"/>
                </a:rPr>
                <a:t>Tries to protect us</a:t>
              </a:r>
              <a:endParaRPr lang="en-GB" sz="2000" b="1" dirty="0">
                <a:solidFill>
                  <a:srgbClr val="FFFFFF"/>
                </a:solidFill>
                <a:cs typeface="Arial" pitchFamily="34" charset="0"/>
              </a:endParaRPr>
            </a:p>
          </p:txBody>
        </p:sp>
        <p:sp>
          <p:nvSpPr>
            <p:cNvPr id="51208" name="Line 8">
              <a:extLst>
                <a:ext uri="{FF2B5EF4-FFF2-40B4-BE49-F238E27FC236}">
                  <a16:creationId xmlns:a16="http://schemas.microsoft.com/office/drawing/2014/main" id="{E4EA97CC-8A31-47E2-A25B-61AC589035B3}"/>
                </a:ext>
              </a:extLst>
            </p:cNvPr>
            <p:cNvSpPr>
              <a:spLocks noChangeShapeType="1"/>
            </p:cNvSpPr>
            <p:nvPr/>
          </p:nvSpPr>
          <p:spPr bwMode="auto">
            <a:xfrm>
              <a:off x="3924300" y="2444688"/>
              <a:ext cx="14478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09" name="Line 9">
              <a:extLst>
                <a:ext uri="{FF2B5EF4-FFF2-40B4-BE49-F238E27FC236}">
                  <a16:creationId xmlns:a16="http://schemas.microsoft.com/office/drawing/2014/main" id="{922B0A3E-778F-4E94-937D-E91D59CD78ED}"/>
                </a:ext>
              </a:extLst>
            </p:cNvPr>
            <p:cNvSpPr>
              <a:spLocks noChangeShapeType="1"/>
            </p:cNvSpPr>
            <p:nvPr/>
          </p:nvSpPr>
          <p:spPr bwMode="auto">
            <a:xfrm flipH="1">
              <a:off x="4067175" y="3092388"/>
              <a:ext cx="12192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0" name="Line 10">
              <a:extLst>
                <a:ext uri="{FF2B5EF4-FFF2-40B4-BE49-F238E27FC236}">
                  <a16:creationId xmlns:a16="http://schemas.microsoft.com/office/drawing/2014/main" id="{2C14569F-BD7C-44DA-8D5B-39F17D0DEA3E}"/>
                </a:ext>
              </a:extLst>
            </p:cNvPr>
            <p:cNvSpPr>
              <a:spLocks noChangeShapeType="1"/>
            </p:cNvSpPr>
            <p:nvPr/>
          </p:nvSpPr>
          <p:spPr bwMode="auto">
            <a:xfrm>
              <a:off x="2051050" y="4173475"/>
              <a:ext cx="989013" cy="80486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1" name="Line 11">
              <a:extLst>
                <a:ext uri="{FF2B5EF4-FFF2-40B4-BE49-F238E27FC236}">
                  <a16:creationId xmlns:a16="http://schemas.microsoft.com/office/drawing/2014/main" id="{358C44E1-89B2-46D7-A899-A40D9B4F113C}"/>
                </a:ext>
              </a:extLst>
            </p:cNvPr>
            <p:cNvSpPr>
              <a:spLocks noChangeShapeType="1"/>
            </p:cNvSpPr>
            <p:nvPr/>
          </p:nvSpPr>
          <p:spPr bwMode="auto">
            <a:xfrm flipH="1" flipV="1">
              <a:off x="2700338" y="4173475"/>
              <a:ext cx="461962" cy="38576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2" name="Line 12">
              <a:extLst>
                <a:ext uri="{FF2B5EF4-FFF2-40B4-BE49-F238E27FC236}">
                  <a16:creationId xmlns:a16="http://schemas.microsoft.com/office/drawing/2014/main" id="{A933C9E8-F853-4AF9-AD46-D1BE2FB201D1}"/>
                </a:ext>
              </a:extLst>
            </p:cNvPr>
            <p:cNvSpPr>
              <a:spLocks noChangeShapeType="1"/>
            </p:cNvSpPr>
            <p:nvPr/>
          </p:nvSpPr>
          <p:spPr bwMode="auto">
            <a:xfrm flipH="1">
              <a:off x="6227763" y="3884550"/>
              <a:ext cx="576262" cy="6477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3" name="Line 13">
              <a:extLst>
                <a:ext uri="{FF2B5EF4-FFF2-40B4-BE49-F238E27FC236}">
                  <a16:creationId xmlns:a16="http://schemas.microsoft.com/office/drawing/2014/main" id="{0BB74A63-2AF4-4D76-A6A4-2CC21802684E}"/>
                </a:ext>
              </a:extLst>
            </p:cNvPr>
            <p:cNvSpPr>
              <a:spLocks noChangeShapeType="1"/>
            </p:cNvSpPr>
            <p:nvPr/>
          </p:nvSpPr>
          <p:spPr bwMode="auto">
            <a:xfrm flipV="1">
              <a:off x="5940425" y="3740088"/>
              <a:ext cx="360363" cy="36036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5" name="Oval 3">
              <a:extLst>
                <a:ext uri="{FF2B5EF4-FFF2-40B4-BE49-F238E27FC236}">
                  <a16:creationId xmlns:a16="http://schemas.microsoft.com/office/drawing/2014/main" id="{F5587C44-F37D-4AA2-A8C3-683B21B40519}"/>
                </a:ext>
              </a:extLst>
            </p:cNvPr>
            <p:cNvSpPr>
              <a:spLocks noChangeArrowheads="1"/>
            </p:cNvSpPr>
            <p:nvPr/>
          </p:nvSpPr>
          <p:spPr bwMode="auto">
            <a:xfrm>
              <a:off x="755650" y="1868784"/>
              <a:ext cx="3168777" cy="2231836"/>
            </a:xfrm>
            <a:prstGeom prst="ellipse">
              <a:avLst/>
            </a:prstGeom>
            <a:solidFill>
              <a:schemeClr val="tx2">
                <a:lumMod val="60000"/>
                <a:lumOff val="40000"/>
              </a:schemeClr>
            </a:solidFill>
            <a:ln w="19050">
              <a:solidFill>
                <a:srgbClr val="3333CC"/>
              </a:solidFill>
              <a:round/>
              <a:headEnd/>
              <a:tailEnd/>
            </a:ln>
          </p:spPr>
          <p:txBody>
            <a:bodyPr wrap="none" anchor="ctr"/>
            <a:lstStyle/>
            <a:p>
              <a:pPr eaLnBrk="1" fontAlgn="auto" hangingPunct="1">
                <a:spcBef>
                  <a:spcPts val="0"/>
                </a:spcBef>
                <a:spcAft>
                  <a:spcPts val="0"/>
                </a:spcAft>
                <a:defRPr/>
              </a:pPr>
              <a:endParaRPr lang="en-GB">
                <a:latin typeface="+mn-lt"/>
              </a:endParaRPr>
            </a:p>
          </p:txBody>
        </p:sp>
        <p:sp>
          <p:nvSpPr>
            <p:cNvPr id="51215" name="Text Box 5">
              <a:extLst>
                <a:ext uri="{FF2B5EF4-FFF2-40B4-BE49-F238E27FC236}">
                  <a16:creationId xmlns:a16="http://schemas.microsoft.com/office/drawing/2014/main" id="{FAB51C89-E323-4EFD-AF6C-E9119B7003E9}"/>
                </a:ext>
              </a:extLst>
            </p:cNvPr>
            <p:cNvSpPr txBox="1">
              <a:spLocks noChangeArrowheads="1"/>
            </p:cNvSpPr>
            <p:nvPr/>
          </p:nvSpPr>
          <p:spPr bwMode="auto">
            <a:xfrm>
              <a:off x="873443" y="2340052"/>
              <a:ext cx="2952328" cy="1200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50000"/>
                </a:spcBef>
                <a:buClrTx/>
                <a:buSzTx/>
                <a:buFontTx/>
                <a:buNone/>
              </a:pPr>
              <a:r>
                <a:rPr lang="en-GB" altLang="en-US" sz="1600" b="1" dirty="0">
                  <a:solidFill>
                    <a:srgbClr val="FFFFFF"/>
                  </a:solidFill>
                  <a:latin typeface="Arial" panose="020B0604020202020204" pitchFamily="34" charset="0"/>
                  <a:ea typeface="ＭＳ Ｐゴシック" panose="020B0600070205080204" pitchFamily="34" charset="-128"/>
                  <a:cs typeface="Arial" panose="020B0604020202020204" pitchFamily="34" charset="0"/>
                </a:rPr>
                <a:t>Wanting, doing, achieving, consuming</a:t>
              </a:r>
            </a:p>
            <a:p>
              <a:pPr algn="ctr" eaLnBrk="1" hangingPunct="1">
                <a:spcBef>
                  <a:spcPct val="50000"/>
                </a:spcBef>
                <a:buClrTx/>
                <a:buSzTx/>
                <a:buFontTx/>
                <a:buNone/>
              </a:pPr>
              <a:r>
                <a:rPr lang="en-GB" altLang="en-US" sz="1600" b="1" dirty="0">
                  <a:solidFill>
                    <a:srgbClr val="FFFFFF"/>
                  </a:solidFill>
                  <a:latin typeface="Arial" panose="020B0604020202020204" pitchFamily="34" charset="0"/>
                  <a:ea typeface="ＭＳ Ｐゴシック" panose="020B0600070205080204" pitchFamily="34" charset="-128"/>
                  <a:cs typeface="Arial" panose="020B0604020202020204" pitchFamily="34" charset="0"/>
                </a:rPr>
                <a:t> </a:t>
              </a:r>
              <a:r>
                <a:rPr lang="en-GB" sz="1600" b="1" dirty="0">
                  <a:solidFill>
                    <a:schemeClr val="bg1"/>
                  </a:solidFill>
                  <a:effectLst/>
                  <a:latin typeface="+mn-lt"/>
                  <a:ea typeface="Times New Roman" panose="02020603050405020304" pitchFamily="18" charset="0"/>
                </a:rPr>
                <a:t>Helps us achieves desires/goals, linked to pleasure</a:t>
              </a:r>
              <a:endParaRPr lang="en-GB" altLang="en-US" sz="1600" b="1" dirty="0">
                <a:solidFill>
                  <a:schemeClr val="bg1"/>
                </a:solidFill>
                <a:latin typeface="+mn-lt"/>
                <a:ea typeface="ＭＳ Ｐゴシック" panose="020B0600070205080204" pitchFamily="34" charset="-128"/>
                <a:cs typeface="Arial" panose="020B0604020202020204" pitchFamily="34" charset="0"/>
              </a:endParaRPr>
            </a:p>
          </p:txBody>
        </p:sp>
        <p:sp>
          <p:nvSpPr>
            <p:cNvPr id="17" name="Rectangle 16">
              <a:extLst>
                <a:ext uri="{FF2B5EF4-FFF2-40B4-BE49-F238E27FC236}">
                  <a16:creationId xmlns:a16="http://schemas.microsoft.com/office/drawing/2014/main" id="{F2857EAC-6AF3-4A03-9BB3-E398A668E71F}"/>
                </a:ext>
              </a:extLst>
            </p:cNvPr>
            <p:cNvSpPr/>
            <p:nvPr/>
          </p:nvSpPr>
          <p:spPr>
            <a:xfrm>
              <a:off x="900119" y="1340191"/>
              <a:ext cx="2879840" cy="400016"/>
            </a:xfrm>
            <a:prstGeom prst="rect">
              <a:avLst/>
            </a:prstGeom>
            <a:solidFill>
              <a:schemeClr val="bg1"/>
            </a:solidFill>
          </p:spPr>
          <p:txBody>
            <a:bodyPr>
              <a:spAutoFit/>
            </a:bodyPr>
            <a:lstStyle/>
            <a:p>
              <a:pPr algn="ctr" eaLnBrk="1" fontAlgn="auto" hangingPunct="1">
                <a:spcBef>
                  <a:spcPct val="50000"/>
                </a:spcBef>
                <a:spcAft>
                  <a:spcPts val="0"/>
                </a:spcAft>
                <a:defRPr/>
              </a:pPr>
              <a:r>
                <a:rPr lang="en-GB" sz="2000" b="1" dirty="0">
                  <a:solidFill>
                    <a:schemeClr val="tx2">
                      <a:lumMod val="60000"/>
                      <a:lumOff val="40000"/>
                    </a:schemeClr>
                  </a:solidFill>
                  <a:cs typeface="Arial" pitchFamily="34" charset="0"/>
                </a:rPr>
                <a:t>Drive, excite</a:t>
              </a:r>
              <a:r>
                <a:rPr lang="en-GB" sz="2000" b="1">
                  <a:solidFill>
                    <a:schemeClr val="tx2">
                      <a:lumMod val="60000"/>
                      <a:lumOff val="40000"/>
                    </a:schemeClr>
                  </a:solidFill>
                  <a:cs typeface="Arial" pitchFamily="34" charset="0"/>
                </a:rPr>
                <a:t>, buzz</a:t>
              </a:r>
              <a:endParaRPr lang="en-US" sz="2000" b="1" dirty="0">
                <a:solidFill>
                  <a:schemeClr val="tx2">
                    <a:lumMod val="60000"/>
                    <a:lumOff val="40000"/>
                  </a:schemeClr>
                </a:solidFill>
                <a:cs typeface="Arial" pitchFamily="34" charset="0"/>
              </a:endParaRPr>
            </a:p>
          </p:txBody>
        </p:sp>
        <p:sp>
          <p:nvSpPr>
            <p:cNvPr id="51217" name="Rectangle 18">
              <a:extLst>
                <a:ext uri="{FF2B5EF4-FFF2-40B4-BE49-F238E27FC236}">
                  <a16:creationId xmlns:a16="http://schemas.microsoft.com/office/drawing/2014/main" id="{F70CC379-6627-492B-A54E-6A06B520A807}"/>
                </a:ext>
              </a:extLst>
            </p:cNvPr>
            <p:cNvSpPr>
              <a:spLocks noChangeArrowheads="1"/>
            </p:cNvSpPr>
            <p:nvPr/>
          </p:nvSpPr>
          <p:spPr bwMode="auto">
            <a:xfrm>
              <a:off x="5220072" y="1268760"/>
              <a:ext cx="3600400" cy="40007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50000"/>
                </a:spcBef>
                <a:buClrTx/>
                <a:buSzTx/>
                <a:buFontTx/>
                <a:buNone/>
              </a:pPr>
              <a:r>
                <a:rPr lang="en-GB" altLang="en-US" sz="2000" b="1" dirty="0">
                  <a:solidFill>
                    <a:srgbClr val="00B050"/>
                  </a:solidFill>
                  <a:latin typeface="Arial" panose="020B0604020202020204" pitchFamily="34" charset="0"/>
                  <a:ea typeface="ＭＳ Ｐゴシック" panose="020B0600070205080204" pitchFamily="34" charset="-128"/>
                  <a:cs typeface="Arial" panose="020B0604020202020204" pitchFamily="34" charset="0"/>
                </a:rPr>
                <a:t>Soothing, content</a:t>
              </a:r>
              <a:endParaRPr lang="en-US" altLang="en-US" sz="2000" b="1" dirty="0">
                <a:solidFill>
                  <a:srgbClr val="00B050"/>
                </a:solidFill>
                <a:latin typeface="Arial" panose="020B0604020202020204" pitchFamily="34" charset="0"/>
                <a:ea typeface="ＭＳ Ｐゴシック" panose="020B0600070205080204" pitchFamily="34" charset="-128"/>
                <a:cs typeface="Arial" panose="020B0604020202020204" pitchFamily="34" charset="0"/>
              </a:endParaRPr>
            </a:p>
          </p:txBody>
        </p:sp>
      </p:grpSp>
      <p:sp>
        <p:nvSpPr>
          <p:cNvPr id="20" name="Text Box 15">
            <a:extLst>
              <a:ext uri="{FF2B5EF4-FFF2-40B4-BE49-F238E27FC236}">
                <a16:creationId xmlns:a16="http://schemas.microsoft.com/office/drawing/2014/main" id="{A712F1F9-BF5F-4BE7-A0A9-745A5B3485BE}"/>
              </a:ext>
            </a:extLst>
          </p:cNvPr>
          <p:cNvSpPr txBox="1">
            <a:spLocks noChangeArrowheads="1"/>
          </p:cNvSpPr>
          <p:nvPr/>
        </p:nvSpPr>
        <p:spPr bwMode="auto">
          <a:xfrm>
            <a:off x="2916238" y="6165850"/>
            <a:ext cx="3384550" cy="708025"/>
          </a:xfrm>
          <a:prstGeom prst="rect">
            <a:avLst/>
          </a:prstGeom>
          <a:solidFill>
            <a:schemeClr val="bg1"/>
          </a:solidFill>
          <a:ln w="9525">
            <a:noFill/>
            <a:miter lim="800000"/>
            <a:headEnd/>
            <a:tailEnd/>
          </a:ln>
          <a:effectLst/>
        </p:spPr>
        <p:txBody>
          <a:bodyPr>
            <a:spAutoFit/>
          </a:bodyPr>
          <a:lstStyle/>
          <a:p>
            <a:pPr algn="ctr" eaLnBrk="1" fontAlgn="auto" hangingPunct="1">
              <a:spcBef>
                <a:spcPct val="50000"/>
              </a:spcBef>
              <a:spcAft>
                <a:spcPts val="0"/>
              </a:spcAft>
              <a:defRPr/>
            </a:pPr>
            <a:r>
              <a:rPr lang="en-GB" sz="2000" b="1" dirty="0">
                <a:solidFill>
                  <a:srgbClr val="FF0000"/>
                </a:solidFill>
                <a:effectLst>
                  <a:outerShdw blurRad="38100" dist="38100" dir="2700000" algn="tl">
                    <a:srgbClr val="C0C0C0"/>
                  </a:outerShdw>
                </a:effectLst>
                <a:cs typeface="Arial" pitchFamily="34" charset="0"/>
              </a:rPr>
              <a:t>Anger, anxiety, </a:t>
            </a:r>
            <a:r>
              <a:rPr lang="en-GB" sz="2000" b="1" dirty="0">
                <a:solidFill>
                  <a:srgbClr val="FF0000"/>
                </a:solidFill>
                <a:cs typeface="Arial" pitchFamily="34" charset="0"/>
              </a:rPr>
              <a:t>disgust, shame, depression</a:t>
            </a:r>
            <a:endParaRPr lang="en-US" sz="2000" b="1" dirty="0">
              <a:solidFill>
                <a:srgbClr val="FF0000"/>
              </a:solidFill>
              <a:cs typeface="Arial" pitchFamily="34" charset="0"/>
            </a:endParaRPr>
          </a:p>
        </p:txBody>
      </p:sp>
      <p:sp>
        <p:nvSpPr>
          <p:cNvPr id="18" name="Rectangular Callout 4">
            <a:extLst>
              <a:ext uri="{FF2B5EF4-FFF2-40B4-BE49-F238E27FC236}">
                <a16:creationId xmlns:a16="http://schemas.microsoft.com/office/drawing/2014/main" id="{71C2240E-21A9-495A-B9BD-DF5777D6D165}"/>
              </a:ext>
            </a:extLst>
          </p:cNvPr>
          <p:cNvSpPr/>
          <p:nvPr/>
        </p:nvSpPr>
        <p:spPr>
          <a:xfrm>
            <a:off x="611560" y="163015"/>
            <a:ext cx="4823853" cy="928106"/>
          </a:xfrm>
          <a:prstGeom prst="wedgeRectCallout">
            <a:avLst>
              <a:gd name="adj1" fmla="val -57920"/>
              <a:gd name="adj2" fmla="val -32607"/>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274492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17377280-8076-4F80-8AE0-DEB028641848}"/>
              </a:ext>
            </a:extLst>
          </p:cNvPr>
          <p:cNvSpPr>
            <a:spLocks noGrp="1"/>
          </p:cNvSpPr>
          <p:nvPr>
            <p:ph type="title"/>
          </p:nvPr>
        </p:nvSpPr>
        <p:spPr>
          <a:xfrm>
            <a:off x="539552" y="-22728"/>
            <a:ext cx="8515098" cy="1143000"/>
          </a:xfrm>
        </p:spPr>
        <p:txBody>
          <a:bodyPr rtlCol="0">
            <a:noAutofit/>
          </a:bodyPr>
          <a:lstStyle/>
          <a:p>
            <a:pPr eaLnBrk="1" fontAlgn="auto" hangingPunct="1">
              <a:spcAft>
                <a:spcPts val="0"/>
              </a:spcAft>
              <a:defRPr/>
            </a:pPr>
            <a:r>
              <a:rPr lang="en-GB" altLang="en-US" sz="2800"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Imbalanced = Problems with intense emotions</a:t>
            </a:r>
          </a:p>
        </p:txBody>
      </p:sp>
      <p:sp>
        <p:nvSpPr>
          <p:cNvPr id="20" name="Text Box 15">
            <a:extLst>
              <a:ext uri="{FF2B5EF4-FFF2-40B4-BE49-F238E27FC236}">
                <a16:creationId xmlns:a16="http://schemas.microsoft.com/office/drawing/2014/main" id="{A712F1F9-BF5F-4BE7-A0A9-745A5B3485BE}"/>
              </a:ext>
            </a:extLst>
          </p:cNvPr>
          <p:cNvSpPr txBox="1">
            <a:spLocks noChangeArrowheads="1"/>
          </p:cNvSpPr>
          <p:nvPr/>
        </p:nvSpPr>
        <p:spPr bwMode="auto">
          <a:xfrm>
            <a:off x="2231081" y="6306609"/>
            <a:ext cx="5185172" cy="400110"/>
          </a:xfrm>
          <a:prstGeom prst="rect">
            <a:avLst/>
          </a:prstGeom>
          <a:solidFill>
            <a:schemeClr val="bg1"/>
          </a:solidFill>
          <a:ln w="9525">
            <a:noFill/>
            <a:miter lim="800000"/>
            <a:headEnd/>
            <a:tailEnd/>
          </a:ln>
          <a:effectLst/>
        </p:spPr>
        <p:txBody>
          <a:bodyPr wrap="square">
            <a:spAutoFit/>
          </a:bodyPr>
          <a:lstStyle/>
          <a:p>
            <a:pPr algn="ctr" eaLnBrk="1" fontAlgn="auto" hangingPunct="1">
              <a:spcBef>
                <a:spcPct val="50000"/>
              </a:spcBef>
              <a:spcAft>
                <a:spcPts val="0"/>
              </a:spcAft>
              <a:defRPr/>
            </a:pPr>
            <a:r>
              <a:rPr lang="en-GB" sz="2000" b="1" dirty="0">
                <a:solidFill>
                  <a:srgbClr val="FF0000"/>
                </a:solidFill>
                <a:effectLst>
                  <a:outerShdw blurRad="38100" dist="38100" dir="2700000" algn="tl">
                    <a:srgbClr val="C0C0C0"/>
                  </a:outerShdw>
                </a:effectLst>
                <a:cs typeface="Arial" pitchFamily="34" charset="0"/>
              </a:rPr>
              <a:t>Anger, anxiety, </a:t>
            </a:r>
            <a:r>
              <a:rPr lang="en-GB" sz="2000" b="1" dirty="0">
                <a:solidFill>
                  <a:srgbClr val="FF0000"/>
                </a:solidFill>
                <a:cs typeface="Arial" pitchFamily="34" charset="0"/>
              </a:rPr>
              <a:t>disgust, shame, depression</a:t>
            </a:r>
            <a:endParaRPr lang="en-US" sz="2000" b="1" dirty="0">
              <a:solidFill>
                <a:srgbClr val="FF0000"/>
              </a:solidFill>
              <a:cs typeface="Arial" pitchFamily="34" charset="0"/>
            </a:endParaRPr>
          </a:p>
        </p:txBody>
      </p:sp>
      <p:grpSp>
        <p:nvGrpSpPr>
          <p:cNvPr id="51203" name="Group 17">
            <a:extLst>
              <a:ext uri="{FF2B5EF4-FFF2-40B4-BE49-F238E27FC236}">
                <a16:creationId xmlns:a16="http://schemas.microsoft.com/office/drawing/2014/main" id="{FE0D06C0-17A4-4CAB-8F81-C328322EB8CC}"/>
              </a:ext>
            </a:extLst>
          </p:cNvPr>
          <p:cNvGrpSpPr>
            <a:grpSpLocks/>
          </p:cNvGrpSpPr>
          <p:nvPr/>
        </p:nvGrpSpPr>
        <p:grpSpPr bwMode="auto">
          <a:xfrm>
            <a:off x="391952" y="1097580"/>
            <a:ext cx="8752047" cy="5280371"/>
            <a:chOff x="391938" y="1097941"/>
            <a:chExt cx="8752396" cy="5279924"/>
          </a:xfrm>
        </p:grpSpPr>
        <p:sp>
          <p:nvSpPr>
            <p:cNvPr id="51205" name="Oval 4">
              <a:extLst>
                <a:ext uri="{FF2B5EF4-FFF2-40B4-BE49-F238E27FC236}">
                  <a16:creationId xmlns:a16="http://schemas.microsoft.com/office/drawing/2014/main" id="{C2FD6D40-FFE5-4B28-A9F9-68DF49DDE0BD}"/>
                </a:ext>
              </a:extLst>
            </p:cNvPr>
            <p:cNvSpPr>
              <a:spLocks noChangeArrowheads="1"/>
            </p:cNvSpPr>
            <p:nvPr/>
          </p:nvSpPr>
          <p:spPr bwMode="auto">
            <a:xfrm>
              <a:off x="7162918" y="2470629"/>
              <a:ext cx="216099" cy="215541"/>
            </a:xfrm>
            <a:prstGeom prst="ellipse">
              <a:avLst/>
            </a:prstGeom>
            <a:solidFill>
              <a:srgbClr val="33CC33"/>
            </a:solidFill>
            <a:ln w="19050">
              <a:solidFill>
                <a:srgbClr val="006600"/>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GB" altLang="en-US" sz="1200">
                <a:solidFill>
                  <a:srgbClr val="66FF33"/>
                </a:solidFill>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 name="Oval 7">
              <a:extLst>
                <a:ext uri="{FF2B5EF4-FFF2-40B4-BE49-F238E27FC236}">
                  <a16:creationId xmlns:a16="http://schemas.microsoft.com/office/drawing/2014/main" id="{67282857-9C1D-4C61-A0BA-7F79B92ABCA9}"/>
                </a:ext>
              </a:extLst>
            </p:cNvPr>
            <p:cNvSpPr>
              <a:spLocks noChangeArrowheads="1"/>
            </p:cNvSpPr>
            <p:nvPr/>
          </p:nvSpPr>
          <p:spPr bwMode="auto">
            <a:xfrm>
              <a:off x="2051050" y="2927652"/>
              <a:ext cx="5545559" cy="3450213"/>
            </a:xfrm>
            <a:prstGeom prst="ellipse">
              <a:avLst/>
            </a:prstGeom>
            <a:solidFill>
              <a:srgbClr val="FF3300"/>
            </a:solidFill>
            <a:ln w="19050">
              <a:solidFill>
                <a:srgbClr val="A50021"/>
              </a:solidFill>
              <a:round/>
              <a:headEnd/>
              <a:tailEnd/>
            </a:ln>
          </p:spPr>
          <p:txBody>
            <a:bodyPr wrap="none" anchor="ctr"/>
            <a:lstStyle/>
            <a:p>
              <a:pPr algn="ctr" eaLnBrk="1" fontAlgn="auto" hangingPunct="1">
                <a:spcBef>
                  <a:spcPts val="0"/>
                </a:spcBef>
                <a:spcAft>
                  <a:spcPts val="0"/>
                </a:spcAft>
                <a:defRPr/>
              </a:pPr>
              <a:endParaRPr lang="en-GB" sz="2000" b="1" dirty="0">
                <a:solidFill>
                  <a:srgbClr val="FFFFFF"/>
                </a:solidFill>
                <a:cs typeface="Arial" pitchFamily="34" charset="0"/>
              </a:endParaRPr>
            </a:p>
          </p:txBody>
        </p:sp>
        <p:sp>
          <p:nvSpPr>
            <p:cNvPr id="51208" name="Line 8">
              <a:extLst>
                <a:ext uri="{FF2B5EF4-FFF2-40B4-BE49-F238E27FC236}">
                  <a16:creationId xmlns:a16="http://schemas.microsoft.com/office/drawing/2014/main" id="{E4EA97CC-8A31-47E2-A25B-61AC589035B3}"/>
                </a:ext>
              </a:extLst>
            </p:cNvPr>
            <p:cNvSpPr>
              <a:spLocks noChangeShapeType="1"/>
            </p:cNvSpPr>
            <p:nvPr/>
          </p:nvSpPr>
          <p:spPr bwMode="auto">
            <a:xfrm flipV="1">
              <a:off x="3090838" y="2061126"/>
              <a:ext cx="3353595" cy="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09" name="Line 9">
              <a:extLst>
                <a:ext uri="{FF2B5EF4-FFF2-40B4-BE49-F238E27FC236}">
                  <a16:creationId xmlns:a16="http://schemas.microsoft.com/office/drawing/2014/main" id="{922B0A3E-778F-4E94-937D-E91D59CD78ED}"/>
                </a:ext>
              </a:extLst>
            </p:cNvPr>
            <p:cNvSpPr>
              <a:spLocks noChangeShapeType="1"/>
            </p:cNvSpPr>
            <p:nvPr/>
          </p:nvSpPr>
          <p:spPr bwMode="auto">
            <a:xfrm flipH="1">
              <a:off x="3090839" y="2470628"/>
              <a:ext cx="3353596" cy="1"/>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0" name="Line 10">
              <a:extLst>
                <a:ext uri="{FF2B5EF4-FFF2-40B4-BE49-F238E27FC236}">
                  <a16:creationId xmlns:a16="http://schemas.microsoft.com/office/drawing/2014/main" id="{2C14569F-BD7C-44DA-8D5B-39F17D0DEA3E}"/>
                </a:ext>
              </a:extLst>
            </p:cNvPr>
            <p:cNvSpPr>
              <a:spLocks noChangeShapeType="1"/>
            </p:cNvSpPr>
            <p:nvPr/>
          </p:nvSpPr>
          <p:spPr bwMode="auto">
            <a:xfrm>
              <a:off x="2530930" y="3288796"/>
              <a:ext cx="221723" cy="140368"/>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1" name="Line 11">
              <a:extLst>
                <a:ext uri="{FF2B5EF4-FFF2-40B4-BE49-F238E27FC236}">
                  <a16:creationId xmlns:a16="http://schemas.microsoft.com/office/drawing/2014/main" id="{358C44E1-89B2-46D7-A899-A40D9B4F113C}"/>
                </a:ext>
              </a:extLst>
            </p:cNvPr>
            <p:cNvSpPr>
              <a:spLocks noChangeShapeType="1"/>
            </p:cNvSpPr>
            <p:nvPr/>
          </p:nvSpPr>
          <p:spPr bwMode="auto">
            <a:xfrm flipH="1" flipV="1">
              <a:off x="2771665" y="3066217"/>
              <a:ext cx="149390" cy="146383"/>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2" name="Line 12">
              <a:extLst>
                <a:ext uri="{FF2B5EF4-FFF2-40B4-BE49-F238E27FC236}">
                  <a16:creationId xmlns:a16="http://schemas.microsoft.com/office/drawing/2014/main" id="{A933C9E8-F853-4AF9-AD46-D1BE2FB201D1}"/>
                </a:ext>
              </a:extLst>
            </p:cNvPr>
            <p:cNvSpPr>
              <a:spLocks noChangeShapeType="1"/>
            </p:cNvSpPr>
            <p:nvPr/>
          </p:nvSpPr>
          <p:spPr bwMode="auto">
            <a:xfrm flipH="1">
              <a:off x="6864093" y="3086295"/>
              <a:ext cx="360362" cy="36036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51213" name="Line 13">
              <a:extLst>
                <a:ext uri="{FF2B5EF4-FFF2-40B4-BE49-F238E27FC236}">
                  <a16:creationId xmlns:a16="http://schemas.microsoft.com/office/drawing/2014/main" id="{0BB74A63-2AF4-4D76-A6A4-2CC21802684E}"/>
                </a:ext>
              </a:extLst>
            </p:cNvPr>
            <p:cNvSpPr>
              <a:spLocks noChangeShapeType="1"/>
            </p:cNvSpPr>
            <p:nvPr/>
          </p:nvSpPr>
          <p:spPr bwMode="auto">
            <a:xfrm flipV="1">
              <a:off x="6581886" y="2852239"/>
              <a:ext cx="360363" cy="360362"/>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7" name="Rectangle 16">
              <a:extLst>
                <a:ext uri="{FF2B5EF4-FFF2-40B4-BE49-F238E27FC236}">
                  <a16:creationId xmlns:a16="http://schemas.microsoft.com/office/drawing/2014/main" id="{F2857EAC-6AF3-4A03-9BB3-E398A668E71F}"/>
                </a:ext>
              </a:extLst>
            </p:cNvPr>
            <p:cNvSpPr/>
            <p:nvPr/>
          </p:nvSpPr>
          <p:spPr>
            <a:xfrm>
              <a:off x="391938" y="1097941"/>
              <a:ext cx="2879840" cy="400016"/>
            </a:xfrm>
            <a:prstGeom prst="rect">
              <a:avLst/>
            </a:prstGeom>
            <a:solidFill>
              <a:schemeClr val="bg1"/>
            </a:solidFill>
          </p:spPr>
          <p:txBody>
            <a:bodyPr>
              <a:spAutoFit/>
            </a:bodyPr>
            <a:lstStyle/>
            <a:p>
              <a:pPr algn="ctr" eaLnBrk="1" fontAlgn="auto" hangingPunct="1">
                <a:spcBef>
                  <a:spcPct val="50000"/>
                </a:spcBef>
                <a:spcAft>
                  <a:spcPts val="0"/>
                </a:spcAft>
                <a:defRPr/>
              </a:pPr>
              <a:r>
                <a:rPr lang="en-GB" sz="2000" b="1" dirty="0">
                  <a:solidFill>
                    <a:schemeClr val="tx2">
                      <a:lumMod val="60000"/>
                      <a:lumOff val="40000"/>
                    </a:schemeClr>
                  </a:solidFill>
                  <a:cs typeface="Arial" pitchFamily="34" charset="0"/>
                </a:rPr>
                <a:t>Drive, excite, vitality</a:t>
              </a:r>
              <a:endParaRPr lang="en-US" sz="2000" b="1" dirty="0">
                <a:solidFill>
                  <a:schemeClr val="tx2">
                    <a:lumMod val="60000"/>
                    <a:lumOff val="40000"/>
                  </a:schemeClr>
                </a:solidFill>
                <a:cs typeface="Arial" pitchFamily="34" charset="0"/>
              </a:endParaRPr>
            </a:p>
          </p:txBody>
        </p:sp>
        <p:sp>
          <p:nvSpPr>
            <p:cNvPr id="15" name="Oval 3">
              <a:extLst>
                <a:ext uri="{FF2B5EF4-FFF2-40B4-BE49-F238E27FC236}">
                  <a16:creationId xmlns:a16="http://schemas.microsoft.com/office/drawing/2014/main" id="{F5587C44-F37D-4AA2-A8C3-683B21B40519}"/>
                </a:ext>
              </a:extLst>
            </p:cNvPr>
            <p:cNvSpPr>
              <a:spLocks noChangeArrowheads="1"/>
            </p:cNvSpPr>
            <p:nvPr/>
          </p:nvSpPr>
          <p:spPr bwMode="auto">
            <a:xfrm>
              <a:off x="751509" y="1618438"/>
              <a:ext cx="2160698" cy="1704384"/>
            </a:xfrm>
            <a:prstGeom prst="ellipse">
              <a:avLst/>
            </a:prstGeom>
            <a:solidFill>
              <a:schemeClr val="tx2">
                <a:lumMod val="60000"/>
                <a:lumOff val="40000"/>
              </a:schemeClr>
            </a:solidFill>
            <a:ln w="19050">
              <a:solidFill>
                <a:srgbClr val="3333CC"/>
              </a:solidFill>
              <a:round/>
              <a:headEnd/>
              <a:tailEnd/>
            </a:ln>
          </p:spPr>
          <p:txBody>
            <a:bodyPr wrap="none" anchor="ctr"/>
            <a:lstStyle/>
            <a:p>
              <a:pPr eaLnBrk="1" fontAlgn="auto" hangingPunct="1">
                <a:spcBef>
                  <a:spcPts val="0"/>
                </a:spcBef>
                <a:spcAft>
                  <a:spcPts val="0"/>
                </a:spcAft>
                <a:defRPr/>
              </a:pPr>
              <a:endParaRPr lang="en-GB" dirty="0">
                <a:latin typeface="+mn-lt"/>
              </a:endParaRPr>
            </a:p>
          </p:txBody>
        </p:sp>
        <p:sp>
          <p:nvSpPr>
            <p:cNvPr id="51217" name="Rectangle 18">
              <a:extLst>
                <a:ext uri="{FF2B5EF4-FFF2-40B4-BE49-F238E27FC236}">
                  <a16:creationId xmlns:a16="http://schemas.microsoft.com/office/drawing/2014/main" id="{F70CC379-6627-492B-A54E-6A06B520A807}"/>
                </a:ext>
              </a:extLst>
            </p:cNvPr>
            <p:cNvSpPr>
              <a:spLocks noChangeArrowheads="1"/>
            </p:cNvSpPr>
            <p:nvPr/>
          </p:nvSpPr>
          <p:spPr bwMode="auto">
            <a:xfrm>
              <a:off x="5543934" y="1371474"/>
              <a:ext cx="3600400" cy="40011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eaLnBrk="1" hangingPunct="1">
                <a:spcBef>
                  <a:spcPct val="50000"/>
                </a:spcBef>
                <a:buClrTx/>
                <a:buSzTx/>
                <a:buFontTx/>
                <a:buNone/>
              </a:pPr>
              <a:r>
                <a:rPr lang="en-GB" altLang="en-US" sz="2000" b="1" dirty="0">
                  <a:solidFill>
                    <a:srgbClr val="00B050"/>
                  </a:solidFill>
                  <a:latin typeface="Arial" panose="020B0604020202020204" pitchFamily="34" charset="0"/>
                  <a:ea typeface="ＭＳ Ｐゴシック" panose="020B0600070205080204" pitchFamily="34" charset="-128"/>
                  <a:cs typeface="Arial" panose="020B0604020202020204" pitchFamily="34" charset="0"/>
                </a:rPr>
                <a:t>Content, safe, connected</a:t>
              </a:r>
              <a:endParaRPr lang="en-US" altLang="en-US" sz="2000" b="1" dirty="0">
                <a:solidFill>
                  <a:srgbClr val="00B050"/>
                </a:solidFill>
                <a:latin typeface="Arial" panose="020B0604020202020204" pitchFamily="34" charset="0"/>
                <a:ea typeface="ＭＳ Ｐゴシック" panose="020B0600070205080204" pitchFamily="34" charset="-128"/>
                <a:cs typeface="Arial" panose="020B0604020202020204" pitchFamily="34" charset="0"/>
              </a:endParaRPr>
            </a:p>
          </p:txBody>
        </p:sp>
      </p:grpSp>
      <p:sp>
        <p:nvSpPr>
          <p:cNvPr id="16" name="Rectangle 15">
            <a:extLst>
              <a:ext uri="{FF2B5EF4-FFF2-40B4-BE49-F238E27FC236}">
                <a16:creationId xmlns:a16="http://schemas.microsoft.com/office/drawing/2014/main" id="{731262D6-236B-47D8-B42C-7060C9C148BE}"/>
              </a:ext>
            </a:extLst>
          </p:cNvPr>
          <p:cNvSpPr/>
          <p:nvPr/>
        </p:nvSpPr>
        <p:spPr bwMode="auto">
          <a:xfrm>
            <a:off x="3327611" y="2498890"/>
            <a:ext cx="2879725" cy="400050"/>
          </a:xfrm>
          <a:prstGeom prst="rect">
            <a:avLst/>
          </a:prstGeom>
          <a:solidFill>
            <a:schemeClr val="bg1"/>
          </a:solidFill>
        </p:spPr>
        <p:txBody>
          <a:bodyPr>
            <a:spAutoFit/>
          </a:bodyPr>
          <a:lstStyle/>
          <a:p>
            <a:pPr algn="ctr" eaLnBrk="1" fontAlgn="auto" hangingPunct="1">
              <a:spcBef>
                <a:spcPct val="50000"/>
              </a:spcBef>
              <a:spcAft>
                <a:spcPts val="0"/>
              </a:spcAft>
              <a:defRPr/>
            </a:pPr>
            <a:r>
              <a:rPr lang="en-GB" sz="2000" b="1" dirty="0">
                <a:solidFill>
                  <a:srgbClr val="FF0000"/>
                </a:solidFill>
                <a:cs typeface="Arial" pitchFamily="34" charset="0"/>
              </a:rPr>
              <a:t>Threat</a:t>
            </a:r>
            <a:endParaRPr lang="en-US" sz="2000" b="1" dirty="0">
              <a:solidFill>
                <a:srgbClr val="FF0000"/>
              </a:solidFill>
              <a:cs typeface="Arial" pitchFamily="34" charset="0"/>
            </a:endParaRPr>
          </a:p>
        </p:txBody>
      </p:sp>
      <p:sp>
        <p:nvSpPr>
          <p:cNvPr id="18" name="Rectangular Callout 4">
            <a:extLst>
              <a:ext uri="{FF2B5EF4-FFF2-40B4-BE49-F238E27FC236}">
                <a16:creationId xmlns:a16="http://schemas.microsoft.com/office/drawing/2014/main" id="{81A7D624-1266-4D31-8E2E-6C48918B06B4}"/>
              </a:ext>
            </a:extLst>
          </p:cNvPr>
          <p:cNvSpPr/>
          <p:nvPr/>
        </p:nvSpPr>
        <p:spPr>
          <a:xfrm>
            <a:off x="611199" y="163817"/>
            <a:ext cx="8424936" cy="928106"/>
          </a:xfrm>
          <a:prstGeom prst="wedgeRectCallout">
            <a:avLst>
              <a:gd name="adj1" fmla="val -55889"/>
              <a:gd name="adj2" fmla="val -25570"/>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10324698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76C7706-AB3E-4D1A-9894-1858CD7ADD11}"/>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a:extLst>
              <a:ext uri="{FF2B5EF4-FFF2-40B4-BE49-F238E27FC236}">
                <a16:creationId xmlns:a16="http://schemas.microsoft.com/office/drawing/2014/main" id="{39C13052-5737-44AE-AC8D-D779808D7C0A}"/>
              </a:ext>
            </a:extLst>
          </p:cNvPr>
          <p:cNvSpPr>
            <a:spLocks noGrp="1"/>
          </p:cNvSpPr>
          <p:nvPr>
            <p:ph idx="1"/>
          </p:nvPr>
        </p:nvSpPr>
        <p:spPr>
          <a:xfrm>
            <a:off x="2502241" y="1196752"/>
            <a:ext cx="6660232" cy="5184030"/>
          </a:xfrm>
        </p:spPr>
        <p:txBody>
          <a:bodyPr>
            <a:noAutofit/>
          </a:bodyPr>
          <a:lstStyle/>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3490" name="Title 1">
            <a:extLst>
              <a:ext uri="{FF2B5EF4-FFF2-40B4-BE49-F238E27FC236}">
                <a16:creationId xmlns:a16="http://schemas.microsoft.com/office/drawing/2014/main" id="{74F838AC-104B-468D-98FB-ACAA652CFC9D}"/>
              </a:ext>
            </a:extLst>
          </p:cNvPr>
          <p:cNvSpPr>
            <a:spLocks noGrp="1"/>
          </p:cNvSpPr>
          <p:nvPr>
            <p:ph type="title"/>
          </p:nvPr>
        </p:nvSpPr>
        <p:spPr>
          <a:xfrm>
            <a:off x="-1332656" y="32885"/>
            <a:ext cx="8229600" cy="888665"/>
          </a:xfrm>
        </p:spPr>
        <p:txBody>
          <a:bodyPr>
            <a:normAutofit/>
          </a:bodyPr>
          <a:lstStyle/>
          <a:p>
            <a:pPr eaLnBrk="1" hangingPunct="1"/>
            <a:r>
              <a:rPr lang="en-GB" altLang="en-US" sz="3200" b="1"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The good news….</a:t>
            </a:r>
          </a:p>
        </p:txBody>
      </p:sp>
      <p:sp>
        <p:nvSpPr>
          <p:cNvPr id="5" name="Content Placeholder 2">
            <a:extLst>
              <a:ext uri="{FF2B5EF4-FFF2-40B4-BE49-F238E27FC236}">
                <a16:creationId xmlns:a16="http://schemas.microsoft.com/office/drawing/2014/main" id="{3BD7EA8A-1C20-4B80-B0AF-C941A8A464AF}"/>
              </a:ext>
            </a:extLst>
          </p:cNvPr>
          <p:cNvSpPr txBox="1">
            <a:spLocks/>
          </p:cNvSpPr>
          <p:nvPr/>
        </p:nvSpPr>
        <p:spPr>
          <a:xfrm>
            <a:off x="1262204" y="1009811"/>
            <a:ext cx="7915928" cy="601755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GB" altLang="en-US" sz="2500" dirty="0">
                <a:solidFill>
                  <a:srgbClr val="512275"/>
                </a:solidFill>
                <a:ea typeface="ＭＳ Ｐゴシック" panose="020B0600070205080204" pitchFamily="34" charset="-128"/>
                <a:cs typeface="Arial" panose="020B0604020202020204" pitchFamily="34" charset="0"/>
              </a:rPr>
              <a:t>You can learn to balance the systems out.</a:t>
            </a:r>
          </a:p>
          <a:p>
            <a:r>
              <a:rPr lang="en-GB" altLang="en-US" sz="2500" dirty="0">
                <a:solidFill>
                  <a:srgbClr val="512275"/>
                </a:solidFill>
                <a:ea typeface="ＭＳ Ｐゴシック" panose="020B0600070205080204" pitchFamily="34" charset="-128"/>
                <a:cs typeface="Arial" panose="020B0604020202020204" pitchFamily="34" charset="0"/>
              </a:rPr>
              <a:t>These systems are like muscles, with time, exercise and practice we can strengthen the soothing and drive so they are the same size as threat.  This will help you feel more stable.</a:t>
            </a:r>
          </a:p>
          <a:p>
            <a:r>
              <a:rPr lang="en-GB" altLang="en-US" sz="2500" dirty="0">
                <a:solidFill>
                  <a:srgbClr val="512275"/>
                </a:solidFill>
                <a:ea typeface="ＭＳ Ｐゴシック" panose="020B0600070205080204" pitchFamily="34" charset="-128"/>
                <a:cs typeface="Arial" panose="020B0604020202020204" pitchFamily="34" charset="0"/>
              </a:rPr>
              <a:t>We can learn to recognise what has triggered the threat system and learn to calm it down</a:t>
            </a:r>
          </a:p>
          <a:p>
            <a:r>
              <a:rPr lang="en-GB" altLang="en-US" sz="2500" dirty="0">
                <a:solidFill>
                  <a:srgbClr val="512275"/>
                </a:solidFill>
                <a:ea typeface="ＭＳ Ｐゴシック" panose="020B0600070205080204" pitchFamily="34" charset="-128"/>
                <a:cs typeface="Arial" panose="020B0604020202020204" pitchFamily="34" charset="0"/>
              </a:rPr>
              <a:t>It is not your fault that your threat system is overactive, it is often what has happened to us.  However, it is your responsibility to learn how to calm it down.  We need support </a:t>
            </a:r>
            <a:r>
              <a:rPr lang="en-GB" altLang="en-US" sz="2500" i="1" dirty="0">
                <a:solidFill>
                  <a:srgbClr val="512275"/>
                </a:solidFill>
                <a:ea typeface="ＭＳ Ｐゴシック" panose="020B0600070205080204" pitchFamily="34" charset="-128"/>
                <a:cs typeface="Arial" panose="020B0604020202020204" pitchFamily="34" charset="0"/>
              </a:rPr>
              <a:t>from</a:t>
            </a:r>
            <a:r>
              <a:rPr lang="en-GB" altLang="en-US" sz="2500" dirty="0">
                <a:solidFill>
                  <a:srgbClr val="512275"/>
                </a:solidFill>
                <a:ea typeface="ＭＳ Ｐゴシック" panose="020B0600070205080204" pitchFamily="34" charset="-128"/>
                <a:cs typeface="Arial" panose="020B0604020202020204" pitchFamily="34" charset="0"/>
              </a:rPr>
              <a:t> others to do this, but they cannot do it </a:t>
            </a:r>
            <a:r>
              <a:rPr lang="en-GB" altLang="en-US" sz="2500" i="1" dirty="0">
                <a:solidFill>
                  <a:srgbClr val="512275"/>
                </a:solidFill>
                <a:ea typeface="ＭＳ Ｐゴシック" panose="020B0600070205080204" pitchFamily="34" charset="-128"/>
                <a:cs typeface="Arial" panose="020B0604020202020204" pitchFamily="34" charset="0"/>
              </a:rPr>
              <a:t>for</a:t>
            </a:r>
            <a:r>
              <a:rPr lang="en-GB" altLang="en-US" sz="2500" dirty="0">
                <a:solidFill>
                  <a:srgbClr val="512275"/>
                </a:solidFill>
                <a:ea typeface="ＭＳ Ｐゴシック" panose="020B0600070205080204" pitchFamily="34" charset="-128"/>
                <a:cs typeface="Arial" panose="020B0604020202020204" pitchFamily="34" charset="0"/>
              </a:rPr>
              <a:t> us.</a:t>
            </a:r>
            <a:endParaRPr lang="en-GB" altLang="en-US" sz="2500" dirty="0">
              <a:ea typeface="ＭＳ Ｐゴシック" panose="020B0600070205080204" pitchFamily="34" charset="-128"/>
              <a:cs typeface="Arial" panose="020B0604020202020204" pitchFamily="34" charset="0"/>
            </a:endParaRPr>
          </a:p>
        </p:txBody>
      </p:sp>
      <p:sp>
        <p:nvSpPr>
          <p:cNvPr id="8" name="Rectangular Callout 4">
            <a:extLst>
              <a:ext uri="{FF2B5EF4-FFF2-40B4-BE49-F238E27FC236}">
                <a16:creationId xmlns:a16="http://schemas.microsoft.com/office/drawing/2014/main" id="{D1578E95-AEEA-4285-A434-6EE83F7181A9}"/>
              </a:ext>
            </a:extLst>
          </p:cNvPr>
          <p:cNvSpPr/>
          <p:nvPr/>
        </p:nvSpPr>
        <p:spPr>
          <a:xfrm>
            <a:off x="841526" y="174870"/>
            <a:ext cx="3874490" cy="661842"/>
          </a:xfrm>
          <a:prstGeom prst="wedgeRectCallout">
            <a:avLst>
              <a:gd name="adj1" fmla="val -57920"/>
              <a:gd name="adj2" fmla="val -32607"/>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199031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20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20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20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3063"/>
            <a:ext cx="9144000"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5" name="Picture 2"/>
          <p:cNvPicPr>
            <a:picLocks noChangeAspect="1" noChangeArrowheads="1"/>
          </p:cNvPicPr>
          <p:nvPr/>
        </p:nvPicPr>
        <p:blipFill>
          <a:blip r:embed="rId3" cstate="print">
            <a:clrChange>
              <a:clrFrom>
                <a:srgbClr val="FFFFFF"/>
              </a:clrFrom>
              <a:clrTo>
                <a:srgbClr val="FFFFFF">
                  <a:alpha val="0"/>
                </a:srgbClr>
              </a:clrTo>
            </a:clrChange>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1593635" y="1517427"/>
            <a:ext cx="3103056" cy="1306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ular Callout 5"/>
          <p:cNvSpPr/>
          <p:nvPr/>
        </p:nvSpPr>
        <p:spPr>
          <a:xfrm>
            <a:off x="716973" y="1335232"/>
            <a:ext cx="8084128" cy="4208318"/>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9" name="Picture 8" descr="TAB_col_background.png"/>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0" y="857250"/>
            <a:ext cx="1124187" cy="476175"/>
          </a:xfrm>
          <a:prstGeom prst="rect">
            <a:avLst/>
          </a:prstGeom>
        </p:spPr>
      </p:pic>
      <p:sp>
        <p:nvSpPr>
          <p:cNvPr id="2" name="TextBox 1">
            <a:extLst>
              <a:ext uri="{FF2B5EF4-FFF2-40B4-BE49-F238E27FC236}">
                <a16:creationId xmlns:a16="http://schemas.microsoft.com/office/drawing/2014/main" id="{090A9B8A-598F-1A92-BBB5-7153C77CD439}"/>
              </a:ext>
            </a:extLst>
          </p:cNvPr>
          <p:cNvSpPr txBox="1"/>
          <p:nvPr/>
        </p:nvSpPr>
        <p:spPr>
          <a:xfrm>
            <a:off x="2286000" y="3108883"/>
            <a:ext cx="5022304" cy="1384995"/>
          </a:xfrm>
          <a:prstGeom prst="rect">
            <a:avLst/>
          </a:prstGeom>
          <a:noFill/>
        </p:spPr>
        <p:txBody>
          <a:bodyPr wrap="square">
            <a:spAutoFit/>
          </a:bodyPr>
          <a:lstStyle/>
          <a:p>
            <a:r>
              <a:rPr lang="en-GB" sz="2800" b="1" dirty="0">
                <a:solidFill>
                  <a:srgbClr val="512275"/>
                </a:solidFill>
                <a:latin typeface="Segoe Print" charset="0"/>
                <a:ea typeface="Segoe Print" charset="0"/>
                <a:cs typeface="Segoe Print" charset="0"/>
              </a:rPr>
              <a:t>Personality disorders and emotion regulation 1:1 -session 3 Handouts</a:t>
            </a:r>
            <a:endParaRPr lang="en-GB" sz="2800" dirty="0"/>
          </a:p>
        </p:txBody>
      </p:sp>
    </p:spTree>
    <p:extLst>
      <p:ext uri="{BB962C8B-B14F-4D97-AF65-F5344CB8AC3E}">
        <p14:creationId xmlns:p14="http://schemas.microsoft.com/office/powerpoint/2010/main" val="20227813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E1E7AE-4727-40CD-8F77-E3404AC97C09}"/>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22393" y="63822"/>
            <a:ext cx="8345176" cy="700882"/>
          </a:xfrm>
        </p:spPr>
        <p:txBody>
          <a:bodyPr>
            <a:noAutofit/>
          </a:bodyPr>
          <a:lstStyle/>
          <a:p>
            <a:r>
              <a:rPr lang="en-GB" sz="3600" b="1" dirty="0">
                <a:solidFill>
                  <a:srgbClr val="512275"/>
                </a:solidFill>
                <a:latin typeface="Segoe Print" panose="02000600000000000000" pitchFamily="2" charset="0"/>
              </a:rPr>
              <a:t>Grounding when in </a:t>
            </a:r>
            <a:r>
              <a:rPr lang="en-GB" sz="3600" b="1" dirty="0">
                <a:solidFill>
                  <a:srgbClr val="FF0000"/>
                </a:solidFill>
                <a:latin typeface="Segoe Print" panose="02000600000000000000" pitchFamily="2" charset="0"/>
              </a:rPr>
              <a:t>Threat</a:t>
            </a:r>
            <a:r>
              <a:rPr lang="en-GB" sz="3600" b="1" dirty="0">
                <a:solidFill>
                  <a:srgbClr val="490092"/>
                </a:solidFill>
                <a:latin typeface="Segoe Print" panose="02000600000000000000" pitchFamily="2" charset="0"/>
              </a:rPr>
              <a:t>:</a:t>
            </a:r>
          </a:p>
        </p:txBody>
      </p:sp>
      <p:sp>
        <p:nvSpPr>
          <p:cNvPr id="3" name="Content Placeholder 2"/>
          <p:cNvSpPr>
            <a:spLocks noGrp="1"/>
          </p:cNvSpPr>
          <p:nvPr>
            <p:ph idx="1"/>
          </p:nvPr>
        </p:nvSpPr>
        <p:spPr>
          <a:xfrm>
            <a:off x="1331641" y="764704"/>
            <a:ext cx="7508489" cy="6184502"/>
          </a:xfrm>
        </p:spPr>
        <p:txBody>
          <a:bodyPr>
            <a:normAutofit lnSpcReduction="10000"/>
          </a:bodyPr>
          <a:lstStyle/>
          <a:p>
            <a:pPr marL="0" indent="0">
              <a:buNone/>
            </a:pPr>
            <a:r>
              <a:rPr lang="en-US" sz="1800" b="1" dirty="0">
                <a:solidFill>
                  <a:srgbClr val="512275"/>
                </a:solidFill>
                <a:ea typeface="Calibri" panose="020F0502020204030204" pitchFamily="34" charset="0"/>
              </a:rPr>
              <a:t> </a:t>
            </a:r>
            <a:r>
              <a:rPr lang="en-US" sz="1800" dirty="0">
                <a:solidFill>
                  <a:srgbClr val="512275"/>
                </a:solidFill>
                <a:ea typeface="Calibri" panose="020F0502020204030204" pitchFamily="34" charset="0"/>
              </a:rPr>
              <a:t>Grounding exercises use mental distractions to help redirect your thoughts away from distressing feelings causes by the threat system and back to the present.  They can be helpful when emotions are quite intense:</a:t>
            </a:r>
            <a:endParaRPr lang="en-GB" sz="1800" dirty="0">
              <a:solidFill>
                <a:srgbClr val="512275"/>
              </a:solidFill>
              <a:ea typeface="Calibri" panose="020F0502020204030204" pitchFamily="34" charset="0"/>
            </a:endParaRPr>
          </a:p>
          <a:p>
            <a:pPr marL="0" indent="0">
              <a:buNone/>
            </a:pPr>
            <a:endParaRPr lang="en-GB" sz="1800" dirty="0">
              <a:solidFill>
                <a:srgbClr val="512275"/>
              </a:solidFill>
              <a:ea typeface="Calibri" panose="020F050202020403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Use </a:t>
            </a:r>
            <a:r>
              <a:rPr lang="en-GB" sz="1800" b="1" spc="-41" dirty="0">
                <a:solidFill>
                  <a:srgbClr val="512275"/>
                </a:solidFill>
                <a:ea typeface="Times New Roman" panose="02020603050405020304" pitchFamily="18" charset="0"/>
              </a:rPr>
              <a:t>5,4,3,2,1</a:t>
            </a:r>
            <a:r>
              <a:rPr lang="en-GB" sz="1800" spc="-41" dirty="0">
                <a:solidFill>
                  <a:srgbClr val="512275"/>
                </a:solidFill>
                <a:ea typeface="Times New Roman" panose="02020603050405020304" pitchFamily="18" charset="0"/>
              </a:rPr>
              <a:t>:  Think about 5 things you can see, 4 things you can hear, 3 things you can touch (and touch them), 2 things  you can smell or like the smell of, and 1 slow, deep breath</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Grounding using senses - what can see, hear, feel (e.g. clothes on skin, feet on floor, back against the chair etc.. or walk and focus on those sensations, or hold a warm drink and notice the warmth on your hands)</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Focusing on a single object and describing it self - looks, feel and smells like.</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Grounding object or smell (e.g. aftershave)</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Focusing on feet to move attention from unpleasant sensations to more neutral ones</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Focus on all the colours you can see and name them</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Counts/notice sounds around you</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Count objects e.g. any objects in the room</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Fidget spinners/tangle fidget</a:t>
            </a:r>
            <a:endParaRPr lang="en-GB" sz="1800" spc="-41" dirty="0">
              <a:solidFill>
                <a:srgbClr val="512275"/>
              </a:solidFill>
              <a:ea typeface="Arial" panose="020B0604020202020204" pitchFamily="34" charset="0"/>
            </a:endParaRPr>
          </a:p>
          <a:p>
            <a:pPr marL="257175" indent="-257175">
              <a:buClr>
                <a:srgbClr val="231F20"/>
              </a:buClr>
              <a:buSzPts val="1200"/>
              <a:tabLst>
                <a:tab pos="342900" algn="l"/>
              </a:tabLst>
            </a:pPr>
            <a:r>
              <a:rPr lang="en-GB" sz="1800" spc="-41" dirty="0">
                <a:solidFill>
                  <a:srgbClr val="512275"/>
                </a:solidFill>
                <a:ea typeface="Times New Roman" panose="02020603050405020304" pitchFamily="18" charset="0"/>
              </a:rPr>
              <a:t>Run your hands under cold water or </a:t>
            </a:r>
            <a:r>
              <a:rPr lang="en-US" sz="1800" spc="-41" dirty="0">
                <a:solidFill>
                  <a:srgbClr val="512275"/>
                </a:solidFill>
                <a:ea typeface="Times New Roman" panose="02020603050405020304" pitchFamily="18" charset="0"/>
              </a:rPr>
              <a:t>put your face in a bowl of cold water, or hold a cold pack on your eyes and cheeks.  Hold for 30 seconds. Keep water above 50 degrees Fahrenheit (to calm down fast)</a:t>
            </a:r>
            <a:endParaRPr lang="en-GB" sz="1800" spc="-41" dirty="0">
              <a:solidFill>
                <a:srgbClr val="512275"/>
              </a:solidFill>
              <a:ea typeface="Arial" panose="020B0604020202020204" pitchFamily="34" charset="0"/>
            </a:endParaRPr>
          </a:p>
        </p:txBody>
      </p:sp>
    </p:spTree>
    <p:extLst>
      <p:ext uri="{BB962C8B-B14F-4D97-AF65-F5344CB8AC3E}">
        <p14:creationId xmlns:p14="http://schemas.microsoft.com/office/powerpoint/2010/main" val="8865509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E1E7AE-4727-40CD-8F77-E3404AC97C09}"/>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22393" y="63822"/>
            <a:ext cx="8345176" cy="700882"/>
          </a:xfrm>
        </p:spPr>
        <p:txBody>
          <a:bodyPr>
            <a:noAutofit/>
          </a:bodyPr>
          <a:lstStyle/>
          <a:p>
            <a:r>
              <a:rPr lang="en-GB" sz="3600" b="1" dirty="0">
                <a:solidFill>
                  <a:srgbClr val="512275"/>
                </a:solidFill>
                <a:latin typeface="Segoe Print" panose="02000600000000000000" pitchFamily="2" charset="0"/>
              </a:rPr>
              <a:t>Distraction when in </a:t>
            </a:r>
            <a:r>
              <a:rPr lang="en-GB" sz="3600" b="1" dirty="0">
                <a:solidFill>
                  <a:srgbClr val="FF0000"/>
                </a:solidFill>
                <a:latin typeface="Segoe Print" panose="02000600000000000000" pitchFamily="2" charset="0"/>
              </a:rPr>
              <a:t>Threat</a:t>
            </a:r>
            <a:r>
              <a:rPr lang="en-GB" sz="3600" b="1" dirty="0">
                <a:solidFill>
                  <a:srgbClr val="490092"/>
                </a:solidFill>
                <a:latin typeface="Segoe Print" panose="02000600000000000000" pitchFamily="2" charset="0"/>
              </a:rPr>
              <a:t>:</a:t>
            </a:r>
          </a:p>
        </p:txBody>
      </p:sp>
      <p:sp>
        <p:nvSpPr>
          <p:cNvPr id="3" name="Content Placeholder 2"/>
          <p:cNvSpPr>
            <a:spLocks noGrp="1"/>
          </p:cNvSpPr>
          <p:nvPr>
            <p:ph idx="1"/>
          </p:nvPr>
        </p:nvSpPr>
        <p:spPr>
          <a:xfrm>
            <a:off x="1331641" y="764704"/>
            <a:ext cx="7812358" cy="6184502"/>
          </a:xfrm>
        </p:spPr>
        <p:txBody>
          <a:bodyPr>
            <a:normAutofit/>
          </a:bodyPr>
          <a:lstStyle/>
          <a:p>
            <a:pPr marL="0" indent="0">
              <a:buNone/>
            </a:pPr>
            <a:endParaRPr lang="en-US" sz="1600" dirty="0">
              <a:solidFill>
                <a:srgbClr val="490092"/>
              </a:solidFill>
              <a:latin typeface="Verdana Pro" panose="020B0604030504040204" pitchFamily="34" charset="0"/>
              <a:ea typeface="Calibri" panose="020F0502020204030204" pitchFamily="34" charset="0"/>
            </a:endParaRPr>
          </a:p>
          <a:p>
            <a:pPr marL="0" indent="0">
              <a:buNone/>
            </a:pPr>
            <a:r>
              <a:rPr lang="en-US" sz="2000" dirty="0">
                <a:solidFill>
                  <a:srgbClr val="512275"/>
                </a:solidFill>
                <a:ea typeface="Calibri" panose="020F0502020204030204" pitchFamily="34" charset="0"/>
              </a:rPr>
              <a:t>Distractions help redirect your thoughts away from distressing feelings causes by the threat system and back to the present.  They can be helpful when emotions are quite intense:</a:t>
            </a:r>
            <a:endParaRPr lang="en-GB" sz="2000" dirty="0">
              <a:solidFill>
                <a:srgbClr val="512275"/>
              </a:solidFill>
              <a:ea typeface="Calibri" panose="020F0502020204030204" pitchFamily="34" charset="0"/>
            </a:endParaRPr>
          </a:p>
          <a:p>
            <a:pPr marL="257175" indent="-257175">
              <a:buClr>
                <a:srgbClr val="231F20"/>
              </a:buClr>
              <a:buSzPts val="1200"/>
              <a:tabLst>
                <a:tab pos="342900" algn="l"/>
              </a:tabLst>
            </a:pPr>
            <a:r>
              <a:rPr lang="en-GB" sz="2000" spc="-41" dirty="0">
                <a:solidFill>
                  <a:srgbClr val="512275"/>
                </a:solidFill>
                <a:ea typeface="Times New Roman" panose="02020603050405020304" pitchFamily="18" charset="0"/>
              </a:rPr>
              <a:t>Listen to music</a:t>
            </a:r>
          </a:p>
          <a:p>
            <a:pPr marL="257175" indent="-257175">
              <a:buClr>
                <a:srgbClr val="231F20"/>
              </a:buClr>
              <a:buSzPts val="1200"/>
              <a:tabLst>
                <a:tab pos="342900" algn="l"/>
              </a:tabLst>
            </a:pPr>
            <a:r>
              <a:rPr lang="en-GB" sz="2000" spc="-41" dirty="0">
                <a:solidFill>
                  <a:srgbClr val="512275"/>
                </a:solidFill>
                <a:ea typeface="Arial" panose="020B0604020202020204" pitchFamily="34" charset="0"/>
              </a:rPr>
              <a:t>Watch YouTube</a:t>
            </a:r>
          </a:p>
          <a:p>
            <a:pPr marL="257175" indent="-257175">
              <a:buClr>
                <a:srgbClr val="231F20"/>
              </a:buClr>
              <a:buSzPts val="1200"/>
              <a:tabLst>
                <a:tab pos="342900" algn="l"/>
              </a:tabLst>
            </a:pPr>
            <a:r>
              <a:rPr lang="en-GB" sz="2000" spc="-41" dirty="0">
                <a:solidFill>
                  <a:srgbClr val="512275"/>
                </a:solidFill>
                <a:ea typeface="Arial" panose="020B0604020202020204" pitchFamily="34" charset="0"/>
              </a:rPr>
              <a:t>Have pictures of loved ones </a:t>
            </a:r>
          </a:p>
          <a:p>
            <a:pPr marL="257175" indent="-257175">
              <a:buClr>
                <a:srgbClr val="231F20"/>
              </a:buClr>
              <a:buSzPts val="1200"/>
              <a:tabLst>
                <a:tab pos="342900" algn="l"/>
              </a:tabLst>
            </a:pPr>
            <a:r>
              <a:rPr lang="en-US" sz="2000" b="0" i="0" dirty="0">
                <a:solidFill>
                  <a:srgbClr val="512275"/>
                </a:solidFill>
                <a:effectLst/>
              </a:rPr>
              <a:t>Watch TV/films – comedy or inspirational</a:t>
            </a:r>
          </a:p>
          <a:p>
            <a:pPr marL="257175" indent="-257175">
              <a:buClr>
                <a:srgbClr val="231F20"/>
              </a:buClr>
              <a:buSzPts val="1200"/>
              <a:tabLst>
                <a:tab pos="342900" algn="l"/>
              </a:tabLst>
            </a:pPr>
            <a:r>
              <a:rPr lang="en-US" sz="2000" b="0" i="0" dirty="0">
                <a:solidFill>
                  <a:srgbClr val="512275"/>
                </a:solidFill>
                <a:effectLst/>
              </a:rPr>
              <a:t>Reading</a:t>
            </a:r>
          </a:p>
          <a:p>
            <a:pPr marL="257175" indent="-257175">
              <a:buClr>
                <a:srgbClr val="231F20"/>
              </a:buClr>
              <a:buSzPts val="1200"/>
              <a:tabLst>
                <a:tab pos="342900" algn="l"/>
              </a:tabLst>
            </a:pPr>
            <a:r>
              <a:rPr lang="en-US" sz="2000" b="0" i="0" dirty="0">
                <a:solidFill>
                  <a:srgbClr val="512275"/>
                </a:solidFill>
                <a:effectLst/>
              </a:rPr>
              <a:t>Exercise e.g. walking, swimming</a:t>
            </a:r>
          </a:p>
          <a:p>
            <a:pPr marL="257175" indent="-257175">
              <a:buClr>
                <a:srgbClr val="231F20"/>
              </a:buClr>
              <a:buSzPts val="1200"/>
              <a:tabLst>
                <a:tab pos="342900" algn="l"/>
              </a:tabLst>
            </a:pPr>
            <a:r>
              <a:rPr lang="en-US" sz="2000" b="0" i="0" dirty="0">
                <a:solidFill>
                  <a:srgbClr val="512275"/>
                </a:solidFill>
                <a:effectLst/>
              </a:rPr>
              <a:t>Puzzles/crosswords</a:t>
            </a:r>
            <a:endParaRPr lang="en-US" sz="2000" dirty="0">
              <a:solidFill>
                <a:srgbClr val="512275"/>
              </a:solidFill>
            </a:endParaRPr>
          </a:p>
          <a:p>
            <a:pPr marL="257175" indent="-257175">
              <a:buClr>
                <a:srgbClr val="231F20"/>
              </a:buClr>
              <a:buSzPts val="1200"/>
              <a:tabLst>
                <a:tab pos="342900" algn="l"/>
              </a:tabLst>
            </a:pPr>
            <a:r>
              <a:rPr lang="en-US" sz="2000" b="0" i="0" dirty="0">
                <a:solidFill>
                  <a:srgbClr val="512275"/>
                </a:solidFill>
                <a:effectLst/>
              </a:rPr>
              <a:t>Arts and crafts</a:t>
            </a:r>
            <a:endParaRPr lang="en-US" sz="2000" dirty="0">
              <a:solidFill>
                <a:srgbClr val="512275"/>
              </a:solidFill>
            </a:endParaRPr>
          </a:p>
          <a:p>
            <a:pPr marL="257175" indent="-257175">
              <a:buClr>
                <a:srgbClr val="231F20"/>
              </a:buClr>
              <a:buSzPts val="1200"/>
              <a:tabLst>
                <a:tab pos="342900" algn="l"/>
              </a:tabLst>
            </a:pPr>
            <a:r>
              <a:rPr lang="en-US" sz="2000" b="0" i="0" dirty="0">
                <a:solidFill>
                  <a:srgbClr val="512275"/>
                </a:solidFill>
                <a:effectLst/>
              </a:rPr>
              <a:t>Cooking</a:t>
            </a:r>
            <a:endParaRPr lang="en-US" sz="2000" dirty="0">
              <a:solidFill>
                <a:srgbClr val="512275"/>
              </a:solidFill>
            </a:endParaRPr>
          </a:p>
          <a:p>
            <a:pPr marL="257175" indent="-257175">
              <a:buClr>
                <a:srgbClr val="231F20"/>
              </a:buClr>
              <a:buSzPts val="1200"/>
              <a:tabLst>
                <a:tab pos="342900" algn="l"/>
              </a:tabLst>
            </a:pPr>
            <a:r>
              <a:rPr lang="en-US" sz="2000" b="0" i="0" dirty="0">
                <a:solidFill>
                  <a:srgbClr val="512275"/>
                </a:solidFill>
                <a:effectLst/>
              </a:rPr>
              <a:t>Playing board games/cards/computer</a:t>
            </a:r>
          </a:p>
          <a:p>
            <a:pPr marL="257175" indent="-257175">
              <a:buClr>
                <a:srgbClr val="231F20"/>
              </a:buClr>
              <a:buSzPts val="1200"/>
              <a:tabLst>
                <a:tab pos="342900" algn="l"/>
              </a:tabLst>
            </a:pPr>
            <a:r>
              <a:rPr lang="en-US" sz="2000" dirty="0">
                <a:solidFill>
                  <a:srgbClr val="512275"/>
                </a:solidFill>
              </a:rPr>
              <a:t>Tidy up/clean</a:t>
            </a:r>
          </a:p>
          <a:p>
            <a:pPr marL="0" indent="0">
              <a:buClr>
                <a:srgbClr val="231F20"/>
              </a:buClr>
              <a:buSzPts val="1200"/>
              <a:buNone/>
              <a:tabLst>
                <a:tab pos="342900" algn="l"/>
              </a:tabLst>
            </a:pPr>
            <a:endParaRPr lang="en-US" sz="2000" dirty="0">
              <a:solidFill>
                <a:srgbClr val="512275"/>
              </a:solidFill>
            </a:endParaRPr>
          </a:p>
          <a:p>
            <a:pPr marL="0" indent="0">
              <a:buClr>
                <a:srgbClr val="231F20"/>
              </a:buClr>
              <a:buSzPts val="1200"/>
              <a:buNone/>
              <a:tabLst>
                <a:tab pos="342900" algn="l"/>
              </a:tabLst>
            </a:pPr>
            <a:r>
              <a:rPr lang="en-US" sz="2000" b="0" i="0" dirty="0">
                <a:solidFill>
                  <a:srgbClr val="512275"/>
                </a:solidFill>
                <a:effectLst/>
              </a:rPr>
              <a:t>What else?</a:t>
            </a:r>
          </a:p>
        </p:txBody>
      </p:sp>
    </p:spTree>
    <p:extLst>
      <p:ext uri="{BB962C8B-B14F-4D97-AF65-F5344CB8AC3E}">
        <p14:creationId xmlns:p14="http://schemas.microsoft.com/office/powerpoint/2010/main" val="23648125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E1E7AE-4727-40CD-8F77-E3404AC97C09}"/>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22393" y="63822"/>
            <a:ext cx="8345176" cy="700882"/>
          </a:xfrm>
        </p:spPr>
        <p:txBody>
          <a:bodyPr>
            <a:noAutofit/>
          </a:bodyPr>
          <a:lstStyle/>
          <a:p>
            <a:r>
              <a:rPr lang="en-GB" sz="3600" b="1" dirty="0">
                <a:solidFill>
                  <a:srgbClr val="512275"/>
                </a:solidFill>
                <a:latin typeface="Segoe Print" panose="02000600000000000000" pitchFamily="2" charset="0"/>
              </a:rPr>
              <a:t>Getting into the </a:t>
            </a:r>
            <a:r>
              <a:rPr lang="en-GB" sz="3600" b="1" dirty="0">
                <a:solidFill>
                  <a:srgbClr val="92D050"/>
                </a:solidFill>
                <a:latin typeface="Segoe Print" panose="02000600000000000000" pitchFamily="2" charset="0"/>
              </a:rPr>
              <a:t>soothing</a:t>
            </a:r>
            <a:r>
              <a:rPr lang="en-GB" sz="3600" b="1" dirty="0">
                <a:solidFill>
                  <a:srgbClr val="512275"/>
                </a:solidFill>
                <a:latin typeface="Segoe Print" panose="02000600000000000000" pitchFamily="2" charset="0"/>
              </a:rPr>
              <a:t> system</a:t>
            </a:r>
            <a:r>
              <a:rPr lang="en-GB" sz="3600" b="1" dirty="0">
                <a:solidFill>
                  <a:srgbClr val="490092"/>
                </a:solidFill>
                <a:latin typeface="Segoe Print" panose="02000600000000000000" pitchFamily="2" charset="0"/>
              </a:rPr>
              <a:t>:</a:t>
            </a:r>
          </a:p>
        </p:txBody>
      </p:sp>
      <p:sp>
        <p:nvSpPr>
          <p:cNvPr id="3" name="Content Placeholder 2"/>
          <p:cNvSpPr>
            <a:spLocks noGrp="1"/>
          </p:cNvSpPr>
          <p:nvPr>
            <p:ph idx="1"/>
          </p:nvPr>
        </p:nvSpPr>
        <p:spPr>
          <a:xfrm>
            <a:off x="1331641" y="764704"/>
            <a:ext cx="7812358" cy="6184502"/>
          </a:xfrm>
        </p:spPr>
        <p:txBody>
          <a:bodyPr>
            <a:normAutofit lnSpcReduction="10000"/>
          </a:bodyPr>
          <a:lstStyle/>
          <a:p>
            <a:pPr marL="0" indent="0">
              <a:buNone/>
            </a:pPr>
            <a:endParaRPr lang="en-US" sz="1600" dirty="0">
              <a:solidFill>
                <a:srgbClr val="490092"/>
              </a:solidFill>
              <a:latin typeface="Verdana Pro" panose="020B0604030504040204" pitchFamily="34" charset="0"/>
              <a:ea typeface="Calibri" panose="020F0502020204030204" pitchFamily="34" charset="0"/>
            </a:endParaRPr>
          </a:p>
          <a:p>
            <a:pPr marL="0" indent="0">
              <a:buNone/>
            </a:pPr>
            <a:r>
              <a:rPr lang="en-US" sz="1800" b="0" i="0" dirty="0">
                <a:solidFill>
                  <a:srgbClr val="512275"/>
                </a:solidFill>
                <a:effectLst/>
              </a:rPr>
              <a:t>Soothing breathing is an essential way we can learn to calm our emotions down.</a:t>
            </a:r>
          </a:p>
          <a:p>
            <a:pPr marL="0" indent="0">
              <a:buNone/>
            </a:pPr>
            <a:endParaRPr lang="en-US" sz="1800" b="0" i="0" dirty="0">
              <a:solidFill>
                <a:srgbClr val="512275"/>
              </a:solidFill>
              <a:effectLst/>
            </a:endParaRPr>
          </a:p>
          <a:p>
            <a:pPr marL="0" indent="0">
              <a:buNone/>
            </a:pPr>
            <a:r>
              <a:rPr lang="en-US" sz="1800" b="0" i="0" dirty="0">
                <a:solidFill>
                  <a:srgbClr val="512275"/>
                </a:solidFill>
                <a:effectLst/>
              </a:rPr>
              <a:t>We know that certain types of breathing can speed our minds and bodies up: Breathing  into the chest rapidly can increase our arousal and (in some people) may even trigger a panic attack. Other types of breathing can slow us down and can provide a sense of calm, safety, and soothing. </a:t>
            </a:r>
          </a:p>
          <a:p>
            <a:pPr marL="0" indent="0">
              <a:buNone/>
            </a:pPr>
            <a:endParaRPr lang="en-US" sz="1800" b="0" i="0" dirty="0">
              <a:solidFill>
                <a:srgbClr val="512275"/>
              </a:solidFill>
              <a:effectLst/>
            </a:endParaRPr>
          </a:p>
          <a:p>
            <a:pPr marL="0" indent="0" algn="l">
              <a:buNone/>
            </a:pPr>
            <a:r>
              <a:rPr lang="en-US" sz="1800" dirty="0">
                <a:solidFill>
                  <a:srgbClr val="512275"/>
                </a:solidFill>
              </a:rPr>
              <a:t>Soothing breathing is a way of </a:t>
            </a:r>
            <a:r>
              <a:rPr lang="en-US" sz="1800" b="0" i="0" dirty="0">
                <a:solidFill>
                  <a:srgbClr val="512275"/>
                </a:solidFill>
                <a:effectLst/>
              </a:rPr>
              <a:t>activates your brain’s </a:t>
            </a:r>
            <a:r>
              <a:rPr lang="en-US" sz="1800" i="0" u="sng" dirty="0">
                <a:solidFill>
                  <a:srgbClr val="92D050"/>
                </a:solidFill>
                <a:effectLst/>
                <a:hlinkClick r:id="rId3">
                  <a:extLst>
                    <a:ext uri="{A12FA001-AC4F-418D-AE19-62706E023703}">
                      <ahyp:hlinkClr xmlns:ahyp="http://schemas.microsoft.com/office/drawing/2018/hyperlinkcolor" val="tx"/>
                    </a:ext>
                  </a:extLst>
                </a:hlinkClick>
              </a:rPr>
              <a:t>soothing system</a:t>
            </a:r>
            <a:r>
              <a:rPr lang="en-US" sz="1800" i="0" u="sng" dirty="0">
                <a:solidFill>
                  <a:srgbClr val="92D050"/>
                </a:solidFill>
                <a:effectLst/>
              </a:rPr>
              <a:t> </a:t>
            </a:r>
            <a:r>
              <a:rPr lang="en-US" sz="1800" b="0" i="0" dirty="0">
                <a:solidFill>
                  <a:srgbClr val="512275"/>
                </a:solidFill>
                <a:effectLst/>
              </a:rPr>
              <a:t>and is an essential skill if you want to improve your ability to handle stress, and difficult emotions such as anxiety, anger, sadness or panic. </a:t>
            </a:r>
          </a:p>
          <a:p>
            <a:pPr marL="0" indent="0" algn="l">
              <a:buNone/>
            </a:pPr>
            <a:endParaRPr lang="en-US" sz="1800" b="0" i="0" dirty="0">
              <a:solidFill>
                <a:srgbClr val="512275"/>
              </a:solidFill>
              <a:effectLst/>
            </a:endParaRPr>
          </a:p>
          <a:p>
            <a:pPr marL="0" indent="0" algn="l">
              <a:buNone/>
            </a:pPr>
            <a:r>
              <a:rPr lang="en-US" sz="1800" b="0" i="0" dirty="0">
                <a:solidFill>
                  <a:srgbClr val="512275"/>
                </a:solidFill>
                <a:effectLst/>
              </a:rPr>
              <a:t>When we experience stress, our breathing rhythm changes from slow to quick. The depth of our breath also changes from deep in our stomach (diaphragm) to shallow in our chests. Breathing quickly in our chest stimulates our ‘fight / flight response’ (e.g. heart beat increases, muscles </a:t>
            </a:r>
            <a:r>
              <a:rPr lang="en-US" sz="1800" dirty="0">
                <a:solidFill>
                  <a:srgbClr val="512275"/>
                </a:solidFill>
              </a:rPr>
              <a:t>tense) and can c</a:t>
            </a:r>
            <a:r>
              <a:rPr lang="en-US" sz="1800" b="0" i="0" dirty="0">
                <a:solidFill>
                  <a:srgbClr val="512275"/>
                </a:solidFill>
                <a:effectLst/>
              </a:rPr>
              <a:t>ontribute to the activation of our mind’s </a:t>
            </a:r>
            <a:r>
              <a:rPr lang="en-US" sz="1800" b="1" i="0" u="sng" dirty="0">
                <a:solidFill>
                  <a:srgbClr val="FF0000"/>
                </a:solidFill>
                <a:effectLst/>
                <a:hlinkClick r:id="rId4">
                  <a:extLst>
                    <a:ext uri="{A12FA001-AC4F-418D-AE19-62706E023703}">
                      <ahyp:hlinkClr xmlns:ahyp="http://schemas.microsoft.com/office/drawing/2018/hyperlinkcolor" val="tx"/>
                    </a:ext>
                  </a:extLst>
                </a:hlinkClick>
              </a:rPr>
              <a:t>threat system</a:t>
            </a:r>
            <a:r>
              <a:rPr lang="en-US" sz="1800" b="0" i="0" dirty="0">
                <a:solidFill>
                  <a:srgbClr val="512275"/>
                </a:solidFill>
                <a:effectLst/>
              </a:rPr>
              <a:t>.</a:t>
            </a:r>
          </a:p>
          <a:p>
            <a:pPr marL="0" indent="0" algn="l">
              <a:buNone/>
            </a:pPr>
            <a:endParaRPr lang="en-US" sz="1800" b="0" i="0" dirty="0">
              <a:solidFill>
                <a:srgbClr val="512275"/>
              </a:solidFill>
              <a:effectLst/>
            </a:endParaRPr>
          </a:p>
          <a:p>
            <a:pPr marL="0" indent="0">
              <a:lnSpc>
                <a:spcPct val="110000"/>
              </a:lnSpc>
              <a:spcBef>
                <a:spcPts val="0"/>
              </a:spcBef>
              <a:buNone/>
            </a:pPr>
            <a:r>
              <a:rPr lang="en-US" sz="1800" b="0" i="0" dirty="0">
                <a:solidFill>
                  <a:srgbClr val="512275"/>
                </a:solidFill>
                <a:effectLst/>
              </a:rPr>
              <a:t>Soothing breathing can short circuit our brain’s ‘fight-flight response’. This slows our mind and bodies down, it can help us feel more relaxed. </a:t>
            </a:r>
          </a:p>
          <a:p>
            <a:pPr marL="0" indent="0" algn="r">
              <a:lnSpc>
                <a:spcPct val="110000"/>
              </a:lnSpc>
              <a:spcBef>
                <a:spcPts val="0"/>
              </a:spcBef>
              <a:buNone/>
            </a:pPr>
            <a:endParaRPr lang="en-US" sz="1050" b="0" i="0" dirty="0">
              <a:solidFill>
                <a:srgbClr val="512275"/>
              </a:solidFill>
              <a:effectLst/>
            </a:endParaRPr>
          </a:p>
          <a:p>
            <a:pPr marL="0" indent="0" algn="r">
              <a:lnSpc>
                <a:spcPct val="110000"/>
              </a:lnSpc>
              <a:spcBef>
                <a:spcPts val="0"/>
              </a:spcBef>
              <a:buNone/>
            </a:pPr>
            <a:endParaRPr lang="en-US" sz="1050" dirty="0">
              <a:solidFill>
                <a:srgbClr val="512275"/>
              </a:solidFill>
            </a:endParaRPr>
          </a:p>
          <a:p>
            <a:pPr marL="0" indent="0" algn="r">
              <a:lnSpc>
                <a:spcPct val="110000"/>
              </a:lnSpc>
              <a:spcBef>
                <a:spcPts val="0"/>
              </a:spcBef>
              <a:buNone/>
            </a:pPr>
            <a:r>
              <a:rPr lang="en-US" sz="1050" b="0" i="0" dirty="0">
                <a:solidFill>
                  <a:srgbClr val="512275"/>
                </a:solidFill>
                <a:effectLst/>
              </a:rPr>
              <a:t>https://mi-psych.com.au/soothing-rhythm-breathing/</a:t>
            </a:r>
            <a:endParaRPr lang="en-US" sz="800" b="0" i="0" dirty="0">
              <a:solidFill>
                <a:srgbClr val="555555"/>
              </a:solidFill>
              <a:effectLst/>
              <a:latin typeface="Roboto" panose="02000000000000000000" pitchFamily="2" charset="0"/>
            </a:endParaRPr>
          </a:p>
        </p:txBody>
      </p:sp>
    </p:spTree>
    <p:extLst>
      <p:ext uri="{BB962C8B-B14F-4D97-AF65-F5344CB8AC3E}">
        <p14:creationId xmlns:p14="http://schemas.microsoft.com/office/powerpoint/2010/main" val="1814736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EAA8169-ACEB-4F87-BC9E-78BC549E928D}"/>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1475656" y="1124744"/>
            <a:ext cx="7535666" cy="5616624"/>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512275"/>
                </a:solidFill>
              </a:rPr>
              <a:t>Research shows that the following things affect whether someone will develop </a:t>
            </a:r>
            <a:r>
              <a:rPr lang="en-GB" sz="2000" dirty="0">
                <a:solidFill>
                  <a:srgbClr val="512275"/>
                </a:solidFill>
              </a:rPr>
              <a:t>difficulties with emotions:</a:t>
            </a:r>
          </a:p>
          <a:p>
            <a:pPr marL="0" indent="0">
              <a:buNone/>
            </a:pPr>
            <a:r>
              <a:rPr lang="en-US" sz="2000" b="0" i="0" u="sng" dirty="0">
                <a:solidFill>
                  <a:srgbClr val="512275"/>
                </a:solidFill>
                <a:effectLst/>
              </a:rPr>
              <a:t>Past experiences:</a:t>
            </a:r>
          </a:p>
          <a:p>
            <a:pPr algn="l" rtl="0">
              <a:buFont typeface="Arial" panose="020B0604020202020204" pitchFamily="34" charset="0"/>
              <a:buChar char="•"/>
            </a:pPr>
            <a:r>
              <a:rPr lang="en-US" sz="2000" b="0" i="0" dirty="0">
                <a:solidFill>
                  <a:srgbClr val="512275"/>
                </a:solidFill>
                <a:effectLst/>
              </a:rPr>
              <a:t>feeling afraid, upset, unsupported or invalidated a lot</a:t>
            </a:r>
          </a:p>
          <a:p>
            <a:pPr algn="l" rtl="0">
              <a:buFont typeface="Arial" panose="020B0604020202020204" pitchFamily="34" charset="0"/>
              <a:buChar char="•"/>
            </a:pPr>
            <a:r>
              <a:rPr lang="en-US" sz="2000" b="0" i="0" dirty="0">
                <a:solidFill>
                  <a:srgbClr val="512275"/>
                </a:solidFill>
                <a:effectLst/>
              </a:rPr>
              <a:t>family difficulties or instability, such as living with a parent who has an addiction</a:t>
            </a:r>
          </a:p>
          <a:p>
            <a:pPr algn="l" rtl="0">
              <a:buFont typeface="Arial" panose="020B0604020202020204" pitchFamily="34" charset="0"/>
              <a:buChar char="•"/>
            </a:pPr>
            <a:r>
              <a:rPr lang="en-US" sz="2000" b="0" i="0" dirty="0">
                <a:solidFill>
                  <a:srgbClr val="512275"/>
                </a:solidFill>
                <a:effectLst/>
              </a:rPr>
              <a:t>sexual, physical or emotional abuse or neglect</a:t>
            </a:r>
          </a:p>
          <a:p>
            <a:pPr algn="l" rtl="0">
              <a:buFont typeface="Arial" panose="020B0604020202020204" pitchFamily="34" charset="0"/>
              <a:buChar char="•"/>
            </a:pPr>
            <a:r>
              <a:rPr lang="en-US" sz="2000" dirty="0">
                <a:solidFill>
                  <a:srgbClr val="512275"/>
                </a:solidFill>
              </a:rPr>
              <a:t>being separated from, or losing a parent</a:t>
            </a:r>
            <a:endParaRPr lang="en-US" sz="2000" b="0" i="0" dirty="0">
              <a:solidFill>
                <a:srgbClr val="512275"/>
              </a:solidFill>
              <a:effectLst/>
            </a:endParaRPr>
          </a:p>
          <a:p>
            <a:pPr marL="0" indent="0" algn="l" rtl="0">
              <a:buNone/>
            </a:pPr>
            <a:endParaRPr lang="en-US" sz="2000" b="0" i="0" dirty="0">
              <a:solidFill>
                <a:srgbClr val="512275"/>
              </a:solidFill>
              <a:effectLst/>
            </a:endParaRPr>
          </a:p>
          <a:p>
            <a:pPr marL="0" indent="0" algn="l" rtl="0">
              <a:buNone/>
            </a:pPr>
            <a:r>
              <a:rPr lang="en-US" sz="2000" b="0" i="0" u="sng" dirty="0">
                <a:solidFill>
                  <a:srgbClr val="512275"/>
                </a:solidFill>
                <a:effectLst/>
              </a:rPr>
              <a:t>Due to these experiences:  </a:t>
            </a:r>
            <a:endParaRPr lang="en-US" sz="2000" b="0" i="0" dirty="0">
              <a:solidFill>
                <a:srgbClr val="512275"/>
              </a:solidFill>
              <a:effectLst/>
            </a:endParaRPr>
          </a:p>
          <a:p>
            <a:pPr algn="l" rtl="0">
              <a:buFont typeface="Arial" panose="020B0604020202020204" pitchFamily="34" charset="0"/>
              <a:buChar char="•"/>
            </a:pPr>
            <a:r>
              <a:rPr lang="en-US" sz="2000" b="0" i="0" dirty="0">
                <a:solidFill>
                  <a:srgbClr val="512275"/>
                </a:solidFill>
                <a:effectLst/>
              </a:rPr>
              <a:t>Emotions are very easily triggered (e.g. like a burns victim with sensitive skin)</a:t>
            </a:r>
          </a:p>
          <a:p>
            <a:pPr algn="l" rtl="0">
              <a:buFont typeface="Arial" panose="020B0604020202020204" pitchFamily="34" charset="0"/>
              <a:buChar char="•"/>
            </a:pPr>
            <a:r>
              <a:rPr lang="en-US" sz="2000" dirty="0">
                <a:solidFill>
                  <a:srgbClr val="512275"/>
                </a:solidFill>
              </a:rPr>
              <a:t>Emotions are more intense (e.g. feel the pain A LOT more)</a:t>
            </a:r>
          </a:p>
          <a:p>
            <a:pPr algn="l" rtl="0">
              <a:buFont typeface="Arial" panose="020B0604020202020204" pitchFamily="34" charset="0"/>
              <a:buChar char="•"/>
            </a:pPr>
            <a:r>
              <a:rPr lang="en-US" sz="2000" b="0" i="0" dirty="0">
                <a:solidFill>
                  <a:srgbClr val="512275"/>
                </a:solidFill>
                <a:effectLst/>
              </a:rPr>
              <a:t>Emotions take longer to calm down (e.g. pain is felt for longer)</a:t>
            </a:r>
            <a:endParaRPr lang="en-US" sz="1400" dirty="0">
              <a:solidFill>
                <a:srgbClr val="512275"/>
              </a:solidFill>
            </a:endParaRPr>
          </a:p>
        </p:txBody>
      </p:sp>
      <p:sp>
        <p:nvSpPr>
          <p:cNvPr id="6" name="Rectangular Callout 4">
            <a:extLst>
              <a:ext uri="{FF2B5EF4-FFF2-40B4-BE49-F238E27FC236}">
                <a16:creationId xmlns:a16="http://schemas.microsoft.com/office/drawing/2014/main" id="{6DEC845D-6EDD-48DA-8C24-DA682F092B31}"/>
              </a:ext>
            </a:extLst>
          </p:cNvPr>
          <p:cNvSpPr/>
          <p:nvPr/>
        </p:nvSpPr>
        <p:spPr>
          <a:xfrm>
            <a:off x="554115" y="404664"/>
            <a:ext cx="1569613" cy="648072"/>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641109" y="476672"/>
            <a:ext cx="2084666" cy="1781793"/>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2700" dirty="0">
                <a:solidFill>
                  <a:srgbClr val="512275"/>
                </a:solidFill>
                <a:latin typeface="Segoe Print" charset="0"/>
                <a:ea typeface="Verdana" panose="020B0604030504040204" pitchFamily="34" charset="0"/>
                <a:cs typeface="Segoe Print" charset="0"/>
              </a:rPr>
              <a:t>Causes:</a:t>
            </a:r>
            <a:endParaRPr lang="en-GB" sz="27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16785561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77574"/>
            <a:ext cx="8345176" cy="700882"/>
          </a:xfrm>
        </p:spPr>
        <p:txBody>
          <a:bodyPr>
            <a:noAutofit/>
          </a:bodyPr>
          <a:lstStyle/>
          <a:p>
            <a:pPr algn="l"/>
            <a:r>
              <a:rPr lang="en-GB" sz="3600" b="1" dirty="0">
                <a:solidFill>
                  <a:srgbClr val="92D050"/>
                </a:solidFill>
                <a:latin typeface="Segoe Print" panose="02000600000000000000" pitchFamily="2" charset="0"/>
              </a:rPr>
              <a:t>Soothing</a:t>
            </a:r>
            <a:r>
              <a:rPr lang="en-GB" sz="3600" b="1" dirty="0">
                <a:solidFill>
                  <a:srgbClr val="512275"/>
                </a:solidFill>
                <a:latin typeface="Segoe Print" panose="02000600000000000000" pitchFamily="2" charset="0"/>
              </a:rPr>
              <a:t> breathing</a:t>
            </a:r>
            <a:r>
              <a:rPr lang="en-GB" sz="3600" b="1" dirty="0">
                <a:solidFill>
                  <a:srgbClr val="490092"/>
                </a:solidFill>
                <a:latin typeface="Segoe Print" panose="02000600000000000000" pitchFamily="2" charset="0"/>
              </a:rPr>
              <a:t>:</a:t>
            </a:r>
          </a:p>
        </p:txBody>
      </p:sp>
      <p:sp>
        <p:nvSpPr>
          <p:cNvPr id="3" name="Content Placeholder 2"/>
          <p:cNvSpPr>
            <a:spLocks noGrp="1"/>
          </p:cNvSpPr>
          <p:nvPr>
            <p:ph idx="1"/>
          </p:nvPr>
        </p:nvSpPr>
        <p:spPr>
          <a:xfrm>
            <a:off x="107504" y="764704"/>
            <a:ext cx="9036495" cy="6184502"/>
          </a:xfrm>
        </p:spPr>
        <p:txBody>
          <a:bodyPr>
            <a:normAutofit fontScale="92500"/>
          </a:bodyPr>
          <a:lstStyle/>
          <a:p>
            <a:pPr marL="0" indent="0" algn="l">
              <a:buNone/>
            </a:pPr>
            <a:r>
              <a:rPr lang="en-US" sz="1900" b="0" i="0" dirty="0">
                <a:solidFill>
                  <a:srgbClr val="512275"/>
                </a:solidFill>
                <a:effectLst/>
              </a:rPr>
              <a:t>We need to </a:t>
            </a:r>
            <a:r>
              <a:rPr lang="en-US" sz="1900" b="1" i="0" dirty="0">
                <a:solidFill>
                  <a:srgbClr val="512275"/>
                </a:solidFill>
                <a:effectLst/>
              </a:rPr>
              <a:t>S L O W  your breathing down</a:t>
            </a:r>
            <a:r>
              <a:rPr lang="en-US" sz="1900" b="0" i="0" dirty="0">
                <a:solidFill>
                  <a:srgbClr val="512275"/>
                </a:solidFill>
                <a:effectLst/>
              </a:rPr>
              <a:t>. This can be anything that works for you. A common rhythm is</a:t>
            </a:r>
            <a:r>
              <a:rPr lang="en-US" sz="1900" b="1" i="0" dirty="0">
                <a:solidFill>
                  <a:srgbClr val="512275"/>
                </a:solidFill>
                <a:effectLst/>
              </a:rPr>
              <a:t> 6 breaths a minute</a:t>
            </a:r>
            <a:r>
              <a:rPr lang="en-US" sz="1900" b="0" i="0" dirty="0">
                <a:solidFill>
                  <a:srgbClr val="512275"/>
                </a:solidFill>
                <a:effectLst/>
              </a:rPr>
              <a:t>.</a:t>
            </a:r>
          </a:p>
          <a:p>
            <a:pPr marL="0" indent="0" algn="l">
              <a:buNone/>
            </a:pPr>
            <a:r>
              <a:rPr lang="en-US" sz="1900" b="0" i="0" dirty="0">
                <a:solidFill>
                  <a:srgbClr val="512275"/>
                </a:solidFill>
                <a:effectLst/>
              </a:rPr>
              <a:t>Try the following and then experiment with what is most soothing for you:</a:t>
            </a:r>
          </a:p>
          <a:p>
            <a:pPr algn="l"/>
            <a:r>
              <a:rPr lang="en-US" sz="1900" b="1" i="0" dirty="0">
                <a:solidFill>
                  <a:srgbClr val="512275"/>
                </a:solidFill>
                <a:effectLst/>
              </a:rPr>
              <a:t>Take a slow deep breath in for 4 seconds</a:t>
            </a:r>
            <a:r>
              <a:rPr lang="en-US" sz="1900" b="0" i="0" dirty="0">
                <a:solidFill>
                  <a:srgbClr val="512275"/>
                </a:solidFill>
                <a:effectLst/>
              </a:rPr>
              <a:t>. Fill up your tummy. No need to overdo it (we don’t want to cause dizziness), just inhale gently until you become comfortably full. </a:t>
            </a:r>
            <a:r>
              <a:rPr lang="en-US" sz="1900" b="1" i="0" dirty="0">
                <a:solidFill>
                  <a:srgbClr val="512275"/>
                </a:solidFill>
                <a:effectLst/>
              </a:rPr>
              <a:t>HOLD IT for 2 seconds. Exhale slowly over 6 seconds.</a:t>
            </a:r>
            <a:endParaRPr lang="en-US" sz="1900" b="0" i="0" dirty="0">
              <a:solidFill>
                <a:srgbClr val="512275"/>
              </a:solidFill>
              <a:effectLst/>
            </a:endParaRPr>
          </a:p>
          <a:p>
            <a:pPr algn="l"/>
            <a:r>
              <a:rPr lang="en-US" sz="1900" b="1" i="0" dirty="0">
                <a:solidFill>
                  <a:srgbClr val="512275"/>
                </a:solidFill>
                <a:effectLst/>
              </a:rPr>
              <a:t>A: Repeat – Gently inhale to your tummy comfortably over 4 seconds. </a:t>
            </a:r>
            <a:endParaRPr lang="en-US" sz="1900" b="0" i="0" dirty="0">
              <a:solidFill>
                <a:srgbClr val="512275"/>
              </a:solidFill>
              <a:effectLst/>
            </a:endParaRPr>
          </a:p>
          <a:p>
            <a:pPr algn="l">
              <a:buFont typeface="Arial" panose="020B0604020202020204" pitchFamily="34" charset="0"/>
              <a:buChar char="•"/>
            </a:pPr>
            <a:r>
              <a:rPr lang="en-US" sz="1900" b="0" i="0" dirty="0">
                <a:solidFill>
                  <a:srgbClr val="512275"/>
                </a:solidFill>
                <a:effectLst/>
              </a:rPr>
              <a:t>Count “In, 2, 3, 4”</a:t>
            </a:r>
          </a:p>
          <a:p>
            <a:pPr algn="l"/>
            <a:r>
              <a:rPr lang="en-US" sz="1900" b="1" i="0" dirty="0">
                <a:solidFill>
                  <a:srgbClr val="512275"/>
                </a:solidFill>
                <a:effectLst/>
              </a:rPr>
              <a:t>B: Gently hold your breath for 2 seconds</a:t>
            </a:r>
            <a:endParaRPr lang="en-US" sz="1900" b="0" i="0" dirty="0">
              <a:solidFill>
                <a:srgbClr val="512275"/>
              </a:solidFill>
              <a:effectLst/>
            </a:endParaRPr>
          </a:p>
          <a:p>
            <a:pPr algn="l">
              <a:buFont typeface="Arial" panose="020B0604020202020204" pitchFamily="34" charset="0"/>
              <a:buChar char="•"/>
            </a:pPr>
            <a:r>
              <a:rPr lang="en-US" sz="1900" b="0" i="0" dirty="0">
                <a:solidFill>
                  <a:srgbClr val="512275"/>
                </a:solidFill>
                <a:effectLst/>
              </a:rPr>
              <a:t>Count “HOLD-IT, 2”</a:t>
            </a:r>
          </a:p>
          <a:p>
            <a:pPr algn="l"/>
            <a:r>
              <a:rPr lang="en-US" sz="1900" b="1" i="0" dirty="0">
                <a:solidFill>
                  <a:srgbClr val="512275"/>
                </a:solidFill>
                <a:effectLst/>
              </a:rPr>
              <a:t>C: Slowly exhale for 6 seconds. </a:t>
            </a:r>
            <a:endParaRPr lang="en-US" sz="1900" b="0" i="0" dirty="0">
              <a:solidFill>
                <a:srgbClr val="512275"/>
              </a:solidFill>
              <a:effectLst/>
            </a:endParaRPr>
          </a:p>
          <a:p>
            <a:pPr algn="l">
              <a:buFont typeface="Arial" panose="020B0604020202020204" pitchFamily="34" charset="0"/>
              <a:buChar char="•"/>
            </a:pPr>
            <a:r>
              <a:rPr lang="en-US" sz="1900" b="0" i="0" dirty="0">
                <a:solidFill>
                  <a:srgbClr val="512275"/>
                </a:solidFill>
                <a:effectLst/>
              </a:rPr>
              <a:t>Count “Out, 2, 3, 4, 5, 6”</a:t>
            </a:r>
          </a:p>
          <a:p>
            <a:pPr algn="l"/>
            <a:r>
              <a:rPr lang="en-US" sz="1900" b="1" i="1" dirty="0">
                <a:solidFill>
                  <a:srgbClr val="512275"/>
                </a:solidFill>
                <a:effectLst/>
              </a:rPr>
              <a:t>Repeat from ‘A’ five times. In total this will take you 60 seconds. Notice how you feel….</a:t>
            </a:r>
            <a:endParaRPr lang="en-US" sz="1900" b="0" i="0" dirty="0">
              <a:solidFill>
                <a:srgbClr val="512275"/>
              </a:solidFill>
              <a:effectLst/>
            </a:endParaRPr>
          </a:p>
          <a:p>
            <a:pPr marL="0" indent="0" algn="l">
              <a:buNone/>
            </a:pPr>
            <a:endParaRPr lang="en-US" sz="1900" b="1" i="0" dirty="0">
              <a:solidFill>
                <a:srgbClr val="512275"/>
              </a:solidFill>
              <a:effectLst/>
            </a:endParaRPr>
          </a:p>
          <a:p>
            <a:pPr marL="0" indent="0">
              <a:buNone/>
            </a:pPr>
            <a:r>
              <a:rPr lang="en-US" sz="1900" b="1" dirty="0">
                <a:solidFill>
                  <a:srgbClr val="512275"/>
                </a:solidFill>
              </a:rPr>
              <a:t>P</a:t>
            </a:r>
            <a:r>
              <a:rPr lang="en-US" sz="1900" b="1" i="0" dirty="0">
                <a:solidFill>
                  <a:srgbClr val="512275"/>
                </a:solidFill>
                <a:effectLst/>
              </a:rPr>
              <a:t>ractice anywhere</a:t>
            </a:r>
            <a:r>
              <a:rPr lang="en-US" sz="1900" b="0" i="0" dirty="0">
                <a:solidFill>
                  <a:srgbClr val="512275"/>
                </a:solidFill>
                <a:effectLst/>
              </a:rPr>
              <a:t>: Lying in bed when you can’t sleep, waiting for a bus or train, when on watching TV or listening to music, standing in a line waiting to be served.  </a:t>
            </a:r>
            <a:r>
              <a:rPr lang="en-US" sz="1900" b="0" i="0" u="sng" dirty="0">
                <a:solidFill>
                  <a:srgbClr val="512275"/>
                </a:solidFill>
                <a:effectLst/>
              </a:rPr>
              <a:t>Practice as often as possible, at least three times a day</a:t>
            </a:r>
            <a:r>
              <a:rPr lang="en-US" sz="1900" b="0" i="0" dirty="0">
                <a:solidFill>
                  <a:srgbClr val="512275"/>
                </a:solidFill>
                <a:effectLst/>
              </a:rPr>
              <a:t>.  This will help you become aware of how you are breathing, and how it feels to slow your breathing down and tap into your soothing system. </a:t>
            </a:r>
            <a:r>
              <a:rPr lang="en-US" sz="1900" dirty="0">
                <a:solidFill>
                  <a:srgbClr val="512275"/>
                </a:solidFill>
              </a:rPr>
              <a:t>O</a:t>
            </a:r>
            <a:r>
              <a:rPr lang="en-US" sz="1900" b="0" i="0" dirty="0">
                <a:solidFill>
                  <a:srgbClr val="512275"/>
                </a:solidFill>
                <a:effectLst/>
              </a:rPr>
              <a:t>nce you know how to do it, you don’t need to use your hands on your chest or belly. </a:t>
            </a:r>
          </a:p>
          <a:p>
            <a:pPr marL="0" indent="0" algn="l">
              <a:buNone/>
            </a:pPr>
            <a:endParaRPr lang="en-US" sz="1400" b="0" i="0" dirty="0">
              <a:solidFill>
                <a:srgbClr val="512275"/>
              </a:solidFill>
              <a:effectLst/>
            </a:endParaRPr>
          </a:p>
          <a:p>
            <a:pPr marL="0" indent="0" algn="l">
              <a:buNone/>
            </a:pPr>
            <a:endParaRPr lang="en-US" sz="900" b="0" i="0" dirty="0">
              <a:solidFill>
                <a:srgbClr val="555555"/>
              </a:solidFill>
              <a:effectLst/>
              <a:latin typeface="Roboto" panose="02000000000000000000" pitchFamily="2" charset="0"/>
            </a:endParaRPr>
          </a:p>
          <a:p>
            <a:pPr marL="0" indent="0">
              <a:buNone/>
            </a:pPr>
            <a:endParaRPr lang="en-US" sz="1200" b="0" i="0" dirty="0">
              <a:solidFill>
                <a:srgbClr val="555555"/>
              </a:solidFill>
              <a:effectLst/>
              <a:latin typeface="Roboto" panose="02000000000000000000" pitchFamily="2" charset="0"/>
            </a:endParaRPr>
          </a:p>
        </p:txBody>
      </p:sp>
    </p:spTree>
    <p:extLst>
      <p:ext uri="{BB962C8B-B14F-4D97-AF65-F5344CB8AC3E}">
        <p14:creationId xmlns:p14="http://schemas.microsoft.com/office/powerpoint/2010/main" val="17792214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93" y="63822"/>
            <a:ext cx="8345176" cy="700882"/>
          </a:xfrm>
        </p:spPr>
        <p:txBody>
          <a:bodyPr>
            <a:noAutofit/>
          </a:bodyPr>
          <a:lstStyle/>
          <a:p>
            <a:r>
              <a:rPr lang="en-GB" sz="3600" b="1" dirty="0">
                <a:solidFill>
                  <a:srgbClr val="512275"/>
                </a:solidFill>
                <a:latin typeface="Segoe Print" panose="02000600000000000000" pitchFamily="2" charset="0"/>
              </a:rPr>
              <a:t>Getting into the </a:t>
            </a:r>
            <a:r>
              <a:rPr lang="en-GB" sz="3600" b="1" dirty="0">
                <a:solidFill>
                  <a:srgbClr val="92D050"/>
                </a:solidFill>
                <a:latin typeface="Segoe Print" panose="02000600000000000000" pitchFamily="2" charset="0"/>
              </a:rPr>
              <a:t>soothing</a:t>
            </a:r>
            <a:r>
              <a:rPr lang="en-GB" sz="3600" b="1" dirty="0">
                <a:solidFill>
                  <a:srgbClr val="512275"/>
                </a:solidFill>
                <a:latin typeface="Segoe Print" panose="02000600000000000000" pitchFamily="2" charset="0"/>
              </a:rPr>
              <a:t> system</a:t>
            </a:r>
            <a:r>
              <a:rPr lang="en-GB" sz="3600" b="1" dirty="0">
                <a:solidFill>
                  <a:srgbClr val="490092"/>
                </a:solidFill>
                <a:latin typeface="Segoe Print" panose="02000600000000000000" pitchFamily="2" charset="0"/>
              </a:rPr>
              <a:t>:</a:t>
            </a:r>
          </a:p>
        </p:txBody>
      </p:sp>
      <p:sp>
        <p:nvSpPr>
          <p:cNvPr id="3" name="Content Placeholder 2"/>
          <p:cNvSpPr>
            <a:spLocks noGrp="1"/>
          </p:cNvSpPr>
          <p:nvPr>
            <p:ph idx="1"/>
          </p:nvPr>
        </p:nvSpPr>
        <p:spPr>
          <a:xfrm>
            <a:off x="22393" y="764704"/>
            <a:ext cx="9121606" cy="6184502"/>
          </a:xfrm>
        </p:spPr>
        <p:txBody>
          <a:bodyPr>
            <a:normAutofit/>
          </a:bodyPr>
          <a:lstStyle/>
          <a:p>
            <a:pPr marL="0" indent="0">
              <a:buNone/>
            </a:pPr>
            <a:endParaRPr lang="en-US" sz="1600" dirty="0">
              <a:solidFill>
                <a:srgbClr val="490092"/>
              </a:solidFill>
              <a:latin typeface="Verdana Pro" panose="020B0604030504040204" pitchFamily="34" charset="0"/>
              <a:ea typeface="Calibri" panose="020F0502020204030204" pitchFamily="34" charset="0"/>
            </a:endParaRPr>
          </a:p>
          <a:p>
            <a:pPr marL="0" indent="0">
              <a:buNone/>
            </a:pPr>
            <a:r>
              <a:rPr lang="en-US" sz="1800" b="0" i="0" dirty="0">
                <a:solidFill>
                  <a:srgbClr val="92D050"/>
                </a:solidFill>
                <a:effectLst/>
              </a:rPr>
              <a:t>Soothing</a:t>
            </a:r>
            <a:r>
              <a:rPr lang="en-US" sz="1800" b="0" i="0" dirty="0">
                <a:solidFill>
                  <a:srgbClr val="512275"/>
                </a:solidFill>
                <a:effectLst/>
              </a:rPr>
              <a:t> place is another way we can learn to calm our emotions down and activate the soothing system:</a:t>
            </a:r>
            <a:endParaRPr lang="en-US" b="0" i="0" dirty="0">
              <a:solidFill>
                <a:srgbClr val="512275"/>
              </a:solidFill>
              <a:effectLst/>
            </a:endParaRPr>
          </a:p>
          <a:p>
            <a:r>
              <a:rPr lang="en-US" sz="1800" dirty="0">
                <a:solidFill>
                  <a:srgbClr val="512275"/>
                </a:solidFill>
              </a:rPr>
              <a:t>Take a couple of minutes to practice your soothing breathing rhythm </a:t>
            </a:r>
          </a:p>
          <a:p>
            <a:r>
              <a:rPr lang="en-US" sz="1800" dirty="0">
                <a:solidFill>
                  <a:srgbClr val="512275"/>
                </a:solidFill>
              </a:rPr>
              <a:t>Imagine a place where you can feel calm, peaceful and safe. It may be a place you've been to before, somewhere you've dreamed about going to, somewhere you've seen a picture of, or just a peaceful place you can create in your mind’s eye. </a:t>
            </a:r>
          </a:p>
          <a:p>
            <a:r>
              <a:rPr lang="en-US" sz="1800" dirty="0">
                <a:solidFill>
                  <a:srgbClr val="512275"/>
                </a:solidFill>
              </a:rPr>
              <a:t>Look around you in that place, notice the </a:t>
            </a:r>
            <a:r>
              <a:rPr lang="en-US" sz="1800" dirty="0" err="1">
                <a:solidFill>
                  <a:srgbClr val="512275"/>
                </a:solidFill>
              </a:rPr>
              <a:t>colours</a:t>
            </a:r>
            <a:r>
              <a:rPr lang="en-US" sz="1800" dirty="0">
                <a:solidFill>
                  <a:srgbClr val="512275"/>
                </a:solidFill>
              </a:rPr>
              <a:t> and shapes. What else do you notice? </a:t>
            </a:r>
          </a:p>
          <a:p>
            <a:r>
              <a:rPr lang="en-US" sz="1800" dirty="0">
                <a:solidFill>
                  <a:srgbClr val="512275"/>
                </a:solidFill>
              </a:rPr>
              <a:t>Now notice the sounds that are around you, or perhaps the silence. Sounds far away and those nearer to you. Those that are more noticeable, and those that are more subtle. </a:t>
            </a:r>
          </a:p>
          <a:p>
            <a:r>
              <a:rPr lang="en-US" sz="1800" dirty="0">
                <a:solidFill>
                  <a:srgbClr val="512275"/>
                </a:solidFill>
              </a:rPr>
              <a:t>Think about any smells you notice there. </a:t>
            </a:r>
          </a:p>
          <a:p>
            <a:r>
              <a:rPr lang="en-US" sz="1800" dirty="0">
                <a:solidFill>
                  <a:srgbClr val="512275"/>
                </a:solidFill>
              </a:rPr>
              <a:t>Then focus on any skin sensations - the earth beneath you or whatever is supporting you in that place, the temperature, any movement of air, anything else you can touch. </a:t>
            </a:r>
          </a:p>
          <a:p>
            <a:r>
              <a:rPr lang="en-US" sz="1800" dirty="0">
                <a:solidFill>
                  <a:srgbClr val="512275"/>
                </a:solidFill>
              </a:rPr>
              <a:t>Notice the pleasant physical sensations in your body whilst you enjoy this safe place. </a:t>
            </a:r>
          </a:p>
          <a:p>
            <a:r>
              <a:rPr lang="en-US" sz="1800" dirty="0">
                <a:solidFill>
                  <a:srgbClr val="512275"/>
                </a:solidFill>
              </a:rPr>
              <a:t>Now whilst you're in your peaceful and safe place, you might choose to give it a name, whether one word or a phrase that you can use to bring that image back, anytime you need to.</a:t>
            </a:r>
          </a:p>
          <a:p>
            <a:r>
              <a:rPr lang="en-US" sz="1800" dirty="0">
                <a:solidFill>
                  <a:srgbClr val="512275"/>
                </a:solidFill>
              </a:rPr>
              <a:t>You can choose to linger there a while, just enjoying the peacefulness and serenity. You can leave whenever you want to, just by opening your eyes and being aware of where you are now, and bringing yourself back to alertness in the 'here and now'.</a:t>
            </a:r>
            <a:endParaRPr lang="en-US" sz="1600" b="0" i="0" dirty="0">
              <a:solidFill>
                <a:srgbClr val="512275"/>
              </a:solidFill>
              <a:effectLst/>
            </a:endParaRPr>
          </a:p>
          <a:p>
            <a:pPr marL="0" indent="0" algn="r">
              <a:lnSpc>
                <a:spcPct val="110000"/>
              </a:lnSpc>
              <a:spcBef>
                <a:spcPts val="0"/>
              </a:spcBef>
              <a:buNone/>
            </a:pPr>
            <a:endParaRPr lang="en-US" sz="1050" dirty="0">
              <a:solidFill>
                <a:srgbClr val="512275"/>
              </a:solidFill>
            </a:endParaRPr>
          </a:p>
        </p:txBody>
      </p:sp>
    </p:spTree>
    <p:extLst>
      <p:ext uri="{BB962C8B-B14F-4D97-AF65-F5344CB8AC3E}">
        <p14:creationId xmlns:p14="http://schemas.microsoft.com/office/powerpoint/2010/main" val="34261062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E1E7AE-4727-40CD-8F77-E3404AC97C09}"/>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179512" y="77412"/>
            <a:ext cx="8345176" cy="700882"/>
          </a:xfrm>
        </p:spPr>
        <p:txBody>
          <a:bodyPr>
            <a:noAutofit/>
          </a:bodyPr>
          <a:lstStyle/>
          <a:p>
            <a:pPr algn="l"/>
            <a:r>
              <a:rPr lang="en-GB" sz="3600" b="1" dirty="0">
                <a:solidFill>
                  <a:srgbClr val="512275"/>
                </a:solidFill>
                <a:latin typeface="Segoe Print" panose="02000600000000000000" pitchFamily="2" charset="0"/>
              </a:rPr>
              <a:t>Challenging</a:t>
            </a:r>
            <a:r>
              <a:rPr lang="en-GB" sz="3600" b="1" dirty="0">
                <a:solidFill>
                  <a:srgbClr val="FF0000"/>
                </a:solidFill>
                <a:latin typeface="Segoe Print" panose="02000600000000000000" pitchFamily="2" charset="0"/>
              </a:rPr>
              <a:t> Threat</a:t>
            </a:r>
            <a:r>
              <a:rPr lang="en-GB" sz="3600" b="1" dirty="0">
                <a:solidFill>
                  <a:srgbClr val="490092"/>
                </a:solidFill>
                <a:latin typeface="Segoe Print" panose="02000600000000000000" pitchFamily="2" charset="0"/>
              </a:rPr>
              <a:t> thoughts:</a:t>
            </a:r>
          </a:p>
        </p:txBody>
      </p:sp>
      <p:sp>
        <p:nvSpPr>
          <p:cNvPr id="3" name="Content Placeholder 2"/>
          <p:cNvSpPr>
            <a:spLocks noGrp="1"/>
          </p:cNvSpPr>
          <p:nvPr>
            <p:ph idx="1"/>
          </p:nvPr>
        </p:nvSpPr>
        <p:spPr>
          <a:xfrm>
            <a:off x="1331641" y="764704"/>
            <a:ext cx="7508489" cy="6184502"/>
          </a:xfrm>
        </p:spPr>
        <p:txBody>
          <a:bodyPr>
            <a:normAutofit/>
          </a:bodyPr>
          <a:lstStyle/>
          <a:p>
            <a:pPr marL="0" indent="0">
              <a:lnSpc>
                <a:spcPct val="150000"/>
              </a:lnSpc>
              <a:buNone/>
            </a:pPr>
            <a:endParaRPr lang="en-GB" sz="1600" b="1" dirty="0">
              <a:solidFill>
                <a:srgbClr val="512275"/>
              </a:solidFill>
              <a:latin typeface="Verdana" panose="020B0604030504040204" pitchFamily="34" charset="0"/>
              <a:ea typeface="Verdana" panose="020B0604030504040204" pitchFamily="34" charset="0"/>
            </a:endParaRPr>
          </a:p>
          <a:p>
            <a:pPr marL="0" indent="0">
              <a:lnSpc>
                <a:spcPct val="150000"/>
              </a:lnSpc>
              <a:buNone/>
            </a:pPr>
            <a:r>
              <a:rPr lang="en-GB" sz="2000" b="1" dirty="0">
                <a:solidFill>
                  <a:srgbClr val="512275"/>
                </a:solidFill>
                <a:ea typeface="Verdana" panose="020B0604030504040204" pitchFamily="34" charset="0"/>
              </a:rPr>
              <a:t>When in </a:t>
            </a:r>
            <a:r>
              <a:rPr lang="en-GB" sz="2000" b="1" dirty="0">
                <a:solidFill>
                  <a:srgbClr val="FF0000"/>
                </a:solidFill>
                <a:ea typeface="Verdana" panose="020B0604030504040204" pitchFamily="34" charset="0"/>
              </a:rPr>
              <a:t>threat</a:t>
            </a:r>
            <a:r>
              <a:rPr lang="en-GB" sz="2000" b="1" dirty="0">
                <a:solidFill>
                  <a:srgbClr val="512275"/>
                </a:solidFill>
                <a:ea typeface="Verdana" panose="020B0604030504040204" pitchFamily="34" charset="0"/>
              </a:rPr>
              <a:t> thoughts are:</a:t>
            </a:r>
          </a:p>
          <a:p>
            <a:pPr marL="257175" indent="-257175">
              <a:lnSpc>
                <a:spcPct val="150000"/>
              </a:lnSpc>
              <a:buFont typeface="Arial" panose="020B0604020202020204" pitchFamily="34" charset="0"/>
              <a:buChar char="•"/>
            </a:pPr>
            <a:r>
              <a:rPr lang="en-US" sz="2000" b="1" dirty="0">
                <a:solidFill>
                  <a:srgbClr val="512275"/>
                </a:solidFill>
                <a:ea typeface="Verdana" panose="020B0604030504040204" pitchFamily="34" charset="0"/>
              </a:rPr>
              <a:t>Negative</a:t>
            </a:r>
          </a:p>
          <a:p>
            <a:pPr marL="257175" indent="-257175">
              <a:lnSpc>
                <a:spcPct val="150000"/>
              </a:lnSpc>
              <a:buFont typeface="Arial" panose="020B0604020202020204" pitchFamily="34" charset="0"/>
              <a:buChar char="•"/>
            </a:pPr>
            <a:r>
              <a:rPr lang="en-US" sz="2000" b="1" dirty="0">
                <a:solidFill>
                  <a:srgbClr val="512275"/>
                </a:solidFill>
                <a:ea typeface="Verdana" panose="020B0604030504040204" pitchFamily="34" charset="0"/>
              </a:rPr>
              <a:t>A</a:t>
            </a:r>
            <a:r>
              <a:rPr lang="en-GB" sz="2000" b="1" dirty="0" err="1">
                <a:solidFill>
                  <a:srgbClr val="512275"/>
                </a:solidFill>
                <a:ea typeface="Verdana" panose="020B0604030504040204" pitchFamily="34" charset="0"/>
              </a:rPr>
              <a:t>utomatic</a:t>
            </a:r>
            <a:r>
              <a:rPr lang="en-GB" sz="2000" b="1" dirty="0">
                <a:solidFill>
                  <a:srgbClr val="512275"/>
                </a:solidFill>
                <a:ea typeface="Verdana" panose="020B0604030504040204" pitchFamily="34" charset="0"/>
              </a:rPr>
              <a:t> </a:t>
            </a:r>
            <a:r>
              <a:rPr lang="en-GB" sz="2000" dirty="0">
                <a:solidFill>
                  <a:srgbClr val="512275"/>
                </a:solidFill>
                <a:ea typeface="Verdana" panose="020B0604030504040204" pitchFamily="34" charset="0"/>
              </a:rPr>
              <a:t>thoughts (involuntary, often ‘pop-up’)</a:t>
            </a:r>
          </a:p>
          <a:p>
            <a:pPr marL="257175" indent="-257175">
              <a:lnSpc>
                <a:spcPct val="150000"/>
              </a:lnSpc>
              <a:buFont typeface="Arial" panose="020B0604020202020204" pitchFamily="34" charset="0"/>
              <a:buChar char="•"/>
            </a:pPr>
            <a:r>
              <a:rPr lang="en-US" sz="2000" b="1" dirty="0">
                <a:solidFill>
                  <a:srgbClr val="512275"/>
                </a:solidFill>
                <a:ea typeface="Verdana" panose="020B0604030504040204" pitchFamily="34" charset="0"/>
              </a:rPr>
              <a:t>B</a:t>
            </a:r>
            <a:r>
              <a:rPr lang="en-GB" sz="2000" b="1" dirty="0" err="1">
                <a:solidFill>
                  <a:srgbClr val="512275"/>
                </a:solidFill>
                <a:ea typeface="Verdana" panose="020B0604030504040204" pitchFamily="34" charset="0"/>
              </a:rPr>
              <a:t>elievable</a:t>
            </a:r>
            <a:r>
              <a:rPr lang="en-GB" sz="2000" b="1" dirty="0">
                <a:solidFill>
                  <a:srgbClr val="512275"/>
                </a:solidFill>
                <a:ea typeface="Verdana" panose="020B0604030504040204" pitchFamily="34" charset="0"/>
              </a:rPr>
              <a:t> </a:t>
            </a:r>
            <a:r>
              <a:rPr lang="en-GB" sz="2000" dirty="0">
                <a:solidFill>
                  <a:srgbClr val="512275"/>
                </a:solidFill>
                <a:ea typeface="Verdana" panose="020B0604030504040204" pitchFamily="34" charset="0"/>
              </a:rPr>
              <a:t>(we take them as fact when they are not necessarily true)</a:t>
            </a:r>
          </a:p>
          <a:p>
            <a:pPr marL="257175" indent="-257175">
              <a:lnSpc>
                <a:spcPct val="150000"/>
              </a:lnSpc>
              <a:buFont typeface="Arial" panose="020B0604020202020204" pitchFamily="34" charset="0"/>
              <a:buChar char="•"/>
            </a:pPr>
            <a:r>
              <a:rPr lang="en-US" sz="2000" b="1" dirty="0">
                <a:solidFill>
                  <a:srgbClr val="512275"/>
                </a:solidFill>
                <a:ea typeface="Verdana" panose="020B0604030504040204" pitchFamily="34" charset="0"/>
              </a:rPr>
              <a:t>H</a:t>
            </a:r>
            <a:r>
              <a:rPr lang="en-GB" sz="2000" b="1" dirty="0" err="1">
                <a:solidFill>
                  <a:srgbClr val="512275"/>
                </a:solidFill>
                <a:ea typeface="Verdana" panose="020B0604030504040204" pitchFamily="34" charset="0"/>
              </a:rPr>
              <a:t>abitual</a:t>
            </a:r>
            <a:r>
              <a:rPr lang="en-GB" sz="2000" b="1" dirty="0">
                <a:solidFill>
                  <a:srgbClr val="512275"/>
                </a:solidFill>
                <a:ea typeface="Verdana" panose="020B0604030504040204" pitchFamily="34" charset="0"/>
              </a:rPr>
              <a:t> </a:t>
            </a:r>
            <a:r>
              <a:rPr lang="en-GB" sz="2000" dirty="0">
                <a:solidFill>
                  <a:srgbClr val="512275"/>
                </a:solidFill>
                <a:ea typeface="Verdana" panose="020B0604030504040204" pitchFamily="34" charset="0"/>
              </a:rPr>
              <a:t>(we can have the same thoughts that keep coming back, like a bad habit)</a:t>
            </a:r>
          </a:p>
          <a:p>
            <a:pPr marL="257175" indent="-257175">
              <a:lnSpc>
                <a:spcPct val="150000"/>
              </a:lnSpc>
              <a:buFont typeface="Arial" panose="020B0604020202020204" pitchFamily="34" charset="0"/>
              <a:buChar char="•"/>
            </a:pPr>
            <a:r>
              <a:rPr lang="en-US" sz="2000" b="1" dirty="0">
                <a:solidFill>
                  <a:srgbClr val="512275"/>
                </a:solidFill>
                <a:ea typeface="Verdana" panose="020B0604030504040204" pitchFamily="34" charset="0"/>
              </a:rPr>
              <a:t>U</a:t>
            </a:r>
            <a:r>
              <a:rPr lang="en-GB" sz="2000" b="1" dirty="0" err="1">
                <a:solidFill>
                  <a:srgbClr val="512275"/>
                </a:solidFill>
                <a:ea typeface="Verdana" panose="020B0604030504040204" pitchFamily="34" charset="0"/>
              </a:rPr>
              <a:t>nreasonable</a:t>
            </a:r>
            <a:r>
              <a:rPr lang="en-GB" sz="2000" b="1" dirty="0">
                <a:solidFill>
                  <a:srgbClr val="512275"/>
                </a:solidFill>
                <a:ea typeface="Verdana" panose="020B0604030504040204" pitchFamily="34" charset="0"/>
              </a:rPr>
              <a:t> </a:t>
            </a:r>
            <a:r>
              <a:rPr lang="en-GB" sz="2000" dirty="0">
                <a:solidFill>
                  <a:srgbClr val="512275"/>
                </a:solidFill>
                <a:ea typeface="Verdana" panose="020B0604030504040204" pitchFamily="34" charset="0"/>
              </a:rPr>
              <a:t>and </a:t>
            </a:r>
            <a:r>
              <a:rPr lang="en-GB" sz="2000" b="1" dirty="0">
                <a:solidFill>
                  <a:srgbClr val="512275"/>
                </a:solidFill>
                <a:ea typeface="Verdana" panose="020B0604030504040204" pitchFamily="34" charset="0"/>
              </a:rPr>
              <a:t>unhelpful</a:t>
            </a:r>
          </a:p>
          <a:p>
            <a:pPr marL="257175" indent="-257175">
              <a:lnSpc>
                <a:spcPct val="150000"/>
              </a:lnSpc>
              <a:buFont typeface="Arial" panose="020B0604020202020204" pitchFamily="34" charset="0"/>
              <a:buChar char="•"/>
            </a:pPr>
            <a:r>
              <a:rPr lang="en-US" sz="2000" b="1" dirty="0">
                <a:solidFill>
                  <a:srgbClr val="512275"/>
                </a:solidFill>
                <a:ea typeface="Verdana" panose="020B0604030504040204" pitchFamily="34" charset="0"/>
              </a:rPr>
              <a:t>S</a:t>
            </a:r>
            <a:r>
              <a:rPr lang="en-GB" sz="2000" b="1" dirty="0">
                <a:solidFill>
                  <a:srgbClr val="512275"/>
                </a:solidFill>
                <a:ea typeface="Verdana" panose="020B0604030504040204" pitchFamily="34" charset="0"/>
              </a:rPr>
              <a:t>elf-perpetuating </a:t>
            </a:r>
            <a:r>
              <a:rPr lang="en-GB" sz="2000" dirty="0">
                <a:solidFill>
                  <a:srgbClr val="512275"/>
                </a:solidFill>
                <a:ea typeface="Verdana" panose="020B0604030504040204" pitchFamily="34" charset="0"/>
              </a:rPr>
              <a:t>(lead to spiral of negative thoughts)</a:t>
            </a:r>
          </a:p>
          <a:p>
            <a:pPr marL="0" indent="0">
              <a:buNone/>
            </a:pPr>
            <a:endParaRPr lang="en-GB" sz="1600" spc="-41" dirty="0">
              <a:solidFill>
                <a:srgbClr val="490092"/>
              </a:solidFill>
              <a:latin typeface="Verdana Pro" panose="020B0604030504040204" pitchFamily="34" charset="0"/>
              <a:ea typeface="Arial" panose="020B0604020202020204" pitchFamily="34" charset="0"/>
            </a:endParaRPr>
          </a:p>
        </p:txBody>
      </p:sp>
    </p:spTree>
    <p:extLst>
      <p:ext uri="{BB962C8B-B14F-4D97-AF65-F5344CB8AC3E}">
        <p14:creationId xmlns:p14="http://schemas.microsoft.com/office/powerpoint/2010/main" val="41927548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70553881-52F4-4D74-89E8-A8FC770B19FA}"/>
              </a:ext>
            </a:extLst>
          </p:cNvPr>
          <p:cNvGraphicFramePr>
            <a:graphicFrameLocks noGrp="1"/>
          </p:cNvGraphicFramePr>
          <p:nvPr/>
        </p:nvGraphicFramePr>
        <p:xfrm>
          <a:off x="0" y="1"/>
          <a:ext cx="9150350" cy="6858000"/>
        </p:xfrm>
        <a:graphic>
          <a:graphicData uri="http://schemas.openxmlformats.org/drawingml/2006/table">
            <a:tbl>
              <a:tblPr firstRow="1" firstCol="1" lastRow="1" lastCol="1" bandRow="1" bandCol="1"/>
              <a:tblGrid>
                <a:gridCol w="2493995">
                  <a:extLst>
                    <a:ext uri="{9D8B030D-6E8A-4147-A177-3AD203B41FA5}">
                      <a16:colId xmlns:a16="http://schemas.microsoft.com/office/drawing/2014/main" val="3166811400"/>
                    </a:ext>
                  </a:extLst>
                </a:gridCol>
                <a:gridCol w="6630955">
                  <a:extLst>
                    <a:ext uri="{9D8B030D-6E8A-4147-A177-3AD203B41FA5}">
                      <a16:colId xmlns:a16="http://schemas.microsoft.com/office/drawing/2014/main" val="872614388"/>
                    </a:ext>
                  </a:extLst>
                </a:gridCol>
                <a:gridCol w="25400">
                  <a:extLst>
                    <a:ext uri="{9D8B030D-6E8A-4147-A177-3AD203B41FA5}">
                      <a16:colId xmlns:a16="http://schemas.microsoft.com/office/drawing/2014/main" val="693838552"/>
                    </a:ext>
                  </a:extLst>
                </a:gridCol>
              </a:tblGrid>
              <a:tr h="1551527">
                <a:tc gridSpan="3">
                  <a:txBody>
                    <a:bodyPr/>
                    <a:lstStyle/>
                    <a:p>
                      <a:pPr marL="78105" marR="0" lvl="0" indent="0" algn="l" defTabSz="914400" rtl="0" eaLnBrk="1" fontAlgn="auto" latinLnBrk="0" hangingPunct="1">
                        <a:lnSpc>
                          <a:spcPct val="107000"/>
                        </a:lnSpc>
                        <a:spcBef>
                          <a:spcPts val="495"/>
                        </a:spcBef>
                        <a:spcAft>
                          <a:spcPts val="0"/>
                        </a:spcAft>
                        <a:buClrTx/>
                        <a:buSzTx/>
                        <a:buFontTx/>
                        <a:buNone/>
                        <a:tabLst/>
                        <a:defRPr/>
                      </a:pPr>
                      <a:r>
                        <a:rPr lang="en-US" sz="1500" b="1" dirty="0">
                          <a:solidFill>
                            <a:schemeClr val="bg1"/>
                          </a:solidFill>
                          <a:effectLst/>
                          <a:latin typeface="Verdana Pro" panose="020B0604030504040204" pitchFamily="34" charset="0"/>
                          <a:ea typeface="Arial" panose="020B0604020202020204" pitchFamily="34" charset="0"/>
                          <a:cs typeface="Times New Roman" panose="02020603050405020304" pitchFamily="18" charset="0"/>
                        </a:rPr>
                        <a:t>Ways of thinking and their meanings</a:t>
                      </a:r>
                    </a:p>
                    <a:p>
                      <a:pPr marL="78105" marR="0" lvl="0" indent="0" algn="l" defTabSz="914400" rtl="0" eaLnBrk="1" fontAlgn="auto" latinLnBrk="0" hangingPunct="1">
                        <a:lnSpc>
                          <a:spcPct val="107000"/>
                        </a:lnSpc>
                        <a:spcBef>
                          <a:spcPts val="495"/>
                        </a:spcBef>
                        <a:spcAft>
                          <a:spcPts val="0"/>
                        </a:spcAft>
                        <a:buClrTx/>
                        <a:buSzTx/>
                        <a:buFontTx/>
                        <a:buNone/>
                        <a:tabLst/>
                        <a:defRPr/>
                      </a:pPr>
                      <a:r>
                        <a:rPr lang="en-US" sz="1800" kern="1200" dirty="0">
                          <a:solidFill>
                            <a:schemeClr val="bg1"/>
                          </a:solidFill>
                          <a:effectLst/>
                          <a:latin typeface="Verdana Pro" panose="020B0604030504040204" pitchFamily="34" charset="0"/>
                          <a:ea typeface="+mn-ea"/>
                          <a:cs typeface="+mn-cs"/>
                        </a:rPr>
                        <a:t>When in </a:t>
                      </a:r>
                      <a:r>
                        <a:rPr lang="en-US" sz="1800" b="1" kern="1200" dirty="0">
                          <a:solidFill>
                            <a:srgbClr val="FF0000"/>
                          </a:solidFill>
                          <a:effectLst/>
                          <a:latin typeface="Verdana Pro" panose="020B0604030504040204" pitchFamily="34" charset="0"/>
                          <a:ea typeface="+mn-ea"/>
                          <a:cs typeface="+mn-cs"/>
                        </a:rPr>
                        <a:t>threat </a:t>
                      </a:r>
                      <a:r>
                        <a:rPr lang="en-US" sz="1800" kern="1200" dirty="0">
                          <a:solidFill>
                            <a:schemeClr val="bg1"/>
                          </a:solidFill>
                          <a:effectLst/>
                          <a:latin typeface="Verdana Pro" panose="020B0604030504040204" pitchFamily="34" charset="0"/>
                          <a:ea typeface="+mn-ea"/>
                          <a:cs typeface="+mn-cs"/>
                        </a:rPr>
                        <a:t>people are more likely to see everything in a dangerous or threatening way, our thoughts can become a bit distorted or biased.</a:t>
                      </a:r>
                      <a:endParaRPr lang="en-GB" sz="1800" kern="1200" dirty="0">
                        <a:solidFill>
                          <a:schemeClr val="bg1"/>
                        </a:solidFill>
                        <a:effectLst/>
                        <a:latin typeface="Verdana Pro" panose="020B0604030504040204" pitchFamily="34" charset="0"/>
                        <a:ea typeface="+mn-ea"/>
                        <a:cs typeface="+mn-cs"/>
                      </a:endParaRPr>
                    </a:p>
                    <a:p>
                      <a:pPr marL="78105">
                        <a:lnSpc>
                          <a:spcPct val="107000"/>
                        </a:lnSpc>
                        <a:spcBef>
                          <a:spcPts val="495"/>
                        </a:spcBef>
                        <a:spcAft>
                          <a:spcPts val="0"/>
                        </a:spcAft>
                      </a:pPr>
                      <a:endParaRPr lang="en-GB" sz="14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a:noFill/>
                    </a:lnL>
                    <a:lnR>
                      <a:noFill/>
                    </a:lnR>
                    <a:lnT>
                      <a:noFill/>
                    </a:lnT>
                    <a:lnB>
                      <a:noFill/>
                    </a:lnB>
                    <a:solidFill>
                      <a:srgbClr val="231F20"/>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239155951"/>
                  </a:ext>
                </a:extLst>
              </a:tr>
              <a:tr h="658520">
                <a:tc>
                  <a:txBody>
                    <a:bodyPr/>
                    <a:lstStyle/>
                    <a:p>
                      <a:pPr marL="71755">
                        <a:lnSpc>
                          <a:spcPct val="107000"/>
                        </a:lnSpc>
                        <a:spcBef>
                          <a:spcPts val="335"/>
                        </a:spcBef>
                        <a:spcAft>
                          <a:spcPts val="0"/>
                        </a:spcAft>
                      </a:pPr>
                      <a:r>
                        <a:rPr lang="en-US" sz="1800" b="1">
                          <a:solidFill>
                            <a:srgbClr val="FFFFFF"/>
                          </a:solidFill>
                          <a:effectLst/>
                          <a:latin typeface="Verdana Pro" panose="020B0604030504040204" pitchFamily="34" charset="0"/>
                          <a:ea typeface="Arial" panose="020B0604020202020204" pitchFamily="34" charset="0"/>
                          <a:cs typeface="Times New Roman" panose="02020603050405020304" pitchFamily="18" charset="0"/>
                        </a:rPr>
                        <a:t>Way of thinking</a:t>
                      </a:r>
                      <a:endParaRPr lang="en-GB" sz="150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a:noFill/>
                    </a:lnT>
                    <a:lnB w="12700" cap="flat" cmpd="sng" algn="ctr">
                      <a:solidFill>
                        <a:srgbClr val="231F20"/>
                      </a:solidFill>
                      <a:prstDash val="solid"/>
                      <a:round/>
                      <a:headEnd type="none" w="med" len="med"/>
                      <a:tailEnd type="none" w="med" len="med"/>
                    </a:lnB>
                    <a:solidFill>
                      <a:srgbClr val="8D5BA5"/>
                    </a:solidFill>
                  </a:tcPr>
                </a:tc>
                <a:tc>
                  <a:txBody>
                    <a:bodyPr/>
                    <a:lstStyle/>
                    <a:p>
                      <a:pPr marL="71755">
                        <a:lnSpc>
                          <a:spcPct val="107000"/>
                        </a:lnSpc>
                        <a:spcBef>
                          <a:spcPts val="335"/>
                        </a:spcBef>
                        <a:spcAft>
                          <a:spcPts val="0"/>
                        </a:spcAft>
                      </a:pPr>
                      <a:r>
                        <a:rPr lang="en-US" sz="1800" b="1" dirty="0">
                          <a:solidFill>
                            <a:srgbClr val="FFFFFF"/>
                          </a:solidFill>
                          <a:effectLst/>
                          <a:latin typeface="Verdana Pro" panose="020B0604030504040204" pitchFamily="34" charset="0"/>
                          <a:ea typeface="Arial" panose="020B0604020202020204" pitchFamily="34" charset="0"/>
                          <a:cs typeface="Times New Roman" panose="02020603050405020304" pitchFamily="18" charset="0"/>
                        </a:rPr>
                        <a:t>What does this mean?</a:t>
                      </a:r>
                      <a:endParaRPr lang="en-GB" sz="15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a:noFill/>
                    </a:lnT>
                    <a:lnB w="12700" cap="flat" cmpd="sng" algn="ctr">
                      <a:solidFill>
                        <a:srgbClr val="231F20"/>
                      </a:solidFill>
                      <a:prstDash val="solid"/>
                      <a:round/>
                      <a:headEnd type="none" w="med" len="med"/>
                      <a:tailEnd type="none" w="med" len="med"/>
                    </a:lnB>
                    <a:solidFill>
                      <a:srgbClr val="8D5BA5"/>
                    </a:solidFill>
                  </a:tcPr>
                </a:tc>
                <a:tc>
                  <a:txBody>
                    <a:bodyPr/>
                    <a:lstStyle/>
                    <a:p>
                      <a:pPr marL="73025">
                        <a:lnSpc>
                          <a:spcPct val="107000"/>
                        </a:lnSpc>
                        <a:spcBef>
                          <a:spcPts val="335"/>
                        </a:spcBef>
                        <a:spcAft>
                          <a:spcPts val="0"/>
                        </a:spcAft>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a:noFill/>
                    </a:lnT>
                    <a:lnB w="12700" cap="flat" cmpd="sng" algn="ctr">
                      <a:solidFill>
                        <a:srgbClr val="231F20"/>
                      </a:solidFill>
                      <a:prstDash val="solid"/>
                      <a:round/>
                      <a:headEnd type="none" w="med" len="med"/>
                      <a:tailEnd type="none" w="med" len="med"/>
                    </a:lnB>
                    <a:solidFill>
                      <a:srgbClr val="8D5BA5"/>
                    </a:solidFill>
                  </a:tcPr>
                </a:tc>
                <a:extLst>
                  <a:ext uri="{0D108BD9-81ED-4DB2-BD59-A6C34878D82A}">
                    <a16:rowId xmlns:a16="http://schemas.microsoft.com/office/drawing/2014/main" val="1712218406"/>
                  </a:ext>
                </a:extLst>
              </a:tr>
              <a:tr h="746081">
                <a:tc>
                  <a:txBody>
                    <a:bodyPr/>
                    <a:lstStyle/>
                    <a:p>
                      <a:pPr marL="71755">
                        <a:lnSpc>
                          <a:spcPct val="107000"/>
                        </a:lnSpc>
                        <a:spcBef>
                          <a:spcPts val="265"/>
                        </a:spcBef>
                        <a:spcAft>
                          <a:spcPts val="0"/>
                        </a:spcAft>
                      </a:pPr>
                      <a:r>
                        <a:rPr lang="en-US" sz="1800" dirty="0" err="1">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Catastrophising</a:t>
                      </a:r>
                      <a:endParaRPr lang="en-GB" sz="15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marL="71755">
                        <a:lnSpc>
                          <a:spcPct val="100000"/>
                        </a:lnSpc>
                        <a:spcBef>
                          <a:spcPts val="265"/>
                        </a:spcBef>
                        <a:spcAft>
                          <a:spcPts val="0"/>
                        </a:spcAft>
                      </a:pPr>
                      <a:r>
                        <a:rPr lang="en-US" sz="180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Blowing things out of proportion and thinking that the very worst will happen</a:t>
                      </a:r>
                      <a:endParaRPr lang="en-GB" sz="150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2449789490"/>
                  </a:ext>
                </a:extLst>
              </a:tr>
              <a:tr h="746081">
                <a:tc>
                  <a:txBody>
                    <a:bodyPr/>
                    <a:lstStyle/>
                    <a:p>
                      <a:pPr marL="71755">
                        <a:lnSpc>
                          <a:spcPct val="107000"/>
                        </a:lnSpc>
                        <a:spcBef>
                          <a:spcPts val="265"/>
                        </a:spcBef>
                        <a:spcAft>
                          <a:spcPts val="0"/>
                        </a:spcAft>
                      </a:pPr>
                      <a:r>
                        <a:rPr lang="en-US" sz="1800" dirty="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Overgeneralization</a:t>
                      </a:r>
                      <a:endParaRPr lang="en-GB" sz="15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marL="71755" marR="366395">
                        <a:lnSpc>
                          <a:spcPct val="100000"/>
                        </a:lnSpc>
                        <a:spcBef>
                          <a:spcPts val="265"/>
                        </a:spcBef>
                        <a:spcAft>
                          <a:spcPts val="0"/>
                        </a:spcAft>
                      </a:pPr>
                      <a:r>
                        <a:rPr lang="en-US" sz="180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When you think something is dangerous, you think everything associated with it is dangerous</a:t>
                      </a:r>
                      <a:endParaRPr lang="en-GB" sz="150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1377219512"/>
                  </a:ext>
                </a:extLst>
              </a:tr>
              <a:tr h="527604">
                <a:tc>
                  <a:txBody>
                    <a:bodyPr/>
                    <a:lstStyle/>
                    <a:p>
                      <a:pPr marL="71755">
                        <a:lnSpc>
                          <a:spcPct val="107000"/>
                        </a:lnSpc>
                        <a:spcBef>
                          <a:spcPts val="265"/>
                        </a:spcBef>
                        <a:spcAft>
                          <a:spcPts val="0"/>
                        </a:spcAft>
                      </a:pPr>
                      <a:r>
                        <a:rPr lang="en-US" sz="180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Selective attention</a:t>
                      </a:r>
                      <a:endParaRPr lang="en-GB" sz="150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marL="71755">
                        <a:lnSpc>
                          <a:spcPct val="107000"/>
                        </a:lnSpc>
                        <a:spcBef>
                          <a:spcPts val="265"/>
                        </a:spcBef>
                        <a:spcAft>
                          <a:spcPts val="0"/>
                        </a:spcAft>
                      </a:pPr>
                      <a:r>
                        <a:rPr lang="en-US" sz="1800" dirty="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Focusing on threat and danger in situations</a:t>
                      </a:r>
                      <a:endParaRPr lang="en-GB" sz="15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1291585075"/>
                  </a:ext>
                </a:extLst>
              </a:tr>
              <a:tr h="762984">
                <a:tc>
                  <a:txBody>
                    <a:bodyPr/>
                    <a:lstStyle/>
                    <a:p>
                      <a:pPr marL="71755">
                        <a:lnSpc>
                          <a:spcPct val="107000"/>
                        </a:lnSpc>
                        <a:spcBef>
                          <a:spcPts val="265"/>
                        </a:spcBef>
                        <a:spcAft>
                          <a:spcPts val="0"/>
                        </a:spcAft>
                      </a:pPr>
                      <a:r>
                        <a:rPr lang="en-US" sz="180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All or nothing thinking</a:t>
                      </a:r>
                      <a:endParaRPr lang="en-GB" sz="150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marL="71755" marR="722630">
                        <a:lnSpc>
                          <a:spcPct val="100000"/>
                        </a:lnSpc>
                        <a:spcBef>
                          <a:spcPts val="265"/>
                        </a:spcBef>
                        <a:spcAft>
                          <a:spcPts val="0"/>
                        </a:spcAft>
                      </a:pPr>
                      <a:r>
                        <a:rPr lang="en-US" sz="1800" dirty="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Thinking in absolutes e.g. someone is perfect or abusive, something is either dangerous or safe</a:t>
                      </a:r>
                      <a:endParaRPr lang="en-GB" sz="15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1029050551"/>
                  </a:ext>
                </a:extLst>
              </a:tr>
              <a:tr h="746081">
                <a:tc>
                  <a:txBody>
                    <a:bodyPr/>
                    <a:lstStyle/>
                    <a:p>
                      <a:pPr marL="71755" marR="370205">
                        <a:lnSpc>
                          <a:spcPct val="100000"/>
                        </a:lnSpc>
                        <a:spcBef>
                          <a:spcPts val="265"/>
                        </a:spcBef>
                        <a:spcAft>
                          <a:spcPts val="0"/>
                        </a:spcAft>
                      </a:pPr>
                      <a:r>
                        <a:rPr lang="en-US" sz="180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Jumping to conclusions</a:t>
                      </a:r>
                      <a:endParaRPr lang="en-GB" sz="150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marL="71755">
                        <a:lnSpc>
                          <a:spcPct val="107000"/>
                        </a:lnSpc>
                        <a:spcBef>
                          <a:spcPts val="265"/>
                        </a:spcBef>
                        <a:spcAft>
                          <a:spcPts val="0"/>
                        </a:spcAft>
                      </a:pPr>
                      <a:r>
                        <a:rPr lang="en-US" sz="1800" dirty="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Assuming e.g. I won’t be able to cope!</a:t>
                      </a:r>
                      <a:endParaRPr lang="en-GB" sz="15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3169380598"/>
                  </a:ext>
                </a:extLst>
              </a:tr>
              <a:tr h="1119122">
                <a:tc>
                  <a:txBody>
                    <a:bodyPr/>
                    <a:lstStyle/>
                    <a:p>
                      <a:pPr marL="71755">
                        <a:lnSpc>
                          <a:spcPct val="107000"/>
                        </a:lnSpc>
                        <a:spcBef>
                          <a:spcPts val="265"/>
                        </a:spcBef>
                        <a:spcAft>
                          <a:spcPts val="0"/>
                        </a:spcAft>
                      </a:pPr>
                      <a:r>
                        <a:rPr lang="en-US" sz="180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Living by fixed rules</a:t>
                      </a:r>
                      <a:endParaRPr lang="en-GB" sz="150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marL="71755" marR="27940">
                        <a:lnSpc>
                          <a:spcPct val="100000"/>
                        </a:lnSpc>
                        <a:spcBef>
                          <a:spcPts val="265"/>
                        </a:spcBef>
                        <a:spcAft>
                          <a:spcPts val="0"/>
                        </a:spcAft>
                      </a:pPr>
                      <a:r>
                        <a:rPr lang="en-US" sz="1800" dirty="0">
                          <a:solidFill>
                            <a:srgbClr val="231F20"/>
                          </a:solidFill>
                          <a:effectLst/>
                          <a:latin typeface="Verdana Pro" panose="020B0604030504040204" pitchFamily="34" charset="0"/>
                          <a:ea typeface="Arial" panose="020B0604020202020204" pitchFamily="34" charset="0"/>
                          <a:cs typeface="Times New Roman" panose="02020603050405020304" pitchFamily="18" charset="0"/>
                        </a:rPr>
                        <a:t>Tending to have fixed rules about situations - i.e. regularly saying to yourself ‘I must; should; ought; can’t’</a:t>
                      </a:r>
                      <a:endParaRPr lang="en-GB" sz="1500" dirty="0">
                        <a:effectLst/>
                        <a:latin typeface="Verdana Pro" panose="020B060403050404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solidFill>
                      <a:srgbClr val="BBB8DC"/>
                    </a:solidFill>
                  </a:tcPr>
                </a:tc>
                <a:tc>
                  <a:txBody>
                    <a:bodyPr/>
                    <a:lstStyle/>
                    <a:p>
                      <a:pPr>
                        <a:lnSpc>
                          <a:spcPct val="107000"/>
                        </a:lnSpc>
                      </a:pPr>
                      <a:endParaRPr lang="en-GB" sz="800" dirty="0">
                        <a:effectLst/>
                        <a:latin typeface="Arial" panose="020B0604020202020204" pitchFamily="34" charset="0"/>
                        <a:ea typeface="Arial" panose="020B0604020202020204" pitchFamily="34" charset="0"/>
                        <a:cs typeface="Times New Roman" panose="02020603050405020304" pitchFamily="18" charset="0"/>
                      </a:endParaRPr>
                    </a:p>
                  </a:txBody>
                  <a:tcPr marL="0" marR="0" marT="0" marB="0">
                    <a:lnL w="12700" cap="flat" cmpd="sng" algn="ctr">
                      <a:solidFill>
                        <a:srgbClr val="231F20"/>
                      </a:solidFill>
                      <a:prstDash val="solid"/>
                      <a:round/>
                      <a:headEnd type="none" w="med" len="med"/>
                      <a:tailEnd type="none" w="med" len="med"/>
                    </a:lnL>
                    <a:lnR w="12700" cap="flat" cmpd="sng" algn="ctr">
                      <a:solidFill>
                        <a:srgbClr val="231F20"/>
                      </a:solidFill>
                      <a:prstDash val="solid"/>
                      <a:round/>
                      <a:headEnd type="none" w="med" len="med"/>
                      <a:tailEnd type="none" w="med" len="med"/>
                    </a:lnR>
                    <a:lnT w="12700" cap="flat" cmpd="sng" algn="ctr">
                      <a:solidFill>
                        <a:srgbClr val="231F20"/>
                      </a:solidFill>
                      <a:prstDash val="solid"/>
                      <a:round/>
                      <a:headEnd type="none" w="med" len="med"/>
                      <a:tailEnd type="none" w="med" len="med"/>
                    </a:lnT>
                    <a:lnB w="12700" cap="flat" cmpd="sng" algn="ctr">
                      <a:solidFill>
                        <a:srgbClr val="231F20"/>
                      </a:solidFill>
                      <a:prstDash val="solid"/>
                      <a:round/>
                      <a:headEnd type="none" w="med" len="med"/>
                      <a:tailEnd type="none" w="med" len="med"/>
                    </a:lnB>
                  </a:tcPr>
                </a:tc>
                <a:extLst>
                  <a:ext uri="{0D108BD9-81ED-4DB2-BD59-A6C34878D82A}">
                    <a16:rowId xmlns:a16="http://schemas.microsoft.com/office/drawing/2014/main" val="3423775291"/>
                  </a:ext>
                </a:extLst>
              </a:tr>
            </a:tbl>
          </a:graphicData>
        </a:graphic>
      </p:graphicFrame>
    </p:spTree>
    <p:extLst>
      <p:ext uri="{BB962C8B-B14F-4D97-AF65-F5344CB8AC3E}">
        <p14:creationId xmlns:p14="http://schemas.microsoft.com/office/powerpoint/2010/main" val="23915468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E1E7AE-4727-40CD-8F77-E3404AC97C09}"/>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179512" y="77412"/>
            <a:ext cx="8345176" cy="700882"/>
          </a:xfrm>
        </p:spPr>
        <p:txBody>
          <a:bodyPr>
            <a:noAutofit/>
          </a:bodyPr>
          <a:lstStyle/>
          <a:p>
            <a:pPr algn="l"/>
            <a:r>
              <a:rPr lang="en-GB" sz="3600" b="1" dirty="0">
                <a:solidFill>
                  <a:srgbClr val="512275"/>
                </a:solidFill>
                <a:latin typeface="Segoe Print" panose="02000600000000000000" pitchFamily="2" charset="0"/>
              </a:rPr>
              <a:t>Challenging</a:t>
            </a:r>
            <a:r>
              <a:rPr lang="en-GB" sz="3600" b="1" dirty="0">
                <a:solidFill>
                  <a:srgbClr val="FF0000"/>
                </a:solidFill>
                <a:latin typeface="Segoe Print" panose="02000600000000000000" pitchFamily="2" charset="0"/>
              </a:rPr>
              <a:t> Threat</a:t>
            </a:r>
            <a:r>
              <a:rPr lang="en-GB" sz="3600" b="1" dirty="0">
                <a:solidFill>
                  <a:srgbClr val="490092"/>
                </a:solidFill>
                <a:latin typeface="Segoe Print" panose="02000600000000000000" pitchFamily="2" charset="0"/>
              </a:rPr>
              <a:t> </a:t>
            </a:r>
            <a:r>
              <a:rPr lang="en-GB" sz="3600" b="1" dirty="0">
                <a:solidFill>
                  <a:srgbClr val="512275"/>
                </a:solidFill>
                <a:latin typeface="Segoe Print" panose="02000600000000000000" pitchFamily="2" charset="0"/>
              </a:rPr>
              <a:t>thoughts:</a:t>
            </a:r>
          </a:p>
        </p:txBody>
      </p:sp>
      <p:sp>
        <p:nvSpPr>
          <p:cNvPr id="3" name="Content Placeholder 2"/>
          <p:cNvSpPr>
            <a:spLocks noGrp="1"/>
          </p:cNvSpPr>
          <p:nvPr>
            <p:ph idx="1"/>
          </p:nvPr>
        </p:nvSpPr>
        <p:spPr>
          <a:xfrm>
            <a:off x="1331641" y="764704"/>
            <a:ext cx="7508489" cy="6184502"/>
          </a:xfrm>
        </p:spPr>
        <p:txBody>
          <a:bodyPr>
            <a:normAutofit/>
          </a:bodyPr>
          <a:lstStyle/>
          <a:p>
            <a:pPr marL="0" indent="0">
              <a:lnSpc>
                <a:spcPct val="150000"/>
              </a:lnSpc>
              <a:buNone/>
            </a:pPr>
            <a:endParaRPr lang="en-GB" sz="2000" b="1" dirty="0">
              <a:solidFill>
                <a:srgbClr val="512275"/>
              </a:solidFill>
              <a:ea typeface="Verdana" panose="020B0604030504040204" pitchFamily="34" charset="0"/>
            </a:endParaRPr>
          </a:p>
          <a:p>
            <a:pPr marL="0" indent="0">
              <a:lnSpc>
                <a:spcPct val="150000"/>
              </a:lnSpc>
              <a:buNone/>
            </a:pPr>
            <a:r>
              <a:rPr lang="en-GB" sz="2000" b="1" dirty="0">
                <a:solidFill>
                  <a:srgbClr val="512275"/>
                </a:solidFill>
                <a:ea typeface="Verdana" panose="020B0604030504040204" pitchFamily="34" charset="0"/>
              </a:rPr>
              <a:t>Engage your soothing breathing for a few minutes then ask yourself:</a:t>
            </a:r>
          </a:p>
          <a:p>
            <a:pPr marL="0" indent="0">
              <a:lnSpc>
                <a:spcPct val="150000"/>
              </a:lnSpc>
              <a:buNone/>
            </a:pPr>
            <a:endParaRPr lang="en-GB" sz="900" b="1" dirty="0">
              <a:solidFill>
                <a:srgbClr val="512275"/>
              </a:solidFill>
              <a:ea typeface="Verdana" panose="020B0604030504040204" pitchFamily="34" charset="0"/>
            </a:endParaRPr>
          </a:p>
          <a:p>
            <a:pPr marL="342900" lvl="0" indent="-342900">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What real evidence do I </a:t>
            </a:r>
            <a:r>
              <a:rPr lang="en-US" sz="1800" spc="-20" dirty="0">
                <a:solidFill>
                  <a:srgbClr val="512275"/>
                </a:solidFill>
                <a:effectLst/>
                <a:ea typeface="Arial" panose="020B0604020202020204" pitchFamily="34" charset="0"/>
              </a:rPr>
              <a:t>have </a:t>
            </a:r>
            <a:r>
              <a:rPr lang="en-US" sz="1800" spc="-55" dirty="0">
                <a:solidFill>
                  <a:srgbClr val="512275"/>
                </a:solidFill>
                <a:effectLst/>
                <a:ea typeface="Arial" panose="020B0604020202020204" pitchFamily="34" charset="0"/>
              </a:rPr>
              <a:t>to support these</a:t>
            </a:r>
            <a:r>
              <a:rPr lang="en-US" sz="1800" spc="-140" dirty="0">
                <a:solidFill>
                  <a:srgbClr val="512275"/>
                </a:solidFill>
                <a:effectLst/>
                <a:ea typeface="Arial" panose="020B0604020202020204" pitchFamily="34" charset="0"/>
              </a:rPr>
              <a:t> </a:t>
            </a:r>
            <a:r>
              <a:rPr lang="en-US" sz="1800" spc="-15" dirty="0">
                <a:solidFill>
                  <a:srgbClr val="512275"/>
                </a:solidFill>
                <a:effectLst/>
                <a:ea typeface="Arial" panose="020B0604020202020204" pitchFamily="34" charset="0"/>
              </a:rPr>
              <a:t>thoughts?</a:t>
            </a:r>
            <a:endParaRPr lang="en-GB" sz="1800" spc="-5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Are these thoughts</a:t>
            </a:r>
            <a:r>
              <a:rPr lang="en-US" sz="1800" spc="-5" dirty="0">
                <a:solidFill>
                  <a:srgbClr val="512275"/>
                </a:solidFill>
                <a:effectLst/>
                <a:ea typeface="Arial" panose="020B0604020202020204" pitchFamily="34" charset="0"/>
              </a:rPr>
              <a:t> </a:t>
            </a:r>
            <a:r>
              <a:rPr lang="en-US" sz="1800" spc="-15" dirty="0">
                <a:solidFill>
                  <a:srgbClr val="512275"/>
                </a:solidFill>
                <a:effectLst/>
                <a:ea typeface="Arial" panose="020B0604020202020204" pitchFamily="34" charset="0"/>
              </a:rPr>
              <a:t>helpful?</a:t>
            </a:r>
            <a:endParaRPr lang="en-GB" sz="1800" spc="-5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What thoughts might be more</a:t>
            </a:r>
            <a:r>
              <a:rPr lang="en-US" sz="1800" spc="-10" dirty="0">
                <a:solidFill>
                  <a:srgbClr val="512275"/>
                </a:solidFill>
                <a:effectLst/>
                <a:ea typeface="Arial" panose="020B0604020202020204" pitchFamily="34" charset="0"/>
              </a:rPr>
              <a:t> </a:t>
            </a:r>
            <a:r>
              <a:rPr lang="en-US" sz="1800" spc="-15" dirty="0">
                <a:solidFill>
                  <a:srgbClr val="512275"/>
                </a:solidFill>
                <a:effectLst/>
                <a:ea typeface="Arial" panose="020B0604020202020204" pitchFamily="34" charset="0"/>
              </a:rPr>
              <a:t>helpful?</a:t>
            </a:r>
            <a:endParaRPr lang="en-GB" sz="1800" spc="-5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Am I confusing thoughts with</a:t>
            </a:r>
            <a:r>
              <a:rPr lang="en-US" sz="1800" spc="-10" dirty="0">
                <a:solidFill>
                  <a:srgbClr val="512275"/>
                </a:solidFill>
                <a:effectLst/>
                <a:ea typeface="Arial" panose="020B0604020202020204" pitchFamily="34" charset="0"/>
              </a:rPr>
              <a:t> </a:t>
            </a:r>
            <a:r>
              <a:rPr lang="en-US" sz="1800" spc="-15" dirty="0">
                <a:solidFill>
                  <a:srgbClr val="512275"/>
                </a:solidFill>
                <a:effectLst/>
                <a:ea typeface="Arial" panose="020B0604020202020204" pitchFamily="34" charset="0"/>
              </a:rPr>
              <a:t>facts?</a:t>
            </a:r>
            <a:endParaRPr lang="en-GB" sz="1800" spc="-55" dirty="0">
              <a:solidFill>
                <a:srgbClr val="512275"/>
              </a:solidFill>
              <a:effectLst/>
              <a:ea typeface="Arial" panose="020B0604020202020204" pitchFamily="34" charset="0"/>
            </a:endParaRPr>
          </a:p>
          <a:p>
            <a:pPr marL="342900" marR="774065" lvl="0" indent="-342900">
              <a:lnSpc>
                <a:spcPct val="106000"/>
              </a:lnSpc>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Are </a:t>
            </a:r>
            <a:r>
              <a:rPr lang="en-US" sz="1800" spc="-15" dirty="0">
                <a:solidFill>
                  <a:srgbClr val="512275"/>
                </a:solidFill>
                <a:effectLst/>
                <a:ea typeface="Arial" panose="020B0604020202020204" pitchFamily="34" charset="0"/>
              </a:rPr>
              <a:t>my </a:t>
            </a:r>
            <a:r>
              <a:rPr lang="en-US" sz="1800" spc="-55" dirty="0">
                <a:solidFill>
                  <a:srgbClr val="512275"/>
                </a:solidFill>
                <a:effectLst/>
                <a:ea typeface="Arial" panose="020B0604020202020204" pitchFamily="34" charset="0"/>
              </a:rPr>
              <a:t>thoughts </a:t>
            </a:r>
            <a:r>
              <a:rPr lang="en-US" sz="1800" spc="-15" dirty="0">
                <a:solidFill>
                  <a:srgbClr val="512275"/>
                </a:solidFill>
                <a:effectLst/>
                <a:ea typeface="Arial" panose="020B0604020202020204" pitchFamily="34" charset="0"/>
              </a:rPr>
              <a:t>biased? </a:t>
            </a:r>
            <a:r>
              <a:rPr lang="en-US" sz="1800" spc="-55" dirty="0">
                <a:solidFill>
                  <a:srgbClr val="512275"/>
                </a:solidFill>
                <a:effectLst/>
                <a:ea typeface="Arial" panose="020B0604020202020204" pitchFamily="34" charset="0"/>
              </a:rPr>
              <a:t>If so in what </a:t>
            </a:r>
            <a:r>
              <a:rPr lang="en-US" sz="1800" spc="-20" dirty="0">
                <a:solidFill>
                  <a:srgbClr val="512275"/>
                </a:solidFill>
                <a:effectLst/>
                <a:ea typeface="Arial" panose="020B0604020202020204" pitchFamily="34" charset="0"/>
              </a:rPr>
              <a:t>ways e.g. </a:t>
            </a:r>
            <a:r>
              <a:rPr lang="en-US" sz="1800" spc="-55" dirty="0">
                <a:solidFill>
                  <a:srgbClr val="512275"/>
                </a:solidFill>
                <a:effectLst/>
                <a:ea typeface="Arial" panose="020B0604020202020204" pitchFamily="34" charset="0"/>
              </a:rPr>
              <a:t>am I jumping to conclusions</a:t>
            </a:r>
            <a:r>
              <a:rPr lang="en-US" sz="1800" spc="-145" dirty="0">
                <a:solidFill>
                  <a:srgbClr val="512275"/>
                </a:solidFill>
                <a:effectLst/>
                <a:ea typeface="Arial" panose="020B0604020202020204" pitchFamily="34" charset="0"/>
              </a:rPr>
              <a:t> </a:t>
            </a:r>
            <a:r>
              <a:rPr lang="en-US" sz="1800" spc="-55" dirty="0">
                <a:solidFill>
                  <a:srgbClr val="512275"/>
                </a:solidFill>
                <a:effectLst/>
                <a:ea typeface="Arial" panose="020B0604020202020204" pitchFamily="34" charset="0"/>
              </a:rPr>
              <a:t>or </a:t>
            </a:r>
            <a:r>
              <a:rPr lang="en-US" sz="1800" spc="-55" dirty="0" err="1">
                <a:solidFill>
                  <a:srgbClr val="512275"/>
                </a:solidFill>
                <a:effectLst/>
                <a:ea typeface="Arial" panose="020B0604020202020204" pitchFamily="34" charset="0"/>
              </a:rPr>
              <a:t>catastrophising</a:t>
            </a:r>
            <a:r>
              <a:rPr lang="en-US" sz="1800" spc="-55" dirty="0">
                <a:solidFill>
                  <a:srgbClr val="512275"/>
                </a:solidFill>
                <a:effectLst/>
                <a:ea typeface="Arial" panose="020B0604020202020204" pitchFamily="34" charset="0"/>
              </a:rPr>
              <a:t> </a:t>
            </a:r>
            <a:r>
              <a:rPr lang="en-US" sz="1800" spc="-15" dirty="0">
                <a:solidFill>
                  <a:srgbClr val="512275"/>
                </a:solidFill>
                <a:effectLst/>
                <a:ea typeface="Arial" panose="020B0604020202020204" pitchFamily="34" charset="0"/>
              </a:rPr>
              <a:t>(thinking </a:t>
            </a:r>
            <a:r>
              <a:rPr lang="en-US" sz="1800" spc="-55" dirty="0">
                <a:solidFill>
                  <a:srgbClr val="512275"/>
                </a:solidFill>
                <a:effectLst/>
                <a:ea typeface="Arial" panose="020B0604020202020204" pitchFamily="34" charset="0"/>
              </a:rPr>
              <a:t>that the very worst will</a:t>
            </a:r>
            <a:r>
              <a:rPr lang="en-US" sz="1800" spc="-20" dirty="0">
                <a:solidFill>
                  <a:srgbClr val="512275"/>
                </a:solidFill>
                <a:effectLst/>
                <a:ea typeface="Arial" panose="020B0604020202020204" pitchFamily="34" charset="0"/>
              </a:rPr>
              <a:t> happen)?</a:t>
            </a:r>
            <a:endParaRPr lang="en-GB" sz="1800" spc="-55" dirty="0">
              <a:solidFill>
                <a:srgbClr val="512275"/>
              </a:solidFill>
              <a:effectLst/>
              <a:ea typeface="Arial" panose="020B0604020202020204" pitchFamily="34" charset="0"/>
            </a:endParaRPr>
          </a:p>
          <a:p>
            <a:pPr marL="342900" lvl="0" indent="-342900">
              <a:lnSpc>
                <a:spcPts val="1370"/>
              </a:lnSpc>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Am I being too hard on</a:t>
            </a:r>
            <a:r>
              <a:rPr lang="en-US" sz="1800" spc="-10" dirty="0">
                <a:solidFill>
                  <a:srgbClr val="512275"/>
                </a:solidFill>
                <a:effectLst/>
                <a:ea typeface="Arial" panose="020B0604020202020204" pitchFamily="34" charset="0"/>
              </a:rPr>
              <a:t> </a:t>
            </a:r>
            <a:r>
              <a:rPr lang="en-US" sz="1800" spc="-55" dirty="0">
                <a:solidFill>
                  <a:srgbClr val="512275"/>
                </a:solidFill>
                <a:effectLst/>
                <a:ea typeface="Arial" panose="020B0604020202020204" pitchFamily="34" charset="0"/>
              </a:rPr>
              <a:t>myself or others?</a:t>
            </a:r>
            <a:endParaRPr lang="en-GB" sz="1800" spc="-5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If a friend in the same situation told me this threat thought, </a:t>
            </a:r>
            <a:r>
              <a:rPr lang="en-US" sz="1800" spc="-10" dirty="0">
                <a:solidFill>
                  <a:srgbClr val="512275"/>
                </a:solidFill>
                <a:effectLst/>
                <a:ea typeface="Arial" panose="020B0604020202020204" pitchFamily="34" charset="0"/>
              </a:rPr>
              <a:t>would </a:t>
            </a:r>
            <a:r>
              <a:rPr lang="en-US" sz="1800" spc="-55" dirty="0">
                <a:solidFill>
                  <a:srgbClr val="512275"/>
                </a:solidFill>
                <a:effectLst/>
                <a:ea typeface="Arial" panose="020B0604020202020204" pitchFamily="34" charset="0"/>
              </a:rPr>
              <a:t>I</a:t>
            </a:r>
            <a:r>
              <a:rPr lang="en-US" sz="1800" spc="-105" dirty="0">
                <a:solidFill>
                  <a:srgbClr val="512275"/>
                </a:solidFill>
                <a:effectLst/>
                <a:ea typeface="Arial" panose="020B0604020202020204" pitchFamily="34" charset="0"/>
              </a:rPr>
              <a:t> </a:t>
            </a:r>
            <a:r>
              <a:rPr lang="en-US" sz="1800" spc="-20" dirty="0">
                <a:solidFill>
                  <a:srgbClr val="512275"/>
                </a:solidFill>
                <a:effectLst/>
                <a:ea typeface="Arial" panose="020B0604020202020204" pitchFamily="34" charset="0"/>
              </a:rPr>
              <a:t>agree?</a:t>
            </a:r>
            <a:endParaRPr lang="en-GB" sz="1800" spc="-5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How </a:t>
            </a:r>
            <a:r>
              <a:rPr lang="en-US" sz="1800" spc="-10" dirty="0">
                <a:solidFill>
                  <a:srgbClr val="512275"/>
                </a:solidFill>
                <a:effectLst/>
                <a:ea typeface="Arial" panose="020B0604020202020204" pitchFamily="34" charset="0"/>
              </a:rPr>
              <a:t>would </a:t>
            </a:r>
            <a:r>
              <a:rPr lang="en-US" sz="1800" spc="-55" dirty="0">
                <a:solidFill>
                  <a:srgbClr val="512275"/>
                </a:solidFill>
                <a:effectLst/>
                <a:ea typeface="Arial" panose="020B0604020202020204" pitchFamily="34" charset="0"/>
              </a:rPr>
              <a:t>someone else view</a:t>
            </a:r>
            <a:r>
              <a:rPr lang="en-US" sz="1800" spc="5" dirty="0">
                <a:solidFill>
                  <a:srgbClr val="512275"/>
                </a:solidFill>
                <a:effectLst/>
                <a:ea typeface="Arial" panose="020B0604020202020204" pitchFamily="34" charset="0"/>
              </a:rPr>
              <a:t> </a:t>
            </a:r>
            <a:r>
              <a:rPr lang="en-US" sz="1800" spc="-20" dirty="0">
                <a:solidFill>
                  <a:srgbClr val="512275"/>
                </a:solidFill>
                <a:effectLst/>
                <a:ea typeface="Arial" panose="020B0604020202020204" pitchFamily="34" charset="0"/>
              </a:rPr>
              <a:t>this?</a:t>
            </a:r>
            <a:endParaRPr lang="en-GB" sz="1800" spc="-5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55" dirty="0">
                <a:solidFill>
                  <a:srgbClr val="512275"/>
                </a:solidFill>
                <a:effectLst/>
                <a:ea typeface="Arial" panose="020B0604020202020204" pitchFamily="34" charset="0"/>
              </a:rPr>
              <a:t>How </a:t>
            </a:r>
            <a:r>
              <a:rPr lang="en-US" sz="1800" spc="-10" dirty="0">
                <a:solidFill>
                  <a:srgbClr val="512275"/>
                </a:solidFill>
                <a:effectLst/>
                <a:ea typeface="Arial" panose="020B0604020202020204" pitchFamily="34" charset="0"/>
              </a:rPr>
              <a:t>would </a:t>
            </a:r>
            <a:r>
              <a:rPr lang="en-US" sz="1800" spc="-55" dirty="0">
                <a:solidFill>
                  <a:srgbClr val="512275"/>
                </a:solidFill>
                <a:effectLst/>
                <a:ea typeface="Arial" panose="020B0604020202020204" pitchFamily="34" charset="0"/>
              </a:rPr>
              <a:t>I </a:t>
            </a:r>
            <a:r>
              <a:rPr lang="en-US" sz="1800" spc="-20" dirty="0">
                <a:solidFill>
                  <a:srgbClr val="512275"/>
                </a:solidFill>
                <a:effectLst/>
                <a:ea typeface="Arial" panose="020B0604020202020204" pitchFamily="34" charset="0"/>
              </a:rPr>
              <a:t>have </a:t>
            </a:r>
            <a:r>
              <a:rPr lang="en-US" sz="1800" spc="-55" dirty="0">
                <a:solidFill>
                  <a:srgbClr val="512275"/>
                </a:solidFill>
                <a:effectLst/>
                <a:ea typeface="Arial" panose="020B0604020202020204" pitchFamily="34" charset="0"/>
              </a:rPr>
              <a:t>viewed this situation in the past when I </a:t>
            </a:r>
            <a:r>
              <a:rPr lang="en-US" sz="1800" spc="-15" dirty="0">
                <a:solidFill>
                  <a:srgbClr val="512275"/>
                </a:solidFill>
                <a:effectLst/>
                <a:ea typeface="Arial" panose="020B0604020202020204" pitchFamily="34" charset="0"/>
              </a:rPr>
              <a:t>was </a:t>
            </a:r>
            <a:r>
              <a:rPr lang="en-US" sz="1800" spc="-10" dirty="0">
                <a:solidFill>
                  <a:srgbClr val="512275"/>
                </a:solidFill>
                <a:effectLst/>
                <a:ea typeface="Arial" panose="020B0604020202020204" pitchFamily="34" charset="0"/>
              </a:rPr>
              <a:t>not </a:t>
            </a:r>
            <a:r>
              <a:rPr lang="en-US" sz="1800" spc="-55" dirty="0">
                <a:solidFill>
                  <a:srgbClr val="512275"/>
                </a:solidFill>
                <a:effectLst/>
                <a:ea typeface="Arial" panose="020B0604020202020204" pitchFamily="34" charset="0"/>
              </a:rPr>
              <a:t>feeling so</a:t>
            </a:r>
            <a:r>
              <a:rPr lang="en-US" sz="1800" spc="-130" dirty="0">
                <a:solidFill>
                  <a:srgbClr val="512275"/>
                </a:solidFill>
                <a:effectLst/>
                <a:ea typeface="Arial" panose="020B0604020202020204" pitchFamily="34" charset="0"/>
              </a:rPr>
              <a:t> </a:t>
            </a:r>
            <a:r>
              <a:rPr lang="en-US" sz="1800" spc="-15" dirty="0">
                <a:solidFill>
                  <a:srgbClr val="512275"/>
                </a:solidFill>
                <a:effectLst/>
                <a:ea typeface="Arial" panose="020B0604020202020204" pitchFamily="34" charset="0"/>
              </a:rPr>
              <a:t>threatened?</a:t>
            </a:r>
          </a:p>
          <a:p>
            <a:pPr marL="342900" lvl="0" indent="-342900">
              <a:spcBef>
                <a:spcPts val="120"/>
              </a:spcBef>
              <a:buClr>
                <a:srgbClr val="231F20"/>
              </a:buClr>
              <a:buSzPts val="1200"/>
              <a:buFont typeface="Arial" panose="020B0604020202020204" pitchFamily="34" charset="0"/>
              <a:buChar char="•"/>
            </a:pPr>
            <a:r>
              <a:rPr lang="en-US" sz="1800" spc="-15" dirty="0">
                <a:solidFill>
                  <a:srgbClr val="512275"/>
                </a:solidFill>
                <a:ea typeface="Arial" panose="020B0604020202020204" pitchFamily="34" charset="0"/>
              </a:rPr>
              <a:t>If I was feeling calmer and less emotions how else would I see this?</a:t>
            </a:r>
            <a:endParaRPr lang="en-US" sz="1800" spc="-1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15" dirty="0">
                <a:solidFill>
                  <a:srgbClr val="512275"/>
                </a:solidFill>
                <a:ea typeface="Arial" panose="020B0604020202020204" pitchFamily="34" charset="0"/>
              </a:rPr>
              <a:t>How will I feel about this is in six months?  Will it matter as much?</a:t>
            </a:r>
            <a:endParaRPr lang="en-GB" sz="1800" spc="-55" dirty="0">
              <a:solidFill>
                <a:srgbClr val="512275"/>
              </a:solidFill>
              <a:effectLst/>
              <a:ea typeface="Arial" panose="020B0604020202020204" pitchFamily="34" charset="0"/>
            </a:endParaRPr>
          </a:p>
          <a:p>
            <a:pPr marL="342900" lvl="0" indent="-342900">
              <a:spcBef>
                <a:spcPts val="120"/>
              </a:spcBef>
              <a:buClr>
                <a:srgbClr val="231F20"/>
              </a:buClr>
              <a:buSzPts val="1200"/>
              <a:buFont typeface="Arial" panose="020B0604020202020204" pitchFamily="34" charset="0"/>
              <a:buChar char="•"/>
            </a:pPr>
            <a:r>
              <a:rPr lang="en-US" sz="1800" spc="-15" dirty="0">
                <a:solidFill>
                  <a:srgbClr val="512275"/>
                </a:solidFill>
                <a:effectLst/>
                <a:ea typeface="Arial" panose="020B0604020202020204" pitchFamily="34" charset="0"/>
              </a:rPr>
              <a:t>What is  a more helpful or balanced way of thinking?</a:t>
            </a:r>
            <a:endParaRPr lang="en-GB" sz="1800" spc="-55" dirty="0">
              <a:solidFill>
                <a:srgbClr val="512275"/>
              </a:solidFill>
              <a:effectLst/>
              <a:ea typeface="Arial" panose="020B0604020202020204" pitchFamily="34" charset="0"/>
            </a:endParaRPr>
          </a:p>
          <a:p>
            <a:pPr marL="0" indent="0">
              <a:lnSpc>
                <a:spcPct val="150000"/>
              </a:lnSpc>
              <a:buNone/>
            </a:pPr>
            <a:r>
              <a:rPr lang="en-GB" sz="2000" b="1" dirty="0">
                <a:solidFill>
                  <a:srgbClr val="512275"/>
                </a:solidFill>
                <a:ea typeface="Verdana" panose="020B0604030504040204" pitchFamily="34" charset="0"/>
              </a:rPr>
              <a:t>Remind yourself to not believe everything you think!</a:t>
            </a:r>
          </a:p>
          <a:p>
            <a:pPr marL="0" indent="0">
              <a:buNone/>
            </a:pPr>
            <a:endParaRPr lang="en-GB" sz="1600" spc="-41" dirty="0">
              <a:solidFill>
                <a:srgbClr val="490092"/>
              </a:solidFill>
              <a:latin typeface="Verdana Pro" panose="020B0604030504040204" pitchFamily="34" charset="0"/>
              <a:ea typeface="Arial" panose="020B0604020202020204" pitchFamily="34" charset="0"/>
            </a:endParaRPr>
          </a:p>
        </p:txBody>
      </p:sp>
    </p:spTree>
    <p:extLst>
      <p:ext uri="{BB962C8B-B14F-4D97-AF65-F5344CB8AC3E}">
        <p14:creationId xmlns:p14="http://schemas.microsoft.com/office/powerpoint/2010/main" val="28680299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E1E7AE-4727-40CD-8F77-E3404AC97C09}"/>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494954" y="77412"/>
            <a:ext cx="8345176" cy="700882"/>
          </a:xfrm>
        </p:spPr>
        <p:txBody>
          <a:bodyPr>
            <a:noAutofit/>
          </a:bodyPr>
          <a:lstStyle/>
          <a:p>
            <a:pPr algn="l"/>
            <a:r>
              <a:rPr lang="en-GB" sz="3600" b="1" dirty="0">
                <a:solidFill>
                  <a:srgbClr val="490092"/>
                </a:solidFill>
                <a:latin typeface="Segoe Print" panose="02000600000000000000" pitchFamily="2" charset="0"/>
              </a:rPr>
              <a:t>Getting into </a:t>
            </a:r>
            <a:r>
              <a:rPr lang="en-GB" sz="3600" b="1" dirty="0">
                <a:solidFill>
                  <a:srgbClr val="0070C0"/>
                </a:solidFill>
                <a:latin typeface="Segoe Print" panose="02000600000000000000" pitchFamily="2" charset="0"/>
              </a:rPr>
              <a:t>drive</a:t>
            </a:r>
            <a:r>
              <a:rPr lang="en-GB" sz="3600" b="1" dirty="0">
                <a:solidFill>
                  <a:srgbClr val="490092"/>
                </a:solidFill>
                <a:latin typeface="Segoe Print" panose="02000600000000000000" pitchFamily="2" charset="0"/>
              </a:rPr>
              <a:t>:</a:t>
            </a:r>
          </a:p>
        </p:txBody>
      </p:sp>
      <p:sp>
        <p:nvSpPr>
          <p:cNvPr id="3" name="Content Placeholder 2"/>
          <p:cNvSpPr>
            <a:spLocks noGrp="1"/>
          </p:cNvSpPr>
          <p:nvPr>
            <p:ph idx="1"/>
          </p:nvPr>
        </p:nvSpPr>
        <p:spPr>
          <a:xfrm>
            <a:off x="1331641" y="980728"/>
            <a:ext cx="7508489" cy="5968478"/>
          </a:xfrm>
        </p:spPr>
        <p:txBody>
          <a:bodyPr>
            <a:normAutofit lnSpcReduction="10000"/>
          </a:bodyPr>
          <a:lstStyle/>
          <a:p>
            <a:pPr marL="0" indent="0">
              <a:buNone/>
            </a:pPr>
            <a:r>
              <a:rPr lang="en-GB" sz="2400" spc="-41" dirty="0">
                <a:solidFill>
                  <a:srgbClr val="490092"/>
                </a:solidFill>
                <a:ea typeface="Arial" panose="020B0604020202020204" pitchFamily="34" charset="0"/>
              </a:rPr>
              <a:t>Rebooting </a:t>
            </a:r>
            <a:r>
              <a:rPr lang="en-GB" sz="2400" spc="-41" dirty="0">
                <a:solidFill>
                  <a:srgbClr val="0070C0"/>
                </a:solidFill>
                <a:ea typeface="Arial" panose="020B0604020202020204" pitchFamily="34" charset="0"/>
              </a:rPr>
              <a:t>drive:</a:t>
            </a:r>
          </a:p>
          <a:p>
            <a:r>
              <a:rPr lang="en-GB" sz="2400" spc="-41" dirty="0">
                <a:solidFill>
                  <a:srgbClr val="490092"/>
                </a:solidFill>
                <a:ea typeface="Arial" panose="020B0604020202020204" pitchFamily="34" charset="0"/>
              </a:rPr>
              <a:t>Routine and structure is essential particularly when we are low in mood</a:t>
            </a:r>
          </a:p>
          <a:p>
            <a:r>
              <a:rPr lang="en-GB" sz="2400" spc="-41" dirty="0">
                <a:solidFill>
                  <a:srgbClr val="490092"/>
                </a:solidFill>
                <a:ea typeface="Arial" panose="020B0604020202020204" pitchFamily="34" charset="0"/>
              </a:rPr>
              <a:t>If our drive system is blocked we spend more time thinking (in threat) and we have less opportunities to build confidence</a:t>
            </a:r>
          </a:p>
          <a:p>
            <a:r>
              <a:rPr lang="en-GB" sz="2400" spc="-41" dirty="0">
                <a:solidFill>
                  <a:srgbClr val="490092"/>
                </a:solidFill>
                <a:ea typeface="Arial" panose="020B0604020202020204" pitchFamily="34" charset="0"/>
              </a:rPr>
              <a:t>List tasks that you have to do each day (e.g. showering, eating, cleaning/tidying) and enjoyable things that would give you a sense of achievement and purpose</a:t>
            </a:r>
          </a:p>
          <a:p>
            <a:r>
              <a:rPr lang="en-GB" sz="2400" spc="-41" dirty="0">
                <a:solidFill>
                  <a:srgbClr val="490092"/>
                </a:solidFill>
                <a:ea typeface="Arial" panose="020B0604020202020204" pitchFamily="34" charset="0"/>
              </a:rPr>
              <a:t>What are your interests, hobbies?</a:t>
            </a:r>
          </a:p>
          <a:p>
            <a:r>
              <a:rPr lang="en-GB" sz="2400" spc="-41" dirty="0">
                <a:solidFill>
                  <a:srgbClr val="490092"/>
                </a:solidFill>
                <a:ea typeface="Arial" panose="020B0604020202020204" pitchFamily="34" charset="0"/>
              </a:rPr>
              <a:t>Think about what you can do when you are discharged from hospital.</a:t>
            </a:r>
          </a:p>
          <a:p>
            <a:r>
              <a:rPr lang="en-GB" sz="2400" spc="-41" dirty="0">
                <a:solidFill>
                  <a:srgbClr val="490092"/>
                </a:solidFill>
                <a:ea typeface="Arial" panose="020B0604020202020204" pitchFamily="34" charset="0"/>
              </a:rPr>
              <a:t>Being around others and having meaning, purpose and focus is very good for our mental health</a:t>
            </a:r>
          </a:p>
          <a:p>
            <a:r>
              <a:rPr lang="en-GB" sz="2400" spc="-41" dirty="0">
                <a:solidFill>
                  <a:srgbClr val="490092"/>
                </a:solidFill>
                <a:ea typeface="Arial" panose="020B0604020202020204" pitchFamily="34" charset="0"/>
              </a:rPr>
              <a:t>Make sure you don’t go into </a:t>
            </a:r>
            <a:r>
              <a:rPr lang="en-GB" sz="2400" b="1" u="sng" spc="-41" dirty="0">
                <a:solidFill>
                  <a:srgbClr val="490092"/>
                </a:solidFill>
                <a:ea typeface="Arial" panose="020B0604020202020204" pitchFamily="34" charset="0"/>
              </a:rPr>
              <a:t>over-drive </a:t>
            </a:r>
            <a:r>
              <a:rPr lang="en-GB" sz="2400" spc="-41" dirty="0">
                <a:solidFill>
                  <a:srgbClr val="490092"/>
                </a:solidFill>
                <a:ea typeface="Arial" panose="020B0604020202020204" pitchFamily="34" charset="0"/>
              </a:rPr>
              <a:t>and that you balance drive activities out with downtime and </a:t>
            </a:r>
            <a:r>
              <a:rPr lang="en-GB" sz="2400" spc="-41" dirty="0">
                <a:solidFill>
                  <a:srgbClr val="92D050"/>
                </a:solidFill>
                <a:ea typeface="Arial" panose="020B0604020202020204" pitchFamily="34" charset="0"/>
              </a:rPr>
              <a:t>soothing</a:t>
            </a:r>
            <a:endParaRPr lang="en-GB" sz="2400" spc="-41" dirty="0">
              <a:solidFill>
                <a:srgbClr val="490092"/>
              </a:solidFill>
              <a:ea typeface="Arial" panose="020B0604020202020204" pitchFamily="34" charset="0"/>
            </a:endParaRPr>
          </a:p>
        </p:txBody>
      </p:sp>
    </p:spTree>
    <p:extLst>
      <p:ext uri="{BB962C8B-B14F-4D97-AF65-F5344CB8AC3E}">
        <p14:creationId xmlns:p14="http://schemas.microsoft.com/office/powerpoint/2010/main" val="22288367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3693AC5-9ED9-459A-ADB3-F28530225284}"/>
              </a:ext>
            </a:extLst>
          </p:cNvPr>
          <p:cNvSpPr/>
          <p:nvPr/>
        </p:nvSpPr>
        <p:spPr>
          <a:xfrm>
            <a:off x="-1583" y="-28318"/>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a:extLst>
              <a:ext uri="{FF2B5EF4-FFF2-40B4-BE49-F238E27FC236}">
                <a16:creationId xmlns:a16="http://schemas.microsoft.com/office/drawing/2014/main" id="{39C13052-5737-44AE-AC8D-D779808D7C0A}"/>
              </a:ext>
            </a:extLst>
          </p:cNvPr>
          <p:cNvSpPr>
            <a:spLocks noGrp="1"/>
          </p:cNvSpPr>
          <p:nvPr>
            <p:ph idx="1"/>
          </p:nvPr>
        </p:nvSpPr>
        <p:spPr>
          <a:xfrm>
            <a:off x="2483768" y="1557338"/>
            <a:ext cx="6660232" cy="5184030"/>
          </a:xfrm>
        </p:spPr>
        <p:txBody>
          <a:bodyPr>
            <a:noAutofit/>
          </a:bodyPr>
          <a:lstStyle/>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3490" name="Title 1">
            <a:extLst>
              <a:ext uri="{FF2B5EF4-FFF2-40B4-BE49-F238E27FC236}">
                <a16:creationId xmlns:a16="http://schemas.microsoft.com/office/drawing/2014/main" id="{74F838AC-104B-468D-98FB-ACAA652CFC9D}"/>
              </a:ext>
            </a:extLst>
          </p:cNvPr>
          <p:cNvSpPr>
            <a:spLocks noGrp="1"/>
          </p:cNvSpPr>
          <p:nvPr>
            <p:ph type="title"/>
          </p:nvPr>
        </p:nvSpPr>
        <p:spPr>
          <a:xfrm>
            <a:off x="1403648" y="313802"/>
            <a:ext cx="8229600" cy="1143000"/>
          </a:xfrm>
        </p:spPr>
        <p:txBody>
          <a:bodyPr>
            <a:normAutofit fontScale="90000"/>
          </a:bodyPr>
          <a:lstStyle/>
          <a:p>
            <a:pPr algn="l" eaLnBrk="1" hangingPunct="1"/>
            <a:r>
              <a:rPr lang="en-GB" altLang="en-US" b="1" u="sng"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Positive Coping Plan</a:t>
            </a:r>
            <a:br>
              <a:rPr lang="en-GB" altLang="en-US" b="1" dirty="0">
                <a:solidFill>
                  <a:srgbClr val="92D050"/>
                </a:solidFill>
                <a:latin typeface="Segoe Print" panose="02000600000000000000" pitchFamily="2" charset="0"/>
                <a:ea typeface="ＭＳ Ｐゴシック" panose="020B0600070205080204" pitchFamily="34" charset="-128"/>
                <a:cs typeface="Arial Bold" panose="020B0704020202020204" pitchFamily="34" charset="0"/>
              </a:rPr>
            </a:br>
            <a:r>
              <a:rPr lang="en-GB" altLang="en-US" b="1" dirty="0">
                <a:solidFill>
                  <a:srgbClr val="92D050"/>
                </a:solidFill>
                <a:latin typeface="Segoe Print" panose="02000600000000000000" pitchFamily="2" charset="0"/>
                <a:ea typeface="ＭＳ Ｐゴシック" panose="020B0600070205080204" pitchFamily="34" charset="-128"/>
                <a:cs typeface="Arial Bold" panose="020B0704020202020204" pitchFamily="34" charset="0"/>
              </a:rPr>
              <a:t>Soothing: </a:t>
            </a:r>
            <a:r>
              <a:rPr lang="en-GB" altLang="en-US" b="1"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calm, safe</a:t>
            </a:r>
          </a:p>
        </p:txBody>
      </p:sp>
      <p:sp>
        <p:nvSpPr>
          <p:cNvPr id="5" name="Content Placeholder 2">
            <a:extLst>
              <a:ext uri="{FF2B5EF4-FFF2-40B4-BE49-F238E27FC236}">
                <a16:creationId xmlns:a16="http://schemas.microsoft.com/office/drawing/2014/main" id="{3BD7EA8A-1C20-4B80-B0AF-C941A8A464AF}"/>
              </a:ext>
            </a:extLst>
          </p:cNvPr>
          <p:cNvSpPr txBox="1">
            <a:spLocks/>
          </p:cNvSpPr>
          <p:nvPr/>
        </p:nvSpPr>
        <p:spPr>
          <a:xfrm>
            <a:off x="1331641" y="1307697"/>
            <a:ext cx="7812358" cy="5586071"/>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US" sz="2400" dirty="0">
              <a:solidFill>
                <a:srgbClr val="512275"/>
              </a:solidFill>
            </a:endParaRPr>
          </a:p>
          <a:p>
            <a:pPr marL="0" indent="0">
              <a:buNone/>
            </a:pPr>
            <a:r>
              <a:rPr lang="en-US" sz="2400" dirty="0">
                <a:solidFill>
                  <a:srgbClr val="512275"/>
                </a:solidFill>
              </a:rPr>
              <a:t>List below anything that gets you in the soothing system – what helps you feel safe, calm and relaxed? (e.g. being with family/friends, having a bath or hot shower, soothing breathing, challenging threat thoughts, listening to music, watching films, doing art/crafts)  </a:t>
            </a:r>
            <a:endParaRPr lang="en-GB" altLang="en-US" sz="2400" dirty="0">
              <a:latin typeface="Arial" panose="020B0604020202020204" pitchFamily="34" charset="0"/>
              <a:ea typeface="ＭＳ Ｐゴシック" panose="020B0600070205080204" pitchFamily="34" charset="-128"/>
              <a:cs typeface="Arial" panose="020B0604020202020204" pitchFamily="34" charset="0"/>
            </a:endParaRPr>
          </a:p>
          <a:p>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Rectangular Callout 4">
            <a:extLst>
              <a:ext uri="{FF2B5EF4-FFF2-40B4-BE49-F238E27FC236}">
                <a16:creationId xmlns:a16="http://schemas.microsoft.com/office/drawing/2014/main" id="{88ACB812-57F8-45B6-80F4-803B45D7D296}"/>
              </a:ext>
            </a:extLst>
          </p:cNvPr>
          <p:cNvSpPr/>
          <p:nvPr/>
        </p:nvSpPr>
        <p:spPr>
          <a:xfrm>
            <a:off x="1043608" y="172755"/>
            <a:ext cx="7920880" cy="1433172"/>
          </a:xfrm>
          <a:prstGeom prst="wedgeRectCallout">
            <a:avLst>
              <a:gd name="adj1" fmla="val -57873"/>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864481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2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6ABB8A5-9B36-4314-B379-612DAE09E0A0}"/>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a:extLst>
              <a:ext uri="{FF2B5EF4-FFF2-40B4-BE49-F238E27FC236}">
                <a16:creationId xmlns:a16="http://schemas.microsoft.com/office/drawing/2014/main" id="{39C13052-5737-44AE-AC8D-D779808D7C0A}"/>
              </a:ext>
            </a:extLst>
          </p:cNvPr>
          <p:cNvSpPr>
            <a:spLocks noGrp="1"/>
          </p:cNvSpPr>
          <p:nvPr>
            <p:ph idx="1"/>
          </p:nvPr>
        </p:nvSpPr>
        <p:spPr>
          <a:xfrm>
            <a:off x="1259631" y="1772816"/>
            <a:ext cx="7200801" cy="5180615"/>
          </a:xfrm>
        </p:spPr>
        <p:txBody>
          <a:bodyPr>
            <a:noAutofit/>
          </a:bodyPr>
          <a:lstStyle/>
          <a:p>
            <a:r>
              <a:rPr lang="en-US" sz="2400" dirty="0">
                <a:solidFill>
                  <a:srgbClr val="512275"/>
                </a:solidFill>
              </a:rPr>
              <a:t>List below anything that gets you in the drive system – what gives you a buzz or feels good? (e.g. doing something well, getting up and showered, tidying, making music, doing art, gardening, playing computer games)</a:t>
            </a:r>
          </a:p>
          <a:p>
            <a:endParaRPr lang="en-GB" altLang="en-US" sz="1600" b="1" dirty="0">
              <a:solidFill>
                <a:srgbClr val="512275"/>
              </a:solidFill>
              <a:ea typeface="ＭＳ Ｐゴシック" panose="020B0600070205080204" pitchFamily="34" charset="-128"/>
              <a:cs typeface="Arial" panose="020B0604020202020204" pitchFamily="34" charset="0"/>
            </a:endParaRPr>
          </a:p>
          <a:p>
            <a:pPr eaLnBrk="1" hangingPunct="1"/>
            <a:endParaRPr lang="en-GB" altLang="en-US" sz="2500" dirty="0">
              <a:solidFill>
                <a:srgbClr val="512275"/>
              </a:solidFill>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2000" dirty="0">
              <a:latin typeface="Arial" panose="020B0604020202020204" pitchFamily="34" charset="0"/>
              <a:ea typeface="ＭＳ Ｐゴシック" panose="020B0600070205080204" pitchFamily="34" charset="-128"/>
              <a:cs typeface="Arial" panose="020B0604020202020204" pitchFamily="34" charset="0"/>
            </a:endParaRPr>
          </a:p>
          <a:p>
            <a:pPr eaLnBrk="1" hangingPunct="1"/>
            <a:endParaRPr lang="en-GB" altLang="en-US" sz="800"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63490" name="Title 1">
            <a:extLst>
              <a:ext uri="{FF2B5EF4-FFF2-40B4-BE49-F238E27FC236}">
                <a16:creationId xmlns:a16="http://schemas.microsoft.com/office/drawing/2014/main" id="{74F838AC-104B-468D-98FB-ACAA652CFC9D}"/>
              </a:ext>
            </a:extLst>
          </p:cNvPr>
          <p:cNvSpPr>
            <a:spLocks noGrp="1"/>
          </p:cNvSpPr>
          <p:nvPr>
            <p:ph type="title"/>
          </p:nvPr>
        </p:nvSpPr>
        <p:spPr>
          <a:xfrm>
            <a:off x="1187624" y="240340"/>
            <a:ext cx="8229600" cy="1143000"/>
          </a:xfrm>
        </p:spPr>
        <p:txBody>
          <a:bodyPr>
            <a:normAutofit fontScale="90000"/>
          </a:bodyPr>
          <a:lstStyle/>
          <a:p>
            <a:pPr algn="l" eaLnBrk="1" hangingPunct="1"/>
            <a:r>
              <a:rPr lang="en-GB" altLang="en-US" b="1" u="sng"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Positive Coping Plan</a:t>
            </a:r>
            <a:br>
              <a:rPr lang="en-GB" altLang="en-US" b="1" dirty="0">
                <a:solidFill>
                  <a:srgbClr val="0070C0"/>
                </a:solidFill>
                <a:latin typeface="Segoe Print" panose="02000600000000000000" pitchFamily="2" charset="0"/>
                <a:ea typeface="ＭＳ Ｐゴシック" panose="020B0600070205080204" pitchFamily="34" charset="-128"/>
                <a:cs typeface="Arial Bold" panose="020B0704020202020204" pitchFamily="34" charset="0"/>
              </a:rPr>
            </a:br>
            <a:r>
              <a:rPr lang="en-GB" altLang="en-US" b="1" dirty="0">
                <a:solidFill>
                  <a:srgbClr val="0070C0"/>
                </a:solidFill>
                <a:latin typeface="Segoe Print" panose="02000600000000000000" pitchFamily="2" charset="0"/>
                <a:ea typeface="ＭＳ Ｐゴシック" panose="020B0600070205080204" pitchFamily="34" charset="-128"/>
                <a:cs typeface="Arial Bold" panose="020B0704020202020204" pitchFamily="34" charset="0"/>
              </a:rPr>
              <a:t>Drive: </a:t>
            </a:r>
            <a:r>
              <a:rPr lang="en-GB" altLang="en-US" b="1" dirty="0">
                <a:solidFill>
                  <a:srgbClr val="512275"/>
                </a:solidFill>
                <a:latin typeface="Segoe Print" panose="02000600000000000000" pitchFamily="2" charset="0"/>
                <a:ea typeface="ＭＳ Ｐゴシック" panose="020B0600070205080204" pitchFamily="34" charset="-128"/>
                <a:cs typeface="Arial Bold" panose="020B0704020202020204" pitchFamily="34" charset="0"/>
              </a:rPr>
              <a:t>Seeking and doing</a:t>
            </a:r>
          </a:p>
        </p:txBody>
      </p:sp>
      <p:sp>
        <p:nvSpPr>
          <p:cNvPr id="5" name="Rectangular Callout 4">
            <a:extLst>
              <a:ext uri="{FF2B5EF4-FFF2-40B4-BE49-F238E27FC236}">
                <a16:creationId xmlns:a16="http://schemas.microsoft.com/office/drawing/2014/main" id="{722DD1D8-894D-4F04-A85D-6F1093E5D8F6}"/>
              </a:ext>
            </a:extLst>
          </p:cNvPr>
          <p:cNvSpPr/>
          <p:nvPr/>
        </p:nvSpPr>
        <p:spPr>
          <a:xfrm>
            <a:off x="1043608" y="164370"/>
            <a:ext cx="7256244" cy="1320413"/>
          </a:xfrm>
          <a:prstGeom prst="wedgeRectCallout">
            <a:avLst>
              <a:gd name="adj1" fmla="val -57873"/>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590057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alphaModFix amt="12000"/>
            <a:extLst>
              <a:ext uri="{28A0092B-C50C-407E-A947-70E740481C1C}">
                <a14:useLocalDpi xmlns:a14="http://schemas.microsoft.com/office/drawing/2010/main" val="0"/>
              </a:ext>
            </a:extLst>
          </a:blip>
          <a:stretch>
            <a:fillRect/>
          </a:stretch>
        </p:blipFill>
        <p:spPr>
          <a:xfrm>
            <a:off x="-30131" y="0"/>
            <a:ext cx="9144000" cy="6858000"/>
          </a:xfrm>
          <a:prstGeom prst="rect">
            <a:avLst/>
          </a:prstGeom>
          <a:gradFill>
            <a:gsLst>
              <a:gs pos="56000">
                <a:srgbClr val="C4D5F3"/>
              </a:gs>
              <a:gs pos="0">
                <a:srgbClr val="D3C1ED"/>
              </a:gs>
              <a:gs pos="100000">
                <a:schemeClr val="accent6">
                  <a:lumMod val="40000"/>
                  <a:lumOff val="60000"/>
                </a:schemeClr>
              </a:gs>
            </a:gsLst>
            <a:path path="circle">
              <a:fillToRect t="100000" r="100000"/>
            </a:path>
          </a:gradFill>
        </p:spPr>
      </p:pic>
      <p:sp>
        <p:nvSpPr>
          <p:cNvPr id="5" name="Google Shape;67;p12"/>
          <p:cNvSpPr txBox="1">
            <a:spLocks/>
          </p:cNvSpPr>
          <p:nvPr/>
        </p:nvSpPr>
        <p:spPr>
          <a:xfrm>
            <a:off x="-18813" y="239921"/>
            <a:ext cx="9050889" cy="857250"/>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2400" dirty="0">
                <a:solidFill>
                  <a:srgbClr val="512275"/>
                </a:solidFill>
                <a:latin typeface="Segoe Print" charset="0"/>
                <a:ea typeface="Segoe Print" charset="0"/>
                <a:cs typeface="Segoe Print" charset="0"/>
              </a:rPr>
              <a:t>Common experiences in people that have had difficult life experiences.  Tick the ones that apply to you:</a:t>
            </a:r>
          </a:p>
        </p:txBody>
      </p:sp>
      <p:grpSp>
        <p:nvGrpSpPr>
          <p:cNvPr id="14" name="Group 13"/>
          <p:cNvGrpSpPr/>
          <p:nvPr/>
        </p:nvGrpSpPr>
        <p:grpSpPr>
          <a:xfrm>
            <a:off x="283842" y="1373609"/>
            <a:ext cx="3947562" cy="1165838"/>
            <a:chOff x="330987" y="1455973"/>
            <a:chExt cx="5263416" cy="1554452"/>
          </a:xfrm>
        </p:grpSpPr>
        <p:sp>
          <p:nvSpPr>
            <p:cNvPr id="12" name="Rounded Rectangle 11"/>
            <p:cNvSpPr/>
            <p:nvPr/>
          </p:nvSpPr>
          <p:spPr>
            <a:xfrm>
              <a:off x="620111" y="1941626"/>
              <a:ext cx="4277353" cy="106879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Feel very worried about people leaving/abandoning you and being alone</a:t>
              </a:r>
            </a:p>
          </p:txBody>
        </p:sp>
        <p:sp>
          <p:nvSpPr>
            <p:cNvPr id="11" name="Rectangle 10"/>
            <p:cNvSpPr/>
            <p:nvPr/>
          </p:nvSpPr>
          <p:spPr>
            <a:xfrm>
              <a:off x="330987" y="1455973"/>
              <a:ext cx="3029245" cy="574348"/>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Fear of abandonment</a:t>
              </a:r>
            </a:p>
          </p:txBody>
        </p:sp>
        <p:sp>
          <p:nvSpPr>
            <p:cNvPr id="13" name="Donut 12"/>
            <p:cNvSpPr/>
            <p:nvPr/>
          </p:nvSpPr>
          <p:spPr>
            <a:xfrm>
              <a:off x="4897464" y="2121733"/>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19" name="Group 18"/>
          <p:cNvGrpSpPr/>
          <p:nvPr/>
        </p:nvGrpSpPr>
        <p:grpSpPr>
          <a:xfrm>
            <a:off x="283843" y="2404366"/>
            <a:ext cx="3947561" cy="1150062"/>
            <a:chOff x="330988" y="1547386"/>
            <a:chExt cx="5263415" cy="1533416"/>
          </a:xfrm>
        </p:grpSpPr>
        <p:sp>
          <p:nvSpPr>
            <p:cNvPr id="20" name="Rounded Rectangle 19"/>
            <p:cNvSpPr/>
            <p:nvPr/>
          </p:nvSpPr>
          <p:spPr>
            <a:xfrm>
              <a:off x="620111" y="1941626"/>
              <a:ext cx="4277353" cy="113917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Very intense emotions that can change suddenly e.g. feeling very happy and confident to feeling worthless and sad</a:t>
              </a:r>
            </a:p>
          </p:txBody>
        </p:sp>
        <p:sp>
          <p:nvSpPr>
            <p:cNvPr id="21" name="Rectangle 20"/>
            <p:cNvSpPr/>
            <p:nvPr/>
          </p:nvSpPr>
          <p:spPr>
            <a:xfrm>
              <a:off x="330988" y="1547386"/>
              <a:ext cx="2357169" cy="445959"/>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Strong emotions</a:t>
              </a:r>
            </a:p>
          </p:txBody>
        </p:sp>
        <p:sp>
          <p:nvSpPr>
            <p:cNvPr id="22" name="Donut 21"/>
            <p:cNvSpPr/>
            <p:nvPr/>
          </p:nvSpPr>
          <p:spPr>
            <a:xfrm>
              <a:off x="4897464" y="2121733"/>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27" name="Group 26"/>
          <p:cNvGrpSpPr/>
          <p:nvPr/>
        </p:nvGrpSpPr>
        <p:grpSpPr>
          <a:xfrm>
            <a:off x="4695755" y="1373609"/>
            <a:ext cx="3947560" cy="1097280"/>
            <a:chOff x="330989" y="1547385"/>
            <a:chExt cx="5263414" cy="1463040"/>
          </a:xfrm>
        </p:grpSpPr>
        <p:sp>
          <p:nvSpPr>
            <p:cNvPr id="28" name="Rounded Rectangle 27"/>
            <p:cNvSpPr/>
            <p:nvPr/>
          </p:nvSpPr>
          <p:spPr>
            <a:xfrm>
              <a:off x="620111" y="1941626"/>
              <a:ext cx="4277353" cy="106879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Finding it hard to make and maintain stable relationships</a:t>
              </a:r>
            </a:p>
          </p:txBody>
        </p:sp>
        <p:sp>
          <p:nvSpPr>
            <p:cNvPr id="29" name="Rectangle 28"/>
            <p:cNvSpPr/>
            <p:nvPr/>
          </p:nvSpPr>
          <p:spPr>
            <a:xfrm>
              <a:off x="330989" y="1547385"/>
              <a:ext cx="2043243" cy="485652"/>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Relationships</a:t>
              </a:r>
            </a:p>
          </p:txBody>
        </p:sp>
        <p:sp>
          <p:nvSpPr>
            <p:cNvPr id="30" name="Donut 29"/>
            <p:cNvSpPr/>
            <p:nvPr/>
          </p:nvSpPr>
          <p:spPr>
            <a:xfrm>
              <a:off x="4897464" y="2121733"/>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31" name="Group 30"/>
          <p:cNvGrpSpPr/>
          <p:nvPr/>
        </p:nvGrpSpPr>
        <p:grpSpPr>
          <a:xfrm>
            <a:off x="4695755" y="2355891"/>
            <a:ext cx="3947560" cy="994897"/>
            <a:chOff x="330989" y="1557154"/>
            <a:chExt cx="5263414" cy="1326529"/>
          </a:xfrm>
        </p:grpSpPr>
        <p:sp>
          <p:nvSpPr>
            <p:cNvPr id="32" name="Rounded Rectangle 31"/>
            <p:cNvSpPr/>
            <p:nvPr/>
          </p:nvSpPr>
          <p:spPr>
            <a:xfrm>
              <a:off x="620111" y="1941626"/>
              <a:ext cx="4277353" cy="94205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Having very intense feeling of anger which are really difficult to control</a:t>
              </a:r>
            </a:p>
          </p:txBody>
        </p:sp>
        <p:sp>
          <p:nvSpPr>
            <p:cNvPr id="33" name="Rectangle 32"/>
            <p:cNvSpPr/>
            <p:nvPr/>
          </p:nvSpPr>
          <p:spPr>
            <a:xfrm>
              <a:off x="330989" y="1557154"/>
              <a:ext cx="1287156" cy="471387"/>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Anger</a:t>
              </a:r>
            </a:p>
          </p:txBody>
        </p:sp>
        <p:sp>
          <p:nvSpPr>
            <p:cNvPr id="34" name="Donut 33"/>
            <p:cNvSpPr/>
            <p:nvPr/>
          </p:nvSpPr>
          <p:spPr>
            <a:xfrm>
              <a:off x="4897464" y="1924614"/>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36" name="Group 35">
            <a:extLst>
              <a:ext uri="{FF2B5EF4-FFF2-40B4-BE49-F238E27FC236}">
                <a16:creationId xmlns:a16="http://schemas.microsoft.com/office/drawing/2014/main" id="{7DA1C85E-3629-410D-9D14-74D205FF21CD}"/>
              </a:ext>
            </a:extLst>
          </p:cNvPr>
          <p:cNvGrpSpPr/>
          <p:nvPr/>
        </p:nvGrpSpPr>
        <p:grpSpPr>
          <a:xfrm>
            <a:off x="4695754" y="3265534"/>
            <a:ext cx="4039983" cy="935315"/>
            <a:chOff x="207759" y="1636597"/>
            <a:chExt cx="5386644" cy="1247086"/>
          </a:xfrm>
        </p:grpSpPr>
        <p:sp>
          <p:nvSpPr>
            <p:cNvPr id="37" name="Rounded Rectangle 31">
              <a:extLst>
                <a:ext uri="{FF2B5EF4-FFF2-40B4-BE49-F238E27FC236}">
                  <a16:creationId xmlns:a16="http://schemas.microsoft.com/office/drawing/2014/main" id="{396F2888-36FE-46E6-B647-C959641D9973}"/>
                </a:ext>
              </a:extLst>
            </p:cNvPr>
            <p:cNvSpPr/>
            <p:nvPr/>
          </p:nvSpPr>
          <p:spPr>
            <a:xfrm>
              <a:off x="620111" y="1941626"/>
              <a:ext cx="4277353" cy="94205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You self harm or have suicidal feelings</a:t>
              </a:r>
            </a:p>
          </p:txBody>
        </p:sp>
        <p:sp>
          <p:nvSpPr>
            <p:cNvPr id="38" name="Rectangle 37">
              <a:extLst>
                <a:ext uri="{FF2B5EF4-FFF2-40B4-BE49-F238E27FC236}">
                  <a16:creationId xmlns:a16="http://schemas.microsoft.com/office/drawing/2014/main" id="{D9FACEDB-87A6-4BF7-979C-A1EDF2168156}"/>
                </a:ext>
              </a:extLst>
            </p:cNvPr>
            <p:cNvSpPr/>
            <p:nvPr/>
          </p:nvSpPr>
          <p:spPr>
            <a:xfrm>
              <a:off x="207759" y="1636597"/>
              <a:ext cx="2523293" cy="461618"/>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Self harm/suicide</a:t>
              </a:r>
            </a:p>
          </p:txBody>
        </p:sp>
        <p:sp>
          <p:nvSpPr>
            <p:cNvPr id="39" name="Donut 33">
              <a:extLst>
                <a:ext uri="{FF2B5EF4-FFF2-40B4-BE49-F238E27FC236}">
                  <a16:creationId xmlns:a16="http://schemas.microsoft.com/office/drawing/2014/main" id="{3FC89B21-A392-42A3-BC9F-92E09EC86C23}"/>
                </a:ext>
              </a:extLst>
            </p:cNvPr>
            <p:cNvSpPr/>
            <p:nvPr/>
          </p:nvSpPr>
          <p:spPr>
            <a:xfrm>
              <a:off x="4897464" y="1924614"/>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35" name="Group 34">
            <a:extLst>
              <a:ext uri="{FF2B5EF4-FFF2-40B4-BE49-F238E27FC236}">
                <a16:creationId xmlns:a16="http://schemas.microsoft.com/office/drawing/2014/main" id="{6B0CAD4E-BD3C-4620-91A6-2AB1C645BAF7}"/>
              </a:ext>
            </a:extLst>
          </p:cNvPr>
          <p:cNvGrpSpPr/>
          <p:nvPr/>
        </p:nvGrpSpPr>
        <p:grpSpPr>
          <a:xfrm>
            <a:off x="268585" y="3426094"/>
            <a:ext cx="3947560" cy="962198"/>
            <a:chOff x="330989" y="1547386"/>
            <a:chExt cx="5263414" cy="1282930"/>
          </a:xfrm>
        </p:grpSpPr>
        <p:sp>
          <p:nvSpPr>
            <p:cNvPr id="40" name="Rounded Rectangle 19">
              <a:extLst>
                <a:ext uri="{FF2B5EF4-FFF2-40B4-BE49-F238E27FC236}">
                  <a16:creationId xmlns:a16="http://schemas.microsoft.com/office/drawing/2014/main" id="{2C20A50F-FDC6-4E13-96DE-54E536593F51}"/>
                </a:ext>
              </a:extLst>
            </p:cNvPr>
            <p:cNvSpPr/>
            <p:nvPr/>
          </p:nvSpPr>
          <p:spPr>
            <a:xfrm>
              <a:off x="620111" y="1941626"/>
              <a:ext cx="4277354" cy="730867"/>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Feeling empty a lot of the time</a:t>
              </a:r>
            </a:p>
          </p:txBody>
        </p:sp>
        <p:sp>
          <p:nvSpPr>
            <p:cNvPr id="41" name="Rectangle 40">
              <a:extLst>
                <a:ext uri="{FF2B5EF4-FFF2-40B4-BE49-F238E27FC236}">
                  <a16:creationId xmlns:a16="http://schemas.microsoft.com/office/drawing/2014/main" id="{E5F652B6-8551-4A84-8424-9B4A2D219473}"/>
                </a:ext>
              </a:extLst>
            </p:cNvPr>
            <p:cNvSpPr/>
            <p:nvPr/>
          </p:nvSpPr>
          <p:spPr>
            <a:xfrm>
              <a:off x="330989" y="1547386"/>
              <a:ext cx="1705440" cy="471386"/>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Emptiness</a:t>
              </a:r>
            </a:p>
          </p:txBody>
        </p:sp>
        <p:sp>
          <p:nvSpPr>
            <p:cNvPr id="42" name="Donut 21">
              <a:extLst>
                <a:ext uri="{FF2B5EF4-FFF2-40B4-BE49-F238E27FC236}">
                  <a16:creationId xmlns:a16="http://schemas.microsoft.com/office/drawing/2014/main" id="{EE1859F8-59CF-4A8F-AB00-62B94F1F2A8D}"/>
                </a:ext>
              </a:extLst>
            </p:cNvPr>
            <p:cNvSpPr/>
            <p:nvPr/>
          </p:nvSpPr>
          <p:spPr>
            <a:xfrm>
              <a:off x="4897464" y="2121733"/>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43" name="Group 42">
            <a:extLst>
              <a:ext uri="{FF2B5EF4-FFF2-40B4-BE49-F238E27FC236}">
                <a16:creationId xmlns:a16="http://schemas.microsoft.com/office/drawing/2014/main" id="{6632AA84-D38A-4801-8E4F-DB87B2CE3F94}"/>
              </a:ext>
            </a:extLst>
          </p:cNvPr>
          <p:cNvGrpSpPr/>
          <p:nvPr/>
        </p:nvGrpSpPr>
        <p:grpSpPr>
          <a:xfrm>
            <a:off x="4695755" y="4058534"/>
            <a:ext cx="3947560" cy="1361779"/>
            <a:chOff x="330989" y="1547385"/>
            <a:chExt cx="5263414" cy="1815705"/>
          </a:xfrm>
        </p:grpSpPr>
        <p:sp>
          <p:nvSpPr>
            <p:cNvPr id="44" name="Rounded Rectangle 19">
              <a:extLst>
                <a:ext uri="{FF2B5EF4-FFF2-40B4-BE49-F238E27FC236}">
                  <a16:creationId xmlns:a16="http://schemas.microsoft.com/office/drawing/2014/main" id="{E9CFF70D-4C5B-4EE2-B54E-1E2F1B9A5F7E}"/>
                </a:ext>
              </a:extLst>
            </p:cNvPr>
            <p:cNvSpPr/>
            <p:nvPr/>
          </p:nvSpPr>
          <p:spPr>
            <a:xfrm>
              <a:off x="620111" y="1941625"/>
              <a:ext cx="4277354" cy="142146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Acting in rash, risky and harmful ways without thinking things through e.g. compulsive spending, binge eating, drinking, gambling, using drugs</a:t>
              </a:r>
            </a:p>
          </p:txBody>
        </p:sp>
        <p:sp>
          <p:nvSpPr>
            <p:cNvPr id="45" name="Rectangle 44">
              <a:extLst>
                <a:ext uri="{FF2B5EF4-FFF2-40B4-BE49-F238E27FC236}">
                  <a16:creationId xmlns:a16="http://schemas.microsoft.com/office/drawing/2014/main" id="{833DBB29-649B-4501-B3D2-FAA892105897}"/>
                </a:ext>
              </a:extLst>
            </p:cNvPr>
            <p:cNvSpPr/>
            <p:nvPr/>
          </p:nvSpPr>
          <p:spPr>
            <a:xfrm>
              <a:off x="330989" y="1547385"/>
              <a:ext cx="1659196" cy="511633"/>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Impulsivity</a:t>
              </a:r>
            </a:p>
          </p:txBody>
        </p:sp>
        <p:sp>
          <p:nvSpPr>
            <p:cNvPr id="46" name="Donut 21">
              <a:extLst>
                <a:ext uri="{FF2B5EF4-FFF2-40B4-BE49-F238E27FC236}">
                  <a16:creationId xmlns:a16="http://schemas.microsoft.com/office/drawing/2014/main" id="{3EF97D67-B88C-40F2-827A-2360E442CD35}"/>
                </a:ext>
              </a:extLst>
            </p:cNvPr>
            <p:cNvSpPr/>
            <p:nvPr/>
          </p:nvSpPr>
          <p:spPr>
            <a:xfrm>
              <a:off x="4897464" y="2181250"/>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23" name="Group 22"/>
          <p:cNvGrpSpPr/>
          <p:nvPr/>
        </p:nvGrpSpPr>
        <p:grpSpPr>
          <a:xfrm>
            <a:off x="4691227" y="5366045"/>
            <a:ext cx="3947560" cy="1150061"/>
            <a:chOff x="330989" y="1547385"/>
            <a:chExt cx="5263414" cy="1533414"/>
          </a:xfrm>
        </p:grpSpPr>
        <p:sp>
          <p:nvSpPr>
            <p:cNvPr id="24" name="Rounded Rectangle 23"/>
            <p:cNvSpPr/>
            <p:nvPr/>
          </p:nvSpPr>
          <p:spPr>
            <a:xfrm>
              <a:off x="620111" y="1941625"/>
              <a:ext cx="4277354" cy="113917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Feeling disconnected form you own body, or people around around, feeling unreal</a:t>
              </a:r>
            </a:p>
          </p:txBody>
        </p:sp>
        <p:sp>
          <p:nvSpPr>
            <p:cNvPr id="25" name="Rectangle 24"/>
            <p:cNvSpPr/>
            <p:nvPr/>
          </p:nvSpPr>
          <p:spPr>
            <a:xfrm>
              <a:off x="330989" y="1547385"/>
              <a:ext cx="1761244" cy="485652"/>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Dissociation</a:t>
              </a:r>
            </a:p>
          </p:txBody>
        </p:sp>
        <p:sp>
          <p:nvSpPr>
            <p:cNvPr id="26" name="Donut 25"/>
            <p:cNvSpPr/>
            <p:nvPr/>
          </p:nvSpPr>
          <p:spPr>
            <a:xfrm>
              <a:off x="4897464" y="1969428"/>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51" name="Group 50">
            <a:extLst>
              <a:ext uri="{FF2B5EF4-FFF2-40B4-BE49-F238E27FC236}">
                <a16:creationId xmlns:a16="http://schemas.microsoft.com/office/drawing/2014/main" id="{76E4E8AC-133E-4FA2-8413-CF7347225325}"/>
              </a:ext>
            </a:extLst>
          </p:cNvPr>
          <p:cNvGrpSpPr/>
          <p:nvPr/>
        </p:nvGrpSpPr>
        <p:grpSpPr>
          <a:xfrm>
            <a:off x="289943" y="4173634"/>
            <a:ext cx="3947560" cy="1150060"/>
            <a:chOff x="330989" y="1547386"/>
            <a:chExt cx="5263414" cy="1533413"/>
          </a:xfrm>
        </p:grpSpPr>
        <p:sp>
          <p:nvSpPr>
            <p:cNvPr id="52" name="Rounded Rectangle 23">
              <a:extLst>
                <a:ext uri="{FF2B5EF4-FFF2-40B4-BE49-F238E27FC236}">
                  <a16:creationId xmlns:a16="http://schemas.microsoft.com/office/drawing/2014/main" id="{98B89584-F5A5-4A79-A025-3CFDF408039D}"/>
                </a:ext>
              </a:extLst>
            </p:cNvPr>
            <p:cNvSpPr/>
            <p:nvPr/>
          </p:nvSpPr>
          <p:spPr>
            <a:xfrm>
              <a:off x="620111" y="1941625"/>
              <a:ext cx="4277354" cy="113917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US" sz="1400" dirty="0">
                  <a:solidFill>
                    <a:srgbClr val="512275"/>
                  </a:solidFill>
                </a:rPr>
                <a:t>D</a:t>
              </a:r>
              <a:r>
                <a:rPr lang="en-US" sz="1400" b="0" i="0" dirty="0">
                  <a:solidFill>
                    <a:srgbClr val="512275"/>
                  </a:solidFill>
                  <a:effectLst/>
                </a:rPr>
                <a:t>on't have a strong sense of who you are, and it can change significantly depending on who you're with.</a:t>
              </a:r>
              <a:endParaRPr lang="en-GB" sz="1350" dirty="0">
                <a:solidFill>
                  <a:srgbClr val="512275"/>
                </a:solidFill>
              </a:endParaRPr>
            </a:p>
          </p:txBody>
        </p:sp>
        <p:sp>
          <p:nvSpPr>
            <p:cNvPr id="53" name="Rectangle 52">
              <a:extLst>
                <a:ext uri="{FF2B5EF4-FFF2-40B4-BE49-F238E27FC236}">
                  <a16:creationId xmlns:a16="http://schemas.microsoft.com/office/drawing/2014/main" id="{D63AF9EB-BE8B-406D-9862-1D497BB3C124}"/>
                </a:ext>
              </a:extLst>
            </p:cNvPr>
            <p:cNvSpPr/>
            <p:nvPr/>
          </p:nvSpPr>
          <p:spPr>
            <a:xfrm>
              <a:off x="330989" y="1547386"/>
              <a:ext cx="1388931" cy="471385"/>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Identity</a:t>
              </a:r>
            </a:p>
          </p:txBody>
        </p:sp>
        <p:sp>
          <p:nvSpPr>
            <p:cNvPr id="54" name="Donut 25">
              <a:extLst>
                <a:ext uri="{FF2B5EF4-FFF2-40B4-BE49-F238E27FC236}">
                  <a16:creationId xmlns:a16="http://schemas.microsoft.com/office/drawing/2014/main" id="{41A65791-D70E-459D-9189-645A88D175AB}"/>
                </a:ext>
              </a:extLst>
            </p:cNvPr>
            <p:cNvSpPr/>
            <p:nvPr/>
          </p:nvSpPr>
          <p:spPr>
            <a:xfrm>
              <a:off x="4897464" y="1969428"/>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grpSp>
        <p:nvGrpSpPr>
          <p:cNvPr id="47" name="Group 46">
            <a:extLst>
              <a:ext uri="{FF2B5EF4-FFF2-40B4-BE49-F238E27FC236}">
                <a16:creationId xmlns:a16="http://schemas.microsoft.com/office/drawing/2014/main" id="{6E07885C-51A6-470A-8841-C9209FA9605D}"/>
              </a:ext>
            </a:extLst>
          </p:cNvPr>
          <p:cNvGrpSpPr/>
          <p:nvPr/>
        </p:nvGrpSpPr>
        <p:grpSpPr>
          <a:xfrm>
            <a:off x="268583" y="5184813"/>
            <a:ext cx="3947561" cy="1197851"/>
            <a:chOff x="330988" y="1483665"/>
            <a:chExt cx="5263415" cy="1597134"/>
          </a:xfrm>
        </p:grpSpPr>
        <p:sp>
          <p:nvSpPr>
            <p:cNvPr id="48" name="Rounded Rectangle 23">
              <a:extLst>
                <a:ext uri="{FF2B5EF4-FFF2-40B4-BE49-F238E27FC236}">
                  <a16:creationId xmlns:a16="http://schemas.microsoft.com/office/drawing/2014/main" id="{D129F079-8A87-4272-8D04-40B63564A4E8}"/>
                </a:ext>
              </a:extLst>
            </p:cNvPr>
            <p:cNvSpPr/>
            <p:nvPr/>
          </p:nvSpPr>
          <p:spPr>
            <a:xfrm>
              <a:off x="620111" y="1941625"/>
              <a:ext cx="4277354" cy="113917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81000" tIns="0" rIns="0" rtlCol="0" anchor="ctr"/>
            <a:lstStyle/>
            <a:p>
              <a:r>
                <a:rPr lang="en-GB" sz="1350" dirty="0">
                  <a:solidFill>
                    <a:srgbClr val="512275"/>
                  </a:solidFill>
                </a:rPr>
                <a:t>When really stressed you can feel suspicious about others or hear voices other people cannot</a:t>
              </a:r>
            </a:p>
          </p:txBody>
        </p:sp>
        <p:sp>
          <p:nvSpPr>
            <p:cNvPr id="49" name="Rectangle 48">
              <a:extLst>
                <a:ext uri="{FF2B5EF4-FFF2-40B4-BE49-F238E27FC236}">
                  <a16:creationId xmlns:a16="http://schemas.microsoft.com/office/drawing/2014/main" id="{749733F9-CC21-4C30-BD9E-FBFDC4218BEC}"/>
                </a:ext>
              </a:extLst>
            </p:cNvPr>
            <p:cNvSpPr/>
            <p:nvPr/>
          </p:nvSpPr>
          <p:spPr>
            <a:xfrm>
              <a:off x="330988" y="1483665"/>
              <a:ext cx="4507111" cy="535108"/>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81000" rtlCol="0" anchor="ctr"/>
            <a:lstStyle/>
            <a:p>
              <a:r>
                <a:rPr lang="en-US" dirty="0"/>
                <a:t>Feeling paranoid or hearing voices</a:t>
              </a:r>
            </a:p>
          </p:txBody>
        </p:sp>
        <p:sp>
          <p:nvSpPr>
            <p:cNvPr id="50" name="Donut 25">
              <a:extLst>
                <a:ext uri="{FF2B5EF4-FFF2-40B4-BE49-F238E27FC236}">
                  <a16:creationId xmlns:a16="http://schemas.microsoft.com/office/drawing/2014/main" id="{3D80CC2C-E23F-4881-BF3D-3CC7136B37D0}"/>
                </a:ext>
              </a:extLst>
            </p:cNvPr>
            <p:cNvSpPr/>
            <p:nvPr/>
          </p:nvSpPr>
          <p:spPr>
            <a:xfrm>
              <a:off x="4897464" y="1969428"/>
              <a:ext cx="696939" cy="708583"/>
            </a:xfrm>
            <a:prstGeom prst="donut">
              <a:avLst>
                <a:gd name="adj" fmla="val 8618"/>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solidFill>
              </a:endParaRPr>
            </a:p>
          </p:txBody>
        </p:sp>
      </p:grpSp>
    </p:spTree>
    <p:extLst>
      <p:ext uri="{BB962C8B-B14F-4D97-AF65-F5344CB8AC3E}">
        <p14:creationId xmlns:p14="http://schemas.microsoft.com/office/powerpoint/2010/main" val="1793139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52FA869-0CE9-4005-8694-7092582B31DA}"/>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2864212" y="1012922"/>
            <a:ext cx="6147110" cy="4846881"/>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350" dirty="0">
              <a:solidFill>
                <a:srgbClr val="512275"/>
              </a:solidFill>
              <a:latin typeface="Verdana Pro" panose="020B0604030504040204" pitchFamily="34" charset="0"/>
            </a:endParaRPr>
          </a:p>
        </p:txBody>
      </p:sp>
      <p:sp>
        <p:nvSpPr>
          <p:cNvPr id="6" name="Rectangular Callout 4">
            <a:extLst>
              <a:ext uri="{FF2B5EF4-FFF2-40B4-BE49-F238E27FC236}">
                <a16:creationId xmlns:a16="http://schemas.microsoft.com/office/drawing/2014/main" id="{6DEC845D-6EDD-48DA-8C24-DA682F092B31}"/>
              </a:ext>
            </a:extLst>
          </p:cNvPr>
          <p:cNvSpPr/>
          <p:nvPr/>
        </p:nvSpPr>
        <p:spPr>
          <a:xfrm>
            <a:off x="804042" y="185356"/>
            <a:ext cx="2171659" cy="755558"/>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847538" y="301675"/>
            <a:ext cx="2084666" cy="1781793"/>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200" dirty="0">
                <a:solidFill>
                  <a:srgbClr val="512275"/>
                </a:solidFill>
                <a:latin typeface="Segoe Print" charset="0"/>
                <a:ea typeface="Verdana" panose="020B0604030504040204" pitchFamily="34" charset="0"/>
                <a:cs typeface="Segoe Print" charset="0"/>
              </a:rPr>
              <a:t>Recovery:</a:t>
            </a:r>
            <a:endParaRPr lang="en-GB" sz="3200" dirty="0">
              <a:solidFill>
                <a:srgbClr val="512275"/>
              </a:solidFill>
              <a:latin typeface="Segoe Print" charset="0"/>
              <a:ea typeface="Verdana" panose="020B0604030504040204" pitchFamily="34" charset="0"/>
              <a:cs typeface="Segoe Print" charset="0"/>
            </a:endParaRPr>
          </a:p>
        </p:txBody>
      </p:sp>
      <p:sp>
        <p:nvSpPr>
          <p:cNvPr id="8" name="Content Placeholder 2">
            <a:extLst>
              <a:ext uri="{FF2B5EF4-FFF2-40B4-BE49-F238E27FC236}">
                <a16:creationId xmlns:a16="http://schemas.microsoft.com/office/drawing/2014/main" id="{E7A3E102-8775-4532-B340-88D41D059527}"/>
              </a:ext>
            </a:extLst>
          </p:cNvPr>
          <p:cNvSpPr txBox="1">
            <a:spLocks/>
          </p:cNvSpPr>
          <p:nvPr/>
        </p:nvSpPr>
        <p:spPr>
          <a:xfrm>
            <a:off x="1375136" y="764704"/>
            <a:ext cx="7636185" cy="6048672"/>
          </a:xfrm>
          <a:prstGeom prst="rect">
            <a:avLst/>
          </a:prstGeom>
        </p:spPr>
        <p:txBody>
          <a:bodyPr vert="horz" lIns="68580" tIns="34290" rIns="68580" bIns="34290" rtlCol="0">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endParaRPr lang="en-US" sz="1200" dirty="0">
              <a:solidFill>
                <a:srgbClr val="555555"/>
              </a:solidFill>
              <a:latin typeface="MindMeridian-Regular"/>
            </a:endParaRPr>
          </a:p>
          <a:p>
            <a:pPr marL="0" indent="0" algn="l">
              <a:buNone/>
            </a:pPr>
            <a:endParaRPr lang="en-US" sz="3200" b="0" i="0" dirty="0">
              <a:solidFill>
                <a:srgbClr val="512275"/>
              </a:solidFill>
              <a:effectLst/>
            </a:endParaRPr>
          </a:p>
          <a:p>
            <a:pPr marL="0" indent="0" algn="l">
              <a:buNone/>
            </a:pPr>
            <a:r>
              <a:rPr lang="en-US" sz="3200" dirty="0">
                <a:solidFill>
                  <a:srgbClr val="512275"/>
                </a:solidFill>
              </a:rPr>
              <a:t>People who have had difficult life experiences generally get better and improve over time.</a:t>
            </a:r>
          </a:p>
          <a:p>
            <a:pPr marL="0" indent="0" algn="l">
              <a:buNone/>
            </a:pPr>
            <a:endParaRPr lang="en-US" sz="3200" dirty="0">
              <a:solidFill>
                <a:srgbClr val="512275"/>
              </a:solidFill>
            </a:endParaRPr>
          </a:p>
          <a:p>
            <a:pPr marL="0" indent="0" algn="l">
              <a:buNone/>
            </a:pPr>
            <a:r>
              <a:rPr lang="en-US" sz="3200" b="0" i="0" dirty="0">
                <a:solidFill>
                  <a:srgbClr val="512275"/>
                </a:solidFill>
                <a:effectLst/>
              </a:rPr>
              <a:t>What recovery means will be different for every person.</a:t>
            </a:r>
          </a:p>
          <a:p>
            <a:pPr marL="0" indent="0" algn="l">
              <a:buNone/>
            </a:pPr>
            <a:endParaRPr lang="en-US" sz="3200" b="0" i="0" dirty="0">
              <a:solidFill>
                <a:srgbClr val="512275"/>
              </a:solidFill>
              <a:effectLst/>
            </a:endParaRPr>
          </a:p>
          <a:p>
            <a:pPr marL="0" indent="0" algn="l">
              <a:buNone/>
            </a:pPr>
            <a:r>
              <a:rPr lang="en-US" sz="3200" b="0" i="0" dirty="0">
                <a:solidFill>
                  <a:srgbClr val="512275"/>
                </a:solidFill>
                <a:effectLst/>
              </a:rPr>
              <a:t>Research shows that people that have had a lot of difficult life experiences may be </a:t>
            </a:r>
            <a:r>
              <a:rPr lang="en-US" sz="3200" dirty="0">
                <a:solidFill>
                  <a:srgbClr val="512275"/>
                </a:solidFill>
              </a:rPr>
              <a:t>diagnosed with Borderline Personality Disorder</a:t>
            </a:r>
            <a:r>
              <a:rPr lang="en-US" sz="3200" b="0" i="0" dirty="0">
                <a:solidFill>
                  <a:srgbClr val="512275"/>
                </a:solidFill>
                <a:effectLst/>
              </a:rPr>
              <a:t>:</a:t>
            </a:r>
          </a:p>
          <a:p>
            <a:pPr marL="0" indent="0" algn="l">
              <a:buNone/>
            </a:pPr>
            <a:endParaRPr lang="en-US" sz="3200" dirty="0">
              <a:solidFill>
                <a:srgbClr val="512275"/>
              </a:solidFill>
            </a:endParaRPr>
          </a:p>
          <a:p>
            <a:r>
              <a:rPr lang="en-US" sz="3200" b="0" i="0" dirty="0">
                <a:solidFill>
                  <a:srgbClr val="512275"/>
                </a:solidFill>
                <a:effectLst/>
              </a:rPr>
              <a:t>People with BPD improve over time.  86% recover and this lasts longer than 4 years.</a:t>
            </a:r>
          </a:p>
          <a:p>
            <a:r>
              <a:rPr lang="en-US" sz="3200" dirty="0">
                <a:solidFill>
                  <a:srgbClr val="512275"/>
                </a:solidFill>
              </a:rPr>
              <a:t>There is low rate of relapse compared to other mental health difficulties with only 33% relapsing over 8 years</a:t>
            </a:r>
            <a:r>
              <a:rPr lang="en-US" sz="3200" b="0" i="0" dirty="0">
                <a:solidFill>
                  <a:srgbClr val="512275"/>
                </a:solidFill>
                <a:effectLst/>
              </a:rPr>
              <a:t> .</a:t>
            </a:r>
          </a:p>
          <a:p>
            <a:pPr marL="0" indent="0" algn="l">
              <a:buNone/>
            </a:pPr>
            <a:endParaRPr lang="en-US" sz="3200" b="0" i="0" dirty="0">
              <a:solidFill>
                <a:srgbClr val="512275"/>
              </a:solidFill>
              <a:effectLst/>
            </a:endParaRPr>
          </a:p>
        </p:txBody>
      </p:sp>
    </p:spTree>
    <p:extLst>
      <p:ext uri="{BB962C8B-B14F-4D97-AF65-F5344CB8AC3E}">
        <p14:creationId xmlns:p14="http://schemas.microsoft.com/office/powerpoint/2010/main" val="3199526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BBF3A0F-631A-44DF-9D1C-4348902F1579}"/>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2864212" y="1012922"/>
            <a:ext cx="6147110" cy="4846881"/>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350" dirty="0">
              <a:solidFill>
                <a:srgbClr val="512275"/>
              </a:solidFill>
              <a:latin typeface="Verdana Pro" panose="020B0604030504040204" pitchFamily="34" charset="0"/>
            </a:endParaRPr>
          </a:p>
        </p:txBody>
      </p:sp>
      <p:sp>
        <p:nvSpPr>
          <p:cNvPr id="6" name="Rectangular Callout 4">
            <a:extLst>
              <a:ext uri="{FF2B5EF4-FFF2-40B4-BE49-F238E27FC236}">
                <a16:creationId xmlns:a16="http://schemas.microsoft.com/office/drawing/2014/main" id="{6DEC845D-6EDD-48DA-8C24-DA682F092B31}"/>
              </a:ext>
            </a:extLst>
          </p:cNvPr>
          <p:cNvSpPr/>
          <p:nvPr/>
        </p:nvSpPr>
        <p:spPr>
          <a:xfrm>
            <a:off x="655187" y="476672"/>
            <a:ext cx="2171659" cy="1007216"/>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698683" y="592991"/>
            <a:ext cx="2084666" cy="1781793"/>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2700" dirty="0">
                <a:solidFill>
                  <a:srgbClr val="512275"/>
                </a:solidFill>
                <a:latin typeface="Segoe Print" charset="0"/>
                <a:ea typeface="Verdana" panose="020B0604030504040204" pitchFamily="34" charset="0"/>
                <a:cs typeface="Segoe Print" charset="0"/>
              </a:rPr>
              <a:t>Summary:</a:t>
            </a:r>
            <a:endParaRPr lang="en-GB" sz="2700" dirty="0">
              <a:solidFill>
                <a:srgbClr val="512275"/>
              </a:solidFill>
              <a:latin typeface="Segoe Print" charset="0"/>
              <a:ea typeface="Verdana" panose="020B0604030504040204" pitchFamily="34" charset="0"/>
              <a:cs typeface="Segoe Print" charset="0"/>
            </a:endParaRPr>
          </a:p>
        </p:txBody>
      </p:sp>
      <p:sp>
        <p:nvSpPr>
          <p:cNvPr id="8" name="TextBox 7">
            <a:extLst>
              <a:ext uri="{FF2B5EF4-FFF2-40B4-BE49-F238E27FC236}">
                <a16:creationId xmlns:a16="http://schemas.microsoft.com/office/drawing/2014/main" id="{E74E835D-B420-45C7-899F-153C7029161F}"/>
              </a:ext>
            </a:extLst>
          </p:cNvPr>
          <p:cNvSpPr txBox="1"/>
          <p:nvPr/>
        </p:nvSpPr>
        <p:spPr>
          <a:xfrm>
            <a:off x="1369007" y="1655418"/>
            <a:ext cx="7523473" cy="6801862"/>
          </a:xfrm>
          <a:prstGeom prst="rect">
            <a:avLst/>
          </a:prstGeom>
          <a:noFill/>
        </p:spPr>
        <p:txBody>
          <a:bodyPr wrap="square">
            <a:spAutoFit/>
          </a:bodyPr>
          <a:lstStyle/>
          <a:p>
            <a:pPr marL="457200" indent="-457200" algn="l">
              <a:buFont typeface="Arial" panose="020B0604020202020204" pitchFamily="34" charset="0"/>
              <a:buChar char="•"/>
            </a:pPr>
            <a:r>
              <a:rPr lang="en-US" sz="3600" dirty="0">
                <a:solidFill>
                  <a:srgbClr val="512275"/>
                </a:solidFill>
              </a:rPr>
              <a:t>T</a:t>
            </a:r>
            <a:r>
              <a:rPr lang="en-US" sz="3600" b="0" i="0" dirty="0">
                <a:solidFill>
                  <a:srgbClr val="512275"/>
                </a:solidFill>
                <a:effectLst/>
              </a:rPr>
              <a:t>he feelings and </a:t>
            </a:r>
            <a:r>
              <a:rPr lang="en-US" sz="3600" b="0" i="0" dirty="0" err="1">
                <a:solidFill>
                  <a:srgbClr val="512275"/>
                </a:solidFill>
                <a:effectLst/>
              </a:rPr>
              <a:t>behaviours</a:t>
            </a:r>
            <a:r>
              <a:rPr lang="en-US" sz="3600" b="0" i="0" dirty="0">
                <a:solidFill>
                  <a:srgbClr val="512275"/>
                </a:solidFill>
                <a:effectLst/>
              </a:rPr>
              <a:t> associated with difficult life experiences are very challenging to live with, and deserve understanding and support</a:t>
            </a:r>
          </a:p>
          <a:p>
            <a:pPr marL="457200" indent="-457200" algn="l">
              <a:buFont typeface="Arial" panose="020B0604020202020204" pitchFamily="34" charset="0"/>
              <a:buChar char="•"/>
            </a:pPr>
            <a:endParaRPr lang="en-US" sz="3600" b="0" i="0" dirty="0">
              <a:solidFill>
                <a:srgbClr val="512275"/>
              </a:solidFill>
              <a:effectLst/>
            </a:endParaRPr>
          </a:p>
          <a:p>
            <a:pPr marL="457200" indent="-457200" algn="l">
              <a:buFont typeface="Arial" panose="020B0604020202020204" pitchFamily="34" charset="0"/>
              <a:buChar char="•"/>
            </a:pPr>
            <a:r>
              <a:rPr lang="en-US" sz="3600" b="0" i="0" dirty="0">
                <a:solidFill>
                  <a:srgbClr val="512275"/>
                </a:solidFill>
                <a:effectLst/>
              </a:rPr>
              <a:t>People</a:t>
            </a:r>
            <a:r>
              <a:rPr lang="en-US" sz="3600" dirty="0">
                <a:solidFill>
                  <a:srgbClr val="512275"/>
                </a:solidFill>
              </a:rPr>
              <a:t> who have had difficult life experiences can go on to live a normal life</a:t>
            </a:r>
          </a:p>
          <a:p>
            <a:pPr marL="457200" indent="-457200" algn="l">
              <a:buFont typeface="Arial" panose="020B0604020202020204" pitchFamily="34" charset="0"/>
              <a:buChar char="•"/>
            </a:pPr>
            <a:endParaRPr lang="en-US" sz="2800" b="0" i="0" dirty="0">
              <a:solidFill>
                <a:srgbClr val="512275"/>
              </a:solidFill>
              <a:effectLst/>
            </a:endParaRPr>
          </a:p>
          <a:p>
            <a:pPr marL="457200" indent="-457200" algn="l">
              <a:buFont typeface="Arial" panose="020B0604020202020204" pitchFamily="34" charset="0"/>
              <a:buChar char="•"/>
            </a:pPr>
            <a:endParaRPr lang="en-US" sz="2800" dirty="0">
              <a:solidFill>
                <a:srgbClr val="512275"/>
              </a:solidFill>
            </a:endParaRPr>
          </a:p>
          <a:p>
            <a:pPr marL="457200" indent="-457200" algn="l">
              <a:buFont typeface="Arial" panose="020B0604020202020204" pitchFamily="34" charset="0"/>
              <a:buChar char="•"/>
            </a:pPr>
            <a:endParaRPr lang="en-US" sz="2800" b="0" i="0" dirty="0">
              <a:solidFill>
                <a:srgbClr val="512275"/>
              </a:solidFill>
              <a:effectLst/>
            </a:endParaRPr>
          </a:p>
          <a:p>
            <a:pPr marL="457200" indent="-457200" algn="l">
              <a:buFont typeface="Arial" panose="020B0604020202020204" pitchFamily="34" charset="0"/>
              <a:buChar char="•"/>
            </a:pPr>
            <a:endParaRPr lang="en-US" sz="2800" b="0" i="0" dirty="0">
              <a:solidFill>
                <a:srgbClr val="512275"/>
              </a:solidFill>
              <a:effectLst/>
            </a:endParaRPr>
          </a:p>
        </p:txBody>
      </p:sp>
    </p:spTree>
    <p:extLst>
      <p:ext uri="{BB962C8B-B14F-4D97-AF65-F5344CB8AC3E}">
        <p14:creationId xmlns:p14="http://schemas.microsoft.com/office/powerpoint/2010/main" val="743688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5" name="Picture 2"/>
          <p:cNvPicPr>
            <a:picLocks noChangeAspect="1" noChangeArrowheads="1"/>
          </p:cNvPicPr>
          <p:nvPr/>
        </p:nvPicPr>
        <p:blipFill>
          <a:blip r:embed="rId2" cstate="print">
            <a:clrChange>
              <a:clrFrom>
                <a:srgbClr val="FFFFFF"/>
              </a:clrFrom>
              <a:clrTo>
                <a:srgbClr val="FFFFFF">
                  <a:alpha val="0"/>
                </a:srgbClr>
              </a:clrTo>
            </a:clrChange>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1593635" y="1517427"/>
            <a:ext cx="3103056" cy="1306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ular Callout 5"/>
          <p:cNvSpPr/>
          <p:nvPr/>
        </p:nvSpPr>
        <p:spPr>
          <a:xfrm>
            <a:off x="716973" y="1335232"/>
            <a:ext cx="8084128" cy="4208318"/>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9" name="Picture 8" descr="TAB_col_background.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0" y="857250"/>
            <a:ext cx="1124187" cy="476175"/>
          </a:xfrm>
          <a:prstGeom prst="rect">
            <a:avLst/>
          </a:prstGeom>
        </p:spPr>
      </p:pic>
      <p:sp>
        <p:nvSpPr>
          <p:cNvPr id="10" name="TextBox 9">
            <a:extLst>
              <a:ext uri="{FF2B5EF4-FFF2-40B4-BE49-F238E27FC236}">
                <a16:creationId xmlns:a16="http://schemas.microsoft.com/office/drawing/2014/main" id="{DBE5409A-FAD2-1A00-E228-5E0B8071B85C}"/>
              </a:ext>
            </a:extLst>
          </p:cNvPr>
          <p:cNvSpPr txBox="1"/>
          <p:nvPr/>
        </p:nvSpPr>
        <p:spPr>
          <a:xfrm>
            <a:off x="2286000" y="3108883"/>
            <a:ext cx="5022304" cy="1384995"/>
          </a:xfrm>
          <a:prstGeom prst="rect">
            <a:avLst/>
          </a:prstGeom>
          <a:noFill/>
        </p:spPr>
        <p:txBody>
          <a:bodyPr wrap="square">
            <a:spAutoFit/>
          </a:bodyPr>
          <a:lstStyle/>
          <a:p>
            <a:r>
              <a:rPr lang="en-GB" sz="2800" b="1" dirty="0">
                <a:solidFill>
                  <a:srgbClr val="512275"/>
                </a:solidFill>
                <a:latin typeface="Segoe Print" charset="0"/>
                <a:ea typeface="Segoe Print" charset="0"/>
                <a:cs typeface="Segoe Print" charset="0"/>
              </a:rPr>
              <a:t>Personality disorders and emotion regulation 1:1 -session 2 Handouts</a:t>
            </a:r>
            <a:endParaRPr lang="en-GB" sz="2800" dirty="0"/>
          </a:p>
        </p:txBody>
      </p:sp>
    </p:spTree>
    <p:extLst>
      <p:ext uri="{BB962C8B-B14F-4D97-AF65-F5344CB8AC3E}">
        <p14:creationId xmlns:p14="http://schemas.microsoft.com/office/powerpoint/2010/main" val="3692409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3330C2B-F73D-4A6B-9D4B-EDD1BDD37E84}"/>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1506" name="Rectangle 2">
            <a:extLst>
              <a:ext uri="{FF2B5EF4-FFF2-40B4-BE49-F238E27FC236}">
                <a16:creationId xmlns:a16="http://schemas.microsoft.com/office/drawing/2014/main" id="{B6AC3284-7D17-4274-BD19-350007B511CD}"/>
              </a:ext>
            </a:extLst>
          </p:cNvPr>
          <p:cNvSpPr>
            <a:spLocks noGrp="1" noChangeArrowheads="1"/>
          </p:cNvSpPr>
          <p:nvPr>
            <p:ph type="ctrTitle"/>
          </p:nvPr>
        </p:nvSpPr>
        <p:spPr>
          <a:xfrm>
            <a:off x="963012" y="332656"/>
            <a:ext cx="7772400" cy="533400"/>
          </a:xfrm>
        </p:spPr>
        <p:txBody>
          <a:bodyPr rtlCol="0">
            <a:noAutofit/>
          </a:bodyPr>
          <a:lstStyle/>
          <a:p>
            <a:pPr eaLnBrk="1" fontAlgn="auto" hangingPunct="1">
              <a:spcAft>
                <a:spcPts val="0"/>
              </a:spcAft>
              <a:defRPr/>
            </a:pPr>
            <a:r>
              <a:rPr lang="en-GB" altLang="en-US" sz="2800" b="1" dirty="0">
                <a:solidFill>
                  <a:srgbClr val="512275"/>
                </a:solidFill>
                <a:latin typeface="Segoe Print" panose="02000600000000000000" pitchFamily="2" charset="0"/>
                <a:cs typeface="Arial" charset="0"/>
              </a:rPr>
              <a:t>Understanding our Motives and Emotions</a:t>
            </a:r>
          </a:p>
        </p:txBody>
      </p:sp>
      <p:sp>
        <p:nvSpPr>
          <p:cNvPr id="32771" name="Rectangle 3">
            <a:extLst>
              <a:ext uri="{FF2B5EF4-FFF2-40B4-BE49-F238E27FC236}">
                <a16:creationId xmlns:a16="http://schemas.microsoft.com/office/drawing/2014/main" id="{FF25A70C-A91F-45B4-AD8B-60EE3E26BE6C}"/>
              </a:ext>
            </a:extLst>
          </p:cNvPr>
          <p:cNvSpPr>
            <a:spLocks noGrp="1" noChangeArrowheads="1"/>
          </p:cNvSpPr>
          <p:nvPr>
            <p:ph type="subTitle" idx="1"/>
          </p:nvPr>
        </p:nvSpPr>
        <p:spPr>
          <a:xfrm>
            <a:off x="1264096" y="1052736"/>
            <a:ext cx="7772400" cy="5328320"/>
          </a:xfrm>
        </p:spPr>
        <p:txBody>
          <a:bodyPr rtlCol="0">
            <a:noAutofit/>
          </a:bodyPr>
          <a:lstStyle/>
          <a:p>
            <a:pPr algn="l" eaLnBrk="1" fontAlgn="auto" hangingPunct="1">
              <a:spcBef>
                <a:spcPts val="0"/>
              </a:spcBef>
              <a:spcAft>
                <a:spcPts val="0"/>
              </a:spcAft>
              <a:defRPr/>
            </a:pPr>
            <a:r>
              <a:rPr lang="en-GB" sz="2800" b="1" dirty="0">
                <a:solidFill>
                  <a:srgbClr val="512275"/>
                </a:solidFill>
              </a:rPr>
              <a:t>We have three different parts of our brain that work together to control and maintain emotions.  They help us achieve key goals</a:t>
            </a:r>
            <a:endParaRPr lang="en-GB" sz="2800" dirty="0">
              <a:solidFill>
                <a:srgbClr val="512275"/>
              </a:solidFill>
            </a:endParaRPr>
          </a:p>
          <a:p>
            <a:pPr marL="361950" indent="-361950" eaLnBrk="1" fontAlgn="auto" hangingPunct="1">
              <a:lnSpc>
                <a:spcPct val="90000"/>
              </a:lnSpc>
              <a:spcAft>
                <a:spcPts val="0"/>
              </a:spcAft>
              <a:defRPr/>
            </a:pPr>
            <a:endParaRPr lang="en-GB" sz="2400" dirty="0">
              <a:solidFill>
                <a:srgbClr val="512275"/>
              </a:solidFill>
            </a:endParaRPr>
          </a:p>
          <a:p>
            <a:pPr marL="361950" indent="-361950" algn="l" eaLnBrk="1" fontAlgn="auto" hangingPunct="1">
              <a:lnSpc>
                <a:spcPct val="90000"/>
              </a:lnSpc>
              <a:spcAft>
                <a:spcPts val="0"/>
              </a:spcAft>
              <a:buFontTx/>
              <a:buAutoNum type="arabicPeriod"/>
              <a:defRPr/>
            </a:pPr>
            <a:r>
              <a:rPr lang="en-GB" sz="2400" dirty="0">
                <a:solidFill>
                  <a:srgbClr val="FF0000"/>
                </a:solidFill>
              </a:rPr>
              <a:t>Threat</a:t>
            </a:r>
            <a:r>
              <a:rPr lang="en-GB" sz="2400" dirty="0">
                <a:solidFill>
                  <a:srgbClr val="512275"/>
                </a:solidFill>
              </a:rPr>
              <a:t> system: helps us look out for and respond to danger.  Goal = to protect ourselves and loved ones </a:t>
            </a:r>
            <a:r>
              <a:rPr lang="en-GB" sz="2400" i="1" dirty="0">
                <a:solidFill>
                  <a:srgbClr val="512275"/>
                </a:solidFill>
              </a:rPr>
              <a:t>e.g. the anger or anxiety you might get if someone shouts at us or attacks us</a:t>
            </a:r>
          </a:p>
          <a:p>
            <a:pPr marL="361950" indent="-361950" algn="l" eaLnBrk="1" fontAlgn="auto" hangingPunct="1">
              <a:lnSpc>
                <a:spcPct val="90000"/>
              </a:lnSpc>
              <a:spcAft>
                <a:spcPts val="0"/>
              </a:spcAft>
              <a:buFontTx/>
              <a:buAutoNum type="arabicPeriod"/>
              <a:defRPr/>
            </a:pPr>
            <a:r>
              <a:rPr lang="en-GB" sz="2400" dirty="0">
                <a:solidFill>
                  <a:srgbClr val="00B0F0"/>
                </a:solidFill>
              </a:rPr>
              <a:t>Drive</a:t>
            </a:r>
            <a:r>
              <a:rPr lang="en-GB" sz="2400" dirty="0">
                <a:solidFill>
                  <a:srgbClr val="512275"/>
                </a:solidFill>
              </a:rPr>
              <a:t> system: helps us detect, be interested in and take pleasure from getting things.  Goal = survive and succeed </a:t>
            </a:r>
            <a:r>
              <a:rPr lang="en-GB" sz="2400" i="1" dirty="0">
                <a:solidFill>
                  <a:srgbClr val="512275"/>
                </a:solidFill>
              </a:rPr>
              <a:t>e.g. the buzz you can get from doing something well, or buying something nice</a:t>
            </a:r>
          </a:p>
          <a:p>
            <a:pPr marL="361950" indent="-361950" algn="l" eaLnBrk="1" fontAlgn="auto" hangingPunct="1">
              <a:lnSpc>
                <a:spcPct val="90000"/>
              </a:lnSpc>
              <a:spcAft>
                <a:spcPts val="0"/>
              </a:spcAft>
              <a:buFontTx/>
              <a:buAutoNum type="arabicPeriod"/>
              <a:defRPr/>
            </a:pPr>
            <a:r>
              <a:rPr lang="en-GB" sz="2400" dirty="0">
                <a:solidFill>
                  <a:srgbClr val="92D050"/>
                </a:solidFill>
              </a:rPr>
              <a:t>Soothing </a:t>
            </a:r>
            <a:r>
              <a:rPr lang="en-GB" sz="2400" dirty="0">
                <a:solidFill>
                  <a:srgbClr val="512275"/>
                </a:solidFill>
              </a:rPr>
              <a:t>system: helps us calm down the other two systems.  Goals = rest, relax, build relationships  </a:t>
            </a:r>
            <a:r>
              <a:rPr lang="en-GB" sz="2400" i="1" dirty="0">
                <a:solidFill>
                  <a:srgbClr val="512275"/>
                </a:solidFill>
              </a:rPr>
              <a:t> e.g. when we feel relaxed and chilled, or we’re with people we love</a:t>
            </a:r>
            <a:endParaRPr lang="en-GB" sz="2400" i="1" dirty="0">
              <a:solidFill>
                <a:srgbClr val="512275"/>
              </a:solidFill>
              <a:latin typeface="Arial Black" pitchFamily="34" charset="0"/>
            </a:endParaRPr>
          </a:p>
        </p:txBody>
      </p:sp>
      <p:sp>
        <p:nvSpPr>
          <p:cNvPr id="5" name="Rectangular Callout 4">
            <a:extLst>
              <a:ext uri="{FF2B5EF4-FFF2-40B4-BE49-F238E27FC236}">
                <a16:creationId xmlns:a16="http://schemas.microsoft.com/office/drawing/2014/main" id="{592583E1-DA27-43DA-BE62-95F9868AE3A3}"/>
              </a:ext>
            </a:extLst>
          </p:cNvPr>
          <p:cNvSpPr/>
          <p:nvPr/>
        </p:nvSpPr>
        <p:spPr>
          <a:xfrm>
            <a:off x="988164" y="260648"/>
            <a:ext cx="7747248" cy="720080"/>
          </a:xfrm>
          <a:prstGeom prst="wedgeRectCallout">
            <a:avLst>
              <a:gd name="adj1" fmla="val -5617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 calcmode="lin" valueType="num">
                                      <p:cBhvr additive="base">
                                        <p:cTn id="7" dur="500" fill="hold"/>
                                        <p:tgtEl>
                                          <p:spTgt spid="327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77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2771">
                                            <p:txEl>
                                              <p:pRg st="2" end="2"/>
                                            </p:txEl>
                                          </p:spTgt>
                                        </p:tgtEl>
                                        <p:attrNameLst>
                                          <p:attrName>style.visibility</p:attrName>
                                        </p:attrNameLst>
                                      </p:cBhvr>
                                      <p:to>
                                        <p:strVal val="visible"/>
                                      </p:to>
                                    </p:set>
                                    <p:anim calcmode="lin" valueType="num">
                                      <p:cBhvr additive="base">
                                        <p:cTn id="11" dur="500" fill="hold"/>
                                        <p:tgtEl>
                                          <p:spTgt spid="32771">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2771">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2771">
                                            <p:txEl>
                                              <p:pRg st="3" end="3"/>
                                            </p:txEl>
                                          </p:spTgt>
                                        </p:tgtEl>
                                        <p:attrNameLst>
                                          <p:attrName>style.visibility</p:attrName>
                                        </p:attrNameLst>
                                      </p:cBhvr>
                                      <p:to>
                                        <p:strVal val="visible"/>
                                      </p:to>
                                    </p:set>
                                    <p:anim calcmode="lin" valueType="num">
                                      <p:cBhvr additive="base">
                                        <p:cTn id="15" dur="500" fill="hold"/>
                                        <p:tgtEl>
                                          <p:spTgt spid="32771">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2771">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2771">
                                            <p:txEl>
                                              <p:pRg st="4" end="4"/>
                                            </p:txEl>
                                          </p:spTgt>
                                        </p:tgtEl>
                                        <p:attrNameLst>
                                          <p:attrName>style.visibility</p:attrName>
                                        </p:attrNameLst>
                                      </p:cBhvr>
                                      <p:to>
                                        <p:strVal val="visible"/>
                                      </p:to>
                                    </p:set>
                                    <p:anim calcmode="lin" valueType="num">
                                      <p:cBhvr additive="base">
                                        <p:cTn id="19" dur="500" fill="hold"/>
                                        <p:tgtEl>
                                          <p:spTgt spid="32771">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277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257F8B4-F3A8-4994-BB88-E27125B14635}"/>
              </a:ext>
            </a:extLst>
          </p:cNvPr>
          <p:cNvSpPr/>
          <p:nvPr/>
        </p:nvSpPr>
        <p:spPr>
          <a:xfrm>
            <a:off x="1" y="0"/>
            <a:ext cx="1331640" cy="6885384"/>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Rectangular Callout 4"/>
          <p:cNvSpPr/>
          <p:nvPr/>
        </p:nvSpPr>
        <p:spPr>
          <a:xfrm>
            <a:off x="988164" y="260648"/>
            <a:ext cx="4735964" cy="870812"/>
          </a:xfrm>
          <a:prstGeom prst="wedgeRectCallout">
            <a:avLst>
              <a:gd name="adj1" fmla="val -63016"/>
              <a:gd name="adj2" fmla="val -316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Google Shape;67;p12"/>
          <p:cNvSpPr txBox="1">
            <a:spLocks/>
          </p:cNvSpPr>
          <p:nvPr/>
        </p:nvSpPr>
        <p:spPr>
          <a:xfrm>
            <a:off x="971600" y="332656"/>
            <a:ext cx="7560840" cy="870812"/>
          </a:xfrm>
          <a:prstGeom prst="rect">
            <a:avLst/>
          </a:prstGeom>
        </p:spPr>
        <p:txBody>
          <a:bodyPr spcFirstLastPara="1" vert="horz" wrap="square" lIns="68569" tIns="68569" rIns="68569" bIns="68569"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4950" b="1" dirty="0">
                <a:solidFill>
                  <a:srgbClr val="FF0000"/>
                </a:solidFill>
                <a:latin typeface="Segoe Print" charset="0"/>
                <a:ea typeface="Segoe Print" charset="0"/>
                <a:cs typeface="Segoe Print" charset="0"/>
              </a:rPr>
              <a:t>Threat</a:t>
            </a:r>
            <a:r>
              <a:rPr lang="en-GB" sz="4950" b="1" dirty="0">
                <a:solidFill>
                  <a:srgbClr val="512275"/>
                </a:solidFill>
                <a:latin typeface="Segoe Print" charset="0"/>
                <a:ea typeface="Segoe Print" charset="0"/>
                <a:cs typeface="Segoe Print" charset="0"/>
              </a:rPr>
              <a:t> system</a:t>
            </a:r>
          </a:p>
        </p:txBody>
      </p:sp>
      <p:sp>
        <p:nvSpPr>
          <p:cNvPr id="7" name="TextBox 6">
            <a:extLst>
              <a:ext uri="{FF2B5EF4-FFF2-40B4-BE49-F238E27FC236}">
                <a16:creationId xmlns:a16="http://schemas.microsoft.com/office/drawing/2014/main" id="{E3EAFF55-7934-4532-AF8F-04B50B385C44}"/>
              </a:ext>
            </a:extLst>
          </p:cNvPr>
          <p:cNvSpPr txBox="1"/>
          <p:nvPr/>
        </p:nvSpPr>
        <p:spPr>
          <a:xfrm>
            <a:off x="1331641" y="1498913"/>
            <a:ext cx="7416824" cy="5663089"/>
          </a:xfrm>
          <a:prstGeom prst="rect">
            <a:avLst/>
          </a:prstGeom>
          <a:noFill/>
        </p:spPr>
        <p:txBody>
          <a:bodyPr wrap="square">
            <a:spAutoFit/>
          </a:bodyPr>
          <a:lstStyle/>
          <a:p>
            <a:pPr marL="285750" indent="-285750">
              <a:buFont typeface="Arial" panose="020B0604020202020204" pitchFamily="34" charset="0"/>
              <a:buChar char="•"/>
            </a:pPr>
            <a:r>
              <a:rPr lang="en-GB" sz="2800" dirty="0">
                <a:solidFill>
                  <a:srgbClr val="512275"/>
                </a:solidFill>
              </a:rPr>
              <a:t>The threat system is the brains alarm system – it detects and quickly responds to threat – we need it for our survival</a:t>
            </a:r>
          </a:p>
          <a:p>
            <a:pPr marL="285750" indent="-285750">
              <a:buFont typeface="Arial" panose="020B0604020202020204" pitchFamily="34" charset="0"/>
              <a:buChar char="•"/>
            </a:pPr>
            <a:r>
              <a:rPr lang="en-GB" sz="2800" dirty="0">
                <a:solidFill>
                  <a:srgbClr val="512275"/>
                </a:solidFill>
              </a:rPr>
              <a:t>It will give us bursts of emotions like anxiety, anger and disgust to keep us safe</a:t>
            </a:r>
          </a:p>
          <a:p>
            <a:pPr marL="285750" indent="-285750">
              <a:buFont typeface="Arial" panose="020B0604020202020204" pitchFamily="34" charset="0"/>
              <a:buChar char="•"/>
            </a:pPr>
            <a:r>
              <a:rPr lang="en-GB" altLang="en-US" sz="2800" dirty="0">
                <a:solidFill>
                  <a:srgbClr val="512275"/>
                </a:solidFill>
                <a:cs typeface="Arial" panose="020B0604020202020204" pitchFamily="34" charset="0"/>
              </a:rPr>
              <a:t>These emotions will go through the body and pull us into safety responses e.g. run, fight, freeze, submit, stop doing things</a:t>
            </a:r>
          </a:p>
          <a:p>
            <a:pPr marL="285750" indent="-285750">
              <a:buFont typeface="Arial" panose="020B0604020202020204" pitchFamily="34" charset="0"/>
              <a:buChar char="•"/>
            </a:pPr>
            <a:r>
              <a:rPr lang="en-GB" altLang="en-US" sz="2800" dirty="0">
                <a:solidFill>
                  <a:srgbClr val="512275"/>
                </a:solidFill>
                <a:cs typeface="Arial" panose="020B0604020202020204" pitchFamily="34" charset="0"/>
              </a:rPr>
              <a:t>It doesn’t think just reacts</a:t>
            </a:r>
          </a:p>
          <a:p>
            <a:pPr marL="285750" indent="-285750">
              <a:buFont typeface="Arial" panose="020B0604020202020204" pitchFamily="34" charset="0"/>
              <a:buChar char="•"/>
            </a:pPr>
            <a:r>
              <a:rPr lang="en-GB" sz="2800" dirty="0">
                <a:solidFill>
                  <a:srgbClr val="512275"/>
                </a:solidFill>
              </a:rPr>
              <a:t>It affects our thinking, attention and physical feelings</a:t>
            </a:r>
          </a:p>
          <a:p>
            <a:endParaRPr lang="en-GB" dirty="0"/>
          </a:p>
          <a:p>
            <a:endParaRPr lang="en-GB" dirty="0"/>
          </a:p>
          <a:p>
            <a:endParaRPr lang="en-GB" dirty="0"/>
          </a:p>
        </p:txBody>
      </p:sp>
      <p:sp>
        <p:nvSpPr>
          <p:cNvPr id="9" name="TextBox 8">
            <a:extLst>
              <a:ext uri="{FF2B5EF4-FFF2-40B4-BE49-F238E27FC236}">
                <a16:creationId xmlns:a16="http://schemas.microsoft.com/office/drawing/2014/main" id="{274BB5D4-1114-4C2F-B317-328C2388B74C}"/>
              </a:ext>
            </a:extLst>
          </p:cNvPr>
          <p:cNvSpPr txBox="1"/>
          <p:nvPr/>
        </p:nvSpPr>
        <p:spPr>
          <a:xfrm>
            <a:off x="2286000" y="208891"/>
            <a:ext cx="4572000" cy="369332"/>
          </a:xfrm>
          <a:prstGeom prst="rect">
            <a:avLst/>
          </a:prstGeom>
          <a:noFill/>
        </p:spPr>
        <p:txBody>
          <a:bodyPr wrap="square">
            <a:spAutoFit/>
          </a:bodyPr>
          <a:lstStyle/>
          <a:p>
            <a:endParaRPr lang="en-GB" dirty="0"/>
          </a:p>
        </p:txBody>
      </p:sp>
      <p:sp>
        <p:nvSpPr>
          <p:cNvPr id="11" name="TextBox 10">
            <a:extLst>
              <a:ext uri="{FF2B5EF4-FFF2-40B4-BE49-F238E27FC236}">
                <a16:creationId xmlns:a16="http://schemas.microsoft.com/office/drawing/2014/main" id="{CED0F994-A07A-419A-B1E2-27108E5B44FA}"/>
              </a:ext>
            </a:extLst>
          </p:cNvPr>
          <p:cNvSpPr txBox="1"/>
          <p:nvPr/>
        </p:nvSpPr>
        <p:spPr>
          <a:xfrm>
            <a:off x="2286000" y="-345106"/>
            <a:ext cx="6678488" cy="369332"/>
          </a:xfrm>
          <a:prstGeom prst="rect">
            <a:avLst/>
          </a:prstGeom>
          <a:noFill/>
        </p:spPr>
        <p:txBody>
          <a:bodyPr wrap="square">
            <a:spAutoFit/>
          </a:bodyPr>
          <a:lstStyle/>
          <a:p>
            <a:endParaRPr lang="en-GB" dirty="0"/>
          </a:p>
        </p:txBody>
      </p:sp>
    </p:spTree>
    <p:extLst>
      <p:ext uri="{BB962C8B-B14F-4D97-AF65-F5344CB8AC3E}">
        <p14:creationId xmlns:p14="http://schemas.microsoft.com/office/powerpoint/2010/main" val="6120385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3138</TotalTime>
  <Words>4434</Words>
  <Application>Microsoft Office PowerPoint</Application>
  <PresentationFormat>On-screen Show (4:3)</PresentationFormat>
  <Paragraphs>451</Paragraphs>
  <Slides>37</Slides>
  <Notes>33</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37</vt:i4>
      </vt:variant>
    </vt:vector>
  </HeadingPairs>
  <TitlesOfParts>
    <vt:vector size="50" baseType="lpstr">
      <vt:lpstr>ＭＳ Ｐゴシック</vt:lpstr>
      <vt:lpstr>Arial</vt:lpstr>
      <vt:lpstr>Arial Black</vt:lpstr>
      <vt:lpstr>Arial Narrow</vt:lpstr>
      <vt:lpstr>Calibri</vt:lpstr>
      <vt:lpstr>MindMeridian-Regular</vt:lpstr>
      <vt:lpstr>Roboto</vt:lpstr>
      <vt:lpstr>Segoe Print</vt:lpstr>
      <vt:lpstr>Times New Roman</vt:lpstr>
      <vt:lpstr>Verdana</vt:lpstr>
      <vt:lpstr>Verdana Pro</vt:lpstr>
      <vt:lpstr>Wingdings 3</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Understanding our Motives and Emotions</vt:lpstr>
      <vt:lpstr>PowerPoint Presentation</vt:lpstr>
      <vt:lpstr>Threat system: features</vt:lpstr>
      <vt:lpstr>PowerPoint Presentation</vt:lpstr>
      <vt:lpstr>PowerPoint Presentation</vt:lpstr>
      <vt:lpstr>PowerPoint Presentation</vt:lpstr>
      <vt:lpstr>PowerPoint Presentation</vt:lpstr>
      <vt:lpstr>PowerPoint Presentation</vt:lpstr>
      <vt:lpstr>Drive: Seeking and doing</vt:lpstr>
      <vt:lpstr>Drive: Seeking and doing</vt:lpstr>
      <vt:lpstr>PowerPoint Presentation</vt:lpstr>
      <vt:lpstr>Soothing: calm, safe</vt:lpstr>
      <vt:lpstr>PowerPoint Presentation</vt:lpstr>
      <vt:lpstr>How do you cope?</vt:lpstr>
      <vt:lpstr>Three systems….</vt:lpstr>
      <vt:lpstr>Balanced Emotions</vt:lpstr>
      <vt:lpstr>Imbalanced = Problems with intense emotions</vt:lpstr>
      <vt:lpstr>The good news….</vt:lpstr>
      <vt:lpstr>PowerPoint Presentation</vt:lpstr>
      <vt:lpstr>Grounding when in Threat:</vt:lpstr>
      <vt:lpstr>Distraction when in Threat:</vt:lpstr>
      <vt:lpstr>Getting into the soothing system:</vt:lpstr>
      <vt:lpstr>Soothing breathing:</vt:lpstr>
      <vt:lpstr>Getting into the soothing system:</vt:lpstr>
      <vt:lpstr>Challenging Threat thoughts:</vt:lpstr>
      <vt:lpstr>PowerPoint Presentation</vt:lpstr>
      <vt:lpstr>Challenging Threat thoughts:</vt:lpstr>
      <vt:lpstr>Getting into drive:</vt:lpstr>
      <vt:lpstr>Positive Coping Plan Soothing: calm, safe</vt:lpstr>
      <vt:lpstr>Positive Coping Plan Drive: Seeking and doing</vt:lpstr>
    </vt:vector>
  </TitlesOfParts>
  <Company>Pennine Care NHS Fountation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Day Christine</dc:creator>
  <cp:lastModifiedBy>Adam O'Neill</cp:lastModifiedBy>
  <cp:revision>11</cp:revision>
  <dcterms:created xsi:type="dcterms:W3CDTF">2019-05-23T06:38:47Z</dcterms:created>
  <dcterms:modified xsi:type="dcterms:W3CDTF">2025-08-08T16:26:20Z</dcterms:modified>
</cp:coreProperties>
</file>