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418" r:id="rId2"/>
    <p:sldId id="257" r:id="rId3"/>
    <p:sldId id="258" r:id="rId4"/>
    <p:sldId id="260" r:id="rId5"/>
    <p:sldId id="259" r:id="rId6"/>
    <p:sldId id="413" r:id="rId7"/>
    <p:sldId id="337" r:id="rId8"/>
    <p:sldId id="338" r:id="rId9"/>
    <p:sldId id="400" r:id="rId10"/>
    <p:sldId id="417" r:id="rId11"/>
    <p:sldId id="339" r:id="rId12"/>
    <p:sldId id="405" r:id="rId13"/>
    <p:sldId id="340" r:id="rId14"/>
    <p:sldId id="343" r:id="rId15"/>
    <p:sldId id="261" r:id="rId16"/>
    <p:sldId id="345" r:id="rId17"/>
    <p:sldId id="414" r:id="rId18"/>
    <p:sldId id="264" r:id="rId19"/>
    <p:sldId id="342" r:id="rId20"/>
    <p:sldId id="344" r:id="rId21"/>
    <p:sldId id="266" r:id="rId22"/>
    <p:sldId id="346" r:id="rId23"/>
    <p:sldId id="347" r:id="rId24"/>
    <p:sldId id="348" r:id="rId25"/>
    <p:sldId id="349" r:id="rId26"/>
    <p:sldId id="350" r:id="rId27"/>
    <p:sldId id="351" r:id="rId28"/>
    <p:sldId id="352" r:id="rId29"/>
    <p:sldId id="354" r:id="rId30"/>
    <p:sldId id="355" r:id="rId31"/>
    <p:sldId id="356" r:id="rId32"/>
    <p:sldId id="357" r:id="rId33"/>
    <p:sldId id="359" r:id="rId34"/>
    <p:sldId id="360" r:id="rId35"/>
    <p:sldId id="361" r:id="rId36"/>
    <p:sldId id="362" r:id="rId37"/>
    <p:sldId id="406" r:id="rId38"/>
    <p:sldId id="407" r:id="rId39"/>
    <p:sldId id="363" r:id="rId40"/>
    <p:sldId id="364" r:id="rId41"/>
    <p:sldId id="365" r:id="rId42"/>
    <p:sldId id="267" r:id="rId43"/>
    <p:sldId id="366" r:id="rId44"/>
    <p:sldId id="372" r:id="rId45"/>
    <p:sldId id="373" r:id="rId46"/>
    <p:sldId id="374" r:id="rId47"/>
    <p:sldId id="375" r:id="rId48"/>
    <p:sldId id="377" r:id="rId49"/>
    <p:sldId id="411" r:id="rId50"/>
    <p:sldId id="410" r:id="rId51"/>
    <p:sldId id="387" r:id="rId52"/>
    <p:sldId id="388" r:id="rId53"/>
    <p:sldId id="378" r:id="rId54"/>
    <p:sldId id="379" r:id="rId55"/>
    <p:sldId id="380" r:id="rId56"/>
    <p:sldId id="381" r:id="rId57"/>
    <p:sldId id="382" r:id="rId58"/>
    <p:sldId id="383" r:id="rId59"/>
    <p:sldId id="384" r:id="rId60"/>
    <p:sldId id="415" r:id="rId61"/>
    <p:sldId id="385" r:id="rId62"/>
    <p:sldId id="386" r:id="rId63"/>
    <p:sldId id="389" r:id="rId64"/>
    <p:sldId id="390" r:id="rId65"/>
    <p:sldId id="391" r:id="rId66"/>
    <p:sldId id="392" r:id="rId67"/>
    <p:sldId id="393" r:id="rId68"/>
    <p:sldId id="394" r:id="rId69"/>
    <p:sldId id="395" r:id="rId70"/>
    <p:sldId id="409" r:id="rId71"/>
    <p:sldId id="412" r:id="rId72"/>
    <p:sldId id="416" r:id="rId73"/>
    <p:sldId id="371" r:id="rId74"/>
    <p:sldId id="367" r:id="rId75"/>
    <p:sldId id="368" r:id="rId76"/>
    <p:sldId id="369" r:id="rId77"/>
    <p:sldId id="268" r:id="rId78"/>
    <p:sldId id="370" r:id="rId79"/>
    <p:sldId id="397" r:id="rId80"/>
    <p:sldId id="31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418"/>
            <p14:sldId id="257"/>
            <p14:sldId id="258"/>
            <p14:sldId id="260"/>
            <p14:sldId id="259"/>
            <p14:sldId id="413"/>
            <p14:sldId id="337"/>
            <p14:sldId id="338"/>
            <p14:sldId id="400"/>
            <p14:sldId id="417"/>
            <p14:sldId id="339"/>
            <p14:sldId id="405"/>
            <p14:sldId id="340"/>
            <p14:sldId id="343"/>
            <p14:sldId id="261"/>
            <p14:sldId id="345"/>
            <p14:sldId id="414"/>
            <p14:sldId id="264"/>
            <p14:sldId id="342"/>
            <p14:sldId id="344"/>
            <p14:sldId id="266"/>
            <p14:sldId id="346"/>
            <p14:sldId id="347"/>
            <p14:sldId id="348"/>
            <p14:sldId id="349"/>
            <p14:sldId id="350"/>
            <p14:sldId id="351"/>
            <p14:sldId id="352"/>
            <p14:sldId id="354"/>
            <p14:sldId id="355"/>
            <p14:sldId id="356"/>
            <p14:sldId id="357"/>
            <p14:sldId id="359"/>
            <p14:sldId id="360"/>
            <p14:sldId id="361"/>
            <p14:sldId id="362"/>
            <p14:sldId id="406"/>
            <p14:sldId id="407"/>
            <p14:sldId id="363"/>
            <p14:sldId id="364"/>
            <p14:sldId id="365"/>
            <p14:sldId id="267"/>
            <p14:sldId id="366"/>
            <p14:sldId id="372"/>
            <p14:sldId id="373"/>
            <p14:sldId id="374"/>
            <p14:sldId id="375"/>
            <p14:sldId id="377"/>
            <p14:sldId id="411"/>
            <p14:sldId id="410"/>
            <p14:sldId id="387"/>
            <p14:sldId id="388"/>
            <p14:sldId id="378"/>
            <p14:sldId id="379"/>
            <p14:sldId id="380"/>
            <p14:sldId id="381"/>
            <p14:sldId id="382"/>
            <p14:sldId id="383"/>
            <p14:sldId id="384"/>
            <p14:sldId id="415"/>
            <p14:sldId id="385"/>
            <p14:sldId id="386"/>
            <p14:sldId id="389"/>
            <p14:sldId id="390"/>
            <p14:sldId id="391"/>
            <p14:sldId id="392"/>
            <p14:sldId id="393"/>
            <p14:sldId id="394"/>
            <p14:sldId id="395"/>
            <p14:sldId id="409"/>
            <p14:sldId id="412"/>
            <p14:sldId id="416"/>
            <p14:sldId id="371"/>
            <p14:sldId id="367"/>
            <p14:sldId id="368"/>
            <p14:sldId id="369"/>
            <p14:sldId id="268"/>
            <p14:sldId id="370"/>
            <p14:sldId id="397"/>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57D77-B5E7-A968-95C1-CEE84D6D38DA}" name="Adam O'Neill" initials="AO" userId="S::adam.oneill@manchester.ac.uk::775659f1-1cba-439a-a84d-b03c82d9bec5" providerId="AD"/>
  <p188:author id="{1699888B-5BC8-0A7E-71E9-FD7FF5F11358}" name="Katherine Berry" initials="KB" userId="S::Katherine.Berry@manchester.ac.uk::ad295ed2-ec9a-4f5f-aaf2-589b256e53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6" clrIdx="0"/>
  <p:cmAuthor id="2" name="Jennifer Adams" initials="JA" lastIdx="3" clrIdx="1">
    <p:extLst>
      <p:ext uri="{19B8F6BF-5375-455C-9EA6-DF929625EA0E}">
        <p15:presenceInfo xmlns:p15="http://schemas.microsoft.com/office/powerpoint/2012/main" userId="S-1-5-21-3067257783-4127061972-940401658-56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a:srgbClr val="9437FF"/>
    <a:srgbClr val="D3C1ED"/>
    <a:srgbClr val="E3D0FF"/>
    <a:srgbClr val="C4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3"/>
    <p:restoredTop sz="92741" autoAdjust="0"/>
  </p:normalViewPr>
  <p:slideViewPr>
    <p:cSldViewPr snapToGrid="0" snapToObjects="1">
      <p:cViewPr varScale="1">
        <p:scale>
          <a:sx n="46" d="100"/>
          <a:sy n="46" d="100"/>
        </p:scale>
        <p:origin x="72" y="7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7.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7.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4547E-4B60-418F-B939-E6B6624386C2}" type="doc">
      <dgm:prSet loTypeId="urn:microsoft.com/office/officeart/2005/8/layout/hProcess9" loCatId="process" qsTypeId="urn:microsoft.com/office/officeart/2005/8/quickstyle/simple1" qsCatId="simple" csTypeId="urn:microsoft.com/office/officeart/2005/8/colors/colorful2" csCatId="colorful" phldr="1"/>
      <dgm:spPr/>
    </dgm:pt>
    <dgm:pt modelId="{6D0FDA61-7CA9-404A-B341-7EAC5BF6A0EC}">
      <dgm:prSet phldrT="[Text]" custT="1"/>
      <dgm:spPr/>
      <dgm:t>
        <a:bodyPr/>
        <a:lstStyle/>
        <a:p>
          <a:r>
            <a:rPr lang="en-GB" sz="1600" dirty="0"/>
            <a:t>34 wards in England:</a:t>
          </a:r>
        </a:p>
        <a:p>
          <a:r>
            <a:rPr lang="en-GB" sz="1600" dirty="0"/>
            <a:t>17 received the intervention</a:t>
          </a:r>
        </a:p>
        <a:p>
          <a:r>
            <a:rPr lang="en-GB" sz="1600" dirty="0"/>
            <a:t> 17 will continued with treatment as usual. </a:t>
          </a:r>
        </a:p>
      </dgm:t>
    </dgm:pt>
    <dgm:pt modelId="{CD9D0894-A576-45E3-8224-0BA7C296D845}" type="parTrans" cxnId="{F37F9500-596F-4216-81D4-021B9A3A20DF}">
      <dgm:prSet/>
      <dgm:spPr/>
      <dgm:t>
        <a:bodyPr/>
        <a:lstStyle/>
        <a:p>
          <a:endParaRPr lang="en-GB"/>
        </a:p>
      </dgm:t>
    </dgm:pt>
    <dgm:pt modelId="{8604BB71-6CE3-4327-8C89-576971CB829D}" type="sibTrans" cxnId="{F37F9500-596F-4216-81D4-021B9A3A20DF}">
      <dgm:prSet/>
      <dgm:spPr/>
      <dgm:t>
        <a:bodyPr/>
        <a:lstStyle/>
        <a:p>
          <a:endParaRPr lang="en-GB"/>
        </a:p>
      </dgm:t>
    </dgm:pt>
    <dgm:pt modelId="{41A2D392-E271-429E-9470-A08E59370F22}">
      <dgm:prSet phldrT="[Text]" custT="1"/>
      <dgm:spPr/>
      <dgm:t>
        <a:bodyPr/>
        <a:lstStyle/>
        <a:p>
          <a:r>
            <a:rPr lang="en-GB" sz="1400" dirty="0"/>
            <a:t>Questionnaires completed with 15 staff before the psychologist starts working, and 6-months and 9-months after the initial questionnaires. </a:t>
          </a:r>
        </a:p>
      </dgm:t>
    </dgm:pt>
    <dgm:pt modelId="{59B86375-C083-40DE-AEA4-69D17A39DFB7}" type="parTrans" cxnId="{2D33B351-1298-4DD8-B7E2-6AE2500B6DA8}">
      <dgm:prSet/>
      <dgm:spPr/>
      <dgm:t>
        <a:bodyPr/>
        <a:lstStyle/>
        <a:p>
          <a:endParaRPr lang="en-GB"/>
        </a:p>
      </dgm:t>
    </dgm:pt>
    <dgm:pt modelId="{23FD4D39-0513-4723-9CAE-9D7071C1065C}" type="sibTrans" cxnId="{2D33B351-1298-4DD8-B7E2-6AE2500B6DA8}">
      <dgm:prSet/>
      <dgm:spPr/>
      <dgm:t>
        <a:bodyPr/>
        <a:lstStyle/>
        <a:p>
          <a:endParaRPr lang="en-GB"/>
        </a:p>
      </dgm:t>
    </dgm:pt>
    <dgm:pt modelId="{F4B9A048-7908-4892-A29E-FEEC46BFF4A4}">
      <dgm:prSet phldrT="[Text]" custT="1"/>
      <dgm:spPr/>
      <dgm:t>
        <a:bodyPr/>
        <a:lstStyle/>
        <a:p>
          <a:r>
            <a:rPr lang="en-GB" sz="1400" dirty="0"/>
            <a:t>Individual questionnaires with 11 patients at the same time intervals, plus an additional questionnaire at 6 months with new patients and questionnaires with patients who had 1-2-1 therapy.</a:t>
          </a:r>
        </a:p>
      </dgm:t>
    </dgm:pt>
    <dgm:pt modelId="{F25D5ACC-6F6F-4BC8-8F26-6B75F02B50EB}" type="parTrans" cxnId="{AA34884F-5C3C-4A6F-A2CE-5BA2166430AB}">
      <dgm:prSet/>
      <dgm:spPr/>
      <dgm:t>
        <a:bodyPr/>
        <a:lstStyle/>
        <a:p>
          <a:endParaRPr lang="en-GB"/>
        </a:p>
      </dgm:t>
    </dgm:pt>
    <dgm:pt modelId="{D9E31146-C3C5-4217-A5E9-BEE61316E9BD}" type="sibTrans" cxnId="{AA34884F-5C3C-4A6F-A2CE-5BA2166430AB}">
      <dgm:prSet/>
      <dgm:spPr/>
      <dgm:t>
        <a:bodyPr/>
        <a:lstStyle/>
        <a:p>
          <a:endParaRPr lang="en-GB"/>
        </a:p>
      </dgm:t>
    </dgm:pt>
    <dgm:pt modelId="{774681B4-3B50-452A-A3A7-8C955F68919A}">
      <dgm:prSet phldrT="[Text]"/>
      <dgm:spPr/>
      <dgm:t>
        <a:bodyPr/>
        <a:lstStyle/>
        <a:p>
          <a:r>
            <a:rPr lang="en-GB" dirty="0"/>
            <a:t>Other data collected at ward level (e.g. serious incidents, health economics data).</a:t>
          </a:r>
        </a:p>
      </dgm:t>
    </dgm:pt>
    <dgm:pt modelId="{4148F535-F33D-4767-B342-B2CC5062633F}" type="parTrans" cxnId="{E9161C29-F23C-4DE2-B0E4-50BAAC9CDCA0}">
      <dgm:prSet/>
      <dgm:spPr/>
      <dgm:t>
        <a:bodyPr/>
        <a:lstStyle/>
        <a:p>
          <a:endParaRPr lang="en-GB"/>
        </a:p>
      </dgm:t>
    </dgm:pt>
    <dgm:pt modelId="{993FB8B6-8F1C-4A19-AA25-FD9364D92B71}" type="sibTrans" cxnId="{E9161C29-F23C-4DE2-B0E4-50BAAC9CDCA0}">
      <dgm:prSet/>
      <dgm:spPr/>
      <dgm:t>
        <a:bodyPr/>
        <a:lstStyle/>
        <a:p>
          <a:endParaRPr lang="en-GB"/>
        </a:p>
      </dgm:t>
    </dgm:pt>
    <dgm:pt modelId="{98264C44-4CC9-4554-94BA-4F5BFFD6FAA0}" type="pres">
      <dgm:prSet presAssocID="{DD04547E-4B60-418F-B939-E6B6624386C2}" presName="CompostProcess" presStyleCnt="0">
        <dgm:presLayoutVars>
          <dgm:dir/>
          <dgm:resizeHandles val="exact"/>
        </dgm:presLayoutVars>
      </dgm:prSet>
      <dgm:spPr/>
    </dgm:pt>
    <dgm:pt modelId="{58AB85B8-8DED-4896-8E6A-2B34F9EDE652}" type="pres">
      <dgm:prSet presAssocID="{DD04547E-4B60-418F-B939-E6B6624386C2}" presName="arrow" presStyleLbl="bgShp" presStyleIdx="0" presStyleCnt="1"/>
      <dgm:spPr/>
    </dgm:pt>
    <dgm:pt modelId="{BE802E74-AF7D-4384-BA69-068E1A527D2E}" type="pres">
      <dgm:prSet presAssocID="{DD04547E-4B60-418F-B939-E6B6624386C2}" presName="linearProcess" presStyleCnt="0"/>
      <dgm:spPr/>
    </dgm:pt>
    <dgm:pt modelId="{4FBCA60E-6370-402A-94EF-5D45179BE262}" type="pres">
      <dgm:prSet presAssocID="{6D0FDA61-7CA9-404A-B341-7EAC5BF6A0EC}" presName="textNode" presStyleLbl="node1" presStyleIdx="0" presStyleCnt="4">
        <dgm:presLayoutVars>
          <dgm:bulletEnabled val="1"/>
        </dgm:presLayoutVars>
      </dgm:prSet>
      <dgm:spPr/>
    </dgm:pt>
    <dgm:pt modelId="{02959D72-A0CC-49C0-801D-44BB073A6681}" type="pres">
      <dgm:prSet presAssocID="{8604BB71-6CE3-4327-8C89-576971CB829D}" presName="sibTrans" presStyleCnt="0"/>
      <dgm:spPr/>
    </dgm:pt>
    <dgm:pt modelId="{53D591EA-A234-4043-A184-25EA2B3B214A}" type="pres">
      <dgm:prSet presAssocID="{41A2D392-E271-429E-9470-A08E59370F22}" presName="textNode" presStyleLbl="node1" presStyleIdx="1" presStyleCnt="4">
        <dgm:presLayoutVars>
          <dgm:bulletEnabled val="1"/>
        </dgm:presLayoutVars>
      </dgm:prSet>
      <dgm:spPr/>
    </dgm:pt>
    <dgm:pt modelId="{1DD9D3DD-EE42-4A2A-9F90-28C49BE02569}" type="pres">
      <dgm:prSet presAssocID="{23FD4D39-0513-4723-9CAE-9D7071C1065C}" presName="sibTrans" presStyleCnt="0"/>
      <dgm:spPr/>
    </dgm:pt>
    <dgm:pt modelId="{0315D24A-B67C-4749-BB81-E2B6E786E21E}" type="pres">
      <dgm:prSet presAssocID="{F4B9A048-7908-4892-A29E-FEEC46BFF4A4}" presName="textNode" presStyleLbl="node1" presStyleIdx="2" presStyleCnt="4">
        <dgm:presLayoutVars>
          <dgm:bulletEnabled val="1"/>
        </dgm:presLayoutVars>
      </dgm:prSet>
      <dgm:spPr/>
    </dgm:pt>
    <dgm:pt modelId="{B4CB8254-36E8-48FB-86CB-2C78DD73DE4F}" type="pres">
      <dgm:prSet presAssocID="{D9E31146-C3C5-4217-A5E9-BEE61316E9BD}" presName="sibTrans" presStyleCnt="0"/>
      <dgm:spPr/>
    </dgm:pt>
    <dgm:pt modelId="{49AF514E-0189-46D5-8BA4-D271617BCA1B}" type="pres">
      <dgm:prSet presAssocID="{774681B4-3B50-452A-A3A7-8C955F68919A}" presName="textNode" presStyleLbl="node1" presStyleIdx="3" presStyleCnt="4">
        <dgm:presLayoutVars>
          <dgm:bulletEnabled val="1"/>
        </dgm:presLayoutVars>
      </dgm:prSet>
      <dgm:spPr/>
    </dgm:pt>
  </dgm:ptLst>
  <dgm:cxnLst>
    <dgm:cxn modelId="{F37F9500-596F-4216-81D4-021B9A3A20DF}" srcId="{DD04547E-4B60-418F-B939-E6B6624386C2}" destId="{6D0FDA61-7CA9-404A-B341-7EAC5BF6A0EC}" srcOrd="0" destOrd="0" parTransId="{CD9D0894-A576-45E3-8224-0BA7C296D845}" sibTransId="{8604BB71-6CE3-4327-8C89-576971CB829D}"/>
    <dgm:cxn modelId="{7EF3EE1F-95BB-48EB-8CC0-D66AC98BF4A2}" type="presOf" srcId="{6D0FDA61-7CA9-404A-B341-7EAC5BF6A0EC}" destId="{4FBCA60E-6370-402A-94EF-5D45179BE262}" srcOrd="0" destOrd="0" presId="urn:microsoft.com/office/officeart/2005/8/layout/hProcess9"/>
    <dgm:cxn modelId="{E9161C29-F23C-4DE2-B0E4-50BAAC9CDCA0}" srcId="{DD04547E-4B60-418F-B939-E6B6624386C2}" destId="{774681B4-3B50-452A-A3A7-8C955F68919A}" srcOrd="3" destOrd="0" parTransId="{4148F535-F33D-4767-B342-B2CC5062633F}" sibTransId="{993FB8B6-8F1C-4A19-AA25-FD9364D92B71}"/>
    <dgm:cxn modelId="{6835AF3A-3952-40CB-BDAF-39E73549FEA3}" type="presOf" srcId="{F4B9A048-7908-4892-A29E-FEEC46BFF4A4}" destId="{0315D24A-B67C-4749-BB81-E2B6E786E21E}" srcOrd="0" destOrd="0" presId="urn:microsoft.com/office/officeart/2005/8/layout/hProcess9"/>
    <dgm:cxn modelId="{5D54B83E-DC8E-4CFD-AD36-1B6367182DD3}" type="presOf" srcId="{41A2D392-E271-429E-9470-A08E59370F22}" destId="{53D591EA-A234-4043-A184-25EA2B3B214A}" srcOrd="0" destOrd="0" presId="urn:microsoft.com/office/officeart/2005/8/layout/hProcess9"/>
    <dgm:cxn modelId="{0C4A3A60-8F80-4D46-BCD4-925BE3C9870E}" type="presOf" srcId="{774681B4-3B50-452A-A3A7-8C955F68919A}" destId="{49AF514E-0189-46D5-8BA4-D271617BCA1B}" srcOrd="0" destOrd="0" presId="urn:microsoft.com/office/officeart/2005/8/layout/hProcess9"/>
    <dgm:cxn modelId="{AA34884F-5C3C-4A6F-A2CE-5BA2166430AB}" srcId="{DD04547E-4B60-418F-B939-E6B6624386C2}" destId="{F4B9A048-7908-4892-A29E-FEEC46BFF4A4}" srcOrd="2" destOrd="0" parTransId="{F25D5ACC-6F6F-4BC8-8F26-6B75F02B50EB}" sibTransId="{D9E31146-C3C5-4217-A5E9-BEE61316E9BD}"/>
    <dgm:cxn modelId="{2D33B351-1298-4DD8-B7E2-6AE2500B6DA8}" srcId="{DD04547E-4B60-418F-B939-E6B6624386C2}" destId="{41A2D392-E271-429E-9470-A08E59370F22}" srcOrd="1" destOrd="0" parTransId="{59B86375-C083-40DE-AEA4-69D17A39DFB7}" sibTransId="{23FD4D39-0513-4723-9CAE-9D7071C1065C}"/>
    <dgm:cxn modelId="{94B8D7F5-B1F4-4890-BB80-BF2DE45ED08E}" type="presOf" srcId="{DD04547E-4B60-418F-B939-E6B6624386C2}" destId="{98264C44-4CC9-4554-94BA-4F5BFFD6FAA0}" srcOrd="0" destOrd="0" presId="urn:microsoft.com/office/officeart/2005/8/layout/hProcess9"/>
    <dgm:cxn modelId="{AF4C8476-38F1-48CA-BC24-20C3EBAD3A9E}" type="presParOf" srcId="{98264C44-4CC9-4554-94BA-4F5BFFD6FAA0}" destId="{58AB85B8-8DED-4896-8E6A-2B34F9EDE652}" srcOrd="0" destOrd="0" presId="urn:microsoft.com/office/officeart/2005/8/layout/hProcess9"/>
    <dgm:cxn modelId="{47D15FC5-45AD-4B44-BA14-5DCF68B29FE0}" type="presParOf" srcId="{98264C44-4CC9-4554-94BA-4F5BFFD6FAA0}" destId="{BE802E74-AF7D-4384-BA69-068E1A527D2E}" srcOrd="1" destOrd="0" presId="urn:microsoft.com/office/officeart/2005/8/layout/hProcess9"/>
    <dgm:cxn modelId="{F9C1DEB2-FBFB-435C-9928-343A583F83DA}" type="presParOf" srcId="{BE802E74-AF7D-4384-BA69-068E1A527D2E}" destId="{4FBCA60E-6370-402A-94EF-5D45179BE262}" srcOrd="0" destOrd="0" presId="urn:microsoft.com/office/officeart/2005/8/layout/hProcess9"/>
    <dgm:cxn modelId="{ED9880E3-838C-4287-BA3F-9F5CAB069D99}" type="presParOf" srcId="{BE802E74-AF7D-4384-BA69-068E1A527D2E}" destId="{02959D72-A0CC-49C0-801D-44BB073A6681}" srcOrd="1" destOrd="0" presId="urn:microsoft.com/office/officeart/2005/8/layout/hProcess9"/>
    <dgm:cxn modelId="{E25E3BBA-28DE-440A-9F16-293F41F69261}" type="presParOf" srcId="{BE802E74-AF7D-4384-BA69-068E1A527D2E}" destId="{53D591EA-A234-4043-A184-25EA2B3B214A}" srcOrd="2" destOrd="0" presId="urn:microsoft.com/office/officeart/2005/8/layout/hProcess9"/>
    <dgm:cxn modelId="{EEF07F7F-7888-4C65-B36B-4D12240B65EA}" type="presParOf" srcId="{BE802E74-AF7D-4384-BA69-068E1A527D2E}" destId="{1DD9D3DD-EE42-4A2A-9F90-28C49BE02569}" srcOrd="3" destOrd="0" presId="urn:microsoft.com/office/officeart/2005/8/layout/hProcess9"/>
    <dgm:cxn modelId="{BF995EE3-C162-4F81-891F-3EA268B6AB0D}" type="presParOf" srcId="{BE802E74-AF7D-4384-BA69-068E1A527D2E}" destId="{0315D24A-B67C-4749-BB81-E2B6E786E21E}" srcOrd="4" destOrd="0" presId="urn:microsoft.com/office/officeart/2005/8/layout/hProcess9"/>
    <dgm:cxn modelId="{D81EA881-201E-4C75-841E-97CD4A0BB686}" type="presParOf" srcId="{BE802E74-AF7D-4384-BA69-068E1A527D2E}" destId="{B4CB8254-36E8-48FB-86CB-2C78DD73DE4F}" srcOrd="5" destOrd="0" presId="urn:microsoft.com/office/officeart/2005/8/layout/hProcess9"/>
    <dgm:cxn modelId="{869614F7-5662-4DC8-B12E-0D0BB44DF89B}" type="presParOf" srcId="{BE802E74-AF7D-4384-BA69-068E1A527D2E}" destId="{49AF514E-0189-46D5-8BA4-D271617BCA1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EE530-1DDD-4A1C-9151-A26BEE33D86F}"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GB"/>
        </a:p>
      </dgm:t>
    </dgm:pt>
    <dgm:pt modelId="{1BE7200A-C1EA-40D6-8EAA-A00830A55B0B}">
      <dgm:prSet phldrT="[Text]" custT="1"/>
      <dgm:spPr/>
      <dgm:t>
        <a:bodyPr/>
        <a:lstStyle/>
        <a:p>
          <a:r>
            <a:rPr lang="en-GB" sz="1600" dirty="0"/>
            <a:t>0.5WTE Psychologist recruited on 17 wards for 7 months</a:t>
          </a:r>
        </a:p>
      </dgm:t>
    </dgm:pt>
    <dgm:pt modelId="{CFC99A1E-1F88-4AAD-83AF-3816D28C0B59}" type="parTrans" cxnId="{5AE3F8F4-0731-48FA-85C9-9B41ACD3EF60}">
      <dgm:prSet/>
      <dgm:spPr/>
      <dgm:t>
        <a:bodyPr/>
        <a:lstStyle/>
        <a:p>
          <a:endParaRPr lang="en-GB"/>
        </a:p>
      </dgm:t>
    </dgm:pt>
    <dgm:pt modelId="{BE0A88C3-F69F-4482-813C-8CF4816E744B}" type="sibTrans" cxnId="{5AE3F8F4-0731-48FA-85C9-9B41ACD3EF60}">
      <dgm:prSet/>
      <dgm:spPr/>
      <dgm:t>
        <a:bodyPr/>
        <a:lstStyle/>
        <a:p>
          <a:endParaRPr lang="en-GB"/>
        </a:p>
      </dgm:t>
    </dgm:pt>
    <dgm:pt modelId="{7D85CBE3-0CF6-487F-9A48-03B9B6A6007E}">
      <dgm:prSet phldrT="[Text]" custT="1"/>
      <dgm:spPr/>
      <dgm:t>
        <a:bodyPr/>
        <a:lstStyle/>
        <a:p>
          <a:r>
            <a:rPr lang="en-GB" sz="1600" dirty="0"/>
            <a:t>Psychologist deliver training to ward staff</a:t>
          </a:r>
        </a:p>
      </dgm:t>
    </dgm:pt>
    <dgm:pt modelId="{754F48F8-DF4A-40A8-B805-BA223D090B5E}" type="parTrans" cxnId="{AD486964-3006-4051-B0D7-E485477F10F8}">
      <dgm:prSet/>
      <dgm:spPr/>
      <dgm:t>
        <a:bodyPr/>
        <a:lstStyle/>
        <a:p>
          <a:endParaRPr lang="en-GB"/>
        </a:p>
      </dgm:t>
    </dgm:pt>
    <dgm:pt modelId="{3D31B42D-8EA8-4DE7-BEC1-E2C63E13F6F0}" type="sibTrans" cxnId="{AD486964-3006-4051-B0D7-E485477F10F8}">
      <dgm:prSet/>
      <dgm:spPr/>
      <dgm:t>
        <a:bodyPr/>
        <a:lstStyle/>
        <a:p>
          <a:endParaRPr lang="en-GB"/>
        </a:p>
      </dgm:t>
    </dgm:pt>
    <dgm:pt modelId="{EEA1124B-6EC5-423D-AE68-87FF5485BBD5}">
      <dgm:prSet phldrT="[Text]" custT="1"/>
      <dgm:spPr/>
      <dgm:t>
        <a:bodyPr/>
        <a:lstStyle/>
        <a:p>
          <a:r>
            <a:rPr lang="en-GB" sz="1400" dirty="0"/>
            <a:t>Psychologist deliver training to qualified nurses (and those interested) in guided self-help psychological therapy</a:t>
          </a:r>
        </a:p>
      </dgm:t>
    </dgm:pt>
    <dgm:pt modelId="{15C8EC8C-5B20-411B-929D-43D1B3AD7CE6}" type="parTrans" cxnId="{F2787B93-6E37-463A-9C1B-01EC4548ABB3}">
      <dgm:prSet/>
      <dgm:spPr/>
      <dgm:t>
        <a:bodyPr/>
        <a:lstStyle/>
        <a:p>
          <a:endParaRPr lang="en-GB"/>
        </a:p>
      </dgm:t>
    </dgm:pt>
    <dgm:pt modelId="{63A2FE66-8869-42E9-AE47-69254E98B6C1}" type="sibTrans" cxnId="{F2787B93-6E37-463A-9C1B-01EC4548ABB3}">
      <dgm:prSet/>
      <dgm:spPr/>
      <dgm:t>
        <a:bodyPr/>
        <a:lstStyle/>
        <a:p>
          <a:endParaRPr lang="en-GB"/>
        </a:p>
      </dgm:t>
    </dgm:pt>
    <dgm:pt modelId="{EEB8794A-BA16-4C89-BA5D-D5CA83B7C34B}">
      <dgm:prSet phldrT="[Text]"/>
      <dgm:spPr/>
      <dgm:t>
        <a:bodyPr/>
        <a:lstStyle/>
        <a:p>
          <a:r>
            <a:rPr lang="en-GB" dirty="0"/>
            <a:t>Psychologist facilitate patient formulation sessions with the team (and just with the named nurse where appropriate) for every patient</a:t>
          </a:r>
        </a:p>
      </dgm:t>
    </dgm:pt>
    <dgm:pt modelId="{25245344-4E8A-4716-BA28-AA3F3F8BC218}" type="parTrans" cxnId="{6C6ECA34-01FF-49B3-832D-543E6D63A51D}">
      <dgm:prSet/>
      <dgm:spPr/>
      <dgm:t>
        <a:bodyPr/>
        <a:lstStyle/>
        <a:p>
          <a:endParaRPr lang="en-GB"/>
        </a:p>
      </dgm:t>
    </dgm:pt>
    <dgm:pt modelId="{BF0A30FE-1891-4CE5-9FB1-9BDF5B7888D4}" type="sibTrans" cxnId="{6C6ECA34-01FF-49B3-832D-543E6D63A51D}">
      <dgm:prSet/>
      <dgm:spPr/>
      <dgm:t>
        <a:bodyPr/>
        <a:lstStyle/>
        <a:p>
          <a:endParaRPr lang="en-GB"/>
        </a:p>
      </dgm:t>
    </dgm:pt>
    <dgm:pt modelId="{69CF1AD3-8D72-4B35-ABC2-239E9DDD49D8}">
      <dgm:prSet phldrT="[Text]"/>
      <dgm:spPr/>
      <dgm:t>
        <a:bodyPr/>
        <a:lstStyle/>
        <a:p>
          <a:r>
            <a:rPr lang="en-GB" dirty="0"/>
            <a:t>Team decision made from formulation regarding the level of psychological support patient needs</a:t>
          </a:r>
        </a:p>
      </dgm:t>
    </dgm:pt>
    <dgm:pt modelId="{5B5CD234-B1CA-42DE-BF19-285DB93C9FDA}" type="parTrans" cxnId="{80ED99FA-BAE0-4C34-9507-DB24AB22B9F7}">
      <dgm:prSet/>
      <dgm:spPr/>
      <dgm:t>
        <a:bodyPr/>
        <a:lstStyle/>
        <a:p>
          <a:endParaRPr lang="en-GB"/>
        </a:p>
      </dgm:t>
    </dgm:pt>
    <dgm:pt modelId="{EDF510E6-DC52-4C07-A34B-7DA4100A172E}" type="sibTrans" cxnId="{80ED99FA-BAE0-4C34-9507-DB24AB22B9F7}">
      <dgm:prSet/>
      <dgm:spPr/>
      <dgm:t>
        <a:bodyPr/>
        <a:lstStyle/>
        <a:p>
          <a:endParaRPr lang="en-GB"/>
        </a:p>
      </dgm:t>
    </dgm:pt>
    <dgm:pt modelId="{D7A6B0F8-E461-496A-9D72-4561A505277D}">
      <dgm:prSet phldrT="[Text]"/>
      <dgm:spPr/>
      <dgm:t>
        <a:bodyPr/>
        <a:lstStyle/>
        <a:p>
          <a:r>
            <a:rPr lang="en-GB" dirty="0"/>
            <a:t>Patient offered psychological support on basis of team decision</a:t>
          </a:r>
        </a:p>
      </dgm:t>
    </dgm:pt>
    <dgm:pt modelId="{619D8DB6-DE19-49F3-8176-F50574CA086E}" type="parTrans" cxnId="{39067162-A7F8-4301-8F54-63AD4B1CBDCF}">
      <dgm:prSet/>
      <dgm:spPr/>
      <dgm:t>
        <a:bodyPr/>
        <a:lstStyle/>
        <a:p>
          <a:endParaRPr lang="en-GB"/>
        </a:p>
      </dgm:t>
    </dgm:pt>
    <dgm:pt modelId="{8D8CC24B-B5CC-4BAF-BB71-2C6B2EEB426A}" type="sibTrans" cxnId="{39067162-A7F8-4301-8F54-63AD4B1CBDCF}">
      <dgm:prSet/>
      <dgm:spPr/>
      <dgm:t>
        <a:bodyPr/>
        <a:lstStyle/>
        <a:p>
          <a:endParaRPr lang="en-GB"/>
        </a:p>
      </dgm:t>
    </dgm:pt>
    <dgm:pt modelId="{D693E0CB-825C-4423-A36C-A55EA171AA4F}">
      <dgm:prSet phldrT="[Text]"/>
      <dgm:spPr/>
      <dgm:t>
        <a:bodyPr/>
        <a:lstStyle/>
        <a:p>
          <a:r>
            <a:rPr lang="en-GB" dirty="0"/>
            <a:t>Patient can either receive 1-2-1 guided self-help therapy with their named nurse or 1-2-1 therapy with the psychologist</a:t>
          </a:r>
        </a:p>
      </dgm:t>
    </dgm:pt>
    <dgm:pt modelId="{1813B1CE-731B-4968-88D6-61B5B781C58E}" type="parTrans" cxnId="{1461C2A8-191C-4CF9-BA68-04784E5279FD}">
      <dgm:prSet/>
      <dgm:spPr/>
      <dgm:t>
        <a:bodyPr/>
        <a:lstStyle/>
        <a:p>
          <a:endParaRPr lang="en-GB"/>
        </a:p>
      </dgm:t>
    </dgm:pt>
    <dgm:pt modelId="{7A676B16-6DB9-426B-94DD-E91FE293126D}" type="sibTrans" cxnId="{1461C2A8-191C-4CF9-BA68-04784E5279FD}">
      <dgm:prSet/>
      <dgm:spPr/>
      <dgm:t>
        <a:bodyPr/>
        <a:lstStyle/>
        <a:p>
          <a:endParaRPr lang="en-GB"/>
        </a:p>
      </dgm:t>
    </dgm:pt>
    <dgm:pt modelId="{5A1F1711-379F-4FC0-A5B7-817C063C7EE3}">
      <dgm:prSet phldrT="[Text]"/>
      <dgm:spPr/>
      <dgm:t>
        <a:bodyPr/>
        <a:lstStyle/>
        <a:p>
          <a:r>
            <a:rPr lang="en-GB" dirty="0"/>
            <a:t>Where named nurse delivers 1-2-1 therapy, psychologist to supervise therapy.</a:t>
          </a:r>
        </a:p>
      </dgm:t>
    </dgm:pt>
    <dgm:pt modelId="{FCBF2BF9-960A-40F4-A4D8-2948049906D8}" type="parTrans" cxnId="{A3AC8656-0ED5-49E5-9AC6-0BC8EE8F059F}">
      <dgm:prSet/>
      <dgm:spPr/>
      <dgm:t>
        <a:bodyPr/>
        <a:lstStyle/>
        <a:p>
          <a:endParaRPr lang="en-GB"/>
        </a:p>
      </dgm:t>
    </dgm:pt>
    <dgm:pt modelId="{0F8CEF4E-9D2D-4EAD-890E-6D55C4400858}" type="sibTrans" cxnId="{A3AC8656-0ED5-49E5-9AC6-0BC8EE8F059F}">
      <dgm:prSet/>
      <dgm:spPr/>
      <dgm:t>
        <a:bodyPr/>
        <a:lstStyle/>
        <a:p>
          <a:endParaRPr lang="en-GB"/>
        </a:p>
      </dgm:t>
    </dgm:pt>
    <dgm:pt modelId="{A2B77F70-1AC3-4C94-BCB9-90F916C1C883}">
      <dgm:prSet phldrT="[Text]"/>
      <dgm:spPr/>
      <dgm:t>
        <a:bodyPr/>
        <a:lstStyle/>
        <a:p>
          <a:r>
            <a:rPr lang="en-GB" dirty="0"/>
            <a:t>Psychologist to run staff support groups</a:t>
          </a:r>
        </a:p>
      </dgm:t>
    </dgm:pt>
    <dgm:pt modelId="{4BD39647-EF7C-4341-98DB-8F5BE3976420}" type="parTrans" cxnId="{D59834A9-27D8-44C7-8B84-B9DC28DC1187}">
      <dgm:prSet/>
      <dgm:spPr/>
      <dgm:t>
        <a:bodyPr/>
        <a:lstStyle/>
        <a:p>
          <a:endParaRPr lang="en-GB"/>
        </a:p>
      </dgm:t>
    </dgm:pt>
    <dgm:pt modelId="{F970388E-727B-4A63-813E-A65D2CDB711A}" type="sibTrans" cxnId="{D59834A9-27D8-44C7-8B84-B9DC28DC1187}">
      <dgm:prSet/>
      <dgm:spPr/>
      <dgm:t>
        <a:bodyPr/>
        <a:lstStyle/>
        <a:p>
          <a:endParaRPr lang="en-GB"/>
        </a:p>
      </dgm:t>
    </dgm:pt>
    <dgm:pt modelId="{E35BDA58-F6CB-43A8-82BA-8F86E11A1BE1}" type="pres">
      <dgm:prSet presAssocID="{B9CEE530-1DDD-4A1C-9151-A26BEE33D86F}" presName="diagram" presStyleCnt="0">
        <dgm:presLayoutVars>
          <dgm:dir/>
          <dgm:resizeHandles val="exact"/>
        </dgm:presLayoutVars>
      </dgm:prSet>
      <dgm:spPr/>
    </dgm:pt>
    <dgm:pt modelId="{2C3E2AE7-4531-4573-AA5E-1C551C0D1795}" type="pres">
      <dgm:prSet presAssocID="{1BE7200A-C1EA-40D6-8EAA-A00830A55B0B}" presName="node" presStyleLbl="node1" presStyleIdx="0" presStyleCnt="9">
        <dgm:presLayoutVars>
          <dgm:bulletEnabled val="1"/>
        </dgm:presLayoutVars>
      </dgm:prSet>
      <dgm:spPr/>
    </dgm:pt>
    <dgm:pt modelId="{4B92A871-D2F9-4534-B3CE-D7B12C23D6A0}" type="pres">
      <dgm:prSet presAssocID="{BE0A88C3-F69F-4482-813C-8CF4816E744B}" presName="sibTrans" presStyleLbl="sibTrans2D1" presStyleIdx="0" presStyleCnt="8"/>
      <dgm:spPr/>
    </dgm:pt>
    <dgm:pt modelId="{8E210843-A291-4B60-B555-019CDD86431F}" type="pres">
      <dgm:prSet presAssocID="{BE0A88C3-F69F-4482-813C-8CF4816E744B}" presName="connectorText" presStyleLbl="sibTrans2D1" presStyleIdx="0" presStyleCnt="8"/>
      <dgm:spPr/>
    </dgm:pt>
    <dgm:pt modelId="{6231F1E9-4060-4DCB-9F01-1D0CF9F103C7}" type="pres">
      <dgm:prSet presAssocID="{7D85CBE3-0CF6-487F-9A48-03B9B6A6007E}" presName="node" presStyleLbl="node1" presStyleIdx="1" presStyleCnt="9">
        <dgm:presLayoutVars>
          <dgm:bulletEnabled val="1"/>
        </dgm:presLayoutVars>
      </dgm:prSet>
      <dgm:spPr/>
    </dgm:pt>
    <dgm:pt modelId="{F3DD56C5-10E0-4639-AF5E-AFBE792A8517}" type="pres">
      <dgm:prSet presAssocID="{3D31B42D-8EA8-4DE7-BEC1-E2C63E13F6F0}" presName="sibTrans" presStyleLbl="sibTrans2D1" presStyleIdx="1" presStyleCnt="8"/>
      <dgm:spPr/>
    </dgm:pt>
    <dgm:pt modelId="{571CFB31-4F6B-4EBB-A02C-63B8BDE990F5}" type="pres">
      <dgm:prSet presAssocID="{3D31B42D-8EA8-4DE7-BEC1-E2C63E13F6F0}" presName="connectorText" presStyleLbl="sibTrans2D1" presStyleIdx="1" presStyleCnt="8"/>
      <dgm:spPr/>
    </dgm:pt>
    <dgm:pt modelId="{F629FD83-C5F9-4E6C-8A3B-DD13309FC206}" type="pres">
      <dgm:prSet presAssocID="{EEA1124B-6EC5-423D-AE68-87FF5485BBD5}" presName="node" presStyleLbl="node1" presStyleIdx="2" presStyleCnt="9">
        <dgm:presLayoutVars>
          <dgm:bulletEnabled val="1"/>
        </dgm:presLayoutVars>
      </dgm:prSet>
      <dgm:spPr/>
    </dgm:pt>
    <dgm:pt modelId="{DC31B6C7-F42B-4AED-AAFC-7A7427817ED9}" type="pres">
      <dgm:prSet presAssocID="{63A2FE66-8869-42E9-AE47-69254E98B6C1}" presName="sibTrans" presStyleLbl="sibTrans2D1" presStyleIdx="2" presStyleCnt="8"/>
      <dgm:spPr/>
    </dgm:pt>
    <dgm:pt modelId="{13DAF7A9-BD78-4A5F-AE37-CCBE9B05DD83}" type="pres">
      <dgm:prSet presAssocID="{63A2FE66-8869-42E9-AE47-69254E98B6C1}" presName="connectorText" presStyleLbl="sibTrans2D1" presStyleIdx="2" presStyleCnt="8"/>
      <dgm:spPr/>
    </dgm:pt>
    <dgm:pt modelId="{07DBECBD-1D7D-4C1E-818D-94735AE983D1}" type="pres">
      <dgm:prSet presAssocID="{EEB8794A-BA16-4C89-BA5D-D5CA83B7C34B}" presName="node" presStyleLbl="node1" presStyleIdx="3" presStyleCnt="9">
        <dgm:presLayoutVars>
          <dgm:bulletEnabled val="1"/>
        </dgm:presLayoutVars>
      </dgm:prSet>
      <dgm:spPr/>
    </dgm:pt>
    <dgm:pt modelId="{C026A00F-84B9-4C8E-B729-AE9B4CDADCEC}" type="pres">
      <dgm:prSet presAssocID="{BF0A30FE-1891-4CE5-9FB1-9BDF5B7888D4}" presName="sibTrans" presStyleLbl="sibTrans2D1" presStyleIdx="3" presStyleCnt="8"/>
      <dgm:spPr/>
    </dgm:pt>
    <dgm:pt modelId="{1E15B087-0BAB-4244-98AE-22A0E1C266E2}" type="pres">
      <dgm:prSet presAssocID="{BF0A30FE-1891-4CE5-9FB1-9BDF5B7888D4}" presName="connectorText" presStyleLbl="sibTrans2D1" presStyleIdx="3" presStyleCnt="8"/>
      <dgm:spPr/>
    </dgm:pt>
    <dgm:pt modelId="{F5A91A04-84AA-4F8E-92F5-C3F45CB24D32}" type="pres">
      <dgm:prSet presAssocID="{69CF1AD3-8D72-4B35-ABC2-239E9DDD49D8}" presName="node" presStyleLbl="node1" presStyleIdx="4" presStyleCnt="9">
        <dgm:presLayoutVars>
          <dgm:bulletEnabled val="1"/>
        </dgm:presLayoutVars>
      </dgm:prSet>
      <dgm:spPr/>
    </dgm:pt>
    <dgm:pt modelId="{A71D37DE-4E7A-46F6-9EAF-4D909B2995C8}" type="pres">
      <dgm:prSet presAssocID="{EDF510E6-DC52-4C07-A34B-7DA4100A172E}" presName="sibTrans" presStyleLbl="sibTrans2D1" presStyleIdx="4" presStyleCnt="8"/>
      <dgm:spPr/>
    </dgm:pt>
    <dgm:pt modelId="{14984A8B-6B5A-427E-BCA3-E957D0B3DFE9}" type="pres">
      <dgm:prSet presAssocID="{EDF510E6-DC52-4C07-A34B-7DA4100A172E}" presName="connectorText" presStyleLbl="sibTrans2D1" presStyleIdx="4" presStyleCnt="8"/>
      <dgm:spPr/>
    </dgm:pt>
    <dgm:pt modelId="{CCD18816-01CC-444F-86EB-151F2AE481A7}" type="pres">
      <dgm:prSet presAssocID="{D7A6B0F8-E461-496A-9D72-4561A505277D}" presName="node" presStyleLbl="node1" presStyleIdx="5" presStyleCnt="9">
        <dgm:presLayoutVars>
          <dgm:bulletEnabled val="1"/>
        </dgm:presLayoutVars>
      </dgm:prSet>
      <dgm:spPr/>
    </dgm:pt>
    <dgm:pt modelId="{7AF599B9-B847-4B65-8FBD-907F7A4A3ACB}" type="pres">
      <dgm:prSet presAssocID="{8D8CC24B-B5CC-4BAF-BB71-2C6B2EEB426A}" presName="sibTrans" presStyleLbl="sibTrans2D1" presStyleIdx="5" presStyleCnt="8"/>
      <dgm:spPr/>
    </dgm:pt>
    <dgm:pt modelId="{07D97A6D-C402-4129-AEB4-56110127C28C}" type="pres">
      <dgm:prSet presAssocID="{8D8CC24B-B5CC-4BAF-BB71-2C6B2EEB426A}" presName="connectorText" presStyleLbl="sibTrans2D1" presStyleIdx="5" presStyleCnt="8"/>
      <dgm:spPr/>
    </dgm:pt>
    <dgm:pt modelId="{F375D988-36DD-4196-A9C0-3025DC028A30}" type="pres">
      <dgm:prSet presAssocID="{D693E0CB-825C-4423-A36C-A55EA171AA4F}" presName="node" presStyleLbl="node1" presStyleIdx="6" presStyleCnt="9">
        <dgm:presLayoutVars>
          <dgm:bulletEnabled val="1"/>
        </dgm:presLayoutVars>
      </dgm:prSet>
      <dgm:spPr/>
    </dgm:pt>
    <dgm:pt modelId="{DF7129CD-2249-48E1-9C93-054721574D7A}" type="pres">
      <dgm:prSet presAssocID="{7A676B16-6DB9-426B-94DD-E91FE293126D}" presName="sibTrans" presStyleLbl="sibTrans2D1" presStyleIdx="6" presStyleCnt="8"/>
      <dgm:spPr/>
    </dgm:pt>
    <dgm:pt modelId="{3E3D7E80-472C-4571-8D46-ACBD5ADBB502}" type="pres">
      <dgm:prSet presAssocID="{7A676B16-6DB9-426B-94DD-E91FE293126D}" presName="connectorText" presStyleLbl="sibTrans2D1" presStyleIdx="6" presStyleCnt="8"/>
      <dgm:spPr/>
    </dgm:pt>
    <dgm:pt modelId="{CEB23927-E65F-4064-AD67-41857FD5255A}" type="pres">
      <dgm:prSet presAssocID="{5A1F1711-379F-4FC0-A5B7-817C063C7EE3}" presName="node" presStyleLbl="node1" presStyleIdx="7" presStyleCnt="9">
        <dgm:presLayoutVars>
          <dgm:bulletEnabled val="1"/>
        </dgm:presLayoutVars>
      </dgm:prSet>
      <dgm:spPr/>
    </dgm:pt>
    <dgm:pt modelId="{6103F65F-C8AC-44CA-9CDC-F2C8B47CE20F}" type="pres">
      <dgm:prSet presAssocID="{0F8CEF4E-9D2D-4EAD-890E-6D55C4400858}" presName="sibTrans" presStyleLbl="sibTrans2D1" presStyleIdx="7" presStyleCnt="8"/>
      <dgm:spPr/>
    </dgm:pt>
    <dgm:pt modelId="{757B4447-792C-4D85-AC5A-97BD8F927605}" type="pres">
      <dgm:prSet presAssocID="{0F8CEF4E-9D2D-4EAD-890E-6D55C4400858}" presName="connectorText" presStyleLbl="sibTrans2D1" presStyleIdx="7" presStyleCnt="8"/>
      <dgm:spPr/>
    </dgm:pt>
    <dgm:pt modelId="{2F730857-52B1-476E-B272-FD893F863B48}" type="pres">
      <dgm:prSet presAssocID="{A2B77F70-1AC3-4C94-BCB9-90F916C1C883}" presName="node" presStyleLbl="node1" presStyleIdx="8" presStyleCnt="9">
        <dgm:presLayoutVars>
          <dgm:bulletEnabled val="1"/>
        </dgm:presLayoutVars>
      </dgm:prSet>
      <dgm:spPr/>
    </dgm:pt>
  </dgm:ptLst>
  <dgm:cxnLst>
    <dgm:cxn modelId="{7788A90C-C437-452C-9F04-6EC3683D893E}" type="presOf" srcId="{0F8CEF4E-9D2D-4EAD-890E-6D55C4400858}" destId="{757B4447-792C-4D85-AC5A-97BD8F927605}" srcOrd="1" destOrd="0" presId="urn:microsoft.com/office/officeart/2005/8/layout/process5"/>
    <dgm:cxn modelId="{28085C18-09BB-4CE4-A911-537326B2A00B}" type="presOf" srcId="{D7A6B0F8-E461-496A-9D72-4561A505277D}" destId="{CCD18816-01CC-444F-86EB-151F2AE481A7}" srcOrd="0" destOrd="0" presId="urn:microsoft.com/office/officeart/2005/8/layout/process5"/>
    <dgm:cxn modelId="{565D771B-3B9F-49B5-95F2-ACC422822670}" type="presOf" srcId="{8D8CC24B-B5CC-4BAF-BB71-2C6B2EEB426A}" destId="{7AF599B9-B847-4B65-8FBD-907F7A4A3ACB}" srcOrd="0" destOrd="0" presId="urn:microsoft.com/office/officeart/2005/8/layout/process5"/>
    <dgm:cxn modelId="{0573661C-4687-4044-8025-AB57924CE6CB}" type="presOf" srcId="{BE0A88C3-F69F-4482-813C-8CF4816E744B}" destId="{8E210843-A291-4B60-B555-019CDD86431F}" srcOrd="1" destOrd="0" presId="urn:microsoft.com/office/officeart/2005/8/layout/process5"/>
    <dgm:cxn modelId="{D051512D-4A40-4E59-B05C-5BDFB8FE5CE3}" type="presOf" srcId="{1BE7200A-C1EA-40D6-8EAA-A00830A55B0B}" destId="{2C3E2AE7-4531-4573-AA5E-1C551C0D1795}" srcOrd="0" destOrd="0" presId="urn:microsoft.com/office/officeart/2005/8/layout/process5"/>
    <dgm:cxn modelId="{6C6ECA34-01FF-49B3-832D-543E6D63A51D}" srcId="{B9CEE530-1DDD-4A1C-9151-A26BEE33D86F}" destId="{EEB8794A-BA16-4C89-BA5D-D5CA83B7C34B}" srcOrd="3" destOrd="0" parTransId="{25245344-4E8A-4716-BA28-AA3F3F8BC218}" sibTransId="{BF0A30FE-1891-4CE5-9FB1-9BDF5B7888D4}"/>
    <dgm:cxn modelId="{16B31C5D-76E8-4120-91FC-0ADE0F1DD44B}" type="presOf" srcId="{7D85CBE3-0CF6-487F-9A48-03B9B6A6007E}" destId="{6231F1E9-4060-4DCB-9F01-1D0CF9F103C7}" srcOrd="0" destOrd="0" presId="urn:microsoft.com/office/officeart/2005/8/layout/process5"/>
    <dgm:cxn modelId="{39067162-A7F8-4301-8F54-63AD4B1CBDCF}" srcId="{B9CEE530-1DDD-4A1C-9151-A26BEE33D86F}" destId="{D7A6B0F8-E461-496A-9D72-4561A505277D}" srcOrd="5" destOrd="0" parTransId="{619D8DB6-DE19-49F3-8176-F50574CA086E}" sibTransId="{8D8CC24B-B5CC-4BAF-BB71-2C6B2EEB426A}"/>
    <dgm:cxn modelId="{AD486964-3006-4051-B0D7-E485477F10F8}" srcId="{B9CEE530-1DDD-4A1C-9151-A26BEE33D86F}" destId="{7D85CBE3-0CF6-487F-9A48-03B9B6A6007E}" srcOrd="1" destOrd="0" parTransId="{754F48F8-DF4A-40A8-B805-BA223D090B5E}" sibTransId="{3D31B42D-8EA8-4DE7-BEC1-E2C63E13F6F0}"/>
    <dgm:cxn modelId="{BD6E8E6A-9C30-42EC-A30B-AA28BA74A6E6}" type="presOf" srcId="{3D31B42D-8EA8-4DE7-BEC1-E2C63E13F6F0}" destId="{F3DD56C5-10E0-4639-AF5E-AFBE792A8517}" srcOrd="0" destOrd="0" presId="urn:microsoft.com/office/officeart/2005/8/layout/process5"/>
    <dgm:cxn modelId="{D22EF06A-F8DB-40CC-B0B8-466A418DC5F3}" type="presOf" srcId="{EDF510E6-DC52-4C07-A34B-7DA4100A172E}" destId="{A71D37DE-4E7A-46F6-9EAF-4D909B2995C8}" srcOrd="0" destOrd="0" presId="urn:microsoft.com/office/officeart/2005/8/layout/process5"/>
    <dgm:cxn modelId="{9E60F270-A2DD-4488-B5AC-51244B8DF31C}" type="presOf" srcId="{BF0A30FE-1891-4CE5-9FB1-9BDF5B7888D4}" destId="{1E15B087-0BAB-4244-98AE-22A0E1C266E2}" srcOrd="1" destOrd="0" presId="urn:microsoft.com/office/officeart/2005/8/layout/process5"/>
    <dgm:cxn modelId="{A3AC8656-0ED5-49E5-9AC6-0BC8EE8F059F}" srcId="{B9CEE530-1DDD-4A1C-9151-A26BEE33D86F}" destId="{5A1F1711-379F-4FC0-A5B7-817C063C7EE3}" srcOrd="7" destOrd="0" parTransId="{FCBF2BF9-960A-40F4-A4D8-2948049906D8}" sibTransId="{0F8CEF4E-9D2D-4EAD-890E-6D55C4400858}"/>
    <dgm:cxn modelId="{8F1C395A-9966-4390-BA2E-B766049E5A63}" type="presOf" srcId="{63A2FE66-8869-42E9-AE47-69254E98B6C1}" destId="{13DAF7A9-BD78-4A5F-AE37-CCBE9B05DD83}" srcOrd="1" destOrd="0" presId="urn:microsoft.com/office/officeart/2005/8/layout/process5"/>
    <dgm:cxn modelId="{BDC97B89-DEC1-474E-91FB-ABB8035FF18D}" type="presOf" srcId="{63A2FE66-8869-42E9-AE47-69254E98B6C1}" destId="{DC31B6C7-F42B-4AED-AAFC-7A7427817ED9}" srcOrd="0" destOrd="0" presId="urn:microsoft.com/office/officeart/2005/8/layout/process5"/>
    <dgm:cxn modelId="{D313148F-4A1B-402C-942F-B14E24531EBB}" type="presOf" srcId="{D693E0CB-825C-4423-A36C-A55EA171AA4F}" destId="{F375D988-36DD-4196-A9C0-3025DC028A30}" srcOrd="0" destOrd="0" presId="urn:microsoft.com/office/officeart/2005/8/layout/process5"/>
    <dgm:cxn modelId="{F2787B93-6E37-463A-9C1B-01EC4548ABB3}" srcId="{B9CEE530-1DDD-4A1C-9151-A26BEE33D86F}" destId="{EEA1124B-6EC5-423D-AE68-87FF5485BBD5}" srcOrd="2" destOrd="0" parTransId="{15C8EC8C-5B20-411B-929D-43D1B3AD7CE6}" sibTransId="{63A2FE66-8869-42E9-AE47-69254E98B6C1}"/>
    <dgm:cxn modelId="{1570A69F-6A9D-464B-8DF4-9C28C254D982}" type="presOf" srcId="{5A1F1711-379F-4FC0-A5B7-817C063C7EE3}" destId="{CEB23927-E65F-4064-AD67-41857FD5255A}" srcOrd="0" destOrd="0" presId="urn:microsoft.com/office/officeart/2005/8/layout/process5"/>
    <dgm:cxn modelId="{1461C2A8-191C-4CF9-BA68-04784E5279FD}" srcId="{B9CEE530-1DDD-4A1C-9151-A26BEE33D86F}" destId="{D693E0CB-825C-4423-A36C-A55EA171AA4F}" srcOrd="6" destOrd="0" parTransId="{1813B1CE-731B-4968-88D6-61B5B781C58E}" sibTransId="{7A676B16-6DB9-426B-94DD-E91FE293126D}"/>
    <dgm:cxn modelId="{D59834A9-27D8-44C7-8B84-B9DC28DC1187}" srcId="{B9CEE530-1DDD-4A1C-9151-A26BEE33D86F}" destId="{A2B77F70-1AC3-4C94-BCB9-90F916C1C883}" srcOrd="8" destOrd="0" parTransId="{4BD39647-EF7C-4341-98DB-8F5BE3976420}" sibTransId="{F970388E-727B-4A63-813E-A65D2CDB711A}"/>
    <dgm:cxn modelId="{787D18AC-7B1E-4758-8D8F-02860B6D9645}" type="presOf" srcId="{BE0A88C3-F69F-4482-813C-8CF4816E744B}" destId="{4B92A871-D2F9-4534-B3CE-D7B12C23D6A0}" srcOrd="0" destOrd="0" presId="urn:microsoft.com/office/officeart/2005/8/layout/process5"/>
    <dgm:cxn modelId="{6D3CC4BA-3F0E-47B1-BC1B-88EB17624371}" type="presOf" srcId="{7A676B16-6DB9-426B-94DD-E91FE293126D}" destId="{DF7129CD-2249-48E1-9C93-054721574D7A}" srcOrd="0" destOrd="0" presId="urn:microsoft.com/office/officeart/2005/8/layout/process5"/>
    <dgm:cxn modelId="{7D0A95BD-A8F1-4875-A0D4-5E475D7D2E97}" type="presOf" srcId="{7A676B16-6DB9-426B-94DD-E91FE293126D}" destId="{3E3D7E80-472C-4571-8D46-ACBD5ADBB502}" srcOrd="1" destOrd="0" presId="urn:microsoft.com/office/officeart/2005/8/layout/process5"/>
    <dgm:cxn modelId="{D50021BF-0C02-4410-8C1F-BDEAFC37BBB7}" type="presOf" srcId="{A2B77F70-1AC3-4C94-BCB9-90F916C1C883}" destId="{2F730857-52B1-476E-B272-FD893F863B48}" srcOrd="0" destOrd="0" presId="urn:microsoft.com/office/officeart/2005/8/layout/process5"/>
    <dgm:cxn modelId="{B19E8EBF-CB30-410E-9E72-62FB96F72151}" type="presOf" srcId="{EEB8794A-BA16-4C89-BA5D-D5CA83B7C34B}" destId="{07DBECBD-1D7D-4C1E-818D-94735AE983D1}" srcOrd="0" destOrd="0" presId="urn:microsoft.com/office/officeart/2005/8/layout/process5"/>
    <dgm:cxn modelId="{F3532CC7-4315-4EC9-8DD2-ACCDD2DFECC3}" type="presOf" srcId="{EEA1124B-6EC5-423D-AE68-87FF5485BBD5}" destId="{F629FD83-C5F9-4E6C-8A3B-DD13309FC206}" srcOrd="0" destOrd="0" presId="urn:microsoft.com/office/officeart/2005/8/layout/process5"/>
    <dgm:cxn modelId="{FDCC7FD1-52C1-45D5-AC16-FA82BBB3D39E}" type="presOf" srcId="{B9CEE530-1DDD-4A1C-9151-A26BEE33D86F}" destId="{E35BDA58-F6CB-43A8-82BA-8F86E11A1BE1}" srcOrd="0" destOrd="0" presId="urn:microsoft.com/office/officeart/2005/8/layout/process5"/>
    <dgm:cxn modelId="{4087F9DF-C256-475B-A3D8-AACA03994BD5}" type="presOf" srcId="{0F8CEF4E-9D2D-4EAD-890E-6D55C4400858}" destId="{6103F65F-C8AC-44CA-9CDC-F2C8B47CE20F}" srcOrd="0" destOrd="0" presId="urn:microsoft.com/office/officeart/2005/8/layout/process5"/>
    <dgm:cxn modelId="{BF31DDF3-1797-410A-844A-105CFA2C247C}" type="presOf" srcId="{EDF510E6-DC52-4C07-A34B-7DA4100A172E}" destId="{14984A8B-6B5A-427E-BCA3-E957D0B3DFE9}" srcOrd="1" destOrd="0" presId="urn:microsoft.com/office/officeart/2005/8/layout/process5"/>
    <dgm:cxn modelId="{5AE3F8F4-0731-48FA-85C9-9B41ACD3EF60}" srcId="{B9CEE530-1DDD-4A1C-9151-A26BEE33D86F}" destId="{1BE7200A-C1EA-40D6-8EAA-A00830A55B0B}" srcOrd="0" destOrd="0" parTransId="{CFC99A1E-1F88-4AAD-83AF-3816D28C0B59}" sibTransId="{BE0A88C3-F69F-4482-813C-8CF4816E744B}"/>
    <dgm:cxn modelId="{534E5EF7-983C-40C3-92F0-DCFBB5545929}" type="presOf" srcId="{3D31B42D-8EA8-4DE7-BEC1-E2C63E13F6F0}" destId="{571CFB31-4F6B-4EBB-A02C-63B8BDE990F5}" srcOrd="1" destOrd="0" presId="urn:microsoft.com/office/officeart/2005/8/layout/process5"/>
    <dgm:cxn modelId="{9EFE91F9-C2DA-4B17-9CBA-9DCE9E534B59}" type="presOf" srcId="{8D8CC24B-B5CC-4BAF-BB71-2C6B2EEB426A}" destId="{07D97A6D-C402-4129-AEB4-56110127C28C}" srcOrd="1" destOrd="0" presId="urn:microsoft.com/office/officeart/2005/8/layout/process5"/>
    <dgm:cxn modelId="{80ED99FA-BAE0-4C34-9507-DB24AB22B9F7}" srcId="{B9CEE530-1DDD-4A1C-9151-A26BEE33D86F}" destId="{69CF1AD3-8D72-4B35-ABC2-239E9DDD49D8}" srcOrd="4" destOrd="0" parTransId="{5B5CD234-B1CA-42DE-BF19-285DB93C9FDA}" sibTransId="{EDF510E6-DC52-4C07-A34B-7DA4100A172E}"/>
    <dgm:cxn modelId="{0BF5A7FC-4BEC-4047-B1E5-797A7C611C2B}" type="presOf" srcId="{BF0A30FE-1891-4CE5-9FB1-9BDF5B7888D4}" destId="{C026A00F-84B9-4C8E-B729-AE9B4CDADCEC}" srcOrd="0" destOrd="0" presId="urn:microsoft.com/office/officeart/2005/8/layout/process5"/>
    <dgm:cxn modelId="{FC98A9FF-611C-4844-81C9-B4B35CA1A5E1}" type="presOf" srcId="{69CF1AD3-8D72-4B35-ABC2-239E9DDD49D8}" destId="{F5A91A04-84AA-4F8E-92F5-C3F45CB24D32}" srcOrd="0" destOrd="0" presId="urn:microsoft.com/office/officeart/2005/8/layout/process5"/>
    <dgm:cxn modelId="{E57A38C4-9307-4CCD-A524-DB2190B49378}" type="presParOf" srcId="{E35BDA58-F6CB-43A8-82BA-8F86E11A1BE1}" destId="{2C3E2AE7-4531-4573-AA5E-1C551C0D1795}" srcOrd="0" destOrd="0" presId="urn:microsoft.com/office/officeart/2005/8/layout/process5"/>
    <dgm:cxn modelId="{A81838D9-A290-4875-9159-5CBB98C002B8}" type="presParOf" srcId="{E35BDA58-F6CB-43A8-82BA-8F86E11A1BE1}" destId="{4B92A871-D2F9-4534-B3CE-D7B12C23D6A0}" srcOrd="1" destOrd="0" presId="urn:microsoft.com/office/officeart/2005/8/layout/process5"/>
    <dgm:cxn modelId="{1797D0C9-7E85-4C61-B489-D0FEC242E8A9}" type="presParOf" srcId="{4B92A871-D2F9-4534-B3CE-D7B12C23D6A0}" destId="{8E210843-A291-4B60-B555-019CDD86431F}" srcOrd="0" destOrd="0" presId="urn:microsoft.com/office/officeart/2005/8/layout/process5"/>
    <dgm:cxn modelId="{0BA1D557-CA1D-4006-8C3F-632824F5EEAE}" type="presParOf" srcId="{E35BDA58-F6CB-43A8-82BA-8F86E11A1BE1}" destId="{6231F1E9-4060-4DCB-9F01-1D0CF9F103C7}" srcOrd="2" destOrd="0" presId="urn:microsoft.com/office/officeart/2005/8/layout/process5"/>
    <dgm:cxn modelId="{680A14A1-38A3-4C63-870D-745939C1DCD9}" type="presParOf" srcId="{E35BDA58-F6CB-43A8-82BA-8F86E11A1BE1}" destId="{F3DD56C5-10E0-4639-AF5E-AFBE792A8517}" srcOrd="3" destOrd="0" presId="urn:microsoft.com/office/officeart/2005/8/layout/process5"/>
    <dgm:cxn modelId="{844870DA-D6A4-437F-AF43-7D4A6BEDE1F0}" type="presParOf" srcId="{F3DD56C5-10E0-4639-AF5E-AFBE792A8517}" destId="{571CFB31-4F6B-4EBB-A02C-63B8BDE990F5}" srcOrd="0" destOrd="0" presId="urn:microsoft.com/office/officeart/2005/8/layout/process5"/>
    <dgm:cxn modelId="{CF4AC9DD-5DFF-40F1-9964-2B8D205C08CD}" type="presParOf" srcId="{E35BDA58-F6CB-43A8-82BA-8F86E11A1BE1}" destId="{F629FD83-C5F9-4E6C-8A3B-DD13309FC206}" srcOrd="4" destOrd="0" presId="urn:microsoft.com/office/officeart/2005/8/layout/process5"/>
    <dgm:cxn modelId="{072DE45E-2DC0-457D-9287-A4428EB8464F}" type="presParOf" srcId="{E35BDA58-F6CB-43A8-82BA-8F86E11A1BE1}" destId="{DC31B6C7-F42B-4AED-AAFC-7A7427817ED9}" srcOrd="5" destOrd="0" presId="urn:microsoft.com/office/officeart/2005/8/layout/process5"/>
    <dgm:cxn modelId="{DA05F262-DB3F-4751-B41C-09BB6AC684AD}" type="presParOf" srcId="{DC31B6C7-F42B-4AED-AAFC-7A7427817ED9}" destId="{13DAF7A9-BD78-4A5F-AE37-CCBE9B05DD83}" srcOrd="0" destOrd="0" presId="urn:microsoft.com/office/officeart/2005/8/layout/process5"/>
    <dgm:cxn modelId="{CBE7FEB4-54A7-4F44-ABC8-E8E524B72442}" type="presParOf" srcId="{E35BDA58-F6CB-43A8-82BA-8F86E11A1BE1}" destId="{07DBECBD-1D7D-4C1E-818D-94735AE983D1}" srcOrd="6" destOrd="0" presId="urn:microsoft.com/office/officeart/2005/8/layout/process5"/>
    <dgm:cxn modelId="{A2CE8A5E-9399-4652-857C-189222EE1D81}" type="presParOf" srcId="{E35BDA58-F6CB-43A8-82BA-8F86E11A1BE1}" destId="{C026A00F-84B9-4C8E-B729-AE9B4CDADCEC}" srcOrd="7" destOrd="0" presId="urn:microsoft.com/office/officeart/2005/8/layout/process5"/>
    <dgm:cxn modelId="{75F9C87E-2C43-4D3F-AD1F-294449F779EB}" type="presParOf" srcId="{C026A00F-84B9-4C8E-B729-AE9B4CDADCEC}" destId="{1E15B087-0BAB-4244-98AE-22A0E1C266E2}" srcOrd="0" destOrd="0" presId="urn:microsoft.com/office/officeart/2005/8/layout/process5"/>
    <dgm:cxn modelId="{9B3CECC7-314F-43D7-BF70-1268B2228F49}" type="presParOf" srcId="{E35BDA58-F6CB-43A8-82BA-8F86E11A1BE1}" destId="{F5A91A04-84AA-4F8E-92F5-C3F45CB24D32}" srcOrd="8" destOrd="0" presId="urn:microsoft.com/office/officeart/2005/8/layout/process5"/>
    <dgm:cxn modelId="{EAF775BB-25A6-493C-8261-C8CA286048E8}" type="presParOf" srcId="{E35BDA58-F6CB-43A8-82BA-8F86E11A1BE1}" destId="{A71D37DE-4E7A-46F6-9EAF-4D909B2995C8}" srcOrd="9" destOrd="0" presId="urn:microsoft.com/office/officeart/2005/8/layout/process5"/>
    <dgm:cxn modelId="{8712231D-4BE0-4BE5-8764-1B28A36C076D}" type="presParOf" srcId="{A71D37DE-4E7A-46F6-9EAF-4D909B2995C8}" destId="{14984A8B-6B5A-427E-BCA3-E957D0B3DFE9}" srcOrd="0" destOrd="0" presId="urn:microsoft.com/office/officeart/2005/8/layout/process5"/>
    <dgm:cxn modelId="{64A9B5A8-B179-4028-ABB2-8EAC6F861B31}" type="presParOf" srcId="{E35BDA58-F6CB-43A8-82BA-8F86E11A1BE1}" destId="{CCD18816-01CC-444F-86EB-151F2AE481A7}" srcOrd="10" destOrd="0" presId="urn:microsoft.com/office/officeart/2005/8/layout/process5"/>
    <dgm:cxn modelId="{2B01A959-13AD-4C6A-899F-38D1FB596826}" type="presParOf" srcId="{E35BDA58-F6CB-43A8-82BA-8F86E11A1BE1}" destId="{7AF599B9-B847-4B65-8FBD-907F7A4A3ACB}" srcOrd="11" destOrd="0" presId="urn:microsoft.com/office/officeart/2005/8/layout/process5"/>
    <dgm:cxn modelId="{57058EE1-BAA7-4B3A-B733-088D71DC8C79}" type="presParOf" srcId="{7AF599B9-B847-4B65-8FBD-907F7A4A3ACB}" destId="{07D97A6D-C402-4129-AEB4-56110127C28C}" srcOrd="0" destOrd="0" presId="urn:microsoft.com/office/officeart/2005/8/layout/process5"/>
    <dgm:cxn modelId="{AF478F34-5A3B-4093-ABFB-B603066EDFA9}" type="presParOf" srcId="{E35BDA58-F6CB-43A8-82BA-8F86E11A1BE1}" destId="{F375D988-36DD-4196-A9C0-3025DC028A30}" srcOrd="12" destOrd="0" presId="urn:microsoft.com/office/officeart/2005/8/layout/process5"/>
    <dgm:cxn modelId="{69A40E8D-264F-42C5-94EB-A42638691272}" type="presParOf" srcId="{E35BDA58-F6CB-43A8-82BA-8F86E11A1BE1}" destId="{DF7129CD-2249-48E1-9C93-054721574D7A}" srcOrd="13" destOrd="0" presId="urn:microsoft.com/office/officeart/2005/8/layout/process5"/>
    <dgm:cxn modelId="{C715308E-1402-4FBC-9476-67A5426385DD}" type="presParOf" srcId="{DF7129CD-2249-48E1-9C93-054721574D7A}" destId="{3E3D7E80-472C-4571-8D46-ACBD5ADBB502}" srcOrd="0" destOrd="0" presId="urn:microsoft.com/office/officeart/2005/8/layout/process5"/>
    <dgm:cxn modelId="{4F703132-334E-4AD8-9CBA-A592247135C8}" type="presParOf" srcId="{E35BDA58-F6CB-43A8-82BA-8F86E11A1BE1}" destId="{CEB23927-E65F-4064-AD67-41857FD5255A}" srcOrd="14" destOrd="0" presId="urn:microsoft.com/office/officeart/2005/8/layout/process5"/>
    <dgm:cxn modelId="{25480B18-4894-4A5F-86B1-FD43C5E51355}" type="presParOf" srcId="{E35BDA58-F6CB-43A8-82BA-8F86E11A1BE1}" destId="{6103F65F-C8AC-44CA-9CDC-F2C8B47CE20F}" srcOrd="15" destOrd="0" presId="urn:microsoft.com/office/officeart/2005/8/layout/process5"/>
    <dgm:cxn modelId="{10D37621-44D7-411F-A228-20AA71752028}" type="presParOf" srcId="{6103F65F-C8AC-44CA-9CDC-F2C8B47CE20F}" destId="{757B4447-792C-4D85-AC5A-97BD8F927605}" srcOrd="0" destOrd="0" presId="urn:microsoft.com/office/officeart/2005/8/layout/process5"/>
    <dgm:cxn modelId="{E60506C9-53D8-4670-AEE6-C24A890F1B4E}" type="presParOf" srcId="{E35BDA58-F6CB-43A8-82BA-8F86E11A1BE1}" destId="{2F730857-52B1-476E-B272-FD893F863B48}"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712944B-D6B7-46C9-B26B-35E9E443DB71}" type="doc">
      <dgm:prSet loTypeId="urn:microsoft.com/office/officeart/2005/8/layout/hProcess9" loCatId="process" qsTypeId="urn:microsoft.com/office/officeart/2005/8/quickstyle/simple2" qsCatId="simple" csTypeId="urn:microsoft.com/office/officeart/2005/8/colors/colorful1" csCatId="colorful" phldr="1"/>
      <dgm:spPr/>
    </dgm:pt>
    <dgm:pt modelId="{00BDF7FC-CD8B-4262-8044-C835B5E7AFCB}">
      <dgm:prSet phldrT="[Text]"/>
      <dgm:spPr/>
      <dgm:t>
        <a:bodyPr/>
        <a:lstStyle/>
        <a:p>
          <a:r>
            <a:rPr lang="en-US" dirty="0"/>
            <a:t>Powerlessness</a:t>
          </a:r>
        </a:p>
      </dgm:t>
    </dgm:pt>
    <dgm:pt modelId="{3CB26977-ADDE-4C3C-9C69-C233895DB027}" type="parTrans" cxnId="{35D5CBDA-6069-4197-9576-8ACD1DFBC1FF}">
      <dgm:prSet/>
      <dgm:spPr/>
      <dgm:t>
        <a:bodyPr/>
        <a:lstStyle/>
        <a:p>
          <a:endParaRPr lang="en-US"/>
        </a:p>
      </dgm:t>
    </dgm:pt>
    <dgm:pt modelId="{D5A685A0-3BC7-4423-BC18-3E88570ECB29}" type="sibTrans" cxnId="{35D5CBDA-6069-4197-9576-8ACD1DFBC1FF}">
      <dgm:prSet/>
      <dgm:spPr/>
      <dgm:t>
        <a:bodyPr/>
        <a:lstStyle/>
        <a:p>
          <a:endParaRPr lang="en-US"/>
        </a:p>
      </dgm:t>
    </dgm:pt>
    <dgm:pt modelId="{F8AA28E3-AD66-4FA1-8490-0188AAC7BDB8}">
      <dgm:prSet phldrT="[Text]"/>
      <dgm:spPr/>
      <dgm:t>
        <a:bodyPr/>
        <a:lstStyle/>
        <a:p>
          <a:r>
            <a:rPr lang="en-US" dirty="0"/>
            <a:t>Coping response</a:t>
          </a:r>
        </a:p>
      </dgm:t>
    </dgm:pt>
    <dgm:pt modelId="{7A8900E9-CB76-4A35-BB31-F66430E3B9CA}" type="parTrans" cxnId="{EF67AC43-8EA2-4670-A90D-AD120AE338D2}">
      <dgm:prSet/>
      <dgm:spPr/>
      <dgm:t>
        <a:bodyPr/>
        <a:lstStyle/>
        <a:p>
          <a:endParaRPr lang="en-US"/>
        </a:p>
      </dgm:t>
    </dgm:pt>
    <dgm:pt modelId="{9A8F108B-8C02-4657-BF57-382EA2BFC037}" type="sibTrans" cxnId="{EF67AC43-8EA2-4670-A90D-AD120AE338D2}">
      <dgm:prSet/>
      <dgm:spPr/>
      <dgm:t>
        <a:bodyPr/>
        <a:lstStyle/>
        <a:p>
          <a:endParaRPr lang="en-US"/>
        </a:p>
      </dgm:t>
    </dgm:pt>
    <dgm:pt modelId="{9D7A5960-DC4B-4289-ADD0-C58028D1A1D9}">
      <dgm:prSet/>
      <dgm:spPr/>
      <dgm:t>
        <a:bodyPr/>
        <a:lstStyle/>
        <a:p>
          <a:r>
            <a:rPr lang="en-US" dirty="0"/>
            <a:t>Adverse circumstances and events</a:t>
          </a:r>
        </a:p>
      </dgm:t>
    </dgm:pt>
    <dgm:pt modelId="{0566A08D-7719-4CD8-AA00-5D110321ED61}" type="parTrans" cxnId="{1DA536CA-AA4B-4DC8-891D-0AF0FF17FCB8}">
      <dgm:prSet/>
      <dgm:spPr/>
      <dgm:t>
        <a:bodyPr/>
        <a:lstStyle/>
        <a:p>
          <a:endParaRPr lang="en-US"/>
        </a:p>
      </dgm:t>
    </dgm:pt>
    <dgm:pt modelId="{5A52C465-E515-4AB4-AAAA-5534F88B1585}" type="sibTrans" cxnId="{1DA536CA-AA4B-4DC8-891D-0AF0FF17FCB8}">
      <dgm:prSet/>
      <dgm:spPr/>
      <dgm:t>
        <a:bodyPr/>
        <a:lstStyle/>
        <a:p>
          <a:endParaRPr lang="en-US"/>
        </a:p>
      </dgm:t>
    </dgm:pt>
    <dgm:pt modelId="{BD0232A2-6C75-4CA6-BEDB-DBD734EF0024}" type="pres">
      <dgm:prSet presAssocID="{9712944B-D6B7-46C9-B26B-35E9E443DB71}" presName="CompostProcess" presStyleCnt="0">
        <dgm:presLayoutVars>
          <dgm:dir/>
          <dgm:resizeHandles val="exact"/>
        </dgm:presLayoutVars>
      </dgm:prSet>
      <dgm:spPr/>
    </dgm:pt>
    <dgm:pt modelId="{D7F86B1C-FB17-41A3-B365-6DD89F114035}" type="pres">
      <dgm:prSet presAssocID="{9712944B-D6B7-46C9-B26B-35E9E443DB71}" presName="arrow" presStyleLbl="bgShp" presStyleIdx="0" presStyleCnt="1" custScaleX="117398" custScaleY="98229" custLinFactNeighborX="1766" custLinFactNeighborY="15798"/>
      <dgm:spPr/>
    </dgm:pt>
    <dgm:pt modelId="{6C8C7C8B-DE21-4F3A-915F-DB8BC2D2F723}" type="pres">
      <dgm:prSet presAssocID="{9712944B-D6B7-46C9-B26B-35E9E443DB71}" presName="linearProcess" presStyleCnt="0"/>
      <dgm:spPr/>
    </dgm:pt>
    <dgm:pt modelId="{FA6CA429-6774-4232-AD4F-83CFB49F5887}" type="pres">
      <dgm:prSet presAssocID="{9D7A5960-DC4B-4289-ADD0-C58028D1A1D9}" presName="textNode" presStyleLbl="node1" presStyleIdx="0" presStyleCnt="3" custLinFactNeighborX="-60137" custLinFactNeighborY="1899">
        <dgm:presLayoutVars>
          <dgm:bulletEnabled val="1"/>
        </dgm:presLayoutVars>
      </dgm:prSet>
      <dgm:spPr/>
    </dgm:pt>
    <dgm:pt modelId="{F1C55302-EA31-4C8A-BF62-14BD5F53A106}" type="pres">
      <dgm:prSet presAssocID="{5A52C465-E515-4AB4-AAAA-5534F88B1585}" presName="sibTrans" presStyleCnt="0"/>
      <dgm:spPr/>
    </dgm:pt>
    <dgm:pt modelId="{60FBBB29-F6F2-4F89-96EF-090E05CE9859}" type="pres">
      <dgm:prSet presAssocID="{00BDF7FC-CD8B-4262-8044-C835B5E7AFCB}" presName="textNode" presStyleLbl="node1" presStyleIdx="1" presStyleCnt="3" custLinFactNeighborX="-79416" custLinFactNeighborY="1899">
        <dgm:presLayoutVars>
          <dgm:bulletEnabled val="1"/>
        </dgm:presLayoutVars>
      </dgm:prSet>
      <dgm:spPr/>
    </dgm:pt>
    <dgm:pt modelId="{68147113-F5F2-46C5-8DCB-3E084F4C2A9E}" type="pres">
      <dgm:prSet presAssocID="{D5A685A0-3BC7-4423-BC18-3E88570ECB29}" presName="sibTrans" presStyleCnt="0"/>
      <dgm:spPr/>
    </dgm:pt>
    <dgm:pt modelId="{27950D10-7358-4827-B32B-85E1F70AF991}" type="pres">
      <dgm:prSet presAssocID="{F8AA28E3-AD66-4FA1-8490-0188AAC7BDB8}" presName="textNode" presStyleLbl="node1" presStyleIdx="2" presStyleCnt="3" custScaleX="94355" custScaleY="100044" custLinFactX="-423" custLinFactNeighborX="-100000" custLinFactNeighborY="1921">
        <dgm:presLayoutVars>
          <dgm:bulletEnabled val="1"/>
        </dgm:presLayoutVars>
      </dgm:prSet>
      <dgm:spPr/>
    </dgm:pt>
  </dgm:ptLst>
  <dgm:cxnLst>
    <dgm:cxn modelId="{8ABFD415-5B6A-44D7-944A-2F7981EE786A}" type="presOf" srcId="{F8AA28E3-AD66-4FA1-8490-0188AAC7BDB8}" destId="{27950D10-7358-4827-B32B-85E1F70AF991}" srcOrd="0" destOrd="0" presId="urn:microsoft.com/office/officeart/2005/8/layout/hProcess9"/>
    <dgm:cxn modelId="{51AE8A2C-CA0F-4091-8AE1-8D6C9749B9FB}" type="presOf" srcId="{9D7A5960-DC4B-4289-ADD0-C58028D1A1D9}" destId="{FA6CA429-6774-4232-AD4F-83CFB49F5887}" srcOrd="0" destOrd="0" presId="urn:microsoft.com/office/officeart/2005/8/layout/hProcess9"/>
    <dgm:cxn modelId="{EF67AC43-8EA2-4670-A90D-AD120AE338D2}" srcId="{9712944B-D6B7-46C9-B26B-35E9E443DB71}" destId="{F8AA28E3-AD66-4FA1-8490-0188AAC7BDB8}" srcOrd="2" destOrd="0" parTransId="{7A8900E9-CB76-4A35-BB31-F66430E3B9CA}" sibTransId="{9A8F108B-8C02-4657-BF57-382EA2BFC037}"/>
    <dgm:cxn modelId="{73AE9D44-04F0-4356-B03D-529FD4420532}" type="presOf" srcId="{9712944B-D6B7-46C9-B26B-35E9E443DB71}" destId="{BD0232A2-6C75-4CA6-BEDB-DBD734EF0024}" srcOrd="0" destOrd="0" presId="urn:microsoft.com/office/officeart/2005/8/layout/hProcess9"/>
    <dgm:cxn modelId="{B65C3E66-F331-46BC-A21D-2936539C7F5D}" type="presOf" srcId="{00BDF7FC-CD8B-4262-8044-C835B5E7AFCB}" destId="{60FBBB29-F6F2-4F89-96EF-090E05CE9859}" srcOrd="0" destOrd="0" presId="urn:microsoft.com/office/officeart/2005/8/layout/hProcess9"/>
    <dgm:cxn modelId="{1DA536CA-AA4B-4DC8-891D-0AF0FF17FCB8}" srcId="{9712944B-D6B7-46C9-B26B-35E9E443DB71}" destId="{9D7A5960-DC4B-4289-ADD0-C58028D1A1D9}" srcOrd="0" destOrd="0" parTransId="{0566A08D-7719-4CD8-AA00-5D110321ED61}" sibTransId="{5A52C465-E515-4AB4-AAAA-5534F88B1585}"/>
    <dgm:cxn modelId="{35D5CBDA-6069-4197-9576-8ACD1DFBC1FF}" srcId="{9712944B-D6B7-46C9-B26B-35E9E443DB71}" destId="{00BDF7FC-CD8B-4262-8044-C835B5E7AFCB}" srcOrd="1" destOrd="0" parTransId="{3CB26977-ADDE-4C3C-9C69-C233895DB027}" sibTransId="{D5A685A0-3BC7-4423-BC18-3E88570ECB29}"/>
    <dgm:cxn modelId="{6491C787-9D4F-4D89-8EDD-7E39E28EF11D}" type="presParOf" srcId="{BD0232A2-6C75-4CA6-BEDB-DBD734EF0024}" destId="{D7F86B1C-FB17-41A3-B365-6DD89F114035}" srcOrd="0" destOrd="0" presId="urn:microsoft.com/office/officeart/2005/8/layout/hProcess9"/>
    <dgm:cxn modelId="{02CAB0EB-EA74-4EE8-AA20-FE5ACDC85B20}" type="presParOf" srcId="{BD0232A2-6C75-4CA6-BEDB-DBD734EF0024}" destId="{6C8C7C8B-DE21-4F3A-915F-DB8BC2D2F723}" srcOrd="1" destOrd="0" presId="urn:microsoft.com/office/officeart/2005/8/layout/hProcess9"/>
    <dgm:cxn modelId="{A5425738-94E3-4A70-BE3D-D14397E18E43}" type="presParOf" srcId="{6C8C7C8B-DE21-4F3A-915F-DB8BC2D2F723}" destId="{FA6CA429-6774-4232-AD4F-83CFB49F5887}" srcOrd="0" destOrd="0" presId="urn:microsoft.com/office/officeart/2005/8/layout/hProcess9"/>
    <dgm:cxn modelId="{DBDEF75A-3C99-4AF1-B975-FBEB06B810E3}" type="presParOf" srcId="{6C8C7C8B-DE21-4F3A-915F-DB8BC2D2F723}" destId="{F1C55302-EA31-4C8A-BF62-14BD5F53A106}" srcOrd="1" destOrd="0" presId="urn:microsoft.com/office/officeart/2005/8/layout/hProcess9"/>
    <dgm:cxn modelId="{2A206989-5A91-4383-8828-905E18386087}" type="presParOf" srcId="{6C8C7C8B-DE21-4F3A-915F-DB8BC2D2F723}" destId="{60FBBB29-F6F2-4F89-96EF-090E05CE9859}" srcOrd="2" destOrd="0" presId="urn:microsoft.com/office/officeart/2005/8/layout/hProcess9"/>
    <dgm:cxn modelId="{9E75323C-A697-4F3F-B233-BC163058974E}" type="presParOf" srcId="{6C8C7C8B-DE21-4F3A-915F-DB8BC2D2F723}" destId="{68147113-F5F2-46C5-8DCB-3E084F4C2A9E}" srcOrd="3" destOrd="0" presId="urn:microsoft.com/office/officeart/2005/8/layout/hProcess9"/>
    <dgm:cxn modelId="{D527520C-6A59-4741-8F2E-CD29395FFF70}" type="presParOf" srcId="{6C8C7C8B-DE21-4F3A-915F-DB8BC2D2F723}" destId="{27950D10-7358-4827-B32B-85E1F70AF99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08CFA-51DB-F84B-B559-A5CEDC1648CA}" type="doc">
      <dgm:prSet loTypeId="urn:microsoft.com/office/officeart/2005/8/layout/radial5" loCatId="" qsTypeId="urn:microsoft.com/office/officeart/2005/8/quickstyle/3D2" qsCatId="3D" csTypeId="urn:microsoft.com/office/officeart/2005/8/colors/accent1_2" csCatId="accent1" phldr="1"/>
      <dgm:spPr/>
      <dgm:t>
        <a:bodyPr/>
        <a:lstStyle/>
        <a:p>
          <a:endParaRPr lang="en-US"/>
        </a:p>
      </dgm:t>
    </dgm:pt>
    <dgm:pt modelId="{DC54D40E-CB1F-2F4C-93D1-9CEF4C7BF748}">
      <dgm:prSet phldrT="[Text]" custT="1"/>
      <dgm:spPr/>
      <dgm:t>
        <a:bodyPr/>
        <a:lstStyle/>
        <a:p>
          <a:r>
            <a:rPr lang="en-US" sz="2400" dirty="0">
              <a:latin typeface="Verdana" panose="020B0604030504040204" pitchFamily="34" charset="0"/>
              <a:ea typeface="Verdana" panose="020B0604030504040204" pitchFamily="34" charset="0"/>
            </a:rPr>
            <a:t>Control and power</a:t>
          </a:r>
        </a:p>
      </dgm:t>
    </dgm:pt>
    <dgm:pt modelId="{43408926-84C2-8D40-9DEC-B82B11375944}" type="parTrans" cxnId="{88728541-1830-4F45-BBE3-AFCC50F81E24}">
      <dgm:prSet/>
      <dgm:spPr/>
      <dgm:t>
        <a:bodyPr/>
        <a:lstStyle/>
        <a:p>
          <a:endParaRPr lang="en-US" sz="1600">
            <a:latin typeface="Verdana" panose="020B0604030504040204" pitchFamily="34" charset="0"/>
            <a:ea typeface="Verdana" panose="020B0604030504040204" pitchFamily="34" charset="0"/>
          </a:endParaRPr>
        </a:p>
      </dgm:t>
    </dgm:pt>
    <dgm:pt modelId="{18C86601-C0C8-C64E-BB69-66544030F4DA}" type="sibTrans" cxnId="{88728541-1830-4F45-BBE3-AFCC50F81E24}">
      <dgm:prSet/>
      <dgm:spPr/>
      <dgm:t>
        <a:bodyPr/>
        <a:lstStyle/>
        <a:p>
          <a:endParaRPr lang="en-US" sz="1600">
            <a:latin typeface="Verdana" panose="020B0604030504040204" pitchFamily="34" charset="0"/>
            <a:ea typeface="Verdana" panose="020B0604030504040204" pitchFamily="34" charset="0"/>
          </a:endParaRPr>
        </a:p>
      </dgm:t>
    </dgm:pt>
    <dgm:pt modelId="{16607757-8DDD-804A-B2BE-0FC493345F00}">
      <dgm:prSet phldrT="[Text]" custT="1"/>
      <dgm:spPr/>
      <dgm:t>
        <a:bodyPr/>
        <a:lstStyle/>
        <a:p>
          <a:r>
            <a:rPr lang="en-US" sz="1600" dirty="0">
              <a:latin typeface="Verdana" panose="020B0604030504040204" pitchFamily="34" charset="0"/>
              <a:ea typeface="Verdana" panose="020B0604030504040204" pitchFamily="34" charset="0"/>
            </a:rPr>
            <a:t>Involvement in treatment planning </a:t>
          </a:r>
        </a:p>
      </dgm:t>
    </dgm:pt>
    <dgm:pt modelId="{153F0FBE-D2ED-6E4A-9AC5-40912DF33C76}" type="parTrans" cxnId="{1BE61FAC-CB6A-D940-A73E-2E93421E0EB5}">
      <dgm:prSet custT="1"/>
      <dgm:spPr/>
      <dgm:t>
        <a:bodyPr/>
        <a:lstStyle/>
        <a:p>
          <a:endParaRPr lang="en-US" sz="2000">
            <a:latin typeface="Verdana" panose="020B0604030504040204" pitchFamily="34" charset="0"/>
            <a:ea typeface="Verdana" panose="020B0604030504040204" pitchFamily="34" charset="0"/>
          </a:endParaRPr>
        </a:p>
      </dgm:t>
    </dgm:pt>
    <dgm:pt modelId="{D75176AA-1885-B046-9688-9B6F919A0D7E}" type="sibTrans" cxnId="{1BE61FAC-CB6A-D940-A73E-2E93421E0EB5}">
      <dgm:prSet/>
      <dgm:spPr/>
      <dgm:t>
        <a:bodyPr/>
        <a:lstStyle/>
        <a:p>
          <a:endParaRPr lang="en-US" sz="1600">
            <a:latin typeface="Verdana" panose="020B0604030504040204" pitchFamily="34" charset="0"/>
            <a:ea typeface="Verdana" panose="020B0604030504040204" pitchFamily="34" charset="0"/>
          </a:endParaRPr>
        </a:p>
      </dgm:t>
    </dgm:pt>
    <dgm:pt modelId="{F5D704DB-A12A-8541-B179-8EF7C17691DD}">
      <dgm:prSet phldrT="[Text]" custT="1"/>
      <dgm:spPr/>
      <dgm:t>
        <a:bodyPr/>
        <a:lstStyle/>
        <a:p>
          <a:r>
            <a:rPr lang="en-US" sz="1400" dirty="0">
              <a:latin typeface="Verdana" panose="020B0604030504040204" pitchFamily="34" charset="0"/>
              <a:ea typeface="Verdana" panose="020B0604030504040204" pitchFamily="34" charset="0"/>
            </a:rPr>
            <a:t>Info about what to do if become worse post-discharge</a:t>
          </a:r>
        </a:p>
      </dgm:t>
    </dgm:pt>
    <dgm:pt modelId="{9267E7A1-4BC6-3A46-AC3D-4E0CC6784F19}" type="parTrans" cxnId="{C66367CC-5E26-DF42-88A3-95AE7709638F}">
      <dgm:prSet custT="1"/>
      <dgm:spPr/>
      <dgm:t>
        <a:bodyPr/>
        <a:lstStyle/>
        <a:p>
          <a:endParaRPr lang="en-US" sz="2000">
            <a:latin typeface="Verdana" panose="020B0604030504040204" pitchFamily="34" charset="0"/>
            <a:ea typeface="Verdana" panose="020B0604030504040204" pitchFamily="34" charset="0"/>
          </a:endParaRPr>
        </a:p>
      </dgm:t>
    </dgm:pt>
    <dgm:pt modelId="{25BDBD8F-B07F-6744-A097-9121C1439E82}" type="sibTrans" cxnId="{C66367CC-5E26-DF42-88A3-95AE7709638F}">
      <dgm:prSet/>
      <dgm:spPr/>
      <dgm:t>
        <a:bodyPr/>
        <a:lstStyle/>
        <a:p>
          <a:endParaRPr lang="en-US" sz="1600">
            <a:latin typeface="Verdana" panose="020B0604030504040204" pitchFamily="34" charset="0"/>
            <a:ea typeface="Verdana" panose="020B0604030504040204" pitchFamily="34" charset="0"/>
          </a:endParaRPr>
        </a:p>
      </dgm:t>
    </dgm:pt>
    <dgm:pt modelId="{A7A386A3-066F-944D-AC17-D8C38EA90A45}">
      <dgm:prSet phldrT="[Text]" custT="1"/>
      <dgm:spPr/>
      <dgm:t>
        <a:bodyPr/>
        <a:lstStyle/>
        <a:p>
          <a:r>
            <a:rPr lang="en-US" sz="1600" dirty="0">
              <a:latin typeface="Verdana" panose="020B0604030504040204" pitchFamily="34" charset="0"/>
              <a:ea typeface="Verdana" panose="020B0604030504040204" pitchFamily="34" charset="0"/>
            </a:rPr>
            <a:t>Info about treatment plans</a:t>
          </a:r>
        </a:p>
      </dgm:t>
    </dgm:pt>
    <dgm:pt modelId="{90849A0C-38B3-D94C-B912-D0B385B9D0F3}" type="parTrans" cxnId="{A27ACEE6-CD94-2747-AAB5-EE44007D4630}">
      <dgm:prSet custT="1"/>
      <dgm:spPr/>
      <dgm:t>
        <a:bodyPr/>
        <a:lstStyle/>
        <a:p>
          <a:endParaRPr lang="en-US" sz="2000">
            <a:latin typeface="Verdana" panose="020B0604030504040204" pitchFamily="34" charset="0"/>
            <a:ea typeface="Verdana" panose="020B0604030504040204" pitchFamily="34" charset="0"/>
          </a:endParaRPr>
        </a:p>
      </dgm:t>
    </dgm:pt>
    <dgm:pt modelId="{ACA186F1-F4ED-BF49-A666-E1FE5FD897AE}" type="sibTrans" cxnId="{A27ACEE6-CD94-2747-AAB5-EE44007D4630}">
      <dgm:prSet/>
      <dgm:spPr/>
      <dgm:t>
        <a:bodyPr/>
        <a:lstStyle/>
        <a:p>
          <a:endParaRPr lang="en-US" sz="1600">
            <a:latin typeface="Verdana" panose="020B0604030504040204" pitchFamily="34" charset="0"/>
            <a:ea typeface="Verdana" panose="020B0604030504040204" pitchFamily="34" charset="0"/>
          </a:endParaRPr>
        </a:p>
      </dgm:t>
    </dgm:pt>
    <dgm:pt modelId="{9B5A81AE-DE28-2C46-88AA-831E14B16CED}">
      <dgm:prSet phldrT="[Text]" custT="1"/>
      <dgm:spPr/>
      <dgm:t>
        <a:bodyPr/>
        <a:lstStyle/>
        <a:p>
          <a:r>
            <a:rPr lang="en-US" sz="1600" dirty="0">
              <a:latin typeface="Verdana" panose="020B0604030504040204" pitchFamily="34" charset="0"/>
              <a:ea typeface="Verdana" panose="020B0604030504040204" pitchFamily="34" charset="0"/>
            </a:rPr>
            <a:t>Info about med side effects and benefits</a:t>
          </a:r>
        </a:p>
      </dgm:t>
    </dgm:pt>
    <dgm:pt modelId="{3A396475-B663-A241-B12B-7D8AFC36C8B7}" type="parTrans" cxnId="{1FDAC825-F955-EB4D-93DD-547D2E134891}">
      <dgm:prSet custT="1"/>
      <dgm:spPr/>
      <dgm:t>
        <a:bodyPr/>
        <a:lstStyle/>
        <a:p>
          <a:endParaRPr lang="en-US" sz="2000">
            <a:latin typeface="Verdana" panose="020B0604030504040204" pitchFamily="34" charset="0"/>
            <a:ea typeface="Verdana" panose="020B0604030504040204" pitchFamily="34" charset="0"/>
          </a:endParaRPr>
        </a:p>
      </dgm:t>
    </dgm:pt>
    <dgm:pt modelId="{CE7D21E8-0115-F14A-BA60-5A6A617CA0AC}" type="sibTrans" cxnId="{1FDAC825-F955-EB4D-93DD-547D2E134891}">
      <dgm:prSet/>
      <dgm:spPr/>
      <dgm:t>
        <a:bodyPr/>
        <a:lstStyle/>
        <a:p>
          <a:endParaRPr lang="en-US" sz="1600">
            <a:latin typeface="Verdana" panose="020B0604030504040204" pitchFamily="34" charset="0"/>
            <a:ea typeface="Verdana" panose="020B0604030504040204" pitchFamily="34" charset="0"/>
          </a:endParaRPr>
        </a:p>
      </dgm:t>
    </dgm:pt>
    <dgm:pt modelId="{B6B911DA-7E47-EA47-AD49-677CE474DFE5}">
      <dgm:prSet phldrT="[Text]" phldr="1"/>
      <dgm:spPr/>
      <dgm:t>
        <a:bodyPr/>
        <a:lstStyle/>
        <a:p>
          <a:endParaRPr lang="en-US" sz="1600" dirty="0">
            <a:latin typeface="Verdana" panose="020B0604030504040204" pitchFamily="34" charset="0"/>
            <a:ea typeface="Verdana" panose="020B0604030504040204" pitchFamily="34" charset="0"/>
          </a:endParaRPr>
        </a:p>
      </dgm:t>
    </dgm:pt>
    <dgm:pt modelId="{419EA31E-AD9E-7142-BF47-57FE494AFA00}" type="parTrans" cxnId="{588BB384-F5CB-0041-9BD0-D9867512AC55}">
      <dgm:prSet/>
      <dgm:spPr/>
      <dgm:t>
        <a:bodyPr/>
        <a:lstStyle/>
        <a:p>
          <a:endParaRPr lang="en-US" sz="1600">
            <a:latin typeface="Verdana" panose="020B0604030504040204" pitchFamily="34" charset="0"/>
            <a:ea typeface="Verdana" panose="020B0604030504040204" pitchFamily="34" charset="0"/>
          </a:endParaRPr>
        </a:p>
      </dgm:t>
    </dgm:pt>
    <dgm:pt modelId="{13761489-44BB-6F4C-9DFE-CCE72FB48445}" type="sibTrans" cxnId="{588BB384-F5CB-0041-9BD0-D9867512AC55}">
      <dgm:prSet/>
      <dgm:spPr/>
      <dgm:t>
        <a:bodyPr/>
        <a:lstStyle/>
        <a:p>
          <a:endParaRPr lang="en-US" sz="1600">
            <a:latin typeface="Verdana" panose="020B0604030504040204" pitchFamily="34" charset="0"/>
            <a:ea typeface="Verdana" panose="020B0604030504040204" pitchFamily="34" charset="0"/>
          </a:endParaRPr>
        </a:p>
      </dgm:t>
    </dgm:pt>
    <dgm:pt modelId="{5C85214A-723A-1343-ACA2-DF4A7E087E1A}">
      <dgm:prSet custT="1"/>
      <dgm:spPr/>
      <dgm:t>
        <a:bodyPr/>
        <a:lstStyle/>
        <a:p>
          <a:r>
            <a:rPr lang="en-US" sz="1600" dirty="0">
              <a:latin typeface="Verdana" panose="020B0604030504040204" pitchFamily="34" charset="0"/>
              <a:ea typeface="Verdana" panose="020B0604030504040204" pitchFamily="34" charset="0"/>
            </a:rPr>
            <a:t>Involvement in discharge</a:t>
          </a:r>
        </a:p>
      </dgm:t>
    </dgm:pt>
    <dgm:pt modelId="{15F8EF67-1BD9-7443-9674-AF62C8D29393}" type="parTrans" cxnId="{0CB1502F-3141-374D-BE46-BE8E31F6CE44}">
      <dgm:prSet custT="1"/>
      <dgm:spPr/>
      <dgm:t>
        <a:bodyPr/>
        <a:lstStyle/>
        <a:p>
          <a:endParaRPr lang="en-US" sz="2000">
            <a:latin typeface="Verdana" panose="020B0604030504040204" pitchFamily="34" charset="0"/>
            <a:ea typeface="Verdana" panose="020B0604030504040204" pitchFamily="34" charset="0"/>
          </a:endParaRPr>
        </a:p>
      </dgm:t>
    </dgm:pt>
    <dgm:pt modelId="{665105E2-42FA-784D-B3D5-E71072C6FA13}" type="sibTrans" cxnId="{0CB1502F-3141-374D-BE46-BE8E31F6CE44}">
      <dgm:prSet/>
      <dgm:spPr/>
      <dgm:t>
        <a:bodyPr/>
        <a:lstStyle/>
        <a:p>
          <a:endParaRPr lang="en-US" sz="1600">
            <a:latin typeface="Verdana" panose="020B0604030504040204" pitchFamily="34" charset="0"/>
            <a:ea typeface="Verdana" panose="020B0604030504040204" pitchFamily="34" charset="0"/>
          </a:endParaRPr>
        </a:p>
      </dgm:t>
    </dgm:pt>
    <dgm:pt modelId="{1F7F6B56-9765-BC40-B292-070126C991E0}">
      <dgm:prSet custT="1"/>
      <dgm:spPr/>
      <dgm:t>
        <a:bodyPr/>
        <a:lstStyle/>
        <a:p>
          <a:r>
            <a:rPr lang="en-US" sz="1600" dirty="0">
              <a:latin typeface="Verdana" panose="020B0604030504040204" pitchFamily="34" charset="0"/>
              <a:ea typeface="Verdana" panose="020B0604030504040204" pitchFamily="34" charset="0"/>
            </a:rPr>
            <a:t>Choice in treatments</a:t>
          </a:r>
        </a:p>
      </dgm:t>
    </dgm:pt>
    <dgm:pt modelId="{9E802B7D-C662-2F43-956D-D5175DEFC4FA}" type="parTrans" cxnId="{0A855B5D-DA8E-3741-BE60-609535326CBE}">
      <dgm:prSet custT="1"/>
      <dgm:spPr/>
      <dgm:t>
        <a:bodyPr/>
        <a:lstStyle/>
        <a:p>
          <a:endParaRPr lang="en-US" sz="2000">
            <a:latin typeface="Verdana" panose="020B0604030504040204" pitchFamily="34" charset="0"/>
            <a:ea typeface="Verdana" panose="020B0604030504040204" pitchFamily="34" charset="0"/>
          </a:endParaRPr>
        </a:p>
      </dgm:t>
    </dgm:pt>
    <dgm:pt modelId="{8C95E4AE-66E5-954A-9567-31E6939DB93B}" type="sibTrans" cxnId="{0A855B5D-DA8E-3741-BE60-609535326CBE}">
      <dgm:prSet/>
      <dgm:spPr/>
      <dgm:t>
        <a:bodyPr/>
        <a:lstStyle/>
        <a:p>
          <a:endParaRPr lang="en-US" sz="1600">
            <a:latin typeface="Verdana" panose="020B0604030504040204" pitchFamily="34" charset="0"/>
            <a:ea typeface="Verdana" panose="020B0604030504040204" pitchFamily="34" charset="0"/>
          </a:endParaRPr>
        </a:p>
      </dgm:t>
    </dgm:pt>
    <dgm:pt modelId="{5C636EA4-B6D1-6343-9AD1-12820872AB7C}" type="pres">
      <dgm:prSet presAssocID="{77108CFA-51DB-F84B-B559-A5CEDC1648CA}" presName="Name0" presStyleCnt="0">
        <dgm:presLayoutVars>
          <dgm:chMax val="1"/>
          <dgm:dir/>
          <dgm:animLvl val="ctr"/>
          <dgm:resizeHandles val="exact"/>
        </dgm:presLayoutVars>
      </dgm:prSet>
      <dgm:spPr/>
    </dgm:pt>
    <dgm:pt modelId="{6CAC030D-0B56-5244-A96B-4937E954739B}" type="pres">
      <dgm:prSet presAssocID="{DC54D40E-CB1F-2F4C-93D1-9CEF4C7BF748}" presName="centerShape" presStyleLbl="node0" presStyleIdx="0" presStyleCnt="1" custScaleX="144440" custScaleY="123737"/>
      <dgm:spPr/>
    </dgm:pt>
    <dgm:pt modelId="{3F3CC420-4459-344C-9FBA-A5C574C56DCE}" type="pres">
      <dgm:prSet presAssocID="{153F0FBE-D2ED-6E4A-9AC5-40912DF33C76}" presName="parTrans" presStyleLbl="sibTrans2D1" presStyleIdx="0" presStyleCnt="6"/>
      <dgm:spPr/>
    </dgm:pt>
    <dgm:pt modelId="{1E4D51B4-25F0-3F40-8E8C-EDC196203EAA}" type="pres">
      <dgm:prSet presAssocID="{153F0FBE-D2ED-6E4A-9AC5-40912DF33C76}" presName="connectorText" presStyleLbl="sibTrans2D1" presStyleIdx="0" presStyleCnt="6"/>
      <dgm:spPr/>
    </dgm:pt>
    <dgm:pt modelId="{F3EFE503-2E08-114A-8E5C-717EA6587F12}" type="pres">
      <dgm:prSet presAssocID="{16607757-8DDD-804A-B2BE-0FC493345F00}" presName="node" presStyleLbl="node1" presStyleIdx="0" presStyleCnt="6" custScaleX="140054" custScaleY="103405">
        <dgm:presLayoutVars>
          <dgm:bulletEnabled val="1"/>
        </dgm:presLayoutVars>
      </dgm:prSet>
      <dgm:spPr/>
    </dgm:pt>
    <dgm:pt modelId="{1681D0EE-1A39-4245-91CD-1C59FFDFDAE6}" type="pres">
      <dgm:prSet presAssocID="{15F8EF67-1BD9-7443-9674-AF62C8D29393}" presName="parTrans" presStyleLbl="sibTrans2D1" presStyleIdx="1" presStyleCnt="6"/>
      <dgm:spPr/>
    </dgm:pt>
    <dgm:pt modelId="{E69A932F-6A47-2E43-AC2D-F75D637C2D38}" type="pres">
      <dgm:prSet presAssocID="{15F8EF67-1BD9-7443-9674-AF62C8D29393}" presName="connectorText" presStyleLbl="sibTrans2D1" presStyleIdx="1" presStyleCnt="6"/>
      <dgm:spPr/>
    </dgm:pt>
    <dgm:pt modelId="{F8DE5D6B-27AF-874A-97B1-9FC990857A10}" type="pres">
      <dgm:prSet presAssocID="{5C85214A-723A-1343-ACA2-DF4A7E087E1A}" presName="node" presStyleLbl="node1" presStyleIdx="1" presStyleCnt="6" custScaleX="140054" custScaleY="103405" custRadScaleRad="116607" custRadScaleInc="10473">
        <dgm:presLayoutVars>
          <dgm:bulletEnabled val="1"/>
        </dgm:presLayoutVars>
      </dgm:prSet>
      <dgm:spPr/>
    </dgm:pt>
    <dgm:pt modelId="{A6AA1A4C-4AE0-244F-B740-7CE70CD40A21}" type="pres">
      <dgm:prSet presAssocID="{9E802B7D-C662-2F43-956D-D5175DEFC4FA}" presName="parTrans" presStyleLbl="sibTrans2D1" presStyleIdx="2" presStyleCnt="6"/>
      <dgm:spPr/>
    </dgm:pt>
    <dgm:pt modelId="{5ABC8451-9863-9A4B-8BF7-B78C9853CD26}" type="pres">
      <dgm:prSet presAssocID="{9E802B7D-C662-2F43-956D-D5175DEFC4FA}" presName="connectorText" presStyleLbl="sibTrans2D1" presStyleIdx="2" presStyleCnt="6"/>
      <dgm:spPr/>
    </dgm:pt>
    <dgm:pt modelId="{5D3C4208-D0DF-0E4C-B869-2D9F2AC3D657}" type="pres">
      <dgm:prSet presAssocID="{1F7F6B56-9765-BC40-B292-070126C991E0}" presName="node" presStyleLbl="node1" presStyleIdx="2" presStyleCnt="6" custScaleX="140054" custScaleY="103405" custRadScaleRad="120037" custRadScaleInc="-2391">
        <dgm:presLayoutVars>
          <dgm:bulletEnabled val="1"/>
        </dgm:presLayoutVars>
      </dgm:prSet>
      <dgm:spPr/>
    </dgm:pt>
    <dgm:pt modelId="{511D9B8E-91A2-8F4A-8051-8197D62B69F8}" type="pres">
      <dgm:prSet presAssocID="{9267E7A1-4BC6-3A46-AC3D-4E0CC6784F19}" presName="parTrans" presStyleLbl="sibTrans2D1" presStyleIdx="3" presStyleCnt="6"/>
      <dgm:spPr/>
    </dgm:pt>
    <dgm:pt modelId="{B65BD65F-0777-5A4E-8A79-1A4C4074DC0D}" type="pres">
      <dgm:prSet presAssocID="{9267E7A1-4BC6-3A46-AC3D-4E0CC6784F19}" presName="connectorText" presStyleLbl="sibTrans2D1" presStyleIdx="3" presStyleCnt="6"/>
      <dgm:spPr/>
    </dgm:pt>
    <dgm:pt modelId="{238677A3-D6F4-A640-8E1E-ADB024C29FD5}" type="pres">
      <dgm:prSet presAssocID="{F5D704DB-A12A-8541-B179-8EF7C17691DD}" presName="node" presStyleLbl="node1" presStyleIdx="3" presStyleCnt="6" custScaleX="140054" custScaleY="103405">
        <dgm:presLayoutVars>
          <dgm:bulletEnabled val="1"/>
        </dgm:presLayoutVars>
      </dgm:prSet>
      <dgm:spPr/>
    </dgm:pt>
    <dgm:pt modelId="{8A7CB0DA-65BD-4747-A360-0E09C8E87182}" type="pres">
      <dgm:prSet presAssocID="{90849A0C-38B3-D94C-B912-D0B385B9D0F3}" presName="parTrans" presStyleLbl="sibTrans2D1" presStyleIdx="4" presStyleCnt="6"/>
      <dgm:spPr/>
    </dgm:pt>
    <dgm:pt modelId="{96CB6C58-5E4B-1346-A03F-8AB51BBD1F7A}" type="pres">
      <dgm:prSet presAssocID="{90849A0C-38B3-D94C-B912-D0B385B9D0F3}" presName="connectorText" presStyleLbl="sibTrans2D1" presStyleIdx="4" presStyleCnt="6"/>
      <dgm:spPr/>
    </dgm:pt>
    <dgm:pt modelId="{EBFF0E85-76A2-124F-8456-41FE5A27B5F0}" type="pres">
      <dgm:prSet presAssocID="{A7A386A3-066F-944D-AC17-D8C38EA90A45}" presName="node" presStyleLbl="node1" presStyleIdx="4" presStyleCnt="6" custScaleX="140054" custScaleY="103405" custRadScaleRad="127438" custRadScaleInc="16397">
        <dgm:presLayoutVars>
          <dgm:bulletEnabled val="1"/>
        </dgm:presLayoutVars>
      </dgm:prSet>
      <dgm:spPr/>
    </dgm:pt>
    <dgm:pt modelId="{8E05F111-7CAE-654C-940F-07DC8885CFBC}" type="pres">
      <dgm:prSet presAssocID="{3A396475-B663-A241-B12B-7D8AFC36C8B7}" presName="parTrans" presStyleLbl="sibTrans2D1" presStyleIdx="5" presStyleCnt="6"/>
      <dgm:spPr/>
    </dgm:pt>
    <dgm:pt modelId="{659EB8E1-FD3C-1B41-9D4D-1C18482B1336}" type="pres">
      <dgm:prSet presAssocID="{3A396475-B663-A241-B12B-7D8AFC36C8B7}" presName="connectorText" presStyleLbl="sibTrans2D1" presStyleIdx="5" presStyleCnt="6"/>
      <dgm:spPr/>
    </dgm:pt>
    <dgm:pt modelId="{65D35C79-F3DF-6146-9A50-2B0AD1C9329C}" type="pres">
      <dgm:prSet presAssocID="{9B5A81AE-DE28-2C46-88AA-831E14B16CED}" presName="node" presStyleLbl="node1" presStyleIdx="5" presStyleCnt="6" custScaleX="140054" custScaleY="103405" custRadScaleRad="122337" custRadScaleInc="-16135">
        <dgm:presLayoutVars>
          <dgm:bulletEnabled val="1"/>
        </dgm:presLayoutVars>
      </dgm:prSet>
      <dgm:spPr/>
    </dgm:pt>
  </dgm:ptLst>
  <dgm:cxnLst>
    <dgm:cxn modelId="{C735AC0C-7110-4EBA-B07F-F080BB54EB4E}" type="presOf" srcId="{15F8EF67-1BD9-7443-9674-AF62C8D29393}" destId="{E69A932F-6A47-2E43-AC2D-F75D637C2D38}" srcOrd="1" destOrd="0" presId="urn:microsoft.com/office/officeart/2005/8/layout/radial5"/>
    <dgm:cxn modelId="{85A1C212-E493-48C7-ABEF-AC85C88676B9}" type="presOf" srcId="{9B5A81AE-DE28-2C46-88AA-831E14B16CED}" destId="{65D35C79-F3DF-6146-9A50-2B0AD1C9329C}" srcOrd="0" destOrd="0" presId="urn:microsoft.com/office/officeart/2005/8/layout/radial5"/>
    <dgm:cxn modelId="{B2266815-F60B-4221-A341-73B3DBB48F8D}" type="presOf" srcId="{90849A0C-38B3-D94C-B912-D0B385B9D0F3}" destId="{8A7CB0DA-65BD-4747-A360-0E09C8E87182}" srcOrd="0" destOrd="0" presId="urn:microsoft.com/office/officeart/2005/8/layout/radial5"/>
    <dgm:cxn modelId="{2FE07D16-B866-48F1-8F94-415481D9E9B8}" type="presOf" srcId="{3A396475-B663-A241-B12B-7D8AFC36C8B7}" destId="{8E05F111-7CAE-654C-940F-07DC8885CFBC}" srcOrd="0" destOrd="0" presId="urn:microsoft.com/office/officeart/2005/8/layout/radial5"/>
    <dgm:cxn modelId="{CFA4DA16-EA5E-4F21-B6E6-1E413A38D1C3}" type="presOf" srcId="{F5D704DB-A12A-8541-B179-8EF7C17691DD}" destId="{238677A3-D6F4-A640-8E1E-ADB024C29FD5}" srcOrd="0" destOrd="0" presId="urn:microsoft.com/office/officeart/2005/8/layout/radial5"/>
    <dgm:cxn modelId="{ED7DBB1F-5DC7-4C04-A7C9-BD3D88428164}" type="presOf" srcId="{16607757-8DDD-804A-B2BE-0FC493345F00}" destId="{F3EFE503-2E08-114A-8E5C-717EA6587F12}" srcOrd="0" destOrd="0" presId="urn:microsoft.com/office/officeart/2005/8/layout/radial5"/>
    <dgm:cxn modelId="{AE086924-FB58-45E7-9E30-B1217CA12C2E}" type="presOf" srcId="{153F0FBE-D2ED-6E4A-9AC5-40912DF33C76}" destId="{3F3CC420-4459-344C-9FBA-A5C574C56DCE}" srcOrd="0" destOrd="0" presId="urn:microsoft.com/office/officeart/2005/8/layout/radial5"/>
    <dgm:cxn modelId="{1FDAC825-F955-EB4D-93DD-547D2E134891}" srcId="{DC54D40E-CB1F-2F4C-93D1-9CEF4C7BF748}" destId="{9B5A81AE-DE28-2C46-88AA-831E14B16CED}" srcOrd="5" destOrd="0" parTransId="{3A396475-B663-A241-B12B-7D8AFC36C8B7}" sibTransId="{CE7D21E8-0115-F14A-BA60-5A6A617CA0AC}"/>
    <dgm:cxn modelId="{1BCA552B-8E06-4A63-BBD3-055E8AD45B77}" type="presOf" srcId="{A7A386A3-066F-944D-AC17-D8C38EA90A45}" destId="{EBFF0E85-76A2-124F-8456-41FE5A27B5F0}" srcOrd="0" destOrd="0" presId="urn:microsoft.com/office/officeart/2005/8/layout/radial5"/>
    <dgm:cxn modelId="{6114622F-2106-4588-AACC-2C7D5300C44D}" type="presOf" srcId="{153F0FBE-D2ED-6E4A-9AC5-40912DF33C76}" destId="{1E4D51B4-25F0-3F40-8E8C-EDC196203EAA}" srcOrd="1" destOrd="0" presId="urn:microsoft.com/office/officeart/2005/8/layout/radial5"/>
    <dgm:cxn modelId="{0CB1502F-3141-374D-BE46-BE8E31F6CE44}" srcId="{DC54D40E-CB1F-2F4C-93D1-9CEF4C7BF748}" destId="{5C85214A-723A-1343-ACA2-DF4A7E087E1A}" srcOrd="1" destOrd="0" parTransId="{15F8EF67-1BD9-7443-9674-AF62C8D29393}" sibTransId="{665105E2-42FA-784D-B3D5-E71072C6FA13}"/>
    <dgm:cxn modelId="{0A855B5D-DA8E-3741-BE60-609535326CBE}" srcId="{DC54D40E-CB1F-2F4C-93D1-9CEF4C7BF748}" destId="{1F7F6B56-9765-BC40-B292-070126C991E0}" srcOrd="2" destOrd="0" parTransId="{9E802B7D-C662-2F43-956D-D5175DEFC4FA}" sibTransId="{8C95E4AE-66E5-954A-9567-31E6939DB93B}"/>
    <dgm:cxn modelId="{88728541-1830-4F45-BBE3-AFCC50F81E24}" srcId="{77108CFA-51DB-F84B-B559-A5CEDC1648CA}" destId="{DC54D40E-CB1F-2F4C-93D1-9CEF4C7BF748}" srcOrd="0" destOrd="0" parTransId="{43408926-84C2-8D40-9DEC-B82B11375944}" sibTransId="{18C86601-C0C8-C64E-BB69-66544030F4DA}"/>
    <dgm:cxn modelId="{BCFB9245-3139-4D68-AB19-721908D1F2B9}" type="presOf" srcId="{15F8EF67-1BD9-7443-9674-AF62C8D29393}" destId="{1681D0EE-1A39-4245-91CD-1C59FFDFDAE6}" srcOrd="0" destOrd="0" presId="urn:microsoft.com/office/officeart/2005/8/layout/radial5"/>
    <dgm:cxn modelId="{06965151-0961-40ED-9D01-3A3B7B04B06E}" type="presOf" srcId="{DC54D40E-CB1F-2F4C-93D1-9CEF4C7BF748}" destId="{6CAC030D-0B56-5244-A96B-4937E954739B}" srcOrd="0" destOrd="0" presId="urn:microsoft.com/office/officeart/2005/8/layout/radial5"/>
    <dgm:cxn modelId="{DBEA5852-DFD1-4EBD-9C75-349BB029794C}" type="presOf" srcId="{9E802B7D-C662-2F43-956D-D5175DEFC4FA}" destId="{5ABC8451-9863-9A4B-8BF7-B78C9853CD26}" srcOrd="1" destOrd="0" presId="urn:microsoft.com/office/officeart/2005/8/layout/radial5"/>
    <dgm:cxn modelId="{0FEBD752-F446-4A13-80A3-BFAE60A256A6}" type="presOf" srcId="{3A396475-B663-A241-B12B-7D8AFC36C8B7}" destId="{659EB8E1-FD3C-1B41-9D4D-1C18482B1336}" srcOrd="1" destOrd="0" presId="urn:microsoft.com/office/officeart/2005/8/layout/radial5"/>
    <dgm:cxn modelId="{9219EE74-4566-4334-91C3-9DC1AE75F6FD}" type="presOf" srcId="{9267E7A1-4BC6-3A46-AC3D-4E0CC6784F19}" destId="{511D9B8E-91A2-8F4A-8051-8197D62B69F8}" srcOrd="0" destOrd="0" presId="urn:microsoft.com/office/officeart/2005/8/layout/radial5"/>
    <dgm:cxn modelId="{A6BF6C59-D88D-499C-806F-FAE13AF50E7D}" type="presOf" srcId="{9E802B7D-C662-2F43-956D-D5175DEFC4FA}" destId="{A6AA1A4C-4AE0-244F-B740-7CE70CD40A21}" srcOrd="0" destOrd="0" presId="urn:microsoft.com/office/officeart/2005/8/layout/radial5"/>
    <dgm:cxn modelId="{A6C97679-C3E2-4865-B350-6E0B744FE744}" type="presOf" srcId="{77108CFA-51DB-F84B-B559-A5CEDC1648CA}" destId="{5C636EA4-B6D1-6343-9AD1-12820872AB7C}" srcOrd="0" destOrd="0" presId="urn:microsoft.com/office/officeart/2005/8/layout/radial5"/>
    <dgm:cxn modelId="{588BB384-F5CB-0041-9BD0-D9867512AC55}" srcId="{77108CFA-51DB-F84B-B559-A5CEDC1648CA}" destId="{B6B911DA-7E47-EA47-AD49-677CE474DFE5}" srcOrd="1" destOrd="0" parTransId="{419EA31E-AD9E-7142-BF47-57FE494AFA00}" sibTransId="{13761489-44BB-6F4C-9DFE-CCE72FB48445}"/>
    <dgm:cxn modelId="{1BE61FAC-CB6A-D940-A73E-2E93421E0EB5}" srcId="{DC54D40E-CB1F-2F4C-93D1-9CEF4C7BF748}" destId="{16607757-8DDD-804A-B2BE-0FC493345F00}" srcOrd="0" destOrd="0" parTransId="{153F0FBE-D2ED-6E4A-9AC5-40912DF33C76}" sibTransId="{D75176AA-1885-B046-9688-9B6F919A0D7E}"/>
    <dgm:cxn modelId="{CAC0CAB0-6905-4845-879E-105E27000E67}" type="presOf" srcId="{90849A0C-38B3-D94C-B912-D0B385B9D0F3}" destId="{96CB6C58-5E4B-1346-A03F-8AB51BBD1F7A}" srcOrd="1" destOrd="0" presId="urn:microsoft.com/office/officeart/2005/8/layout/radial5"/>
    <dgm:cxn modelId="{EF6CCFC3-BD52-49F1-AA38-4FA6864C2A32}" type="presOf" srcId="{5C85214A-723A-1343-ACA2-DF4A7E087E1A}" destId="{F8DE5D6B-27AF-874A-97B1-9FC990857A10}" srcOrd="0" destOrd="0" presId="urn:microsoft.com/office/officeart/2005/8/layout/radial5"/>
    <dgm:cxn modelId="{B8FF60C9-3C29-43C7-B965-32500814C765}" type="presOf" srcId="{1F7F6B56-9765-BC40-B292-070126C991E0}" destId="{5D3C4208-D0DF-0E4C-B869-2D9F2AC3D657}" srcOrd="0" destOrd="0" presId="urn:microsoft.com/office/officeart/2005/8/layout/radial5"/>
    <dgm:cxn modelId="{C66367CC-5E26-DF42-88A3-95AE7709638F}" srcId="{DC54D40E-CB1F-2F4C-93D1-9CEF4C7BF748}" destId="{F5D704DB-A12A-8541-B179-8EF7C17691DD}" srcOrd="3" destOrd="0" parTransId="{9267E7A1-4BC6-3A46-AC3D-4E0CC6784F19}" sibTransId="{25BDBD8F-B07F-6744-A097-9121C1439E82}"/>
    <dgm:cxn modelId="{DAB278E4-D404-42AA-AEA4-9BDBB1164BC2}" type="presOf" srcId="{9267E7A1-4BC6-3A46-AC3D-4E0CC6784F19}" destId="{B65BD65F-0777-5A4E-8A79-1A4C4074DC0D}" srcOrd="1" destOrd="0" presId="urn:microsoft.com/office/officeart/2005/8/layout/radial5"/>
    <dgm:cxn modelId="{A27ACEE6-CD94-2747-AAB5-EE44007D4630}" srcId="{DC54D40E-CB1F-2F4C-93D1-9CEF4C7BF748}" destId="{A7A386A3-066F-944D-AC17-D8C38EA90A45}" srcOrd="4" destOrd="0" parTransId="{90849A0C-38B3-D94C-B912-D0B385B9D0F3}" sibTransId="{ACA186F1-F4ED-BF49-A666-E1FE5FD897AE}"/>
    <dgm:cxn modelId="{6BBBE5DF-739F-49DC-9714-3142AB41B1AB}" type="presParOf" srcId="{5C636EA4-B6D1-6343-9AD1-12820872AB7C}" destId="{6CAC030D-0B56-5244-A96B-4937E954739B}" srcOrd="0" destOrd="0" presId="urn:microsoft.com/office/officeart/2005/8/layout/radial5"/>
    <dgm:cxn modelId="{CE6556D8-CAC0-46A4-8D0D-98B3CE5101E0}" type="presParOf" srcId="{5C636EA4-B6D1-6343-9AD1-12820872AB7C}" destId="{3F3CC420-4459-344C-9FBA-A5C574C56DCE}" srcOrd="1" destOrd="0" presId="urn:microsoft.com/office/officeart/2005/8/layout/radial5"/>
    <dgm:cxn modelId="{44404BDB-0DA9-4BBD-982B-85A00B06750D}" type="presParOf" srcId="{3F3CC420-4459-344C-9FBA-A5C574C56DCE}" destId="{1E4D51B4-25F0-3F40-8E8C-EDC196203EAA}" srcOrd="0" destOrd="0" presId="urn:microsoft.com/office/officeart/2005/8/layout/radial5"/>
    <dgm:cxn modelId="{FF3CD80F-FE7C-40EB-9274-4B0EAAEF338C}" type="presParOf" srcId="{5C636EA4-B6D1-6343-9AD1-12820872AB7C}" destId="{F3EFE503-2E08-114A-8E5C-717EA6587F12}" srcOrd="2" destOrd="0" presId="urn:microsoft.com/office/officeart/2005/8/layout/radial5"/>
    <dgm:cxn modelId="{8437ACBA-9396-44B8-B5E8-FC4F333AD294}" type="presParOf" srcId="{5C636EA4-B6D1-6343-9AD1-12820872AB7C}" destId="{1681D0EE-1A39-4245-91CD-1C59FFDFDAE6}" srcOrd="3" destOrd="0" presId="urn:microsoft.com/office/officeart/2005/8/layout/radial5"/>
    <dgm:cxn modelId="{8AC033E3-5E71-4FC6-88B1-309AAB45EC06}" type="presParOf" srcId="{1681D0EE-1A39-4245-91CD-1C59FFDFDAE6}" destId="{E69A932F-6A47-2E43-AC2D-F75D637C2D38}" srcOrd="0" destOrd="0" presId="urn:microsoft.com/office/officeart/2005/8/layout/radial5"/>
    <dgm:cxn modelId="{FD706B3A-0222-45FA-92BD-AED1891836B0}" type="presParOf" srcId="{5C636EA4-B6D1-6343-9AD1-12820872AB7C}" destId="{F8DE5D6B-27AF-874A-97B1-9FC990857A10}" srcOrd="4" destOrd="0" presId="urn:microsoft.com/office/officeart/2005/8/layout/radial5"/>
    <dgm:cxn modelId="{78CB8784-02CD-4B0D-B6F9-7AE213FA9BDE}" type="presParOf" srcId="{5C636EA4-B6D1-6343-9AD1-12820872AB7C}" destId="{A6AA1A4C-4AE0-244F-B740-7CE70CD40A21}" srcOrd="5" destOrd="0" presId="urn:microsoft.com/office/officeart/2005/8/layout/radial5"/>
    <dgm:cxn modelId="{9B0832E9-BBF3-4870-94FC-932344020F16}" type="presParOf" srcId="{A6AA1A4C-4AE0-244F-B740-7CE70CD40A21}" destId="{5ABC8451-9863-9A4B-8BF7-B78C9853CD26}" srcOrd="0" destOrd="0" presId="urn:microsoft.com/office/officeart/2005/8/layout/radial5"/>
    <dgm:cxn modelId="{4754A2C6-98EC-4FE9-837C-A7CF0BB74CAE}" type="presParOf" srcId="{5C636EA4-B6D1-6343-9AD1-12820872AB7C}" destId="{5D3C4208-D0DF-0E4C-B869-2D9F2AC3D657}" srcOrd="6" destOrd="0" presId="urn:microsoft.com/office/officeart/2005/8/layout/radial5"/>
    <dgm:cxn modelId="{82EF4BF0-744F-4263-A3FE-E9152FE455B7}" type="presParOf" srcId="{5C636EA4-B6D1-6343-9AD1-12820872AB7C}" destId="{511D9B8E-91A2-8F4A-8051-8197D62B69F8}" srcOrd="7" destOrd="0" presId="urn:microsoft.com/office/officeart/2005/8/layout/radial5"/>
    <dgm:cxn modelId="{02266310-4D84-4CBA-8867-E81F75247006}" type="presParOf" srcId="{511D9B8E-91A2-8F4A-8051-8197D62B69F8}" destId="{B65BD65F-0777-5A4E-8A79-1A4C4074DC0D}" srcOrd="0" destOrd="0" presId="urn:microsoft.com/office/officeart/2005/8/layout/radial5"/>
    <dgm:cxn modelId="{EA5DFFEE-4734-46F9-AE23-46E51692779C}" type="presParOf" srcId="{5C636EA4-B6D1-6343-9AD1-12820872AB7C}" destId="{238677A3-D6F4-A640-8E1E-ADB024C29FD5}" srcOrd="8" destOrd="0" presId="urn:microsoft.com/office/officeart/2005/8/layout/radial5"/>
    <dgm:cxn modelId="{6242A67C-9D2B-4B51-83D1-F9715C88FDB5}" type="presParOf" srcId="{5C636EA4-B6D1-6343-9AD1-12820872AB7C}" destId="{8A7CB0DA-65BD-4747-A360-0E09C8E87182}" srcOrd="9" destOrd="0" presId="urn:microsoft.com/office/officeart/2005/8/layout/radial5"/>
    <dgm:cxn modelId="{6EA9DDD5-9BA5-44BB-A030-2D0688AC247B}" type="presParOf" srcId="{8A7CB0DA-65BD-4747-A360-0E09C8E87182}" destId="{96CB6C58-5E4B-1346-A03F-8AB51BBD1F7A}" srcOrd="0" destOrd="0" presId="urn:microsoft.com/office/officeart/2005/8/layout/radial5"/>
    <dgm:cxn modelId="{0EC336B9-0497-4F7D-BC92-35AF0BAD0163}" type="presParOf" srcId="{5C636EA4-B6D1-6343-9AD1-12820872AB7C}" destId="{EBFF0E85-76A2-124F-8456-41FE5A27B5F0}" srcOrd="10" destOrd="0" presId="urn:microsoft.com/office/officeart/2005/8/layout/radial5"/>
    <dgm:cxn modelId="{1046B64E-BEBD-4149-A72E-D8C578C10009}" type="presParOf" srcId="{5C636EA4-B6D1-6343-9AD1-12820872AB7C}" destId="{8E05F111-7CAE-654C-940F-07DC8885CFBC}" srcOrd="11" destOrd="0" presId="urn:microsoft.com/office/officeart/2005/8/layout/radial5"/>
    <dgm:cxn modelId="{36F770F6-E145-48B3-9740-F77C37B034D4}" type="presParOf" srcId="{8E05F111-7CAE-654C-940F-07DC8885CFBC}" destId="{659EB8E1-FD3C-1B41-9D4D-1C18482B1336}" srcOrd="0" destOrd="0" presId="urn:microsoft.com/office/officeart/2005/8/layout/radial5"/>
    <dgm:cxn modelId="{F2C5DAF5-DCC7-43AB-A932-FBC5CB9C74B4}" type="presParOf" srcId="{5C636EA4-B6D1-6343-9AD1-12820872AB7C}" destId="{65D35C79-F3DF-6146-9A50-2B0AD1C9329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ECDF0-8BA3-4AC6-B194-93BAF2E4513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7E53FE31-2EB7-488C-A087-C311D0C41B2D}">
      <dgm:prSet/>
      <dgm:spPr/>
      <dgm:t>
        <a:bodyPr/>
        <a:lstStyle/>
        <a:p>
          <a:r>
            <a:rPr lang="en-GB" dirty="0"/>
            <a:t>Service users often believe that teams value hospital routines over their needs</a:t>
          </a:r>
          <a:endParaRPr lang="en-US" dirty="0"/>
        </a:p>
      </dgm:t>
    </dgm:pt>
    <dgm:pt modelId="{F1B7797A-0469-47C6-BC79-056FA1E6F363}" type="parTrans" cxnId="{B997169B-8698-4D6D-83B2-B36B5C6AFA4A}">
      <dgm:prSet/>
      <dgm:spPr/>
      <dgm:t>
        <a:bodyPr/>
        <a:lstStyle/>
        <a:p>
          <a:endParaRPr lang="en-US"/>
        </a:p>
      </dgm:t>
    </dgm:pt>
    <dgm:pt modelId="{04987E75-93FC-4416-B157-6430688E6670}" type="sibTrans" cxnId="{B997169B-8698-4D6D-83B2-B36B5C6AFA4A}">
      <dgm:prSet/>
      <dgm:spPr/>
      <dgm:t>
        <a:bodyPr/>
        <a:lstStyle/>
        <a:p>
          <a:endParaRPr lang="en-US"/>
        </a:p>
      </dgm:t>
    </dgm:pt>
    <dgm:pt modelId="{9CFD3020-D357-4C3C-B4A2-A77A0C91866D}">
      <dgm:prSet/>
      <dgm:spPr/>
      <dgm:t>
        <a:bodyPr/>
        <a:lstStyle/>
        <a:p>
          <a:r>
            <a:rPr lang="en-GB" dirty="0"/>
            <a:t>Research estimates that the proportion of time devoted to therapeutic interaction with service users is 7% </a:t>
          </a:r>
          <a:endParaRPr lang="en-US" dirty="0"/>
        </a:p>
      </dgm:t>
    </dgm:pt>
    <dgm:pt modelId="{3C83AE21-8818-4930-B0A0-80943EDDDE94}" type="parTrans" cxnId="{2CDAC6B6-7DCF-4A55-A134-AAF24C8E8B89}">
      <dgm:prSet/>
      <dgm:spPr/>
      <dgm:t>
        <a:bodyPr/>
        <a:lstStyle/>
        <a:p>
          <a:endParaRPr lang="en-US"/>
        </a:p>
      </dgm:t>
    </dgm:pt>
    <dgm:pt modelId="{FAFF21FC-5627-484B-8D7C-544780A7A81B}" type="sibTrans" cxnId="{2CDAC6B6-7DCF-4A55-A134-AAF24C8E8B89}">
      <dgm:prSet/>
      <dgm:spPr/>
      <dgm:t>
        <a:bodyPr/>
        <a:lstStyle/>
        <a:p>
          <a:endParaRPr lang="en-US"/>
        </a:p>
      </dgm:t>
    </dgm:pt>
    <dgm:pt modelId="{D260CB4D-0D72-4223-89F4-E28FEEA6885D}">
      <dgm:prSet/>
      <dgm:spPr/>
      <dgm:t>
        <a:bodyPr/>
        <a:lstStyle/>
        <a:p>
          <a:r>
            <a:rPr lang="en-GB"/>
            <a:t>Evidence suggests that a disproportionate amount of nursing time is taken up by:</a:t>
          </a:r>
          <a:endParaRPr lang="en-US"/>
        </a:p>
      </dgm:t>
    </dgm:pt>
    <dgm:pt modelId="{3D9BE617-2160-46DA-93BF-88450D8CEB44}" type="parTrans" cxnId="{3EEF0A95-AF62-45BD-BD00-B78999486115}">
      <dgm:prSet/>
      <dgm:spPr/>
      <dgm:t>
        <a:bodyPr/>
        <a:lstStyle/>
        <a:p>
          <a:endParaRPr lang="en-US"/>
        </a:p>
      </dgm:t>
    </dgm:pt>
    <dgm:pt modelId="{E9136BDF-AB34-49BC-B166-2A67B7A81118}" type="sibTrans" cxnId="{3EEF0A95-AF62-45BD-BD00-B78999486115}">
      <dgm:prSet/>
      <dgm:spPr/>
      <dgm:t>
        <a:bodyPr/>
        <a:lstStyle/>
        <a:p>
          <a:endParaRPr lang="en-US"/>
        </a:p>
      </dgm:t>
    </dgm:pt>
    <dgm:pt modelId="{86B3B316-0A6F-4D6A-89DF-84E40116D3B4}">
      <dgm:prSet custT="1"/>
      <dgm:spPr/>
      <dgm:t>
        <a:bodyPr/>
        <a:lstStyle/>
        <a:p>
          <a:r>
            <a:rPr lang="en-GB" sz="1400" dirty="0"/>
            <a:t>Administration</a:t>
          </a:r>
          <a:endParaRPr lang="en-US" sz="1400" dirty="0"/>
        </a:p>
      </dgm:t>
    </dgm:pt>
    <dgm:pt modelId="{55B9A448-3C5C-40CC-BB8B-508F207EB3EE}" type="parTrans" cxnId="{FD000272-D971-4F5F-B03B-F0AA960D2D79}">
      <dgm:prSet/>
      <dgm:spPr/>
      <dgm:t>
        <a:bodyPr/>
        <a:lstStyle/>
        <a:p>
          <a:endParaRPr lang="en-US"/>
        </a:p>
      </dgm:t>
    </dgm:pt>
    <dgm:pt modelId="{B4741D19-427B-42B6-9F3C-E22C199FEC85}" type="sibTrans" cxnId="{FD000272-D971-4F5F-B03B-F0AA960D2D79}">
      <dgm:prSet/>
      <dgm:spPr/>
      <dgm:t>
        <a:bodyPr/>
        <a:lstStyle/>
        <a:p>
          <a:endParaRPr lang="en-US"/>
        </a:p>
      </dgm:t>
    </dgm:pt>
    <dgm:pt modelId="{856FBE15-E558-466A-B0C9-8608D3D41387}">
      <dgm:prSet custT="1"/>
      <dgm:spPr/>
      <dgm:t>
        <a:bodyPr/>
        <a:lstStyle/>
        <a:p>
          <a:r>
            <a:rPr lang="en-GB" sz="1400" dirty="0"/>
            <a:t>Coordination </a:t>
          </a:r>
          <a:endParaRPr lang="en-US" sz="1400" dirty="0"/>
        </a:p>
      </dgm:t>
    </dgm:pt>
    <dgm:pt modelId="{F928414D-2B10-4D89-B3AE-B0E41B734FF8}" type="parTrans" cxnId="{088C9FB5-24B6-4753-9243-CCF86D5A0D86}">
      <dgm:prSet/>
      <dgm:spPr/>
      <dgm:t>
        <a:bodyPr/>
        <a:lstStyle/>
        <a:p>
          <a:endParaRPr lang="en-US"/>
        </a:p>
      </dgm:t>
    </dgm:pt>
    <dgm:pt modelId="{FCE6DCBA-C9FD-4460-A43E-8271F2D4CFEF}" type="sibTrans" cxnId="{088C9FB5-24B6-4753-9243-CCF86D5A0D86}">
      <dgm:prSet/>
      <dgm:spPr/>
      <dgm:t>
        <a:bodyPr/>
        <a:lstStyle/>
        <a:p>
          <a:endParaRPr lang="en-US"/>
        </a:p>
      </dgm:t>
    </dgm:pt>
    <dgm:pt modelId="{BDE2FAB6-032F-4E15-8326-6A2C88737058}">
      <dgm:prSet custT="1"/>
      <dgm:spPr/>
      <dgm:t>
        <a:bodyPr/>
        <a:lstStyle/>
        <a:p>
          <a:r>
            <a:rPr lang="en-GB" sz="1400" dirty="0"/>
            <a:t>Managerial activities</a:t>
          </a:r>
          <a:endParaRPr lang="en-US" sz="1400" dirty="0"/>
        </a:p>
      </dgm:t>
    </dgm:pt>
    <dgm:pt modelId="{25B3BB87-D13A-4256-B452-F63FEA6CEDD7}" type="parTrans" cxnId="{ECD1D777-E319-4956-AA05-1A1690576E3F}">
      <dgm:prSet/>
      <dgm:spPr/>
      <dgm:t>
        <a:bodyPr/>
        <a:lstStyle/>
        <a:p>
          <a:endParaRPr lang="en-US"/>
        </a:p>
      </dgm:t>
    </dgm:pt>
    <dgm:pt modelId="{C8A23CEB-459B-413C-A44B-7541E7C033B3}" type="sibTrans" cxnId="{ECD1D777-E319-4956-AA05-1A1690576E3F}">
      <dgm:prSet/>
      <dgm:spPr/>
      <dgm:t>
        <a:bodyPr/>
        <a:lstStyle/>
        <a:p>
          <a:endParaRPr lang="en-US"/>
        </a:p>
      </dgm:t>
    </dgm:pt>
    <dgm:pt modelId="{2557CC3A-2F0D-468A-A057-1F1FFDCB0E20}" type="pres">
      <dgm:prSet presAssocID="{8E2ECDF0-8BA3-4AC6-B194-93BAF2E4513E}" presName="root" presStyleCnt="0">
        <dgm:presLayoutVars>
          <dgm:dir/>
          <dgm:resizeHandles val="exact"/>
        </dgm:presLayoutVars>
      </dgm:prSet>
      <dgm:spPr/>
    </dgm:pt>
    <dgm:pt modelId="{C224ABBC-D1FD-4A6E-9577-7293E56DEE62}" type="pres">
      <dgm:prSet presAssocID="{7E53FE31-2EB7-488C-A087-C311D0C41B2D}" presName="compNode" presStyleCnt="0"/>
      <dgm:spPr/>
    </dgm:pt>
    <dgm:pt modelId="{F8A8936B-5FBD-45BB-B4CA-E773B8353CC3}" type="pres">
      <dgm:prSet presAssocID="{7E53FE31-2EB7-488C-A087-C311D0C41B2D}" presName="bgRect" presStyleLbl="bgShp" presStyleIdx="0" presStyleCnt="3"/>
      <dgm:spPr/>
    </dgm:pt>
    <dgm:pt modelId="{B9E7DA33-C4CE-4D77-8DFA-384C74173412}" type="pres">
      <dgm:prSet presAssocID="{7E53FE31-2EB7-488C-A087-C311D0C41B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A05A5ACF-3977-48B4-BB45-54160C91A078}" type="pres">
      <dgm:prSet presAssocID="{7E53FE31-2EB7-488C-A087-C311D0C41B2D}" presName="spaceRect" presStyleCnt="0"/>
      <dgm:spPr/>
    </dgm:pt>
    <dgm:pt modelId="{DF6A7CEE-0783-4CCC-BD1E-4C2E8BF4DD7F}" type="pres">
      <dgm:prSet presAssocID="{7E53FE31-2EB7-488C-A087-C311D0C41B2D}" presName="parTx" presStyleLbl="revTx" presStyleIdx="0" presStyleCnt="4">
        <dgm:presLayoutVars>
          <dgm:chMax val="0"/>
          <dgm:chPref val="0"/>
        </dgm:presLayoutVars>
      </dgm:prSet>
      <dgm:spPr/>
    </dgm:pt>
    <dgm:pt modelId="{B415D990-97DB-4E7D-B875-EF281A5E503F}" type="pres">
      <dgm:prSet presAssocID="{04987E75-93FC-4416-B157-6430688E6670}" presName="sibTrans" presStyleCnt="0"/>
      <dgm:spPr/>
    </dgm:pt>
    <dgm:pt modelId="{2511FFE0-CE4F-4A5D-AC0A-086624936640}" type="pres">
      <dgm:prSet presAssocID="{9CFD3020-D357-4C3C-B4A2-A77A0C91866D}" presName="compNode" presStyleCnt="0"/>
      <dgm:spPr/>
    </dgm:pt>
    <dgm:pt modelId="{B6DB6A6A-61BF-4220-86B1-36FCA1C9E596}" type="pres">
      <dgm:prSet presAssocID="{9CFD3020-D357-4C3C-B4A2-A77A0C91866D}" presName="bgRect" presStyleLbl="bgShp" presStyleIdx="1" presStyleCnt="3"/>
      <dgm:spPr/>
    </dgm:pt>
    <dgm:pt modelId="{44DB30B7-6B6C-48A4-A325-18164F75FED4}" type="pres">
      <dgm:prSet presAssocID="{9CFD3020-D357-4C3C-B4A2-A77A0C9186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8E63689-ED22-46B5-ABC0-6164528F148F}" type="pres">
      <dgm:prSet presAssocID="{9CFD3020-D357-4C3C-B4A2-A77A0C91866D}" presName="spaceRect" presStyleCnt="0"/>
      <dgm:spPr/>
    </dgm:pt>
    <dgm:pt modelId="{D31C5B5C-E7E9-4A30-A218-1DAA0D140615}" type="pres">
      <dgm:prSet presAssocID="{9CFD3020-D357-4C3C-B4A2-A77A0C91866D}" presName="parTx" presStyleLbl="revTx" presStyleIdx="1" presStyleCnt="4">
        <dgm:presLayoutVars>
          <dgm:chMax val="0"/>
          <dgm:chPref val="0"/>
        </dgm:presLayoutVars>
      </dgm:prSet>
      <dgm:spPr/>
    </dgm:pt>
    <dgm:pt modelId="{8DB5D142-623D-4785-BE77-6AF0499D8DAE}" type="pres">
      <dgm:prSet presAssocID="{FAFF21FC-5627-484B-8D7C-544780A7A81B}" presName="sibTrans" presStyleCnt="0"/>
      <dgm:spPr/>
    </dgm:pt>
    <dgm:pt modelId="{41A334DA-EC70-4AD9-A8D7-B2FB368612E4}" type="pres">
      <dgm:prSet presAssocID="{D260CB4D-0D72-4223-89F4-E28FEEA6885D}" presName="compNode" presStyleCnt="0"/>
      <dgm:spPr/>
    </dgm:pt>
    <dgm:pt modelId="{F0AA1AEC-0FF4-4E11-856F-53E08650E649}" type="pres">
      <dgm:prSet presAssocID="{D260CB4D-0D72-4223-89F4-E28FEEA6885D}" presName="bgRect" presStyleLbl="bgShp" presStyleIdx="2" presStyleCnt="3"/>
      <dgm:spPr/>
    </dgm:pt>
    <dgm:pt modelId="{A57C5C71-B60D-4FAD-A858-D59DE3C75E17}" type="pres">
      <dgm:prSet presAssocID="{D260CB4D-0D72-4223-89F4-E28FEEA688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1011D138-54DB-4120-9871-70031A97C48B}" type="pres">
      <dgm:prSet presAssocID="{D260CB4D-0D72-4223-89F4-E28FEEA6885D}" presName="spaceRect" presStyleCnt="0"/>
      <dgm:spPr/>
    </dgm:pt>
    <dgm:pt modelId="{B6CE6264-EB51-4266-9609-E5C962D8C5F1}" type="pres">
      <dgm:prSet presAssocID="{D260CB4D-0D72-4223-89F4-E28FEEA6885D}" presName="parTx" presStyleLbl="revTx" presStyleIdx="2" presStyleCnt="4">
        <dgm:presLayoutVars>
          <dgm:chMax val="0"/>
          <dgm:chPref val="0"/>
        </dgm:presLayoutVars>
      </dgm:prSet>
      <dgm:spPr/>
    </dgm:pt>
    <dgm:pt modelId="{D745B2CD-CEAC-4591-94A0-16BBE3B7774B}" type="pres">
      <dgm:prSet presAssocID="{D260CB4D-0D72-4223-89F4-E28FEEA6885D}" presName="desTx" presStyleLbl="revTx" presStyleIdx="3" presStyleCnt="4">
        <dgm:presLayoutVars/>
      </dgm:prSet>
      <dgm:spPr/>
    </dgm:pt>
  </dgm:ptLst>
  <dgm:cxnLst>
    <dgm:cxn modelId="{D450FD65-A791-4DF1-9E97-062730A8ECAB}" type="presOf" srcId="{7E53FE31-2EB7-488C-A087-C311D0C41B2D}" destId="{DF6A7CEE-0783-4CCC-BD1E-4C2E8BF4DD7F}" srcOrd="0" destOrd="0" presId="urn:microsoft.com/office/officeart/2018/2/layout/IconVerticalSolidList"/>
    <dgm:cxn modelId="{CAE0A246-D230-4596-AD11-698E7935C9C2}" type="presOf" srcId="{856FBE15-E558-466A-B0C9-8608D3D41387}" destId="{D745B2CD-CEAC-4591-94A0-16BBE3B7774B}" srcOrd="0" destOrd="1" presId="urn:microsoft.com/office/officeart/2018/2/layout/IconVerticalSolidList"/>
    <dgm:cxn modelId="{FD000272-D971-4F5F-B03B-F0AA960D2D79}" srcId="{D260CB4D-0D72-4223-89F4-E28FEEA6885D}" destId="{86B3B316-0A6F-4D6A-89DF-84E40116D3B4}" srcOrd="0" destOrd="0" parTransId="{55B9A448-3C5C-40CC-BB8B-508F207EB3EE}" sibTransId="{B4741D19-427B-42B6-9F3C-E22C199FEC85}"/>
    <dgm:cxn modelId="{ECD1D777-E319-4956-AA05-1A1690576E3F}" srcId="{D260CB4D-0D72-4223-89F4-E28FEEA6885D}" destId="{BDE2FAB6-032F-4E15-8326-6A2C88737058}" srcOrd="2" destOrd="0" parTransId="{25B3BB87-D13A-4256-B452-F63FEA6CEDD7}" sibTransId="{C8A23CEB-459B-413C-A44B-7541E7C033B3}"/>
    <dgm:cxn modelId="{3EEF0A95-AF62-45BD-BD00-B78999486115}" srcId="{8E2ECDF0-8BA3-4AC6-B194-93BAF2E4513E}" destId="{D260CB4D-0D72-4223-89F4-E28FEEA6885D}" srcOrd="2" destOrd="0" parTransId="{3D9BE617-2160-46DA-93BF-88450D8CEB44}" sibTransId="{E9136BDF-AB34-49BC-B166-2A67B7A81118}"/>
    <dgm:cxn modelId="{EB93B298-8BF1-40A0-AC61-71CB33282AE1}" type="presOf" srcId="{8E2ECDF0-8BA3-4AC6-B194-93BAF2E4513E}" destId="{2557CC3A-2F0D-468A-A057-1F1FFDCB0E20}" srcOrd="0" destOrd="0" presId="urn:microsoft.com/office/officeart/2018/2/layout/IconVerticalSolidList"/>
    <dgm:cxn modelId="{B997169B-8698-4D6D-83B2-B36B5C6AFA4A}" srcId="{8E2ECDF0-8BA3-4AC6-B194-93BAF2E4513E}" destId="{7E53FE31-2EB7-488C-A087-C311D0C41B2D}" srcOrd="0" destOrd="0" parTransId="{F1B7797A-0469-47C6-BC79-056FA1E6F363}" sibTransId="{04987E75-93FC-4416-B157-6430688E6670}"/>
    <dgm:cxn modelId="{088C9FB5-24B6-4753-9243-CCF86D5A0D86}" srcId="{D260CB4D-0D72-4223-89F4-E28FEEA6885D}" destId="{856FBE15-E558-466A-B0C9-8608D3D41387}" srcOrd="1" destOrd="0" parTransId="{F928414D-2B10-4D89-B3AE-B0E41B734FF8}" sibTransId="{FCE6DCBA-C9FD-4460-A43E-8271F2D4CFEF}"/>
    <dgm:cxn modelId="{2CDAC6B6-7DCF-4A55-A134-AAF24C8E8B89}" srcId="{8E2ECDF0-8BA3-4AC6-B194-93BAF2E4513E}" destId="{9CFD3020-D357-4C3C-B4A2-A77A0C91866D}" srcOrd="1" destOrd="0" parTransId="{3C83AE21-8818-4930-B0A0-80943EDDDE94}" sibTransId="{FAFF21FC-5627-484B-8D7C-544780A7A81B}"/>
    <dgm:cxn modelId="{80EBE2CA-885E-44EB-A511-A370EDFF4F27}" type="presOf" srcId="{BDE2FAB6-032F-4E15-8326-6A2C88737058}" destId="{D745B2CD-CEAC-4591-94A0-16BBE3B7774B}" srcOrd="0" destOrd="2" presId="urn:microsoft.com/office/officeart/2018/2/layout/IconVerticalSolidList"/>
    <dgm:cxn modelId="{B6F192ED-2482-4317-BF90-F9288C22A460}" type="presOf" srcId="{9CFD3020-D357-4C3C-B4A2-A77A0C91866D}" destId="{D31C5B5C-E7E9-4A30-A218-1DAA0D140615}" srcOrd="0" destOrd="0" presId="urn:microsoft.com/office/officeart/2018/2/layout/IconVerticalSolidList"/>
    <dgm:cxn modelId="{CB8532F9-D479-4590-891B-199D6F194C10}" type="presOf" srcId="{D260CB4D-0D72-4223-89F4-E28FEEA6885D}" destId="{B6CE6264-EB51-4266-9609-E5C962D8C5F1}" srcOrd="0" destOrd="0" presId="urn:microsoft.com/office/officeart/2018/2/layout/IconVerticalSolidList"/>
    <dgm:cxn modelId="{B10ECDFF-883C-449E-83AD-A3B6561FDAED}" type="presOf" srcId="{86B3B316-0A6F-4D6A-89DF-84E40116D3B4}" destId="{D745B2CD-CEAC-4591-94A0-16BBE3B7774B}" srcOrd="0" destOrd="0" presId="urn:microsoft.com/office/officeart/2018/2/layout/IconVerticalSolidList"/>
    <dgm:cxn modelId="{2D0F5E68-2361-4647-8E7A-5B9CFFC90C6A}" type="presParOf" srcId="{2557CC3A-2F0D-468A-A057-1F1FFDCB0E20}" destId="{C224ABBC-D1FD-4A6E-9577-7293E56DEE62}" srcOrd="0" destOrd="0" presId="urn:microsoft.com/office/officeart/2018/2/layout/IconVerticalSolidList"/>
    <dgm:cxn modelId="{29A54462-514F-4685-B16D-1A5EADB65303}" type="presParOf" srcId="{C224ABBC-D1FD-4A6E-9577-7293E56DEE62}" destId="{F8A8936B-5FBD-45BB-B4CA-E773B8353CC3}" srcOrd="0" destOrd="0" presId="urn:microsoft.com/office/officeart/2018/2/layout/IconVerticalSolidList"/>
    <dgm:cxn modelId="{613B609B-A26F-41CC-BAB3-9E26E0EDE7B4}" type="presParOf" srcId="{C224ABBC-D1FD-4A6E-9577-7293E56DEE62}" destId="{B9E7DA33-C4CE-4D77-8DFA-384C74173412}" srcOrd="1" destOrd="0" presId="urn:microsoft.com/office/officeart/2018/2/layout/IconVerticalSolidList"/>
    <dgm:cxn modelId="{A724E45D-2980-4EC8-B597-E84E7997C6AB}" type="presParOf" srcId="{C224ABBC-D1FD-4A6E-9577-7293E56DEE62}" destId="{A05A5ACF-3977-48B4-BB45-54160C91A078}" srcOrd="2" destOrd="0" presId="urn:microsoft.com/office/officeart/2018/2/layout/IconVerticalSolidList"/>
    <dgm:cxn modelId="{EFEC64AB-B50B-4E41-BDD0-061FF80E2C1E}" type="presParOf" srcId="{C224ABBC-D1FD-4A6E-9577-7293E56DEE62}" destId="{DF6A7CEE-0783-4CCC-BD1E-4C2E8BF4DD7F}" srcOrd="3" destOrd="0" presId="urn:microsoft.com/office/officeart/2018/2/layout/IconVerticalSolidList"/>
    <dgm:cxn modelId="{5EDACC94-FA9B-4BE8-B7BA-4ACF8D73C0EF}" type="presParOf" srcId="{2557CC3A-2F0D-468A-A057-1F1FFDCB0E20}" destId="{B415D990-97DB-4E7D-B875-EF281A5E503F}" srcOrd="1" destOrd="0" presId="urn:microsoft.com/office/officeart/2018/2/layout/IconVerticalSolidList"/>
    <dgm:cxn modelId="{12A2CDB4-6A27-420F-8C9F-0F26F4954E79}" type="presParOf" srcId="{2557CC3A-2F0D-468A-A057-1F1FFDCB0E20}" destId="{2511FFE0-CE4F-4A5D-AC0A-086624936640}" srcOrd="2" destOrd="0" presId="urn:microsoft.com/office/officeart/2018/2/layout/IconVerticalSolidList"/>
    <dgm:cxn modelId="{7A801D78-F161-4F75-B324-0559499D5AC1}" type="presParOf" srcId="{2511FFE0-CE4F-4A5D-AC0A-086624936640}" destId="{B6DB6A6A-61BF-4220-86B1-36FCA1C9E596}" srcOrd="0" destOrd="0" presId="urn:microsoft.com/office/officeart/2018/2/layout/IconVerticalSolidList"/>
    <dgm:cxn modelId="{0E1CFD2C-697A-45EF-8B36-CC5E8B88D302}" type="presParOf" srcId="{2511FFE0-CE4F-4A5D-AC0A-086624936640}" destId="{44DB30B7-6B6C-48A4-A325-18164F75FED4}" srcOrd="1" destOrd="0" presId="urn:microsoft.com/office/officeart/2018/2/layout/IconVerticalSolidList"/>
    <dgm:cxn modelId="{8A585FA4-4C51-4B45-AA45-420C876DDB41}" type="presParOf" srcId="{2511FFE0-CE4F-4A5D-AC0A-086624936640}" destId="{48E63689-ED22-46B5-ABC0-6164528F148F}" srcOrd="2" destOrd="0" presId="urn:microsoft.com/office/officeart/2018/2/layout/IconVerticalSolidList"/>
    <dgm:cxn modelId="{CB0CA477-22B7-4897-8EB0-749F582815A4}" type="presParOf" srcId="{2511FFE0-CE4F-4A5D-AC0A-086624936640}" destId="{D31C5B5C-E7E9-4A30-A218-1DAA0D140615}" srcOrd="3" destOrd="0" presId="urn:microsoft.com/office/officeart/2018/2/layout/IconVerticalSolidList"/>
    <dgm:cxn modelId="{3E585F1A-A6E4-48AF-8056-8F85046146AB}" type="presParOf" srcId="{2557CC3A-2F0D-468A-A057-1F1FFDCB0E20}" destId="{8DB5D142-623D-4785-BE77-6AF0499D8DAE}" srcOrd="3" destOrd="0" presId="urn:microsoft.com/office/officeart/2018/2/layout/IconVerticalSolidList"/>
    <dgm:cxn modelId="{2651F1A2-5EB2-49EF-AAB2-4E678445963D}" type="presParOf" srcId="{2557CC3A-2F0D-468A-A057-1F1FFDCB0E20}" destId="{41A334DA-EC70-4AD9-A8D7-B2FB368612E4}" srcOrd="4" destOrd="0" presId="urn:microsoft.com/office/officeart/2018/2/layout/IconVerticalSolidList"/>
    <dgm:cxn modelId="{3CB2CBD5-D1C4-4CD4-A028-A04561B55A63}" type="presParOf" srcId="{41A334DA-EC70-4AD9-A8D7-B2FB368612E4}" destId="{F0AA1AEC-0FF4-4E11-856F-53E08650E649}" srcOrd="0" destOrd="0" presId="urn:microsoft.com/office/officeart/2018/2/layout/IconVerticalSolidList"/>
    <dgm:cxn modelId="{1C3BF08D-99ED-447B-9EA0-B5C711864671}" type="presParOf" srcId="{41A334DA-EC70-4AD9-A8D7-B2FB368612E4}" destId="{A57C5C71-B60D-4FAD-A858-D59DE3C75E17}" srcOrd="1" destOrd="0" presId="urn:microsoft.com/office/officeart/2018/2/layout/IconVerticalSolidList"/>
    <dgm:cxn modelId="{B6997F01-F8E0-4AD7-A355-F24C89FE8AB2}" type="presParOf" srcId="{41A334DA-EC70-4AD9-A8D7-B2FB368612E4}" destId="{1011D138-54DB-4120-9871-70031A97C48B}" srcOrd="2" destOrd="0" presId="urn:microsoft.com/office/officeart/2018/2/layout/IconVerticalSolidList"/>
    <dgm:cxn modelId="{AD2A8A71-A0AF-4CED-B5BA-CDD4D88C3C60}" type="presParOf" srcId="{41A334DA-EC70-4AD9-A8D7-B2FB368612E4}" destId="{B6CE6264-EB51-4266-9609-E5C962D8C5F1}" srcOrd="3" destOrd="0" presId="urn:microsoft.com/office/officeart/2018/2/layout/IconVerticalSolidList"/>
    <dgm:cxn modelId="{1BB3C11D-5274-419C-A817-32B1969D8015}" type="presParOf" srcId="{41A334DA-EC70-4AD9-A8D7-B2FB368612E4}" destId="{D745B2CD-CEAC-4591-94A0-16BBE3B7774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4A13CA-924F-43FF-97FA-5070AED817B7}"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02D150D2-B9AE-42B4-A23A-87BD05E761B4}">
      <dgm:prSet custT="1"/>
      <dgm:spPr/>
      <dgm:t>
        <a:bodyPr/>
        <a:lstStyle/>
        <a:p>
          <a:pPr>
            <a:defRPr cap="all"/>
          </a:pPr>
          <a:r>
            <a:rPr lang="en-GB" sz="1400" dirty="0">
              <a:solidFill>
                <a:srgbClr val="7030A0"/>
              </a:solidFill>
              <a:latin typeface="Verdana" panose="020B0604030504040204" pitchFamily="34" charset="0"/>
              <a:ea typeface="Verdana" panose="020B0604030504040204" pitchFamily="34" charset="0"/>
            </a:rPr>
            <a:t>Administrative duties</a:t>
          </a:r>
          <a:endParaRPr lang="en-US" sz="1400" dirty="0">
            <a:solidFill>
              <a:srgbClr val="7030A0"/>
            </a:solidFill>
            <a:latin typeface="Verdana" panose="020B0604030504040204" pitchFamily="34" charset="0"/>
            <a:ea typeface="Verdana" panose="020B0604030504040204" pitchFamily="34" charset="0"/>
          </a:endParaRPr>
        </a:p>
      </dgm:t>
    </dgm:pt>
    <dgm:pt modelId="{872A405E-B23F-4D2A-89FD-C84E6424A56A}" type="parTrans" cxnId="{342646EC-BB1F-46C1-A5D6-027771032AC0}">
      <dgm:prSet/>
      <dgm:spPr/>
      <dgm:t>
        <a:bodyPr/>
        <a:lstStyle/>
        <a:p>
          <a:endParaRPr lang="en-US">
            <a:latin typeface="Verdana" panose="020B0604030504040204" pitchFamily="34" charset="0"/>
            <a:ea typeface="Verdana" panose="020B0604030504040204" pitchFamily="34" charset="0"/>
          </a:endParaRPr>
        </a:p>
      </dgm:t>
    </dgm:pt>
    <dgm:pt modelId="{70D1F2DC-6E10-40D8-9A87-E3C758407408}" type="sibTrans" cxnId="{342646EC-BB1F-46C1-A5D6-027771032AC0}">
      <dgm:prSet/>
      <dgm:spPr/>
      <dgm:t>
        <a:bodyPr/>
        <a:lstStyle/>
        <a:p>
          <a:endParaRPr lang="en-US">
            <a:latin typeface="Verdana" panose="020B0604030504040204" pitchFamily="34" charset="0"/>
            <a:ea typeface="Verdana" panose="020B0604030504040204" pitchFamily="34" charset="0"/>
          </a:endParaRPr>
        </a:p>
      </dgm:t>
    </dgm:pt>
    <dgm:pt modelId="{8E978769-6049-497E-BAD0-E8600AEBB455}">
      <dgm:prSet custT="1"/>
      <dgm:spPr/>
      <dgm:t>
        <a:bodyPr/>
        <a:lstStyle/>
        <a:p>
          <a:pPr>
            <a:defRPr cap="all"/>
          </a:pPr>
          <a:r>
            <a:rPr lang="en-GB" sz="1400" dirty="0">
              <a:solidFill>
                <a:srgbClr val="7030A0"/>
              </a:solidFill>
              <a:latin typeface="Verdana" panose="020B0604030504040204" pitchFamily="34" charset="0"/>
              <a:ea typeface="Verdana" panose="020B0604030504040204" pitchFamily="34" charset="0"/>
            </a:rPr>
            <a:t>Ward culture (beliefs that patients too unwell on an acute ward to engage therapeutically)</a:t>
          </a:r>
          <a:endParaRPr lang="en-US" sz="1400" dirty="0">
            <a:solidFill>
              <a:srgbClr val="7030A0"/>
            </a:solidFill>
            <a:latin typeface="Verdana" panose="020B0604030504040204" pitchFamily="34" charset="0"/>
            <a:ea typeface="Verdana" panose="020B0604030504040204" pitchFamily="34" charset="0"/>
          </a:endParaRPr>
        </a:p>
      </dgm:t>
    </dgm:pt>
    <dgm:pt modelId="{D83682FD-2F0A-47CB-B506-7B4B912616B5}" type="parTrans" cxnId="{988E4325-25B7-4199-AB06-E0F369CC5F7F}">
      <dgm:prSet/>
      <dgm:spPr/>
      <dgm:t>
        <a:bodyPr/>
        <a:lstStyle/>
        <a:p>
          <a:endParaRPr lang="en-US">
            <a:latin typeface="Verdana" panose="020B0604030504040204" pitchFamily="34" charset="0"/>
            <a:ea typeface="Verdana" panose="020B0604030504040204" pitchFamily="34" charset="0"/>
          </a:endParaRPr>
        </a:p>
      </dgm:t>
    </dgm:pt>
    <dgm:pt modelId="{BD3754D7-7C0E-4CAF-B1E8-9940FD12A854}" type="sibTrans" cxnId="{988E4325-25B7-4199-AB06-E0F369CC5F7F}">
      <dgm:prSet/>
      <dgm:spPr/>
      <dgm:t>
        <a:bodyPr/>
        <a:lstStyle/>
        <a:p>
          <a:endParaRPr lang="en-US">
            <a:latin typeface="Verdana" panose="020B0604030504040204" pitchFamily="34" charset="0"/>
            <a:ea typeface="Verdana" panose="020B0604030504040204" pitchFamily="34" charset="0"/>
          </a:endParaRPr>
        </a:p>
      </dgm:t>
    </dgm:pt>
    <dgm:pt modelId="{F5110389-202F-4793-8325-F24FFCF87890}">
      <dgm:prSet custT="1"/>
      <dgm:spPr/>
      <dgm:t>
        <a:bodyPr/>
        <a:lstStyle/>
        <a:p>
          <a:pPr>
            <a:defRPr cap="all"/>
          </a:pPr>
          <a:r>
            <a:rPr lang="en-GB" sz="1400" dirty="0">
              <a:solidFill>
                <a:srgbClr val="7030A0"/>
              </a:solidFill>
              <a:latin typeface="Verdana" panose="020B0604030504040204" pitchFamily="34" charset="0"/>
              <a:ea typeface="Verdana" panose="020B0604030504040204" pitchFamily="34" charset="0"/>
            </a:rPr>
            <a:t>Lack of confidence and anxiety about face-to-face therapeutic interaction</a:t>
          </a:r>
          <a:endParaRPr lang="en-US" sz="1400" dirty="0">
            <a:solidFill>
              <a:srgbClr val="7030A0"/>
            </a:solidFill>
            <a:latin typeface="Verdana" panose="020B0604030504040204" pitchFamily="34" charset="0"/>
            <a:ea typeface="Verdana" panose="020B0604030504040204" pitchFamily="34" charset="0"/>
          </a:endParaRPr>
        </a:p>
      </dgm:t>
    </dgm:pt>
    <dgm:pt modelId="{6807BBB8-3FEA-412A-A3C2-98A60FA61338}" type="parTrans" cxnId="{6EE7E06E-95CF-498E-B051-0DB84A8EB53B}">
      <dgm:prSet/>
      <dgm:spPr/>
      <dgm:t>
        <a:bodyPr/>
        <a:lstStyle/>
        <a:p>
          <a:endParaRPr lang="en-US">
            <a:latin typeface="Verdana" panose="020B0604030504040204" pitchFamily="34" charset="0"/>
            <a:ea typeface="Verdana" panose="020B0604030504040204" pitchFamily="34" charset="0"/>
          </a:endParaRPr>
        </a:p>
      </dgm:t>
    </dgm:pt>
    <dgm:pt modelId="{808A139D-2350-461F-829F-7638C859C01E}" type="sibTrans" cxnId="{6EE7E06E-95CF-498E-B051-0DB84A8EB53B}">
      <dgm:prSet/>
      <dgm:spPr/>
      <dgm:t>
        <a:bodyPr/>
        <a:lstStyle/>
        <a:p>
          <a:endParaRPr lang="en-US">
            <a:latin typeface="Verdana" panose="020B0604030504040204" pitchFamily="34" charset="0"/>
            <a:ea typeface="Verdana" panose="020B0604030504040204" pitchFamily="34" charset="0"/>
          </a:endParaRPr>
        </a:p>
      </dgm:t>
    </dgm:pt>
    <dgm:pt modelId="{594563E8-9429-4766-9BBA-C5EEDC49FEF0}">
      <dgm:prSet custT="1"/>
      <dgm:spPr/>
      <dgm:t>
        <a:bodyPr/>
        <a:lstStyle/>
        <a:p>
          <a:pPr>
            <a:defRPr cap="all"/>
          </a:pPr>
          <a:r>
            <a:rPr lang="en-GB" sz="1400" dirty="0">
              <a:solidFill>
                <a:srgbClr val="7030A0"/>
              </a:solidFill>
              <a:latin typeface="Verdana" panose="020B0604030504040204" pitchFamily="34" charset="0"/>
              <a:ea typeface="Verdana" panose="020B0604030504040204" pitchFamily="34" charset="0"/>
            </a:rPr>
            <a:t>Lack of training and guidance (staff aren’t sure how to go about therapeutic engagement)</a:t>
          </a:r>
          <a:endParaRPr lang="en-US" sz="1400" dirty="0">
            <a:solidFill>
              <a:srgbClr val="7030A0"/>
            </a:solidFill>
            <a:latin typeface="Verdana" panose="020B0604030504040204" pitchFamily="34" charset="0"/>
            <a:ea typeface="Verdana" panose="020B0604030504040204" pitchFamily="34" charset="0"/>
          </a:endParaRPr>
        </a:p>
      </dgm:t>
    </dgm:pt>
    <dgm:pt modelId="{48286C25-2956-4417-8C11-DF86A37714BD}" type="parTrans" cxnId="{947D0A74-FEF8-466F-A17F-EA0C1144C03D}">
      <dgm:prSet/>
      <dgm:spPr/>
      <dgm:t>
        <a:bodyPr/>
        <a:lstStyle/>
        <a:p>
          <a:endParaRPr lang="en-US">
            <a:latin typeface="Verdana" panose="020B0604030504040204" pitchFamily="34" charset="0"/>
            <a:ea typeface="Verdana" panose="020B0604030504040204" pitchFamily="34" charset="0"/>
          </a:endParaRPr>
        </a:p>
      </dgm:t>
    </dgm:pt>
    <dgm:pt modelId="{07A9068E-2D76-4D0D-8912-F50E71456A47}" type="sibTrans" cxnId="{947D0A74-FEF8-466F-A17F-EA0C1144C03D}">
      <dgm:prSet/>
      <dgm:spPr/>
      <dgm:t>
        <a:bodyPr/>
        <a:lstStyle/>
        <a:p>
          <a:endParaRPr lang="en-US">
            <a:latin typeface="Verdana" panose="020B0604030504040204" pitchFamily="34" charset="0"/>
            <a:ea typeface="Verdana" panose="020B0604030504040204" pitchFamily="34" charset="0"/>
          </a:endParaRPr>
        </a:p>
      </dgm:t>
    </dgm:pt>
    <dgm:pt modelId="{C16F5CBA-5224-4215-8D13-8285BC861C81}">
      <dgm:prSet custT="1"/>
      <dgm:spPr/>
      <dgm:t>
        <a:bodyPr/>
        <a:lstStyle/>
        <a:p>
          <a:pPr>
            <a:defRPr cap="all"/>
          </a:pPr>
          <a:r>
            <a:rPr lang="en-GB" sz="1400" dirty="0">
              <a:solidFill>
                <a:srgbClr val="7030A0"/>
              </a:solidFill>
              <a:latin typeface="Verdana" panose="020B0604030504040204" pitchFamily="34" charset="0"/>
              <a:ea typeface="Verdana" panose="020B0604030504040204" pitchFamily="34" charset="0"/>
            </a:rPr>
            <a:t>Lack of supervision</a:t>
          </a:r>
          <a:endParaRPr lang="en-US" sz="1400" dirty="0">
            <a:solidFill>
              <a:srgbClr val="7030A0"/>
            </a:solidFill>
            <a:latin typeface="Verdana" panose="020B0604030504040204" pitchFamily="34" charset="0"/>
            <a:ea typeface="Verdana" panose="020B0604030504040204" pitchFamily="34" charset="0"/>
          </a:endParaRPr>
        </a:p>
      </dgm:t>
    </dgm:pt>
    <dgm:pt modelId="{E6ECFA35-EF3F-40C5-BCCC-D45AFB319DB5}" type="parTrans" cxnId="{C2EF823B-9F13-4B85-A208-9A1D9F1D1238}">
      <dgm:prSet/>
      <dgm:spPr/>
      <dgm:t>
        <a:bodyPr/>
        <a:lstStyle/>
        <a:p>
          <a:endParaRPr lang="en-US">
            <a:latin typeface="Verdana" panose="020B0604030504040204" pitchFamily="34" charset="0"/>
            <a:ea typeface="Verdana" panose="020B0604030504040204" pitchFamily="34" charset="0"/>
          </a:endParaRPr>
        </a:p>
      </dgm:t>
    </dgm:pt>
    <dgm:pt modelId="{21C49F26-8A6C-470F-8476-B21A9CD61F2C}" type="sibTrans" cxnId="{C2EF823B-9F13-4B85-A208-9A1D9F1D1238}">
      <dgm:prSet/>
      <dgm:spPr/>
      <dgm:t>
        <a:bodyPr/>
        <a:lstStyle/>
        <a:p>
          <a:endParaRPr lang="en-US">
            <a:latin typeface="Verdana" panose="020B0604030504040204" pitchFamily="34" charset="0"/>
            <a:ea typeface="Verdana" panose="020B0604030504040204" pitchFamily="34" charset="0"/>
          </a:endParaRPr>
        </a:p>
      </dgm:t>
    </dgm:pt>
    <dgm:pt modelId="{09199A59-B998-445B-92F9-6939A4C62F49}" type="pres">
      <dgm:prSet presAssocID="{104A13CA-924F-43FF-97FA-5070AED817B7}" presName="root" presStyleCnt="0">
        <dgm:presLayoutVars>
          <dgm:dir/>
          <dgm:resizeHandles val="exact"/>
        </dgm:presLayoutVars>
      </dgm:prSet>
      <dgm:spPr/>
    </dgm:pt>
    <dgm:pt modelId="{FB929CED-F484-41E8-8917-6763BADFB489}" type="pres">
      <dgm:prSet presAssocID="{02D150D2-B9AE-42B4-A23A-87BD05E761B4}" presName="compNode" presStyleCnt="0"/>
      <dgm:spPr/>
    </dgm:pt>
    <dgm:pt modelId="{6665C3D1-78AA-45E5-A758-139B89E03448}" type="pres">
      <dgm:prSet presAssocID="{02D150D2-B9AE-42B4-A23A-87BD05E761B4}" presName="iconBgRect" presStyleLbl="bgShp" presStyleIdx="0" presStyleCnt="5" custScaleX="132747" custScaleY="118183"/>
      <dgm:spPr/>
    </dgm:pt>
    <dgm:pt modelId="{1278E05D-D8ED-4EF7-AF70-2EC929CBFDCC}" type="pres">
      <dgm:prSet presAssocID="{02D150D2-B9AE-42B4-A23A-87BD05E761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773A357-43E6-4F25-9ABA-7066905D8441}" type="pres">
      <dgm:prSet presAssocID="{02D150D2-B9AE-42B4-A23A-87BD05E761B4}" presName="spaceRect" presStyleCnt="0"/>
      <dgm:spPr/>
    </dgm:pt>
    <dgm:pt modelId="{CF0EEC8C-DAC3-4DBE-ABA5-368CCD9E5E53}" type="pres">
      <dgm:prSet presAssocID="{02D150D2-B9AE-42B4-A23A-87BD05E761B4}" presName="textRect" presStyleLbl="revTx" presStyleIdx="0" presStyleCnt="5" custScaleX="119118">
        <dgm:presLayoutVars>
          <dgm:chMax val="1"/>
          <dgm:chPref val="1"/>
        </dgm:presLayoutVars>
      </dgm:prSet>
      <dgm:spPr/>
    </dgm:pt>
    <dgm:pt modelId="{24D6EC07-8733-42E5-B56D-AB625E5BC3CA}" type="pres">
      <dgm:prSet presAssocID="{70D1F2DC-6E10-40D8-9A87-E3C758407408}" presName="sibTrans" presStyleCnt="0"/>
      <dgm:spPr/>
    </dgm:pt>
    <dgm:pt modelId="{761C3141-3925-42BA-8E91-DDE49655FD02}" type="pres">
      <dgm:prSet presAssocID="{8E978769-6049-497E-BAD0-E8600AEBB455}" presName="compNode" presStyleCnt="0"/>
      <dgm:spPr/>
    </dgm:pt>
    <dgm:pt modelId="{4E704482-87F8-4DD7-BBB3-6E58A64DBBB8}" type="pres">
      <dgm:prSet presAssocID="{8E978769-6049-497E-BAD0-E8600AEBB455}" presName="iconBgRect" presStyleLbl="bgShp" presStyleIdx="1" presStyleCnt="5" custScaleX="132747" custScaleY="118183"/>
      <dgm:spPr/>
    </dgm:pt>
    <dgm:pt modelId="{C5D83913-A006-4D2A-AF5F-F5D4F7AE9E2E}" type="pres">
      <dgm:prSet presAssocID="{8E978769-6049-497E-BAD0-E8600AEBB4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CCE173E-CDA8-4C8E-A573-68875956F95F}" type="pres">
      <dgm:prSet presAssocID="{8E978769-6049-497E-BAD0-E8600AEBB455}" presName="spaceRect" presStyleCnt="0"/>
      <dgm:spPr/>
    </dgm:pt>
    <dgm:pt modelId="{062B9992-66A1-47EE-8D89-C2586589F427}" type="pres">
      <dgm:prSet presAssocID="{8E978769-6049-497E-BAD0-E8600AEBB455}" presName="textRect" presStyleLbl="revTx" presStyleIdx="1" presStyleCnt="5" custScaleX="127858">
        <dgm:presLayoutVars>
          <dgm:chMax val="1"/>
          <dgm:chPref val="1"/>
        </dgm:presLayoutVars>
      </dgm:prSet>
      <dgm:spPr/>
    </dgm:pt>
    <dgm:pt modelId="{B54F20D5-2FE8-40EF-A72F-1F9748976DC5}" type="pres">
      <dgm:prSet presAssocID="{BD3754D7-7C0E-4CAF-B1E8-9940FD12A854}" presName="sibTrans" presStyleCnt="0"/>
      <dgm:spPr/>
    </dgm:pt>
    <dgm:pt modelId="{C5A0ED08-6B63-456A-A9D3-445CCE44CC28}" type="pres">
      <dgm:prSet presAssocID="{F5110389-202F-4793-8325-F24FFCF87890}" presName="compNode" presStyleCnt="0"/>
      <dgm:spPr/>
    </dgm:pt>
    <dgm:pt modelId="{8692FED9-E2F8-46EF-AB51-5EF33FBA3EFA}" type="pres">
      <dgm:prSet presAssocID="{F5110389-202F-4793-8325-F24FFCF87890}" presName="iconBgRect" presStyleLbl="bgShp" presStyleIdx="2" presStyleCnt="5" custScaleX="132747" custScaleY="118183"/>
      <dgm:spPr/>
    </dgm:pt>
    <dgm:pt modelId="{684F7F34-74D4-46A9-9880-4FFB69653568}" type="pres">
      <dgm:prSet presAssocID="{F5110389-202F-4793-8325-F24FFCF8789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681E1D0-B24F-434A-B536-D7FCEFF94744}" type="pres">
      <dgm:prSet presAssocID="{F5110389-202F-4793-8325-F24FFCF87890}" presName="spaceRect" presStyleCnt="0"/>
      <dgm:spPr/>
    </dgm:pt>
    <dgm:pt modelId="{C376E62A-E46A-4C6C-9213-082FCCA4F740}" type="pres">
      <dgm:prSet presAssocID="{F5110389-202F-4793-8325-F24FFCF87890}" presName="textRect" presStyleLbl="revTx" presStyleIdx="2" presStyleCnt="5">
        <dgm:presLayoutVars>
          <dgm:chMax val="1"/>
          <dgm:chPref val="1"/>
        </dgm:presLayoutVars>
      </dgm:prSet>
      <dgm:spPr/>
    </dgm:pt>
    <dgm:pt modelId="{DB473DC0-5BEF-445C-9A41-400BC97FDDA1}" type="pres">
      <dgm:prSet presAssocID="{808A139D-2350-461F-829F-7638C859C01E}" presName="sibTrans" presStyleCnt="0"/>
      <dgm:spPr/>
    </dgm:pt>
    <dgm:pt modelId="{E9DEA0B6-9069-49C5-8702-3ACA16FFBCC2}" type="pres">
      <dgm:prSet presAssocID="{594563E8-9429-4766-9BBA-C5EEDC49FEF0}" presName="compNode" presStyleCnt="0"/>
      <dgm:spPr/>
    </dgm:pt>
    <dgm:pt modelId="{747C7D9A-9244-42D8-8349-0873210D0E9C}" type="pres">
      <dgm:prSet presAssocID="{594563E8-9429-4766-9BBA-C5EEDC49FEF0}" presName="iconBgRect" presStyleLbl="bgShp" presStyleIdx="3" presStyleCnt="5" custScaleX="132747" custScaleY="118183"/>
      <dgm:spPr/>
    </dgm:pt>
    <dgm:pt modelId="{F100BB8E-D082-4764-BE7A-0652CE4C7E15}" type="pres">
      <dgm:prSet presAssocID="{594563E8-9429-4766-9BBA-C5EEDC49FE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m"/>
        </a:ext>
      </dgm:extLst>
    </dgm:pt>
    <dgm:pt modelId="{2F7FB5AE-B5FB-4388-B715-E3C4572B5D05}" type="pres">
      <dgm:prSet presAssocID="{594563E8-9429-4766-9BBA-C5EEDC49FEF0}" presName="spaceRect" presStyleCnt="0"/>
      <dgm:spPr/>
    </dgm:pt>
    <dgm:pt modelId="{FC31E012-42E2-4F53-BDCD-866B0CE5B9FF}" type="pres">
      <dgm:prSet presAssocID="{594563E8-9429-4766-9BBA-C5EEDC49FEF0}" presName="textRect" presStyleLbl="revTx" presStyleIdx="3" presStyleCnt="5">
        <dgm:presLayoutVars>
          <dgm:chMax val="1"/>
          <dgm:chPref val="1"/>
        </dgm:presLayoutVars>
      </dgm:prSet>
      <dgm:spPr/>
    </dgm:pt>
    <dgm:pt modelId="{587EB30A-EC74-44F6-861E-88DFD1E2BDB5}" type="pres">
      <dgm:prSet presAssocID="{07A9068E-2D76-4D0D-8912-F50E71456A47}" presName="sibTrans" presStyleCnt="0"/>
      <dgm:spPr/>
    </dgm:pt>
    <dgm:pt modelId="{0DE2E5B1-183D-4E72-B7D7-F069636BFA77}" type="pres">
      <dgm:prSet presAssocID="{C16F5CBA-5224-4215-8D13-8285BC861C81}" presName="compNode" presStyleCnt="0"/>
      <dgm:spPr/>
    </dgm:pt>
    <dgm:pt modelId="{6BC298D8-689A-4D90-B391-DCB589014631}" type="pres">
      <dgm:prSet presAssocID="{C16F5CBA-5224-4215-8D13-8285BC861C81}" presName="iconBgRect" presStyleLbl="bgShp" presStyleIdx="4" presStyleCnt="5" custScaleX="132747" custScaleY="118183"/>
      <dgm:spPr/>
    </dgm:pt>
    <dgm:pt modelId="{02B3B8CB-5872-4DAE-8899-111707DB3A9C}" type="pres">
      <dgm:prSet presAssocID="{C16F5CBA-5224-4215-8D13-8285BC861C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ad Face with No Fill"/>
        </a:ext>
      </dgm:extLst>
    </dgm:pt>
    <dgm:pt modelId="{4134154A-DC0A-4C90-9544-6A9621A2E257}" type="pres">
      <dgm:prSet presAssocID="{C16F5CBA-5224-4215-8D13-8285BC861C81}" presName="spaceRect" presStyleCnt="0"/>
      <dgm:spPr/>
    </dgm:pt>
    <dgm:pt modelId="{7B2E433A-D5D1-4E28-AB94-29CB2F4765D3}" type="pres">
      <dgm:prSet presAssocID="{C16F5CBA-5224-4215-8D13-8285BC861C81}" presName="textRect" presStyleLbl="revTx" presStyleIdx="4" presStyleCnt="5">
        <dgm:presLayoutVars>
          <dgm:chMax val="1"/>
          <dgm:chPref val="1"/>
        </dgm:presLayoutVars>
      </dgm:prSet>
      <dgm:spPr/>
    </dgm:pt>
  </dgm:ptLst>
  <dgm:cxnLst>
    <dgm:cxn modelId="{988E4325-25B7-4199-AB06-E0F369CC5F7F}" srcId="{104A13CA-924F-43FF-97FA-5070AED817B7}" destId="{8E978769-6049-497E-BAD0-E8600AEBB455}" srcOrd="1" destOrd="0" parTransId="{D83682FD-2F0A-47CB-B506-7B4B912616B5}" sibTransId="{BD3754D7-7C0E-4CAF-B1E8-9940FD12A854}"/>
    <dgm:cxn modelId="{7B402B2F-F610-427E-B63F-36AFA949D565}" type="presOf" srcId="{594563E8-9429-4766-9BBA-C5EEDC49FEF0}" destId="{FC31E012-42E2-4F53-BDCD-866B0CE5B9FF}" srcOrd="0" destOrd="0" presId="urn:microsoft.com/office/officeart/2018/5/layout/IconCircleLabelList"/>
    <dgm:cxn modelId="{C2EF823B-9F13-4B85-A208-9A1D9F1D1238}" srcId="{104A13CA-924F-43FF-97FA-5070AED817B7}" destId="{C16F5CBA-5224-4215-8D13-8285BC861C81}" srcOrd="4" destOrd="0" parTransId="{E6ECFA35-EF3F-40C5-BCCC-D45AFB319DB5}" sibTransId="{21C49F26-8A6C-470F-8476-B21A9CD61F2C}"/>
    <dgm:cxn modelId="{CE698E5B-1D62-4A56-99DE-26FA46DD954F}" type="presOf" srcId="{C16F5CBA-5224-4215-8D13-8285BC861C81}" destId="{7B2E433A-D5D1-4E28-AB94-29CB2F4765D3}" srcOrd="0" destOrd="0" presId="urn:microsoft.com/office/officeart/2018/5/layout/IconCircleLabelList"/>
    <dgm:cxn modelId="{1A667D5C-179A-4EC7-A212-9024A1B099CF}" type="presOf" srcId="{8E978769-6049-497E-BAD0-E8600AEBB455}" destId="{062B9992-66A1-47EE-8D89-C2586589F427}" srcOrd="0" destOrd="0" presId="urn:microsoft.com/office/officeart/2018/5/layout/IconCircleLabelList"/>
    <dgm:cxn modelId="{31F84468-BAEC-4383-999E-CC2E5914DDF7}" type="presOf" srcId="{F5110389-202F-4793-8325-F24FFCF87890}" destId="{C376E62A-E46A-4C6C-9213-082FCCA4F740}" srcOrd="0" destOrd="0" presId="urn:microsoft.com/office/officeart/2018/5/layout/IconCircleLabelList"/>
    <dgm:cxn modelId="{6EE7E06E-95CF-498E-B051-0DB84A8EB53B}" srcId="{104A13CA-924F-43FF-97FA-5070AED817B7}" destId="{F5110389-202F-4793-8325-F24FFCF87890}" srcOrd="2" destOrd="0" parTransId="{6807BBB8-3FEA-412A-A3C2-98A60FA61338}" sibTransId="{808A139D-2350-461F-829F-7638C859C01E}"/>
    <dgm:cxn modelId="{947D0A74-FEF8-466F-A17F-EA0C1144C03D}" srcId="{104A13CA-924F-43FF-97FA-5070AED817B7}" destId="{594563E8-9429-4766-9BBA-C5EEDC49FEF0}" srcOrd="3" destOrd="0" parTransId="{48286C25-2956-4417-8C11-DF86A37714BD}" sibTransId="{07A9068E-2D76-4D0D-8912-F50E71456A47}"/>
    <dgm:cxn modelId="{FF4F8A7F-5042-4652-91A7-D163DB4FA673}" type="presOf" srcId="{104A13CA-924F-43FF-97FA-5070AED817B7}" destId="{09199A59-B998-445B-92F9-6939A4C62F49}" srcOrd="0" destOrd="0" presId="urn:microsoft.com/office/officeart/2018/5/layout/IconCircleLabelList"/>
    <dgm:cxn modelId="{4E1662A8-3278-4616-907B-99E987752642}" type="presOf" srcId="{02D150D2-B9AE-42B4-A23A-87BD05E761B4}" destId="{CF0EEC8C-DAC3-4DBE-ABA5-368CCD9E5E53}" srcOrd="0" destOrd="0" presId="urn:microsoft.com/office/officeart/2018/5/layout/IconCircleLabelList"/>
    <dgm:cxn modelId="{342646EC-BB1F-46C1-A5D6-027771032AC0}" srcId="{104A13CA-924F-43FF-97FA-5070AED817B7}" destId="{02D150D2-B9AE-42B4-A23A-87BD05E761B4}" srcOrd="0" destOrd="0" parTransId="{872A405E-B23F-4D2A-89FD-C84E6424A56A}" sibTransId="{70D1F2DC-6E10-40D8-9A87-E3C758407408}"/>
    <dgm:cxn modelId="{66B70639-C4E8-4688-9016-DF1571856BE9}" type="presParOf" srcId="{09199A59-B998-445B-92F9-6939A4C62F49}" destId="{FB929CED-F484-41E8-8917-6763BADFB489}" srcOrd="0" destOrd="0" presId="urn:microsoft.com/office/officeart/2018/5/layout/IconCircleLabelList"/>
    <dgm:cxn modelId="{2AB77BA4-C408-48D2-8179-C4AD41C8763C}" type="presParOf" srcId="{FB929CED-F484-41E8-8917-6763BADFB489}" destId="{6665C3D1-78AA-45E5-A758-139B89E03448}" srcOrd="0" destOrd="0" presId="urn:microsoft.com/office/officeart/2018/5/layout/IconCircleLabelList"/>
    <dgm:cxn modelId="{2F9F8859-41F9-49CE-B088-4ECE0D75A779}" type="presParOf" srcId="{FB929CED-F484-41E8-8917-6763BADFB489}" destId="{1278E05D-D8ED-4EF7-AF70-2EC929CBFDCC}" srcOrd="1" destOrd="0" presId="urn:microsoft.com/office/officeart/2018/5/layout/IconCircleLabelList"/>
    <dgm:cxn modelId="{1F7425BC-21A4-4432-9770-10476243E5F2}" type="presParOf" srcId="{FB929CED-F484-41E8-8917-6763BADFB489}" destId="{5773A357-43E6-4F25-9ABA-7066905D8441}" srcOrd="2" destOrd="0" presId="urn:microsoft.com/office/officeart/2018/5/layout/IconCircleLabelList"/>
    <dgm:cxn modelId="{EFFE646E-466B-4D65-B2A3-306AEBEF7A9F}" type="presParOf" srcId="{FB929CED-F484-41E8-8917-6763BADFB489}" destId="{CF0EEC8C-DAC3-4DBE-ABA5-368CCD9E5E53}" srcOrd="3" destOrd="0" presId="urn:microsoft.com/office/officeart/2018/5/layout/IconCircleLabelList"/>
    <dgm:cxn modelId="{58CE38E9-5064-4FBF-9204-E47E4D471825}" type="presParOf" srcId="{09199A59-B998-445B-92F9-6939A4C62F49}" destId="{24D6EC07-8733-42E5-B56D-AB625E5BC3CA}" srcOrd="1" destOrd="0" presId="urn:microsoft.com/office/officeart/2018/5/layout/IconCircleLabelList"/>
    <dgm:cxn modelId="{51A0AAD7-040D-4F7F-9008-41FBBE4CEB9B}" type="presParOf" srcId="{09199A59-B998-445B-92F9-6939A4C62F49}" destId="{761C3141-3925-42BA-8E91-DDE49655FD02}" srcOrd="2" destOrd="0" presId="urn:microsoft.com/office/officeart/2018/5/layout/IconCircleLabelList"/>
    <dgm:cxn modelId="{5493405A-F61F-41E8-9F2F-A7EEF1C34A6D}" type="presParOf" srcId="{761C3141-3925-42BA-8E91-DDE49655FD02}" destId="{4E704482-87F8-4DD7-BBB3-6E58A64DBBB8}" srcOrd="0" destOrd="0" presId="urn:microsoft.com/office/officeart/2018/5/layout/IconCircleLabelList"/>
    <dgm:cxn modelId="{C4DECFA9-55A2-4C84-B781-38089BAAA592}" type="presParOf" srcId="{761C3141-3925-42BA-8E91-DDE49655FD02}" destId="{C5D83913-A006-4D2A-AF5F-F5D4F7AE9E2E}" srcOrd="1" destOrd="0" presId="urn:microsoft.com/office/officeart/2018/5/layout/IconCircleLabelList"/>
    <dgm:cxn modelId="{8291C9E1-6CCD-4FA1-AAB7-3F465F960AD3}" type="presParOf" srcId="{761C3141-3925-42BA-8E91-DDE49655FD02}" destId="{5CCE173E-CDA8-4C8E-A573-68875956F95F}" srcOrd="2" destOrd="0" presId="urn:microsoft.com/office/officeart/2018/5/layout/IconCircleLabelList"/>
    <dgm:cxn modelId="{51BF29DF-C6A8-4470-8C47-E3EA38F950D5}" type="presParOf" srcId="{761C3141-3925-42BA-8E91-DDE49655FD02}" destId="{062B9992-66A1-47EE-8D89-C2586589F427}" srcOrd="3" destOrd="0" presId="urn:microsoft.com/office/officeart/2018/5/layout/IconCircleLabelList"/>
    <dgm:cxn modelId="{047747D9-6E7F-425F-AB86-861A7223E0F9}" type="presParOf" srcId="{09199A59-B998-445B-92F9-6939A4C62F49}" destId="{B54F20D5-2FE8-40EF-A72F-1F9748976DC5}" srcOrd="3" destOrd="0" presId="urn:microsoft.com/office/officeart/2018/5/layout/IconCircleLabelList"/>
    <dgm:cxn modelId="{7562D854-2458-4DCC-BED3-2F62C87FDA71}" type="presParOf" srcId="{09199A59-B998-445B-92F9-6939A4C62F49}" destId="{C5A0ED08-6B63-456A-A9D3-445CCE44CC28}" srcOrd="4" destOrd="0" presId="urn:microsoft.com/office/officeart/2018/5/layout/IconCircleLabelList"/>
    <dgm:cxn modelId="{3E3D9B15-2D8A-4612-8848-86CC454D36CA}" type="presParOf" srcId="{C5A0ED08-6B63-456A-A9D3-445CCE44CC28}" destId="{8692FED9-E2F8-46EF-AB51-5EF33FBA3EFA}" srcOrd="0" destOrd="0" presId="urn:microsoft.com/office/officeart/2018/5/layout/IconCircleLabelList"/>
    <dgm:cxn modelId="{0EA7E759-29DC-4B80-ACA0-6210E18B7978}" type="presParOf" srcId="{C5A0ED08-6B63-456A-A9D3-445CCE44CC28}" destId="{684F7F34-74D4-46A9-9880-4FFB69653568}" srcOrd="1" destOrd="0" presId="urn:microsoft.com/office/officeart/2018/5/layout/IconCircleLabelList"/>
    <dgm:cxn modelId="{91AB8090-20F1-4854-B9D5-1869F0F49D5E}" type="presParOf" srcId="{C5A0ED08-6B63-456A-A9D3-445CCE44CC28}" destId="{C681E1D0-B24F-434A-B536-D7FCEFF94744}" srcOrd="2" destOrd="0" presId="urn:microsoft.com/office/officeart/2018/5/layout/IconCircleLabelList"/>
    <dgm:cxn modelId="{3EA4F1E1-140C-4BBE-981C-158EFD142A8C}" type="presParOf" srcId="{C5A0ED08-6B63-456A-A9D3-445CCE44CC28}" destId="{C376E62A-E46A-4C6C-9213-082FCCA4F740}" srcOrd="3" destOrd="0" presId="urn:microsoft.com/office/officeart/2018/5/layout/IconCircleLabelList"/>
    <dgm:cxn modelId="{F525E42A-4F15-474B-9656-0875DEB4059D}" type="presParOf" srcId="{09199A59-B998-445B-92F9-6939A4C62F49}" destId="{DB473DC0-5BEF-445C-9A41-400BC97FDDA1}" srcOrd="5" destOrd="0" presId="urn:microsoft.com/office/officeart/2018/5/layout/IconCircleLabelList"/>
    <dgm:cxn modelId="{C2E585AF-5DEA-448D-BBB4-619DD4C0A37C}" type="presParOf" srcId="{09199A59-B998-445B-92F9-6939A4C62F49}" destId="{E9DEA0B6-9069-49C5-8702-3ACA16FFBCC2}" srcOrd="6" destOrd="0" presId="urn:microsoft.com/office/officeart/2018/5/layout/IconCircleLabelList"/>
    <dgm:cxn modelId="{C11542D8-98A0-4065-B204-E8A966CF61B2}" type="presParOf" srcId="{E9DEA0B6-9069-49C5-8702-3ACA16FFBCC2}" destId="{747C7D9A-9244-42D8-8349-0873210D0E9C}" srcOrd="0" destOrd="0" presId="urn:microsoft.com/office/officeart/2018/5/layout/IconCircleLabelList"/>
    <dgm:cxn modelId="{CCF5A184-ED69-42F2-9873-056090CB2771}" type="presParOf" srcId="{E9DEA0B6-9069-49C5-8702-3ACA16FFBCC2}" destId="{F100BB8E-D082-4764-BE7A-0652CE4C7E15}" srcOrd="1" destOrd="0" presId="urn:microsoft.com/office/officeart/2018/5/layout/IconCircleLabelList"/>
    <dgm:cxn modelId="{EDCF87D7-115D-4E4E-AE77-38E21AEB9596}" type="presParOf" srcId="{E9DEA0B6-9069-49C5-8702-3ACA16FFBCC2}" destId="{2F7FB5AE-B5FB-4388-B715-E3C4572B5D05}" srcOrd="2" destOrd="0" presId="urn:microsoft.com/office/officeart/2018/5/layout/IconCircleLabelList"/>
    <dgm:cxn modelId="{D2EC0CAA-2DFD-45E5-8DA8-BF1DD4F1FB14}" type="presParOf" srcId="{E9DEA0B6-9069-49C5-8702-3ACA16FFBCC2}" destId="{FC31E012-42E2-4F53-BDCD-866B0CE5B9FF}" srcOrd="3" destOrd="0" presId="urn:microsoft.com/office/officeart/2018/5/layout/IconCircleLabelList"/>
    <dgm:cxn modelId="{7A4CFA70-7D9C-4CD3-8DEA-62EB9FFD7546}" type="presParOf" srcId="{09199A59-B998-445B-92F9-6939A4C62F49}" destId="{587EB30A-EC74-44F6-861E-88DFD1E2BDB5}" srcOrd="7" destOrd="0" presId="urn:microsoft.com/office/officeart/2018/5/layout/IconCircleLabelList"/>
    <dgm:cxn modelId="{8ECB03A7-2AA1-42AF-8B12-8CF8F3540EEE}" type="presParOf" srcId="{09199A59-B998-445B-92F9-6939A4C62F49}" destId="{0DE2E5B1-183D-4E72-B7D7-F069636BFA77}" srcOrd="8" destOrd="0" presId="urn:microsoft.com/office/officeart/2018/5/layout/IconCircleLabelList"/>
    <dgm:cxn modelId="{65F49197-FFDE-4C16-915D-91CE65888EA5}" type="presParOf" srcId="{0DE2E5B1-183D-4E72-B7D7-F069636BFA77}" destId="{6BC298D8-689A-4D90-B391-DCB589014631}" srcOrd="0" destOrd="0" presId="urn:microsoft.com/office/officeart/2018/5/layout/IconCircleLabelList"/>
    <dgm:cxn modelId="{79D81966-5AE1-4EE8-AC28-76F943D1E72C}" type="presParOf" srcId="{0DE2E5B1-183D-4E72-B7D7-F069636BFA77}" destId="{02B3B8CB-5872-4DAE-8899-111707DB3A9C}" srcOrd="1" destOrd="0" presId="urn:microsoft.com/office/officeart/2018/5/layout/IconCircleLabelList"/>
    <dgm:cxn modelId="{69C4EAF1-FBFF-4003-B9B9-C520867342E0}" type="presParOf" srcId="{0DE2E5B1-183D-4E72-B7D7-F069636BFA77}" destId="{4134154A-DC0A-4C90-9544-6A9621A2E257}" srcOrd="2" destOrd="0" presId="urn:microsoft.com/office/officeart/2018/5/layout/IconCircleLabelList"/>
    <dgm:cxn modelId="{753144E4-8DF6-48EA-B314-972998FD9530}" type="presParOf" srcId="{0DE2E5B1-183D-4E72-B7D7-F069636BFA77}" destId="{7B2E433A-D5D1-4E28-AB94-29CB2F4765D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GB" sz="2000" dirty="0">
              <a:latin typeface="Verdana" panose="020B0604030504040204" pitchFamily="34" charset="0"/>
              <a:ea typeface="Verdana" panose="020B0604030504040204" pitchFamily="34" charset="0"/>
            </a:rPr>
            <a:t>Don’t want to go to work</a:t>
          </a:r>
          <a:endParaRPr lang="en-US" sz="20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000" dirty="0">
              <a:latin typeface="Verdana" panose="020B0604030504040204" pitchFamily="34" charset="0"/>
              <a:ea typeface="Verdana" panose="020B0604030504040204" pitchFamily="34" charset="0"/>
            </a:rPr>
            <a:t>Compassion fatigue</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000" dirty="0">
              <a:latin typeface="Verdana" panose="020B0604030504040204" pitchFamily="34" charset="0"/>
              <a:ea typeface="Verdana" panose="020B0604030504040204" pitchFamily="34" charset="0"/>
            </a:rPr>
            <a:t>Frequent sickness</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GB" sz="2000" dirty="0">
              <a:latin typeface="Verdana" panose="020B0604030504040204" pitchFamily="34" charset="0"/>
              <a:ea typeface="Verdana" panose="020B0604030504040204" pitchFamily="34" charset="0"/>
            </a:rPr>
            <a:t>Avoid direct contact with patients</a:t>
          </a:r>
          <a:endParaRPr lang="en-US" sz="2000" dirty="0">
            <a:latin typeface="Verdana" panose="020B0604030504040204" pitchFamily="34" charset="0"/>
            <a:ea typeface="Verdana" panose="020B0604030504040204" pitchFamily="34" charset="0"/>
          </a:endParaRP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45693" custLinFactNeighborX="300000" custLinFactNeighborY="-265"/>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43823" custLinFactNeighborX="300000" custLinFactNeighborY="-897"/>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1800" custLinFactNeighborY="1829">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45694" custLinFactNeighborX="300000" custLinFactNeighborY="-648"/>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247125" custLinFactNeighborX="300000" custLinFactNeighborY="-450"/>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732" custLinFactNeighborY="266">
        <dgm:presLayoutVars>
          <dgm:bulletEnabled val="1"/>
        </dgm:presLayoutVars>
      </dgm:prSet>
      <dgm:spPr/>
    </dgm:pt>
  </dgm:ptLst>
  <dgm:cxnLst>
    <dgm:cxn modelId="{C7FD3A1E-8C1C-DC42-9B01-37E3DA5B3741}"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026FFB4F-9328-D343-962E-943BFFF78539}" type="presOf" srcId="{0AF00324-9389-344E-8A50-A717735A38E8}" destId="{BB252EBB-D78D-7041-9533-2AB78BAEABDF}"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 modelId="{E3C369AE-69C8-DE4D-8224-E16B2E9DAA7C}" type="presParOf" srcId="{358E7740-EA74-5947-968F-EAC0EEE6E935}" destId="{242D2082-C3AD-154D-86F8-8C374EE145AF}" srcOrd="3" destOrd="0" presId="urn:microsoft.com/office/officeart/2005/8/layout/vList3"/>
    <dgm:cxn modelId="{3ABD8D46-9640-C44A-B250-45C2B23337CA}" type="presParOf" srcId="{358E7740-EA74-5947-968F-EAC0EEE6E935}" destId="{A9A52EA2-6DEE-F54A-8128-D586A7AB58DD}" srcOrd="4" destOrd="0" presId="urn:microsoft.com/office/officeart/2005/8/layout/vList3"/>
    <dgm:cxn modelId="{70778A25-C49F-4541-A648-4AA2EE4DD76C}" type="presParOf" srcId="{A9A52EA2-6DEE-F54A-8128-D586A7AB58DD}" destId="{EC70A4E9-C32B-6946-9D17-920F6CBCBD0D}" srcOrd="0" destOrd="0" presId="urn:microsoft.com/office/officeart/2005/8/layout/vList3"/>
    <dgm:cxn modelId="{43411F30-B655-8346-AD67-03DC7D3ACF0D}" type="presParOf" srcId="{A9A52EA2-6DEE-F54A-8128-D586A7AB58DD}" destId="{45903F6E-FE25-D24C-8298-56D5BEFD8FA1}" srcOrd="1" destOrd="0" presId="urn:microsoft.com/office/officeart/2005/8/layout/vList3"/>
    <dgm:cxn modelId="{E0CD8CA9-EF3D-0849-B813-08EF85B8242C}" type="presParOf" srcId="{358E7740-EA74-5947-968F-EAC0EEE6E935}" destId="{D8094422-B23E-4B4F-8612-660E5649191C}" srcOrd="5" destOrd="0" presId="urn:microsoft.com/office/officeart/2005/8/layout/vList3"/>
    <dgm:cxn modelId="{620FEB3F-FF00-E34F-9773-B64EF78AFF3C}" type="presParOf" srcId="{358E7740-EA74-5947-968F-EAC0EEE6E935}" destId="{A8666916-DFC1-D743-B144-1C43B05322F5}" srcOrd="6" destOrd="0" presId="urn:microsoft.com/office/officeart/2005/8/layout/vList3"/>
    <dgm:cxn modelId="{7EBE8FAE-FA27-3E47-9E47-E6B24D2A2FDD}" type="presParOf" srcId="{A8666916-DFC1-D743-B144-1C43B05322F5}" destId="{A1F0B8D6-49C8-0840-8B72-5D6D321CB849}" srcOrd="0" destOrd="0" presId="urn:microsoft.com/office/officeart/2005/8/layout/vList3"/>
    <dgm:cxn modelId="{D4A049F7-A759-F04D-BA03-2D5FC2042D26}"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GB" sz="2000" dirty="0">
              <a:latin typeface="Verdana" panose="020B0604030504040204" pitchFamily="34" charset="0"/>
              <a:ea typeface="Verdana" panose="020B0604030504040204" pitchFamily="34" charset="0"/>
            </a:rPr>
            <a:t>Difficult to concentrate at work</a:t>
          </a:r>
          <a:endParaRPr lang="en-US" sz="20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000" dirty="0">
              <a:latin typeface="Verdana" panose="020B0604030504040204" pitchFamily="34" charset="0"/>
              <a:ea typeface="Verdana" panose="020B0604030504040204" pitchFamily="34" charset="0"/>
            </a:rPr>
            <a:t>Clinical errors</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000" dirty="0">
              <a:latin typeface="Verdana" panose="020B0604030504040204" pitchFamily="34" charset="0"/>
              <a:ea typeface="Verdana" panose="020B0604030504040204" pitchFamily="34" charset="0"/>
            </a:rPr>
            <a:t>Conflict with colleagues</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GB" sz="2000" dirty="0">
              <a:solidFill>
                <a:schemeClr val="bg1"/>
              </a:solidFill>
              <a:latin typeface="Verdana" panose="020B0604030504040204" pitchFamily="34" charset="0"/>
              <a:ea typeface="Verdana" panose="020B0604030504040204" pitchFamily="34" charset="0"/>
            </a:rPr>
            <a:t>Pessimistic about work</a:t>
          </a:r>
          <a:endParaRPr lang="en-US" sz="2000" dirty="0"/>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45693" custLinFactNeighborX="300000" custLinFactNeighborY="-265"/>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43823" custLinFactNeighborX="300000" custLinFactNeighborY="-897"/>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1800" custLinFactNeighborY="1829">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45694" custLinFactNeighborX="300000" custLinFactNeighborY="-648"/>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247125" custLinFactNeighborX="300000" custLinFactNeighborY="-450"/>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732" custLinFactNeighborY="266">
        <dgm:presLayoutVars>
          <dgm:bulletEnabled val="1"/>
        </dgm:presLayoutVars>
      </dgm:prSet>
      <dgm:spPr/>
    </dgm:pt>
  </dgm:ptLst>
  <dgm:cxnLst>
    <dgm:cxn modelId="{C7FD3A1E-8C1C-DC42-9B01-37E3DA5B3741}"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026FFB4F-9328-D343-962E-943BFFF78539}" type="presOf" srcId="{0AF00324-9389-344E-8A50-A717735A38E8}" destId="{BB252EBB-D78D-7041-9533-2AB78BAEABDF}"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 modelId="{E3C369AE-69C8-DE4D-8224-E16B2E9DAA7C}" type="presParOf" srcId="{358E7740-EA74-5947-968F-EAC0EEE6E935}" destId="{242D2082-C3AD-154D-86F8-8C374EE145AF}" srcOrd="3" destOrd="0" presId="urn:microsoft.com/office/officeart/2005/8/layout/vList3"/>
    <dgm:cxn modelId="{3ABD8D46-9640-C44A-B250-45C2B23337CA}" type="presParOf" srcId="{358E7740-EA74-5947-968F-EAC0EEE6E935}" destId="{A9A52EA2-6DEE-F54A-8128-D586A7AB58DD}" srcOrd="4" destOrd="0" presId="urn:microsoft.com/office/officeart/2005/8/layout/vList3"/>
    <dgm:cxn modelId="{70778A25-C49F-4541-A648-4AA2EE4DD76C}" type="presParOf" srcId="{A9A52EA2-6DEE-F54A-8128-D586A7AB58DD}" destId="{EC70A4E9-C32B-6946-9D17-920F6CBCBD0D}" srcOrd="0" destOrd="0" presId="urn:microsoft.com/office/officeart/2005/8/layout/vList3"/>
    <dgm:cxn modelId="{43411F30-B655-8346-AD67-03DC7D3ACF0D}" type="presParOf" srcId="{A9A52EA2-6DEE-F54A-8128-D586A7AB58DD}" destId="{45903F6E-FE25-D24C-8298-56D5BEFD8FA1}" srcOrd="1" destOrd="0" presId="urn:microsoft.com/office/officeart/2005/8/layout/vList3"/>
    <dgm:cxn modelId="{E0CD8CA9-EF3D-0849-B813-08EF85B8242C}" type="presParOf" srcId="{358E7740-EA74-5947-968F-EAC0EEE6E935}" destId="{D8094422-B23E-4B4F-8612-660E5649191C}" srcOrd="5" destOrd="0" presId="urn:microsoft.com/office/officeart/2005/8/layout/vList3"/>
    <dgm:cxn modelId="{620FEB3F-FF00-E34F-9773-B64EF78AFF3C}" type="presParOf" srcId="{358E7740-EA74-5947-968F-EAC0EEE6E935}" destId="{A8666916-DFC1-D743-B144-1C43B05322F5}" srcOrd="6" destOrd="0" presId="urn:microsoft.com/office/officeart/2005/8/layout/vList3"/>
    <dgm:cxn modelId="{7EBE8FAE-FA27-3E47-9E47-E6B24D2A2FDD}" type="presParOf" srcId="{A8666916-DFC1-D743-B144-1C43B05322F5}" destId="{A1F0B8D6-49C8-0840-8B72-5D6D321CB849}" srcOrd="0" destOrd="0" presId="urn:microsoft.com/office/officeart/2005/8/layout/vList3"/>
    <dgm:cxn modelId="{D4A049F7-A759-F04D-BA03-2D5FC2042D26}"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85B8-8DED-4896-8E6A-2B34F9EDE652}">
      <dsp:nvSpPr>
        <dsp:cNvPr id="0" name=""/>
        <dsp:cNvSpPr/>
      </dsp:nvSpPr>
      <dsp:spPr>
        <a:xfrm>
          <a:off x="738881" y="0"/>
          <a:ext cx="8373988" cy="552860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CA60E-6370-402A-94EF-5D45179BE262}">
      <dsp:nvSpPr>
        <dsp:cNvPr id="0" name=""/>
        <dsp:cNvSpPr/>
      </dsp:nvSpPr>
      <dsp:spPr>
        <a:xfrm>
          <a:off x="4930" y="1658580"/>
          <a:ext cx="2371539" cy="22114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34 wards in England:</a:t>
          </a:r>
        </a:p>
        <a:p>
          <a:pPr marL="0" lvl="0" indent="0" algn="ctr" defTabSz="711200">
            <a:lnSpc>
              <a:spcPct val="90000"/>
            </a:lnSpc>
            <a:spcBef>
              <a:spcPct val="0"/>
            </a:spcBef>
            <a:spcAft>
              <a:spcPct val="35000"/>
            </a:spcAft>
            <a:buNone/>
          </a:pPr>
          <a:r>
            <a:rPr lang="en-GB" sz="1600" kern="1200" dirty="0"/>
            <a:t>17 received the intervention</a:t>
          </a:r>
        </a:p>
        <a:p>
          <a:pPr marL="0" lvl="0" indent="0" algn="ctr" defTabSz="711200">
            <a:lnSpc>
              <a:spcPct val="90000"/>
            </a:lnSpc>
            <a:spcBef>
              <a:spcPct val="0"/>
            </a:spcBef>
            <a:spcAft>
              <a:spcPct val="35000"/>
            </a:spcAft>
            <a:buNone/>
          </a:pPr>
          <a:r>
            <a:rPr lang="en-GB" sz="1600" kern="1200" dirty="0"/>
            <a:t> 17 will continued with treatment as usual. </a:t>
          </a:r>
        </a:p>
      </dsp:txBody>
      <dsp:txXfrm>
        <a:off x="112884" y="1766534"/>
        <a:ext cx="2155631" cy="1995533"/>
      </dsp:txXfrm>
    </dsp:sp>
    <dsp:sp modelId="{53D591EA-A234-4043-A184-25EA2B3B214A}">
      <dsp:nvSpPr>
        <dsp:cNvPr id="0" name=""/>
        <dsp:cNvSpPr/>
      </dsp:nvSpPr>
      <dsp:spPr>
        <a:xfrm>
          <a:off x="2495047" y="1658580"/>
          <a:ext cx="2371539" cy="221144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Questionnaires completed with 15 staff before the psychologist starts working, and 6-months and 9-months after the initial questionnaires. </a:t>
          </a:r>
        </a:p>
      </dsp:txBody>
      <dsp:txXfrm>
        <a:off x="2603001" y="1766534"/>
        <a:ext cx="2155631" cy="1995533"/>
      </dsp:txXfrm>
    </dsp:sp>
    <dsp:sp modelId="{0315D24A-B67C-4749-BB81-E2B6E786E21E}">
      <dsp:nvSpPr>
        <dsp:cNvPr id="0" name=""/>
        <dsp:cNvSpPr/>
      </dsp:nvSpPr>
      <dsp:spPr>
        <a:xfrm>
          <a:off x="4985163" y="1658580"/>
          <a:ext cx="2371539" cy="221144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Individual questionnaires with 11 patients at the same time intervals, plus an additional questionnaire at 6 months with new patients and questionnaires with patients who had 1-2-1 therapy.</a:t>
          </a:r>
        </a:p>
      </dsp:txBody>
      <dsp:txXfrm>
        <a:off x="5093117" y="1766534"/>
        <a:ext cx="2155631" cy="1995533"/>
      </dsp:txXfrm>
    </dsp:sp>
    <dsp:sp modelId="{49AF514E-0189-46D5-8BA4-D271617BCA1B}">
      <dsp:nvSpPr>
        <dsp:cNvPr id="0" name=""/>
        <dsp:cNvSpPr/>
      </dsp:nvSpPr>
      <dsp:spPr>
        <a:xfrm>
          <a:off x="7475280" y="1658580"/>
          <a:ext cx="2371539" cy="221144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Other data collected at ward level (e.g. serious incidents, health economics data).</a:t>
          </a:r>
        </a:p>
      </dsp:txBody>
      <dsp:txXfrm>
        <a:off x="7583234" y="1766534"/>
        <a:ext cx="2155631" cy="1995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E2AE7-4531-4573-AA5E-1C551C0D1795}">
      <dsp:nvSpPr>
        <dsp:cNvPr id="0" name=""/>
        <dsp:cNvSpPr/>
      </dsp:nvSpPr>
      <dsp:spPr>
        <a:xfrm>
          <a:off x="825055" y="590"/>
          <a:ext cx="2124963" cy="1274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0.5WTE Psychologist recruited on 17 wards for 7 months</a:t>
          </a:r>
        </a:p>
      </dsp:txBody>
      <dsp:txXfrm>
        <a:off x="862398" y="37933"/>
        <a:ext cx="2050277" cy="1200291"/>
      </dsp:txXfrm>
    </dsp:sp>
    <dsp:sp modelId="{4B92A871-D2F9-4534-B3CE-D7B12C23D6A0}">
      <dsp:nvSpPr>
        <dsp:cNvPr id="0" name=""/>
        <dsp:cNvSpPr/>
      </dsp:nvSpPr>
      <dsp:spPr>
        <a:xfrm>
          <a:off x="3137015" y="374583"/>
          <a:ext cx="450492" cy="5269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137015" y="479981"/>
        <a:ext cx="315344" cy="316194"/>
      </dsp:txXfrm>
    </dsp:sp>
    <dsp:sp modelId="{6231F1E9-4060-4DCB-9F01-1D0CF9F103C7}">
      <dsp:nvSpPr>
        <dsp:cNvPr id="0" name=""/>
        <dsp:cNvSpPr/>
      </dsp:nvSpPr>
      <dsp:spPr>
        <a:xfrm>
          <a:off x="3800003" y="590"/>
          <a:ext cx="2124963" cy="1274977"/>
        </a:xfrm>
        <a:prstGeom prst="roundRect">
          <a:avLst>
            <a:gd name="adj" fmla="val 10000"/>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Psychologist deliver training to ward staff</a:t>
          </a:r>
        </a:p>
      </dsp:txBody>
      <dsp:txXfrm>
        <a:off x="3837346" y="37933"/>
        <a:ext cx="2050277" cy="1200291"/>
      </dsp:txXfrm>
    </dsp:sp>
    <dsp:sp modelId="{F3DD56C5-10E0-4639-AF5E-AFBE792A8517}">
      <dsp:nvSpPr>
        <dsp:cNvPr id="0" name=""/>
        <dsp:cNvSpPr/>
      </dsp:nvSpPr>
      <dsp:spPr>
        <a:xfrm>
          <a:off x="6111963" y="374583"/>
          <a:ext cx="450492" cy="526990"/>
        </a:xfrm>
        <a:prstGeom prst="rightArrow">
          <a:avLst>
            <a:gd name="adj1" fmla="val 60000"/>
            <a:gd name="adj2" fmla="val 50000"/>
          </a:avLst>
        </a:prstGeom>
        <a:solidFill>
          <a:schemeClr val="accent2">
            <a:hueOff val="-207909"/>
            <a:satOff val="-11990"/>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11963" y="479981"/>
        <a:ext cx="315344" cy="316194"/>
      </dsp:txXfrm>
    </dsp:sp>
    <dsp:sp modelId="{F629FD83-C5F9-4E6C-8A3B-DD13309FC206}">
      <dsp:nvSpPr>
        <dsp:cNvPr id="0" name=""/>
        <dsp:cNvSpPr/>
      </dsp:nvSpPr>
      <dsp:spPr>
        <a:xfrm>
          <a:off x="6774952" y="590"/>
          <a:ext cx="2124963" cy="1274977"/>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Psychologist deliver training to qualified nurses (and those interested) in guided self-help psychological therapy</a:t>
          </a:r>
        </a:p>
      </dsp:txBody>
      <dsp:txXfrm>
        <a:off x="6812295" y="37933"/>
        <a:ext cx="2050277" cy="1200291"/>
      </dsp:txXfrm>
    </dsp:sp>
    <dsp:sp modelId="{DC31B6C7-F42B-4AED-AAFC-7A7427817ED9}">
      <dsp:nvSpPr>
        <dsp:cNvPr id="0" name=""/>
        <dsp:cNvSpPr/>
      </dsp:nvSpPr>
      <dsp:spPr>
        <a:xfrm rot="5400000">
          <a:off x="7612187" y="1424315"/>
          <a:ext cx="450492" cy="526990"/>
        </a:xfrm>
        <a:prstGeom prst="rightArrow">
          <a:avLst>
            <a:gd name="adj1" fmla="val 60000"/>
            <a:gd name="adj2" fmla="val 50000"/>
          </a:avLst>
        </a:prstGeom>
        <a:solidFill>
          <a:schemeClr val="accent2">
            <a:hueOff val="-415818"/>
            <a:satOff val="-23979"/>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7679336" y="1462564"/>
        <a:ext cx="316194" cy="315344"/>
      </dsp:txXfrm>
    </dsp:sp>
    <dsp:sp modelId="{07DBECBD-1D7D-4C1E-818D-94735AE983D1}">
      <dsp:nvSpPr>
        <dsp:cNvPr id="0" name=""/>
        <dsp:cNvSpPr/>
      </dsp:nvSpPr>
      <dsp:spPr>
        <a:xfrm>
          <a:off x="6774952" y="2125553"/>
          <a:ext cx="2124963" cy="1274977"/>
        </a:xfrm>
        <a:prstGeom prst="roundRect">
          <a:avLst>
            <a:gd name="adj" fmla="val 10000"/>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facilitate patient formulation sessions with the team (and just with the named nurse where appropriate) for every patient</a:t>
          </a:r>
        </a:p>
      </dsp:txBody>
      <dsp:txXfrm>
        <a:off x="6812295" y="2162896"/>
        <a:ext cx="2050277" cy="1200291"/>
      </dsp:txXfrm>
    </dsp:sp>
    <dsp:sp modelId="{C026A00F-84B9-4C8E-B729-AE9B4CDADCEC}">
      <dsp:nvSpPr>
        <dsp:cNvPr id="0" name=""/>
        <dsp:cNvSpPr/>
      </dsp:nvSpPr>
      <dsp:spPr>
        <a:xfrm rot="10800000">
          <a:off x="6137463" y="2499547"/>
          <a:ext cx="450492" cy="526990"/>
        </a:xfrm>
        <a:prstGeom prst="rightArrow">
          <a:avLst>
            <a:gd name="adj1" fmla="val 60000"/>
            <a:gd name="adj2" fmla="val 50000"/>
          </a:avLst>
        </a:prstGeom>
        <a:solidFill>
          <a:schemeClr val="accent2">
            <a:hueOff val="-623727"/>
            <a:satOff val="-35969"/>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6272611" y="2604945"/>
        <a:ext cx="315344" cy="316194"/>
      </dsp:txXfrm>
    </dsp:sp>
    <dsp:sp modelId="{F5A91A04-84AA-4F8E-92F5-C3F45CB24D32}">
      <dsp:nvSpPr>
        <dsp:cNvPr id="0" name=""/>
        <dsp:cNvSpPr/>
      </dsp:nvSpPr>
      <dsp:spPr>
        <a:xfrm>
          <a:off x="3800003" y="2125553"/>
          <a:ext cx="2124963" cy="127497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Team decision made from formulation regarding the level of psychological support patient needs</a:t>
          </a:r>
        </a:p>
      </dsp:txBody>
      <dsp:txXfrm>
        <a:off x="3837346" y="2162896"/>
        <a:ext cx="2050277" cy="1200291"/>
      </dsp:txXfrm>
    </dsp:sp>
    <dsp:sp modelId="{A71D37DE-4E7A-46F6-9EAF-4D909B2995C8}">
      <dsp:nvSpPr>
        <dsp:cNvPr id="0" name=""/>
        <dsp:cNvSpPr/>
      </dsp:nvSpPr>
      <dsp:spPr>
        <a:xfrm rot="10800000">
          <a:off x="3162514" y="2499547"/>
          <a:ext cx="450492" cy="526990"/>
        </a:xfrm>
        <a:prstGeom prst="rightArrow">
          <a:avLst>
            <a:gd name="adj1" fmla="val 60000"/>
            <a:gd name="adj2" fmla="val 50000"/>
          </a:avLst>
        </a:prstGeom>
        <a:solidFill>
          <a:schemeClr val="accent2">
            <a:hueOff val="-831636"/>
            <a:satOff val="-4795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297662" y="2604945"/>
        <a:ext cx="315344" cy="316194"/>
      </dsp:txXfrm>
    </dsp:sp>
    <dsp:sp modelId="{CCD18816-01CC-444F-86EB-151F2AE481A7}">
      <dsp:nvSpPr>
        <dsp:cNvPr id="0" name=""/>
        <dsp:cNvSpPr/>
      </dsp:nvSpPr>
      <dsp:spPr>
        <a:xfrm>
          <a:off x="825055" y="2125553"/>
          <a:ext cx="2124963" cy="1274977"/>
        </a:xfrm>
        <a:prstGeom prst="roundRect">
          <a:avLst>
            <a:gd name="adj" fmla="val 10000"/>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Patient offered psychological support on basis of team decision</a:t>
          </a:r>
        </a:p>
      </dsp:txBody>
      <dsp:txXfrm>
        <a:off x="862398" y="2162896"/>
        <a:ext cx="2050277" cy="1200291"/>
      </dsp:txXfrm>
    </dsp:sp>
    <dsp:sp modelId="{7AF599B9-B847-4B65-8FBD-907F7A4A3ACB}">
      <dsp:nvSpPr>
        <dsp:cNvPr id="0" name=""/>
        <dsp:cNvSpPr/>
      </dsp:nvSpPr>
      <dsp:spPr>
        <a:xfrm rot="5400000">
          <a:off x="1662291" y="3549278"/>
          <a:ext cx="450492" cy="526990"/>
        </a:xfrm>
        <a:prstGeom prst="rightArrow">
          <a:avLst>
            <a:gd name="adj1" fmla="val 60000"/>
            <a:gd name="adj2" fmla="val 50000"/>
          </a:avLst>
        </a:prstGeom>
        <a:solidFill>
          <a:schemeClr val="accent2">
            <a:hueOff val="-1039545"/>
            <a:satOff val="-59949"/>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1729440" y="3587527"/>
        <a:ext cx="316194" cy="315344"/>
      </dsp:txXfrm>
    </dsp:sp>
    <dsp:sp modelId="{F375D988-36DD-4196-A9C0-3025DC028A30}">
      <dsp:nvSpPr>
        <dsp:cNvPr id="0" name=""/>
        <dsp:cNvSpPr/>
      </dsp:nvSpPr>
      <dsp:spPr>
        <a:xfrm>
          <a:off x="825055" y="4250516"/>
          <a:ext cx="2124963" cy="1274977"/>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Patient can either receive 1-2-1 guided self-help therapy with their named nurse or 1-2-1 therapy with the psychologist</a:t>
          </a:r>
        </a:p>
      </dsp:txBody>
      <dsp:txXfrm>
        <a:off x="862398" y="4287859"/>
        <a:ext cx="2050277" cy="1200291"/>
      </dsp:txXfrm>
    </dsp:sp>
    <dsp:sp modelId="{DF7129CD-2249-48E1-9C93-054721574D7A}">
      <dsp:nvSpPr>
        <dsp:cNvPr id="0" name=""/>
        <dsp:cNvSpPr/>
      </dsp:nvSpPr>
      <dsp:spPr>
        <a:xfrm>
          <a:off x="3137015" y="4624510"/>
          <a:ext cx="450492" cy="526990"/>
        </a:xfrm>
        <a:prstGeom prst="rightArrow">
          <a:avLst>
            <a:gd name="adj1" fmla="val 60000"/>
            <a:gd name="adj2" fmla="val 50000"/>
          </a:avLst>
        </a:prstGeom>
        <a:solidFill>
          <a:schemeClr val="accent2">
            <a:hueOff val="-1247454"/>
            <a:satOff val="-71938"/>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137015" y="4729908"/>
        <a:ext cx="315344" cy="316194"/>
      </dsp:txXfrm>
    </dsp:sp>
    <dsp:sp modelId="{CEB23927-E65F-4064-AD67-41857FD5255A}">
      <dsp:nvSpPr>
        <dsp:cNvPr id="0" name=""/>
        <dsp:cNvSpPr/>
      </dsp:nvSpPr>
      <dsp:spPr>
        <a:xfrm>
          <a:off x="3800003" y="4250516"/>
          <a:ext cx="2124963" cy="1274977"/>
        </a:xfrm>
        <a:prstGeom prst="roundRect">
          <a:avLst>
            <a:gd name="adj" fmla="val 10000"/>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Where named nurse delivers 1-2-1 therapy, psychologist to supervise therapy.</a:t>
          </a:r>
        </a:p>
      </dsp:txBody>
      <dsp:txXfrm>
        <a:off x="3837346" y="4287859"/>
        <a:ext cx="2050277" cy="1200291"/>
      </dsp:txXfrm>
    </dsp:sp>
    <dsp:sp modelId="{6103F65F-C8AC-44CA-9CDC-F2C8B47CE20F}">
      <dsp:nvSpPr>
        <dsp:cNvPr id="0" name=""/>
        <dsp:cNvSpPr/>
      </dsp:nvSpPr>
      <dsp:spPr>
        <a:xfrm>
          <a:off x="6111963" y="4624510"/>
          <a:ext cx="450492" cy="52699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11963" y="4729908"/>
        <a:ext cx="315344" cy="316194"/>
      </dsp:txXfrm>
    </dsp:sp>
    <dsp:sp modelId="{2F730857-52B1-476E-B272-FD893F863B48}">
      <dsp:nvSpPr>
        <dsp:cNvPr id="0" name=""/>
        <dsp:cNvSpPr/>
      </dsp:nvSpPr>
      <dsp:spPr>
        <a:xfrm>
          <a:off x="6774952" y="4250516"/>
          <a:ext cx="2124963" cy="127497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to run staff support groups</a:t>
          </a:r>
        </a:p>
      </dsp:txBody>
      <dsp:txXfrm>
        <a:off x="6812295" y="4287859"/>
        <a:ext cx="2050277" cy="1200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6B1C-FB17-41A3-B365-6DD89F114035}">
      <dsp:nvSpPr>
        <dsp:cNvPr id="0" name=""/>
        <dsp:cNvSpPr/>
      </dsp:nvSpPr>
      <dsp:spPr>
        <a:xfrm>
          <a:off x="17084" y="64806"/>
          <a:ext cx="8053114" cy="35945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CA429-6774-4232-AD4F-83CFB49F5887}">
      <dsp:nvSpPr>
        <dsp:cNvPr id="0" name=""/>
        <dsp:cNvSpPr/>
      </dsp:nvSpPr>
      <dsp:spPr>
        <a:xfrm>
          <a:off x="259820" y="1125595"/>
          <a:ext cx="2421059" cy="14637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Adverse circumstances and events</a:t>
          </a:r>
        </a:p>
      </dsp:txBody>
      <dsp:txXfrm>
        <a:off x="331274" y="1197049"/>
        <a:ext cx="2278151" cy="1320824"/>
      </dsp:txXfrm>
    </dsp:sp>
    <dsp:sp modelId="{60FBBB29-F6F2-4F89-96EF-090E05CE9859}">
      <dsp:nvSpPr>
        <dsp:cNvPr id="0" name=""/>
        <dsp:cNvSpPr/>
      </dsp:nvSpPr>
      <dsp:spPr>
        <a:xfrm>
          <a:off x="2787755" y="1125595"/>
          <a:ext cx="2421059" cy="14637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Powerlessness</a:t>
          </a:r>
        </a:p>
      </dsp:txBody>
      <dsp:txXfrm>
        <a:off x="2859209" y="1197049"/>
        <a:ext cx="2278151" cy="1320824"/>
      </dsp:txXfrm>
    </dsp:sp>
    <dsp:sp modelId="{27950D10-7358-4827-B32B-85E1F70AF991}">
      <dsp:nvSpPr>
        <dsp:cNvPr id="0" name=""/>
        <dsp:cNvSpPr/>
      </dsp:nvSpPr>
      <dsp:spPr>
        <a:xfrm>
          <a:off x="5303722" y="1125595"/>
          <a:ext cx="2284390" cy="146437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Coping response</a:t>
          </a:r>
        </a:p>
      </dsp:txBody>
      <dsp:txXfrm>
        <a:off x="5375207" y="1197080"/>
        <a:ext cx="2141420" cy="1321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C030D-0B56-5244-A96B-4937E954739B}">
      <dsp:nvSpPr>
        <dsp:cNvPr id="0" name=""/>
        <dsp:cNvSpPr/>
      </dsp:nvSpPr>
      <dsp:spPr>
        <a:xfrm>
          <a:off x="3391556" y="1918945"/>
          <a:ext cx="1913178" cy="16389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Control and power</a:t>
          </a:r>
        </a:p>
      </dsp:txBody>
      <dsp:txXfrm>
        <a:off x="3671734" y="2158965"/>
        <a:ext cx="1352822" cy="1158917"/>
      </dsp:txXfrm>
    </dsp:sp>
    <dsp:sp modelId="{3F3CC420-4459-344C-9FBA-A5C574C56DCE}">
      <dsp:nvSpPr>
        <dsp:cNvPr id="0" name=""/>
        <dsp:cNvSpPr/>
      </dsp:nvSpPr>
      <dsp:spPr>
        <a:xfrm rot="16200000">
          <a:off x="4228317" y="1454927"/>
          <a:ext cx="239656"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a:off x="4264266" y="1588760"/>
        <a:ext cx="167759" cy="293653"/>
      </dsp:txXfrm>
    </dsp:sp>
    <dsp:sp modelId="{F3EFE503-2E08-114A-8E5C-717EA6587F12}">
      <dsp:nvSpPr>
        <dsp:cNvPr id="0" name=""/>
        <dsp:cNvSpPr/>
      </dsp:nvSpPr>
      <dsp:spPr>
        <a:xfrm>
          <a:off x="3340125" y="-21723"/>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Involvement in treatment planning </a:t>
          </a:r>
        </a:p>
      </dsp:txBody>
      <dsp:txXfrm>
        <a:off x="3635367" y="196261"/>
        <a:ext cx="1425556" cy="1052520"/>
      </dsp:txXfrm>
    </dsp:sp>
    <dsp:sp modelId="{1681D0EE-1A39-4245-91CD-1C59FFDFDAE6}">
      <dsp:nvSpPr>
        <dsp:cNvPr id="0" name=""/>
        <dsp:cNvSpPr/>
      </dsp:nvSpPr>
      <dsp:spPr>
        <a:xfrm rot="19988514">
          <a:off x="5254762" y="1968051"/>
          <a:ext cx="262804"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a:off x="5259014" y="2083744"/>
        <a:ext cx="183963" cy="293653"/>
      </dsp:txXfrm>
    </dsp:sp>
    <dsp:sp modelId="{F8DE5D6B-27AF-874A-97B1-9FC990857A10}">
      <dsp:nvSpPr>
        <dsp:cNvPr id="0" name=""/>
        <dsp:cNvSpPr/>
      </dsp:nvSpPr>
      <dsp:spPr>
        <a:xfrm>
          <a:off x="5437237" y="932182"/>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Involvement in discharge</a:t>
          </a:r>
        </a:p>
      </dsp:txBody>
      <dsp:txXfrm>
        <a:off x="5732479" y="1150166"/>
        <a:ext cx="1425556" cy="1052520"/>
      </dsp:txXfrm>
    </dsp:sp>
    <dsp:sp modelId="{A6AA1A4C-4AE0-244F-B740-7CE70CD40A21}">
      <dsp:nvSpPr>
        <dsp:cNvPr id="0" name=""/>
        <dsp:cNvSpPr/>
      </dsp:nvSpPr>
      <dsp:spPr>
        <a:xfrm rot="1756962">
          <a:off x="5240456" y="3080572"/>
          <a:ext cx="308398"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a:off x="5246367" y="3155830"/>
        <a:ext cx="215879" cy="293653"/>
      </dsp:txXfrm>
    </dsp:sp>
    <dsp:sp modelId="{5D3C4208-D0DF-0E4C-B869-2D9F2AC3D657}">
      <dsp:nvSpPr>
        <dsp:cNvPr id="0" name=""/>
        <dsp:cNvSpPr/>
      </dsp:nvSpPr>
      <dsp:spPr>
        <a:xfrm>
          <a:off x="5450742" y="3177766"/>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Choice in treatments</a:t>
          </a:r>
        </a:p>
      </dsp:txBody>
      <dsp:txXfrm>
        <a:off x="5745984" y="3395750"/>
        <a:ext cx="1425556" cy="1052520"/>
      </dsp:txXfrm>
    </dsp:sp>
    <dsp:sp modelId="{511D9B8E-91A2-8F4A-8051-8197D62B69F8}">
      <dsp:nvSpPr>
        <dsp:cNvPr id="0" name=""/>
        <dsp:cNvSpPr/>
      </dsp:nvSpPr>
      <dsp:spPr>
        <a:xfrm rot="5400000">
          <a:off x="4228317" y="3532500"/>
          <a:ext cx="239656"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a:off x="4264266" y="3594436"/>
        <a:ext cx="167759" cy="293653"/>
      </dsp:txXfrm>
    </dsp:sp>
    <dsp:sp modelId="{238677A3-D6F4-A640-8E1E-ADB024C29FD5}">
      <dsp:nvSpPr>
        <dsp:cNvPr id="0" name=""/>
        <dsp:cNvSpPr/>
      </dsp:nvSpPr>
      <dsp:spPr>
        <a:xfrm>
          <a:off x="3340125" y="4010084"/>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Info about what to do if become worse post-discharge</a:t>
          </a:r>
        </a:p>
      </dsp:txBody>
      <dsp:txXfrm>
        <a:off x="3635367" y="4228068"/>
        <a:ext cx="1425556" cy="1052520"/>
      </dsp:txXfrm>
    </dsp:sp>
    <dsp:sp modelId="{8A7CB0DA-65BD-4747-A360-0E09C8E87182}">
      <dsp:nvSpPr>
        <dsp:cNvPr id="0" name=""/>
        <dsp:cNvSpPr/>
      </dsp:nvSpPr>
      <dsp:spPr>
        <a:xfrm rot="9295146">
          <a:off x="3014166" y="3030966"/>
          <a:ext cx="372140"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rot="10800000">
        <a:off x="3120545" y="3105188"/>
        <a:ext cx="260498" cy="293653"/>
      </dsp:txXfrm>
    </dsp:sp>
    <dsp:sp modelId="{EBFF0E85-76A2-124F-8456-41FE5A27B5F0}">
      <dsp:nvSpPr>
        <dsp:cNvPr id="0" name=""/>
        <dsp:cNvSpPr/>
      </dsp:nvSpPr>
      <dsp:spPr>
        <a:xfrm>
          <a:off x="1013330" y="3083185"/>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Info about treatment plans</a:t>
          </a:r>
        </a:p>
      </dsp:txBody>
      <dsp:txXfrm>
        <a:off x="1308572" y="3301169"/>
        <a:ext cx="1425556" cy="1052520"/>
      </dsp:txXfrm>
    </dsp:sp>
    <dsp:sp modelId="{8E05F111-7CAE-654C-940F-07DC8885CFBC}">
      <dsp:nvSpPr>
        <dsp:cNvPr id="0" name=""/>
        <dsp:cNvSpPr/>
      </dsp:nvSpPr>
      <dsp:spPr>
        <a:xfrm rot="12309570">
          <a:off x="3087077" y="1976051"/>
          <a:ext cx="317918" cy="4894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Verdana" panose="020B0604030504040204" pitchFamily="34" charset="0"/>
            <a:ea typeface="Verdana" panose="020B0604030504040204" pitchFamily="34" charset="0"/>
          </a:endParaRPr>
        </a:p>
      </dsp:txBody>
      <dsp:txXfrm rot="10800000">
        <a:off x="3177928" y="2094209"/>
        <a:ext cx="222543" cy="293653"/>
      </dsp:txXfrm>
    </dsp:sp>
    <dsp:sp modelId="{65D35C79-F3DF-6146-9A50-2B0AD1C9329C}">
      <dsp:nvSpPr>
        <dsp:cNvPr id="0" name=""/>
        <dsp:cNvSpPr/>
      </dsp:nvSpPr>
      <dsp:spPr>
        <a:xfrm>
          <a:off x="1107901" y="945702"/>
          <a:ext cx="2016040" cy="14884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Info about med side effects and benefits</a:t>
          </a:r>
        </a:p>
      </dsp:txBody>
      <dsp:txXfrm>
        <a:off x="1403143" y="1163686"/>
        <a:ext cx="1425556" cy="1052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8936B-5FBD-45BB-B4CA-E773B8353CC3}">
      <dsp:nvSpPr>
        <dsp:cNvPr id="0" name=""/>
        <dsp:cNvSpPr/>
      </dsp:nvSpPr>
      <dsp:spPr>
        <a:xfrm>
          <a:off x="0" y="680"/>
          <a:ext cx="5911219" cy="15913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E7DA33-C4CE-4D77-8DFA-384C74173412}">
      <dsp:nvSpPr>
        <dsp:cNvPr id="0" name=""/>
        <dsp:cNvSpPr/>
      </dsp:nvSpPr>
      <dsp:spPr>
        <a:xfrm>
          <a:off x="481393" y="358741"/>
          <a:ext cx="875261" cy="875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F6A7CEE-0783-4CCC-BD1E-4C2E8BF4DD7F}">
      <dsp:nvSpPr>
        <dsp:cNvPr id="0" name=""/>
        <dsp:cNvSpPr/>
      </dsp:nvSpPr>
      <dsp:spPr>
        <a:xfrm>
          <a:off x="1838048" y="680"/>
          <a:ext cx="4073170" cy="159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21" tIns="168421" rIns="168421" bIns="168421" numCol="1" spcCol="1270" anchor="ctr" anchorCtr="0">
          <a:noAutofit/>
        </a:bodyPr>
        <a:lstStyle/>
        <a:p>
          <a:pPr marL="0" lvl="0" indent="0" algn="l" defTabSz="844550">
            <a:lnSpc>
              <a:spcPct val="90000"/>
            </a:lnSpc>
            <a:spcBef>
              <a:spcPct val="0"/>
            </a:spcBef>
            <a:spcAft>
              <a:spcPct val="35000"/>
            </a:spcAft>
            <a:buNone/>
          </a:pPr>
          <a:r>
            <a:rPr lang="en-GB" sz="1900" kern="1200" dirty="0"/>
            <a:t>Service users often believe that teams value hospital routines over their needs</a:t>
          </a:r>
          <a:endParaRPr lang="en-US" sz="1900" kern="1200" dirty="0"/>
        </a:p>
      </dsp:txBody>
      <dsp:txXfrm>
        <a:off x="1838048" y="680"/>
        <a:ext cx="4073170" cy="1591383"/>
      </dsp:txXfrm>
    </dsp:sp>
    <dsp:sp modelId="{B6DB6A6A-61BF-4220-86B1-36FCA1C9E596}">
      <dsp:nvSpPr>
        <dsp:cNvPr id="0" name=""/>
        <dsp:cNvSpPr/>
      </dsp:nvSpPr>
      <dsp:spPr>
        <a:xfrm>
          <a:off x="0" y="1989910"/>
          <a:ext cx="5911219" cy="15913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DB30B7-6B6C-48A4-A325-18164F75FED4}">
      <dsp:nvSpPr>
        <dsp:cNvPr id="0" name=""/>
        <dsp:cNvSpPr/>
      </dsp:nvSpPr>
      <dsp:spPr>
        <a:xfrm>
          <a:off x="481393" y="2347971"/>
          <a:ext cx="875261" cy="875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31C5B5C-E7E9-4A30-A218-1DAA0D140615}">
      <dsp:nvSpPr>
        <dsp:cNvPr id="0" name=""/>
        <dsp:cNvSpPr/>
      </dsp:nvSpPr>
      <dsp:spPr>
        <a:xfrm>
          <a:off x="1838048" y="1989910"/>
          <a:ext cx="4073170" cy="159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21" tIns="168421" rIns="168421" bIns="168421" numCol="1" spcCol="1270" anchor="ctr" anchorCtr="0">
          <a:noAutofit/>
        </a:bodyPr>
        <a:lstStyle/>
        <a:p>
          <a:pPr marL="0" lvl="0" indent="0" algn="l" defTabSz="844550">
            <a:lnSpc>
              <a:spcPct val="90000"/>
            </a:lnSpc>
            <a:spcBef>
              <a:spcPct val="0"/>
            </a:spcBef>
            <a:spcAft>
              <a:spcPct val="35000"/>
            </a:spcAft>
            <a:buNone/>
          </a:pPr>
          <a:r>
            <a:rPr lang="en-GB" sz="1900" kern="1200" dirty="0"/>
            <a:t>Research estimates that the proportion of time devoted to therapeutic interaction with service users is 7% </a:t>
          </a:r>
          <a:endParaRPr lang="en-US" sz="1900" kern="1200" dirty="0"/>
        </a:p>
      </dsp:txBody>
      <dsp:txXfrm>
        <a:off x="1838048" y="1989910"/>
        <a:ext cx="4073170" cy="1591383"/>
      </dsp:txXfrm>
    </dsp:sp>
    <dsp:sp modelId="{F0AA1AEC-0FF4-4E11-856F-53E08650E649}">
      <dsp:nvSpPr>
        <dsp:cNvPr id="0" name=""/>
        <dsp:cNvSpPr/>
      </dsp:nvSpPr>
      <dsp:spPr>
        <a:xfrm>
          <a:off x="0" y="3979139"/>
          <a:ext cx="5911219" cy="15913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7C5C71-B60D-4FAD-A858-D59DE3C75E17}">
      <dsp:nvSpPr>
        <dsp:cNvPr id="0" name=""/>
        <dsp:cNvSpPr/>
      </dsp:nvSpPr>
      <dsp:spPr>
        <a:xfrm>
          <a:off x="481393" y="4337201"/>
          <a:ext cx="875261" cy="875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6CE6264-EB51-4266-9609-E5C962D8C5F1}">
      <dsp:nvSpPr>
        <dsp:cNvPr id="0" name=""/>
        <dsp:cNvSpPr/>
      </dsp:nvSpPr>
      <dsp:spPr>
        <a:xfrm>
          <a:off x="1838048" y="3979139"/>
          <a:ext cx="2660048" cy="159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21" tIns="168421" rIns="168421" bIns="168421" numCol="1" spcCol="1270" anchor="ctr" anchorCtr="0">
          <a:noAutofit/>
        </a:bodyPr>
        <a:lstStyle/>
        <a:p>
          <a:pPr marL="0" lvl="0" indent="0" algn="l" defTabSz="844550">
            <a:lnSpc>
              <a:spcPct val="90000"/>
            </a:lnSpc>
            <a:spcBef>
              <a:spcPct val="0"/>
            </a:spcBef>
            <a:spcAft>
              <a:spcPct val="35000"/>
            </a:spcAft>
            <a:buNone/>
          </a:pPr>
          <a:r>
            <a:rPr lang="en-GB" sz="1900" kern="1200"/>
            <a:t>Evidence suggests that a disproportionate amount of nursing time is taken up by:</a:t>
          </a:r>
          <a:endParaRPr lang="en-US" sz="1900" kern="1200"/>
        </a:p>
      </dsp:txBody>
      <dsp:txXfrm>
        <a:off x="1838048" y="3979139"/>
        <a:ext cx="2660048" cy="1591383"/>
      </dsp:txXfrm>
    </dsp:sp>
    <dsp:sp modelId="{D745B2CD-CEAC-4591-94A0-16BBE3B7774B}">
      <dsp:nvSpPr>
        <dsp:cNvPr id="0" name=""/>
        <dsp:cNvSpPr/>
      </dsp:nvSpPr>
      <dsp:spPr>
        <a:xfrm>
          <a:off x="4498097" y="3979139"/>
          <a:ext cx="1413121" cy="159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21" tIns="168421" rIns="168421" bIns="168421" numCol="1" spcCol="1270" anchor="ctr" anchorCtr="0">
          <a:noAutofit/>
        </a:bodyPr>
        <a:lstStyle/>
        <a:p>
          <a:pPr marL="0" lvl="0" indent="0" algn="l" defTabSz="622300">
            <a:lnSpc>
              <a:spcPct val="90000"/>
            </a:lnSpc>
            <a:spcBef>
              <a:spcPct val="0"/>
            </a:spcBef>
            <a:spcAft>
              <a:spcPct val="35000"/>
            </a:spcAft>
            <a:buNone/>
          </a:pPr>
          <a:r>
            <a:rPr lang="en-GB" sz="1400" kern="1200" dirty="0"/>
            <a:t>Administration</a:t>
          </a:r>
          <a:endParaRPr lang="en-US" sz="1400" kern="1200" dirty="0"/>
        </a:p>
        <a:p>
          <a:pPr marL="0" lvl="0" indent="0" algn="l" defTabSz="622300">
            <a:lnSpc>
              <a:spcPct val="90000"/>
            </a:lnSpc>
            <a:spcBef>
              <a:spcPct val="0"/>
            </a:spcBef>
            <a:spcAft>
              <a:spcPct val="35000"/>
            </a:spcAft>
            <a:buNone/>
          </a:pPr>
          <a:r>
            <a:rPr lang="en-GB" sz="1400" kern="1200" dirty="0"/>
            <a:t>Coordination </a:t>
          </a:r>
          <a:endParaRPr lang="en-US" sz="1400" kern="1200" dirty="0"/>
        </a:p>
        <a:p>
          <a:pPr marL="0" lvl="0" indent="0" algn="l" defTabSz="622300">
            <a:lnSpc>
              <a:spcPct val="90000"/>
            </a:lnSpc>
            <a:spcBef>
              <a:spcPct val="0"/>
            </a:spcBef>
            <a:spcAft>
              <a:spcPct val="35000"/>
            </a:spcAft>
            <a:buNone/>
          </a:pPr>
          <a:r>
            <a:rPr lang="en-GB" sz="1400" kern="1200" dirty="0"/>
            <a:t>Managerial activities</a:t>
          </a:r>
          <a:endParaRPr lang="en-US" sz="1400" kern="1200" dirty="0"/>
        </a:p>
      </dsp:txBody>
      <dsp:txXfrm>
        <a:off x="4498097" y="3979139"/>
        <a:ext cx="1413121" cy="15913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C3D1-78AA-45E5-A758-139B89E03448}">
      <dsp:nvSpPr>
        <dsp:cNvPr id="0" name=""/>
        <dsp:cNvSpPr/>
      </dsp:nvSpPr>
      <dsp:spPr>
        <a:xfrm>
          <a:off x="1290927" y="491"/>
          <a:ext cx="1160071" cy="10327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78E05D-D8ED-4EF7-AF70-2EC929CBFDCC}">
      <dsp:nvSpPr>
        <dsp:cNvPr id="0" name=""/>
        <dsp:cNvSpPr/>
      </dsp:nvSpPr>
      <dsp:spPr>
        <a:xfrm>
          <a:off x="1620255" y="266181"/>
          <a:ext cx="501416" cy="501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F0EEC8C-DAC3-4DBE-ABA5-368CCD9E5E53}">
      <dsp:nvSpPr>
        <dsp:cNvPr id="0" name=""/>
        <dsp:cNvSpPr/>
      </dsp:nvSpPr>
      <dsp:spPr>
        <a:xfrm>
          <a:off x="1017710" y="1226035"/>
          <a:ext cx="1706504" cy="110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solidFill>
                <a:srgbClr val="7030A0"/>
              </a:solidFill>
              <a:latin typeface="Verdana" panose="020B0604030504040204" pitchFamily="34" charset="0"/>
              <a:ea typeface="Verdana" panose="020B0604030504040204" pitchFamily="34" charset="0"/>
            </a:rPr>
            <a:t>Administrative duties</a:t>
          </a:r>
          <a:endParaRPr lang="en-US" sz="1400" kern="1200" dirty="0">
            <a:solidFill>
              <a:srgbClr val="7030A0"/>
            </a:solidFill>
            <a:latin typeface="Verdana" panose="020B0604030504040204" pitchFamily="34" charset="0"/>
            <a:ea typeface="Verdana" panose="020B0604030504040204" pitchFamily="34" charset="0"/>
          </a:endParaRPr>
        </a:p>
      </dsp:txBody>
      <dsp:txXfrm>
        <a:off x="1017710" y="1226035"/>
        <a:ext cx="1706504" cy="1105801"/>
      </dsp:txXfrm>
    </dsp:sp>
    <dsp:sp modelId="{4E704482-87F8-4DD7-BBB3-6E58A64DBBB8}">
      <dsp:nvSpPr>
        <dsp:cNvPr id="0" name=""/>
        <dsp:cNvSpPr/>
      </dsp:nvSpPr>
      <dsp:spPr>
        <a:xfrm>
          <a:off x="3310745" y="491"/>
          <a:ext cx="1160071" cy="103279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5D83913-A006-4D2A-AF5F-F5D4F7AE9E2E}">
      <dsp:nvSpPr>
        <dsp:cNvPr id="0" name=""/>
        <dsp:cNvSpPr/>
      </dsp:nvSpPr>
      <dsp:spPr>
        <a:xfrm>
          <a:off x="3640073" y="266181"/>
          <a:ext cx="501416" cy="501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62B9992-66A1-47EE-8D89-C2586589F427}">
      <dsp:nvSpPr>
        <dsp:cNvPr id="0" name=""/>
        <dsp:cNvSpPr/>
      </dsp:nvSpPr>
      <dsp:spPr>
        <a:xfrm>
          <a:off x="2974923" y="1226035"/>
          <a:ext cx="1831715" cy="110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solidFill>
                <a:srgbClr val="7030A0"/>
              </a:solidFill>
              <a:latin typeface="Verdana" panose="020B0604030504040204" pitchFamily="34" charset="0"/>
              <a:ea typeface="Verdana" panose="020B0604030504040204" pitchFamily="34" charset="0"/>
            </a:rPr>
            <a:t>Ward culture (beliefs that patients too unwell on an acute ward to engage therapeutically)</a:t>
          </a:r>
          <a:endParaRPr lang="en-US" sz="1400" kern="1200" dirty="0">
            <a:solidFill>
              <a:srgbClr val="7030A0"/>
            </a:solidFill>
            <a:latin typeface="Verdana" panose="020B0604030504040204" pitchFamily="34" charset="0"/>
            <a:ea typeface="Verdana" panose="020B0604030504040204" pitchFamily="34" charset="0"/>
          </a:endParaRPr>
        </a:p>
      </dsp:txBody>
      <dsp:txXfrm>
        <a:off x="2974923" y="1226035"/>
        <a:ext cx="1831715" cy="1105801"/>
      </dsp:txXfrm>
    </dsp:sp>
    <dsp:sp modelId="{8692FED9-E2F8-46EF-AB51-5EF33FBA3EFA}">
      <dsp:nvSpPr>
        <dsp:cNvPr id="0" name=""/>
        <dsp:cNvSpPr/>
      </dsp:nvSpPr>
      <dsp:spPr>
        <a:xfrm>
          <a:off x="5193620" y="491"/>
          <a:ext cx="1160071" cy="103279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4F7F34-74D4-46A9-9880-4FFB69653568}">
      <dsp:nvSpPr>
        <dsp:cNvPr id="0" name=""/>
        <dsp:cNvSpPr/>
      </dsp:nvSpPr>
      <dsp:spPr>
        <a:xfrm>
          <a:off x="5522948" y="266181"/>
          <a:ext cx="501416" cy="501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376E62A-E46A-4C6C-9213-082FCCA4F740}">
      <dsp:nvSpPr>
        <dsp:cNvPr id="0" name=""/>
        <dsp:cNvSpPr/>
      </dsp:nvSpPr>
      <dsp:spPr>
        <a:xfrm>
          <a:off x="5057347" y="1226035"/>
          <a:ext cx="1432617" cy="110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solidFill>
                <a:srgbClr val="7030A0"/>
              </a:solidFill>
              <a:latin typeface="Verdana" panose="020B0604030504040204" pitchFamily="34" charset="0"/>
              <a:ea typeface="Verdana" panose="020B0604030504040204" pitchFamily="34" charset="0"/>
            </a:rPr>
            <a:t>Lack of confidence and anxiety about face-to-face therapeutic interaction</a:t>
          </a:r>
          <a:endParaRPr lang="en-US" sz="1400" kern="1200" dirty="0">
            <a:solidFill>
              <a:srgbClr val="7030A0"/>
            </a:solidFill>
            <a:latin typeface="Verdana" panose="020B0604030504040204" pitchFamily="34" charset="0"/>
            <a:ea typeface="Verdana" panose="020B0604030504040204" pitchFamily="34" charset="0"/>
          </a:endParaRPr>
        </a:p>
      </dsp:txBody>
      <dsp:txXfrm>
        <a:off x="5057347" y="1226035"/>
        <a:ext cx="1432617" cy="1105801"/>
      </dsp:txXfrm>
    </dsp:sp>
    <dsp:sp modelId="{747C7D9A-9244-42D8-8349-0873210D0E9C}">
      <dsp:nvSpPr>
        <dsp:cNvPr id="0" name=""/>
        <dsp:cNvSpPr/>
      </dsp:nvSpPr>
      <dsp:spPr>
        <a:xfrm>
          <a:off x="6876945" y="491"/>
          <a:ext cx="1160071" cy="103279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00BB8E-D082-4764-BE7A-0652CE4C7E15}">
      <dsp:nvSpPr>
        <dsp:cNvPr id="0" name=""/>
        <dsp:cNvSpPr/>
      </dsp:nvSpPr>
      <dsp:spPr>
        <a:xfrm>
          <a:off x="7206273" y="266181"/>
          <a:ext cx="501416" cy="501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C31E012-42E2-4F53-BDCD-866B0CE5B9FF}">
      <dsp:nvSpPr>
        <dsp:cNvPr id="0" name=""/>
        <dsp:cNvSpPr/>
      </dsp:nvSpPr>
      <dsp:spPr>
        <a:xfrm>
          <a:off x="6740672" y="1226035"/>
          <a:ext cx="1432617" cy="110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solidFill>
                <a:srgbClr val="7030A0"/>
              </a:solidFill>
              <a:latin typeface="Verdana" panose="020B0604030504040204" pitchFamily="34" charset="0"/>
              <a:ea typeface="Verdana" panose="020B0604030504040204" pitchFamily="34" charset="0"/>
            </a:rPr>
            <a:t>Lack of training and guidance (staff aren’t sure how to go about therapeutic engagement)</a:t>
          </a:r>
          <a:endParaRPr lang="en-US" sz="1400" kern="1200" dirty="0">
            <a:solidFill>
              <a:srgbClr val="7030A0"/>
            </a:solidFill>
            <a:latin typeface="Verdana" panose="020B0604030504040204" pitchFamily="34" charset="0"/>
            <a:ea typeface="Verdana" panose="020B0604030504040204" pitchFamily="34" charset="0"/>
          </a:endParaRPr>
        </a:p>
      </dsp:txBody>
      <dsp:txXfrm>
        <a:off x="6740672" y="1226035"/>
        <a:ext cx="1432617" cy="1105801"/>
      </dsp:txXfrm>
    </dsp:sp>
    <dsp:sp modelId="{6BC298D8-689A-4D90-B391-DCB589014631}">
      <dsp:nvSpPr>
        <dsp:cNvPr id="0" name=""/>
        <dsp:cNvSpPr/>
      </dsp:nvSpPr>
      <dsp:spPr>
        <a:xfrm>
          <a:off x="8560270" y="491"/>
          <a:ext cx="1160071" cy="103279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B3B8CB-5872-4DAE-8899-111707DB3A9C}">
      <dsp:nvSpPr>
        <dsp:cNvPr id="0" name=""/>
        <dsp:cNvSpPr/>
      </dsp:nvSpPr>
      <dsp:spPr>
        <a:xfrm>
          <a:off x="8889598" y="266181"/>
          <a:ext cx="501416" cy="501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B2E433A-D5D1-4E28-AB94-29CB2F4765D3}">
      <dsp:nvSpPr>
        <dsp:cNvPr id="0" name=""/>
        <dsp:cNvSpPr/>
      </dsp:nvSpPr>
      <dsp:spPr>
        <a:xfrm>
          <a:off x="8423997" y="1226035"/>
          <a:ext cx="1432617" cy="110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solidFill>
                <a:srgbClr val="7030A0"/>
              </a:solidFill>
              <a:latin typeface="Verdana" panose="020B0604030504040204" pitchFamily="34" charset="0"/>
              <a:ea typeface="Verdana" panose="020B0604030504040204" pitchFamily="34" charset="0"/>
            </a:rPr>
            <a:t>Lack of supervision</a:t>
          </a:r>
          <a:endParaRPr lang="en-US" sz="1400" kern="1200" dirty="0">
            <a:solidFill>
              <a:srgbClr val="7030A0"/>
            </a:solidFill>
            <a:latin typeface="Verdana" panose="020B0604030504040204" pitchFamily="34" charset="0"/>
            <a:ea typeface="Verdana" panose="020B0604030504040204" pitchFamily="34" charset="0"/>
          </a:endParaRPr>
        </a:p>
      </dsp:txBody>
      <dsp:txXfrm>
        <a:off x="8423997" y="1226035"/>
        <a:ext cx="1432617" cy="1105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762769" y="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rPr>
            <a:t>Don’t want to go to work</a:t>
          </a:r>
          <a:endParaRPr lang="en-US" sz="2000" kern="1200" dirty="0">
            <a:latin typeface="Verdana" panose="020B0604030504040204" pitchFamily="34" charset="0"/>
            <a:ea typeface="Verdana" panose="020B0604030504040204" pitchFamily="34" charset="0"/>
          </a:endParaRPr>
        </a:p>
      </dsp:txBody>
      <dsp:txXfrm rot="10800000">
        <a:off x="1975844" y="0"/>
        <a:ext cx="3464444" cy="852299"/>
      </dsp:txXfrm>
    </dsp:sp>
    <dsp:sp modelId="{74087472-4B58-1049-BA41-D8BE6B8F4EDD}">
      <dsp:nvSpPr>
        <dsp:cNvPr id="0" name=""/>
        <dsp:cNvSpPr/>
      </dsp:nvSpPr>
      <dsp:spPr>
        <a:xfrm>
          <a:off x="5927065" y="0"/>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696782" y="112396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Compassion fatigue</a:t>
          </a:r>
        </a:p>
      </dsp:txBody>
      <dsp:txXfrm rot="10800000">
        <a:off x="1909857" y="1123960"/>
        <a:ext cx="3464444" cy="852299"/>
      </dsp:txXfrm>
    </dsp:sp>
    <dsp:sp modelId="{C5581E9B-68B4-C444-9D20-0F9E6E7C50BE}">
      <dsp:nvSpPr>
        <dsp:cNvPr id="0" name=""/>
        <dsp:cNvSpPr/>
      </dsp:nvSpPr>
      <dsp:spPr>
        <a:xfrm>
          <a:off x="5911127" y="1100726"/>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762769" y="220931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Frequent sickness</a:t>
          </a:r>
        </a:p>
      </dsp:txBody>
      <dsp:txXfrm rot="10800000">
        <a:off x="1975844" y="2209310"/>
        <a:ext cx="3464444" cy="852299"/>
      </dsp:txXfrm>
    </dsp:sp>
    <dsp:sp modelId="{EC70A4E9-C32B-6946-9D17-920F6CBCBD0D}">
      <dsp:nvSpPr>
        <dsp:cNvPr id="0" name=""/>
        <dsp:cNvSpPr/>
      </dsp:nvSpPr>
      <dsp:spPr>
        <a:xfrm>
          <a:off x="5927074" y="2209565"/>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748036" y="332346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rPr>
            <a:t>Avoid direct contact with patients</a:t>
          </a:r>
          <a:endParaRPr lang="en-US" sz="2000" kern="1200" dirty="0">
            <a:latin typeface="Verdana" panose="020B0604030504040204" pitchFamily="34" charset="0"/>
            <a:ea typeface="Verdana" panose="020B0604030504040204" pitchFamily="34" charset="0"/>
          </a:endParaRPr>
        </a:p>
      </dsp:txBody>
      <dsp:txXfrm rot="10800000">
        <a:off x="1961111" y="3323460"/>
        <a:ext cx="3464444" cy="852299"/>
      </dsp:txXfrm>
    </dsp:sp>
    <dsp:sp modelId="{A1F0B8D6-49C8-0840-8B72-5D6D321CB849}">
      <dsp:nvSpPr>
        <dsp:cNvPr id="0" name=""/>
        <dsp:cNvSpPr/>
      </dsp:nvSpPr>
      <dsp:spPr>
        <a:xfrm>
          <a:off x="5939270" y="3317970"/>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762769" y="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rPr>
            <a:t>Difficult to concentrate at work</a:t>
          </a:r>
          <a:endParaRPr lang="en-US" sz="2000" kern="1200" dirty="0">
            <a:latin typeface="Verdana" panose="020B0604030504040204" pitchFamily="34" charset="0"/>
            <a:ea typeface="Verdana" panose="020B0604030504040204" pitchFamily="34" charset="0"/>
          </a:endParaRPr>
        </a:p>
      </dsp:txBody>
      <dsp:txXfrm rot="10800000">
        <a:off x="1975844" y="0"/>
        <a:ext cx="3464444" cy="852299"/>
      </dsp:txXfrm>
    </dsp:sp>
    <dsp:sp modelId="{74087472-4B58-1049-BA41-D8BE6B8F4EDD}">
      <dsp:nvSpPr>
        <dsp:cNvPr id="0" name=""/>
        <dsp:cNvSpPr/>
      </dsp:nvSpPr>
      <dsp:spPr>
        <a:xfrm>
          <a:off x="5927065" y="0"/>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696782" y="112396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Clinical errors</a:t>
          </a:r>
        </a:p>
      </dsp:txBody>
      <dsp:txXfrm rot="10800000">
        <a:off x="1909857" y="1123960"/>
        <a:ext cx="3464444" cy="852299"/>
      </dsp:txXfrm>
    </dsp:sp>
    <dsp:sp modelId="{C5581E9B-68B4-C444-9D20-0F9E6E7C50BE}">
      <dsp:nvSpPr>
        <dsp:cNvPr id="0" name=""/>
        <dsp:cNvSpPr/>
      </dsp:nvSpPr>
      <dsp:spPr>
        <a:xfrm>
          <a:off x="5911127" y="1100726"/>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762769" y="220931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Conflict with colleagues</a:t>
          </a:r>
        </a:p>
      </dsp:txBody>
      <dsp:txXfrm rot="10800000">
        <a:off x="1975844" y="2209310"/>
        <a:ext cx="3464444" cy="852299"/>
      </dsp:txXfrm>
    </dsp:sp>
    <dsp:sp modelId="{EC70A4E9-C32B-6946-9D17-920F6CBCBD0D}">
      <dsp:nvSpPr>
        <dsp:cNvPr id="0" name=""/>
        <dsp:cNvSpPr/>
      </dsp:nvSpPr>
      <dsp:spPr>
        <a:xfrm>
          <a:off x="5927074" y="2209565"/>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748036" y="3323460"/>
          <a:ext cx="3677519" cy="852299"/>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84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Verdana" panose="020B0604030504040204" pitchFamily="34" charset="0"/>
              <a:ea typeface="Verdana" panose="020B0604030504040204" pitchFamily="34" charset="0"/>
            </a:rPr>
            <a:t>Pessimistic about work</a:t>
          </a:r>
          <a:endParaRPr lang="en-US" sz="2000" kern="1200" dirty="0"/>
        </a:p>
      </dsp:txBody>
      <dsp:txXfrm rot="10800000">
        <a:off x="1961111" y="3323460"/>
        <a:ext cx="3464444" cy="852299"/>
      </dsp:txXfrm>
    </dsp:sp>
    <dsp:sp modelId="{A1F0B8D6-49C8-0840-8B72-5D6D321CB849}">
      <dsp:nvSpPr>
        <dsp:cNvPr id="0" name=""/>
        <dsp:cNvSpPr/>
      </dsp:nvSpPr>
      <dsp:spPr>
        <a:xfrm>
          <a:off x="5939270" y="3317970"/>
          <a:ext cx="852299" cy="852299"/>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13D9-4AE5-D342-8BE1-1AFDDFB4C67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clear not a checklist – things to be mindful of when talking about abuse with someone</a:t>
            </a:r>
          </a:p>
          <a:p>
            <a:r>
              <a:rPr lang="en-US" dirty="0"/>
              <a:t>Safeguarding, </a:t>
            </a:r>
            <a:r>
              <a:rPr lang="en-US" dirty="0" err="1"/>
              <a:t>DATIX</a:t>
            </a:r>
            <a:r>
              <a:rPr lang="en-US" dirty="0"/>
              <a:t> etc. also necessary</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34</a:t>
            </a:fld>
            <a:endParaRPr lang="en-US"/>
          </a:p>
        </p:txBody>
      </p:sp>
    </p:spTree>
    <p:extLst>
      <p:ext uri="{BB962C8B-B14F-4D97-AF65-F5344CB8AC3E}">
        <p14:creationId xmlns:p14="http://schemas.microsoft.com/office/powerpoint/2010/main" val="320678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practice most of these already</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36</a:t>
            </a:fld>
            <a:endParaRPr lang="en-US"/>
          </a:p>
        </p:txBody>
      </p:sp>
    </p:spTree>
    <p:extLst>
      <p:ext uri="{BB962C8B-B14F-4D97-AF65-F5344CB8AC3E}">
        <p14:creationId xmlns:p14="http://schemas.microsoft.com/office/powerpoint/2010/main" val="274574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this is just the difficulty of how things are at present. Aware most people would like to invest more in therapeutic interactions but there are difficulties doing this </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40</a:t>
            </a:fld>
            <a:endParaRPr lang="en-US"/>
          </a:p>
        </p:txBody>
      </p:sp>
    </p:spTree>
    <p:extLst>
      <p:ext uri="{BB962C8B-B14F-4D97-AF65-F5344CB8AC3E}">
        <p14:creationId xmlns:p14="http://schemas.microsoft.com/office/powerpoint/2010/main" val="42825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likely to apply to nurses (qualified staff)</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42</a:t>
            </a:fld>
            <a:endParaRPr lang="en-US"/>
          </a:p>
        </p:txBody>
      </p:sp>
    </p:spTree>
    <p:extLst>
      <p:ext uri="{BB962C8B-B14F-4D97-AF65-F5344CB8AC3E}">
        <p14:creationId xmlns:p14="http://schemas.microsoft.com/office/powerpoint/2010/main" val="224978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Differentiating risk formulation and holistic/psychological formulation</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45</a:t>
            </a:fld>
            <a:endParaRPr lang="en-US"/>
          </a:p>
        </p:txBody>
      </p:sp>
    </p:spTree>
    <p:extLst>
      <p:ext uri="{BB962C8B-B14F-4D97-AF65-F5344CB8AC3E}">
        <p14:creationId xmlns:p14="http://schemas.microsoft.com/office/powerpoint/2010/main" val="237294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plausible story”</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46</a:t>
            </a:fld>
            <a:endParaRPr lang="en-US"/>
          </a:p>
        </p:txBody>
      </p:sp>
    </p:spTree>
    <p:extLst>
      <p:ext uri="{BB962C8B-B14F-4D97-AF65-F5344CB8AC3E}">
        <p14:creationId xmlns:p14="http://schemas.microsoft.com/office/powerpoint/2010/main" val="302402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Re-jig – best guess, hypothesis, trying to understand a person’s behavior/thoughts/feelings based on the information we have right now, something that makes sense, has meaning </a:t>
            </a:r>
          </a:p>
          <a:p>
            <a:r>
              <a:rPr lang="en-US" dirty="0"/>
              <a:t>Quite jargon-y</a:t>
            </a:r>
          </a:p>
          <a:p>
            <a:r>
              <a:rPr lang="en-US" dirty="0"/>
              <a:t>How and why – focus (diagnosis ‘is’), formulation how did someone get to this point? Why are they here?</a:t>
            </a:r>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47</a:t>
            </a:fld>
            <a:endParaRPr lang="en-US"/>
          </a:p>
        </p:txBody>
      </p:sp>
    </p:spTree>
    <p:extLst>
      <p:ext uri="{BB962C8B-B14F-4D97-AF65-F5344CB8AC3E}">
        <p14:creationId xmlns:p14="http://schemas.microsoft.com/office/powerpoint/2010/main" val="42350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49</a:t>
            </a:fld>
            <a:endParaRPr lang="en-US"/>
          </a:p>
        </p:txBody>
      </p:sp>
    </p:spTree>
    <p:extLst>
      <p:ext uri="{BB962C8B-B14F-4D97-AF65-F5344CB8AC3E}">
        <p14:creationId xmlns:p14="http://schemas.microsoft.com/office/powerpoint/2010/main" val="145072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50</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12904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9EF4F7-BC50-4C2A-BB21-A055C94D897C}" type="slidenum">
              <a:rPr lang="en-GB" altLang="en-US" smtClean="0"/>
              <a:pPr eaLnBrk="1" hangingPunct="1">
                <a:spcBef>
                  <a:spcPct val="0"/>
                </a:spcBef>
              </a:pPr>
              <a:t>51</a:t>
            </a:fld>
            <a:endParaRPr lang="en-GB"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16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4</a:t>
            </a:fld>
            <a:endParaRPr lang="en-US"/>
          </a:p>
        </p:txBody>
      </p:sp>
    </p:spTree>
    <p:extLst>
      <p:ext uri="{BB962C8B-B14F-4D97-AF65-F5344CB8AC3E}">
        <p14:creationId xmlns:p14="http://schemas.microsoft.com/office/powerpoint/2010/main" val="3381910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80000"/>
              </a:lnSpc>
              <a:buFont typeface="Wingdings" pitchFamily="2" charset="2"/>
              <a:buNone/>
              <a:defRPr/>
            </a:pPr>
            <a:r>
              <a:rPr lang="en-GB" altLang="en-US" sz="1400" b="1" i="1" dirty="0">
                <a:solidFill>
                  <a:srgbClr val="00B050"/>
                </a:solidFill>
              </a:rPr>
              <a:t>Unbearable emotion as the simple heart of complex problems </a:t>
            </a:r>
            <a:endParaRPr lang="en-GB" altLang="en-US" sz="1400" dirty="0"/>
          </a:p>
          <a:p>
            <a:pPr>
              <a:lnSpc>
                <a:spcPct val="80000"/>
              </a:lnSpc>
              <a:buFont typeface="Wingdings" pitchFamily="2" charset="2"/>
              <a:buNone/>
              <a:defRPr/>
            </a:pPr>
            <a:endParaRPr lang="en-GB" altLang="en-US" dirty="0"/>
          </a:p>
          <a:p>
            <a:pPr>
              <a:lnSpc>
                <a:spcPct val="80000"/>
              </a:lnSpc>
              <a:buFont typeface="Wingdings" pitchFamily="2" charset="2"/>
              <a:buNone/>
              <a:defRPr/>
            </a:pPr>
            <a:r>
              <a:rPr lang="en-GB" altLang="en-US" dirty="0"/>
              <a:t>Suitable for working with high states of arousal – identifies feeling awful inside and the individual’s relationship to this feeling as the problem.</a:t>
            </a:r>
          </a:p>
          <a:p>
            <a:pPr>
              <a:lnSpc>
                <a:spcPct val="80000"/>
              </a:lnSpc>
              <a:buFont typeface="Wingdings" pitchFamily="2" charset="2"/>
              <a:buNone/>
              <a:defRPr/>
            </a:pPr>
            <a:endParaRPr lang="en-GB" altLang="en-US" dirty="0"/>
          </a:p>
          <a:p>
            <a:pPr>
              <a:lnSpc>
                <a:spcPct val="80000"/>
              </a:lnSpc>
              <a:buFont typeface="Wingdings" pitchFamily="2" charset="2"/>
              <a:buNone/>
              <a:defRPr/>
            </a:pPr>
            <a:r>
              <a:rPr lang="en-GB" altLang="en-US" dirty="0"/>
              <a:t>Identify ways forward that the team can deliver</a:t>
            </a:r>
          </a:p>
          <a:p>
            <a:pPr>
              <a:lnSpc>
                <a:spcPct val="80000"/>
              </a:lnSpc>
              <a:buFont typeface="Wingdings" pitchFamily="2" charset="2"/>
              <a:buNone/>
              <a:defRPr/>
            </a:pPr>
            <a:endParaRPr lang="en-GB" altLang="en-US" dirty="0"/>
          </a:p>
          <a:p>
            <a:pPr>
              <a:lnSpc>
                <a:spcPct val="80000"/>
              </a:lnSpc>
              <a:buFont typeface="Wingdings" pitchFamily="2" charset="2"/>
              <a:buNone/>
              <a:defRPr/>
            </a:pPr>
            <a:endParaRPr lang="en-GB" altLang="en-US" dirty="0"/>
          </a:p>
          <a:p>
            <a:pPr marL="285750" indent="-285750">
              <a:lnSpc>
                <a:spcPct val="80000"/>
              </a:lnSpc>
              <a:buFont typeface="Wingdings" pitchFamily="2" charset="2"/>
              <a:buAutoNum type="romanUcPeriod"/>
              <a:defRPr/>
            </a:pPr>
            <a:r>
              <a:rPr lang="en-GB" altLang="en-US" i="1" dirty="0"/>
              <a:t>Clarke, 2008</a:t>
            </a:r>
          </a:p>
          <a:p>
            <a:pPr marL="285750" indent="-285750">
              <a:lnSpc>
                <a:spcPct val="80000"/>
              </a:lnSpc>
              <a:buFont typeface="Wingdings" pitchFamily="2" charset="2"/>
              <a:buAutoNum type="romanUcPeriod"/>
              <a:defRPr/>
            </a:pPr>
            <a:endParaRPr lang="en-GB" altLang="en-US" i="1" dirty="0"/>
          </a:p>
          <a:p>
            <a:pPr algn="ctr">
              <a:buFont typeface="Wingdings" pitchFamily="2" charset="2"/>
              <a:buNone/>
              <a:defRPr/>
            </a:pPr>
            <a:r>
              <a:rPr lang="en-GB" altLang="en-US" sz="1400" b="1" i="1" dirty="0">
                <a:solidFill>
                  <a:srgbClr val="00B050"/>
                </a:solidFill>
              </a:rPr>
              <a:t>Incorporates various psychological approaches</a:t>
            </a:r>
          </a:p>
          <a:p>
            <a:pPr>
              <a:defRPr/>
            </a:pPr>
            <a:r>
              <a:rPr lang="en-GB" dirty="0"/>
              <a:t>The </a:t>
            </a:r>
            <a:r>
              <a:rPr lang="en-GB" i="1" dirty="0"/>
              <a:t>Emotion Focused Formulation</a:t>
            </a:r>
            <a:r>
              <a:rPr lang="en-GB" dirty="0"/>
              <a:t> was developed by Isabel Clarke in an acute mental health context (i.e. inpatient mental health) but this approach also has wider applicability. It places the client's felt sense at the </a:t>
            </a:r>
            <a:r>
              <a:rPr lang="en-GB" dirty="0" err="1"/>
              <a:t>center</a:t>
            </a:r>
            <a:r>
              <a:rPr lang="en-GB" dirty="0"/>
              <a:t> with maintenance cycles derived from functional/</a:t>
            </a:r>
            <a:r>
              <a:rPr lang="en-GB" dirty="0" err="1"/>
              <a:t>behavioral</a:t>
            </a:r>
            <a:r>
              <a:rPr lang="en-GB" dirty="0"/>
              <a:t> analysis.</a:t>
            </a:r>
          </a:p>
          <a:p>
            <a:pPr>
              <a:buFont typeface="Wingdings" pitchFamily="2" charset="2"/>
              <a:buNone/>
              <a:defRPr/>
            </a:pPr>
            <a:endParaRPr lang="en-GB" dirty="0"/>
          </a:p>
          <a:p>
            <a:pPr>
              <a:defRPr/>
            </a:pPr>
            <a:r>
              <a:rPr lang="en-GB" dirty="0"/>
              <a:t>Significant past events and recent stresses triggers give context to the client’s current experience. It is the 'intolerable internal state' which is identified as the source of the problem </a:t>
            </a:r>
            <a:r>
              <a:rPr lang="en-GB" dirty="0" err="1"/>
              <a:t>behavior</a:t>
            </a:r>
            <a:r>
              <a:rPr lang="en-GB" dirty="0"/>
              <a:t>/experiences that have brought the client to therapy. Therapists are encouraged as much as possible to use the client's language, and to translate difficulties into </a:t>
            </a:r>
            <a:r>
              <a:rPr lang="en-GB" dirty="0" err="1"/>
              <a:t>behavioral</a:t>
            </a:r>
            <a:r>
              <a:rPr lang="en-GB" dirty="0"/>
              <a:t> terms.</a:t>
            </a:r>
          </a:p>
          <a:p>
            <a:pPr marL="285750" indent="-285750">
              <a:lnSpc>
                <a:spcPct val="80000"/>
              </a:lnSpc>
              <a:buFont typeface="Wingdings" pitchFamily="2" charset="2"/>
              <a:buAutoNum type="romanUcPeriod"/>
              <a:defRPr/>
            </a:pPr>
            <a:endParaRPr lang="en-GB" altLang="en-US" i="1" dirty="0"/>
          </a:p>
          <a:p>
            <a:pPr>
              <a:defRPr/>
            </a:pPr>
            <a:endParaRPr lang="en-GB" altLang="en-US" dirty="0"/>
          </a:p>
        </p:txBody>
      </p:sp>
    </p:spTree>
    <p:extLst>
      <p:ext uri="{BB962C8B-B14F-4D97-AF65-F5344CB8AC3E}">
        <p14:creationId xmlns:p14="http://schemas.microsoft.com/office/powerpoint/2010/main" val="144699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03A378-6F75-484E-9B41-90D72D9C7E90}" type="slidenum">
              <a:rPr lang="en-GB" altLang="en-US" smtClean="0">
                <a:latin typeface="Verdana" pitchFamily="34" charset="0"/>
              </a:rPr>
              <a:pPr eaLnBrk="1" hangingPunct="1">
                <a:spcBef>
                  <a:spcPct val="0"/>
                </a:spcBef>
              </a:pPr>
              <a:t>58</a:t>
            </a:fld>
            <a:endParaRPr lang="en-GB" altLang="en-US">
              <a:latin typeface="Verdana" pitchFamily="34" charset="0"/>
            </a:endParaRPr>
          </a:p>
        </p:txBody>
      </p:sp>
    </p:spTree>
    <p:extLst>
      <p:ext uri="{BB962C8B-B14F-4D97-AF65-F5344CB8AC3E}">
        <p14:creationId xmlns:p14="http://schemas.microsoft.com/office/powerpoint/2010/main" val="3975667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60575" indent="-228600" eaLnBrk="0" hangingPunct="0">
              <a:spcBef>
                <a:spcPct val="30000"/>
              </a:spcBef>
              <a:defRPr sz="1200">
                <a:solidFill>
                  <a:schemeClr val="tx1"/>
                </a:solidFill>
                <a:latin typeface="Calibri" pitchFamily="34" charset="0"/>
              </a:defRPr>
            </a:lvl5pPr>
            <a:lvl6pPr marL="2517775" indent="-228600" eaLnBrk="0" fontAlgn="base" hangingPunct="0">
              <a:spcBef>
                <a:spcPct val="30000"/>
              </a:spcBef>
              <a:spcAft>
                <a:spcPct val="0"/>
              </a:spcAft>
              <a:defRPr sz="1200">
                <a:solidFill>
                  <a:schemeClr val="tx1"/>
                </a:solidFill>
                <a:latin typeface="Calibri" pitchFamily="34" charset="0"/>
              </a:defRPr>
            </a:lvl6pPr>
            <a:lvl7pPr marL="2974975" indent="-228600" eaLnBrk="0" fontAlgn="base" hangingPunct="0">
              <a:spcBef>
                <a:spcPct val="30000"/>
              </a:spcBef>
              <a:spcAft>
                <a:spcPct val="0"/>
              </a:spcAft>
              <a:defRPr sz="1200">
                <a:solidFill>
                  <a:schemeClr val="tx1"/>
                </a:solidFill>
                <a:latin typeface="Calibri" pitchFamily="34" charset="0"/>
              </a:defRPr>
            </a:lvl7pPr>
            <a:lvl8pPr marL="3432175" indent="-228600" eaLnBrk="0" fontAlgn="base" hangingPunct="0">
              <a:spcBef>
                <a:spcPct val="30000"/>
              </a:spcBef>
              <a:spcAft>
                <a:spcPct val="0"/>
              </a:spcAft>
              <a:defRPr sz="1200">
                <a:solidFill>
                  <a:schemeClr val="tx1"/>
                </a:solidFill>
                <a:latin typeface="Calibri" pitchFamily="34" charset="0"/>
              </a:defRPr>
            </a:lvl8pPr>
            <a:lvl9pPr marL="3889375"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99B6BD-6C56-42E3-BEB2-53D4F8877A5F}" type="slidenum">
              <a:rPr lang="en-GB" altLang="en-US" smtClean="0">
                <a:solidFill>
                  <a:srgbClr val="000000"/>
                </a:solidFill>
                <a:latin typeface="Verdana" pitchFamily="34" charset="0"/>
              </a:rPr>
              <a:pPr eaLnBrk="1" hangingPunct="1">
                <a:spcBef>
                  <a:spcPct val="0"/>
                </a:spcBef>
              </a:pPr>
              <a:t>59</a:t>
            </a:fld>
            <a:endParaRPr lang="en-GB" altLang="en-US">
              <a:solidFill>
                <a:srgbClr val="000000"/>
              </a:solidFill>
              <a:latin typeface="Verdana" pitchFamily="34" charset="0"/>
            </a:endParaRPr>
          </a:p>
        </p:txBody>
      </p:sp>
    </p:spTree>
    <p:extLst>
      <p:ext uri="{BB962C8B-B14F-4D97-AF65-F5344CB8AC3E}">
        <p14:creationId xmlns:p14="http://schemas.microsoft.com/office/powerpoint/2010/main" val="3095168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60</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It can be helpful to make sense of what has happened in your past. Events and relationships from your early or later life can affect you in positive and negative ways.</a:t>
            </a:r>
          </a:p>
          <a:p>
            <a:pPr eaLnBrk="1" hangingPunct="1"/>
            <a:endParaRPr lang="en-US" altLang="en-US" dirty="0"/>
          </a:p>
          <a:p>
            <a:pPr eaLnBrk="1" hangingPunct="1"/>
            <a:r>
              <a:rPr lang="en-US" altLang="en-US" dirty="0"/>
              <a:t>Presenting issues</a:t>
            </a:r>
          </a:p>
          <a:p>
            <a:pPr eaLnBrk="1" hangingPunct="1"/>
            <a:r>
              <a:rPr lang="en-US" altLang="en-US" dirty="0"/>
              <a:t>Helps us see what the issues are and what might be a focus for interventions/care plan, in here you can also put </a:t>
            </a:r>
            <a:r>
              <a:rPr lang="en-GB" sz="1800" i="1" u="sng" dirty="0">
                <a:effectLst/>
                <a:latin typeface="Arial" panose="020B0604020202020204" pitchFamily="34" charset="0"/>
                <a:ea typeface="Times New Roman" panose="02020603050405020304" pitchFamily="18" charset="0"/>
              </a:rPr>
              <a:t>challenges</a:t>
            </a:r>
            <a:r>
              <a:rPr lang="en-GB" sz="1800" i="1" dirty="0">
                <a:effectLst/>
                <a:latin typeface="Arial" panose="020B0604020202020204" pitchFamily="34" charset="0"/>
                <a:ea typeface="Times New Roman" panose="02020603050405020304" pitchFamily="18" charset="0"/>
              </a:rPr>
              <a:t> to engagement or therapeutic interaction </a:t>
            </a:r>
            <a:endParaRPr lang="en-US" altLang="en-US" dirty="0"/>
          </a:p>
          <a:p>
            <a:pPr eaLnBrk="1" hangingPunct="1"/>
            <a:endParaRPr lang="en-US" altLang="en-US" dirty="0"/>
          </a:p>
          <a:p>
            <a:pPr eaLnBrk="1" hangingPunct="1"/>
            <a:r>
              <a:rPr lang="en-US" altLang="en-US" dirty="0"/>
              <a:t>Triggers</a:t>
            </a:r>
          </a:p>
          <a:p>
            <a:pPr algn="l"/>
            <a:r>
              <a:rPr lang="en-US" sz="1800" b="0" i="0" u="none" strike="noStrike" baseline="0" dirty="0">
                <a:latin typeface="Arial" panose="020B0604020202020204" pitchFamily="34" charset="0"/>
              </a:rPr>
              <a:t>Some triggers may be hard to link with how you feel.</a:t>
            </a:r>
          </a:p>
          <a:p>
            <a:pPr algn="l"/>
            <a:r>
              <a:rPr lang="en-US" sz="1800" b="0" i="0" u="none" strike="noStrike" baseline="0" dirty="0">
                <a:latin typeface="Arial" panose="020B0604020202020204" pitchFamily="34" charset="0"/>
              </a:rPr>
              <a:t>Difficulties can increase when it is hard to have control over</a:t>
            </a:r>
          </a:p>
          <a:p>
            <a:pPr algn="l"/>
            <a:r>
              <a:rPr lang="en-US" sz="1800" b="0" i="0" u="none" strike="noStrike" baseline="0" dirty="0">
                <a:latin typeface="Arial" panose="020B0604020202020204" pitchFamily="34" charset="0"/>
              </a:rPr>
              <a:t>what is happening, or if your safety or dignity are threatened.</a:t>
            </a:r>
          </a:p>
          <a:p>
            <a:pPr algn="l"/>
            <a:endParaRPr lang="en-US" altLang="en-US" sz="1800" b="0" i="0" u="none" strike="noStrike" baseline="0" dirty="0">
              <a:latin typeface="Arial" panose="020B0604020202020204" pitchFamily="34" charset="0"/>
            </a:endParaRPr>
          </a:p>
          <a:p>
            <a:pPr marL="0" indent="0" algn="l">
              <a:buFont typeface="Symbol" panose="05050102010706020507" pitchFamily="18" charset="2"/>
              <a:buNone/>
            </a:pPr>
            <a:endParaRPr lang="en-GB" altLang="en-US" sz="1800" b="0" i="0" u="none" strike="noStrike" baseline="0" dirty="0">
              <a:solidFill>
                <a:srgbClr val="FFFFFF"/>
              </a:solidFill>
              <a:latin typeface="Arial" panose="020B0604020202020204" pitchFamily="34" charset="0"/>
            </a:endParaRPr>
          </a:p>
        </p:txBody>
      </p:sp>
    </p:spTree>
    <p:extLst>
      <p:ext uri="{BB962C8B-B14F-4D97-AF65-F5344CB8AC3E}">
        <p14:creationId xmlns:p14="http://schemas.microsoft.com/office/powerpoint/2010/main" val="1012904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65</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183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489494-FE85-4BAC-8C08-FE98E014AC99}" type="slidenum">
              <a:rPr lang="en-GB" altLang="en-US" smtClean="0"/>
              <a:pPr eaLnBrk="1" hangingPunct="1">
                <a:spcBef>
                  <a:spcPct val="0"/>
                </a:spcBef>
              </a:pPr>
              <a:t>67</a:t>
            </a:fld>
            <a:endParaRPr lang="en-GB" altLang="en-US"/>
          </a:p>
        </p:txBody>
      </p:sp>
      <p:sp>
        <p:nvSpPr>
          <p:cNvPr id="235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727436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35DFD0-9DDA-4FE6-96B7-5934D90764D3}" type="slidenum">
              <a:rPr lang="en-GB" altLang="en-US" smtClean="0"/>
              <a:pPr eaLnBrk="1" hangingPunct="1">
                <a:spcBef>
                  <a:spcPct val="0"/>
                </a:spcBef>
              </a:pPr>
              <a:t>68</a:t>
            </a:fld>
            <a:endParaRPr lang="en-GB" altLang="en-US"/>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92143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BD6071-1F26-4D3B-91C5-09F0AF6AF280}" type="slidenum">
              <a:rPr lang="en-GB" altLang="en-US" smtClean="0"/>
              <a:pPr eaLnBrk="1" hangingPunct="1">
                <a:spcBef>
                  <a:spcPct val="0"/>
                </a:spcBef>
              </a:pPr>
              <a:t>69</a:t>
            </a:fld>
            <a:endParaRPr lang="en-GB" altLang="en-US"/>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723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70</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Print out/draw out as a group – offer completed version</a:t>
            </a:r>
          </a:p>
        </p:txBody>
      </p:sp>
    </p:spTree>
    <p:extLst>
      <p:ext uri="{BB962C8B-B14F-4D97-AF65-F5344CB8AC3E}">
        <p14:creationId xmlns:p14="http://schemas.microsoft.com/office/powerpoint/2010/main" val="1012904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71</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0005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9</a:t>
            </a:fld>
            <a:endParaRPr lang="en-US"/>
          </a:p>
        </p:txBody>
      </p:sp>
    </p:spTree>
    <p:extLst>
      <p:ext uri="{BB962C8B-B14F-4D97-AF65-F5344CB8AC3E}">
        <p14:creationId xmlns:p14="http://schemas.microsoft.com/office/powerpoint/2010/main" val="4144822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4198" indent="-274691" eaLnBrk="0" hangingPunct="0">
              <a:spcBef>
                <a:spcPct val="30000"/>
              </a:spcBef>
              <a:defRPr sz="1200">
                <a:solidFill>
                  <a:schemeClr val="tx1"/>
                </a:solidFill>
                <a:latin typeface="Arial" charset="0"/>
              </a:defRPr>
            </a:lvl2pPr>
            <a:lvl3pPr marL="1098766" indent="-219753" eaLnBrk="0" hangingPunct="0">
              <a:spcBef>
                <a:spcPct val="30000"/>
              </a:spcBef>
              <a:defRPr sz="1200">
                <a:solidFill>
                  <a:schemeClr val="tx1"/>
                </a:solidFill>
                <a:latin typeface="Arial" charset="0"/>
              </a:defRPr>
            </a:lvl3pPr>
            <a:lvl4pPr marL="1538272" indent="-219753" eaLnBrk="0" hangingPunct="0">
              <a:spcBef>
                <a:spcPct val="30000"/>
              </a:spcBef>
              <a:defRPr sz="1200">
                <a:solidFill>
                  <a:schemeClr val="tx1"/>
                </a:solidFill>
                <a:latin typeface="Arial" charset="0"/>
              </a:defRPr>
            </a:lvl4pPr>
            <a:lvl5pPr marL="1977779" indent="-219753" eaLnBrk="0" hangingPunct="0">
              <a:spcBef>
                <a:spcPct val="30000"/>
              </a:spcBef>
              <a:defRPr sz="1200">
                <a:solidFill>
                  <a:schemeClr val="tx1"/>
                </a:solidFill>
                <a:latin typeface="Arial" charset="0"/>
              </a:defRPr>
            </a:lvl5pPr>
            <a:lvl6pPr marL="2417285" indent="-219753" eaLnBrk="0" fontAlgn="base" hangingPunct="0">
              <a:spcBef>
                <a:spcPct val="30000"/>
              </a:spcBef>
              <a:spcAft>
                <a:spcPct val="0"/>
              </a:spcAft>
              <a:defRPr sz="1200">
                <a:solidFill>
                  <a:schemeClr val="tx1"/>
                </a:solidFill>
                <a:latin typeface="Arial" charset="0"/>
              </a:defRPr>
            </a:lvl6pPr>
            <a:lvl7pPr marL="2856791" indent="-219753" eaLnBrk="0" fontAlgn="base" hangingPunct="0">
              <a:spcBef>
                <a:spcPct val="30000"/>
              </a:spcBef>
              <a:spcAft>
                <a:spcPct val="0"/>
              </a:spcAft>
              <a:defRPr sz="1200">
                <a:solidFill>
                  <a:schemeClr val="tx1"/>
                </a:solidFill>
                <a:latin typeface="Arial" charset="0"/>
              </a:defRPr>
            </a:lvl7pPr>
            <a:lvl8pPr marL="3296298" indent="-219753" eaLnBrk="0" fontAlgn="base" hangingPunct="0">
              <a:spcBef>
                <a:spcPct val="30000"/>
              </a:spcBef>
              <a:spcAft>
                <a:spcPct val="0"/>
              </a:spcAft>
              <a:defRPr sz="1200">
                <a:solidFill>
                  <a:schemeClr val="tx1"/>
                </a:solidFill>
                <a:latin typeface="Arial" charset="0"/>
              </a:defRPr>
            </a:lvl8pPr>
            <a:lvl9pPr marL="3735804" indent="-2197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BF8E37-B9E3-4D0C-8A02-76CDBB87BBEF}" type="slidenum">
              <a:rPr lang="en-GB" altLang="en-US" smtClean="0"/>
              <a:pPr eaLnBrk="1" hangingPunct="1">
                <a:spcBef>
                  <a:spcPct val="0"/>
                </a:spcBef>
              </a:pPr>
              <a:t>72</a:t>
            </a:fld>
            <a:endParaRPr lang="en-GB"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85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88A8-7972-D3CD-0FC2-39917C401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E1998-3582-8A65-3C52-4320C7CD5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BFC69-9BA2-2EA5-BE4C-2EFF33BB3D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D01C91-62B4-6BE1-4428-225C6262FA66}"/>
              </a:ext>
            </a:extLst>
          </p:cNvPr>
          <p:cNvSpPr>
            <a:spLocks noGrp="1"/>
          </p:cNvSpPr>
          <p:nvPr>
            <p:ph type="sldNum" sz="quarter" idx="5"/>
          </p:nvPr>
        </p:nvSpPr>
        <p:spPr/>
        <p:txBody>
          <a:bodyPr/>
          <a:lstStyle/>
          <a:p>
            <a:fld id="{A92B5C42-43CD-F14C-8A7F-819970C0B5FA}" type="slidenum">
              <a:rPr lang="en-US" smtClean="0"/>
              <a:t>10</a:t>
            </a:fld>
            <a:endParaRPr lang="en-US"/>
          </a:p>
        </p:txBody>
      </p:sp>
    </p:spTree>
    <p:extLst>
      <p:ext uri="{BB962C8B-B14F-4D97-AF65-F5344CB8AC3E}">
        <p14:creationId xmlns:p14="http://schemas.microsoft.com/office/powerpoint/2010/main" val="25914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17</a:t>
            </a:fld>
            <a:endParaRPr lang="en-US"/>
          </a:p>
        </p:txBody>
      </p:sp>
    </p:spTree>
    <p:extLst>
      <p:ext uri="{BB962C8B-B14F-4D97-AF65-F5344CB8AC3E}">
        <p14:creationId xmlns:p14="http://schemas.microsoft.com/office/powerpoint/2010/main" val="224095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21</a:t>
            </a:fld>
            <a:endParaRPr lang="en-US"/>
          </a:p>
        </p:txBody>
      </p:sp>
    </p:spTree>
    <p:extLst>
      <p:ext uri="{BB962C8B-B14F-4D97-AF65-F5344CB8AC3E}">
        <p14:creationId xmlns:p14="http://schemas.microsoft.com/office/powerpoint/2010/main" val="37118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 headbanging as a way of eliciting care</a:t>
            </a:r>
          </a:p>
          <a:p>
            <a:r>
              <a:rPr lang="en-US" dirty="0"/>
              <a:t>Mention formulation vs diagnosis – how and why?</a:t>
            </a:r>
          </a:p>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25</a:t>
            </a:fld>
            <a:endParaRPr lang="en-US"/>
          </a:p>
        </p:txBody>
      </p:sp>
    </p:spTree>
    <p:extLst>
      <p:ext uri="{BB962C8B-B14F-4D97-AF65-F5344CB8AC3E}">
        <p14:creationId xmlns:p14="http://schemas.microsoft.com/office/powerpoint/2010/main" val="354229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B17CB6-DBB9-433F-9DF8-8186E3FE978A}" type="slidenum">
              <a:rPr lang="en-GB" smtClean="0"/>
              <a:t>27</a:t>
            </a:fld>
            <a:endParaRPr lang="en-GB"/>
          </a:p>
        </p:txBody>
      </p:sp>
    </p:spTree>
    <p:extLst>
      <p:ext uri="{BB962C8B-B14F-4D97-AF65-F5344CB8AC3E}">
        <p14:creationId xmlns:p14="http://schemas.microsoft.com/office/powerpoint/2010/main" val="6149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B17CB6-DBB9-433F-9DF8-8186E3FE978A}" type="slidenum">
              <a:rPr lang="en-GB" smtClean="0"/>
              <a:t>28</a:t>
            </a:fld>
            <a:endParaRPr lang="en-GB"/>
          </a:p>
        </p:txBody>
      </p:sp>
    </p:spTree>
    <p:extLst>
      <p:ext uri="{BB962C8B-B14F-4D97-AF65-F5344CB8AC3E}">
        <p14:creationId xmlns:p14="http://schemas.microsoft.com/office/powerpoint/2010/main" val="172058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2057400"/>
            <a:ext cx="10363200" cy="4114800"/>
          </a:xfrm>
        </p:spPr>
        <p:txBody>
          <a:bodyPr/>
          <a:lstStyle/>
          <a:p>
            <a:pPr lvl="0"/>
            <a:endParaRPr lang="en-GB" noProof="0"/>
          </a:p>
        </p:txBody>
      </p:sp>
    </p:spTree>
    <p:extLst>
      <p:ext uri="{BB962C8B-B14F-4D97-AF65-F5344CB8AC3E}">
        <p14:creationId xmlns:p14="http://schemas.microsoft.com/office/powerpoint/2010/main" val="120331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7/14/2025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vimeo.com/274703693" TargetMode="External"/><Relationship Id="rId5" Type="http://schemas.openxmlformats.org/officeDocument/2006/relationships/hyperlink" Target="https://m.youtube.com/watch?v=XHgLYI9KZ-A"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_hIvewMYM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gcYIGbXHA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iLyU_BaV-Y"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video.manchester.ac.uk/faculties/edfa2331ca0cd9a14d717cb1d233466f/6df641c6-f88e-40bf-94a4-4e67ecca5e9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B8SMJ-HsZe8"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2027" y="742612"/>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887727" y="2617109"/>
            <a:ext cx="6599023" cy="1817983"/>
          </a:xfrm>
          <a:prstGeom prst="rect">
            <a:avLst/>
          </a:prstGeom>
        </p:spPr>
        <p:txBody>
          <a:bodyPr spcFirstLastPara="1" wrap="square" lIns="91425" tIns="91425" rIns="91425" bIns="91425" anchor="t" anchorCtr="0">
            <a:noAutofit/>
          </a:bodyPr>
          <a:lstStyle/>
          <a:p>
            <a:pPr lvl="0" algn="l">
              <a:spcBef>
                <a:spcPts val="0"/>
              </a:spcBef>
            </a:pPr>
            <a:r>
              <a:rPr lang="en-GB" sz="4000" b="1" dirty="0">
                <a:solidFill>
                  <a:srgbClr val="512275"/>
                </a:solidFill>
                <a:latin typeface="Segoe Print" charset="0"/>
                <a:ea typeface="Segoe Print" charset="0"/>
                <a:cs typeface="Segoe Print" charset="0"/>
              </a:rPr>
              <a:t>Talk, Understand, Listen for In-Patient Settings</a:t>
            </a:r>
            <a:br>
              <a:rPr lang="en-GB" sz="4000" b="1" dirty="0">
                <a:solidFill>
                  <a:srgbClr val="512275"/>
                </a:solidFill>
                <a:latin typeface="Segoe Print" charset="0"/>
                <a:ea typeface="Segoe Print" charset="0"/>
                <a:cs typeface="Segoe Print" charset="0"/>
              </a:rPr>
            </a:br>
            <a:r>
              <a:rPr lang="en-GB" sz="4000" b="1" dirty="0">
                <a:solidFill>
                  <a:srgbClr val="512275"/>
                </a:solidFill>
                <a:latin typeface="Segoe Print" charset="0"/>
                <a:ea typeface="Segoe Print" charset="0"/>
                <a:cs typeface="Segoe Print" charset="0"/>
              </a:rPr>
              <a:t>TULIPS</a:t>
            </a:r>
            <a:endParaRPr sz="40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887727" y="4434567"/>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0D5185E3-6E66-3DAD-A275-67B7F6636F1D}"/>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9" name="Picture 2" descr="Logo downloads | University brand | StaffNet | The University of Manchester">
            <a:extLst>
              <a:ext uri="{FF2B5EF4-FFF2-40B4-BE49-F238E27FC236}">
                <a16:creationId xmlns:a16="http://schemas.microsoft.com/office/drawing/2014/main" id="{7BF36D44-EE6F-608D-058D-2EA655C0D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CB15A1-10C1-6442-A633-F39D115BC223}"/>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9001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65CA-E3EE-C04F-DB6C-B6CC0483441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C01285-1B90-06F0-D534-905C9FD42C1E}"/>
              </a:ext>
            </a:extLst>
          </p:cNvPr>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87E7F183-94FA-440C-78A7-F2410D9E50FE}"/>
              </a:ext>
            </a:extLst>
          </p:cNvPr>
          <p:cNvSpPr/>
          <p:nvPr/>
        </p:nvSpPr>
        <p:spPr>
          <a:xfrm>
            <a:off x="661181" y="466620"/>
            <a:ext cx="2996419" cy="4487217"/>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a:extLst>
              <a:ext uri="{FF2B5EF4-FFF2-40B4-BE49-F238E27FC236}">
                <a16:creationId xmlns:a16="http://schemas.microsoft.com/office/drawing/2014/main" id="{F7FE304E-3AE5-9171-396A-2929862AC132}"/>
              </a:ext>
            </a:extLst>
          </p:cNvPr>
          <p:cNvSpPr>
            <a:spLocks noChangeArrowheads="1"/>
          </p:cNvSpPr>
          <p:nvPr/>
        </p:nvSpPr>
        <p:spPr bwMode="auto">
          <a:xfrm>
            <a:off x="661182" y="534572"/>
            <a:ext cx="3227530" cy="33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What people said</a:t>
            </a:r>
          </a:p>
        </p:txBody>
      </p:sp>
      <p:sp>
        <p:nvSpPr>
          <p:cNvPr id="7" name="Rectangle 6">
            <a:extLst>
              <a:ext uri="{FF2B5EF4-FFF2-40B4-BE49-F238E27FC236}">
                <a16:creationId xmlns:a16="http://schemas.microsoft.com/office/drawing/2014/main" id="{25FDA065-3270-F831-751D-45A6C4AFAB78}"/>
              </a:ext>
            </a:extLst>
          </p:cNvPr>
          <p:cNvSpPr/>
          <p:nvPr/>
        </p:nvSpPr>
        <p:spPr>
          <a:xfrm>
            <a:off x="4318781" y="534572"/>
            <a:ext cx="7345929" cy="4329775"/>
          </a:xfrm>
          <a:prstGeom prst="rect">
            <a:avLst/>
          </a:prstGeom>
        </p:spPr>
        <p:txBody>
          <a:bodyPr wrap="square">
            <a:spAutoFit/>
          </a:bodyPr>
          <a:lstStyle/>
          <a:p>
            <a:pPr algn="ctr">
              <a:lnSpc>
                <a:spcPct val="150000"/>
              </a:lnSpc>
            </a:pPr>
            <a:r>
              <a:rPr lang="en-GB" sz="2400" i="1" dirty="0">
                <a:solidFill>
                  <a:srgbClr val="512275"/>
                </a:solidFill>
                <a:latin typeface="Verdana" panose="020B0604030504040204" pitchFamily="34" charset="0"/>
                <a:ea typeface="Verdana" panose="020B0604030504040204" pitchFamily="34" charset="0"/>
              </a:rPr>
              <a:t>“</a:t>
            </a:r>
            <a:r>
              <a:rPr lang="en-GB" sz="2400" i="1" dirty="0"/>
              <a:t>If we’d had a service user that is continually displaying aggressive behaviour</a:t>
            </a:r>
            <a:r>
              <a:rPr lang="en-GB" sz="2400" dirty="0"/>
              <a:t>,</a:t>
            </a:r>
            <a:r>
              <a:rPr lang="en-GB" sz="2400" i="1" dirty="0"/>
              <a:t> some staff find it really difficult to deal with</a:t>
            </a:r>
            <a:r>
              <a:rPr lang="en-GB" sz="2400" dirty="0"/>
              <a:t>,</a:t>
            </a:r>
            <a:r>
              <a:rPr lang="en-GB" sz="2400" i="1" dirty="0"/>
              <a:t> and they start almost feeling burnt out</a:t>
            </a:r>
            <a:r>
              <a:rPr lang="en-GB" sz="2400" dirty="0"/>
              <a:t>,</a:t>
            </a:r>
            <a:r>
              <a:rPr lang="en-GB" sz="2400" i="1" dirty="0"/>
              <a:t> and then I think the formulations and the one-to-one sessions have really helped staff take a step back and think about actually this is what’s triggered this behaviour It’s kind of helped people sort of be more empathetic</a:t>
            </a:r>
            <a:r>
              <a:rPr lang="en-GB" sz="2400" dirty="0"/>
              <a:t>.</a:t>
            </a:r>
            <a:r>
              <a:rPr lang="en-GB" sz="2400" i="1" dirty="0">
                <a:solidFill>
                  <a:srgbClr val="512275"/>
                </a:solidFill>
                <a:latin typeface="Verdana" panose="020B0604030504040204" pitchFamily="34" charset="0"/>
                <a:ea typeface="Verdana" panose="020B0604030504040204" pitchFamily="34" charset="0"/>
              </a:rPr>
              <a:t>” </a:t>
            </a:r>
          </a:p>
          <a:p>
            <a:pPr algn="ctr">
              <a:lnSpc>
                <a:spcPct val="150000"/>
              </a:lnSpc>
            </a:pPr>
            <a:r>
              <a:rPr lang="en-GB" i="1" dirty="0">
                <a:solidFill>
                  <a:srgbClr val="512275"/>
                </a:solidFill>
                <a:latin typeface="Verdana" panose="020B0604030504040204" pitchFamily="34" charset="0"/>
                <a:ea typeface="Verdana" panose="020B0604030504040204" pitchFamily="34" charset="0"/>
              </a:rPr>
              <a:t>(Ward Manager)</a:t>
            </a:r>
          </a:p>
        </p:txBody>
      </p:sp>
    </p:spTree>
    <p:extLst>
      <p:ext uri="{BB962C8B-B14F-4D97-AF65-F5344CB8AC3E}">
        <p14:creationId xmlns:p14="http://schemas.microsoft.com/office/powerpoint/2010/main" val="272862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Any questions about the model?</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998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2577513" y="1665177"/>
            <a:ext cx="6315764"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Trauma-informed care</a:t>
            </a:r>
          </a:p>
        </p:txBody>
      </p:sp>
    </p:spTree>
    <p:extLst>
      <p:ext uri="{BB962C8B-B14F-4D97-AF65-F5344CB8AC3E}">
        <p14:creationId xmlns:p14="http://schemas.microsoft.com/office/powerpoint/2010/main" val="150397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028951" y="1437020"/>
            <a:ext cx="543662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ARE…</a:t>
            </a:r>
          </a:p>
        </p:txBody>
      </p:sp>
      <p:sp>
        <p:nvSpPr>
          <p:cNvPr id="7" name="Google Shape;67;p12"/>
          <p:cNvSpPr txBox="1">
            <a:spLocks/>
          </p:cNvSpPr>
          <p:nvPr/>
        </p:nvSpPr>
        <p:spPr>
          <a:xfrm>
            <a:off x="1743075" y="2754101"/>
            <a:ext cx="7007621"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adverse life events</a:t>
            </a:r>
          </a:p>
        </p:txBody>
      </p:sp>
      <p:sp>
        <p:nvSpPr>
          <p:cNvPr id="8" name="Rectangle 7"/>
          <p:cNvSpPr>
            <a:spLocks noChangeArrowheads="1"/>
          </p:cNvSpPr>
          <p:nvPr/>
        </p:nvSpPr>
        <p:spPr bwMode="auto">
          <a:xfrm>
            <a:off x="7967259" y="3496257"/>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spTree>
    <p:extLst>
      <p:ext uri="{BB962C8B-B14F-4D97-AF65-F5344CB8AC3E}">
        <p14:creationId xmlns:p14="http://schemas.microsoft.com/office/powerpoint/2010/main" val="361742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8" y="637309"/>
            <a:ext cx="1063264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Types of adverse life events</a:t>
            </a:r>
          </a:p>
        </p:txBody>
      </p:sp>
    </p:spTree>
    <p:extLst>
      <p:ext uri="{BB962C8B-B14F-4D97-AF65-F5344CB8AC3E}">
        <p14:creationId xmlns:p14="http://schemas.microsoft.com/office/powerpoint/2010/main" val="64378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107113" y="1889357"/>
            <a:ext cx="4371421" cy="454094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107113" y="463469"/>
            <a:ext cx="4371421"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7030A0"/>
                </a:solidFill>
                <a:latin typeface="Segoe Print" charset="0"/>
                <a:ea typeface="Segoe Print" charset="0"/>
                <a:cs typeface="Segoe Print" charset="0"/>
              </a:rPr>
              <a:t>Early childhood ALE</a:t>
            </a:r>
          </a:p>
        </p:txBody>
      </p:sp>
      <p:sp>
        <p:nvSpPr>
          <p:cNvPr id="15" name="Rectangle 14"/>
          <p:cNvSpPr/>
          <p:nvPr/>
        </p:nvSpPr>
        <p:spPr>
          <a:xfrm>
            <a:off x="1350498" y="1959224"/>
            <a:ext cx="4128036" cy="4093428"/>
          </a:xfrm>
          <a:prstGeom prst="rect">
            <a:avLst/>
          </a:prstGeom>
        </p:spPr>
        <p:txBody>
          <a:bodyPr wrap="square">
            <a:spAutoFit/>
          </a:bodyPr>
          <a:lstStyle/>
          <a:p>
            <a:r>
              <a:rPr lang="en-GB" sz="2000" b="1" dirty="0">
                <a:solidFill>
                  <a:srgbClr val="512275"/>
                </a:solidFill>
                <a:latin typeface="Verdana" panose="020B0604030504040204" pitchFamily="34" charset="0"/>
                <a:ea typeface="Verdana" panose="020B0604030504040204" pitchFamily="34" charset="0"/>
              </a:rPr>
              <a:t>Personal: </a:t>
            </a:r>
            <a:r>
              <a:rPr lang="en-GB" sz="2000" dirty="0">
                <a:solidFill>
                  <a:srgbClr val="512275"/>
                </a:solidFill>
                <a:latin typeface="Verdana" panose="020B0604030504040204" pitchFamily="34" charset="0"/>
                <a:ea typeface="Verdana" panose="020B0604030504040204" pitchFamily="34" charset="0"/>
              </a:rPr>
              <a:t>Physical abuse, verbal abuse, sexual abuse, physical neglect, emotional neglect</a:t>
            </a:r>
          </a:p>
          <a:p>
            <a:endParaRPr lang="en-GB" sz="2000" dirty="0">
              <a:solidFill>
                <a:srgbClr val="512275"/>
              </a:solidFill>
              <a:latin typeface="Verdana" panose="020B0604030504040204" pitchFamily="34" charset="0"/>
              <a:ea typeface="Verdana" panose="020B0604030504040204" pitchFamily="34" charset="0"/>
            </a:endParaRPr>
          </a:p>
          <a:p>
            <a:r>
              <a:rPr lang="en-GB" sz="2000" b="1" dirty="0">
                <a:solidFill>
                  <a:srgbClr val="512275"/>
                </a:solidFill>
                <a:latin typeface="Verdana" panose="020B0604030504040204" pitchFamily="34" charset="0"/>
                <a:ea typeface="Verdana" panose="020B0604030504040204" pitchFamily="34" charset="0"/>
              </a:rPr>
              <a:t>Family related</a:t>
            </a:r>
            <a:r>
              <a:rPr lang="en-GB" sz="2000" dirty="0">
                <a:solidFill>
                  <a:srgbClr val="512275"/>
                </a:solidFill>
                <a:latin typeface="Verdana" panose="020B0604030504040204" pitchFamily="34" charset="0"/>
                <a:ea typeface="Verdana" panose="020B0604030504040204" pitchFamily="34" charset="0"/>
              </a:rPr>
              <a:t>: Alcoholic parent, parent who is a victim of domestic violence, family member in jail, family member with a mental illness, disappearance of a parent through divorce, death or abandonment.</a:t>
            </a:r>
          </a:p>
        </p:txBody>
      </p:sp>
      <p:sp>
        <p:nvSpPr>
          <p:cNvPr id="22" name="Rectangular Callout 21"/>
          <p:cNvSpPr/>
          <p:nvPr/>
        </p:nvSpPr>
        <p:spPr>
          <a:xfrm>
            <a:off x="6991643" y="1889357"/>
            <a:ext cx="4375052" cy="4573444"/>
          </a:xfrm>
          <a:prstGeom prst="wedgeRectCallout">
            <a:avLst>
              <a:gd name="adj1" fmla="val -63763"/>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78625" y="2004662"/>
            <a:ext cx="3961461" cy="4093428"/>
          </a:xfrm>
          <a:prstGeom prst="rect">
            <a:avLst/>
          </a:prstGeom>
          <a:noFill/>
        </p:spPr>
        <p:txBody>
          <a:bodyPr wrap="square" rtlCol="0">
            <a:spAutoFit/>
          </a:bodyPr>
          <a:lstStyle/>
          <a:p>
            <a:r>
              <a:rPr lang="en-GB" sz="2000" b="1" dirty="0">
                <a:solidFill>
                  <a:srgbClr val="512275"/>
                </a:solidFill>
                <a:latin typeface="Verdana" panose="020B0604030504040204" pitchFamily="34" charset="0"/>
                <a:ea typeface="Verdana" panose="020B0604030504040204" pitchFamily="34" charset="0"/>
              </a:rPr>
              <a:t>Personal</a:t>
            </a:r>
            <a:r>
              <a:rPr lang="en-GB" sz="2000" dirty="0">
                <a:solidFill>
                  <a:srgbClr val="512275"/>
                </a:solidFill>
                <a:latin typeface="Verdana" panose="020B0604030504040204" pitchFamily="34" charset="0"/>
                <a:ea typeface="Verdana" panose="020B0604030504040204" pitchFamily="34" charset="0"/>
              </a:rPr>
              <a:t>: Physical abuse, verbal abuse, sexual abuse, emotional neglect, internal adversity of mental health condition itself.</a:t>
            </a:r>
          </a:p>
          <a:p>
            <a:endParaRPr lang="en-GB" sz="2000" dirty="0">
              <a:solidFill>
                <a:srgbClr val="512275"/>
              </a:solidFill>
              <a:latin typeface="Verdana" panose="020B0604030504040204" pitchFamily="34" charset="0"/>
              <a:ea typeface="Verdana" panose="020B0604030504040204" pitchFamily="34" charset="0"/>
            </a:endParaRPr>
          </a:p>
          <a:p>
            <a:r>
              <a:rPr lang="en-GB" sz="2000" b="1" dirty="0">
                <a:solidFill>
                  <a:srgbClr val="512275"/>
                </a:solidFill>
                <a:latin typeface="Verdana" panose="020B0604030504040204" pitchFamily="34" charset="0"/>
                <a:ea typeface="Verdana" panose="020B0604030504040204" pitchFamily="34" charset="0"/>
              </a:rPr>
              <a:t>Family related</a:t>
            </a:r>
            <a:r>
              <a:rPr lang="en-GB" sz="2000" dirty="0">
                <a:solidFill>
                  <a:srgbClr val="512275"/>
                </a:solidFill>
                <a:latin typeface="Verdana" panose="020B0604030504040204" pitchFamily="34" charset="0"/>
                <a:ea typeface="Verdana" panose="020B0604030504040204" pitchFamily="34" charset="0"/>
              </a:rPr>
              <a:t>: Bereavement, break down of a relationship.</a:t>
            </a:r>
          </a:p>
          <a:p>
            <a:endParaRPr lang="en-GB" sz="2000" dirty="0">
              <a:solidFill>
                <a:srgbClr val="512275"/>
              </a:solidFill>
              <a:latin typeface="Verdana" panose="020B0604030504040204" pitchFamily="34" charset="0"/>
              <a:ea typeface="Verdana" panose="020B0604030504040204" pitchFamily="34" charset="0"/>
            </a:endParaRPr>
          </a:p>
          <a:p>
            <a:r>
              <a:rPr lang="en-GB" sz="2000" b="1" dirty="0">
                <a:solidFill>
                  <a:srgbClr val="512275"/>
                </a:solidFill>
                <a:latin typeface="Verdana" panose="020B0604030504040204" pitchFamily="34" charset="0"/>
                <a:ea typeface="Verdana" panose="020B0604030504040204" pitchFamily="34" charset="0"/>
              </a:rPr>
              <a:t>Social</a:t>
            </a:r>
            <a:r>
              <a:rPr lang="en-GB" sz="2000" dirty="0">
                <a:solidFill>
                  <a:srgbClr val="512275"/>
                </a:solidFill>
                <a:latin typeface="Verdana" panose="020B0604030504040204" pitchFamily="34" charset="0"/>
                <a:ea typeface="Verdana" panose="020B0604030504040204" pitchFamily="34" charset="0"/>
              </a:rPr>
              <a:t> </a:t>
            </a:r>
            <a:r>
              <a:rPr lang="en-GB" sz="2000" b="1" dirty="0">
                <a:solidFill>
                  <a:srgbClr val="512275"/>
                </a:solidFill>
                <a:latin typeface="Verdana" panose="020B0604030504040204" pitchFamily="34" charset="0"/>
                <a:ea typeface="Verdana" panose="020B0604030504040204" pitchFamily="34" charset="0"/>
              </a:rPr>
              <a:t>related</a:t>
            </a:r>
            <a:r>
              <a:rPr lang="en-GB" sz="2000" dirty="0">
                <a:solidFill>
                  <a:srgbClr val="512275"/>
                </a:solidFill>
                <a:latin typeface="Verdana" panose="020B0604030504040204" pitchFamily="34" charset="0"/>
                <a:ea typeface="Verdana" panose="020B0604030504040204" pitchFamily="34" charset="0"/>
              </a:rPr>
              <a:t>: Loss of job, poor finances, lack of housing</a:t>
            </a:r>
            <a:endParaRPr lang="en-US" sz="2000" dirty="0">
              <a:solidFill>
                <a:srgbClr val="512275"/>
              </a:solidFill>
              <a:latin typeface="Verdana" panose="020B0604030504040204" pitchFamily="34" charset="0"/>
              <a:ea typeface="Verdana" panose="020B0604030504040204" pitchFamily="34" charset="0"/>
            </a:endParaRPr>
          </a:p>
        </p:txBody>
      </p:sp>
      <p:sp>
        <p:nvSpPr>
          <p:cNvPr id="29" name="Google Shape;67;p12"/>
          <p:cNvSpPr txBox="1">
            <a:spLocks/>
          </p:cNvSpPr>
          <p:nvPr/>
        </p:nvSpPr>
        <p:spPr>
          <a:xfrm>
            <a:off x="7249156" y="385897"/>
            <a:ext cx="3759854"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7030A0"/>
                </a:solidFill>
                <a:latin typeface="Segoe Print" charset="0"/>
                <a:ea typeface="Segoe Print" charset="0"/>
                <a:cs typeface="Segoe Print" charset="0"/>
              </a:rPr>
              <a:t>ALE as an adult</a:t>
            </a:r>
          </a:p>
        </p:txBody>
      </p:sp>
    </p:spTree>
    <p:extLst>
      <p:ext uri="{BB962C8B-B14F-4D97-AF65-F5344CB8AC3E}">
        <p14:creationId xmlns:p14="http://schemas.microsoft.com/office/powerpoint/2010/main" val="193053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8" y="637309"/>
            <a:ext cx="1015199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Impact of ALE’s</a:t>
            </a:r>
          </a:p>
        </p:txBody>
      </p:sp>
      <p:sp>
        <p:nvSpPr>
          <p:cNvPr id="7" name="Google Shape;67;p12"/>
          <p:cNvSpPr txBox="1">
            <a:spLocks/>
          </p:cNvSpPr>
          <p:nvPr/>
        </p:nvSpPr>
        <p:spPr>
          <a:xfrm>
            <a:off x="1800665" y="3145447"/>
            <a:ext cx="6935744" cy="196112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…on beliefs</a:t>
            </a:r>
          </a:p>
        </p:txBody>
      </p:sp>
    </p:spTree>
    <p:extLst>
      <p:ext uri="{BB962C8B-B14F-4D97-AF65-F5344CB8AC3E}">
        <p14:creationId xmlns:p14="http://schemas.microsoft.com/office/powerpoint/2010/main" val="118134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2540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pic>
        <p:nvPicPr>
          <p:cNvPr id="5" name="Picture 4"/>
          <p:cNvPicPr>
            <a:picLocks noChangeAspect="1"/>
          </p:cNvPicPr>
          <p:nvPr/>
        </p:nvPicPr>
        <p:blipFill>
          <a:blip r:embed="rId4"/>
          <a:stretch>
            <a:fillRect/>
          </a:stretch>
        </p:blipFill>
        <p:spPr>
          <a:xfrm>
            <a:off x="223388" y="139134"/>
            <a:ext cx="5094205" cy="6579732"/>
          </a:xfrm>
          <a:prstGeom prst="rect">
            <a:avLst/>
          </a:prstGeom>
        </p:spPr>
      </p:pic>
      <p:sp>
        <p:nvSpPr>
          <p:cNvPr id="6" name="TextBox 5"/>
          <p:cNvSpPr txBox="1"/>
          <p:nvPr/>
        </p:nvSpPr>
        <p:spPr>
          <a:xfrm>
            <a:off x="6194474" y="511797"/>
            <a:ext cx="4223657" cy="2585323"/>
          </a:xfrm>
          <a:prstGeom prst="rect">
            <a:avLst/>
          </a:prstGeom>
          <a:noFill/>
        </p:spPr>
        <p:txBody>
          <a:bodyPr wrap="square" rtlCol="0">
            <a:spAutoFit/>
          </a:bodyPr>
          <a:lstStyle/>
          <a:p>
            <a:pPr algn="ctr"/>
            <a:r>
              <a:rPr lang="en-US" dirty="0">
                <a:solidFill>
                  <a:srgbClr val="7030A0"/>
                </a:solidFill>
                <a:latin typeface="Verdana" panose="020B0604030504040204" pitchFamily="34" charset="0"/>
                <a:ea typeface="Verdana" panose="020B0604030504040204" pitchFamily="34" charset="0"/>
              </a:rPr>
              <a:t>The cumulative impact of ongoing exposure to trauma in the absence of supportive relationships can result in prolonged activation of stress response system. Toxic stress can have detrimental effects on learning, behavior, and health well into adulthood</a:t>
            </a:r>
            <a:endParaRPr lang="en-GB" dirty="0">
              <a:solidFill>
                <a:srgbClr val="7030A0"/>
              </a:solidFill>
              <a:latin typeface="Verdana" panose="020B0604030504040204" pitchFamily="34" charset="0"/>
              <a:ea typeface="Verdana" panose="020B0604030504040204" pitchFamily="34" charset="0"/>
            </a:endParaRPr>
          </a:p>
          <a:p>
            <a:pPr algn="ctr"/>
            <a:endParaRPr lang="en-GB" dirty="0">
              <a:solidFill>
                <a:srgbClr val="7030A0"/>
              </a:solidFill>
              <a:latin typeface="Verdana" panose="020B0604030504040204" pitchFamily="34" charset="0"/>
              <a:ea typeface="Verdana" panose="020B0604030504040204" pitchFamily="34" charset="0"/>
            </a:endParaRPr>
          </a:p>
        </p:txBody>
      </p:sp>
      <p:sp>
        <p:nvSpPr>
          <p:cNvPr id="7" name="Content Placeholder 2"/>
          <p:cNvSpPr txBox="1">
            <a:spLocks/>
          </p:cNvSpPr>
          <p:nvPr/>
        </p:nvSpPr>
        <p:spPr bwMode="auto">
          <a:xfrm>
            <a:off x="5926435" y="4100657"/>
            <a:ext cx="5179615" cy="76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ヒラギノ角ゴ Pro W3" charset="0"/>
                <a:cs typeface="Geneva"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Geneva" charset="0"/>
                <a:cs typeface="Geneva"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Geneva" charset="0"/>
                <a:cs typeface="Geneva"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Geneva" charset="0"/>
                <a:cs typeface="Geneva"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Geneva" charset="0"/>
                <a:cs typeface="Genev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3600" u="sng" dirty="0">
              <a:solidFill>
                <a:schemeClr val="bg1"/>
              </a:solidFill>
              <a:hlinkClick r:id="" action="ppaction://noaction"/>
            </a:endParaRPr>
          </a:p>
          <a:p>
            <a:r>
              <a:rPr lang="en-GB" sz="3600" u="sng" dirty="0">
                <a:solidFill>
                  <a:schemeClr val="bg1"/>
                </a:solidFill>
                <a:hlinkClick r:id="rId5"/>
              </a:rPr>
              <a:t>https://m.youtube.com/watch?v=XHgLYI9KZ-A</a:t>
            </a:r>
            <a:endParaRPr lang="en-GB" sz="3600" u="sng" dirty="0">
              <a:solidFill>
                <a:schemeClr val="bg1"/>
              </a:solidFill>
            </a:endParaRPr>
          </a:p>
          <a:p>
            <a:r>
              <a:rPr lang="en-US" sz="3600" u="sng" dirty="0">
                <a:hlinkClick r:id="rId6"/>
              </a:rPr>
              <a:t>https://vimeo.com/274703693</a:t>
            </a:r>
            <a:r>
              <a:rPr lang="en-US" sz="3600" dirty="0"/>
              <a:t>  </a:t>
            </a:r>
            <a:endParaRPr lang="en-GB" sz="3600" dirty="0"/>
          </a:p>
          <a:p>
            <a:endParaRPr lang="en-GB" sz="3600" dirty="0">
              <a:solidFill>
                <a:schemeClr val="bg1"/>
              </a:solidFill>
            </a:endParaRPr>
          </a:p>
        </p:txBody>
      </p:sp>
    </p:spTree>
    <p:extLst>
      <p:ext uri="{BB962C8B-B14F-4D97-AF65-F5344CB8AC3E}">
        <p14:creationId xmlns:p14="http://schemas.microsoft.com/office/powerpoint/2010/main" val="20412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5316403"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5003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Powerlessness</a:t>
            </a:r>
          </a:p>
        </p:txBody>
      </p:sp>
      <p:pic>
        <p:nvPicPr>
          <p:cNvPr id="13" name="Picture 4" descr="https://tse2.mm.bing.net/th?id=OIP.WSLoSMMW3wjSNhMK4aoIgwHaIb&amp;pid=Api">
            <a:extLst>
              <a:ext uri="{FF2B5EF4-FFF2-40B4-BE49-F238E27FC236}">
                <a16:creationId xmlns:a16="http://schemas.microsoft.com/office/drawing/2014/main" id="{918B1E54-1979-45AA-AC84-D630CF75D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1" r="14892"/>
          <a:stretch/>
        </p:blipFill>
        <p:spPr bwMode="auto">
          <a:xfrm>
            <a:off x="7557320" y="0"/>
            <a:ext cx="463468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98855" y="2294091"/>
            <a:ext cx="7352270" cy="3914408"/>
          </a:xfrm>
          <a:prstGeom prst="rect">
            <a:avLst/>
          </a:prstGeom>
          <a:solidFill>
            <a:schemeClr val="bg2">
              <a:lumMod val="25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dirty="0">
              <a:solidFill>
                <a:schemeClr val="bg1"/>
              </a:solidFill>
              <a:latin typeface="Verdana" panose="020B0604030504040204" pitchFamily="34" charset="0"/>
              <a:ea typeface="Verdana" panose="020B0604030504040204" pitchFamily="34" charset="0"/>
            </a:endParaRPr>
          </a:p>
          <a:p>
            <a:pPr marL="0" indent="0">
              <a:buNone/>
            </a:pPr>
            <a:r>
              <a:rPr lang="en-GB" sz="2400" dirty="0">
                <a:solidFill>
                  <a:schemeClr val="bg1"/>
                </a:solidFill>
                <a:latin typeface="Verdana" panose="020B0604030504040204" pitchFamily="34" charset="0"/>
                <a:ea typeface="Verdana" panose="020B0604030504040204" pitchFamily="34" charset="0"/>
              </a:rPr>
              <a:t>Exposure to adverse life events (especially if repeated or continuous) can result in feelings of powerlessness.</a:t>
            </a:r>
          </a:p>
          <a:p>
            <a:pPr marL="0" indent="0">
              <a:buNone/>
            </a:pPr>
            <a:endParaRPr lang="en-GB" sz="2400" dirty="0">
              <a:solidFill>
                <a:schemeClr val="bg1"/>
              </a:solidFill>
              <a:latin typeface="Verdana" panose="020B0604030504040204" pitchFamily="34" charset="0"/>
              <a:ea typeface="Verdana" panose="020B0604030504040204" pitchFamily="34" charset="0"/>
            </a:endParaRPr>
          </a:p>
          <a:p>
            <a:pPr marL="0" indent="0">
              <a:buNone/>
            </a:pPr>
            <a:r>
              <a:rPr lang="en-GB" sz="2400" dirty="0">
                <a:solidFill>
                  <a:schemeClr val="bg1"/>
                </a:solidFill>
                <a:latin typeface="Verdana" panose="020B0604030504040204" pitchFamily="34" charset="0"/>
                <a:ea typeface="Verdana" panose="020B0604030504040204" pitchFamily="34" charset="0"/>
              </a:rPr>
              <a:t>Therefore, the person develops beliefs that they are not in control of their life.</a:t>
            </a:r>
          </a:p>
          <a:p>
            <a:pPr marL="0" indent="0">
              <a:buNone/>
            </a:pPr>
            <a:endParaRPr lang="en-GB" sz="2400" dirty="0">
              <a:solidFill>
                <a:schemeClr val="bg1"/>
              </a:solidFill>
              <a:latin typeface="Verdana" panose="020B0604030504040204" pitchFamily="34" charset="0"/>
              <a:ea typeface="Verdana" panose="020B0604030504040204" pitchFamily="34" charset="0"/>
            </a:endParaRPr>
          </a:p>
          <a:p>
            <a:pPr marL="0" indent="0">
              <a:buNone/>
            </a:pPr>
            <a:r>
              <a:rPr lang="en-GB" sz="2400" dirty="0">
                <a:solidFill>
                  <a:schemeClr val="bg1"/>
                </a:solidFill>
                <a:latin typeface="Verdana" panose="020B0604030504040204" pitchFamily="34" charset="0"/>
                <a:ea typeface="Verdana" panose="020B0604030504040204" pitchFamily="34" charset="0"/>
              </a:rPr>
              <a:t>Feelings of powerlessness are pervasive, affect every aspect of existence,  including relationships, sense of agency and ability to steer own fortune, willingness to invest in future. </a:t>
            </a:r>
          </a:p>
        </p:txBody>
      </p:sp>
    </p:spTree>
    <p:extLst>
      <p:ext uri="{BB962C8B-B14F-4D97-AF65-F5344CB8AC3E}">
        <p14:creationId xmlns:p14="http://schemas.microsoft.com/office/powerpoint/2010/main" val="4877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DO-IN massage</a:t>
            </a:r>
          </a:p>
        </p:txBody>
      </p:sp>
      <p:sp>
        <p:nvSpPr>
          <p:cNvPr id="2" name="Rectangle 1"/>
          <p:cNvSpPr/>
          <p:nvPr/>
        </p:nvSpPr>
        <p:spPr>
          <a:xfrm>
            <a:off x="2395569" y="6085085"/>
            <a:ext cx="7870424" cy="523220"/>
          </a:xfrm>
          <a:prstGeom prst="rect">
            <a:avLst/>
          </a:prstGeom>
        </p:spPr>
        <p:txBody>
          <a:bodyPr wrap="none">
            <a:spAutoFit/>
          </a:bodyPr>
          <a:lstStyle/>
          <a:p>
            <a:r>
              <a:rPr lang="en-GB" sz="2800" dirty="0">
                <a:hlinkClick r:id="rId3"/>
              </a:rPr>
              <a:t>https://www.youtube.com/watch?v=1_hIvewMYME</a:t>
            </a:r>
            <a:r>
              <a:rPr lang="en-GB" sz="2800" dirty="0"/>
              <a:t> </a:t>
            </a:r>
          </a:p>
        </p:txBody>
      </p:sp>
    </p:spTree>
    <p:extLst>
      <p:ext uri="{BB962C8B-B14F-4D97-AF65-F5344CB8AC3E}">
        <p14:creationId xmlns:p14="http://schemas.microsoft.com/office/powerpoint/2010/main" val="323351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639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US" sz="3200" dirty="0">
                <a:solidFill>
                  <a:srgbClr val="512275"/>
                </a:solidFill>
                <a:latin typeface="Verdana"/>
                <a:ea typeface="Geneva" charset="0"/>
                <a:cs typeface="Verdana"/>
              </a:rPr>
              <a:t>To introduce:</a:t>
            </a:r>
            <a:endParaRPr lang="en-GB" sz="32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the TULIPS project and the key principles that underpin the project</a:t>
            </a:r>
          </a:p>
          <a:p>
            <a:pPr marL="519113" lvl="2" indent="-342900">
              <a:lnSpc>
                <a:spcPct val="120000"/>
              </a:lnSpc>
              <a:buFont typeface="Courier New" charset="0"/>
              <a:buChar char="o"/>
              <a:defRPr/>
            </a:pPr>
            <a:r>
              <a:rPr lang="en-US" sz="3200" dirty="0">
                <a:solidFill>
                  <a:srgbClr val="512275"/>
                </a:solidFill>
                <a:latin typeface="Verdana"/>
                <a:ea typeface="Geneva" charset="0"/>
                <a:cs typeface="Verdana"/>
              </a:rPr>
              <a:t>trauma-informed working</a:t>
            </a:r>
          </a:p>
          <a:p>
            <a:pPr marL="519113" lvl="2" indent="-342900">
              <a:lnSpc>
                <a:spcPct val="120000"/>
              </a:lnSpc>
              <a:buFont typeface="Courier New" charset="0"/>
              <a:buChar char="o"/>
              <a:defRPr/>
            </a:pPr>
            <a:r>
              <a:rPr lang="en-US" sz="3200" dirty="0">
                <a:solidFill>
                  <a:srgbClr val="512275"/>
                </a:solidFill>
                <a:latin typeface="Verdana"/>
                <a:ea typeface="Geneva" charset="0"/>
                <a:cs typeface="Verdana"/>
              </a:rPr>
              <a:t>therapeutic relationships</a:t>
            </a:r>
          </a:p>
          <a:p>
            <a:pPr marL="519113" lvl="2" indent="-342900">
              <a:lnSpc>
                <a:spcPct val="120000"/>
              </a:lnSpc>
              <a:buFont typeface="Courier New" charset="0"/>
              <a:buChar char="o"/>
              <a:defRPr/>
            </a:pPr>
            <a:r>
              <a:rPr lang="en-US" sz="3200" dirty="0">
                <a:solidFill>
                  <a:srgbClr val="512275"/>
                </a:solidFill>
                <a:latin typeface="Verdana"/>
                <a:ea typeface="Geneva" charset="0"/>
                <a:cs typeface="Verdana"/>
              </a:rPr>
              <a:t>formulation</a:t>
            </a:r>
          </a:p>
          <a:p>
            <a:pPr marL="519113" lvl="2" indent="-342900">
              <a:lnSpc>
                <a:spcPct val="120000"/>
              </a:lnSpc>
              <a:buFont typeface="Courier New" charset="0"/>
              <a:buChar char="o"/>
              <a:defRPr/>
            </a:pPr>
            <a:r>
              <a:rPr lang="en-US" sz="3200" dirty="0">
                <a:solidFill>
                  <a:srgbClr val="512275"/>
                </a:solidFill>
                <a:latin typeface="Verdana"/>
                <a:ea typeface="Geneva" charset="0"/>
                <a:cs typeface="Verdana"/>
              </a:rPr>
              <a:t>the importance of self-care</a:t>
            </a:r>
          </a:p>
          <a:p>
            <a:pPr marL="519113" lvl="2" indent="-342900">
              <a:lnSpc>
                <a:spcPct val="120000"/>
              </a:lnSpc>
              <a:buFont typeface="Courier New" charset="0"/>
              <a:buChar char="o"/>
              <a:defRPr/>
            </a:pPr>
            <a:endParaRPr lang="en-GB" sz="3200" dirty="0">
              <a:solidFill>
                <a:srgbClr val="512275"/>
              </a:solidFill>
              <a:latin typeface="Verdana"/>
              <a:ea typeface="Geneva" charset="0"/>
              <a:cs typeface="Verdana"/>
            </a:endParaRPr>
          </a:p>
          <a:p>
            <a:pPr marL="176213" lvl="2">
              <a:lnSpc>
                <a:spcPct val="120000"/>
              </a:lnSpc>
              <a:defRPr/>
            </a:pPr>
            <a:endParaRPr lang="en-GB" sz="3200" dirty="0">
              <a:solidFill>
                <a:srgbClr val="512275"/>
              </a:solidFill>
              <a:latin typeface="Verdana"/>
              <a:ea typeface="Geneva" charset="0"/>
              <a:cs typeface="Verdana"/>
            </a:endParaRPr>
          </a:p>
          <a:p>
            <a:pPr marL="519113" lvl="2" indent="-342900">
              <a:lnSpc>
                <a:spcPct val="120000"/>
              </a:lnSpc>
              <a:buFont typeface="Courier New" charset="0"/>
              <a:buChar char="o"/>
              <a:defRPr/>
            </a:pPr>
            <a:endParaRPr lang="en-GB" sz="2400" dirty="0">
              <a:solidFill>
                <a:srgbClr val="512275"/>
              </a:solidFill>
              <a:latin typeface="Verdana"/>
              <a:ea typeface="Geneva" charset="0"/>
              <a:cs typeface="Verdana"/>
            </a:endParaRP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95624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Impact of ALE’s</a:t>
            </a:r>
          </a:p>
        </p:txBody>
      </p:sp>
      <p:sp>
        <p:nvSpPr>
          <p:cNvPr id="7" name="Google Shape;67;p12"/>
          <p:cNvSpPr txBox="1">
            <a:spLocks/>
          </p:cNvSpPr>
          <p:nvPr/>
        </p:nvSpPr>
        <p:spPr>
          <a:xfrm>
            <a:off x="1800665" y="3145447"/>
            <a:ext cx="6935744" cy="196112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…on coping</a:t>
            </a:r>
          </a:p>
        </p:txBody>
      </p:sp>
    </p:spTree>
    <p:extLst>
      <p:ext uri="{BB962C8B-B14F-4D97-AF65-F5344CB8AC3E}">
        <p14:creationId xmlns:p14="http://schemas.microsoft.com/office/powerpoint/2010/main" val="156085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661182" y="466620"/>
            <a:ext cx="3301218" cy="34842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61182" y="534572"/>
            <a:ext cx="34325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Coping strategies</a:t>
            </a:r>
          </a:p>
        </p:txBody>
      </p:sp>
      <p:sp>
        <p:nvSpPr>
          <p:cNvPr id="7" name="Rectangle 6"/>
          <p:cNvSpPr/>
          <p:nvPr/>
        </p:nvSpPr>
        <p:spPr>
          <a:xfrm>
            <a:off x="4446020" y="309288"/>
            <a:ext cx="7233915" cy="5853269"/>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How might these strategies be attempts to adapt, survive, endure, and keep safe?</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Hypervigilance - looking for threats</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Prepare to fight, flee, escape, seek safety </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Give up (‘learned helplessness’, apathy, low mood) </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Avoid other people </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Overeat or </a:t>
            </a:r>
            <a:r>
              <a:rPr lang="en-GB" dirty="0" err="1">
                <a:solidFill>
                  <a:srgbClr val="512275"/>
                </a:solidFill>
                <a:latin typeface="Verdana" panose="020B0604030504040204" pitchFamily="34" charset="0"/>
                <a:ea typeface="Verdana" panose="020B0604030504040204" pitchFamily="34" charset="0"/>
              </a:rPr>
              <a:t>undereat</a:t>
            </a:r>
            <a:endParaRPr lang="en-GB" dirty="0">
              <a:solidFill>
                <a:srgbClr val="512275"/>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Develop unusual beliefs </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Develop unusual experiences (hearing voices etc.)</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Substance misuse (Alcohol, drugs)</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Self-injury</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Submit and placate others</a:t>
            </a:r>
          </a:p>
          <a:p>
            <a:pPr marL="285750" indent="-28575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Exploit and abuse others</a:t>
            </a:r>
          </a:p>
        </p:txBody>
      </p:sp>
    </p:spTree>
    <p:extLst>
      <p:ext uri="{BB962C8B-B14F-4D97-AF65-F5344CB8AC3E}">
        <p14:creationId xmlns:p14="http://schemas.microsoft.com/office/powerpoint/2010/main" val="105744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00"/>
            <a:ext cx="12240000" cy="6840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107113" y="1889357"/>
            <a:ext cx="4320000" cy="468000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107113" y="463469"/>
            <a:ext cx="4371421"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7030A0"/>
                </a:solidFill>
                <a:latin typeface="Segoe Print" charset="0"/>
                <a:ea typeface="Segoe Print" charset="0"/>
                <a:cs typeface="Segoe Print" charset="0"/>
              </a:rPr>
              <a:t>Socially accepted coping</a:t>
            </a:r>
          </a:p>
        </p:txBody>
      </p:sp>
      <p:sp>
        <p:nvSpPr>
          <p:cNvPr id="22" name="Rectangular Callout 21"/>
          <p:cNvSpPr/>
          <p:nvPr/>
        </p:nvSpPr>
        <p:spPr>
          <a:xfrm>
            <a:off x="7046694" y="1889357"/>
            <a:ext cx="4320000" cy="4680000"/>
          </a:xfrm>
          <a:prstGeom prst="wedgeRectCallout">
            <a:avLst>
              <a:gd name="adj1" fmla="val -63763"/>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67;p12"/>
          <p:cNvSpPr txBox="1">
            <a:spLocks/>
          </p:cNvSpPr>
          <p:nvPr/>
        </p:nvSpPr>
        <p:spPr>
          <a:xfrm>
            <a:off x="6991643" y="385897"/>
            <a:ext cx="4375051"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7030A0"/>
                </a:solidFill>
                <a:latin typeface="Segoe Print" charset="0"/>
                <a:ea typeface="Segoe Print" charset="0"/>
                <a:cs typeface="Segoe Print" charset="0"/>
              </a:rPr>
              <a:t>Non-socially accepted coping </a:t>
            </a:r>
          </a:p>
        </p:txBody>
      </p:sp>
      <p:graphicFrame>
        <p:nvGraphicFramePr>
          <p:cNvPr id="2" name="Table 1"/>
          <p:cNvGraphicFramePr>
            <a:graphicFrameLocks noGrp="1"/>
          </p:cNvGraphicFramePr>
          <p:nvPr>
            <p:extLst>
              <p:ext uri="{D42A27DB-BD31-4B8C-83A1-F6EECF244321}">
                <p14:modId xmlns:p14="http://schemas.microsoft.com/office/powerpoint/2010/main" val="719299025"/>
              </p:ext>
            </p:extLst>
          </p:nvPr>
        </p:nvGraphicFramePr>
        <p:xfrm>
          <a:off x="1407886" y="2004783"/>
          <a:ext cx="3744685" cy="4215192"/>
        </p:xfrm>
        <a:graphic>
          <a:graphicData uri="http://schemas.openxmlformats.org/drawingml/2006/table">
            <a:tbl>
              <a:tblPr firstRow="1" bandRow="1">
                <a:tableStyleId>{5C22544A-7EE6-4342-B048-85BDC9FD1C3A}</a:tableStyleId>
              </a:tblPr>
              <a:tblGrid>
                <a:gridCol w="668882">
                  <a:extLst>
                    <a:ext uri="{9D8B030D-6E8A-4147-A177-3AD203B41FA5}">
                      <a16:colId xmlns:a16="http://schemas.microsoft.com/office/drawing/2014/main" val="3551165980"/>
                    </a:ext>
                  </a:extLst>
                </a:gridCol>
                <a:gridCol w="3075803">
                  <a:extLst>
                    <a:ext uri="{9D8B030D-6E8A-4147-A177-3AD203B41FA5}">
                      <a16:colId xmlns:a16="http://schemas.microsoft.com/office/drawing/2014/main" val="1035895715"/>
                    </a:ext>
                  </a:extLst>
                </a:gridCol>
              </a:tblGrid>
              <a:tr h="1053798">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b="0" kern="1200" dirty="0">
                          <a:solidFill>
                            <a:srgbClr val="512275"/>
                          </a:solidFill>
                          <a:latin typeface="Verdana" panose="020B0604030504040204" pitchFamily="34" charset="0"/>
                          <a:ea typeface="Verdana" panose="020B0604030504040204" pitchFamily="34" charset="0"/>
                          <a:cs typeface="+mn-cs"/>
                        </a:rPr>
                        <a:t>Overwork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7888319"/>
                  </a:ext>
                </a:extLst>
              </a:tr>
              <a:tr h="1053798">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Binge eating/drinking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862361"/>
                  </a:ext>
                </a:extLst>
              </a:tr>
              <a:tr h="1053798">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Frequently move house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654702"/>
                  </a:ext>
                </a:extLst>
              </a:tr>
              <a:tr h="1053798">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Frequently move jobs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6113494"/>
                  </a:ext>
                </a:extLst>
              </a:tr>
            </a:tbl>
          </a:graphicData>
        </a:graphic>
      </p:graphicFrame>
      <p:pic>
        <p:nvPicPr>
          <p:cNvPr id="1026" name="Picture 2" descr="Image result for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86" y="2235200"/>
            <a:ext cx="689991" cy="7827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85" y="3329605"/>
            <a:ext cx="689991" cy="7827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84" y="4357293"/>
            <a:ext cx="689991" cy="7827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86" y="5411183"/>
            <a:ext cx="689991" cy="7827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1139206399"/>
              </p:ext>
            </p:extLst>
          </p:nvPr>
        </p:nvGraphicFramePr>
        <p:xfrm>
          <a:off x="7306825" y="2019297"/>
          <a:ext cx="3744685" cy="4215192"/>
        </p:xfrm>
        <a:graphic>
          <a:graphicData uri="http://schemas.openxmlformats.org/drawingml/2006/table">
            <a:tbl>
              <a:tblPr firstRow="1" bandRow="1">
                <a:tableStyleId>{5C22544A-7EE6-4342-B048-85BDC9FD1C3A}</a:tableStyleId>
              </a:tblPr>
              <a:tblGrid>
                <a:gridCol w="668882">
                  <a:extLst>
                    <a:ext uri="{9D8B030D-6E8A-4147-A177-3AD203B41FA5}">
                      <a16:colId xmlns:a16="http://schemas.microsoft.com/office/drawing/2014/main" val="3551165980"/>
                    </a:ext>
                  </a:extLst>
                </a:gridCol>
                <a:gridCol w="3075803">
                  <a:extLst>
                    <a:ext uri="{9D8B030D-6E8A-4147-A177-3AD203B41FA5}">
                      <a16:colId xmlns:a16="http://schemas.microsoft.com/office/drawing/2014/main" val="1035895715"/>
                    </a:ext>
                  </a:extLst>
                </a:gridCol>
              </a:tblGrid>
              <a:tr h="1053798">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00000"/>
                        </a:lnSpc>
                        <a:buFont typeface="Arial" panose="020B0604020202020204" pitchFamily="34" charset="0"/>
                        <a:buNone/>
                      </a:pPr>
                      <a:r>
                        <a:rPr lang="en-GB" sz="1800" b="0" kern="1200" dirty="0">
                          <a:solidFill>
                            <a:srgbClr val="512275"/>
                          </a:solidFill>
                          <a:latin typeface="Verdana" panose="020B0604030504040204" pitchFamily="34" charset="0"/>
                          <a:ea typeface="Verdana" panose="020B0604030504040204" pitchFamily="34" charset="0"/>
                          <a:cs typeface="+mn-cs"/>
                        </a:rPr>
                        <a:t>Unusual beliefs (illuminati are taking over the world)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7888319"/>
                  </a:ext>
                </a:extLst>
              </a:tr>
              <a:tr h="1053798">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Drug taking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862361"/>
                  </a:ext>
                </a:extLst>
              </a:tr>
              <a:tr h="1053798">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0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Unusual experiences (hearing voices)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654702"/>
                  </a:ext>
                </a:extLst>
              </a:tr>
              <a:tr h="1053798">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50000"/>
                        </a:lnSpc>
                        <a:buFont typeface="Arial" panose="020B0604020202020204" pitchFamily="34" charset="0"/>
                        <a:buNone/>
                      </a:pPr>
                      <a:r>
                        <a:rPr lang="en-GB" sz="1800" kern="1200" dirty="0">
                          <a:solidFill>
                            <a:srgbClr val="512275"/>
                          </a:solidFill>
                          <a:latin typeface="Verdana" panose="020B0604030504040204" pitchFamily="34" charset="0"/>
                          <a:ea typeface="Verdana" panose="020B0604030504040204" pitchFamily="34" charset="0"/>
                          <a:cs typeface="+mn-cs"/>
                        </a:rPr>
                        <a:t>Self-injury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6113494"/>
                  </a:ext>
                </a:extLst>
              </a:tr>
            </a:tbl>
          </a:graphicData>
        </a:graphic>
      </p:graphicFrame>
      <p:pic>
        <p:nvPicPr>
          <p:cNvPr id="1032" name="Picture 8" descr="Red Cross Mark Png Image P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825" y="2235200"/>
            <a:ext cx="632216" cy="632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ed Cross Mark Png Image P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52" y="3319612"/>
            <a:ext cx="632216" cy="632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d Cross Mark Png Image P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710" y="4376295"/>
            <a:ext cx="632216" cy="632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d Cross Mark Png Image P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52" y="5488271"/>
            <a:ext cx="632216" cy="63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21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2" name="TextBox 11"/>
          <p:cNvSpPr txBox="1"/>
          <p:nvPr/>
        </p:nvSpPr>
        <p:spPr>
          <a:xfrm>
            <a:off x="1928622" y="1066431"/>
            <a:ext cx="8708848" cy="2031325"/>
          </a:xfrm>
          <a:prstGeom prst="rect">
            <a:avLst/>
          </a:prstGeom>
          <a:noFill/>
        </p:spPr>
        <p:txBody>
          <a:bodyPr wrap="square" numCol="4" spcCol="72000" rtlCol="0">
            <a:spAutoFit/>
          </a:bodyPr>
          <a:lstStyle/>
          <a:p>
            <a:pPr algn="ctr"/>
            <a:r>
              <a:rPr lang="en-GB" dirty="0">
                <a:solidFill>
                  <a:srgbClr val="7030A0"/>
                </a:solidFill>
              </a:rPr>
              <a:t>If I push others away first I can’t be hurt. So I make it hard to care for me</a:t>
            </a: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r>
              <a:rPr lang="en-GB" dirty="0">
                <a:solidFill>
                  <a:srgbClr val="7030A0"/>
                </a:solidFill>
              </a:rPr>
              <a:t>If I cling on to others, they won’t leave me.</a:t>
            </a: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r>
              <a:rPr lang="en-GB" dirty="0">
                <a:solidFill>
                  <a:srgbClr val="7030A0"/>
                </a:solidFill>
              </a:rPr>
              <a:t>		    If I have the control, then I’ll be safe.</a:t>
            </a: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endParaRPr lang="en-GB" dirty="0">
              <a:solidFill>
                <a:srgbClr val="7030A0"/>
              </a:solidFill>
            </a:endParaRPr>
          </a:p>
          <a:p>
            <a:pPr algn="ctr"/>
            <a:r>
              <a:rPr lang="en-GB" dirty="0">
                <a:solidFill>
                  <a:srgbClr val="7030A0"/>
                </a:solidFill>
              </a:rPr>
              <a:t>I learnt to put other’s needs first and never express my true feelings and needs.</a:t>
            </a:r>
          </a:p>
          <a:p>
            <a:pPr algn="ctr"/>
            <a:endParaRPr lang="en-GB" dirty="0">
              <a:solidFill>
                <a:srgbClr val="7030A0"/>
              </a:solidFill>
            </a:endParaRPr>
          </a:p>
        </p:txBody>
      </p:sp>
      <p:pic>
        <p:nvPicPr>
          <p:cNvPr id="13" name="Picture 12"/>
          <p:cNvPicPr>
            <a:picLocks noChangeAspect="1"/>
          </p:cNvPicPr>
          <p:nvPr/>
        </p:nvPicPr>
        <p:blipFill>
          <a:blip r:embed="rId3"/>
          <a:stretch>
            <a:fillRect/>
          </a:stretch>
        </p:blipFill>
        <p:spPr>
          <a:xfrm>
            <a:off x="2229103" y="2369005"/>
            <a:ext cx="1381987" cy="2076756"/>
          </a:xfrm>
          <a:prstGeom prst="rect">
            <a:avLst/>
          </a:prstGeom>
        </p:spPr>
      </p:pic>
      <p:pic>
        <p:nvPicPr>
          <p:cNvPr id="14" name="Picture 13"/>
          <p:cNvPicPr>
            <a:picLocks noChangeAspect="1"/>
          </p:cNvPicPr>
          <p:nvPr/>
        </p:nvPicPr>
        <p:blipFill>
          <a:blip r:embed="rId4"/>
          <a:stretch>
            <a:fillRect/>
          </a:stretch>
        </p:blipFill>
        <p:spPr>
          <a:xfrm>
            <a:off x="3911571" y="4048494"/>
            <a:ext cx="2619375" cy="1743075"/>
          </a:xfrm>
          <a:prstGeom prst="rect">
            <a:avLst/>
          </a:prstGeom>
        </p:spPr>
      </p:pic>
      <p:pic>
        <p:nvPicPr>
          <p:cNvPr id="15" name="Picture 14"/>
          <p:cNvPicPr>
            <a:picLocks noChangeAspect="1"/>
          </p:cNvPicPr>
          <p:nvPr/>
        </p:nvPicPr>
        <p:blipFill>
          <a:blip r:embed="rId5"/>
          <a:stretch>
            <a:fillRect/>
          </a:stretch>
        </p:blipFill>
        <p:spPr>
          <a:xfrm>
            <a:off x="3949054" y="2354581"/>
            <a:ext cx="2424461" cy="1613369"/>
          </a:xfrm>
          <a:prstGeom prst="rect">
            <a:avLst/>
          </a:prstGeom>
        </p:spPr>
      </p:pic>
      <p:pic>
        <p:nvPicPr>
          <p:cNvPr id="16" name="Picture 15"/>
          <p:cNvPicPr>
            <a:picLocks noChangeAspect="1"/>
          </p:cNvPicPr>
          <p:nvPr/>
        </p:nvPicPr>
        <p:blipFill>
          <a:blip r:embed="rId6"/>
          <a:stretch>
            <a:fillRect/>
          </a:stretch>
        </p:blipFill>
        <p:spPr>
          <a:xfrm>
            <a:off x="6540326" y="2379514"/>
            <a:ext cx="1625720" cy="1625720"/>
          </a:xfrm>
          <a:prstGeom prst="rect">
            <a:avLst/>
          </a:prstGeom>
        </p:spPr>
      </p:pic>
      <p:pic>
        <p:nvPicPr>
          <p:cNvPr id="17" name="Picture 16"/>
          <p:cNvPicPr>
            <a:picLocks noChangeAspect="1"/>
          </p:cNvPicPr>
          <p:nvPr/>
        </p:nvPicPr>
        <p:blipFill>
          <a:blip r:embed="rId7"/>
          <a:stretch>
            <a:fillRect/>
          </a:stretch>
        </p:blipFill>
        <p:spPr>
          <a:xfrm>
            <a:off x="1784168" y="4548014"/>
            <a:ext cx="2022595" cy="1556449"/>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0627" y="2354581"/>
            <a:ext cx="2421369" cy="2393049"/>
          </a:xfrm>
          <a:prstGeom prst="rect">
            <a:avLst/>
          </a:prstGeom>
        </p:spPr>
      </p:pic>
      <p:sp>
        <p:nvSpPr>
          <p:cNvPr id="2" name="Rectangle 1">
            <a:extLst>
              <a:ext uri="{FF2B5EF4-FFF2-40B4-BE49-F238E27FC236}">
                <a16:creationId xmlns:a16="http://schemas.microsoft.com/office/drawing/2014/main" id="{D14A5CC9-BA9B-4457-810C-49099CEA0563}"/>
              </a:ext>
            </a:extLst>
          </p:cNvPr>
          <p:cNvSpPr/>
          <p:nvPr/>
        </p:nvSpPr>
        <p:spPr>
          <a:xfrm>
            <a:off x="1342329" y="-13315"/>
            <a:ext cx="10062372" cy="731419"/>
          </a:xfrm>
          <a:prstGeom prst="rect">
            <a:avLst/>
          </a:prstGeom>
        </p:spPr>
        <p:txBody>
          <a:bodyPr wrap="square">
            <a:spAutoFit/>
          </a:bodyPr>
          <a:lstStyle/>
          <a:p>
            <a:pPr>
              <a:lnSpc>
                <a:spcPct val="150000"/>
              </a:lnSpc>
            </a:pPr>
            <a:r>
              <a:rPr lang="en-GB" sz="3200" b="1" dirty="0">
                <a:solidFill>
                  <a:srgbClr val="512275"/>
                </a:solidFill>
                <a:latin typeface="Verdana" panose="020B0604030504040204" pitchFamily="34" charset="0"/>
                <a:ea typeface="Verdana" panose="020B0604030504040204" pitchFamily="34" charset="0"/>
              </a:rPr>
              <a:t>How coping strategies affect relationships</a:t>
            </a:r>
          </a:p>
        </p:txBody>
      </p:sp>
    </p:spTree>
    <p:extLst>
      <p:ext uri="{BB962C8B-B14F-4D97-AF65-F5344CB8AC3E}">
        <p14:creationId xmlns:p14="http://schemas.microsoft.com/office/powerpoint/2010/main" val="28435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661182" y="466620"/>
            <a:ext cx="3301218" cy="34842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61182" y="534572"/>
            <a:ext cx="343251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Coping strategies reflect…</a:t>
            </a:r>
          </a:p>
        </p:txBody>
      </p:sp>
      <p:sp>
        <p:nvSpPr>
          <p:cNvPr id="7" name="Rectangle 6"/>
          <p:cNvSpPr/>
          <p:nvPr/>
        </p:nvSpPr>
        <p:spPr>
          <a:xfrm>
            <a:off x="4296903" y="534572"/>
            <a:ext cx="7609647" cy="2233625"/>
          </a:xfrm>
          <a:prstGeom prst="rect">
            <a:avLst/>
          </a:prstGeom>
        </p:spPr>
        <p:txBody>
          <a:bodyPr wrap="square">
            <a:spAutoFit/>
          </a:bodyPr>
          <a:lstStyle/>
          <a:p>
            <a:pPr marL="285750" indent="-28575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What has happened to the person</a:t>
            </a:r>
          </a:p>
          <a:p>
            <a:pPr marL="285750" indent="-28575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How they have coped (what they did to survive)</a:t>
            </a:r>
          </a:p>
          <a:p>
            <a:pPr marL="285750" indent="-285750">
              <a:lnSpc>
                <a:spcPct val="150000"/>
              </a:lnSpc>
              <a:buFont typeface="Arial" panose="020B0604020202020204" pitchFamily="34" charset="0"/>
              <a:buChar char="•"/>
            </a:pPr>
            <a:r>
              <a:rPr lang="en-GB" sz="2400" dirty="0">
                <a:solidFill>
                  <a:srgbClr val="512275"/>
                </a:solidFill>
                <a:latin typeface="Verdana" panose="020B0604030504040204" pitchFamily="34" charset="0"/>
                <a:ea typeface="Verdana" panose="020B0604030504040204" pitchFamily="34" charset="0"/>
              </a:rPr>
              <a:t>Their circumstances (what was possible to do)</a:t>
            </a:r>
          </a:p>
        </p:txBody>
      </p:sp>
      <p:graphicFrame>
        <p:nvGraphicFramePr>
          <p:cNvPr id="9" name="Diagram 8"/>
          <p:cNvGraphicFramePr/>
          <p:nvPr>
            <p:extLst>
              <p:ext uri="{D42A27DB-BD31-4B8C-83A1-F6EECF244321}">
                <p14:modId xmlns:p14="http://schemas.microsoft.com/office/powerpoint/2010/main" val="1172948908"/>
              </p:ext>
            </p:extLst>
          </p:nvPr>
        </p:nvGraphicFramePr>
        <p:xfrm>
          <a:off x="3836351" y="3162856"/>
          <a:ext cx="8070199" cy="365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72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4808" y="1365756"/>
            <a:ext cx="2247947" cy="1490743"/>
          </a:xfrm>
          <a:prstGeom prst="rect">
            <a:avLst/>
          </a:prstGeom>
          <a:ln w="76200">
            <a:solidFill>
              <a:srgbClr val="FFC000"/>
            </a:solidFill>
          </a:ln>
        </p:spPr>
      </p:pic>
      <p:sp>
        <p:nvSpPr>
          <p:cNvPr id="6" name="Rounded Rectangle 5"/>
          <p:cNvSpPr/>
          <p:nvPr/>
        </p:nvSpPr>
        <p:spPr>
          <a:xfrm>
            <a:off x="1877140" y="2929748"/>
            <a:ext cx="3683285" cy="3522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Verdana" panose="020B0604030504040204" pitchFamily="34" charset="0"/>
                <a:ea typeface="Verdana" panose="020B0604030504040204" pitchFamily="34" charset="0"/>
              </a:rPr>
              <a:t>DISORDER LENS</a:t>
            </a:r>
          </a:p>
          <a:p>
            <a:pPr algn="ctr"/>
            <a:endParaRPr lang="en-US" sz="2400" dirty="0">
              <a:solidFill>
                <a:schemeClr val="bg1"/>
              </a:solidFill>
              <a:latin typeface="Verdana" panose="020B0604030504040204" pitchFamily="34" charset="0"/>
              <a:ea typeface="Verdana" panose="020B0604030504040204" pitchFamily="34" charset="0"/>
            </a:endParaRPr>
          </a:p>
          <a:p>
            <a:pPr algn="ctr"/>
            <a:r>
              <a:rPr lang="en-US" sz="2400" dirty="0">
                <a:solidFill>
                  <a:schemeClr val="bg1"/>
                </a:solidFill>
                <a:latin typeface="Verdana" panose="020B0604030504040204" pitchFamily="34" charset="0"/>
                <a:ea typeface="Verdana" panose="020B0604030504040204" pitchFamily="34" charset="0"/>
              </a:rPr>
              <a:t>Symptom of illness</a:t>
            </a:r>
          </a:p>
          <a:p>
            <a:pPr algn="ctr"/>
            <a:endParaRPr lang="en-US" sz="2400" dirty="0">
              <a:solidFill>
                <a:schemeClr val="bg1"/>
              </a:solidFill>
              <a:latin typeface="Verdana" panose="020B0604030504040204" pitchFamily="34" charset="0"/>
              <a:ea typeface="Verdana" panose="020B0604030504040204" pitchFamily="34" charset="0"/>
            </a:endParaRPr>
          </a:p>
          <a:p>
            <a:pPr algn="ctr"/>
            <a:r>
              <a:rPr lang="en-US" sz="2400" dirty="0">
                <a:solidFill>
                  <a:schemeClr val="bg1"/>
                </a:solidFill>
                <a:latin typeface="Verdana" panose="020B0604030504040204" pitchFamily="34" charset="0"/>
                <a:ea typeface="Verdana" panose="020B0604030504040204" pitchFamily="34" charset="0"/>
              </a:rPr>
              <a:t>It’s </a:t>
            </a:r>
            <a:r>
              <a:rPr lang="en-US" sz="2400" dirty="0" err="1">
                <a:solidFill>
                  <a:schemeClr val="bg1"/>
                </a:solidFill>
                <a:latin typeface="Verdana" panose="020B0604030504040204" pitchFamily="34" charset="0"/>
                <a:ea typeface="Verdana" panose="020B0604030504040204" pitchFamily="34" charset="0"/>
              </a:rPr>
              <a:t>behaviour</a:t>
            </a:r>
            <a:endParaRPr lang="en-US" sz="2400" dirty="0">
              <a:solidFill>
                <a:schemeClr val="bg1"/>
              </a:solidFill>
              <a:latin typeface="Verdana" panose="020B0604030504040204" pitchFamily="34" charset="0"/>
              <a:ea typeface="Verdana" panose="020B0604030504040204" pitchFamily="34" charset="0"/>
            </a:endParaRPr>
          </a:p>
          <a:p>
            <a:pPr algn="ctr"/>
            <a:endParaRPr lang="en-US" sz="2400" dirty="0">
              <a:solidFill>
                <a:schemeClr val="bg1"/>
              </a:solidFill>
              <a:latin typeface="Verdana" panose="020B0604030504040204" pitchFamily="34" charset="0"/>
              <a:ea typeface="Verdana" panose="020B0604030504040204" pitchFamily="34" charset="0"/>
            </a:endParaRPr>
          </a:p>
          <a:p>
            <a:pPr algn="ctr"/>
            <a:endParaRPr lang="en-US" sz="1600" dirty="0">
              <a:solidFill>
                <a:schemeClr val="bg1"/>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569" y="1365756"/>
            <a:ext cx="2247947" cy="1490743"/>
          </a:xfrm>
          <a:prstGeom prst="rect">
            <a:avLst/>
          </a:prstGeom>
          <a:ln w="76200">
            <a:solidFill>
              <a:srgbClr val="00B050"/>
            </a:solidFill>
          </a:ln>
        </p:spPr>
      </p:pic>
      <p:sp>
        <p:nvSpPr>
          <p:cNvPr id="8" name="Rounded Rectangle 7"/>
          <p:cNvSpPr/>
          <p:nvPr/>
        </p:nvSpPr>
        <p:spPr>
          <a:xfrm>
            <a:off x="6000322" y="2934377"/>
            <a:ext cx="3890443" cy="3522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Verdana" panose="020B0604030504040204" pitchFamily="34" charset="0"/>
                <a:ea typeface="Verdana" panose="020B0604030504040204" pitchFamily="34" charset="0"/>
              </a:rPr>
              <a:t>TRAUMA LENS</a:t>
            </a: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Responses to feeling unsafe</a:t>
            </a: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Having to become resourceful at getting needs met </a:t>
            </a:r>
            <a:br>
              <a:rPr lang="en-US" dirty="0">
                <a:solidFill>
                  <a:schemeClr val="bg1"/>
                </a:solidFill>
                <a:latin typeface="Verdana" panose="020B0604030504040204" pitchFamily="34" charset="0"/>
                <a:ea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Having to become resourceful at preventing further harm and hurt</a:t>
            </a:r>
            <a:br>
              <a:rPr lang="en-US" sz="1600" dirty="0">
                <a:solidFill>
                  <a:schemeClr val="bg1"/>
                </a:solidFill>
                <a:latin typeface="Verdana" panose="020B0604030504040204" pitchFamily="34" charset="0"/>
                <a:ea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endParaRPr>
          </a:p>
        </p:txBody>
      </p:sp>
      <p:sp>
        <p:nvSpPr>
          <p:cNvPr id="9"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Trauma-informed lens</a:t>
            </a:r>
          </a:p>
        </p:txBody>
      </p:sp>
    </p:spTree>
    <p:extLst>
      <p:ext uri="{BB962C8B-B14F-4D97-AF65-F5344CB8AC3E}">
        <p14:creationId xmlns:p14="http://schemas.microsoft.com/office/powerpoint/2010/main" val="95022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95624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Trauma of</a:t>
            </a:r>
          </a:p>
        </p:txBody>
      </p:sp>
      <p:sp>
        <p:nvSpPr>
          <p:cNvPr id="7" name="Google Shape;67;p12"/>
          <p:cNvSpPr txBox="1">
            <a:spLocks/>
          </p:cNvSpPr>
          <p:nvPr/>
        </p:nvSpPr>
        <p:spPr>
          <a:xfrm>
            <a:off x="1800665" y="3145447"/>
            <a:ext cx="6935744" cy="196112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…admission</a:t>
            </a:r>
          </a:p>
        </p:txBody>
      </p:sp>
    </p:spTree>
    <p:extLst>
      <p:ext uri="{BB962C8B-B14F-4D97-AF65-F5344CB8AC3E}">
        <p14:creationId xmlns:p14="http://schemas.microsoft.com/office/powerpoint/2010/main" val="1241959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FBD4-AC34-4316-B551-1F846C661183}"/>
              </a:ext>
            </a:extLst>
          </p:cNvPr>
          <p:cNvSpPr>
            <a:spLocks noGrp="1"/>
          </p:cNvSpPr>
          <p:nvPr>
            <p:ph type="title"/>
          </p:nvPr>
        </p:nvSpPr>
        <p:spPr>
          <a:xfrm>
            <a:off x="1501343" y="1808253"/>
            <a:ext cx="3655623" cy="3085024"/>
          </a:xfrm>
        </p:spPr>
        <p:txBody>
          <a:bodyPr vert="horz" lIns="91440" tIns="45720" rIns="91440" bIns="45720" rtlCol="0" anchor="b">
            <a:noAutofit/>
          </a:bodyPr>
          <a:lstStyle/>
          <a:p>
            <a:r>
              <a:rPr lang="en-US" sz="4800" dirty="0">
                <a:solidFill>
                  <a:srgbClr val="7030A0"/>
                </a:solidFill>
                <a:latin typeface="Verdana" panose="020B0604030504040204" pitchFamily="34" charset="0"/>
                <a:ea typeface="Verdana" panose="020B0604030504040204" pitchFamily="34" charset="0"/>
              </a:rPr>
              <a:t>Admission is less like this</a:t>
            </a:r>
          </a:p>
        </p:txBody>
      </p:sp>
      <p:pic>
        <p:nvPicPr>
          <p:cNvPr id="14338" name="Picture 2" descr="https://tse4.mm.bing.net/th?id=OIP.XGfm09Ev3gJgwoQXU9l4JAHaE8&amp;pid=Api">
            <a:extLst>
              <a:ext uri="{FF2B5EF4-FFF2-40B4-BE49-F238E27FC236}">
                <a16:creationId xmlns:a16="http://schemas.microsoft.com/office/drawing/2014/main" id="{2720F477-C8DA-470A-AAE3-30B4AC4C8A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6" r="4346" b="-1"/>
          <a:stretch/>
        </p:blipFill>
        <p:spPr bwMode="auto">
          <a:xfrm>
            <a:off x="5000017" y="14"/>
            <a:ext cx="5667989" cy="685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6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D1FA-5769-49EB-AFE6-C3166CCCF558}"/>
              </a:ext>
            </a:extLst>
          </p:cNvPr>
          <p:cNvSpPr>
            <a:spLocks noGrp="1"/>
          </p:cNvSpPr>
          <p:nvPr>
            <p:ph type="title"/>
          </p:nvPr>
        </p:nvSpPr>
        <p:spPr>
          <a:xfrm>
            <a:off x="2256361" y="1535320"/>
            <a:ext cx="2504461" cy="3308840"/>
          </a:xfrm>
        </p:spPr>
        <p:txBody>
          <a:bodyPr vert="horz" lIns="91440" tIns="45720" rIns="91440" bIns="45720" rtlCol="0" anchor="t">
            <a:normAutofit fontScale="90000"/>
          </a:bodyPr>
          <a:lstStyle/>
          <a:p>
            <a:r>
              <a:rPr lang="en-US" sz="6000" dirty="0">
                <a:solidFill>
                  <a:srgbClr val="7030A0"/>
                </a:solidFill>
                <a:latin typeface="Verdana" panose="020B0604030504040204" pitchFamily="34" charset="0"/>
                <a:ea typeface="Verdana" panose="020B0604030504040204" pitchFamily="34" charset="0"/>
              </a:rPr>
              <a:t>and more like this</a:t>
            </a:r>
          </a:p>
        </p:txBody>
      </p:sp>
      <p:pic>
        <p:nvPicPr>
          <p:cNvPr id="12290" name="Picture 2" descr="https://tse1.mm.bing.net/th?id=OIP.jT4UmBqbeDtDwHQYR7SdqQHaEK&amp;pid=Api">
            <a:extLst>
              <a:ext uri="{FF2B5EF4-FFF2-40B4-BE49-F238E27FC236}">
                <a16:creationId xmlns:a16="http://schemas.microsoft.com/office/drawing/2014/main" id="{80515CE7-DABE-4C7A-98E5-F901B0FDD5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 r="38242"/>
          <a:stretch/>
        </p:blipFill>
        <p:spPr bwMode="auto">
          <a:xfrm>
            <a:off x="5000017" y="14"/>
            <a:ext cx="5667989" cy="685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63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344839"/>
            <a:ext cx="7241154" cy="5570051"/>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You have just attempted to end your life. Your friends and family are worried and take you to hospital although you do not want to go. You are sectioned. You are placed in an unfamiliar environment – an inpatient ward. You want to go home. You want to be with your family and friends as being around them comforts you. There are other patients around you who are screaming and threatening you, some are displaying violent behaviour. All you want is to put on some loud music as that calms you down but you’re not able to.</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83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Brain Gym</a:t>
            </a:r>
          </a:p>
        </p:txBody>
      </p:sp>
      <p:sp>
        <p:nvSpPr>
          <p:cNvPr id="2" name="Rectangle 1"/>
          <p:cNvSpPr/>
          <p:nvPr/>
        </p:nvSpPr>
        <p:spPr>
          <a:xfrm>
            <a:off x="2322722" y="6066542"/>
            <a:ext cx="7546553" cy="523220"/>
          </a:xfrm>
          <a:prstGeom prst="rect">
            <a:avLst/>
          </a:prstGeom>
        </p:spPr>
        <p:txBody>
          <a:bodyPr wrap="none">
            <a:spAutoFit/>
          </a:bodyPr>
          <a:lstStyle/>
          <a:p>
            <a:r>
              <a:rPr lang="en-GB" sz="2800" dirty="0">
                <a:hlinkClick r:id="rId3"/>
              </a:rPr>
              <a:t>https://www.youtube.com/watch?v=igcYIGbXHAE</a:t>
            </a:r>
            <a:r>
              <a:rPr lang="en-GB" sz="2800" dirty="0"/>
              <a:t> </a:t>
            </a:r>
          </a:p>
        </p:txBody>
      </p:sp>
    </p:spTree>
    <p:extLst>
      <p:ext uri="{BB962C8B-B14F-4D97-AF65-F5344CB8AC3E}">
        <p14:creationId xmlns:p14="http://schemas.microsoft.com/office/powerpoint/2010/main" val="186260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Task</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07743" y="1114522"/>
            <a:ext cx="7241154" cy="3723392"/>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In groups, discuss: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would help you in this situation?</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there anything your team currently does that you thinks helps people during this process?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there anything you think your team could do differently to help people through this process?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002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a:t>
            </a:r>
            <a:r>
              <a:rPr lang="en-GB" dirty="0">
                <a:solidFill>
                  <a:schemeClr val="bg1"/>
                </a:solidFill>
                <a:latin typeface="Segoe Print" charset="0"/>
                <a:ea typeface="Segoe Print" charset="0"/>
                <a:cs typeface="Segoe Print" charset="0"/>
              </a:rPr>
              <a:t>Mindfulness chocolate</a:t>
            </a:r>
            <a:endParaRPr lang="en-GB" sz="6000" dirty="0">
              <a:solidFill>
                <a:schemeClr val="bg1"/>
              </a:solidFill>
              <a:latin typeface="Segoe Print" charset="0"/>
              <a:ea typeface="Segoe Print" charset="0"/>
              <a:cs typeface="Segoe Print" charset="0"/>
            </a:endParaRPr>
          </a:p>
        </p:txBody>
      </p:sp>
    </p:spTree>
    <p:extLst>
      <p:ext uri="{BB962C8B-B14F-4D97-AF65-F5344CB8AC3E}">
        <p14:creationId xmlns:p14="http://schemas.microsoft.com/office/powerpoint/2010/main" val="427948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95624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How can I</a:t>
            </a:r>
          </a:p>
        </p:txBody>
      </p:sp>
      <p:sp>
        <p:nvSpPr>
          <p:cNvPr id="7" name="Google Shape;67;p12"/>
          <p:cNvSpPr txBox="1">
            <a:spLocks/>
          </p:cNvSpPr>
          <p:nvPr/>
        </p:nvSpPr>
        <p:spPr>
          <a:xfrm>
            <a:off x="2419643" y="2576467"/>
            <a:ext cx="6935744" cy="196112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…help people with their trauma</a:t>
            </a:r>
          </a:p>
        </p:txBody>
      </p:sp>
      <p:sp>
        <p:nvSpPr>
          <p:cNvPr id="8" name="Rectangle 7"/>
          <p:cNvSpPr>
            <a:spLocks noChangeArrowheads="1"/>
          </p:cNvSpPr>
          <p:nvPr/>
        </p:nvSpPr>
        <p:spPr bwMode="auto">
          <a:xfrm>
            <a:off x="6006590" y="3904786"/>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spTree>
    <p:extLst>
      <p:ext uri="{BB962C8B-B14F-4D97-AF65-F5344CB8AC3E}">
        <p14:creationId xmlns:p14="http://schemas.microsoft.com/office/powerpoint/2010/main" val="399435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69257" y="466621"/>
            <a:ext cx="3193143" cy="339593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87129" y="522798"/>
            <a:ext cx="33573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Asking questions</a:t>
            </a:r>
          </a:p>
        </p:txBody>
      </p:sp>
      <p:sp>
        <p:nvSpPr>
          <p:cNvPr id="2" name="Rectangle 1"/>
          <p:cNvSpPr/>
          <p:nvPr/>
        </p:nvSpPr>
        <p:spPr>
          <a:xfrm>
            <a:off x="4407743" y="1567304"/>
            <a:ext cx="7241154" cy="3723392"/>
          </a:xfrm>
          <a:prstGeom prst="rect">
            <a:avLst/>
          </a:prstGeom>
        </p:spPr>
        <p:txBody>
          <a:bodyPr wrap="square">
            <a:spAutoFit/>
          </a:bodyPr>
          <a:lstStyle/>
          <a:p>
            <a:pPr algn="ctr">
              <a:lnSpc>
                <a:spcPct val="150000"/>
              </a:lnSpc>
            </a:pPr>
            <a:r>
              <a:rPr lang="en-GB" sz="2800" dirty="0">
                <a:solidFill>
                  <a:srgbClr val="512275"/>
                </a:solidFill>
                <a:latin typeface="Verdana" panose="020B0604030504040204" pitchFamily="34" charset="0"/>
                <a:ea typeface="Verdana" panose="020B0604030504040204" pitchFamily="34" charset="0"/>
              </a:rPr>
              <a:t>Instead of asking: “What’s wrong with you?”</a:t>
            </a:r>
          </a:p>
          <a:p>
            <a:pPr algn="ctr">
              <a:lnSpc>
                <a:spcPct val="150000"/>
              </a:lnSpc>
            </a:pPr>
            <a:endParaRPr lang="en-GB" sz="2800" dirty="0">
              <a:solidFill>
                <a:srgbClr val="512275"/>
              </a:solidFill>
              <a:latin typeface="Verdana" panose="020B0604030504040204" pitchFamily="34" charset="0"/>
              <a:ea typeface="Verdana" panose="020B0604030504040204" pitchFamily="34" charset="0"/>
            </a:endParaRPr>
          </a:p>
          <a:p>
            <a:pPr algn="ctr">
              <a:lnSpc>
                <a:spcPct val="150000"/>
              </a:lnSpc>
            </a:pPr>
            <a:r>
              <a:rPr lang="en-GB" sz="2800" dirty="0">
                <a:solidFill>
                  <a:srgbClr val="512275"/>
                </a:solidFill>
                <a:latin typeface="Verdana" panose="020B0604030504040204" pitchFamily="34" charset="0"/>
                <a:ea typeface="Verdana" panose="020B0604030504040204" pitchFamily="34" charset="0"/>
              </a:rPr>
              <a:t>Asking: </a:t>
            </a:r>
            <a:r>
              <a:rPr lang="en-GB" sz="2800" b="1" dirty="0">
                <a:solidFill>
                  <a:srgbClr val="512275"/>
                </a:solidFill>
                <a:latin typeface="Verdana" panose="020B0604030504040204" pitchFamily="34" charset="0"/>
                <a:ea typeface="Verdana" panose="020B0604030504040204" pitchFamily="34" charset="0"/>
              </a:rPr>
              <a:t>“What happened to you?” </a:t>
            </a:r>
            <a:r>
              <a:rPr lang="en-GB" sz="2800" dirty="0">
                <a:solidFill>
                  <a:srgbClr val="512275"/>
                </a:solidFill>
                <a:latin typeface="Verdana" panose="020B0604030504040204" pitchFamily="34" charset="0"/>
                <a:ea typeface="Verdana" panose="020B0604030504040204" pitchFamily="34" charset="0"/>
              </a:rPr>
              <a:t>and </a:t>
            </a:r>
            <a:r>
              <a:rPr lang="en-GB" sz="2800" b="1" dirty="0">
                <a:solidFill>
                  <a:srgbClr val="512275"/>
                </a:solidFill>
                <a:latin typeface="Verdana" panose="020B0604030504040204" pitchFamily="34" charset="0"/>
                <a:ea typeface="Verdana" panose="020B0604030504040204" pitchFamily="34" charset="0"/>
              </a:rPr>
              <a:t>“What do you need?”</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174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4360985" cy="23645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55673" y="550886"/>
            <a:ext cx="5050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Responding appropriately</a:t>
            </a:r>
          </a:p>
        </p:txBody>
      </p:sp>
      <p:sp>
        <p:nvSpPr>
          <p:cNvPr id="7" name="Rectangle 6"/>
          <p:cNvSpPr/>
          <p:nvPr/>
        </p:nvSpPr>
        <p:spPr>
          <a:xfrm>
            <a:off x="5195081" y="711448"/>
            <a:ext cx="6441245" cy="5714770"/>
          </a:xfrm>
          <a:prstGeom prst="rect">
            <a:avLst/>
          </a:prstGeom>
        </p:spPr>
        <p:txBody>
          <a:bodyPr wrap="square">
            <a:spAutoFit/>
          </a:bodyPr>
          <a:lstStyle/>
          <a:p>
            <a:pPr>
              <a:lnSpc>
                <a:spcPct val="150000"/>
              </a:lnSpc>
            </a:pPr>
            <a:r>
              <a:rPr lang="en-GB" sz="2400" b="1" dirty="0">
                <a:solidFill>
                  <a:srgbClr val="512275"/>
                </a:solidFill>
                <a:latin typeface="Segoe Print" charset="0"/>
                <a:ea typeface="Segoe Print" charset="0"/>
                <a:cs typeface="Segoe Print" charset="0"/>
              </a:rPr>
              <a:t>How to respond to disclosures of abuse</a:t>
            </a:r>
          </a:p>
          <a:p>
            <a:pPr>
              <a:lnSpc>
                <a:spcPct val="150000"/>
              </a:lnSpc>
            </a:pPr>
            <a:endParaRPr lang="en-GB" sz="2400" b="1" dirty="0">
              <a:solidFill>
                <a:srgbClr val="512275"/>
              </a:solidFill>
              <a:latin typeface="Verdana" panose="020B0604030504040204" pitchFamily="34" charset="0"/>
              <a:ea typeface="Verdana" panose="020B0604030504040204" pitchFamily="34" charset="0"/>
            </a:endParaRP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Affirm that it was a good thing to tell someone</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Do not try to gather all the details immediately</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Ask if the person has told anyone before – and how did that go?</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Offer support (make sure you know what is available)</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Ask whether the patient relates the abuse to their current difficulties</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Check current safety – from ongoing abuse</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Check emotional state at end of session</a:t>
            </a:r>
          </a:p>
          <a:p>
            <a:pPr marL="514350" indent="-514350">
              <a:lnSpc>
                <a:spcPct val="150000"/>
              </a:lnSpc>
              <a:buFont typeface="+mj-lt"/>
              <a:buAutoNum type="arabicPeriod"/>
            </a:pPr>
            <a:r>
              <a:rPr lang="en-GB" dirty="0">
                <a:solidFill>
                  <a:srgbClr val="512275"/>
                </a:solidFill>
                <a:latin typeface="Verdana" panose="020B0604030504040204" pitchFamily="34" charset="0"/>
                <a:ea typeface="Verdana" panose="020B0604030504040204" pitchFamily="34" charset="0"/>
              </a:rPr>
              <a:t>Offer follow-up/’check-in’</a:t>
            </a:r>
          </a:p>
        </p:txBody>
      </p:sp>
    </p:spTree>
    <p:extLst>
      <p:ext uri="{BB962C8B-B14F-4D97-AF65-F5344CB8AC3E}">
        <p14:creationId xmlns:p14="http://schemas.microsoft.com/office/powerpoint/2010/main" val="414344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4639409" cy="23645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16520" y="550886"/>
            <a:ext cx="5050302"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Addressing the patient’s needs</a:t>
            </a:r>
          </a:p>
        </p:txBody>
      </p:sp>
      <p:sp>
        <p:nvSpPr>
          <p:cNvPr id="7" name="Rectangle 6"/>
          <p:cNvSpPr/>
          <p:nvPr/>
        </p:nvSpPr>
        <p:spPr>
          <a:xfrm>
            <a:off x="5195082" y="1705048"/>
            <a:ext cx="6096000" cy="3895618"/>
          </a:xfrm>
          <a:prstGeom prst="rect">
            <a:avLst/>
          </a:prstGeom>
        </p:spPr>
        <p:txBody>
          <a:bodyPr>
            <a:spAutoFit/>
          </a:bodyPr>
          <a:lstStyle/>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Peace and safety on the ward</a:t>
            </a:r>
          </a:p>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Structure and purpose for the day </a:t>
            </a:r>
          </a:p>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Being listened to</a:t>
            </a:r>
          </a:p>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Help with managing feelings</a:t>
            </a:r>
          </a:p>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Be connected to the outside world and people around them</a:t>
            </a:r>
          </a:p>
          <a:p>
            <a:pPr marL="514350" indent="-514350" algn="ctr">
              <a:lnSpc>
                <a:spcPct val="150000"/>
              </a:lnSpc>
              <a:buFont typeface="Wingdings" panose="05000000000000000000" pitchFamily="2" charset="2"/>
              <a:buChar char="ü"/>
            </a:pPr>
            <a:r>
              <a:rPr lang="en-GB" sz="2400" dirty="0">
                <a:solidFill>
                  <a:srgbClr val="512275"/>
                </a:solidFill>
                <a:latin typeface="Verdana" panose="020B0604030504040204" pitchFamily="34" charset="0"/>
                <a:ea typeface="Verdana" panose="020B0604030504040204" pitchFamily="34" charset="0"/>
              </a:rPr>
              <a:t>Feel normal </a:t>
            </a:r>
          </a:p>
        </p:txBody>
      </p:sp>
    </p:spTree>
    <p:extLst>
      <p:ext uri="{BB962C8B-B14F-4D97-AF65-F5344CB8AC3E}">
        <p14:creationId xmlns:p14="http://schemas.microsoft.com/office/powerpoint/2010/main" val="354871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4466493" cy="23645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60764" y="550886"/>
            <a:ext cx="4705646"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Handing back power &amp; control</a:t>
            </a:r>
          </a:p>
        </p:txBody>
      </p:sp>
      <p:graphicFrame>
        <p:nvGraphicFramePr>
          <p:cNvPr id="8" name="Diagram 7"/>
          <p:cNvGraphicFramePr/>
          <p:nvPr>
            <p:extLst>
              <p:ext uri="{D42A27DB-BD31-4B8C-83A1-F6EECF244321}">
                <p14:modId xmlns:p14="http://schemas.microsoft.com/office/powerpoint/2010/main" val="449553732"/>
              </p:ext>
            </p:extLst>
          </p:nvPr>
        </p:nvGraphicFramePr>
        <p:xfrm>
          <a:off x="4120263" y="917293"/>
          <a:ext cx="8696291" cy="547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5242027"/>
            <a:ext cx="3449782" cy="1415067"/>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Inpatients report lack of power and control over their situation in hospital</a:t>
            </a:r>
          </a:p>
        </p:txBody>
      </p:sp>
    </p:spTree>
    <p:extLst>
      <p:ext uri="{BB962C8B-B14F-4D97-AF65-F5344CB8AC3E}">
        <p14:creationId xmlns:p14="http://schemas.microsoft.com/office/powerpoint/2010/main" val="222219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1884339" y="1679031"/>
            <a:ext cx="7480888" cy="176382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Therapeutic relationships</a:t>
            </a:r>
          </a:p>
        </p:txBody>
      </p:sp>
    </p:spTree>
    <p:extLst>
      <p:ext uri="{BB962C8B-B14F-4D97-AF65-F5344CB8AC3E}">
        <p14:creationId xmlns:p14="http://schemas.microsoft.com/office/powerpoint/2010/main" val="117891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3800175" cy="21148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36096" y="562500"/>
            <a:ext cx="4039328"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Therapeutic relationships</a:t>
            </a:r>
          </a:p>
        </p:txBody>
      </p:sp>
      <p:sp>
        <p:nvSpPr>
          <p:cNvPr id="7" name="Content Placeholder 2"/>
          <p:cNvSpPr>
            <a:spLocks noGrp="1"/>
          </p:cNvSpPr>
          <p:nvPr>
            <p:ph idx="1"/>
          </p:nvPr>
        </p:nvSpPr>
        <p:spPr>
          <a:xfrm>
            <a:off x="4996286" y="1575469"/>
            <a:ext cx="6592222" cy="4531693"/>
          </a:xfrm>
        </p:spPr>
        <p:txBody>
          <a:bodyPr>
            <a:normAutofit/>
          </a:bodyPr>
          <a:lstStyle/>
          <a:p>
            <a:pPr marL="0" indent="0">
              <a:buNone/>
            </a:pPr>
            <a:r>
              <a:rPr lang="en-US" sz="3200" dirty="0">
                <a:solidFill>
                  <a:srgbClr val="7030A0"/>
                </a:solidFill>
                <a:latin typeface="Verdana" panose="020B0604030504040204" pitchFamily="34" charset="0"/>
                <a:ea typeface="Verdana" panose="020B0604030504040204" pitchFamily="34" charset="0"/>
              </a:rPr>
              <a:t>How are therapeutic relationships different to other types of relationships?</a:t>
            </a:r>
          </a:p>
          <a:p>
            <a:pPr marL="0" indent="0">
              <a:buNone/>
            </a:pPr>
            <a:endParaRPr lang="en-US" sz="3200" dirty="0">
              <a:solidFill>
                <a:srgbClr val="7030A0"/>
              </a:solidFill>
              <a:latin typeface="Verdana" panose="020B0604030504040204" pitchFamily="34" charset="0"/>
              <a:ea typeface="Verdana" panose="020B0604030504040204" pitchFamily="34" charset="0"/>
            </a:endParaRPr>
          </a:p>
          <a:p>
            <a:pPr marL="0" indent="0">
              <a:buNone/>
            </a:pPr>
            <a:r>
              <a:rPr lang="en-US" sz="3200" dirty="0">
                <a:solidFill>
                  <a:srgbClr val="7030A0"/>
                </a:solidFill>
                <a:latin typeface="Verdana" panose="020B0604030504040204" pitchFamily="34" charset="0"/>
                <a:ea typeface="Verdana" panose="020B0604030504040204" pitchFamily="34" charset="0"/>
              </a:rPr>
              <a:t>Why are they different? </a:t>
            </a:r>
            <a:endParaRPr lang="en-GB" sz="32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62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3800175" cy="21148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36096" y="562500"/>
            <a:ext cx="4039328"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Therapeutic relationships</a:t>
            </a:r>
          </a:p>
        </p:txBody>
      </p:sp>
      <p:sp>
        <p:nvSpPr>
          <p:cNvPr id="7" name="Content Placeholder 2"/>
          <p:cNvSpPr>
            <a:spLocks noGrp="1"/>
          </p:cNvSpPr>
          <p:nvPr>
            <p:ph idx="1"/>
          </p:nvPr>
        </p:nvSpPr>
        <p:spPr>
          <a:xfrm>
            <a:off x="316520" y="4772121"/>
            <a:ext cx="11463275" cy="3070839"/>
          </a:xfrm>
        </p:spPr>
        <p:txBody>
          <a:bodyPr>
            <a:normAutofit/>
          </a:bodyPr>
          <a:lstStyle/>
          <a:p>
            <a:r>
              <a:rPr lang="en-GB" sz="2400" dirty="0">
                <a:solidFill>
                  <a:srgbClr val="7030A0"/>
                </a:solidFill>
                <a:latin typeface="Verdana" panose="020B0604030504040204" pitchFamily="34" charset="0"/>
                <a:ea typeface="Verdana" panose="020B0604030504040204" pitchFamily="34" charset="0"/>
              </a:rPr>
              <a:t>Research shows that on acute mental health wards, </a:t>
            </a:r>
            <a:r>
              <a:rPr lang="en-GB" sz="2400" b="1" dirty="0">
                <a:solidFill>
                  <a:srgbClr val="7030A0"/>
                </a:solidFill>
                <a:latin typeface="Verdana" panose="020B0604030504040204" pitchFamily="34" charset="0"/>
                <a:ea typeface="Verdana" panose="020B0604030504040204" pitchFamily="34" charset="0"/>
              </a:rPr>
              <a:t>patients consider their relationships with staff the most important ones</a:t>
            </a:r>
            <a:r>
              <a:rPr lang="en-GB" sz="2400" dirty="0">
                <a:solidFill>
                  <a:srgbClr val="7030A0"/>
                </a:solidFill>
                <a:latin typeface="Verdana" panose="020B0604030504040204" pitchFamily="34" charset="0"/>
                <a:ea typeface="Verdana" panose="020B0604030504040204" pitchFamily="34" charset="0"/>
              </a:rPr>
              <a:t>.</a:t>
            </a:r>
          </a:p>
          <a:p>
            <a:r>
              <a:rPr lang="en-GB" sz="2400" dirty="0">
                <a:solidFill>
                  <a:srgbClr val="7030A0"/>
                </a:solidFill>
                <a:latin typeface="Verdana" panose="020B0604030504040204" pitchFamily="34" charset="0"/>
                <a:ea typeface="Verdana" panose="020B0604030504040204" pitchFamily="34" charset="0"/>
              </a:rPr>
              <a:t>Patients preferred to share with staff. </a:t>
            </a:r>
          </a:p>
          <a:p>
            <a:r>
              <a:rPr lang="en-GB" sz="2400" dirty="0">
                <a:solidFill>
                  <a:srgbClr val="7030A0"/>
                </a:solidFill>
                <a:latin typeface="Verdana" panose="020B0604030504040204" pitchFamily="34" charset="0"/>
                <a:ea typeface="Verdana" panose="020B0604030504040204" pitchFamily="34" charset="0"/>
              </a:rPr>
              <a:t>But patient felt staff were often unavailable, so they shared with other patients instead.</a:t>
            </a:r>
          </a:p>
          <a:p>
            <a:endParaRPr lang="en-GB" dirty="0">
              <a:solidFill>
                <a:srgbClr val="7030A0"/>
              </a:solidFill>
              <a:latin typeface="Verdana" panose="020B0604030504040204" pitchFamily="34" charset="0"/>
              <a:ea typeface="Verdana" panose="020B0604030504040204" pitchFamily="34" charset="0"/>
            </a:endParaRPr>
          </a:p>
        </p:txBody>
      </p:sp>
      <p:grpSp>
        <p:nvGrpSpPr>
          <p:cNvPr id="15" name="Group 14"/>
          <p:cNvGrpSpPr/>
          <p:nvPr/>
        </p:nvGrpSpPr>
        <p:grpSpPr>
          <a:xfrm>
            <a:off x="5715283" y="82790"/>
            <a:ext cx="4987249" cy="4254890"/>
            <a:chOff x="4029411" y="1448513"/>
            <a:chExt cx="4987249" cy="4254890"/>
          </a:xfrm>
        </p:grpSpPr>
        <p:sp>
          <p:nvSpPr>
            <p:cNvPr id="16" name="Oval Callout 15"/>
            <p:cNvSpPr/>
            <p:nvPr/>
          </p:nvSpPr>
          <p:spPr>
            <a:xfrm>
              <a:off x="5773442" y="1448513"/>
              <a:ext cx="1844963" cy="1353383"/>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Verdana" panose="020B0604030504040204" pitchFamily="34" charset="0"/>
                  <a:ea typeface="Verdana" panose="020B0604030504040204" pitchFamily="34" charset="0"/>
                </a:rPr>
                <a:t>“Staff treat you as a human being” </a:t>
              </a:r>
            </a:p>
          </p:txBody>
        </p:sp>
        <p:sp>
          <p:nvSpPr>
            <p:cNvPr id="17" name="Oval Callout 16"/>
            <p:cNvSpPr/>
            <p:nvPr/>
          </p:nvSpPr>
          <p:spPr>
            <a:xfrm>
              <a:off x="4029411" y="2041446"/>
              <a:ext cx="1695015" cy="1310227"/>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latin typeface="Verdana" panose="020B0604030504040204" pitchFamily="34" charset="0"/>
                  <a:ea typeface="Verdana" panose="020B0604030504040204" pitchFamily="34" charset="0"/>
                </a:rPr>
                <a:t>“They t</a:t>
              </a:r>
              <a:r>
                <a:rPr lang="en-US" sz="1400" dirty="0" err="1">
                  <a:latin typeface="Verdana" panose="020B0604030504040204" pitchFamily="34" charset="0"/>
                  <a:ea typeface="Verdana" panose="020B0604030504040204" pitchFamily="34" charset="0"/>
                </a:rPr>
                <a:t>reat</a:t>
              </a:r>
              <a:r>
                <a:rPr lang="en-US" sz="1400" dirty="0">
                  <a:latin typeface="Verdana" panose="020B0604030504040204" pitchFamily="34" charset="0"/>
                  <a:ea typeface="Verdana" panose="020B0604030504040204" pitchFamily="34" charset="0"/>
                </a:rPr>
                <a:t> you as an equal”</a:t>
              </a:r>
            </a:p>
          </p:txBody>
        </p:sp>
        <p:sp>
          <p:nvSpPr>
            <p:cNvPr id="18" name="Oval Callout 17"/>
            <p:cNvSpPr/>
            <p:nvPr/>
          </p:nvSpPr>
          <p:spPr>
            <a:xfrm>
              <a:off x="4105774" y="4209426"/>
              <a:ext cx="1713179" cy="1342628"/>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latin typeface="Verdana" panose="020B0604030504040204" pitchFamily="34" charset="0"/>
                  <a:ea typeface="Verdana" panose="020B0604030504040204" pitchFamily="34" charset="0"/>
                </a:rPr>
                <a:t>“They are </a:t>
              </a:r>
              <a:r>
                <a:rPr lang="en-US" sz="1400" dirty="0">
                  <a:latin typeface="Verdana" panose="020B0604030504040204" pitchFamily="34" charset="0"/>
                  <a:ea typeface="Verdana" panose="020B0604030504040204" pitchFamily="34" charset="0"/>
                </a:rPr>
                <a:t>Interested in you”</a:t>
              </a:r>
            </a:p>
          </p:txBody>
        </p:sp>
        <p:sp>
          <p:nvSpPr>
            <p:cNvPr id="19" name="Oval Callout 18"/>
            <p:cNvSpPr/>
            <p:nvPr/>
          </p:nvSpPr>
          <p:spPr>
            <a:xfrm>
              <a:off x="6745868" y="4332091"/>
              <a:ext cx="1808428" cy="137131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Verdana" panose="020B0604030504040204" pitchFamily="34" charset="0"/>
                  <a:ea typeface="Verdana" panose="020B0604030504040204" pitchFamily="34" charset="0"/>
                </a:rPr>
                <a:t>“Not looking down on you” </a:t>
              </a:r>
            </a:p>
          </p:txBody>
        </p:sp>
        <p:sp>
          <p:nvSpPr>
            <p:cNvPr id="20" name="Oval Callout 19"/>
            <p:cNvSpPr/>
            <p:nvPr/>
          </p:nvSpPr>
          <p:spPr>
            <a:xfrm>
              <a:off x="7262881" y="2696559"/>
              <a:ext cx="1753779" cy="1318389"/>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latin typeface="Verdana" panose="020B0604030504040204" pitchFamily="34" charset="0"/>
                  <a:ea typeface="Verdana" panose="020B0604030504040204" pitchFamily="34" charset="0"/>
                </a:rPr>
                <a:t>“They have time for you” </a:t>
              </a:r>
            </a:p>
          </p:txBody>
        </p:sp>
        <p:sp>
          <p:nvSpPr>
            <p:cNvPr id="21" name="Oval 20"/>
            <p:cNvSpPr/>
            <p:nvPr/>
          </p:nvSpPr>
          <p:spPr>
            <a:xfrm>
              <a:off x="5373577" y="3027164"/>
              <a:ext cx="1889304" cy="15615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What’s most important?</a:t>
              </a:r>
            </a:p>
          </p:txBody>
        </p:sp>
      </p:grpSp>
    </p:spTree>
    <p:extLst>
      <p:ext uri="{BB962C8B-B14F-4D97-AF65-F5344CB8AC3E}">
        <p14:creationId xmlns:p14="http://schemas.microsoft.com/office/powerpoint/2010/main" val="405025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2748871"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401097" y="883134"/>
            <a:ext cx="2748871"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dirty="0">
                <a:solidFill>
                  <a:srgbClr val="512275"/>
                </a:solidFill>
                <a:latin typeface="Segoe Print" charset="0"/>
                <a:ea typeface="Segoe Print" charset="0"/>
                <a:cs typeface="Segoe Print" charset="0"/>
              </a:rPr>
              <a:t>Good Practice</a:t>
            </a:r>
          </a:p>
        </p:txBody>
      </p:sp>
      <p:sp>
        <p:nvSpPr>
          <p:cNvPr id="7" name="Content Placeholder 2"/>
          <p:cNvSpPr>
            <a:spLocks noGrp="1"/>
          </p:cNvSpPr>
          <p:nvPr>
            <p:ph idx="1"/>
          </p:nvPr>
        </p:nvSpPr>
        <p:spPr>
          <a:xfrm>
            <a:off x="4448768" y="1350725"/>
            <a:ext cx="7044537" cy="4065336"/>
          </a:xfrm>
        </p:spPr>
        <p:txBody>
          <a:bodyPr>
            <a:noAutofit/>
          </a:bodyPr>
          <a:lstStyle/>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In small groups write down:</a:t>
            </a:r>
          </a:p>
          <a:p>
            <a:pPr marL="0" indent="0">
              <a:lnSpc>
                <a:spcPct val="100000"/>
              </a:lnSpc>
              <a:buNone/>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r>
              <a:rPr lang="en-GB" sz="2400" dirty="0">
                <a:solidFill>
                  <a:srgbClr val="512275"/>
                </a:solidFill>
                <a:latin typeface="Verdana" panose="020B0604030504040204" pitchFamily="34" charset="0"/>
                <a:ea typeface="Verdana" panose="020B0604030504040204" pitchFamily="34" charset="0"/>
              </a:rPr>
              <a:t>What do you do well</a:t>
            </a:r>
          </a:p>
          <a:p>
            <a:pPr>
              <a:lnSpc>
                <a:spcPct val="100000"/>
              </a:lnSpc>
            </a:pPr>
            <a:r>
              <a:rPr lang="en-GB" sz="2400" dirty="0">
                <a:solidFill>
                  <a:srgbClr val="512275"/>
                </a:solidFill>
                <a:latin typeface="Verdana" panose="020B0604030504040204" pitchFamily="34" charset="0"/>
                <a:ea typeface="Verdana" panose="020B0604030504040204" pitchFamily="34" charset="0"/>
              </a:rPr>
              <a:t>As a team?</a:t>
            </a:r>
          </a:p>
          <a:p>
            <a:pPr>
              <a:lnSpc>
                <a:spcPct val="100000"/>
              </a:lnSpc>
            </a:pPr>
            <a:r>
              <a:rPr lang="en-GB" sz="2400" dirty="0">
                <a:solidFill>
                  <a:srgbClr val="512275"/>
                </a:solidFill>
                <a:latin typeface="Verdana" panose="020B0604030504040204" pitchFamily="34" charset="0"/>
                <a:ea typeface="Verdana" panose="020B0604030504040204" pitchFamily="34" charset="0"/>
              </a:rPr>
              <a:t>As in individual (ask a colleague if you suffer from modesty)</a:t>
            </a:r>
          </a:p>
          <a:p>
            <a:pPr>
              <a:lnSpc>
                <a:spcPct val="100000"/>
              </a:lnSpc>
            </a:pPr>
            <a:r>
              <a:rPr lang="en-GB" sz="2400" dirty="0">
                <a:solidFill>
                  <a:srgbClr val="512275"/>
                </a:solidFill>
                <a:latin typeface="Verdana" panose="020B0604030504040204" pitchFamily="34" charset="0"/>
                <a:ea typeface="Verdana" panose="020B0604030504040204" pitchFamily="34" charset="0"/>
              </a:rPr>
              <a:t>What would you like to get out of today’s session? </a:t>
            </a:r>
          </a:p>
        </p:txBody>
      </p:sp>
    </p:spTree>
    <p:extLst>
      <p:ext uri="{BB962C8B-B14F-4D97-AF65-F5344CB8AC3E}">
        <p14:creationId xmlns:p14="http://schemas.microsoft.com/office/powerpoint/2010/main" val="209681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595957" y="2120649"/>
            <a:ext cx="2257867" cy="2616702"/>
          </a:xfrm>
        </p:spPr>
        <p:txBody>
          <a:bodyPr>
            <a:normAutofit fontScale="70000" lnSpcReduction="20000"/>
          </a:bodyPr>
          <a:lstStyle/>
          <a:p>
            <a:pPr marL="0" indent="0">
              <a:buNone/>
            </a:pPr>
            <a:r>
              <a:rPr lang="en-GB" sz="3600" dirty="0">
                <a:solidFill>
                  <a:srgbClr val="7030A0"/>
                </a:solidFill>
                <a:latin typeface="Verdana" panose="020B0604030504040204" pitchFamily="34" charset="0"/>
                <a:ea typeface="Verdana" panose="020B0604030504040204" pitchFamily="34" charset="0"/>
              </a:rPr>
              <a:t>What do patients (often) get?</a:t>
            </a:r>
          </a:p>
          <a:p>
            <a:pPr marL="0" indent="0">
              <a:buNone/>
            </a:pPr>
            <a:endParaRPr lang="en-US" sz="3600" dirty="0">
              <a:solidFill>
                <a:srgbClr val="7030A0"/>
              </a:solidFill>
              <a:latin typeface="Verdana" panose="020B0604030504040204" pitchFamily="34" charset="0"/>
              <a:ea typeface="Verdana" panose="020B0604030504040204" pitchFamily="34" charset="0"/>
            </a:endParaRPr>
          </a:p>
          <a:p>
            <a:pPr marL="0" indent="0">
              <a:buNone/>
            </a:pPr>
            <a:r>
              <a:rPr lang="en-US" sz="3600" dirty="0">
                <a:solidFill>
                  <a:srgbClr val="7030A0"/>
                </a:solidFill>
                <a:latin typeface="Verdana" panose="020B0604030504040204" pitchFamily="34" charset="0"/>
                <a:ea typeface="Verdana" panose="020B0604030504040204" pitchFamily="34" charset="0"/>
              </a:rPr>
              <a:t>What the research states…</a:t>
            </a:r>
            <a:endParaRPr lang="en-GB" sz="3200" dirty="0">
              <a:solidFill>
                <a:srgbClr val="7030A0"/>
              </a:solidFill>
              <a:latin typeface="Verdana" panose="020B0604030504040204" pitchFamily="34" charset="0"/>
              <a:ea typeface="Verdana" panose="020B0604030504040204" pitchFamily="34" charset="0"/>
            </a:endParaRPr>
          </a:p>
        </p:txBody>
      </p:sp>
      <p:graphicFrame>
        <p:nvGraphicFramePr>
          <p:cNvPr id="13" name="Content Placeholder 2">
            <a:extLst>
              <a:ext uri="{FF2B5EF4-FFF2-40B4-BE49-F238E27FC236}">
                <a16:creationId xmlns:a16="http://schemas.microsoft.com/office/drawing/2014/main" id="{3B43A9BE-1CD9-4152-8546-A30DBF4F450B}"/>
              </a:ext>
            </a:extLst>
          </p:cNvPr>
          <p:cNvGraphicFramePr>
            <a:graphicFrameLocks/>
          </p:cNvGraphicFramePr>
          <p:nvPr>
            <p:extLst>
              <p:ext uri="{D42A27DB-BD31-4B8C-83A1-F6EECF244321}">
                <p14:modId xmlns:p14="http://schemas.microsoft.com/office/powerpoint/2010/main" val="3370233326"/>
              </p:ext>
            </p:extLst>
          </p:nvPr>
        </p:nvGraphicFramePr>
        <p:xfrm>
          <a:off x="5164820" y="643398"/>
          <a:ext cx="5911219" cy="5571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667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3" y="522798"/>
            <a:ext cx="3800175" cy="21148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02530" y="550886"/>
            <a:ext cx="4039328"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Therapeutic relationships</a:t>
            </a:r>
          </a:p>
        </p:txBody>
      </p:sp>
      <p:sp>
        <p:nvSpPr>
          <p:cNvPr id="7" name="Content Placeholder 2"/>
          <p:cNvSpPr>
            <a:spLocks noGrp="1"/>
          </p:cNvSpPr>
          <p:nvPr>
            <p:ph idx="1"/>
          </p:nvPr>
        </p:nvSpPr>
        <p:spPr>
          <a:xfrm>
            <a:off x="4605583" y="851095"/>
            <a:ext cx="7184794" cy="5638195"/>
          </a:xfrm>
        </p:spPr>
        <p:txBody>
          <a:bodyPr>
            <a:normAutofit/>
          </a:bodyPr>
          <a:lstStyle/>
          <a:p>
            <a:r>
              <a:rPr lang="en-GB" sz="2400" dirty="0">
                <a:solidFill>
                  <a:srgbClr val="7030A0"/>
                </a:solidFill>
                <a:latin typeface="Verdana" panose="020B0604030504040204" pitchFamily="34" charset="0"/>
                <a:ea typeface="Verdana" panose="020B0604030504040204" pitchFamily="34" charset="0"/>
              </a:rPr>
              <a:t>This can be facilitated through providing: </a:t>
            </a:r>
          </a:p>
          <a:p>
            <a:pPr marL="0" indent="0">
              <a:buNone/>
            </a:pPr>
            <a:r>
              <a:rPr lang="en-GB" sz="2400" dirty="0">
                <a:solidFill>
                  <a:srgbClr val="7030A0"/>
                </a:solidFill>
                <a:latin typeface="Verdana" panose="020B0604030504040204" pitchFamily="34" charset="0"/>
                <a:ea typeface="Verdana" panose="020B0604030504040204" pitchFamily="34" charset="0"/>
              </a:rPr>
              <a:t>- time </a:t>
            </a:r>
          </a:p>
          <a:p>
            <a:pPr marL="0" indent="0">
              <a:buNone/>
            </a:pPr>
            <a:r>
              <a:rPr lang="en-GB" sz="2400" dirty="0">
                <a:solidFill>
                  <a:srgbClr val="7030A0"/>
                </a:solidFill>
                <a:latin typeface="Verdana" panose="020B0604030504040204" pitchFamily="34" charset="0"/>
                <a:ea typeface="Verdana" panose="020B0604030504040204" pitchFamily="34" charset="0"/>
              </a:rPr>
              <a:t>- space </a:t>
            </a:r>
          </a:p>
          <a:p>
            <a:pPr marL="0" indent="0">
              <a:buNone/>
            </a:pPr>
            <a:r>
              <a:rPr lang="en-GB" sz="2400" dirty="0">
                <a:solidFill>
                  <a:srgbClr val="7030A0"/>
                </a:solidFill>
                <a:latin typeface="Verdana" panose="020B0604030504040204" pitchFamily="34" charset="0"/>
                <a:ea typeface="Verdana" panose="020B0604030504040204" pitchFamily="34" charset="0"/>
              </a:rPr>
              <a:t>- encouragement</a:t>
            </a:r>
          </a:p>
          <a:p>
            <a:endParaRPr lang="en-GB" sz="2400" dirty="0">
              <a:solidFill>
                <a:srgbClr val="7030A0"/>
              </a:solidFill>
              <a:latin typeface="Verdana" panose="020B0604030504040204" pitchFamily="34" charset="0"/>
              <a:ea typeface="Verdana" panose="020B0604030504040204" pitchFamily="34" charset="0"/>
            </a:endParaRPr>
          </a:p>
          <a:p>
            <a:r>
              <a:rPr lang="en-GB" sz="2400" dirty="0">
                <a:solidFill>
                  <a:srgbClr val="7030A0"/>
                </a:solidFill>
                <a:latin typeface="Verdana" panose="020B0604030504040204" pitchFamily="34" charset="0"/>
                <a:ea typeface="Verdana" panose="020B0604030504040204" pitchFamily="34" charset="0"/>
              </a:rPr>
              <a:t>This does not mean everything will be “rosy”. There may be ruptures in the therapeutic relationship. </a:t>
            </a:r>
          </a:p>
          <a:p>
            <a:r>
              <a:rPr lang="en-GB" sz="2400" dirty="0">
                <a:solidFill>
                  <a:srgbClr val="7030A0"/>
                </a:solidFill>
                <a:latin typeface="Verdana" panose="020B0604030504040204" pitchFamily="34" charset="0"/>
                <a:ea typeface="Verdana" panose="020B0604030504040204" pitchFamily="34" charset="0"/>
              </a:rPr>
              <a:t>We will need to deal with these constructively, modelling how to manage ruptures for patients.</a:t>
            </a:r>
          </a:p>
          <a:p>
            <a:endParaRPr lang="en-US" sz="2400" dirty="0">
              <a:solidFill>
                <a:srgbClr val="7030A0"/>
              </a:solidFill>
              <a:latin typeface="Verdana" panose="020B0604030504040204" pitchFamily="34" charset="0"/>
              <a:ea typeface="Verdana" panose="020B0604030504040204" pitchFamily="34" charset="0"/>
            </a:endParaRPr>
          </a:p>
          <a:p>
            <a:pPr marL="0" indent="0">
              <a:buNone/>
            </a:pPr>
            <a:r>
              <a:rPr lang="en-US" sz="2400" b="1" dirty="0">
                <a:solidFill>
                  <a:srgbClr val="7030A0"/>
                </a:solidFill>
                <a:latin typeface="Verdana" panose="020B0604030504040204" pitchFamily="34" charset="0"/>
                <a:ea typeface="Verdana" panose="020B0604030504040204" pitchFamily="34" charset="0"/>
              </a:rPr>
              <a:t>H</a:t>
            </a:r>
            <a:r>
              <a:rPr lang="en-GB" sz="2400" b="1" dirty="0">
                <a:solidFill>
                  <a:srgbClr val="7030A0"/>
                </a:solidFill>
                <a:latin typeface="Verdana" panose="020B0604030504040204" pitchFamily="34" charset="0"/>
                <a:ea typeface="Verdana" panose="020B0604030504040204" pitchFamily="34" charset="0"/>
              </a:rPr>
              <a:t>ow might you manage a rupture?</a:t>
            </a:r>
          </a:p>
          <a:p>
            <a:endParaRPr lang="en-GB"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962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Potential barriers to working therapeutically</a:t>
            </a:r>
          </a:p>
        </p:txBody>
      </p:sp>
      <p:graphicFrame>
        <p:nvGraphicFramePr>
          <p:cNvPr id="41" name="Content Placeholder 2">
            <a:extLst>
              <a:ext uri="{FF2B5EF4-FFF2-40B4-BE49-F238E27FC236}">
                <a16:creationId xmlns:a16="http://schemas.microsoft.com/office/drawing/2014/main" id="{82840896-DA18-4EAF-9905-7FBCB7129D9D}"/>
              </a:ext>
            </a:extLst>
          </p:cNvPr>
          <p:cNvGraphicFramePr>
            <a:graphicFrameLocks/>
          </p:cNvGraphicFramePr>
          <p:nvPr>
            <p:extLst>
              <p:ext uri="{D42A27DB-BD31-4B8C-83A1-F6EECF244321}">
                <p14:modId xmlns:p14="http://schemas.microsoft.com/office/powerpoint/2010/main" val="899927957"/>
              </p:ext>
            </p:extLst>
          </p:nvPr>
        </p:nvGraphicFramePr>
        <p:xfrm>
          <a:off x="678027" y="2726864"/>
          <a:ext cx="10874326" cy="233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7572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a:t>
            </a:r>
            <a:r>
              <a:rPr lang="en-GB" dirty="0">
                <a:solidFill>
                  <a:schemeClr val="bg1"/>
                </a:solidFill>
                <a:latin typeface="Segoe Print" charset="0"/>
                <a:ea typeface="Segoe Print" charset="0"/>
                <a:cs typeface="Segoe Print" charset="0"/>
              </a:rPr>
              <a:t>Face massage</a:t>
            </a:r>
            <a:endParaRPr lang="en-GB" sz="6000" dirty="0">
              <a:solidFill>
                <a:schemeClr val="bg1"/>
              </a:solidFill>
              <a:latin typeface="Segoe Print" charset="0"/>
              <a:ea typeface="Segoe Print" charset="0"/>
              <a:cs typeface="Segoe Print" charset="0"/>
            </a:endParaRPr>
          </a:p>
        </p:txBody>
      </p:sp>
      <p:sp>
        <p:nvSpPr>
          <p:cNvPr id="2" name="Rectangle 1"/>
          <p:cNvSpPr/>
          <p:nvPr/>
        </p:nvSpPr>
        <p:spPr>
          <a:xfrm>
            <a:off x="2346640" y="6189958"/>
            <a:ext cx="7498720" cy="523220"/>
          </a:xfrm>
          <a:prstGeom prst="rect">
            <a:avLst/>
          </a:prstGeom>
        </p:spPr>
        <p:txBody>
          <a:bodyPr wrap="none">
            <a:spAutoFit/>
          </a:bodyPr>
          <a:lstStyle/>
          <a:p>
            <a:pPr algn="ctr"/>
            <a:r>
              <a:rPr lang="en-GB" sz="2800" dirty="0">
                <a:hlinkClick r:id="rId3"/>
              </a:rPr>
              <a:t>https://www.youtube.com/watch?v=JiLyU_BaV-Y</a:t>
            </a:r>
            <a:r>
              <a:rPr lang="en-GB" sz="2800" dirty="0"/>
              <a:t> </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82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56021" y="1437020"/>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1674055" y="3145447"/>
            <a:ext cx="7062354"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formulation</a:t>
            </a:r>
          </a:p>
        </p:txBody>
      </p:sp>
      <p:sp>
        <p:nvSpPr>
          <p:cNvPr id="8" name="Rectangle 7"/>
          <p:cNvSpPr>
            <a:spLocks noChangeArrowheads="1"/>
          </p:cNvSpPr>
          <p:nvPr/>
        </p:nvSpPr>
        <p:spPr bwMode="auto">
          <a:xfrm>
            <a:off x="8102676" y="2301069"/>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spTree>
    <p:extLst>
      <p:ext uri="{BB962C8B-B14F-4D97-AF65-F5344CB8AC3E}">
        <p14:creationId xmlns:p14="http://schemas.microsoft.com/office/powerpoint/2010/main" val="4193238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What do you understand by the term ‘formulation’?</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224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p:cNvPicPr>
          <p:nvPr/>
        </p:nvPicPr>
        <p:blipFill rotWithShape="1">
          <a:blip r:embed="rId3">
            <a:extLst>
              <a:ext uri="{28A0092B-C50C-407E-A947-70E740481C1C}">
                <a14:useLocalDpi xmlns:a14="http://schemas.microsoft.com/office/drawing/2010/main" val="0"/>
              </a:ext>
            </a:extLst>
          </a:blip>
          <a:srcRect t="6552"/>
          <a:stretch/>
        </p:blipFill>
        <p:spPr bwMode="auto">
          <a:xfrm>
            <a:off x="256776" y="3982065"/>
            <a:ext cx="2936229" cy="27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0913" y="597475"/>
            <a:ext cx="3017523" cy="1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What is formulation?</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13647" y="1244588"/>
            <a:ext cx="6574747" cy="3875871"/>
          </a:xfrm>
        </p:spPr>
        <p:txBody>
          <a:bodyPr>
            <a:normAutofit fontScale="92500" lnSpcReduction="10000"/>
          </a:bodyPr>
          <a:lstStyle/>
          <a:p>
            <a:pPr marL="0" indent="0" algn="ctr">
              <a:buNone/>
            </a:pPr>
            <a:r>
              <a:rPr lang="en-GB" sz="3200" dirty="0">
                <a:solidFill>
                  <a:srgbClr val="7030A0"/>
                </a:solidFill>
                <a:latin typeface="Verdana" panose="020B0604030504040204" pitchFamily="34" charset="0"/>
                <a:ea typeface="Verdana" panose="020B0604030504040204" pitchFamily="34" charset="0"/>
              </a:rPr>
              <a:t>Collaborative meaning making of a person’s difficulties.</a:t>
            </a:r>
          </a:p>
          <a:p>
            <a:pPr marL="0" indent="0" algn="ctr">
              <a:buNone/>
            </a:pPr>
            <a:endParaRPr lang="en-GB" sz="3200" dirty="0">
              <a:solidFill>
                <a:srgbClr val="512275"/>
              </a:solidFill>
              <a:latin typeface="Segoe Print" charset="0"/>
              <a:ea typeface="Segoe Print" charset="0"/>
              <a:cs typeface="Segoe Print" charset="0"/>
            </a:endParaRPr>
          </a:p>
          <a:p>
            <a:pPr marL="0" indent="0">
              <a:buNone/>
            </a:pPr>
            <a:r>
              <a:rPr lang="en-GB" sz="3200" dirty="0">
                <a:solidFill>
                  <a:srgbClr val="512275"/>
                </a:solidFill>
                <a:latin typeface="Segoe Print" charset="0"/>
                <a:ea typeface="Segoe Print" charset="0"/>
                <a:cs typeface="Segoe Print" charset="0"/>
              </a:rPr>
              <a:t>Rather than…</a:t>
            </a:r>
            <a:r>
              <a:rPr lang="en-GB" sz="3200" dirty="0">
                <a:solidFill>
                  <a:srgbClr val="7030A0"/>
                </a:solidFill>
                <a:latin typeface="Verdana" panose="020B0604030504040204" pitchFamily="34" charset="0"/>
                <a:ea typeface="Verdana" panose="020B0604030504040204" pitchFamily="34" charset="0"/>
              </a:rPr>
              <a:t>wondering “what is wrong with you?” </a:t>
            </a:r>
          </a:p>
          <a:p>
            <a:pPr algn="ctr"/>
            <a:endParaRPr lang="en-GB" sz="3200" dirty="0">
              <a:solidFill>
                <a:srgbClr val="7030A0"/>
              </a:solidFill>
              <a:latin typeface="Verdana" panose="020B0604030504040204" pitchFamily="34" charset="0"/>
              <a:ea typeface="Verdana" panose="020B0604030504040204" pitchFamily="34" charset="0"/>
            </a:endParaRPr>
          </a:p>
          <a:p>
            <a:pPr marL="0" indent="0" algn="ctr">
              <a:buNone/>
            </a:pPr>
            <a:r>
              <a:rPr lang="en-GB" sz="3200" dirty="0">
                <a:solidFill>
                  <a:srgbClr val="512275"/>
                </a:solidFill>
                <a:latin typeface="Segoe Print" charset="0"/>
                <a:ea typeface="Segoe Print" charset="0"/>
                <a:cs typeface="Segoe Print" charset="0"/>
              </a:rPr>
              <a:t>Consider…</a:t>
            </a:r>
            <a:r>
              <a:rPr lang="en-GB" sz="3200" dirty="0">
                <a:solidFill>
                  <a:srgbClr val="7030A0"/>
                </a:solidFill>
                <a:latin typeface="Verdana" panose="020B0604030504040204" pitchFamily="34" charset="0"/>
                <a:ea typeface="Verdana" panose="020B0604030504040204" pitchFamily="34" charset="0"/>
              </a:rPr>
              <a:t> “what has happened to </a:t>
            </a:r>
            <a:r>
              <a:rPr lang="en-GB" sz="3200">
                <a:solidFill>
                  <a:srgbClr val="7030A0"/>
                </a:solidFill>
                <a:latin typeface="Verdana" panose="020B0604030504040204" pitchFamily="34" charset="0"/>
                <a:ea typeface="Verdana" panose="020B0604030504040204" pitchFamily="34" charset="0"/>
              </a:rPr>
              <a:t>you?”</a:t>
            </a:r>
            <a:endParaRPr lang="en-GB" sz="3200" dirty="0">
              <a:solidFill>
                <a:srgbClr val="7030A0"/>
              </a:solidFill>
              <a:latin typeface="Verdana" panose="020B0604030504040204" pitchFamily="34" charset="0"/>
              <a:ea typeface="Verdana" panose="020B0604030504040204" pitchFamily="34" charset="0"/>
            </a:endParaRPr>
          </a:p>
          <a:p>
            <a:endParaRPr lang="en-GB" sz="36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98833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What is formulation?</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13646" y="842750"/>
            <a:ext cx="7558805" cy="5465928"/>
          </a:xfrm>
        </p:spPr>
        <p:txBody>
          <a:bodyPr>
            <a:normAutofit fontScale="77500" lnSpcReduction="20000"/>
          </a:bodyPr>
          <a:lstStyle/>
          <a:p>
            <a:pPr>
              <a:lnSpc>
                <a:spcPct val="170000"/>
              </a:lnSpc>
              <a:buFont typeface="Wingdings" panose="05000000000000000000" pitchFamily="2" charset="2"/>
              <a:buChar char="ü"/>
            </a:pPr>
            <a:r>
              <a:rPr lang="en-US" sz="3800" b="1" dirty="0">
                <a:solidFill>
                  <a:srgbClr val="7030A0"/>
                </a:solidFill>
                <a:latin typeface="Verdana" panose="020B0604030504040204" pitchFamily="34" charset="0"/>
                <a:ea typeface="Verdana" panose="020B0604030504040204" pitchFamily="34" charset="0"/>
              </a:rPr>
              <a:t>Makes sense </a:t>
            </a:r>
            <a:r>
              <a:rPr lang="en-US" sz="3800" dirty="0">
                <a:solidFill>
                  <a:srgbClr val="7030A0"/>
                </a:solidFill>
                <a:latin typeface="Verdana" panose="020B0604030504040204" pitchFamily="34" charset="0"/>
                <a:ea typeface="Verdana" panose="020B0604030504040204" pitchFamily="34" charset="0"/>
              </a:rPr>
              <a:t>of a person’s problems</a:t>
            </a:r>
          </a:p>
          <a:p>
            <a:pPr>
              <a:lnSpc>
                <a:spcPct val="170000"/>
              </a:lnSpc>
              <a:buFont typeface="Wingdings" panose="05000000000000000000" pitchFamily="2" charset="2"/>
              <a:buChar char="ü"/>
            </a:pPr>
            <a:r>
              <a:rPr lang="en-US" sz="3800" dirty="0">
                <a:solidFill>
                  <a:srgbClr val="7030A0"/>
                </a:solidFill>
                <a:latin typeface="Verdana" panose="020B0604030504040204" pitchFamily="34" charset="0"/>
                <a:ea typeface="Verdana" panose="020B0604030504040204" pitchFamily="34" charset="0"/>
              </a:rPr>
              <a:t>‘</a:t>
            </a:r>
            <a:r>
              <a:rPr lang="en-US" sz="3800" b="1" dirty="0">
                <a:solidFill>
                  <a:srgbClr val="7030A0"/>
                </a:solidFill>
                <a:latin typeface="Verdana" panose="020B0604030504040204" pitchFamily="34" charset="0"/>
                <a:ea typeface="Verdana" panose="020B0604030504040204" pitchFamily="34" charset="0"/>
              </a:rPr>
              <a:t>Best guess’ </a:t>
            </a:r>
            <a:r>
              <a:rPr lang="en-US" sz="3800" dirty="0">
                <a:solidFill>
                  <a:srgbClr val="7030A0"/>
                </a:solidFill>
                <a:latin typeface="Verdana" panose="020B0604030504040204" pitchFamily="34" charset="0"/>
                <a:ea typeface="Verdana" panose="020B0604030504040204" pitchFamily="34" charset="0"/>
              </a:rPr>
              <a:t>or </a:t>
            </a:r>
            <a:r>
              <a:rPr lang="en-US" sz="3800" b="1" dirty="0">
                <a:solidFill>
                  <a:srgbClr val="7030A0"/>
                </a:solidFill>
                <a:latin typeface="Verdana" panose="020B0604030504040204" pitchFamily="34" charset="0"/>
                <a:ea typeface="Verdana" panose="020B0604030504040204" pitchFamily="34" charset="0"/>
              </a:rPr>
              <a:t>‘hypothesis’</a:t>
            </a:r>
          </a:p>
          <a:p>
            <a:pPr>
              <a:lnSpc>
                <a:spcPct val="170000"/>
              </a:lnSpc>
              <a:buFont typeface="Wingdings" panose="05000000000000000000" pitchFamily="2" charset="2"/>
              <a:buChar char="ü"/>
            </a:pPr>
            <a:r>
              <a:rPr lang="en-US" sz="3800" b="1" dirty="0">
                <a:solidFill>
                  <a:srgbClr val="7030A0"/>
                </a:solidFill>
                <a:latin typeface="Verdana" panose="020B0604030504040204" pitchFamily="34" charset="0"/>
                <a:ea typeface="Verdana" panose="020B0604030504040204" pitchFamily="34" charset="0"/>
              </a:rPr>
              <a:t>How</a:t>
            </a:r>
            <a:r>
              <a:rPr lang="en-US" sz="3800" dirty="0">
                <a:solidFill>
                  <a:srgbClr val="7030A0"/>
                </a:solidFill>
                <a:latin typeface="Verdana" panose="020B0604030504040204" pitchFamily="34" charset="0"/>
                <a:ea typeface="Verdana" panose="020B0604030504040204" pitchFamily="34" charset="0"/>
              </a:rPr>
              <a:t> did the problems develop?</a:t>
            </a:r>
          </a:p>
          <a:p>
            <a:pPr>
              <a:lnSpc>
                <a:spcPct val="170000"/>
              </a:lnSpc>
              <a:buFont typeface="Wingdings" panose="05000000000000000000" pitchFamily="2" charset="2"/>
              <a:buChar char="ü"/>
            </a:pPr>
            <a:r>
              <a:rPr lang="en-US" sz="3800" b="1" dirty="0">
                <a:solidFill>
                  <a:srgbClr val="7030A0"/>
                </a:solidFill>
                <a:latin typeface="Verdana" panose="020B0604030504040204" pitchFamily="34" charset="0"/>
                <a:ea typeface="Verdana" panose="020B0604030504040204" pitchFamily="34" charset="0"/>
              </a:rPr>
              <a:t>Why</a:t>
            </a:r>
            <a:r>
              <a:rPr lang="en-US" sz="3800" dirty="0">
                <a:solidFill>
                  <a:srgbClr val="7030A0"/>
                </a:solidFill>
                <a:latin typeface="Verdana" panose="020B0604030504040204" pitchFamily="34" charset="0"/>
                <a:ea typeface="Verdana" panose="020B0604030504040204" pitchFamily="34" charset="0"/>
              </a:rPr>
              <a:t> are they continuing?</a:t>
            </a:r>
          </a:p>
          <a:p>
            <a:pPr>
              <a:lnSpc>
                <a:spcPct val="170000"/>
              </a:lnSpc>
              <a:buFont typeface="Wingdings" panose="05000000000000000000" pitchFamily="2" charset="2"/>
              <a:buChar char="ü"/>
            </a:pPr>
            <a:r>
              <a:rPr lang="en-US" sz="3800" dirty="0">
                <a:solidFill>
                  <a:srgbClr val="7030A0"/>
                </a:solidFill>
                <a:latin typeface="Verdana" panose="020B0604030504040204" pitchFamily="34" charset="0"/>
                <a:ea typeface="Verdana" panose="020B0604030504040204" pitchFamily="34" charset="0"/>
              </a:rPr>
              <a:t>Leads to </a:t>
            </a:r>
            <a:r>
              <a:rPr lang="en-US" sz="3800" b="1" dirty="0">
                <a:solidFill>
                  <a:srgbClr val="7030A0"/>
                </a:solidFill>
                <a:latin typeface="Verdana" panose="020B0604030504040204" pitchFamily="34" charset="0"/>
                <a:ea typeface="Verdana" panose="020B0604030504040204" pitchFamily="34" charset="0"/>
              </a:rPr>
              <a:t>useful information </a:t>
            </a:r>
            <a:r>
              <a:rPr lang="en-US" sz="3800" dirty="0">
                <a:solidFill>
                  <a:srgbClr val="7030A0"/>
                </a:solidFill>
                <a:latin typeface="Verdana" panose="020B0604030504040204" pitchFamily="34" charset="0"/>
                <a:ea typeface="Verdana" panose="020B0604030504040204" pitchFamily="34" charset="0"/>
              </a:rPr>
              <a:t>for care planning</a:t>
            </a:r>
          </a:p>
          <a:p>
            <a:pPr>
              <a:lnSpc>
                <a:spcPct val="170000"/>
              </a:lnSpc>
              <a:buFont typeface="Wingdings" panose="05000000000000000000" pitchFamily="2" charset="2"/>
              <a:buChar char="ü"/>
            </a:pPr>
            <a:r>
              <a:rPr lang="en-US" sz="3800" b="1" dirty="0">
                <a:solidFill>
                  <a:srgbClr val="7030A0"/>
                </a:solidFill>
                <a:latin typeface="Verdana" panose="020B0604030504040204" pitchFamily="34" charset="0"/>
                <a:ea typeface="Verdana" panose="020B0604030504040204" pitchFamily="34" charset="0"/>
              </a:rPr>
              <a:t>Written</a:t>
            </a:r>
            <a:r>
              <a:rPr lang="en-US" sz="3800" dirty="0">
                <a:solidFill>
                  <a:srgbClr val="7030A0"/>
                </a:solidFill>
                <a:latin typeface="Verdana" panose="020B0604030504040204" pitchFamily="34" charset="0"/>
                <a:ea typeface="Verdana" panose="020B0604030504040204" pitchFamily="34" charset="0"/>
              </a:rPr>
              <a:t> or </a:t>
            </a:r>
            <a:r>
              <a:rPr lang="en-US" sz="3800" b="1" dirty="0">
                <a:solidFill>
                  <a:srgbClr val="7030A0"/>
                </a:solidFill>
                <a:latin typeface="Verdana" panose="020B0604030504040204" pitchFamily="34" charset="0"/>
                <a:ea typeface="Verdana" panose="020B0604030504040204" pitchFamily="34" charset="0"/>
              </a:rPr>
              <a:t>diagram</a:t>
            </a:r>
            <a:endParaRPr lang="en-GB" sz="3800" b="1" dirty="0">
              <a:solidFill>
                <a:srgbClr val="7030A0"/>
              </a:solidFill>
              <a:latin typeface="Verdana" panose="020B0604030504040204" pitchFamily="34" charset="0"/>
              <a:ea typeface="Verdana" panose="020B0604030504040204" pitchFamily="34" charset="0"/>
            </a:endParaRPr>
          </a:p>
          <a:p>
            <a:pPr>
              <a:buFont typeface="Wingdings" panose="05000000000000000000" pitchFamily="2" charset="2"/>
              <a:buChar char="ü"/>
            </a:pPr>
            <a:endParaRPr lang="en-GB" sz="36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719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654006" y="649501"/>
            <a:ext cx="9276591" cy="767098"/>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1803836" y="633319"/>
            <a:ext cx="9126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Diagnosis versus Formulation</a:t>
            </a:r>
          </a:p>
        </p:txBody>
      </p:sp>
      <p:graphicFrame>
        <p:nvGraphicFramePr>
          <p:cNvPr id="19" name="Table 18"/>
          <p:cNvGraphicFramePr>
            <a:graphicFrameLocks noGrp="1"/>
          </p:cNvGraphicFramePr>
          <p:nvPr>
            <p:extLst>
              <p:ext uri="{D42A27DB-BD31-4B8C-83A1-F6EECF244321}">
                <p14:modId xmlns:p14="http://schemas.microsoft.com/office/powerpoint/2010/main" val="4014069306"/>
              </p:ext>
            </p:extLst>
          </p:nvPr>
        </p:nvGraphicFramePr>
        <p:xfrm>
          <a:off x="701493" y="2245718"/>
          <a:ext cx="10789013" cy="4006226"/>
        </p:xfrm>
        <a:graphic>
          <a:graphicData uri="http://schemas.openxmlformats.org/drawingml/2006/table">
            <a:tbl>
              <a:tblPr firstRow="1" bandRow="1">
                <a:tableStyleId>{5C22544A-7EE6-4342-B048-85BDC9FD1C3A}</a:tableStyleId>
              </a:tblPr>
              <a:tblGrid>
                <a:gridCol w="2395181">
                  <a:extLst>
                    <a:ext uri="{9D8B030D-6E8A-4147-A177-3AD203B41FA5}">
                      <a16:colId xmlns:a16="http://schemas.microsoft.com/office/drawing/2014/main" val="2746527042"/>
                    </a:ext>
                  </a:extLst>
                </a:gridCol>
                <a:gridCol w="4292719">
                  <a:extLst>
                    <a:ext uri="{9D8B030D-6E8A-4147-A177-3AD203B41FA5}">
                      <a16:colId xmlns:a16="http://schemas.microsoft.com/office/drawing/2014/main" val="1289612928"/>
                    </a:ext>
                  </a:extLst>
                </a:gridCol>
                <a:gridCol w="4101113">
                  <a:extLst>
                    <a:ext uri="{9D8B030D-6E8A-4147-A177-3AD203B41FA5}">
                      <a16:colId xmlns:a16="http://schemas.microsoft.com/office/drawing/2014/main" val="2693937193"/>
                    </a:ext>
                  </a:extLst>
                </a:gridCol>
              </a:tblGrid>
              <a:tr h="766999">
                <a:tc>
                  <a:txBody>
                    <a:bodyPr/>
                    <a:lstStyle/>
                    <a:p>
                      <a:pPr algn="l"/>
                      <a:endParaRPr lang="en-GB" dirty="0">
                        <a:solidFill>
                          <a:schemeClr val="bg1"/>
                        </a:solidFill>
                        <a:latin typeface="Verdana" panose="020B0604030504040204" pitchFamily="34" charset="0"/>
                        <a:ea typeface="Verdana" panose="020B0604030504040204" pitchFamily="34" charset="0"/>
                      </a:endParaRP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Diagnosis/symptoms</a:t>
                      </a:r>
                    </a:p>
                  </a:txBody>
                  <a:tcPr anchor="ctr">
                    <a:solidFill>
                      <a:schemeClr val="accent6">
                        <a:lumMod val="50000"/>
                      </a:schemeClr>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Formulation</a:t>
                      </a:r>
                    </a:p>
                  </a:txBody>
                  <a:tcPr anchor="ctr">
                    <a:solidFill>
                      <a:schemeClr val="accent6">
                        <a:lumMod val="50000"/>
                      </a:schemeClr>
                    </a:solidFill>
                  </a:tcPr>
                </a:tc>
                <a:extLst>
                  <a:ext uri="{0D108BD9-81ED-4DB2-BD59-A6C34878D82A}">
                    <a16:rowId xmlns:a16="http://schemas.microsoft.com/office/drawing/2014/main" val="3947928321"/>
                  </a:ext>
                </a:extLst>
              </a:tr>
              <a:tr h="3239227">
                <a:tc>
                  <a:txBody>
                    <a:bodyPr/>
                    <a:lstStyle/>
                    <a:p>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Depression</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Feelings of sadness; worthlessness; hopelessness.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Tearful.</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Diminished interest &amp; pleasure.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Reduced appetite.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Sleep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Poor concentration.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Suicidal ideation.</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What is their story?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Why do they feel that way and why now?</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What has happened in their life to have them feeling that way?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How do the difficulties manifest?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What is getting in the way of them feeling better?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What are their views of it?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What is maintaining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rgbClr val="512275"/>
                        </a:solidFill>
                        <a:latin typeface="Verdana" panose="020B0604030504040204" pitchFamily="34" charset="0"/>
                        <a:ea typeface="Verdana" panose="020B0604030504040204" pitchFamily="34" charset="0"/>
                        <a:cs typeface="+mn-cs"/>
                      </a:endParaRPr>
                    </a:p>
                  </a:txBody>
                  <a:tcPr>
                    <a:solidFill>
                      <a:schemeClr val="accent6">
                        <a:lumMod val="20000"/>
                        <a:lumOff val="80000"/>
                      </a:schemeClr>
                    </a:solidFill>
                  </a:tcPr>
                </a:tc>
                <a:extLst>
                  <a:ext uri="{0D108BD9-81ED-4DB2-BD59-A6C34878D82A}">
                    <a16:rowId xmlns:a16="http://schemas.microsoft.com/office/drawing/2014/main" val="600702338"/>
                  </a:ext>
                </a:extLst>
              </a:tr>
            </a:tbl>
          </a:graphicData>
        </a:graphic>
      </p:graphicFrame>
      <p:sp>
        <p:nvSpPr>
          <p:cNvPr id="20" name="Rectangle 19"/>
          <p:cNvSpPr/>
          <p:nvPr/>
        </p:nvSpPr>
        <p:spPr>
          <a:xfrm>
            <a:off x="4071022" y="1592576"/>
            <a:ext cx="1978147" cy="515526"/>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For example...</a:t>
            </a:r>
          </a:p>
        </p:txBody>
      </p:sp>
    </p:spTree>
    <p:extLst>
      <p:ext uri="{BB962C8B-B14F-4D97-AF65-F5344CB8AC3E}">
        <p14:creationId xmlns:p14="http://schemas.microsoft.com/office/powerpoint/2010/main" val="1240176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US" sz="4000" b="1" dirty="0">
                <a:solidFill>
                  <a:srgbClr val="512275"/>
                </a:solidFill>
                <a:latin typeface="Arial Narrow" charset="0"/>
                <a:ea typeface="Arial Narrow" charset="0"/>
                <a:cs typeface="Arial Narrow" charset="0"/>
              </a:rPr>
              <a:t>T</a:t>
            </a:r>
            <a:r>
              <a:rPr lang="en-GB" sz="4000" b="1" dirty="0" err="1">
                <a:solidFill>
                  <a:srgbClr val="512275"/>
                </a:solidFill>
                <a:latin typeface="Arial Narrow" charset="0"/>
                <a:ea typeface="Arial Narrow" charset="0"/>
                <a:cs typeface="Arial Narrow" charset="0"/>
              </a:rPr>
              <a:t>ypes</a:t>
            </a:r>
            <a:r>
              <a:rPr lang="en-GB" sz="4000" b="1" dirty="0">
                <a:solidFill>
                  <a:srgbClr val="512275"/>
                </a:solidFill>
                <a:latin typeface="Arial Narrow" charset="0"/>
                <a:ea typeface="Arial Narrow" charset="0"/>
                <a:cs typeface="Arial Narrow" charset="0"/>
              </a:rPr>
              <a:t> of formulation</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005456" y="597475"/>
            <a:ext cx="8028776" cy="6277233"/>
          </a:xfrm>
        </p:spPr>
        <p:txBody>
          <a:bodyPr>
            <a:normAutofit/>
          </a:bodyPr>
          <a:lstStyle/>
          <a:p>
            <a:pPr marL="0" indent="0">
              <a:lnSpc>
                <a:spcPct val="170000"/>
              </a:lnSpc>
              <a:buNone/>
            </a:pPr>
            <a:r>
              <a:rPr lang="en-US" sz="2400" dirty="0">
                <a:solidFill>
                  <a:srgbClr val="7030A0"/>
                </a:solidFill>
                <a:latin typeface="Verdana" panose="020B0604030504040204" pitchFamily="34" charset="0"/>
                <a:ea typeface="Verdana" panose="020B0604030504040204" pitchFamily="34" charset="0"/>
              </a:rPr>
              <a:t>Many models of formulation exist.</a:t>
            </a:r>
            <a:endParaRPr lang="en-US" sz="2600" dirty="0">
              <a:solidFill>
                <a:srgbClr val="7030A0"/>
              </a:solidFill>
              <a:latin typeface="Verdana" panose="020B0604030504040204" pitchFamily="34" charset="0"/>
              <a:ea typeface="Verdana" panose="020B0604030504040204" pitchFamily="34" charset="0"/>
            </a:endParaRPr>
          </a:p>
          <a:p>
            <a:pPr marL="0" indent="0">
              <a:lnSpc>
                <a:spcPct val="170000"/>
              </a:lnSpc>
              <a:buNone/>
            </a:pPr>
            <a:r>
              <a:rPr lang="en-US" sz="2400" dirty="0">
                <a:solidFill>
                  <a:srgbClr val="7030A0"/>
                </a:solidFill>
                <a:latin typeface="Verdana" panose="020B0604030504040204" pitchFamily="34" charset="0"/>
                <a:ea typeface="Verdana" panose="020B0604030504040204" pitchFamily="34" charset="0"/>
              </a:rPr>
              <a:t>Key components of most models:</a:t>
            </a:r>
          </a:p>
          <a:p>
            <a:pPr>
              <a:lnSpc>
                <a:spcPct val="170000"/>
              </a:lnSpc>
            </a:pPr>
            <a:r>
              <a:rPr lang="en-US" sz="2400" dirty="0">
                <a:solidFill>
                  <a:srgbClr val="7030A0"/>
                </a:solidFill>
                <a:latin typeface="Verdana" panose="020B0604030504040204" pitchFamily="34" charset="0"/>
                <a:ea typeface="Verdana" panose="020B0604030504040204" pitchFamily="34" charset="0"/>
              </a:rPr>
              <a:t>Early experiences/significant life events</a:t>
            </a:r>
          </a:p>
          <a:p>
            <a:pPr>
              <a:lnSpc>
                <a:spcPct val="170000"/>
              </a:lnSpc>
            </a:pPr>
            <a:r>
              <a:rPr lang="en-US" sz="2400" dirty="0">
                <a:solidFill>
                  <a:srgbClr val="7030A0"/>
                </a:solidFill>
                <a:latin typeface="Verdana" panose="020B0604030504040204" pitchFamily="34" charset="0"/>
                <a:ea typeface="Verdana" panose="020B0604030504040204" pitchFamily="34" charset="0"/>
              </a:rPr>
              <a:t>Core beliefs (self, others, the world)</a:t>
            </a:r>
          </a:p>
          <a:p>
            <a:pPr>
              <a:lnSpc>
                <a:spcPct val="170000"/>
              </a:lnSpc>
            </a:pPr>
            <a:r>
              <a:rPr lang="en-US" sz="2400" dirty="0">
                <a:solidFill>
                  <a:srgbClr val="7030A0"/>
                </a:solidFill>
                <a:latin typeface="Verdana" panose="020B0604030504040204" pitchFamily="34" charset="0"/>
                <a:ea typeface="Verdana" panose="020B0604030504040204" pitchFamily="34" charset="0"/>
              </a:rPr>
              <a:t>Coping strategies</a:t>
            </a:r>
          </a:p>
          <a:p>
            <a:pPr>
              <a:lnSpc>
                <a:spcPct val="170000"/>
              </a:lnSpc>
            </a:pPr>
            <a:endParaRPr lang="en-US" sz="2400" dirty="0">
              <a:solidFill>
                <a:srgbClr val="7030A0"/>
              </a:solidFill>
              <a:latin typeface="Verdana" panose="020B0604030504040204" pitchFamily="34" charset="0"/>
              <a:ea typeface="Verdana" panose="020B0604030504040204" pitchFamily="34" charset="0"/>
            </a:endParaRPr>
          </a:p>
          <a:p>
            <a:pPr marL="0" indent="0">
              <a:lnSpc>
                <a:spcPct val="170000"/>
              </a:lnSpc>
              <a:buNone/>
            </a:pPr>
            <a:r>
              <a:rPr lang="en-US" sz="2400" dirty="0">
                <a:solidFill>
                  <a:srgbClr val="7030A0"/>
                </a:solidFill>
                <a:latin typeface="Verdana" panose="020B0604030504040204" pitchFamily="34" charset="0"/>
                <a:ea typeface="Verdana" panose="020B0604030504040204" pitchFamily="34" charset="0"/>
              </a:rPr>
              <a:t>We will focus on the </a:t>
            </a:r>
            <a:r>
              <a:rPr lang="en-US" sz="2400" b="1" dirty="0">
                <a:solidFill>
                  <a:srgbClr val="7030A0"/>
                </a:solidFill>
                <a:latin typeface="Verdana" panose="020B0604030504040204" pitchFamily="34" charset="0"/>
                <a:ea typeface="Verdana" panose="020B0604030504040204" pitchFamily="34" charset="0"/>
              </a:rPr>
              <a:t>CBT</a:t>
            </a:r>
            <a:r>
              <a:rPr lang="en-US" sz="2400" dirty="0">
                <a:solidFill>
                  <a:srgbClr val="7030A0"/>
                </a:solidFill>
                <a:latin typeface="Verdana" panose="020B0604030504040204" pitchFamily="34" charset="0"/>
                <a:ea typeface="Verdana" panose="020B0604030504040204" pitchFamily="34" charset="0"/>
              </a:rPr>
              <a:t> (Beck, 1979) model.</a:t>
            </a:r>
            <a:endParaRPr lang="en-GB" sz="2400" dirty="0">
              <a:solidFill>
                <a:srgbClr val="7030A0"/>
              </a:solidFill>
              <a:latin typeface="Verdana" panose="020B0604030504040204" pitchFamily="34" charset="0"/>
              <a:ea typeface="Verdana" panose="020B0604030504040204" pitchFamily="34" charset="0"/>
            </a:endParaRPr>
          </a:p>
          <a:p>
            <a:pPr>
              <a:buFont typeface="Wingdings" panose="05000000000000000000" pitchFamily="2" charset="2"/>
              <a:buChar char="ü"/>
            </a:pPr>
            <a:endParaRPr lang="en-GB" sz="24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489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56021" y="1437020"/>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3875371" y="3145447"/>
            <a:ext cx="4861038"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TULIPS</a:t>
            </a:r>
          </a:p>
        </p:txBody>
      </p:sp>
      <p:sp>
        <p:nvSpPr>
          <p:cNvPr id="8" name="Rectangle 7"/>
          <p:cNvSpPr>
            <a:spLocks noChangeArrowheads="1"/>
          </p:cNvSpPr>
          <p:nvPr/>
        </p:nvSpPr>
        <p:spPr bwMode="auto">
          <a:xfrm>
            <a:off x="8102676" y="2301069"/>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spTree>
    <p:extLst>
      <p:ext uri="{BB962C8B-B14F-4D97-AF65-F5344CB8AC3E}">
        <p14:creationId xmlns:p14="http://schemas.microsoft.com/office/powerpoint/2010/main" val="1606242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a:xfrm>
            <a:off x="214183" y="538159"/>
            <a:ext cx="4324865" cy="1651948"/>
          </a:xfrm>
        </p:spPr>
        <p:txBody>
          <a:bodyPr>
            <a:normAutofit fontScale="90000"/>
          </a:bodyPr>
          <a:lstStyle/>
          <a:p>
            <a:pPr eaLnBrk="1" hangingPunct="1">
              <a:defRPr/>
            </a:pPr>
            <a:r>
              <a:rPr lang="en-US" dirty="0">
                <a:solidFill>
                  <a:srgbClr val="512275"/>
                </a:solidFill>
                <a:latin typeface="Segoe Print" charset="0"/>
                <a:ea typeface="Segoe Print" charset="0"/>
                <a:cs typeface="Segoe Print" charset="0"/>
              </a:rPr>
              <a:t>CBT Formulation Model (Beck, 1979)</a:t>
            </a:r>
            <a:endParaRPr lang="en-GB" dirty="0">
              <a:solidFill>
                <a:srgbClr val="512275"/>
              </a:solidFill>
              <a:latin typeface="Segoe Print" charset="0"/>
              <a:ea typeface="Segoe Print" charset="0"/>
              <a:cs typeface="Segoe Print" charset="0"/>
            </a:endParaRPr>
          </a:p>
        </p:txBody>
      </p:sp>
      <p:sp>
        <p:nvSpPr>
          <p:cNvPr id="20" name="Rectangle: Rounded Corners 19">
            <a:extLst>
              <a:ext uri="{FF2B5EF4-FFF2-40B4-BE49-F238E27FC236}">
                <a16:creationId xmlns:a16="http://schemas.microsoft.com/office/drawing/2014/main" id="{6231B14B-F4D9-4205-A2FB-25223F6B8946}"/>
              </a:ext>
            </a:extLst>
          </p:cNvPr>
          <p:cNvSpPr/>
          <p:nvPr/>
        </p:nvSpPr>
        <p:spPr>
          <a:xfrm>
            <a:off x="4847967" y="674424"/>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Past Experiences</a:t>
            </a:r>
            <a:endParaRPr lang="en-GB" b="1" dirty="0">
              <a:solidFill>
                <a:srgbClr val="002060"/>
              </a:solidFill>
            </a:endParaRPr>
          </a:p>
        </p:txBody>
      </p:sp>
      <p:sp>
        <p:nvSpPr>
          <p:cNvPr id="23" name="Rectangle: Rounded Corners 22">
            <a:extLst>
              <a:ext uri="{FF2B5EF4-FFF2-40B4-BE49-F238E27FC236}">
                <a16:creationId xmlns:a16="http://schemas.microsoft.com/office/drawing/2014/main" id="{22DCCB0B-60DF-4F0F-8D19-75DAB40FC02C}"/>
              </a:ext>
            </a:extLst>
          </p:cNvPr>
          <p:cNvSpPr/>
          <p:nvPr/>
        </p:nvSpPr>
        <p:spPr>
          <a:xfrm>
            <a:off x="4847967" y="1714241"/>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Core beliefs (self, others, the world)</a:t>
            </a:r>
            <a:endParaRPr lang="en-GB" b="1" dirty="0">
              <a:solidFill>
                <a:srgbClr val="002060"/>
              </a:solidFill>
            </a:endParaRPr>
          </a:p>
        </p:txBody>
      </p:sp>
      <p:sp>
        <p:nvSpPr>
          <p:cNvPr id="24" name="Rectangle: Rounded Corners 23">
            <a:extLst>
              <a:ext uri="{FF2B5EF4-FFF2-40B4-BE49-F238E27FC236}">
                <a16:creationId xmlns:a16="http://schemas.microsoft.com/office/drawing/2014/main" id="{AFA38DC0-F8AF-43FA-BEC9-487340BE2FDF}"/>
              </a:ext>
            </a:extLst>
          </p:cNvPr>
          <p:cNvSpPr/>
          <p:nvPr/>
        </p:nvSpPr>
        <p:spPr>
          <a:xfrm>
            <a:off x="4847967" y="2731892"/>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Triggers</a:t>
            </a:r>
            <a:endParaRPr lang="en-GB" b="1" dirty="0">
              <a:solidFill>
                <a:srgbClr val="002060"/>
              </a:solidFill>
            </a:endParaRPr>
          </a:p>
        </p:txBody>
      </p:sp>
      <p:sp>
        <p:nvSpPr>
          <p:cNvPr id="22" name="Oval 21">
            <a:extLst>
              <a:ext uri="{FF2B5EF4-FFF2-40B4-BE49-F238E27FC236}">
                <a16:creationId xmlns:a16="http://schemas.microsoft.com/office/drawing/2014/main" id="{582AB3F7-45F4-4F5F-BB1F-BE7C1AC8D6E7}"/>
              </a:ext>
            </a:extLst>
          </p:cNvPr>
          <p:cNvSpPr/>
          <p:nvPr/>
        </p:nvSpPr>
        <p:spPr>
          <a:xfrm>
            <a:off x="2386920" y="3779107"/>
            <a:ext cx="7426411" cy="2930611"/>
          </a:xfrm>
          <a:prstGeom prst="ellipse">
            <a:avLst/>
          </a:prstGeom>
          <a:solidFill>
            <a:srgbClr val="F0E5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FD352FE7-497F-4AAD-9E19-ED9034C07CF5}"/>
              </a:ext>
            </a:extLst>
          </p:cNvPr>
          <p:cNvSpPr/>
          <p:nvPr/>
        </p:nvSpPr>
        <p:spPr>
          <a:xfrm>
            <a:off x="3397073" y="4468998"/>
            <a:ext cx="2075937" cy="647862"/>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Thoughts</a:t>
            </a:r>
            <a:endParaRPr lang="en-GB" b="1" dirty="0">
              <a:solidFill>
                <a:srgbClr val="002060"/>
              </a:solidFill>
            </a:endParaRPr>
          </a:p>
        </p:txBody>
      </p:sp>
      <p:sp>
        <p:nvSpPr>
          <p:cNvPr id="26" name="Rectangle: Rounded Corners 25">
            <a:extLst>
              <a:ext uri="{FF2B5EF4-FFF2-40B4-BE49-F238E27FC236}">
                <a16:creationId xmlns:a16="http://schemas.microsoft.com/office/drawing/2014/main" id="{411B33BF-3D3D-44C3-9FF9-2229F8683CB1}"/>
              </a:ext>
            </a:extLst>
          </p:cNvPr>
          <p:cNvSpPr/>
          <p:nvPr/>
        </p:nvSpPr>
        <p:spPr>
          <a:xfrm>
            <a:off x="6757080" y="4448785"/>
            <a:ext cx="2075937" cy="646713"/>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Feelings</a:t>
            </a:r>
            <a:br>
              <a:rPr lang="en-US" b="1" dirty="0">
                <a:solidFill>
                  <a:srgbClr val="002060"/>
                </a:solidFill>
              </a:rPr>
            </a:br>
            <a:r>
              <a:rPr lang="en-US" sz="1400" b="1" dirty="0">
                <a:solidFill>
                  <a:srgbClr val="002060"/>
                </a:solidFill>
              </a:rPr>
              <a:t>(emotional &amp; physical)</a:t>
            </a:r>
            <a:endParaRPr lang="en-GB" b="1" dirty="0">
              <a:solidFill>
                <a:srgbClr val="002060"/>
              </a:solidFill>
            </a:endParaRPr>
          </a:p>
        </p:txBody>
      </p:sp>
      <p:sp>
        <p:nvSpPr>
          <p:cNvPr id="27" name="Rectangle: Rounded Corners 26">
            <a:extLst>
              <a:ext uri="{FF2B5EF4-FFF2-40B4-BE49-F238E27FC236}">
                <a16:creationId xmlns:a16="http://schemas.microsoft.com/office/drawing/2014/main" id="{878D01B6-7E3C-49F2-8001-ACB40B963646}"/>
              </a:ext>
            </a:extLst>
          </p:cNvPr>
          <p:cNvSpPr/>
          <p:nvPr/>
        </p:nvSpPr>
        <p:spPr>
          <a:xfrm>
            <a:off x="5058033" y="5657682"/>
            <a:ext cx="2178906"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Behaviours</a:t>
            </a:r>
            <a:endParaRPr lang="en-GB" b="1" dirty="0">
              <a:solidFill>
                <a:srgbClr val="002060"/>
              </a:solidFill>
            </a:endParaRPr>
          </a:p>
        </p:txBody>
      </p:sp>
      <p:sp>
        <p:nvSpPr>
          <p:cNvPr id="28" name="Arrow: Down 27">
            <a:extLst>
              <a:ext uri="{FF2B5EF4-FFF2-40B4-BE49-F238E27FC236}">
                <a16:creationId xmlns:a16="http://schemas.microsoft.com/office/drawing/2014/main" id="{2B7277B9-35F6-47E4-996D-F133015B136F}"/>
              </a:ext>
            </a:extLst>
          </p:cNvPr>
          <p:cNvSpPr/>
          <p:nvPr/>
        </p:nvSpPr>
        <p:spPr>
          <a:xfrm>
            <a:off x="5910646" y="1415916"/>
            <a:ext cx="370703" cy="241671"/>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CF665374-CC70-4E99-91C2-96599B523558}"/>
              </a:ext>
            </a:extLst>
          </p:cNvPr>
          <p:cNvSpPr/>
          <p:nvPr/>
        </p:nvSpPr>
        <p:spPr>
          <a:xfrm>
            <a:off x="5910645" y="2446338"/>
            <a:ext cx="370703" cy="241671"/>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B47A022-6AC5-492E-A6CF-CC7324D62BE4}"/>
              </a:ext>
            </a:extLst>
          </p:cNvPr>
          <p:cNvSpPr/>
          <p:nvPr/>
        </p:nvSpPr>
        <p:spPr>
          <a:xfrm>
            <a:off x="5910646" y="3444044"/>
            <a:ext cx="370703" cy="330627"/>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Left-Right 29">
            <a:extLst>
              <a:ext uri="{FF2B5EF4-FFF2-40B4-BE49-F238E27FC236}">
                <a16:creationId xmlns:a16="http://schemas.microsoft.com/office/drawing/2014/main" id="{9A079D86-49BC-4710-BF48-B7ACB78FE053}"/>
              </a:ext>
            </a:extLst>
          </p:cNvPr>
          <p:cNvSpPr/>
          <p:nvPr/>
        </p:nvSpPr>
        <p:spPr>
          <a:xfrm>
            <a:off x="5562597" y="4627493"/>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Left-Right 34">
            <a:extLst>
              <a:ext uri="{FF2B5EF4-FFF2-40B4-BE49-F238E27FC236}">
                <a16:creationId xmlns:a16="http://schemas.microsoft.com/office/drawing/2014/main" id="{EC8CC509-376E-4F95-90A8-48DB067A0811}"/>
              </a:ext>
            </a:extLst>
          </p:cNvPr>
          <p:cNvSpPr/>
          <p:nvPr/>
        </p:nvSpPr>
        <p:spPr>
          <a:xfrm rot="2684517">
            <a:off x="4016936" y="5360553"/>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Left-Right 35">
            <a:extLst>
              <a:ext uri="{FF2B5EF4-FFF2-40B4-BE49-F238E27FC236}">
                <a16:creationId xmlns:a16="http://schemas.microsoft.com/office/drawing/2014/main" id="{599090A2-A19F-42CB-9433-A262387B1405}"/>
              </a:ext>
            </a:extLst>
          </p:cNvPr>
          <p:cNvSpPr/>
          <p:nvPr/>
        </p:nvSpPr>
        <p:spPr>
          <a:xfrm rot="7950168">
            <a:off x="7173695" y="5372596"/>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87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2" grpId="0" animBg="1"/>
      <p:bldP spid="25" grpId="0" animBg="1"/>
      <p:bldP spid="26" grpId="0" animBg="1"/>
      <p:bldP spid="27" grpId="0" animBg="1"/>
      <p:bldP spid="28" grpId="0" animBg="1"/>
      <p:bldP spid="31" grpId="0" animBg="1"/>
      <p:bldP spid="32" grpId="0" animBg="1"/>
      <p:bldP spid="30" grpId="0" animBg="1"/>
      <p:bldP spid="35" grpId="0" animBg="1"/>
      <p:bldP spid="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1266"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Formulation framework </a:t>
            </a:r>
          </a:p>
        </p:txBody>
      </p:sp>
      <p:sp>
        <p:nvSpPr>
          <p:cNvPr id="8196" name="Text Box 5"/>
          <p:cNvSpPr txBox="1">
            <a:spLocks noChangeArrowheads="1"/>
          </p:cNvSpPr>
          <p:nvPr/>
        </p:nvSpPr>
        <p:spPr bwMode="auto">
          <a:xfrm>
            <a:off x="5211769" y="25796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p>
        </p:txBody>
      </p:sp>
      <p:sp>
        <p:nvSpPr>
          <p:cNvPr id="8197" name="Text Box 7"/>
          <p:cNvSpPr txBox="1">
            <a:spLocks noChangeArrowheads="1"/>
          </p:cNvSpPr>
          <p:nvPr/>
        </p:nvSpPr>
        <p:spPr bwMode="auto">
          <a:xfrm>
            <a:off x="5808667" y="2708278"/>
            <a:ext cx="3455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Life events and interpersonal relationships</a:t>
            </a:r>
          </a:p>
        </p:txBody>
      </p:sp>
      <p:sp>
        <p:nvSpPr>
          <p:cNvPr id="8198" name="Text Box 8"/>
          <p:cNvSpPr txBox="1">
            <a:spLocks noChangeArrowheads="1"/>
          </p:cNvSpPr>
          <p:nvPr/>
        </p:nvSpPr>
        <p:spPr bwMode="auto">
          <a:xfrm>
            <a:off x="3935416" y="3573463"/>
            <a:ext cx="6331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Beliefs about  self, other people and world in general</a:t>
            </a:r>
          </a:p>
        </p:txBody>
      </p:sp>
      <p:sp>
        <p:nvSpPr>
          <p:cNvPr id="8199" name="Text Box 9"/>
          <p:cNvSpPr txBox="1">
            <a:spLocks noChangeArrowheads="1"/>
          </p:cNvSpPr>
          <p:nvPr/>
        </p:nvSpPr>
        <p:spPr bwMode="auto">
          <a:xfrm>
            <a:off x="4727580" y="4941893"/>
            <a:ext cx="3668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Ways of coping with stress </a:t>
            </a:r>
          </a:p>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and ways of relating to others</a:t>
            </a:r>
          </a:p>
        </p:txBody>
      </p:sp>
      <p:sp>
        <p:nvSpPr>
          <p:cNvPr id="8200" name="Line 15"/>
          <p:cNvSpPr>
            <a:spLocks noChangeShapeType="1"/>
          </p:cNvSpPr>
          <p:nvPr/>
        </p:nvSpPr>
        <p:spPr bwMode="auto">
          <a:xfrm>
            <a:off x="6456363" y="328454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01" name="Line 16"/>
          <p:cNvSpPr>
            <a:spLocks noChangeShapeType="1"/>
          </p:cNvSpPr>
          <p:nvPr/>
        </p:nvSpPr>
        <p:spPr bwMode="auto">
          <a:xfrm>
            <a:off x="6456363" y="4005264"/>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02" name="Line 17"/>
          <p:cNvSpPr>
            <a:spLocks noChangeShapeType="1"/>
          </p:cNvSpPr>
          <p:nvPr/>
        </p:nvSpPr>
        <p:spPr bwMode="auto">
          <a:xfrm flipH="1">
            <a:off x="3216275" y="5229225"/>
            <a:ext cx="15128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03" name="Line 18"/>
          <p:cNvSpPr>
            <a:spLocks noChangeShapeType="1"/>
          </p:cNvSpPr>
          <p:nvPr/>
        </p:nvSpPr>
        <p:spPr bwMode="auto">
          <a:xfrm flipV="1">
            <a:off x="3216275" y="2924178"/>
            <a:ext cx="0" cy="23050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04" name="Line 19"/>
          <p:cNvSpPr>
            <a:spLocks noChangeShapeType="1"/>
          </p:cNvSpPr>
          <p:nvPr/>
        </p:nvSpPr>
        <p:spPr bwMode="auto">
          <a:xfrm>
            <a:off x="3216279" y="2924175"/>
            <a:ext cx="2519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423438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2290"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Example</a:t>
            </a:r>
          </a:p>
        </p:txBody>
      </p:sp>
      <p:sp>
        <p:nvSpPr>
          <p:cNvPr id="9220" name="Text Box 4"/>
          <p:cNvSpPr txBox="1">
            <a:spLocks noChangeArrowheads="1"/>
          </p:cNvSpPr>
          <p:nvPr/>
        </p:nvSpPr>
        <p:spPr bwMode="auto">
          <a:xfrm>
            <a:off x="5211769" y="25796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p>
        </p:txBody>
      </p:sp>
      <p:sp>
        <p:nvSpPr>
          <p:cNvPr id="9221" name="Text Box 5"/>
          <p:cNvSpPr txBox="1">
            <a:spLocks noChangeArrowheads="1"/>
          </p:cNvSpPr>
          <p:nvPr/>
        </p:nvSpPr>
        <p:spPr bwMode="auto">
          <a:xfrm>
            <a:off x="4808659" y="1892213"/>
            <a:ext cx="3527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Physically abused by parents Bullied at school</a:t>
            </a:r>
          </a:p>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Violence in adulthood relationships</a:t>
            </a:r>
          </a:p>
        </p:txBody>
      </p:sp>
      <p:sp>
        <p:nvSpPr>
          <p:cNvPr id="9222" name="Text Box 6"/>
          <p:cNvSpPr txBox="1">
            <a:spLocks noChangeArrowheads="1"/>
          </p:cNvSpPr>
          <p:nvPr/>
        </p:nvSpPr>
        <p:spPr bwMode="auto">
          <a:xfrm>
            <a:off x="2935408" y="3621000"/>
            <a:ext cx="72245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‘I’m vulnerable’, ‘Other people are aggressive’, ‘The world is </a:t>
            </a:r>
          </a:p>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a dangerous place’</a:t>
            </a:r>
          </a:p>
        </p:txBody>
      </p:sp>
      <p:sp>
        <p:nvSpPr>
          <p:cNvPr id="9223" name="Text Box 7"/>
          <p:cNvSpPr txBox="1">
            <a:spLocks noChangeArrowheads="1"/>
          </p:cNvSpPr>
          <p:nvPr/>
        </p:nvSpPr>
        <p:spPr bwMode="auto">
          <a:xfrm>
            <a:off x="3656135" y="4844963"/>
            <a:ext cx="5774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Defensive, hostile and aggressive towards other</a:t>
            </a:r>
          </a:p>
          <a:p>
            <a:pPr eaLnBrk="1" hangingPunct="1">
              <a:spcBef>
                <a:spcPct val="0"/>
              </a:spcBef>
              <a:buClrTx/>
              <a:buSzTx/>
              <a:buFontTx/>
              <a:buNone/>
            </a:pPr>
            <a:r>
              <a:rPr lang="en-GB" altLang="en-US" sz="1800" dirty="0">
                <a:solidFill>
                  <a:srgbClr val="7030A0"/>
                </a:solidFill>
                <a:latin typeface="Verdana" panose="020B0604030504040204" pitchFamily="34" charset="0"/>
                <a:ea typeface="Verdana" panose="020B0604030504040204" pitchFamily="34" charset="0"/>
              </a:rPr>
              <a:t>people and when challenged. </a:t>
            </a:r>
          </a:p>
        </p:txBody>
      </p:sp>
      <p:sp>
        <p:nvSpPr>
          <p:cNvPr id="9224" name="Line 8"/>
          <p:cNvSpPr>
            <a:spLocks noChangeShapeType="1"/>
          </p:cNvSpPr>
          <p:nvPr/>
        </p:nvSpPr>
        <p:spPr bwMode="auto">
          <a:xfrm>
            <a:off x="5888154" y="311617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5" name="Line 9"/>
          <p:cNvSpPr>
            <a:spLocks noChangeShapeType="1"/>
          </p:cNvSpPr>
          <p:nvPr/>
        </p:nvSpPr>
        <p:spPr bwMode="auto">
          <a:xfrm>
            <a:off x="5888154" y="4124237"/>
            <a:ext cx="0" cy="7191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6" name="Line 10"/>
          <p:cNvSpPr>
            <a:spLocks noChangeShapeType="1"/>
          </p:cNvSpPr>
          <p:nvPr/>
        </p:nvSpPr>
        <p:spPr bwMode="auto">
          <a:xfrm flipH="1">
            <a:off x="2287709" y="5060858"/>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 name="Line 11"/>
          <p:cNvSpPr>
            <a:spLocks noChangeShapeType="1"/>
          </p:cNvSpPr>
          <p:nvPr/>
        </p:nvSpPr>
        <p:spPr bwMode="auto">
          <a:xfrm flipV="1">
            <a:off x="2287704" y="2539911"/>
            <a:ext cx="0" cy="2520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8" name="Line 12"/>
          <p:cNvSpPr>
            <a:spLocks noChangeShapeType="1"/>
          </p:cNvSpPr>
          <p:nvPr/>
        </p:nvSpPr>
        <p:spPr bwMode="auto">
          <a:xfrm>
            <a:off x="2287709" y="2539908"/>
            <a:ext cx="2447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663856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1266" name="Rectangle 2"/>
          <p:cNvSpPr>
            <a:spLocks noGrp="1" noChangeArrowheads="1"/>
          </p:cNvSpPr>
          <p:nvPr>
            <p:ph type="title"/>
          </p:nvPr>
        </p:nvSpPr>
        <p:spPr>
          <a:xfrm>
            <a:off x="1992313" y="260351"/>
            <a:ext cx="8229600" cy="1139825"/>
          </a:xfrm>
        </p:spPr>
        <p:txBody>
          <a:bodyPr/>
          <a:lstStyle/>
          <a:p>
            <a:r>
              <a:rPr lang="en-GB" altLang="en-US" sz="3200" b="1" dirty="0">
                <a:solidFill>
                  <a:schemeClr val="bg1"/>
                </a:solidFill>
                <a:latin typeface="Verdana" panose="020B0604030504040204" pitchFamily="34" charset="0"/>
                <a:ea typeface="Verdana" panose="020B0604030504040204" pitchFamily="34" charset="0"/>
              </a:rPr>
              <a:t>Ward Formulation Model</a:t>
            </a:r>
            <a:br>
              <a:rPr lang="en-GB" altLang="en-US" sz="3200" b="1" dirty="0">
                <a:solidFill>
                  <a:schemeClr val="bg1"/>
                </a:solidFill>
                <a:latin typeface="Verdana" panose="020B0604030504040204" pitchFamily="34" charset="0"/>
                <a:ea typeface="Verdana" panose="020B0604030504040204" pitchFamily="34" charset="0"/>
              </a:rPr>
            </a:br>
            <a:r>
              <a:rPr lang="en-GB" altLang="en-US" sz="2400" i="1" dirty="0">
                <a:solidFill>
                  <a:schemeClr val="bg1"/>
                </a:solidFill>
                <a:latin typeface="Verdana" panose="020B0604030504040204" pitchFamily="34" charset="0"/>
                <a:ea typeface="Verdana" panose="020B0604030504040204" pitchFamily="34" charset="0"/>
              </a:rPr>
              <a:t>Isabel Clarke’s Emotion Focussed Formulation  </a:t>
            </a:r>
            <a:endParaRPr lang="en-GB" altLang="en-US" sz="2400" b="1" i="1" dirty="0">
              <a:solidFill>
                <a:schemeClr val="bg1"/>
              </a:solidFill>
              <a:latin typeface="Verdana" panose="020B0604030504040204" pitchFamily="34" charset="0"/>
              <a:ea typeface="Verdana" panose="020B0604030504040204" pitchFamily="34" charset="0"/>
            </a:endParaRPr>
          </a:p>
        </p:txBody>
      </p:sp>
      <p:sp>
        <p:nvSpPr>
          <p:cNvPr id="11267" name="Text Box 5"/>
          <p:cNvSpPr txBox="1">
            <a:spLocks noChangeArrowheads="1"/>
          </p:cNvSpPr>
          <p:nvPr/>
        </p:nvSpPr>
        <p:spPr bwMode="auto">
          <a:xfrm>
            <a:off x="5087938" y="1628775"/>
            <a:ext cx="2089150" cy="400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eaLnBrk="1" hangingPunct="1">
              <a:spcBef>
                <a:spcPct val="0"/>
              </a:spcBef>
              <a:buClrTx/>
              <a:buSzTx/>
              <a:buFontTx/>
              <a:buNone/>
            </a:pPr>
            <a:r>
              <a:rPr lang="en-GB" altLang="en-US" sz="2000" b="1">
                <a:solidFill>
                  <a:srgbClr val="660033"/>
                </a:solidFill>
                <a:ea typeface="Verdana" panose="020B0604030504040204" pitchFamily="34" charset="0"/>
              </a:rPr>
              <a:t>PAST</a:t>
            </a:r>
            <a:endParaRPr lang="en-US" altLang="en-US" sz="1400" b="1">
              <a:solidFill>
                <a:srgbClr val="660033"/>
              </a:solidFill>
              <a:ea typeface="Verdana" panose="020B0604030504040204" pitchFamily="34" charset="0"/>
            </a:endParaRPr>
          </a:p>
        </p:txBody>
      </p:sp>
      <p:sp>
        <p:nvSpPr>
          <p:cNvPr id="11268" name="Line 7"/>
          <p:cNvSpPr>
            <a:spLocks noChangeShapeType="1"/>
          </p:cNvSpPr>
          <p:nvPr/>
        </p:nvSpPr>
        <p:spPr bwMode="auto">
          <a:xfrm>
            <a:off x="6162675" y="2060576"/>
            <a:ext cx="0" cy="371475"/>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69" name="Text Box 6"/>
          <p:cNvSpPr txBox="1">
            <a:spLocks noChangeArrowheads="1"/>
          </p:cNvSpPr>
          <p:nvPr/>
        </p:nvSpPr>
        <p:spPr bwMode="auto">
          <a:xfrm>
            <a:off x="4953000" y="2432050"/>
            <a:ext cx="2438400" cy="400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eaLnBrk="1" hangingPunct="1">
              <a:spcBef>
                <a:spcPct val="0"/>
              </a:spcBef>
              <a:buClrTx/>
              <a:buSzTx/>
              <a:buFontTx/>
              <a:buNone/>
            </a:pPr>
            <a:r>
              <a:rPr lang="en-GB" altLang="en-US" sz="2000" b="1" dirty="0">
                <a:solidFill>
                  <a:srgbClr val="660033"/>
                </a:solidFill>
                <a:ea typeface="Verdana" panose="020B0604030504040204" pitchFamily="34" charset="0"/>
              </a:rPr>
              <a:t>TRIGGER(S)</a:t>
            </a:r>
            <a:endParaRPr lang="en-GB" altLang="en-US" sz="1400" b="1" dirty="0">
              <a:solidFill>
                <a:srgbClr val="660033"/>
              </a:solidFill>
              <a:ea typeface="Verdana" panose="020B0604030504040204" pitchFamily="34" charset="0"/>
            </a:endParaRPr>
          </a:p>
        </p:txBody>
      </p:sp>
      <p:sp>
        <p:nvSpPr>
          <p:cNvPr id="11270" name="Line 8"/>
          <p:cNvSpPr>
            <a:spLocks noChangeShapeType="1"/>
          </p:cNvSpPr>
          <p:nvPr/>
        </p:nvSpPr>
        <p:spPr bwMode="auto">
          <a:xfrm>
            <a:off x="6167438" y="2832101"/>
            <a:ext cx="0" cy="530225"/>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1" name="AutoShape 3"/>
          <p:cNvSpPr>
            <a:spLocks noChangeArrowheads="1"/>
          </p:cNvSpPr>
          <p:nvPr/>
        </p:nvSpPr>
        <p:spPr bwMode="auto">
          <a:xfrm rot="-355601">
            <a:off x="4533900" y="3089275"/>
            <a:ext cx="3125788" cy="3360738"/>
          </a:xfrm>
          <a:prstGeom prst="irregularSeal2">
            <a:avLst/>
          </a:prstGeom>
          <a:solidFill>
            <a:srgbClr val="BD88DE"/>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solidFill>
                <a:srgbClr val="660033"/>
              </a:solidFill>
              <a:latin typeface="Arial" charset="0"/>
            </a:endParaRPr>
          </a:p>
        </p:txBody>
      </p:sp>
      <p:sp>
        <p:nvSpPr>
          <p:cNvPr id="11272" name="TextBox 2"/>
          <p:cNvSpPr txBox="1">
            <a:spLocks noChangeArrowheads="1"/>
          </p:cNvSpPr>
          <p:nvPr/>
        </p:nvSpPr>
        <p:spPr bwMode="auto">
          <a:xfrm>
            <a:off x="5238696" y="4476751"/>
            <a:ext cx="1435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1600" b="1" dirty="0">
                <a:solidFill>
                  <a:schemeClr val="bg1"/>
                </a:solidFill>
                <a:ea typeface="Verdana" panose="020B0604030504040204" pitchFamily="34" charset="0"/>
              </a:rPr>
              <a:t>HORRIBLE</a:t>
            </a:r>
            <a:r>
              <a:rPr lang="en-GB" altLang="en-US" sz="1600" b="1" dirty="0">
                <a:solidFill>
                  <a:schemeClr val="bg1"/>
                </a:solidFill>
                <a:latin typeface="Calibri" pitchFamily="34" charset="0"/>
              </a:rPr>
              <a:t> FEELINGS</a:t>
            </a:r>
          </a:p>
        </p:txBody>
      </p:sp>
      <p:sp>
        <p:nvSpPr>
          <p:cNvPr id="9" name="TextBox 2"/>
          <p:cNvSpPr txBox="1">
            <a:spLocks noChangeArrowheads="1"/>
          </p:cNvSpPr>
          <p:nvPr/>
        </p:nvSpPr>
        <p:spPr bwMode="auto">
          <a:xfrm>
            <a:off x="7967664" y="5448994"/>
            <a:ext cx="2238375" cy="107721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1600" b="1" dirty="0">
                <a:solidFill>
                  <a:schemeClr val="bg1"/>
                </a:solidFill>
                <a:ea typeface="Verdana" panose="020B0604030504040204" pitchFamily="34" charset="0"/>
              </a:rPr>
              <a:t>Try to escape the horrible feelings by doing X (e.g. avoiding people)</a:t>
            </a:r>
          </a:p>
        </p:txBody>
      </p:sp>
      <p:sp>
        <p:nvSpPr>
          <p:cNvPr id="10" name="TextBox 12"/>
          <p:cNvSpPr txBox="1">
            <a:spLocks noChangeArrowheads="1"/>
          </p:cNvSpPr>
          <p:nvPr/>
        </p:nvSpPr>
        <p:spPr bwMode="auto">
          <a:xfrm>
            <a:off x="7967663" y="2454275"/>
            <a:ext cx="2520950" cy="1754326"/>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1800" b="1" dirty="0">
                <a:solidFill>
                  <a:schemeClr val="bg1"/>
                </a:solidFill>
                <a:ea typeface="Verdana" panose="020B0604030504040204" pitchFamily="34" charset="0"/>
              </a:rPr>
              <a:t>Only works in the short term</a:t>
            </a:r>
          </a:p>
          <a:p>
            <a:pPr eaLnBrk="1" hangingPunct="1">
              <a:spcBef>
                <a:spcPct val="0"/>
              </a:spcBef>
              <a:buClrTx/>
              <a:buSzTx/>
              <a:buFontTx/>
              <a:buNone/>
            </a:pPr>
            <a:r>
              <a:rPr lang="en-GB" altLang="en-US" sz="1800" b="1" dirty="0">
                <a:solidFill>
                  <a:schemeClr val="bg1"/>
                </a:solidFill>
                <a:ea typeface="Verdana" panose="020B0604030504040204" pitchFamily="34" charset="0"/>
              </a:rPr>
              <a:t>Ultimately makes things worse and increases the horrible feelings</a:t>
            </a:r>
          </a:p>
        </p:txBody>
      </p:sp>
      <p:sp>
        <p:nvSpPr>
          <p:cNvPr id="11" name="Line 8"/>
          <p:cNvSpPr>
            <a:spLocks noChangeShapeType="1"/>
          </p:cNvSpPr>
          <p:nvPr/>
        </p:nvSpPr>
        <p:spPr bwMode="auto">
          <a:xfrm>
            <a:off x="7272339" y="5229226"/>
            <a:ext cx="695325" cy="646113"/>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2" name="Line 8"/>
          <p:cNvSpPr>
            <a:spLocks noChangeShapeType="1"/>
          </p:cNvSpPr>
          <p:nvPr/>
        </p:nvSpPr>
        <p:spPr bwMode="auto">
          <a:xfrm flipH="1" flipV="1">
            <a:off x="9107488" y="4373563"/>
            <a:ext cx="0" cy="722312"/>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3" name="Line 8"/>
          <p:cNvSpPr>
            <a:spLocks noChangeShapeType="1"/>
          </p:cNvSpPr>
          <p:nvPr/>
        </p:nvSpPr>
        <p:spPr bwMode="auto">
          <a:xfrm flipH="1">
            <a:off x="7011989" y="3328988"/>
            <a:ext cx="955675" cy="469900"/>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5" name="TextBox 16"/>
          <p:cNvSpPr txBox="1">
            <a:spLocks noChangeArrowheads="1"/>
          </p:cNvSpPr>
          <p:nvPr/>
        </p:nvSpPr>
        <p:spPr bwMode="auto">
          <a:xfrm>
            <a:off x="2401888" y="3860801"/>
            <a:ext cx="1554162" cy="203132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1800" b="1" dirty="0">
                <a:solidFill>
                  <a:schemeClr val="bg1"/>
                </a:solidFill>
                <a:ea typeface="Verdana" panose="020B0604030504040204" pitchFamily="34" charset="0"/>
              </a:rPr>
              <a:t>Another vicious cycle maintaining the horrible feelings</a:t>
            </a:r>
          </a:p>
        </p:txBody>
      </p:sp>
      <p:sp>
        <p:nvSpPr>
          <p:cNvPr id="16" name="Line 8"/>
          <p:cNvSpPr>
            <a:spLocks noChangeShapeType="1"/>
          </p:cNvSpPr>
          <p:nvPr/>
        </p:nvSpPr>
        <p:spPr bwMode="auto">
          <a:xfrm flipH="1" flipV="1">
            <a:off x="3956050" y="4918076"/>
            <a:ext cx="996950" cy="47625"/>
          </a:xfrm>
          <a:prstGeom prst="line">
            <a:avLst/>
          </a:prstGeom>
          <a:noFill/>
          <a:ln w="444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8"/>
          <p:cNvSpPr>
            <a:spLocks noChangeShapeType="1"/>
          </p:cNvSpPr>
          <p:nvPr/>
        </p:nvSpPr>
        <p:spPr bwMode="auto">
          <a:xfrm flipV="1">
            <a:off x="4224338" y="4117976"/>
            <a:ext cx="863600" cy="220663"/>
          </a:xfrm>
          <a:prstGeom prst="line">
            <a:avLst/>
          </a:prstGeom>
          <a:noFill/>
          <a:ln w="444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Text Box 6"/>
          <p:cNvSpPr txBox="1">
            <a:spLocks noChangeArrowheads="1"/>
          </p:cNvSpPr>
          <p:nvPr/>
        </p:nvSpPr>
        <p:spPr bwMode="auto">
          <a:xfrm>
            <a:off x="1930400" y="6253164"/>
            <a:ext cx="2438400" cy="307777"/>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en-GB" altLang="en-US" sz="1400" b="1">
                <a:solidFill>
                  <a:srgbClr val="660033"/>
                </a:solidFill>
                <a:ea typeface="Verdana" panose="020B0604030504040204" pitchFamily="34" charset="0"/>
              </a:rPr>
              <a:t>NEXT STEPS?</a:t>
            </a:r>
            <a:endParaRPr lang="en-GB" altLang="en-US" sz="1050" b="1">
              <a:solidFill>
                <a:srgbClr val="660033"/>
              </a:solidFill>
              <a:ea typeface="Verdana" panose="020B0604030504040204" pitchFamily="34" charset="0"/>
            </a:endParaRPr>
          </a:p>
        </p:txBody>
      </p:sp>
      <p:sp>
        <p:nvSpPr>
          <p:cNvPr id="10258" name="Line 7"/>
          <p:cNvSpPr>
            <a:spLocks noChangeShapeType="1"/>
          </p:cNvSpPr>
          <p:nvPr/>
        </p:nvSpPr>
        <p:spPr bwMode="auto">
          <a:xfrm>
            <a:off x="2063751" y="6416675"/>
            <a:ext cx="792163" cy="0"/>
          </a:xfrm>
          <a:prstGeom prst="line">
            <a:avLst/>
          </a:prstGeom>
          <a:noFill/>
          <a:ln w="444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Oval 1"/>
          <p:cNvSpPr/>
          <p:nvPr/>
        </p:nvSpPr>
        <p:spPr>
          <a:xfrm>
            <a:off x="7824789" y="1628775"/>
            <a:ext cx="2401887" cy="6175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284" name="TextBox 2"/>
          <p:cNvSpPr txBox="1">
            <a:spLocks noChangeArrowheads="1"/>
          </p:cNvSpPr>
          <p:nvPr/>
        </p:nvSpPr>
        <p:spPr bwMode="auto">
          <a:xfrm>
            <a:off x="8112125" y="1828801"/>
            <a:ext cx="237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1400" b="1" dirty="0"/>
              <a:t>Protective factors</a:t>
            </a:r>
          </a:p>
        </p:txBody>
      </p:sp>
    </p:spTree>
    <p:extLst>
      <p:ext uri="{BB962C8B-B14F-4D97-AF65-F5344CB8AC3E}">
        <p14:creationId xmlns:p14="http://schemas.microsoft.com/office/powerpoint/2010/main" val="3913497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0257" grpId="0" animBg="1"/>
      <p:bldP spid="1025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7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Past</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13646" y="422032"/>
            <a:ext cx="7390673" cy="5767754"/>
          </a:xfrm>
        </p:spPr>
        <p:txBody>
          <a:bodyPr>
            <a:normAutofit fontScale="47500" lnSpcReduction="20000"/>
          </a:bodyPr>
          <a:lstStyle/>
          <a:p>
            <a:pPr marL="0" indent="0">
              <a:lnSpc>
                <a:spcPct val="170000"/>
              </a:lnSpc>
              <a:buNone/>
            </a:pPr>
            <a:r>
              <a:rPr lang="en-GB" sz="3200" b="1" dirty="0">
                <a:solidFill>
                  <a:srgbClr val="7030A0"/>
                </a:solidFill>
                <a:latin typeface="Verdana" panose="020B0604030504040204" pitchFamily="34" charset="0"/>
                <a:ea typeface="Verdana" panose="020B0604030504040204" pitchFamily="34" charset="0"/>
              </a:rPr>
              <a:t>Our history and experience moulds who we are today</a:t>
            </a:r>
          </a:p>
          <a:p>
            <a:pPr>
              <a:lnSpc>
                <a:spcPct val="170000"/>
              </a:lnSpc>
            </a:pPr>
            <a:r>
              <a:rPr lang="en-GB" sz="3200" dirty="0">
                <a:solidFill>
                  <a:srgbClr val="7030A0"/>
                </a:solidFill>
                <a:latin typeface="Verdana" panose="020B0604030504040204" pitchFamily="34" charset="0"/>
                <a:ea typeface="Verdana" panose="020B0604030504040204" pitchFamily="34" charset="0"/>
              </a:rPr>
              <a:t>We learn important lessons from our past – about ourselves, the world and others</a:t>
            </a:r>
          </a:p>
          <a:p>
            <a:pPr>
              <a:lnSpc>
                <a:spcPct val="170000"/>
              </a:lnSpc>
            </a:pPr>
            <a:r>
              <a:rPr lang="en-GB" sz="3200" dirty="0">
                <a:solidFill>
                  <a:srgbClr val="7030A0"/>
                </a:solidFill>
                <a:latin typeface="Verdana" panose="020B0604030504040204" pitchFamily="34" charset="0"/>
                <a:ea typeface="Verdana" panose="020B0604030504040204" pitchFamily="34" charset="0"/>
              </a:rPr>
              <a:t>We learn how to relate to others through experience</a:t>
            </a:r>
          </a:p>
          <a:p>
            <a:pPr>
              <a:lnSpc>
                <a:spcPct val="170000"/>
              </a:lnSpc>
            </a:pPr>
            <a:r>
              <a:rPr lang="en-GB" sz="3200" dirty="0">
                <a:solidFill>
                  <a:srgbClr val="7030A0"/>
                </a:solidFill>
                <a:latin typeface="Verdana" panose="020B0604030504040204" pitchFamily="34" charset="0"/>
                <a:ea typeface="Verdana" panose="020B0604030504040204" pitchFamily="34" charset="0"/>
              </a:rPr>
              <a:t>Even before language is developed, we get a sense of who we are according to how other people treat us</a:t>
            </a:r>
          </a:p>
          <a:p>
            <a:pPr>
              <a:lnSpc>
                <a:spcPct val="170000"/>
              </a:lnSpc>
            </a:pPr>
            <a:r>
              <a:rPr lang="en-GB" sz="3200" dirty="0">
                <a:solidFill>
                  <a:srgbClr val="7030A0"/>
                </a:solidFill>
                <a:latin typeface="Verdana" panose="020B0604030504040204" pitchFamily="34" charset="0"/>
                <a:ea typeface="Verdana" panose="020B0604030504040204" pitchFamily="34" charset="0"/>
              </a:rPr>
              <a:t>We all have different life experiences, therefore we all see the world differently</a:t>
            </a:r>
          </a:p>
          <a:p>
            <a:pPr marL="0" indent="0">
              <a:lnSpc>
                <a:spcPct val="170000"/>
              </a:lnSpc>
              <a:buNone/>
            </a:pPr>
            <a:endParaRPr lang="en-GB" sz="3200" dirty="0">
              <a:solidFill>
                <a:srgbClr val="7030A0"/>
              </a:solidFill>
              <a:latin typeface="Verdana" panose="020B0604030504040204" pitchFamily="34" charset="0"/>
              <a:ea typeface="Verdana" panose="020B0604030504040204" pitchFamily="34" charset="0"/>
            </a:endParaRPr>
          </a:p>
          <a:p>
            <a:pPr marL="0" indent="0">
              <a:lnSpc>
                <a:spcPct val="170000"/>
              </a:lnSpc>
              <a:buNone/>
            </a:pPr>
            <a:r>
              <a:rPr lang="en-GB" sz="3200" b="1" dirty="0">
                <a:solidFill>
                  <a:srgbClr val="7030A0"/>
                </a:solidFill>
                <a:latin typeface="Verdana" panose="020B0604030504040204" pitchFamily="34" charset="0"/>
                <a:ea typeface="Verdana" panose="020B0604030504040204" pitchFamily="34" charset="0"/>
              </a:rPr>
              <a:t>What significant life events has the person experienced?</a:t>
            </a:r>
          </a:p>
          <a:p>
            <a:pPr>
              <a:lnSpc>
                <a:spcPct val="170000"/>
              </a:lnSpc>
            </a:pPr>
            <a:r>
              <a:rPr lang="en-GB" sz="3200" dirty="0">
                <a:solidFill>
                  <a:srgbClr val="7030A0"/>
                </a:solidFill>
                <a:latin typeface="Verdana" panose="020B0604030504040204" pitchFamily="34" charset="0"/>
                <a:ea typeface="Verdana" panose="020B0604030504040204" pitchFamily="34" charset="0"/>
              </a:rPr>
              <a:t>E.g. threat, loss, rejection, abandonment, neglect, abuse, bullying, trauma</a:t>
            </a:r>
          </a:p>
        </p:txBody>
      </p:sp>
      <p:pic>
        <p:nvPicPr>
          <p:cNvPr id="8" name="Picture 5" descr="Child development s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54" y="1879968"/>
            <a:ext cx="20161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491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7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Triggers</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13646" y="422032"/>
            <a:ext cx="7390673" cy="5767754"/>
          </a:xfrm>
        </p:spPr>
        <p:txBody>
          <a:bodyPr>
            <a:normAutofit fontScale="62500" lnSpcReduction="20000"/>
          </a:bodyPr>
          <a:lstStyle/>
          <a:p>
            <a:pPr marL="0" indent="0">
              <a:lnSpc>
                <a:spcPct val="170000"/>
              </a:lnSpc>
              <a:buNone/>
            </a:pPr>
            <a:r>
              <a:rPr lang="en-GB" sz="3200" b="1" i="1" dirty="0">
                <a:solidFill>
                  <a:srgbClr val="7030A0"/>
                </a:solidFill>
                <a:latin typeface="Verdana" panose="020B0604030504040204" pitchFamily="34" charset="0"/>
                <a:ea typeface="Verdana" panose="020B0604030504040204" pitchFamily="34" charset="0"/>
              </a:rPr>
              <a:t>At some point the client tends to stop functioning so well and their mental health deteriorates.</a:t>
            </a:r>
          </a:p>
          <a:p>
            <a:pPr>
              <a:lnSpc>
                <a:spcPct val="170000"/>
              </a:lnSpc>
            </a:pPr>
            <a:r>
              <a:rPr lang="en-GB" sz="3200" dirty="0">
                <a:solidFill>
                  <a:srgbClr val="7030A0"/>
                </a:solidFill>
                <a:latin typeface="Verdana" panose="020B0604030504040204" pitchFamily="34" charset="0"/>
                <a:ea typeface="Verdana" panose="020B0604030504040204" pitchFamily="34" charset="0"/>
              </a:rPr>
              <a:t>This may or may not be the point that they came into mental health services</a:t>
            </a:r>
          </a:p>
          <a:p>
            <a:pPr>
              <a:lnSpc>
                <a:spcPct val="170000"/>
              </a:lnSpc>
            </a:pPr>
            <a:r>
              <a:rPr lang="en-GB" sz="3200" dirty="0">
                <a:solidFill>
                  <a:srgbClr val="7030A0"/>
                </a:solidFill>
                <a:latin typeface="Verdana" panose="020B0604030504040204" pitchFamily="34" charset="0"/>
                <a:ea typeface="Verdana" panose="020B0604030504040204" pitchFamily="34" charset="0"/>
              </a:rPr>
              <a:t>Often related to a life event coupled with their regular coping strategies no longer working </a:t>
            </a:r>
          </a:p>
          <a:p>
            <a:pPr>
              <a:lnSpc>
                <a:spcPct val="170000"/>
              </a:lnSpc>
            </a:pPr>
            <a:r>
              <a:rPr lang="en-GB" sz="3200" dirty="0">
                <a:solidFill>
                  <a:srgbClr val="7030A0"/>
                </a:solidFill>
                <a:latin typeface="Verdana" panose="020B0604030504040204" pitchFamily="34" charset="0"/>
                <a:ea typeface="Verdana" panose="020B0604030504040204" pitchFamily="34" charset="0"/>
              </a:rPr>
              <a:t>What triggers might a person have experienced prior to admission?</a:t>
            </a:r>
          </a:p>
          <a:p>
            <a:pPr lvl="1">
              <a:lnSpc>
                <a:spcPct val="170000"/>
              </a:lnSpc>
            </a:pPr>
            <a:r>
              <a:rPr lang="en-GB" sz="2800" dirty="0">
                <a:solidFill>
                  <a:srgbClr val="7030A0"/>
                </a:solidFill>
                <a:latin typeface="Verdana" panose="020B0604030504040204" pitchFamily="34" charset="0"/>
                <a:ea typeface="Verdana" panose="020B0604030504040204" pitchFamily="34" charset="0"/>
              </a:rPr>
              <a:t>E.g. relationship breakdown, loss of role, feeling threatened, physical health difficulties</a:t>
            </a:r>
          </a:p>
        </p:txBody>
      </p:sp>
    </p:spTree>
    <p:extLst>
      <p:ext uri="{BB962C8B-B14F-4D97-AF65-F5344CB8AC3E}">
        <p14:creationId xmlns:p14="http://schemas.microsoft.com/office/powerpoint/2010/main" val="1494588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Horrible feelings</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4264110" y="849312"/>
            <a:ext cx="7129462" cy="5616575"/>
          </a:xfrm>
          <a:prstGeom prst="irregularSeal1">
            <a:avLst/>
          </a:prstGeom>
          <a:solidFill>
            <a:schemeClr val="bg1"/>
          </a:solid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7030A0"/>
              </a:solidFill>
            </a:endParaRPr>
          </a:p>
        </p:txBody>
      </p:sp>
      <p:sp>
        <p:nvSpPr>
          <p:cNvPr id="9" name="TextBox 8"/>
          <p:cNvSpPr txBox="1">
            <a:spLocks noChangeArrowheads="1"/>
          </p:cNvSpPr>
          <p:nvPr/>
        </p:nvSpPr>
        <p:spPr bwMode="auto">
          <a:xfrm>
            <a:off x="6218302" y="2088204"/>
            <a:ext cx="410368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lvl="1" eaLnBrk="1" hangingPunct="1">
              <a:spcBef>
                <a:spcPct val="0"/>
              </a:spcBef>
              <a:buClr>
                <a:schemeClr val="bg2"/>
              </a:buClr>
              <a:buSzTx/>
              <a:buFontTx/>
              <a:buNone/>
            </a:pPr>
            <a:r>
              <a:rPr lang="en-GB" altLang="en-US" sz="2000" i="1" dirty="0">
                <a:latin typeface="Bookman Old Style" pitchFamily="18" charset="0"/>
              </a:rPr>
              <a:t>Anger</a:t>
            </a:r>
          </a:p>
          <a:p>
            <a:pPr lvl="1" eaLnBrk="1" hangingPunct="1">
              <a:spcBef>
                <a:spcPct val="0"/>
              </a:spcBef>
              <a:buClr>
                <a:schemeClr val="bg2"/>
              </a:buClr>
              <a:buSzTx/>
              <a:buFontTx/>
              <a:buNone/>
            </a:pPr>
            <a:r>
              <a:rPr lang="en-GB" altLang="en-US" sz="2000" i="1" dirty="0">
                <a:latin typeface="Bookman Old Style" pitchFamily="18" charset="0"/>
              </a:rPr>
              <a:t>Guilt and/or shame</a:t>
            </a:r>
          </a:p>
          <a:p>
            <a:pPr lvl="1" eaLnBrk="1" hangingPunct="1">
              <a:spcBef>
                <a:spcPct val="0"/>
              </a:spcBef>
              <a:buClr>
                <a:schemeClr val="bg2"/>
              </a:buClr>
              <a:buSzTx/>
              <a:buFontTx/>
              <a:buNone/>
            </a:pPr>
            <a:r>
              <a:rPr lang="en-GB" altLang="en-US" sz="2000" i="1" dirty="0">
                <a:latin typeface="Bookman Old Style" pitchFamily="18" charset="0"/>
              </a:rPr>
              <a:t>Sadness</a:t>
            </a:r>
          </a:p>
          <a:p>
            <a:pPr lvl="1" eaLnBrk="1" hangingPunct="1">
              <a:spcBef>
                <a:spcPct val="0"/>
              </a:spcBef>
              <a:buClr>
                <a:schemeClr val="bg2"/>
              </a:buClr>
              <a:buSzTx/>
              <a:buFontTx/>
              <a:buNone/>
            </a:pPr>
            <a:r>
              <a:rPr lang="en-GB" altLang="en-US" sz="2000" i="1" dirty="0">
                <a:latin typeface="Bookman Old Style" pitchFamily="18" charset="0"/>
              </a:rPr>
              <a:t>Anxiety/fear</a:t>
            </a:r>
          </a:p>
          <a:p>
            <a:pPr lvl="1" eaLnBrk="1" hangingPunct="1">
              <a:spcBef>
                <a:spcPct val="0"/>
              </a:spcBef>
              <a:buClr>
                <a:schemeClr val="bg2"/>
              </a:buClr>
              <a:buSzTx/>
              <a:buFontTx/>
              <a:buNone/>
            </a:pPr>
            <a:r>
              <a:rPr lang="en-GB" altLang="en-US" sz="2000" i="1" dirty="0">
                <a:latin typeface="Bookman Old Style" pitchFamily="18" charset="0"/>
              </a:rPr>
              <a:t>Sense of threat</a:t>
            </a:r>
          </a:p>
          <a:p>
            <a:pPr lvl="1" eaLnBrk="1" hangingPunct="1">
              <a:spcBef>
                <a:spcPct val="0"/>
              </a:spcBef>
              <a:buClr>
                <a:schemeClr val="bg2"/>
              </a:buClr>
              <a:buSzTx/>
              <a:buFontTx/>
              <a:buNone/>
            </a:pPr>
            <a:r>
              <a:rPr lang="en-GB" altLang="en-US" sz="2000" i="1" dirty="0">
                <a:latin typeface="Bookman Old Style" pitchFamily="18" charset="0"/>
              </a:rPr>
              <a:t>Out of control/frustration</a:t>
            </a:r>
          </a:p>
          <a:p>
            <a:pPr lvl="1" eaLnBrk="1" hangingPunct="1">
              <a:spcBef>
                <a:spcPct val="0"/>
              </a:spcBef>
              <a:buClr>
                <a:schemeClr val="bg2"/>
              </a:buClr>
              <a:buSzTx/>
              <a:buFontTx/>
              <a:buNone/>
            </a:pPr>
            <a:r>
              <a:rPr lang="en-GB" altLang="en-US" sz="2000" i="1" dirty="0">
                <a:latin typeface="Bookman Old Style" pitchFamily="18" charset="0"/>
              </a:rPr>
              <a:t>Powerlessness</a:t>
            </a:r>
          </a:p>
          <a:p>
            <a:pPr lvl="1" eaLnBrk="1" hangingPunct="1">
              <a:spcBef>
                <a:spcPct val="0"/>
              </a:spcBef>
              <a:buClr>
                <a:schemeClr val="bg2"/>
              </a:buClr>
              <a:buSzTx/>
              <a:buFontTx/>
              <a:buNone/>
            </a:pPr>
            <a:r>
              <a:rPr lang="en-GB" altLang="en-US" sz="2000" i="1" dirty="0">
                <a:latin typeface="Bookman Old Style" pitchFamily="18" charset="0"/>
              </a:rPr>
              <a:t>Hopelessness</a:t>
            </a:r>
          </a:p>
          <a:p>
            <a:pPr lvl="1" eaLnBrk="1" hangingPunct="1">
              <a:spcBef>
                <a:spcPct val="0"/>
              </a:spcBef>
              <a:buClr>
                <a:schemeClr val="bg2"/>
              </a:buClr>
              <a:buSzTx/>
              <a:buFontTx/>
              <a:buNone/>
            </a:pPr>
            <a:r>
              <a:rPr lang="en-GB" altLang="en-US" sz="2000" i="1" dirty="0">
                <a:latin typeface="Bookman Old Style" pitchFamily="18" charset="0"/>
              </a:rPr>
              <a:t>Despair</a:t>
            </a:r>
          </a:p>
          <a:p>
            <a:pPr lvl="1" eaLnBrk="1" hangingPunct="1">
              <a:spcBef>
                <a:spcPct val="0"/>
              </a:spcBef>
              <a:buClr>
                <a:schemeClr val="bg2"/>
              </a:buClr>
              <a:buSzTx/>
              <a:buFontTx/>
              <a:buNone/>
            </a:pPr>
            <a:r>
              <a:rPr lang="en-GB" altLang="en-US" sz="2000" i="1" dirty="0">
                <a:latin typeface="Bookman Old Style" pitchFamily="18" charset="0"/>
              </a:rPr>
              <a:t>  Pain </a:t>
            </a:r>
          </a:p>
          <a:p>
            <a:pPr eaLnBrk="1" hangingPunct="1">
              <a:spcBef>
                <a:spcPct val="0"/>
              </a:spcBef>
              <a:buClrTx/>
              <a:buSzTx/>
              <a:buFontTx/>
              <a:buNone/>
            </a:pPr>
            <a:endParaRPr lang="en-GB" altLang="en-US" sz="1800" dirty="0"/>
          </a:p>
        </p:txBody>
      </p:sp>
      <p:sp>
        <p:nvSpPr>
          <p:cNvPr id="3" name="Rectangle 2"/>
          <p:cNvSpPr/>
          <p:nvPr/>
        </p:nvSpPr>
        <p:spPr>
          <a:xfrm>
            <a:off x="4453510" y="274309"/>
            <a:ext cx="6940062" cy="707886"/>
          </a:xfrm>
          <a:prstGeom prst="rect">
            <a:avLst/>
          </a:prstGeom>
        </p:spPr>
        <p:txBody>
          <a:bodyPr wrap="square">
            <a:spAutoFit/>
          </a:bodyPr>
          <a:lstStyle/>
          <a:p>
            <a:r>
              <a:rPr lang="en-GB" altLang="en-US" sz="2000" dirty="0">
                <a:solidFill>
                  <a:srgbClr val="512275"/>
                </a:solidFill>
                <a:latin typeface="Segoe Print" charset="0"/>
                <a:ea typeface="Segoe Print" charset="0"/>
                <a:cs typeface="Segoe Print" charset="0"/>
              </a:rPr>
              <a:t>Emotions that the individual struggles with e.g.</a:t>
            </a:r>
            <a:br>
              <a:rPr lang="en-GB" altLang="en-US" sz="2000" dirty="0">
                <a:solidFill>
                  <a:srgbClr val="512275"/>
                </a:solidFill>
                <a:latin typeface="Segoe Print" charset="0"/>
                <a:ea typeface="Segoe Print" charset="0"/>
                <a:cs typeface="Segoe Print" charset="0"/>
              </a:rPr>
            </a:br>
            <a:endParaRPr lang="en-GB" sz="2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235483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A solution to the problem</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53510" y="1244980"/>
            <a:ext cx="6940062" cy="3785652"/>
          </a:xfrm>
          <a:prstGeom prst="rect">
            <a:avLst/>
          </a:prstGeom>
        </p:spPr>
        <p:txBody>
          <a:bodyPr wrap="square">
            <a:spAutoFit/>
          </a:bodyPr>
          <a:lstStyle/>
          <a:p>
            <a:r>
              <a:rPr lang="en-GB" altLang="en-US" sz="2400" dirty="0">
                <a:solidFill>
                  <a:srgbClr val="7030A0"/>
                </a:solidFill>
                <a:latin typeface="Verdana" panose="020B0604030504040204" pitchFamily="34" charset="0"/>
                <a:ea typeface="Verdana" panose="020B0604030504040204" pitchFamily="34" charset="0"/>
              </a:rPr>
              <a:t>Coping strategies tend to have started out as a solution to escape horrible emotions or to get needs met e.g.</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Numbing or ‘cutting off’ </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Self harming or harming others</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Avoiding things, people or places</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Reassurance or care seeking</a:t>
            </a:r>
          </a:p>
          <a:p>
            <a:endParaRPr lang="en-GB" altLang="en-US" sz="2400" dirty="0">
              <a:solidFill>
                <a:srgbClr val="512275"/>
              </a:solidFill>
              <a:latin typeface="Segoe Print" charset="0"/>
              <a:ea typeface="Segoe Print" charset="0"/>
              <a:cs typeface="Segoe Print" charset="0"/>
            </a:endParaRPr>
          </a:p>
          <a:p>
            <a:r>
              <a:rPr lang="en-GB" altLang="en-US" sz="2400" dirty="0">
                <a:solidFill>
                  <a:srgbClr val="512275"/>
                </a:solidFill>
                <a:latin typeface="Segoe Print" charset="0"/>
                <a:ea typeface="Segoe Print" charset="0"/>
                <a:cs typeface="Segoe Print" charset="0"/>
              </a:rPr>
              <a:t>But these coping strategies ultimately become problems in themselves</a:t>
            </a:r>
          </a:p>
        </p:txBody>
      </p:sp>
    </p:spTree>
    <p:extLst>
      <p:ext uri="{BB962C8B-B14F-4D97-AF65-F5344CB8AC3E}">
        <p14:creationId xmlns:p14="http://schemas.microsoft.com/office/powerpoint/2010/main" val="1163376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6386" name="Title 1"/>
          <p:cNvSpPr>
            <a:spLocks noGrp="1"/>
          </p:cNvSpPr>
          <p:nvPr>
            <p:ph type="title"/>
          </p:nvPr>
        </p:nvSpPr>
        <p:spPr>
          <a:xfrm>
            <a:off x="675249" y="277814"/>
            <a:ext cx="10536702" cy="1139825"/>
          </a:xfrm>
        </p:spPr>
        <p:txBody>
          <a:bodyPr>
            <a:noAutofit/>
          </a:bodyPr>
          <a:lstStyle/>
          <a:p>
            <a:r>
              <a:rPr lang="en-GB" altLang="en-US" dirty="0">
                <a:solidFill>
                  <a:srgbClr val="512275"/>
                </a:solidFill>
                <a:latin typeface="Segoe Print" charset="0"/>
                <a:ea typeface="Segoe Print" charset="0"/>
                <a:cs typeface="Segoe Print" charset="0"/>
              </a:rPr>
              <a:t>E.g. Restricting eating as a Solution to a Problem…</a:t>
            </a:r>
          </a:p>
        </p:txBody>
      </p:sp>
      <p:sp>
        <p:nvSpPr>
          <p:cNvPr id="30723" name="Content Placeholder 2"/>
          <p:cNvSpPr>
            <a:spLocks noGrp="1"/>
          </p:cNvSpPr>
          <p:nvPr>
            <p:ph idx="1"/>
          </p:nvPr>
        </p:nvSpPr>
        <p:spPr>
          <a:xfrm>
            <a:off x="1919288" y="1125538"/>
            <a:ext cx="8470900" cy="5111750"/>
          </a:xfrm>
        </p:spPr>
        <p:txBody>
          <a:bodyPr/>
          <a:lstStyle/>
          <a:p>
            <a:pPr>
              <a:defRPr/>
            </a:pPr>
            <a:endParaRPr lang="en-GB" sz="2400" b="1" i="1" dirty="0">
              <a:solidFill>
                <a:srgbClr val="00B050"/>
              </a:solidFill>
              <a:latin typeface="Calibri" panose="020F0502020204030204" pitchFamily="34" charset="0"/>
            </a:endParaRPr>
          </a:p>
          <a:p>
            <a:pPr marL="0" indent="0">
              <a:buNone/>
              <a:defRPr/>
            </a:pPr>
            <a:endParaRPr lang="en-GB" b="1" dirty="0">
              <a:solidFill>
                <a:srgbClr val="D60093"/>
              </a:solidFill>
              <a:latin typeface="Calibri" panose="020F0502020204030204" pitchFamily="34" charset="0"/>
            </a:endParaRPr>
          </a:p>
          <a:p>
            <a:pPr>
              <a:defRPr/>
            </a:pPr>
            <a:endParaRPr lang="en-GB" dirty="0"/>
          </a:p>
          <a:p>
            <a:pPr>
              <a:defRPr/>
            </a:pPr>
            <a:endParaRPr lang="en-GB" altLang="en-US" dirty="0"/>
          </a:p>
        </p:txBody>
      </p:sp>
      <p:sp>
        <p:nvSpPr>
          <p:cNvPr id="16388" name="AutoShape 3"/>
          <p:cNvSpPr>
            <a:spLocks noChangeArrowheads="1"/>
          </p:cNvSpPr>
          <p:nvPr/>
        </p:nvSpPr>
        <p:spPr bwMode="auto">
          <a:xfrm rot="-355601">
            <a:off x="2357439" y="1704975"/>
            <a:ext cx="3881437" cy="3360738"/>
          </a:xfrm>
          <a:prstGeom prst="irregularSeal2">
            <a:avLst/>
          </a:prstGeom>
          <a:solidFill>
            <a:srgbClr val="BD88DE"/>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solidFill>
                <a:srgbClr val="660033"/>
              </a:solidFill>
              <a:latin typeface="Arial" charset="0"/>
            </a:endParaRPr>
          </a:p>
        </p:txBody>
      </p:sp>
      <p:sp>
        <p:nvSpPr>
          <p:cNvPr id="5" name="TextBox 12"/>
          <p:cNvSpPr txBox="1">
            <a:spLocks noChangeArrowheads="1"/>
          </p:cNvSpPr>
          <p:nvPr/>
        </p:nvSpPr>
        <p:spPr bwMode="auto">
          <a:xfrm>
            <a:off x="6281738" y="1582738"/>
            <a:ext cx="4106862" cy="193899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2000" dirty="0">
                <a:solidFill>
                  <a:srgbClr val="7030A0"/>
                </a:solidFill>
                <a:ea typeface="Verdana" panose="020B0604030504040204" pitchFamily="34" charset="0"/>
              </a:rPr>
              <a:t>Eating is something I have control over, therefore I restrict my food intake to regain a sense of control when other things feel out of my control</a:t>
            </a:r>
          </a:p>
        </p:txBody>
      </p:sp>
      <p:sp>
        <p:nvSpPr>
          <p:cNvPr id="6" name="Line 8"/>
          <p:cNvSpPr>
            <a:spLocks noChangeShapeType="1"/>
          </p:cNvSpPr>
          <p:nvPr/>
        </p:nvSpPr>
        <p:spPr bwMode="auto">
          <a:xfrm flipV="1">
            <a:off x="5692776" y="2244725"/>
            <a:ext cx="354013" cy="166688"/>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7" name="Line 8"/>
          <p:cNvSpPr>
            <a:spLocks noChangeShapeType="1"/>
          </p:cNvSpPr>
          <p:nvPr/>
        </p:nvSpPr>
        <p:spPr bwMode="auto">
          <a:xfrm flipH="1">
            <a:off x="8532813" y="3143250"/>
            <a:ext cx="0" cy="319088"/>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8" name="TextBox 2"/>
          <p:cNvSpPr txBox="1">
            <a:spLocks noChangeArrowheads="1"/>
          </p:cNvSpPr>
          <p:nvPr/>
        </p:nvSpPr>
        <p:spPr bwMode="auto">
          <a:xfrm>
            <a:off x="6259513" y="3584576"/>
            <a:ext cx="4341812" cy="2529923"/>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34290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lvl="1"/>
            <a:r>
              <a:rPr lang="en-GB" altLang="en-US" sz="1800" dirty="0">
                <a:solidFill>
                  <a:srgbClr val="7030A0"/>
                </a:solidFill>
                <a:ea typeface="Verdana" panose="020B0604030504040204" pitchFamily="34" charset="0"/>
              </a:rPr>
              <a:t>Others take greater control to manage risk</a:t>
            </a:r>
          </a:p>
          <a:p>
            <a:pPr lvl="1"/>
            <a:r>
              <a:rPr lang="en-GB" altLang="en-US" sz="1800" dirty="0">
                <a:solidFill>
                  <a:srgbClr val="7030A0"/>
                </a:solidFill>
                <a:ea typeface="Verdana" panose="020B0604030504040204" pitchFamily="34" charset="0"/>
              </a:rPr>
              <a:t>Unable to trust others to take (appropriate) control</a:t>
            </a:r>
          </a:p>
          <a:p>
            <a:pPr lvl="1"/>
            <a:r>
              <a:rPr lang="en-GB" altLang="en-US" sz="1800" dirty="0">
                <a:solidFill>
                  <a:srgbClr val="7030A0"/>
                </a:solidFill>
                <a:ea typeface="Verdana" panose="020B0604030504040204" pitchFamily="34" charset="0"/>
              </a:rPr>
              <a:t>Wrestling for (inappropriate) control over all aspects of life</a:t>
            </a:r>
          </a:p>
          <a:p>
            <a:pPr lvl="1"/>
            <a:r>
              <a:rPr lang="en-GB" altLang="en-US" sz="1800" dirty="0">
                <a:solidFill>
                  <a:srgbClr val="7030A0"/>
                </a:solidFill>
                <a:ea typeface="Verdana" panose="020B0604030504040204" pitchFamily="34" charset="0"/>
              </a:rPr>
              <a:t>Sense of control doesn’t last</a:t>
            </a:r>
          </a:p>
          <a:p>
            <a:pPr lvl="1"/>
            <a:r>
              <a:rPr lang="en-GB" altLang="en-US" sz="1800" dirty="0">
                <a:solidFill>
                  <a:srgbClr val="7030A0"/>
                </a:solidFill>
                <a:ea typeface="Verdana" panose="020B0604030504040204" pitchFamily="34" charset="0"/>
              </a:rPr>
              <a:t>Health problems</a:t>
            </a:r>
          </a:p>
        </p:txBody>
      </p:sp>
      <p:sp>
        <p:nvSpPr>
          <p:cNvPr id="9" name="Line 8"/>
          <p:cNvSpPr>
            <a:spLocks noChangeShapeType="1"/>
          </p:cNvSpPr>
          <p:nvPr/>
        </p:nvSpPr>
        <p:spPr bwMode="auto">
          <a:xfrm flipH="1" flipV="1">
            <a:off x="5541964" y="4186238"/>
            <a:ext cx="477837" cy="120650"/>
          </a:xfrm>
          <a:prstGeom prst="line">
            <a:avLst/>
          </a:prstGeom>
          <a:noFill/>
          <a:ln w="4445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6394" name="TextBox 2"/>
          <p:cNvSpPr txBox="1">
            <a:spLocks noChangeArrowheads="1"/>
          </p:cNvSpPr>
          <p:nvPr/>
        </p:nvSpPr>
        <p:spPr bwMode="auto">
          <a:xfrm>
            <a:off x="2813050" y="2862264"/>
            <a:ext cx="2622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eaLnBrk="1" hangingPunct="1">
              <a:spcBef>
                <a:spcPct val="0"/>
              </a:spcBef>
              <a:buClrTx/>
              <a:buSzTx/>
              <a:buFontTx/>
              <a:buNone/>
            </a:pPr>
            <a:r>
              <a:rPr lang="en-GB" altLang="en-US" sz="2000" i="1" dirty="0">
                <a:latin typeface="Bookman Old Style" pitchFamily="18" charset="0"/>
              </a:rPr>
              <a:t>Anxiety</a:t>
            </a:r>
          </a:p>
          <a:p>
            <a:pPr algn="ctr" eaLnBrk="1" hangingPunct="1">
              <a:spcBef>
                <a:spcPct val="0"/>
              </a:spcBef>
              <a:buClrTx/>
              <a:buSzTx/>
              <a:buFontTx/>
              <a:buNone/>
            </a:pPr>
            <a:r>
              <a:rPr lang="en-GB" altLang="en-US" sz="2000" i="1" dirty="0">
                <a:latin typeface="Bookman Old Style" pitchFamily="18" charset="0"/>
              </a:rPr>
              <a:t>Frustration</a:t>
            </a:r>
          </a:p>
          <a:p>
            <a:pPr algn="ctr" eaLnBrk="1" hangingPunct="1">
              <a:spcBef>
                <a:spcPct val="0"/>
              </a:spcBef>
              <a:buClrTx/>
              <a:buSzTx/>
              <a:buFontTx/>
              <a:buNone/>
            </a:pPr>
            <a:r>
              <a:rPr lang="en-GB" altLang="en-US" sz="2000" i="1" dirty="0">
                <a:latin typeface="Bookman Old Style" pitchFamily="18" charset="0"/>
              </a:rPr>
              <a:t>Feeling</a:t>
            </a:r>
            <a:r>
              <a:rPr lang="en-GB" altLang="en-US" sz="2000" b="1" dirty="0">
                <a:latin typeface="Calibri" pitchFamily="34" charset="0"/>
              </a:rPr>
              <a:t> </a:t>
            </a:r>
            <a:r>
              <a:rPr lang="en-GB" altLang="en-US" sz="2000" i="1" dirty="0">
                <a:latin typeface="Bookman Old Style" pitchFamily="18" charset="0"/>
              </a:rPr>
              <a:t>out</a:t>
            </a:r>
            <a:r>
              <a:rPr lang="en-GB" altLang="en-US" sz="2000" b="1" dirty="0">
                <a:latin typeface="Calibri" pitchFamily="34" charset="0"/>
              </a:rPr>
              <a:t> </a:t>
            </a:r>
            <a:r>
              <a:rPr lang="en-GB" altLang="en-US" sz="2000" i="1" dirty="0">
                <a:latin typeface="Bookman Old Style" pitchFamily="18" charset="0"/>
              </a:rPr>
              <a:t>of</a:t>
            </a:r>
            <a:r>
              <a:rPr lang="en-GB" altLang="en-US" sz="2000" b="1" dirty="0">
                <a:latin typeface="Calibri" pitchFamily="34" charset="0"/>
              </a:rPr>
              <a:t> </a:t>
            </a:r>
            <a:r>
              <a:rPr lang="en-GB" altLang="en-US" sz="2000" i="1" dirty="0">
                <a:latin typeface="Bookman Old Style" pitchFamily="18" charset="0"/>
              </a:rPr>
              <a:t>control</a:t>
            </a:r>
          </a:p>
        </p:txBody>
      </p:sp>
      <p:sp>
        <p:nvSpPr>
          <p:cNvPr id="2" name="TextBox 1"/>
          <p:cNvSpPr txBox="1">
            <a:spLocks noChangeArrowheads="1"/>
          </p:cNvSpPr>
          <p:nvPr/>
        </p:nvSpPr>
        <p:spPr bwMode="auto">
          <a:xfrm>
            <a:off x="1847850" y="5084763"/>
            <a:ext cx="4552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GB" altLang="en-US" sz="2000" b="1" i="1" dirty="0">
                <a:solidFill>
                  <a:srgbClr val="00B050"/>
                </a:solidFill>
                <a:ea typeface="Verdana" panose="020B0604030504040204" pitchFamily="34" charset="0"/>
              </a:rPr>
              <a:t>Next steps (exit to the problem)</a:t>
            </a:r>
          </a:p>
          <a:p>
            <a:pPr eaLnBrk="1" hangingPunct="1">
              <a:spcBef>
                <a:spcPct val="0"/>
              </a:spcBef>
              <a:buClrTx/>
              <a:buSzTx/>
              <a:buFont typeface="Wingdings" pitchFamily="2" charset="2"/>
              <a:buNone/>
            </a:pPr>
            <a:r>
              <a:rPr lang="en-GB" altLang="en-US" sz="1600" dirty="0">
                <a:solidFill>
                  <a:srgbClr val="7030A0"/>
                </a:solidFill>
                <a:ea typeface="Verdana" panose="020B0604030504040204" pitchFamily="34" charset="0"/>
              </a:rPr>
              <a:t>E.g. Help person identify (meaningful) ways they can have some control; collaboratively agree their role in a task and the staff member’s role.  </a:t>
            </a:r>
          </a:p>
          <a:p>
            <a:pPr eaLnBrk="1" hangingPunct="1">
              <a:spcBef>
                <a:spcPct val="0"/>
              </a:spcBef>
              <a:buClrTx/>
              <a:buSzTx/>
              <a:buFontTx/>
              <a:buNone/>
            </a:pPr>
            <a:endParaRPr lang="en-GB" altLang="en-US" sz="1600" dirty="0">
              <a:ea typeface="Verdana" panose="020B0604030504040204" pitchFamily="34" charset="0"/>
            </a:endParaRPr>
          </a:p>
        </p:txBody>
      </p:sp>
    </p:spTree>
    <p:extLst>
      <p:ext uri="{BB962C8B-B14F-4D97-AF65-F5344CB8AC3E}">
        <p14:creationId xmlns:p14="http://schemas.microsoft.com/office/powerpoint/2010/main" val="292607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17410" name="Rectangle 2"/>
          <p:cNvSpPr>
            <a:spLocks noGrp="1" noChangeArrowheads="1"/>
          </p:cNvSpPr>
          <p:nvPr>
            <p:ph type="title"/>
          </p:nvPr>
        </p:nvSpPr>
        <p:spPr>
          <a:xfrm>
            <a:off x="2208213" y="260350"/>
            <a:ext cx="7772400" cy="1143000"/>
          </a:xfrm>
        </p:spPr>
        <p:txBody>
          <a:bodyPr/>
          <a:lstStyle/>
          <a:p>
            <a:r>
              <a:rPr lang="en-GB" altLang="en-US" sz="3200" b="1" dirty="0">
                <a:solidFill>
                  <a:schemeClr val="bg1"/>
                </a:solidFill>
                <a:latin typeface="Verdana" panose="020B0604030504040204" pitchFamily="34" charset="0"/>
                <a:ea typeface="Verdana" panose="020B0604030504040204" pitchFamily="34" charset="0"/>
              </a:rPr>
              <a:t>A Solution to a Problem</a:t>
            </a:r>
          </a:p>
        </p:txBody>
      </p:sp>
      <p:graphicFrame>
        <p:nvGraphicFramePr>
          <p:cNvPr id="69636" name="Group 4"/>
          <p:cNvGraphicFramePr>
            <a:graphicFrameLocks noGrp="1"/>
          </p:cNvGraphicFramePr>
          <p:nvPr>
            <p:ph idx="1"/>
          </p:nvPr>
        </p:nvGraphicFramePr>
        <p:xfrm>
          <a:off x="2043113" y="1600201"/>
          <a:ext cx="8229600" cy="453072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479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rgbClr val="33669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CONTROL:</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Creates a sense of being in control of something, when other things seem to be beyond control</a:t>
                      </a:r>
                    </a:p>
                  </a:txBody>
                  <a:tcPr horzOverflow="overflow">
                    <a:lnL w="762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762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rgbClr val="33669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DIVERSION:</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mn-cs"/>
                        </a:rPr>
                        <a:t>Provides a focus for attention so other, more painful issues can be ignored</a:t>
                      </a:r>
                    </a:p>
                  </a:txBody>
                  <a:tcPr horzOverflow="overflow">
                    <a:lnL w="38100" cap="flat" cmpd="sng" algn="ctr">
                      <a:solidFill>
                        <a:srgbClr val="660066"/>
                      </a:solidFill>
                      <a:prstDash val="solid"/>
                      <a:round/>
                      <a:headEnd type="none" w="med" len="med"/>
                      <a:tailEnd type="none" w="med" len="med"/>
                    </a:lnL>
                    <a:lnR w="76200" cap="flat" cmpd="sng" algn="ctr">
                      <a:solidFill>
                        <a:srgbClr val="660066"/>
                      </a:solidFill>
                      <a:prstDash val="solid"/>
                      <a:round/>
                      <a:headEnd type="none" w="med" len="med"/>
                      <a:tailEnd type="none" w="med" len="med"/>
                    </a:lnR>
                    <a:lnT w="762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22828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rgbClr val="33669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SUCCESS:</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mn-cs"/>
                        </a:rPr>
                        <a:t>May lead to feelings of success in the context of perceived failures in other areas of life</a:t>
                      </a:r>
                    </a:p>
                  </a:txBody>
                  <a:tcPr horzOverflow="overflow">
                    <a:lnL w="762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76200" cap="flat" cmpd="sng" algn="ctr">
                      <a:solidFill>
                        <a:srgbClr val="660066"/>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rgbClr val="336699"/>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LOVE &amp; ATTENTION: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GB"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mn-cs"/>
                        </a:rPr>
                        <a:t>May elicit love and attention from family and friends when this has previously been missing</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GB" sz="2000" b="1" i="0" u="none" strike="noStrike" cap="none" normalizeH="0" baseline="0" dirty="0">
                        <a:ln>
                          <a:noFill/>
                        </a:ln>
                        <a:solidFill>
                          <a:srgbClr val="D60093"/>
                        </a:solidFill>
                        <a:effectLst>
                          <a:outerShdw blurRad="38100" dist="38100" dir="2700000" algn="tl">
                            <a:srgbClr val="000000"/>
                          </a:outerShdw>
                        </a:effectLst>
                        <a:latin typeface="Verdana" panose="020B0604030504040204" pitchFamily="34" charset="0"/>
                        <a:ea typeface="Verdana" panose="020B0604030504040204" pitchFamily="34" charset="0"/>
                      </a:endParaRPr>
                    </a:p>
                  </a:txBody>
                  <a:tcPr horzOverflow="overflow">
                    <a:lnL w="38100" cap="flat" cmpd="sng" algn="ctr">
                      <a:solidFill>
                        <a:srgbClr val="660066"/>
                      </a:solidFill>
                      <a:prstDash val="solid"/>
                      <a:round/>
                      <a:headEnd type="none" w="med" len="med"/>
                      <a:tailEnd type="none" w="med" len="med"/>
                    </a:lnL>
                    <a:lnR w="762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76200" cap="flat" cmpd="sng" algn="ctr">
                      <a:solidFill>
                        <a:srgbClr val="660066"/>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838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A1DE7-D4DA-6C36-8249-E577C7D02E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13EC5F-1A1B-D1DB-B976-D43868872B7B}"/>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3" name="TextBox 2">
            <a:extLst>
              <a:ext uri="{FF2B5EF4-FFF2-40B4-BE49-F238E27FC236}">
                <a16:creationId xmlns:a16="http://schemas.microsoft.com/office/drawing/2014/main" id="{16127D6D-1863-C333-015E-1A61B754ED0D}"/>
              </a:ext>
            </a:extLst>
          </p:cNvPr>
          <p:cNvSpPr txBox="1"/>
          <p:nvPr/>
        </p:nvSpPr>
        <p:spPr>
          <a:xfrm>
            <a:off x="1423515" y="254770"/>
            <a:ext cx="9344967" cy="993221"/>
          </a:xfrm>
          <a:prstGeom prst="rect">
            <a:avLst/>
          </a:prstGeom>
          <a:noFill/>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HOW WAS TULIPS DEVELOPED?</a:t>
            </a:r>
          </a:p>
        </p:txBody>
      </p:sp>
      <p:sp>
        <p:nvSpPr>
          <p:cNvPr id="9" name="TextBox 8">
            <a:extLst>
              <a:ext uri="{FF2B5EF4-FFF2-40B4-BE49-F238E27FC236}">
                <a16:creationId xmlns:a16="http://schemas.microsoft.com/office/drawing/2014/main" id="{DCA5D7F8-857C-10B1-B758-9905DA330E88}"/>
              </a:ext>
            </a:extLst>
          </p:cNvPr>
          <p:cNvSpPr txBox="1"/>
          <p:nvPr/>
        </p:nvSpPr>
        <p:spPr>
          <a:xfrm>
            <a:off x="1488830" y="1502761"/>
            <a:ext cx="9214339" cy="4913644"/>
          </a:xfrm>
          <a:prstGeom prst="rect">
            <a:avLst/>
          </a:prstGeom>
          <a:noFill/>
        </p:spPr>
        <p:txBody>
          <a:bodyPr wrap="square">
            <a:spAutoFit/>
          </a:bodyPr>
          <a:lstStyle/>
          <a:p>
            <a:pPr marL="519113" lvl="2"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51 studies implementing psychosocial interventions on acute mental health wards were reviewed </a:t>
            </a:r>
          </a:p>
          <a:p>
            <a:pPr marL="519113" lvl="2"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Staff, patient and carer perspectives were gathered on inpatient therapy via semi-structured interviews</a:t>
            </a:r>
          </a:p>
          <a:p>
            <a:pPr marL="519113" lvl="2"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Two pilot studies including interviews to elicit stakeholder views on what aspects of the intervention and its delivery worked or did not work in practice </a:t>
            </a:r>
          </a:p>
          <a:p>
            <a:pPr marL="519113" lvl="2"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Key elements of agreed and prioritised during an expert consensus conference featuring: </a:t>
            </a:r>
          </a:p>
          <a:p>
            <a:pPr marL="976313" lvl="3"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national leaders in the development of psychological therapy for severe mental health problems, </a:t>
            </a:r>
          </a:p>
          <a:p>
            <a:pPr marL="976313" lvl="3"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senior clinicians and managers working in inpatient setting</a:t>
            </a:r>
          </a:p>
          <a:p>
            <a:pPr marL="976313" lvl="3" indent="-342900">
              <a:lnSpc>
                <a:spcPct val="120000"/>
              </a:lnSpc>
              <a:buFont typeface="Arial" panose="020B0604020202020204" pitchFamily="34" charset="0"/>
              <a:buChar char="•"/>
              <a:defRPr/>
            </a:pPr>
            <a:r>
              <a:rPr lang="en-GB" sz="2200" dirty="0">
                <a:solidFill>
                  <a:srgbClr val="512275"/>
                </a:solidFill>
                <a:latin typeface="Arial Narrow" charset="0"/>
                <a:ea typeface="Arial Narrow" charset="0"/>
                <a:cs typeface="Arial Narrow" charset="0"/>
              </a:rPr>
              <a:t>patient/carer representatives</a:t>
            </a:r>
          </a:p>
        </p:txBody>
      </p:sp>
    </p:spTree>
    <p:extLst>
      <p:ext uri="{BB962C8B-B14F-4D97-AF65-F5344CB8AC3E}">
        <p14:creationId xmlns:p14="http://schemas.microsoft.com/office/powerpoint/2010/main" val="887223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16803"/>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a:xfrm>
            <a:off x="110176" y="62293"/>
            <a:ext cx="5044244" cy="1050814"/>
          </a:xfrm>
        </p:spPr>
        <p:txBody>
          <a:bodyPr>
            <a:normAutofit/>
          </a:bodyPr>
          <a:lstStyle/>
          <a:p>
            <a:pPr eaLnBrk="1" hangingPunct="1">
              <a:defRPr/>
            </a:pPr>
            <a:r>
              <a:rPr lang="en-US" dirty="0" err="1">
                <a:solidFill>
                  <a:srgbClr val="512275"/>
                </a:solidFill>
                <a:latin typeface="Segoe Print" charset="0"/>
                <a:ea typeface="Segoe Print" charset="0"/>
                <a:cs typeface="Segoe Print" charset="0"/>
              </a:rPr>
              <a:t>CFT</a:t>
            </a:r>
            <a:r>
              <a:rPr lang="en-US" dirty="0">
                <a:solidFill>
                  <a:srgbClr val="512275"/>
                </a:solidFill>
                <a:latin typeface="Segoe Print" charset="0"/>
                <a:ea typeface="Segoe Print" charset="0"/>
                <a:cs typeface="Segoe Print" charset="0"/>
              </a:rPr>
              <a:t> formulation</a:t>
            </a:r>
            <a:endParaRPr lang="en-GB" dirty="0">
              <a:solidFill>
                <a:srgbClr val="512275"/>
              </a:solidFill>
              <a:latin typeface="Segoe Print" charset="0"/>
              <a:ea typeface="Segoe Print" charset="0"/>
              <a:cs typeface="Segoe Print" charset="0"/>
            </a:endParaRPr>
          </a:p>
        </p:txBody>
      </p:sp>
      <p:sp>
        <p:nvSpPr>
          <p:cNvPr id="20" name="Rectangle: Rounded Corners 19">
            <a:extLst>
              <a:ext uri="{FF2B5EF4-FFF2-40B4-BE49-F238E27FC236}">
                <a16:creationId xmlns:a16="http://schemas.microsoft.com/office/drawing/2014/main" id="{6231B14B-F4D9-4205-A2FB-25223F6B8946}"/>
              </a:ext>
            </a:extLst>
          </p:cNvPr>
          <p:cNvSpPr/>
          <p:nvPr/>
        </p:nvSpPr>
        <p:spPr>
          <a:xfrm>
            <a:off x="144016" y="818890"/>
            <a:ext cx="2127698" cy="2424373"/>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Life experiences</a:t>
            </a:r>
            <a:endParaRPr lang="en-US" b="1" dirty="0">
              <a:solidFill>
                <a:srgbClr val="002060"/>
              </a:solidFill>
            </a:endParaRPr>
          </a:p>
          <a:p>
            <a:r>
              <a:rPr lang="en-US" b="1" dirty="0">
                <a:solidFill>
                  <a:srgbClr val="002060"/>
                </a:solidFill>
              </a:rPr>
              <a:t>Biological</a:t>
            </a:r>
            <a:r>
              <a:rPr lang="en-US" dirty="0">
                <a:solidFill>
                  <a:srgbClr val="002060"/>
                </a:solidFill>
              </a:rPr>
              <a:t> (e.g. learning difficulties, brain injury)</a:t>
            </a:r>
          </a:p>
          <a:p>
            <a:r>
              <a:rPr lang="en-US" b="1" dirty="0">
                <a:solidFill>
                  <a:srgbClr val="002060"/>
                </a:solidFill>
              </a:rPr>
              <a:t>Environment</a:t>
            </a:r>
            <a:r>
              <a:rPr lang="en-US" dirty="0">
                <a:solidFill>
                  <a:srgbClr val="002060"/>
                </a:solidFill>
              </a:rPr>
              <a:t> (e.g. poverty, trauma, relationships</a:t>
            </a:r>
          </a:p>
        </p:txBody>
      </p:sp>
      <p:sp>
        <p:nvSpPr>
          <p:cNvPr id="24" name="Rectangle: Rounded Corners 23">
            <a:extLst>
              <a:ext uri="{FF2B5EF4-FFF2-40B4-BE49-F238E27FC236}">
                <a16:creationId xmlns:a16="http://schemas.microsoft.com/office/drawing/2014/main" id="{AFA38DC0-F8AF-43FA-BEC9-487340BE2FDF}"/>
              </a:ext>
            </a:extLst>
          </p:cNvPr>
          <p:cNvSpPr/>
          <p:nvPr/>
        </p:nvSpPr>
        <p:spPr>
          <a:xfrm>
            <a:off x="219823" y="6123638"/>
            <a:ext cx="1084584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Precipitating: Triggers? What sets things off? What has been happening recently?</a:t>
            </a:r>
            <a:r>
              <a:rPr lang="en-US" dirty="0"/>
              <a:t> </a:t>
            </a:r>
            <a:r>
              <a:rPr lang="en-US" dirty="0">
                <a:solidFill>
                  <a:srgbClr val="002060"/>
                </a:solidFill>
              </a:rPr>
              <a:t>E.g. being told to stop doing something, being denied PRN, substance use, problems in relationships, physical health, financial, loss of sleep</a:t>
            </a:r>
            <a:endParaRPr lang="en-GB" b="1" dirty="0">
              <a:solidFill>
                <a:srgbClr val="002060"/>
              </a:solidFill>
            </a:endParaRPr>
          </a:p>
        </p:txBody>
      </p:sp>
      <p:sp>
        <p:nvSpPr>
          <p:cNvPr id="31" name="Arrow: Down 30">
            <a:extLst>
              <a:ext uri="{FF2B5EF4-FFF2-40B4-BE49-F238E27FC236}">
                <a16:creationId xmlns:a16="http://schemas.microsoft.com/office/drawing/2014/main" id="{CF665374-CC70-4E99-91C2-96599B523558}"/>
              </a:ext>
            </a:extLst>
          </p:cNvPr>
          <p:cNvSpPr/>
          <p:nvPr/>
        </p:nvSpPr>
        <p:spPr>
          <a:xfrm rot="10800000">
            <a:off x="3209493" y="5250661"/>
            <a:ext cx="370703" cy="872977"/>
          </a:xfrm>
          <a:prstGeom prst="downArrow">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B47A022-6AC5-492E-A6CF-CC7324D62BE4}"/>
              </a:ext>
            </a:extLst>
          </p:cNvPr>
          <p:cNvSpPr/>
          <p:nvPr/>
        </p:nvSpPr>
        <p:spPr>
          <a:xfrm rot="16200000">
            <a:off x="2251676" y="1370424"/>
            <a:ext cx="370703" cy="33062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677ABD7-B388-4257-9EFF-F05069453706}"/>
              </a:ext>
            </a:extLst>
          </p:cNvPr>
          <p:cNvSpPr/>
          <p:nvPr/>
        </p:nvSpPr>
        <p:spPr>
          <a:xfrm>
            <a:off x="2602340" y="818889"/>
            <a:ext cx="2076815" cy="4431767"/>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Key fears/threats</a:t>
            </a:r>
          </a:p>
          <a:p>
            <a:endParaRPr lang="en-US" b="1" u="sng" dirty="0">
              <a:solidFill>
                <a:srgbClr val="002060"/>
              </a:solidFill>
            </a:endParaRPr>
          </a:p>
          <a:p>
            <a:endParaRPr lang="en-US" b="1" u="sng" dirty="0">
              <a:solidFill>
                <a:srgbClr val="002060"/>
              </a:solidFill>
            </a:endParaRPr>
          </a:p>
          <a:p>
            <a:r>
              <a:rPr lang="en-US" b="1" dirty="0">
                <a:solidFill>
                  <a:srgbClr val="002060"/>
                </a:solidFill>
              </a:rPr>
              <a:t>External (from others</a:t>
            </a:r>
          </a:p>
          <a:p>
            <a:endParaRPr lang="en-US" b="1" dirty="0">
              <a:solidFill>
                <a:srgbClr val="002060"/>
              </a:solidFill>
            </a:endParaRPr>
          </a:p>
          <a:p>
            <a:endParaRPr lang="en-US" b="1" dirty="0">
              <a:solidFill>
                <a:srgbClr val="002060"/>
              </a:solidFill>
            </a:endParaRPr>
          </a:p>
          <a:p>
            <a:endParaRPr lang="en-US" b="1" dirty="0">
              <a:solidFill>
                <a:srgbClr val="002060"/>
              </a:solidFill>
            </a:endParaRPr>
          </a:p>
          <a:p>
            <a:r>
              <a:rPr lang="en-US" b="1" dirty="0">
                <a:solidFill>
                  <a:srgbClr val="002060"/>
                </a:solidFill>
              </a:rPr>
              <a:t>Internal (from self)</a:t>
            </a: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dirty="0">
              <a:solidFill>
                <a:srgbClr val="002060"/>
              </a:solidFill>
            </a:endParaRPr>
          </a:p>
        </p:txBody>
      </p:sp>
      <p:sp>
        <p:nvSpPr>
          <p:cNvPr id="18" name="Arrow: Down 17">
            <a:extLst>
              <a:ext uri="{FF2B5EF4-FFF2-40B4-BE49-F238E27FC236}">
                <a16:creationId xmlns:a16="http://schemas.microsoft.com/office/drawing/2014/main" id="{F3DA4AFA-06D7-4FDC-9890-39B16DE68C24}"/>
              </a:ext>
            </a:extLst>
          </p:cNvPr>
          <p:cNvSpPr/>
          <p:nvPr/>
        </p:nvSpPr>
        <p:spPr>
          <a:xfrm rot="16200000">
            <a:off x="4661014" y="1288208"/>
            <a:ext cx="370703" cy="33062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E8092F79-280E-4F93-82CD-32CA8D89BF9D}"/>
              </a:ext>
            </a:extLst>
          </p:cNvPr>
          <p:cNvSpPr/>
          <p:nvPr/>
        </p:nvSpPr>
        <p:spPr>
          <a:xfrm rot="16200000">
            <a:off x="5970987" y="3757050"/>
            <a:ext cx="370703" cy="330627"/>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7C976FC7-58D7-4DB9-A30D-30D8EF56F47B}"/>
              </a:ext>
            </a:extLst>
          </p:cNvPr>
          <p:cNvSpPr/>
          <p:nvPr/>
        </p:nvSpPr>
        <p:spPr>
          <a:xfrm rot="5400000">
            <a:off x="5918711" y="4237305"/>
            <a:ext cx="370703" cy="330627"/>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27DEC28-24C4-4DDC-A4CC-D8751115B53F}"/>
              </a:ext>
            </a:extLst>
          </p:cNvPr>
          <p:cNvSpPr/>
          <p:nvPr/>
        </p:nvSpPr>
        <p:spPr>
          <a:xfrm>
            <a:off x="5011679" y="818889"/>
            <a:ext cx="2076815" cy="443176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Protective strategies</a:t>
            </a:r>
          </a:p>
          <a:p>
            <a:endParaRPr lang="en-US" b="1" u="sng" dirty="0">
              <a:solidFill>
                <a:srgbClr val="002060"/>
              </a:solidFill>
            </a:endParaRPr>
          </a:p>
          <a:p>
            <a:endParaRPr lang="en-US" b="1" u="sng" dirty="0">
              <a:solidFill>
                <a:srgbClr val="002060"/>
              </a:solidFill>
            </a:endParaRPr>
          </a:p>
          <a:p>
            <a:r>
              <a:rPr lang="en-US" b="1" dirty="0">
                <a:solidFill>
                  <a:srgbClr val="002060"/>
                </a:solidFill>
              </a:rPr>
              <a:t>External (from others</a:t>
            </a:r>
          </a:p>
          <a:p>
            <a:endParaRPr lang="en-US" b="1" dirty="0">
              <a:solidFill>
                <a:srgbClr val="002060"/>
              </a:solidFill>
            </a:endParaRPr>
          </a:p>
          <a:p>
            <a:endParaRPr lang="en-US" b="1" dirty="0">
              <a:solidFill>
                <a:srgbClr val="002060"/>
              </a:solidFill>
            </a:endParaRPr>
          </a:p>
          <a:p>
            <a:endParaRPr lang="en-US" b="1" dirty="0">
              <a:solidFill>
                <a:srgbClr val="002060"/>
              </a:solidFill>
            </a:endParaRPr>
          </a:p>
          <a:p>
            <a:r>
              <a:rPr lang="en-US" b="1" dirty="0">
                <a:solidFill>
                  <a:srgbClr val="002060"/>
                </a:solidFill>
              </a:rPr>
              <a:t>Internal (from self)</a:t>
            </a: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dirty="0">
              <a:solidFill>
                <a:srgbClr val="002060"/>
              </a:solidFill>
            </a:endParaRPr>
          </a:p>
        </p:txBody>
      </p:sp>
      <p:sp>
        <p:nvSpPr>
          <p:cNvPr id="22" name="Rectangle: Rounded Corners 21">
            <a:extLst>
              <a:ext uri="{FF2B5EF4-FFF2-40B4-BE49-F238E27FC236}">
                <a16:creationId xmlns:a16="http://schemas.microsoft.com/office/drawing/2014/main" id="{1DD9772D-EE34-422E-A390-3C45397BFCCB}"/>
              </a:ext>
            </a:extLst>
          </p:cNvPr>
          <p:cNvSpPr/>
          <p:nvPr/>
        </p:nvSpPr>
        <p:spPr>
          <a:xfrm>
            <a:off x="7454511" y="863986"/>
            <a:ext cx="2076815" cy="440095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Intended Consequences</a:t>
            </a: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dirty="0">
              <a:solidFill>
                <a:srgbClr val="002060"/>
              </a:solidFill>
            </a:endParaRPr>
          </a:p>
        </p:txBody>
      </p:sp>
      <p:sp>
        <p:nvSpPr>
          <p:cNvPr id="26" name="Arrow: Down 25">
            <a:extLst>
              <a:ext uri="{FF2B5EF4-FFF2-40B4-BE49-F238E27FC236}">
                <a16:creationId xmlns:a16="http://schemas.microsoft.com/office/drawing/2014/main" id="{8D178567-14DA-4654-810C-AC22D330053D}"/>
              </a:ext>
            </a:extLst>
          </p:cNvPr>
          <p:cNvSpPr/>
          <p:nvPr/>
        </p:nvSpPr>
        <p:spPr>
          <a:xfrm rot="16200000">
            <a:off x="7086151" y="1305450"/>
            <a:ext cx="370703" cy="33062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8FEA86C0-13FF-484F-BE61-648FD0B18DD2}"/>
              </a:ext>
            </a:extLst>
          </p:cNvPr>
          <p:cNvSpPr/>
          <p:nvPr/>
        </p:nvSpPr>
        <p:spPr>
          <a:xfrm rot="16200000">
            <a:off x="9511287" y="1322692"/>
            <a:ext cx="370703" cy="33062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CE60911B-E906-4D0B-A035-3321EC8990D7}"/>
              </a:ext>
            </a:extLst>
          </p:cNvPr>
          <p:cNvSpPr/>
          <p:nvPr/>
        </p:nvSpPr>
        <p:spPr>
          <a:xfrm>
            <a:off x="9878926" y="818887"/>
            <a:ext cx="2076815" cy="4431771"/>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Unintended Consequences</a:t>
            </a: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b="1" u="sng" dirty="0">
              <a:solidFill>
                <a:srgbClr val="002060"/>
              </a:solidFill>
            </a:endParaRPr>
          </a:p>
          <a:p>
            <a:endParaRPr lang="en-US" dirty="0">
              <a:solidFill>
                <a:srgbClr val="002060"/>
              </a:solidFill>
            </a:endParaRPr>
          </a:p>
        </p:txBody>
      </p:sp>
      <p:sp>
        <p:nvSpPr>
          <p:cNvPr id="2" name="Arrow: Curved Up 1">
            <a:extLst>
              <a:ext uri="{FF2B5EF4-FFF2-40B4-BE49-F238E27FC236}">
                <a16:creationId xmlns:a16="http://schemas.microsoft.com/office/drawing/2014/main" id="{86BF0EE6-A668-4A84-9318-FDF29FC9F02C}"/>
              </a:ext>
            </a:extLst>
          </p:cNvPr>
          <p:cNvSpPr/>
          <p:nvPr/>
        </p:nvSpPr>
        <p:spPr>
          <a:xfrm flipH="1">
            <a:off x="3504756" y="5250659"/>
            <a:ext cx="7296593" cy="7433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Rounded Corners 28">
            <a:extLst>
              <a:ext uri="{FF2B5EF4-FFF2-40B4-BE49-F238E27FC236}">
                <a16:creationId xmlns:a16="http://schemas.microsoft.com/office/drawing/2014/main" id="{1A30DA7B-CB39-46AF-B8B3-6A67806FA909}"/>
              </a:ext>
            </a:extLst>
          </p:cNvPr>
          <p:cNvSpPr/>
          <p:nvPr/>
        </p:nvSpPr>
        <p:spPr>
          <a:xfrm>
            <a:off x="167215" y="3445803"/>
            <a:ext cx="2127698" cy="2424373"/>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rgbClr val="002060"/>
                </a:solidFill>
              </a:rPr>
              <a:t>Protective</a:t>
            </a:r>
          </a:p>
          <a:p>
            <a:r>
              <a:rPr lang="en-US" b="1" u="sng" dirty="0">
                <a:solidFill>
                  <a:srgbClr val="002060"/>
                </a:solidFill>
              </a:rPr>
              <a:t>Strengths</a:t>
            </a:r>
          </a:p>
          <a:p>
            <a:r>
              <a:rPr lang="en-US" b="1" u="sng" dirty="0">
                <a:solidFill>
                  <a:srgbClr val="002060"/>
                </a:solidFill>
              </a:rPr>
              <a:t>Resources</a:t>
            </a:r>
            <a:endParaRPr lang="en-US" b="1"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2477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1" grpId="0" animBg="1"/>
      <p:bldP spid="32" grpId="0" animBg="1"/>
      <p:bldP spid="17" grpId="0" animBg="1"/>
      <p:bldP spid="18" grpId="0" animBg="1"/>
      <p:bldP spid="19" grpId="0" animBg="1"/>
      <p:bldP spid="21" grpId="0" animBg="1"/>
      <p:bldP spid="15" grpId="0" animBg="1"/>
      <p:bldP spid="22" grpId="0" animBg="1"/>
      <p:bldP spid="26" grpId="0" animBg="1"/>
      <p:bldP spid="27" grpId="0" animBg="1"/>
      <p:bldP spid="28"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4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Protective factors</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53510" y="428178"/>
            <a:ext cx="6940062" cy="6001643"/>
          </a:xfrm>
          <a:prstGeom prst="rect">
            <a:avLst/>
          </a:prstGeom>
        </p:spPr>
        <p:txBody>
          <a:bodyPr wrap="square">
            <a:spAutoFit/>
          </a:bodyPr>
          <a:lstStyle/>
          <a:p>
            <a:r>
              <a:rPr lang="en-US" altLang="en-US" sz="2400" b="1" dirty="0">
                <a:solidFill>
                  <a:srgbClr val="7030A0"/>
                </a:solidFill>
                <a:latin typeface="Verdana" panose="020B0604030504040204" pitchFamily="34" charset="0"/>
                <a:ea typeface="Verdana" panose="020B0604030504040204" pitchFamily="34" charset="0"/>
              </a:rPr>
              <a:t>It is always important to consider protective factors. This can guide care planning and interventions.</a:t>
            </a:r>
          </a:p>
          <a:p>
            <a:endParaRPr lang="en-GB" altLang="en-US" sz="2400" dirty="0">
              <a:solidFill>
                <a:srgbClr val="7030A0"/>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Personal and social resources</a:t>
            </a:r>
          </a:p>
          <a:p>
            <a:pPr marL="800100" lvl="1"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Humour</a:t>
            </a:r>
          </a:p>
          <a:p>
            <a:pPr marL="800100" lvl="1"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Vocational skills</a:t>
            </a:r>
          </a:p>
          <a:p>
            <a:pPr marL="800100" lvl="1"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Involvement in community groups/activities</a:t>
            </a:r>
          </a:p>
          <a:p>
            <a:pPr marL="800100" lvl="1"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Positive roles (e.g. as an aunt, charity worker)</a:t>
            </a:r>
          </a:p>
          <a:p>
            <a:pPr marL="800100" lvl="1"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Supportive family</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Awareness of own strengths and challenges</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Existing helpful coping strategies</a:t>
            </a:r>
          </a:p>
          <a:p>
            <a:pPr marL="342900" indent="-342900">
              <a:buFont typeface="Arial" panose="020B0604020202020204" pitchFamily="34" charset="0"/>
              <a:buChar char="•"/>
            </a:pPr>
            <a:r>
              <a:rPr lang="en-GB" altLang="en-US" sz="2400" dirty="0">
                <a:solidFill>
                  <a:srgbClr val="7030A0"/>
                </a:solidFill>
                <a:latin typeface="Verdana" panose="020B0604030504040204" pitchFamily="34" charset="0"/>
                <a:ea typeface="Verdana" panose="020B0604030504040204" pitchFamily="34" charset="0"/>
              </a:rPr>
              <a:t>Aim to build on their strengths (e.g. OT)</a:t>
            </a:r>
          </a:p>
        </p:txBody>
      </p:sp>
    </p:spTree>
    <p:extLst>
      <p:ext uri="{BB962C8B-B14F-4D97-AF65-F5344CB8AC3E}">
        <p14:creationId xmlns:p14="http://schemas.microsoft.com/office/powerpoint/2010/main" val="3020395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7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Next steps</a:t>
            </a:r>
          </a:p>
        </p:txBody>
      </p:sp>
      <p:sp>
        <p:nvSpPr>
          <p:cNvPr id="5" name="Rectangular Callout 4"/>
          <p:cNvSpPr/>
          <p:nvPr/>
        </p:nvSpPr>
        <p:spPr>
          <a:xfrm>
            <a:off x="555674" y="522798"/>
            <a:ext cx="2894108" cy="101058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05456" y="761950"/>
            <a:ext cx="7388116" cy="5108386"/>
          </a:xfrm>
          <a:prstGeom prst="rect">
            <a:avLst/>
          </a:prstGeom>
        </p:spPr>
        <p:txBody>
          <a:bodyPr wrap="square">
            <a:spAutoFit/>
          </a:bodyPr>
          <a:lstStyle/>
          <a:p>
            <a:pPr marL="342900" indent="-342900">
              <a:lnSpc>
                <a:spcPct val="150000"/>
              </a:lnSpc>
              <a:buFont typeface="Arial" panose="020B0604020202020204" pitchFamily="34" charset="0"/>
              <a:buChar char="•"/>
            </a:pPr>
            <a:r>
              <a:rPr lang="en-GB" altLang="en-US" sz="2000" dirty="0">
                <a:solidFill>
                  <a:srgbClr val="7030A0"/>
                </a:solidFill>
                <a:latin typeface="Verdana" panose="020B0604030504040204" pitchFamily="34" charset="0"/>
                <a:ea typeface="Verdana" panose="020B0604030504040204" pitchFamily="34" charset="0"/>
              </a:rPr>
              <a:t>Each identified solution to a problem, that has become a problem itself, can be diagrammed as a “vicious cycle”.</a:t>
            </a:r>
          </a:p>
          <a:p>
            <a:pPr marL="342900" indent="-342900">
              <a:lnSpc>
                <a:spcPct val="150000"/>
              </a:lnSpc>
              <a:buFont typeface="Arial" panose="020B0604020202020204" pitchFamily="34" charset="0"/>
              <a:buChar char="•"/>
            </a:pPr>
            <a:r>
              <a:rPr lang="en-GB" altLang="en-US" sz="2000" dirty="0">
                <a:solidFill>
                  <a:srgbClr val="7030A0"/>
                </a:solidFill>
                <a:latin typeface="Verdana" panose="020B0604030504040204" pitchFamily="34" charset="0"/>
                <a:ea typeface="Verdana" panose="020B0604030504040204" pitchFamily="34" charset="0"/>
              </a:rPr>
              <a:t>This cycle shows how the behaviour keeps the problem(s) going.</a:t>
            </a:r>
          </a:p>
          <a:p>
            <a:pPr marL="342900" indent="-342900">
              <a:lnSpc>
                <a:spcPct val="150000"/>
              </a:lnSpc>
              <a:buFont typeface="Arial" panose="020B0604020202020204" pitchFamily="34" charset="0"/>
              <a:buChar char="•"/>
            </a:pPr>
            <a:r>
              <a:rPr lang="en-GB" altLang="en-US" sz="2000" dirty="0">
                <a:solidFill>
                  <a:srgbClr val="7030A0"/>
                </a:solidFill>
                <a:latin typeface="Verdana" panose="020B0604030504040204" pitchFamily="34" charset="0"/>
                <a:ea typeface="Verdana" panose="020B0604030504040204" pitchFamily="34" charset="0"/>
              </a:rPr>
              <a:t>It give clues about how the cycle can be broken and the person can get their needs met in healthier ways.</a:t>
            </a:r>
          </a:p>
          <a:p>
            <a:pPr marL="342900" indent="-342900">
              <a:lnSpc>
                <a:spcPct val="150000"/>
              </a:lnSpc>
              <a:buFont typeface="Arial" panose="020B0604020202020204" pitchFamily="34" charset="0"/>
              <a:buChar char="•"/>
            </a:pPr>
            <a:r>
              <a:rPr lang="en-GB" altLang="en-US" sz="2000" dirty="0">
                <a:solidFill>
                  <a:srgbClr val="7030A0"/>
                </a:solidFill>
                <a:latin typeface="Verdana" panose="020B0604030504040204" pitchFamily="34" charset="0"/>
                <a:ea typeface="Verdana" panose="020B0604030504040204" pitchFamily="34" charset="0"/>
              </a:rPr>
              <a:t>Often many “exits” can be identified as being potentially useful.</a:t>
            </a:r>
          </a:p>
          <a:p>
            <a:pPr marL="342900" indent="-342900">
              <a:lnSpc>
                <a:spcPct val="150000"/>
              </a:lnSpc>
              <a:buFont typeface="Arial" panose="020B0604020202020204" pitchFamily="34" charset="0"/>
              <a:buChar char="•"/>
            </a:pPr>
            <a:r>
              <a:rPr lang="en-GB" altLang="en-US" sz="2000" dirty="0">
                <a:solidFill>
                  <a:srgbClr val="7030A0"/>
                </a:solidFill>
                <a:latin typeface="Verdana" panose="020B0604030504040204" pitchFamily="34" charset="0"/>
                <a:ea typeface="Verdana" panose="020B0604030504040204" pitchFamily="34" charset="0"/>
              </a:rPr>
              <a:t>Exits might be for the individual to practice with staff support, for the staff member/team to practice.</a:t>
            </a:r>
          </a:p>
        </p:txBody>
      </p:sp>
    </p:spTree>
    <p:extLst>
      <p:ext uri="{BB962C8B-B14F-4D97-AF65-F5344CB8AC3E}">
        <p14:creationId xmlns:p14="http://schemas.microsoft.com/office/powerpoint/2010/main" val="3282736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2" name="Title 1"/>
          <p:cNvSpPr>
            <a:spLocks noGrp="1"/>
          </p:cNvSpPr>
          <p:nvPr>
            <p:ph type="title"/>
          </p:nvPr>
        </p:nvSpPr>
        <p:spPr/>
        <p:txBody>
          <a:bodyPr>
            <a:normAutofit/>
          </a:bodyPr>
          <a:lstStyle/>
          <a:p>
            <a:r>
              <a:rPr lang="en-GB" dirty="0">
                <a:solidFill>
                  <a:srgbClr val="512275"/>
                </a:solidFill>
                <a:latin typeface="Segoe Print" charset="0"/>
                <a:ea typeface="Segoe Print" charset="0"/>
                <a:cs typeface="Segoe Print" charset="0"/>
              </a:rPr>
              <a:t>Gary</a:t>
            </a:r>
          </a:p>
        </p:txBody>
      </p:sp>
      <p:sp>
        <p:nvSpPr>
          <p:cNvPr id="9" name="Content Placeholder 8">
            <a:extLst>
              <a:ext uri="{FF2B5EF4-FFF2-40B4-BE49-F238E27FC236}">
                <a16:creationId xmlns:a16="http://schemas.microsoft.com/office/drawing/2014/main" id="{DE56AEE3-2E75-CBE5-3ACA-5E79A51C7F43}"/>
              </a:ext>
            </a:extLst>
          </p:cNvPr>
          <p:cNvSpPr>
            <a:spLocks noGrp="1"/>
          </p:cNvSpPr>
          <p:nvPr>
            <p:ph idx="1"/>
          </p:nvPr>
        </p:nvSpPr>
        <p:spPr/>
        <p:txBody>
          <a:bodyPr/>
          <a:lstStyle/>
          <a:p>
            <a:pPr marL="0" indent="0">
              <a:buNone/>
            </a:pPr>
            <a:r>
              <a:rPr lang="en-GB" dirty="0">
                <a:hlinkClick r:id="rId3"/>
              </a:rPr>
              <a:t>https://video.manchester.ac.uk/faculties/edfa2331ca0cd9a14d717cb1d233466f/6df641c6-f88e-40bf-94a4-4e67ecca5e93/</a:t>
            </a:r>
            <a:r>
              <a:rPr lang="en-GB" dirty="0"/>
              <a:t> </a:t>
            </a:r>
          </a:p>
        </p:txBody>
      </p:sp>
    </p:spTree>
    <p:extLst>
      <p:ext uri="{BB962C8B-B14F-4D97-AF65-F5344CB8AC3E}">
        <p14:creationId xmlns:p14="http://schemas.microsoft.com/office/powerpoint/2010/main" val="2787249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7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Profile</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843675" y="365559"/>
            <a:ext cx="8229600" cy="6126882"/>
          </a:xfrm>
        </p:spPr>
        <p:txBody>
          <a:bodyPr numCol="2">
            <a:noAutofit/>
          </a:bodyPr>
          <a:lstStyle/>
          <a:p>
            <a:pPr marL="0" indent="0">
              <a:buNone/>
            </a:pPr>
            <a:r>
              <a:rPr lang="en-GB" sz="1800" dirty="0">
                <a:solidFill>
                  <a:srgbClr val="7030A0"/>
                </a:solidFill>
                <a:latin typeface="Verdana" panose="020B0604030504040204" pitchFamily="34" charset="0"/>
                <a:ea typeface="Verdana" panose="020B0604030504040204" pitchFamily="34" charset="0"/>
              </a:rPr>
              <a:t>Gary is 25 years old and has a diagnosis of schizophrenia.</a:t>
            </a:r>
          </a:p>
          <a:p>
            <a:pPr marL="0" indent="0">
              <a:buNone/>
            </a:pPr>
            <a:endParaRPr lang="en-GB" sz="1800" dirty="0">
              <a:solidFill>
                <a:srgbClr val="7030A0"/>
              </a:solidFill>
              <a:latin typeface="Verdana" panose="020B0604030504040204" pitchFamily="34" charset="0"/>
              <a:ea typeface="Verdana" panose="020B0604030504040204" pitchFamily="34" charset="0"/>
            </a:endParaRPr>
          </a:p>
          <a:p>
            <a:pPr marL="0" indent="0">
              <a:buNone/>
            </a:pPr>
            <a:r>
              <a:rPr lang="en-GB" sz="1800" dirty="0">
                <a:solidFill>
                  <a:srgbClr val="7030A0"/>
                </a:solidFill>
                <a:latin typeface="Verdana" panose="020B0604030504040204" pitchFamily="34" charset="0"/>
                <a:ea typeface="Verdana" panose="020B0604030504040204" pitchFamily="34" charset="0"/>
              </a:rPr>
              <a:t>Gary has had a history of challenging behaviour from his early years. He was taken into Care as a consequence of his mother’s mental health problems when aged 7; his mum felt unable to cope. His mother had cared for Gary as a single parent since birth; there is no record of his father.</a:t>
            </a:r>
          </a:p>
          <a:p>
            <a:pPr marL="0" indent="0">
              <a:buNone/>
            </a:pPr>
            <a:endParaRPr lang="en-GB" sz="1800" dirty="0">
              <a:solidFill>
                <a:srgbClr val="7030A0"/>
              </a:solidFill>
              <a:latin typeface="Verdana" panose="020B0604030504040204" pitchFamily="34" charset="0"/>
              <a:ea typeface="Verdana" panose="020B0604030504040204" pitchFamily="34" charset="0"/>
            </a:endParaRPr>
          </a:p>
          <a:p>
            <a:pPr marL="0" indent="0">
              <a:buNone/>
            </a:pPr>
            <a:r>
              <a:rPr lang="en-GB" sz="1800" dirty="0">
                <a:solidFill>
                  <a:srgbClr val="7030A0"/>
                </a:solidFill>
                <a:latin typeface="Verdana" panose="020B0604030504040204" pitchFamily="34" charset="0"/>
                <a:ea typeface="Verdana" panose="020B0604030504040204" pitchFamily="34" charset="0"/>
              </a:rPr>
              <a:t>Gary lived in multiple foster homes but he displayed a lot of challenging behaviour so was ultimately returned to a Care home. He reported incidents of sexual abuse in Care on numerous occasions over several years, but nothing was proven, and no action was taken by the authorities.  </a:t>
            </a:r>
          </a:p>
          <a:p>
            <a:pPr marL="0" indent="0">
              <a:buNone/>
            </a:pPr>
            <a:r>
              <a:rPr lang="en-GB" sz="1800" dirty="0">
                <a:solidFill>
                  <a:srgbClr val="7030A0"/>
                </a:solidFill>
                <a:latin typeface="Verdana" panose="020B0604030504040204" pitchFamily="34" charset="0"/>
                <a:ea typeface="Verdana" panose="020B0604030504040204" pitchFamily="34" charset="0"/>
              </a:rPr>
              <a:t>Gary has been a heavy drinker since his early teens. This escalated from heavy social drinking to daily excessive drinking of spirits.</a:t>
            </a:r>
          </a:p>
          <a:p>
            <a:pPr marL="177800" indent="0">
              <a:buNone/>
            </a:pPr>
            <a:endParaRPr lang="en-GB" sz="1800" dirty="0">
              <a:solidFill>
                <a:srgbClr val="7030A0"/>
              </a:solidFill>
              <a:latin typeface="Verdana" panose="020B0604030504040204" pitchFamily="34" charset="0"/>
              <a:ea typeface="Verdana" panose="020B0604030504040204" pitchFamily="34" charset="0"/>
            </a:endParaRPr>
          </a:p>
          <a:p>
            <a:pPr marL="177800" indent="-4763">
              <a:buNone/>
            </a:pPr>
            <a:r>
              <a:rPr lang="en-GB" sz="1800" dirty="0">
                <a:solidFill>
                  <a:srgbClr val="7030A0"/>
                </a:solidFill>
                <a:latin typeface="Verdana" panose="020B0604030504040204" pitchFamily="34" charset="0"/>
                <a:ea typeface="Verdana" panose="020B0604030504040204" pitchFamily="34" charset="0"/>
              </a:rPr>
              <a:t>Gary joined the army at age 16.  While in the army he was involved in incidents of violence and there were allegations of an attempted rape of a colleague although nothing was proven. Gary left the army on grounds of ill health. </a:t>
            </a:r>
          </a:p>
          <a:p>
            <a:pPr marL="177800" indent="-4763">
              <a:buNone/>
            </a:pPr>
            <a:r>
              <a:rPr lang="en-GB" sz="1800" dirty="0">
                <a:solidFill>
                  <a:srgbClr val="7030A0"/>
                </a:solidFill>
                <a:latin typeface="Verdana" panose="020B0604030504040204" pitchFamily="34" charset="0"/>
                <a:ea typeface="Verdana" panose="020B0604030504040204" pitchFamily="34" charset="0"/>
              </a:rPr>
              <a:t>Following his discharge he developed psychotic symptoms and had two suicide attempts. He was admitted to hospital following his last suicide attempt one month ago and is seen as continued high risk both for self harm and harm to others. </a:t>
            </a:r>
          </a:p>
          <a:p>
            <a:pPr marL="0" indent="0">
              <a:buNone/>
            </a:pPr>
            <a:endParaRPr lang="en-GB" sz="18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7421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Video - Gary</a:t>
            </a:r>
          </a:p>
        </p:txBody>
      </p:sp>
      <p:sp>
        <p:nvSpPr>
          <p:cNvPr id="9219" name="Rectangle 3"/>
          <p:cNvSpPr>
            <a:spLocks noGrp="1" noChangeArrowheads="1"/>
          </p:cNvSpPr>
          <p:nvPr>
            <p:ph type="body" idx="1"/>
          </p:nvPr>
        </p:nvSpPr>
        <p:spPr/>
        <p:txBody>
          <a:bodyPr/>
          <a:lstStyle/>
          <a:p>
            <a:pPr algn="ctr" eaLnBrk="1" hangingPunct="1">
              <a:buClr>
                <a:srgbClr val="FFFF00"/>
              </a:buClr>
              <a:buFontTx/>
              <a:buNone/>
              <a:defRPr/>
            </a:pPr>
            <a:r>
              <a:rPr lang="en-US" sz="3600" b="1" dirty="0">
                <a:solidFill>
                  <a:schemeClr val="bg1"/>
                </a:solidFill>
                <a:latin typeface="Verdana" panose="020B0604030504040204" pitchFamily="34" charset="0"/>
                <a:ea typeface="Verdana" panose="020B0604030504040204" pitchFamily="34" charset="0"/>
              </a:rPr>
              <a:t>Discuss in pairs/groups:</a:t>
            </a:r>
            <a:endParaRPr lang="en-GB" sz="3600" b="1" dirty="0">
              <a:solidFill>
                <a:schemeClr val="bg1"/>
              </a:solidFill>
              <a:latin typeface="Verdana" panose="020B0604030504040204" pitchFamily="34" charset="0"/>
              <a:ea typeface="Verdana" panose="020B0604030504040204" pitchFamily="34" charset="0"/>
            </a:endParaRPr>
          </a:p>
          <a:p>
            <a:pPr algn="ctr" eaLnBrk="1" hangingPunct="1">
              <a:buClr>
                <a:srgbClr val="FFFF00"/>
              </a:buClr>
              <a:buFontTx/>
              <a:buNone/>
              <a:defRPr/>
            </a:pPr>
            <a:endParaRPr lang="en-GB" b="1" dirty="0">
              <a:solidFill>
                <a:schemeClr val="bg1"/>
              </a:solidFill>
              <a:latin typeface="Verdana" panose="020B0604030504040204" pitchFamily="34" charset="0"/>
              <a:ea typeface="Verdana" panose="020B0604030504040204" pitchFamily="34" charset="0"/>
            </a:endParaRPr>
          </a:p>
          <a:p>
            <a:pPr algn="ctr" eaLnBrk="1" hangingPunct="1">
              <a:buClr>
                <a:srgbClr val="FFFF00"/>
              </a:buClr>
              <a:buFontTx/>
              <a:buNone/>
              <a:defRPr/>
            </a:pPr>
            <a:r>
              <a:rPr lang="en-GB" b="1" dirty="0">
                <a:solidFill>
                  <a:schemeClr val="bg1"/>
                </a:solidFill>
                <a:latin typeface="Verdana" panose="020B0604030504040204" pitchFamily="34" charset="0"/>
                <a:ea typeface="Verdana" panose="020B0604030504040204" pitchFamily="34" charset="0"/>
              </a:rPr>
              <a:t>How do you feel about Gary?</a:t>
            </a:r>
          </a:p>
          <a:p>
            <a:pPr algn="ctr" eaLnBrk="1" hangingPunct="1">
              <a:buClr>
                <a:srgbClr val="FFFF00"/>
              </a:buClr>
              <a:buFontTx/>
              <a:buNone/>
              <a:defRPr/>
            </a:pPr>
            <a:endParaRPr lang="en-GB" b="1" dirty="0">
              <a:solidFill>
                <a:schemeClr val="bg1"/>
              </a:solidFill>
              <a:latin typeface="Verdana" panose="020B0604030504040204" pitchFamily="34" charset="0"/>
              <a:ea typeface="Verdana" panose="020B0604030504040204" pitchFamily="34" charset="0"/>
            </a:endParaRPr>
          </a:p>
          <a:p>
            <a:pPr marL="0" indent="0" algn="ctr">
              <a:buClr>
                <a:srgbClr val="FFFF00"/>
              </a:buClr>
              <a:buNone/>
              <a:defRPr/>
            </a:pPr>
            <a:r>
              <a:rPr lang="en-GB" b="1" dirty="0">
                <a:solidFill>
                  <a:schemeClr val="bg1"/>
                </a:solidFill>
                <a:latin typeface="Verdana" panose="020B0604030504040204" pitchFamily="34" charset="0"/>
                <a:ea typeface="Verdana" panose="020B0604030504040204" pitchFamily="34" charset="0"/>
              </a:rPr>
              <a:t>What challenges does Gary present with?</a:t>
            </a:r>
          </a:p>
          <a:p>
            <a:pPr algn="ctr" eaLnBrk="1" hangingPunct="1">
              <a:buClr>
                <a:srgbClr val="FFFF00"/>
              </a:buClr>
              <a:buFontTx/>
              <a:buNone/>
              <a:defRPr/>
            </a:pPr>
            <a:endParaRPr lang="en-GB" b="1" dirty="0">
              <a:solidFill>
                <a:schemeClr val="bg1"/>
              </a:solidFill>
              <a:latin typeface="Verdana" panose="020B0604030504040204" pitchFamily="34" charset="0"/>
              <a:ea typeface="Verdana" panose="020B0604030504040204" pitchFamily="34" charset="0"/>
            </a:endParaRPr>
          </a:p>
          <a:p>
            <a:pPr algn="ctr" eaLnBrk="1" hangingPunct="1">
              <a:buClr>
                <a:srgbClr val="FFFF00"/>
              </a:buClr>
              <a:buFontTx/>
              <a:buNone/>
              <a:defRPr/>
            </a:pPr>
            <a:r>
              <a:rPr lang="en-GB" b="1" dirty="0">
                <a:solidFill>
                  <a:schemeClr val="bg1"/>
                </a:solidFill>
                <a:latin typeface="Verdana" panose="020B0604030504040204" pitchFamily="34" charset="0"/>
                <a:ea typeface="Verdana" panose="020B0604030504040204" pitchFamily="34" charset="0"/>
              </a:rPr>
              <a:t>What are Gary’s strengths? </a:t>
            </a:r>
          </a:p>
        </p:txBody>
      </p:sp>
    </p:spTree>
    <p:extLst>
      <p:ext uri="{BB962C8B-B14F-4D97-AF65-F5344CB8AC3E}">
        <p14:creationId xmlns:p14="http://schemas.microsoft.com/office/powerpoint/2010/main" val="633489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Significant life events</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403187" y="365559"/>
            <a:ext cx="7670087" cy="6126882"/>
          </a:xfrm>
        </p:spPr>
        <p:txBody>
          <a:bodyPr numCol="1">
            <a:noAutofit/>
          </a:bodyPr>
          <a:lstStyle/>
          <a:p>
            <a:r>
              <a:rPr lang="en-GB" sz="2400" dirty="0">
                <a:solidFill>
                  <a:srgbClr val="7030A0"/>
                </a:solidFill>
                <a:latin typeface="Verdana" panose="020B0604030504040204" pitchFamily="34" charset="0"/>
                <a:ea typeface="Verdana" panose="020B0604030504040204" pitchFamily="34" charset="0"/>
              </a:rPr>
              <a:t>Mother single parent with mental health problems</a:t>
            </a:r>
          </a:p>
          <a:p>
            <a:r>
              <a:rPr lang="en-GB" sz="2400" dirty="0">
                <a:solidFill>
                  <a:srgbClr val="7030A0"/>
                </a:solidFill>
                <a:latin typeface="Verdana" panose="020B0604030504040204" pitchFamily="34" charset="0"/>
                <a:ea typeface="Verdana" panose="020B0604030504040204" pitchFamily="34" charset="0"/>
              </a:rPr>
              <a:t>No contact with father</a:t>
            </a:r>
          </a:p>
          <a:p>
            <a:r>
              <a:rPr lang="en-GB" sz="2400" dirty="0">
                <a:solidFill>
                  <a:srgbClr val="7030A0"/>
                </a:solidFill>
                <a:latin typeface="Verdana" panose="020B0604030504040204" pitchFamily="34" charset="0"/>
                <a:ea typeface="Verdana" panose="020B0604030504040204" pitchFamily="34" charset="0"/>
              </a:rPr>
              <a:t>Behavioural problems as young child</a:t>
            </a:r>
          </a:p>
          <a:p>
            <a:r>
              <a:rPr lang="en-GB" sz="2400" dirty="0">
                <a:solidFill>
                  <a:srgbClr val="7030A0"/>
                </a:solidFill>
                <a:latin typeface="Verdana" panose="020B0604030504040204" pitchFamily="34" charset="0"/>
                <a:ea typeface="Verdana" panose="020B0604030504040204" pitchFamily="34" charset="0"/>
              </a:rPr>
              <a:t>Care aged 7, multiple foster homes</a:t>
            </a:r>
          </a:p>
          <a:p>
            <a:r>
              <a:rPr lang="en-GB" sz="2400" dirty="0">
                <a:solidFill>
                  <a:srgbClr val="7030A0"/>
                </a:solidFill>
                <a:latin typeface="Verdana" panose="020B0604030504040204" pitchFamily="34" charset="0"/>
                <a:ea typeface="Verdana" panose="020B0604030504040204" pitchFamily="34" charset="0"/>
              </a:rPr>
              <a:t>Sexual abuse </a:t>
            </a:r>
          </a:p>
          <a:p>
            <a:r>
              <a:rPr lang="en-GB" sz="2400" dirty="0">
                <a:solidFill>
                  <a:srgbClr val="7030A0"/>
                </a:solidFill>
                <a:latin typeface="Verdana" panose="020B0604030504040204" pitchFamily="34" charset="0"/>
                <a:ea typeface="Verdana" panose="020B0604030504040204" pitchFamily="34" charset="0"/>
              </a:rPr>
              <a:t>Heavy drinker since early teens</a:t>
            </a:r>
          </a:p>
          <a:p>
            <a:r>
              <a:rPr lang="en-GB" sz="2400" dirty="0">
                <a:solidFill>
                  <a:srgbClr val="7030A0"/>
                </a:solidFill>
                <a:latin typeface="Verdana" panose="020B0604030504040204" pitchFamily="34" charset="0"/>
                <a:ea typeface="Verdana" panose="020B0604030504040204" pitchFamily="34" charset="0"/>
              </a:rPr>
              <a:t>Army aged 16 </a:t>
            </a:r>
          </a:p>
          <a:p>
            <a:r>
              <a:rPr lang="en-GB" sz="2400" dirty="0">
                <a:solidFill>
                  <a:srgbClr val="7030A0"/>
                </a:solidFill>
                <a:latin typeface="Verdana" panose="020B0604030504040204" pitchFamily="34" charset="0"/>
                <a:ea typeface="Verdana" panose="020B0604030504040204" pitchFamily="34" charset="0"/>
              </a:rPr>
              <a:t>Incidents of violence and attempted rape</a:t>
            </a:r>
          </a:p>
          <a:p>
            <a:r>
              <a:rPr lang="en-GB" sz="2400" dirty="0">
                <a:solidFill>
                  <a:srgbClr val="7030A0"/>
                </a:solidFill>
                <a:latin typeface="Verdana" panose="020B0604030504040204" pitchFamily="34" charset="0"/>
                <a:ea typeface="Verdana" panose="020B0604030504040204" pitchFamily="34" charset="0"/>
              </a:rPr>
              <a:t>Acute hospital, psychosis and 2 suicide attempts</a:t>
            </a:r>
          </a:p>
          <a:p>
            <a:r>
              <a:rPr lang="en-GB" sz="2400" dirty="0">
                <a:solidFill>
                  <a:srgbClr val="7030A0"/>
                </a:solidFill>
                <a:latin typeface="Verdana" panose="020B0604030504040204" pitchFamily="34" charset="0"/>
                <a:ea typeface="Verdana" panose="020B0604030504040204" pitchFamily="34" charset="0"/>
              </a:rPr>
              <a:t>History of repeated admissions including low secure services </a:t>
            </a:r>
          </a:p>
          <a:p>
            <a:pPr marL="0" indent="0">
              <a:buNone/>
            </a:pPr>
            <a:endParaRPr lang="en-GB" sz="18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4409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39938"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Beliefs - Gary</a:t>
            </a:r>
          </a:p>
        </p:txBody>
      </p:sp>
      <p:sp>
        <p:nvSpPr>
          <p:cNvPr id="39939" name="Rectangle 3"/>
          <p:cNvSpPr>
            <a:spLocks noGrp="1" noChangeArrowheads="1"/>
          </p:cNvSpPr>
          <p:nvPr>
            <p:ph type="body" idx="1"/>
          </p:nvPr>
        </p:nvSpPr>
        <p:spPr>
          <a:xfrm>
            <a:off x="2351088" y="2133600"/>
            <a:ext cx="7543800" cy="4114800"/>
          </a:xfrm>
        </p:spPr>
        <p:txBody>
          <a:bodyPr/>
          <a:lstStyle/>
          <a:p>
            <a:pPr algn="ctr" eaLnBrk="1" hangingPunct="1">
              <a:buFont typeface="Wingdings" pitchFamily="2" charset="2"/>
              <a:buNone/>
              <a:defRPr/>
            </a:pPr>
            <a:r>
              <a:rPr lang="en-GB" sz="4000" dirty="0">
                <a:solidFill>
                  <a:schemeClr val="bg1"/>
                </a:solidFill>
                <a:latin typeface="Verdana" panose="020B0604030504040204" pitchFamily="34" charset="0"/>
                <a:ea typeface="Verdana" panose="020B0604030504040204" pitchFamily="34" charset="0"/>
              </a:rPr>
              <a:t>  What beliefs is Gary likely to have about himself, other people and the world in general?</a:t>
            </a:r>
          </a:p>
          <a:p>
            <a:pPr algn="ctr" eaLnBrk="1" hangingPunct="1">
              <a:buFont typeface="Wingdings" pitchFamily="2" charset="2"/>
              <a:buNone/>
              <a:defRPr/>
            </a:pPr>
            <a:endParaRPr lang="en-GB" sz="4000" b="1" dirty="0">
              <a:solidFill>
                <a:schemeClr val="bg1"/>
              </a:solidFill>
              <a:latin typeface="Verdana" panose="020B0604030504040204" pitchFamily="34" charset="0"/>
              <a:ea typeface="Verdana" panose="020B0604030504040204" pitchFamily="34" charset="0"/>
            </a:endParaRPr>
          </a:p>
          <a:p>
            <a:pPr algn="ctr" eaLnBrk="1" hangingPunct="1">
              <a:buFontTx/>
              <a:buNone/>
              <a:defRPr/>
            </a:pPr>
            <a:endParaRPr lang="en-GB" dirty="0">
              <a:solidFill>
                <a:schemeClr val="bg1"/>
              </a:solidFill>
              <a:latin typeface="Verdana" panose="020B0604030504040204" pitchFamily="34" charset="0"/>
              <a:ea typeface="Verdana" panose="020B0604030504040204" pitchFamily="34" charset="0"/>
            </a:endParaRPr>
          </a:p>
          <a:p>
            <a:pPr algn="ctr" eaLnBrk="1" hangingPunct="1">
              <a:buFontTx/>
              <a:buChar char="-"/>
              <a:defRPr/>
            </a:pP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8522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00013" y="-94389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29698"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Coping styles - Gary</a:t>
            </a:r>
          </a:p>
        </p:txBody>
      </p:sp>
      <p:sp>
        <p:nvSpPr>
          <p:cNvPr id="29699" name="Rectangle 3"/>
          <p:cNvSpPr>
            <a:spLocks noGrp="1" noChangeArrowheads="1"/>
          </p:cNvSpPr>
          <p:nvPr>
            <p:ph type="body" idx="1"/>
          </p:nvPr>
        </p:nvSpPr>
        <p:spPr>
          <a:xfrm>
            <a:off x="2424113" y="2133600"/>
            <a:ext cx="7543800" cy="4114800"/>
          </a:xfrm>
        </p:spPr>
        <p:txBody>
          <a:bodyPr/>
          <a:lstStyle/>
          <a:p>
            <a:pPr algn="ctr" eaLnBrk="1" hangingPunct="1">
              <a:buFont typeface="Wingdings" pitchFamily="2" charset="2"/>
              <a:buNone/>
              <a:defRPr/>
            </a:pPr>
            <a:r>
              <a:rPr lang="en-GB" sz="4000" dirty="0">
                <a:solidFill>
                  <a:schemeClr val="bg1"/>
                </a:solidFill>
                <a:latin typeface="Verdana" panose="020B0604030504040204" pitchFamily="34" charset="0"/>
                <a:ea typeface="Verdana" panose="020B0604030504040204" pitchFamily="34" charset="0"/>
              </a:rPr>
              <a:t>  How might these beliefs influence how Gary interacts with others and copes with stress?</a:t>
            </a:r>
          </a:p>
          <a:p>
            <a:pPr eaLnBrk="1" hangingPunct="1">
              <a:buFont typeface="Wingdings" pitchFamily="2" charset="2"/>
              <a:buNone/>
              <a:defRPr/>
            </a:pPr>
            <a:endParaRPr lang="en-GB" sz="4000" b="1" dirty="0">
              <a:solidFill>
                <a:srgbClr val="FFFF00"/>
              </a:solidFill>
            </a:endParaRPr>
          </a:p>
          <a:p>
            <a:pPr eaLnBrk="1" hangingPunct="1">
              <a:buFont typeface="Wingdings" pitchFamily="2" charset="2"/>
              <a:buNone/>
              <a:defRPr/>
            </a:pPr>
            <a:endParaRPr lang="en-GB" dirty="0"/>
          </a:p>
        </p:txBody>
      </p:sp>
    </p:spTree>
    <p:extLst>
      <p:ext uri="{BB962C8B-B14F-4D97-AF65-F5344CB8AC3E}">
        <p14:creationId xmlns:p14="http://schemas.microsoft.com/office/powerpoint/2010/main" val="1211781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30722"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Impact - Gary</a:t>
            </a:r>
          </a:p>
        </p:txBody>
      </p:sp>
      <p:sp>
        <p:nvSpPr>
          <p:cNvPr id="30723" name="Rectangle 3"/>
          <p:cNvSpPr>
            <a:spLocks noGrp="1" noChangeArrowheads="1"/>
          </p:cNvSpPr>
          <p:nvPr>
            <p:ph type="body" idx="1"/>
          </p:nvPr>
        </p:nvSpPr>
        <p:spPr>
          <a:xfrm>
            <a:off x="2279651" y="2349500"/>
            <a:ext cx="7543800" cy="4114800"/>
          </a:xfrm>
        </p:spPr>
        <p:txBody>
          <a:bodyPr/>
          <a:lstStyle/>
          <a:p>
            <a:pPr algn="ctr" eaLnBrk="1" hangingPunct="1">
              <a:buFont typeface="Wingdings" pitchFamily="2" charset="2"/>
              <a:buNone/>
              <a:defRPr/>
            </a:pPr>
            <a:r>
              <a:rPr lang="en-GB" sz="4000" dirty="0">
                <a:solidFill>
                  <a:schemeClr val="bg1"/>
                </a:solidFill>
                <a:latin typeface="Verdana" panose="020B0604030504040204" pitchFamily="34" charset="0"/>
                <a:ea typeface="Verdana" panose="020B0604030504040204" pitchFamily="34" charset="0"/>
              </a:rPr>
              <a:t>  What is the likely impact of these ways of behaving towards others and ways of coping?</a:t>
            </a:r>
          </a:p>
          <a:p>
            <a:pPr algn="ctr" eaLnBrk="1" hangingPunct="1">
              <a:defRPr/>
            </a:pPr>
            <a:endParaRPr lang="en-GB" sz="4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311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7" name="Diagram 6"/>
          <p:cNvGraphicFramePr/>
          <p:nvPr>
            <p:extLst>
              <p:ext uri="{D42A27DB-BD31-4B8C-83A1-F6EECF244321}">
                <p14:modId xmlns:p14="http://schemas.microsoft.com/office/powerpoint/2010/main" val="3411598405"/>
              </p:ext>
            </p:extLst>
          </p:nvPr>
        </p:nvGraphicFramePr>
        <p:xfrm>
          <a:off x="1170124" y="664698"/>
          <a:ext cx="9851751" cy="552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9BE19AB-2B9C-E75E-222B-8068AED8985E}"/>
              </a:ext>
            </a:extLst>
          </p:cNvPr>
          <p:cNvSpPr txBox="1"/>
          <p:nvPr/>
        </p:nvSpPr>
        <p:spPr>
          <a:xfrm>
            <a:off x="1608829" y="221718"/>
            <a:ext cx="10400044" cy="993221"/>
          </a:xfrm>
          <a:prstGeom prst="rect">
            <a:avLst/>
          </a:prstGeom>
          <a:noFill/>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HOW WAS TULIPS EVALUATED?</a:t>
            </a:r>
          </a:p>
        </p:txBody>
      </p:sp>
    </p:spTree>
    <p:extLst>
      <p:ext uri="{BB962C8B-B14F-4D97-AF65-F5344CB8AC3E}">
        <p14:creationId xmlns:p14="http://schemas.microsoft.com/office/powerpoint/2010/main" val="4241469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a:xfrm>
            <a:off x="214183" y="288063"/>
            <a:ext cx="4324865" cy="1325563"/>
          </a:xfrm>
        </p:spPr>
        <p:txBody>
          <a:bodyPr>
            <a:normAutofit/>
          </a:bodyPr>
          <a:lstStyle/>
          <a:p>
            <a:pPr eaLnBrk="1" hangingPunct="1">
              <a:defRPr/>
            </a:pPr>
            <a:r>
              <a:rPr lang="en-US" dirty="0">
                <a:solidFill>
                  <a:srgbClr val="512275"/>
                </a:solidFill>
                <a:latin typeface="Segoe Print" charset="0"/>
                <a:ea typeface="Segoe Print" charset="0"/>
                <a:cs typeface="Segoe Print" charset="0"/>
              </a:rPr>
              <a:t>A</a:t>
            </a:r>
            <a:r>
              <a:rPr lang="en-GB" dirty="0">
                <a:solidFill>
                  <a:srgbClr val="512275"/>
                </a:solidFill>
                <a:latin typeface="Segoe Print" charset="0"/>
                <a:ea typeface="Segoe Print" charset="0"/>
                <a:cs typeface="Segoe Print" charset="0"/>
              </a:rPr>
              <a:t> formulation for Gary</a:t>
            </a:r>
          </a:p>
        </p:txBody>
      </p:sp>
      <p:sp>
        <p:nvSpPr>
          <p:cNvPr id="20" name="Rectangle: Rounded Corners 19">
            <a:extLst>
              <a:ext uri="{FF2B5EF4-FFF2-40B4-BE49-F238E27FC236}">
                <a16:creationId xmlns:a16="http://schemas.microsoft.com/office/drawing/2014/main" id="{6231B14B-F4D9-4205-A2FB-25223F6B8946}"/>
              </a:ext>
            </a:extLst>
          </p:cNvPr>
          <p:cNvSpPr/>
          <p:nvPr/>
        </p:nvSpPr>
        <p:spPr>
          <a:xfrm>
            <a:off x="4847967" y="674424"/>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Past Experiences</a:t>
            </a:r>
            <a:endParaRPr lang="en-GB" b="1" dirty="0">
              <a:solidFill>
                <a:srgbClr val="002060"/>
              </a:solidFill>
            </a:endParaRPr>
          </a:p>
        </p:txBody>
      </p:sp>
      <p:sp>
        <p:nvSpPr>
          <p:cNvPr id="23" name="Rectangle: Rounded Corners 22">
            <a:extLst>
              <a:ext uri="{FF2B5EF4-FFF2-40B4-BE49-F238E27FC236}">
                <a16:creationId xmlns:a16="http://schemas.microsoft.com/office/drawing/2014/main" id="{22DCCB0B-60DF-4F0F-8D19-75DAB40FC02C}"/>
              </a:ext>
            </a:extLst>
          </p:cNvPr>
          <p:cNvSpPr/>
          <p:nvPr/>
        </p:nvSpPr>
        <p:spPr>
          <a:xfrm>
            <a:off x="4847967" y="1714241"/>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Core beliefs (self, others, the world)</a:t>
            </a:r>
            <a:endParaRPr lang="en-GB" b="1" dirty="0">
              <a:solidFill>
                <a:srgbClr val="002060"/>
              </a:solidFill>
            </a:endParaRPr>
          </a:p>
        </p:txBody>
      </p:sp>
      <p:sp>
        <p:nvSpPr>
          <p:cNvPr id="24" name="Rectangle: Rounded Corners 23">
            <a:extLst>
              <a:ext uri="{FF2B5EF4-FFF2-40B4-BE49-F238E27FC236}">
                <a16:creationId xmlns:a16="http://schemas.microsoft.com/office/drawing/2014/main" id="{AFA38DC0-F8AF-43FA-BEC9-487340BE2FDF}"/>
              </a:ext>
            </a:extLst>
          </p:cNvPr>
          <p:cNvSpPr/>
          <p:nvPr/>
        </p:nvSpPr>
        <p:spPr>
          <a:xfrm>
            <a:off x="4847967" y="2731892"/>
            <a:ext cx="2496065"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Triggers</a:t>
            </a:r>
            <a:endParaRPr lang="en-GB" b="1" dirty="0">
              <a:solidFill>
                <a:srgbClr val="002060"/>
              </a:solidFill>
            </a:endParaRPr>
          </a:p>
        </p:txBody>
      </p:sp>
      <p:sp>
        <p:nvSpPr>
          <p:cNvPr id="22" name="Oval 21">
            <a:extLst>
              <a:ext uri="{FF2B5EF4-FFF2-40B4-BE49-F238E27FC236}">
                <a16:creationId xmlns:a16="http://schemas.microsoft.com/office/drawing/2014/main" id="{582AB3F7-45F4-4F5F-BB1F-BE7C1AC8D6E7}"/>
              </a:ext>
            </a:extLst>
          </p:cNvPr>
          <p:cNvSpPr/>
          <p:nvPr/>
        </p:nvSpPr>
        <p:spPr>
          <a:xfrm>
            <a:off x="2386920" y="3779107"/>
            <a:ext cx="7426411" cy="2930611"/>
          </a:xfrm>
          <a:prstGeom prst="ellipse">
            <a:avLst/>
          </a:prstGeom>
          <a:solidFill>
            <a:srgbClr val="F0E5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FD352FE7-497F-4AAD-9E19-ED9034C07CF5}"/>
              </a:ext>
            </a:extLst>
          </p:cNvPr>
          <p:cNvSpPr/>
          <p:nvPr/>
        </p:nvSpPr>
        <p:spPr>
          <a:xfrm>
            <a:off x="3397073" y="4468998"/>
            <a:ext cx="2075937" cy="647862"/>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Thoughts</a:t>
            </a:r>
            <a:endParaRPr lang="en-GB" b="1" dirty="0">
              <a:solidFill>
                <a:srgbClr val="002060"/>
              </a:solidFill>
            </a:endParaRPr>
          </a:p>
        </p:txBody>
      </p:sp>
      <p:sp>
        <p:nvSpPr>
          <p:cNvPr id="26" name="Rectangle: Rounded Corners 25">
            <a:extLst>
              <a:ext uri="{FF2B5EF4-FFF2-40B4-BE49-F238E27FC236}">
                <a16:creationId xmlns:a16="http://schemas.microsoft.com/office/drawing/2014/main" id="{411B33BF-3D3D-44C3-9FF9-2229F8683CB1}"/>
              </a:ext>
            </a:extLst>
          </p:cNvPr>
          <p:cNvSpPr/>
          <p:nvPr/>
        </p:nvSpPr>
        <p:spPr>
          <a:xfrm>
            <a:off x="6757080" y="4448785"/>
            <a:ext cx="2075937" cy="646713"/>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Feelings</a:t>
            </a:r>
            <a:endParaRPr lang="en-GB" b="1" dirty="0">
              <a:solidFill>
                <a:srgbClr val="002060"/>
              </a:solidFill>
            </a:endParaRPr>
          </a:p>
        </p:txBody>
      </p:sp>
      <p:sp>
        <p:nvSpPr>
          <p:cNvPr id="27" name="Rectangle: Rounded Corners 26">
            <a:extLst>
              <a:ext uri="{FF2B5EF4-FFF2-40B4-BE49-F238E27FC236}">
                <a16:creationId xmlns:a16="http://schemas.microsoft.com/office/drawing/2014/main" id="{878D01B6-7E3C-49F2-8001-ACB40B963646}"/>
              </a:ext>
            </a:extLst>
          </p:cNvPr>
          <p:cNvSpPr/>
          <p:nvPr/>
        </p:nvSpPr>
        <p:spPr>
          <a:xfrm>
            <a:off x="5058033" y="5657682"/>
            <a:ext cx="2178906" cy="669708"/>
          </a:xfrm>
          <a:prstGeom prst="roundRect">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Behaviours</a:t>
            </a:r>
            <a:endParaRPr lang="en-GB" b="1" dirty="0">
              <a:solidFill>
                <a:srgbClr val="002060"/>
              </a:solidFill>
            </a:endParaRPr>
          </a:p>
        </p:txBody>
      </p:sp>
      <p:sp>
        <p:nvSpPr>
          <p:cNvPr id="28" name="Arrow: Down 27">
            <a:extLst>
              <a:ext uri="{FF2B5EF4-FFF2-40B4-BE49-F238E27FC236}">
                <a16:creationId xmlns:a16="http://schemas.microsoft.com/office/drawing/2014/main" id="{2B7277B9-35F6-47E4-996D-F133015B136F}"/>
              </a:ext>
            </a:extLst>
          </p:cNvPr>
          <p:cNvSpPr/>
          <p:nvPr/>
        </p:nvSpPr>
        <p:spPr>
          <a:xfrm>
            <a:off x="5910646" y="1415916"/>
            <a:ext cx="370703" cy="241671"/>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CF665374-CC70-4E99-91C2-96599B523558}"/>
              </a:ext>
            </a:extLst>
          </p:cNvPr>
          <p:cNvSpPr/>
          <p:nvPr/>
        </p:nvSpPr>
        <p:spPr>
          <a:xfrm>
            <a:off x="5910645" y="2446338"/>
            <a:ext cx="370703" cy="241671"/>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B47A022-6AC5-492E-A6CF-CC7324D62BE4}"/>
              </a:ext>
            </a:extLst>
          </p:cNvPr>
          <p:cNvSpPr/>
          <p:nvPr/>
        </p:nvSpPr>
        <p:spPr>
          <a:xfrm>
            <a:off x="5910646" y="3444044"/>
            <a:ext cx="370703" cy="330627"/>
          </a:xfrm>
          <a:prstGeom prst="down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Left-Right 29">
            <a:extLst>
              <a:ext uri="{FF2B5EF4-FFF2-40B4-BE49-F238E27FC236}">
                <a16:creationId xmlns:a16="http://schemas.microsoft.com/office/drawing/2014/main" id="{9A079D86-49BC-4710-BF48-B7ACB78FE053}"/>
              </a:ext>
            </a:extLst>
          </p:cNvPr>
          <p:cNvSpPr/>
          <p:nvPr/>
        </p:nvSpPr>
        <p:spPr>
          <a:xfrm>
            <a:off x="5562597" y="4627493"/>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Left-Right 34">
            <a:extLst>
              <a:ext uri="{FF2B5EF4-FFF2-40B4-BE49-F238E27FC236}">
                <a16:creationId xmlns:a16="http://schemas.microsoft.com/office/drawing/2014/main" id="{EC8CC509-376E-4F95-90A8-48DB067A0811}"/>
              </a:ext>
            </a:extLst>
          </p:cNvPr>
          <p:cNvSpPr/>
          <p:nvPr/>
        </p:nvSpPr>
        <p:spPr>
          <a:xfrm rot="2684517">
            <a:off x="4016936" y="5360553"/>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Left-Right 35">
            <a:extLst>
              <a:ext uri="{FF2B5EF4-FFF2-40B4-BE49-F238E27FC236}">
                <a16:creationId xmlns:a16="http://schemas.microsoft.com/office/drawing/2014/main" id="{599090A2-A19F-42CB-9433-A262387B1405}"/>
              </a:ext>
            </a:extLst>
          </p:cNvPr>
          <p:cNvSpPr/>
          <p:nvPr/>
        </p:nvSpPr>
        <p:spPr>
          <a:xfrm rot="7950168">
            <a:off x="7173695" y="5372596"/>
            <a:ext cx="1066798" cy="330872"/>
          </a:xfrm>
          <a:prstGeom prst="leftRightArrow">
            <a:avLst/>
          </a:prstGeom>
          <a:solidFill>
            <a:srgbClr val="C4D5F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668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p:txBody>
          <a:bodyPr>
            <a:normAutofit/>
          </a:bodyPr>
          <a:lstStyle/>
          <a:p>
            <a:pPr eaLnBrk="1" hangingPunct="1">
              <a:defRPr/>
            </a:pPr>
            <a:r>
              <a:rPr lang="en-GB" dirty="0">
                <a:solidFill>
                  <a:srgbClr val="512275"/>
                </a:solidFill>
                <a:latin typeface="Segoe Print" charset="0"/>
                <a:ea typeface="Segoe Print" charset="0"/>
                <a:cs typeface="Segoe Print" charset="0"/>
              </a:rPr>
              <a:t>Gary</a:t>
            </a:r>
          </a:p>
        </p:txBody>
      </p:sp>
      <p:sp>
        <p:nvSpPr>
          <p:cNvPr id="9219" name="Rectangle 3"/>
          <p:cNvSpPr>
            <a:spLocks noGrp="1" noChangeArrowheads="1"/>
          </p:cNvSpPr>
          <p:nvPr>
            <p:ph type="body" idx="1"/>
          </p:nvPr>
        </p:nvSpPr>
        <p:spPr>
          <a:xfrm>
            <a:off x="838200" y="1688714"/>
            <a:ext cx="10515600" cy="4351338"/>
          </a:xfrm>
        </p:spPr>
        <p:txBody>
          <a:bodyPr>
            <a:normAutofit lnSpcReduction="10000"/>
          </a:bodyPr>
          <a:lstStyle/>
          <a:p>
            <a:pPr algn="ctr" eaLnBrk="1" hangingPunct="1">
              <a:buClr>
                <a:srgbClr val="FFFF00"/>
              </a:buClr>
              <a:buFontTx/>
              <a:buNone/>
              <a:defRPr/>
            </a:pPr>
            <a:r>
              <a:rPr lang="en-US" sz="3600" b="1" dirty="0">
                <a:solidFill>
                  <a:schemeClr val="bg1"/>
                </a:solidFill>
                <a:latin typeface="Verdana" panose="020B0604030504040204" pitchFamily="34" charset="0"/>
                <a:ea typeface="Verdana" panose="020B0604030504040204" pitchFamily="34" charset="0"/>
              </a:rPr>
              <a:t>Based on the formulation you have developed, what kind of interventions could you offer Gary? </a:t>
            </a:r>
          </a:p>
          <a:p>
            <a:pPr algn="ctr" eaLnBrk="1" hangingPunct="1">
              <a:buClr>
                <a:srgbClr val="FFFF00"/>
              </a:buClr>
              <a:buFontTx/>
              <a:buNone/>
              <a:defRPr/>
            </a:pPr>
            <a:endParaRPr lang="en-US" sz="3600" b="1" dirty="0">
              <a:solidFill>
                <a:schemeClr val="bg1"/>
              </a:solidFill>
              <a:latin typeface="Verdana" panose="020B0604030504040204" pitchFamily="34" charset="0"/>
              <a:ea typeface="Verdana" panose="020B0604030504040204" pitchFamily="34" charset="0"/>
            </a:endParaRPr>
          </a:p>
          <a:p>
            <a:pPr algn="ctr" eaLnBrk="1" hangingPunct="1">
              <a:buClr>
                <a:srgbClr val="FFFF00"/>
              </a:buClr>
              <a:buFontTx/>
              <a:buNone/>
              <a:defRPr/>
            </a:pPr>
            <a:r>
              <a:rPr lang="en-US" sz="3600" b="1" dirty="0">
                <a:solidFill>
                  <a:schemeClr val="bg1"/>
                </a:solidFill>
                <a:latin typeface="Verdana" panose="020B0604030504040204" pitchFamily="34" charset="0"/>
                <a:ea typeface="Verdana" panose="020B0604030504040204" pitchFamily="34" charset="0"/>
              </a:rPr>
              <a:t>What would you write in his care plan?</a:t>
            </a:r>
          </a:p>
          <a:p>
            <a:pPr algn="ctr" eaLnBrk="1" hangingPunct="1">
              <a:buClr>
                <a:srgbClr val="FFFF00"/>
              </a:buClr>
              <a:buFontTx/>
              <a:buNone/>
              <a:defRPr/>
            </a:pPr>
            <a:endParaRPr lang="en-US" sz="3600" b="1" dirty="0">
              <a:solidFill>
                <a:schemeClr val="bg1"/>
              </a:solidFill>
              <a:latin typeface="Verdana" panose="020B0604030504040204" pitchFamily="34" charset="0"/>
              <a:ea typeface="Verdana" panose="020B0604030504040204" pitchFamily="34" charset="0"/>
            </a:endParaRPr>
          </a:p>
          <a:p>
            <a:pPr algn="ctr" eaLnBrk="1" hangingPunct="1">
              <a:buClr>
                <a:srgbClr val="FFFF00"/>
              </a:buClr>
              <a:buFontTx/>
              <a:buNone/>
              <a:defRPr/>
            </a:pPr>
            <a:r>
              <a:rPr lang="en-US" sz="3600" b="1" dirty="0">
                <a:solidFill>
                  <a:schemeClr val="bg1"/>
                </a:solidFill>
                <a:latin typeface="Verdana" panose="020B0604030504040204" pitchFamily="34" charset="0"/>
                <a:ea typeface="Verdana" panose="020B0604030504040204" pitchFamily="34" charset="0"/>
              </a:rPr>
              <a:t>How might you work with him 1-2-1 or as a team?</a:t>
            </a:r>
            <a:endParaRPr lang="en-GB"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6180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9218" name="Rectangle 2"/>
          <p:cNvSpPr>
            <a:spLocks noGrp="1" noChangeArrowheads="1"/>
          </p:cNvSpPr>
          <p:nvPr>
            <p:ph type="title"/>
          </p:nvPr>
        </p:nvSpPr>
        <p:spPr>
          <a:xfrm>
            <a:off x="838200" y="365125"/>
            <a:ext cx="10515600" cy="6049963"/>
          </a:xfrm>
        </p:spPr>
        <p:txBody>
          <a:bodyPr>
            <a:normAutofit/>
          </a:bodyPr>
          <a:lstStyle/>
          <a:p>
            <a:pPr eaLnBrk="1" hangingPunct="1">
              <a:defRPr/>
            </a:pPr>
            <a:r>
              <a:rPr lang="en-GB" dirty="0">
                <a:solidFill>
                  <a:srgbClr val="512275"/>
                </a:solidFill>
                <a:latin typeface="Segoe Print" charset="0"/>
                <a:ea typeface="Segoe Print" charset="0"/>
                <a:cs typeface="Segoe Print" charset="0"/>
              </a:rPr>
              <a:t>Formulation of patient on the ward</a:t>
            </a:r>
          </a:p>
        </p:txBody>
      </p:sp>
      <p:sp>
        <p:nvSpPr>
          <p:cNvPr id="9219" name="Rectangle 3"/>
          <p:cNvSpPr>
            <a:spLocks noGrp="1" noChangeArrowheads="1"/>
          </p:cNvSpPr>
          <p:nvPr>
            <p:ph type="body" idx="1"/>
          </p:nvPr>
        </p:nvSpPr>
        <p:spPr>
          <a:xfrm>
            <a:off x="838200" y="1688714"/>
            <a:ext cx="10515600" cy="4351338"/>
          </a:xfrm>
        </p:spPr>
        <p:txBody>
          <a:bodyPr>
            <a:normAutofit/>
          </a:bodyPr>
          <a:lstStyle/>
          <a:p>
            <a:pPr algn="ctr" eaLnBrk="1" hangingPunct="1">
              <a:buClr>
                <a:srgbClr val="FFFF00"/>
              </a:buClr>
              <a:buFontTx/>
              <a:buNone/>
              <a:defRPr/>
            </a:pPr>
            <a:endParaRPr lang="en-GB"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567309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 </a:t>
            </a:r>
            <a:r>
              <a:rPr lang="en-GB" dirty="0">
                <a:solidFill>
                  <a:schemeClr val="bg1"/>
                </a:solidFill>
                <a:latin typeface="Segoe Print" charset="0"/>
                <a:ea typeface="Segoe Print" charset="0"/>
                <a:cs typeface="Segoe Print" charset="0"/>
              </a:rPr>
              <a:t>Chair yoga</a:t>
            </a:r>
            <a:endParaRPr lang="en-GB" sz="6000" dirty="0">
              <a:solidFill>
                <a:schemeClr val="bg1"/>
              </a:solidFill>
              <a:latin typeface="Segoe Print" charset="0"/>
              <a:ea typeface="Segoe Print" charset="0"/>
              <a:cs typeface="Segoe Print" charset="0"/>
            </a:endParaRPr>
          </a:p>
        </p:txBody>
      </p:sp>
      <p:sp>
        <p:nvSpPr>
          <p:cNvPr id="2" name="Rectangle 1"/>
          <p:cNvSpPr/>
          <p:nvPr/>
        </p:nvSpPr>
        <p:spPr>
          <a:xfrm>
            <a:off x="2277101" y="6189958"/>
            <a:ext cx="7637797" cy="523220"/>
          </a:xfrm>
          <a:prstGeom prst="rect">
            <a:avLst/>
          </a:prstGeom>
        </p:spPr>
        <p:txBody>
          <a:bodyPr wrap="none">
            <a:spAutoFit/>
          </a:bodyPr>
          <a:lstStyle/>
          <a:p>
            <a:pPr algn="ctr"/>
            <a:r>
              <a:rPr lang="en-GB" sz="2800" dirty="0">
                <a:hlinkClick r:id="rId3"/>
              </a:rPr>
              <a:t>https://www.youtube.com/watch?v=B8SMJ-HsZe8</a:t>
            </a:r>
            <a:r>
              <a:rPr lang="en-GB" sz="2800" dirty="0"/>
              <a:t> </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50373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956242"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Staff trauma</a:t>
            </a:r>
          </a:p>
        </p:txBody>
      </p:sp>
      <p:sp>
        <p:nvSpPr>
          <p:cNvPr id="7" name="Google Shape;67;p12"/>
          <p:cNvSpPr txBox="1">
            <a:spLocks/>
          </p:cNvSpPr>
          <p:nvPr/>
        </p:nvSpPr>
        <p:spPr>
          <a:xfrm>
            <a:off x="2419642" y="2576467"/>
            <a:ext cx="7343335" cy="196112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7200" dirty="0">
                <a:solidFill>
                  <a:srgbClr val="512275"/>
                </a:solidFill>
                <a:latin typeface="Segoe Print" charset="0"/>
                <a:ea typeface="Segoe Print" charset="0"/>
                <a:cs typeface="Segoe Print" charset="0"/>
              </a:rPr>
              <a:t>…and </a:t>
            </a:r>
          </a:p>
          <a:p>
            <a:pPr>
              <a:spcBef>
                <a:spcPts val="0"/>
              </a:spcBef>
            </a:pPr>
            <a:r>
              <a:rPr lang="en-GB" sz="7200" dirty="0">
                <a:solidFill>
                  <a:srgbClr val="512275"/>
                </a:solidFill>
                <a:latin typeface="Segoe Print" charset="0"/>
                <a:ea typeface="Segoe Print" charset="0"/>
                <a:cs typeface="Segoe Print" charset="0"/>
              </a:rPr>
              <a:t>self-care</a:t>
            </a:r>
          </a:p>
        </p:txBody>
      </p:sp>
    </p:spTree>
    <p:extLst>
      <p:ext uri="{BB962C8B-B14F-4D97-AF65-F5344CB8AC3E}">
        <p14:creationId xmlns:p14="http://schemas.microsoft.com/office/powerpoint/2010/main" val="4120247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pic>
        <p:nvPicPr>
          <p:cNvPr id="5" name="Content Placeholder 3"/>
          <p:cNvPicPr>
            <a:picLocks noChangeAspect="1"/>
          </p:cNvPicPr>
          <p:nvPr/>
        </p:nvPicPr>
        <p:blipFill>
          <a:blip r:embed="rId3"/>
          <a:stretch>
            <a:fillRect/>
          </a:stretch>
        </p:blipFill>
        <p:spPr bwMode="auto">
          <a:xfrm>
            <a:off x="1920257" y="573848"/>
            <a:ext cx="8053736" cy="59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388255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pSp>
        <p:nvGrpSpPr>
          <p:cNvPr id="4" name="Group 3"/>
          <p:cNvGrpSpPr/>
          <p:nvPr/>
        </p:nvGrpSpPr>
        <p:grpSpPr>
          <a:xfrm>
            <a:off x="2633875" y="230185"/>
            <a:ext cx="7153276" cy="6510345"/>
            <a:chOff x="1276562" y="230185"/>
            <a:chExt cx="7153276" cy="6510345"/>
          </a:xfrm>
        </p:grpSpPr>
        <p:sp>
          <p:nvSpPr>
            <p:cNvPr id="5" name="Oval 4"/>
            <p:cNvSpPr/>
            <p:nvPr/>
          </p:nvSpPr>
          <p:spPr>
            <a:xfrm>
              <a:off x="3524460" y="2213771"/>
              <a:ext cx="2686051" cy="25145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Verdana" panose="020B0604030504040204" pitchFamily="34" charset="0"/>
                  <a:ea typeface="Verdana" panose="020B0604030504040204" pitchFamily="34" charset="0"/>
                </a:rPr>
                <a:t>Occupational Hazards</a:t>
              </a:r>
            </a:p>
          </p:txBody>
        </p:sp>
        <p:grpSp>
          <p:nvGrpSpPr>
            <p:cNvPr id="6" name="Group 5"/>
            <p:cNvGrpSpPr/>
            <p:nvPr/>
          </p:nvGrpSpPr>
          <p:grpSpPr>
            <a:xfrm>
              <a:off x="1276562" y="230185"/>
              <a:ext cx="7153276" cy="6510345"/>
              <a:chOff x="1276562" y="230185"/>
              <a:chExt cx="7153276" cy="6510345"/>
            </a:xfrm>
          </p:grpSpPr>
          <p:sp>
            <p:nvSpPr>
              <p:cNvPr id="7" name="Oval 6"/>
              <p:cNvSpPr/>
              <p:nvPr/>
            </p:nvSpPr>
            <p:spPr>
              <a:xfrm>
                <a:off x="1276562" y="1380331"/>
                <a:ext cx="2219325" cy="1952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Lack of control over the ward environment / situations</a:t>
                </a:r>
              </a:p>
            </p:txBody>
          </p:sp>
          <p:sp>
            <p:nvSpPr>
              <p:cNvPr id="8" name="Oval 7"/>
              <p:cNvSpPr/>
              <p:nvPr/>
            </p:nvSpPr>
            <p:spPr>
              <a:xfrm>
                <a:off x="3643525" y="230185"/>
                <a:ext cx="2219325" cy="19526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Experiencing &amp; witnessing violence and aggression</a:t>
                </a:r>
              </a:p>
            </p:txBody>
          </p:sp>
          <p:sp>
            <p:nvSpPr>
              <p:cNvPr id="9" name="Oval 8"/>
              <p:cNvSpPr/>
              <p:nvPr/>
            </p:nvSpPr>
            <p:spPr>
              <a:xfrm>
                <a:off x="5862847" y="1237459"/>
                <a:ext cx="2308274" cy="195262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High level of  responsibility and multiple tasks</a:t>
                </a:r>
              </a:p>
            </p:txBody>
          </p:sp>
          <p:sp>
            <p:nvSpPr>
              <p:cNvPr id="10" name="Oval 9"/>
              <p:cNvSpPr/>
              <p:nvPr/>
            </p:nvSpPr>
            <p:spPr>
              <a:xfrm>
                <a:off x="1488494" y="3656806"/>
                <a:ext cx="2219325" cy="1952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Distress:</a:t>
                </a:r>
                <a:r>
                  <a:rPr lang="en-GB" sz="1400" dirty="0">
                    <a:solidFill>
                      <a:schemeClr val="tx1"/>
                    </a:solidFill>
                    <a:latin typeface="Verdana" panose="020B0604030504040204" pitchFamily="34" charset="0"/>
                    <a:ea typeface="Verdana" panose="020B0604030504040204" pitchFamily="34" charset="0"/>
                  </a:rPr>
                  <a:t> </a:t>
                </a:r>
                <a:r>
                  <a:rPr lang="en-GB" sz="1400" b="1" dirty="0">
                    <a:solidFill>
                      <a:schemeClr val="tx1"/>
                    </a:solidFill>
                    <a:latin typeface="Verdana" panose="020B0604030504040204" pitchFamily="34" charset="0"/>
                    <a:ea typeface="Verdana" panose="020B0604030504040204" pitchFamily="34" charset="0"/>
                  </a:rPr>
                  <a:t>hearing about others traumatic experiences</a:t>
                </a:r>
              </a:p>
            </p:txBody>
          </p:sp>
          <p:sp>
            <p:nvSpPr>
              <p:cNvPr id="11" name="Oval 10"/>
              <p:cNvSpPr/>
              <p:nvPr/>
            </p:nvSpPr>
            <p:spPr>
              <a:xfrm>
                <a:off x="6210513" y="3518695"/>
                <a:ext cx="2219325" cy="1952625"/>
              </a:xfrm>
              <a:prstGeom prst="ellipse">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Limited control over individuals recovery</a:t>
                </a:r>
              </a:p>
            </p:txBody>
          </p:sp>
          <p:sp>
            <p:nvSpPr>
              <p:cNvPr id="12" name="Oval 11"/>
              <p:cNvSpPr/>
              <p:nvPr/>
            </p:nvSpPr>
            <p:spPr>
              <a:xfrm>
                <a:off x="3770922" y="4787905"/>
                <a:ext cx="2219325" cy="1952625"/>
              </a:xfrm>
              <a:prstGeom prst="ellips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Verdana" panose="020B0604030504040204" pitchFamily="34" charset="0"/>
                    <a:ea typeface="Verdana" panose="020B0604030504040204" pitchFamily="34" charset="0"/>
                  </a:rPr>
                  <a:t>Managing challenging relationships  </a:t>
                </a:r>
              </a:p>
            </p:txBody>
          </p:sp>
          <p:sp>
            <p:nvSpPr>
              <p:cNvPr id="13" name="Arrow: Left-Right 14"/>
              <p:cNvSpPr/>
              <p:nvPr/>
            </p:nvSpPr>
            <p:spPr>
              <a:xfrm rot="2031082">
                <a:off x="3063780" y="2525424"/>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sp>
            <p:nvSpPr>
              <p:cNvPr id="14" name="Arrow: Left-Right 15"/>
              <p:cNvSpPr/>
              <p:nvPr/>
            </p:nvSpPr>
            <p:spPr>
              <a:xfrm rot="5400000">
                <a:off x="4389383" y="1919351"/>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sp>
            <p:nvSpPr>
              <p:cNvPr id="15" name="Arrow: Left-Right 16"/>
              <p:cNvSpPr/>
              <p:nvPr/>
            </p:nvSpPr>
            <p:spPr>
              <a:xfrm rot="5400000">
                <a:off x="4400430" y="4493486"/>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sp>
            <p:nvSpPr>
              <p:cNvPr id="16" name="Arrow: Left-Right 17"/>
              <p:cNvSpPr/>
              <p:nvPr/>
            </p:nvSpPr>
            <p:spPr>
              <a:xfrm rot="19744094">
                <a:off x="3227663" y="3793010"/>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sp>
            <p:nvSpPr>
              <p:cNvPr id="17" name="Arrow: Left-Right 18"/>
              <p:cNvSpPr/>
              <p:nvPr/>
            </p:nvSpPr>
            <p:spPr>
              <a:xfrm rot="9503168">
                <a:off x="5664104" y="2566808"/>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sp>
            <p:nvSpPr>
              <p:cNvPr id="18" name="Arrow: Left-Right 19"/>
              <p:cNvSpPr/>
              <p:nvPr/>
            </p:nvSpPr>
            <p:spPr>
              <a:xfrm rot="1831119">
                <a:off x="5722280" y="3793010"/>
                <a:ext cx="834099" cy="58883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latin typeface="Verdana" panose="020B0604030504040204" pitchFamily="34" charset="0"/>
                  <a:ea typeface="Verdana" panose="020B0604030504040204" pitchFamily="34" charset="0"/>
                </a:endParaRPr>
              </a:p>
            </p:txBody>
          </p:sp>
        </p:grpSp>
      </p:grpSp>
    </p:spTree>
    <p:extLst>
      <p:ext uri="{BB962C8B-B14F-4D97-AF65-F5344CB8AC3E}">
        <p14:creationId xmlns:p14="http://schemas.microsoft.com/office/powerpoint/2010/main" val="1705552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Warning signs of occupational stress</a:t>
            </a:r>
          </a:p>
        </p:txBody>
      </p:sp>
      <p:graphicFrame>
        <p:nvGraphicFramePr>
          <p:cNvPr id="7" name="Diagram 6"/>
          <p:cNvGraphicFramePr/>
          <p:nvPr>
            <p:extLst>
              <p:ext uri="{D42A27DB-BD31-4B8C-83A1-F6EECF244321}">
                <p14:modId xmlns:p14="http://schemas.microsoft.com/office/powerpoint/2010/main" val="1745254315"/>
              </p:ext>
            </p:extLst>
          </p:nvPr>
        </p:nvGraphicFramePr>
        <p:xfrm>
          <a:off x="-900332" y="1949079"/>
          <a:ext cx="7216725" cy="417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59323700"/>
              </p:ext>
            </p:extLst>
          </p:nvPr>
        </p:nvGraphicFramePr>
        <p:xfrm>
          <a:off x="4372708" y="1942749"/>
          <a:ext cx="7216725" cy="4175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9424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55674" y="522798"/>
            <a:ext cx="3411416" cy="323327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Methods of self-care</a:t>
            </a:r>
          </a:p>
        </p:txBody>
      </p:sp>
      <p:sp>
        <p:nvSpPr>
          <p:cNvPr id="7" name="Content Placeholder 2"/>
          <p:cNvSpPr>
            <a:spLocks noGrp="1"/>
          </p:cNvSpPr>
          <p:nvPr>
            <p:ph idx="1"/>
          </p:nvPr>
        </p:nvSpPr>
        <p:spPr>
          <a:xfrm>
            <a:off x="4313647" y="1244588"/>
            <a:ext cx="6574747" cy="3875871"/>
          </a:xfrm>
        </p:spPr>
        <p:txBody>
          <a:bodyPr>
            <a:normAutofit/>
          </a:bodyPr>
          <a:lstStyle/>
          <a:p>
            <a:r>
              <a:rPr lang="en-GB" sz="3200" dirty="0">
                <a:solidFill>
                  <a:srgbClr val="7030A0"/>
                </a:solidFill>
                <a:latin typeface="Verdana" panose="020B0604030504040204" pitchFamily="34" charset="0"/>
                <a:ea typeface="Verdana" panose="020B0604030504040204" pitchFamily="34" charset="0"/>
              </a:rPr>
              <a:t>How do you look after yourself?</a:t>
            </a:r>
          </a:p>
          <a:p>
            <a:endParaRPr lang="en-GB" sz="3200" dirty="0">
              <a:solidFill>
                <a:srgbClr val="7030A0"/>
              </a:solidFill>
              <a:latin typeface="Verdana" panose="020B0604030504040204" pitchFamily="34" charset="0"/>
              <a:ea typeface="Verdana" panose="020B0604030504040204" pitchFamily="34" charset="0"/>
            </a:endParaRPr>
          </a:p>
          <a:p>
            <a:r>
              <a:rPr lang="en-GB" sz="3200" dirty="0">
                <a:solidFill>
                  <a:srgbClr val="7030A0"/>
                </a:solidFill>
                <a:latin typeface="Verdana" panose="020B0604030504040204" pitchFamily="34" charset="0"/>
                <a:ea typeface="Verdana" panose="020B0604030504040204" pitchFamily="34" charset="0"/>
              </a:rPr>
              <a:t>What do you need from others? Work colleagues? Managers? Family and friends?</a:t>
            </a:r>
          </a:p>
          <a:p>
            <a:endParaRPr lang="en-GB" sz="36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16329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0913" y="597475"/>
            <a:ext cx="3017523" cy="7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Summary</a:t>
            </a:r>
          </a:p>
        </p:txBody>
      </p:sp>
      <p:sp>
        <p:nvSpPr>
          <p:cNvPr id="5" name="Rectangular Callout 4"/>
          <p:cNvSpPr/>
          <p:nvPr/>
        </p:nvSpPr>
        <p:spPr>
          <a:xfrm>
            <a:off x="555674" y="522798"/>
            <a:ext cx="3152762" cy="3134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403187" y="365559"/>
            <a:ext cx="7670087" cy="6126882"/>
          </a:xfrm>
        </p:spPr>
        <p:txBody>
          <a:bodyPr numCol="1">
            <a:noAutofit/>
          </a:bodyPr>
          <a:lstStyle/>
          <a:p>
            <a:pPr marL="0" indent="0">
              <a:buNone/>
            </a:pPr>
            <a:endParaRPr lang="en-GB" sz="18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203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Diagram 4"/>
          <p:cNvGraphicFramePr/>
          <p:nvPr>
            <p:extLst>
              <p:ext uri="{D42A27DB-BD31-4B8C-83A1-F6EECF244321}">
                <p14:modId xmlns:p14="http://schemas.microsoft.com/office/powerpoint/2010/main" val="3777067169"/>
              </p:ext>
            </p:extLst>
          </p:nvPr>
        </p:nvGraphicFramePr>
        <p:xfrm>
          <a:off x="1233514" y="365760"/>
          <a:ext cx="9724971" cy="5526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073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661181" y="466620"/>
            <a:ext cx="2996419" cy="4487217"/>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61182" y="534572"/>
            <a:ext cx="3227530" cy="33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What people said</a:t>
            </a:r>
          </a:p>
        </p:txBody>
      </p:sp>
      <p:sp>
        <p:nvSpPr>
          <p:cNvPr id="7" name="Rectangle 6"/>
          <p:cNvSpPr/>
          <p:nvPr/>
        </p:nvSpPr>
        <p:spPr>
          <a:xfrm>
            <a:off x="4318781" y="466620"/>
            <a:ext cx="7345929" cy="2667782"/>
          </a:xfrm>
          <a:prstGeom prst="rect">
            <a:avLst/>
          </a:prstGeom>
        </p:spPr>
        <p:txBody>
          <a:bodyPr wrap="square">
            <a:spAutoFit/>
          </a:bodyPr>
          <a:lstStyle/>
          <a:p>
            <a:pPr algn="ctr">
              <a:lnSpc>
                <a:spcPct val="150000"/>
              </a:lnSpc>
            </a:pPr>
            <a:r>
              <a:rPr lang="en-GB" sz="2400" i="1" dirty="0">
                <a:solidFill>
                  <a:srgbClr val="512275"/>
                </a:solidFill>
                <a:latin typeface="Verdana" panose="020B0604030504040204" pitchFamily="34" charset="0"/>
                <a:ea typeface="Verdana" panose="020B0604030504040204" pitchFamily="34" charset="0"/>
              </a:rPr>
              <a:t>“</a:t>
            </a:r>
            <a:r>
              <a:rPr lang="en-GB" sz="2400" i="1" dirty="0"/>
              <a:t>What I’ve noticed is that patients feel much safer when they have interactions with the psychologist and the number of incidents decrease</a:t>
            </a:r>
            <a:r>
              <a:rPr lang="en-GB" sz="2400" dirty="0"/>
              <a:t>,</a:t>
            </a:r>
            <a:r>
              <a:rPr lang="en-GB" sz="2400" i="1" dirty="0"/>
              <a:t> and they feel like there’s somebody really listening and understanding</a:t>
            </a:r>
            <a:r>
              <a:rPr lang="en-GB" sz="2400" i="1" dirty="0">
                <a:solidFill>
                  <a:srgbClr val="512275"/>
                </a:solidFill>
                <a:latin typeface="Verdana" panose="020B0604030504040204" pitchFamily="34" charset="0"/>
                <a:ea typeface="Verdana" panose="020B0604030504040204" pitchFamily="34" charset="0"/>
              </a:rPr>
              <a:t>” </a:t>
            </a:r>
            <a:r>
              <a:rPr lang="en-GB" i="1" dirty="0">
                <a:solidFill>
                  <a:srgbClr val="512275"/>
                </a:solidFill>
                <a:latin typeface="Verdana" panose="020B0604030504040204" pitchFamily="34" charset="0"/>
                <a:ea typeface="Verdana" panose="020B0604030504040204" pitchFamily="34" charset="0"/>
              </a:rPr>
              <a:t>(Psychiatrist)</a:t>
            </a:r>
          </a:p>
        </p:txBody>
      </p:sp>
      <p:sp>
        <p:nvSpPr>
          <p:cNvPr id="2" name="Rectangle 1">
            <a:extLst>
              <a:ext uri="{FF2B5EF4-FFF2-40B4-BE49-F238E27FC236}">
                <a16:creationId xmlns:a16="http://schemas.microsoft.com/office/drawing/2014/main" id="{C110B8F0-FF4D-9B5E-6A26-242A11C3DA1B}"/>
              </a:ext>
            </a:extLst>
          </p:cNvPr>
          <p:cNvSpPr/>
          <p:nvPr/>
        </p:nvSpPr>
        <p:spPr>
          <a:xfrm>
            <a:off x="4334005" y="3411415"/>
            <a:ext cx="7345929" cy="3221779"/>
          </a:xfrm>
          <a:prstGeom prst="rect">
            <a:avLst/>
          </a:prstGeom>
        </p:spPr>
        <p:txBody>
          <a:bodyPr wrap="square">
            <a:spAutoFit/>
          </a:bodyPr>
          <a:lstStyle/>
          <a:p>
            <a:pPr algn="ctr">
              <a:lnSpc>
                <a:spcPct val="150000"/>
              </a:lnSpc>
            </a:pPr>
            <a:r>
              <a:rPr lang="en-GB" sz="2400" i="1" dirty="0">
                <a:solidFill>
                  <a:srgbClr val="512275"/>
                </a:solidFill>
                <a:latin typeface="Verdana" panose="020B0604030504040204" pitchFamily="34" charset="0"/>
                <a:ea typeface="Verdana" panose="020B0604030504040204" pitchFamily="34" charset="0"/>
              </a:rPr>
              <a:t>“</a:t>
            </a:r>
            <a:r>
              <a:rPr lang="en-GB" sz="2400" i="1" dirty="0"/>
              <a:t>[The psychologist] can go to members of staff and say</a:t>
            </a:r>
            <a:r>
              <a:rPr lang="en-GB" sz="2400" dirty="0"/>
              <a:t>,</a:t>
            </a:r>
            <a:r>
              <a:rPr lang="en-GB" sz="2400" i="1" dirty="0"/>
              <a:t> he struggles with this</a:t>
            </a:r>
            <a:r>
              <a:rPr lang="en-GB" sz="2400" dirty="0"/>
              <a:t>,</a:t>
            </a:r>
            <a:r>
              <a:rPr lang="en-GB" sz="2400" i="1" dirty="0"/>
              <a:t> struggles with that</a:t>
            </a:r>
            <a:r>
              <a:rPr lang="en-GB" sz="2400" dirty="0"/>
              <a:t>,</a:t>
            </a:r>
            <a:r>
              <a:rPr lang="en-GB" sz="2400" i="1" dirty="0"/>
              <a:t> so the members of staff on the ward are getting a better insight in how you’re dealing with</a:t>
            </a:r>
            <a:r>
              <a:rPr lang="en-GB" sz="2400" dirty="0"/>
              <a:t>,</a:t>
            </a:r>
            <a:r>
              <a:rPr lang="en-GB" sz="2400" i="1" dirty="0"/>
              <a:t> the certain situations</a:t>
            </a:r>
            <a:r>
              <a:rPr lang="en-GB" sz="2400" dirty="0"/>
              <a:t>,</a:t>
            </a:r>
            <a:r>
              <a:rPr lang="en-GB" sz="2400" i="1" dirty="0"/>
              <a:t> which is a massive thing cos some of staff won’t even know.</a:t>
            </a:r>
            <a:r>
              <a:rPr lang="en-GB" sz="2400" i="1" dirty="0">
                <a:solidFill>
                  <a:srgbClr val="512275"/>
                </a:solidFill>
                <a:latin typeface="Verdana" panose="020B0604030504040204" pitchFamily="34" charset="0"/>
                <a:ea typeface="Verdana" panose="020B0604030504040204" pitchFamily="34" charset="0"/>
              </a:rPr>
              <a:t>” </a:t>
            </a:r>
            <a:r>
              <a:rPr lang="en-GB" i="1" dirty="0">
                <a:solidFill>
                  <a:srgbClr val="512275"/>
                </a:solidFill>
                <a:latin typeface="Verdana" panose="020B0604030504040204" pitchFamily="34" charset="0"/>
                <a:ea typeface="Verdana" panose="020B0604030504040204" pitchFamily="34" charset="0"/>
              </a:rPr>
              <a:t>(Patient)</a:t>
            </a:r>
          </a:p>
        </p:txBody>
      </p:sp>
    </p:spTree>
    <p:extLst>
      <p:ext uri="{BB962C8B-B14F-4D97-AF65-F5344CB8AC3E}">
        <p14:creationId xmlns:p14="http://schemas.microsoft.com/office/powerpoint/2010/main" val="373052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4008</Words>
  <Application>Microsoft Office PowerPoint</Application>
  <PresentationFormat>Widescreen</PresentationFormat>
  <Paragraphs>584</Paragraphs>
  <Slides>80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Arial Narrow</vt:lpstr>
      <vt:lpstr>Bookman Old Style</vt:lpstr>
      <vt:lpstr>Calibri</vt:lpstr>
      <vt:lpstr>Calibri Light</vt:lpstr>
      <vt:lpstr>Courier New</vt:lpstr>
      <vt:lpstr>Segoe Print</vt:lpstr>
      <vt:lpstr>Symbol</vt:lpstr>
      <vt:lpstr>Verdana</vt:lpstr>
      <vt:lpstr>Wingdings</vt:lpstr>
      <vt:lpstr>Office Theme</vt:lpstr>
      <vt:lpstr>Talk, Understand, Listen for In-Patient Settings TULIPS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 is less like this</vt:lpstr>
      <vt:lpstr>and more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CBT Formulation Model (Beck, 1979)</vt:lpstr>
      <vt:lpstr>Formulation framework </vt:lpstr>
      <vt:lpstr>Example</vt:lpstr>
      <vt:lpstr>Ward Formulation Model Isabel Clarke’s Emotion Focussed Formulation  </vt:lpstr>
      <vt:lpstr>PowerPoint Presentation</vt:lpstr>
      <vt:lpstr>PowerPoint Presentation</vt:lpstr>
      <vt:lpstr>PowerPoint Presentation</vt:lpstr>
      <vt:lpstr>PowerPoint Presentation</vt:lpstr>
      <vt:lpstr>E.g. Restricting eating as a Solution to a Problem…</vt:lpstr>
      <vt:lpstr>A Solution to a Problem</vt:lpstr>
      <vt:lpstr>CFT formulation</vt:lpstr>
      <vt:lpstr>PowerPoint Presentation</vt:lpstr>
      <vt:lpstr>PowerPoint Presentation</vt:lpstr>
      <vt:lpstr>Gary</vt:lpstr>
      <vt:lpstr>PowerPoint Presentation</vt:lpstr>
      <vt:lpstr>Video - Gary</vt:lpstr>
      <vt:lpstr>PowerPoint Presentation</vt:lpstr>
      <vt:lpstr>Beliefs - Gary</vt:lpstr>
      <vt:lpstr>Coping styles - Gary</vt:lpstr>
      <vt:lpstr>Impact - Gary</vt:lpstr>
      <vt:lpstr>A formulation for Gary</vt:lpstr>
      <vt:lpstr>Gary</vt:lpstr>
      <vt:lpstr>Formulation of patient on the 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Microsoft Office User</dc:creator>
  <cp:lastModifiedBy>Adam O'Neill</cp:lastModifiedBy>
  <cp:revision>137</cp:revision>
  <dcterms:created xsi:type="dcterms:W3CDTF">2019-08-14T08:21:14Z</dcterms:created>
  <dcterms:modified xsi:type="dcterms:W3CDTF">2025-07-14T08:30:12Z</dcterms:modified>
</cp:coreProperties>
</file>