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8" r:id="rId29"/>
    <p:sldId id="283" r:id="rId30"/>
    <p:sldId id="284" r:id="rId31"/>
    <p:sldId id="285" r:id="rId32"/>
    <p:sldId id="286" r:id="rId3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/>
    <p:restoredTop sz="94686"/>
  </p:normalViewPr>
  <p:slideViewPr>
    <p:cSldViewPr>
      <p:cViewPr varScale="1">
        <p:scale>
          <a:sx n="109" d="100"/>
          <a:sy n="109" d="100"/>
        </p:scale>
        <p:origin x="1736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C009D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C009D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60298" y="2463545"/>
            <a:ext cx="3361054" cy="345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6C009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8055" y="441959"/>
            <a:ext cx="2719070" cy="106680"/>
          </a:xfrm>
          <a:custGeom>
            <a:avLst/>
            <a:gdLst/>
            <a:ahLst/>
            <a:cxnLst/>
            <a:rect l="l" t="t" r="r" b="b"/>
            <a:pathLst>
              <a:path w="2719070" h="106679">
                <a:moveTo>
                  <a:pt x="2718816" y="0"/>
                </a:moveTo>
                <a:lnTo>
                  <a:pt x="0" y="0"/>
                </a:lnTo>
                <a:lnTo>
                  <a:pt x="0" y="106679"/>
                </a:lnTo>
                <a:lnTo>
                  <a:pt x="2718816" y="106679"/>
                </a:lnTo>
                <a:lnTo>
                  <a:pt x="2718816" y="0"/>
                </a:lnTo>
                <a:close/>
              </a:path>
            </a:pathLst>
          </a:custGeom>
          <a:solidFill>
            <a:srgbClr val="6C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977128" y="441959"/>
            <a:ext cx="2710180" cy="106680"/>
          </a:xfrm>
          <a:custGeom>
            <a:avLst/>
            <a:gdLst/>
            <a:ahLst/>
            <a:cxnLst/>
            <a:rect l="l" t="t" r="r" b="b"/>
            <a:pathLst>
              <a:path w="2710179" h="106679">
                <a:moveTo>
                  <a:pt x="2709672" y="0"/>
                </a:moveTo>
                <a:lnTo>
                  <a:pt x="0" y="0"/>
                </a:lnTo>
                <a:lnTo>
                  <a:pt x="0" y="106679"/>
                </a:lnTo>
                <a:lnTo>
                  <a:pt x="2709672" y="106679"/>
                </a:lnTo>
                <a:lnTo>
                  <a:pt x="2709672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215639" y="441959"/>
            <a:ext cx="2712720" cy="106680"/>
          </a:xfrm>
          <a:custGeom>
            <a:avLst/>
            <a:gdLst/>
            <a:ahLst/>
            <a:cxnLst/>
            <a:rect l="l" t="t" r="r" b="b"/>
            <a:pathLst>
              <a:path w="2712720" h="106679">
                <a:moveTo>
                  <a:pt x="2712719" y="0"/>
                </a:moveTo>
                <a:lnTo>
                  <a:pt x="0" y="0"/>
                </a:lnTo>
                <a:lnTo>
                  <a:pt x="0" y="106679"/>
                </a:lnTo>
                <a:lnTo>
                  <a:pt x="2712719" y="106679"/>
                </a:lnTo>
                <a:lnTo>
                  <a:pt x="2712719" y="0"/>
                </a:lnTo>
                <a:close/>
              </a:path>
            </a:pathLst>
          </a:custGeom>
          <a:solidFill>
            <a:srgbClr val="5F487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18960" y="5818631"/>
            <a:ext cx="1655063" cy="701040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454151" y="5300471"/>
            <a:ext cx="8235950" cy="1347470"/>
          </a:xfrm>
          <a:custGeom>
            <a:avLst/>
            <a:gdLst/>
            <a:ahLst/>
            <a:cxnLst/>
            <a:rect l="l" t="t" r="r" b="b"/>
            <a:pathLst>
              <a:path w="8235950" h="1347470">
                <a:moveTo>
                  <a:pt x="8235696" y="0"/>
                </a:moveTo>
                <a:lnTo>
                  <a:pt x="0" y="0"/>
                </a:lnTo>
                <a:lnTo>
                  <a:pt x="0" y="1347215"/>
                </a:lnTo>
                <a:lnTo>
                  <a:pt x="8235696" y="1347215"/>
                </a:lnTo>
                <a:lnTo>
                  <a:pt x="8235696" y="0"/>
                </a:lnTo>
                <a:close/>
              </a:path>
            </a:pathLst>
          </a:custGeom>
          <a:solidFill>
            <a:srgbClr val="6C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C009D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8055" y="441959"/>
            <a:ext cx="2719070" cy="106680"/>
          </a:xfrm>
          <a:custGeom>
            <a:avLst/>
            <a:gdLst/>
            <a:ahLst/>
            <a:cxnLst/>
            <a:rect l="l" t="t" r="r" b="b"/>
            <a:pathLst>
              <a:path w="2719070" h="106679">
                <a:moveTo>
                  <a:pt x="2718816" y="0"/>
                </a:moveTo>
                <a:lnTo>
                  <a:pt x="0" y="0"/>
                </a:lnTo>
                <a:lnTo>
                  <a:pt x="0" y="106679"/>
                </a:lnTo>
                <a:lnTo>
                  <a:pt x="2718816" y="106679"/>
                </a:lnTo>
                <a:lnTo>
                  <a:pt x="2718816" y="0"/>
                </a:lnTo>
                <a:close/>
              </a:path>
            </a:pathLst>
          </a:custGeom>
          <a:solidFill>
            <a:srgbClr val="6C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977128" y="441959"/>
            <a:ext cx="2710180" cy="106680"/>
          </a:xfrm>
          <a:custGeom>
            <a:avLst/>
            <a:gdLst/>
            <a:ahLst/>
            <a:cxnLst/>
            <a:rect l="l" t="t" r="r" b="b"/>
            <a:pathLst>
              <a:path w="2710179" h="106679">
                <a:moveTo>
                  <a:pt x="2709672" y="0"/>
                </a:moveTo>
                <a:lnTo>
                  <a:pt x="0" y="0"/>
                </a:lnTo>
                <a:lnTo>
                  <a:pt x="0" y="106679"/>
                </a:lnTo>
                <a:lnTo>
                  <a:pt x="2709672" y="106679"/>
                </a:lnTo>
                <a:lnTo>
                  <a:pt x="2709672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215639" y="441959"/>
            <a:ext cx="2712720" cy="106680"/>
          </a:xfrm>
          <a:custGeom>
            <a:avLst/>
            <a:gdLst/>
            <a:ahLst/>
            <a:cxnLst/>
            <a:rect l="l" t="t" r="r" b="b"/>
            <a:pathLst>
              <a:path w="2712720" h="106679">
                <a:moveTo>
                  <a:pt x="2712719" y="0"/>
                </a:moveTo>
                <a:lnTo>
                  <a:pt x="0" y="0"/>
                </a:lnTo>
                <a:lnTo>
                  <a:pt x="0" y="106679"/>
                </a:lnTo>
                <a:lnTo>
                  <a:pt x="2712719" y="106679"/>
                </a:lnTo>
                <a:lnTo>
                  <a:pt x="2712719" y="0"/>
                </a:lnTo>
                <a:close/>
              </a:path>
            </a:pathLst>
          </a:custGeom>
          <a:solidFill>
            <a:srgbClr val="5F487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918959" y="5818632"/>
            <a:ext cx="1655063" cy="7010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8923" y="1328420"/>
            <a:ext cx="7566152" cy="152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6C009D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8923" y="1328420"/>
            <a:ext cx="7566152" cy="152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c.manchester.ac.uk/pgr-handbook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anchester.ac.uk/myprofile/eprog/progression.asp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HUMS.doctoralacademy.support@manchester.ac.uk" TargetMode="External"/><Relationship Id="rId2" Type="http://schemas.openxmlformats.org/officeDocument/2006/relationships/hyperlink" Target="mailto:HUMS.doctoralacademy.admissions@manchester.ac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HUMS.doctoralacademy@manchester.ac.uk" TargetMode="External"/><Relationship Id="rId4" Type="http://schemas.openxmlformats.org/officeDocument/2006/relationships/hyperlink" Target="mailto:HUMS.doctoralacademy.exams@manchester.ac.uk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ss.manchester.ac.uk/" TargetMode="External"/><Relationship Id="rId2" Type="http://schemas.openxmlformats.org/officeDocument/2006/relationships/hyperlink" Target="https://www.studentsupport.manchester.ac.uk/tailored-support/pgrstudents/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itservices.manchester.ac.uk/ourservices/popular/provisioning/it-funded/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cae.manchester.ac.uk/study/academic-success-programme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c.manchester.ac.uk/pgr-handbook/funding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erdevelopment.manchester.ac.uk/" TargetMode="External"/><Relationship Id="rId2" Type="http://schemas.openxmlformats.org/officeDocument/2006/relationships/hyperlink" Target="https://www.library.manchester.ac.uk/training/my-research-essentials/" TargetMode="Externa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c.manchester.ac.uk/cidral/" TargetMode="External"/><Relationship Id="rId2" Type="http://schemas.openxmlformats.org/officeDocument/2006/relationships/hyperlink" Target="https://www.artsmethods.manchester.ac.u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thods.manchester.ac.uk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298" y="1616405"/>
            <a:ext cx="431546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SALC</a:t>
            </a:r>
            <a:r>
              <a:rPr spc="-45" dirty="0"/>
              <a:t> </a:t>
            </a:r>
            <a:r>
              <a:rPr dirty="0"/>
              <a:t>PGR</a:t>
            </a:r>
            <a:r>
              <a:rPr spc="-45" dirty="0"/>
              <a:t> </a:t>
            </a:r>
            <a:r>
              <a:rPr spc="-5" dirty="0"/>
              <a:t>Induction </a:t>
            </a:r>
            <a:r>
              <a:rPr spc="-985" dirty="0"/>
              <a:t> </a:t>
            </a:r>
            <a:r>
              <a:rPr spc="-15" dirty="0"/>
              <a:t>202</a:t>
            </a:r>
            <a:r>
              <a:rPr lang="en-GB" spc="-15" dirty="0"/>
              <a:t>5</a:t>
            </a:r>
            <a:r>
              <a:rPr spc="-15" dirty="0"/>
              <a:t>-2</a:t>
            </a:r>
            <a:r>
              <a:rPr lang="en-GB" spc="-15" dirty="0"/>
              <a:t>6</a:t>
            </a:r>
            <a:endParaRPr spc="-15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14159" y="1193196"/>
            <a:ext cx="1920110" cy="63534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51104" y="3084576"/>
            <a:ext cx="8242300" cy="3511550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782955" rIns="0" bIns="0" rtlCol="0">
            <a:spAutoFit/>
          </a:bodyPr>
          <a:lstStyle/>
          <a:p>
            <a:pPr marL="221615">
              <a:lnSpc>
                <a:spcPct val="100000"/>
              </a:lnSpc>
              <a:spcBef>
                <a:spcPts val="6165"/>
              </a:spcBef>
            </a:pPr>
            <a:r>
              <a:rPr sz="8800" spc="-335" dirty="0">
                <a:solidFill>
                  <a:srgbClr val="FFFFFF"/>
                </a:solidFill>
                <a:latin typeface="Trebuchet MS"/>
                <a:cs typeface="Trebuchet MS"/>
              </a:rPr>
              <a:t>Welcome!</a:t>
            </a:r>
            <a:endParaRPr sz="8800" dirty="0">
              <a:latin typeface="Trebuchet MS"/>
              <a:cs typeface="Trebuchet MS"/>
            </a:endParaRPr>
          </a:p>
          <a:p>
            <a:pPr marL="3067050">
              <a:lnSpc>
                <a:spcPct val="100000"/>
              </a:lnSpc>
              <a:spcBef>
                <a:spcPts val="3870"/>
              </a:spcBef>
            </a:pPr>
            <a:r>
              <a:rPr lang="en-GB" sz="1800" spc="-95" dirty="0">
                <a:solidFill>
                  <a:srgbClr val="F1F1F1"/>
                </a:solidFill>
                <a:latin typeface="Trebuchet MS"/>
                <a:cs typeface="Trebuchet MS"/>
              </a:rPr>
              <a:t>Dr Joseph McGonagle</a:t>
            </a:r>
            <a:endParaRPr sz="1800" dirty="0">
              <a:latin typeface="Trebuchet MS"/>
              <a:cs typeface="Trebuchet MS"/>
            </a:endParaRPr>
          </a:p>
          <a:p>
            <a:pPr marL="3067050" marR="335280">
              <a:lnSpc>
                <a:spcPct val="100000"/>
              </a:lnSpc>
              <a:spcBef>
                <a:spcPts val="5"/>
              </a:spcBef>
            </a:pPr>
            <a:r>
              <a:rPr sz="1800" spc="60" dirty="0">
                <a:solidFill>
                  <a:srgbClr val="F1F1F1"/>
                </a:solidFill>
                <a:latin typeface="Trebuchet MS"/>
                <a:cs typeface="Trebuchet MS"/>
              </a:rPr>
              <a:t>SALC</a:t>
            </a:r>
            <a:r>
              <a:rPr sz="1800" spc="-210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F1F1F1"/>
                </a:solidFill>
                <a:latin typeface="Trebuchet MS"/>
                <a:cs typeface="Trebuchet MS"/>
              </a:rPr>
              <a:t>Associate</a:t>
            </a:r>
            <a:r>
              <a:rPr sz="1800" spc="-60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F1F1F1"/>
                </a:solidFill>
                <a:latin typeface="Trebuchet MS"/>
                <a:cs typeface="Trebuchet MS"/>
              </a:rPr>
              <a:t>Director</a:t>
            </a:r>
            <a:r>
              <a:rPr sz="1800" spc="-10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F1F1F1"/>
                </a:solidFill>
                <a:latin typeface="Trebuchet MS"/>
                <a:cs typeface="Trebuchet MS"/>
              </a:rPr>
              <a:t>for</a:t>
            </a:r>
            <a:r>
              <a:rPr sz="1800" spc="-60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F1F1F1"/>
                </a:solidFill>
                <a:latin typeface="Trebuchet MS"/>
                <a:cs typeface="Trebuchet MS"/>
              </a:rPr>
              <a:t>Postgraduate</a:t>
            </a:r>
            <a:r>
              <a:rPr sz="1800" spc="-55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F1F1F1"/>
                </a:solidFill>
                <a:latin typeface="Trebuchet MS"/>
                <a:cs typeface="Trebuchet MS"/>
              </a:rPr>
              <a:t>Research </a:t>
            </a:r>
            <a:r>
              <a:rPr sz="1800" spc="-530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lang="en-GB" sz="1800" spc="-105" dirty="0">
                <a:solidFill>
                  <a:srgbClr val="F1F1F1"/>
                </a:solidFill>
                <a:latin typeface="Trebuchet MS"/>
                <a:cs typeface="Trebuchet MS"/>
              </a:rPr>
              <a:t>joseph</a:t>
            </a:r>
            <a:r>
              <a:rPr sz="1800" spc="-105" dirty="0">
                <a:solidFill>
                  <a:srgbClr val="F1F1F1"/>
                </a:solidFill>
                <a:latin typeface="Trebuchet MS"/>
                <a:cs typeface="Trebuchet MS"/>
              </a:rPr>
              <a:t>.</a:t>
            </a:r>
            <a:r>
              <a:rPr lang="en-GB" sz="1800" spc="-105" dirty="0" err="1">
                <a:solidFill>
                  <a:srgbClr val="F1F1F1"/>
                </a:solidFill>
                <a:latin typeface="Trebuchet MS"/>
                <a:cs typeface="Trebuchet MS"/>
              </a:rPr>
              <a:t>mcgonagle</a:t>
            </a:r>
            <a:r>
              <a:rPr sz="1800" spc="-105" dirty="0">
                <a:solidFill>
                  <a:srgbClr val="F1F1F1"/>
                </a:solidFill>
                <a:latin typeface="Trebuchet MS"/>
                <a:cs typeface="Trebuchet MS"/>
              </a:rPr>
              <a:t>@manchester.ac.uk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5" dirty="0">
                <a:solidFill>
                  <a:srgbClr val="FFFFFF"/>
                </a:solidFill>
              </a:rPr>
              <a:t>As</a:t>
            </a:r>
            <a:r>
              <a:rPr sz="2800" spc="-55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a</a:t>
            </a:r>
            <a:r>
              <a:rPr sz="2800" spc="-2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PGR,</a:t>
            </a:r>
            <a:r>
              <a:rPr sz="2800" spc="-55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you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432202"/>
            <a:ext cx="7740650" cy="322770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700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75" dirty="0">
                <a:solidFill>
                  <a:srgbClr val="6C009D"/>
                </a:solidFill>
                <a:latin typeface="Arial MT"/>
                <a:cs typeface="Arial MT"/>
              </a:rPr>
              <a:t>Take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 responsibility</a:t>
            </a:r>
            <a:r>
              <a:rPr sz="2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for </a:t>
            </a: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5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own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research/learning</a:t>
            </a:r>
            <a:endParaRPr sz="25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605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Identify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5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25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needs</a:t>
            </a:r>
            <a:endParaRPr sz="2500">
              <a:latin typeface="Arial MT"/>
              <a:cs typeface="Arial MT"/>
            </a:endParaRPr>
          </a:p>
          <a:p>
            <a:pPr marL="317500" marR="621030" indent="-304800">
              <a:lnSpc>
                <a:spcPts val="2400"/>
              </a:lnSpc>
              <a:spcBef>
                <a:spcPts val="1180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15" dirty="0">
                <a:solidFill>
                  <a:srgbClr val="6C009D"/>
                </a:solidFill>
                <a:latin typeface="Arial MT"/>
                <a:cs typeface="Arial MT"/>
              </a:rPr>
              <a:t>Meet</a:t>
            </a:r>
            <a:r>
              <a:rPr sz="25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5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supervisors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regularly</a:t>
            </a:r>
            <a:r>
              <a:rPr sz="2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keep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brief </a:t>
            </a:r>
            <a:r>
              <a:rPr sz="2500" spc="-6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record</a:t>
            </a:r>
            <a:r>
              <a:rPr sz="2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on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eProg</a:t>
            </a:r>
            <a:endParaRPr sz="2500">
              <a:latin typeface="Arial MT"/>
              <a:cs typeface="Arial MT"/>
            </a:endParaRPr>
          </a:p>
          <a:p>
            <a:pPr marL="317500" marR="5080" indent="-304800">
              <a:lnSpc>
                <a:spcPts val="2400"/>
              </a:lnSpc>
              <a:spcBef>
                <a:spcPts val="1200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15" dirty="0">
                <a:solidFill>
                  <a:srgbClr val="6C009D"/>
                </a:solidFill>
                <a:latin typeface="Arial MT"/>
                <a:cs typeface="Arial MT"/>
              </a:rPr>
              <a:t>Make</a:t>
            </a:r>
            <a:r>
              <a:rPr sz="25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supervisors/advisor</a:t>
            </a:r>
            <a:r>
              <a:rPr sz="25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aware</a:t>
            </a:r>
            <a:r>
              <a:rPr sz="25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25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problems</a:t>
            </a:r>
            <a:r>
              <a:rPr sz="2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as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they </a:t>
            </a:r>
            <a:r>
              <a:rPr sz="2500" spc="-6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arise</a:t>
            </a:r>
            <a:endParaRPr sz="2500">
              <a:latin typeface="Arial MT"/>
              <a:cs typeface="Arial MT"/>
            </a:endParaRPr>
          </a:p>
          <a:p>
            <a:pPr marL="317500" marR="407670" indent="-304800">
              <a:lnSpc>
                <a:spcPts val="2400"/>
              </a:lnSpc>
              <a:spcBef>
                <a:spcPts val="1205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Familiarise</a:t>
            </a:r>
            <a:r>
              <a:rPr sz="25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yourself</a:t>
            </a:r>
            <a:r>
              <a:rPr sz="25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2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the</a:t>
            </a:r>
            <a:r>
              <a:rPr sz="25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contents</a:t>
            </a:r>
            <a:r>
              <a:rPr sz="2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25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the</a:t>
            </a:r>
            <a:r>
              <a:rPr sz="2500" spc="50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25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SALC </a:t>
            </a:r>
            <a:r>
              <a:rPr sz="2500" spc="-680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25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PGR</a:t>
            </a:r>
            <a:r>
              <a:rPr sz="2500" u="heavy" spc="1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25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Handbook</a:t>
            </a:r>
            <a:endParaRPr sz="2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298" y="3917645"/>
            <a:ext cx="29933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190" dirty="0">
                <a:latin typeface="Trebuchet MS"/>
                <a:cs typeface="Trebuchet MS"/>
              </a:rPr>
              <a:t>PROGRESSION</a:t>
            </a:r>
            <a:endParaRPr spc="515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Registration</a:t>
            </a:r>
            <a:r>
              <a:rPr sz="2800" spc="-6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period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192070"/>
            <a:ext cx="7720330" cy="4053738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6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u="sng" spc="-5" dirty="0">
                <a:solidFill>
                  <a:srgbClr val="6C009D"/>
                </a:solidFill>
                <a:latin typeface="Arial MT"/>
                <a:cs typeface="Arial MT"/>
              </a:rPr>
              <a:t>most</a:t>
            </a:r>
            <a:r>
              <a:rPr sz="26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programmes:</a:t>
            </a:r>
            <a:endParaRPr sz="2600" dirty="0">
              <a:latin typeface="Arial MT"/>
              <a:cs typeface="Arial MT"/>
            </a:endParaRPr>
          </a:p>
          <a:p>
            <a:pPr marL="643255" indent="-308610">
              <a:lnSpc>
                <a:spcPct val="100000"/>
              </a:lnSpc>
              <a:spcBef>
                <a:spcPts val="880"/>
              </a:spcBef>
              <a:buClr>
                <a:srgbClr val="5F4879"/>
              </a:buClr>
              <a:buSzPct val="90909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Full</a:t>
            </a:r>
            <a:r>
              <a:rPr sz="22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time</a:t>
            </a:r>
            <a:r>
              <a:rPr sz="2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study:</a:t>
            </a:r>
            <a:r>
              <a:rPr sz="2200" spc="5" dirty="0">
                <a:solidFill>
                  <a:srgbClr val="6C009D"/>
                </a:solidFill>
                <a:latin typeface="Arial MT"/>
                <a:cs typeface="Arial MT"/>
              </a:rPr>
              <a:t> 3</a:t>
            </a:r>
            <a:r>
              <a:rPr sz="2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years</a:t>
            </a:r>
            <a:r>
              <a:rPr lang="en-GB" sz="2200" spc="-5" dirty="0">
                <a:solidFill>
                  <a:srgbClr val="6C009D"/>
                </a:solidFill>
                <a:latin typeface="Arial MT"/>
                <a:cs typeface="Arial MT"/>
              </a:rPr>
              <a:t> (but can be longer according to funding terms)</a:t>
            </a:r>
            <a:endParaRPr sz="2200" dirty="0">
              <a:latin typeface="Arial MT"/>
              <a:cs typeface="Arial MT"/>
            </a:endParaRPr>
          </a:p>
          <a:p>
            <a:pPr marL="643255" indent="-308610">
              <a:lnSpc>
                <a:spcPct val="100000"/>
              </a:lnSpc>
              <a:spcBef>
                <a:spcPts val="870"/>
              </a:spcBef>
              <a:buClr>
                <a:srgbClr val="5F4879"/>
              </a:buClr>
              <a:buSzPct val="90909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Part-time</a:t>
            </a:r>
            <a:r>
              <a:rPr sz="22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study:</a:t>
            </a:r>
            <a:r>
              <a:rPr sz="22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6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 years</a:t>
            </a:r>
            <a:r>
              <a:rPr lang="en-GB" sz="2200" spc="-5" dirty="0">
                <a:solidFill>
                  <a:srgbClr val="6C009D"/>
                </a:solidFill>
                <a:latin typeface="Arial MT"/>
                <a:cs typeface="Arial MT"/>
              </a:rPr>
              <a:t> (ditto)</a:t>
            </a:r>
            <a:endParaRPr sz="22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 dirty="0">
              <a:latin typeface="Arial MT"/>
              <a:cs typeface="Arial MT"/>
            </a:endParaRPr>
          </a:p>
          <a:p>
            <a:pPr marL="12700" marR="694055">
              <a:lnSpc>
                <a:spcPts val="2810"/>
              </a:lnSpc>
              <a:spcBef>
                <a:spcPts val="5"/>
              </a:spcBef>
            </a:pPr>
            <a:r>
              <a:rPr sz="2600" spc="-95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2600" spc="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should</a:t>
            </a:r>
            <a:r>
              <a:rPr sz="26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plan</a:t>
            </a:r>
            <a:r>
              <a:rPr sz="26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6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submit</a:t>
            </a:r>
            <a:r>
              <a:rPr sz="26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1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6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thesis</a:t>
            </a:r>
            <a:r>
              <a:rPr sz="26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u="sng" spc="-10" dirty="0">
                <a:solidFill>
                  <a:srgbClr val="6C009D"/>
                </a:solidFill>
                <a:latin typeface="Arial MT"/>
                <a:cs typeface="Arial MT"/>
              </a:rPr>
              <a:t>within</a:t>
            </a:r>
            <a:r>
              <a:rPr sz="26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this </a:t>
            </a:r>
            <a:r>
              <a:rPr sz="2600" spc="-7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timeframe</a:t>
            </a:r>
            <a:endParaRPr sz="2600" dirty="0">
              <a:latin typeface="Arial MT"/>
              <a:cs typeface="Arial MT"/>
            </a:endParaRPr>
          </a:p>
          <a:p>
            <a:pPr marL="12700" marR="5080">
              <a:lnSpc>
                <a:spcPts val="2810"/>
              </a:lnSpc>
              <a:spcBef>
                <a:spcPts val="1225"/>
              </a:spcBef>
            </a:pPr>
            <a:r>
              <a:rPr lang="en-GB" sz="2200" spc="-95" dirty="0">
                <a:solidFill>
                  <a:srgbClr val="6C009D"/>
                </a:solidFill>
                <a:latin typeface="Arial MT"/>
                <a:cs typeface="Arial MT"/>
              </a:rPr>
              <a:t>NB. Y</a:t>
            </a:r>
            <a:r>
              <a:rPr sz="2200" spc="-95" dirty="0" err="1">
                <a:solidFill>
                  <a:srgbClr val="6C009D"/>
                </a:solidFill>
                <a:latin typeface="Arial MT"/>
                <a:cs typeface="Arial MT"/>
              </a:rPr>
              <a:t>ou</a:t>
            </a:r>
            <a:r>
              <a:rPr sz="2200" spc="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10" dirty="0">
                <a:solidFill>
                  <a:srgbClr val="6C009D"/>
                </a:solidFill>
                <a:latin typeface="Arial MT"/>
                <a:cs typeface="Arial MT"/>
              </a:rPr>
              <a:t>may </a:t>
            </a:r>
            <a:r>
              <a:rPr lang="en-GB" sz="2200" spc="-10" dirty="0">
                <a:solidFill>
                  <a:srgbClr val="6C009D"/>
                </a:solidFill>
                <a:latin typeface="Arial MT"/>
                <a:cs typeface="Arial MT"/>
              </a:rPr>
              <a:t>also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apply</a:t>
            </a:r>
            <a:r>
              <a:rPr sz="22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2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the</a:t>
            </a:r>
            <a:r>
              <a:rPr sz="22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u="sng" spc="-5" dirty="0">
                <a:solidFill>
                  <a:srgbClr val="6C009D"/>
                </a:solidFill>
                <a:latin typeface="Arial MT"/>
                <a:cs typeface="Arial MT"/>
              </a:rPr>
              <a:t>submission-pending</a:t>
            </a:r>
            <a:r>
              <a:rPr sz="2200" spc="1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period:</a:t>
            </a:r>
            <a:r>
              <a:rPr sz="22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to </a:t>
            </a:r>
            <a:r>
              <a:rPr sz="2200" spc="-7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complete</a:t>
            </a:r>
            <a:r>
              <a:rPr sz="22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thesis</a:t>
            </a:r>
            <a:r>
              <a:rPr sz="22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15" dirty="0">
                <a:solidFill>
                  <a:srgbClr val="6C009D"/>
                </a:solidFill>
                <a:latin typeface="Arial MT"/>
                <a:cs typeface="Arial MT"/>
              </a:rPr>
              <a:t>when</a:t>
            </a:r>
            <a:r>
              <a:rPr sz="22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all</a:t>
            </a:r>
            <a:r>
              <a:rPr sz="22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2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has</a:t>
            </a:r>
            <a:r>
              <a:rPr sz="22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been</a:t>
            </a:r>
            <a:r>
              <a:rPr sz="22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done</a:t>
            </a:r>
            <a:endParaRPr sz="2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Progress</a:t>
            </a:r>
            <a:r>
              <a:rPr sz="2800" spc="-75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reviews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283482"/>
            <a:ext cx="7435850" cy="352552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695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By</a:t>
            </a:r>
            <a:r>
              <a:rPr sz="2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2500" spc="-5" dirty="0">
                <a:solidFill>
                  <a:srgbClr val="6C009D"/>
                </a:solidFill>
                <a:latin typeface="Arial MT"/>
                <a:cs typeface="Arial MT"/>
              </a:rPr>
              <a:t>31</a:t>
            </a:r>
            <a:r>
              <a:rPr sz="2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Jan</a:t>
            </a: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2500" spc="-5" dirty="0">
                <a:solidFill>
                  <a:srgbClr val="6C009D"/>
                </a:solidFill>
                <a:latin typeface="Arial MT"/>
                <a:cs typeface="Arial MT"/>
              </a:rPr>
              <a:t>6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:</a:t>
            </a: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Mid-year</a:t>
            </a:r>
            <a:r>
              <a:rPr sz="25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endParaRPr sz="25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By</a:t>
            </a:r>
            <a:r>
              <a:rPr sz="2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2500" spc="-5" dirty="0">
                <a:solidFill>
                  <a:srgbClr val="6C009D"/>
                </a:solidFill>
                <a:latin typeface="Arial MT"/>
                <a:cs typeface="Arial MT"/>
              </a:rPr>
              <a:t>30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June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2500" dirty="0">
                <a:solidFill>
                  <a:srgbClr val="6C009D"/>
                </a:solidFill>
                <a:latin typeface="Arial MT"/>
                <a:cs typeface="Arial MT"/>
              </a:rPr>
              <a:t>6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:</a:t>
            </a:r>
            <a:r>
              <a:rPr sz="2500" spc="-1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Annual</a:t>
            </a:r>
            <a:r>
              <a:rPr sz="2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endParaRPr sz="2500" dirty="0">
              <a:latin typeface="Arial MT"/>
              <a:cs typeface="Arial MT"/>
            </a:endParaRPr>
          </a:p>
          <a:p>
            <a:pPr marL="643255" lvl="1" indent="-308610">
              <a:lnSpc>
                <a:spcPts val="2375"/>
              </a:lnSpc>
              <a:spcBef>
                <a:spcPts val="615"/>
              </a:spcBef>
              <a:buClr>
                <a:srgbClr val="5F4879"/>
              </a:buClr>
              <a:buSzPct val="90909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Submissions</a:t>
            </a:r>
            <a:r>
              <a:rPr sz="22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1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2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10" dirty="0">
                <a:solidFill>
                  <a:srgbClr val="6C009D"/>
                </a:solidFill>
                <a:latin typeface="Arial MT"/>
                <a:cs typeface="Arial MT"/>
              </a:rPr>
              <a:t>reviews</a:t>
            </a:r>
            <a:r>
              <a:rPr sz="2200" spc="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typically</a:t>
            </a:r>
            <a:r>
              <a:rPr sz="22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equivalent</a:t>
            </a:r>
            <a:r>
              <a:rPr sz="22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2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one</a:t>
            </a:r>
            <a:endParaRPr sz="2200" dirty="0">
              <a:latin typeface="Arial MT"/>
              <a:cs typeface="Arial MT"/>
            </a:endParaRPr>
          </a:p>
          <a:p>
            <a:pPr marL="643255">
              <a:lnSpc>
                <a:spcPts val="2375"/>
              </a:lnSpc>
            </a:pP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chapter</a:t>
            </a:r>
            <a:r>
              <a:rPr sz="22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(plus</a:t>
            </a:r>
            <a:r>
              <a:rPr sz="2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brief</a:t>
            </a:r>
            <a:r>
              <a:rPr sz="22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reports/plans):</a:t>
            </a:r>
            <a:endParaRPr sz="2200" dirty="0">
              <a:latin typeface="Arial MT"/>
              <a:cs typeface="Arial MT"/>
            </a:endParaRPr>
          </a:p>
          <a:p>
            <a:pPr marL="911860" lvl="2" indent="-269240">
              <a:lnSpc>
                <a:spcPct val="100000"/>
              </a:lnSpc>
              <a:spcBef>
                <a:spcPts val="615"/>
              </a:spcBef>
              <a:buClr>
                <a:srgbClr val="5F4879"/>
              </a:buClr>
              <a:buSzPct val="92105"/>
              <a:buFont typeface="Cambria"/>
              <a:buChar char="◾"/>
              <a:tabLst>
                <a:tab pos="911860" algn="l"/>
                <a:tab pos="912494" algn="l"/>
              </a:tabLst>
            </a:pP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extended</a:t>
            </a:r>
            <a:r>
              <a:rPr sz="19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proposal/plan</a:t>
            </a:r>
            <a:r>
              <a:rPr sz="19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(Jan</a:t>
            </a:r>
            <a:r>
              <a:rPr sz="19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1900" spc="-5" dirty="0">
                <a:solidFill>
                  <a:srgbClr val="6C009D"/>
                </a:solidFill>
                <a:latin typeface="Arial MT"/>
                <a:cs typeface="Arial MT"/>
              </a:rPr>
              <a:t>6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)</a:t>
            </a:r>
            <a:endParaRPr sz="1900" dirty="0">
              <a:latin typeface="Arial MT"/>
              <a:cs typeface="Arial MT"/>
            </a:endParaRPr>
          </a:p>
          <a:p>
            <a:pPr marL="911860" lvl="2" indent="-26924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2105"/>
              <a:buFont typeface="Cambria"/>
              <a:buChar char="◾"/>
              <a:tabLst>
                <a:tab pos="911860" algn="l"/>
                <a:tab pos="912494" algn="l"/>
              </a:tabLst>
            </a:pP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chapter</a:t>
            </a:r>
            <a:r>
              <a:rPr sz="19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(June</a:t>
            </a:r>
            <a:r>
              <a:rPr sz="19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1900" spc="-5" dirty="0">
                <a:solidFill>
                  <a:srgbClr val="6C009D"/>
                </a:solidFill>
                <a:latin typeface="Arial MT"/>
                <a:cs typeface="Arial MT"/>
              </a:rPr>
              <a:t>6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)</a:t>
            </a:r>
            <a:endParaRPr sz="1900" dirty="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590"/>
              </a:spcBef>
              <a:buClr>
                <a:srgbClr val="5F4879"/>
              </a:buClr>
              <a:buSzPct val="90909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Meeting</a:t>
            </a:r>
            <a:r>
              <a:rPr sz="22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10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22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supervisory</a:t>
            </a:r>
            <a:r>
              <a:rPr sz="22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panel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 discuss</a:t>
            </a:r>
            <a:endParaRPr sz="2200" dirty="0">
              <a:latin typeface="Arial MT"/>
              <a:cs typeface="Arial MT"/>
            </a:endParaRPr>
          </a:p>
          <a:p>
            <a:pPr marL="317500" marR="5080" indent="-304800">
              <a:lnSpc>
                <a:spcPts val="2400"/>
              </a:lnSpc>
              <a:spcBef>
                <a:spcPts val="1170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Decision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point</a:t>
            </a:r>
            <a:r>
              <a:rPr sz="2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at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annual review: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continue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70" dirty="0">
                <a:solidFill>
                  <a:srgbClr val="6C009D"/>
                </a:solidFill>
                <a:latin typeface="Arial MT"/>
                <a:cs typeface="Arial MT"/>
              </a:rPr>
              <a:t>Year</a:t>
            </a:r>
            <a:r>
              <a:rPr sz="25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2 </a:t>
            </a:r>
            <a:r>
              <a:rPr sz="2500" spc="-6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PhD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or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transfer</a:t>
            </a:r>
            <a:r>
              <a:rPr sz="2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15" dirty="0">
                <a:solidFill>
                  <a:srgbClr val="6C009D"/>
                </a:solidFill>
                <a:latin typeface="Arial MT"/>
                <a:cs typeface="Arial MT"/>
              </a:rPr>
              <a:t>MPhil</a:t>
            </a:r>
            <a:r>
              <a:rPr sz="2500" spc="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or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withdraw</a:t>
            </a:r>
            <a:endParaRPr sz="25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4151" y="5278755"/>
            <a:ext cx="8235950" cy="1274445"/>
          </a:xfrm>
          <a:custGeom>
            <a:avLst/>
            <a:gdLst/>
            <a:ahLst/>
            <a:cxnLst/>
            <a:rect l="l" t="t" r="r" b="b"/>
            <a:pathLst>
              <a:path w="8235950" h="1274445">
                <a:moveTo>
                  <a:pt x="8235696" y="0"/>
                </a:moveTo>
                <a:lnTo>
                  <a:pt x="0" y="0"/>
                </a:lnTo>
                <a:lnTo>
                  <a:pt x="0" y="1274064"/>
                </a:lnTo>
                <a:lnTo>
                  <a:pt x="8235696" y="1274064"/>
                </a:lnTo>
                <a:lnTo>
                  <a:pt x="8235696" y="0"/>
                </a:lnTo>
                <a:close/>
              </a:path>
            </a:pathLst>
          </a:custGeom>
          <a:solidFill>
            <a:srgbClr val="6C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60298" y="5337454"/>
            <a:ext cx="319595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105" dirty="0">
                <a:solidFill>
                  <a:srgbClr val="FFCC33"/>
                </a:solidFill>
                <a:latin typeface="Trebuchet MS"/>
                <a:cs typeface="Trebuchet MS"/>
              </a:rPr>
              <a:t>FOR</a:t>
            </a:r>
            <a:r>
              <a:rPr sz="3200" spc="-85" dirty="0">
                <a:solidFill>
                  <a:srgbClr val="FFCC33"/>
                </a:solidFill>
                <a:latin typeface="Trebuchet MS"/>
                <a:cs typeface="Trebuchet MS"/>
              </a:rPr>
              <a:t> </a:t>
            </a:r>
            <a:r>
              <a:rPr sz="3200" spc="140" dirty="0">
                <a:solidFill>
                  <a:srgbClr val="FFCC33"/>
                </a:solidFill>
                <a:latin typeface="Trebuchet MS"/>
                <a:cs typeface="Trebuchet MS"/>
              </a:rPr>
              <a:t>DISCUSSION</a:t>
            </a:r>
            <a:endParaRPr sz="32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7319" y="600455"/>
            <a:ext cx="6300215" cy="420624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596129" y="5252466"/>
            <a:ext cx="3901440" cy="630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375"/>
              </a:lnSpc>
              <a:spcBef>
                <a:spcPts val="105"/>
              </a:spcBef>
            </a:pPr>
            <a:r>
              <a:rPr sz="2200" spc="10" dirty="0">
                <a:solidFill>
                  <a:srgbClr val="FFFFFF"/>
                </a:solidFill>
                <a:latin typeface="Arial MT"/>
                <a:cs typeface="Arial MT"/>
              </a:rPr>
              <a:t>What</a:t>
            </a:r>
            <a:r>
              <a:rPr sz="2200" spc="-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Arial MT"/>
                <a:cs typeface="Arial MT"/>
              </a:rPr>
              <a:t>will</a:t>
            </a:r>
            <a:r>
              <a:rPr sz="22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you</a:t>
            </a:r>
            <a:r>
              <a:rPr sz="22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do</a:t>
            </a:r>
            <a:r>
              <a:rPr sz="2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in </a:t>
            </a:r>
            <a:r>
              <a:rPr sz="2200" spc="5" dirty="0">
                <a:solidFill>
                  <a:srgbClr val="FFFFFF"/>
                </a:solidFill>
                <a:latin typeface="Arial MT"/>
                <a:cs typeface="Arial MT"/>
              </a:rPr>
              <a:t>the</a:t>
            </a:r>
            <a:r>
              <a:rPr sz="2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5" dirty="0">
                <a:solidFill>
                  <a:srgbClr val="FFFFFF"/>
                </a:solidFill>
                <a:latin typeface="Arial MT"/>
                <a:cs typeface="Arial MT"/>
              </a:rPr>
              <a:t>first</a:t>
            </a:r>
            <a:r>
              <a:rPr sz="2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100</a:t>
            </a:r>
            <a:endParaRPr sz="2200">
              <a:latin typeface="Arial MT"/>
              <a:cs typeface="Arial MT"/>
            </a:endParaRPr>
          </a:p>
          <a:p>
            <a:pPr marL="67310">
              <a:lnSpc>
                <a:spcPts val="2375"/>
              </a:lnSpc>
            </a:pP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days</a:t>
            </a:r>
            <a:r>
              <a:rPr sz="22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of</a:t>
            </a:r>
            <a:r>
              <a:rPr sz="2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your</a:t>
            </a:r>
            <a:r>
              <a:rPr sz="22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PhD</a:t>
            </a:r>
            <a:r>
              <a:rPr sz="2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5" dirty="0">
                <a:solidFill>
                  <a:srgbClr val="FFFFFF"/>
                </a:solidFill>
                <a:latin typeface="Arial MT"/>
                <a:cs typeface="Arial MT"/>
              </a:rPr>
              <a:t>programme?</a:t>
            </a:r>
            <a:endParaRPr sz="2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257175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2025"/>
              </a:spcBef>
            </a:pPr>
            <a:r>
              <a:rPr sz="2800" spc="60" dirty="0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r>
              <a:rPr sz="2800" spc="-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Trebuchet MS"/>
                <a:cs typeface="Trebuchet MS"/>
              </a:rPr>
              <a:t>FIRST</a:t>
            </a:r>
            <a:r>
              <a:rPr sz="2800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rebuchet MS"/>
                <a:cs typeface="Trebuchet MS"/>
              </a:rPr>
              <a:t>100</a:t>
            </a:r>
            <a:r>
              <a:rPr sz="2800" spc="-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35" dirty="0">
                <a:solidFill>
                  <a:srgbClr val="FFFFFF"/>
                </a:solidFill>
                <a:latin typeface="Trebuchet MS"/>
                <a:cs typeface="Trebuchet MS"/>
              </a:rPr>
              <a:t>DAYS</a:t>
            </a:r>
            <a:endParaRPr sz="2800" dirty="0">
              <a:latin typeface="Trebuchet MS"/>
              <a:cs typeface="Trebuchet MS"/>
            </a:endParaRPr>
          </a:p>
          <a:p>
            <a:pPr marL="224790">
              <a:lnSpc>
                <a:spcPct val="100000"/>
              </a:lnSpc>
              <a:spcBef>
                <a:spcPts val="5"/>
              </a:spcBef>
            </a:pPr>
            <a:r>
              <a:rPr sz="2800" spc="-100" dirty="0">
                <a:solidFill>
                  <a:srgbClr val="FFFFFF"/>
                </a:solidFill>
                <a:latin typeface="Trebuchet MS"/>
                <a:cs typeface="Trebuchet MS"/>
              </a:rPr>
              <a:t>(Kearns</a:t>
            </a:r>
            <a:r>
              <a:rPr sz="2800" spc="-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175" dirty="0">
                <a:solidFill>
                  <a:srgbClr val="FFFFFF"/>
                </a:solidFill>
                <a:latin typeface="Trebuchet MS"/>
                <a:cs typeface="Trebuchet MS"/>
              </a:rPr>
              <a:t>and</a:t>
            </a:r>
            <a:r>
              <a:rPr sz="2800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145" dirty="0">
                <a:solidFill>
                  <a:srgbClr val="FFFFFF"/>
                </a:solidFill>
                <a:latin typeface="Trebuchet MS"/>
                <a:cs typeface="Trebuchet MS"/>
              </a:rPr>
              <a:t>Finn</a:t>
            </a:r>
            <a:r>
              <a:rPr sz="2800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130" dirty="0">
                <a:solidFill>
                  <a:srgbClr val="FFFFFF"/>
                </a:solidFill>
                <a:latin typeface="Trebuchet MS"/>
                <a:cs typeface="Trebuchet MS"/>
              </a:rPr>
              <a:t>2017,</a:t>
            </a:r>
            <a:r>
              <a:rPr sz="2800" spc="-4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185" dirty="0">
                <a:solidFill>
                  <a:srgbClr val="FFFFFF"/>
                </a:solidFill>
                <a:latin typeface="Trebuchet MS"/>
                <a:cs typeface="Trebuchet MS"/>
              </a:rPr>
              <a:t>www.ithinkwell.com.au)</a:t>
            </a:r>
            <a:endParaRPr sz="28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298" y="2548204"/>
            <a:ext cx="3716020" cy="294005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17500" marR="131445" indent="-304800">
              <a:lnSpc>
                <a:spcPct val="80100"/>
              </a:lnSpc>
              <a:spcBef>
                <a:spcPts val="47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Agree a modus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operandi 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with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 supervisor</a:t>
            </a:r>
            <a:r>
              <a:rPr sz="1500" spc="-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–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how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often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meet,</a:t>
            </a:r>
            <a:r>
              <a:rPr sz="15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what </a:t>
            </a:r>
            <a:r>
              <a:rPr sz="1500" spc="-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feedback</a:t>
            </a:r>
            <a:r>
              <a:rPr sz="1500" spc="-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expected,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etc.</a:t>
            </a:r>
            <a:endParaRPr sz="1500">
              <a:latin typeface="Arial MT"/>
              <a:cs typeface="Arial MT"/>
            </a:endParaRPr>
          </a:p>
          <a:p>
            <a:pPr marL="317500" marR="359410" indent="-304800">
              <a:lnSpc>
                <a:spcPts val="1440"/>
              </a:lnSpc>
              <a:spcBef>
                <a:spcPts val="95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Take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responsibility for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arranging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 meetings,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provide</a:t>
            </a:r>
            <a:r>
              <a:rPr sz="1500" spc="-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 short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agenda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in </a:t>
            </a:r>
            <a:r>
              <a:rPr sz="1500" spc="-4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advance</a:t>
            </a:r>
            <a:endParaRPr sz="1500">
              <a:latin typeface="Arial MT"/>
              <a:cs typeface="Arial MT"/>
            </a:endParaRPr>
          </a:p>
          <a:p>
            <a:pPr marL="317500" indent="-304800">
              <a:lnSpc>
                <a:spcPts val="1620"/>
              </a:lnSpc>
              <a:spcBef>
                <a:spcPts val="615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Write</a:t>
            </a:r>
            <a:r>
              <a:rPr sz="1500" spc="-9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project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plan</a:t>
            </a:r>
            <a:r>
              <a:rPr sz="15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15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key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endParaRPr sz="1500">
              <a:latin typeface="Arial MT"/>
              <a:cs typeface="Arial MT"/>
            </a:endParaRPr>
          </a:p>
          <a:p>
            <a:pPr marL="1270" algn="ctr">
              <a:lnSpc>
                <a:spcPts val="1620"/>
              </a:lnSpc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objectives</a:t>
            </a:r>
            <a:r>
              <a:rPr sz="1500" spc="-9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preliminary</a:t>
            </a:r>
            <a:r>
              <a:rPr sz="15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deadlines</a:t>
            </a:r>
            <a:endParaRPr sz="1500">
              <a:latin typeface="Arial MT"/>
              <a:cs typeface="Arial MT"/>
            </a:endParaRPr>
          </a:p>
          <a:p>
            <a:pPr marL="304165" indent="-304165">
              <a:lnSpc>
                <a:spcPts val="1620"/>
              </a:lnSpc>
              <a:spcBef>
                <a:spcPts val="60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041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Produce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Gantt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chart</a:t>
            </a:r>
            <a:r>
              <a:rPr sz="1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15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first</a:t>
            </a:r>
            <a:r>
              <a:rPr sz="1500" spc="-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6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months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endParaRPr sz="1500">
              <a:latin typeface="Arial MT"/>
              <a:cs typeface="Arial MT"/>
            </a:endParaRPr>
          </a:p>
          <a:p>
            <a:pPr marR="1856105" algn="ctr">
              <a:lnSpc>
                <a:spcPts val="1620"/>
              </a:lnSpc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project</a:t>
            </a:r>
            <a:r>
              <a:rPr sz="1500" spc="-9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activity</a:t>
            </a:r>
            <a:endParaRPr sz="1500">
              <a:latin typeface="Arial MT"/>
              <a:cs typeface="Arial MT"/>
            </a:endParaRPr>
          </a:p>
          <a:p>
            <a:pPr marL="317500" marR="257810" indent="-304800" algn="just">
              <a:lnSpc>
                <a:spcPts val="1440"/>
              </a:lnSpc>
              <a:spcBef>
                <a:spcPts val="95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Develop good professional habits for </a:t>
            </a:r>
            <a:r>
              <a:rPr sz="1500" spc="-4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keeping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all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information</a:t>
            </a:r>
            <a:r>
              <a:rPr sz="1500" spc="-9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data </a:t>
            </a:r>
            <a:r>
              <a:rPr sz="1500" spc="-4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safe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organised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43703" y="2426589"/>
            <a:ext cx="3693160" cy="25736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7500" indent="-304800">
              <a:lnSpc>
                <a:spcPts val="1620"/>
              </a:lnSpc>
              <a:spcBef>
                <a:spcPts val="11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Read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selected</a:t>
            </a:r>
            <a:r>
              <a:rPr sz="15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articles,</a:t>
            </a:r>
            <a:r>
              <a:rPr sz="1500" spc="-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take</a:t>
            </a:r>
            <a:r>
              <a:rPr sz="15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notes,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5" dirty="0">
                <a:solidFill>
                  <a:srgbClr val="6C009D"/>
                </a:solidFill>
                <a:latin typeface="Arial MT"/>
                <a:cs typeface="Arial MT"/>
              </a:rPr>
              <a:t>write</a:t>
            </a:r>
            <a:endParaRPr sz="1500">
              <a:latin typeface="Arial MT"/>
              <a:cs typeface="Arial MT"/>
            </a:endParaRPr>
          </a:p>
          <a:p>
            <a:pPr marL="317500">
              <a:lnSpc>
                <a:spcPts val="1620"/>
              </a:lnSpc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literature</a:t>
            </a:r>
            <a:r>
              <a:rPr sz="1500" spc="-1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endParaRPr sz="1500">
              <a:latin typeface="Arial MT"/>
              <a:cs typeface="Arial MT"/>
            </a:endParaRPr>
          </a:p>
          <a:p>
            <a:pPr marL="317500" marR="452120" indent="-304800">
              <a:lnSpc>
                <a:spcPts val="1440"/>
              </a:lnSpc>
              <a:spcBef>
                <a:spcPts val="95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Get feedback from supervisor on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literature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review,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5" dirty="0">
                <a:solidFill>
                  <a:srgbClr val="6C009D"/>
                </a:solidFill>
                <a:latin typeface="Arial MT"/>
                <a:cs typeface="Arial MT"/>
              </a:rPr>
              <a:t>writing</a:t>
            </a:r>
            <a:r>
              <a:rPr sz="15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style,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1500" spc="-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understanding</a:t>
            </a:r>
            <a:r>
              <a:rPr sz="1500" spc="-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1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topic</a:t>
            </a:r>
            <a:endParaRPr sz="1500">
              <a:latin typeface="Arial MT"/>
              <a:cs typeface="Arial MT"/>
            </a:endParaRPr>
          </a:p>
          <a:p>
            <a:pPr marL="317500" marR="136525" indent="-304800">
              <a:lnSpc>
                <a:spcPct val="80000"/>
              </a:lnSpc>
              <a:spcBef>
                <a:spcPts val="975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Read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recent</a:t>
            </a:r>
            <a:r>
              <a:rPr sz="15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PhD</a:t>
            </a:r>
            <a:r>
              <a:rPr sz="1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thesis</a:t>
            </a:r>
            <a:r>
              <a:rPr sz="15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see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what</a:t>
            </a:r>
            <a:r>
              <a:rPr sz="15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is </a:t>
            </a:r>
            <a:r>
              <a:rPr sz="1500" spc="-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ultimately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expected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1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endParaRPr sz="1500">
              <a:latin typeface="Arial MT"/>
              <a:cs typeface="Arial MT"/>
            </a:endParaRPr>
          </a:p>
          <a:p>
            <a:pPr marL="317500" marR="635635" indent="-304800">
              <a:lnSpc>
                <a:spcPct val="80000"/>
              </a:lnSpc>
              <a:spcBef>
                <a:spcPts val="965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r>
              <a:rPr sz="15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skills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do</a:t>
            </a:r>
            <a:r>
              <a:rPr sz="15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self- </a:t>
            </a:r>
            <a:r>
              <a:rPr sz="1500" spc="-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assessment</a:t>
            </a:r>
            <a:r>
              <a:rPr sz="1500" spc="-1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1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needs</a:t>
            </a:r>
            <a:endParaRPr sz="1500">
              <a:latin typeface="Arial MT"/>
              <a:cs typeface="Arial MT"/>
            </a:endParaRPr>
          </a:p>
          <a:p>
            <a:pPr marL="317500" indent="-304800">
              <a:lnSpc>
                <a:spcPts val="1620"/>
              </a:lnSpc>
              <a:spcBef>
                <a:spcPts val="60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Learn</a:t>
            </a:r>
            <a:r>
              <a:rPr sz="1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practise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new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endParaRPr sz="1500">
              <a:latin typeface="Arial MT"/>
              <a:cs typeface="Arial MT"/>
            </a:endParaRPr>
          </a:p>
          <a:p>
            <a:pPr marL="317500">
              <a:lnSpc>
                <a:spcPts val="1620"/>
              </a:lnSpc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methods</a:t>
            </a:r>
            <a:r>
              <a:rPr sz="1500" spc="-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before</a:t>
            </a:r>
            <a:r>
              <a:rPr sz="15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start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5" dirty="0">
                <a:solidFill>
                  <a:srgbClr val="FFFFFF"/>
                </a:solidFill>
              </a:rPr>
              <a:t>In</a:t>
            </a:r>
            <a:r>
              <a:rPr sz="2800" spc="-35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your</a:t>
            </a:r>
            <a:r>
              <a:rPr sz="2800" spc="1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first</a:t>
            </a:r>
            <a:r>
              <a:rPr sz="2800" spc="-70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year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382774"/>
            <a:ext cx="7733030" cy="296672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317500" marR="851535" indent="-304800">
              <a:lnSpc>
                <a:spcPct val="80000"/>
              </a:lnSpc>
              <a:spcBef>
                <a:spcPts val="57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Have</a:t>
            </a:r>
            <a:r>
              <a:rPr sz="20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regular</a:t>
            </a:r>
            <a:r>
              <a:rPr sz="20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supervision</a:t>
            </a:r>
            <a:r>
              <a:rPr sz="2000" spc="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meetings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(at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least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once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a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month, </a:t>
            </a:r>
            <a:r>
              <a:rPr sz="2000" spc="-5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5" dirty="0">
                <a:solidFill>
                  <a:srgbClr val="6C009D"/>
                </a:solidFill>
                <a:latin typeface="Arial MT"/>
                <a:cs typeface="Arial MT"/>
              </a:rPr>
              <a:t>typically</a:t>
            </a:r>
            <a:r>
              <a:rPr sz="2000" spc="9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fortnightly)</a:t>
            </a:r>
            <a:endParaRPr sz="20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605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Develop</a:t>
            </a:r>
            <a:r>
              <a:rPr sz="20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refine</a:t>
            </a:r>
            <a:r>
              <a:rPr sz="20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000" spc="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focus</a:t>
            </a:r>
            <a:endParaRPr sz="20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Reflect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 on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determine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000" spc="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20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needs</a:t>
            </a:r>
            <a:endParaRPr sz="2000">
              <a:latin typeface="Arial MT"/>
              <a:cs typeface="Arial MT"/>
            </a:endParaRPr>
          </a:p>
          <a:p>
            <a:pPr marL="317500" marR="509270" indent="-304800">
              <a:lnSpc>
                <a:spcPct val="80000"/>
              </a:lnSpc>
              <a:spcBef>
                <a:spcPts val="108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Complete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Integrity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5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(all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PGRs)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submit 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application</a:t>
            </a:r>
            <a:r>
              <a:rPr sz="2000" spc="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0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ethical</a:t>
            </a:r>
            <a:r>
              <a:rPr sz="20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approval</a:t>
            </a:r>
            <a:r>
              <a:rPr sz="20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000" spc="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0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(if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applicable)</a:t>
            </a:r>
            <a:endParaRPr sz="2000">
              <a:latin typeface="Arial MT"/>
              <a:cs typeface="Arial MT"/>
            </a:endParaRPr>
          </a:p>
          <a:p>
            <a:pPr marL="317500" marR="5080" indent="-304800">
              <a:lnSpc>
                <a:spcPts val="1920"/>
              </a:lnSpc>
              <a:spcBef>
                <a:spcPts val="1065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Write</a:t>
            </a:r>
            <a:r>
              <a:rPr sz="20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(expanded</a:t>
            </a:r>
            <a:r>
              <a:rPr sz="20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proposal/chapter</a:t>
            </a:r>
            <a:r>
              <a:rPr sz="2000" spc="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draft/reports)</a:t>
            </a:r>
            <a:r>
              <a:rPr sz="20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0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use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feedback </a:t>
            </a:r>
            <a:r>
              <a:rPr sz="2000" spc="-5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on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writing</a:t>
            </a:r>
            <a:r>
              <a:rPr sz="2000" spc="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improve</a:t>
            </a:r>
            <a:endParaRPr sz="20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62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Have</a:t>
            </a:r>
            <a:r>
              <a:rPr sz="20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5" dirty="0">
                <a:solidFill>
                  <a:srgbClr val="6C009D"/>
                </a:solidFill>
                <a:latin typeface="Arial MT"/>
                <a:cs typeface="Arial MT"/>
              </a:rPr>
              <a:t>two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formal</a:t>
            </a:r>
            <a:r>
              <a:rPr sz="2000" spc="-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progress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r>
              <a:rPr sz="20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meetings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(at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months</a:t>
            </a:r>
            <a:r>
              <a:rPr sz="20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4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 and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9)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138773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Use</a:t>
            </a:r>
            <a:r>
              <a:rPr sz="2800" spc="-20" dirty="0">
                <a:solidFill>
                  <a:srgbClr val="FFFFFF"/>
                </a:solidFill>
              </a:rPr>
              <a:t> </a:t>
            </a:r>
            <a:r>
              <a:rPr sz="2800" u="heavy" spc="5" dirty="0">
                <a:solidFill>
                  <a:schemeClr val="bg1"/>
                </a:solidFill>
                <a:uFill>
                  <a:solidFill>
                    <a:srgbClr val="FFCC33"/>
                  </a:solidFill>
                </a:u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eProg</a:t>
            </a:r>
            <a:r>
              <a:rPr sz="2800" spc="-25" dirty="0">
                <a:solidFill>
                  <a:srgbClr val="FFCC33"/>
                </a:solidFill>
                <a:hlinkClick r:id="rId2"/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to</a:t>
            </a:r>
            <a:r>
              <a:rPr sz="2800" spc="-2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keep</a:t>
            </a:r>
            <a:r>
              <a:rPr sz="2800" spc="-2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records</a:t>
            </a:r>
            <a:r>
              <a:rPr sz="2800" spc="-3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of…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660298" y="2115388"/>
            <a:ext cx="7734300" cy="338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marR="1019810" indent="-304800">
              <a:lnSpc>
                <a:spcPct val="100000"/>
              </a:lnSpc>
              <a:spcBef>
                <a:spcPts val="10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7500" algn="l"/>
              </a:tabLst>
            </a:pPr>
            <a:r>
              <a:rPr sz="3000" spc="-5" dirty="0">
                <a:solidFill>
                  <a:srgbClr val="6C009D"/>
                </a:solidFill>
                <a:latin typeface="Arial MT"/>
                <a:cs typeface="Arial MT"/>
              </a:rPr>
              <a:t>Supervision</a:t>
            </a:r>
            <a:r>
              <a:rPr sz="3000" spc="-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C009D"/>
                </a:solidFill>
                <a:latin typeface="Arial MT"/>
                <a:cs typeface="Arial MT"/>
              </a:rPr>
              <a:t>meetings</a:t>
            </a:r>
            <a:r>
              <a:rPr sz="30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000" spc="5" dirty="0">
                <a:solidFill>
                  <a:srgbClr val="6C009D"/>
                </a:solidFill>
                <a:latin typeface="Arial MT"/>
                <a:cs typeface="Arial MT"/>
              </a:rPr>
              <a:t>(use</a:t>
            </a:r>
            <a:r>
              <a:rPr sz="30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C009D"/>
                </a:solidFill>
                <a:latin typeface="Arial MT"/>
                <a:cs typeface="Arial MT"/>
              </a:rPr>
              <a:t>“Additional </a:t>
            </a:r>
            <a:r>
              <a:rPr sz="3000" spc="-819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C009D"/>
                </a:solidFill>
                <a:latin typeface="Arial MT"/>
                <a:cs typeface="Arial MT"/>
              </a:rPr>
              <a:t>Meeting”</a:t>
            </a:r>
            <a:r>
              <a:rPr sz="3000" spc="-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C009D"/>
                </a:solidFill>
                <a:latin typeface="Arial MT"/>
                <a:cs typeface="Arial MT"/>
              </a:rPr>
              <a:t>form)</a:t>
            </a:r>
            <a:endParaRPr sz="3000" dirty="0">
              <a:latin typeface="Arial MT"/>
              <a:cs typeface="Arial MT"/>
            </a:endParaRPr>
          </a:p>
          <a:p>
            <a:pPr marL="643255" marR="5080" lvl="1" indent="-307975">
              <a:lnSpc>
                <a:spcPct val="100000"/>
              </a:lnSpc>
              <a:spcBef>
                <a:spcPts val="1220"/>
              </a:spcBef>
              <a:buClr>
                <a:srgbClr val="5F4879"/>
              </a:buClr>
              <a:buSzPct val="92307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600" spc="-7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6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responsibility</a:t>
            </a:r>
            <a:r>
              <a:rPr sz="2600" spc="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write</a:t>
            </a:r>
            <a:r>
              <a:rPr sz="26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up</a:t>
            </a:r>
            <a:r>
              <a:rPr sz="26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brief </a:t>
            </a:r>
            <a:r>
              <a:rPr sz="26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notes/summary</a:t>
            </a:r>
            <a:r>
              <a:rPr sz="2600" spc="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26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each</a:t>
            </a:r>
            <a:r>
              <a:rPr sz="26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meeting</a:t>
            </a:r>
            <a:r>
              <a:rPr sz="26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after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it</a:t>
            </a:r>
            <a:r>
              <a:rPr sz="26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happens</a:t>
            </a:r>
            <a:endParaRPr sz="2600" dirty="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1230"/>
              </a:spcBef>
              <a:buClr>
                <a:srgbClr val="5F4879"/>
              </a:buClr>
              <a:buSzPct val="92307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Click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‘Notify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6C009D"/>
                </a:solidFill>
                <a:latin typeface="Arial MT"/>
                <a:cs typeface="Arial MT"/>
              </a:rPr>
              <a:t>supervisor’</a:t>
            </a:r>
            <a:r>
              <a:rPr sz="26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let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them</a:t>
            </a:r>
            <a:r>
              <a:rPr sz="26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know</a:t>
            </a:r>
            <a:endParaRPr sz="2600" dirty="0">
              <a:latin typeface="Arial MT"/>
              <a:cs typeface="Arial MT"/>
            </a:endParaRPr>
          </a:p>
          <a:p>
            <a:pPr marL="643255" marR="751840" lvl="1" indent="-307975">
              <a:lnSpc>
                <a:spcPct val="100000"/>
              </a:lnSpc>
              <a:spcBef>
                <a:spcPts val="1225"/>
              </a:spcBef>
              <a:buClr>
                <a:srgbClr val="5F4879"/>
              </a:buClr>
              <a:buSzPct val="92307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600" dirty="0">
                <a:solidFill>
                  <a:srgbClr val="6C009D"/>
                </a:solidFill>
                <a:latin typeface="Arial MT"/>
                <a:cs typeface="Arial MT"/>
              </a:rPr>
              <a:t>They</a:t>
            </a:r>
            <a:r>
              <a:rPr sz="26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submit</a:t>
            </a:r>
            <a:r>
              <a:rPr sz="26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form</a:t>
            </a:r>
            <a:r>
              <a:rPr sz="26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as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record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(with</a:t>
            </a:r>
            <a:r>
              <a:rPr sz="26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or</a:t>
            </a: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 without </a:t>
            </a:r>
            <a:r>
              <a:rPr sz="2600" spc="-7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adding</a:t>
            </a:r>
            <a:r>
              <a:rPr sz="2600" spc="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notes)</a:t>
            </a:r>
            <a:endParaRPr sz="2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5" dirty="0">
                <a:solidFill>
                  <a:srgbClr val="FFFFFF"/>
                </a:solidFill>
              </a:rPr>
              <a:t>eProg</a:t>
            </a:r>
            <a:r>
              <a:rPr sz="2800" spc="-8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milestones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428899"/>
            <a:ext cx="8026882" cy="2915542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69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Introductory</a:t>
            </a:r>
            <a:r>
              <a:rPr sz="18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Planning</a:t>
            </a:r>
            <a:r>
              <a:rPr sz="18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6C009D"/>
                </a:solidFill>
                <a:latin typeface="Arial MT"/>
                <a:cs typeface="Arial MT"/>
              </a:rPr>
              <a:t>Meeting</a:t>
            </a:r>
            <a:r>
              <a:rPr sz="18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–</a:t>
            </a:r>
            <a:r>
              <a:rPr sz="18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by</a:t>
            </a:r>
            <a:r>
              <a:rPr sz="1800" b="1" spc="1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6C009D"/>
                </a:solidFill>
                <a:latin typeface="Arial"/>
                <a:cs typeface="Arial"/>
              </a:rPr>
              <a:t>1</a:t>
            </a:r>
            <a:r>
              <a:rPr sz="1800" b="1" spc="-1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October</a:t>
            </a:r>
            <a:r>
              <a:rPr sz="1800" b="1" spc="-2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202</a:t>
            </a:r>
            <a:r>
              <a:rPr lang="en-GB" b="1" dirty="0">
                <a:solidFill>
                  <a:srgbClr val="6C009D"/>
                </a:solidFill>
                <a:latin typeface="Arial"/>
                <a:cs typeface="Arial"/>
              </a:rPr>
              <a:t>5</a:t>
            </a:r>
            <a:endParaRPr sz="1800" dirty="0"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Progress</a:t>
            </a:r>
            <a:r>
              <a:rPr sz="18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6C009D"/>
                </a:solidFill>
                <a:latin typeface="Arial MT"/>
                <a:cs typeface="Arial MT"/>
              </a:rPr>
              <a:t>Reviews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(2</a:t>
            </a:r>
            <a:r>
              <a:rPr sz="18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per</a:t>
            </a:r>
            <a:r>
              <a:rPr sz="18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6C009D"/>
                </a:solidFill>
                <a:latin typeface="Arial MT"/>
                <a:cs typeface="Arial MT"/>
              </a:rPr>
              <a:t>year</a:t>
            </a:r>
            <a:r>
              <a:rPr lang="en-GB" sz="1800" spc="-5" dirty="0">
                <a:solidFill>
                  <a:srgbClr val="6C009D"/>
                </a:solidFill>
                <a:latin typeface="Arial MT"/>
                <a:cs typeface="Arial MT"/>
              </a:rPr>
              <a:t>: </a:t>
            </a:r>
            <a:r>
              <a:rPr lang="en-GB" sz="1800" b="1" spc="-5" dirty="0">
                <a:solidFill>
                  <a:srgbClr val="6C009D"/>
                </a:solidFill>
                <a:latin typeface="Arial MT"/>
                <a:cs typeface="Arial MT"/>
              </a:rPr>
              <a:t>by 31 Jan 2026</a:t>
            </a:r>
            <a:r>
              <a:rPr lang="en-GB" sz="1800" spc="-5" dirty="0">
                <a:solidFill>
                  <a:srgbClr val="6C009D"/>
                </a:solidFill>
                <a:latin typeface="Arial MT"/>
                <a:cs typeface="Arial MT"/>
              </a:rPr>
              <a:t>; then </a:t>
            </a:r>
            <a:r>
              <a:rPr lang="en-GB" sz="1800" b="1" spc="-5" dirty="0">
                <a:solidFill>
                  <a:srgbClr val="6C009D"/>
                </a:solidFill>
                <a:latin typeface="Arial MT"/>
                <a:cs typeface="Arial MT"/>
              </a:rPr>
              <a:t>by 30 June 2026</a:t>
            </a:r>
            <a:r>
              <a:rPr sz="1800" spc="-5" dirty="0">
                <a:solidFill>
                  <a:srgbClr val="6C009D"/>
                </a:solidFill>
                <a:latin typeface="Arial MT"/>
                <a:cs typeface="Arial MT"/>
              </a:rPr>
              <a:t>)</a:t>
            </a:r>
            <a:endParaRPr sz="1800" dirty="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615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500" spc="-45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upload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submission</a:t>
            </a:r>
            <a:r>
              <a:rPr sz="1500" spc="-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docs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5" dirty="0">
                <a:solidFill>
                  <a:srgbClr val="6C009D"/>
                </a:solidFill>
                <a:latin typeface="Arial MT"/>
                <a:cs typeface="Arial MT"/>
              </a:rPr>
              <a:t>answer</a:t>
            </a:r>
            <a:r>
              <a:rPr sz="15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questions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before</a:t>
            </a:r>
            <a:r>
              <a:rPr sz="15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endParaRPr sz="1500" dirty="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Supervisors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(and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independent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reviewer)</a:t>
            </a:r>
            <a:r>
              <a:rPr sz="1500" spc="-5" dirty="0">
                <a:solidFill>
                  <a:srgbClr val="6C009D"/>
                </a:solidFill>
                <a:latin typeface="Arial MT"/>
                <a:cs typeface="Arial MT"/>
              </a:rPr>
              <a:t> answer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questions</a:t>
            </a:r>
            <a:r>
              <a:rPr sz="15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after</a:t>
            </a:r>
            <a:r>
              <a:rPr sz="15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r>
              <a:rPr sz="1500" spc="-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meeting</a:t>
            </a:r>
            <a:endParaRPr sz="1500" dirty="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Decision</a:t>
            </a:r>
            <a:r>
              <a:rPr sz="15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is</a:t>
            </a:r>
            <a:r>
              <a:rPr sz="15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recorded</a:t>
            </a:r>
            <a:endParaRPr sz="15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59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Expectations</a:t>
            </a:r>
            <a:r>
              <a:rPr sz="18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(annually)</a:t>
            </a:r>
            <a:r>
              <a:rPr sz="18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–</a:t>
            </a:r>
            <a:r>
              <a:rPr sz="18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by</a:t>
            </a:r>
            <a:r>
              <a:rPr sz="1800" b="1" spc="-2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30</a:t>
            </a:r>
            <a:r>
              <a:rPr sz="1800" b="1" spc="-2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Nov 202</a:t>
            </a:r>
            <a:r>
              <a:rPr lang="en-GB" b="1" dirty="0">
                <a:solidFill>
                  <a:srgbClr val="6C009D"/>
                </a:solidFill>
                <a:latin typeface="Arial"/>
                <a:cs typeface="Arial"/>
              </a:rPr>
              <a:t>5</a:t>
            </a:r>
            <a:endParaRPr sz="1800" dirty="0"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18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Ethics</a:t>
            </a:r>
            <a:r>
              <a:rPr sz="18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Declaration</a:t>
            </a:r>
            <a:r>
              <a:rPr sz="18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(once) –</a:t>
            </a:r>
            <a:r>
              <a:rPr sz="18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by</a:t>
            </a:r>
            <a:r>
              <a:rPr sz="1800" b="1" spc="-1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lang="en-GB" sz="1800" b="1" dirty="0">
                <a:solidFill>
                  <a:srgbClr val="6C009D"/>
                </a:solidFill>
                <a:latin typeface="Arial"/>
                <a:cs typeface="Arial"/>
              </a:rPr>
              <a:t>30</a:t>
            </a:r>
            <a:r>
              <a:rPr sz="1800" b="1" spc="-1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lang="en-GB" sz="1800" b="1" dirty="0">
                <a:solidFill>
                  <a:srgbClr val="6C009D"/>
                </a:solidFill>
                <a:latin typeface="Arial"/>
                <a:cs typeface="Arial"/>
              </a:rPr>
              <a:t>Sept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202</a:t>
            </a:r>
            <a:r>
              <a:rPr lang="en-GB" b="1" dirty="0">
                <a:solidFill>
                  <a:srgbClr val="6C009D"/>
                </a:solidFill>
                <a:latin typeface="Arial"/>
                <a:cs typeface="Arial"/>
              </a:rPr>
              <a:t>6</a:t>
            </a:r>
            <a:endParaRPr sz="1800" dirty="0">
              <a:latin typeface="Arial"/>
              <a:cs typeface="Arial"/>
            </a:endParaRPr>
          </a:p>
          <a:p>
            <a:pPr marL="317500" indent="-304800">
              <a:lnSpc>
                <a:spcPts val="1945"/>
              </a:lnSpc>
              <a:spcBef>
                <a:spcPts val="60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Researcher</a:t>
            </a:r>
            <a:r>
              <a:rPr sz="1800" spc="-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Development</a:t>
            </a:r>
            <a:r>
              <a:rPr sz="18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Needs</a:t>
            </a:r>
            <a:r>
              <a:rPr sz="1800" spc="-1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Analysis</a:t>
            </a:r>
            <a:r>
              <a:rPr sz="18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(annually)</a:t>
            </a:r>
            <a:r>
              <a:rPr sz="18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–</a:t>
            </a:r>
            <a:r>
              <a:rPr sz="18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by</a:t>
            </a:r>
            <a:r>
              <a:rPr sz="1800" b="1" spc="-1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31</a:t>
            </a:r>
            <a:r>
              <a:rPr sz="1800" b="1" spc="-1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January</a:t>
            </a:r>
            <a:endParaRPr sz="1800" dirty="0">
              <a:latin typeface="Arial"/>
              <a:cs typeface="Arial"/>
            </a:endParaRPr>
          </a:p>
          <a:p>
            <a:pPr marL="317500">
              <a:lnSpc>
                <a:spcPts val="1945"/>
              </a:lnSpc>
            </a:pPr>
            <a:r>
              <a:rPr sz="1800" b="1" spc="5" dirty="0">
                <a:solidFill>
                  <a:srgbClr val="6C009D"/>
                </a:solidFill>
                <a:latin typeface="Arial"/>
                <a:cs typeface="Arial"/>
              </a:rPr>
              <a:t>202</a:t>
            </a:r>
            <a:r>
              <a:rPr lang="en-GB" b="1" spc="5" dirty="0">
                <a:solidFill>
                  <a:srgbClr val="6C009D"/>
                </a:solidFill>
                <a:latin typeface="Arial"/>
                <a:cs typeface="Arial"/>
              </a:rPr>
              <a:t>6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298" y="3917645"/>
            <a:ext cx="191071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15" dirty="0">
                <a:latin typeface="Trebuchet MS"/>
                <a:cs typeface="Trebuchet MS"/>
              </a:rPr>
              <a:t>SUPPORT</a:t>
            </a:r>
            <a:endParaRPr spc="85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5" dirty="0">
                <a:solidFill>
                  <a:srgbClr val="FFFFFF"/>
                </a:solidFill>
              </a:rPr>
              <a:t>Overview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965098" y="2844240"/>
            <a:ext cx="2559050" cy="2379980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469265" indent="-457200">
              <a:lnSpc>
                <a:spcPct val="100000"/>
              </a:lnSpc>
              <a:spcBef>
                <a:spcPts val="1370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469265" algn="l"/>
                <a:tab pos="469900" algn="l"/>
              </a:tabLst>
            </a:pPr>
            <a:r>
              <a:rPr sz="2800" dirty="0">
                <a:solidFill>
                  <a:srgbClr val="6C009D"/>
                </a:solidFill>
                <a:latin typeface="Tahoma"/>
                <a:cs typeface="Tahoma"/>
              </a:rPr>
              <a:t>Supervision</a:t>
            </a:r>
            <a:endParaRPr sz="2800">
              <a:latin typeface="Tahoma"/>
              <a:cs typeface="Tahoma"/>
            </a:endParaRPr>
          </a:p>
          <a:p>
            <a:pPr marL="469265" indent="-457200">
              <a:lnSpc>
                <a:spcPct val="100000"/>
              </a:lnSpc>
              <a:spcBef>
                <a:spcPts val="127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469265" algn="l"/>
                <a:tab pos="469900" algn="l"/>
              </a:tabLst>
            </a:pPr>
            <a:r>
              <a:rPr sz="2800" spc="-5" dirty="0">
                <a:solidFill>
                  <a:srgbClr val="6C009D"/>
                </a:solidFill>
                <a:latin typeface="Tahoma"/>
                <a:cs typeface="Tahoma"/>
              </a:rPr>
              <a:t>Progression</a:t>
            </a:r>
            <a:endParaRPr sz="2800">
              <a:latin typeface="Tahoma"/>
              <a:cs typeface="Tahoma"/>
            </a:endParaRPr>
          </a:p>
          <a:p>
            <a:pPr marL="469265" indent="-457200">
              <a:lnSpc>
                <a:spcPct val="100000"/>
              </a:lnSpc>
              <a:spcBef>
                <a:spcPts val="1390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469265" algn="l"/>
                <a:tab pos="469900" algn="l"/>
              </a:tabLst>
            </a:pPr>
            <a:r>
              <a:rPr sz="2800" dirty="0">
                <a:solidFill>
                  <a:srgbClr val="6C009D"/>
                </a:solidFill>
                <a:latin typeface="Tahoma"/>
                <a:cs typeface="Tahoma"/>
              </a:rPr>
              <a:t>Support</a:t>
            </a:r>
            <a:endParaRPr sz="2800">
              <a:latin typeface="Tahoma"/>
              <a:cs typeface="Tahoma"/>
            </a:endParaRPr>
          </a:p>
          <a:p>
            <a:pPr marL="469265" indent="-457200">
              <a:lnSpc>
                <a:spcPct val="100000"/>
              </a:lnSpc>
              <a:spcBef>
                <a:spcPts val="115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469265" algn="l"/>
                <a:tab pos="469900" algn="l"/>
              </a:tabLst>
            </a:pPr>
            <a:r>
              <a:rPr sz="2800" dirty="0">
                <a:solidFill>
                  <a:srgbClr val="6C009D"/>
                </a:solidFill>
                <a:latin typeface="Tahoma"/>
                <a:cs typeface="Tahoma"/>
              </a:rPr>
              <a:t>Development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260350" rIns="0" bIns="0" rtlCol="0">
            <a:spAutoFit/>
          </a:bodyPr>
          <a:lstStyle/>
          <a:p>
            <a:pPr marL="224790" marR="962660">
              <a:lnSpc>
                <a:spcPct val="100000"/>
              </a:lnSpc>
              <a:spcBef>
                <a:spcPts val="2050"/>
              </a:spcBef>
            </a:pPr>
            <a:r>
              <a:rPr sz="2800" spc="5" dirty="0">
                <a:solidFill>
                  <a:srgbClr val="FFFFFF"/>
                </a:solidFill>
              </a:rPr>
              <a:t>Professional</a:t>
            </a:r>
            <a:r>
              <a:rPr sz="2800" spc="-6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Services:</a:t>
            </a:r>
            <a:r>
              <a:rPr sz="2800" spc="-3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Faculty</a:t>
            </a:r>
            <a:r>
              <a:rPr sz="2800" spc="-3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of</a:t>
            </a:r>
            <a:r>
              <a:rPr sz="2800" spc="-1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Humanities </a:t>
            </a:r>
            <a:r>
              <a:rPr sz="2800" spc="-76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Doctoral</a:t>
            </a:r>
            <a:r>
              <a:rPr sz="2800" spc="-19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Academy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803093"/>
            <a:ext cx="7299959" cy="2637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00" marR="5080" indent="-304800">
              <a:lnSpc>
                <a:spcPct val="100000"/>
              </a:lnSpc>
              <a:spcBef>
                <a:spcPts val="95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Responsible</a:t>
            </a:r>
            <a:r>
              <a:rPr sz="32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32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managing</a:t>
            </a:r>
            <a:r>
              <a:rPr sz="32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admissions, </a:t>
            </a:r>
            <a:r>
              <a:rPr sz="3200" spc="-8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10" dirty="0">
                <a:solidFill>
                  <a:srgbClr val="6C009D"/>
                </a:solidFill>
                <a:latin typeface="Arial MT"/>
                <a:cs typeface="Arial MT"/>
              </a:rPr>
              <a:t>programme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admin, examinations, etc.</a:t>
            </a:r>
            <a:r>
              <a:rPr sz="32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across</a:t>
            </a:r>
            <a:r>
              <a:rPr sz="32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four Schools</a:t>
            </a:r>
            <a:endParaRPr sz="3200" dirty="0">
              <a:latin typeface="Arial MT"/>
              <a:cs typeface="Arial MT"/>
            </a:endParaRPr>
          </a:p>
          <a:p>
            <a:pPr marL="317500" marR="525780" indent="-304800">
              <a:lnSpc>
                <a:spcPct val="100000"/>
              </a:lnSpc>
              <a:spcBef>
                <a:spcPts val="1375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dirty="0">
                <a:solidFill>
                  <a:srgbClr val="6C009D"/>
                </a:solidFill>
                <a:latin typeface="Arial MT"/>
                <a:cs typeface="Arial MT"/>
              </a:rPr>
              <a:t>Ellen</a:t>
            </a:r>
            <a:r>
              <a:rPr sz="32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Wilkinson</a:t>
            </a:r>
            <a:r>
              <a:rPr sz="3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Building,</a:t>
            </a:r>
            <a:r>
              <a:rPr sz="3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area left</a:t>
            </a:r>
            <a:r>
              <a:rPr sz="3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of </a:t>
            </a:r>
            <a:r>
              <a:rPr sz="3200" spc="-8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entrance</a:t>
            </a: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Doctoral</a:t>
            </a:r>
            <a:r>
              <a:rPr sz="2800" spc="-195" dirty="0">
                <a:solidFill>
                  <a:srgbClr val="FFFFFF"/>
                </a:solidFill>
              </a:rPr>
              <a:t> </a:t>
            </a:r>
            <a:r>
              <a:rPr sz="2800" spc="-5" dirty="0">
                <a:solidFill>
                  <a:srgbClr val="FFFFFF"/>
                </a:solidFill>
              </a:rPr>
              <a:t>Academy:</a:t>
            </a:r>
            <a:r>
              <a:rPr sz="2800" spc="15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contacts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95080" y="2436114"/>
            <a:ext cx="7696200" cy="2974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Admissions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:</a:t>
            </a:r>
            <a:r>
              <a:rPr sz="18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HUMS.doctoralacademy.admissions@manchester.ac.uk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000">
              <a:latin typeface="Arial MT"/>
              <a:cs typeface="Arial MT"/>
            </a:endParaRPr>
          </a:p>
          <a:p>
            <a:pPr marL="77470" marR="5080">
              <a:lnSpc>
                <a:spcPct val="80000"/>
              </a:lnSpc>
              <a:spcBef>
                <a:spcPts val="1495"/>
              </a:spcBef>
            </a:pP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Progression</a:t>
            </a:r>
            <a:r>
              <a:rPr sz="1800" b="1" spc="-3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and</a:t>
            </a:r>
            <a:r>
              <a:rPr sz="1800" b="1" spc="2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spc="5" dirty="0">
                <a:solidFill>
                  <a:srgbClr val="6C009D"/>
                </a:solidFill>
                <a:latin typeface="Arial"/>
                <a:cs typeface="Arial"/>
              </a:rPr>
              <a:t>welfare</a:t>
            </a:r>
            <a:r>
              <a:rPr sz="1800" spc="5" dirty="0">
                <a:solidFill>
                  <a:srgbClr val="6C009D"/>
                </a:solidFill>
                <a:latin typeface="Arial MT"/>
                <a:cs typeface="Arial MT"/>
              </a:rPr>
              <a:t>,</a:t>
            </a:r>
            <a:r>
              <a:rPr sz="18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including</a:t>
            </a:r>
            <a:r>
              <a:rPr sz="18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eProg,</a:t>
            </a:r>
            <a:r>
              <a:rPr sz="18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extensions,</a:t>
            </a:r>
            <a:r>
              <a:rPr sz="18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interruptions,</a:t>
            </a:r>
            <a:r>
              <a:rPr sz="18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other </a:t>
            </a:r>
            <a:r>
              <a:rPr sz="1800" spc="-484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changes</a:t>
            </a:r>
            <a:r>
              <a:rPr sz="18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18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programmes:</a:t>
            </a:r>
            <a:endParaRPr sz="1800">
              <a:latin typeface="Arial MT"/>
              <a:cs typeface="Arial MT"/>
            </a:endParaRPr>
          </a:p>
          <a:p>
            <a:pPr marL="141605">
              <a:lnSpc>
                <a:spcPct val="100000"/>
              </a:lnSpc>
              <a:spcBef>
                <a:spcPts val="600"/>
              </a:spcBef>
            </a:pPr>
            <a:r>
              <a:rPr sz="18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HUMS.doctoralacademy.support@manchester.ac.uk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Arial MT"/>
              <a:cs typeface="Arial MT"/>
            </a:endParaRPr>
          </a:p>
          <a:p>
            <a:pPr marL="77470">
              <a:lnSpc>
                <a:spcPct val="100000"/>
              </a:lnSpc>
            </a:pP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Thesis</a:t>
            </a:r>
            <a:r>
              <a:rPr sz="1800" b="1" spc="-3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examination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:</a:t>
            </a:r>
            <a:r>
              <a:rPr sz="18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HUMS.doctoralacademy.exams@manchester.ac.uk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Arial MT"/>
              <a:cs typeface="Arial MT"/>
            </a:endParaRPr>
          </a:p>
          <a:p>
            <a:pPr marL="77470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solidFill>
                  <a:srgbClr val="6C009D"/>
                </a:solidFill>
                <a:latin typeface="Arial"/>
                <a:cs typeface="Arial"/>
              </a:rPr>
              <a:t>General</a:t>
            </a:r>
            <a:r>
              <a:rPr sz="1800" b="1" spc="-2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enquiries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:</a:t>
            </a:r>
            <a:r>
              <a:rPr sz="18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5"/>
              </a:rPr>
              <a:t>HUMS.doctoralacademy@manchester.ac.uk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2699" y="3051353"/>
            <a:ext cx="8179434" cy="1139190"/>
          </a:xfrm>
          <a:custGeom>
            <a:avLst/>
            <a:gdLst/>
            <a:ahLst/>
            <a:cxnLst/>
            <a:rect l="l" t="t" r="r" b="b"/>
            <a:pathLst>
              <a:path w="8179434" h="1139189">
                <a:moveTo>
                  <a:pt x="15064" y="31698"/>
                </a:moveTo>
                <a:lnTo>
                  <a:pt x="65732" y="21922"/>
                </a:lnTo>
                <a:lnTo>
                  <a:pt x="111041" y="19083"/>
                </a:lnTo>
                <a:lnTo>
                  <a:pt x="152847" y="21256"/>
                </a:lnTo>
                <a:lnTo>
                  <a:pt x="193005" y="26513"/>
                </a:lnTo>
                <a:lnTo>
                  <a:pt x="233374" y="32931"/>
                </a:lnTo>
                <a:lnTo>
                  <a:pt x="275807" y="38584"/>
                </a:lnTo>
                <a:lnTo>
                  <a:pt x="322162" y="41546"/>
                </a:lnTo>
                <a:lnTo>
                  <a:pt x="374295" y="39893"/>
                </a:lnTo>
                <a:lnTo>
                  <a:pt x="434062" y="31698"/>
                </a:lnTo>
                <a:lnTo>
                  <a:pt x="474351" y="25776"/>
                </a:lnTo>
                <a:lnTo>
                  <a:pt x="517878" y="22294"/>
                </a:lnTo>
                <a:lnTo>
                  <a:pt x="564205" y="20883"/>
                </a:lnTo>
                <a:lnTo>
                  <a:pt x="612893" y="21177"/>
                </a:lnTo>
                <a:lnTo>
                  <a:pt x="663504" y="22808"/>
                </a:lnTo>
                <a:lnTo>
                  <a:pt x="715601" y="25407"/>
                </a:lnTo>
                <a:lnTo>
                  <a:pt x="768745" y="28606"/>
                </a:lnTo>
                <a:lnTo>
                  <a:pt x="822498" y="32039"/>
                </a:lnTo>
                <a:lnTo>
                  <a:pt x="876422" y="35337"/>
                </a:lnTo>
                <a:lnTo>
                  <a:pt x="930078" y="38132"/>
                </a:lnTo>
                <a:lnTo>
                  <a:pt x="983029" y="40057"/>
                </a:lnTo>
                <a:lnTo>
                  <a:pt x="1034837" y="40744"/>
                </a:lnTo>
                <a:lnTo>
                  <a:pt x="1085064" y="39825"/>
                </a:lnTo>
                <a:lnTo>
                  <a:pt x="1133270" y="36932"/>
                </a:lnTo>
                <a:lnTo>
                  <a:pt x="1179019" y="31698"/>
                </a:lnTo>
                <a:lnTo>
                  <a:pt x="1253922" y="23900"/>
                </a:lnTo>
                <a:lnTo>
                  <a:pt x="1314111" y="23322"/>
                </a:lnTo>
                <a:lnTo>
                  <a:pt x="1362269" y="27467"/>
                </a:lnTo>
                <a:lnTo>
                  <a:pt x="1401078" y="33841"/>
                </a:lnTo>
                <a:lnTo>
                  <a:pt x="1433220" y="39947"/>
                </a:lnTo>
                <a:lnTo>
                  <a:pt x="1461376" y="43289"/>
                </a:lnTo>
                <a:lnTo>
                  <a:pt x="1488228" y="41371"/>
                </a:lnTo>
                <a:lnTo>
                  <a:pt x="1516458" y="31698"/>
                </a:lnTo>
                <a:lnTo>
                  <a:pt x="1539591" y="23973"/>
                </a:lnTo>
                <a:lnTo>
                  <a:pt x="1568868" y="19589"/>
                </a:lnTo>
                <a:lnTo>
                  <a:pt x="1603830" y="17964"/>
                </a:lnTo>
                <a:lnTo>
                  <a:pt x="1644018" y="18518"/>
                </a:lnTo>
                <a:lnTo>
                  <a:pt x="1688971" y="20670"/>
                </a:lnTo>
                <a:lnTo>
                  <a:pt x="1738232" y="23840"/>
                </a:lnTo>
                <a:lnTo>
                  <a:pt x="1791339" y="27446"/>
                </a:lnTo>
                <a:lnTo>
                  <a:pt x="1847834" y="30908"/>
                </a:lnTo>
                <a:lnTo>
                  <a:pt x="1907257" y="33644"/>
                </a:lnTo>
                <a:lnTo>
                  <a:pt x="1969148" y="35076"/>
                </a:lnTo>
                <a:lnTo>
                  <a:pt x="2033049" y="34620"/>
                </a:lnTo>
                <a:lnTo>
                  <a:pt x="2098499" y="31698"/>
                </a:lnTo>
                <a:lnTo>
                  <a:pt x="2175718" y="27918"/>
                </a:lnTo>
                <a:lnTo>
                  <a:pt x="2233876" y="27491"/>
                </a:lnTo>
                <a:lnTo>
                  <a:pt x="2276887" y="29384"/>
                </a:lnTo>
                <a:lnTo>
                  <a:pt x="2308662" y="32565"/>
                </a:lnTo>
                <a:lnTo>
                  <a:pt x="2333114" y="36004"/>
                </a:lnTo>
                <a:lnTo>
                  <a:pt x="2354155" y="38669"/>
                </a:lnTo>
                <a:lnTo>
                  <a:pt x="2375697" y="39527"/>
                </a:lnTo>
                <a:lnTo>
                  <a:pt x="2401654" y="37547"/>
                </a:lnTo>
                <a:lnTo>
                  <a:pt x="2435938" y="31698"/>
                </a:lnTo>
                <a:lnTo>
                  <a:pt x="2463633" y="28442"/>
                </a:lnTo>
                <a:lnTo>
                  <a:pt x="2539239" y="29991"/>
                </a:lnTo>
                <a:lnTo>
                  <a:pt x="2585349" y="33685"/>
                </a:lnTo>
                <a:lnTo>
                  <a:pt x="2635798" y="38584"/>
                </a:lnTo>
                <a:lnTo>
                  <a:pt x="2689686" y="44134"/>
                </a:lnTo>
                <a:lnTo>
                  <a:pt x="2746112" y="49778"/>
                </a:lnTo>
                <a:lnTo>
                  <a:pt x="2804177" y="54962"/>
                </a:lnTo>
                <a:lnTo>
                  <a:pt x="2862981" y="59130"/>
                </a:lnTo>
                <a:lnTo>
                  <a:pt x="2921624" y="61726"/>
                </a:lnTo>
                <a:lnTo>
                  <a:pt x="2979205" y="62196"/>
                </a:lnTo>
                <a:lnTo>
                  <a:pt x="3034825" y="59983"/>
                </a:lnTo>
                <a:lnTo>
                  <a:pt x="3087584" y="54533"/>
                </a:lnTo>
                <a:lnTo>
                  <a:pt x="3136583" y="45290"/>
                </a:lnTo>
                <a:lnTo>
                  <a:pt x="3180920" y="31698"/>
                </a:lnTo>
                <a:lnTo>
                  <a:pt x="3240739" y="13322"/>
                </a:lnTo>
                <a:lnTo>
                  <a:pt x="3295438" y="4644"/>
                </a:lnTo>
                <a:lnTo>
                  <a:pt x="3345443" y="3558"/>
                </a:lnTo>
                <a:lnTo>
                  <a:pt x="3391181" y="7960"/>
                </a:lnTo>
                <a:lnTo>
                  <a:pt x="3433078" y="15743"/>
                </a:lnTo>
                <a:lnTo>
                  <a:pt x="3471562" y="24803"/>
                </a:lnTo>
                <a:lnTo>
                  <a:pt x="3507058" y="33034"/>
                </a:lnTo>
                <a:lnTo>
                  <a:pt x="3539995" y="38330"/>
                </a:lnTo>
                <a:lnTo>
                  <a:pt x="3570797" y="38587"/>
                </a:lnTo>
                <a:lnTo>
                  <a:pt x="3599893" y="31698"/>
                </a:lnTo>
                <a:lnTo>
                  <a:pt x="3632938" y="22858"/>
                </a:lnTo>
                <a:lnTo>
                  <a:pt x="3674196" y="18128"/>
                </a:lnTo>
                <a:lnTo>
                  <a:pt x="3722004" y="16704"/>
                </a:lnTo>
                <a:lnTo>
                  <a:pt x="3774700" y="17781"/>
                </a:lnTo>
                <a:lnTo>
                  <a:pt x="3830620" y="20554"/>
                </a:lnTo>
                <a:lnTo>
                  <a:pt x="3888103" y="24218"/>
                </a:lnTo>
                <a:lnTo>
                  <a:pt x="3945485" y="27969"/>
                </a:lnTo>
                <a:lnTo>
                  <a:pt x="4001103" y="31003"/>
                </a:lnTo>
                <a:lnTo>
                  <a:pt x="4053296" y="32514"/>
                </a:lnTo>
                <a:lnTo>
                  <a:pt x="4100400" y="31698"/>
                </a:lnTo>
                <a:lnTo>
                  <a:pt x="4136920" y="31078"/>
                </a:lnTo>
                <a:lnTo>
                  <a:pt x="4178379" y="32350"/>
                </a:lnTo>
                <a:lnTo>
                  <a:pt x="4224090" y="35027"/>
                </a:lnTo>
                <a:lnTo>
                  <a:pt x="4273365" y="38621"/>
                </a:lnTo>
                <a:lnTo>
                  <a:pt x="4325515" y="42644"/>
                </a:lnTo>
                <a:lnTo>
                  <a:pt x="4379854" y="46607"/>
                </a:lnTo>
                <a:lnTo>
                  <a:pt x="4435693" y="50023"/>
                </a:lnTo>
                <a:lnTo>
                  <a:pt x="4492345" y="52404"/>
                </a:lnTo>
                <a:lnTo>
                  <a:pt x="4549121" y="53261"/>
                </a:lnTo>
                <a:lnTo>
                  <a:pt x="4605335" y="52107"/>
                </a:lnTo>
                <a:lnTo>
                  <a:pt x="4660298" y="48454"/>
                </a:lnTo>
                <a:lnTo>
                  <a:pt x="4713323" y="41814"/>
                </a:lnTo>
                <a:lnTo>
                  <a:pt x="4763721" y="31698"/>
                </a:lnTo>
                <a:lnTo>
                  <a:pt x="4820506" y="21201"/>
                </a:lnTo>
                <a:lnTo>
                  <a:pt x="4875262" y="17147"/>
                </a:lnTo>
                <a:lnTo>
                  <a:pt x="4927914" y="18088"/>
                </a:lnTo>
                <a:lnTo>
                  <a:pt x="4978385" y="22577"/>
                </a:lnTo>
                <a:lnTo>
                  <a:pt x="5026599" y="29164"/>
                </a:lnTo>
                <a:lnTo>
                  <a:pt x="5072480" y="36404"/>
                </a:lnTo>
                <a:lnTo>
                  <a:pt x="5115953" y="42847"/>
                </a:lnTo>
                <a:lnTo>
                  <a:pt x="5156940" y="47045"/>
                </a:lnTo>
                <a:lnTo>
                  <a:pt x="5195365" y="47552"/>
                </a:lnTo>
                <a:lnTo>
                  <a:pt x="5231153" y="42919"/>
                </a:lnTo>
                <a:lnTo>
                  <a:pt x="5264228" y="31698"/>
                </a:lnTo>
                <a:lnTo>
                  <a:pt x="5301628" y="19103"/>
                </a:lnTo>
                <a:lnTo>
                  <a:pt x="5343591" y="13312"/>
                </a:lnTo>
                <a:lnTo>
                  <a:pt x="5389460" y="12823"/>
                </a:lnTo>
                <a:lnTo>
                  <a:pt x="5438578" y="16135"/>
                </a:lnTo>
                <a:lnTo>
                  <a:pt x="5490288" y="21744"/>
                </a:lnTo>
                <a:lnTo>
                  <a:pt x="5543934" y="28150"/>
                </a:lnTo>
                <a:lnTo>
                  <a:pt x="5598858" y="33850"/>
                </a:lnTo>
                <a:lnTo>
                  <a:pt x="5654404" y="37343"/>
                </a:lnTo>
                <a:lnTo>
                  <a:pt x="5709916" y="37126"/>
                </a:lnTo>
                <a:lnTo>
                  <a:pt x="5764735" y="31698"/>
                </a:lnTo>
                <a:lnTo>
                  <a:pt x="5802392" y="27737"/>
                </a:lnTo>
                <a:lnTo>
                  <a:pt x="5842854" y="26849"/>
                </a:lnTo>
                <a:lnTo>
                  <a:pt x="5885872" y="28455"/>
                </a:lnTo>
                <a:lnTo>
                  <a:pt x="5931191" y="31976"/>
                </a:lnTo>
                <a:lnTo>
                  <a:pt x="5978561" y="36834"/>
                </a:lnTo>
                <a:lnTo>
                  <a:pt x="6027729" y="42451"/>
                </a:lnTo>
                <a:lnTo>
                  <a:pt x="6078443" y="48248"/>
                </a:lnTo>
                <a:lnTo>
                  <a:pt x="6130452" y="53647"/>
                </a:lnTo>
                <a:lnTo>
                  <a:pt x="6183503" y="58069"/>
                </a:lnTo>
                <a:lnTo>
                  <a:pt x="6237344" y="60936"/>
                </a:lnTo>
                <a:lnTo>
                  <a:pt x="6291724" y="61669"/>
                </a:lnTo>
                <a:lnTo>
                  <a:pt x="6346391" y="59691"/>
                </a:lnTo>
                <a:lnTo>
                  <a:pt x="6401092" y="54421"/>
                </a:lnTo>
                <a:lnTo>
                  <a:pt x="6455576" y="45283"/>
                </a:lnTo>
                <a:lnTo>
                  <a:pt x="6509590" y="31698"/>
                </a:lnTo>
                <a:lnTo>
                  <a:pt x="6574390" y="14070"/>
                </a:lnTo>
                <a:lnTo>
                  <a:pt x="6624114" y="3946"/>
                </a:lnTo>
                <a:lnTo>
                  <a:pt x="6661512" y="0"/>
                </a:lnTo>
                <a:lnTo>
                  <a:pt x="6689336" y="904"/>
                </a:lnTo>
                <a:lnTo>
                  <a:pt x="6710338" y="5334"/>
                </a:lnTo>
                <a:lnTo>
                  <a:pt x="6727268" y="11964"/>
                </a:lnTo>
                <a:lnTo>
                  <a:pt x="6742879" y="19467"/>
                </a:lnTo>
                <a:lnTo>
                  <a:pt x="6759922" y="26518"/>
                </a:lnTo>
                <a:lnTo>
                  <a:pt x="6781148" y="31791"/>
                </a:lnTo>
                <a:lnTo>
                  <a:pt x="6809309" y="33959"/>
                </a:lnTo>
                <a:lnTo>
                  <a:pt x="6847156" y="31698"/>
                </a:lnTo>
                <a:lnTo>
                  <a:pt x="6889286" y="28523"/>
                </a:lnTo>
                <a:lnTo>
                  <a:pt x="6935205" y="27667"/>
                </a:lnTo>
                <a:lnTo>
                  <a:pt x="6984121" y="28608"/>
                </a:lnTo>
                <a:lnTo>
                  <a:pt x="7035248" y="30823"/>
                </a:lnTo>
                <a:lnTo>
                  <a:pt x="7087794" y="33789"/>
                </a:lnTo>
                <a:lnTo>
                  <a:pt x="7140970" y="36984"/>
                </a:lnTo>
                <a:lnTo>
                  <a:pt x="7193988" y="39886"/>
                </a:lnTo>
                <a:lnTo>
                  <a:pt x="7246058" y="41971"/>
                </a:lnTo>
                <a:lnTo>
                  <a:pt x="7296391" y="42717"/>
                </a:lnTo>
                <a:lnTo>
                  <a:pt x="7344196" y="41602"/>
                </a:lnTo>
                <a:lnTo>
                  <a:pt x="7388686" y="38103"/>
                </a:lnTo>
                <a:lnTo>
                  <a:pt x="7429070" y="31698"/>
                </a:lnTo>
                <a:lnTo>
                  <a:pt x="7461305" y="26225"/>
                </a:lnTo>
                <a:lnTo>
                  <a:pt x="7496901" y="22508"/>
                </a:lnTo>
                <a:lnTo>
                  <a:pt x="7535630" y="20323"/>
                </a:lnTo>
                <a:lnTo>
                  <a:pt x="7577266" y="19444"/>
                </a:lnTo>
                <a:lnTo>
                  <a:pt x="7621583" y="19647"/>
                </a:lnTo>
                <a:lnTo>
                  <a:pt x="7668354" y="20707"/>
                </a:lnTo>
                <a:lnTo>
                  <a:pt x="7717353" y="22398"/>
                </a:lnTo>
                <a:lnTo>
                  <a:pt x="7768353" y="24497"/>
                </a:lnTo>
                <a:lnTo>
                  <a:pt x="7821128" y="26778"/>
                </a:lnTo>
                <a:lnTo>
                  <a:pt x="7875451" y="29017"/>
                </a:lnTo>
                <a:lnTo>
                  <a:pt x="7931097" y="30987"/>
                </a:lnTo>
                <a:lnTo>
                  <a:pt x="7987837" y="32466"/>
                </a:lnTo>
                <a:lnTo>
                  <a:pt x="8045447" y="33227"/>
                </a:lnTo>
                <a:lnTo>
                  <a:pt x="8103699" y="33046"/>
                </a:lnTo>
                <a:lnTo>
                  <a:pt x="8162368" y="31698"/>
                </a:lnTo>
                <a:lnTo>
                  <a:pt x="8166936" y="87409"/>
                </a:lnTo>
                <a:lnTo>
                  <a:pt x="8167309" y="136149"/>
                </a:lnTo>
                <a:lnTo>
                  <a:pt x="8164580" y="179676"/>
                </a:lnTo>
                <a:lnTo>
                  <a:pt x="8159843" y="219748"/>
                </a:lnTo>
                <a:lnTo>
                  <a:pt x="8154193" y="258121"/>
                </a:lnTo>
                <a:lnTo>
                  <a:pt x="8148722" y="296554"/>
                </a:lnTo>
                <a:lnTo>
                  <a:pt x="8144526" y="336804"/>
                </a:lnTo>
                <a:lnTo>
                  <a:pt x="8142699" y="380629"/>
                </a:lnTo>
                <a:lnTo>
                  <a:pt x="8144334" y="429786"/>
                </a:lnTo>
                <a:lnTo>
                  <a:pt x="8150526" y="486033"/>
                </a:lnTo>
                <a:lnTo>
                  <a:pt x="8162368" y="551128"/>
                </a:lnTo>
                <a:lnTo>
                  <a:pt x="8173071" y="611830"/>
                </a:lnTo>
                <a:lnTo>
                  <a:pt x="8178322" y="666233"/>
                </a:lnTo>
                <a:lnTo>
                  <a:pt x="8179174" y="715474"/>
                </a:lnTo>
                <a:lnTo>
                  <a:pt x="8176677" y="760687"/>
                </a:lnTo>
                <a:lnTo>
                  <a:pt x="8171883" y="803010"/>
                </a:lnTo>
                <a:lnTo>
                  <a:pt x="8165845" y="843577"/>
                </a:lnTo>
                <a:lnTo>
                  <a:pt x="8159613" y="883525"/>
                </a:lnTo>
                <a:lnTo>
                  <a:pt x="8154240" y="923990"/>
                </a:lnTo>
                <a:lnTo>
                  <a:pt x="8150777" y="966108"/>
                </a:lnTo>
                <a:lnTo>
                  <a:pt x="8150276" y="1011015"/>
                </a:lnTo>
                <a:lnTo>
                  <a:pt x="8153789" y="1059846"/>
                </a:lnTo>
                <a:lnTo>
                  <a:pt x="8162368" y="1113738"/>
                </a:lnTo>
                <a:lnTo>
                  <a:pt x="8121530" y="1117035"/>
                </a:lnTo>
                <a:lnTo>
                  <a:pt x="8082108" y="1116427"/>
                </a:lnTo>
                <a:lnTo>
                  <a:pt x="8043318" y="1112996"/>
                </a:lnTo>
                <a:lnTo>
                  <a:pt x="8004378" y="1107823"/>
                </a:lnTo>
                <a:lnTo>
                  <a:pt x="7964506" y="1101990"/>
                </a:lnTo>
                <a:lnTo>
                  <a:pt x="7922918" y="1096580"/>
                </a:lnTo>
                <a:lnTo>
                  <a:pt x="7878833" y="1092674"/>
                </a:lnTo>
                <a:lnTo>
                  <a:pt x="7831467" y="1091355"/>
                </a:lnTo>
                <a:lnTo>
                  <a:pt x="7780038" y="1093705"/>
                </a:lnTo>
                <a:lnTo>
                  <a:pt x="7723764" y="1100805"/>
                </a:lnTo>
                <a:lnTo>
                  <a:pt x="7661861" y="1113738"/>
                </a:lnTo>
                <a:lnTo>
                  <a:pt x="7612614" y="1124559"/>
                </a:lnTo>
                <a:lnTo>
                  <a:pt x="7566461" y="1131859"/>
                </a:lnTo>
                <a:lnTo>
                  <a:pt x="7522698" y="1136103"/>
                </a:lnTo>
                <a:lnTo>
                  <a:pt x="7480624" y="1137753"/>
                </a:lnTo>
                <a:lnTo>
                  <a:pt x="7439538" y="1137275"/>
                </a:lnTo>
                <a:lnTo>
                  <a:pt x="7398738" y="1135132"/>
                </a:lnTo>
                <a:lnTo>
                  <a:pt x="7357521" y="1131788"/>
                </a:lnTo>
                <a:lnTo>
                  <a:pt x="7315187" y="1127707"/>
                </a:lnTo>
                <a:lnTo>
                  <a:pt x="7271034" y="1123354"/>
                </a:lnTo>
                <a:lnTo>
                  <a:pt x="7224359" y="1119192"/>
                </a:lnTo>
                <a:lnTo>
                  <a:pt x="7174461" y="1115685"/>
                </a:lnTo>
                <a:lnTo>
                  <a:pt x="7120639" y="1113298"/>
                </a:lnTo>
                <a:lnTo>
                  <a:pt x="7062190" y="1112494"/>
                </a:lnTo>
                <a:lnTo>
                  <a:pt x="6998413" y="1113738"/>
                </a:lnTo>
                <a:lnTo>
                  <a:pt x="6925313" y="1115930"/>
                </a:lnTo>
                <a:lnTo>
                  <a:pt x="6860720" y="1117001"/>
                </a:lnTo>
                <a:lnTo>
                  <a:pt x="6803422" y="1117167"/>
                </a:lnTo>
                <a:lnTo>
                  <a:pt x="6752212" y="1116645"/>
                </a:lnTo>
                <a:lnTo>
                  <a:pt x="6705878" y="1115652"/>
                </a:lnTo>
                <a:lnTo>
                  <a:pt x="6663212" y="1114405"/>
                </a:lnTo>
                <a:lnTo>
                  <a:pt x="6623004" y="1113120"/>
                </a:lnTo>
                <a:lnTo>
                  <a:pt x="6584045" y="1112016"/>
                </a:lnTo>
                <a:lnTo>
                  <a:pt x="6545124" y="1111309"/>
                </a:lnTo>
                <a:lnTo>
                  <a:pt x="6505033" y="1111215"/>
                </a:lnTo>
                <a:lnTo>
                  <a:pt x="6462561" y="1111953"/>
                </a:lnTo>
                <a:lnTo>
                  <a:pt x="6416499" y="1113738"/>
                </a:lnTo>
                <a:lnTo>
                  <a:pt x="6342556" y="1115870"/>
                </a:lnTo>
                <a:lnTo>
                  <a:pt x="6283540" y="1115015"/>
                </a:lnTo>
                <a:lnTo>
                  <a:pt x="6235638" y="1112538"/>
                </a:lnTo>
                <a:lnTo>
                  <a:pt x="6195039" y="1109806"/>
                </a:lnTo>
                <a:lnTo>
                  <a:pt x="6157930" y="1108184"/>
                </a:lnTo>
                <a:lnTo>
                  <a:pt x="6120499" y="1109039"/>
                </a:lnTo>
                <a:lnTo>
                  <a:pt x="6078933" y="1113738"/>
                </a:lnTo>
                <a:lnTo>
                  <a:pt x="6053985" y="1115568"/>
                </a:lnTo>
                <a:lnTo>
                  <a:pt x="5982680" y="1112007"/>
                </a:lnTo>
                <a:lnTo>
                  <a:pt x="5938127" y="1107688"/>
                </a:lnTo>
                <a:lnTo>
                  <a:pt x="5888842" y="1102392"/>
                </a:lnTo>
                <a:lnTo>
                  <a:pt x="5835727" y="1096657"/>
                </a:lnTo>
                <a:lnTo>
                  <a:pt x="5779683" y="1091017"/>
                </a:lnTo>
                <a:lnTo>
                  <a:pt x="5721612" y="1086010"/>
                </a:lnTo>
                <a:lnTo>
                  <a:pt x="5662415" y="1082173"/>
                </a:lnTo>
                <a:lnTo>
                  <a:pt x="5602993" y="1080040"/>
                </a:lnTo>
                <a:lnTo>
                  <a:pt x="5544249" y="1080150"/>
                </a:lnTo>
                <a:lnTo>
                  <a:pt x="5487084" y="1083038"/>
                </a:lnTo>
                <a:lnTo>
                  <a:pt x="5432400" y="1089241"/>
                </a:lnTo>
                <a:lnTo>
                  <a:pt x="5381097" y="1099296"/>
                </a:lnTo>
                <a:lnTo>
                  <a:pt x="5334078" y="1113738"/>
                </a:lnTo>
                <a:lnTo>
                  <a:pt x="5292804" y="1126810"/>
                </a:lnTo>
                <a:lnTo>
                  <a:pt x="5252306" y="1134954"/>
                </a:lnTo>
                <a:lnTo>
                  <a:pt x="5212266" y="1138852"/>
                </a:lnTo>
                <a:lnTo>
                  <a:pt x="5172367" y="1139187"/>
                </a:lnTo>
                <a:lnTo>
                  <a:pt x="5132293" y="1136642"/>
                </a:lnTo>
                <a:lnTo>
                  <a:pt x="5091726" y="1131899"/>
                </a:lnTo>
                <a:lnTo>
                  <a:pt x="5050350" y="1125640"/>
                </a:lnTo>
                <a:lnTo>
                  <a:pt x="5007847" y="1118548"/>
                </a:lnTo>
                <a:lnTo>
                  <a:pt x="4963900" y="1111306"/>
                </a:lnTo>
                <a:lnTo>
                  <a:pt x="4918193" y="1104596"/>
                </a:lnTo>
                <a:lnTo>
                  <a:pt x="4870408" y="1099101"/>
                </a:lnTo>
                <a:lnTo>
                  <a:pt x="4820228" y="1095503"/>
                </a:lnTo>
                <a:lnTo>
                  <a:pt x="4767337" y="1094486"/>
                </a:lnTo>
                <a:lnTo>
                  <a:pt x="4711417" y="1096730"/>
                </a:lnTo>
                <a:lnTo>
                  <a:pt x="4652151" y="1102920"/>
                </a:lnTo>
                <a:lnTo>
                  <a:pt x="4589223" y="1113738"/>
                </a:lnTo>
                <a:lnTo>
                  <a:pt x="4523869" y="1125360"/>
                </a:lnTo>
                <a:lnTo>
                  <a:pt x="4465611" y="1132208"/>
                </a:lnTo>
                <a:lnTo>
                  <a:pt x="4413508" y="1135001"/>
                </a:lnTo>
                <a:lnTo>
                  <a:pt x="4366618" y="1134456"/>
                </a:lnTo>
                <a:lnTo>
                  <a:pt x="4324000" y="1131292"/>
                </a:lnTo>
                <a:lnTo>
                  <a:pt x="4284713" y="1126228"/>
                </a:lnTo>
                <a:lnTo>
                  <a:pt x="4247817" y="1119984"/>
                </a:lnTo>
                <a:lnTo>
                  <a:pt x="4212371" y="1113276"/>
                </a:lnTo>
                <a:lnTo>
                  <a:pt x="4177432" y="1106825"/>
                </a:lnTo>
                <a:lnTo>
                  <a:pt x="4142061" y="1101348"/>
                </a:lnTo>
                <a:lnTo>
                  <a:pt x="4105315" y="1097565"/>
                </a:lnTo>
                <a:lnTo>
                  <a:pt x="4066255" y="1096193"/>
                </a:lnTo>
                <a:lnTo>
                  <a:pt x="4023939" y="1097953"/>
                </a:lnTo>
                <a:lnTo>
                  <a:pt x="3977426" y="1103561"/>
                </a:lnTo>
                <a:lnTo>
                  <a:pt x="3925775" y="1113738"/>
                </a:lnTo>
                <a:lnTo>
                  <a:pt x="3876414" y="1123439"/>
                </a:lnTo>
                <a:lnTo>
                  <a:pt x="3830189" y="1129120"/>
                </a:lnTo>
                <a:lnTo>
                  <a:pt x="3786506" y="1131365"/>
                </a:lnTo>
                <a:lnTo>
                  <a:pt x="3744776" y="1130758"/>
                </a:lnTo>
                <a:lnTo>
                  <a:pt x="3704406" y="1127883"/>
                </a:lnTo>
                <a:lnTo>
                  <a:pt x="3664805" y="1123326"/>
                </a:lnTo>
                <a:lnTo>
                  <a:pt x="3625381" y="1117670"/>
                </a:lnTo>
                <a:lnTo>
                  <a:pt x="3585542" y="1111499"/>
                </a:lnTo>
                <a:lnTo>
                  <a:pt x="3544697" y="1105399"/>
                </a:lnTo>
                <a:lnTo>
                  <a:pt x="3502255" y="1099953"/>
                </a:lnTo>
                <a:lnTo>
                  <a:pt x="3457623" y="1095745"/>
                </a:lnTo>
                <a:lnTo>
                  <a:pt x="3410210" y="1093360"/>
                </a:lnTo>
                <a:lnTo>
                  <a:pt x="3359425" y="1093383"/>
                </a:lnTo>
                <a:lnTo>
                  <a:pt x="3304676" y="1096397"/>
                </a:lnTo>
                <a:lnTo>
                  <a:pt x="3245372" y="1102987"/>
                </a:lnTo>
                <a:lnTo>
                  <a:pt x="3180920" y="1113738"/>
                </a:lnTo>
                <a:lnTo>
                  <a:pt x="3111071" y="1126077"/>
                </a:lnTo>
                <a:lnTo>
                  <a:pt x="3054108" y="1133779"/>
                </a:lnTo>
                <a:lnTo>
                  <a:pt x="3008344" y="1137528"/>
                </a:lnTo>
                <a:lnTo>
                  <a:pt x="2972092" y="1138008"/>
                </a:lnTo>
                <a:lnTo>
                  <a:pt x="2943667" y="1135906"/>
                </a:lnTo>
                <a:lnTo>
                  <a:pt x="2921382" y="1131906"/>
                </a:lnTo>
                <a:lnTo>
                  <a:pt x="2903552" y="1126692"/>
                </a:lnTo>
                <a:lnTo>
                  <a:pt x="2888490" y="1120949"/>
                </a:lnTo>
                <a:lnTo>
                  <a:pt x="2874509" y="1115362"/>
                </a:lnTo>
                <a:lnTo>
                  <a:pt x="2859925" y="1110616"/>
                </a:lnTo>
                <a:lnTo>
                  <a:pt x="2843050" y="1107396"/>
                </a:lnTo>
                <a:lnTo>
                  <a:pt x="2822198" y="1106387"/>
                </a:lnTo>
                <a:lnTo>
                  <a:pt x="2795683" y="1108272"/>
                </a:lnTo>
                <a:lnTo>
                  <a:pt x="2761820" y="1113738"/>
                </a:lnTo>
                <a:lnTo>
                  <a:pt x="2705127" y="1121352"/>
                </a:lnTo>
                <a:lnTo>
                  <a:pt x="2652935" y="1122277"/>
                </a:lnTo>
                <a:lnTo>
                  <a:pt x="2604401" y="1118564"/>
                </a:lnTo>
                <a:lnTo>
                  <a:pt x="2558683" y="1112264"/>
                </a:lnTo>
                <a:lnTo>
                  <a:pt x="2514939" y="1105428"/>
                </a:lnTo>
                <a:lnTo>
                  <a:pt x="2472326" y="1100106"/>
                </a:lnTo>
                <a:lnTo>
                  <a:pt x="2430001" y="1098350"/>
                </a:lnTo>
                <a:lnTo>
                  <a:pt x="2387122" y="1102211"/>
                </a:lnTo>
                <a:lnTo>
                  <a:pt x="2342847" y="1113738"/>
                </a:lnTo>
                <a:lnTo>
                  <a:pt x="2305800" y="1122860"/>
                </a:lnTo>
                <a:lnTo>
                  <a:pt x="2263230" y="1126852"/>
                </a:lnTo>
                <a:lnTo>
                  <a:pt x="2216168" y="1126757"/>
                </a:lnTo>
                <a:lnTo>
                  <a:pt x="2165649" y="1123616"/>
                </a:lnTo>
                <a:lnTo>
                  <a:pt x="2112704" y="1118468"/>
                </a:lnTo>
                <a:lnTo>
                  <a:pt x="2058367" y="1112357"/>
                </a:lnTo>
                <a:lnTo>
                  <a:pt x="2003670" y="1106322"/>
                </a:lnTo>
                <a:lnTo>
                  <a:pt x="1949645" y="1101405"/>
                </a:lnTo>
                <a:lnTo>
                  <a:pt x="1897327" y="1098647"/>
                </a:lnTo>
                <a:lnTo>
                  <a:pt x="1847747" y="1099089"/>
                </a:lnTo>
                <a:lnTo>
                  <a:pt x="1801938" y="1103772"/>
                </a:lnTo>
                <a:lnTo>
                  <a:pt x="1760933" y="1113738"/>
                </a:lnTo>
                <a:lnTo>
                  <a:pt x="1727864" y="1122536"/>
                </a:lnTo>
                <a:lnTo>
                  <a:pt x="1690257" y="1128454"/>
                </a:lnTo>
                <a:lnTo>
                  <a:pt x="1648611" y="1131867"/>
                </a:lnTo>
                <a:lnTo>
                  <a:pt x="1603428" y="1133149"/>
                </a:lnTo>
                <a:lnTo>
                  <a:pt x="1555207" y="1132675"/>
                </a:lnTo>
                <a:lnTo>
                  <a:pt x="1504450" y="1130819"/>
                </a:lnTo>
                <a:lnTo>
                  <a:pt x="1451656" y="1127955"/>
                </a:lnTo>
                <a:lnTo>
                  <a:pt x="1397328" y="1124460"/>
                </a:lnTo>
                <a:lnTo>
                  <a:pt x="1341964" y="1120706"/>
                </a:lnTo>
                <a:lnTo>
                  <a:pt x="1286066" y="1117068"/>
                </a:lnTo>
                <a:lnTo>
                  <a:pt x="1230134" y="1113922"/>
                </a:lnTo>
                <a:lnTo>
                  <a:pt x="1174668" y="1111641"/>
                </a:lnTo>
                <a:lnTo>
                  <a:pt x="1120170" y="1110600"/>
                </a:lnTo>
                <a:lnTo>
                  <a:pt x="1067140" y="1111174"/>
                </a:lnTo>
                <a:lnTo>
                  <a:pt x="1016078" y="1113738"/>
                </a:lnTo>
                <a:lnTo>
                  <a:pt x="947307" y="1118024"/>
                </a:lnTo>
                <a:lnTo>
                  <a:pt x="889159" y="1120139"/>
                </a:lnTo>
                <a:lnTo>
                  <a:pt x="839209" y="1120539"/>
                </a:lnTo>
                <a:lnTo>
                  <a:pt x="795034" y="1119681"/>
                </a:lnTo>
                <a:lnTo>
                  <a:pt x="754210" y="1118024"/>
                </a:lnTo>
                <a:lnTo>
                  <a:pt x="714315" y="1116024"/>
                </a:lnTo>
                <a:lnTo>
                  <a:pt x="672924" y="1114138"/>
                </a:lnTo>
                <a:lnTo>
                  <a:pt x="627615" y="1112823"/>
                </a:lnTo>
                <a:lnTo>
                  <a:pt x="575963" y="1112538"/>
                </a:lnTo>
                <a:lnTo>
                  <a:pt x="515545" y="1113738"/>
                </a:lnTo>
                <a:lnTo>
                  <a:pt x="454406" y="1114571"/>
                </a:lnTo>
                <a:lnTo>
                  <a:pt x="400915" y="1113348"/>
                </a:lnTo>
                <a:lnTo>
                  <a:pt x="353129" y="1110769"/>
                </a:lnTo>
                <a:lnTo>
                  <a:pt x="309104" y="1107538"/>
                </a:lnTo>
                <a:lnTo>
                  <a:pt x="266895" y="1104356"/>
                </a:lnTo>
                <a:lnTo>
                  <a:pt x="224560" y="1101924"/>
                </a:lnTo>
                <a:lnTo>
                  <a:pt x="180153" y="1100944"/>
                </a:lnTo>
                <a:lnTo>
                  <a:pt x="131730" y="1102119"/>
                </a:lnTo>
                <a:lnTo>
                  <a:pt x="77349" y="1106149"/>
                </a:lnTo>
                <a:lnTo>
                  <a:pt x="15064" y="1113738"/>
                </a:lnTo>
                <a:lnTo>
                  <a:pt x="5777" y="1065737"/>
                </a:lnTo>
                <a:lnTo>
                  <a:pt x="1042" y="1015292"/>
                </a:lnTo>
                <a:lnTo>
                  <a:pt x="0" y="963197"/>
                </a:lnTo>
                <a:lnTo>
                  <a:pt x="1791" y="910246"/>
                </a:lnTo>
                <a:lnTo>
                  <a:pt x="5557" y="857233"/>
                </a:lnTo>
                <a:lnTo>
                  <a:pt x="10439" y="804953"/>
                </a:lnTo>
                <a:lnTo>
                  <a:pt x="15579" y="754200"/>
                </a:lnTo>
                <a:lnTo>
                  <a:pt x="20116" y="705767"/>
                </a:lnTo>
                <a:lnTo>
                  <a:pt x="23192" y="660449"/>
                </a:lnTo>
                <a:lnTo>
                  <a:pt x="23948" y="619040"/>
                </a:lnTo>
                <a:lnTo>
                  <a:pt x="21525" y="582335"/>
                </a:lnTo>
                <a:lnTo>
                  <a:pt x="15064" y="551128"/>
                </a:lnTo>
                <a:lnTo>
                  <a:pt x="8475" y="519161"/>
                </a:lnTo>
                <a:lnTo>
                  <a:pt x="6991" y="484717"/>
                </a:lnTo>
                <a:lnTo>
                  <a:pt x="9351" y="447605"/>
                </a:lnTo>
                <a:lnTo>
                  <a:pt x="14292" y="407633"/>
                </a:lnTo>
                <a:lnTo>
                  <a:pt x="20550" y="364610"/>
                </a:lnTo>
                <a:lnTo>
                  <a:pt x="26864" y="318346"/>
                </a:lnTo>
                <a:lnTo>
                  <a:pt x="31970" y="268648"/>
                </a:lnTo>
                <a:lnTo>
                  <a:pt x="34606" y="215325"/>
                </a:lnTo>
                <a:lnTo>
                  <a:pt x="33508" y="158187"/>
                </a:lnTo>
                <a:lnTo>
                  <a:pt x="27415" y="97041"/>
                </a:lnTo>
                <a:lnTo>
                  <a:pt x="15064" y="31698"/>
                </a:lnTo>
                <a:close/>
              </a:path>
            </a:pathLst>
          </a:custGeom>
          <a:ln w="22225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8923" y="4887201"/>
            <a:ext cx="6881495" cy="782955"/>
          </a:xfrm>
          <a:custGeom>
            <a:avLst/>
            <a:gdLst/>
            <a:ahLst/>
            <a:cxnLst/>
            <a:rect l="l" t="t" r="r" b="b"/>
            <a:pathLst>
              <a:path w="6881495" h="782954">
                <a:moveTo>
                  <a:pt x="4768" y="18554"/>
                </a:moveTo>
                <a:lnTo>
                  <a:pt x="56061" y="18775"/>
                </a:lnTo>
                <a:lnTo>
                  <a:pt x="110116" y="19121"/>
                </a:lnTo>
                <a:lnTo>
                  <a:pt x="165924" y="19537"/>
                </a:lnTo>
                <a:lnTo>
                  <a:pt x="222475" y="19965"/>
                </a:lnTo>
                <a:lnTo>
                  <a:pt x="278762" y="20349"/>
                </a:lnTo>
                <a:lnTo>
                  <a:pt x="333773" y="20632"/>
                </a:lnTo>
                <a:lnTo>
                  <a:pt x="386501" y="20758"/>
                </a:lnTo>
                <a:lnTo>
                  <a:pt x="435935" y="20670"/>
                </a:lnTo>
                <a:lnTo>
                  <a:pt x="481067" y="20311"/>
                </a:lnTo>
                <a:lnTo>
                  <a:pt x="520887" y="19625"/>
                </a:lnTo>
                <a:lnTo>
                  <a:pt x="554386" y="18554"/>
                </a:lnTo>
                <a:lnTo>
                  <a:pt x="579809" y="17659"/>
                </a:lnTo>
                <a:lnTo>
                  <a:pt x="614066" y="16752"/>
                </a:lnTo>
                <a:lnTo>
                  <a:pt x="656009" y="15863"/>
                </a:lnTo>
                <a:lnTo>
                  <a:pt x="704491" y="15018"/>
                </a:lnTo>
                <a:lnTo>
                  <a:pt x="758366" y="14247"/>
                </a:lnTo>
                <a:lnTo>
                  <a:pt x="816486" y="13576"/>
                </a:lnTo>
                <a:lnTo>
                  <a:pt x="877703" y="13034"/>
                </a:lnTo>
                <a:lnTo>
                  <a:pt x="940871" y="12649"/>
                </a:lnTo>
                <a:lnTo>
                  <a:pt x="1004842" y="12448"/>
                </a:lnTo>
                <a:lnTo>
                  <a:pt x="1068470" y="12460"/>
                </a:lnTo>
                <a:lnTo>
                  <a:pt x="1130607" y="12712"/>
                </a:lnTo>
                <a:lnTo>
                  <a:pt x="1190107" y="13232"/>
                </a:lnTo>
                <a:lnTo>
                  <a:pt x="1245821" y="14049"/>
                </a:lnTo>
                <a:lnTo>
                  <a:pt x="1296603" y="15189"/>
                </a:lnTo>
                <a:lnTo>
                  <a:pt x="1341305" y="16682"/>
                </a:lnTo>
                <a:lnTo>
                  <a:pt x="1429792" y="21853"/>
                </a:lnTo>
                <a:lnTo>
                  <a:pt x="1476580" y="24979"/>
                </a:lnTo>
                <a:lnTo>
                  <a:pt x="1520487" y="27723"/>
                </a:lnTo>
                <a:lnTo>
                  <a:pt x="1562852" y="29875"/>
                </a:lnTo>
                <a:lnTo>
                  <a:pt x="1605016" y="31223"/>
                </a:lnTo>
                <a:lnTo>
                  <a:pt x="1648319" y="31557"/>
                </a:lnTo>
                <a:lnTo>
                  <a:pt x="1694101" y="30668"/>
                </a:lnTo>
                <a:lnTo>
                  <a:pt x="1743704" y="28344"/>
                </a:lnTo>
                <a:lnTo>
                  <a:pt x="1798467" y="24377"/>
                </a:lnTo>
                <a:lnTo>
                  <a:pt x="1859730" y="18554"/>
                </a:lnTo>
                <a:lnTo>
                  <a:pt x="1907590" y="14708"/>
                </a:lnTo>
                <a:lnTo>
                  <a:pt x="1957978" y="12703"/>
                </a:lnTo>
                <a:lnTo>
                  <a:pt x="2010310" y="12227"/>
                </a:lnTo>
                <a:lnTo>
                  <a:pt x="2064000" y="12967"/>
                </a:lnTo>
                <a:lnTo>
                  <a:pt x="2118463" y="14612"/>
                </a:lnTo>
                <a:lnTo>
                  <a:pt x="2173112" y="16848"/>
                </a:lnTo>
                <a:lnTo>
                  <a:pt x="2227363" y="19364"/>
                </a:lnTo>
                <a:lnTo>
                  <a:pt x="2280631" y="21847"/>
                </a:lnTo>
                <a:lnTo>
                  <a:pt x="2332330" y="23984"/>
                </a:lnTo>
                <a:lnTo>
                  <a:pt x="2381874" y="25463"/>
                </a:lnTo>
                <a:lnTo>
                  <a:pt x="2428679" y="25973"/>
                </a:lnTo>
                <a:lnTo>
                  <a:pt x="2472158" y="25199"/>
                </a:lnTo>
                <a:lnTo>
                  <a:pt x="2511727" y="22830"/>
                </a:lnTo>
                <a:lnTo>
                  <a:pt x="2546800" y="18554"/>
                </a:lnTo>
                <a:lnTo>
                  <a:pt x="2590754" y="13027"/>
                </a:lnTo>
                <a:lnTo>
                  <a:pt x="2632187" y="10849"/>
                </a:lnTo>
                <a:lnTo>
                  <a:pt x="2672388" y="11225"/>
                </a:lnTo>
                <a:lnTo>
                  <a:pt x="2712648" y="13360"/>
                </a:lnTo>
                <a:lnTo>
                  <a:pt x="2754255" y="16459"/>
                </a:lnTo>
                <a:lnTo>
                  <a:pt x="2798498" y="19725"/>
                </a:lnTo>
                <a:lnTo>
                  <a:pt x="2846667" y="22363"/>
                </a:lnTo>
                <a:lnTo>
                  <a:pt x="2900051" y="23577"/>
                </a:lnTo>
                <a:lnTo>
                  <a:pt x="2959940" y="22573"/>
                </a:lnTo>
                <a:lnTo>
                  <a:pt x="3027622" y="18554"/>
                </a:lnTo>
                <a:lnTo>
                  <a:pt x="3073404" y="15434"/>
                </a:lnTo>
                <a:lnTo>
                  <a:pt x="3120598" y="13241"/>
                </a:lnTo>
                <a:lnTo>
                  <a:pt x="3169066" y="11865"/>
                </a:lnTo>
                <a:lnTo>
                  <a:pt x="3218670" y="11196"/>
                </a:lnTo>
                <a:lnTo>
                  <a:pt x="3269271" y="11126"/>
                </a:lnTo>
                <a:lnTo>
                  <a:pt x="3320730" y="11544"/>
                </a:lnTo>
                <a:lnTo>
                  <a:pt x="3372910" y="12343"/>
                </a:lnTo>
                <a:lnTo>
                  <a:pt x="3425672" y="13411"/>
                </a:lnTo>
                <a:lnTo>
                  <a:pt x="3478877" y="14640"/>
                </a:lnTo>
                <a:lnTo>
                  <a:pt x="3532388" y="15920"/>
                </a:lnTo>
                <a:lnTo>
                  <a:pt x="3586065" y="17142"/>
                </a:lnTo>
                <a:lnTo>
                  <a:pt x="3639770" y="18197"/>
                </a:lnTo>
                <a:lnTo>
                  <a:pt x="3693365" y="18975"/>
                </a:lnTo>
                <a:lnTo>
                  <a:pt x="3746712" y="19367"/>
                </a:lnTo>
                <a:lnTo>
                  <a:pt x="3799672" y="19263"/>
                </a:lnTo>
                <a:lnTo>
                  <a:pt x="3852106" y="18554"/>
                </a:lnTo>
                <a:lnTo>
                  <a:pt x="3924434" y="17126"/>
                </a:lnTo>
                <a:lnTo>
                  <a:pt x="3990292" y="15906"/>
                </a:lnTo>
                <a:lnTo>
                  <a:pt x="4050345" y="14920"/>
                </a:lnTo>
                <a:lnTo>
                  <a:pt x="4105259" y="14194"/>
                </a:lnTo>
                <a:lnTo>
                  <a:pt x="4155699" y="13754"/>
                </a:lnTo>
                <a:lnTo>
                  <a:pt x="4202330" y="13625"/>
                </a:lnTo>
                <a:lnTo>
                  <a:pt x="4245817" y="13833"/>
                </a:lnTo>
                <a:lnTo>
                  <a:pt x="4286826" y="14405"/>
                </a:lnTo>
                <a:lnTo>
                  <a:pt x="4326022" y="15365"/>
                </a:lnTo>
                <a:lnTo>
                  <a:pt x="4364070" y="16739"/>
                </a:lnTo>
                <a:lnTo>
                  <a:pt x="4401635" y="18554"/>
                </a:lnTo>
                <a:lnTo>
                  <a:pt x="4437296" y="20039"/>
                </a:lnTo>
                <a:lnTo>
                  <a:pt x="4475512" y="20830"/>
                </a:lnTo>
                <a:lnTo>
                  <a:pt x="4516382" y="21055"/>
                </a:lnTo>
                <a:lnTo>
                  <a:pt x="4560004" y="20840"/>
                </a:lnTo>
                <a:lnTo>
                  <a:pt x="4606479" y="20314"/>
                </a:lnTo>
                <a:lnTo>
                  <a:pt x="4655905" y="19602"/>
                </a:lnTo>
                <a:lnTo>
                  <a:pt x="4708382" y="18832"/>
                </a:lnTo>
                <a:lnTo>
                  <a:pt x="4764008" y="18131"/>
                </a:lnTo>
                <a:lnTo>
                  <a:pt x="4822884" y="17626"/>
                </a:lnTo>
                <a:lnTo>
                  <a:pt x="4885108" y="17443"/>
                </a:lnTo>
                <a:lnTo>
                  <a:pt x="4950780" y="17710"/>
                </a:lnTo>
                <a:lnTo>
                  <a:pt x="5019998" y="18554"/>
                </a:lnTo>
                <a:lnTo>
                  <a:pt x="5075038" y="19836"/>
                </a:lnTo>
                <a:lnTo>
                  <a:pt x="5126905" y="21686"/>
                </a:lnTo>
                <a:lnTo>
                  <a:pt x="5176177" y="23931"/>
                </a:lnTo>
                <a:lnTo>
                  <a:pt x="5223433" y="26397"/>
                </a:lnTo>
                <a:lnTo>
                  <a:pt x="5269252" y="28912"/>
                </a:lnTo>
                <a:lnTo>
                  <a:pt x="5314213" y="31301"/>
                </a:lnTo>
                <a:lnTo>
                  <a:pt x="5358896" y="33391"/>
                </a:lnTo>
                <a:lnTo>
                  <a:pt x="5403878" y="35010"/>
                </a:lnTo>
                <a:lnTo>
                  <a:pt x="5449739" y="35983"/>
                </a:lnTo>
                <a:lnTo>
                  <a:pt x="5497057" y="36137"/>
                </a:lnTo>
                <a:lnTo>
                  <a:pt x="5546412" y="35298"/>
                </a:lnTo>
                <a:lnTo>
                  <a:pt x="5598383" y="33294"/>
                </a:lnTo>
                <a:lnTo>
                  <a:pt x="5653547" y="29951"/>
                </a:lnTo>
                <a:lnTo>
                  <a:pt x="5712485" y="25096"/>
                </a:lnTo>
                <a:lnTo>
                  <a:pt x="5775775" y="18554"/>
                </a:lnTo>
                <a:lnTo>
                  <a:pt x="5821295" y="13881"/>
                </a:lnTo>
                <a:lnTo>
                  <a:pt x="5868253" y="9978"/>
                </a:lnTo>
                <a:lnTo>
                  <a:pt x="5916496" y="6796"/>
                </a:lnTo>
                <a:lnTo>
                  <a:pt x="5965873" y="4287"/>
                </a:lnTo>
                <a:lnTo>
                  <a:pt x="6016231" y="2401"/>
                </a:lnTo>
                <a:lnTo>
                  <a:pt x="6067419" y="1091"/>
                </a:lnTo>
                <a:lnTo>
                  <a:pt x="6119283" y="306"/>
                </a:lnTo>
                <a:lnTo>
                  <a:pt x="6171672" y="0"/>
                </a:lnTo>
                <a:lnTo>
                  <a:pt x="6224433" y="121"/>
                </a:lnTo>
                <a:lnTo>
                  <a:pt x="6277414" y="624"/>
                </a:lnTo>
                <a:lnTo>
                  <a:pt x="6330463" y="1457"/>
                </a:lnTo>
                <a:lnTo>
                  <a:pt x="6383429" y="2573"/>
                </a:lnTo>
                <a:lnTo>
                  <a:pt x="6436157" y="3923"/>
                </a:lnTo>
                <a:lnTo>
                  <a:pt x="6488497" y="5458"/>
                </a:lnTo>
                <a:lnTo>
                  <a:pt x="6540296" y="7129"/>
                </a:lnTo>
                <a:lnTo>
                  <a:pt x="6591403" y="8888"/>
                </a:lnTo>
                <a:lnTo>
                  <a:pt x="6641663" y="10686"/>
                </a:lnTo>
                <a:lnTo>
                  <a:pt x="6690927" y="12474"/>
                </a:lnTo>
                <a:lnTo>
                  <a:pt x="6739040" y="14204"/>
                </a:lnTo>
                <a:lnTo>
                  <a:pt x="6785852" y="15826"/>
                </a:lnTo>
                <a:lnTo>
                  <a:pt x="6831209" y="17293"/>
                </a:lnTo>
                <a:lnTo>
                  <a:pt x="6874960" y="18554"/>
                </a:lnTo>
                <a:lnTo>
                  <a:pt x="6870068" y="56037"/>
                </a:lnTo>
                <a:lnTo>
                  <a:pt x="6867129" y="96749"/>
                </a:lnTo>
                <a:lnTo>
                  <a:pt x="6865949" y="141838"/>
                </a:lnTo>
                <a:lnTo>
                  <a:pt x="6866336" y="192450"/>
                </a:lnTo>
                <a:lnTo>
                  <a:pt x="6868095" y="249731"/>
                </a:lnTo>
                <a:lnTo>
                  <a:pt x="6871035" y="314828"/>
                </a:lnTo>
                <a:lnTo>
                  <a:pt x="6874960" y="388886"/>
                </a:lnTo>
                <a:lnTo>
                  <a:pt x="6878106" y="454418"/>
                </a:lnTo>
                <a:lnTo>
                  <a:pt x="6880032" y="513354"/>
                </a:lnTo>
                <a:lnTo>
                  <a:pt x="6880898" y="566516"/>
                </a:lnTo>
                <a:lnTo>
                  <a:pt x="6880866" y="614724"/>
                </a:lnTo>
                <a:lnTo>
                  <a:pt x="6880095" y="658801"/>
                </a:lnTo>
                <a:lnTo>
                  <a:pt x="6878746" y="699568"/>
                </a:lnTo>
                <a:lnTo>
                  <a:pt x="6876981" y="737847"/>
                </a:lnTo>
                <a:lnTo>
                  <a:pt x="6874960" y="774458"/>
                </a:lnTo>
                <a:lnTo>
                  <a:pt x="6821088" y="774218"/>
                </a:lnTo>
                <a:lnTo>
                  <a:pt x="6768783" y="774901"/>
                </a:lnTo>
                <a:lnTo>
                  <a:pt x="6717419" y="776138"/>
                </a:lnTo>
                <a:lnTo>
                  <a:pt x="6666372" y="777558"/>
                </a:lnTo>
                <a:lnTo>
                  <a:pt x="6615017" y="778791"/>
                </a:lnTo>
                <a:lnTo>
                  <a:pt x="6562728" y="779468"/>
                </a:lnTo>
                <a:lnTo>
                  <a:pt x="6508881" y="779218"/>
                </a:lnTo>
                <a:lnTo>
                  <a:pt x="6452850" y="777671"/>
                </a:lnTo>
                <a:lnTo>
                  <a:pt x="6394011" y="774458"/>
                </a:lnTo>
                <a:lnTo>
                  <a:pt x="6341941" y="771636"/>
                </a:lnTo>
                <a:lnTo>
                  <a:pt x="6293726" y="770426"/>
                </a:lnTo>
                <a:lnTo>
                  <a:pt x="6248252" y="770461"/>
                </a:lnTo>
                <a:lnTo>
                  <a:pt x="6204407" y="771369"/>
                </a:lnTo>
                <a:lnTo>
                  <a:pt x="6161077" y="772782"/>
                </a:lnTo>
                <a:lnTo>
                  <a:pt x="6117149" y="774328"/>
                </a:lnTo>
                <a:lnTo>
                  <a:pt x="6071509" y="775639"/>
                </a:lnTo>
                <a:lnTo>
                  <a:pt x="6023045" y="776344"/>
                </a:lnTo>
                <a:lnTo>
                  <a:pt x="5970643" y="776074"/>
                </a:lnTo>
                <a:lnTo>
                  <a:pt x="5913189" y="774458"/>
                </a:lnTo>
                <a:lnTo>
                  <a:pt x="5861096" y="772708"/>
                </a:lnTo>
                <a:lnTo>
                  <a:pt x="5813672" y="771745"/>
                </a:lnTo>
                <a:lnTo>
                  <a:pt x="5769503" y="771424"/>
                </a:lnTo>
                <a:lnTo>
                  <a:pt x="5727172" y="771599"/>
                </a:lnTo>
                <a:lnTo>
                  <a:pt x="5685267" y="772124"/>
                </a:lnTo>
                <a:lnTo>
                  <a:pt x="5642371" y="772853"/>
                </a:lnTo>
                <a:lnTo>
                  <a:pt x="5597071" y="773641"/>
                </a:lnTo>
                <a:lnTo>
                  <a:pt x="5547952" y="774341"/>
                </a:lnTo>
                <a:lnTo>
                  <a:pt x="5493599" y="774808"/>
                </a:lnTo>
                <a:lnTo>
                  <a:pt x="5432598" y="774895"/>
                </a:lnTo>
                <a:lnTo>
                  <a:pt x="5363533" y="774458"/>
                </a:lnTo>
                <a:lnTo>
                  <a:pt x="5308217" y="773699"/>
                </a:lnTo>
                <a:lnTo>
                  <a:pt x="5257300" y="772664"/>
                </a:lnTo>
                <a:lnTo>
                  <a:pt x="5209924" y="771451"/>
                </a:lnTo>
                <a:lnTo>
                  <a:pt x="5165228" y="770157"/>
                </a:lnTo>
                <a:lnTo>
                  <a:pt x="5122352" y="768882"/>
                </a:lnTo>
                <a:lnTo>
                  <a:pt x="5080436" y="767724"/>
                </a:lnTo>
                <a:lnTo>
                  <a:pt x="5038619" y="766781"/>
                </a:lnTo>
                <a:lnTo>
                  <a:pt x="4996043" y="766151"/>
                </a:lnTo>
                <a:lnTo>
                  <a:pt x="4951847" y="765933"/>
                </a:lnTo>
                <a:lnTo>
                  <a:pt x="4905170" y="766225"/>
                </a:lnTo>
                <a:lnTo>
                  <a:pt x="4855154" y="767125"/>
                </a:lnTo>
                <a:lnTo>
                  <a:pt x="4800937" y="768732"/>
                </a:lnTo>
                <a:lnTo>
                  <a:pt x="4741660" y="771144"/>
                </a:lnTo>
                <a:lnTo>
                  <a:pt x="4676463" y="774458"/>
                </a:lnTo>
                <a:lnTo>
                  <a:pt x="4610362" y="777585"/>
                </a:lnTo>
                <a:lnTo>
                  <a:pt x="4548604" y="779490"/>
                </a:lnTo>
                <a:lnTo>
                  <a:pt x="4490759" y="780359"/>
                </a:lnTo>
                <a:lnTo>
                  <a:pt x="4436395" y="780377"/>
                </a:lnTo>
                <a:lnTo>
                  <a:pt x="4385084" y="779728"/>
                </a:lnTo>
                <a:lnTo>
                  <a:pt x="4336392" y="778598"/>
                </a:lnTo>
                <a:lnTo>
                  <a:pt x="4289891" y="777173"/>
                </a:lnTo>
                <a:lnTo>
                  <a:pt x="4245149" y="775637"/>
                </a:lnTo>
                <a:lnTo>
                  <a:pt x="4201735" y="774175"/>
                </a:lnTo>
                <a:lnTo>
                  <a:pt x="4159220" y="772972"/>
                </a:lnTo>
                <a:lnTo>
                  <a:pt x="4117171" y="772214"/>
                </a:lnTo>
                <a:lnTo>
                  <a:pt x="4075158" y="772086"/>
                </a:lnTo>
                <a:lnTo>
                  <a:pt x="4032752" y="772772"/>
                </a:lnTo>
                <a:lnTo>
                  <a:pt x="3989520" y="774458"/>
                </a:lnTo>
                <a:lnTo>
                  <a:pt x="3933635" y="777023"/>
                </a:lnTo>
                <a:lnTo>
                  <a:pt x="3877710" y="779010"/>
                </a:lnTo>
                <a:lnTo>
                  <a:pt x="3822153" y="780441"/>
                </a:lnTo>
                <a:lnTo>
                  <a:pt x="3767371" y="781337"/>
                </a:lnTo>
                <a:lnTo>
                  <a:pt x="3713774" y="781720"/>
                </a:lnTo>
                <a:lnTo>
                  <a:pt x="3661767" y="781612"/>
                </a:lnTo>
                <a:lnTo>
                  <a:pt x="3611759" y="781034"/>
                </a:lnTo>
                <a:lnTo>
                  <a:pt x="3564157" y="780008"/>
                </a:lnTo>
                <a:lnTo>
                  <a:pt x="3519368" y="778556"/>
                </a:lnTo>
                <a:lnTo>
                  <a:pt x="3477802" y="776698"/>
                </a:lnTo>
                <a:lnTo>
                  <a:pt x="3439864" y="774458"/>
                </a:lnTo>
                <a:lnTo>
                  <a:pt x="3410400" y="772943"/>
                </a:lnTo>
                <a:lnTo>
                  <a:pt x="3375211" y="771911"/>
                </a:lnTo>
                <a:lnTo>
                  <a:pt x="3334929" y="771302"/>
                </a:lnTo>
                <a:lnTo>
                  <a:pt x="3290184" y="771053"/>
                </a:lnTo>
                <a:lnTo>
                  <a:pt x="3241608" y="771103"/>
                </a:lnTo>
                <a:lnTo>
                  <a:pt x="3189833" y="771390"/>
                </a:lnTo>
                <a:lnTo>
                  <a:pt x="3135490" y="771852"/>
                </a:lnTo>
                <a:lnTo>
                  <a:pt x="3079211" y="772428"/>
                </a:lnTo>
                <a:lnTo>
                  <a:pt x="3021627" y="773056"/>
                </a:lnTo>
                <a:lnTo>
                  <a:pt x="2963370" y="773674"/>
                </a:lnTo>
                <a:lnTo>
                  <a:pt x="2905071" y="774220"/>
                </a:lnTo>
                <a:lnTo>
                  <a:pt x="2847361" y="774634"/>
                </a:lnTo>
                <a:lnTo>
                  <a:pt x="2790873" y="774852"/>
                </a:lnTo>
                <a:lnTo>
                  <a:pt x="2736238" y="774815"/>
                </a:lnTo>
                <a:lnTo>
                  <a:pt x="2684087" y="774458"/>
                </a:lnTo>
                <a:lnTo>
                  <a:pt x="2629673" y="773783"/>
                </a:lnTo>
                <a:lnTo>
                  <a:pt x="2575169" y="772948"/>
                </a:lnTo>
                <a:lnTo>
                  <a:pt x="2520802" y="772020"/>
                </a:lnTo>
                <a:lnTo>
                  <a:pt x="2466802" y="771065"/>
                </a:lnTo>
                <a:lnTo>
                  <a:pt x="2413395" y="770148"/>
                </a:lnTo>
                <a:lnTo>
                  <a:pt x="2360811" y="769334"/>
                </a:lnTo>
                <a:lnTo>
                  <a:pt x="2309278" y="768691"/>
                </a:lnTo>
                <a:lnTo>
                  <a:pt x="2259024" y="768283"/>
                </a:lnTo>
                <a:lnTo>
                  <a:pt x="2210278" y="768176"/>
                </a:lnTo>
                <a:lnTo>
                  <a:pt x="2163267" y="768436"/>
                </a:lnTo>
                <a:lnTo>
                  <a:pt x="2118220" y="769128"/>
                </a:lnTo>
                <a:lnTo>
                  <a:pt x="2075365" y="770319"/>
                </a:lnTo>
                <a:lnTo>
                  <a:pt x="2034930" y="772074"/>
                </a:lnTo>
                <a:lnTo>
                  <a:pt x="1943025" y="777945"/>
                </a:lnTo>
                <a:lnTo>
                  <a:pt x="1892803" y="780083"/>
                </a:lnTo>
                <a:lnTo>
                  <a:pt x="1844881" y="781076"/>
                </a:lnTo>
                <a:lnTo>
                  <a:pt x="1797660" y="781130"/>
                </a:lnTo>
                <a:lnTo>
                  <a:pt x="1749546" y="780449"/>
                </a:lnTo>
                <a:lnTo>
                  <a:pt x="1698939" y="779236"/>
                </a:lnTo>
                <a:lnTo>
                  <a:pt x="1644243" y="777697"/>
                </a:lnTo>
                <a:lnTo>
                  <a:pt x="1583861" y="776037"/>
                </a:lnTo>
                <a:lnTo>
                  <a:pt x="1516195" y="774458"/>
                </a:lnTo>
                <a:lnTo>
                  <a:pt x="1475086" y="773958"/>
                </a:lnTo>
                <a:lnTo>
                  <a:pt x="1432580" y="774036"/>
                </a:lnTo>
                <a:lnTo>
                  <a:pt x="1388679" y="774584"/>
                </a:lnTo>
                <a:lnTo>
                  <a:pt x="1343384" y="775491"/>
                </a:lnTo>
                <a:lnTo>
                  <a:pt x="1296697" y="776647"/>
                </a:lnTo>
                <a:lnTo>
                  <a:pt x="1248621" y="777943"/>
                </a:lnTo>
                <a:lnTo>
                  <a:pt x="1199158" y="779269"/>
                </a:lnTo>
                <a:lnTo>
                  <a:pt x="1148308" y="780516"/>
                </a:lnTo>
                <a:lnTo>
                  <a:pt x="1096074" y="781574"/>
                </a:lnTo>
                <a:lnTo>
                  <a:pt x="1042458" y="782332"/>
                </a:lnTo>
                <a:lnTo>
                  <a:pt x="987461" y="782682"/>
                </a:lnTo>
                <a:lnTo>
                  <a:pt x="931086" y="782513"/>
                </a:lnTo>
                <a:lnTo>
                  <a:pt x="873335" y="781716"/>
                </a:lnTo>
                <a:lnTo>
                  <a:pt x="814208" y="780181"/>
                </a:lnTo>
                <a:lnTo>
                  <a:pt x="753709" y="777798"/>
                </a:lnTo>
                <a:lnTo>
                  <a:pt x="691838" y="774458"/>
                </a:lnTo>
                <a:lnTo>
                  <a:pt x="622292" y="770370"/>
                </a:lnTo>
                <a:lnTo>
                  <a:pt x="556566" y="766916"/>
                </a:lnTo>
                <a:lnTo>
                  <a:pt x="494491" y="764095"/>
                </a:lnTo>
                <a:lnTo>
                  <a:pt x="435900" y="761905"/>
                </a:lnTo>
                <a:lnTo>
                  <a:pt x="380625" y="760346"/>
                </a:lnTo>
                <a:lnTo>
                  <a:pt x="328500" y="759416"/>
                </a:lnTo>
                <a:lnTo>
                  <a:pt x="279356" y="759114"/>
                </a:lnTo>
                <a:lnTo>
                  <a:pt x="233027" y="759437"/>
                </a:lnTo>
                <a:lnTo>
                  <a:pt x="189344" y="760386"/>
                </a:lnTo>
                <a:lnTo>
                  <a:pt x="148140" y="761959"/>
                </a:lnTo>
                <a:lnTo>
                  <a:pt x="109248" y="764153"/>
                </a:lnTo>
                <a:lnTo>
                  <a:pt x="37730" y="770405"/>
                </a:lnTo>
                <a:lnTo>
                  <a:pt x="4768" y="774458"/>
                </a:lnTo>
                <a:lnTo>
                  <a:pt x="6618" y="707697"/>
                </a:lnTo>
                <a:lnTo>
                  <a:pt x="6902" y="649776"/>
                </a:lnTo>
                <a:lnTo>
                  <a:pt x="6140" y="598927"/>
                </a:lnTo>
                <a:lnTo>
                  <a:pt x="4849" y="553383"/>
                </a:lnTo>
                <a:lnTo>
                  <a:pt x="3548" y="511375"/>
                </a:lnTo>
                <a:lnTo>
                  <a:pt x="2755" y="471135"/>
                </a:lnTo>
                <a:lnTo>
                  <a:pt x="2989" y="430895"/>
                </a:lnTo>
                <a:lnTo>
                  <a:pt x="4768" y="388886"/>
                </a:lnTo>
                <a:lnTo>
                  <a:pt x="6327" y="341160"/>
                </a:lnTo>
                <a:lnTo>
                  <a:pt x="5525" y="295673"/>
                </a:lnTo>
                <a:lnTo>
                  <a:pt x="3466" y="250047"/>
                </a:lnTo>
                <a:lnTo>
                  <a:pt x="1256" y="201901"/>
                </a:lnTo>
                <a:lnTo>
                  <a:pt x="0" y="148856"/>
                </a:lnTo>
                <a:lnTo>
                  <a:pt x="802" y="88534"/>
                </a:lnTo>
                <a:lnTo>
                  <a:pt x="4768" y="18554"/>
                </a:lnTo>
                <a:close/>
              </a:path>
            </a:pathLst>
          </a:custGeom>
          <a:ln w="22224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5" dirty="0">
                <a:solidFill>
                  <a:srgbClr val="FFFFFF"/>
                </a:solidFill>
              </a:rPr>
              <a:t>SALC</a:t>
            </a:r>
            <a:r>
              <a:rPr sz="2800" spc="-6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PGR</a:t>
            </a:r>
            <a:r>
              <a:rPr sz="2800" spc="-55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study</a:t>
            </a:r>
            <a:r>
              <a:rPr sz="2800" spc="-75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spaces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312669"/>
            <a:ext cx="7635240" cy="359473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317500" marR="5080" indent="-304800">
              <a:lnSpc>
                <a:spcPts val="2160"/>
              </a:lnSpc>
              <a:spcBef>
                <a:spcPts val="365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Ellen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Wilkinson,</a:t>
            </a:r>
            <a:r>
              <a:rPr sz="20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C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 block,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ground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floor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(entrance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opposite</a:t>
            </a:r>
            <a:r>
              <a:rPr sz="20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Samuel </a:t>
            </a:r>
            <a:r>
              <a:rPr sz="2000" spc="-5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Alexander</a:t>
            </a:r>
            <a:r>
              <a:rPr sz="20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south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5" dirty="0">
                <a:solidFill>
                  <a:srgbClr val="6C009D"/>
                </a:solidFill>
                <a:latin typeface="Arial MT"/>
                <a:cs typeface="Arial MT"/>
              </a:rPr>
              <a:t>wing)</a:t>
            </a:r>
            <a:endParaRPr sz="20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770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PGR</a:t>
            </a:r>
            <a:r>
              <a:rPr sz="17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6C009D"/>
                </a:solidFill>
                <a:latin typeface="Arial MT"/>
                <a:cs typeface="Arial MT"/>
              </a:rPr>
              <a:t>clusters</a:t>
            </a:r>
            <a:r>
              <a:rPr sz="17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(flexible</a:t>
            </a:r>
            <a:r>
              <a:rPr sz="17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workspaces)</a:t>
            </a:r>
            <a:endParaRPr sz="17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820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Dining</a:t>
            </a:r>
            <a:r>
              <a:rPr sz="17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room</a:t>
            </a:r>
            <a:r>
              <a:rPr sz="17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7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6C009D"/>
                </a:solidFill>
                <a:latin typeface="Arial MT"/>
                <a:cs typeface="Arial MT"/>
              </a:rPr>
              <a:t>kitchen</a:t>
            </a:r>
            <a:endParaRPr sz="17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790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Atrium,</a:t>
            </a:r>
            <a:r>
              <a:rPr sz="17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social/meeting</a:t>
            </a:r>
            <a:r>
              <a:rPr sz="17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space</a:t>
            </a:r>
            <a:endParaRPr sz="17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820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Lockers</a:t>
            </a:r>
            <a:endParaRPr sz="17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83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Martin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Harris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Centre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0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Music</a:t>
            </a:r>
            <a:r>
              <a:rPr sz="20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Drama</a:t>
            </a:r>
            <a:endParaRPr sz="20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805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10" dirty="0">
                <a:solidFill>
                  <a:srgbClr val="6C009D"/>
                </a:solidFill>
                <a:latin typeface="Arial MT"/>
                <a:cs typeface="Arial MT"/>
              </a:rPr>
              <a:t>F32:</a:t>
            </a:r>
            <a:r>
              <a:rPr sz="17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computer</a:t>
            </a:r>
            <a:r>
              <a:rPr sz="17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6C009D"/>
                </a:solidFill>
                <a:latin typeface="Arial MT"/>
                <a:cs typeface="Arial MT"/>
              </a:rPr>
              <a:t>suite</a:t>
            </a:r>
            <a:endParaRPr sz="17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815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10" dirty="0">
                <a:solidFill>
                  <a:srgbClr val="6C009D"/>
                </a:solidFill>
                <a:latin typeface="Arial MT"/>
                <a:cs typeface="Arial MT"/>
              </a:rPr>
              <a:t>F33:</a:t>
            </a:r>
            <a:r>
              <a:rPr sz="17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postgraduate</a:t>
            </a:r>
            <a:r>
              <a:rPr sz="1700" spc="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common</a:t>
            </a:r>
            <a:r>
              <a:rPr sz="17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room</a:t>
            </a:r>
            <a:endParaRPr sz="17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83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20" dirty="0">
                <a:solidFill>
                  <a:srgbClr val="6C009D"/>
                </a:solidFill>
                <a:latin typeface="Arial MT"/>
                <a:cs typeface="Arial MT"/>
              </a:rPr>
              <a:t>Beyond</a:t>
            </a:r>
            <a:r>
              <a:rPr sz="2000" spc="1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SALC:</a:t>
            </a:r>
            <a:r>
              <a:rPr sz="20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35" dirty="0">
                <a:solidFill>
                  <a:srgbClr val="6C009D"/>
                </a:solidFill>
                <a:latin typeface="Arial MT"/>
                <a:cs typeface="Arial MT"/>
              </a:rPr>
              <a:t>Library,</a:t>
            </a:r>
            <a:r>
              <a:rPr sz="2000" spc="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Learning</a:t>
            </a:r>
            <a:r>
              <a:rPr sz="20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Commons,</a:t>
            </a:r>
            <a:r>
              <a:rPr sz="2000" spc="-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etc.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5" dirty="0">
                <a:solidFill>
                  <a:srgbClr val="FFFFFF"/>
                </a:solidFill>
                <a:latin typeface="Arial MT"/>
                <a:cs typeface="Arial MT"/>
              </a:rPr>
              <a:t>University</a:t>
            </a:r>
            <a:r>
              <a:rPr sz="28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FFFFFF"/>
                </a:solidFill>
                <a:latin typeface="Arial MT"/>
                <a:cs typeface="Arial MT"/>
              </a:rPr>
              <a:t>support</a:t>
            </a:r>
            <a:r>
              <a:rPr sz="28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FFFFFF"/>
                </a:solidFill>
                <a:latin typeface="Arial MT"/>
                <a:cs typeface="Arial MT"/>
              </a:rPr>
              <a:t>services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298" y="2097100"/>
            <a:ext cx="7390130" cy="2232662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975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University</a:t>
            </a:r>
            <a:r>
              <a:rPr sz="3200" spc="-5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support</a:t>
            </a:r>
            <a:r>
              <a:rPr sz="32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services</a:t>
            </a:r>
            <a:r>
              <a:rPr sz="3200" u="heavy" spc="-4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for </a:t>
            </a:r>
            <a:r>
              <a:rPr sz="3200" u="heavy" spc="-1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PGR</a:t>
            </a:r>
            <a:endParaRPr sz="3200" dirty="0">
              <a:latin typeface="Arial MT"/>
              <a:cs typeface="Arial MT"/>
            </a:endParaRPr>
          </a:p>
          <a:p>
            <a:pPr marL="317500" marR="5080" indent="-304800">
              <a:lnSpc>
                <a:spcPts val="3460"/>
              </a:lnSpc>
              <a:spcBef>
                <a:spcPts val="1420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Disability</a:t>
            </a:r>
            <a:r>
              <a:rPr sz="3200" u="heavy" spc="-21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Advisory</a:t>
            </a:r>
            <a:r>
              <a:rPr sz="3200" u="heavy" spc="-3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and</a:t>
            </a:r>
            <a:r>
              <a:rPr sz="32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Support</a:t>
            </a:r>
            <a:r>
              <a:rPr sz="32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Service </a:t>
            </a:r>
            <a:r>
              <a:rPr sz="3200" spc="-869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(DASS)</a:t>
            </a:r>
            <a:endParaRPr sz="32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930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spc="-130" dirty="0">
                <a:solidFill>
                  <a:srgbClr val="6C009D"/>
                </a:solidFill>
                <a:latin typeface="Arial MT"/>
                <a:cs typeface="Arial MT"/>
              </a:rPr>
              <a:t>IT:</a:t>
            </a:r>
            <a:r>
              <a:rPr sz="3200" spc="-5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Request</a:t>
            </a:r>
            <a:r>
              <a:rPr sz="32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a</a:t>
            </a:r>
            <a:r>
              <a:rPr sz="32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University</a:t>
            </a:r>
            <a:r>
              <a:rPr sz="3200" u="heavy" spc="-2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laptop</a:t>
            </a: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5" dirty="0">
                <a:solidFill>
                  <a:srgbClr val="FFFFFF"/>
                </a:solidFill>
              </a:rPr>
              <a:t>University</a:t>
            </a:r>
            <a:r>
              <a:rPr sz="2800" dirty="0">
                <a:solidFill>
                  <a:srgbClr val="FFFFFF"/>
                </a:solidFill>
              </a:rPr>
              <a:t> Centre</a:t>
            </a:r>
            <a:r>
              <a:rPr sz="2800" spc="15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for</a:t>
            </a:r>
            <a:r>
              <a:rPr sz="2800" spc="-17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Academic</a:t>
            </a:r>
            <a:r>
              <a:rPr sz="2800" spc="-2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English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588154"/>
            <a:ext cx="6820534" cy="3675365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lang="en-GB"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Academic Success programme</a:t>
            </a:r>
            <a:endParaRPr lang="en-GB" sz="3200" u="heavy" spc="-5" dirty="0">
              <a:solidFill>
                <a:srgbClr val="BD2BFD"/>
              </a:solidFill>
              <a:uFill>
                <a:solidFill>
                  <a:srgbClr val="BD2BFD"/>
                </a:solidFill>
              </a:uFill>
              <a:latin typeface="Arial MT"/>
              <a:cs typeface="Arial MT"/>
            </a:endParaRPr>
          </a:p>
          <a:p>
            <a:pPr marL="334645">
              <a:lnSpc>
                <a:spcPct val="100000"/>
              </a:lnSpc>
              <a:spcBef>
                <a:spcPts val="1265"/>
              </a:spcBef>
              <a:buClr>
                <a:srgbClr val="5F4879"/>
              </a:buClr>
              <a:buSzPct val="91071"/>
              <a:tabLst>
                <a:tab pos="643890" algn="l"/>
              </a:tabLst>
            </a:pPr>
            <a:r>
              <a:rPr lang="en-GB" sz="2800" spc="5" dirty="0">
                <a:solidFill>
                  <a:srgbClr val="6C009D"/>
                </a:solidFill>
                <a:latin typeface="Arial MT"/>
                <a:cs typeface="Arial MT"/>
              </a:rPr>
              <a:t>Offers free courses to PGRs in:</a:t>
            </a:r>
          </a:p>
          <a:p>
            <a:pPr marL="643255" indent="-308610">
              <a:lnSpc>
                <a:spcPct val="100000"/>
              </a:lnSpc>
              <a:spcBef>
                <a:spcPts val="126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890" algn="l"/>
              </a:tabLst>
            </a:pPr>
            <a:r>
              <a:rPr lang="en-GB" sz="2800" spc="5" dirty="0">
                <a:solidFill>
                  <a:srgbClr val="6C009D"/>
                </a:solidFill>
                <a:latin typeface="Arial MT"/>
                <a:cs typeface="Arial MT"/>
              </a:rPr>
              <a:t>academic writing</a:t>
            </a:r>
          </a:p>
          <a:p>
            <a:pPr marL="643255" indent="-308610">
              <a:lnSpc>
                <a:spcPct val="100000"/>
              </a:lnSpc>
              <a:spcBef>
                <a:spcPts val="126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890" algn="l"/>
              </a:tabLst>
            </a:pPr>
            <a:r>
              <a:rPr lang="en-GB" sz="2800" spc="5" dirty="0">
                <a:solidFill>
                  <a:srgbClr val="6C009D"/>
                </a:solidFill>
                <a:latin typeface="Arial MT"/>
                <a:cs typeface="Arial MT"/>
              </a:rPr>
              <a:t>academic speaking</a:t>
            </a:r>
          </a:p>
          <a:p>
            <a:pPr marL="643255" indent="-308610">
              <a:lnSpc>
                <a:spcPct val="100000"/>
              </a:lnSpc>
              <a:spcBef>
                <a:spcPts val="126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890" algn="l"/>
              </a:tabLst>
            </a:pPr>
            <a:r>
              <a:rPr lang="en-GB" sz="2800" spc="5" dirty="0">
                <a:solidFill>
                  <a:srgbClr val="6C009D"/>
                </a:solidFill>
                <a:latin typeface="Arial MT"/>
                <a:cs typeface="Arial MT"/>
              </a:rPr>
              <a:t>academic grammar</a:t>
            </a:r>
          </a:p>
          <a:p>
            <a:pPr marL="643255" indent="-308610">
              <a:lnSpc>
                <a:spcPct val="100000"/>
              </a:lnSpc>
              <a:spcBef>
                <a:spcPts val="126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890" algn="l"/>
              </a:tabLst>
            </a:pPr>
            <a:r>
              <a:rPr lang="en-GB" sz="2800" spc="5" dirty="0">
                <a:solidFill>
                  <a:srgbClr val="6C009D"/>
                </a:solidFill>
                <a:latin typeface="Arial MT"/>
                <a:cs typeface="Arial MT"/>
              </a:rPr>
              <a:t>PhD writing support</a:t>
            </a:r>
            <a:endParaRPr sz="2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Funding</a:t>
            </a:r>
            <a:r>
              <a:rPr sz="2800" spc="-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(not including</a:t>
            </a:r>
            <a:r>
              <a:rPr sz="2800" spc="-15" dirty="0">
                <a:solidFill>
                  <a:srgbClr val="FFFFFF"/>
                </a:solidFill>
              </a:rPr>
              <a:t> </a:t>
            </a:r>
            <a:r>
              <a:rPr sz="2800" spc="-5" dirty="0">
                <a:solidFill>
                  <a:srgbClr val="FFFFFF"/>
                </a:solidFill>
              </a:rPr>
              <a:t>UKRI </a:t>
            </a:r>
            <a:r>
              <a:rPr sz="2800" dirty="0">
                <a:solidFill>
                  <a:srgbClr val="FFFFFF"/>
                </a:solidFill>
              </a:rPr>
              <a:t>funding)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029611"/>
            <a:ext cx="7794625" cy="3557270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sz="2400" b="1" spc="-5" dirty="0">
                <a:solidFill>
                  <a:srgbClr val="6C009D"/>
                </a:solidFill>
                <a:latin typeface="Arial"/>
                <a:cs typeface="Arial"/>
              </a:rPr>
              <a:t>Through</a:t>
            </a:r>
            <a:r>
              <a:rPr sz="2400" b="1" spc="-3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6C009D"/>
                </a:solidFill>
                <a:latin typeface="Arial"/>
                <a:cs typeface="Arial"/>
              </a:rPr>
              <a:t>DA</a:t>
            </a:r>
            <a:r>
              <a:rPr sz="2400" b="1" spc="-9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6C009D"/>
                </a:solidFill>
                <a:latin typeface="Arial"/>
                <a:cs typeface="Arial"/>
              </a:rPr>
              <a:t>application</a:t>
            </a:r>
            <a:endParaRPr sz="2400"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spcBef>
                <a:spcPts val="89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Fieldwork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bursary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 (see</a:t>
            </a:r>
            <a:r>
              <a:rPr sz="2400" spc="10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24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PGR</a:t>
            </a:r>
            <a:r>
              <a:rPr sz="2400" u="heavy" spc="-2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24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Handbook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89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travel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fund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2400" b="1" spc="-5" dirty="0">
                <a:solidFill>
                  <a:srgbClr val="6C009D"/>
                </a:solidFill>
                <a:latin typeface="Arial"/>
                <a:cs typeface="Arial"/>
              </a:rPr>
              <a:t>Through</a:t>
            </a:r>
            <a:r>
              <a:rPr sz="2400" b="1" spc="-3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6C009D"/>
                </a:solidFill>
                <a:latin typeface="Arial"/>
                <a:cs typeface="Arial"/>
              </a:rPr>
              <a:t>request</a:t>
            </a:r>
            <a:r>
              <a:rPr sz="2400" b="1" spc="-3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6C009D"/>
                </a:solidFill>
                <a:latin typeface="Arial"/>
                <a:cs typeface="Arial"/>
              </a:rPr>
              <a:t>to</a:t>
            </a:r>
            <a:r>
              <a:rPr sz="2400" b="1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6C009D"/>
                </a:solidFill>
                <a:latin typeface="Arial"/>
                <a:cs typeface="Arial"/>
              </a:rPr>
              <a:t>SALC</a:t>
            </a:r>
            <a:r>
              <a:rPr sz="2400" b="1" spc="6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6C009D"/>
                </a:solidFill>
                <a:latin typeface="Arial"/>
                <a:cs typeface="Arial"/>
              </a:rPr>
              <a:t>PGR </a:t>
            </a:r>
            <a:r>
              <a:rPr sz="2400" b="1" spc="-5" dirty="0">
                <a:solidFill>
                  <a:srgbClr val="6C009D"/>
                </a:solidFill>
                <a:latin typeface="Arial"/>
                <a:cs typeface="Arial"/>
              </a:rPr>
              <a:t>Director</a:t>
            </a:r>
            <a:endParaRPr sz="2400">
              <a:latin typeface="Arial"/>
              <a:cs typeface="Arial"/>
            </a:endParaRPr>
          </a:p>
          <a:p>
            <a:pPr marL="317500" marR="608330" indent="-304800">
              <a:lnSpc>
                <a:spcPts val="2600"/>
              </a:lnSpc>
              <a:spcBef>
                <a:spcPts val="121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Support</a:t>
            </a:r>
            <a:r>
              <a:rPr sz="24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individual</a:t>
            </a:r>
            <a:r>
              <a:rPr sz="24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expenses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PGR </a:t>
            </a:r>
            <a:r>
              <a:rPr sz="2400" spc="-6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community-building/social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events</a:t>
            </a:r>
            <a:endParaRPr sz="2400">
              <a:latin typeface="Arial MT"/>
              <a:cs typeface="Arial MT"/>
            </a:endParaRPr>
          </a:p>
          <a:p>
            <a:pPr marL="317500" indent="-304800">
              <a:lnSpc>
                <a:spcPts val="2735"/>
              </a:lnSpc>
              <a:spcBef>
                <a:spcPts val="844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artsmethods@manchester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support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4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PGR-led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endParaRPr sz="2400">
              <a:latin typeface="Arial MT"/>
              <a:cs typeface="Arial MT"/>
            </a:endParaRPr>
          </a:p>
          <a:p>
            <a:pPr marL="317500">
              <a:lnSpc>
                <a:spcPts val="2735"/>
              </a:lnSpc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events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298" y="3917645"/>
            <a:ext cx="31546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40" dirty="0">
                <a:latin typeface="Trebuchet MS"/>
                <a:cs typeface="Trebuchet MS"/>
              </a:rPr>
              <a:t>DE</a:t>
            </a:r>
            <a:r>
              <a:rPr spc="150" dirty="0">
                <a:latin typeface="Trebuchet MS"/>
                <a:cs typeface="Trebuchet MS"/>
              </a:rPr>
              <a:t>V</a:t>
            </a:r>
            <a:r>
              <a:rPr spc="45" dirty="0">
                <a:latin typeface="Trebuchet MS"/>
                <a:cs typeface="Trebuchet MS"/>
              </a:rPr>
              <a:t>ELO</a:t>
            </a:r>
            <a:r>
              <a:rPr spc="25" dirty="0">
                <a:latin typeface="Trebuchet MS"/>
                <a:cs typeface="Trebuchet MS"/>
              </a:rPr>
              <a:t>P</a:t>
            </a:r>
            <a:r>
              <a:rPr spc="210" dirty="0">
                <a:latin typeface="Trebuchet MS"/>
                <a:cs typeface="Trebuchet MS"/>
              </a:rPr>
              <a:t>ME</a:t>
            </a:r>
            <a:r>
              <a:rPr spc="204" dirty="0">
                <a:latin typeface="Trebuchet MS"/>
                <a:cs typeface="Trebuchet MS"/>
              </a:rPr>
              <a:t>N</a:t>
            </a:r>
            <a:r>
              <a:rPr spc="85" dirty="0">
                <a:latin typeface="Trebuchet MS"/>
                <a:cs typeface="Trebuchet MS"/>
              </a:rPr>
              <a:t>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5" dirty="0">
                <a:solidFill>
                  <a:srgbClr val="FFFFFF"/>
                </a:solidFill>
                <a:latin typeface="Arial MT"/>
                <a:cs typeface="Arial MT"/>
              </a:rPr>
              <a:t>University</a:t>
            </a:r>
            <a:r>
              <a:rPr sz="28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FFFFFF"/>
                </a:solidFill>
                <a:latin typeface="Arial MT"/>
                <a:cs typeface="Arial MT"/>
              </a:rPr>
              <a:t>training</a:t>
            </a:r>
            <a:r>
              <a:rPr sz="28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Arial MT"/>
                <a:cs typeface="Arial MT"/>
              </a:rPr>
              <a:t>and</a:t>
            </a:r>
            <a:r>
              <a:rPr sz="28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 MT"/>
                <a:cs typeface="Arial MT"/>
              </a:rPr>
              <a:t>development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298" y="2629357"/>
            <a:ext cx="7645502" cy="16690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00" marR="415290" indent="-304800">
              <a:lnSpc>
                <a:spcPct val="100000"/>
              </a:lnSpc>
              <a:spcBef>
                <a:spcPts val="95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spc="-10" dirty="0">
                <a:solidFill>
                  <a:srgbClr val="6C009D"/>
                </a:solidFill>
                <a:latin typeface="Arial MT"/>
                <a:cs typeface="Arial MT"/>
              </a:rPr>
              <a:t>Library:</a:t>
            </a:r>
            <a:r>
              <a:rPr sz="3200" spc="45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My</a:t>
            </a:r>
            <a:r>
              <a:rPr sz="3200" u="heavy" spc="-2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Research</a:t>
            </a:r>
            <a:r>
              <a:rPr sz="32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Essentials</a:t>
            </a:r>
            <a:r>
              <a:rPr sz="3200" spc="-10" dirty="0">
                <a:solidFill>
                  <a:srgbClr val="BD2BFD"/>
                </a:solidFill>
                <a:latin typeface="Arial MT"/>
                <a:cs typeface="Arial MT"/>
                <a:hlinkClick r:id="rId2"/>
              </a:rPr>
              <a:t> </a:t>
            </a:r>
            <a:r>
              <a:rPr sz="3200" spc="-10" dirty="0">
                <a:solidFill>
                  <a:srgbClr val="6C009D"/>
                </a:solidFill>
                <a:latin typeface="Arial MT"/>
                <a:cs typeface="Arial MT"/>
              </a:rPr>
              <a:t>and </a:t>
            </a:r>
            <a:r>
              <a:rPr sz="3200" spc="-8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6C009D"/>
                </a:solidFill>
                <a:latin typeface="Arial MT"/>
                <a:cs typeface="Arial MT"/>
              </a:rPr>
              <a:t>specialist</a:t>
            </a:r>
            <a:r>
              <a:rPr sz="32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support</a:t>
            </a:r>
            <a:endParaRPr sz="32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370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Researcher</a:t>
            </a:r>
            <a:r>
              <a:rPr lang="en-GB"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Development</a:t>
            </a: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724972F-CC12-E52D-6CCE-3151652D70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227975"/>
              </p:ext>
            </p:extLst>
          </p:nvPr>
        </p:nvGraphicFramePr>
        <p:xfrm>
          <a:off x="571500" y="685800"/>
          <a:ext cx="8001000" cy="49535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5586">
                  <a:extLst>
                    <a:ext uri="{9D8B030D-6E8A-4147-A177-3AD203B41FA5}">
                      <a16:colId xmlns:a16="http://schemas.microsoft.com/office/drawing/2014/main" val="2346692801"/>
                    </a:ext>
                  </a:extLst>
                </a:gridCol>
                <a:gridCol w="6525414">
                  <a:extLst>
                    <a:ext uri="{9D8B030D-6E8A-4147-A177-3AD203B41FA5}">
                      <a16:colId xmlns:a16="http://schemas.microsoft.com/office/drawing/2014/main" val="3971524511"/>
                    </a:ext>
                  </a:extLst>
                </a:gridCol>
              </a:tblGrid>
              <a:tr h="212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kern="100" dirty="0">
                          <a:effectLst/>
                        </a:rPr>
                        <a:t>Status</a:t>
                      </a:r>
                      <a:endParaRPr lang="en-GB" sz="1600" i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kern="100" dirty="0">
                          <a:effectLst/>
                        </a:rPr>
                        <a:t>Session</a:t>
                      </a:r>
                      <a:endParaRPr lang="en-GB" sz="1600" i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567801628"/>
                  </a:ext>
                </a:extLst>
              </a:tr>
              <a:tr h="366294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Strongly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Recommended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Starting Postgraduate Research in Humanities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4181783314"/>
                  </a:ext>
                </a:extLst>
              </a:tr>
              <a:tr h="2127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Preparing for Viva in HUMS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2473280317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Preparing for the Annual Review for Humanities PGRs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2271525012"/>
                  </a:ext>
                </a:extLst>
              </a:tr>
              <a:tr h="2127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Planning and Writing your Thesis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1720402206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Driving Your Dissertation: Project, Time and Self-Management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4282283969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Writing a Literature Review in Humanities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2950319521"/>
                  </a:ext>
                </a:extLst>
              </a:tr>
              <a:tr h="212749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Recommended</a:t>
                      </a:r>
                    </a:p>
                  </a:txBody>
                  <a:tcPr marL="23020" marR="23020" marT="11510" marB="115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Practical Viva Preparation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ctr"/>
                </a:tc>
                <a:extLst>
                  <a:ext uri="{0D108BD9-81ED-4DB2-BD59-A6C34878D82A}">
                    <a16:rowId xmlns:a16="http://schemas.microsoft.com/office/drawing/2014/main" val="1812152112"/>
                  </a:ext>
                </a:extLst>
              </a:tr>
              <a:tr h="2127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Transition planning for your Final Year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ctr"/>
                </a:tc>
                <a:extLst>
                  <a:ext uri="{0D108BD9-81ED-4DB2-BD59-A6C34878D82A}">
                    <a16:rowId xmlns:a16="http://schemas.microsoft.com/office/drawing/2014/main" val="3351306173"/>
                  </a:ext>
                </a:extLst>
              </a:tr>
              <a:tr h="2127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Effective Research Presentation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ctr"/>
                </a:tc>
                <a:extLst>
                  <a:ext uri="{0D108BD9-81ED-4DB2-BD59-A6C34878D82A}">
                    <a16:rowId xmlns:a16="http://schemas.microsoft.com/office/drawing/2014/main" val="1298447646"/>
                  </a:ext>
                </a:extLst>
              </a:tr>
              <a:tr h="2127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Working With Your Supervisor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ctr"/>
                </a:tc>
                <a:extLst>
                  <a:ext uri="{0D108BD9-81ED-4DB2-BD59-A6C34878D82A}">
                    <a16:rowId xmlns:a16="http://schemas.microsoft.com/office/drawing/2014/main" val="2948047650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How to Give an Engaging Virtual Presentation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2338338021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Editing and Proofreading your Thesis for HUMS PGRs - ULC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2548766429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Introduction to Academic Writing for PGRs in HUMS Part 1 - ULC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3580858205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Academic Writing 2 - Writing from a Reader's perspective - ULC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4126888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3284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Arts</a:t>
            </a:r>
            <a:r>
              <a:rPr sz="2800" spc="-2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and</a:t>
            </a:r>
            <a:r>
              <a:rPr sz="2800" spc="-1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Humanities</a:t>
            </a:r>
            <a:r>
              <a:rPr sz="2800" spc="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training</a:t>
            </a:r>
            <a:r>
              <a:rPr sz="2800" spc="5" dirty="0">
                <a:solidFill>
                  <a:srgbClr val="FFFFFF"/>
                </a:solidFill>
              </a:rPr>
              <a:t> and</a:t>
            </a:r>
            <a:r>
              <a:rPr sz="2800" spc="-20" dirty="0">
                <a:solidFill>
                  <a:srgbClr val="FFFFFF"/>
                </a:solidFill>
              </a:rPr>
              <a:t> </a:t>
            </a:r>
            <a:r>
              <a:rPr sz="2800" spc="-5" dirty="0">
                <a:solidFill>
                  <a:srgbClr val="FFFFFF"/>
                </a:solidFill>
              </a:rPr>
              <a:t>development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293519"/>
            <a:ext cx="6508750" cy="2886075"/>
          </a:xfrm>
          <a:prstGeom prst="rect">
            <a:avLst/>
          </a:prstGeom>
        </p:spPr>
        <p:txBody>
          <a:bodyPr vert="horz" wrap="square" lIns="0" tIns="1936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25"/>
              </a:spcBef>
            </a:pPr>
            <a:r>
              <a:rPr sz="3200" spc="-10" dirty="0">
                <a:solidFill>
                  <a:srgbClr val="6C009D"/>
                </a:solidFill>
                <a:latin typeface="Arial MT"/>
                <a:cs typeface="Arial MT"/>
              </a:rPr>
              <a:t>Workshops,</a:t>
            </a:r>
            <a:r>
              <a:rPr sz="32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training,</a:t>
            </a:r>
            <a:r>
              <a:rPr sz="32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events:</a:t>
            </a:r>
            <a:endParaRPr sz="3200">
              <a:latin typeface="Arial MT"/>
              <a:cs typeface="Arial MT"/>
            </a:endParaRPr>
          </a:p>
          <a:p>
            <a:pPr marL="643255" indent="-308610">
              <a:lnSpc>
                <a:spcPct val="100000"/>
              </a:lnSpc>
              <a:spcBef>
                <a:spcPts val="126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800" u="heavy" spc="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artsmethods@Manchester</a:t>
            </a:r>
            <a:endParaRPr sz="2800">
              <a:latin typeface="Arial MT"/>
              <a:cs typeface="Arial MT"/>
            </a:endParaRPr>
          </a:p>
          <a:p>
            <a:pPr marL="643255" marR="5080" indent="-307975">
              <a:lnSpc>
                <a:spcPct val="100000"/>
              </a:lnSpc>
              <a:spcBef>
                <a:spcPts val="127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8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CIDRAL</a:t>
            </a:r>
            <a:r>
              <a:rPr sz="2800" spc="-110" dirty="0">
                <a:solidFill>
                  <a:srgbClr val="BD2BFD"/>
                </a:solidFill>
                <a:latin typeface="Arial MT"/>
                <a:cs typeface="Arial MT"/>
                <a:hlinkClick r:id="rId3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–</a:t>
            </a:r>
            <a:r>
              <a:rPr sz="28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Centre</a:t>
            </a:r>
            <a:r>
              <a:rPr sz="28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8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Interdisciplinary </a:t>
            </a:r>
            <a:r>
              <a:rPr sz="2800" spc="-7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8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in</a:t>
            </a:r>
            <a:r>
              <a:rPr sz="2800" spc="-1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Arts</a:t>
            </a:r>
            <a:r>
              <a:rPr sz="28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Languages</a:t>
            </a:r>
            <a:endParaRPr sz="2800">
              <a:latin typeface="Arial MT"/>
              <a:cs typeface="Arial MT"/>
            </a:endParaRPr>
          </a:p>
          <a:p>
            <a:pPr marL="643255" indent="-308610">
              <a:lnSpc>
                <a:spcPct val="100000"/>
              </a:lnSpc>
              <a:spcBef>
                <a:spcPts val="127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890" algn="l"/>
              </a:tabLst>
            </a:pPr>
            <a:r>
              <a:rPr sz="2800" u="heavy" spc="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methods@manchester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298" y="3917645"/>
            <a:ext cx="27101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15" dirty="0">
                <a:latin typeface="Trebuchet MS"/>
                <a:cs typeface="Trebuchet MS"/>
              </a:rPr>
              <a:t>SUPERVISION</a:t>
            </a:r>
            <a:endParaRPr spc="515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325" dirty="0">
                <a:solidFill>
                  <a:srgbClr val="FFFFFF"/>
                </a:solidFill>
              </a:rPr>
              <a:t>T</a:t>
            </a:r>
            <a:r>
              <a:rPr sz="2800" dirty="0">
                <a:solidFill>
                  <a:srgbClr val="FFFFFF"/>
                </a:solidFill>
              </a:rPr>
              <a:t>eaching</a:t>
            </a:r>
            <a:r>
              <a:rPr sz="2800" spc="-16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As</a:t>
            </a:r>
            <a:r>
              <a:rPr sz="2800" spc="20" dirty="0">
                <a:solidFill>
                  <a:srgbClr val="FFFFFF"/>
                </a:solidFill>
              </a:rPr>
              <a:t>s</a:t>
            </a:r>
            <a:r>
              <a:rPr sz="2800" dirty="0">
                <a:solidFill>
                  <a:srgbClr val="FFFFFF"/>
                </a:solidFill>
              </a:rPr>
              <a:t>i</a:t>
            </a:r>
            <a:r>
              <a:rPr sz="2800" spc="5" dirty="0">
                <a:solidFill>
                  <a:srgbClr val="FFFFFF"/>
                </a:solidFill>
              </a:rPr>
              <a:t>st</a:t>
            </a:r>
            <a:r>
              <a:rPr sz="2800" dirty="0">
                <a:solidFill>
                  <a:srgbClr val="FFFFFF"/>
                </a:solidFill>
              </a:rPr>
              <a:t>ant</a:t>
            </a:r>
            <a:r>
              <a:rPr sz="2800" spc="-8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(</a:t>
            </a:r>
            <a:r>
              <a:rPr sz="2800" spc="-225" dirty="0">
                <a:solidFill>
                  <a:srgbClr val="FFFFFF"/>
                </a:solidFill>
              </a:rPr>
              <a:t>T</a:t>
            </a:r>
            <a:r>
              <a:rPr sz="2800" spc="5" dirty="0">
                <a:solidFill>
                  <a:srgbClr val="FFFFFF"/>
                </a:solidFill>
              </a:rPr>
              <a:t>A)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r</a:t>
            </a:r>
            <a:r>
              <a:rPr sz="2800" dirty="0">
                <a:solidFill>
                  <a:srgbClr val="FFFFFF"/>
                </a:solidFill>
              </a:rPr>
              <a:t>oles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746816"/>
            <a:ext cx="7311390" cy="2995051"/>
          </a:xfrm>
          <a:prstGeom prst="rect">
            <a:avLst/>
          </a:prstGeom>
        </p:spPr>
        <p:txBody>
          <a:bodyPr vert="horz" wrap="square" lIns="0" tIns="161925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127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Usually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from</a:t>
            </a:r>
            <a:r>
              <a:rPr sz="2400" spc="-9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60" dirty="0">
                <a:solidFill>
                  <a:srgbClr val="6C009D"/>
                </a:solidFill>
                <a:latin typeface="Arial MT"/>
                <a:cs typeface="Arial MT"/>
              </a:rPr>
              <a:t>Year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2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onwards</a:t>
            </a:r>
            <a:endParaRPr sz="24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18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Positions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available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in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some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but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not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all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subject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areas</a:t>
            </a:r>
            <a:endParaRPr sz="24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17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8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may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apply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other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departments/subject</a:t>
            </a:r>
            <a:r>
              <a:rPr sz="2400" spc="-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areas</a:t>
            </a:r>
            <a:endParaRPr sz="24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18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Information</a:t>
            </a:r>
            <a:r>
              <a:rPr sz="24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during </a:t>
            </a:r>
            <a:r>
              <a:rPr lang="en-GB" sz="2400" spc="-5" dirty="0">
                <a:solidFill>
                  <a:srgbClr val="6C009D"/>
                </a:solidFill>
                <a:latin typeface="Arial MT"/>
                <a:cs typeface="Arial MT"/>
              </a:rPr>
              <a:t>Spring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2400" dirty="0">
                <a:solidFill>
                  <a:srgbClr val="6C009D"/>
                </a:solidFill>
                <a:latin typeface="Arial MT"/>
                <a:cs typeface="Arial MT"/>
              </a:rPr>
              <a:t>6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about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applying</a:t>
            </a:r>
            <a:r>
              <a:rPr sz="24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2400" spc="10" dirty="0">
                <a:solidFill>
                  <a:srgbClr val="6C009D"/>
                </a:solidFill>
                <a:latin typeface="Arial MT"/>
                <a:cs typeface="Arial MT"/>
              </a:rPr>
              <a:t>6-27</a:t>
            </a:r>
            <a:endParaRPr sz="24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17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is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provided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5" dirty="0">
                <a:solidFill>
                  <a:srgbClr val="FFFFFF"/>
                </a:solidFill>
              </a:rPr>
              <a:t>SALC</a:t>
            </a:r>
            <a:r>
              <a:rPr sz="2800" spc="-4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PGR</a:t>
            </a:r>
            <a:r>
              <a:rPr sz="2800" spc="-3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community</a:t>
            </a:r>
            <a:r>
              <a:rPr sz="2800" spc="-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-</a:t>
            </a:r>
            <a:r>
              <a:rPr sz="2800" spc="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get</a:t>
            </a:r>
            <a:r>
              <a:rPr sz="2800" spc="-30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involved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3045967"/>
            <a:ext cx="7208520" cy="2153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marR="5080" indent="-304800">
              <a:lnSpc>
                <a:spcPct val="100000"/>
              </a:lnSpc>
              <a:spcBef>
                <a:spcPts val="10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Nominate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yourself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to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be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Departmental</a:t>
            </a:r>
            <a:r>
              <a:rPr sz="24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PGR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Rep</a:t>
            </a:r>
            <a:r>
              <a:rPr sz="24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or </a:t>
            </a:r>
            <a:r>
              <a:rPr sz="2400" spc="-6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make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contact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24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2400" spc="30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Rep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once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appointed</a:t>
            </a:r>
            <a:endParaRPr sz="24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17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Attend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or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set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up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academic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or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social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events</a:t>
            </a:r>
            <a:endParaRPr sz="2400" dirty="0">
              <a:latin typeface="Arial MT"/>
              <a:cs typeface="Arial MT"/>
            </a:endParaRPr>
          </a:p>
          <a:p>
            <a:pPr marL="317500" marR="539750" indent="-304800">
              <a:lnSpc>
                <a:spcPct val="100000"/>
              </a:lnSpc>
              <a:spcBef>
                <a:spcPts val="118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Participate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in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social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responsibility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outreach </a:t>
            </a:r>
            <a:r>
              <a:rPr sz="2400" spc="-6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activities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4151" y="5278755"/>
            <a:ext cx="8235950" cy="1274445"/>
          </a:xfrm>
          <a:custGeom>
            <a:avLst/>
            <a:gdLst/>
            <a:ahLst/>
            <a:cxnLst/>
            <a:rect l="l" t="t" r="r" b="b"/>
            <a:pathLst>
              <a:path w="8235950" h="1274445">
                <a:moveTo>
                  <a:pt x="8235696" y="0"/>
                </a:moveTo>
                <a:lnTo>
                  <a:pt x="0" y="0"/>
                </a:lnTo>
                <a:lnTo>
                  <a:pt x="0" y="1274064"/>
                </a:lnTo>
                <a:lnTo>
                  <a:pt x="8235696" y="1274064"/>
                </a:lnTo>
                <a:lnTo>
                  <a:pt x="8235696" y="0"/>
                </a:lnTo>
                <a:close/>
              </a:path>
            </a:pathLst>
          </a:custGeom>
          <a:solidFill>
            <a:srgbClr val="6C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60298" y="5337454"/>
            <a:ext cx="319595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105" dirty="0">
                <a:solidFill>
                  <a:srgbClr val="FFCC33"/>
                </a:solidFill>
                <a:latin typeface="Trebuchet MS"/>
                <a:cs typeface="Trebuchet MS"/>
              </a:rPr>
              <a:t>FOR</a:t>
            </a:r>
            <a:r>
              <a:rPr sz="3200" spc="-85" dirty="0">
                <a:solidFill>
                  <a:srgbClr val="FFCC33"/>
                </a:solidFill>
                <a:latin typeface="Trebuchet MS"/>
                <a:cs typeface="Trebuchet MS"/>
              </a:rPr>
              <a:t> </a:t>
            </a:r>
            <a:r>
              <a:rPr sz="3200" spc="140" dirty="0">
                <a:solidFill>
                  <a:srgbClr val="FFCC33"/>
                </a:solidFill>
                <a:latin typeface="Trebuchet MS"/>
                <a:cs typeface="Trebuchet MS"/>
              </a:rPr>
              <a:t>DISCUSSION</a:t>
            </a:r>
            <a:endParaRPr sz="32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7319" y="600455"/>
            <a:ext cx="6300215" cy="420624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394961" y="5331714"/>
            <a:ext cx="4095115" cy="492759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972819" marR="5080" indent="-960755">
              <a:lnSpc>
                <a:spcPct val="80000"/>
              </a:lnSpc>
              <a:spcBef>
                <a:spcPts val="509"/>
              </a:spcBef>
            </a:pPr>
            <a:r>
              <a:rPr sz="1700" spc="10" dirty="0">
                <a:solidFill>
                  <a:srgbClr val="FFFFFF"/>
                </a:solidFill>
                <a:latin typeface="Arial MT"/>
                <a:cs typeface="Arial MT"/>
              </a:rPr>
              <a:t>What</a:t>
            </a:r>
            <a:r>
              <a:rPr sz="1700" spc="-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Arial MT"/>
                <a:cs typeface="Arial MT"/>
              </a:rPr>
              <a:t>events/activities,</a:t>
            </a:r>
            <a:r>
              <a:rPr sz="17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Arial MT"/>
                <a:cs typeface="Arial MT"/>
              </a:rPr>
              <a:t>within </a:t>
            </a:r>
            <a:r>
              <a:rPr sz="1700" spc="-10" dirty="0">
                <a:solidFill>
                  <a:srgbClr val="FFFFFF"/>
                </a:solidFill>
                <a:latin typeface="Arial MT"/>
                <a:cs typeface="Arial MT"/>
              </a:rPr>
              <a:t>SALC,</a:t>
            </a:r>
            <a:r>
              <a:rPr sz="1700" spc="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Arial MT"/>
                <a:cs typeface="Arial MT"/>
              </a:rPr>
              <a:t>would </a:t>
            </a:r>
            <a:r>
              <a:rPr sz="1700" spc="-459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Arial MT"/>
                <a:cs typeface="Arial MT"/>
              </a:rPr>
              <a:t>you</a:t>
            </a:r>
            <a:r>
              <a:rPr sz="17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Arial MT"/>
                <a:cs typeface="Arial MT"/>
              </a:rPr>
              <a:t>find</a:t>
            </a:r>
            <a:r>
              <a:rPr sz="17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Arial MT"/>
                <a:cs typeface="Arial MT"/>
              </a:rPr>
              <a:t>useful </a:t>
            </a:r>
            <a:r>
              <a:rPr sz="1700" dirty="0">
                <a:solidFill>
                  <a:srgbClr val="FFFFFF"/>
                </a:solidFill>
                <a:latin typeface="Arial MT"/>
                <a:cs typeface="Arial MT"/>
              </a:rPr>
              <a:t>in</a:t>
            </a:r>
            <a:r>
              <a:rPr sz="17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Arial MT"/>
                <a:cs typeface="Arial MT"/>
              </a:rPr>
              <a:t>your</a:t>
            </a:r>
            <a:r>
              <a:rPr sz="17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700" spc="5" dirty="0">
                <a:solidFill>
                  <a:srgbClr val="FFFFFF"/>
                </a:solidFill>
                <a:latin typeface="Arial MT"/>
                <a:cs typeface="Arial MT"/>
              </a:rPr>
              <a:t>first</a:t>
            </a:r>
            <a:r>
              <a:rPr sz="17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Arial MT"/>
                <a:cs typeface="Arial MT"/>
              </a:rPr>
              <a:t>year?</a:t>
            </a:r>
            <a:endParaRPr sz="17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  <a:latin typeface="Arial MT"/>
                <a:cs typeface="Arial MT"/>
              </a:rPr>
              <a:t>People</a:t>
            </a:r>
            <a:r>
              <a:rPr sz="28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Arial MT"/>
                <a:cs typeface="Arial MT"/>
              </a:rPr>
              <a:t>and</a:t>
            </a:r>
            <a:r>
              <a:rPr sz="28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FFFFFF"/>
                </a:solidFill>
                <a:latin typeface="Arial MT"/>
                <a:cs typeface="Arial MT"/>
              </a:rPr>
              <a:t>roles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3386" y="2087218"/>
            <a:ext cx="7474814" cy="3375539"/>
          </a:xfrm>
          <a:prstGeom prst="rect">
            <a:avLst/>
          </a:prstGeom>
        </p:spPr>
        <p:txBody>
          <a:bodyPr vert="horz" wrap="square" lIns="0" tIns="130810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1030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320040" algn="l"/>
                <a:tab pos="320675" algn="l"/>
              </a:tabLst>
            </a:pPr>
            <a:r>
              <a:rPr lang="en-GB" sz="2800" dirty="0">
                <a:solidFill>
                  <a:srgbClr val="6C009D"/>
                </a:solidFill>
                <a:latin typeface="Arial MT"/>
                <a:cs typeface="Arial MT"/>
              </a:rPr>
              <a:t>Main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supervisor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8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co-supervisor(s)</a:t>
            </a:r>
            <a:endParaRPr sz="2800" dirty="0">
              <a:latin typeface="Arial MT"/>
              <a:cs typeface="Arial MT"/>
            </a:endParaRPr>
          </a:p>
          <a:p>
            <a:pPr marL="320040" marR="205104" indent="-307975">
              <a:lnSpc>
                <a:spcPct val="90000"/>
              </a:lnSpc>
              <a:spcBef>
                <a:spcPts val="1270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320675" algn="l"/>
              </a:tabLst>
            </a:pP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Independent</a:t>
            </a:r>
            <a:r>
              <a:rPr sz="28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reviewer</a:t>
            </a:r>
            <a:r>
              <a:rPr sz="2800" spc="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=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member of</a:t>
            </a:r>
            <a:r>
              <a:rPr sz="28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progress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r>
              <a:rPr sz="28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panel,</a:t>
            </a:r>
            <a:r>
              <a:rPr sz="28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appointed</a:t>
            </a:r>
            <a:r>
              <a:rPr sz="28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by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800" spc="-7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supervisor</a:t>
            </a:r>
            <a:endParaRPr sz="2800" dirty="0">
              <a:latin typeface="Arial MT"/>
              <a:cs typeface="Arial MT"/>
            </a:endParaRPr>
          </a:p>
          <a:p>
            <a:pPr marL="320040" marR="494665" indent="-307975">
              <a:lnSpc>
                <a:spcPts val="3030"/>
              </a:lnSpc>
              <a:spcBef>
                <a:spcPts val="131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320675" algn="l"/>
              </a:tabLst>
            </a:pP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PGR</a:t>
            </a:r>
            <a:r>
              <a:rPr sz="28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advisor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 =</a:t>
            </a:r>
            <a:r>
              <a:rPr sz="28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8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Departmental</a:t>
            </a:r>
            <a:r>
              <a:rPr sz="28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PGR </a:t>
            </a:r>
            <a:r>
              <a:rPr sz="2800" spc="-7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Coordinator</a:t>
            </a:r>
            <a:endParaRPr sz="2800" dirty="0">
              <a:latin typeface="Arial MT"/>
              <a:cs typeface="Arial MT"/>
            </a:endParaRPr>
          </a:p>
          <a:p>
            <a:pPr marL="320040" indent="-307975">
              <a:lnSpc>
                <a:spcPct val="100000"/>
              </a:lnSpc>
              <a:spcBef>
                <a:spcPts val="890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320040" algn="l"/>
                <a:tab pos="320675" algn="l"/>
              </a:tabLst>
            </a:pP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SALC</a:t>
            </a:r>
            <a:r>
              <a:rPr sz="28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PGR</a:t>
            </a:r>
            <a:r>
              <a:rPr sz="28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Director</a:t>
            </a:r>
            <a:r>
              <a:rPr sz="28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=</a:t>
            </a:r>
            <a:r>
              <a:rPr sz="28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2800" spc="5" dirty="0">
                <a:solidFill>
                  <a:srgbClr val="6C009D"/>
                </a:solidFill>
                <a:latin typeface="Arial MT"/>
                <a:cs typeface="Arial MT"/>
              </a:rPr>
              <a:t>Dr</a:t>
            </a:r>
            <a:r>
              <a:rPr sz="28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2800" spc="-5" dirty="0">
                <a:solidFill>
                  <a:srgbClr val="6C009D"/>
                </a:solidFill>
                <a:latin typeface="Arial MT"/>
                <a:cs typeface="Arial MT"/>
              </a:rPr>
              <a:t>Joseph McGonagle</a:t>
            </a:r>
            <a:endParaRPr sz="2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9451" y="5245798"/>
            <a:ext cx="8235950" cy="1274445"/>
          </a:xfrm>
          <a:custGeom>
            <a:avLst/>
            <a:gdLst/>
            <a:ahLst/>
            <a:cxnLst/>
            <a:rect l="l" t="t" r="r" b="b"/>
            <a:pathLst>
              <a:path w="8235950" h="1274445">
                <a:moveTo>
                  <a:pt x="8235696" y="0"/>
                </a:moveTo>
                <a:lnTo>
                  <a:pt x="0" y="0"/>
                </a:lnTo>
                <a:lnTo>
                  <a:pt x="0" y="1274064"/>
                </a:lnTo>
                <a:lnTo>
                  <a:pt x="8235696" y="1274064"/>
                </a:lnTo>
                <a:lnTo>
                  <a:pt x="8235696" y="0"/>
                </a:lnTo>
                <a:close/>
              </a:path>
            </a:pathLst>
          </a:custGeom>
          <a:solidFill>
            <a:srgbClr val="6C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60298" y="5337454"/>
            <a:ext cx="319595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105" dirty="0">
                <a:solidFill>
                  <a:srgbClr val="FFCC33"/>
                </a:solidFill>
                <a:latin typeface="Trebuchet MS"/>
                <a:cs typeface="Trebuchet MS"/>
              </a:rPr>
              <a:t>FOR</a:t>
            </a:r>
            <a:r>
              <a:rPr sz="3200" spc="-85" dirty="0">
                <a:solidFill>
                  <a:srgbClr val="FFCC33"/>
                </a:solidFill>
                <a:latin typeface="Trebuchet MS"/>
                <a:cs typeface="Trebuchet MS"/>
              </a:rPr>
              <a:t> </a:t>
            </a:r>
            <a:r>
              <a:rPr sz="3200" spc="140" dirty="0">
                <a:solidFill>
                  <a:srgbClr val="FFCC33"/>
                </a:solidFill>
                <a:latin typeface="Trebuchet MS"/>
                <a:cs typeface="Trebuchet MS"/>
              </a:rPr>
              <a:t>DISCUSSION</a:t>
            </a:r>
            <a:endParaRPr sz="32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7319" y="600455"/>
            <a:ext cx="6300215" cy="420624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747005" y="5252466"/>
            <a:ext cx="3751579" cy="630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14604" algn="r">
              <a:lnSpc>
                <a:spcPts val="2375"/>
              </a:lnSpc>
              <a:spcBef>
                <a:spcPts val="105"/>
              </a:spcBef>
            </a:pPr>
            <a:r>
              <a:rPr sz="2200" spc="10" dirty="0">
                <a:solidFill>
                  <a:srgbClr val="FFFFFF"/>
                </a:solidFill>
                <a:latin typeface="Arial MT"/>
                <a:cs typeface="Arial MT"/>
              </a:rPr>
              <a:t>What</a:t>
            </a:r>
            <a:r>
              <a:rPr sz="2200" spc="-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are</a:t>
            </a:r>
            <a:r>
              <a:rPr sz="2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your</a:t>
            </a:r>
            <a:r>
              <a:rPr sz="22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expectations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of</a:t>
            </a:r>
            <a:endParaRPr sz="2200">
              <a:latin typeface="Arial MT"/>
              <a:cs typeface="Arial MT"/>
            </a:endParaRPr>
          </a:p>
          <a:p>
            <a:pPr marR="5080" algn="r">
              <a:lnSpc>
                <a:spcPts val="2375"/>
              </a:lnSpc>
            </a:pP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supervision?</a:t>
            </a:r>
            <a:endParaRPr sz="2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70" dirty="0">
                <a:solidFill>
                  <a:srgbClr val="FFFFFF"/>
                </a:solidFill>
              </a:rPr>
              <a:t>Your</a:t>
            </a:r>
            <a:r>
              <a:rPr sz="2800" spc="-7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supervisor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51738" y="2420873"/>
            <a:ext cx="6908165" cy="333121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280670" marR="507365" indent="-268605">
              <a:lnSpc>
                <a:spcPts val="2300"/>
              </a:lnSpc>
              <a:spcBef>
                <a:spcPts val="660"/>
              </a:spcBef>
              <a:buClr>
                <a:srgbClr val="5F4879"/>
              </a:buClr>
              <a:buSzPct val="91666"/>
              <a:buChar char="•"/>
              <a:tabLst>
                <a:tab pos="280670" algn="l"/>
                <a:tab pos="281305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Provides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guidance on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give</a:t>
            </a:r>
            <a:r>
              <a:rPr lang="en-GB" sz="2400" spc="-15" dirty="0">
                <a:solidFill>
                  <a:srgbClr val="6C009D"/>
                </a:solidFill>
                <a:latin typeface="Arial MT"/>
                <a:cs typeface="Arial MT"/>
              </a:rPr>
              <a:t>s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6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feedback</a:t>
            </a:r>
            <a:r>
              <a:rPr sz="24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at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regular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 meetings</a:t>
            </a:r>
            <a:endParaRPr sz="2400" dirty="0">
              <a:latin typeface="Arial MT"/>
              <a:cs typeface="Arial MT"/>
            </a:endParaRPr>
          </a:p>
          <a:p>
            <a:pPr marL="280670" marR="879475" indent="-268605">
              <a:lnSpc>
                <a:spcPct val="80000"/>
              </a:lnSpc>
              <a:spcBef>
                <a:spcPts val="1200"/>
              </a:spcBef>
              <a:buClr>
                <a:srgbClr val="5F4879"/>
              </a:buClr>
              <a:buSzPct val="91666"/>
              <a:buChar char="•"/>
              <a:tabLst>
                <a:tab pos="280670" algn="l"/>
                <a:tab pos="281305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Ensures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that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are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 aware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progression </a:t>
            </a:r>
            <a:r>
              <a:rPr sz="2400" spc="-6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requirements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monitor</a:t>
            </a:r>
            <a:r>
              <a:rPr lang="en-GB" sz="2400" dirty="0">
                <a:solidFill>
                  <a:srgbClr val="6C009D"/>
                </a:solidFill>
                <a:latin typeface="Arial MT"/>
                <a:cs typeface="Arial MT"/>
              </a:rPr>
              <a:t>s</a:t>
            </a:r>
            <a:r>
              <a:rPr sz="24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4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progress</a:t>
            </a:r>
            <a:endParaRPr sz="2400" dirty="0">
              <a:latin typeface="Arial MT"/>
              <a:cs typeface="Arial MT"/>
            </a:endParaRPr>
          </a:p>
          <a:p>
            <a:pPr marL="280670" indent="-268605">
              <a:lnSpc>
                <a:spcPct val="100000"/>
              </a:lnSpc>
              <a:spcBef>
                <a:spcPts val="605"/>
              </a:spcBef>
              <a:buClr>
                <a:srgbClr val="5F4879"/>
              </a:buClr>
              <a:buSzPct val="91666"/>
              <a:buChar char="•"/>
              <a:tabLst>
                <a:tab pos="280670" algn="l"/>
                <a:tab pos="281305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Discusses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24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requirements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24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endParaRPr sz="2400" dirty="0">
              <a:latin typeface="Arial MT"/>
              <a:cs typeface="Arial MT"/>
            </a:endParaRPr>
          </a:p>
          <a:p>
            <a:pPr marL="280670" indent="-268605">
              <a:lnSpc>
                <a:spcPts val="2595"/>
              </a:lnSpc>
              <a:spcBef>
                <a:spcPts val="600"/>
              </a:spcBef>
              <a:buClr>
                <a:srgbClr val="5F4879"/>
              </a:buClr>
              <a:buSzPct val="91666"/>
              <a:buChar char="•"/>
              <a:tabLst>
                <a:tab pos="280670" algn="l"/>
                <a:tab pos="281305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Advises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regarding</a:t>
            </a:r>
            <a:r>
              <a:rPr sz="24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conference</a:t>
            </a:r>
            <a:r>
              <a:rPr sz="24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presentations,</a:t>
            </a:r>
            <a:endParaRPr sz="2400" dirty="0">
              <a:latin typeface="Arial MT"/>
              <a:cs typeface="Arial MT"/>
            </a:endParaRPr>
          </a:p>
          <a:p>
            <a:pPr marL="280670">
              <a:lnSpc>
                <a:spcPts val="2595"/>
              </a:lnSpc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professional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networking,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publishing,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etc.</a:t>
            </a:r>
            <a:endParaRPr sz="2400" dirty="0">
              <a:latin typeface="Arial MT"/>
              <a:cs typeface="Arial MT"/>
            </a:endParaRPr>
          </a:p>
          <a:p>
            <a:pPr marL="280670" marR="116205" indent="-268605">
              <a:lnSpc>
                <a:spcPts val="2300"/>
              </a:lnSpc>
              <a:spcBef>
                <a:spcPts val="1160"/>
              </a:spcBef>
              <a:buClr>
                <a:srgbClr val="5F4879"/>
              </a:buClr>
              <a:buSzPct val="91666"/>
              <a:buChar char="•"/>
              <a:tabLst>
                <a:tab pos="280670" algn="l"/>
                <a:tab pos="281305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Helps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to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solve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any problems relating to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400" spc="-6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programme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70" dirty="0">
                <a:solidFill>
                  <a:srgbClr val="FFFFFF"/>
                </a:solidFill>
              </a:rPr>
              <a:t>Your</a:t>
            </a:r>
            <a:r>
              <a:rPr sz="2800" spc="-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independent</a:t>
            </a:r>
            <a:r>
              <a:rPr sz="2800" spc="5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reviewer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903220"/>
            <a:ext cx="7322184" cy="1529265"/>
          </a:xfrm>
          <a:prstGeom prst="rect">
            <a:avLst/>
          </a:prstGeom>
        </p:spPr>
        <p:txBody>
          <a:bodyPr vert="horz" wrap="square" lIns="0" tIns="213995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168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Reads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submissions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progress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reviews</a:t>
            </a:r>
            <a:endParaRPr sz="2400" dirty="0">
              <a:latin typeface="Arial MT"/>
              <a:cs typeface="Arial MT"/>
            </a:endParaRPr>
          </a:p>
          <a:p>
            <a:pPr marL="317500" marR="5080" indent="-304800">
              <a:lnSpc>
                <a:spcPct val="100000"/>
              </a:lnSpc>
              <a:spcBef>
                <a:spcPts val="158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Provides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feedback</a:t>
            </a:r>
            <a:r>
              <a:rPr sz="24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comments</a:t>
            </a:r>
            <a:r>
              <a:rPr sz="24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during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the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review </a:t>
            </a:r>
            <a:r>
              <a:rPr sz="2400" spc="-6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meeting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on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 err="1">
                <a:solidFill>
                  <a:srgbClr val="6C009D"/>
                </a:solidFill>
                <a:latin typeface="Arial MT"/>
                <a:cs typeface="Arial MT"/>
              </a:rPr>
              <a:t>eProg</a:t>
            </a:r>
            <a:r>
              <a:rPr lang="en-GB" sz="2400" dirty="0">
                <a:solidFill>
                  <a:srgbClr val="6C009D"/>
                </a:solidFill>
                <a:latin typeface="Arial MT"/>
                <a:cs typeface="Arial MT"/>
              </a:rPr>
              <a:t> (= online portal for PGRs)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70" dirty="0">
                <a:solidFill>
                  <a:srgbClr val="FFFFFF"/>
                </a:solidFill>
              </a:rPr>
              <a:t>Your</a:t>
            </a:r>
            <a:r>
              <a:rPr sz="2800" spc="-3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PGR</a:t>
            </a:r>
            <a:r>
              <a:rPr sz="2800" spc="-50" dirty="0">
                <a:solidFill>
                  <a:srgbClr val="FFFFFF"/>
                </a:solidFill>
              </a:rPr>
              <a:t> </a:t>
            </a:r>
            <a:r>
              <a:rPr sz="2800" spc="-5" dirty="0">
                <a:solidFill>
                  <a:srgbClr val="FFFFFF"/>
                </a:solidFill>
              </a:rPr>
              <a:t>advisor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437383"/>
            <a:ext cx="7203440" cy="2459355"/>
          </a:xfrm>
          <a:prstGeom prst="rect">
            <a:avLst/>
          </a:prstGeom>
        </p:spPr>
        <p:txBody>
          <a:bodyPr vert="horz" wrap="square" lIns="0" tIns="213995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168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Provides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pastoral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support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if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needed</a:t>
            </a:r>
            <a:endParaRPr sz="2400">
              <a:latin typeface="Arial MT"/>
              <a:cs typeface="Arial MT"/>
            </a:endParaRPr>
          </a:p>
          <a:p>
            <a:pPr marL="317500" marR="355600" indent="-304800">
              <a:lnSpc>
                <a:spcPct val="100000"/>
              </a:lnSpc>
              <a:spcBef>
                <a:spcPts val="158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Provides advice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relating to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Department and </a:t>
            </a:r>
            <a:r>
              <a:rPr sz="2400" spc="-6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programme</a:t>
            </a:r>
            <a:endParaRPr sz="24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58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Can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be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consulted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on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issues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that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do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not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wish</a:t>
            </a:r>
            <a:r>
              <a:rPr sz="24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endParaRPr sz="2400">
              <a:latin typeface="Arial MT"/>
              <a:cs typeface="Arial MT"/>
            </a:endParaRPr>
          </a:p>
          <a:p>
            <a:pPr marL="3175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discuss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24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supervisors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Departmental</a:t>
            </a:r>
            <a:r>
              <a:rPr sz="2800" spc="-3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PGR</a:t>
            </a:r>
            <a:r>
              <a:rPr sz="2800" spc="-5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Coordinators</a:t>
            </a:r>
            <a:endParaRPr sz="280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Art</a:t>
            </a:r>
            <a:r>
              <a:rPr spc="55" dirty="0"/>
              <a:t> </a:t>
            </a:r>
            <a:r>
              <a:rPr dirty="0"/>
              <a:t>History</a:t>
            </a:r>
            <a:r>
              <a:rPr spc="-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Cultural</a:t>
            </a:r>
            <a:r>
              <a:rPr spc="-40" dirty="0"/>
              <a:t> </a:t>
            </a:r>
            <a:r>
              <a:rPr spc="-5" dirty="0"/>
              <a:t>Practices</a:t>
            </a:r>
          </a:p>
          <a:p>
            <a:pPr marL="12700">
              <a:lnSpc>
                <a:spcPct val="100000"/>
              </a:lnSpc>
            </a:pPr>
            <a:r>
              <a:rPr b="0" spc="-5" dirty="0">
                <a:latin typeface="Arial MT"/>
                <a:cs typeface="Arial MT"/>
              </a:rPr>
              <a:t>Dr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spc="-5" dirty="0">
                <a:latin typeface="Arial MT"/>
                <a:cs typeface="Arial MT"/>
              </a:rPr>
              <a:t>Charlie</a:t>
            </a:r>
            <a:r>
              <a:rPr b="0" spc="-35" dirty="0">
                <a:latin typeface="Arial MT"/>
                <a:cs typeface="Arial MT"/>
              </a:rPr>
              <a:t> </a:t>
            </a:r>
            <a:r>
              <a:rPr b="0" spc="-5" dirty="0">
                <a:latin typeface="Arial MT"/>
                <a:cs typeface="Arial MT"/>
              </a:rPr>
              <a:t>Miller</a:t>
            </a:r>
          </a:p>
          <a:p>
            <a:pPr marL="12700" marR="533400">
              <a:lnSpc>
                <a:spcPct val="100000"/>
              </a:lnSpc>
              <a:spcBef>
                <a:spcPts val="990"/>
              </a:spcBef>
            </a:pPr>
            <a:r>
              <a:rPr spc="-5" dirty="0"/>
              <a:t>Classics, </a:t>
            </a:r>
            <a:r>
              <a:rPr spc="-10" dirty="0"/>
              <a:t>Ancient </a:t>
            </a:r>
            <a:r>
              <a:rPr spc="-25" dirty="0"/>
              <a:t>History, </a:t>
            </a:r>
            <a:r>
              <a:rPr spc="-20" dirty="0"/>
              <a:t> </a:t>
            </a:r>
            <a:r>
              <a:rPr spc="-10" dirty="0"/>
              <a:t>Archaeology </a:t>
            </a:r>
            <a:r>
              <a:rPr dirty="0"/>
              <a:t>and </a:t>
            </a:r>
            <a:r>
              <a:rPr spc="-5" dirty="0"/>
              <a:t>Egyptology </a:t>
            </a:r>
            <a:r>
              <a:rPr spc="-430" dirty="0"/>
              <a:t> </a:t>
            </a:r>
            <a:r>
              <a:rPr b="0" spc="-5" dirty="0">
                <a:latin typeface="Arial MT"/>
                <a:cs typeface="Arial MT"/>
              </a:rPr>
              <a:t>Dr</a:t>
            </a:r>
            <a:r>
              <a:rPr b="0" spc="-100" dirty="0">
                <a:latin typeface="Arial MT"/>
                <a:cs typeface="Arial MT"/>
              </a:rPr>
              <a:t> </a:t>
            </a:r>
            <a:r>
              <a:rPr lang="en-GB" b="0" dirty="0">
                <a:latin typeface="Arial MT"/>
                <a:cs typeface="Arial MT"/>
              </a:rPr>
              <a:t>Ina Berg</a:t>
            </a:r>
            <a:endParaRPr b="0" spc="-5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dirty="0"/>
              <a:t>Drama</a:t>
            </a:r>
          </a:p>
          <a:p>
            <a:pPr marL="12700">
              <a:lnSpc>
                <a:spcPct val="100000"/>
              </a:lnSpc>
            </a:pPr>
            <a:r>
              <a:rPr lang="en-GB" b="0" dirty="0">
                <a:latin typeface="Arial MT"/>
                <a:cs typeface="Arial MT"/>
              </a:rPr>
              <a:t>Dr David Calder</a:t>
            </a:r>
            <a:endParaRPr b="0" dirty="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  <a:spcBef>
                <a:spcPts val="985"/>
              </a:spcBef>
            </a:pPr>
            <a:r>
              <a:rPr spc="5" dirty="0"/>
              <a:t>English</a:t>
            </a:r>
            <a:r>
              <a:rPr spc="-75" dirty="0"/>
              <a:t> </a:t>
            </a:r>
            <a:r>
              <a:rPr dirty="0"/>
              <a:t>and</a:t>
            </a:r>
            <a:r>
              <a:rPr spc="-75" dirty="0"/>
              <a:t> </a:t>
            </a:r>
            <a:r>
              <a:rPr spc="-10" dirty="0"/>
              <a:t>American</a:t>
            </a:r>
            <a:r>
              <a:rPr spc="15" dirty="0"/>
              <a:t> </a:t>
            </a:r>
            <a:r>
              <a:rPr dirty="0"/>
              <a:t>Studies</a:t>
            </a:r>
            <a:r>
              <a:rPr spc="-35" dirty="0"/>
              <a:t> </a:t>
            </a:r>
            <a:r>
              <a:rPr dirty="0"/>
              <a:t>and </a:t>
            </a:r>
            <a:r>
              <a:rPr spc="-430" dirty="0"/>
              <a:t> </a:t>
            </a:r>
            <a:r>
              <a:rPr spc="-5" dirty="0"/>
              <a:t>Creative </a:t>
            </a:r>
            <a:r>
              <a:rPr spc="5" dirty="0"/>
              <a:t>Writing</a:t>
            </a:r>
          </a:p>
          <a:p>
            <a:pPr marL="12700">
              <a:lnSpc>
                <a:spcPct val="100000"/>
              </a:lnSpc>
            </a:pPr>
            <a:r>
              <a:rPr b="0" spc="-5" dirty="0">
                <a:latin typeface="Arial MT"/>
                <a:cs typeface="Arial MT"/>
              </a:rPr>
              <a:t>Dr</a:t>
            </a:r>
            <a:r>
              <a:rPr b="0" spc="-30" dirty="0">
                <a:latin typeface="Arial MT"/>
                <a:cs typeface="Arial MT"/>
              </a:rPr>
              <a:t> </a:t>
            </a:r>
            <a:r>
              <a:rPr lang="en-GB" b="0" dirty="0" err="1">
                <a:latin typeface="Arial MT"/>
                <a:cs typeface="Arial MT"/>
              </a:rPr>
              <a:t>Sundhya</a:t>
            </a:r>
            <a:r>
              <a:rPr lang="en-GB" b="0" dirty="0">
                <a:latin typeface="Arial MT"/>
                <a:cs typeface="Arial MT"/>
              </a:rPr>
              <a:t> Walther</a:t>
            </a:r>
            <a:endParaRPr b="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dirty="0"/>
              <a:t>History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Arial MT"/>
                <a:cs typeface="Arial MT"/>
              </a:rPr>
              <a:t>Prof.</a:t>
            </a:r>
            <a:r>
              <a:rPr b="0" spc="-30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Sadiah</a:t>
            </a:r>
            <a:r>
              <a:rPr b="0" spc="-65" dirty="0">
                <a:latin typeface="Arial MT"/>
                <a:cs typeface="Arial MT"/>
              </a:rPr>
              <a:t> </a:t>
            </a:r>
            <a:r>
              <a:rPr b="0" spc="-5" dirty="0">
                <a:latin typeface="Arial MT"/>
                <a:cs typeface="Arial MT"/>
              </a:rPr>
              <a:t>Qureshi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743703" y="2503754"/>
            <a:ext cx="3584575" cy="31072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Humanitarian</a:t>
            </a:r>
            <a:r>
              <a:rPr sz="1600" b="1" spc="-5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and</a:t>
            </a:r>
            <a:r>
              <a:rPr sz="1600" b="1" spc="-3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Conflict</a:t>
            </a:r>
            <a:r>
              <a:rPr sz="1600" b="1" spc="-4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Response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en-GB" sz="1600" spc="-5" dirty="0">
                <a:solidFill>
                  <a:srgbClr val="6C009D"/>
                </a:solidFill>
                <a:latin typeface="Arial MT"/>
                <a:cs typeface="Arial MT"/>
              </a:rPr>
              <a:t>Dr</a:t>
            </a:r>
            <a:r>
              <a:rPr lang="en-GB" sz="16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1600" spc="-5" dirty="0">
                <a:solidFill>
                  <a:srgbClr val="6C009D"/>
                </a:solidFill>
                <a:latin typeface="Arial MT"/>
                <a:cs typeface="Arial MT"/>
              </a:rPr>
              <a:t>Miriam </a:t>
            </a:r>
            <a:r>
              <a:rPr lang="en-GB" sz="1600" dirty="0">
                <a:solidFill>
                  <a:srgbClr val="6C009D"/>
                </a:solidFill>
                <a:latin typeface="Arial MT"/>
                <a:cs typeface="Arial MT"/>
              </a:rPr>
              <a:t>Bradley</a:t>
            </a:r>
            <a:endParaRPr lang="en-GB" sz="1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Linguistics</a:t>
            </a:r>
            <a:r>
              <a:rPr sz="1600" b="1" spc="-5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and</a:t>
            </a:r>
            <a:r>
              <a:rPr sz="1600" b="1" spc="-2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spc="5" dirty="0">
                <a:solidFill>
                  <a:srgbClr val="6C009D"/>
                </a:solidFill>
                <a:latin typeface="Arial"/>
                <a:cs typeface="Arial"/>
              </a:rPr>
              <a:t>English</a:t>
            </a:r>
            <a:r>
              <a:rPr sz="1600" b="1" spc="-7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Language</a:t>
            </a:r>
            <a:endParaRPr sz="1600" dirty="0">
              <a:latin typeface="Arial"/>
              <a:cs typeface="Arial"/>
            </a:endParaRPr>
          </a:p>
          <a:p>
            <a:r>
              <a:rPr lang="en-GB" sz="1600" dirty="0">
                <a:solidFill>
                  <a:srgbClr val="6C009D"/>
                </a:solidFill>
                <a:latin typeface="Arial MT"/>
                <a:cs typeface="Arial MT"/>
              </a:rPr>
              <a:t>Dr Patrycja </a:t>
            </a:r>
            <a:r>
              <a:rPr lang="en-GB" sz="1600" dirty="0" err="1">
                <a:solidFill>
                  <a:srgbClr val="6C009D"/>
                </a:solidFill>
                <a:latin typeface="Arial MT"/>
                <a:cs typeface="Arial MT"/>
              </a:rPr>
              <a:t>Strycharczuk</a:t>
            </a:r>
            <a:endParaRPr lang="en-GB" sz="1600" dirty="0">
              <a:solidFill>
                <a:srgbClr val="6C009D"/>
              </a:solidFill>
              <a:latin typeface="Arial MT"/>
              <a:cs typeface="Arial MT"/>
            </a:endParaRPr>
          </a:p>
          <a:p>
            <a:endParaRPr lang="en-GB" sz="1600" b="1" spc="5" dirty="0">
              <a:solidFill>
                <a:srgbClr val="6C009D"/>
              </a:solidFill>
              <a:latin typeface="Arial MT"/>
              <a:cs typeface="Arial"/>
            </a:endParaRPr>
          </a:p>
          <a:p>
            <a:r>
              <a:rPr sz="1600" b="1" spc="5" dirty="0">
                <a:solidFill>
                  <a:srgbClr val="6C009D"/>
                </a:solidFill>
                <a:latin typeface="Arial"/>
                <a:cs typeface="Arial"/>
              </a:rPr>
              <a:t>Modern</a:t>
            </a:r>
            <a:r>
              <a:rPr sz="1600" b="1" spc="-7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Languages</a:t>
            </a:r>
            <a:r>
              <a:rPr sz="1600" b="1" spc="-5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and</a:t>
            </a:r>
            <a:r>
              <a:rPr sz="1600" b="1" spc="-2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Cultures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6C009D"/>
                </a:solidFill>
                <a:latin typeface="Arial MT"/>
                <a:cs typeface="Arial MT"/>
              </a:rPr>
              <a:t>Prof.</a:t>
            </a:r>
            <a:r>
              <a:rPr sz="16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6C009D"/>
                </a:solidFill>
                <a:latin typeface="Arial MT"/>
                <a:cs typeface="Arial MT"/>
              </a:rPr>
              <a:t>Francesca</a:t>
            </a:r>
            <a:r>
              <a:rPr sz="1600" spc="-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6C009D"/>
                </a:solidFill>
                <a:latin typeface="Arial MT"/>
                <a:cs typeface="Arial MT"/>
              </a:rPr>
              <a:t>Billiani</a:t>
            </a:r>
            <a:endParaRPr sz="1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600" b="1" spc="5" dirty="0">
                <a:solidFill>
                  <a:srgbClr val="6C009D"/>
                </a:solidFill>
                <a:latin typeface="Arial"/>
                <a:cs typeface="Arial"/>
              </a:rPr>
              <a:t>Music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en-GB" sz="1600" dirty="0">
                <a:solidFill>
                  <a:srgbClr val="6C009D"/>
                </a:solidFill>
                <a:latin typeface="Arial MT"/>
                <a:cs typeface="Arial MT"/>
              </a:rPr>
              <a:t>Prof. Ricardo Climent</a:t>
            </a:r>
            <a:endParaRPr sz="1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Religions</a:t>
            </a:r>
            <a:r>
              <a:rPr sz="1600" b="1" spc="-6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and</a:t>
            </a:r>
            <a:r>
              <a:rPr sz="1600" b="1" spc="-2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Theology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en-GB" sz="1600" spc="-5" dirty="0">
                <a:solidFill>
                  <a:srgbClr val="6C009D"/>
                </a:solidFill>
                <a:latin typeface="Arial MT"/>
                <a:cs typeface="Arial MT"/>
              </a:rPr>
              <a:t>Prof. Alex </a:t>
            </a:r>
            <a:r>
              <a:rPr lang="en-GB" sz="1600" spc="-5" dirty="0" err="1">
                <a:solidFill>
                  <a:srgbClr val="6C009D"/>
                </a:solidFill>
                <a:latin typeface="Arial MT"/>
                <a:cs typeface="Arial MT"/>
              </a:rPr>
              <a:t>Samely</a:t>
            </a: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Words>1326</Words>
  <Application>Microsoft Macintosh PowerPoint</Application>
  <PresentationFormat>On-screen Show (4:3)</PresentationFormat>
  <Paragraphs>222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Aptos</vt:lpstr>
      <vt:lpstr>Arial</vt:lpstr>
      <vt:lpstr>Arial MT</vt:lpstr>
      <vt:lpstr>Calibri</vt:lpstr>
      <vt:lpstr>Cambria</vt:lpstr>
      <vt:lpstr>Tahoma</vt:lpstr>
      <vt:lpstr>Times New Roman</vt:lpstr>
      <vt:lpstr>Trebuchet MS</vt:lpstr>
      <vt:lpstr>Office Theme</vt:lpstr>
      <vt:lpstr>SALC PGR Induction  2025-26</vt:lpstr>
      <vt:lpstr> Overview</vt:lpstr>
      <vt:lpstr>SUPERVISION</vt:lpstr>
      <vt:lpstr>PowerPoint Presentation</vt:lpstr>
      <vt:lpstr>PowerPoint Presentation</vt:lpstr>
      <vt:lpstr> Your supervisor</vt:lpstr>
      <vt:lpstr> Your independent reviewer</vt:lpstr>
      <vt:lpstr> Your PGR advisor</vt:lpstr>
      <vt:lpstr> Departmental PGR Coordinators</vt:lpstr>
      <vt:lpstr> As a PGR, you</vt:lpstr>
      <vt:lpstr>PROGRESSION</vt:lpstr>
      <vt:lpstr> Registration period</vt:lpstr>
      <vt:lpstr> Progress reviews</vt:lpstr>
      <vt:lpstr>PowerPoint Presentation</vt:lpstr>
      <vt:lpstr>PowerPoint Presentation</vt:lpstr>
      <vt:lpstr> In your first year</vt:lpstr>
      <vt:lpstr> Use eProg to keep records of…</vt:lpstr>
      <vt:lpstr> eProg milestones</vt:lpstr>
      <vt:lpstr>SUPPORT</vt:lpstr>
      <vt:lpstr>Professional Services: Faculty of Humanities  Doctoral Academy</vt:lpstr>
      <vt:lpstr> Doctoral Academy: contacts</vt:lpstr>
      <vt:lpstr> SALC PGR study spaces</vt:lpstr>
      <vt:lpstr>PowerPoint Presentation</vt:lpstr>
      <vt:lpstr> University Centre for Academic English</vt:lpstr>
      <vt:lpstr> Funding (not including UKRI funding)</vt:lpstr>
      <vt:lpstr>DEVELOPMENT</vt:lpstr>
      <vt:lpstr>PowerPoint Presentation</vt:lpstr>
      <vt:lpstr>PowerPoint Presentation</vt:lpstr>
      <vt:lpstr> Arts and Humanities training and development</vt:lpstr>
      <vt:lpstr> Teaching Assistant (TA) roles</vt:lpstr>
      <vt:lpstr> SALC PGR community - get involved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MATIS</dc:title>
  <dc:creator>Maeve Olohan</dc:creator>
  <cp:lastModifiedBy>Joseph McGonagle</cp:lastModifiedBy>
  <cp:revision>36</cp:revision>
  <dcterms:created xsi:type="dcterms:W3CDTF">2024-09-19T15:38:19Z</dcterms:created>
  <dcterms:modified xsi:type="dcterms:W3CDTF">2025-09-19T20:09:01Z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2023-09-25T00:00:00Z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2024-09-19T00:00:00Z</vt:filetime>
  </property>
</Properties>
</file>