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78" r:id="rId5"/>
    <p:sldId id="268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88" r:id="rId15"/>
    <p:sldId id="290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6" y="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Wal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CD9AFD7-1F3A-40D2-973C-C70D1B149A85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FA2-4F41-896B-60BD96F603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B4BAFB8-FFB9-4299-9EF7-5D866DC8540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FA2-4F41-896B-60BD96F603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714D792-C0F6-43E9-A326-8639A9834D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FA2-4F41-896B-60BD96F603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20E7E48-3BB3-4293-8072-777306C00A0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FA2-4F41-896B-60BD96F603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E329903-0A7B-4236-82A0-132EA1EE3D6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FA2-4F41-896B-60BD96F603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90340BC-6FC7-434C-8F72-69B75F2273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FA2-4F41-896B-60BD96F603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C9734A8-345F-4D80-9A6E-56CFE9D08D5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FA2-4F41-896B-60BD96F603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gender'!$B$2:$B$8</c:f>
              <c:numCache>
                <c:formatCode>General</c:formatCode>
                <c:ptCount val="7"/>
                <c:pt idx="0">
                  <c:v>306</c:v>
                </c:pt>
                <c:pt idx="1">
                  <c:v>524</c:v>
                </c:pt>
                <c:pt idx="2">
                  <c:v>600</c:v>
                </c:pt>
                <c:pt idx="3">
                  <c:v>629</c:v>
                </c:pt>
                <c:pt idx="4">
                  <c:v>438</c:v>
                </c:pt>
                <c:pt idx="5">
                  <c:v>241</c:v>
                </c:pt>
                <c:pt idx="6">
                  <c:v>220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gender'!$D$2:$D$8</c15:f>
                <c15:dlblRangeCache>
                  <c:ptCount val="7"/>
                  <c:pt idx="0">
                    <c:v>10%</c:v>
                  </c:pt>
                  <c:pt idx="1">
                    <c:v>18%</c:v>
                  </c:pt>
                  <c:pt idx="2">
                    <c:v>20%</c:v>
                  </c:pt>
                  <c:pt idx="3">
                    <c:v>21%</c:v>
                  </c:pt>
                  <c:pt idx="4">
                    <c:v>15%</c:v>
                  </c:pt>
                  <c:pt idx="5">
                    <c:v>8%</c:v>
                  </c:pt>
                  <c:pt idx="6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CFA2-4F41-896B-60BD96F603FD}"/>
            </c:ext>
          </c:extLst>
        </c:ser>
        <c:ser>
          <c:idx val="1"/>
          <c:order val="1"/>
          <c:tx>
            <c:strRef>
              <c:f>'Gen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A7420A3-3695-4169-8D46-C5458DA6467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FA2-4F41-896B-60BD96F603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7CE1654-7E4A-4CD2-81D5-31ED8CCC091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FA2-4F41-896B-60BD96F603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C934DAD-ECE7-485E-B982-8FD5522FAE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FA2-4F41-896B-60BD96F603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B544272-6133-4657-BE23-5769116F74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FA2-4F41-896B-60BD96F603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C9769CF-11DE-46F7-920B-6AEDA5F74F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FA2-4F41-896B-60BD96F603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9B3F08C-1DCB-429B-A647-0A6CEF7AD51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FA2-4F41-896B-60BD96F603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1237864-5B5A-4623-92B3-697961AA64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FA2-4F41-896B-60BD96F603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gender'!$C$2:$C$8</c:f>
              <c:numCache>
                <c:formatCode>General</c:formatCode>
                <c:ptCount val="7"/>
                <c:pt idx="0">
                  <c:v>99</c:v>
                </c:pt>
                <c:pt idx="1">
                  <c:v>115</c:v>
                </c:pt>
                <c:pt idx="2">
                  <c:v>143</c:v>
                </c:pt>
                <c:pt idx="3">
                  <c:v>180</c:v>
                </c:pt>
                <c:pt idx="4">
                  <c:v>151</c:v>
                </c:pt>
                <c:pt idx="5">
                  <c:v>88</c:v>
                </c:pt>
                <c:pt idx="6">
                  <c:v>69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gender'!$E$2:$E$8</c15:f>
                <c15:dlblRangeCache>
                  <c:ptCount val="7"/>
                  <c:pt idx="0">
                    <c:v>12%</c:v>
                  </c:pt>
                  <c:pt idx="1">
                    <c:v>14%</c:v>
                  </c:pt>
                  <c:pt idx="2">
                    <c:v>17%</c:v>
                  </c:pt>
                  <c:pt idx="3">
                    <c:v>21%</c:v>
                  </c:pt>
                  <c:pt idx="4">
                    <c:v>18%</c:v>
                  </c:pt>
                  <c:pt idx="5">
                    <c:v>10%</c:v>
                  </c:pt>
                  <c:pt idx="6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CFA2-4F41-896B-60BD96F60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suicides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per week'!$B$1</c:f>
              <c:strCache>
                <c:ptCount val="1"/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59D-41B7-B511-7D500FD04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'Pt per week'!$A$2:$A$14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'Pt per week'!$B$2:$B$14</c:f>
              <c:numCache>
                <c:formatCode>General</c:formatCode>
                <c:ptCount val="13"/>
                <c:pt idx="0">
                  <c:v>20</c:v>
                </c:pt>
                <c:pt idx="1">
                  <c:v>19</c:v>
                </c:pt>
                <c:pt idx="2">
                  <c:v>10</c:v>
                </c:pt>
                <c:pt idx="3">
                  <c:v>7</c:v>
                </c:pt>
                <c:pt idx="4">
                  <c:v>10</c:v>
                </c:pt>
                <c:pt idx="5">
                  <c:v>7</c:v>
                </c:pt>
                <c:pt idx="6">
                  <c:v>11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  <c:pt idx="10">
                  <c:v>10</c:v>
                </c:pt>
                <c:pt idx="11">
                  <c:v>7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9D-41B7-B511-7D500FD04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Weeks between discharge and suicide</a:t>
                </a:r>
              </a:p>
              <a:p>
                <a:pPr>
                  <a:defRPr sz="1200"/>
                </a:pPr>
                <a:r>
                  <a:rPr lang="hr-HR" sz="1200" baseline="0"/>
                  <a:t> (Week 1 = First week following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29733971695742E-2"/>
          <c:y val="4.4345898004434593E-2"/>
          <c:w val="0.90043104368051552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276057-9A73-4BC2-87F7-D7315BA69E4A}" type="CELLRANGE">
                      <a:rPr lang="en-US" sz="1050" baseline="0"/>
                      <a:pPr>
                        <a:defRPr sz="1050"/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3F5E-4AE7-A604-5AFE5D2632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2169B03-DABD-4068-870C-DFBFF0A185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3F5E-4AE7-A604-5AFE5D2632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4D08064-A57A-4F8B-A85F-6DFDCD33E00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3F5E-4AE7-A604-5AFE5D2632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'Duration of illness'!$B$2:$B$4</c:f>
              <c:numCache>
                <c:formatCode>General</c:formatCode>
                <c:ptCount val="3"/>
                <c:pt idx="0">
                  <c:v>169</c:v>
                </c:pt>
                <c:pt idx="1">
                  <c:v>175</c:v>
                </c:pt>
                <c:pt idx="2">
                  <c:v>428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'Duration of illness'!$C$2:$C$4</c15:f>
                <c15:dlblRangeCache>
                  <c:ptCount val="3"/>
                  <c:pt idx="0">
                    <c:v>22%</c:v>
                  </c:pt>
                  <c:pt idx="1">
                    <c:v>23%</c:v>
                  </c:pt>
                  <c:pt idx="2">
                    <c:v>55%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3F5E-4AE7-A604-5AFE5D263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6922732219449"/>
          <c:y val="3.6954915003695493E-2"/>
          <c:w val="0.84397214575820301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367DB0-D7B2-488E-9AC6-EB772E459691}" type="CELLRANGE">
                      <a:rPr lang="en-US" sz="1050" baseline="0"/>
                      <a:pPr>
                        <a:defRPr sz="1050"/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E880-4CD4-9B56-AAD3ED77953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E10AFF3-F4BB-4174-8800-C770AD8CAD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880-4CD4-9B56-AAD3ED77953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F6A77B6-1727-427A-9A53-297AC9F75FD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880-4CD4-9B56-AAD3ED77953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4565F34-63A9-4F25-9D88-71F532D919C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880-4CD4-9B56-AAD3ED77953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9E9C22E-357D-45E6-B34D-D0A252DF2C0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880-4CD4-9B56-AAD3ED7795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'Last contact'!$B$2:$B$6</c:f>
              <c:numCache>
                <c:formatCode>General</c:formatCode>
                <c:ptCount val="5"/>
                <c:pt idx="0">
                  <c:v>115</c:v>
                </c:pt>
                <c:pt idx="1">
                  <c:v>249</c:v>
                </c:pt>
                <c:pt idx="2">
                  <c:v>192</c:v>
                </c:pt>
                <c:pt idx="3">
                  <c:v>143</c:v>
                </c:pt>
                <c:pt idx="4">
                  <c:v>141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'Last contact'!$C$2:$C$6</c15:f>
                <c15:dlblRangeCache>
                  <c:ptCount val="5"/>
                  <c:pt idx="0">
                    <c:v>14%</c:v>
                  </c:pt>
                  <c:pt idx="1">
                    <c:v>30%</c:v>
                  </c:pt>
                  <c:pt idx="2">
                    <c:v>23%</c:v>
                  </c:pt>
                  <c:pt idx="3">
                    <c:v>17%</c:v>
                  </c:pt>
                  <c:pt idx="4">
                    <c:v>17%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E880-4CD4-9B56-AAD3ED779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Risk!$B$1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1920C19-ED83-45B8-A4A4-1ECF4E5B1E2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19A-41F6-8A11-1B5D214D5C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B46D1F-FB6E-4C8A-8031-7A50ABD8EEF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19A-41F6-8A11-1B5D214D5C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4E152CA-D556-4208-8D30-9103205D50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19A-41F6-8A11-1B5D214D5CA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67E1F10-B6D3-4A9C-9851-D4AF100629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19A-41F6-8A11-1B5D214D5C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Risk!$B$2:$B$5</c:f>
              <c:numCache>
                <c:formatCode>General</c:formatCode>
                <c:ptCount val="4"/>
                <c:pt idx="0">
                  <c:v>74</c:v>
                </c:pt>
                <c:pt idx="1">
                  <c:v>389</c:v>
                </c:pt>
                <c:pt idx="2">
                  <c:v>185</c:v>
                </c:pt>
                <c:pt idx="3">
                  <c:v>55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Risk!$D$2:$D$7</c15:f>
                <c15:dlblRangeCache>
                  <c:ptCount val="6"/>
                  <c:pt idx="0">
                    <c:v>11%</c:v>
                  </c:pt>
                  <c:pt idx="1">
                    <c:v>55%</c:v>
                  </c:pt>
                  <c:pt idx="2">
                    <c:v>26%</c:v>
                  </c:pt>
                  <c:pt idx="3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019A-41F6-8A11-1B5D214D5CA4}"/>
            </c:ext>
          </c:extLst>
        </c:ser>
        <c:ser>
          <c:idx val="1"/>
          <c:order val="1"/>
          <c:tx>
            <c:strRef>
              <c:f>Risk!$C$1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C9FCDB5-D4C6-4952-8A4D-E49DAA49A80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19A-41F6-8A11-1B5D214D5C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052C0AD-0484-4E99-839F-70A8F38B86A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019A-41F6-8A11-1B5D214D5C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CCB922B-B2F5-44AC-8D55-28AB079F6E1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19A-41F6-8A11-1B5D214D5CA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1F421C8-DE69-4865-B876-48D2F04F54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019A-41F6-8A11-1B5D214D5C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Risk!$C$2:$C$5</c:f>
              <c:numCache>
                <c:formatCode>General</c:formatCode>
                <c:ptCount val="4"/>
                <c:pt idx="0">
                  <c:v>215</c:v>
                </c:pt>
                <c:pt idx="1">
                  <c:v>456</c:v>
                </c:pt>
                <c:pt idx="2">
                  <c:v>69</c:v>
                </c:pt>
                <c:pt idx="3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Risk!$E$2:$E$7</c15:f>
                <c15:dlblRangeCache>
                  <c:ptCount val="6"/>
                  <c:pt idx="0">
                    <c:v>29%</c:v>
                  </c:pt>
                  <c:pt idx="1">
                    <c:v>61%</c:v>
                  </c:pt>
                  <c:pt idx="2">
                    <c:v>9%</c:v>
                  </c:pt>
                  <c:pt idx="3">
                    <c:v>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019A-41F6-8A11-1B5D214D5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Suicide risk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FF4-4747-9D78-53FCAE67E1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FF4-4747-9D78-53FCAE67E18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FF4-4747-9D78-53FCAE67E18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FF4-4747-9D78-53FCAE67E18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FF4-4747-9D78-53FCAE67E1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'Team views'!$B$2:$B$12</c:f>
              <c:numCache>
                <c:formatCode>0%</c:formatCode>
                <c:ptCount val="11"/>
                <c:pt idx="0">
                  <c:v>0.2</c:v>
                </c:pt>
                <c:pt idx="1">
                  <c:v>0.14000000000000001</c:v>
                </c:pt>
                <c:pt idx="2">
                  <c:v>0.09</c:v>
                </c:pt>
                <c:pt idx="3">
                  <c:v>0.15</c:v>
                </c:pt>
                <c:pt idx="4">
                  <c:v>0.19</c:v>
                </c:pt>
                <c:pt idx="5">
                  <c:v>0.11</c:v>
                </c:pt>
                <c:pt idx="6">
                  <c:v>0.09</c:v>
                </c:pt>
                <c:pt idx="7">
                  <c:v>0.09</c:v>
                </c:pt>
                <c:pt idx="8">
                  <c:v>7.0000000000000007E-2</c:v>
                </c:pt>
                <c:pt idx="9">
                  <c:v>7.0000000000000007E-2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F4-4747-9D78-53FCAE67E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Percentage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pop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AD10AA0-06E9-4F98-B9F8-DEF7008450C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282-4ECE-885A-3116A477772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DFB60F4-1138-49E0-9293-9721F899DD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282-4ECE-885A-3116A477772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EA38D7E-5741-49DC-A7DD-2E89ADB15D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282-4ECE-885A-3116A477772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1AB103F-2596-41C6-928F-1A4BCF4A2B7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282-4ECE-885A-3116A477772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057ED56-4A31-417C-BD91-8AA2655C2A7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282-4ECE-885A-3116A477772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264F13F-4845-423D-9E73-7AE26C44B63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282-4ECE-885A-3116A4777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'Gen pop meth gender'!$B$2:$B$7</c:f>
              <c:numCache>
                <c:formatCode>General</c:formatCode>
                <c:ptCount val="6"/>
                <c:pt idx="0">
                  <c:v>1898</c:v>
                </c:pt>
                <c:pt idx="1">
                  <c:v>324</c:v>
                </c:pt>
                <c:pt idx="2">
                  <c:v>117</c:v>
                </c:pt>
                <c:pt idx="3">
                  <c:v>208</c:v>
                </c:pt>
                <c:pt idx="4">
                  <c:v>118</c:v>
                </c:pt>
                <c:pt idx="5">
                  <c:v>286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meth gender'!$D$2:$D$7</c15:f>
                <c15:dlblRangeCache>
                  <c:ptCount val="6"/>
                  <c:pt idx="0">
                    <c:v>64%</c:v>
                  </c:pt>
                  <c:pt idx="1">
                    <c:v>11%</c:v>
                  </c:pt>
                  <c:pt idx="2">
                    <c:v>4%</c:v>
                  </c:pt>
                  <c:pt idx="3">
                    <c:v>7%</c:v>
                  </c:pt>
                  <c:pt idx="4">
                    <c:v>4%</c:v>
                  </c:pt>
                  <c:pt idx="5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8282-4ECE-885A-3116A477772B}"/>
            </c:ext>
          </c:extLst>
        </c:ser>
        <c:ser>
          <c:idx val="1"/>
          <c:order val="1"/>
          <c:tx>
            <c:strRef>
              <c:f>'Gen pop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B42CA92-F49C-40EE-89EC-7088431BED2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282-4ECE-885A-3116A477772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F49FA74-9EB9-4101-BBB1-EEF000D0669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8282-4ECE-885A-3116A477772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F9D6872-380D-412C-A7D0-21E9709201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8282-4ECE-885A-3116A477772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A89F8ED-5DEF-4DAC-B8DD-6B8D4930FA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282-4ECE-885A-3116A477772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96DC64C-C5C2-4C01-BAB6-7F600C1D32A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8282-4ECE-885A-3116A477772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530EC32-E9DC-417F-8A64-C998071F8C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8282-4ECE-885A-3116A4777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'Gen pop meth gender'!$C$2:$C$7</c:f>
              <c:numCache>
                <c:formatCode>General</c:formatCode>
                <c:ptCount val="6"/>
                <c:pt idx="0">
                  <c:v>395</c:v>
                </c:pt>
                <c:pt idx="1">
                  <c:v>266</c:v>
                </c:pt>
                <c:pt idx="2">
                  <c:v>16</c:v>
                </c:pt>
                <c:pt idx="3">
                  <c:v>59</c:v>
                </c:pt>
                <c:pt idx="4">
                  <c:v>49</c:v>
                </c:pt>
                <c:pt idx="5">
                  <c:v>58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meth gender'!$E$2:$E$7</c15:f>
                <c15:dlblRangeCache>
                  <c:ptCount val="6"/>
                  <c:pt idx="0">
                    <c:v>47%</c:v>
                  </c:pt>
                  <c:pt idx="1">
                    <c:v>32%</c:v>
                  </c:pt>
                  <c:pt idx="2">
                    <c:v>2%</c:v>
                  </c:pt>
                  <c:pt idx="3">
                    <c:v>7%</c:v>
                  </c:pt>
                  <c:pt idx="4">
                    <c:v>6%</c:v>
                  </c:pt>
                  <c:pt idx="5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8282-4ECE-885A-3116A4777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suicides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F4B53E2-1661-4C8E-944C-1322FD8C3C5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EA6-47D9-B9C0-C9AE293029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8F99220-489E-4C6E-9F7E-BD7B650E75B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EA6-47D9-B9C0-C9AE293029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809ECF1-295B-42D2-8BC8-7219E5FC4E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EA6-47D9-B9C0-C9AE293029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CE28248-0571-47B4-8A00-FFFA4FB187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EA6-47D9-B9C0-C9AE293029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D7498C5-B360-42F0-9A53-798C165734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EA6-47D9-B9C0-C9AE2930291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D4AF8A0-5C63-4198-9EF3-CC3A0E0F2B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EA6-47D9-B9C0-C9AE2930291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4230EB7-0A68-426F-A983-2F40E576BD3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EA6-47D9-B9C0-C9AE293029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gender'!$B$2:$B$8</c:f>
              <c:numCache>
                <c:formatCode>General</c:formatCode>
                <c:ptCount val="7"/>
                <c:pt idx="0">
                  <c:v>50</c:v>
                </c:pt>
                <c:pt idx="1">
                  <c:v>97</c:v>
                </c:pt>
                <c:pt idx="2">
                  <c:v>133</c:v>
                </c:pt>
                <c:pt idx="3">
                  <c:v>110</c:v>
                </c:pt>
                <c:pt idx="4">
                  <c:v>102</c:v>
                </c:pt>
                <c:pt idx="5">
                  <c:v>55</c:v>
                </c:pt>
                <c:pt idx="6">
                  <c:v>24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gender'!$D$2:$D$8</c15:f>
                <c15:dlblRangeCache>
                  <c:ptCount val="7"/>
                  <c:pt idx="0">
                    <c:v>9%</c:v>
                  </c:pt>
                  <c:pt idx="1">
                    <c:v>17%</c:v>
                  </c:pt>
                  <c:pt idx="2">
                    <c:v>23%</c:v>
                  </c:pt>
                  <c:pt idx="3">
                    <c:v>19%</c:v>
                  </c:pt>
                  <c:pt idx="4">
                    <c:v>18%</c:v>
                  </c:pt>
                  <c:pt idx="5">
                    <c:v>10%</c:v>
                  </c:pt>
                  <c:pt idx="6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1EA6-47D9-B9C0-C9AE2930291E}"/>
            </c:ext>
          </c:extLst>
        </c:ser>
        <c:ser>
          <c:idx val="1"/>
          <c:order val="1"/>
          <c:tx>
            <c:strRef>
              <c:f>'Pt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759BA38-A492-40B6-B4C4-95E221FECEA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1EA6-47D9-B9C0-C9AE293029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0E48975-7893-4417-8C85-EE12E645E2F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1EA6-47D9-B9C0-C9AE293029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7E508CD-89C4-43ED-A637-B1E98BD06EE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EA6-47D9-B9C0-C9AE293029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827FB19-E39D-4140-A0AF-EBEEBE361F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1EA6-47D9-B9C0-C9AE293029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727F034-BFC4-43ED-851C-8F462747D0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1EA6-47D9-B9C0-C9AE2930291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360D03D-51BA-4533-881C-94B9A4C5A3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1EA6-47D9-B9C0-C9AE2930291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AE29E8D-DCAA-4992-8D5F-EDD45CDA656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1EA6-47D9-B9C0-C9AE293029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gender'!$C$2:$C$8</c:f>
              <c:numCache>
                <c:formatCode>General</c:formatCode>
                <c:ptCount val="7"/>
                <c:pt idx="0">
                  <c:v>26</c:v>
                </c:pt>
                <c:pt idx="1">
                  <c:v>42</c:v>
                </c:pt>
                <c:pt idx="2">
                  <c:v>57</c:v>
                </c:pt>
                <c:pt idx="3">
                  <c:v>60</c:v>
                </c:pt>
                <c:pt idx="4">
                  <c:v>48</c:v>
                </c:pt>
                <c:pt idx="5">
                  <c:v>25</c:v>
                </c:pt>
                <c:pt idx="6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gender'!$E$2:$E$8</c15:f>
                <c15:dlblRangeCache>
                  <c:ptCount val="7"/>
                  <c:pt idx="0">
                    <c:v>9%</c:v>
                  </c:pt>
                  <c:pt idx="1">
                    <c:v>15%</c:v>
                  </c:pt>
                  <c:pt idx="2">
                    <c:v>21%</c:v>
                  </c:pt>
                  <c:pt idx="3">
                    <c:v>22%</c:v>
                  </c:pt>
                  <c:pt idx="4">
                    <c:v>17%</c:v>
                  </c:pt>
                  <c:pt idx="5">
                    <c:v>9%</c:v>
                  </c:pt>
                  <c:pt idx="6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1EA6-47D9-B9C0-C9AE2930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471AE69-C4EA-4BE5-A48E-93F1C81D3CD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FA8-48C4-9B6B-1A2EC48388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8A21375-2B2D-4CB9-9F01-E79A34DCF6A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FA8-48C4-9B6B-1A2EC48388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66C930E-24D9-4451-890A-8E0015CB3B9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FA8-48C4-9B6B-1A2EC48388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FAB23B7-CC9C-4CEF-8148-A732AF7CDC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FA8-48C4-9B6B-1A2EC483889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AED766C-BAB1-4001-A7F1-F883997856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FA8-48C4-9B6B-1A2EC483889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75A19DD-AE17-4791-9F45-936B0B745D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FA8-48C4-9B6B-1A2EC4838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gender'!$B$2:$B$7</c:f>
              <c:numCache>
                <c:formatCode>General</c:formatCode>
                <c:ptCount val="6"/>
                <c:pt idx="0">
                  <c:v>325</c:v>
                </c:pt>
                <c:pt idx="1">
                  <c:v>91</c:v>
                </c:pt>
                <c:pt idx="2">
                  <c:v>17</c:v>
                </c:pt>
                <c:pt idx="3">
                  <c:v>54</c:v>
                </c:pt>
                <c:pt idx="4">
                  <c:v>31</c:v>
                </c:pt>
                <c:pt idx="5">
                  <c:v>53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gender'!$D$2:$D$7</c15:f>
                <c15:dlblRangeCache>
                  <c:ptCount val="6"/>
                  <c:pt idx="0">
                    <c:v>57%</c:v>
                  </c:pt>
                  <c:pt idx="1">
                    <c:v>16%</c:v>
                  </c:pt>
                  <c:pt idx="2">
                    <c:v>3%</c:v>
                  </c:pt>
                  <c:pt idx="3">
                    <c:v>9%</c:v>
                  </c:pt>
                  <c:pt idx="4">
                    <c:v>5%</c:v>
                  </c:pt>
                  <c:pt idx="5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7FA8-48C4-9B6B-1A2EC4838890}"/>
            </c:ext>
          </c:extLst>
        </c:ser>
        <c:ser>
          <c:idx val="1"/>
          <c:order val="1"/>
          <c:tx>
            <c:strRef>
              <c:f>'Pt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2D436EE-0984-4578-AB6C-C61B6F4D9F8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7FA8-48C4-9B6B-1A2EC48388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7BD14D2-2C5A-405B-8B85-5D51594CC0E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7FA8-48C4-9B6B-1A2EC48388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864262A-AE94-4DA4-8B1D-AD862C2246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7FA8-48C4-9B6B-1A2EC48388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5CFBBA0-DBAF-404C-ACFF-276561E64FD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FA8-48C4-9B6B-1A2EC483889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DF37864-6A50-41FC-8636-6B00E815184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FA8-48C4-9B6B-1A2EC483889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5CAA5AC-CB1B-437F-B599-8824DEA09A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FA8-48C4-9B6B-1A2EC4838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gender'!$C$2:$C$7</c:f>
              <c:numCache>
                <c:formatCode>General</c:formatCode>
                <c:ptCount val="6"/>
                <c:pt idx="0">
                  <c:v>126</c:v>
                </c:pt>
                <c:pt idx="1">
                  <c:v>83</c:v>
                </c:pt>
                <c:pt idx="2">
                  <c:v>4</c:v>
                </c:pt>
                <c:pt idx="3">
                  <c:v>28</c:v>
                </c:pt>
                <c:pt idx="4">
                  <c:v>22</c:v>
                </c:pt>
                <c:pt idx="5">
                  <c:v>13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gender'!$E$2:$E$7</c15:f>
                <c15:dlblRangeCache>
                  <c:ptCount val="6"/>
                  <c:pt idx="0">
                    <c:v>46%</c:v>
                  </c:pt>
                  <c:pt idx="1">
                    <c:v>30%</c:v>
                  </c:pt>
                  <c:pt idx="2">
                    <c:v>1%</c:v>
                  </c:pt>
                  <c:pt idx="3">
                    <c:v>10%</c:v>
                  </c:pt>
                  <c:pt idx="4">
                    <c:v>8%</c:v>
                  </c:pt>
                  <c:pt idx="5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7FA8-48C4-9B6B-1A2EC4838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C4B3AD8-325E-43F7-B7DE-812446A9594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34A-4DBA-824E-90DDC3E292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0772D62-C826-4586-80A5-F7708A8E54C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34A-4DBA-824E-90DDC3E292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E053D39-677D-4C21-BE54-0D51535DD0D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34A-4DBA-824E-90DDC3E292D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C1483D3-1BFF-47B6-B481-8B761EF2F0A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34A-4DBA-824E-90DDC3E292D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8AD8520-ABB1-4665-BF9E-4D0BE177D7C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34A-4DBA-824E-90DDC3E292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gender'!$B$2:$B$6</c:f>
              <c:numCache>
                <c:formatCode>General</c:formatCode>
                <c:ptCount val="5"/>
                <c:pt idx="0">
                  <c:v>81</c:v>
                </c:pt>
                <c:pt idx="1">
                  <c:v>205</c:v>
                </c:pt>
                <c:pt idx="2">
                  <c:v>34</c:v>
                </c:pt>
                <c:pt idx="3">
                  <c:v>48</c:v>
                </c:pt>
                <c:pt idx="4">
                  <c:v>42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gender'!$D$2:$D$7</c15:f>
                <c15:dlblRangeCache>
                  <c:ptCount val="6"/>
                  <c:pt idx="0">
                    <c:v>14%</c:v>
                  </c:pt>
                  <c:pt idx="1">
                    <c:v>36%</c:v>
                  </c:pt>
                  <c:pt idx="2">
                    <c:v>6%</c:v>
                  </c:pt>
                  <c:pt idx="3">
                    <c:v>9%</c:v>
                  </c:pt>
                  <c:pt idx="4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C34A-4DBA-824E-90DDC3E292D0}"/>
            </c:ext>
          </c:extLst>
        </c:ser>
        <c:ser>
          <c:idx val="1"/>
          <c:order val="1"/>
          <c:tx>
            <c:strRef>
              <c:f>'Diagnosis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FE932F-D8F7-4D49-A33E-9B6DE9BE39E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C34A-4DBA-824E-90DDC3E292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39DCFC2-C8ED-4717-AB13-79AC50B3C73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34A-4DBA-824E-90DDC3E292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E6B7939-996F-4AD3-8A5A-8137A245A3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34A-4DBA-824E-90DDC3E292D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349E6B9-F805-4653-B394-F54969A2597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34A-4DBA-824E-90DDC3E292D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B9AE92C-86C5-42B9-A2F8-97C486AC76E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34A-4DBA-824E-90DDC3E292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gender'!$C$2:$C$6</c:f>
              <c:numCache>
                <c:formatCode>General</c:formatCode>
                <c:ptCount val="5"/>
                <c:pt idx="0">
                  <c:v>26</c:v>
                </c:pt>
                <c:pt idx="1">
                  <c:v>117</c:v>
                </c:pt>
                <c:pt idx="2">
                  <c:v>50</c:v>
                </c:pt>
                <c:pt idx="3">
                  <c:v>23</c:v>
                </c:pt>
                <c:pt idx="4">
                  <c:v>13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gender'!$E$2:$E$7</c15:f>
                <c15:dlblRangeCache>
                  <c:ptCount val="6"/>
                  <c:pt idx="0">
                    <c:v>9%</c:v>
                  </c:pt>
                  <c:pt idx="1">
                    <c:v>43%</c:v>
                  </c:pt>
                  <c:pt idx="2">
                    <c:v>18%</c:v>
                  </c:pt>
                  <c:pt idx="3">
                    <c:v>8%</c:v>
                  </c:pt>
                  <c:pt idx="4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C34A-4DBA-824E-90DDC3E29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97246364976694E-2"/>
          <c:y val="0.2436247405496462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'Marital statuss'!$B$1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77F-4380-BBFB-06832DB0CD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77F-4380-BBFB-06832DB0CD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77F-4380-BBFB-06832DB0CD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77F-4380-BBFB-06832DB0CD43}"/>
              </c:ext>
            </c:extLst>
          </c:dPt>
          <c:dLbls>
            <c:dLbl>
              <c:idx val="0"/>
              <c:layout>
                <c:manualLayout>
                  <c:x val="2.641097488787891E-2"/>
                  <c:y val="-6.97009332080912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B9726E-3B21-41E6-97AC-57CBDE4C0AD5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53436A94-44B4-49B1-A0D5-1AF6BDC31FAB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r>
                      <a:rPr lang="en-US" sz="1100" b="1" baseline="0"/>
                      <a:t> </a:t>
                    </a:r>
                    <a:fld id="{0E883CE2-25A7-4096-A176-346A4CBF4F9F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US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5078936751876"/>
                      <c:h val="0.2292227386030683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77F-4380-BBFB-06832DB0CD43}"/>
                </c:ext>
              </c:extLst>
            </c:dLbl>
            <c:dLbl>
              <c:idx val="1"/>
              <c:layout>
                <c:manualLayout>
                  <c:x val="9.1610714438612444E-3"/>
                  <c:y val="-3.63030781942657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BB1907-90EC-4849-90DE-7FF679D496C8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FF8E829B-39D0-4D18-B221-72B3F6B8C631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r>
                      <a:rPr lang="en-US" sz="1100" b="1" baseline="0"/>
                      <a:t> </a:t>
                    </a:r>
                    <a:fld id="{33D6C0E7-4383-4C00-8F85-27238E9E0F0C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US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871181493791543"/>
                      <c:h val="0.2338127013304024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877F-4380-BBFB-06832DB0CD43}"/>
                </c:ext>
              </c:extLst>
            </c:dLbl>
            <c:dLbl>
              <c:idx val="2"/>
              <c:layout>
                <c:manualLayout>
                  <c:x val="-2.4874248446311673E-2"/>
                  <c:y val="7.2643930569404755E-2"/>
                </c:manualLayout>
              </c:layout>
              <c:tx>
                <c:rich>
                  <a:bodyPr/>
                  <a:lstStyle/>
                  <a:p>
                    <a:fld id="{A27766D9-D755-4011-9301-FCFAA3BB6198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4B2921DC-548F-463C-82FA-49C22AEDA1DD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B07B58CA-F632-4047-BCC9-E1D8795D5C03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877F-4380-BBFB-06832DB0CD43}"/>
                </c:ext>
              </c:extLst>
            </c:dLbl>
            <c:dLbl>
              <c:idx val="3"/>
              <c:layout>
                <c:manualLayout>
                  <c:x val="4.9742714992550528E-2"/>
                  <c:y val="-2.614127577952082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F7635-B918-4D53-956D-44A468A81A03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D534E648-78F1-4E35-8C1E-56EC8A15AF86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r>
                      <a:rPr lang="en-US" sz="1100" b="1" baseline="0"/>
                      <a:t> </a:t>
                    </a:r>
                    <a:fld id="{68B55AA0-7602-43E9-B796-EA36D6B230E4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US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978339165377767"/>
                      <c:h val="0.1881577515977226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77F-4380-BBFB-06832DB0CD43}"/>
                </c:ext>
              </c:extLst>
            </c:dLbl>
            <c:numFmt formatCode="\(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'Marital statuss'!$A$2:$A$5</c:f>
              <c:strCache>
                <c:ptCount val="4"/>
                <c:pt idx="0">
                  <c:v>Married/Co-habiting</c:v>
                </c:pt>
                <c:pt idx="1">
                  <c:v>Divorced/Separated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'Marital statuss'!$B$2:$B$5</c:f>
              <c:numCache>
                <c:formatCode>0%</c:formatCode>
                <c:ptCount val="4"/>
                <c:pt idx="0">
                  <c:v>0.3</c:v>
                </c:pt>
                <c:pt idx="1">
                  <c:v>0.24</c:v>
                </c:pt>
                <c:pt idx="2">
                  <c:v>0.41</c:v>
                </c:pt>
                <c:pt idx="3">
                  <c:v>0.06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'Marital statuss'!$C$2:$C$5</c15:f>
                <c15:dlblRangeCache>
                  <c:ptCount val="4"/>
                  <c:pt idx="0">
                    <c:v>236</c:v>
                  </c:pt>
                  <c:pt idx="1">
                    <c:v>189</c:v>
                  </c:pt>
                  <c:pt idx="2">
                    <c:v>329</c:v>
                  </c:pt>
                  <c:pt idx="3">
                    <c:v>45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877F-4380-BBFB-06832DB0CD43}"/>
            </c:ext>
          </c:extLst>
        </c:ser>
        <c:ser>
          <c:idx val="1"/>
          <c:order val="1"/>
          <c:tx>
            <c:strRef>
              <c:f>'Marital statuss'!$C$1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877F-4380-BBFB-06832DB0CD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877F-4380-BBFB-06832DB0CD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877F-4380-BBFB-06832DB0CD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877F-4380-BBFB-06832DB0CD43}"/>
              </c:ext>
            </c:extLst>
          </c:dPt>
          <c:val>
            <c:numRef>
              <c:f>'Marital statuss'!$C$2:$C$5</c:f>
              <c:numCache>
                <c:formatCode>General</c:formatCode>
                <c:ptCount val="4"/>
                <c:pt idx="0">
                  <c:v>236</c:v>
                </c:pt>
                <c:pt idx="1">
                  <c:v>189</c:v>
                </c:pt>
                <c:pt idx="2">
                  <c:v>329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77F-4380-BBFB-06832DB0C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97246364976694E-2"/>
          <c:y val="0.2436247405496462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'Employment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D5-4D5D-B534-9388965BE1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D5-4D5D-B534-9388965BE1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D5-4D5D-B534-9388965BE1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0D5-4D5D-B534-9388965BE1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0D5-4D5D-B534-9388965BE16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0D5-4D5D-B534-9388965BE16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0D5-4D5D-B534-9388965BE167}"/>
              </c:ext>
            </c:extLst>
          </c:dPt>
          <c:dLbls>
            <c:dLbl>
              <c:idx val="0"/>
              <c:layout>
                <c:manualLayout>
                  <c:x val="1.7055026739702401E-2"/>
                  <c:y val="-1.50069610437661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B9726E-3B21-41E6-97AC-57CBDE4C0AD5}" type="CATEGORYNAME">
                      <a:rPr lang="en-GB" sz="1100" b="1" baseline="0"/>
                      <a:pPr>
                        <a:defRPr sz="1100"/>
                      </a:pPr>
                      <a:t>[CATEGORY NAME]</a:t>
                    </a:fld>
                    <a:endParaRPr lang="en-GB" sz="1100" b="1" baseline="0"/>
                  </a:p>
                  <a:p>
                    <a:pPr>
                      <a:defRPr sz="1100"/>
                    </a:pPr>
                    <a:fld id="{53436A94-44B4-49B1-A0D5-1AF6BDC31FAB}" type="CELLRANGE">
                      <a:rPr lang="en-GB" sz="1100" b="1" baseline="0"/>
                      <a:pPr>
                        <a:defRPr sz="1100"/>
                      </a:pPr>
                      <a:t>[CELLRANGE]</a:t>
                    </a:fld>
                    <a:endParaRPr lang="en-GB" sz="1100" b="1" baseline="0"/>
                  </a:p>
                  <a:p>
                    <a:pPr>
                      <a:defRPr sz="1100"/>
                    </a:pPr>
                    <a:fld id="{0E883CE2-25A7-4096-A176-346A4CBF4F9F}" type="PERCENTAGE">
                      <a:rPr lang="en-GB" sz="1100" b="1" baseline="0"/>
                      <a:pPr>
                        <a:defRPr sz="1100"/>
                      </a:pPr>
                      <a:t>[PERCENTAGE]</a:t>
                    </a:fld>
                    <a:endParaRPr lang="en-GB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168756263817193"/>
                      <c:h val="0.1923948452221429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0D5-4D5D-B534-9388965BE167}"/>
                </c:ext>
              </c:extLst>
            </c:dLbl>
            <c:dLbl>
              <c:idx val="1"/>
              <c:layout>
                <c:manualLayout>
                  <c:x val="-2.1127376707226628E-2"/>
                  <c:y val="3.170700110178076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BB1907-90EC-4849-90DE-7FF679D496C8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FF8E829B-39D0-4D18-B221-72B3F6B8C631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33D6C0E7-4383-4C00-8F85-27238E9E0F0C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GB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5194687001978"/>
                      <c:h val="0.218023272439015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00D5-4D5D-B534-9388965BE167}"/>
                </c:ext>
              </c:extLst>
            </c:dLbl>
            <c:dLbl>
              <c:idx val="2"/>
              <c:layout>
                <c:manualLayout>
                  <c:x val="-2.4874248446311673E-2"/>
                  <c:y val="7.2643930569404755E-2"/>
                </c:manualLayout>
              </c:layout>
              <c:tx>
                <c:rich>
                  <a:bodyPr/>
                  <a:lstStyle/>
                  <a:p>
                    <a:fld id="{A27766D9-D755-4011-9301-FCFAA3BB6198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4B2921DC-548F-463C-82FA-49C22AEDA1DD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B07B58CA-F632-4047-BCC9-E1D8795D5C03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0D5-4D5D-B534-9388965BE167}"/>
                </c:ext>
              </c:extLst>
            </c:dLbl>
            <c:dLbl>
              <c:idx val="3"/>
              <c:layout>
                <c:manualLayout>
                  <c:x val="4.7427163918014256E-3"/>
                  <c:y val="-7.2087892906100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F7635-B918-4D53-956D-44A468A81A03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D534E648-78F1-4E35-8C1E-56EC8A15AF86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r>
                      <a:rPr lang="en-US" sz="1100" b="1" baseline="0"/>
                      <a:t> </a:t>
                    </a:r>
                    <a:fld id="{68B55AA0-7602-43E9-B796-EA36D6B230E4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US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978339165377767"/>
                      <c:h val="0.1881577515977226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00D5-4D5D-B534-9388965BE167}"/>
                </c:ext>
              </c:extLst>
            </c:dLbl>
            <c:dLbl>
              <c:idx val="4"/>
              <c:layout>
                <c:manualLayout>
                  <c:x val="4.1254859441100543E-2"/>
                  <c:y val="-6.088843258280708E-2"/>
                </c:manualLayout>
              </c:layout>
              <c:tx>
                <c:rich>
                  <a:bodyPr/>
                  <a:lstStyle/>
                  <a:p>
                    <a:fld id="{89E6BEEC-F8B7-4E7E-A955-7136860113D0}" type="CATEGORYNAME">
                      <a:rPr lang="en-US" b="1"/>
                      <a:pPr/>
                      <a:t>[CATEGORY NAME]</a:t>
                    </a:fld>
                    <a:endParaRPr lang="en-US" b="1"/>
                  </a:p>
                  <a:p>
                    <a:r>
                      <a:rPr lang="en-US" b="1" baseline="0"/>
                      <a:t> </a:t>
                    </a:r>
                    <a:fld id="{D244426E-D79A-435A-9FDC-E5DA342ACE00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3B48D0FC-38B0-421E-B16A-456348FD60C5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00D5-4D5D-B534-9388965BE167}"/>
                </c:ext>
              </c:extLst>
            </c:dLbl>
            <c:dLbl>
              <c:idx val="5"/>
              <c:layout>
                <c:manualLayout>
                  <c:x val="7.7184809897492129E-3"/>
                  <c:y val="-3.667707942999756E-2"/>
                </c:manualLayout>
              </c:layout>
              <c:tx>
                <c:rich>
                  <a:bodyPr/>
                  <a:lstStyle/>
                  <a:p>
                    <a:fld id="{2EC74D39-8581-4F52-867E-865F8ADA94A2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fld id="{5E8D90D9-F8B6-45B0-B8CF-EC1DEE68AE34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FF4CA029-0B01-49A7-9344-B6C6423FE4BC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00D5-4D5D-B534-9388965BE167}"/>
                </c:ext>
              </c:extLst>
            </c:dLbl>
            <c:dLbl>
              <c:idx val="6"/>
              <c:layout>
                <c:manualLayout>
                  <c:x val="1.428688630263821E-2"/>
                  <c:y val="-4.9770654805581863E-2"/>
                </c:manualLayout>
              </c:layout>
              <c:tx>
                <c:rich>
                  <a:bodyPr/>
                  <a:lstStyle/>
                  <a:p>
                    <a:fld id="{5B5C6807-CEB1-4058-8028-27FC4F01C5CA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fld id="{F9E86862-C81A-4ADB-B39A-EA8F88CE6F4D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D350909E-5A2D-4D21-9892-4FC6B408A618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00D5-4D5D-B534-9388965BE167}"/>
                </c:ext>
              </c:extLst>
            </c:dLbl>
            <c:numFmt formatCode="\(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'Employment status'!$A$2:$A$8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'Employment status'!$B$2:$B$8</c:f>
              <c:numCache>
                <c:formatCode>0%</c:formatCode>
                <c:ptCount val="7"/>
                <c:pt idx="0">
                  <c:v>0.18</c:v>
                </c:pt>
                <c:pt idx="1">
                  <c:v>0.48</c:v>
                </c:pt>
                <c:pt idx="2">
                  <c:v>0.03</c:v>
                </c:pt>
                <c:pt idx="3">
                  <c:v>0.02</c:v>
                </c:pt>
                <c:pt idx="4">
                  <c:v>0.13</c:v>
                </c:pt>
                <c:pt idx="5">
                  <c:v>0.15</c:v>
                </c:pt>
                <c:pt idx="6">
                  <c:v>0.02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'Employment status'!$C$2:$C$8</c15:f>
                <c15:dlblRangeCache>
                  <c:ptCount val="7"/>
                  <c:pt idx="0">
                    <c:v>140</c:v>
                  </c:pt>
                  <c:pt idx="1">
                    <c:v>372</c:v>
                  </c:pt>
                  <c:pt idx="2">
                    <c:v>24</c:v>
                  </c:pt>
                  <c:pt idx="3">
                    <c:v>13</c:v>
                  </c:pt>
                  <c:pt idx="4">
                    <c:v>101</c:v>
                  </c:pt>
                  <c:pt idx="5">
                    <c:v>117</c:v>
                  </c:pt>
                  <c:pt idx="6">
                    <c:v>13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00D5-4D5D-B534-9388965BE167}"/>
            </c:ext>
          </c:extLst>
        </c:ser>
        <c:ser>
          <c:idx val="1"/>
          <c:order val="1"/>
          <c:tx>
            <c:strRef>
              <c:f>'Employment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00D5-4D5D-B534-9388965BE1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00D5-4D5D-B534-9388965BE1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00D5-4D5D-B534-9388965BE1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00D5-4D5D-B534-9388965BE167}"/>
              </c:ext>
            </c:extLst>
          </c:dPt>
          <c:cat>
            <c:strRef>
              <c:f>'Employment status'!$A$2:$A$8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'Employment status'!$C$2:$C$5</c:f>
              <c:numCache>
                <c:formatCode>General</c:formatCode>
                <c:ptCount val="4"/>
                <c:pt idx="0">
                  <c:v>140</c:v>
                </c:pt>
                <c:pt idx="1">
                  <c:v>372</c:v>
                </c:pt>
                <c:pt idx="2">
                  <c:v>24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0D5-4D5D-B534-9388965B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97246364976694E-2"/>
          <c:y val="0.2436247405496462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'Living circumstances'!$B$1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E7B-4738-9270-79EF732594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E7B-4738-9270-79EF732594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E7B-4738-9270-79EF732594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E7B-4738-9270-79EF732594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E7B-4738-9270-79EF7325944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E7B-4738-9270-79EF7325944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E7B-4738-9270-79EF73259445}"/>
              </c:ext>
            </c:extLst>
          </c:dPt>
          <c:dLbls>
            <c:dLbl>
              <c:idx val="0"/>
              <c:layout>
                <c:manualLayout>
                  <c:x val="-1.7560356827366546E-2"/>
                  <c:y val="-5.13227475074390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B9726E-3B21-41E6-97AC-57CBDE4C0AD5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53436A94-44B4-49B1-A0D5-1AF6BDC31FAB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r>
                      <a:rPr lang="en-US" sz="1100" b="1" baseline="0"/>
                      <a:t> </a:t>
                    </a:r>
                    <a:fld id="{0E883CE2-25A7-4096-A176-346A4CBF4F9F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US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245679550403404"/>
                      <c:h val="0.1197632722947971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E7B-4738-9270-79EF73259445}"/>
                </c:ext>
              </c:extLst>
            </c:dLbl>
            <c:dLbl>
              <c:idx val="1"/>
              <c:layout>
                <c:manualLayout>
                  <c:x val="-6.720191798835741E-2"/>
                  <c:y val="-1.56618482391202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BB1907-90EC-4849-90DE-7FF679D496C8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FF8E829B-39D0-4D18-B221-72B3F6B8C631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r>
                      <a:rPr lang="en-US" sz="1100" b="1" baseline="0"/>
                      <a:t> </a:t>
                    </a:r>
                    <a:fld id="{33D6C0E7-4383-4C00-8F85-27238E9E0F0C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US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01946938160299"/>
                      <c:h val="0.1580232774120781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E7B-4738-9270-79EF73259445}"/>
                </c:ext>
              </c:extLst>
            </c:dLbl>
            <c:dLbl>
              <c:idx val="2"/>
              <c:layout>
                <c:manualLayout>
                  <c:x val="-2.4874248446311673E-2"/>
                  <c:y val="7.2643930569404755E-2"/>
                </c:manualLayout>
              </c:layout>
              <c:tx>
                <c:rich>
                  <a:bodyPr/>
                  <a:lstStyle/>
                  <a:p>
                    <a:fld id="{A27766D9-D755-4011-9301-FCFAA3BB6198}" type="CATEGORYNAME">
                      <a:rPr lang="en-GB" b="1" baseline="0"/>
                      <a:pPr/>
                      <a:t>[CATEGORY NAME]</a:t>
                    </a:fld>
                    <a:endParaRPr lang="en-GB" b="1" baseline="0"/>
                  </a:p>
                  <a:p>
                    <a:fld id="{4B2921DC-548F-463C-82FA-49C22AEDA1DD}" type="CELLRANGE">
                      <a:rPr lang="en-GB" b="1" baseline="0"/>
                      <a:pPr/>
                      <a:t>[CELLRANGE]</a:t>
                    </a:fld>
                    <a:r>
                      <a:rPr lang="en-GB" b="1" baseline="0"/>
                      <a:t> </a:t>
                    </a:r>
                    <a:fld id="{B07B58CA-F632-4047-BCC9-E1D8795D5C03}" type="PERCENTAGE">
                      <a:rPr lang="en-GB" b="1" baseline="0"/>
                      <a:pPr/>
                      <a:t>[PERCENTAGE]</a:t>
                    </a:fld>
                    <a:endParaRPr lang="en-GB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E7B-4738-9270-79EF73259445}"/>
                </c:ext>
              </c:extLst>
            </c:dLbl>
            <c:dLbl>
              <c:idx val="3"/>
              <c:layout>
                <c:manualLayout>
                  <c:x val="-3.0738119904963057E-2"/>
                  <c:y val="-2.31404042154658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F7635-B918-4D53-956D-44A468A81A03}" type="CATEGORYNAME">
                      <a:rPr lang="en-GB" sz="1100" b="1" baseline="0"/>
                      <a:pPr>
                        <a:defRPr sz="1100"/>
                      </a:pPr>
                      <a:t>[CATEGORY NAME]</a:t>
                    </a:fld>
                    <a:endParaRPr lang="en-GB" sz="1100" b="1" baseline="0"/>
                  </a:p>
                  <a:p>
                    <a:pPr>
                      <a:defRPr sz="1100"/>
                    </a:pPr>
                    <a:fld id="{D534E648-78F1-4E35-8C1E-56EC8A15AF86}" type="CELLRANGE">
                      <a:rPr lang="en-GB" sz="1100" b="1" baseline="0"/>
                      <a:pPr>
                        <a:defRPr sz="1100"/>
                      </a:pPr>
                      <a:t>[CELLRANGE]</a:t>
                    </a:fld>
                    <a:r>
                      <a:rPr lang="en-GB" sz="1100" b="1" baseline="0"/>
                      <a:t> </a:t>
                    </a:r>
                    <a:fld id="{68B55AA0-7602-43E9-B796-EA36D6B230E4}" type="PERCENTAGE">
                      <a:rPr lang="en-GB" sz="1100" b="1" baseline="0"/>
                      <a:pPr>
                        <a:defRPr sz="1100"/>
                      </a:pPr>
                      <a:t>[PERCENTAGE]</a:t>
                    </a:fld>
                    <a:endParaRPr lang="en-GB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36030798424261"/>
                      <c:h val="0.1534209570310023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E7B-4738-9270-79EF73259445}"/>
                </c:ext>
              </c:extLst>
            </c:dLbl>
            <c:dLbl>
              <c:idx val="4"/>
              <c:layout>
                <c:manualLayout>
                  <c:x val="-4.1822061119864931E-2"/>
                  <c:y val="-8.615158838362301E-2"/>
                </c:manualLayout>
              </c:layout>
              <c:tx>
                <c:rich>
                  <a:bodyPr/>
                  <a:lstStyle/>
                  <a:p>
                    <a:fld id="{89E6BEEC-F8B7-4E7E-A955-7136860113D0}" type="CATEGORYNAME">
                      <a:rPr lang="en-US" b="1"/>
                      <a:pPr/>
                      <a:t>[CATEGORY NAME]</a:t>
                    </a:fld>
                    <a:endParaRPr lang="en-US" b="1"/>
                  </a:p>
                  <a:p>
                    <a:r>
                      <a:rPr lang="en-US" b="1" baseline="0"/>
                      <a:t> </a:t>
                    </a:r>
                    <a:fld id="{D244426E-D79A-435A-9FDC-E5DA342ACE00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3B48D0FC-38B0-421E-B16A-456348FD60C5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E7B-4738-9270-79EF73259445}"/>
                </c:ext>
              </c:extLst>
            </c:dLbl>
            <c:dLbl>
              <c:idx val="5"/>
              <c:layout>
                <c:manualLayout>
                  <c:x val="7.7184809897492129E-3"/>
                  <c:y val="-3.667707942999756E-2"/>
                </c:manualLayout>
              </c:layout>
              <c:tx>
                <c:rich>
                  <a:bodyPr/>
                  <a:lstStyle/>
                  <a:p>
                    <a:fld id="{2EC74D39-8581-4F52-867E-865F8ADA94A2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&lt;3 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CE7B-4738-9270-79EF73259445}"/>
                </c:ext>
              </c:extLst>
            </c:dLbl>
            <c:dLbl>
              <c:idx val="6"/>
              <c:layout>
                <c:manualLayout>
                  <c:x val="0.10774842193372429"/>
                  <c:y val="-4.6612760330479862E-2"/>
                </c:manualLayout>
              </c:layout>
              <c:tx>
                <c:rich>
                  <a:bodyPr/>
                  <a:lstStyle/>
                  <a:p>
                    <a:fld id="{5B5C6807-CEB1-4058-8028-27FC4F01C5CA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fld id="{F9E86862-C81A-4ADB-B39A-EA8F88CE6F4D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D350909E-5A2D-4D21-9892-4FC6B408A618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E7B-4738-9270-79EF73259445}"/>
                </c:ext>
              </c:extLst>
            </c:dLbl>
            <c:numFmt formatCode="\(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'Living circumstances'!$A$2:$A$8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circumstances'!$B$2:$B$8</c:f>
              <c:numCache>
                <c:formatCode>0%</c:formatCode>
                <c:ptCount val="7"/>
                <c:pt idx="0">
                  <c:v>0.43</c:v>
                </c:pt>
                <c:pt idx="1">
                  <c:v>0.14000000000000001</c:v>
                </c:pt>
                <c:pt idx="2">
                  <c:v>0.3</c:v>
                </c:pt>
                <c:pt idx="3">
                  <c:v>0.03</c:v>
                </c:pt>
                <c:pt idx="4">
                  <c:v>0.06</c:v>
                </c:pt>
                <c:pt idx="5">
                  <c:v>0.01</c:v>
                </c:pt>
                <c:pt idx="6">
                  <c:v>0.04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'Living circumstances'!$C$2:$C$8</c15:f>
                <c15:dlblRangeCache>
                  <c:ptCount val="7"/>
                  <c:pt idx="0">
                    <c:v>347</c:v>
                  </c:pt>
                  <c:pt idx="1">
                    <c:v>114</c:v>
                  </c:pt>
                  <c:pt idx="2">
                    <c:v>237</c:v>
                  </c:pt>
                  <c:pt idx="3">
                    <c:v>25</c:v>
                  </c:pt>
                  <c:pt idx="4">
                    <c:v>45</c:v>
                  </c:pt>
                  <c:pt idx="5">
                    <c:v>2</c:v>
                  </c:pt>
                  <c:pt idx="6">
                    <c:v>28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CE7B-4738-9270-79EF73259445}"/>
            </c:ext>
          </c:extLst>
        </c:ser>
        <c:ser>
          <c:idx val="1"/>
          <c:order val="1"/>
          <c:tx>
            <c:strRef>
              <c:f>'Living circumstances'!$C$1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E7B-4738-9270-79EF732594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CE7B-4738-9270-79EF732594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CE7B-4738-9270-79EF732594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CE7B-4738-9270-79EF73259445}"/>
              </c:ext>
            </c:extLst>
          </c:dPt>
          <c:cat>
            <c:strRef>
              <c:f>'Living circumstances'!$A$2:$A$8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circumstances'!$C$2:$C$5</c:f>
              <c:numCache>
                <c:formatCode>General</c:formatCode>
                <c:ptCount val="4"/>
                <c:pt idx="0">
                  <c:v>347</c:v>
                </c:pt>
                <c:pt idx="1">
                  <c:v>114</c:v>
                </c:pt>
                <c:pt idx="2">
                  <c:v>237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CE7B-4738-9270-79EF73259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'In-pt cause of death'!$B$1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CD9688B-2E4C-478C-AFD9-8C6CD44B243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38A-49A3-AB9B-E98AB67A4B8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F583724-3A56-4930-93CD-B6B34752C98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38A-49A3-AB9B-E98AB67A4B8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6C72F3C-F5BF-4ECA-8FDE-947949E4A3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38A-49A3-AB9B-E98AB67A4B8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13490A7-202A-4C50-83BC-15FFDC4A6A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38A-49A3-AB9B-E98AB67A4B8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BDCFB89-6297-4669-B48F-63FBE2ED4F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38A-49A3-AB9B-E98AB67A4B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death'!$A$2:$A$6</c:f>
              <c:strCache>
                <c:ptCount val="5"/>
                <c:pt idx="0">
                  <c:v>Hanging/strangulation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'In-pt cause of death'!$B$2:$B$6</c:f>
              <c:numCache>
                <c:formatCode>General</c:formatCode>
                <c:ptCount val="5"/>
                <c:pt idx="0">
                  <c:v>11</c:v>
                </c:pt>
                <c:pt idx="1">
                  <c:v>0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death'!$D$2:$D$6</c15:f>
                <c15:dlblRangeCache>
                  <c:ptCount val="5"/>
                  <c:pt idx="0">
                    <c:v>42%</c:v>
                  </c:pt>
                  <c:pt idx="1">
                    <c:v>0%</c:v>
                  </c:pt>
                  <c:pt idx="2">
                    <c:v>27%</c:v>
                  </c:pt>
                  <c:pt idx="3">
                    <c:v>12%</c:v>
                  </c:pt>
                  <c:pt idx="4">
                    <c:v>19%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238A-49A3-AB9B-E98AB67A4B8A}"/>
            </c:ext>
          </c:extLst>
        </c:ser>
        <c:ser>
          <c:idx val="1"/>
          <c:order val="1"/>
          <c:tx>
            <c:strRef>
              <c:f>'In-pt cause of death'!$C$1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608E400-6B9A-4CEE-9501-89F83A19BEF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238A-49A3-AB9B-E98AB67A4B8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EF1247D-9D64-48CA-A9E0-B24E3E301B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38A-49A3-AB9B-E98AB67A4B8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832B0CC-360A-43E9-9A8C-04A0E0F9D5D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238A-49A3-AB9B-E98AB67A4B8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ABE63E7-C8AD-438E-A317-346EC28A9A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238A-49A3-AB9B-E98AB67A4B8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D3AD788-B13E-43C9-982E-6ED650631FC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38A-49A3-AB9B-E98AB67A4B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death'!$A$2:$A$6</c:f>
              <c:strCache>
                <c:ptCount val="5"/>
                <c:pt idx="0">
                  <c:v>Hanging/strangulation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'In-pt cause of death'!$C$2:$C$6</c:f>
              <c:numCache>
                <c:formatCode>General</c:formatCode>
                <c:ptCount val="5"/>
                <c:pt idx="0">
                  <c:v>8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death'!$E$2:$E$6</c15:f>
                <c15:dlblRangeCache>
                  <c:ptCount val="5"/>
                  <c:pt idx="0">
                    <c:v>44%</c:v>
                  </c:pt>
                  <c:pt idx="1">
                    <c:v>11%</c:v>
                  </c:pt>
                  <c:pt idx="2">
                    <c:v>17%</c:v>
                  </c:pt>
                  <c:pt idx="3">
                    <c:v>17%</c:v>
                  </c:pt>
                  <c:pt idx="4">
                    <c:v>11%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238A-49A3-AB9B-E98AB67A4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Cause of death</a:t>
                </a:r>
              </a:p>
            </c:rich>
          </c:tx>
          <c:layout>
            <c:manualLayout>
              <c:xMode val="edge"/>
              <c:yMode val="edge"/>
              <c:x val="0.46977989474113657"/>
              <c:y val="0.871784260235187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623044-1968-256E-D23D-F514793ACE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BF5FC-4F1B-A092-0C04-50A8CCA2910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EDFE80-0767-4BEF-BBFE-ABDEE83A8CB9}" type="datetimeFigureOut">
              <a:rPr lang="en-GB"/>
              <a:pPr>
                <a:defRPr/>
              </a:pPr>
              <a:t>08/05/2024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4884DA-06B7-7DF6-FE76-46706C0FE9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E329C4E-A81B-3119-9A93-C1ACFFE26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187C3-CF06-F5D0-3248-91D31AA6A1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EBDC0-7B08-87EB-0E0F-F7A726091D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EE078E-87A7-4B74-95AA-68DB71404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5F43F120-8575-E1AD-C9BE-492F9B4912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4778728A-A5E9-336B-3738-85B829B70B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B668F027-F618-EC35-720D-3AC915DDE3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397A4F-6F58-4A03-88EE-4FA8F9FDA5B4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673CF863-D7B8-9034-EBD3-FC50A02AAC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22B3794E-D64F-1BBF-FF58-1419197A41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50C4198-FB19-8DD1-82B2-AD49B30B8D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C33345-7435-4989-B787-8BAA78C75434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EBB64A5D-935F-4FE5-5A0D-2D6E8F43D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1E2EB33-8BFF-D6B3-B878-636A58CB0F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28F0C4B8-8A0D-4203-1447-620AC92F29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DC68593-E6DE-41F9-B3D1-BC8D84A73488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EA11070F-BDE8-C775-943C-4634F636F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0356A8B8-615F-EC49-9494-DFFB94E8CA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C208294B-2CE3-B079-4BD7-43C609AC78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24B702-9C89-4F89-9671-F67D1444893F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3F861734-811F-B410-E336-9CF76F5A72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E1E4C5C0-FA7D-2B52-64B7-8EDDA98EF5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B264FE37-75E7-9903-C83B-C23C438A43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6B10B0-BD18-4271-A9B9-A363CF3C6854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8F712A14-1024-67D6-0DBA-466923434F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67B7ED11-1767-9CB8-43AD-115D82C178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E8AE041-E439-2754-17B4-9DE7BE8A87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AF3499-7539-4A7D-84EA-A06EA38E8FAB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7C857BBD-86DE-E4F1-4F61-0EA32EC52D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BDE364F6-CC98-286D-C05A-A69D4D25AF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781846B-C7C4-B7B6-5F87-A59D94CD7E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88A048F-0871-45A0-B1DB-11DD5F758987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68B97B06-3E39-CD6B-C4BA-560E187AD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9CB13F9B-18D0-1287-45F2-E076924203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D56960E-A707-7FB2-1066-1DE9034AD3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557FDC-774A-4F59-9718-CC4B86AC6DE3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2469C323-3AFA-9E26-5E78-1727C463F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D46323D-A4AF-395F-F437-2FE389429C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6AFED0A-EB95-2001-2FB7-8847DB2BEF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0F2995-B671-4E64-9949-4DFF26D39746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5780628-C9AC-CD7D-0AA5-5B572C124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0AA95D08-4C61-0320-214E-7A611D0C2D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EFE77850-8EAF-76F2-D519-893C73AC66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E661311-7193-445B-958D-F229FFDBB378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5E2AD20C-4322-D9B5-895A-E4D8D97805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2055838B-22BB-98C5-59CC-146BE61D3A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1560F139-D012-E7AB-155E-0024A06954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AD3DBC-7041-43AD-B286-4FB5EBECBE87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E22320D4-EE4B-522A-D1AC-064635657F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BD58DEFC-C783-7387-2E8A-2982E7C86A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90C10AD8-566D-A8BE-3C3A-B2B4A7E1CD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C8A2C39-B71D-42B3-85F0-8C8C097552A7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062C77AA-99B7-7098-35C7-101B2EAB69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9801B991-27C1-B67E-F3B7-7AAA5DE722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91455F9-7B2D-872A-7520-5CF3E46CE9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99E80C-FC37-407D-9B62-0A2C29719191}" type="slidenum">
              <a:rPr lang="en-GB" altLang="en-US" sz="11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>
            <a:extLst>
              <a:ext uri="{FF2B5EF4-FFF2-40B4-BE49-F238E27FC236}">
                <a16:creationId xmlns:a16="http://schemas.microsoft.com/office/drawing/2014/main" id="{69A9D46A-EBEB-26D8-7B9A-6CF194F1D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AFE84BB3-1EC5-4378-E85A-6503A928FF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236605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>
            <a:extLst>
              <a:ext uri="{FF2B5EF4-FFF2-40B4-BE49-F238E27FC236}">
                <a16:creationId xmlns:a16="http://schemas.microsoft.com/office/drawing/2014/main" id="{F73DD08D-7F72-D110-B61B-A8F1D922B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83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76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516D9-FDD8-AAF8-19E0-29522DE5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CFB2C9-8628-4F87-80E3-6CE26A4DC099}" type="datetimeFigureOut">
              <a:rPr lang="en-GB"/>
              <a:pPr>
                <a:defRPr/>
              </a:pPr>
              <a:t>08/05/2024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75B95-1A4D-179F-C46C-9DB1F55F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5E160-F37E-E47D-5CDC-716B37039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B90F04-EE52-4700-A7B1-E2955837D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43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996D9AA-9653-6237-5C24-8DB9F5AD46B9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>
            <a:extLst>
              <a:ext uri="{FF2B5EF4-FFF2-40B4-BE49-F238E27FC236}">
                <a16:creationId xmlns:a16="http://schemas.microsoft.com/office/drawing/2014/main" id="{D582CD67-6B0A-1A75-0730-1880556DCA8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1E0A6C3E-36B3-E88C-50F6-6E3EFC9856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8" r:id="rId3"/>
    <p:sldLayoutId id="2147483711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31C28091-1ECB-39EE-BF47-4C3AFF9D3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>
            <a:extLst>
              <a:ext uri="{FF2B5EF4-FFF2-40B4-BE49-F238E27FC236}">
                <a16:creationId xmlns:a16="http://schemas.microsoft.com/office/drawing/2014/main" id="{979F51DC-3A8C-2921-1A63-2474B96F4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>
            <a:extLst>
              <a:ext uri="{FF2B5EF4-FFF2-40B4-BE49-F238E27FC236}">
                <a16:creationId xmlns:a16="http://schemas.microsoft.com/office/drawing/2014/main" id="{914241AF-2322-9C2C-7BE1-7FB483FB89F8}"/>
              </a:ext>
            </a:extLst>
          </p:cNvPr>
          <p:cNvSpPr txBox="1">
            <a:spLocks/>
          </p:cNvSpPr>
          <p:nvPr/>
        </p:nvSpPr>
        <p:spPr>
          <a:xfrm>
            <a:off x="693738" y="2212975"/>
            <a:ext cx="7812087" cy="2508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Suicide data for </a:t>
            </a:r>
            <a:r>
              <a:rPr lang="hr-HR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Wales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(2011 – 2021)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87998EE-4E8D-704B-A739-3B5EDB044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In-patient suicides: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5A500C14-35B1-7C2E-FE6F-AD9C29599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FCDD5BA-B0D0-42C9-B896-35D5BE5AD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388066"/>
              </p:ext>
            </p:extLst>
          </p:nvPr>
        </p:nvGraphicFramePr>
        <p:xfrm>
          <a:off x="1076325" y="1389063"/>
          <a:ext cx="1003935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26F23D0-030F-9B56-33FF-D23E944BB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6538"/>
            <a:ext cx="121920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per week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following discharge (2011-2021)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07A179E-2930-E995-31DD-E45C5A24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75371A7-5C94-41ED-AE9A-9D917BED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023539"/>
              </p:ext>
            </p:extLst>
          </p:nvPr>
        </p:nvGraphicFramePr>
        <p:xfrm>
          <a:off x="1114425" y="1247776"/>
          <a:ext cx="9963150" cy="515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5818A4F-7708-2865-0A59-5203A914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Duration of illness: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0127D3CE-43F8-1F22-8BC0-8615D064B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275830"/>
              </p:ext>
            </p:extLst>
          </p:nvPr>
        </p:nvGraphicFramePr>
        <p:xfrm>
          <a:off x="1047750" y="1228725"/>
          <a:ext cx="10096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09316AF-F62A-49CA-642C-58C96D660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176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Timing of last contact: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354D174-27F1-6C60-35EA-2FEFA77DA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424367"/>
              </p:ext>
            </p:extLst>
          </p:nvPr>
        </p:nvGraphicFramePr>
        <p:xfrm>
          <a:off x="838200" y="1228725"/>
          <a:ext cx="10134600" cy="524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4FAFDD9-2198-0693-EF9A-EC5232A67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Mental health team’s estimation of suicide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risk at last contact: 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2C35D6AB-8623-D389-7EDE-65D4C4F80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087428"/>
              </p:ext>
            </p:extLst>
          </p:nvPr>
        </p:nvGraphicFramePr>
        <p:xfrm>
          <a:off x="1162050" y="1285875"/>
          <a:ext cx="988695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357FFC9-1E43-6BC0-A88D-2D626315C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Mental health teams’ views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on preventability: 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B3793467-875D-D2E9-83F9-EED855F27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0354F03-6D84-EF45-AD16-58AAB1E00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2" y="6534606"/>
            <a:ext cx="187324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* Data complete from 2016 onward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426091"/>
              </p:ext>
            </p:extLst>
          </p:nvPr>
        </p:nvGraphicFramePr>
        <p:xfrm>
          <a:off x="2266950" y="1212623"/>
          <a:ext cx="7391400" cy="542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F1FCC8-753A-7B77-4D10-F0E71DBC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D63198FE-6E24-1268-CFC0-C5DA4159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800055"/>
              </p:ext>
            </p:extLst>
          </p:nvPr>
        </p:nvGraphicFramePr>
        <p:xfrm>
          <a:off x="1238250" y="1312864"/>
          <a:ext cx="9944099" cy="532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BCCAAE8-0DC2-03CB-F8C7-9D80E2E76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425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General population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B7C1021-79C5-D7BD-495D-7AE455CA6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EAD60AA-1ED8-0321-B200-E6FBB104E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335191"/>
              </p:ext>
            </p:extLst>
          </p:nvPr>
        </p:nvGraphicFramePr>
        <p:xfrm>
          <a:off x="1352550" y="1304926"/>
          <a:ext cx="10401300" cy="521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1ABCBE-AD0B-D6C0-8356-7397C1662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66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age and gender profile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C176857F-B71E-5893-C5ED-9BD61D348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481900"/>
              </p:ext>
            </p:extLst>
          </p:nvPr>
        </p:nvGraphicFramePr>
        <p:xfrm>
          <a:off x="795337" y="1228725"/>
          <a:ext cx="10601325" cy="517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3B70C9B-C1DA-8799-03C1-A9FCE2B0A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1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9CD39F2-986E-2920-C26D-016C63863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AB8DDD-AE8B-4432-B078-E187D53BF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0595"/>
              </p:ext>
            </p:extLst>
          </p:nvPr>
        </p:nvGraphicFramePr>
        <p:xfrm>
          <a:off x="1257300" y="1181100"/>
          <a:ext cx="10020300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8BEE79C-6E67-6D1E-4185-430441CF1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61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Primary diagnosis by gender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5CCE5E9-2E84-7578-A2CF-49B929E69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539674"/>
              </p:ext>
            </p:extLst>
          </p:nvPr>
        </p:nvGraphicFramePr>
        <p:xfrm>
          <a:off x="1447800" y="1247775"/>
          <a:ext cx="10001250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066D80B-5E44-A58B-3A7E-CDEFD9FA2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2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Marital status: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D5367FB-50E9-840B-91FE-210535F06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613AB1F-6E00-40E3-BAD3-5F55E4A3AF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312508"/>
              </p:ext>
            </p:extLst>
          </p:nvPr>
        </p:nvGraphicFramePr>
        <p:xfrm>
          <a:off x="2424112" y="1333500"/>
          <a:ext cx="7343775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49E7758-D637-00DB-0E2B-0CDBDCA42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1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Employment status: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D17B795-7D6F-0E0D-1B77-030ED7A3F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A12F784-0653-47F1-99DF-EE7F5717B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765909"/>
              </p:ext>
            </p:extLst>
          </p:nvPr>
        </p:nvGraphicFramePr>
        <p:xfrm>
          <a:off x="1438275" y="1219200"/>
          <a:ext cx="9315449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062DE57-9B53-748F-08E0-F7EC5B230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0038"/>
            <a:ext cx="12192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Living circumstances: 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D7AF2B40-E70E-0C75-5EEB-C7CE95B41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399213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WALES_SUICIDE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450E9CB-4E47-4DB1-8038-56625A8D81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689608"/>
              </p:ext>
            </p:extLst>
          </p:nvPr>
        </p:nvGraphicFramePr>
        <p:xfrm>
          <a:off x="1552575" y="1452562"/>
          <a:ext cx="9353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6673513213E47851DA09FACF84433" ma:contentTypeVersion="4" ma:contentTypeDescription="Create a new document." ma:contentTypeScope="" ma:versionID="60fbe618366eb025c740a5b59748b21c">
  <xsd:schema xmlns:xsd="http://www.w3.org/2001/XMLSchema" xmlns:xs="http://www.w3.org/2001/XMLSchema" xmlns:p="http://schemas.microsoft.com/office/2006/metadata/properties" xmlns:ns3="db4257c5-c1bb-4f42-817a-c5ed313d6230" targetNamespace="http://schemas.microsoft.com/office/2006/metadata/properties" ma:root="true" ma:fieldsID="a90f7fda8f5a7056f34eeee6a99e7993" ns3:_="">
    <xsd:import namespace="db4257c5-c1bb-4f42-817a-c5ed313d62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257c5-c1bb-4f42-817a-c5ed313d6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82F00D-1221-41E0-814A-A59711E233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60BA462-A603-40FB-AAA5-5197984D08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4257c5-c1bb-4f42-817a-c5ed313d6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820</Words>
  <Application>Microsoft Office PowerPoint</Application>
  <PresentationFormat>Widescreen</PresentationFormat>
  <Paragraphs>163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Lana Bojanic</cp:lastModifiedBy>
  <cp:revision>53</cp:revision>
  <dcterms:created xsi:type="dcterms:W3CDTF">2022-05-09T09:46:04Z</dcterms:created>
  <dcterms:modified xsi:type="dcterms:W3CDTF">2024-05-08T10:29:50Z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0x01010038F6673513213E47851DA09FACF84433</vt:lpwstr>
  </property>
</Properties>
</file>