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9.xml" ContentType="application/vnd.openxmlformats-officedocument.presentationml.notesSlide+xml"/>
  <Override PartName="/ppt/charts/chart10.xml" ContentType="application/vnd.openxmlformats-officedocument.drawingml.chart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ppt/notesSlides/notesSlide11.xml" ContentType="application/vnd.openxmlformats-officedocument.presentationml.notesSlide+xml"/>
  <Override PartName="/ppt/charts/chart12.xml" ContentType="application/vnd.openxmlformats-officedocument.drawingml.chart+xml"/>
  <Override PartName="/ppt/notesSlides/notesSlide12.xml" ContentType="application/vnd.openxmlformats-officedocument.presentationml.notesSlide+xml"/>
  <Override PartName="/ppt/charts/chart13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3.xml" ContentType="application/vnd.openxmlformats-officedocument.presentationml.notesSlide+xml"/>
  <Override PartName="/ppt/charts/chart14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0"/>
  </p:notesMasterIdLst>
  <p:sldIdLst>
    <p:sldId id="278" r:id="rId5"/>
    <p:sldId id="268" r:id="rId6"/>
    <p:sldId id="279" r:id="rId7"/>
    <p:sldId id="280" r:id="rId8"/>
    <p:sldId id="281" r:id="rId9"/>
    <p:sldId id="282" r:id="rId10"/>
    <p:sldId id="284" r:id="rId11"/>
    <p:sldId id="285" r:id="rId12"/>
    <p:sldId id="286" r:id="rId13"/>
    <p:sldId id="287" r:id="rId14"/>
    <p:sldId id="288" r:id="rId15"/>
    <p:sldId id="290" r:id="rId16"/>
    <p:sldId id="291" r:id="rId17"/>
    <p:sldId id="292" r:id="rId18"/>
    <p:sldId id="293" r:id="rId1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7" autoAdjust="0"/>
    <p:restoredTop sz="94660"/>
  </p:normalViewPr>
  <p:slideViewPr>
    <p:cSldViewPr snapToGrid="0">
      <p:cViewPr varScale="1">
        <p:scale>
          <a:sx n="67" d="100"/>
          <a:sy n="67" d="100"/>
        </p:scale>
        <p:origin x="48" y="12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Wales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Wales%202025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Wales%202025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Wales%202025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Wales%2020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Wales%202025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Wales%20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Wales%2020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Wales%20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Wales%20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Wales%202025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Wales%202025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Wales%2020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63879232754335"/>
          <c:y val="2.4065448902306753E-2"/>
          <c:w val="0.87810001792670889"/>
          <c:h val="0.754893044790106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'Gen pop age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5963E890-70DB-434C-BC30-84B4CFB59454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47B1-45A9-9C35-3F568591B84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B1411C5-A546-4681-8E27-ED66E75BF27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47B1-45A9-9C35-3F568591B84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2A8381F-5BAF-4052-BD1B-59829FD1D46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47B1-45A9-9C35-3F568591B84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FCCBDC0F-46C5-4069-AD93-2550CC5A49C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47B1-45A9-9C35-3F568591B84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4BF4BAF-FE86-4F7F-960D-345053B79FA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47B1-45A9-9C35-3F568591B84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613E5357-2643-41D2-A86D-3A8E88C15DD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47B1-45A9-9C35-3F568591B84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65CC4623-78D9-456B-AA09-246656CBB69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47B1-45A9-9C35-3F568591B8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 pop age gender'!$A$2:$A$8</c:f>
              <c:strCache>
                <c:ptCount val="7"/>
                <c:pt idx="0">
                  <c:v>Under 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'Gen pop age gender'!$B$2:$B$8</c:f>
              <c:numCache>
                <c:formatCode>General</c:formatCode>
                <c:ptCount val="7"/>
                <c:pt idx="0">
                  <c:v>293</c:v>
                </c:pt>
                <c:pt idx="1">
                  <c:v>538</c:v>
                </c:pt>
                <c:pt idx="2">
                  <c:v>603</c:v>
                </c:pt>
                <c:pt idx="3">
                  <c:v>627</c:v>
                </c:pt>
                <c:pt idx="4">
                  <c:v>460</c:v>
                </c:pt>
                <c:pt idx="5">
                  <c:v>248</c:v>
                </c:pt>
                <c:pt idx="6">
                  <c:v>228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'Gen pop age gender'!$D$2:$D$8</c15:f>
                <c15:dlblRangeCache>
                  <c:ptCount val="7"/>
                  <c:pt idx="0">
                    <c:v>10%</c:v>
                  </c:pt>
                  <c:pt idx="1">
                    <c:v>18%</c:v>
                  </c:pt>
                  <c:pt idx="2">
                    <c:v>20%</c:v>
                  </c:pt>
                  <c:pt idx="3">
                    <c:v>21%</c:v>
                  </c:pt>
                  <c:pt idx="4">
                    <c:v>15%</c:v>
                  </c:pt>
                  <c:pt idx="5">
                    <c:v>8%</c:v>
                  </c:pt>
                  <c:pt idx="6">
                    <c:v>8%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47B1-45A9-9C35-3F568591B84F}"/>
            </c:ext>
          </c:extLst>
        </c:ser>
        <c:ser>
          <c:idx val="1"/>
          <c:order val="1"/>
          <c:tx>
            <c:strRef>
              <c:f>'Gen pop age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CEEECA42-C376-450C-B8BF-1481E6B1D1C6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47B1-45A9-9C35-3F568591B84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397D041-3F74-4903-A59E-FBC28BB8FA0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47B1-45A9-9C35-3F568591B84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9BF6266-071F-4E14-BDAC-677D8B78EC4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47B1-45A9-9C35-3F568591B84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2F1CB7C-DD4B-481E-B812-C8E618DCCAF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47B1-45A9-9C35-3F568591B84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1BF94B8A-00F6-46A1-A23E-8BC2D745939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47B1-45A9-9C35-3F568591B84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549A9FFC-BB83-470B-BFE6-04047A213FC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47B1-45A9-9C35-3F568591B84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5120FB08-BD59-492A-B023-D57AF769264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47B1-45A9-9C35-3F568591B8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720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 pop age gender'!$A$2:$A$8</c:f>
              <c:strCache>
                <c:ptCount val="7"/>
                <c:pt idx="0">
                  <c:v>Under 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'Gen pop age gender'!$C$2:$C$8</c:f>
              <c:numCache>
                <c:formatCode>General</c:formatCode>
                <c:ptCount val="7"/>
                <c:pt idx="0">
                  <c:v>100</c:v>
                </c:pt>
                <c:pt idx="1">
                  <c:v>121</c:v>
                </c:pt>
                <c:pt idx="2">
                  <c:v>144</c:v>
                </c:pt>
                <c:pt idx="3">
                  <c:v>182</c:v>
                </c:pt>
                <c:pt idx="4">
                  <c:v>152</c:v>
                </c:pt>
                <c:pt idx="5">
                  <c:v>94</c:v>
                </c:pt>
                <c:pt idx="6">
                  <c:v>72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'Gen pop age gender'!$E$2:$E$8</c15:f>
                <c15:dlblRangeCache>
                  <c:ptCount val="7"/>
                  <c:pt idx="0">
                    <c:v>12%</c:v>
                  </c:pt>
                  <c:pt idx="1">
                    <c:v>14%</c:v>
                  </c:pt>
                  <c:pt idx="2">
                    <c:v>17%</c:v>
                  </c:pt>
                  <c:pt idx="3">
                    <c:v>21%</c:v>
                  </c:pt>
                  <c:pt idx="4">
                    <c:v>18%</c:v>
                  </c:pt>
                  <c:pt idx="5">
                    <c:v>11%</c:v>
                  </c:pt>
                  <c:pt idx="6">
                    <c:v>8%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F-47B1-45A9-9C35-3F568591B8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77824479"/>
        <c:axId val="977819487"/>
      </c:barChart>
      <c:catAx>
        <c:axId val="9778244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Age group</a:t>
                </a:r>
              </a:p>
            </c:rich>
          </c:tx>
          <c:layout>
            <c:manualLayout>
              <c:xMode val="edge"/>
              <c:yMode val="edge"/>
              <c:x val="0.48600017981330224"/>
              <c:y val="0.8816887615699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819487"/>
        <c:crosses val="autoZero"/>
        <c:auto val="1"/>
        <c:lblAlgn val="ctr"/>
        <c:lblOffset val="100"/>
        <c:noMultiLvlLbl val="0"/>
      </c:catAx>
      <c:valAx>
        <c:axId val="97781948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suicides</a:t>
                </a:r>
              </a:p>
            </c:rich>
          </c:tx>
          <c:layout>
            <c:manualLayout>
              <c:xMode val="edge"/>
              <c:yMode val="edge"/>
              <c:x val="6.6943485887522502E-3"/>
              <c:y val="0.2668879355324946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6350"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824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139741907261588"/>
          <c:y val="8.8541119860017448E-2"/>
          <c:w val="0.21942716535433071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32888849996883E-2"/>
          <c:y val="4.5381696809995903E-2"/>
          <c:w val="0.90725515682536118"/>
          <c:h val="0.773315144347242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'Pt per week'!$B$1</c:f>
              <c:strCache>
                <c:ptCount val="1"/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3CC8-4884-9D6C-52D05E5BBF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'Pt per week'!$A$2:$A$14</c:f>
              <c:numCache>
                <c:formatCode>General</c:formatCode>
                <c:ptCount val="1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</c:numCache>
            </c:numRef>
          </c:cat>
          <c:val>
            <c:numRef>
              <c:f>'Pt per week'!$B$2:$B$14</c:f>
              <c:numCache>
                <c:formatCode>General</c:formatCode>
                <c:ptCount val="13"/>
                <c:pt idx="0">
                  <c:v>21</c:v>
                </c:pt>
                <c:pt idx="1">
                  <c:v>17</c:v>
                </c:pt>
                <c:pt idx="2">
                  <c:v>12</c:v>
                </c:pt>
                <c:pt idx="3">
                  <c:v>9</c:v>
                </c:pt>
                <c:pt idx="4">
                  <c:v>8</c:v>
                </c:pt>
                <c:pt idx="5">
                  <c:v>6</c:v>
                </c:pt>
                <c:pt idx="6">
                  <c:v>12</c:v>
                </c:pt>
                <c:pt idx="7">
                  <c:v>4</c:v>
                </c:pt>
                <c:pt idx="8">
                  <c:v>8</c:v>
                </c:pt>
                <c:pt idx="9">
                  <c:v>4</c:v>
                </c:pt>
                <c:pt idx="10">
                  <c:v>9</c:v>
                </c:pt>
                <c:pt idx="11">
                  <c:v>8</c:v>
                </c:pt>
                <c:pt idx="1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C8-4884-9D6C-52D05E5BB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Weeks between discharge and suicide</a:t>
                </a:r>
              </a:p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 (Week 1 = First week following discharge)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0"/>
              <c:y val="0.3011123781576563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6350"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429733971695742E-2"/>
          <c:y val="4.4345898004434593E-2"/>
          <c:w val="0.90043104368051552"/>
          <c:h val="0.873620592326180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'Duration of illness'!$B$1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E6C2CA3-0436-455C-8E0D-A3284C2BB4FF}" type="CELLRANGE">
                      <a:rPr lang="en-US"/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[CELLRANGE]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0524-48AA-987C-59D34BE0B65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2251716-573B-4385-ACE5-FCDE71EB30D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0524-48AA-987C-59D34BE0B65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D88EAFE8-DD97-4ECF-AA2C-730BB418A9B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0524-48AA-987C-59D34BE0B6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'Duration of illness'!$A$2:$A$4</c:f>
              <c:strCache>
                <c:ptCount val="3"/>
                <c:pt idx="0">
                  <c:v>Within 12 months</c:v>
                </c:pt>
                <c:pt idx="1">
                  <c:v>1-5 years</c:v>
                </c:pt>
                <c:pt idx="2">
                  <c:v>More than 5 years</c:v>
                </c:pt>
              </c:strCache>
            </c:strRef>
          </c:cat>
          <c:val>
            <c:numRef>
              <c:f>'Duration of illness'!$B$2:$B$4</c:f>
              <c:numCache>
                <c:formatCode>General</c:formatCode>
                <c:ptCount val="3"/>
                <c:pt idx="0">
                  <c:v>170</c:v>
                </c:pt>
                <c:pt idx="1">
                  <c:v>175</c:v>
                </c:pt>
                <c:pt idx="2">
                  <c:v>443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'Duration of illness'!$C$2:$C$4</c15:f>
                <c15:dlblRangeCache>
                  <c:ptCount val="3"/>
                  <c:pt idx="0">
                    <c:v>22%</c:v>
                  </c:pt>
                  <c:pt idx="1">
                    <c:v>22%</c:v>
                  </c:pt>
                  <c:pt idx="2">
                    <c:v>56%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0524-48AA-987C-59D34BE0B6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0"/>
              <c:y val="0.30698124673887078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66922732219449"/>
          <c:y val="3.6954915003695493E-2"/>
          <c:w val="0.84397214575820301"/>
          <c:h val="0.873620592326180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'Last contact'!$B$1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89B5F87-449D-4653-8B47-A287503AED0C}" type="CELLRANGE">
                      <a:rPr lang="en-US"/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[CELLRANGE]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8BD7-4ED6-8B4C-B7379445069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07595A6A-8FC9-43AE-9790-5D10B945108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8BD7-4ED6-8B4C-B7379445069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2FA86E3B-A6B8-4965-84E3-7E6307FBC60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8BD7-4ED6-8B4C-B7379445069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91E4EFDD-EF05-4AC8-B02F-FA072FC852F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8BD7-4ED6-8B4C-B7379445069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1E711360-ED9D-4371-9128-DFC1682540E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8BD7-4ED6-8B4C-B737944506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'Last contact'!$A$2:$A$6</c:f>
              <c:strCache>
                <c:ptCount val="5"/>
                <c:pt idx="0">
                  <c:v>&lt;24 hours</c:v>
                </c:pt>
                <c:pt idx="1">
                  <c:v>1-7 days</c:v>
                </c:pt>
                <c:pt idx="2">
                  <c:v>1-4 weeks</c:v>
                </c:pt>
                <c:pt idx="3">
                  <c:v>4-13 weeks</c:v>
                </c:pt>
                <c:pt idx="4">
                  <c:v>&gt;13 weeks</c:v>
                </c:pt>
              </c:strCache>
            </c:strRef>
          </c:cat>
          <c:val>
            <c:numRef>
              <c:f>'Last contact'!$B$2:$B$6</c:f>
              <c:numCache>
                <c:formatCode>General</c:formatCode>
                <c:ptCount val="5"/>
                <c:pt idx="0">
                  <c:v>120</c:v>
                </c:pt>
                <c:pt idx="1">
                  <c:v>250</c:v>
                </c:pt>
                <c:pt idx="2">
                  <c:v>197</c:v>
                </c:pt>
                <c:pt idx="3">
                  <c:v>149</c:v>
                </c:pt>
                <c:pt idx="4">
                  <c:v>140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'Last contact'!$C$2:$C$6</c15:f>
                <c15:dlblRangeCache>
                  <c:ptCount val="5"/>
                  <c:pt idx="0">
                    <c:v>14%</c:v>
                  </c:pt>
                  <c:pt idx="1">
                    <c:v>29%</c:v>
                  </c:pt>
                  <c:pt idx="2">
                    <c:v>23%</c:v>
                  </c:pt>
                  <c:pt idx="3">
                    <c:v>17%</c:v>
                  </c:pt>
                  <c:pt idx="4">
                    <c:v>16%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8BD7-4ED6-8B4C-B737944506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2.1986095711096759E-2"/>
              <c:y val="0.3199961475648119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05939026587666"/>
          <c:y val="2.959064927010438E-2"/>
          <c:w val="0.88064301713143056"/>
          <c:h val="0.78942641587126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Risk!$B$1</c:f>
              <c:strCache>
                <c:ptCount val="1"/>
                <c:pt idx="0">
                  <c:v>Long-term risk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A37C17F-F611-473F-8032-1346EBA53057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9EDC-4E72-AED8-201B350D877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3DB4A2F-F709-459F-9064-E72C7B93997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9EDC-4E72-AED8-201B350D877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19EF836-4FB2-4E00-BC96-20FD4BC4805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9EDC-4E72-AED8-201B350D877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85AE527D-578F-4A52-9282-00C4CB90CE5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9EDC-4E72-AED8-201B350D87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Risk!$A$2:$A$5</c:f>
              <c:strCache>
                <c:ptCount val="4"/>
                <c:pt idx="0">
                  <c:v>No risk</c:v>
                </c:pt>
                <c:pt idx="1">
                  <c:v>Low</c:v>
                </c:pt>
                <c:pt idx="2">
                  <c:v>Moderate</c:v>
                </c:pt>
                <c:pt idx="3">
                  <c:v>High</c:v>
                </c:pt>
              </c:strCache>
            </c:strRef>
          </c:cat>
          <c:val>
            <c:numRef>
              <c:f>Risk!$B$2:$B$5</c:f>
              <c:numCache>
                <c:formatCode>General</c:formatCode>
                <c:ptCount val="4"/>
                <c:pt idx="0">
                  <c:v>69</c:v>
                </c:pt>
                <c:pt idx="1">
                  <c:v>387</c:v>
                </c:pt>
                <c:pt idx="2">
                  <c:v>185</c:v>
                </c:pt>
                <c:pt idx="3">
                  <c:v>60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Risk!$D$2:$D$7</c15:f>
                <c15:dlblRangeCache>
                  <c:ptCount val="6"/>
                  <c:pt idx="0">
                    <c:v>10%</c:v>
                  </c:pt>
                  <c:pt idx="1">
                    <c:v>55%</c:v>
                  </c:pt>
                  <c:pt idx="2">
                    <c:v>26%</c:v>
                  </c:pt>
                  <c:pt idx="3">
                    <c:v>9%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4-9EDC-4E72-AED8-201B350D8771}"/>
            </c:ext>
          </c:extLst>
        </c:ser>
        <c:ser>
          <c:idx val="1"/>
          <c:order val="1"/>
          <c:tx>
            <c:strRef>
              <c:f>Risk!$C$1</c:f>
              <c:strCache>
                <c:ptCount val="1"/>
                <c:pt idx="0">
                  <c:v>Immediate risk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C872E8FC-8225-4A64-B3AF-1793207C81C6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9EDC-4E72-AED8-201B350D877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7B128D95-63DC-4C6C-AF58-BD483CFD666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9EDC-4E72-AED8-201B350D877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C80D119-6E29-470F-A6F4-EDC7752FDC0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9EDC-4E72-AED8-201B350D877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86160F35-5092-4FDD-858F-E595A88CE6D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9EDC-4E72-AED8-201B350D87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Risk!$A$2:$A$5</c:f>
              <c:strCache>
                <c:ptCount val="4"/>
                <c:pt idx="0">
                  <c:v>No risk</c:v>
                </c:pt>
                <c:pt idx="1">
                  <c:v>Low</c:v>
                </c:pt>
                <c:pt idx="2">
                  <c:v>Moderate</c:v>
                </c:pt>
                <c:pt idx="3">
                  <c:v>High</c:v>
                </c:pt>
              </c:strCache>
            </c:strRef>
          </c:cat>
          <c:val>
            <c:numRef>
              <c:f>Risk!$C$2:$C$5</c:f>
              <c:numCache>
                <c:formatCode>General</c:formatCode>
                <c:ptCount val="4"/>
                <c:pt idx="0">
                  <c:v>208</c:v>
                </c:pt>
                <c:pt idx="1">
                  <c:v>465</c:v>
                </c:pt>
                <c:pt idx="2">
                  <c:v>68</c:v>
                </c:pt>
                <c:pt idx="3">
                  <c:v>12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Risk!$E$2:$E$7</c15:f>
                <c15:dlblRangeCache>
                  <c:ptCount val="6"/>
                  <c:pt idx="0">
                    <c:v>28%</c:v>
                  </c:pt>
                  <c:pt idx="1">
                    <c:v>62%</c:v>
                  </c:pt>
                  <c:pt idx="2">
                    <c:v>9%</c:v>
                  </c:pt>
                  <c:pt idx="3">
                    <c:v>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9-9EDC-4E72-AED8-201B350D87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Suicide risk</a:t>
                </a:r>
              </a:p>
            </c:rich>
          </c:tx>
          <c:layout>
            <c:manualLayout>
              <c:xMode val="edge"/>
              <c:yMode val="edge"/>
              <c:x val="0.50080942074944168"/>
              <c:y val="0.919082600910044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9.6709764383221576E-3"/>
              <c:y val="0.3066944766521940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233937221261977"/>
          <c:y val="5.8084105894745407E-2"/>
          <c:w val="0.34551440724381"/>
          <c:h val="0.125185211050392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dLbl>
              <c:idx val="2"/>
              <c:tx>
                <c:rich>
                  <a:bodyPr/>
                  <a:lstStyle/>
                  <a:p>
                    <a:fld id="{CB508740-2718-4B12-A59C-882AE85EDD48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81EC-4141-B701-BCA07D370C8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A1A5AFB6-424A-4632-A6DD-21B363CFB554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1EC-4141-B701-BCA07D370C8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B61400EF-D5F5-4A09-920E-CBA7490A043E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81EC-4141-B701-BCA07D370C8B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525F3667-2D0B-4C84-B7B0-6FE1AACCF7B4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1EC-4141-B701-BCA07D370C8B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BC1E88C8-A4BC-4E33-8189-7BF931B797E7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1EC-4141-B701-BCA07D370C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'Team views'!$A$2:$A$12</c:f>
              <c:strCache>
                <c:ptCount val="11"/>
                <c:pt idx="0">
                  <c:v>Closer supervision of patient</c:v>
                </c:pt>
                <c:pt idx="1">
                  <c:v>Closer contact with patients family</c:v>
                </c:pt>
                <c:pt idx="2">
                  <c:v>Decrease in caseloads</c:v>
                </c:pt>
                <c:pt idx="3">
                  <c:v>Improved adherence with drug treatment</c:v>
                </c:pt>
                <c:pt idx="4">
                  <c:v>Access to psychological treatment</c:v>
                </c:pt>
                <c:pt idx="5">
                  <c:v>Better communication between teams</c:v>
                </c:pt>
                <c:pt idx="6">
                  <c:v>Better staff training</c:v>
                </c:pt>
                <c:pt idx="7">
                  <c:v>Better crisis facilities</c:v>
                </c:pt>
                <c:pt idx="8">
                  <c:v>Increased staffing</c:v>
                </c:pt>
                <c:pt idx="9">
                  <c:v>Closer working with GP</c:v>
                </c:pt>
                <c:pt idx="10">
                  <c:v>Availability of dual diagnosis services</c:v>
                </c:pt>
              </c:strCache>
            </c:strRef>
          </c:cat>
          <c:val>
            <c:numRef>
              <c:f>'Team views'!$B$2:$B$12</c:f>
              <c:numCache>
                <c:formatCode>0%</c:formatCode>
                <c:ptCount val="11"/>
                <c:pt idx="0">
                  <c:v>0.2</c:v>
                </c:pt>
                <c:pt idx="1">
                  <c:v>0.16</c:v>
                </c:pt>
                <c:pt idx="2">
                  <c:v>0.1</c:v>
                </c:pt>
                <c:pt idx="3">
                  <c:v>0.15</c:v>
                </c:pt>
                <c:pt idx="4">
                  <c:v>0.19</c:v>
                </c:pt>
                <c:pt idx="5">
                  <c:v>0.12</c:v>
                </c:pt>
                <c:pt idx="6">
                  <c:v>0.1</c:v>
                </c:pt>
                <c:pt idx="7">
                  <c:v>0.1</c:v>
                </c:pt>
                <c:pt idx="8">
                  <c:v>0.08</c:v>
                </c:pt>
                <c:pt idx="9">
                  <c:v>0.08</c:v>
                </c:pt>
                <c:pt idx="10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1EC-4141-B701-BCA07D370C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48570367"/>
        <c:axId val="975713839"/>
      </c:barChart>
      <c:catAx>
        <c:axId val="11485703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5713839"/>
        <c:crosses val="autoZero"/>
        <c:auto val="1"/>
        <c:lblAlgn val="ctr"/>
        <c:lblOffset val="100"/>
        <c:noMultiLvlLbl val="0"/>
      </c:catAx>
      <c:valAx>
        <c:axId val="97571383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/>
                  <a:t>Percentage</a:t>
                </a:r>
                <a:r>
                  <a:rPr lang="hr-HR" sz="1400" baseline="0"/>
                  <a:t> of patients</a:t>
                </a:r>
                <a:endParaRPr lang="hr-HR" sz="14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r-HR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85703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10140199143485"/>
          <c:y val="9.5014548267237209E-2"/>
          <c:w val="0.87526893095782576"/>
          <c:h val="0.775921927273881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rgbClr val="00206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63%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E6A-4DA5-B6EE-10D824635C0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E6A-4DA5-B6EE-10D824635C0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AE6A-4DA5-B6EE-10D824635C0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E6A-4DA5-B6EE-10D824635C0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AE6A-4DA5-B6EE-10D824635C0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10%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AE6A-4DA5-B6EE-10D824635C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Hanging/strangulation</c:v>
                </c:pt>
                <c:pt idx="1">
                  <c:v>Self-poisoning</c:v>
                </c:pt>
                <c:pt idx="2">
                  <c:v>Gas inhalation</c:v>
                </c:pt>
                <c:pt idx="3">
                  <c:v>Jumping/multiple injuries</c:v>
                </c:pt>
                <c:pt idx="4">
                  <c:v>Drowning</c:v>
                </c:pt>
                <c:pt idx="5">
                  <c:v>Other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1965</c:v>
                </c:pt>
                <c:pt idx="1">
                  <c:v>341</c:v>
                </c:pt>
                <c:pt idx="2">
                  <c:v>130</c:v>
                </c:pt>
                <c:pt idx="3">
                  <c:v>236</c:v>
                </c:pt>
                <c:pt idx="4">
                  <c:v>132</c:v>
                </c:pt>
                <c:pt idx="5">
                  <c:v>308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E6A-4DA5-B6EE-10D824635C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47%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AE6A-4DA5-B6EE-10D824635C0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31%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AE6A-4DA5-B6EE-10D824635C0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AE6A-4DA5-B6EE-10D824635C0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AE6A-4DA5-B6EE-10D824635C0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AE6A-4DA5-B6EE-10D824635C0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AE6A-4DA5-B6EE-10D824635C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Hanging/strangulation</c:v>
                </c:pt>
                <c:pt idx="1">
                  <c:v>Self-poisoning</c:v>
                </c:pt>
                <c:pt idx="2">
                  <c:v>Gas inhalation</c:v>
                </c:pt>
                <c:pt idx="3">
                  <c:v>Jumping/multiple injuries</c:v>
                </c:pt>
                <c:pt idx="4">
                  <c:v>Drowning</c:v>
                </c:pt>
                <c:pt idx="5">
                  <c:v>Other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418</c:v>
                </c:pt>
                <c:pt idx="1">
                  <c:v>272</c:v>
                </c:pt>
                <c:pt idx="2">
                  <c:v>18</c:v>
                </c:pt>
                <c:pt idx="3">
                  <c:v>64</c:v>
                </c:pt>
                <c:pt idx="4">
                  <c:v>55</c:v>
                </c:pt>
                <c:pt idx="5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E6A-4DA5-B6EE-10D824635C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6895312"/>
        <c:axId val="516901072"/>
      </c:barChart>
      <c:catAx>
        <c:axId val="516895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516901072"/>
        <c:crosses val="autoZero"/>
        <c:auto val="1"/>
        <c:lblAlgn val="ctr"/>
        <c:lblOffset val="100"/>
        <c:noMultiLvlLbl val="0"/>
      </c:catAx>
      <c:valAx>
        <c:axId val="516901072"/>
        <c:scaling>
          <c:orientation val="minMax"/>
          <c:max val="200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GB" sz="1600" b="1">
                    <a:latin typeface="Calibri" panose="020F0502020204030204" pitchFamily="34" charset="0"/>
                    <a:cs typeface="Calibri" panose="020F0502020204030204" pitchFamily="34" charset="0"/>
                  </a:rPr>
                  <a:t>Number of suicides</a:t>
                </a:r>
              </a:p>
            </c:rich>
          </c:tx>
          <c:layout>
            <c:manualLayout>
              <c:xMode val="edge"/>
              <c:yMode val="edge"/>
              <c:x val="1.714716364856855E-2"/>
              <c:y val="0.3227454279807192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6350"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6895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219721599012063"/>
          <c:y val="8.7997712407801632E-2"/>
          <c:w val="0.15748414759649379"/>
          <c:h val="5.93896986103777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'Pt age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4A509A54-7C63-4823-A94F-661CCAB19EAF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2E24-4005-8220-E693209B7F4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52B66F9-BC95-4B7F-866A-66075E1CA87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2E24-4005-8220-E693209B7F4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681E2950-6A0C-4749-9759-583EC3993B4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2E24-4005-8220-E693209B7F4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79031CE-D5BD-42A1-A318-921CCAD9B2F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2E24-4005-8220-E693209B7F4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40921350-1BE2-4CE1-A4E3-8284B567181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2E24-4005-8220-E693209B7F4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746338A3-A49B-4CA6-8154-2EF3D7481E9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2E24-4005-8220-E693209B7F43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80AB3EDC-FADB-418C-8493-7F38EB234E2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2E24-4005-8220-E693209B7F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 age gender'!$A$2:$A$8</c:f>
              <c:strCache>
                <c:ptCount val="7"/>
                <c:pt idx="0">
                  <c:v>Under 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'Pt age gender'!$B$2:$B$8</c:f>
              <c:numCache>
                <c:formatCode>General</c:formatCode>
                <c:ptCount val="7"/>
                <c:pt idx="0">
                  <c:v>48</c:v>
                </c:pt>
                <c:pt idx="1">
                  <c:v>103</c:v>
                </c:pt>
                <c:pt idx="2">
                  <c:v>134</c:v>
                </c:pt>
                <c:pt idx="3">
                  <c:v>111</c:v>
                </c:pt>
                <c:pt idx="4">
                  <c:v>96</c:v>
                </c:pt>
                <c:pt idx="5">
                  <c:v>57</c:v>
                </c:pt>
                <c:pt idx="6">
                  <c:v>27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'Pt age gender'!$D$2:$D$8</c15:f>
                <c15:dlblRangeCache>
                  <c:ptCount val="7"/>
                  <c:pt idx="0">
                    <c:v>8%</c:v>
                  </c:pt>
                  <c:pt idx="1">
                    <c:v>18%</c:v>
                  </c:pt>
                  <c:pt idx="2">
                    <c:v>23%</c:v>
                  </c:pt>
                  <c:pt idx="3">
                    <c:v>19%</c:v>
                  </c:pt>
                  <c:pt idx="4">
                    <c:v>17%</c:v>
                  </c:pt>
                  <c:pt idx="5">
                    <c:v>10%</c:v>
                  </c:pt>
                  <c:pt idx="6">
                    <c:v>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2E24-4005-8220-E693209B7F43}"/>
            </c:ext>
          </c:extLst>
        </c:ser>
        <c:ser>
          <c:idx val="1"/>
          <c:order val="1"/>
          <c:tx>
            <c:strRef>
              <c:f>'Pt age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743E804-3219-4886-A41E-9602ECB0D0DC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2E24-4005-8220-E693209B7F4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5840929-D08C-4195-8C47-473193DE7B2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2E24-4005-8220-E693209B7F4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2D98656B-9122-40FC-9EA3-6BEAAE7DA09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2E24-4005-8220-E693209B7F4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8BEDB3A-2B4D-40EF-B7C8-3FB8311CC31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2E24-4005-8220-E693209B7F4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9902816D-E4CD-462F-A672-03A8A213083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2E24-4005-8220-E693209B7F4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166F1448-E470-4F6E-B704-2984AEF8D6C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2E24-4005-8220-E693209B7F43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CE258BB0-8B02-4A76-AC5E-503E9EDB1E1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2E24-4005-8220-E693209B7F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720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0"/>
              </c:ext>
            </c:extLst>
          </c:dLbls>
          <c:cat>
            <c:strRef>
              <c:f>'Pt age gender'!$A$2:$A$8</c:f>
              <c:strCache>
                <c:ptCount val="7"/>
                <c:pt idx="0">
                  <c:v>Under 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'Pt age gender'!$C$2:$C$8</c:f>
              <c:numCache>
                <c:formatCode>General</c:formatCode>
                <c:ptCount val="7"/>
                <c:pt idx="0">
                  <c:v>27</c:v>
                </c:pt>
                <c:pt idx="1">
                  <c:v>43</c:v>
                </c:pt>
                <c:pt idx="2">
                  <c:v>58</c:v>
                </c:pt>
                <c:pt idx="3">
                  <c:v>62</c:v>
                </c:pt>
                <c:pt idx="4">
                  <c:v>50</c:v>
                </c:pt>
                <c:pt idx="5">
                  <c:v>26</c:v>
                </c:pt>
                <c:pt idx="6">
                  <c:v>21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'Pt age gender'!$E$2:$E$8</c15:f>
                <c15:dlblRangeCache>
                  <c:ptCount val="7"/>
                  <c:pt idx="0">
                    <c:v>9%</c:v>
                  </c:pt>
                  <c:pt idx="1">
                    <c:v>15%</c:v>
                  </c:pt>
                  <c:pt idx="2">
                    <c:v>20%</c:v>
                  </c:pt>
                  <c:pt idx="3">
                    <c:v>22%</c:v>
                  </c:pt>
                  <c:pt idx="4">
                    <c:v>17%</c:v>
                  </c:pt>
                  <c:pt idx="5">
                    <c:v>9%</c:v>
                  </c:pt>
                  <c:pt idx="6">
                    <c:v>7%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F-2E24-4005-8220-E693209B7F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77824479"/>
        <c:axId val="977819487"/>
      </c:barChart>
      <c:catAx>
        <c:axId val="9778244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200" b="1"/>
                  <a:t>Age group</a:t>
                </a:r>
              </a:p>
            </c:rich>
          </c:tx>
          <c:layout>
            <c:manualLayout>
              <c:xMode val="edge"/>
              <c:yMode val="edge"/>
              <c:x val="0.50010080684358904"/>
              <c:y val="0.905712821217389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819487"/>
        <c:crosses val="autoZero"/>
        <c:auto val="1"/>
        <c:lblAlgn val="ctr"/>
        <c:lblOffset val="100"/>
        <c:noMultiLvlLbl val="0"/>
      </c:catAx>
      <c:valAx>
        <c:axId val="97781948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2.4691358024691358E-3"/>
              <c:y val="0.2932928910754011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824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139741907261588"/>
          <c:y val="8.8541119860017448E-2"/>
          <c:w val="0.21942716535433071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'Pt meth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56%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00-61C5-48E9-A963-C9EF3FFCFB1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0D32C23-244D-4902-9129-84C11B52823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61C5-48E9-A963-C9EF3FFCFB1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9F01159-1C06-4B96-AEDF-B16803CB41B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61C5-48E9-A963-C9EF3FFCFB1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88F6D95-FEC3-4D13-9DBB-6FD009E5277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61C5-48E9-A963-C9EF3FFCFB1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19F35FBF-F3E1-4D65-A5E4-DE09A68B512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61C5-48E9-A963-C9EF3FFCFB1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6A3F89D9-F733-473F-9A2C-F0CD1D5E493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61C5-48E9-A963-C9EF3FFCFB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 meth gender'!$A$2:$A$7</c:f>
              <c:strCache>
                <c:ptCount val="6"/>
                <c:pt idx="0">
                  <c:v>Hanging/strangulation</c:v>
                </c:pt>
                <c:pt idx="1">
                  <c:v>Self-poisoning</c:v>
                </c:pt>
                <c:pt idx="2">
                  <c:v>Gas inhalation</c:v>
                </c:pt>
                <c:pt idx="3">
                  <c:v>Jumping/multiple injuries</c:v>
                </c:pt>
                <c:pt idx="4">
                  <c:v>Drowning</c:v>
                </c:pt>
                <c:pt idx="5">
                  <c:v>Other</c:v>
                </c:pt>
              </c:strCache>
            </c:strRef>
          </c:cat>
          <c:val>
            <c:numRef>
              <c:f>'Pt meth gender'!$B$2:$B$7</c:f>
              <c:numCache>
                <c:formatCode>General</c:formatCode>
                <c:ptCount val="6"/>
                <c:pt idx="0">
                  <c:v>326</c:v>
                </c:pt>
                <c:pt idx="1">
                  <c:v>93</c:v>
                </c:pt>
                <c:pt idx="2">
                  <c:v>19</c:v>
                </c:pt>
                <c:pt idx="3">
                  <c:v>53</c:v>
                </c:pt>
                <c:pt idx="4">
                  <c:v>32</c:v>
                </c:pt>
                <c:pt idx="5">
                  <c:v>52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'Pt meth gender'!$D$2:$D$7</c15:f>
                <c15:dlblRangeCache>
                  <c:ptCount val="6"/>
                  <c:pt idx="0">
                    <c:v>57%</c:v>
                  </c:pt>
                  <c:pt idx="1">
                    <c:v>16%</c:v>
                  </c:pt>
                  <c:pt idx="2">
                    <c:v>3%</c:v>
                  </c:pt>
                  <c:pt idx="3">
                    <c:v>9%</c:v>
                  </c:pt>
                  <c:pt idx="4">
                    <c:v>6%</c:v>
                  </c:pt>
                  <c:pt idx="5">
                    <c:v>9%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6-61C5-48E9-A963-C9EF3FFCFB13}"/>
            </c:ext>
          </c:extLst>
        </c:ser>
        <c:ser>
          <c:idx val="1"/>
          <c:order val="1"/>
          <c:tx>
            <c:strRef>
              <c:f>'Pt meth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60CB9670-72EF-4700-82A6-E3CC876D8993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61C5-48E9-A963-C9EF3FFCFB1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DA988C4-0FE3-422C-919A-CA84C3AA08E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61C5-48E9-A963-C9EF3FFCFB1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18EF63D-FB8D-479A-BD05-C2709BC4645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61C5-48E9-A963-C9EF3FFCFB1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A4C03BD-FD67-43DD-86D7-2169B366D41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61C5-48E9-A963-C9EF3FFCFB1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15241CB5-8A74-4A8D-B92D-C99FBE31FB3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61C5-48E9-A963-C9EF3FFCFB1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989C689A-C373-4BA8-87A7-A54F6D58C64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61C5-48E9-A963-C9EF3FFCFB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 meth gender'!$A$2:$A$7</c:f>
              <c:strCache>
                <c:ptCount val="6"/>
                <c:pt idx="0">
                  <c:v>Hanging/strangulation</c:v>
                </c:pt>
                <c:pt idx="1">
                  <c:v>Self-poisoning</c:v>
                </c:pt>
                <c:pt idx="2">
                  <c:v>Gas inhalation</c:v>
                </c:pt>
                <c:pt idx="3">
                  <c:v>Jumping/multiple injuries</c:v>
                </c:pt>
                <c:pt idx="4">
                  <c:v>Drowning</c:v>
                </c:pt>
                <c:pt idx="5">
                  <c:v>Other</c:v>
                </c:pt>
              </c:strCache>
            </c:strRef>
          </c:cat>
          <c:val>
            <c:numRef>
              <c:f>'Pt meth gender'!$C$2:$C$7</c:f>
              <c:numCache>
                <c:formatCode>General</c:formatCode>
                <c:ptCount val="6"/>
                <c:pt idx="0">
                  <c:v>134</c:v>
                </c:pt>
                <c:pt idx="1">
                  <c:v>83</c:v>
                </c:pt>
                <c:pt idx="2">
                  <c:v>6</c:v>
                </c:pt>
                <c:pt idx="3">
                  <c:v>26</c:v>
                </c:pt>
                <c:pt idx="4">
                  <c:v>20</c:v>
                </c:pt>
                <c:pt idx="5">
                  <c:v>16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'Pt meth gender'!$E$2:$E$7</c15:f>
                <c15:dlblRangeCache>
                  <c:ptCount val="6"/>
                  <c:pt idx="0">
                    <c:v>47%</c:v>
                  </c:pt>
                  <c:pt idx="1">
                    <c:v>29%</c:v>
                  </c:pt>
                  <c:pt idx="2">
                    <c:v>2%</c:v>
                  </c:pt>
                  <c:pt idx="3">
                    <c:v>9%</c:v>
                  </c:pt>
                  <c:pt idx="4">
                    <c:v>7%</c:v>
                  </c:pt>
                  <c:pt idx="5">
                    <c:v>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61C5-48E9-A963-C9EF3FFCFB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0"/>
              <c:y val="0.3168321824053533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695297462817153"/>
          <c:y val="0.10243000874890634"/>
          <c:w val="0.17839606939376482"/>
          <c:h val="6.23618555441102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2518882982144"/>
          <c:y val="3.6208056403581296E-2"/>
          <c:w val="0.88425784745828129"/>
          <c:h val="0.753986188733765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'Diagnosis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46B8CB76-B980-4AFC-9B80-E81351A52F49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B479-40AD-A1A7-48F77C58EE0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729C8F8-01CC-4092-A0B2-266C05CD065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B479-40AD-A1A7-48F77C58EE0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F5A7A5C-993D-4EE5-8900-D0F59B35BEA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B479-40AD-A1A7-48F77C58EE0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E3F15A6-9983-4F9E-AF3C-4BEE27A9B01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B479-40AD-A1A7-48F77C58EE0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93CCCF89-DE9E-4DF1-A73F-A92AB215B66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B479-40AD-A1A7-48F77C58EE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'Diagnosis gender'!$A$2:$A$6</c:f>
              <c:strCache>
                <c:ptCount val="5"/>
                <c:pt idx="0">
                  <c:v>Schizophrenia &amp; other delusional disorders</c:v>
                </c:pt>
                <c:pt idx="1">
                  <c:v>Affective disorders</c:v>
                </c:pt>
                <c:pt idx="2">
                  <c:v>Personality disorder</c:v>
                </c:pt>
                <c:pt idx="3">
                  <c:v>Alcohol dependence/misuse</c:v>
                </c:pt>
                <c:pt idx="4">
                  <c:v>Drug dependence/misuse</c:v>
                </c:pt>
              </c:strCache>
            </c:strRef>
          </c:cat>
          <c:val>
            <c:numRef>
              <c:f>'Diagnosis gender'!$B$2:$B$6</c:f>
              <c:numCache>
                <c:formatCode>General</c:formatCode>
                <c:ptCount val="5"/>
                <c:pt idx="0">
                  <c:v>83</c:v>
                </c:pt>
                <c:pt idx="1">
                  <c:v>205</c:v>
                </c:pt>
                <c:pt idx="2">
                  <c:v>33</c:v>
                </c:pt>
                <c:pt idx="3">
                  <c:v>49</c:v>
                </c:pt>
                <c:pt idx="4">
                  <c:v>41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'Diagnosis gender'!$D$2:$D$7</c15:f>
                <c15:dlblRangeCache>
                  <c:ptCount val="6"/>
                  <c:pt idx="0">
                    <c:v>15%</c:v>
                  </c:pt>
                  <c:pt idx="1">
                    <c:v>36%</c:v>
                  </c:pt>
                  <c:pt idx="2">
                    <c:v>6%</c:v>
                  </c:pt>
                  <c:pt idx="3">
                    <c:v>9%</c:v>
                  </c:pt>
                  <c:pt idx="4">
                    <c:v>7%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B479-40AD-A1A7-48F77C58EE02}"/>
            </c:ext>
          </c:extLst>
        </c:ser>
        <c:ser>
          <c:idx val="1"/>
          <c:order val="1"/>
          <c:tx>
            <c:strRef>
              <c:f>'Diagnosis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446BDE94-940C-4596-9F81-8725C50B057B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B479-40AD-A1A7-48F77C58EE0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1E9CCE4-F9C9-4F9D-8672-2851EE9C274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B479-40AD-A1A7-48F77C58EE0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10CDA99-0B0C-4C75-AD7E-E5DCA2B3221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B479-40AD-A1A7-48F77C58EE0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0C3CAAB1-F9DB-464F-AC4A-3B7A3F87DC0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B479-40AD-A1A7-48F77C58EE0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D49FC1FE-A32B-47F4-9E9D-05355537BA2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B479-40AD-A1A7-48F77C58EE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'Diagnosis gender'!$A$2:$A$6</c:f>
              <c:strCache>
                <c:ptCount val="5"/>
                <c:pt idx="0">
                  <c:v>Schizophrenia &amp; other delusional disorders</c:v>
                </c:pt>
                <c:pt idx="1">
                  <c:v>Affective disorders</c:v>
                </c:pt>
                <c:pt idx="2">
                  <c:v>Personality disorder</c:v>
                </c:pt>
                <c:pt idx="3">
                  <c:v>Alcohol dependence/misuse</c:v>
                </c:pt>
                <c:pt idx="4">
                  <c:v>Drug dependence/misuse</c:v>
                </c:pt>
              </c:strCache>
            </c:strRef>
          </c:cat>
          <c:val>
            <c:numRef>
              <c:f>'Diagnosis gender'!$C$2:$C$6</c:f>
              <c:numCache>
                <c:formatCode>General</c:formatCode>
                <c:ptCount val="5"/>
                <c:pt idx="0">
                  <c:v>27</c:v>
                </c:pt>
                <c:pt idx="1">
                  <c:v>120</c:v>
                </c:pt>
                <c:pt idx="2">
                  <c:v>55</c:v>
                </c:pt>
                <c:pt idx="3">
                  <c:v>20</c:v>
                </c:pt>
                <c:pt idx="4">
                  <c:v>12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'Diagnosis gender'!$E$2:$E$7</c15:f>
                <c15:dlblRangeCache>
                  <c:ptCount val="6"/>
                  <c:pt idx="0">
                    <c:v>9%</c:v>
                  </c:pt>
                  <c:pt idx="1">
                    <c:v>42%</c:v>
                  </c:pt>
                  <c:pt idx="2">
                    <c:v>19%</c:v>
                  </c:pt>
                  <c:pt idx="3">
                    <c:v>7%</c:v>
                  </c:pt>
                  <c:pt idx="4">
                    <c:v>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B479-40AD-A1A7-48F77C58EE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0"/>
              <c:y val="0.2862920404200968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8192438592189408"/>
          <c:y val="4.6293294918188205E-2"/>
          <c:w val="0.17839606939376482"/>
          <c:h val="6.23618555441102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8611195887335787E-2"/>
          <c:y val="0.22030447450049606"/>
          <c:w val="0.81388888888888888"/>
          <c:h val="0.54983960338291049"/>
        </c:manualLayout>
      </c:layout>
      <c:pie3DChart>
        <c:varyColors val="1"/>
        <c:ser>
          <c:idx val="0"/>
          <c:order val="0"/>
          <c:tx>
            <c:strRef>
              <c:f>'Marital status'!$B$1</c:f>
              <c:strCache>
                <c:ptCount val="1"/>
                <c:pt idx="0">
                  <c:v>Percent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3D6-4EB9-9AD0-52548E6B12D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3D6-4EB9-9AD0-52548E6B12D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3D6-4EB9-9AD0-52548E6B12D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3D6-4EB9-9AD0-52548E6B12D7}"/>
              </c:ext>
            </c:extLst>
          </c:dPt>
          <c:dLbls>
            <c:dLbl>
              <c:idx val="0"/>
              <c:layout>
                <c:manualLayout>
                  <c:x val="3.8523512685914363E-2"/>
                  <c:y val="-7.242157056273258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F7FAD7B-38AA-4C72-98BF-CD5381CBE386}" type="CATEGORYNAME">
                      <a:rPr lang="en-US" sz="1400" b="1" baseline="0"/>
                      <a:pPr>
                        <a:defRPr sz="1400"/>
                      </a:pPr>
                      <a:t>[CATEGORY NAME]</a:t>
                    </a:fld>
                    <a:r>
                      <a:rPr lang="en-US" sz="1400" b="1" baseline="0"/>
                      <a:t>
188 (</a:t>
                    </a:r>
                    <a:fld id="{6ED83E97-3094-4E63-947A-48E83DD849B9}" type="VALUE">
                      <a:rPr lang="en-US" sz="1400" b="1" baseline="0"/>
                      <a:pPr>
                        <a:defRPr sz="1400"/>
                      </a:pPr>
                      <a:t>[VALUE]</a:t>
                    </a:fld>
                    <a:r>
                      <a:rPr lang="en-US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544444444444442"/>
                      <c:h val="0.17620723941540731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D3D6-4EB9-9AD0-52548E6B12D7}"/>
                </c:ext>
              </c:extLst>
            </c:dLbl>
            <c:dLbl>
              <c:idx val="1"/>
              <c:layout>
                <c:manualLayout>
                  <c:x val="2.9805879400733665E-2"/>
                  <c:y val="-7.638156324956987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AAFBBDC-E2DE-453D-BC47-FD6A7A9D14B2}" type="CATEGORYNAME">
                      <a:rPr lang="en-US" sz="1400" b="1" baseline="0"/>
                      <a:pPr>
                        <a:defRPr sz="1400"/>
                      </a:pPr>
                      <a:t>[CATEGORY NAME]</a:t>
                    </a:fld>
                    <a:r>
                      <a:rPr lang="en-US" sz="1400" b="1" baseline="0"/>
                      <a:t>
238 (</a:t>
                    </a:r>
                    <a:fld id="{38C0E32C-5E59-4D05-850B-513CD257E4FB}" type="VALUE">
                      <a:rPr lang="en-US" sz="1400" b="1" baseline="0"/>
                      <a:pPr>
                        <a:defRPr sz="1400"/>
                      </a:pPr>
                      <a:t>[VALUE]</a:t>
                    </a:fld>
                    <a:r>
                      <a:rPr lang="en-US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704177602799649"/>
                      <c:h val="0.18549229048318819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D3D6-4EB9-9AD0-52548E6B12D7}"/>
                </c:ext>
              </c:extLst>
            </c:dLbl>
            <c:dLbl>
              <c:idx val="2"/>
              <c:layout>
                <c:manualLayout>
                  <c:x val="-4.822023365409845E-2"/>
                  <c:y val="-0.1734196446294969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6A35BD9-8BF4-449A-871F-1D3B49C16836}" type="CATEGORYNAME">
                      <a:rPr lang="en-US" sz="1400" b="1" baseline="0"/>
                      <a:pPr algn="l">
                        <a:defRPr sz="1400"/>
                      </a:pPr>
                      <a:t>[CATEGORY NAME]</a:t>
                    </a:fld>
                    <a:r>
                      <a:rPr lang="en-US" sz="1400" b="1" baseline="0"/>
                      <a:t>
333 (</a:t>
                    </a:r>
                    <a:fld id="{531E752E-C80D-47B1-92A8-5749C374BB6F}" type="VALUE">
                      <a:rPr lang="en-US" sz="1400" b="1" baseline="0"/>
                      <a:pPr algn="l">
                        <a:defRPr sz="1400"/>
                      </a:pPr>
                      <a:t>[VALUE]</a:t>
                    </a:fld>
                    <a:r>
                      <a:rPr lang="en-US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l"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2857450355681405"/>
                      <c:h val="0.13479196075992506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D3D6-4EB9-9AD0-52548E6B12D7}"/>
                </c:ext>
              </c:extLst>
            </c:dLbl>
            <c:dLbl>
              <c:idx val="3"/>
              <c:layout>
                <c:manualLayout>
                  <c:x val="4.7448109697508206E-2"/>
                  <c:y val="-3.781807921251004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96B497F-6EC5-48DA-87F5-C1C6D7E31B50}" type="CATEGORYNAME">
                      <a:rPr lang="en-US" sz="1400" b="1" baseline="0"/>
                      <a:pPr>
                        <a:defRPr sz="1400"/>
                      </a:pPr>
                      <a:t>[CATEGORY NAME]</a:t>
                    </a:fld>
                    <a:r>
                      <a:rPr lang="en-US" sz="1400" b="1" baseline="0"/>
                      <a:t>
49 (</a:t>
                    </a:r>
                    <a:fld id="{DDC91F5C-7DCB-4528-8D18-F074BE414D5A}" type="VALUE">
                      <a:rPr lang="en-US" sz="1400" b="1" baseline="0"/>
                      <a:pPr>
                        <a:defRPr sz="1400"/>
                      </a:pPr>
                      <a:t>[VALUE]</a:t>
                    </a:fld>
                    <a:r>
                      <a:rPr lang="en-US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059711286089235"/>
                      <c:h val="0.14788527478633415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D3D6-4EB9-9AD0-52548E6B12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'Marital status'!$A$2:$A$5</c:f>
              <c:strCache>
                <c:ptCount val="4"/>
                <c:pt idx="0">
                  <c:v>Divorced/Separated</c:v>
                </c:pt>
                <c:pt idx="1">
                  <c:v>Married/Co-habiting</c:v>
                </c:pt>
                <c:pt idx="2">
                  <c:v>Single</c:v>
                </c:pt>
                <c:pt idx="3">
                  <c:v>Widowed</c:v>
                </c:pt>
              </c:strCache>
            </c:strRef>
          </c:cat>
          <c:val>
            <c:numRef>
              <c:f>'Marital status'!$B$2:$B$5</c:f>
              <c:numCache>
                <c:formatCode>0%</c:formatCode>
                <c:ptCount val="4"/>
                <c:pt idx="0">
                  <c:v>0.23</c:v>
                </c:pt>
                <c:pt idx="1">
                  <c:v>0.28999999999999998</c:v>
                </c:pt>
                <c:pt idx="2">
                  <c:v>0.41</c:v>
                </c:pt>
                <c:pt idx="3">
                  <c:v>0.06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'Marital status'!$B$2:$B$5</c15:f>
                <c15:dlblRangeCache>
                  <c:ptCount val="4"/>
                  <c:pt idx="0">
                    <c:v>23%</c:v>
                  </c:pt>
                  <c:pt idx="1">
                    <c:v>29%</c:v>
                  </c:pt>
                  <c:pt idx="2">
                    <c:v>41%</c:v>
                  </c:pt>
                  <c:pt idx="3">
                    <c:v>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8-D3D6-4EB9-9AD0-52548E6B12D7}"/>
            </c:ext>
          </c:extLst>
        </c:ser>
        <c:ser>
          <c:idx val="1"/>
          <c:order val="1"/>
          <c:tx>
            <c:strRef>
              <c:f>'Marital status'!$C$1</c:f>
              <c:strCache>
                <c:ptCount val="1"/>
                <c:pt idx="0">
                  <c:v>no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D3D6-4EB9-9AD0-52548E6B12D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D3D6-4EB9-9AD0-52548E6B12D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D3D6-4EB9-9AD0-52548E6B12D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D3D6-4EB9-9AD0-52548E6B12D7}"/>
              </c:ext>
            </c:extLst>
          </c:dPt>
          <c:val>
            <c:numRef>
              <c:f>'Marital status'!$C$2:$C$5</c:f>
              <c:numCache>
                <c:formatCode>General</c:formatCode>
                <c:ptCount val="4"/>
                <c:pt idx="0">
                  <c:v>188</c:v>
                </c:pt>
                <c:pt idx="1">
                  <c:v>238</c:v>
                </c:pt>
                <c:pt idx="2">
                  <c:v>333</c:v>
                </c:pt>
                <c:pt idx="3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D3D6-4EB9-9AD0-52548E6B12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972222222222223"/>
          <c:y val="0.25525665489585392"/>
          <c:w val="0.81388888888888888"/>
          <c:h val="0.54983960338291049"/>
        </c:manualLayout>
      </c:layout>
      <c:pie3DChart>
        <c:varyColors val="1"/>
        <c:ser>
          <c:idx val="0"/>
          <c:order val="0"/>
          <c:tx>
            <c:strRef>
              <c:f>Employment!$B$1</c:f>
              <c:strCache>
                <c:ptCount val="1"/>
                <c:pt idx="0">
                  <c:v>Percent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F71-4577-B79C-039A7923840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F71-4577-B79C-039A7923840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F71-4577-B79C-039A7923840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F71-4577-B79C-039A7923840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F71-4577-B79C-039A7923840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F71-4577-B79C-039A7923840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FF71-4577-B79C-039A7923840F}"/>
              </c:ext>
            </c:extLst>
          </c:dPt>
          <c:dLbls>
            <c:dLbl>
              <c:idx val="0"/>
              <c:layout>
                <c:manualLayout>
                  <c:x val="5.6579086931236963E-2"/>
                  <c:y val="1.345292867873952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CBBF571-6579-489B-9F2C-BEFFB97EBC8B}" type="CATEGORYNAME">
                      <a:rPr lang="en-GB" sz="1400" b="1" baseline="0"/>
                      <a:pPr algn="l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GB" sz="1400" b="1" baseline="0" dirty="0"/>
                      <a:t> </a:t>
                    </a:r>
                  </a:p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GB" sz="1400" b="1" baseline="0" dirty="0"/>
                      <a:t>137 (</a:t>
                    </a:r>
                    <a:fld id="{D8E92AC5-75B7-4192-8E3D-414EFD039D26}" type="VALUE">
                      <a:rPr lang="en-GB" sz="1400" b="1" baseline="0"/>
                      <a:pPr algn="l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GB" sz="1400" b="1" baseline="0" dirty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6155559293508962"/>
                      <c:h val="0.2175974108854328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F71-4577-B79C-039A7923840F}"/>
                </c:ext>
              </c:extLst>
            </c:dLbl>
            <c:dLbl>
              <c:idx val="1"/>
              <c:layout>
                <c:manualLayout>
                  <c:x val="5.9980729709977344E-2"/>
                  <c:y val="-5.000956303485996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8F893D8-B94E-402E-AAA5-C04A531CD646}" type="CATEGORYNAME">
                      <a:rPr lang="en-US" sz="1400" b="1" baseline="0"/>
                      <a:pPr algn="l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400" b="1" baseline="0" dirty="0"/>
                      <a:t> </a:t>
                    </a:r>
                  </a:p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baseline="0" dirty="0"/>
                      <a:t>377 (</a:t>
                    </a:r>
                    <a:fld id="{E8CB5E2E-48EE-47EB-A8C5-9EF8EE505F8B}" type="VALUE">
                      <a:rPr lang="en-US" sz="1400" b="1" baseline="0"/>
                      <a:pPr algn="l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400" b="1" baseline="0" dirty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3746054699246948"/>
                      <c:h val="0.1854922205868232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F71-4577-B79C-039A7923840F}"/>
                </c:ext>
              </c:extLst>
            </c:dLbl>
            <c:dLbl>
              <c:idx val="2"/>
              <c:layout>
                <c:manualLayout>
                  <c:x val="-3.399852048433169E-2"/>
                  <c:y val="0.1110320404084494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7102F95-9194-4D3E-9CCD-AA1F4D07EA14}" type="CATEGORYNAME">
                      <a:rPr lang="en-US" sz="1400" b="1" baseline="0"/>
                      <a:pPr algn="l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400" b="1" baseline="0" dirty="0"/>
                      <a:t> </a:t>
                    </a:r>
                  </a:p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baseline="0" dirty="0"/>
                      <a:t>24 (</a:t>
                    </a:r>
                    <a:fld id="{1A3C2CC9-860B-40B4-815C-4230FD73C7CD}" type="VALUE">
                      <a:rPr lang="en-US" sz="1400" b="1" baseline="0"/>
                      <a:pPr algn="l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400" b="1" baseline="0" dirty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116962049263053"/>
                      <c:h val="0.108567052491421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F71-4577-B79C-039A7923840F}"/>
                </c:ext>
              </c:extLst>
            </c:dLbl>
            <c:dLbl>
              <c:idx val="3"/>
              <c:layout>
                <c:manualLayout>
                  <c:x val="-8.0345932715054025E-2"/>
                  <c:y val="-8.60828343909869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9980345-3C3A-43CC-B1CE-CB52467152E7}" type="CATEGORYNAME">
                      <a:rPr lang="en-US" sz="1400" b="1" baseline="0"/>
                      <a:pPr algn="l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400" b="1" baseline="0" dirty="0"/>
                      <a:t> </a:t>
                    </a:r>
                  </a:p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baseline="0" dirty="0"/>
                      <a:t>14 (</a:t>
                    </a:r>
                    <a:fld id="{496093FA-64ED-4FAA-9F94-555997D6E651}" type="VALUE">
                      <a:rPr lang="en-US" sz="1400" b="1" baseline="0"/>
                      <a:pPr algn="l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400" b="1" baseline="0" dirty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4837489063867015"/>
                      <c:h val="0.1618128513880054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F71-4577-B79C-039A7923840F}"/>
                </c:ext>
              </c:extLst>
            </c:dLbl>
            <c:dLbl>
              <c:idx val="4"/>
              <c:layout>
                <c:manualLayout>
                  <c:x val="-4.7949737515359581E-2"/>
                  <c:y val="-9.5170898759466202E-2"/>
                </c:manualLayout>
              </c:layout>
              <c:tx>
                <c:rich>
                  <a:bodyPr/>
                  <a:lstStyle/>
                  <a:p>
                    <a:fld id="{02198889-F136-49D4-8F35-F218948FC8A4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 dirty="0"/>
                      <a:t> </a:t>
                    </a:r>
                  </a:p>
                  <a:p>
                    <a:r>
                      <a:rPr lang="en-US" b="1" baseline="0" dirty="0"/>
                      <a:t>103 (</a:t>
                    </a:r>
                    <a:fld id="{1620D72B-373B-464E-9A78-E6353C4EA32C}" type="VALUE">
                      <a:rPr lang="en-US" b="1" baseline="0"/>
                      <a:pPr/>
                      <a:t>[VALUE]</a:t>
                    </a:fld>
                    <a:r>
                      <a:rPr lang="en-US" b="1" baseline="0" dirty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F71-4577-B79C-039A7923840F}"/>
                </c:ext>
              </c:extLst>
            </c:dLbl>
            <c:dLbl>
              <c:idx val="5"/>
              <c:layout>
                <c:manualLayout>
                  <c:x val="-3.3782571876530991E-2"/>
                  <c:y val="-6.8230132891479986E-2"/>
                </c:manualLayout>
              </c:layout>
              <c:tx>
                <c:rich>
                  <a:bodyPr/>
                  <a:lstStyle/>
                  <a:p>
                    <a:fld id="{DB253779-83FA-4F42-BB03-102EB5B74531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120 (</a:t>
                    </a:r>
                    <a:fld id="{90A22EAA-DE5A-4D8B-92B3-203D912E79ED}" type="VALUE">
                      <a:rPr lang="en-US" b="1" baseline="0"/>
                      <a:pPr/>
                      <a:t>[VALUE]</a:t>
                    </a:fld>
                    <a:r>
                      <a:rPr lang="en-US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FF71-4577-B79C-039A7923840F}"/>
                </c:ext>
              </c:extLst>
            </c:dLbl>
            <c:dLbl>
              <c:idx val="6"/>
              <c:layout>
                <c:manualLayout>
                  <c:x val="2.095370757881455E-2"/>
                  <c:y val="-0.10111501901617194"/>
                </c:manualLayout>
              </c:layout>
              <c:tx>
                <c:rich>
                  <a:bodyPr/>
                  <a:lstStyle/>
                  <a:p>
                    <a:fld id="{A8C37F48-0ECA-47C9-A887-F08940128345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12 (</a:t>
                    </a:r>
                    <a:fld id="{B34DF08C-D9C0-4161-A3DA-5635E0BC9C16}" type="VALUE">
                      <a:rPr lang="en-US" b="1" baseline="0"/>
                      <a:pPr/>
                      <a:t>[VALUE]</a:t>
                    </a:fld>
                    <a:r>
                      <a:rPr lang="en-US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FF71-4577-B79C-039A79238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l"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leaderLines>
              <c:spPr>
                <a:ln w="6350">
                  <a:solidFill>
                    <a:schemeClr val="accent3">
                      <a:lumMod val="75000"/>
                    </a:schemeClr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Employment!$A$2:$A$8</c:f>
              <c:strCache>
                <c:ptCount val="7"/>
                <c:pt idx="0">
                  <c:v>In paid employment (including part time &amp; self-employment)</c:v>
                </c:pt>
                <c:pt idx="1">
                  <c:v>Unemployed</c:v>
                </c:pt>
                <c:pt idx="2">
                  <c:v>Housewife/husband</c:v>
                </c:pt>
                <c:pt idx="3">
                  <c:v>Full-time student</c:v>
                </c:pt>
                <c:pt idx="4">
                  <c:v>Long-term sick</c:v>
                </c:pt>
                <c:pt idx="5">
                  <c:v>Retired</c:v>
                </c:pt>
                <c:pt idx="6">
                  <c:v>Other</c:v>
                </c:pt>
              </c:strCache>
            </c:strRef>
          </c:cat>
          <c:val>
            <c:numRef>
              <c:f>Employment!$B$2:$B$8</c:f>
              <c:numCache>
                <c:formatCode>0%</c:formatCode>
                <c:ptCount val="7"/>
                <c:pt idx="0">
                  <c:v>0.17</c:v>
                </c:pt>
                <c:pt idx="1">
                  <c:v>0.48</c:v>
                </c:pt>
                <c:pt idx="2">
                  <c:v>0.03</c:v>
                </c:pt>
                <c:pt idx="3">
                  <c:v>0.02</c:v>
                </c:pt>
                <c:pt idx="4">
                  <c:v>0.13</c:v>
                </c:pt>
                <c:pt idx="5">
                  <c:v>0.15</c:v>
                </c:pt>
                <c:pt idx="6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F71-4577-B79C-039A7923840F}"/>
            </c:ext>
          </c:extLst>
        </c:ser>
        <c:ser>
          <c:idx val="1"/>
          <c:order val="1"/>
          <c:tx>
            <c:strRef>
              <c:f>Employment!$C$1</c:f>
              <c:strCache>
                <c:ptCount val="1"/>
                <c:pt idx="0">
                  <c:v>No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FF71-4577-B79C-039A7923840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FF71-4577-B79C-039A7923840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FF71-4577-B79C-039A7923840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FF71-4577-B79C-039A7923840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FF71-4577-B79C-039A7923840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A-FF71-4577-B79C-039A7923840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C-FF71-4577-B79C-039A7923840F}"/>
              </c:ext>
            </c:extLst>
          </c:dPt>
          <c:cat>
            <c:strRef>
              <c:f>Employment!$A$2:$A$8</c:f>
              <c:strCache>
                <c:ptCount val="7"/>
                <c:pt idx="0">
                  <c:v>In paid employment (including part time &amp; self-employment)</c:v>
                </c:pt>
                <c:pt idx="1">
                  <c:v>Unemployed</c:v>
                </c:pt>
                <c:pt idx="2">
                  <c:v>Housewife/husband</c:v>
                </c:pt>
                <c:pt idx="3">
                  <c:v>Full-time student</c:v>
                </c:pt>
                <c:pt idx="4">
                  <c:v>Long-term sick</c:v>
                </c:pt>
                <c:pt idx="5">
                  <c:v>Retired</c:v>
                </c:pt>
                <c:pt idx="6">
                  <c:v>Other</c:v>
                </c:pt>
              </c:strCache>
            </c:strRef>
          </c:cat>
          <c:val>
            <c:numRef>
              <c:f>Employment!$C$2:$C$8</c:f>
              <c:numCache>
                <c:formatCode>General</c:formatCode>
                <c:ptCount val="7"/>
                <c:pt idx="0">
                  <c:v>137</c:v>
                </c:pt>
                <c:pt idx="1">
                  <c:v>377</c:v>
                </c:pt>
                <c:pt idx="2">
                  <c:v>24</c:v>
                </c:pt>
                <c:pt idx="3">
                  <c:v>14</c:v>
                </c:pt>
                <c:pt idx="4">
                  <c:v>103</c:v>
                </c:pt>
                <c:pt idx="5">
                  <c:v>120</c:v>
                </c:pt>
                <c:pt idx="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FF71-4577-B79C-039A79238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972222222222223"/>
          <c:y val="0.25525665489585392"/>
          <c:w val="0.81388888888888888"/>
          <c:h val="0.54983960338291049"/>
        </c:manualLayout>
      </c:layout>
      <c:pie3DChart>
        <c:varyColors val="1"/>
        <c:ser>
          <c:idx val="0"/>
          <c:order val="0"/>
          <c:tx>
            <c:strRef>
              <c:f>'Living circ'!$B$1</c:f>
              <c:strCache>
                <c:ptCount val="1"/>
                <c:pt idx="0">
                  <c:v>Percent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11D-4D06-805E-EF799897757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11D-4D06-805E-EF799897757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11D-4D06-805E-EF799897757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11D-4D06-805E-EF799897757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711D-4D06-805E-EF799897757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711D-4D06-805E-EF799897757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711D-4D06-805E-EF799897757E}"/>
              </c:ext>
            </c:extLst>
          </c:dPt>
          <c:dLbls>
            <c:dLbl>
              <c:idx val="0"/>
              <c:layout>
                <c:manualLayout>
                  <c:x val="1.2707271451435069E-2"/>
                  <c:y val="-3.8768423268410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EE70E24-0E86-430C-89A4-5CEC0F3B5447}" type="CATEGORYNAME">
                      <a:rPr lang="en-US" sz="1400" b="1" baseline="0"/>
                      <a:pPr algn="l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400" b="1" baseline="0"/>
                      <a:t> </a:t>
                    </a:r>
                  </a:p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baseline="0"/>
                      <a:t>357 (</a:t>
                    </a:r>
                    <a:fld id="{DD787704-78A7-400B-B4CF-ACDE11301CAD}" type="VALUE">
                      <a:rPr lang="en-US" sz="1400" b="1" baseline="0"/>
                      <a:pPr algn="l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8.7250683189264822E-2"/>
                      <c:h val="0.1715647074991408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11D-4D06-805E-EF799897757E}"/>
                </c:ext>
              </c:extLst>
            </c:dLbl>
            <c:dLbl>
              <c:idx val="1"/>
              <c:layout>
                <c:manualLayout>
                  <c:x val="-6.0622722287792894E-3"/>
                  <c:y val="1.206826334354072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endParaRPr lang="en-US" sz="1400" baseline="0" dirty="0"/>
                  </a:p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19E24BB-DFD2-4C5E-BE00-E66F18B19ABD}" type="CATEGORYNAME">
                      <a:rPr lang="en-US" sz="1400" b="1"/>
                      <a:pPr algn="l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400" b="1" dirty="0"/>
                      <a:t> </a:t>
                    </a:r>
                  </a:p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dirty="0"/>
                      <a:t>114 (14%)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704177602799649"/>
                      <c:h val="0.185492290483188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11D-4D06-805E-EF799897757E}"/>
                </c:ext>
              </c:extLst>
            </c:dLbl>
            <c:dLbl>
              <c:idx val="2"/>
              <c:layout>
                <c:manualLayout>
                  <c:x val="-6.9642014796297141E-3"/>
                  <c:y val="9.567186623105584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C19A07B-615E-43D9-801E-D9960482BC88}" type="CATEGORYNAME">
                      <a:rPr lang="en-GB" sz="1400" b="1"/>
                      <a:pPr algn="ctr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GB" sz="1400" b="1" dirty="0"/>
                      <a:t> </a:t>
                    </a:r>
                  </a:p>
                  <a:p>
                    <a:pPr algn="ctr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GB" sz="1400" b="1" dirty="0"/>
                      <a:t>241 (30%)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8138888888888891"/>
                      <c:h val="0.2458451224237638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11D-4D06-805E-EF799897757E}"/>
                </c:ext>
              </c:extLst>
            </c:dLbl>
            <c:dLbl>
              <c:idx val="3"/>
              <c:layout>
                <c:manualLayout>
                  <c:x val="-8.4066861986811903E-2"/>
                  <c:y val="-1.061785450353618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GB" sz="1400" b="1" baseline="0"/>
                      <a:t>With children only </a:t>
                    </a:r>
                  </a:p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GB" sz="1400" b="1" baseline="0"/>
                      <a:t>23 (3%)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05970865187302"/>
                      <c:h val="0.14909905848929481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711D-4D06-805E-EF799897757E}"/>
                </c:ext>
              </c:extLst>
            </c:dLbl>
            <c:dLbl>
              <c:idx val="4"/>
              <c:layout>
                <c:manualLayout>
                  <c:x val="-5.8537825696673922E-2"/>
                  <c:y val="-0.11001729655422268"/>
                </c:manualLayout>
              </c:layout>
              <c:tx>
                <c:rich>
                  <a:bodyPr/>
                  <a:lstStyle/>
                  <a:p>
                    <a:fld id="{3EC4BF86-AD1D-45CA-BD90-B78DD2678181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44 (</a:t>
                    </a:r>
                    <a:fld id="{E14CEDFA-5710-4CA3-8CF9-6E022AF5EE22}" type="VALUE">
                      <a:rPr lang="en-US" b="1" baseline="0"/>
                      <a:pPr/>
                      <a:t>[VALUE]</a:t>
                    </a:fld>
                    <a:r>
                      <a:rPr lang="en-US" b="1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11D-4D06-805E-EF799897757E}"/>
                </c:ext>
              </c:extLst>
            </c:dLbl>
            <c:dLbl>
              <c:idx val="5"/>
              <c:layout>
                <c:manualLayout>
                  <c:x val="2.6843516319913652E-2"/>
                  <c:y val="-0.13678668970642713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A22D17E9-A013-430B-A2AF-837EF81E5827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&lt;3 (&lt;</a:t>
                    </a:r>
                    <a:fld id="{BEA53850-5912-404D-B903-6B341DAB8FDA}" type="VALUE">
                      <a:rPr lang="en-US" b="1" baseline="0"/>
                      <a:pPr/>
                      <a:t>[VALUE]</a:t>
                    </a:fld>
                    <a:r>
                      <a:rPr lang="en-US" b="1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711D-4D06-805E-EF799897757E}"/>
                </c:ext>
              </c:extLst>
            </c:dLbl>
            <c:dLbl>
              <c:idx val="6"/>
              <c:layout>
                <c:manualLayout>
                  <c:x val="0.12222808271118162"/>
                  <c:y val="-9.7362301627725203E-2"/>
                </c:manualLayout>
              </c:layout>
              <c:tx>
                <c:rich>
                  <a:bodyPr/>
                  <a:lstStyle/>
                  <a:p>
                    <a:fld id="{3CFF658D-2F0C-4186-BB22-1812774B2108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31 (</a:t>
                    </a:r>
                    <a:fld id="{B6690380-210D-42B3-8516-6D53F84B3600}" type="VALUE">
                      <a:rPr lang="en-US" b="1" baseline="0"/>
                      <a:pPr/>
                      <a:t>[VALUE]</a:t>
                    </a:fld>
                    <a:r>
                      <a:rPr lang="en-US" b="1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711D-4D06-805E-EF79989775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l"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leaderLines>
              <c:spPr>
                <a:ln w="6350">
                  <a:solidFill>
                    <a:schemeClr val="bg1">
                      <a:lumMod val="65000"/>
                    </a:schemeClr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'Living circ'!$A$2:$A$8</c:f>
              <c:strCache>
                <c:ptCount val="7"/>
                <c:pt idx="0">
                  <c:v>Alone</c:v>
                </c:pt>
                <c:pt idx="1">
                  <c:v>With parents</c:v>
                </c:pt>
                <c:pt idx="2">
                  <c:v>With spouse/partner (with or without children)</c:v>
                </c:pt>
                <c:pt idx="3">
                  <c:v>With children only</c:v>
                </c:pt>
                <c:pt idx="4">
                  <c:v>Other shared</c:v>
                </c:pt>
                <c:pt idx="5">
                  <c:v>Prison/YOI</c:v>
                </c:pt>
                <c:pt idx="6">
                  <c:v>Other specified</c:v>
                </c:pt>
              </c:strCache>
            </c:strRef>
          </c:cat>
          <c:val>
            <c:numRef>
              <c:f>'Living circ'!$B$2:$B$8</c:f>
              <c:numCache>
                <c:formatCode>0%</c:formatCode>
                <c:ptCount val="7"/>
                <c:pt idx="0">
                  <c:v>0.44</c:v>
                </c:pt>
                <c:pt idx="1">
                  <c:v>0.14000000000000001</c:v>
                </c:pt>
                <c:pt idx="2">
                  <c:v>0.3</c:v>
                </c:pt>
                <c:pt idx="3">
                  <c:v>0.03</c:v>
                </c:pt>
                <c:pt idx="4">
                  <c:v>0.05</c:v>
                </c:pt>
                <c:pt idx="5">
                  <c:v>0.01</c:v>
                </c:pt>
                <c:pt idx="6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11D-4D06-805E-EF799897757E}"/>
            </c:ext>
          </c:extLst>
        </c:ser>
        <c:ser>
          <c:idx val="1"/>
          <c:order val="1"/>
          <c:tx>
            <c:strRef>
              <c:f>'Living circ'!$C$1</c:f>
              <c:strCache>
                <c:ptCount val="1"/>
                <c:pt idx="0">
                  <c:v>No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711D-4D06-805E-EF799897757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711D-4D06-805E-EF799897757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711D-4D06-805E-EF799897757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711D-4D06-805E-EF799897757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711D-4D06-805E-EF799897757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A-711D-4D06-805E-EF799897757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C-711D-4D06-805E-EF799897757E}"/>
              </c:ext>
            </c:extLst>
          </c:dPt>
          <c:cat>
            <c:strRef>
              <c:f>'Living circ'!$A$2:$A$8</c:f>
              <c:strCache>
                <c:ptCount val="7"/>
                <c:pt idx="0">
                  <c:v>Alone</c:v>
                </c:pt>
                <c:pt idx="1">
                  <c:v>With parents</c:v>
                </c:pt>
                <c:pt idx="2">
                  <c:v>With spouse/partner (with or without children)</c:v>
                </c:pt>
                <c:pt idx="3">
                  <c:v>With children only</c:v>
                </c:pt>
                <c:pt idx="4">
                  <c:v>Other shared</c:v>
                </c:pt>
                <c:pt idx="5">
                  <c:v>Prison/YOI</c:v>
                </c:pt>
                <c:pt idx="6">
                  <c:v>Other specified</c:v>
                </c:pt>
              </c:strCache>
            </c:strRef>
          </c:cat>
          <c:val>
            <c:numRef>
              <c:f>'Living circ'!$C$2:$C$8</c:f>
              <c:numCache>
                <c:formatCode>General</c:formatCode>
                <c:ptCount val="7"/>
                <c:pt idx="0">
                  <c:v>357</c:v>
                </c:pt>
                <c:pt idx="1">
                  <c:v>114</c:v>
                </c:pt>
                <c:pt idx="2">
                  <c:v>241</c:v>
                </c:pt>
                <c:pt idx="3">
                  <c:v>23</c:v>
                </c:pt>
                <c:pt idx="4">
                  <c:v>44</c:v>
                </c:pt>
                <c:pt idx="5">
                  <c:v>0</c:v>
                </c:pt>
                <c:pt idx="6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711D-4D06-805E-EF79989775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294624415312439E-2"/>
          <c:y val="3.6351619299405155E-2"/>
          <c:w val="0.89227535957949866"/>
          <c:h val="0.755767863020127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'In-pt cause of death'!$B$1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1FB36DB6-BF90-477D-BCC8-DFA4E5721B00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6944-488B-95C8-39E53C283EA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1DE8D5A-9C9A-417A-A234-37BF241DEF9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6944-488B-95C8-39E53C283EA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F4D55C5-3DD3-40CD-B9FF-82B099BAC5D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6944-488B-95C8-39E53C283EA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CA0EBB5-8198-49B4-AC77-7FD1D7DE7EF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6944-488B-95C8-39E53C283E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'In-pt cause of death'!$A$2:$A$5</c:f>
              <c:strCache>
                <c:ptCount val="4"/>
                <c:pt idx="0">
                  <c:v>Hanging/strangulation</c:v>
                </c:pt>
                <c:pt idx="1">
                  <c:v>Jumping/multiple injuries</c:v>
                </c:pt>
                <c:pt idx="2">
                  <c:v>Drowning</c:v>
                </c:pt>
                <c:pt idx="3">
                  <c:v>Other*</c:v>
                </c:pt>
              </c:strCache>
            </c:strRef>
          </c:cat>
          <c:val>
            <c:numRef>
              <c:f>'In-pt cause of death'!$B$2:$B$5</c:f>
              <c:numCache>
                <c:formatCode>General</c:formatCode>
                <c:ptCount val="4"/>
                <c:pt idx="0">
                  <c:v>15</c:v>
                </c:pt>
                <c:pt idx="1">
                  <c:v>7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'In-pt cause of death'!$D$2:$D$5</c15:f>
                <c15:dlblRangeCache>
                  <c:ptCount val="4"/>
                  <c:pt idx="0">
                    <c:v>50%</c:v>
                  </c:pt>
                  <c:pt idx="1">
                    <c:v>23%</c:v>
                  </c:pt>
                  <c:pt idx="2">
                    <c:v>10%</c:v>
                  </c:pt>
                  <c:pt idx="3">
                    <c:v>17%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4-6944-488B-95C8-39E53C283EAD}"/>
            </c:ext>
          </c:extLst>
        </c:ser>
        <c:ser>
          <c:idx val="1"/>
          <c:order val="1"/>
          <c:tx>
            <c:strRef>
              <c:f>'In-pt cause of death'!$C$1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35%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05-6944-488B-95C8-39E53C283EA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06-6944-488B-95C8-39E53C283EA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07-6944-488B-95C8-39E53C283EA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08-6944-488B-95C8-39E53C283E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'In-pt cause of death'!$A$2:$A$5</c:f>
              <c:strCache>
                <c:ptCount val="4"/>
                <c:pt idx="0">
                  <c:v>Hanging/strangulation</c:v>
                </c:pt>
                <c:pt idx="1">
                  <c:v>Jumping/multiple injuries</c:v>
                </c:pt>
                <c:pt idx="2">
                  <c:v>Drowning</c:v>
                </c:pt>
                <c:pt idx="3">
                  <c:v>Other*</c:v>
                </c:pt>
              </c:strCache>
            </c:strRef>
          </c:cat>
          <c:val>
            <c:numRef>
              <c:f>'In-pt cause of death'!$C$2:$C$5</c:f>
              <c:numCache>
                <c:formatCode>General</c:formatCode>
                <c:ptCount val="4"/>
                <c:pt idx="0">
                  <c:v>6</c:v>
                </c:pt>
                <c:pt idx="1">
                  <c:v>3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'In-pt cause of death'!$E$2:$E$5</c15:f>
                <c15:dlblRangeCache>
                  <c:ptCount val="4"/>
                  <c:pt idx="0">
                    <c:v>38%</c:v>
                  </c:pt>
                  <c:pt idx="1">
                    <c:v>19%</c:v>
                  </c:pt>
                  <c:pt idx="2">
                    <c:v>19%</c:v>
                  </c:pt>
                  <c:pt idx="3">
                    <c:v>28%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9-6944-488B-95C8-39E53C283E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Cause</a:t>
                </a:r>
                <a:r>
                  <a:rPr lang="hr-HR" sz="1400" b="1" baseline="0"/>
                  <a:t> of death</a:t>
                </a:r>
                <a:endParaRPr lang="hr-HR" sz="1400" b="1"/>
              </a:p>
            </c:rich>
          </c:tx>
          <c:layout>
            <c:manualLayout>
              <c:xMode val="edge"/>
              <c:yMode val="edge"/>
              <c:x val="0.46853932748902177"/>
              <c:y val="0.8958190213370987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r-H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9.1861090394395797E-3"/>
              <c:y val="0.2587650872432894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6350"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70284659878746"/>
          <c:y val="7.0006644241200205E-2"/>
          <c:w val="0.17839606939376482"/>
          <c:h val="6.23618555441102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623044-1968-256E-D23D-F514793ACE3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3BF5FC-4F1B-A092-0C04-50A8CCA2910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AEDFE80-0767-4BEF-BBFE-ABDEE83A8CB9}" type="datetimeFigureOut">
              <a:rPr lang="en-GB"/>
              <a:pPr>
                <a:defRPr/>
              </a:pPr>
              <a:t>08/04/2025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A4884DA-06B7-7DF6-FE76-46706C0FE9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E329C4E-A81B-3119-9A93-C1ACFFE260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B187C3-CF06-F5D0-3248-91D31AA6A18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2EBDC0-7B08-87EB-0E0F-F7A726091D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9EE078E-87A7-4B74-95AA-68DB71404E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5F43F120-8575-E1AD-C9BE-492F9B4912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4778728A-A5E9-336B-3738-85B829B70B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B668F027-F618-EC35-720D-3AC915DDE3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A397A4F-6F58-4A03-88EE-4FA8F9FDA5B4}" type="slidenum">
              <a:rPr lang="en-GB" altLang="en-US" sz="1100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3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673CF863-D7B8-9034-EBD3-FC50A02AAC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22B3794E-D64F-1BBF-FF58-1419197A41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D50C4198-FB19-8DD1-82B2-AD49B30B8D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6C33345-7435-4989-B787-8BAA78C75434}" type="slidenum">
              <a:rPr lang="en-GB" altLang="en-US" sz="1100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12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EBB64A5D-935F-4FE5-5A0D-2D6E8F43D5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01E2EB33-8BFF-D6B3-B878-636A58CB0F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28F0C4B8-8A0D-4203-1447-620AC92F29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DC68593-E6DE-41F9-B3D1-BC8D84A73488}" type="slidenum">
              <a:rPr lang="en-GB" altLang="en-US" sz="1100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13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EA11070F-BDE8-C775-943C-4634F636F2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0356A8B8-615F-EC49-9494-DFFB94E8CA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C208294B-2CE3-B079-4BD7-43C609AC78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524B702-9C89-4F89-9671-F67D1444893F}" type="slidenum">
              <a:rPr lang="en-GB" altLang="en-US" sz="1100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14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3F861734-811F-B410-E336-9CF76F5A72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E1E4C5C0-FA7D-2B52-64B7-8EDDA98EF5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B264FE37-75E7-9903-C83B-C23C438A43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A6B10B0-BD18-4271-A9B9-A363CF3C6854}" type="slidenum">
              <a:rPr lang="en-GB" altLang="en-US" sz="1100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15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8F712A14-1024-67D6-0DBA-466923434F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67B7ED11-1767-9CB8-43AD-115D82C178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6E8AE041-E439-2754-17B4-9DE7BE8A87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2AF3499-7539-4A7D-84EA-A06EA38E8FAB}" type="slidenum">
              <a:rPr lang="en-GB" altLang="en-US" sz="1100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4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7C857BBD-86DE-E4F1-4F61-0EA32EC52D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BDE364F6-CC98-286D-C05A-A69D4D25AF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7781846B-C7C4-B7B6-5F87-A59D94CD7E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88A048F-0871-45A0-B1DB-11DD5F758987}" type="slidenum">
              <a:rPr lang="en-GB" altLang="en-US" sz="1100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5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68B97B06-3E39-CD6B-C4BA-560E187AD2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9CB13F9B-18D0-1287-45F2-E0769242031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2D56960E-A707-7FB2-1066-1DE9034AD3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3557FDC-774A-4F59-9718-CC4B86AC6DE3}" type="slidenum">
              <a:rPr lang="en-GB" altLang="en-US" sz="1100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6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2469C323-3AFA-9E26-5E78-1727C463F8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8D46323D-A4AF-395F-F437-2FE389429C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F6AFED0A-EB95-2001-2FB7-8847DB2BEF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C0F2995-B671-4E64-9949-4DFF26D39746}" type="slidenum">
              <a:rPr lang="en-GB" altLang="en-US" sz="1100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7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85780628-C9AC-CD7D-0AA5-5B572C1241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0AA95D08-4C61-0320-214E-7A611D0C2D9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EFE77850-8EAF-76F2-D519-893C73AC66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E661311-7193-445B-958D-F229FFDBB378}" type="slidenum">
              <a:rPr lang="en-GB" altLang="en-US" sz="1100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8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5E2AD20C-4322-D9B5-895A-E4D8D97805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2055838B-22BB-98C5-59CC-146BE61D3A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1560F139-D012-E7AB-155E-0024A06954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1AD3DBC-7041-43AD-B286-4FB5EBECBE87}" type="slidenum">
              <a:rPr lang="en-GB" altLang="en-US" sz="1100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9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E22320D4-EE4B-522A-D1AC-064635657F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BD58DEFC-C783-7387-2E8A-2982E7C86AC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90C10AD8-566D-A8BE-3C3A-B2B4A7E1CD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C8A2C39-B71D-42B3-85F0-8C8C097552A7}" type="slidenum">
              <a:rPr lang="en-GB" altLang="en-US" sz="1100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10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062C77AA-99B7-7098-35C7-101B2EAB69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9801B991-27C1-B67E-F3B7-7AAA5DE722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F91455F9-7B2D-872A-7520-5CF3E46CE9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699E80C-FC37-407D-9B62-0A2C29719191}" type="slidenum">
              <a:rPr lang="en-GB" altLang="en-US" sz="1100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11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CISH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TAB_allwhite.eps">
            <a:extLst>
              <a:ext uri="{FF2B5EF4-FFF2-40B4-BE49-F238E27FC236}">
                <a16:creationId xmlns:a16="http://schemas.microsoft.com/office/drawing/2014/main" id="{69A9D46A-EBEB-26D8-7B9A-6CF194F1DE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68275"/>
            <a:ext cx="1663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4">
            <a:extLst>
              <a:ext uri="{FF2B5EF4-FFF2-40B4-BE49-F238E27FC236}">
                <a16:creationId xmlns:a16="http://schemas.microsoft.com/office/drawing/2014/main" id="{AFE84BB3-1EC5-4378-E85A-6503A928FF7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334125"/>
            <a:ext cx="12192000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800" dirty="0">
                <a:solidFill>
                  <a:srgbClr val="B2B2B2"/>
                </a:solidFill>
                <a:cs typeface="Arial" panose="020B0604020202020204" pitchFamily="34" charset="0"/>
              </a:rPr>
              <a:t>UK_SUICIDE (2009-2019)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800" dirty="0">
                <a:solidFill>
                  <a:srgbClr val="B2B2B2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800" dirty="0">
                <a:solidFill>
                  <a:srgbClr val="B2B2B2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</p:spTree>
    <p:extLst>
      <p:ext uri="{BB962C8B-B14F-4D97-AF65-F5344CB8AC3E}">
        <p14:creationId xmlns:p14="http://schemas.microsoft.com/office/powerpoint/2010/main" val="2366052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CISH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TAB_allwhite.eps">
            <a:extLst>
              <a:ext uri="{FF2B5EF4-FFF2-40B4-BE49-F238E27FC236}">
                <a16:creationId xmlns:a16="http://schemas.microsoft.com/office/drawing/2014/main" id="{F73DD08D-7F72-D110-B61B-A8F1D922B1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68275"/>
            <a:ext cx="1663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2834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0975"/>
            <a:ext cx="12192000" cy="685800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sz="3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076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8516D9-FDD8-AAF8-19E0-29522DE5A4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DCFB2C9-8628-4F87-80E3-6CE26A4DC099}" type="datetimeFigureOut">
              <a:rPr lang="en-GB"/>
              <a:pPr>
                <a:defRPr/>
              </a:pPr>
              <a:t>08/04/2025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575B95-1A4D-179F-C46C-9DB1F55FF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B5E160-F37E-E47D-5CDC-716B37039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5AB90F04-EE52-4700-A7B1-E2955837DB8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5437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996D9AA-9653-6237-5C24-8DB9F5AD46B9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2F528F"/>
          </a:solidFill>
        </p:spPr>
        <p:txBody>
          <a:bodyPr lIns="68580" tIns="34290" rIns="68580" bIns="3429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en-GB" sz="2250" b="1" dirty="0">
              <a:solidFill>
                <a:schemeClr val="bg1"/>
              </a:solidFill>
            </a:endParaRPr>
          </a:p>
        </p:txBody>
      </p:sp>
      <p:pic>
        <p:nvPicPr>
          <p:cNvPr id="1027" name="Picture 1" descr="TAB_allwhite.eps">
            <a:extLst>
              <a:ext uri="{FF2B5EF4-FFF2-40B4-BE49-F238E27FC236}">
                <a16:creationId xmlns:a16="http://schemas.microsoft.com/office/drawing/2014/main" id="{D582CD67-6B0A-1A75-0730-1880556DCA8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68275"/>
            <a:ext cx="1663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1E0A6C3E-36B3-E88C-50F6-6E3EFC98569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250" y="122238"/>
            <a:ext cx="1905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08" r:id="rId3"/>
    <p:sldLayoutId id="2147483711" r:id="rId4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31C28091-1ECB-39EE-BF47-4C3AFF9D3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038" y="-173038"/>
            <a:ext cx="12365038" cy="7108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1" descr="TAB_allwhite.eps">
            <a:extLst>
              <a:ext uri="{FF2B5EF4-FFF2-40B4-BE49-F238E27FC236}">
                <a16:creationId xmlns:a16="http://schemas.microsoft.com/office/drawing/2014/main" id="{979F51DC-3A8C-2921-1A63-2474B96F48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13" y="168275"/>
            <a:ext cx="1636712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8">
            <a:extLst>
              <a:ext uri="{FF2B5EF4-FFF2-40B4-BE49-F238E27FC236}">
                <a16:creationId xmlns:a16="http://schemas.microsoft.com/office/drawing/2014/main" id="{914241AF-2322-9C2C-7BE1-7FB483FB89F8}"/>
              </a:ext>
            </a:extLst>
          </p:cNvPr>
          <p:cNvSpPr txBox="1">
            <a:spLocks/>
          </p:cNvSpPr>
          <p:nvPr/>
        </p:nvSpPr>
        <p:spPr>
          <a:xfrm>
            <a:off x="693738" y="2212975"/>
            <a:ext cx="7812087" cy="25082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National Confidential Inquiry </a:t>
            </a:r>
          </a:p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0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into Suicide and Safety in Mental Health </a:t>
            </a:r>
          </a:p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Suicide data for </a:t>
            </a:r>
            <a:r>
              <a:rPr lang="hr-HR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Wales</a:t>
            </a:r>
          </a:p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(2012 – 2022)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87998EE-4E8D-704B-A739-3B5EDB044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4300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In-patient suicides: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cause of death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4F9AAE75-9A57-AD4F-3445-49D0AFAC9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6399213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WALES_SUICIDE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8E67D8B1-0C8D-F99C-6348-66F2F6D079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5880422"/>
              </p:ext>
            </p:extLst>
          </p:nvPr>
        </p:nvGraphicFramePr>
        <p:xfrm>
          <a:off x="705885" y="1529039"/>
          <a:ext cx="10237305" cy="4700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53DE520-AECD-F4D4-1FA6-44A86DD1C0C0}"/>
              </a:ext>
            </a:extLst>
          </p:cNvPr>
          <p:cNvSpPr txBox="1"/>
          <p:nvPr/>
        </p:nvSpPr>
        <p:spPr>
          <a:xfrm>
            <a:off x="6965637" y="6252697"/>
            <a:ext cx="54007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0" i="0" dirty="0">
                <a:solidFill>
                  <a:srgbClr val="242424"/>
                </a:solidFill>
                <a:effectLst/>
                <a:latin typeface="Aptos" panose="020B0004020202020204" pitchFamily="34" charset="0"/>
              </a:rPr>
              <a:t>*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i</a:t>
            </a:r>
            <a:r>
              <a:rPr lang="en-GB" sz="1400" b="0" i="0" dirty="0">
                <a:solidFill>
                  <a:srgbClr val="242424"/>
                </a:solidFill>
                <a:effectLst/>
                <a:latin typeface="Aptos" panose="020B0004020202020204" pitchFamily="34" charset="0"/>
              </a:rPr>
              <a:t>ncludes self-poisoning, gas inhalation, cutting/stabbing, and other specified methods</a:t>
            </a:r>
            <a:endParaRPr lang="en-GB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26F23D0-030F-9B56-33FF-D23E944BB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6538"/>
            <a:ext cx="1219200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Number of patient suicides per week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following discharge (2012-2022)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D58FC555-DE47-8A1C-5A01-060A503C9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6399213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WALES_SUICIDE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75371A7-5C94-41ED-AE9A-9D917BEDD3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5074368"/>
              </p:ext>
            </p:extLst>
          </p:nvPr>
        </p:nvGraphicFramePr>
        <p:xfrm>
          <a:off x="1160060" y="1321904"/>
          <a:ext cx="9781266" cy="5077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25818A4F-7708-2865-0A59-5203A914A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7950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Duration of illness: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patient suicides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AB71B863-3813-5D69-B3E4-75E2D5CA3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6399213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WALES_SUICIDE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5D88DCD-2B7F-43A8-A1A4-D6309FC83F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2686856"/>
              </p:ext>
            </p:extLst>
          </p:nvPr>
        </p:nvGraphicFramePr>
        <p:xfrm>
          <a:off x="1330187" y="1485899"/>
          <a:ext cx="9531626" cy="4701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09316AF-F62A-49CA-642C-58C96D6607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1763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Timing of last contact: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patient suicides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EF108D79-5152-353A-22E1-FC598871F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6399213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WALES_SUICIDE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84E43C4-D981-4A36-8A06-A2DE7ED663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1238617"/>
              </p:ext>
            </p:extLst>
          </p:nvPr>
        </p:nvGraphicFramePr>
        <p:xfrm>
          <a:off x="1009935" y="1321905"/>
          <a:ext cx="9633292" cy="5077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4FAFDD9-2198-0693-EF9A-EC5232A67A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6838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Mental health team’s estimation of suicide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risk at last contact: patient suicides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3ED090FE-4A54-105B-9C14-824DF2116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6399213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WALES_SUICIDE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4965B07-47C8-451C-80BE-B9E8E92902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5693405"/>
              </p:ext>
            </p:extLst>
          </p:nvPr>
        </p:nvGraphicFramePr>
        <p:xfrm>
          <a:off x="843169" y="1461053"/>
          <a:ext cx="10505661" cy="4721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D357FFC9-1E43-6BC0-A88D-2D626315C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" y="96838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Mental health teams’ views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on preventability: patient suicides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E0354F03-6D84-EF45-AD16-58AAB1E00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8752" y="6534606"/>
            <a:ext cx="187324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* Data complete from 2016 onward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57A2127D-7F2B-EE7F-EF99-A0C8BB19A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6399213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WALES_SUICIDE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9953099-68C6-C135-616C-B93FC22AAE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8733605"/>
              </p:ext>
            </p:extLst>
          </p:nvPr>
        </p:nvGraphicFramePr>
        <p:xfrm>
          <a:off x="2613371" y="1218758"/>
          <a:ext cx="7931426" cy="5315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F1FCC8-753A-7B77-4D10-F0E71DBC5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General population suicides: </a:t>
            </a:r>
            <a:br>
              <a:rPr lang="en-US" dirty="0"/>
            </a:br>
            <a:r>
              <a:rPr lang="en-US" dirty="0"/>
              <a:t>age and gender profile</a:t>
            </a:r>
            <a:r>
              <a:rPr lang="en-GB" dirty="0"/>
              <a:t> </a:t>
            </a:r>
          </a:p>
        </p:txBody>
      </p:sp>
      <p:sp>
        <p:nvSpPr>
          <p:cNvPr id="7171" name="Text Box 4">
            <a:extLst>
              <a:ext uri="{FF2B5EF4-FFF2-40B4-BE49-F238E27FC236}">
                <a16:creationId xmlns:a16="http://schemas.microsoft.com/office/drawing/2014/main" id="{D63198FE-6E24-1268-CFC0-C5DA41592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6399213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WALES_SUICIDE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0D0CB5A-5A02-ACA1-F68E-9104D912D0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259218"/>
              </p:ext>
            </p:extLst>
          </p:nvPr>
        </p:nvGraphicFramePr>
        <p:xfrm>
          <a:off x="955344" y="1800474"/>
          <a:ext cx="9485613" cy="4829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BCCAAE8-0DC2-03CB-F8C7-9D80E2E76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8425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General population suicides: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cause of death by gender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8CA5B6AA-38D0-C201-9D90-419D22AE2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6399213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WALES_SUICIDE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8D2927D-659B-95EF-BA80-DA24006CEA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756894"/>
              </p:ext>
            </p:extLst>
          </p:nvPr>
        </p:nvGraphicFramePr>
        <p:xfrm>
          <a:off x="335280" y="1078173"/>
          <a:ext cx="11521439" cy="5322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F1ABCBE-AD0B-D6C0-8356-7397C1662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3663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Patient suicides: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age and gender profile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7BEBFE71-291A-4881-DF0A-BAF484063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6399213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WALES_SUICIDE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64876D1-40EE-4E96-88F1-A0E28FB001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4218119"/>
              </p:ext>
            </p:extLst>
          </p:nvPr>
        </p:nvGraphicFramePr>
        <p:xfrm>
          <a:off x="952500" y="1401417"/>
          <a:ext cx="10287000" cy="4731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3B70C9B-C1DA-8799-03C1-A9FCE2B0A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138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Patient suicides: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cause of death by gender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D1E7963C-E52C-E1D2-D57A-698858073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6399213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WALES_SUICIDE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9AB8DDD-AE8B-4432-B078-E187D53BF1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0675172"/>
              </p:ext>
            </p:extLst>
          </p:nvPr>
        </p:nvGraphicFramePr>
        <p:xfrm>
          <a:off x="405848" y="1400175"/>
          <a:ext cx="11380303" cy="5373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8BEE79C-6E67-6D1E-4185-430441CF1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4613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primary diagnosis by gender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CF90817D-97D9-03DA-D614-F798BAD25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6399213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WALES_SUICIDE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95B84E6-4F88-47EE-9C14-063DA475A0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0778925"/>
              </p:ext>
            </p:extLst>
          </p:nvPr>
        </p:nvGraphicFramePr>
        <p:xfrm>
          <a:off x="1275522" y="1648309"/>
          <a:ext cx="9640956" cy="4750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066D80B-5E44-A58B-3A7E-CDEFD9FA2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5250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Marital status: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patient suicides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8360F373-5A37-47F0-2B33-B2CE31834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6399213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WALES_SUICIDE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A38F384-48A5-4E12-A639-E857D6ACF3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2777293"/>
              </p:ext>
            </p:extLst>
          </p:nvPr>
        </p:nvGraphicFramePr>
        <p:xfrm>
          <a:off x="1520687" y="1519100"/>
          <a:ext cx="9412356" cy="4880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49E7758-D637-00DB-0E2B-0CDBDCA42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138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Employment status: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patient suicides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A36AAEED-A064-CF85-D6E3-DCAFB4C0E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6399213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WALES_SUICIDE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EB97A0F-DEF7-423F-8455-A0C7CF756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6658854"/>
              </p:ext>
            </p:extLst>
          </p:nvPr>
        </p:nvGraphicFramePr>
        <p:xfrm>
          <a:off x="1613452" y="1212575"/>
          <a:ext cx="8965096" cy="518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062DE57-9B53-748F-08E0-F7EC5B230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0038"/>
            <a:ext cx="121920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Living circumstances: patient suicides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711AD658-0932-E2E8-542A-6ECE13AB6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6399213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WALES_SUICIDE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1015CF7-6540-41D0-A257-3DC6F5B96B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6218188"/>
              </p:ext>
            </p:extLst>
          </p:nvPr>
        </p:nvGraphicFramePr>
        <p:xfrm>
          <a:off x="1078173" y="1310185"/>
          <a:ext cx="10222619" cy="4971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ilk Glass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C2301262-54BA-4082-BC44-DCE71F46C048}" vid="{BE05CBDD-88C7-4F0D-9D4D-99E8ADA8A7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99437FD8390540BA2006B7923868C9" ma:contentTypeVersion="14" ma:contentTypeDescription="Create a new document." ma:contentTypeScope="" ma:versionID="75959bf9ccd06b4730a3fd5b29ac696f">
  <xsd:schema xmlns:xsd="http://www.w3.org/2001/XMLSchema" xmlns:xs="http://www.w3.org/2001/XMLSchema" xmlns:p="http://schemas.microsoft.com/office/2006/metadata/properties" xmlns:ns2="2e0b6fce-bd22-48c9-9c2a-050ff6d964a9" xmlns:ns3="a8909ba7-2c5b-4737-8949-485c48a93818" targetNamespace="http://schemas.microsoft.com/office/2006/metadata/properties" ma:root="true" ma:fieldsID="80132f84ae899fbd3a02b4bddd0aa532" ns2:_="" ns3:_="">
    <xsd:import namespace="2e0b6fce-bd22-48c9-9c2a-050ff6d964a9"/>
    <xsd:import namespace="a8909ba7-2c5b-4737-8949-485c48a938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b6fce-bd22-48c9-9c2a-050ff6d964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909ba7-2c5b-4737-8949-485c48a9381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11d6adc2-9397-47fb-a83a-b68597780155}" ma:internalName="TaxCatchAll" ma:showField="CatchAllData" ma:web="a8909ba7-2c5b-4737-8949-485c48a938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0b6fce-bd22-48c9-9c2a-050ff6d964a9">
      <Terms xmlns="http://schemas.microsoft.com/office/infopath/2007/PartnerControls"/>
    </lcf76f155ced4ddcb4097134ff3c332f>
    <TaxCatchAll xmlns="a8909ba7-2c5b-4737-8949-485c48a93818" xsi:nil="true"/>
  </documentManagement>
</p:properties>
</file>

<file path=customXml/itemProps1.xml><?xml version="1.0" encoding="utf-8"?>
<ds:datastoreItem xmlns:ds="http://schemas.openxmlformats.org/officeDocument/2006/customXml" ds:itemID="{D7495275-2A37-4AC2-9E16-FAB5444B16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901A0F-4031-4B37-9686-9EACEDE71B11}"/>
</file>

<file path=customXml/itemProps3.xml><?xml version="1.0" encoding="utf-8"?>
<ds:datastoreItem xmlns:ds="http://schemas.openxmlformats.org/officeDocument/2006/customXml" ds:itemID="{A982F00D-1221-41E0-814A-A59711E233C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1429</TotalTime>
  <Words>913</Words>
  <Application>Microsoft Office PowerPoint</Application>
  <PresentationFormat>Widescreen</PresentationFormat>
  <Paragraphs>171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Arial</vt:lpstr>
      <vt:lpstr>Calibri</vt:lpstr>
      <vt:lpstr>Calibri Light</vt:lpstr>
      <vt:lpstr>Theme2</vt:lpstr>
      <vt:lpstr>PowerPoint Presentation</vt:lpstr>
      <vt:lpstr>General population suicides:  age and gender profile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Graney</dc:creator>
  <cp:lastModifiedBy>Isabelle Hunt</cp:lastModifiedBy>
  <cp:revision>63</cp:revision>
  <dcterms:created xsi:type="dcterms:W3CDTF">2022-05-09T09:46:04Z</dcterms:created>
  <dcterms:modified xsi:type="dcterms:W3CDTF">2025-04-08T15:26:56Z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0x010100BB99437FD8390540BA2006B7923868C9</vt:lpwstr>
  </property>
</Properties>
</file>