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601200" cy="12801600" type="A3"/>
  <p:notesSz cx="6858000" cy="9144000"/>
  <p:defaultTextStyle>
    <a:defPPr>
      <a:defRPr lang="en-US"/>
    </a:defPPr>
    <a:lvl1pPr algn="l" defTabSz="609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09600" indent="-152400" algn="l" defTabSz="609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220788" indent="-306388" algn="l" defTabSz="609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831975" indent="-460375" algn="l" defTabSz="609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443163" indent="-614363" algn="l" defTabSz="609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genia Lee" initials="E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4626"/>
    <a:srgbClr val="F05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4941" autoAdjust="0"/>
    <p:restoredTop sz="50067"/>
  </p:normalViewPr>
  <p:slideViewPr>
    <p:cSldViewPr snapToObjects="1">
      <p:cViewPr>
        <p:scale>
          <a:sx n="110" d="100"/>
          <a:sy n="110" d="100"/>
        </p:scale>
        <p:origin x="992" y="36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4311AC9-B7E2-5E4E-A538-8AD967CD3C51}" type="datetime1">
              <a:rPr lang="en-AU"/>
              <a:pPr>
                <a:defRPr/>
              </a:pPr>
              <a:t>30/9/22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E21357-F778-8241-9D10-22810125E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43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610956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9CF495-6B66-AE44-B22D-1AB475A190B9}" type="datetime1">
              <a:rPr lang="en-AU"/>
              <a:pPr>
                <a:defRPr/>
              </a:pPr>
              <a:t>30/9/22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61095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FE03D5-7B9E-324A-AE0F-9714F93FE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1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6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609600" algn="l" defTabSz="6096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220788" algn="l" defTabSz="6096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831975" algn="l" defTabSz="6096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443163" algn="l" defTabSz="609600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054782" algn="l" defTabSz="6109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6109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6109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61095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9A37CB-28BB-2B4B-BBE3-E21043CCD15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 poster - (body copy right hand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USY_MB1_RGB_1_Colour_Standard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15938"/>
            <a:ext cx="28273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963442" y="2148672"/>
            <a:ext cx="7666526" cy="5301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22191" tIns="61096" rIns="122191" bIns="61096"/>
          <a:lstStyle>
            <a:lvl1pPr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235" y="817410"/>
            <a:ext cx="5197518" cy="109726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3" y="7796647"/>
            <a:ext cx="2435791" cy="4112534"/>
          </a:xfrm>
          <a:prstGeom prst="rect">
            <a:avLst/>
          </a:prstGeom>
        </p:spPr>
        <p:txBody>
          <a:bodyPr lIns="0" tIns="0" rIns="0" bIns="0" numCol="1" spcCol="240534"/>
          <a:lstStyle>
            <a:lvl1pPr marL="0" marR="0" indent="0" algn="l" defTabSz="610956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568"/>
              </a:spcAft>
              <a:buClrTx/>
              <a:buSzTx/>
              <a:buFont typeface="Arial"/>
              <a:buNone/>
              <a:tabLst/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792489" y="7796647"/>
            <a:ext cx="4837480" cy="4112534"/>
          </a:xfrm>
          <a:prstGeom prst="rect">
            <a:avLst/>
          </a:prstGeom>
        </p:spPr>
        <p:txBody>
          <a:bodyPr lIns="0" tIns="0" rIns="0" bIns="0" numCol="1" spcCol="240534"/>
          <a:lstStyle>
            <a:lvl1pPr marL="0" marR="0" indent="0" algn="l" defTabSz="610956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568"/>
              </a:spcAft>
              <a:buClrTx/>
              <a:buSzTx/>
              <a:buFont typeface="Arial"/>
              <a:buNone/>
              <a:tabLst/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53453" y="12161440"/>
            <a:ext cx="37651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w Cen MT"/>
                <a:cs typeface="Tw Cen MT"/>
              </a:rPr>
              <a:t>CRICOS 0026A</a:t>
            </a:r>
          </a:p>
        </p:txBody>
      </p:sp>
    </p:spTree>
    <p:extLst>
      <p:ext uri="{BB962C8B-B14F-4D97-AF65-F5344CB8AC3E}">
        <p14:creationId xmlns:p14="http://schemas.microsoft.com/office/powerpoint/2010/main" val="200852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3 poster - (body copy left hand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Y_MB1_RGB_1_Colour_Standard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515938"/>
            <a:ext cx="28273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94178" y="7796647"/>
            <a:ext cx="2435791" cy="4112534"/>
          </a:xfrm>
          <a:prstGeom prst="rect">
            <a:avLst/>
          </a:prstGeom>
        </p:spPr>
        <p:txBody>
          <a:bodyPr lIns="0" tIns="0" rIns="0" bIns="0" numCol="1" spcCol="240534"/>
          <a:lstStyle>
            <a:lvl1pPr marL="0" marR="0" indent="0" algn="l" defTabSz="610956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568"/>
              </a:spcAft>
              <a:buClrTx/>
              <a:buSzTx/>
              <a:buFont typeface="Arial"/>
              <a:buNone/>
              <a:tabLst/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971234" y="7796647"/>
            <a:ext cx="4837480" cy="4112534"/>
          </a:xfrm>
          <a:prstGeom prst="rect">
            <a:avLst/>
          </a:prstGeom>
        </p:spPr>
        <p:txBody>
          <a:bodyPr lIns="0" tIns="0" rIns="0" bIns="0" numCol="1" spcCol="240534"/>
          <a:lstStyle>
            <a:lvl1pPr marL="0" marR="0" indent="0" algn="l" defTabSz="610956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568"/>
              </a:spcAft>
              <a:buClrTx/>
              <a:buSzTx/>
              <a:buFont typeface="Arial"/>
              <a:buNone/>
              <a:tabLst/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63442" y="2148672"/>
            <a:ext cx="7666526" cy="53011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122191" tIns="61096" rIns="122191" bIns="61096"/>
          <a:lstStyle>
            <a:lvl1pPr>
              <a:defRPr baseline="0"/>
            </a:lvl1pPr>
            <a:lvl5pPr marL="244382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235" y="817410"/>
            <a:ext cx="5197518" cy="109726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E64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53453" y="12328267"/>
            <a:ext cx="37651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latin typeface="Tw Cen MT"/>
                <a:cs typeface="Tw Cen MT"/>
              </a:rPr>
              <a:t>CRICOS 0026A</a:t>
            </a:r>
          </a:p>
        </p:txBody>
      </p:sp>
    </p:spTree>
    <p:extLst>
      <p:ext uri="{BB962C8B-B14F-4D97-AF65-F5344CB8AC3E}">
        <p14:creationId xmlns:p14="http://schemas.microsoft.com/office/powerpoint/2010/main" val="232104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flipV="1">
            <a:off x="984250" y="12801600"/>
            <a:ext cx="0" cy="3190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629650" y="12801600"/>
            <a:ext cx="0" cy="3190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4250" y="-319088"/>
            <a:ext cx="0" cy="3190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29650" y="-319088"/>
            <a:ext cx="0" cy="3190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V="1">
            <a:off x="9773444" y="11738769"/>
            <a:ext cx="0" cy="3444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-172244" y="11737181"/>
            <a:ext cx="0" cy="3444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V="1">
            <a:off x="-172244" y="750094"/>
            <a:ext cx="0" cy="3444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V="1">
            <a:off x="9773444" y="750094"/>
            <a:ext cx="0" cy="344488"/>
          </a:xfrm>
          <a:prstGeom prst="line">
            <a:avLst/>
          </a:prstGeom>
          <a:ln w="12700" cmpd="sng">
            <a:solidFill>
              <a:schemeClr val="tx1"/>
            </a:solidFill>
            <a:headEnd type="none"/>
            <a:tailEnd type="non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dt="0"/>
  <p:txStyles>
    <p:titleStyle>
      <a:lvl1pPr algn="l" defTabSz="609600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0000"/>
          </a:solidFill>
          <a:latin typeface="Tw Cen MT"/>
          <a:ea typeface="ＭＳ Ｐゴシック" charset="0"/>
          <a:cs typeface="Tw Cen MT"/>
        </a:defRPr>
      </a:lvl1pPr>
      <a:lvl2pPr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2pPr>
      <a:lvl3pPr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3pPr>
      <a:lvl4pPr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4pPr>
      <a:lvl5pPr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5pPr>
      <a:lvl6pPr marL="457200"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6pPr>
      <a:lvl7pPr marL="914400"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7pPr>
      <a:lvl8pPr marL="1371600"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8pPr>
      <a:lvl9pPr marL="1828800" algn="l" defTabSz="609600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0000"/>
          </a:solidFill>
          <a:latin typeface="Tw Cen MT" charset="0"/>
          <a:ea typeface="ＭＳ Ｐゴシック" charset="0"/>
        </a:defRPr>
      </a:lvl9pPr>
    </p:titleStyle>
    <p:bodyStyle>
      <a:lvl1pPr marL="342900" indent="-342900" algn="l" defTabSz="609600" rtl="0" eaLnBrk="1" fontAlgn="base" hangingPunct="1">
        <a:lnSpc>
          <a:spcPts val="1800"/>
        </a:lnSpc>
        <a:spcBef>
          <a:spcPts val="1225"/>
        </a:spcBef>
        <a:spcAft>
          <a:spcPct val="0"/>
        </a:spcAft>
        <a:buFont typeface="Arial" charset="0"/>
        <a:defRPr lang="en-US" sz="1500" kern="1200">
          <a:solidFill>
            <a:schemeClr val="tx1"/>
          </a:solidFill>
          <a:latin typeface="Tw Cen MT"/>
          <a:ea typeface="ＭＳ Ｐゴシック" charset="0"/>
          <a:cs typeface="Tw Cen MT"/>
        </a:defRPr>
      </a:lvl1pPr>
      <a:lvl2pPr marL="992188" indent="-381000" algn="l" defTabSz="6096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7175" indent="-304800" algn="l" defTabSz="6096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6775" indent="-304800" algn="l" defTabSz="6096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7963" indent="-304800" algn="l" defTabSz="6096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60260" indent="-305478" algn="l" defTabSz="6109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216" indent="-305478" algn="l" defTabSz="6109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173" indent="-305478" algn="l" defTabSz="6109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129" indent="-305478" algn="l" defTabSz="610956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956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913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869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825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782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738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6695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7651" algn="l" defTabSz="610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304800" y="762000"/>
            <a:ext cx="5752921" cy="121564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  <a:cs typeface="Microsoft Sans Serif" panose="020B0604020202020204" pitchFamily="34" charset="0"/>
              </a:rPr>
              <a:t>Social Anthropology Seminar</a:t>
            </a:r>
            <a:br>
              <a:rPr lang="en-US" sz="1800" dirty="0">
                <a:latin typeface="+mn-lt"/>
                <a:cs typeface="Microsoft Sans Serif" panose="020B0604020202020204" pitchFamily="34" charset="0"/>
              </a:rPr>
            </a:br>
            <a:br>
              <a:rPr lang="en-US" sz="1800" b="0" dirty="0">
                <a:solidFill>
                  <a:schemeClr val="tx1"/>
                </a:solidFill>
                <a:latin typeface="+mn-lt"/>
                <a:cs typeface="Microsoft Sans Serif" panose="020B0604020202020204" pitchFamily="34" charset="0"/>
              </a:rPr>
            </a:b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+mn-lt"/>
                <a:cs typeface="Microsoft Sans Serif" panose="020B0604020202020204" pitchFamily="34" charset="0"/>
              </a:rPr>
              <a:t>Presented by the </a:t>
            </a:r>
            <a:br>
              <a:rPr lang="en-US" sz="1800" b="0" dirty="0">
                <a:solidFill>
                  <a:schemeClr val="bg1">
                    <a:lumMod val="50000"/>
                  </a:schemeClr>
                </a:solidFill>
                <a:latin typeface="+mn-lt"/>
                <a:cs typeface="Microsoft Sans Serif" panose="020B0604020202020204" pitchFamily="34" charset="0"/>
              </a:rPr>
            </a:br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+mn-lt"/>
                <a:cs typeface="Microsoft Sans Serif" panose="020B0604020202020204" pitchFamily="34" charset="0"/>
              </a:rPr>
              <a:t>Department of Social Anthropology</a:t>
            </a:r>
            <a:br>
              <a:rPr lang="en-US" sz="2400" b="0" dirty="0">
                <a:solidFill>
                  <a:schemeClr val="tx1"/>
                </a:solidFill>
                <a:latin typeface="Tw Cen MT" charset="0"/>
              </a:rPr>
            </a:br>
            <a:endParaRPr lang="en-US" sz="2400" b="0" dirty="0">
              <a:solidFill>
                <a:schemeClr val="tx1"/>
              </a:solidFill>
              <a:latin typeface="Tw Cen MT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-2559050" y="911225"/>
            <a:ext cx="2058987" cy="557213"/>
          </a:xfrm>
          <a:prstGeom prst="homePlat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2191" tIns="61096" rIns="122191" bIns="61096" anchor="ctr"/>
          <a:lstStyle/>
          <a:p>
            <a:pPr algn="ctr" defTabSz="61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w Cen MT"/>
                <a:cs typeface="Tw Cen MT"/>
              </a:rPr>
              <a:t>A3 POSTER</a:t>
            </a:r>
          </a:p>
          <a:p>
            <a:pPr algn="ctr" defTabSz="6109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Tw Cen MT"/>
                <a:cs typeface="Tw Cen MT"/>
              </a:rPr>
              <a:t>TEMPLATE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5638800"/>
            <a:ext cx="6019799" cy="6096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endParaRPr lang="en-AU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“...No more than one can see the grass growing.”</a:t>
            </a:r>
            <a:endParaRPr lang="en-GB" b="1" dirty="0">
              <a:solidFill>
                <a:srgbClr val="7030A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do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two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contexts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experience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“a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reality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“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recording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“ in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studio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relate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more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precisely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how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can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be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put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in a (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necessarily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speculative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relation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Animation as understood here does not take its starting point from reproductive technologies and just as little from the movement of the images, at least not as a technique of its production. These procedures are part of film history. Rather it derives from the game with and through our tools of perception, thus they become techniques of a “</a:t>
            </a:r>
            <a:r>
              <a:rPr lang="en-GB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Vor-stellung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”, German for “vision”, that develops imaginative mobility and plastic force. IN the very heterogeneity of its means it asks the spectator to be a ‘craftsperson’ of his/her own vision - a craftsperson who is aware that one must produce the tools of any gaze before seeing.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Alongside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with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such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observations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...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Times New Roman" panose="02020603050405020304" pitchFamily="18" charset="0"/>
              </a:rPr>
              <a:t>N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more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than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one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can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see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grass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b="1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growing</a:t>
            </a:r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embarks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critically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question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discuss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alongside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with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two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Schellow’s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projects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(TIRANA / SHE) a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repetative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claim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 </a:t>
            </a:r>
            <a:endParaRPr lang="en-AU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7030A0"/>
                </a:solidFill>
                <a:latin typeface="+mn-lt"/>
              </a:rPr>
              <a:t>Professor </a:t>
            </a:r>
            <a:r>
              <a:rPr lang="de-DE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Alexander </a:t>
            </a:r>
            <a:r>
              <a:rPr lang="de-DE" b="1" dirty="0" err="1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Schellow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‘s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practice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research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focusses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relations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between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space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perception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and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action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Since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1999, he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has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been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working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mnemotic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reconstruction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methods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based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on an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ongoing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daily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drawing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practice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en-AU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defTabSz="609600" fontAlgn="base">
              <a:lnSpc>
                <a:spcPct val="100000"/>
              </a:lnSpc>
              <a:spcAft>
                <a:spcPts val="0"/>
              </a:spcAft>
            </a:pPr>
            <a:r>
              <a:rPr lang="en-US" sz="1400" dirty="0"/>
              <a:t> </a:t>
            </a:r>
            <a:endParaRPr lang="en-US" sz="1400" b="1" dirty="0">
              <a:solidFill>
                <a:srgbClr val="E64626"/>
              </a:solidFill>
              <a:latin typeface="Tw Cen MT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983C10D-F506-0C48-A890-6EC5144F11C5}"/>
              </a:ext>
            </a:extLst>
          </p:cNvPr>
          <p:cNvSpPr txBox="1">
            <a:spLocks/>
          </p:cNvSpPr>
          <p:nvPr/>
        </p:nvSpPr>
        <p:spPr bwMode="auto">
          <a:xfrm>
            <a:off x="6556047" y="5638800"/>
            <a:ext cx="2781480" cy="495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spcCol="240534" anchor="t" anchorCtr="0" compatLnSpc="1">
            <a:prstTxWarp prst="textNoShape">
              <a:avLst/>
            </a:prstTxWarp>
          </a:bodyPr>
          <a:lstStyle>
            <a:lvl1pPr marL="0" marR="0" indent="0" algn="l" defTabSz="610956" rtl="0" eaLnBrk="1" fontAlgn="auto" latinLnBrk="0" hangingPunct="1">
              <a:lnSpc>
                <a:spcPts val="1737"/>
              </a:lnSpc>
              <a:spcBef>
                <a:spcPts val="0"/>
              </a:spcBef>
              <a:spcAft>
                <a:spcPts val="568"/>
              </a:spcAft>
              <a:buClrTx/>
              <a:buSzTx/>
              <a:buFont typeface="Arial"/>
              <a:buNone/>
              <a:tabLst/>
              <a:defRPr lang="en-US" sz="1500" kern="1200" baseline="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992188" indent="-381000" algn="l" defTabSz="6096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527175" indent="-304800" algn="l" defTabSz="6096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2136775" indent="-304800" algn="l" defTabSz="6096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43825" indent="0" algn="l" defTabSz="6096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60260" indent="-305478" algn="l" defTabSz="61095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1216" indent="-305478" algn="l" defTabSz="61095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2173" indent="-305478" algn="l" defTabSz="61095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3129" indent="-305478" algn="l" defTabSz="610956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endParaRPr lang="en-US" b="1" dirty="0">
              <a:solidFill>
                <a:srgbClr val="E64626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When</a:t>
            </a:r>
            <a:endParaRPr lang="en-AU" sz="1600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Monday, 21 November 2022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4.00pm – 6.00pm</a:t>
            </a:r>
          </a:p>
          <a:p>
            <a:pPr>
              <a:lnSpc>
                <a:spcPct val="100000"/>
              </a:lnSpc>
            </a:pPr>
            <a:endParaRPr lang="en-AU" sz="1600" dirty="0">
              <a:solidFill>
                <a:schemeClr val="accent5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Where</a:t>
            </a:r>
            <a:endParaRPr lang="en-AU" sz="1600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2.016/017 2</a:t>
            </a:r>
            <a:r>
              <a:rPr lang="en-AU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nd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floor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Boardroom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Arthur Lewis Building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University of Manchester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Chair</a:t>
            </a:r>
            <a:endParaRPr lang="en-AU" sz="1600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Alexandra D’Onofrio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AU" sz="1600" dirty="0">
              <a:solidFill>
                <a:schemeClr val="accent5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7030A0"/>
                </a:solidFill>
                <a:latin typeface="+mn-lt"/>
              </a:rPr>
              <a:t>More information</a:t>
            </a:r>
          </a:p>
          <a:p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https://</a:t>
            </a:r>
            <a:r>
              <a:rPr lang="en-A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www.socialsciences.manchester.ac.uk</a:t>
            </a:r>
            <a:r>
              <a:rPr lang="en-A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/social-anthropology/connect/events/</a:t>
            </a:r>
          </a:p>
          <a:p>
            <a:endParaRPr lang="en-AU" dirty="0"/>
          </a:p>
          <a:p>
            <a:endParaRPr lang="en-AU" dirty="0"/>
          </a:p>
          <a:p>
            <a:endParaRPr lang="en-AU" sz="1600" b="1" dirty="0">
              <a:solidFill>
                <a:srgbClr val="E64626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F9CCCCF-9187-D94A-A873-2E5F4FB1B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733293"/>
            <a:ext cx="2963780" cy="1247907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96CD6DD-5744-AA47-B083-B9313E8FC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8" y="2114436"/>
            <a:ext cx="2702254" cy="35404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821F64-5451-3045-9359-CBF3A2FEF008}"/>
              </a:ext>
            </a:extLst>
          </p:cNvPr>
          <p:cNvSpPr txBox="1"/>
          <p:nvPr/>
        </p:nvSpPr>
        <p:spPr>
          <a:xfrm>
            <a:off x="299768" y="4880402"/>
            <a:ext cx="2669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Alexander </a:t>
            </a:r>
            <a:r>
              <a:rPr lang="en-US" sz="1600" b="1" dirty="0" err="1">
                <a:solidFill>
                  <a:schemeClr val="bg1"/>
                </a:solidFill>
              </a:rPr>
              <a:t>Schellow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ERG – School of Graphic Research</a:t>
            </a:r>
          </a:p>
        </p:txBody>
      </p:sp>
      <p:pic>
        <p:nvPicPr>
          <p:cNvPr id="12" name="Picture 11" descr="A person writing on a book&#10;&#10;Description automatically generated with low confidence">
            <a:extLst>
              <a:ext uri="{FF2B5EF4-FFF2-40B4-BE49-F238E27FC236}">
                <a16:creationId xmlns:a16="http://schemas.microsoft.com/office/drawing/2014/main" id="{7D7308DC-927A-5147-882F-11179CDDA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02" b="8301"/>
          <a:stretch/>
        </p:blipFill>
        <p:spPr>
          <a:xfrm>
            <a:off x="442658" y="2209800"/>
            <a:ext cx="2416473" cy="2670602"/>
          </a:xfrm>
          <a:prstGeom prst="rect">
            <a:avLst/>
          </a:prstGeom>
        </p:spPr>
      </p:pic>
      <p:pic>
        <p:nvPicPr>
          <p:cNvPr id="15" name="Picture 14" descr="A picture containing text, building material, stone&#10;&#10;Description automatically generated">
            <a:extLst>
              <a:ext uri="{FF2B5EF4-FFF2-40B4-BE49-F238E27FC236}">
                <a16:creationId xmlns:a16="http://schemas.microsoft.com/office/drawing/2014/main" id="{04131A3F-609A-184D-96BB-A5500B9512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00" b="4921"/>
          <a:stretch/>
        </p:blipFill>
        <p:spPr>
          <a:xfrm>
            <a:off x="3002021" y="2110878"/>
            <a:ext cx="6238670" cy="35279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3 Poster_PPT template-FINAL">
  <a:themeElements>
    <a:clrScheme name="The University of Sydeny - A4 Flyer 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05133"/>
      </a:accent1>
      <a:accent2>
        <a:srgbClr val="808080"/>
      </a:accent2>
      <a:accent3>
        <a:srgbClr val="4C4C4C"/>
      </a:accent3>
      <a:accent4>
        <a:srgbClr val="CCCCCC"/>
      </a:accent4>
      <a:accent5>
        <a:srgbClr val="000000"/>
      </a:accent5>
      <a:accent6>
        <a:srgbClr val="004080"/>
      </a:accent6>
      <a:hlink>
        <a:srgbClr val="F05133"/>
      </a:hlink>
      <a:folHlink>
        <a:srgbClr val="F051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Media@Sydney Flier template</Template>
  <TotalTime>1656</TotalTime>
  <Words>317</Words>
  <Application>Microsoft Macintosh PowerPoint</Application>
  <PresentationFormat>A3 Paper (297x420 mm)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Tw Cen MT</vt:lpstr>
      <vt:lpstr>A3 Poster_PPT template-FINAL</vt:lpstr>
      <vt:lpstr>Social Anthropology Seminar  Presented by the  Department of Social Anthropology </vt:lpstr>
    </vt:vector>
  </TitlesOfParts>
  <Manager/>
  <Company>Fujixerox Australia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heading Subheading</dc:title>
  <dc:subject/>
  <dc:creator>Eugenia Lee</dc:creator>
  <cp:keywords/>
  <dc:description/>
  <cp:lastModifiedBy>Jolynna Sinanan</cp:lastModifiedBy>
  <cp:revision>167</cp:revision>
  <cp:lastPrinted>2018-02-05T00:02:03Z</cp:lastPrinted>
  <dcterms:created xsi:type="dcterms:W3CDTF">2016-03-25T05:24:17Z</dcterms:created>
  <dcterms:modified xsi:type="dcterms:W3CDTF">2022-09-30T17:15:13Z</dcterms:modified>
  <cp:category/>
</cp:coreProperties>
</file>