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9"/>
  </p:notesMasterIdLst>
  <p:sldIdLst>
    <p:sldId id="317" r:id="rId2"/>
    <p:sldId id="257" r:id="rId3"/>
    <p:sldId id="259" r:id="rId4"/>
    <p:sldId id="260" r:id="rId5"/>
    <p:sldId id="337" r:id="rId6"/>
    <p:sldId id="365" r:id="rId7"/>
    <p:sldId id="366" r:id="rId8"/>
    <p:sldId id="367" r:id="rId9"/>
    <p:sldId id="368" r:id="rId10"/>
    <p:sldId id="407" r:id="rId11"/>
    <p:sldId id="371" r:id="rId12"/>
    <p:sldId id="372" r:id="rId13"/>
    <p:sldId id="373" r:id="rId14"/>
    <p:sldId id="269" r:id="rId15"/>
    <p:sldId id="338" r:id="rId16"/>
    <p:sldId id="339" r:id="rId17"/>
    <p:sldId id="276" r:id="rId18"/>
    <p:sldId id="376" r:id="rId19"/>
    <p:sldId id="377" r:id="rId20"/>
    <p:sldId id="378" r:id="rId21"/>
    <p:sldId id="379" r:id="rId22"/>
    <p:sldId id="380" r:id="rId23"/>
    <p:sldId id="381" r:id="rId24"/>
    <p:sldId id="383" r:id="rId25"/>
    <p:sldId id="384" r:id="rId26"/>
    <p:sldId id="385" r:id="rId27"/>
    <p:sldId id="386" r:id="rId28"/>
    <p:sldId id="287" r:id="rId29"/>
    <p:sldId id="352" r:id="rId30"/>
    <p:sldId id="341" r:id="rId31"/>
    <p:sldId id="405" r:id="rId32"/>
    <p:sldId id="388" r:id="rId33"/>
    <p:sldId id="390" r:id="rId34"/>
    <p:sldId id="391" r:id="rId35"/>
    <p:sldId id="289" r:id="rId36"/>
    <p:sldId id="392" r:id="rId37"/>
    <p:sldId id="393" r:id="rId38"/>
    <p:sldId id="394" r:id="rId39"/>
    <p:sldId id="395" r:id="rId40"/>
    <p:sldId id="396" r:id="rId41"/>
    <p:sldId id="397" r:id="rId42"/>
    <p:sldId id="398" r:id="rId43"/>
    <p:sldId id="399" r:id="rId44"/>
    <p:sldId id="400" r:id="rId45"/>
    <p:sldId id="406" r:id="rId46"/>
    <p:sldId id="401" r:id="rId47"/>
    <p:sldId id="347" r:id="rId48"/>
    <p:sldId id="402" r:id="rId49"/>
    <p:sldId id="403" r:id="rId50"/>
    <p:sldId id="404" r:id="rId51"/>
    <p:sldId id="349" r:id="rId52"/>
    <p:sldId id="370" r:id="rId53"/>
    <p:sldId id="350" r:id="rId54"/>
    <p:sldId id="314" r:id="rId55"/>
    <p:sldId id="311" r:id="rId56"/>
    <p:sldId id="336" r:id="rId57"/>
    <p:sldId id="313"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E78F5F1-702A-4542-A9E9-AE1F580E0B6E}">
          <p14:sldIdLst>
            <p14:sldId id="317"/>
            <p14:sldId id="257"/>
            <p14:sldId id="259"/>
            <p14:sldId id="260"/>
            <p14:sldId id="337"/>
            <p14:sldId id="365"/>
            <p14:sldId id="366"/>
            <p14:sldId id="367"/>
            <p14:sldId id="368"/>
            <p14:sldId id="407"/>
            <p14:sldId id="371"/>
            <p14:sldId id="372"/>
            <p14:sldId id="373"/>
            <p14:sldId id="269"/>
            <p14:sldId id="338"/>
            <p14:sldId id="339"/>
            <p14:sldId id="276"/>
            <p14:sldId id="376"/>
            <p14:sldId id="377"/>
            <p14:sldId id="378"/>
            <p14:sldId id="379"/>
            <p14:sldId id="380"/>
            <p14:sldId id="381"/>
            <p14:sldId id="383"/>
            <p14:sldId id="384"/>
            <p14:sldId id="385"/>
            <p14:sldId id="386"/>
            <p14:sldId id="287"/>
            <p14:sldId id="352"/>
            <p14:sldId id="341"/>
            <p14:sldId id="405"/>
            <p14:sldId id="388"/>
            <p14:sldId id="390"/>
            <p14:sldId id="391"/>
            <p14:sldId id="289"/>
            <p14:sldId id="392"/>
            <p14:sldId id="393"/>
            <p14:sldId id="394"/>
            <p14:sldId id="395"/>
            <p14:sldId id="396"/>
            <p14:sldId id="397"/>
            <p14:sldId id="398"/>
            <p14:sldId id="399"/>
            <p14:sldId id="400"/>
            <p14:sldId id="406"/>
            <p14:sldId id="401"/>
            <p14:sldId id="347"/>
            <p14:sldId id="402"/>
            <p14:sldId id="403"/>
            <p14:sldId id="404"/>
            <p14:sldId id="349"/>
            <p14:sldId id="370"/>
            <p14:sldId id="350"/>
            <p14:sldId id="314"/>
            <p14:sldId id="311"/>
            <p14:sldId id="336"/>
            <p14:sldId id="31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berry" initials="kb" lastIdx="13" clrIdx="0"/>
  <p:cmAuthor id="2" name="Jennifer Adams" initials="JA" lastIdx="2" clrIdx="1">
    <p:extLst>
      <p:ext uri="{19B8F6BF-5375-455C-9EA6-DF929625EA0E}">
        <p15:presenceInfo xmlns:p15="http://schemas.microsoft.com/office/powerpoint/2012/main" userId="S-1-5-21-3067257783-4127061972-940401658-562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C1ED"/>
    <a:srgbClr val="C4D5F3"/>
    <a:srgbClr val="512275"/>
    <a:srgbClr val="9437FF"/>
    <a:srgbClr val="E3D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60" autoAdjust="0"/>
    <p:restoredTop sz="92895"/>
  </p:normalViewPr>
  <p:slideViewPr>
    <p:cSldViewPr snapToGrid="0" snapToObjects="1">
      <p:cViewPr varScale="1">
        <p:scale>
          <a:sx n="76" d="100"/>
          <a:sy n="76" d="100"/>
        </p:scale>
        <p:origin x="811"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B24726-CFCD-F141-8F74-AD107E1C9534}" type="doc">
      <dgm:prSet loTypeId="urn:microsoft.com/office/officeart/2005/8/layout/vList3" loCatId="" qsTypeId="urn:microsoft.com/office/officeart/2005/8/quickstyle/simple4" qsCatId="simple" csTypeId="urn:microsoft.com/office/officeart/2005/8/colors/accent1_2" csCatId="accent1" phldr="1"/>
      <dgm:spPr/>
    </dgm:pt>
    <dgm:pt modelId="{37B372C2-861A-0948-9CA6-0E65D0CB5FFB}">
      <dgm:prSet phldrT="[Text]" custT="1"/>
      <dgm:spPr>
        <a:solidFill>
          <a:srgbClr val="512275"/>
        </a:solidFill>
      </dgm:spPr>
      <dgm:t>
        <a:bodyPr/>
        <a:lstStyle/>
        <a:p>
          <a:r>
            <a:rPr lang="en-GB" sz="2400" dirty="0"/>
            <a:t>Doing puzzles like Sudoku or crosswords </a:t>
          </a:r>
          <a:endParaRPr lang="en-US" sz="2400" dirty="0"/>
        </a:p>
      </dgm:t>
    </dgm:pt>
    <dgm:pt modelId="{B3766254-213A-A544-BCEB-D57BF72E098B}" type="parTrans" cxnId="{F16362B7-F07A-6646-BB59-EDE79113DE8F}">
      <dgm:prSet/>
      <dgm:spPr/>
      <dgm:t>
        <a:bodyPr/>
        <a:lstStyle/>
        <a:p>
          <a:endParaRPr lang="en-US"/>
        </a:p>
      </dgm:t>
    </dgm:pt>
    <dgm:pt modelId="{F07A0C1B-BE66-D644-8648-4BB6402F3909}" type="sibTrans" cxnId="{F16362B7-F07A-6646-BB59-EDE79113DE8F}">
      <dgm:prSet/>
      <dgm:spPr/>
      <dgm:t>
        <a:bodyPr/>
        <a:lstStyle/>
        <a:p>
          <a:endParaRPr lang="en-US"/>
        </a:p>
      </dgm:t>
    </dgm:pt>
    <dgm:pt modelId="{98388CF0-2FC0-7D4C-89C8-AFDB319950A2}">
      <dgm:prSet phldrT="[Text]" custT="1"/>
      <dgm:spPr>
        <a:solidFill>
          <a:srgbClr val="512275"/>
        </a:solidFill>
      </dgm:spPr>
      <dgm:t>
        <a:bodyPr/>
        <a:lstStyle/>
        <a:p>
          <a:r>
            <a:rPr lang="en-GB" sz="2400" dirty="0"/>
            <a:t>Reading (to yourself or out loud) </a:t>
          </a:r>
          <a:endParaRPr lang="en-US" sz="2400" dirty="0"/>
        </a:p>
      </dgm:t>
    </dgm:pt>
    <dgm:pt modelId="{C5D326A8-6460-C14D-A82B-3069994A18E4}" type="parTrans" cxnId="{D6013F28-8F9A-A845-A60D-ECCE21CD8778}">
      <dgm:prSet/>
      <dgm:spPr/>
      <dgm:t>
        <a:bodyPr/>
        <a:lstStyle/>
        <a:p>
          <a:endParaRPr lang="en-US"/>
        </a:p>
      </dgm:t>
    </dgm:pt>
    <dgm:pt modelId="{3711E863-DAD4-D94E-B448-E02DF7CF449F}" type="sibTrans" cxnId="{D6013F28-8F9A-A845-A60D-ECCE21CD8778}">
      <dgm:prSet/>
      <dgm:spPr/>
      <dgm:t>
        <a:bodyPr/>
        <a:lstStyle/>
        <a:p>
          <a:endParaRPr lang="en-US"/>
        </a:p>
      </dgm:t>
    </dgm:pt>
    <dgm:pt modelId="{EF2E0D45-D3BC-1540-8275-10B5DB88AA5C}">
      <dgm:prSet phldrT="[Text]" custT="1"/>
      <dgm:spPr>
        <a:solidFill>
          <a:srgbClr val="512275"/>
        </a:solidFill>
      </dgm:spPr>
      <dgm:t>
        <a:bodyPr/>
        <a:lstStyle/>
        <a:p>
          <a:r>
            <a:rPr lang="en-GB" sz="2400" dirty="0"/>
            <a:t>Writing down what the voices say/your belief</a:t>
          </a:r>
          <a:endParaRPr lang="en-US" sz="2400" dirty="0"/>
        </a:p>
      </dgm:t>
    </dgm:pt>
    <dgm:pt modelId="{E71E28C0-A6F5-8D45-BABC-8F1550D2A369}" type="parTrans" cxnId="{563605DB-A555-4F42-B3B7-64E4F312EB2D}">
      <dgm:prSet/>
      <dgm:spPr/>
      <dgm:t>
        <a:bodyPr/>
        <a:lstStyle/>
        <a:p>
          <a:endParaRPr lang="en-US"/>
        </a:p>
      </dgm:t>
    </dgm:pt>
    <dgm:pt modelId="{EED53C3D-7154-A24E-B627-191BE83F828D}" type="sibTrans" cxnId="{563605DB-A555-4F42-B3B7-64E4F312EB2D}">
      <dgm:prSet/>
      <dgm:spPr/>
      <dgm:t>
        <a:bodyPr/>
        <a:lstStyle/>
        <a:p>
          <a:endParaRPr lang="en-US"/>
        </a:p>
      </dgm:t>
    </dgm:pt>
    <dgm:pt modelId="{0AF00324-9389-344E-8A50-A717735A38E8}">
      <dgm:prSet phldrT="[Text]" custT="1"/>
      <dgm:spPr>
        <a:solidFill>
          <a:srgbClr val="512275"/>
        </a:solidFill>
      </dgm:spPr>
      <dgm:t>
        <a:bodyPr/>
        <a:lstStyle/>
        <a:p>
          <a:r>
            <a:rPr lang="en-GB" sz="1800" dirty="0"/>
            <a:t>Identify a ‘voice time’ for you to listen to the voices only at set times of the day or week </a:t>
          </a:r>
          <a:endParaRPr lang="en-US" sz="1800" dirty="0"/>
        </a:p>
      </dgm:t>
    </dgm:pt>
    <dgm:pt modelId="{B0847366-7923-D74C-B52A-0E5F0226B43A}" type="parTrans" cxnId="{2821F8B9-3B8B-EC40-BB54-FA2AAE08E848}">
      <dgm:prSet/>
      <dgm:spPr/>
      <dgm:t>
        <a:bodyPr/>
        <a:lstStyle/>
        <a:p>
          <a:endParaRPr lang="en-US"/>
        </a:p>
      </dgm:t>
    </dgm:pt>
    <dgm:pt modelId="{1CEA70A2-DFA3-8B49-A831-51D718F20B7C}" type="sibTrans" cxnId="{2821F8B9-3B8B-EC40-BB54-FA2AAE08E848}">
      <dgm:prSet/>
      <dgm:spPr/>
      <dgm:t>
        <a:bodyPr/>
        <a:lstStyle/>
        <a:p>
          <a:endParaRPr lang="en-US"/>
        </a:p>
      </dgm:t>
    </dgm:pt>
    <dgm:pt modelId="{358E7740-EA74-5947-968F-EAC0EEE6E935}" type="pres">
      <dgm:prSet presAssocID="{AFB24726-CFCD-F141-8F74-AD107E1C9534}" presName="linearFlow" presStyleCnt="0">
        <dgm:presLayoutVars>
          <dgm:dir/>
          <dgm:resizeHandles val="exact"/>
        </dgm:presLayoutVars>
      </dgm:prSet>
      <dgm:spPr/>
    </dgm:pt>
    <dgm:pt modelId="{6234CBC3-5BB3-A346-A994-E21C0FE1ED48}" type="pres">
      <dgm:prSet presAssocID="{37B372C2-861A-0948-9CA6-0E65D0CB5FFB}" presName="composite" presStyleCnt="0"/>
      <dgm:spPr/>
    </dgm:pt>
    <dgm:pt modelId="{74087472-4B58-1049-BA41-D8BE6B8F4EDD}" type="pres">
      <dgm:prSet presAssocID="{37B372C2-861A-0948-9CA6-0E65D0CB5FFB}" presName="imgShp" presStyleLbl="fgImgPlace1" presStyleIdx="0" presStyleCnt="4" custLinFactX="200000" custLinFactNeighborX="217994" custLinFactNeighborY="-61"/>
      <dgm:spPr>
        <a:noFill/>
        <a:ln w="76200">
          <a:solidFill>
            <a:srgbClr val="512275"/>
          </a:solidFill>
        </a:ln>
      </dgm:spPr>
    </dgm:pt>
    <dgm:pt modelId="{91DF4548-64D5-2043-95AA-7625C9677A2D}" type="pres">
      <dgm:prSet presAssocID="{37B372C2-861A-0948-9CA6-0E65D0CB5FFB}" presName="txShp" presStyleLbl="node1" presStyleIdx="0" presStyleCnt="4" custScaleX="109536" custLinFactNeighborX="-10425" custLinFactNeighborY="-678">
        <dgm:presLayoutVars>
          <dgm:bulletEnabled val="1"/>
        </dgm:presLayoutVars>
      </dgm:prSet>
      <dgm:spPr/>
    </dgm:pt>
    <dgm:pt modelId="{9D1A9A5B-CB62-714D-8776-DF8FD58EC6BC}" type="pres">
      <dgm:prSet presAssocID="{F07A0C1B-BE66-D644-8648-4BB6402F3909}" presName="spacing" presStyleCnt="0"/>
      <dgm:spPr/>
    </dgm:pt>
    <dgm:pt modelId="{4FBF6E79-4DBA-434B-8BEF-1169221B398D}" type="pres">
      <dgm:prSet presAssocID="{98388CF0-2FC0-7D4C-89C8-AFDB319950A2}" presName="composite" presStyleCnt="0"/>
      <dgm:spPr/>
    </dgm:pt>
    <dgm:pt modelId="{C5581E9B-68B4-C444-9D20-0F9E6E7C50BE}" type="pres">
      <dgm:prSet presAssocID="{98388CF0-2FC0-7D4C-89C8-AFDB319950A2}" presName="imgShp" presStyleLbl="fgImgPlace1" presStyleIdx="1" presStyleCnt="4" custLinFactX="200000" custLinFactNeighborX="219426" custLinFactNeighborY="6919"/>
      <dgm:spPr>
        <a:noFill/>
        <a:ln w="76200">
          <a:solidFill>
            <a:srgbClr val="512275"/>
          </a:solidFill>
        </a:ln>
      </dgm:spPr>
    </dgm:pt>
    <dgm:pt modelId="{9865D78E-603D-2C48-A0BD-5CA658E2E3DE}" type="pres">
      <dgm:prSet presAssocID="{98388CF0-2FC0-7D4C-89C8-AFDB319950A2}" presName="txShp" presStyleLbl="node1" presStyleIdx="1" presStyleCnt="4" custScaleX="111738" custLinFactNeighborX="-10425" custLinFactNeighborY="-678">
        <dgm:presLayoutVars>
          <dgm:bulletEnabled val="1"/>
        </dgm:presLayoutVars>
      </dgm:prSet>
      <dgm:spPr/>
    </dgm:pt>
    <dgm:pt modelId="{242D2082-C3AD-154D-86F8-8C374EE145AF}" type="pres">
      <dgm:prSet presAssocID="{3711E863-DAD4-D94E-B448-E02DF7CF449F}" presName="spacing" presStyleCnt="0"/>
      <dgm:spPr/>
    </dgm:pt>
    <dgm:pt modelId="{A9A52EA2-6DEE-F54A-8128-D586A7AB58DD}" type="pres">
      <dgm:prSet presAssocID="{EF2E0D45-D3BC-1540-8275-10B5DB88AA5C}" presName="composite" presStyleCnt="0"/>
      <dgm:spPr/>
    </dgm:pt>
    <dgm:pt modelId="{EC70A4E9-C32B-6946-9D17-920F6CBCBD0D}" type="pres">
      <dgm:prSet presAssocID="{EF2E0D45-D3BC-1540-8275-10B5DB88AA5C}" presName="imgShp" presStyleLbl="fgImgPlace1" presStyleIdx="2" presStyleCnt="4" custLinFactX="200000" custLinFactNeighborX="225530" custLinFactNeighborY="2654"/>
      <dgm:spPr>
        <a:noFill/>
        <a:ln w="76200">
          <a:solidFill>
            <a:srgbClr val="512275"/>
          </a:solidFill>
        </a:ln>
      </dgm:spPr>
    </dgm:pt>
    <dgm:pt modelId="{45903F6E-FE25-D24C-8298-56D5BEFD8FA1}" type="pres">
      <dgm:prSet presAssocID="{EF2E0D45-D3BC-1540-8275-10B5DB88AA5C}" presName="txShp" presStyleLbl="node1" presStyleIdx="2" presStyleCnt="4" custScaleX="114389" custLinFactNeighborX="-10425" custLinFactNeighborY="-678">
        <dgm:presLayoutVars>
          <dgm:bulletEnabled val="1"/>
        </dgm:presLayoutVars>
      </dgm:prSet>
      <dgm:spPr/>
    </dgm:pt>
    <dgm:pt modelId="{D8094422-B23E-4B4F-8612-660E5649191C}" type="pres">
      <dgm:prSet presAssocID="{EED53C3D-7154-A24E-B627-191BE83F828D}" presName="spacing" presStyleCnt="0"/>
      <dgm:spPr/>
    </dgm:pt>
    <dgm:pt modelId="{A8666916-DFC1-D743-B144-1C43B05322F5}" type="pres">
      <dgm:prSet presAssocID="{0AF00324-9389-344E-8A50-A717735A38E8}" presName="composite" presStyleCnt="0"/>
      <dgm:spPr/>
    </dgm:pt>
    <dgm:pt modelId="{A1F0B8D6-49C8-0840-8B72-5D6D321CB849}" type="pres">
      <dgm:prSet presAssocID="{0AF00324-9389-344E-8A50-A717735A38E8}" presName="imgShp" presStyleLbl="fgImgPlace1" presStyleIdx="3" presStyleCnt="4" custLinFactX="200000" custLinFactNeighborX="223194" custLinFactNeighborY="61"/>
      <dgm:spPr>
        <a:noFill/>
        <a:ln w="76200">
          <a:solidFill>
            <a:srgbClr val="512275"/>
          </a:solidFill>
        </a:ln>
      </dgm:spPr>
    </dgm:pt>
    <dgm:pt modelId="{BB252EBB-D78D-7041-9533-2AB78BAEABDF}" type="pres">
      <dgm:prSet presAssocID="{0AF00324-9389-344E-8A50-A717735A38E8}" presName="txShp" presStyleLbl="node1" presStyleIdx="3" presStyleCnt="4" custScaleX="113980" custLinFactNeighborX="-10425" custLinFactNeighborY="-678">
        <dgm:presLayoutVars>
          <dgm:bulletEnabled val="1"/>
        </dgm:presLayoutVars>
      </dgm:prSet>
      <dgm:spPr/>
    </dgm:pt>
  </dgm:ptLst>
  <dgm:cxnLst>
    <dgm:cxn modelId="{83BC530C-8E94-FB41-8E12-353291E2E6D8}" type="presOf" srcId="{37B372C2-861A-0948-9CA6-0E65D0CB5FFB}" destId="{91DF4548-64D5-2043-95AA-7625C9677A2D}" srcOrd="0" destOrd="0" presId="urn:microsoft.com/office/officeart/2005/8/layout/vList3"/>
    <dgm:cxn modelId="{71C0E11B-8C92-994A-89CC-ECA6589657C1}" type="presOf" srcId="{0AF00324-9389-344E-8A50-A717735A38E8}" destId="{BB252EBB-D78D-7041-9533-2AB78BAEABDF}" srcOrd="0" destOrd="0" presId="urn:microsoft.com/office/officeart/2005/8/layout/vList3"/>
    <dgm:cxn modelId="{3EDBF61B-D8F8-F544-BA0B-0FF9F1E42FC4}" type="presOf" srcId="{98388CF0-2FC0-7D4C-89C8-AFDB319950A2}" destId="{9865D78E-603D-2C48-A0BD-5CA658E2E3DE}" srcOrd="0" destOrd="0" presId="urn:microsoft.com/office/officeart/2005/8/layout/vList3"/>
    <dgm:cxn modelId="{D6013F28-8F9A-A845-A60D-ECCE21CD8778}" srcId="{AFB24726-CFCD-F141-8F74-AD107E1C9534}" destId="{98388CF0-2FC0-7D4C-89C8-AFDB319950A2}" srcOrd="1" destOrd="0" parTransId="{C5D326A8-6460-C14D-A82B-3069994A18E4}" sibTransId="{3711E863-DAD4-D94E-B448-E02DF7CF449F}"/>
    <dgm:cxn modelId="{F16362B7-F07A-6646-BB59-EDE79113DE8F}" srcId="{AFB24726-CFCD-F141-8F74-AD107E1C9534}" destId="{37B372C2-861A-0948-9CA6-0E65D0CB5FFB}" srcOrd="0" destOrd="0" parTransId="{B3766254-213A-A544-BCEB-D57BF72E098B}" sibTransId="{F07A0C1B-BE66-D644-8648-4BB6402F3909}"/>
    <dgm:cxn modelId="{2821F8B9-3B8B-EC40-BB54-FA2AAE08E848}" srcId="{AFB24726-CFCD-F141-8F74-AD107E1C9534}" destId="{0AF00324-9389-344E-8A50-A717735A38E8}" srcOrd="3" destOrd="0" parTransId="{B0847366-7923-D74C-B52A-0E5F0226B43A}" sibTransId="{1CEA70A2-DFA3-8B49-A831-51D718F20B7C}"/>
    <dgm:cxn modelId="{2A650EC2-3324-554D-A2FF-B67EA70F4FC9}" type="presOf" srcId="{AFB24726-CFCD-F141-8F74-AD107E1C9534}" destId="{358E7740-EA74-5947-968F-EAC0EEE6E935}" srcOrd="0" destOrd="0" presId="urn:microsoft.com/office/officeart/2005/8/layout/vList3"/>
    <dgm:cxn modelId="{7BCD4FD0-79D2-9B47-88CE-31201182DCBD}" type="presOf" srcId="{EF2E0D45-D3BC-1540-8275-10B5DB88AA5C}" destId="{45903F6E-FE25-D24C-8298-56D5BEFD8FA1}" srcOrd="0" destOrd="0" presId="urn:microsoft.com/office/officeart/2005/8/layout/vList3"/>
    <dgm:cxn modelId="{563605DB-A555-4F42-B3B7-64E4F312EB2D}" srcId="{AFB24726-CFCD-F141-8F74-AD107E1C9534}" destId="{EF2E0D45-D3BC-1540-8275-10B5DB88AA5C}" srcOrd="2" destOrd="0" parTransId="{E71E28C0-A6F5-8D45-BABC-8F1550D2A369}" sibTransId="{EED53C3D-7154-A24E-B627-191BE83F828D}"/>
    <dgm:cxn modelId="{94130AC8-628D-3E41-B80C-81AF5554A192}" type="presParOf" srcId="{358E7740-EA74-5947-968F-EAC0EEE6E935}" destId="{6234CBC3-5BB3-A346-A994-E21C0FE1ED48}" srcOrd="0" destOrd="0" presId="urn:microsoft.com/office/officeart/2005/8/layout/vList3"/>
    <dgm:cxn modelId="{F1732B22-3CA9-6D43-A877-1D441D1BA652}" type="presParOf" srcId="{6234CBC3-5BB3-A346-A994-E21C0FE1ED48}" destId="{74087472-4B58-1049-BA41-D8BE6B8F4EDD}" srcOrd="0" destOrd="0" presId="urn:microsoft.com/office/officeart/2005/8/layout/vList3"/>
    <dgm:cxn modelId="{27D750BA-5DC9-4046-B513-E065D109386D}" type="presParOf" srcId="{6234CBC3-5BB3-A346-A994-E21C0FE1ED48}" destId="{91DF4548-64D5-2043-95AA-7625C9677A2D}" srcOrd="1" destOrd="0" presId="urn:microsoft.com/office/officeart/2005/8/layout/vList3"/>
    <dgm:cxn modelId="{0FF9EBB1-157C-C74B-BA63-F4EAE5D4C3C2}" type="presParOf" srcId="{358E7740-EA74-5947-968F-EAC0EEE6E935}" destId="{9D1A9A5B-CB62-714D-8776-DF8FD58EC6BC}" srcOrd="1" destOrd="0" presId="urn:microsoft.com/office/officeart/2005/8/layout/vList3"/>
    <dgm:cxn modelId="{75055247-CFB5-BA4C-83A9-317849EB4740}" type="presParOf" srcId="{358E7740-EA74-5947-968F-EAC0EEE6E935}" destId="{4FBF6E79-4DBA-434B-8BEF-1169221B398D}" srcOrd="2" destOrd="0" presId="urn:microsoft.com/office/officeart/2005/8/layout/vList3"/>
    <dgm:cxn modelId="{86341C4B-7F05-914D-B605-07A709CE284F}" type="presParOf" srcId="{4FBF6E79-4DBA-434B-8BEF-1169221B398D}" destId="{C5581E9B-68B4-C444-9D20-0F9E6E7C50BE}" srcOrd="0" destOrd="0" presId="urn:microsoft.com/office/officeart/2005/8/layout/vList3"/>
    <dgm:cxn modelId="{92901E41-D84A-754F-98D6-AFDFC8283FC0}" type="presParOf" srcId="{4FBF6E79-4DBA-434B-8BEF-1169221B398D}" destId="{9865D78E-603D-2C48-A0BD-5CA658E2E3DE}" srcOrd="1" destOrd="0" presId="urn:microsoft.com/office/officeart/2005/8/layout/vList3"/>
    <dgm:cxn modelId="{233C7768-5B9A-0446-95BF-3181E01787B9}" type="presParOf" srcId="{358E7740-EA74-5947-968F-EAC0EEE6E935}" destId="{242D2082-C3AD-154D-86F8-8C374EE145AF}" srcOrd="3" destOrd="0" presId="urn:microsoft.com/office/officeart/2005/8/layout/vList3"/>
    <dgm:cxn modelId="{BC9703D9-5CA2-5646-A1FF-3061368C9A3F}" type="presParOf" srcId="{358E7740-EA74-5947-968F-EAC0EEE6E935}" destId="{A9A52EA2-6DEE-F54A-8128-D586A7AB58DD}" srcOrd="4" destOrd="0" presId="urn:microsoft.com/office/officeart/2005/8/layout/vList3"/>
    <dgm:cxn modelId="{5C6E7A86-8969-E74B-8CAA-C887C5E14866}" type="presParOf" srcId="{A9A52EA2-6DEE-F54A-8128-D586A7AB58DD}" destId="{EC70A4E9-C32B-6946-9D17-920F6CBCBD0D}" srcOrd="0" destOrd="0" presId="urn:microsoft.com/office/officeart/2005/8/layout/vList3"/>
    <dgm:cxn modelId="{C113148A-EB8D-6F4D-A4FA-D4DB05BCB82B}" type="presParOf" srcId="{A9A52EA2-6DEE-F54A-8128-D586A7AB58DD}" destId="{45903F6E-FE25-D24C-8298-56D5BEFD8FA1}" srcOrd="1" destOrd="0" presId="urn:microsoft.com/office/officeart/2005/8/layout/vList3"/>
    <dgm:cxn modelId="{DCE3185C-A1ED-EC45-A7B7-8B428DADF54F}" type="presParOf" srcId="{358E7740-EA74-5947-968F-EAC0EEE6E935}" destId="{D8094422-B23E-4B4F-8612-660E5649191C}" srcOrd="5" destOrd="0" presId="urn:microsoft.com/office/officeart/2005/8/layout/vList3"/>
    <dgm:cxn modelId="{6B8BA373-9B27-BF46-9C36-4E8221CC87DF}" type="presParOf" srcId="{358E7740-EA74-5947-968F-EAC0EEE6E935}" destId="{A8666916-DFC1-D743-B144-1C43B05322F5}" srcOrd="6" destOrd="0" presId="urn:microsoft.com/office/officeart/2005/8/layout/vList3"/>
    <dgm:cxn modelId="{60971953-2554-714B-9351-074E39D86651}" type="presParOf" srcId="{A8666916-DFC1-D743-B144-1C43B05322F5}" destId="{A1F0B8D6-49C8-0840-8B72-5D6D321CB849}" srcOrd="0" destOrd="0" presId="urn:microsoft.com/office/officeart/2005/8/layout/vList3"/>
    <dgm:cxn modelId="{86866FAB-2748-5041-B096-C87D0B871206}" type="presParOf" srcId="{A8666916-DFC1-D743-B144-1C43B05322F5}" destId="{BB252EBB-D78D-7041-9533-2AB78BAEABDF}"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FB24726-CFCD-F141-8F74-AD107E1C9534}" type="doc">
      <dgm:prSet loTypeId="urn:microsoft.com/office/officeart/2005/8/layout/vList3" loCatId="" qsTypeId="urn:microsoft.com/office/officeart/2005/8/quickstyle/simple4" qsCatId="simple" csTypeId="urn:microsoft.com/office/officeart/2005/8/colors/accent1_2" csCatId="accent1" phldr="1"/>
      <dgm:spPr/>
    </dgm:pt>
    <dgm:pt modelId="{37B372C2-861A-0948-9CA6-0E65D0CB5FFB}">
      <dgm:prSet phldrT="[Text]" custT="1"/>
      <dgm:spPr>
        <a:solidFill>
          <a:srgbClr val="512275"/>
        </a:solidFill>
      </dgm:spPr>
      <dgm:t>
        <a:bodyPr/>
        <a:lstStyle/>
        <a:p>
          <a:r>
            <a:rPr lang="en-GB" sz="1600" dirty="0"/>
            <a:t>Talking to yourself in your head e.g. counting, praying, singing a favourite song or reciting a poem to yourself</a:t>
          </a:r>
          <a:endParaRPr lang="en-US" sz="1600" dirty="0"/>
        </a:p>
      </dgm:t>
    </dgm:pt>
    <dgm:pt modelId="{F07A0C1B-BE66-D644-8648-4BB6402F3909}" type="sibTrans" cxnId="{F16362B7-F07A-6646-BB59-EDE79113DE8F}">
      <dgm:prSet/>
      <dgm:spPr/>
      <dgm:t>
        <a:bodyPr/>
        <a:lstStyle/>
        <a:p>
          <a:endParaRPr lang="en-US" sz="1200"/>
        </a:p>
      </dgm:t>
    </dgm:pt>
    <dgm:pt modelId="{B3766254-213A-A544-BCEB-D57BF72E098B}" type="parTrans" cxnId="{F16362B7-F07A-6646-BB59-EDE79113DE8F}">
      <dgm:prSet/>
      <dgm:spPr/>
      <dgm:t>
        <a:bodyPr/>
        <a:lstStyle/>
        <a:p>
          <a:endParaRPr lang="en-US" sz="1200"/>
        </a:p>
      </dgm:t>
    </dgm:pt>
    <dgm:pt modelId="{98388CF0-2FC0-7D4C-89C8-AFDB319950A2}">
      <dgm:prSet phldrT="[Text]" custT="1"/>
      <dgm:spPr>
        <a:solidFill>
          <a:srgbClr val="512275"/>
        </a:solidFill>
      </dgm:spPr>
      <dgm:t>
        <a:bodyPr/>
        <a:lstStyle/>
        <a:p>
          <a:r>
            <a:rPr lang="en-GB" sz="1600" dirty="0"/>
            <a:t>Talking to other people about their experiences and sharing coping strategies </a:t>
          </a:r>
          <a:endParaRPr lang="en-US" sz="1600" dirty="0"/>
        </a:p>
      </dgm:t>
    </dgm:pt>
    <dgm:pt modelId="{3711E863-DAD4-D94E-B448-E02DF7CF449F}" type="sibTrans" cxnId="{D6013F28-8F9A-A845-A60D-ECCE21CD8778}">
      <dgm:prSet/>
      <dgm:spPr/>
      <dgm:t>
        <a:bodyPr/>
        <a:lstStyle/>
        <a:p>
          <a:endParaRPr lang="en-US" sz="1200"/>
        </a:p>
      </dgm:t>
    </dgm:pt>
    <dgm:pt modelId="{C5D326A8-6460-C14D-A82B-3069994A18E4}" type="parTrans" cxnId="{D6013F28-8F9A-A845-A60D-ECCE21CD8778}">
      <dgm:prSet/>
      <dgm:spPr/>
      <dgm:t>
        <a:bodyPr/>
        <a:lstStyle/>
        <a:p>
          <a:endParaRPr lang="en-US" sz="1200"/>
        </a:p>
      </dgm:t>
    </dgm:pt>
    <dgm:pt modelId="{EF2E0D45-D3BC-1540-8275-10B5DB88AA5C}">
      <dgm:prSet phldrT="[Text]" custT="1"/>
      <dgm:spPr>
        <a:solidFill>
          <a:srgbClr val="512275"/>
        </a:solidFill>
      </dgm:spPr>
      <dgm:t>
        <a:bodyPr/>
        <a:lstStyle/>
        <a:p>
          <a:r>
            <a:rPr lang="en-GB" sz="1800" dirty="0"/>
            <a:t>Focusing on the voices for short periods to see how the content can be similar to thoughts </a:t>
          </a:r>
          <a:endParaRPr lang="en-US" sz="1800" dirty="0"/>
        </a:p>
      </dgm:t>
    </dgm:pt>
    <dgm:pt modelId="{EED53C3D-7154-A24E-B627-191BE83F828D}" type="sibTrans" cxnId="{563605DB-A555-4F42-B3B7-64E4F312EB2D}">
      <dgm:prSet/>
      <dgm:spPr/>
      <dgm:t>
        <a:bodyPr/>
        <a:lstStyle/>
        <a:p>
          <a:endParaRPr lang="en-US" sz="1200"/>
        </a:p>
      </dgm:t>
    </dgm:pt>
    <dgm:pt modelId="{E71E28C0-A6F5-8D45-BABC-8F1550D2A369}" type="parTrans" cxnId="{563605DB-A555-4F42-B3B7-64E4F312EB2D}">
      <dgm:prSet/>
      <dgm:spPr/>
      <dgm:t>
        <a:bodyPr/>
        <a:lstStyle/>
        <a:p>
          <a:endParaRPr lang="en-US" sz="1200"/>
        </a:p>
      </dgm:t>
    </dgm:pt>
    <dgm:pt modelId="{5363D795-9D97-4FA0-B283-0FB3D22D0AA8}">
      <dgm:prSet phldrT="[Text]" custT="1"/>
      <dgm:spPr>
        <a:solidFill>
          <a:srgbClr val="512275"/>
        </a:solidFill>
      </dgm:spPr>
      <dgm:t>
        <a:bodyPr/>
        <a:lstStyle/>
        <a:p>
          <a:r>
            <a:rPr lang="en-GB" sz="1600" dirty="0"/>
            <a:t>Staying away from situations that will make the beliefs upsetting</a:t>
          </a:r>
          <a:endParaRPr lang="en-US" sz="1600" dirty="0"/>
        </a:p>
      </dgm:t>
    </dgm:pt>
    <dgm:pt modelId="{589DB8A9-D576-4821-8EC4-57D55517ED52}" type="parTrans" cxnId="{ED035202-309B-4A9B-BE8F-8A388B207F7B}">
      <dgm:prSet/>
      <dgm:spPr/>
      <dgm:t>
        <a:bodyPr/>
        <a:lstStyle/>
        <a:p>
          <a:endParaRPr lang="en-US"/>
        </a:p>
      </dgm:t>
    </dgm:pt>
    <dgm:pt modelId="{79B82309-ECFF-4775-BCDB-0FB74A21F687}" type="sibTrans" cxnId="{ED035202-309B-4A9B-BE8F-8A388B207F7B}">
      <dgm:prSet/>
      <dgm:spPr/>
      <dgm:t>
        <a:bodyPr/>
        <a:lstStyle/>
        <a:p>
          <a:endParaRPr lang="en-US"/>
        </a:p>
      </dgm:t>
    </dgm:pt>
    <dgm:pt modelId="{358E7740-EA74-5947-968F-EAC0EEE6E935}" type="pres">
      <dgm:prSet presAssocID="{AFB24726-CFCD-F141-8F74-AD107E1C9534}" presName="linearFlow" presStyleCnt="0">
        <dgm:presLayoutVars>
          <dgm:dir/>
          <dgm:resizeHandles val="exact"/>
        </dgm:presLayoutVars>
      </dgm:prSet>
      <dgm:spPr/>
    </dgm:pt>
    <dgm:pt modelId="{6234CBC3-5BB3-A346-A994-E21C0FE1ED48}" type="pres">
      <dgm:prSet presAssocID="{37B372C2-861A-0948-9CA6-0E65D0CB5FFB}" presName="composite" presStyleCnt="0"/>
      <dgm:spPr/>
    </dgm:pt>
    <dgm:pt modelId="{74087472-4B58-1049-BA41-D8BE6B8F4EDD}" type="pres">
      <dgm:prSet presAssocID="{37B372C2-861A-0948-9CA6-0E65D0CB5FFB}" presName="imgShp" presStyleLbl="fgImgPlace1" presStyleIdx="0" presStyleCnt="4" custLinFactX="200000" custLinFactNeighborX="214750" custLinFactNeighborY="8015"/>
      <dgm:spPr>
        <a:noFill/>
        <a:ln w="76200">
          <a:solidFill>
            <a:srgbClr val="512275"/>
          </a:solidFill>
        </a:ln>
      </dgm:spPr>
    </dgm:pt>
    <dgm:pt modelId="{91DF4548-64D5-2043-95AA-7625C9677A2D}" type="pres">
      <dgm:prSet presAssocID="{37B372C2-861A-0948-9CA6-0E65D0CB5FFB}" presName="txShp" presStyleLbl="node1" presStyleIdx="0" presStyleCnt="4" custScaleX="109536" custLinFactNeighborX="-22207" custLinFactNeighborY="-3741">
        <dgm:presLayoutVars>
          <dgm:bulletEnabled val="1"/>
        </dgm:presLayoutVars>
      </dgm:prSet>
      <dgm:spPr/>
    </dgm:pt>
    <dgm:pt modelId="{9D1A9A5B-CB62-714D-8776-DF8FD58EC6BC}" type="pres">
      <dgm:prSet presAssocID="{F07A0C1B-BE66-D644-8648-4BB6402F3909}" presName="spacing" presStyleCnt="0"/>
      <dgm:spPr/>
    </dgm:pt>
    <dgm:pt modelId="{81FAFAED-9A6F-4AC8-B046-5BA05E351B7A}" type="pres">
      <dgm:prSet presAssocID="{5363D795-9D97-4FA0-B283-0FB3D22D0AA8}" presName="composite" presStyleCnt="0"/>
      <dgm:spPr/>
    </dgm:pt>
    <dgm:pt modelId="{0A5864BE-9705-4139-B6DE-8E3E28DAD064}" type="pres">
      <dgm:prSet presAssocID="{5363D795-9D97-4FA0-B283-0FB3D22D0AA8}" presName="imgShp" presStyleLbl="fgImgPlace1" presStyleIdx="1" presStyleCnt="4" custLinFactX="200000" custLinFactNeighborX="218275" custLinFactNeighborY="-8793"/>
      <dgm:spPr>
        <a:noFill/>
        <a:ln w="76200">
          <a:solidFill>
            <a:srgbClr val="512275"/>
          </a:solidFill>
        </a:ln>
      </dgm:spPr>
    </dgm:pt>
    <dgm:pt modelId="{9189E3A2-8580-45A3-B6F0-D6291CE09101}" type="pres">
      <dgm:prSet presAssocID="{5363D795-9D97-4FA0-B283-0FB3D22D0AA8}" presName="txShp" presStyleLbl="node1" presStyleIdx="1" presStyleCnt="4" custScaleX="109536" custLinFactNeighborX="-22207" custLinFactNeighborY="-3741">
        <dgm:presLayoutVars>
          <dgm:bulletEnabled val="1"/>
        </dgm:presLayoutVars>
      </dgm:prSet>
      <dgm:spPr/>
    </dgm:pt>
    <dgm:pt modelId="{D44F4FAC-9589-45B9-85AE-4D336133EF25}" type="pres">
      <dgm:prSet presAssocID="{79B82309-ECFF-4775-BCDB-0FB74A21F687}" presName="spacing" presStyleCnt="0"/>
      <dgm:spPr/>
    </dgm:pt>
    <dgm:pt modelId="{4FBF6E79-4DBA-434B-8BEF-1169221B398D}" type="pres">
      <dgm:prSet presAssocID="{98388CF0-2FC0-7D4C-89C8-AFDB319950A2}" presName="composite" presStyleCnt="0"/>
      <dgm:spPr/>
    </dgm:pt>
    <dgm:pt modelId="{C5581E9B-68B4-C444-9D20-0F9E6E7C50BE}" type="pres">
      <dgm:prSet presAssocID="{98388CF0-2FC0-7D4C-89C8-AFDB319950A2}" presName="imgShp" presStyleLbl="fgImgPlace1" presStyleIdx="2" presStyleCnt="4" custLinFactX="200000" custLinFactNeighborX="225217" custLinFactNeighborY="-11401"/>
      <dgm:spPr>
        <a:noFill/>
        <a:ln w="76200">
          <a:solidFill>
            <a:srgbClr val="512275"/>
          </a:solidFill>
        </a:ln>
      </dgm:spPr>
    </dgm:pt>
    <dgm:pt modelId="{9865D78E-603D-2C48-A0BD-5CA658E2E3DE}" type="pres">
      <dgm:prSet presAssocID="{98388CF0-2FC0-7D4C-89C8-AFDB319950A2}" presName="txShp" presStyleLbl="node1" presStyleIdx="2" presStyleCnt="4" custScaleX="111782" custLinFactNeighborX="-22207" custLinFactNeighborY="-3465">
        <dgm:presLayoutVars>
          <dgm:bulletEnabled val="1"/>
        </dgm:presLayoutVars>
      </dgm:prSet>
      <dgm:spPr/>
    </dgm:pt>
    <dgm:pt modelId="{242D2082-C3AD-154D-86F8-8C374EE145AF}" type="pres">
      <dgm:prSet presAssocID="{3711E863-DAD4-D94E-B448-E02DF7CF449F}" presName="spacing" presStyleCnt="0"/>
      <dgm:spPr/>
    </dgm:pt>
    <dgm:pt modelId="{A9A52EA2-6DEE-F54A-8128-D586A7AB58DD}" type="pres">
      <dgm:prSet presAssocID="{EF2E0D45-D3BC-1540-8275-10B5DB88AA5C}" presName="composite" presStyleCnt="0"/>
      <dgm:spPr/>
    </dgm:pt>
    <dgm:pt modelId="{EC70A4E9-C32B-6946-9D17-920F6CBCBD0D}" type="pres">
      <dgm:prSet presAssocID="{EF2E0D45-D3BC-1540-8275-10B5DB88AA5C}" presName="imgShp" presStyleLbl="fgImgPlace1" presStyleIdx="3" presStyleCnt="4" custLinFactX="200000" custLinFactNeighborX="223255" custLinFactNeighborY="-9228"/>
      <dgm:spPr>
        <a:noFill/>
        <a:ln w="76200">
          <a:solidFill>
            <a:srgbClr val="512275"/>
          </a:solidFill>
        </a:ln>
      </dgm:spPr>
    </dgm:pt>
    <dgm:pt modelId="{45903F6E-FE25-D24C-8298-56D5BEFD8FA1}" type="pres">
      <dgm:prSet presAssocID="{EF2E0D45-D3BC-1540-8275-10B5DB88AA5C}" presName="txShp" presStyleLbl="node1" presStyleIdx="3" presStyleCnt="4" custScaleX="111253" custLinFactNeighborX="-23080" custLinFactNeighborY="-3189">
        <dgm:presLayoutVars>
          <dgm:bulletEnabled val="1"/>
        </dgm:presLayoutVars>
      </dgm:prSet>
      <dgm:spPr/>
    </dgm:pt>
  </dgm:ptLst>
  <dgm:cxnLst>
    <dgm:cxn modelId="{ED035202-309B-4A9B-BE8F-8A388B207F7B}" srcId="{AFB24726-CFCD-F141-8F74-AD107E1C9534}" destId="{5363D795-9D97-4FA0-B283-0FB3D22D0AA8}" srcOrd="1" destOrd="0" parTransId="{589DB8A9-D576-4821-8EC4-57D55517ED52}" sibTransId="{79B82309-ECFF-4775-BCDB-0FB74A21F687}"/>
    <dgm:cxn modelId="{D6013F28-8F9A-A845-A60D-ECCE21CD8778}" srcId="{AFB24726-CFCD-F141-8F74-AD107E1C9534}" destId="{98388CF0-2FC0-7D4C-89C8-AFDB319950A2}" srcOrd="2" destOrd="0" parTransId="{C5D326A8-6460-C14D-A82B-3069994A18E4}" sibTransId="{3711E863-DAD4-D94E-B448-E02DF7CF449F}"/>
    <dgm:cxn modelId="{6A476660-E024-8140-922B-FCEA287D79F2}" type="presOf" srcId="{37B372C2-861A-0948-9CA6-0E65D0CB5FFB}" destId="{91DF4548-64D5-2043-95AA-7625C9677A2D}" srcOrd="0" destOrd="0" presId="urn:microsoft.com/office/officeart/2005/8/layout/vList3"/>
    <dgm:cxn modelId="{024AF042-80EC-4840-9517-269804CE8230}" type="presOf" srcId="{98388CF0-2FC0-7D4C-89C8-AFDB319950A2}" destId="{9865D78E-603D-2C48-A0BD-5CA658E2E3DE}" srcOrd="0" destOrd="0" presId="urn:microsoft.com/office/officeart/2005/8/layout/vList3"/>
    <dgm:cxn modelId="{85DB2745-A944-4646-A178-CD1C23B32141}" type="presOf" srcId="{5363D795-9D97-4FA0-B283-0FB3D22D0AA8}" destId="{9189E3A2-8580-45A3-B6F0-D6291CE09101}" srcOrd="0" destOrd="0" presId="urn:microsoft.com/office/officeart/2005/8/layout/vList3"/>
    <dgm:cxn modelId="{1EA0DD7F-0DA0-BC46-867F-312E21825920}" type="presOf" srcId="{AFB24726-CFCD-F141-8F74-AD107E1C9534}" destId="{358E7740-EA74-5947-968F-EAC0EEE6E935}" srcOrd="0" destOrd="0" presId="urn:microsoft.com/office/officeart/2005/8/layout/vList3"/>
    <dgm:cxn modelId="{37F746A9-10D6-484D-895C-578097D9C1A2}" type="presOf" srcId="{EF2E0D45-D3BC-1540-8275-10B5DB88AA5C}" destId="{45903F6E-FE25-D24C-8298-56D5BEFD8FA1}" srcOrd="0" destOrd="0" presId="urn:microsoft.com/office/officeart/2005/8/layout/vList3"/>
    <dgm:cxn modelId="{F16362B7-F07A-6646-BB59-EDE79113DE8F}" srcId="{AFB24726-CFCD-F141-8F74-AD107E1C9534}" destId="{37B372C2-861A-0948-9CA6-0E65D0CB5FFB}" srcOrd="0" destOrd="0" parTransId="{B3766254-213A-A544-BCEB-D57BF72E098B}" sibTransId="{F07A0C1B-BE66-D644-8648-4BB6402F3909}"/>
    <dgm:cxn modelId="{563605DB-A555-4F42-B3B7-64E4F312EB2D}" srcId="{AFB24726-CFCD-F141-8F74-AD107E1C9534}" destId="{EF2E0D45-D3BC-1540-8275-10B5DB88AA5C}" srcOrd="3" destOrd="0" parTransId="{E71E28C0-A6F5-8D45-BABC-8F1550D2A369}" sibTransId="{EED53C3D-7154-A24E-B627-191BE83F828D}"/>
    <dgm:cxn modelId="{A606CC80-0692-CA4F-9880-62D32644AC91}" type="presParOf" srcId="{358E7740-EA74-5947-968F-EAC0EEE6E935}" destId="{6234CBC3-5BB3-A346-A994-E21C0FE1ED48}" srcOrd="0" destOrd="0" presId="urn:microsoft.com/office/officeart/2005/8/layout/vList3"/>
    <dgm:cxn modelId="{47C00929-8204-0346-AD0E-69DE795808AE}" type="presParOf" srcId="{6234CBC3-5BB3-A346-A994-E21C0FE1ED48}" destId="{74087472-4B58-1049-BA41-D8BE6B8F4EDD}" srcOrd="0" destOrd="0" presId="urn:microsoft.com/office/officeart/2005/8/layout/vList3"/>
    <dgm:cxn modelId="{19DEB4AE-1063-7E44-94EE-1BCB6654C978}" type="presParOf" srcId="{6234CBC3-5BB3-A346-A994-E21C0FE1ED48}" destId="{91DF4548-64D5-2043-95AA-7625C9677A2D}" srcOrd="1" destOrd="0" presId="urn:microsoft.com/office/officeart/2005/8/layout/vList3"/>
    <dgm:cxn modelId="{625D416E-8AC4-BD45-AFF0-2DB818316F4B}" type="presParOf" srcId="{358E7740-EA74-5947-968F-EAC0EEE6E935}" destId="{9D1A9A5B-CB62-714D-8776-DF8FD58EC6BC}" srcOrd="1" destOrd="0" presId="urn:microsoft.com/office/officeart/2005/8/layout/vList3"/>
    <dgm:cxn modelId="{46D61007-27EC-4836-8A31-54069E72BB57}" type="presParOf" srcId="{358E7740-EA74-5947-968F-EAC0EEE6E935}" destId="{81FAFAED-9A6F-4AC8-B046-5BA05E351B7A}" srcOrd="2" destOrd="0" presId="urn:microsoft.com/office/officeart/2005/8/layout/vList3"/>
    <dgm:cxn modelId="{E215560D-F619-491F-A488-A52A751671DF}" type="presParOf" srcId="{81FAFAED-9A6F-4AC8-B046-5BA05E351B7A}" destId="{0A5864BE-9705-4139-B6DE-8E3E28DAD064}" srcOrd="0" destOrd="0" presId="urn:microsoft.com/office/officeart/2005/8/layout/vList3"/>
    <dgm:cxn modelId="{FD04F9DB-1250-43DA-B8CF-FA26CDA04166}" type="presParOf" srcId="{81FAFAED-9A6F-4AC8-B046-5BA05E351B7A}" destId="{9189E3A2-8580-45A3-B6F0-D6291CE09101}" srcOrd="1" destOrd="0" presId="urn:microsoft.com/office/officeart/2005/8/layout/vList3"/>
    <dgm:cxn modelId="{30E93EAF-3C04-4663-BB2F-4D5A8D2BE4CE}" type="presParOf" srcId="{358E7740-EA74-5947-968F-EAC0EEE6E935}" destId="{D44F4FAC-9589-45B9-85AE-4D336133EF25}" srcOrd="3" destOrd="0" presId="urn:microsoft.com/office/officeart/2005/8/layout/vList3"/>
    <dgm:cxn modelId="{70852CDB-3716-B24F-888C-5C4ECD8EFE08}" type="presParOf" srcId="{358E7740-EA74-5947-968F-EAC0EEE6E935}" destId="{4FBF6E79-4DBA-434B-8BEF-1169221B398D}" srcOrd="4" destOrd="0" presId="urn:microsoft.com/office/officeart/2005/8/layout/vList3"/>
    <dgm:cxn modelId="{32C45D37-0DD3-1944-835E-6B630AF630DF}" type="presParOf" srcId="{4FBF6E79-4DBA-434B-8BEF-1169221B398D}" destId="{C5581E9B-68B4-C444-9D20-0F9E6E7C50BE}" srcOrd="0" destOrd="0" presId="urn:microsoft.com/office/officeart/2005/8/layout/vList3"/>
    <dgm:cxn modelId="{9B7403C0-1695-CE45-B271-E31BAF655871}" type="presParOf" srcId="{4FBF6E79-4DBA-434B-8BEF-1169221B398D}" destId="{9865D78E-603D-2C48-A0BD-5CA658E2E3DE}" srcOrd="1" destOrd="0" presId="urn:microsoft.com/office/officeart/2005/8/layout/vList3"/>
    <dgm:cxn modelId="{EF832D7C-A799-674F-A0D2-4FFCA35B4A5B}" type="presParOf" srcId="{358E7740-EA74-5947-968F-EAC0EEE6E935}" destId="{242D2082-C3AD-154D-86F8-8C374EE145AF}" srcOrd="5" destOrd="0" presId="urn:microsoft.com/office/officeart/2005/8/layout/vList3"/>
    <dgm:cxn modelId="{992349BA-3C2B-B049-B660-CE19B452093D}" type="presParOf" srcId="{358E7740-EA74-5947-968F-EAC0EEE6E935}" destId="{A9A52EA2-6DEE-F54A-8128-D586A7AB58DD}" srcOrd="6" destOrd="0" presId="urn:microsoft.com/office/officeart/2005/8/layout/vList3"/>
    <dgm:cxn modelId="{CC26993D-824A-1D4C-AB57-ECB25274A855}" type="presParOf" srcId="{A9A52EA2-6DEE-F54A-8128-D586A7AB58DD}" destId="{EC70A4E9-C32B-6946-9D17-920F6CBCBD0D}" srcOrd="0" destOrd="0" presId="urn:microsoft.com/office/officeart/2005/8/layout/vList3"/>
    <dgm:cxn modelId="{822490A3-BC0F-9245-B316-4CD38CE5384E}" type="presParOf" srcId="{A9A52EA2-6DEE-F54A-8128-D586A7AB58DD}" destId="{45903F6E-FE25-D24C-8298-56D5BEFD8FA1}" srcOrd="1" destOrd="0" presId="urn:microsoft.com/office/officeart/2005/8/layout/vList3"/>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F4548-64D5-2043-95AA-7625C9677A2D}">
      <dsp:nvSpPr>
        <dsp:cNvPr id="0" name=""/>
        <dsp:cNvSpPr/>
      </dsp:nvSpPr>
      <dsp:spPr>
        <a:xfrm rot="10800000">
          <a:off x="462382" y="0"/>
          <a:ext cx="3590814" cy="851516"/>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495" tIns="91440" rIns="170688" bIns="91440" numCol="1" spcCol="1270" anchor="ctr" anchorCtr="0">
          <a:noAutofit/>
        </a:bodyPr>
        <a:lstStyle/>
        <a:p>
          <a:pPr marL="0" lvl="0" indent="0" algn="ctr" defTabSz="1066800">
            <a:lnSpc>
              <a:spcPct val="90000"/>
            </a:lnSpc>
            <a:spcBef>
              <a:spcPct val="0"/>
            </a:spcBef>
            <a:spcAft>
              <a:spcPct val="35000"/>
            </a:spcAft>
            <a:buNone/>
          </a:pPr>
          <a:r>
            <a:rPr lang="en-GB" sz="2400" kern="1200" dirty="0"/>
            <a:t>Doing puzzles like Sudoku or crosswords </a:t>
          </a:r>
          <a:endParaRPr lang="en-US" sz="2400" kern="1200" dirty="0"/>
        </a:p>
      </dsp:txBody>
      <dsp:txXfrm rot="10800000">
        <a:off x="675261" y="0"/>
        <a:ext cx="3377935" cy="851516"/>
      </dsp:txXfrm>
    </dsp:sp>
    <dsp:sp modelId="{74087472-4B58-1049-BA41-D8BE6B8F4EDD}">
      <dsp:nvSpPr>
        <dsp:cNvPr id="0" name=""/>
        <dsp:cNvSpPr/>
      </dsp:nvSpPr>
      <dsp:spPr>
        <a:xfrm>
          <a:off x="4078115" y="2"/>
          <a:ext cx="851516" cy="851516"/>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9865D78E-603D-2C48-A0BD-5CA658E2E3DE}">
      <dsp:nvSpPr>
        <dsp:cNvPr id="0" name=""/>
        <dsp:cNvSpPr/>
      </dsp:nvSpPr>
      <dsp:spPr>
        <a:xfrm rot="10800000">
          <a:off x="408242" y="1100449"/>
          <a:ext cx="3663001" cy="851516"/>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495" tIns="91440" rIns="170688"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Reading (to yourself or out loud) </a:t>
          </a:r>
          <a:endParaRPr lang="en-US" sz="2400" kern="1200" dirty="0"/>
        </a:p>
      </dsp:txBody>
      <dsp:txXfrm rot="10800000">
        <a:off x="621121" y="1100449"/>
        <a:ext cx="3450122" cy="851516"/>
      </dsp:txXfrm>
    </dsp:sp>
    <dsp:sp modelId="{C5581E9B-68B4-C444-9D20-0F9E6E7C50BE}">
      <dsp:nvSpPr>
        <dsp:cNvPr id="0" name=""/>
        <dsp:cNvSpPr/>
      </dsp:nvSpPr>
      <dsp:spPr>
        <a:xfrm>
          <a:off x="4078115" y="1165139"/>
          <a:ext cx="851516" cy="851516"/>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45903F6E-FE25-D24C-8298-56D5BEFD8FA1}">
      <dsp:nvSpPr>
        <dsp:cNvPr id="0" name=""/>
        <dsp:cNvSpPr/>
      </dsp:nvSpPr>
      <dsp:spPr>
        <a:xfrm rot="10800000">
          <a:off x="343063" y="2206150"/>
          <a:ext cx="3749906" cy="851516"/>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495" tIns="91440" rIns="170688" bIns="91440" numCol="1" spcCol="1270" anchor="ctr" anchorCtr="0">
          <a:noAutofit/>
        </a:bodyPr>
        <a:lstStyle/>
        <a:p>
          <a:pPr marL="0" lvl="0" indent="0" algn="ctr" defTabSz="1066800">
            <a:lnSpc>
              <a:spcPct val="90000"/>
            </a:lnSpc>
            <a:spcBef>
              <a:spcPct val="0"/>
            </a:spcBef>
            <a:spcAft>
              <a:spcPct val="35000"/>
            </a:spcAft>
            <a:buNone/>
          </a:pPr>
          <a:r>
            <a:rPr lang="en-GB" sz="2400" kern="1200" dirty="0"/>
            <a:t>Writing down what the voices say/your belief</a:t>
          </a:r>
          <a:endParaRPr lang="en-US" sz="2400" kern="1200" dirty="0"/>
        </a:p>
      </dsp:txBody>
      <dsp:txXfrm rot="10800000">
        <a:off x="555942" y="2206150"/>
        <a:ext cx="3537027" cy="851516"/>
      </dsp:txXfrm>
    </dsp:sp>
    <dsp:sp modelId="{EC70A4E9-C32B-6946-9D17-920F6CBCBD0D}">
      <dsp:nvSpPr>
        <dsp:cNvPr id="0" name=""/>
        <dsp:cNvSpPr/>
      </dsp:nvSpPr>
      <dsp:spPr>
        <a:xfrm>
          <a:off x="4078115" y="2234523"/>
          <a:ext cx="851516" cy="851516"/>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BB252EBB-D78D-7041-9533-2AB78BAEABDF}">
      <dsp:nvSpPr>
        <dsp:cNvPr id="0" name=""/>
        <dsp:cNvSpPr/>
      </dsp:nvSpPr>
      <dsp:spPr>
        <a:xfrm rot="10800000">
          <a:off x="353119" y="3311851"/>
          <a:ext cx="3736498" cy="851516"/>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495" tIns="68580" rIns="128016" bIns="68580" numCol="1" spcCol="1270" anchor="ctr" anchorCtr="0">
          <a:noAutofit/>
        </a:bodyPr>
        <a:lstStyle/>
        <a:p>
          <a:pPr marL="0" lvl="0" indent="0" algn="ctr" defTabSz="800100">
            <a:lnSpc>
              <a:spcPct val="90000"/>
            </a:lnSpc>
            <a:spcBef>
              <a:spcPct val="0"/>
            </a:spcBef>
            <a:spcAft>
              <a:spcPct val="35000"/>
            </a:spcAft>
            <a:buNone/>
          </a:pPr>
          <a:r>
            <a:rPr lang="en-GB" sz="1800" kern="1200" dirty="0"/>
            <a:t>Identify a ‘voice time’ for you to listen to the voices only at set times of the day or week </a:t>
          </a:r>
          <a:endParaRPr lang="en-US" sz="1800" kern="1200" dirty="0"/>
        </a:p>
      </dsp:txBody>
      <dsp:txXfrm rot="10800000">
        <a:off x="565998" y="3311851"/>
        <a:ext cx="3523619" cy="851516"/>
      </dsp:txXfrm>
    </dsp:sp>
    <dsp:sp modelId="{A1F0B8D6-49C8-0840-8B72-5D6D321CB849}">
      <dsp:nvSpPr>
        <dsp:cNvPr id="0" name=""/>
        <dsp:cNvSpPr/>
      </dsp:nvSpPr>
      <dsp:spPr>
        <a:xfrm>
          <a:off x="4078115" y="3318144"/>
          <a:ext cx="851516" cy="851516"/>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F4548-64D5-2043-95AA-7625C9677A2D}">
      <dsp:nvSpPr>
        <dsp:cNvPr id="0" name=""/>
        <dsp:cNvSpPr/>
      </dsp:nvSpPr>
      <dsp:spPr>
        <a:xfrm rot="10800000">
          <a:off x="59390" y="0"/>
          <a:ext cx="4026677" cy="850888"/>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218" tIns="60960" rIns="113792"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Talking to yourself in your head e.g. counting, praying, singing a favourite song or reciting a poem to yourself</a:t>
          </a:r>
          <a:endParaRPr lang="en-US" sz="1600" kern="1200" dirty="0"/>
        </a:p>
      </dsp:txBody>
      <dsp:txXfrm rot="10800000">
        <a:off x="272112" y="0"/>
        <a:ext cx="3813955" cy="850888"/>
      </dsp:txXfrm>
    </dsp:sp>
    <dsp:sp modelId="{74087472-4B58-1049-BA41-D8BE6B8F4EDD}">
      <dsp:nvSpPr>
        <dsp:cNvPr id="0" name=""/>
        <dsp:cNvSpPr/>
      </dsp:nvSpPr>
      <dsp:spPr>
        <a:xfrm>
          <a:off x="4154641" y="70258"/>
          <a:ext cx="850888" cy="850888"/>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9189E3A2-8580-45A3-B6F0-D6291CE09101}">
      <dsp:nvSpPr>
        <dsp:cNvPr id="0" name=""/>
        <dsp:cNvSpPr/>
      </dsp:nvSpPr>
      <dsp:spPr>
        <a:xfrm rot="10800000">
          <a:off x="59390" y="1075113"/>
          <a:ext cx="4026677" cy="850888"/>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218" tIns="60960" rIns="113792" bIns="60960" numCol="1" spcCol="1270" anchor="ctr" anchorCtr="0">
          <a:noAutofit/>
        </a:bodyPr>
        <a:lstStyle/>
        <a:p>
          <a:pPr marL="0" lvl="0" indent="0" algn="ctr" defTabSz="711200">
            <a:lnSpc>
              <a:spcPct val="90000"/>
            </a:lnSpc>
            <a:spcBef>
              <a:spcPct val="0"/>
            </a:spcBef>
            <a:spcAft>
              <a:spcPct val="35000"/>
            </a:spcAft>
            <a:buNone/>
          </a:pPr>
          <a:r>
            <a:rPr lang="en-GB" sz="1600" kern="1200" dirty="0"/>
            <a:t>Staying away from situations that will make the beliefs upsetting</a:t>
          </a:r>
          <a:endParaRPr lang="en-US" sz="1600" kern="1200" dirty="0"/>
        </a:p>
      </dsp:txBody>
      <dsp:txXfrm rot="10800000">
        <a:off x="272112" y="1075113"/>
        <a:ext cx="3813955" cy="850888"/>
      </dsp:txXfrm>
    </dsp:sp>
    <dsp:sp modelId="{0A5864BE-9705-4139-B6DE-8E3E28DAD064}">
      <dsp:nvSpPr>
        <dsp:cNvPr id="0" name=""/>
        <dsp:cNvSpPr/>
      </dsp:nvSpPr>
      <dsp:spPr>
        <a:xfrm>
          <a:off x="4184634" y="1032126"/>
          <a:ext cx="850888" cy="850888"/>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9865D78E-603D-2C48-A0BD-5CA658E2E3DE}">
      <dsp:nvSpPr>
        <dsp:cNvPr id="0" name=""/>
        <dsp:cNvSpPr/>
      </dsp:nvSpPr>
      <dsp:spPr>
        <a:xfrm rot="10800000">
          <a:off x="0" y="2182347"/>
          <a:ext cx="4109243" cy="850888"/>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218" tIns="60960" rIns="113792"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Talking to other people about their experiences and sharing coping strategies </a:t>
          </a:r>
          <a:endParaRPr lang="en-US" sz="1600" kern="1200" dirty="0"/>
        </a:p>
      </dsp:txBody>
      <dsp:txXfrm rot="10800000">
        <a:off x="212722" y="2182347"/>
        <a:ext cx="3896521" cy="850888"/>
      </dsp:txXfrm>
    </dsp:sp>
    <dsp:sp modelId="{C5581E9B-68B4-C444-9D20-0F9E6E7C50BE}">
      <dsp:nvSpPr>
        <dsp:cNvPr id="0" name=""/>
        <dsp:cNvSpPr/>
      </dsp:nvSpPr>
      <dsp:spPr>
        <a:xfrm>
          <a:off x="4223062" y="2114820"/>
          <a:ext cx="850888" cy="850888"/>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 modelId="{45903F6E-FE25-D24C-8298-56D5BEFD8FA1}">
      <dsp:nvSpPr>
        <dsp:cNvPr id="0" name=""/>
        <dsp:cNvSpPr/>
      </dsp:nvSpPr>
      <dsp:spPr>
        <a:xfrm rot="10800000">
          <a:off x="0" y="3289580"/>
          <a:ext cx="4089796" cy="850888"/>
        </a:xfrm>
        <a:prstGeom prst="homePlate">
          <a:avLst/>
        </a:prstGeom>
        <a:solidFill>
          <a:srgbClr val="512275"/>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75218" tIns="68580" rIns="128016" bIns="68580" numCol="1" spcCol="1270" anchor="ctr" anchorCtr="0">
          <a:noAutofit/>
        </a:bodyPr>
        <a:lstStyle/>
        <a:p>
          <a:pPr marL="0" lvl="0" indent="0" algn="ctr" defTabSz="800100">
            <a:lnSpc>
              <a:spcPct val="90000"/>
            </a:lnSpc>
            <a:spcBef>
              <a:spcPct val="0"/>
            </a:spcBef>
            <a:spcAft>
              <a:spcPct val="35000"/>
            </a:spcAft>
            <a:buNone/>
          </a:pPr>
          <a:r>
            <a:rPr lang="en-GB" sz="1800" kern="1200" dirty="0"/>
            <a:t>Focusing on the voices for short periods to see how the content can be similar to thoughts </a:t>
          </a:r>
          <a:endParaRPr lang="en-US" sz="1800" kern="1200" dirty="0"/>
        </a:p>
      </dsp:txBody>
      <dsp:txXfrm rot="10800000">
        <a:off x="212722" y="3289580"/>
        <a:ext cx="3877074" cy="850888"/>
      </dsp:txXfrm>
    </dsp:sp>
    <dsp:sp modelId="{EC70A4E9-C32B-6946-9D17-920F6CBCBD0D}">
      <dsp:nvSpPr>
        <dsp:cNvPr id="0" name=""/>
        <dsp:cNvSpPr/>
      </dsp:nvSpPr>
      <dsp:spPr>
        <a:xfrm>
          <a:off x="4211229" y="3238195"/>
          <a:ext cx="850888" cy="850888"/>
        </a:xfrm>
        <a:prstGeom prst="ellipse">
          <a:avLst/>
        </a:prstGeom>
        <a:noFill/>
        <a:ln w="76200">
          <a:solidFill>
            <a:srgbClr val="512275"/>
          </a:solidFill>
        </a:ln>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2F13D9-4AE5-D342-8BE1-1AFDDFB4C67F}" type="datetimeFigureOut">
              <a:rPr lang="en-US" smtClean="0"/>
              <a:t>8/8/2025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B5C42-43CD-F14C-8A7F-819970C0B5FA}" type="slidenum">
              <a:rPr lang="en-US" smtClean="0"/>
              <a:t>‹#›</a:t>
            </a:fld>
            <a:endParaRPr lang="en-US"/>
          </a:p>
        </p:txBody>
      </p:sp>
    </p:spTree>
    <p:extLst>
      <p:ext uri="{BB962C8B-B14F-4D97-AF65-F5344CB8AC3E}">
        <p14:creationId xmlns:p14="http://schemas.microsoft.com/office/powerpoint/2010/main" val="2141410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2</a:t>
            </a:fld>
            <a:endParaRPr lang="en-US"/>
          </a:p>
        </p:txBody>
      </p:sp>
    </p:spTree>
    <p:extLst>
      <p:ext uri="{BB962C8B-B14F-4D97-AF65-F5344CB8AC3E}">
        <p14:creationId xmlns:p14="http://schemas.microsoft.com/office/powerpoint/2010/main" val="1048467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Normalising experiences</a:t>
            </a:r>
          </a:p>
        </p:txBody>
      </p:sp>
      <p:sp>
        <p:nvSpPr>
          <p:cNvPr id="4" name="Slide Number Placeholder 3"/>
          <p:cNvSpPr>
            <a:spLocks noGrp="1"/>
          </p:cNvSpPr>
          <p:nvPr>
            <p:ph type="sldNum" sz="quarter" idx="10"/>
          </p:nvPr>
        </p:nvSpPr>
        <p:spPr/>
        <p:txBody>
          <a:bodyPr/>
          <a:lstStyle/>
          <a:p>
            <a:fld id="{A92B5C42-43CD-F14C-8A7F-819970C0B5FA}" type="slidenum">
              <a:rPr lang="en-US" smtClean="0"/>
              <a:t>6</a:t>
            </a:fld>
            <a:endParaRPr lang="en-US"/>
          </a:p>
        </p:txBody>
      </p:sp>
    </p:spTree>
    <p:extLst>
      <p:ext uri="{BB962C8B-B14F-4D97-AF65-F5344CB8AC3E}">
        <p14:creationId xmlns:p14="http://schemas.microsoft.com/office/powerpoint/2010/main" val="3014182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Normalising experiences</a:t>
            </a:r>
          </a:p>
        </p:txBody>
      </p:sp>
      <p:sp>
        <p:nvSpPr>
          <p:cNvPr id="4" name="Slide Number Placeholder 3"/>
          <p:cNvSpPr>
            <a:spLocks noGrp="1"/>
          </p:cNvSpPr>
          <p:nvPr>
            <p:ph type="sldNum" sz="quarter" idx="10"/>
          </p:nvPr>
        </p:nvSpPr>
        <p:spPr/>
        <p:txBody>
          <a:bodyPr/>
          <a:lstStyle/>
          <a:p>
            <a:fld id="{A92B5C42-43CD-F14C-8A7F-819970C0B5FA}" type="slidenum">
              <a:rPr lang="en-US" smtClean="0"/>
              <a:t>9</a:t>
            </a:fld>
            <a:endParaRPr lang="en-US"/>
          </a:p>
        </p:txBody>
      </p:sp>
    </p:spTree>
    <p:extLst>
      <p:ext uri="{BB962C8B-B14F-4D97-AF65-F5344CB8AC3E}">
        <p14:creationId xmlns:p14="http://schemas.microsoft.com/office/powerpoint/2010/main" val="3014182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Normalising experiences</a:t>
            </a:r>
          </a:p>
        </p:txBody>
      </p:sp>
      <p:sp>
        <p:nvSpPr>
          <p:cNvPr id="4" name="Slide Number Placeholder 3"/>
          <p:cNvSpPr>
            <a:spLocks noGrp="1"/>
          </p:cNvSpPr>
          <p:nvPr>
            <p:ph type="sldNum" sz="quarter" idx="10"/>
          </p:nvPr>
        </p:nvSpPr>
        <p:spPr/>
        <p:txBody>
          <a:bodyPr/>
          <a:lstStyle/>
          <a:p>
            <a:fld id="{A92B5C42-43CD-F14C-8A7F-819970C0B5FA}" type="slidenum">
              <a:rPr lang="en-US" smtClean="0"/>
              <a:t>10</a:t>
            </a:fld>
            <a:endParaRPr lang="en-US"/>
          </a:p>
        </p:txBody>
      </p:sp>
    </p:spTree>
    <p:extLst>
      <p:ext uri="{BB962C8B-B14F-4D97-AF65-F5344CB8AC3E}">
        <p14:creationId xmlns:p14="http://schemas.microsoft.com/office/powerpoint/2010/main" val="554907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92B5C42-43CD-F14C-8A7F-819970C0B5FA}" type="slidenum">
              <a:rPr lang="en-US" smtClean="0"/>
              <a:t>30</a:t>
            </a:fld>
            <a:endParaRPr lang="en-US"/>
          </a:p>
        </p:txBody>
      </p:sp>
    </p:spTree>
    <p:extLst>
      <p:ext uri="{BB962C8B-B14F-4D97-AF65-F5344CB8AC3E}">
        <p14:creationId xmlns:p14="http://schemas.microsoft.com/office/powerpoint/2010/main" val="3470925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92B5C42-43CD-F14C-8A7F-819970C0B5FA}" type="slidenum">
              <a:rPr lang="en-US" smtClean="0"/>
              <a:t>31</a:t>
            </a:fld>
            <a:endParaRPr lang="en-US"/>
          </a:p>
        </p:txBody>
      </p:sp>
    </p:spTree>
    <p:extLst>
      <p:ext uri="{BB962C8B-B14F-4D97-AF65-F5344CB8AC3E}">
        <p14:creationId xmlns:p14="http://schemas.microsoft.com/office/powerpoint/2010/main" val="3922141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92B5C42-43CD-F14C-8A7F-819970C0B5FA}" type="slidenum">
              <a:rPr lang="en-US" smtClean="0"/>
              <a:t>33</a:t>
            </a:fld>
            <a:endParaRPr lang="en-US"/>
          </a:p>
        </p:txBody>
      </p:sp>
    </p:spTree>
    <p:extLst>
      <p:ext uri="{BB962C8B-B14F-4D97-AF65-F5344CB8AC3E}">
        <p14:creationId xmlns:p14="http://schemas.microsoft.com/office/powerpoint/2010/main" val="3786754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92B5C42-43CD-F14C-8A7F-819970C0B5FA}" type="slidenum">
              <a:rPr lang="en-US" smtClean="0"/>
              <a:t>36</a:t>
            </a:fld>
            <a:endParaRPr lang="en-US"/>
          </a:p>
        </p:txBody>
      </p:sp>
    </p:spTree>
    <p:extLst>
      <p:ext uri="{BB962C8B-B14F-4D97-AF65-F5344CB8AC3E}">
        <p14:creationId xmlns:p14="http://schemas.microsoft.com/office/powerpoint/2010/main" val="824772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F8F9741-E2B6-6D4F-8850-863D34ACB4FF}"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1466889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8F9741-E2B6-6D4F-8850-863D34ACB4FF}"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644769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8F9741-E2B6-6D4F-8850-863D34ACB4FF}"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431478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8F9741-E2B6-6D4F-8850-863D34ACB4FF}"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89404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8F9741-E2B6-6D4F-8850-863D34ACB4FF}"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29214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8F9741-E2B6-6D4F-8850-863D34ACB4FF}"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930860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8F9741-E2B6-6D4F-8850-863D34ACB4FF}" type="datetimeFigureOut">
              <a:rPr lang="en-US" smtClean="0"/>
              <a:t>8/8/2025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54734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8F9741-E2B6-6D4F-8850-863D34ACB4FF}" type="datetimeFigureOut">
              <a:rPr lang="en-US" smtClean="0"/>
              <a:t>8/8/2025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162406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F9741-E2B6-6D4F-8850-863D34ACB4FF}" type="datetimeFigureOut">
              <a:rPr lang="en-US" smtClean="0"/>
              <a:t>8/8/2025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114805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8F9741-E2B6-6D4F-8850-863D34ACB4FF}"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270422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8F9741-E2B6-6D4F-8850-863D34ACB4FF}"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A3EA9-41AB-174F-92C4-AA45F82B30FF}" type="slidenum">
              <a:rPr lang="en-US" smtClean="0"/>
              <a:t>‹#›</a:t>
            </a:fld>
            <a:endParaRPr lang="en-US"/>
          </a:p>
        </p:txBody>
      </p:sp>
    </p:spTree>
    <p:extLst>
      <p:ext uri="{BB962C8B-B14F-4D97-AF65-F5344CB8AC3E}">
        <p14:creationId xmlns:p14="http://schemas.microsoft.com/office/powerpoint/2010/main" val="916938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F9741-E2B6-6D4F-8850-863D34ACB4FF}" type="datetimeFigureOut">
              <a:rPr lang="en-US" smtClean="0"/>
              <a:t>8/8/2025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A3EA9-41AB-174F-92C4-AA45F82B30FF}" type="slidenum">
              <a:rPr lang="en-US" smtClean="0"/>
              <a:t>‹#›</a:t>
            </a:fld>
            <a:endParaRPr lang="en-US"/>
          </a:p>
        </p:txBody>
      </p:sp>
    </p:spTree>
    <p:extLst>
      <p:ext uri="{BB962C8B-B14F-4D97-AF65-F5344CB8AC3E}">
        <p14:creationId xmlns:p14="http://schemas.microsoft.com/office/powerpoint/2010/main" val="2036663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265947" y="763039"/>
            <a:ext cx="4137408" cy="17420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955963" y="637310"/>
            <a:ext cx="10778837" cy="5038275"/>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noGrp="1"/>
          </p:cNvSpPr>
          <p:nvPr>
            <p:ph type="ctrTitle"/>
          </p:nvPr>
        </p:nvSpPr>
        <p:spPr>
          <a:xfrm>
            <a:off x="1265947" y="2690847"/>
            <a:ext cx="7507525" cy="181798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4400" b="1" dirty="0">
                <a:solidFill>
                  <a:srgbClr val="512275"/>
                </a:solidFill>
                <a:latin typeface="Segoe Print" charset="0"/>
                <a:ea typeface="Segoe Print" charset="0"/>
                <a:cs typeface="Segoe Print" charset="0"/>
              </a:rPr>
              <a:t>Distressing experiences of psychosis staff training</a:t>
            </a:r>
            <a:endParaRPr sz="4400" b="1" dirty="0">
              <a:solidFill>
                <a:srgbClr val="512275"/>
              </a:solidFill>
              <a:latin typeface="Segoe Print" charset="0"/>
              <a:ea typeface="Segoe Print" charset="0"/>
              <a:cs typeface="Segoe Print" charset="0"/>
            </a:endParaRPr>
          </a:p>
        </p:txBody>
      </p:sp>
      <p:sp>
        <p:nvSpPr>
          <p:cNvPr id="8" name="Rectangle 7"/>
          <p:cNvSpPr>
            <a:spLocks noChangeArrowheads="1"/>
          </p:cNvSpPr>
          <p:nvPr/>
        </p:nvSpPr>
        <p:spPr bwMode="auto">
          <a:xfrm>
            <a:off x="1265947" y="4386387"/>
            <a:ext cx="6390424" cy="93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0000"/>
              </a:lnSpc>
            </a:pPr>
            <a:r>
              <a:rPr lang="en-GB" sz="2400" dirty="0">
                <a:solidFill>
                  <a:srgbClr val="512275"/>
                </a:solidFill>
                <a:latin typeface="Verdana"/>
                <a:cs typeface="Verdana"/>
              </a:rPr>
              <a:t>[Trainer name]</a:t>
            </a:r>
          </a:p>
          <a:p>
            <a:pPr>
              <a:lnSpc>
                <a:spcPct val="120000"/>
              </a:lnSpc>
            </a:pPr>
            <a:r>
              <a:rPr lang="en-GB" sz="2400" dirty="0">
                <a:solidFill>
                  <a:srgbClr val="512275"/>
                </a:solidFill>
                <a:latin typeface="Verdana"/>
                <a:cs typeface="Verdana"/>
              </a:rPr>
              <a:t>[Trainer organisation]</a:t>
            </a:r>
          </a:p>
        </p:txBody>
      </p:sp>
      <p:pic>
        <p:nvPicPr>
          <p:cNvPr id="2" name="Picture 1">
            <a:extLst>
              <a:ext uri="{FF2B5EF4-FFF2-40B4-BE49-F238E27FC236}">
                <a16:creationId xmlns:a16="http://schemas.microsoft.com/office/drawing/2014/main" id="{95EB2B92-79C2-B023-0A84-9C730FD8A0A6}"/>
              </a:ext>
            </a:extLst>
          </p:cNvPr>
          <p:cNvPicPr>
            <a:picLocks noChangeAspect="1"/>
          </p:cNvPicPr>
          <p:nvPr/>
        </p:nvPicPr>
        <p:blipFill>
          <a:blip r:embed="rId4"/>
          <a:stretch>
            <a:fillRect/>
          </a:stretch>
        </p:blipFill>
        <p:spPr>
          <a:xfrm>
            <a:off x="9224387" y="1151506"/>
            <a:ext cx="2337606" cy="1109322"/>
          </a:xfrm>
          <a:prstGeom prst="rect">
            <a:avLst/>
          </a:prstGeom>
        </p:spPr>
      </p:pic>
      <p:pic>
        <p:nvPicPr>
          <p:cNvPr id="1026" name="Picture 2" descr="Logo downloads | University brand | StaffNet | The University of Manchester">
            <a:extLst>
              <a:ext uri="{FF2B5EF4-FFF2-40B4-BE49-F238E27FC236}">
                <a16:creationId xmlns:a16="http://schemas.microsoft.com/office/drawing/2014/main" id="{758876D1-2EB1-EDB5-B59E-E1C0F9B0F5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24869" y="3209118"/>
            <a:ext cx="2159415" cy="914669"/>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1951B44-E4EA-3676-D5A3-7A50E51BA908}"/>
              </a:ext>
            </a:extLst>
          </p:cNvPr>
          <p:cNvSpPr txBox="1"/>
          <p:nvPr/>
        </p:nvSpPr>
        <p:spPr>
          <a:xfrm>
            <a:off x="108213" y="6047066"/>
            <a:ext cx="8291293" cy="707886"/>
          </a:xfrm>
          <a:prstGeom prst="rect">
            <a:avLst/>
          </a:prstGeom>
          <a:noFill/>
        </p:spPr>
        <p:txBody>
          <a:bodyPr wrap="square">
            <a:spAutoFit/>
          </a:bodyPr>
          <a:lstStyle/>
          <a:p>
            <a:r>
              <a:rPr lang="en-GB" sz="2000" dirty="0">
                <a:latin typeface="Arial Narrow" panose="020B0606020202030204" pitchFamily="34" charset="0"/>
              </a:rPr>
              <a:t>(c) 2025 Greater Manchester Mental Health NHS Foundation Trust. All rights reserved. </a:t>
            </a:r>
          </a:p>
          <a:p>
            <a:r>
              <a:rPr lang="en-GB" sz="20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5DC964E6-9A06-8663-BEE3-2DE5C6AD63B1}"/>
              </a:ext>
            </a:extLst>
          </p:cNvPr>
          <p:cNvPicPr>
            <a:picLocks noChangeAspect="1"/>
          </p:cNvPicPr>
          <p:nvPr/>
        </p:nvPicPr>
        <p:blipFill>
          <a:blip r:embed="rId6"/>
          <a:stretch>
            <a:fillRect/>
          </a:stretch>
        </p:blipFill>
        <p:spPr>
          <a:xfrm>
            <a:off x="8773471" y="4788872"/>
            <a:ext cx="2788521" cy="495856"/>
          </a:xfrm>
          <a:prstGeom prst="rect">
            <a:avLst/>
          </a:prstGeom>
        </p:spPr>
      </p:pic>
    </p:spTree>
    <p:extLst>
      <p:ext uri="{BB962C8B-B14F-4D97-AF65-F5344CB8AC3E}">
        <p14:creationId xmlns:p14="http://schemas.microsoft.com/office/powerpoint/2010/main" val="2921184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Eleanor </a:t>
            </a:r>
            <a:r>
              <a:rPr lang="en-US" sz="3600" b="1" dirty="0" err="1"/>
              <a:t>Longden</a:t>
            </a:r>
            <a:r>
              <a:rPr lang="en-US" sz="3600" b="1" dirty="0"/>
              <a:t> – </a:t>
            </a:r>
            <a:r>
              <a:rPr lang="en-US" sz="3600" dirty="0"/>
              <a:t>The voices in my head</a:t>
            </a:r>
            <a:endParaRPr lang="en-US" sz="3600" b="1" dirty="0"/>
          </a:p>
          <a:p>
            <a:pPr algn="ctr"/>
            <a:endParaRPr lang="en-US" sz="2400" dirty="0"/>
          </a:p>
          <a:p>
            <a:pPr algn="ctr"/>
            <a:r>
              <a:rPr lang="en-US" sz="2400" dirty="0"/>
              <a:t>https://www.youtube.com/watch?v=syjEN3peCJw</a:t>
            </a:r>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p:cNvSpPr>
          <p:nvPr/>
        </p:nvSpPr>
        <p:spPr>
          <a:xfrm>
            <a:off x="2699311" y="2806877"/>
            <a:ext cx="6257886" cy="239198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GB" sz="6600" dirty="0">
              <a:solidFill>
                <a:srgbClr val="512275"/>
              </a:solidFill>
              <a:latin typeface="Segoe Print" charset="0"/>
              <a:ea typeface="Segoe Print" charset="0"/>
              <a:cs typeface="Segoe Print" charset="0"/>
            </a:endParaRPr>
          </a:p>
        </p:txBody>
      </p:sp>
      <p:sp>
        <p:nvSpPr>
          <p:cNvPr id="9" name="Google Shape;67;p12"/>
          <p:cNvSpPr txBox="1">
            <a:spLocks/>
          </p:cNvSpPr>
          <p:nvPr/>
        </p:nvSpPr>
        <p:spPr>
          <a:xfrm>
            <a:off x="1937443" y="795499"/>
            <a:ext cx="8120958" cy="239198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GB" dirty="0">
              <a:solidFill>
                <a:srgbClr val="512275"/>
              </a:solidFill>
              <a:latin typeface="Segoe Print" charset="0"/>
              <a:ea typeface="Segoe Print" charset="0"/>
              <a:cs typeface="Segoe Print" charset="0"/>
            </a:endParaRPr>
          </a:p>
        </p:txBody>
      </p:sp>
    </p:spTree>
    <p:extLst>
      <p:ext uri="{BB962C8B-B14F-4D97-AF65-F5344CB8AC3E}">
        <p14:creationId xmlns:p14="http://schemas.microsoft.com/office/powerpoint/2010/main" val="3466728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854"/>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2699311" y="1384949"/>
            <a:ext cx="7292139" cy="142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1-2-1 Sessions on</a:t>
            </a:r>
          </a:p>
        </p:txBody>
      </p:sp>
      <p:sp>
        <p:nvSpPr>
          <p:cNvPr id="7" name="Google Shape;67;p12"/>
          <p:cNvSpPr txBox="1">
            <a:spLocks/>
          </p:cNvSpPr>
          <p:nvPr/>
        </p:nvSpPr>
        <p:spPr>
          <a:xfrm>
            <a:off x="3080588" y="2549578"/>
            <a:ext cx="6170633" cy="205341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8000" dirty="0">
                <a:solidFill>
                  <a:srgbClr val="512275"/>
                </a:solidFill>
                <a:latin typeface="Segoe Print" charset="0"/>
                <a:ea typeface="Segoe Print" charset="0"/>
                <a:cs typeface="Segoe Print" charset="0"/>
              </a:rPr>
              <a:t>Distressing experiences of psychosis</a:t>
            </a:r>
          </a:p>
        </p:txBody>
      </p:sp>
    </p:spTree>
    <p:extLst>
      <p:ext uri="{BB962C8B-B14F-4D97-AF65-F5344CB8AC3E}">
        <p14:creationId xmlns:p14="http://schemas.microsoft.com/office/powerpoint/2010/main" val="1636938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ular Callout 4"/>
          <p:cNvSpPr/>
          <p:nvPr/>
        </p:nvSpPr>
        <p:spPr>
          <a:xfrm>
            <a:off x="955963" y="637310"/>
            <a:ext cx="10778837" cy="1421928"/>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102159" y="637309"/>
            <a:ext cx="6030161"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1:</a:t>
            </a:r>
          </a:p>
        </p:txBody>
      </p:sp>
      <p:sp>
        <p:nvSpPr>
          <p:cNvPr id="7" name="Google Shape;67;p12"/>
          <p:cNvSpPr txBox="1">
            <a:spLocks/>
          </p:cNvSpPr>
          <p:nvPr/>
        </p:nvSpPr>
        <p:spPr>
          <a:xfrm>
            <a:off x="926134" y="2402290"/>
            <a:ext cx="9295106" cy="205341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7200" dirty="0">
                <a:solidFill>
                  <a:srgbClr val="512275"/>
                </a:solidFill>
                <a:latin typeface="Segoe Print" charset="0"/>
                <a:ea typeface="Segoe Print" charset="0"/>
                <a:cs typeface="Segoe Print" charset="0"/>
              </a:rPr>
              <a:t>Understanding distressing experiences of psychosis</a:t>
            </a:r>
          </a:p>
        </p:txBody>
      </p:sp>
      <p:grpSp>
        <p:nvGrpSpPr>
          <p:cNvPr id="8" name="Google Shape;455;p38"/>
          <p:cNvGrpSpPr/>
          <p:nvPr/>
        </p:nvGrpSpPr>
        <p:grpSpPr>
          <a:xfrm>
            <a:off x="10384079" y="5279136"/>
            <a:ext cx="1533601" cy="1449670"/>
            <a:chOff x="3955900" y="2984500"/>
            <a:chExt cx="414000" cy="422525"/>
          </a:xfrm>
          <a:solidFill>
            <a:srgbClr val="512275"/>
          </a:solidFill>
        </p:grpSpPr>
        <p:sp>
          <p:nvSpPr>
            <p:cNvPr id="9"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0"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1"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grpSp>
    </p:spTree>
    <p:extLst>
      <p:ext uri="{BB962C8B-B14F-4D97-AF65-F5344CB8AC3E}">
        <p14:creationId xmlns:p14="http://schemas.microsoft.com/office/powerpoint/2010/main" val="173988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5" y="649501"/>
            <a:ext cx="381960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2"/>
          <p:cNvSpPr>
            <a:spLocks noGrp="1"/>
          </p:cNvSpPr>
          <p:nvPr>
            <p:ph idx="1"/>
          </p:nvPr>
        </p:nvSpPr>
        <p:spPr>
          <a:xfrm>
            <a:off x="4890988" y="589745"/>
            <a:ext cx="6985312" cy="5953437"/>
          </a:xfrm>
        </p:spPr>
        <p:txBody>
          <a:bodyPr>
            <a:normAutofit fontScale="92500"/>
          </a:bodyPr>
          <a:lstStyle/>
          <a:p>
            <a:pPr marL="0" indent="0">
              <a:lnSpc>
                <a:spcPct val="150000"/>
              </a:lnSpc>
              <a:buNone/>
            </a:pPr>
            <a:r>
              <a:rPr lang="en-GB" sz="2400" b="1" dirty="0">
                <a:solidFill>
                  <a:srgbClr val="512275"/>
                </a:solidFill>
                <a:latin typeface="Segoe Print" charset="0"/>
                <a:ea typeface="Segoe Print" charset="0"/>
                <a:cs typeface="Segoe Print" charset="0"/>
              </a:rPr>
              <a:t>All patients you are doing 1-2-1 sessions with on psychosis can receive Section 1 of the workbook.</a:t>
            </a:r>
          </a:p>
          <a:p>
            <a:pPr marL="0" indent="0">
              <a:lnSpc>
                <a:spcPct val="150000"/>
              </a:lnSpc>
              <a:buNone/>
            </a:pPr>
            <a:r>
              <a:rPr lang="en-US" sz="2400" b="1" dirty="0">
                <a:solidFill>
                  <a:srgbClr val="512275"/>
                </a:solidFill>
                <a:latin typeface="Segoe Print" charset="0"/>
                <a:ea typeface="Verdana" panose="020B0604030504040204" pitchFamily="34" charset="0"/>
              </a:rPr>
              <a:t>S</a:t>
            </a:r>
            <a:r>
              <a:rPr lang="en-GB" sz="2400" b="1" dirty="0" err="1">
                <a:solidFill>
                  <a:srgbClr val="512275"/>
                </a:solidFill>
                <a:latin typeface="Segoe Print" charset="0"/>
                <a:ea typeface="Verdana" panose="020B0604030504040204" pitchFamily="34" charset="0"/>
              </a:rPr>
              <a:t>ection</a:t>
            </a:r>
            <a:r>
              <a:rPr lang="en-GB" sz="2400" b="1" dirty="0">
                <a:solidFill>
                  <a:srgbClr val="512275"/>
                </a:solidFill>
                <a:latin typeface="Segoe Print" charset="0"/>
                <a:ea typeface="Verdana" panose="020B0604030504040204" pitchFamily="34" charset="0"/>
              </a:rPr>
              <a:t> 1 covers:</a:t>
            </a:r>
          </a:p>
          <a:p>
            <a:pPr>
              <a:lnSpc>
                <a:spcPct val="150000"/>
              </a:lnSpc>
              <a:buFontTx/>
              <a:buChar char="-"/>
            </a:pPr>
            <a:r>
              <a:rPr lang="en-US" sz="2400" dirty="0">
                <a:solidFill>
                  <a:srgbClr val="512275"/>
                </a:solidFill>
                <a:latin typeface="Segoe Print" charset="0"/>
                <a:ea typeface="Verdana" panose="020B0604030504040204" pitchFamily="34" charset="0"/>
              </a:rPr>
              <a:t>What are distressing experiences of psychosis?</a:t>
            </a:r>
          </a:p>
          <a:p>
            <a:pPr>
              <a:lnSpc>
                <a:spcPct val="150000"/>
              </a:lnSpc>
              <a:buFontTx/>
              <a:buChar char="-"/>
            </a:pPr>
            <a:r>
              <a:rPr lang="en-US" sz="2400" dirty="0">
                <a:solidFill>
                  <a:srgbClr val="512275"/>
                </a:solidFill>
                <a:latin typeface="Segoe Print" charset="0"/>
                <a:ea typeface="Verdana" panose="020B0604030504040204" pitchFamily="34" charset="0"/>
              </a:rPr>
              <a:t> How distressing experiences can affect you.</a:t>
            </a:r>
          </a:p>
          <a:p>
            <a:pPr>
              <a:lnSpc>
                <a:spcPct val="150000"/>
              </a:lnSpc>
              <a:buFontTx/>
              <a:buChar char="-"/>
            </a:pPr>
            <a:r>
              <a:rPr lang="en-US" sz="2400" dirty="0">
                <a:solidFill>
                  <a:srgbClr val="512275"/>
                </a:solidFill>
                <a:latin typeface="Segoe Print" charset="0"/>
                <a:ea typeface="Verdana" panose="020B0604030504040204" pitchFamily="34" charset="0"/>
              </a:rPr>
              <a:t>A case example (James)</a:t>
            </a:r>
          </a:p>
          <a:p>
            <a:pPr>
              <a:lnSpc>
                <a:spcPct val="150000"/>
              </a:lnSpc>
              <a:buFontTx/>
              <a:buChar char="-"/>
            </a:pPr>
            <a:r>
              <a:rPr lang="en-US" sz="2400" dirty="0">
                <a:solidFill>
                  <a:srgbClr val="512275"/>
                </a:solidFill>
                <a:latin typeface="Segoe Print" charset="0"/>
                <a:ea typeface="Verdana" panose="020B0604030504040204" pitchFamily="34" charset="0"/>
              </a:rPr>
              <a:t>A formulation for understanding experiences</a:t>
            </a:r>
          </a:p>
          <a:p>
            <a:pPr>
              <a:lnSpc>
                <a:spcPct val="150000"/>
              </a:lnSpc>
              <a:buFontTx/>
              <a:buChar char="-"/>
            </a:pPr>
            <a:r>
              <a:rPr lang="en-US" sz="2400" dirty="0">
                <a:solidFill>
                  <a:srgbClr val="512275"/>
                </a:solidFill>
                <a:latin typeface="Segoe Print" charset="0"/>
                <a:ea typeface="Verdana" panose="020B0604030504040204" pitchFamily="34" charset="0"/>
              </a:rPr>
              <a:t>Daily diary (to identify triggers, thoughts, feelings, behaviours)</a:t>
            </a:r>
          </a:p>
        </p:txBody>
      </p:sp>
      <p:grpSp>
        <p:nvGrpSpPr>
          <p:cNvPr id="9" name="Google Shape;455;p38"/>
          <p:cNvGrpSpPr/>
          <p:nvPr/>
        </p:nvGrpSpPr>
        <p:grpSpPr>
          <a:xfrm>
            <a:off x="788975" y="2647181"/>
            <a:ext cx="1856689" cy="1754470"/>
            <a:chOff x="3955900" y="2984500"/>
            <a:chExt cx="414000" cy="422525"/>
          </a:xfrm>
          <a:solidFill>
            <a:srgbClr val="512275"/>
          </a:solidFill>
        </p:grpSpPr>
        <p:sp>
          <p:nvSpPr>
            <p:cNvPr id="10"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1"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2"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grpSp>
      <p:sp>
        <p:nvSpPr>
          <p:cNvPr id="13" name="Rectangle 7">
            <a:extLst>
              <a:ext uri="{FF2B5EF4-FFF2-40B4-BE49-F238E27FC236}">
                <a16:creationId xmlns:a16="http://schemas.microsoft.com/office/drawing/2014/main" id="{13002096-E084-47E7-BE7F-F380534F6074}"/>
              </a:ext>
            </a:extLst>
          </p:cNvPr>
          <p:cNvSpPr>
            <a:spLocks noChangeArrowheads="1"/>
          </p:cNvSpPr>
          <p:nvPr/>
        </p:nvSpPr>
        <p:spPr bwMode="auto">
          <a:xfrm>
            <a:off x="1071387" y="589745"/>
            <a:ext cx="3254775" cy="1357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US" sz="3600" b="1" dirty="0">
                <a:solidFill>
                  <a:srgbClr val="512275"/>
                </a:solidFill>
                <a:latin typeface="Arial Narrow" charset="0"/>
                <a:ea typeface="Arial Narrow" charset="0"/>
                <a:cs typeface="Arial Narrow" charset="0"/>
              </a:rPr>
              <a:t>U</a:t>
            </a:r>
            <a:r>
              <a:rPr lang="en-GB" sz="3600" b="1" dirty="0" err="1">
                <a:solidFill>
                  <a:srgbClr val="512275"/>
                </a:solidFill>
                <a:latin typeface="Arial Narrow" charset="0"/>
                <a:ea typeface="Arial Narrow" charset="0"/>
                <a:cs typeface="Arial Narrow" charset="0"/>
              </a:rPr>
              <a:t>nderstanding</a:t>
            </a:r>
            <a:r>
              <a:rPr lang="en-GB" sz="3600" b="1" dirty="0">
                <a:solidFill>
                  <a:srgbClr val="512275"/>
                </a:solidFill>
                <a:latin typeface="Arial Narrow" charset="0"/>
                <a:ea typeface="Arial Narrow" charset="0"/>
                <a:cs typeface="Arial Narrow" charset="0"/>
              </a:rPr>
              <a:t> self-harm</a:t>
            </a:r>
          </a:p>
        </p:txBody>
      </p:sp>
    </p:spTree>
    <p:extLst>
      <p:ext uri="{BB962C8B-B14F-4D97-AF65-F5344CB8AC3E}">
        <p14:creationId xmlns:p14="http://schemas.microsoft.com/office/powerpoint/2010/main" val="409079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1919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330989" y="320040"/>
            <a:ext cx="11568403" cy="1143000"/>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dirty="0">
                <a:solidFill>
                  <a:srgbClr val="512275"/>
                </a:solidFill>
                <a:latin typeface="Segoe Print" charset="0"/>
                <a:ea typeface="Segoe Print" charset="0"/>
                <a:cs typeface="Segoe Print" charset="0"/>
              </a:rPr>
              <a:t>Common experiences in psychosis</a:t>
            </a:r>
          </a:p>
        </p:txBody>
      </p:sp>
      <p:grpSp>
        <p:nvGrpSpPr>
          <p:cNvPr id="14" name="Group 13"/>
          <p:cNvGrpSpPr/>
          <p:nvPr/>
        </p:nvGrpSpPr>
        <p:grpSpPr>
          <a:xfrm>
            <a:off x="330988" y="1654257"/>
            <a:ext cx="5263415" cy="1463039"/>
            <a:chOff x="330988" y="1547386"/>
            <a:chExt cx="5263415" cy="1463039"/>
          </a:xfrm>
        </p:grpSpPr>
        <p:sp>
          <p:nvSpPr>
            <p:cNvPr id="12" name="Rounded Rectangle 11"/>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ctr"/>
            <a:lstStyle/>
            <a:p>
              <a:r>
                <a:rPr lang="en-GB" dirty="0">
                  <a:solidFill>
                    <a:srgbClr val="512275"/>
                  </a:solidFill>
                </a:rPr>
                <a:t>Hearing voices of people talking that other people don’t hear</a:t>
              </a:r>
            </a:p>
          </p:txBody>
        </p:sp>
        <p:sp>
          <p:nvSpPr>
            <p:cNvPr id="11" name="Rectangle 10"/>
            <p:cNvSpPr/>
            <p:nvPr/>
          </p:nvSpPr>
          <p:spPr>
            <a:xfrm>
              <a:off x="330988" y="1547386"/>
              <a:ext cx="2226231"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400" dirty="0"/>
                <a:t>Voices</a:t>
              </a:r>
            </a:p>
          </p:txBody>
        </p:sp>
        <p:sp>
          <p:nvSpPr>
            <p:cNvPr id="13" name="Donut 12"/>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9" name="Group 18"/>
          <p:cNvGrpSpPr/>
          <p:nvPr/>
        </p:nvGrpSpPr>
        <p:grpSpPr>
          <a:xfrm>
            <a:off x="330988" y="3316776"/>
            <a:ext cx="5263415" cy="1533416"/>
            <a:chOff x="330988" y="1547386"/>
            <a:chExt cx="5263415" cy="1533416"/>
          </a:xfrm>
        </p:grpSpPr>
        <p:sp>
          <p:nvSpPr>
            <p:cNvPr id="20" name="Rounded Rectangle 19"/>
            <p:cNvSpPr/>
            <p:nvPr/>
          </p:nvSpPr>
          <p:spPr>
            <a:xfrm>
              <a:off x="620111" y="1941626"/>
              <a:ext cx="4277353" cy="11391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ctr"/>
            <a:lstStyle/>
            <a:p>
              <a:r>
                <a:rPr lang="en-GB" dirty="0">
                  <a:solidFill>
                    <a:srgbClr val="512275"/>
                  </a:solidFill>
                </a:rPr>
                <a:t>Thinking that you are being controlled by external forces</a:t>
              </a:r>
            </a:p>
          </p:txBody>
        </p:sp>
        <p:sp>
          <p:nvSpPr>
            <p:cNvPr id="21" name="Rectangle 20"/>
            <p:cNvSpPr/>
            <p:nvPr/>
          </p:nvSpPr>
          <p:spPr>
            <a:xfrm>
              <a:off x="330988" y="1547386"/>
              <a:ext cx="2660185"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400" dirty="0"/>
                <a:t>Being controlled</a:t>
              </a:r>
            </a:p>
          </p:txBody>
        </p:sp>
        <p:sp>
          <p:nvSpPr>
            <p:cNvPr id="22" name="Donut 21"/>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3" name="Group 22"/>
          <p:cNvGrpSpPr/>
          <p:nvPr/>
        </p:nvGrpSpPr>
        <p:grpSpPr>
          <a:xfrm>
            <a:off x="330988" y="5087388"/>
            <a:ext cx="5263415" cy="1158429"/>
            <a:chOff x="330988" y="1547386"/>
            <a:chExt cx="5263415" cy="1158429"/>
          </a:xfrm>
        </p:grpSpPr>
        <p:sp>
          <p:nvSpPr>
            <p:cNvPr id="24" name="Rounded Rectangle 23"/>
            <p:cNvSpPr/>
            <p:nvPr/>
          </p:nvSpPr>
          <p:spPr>
            <a:xfrm>
              <a:off x="620111" y="1941626"/>
              <a:ext cx="4277353" cy="76418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ctr"/>
            <a:lstStyle/>
            <a:p>
              <a:r>
                <a:rPr lang="en-GB" dirty="0">
                  <a:solidFill>
                    <a:srgbClr val="512275"/>
                  </a:solidFill>
                </a:rPr>
                <a:t>Thinking that people are reading your mind</a:t>
              </a:r>
            </a:p>
          </p:txBody>
        </p:sp>
        <p:sp>
          <p:nvSpPr>
            <p:cNvPr id="25" name="Rectangle 24"/>
            <p:cNvSpPr/>
            <p:nvPr/>
          </p:nvSpPr>
          <p:spPr>
            <a:xfrm>
              <a:off x="330988" y="1547386"/>
              <a:ext cx="2660185"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400" dirty="0"/>
                <a:t>Mind reading</a:t>
              </a:r>
            </a:p>
          </p:txBody>
        </p:sp>
        <p:sp>
          <p:nvSpPr>
            <p:cNvPr id="26" name="Donut 25"/>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7" name="Group 26"/>
          <p:cNvGrpSpPr/>
          <p:nvPr/>
        </p:nvGrpSpPr>
        <p:grpSpPr>
          <a:xfrm>
            <a:off x="6543109" y="1772611"/>
            <a:ext cx="5263415" cy="1463039"/>
            <a:chOff x="330988" y="1547386"/>
            <a:chExt cx="5263415" cy="1463039"/>
          </a:xfrm>
        </p:grpSpPr>
        <p:sp>
          <p:nvSpPr>
            <p:cNvPr id="28" name="Rounded Rectangle 27"/>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ctr"/>
            <a:lstStyle/>
            <a:p>
              <a:r>
                <a:rPr lang="en-GB" dirty="0">
                  <a:solidFill>
                    <a:srgbClr val="512275"/>
                  </a:solidFill>
                </a:rPr>
                <a:t>Paranoia i.e. thinking that others may be planning to harm you or are talking about you</a:t>
              </a:r>
            </a:p>
          </p:txBody>
        </p:sp>
        <p:sp>
          <p:nvSpPr>
            <p:cNvPr id="29" name="Rectangle 28"/>
            <p:cNvSpPr/>
            <p:nvPr/>
          </p:nvSpPr>
          <p:spPr>
            <a:xfrm>
              <a:off x="330988" y="1547386"/>
              <a:ext cx="3034844"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400" dirty="0"/>
                <a:t>Paranoia</a:t>
              </a:r>
            </a:p>
          </p:txBody>
        </p:sp>
        <p:sp>
          <p:nvSpPr>
            <p:cNvPr id="30" name="Donut 29"/>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1" name="Group 30"/>
          <p:cNvGrpSpPr/>
          <p:nvPr/>
        </p:nvGrpSpPr>
        <p:grpSpPr>
          <a:xfrm>
            <a:off x="6543109" y="3513894"/>
            <a:ext cx="5263415" cy="1336297"/>
            <a:chOff x="330988" y="1547386"/>
            <a:chExt cx="5263415" cy="1336297"/>
          </a:xfrm>
        </p:grpSpPr>
        <p:sp>
          <p:nvSpPr>
            <p:cNvPr id="32" name="Rounded Rectangle 31"/>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ctr"/>
            <a:lstStyle/>
            <a:p>
              <a:r>
                <a:rPr lang="en-GB" dirty="0">
                  <a:solidFill>
                    <a:srgbClr val="512275"/>
                  </a:solidFill>
                </a:rPr>
                <a:t>Believing that you have special powers or abilities</a:t>
              </a:r>
            </a:p>
          </p:txBody>
        </p:sp>
        <p:sp>
          <p:nvSpPr>
            <p:cNvPr id="33" name="Rectangle 32"/>
            <p:cNvSpPr/>
            <p:nvPr/>
          </p:nvSpPr>
          <p:spPr>
            <a:xfrm>
              <a:off x="330988" y="1547386"/>
              <a:ext cx="3261106"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400" dirty="0"/>
                <a:t>Grandiose</a:t>
              </a:r>
            </a:p>
          </p:txBody>
        </p:sp>
        <p:sp>
          <p:nvSpPr>
            <p:cNvPr id="34" name="Donut 33"/>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1793139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5" name="Rectangular Callout 4"/>
          <p:cNvSpPr/>
          <p:nvPr/>
        </p:nvSpPr>
        <p:spPr>
          <a:xfrm>
            <a:off x="1107113" y="1889357"/>
            <a:ext cx="4371421" cy="4540940"/>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Google Shape;67;p12"/>
          <p:cNvSpPr txBox="1">
            <a:spLocks/>
          </p:cNvSpPr>
          <p:nvPr/>
        </p:nvSpPr>
        <p:spPr>
          <a:xfrm>
            <a:off x="814388" y="463469"/>
            <a:ext cx="4857750" cy="962420"/>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dirty="0">
                <a:solidFill>
                  <a:schemeClr val="accent6">
                    <a:lumMod val="50000"/>
                  </a:schemeClr>
                </a:solidFill>
                <a:latin typeface="Segoe Print" charset="0"/>
                <a:ea typeface="Segoe Print" charset="0"/>
                <a:cs typeface="Segoe Print" charset="0"/>
              </a:rPr>
              <a:t>Positive aspects of psychosis</a:t>
            </a:r>
          </a:p>
        </p:txBody>
      </p:sp>
      <p:sp>
        <p:nvSpPr>
          <p:cNvPr id="14" name="Google Shape;67;p12"/>
          <p:cNvSpPr txBox="1">
            <a:spLocks/>
          </p:cNvSpPr>
          <p:nvPr/>
        </p:nvSpPr>
        <p:spPr>
          <a:xfrm>
            <a:off x="6283304" y="260899"/>
            <a:ext cx="5342639" cy="1660963"/>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dirty="0">
                <a:solidFill>
                  <a:srgbClr val="C00000"/>
                </a:solidFill>
                <a:latin typeface="Segoe Print" charset="0"/>
                <a:ea typeface="Segoe Print" charset="0"/>
                <a:cs typeface="Segoe Print" charset="0"/>
              </a:rPr>
              <a:t>Negative aspects of psychosis</a:t>
            </a:r>
          </a:p>
        </p:txBody>
      </p:sp>
      <p:sp>
        <p:nvSpPr>
          <p:cNvPr id="15" name="Rectangle 14"/>
          <p:cNvSpPr/>
          <p:nvPr/>
        </p:nvSpPr>
        <p:spPr>
          <a:xfrm>
            <a:off x="1808890" y="1959224"/>
            <a:ext cx="3669644" cy="4093428"/>
          </a:xfrm>
          <a:prstGeom prst="rect">
            <a:avLst/>
          </a:prstGeom>
        </p:spPr>
        <p:txBody>
          <a:bodyPr wrap="square">
            <a:spAutoFit/>
          </a:bodyPr>
          <a:lstStyle/>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a:p>
            <a:endParaRPr lang="en-GB" sz="2000" dirty="0">
              <a:solidFill>
                <a:srgbClr val="512275"/>
              </a:solidFill>
              <a:latin typeface="Verdana" panose="020B0604030504040204" pitchFamily="34" charset="0"/>
              <a:ea typeface="Verdana" panose="020B0604030504040204" pitchFamily="34" charset="0"/>
            </a:endParaRPr>
          </a:p>
        </p:txBody>
      </p:sp>
      <p:sp>
        <p:nvSpPr>
          <p:cNvPr id="18" name="TextBox 17"/>
          <p:cNvSpPr txBox="1"/>
          <p:nvPr/>
        </p:nvSpPr>
        <p:spPr>
          <a:xfrm>
            <a:off x="1145380" y="1921862"/>
            <a:ext cx="663510" cy="707886"/>
          </a:xfrm>
          <a:prstGeom prst="rect">
            <a:avLst/>
          </a:prstGeom>
          <a:noFill/>
        </p:spPr>
        <p:txBody>
          <a:bodyPr wrap="square" rtlCol="0">
            <a:spAutoFit/>
          </a:bodyPr>
          <a:lstStyle/>
          <a:p>
            <a:r>
              <a:rPr lang="en-US" sz="4000" dirty="0">
                <a:solidFill>
                  <a:schemeClr val="accent6">
                    <a:lumMod val="50000"/>
                  </a:schemeClr>
                </a:solidFill>
              </a:rPr>
              <a:t>✓</a:t>
            </a:r>
          </a:p>
        </p:txBody>
      </p:sp>
      <p:sp>
        <p:nvSpPr>
          <p:cNvPr id="19" name="TextBox 18"/>
          <p:cNvSpPr txBox="1"/>
          <p:nvPr/>
        </p:nvSpPr>
        <p:spPr>
          <a:xfrm>
            <a:off x="1145380" y="5387096"/>
            <a:ext cx="663510" cy="707886"/>
          </a:xfrm>
          <a:prstGeom prst="rect">
            <a:avLst/>
          </a:prstGeom>
          <a:noFill/>
        </p:spPr>
        <p:txBody>
          <a:bodyPr wrap="square" rtlCol="0">
            <a:spAutoFit/>
          </a:bodyPr>
          <a:lstStyle/>
          <a:p>
            <a:r>
              <a:rPr lang="en-US" sz="4000" dirty="0">
                <a:solidFill>
                  <a:schemeClr val="accent6">
                    <a:lumMod val="50000"/>
                  </a:schemeClr>
                </a:solidFill>
              </a:rPr>
              <a:t>✓</a:t>
            </a:r>
          </a:p>
        </p:txBody>
      </p:sp>
      <p:sp>
        <p:nvSpPr>
          <p:cNvPr id="20" name="TextBox 19"/>
          <p:cNvSpPr txBox="1"/>
          <p:nvPr/>
        </p:nvSpPr>
        <p:spPr>
          <a:xfrm>
            <a:off x="1145380" y="4215681"/>
            <a:ext cx="663510" cy="707886"/>
          </a:xfrm>
          <a:prstGeom prst="rect">
            <a:avLst/>
          </a:prstGeom>
          <a:noFill/>
        </p:spPr>
        <p:txBody>
          <a:bodyPr wrap="square" rtlCol="0">
            <a:spAutoFit/>
          </a:bodyPr>
          <a:lstStyle/>
          <a:p>
            <a:r>
              <a:rPr lang="en-US" sz="4000" dirty="0">
                <a:solidFill>
                  <a:schemeClr val="accent6">
                    <a:lumMod val="50000"/>
                  </a:schemeClr>
                </a:solidFill>
              </a:rPr>
              <a:t>✓</a:t>
            </a:r>
          </a:p>
        </p:txBody>
      </p:sp>
      <p:sp>
        <p:nvSpPr>
          <p:cNvPr id="21" name="TextBox 20"/>
          <p:cNvSpPr txBox="1"/>
          <p:nvPr/>
        </p:nvSpPr>
        <p:spPr>
          <a:xfrm>
            <a:off x="1145380" y="3044266"/>
            <a:ext cx="663510" cy="707886"/>
          </a:xfrm>
          <a:prstGeom prst="rect">
            <a:avLst/>
          </a:prstGeom>
          <a:noFill/>
        </p:spPr>
        <p:txBody>
          <a:bodyPr wrap="square" rtlCol="0">
            <a:spAutoFit/>
          </a:bodyPr>
          <a:lstStyle/>
          <a:p>
            <a:r>
              <a:rPr lang="en-US" sz="4000" dirty="0">
                <a:solidFill>
                  <a:schemeClr val="accent6">
                    <a:lumMod val="50000"/>
                  </a:schemeClr>
                </a:solidFill>
              </a:rPr>
              <a:t>✓</a:t>
            </a:r>
          </a:p>
        </p:txBody>
      </p:sp>
      <p:sp>
        <p:nvSpPr>
          <p:cNvPr id="22" name="Rectangular Callout 21"/>
          <p:cNvSpPr/>
          <p:nvPr/>
        </p:nvSpPr>
        <p:spPr>
          <a:xfrm>
            <a:off x="6585646" y="1921861"/>
            <a:ext cx="5313745" cy="4540940"/>
          </a:xfrm>
          <a:prstGeom prst="wedgeRectCallout">
            <a:avLst>
              <a:gd name="adj1" fmla="val -63763"/>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7278625" y="2004662"/>
            <a:ext cx="4620766" cy="4524315"/>
          </a:xfrm>
          <a:prstGeom prst="rect">
            <a:avLst/>
          </a:prstGeom>
          <a:noFill/>
        </p:spPr>
        <p:txBody>
          <a:bodyPr wrap="square" rtlCol="0">
            <a:spAutoFit/>
          </a:bodyPr>
          <a:lstStyle/>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GB" sz="1600" dirty="0">
              <a:solidFill>
                <a:srgbClr val="512275"/>
              </a:solidFill>
              <a:latin typeface="Verdana" panose="020B0604030504040204" pitchFamily="34" charset="0"/>
              <a:ea typeface="Verdana" panose="020B0604030504040204" pitchFamily="34" charset="0"/>
            </a:endParaRPr>
          </a:p>
          <a:p>
            <a:endParaRPr lang="en-US" sz="1600" dirty="0">
              <a:solidFill>
                <a:srgbClr val="512275"/>
              </a:solidFill>
            </a:endParaRPr>
          </a:p>
        </p:txBody>
      </p:sp>
      <p:sp>
        <p:nvSpPr>
          <p:cNvPr id="24" name="TextBox 23"/>
          <p:cNvSpPr txBox="1"/>
          <p:nvPr/>
        </p:nvSpPr>
        <p:spPr>
          <a:xfrm>
            <a:off x="6585646" y="1959224"/>
            <a:ext cx="663510" cy="707886"/>
          </a:xfrm>
          <a:prstGeom prst="rect">
            <a:avLst/>
          </a:prstGeom>
          <a:noFill/>
        </p:spPr>
        <p:txBody>
          <a:bodyPr wrap="square" rtlCol="0">
            <a:spAutoFit/>
          </a:bodyPr>
          <a:lstStyle/>
          <a:p>
            <a:r>
              <a:rPr lang="en-US" sz="4000" dirty="0">
                <a:solidFill>
                  <a:srgbClr val="C00000"/>
                </a:solidFill>
              </a:rPr>
              <a:t>✘</a:t>
            </a:r>
          </a:p>
        </p:txBody>
      </p:sp>
      <p:sp>
        <p:nvSpPr>
          <p:cNvPr id="25" name="TextBox 24"/>
          <p:cNvSpPr txBox="1"/>
          <p:nvPr/>
        </p:nvSpPr>
        <p:spPr>
          <a:xfrm>
            <a:off x="6585646" y="2990016"/>
            <a:ext cx="663510" cy="707886"/>
          </a:xfrm>
          <a:prstGeom prst="rect">
            <a:avLst/>
          </a:prstGeom>
          <a:noFill/>
        </p:spPr>
        <p:txBody>
          <a:bodyPr wrap="square" rtlCol="0">
            <a:spAutoFit/>
          </a:bodyPr>
          <a:lstStyle/>
          <a:p>
            <a:r>
              <a:rPr lang="en-US" sz="4000" dirty="0">
                <a:solidFill>
                  <a:srgbClr val="C00000"/>
                </a:solidFill>
              </a:rPr>
              <a:t>✘</a:t>
            </a:r>
          </a:p>
        </p:txBody>
      </p:sp>
      <p:sp>
        <p:nvSpPr>
          <p:cNvPr id="26" name="TextBox 25"/>
          <p:cNvSpPr txBox="1"/>
          <p:nvPr/>
        </p:nvSpPr>
        <p:spPr>
          <a:xfrm>
            <a:off x="6585646" y="5652543"/>
            <a:ext cx="663510" cy="707886"/>
          </a:xfrm>
          <a:prstGeom prst="rect">
            <a:avLst/>
          </a:prstGeom>
          <a:noFill/>
        </p:spPr>
        <p:txBody>
          <a:bodyPr wrap="square" rtlCol="0">
            <a:spAutoFit/>
          </a:bodyPr>
          <a:lstStyle/>
          <a:p>
            <a:r>
              <a:rPr lang="en-US" sz="4000" dirty="0">
                <a:solidFill>
                  <a:srgbClr val="C00000"/>
                </a:solidFill>
              </a:rPr>
              <a:t>✘</a:t>
            </a:r>
          </a:p>
        </p:txBody>
      </p:sp>
      <p:sp>
        <p:nvSpPr>
          <p:cNvPr id="27" name="TextBox 26"/>
          <p:cNvSpPr txBox="1"/>
          <p:nvPr/>
        </p:nvSpPr>
        <p:spPr>
          <a:xfrm>
            <a:off x="6585646" y="4844990"/>
            <a:ext cx="663510" cy="707886"/>
          </a:xfrm>
          <a:prstGeom prst="rect">
            <a:avLst/>
          </a:prstGeom>
          <a:noFill/>
        </p:spPr>
        <p:txBody>
          <a:bodyPr wrap="square" rtlCol="0">
            <a:spAutoFit/>
          </a:bodyPr>
          <a:lstStyle/>
          <a:p>
            <a:r>
              <a:rPr lang="en-US" sz="4000" dirty="0">
                <a:solidFill>
                  <a:srgbClr val="C00000"/>
                </a:solidFill>
              </a:rPr>
              <a:t>✘</a:t>
            </a:r>
          </a:p>
        </p:txBody>
      </p:sp>
      <p:sp>
        <p:nvSpPr>
          <p:cNvPr id="28" name="TextBox 27"/>
          <p:cNvSpPr txBox="1"/>
          <p:nvPr/>
        </p:nvSpPr>
        <p:spPr>
          <a:xfrm>
            <a:off x="6586631" y="3912876"/>
            <a:ext cx="663510" cy="707886"/>
          </a:xfrm>
          <a:prstGeom prst="rect">
            <a:avLst/>
          </a:prstGeom>
          <a:noFill/>
        </p:spPr>
        <p:txBody>
          <a:bodyPr wrap="square" rtlCol="0">
            <a:spAutoFit/>
          </a:bodyPr>
          <a:lstStyle/>
          <a:p>
            <a:r>
              <a:rPr lang="en-US" sz="4000" dirty="0">
                <a:solidFill>
                  <a:srgbClr val="C00000"/>
                </a:solidFill>
              </a:rPr>
              <a:t>✘</a:t>
            </a:r>
          </a:p>
        </p:txBody>
      </p:sp>
      <p:cxnSp>
        <p:nvCxnSpPr>
          <p:cNvPr id="3" name="Straight Connector 2"/>
          <p:cNvCxnSpPr/>
          <p:nvPr/>
        </p:nvCxnSpPr>
        <p:spPr>
          <a:xfrm>
            <a:off x="1808890" y="2443397"/>
            <a:ext cx="3492000"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29" name="Straight Connector 28"/>
          <p:cNvCxnSpPr/>
          <p:nvPr/>
        </p:nvCxnSpPr>
        <p:spPr>
          <a:xfrm>
            <a:off x="1808890" y="3495207"/>
            <a:ext cx="3492000"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0" name="Straight Connector 29"/>
          <p:cNvCxnSpPr/>
          <p:nvPr/>
        </p:nvCxnSpPr>
        <p:spPr>
          <a:xfrm>
            <a:off x="1808890" y="4655739"/>
            <a:ext cx="3492000"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1" name="Straight Connector 30"/>
          <p:cNvCxnSpPr/>
          <p:nvPr/>
        </p:nvCxnSpPr>
        <p:spPr>
          <a:xfrm>
            <a:off x="1808890" y="5857451"/>
            <a:ext cx="3492000"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2" name="Straight Connector 31"/>
          <p:cNvCxnSpPr/>
          <p:nvPr/>
        </p:nvCxnSpPr>
        <p:spPr>
          <a:xfrm>
            <a:off x="7278625" y="2472173"/>
            <a:ext cx="423382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3" name="Straight Connector 32"/>
          <p:cNvCxnSpPr/>
          <p:nvPr/>
        </p:nvCxnSpPr>
        <p:spPr>
          <a:xfrm>
            <a:off x="7278625" y="3495207"/>
            <a:ext cx="423382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a:off x="7278625" y="4427096"/>
            <a:ext cx="423382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5" name="Straight Connector 34"/>
          <p:cNvCxnSpPr/>
          <p:nvPr/>
        </p:nvCxnSpPr>
        <p:spPr>
          <a:xfrm>
            <a:off x="7250141" y="5334631"/>
            <a:ext cx="423382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36" name="Straight Connector 35"/>
          <p:cNvCxnSpPr/>
          <p:nvPr/>
        </p:nvCxnSpPr>
        <p:spPr>
          <a:xfrm>
            <a:off x="7249156" y="6094982"/>
            <a:ext cx="4233821"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1779421" y="2074079"/>
            <a:ext cx="2517356" cy="400110"/>
          </a:xfrm>
          <a:prstGeom prst="rect">
            <a:avLst/>
          </a:prstGeom>
          <a:noFill/>
        </p:spPr>
        <p:txBody>
          <a:bodyPr wrap="none" rtlCol="0">
            <a:spAutoFit/>
          </a:bodyPr>
          <a:lstStyle/>
          <a:p>
            <a:r>
              <a:rPr lang="en-GB" sz="2000" dirty="0">
                <a:solidFill>
                  <a:srgbClr val="512275"/>
                </a:solidFill>
                <a:latin typeface="Verdana" panose="020B0604030504040204" pitchFamily="34" charset="0"/>
                <a:ea typeface="Verdana" panose="020B0604030504040204" pitchFamily="34" charset="0"/>
              </a:rPr>
              <a:t>e.g. positive voice</a:t>
            </a:r>
          </a:p>
        </p:txBody>
      </p:sp>
      <p:sp>
        <p:nvSpPr>
          <p:cNvPr id="37" name="TextBox 36"/>
          <p:cNvSpPr txBox="1"/>
          <p:nvPr/>
        </p:nvSpPr>
        <p:spPr>
          <a:xfrm>
            <a:off x="7297860" y="2102841"/>
            <a:ext cx="2626360" cy="400110"/>
          </a:xfrm>
          <a:prstGeom prst="rect">
            <a:avLst/>
          </a:prstGeom>
          <a:noFill/>
        </p:spPr>
        <p:txBody>
          <a:bodyPr wrap="none" rtlCol="0">
            <a:spAutoFit/>
          </a:bodyPr>
          <a:lstStyle/>
          <a:p>
            <a:r>
              <a:rPr lang="en-GB" sz="2000" dirty="0">
                <a:solidFill>
                  <a:srgbClr val="512275"/>
                </a:solidFill>
                <a:latin typeface="Verdana" panose="020B0604030504040204" pitchFamily="34" charset="0"/>
                <a:ea typeface="Verdana" panose="020B0604030504040204" pitchFamily="34" charset="0"/>
              </a:rPr>
              <a:t>e.g. negative voice</a:t>
            </a:r>
          </a:p>
        </p:txBody>
      </p:sp>
      <p:sp>
        <p:nvSpPr>
          <p:cNvPr id="38" name="TextBox 37">
            <a:extLst>
              <a:ext uri="{FF2B5EF4-FFF2-40B4-BE49-F238E27FC236}">
                <a16:creationId xmlns:a16="http://schemas.microsoft.com/office/drawing/2014/main" id="{223E65D8-404D-4C19-B7BA-DD0BB5A7F0B0}"/>
              </a:ext>
            </a:extLst>
          </p:cNvPr>
          <p:cNvSpPr txBox="1"/>
          <p:nvPr/>
        </p:nvSpPr>
        <p:spPr>
          <a:xfrm>
            <a:off x="1808890" y="3067504"/>
            <a:ext cx="3639458" cy="1015663"/>
          </a:xfrm>
          <a:prstGeom prst="rect">
            <a:avLst/>
          </a:prstGeom>
          <a:noFill/>
        </p:spPr>
        <p:txBody>
          <a:bodyPr wrap="none" rtlCol="0">
            <a:spAutoFit/>
          </a:bodyPr>
          <a:lstStyle/>
          <a:p>
            <a:r>
              <a:rPr lang="en-GB" sz="2000" dirty="0">
                <a:solidFill>
                  <a:srgbClr val="512275"/>
                </a:solidFill>
                <a:latin typeface="Verdana" panose="020B0604030504040204" pitchFamily="34" charset="0"/>
                <a:ea typeface="Verdana" panose="020B0604030504040204" pitchFamily="34" charset="0"/>
              </a:rPr>
              <a:t>e.g. voice gives me helpful</a:t>
            </a:r>
          </a:p>
          <a:p>
            <a:endParaRPr lang="en-GB" sz="2000" dirty="0">
              <a:solidFill>
                <a:srgbClr val="512275"/>
              </a:solidFill>
              <a:latin typeface="Verdana" panose="020B0604030504040204" pitchFamily="34" charset="0"/>
              <a:ea typeface="Verdana" panose="020B0604030504040204" pitchFamily="34" charset="0"/>
            </a:endParaRPr>
          </a:p>
          <a:p>
            <a:r>
              <a:rPr lang="en-GB" sz="2000" dirty="0">
                <a:solidFill>
                  <a:srgbClr val="512275"/>
                </a:solidFill>
                <a:latin typeface="Verdana" panose="020B0604030504040204" pitchFamily="34" charset="0"/>
                <a:ea typeface="Verdana" panose="020B0604030504040204" pitchFamily="34" charset="0"/>
              </a:rPr>
              <a:t> advice sometimes</a:t>
            </a:r>
          </a:p>
        </p:txBody>
      </p:sp>
      <p:sp>
        <p:nvSpPr>
          <p:cNvPr id="39" name="TextBox 38">
            <a:extLst>
              <a:ext uri="{FF2B5EF4-FFF2-40B4-BE49-F238E27FC236}">
                <a16:creationId xmlns:a16="http://schemas.microsoft.com/office/drawing/2014/main" id="{8E6A71AA-D561-4490-848D-F093DB03F158}"/>
              </a:ext>
            </a:extLst>
          </p:cNvPr>
          <p:cNvSpPr txBox="1"/>
          <p:nvPr/>
        </p:nvSpPr>
        <p:spPr>
          <a:xfrm>
            <a:off x="7292283" y="3034729"/>
            <a:ext cx="2404826" cy="400110"/>
          </a:xfrm>
          <a:prstGeom prst="rect">
            <a:avLst/>
          </a:prstGeom>
          <a:noFill/>
        </p:spPr>
        <p:txBody>
          <a:bodyPr wrap="none" rtlCol="0">
            <a:spAutoFit/>
          </a:bodyPr>
          <a:lstStyle/>
          <a:p>
            <a:r>
              <a:rPr lang="en-GB" sz="2000" dirty="0">
                <a:solidFill>
                  <a:srgbClr val="512275"/>
                </a:solidFill>
                <a:latin typeface="Verdana" panose="020B0604030504040204" pitchFamily="34" charset="0"/>
                <a:ea typeface="Verdana" panose="020B0604030504040204" pitchFamily="34" charset="0"/>
              </a:rPr>
              <a:t>e.g. frightens me</a:t>
            </a:r>
          </a:p>
        </p:txBody>
      </p:sp>
    </p:spTree>
    <p:extLst>
      <p:ext uri="{BB962C8B-B14F-4D97-AF65-F5344CB8AC3E}">
        <p14:creationId xmlns:p14="http://schemas.microsoft.com/office/powerpoint/2010/main" val="2812951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7" grpId="0"/>
      <p:bldP spid="38" grpId="0"/>
      <p:bldP spid="3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033628" y="625157"/>
            <a:ext cx="2928772"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a:solidFill>
                  <a:srgbClr val="512275"/>
                </a:solidFill>
                <a:latin typeface="Arial Narrow" charset="0"/>
                <a:ea typeface="Arial Narrow" charset="0"/>
                <a:cs typeface="Arial Narrow" charset="0"/>
              </a:rPr>
              <a:t>Daily diary</a:t>
            </a:r>
            <a:endParaRPr lang="en-GB" sz="4800" b="1" dirty="0">
              <a:solidFill>
                <a:srgbClr val="512275"/>
              </a:solidFill>
              <a:latin typeface="Arial Narrow" charset="0"/>
              <a:ea typeface="Arial Narrow" charset="0"/>
              <a:cs typeface="Arial Narrow" charset="0"/>
            </a:endParaRPr>
          </a:p>
        </p:txBody>
      </p:sp>
      <p:grpSp>
        <p:nvGrpSpPr>
          <p:cNvPr id="7" name="Google Shape;355;p38"/>
          <p:cNvGrpSpPr/>
          <p:nvPr/>
        </p:nvGrpSpPr>
        <p:grpSpPr>
          <a:xfrm>
            <a:off x="1033628" y="2444984"/>
            <a:ext cx="1838160" cy="1268391"/>
            <a:chOff x="1926350" y="995225"/>
            <a:chExt cx="428650" cy="356600"/>
          </a:xfrm>
          <a:solidFill>
            <a:srgbClr val="512275"/>
          </a:solidFill>
        </p:grpSpPr>
        <p:sp>
          <p:nvSpPr>
            <p:cNvPr id="8" name="Google Shape;356;p38"/>
            <p:cNvSpPr/>
            <p:nvPr/>
          </p:nvSpPr>
          <p:spPr>
            <a:xfrm>
              <a:off x="1926350" y="1298075"/>
              <a:ext cx="208225" cy="53750"/>
            </a:xfrm>
            <a:custGeom>
              <a:avLst/>
              <a:gdLst/>
              <a:ahLst/>
              <a:cxnLst/>
              <a:rect l="l" t="t" r="r" b="b"/>
              <a:pathLst>
                <a:path w="8329" h="2150" extrusionOk="0">
                  <a:moveTo>
                    <a:pt x="0" y="0"/>
                  </a:moveTo>
                  <a:lnTo>
                    <a:pt x="0" y="489"/>
                  </a:lnTo>
                  <a:lnTo>
                    <a:pt x="25" y="635"/>
                  </a:lnTo>
                  <a:lnTo>
                    <a:pt x="74" y="758"/>
                  </a:lnTo>
                  <a:lnTo>
                    <a:pt x="147" y="855"/>
                  </a:lnTo>
                  <a:lnTo>
                    <a:pt x="245" y="953"/>
                  </a:lnTo>
                  <a:lnTo>
                    <a:pt x="391" y="1026"/>
                  </a:lnTo>
                  <a:lnTo>
                    <a:pt x="562" y="1051"/>
                  </a:lnTo>
                  <a:lnTo>
                    <a:pt x="733" y="1026"/>
                  </a:lnTo>
                  <a:lnTo>
                    <a:pt x="1295" y="855"/>
                  </a:lnTo>
                  <a:lnTo>
                    <a:pt x="1661" y="782"/>
                  </a:lnTo>
                  <a:lnTo>
                    <a:pt x="2076" y="684"/>
                  </a:lnTo>
                  <a:lnTo>
                    <a:pt x="2540" y="611"/>
                  </a:lnTo>
                  <a:lnTo>
                    <a:pt x="3029" y="562"/>
                  </a:lnTo>
                  <a:lnTo>
                    <a:pt x="3591" y="513"/>
                  </a:lnTo>
                  <a:lnTo>
                    <a:pt x="4177" y="489"/>
                  </a:lnTo>
                  <a:lnTo>
                    <a:pt x="4616" y="513"/>
                  </a:lnTo>
                  <a:lnTo>
                    <a:pt x="5032" y="538"/>
                  </a:lnTo>
                  <a:lnTo>
                    <a:pt x="5422" y="611"/>
                  </a:lnTo>
                  <a:lnTo>
                    <a:pt x="5789" y="684"/>
                  </a:lnTo>
                  <a:lnTo>
                    <a:pt x="6131" y="782"/>
                  </a:lnTo>
                  <a:lnTo>
                    <a:pt x="6448" y="880"/>
                  </a:lnTo>
                  <a:lnTo>
                    <a:pt x="6717" y="1002"/>
                  </a:lnTo>
                  <a:lnTo>
                    <a:pt x="6985" y="1124"/>
                  </a:lnTo>
                  <a:lnTo>
                    <a:pt x="7205" y="1246"/>
                  </a:lnTo>
                  <a:lnTo>
                    <a:pt x="7425" y="1393"/>
                  </a:lnTo>
                  <a:lnTo>
                    <a:pt x="7791" y="1661"/>
                  </a:lnTo>
                  <a:lnTo>
                    <a:pt x="8084" y="1930"/>
                  </a:lnTo>
                  <a:lnTo>
                    <a:pt x="8329" y="2150"/>
                  </a:lnTo>
                  <a:lnTo>
                    <a:pt x="8329" y="1661"/>
                  </a:lnTo>
                  <a:lnTo>
                    <a:pt x="8084" y="1441"/>
                  </a:lnTo>
                  <a:lnTo>
                    <a:pt x="7791" y="1173"/>
                  </a:lnTo>
                  <a:lnTo>
                    <a:pt x="7425" y="904"/>
                  </a:lnTo>
                  <a:lnTo>
                    <a:pt x="7205" y="758"/>
                  </a:lnTo>
                  <a:lnTo>
                    <a:pt x="6985" y="635"/>
                  </a:lnTo>
                  <a:lnTo>
                    <a:pt x="6717" y="513"/>
                  </a:lnTo>
                  <a:lnTo>
                    <a:pt x="6448" y="391"/>
                  </a:lnTo>
                  <a:lnTo>
                    <a:pt x="6131" y="294"/>
                  </a:lnTo>
                  <a:lnTo>
                    <a:pt x="5789" y="196"/>
                  </a:lnTo>
                  <a:lnTo>
                    <a:pt x="5422" y="123"/>
                  </a:lnTo>
                  <a:lnTo>
                    <a:pt x="5032" y="49"/>
                  </a:lnTo>
                  <a:lnTo>
                    <a:pt x="4616" y="25"/>
                  </a:lnTo>
                  <a:lnTo>
                    <a:pt x="4177" y="0"/>
                  </a:lnTo>
                  <a:lnTo>
                    <a:pt x="3591" y="25"/>
                  </a:lnTo>
                  <a:lnTo>
                    <a:pt x="3029" y="74"/>
                  </a:lnTo>
                  <a:lnTo>
                    <a:pt x="2540" y="123"/>
                  </a:lnTo>
                  <a:lnTo>
                    <a:pt x="2076" y="196"/>
                  </a:lnTo>
                  <a:lnTo>
                    <a:pt x="1661" y="294"/>
                  </a:lnTo>
                  <a:lnTo>
                    <a:pt x="1295" y="367"/>
                  </a:lnTo>
                  <a:lnTo>
                    <a:pt x="733" y="538"/>
                  </a:lnTo>
                  <a:lnTo>
                    <a:pt x="562" y="562"/>
                  </a:lnTo>
                  <a:lnTo>
                    <a:pt x="391" y="538"/>
                  </a:lnTo>
                  <a:lnTo>
                    <a:pt x="245" y="465"/>
                  </a:lnTo>
                  <a:lnTo>
                    <a:pt x="147" y="367"/>
                  </a:lnTo>
                  <a:lnTo>
                    <a:pt x="74" y="269"/>
                  </a:lnTo>
                  <a:lnTo>
                    <a:pt x="25" y="147"/>
                  </a:lnTo>
                  <a:lnTo>
                    <a:pt x="0"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57;p38"/>
            <p:cNvSpPr/>
            <p:nvPr/>
          </p:nvSpPr>
          <p:spPr>
            <a:xfrm>
              <a:off x="2146775" y="1298075"/>
              <a:ext cx="208225" cy="53750"/>
            </a:xfrm>
            <a:custGeom>
              <a:avLst/>
              <a:gdLst/>
              <a:ahLst/>
              <a:cxnLst/>
              <a:rect l="l" t="t" r="r" b="b"/>
              <a:pathLst>
                <a:path w="8329" h="2150" extrusionOk="0">
                  <a:moveTo>
                    <a:pt x="4152" y="0"/>
                  </a:moveTo>
                  <a:lnTo>
                    <a:pt x="3712" y="25"/>
                  </a:lnTo>
                  <a:lnTo>
                    <a:pt x="3297" y="49"/>
                  </a:lnTo>
                  <a:lnTo>
                    <a:pt x="2907" y="123"/>
                  </a:lnTo>
                  <a:lnTo>
                    <a:pt x="2540" y="196"/>
                  </a:lnTo>
                  <a:lnTo>
                    <a:pt x="2198" y="294"/>
                  </a:lnTo>
                  <a:lnTo>
                    <a:pt x="1881" y="391"/>
                  </a:lnTo>
                  <a:lnTo>
                    <a:pt x="1612" y="513"/>
                  </a:lnTo>
                  <a:lnTo>
                    <a:pt x="1343" y="635"/>
                  </a:lnTo>
                  <a:lnTo>
                    <a:pt x="1124" y="758"/>
                  </a:lnTo>
                  <a:lnTo>
                    <a:pt x="904" y="904"/>
                  </a:lnTo>
                  <a:lnTo>
                    <a:pt x="537" y="1173"/>
                  </a:lnTo>
                  <a:lnTo>
                    <a:pt x="244" y="1441"/>
                  </a:lnTo>
                  <a:lnTo>
                    <a:pt x="0" y="1661"/>
                  </a:lnTo>
                  <a:lnTo>
                    <a:pt x="0" y="2150"/>
                  </a:lnTo>
                  <a:lnTo>
                    <a:pt x="244" y="1930"/>
                  </a:lnTo>
                  <a:lnTo>
                    <a:pt x="537" y="1661"/>
                  </a:lnTo>
                  <a:lnTo>
                    <a:pt x="904" y="1393"/>
                  </a:lnTo>
                  <a:lnTo>
                    <a:pt x="1124" y="1246"/>
                  </a:lnTo>
                  <a:lnTo>
                    <a:pt x="1343" y="1124"/>
                  </a:lnTo>
                  <a:lnTo>
                    <a:pt x="1612" y="1002"/>
                  </a:lnTo>
                  <a:lnTo>
                    <a:pt x="1881" y="880"/>
                  </a:lnTo>
                  <a:lnTo>
                    <a:pt x="2198" y="782"/>
                  </a:lnTo>
                  <a:lnTo>
                    <a:pt x="2540" y="684"/>
                  </a:lnTo>
                  <a:lnTo>
                    <a:pt x="2907" y="611"/>
                  </a:lnTo>
                  <a:lnTo>
                    <a:pt x="3297" y="538"/>
                  </a:lnTo>
                  <a:lnTo>
                    <a:pt x="3712" y="513"/>
                  </a:lnTo>
                  <a:lnTo>
                    <a:pt x="4152" y="489"/>
                  </a:lnTo>
                  <a:lnTo>
                    <a:pt x="4738" y="513"/>
                  </a:lnTo>
                  <a:lnTo>
                    <a:pt x="5300" y="562"/>
                  </a:lnTo>
                  <a:lnTo>
                    <a:pt x="5788" y="611"/>
                  </a:lnTo>
                  <a:lnTo>
                    <a:pt x="6252" y="684"/>
                  </a:lnTo>
                  <a:lnTo>
                    <a:pt x="6668" y="782"/>
                  </a:lnTo>
                  <a:lnTo>
                    <a:pt x="7034" y="855"/>
                  </a:lnTo>
                  <a:lnTo>
                    <a:pt x="7596" y="1026"/>
                  </a:lnTo>
                  <a:lnTo>
                    <a:pt x="7767" y="1051"/>
                  </a:lnTo>
                  <a:lnTo>
                    <a:pt x="7938" y="1026"/>
                  </a:lnTo>
                  <a:lnTo>
                    <a:pt x="8084" y="953"/>
                  </a:lnTo>
                  <a:lnTo>
                    <a:pt x="8182" y="855"/>
                  </a:lnTo>
                  <a:lnTo>
                    <a:pt x="8255" y="758"/>
                  </a:lnTo>
                  <a:lnTo>
                    <a:pt x="8304" y="635"/>
                  </a:lnTo>
                  <a:lnTo>
                    <a:pt x="8328" y="489"/>
                  </a:lnTo>
                  <a:lnTo>
                    <a:pt x="8328" y="0"/>
                  </a:lnTo>
                  <a:lnTo>
                    <a:pt x="8304" y="147"/>
                  </a:lnTo>
                  <a:lnTo>
                    <a:pt x="8255" y="269"/>
                  </a:lnTo>
                  <a:lnTo>
                    <a:pt x="8182" y="367"/>
                  </a:lnTo>
                  <a:lnTo>
                    <a:pt x="8084" y="465"/>
                  </a:lnTo>
                  <a:lnTo>
                    <a:pt x="7938" y="538"/>
                  </a:lnTo>
                  <a:lnTo>
                    <a:pt x="7767" y="562"/>
                  </a:lnTo>
                  <a:lnTo>
                    <a:pt x="7596" y="538"/>
                  </a:lnTo>
                  <a:lnTo>
                    <a:pt x="7034" y="367"/>
                  </a:lnTo>
                  <a:lnTo>
                    <a:pt x="6668" y="294"/>
                  </a:lnTo>
                  <a:lnTo>
                    <a:pt x="6252" y="196"/>
                  </a:lnTo>
                  <a:lnTo>
                    <a:pt x="5788" y="123"/>
                  </a:lnTo>
                  <a:lnTo>
                    <a:pt x="5300" y="74"/>
                  </a:lnTo>
                  <a:lnTo>
                    <a:pt x="4738" y="25"/>
                  </a:lnTo>
                  <a:lnTo>
                    <a:pt x="415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58;p38"/>
            <p:cNvSpPr/>
            <p:nvPr/>
          </p:nvSpPr>
          <p:spPr>
            <a:xfrm>
              <a:off x="1926350" y="995225"/>
              <a:ext cx="208225" cy="332175"/>
            </a:xfrm>
            <a:custGeom>
              <a:avLst/>
              <a:gdLst/>
              <a:ahLst/>
              <a:cxnLst/>
              <a:rect l="l" t="t" r="r" b="b"/>
              <a:pathLst>
                <a:path w="8329" h="13287" extrusionOk="0">
                  <a:moveTo>
                    <a:pt x="4177" y="1"/>
                  </a:moveTo>
                  <a:lnTo>
                    <a:pt x="3591" y="25"/>
                  </a:lnTo>
                  <a:lnTo>
                    <a:pt x="3029" y="74"/>
                  </a:lnTo>
                  <a:lnTo>
                    <a:pt x="2467" y="196"/>
                  </a:lnTo>
                  <a:lnTo>
                    <a:pt x="1905" y="343"/>
                  </a:lnTo>
                  <a:lnTo>
                    <a:pt x="1393" y="538"/>
                  </a:lnTo>
                  <a:lnTo>
                    <a:pt x="929" y="758"/>
                  </a:lnTo>
                  <a:lnTo>
                    <a:pt x="513" y="978"/>
                  </a:lnTo>
                  <a:lnTo>
                    <a:pt x="342" y="1124"/>
                  </a:lnTo>
                  <a:lnTo>
                    <a:pt x="196" y="1246"/>
                  </a:lnTo>
                  <a:lnTo>
                    <a:pt x="123" y="1319"/>
                  </a:lnTo>
                  <a:lnTo>
                    <a:pt x="49" y="1442"/>
                  </a:lnTo>
                  <a:lnTo>
                    <a:pt x="25" y="1539"/>
                  </a:lnTo>
                  <a:lnTo>
                    <a:pt x="0" y="1661"/>
                  </a:lnTo>
                  <a:lnTo>
                    <a:pt x="0" y="11626"/>
                  </a:lnTo>
                  <a:lnTo>
                    <a:pt x="25" y="11773"/>
                  </a:lnTo>
                  <a:lnTo>
                    <a:pt x="74" y="11895"/>
                  </a:lnTo>
                  <a:lnTo>
                    <a:pt x="147" y="11992"/>
                  </a:lnTo>
                  <a:lnTo>
                    <a:pt x="245" y="12090"/>
                  </a:lnTo>
                  <a:lnTo>
                    <a:pt x="391" y="12163"/>
                  </a:lnTo>
                  <a:lnTo>
                    <a:pt x="562" y="12188"/>
                  </a:lnTo>
                  <a:lnTo>
                    <a:pt x="733" y="12163"/>
                  </a:lnTo>
                  <a:lnTo>
                    <a:pt x="1295" y="11992"/>
                  </a:lnTo>
                  <a:lnTo>
                    <a:pt x="1661" y="11919"/>
                  </a:lnTo>
                  <a:lnTo>
                    <a:pt x="2076" y="11821"/>
                  </a:lnTo>
                  <a:lnTo>
                    <a:pt x="2540" y="11748"/>
                  </a:lnTo>
                  <a:lnTo>
                    <a:pt x="3029" y="11699"/>
                  </a:lnTo>
                  <a:lnTo>
                    <a:pt x="3591" y="11650"/>
                  </a:lnTo>
                  <a:lnTo>
                    <a:pt x="4177" y="11626"/>
                  </a:lnTo>
                  <a:lnTo>
                    <a:pt x="4616" y="11650"/>
                  </a:lnTo>
                  <a:lnTo>
                    <a:pt x="5032" y="11675"/>
                  </a:lnTo>
                  <a:lnTo>
                    <a:pt x="5422" y="11748"/>
                  </a:lnTo>
                  <a:lnTo>
                    <a:pt x="5789" y="11821"/>
                  </a:lnTo>
                  <a:lnTo>
                    <a:pt x="6131" y="11919"/>
                  </a:lnTo>
                  <a:lnTo>
                    <a:pt x="6448" y="12017"/>
                  </a:lnTo>
                  <a:lnTo>
                    <a:pt x="6717" y="12139"/>
                  </a:lnTo>
                  <a:lnTo>
                    <a:pt x="6985" y="12261"/>
                  </a:lnTo>
                  <a:lnTo>
                    <a:pt x="7205" y="12383"/>
                  </a:lnTo>
                  <a:lnTo>
                    <a:pt x="7425" y="12530"/>
                  </a:lnTo>
                  <a:lnTo>
                    <a:pt x="7791" y="12798"/>
                  </a:lnTo>
                  <a:lnTo>
                    <a:pt x="8084" y="13067"/>
                  </a:lnTo>
                  <a:lnTo>
                    <a:pt x="8329" y="13287"/>
                  </a:lnTo>
                  <a:lnTo>
                    <a:pt x="8329" y="2199"/>
                  </a:lnTo>
                  <a:lnTo>
                    <a:pt x="8329" y="2101"/>
                  </a:lnTo>
                  <a:lnTo>
                    <a:pt x="8280" y="1979"/>
                  </a:lnTo>
                  <a:lnTo>
                    <a:pt x="8231" y="1881"/>
                  </a:lnTo>
                  <a:lnTo>
                    <a:pt x="8158" y="1808"/>
                  </a:lnTo>
                  <a:lnTo>
                    <a:pt x="8036" y="1686"/>
                  </a:lnTo>
                  <a:lnTo>
                    <a:pt x="7767" y="1442"/>
                  </a:lnTo>
                  <a:lnTo>
                    <a:pt x="7449" y="1173"/>
                  </a:lnTo>
                  <a:lnTo>
                    <a:pt x="7083" y="904"/>
                  </a:lnTo>
                  <a:lnTo>
                    <a:pt x="6644" y="611"/>
                  </a:lnTo>
                  <a:lnTo>
                    <a:pt x="6375" y="489"/>
                  </a:lnTo>
                  <a:lnTo>
                    <a:pt x="6131" y="367"/>
                  </a:lnTo>
                  <a:lnTo>
                    <a:pt x="5838" y="269"/>
                  </a:lnTo>
                  <a:lnTo>
                    <a:pt x="5544" y="172"/>
                  </a:lnTo>
                  <a:lnTo>
                    <a:pt x="5227" y="98"/>
                  </a:lnTo>
                  <a:lnTo>
                    <a:pt x="4885" y="49"/>
                  </a:lnTo>
                  <a:lnTo>
                    <a:pt x="4543"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59;p38"/>
            <p:cNvSpPr/>
            <p:nvPr/>
          </p:nvSpPr>
          <p:spPr>
            <a:xfrm>
              <a:off x="2146775" y="995225"/>
              <a:ext cx="208225" cy="332175"/>
            </a:xfrm>
            <a:custGeom>
              <a:avLst/>
              <a:gdLst/>
              <a:ahLst/>
              <a:cxnLst/>
              <a:rect l="l" t="t" r="r" b="b"/>
              <a:pathLst>
                <a:path w="8329" h="13287" extrusionOk="0">
                  <a:moveTo>
                    <a:pt x="3786" y="1"/>
                  </a:moveTo>
                  <a:lnTo>
                    <a:pt x="3444" y="49"/>
                  </a:lnTo>
                  <a:lnTo>
                    <a:pt x="3102" y="98"/>
                  </a:lnTo>
                  <a:lnTo>
                    <a:pt x="2784" y="172"/>
                  </a:lnTo>
                  <a:lnTo>
                    <a:pt x="2491" y="269"/>
                  </a:lnTo>
                  <a:lnTo>
                    <a:pt x="2198" y="367"/>
                  </a:lnTo>
                  <a:lnTo>
                    <a:pt x="1954" y="489"/>
                  </a:lnTo>
                  <a:lnTo>
                    <a:pt x="1685" y="611"/>
                  </a:lnTo>
                  <a:lnTo>
                    <a:pt x="1246" y="904"/>
                  </a:lnTo>
                  <a:lnTo>
                    <a:pt x="879" y="1173"/>
                  </a:lnTo>
                  <a:lnTo>
                    <a:pt x="562" y="1442"/>
                  </a:lnTo>
                  <a:lnTo>
                    <a:pt x="293" y="1686"/>
                  </a:lnTo>
                  <a:lnTo>
                    <a:pt x="171" y="1808"/>
                  </a:lnTo>
                  <a:lnTo>
                    <a:pt x="98" y="1881"/>
                  </a:lnTo>
                  <a:lnTo>
                    <a:pt x="49" y="1979"/>
                  </a:lnTo>
                  <a:lnTo>
                    <a:pt x="0" y="2101"/>
                  </a:lnTo>
                  <a:lnTo>
                    <a:pt x="0" y="2199"/>
                  </a:lnTo>
                  <a:lnTo>
                    <a:pt x="0" y="13287"/>
                  </a:lnTo>
                  <a:lnTo>
                    <a:pt x="244" y="13067"/>
                  </a:lnTo>
                  <a:lnTo>
                    <a:pt x="537" y="12798"/>
                  </a:lnTo>
                  <a:lnTo>
                    <a:pt x="904" y="12530"/>
                  </a:lnTo>
                  <a:lnTo>
                    <a:pt x="1124" y="12383"/>
                  </a:lnTo>
                  <a:lnTo>
                    <a:pt x="1343" y="12261"/>
                  </a:lnTo>
                  <a:lnTo>
                    <a:pt x="1612" y="12139"/>
                  </a:lnTo>
                  <a:lnTo>
                    <a:pt x="1881" y="12017"/>
                  </a:lnTo>
                  <a:lnTo>
                    <a:pt x="2198" y="11919"/>
                  </a:lnTo>
                  <a:lnTo>
                    <a:pt x="2540" y="11821"/>
                  </a:lnTo>
                  <a:lnTo>
                    <a:pt x="2907" y="11748"/>
                  </a:lnTo>
                  <a:lnTo>
                    <a:pt x="3297" y="11675"/>
                  </a:lnTo>
                  <a:lnTo>
                    <a:pt x="3712" y="11650"/>
                  </a:lnTo>
                  <a:lnTo>
                    <a:pt x="4152" y="11626"/>
                  </a:lnTo>
                  <a:lnTo>
                    <a:pt x="4738" y="11650"/>
                  </a:lnTo>
                  <a:lnTo>
                    <a:pt x="5300" y="11699"/>
                  </a:lnTo>
                  <a:lnTo>
                    <a:pt x="5788" y="11748"/>
                  </a:lnTo>
                  <a:lnTo>
                    <a:pt x="6252" y="11821"/>
                  </a:lnTo>
                  <a:lnTo>
                    <a:pt x="6668" y="11919"/>
                  </a:lnTo>
                  <a:lnTo>
                    <a:pt x="7034" y="11992"/>
                  </a:lnTo>
                  <a:lnTo>
                    <a:pt x="7596" y="12163"/>
                  </a:lnTo>
                  <a:lnTo>
                    <a:pt x="7767" y="12188"/>
                  </a:lnTo>
                  <a:lnTo>
                    <a:pt x="7938" y="12163"/>
                  </a:lnTo>
                  <a:lnTo>
                    <a:pt x="8084" y="12090"/>
                  </a:lnTo>
                  <a:lnTo>
                    <a:pt x="8182" y="11992"/>
                  </a:lnTo>
                  <a:lnTo>
                    <a:pt x="8255" y="11895"/>
                  </a:lnTo>
                  <a:lnTo>
                    <a:pt x="8304" y="11773"/>
                  </a:lnTo>
                  <a:lnTo>
                    <a:pt x="8328" y="11626"/>
                  </a:lnTo>
                  <a:lnTo>
                    <a:pt x="8328" y="1661"/>
                  </a:lnTo>
                  <a:lnTo>
                    <a:pt x="8304" y="1539"/>
                  </a:lnTo>
                  <a:lnTo>
                    <a:pt x="8280" y="1442"/>
                  </a:lnTo>
                  <a:lnTo>
                    <a:pt x="8206" y="1319"/>
                  </a:lnTo>
                  <a:lnTo>
                    <a:pt x="8133" y="1246"/>
                  </a:lnTo>
                  <a:lnTo>
                    <a:pt x="7987" y="1124"/>
                  </a:lnTo>
                  <a:lnTo>
                    <a:pt x="7816" y="978"/>
                  </a:lnTo>
                  <a:lnTo>
                    <a:pt x="7400" y="758"/>
                  </a:lnTo>
                  <a:lnTo>
                    <a:pt x="6936" y="538"/>
                  </a:lnTo>
                  <a:lnTo>
                    <a:pt x="6423" y="343"/>
                  </a:lnTo>
                  <a:lnTo>
                    <a:pt x="5862" y="196"/>
                  </a:lnTo>
                  <a:lnTo>
                    <a:pt x="5300" y="74"/>
                  </a:lnTo>
                  <a:lnTo>
                    <a:pt x="4738" y="25"/>
                  </a:lnTo>
                  <a:lnTo>
                    <a:pt x="4152"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381;p38"/>
          <p:cNvGrpSpPr/>
          <p:nvPr/>
        </p:nvGrpSpPr>
        <p:grpSpPr>
          <a:xfrm>
            <a:off x="2016185" y="4005485"/>
            <a:ext cx="818284" cy="795550"/>
            <a:chOff x="1922075" y="1629000"/>
            <a:chExt cx="437200" cy="437200"/>
          </a:xfrm>
          <a:solidFill>
            <a:srgbClr val="512275"/>
          </a:solidFill>
        </p:grpSpPr>
        <p:sp>
          <p:nvSpPr>
            <p:cNvPr id="13" name="Google Shape;382;p38"/>
            <p:cNvSpPr/>
            <p:nvPr/>
          </p:nvSpPr>
          <p:spPr>
            <a:xfrm>
              <a:off x="2208425" y="1629000"/>
              <a:ext cx="150850" cy="150850"/>
            </a:xfrm>
            <a:custGeom>
              <a:avLst/>
              <a:gdLst/>
              <a:ahLst/>
              <a:cxnLst/>
              <a:rect l="l" t="t" r="r" b="b"/>
              <a:pathLst>
                <a:path w="6034" h="6034" extrusionOk="0">
                  <a:moveTo>
                    <a:pt x="2004" y="1"/>
                  </a:moveTo>
                  <a:lnTo>
                    <a:pt x="1881" y="25"/>
                  </a:lnTo>
                  <a:lnTo>
                    <a:pt x="1784" y="50"/>
                  </a:lnTo>
                  <a:lnTo>
                    <a:pt x="1686" y="98"/>
                  </a:lnTo>
                  <a:lnTo>
                    <a:pt x="1588" y="172"/>
                  </a:lnTo>
                  <a:lnTo>
                    <a:pt x="1" y="1784"/>
                  </a:lnTo>
                  <a:lnTo>
                    <a:pt x="4251" y="6033"/>
                  </a:lnTo>
                  <a:lnTo>
                    <a:pt x="5862" y="4446"/>
                  </a:lnTo>
                  <a:lnTo>
                    <a:pt x="5936" y="4348"/>
                  </a:lnTo>
                  <a:lnTo>
                    <a:pt x="5985" y="4250"/>
                  </a:lnTo>
                  <a:lnTo>
                    <a:pt x="6009" y="4153"/>
                  </a:lnTo>
                  <a:lnTo>
                    <a:pt x="6033" y="4031"/>
                  </a:lnTo>
                  <a:lnTo>
                    <a:pt x="6009" y="3933"/>
                  </a:lnTo>
                  <a:lnTo>
                    <a:pt x="5985" y="3811"/>
                  </a:lnTo>
                  <a:lnTo>
                    <a:pt x="5936" y="3713"/>
                  </a:lnTo>
                  <a:lnTo>
                    <a:pt x="5862" y="3615"/>
                  </a:lnTo>
                  <a:lnTo>
                    <a:pt x="2419" y="172"/>
                  </a:lnTo>
                  <a:lnTo>
                    <a:pt x="2321" y="98"/>
                  </a:lnTo>
                  <a:lnTo>
                    <a:pt x="2223" y="50"/>
                  </a:lnTo>
                  <a:lnTo>
                    <a:pt x="2101" y="25"/>
                  </a:lnTo>
                  <a:lnTo>
                    <a:pt x="2004"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383;p38"/>
            <p:cNvSpPr/>
            <p:nvPr/>
          </p:nvSpPr>
          <p:spPr>
            <a:xfrm>
              <a:off x="1922075" y="1686400"/>
              <a:ext cx="379800" cy="379800"/>
            </a:xfrm>
            <a:custGeom>
              <a:avLst/>
              <a:gdLst/>
              <a:ahLst/>
              <a:cxnLst/>
              <a:rect l="l" t="t" r="r" b="b"/>
              <a:pathLst>
                <a:path w="15192" h="15192" extrusionOk="0">
                  <a:moveTo>
                    <a:pt x="1100" y="10527"/>
                  </a:moveTo>
                  <a:lnTo>
                    <a:pt x="4665" y="14093"/>
                  </a:lnTo>
                  <a:lnTo>
                    <a:pt x="4616" y="14117"/>
                  </a:lnTo>
                  <a:lnTo>
                    <a:pt x="1979" y="14508"/>
                  </a:lnTo>
                  <a:lnTo>
                    <a:pt x="684" y="13213"/>
                  </a:lnTo>
                  <a:lnTo>
                    <a:pt x="1075" y="10576"/>
                  </a:lnTo>
                  <a:lnTo>
                    <a:pt x="1100" y="10527"/>
                  </a:lnTo>
                  <a:close/>
                  <a:moveTo>
                    <a:pt x="10918" y="1"/>
                  </a:moveTo>
                  <a:lnTo>
                    <a:pt x="758" y="10185"/>
                  </a:lnTo>
                  <a:lnTo>
                    <a:pt x="684" y="10258"/>
                  </a:lnTo>
                  <a:lnTo>
                    <a:pt x="636" y="10332"/>
                  </a:lnTo>
                  <a:lnTo>
                    <a:pt x="611" y="10405"/>
                  </a:lnTo>
                  <a:lnTo>
                    <a:pt x="587" y="10502"/>
                  </a:lnTo>
                  <a:lnTo>
                    <a:pt x="1" y="14532"/>
                  </a:lnTo>
                  <a:lnTo>
                    <a:pt x="1" y="14654"/>
                  </a:lnTo>
                  <a:lnTo>
                    <a:pt x="25" y="14801"/>
                  </a:lnTo>
                  <a:lnTo>
                    <a:pt x="98" y="14923"/>
                  </a:lnTo>
                  <a:lnTo>
                    <a:pt x="171" y="15021"/>
                  </a:lnTo>
                  <a:lnTo>
                    <a:pt x="269" y="15094"/>
                  </a:lnTo>
                  <a:lnTo>
                    <a:pt x="367" y="15143"/>
                  </a:lnTo>
                  <a:lnTo>
                    <a:pt x="465" y="15167"/>
                  </a:lnTo>
                  <a:lnTo>
                    <a:pt x="587" y="15192"/>
                  </a:lnTo>
                  <a:lnTo>
                    <a:pt x="660" y="15192"/>
                  </a:lnTo>
                  <a:lnTo>
                    <a:pt x="4690" y="14606"/>
                  </a:lnTo>
                  <a:lnTo>
                    <a:pt x="4861" y="14557"/>
                  </a:lnTo>
                  <a:lnTo>
                    <a:pt x="4934" y="14508"/>
                  </a:lnTo>
                  <a:lnTo>
                    <a:pt x="5007" y="14435"/>
                  </a:lnTo>
                  <a:lnTo>
                    <a:pt x="15192" y="4275"/>
                  </a:lnTo>
                  <a:lnTo>
                    <a:pt x="13970" y="3053"/>
                  </a:lnTo>
                  <a:lnTo>
                    <a:pt x="4152" y="12872"/>
                  </a:lnTo>
                  <a:lnTo>
                    <a:pt x="3810" y="12530"/>
                  </a:lnTo>
                  <a:lnTo>
                    <a:pt x="13629" y="2712"/>
                  </a:lnTo>
                  <a:lnTo>
                    <a:pt x="12481" y="1564"/>
                  </a:lnTo>
                  <a:lnTo>
                    <a:pt x="2663" y="11382"/>
                  </a:lnTo>
                  <a:lnTo>
                    <a:pt x="2321" y="11040"/>
                  </a:lnTo>
                  <a:lnTo>
                    <a:pt x="12139" y="1222"/>
                  </a:lnTo>
                  <a:lnTo>
                    <a:pt x="10918"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Rectangle 14"/>
          <p:cNvSpPr/>
          <p:nvPr/>
        </p:nvSpPr>
        <p:spPr>
          <a:xfrm>
            <a:off x="4646445" y="145025"/>
            <a:ext cx="7024688" cy="1938992"/>
          </a:xfrm>
          <a:prstGeom prst="rect">
            <a:avLst/>
          </a:prstGeom>
        </p:spPr>
        <p:txBody>
          <a:bodyPr wrap="square">
            <a:spAutoFit/>
          </a:bodyPr>
          <a:lstStyle/>
          <a:p>
            <a:pPr marL="285750" indent="-285750">
              <a:lnSpc>
                <a:spcPct val="150000"/>
              </a:lnSpc>
              <a:buFont typeface="Arial" charset="0"/>
              <a:buChar char="•"/>
            </a:pPr>
            <a:r>
              <a:rPr lang="en-GB" sz="2000" dirty="0">
                <a:solidFill>
                  <a:srgbClr val="512275"/>
                </a:solidFill>
                <a:latin typeface="Verdana" panose="020B0604030504040204" pitchFamily="34" charset="0"/>
                <a:ea typeface="Verdana" panose="020B0604030504040204" pitchFamily="34" charset="0"/>
              </a:rPr>
              <a:t>Ask the patient to keep a diary to identify their triggers and experiences. </a:t>
            </a:r>
          </a:p>
          <a:p>
            <a:pPr marL="285750" indent="-285750">
              <a:lnSpc>
                <a:spcPct val="150000"/>
              </a:lnSpc>
              <a:buFont typeface="Arial" charset="0"/>
              <a:buChar char="•"/>
            </a:pPr>
            <a:r>
              <a:rPr lang="en-GB" sz="2000" dirty="0">
                <a:solidFill>
                  <a:srgbClr val="512275"/>
                </a:solidFill>
                <a:latin typeface="Verdana" panose="020B0604030504040204" pitchFamily="34" charset="0"/>
                <a:ea typeface="Verdana" panose="020B0604030504040204" pitchFamily="34" charset="0"/>
              </a:rPr>
              <a:t>In groups come up with </a:t>
            </a:r>
            <a:r>
              <a:rPr lang="en-GB" sz="2000" b="1" dirty="0">
                <a:solidFill>
                  <a:srgbClr val="512275"/>
                </a:solidFill>
                <a:latin typeface="Verdana" panose="020B0604030504040204" pitchFamily="34" charset="0"/>
                <a:ea typeface="Verdana" panose="020B0604030504040204" pitchFamily="34" charset="0"/>
              </a:rPr>
              <a:t>examples</a:t>
            </a:r>
            <a:r>
              <a:rPr lang="en-GB" sz="2000" dirty="0">
                <a:solidFill>
                  <a:srgbClr val="512275"/>
                </a:solidFill>
                <a:latin typeface="Verdana" panose="020B0604030504040204" pitchFamily="34" charset="0"/>
                <a:ea typeface="Verdana" panose="020B0604030504040204" pitchFamily="34" charset="0"/>
              </a:rPr>
              <a:t> of what someone’s diary may look like.</a:t>
            </a:r>
          </a:p>
        </p:txBody>
      </p:sp>
      <p:graphicFrame>
        <p:nvGraphicFramePr>
          <p:cNvPr id="17" name="Table 16"/>
          <p:cNvGraphicFramePr>
            <a:graphicFrameLocks noGrp="1"/>
          </p:cNvGraphicFramePr>
          <p:nvPr/>
        </p:nvGraphicFramePr>
        <p:xfrm>
          <a:off x="3689685" y="2270031"/>
          <a:ext cx="8293768" cy="4370905"/>
        </p:xfrm>
        <a:graphic>
          <a:graphicData uri="http://schemas.openxmlformats.org/drawingml/2006/table">
            <a:tbl>
              <a:tblPr firstRow="1" bandRow="1">
                <a:tableStyleId>{3B4B98B0-60AC-42C2-AFA5-B58CD77FA1E5}</a:tableStyleId>
              </a:tblPr>
              <a:tblGrid>
                <a:gridCol w="8293768">
                  <a:extLst>
                    <a:ext uri="{9D8B030D-6E8A-4147-A177-3AD203B41FA5}">
                      <a16:colId xmlns:a16="http://schemas.microsoft.com/office/drawing/2014/main" val="3713640427"/>
                    </a:ext>
                  </a:extLst>
                </a:gridCol>
              </a:tblGrid>
              <a:tr h="1394956">
                <a:tc>
                  <a:txBody>
                    <a:bodyPr/>
                    <a:lstStyle/>
                    <a:p>
                      <a:pPr marL="342900" indent="-342900">
                        <a:buAutoNum type="arabicPeriod"/>
                      </a:pPr>
                      <a:r>
                        <a:rPr lang="en-GB" sz="1600" dirty="0">
                          <a:solidFill>
                            <a:srgbClr val="512275"/>
                          </a:solidFill>
                          <a:latin typeface="Verdana" panose="020B0604030504040204" pitchFamily="34" charset="0"/>
                          <a:ea typeface="Verdana" panose="020B0604030504040204" pitchFamily="34" charset="0"/>
                        </a:rPr>
                        <a:t>Triggers:</a:t>
                      </a:r>
                    </a:p>
                    <a:p>
                      <a:pPr marL="285750" indent="-285750">
                        <a:buFont typeface="Arial" panose="020B0604020202020204" pitchFamily="34" charset="0"/>
                        <a:buChar char="•"/>
                      </a:pPr>
                      <a:r>
                        <a:rPr lang="en-GB" sz="1400" b="0" dirty="0">
                          <a:solidFill>
                            <a:srgbClr val="512275"/>
                          </a:solidFill>
                          <a:latin typeface="Verdana" panose="020B0604030504040204" pitchFamily="34" charset="0"/>
                          <a:ea typeface="Verdana" panose="020B0604030504040204" pitchFamily="34" charset="0"/>
                        </a:rPr>
                        <a:t>What was the situation</a:t>
                      </a:r>
                    </a:p>
                    <a:p>
                      <a:pPr marL="285750" indent="-285750">
                        <a:buFont typeface="Arial" panose="020B0604020202020204" pitchFamily="34" charset="0"/>
                        <a:buChar char="•"/>
                      </a:pPr>
                      <a:r>
                        <a:rPr lang="en-GB" sz="1400" b="0" dirty="0">
                          <a:solidFill>
                            <a:srgbClr val="512275"/>
                          </a:solidFill>
                          <a:latin typeface="Verdana" panose="020B0604030504040204" pitchFamily="34" charset="0"/>
                          <a:ea typeface="Verdana" panose="020B0604030504040204" pitchFamily="34" charset="0"/>
                        </a:rPr>
                        <a:t>Where</a:t>
                      </a:r>
                      <a:r>
                        <a:rPr lang="en-GB" sz="1400" b="0" baseline="0" dirty="0">
                          <a:solidFill>
                            <a:srgbClr val="512275"/>
                          </a:solidFill>
                          <a:latin typeface="Verdana" panose="020B0604030504040204" pitchFamily="34" charset="0"/>
                          <a:ea typeface="Verdana" panose="020B0604030504040204" pitchFamily="34" charset="0"/>
                        </a:rPr>
                        <a:t> were you?</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What were you doing?</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What happened?</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Who were you with?</a:t>
                      </a:r>
                      <a:endParaRPr lang="en-GB" sz="1400" b="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136684813"/>
                  </a:ext>
                </a:extLst>
              </a:tr>
              <a:tr h="488576">
                <a:tc>
                  <a:txBody>
                    <a:bodyPr/>
                    <a:lstStyle/>
                    <a:p>
                      <a:r>
                        <a:rPr lang="en-GB" sz="1600" b="1" dirty="0">
                          <a:solidFill>
                            <a:srgbClr val="512275"/>
                          </a:solidFill>
                          <a:latin typeface="Verdana" panose="020B0604030504040204" pitchFamily="34" charset="0"/>
                          <a:ea typeface="Verdana" panose="020B0604030504040204" pitchFamily="34" charset="0"/>
                        </a:rPr>
                        <a:t>2.</a:t>
                      </a:r>
                      <a:r>
                        <a:rPr lang="en-GB" sz="1600" b="1" baseline="0" dirty="0">
                          <a:solidFill>
                            <a:srgbClr val="512275"/>
                          </a:solidFill>
                          <a:latin typeface="Verdana" panose="020B0604030504040204" pitchFamily="34" charset="0"/>
                          <a:ea typeface="Verdana" panose="020B0604030504040204" pitchFamily="34" charset="0"/>
                        </a:rPr>
                        <a:t> Thoughts</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What thoughts, ideas or images went through your mind?</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If this is true, what does this say about you, others, the world, the future?</a:t>
                      </a:r>
                    </a:p>
                    <a:p>
                      <a:pPr marL="0" indent="0">
                        <a:buFont typeface="Arial" panose="020B0604020202020204" pitchFamily="34" charset="0"/>
                        <a:buNone/>
                      </a:pPr>
                      <a:r>
                        <a:rPr lang="en-GB" sz="1400" b="0" baseline="0" dirty="0">
                          <a:solidFill>
                            <a:srgbClr val="512275"/>
                          </a:solidFill>
                          <a:latin typeface="Verdana" panose="020B0604030504040204" pitchFamily="34" charset="0"/>
                          <a:ea typeface="Verdana" panose="020B0604030504040204" pitchFamily="34" charset="0"/>
                        </a:rPr>
                        <a:t>Rate how much you believed each thought was true on a scale of 0-100%</a:t>
                      </a:r>
                      <a:endParaRPr lang="en-GB" sz="1400" b="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005076358"/>
                  </a:ext>
                </a:extLst>
              </a:tr>
              <a:tr h="101810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b="1" kern="1200" dirty="0">
                          <a:solidFill>
                            <a:srgbClr val="512275"/>
                          </a:solidFill>
                          <a:latin typeface="Verdana" panose="020B0604030504040204" pitchFamily="34" charset="0"/>
                          <a:ea typeface="Verdana" panose="020B0604030504040204" pitchFamily="34" charset="0"/>
                          <a:cs typeface="+mn-cs"/>
                        </a:rPr>
                        <a:t>3. Feelings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kern="1200" dirty="0">
                          <a:solidFill>
                            <a:srgbClr val="512275"/>
                          </a:solidFill>
                          <a:latin typeface="Verdana" panose="020B0604030504040204" pitchFamily="34" charset="0"/>
                          <a:ea typeface="Verdana" panose="020B0604030504040204" pitchFamily="34" charset="0"/>
                          <a:cs typeface="+mn-cs"/>
                        </a:rPr>
                        <a:t>How did you feel?</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kern="1200" dirty="0">
                          <a:solidFill>
                            <a:srgbClr val="512275"/>
                          </a:solidFill>
                          <a:latin typeface="Verdana" panose="020B0604030504040204" pitchFamily="34" charset="0"/>
                          <a:ea typeface="Verdana" panose="020B0604030504040204" pitchFamily="34" charset="0"/>
                          <a:cs typeface="+mn-cs"/>
                        </a:rPr>
                        <a:t>Describe</a:t>
                      </a:r>
                      <a:r>
                        <a:rPr lang="en-GB" sz="1400" b="0" kern="1200" baseline="0" dirty="0">
                          <a:solidFill>
                            <a:srgbClr val="512275"/>
                          </a:solidFill>
                          <a:latin typeface="Verdana" panose="020B0604030504040204" pitchFamily="34" charset="0"/>
                          <a:ea typeface="Verdana" panose="020B0604030504040204" pitchFamily="34" charset="0"/>
                          <a:cs typeface="+mn-cs"/>
                        </a:rPr>
                        <a:t> each feeling in one word</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0" kern="1200" baseline="0" dirty="0">
                          <a:solidFill>
                            <a:srgbClr val="512275"/>
                          </a:solidFill>
                          <a:latin typeface="Verdana" panose="020B0604030504040204" pitchFamily="34" charset="0"/>
                          <a:ea typeface="Verdana" panose="020B0604030504040204" pitchFamily="34" charset="0"/>
                          <a:cs typeface="+mn-cs"/>
                        </a:rPr>
                        <a:t>Rate how distressing each of these feelings were on a scale of 0-100%</a:t>
                      </a:r>
                      <a:endParaRPr lang="en-GB" sz="1200" b="0" kern="1200" dirty="0">
                        <a:solidFill>
                          <a:srgbClr val="512275"/>
                        </a:solidFill>
                        <a:latin typeface="Verdana" panose="020B0604030504040204" pitchFamily="34" charset="0"/>
                        <a:ea typeface="Verdana" panose="020B0604030504040204" pitchFamily="34" charset="0"/>
                        <a:cs typeface="+mn-cs"/>
                      </a:endParaRPr>
                    </a:p>
                  </a:txBody>
                  <a:tcPr/>
                </a:tc>
                <a:extLst>
                  <a:ext uri="{0D108BD9-81ED-4DB2-BD59-A6C34878D82A}">
                    <a16:rowId xmlns:a16="http://schemas.microsoft.com/office/drawing/2014/main" val="1533328656"/>
                  </a:ext>
                </a:extLst>
              </a:tr>
              <a:tr h="488576">
                <a:tc>
                  <a:txBody>
                    <a:bodyPr/>
                    <a:lstStyle/>
                    <a:p>
                      <a:r>
                        <a:rPr lang="en-GB" sz="1600" b="1" dirty="0">
                          <a:solidFill>
                            <a:srgbClr val="512275"/>
                          </a:solidFill>
                          <a:latin typeface="Verdana" panose="020B0604030504040204" pitchFamily="34" charset="0"/>
                          <a:ea typeface="Verdana" panose="020B0604030504040204" pitchFamily="34" charset="0"/>
                        </a:rPr>
                        <a:t>4. Behaviours</a:t>
                      </a:r>
                    </a:p>
                    <a:p>
                      <a:pPr marL="285750" indent="-285750">
                        <a:buFont typeface="Arial" panose="020B0604020202020204" pitchFamily="34" charset="0"/>
                        <a:buChar char="•"/>
                      </a:pPr>
                      <a:r>
                        <a:rPr lang="en-GB" sz="1400" b="0" dirty="0">
                          <a:solidFill>
                            <a:srgbClr val="512275"/>
                          </a:solidFill>
                          <a:latin typeface="Verdana" panose="020B0604030504040204" pitchFamily="34" charset="0"/>
                          <a:ea typeface="Verdana" panose="020B0604030504040204" pitchFamily="34" charset="0"/>
                        </a:rPr>
                        <a:t>What did you do?</a:t>
                      </a:r>
                    </a:p>
                    <a:p>
                      <a:pPr marL="285750" indent="-285750">
                        <a:buFont typeface="Arial" panose="020B0604020202020204" pitchFamily="34" charset="0"/>
                        <a:buChar char="•"/>
                      </a:pPr>
                      <a:r>
                        <a:rPr lang="en-GB" sz="1400" b="0" dirty="0">
                          <a:solidFill>
                            <a:srgbClr val="512275"/>
                          </a:solidFill>
                          <a:latin typeface="Verdana" panose="020B0604030504040204" pitchFamily="34" charset="0"/>
                          <a:ea typeface="Verdana" panose="020B0604030504040204" pitchFamily="34" charset="0"/>
                        </a:rPr>
                        <a:t>What action did you</a:t>
                      </a:r>
                      <a:r>
                        <a:rPr lang="en-GB" sz="1400" b="0" baseline="0" dirty="0">
                          <a:solidFill>
                            <a:srgbClr val="512275"/>
                          </a:solidFill>
                          <a:latin typeface="Verdana" panose="020B0604030504040204" pitchFamily="34" charset="0"/>
                          <a:ea typeface="Verdana" panose="020B0604030504040204" pitchFamily="34" charset="0"/>
                        </a:rPr>
                        <a:t> take?</a:t>
                      </a:r>
                    </a:p>
                    <a:p>
                      <a:pPr marL="285750" indent="-285750">
                        <a:buFont typeface="Arial" panose="020B0604020202020204" pitchFamily="34" charset="0"/>
                        <a:buChar char="•"/>
                      </a:pPr>
                      <a:r>
                        <a:rPr lang="en-GB" sz="1400" b="0" baseline="0" dirty="0">
                          <a:solidFill>
                            <a:srgbClr val="512275"/>
                          </a:solidFill>
                          <a:latin typeface="Verdana" panose="020B0604030504040204" pitchFamily="34" charset="0"/>
                          <a:ea typeface="Verdana" panose="020B0604030504040204" pitchFamily="34" charset="0"/>
                        </a:rPr>
                        <a:t>What helped you to cope?</a:t>
                      </a:r>
                      <a:endParaRPr lang="en-GB" sz="1200" b="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4083695880"/>
                  </a:ext>
                </a:extLst>
              </a:tr>
            </a:tbl>
          </a:graphicData>
        </a:graphic>
      </p:graphicFrame>
    </p:spTree>
    <p:extLst>
      <p:ext uri="{BB962C8B-B14F-4D97-AF65-F5344CB8AC3E}">
        <p14:creationId xmlns:p14="http://schemas.microsoft.com/office/powerpoint/2010/main" val="3290419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330989" y="320040"/>
            <a:ext cx="11568403" cy="1143000"/>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dirty="0">
                <a:solidFill>
                  <a:srgbClr val="512275"/>
                </a:solidFill>
                <a:latin typeface="Segoe Print" charset="0"/>
                <a:ea typeface="Segoe Print" charset="0"/>
                <a:cs typeface="Segoe Print" charset="0"/>
              </a:rPr>
              <a:t>What happens when you have distressing voices?</a:t>
            </a:r>
          </a:p>
        </p:txBody>
      </p:sp>
      <p:sp>
        <p:nvSpPr>
          <p:cNvPr id="2" name="Rounded Rectangle 1"/>
          <p:cNvSpPr/>
          <p:nvPr/>
        </p:nvSpPr>
        <p:spPr>
          <a:xfrm>
            <a:off x="330989" y="2950063"/>
            <a:ext cx="2022467" cy="76562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Trigger</a:t>
            </a:r>
          </a:p>
        </p:txBody>
      </p:sp>
      <p:sp>
        <p:nvSpPr>
          <p:cNvPr id="16" name="Rounded Rectangle 15"/>
          <p:cNvSpPr/>
          <p:nvPr/>
        </p:nvSpPr>
        <p:spPr>
          <a:xfrm>
            <a:off x="2684444" y="2950062"/>
            <a:ext cx="2023200" cy="766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Thoughts</a:t>
            </a:r>
          </a:p>
        </p:txBody>
      </p:sp>
      <p:sp>
        <p:nvSpPr>
          <p:cNvPr id="19" name="Rounded Rectangle 18"/>
          <p:cNvSpPr/>
          <p:nvPr/>
        </p:nvSpPr>
        <p:spPr>
          <a:xfrm>
            <a:off x="5023642" y="2948886"/>
            <a:ext cx="2023200" cy="766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Feelings</a:t>
            </a:r>
          </a:p>
        </p:txBody>
      </p:sp>
      <p:sp>
        <p:nvSpPr>
          <p:cNvPr id="21" name="Rounded Rectangle 20"/>
          <p:cNvSpPr/>
          <p:nvPr/>
        </p:nvSpPr>
        <p:spPr>
          <a:xfrm>
            <a:off x="7260668" y="2495334"/>
            <a:ext cx="2023200" cy="766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Voice 1</a:t>
            </a:r>
          </a:p>
        </p:txBody>
      </p:sp>
      <p:sp>
        <p:nvSpPr>
          <p:cNvPr id="22" name="Rounded Rectangle 21"/>
          <p:cNvSpPr/>
          <p:nvPr/>
        </p:nvSpPr>
        <p:spPr>
          <a:xfrm>
            <a:off x="7260668" y="3359044"/>
            <a:ext cx="2023200" cy="766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Voice 2</a:t>
            </a:r>
          </a:p>
        </p:txBody>
      </p:sp>
      <p:sp>
        <p:nvSpPr>
          <p:cNvPr id="23" name="Rounded Rectangle 22"/>
          <p:cNvSpPr/>
          <p:nvPr/>
        </p:nvSpPr>
        <p:spPr>
          <a:xfrm>
            <a:off x="9525372" y="2948886"/>
            <a:ext cx="2023200" cy="766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512275"/>
                </a:solidFill>
                <a:latin typeface="Verdana" panose="020B0604030504040204" pitchFamily="34" charset="0"/>
                <a:ea typeface="Verdana" panose="020B0604030504040204" pitchFamily="34" charset="0"/>
              </a:rPr>
              <a:t>Behaviours</a:t>
            </a:r>
          </a:p>
        </p:txBody>
      </p:sp>
      <p:sp>
        <p:nvSpPr>
          <p:cNvPr id="24" name="Right Arrow 23"/>
          <p:cNvSpPr/>
          <p:nvPr/>
        </p:nvSpPr>
        <p:spPr>
          <a:xfrm>
            <a:off x="2263007" y="3157204"/>
            <a:ext cx="526877" cy="438278"/>
          </a:xfrm>
          <a:prstGeom prst="rightArrow">
            <a:avLst/>
          </a:prstGeom>
          <a:solidFill>
            <a:srgbClr val="512275"/>
          </a:solidFill>
          <a:ln>
            <a:solidFill>
              <a:srgbClr val="512275"/>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5" name="Right Arrow 24"/>
          <p:cNvSpPr/>
          <p:nvPr/>
        </p:nvSpPr>
        <p:spPr>
          <a:xfrm>
            <a:off x="4633899" y="3157204"/>
            <a:ext cx="526877" cy="438278"/>
          </a:xfrm>
          <a:prstGeom prst="rightArrow">
            <a:avLst/>
          </a:prstGeom>
          <a:solidFill>
            <a:srgbClr val="512275"/>
          </a:solidFill>
          <a:ln>
            <a:solidFill>
              <a:srgbClr val="512275"/>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6" name="Right Arrow 25"/>
          <p:cNvSpPr/>
          <p:nvPr/>
        </p:nvSpPr>
        <p:spPr>
          <a:xfrm>
            <a:off x="7004791" y="3157204"/>
            <a:ext cx="526877" cy="438278"/>
          </a:xfrm>
          <a:prstGeom prst="rightArrow">
            <a:avLst/>
          </a:prstGeom>
          <a:solidFill>
            <a:srgbClr val="512275"/>
          </a:solidFill>
          <a:ln>
            <a:solidFill>
              <a:srgbClr val="512275"/>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7" name="Right Arrow 26"/>
          <p:cNvSpPr/>
          <p:nvPr/>
        </p:nvSpPr>
        <p:spPr>
          <a:xfrm>
            <a:off x="9112244" y="3113147"/>
            <a:ext cx="526877" cy="438278"/>
          </a:xfrm>
          <a:prstGeom prst="rightArrow">
            <a:avLst/>
          </a:prstGeom>
          <a:solidFill>
            <a:srgbClr val="512275"/>
          </a:solidFill>
          <a:ln>
            <a:solidFill>
              <a:srgbClr val="512275"/>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8" name="Curved Down Arrow 27"/>
          <p:cNvSpPr/>
          <p:nvPr/>
        </p:nvSpPr>
        <p:spPr>
          <a:xfrm flipH="1" flipV="1">
            <a:off x="1022887" y="3759742"/>
            <a:ext cx="9640257" cy="1441789"/>
          </a:xfrm>
          <a:prstGeom prst="curvedDownArrow">
            <a:avLst/>
          </a:prstGeom>
          <a:solidFill>
            <a:srgbClr val="512275"/>
          </a:solidFill>
          <a:ln>
            <a:solidFill>
              <a:srgbClr val="512275"/>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230417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6" y="649500"/>
            <a:ext cx="3608427" cy="2975687"/>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59089" y="649500"/>
            <a:ext cx="3734257" cy="2975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000" b="1" dirty="0">
                <a:solidFill>
                  <a:srgbClr val="512275"/>
                </a:solidFill>
                <a:latin typeface="Arial Narrow" charset="0"/>
                <a:ea typeface="Arial Narrow" charset="0"/>
                <a:cs typeface="Arial Narrow" charset="0"/>
              </a:rPr>
              <a:t>Understanding how distressing experiences happen</a:t>
            </a:r>
          </a:p>
        </p:txBody>
      </p:sp>
      <p:sp>
        <p:nvSpPr>
          <p:cNvPr id="2" name="TextBox 1"/>
          <p:cNvSpPr txBox="1"/>
          <p:nvPr/>
        </p:nvSpPr>
        <p:spPr>
          <a:xfrm>
            <a:off x="5638800" y="285533"/>
            <a:ext cx="5617029" cy="677108"/>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Trigger</a:t>
            </a:r>
          </a:p>
          <a:p>
            <a:pPr algn="ctr"/>
            <a:r>
              <a:rPr lang="en-GB" dirty="0">
                <a:latin typeface="Arial" panose="020B0604020202020204" pitchFamily="34" charset="0"/>
                <a:cs typeface="Arial" panose="020B0604020202020204" pitchFamily="34" charset="0"/>
              </a:rPr>
              <a:t>Having an argument with Sue</a:t>
            </a:r>
          </a:p>
        </p:txBody>
      </p:sp>
      <p:sp>
        <p:nvSpPr>
          <p:cNvPr id="9" name="TextBox 8"/>
          <p:cNvSpPr txBox="1"/>
          <p:nvPr/>
        </p:nvSpPr>
        <p:spPr>
          <a:xfrm>
            <a:off x="5638800" y="1260533"/>
            <a:ext cx="5617029" cy="1231106"/>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Thoughts</a:t>
            </a:r>
          </a:p>
          <a:p>
            <a:pPr algn="ctr"/>
            <a:r>
              <a:rPr lang="en-GB" dirty="0">
                <a:latin typeface="Arial" panose="020B0604020202020204" pitchFamily="34" charset="0"/>
                <a:cs typeface="Arial" panose="020B0604020202020204" pitchFamily="34" charset="0"/>
              </a:rPr>
              <a:t>I’m not good enough</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There is no hope things will get better</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Sue will leave me so there’s no point in trying</a:t>
            </a:r>
          </a:p>
        </p:txBody>
      </p:sp>
      <p:sp>
        <p:nvSpPr>
          <p:cNvPr id="10" name="TextBox 9"/>
          <p:cNvSpPr txBox="1"/>
          <p:nvPr/>
        </p:nvSpPr>
        <p:spPr>
          <a:xfrm>
            <a:off x="5638800" y="2697278"/>
            <a:ext cx="5617029" cy="677108"/>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Feelings</a:t>
            </a:r>
          </a:p>
          <a:p>
            <a:pPr algn="ctr"/>
            <a:r>
              <a:rPr lang="en-GB" dirty="0">
                <a:latin typeface="Arial" panose="020B0604020202020204" pitchFamily="34" charset="0"/>
                <a:cs typeface="Arial" panose="020B0604020202020204" pitchFamily="34" charset="0"/>
              </a:rPr>
              <a:t>Palpitations, butterflies, anxious</a:t>
            </a:r>
          </a:p>
        </p:txBody>
      </p:sp>
      <p:sp>
        <p:nvSpPr>
          <p:cNvPr id="11" name="TextBox 10"/>
          <p:cNvSpPr txBox="1"/>
          <p:nvPr/>
        </p:nvSpPr>
        <p:spPr>
          <a:xfrm>
            <a:off x="5638800" y="3625186"/>
            <a:ext cx="2612571" cy="1446550"/>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Neighbour voices</a:t>
            </a:r>
          </a:p>
          <a:p>
            <a:pPr algn="ctr"/>
            <a:r>
              <a:rPr lang="en-GB" dirty="0">
                <a:latin typeface="Arial" panose="020B0604020202020204" pitchFamily="34" charset="0"/>
                <a:cs typeface="Arial" panose="020B0604020202020204" pitchFamily="34" charset="0"/>
              </a:rPr>
              <a:t>You’re useless</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Sue will never love you</a:t>
            </a: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sp>
        <p:nvSpPr>
          <p:cNvPr id="12" name="TextBox 11"/>
          <p:cNvSpPr txBox="1"/>
          <p:nvPr/>
        </p:nvSpPr>
        <p:spPr>
          <a:xfrm>
            <a:off x="8447314" y="3625187"/>
            <a:ext cx="2808514" cy="1384995"/>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Spirit voices</a:t>
            </a:r>
          </a:p>
          <a:p>
            <a:pPr algn="ctr"/>
            <a:r>
              <a:rPr lang="en-GB" sz="1600" dirty="0">
                <a:latin typeface="Arial" panose="020B0604020202020204" pitchFamily="34" charset="0"/>
                <a:cs typeface="Arial" panose="020B0604020202020204" pitchFamily="34" charset="0"/>
              </a:rPr>
              <a:t>You’re right, things won’t get better</a:t>
            </a:r>
          </a:p>
          <a:p>
            <a:pPr algn="ctr"/>
            <a:r>
              <a:rPr lang="en-GB" sz="1600" dirty="0">
                <a:latin typeface="Arial" panose="020B0604020202020204" pitchFamily="34" charset="0"/>
                <a:cs typeface="Arial" panose="020B0604020202020204" pitchFamily="34" charset="0"/>
              </a:rPr>
              <a:t>Sue doesn’t love you</a:t>
            </a:r>
          </a:p>
          <a:p>
            <a:pPr algn="ctr"/>
            <a:r>
              <a:rPr lang="en-GB" sz="1600" dirty="0">
                <a:latin typeface="Arial" panose="020B0604020202020204" pitchFamily="34" charset="0"/>
                <a:cs typeface="Arial" panose="020B0604020202020204" pitchFamily="34" charset="0"/>
              </a:rPr>
              <a:t>Take an overdose to escape</a:t>
            </a:r>
          </a:p>
        </p:txBody>
      </p:sp>
      <p:sp>
        <p:nvSpPr>
          <p:cNvPr id="13" name="TextBox 12"/>
          <p:cNvSpPr txBox="1"/>
          <p:nvPr/>
        </p:nvSpPr>
        <p:spPr>
          <a:xfrm>
            <a:off x="5638800" y="5300579"/>
            <a:ext cx="5617029" cy="1508105"/>
          </a:xfrm>
          <a:prstGeom prst="rect">
            <a:avLst/>
          </a:prstGeom>
          <a:noFill/>
          <a:ln>
            <a:solidFill>
              <a:srgbClr val="512275"/>
            </a:solidFill>
          </a:ln>
        </p:spPr>
        <p:txBody>
          <a:bodyPr wrap="square" rtlCol="0">
            <a:spAutoFit/>
          </a:bodyPr>
          <a:lstStyle/>
          <a:p>
            <a:pPr algn="ctr"/>
            <a:r>
              <a:rPr lang="en-GB" sz="2000" b="1" dirty="0">
                <a:latin typeface="Arial" panose="020B0604020202020204" pitchFamily="34" charset="0"/>
                <a:cs typeface="Arial" panose="020B0604020202020204" pitchFamily="34" charset="0"/>
              </a:rPr>
              <a:t>Behaviours</a:t>
            </a:r>
          </a:p>
          <a:p>
            <a:pPr algn="ctr"/>
            <a:r>
              <a:rPr lang="en-GB" dirty="0">
                <a:latin typeface="Arial" panose="020B0604020202020204" pitchFamily="34" charset="0"/>
                <a:cs typeface="Arial" panose="020B0604020202020204" pitchFamily="34" charset="0"/>
              </a:rPr>
              <a:t>Stay in and avoid people</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Take an overdose</a:t>
            </a:r>
          </a:p>
          <a:p>
            <a:pPr algn="ctr"/>
            <a:r>
              <a:rPr lang="en-GB" dirty="0">
                <a:latin typeface="Arial" panose="020B0604020202020204" pitchFamily="34" charset="0"/>
                <a:cs typeface="Arial" panose="020B0604020202020204" pitchFamily="34" charset="0"/>
              </a:rPr>
              <a:t>Place loud music to block voices, get complaints from neighbours</a:t>
            </a:r>
          </a:p>
        </p:txBody>
      </p:sp>
      <p:sp>
        <p:nvSpPr>
          <p:cNvPr id="3" name="Down Arrow 2"/>
          <p:cNvSpPr/>
          <p:nvPr/>
        </p:nvSpPr>
        <p:spPr>
          <a:xfrm>
            <a:off x="8218714" y="962641"/>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8207828" y="2484144"/>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14"/>
          <p:cNvSpPr/>
          <p:nvPr/>
        </p:nvSpPr>
        <p:spPr>
          <a:xfrm>
            <a:off x="6716485" y="3333381"/>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Down Arrow 15"/>
          <p:cNvSpPr/>
          <p:nvPr/>
        </p:nvSpPr>
        <p:spPr>
          <a:xfrm>
            <a:off x="10057378" y="3333381"/>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own Arrow 16"/>
          <p:cNvSpPr/>
          <p:nvPr/>
        </p:nvSpPr>
        <p:spPr>
          <a:xfrm>
            <a:off x="9622971" y="5000162"/>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Down Arrow 17"/>
          <p:cNvSpPr/>
          <p:nvPr/>
        </p:nvSpPr>
        <p:spPr>
          <a:xfrm>
            <a:off x="6716485" y="5024644"/>
            <a:ext cx="457200" cy="297892"/>
          </a:xfrm>
          <a:prstGeom prst="downArrow">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U-Turn Arrow 18"/>
          <p:cNvSpPr/>
          <p:nvPr/>
        </p:nvSpPr>
        <p:spPr>
          <a:xfrm rot="16200000">
            <a:off x="2387032" y="2967719"/>
            <a:ext cx="5762288" cy="741250"/>
          </a:xfrm>
          <a:prstGeom prst="uturnArrow">
            <a:avLst>
              <a:gd name="adj1" fmla="val 25000"/>
              <a:gd name="adj2" fmla="val 25000"/>
              <a:gd name="adj3" fmla="val 25000"/>
              <a:gd name="adj4" fmla="val 43750"/>
              <a:gd name="adj5" fmla="val 100000"/>
            </a:avLst>
          </a:prstGeom>
          <a:solidFill>
            <a:srgbClr val="9437FF"/>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34868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0" grpId="0" animBg="1"/>
      <p:bldP spid="11" grpId="0" animBg="1"/>
      <p:bldP spid="12" grpId="0" animBg="1"/>
      <p:bldP spid="13" grpId="0" animBg="1"/>
      <p:bldP spid="3" grpId="0" animBg="1"/>
      <p:bldP spid="14" grpId="0" animBg="1"/>
      <p:bldP spid="15" grpId="0" animBg="1"/>
      <p:bldP spid="16" grpId="0" animBg="1"/>
      <p:bldP spid="17" grpId="0" animBg="1"/>
      <p:bldP spid="18" grpId="0" animBg="1"/>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517250" y="522798"/>
            <a:ext cx="197845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Brief</a:t>
            </a:r>
          </a:p>
        </p:txBody>
      </p:sp>
      <p:grpSp>
        <p:nvGrpSpPr>
          <p:cNvPr id="9" name="Google Shape;455;p38"/>
          <p:cNvGrpSpPr/>
          <p:nvPr/>
        </p:nvGrpSpPr>
        <p:grpSpPr>
          <a:xfrm>
            <a:off x="996239" y="2551765"/>
            <a:ext cx="1856689" cy="1754470"/>
            <a:chOff x="3955900" y="2984500"/>
            <a:chExt cx="414000" cy="422525"/>
          </a:xfrm>
          <a:solidFill>
            <a:srgbClr val="512275"/>
          </a:solidFill>
        </p:grpSpPr>
        <p:sp>
          <p:nvSpPr>
            <p:cNvPr id="10"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1"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sp>
          <p:nvSpPr>
            <p:cNvPr id="12"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512275"/>
                </a:solidFill>
              </a:endParaRPr>
            </a:p>
          </p:txBody>
        </p:sp>
      </p:grpSp>
      <p:sp>
        <p:nvSpPr>
          <p:cNvPr id="2" name="Rectangle 1"/>
          <p:cNvSpPr/>
          <p:nvPr/>
        </p:nvSpPr>
        <p:spPr>
          <a:xfrm>
            <a:off x="4446021" y="344839"/>
            <a:ext cx="7241154" cy="2862322"/>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Patient</a:t>
            </a:r>
          </a:p>
          <a:p>
            <a:pPr>
              <a:lnSpc>
                <a:spcPct val="150000"/>
              </a:lnSpc>
            </a:pPr>
            <a:r>
              <a:rPr lang="en-GB" sz="2000" dirty="0">
                <a:solidFill>
                  <a:srgbClr val="512275"/>
                </a:solidFill>
                <a:latin typeface="Verdana" panose="020B0604030504040204" pitchFamily="34" charset="0"/>
                <a:ea typeface="Verdana" panose="020B0604030504040204" pitchFamily="34" charset="0"/>
              </a:rPr>
              <a:t>You are meeting with your named nurse for a session on psychosis. You have been keeping a diary of your triggers/thoughts/feelings/behaviours. Your nurse has suggested you could look together at how these are all related.</a:t>
            </a:r>
          </a:p>
        </p:txBody>
      </p:sp>
      <p:sp>
        <p:nvSpPr>
          <p:cNvPr id="3" name="Rectangle 2"/>
          <p:cNvSpPr/>
          <p:nvPr/>
        </p:nvSpPr>
        <p:spPr>
          <a:xfrm>
            <a:off x="4446021" y="3720491"/>
            <a:ext cx="7241154" cy="2400657"/>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Nurse</a:t>
            </a:r>
          </a:p>
          <a:p>
            <a:pPr>
              <a:lnSpc>
                <a:spcPct val="150000"/>
              </a:lnSpc>
            </a:pPr>
            <a:r>
              <a:rPr lang="en-GB" sz="2000" dirty="0">
                <a:solidFill>
                  <a:srgbClr val="512275"/>
                </a:solidFill>
                <a:latin typeface="Verdana" panose="020B0604030504040204" pitchFamily="34" charset="0"/>
                <a:ea typeface="Verdana" panose="020B0604030504040204" pitchFamily="34" charset="0"/>
              </a:rPr>
              <a:t>The patient has brought their daily diary which they have completed for a week. Introduce the patient to the understanding experiences diagram and support them to work through it with you.</a:t>
            </a:r>
            <a:endParaRPr lang="en-US" sz="2000" dirty="0">
              <a:solidFill>
                <a:srgbClr val="512275"/>
              </a:solidFill>
            </a:endParaRPr>
          </a:p>
        </p:txBody>
      </p:sp>
    </p:spTree>
    <p:extLst>
      <p:ext uri="{BB962C8B-B14F-4D97-AF65-F5344CB8AC3E}">
        <p14:creationId xmlns:p14="http://schemas.microsoft.com/office/powerpoint/2010/main" val="286480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1401096" y="637309"/>
            <a:ext cx="3115485" cy="307928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1578935" y="1015869"/>
            <a:ext cx="2498795" cy="116108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6600" dirty="0">
                <a:solidFill>
                  <a:srgbClr val="512275"/>
                </a:solidFill>
                <a:latin typeface="Segoe Print" charset="0"/>
                <a:ea typeface="Segoe Print" charset="0"/>
                <a:cs typeface="Segoe Print" charset="0"/>
              </a:rPr>
              <a:t>Aims</a:t>
            </a:r>
          </a:p>
        </p:txBody>
      </p:sp>
      <p:sp>
        <p:nvSpPr>
          <p:cNvPr id="7" name="Rectangle 7"/>
          <p:cNvSpPr>
            <a:spLocks noChangeArrowheads="1"/>
          </p:cNvSpPr>
          <p:nvPr/>
        </p:nvSpPr>
        <p:spPr bwMode="auto">
          <a:xfrm>
            <a:off x="5013113" y="965072"/>
            <a:ext cx="6770848" cy="356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19113" lvl="2" indent="-342900">
              <a:lnSpc>
                <a:spcPct val="120000"/>
              </a:lnSpc>
              <a:buFont typeface="Courier New" charset="0"/>
              <a:buChar char="o"/>
              <a:defRPr/>
            </a:pPr>
            <a:r>
              <a:rPr lang="en-GB" sz="3200" dirty="0">
                <a:solidFill>
                  <a:srgbClr val="512275"/>
                </a:solidFill>
                <a:latin typeface="Verdana"/>
                <a:ea typeface="Geneva" charset="0"/>
                <a:cs typeface="Verdana"/>
              </a:rPr>
              <a:t>Introduction to experiences of psychosis: Theory</a:t>
            </a:r>
          </a:p>
          <a:p>
            <a:pPr marL="519113" lvl="2" indent="-342900">
              <a:lnSpc>
                <a:spcPct val="120000"/>
              </a:lnSpc>
              <a:buFont typeface="Courier New" charset="0"/>
              <a:buChar char="o"/>
              <a:defRPr/>
            </a:pPr>
            <a:endParaRPr lang="en-GB" sz="2800" dirty="0">
              <a:solidFill>
                <a:srgbClr val="512275"/>
              </a:solidFill>
              <a:latin typeface="Verdana"/>
              <a:ea typeface="Geneva" charset="0"/>
              <a:cs typeface="Verdana"/>
            </a:endParaRPr>
          </a:p>
          <a:p>
            <a:pPr marL="519113" lvl="2" indent="-342900">
              <a:lnSpc>
                <a:spcPct val="120000"/>
              </a:lnSpc>
              <a:buFont typeface="Courier New" charset="0"/>
              <a:buChar char="o"/>
              <a:defRPr/>
            </a:pPr>
            <a:r>
              <a:rPr lang="en-GB" sz="3200" dirty="0">
                <a:solidFill>
                  <a:srgbClr val="512275"/>
                </a:solidFill>
                <a:latin typeface="Verdana"/>
                <a:ea typeface="Geneva" charset="0"/>
                <a:cs typeface="Verdana"/>
              </a:rPr>
              <a:t>Incorporating distressing experiences of psychosis work in 1-2-1 sessions</a:t>
            </a:r>
          </a:p>
        </p:txBody>
      </p:sp>
      <p:grpSp>
        <p:nvGrpSpPr>
          <p:cNvPr id="8" name="Google Shape;298;p38"/>
          <p:cNvGrpSpPr/>
          <p:nvPr/>
        </p:nvGrpSpPr>
        <p:grpSpPr>
          <a:xfrm>
            <a:off x="1401096" y="3917216"/>
            <a:ext cx="1749351" cy="2473737"/>
            <a:chOff x="584925" y="238125"/>
            <a:chExt cx="415200" cy="525100"/>
          </a:xfrm>
          <a:solidFill>
            <a:srgbClr val="512275"/>
          </a:solidFill>
        </p:grpSpPr>
        <p:sp>
          <p:nvSpPr>
            <p:cNvPr id="9" name="Google Shape;299;p38"/>
            <p:cNvSpPr/>
            <p:nvPr/>
          </p:nvSpPr>
          <p:spPr>
            <a:xfrm>
              <a:off x="621550" y="299175"/>
              <a:ext cx="378575" cy="464050"/>
            </a:xfrm>
            <a:custGeom>
              <a:avLst/>
              <a:gdLst/>
              <a:ahLst/>
              <a:cxnLst/>
              <a:rect l="l" t="t" r="r" b="b"/>
              <a:pathLst>
                <a:path w="15143" h="18562" extrusionOk="0">
                  <a:moveTo>
                    <a:pt x="14166" y="0"/>
                  </a:moveTo>
                  <a:lnTo>
                    <a:pt x="14166" y="16755"/>
                  </a:lnTo>
                  <a:lnTo>
                    <a:pt x="14141" y="16926"/>
                  </a:lnTo>
                  <a:lnTo>
                    <a:pt x="14093" y="17072"/>
                  </a:lnTo>
                  <a:lnTo>
                    <a:pt x="14044" y="17194"/>
                  </a:lnTo>
                  <a:lnTo>
                    <a:pt x="13946" y="17341"/>
                  </a:lnTo>
                  <a:lnTo>
                    <a:pt x="13824" y="17438"/>
                  </a:lnTo>
                  <a:lnTo>
                    <a:pt x="13677" y="17512"/>
                  </a:lnTo>
                  <a:lnTo>
                    <a:pt x="13531" y="17561"/>
                  </a:lnTo>
                  <a:lnTo>
                    <a:pt x="13384" y="17585"/>
                  </a:lnTo>
                  <a:lnTo>
                    <a:pt x="0" y="17585"/>
                  </a:lnTo>
                  <a:lnTo>
                    <a:pt x="0" y="17731"/>
                  </a:lnTo>
                  <a:lnTo>
                    <a:pt x="25" y="17902"/>
                  </a:lnTo>
                  <a:lnTo>
                    <a:pt x="74" y="18049"/>
                  </a:lnTo>
                  <a:lnTo>
                    <a:pt x="123" y="18171"/>
                  </a:lnTo>
                  <a:lnTo>
                    <a:pt x="220" y="18318"/>
                  </a:lnTo>
                  <a:lnTo>
                    <a:pt x="342" y="18415"/>
                  </a:lnTo>
                  <a:lnTo>
                    <a:pt x="489" y="18489"/>
                  </a:lnTo>
                  <a:lnTo>
                    <a:pt x="635" y="18537"/>
                  </a:lnTo>
                  <a:lnTo>
                    <a:pt x="782" y="18562"/>
                  </a:lnTo>
                  <a:lnTo>
                    <a:pt x="14361" y="18562"/>
                  </a:lnTo>
                  <a:lnTo>
                    <a:pt x="14508" y="18537"/>
                  </a:lnTo>
                  <a:lnTo>
                    <a:pt x="14654" y="18489"/>
                  </a:lnTo>
                  <a:lnTo>
                    <a:pt x="14801" y="18415"/>
                  </a:lnTo>
                  <a:lnTo>
                    <a:pt x="14923" y="18318"/>
                  </a:lnTo>
                  <a:lnTo>
                    <a:pt x="15021" y="18171"/>
                  </a:lnTo>
                  <a:lnTo>
                    <a:pt x="15069" y="18049"/>
                  </a:lnTo>
                  <a:lnTo>
                    <a:pt x="15118" y="17902"/>
                  </a:lnTo>
                  <a:lnTo>
                    <a:pt x="15143" y="17731"/>
                  </a:lnTo>
                  <a:lnTo>
                    <a:pt x="15143" y="733"/>
                  </a:lnTo>
                  <a:lnTo>
                    <a:pt x="15118" y="586"/>
                  </a:lnTo>
                  <a:lnTo>
                    <a:pt x="15069" y="440"/>
                  </a:lnTo>
                  <a:lnTo>
                    <a:pt x="15021" y="318"/>
                  </a:lnTo>
                  <a:lnTo>
                    <a:pt x="14923" y="196"/>
                  </a:lnTo>
                  <a:lnTo>
                    <a:pt x="14801" y="122"/>
                  </a:lnTo>
                  <a:lnTo>
                    <a:pt x="14654" y="49"/>
                  </a:lnTo>
                  <a:lnTo>
                    <a:pt x="14508" y="25"/>
                  </a:lnTo>
                  <a:lnTo>
                    <a:pt x="14361"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00;p38"/>
            <p:cNvSpPr/>
            <p:nvPr/>
          </p:nvSpPr>
          <p:spPr>
            <a:xfrm>
              <a:off x="633750" y="238125"/>
              <a:ext cx="29350" cy="63500"/>
            </a:xfrm>
            <a:custGeom>
              <a:avLst/>
              <a:gdLst/>
              <a:ahLst/>
              <a:cxnLst/>
              <a:rect l="l" t="t" r="r" b="b"/>
              <a:pathLst>
                <a:path w="1174" h="2540" extrusionOk="0">
                  <a:moveTo>
                    <a:pt x="392" y="0"/>
                  </a:moveTo>
                  <a:lnTo>
                    <a:pt x="294" y="49"/>
                  </a:lnTo>
                  <a:lnTo>
                    <a:pt x="221" y="73"/>
                  </a:lnTo>
                  <a:lnTo>
                    <a:pt x="147" y="147"/>
                  </a:lnTo>
                  <a:lnTo>
                    <a:pt x="74" y="220"/>
                  </a:lnTo>
                  <a:lnTo>
                    <a:pt x="50" y="293"/>
                  </a:lnTo>
                  <a:lnTo>
                    <a:pt x="1" y="391"/>
                  </a:lnTo>
                  <a:lnTo>
                    <a:pt x="1" y="488"/>
                  </a:lnTo>
                  <a:lnTo>
                    <a:pt x="1" y="2052"/>
                  </a:lnTo>
                  <a:lnTo>
                    <a:pt x="1" y="2149"/>
                  </a:lnTo>
                  <a:lnTo>
                    <a:pt x="50" y="2247"/>
                  </a:lnTo>
                  <a:lnTo>
                    <a:pt x="74" y="2320"/>
                  </a:lnTo>
                  <a:lnTo>
                    <a:pt x="147" y="2393"/>
                  </a:lnTo>
                  <a:lnTo>
                    <a:pt x="221" y="2467"/>
                  </a:lnTo>
                  <a:lnTo>
                    <a:pt x="294" y="2491"/>
                  </a:lnTo>
                  <a:lnTo>
                    <a:pt x="392" y="2540"/>
                  </a:lnTo>
                  <a:lnTo>
                    <a:pt x="782"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01;p38"/>
            <p:cNvSpPr/>
            <p:nvPr/>
          </p:nvSpPr>
          <p:spPr>
            <a:xfrm>
              <a:off x="716800"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0" y="391"/>
                  </a:lnTo>
                  <a:lnTo>
                    <a:pt x="0" y="488"/>
                  </a:lnTo>
                  <a:lnTo>
                    <a:pt x="0" y="2052"/>
                  </a:lnTo>
                  <a:lnTo>
                    <a:pt x="0"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099" y="2320"/>
                  </a:lnTo>
                  <a:lnTo>
                    <a:pt x="1124" y="2247"/>
                  </a:lnTo>
                  <a:lnTo>
                    <a:pt x="1173" y="2149"/>
                  </a:lnTo>
                  <a:lnTo>
                    <a:pt x="1173" y="2052"/>
                  </a:lnTo>
                  <a:lnTo>
                    <a:pt x="1173" y="488"/>
                  </a:lnTo>
                  <a:lnTo>
                    <a:pt x="1173" y="391"/>
                  </a:lnTo>
                  <a:lnTo>
                    <a:pt x="1124" y="293"/>
                  </a:lnTo>
                  <a:lnTo>
                    <a:pt x="1099" y="220"/>
                  </a:lnTo>
                  <a:lnTo>
                    <a:pt x="1026" y="147"/>
                  </a:lnTo>
                  <a:lnTo>
                    <a:pt x="953" y="73"/>
                  </a:lnTo>
                  <a:lnTo>
                    <a:pt x="880" y="49"/>
                  </a:lnTo>
                  <a:lnTo>
                    <a:pt x="78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302;p38"/>
            <p:cNvSpPr/>
            <p:nvPr/>
          </p:nvSpPr>
          <p:spPr>
            <a:xfrm>
              <a:off x="799825" y="238125"/>
              <a:ext cx="29350" cy="63500"/>
            </a:xfrm>
            <a:custGeom>
              <a:avLst/>
              <a:gdLst/>
              <a:ahLst/>
              <a:cxnLst/>
              <a:rect l="l" t="t" r="r" b="b"/>
              <a:pathLst>
                <a:path w="1174" h="2540" extrusionOk="0">
                  <a:moveTo>
                    <a:pt x="392" y="0"/>
                  </a:moveTo>
                  <a:lnTo>
                    <a:pt x="294" y="49"/>
                  </a:lnTo>
                  <a:lnTo>
                    <a:pt x="221" y="73"/>
                  </a:lnTo>
                  <a:lnTo>
                    <a:pt x="148" y="147"/>
                  </a:lnTo>
                  <a:lnTo>
                    <a:pt x="74" y="220"/>
                  </a:lnTo>
                  <a:lnTo>
                    <a:pt x="50" y="293"/>
                  </a:lnTo>
                  <a:lnTo>
                    <a:pt x="1" y="391"/>
                  </a:lnTo>
                  <a:lnTo>
                    <a:pt x="1" y="488"/>
                  </a:lnTo>
                  <a:lnTo>
                    <a:pt x="1" y="2052"/>
                  </a:lnTo>
                  <a:lnTo>
                    <a:pt x="1" y="2149"/>
                  </a:lnTo>
                  <a:lnTo>
                    <a:pt x="50" y="2247"/>
                  </a:lnTo>
                  <a:lnTo>
                    <a:pt x="74" y="2320"/>
                  </a:lnTo>
                  <a:lnTo>
                    <a:pt x="148" y="2393"/>
                  </a:lnTo>
                  <a:lnTo>
                    <a:pt x="221" y="2467"/>
                  </a:lnTo>
                  <a:lnTo>
                    <a:pt x="294" y="2491"/>
                  </a:lnTo>
                  <a:lnTo>
                    <a:pt x="392" y="2540"/>
                  </a:lnTo>
                  <a:lnTo>
                    <a:pt x="783"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3"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03;p38"/>
            <p:cNvSpPr/>
            <p:nvPr/>
          </p:nvSpPr>
          <p:spPr>
            <a:xfrm>
              <a:off x="882875"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1" y="391"/>
                  </a:lnTo>
                  <a:lnTo>
                    <a:pt x="1" y="488"/>
                  </a:lnTo>
                  <a:lnTo>
                    <a:pt x="1" y="2052"/>
                  </a:lnTo>
                  <a:lnTo>
                    <a:pt x="1"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100" y="2320"/>
                  </a:lnTo>
                  <a:lnTo>
                    <a:pt x="1124" y="2247"/>
                  </a:lnTo>
                  <a:lnTo>
                    <a:pt x="1173" y="2149"/>
                  </a:lnTo>
                  <a:lnTo>
                    <a:pt x="1173" y="2052"/>
                  </a:lnTo>
                  <a:lnTo>
                    <a:pt x="1173" y="488"/>
                  </a:lnTo>
                  <a:lnTo>
                    <a:pt x="1173" y="391"/>
                  </a:lnTo>
                  <a:lnTo>
                    <a:pt x="1124" y="293"/>
                  </a:lnTo>
                  <a:lnTo>
                    <a:pt x="1100" y="220"/>
                  </a:lnTo>
                  <a:lnTo>
                    <a:pt x="1026" y="147"/>
                  </a:lnTo>
                  <a:lnTo>
                    <a:pt x="953" y="73"/>
                  </a:lnTo>
                  <a:lnTo>
                    <a:pt x="880" y="49"/>
                  </a:lnTo>
                  <a:lnTo>
                    <a:pt x="78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304;p38"/>
            <p:cNvSpPr/>
            <p:nvPr/>
          </p:nvSpPr>
          <p:spPr>
            <a:xfrm>
              <a:off x="584925" y="261325"/>
              <a:ext cx="378575" cy="464050"/>
            </a:xfrm>
            <a:custGeom>
              <a:avLst/>
              <a:gdLst/>
              <a:ahLst/>
              <a:cxnLst/>
              <a:rect l="l" t="t" r="r" b="b"/>
              <a:pathLst>
                <a:path w="15143" h="18562" extrusionOk="0">
                  <a:moveTo>
                    <a:pt x="2540" y="171"/>
                  </a:moveTo>
                  <a:lnTo>
                    <a:pt x="2711" y="195"/>
                  </a:lnTo>
                  <a:lnTo>
                    <a:pt x="2882" y="244"/>
                  </a:lnTo>
                  <a:lnTo>
                    <a:pt x="3053" y="318"/>
                  </a:lnTo>
                  <a:lnTo>
                    <a:pt x="3175" y="440"/>
                  </a:lnTo>
                  <a:lnTo>
                    <a:pt x="3297" y="562"/>
                  </a:lnTo>
                  <a:lnTo>
                    <a:pt x="3370" y="733"/>
                  </a:lnTo>
                  <a:lnTo>
                    <a:pt x="3419" y="904"/>
                  </a:lnTo>
                  <a:lnTo>
                    <a:pt x="3444" y="1075"/>
                  </a:lnTo>
                  <a:lnTo>
                    <a:pt x="3419" y="1246"/>
                  </a:lnTo>
                  <a:lnTo>
                    <a:pt x="3370" y="1417"/>
                  </a:lnTo>
                  <a:lnTo>
                    <a:pt x="3297" y="1588"/>
                  </a:lnTo>
                  <a:lnTo>
                    <a:pt x="3175" y="1710"/>
                  </a:lnTo>
                  <a:lnTo>
                    <a:pt x="3053" y="1832"/>
                  </a:lnTo>
                  <a:lnTo>
                    <a:pt x="2882" y="1905"/>
                  </a:lnTo>
                  <a:lnTo>
                    <a:pt x="2711" y="1954"/>
                  </a:lnTo>
                  <a:lnTo>
                    <a:pt x="2540" y="1978"/>
                  </a:lnTo>
                  <a:lnTo>
                    <a:pt x="2369" y="1954"/>
                  </a:lnTo>
                  <a:lnTo>
                    <a:pt x="2198" y="1905"/>
                  </a:lnTo>
                  <a:lnTo>
                    <a:pt x="2027" y="1832"/>
                  </a:lnTo>
                  <a:lnTo>
                    <a:pt x="1905" y="1710"/>
                  </a:lnTo>
                  <a:lnTo>
                    <a:pt x="1783" y="1588"/>
                  </a:lnTo>
                  <a:lnTo>
                    <a:pt x="1710" y="1417"/>
                  </a:lnTo>
                  <a:lnTo>
                    <a:pt x="1661" y="1246"/>
                  </a:lnTo>
                  <a:lnTo>
                    <a:pt x="1636" y="1075"/>
                  </a:lnTo>
                  <a:lnTo>
                    <a:pt x="1661" y="904"/>
                  </a:lnTo>
                  <a:lnTo>
                    <a:pt x="1710" y="733"/>
                  </a:lnTo>
                  <a:lnTo>
                    <a:pt x="1783" y="562"/>
                  </a:lnTo>
                  <a:lnTo>
                    <a:pt x="1905" y="440"/>
                  </a:lnTo>
                  <a:lnTo>
                    <a:pt x="2027" y="318"/>
                  </a:lnTo>
                  <a:lnTo>
                    <a:pt x="2198" y="244"/>
                  </a:lnTo>
                  <a:lnTo>
                    <a:pt x="2369" y="195"/>
                  </a:lnTo>
                  <a:lnTo>
                    <a:pt x="2540" y="171"/>
                  </a:lnTo>
                  <a:close/>
                  <a:moveTo>
                    <a:pt x="5862" y="171"/>
                  </a:moveTo>
                  <a:lnTo>
                    <a:pt x="6033" y="195"/>
                  </a:lnTo>
                  <a:lnTo>
                    <a:pt x="6204" y="244"/>
                  </a:lnTo>
                  <a:lnTo>
                    <a:pt x="6374" y="318"/>
                  </a:lnTo>
                  <a:lnTo>
                    <a:pt x="6497" y="440"/>
                  </a:lnTo>
                  <a:lnTo>
                    <a:pt x="6619" y="562"/>
                  </a:lnTo>
                  <a:lnTo>
                    <a:pt x="6692" y="733"/>
                  </a:lnTo>
                  <a:lnTo>
                    <a:pt x="6741" y="904"/>
                  </a:lnTo>
                  <a:lnTo>
                    <a:pt x="6765" y="1075"/>
                  </a:lnTo>
                  <a:lnTo>
                    <a:pt x="6741" y="1246"/>
                  </a:lnTo>
                  <a:lnTo>
                    <a:pt x="6692" y="1417"/>
                  </a:lnTo>
                  <a:lnTo>
                    <a:pt x="6619" y="1588"/>
                  </a:lnTo>
                  <a:lnTo>
                    <a:pt x="6497" y="1710"/>
                  </a:lnTo>
                  <a:lnTo>
                    <a:pt x="6374" y="1832"/>
                  </a:lnTo>
                  <a:lnTo>
                    <a:pt x="6204" y="1905"/>
                  </a:lnTo>
                  <a:lnTo>
                    <a:pt x="6033" y="1954"/>
                  </a:lnTo>
                  <a:lnTo>
                    <a:pt x="5862" y="1978"/>
                  </a:lnTo>
                  <a:lnTo>
                    <a:pt x="5691" y="1954"/>
                  </a:lnTo>
                  <a:lnTo>
                    <a:pt x="5520" y="1905"/>
                  </a:lnTo>
                  <a:lnTo>
                    <a:pt x="5349" y="1832"/>
                  </a:lnTo>
                  <a:lnTo>
                    <a:pt x="5227" y="1710"/>
                  </a:lnTo>
                  <a:lnTo>
                    <a:pt x="5104" y="1588"/>
                  </a:lnTo>
                  <a:lnTo>
                    <a:pt x="5031" y="1417"/>
                  </a:lnTo>
                  <a:lnTo>
                    <a:pt x="4982" y="1246"/>
                  </a:lnTo>
                  <a:lnTo>
                    <a:pt x="4958" y="1075"/>
                  </a:lnTo>
                  <a:lnTo>
                    <a:pt x="4982" y="904"/>
                  </a:lnTo>
                  <a:lnTo>
                    <a:pt x="5031" y="733"/>
                  </a:lnTo>
                  <a:lnTo>
                    <a:pt x="5104" y="562"/>
                  </a:lnTo>
                  <a:lnTo>
                    <a:pt x="5227" y="440"/>
                  </a:lnTo>
                  <a:lnTo>
                    <a:pt x="5349" y="318"/>
                  </a:lnTo>
                  <a:lnTo>
                    <a:pt x="5520" y="244"/>
                  </a:lnTo>
                  <a:lnTo>
                    <a:pt x="5691" y="195"/>
                  </a:lnTo>
                  <a:lnTo>
                    <a:pt x="5862" y="171"/>
                  </a:lnTo>
                  <a:close/>
                  <a:moveTo>
                    <a:pt x="9183" y="171"/>
                  </a:moveTo>
                  <a:lnTo>
                    <a:pt x="9354" y="195"/>
                  </a:lnTo>
                  <a:lnTo>
                    <a:pt x="9525" y="244"/>
                  </a:lnTo>
                  <a:lnTo>
                    <a:pt x="9696" y="318"/>
                  </a:lnTo>
                  <a:lnTo>
                    <a:pt x="9818" y="440"/>
                  </a:lnTo>
                  <a:lnTo>
                    <a:pt x="9940" y="562"/>
                  </a:lnTo>
                  <a:lnTo>
                    <a:pt x="10014" y="733"/>
                  </a:lnTo>
                  <a:lnTo>
                    <a:pt x="10062" y="904"/>
                  </a:lnTo>
                  <a:lnTo>
                    <a:pt x="10087" y="1075"/>
                  </a:lnTo>
                  <a:lnTo>
                    <a:pt x="10062" y="1246"/>
                  </a:lnTo>
                  <a:lnTo>
                    <a:pt x="10014" y="1417"/>
                  </a:lnTo>
                  <a:lnTo>
                    <a:pt x="9940" y="1588"/>
                  </a:lnTo>
                  <a:lnTo>
                    <a:pt x="9818" y="1710"/>
                  </a:lnTo>
                  <a:lnTo>
                    <a:pt x="9696" y="1832"/>
                  </a:lnTo>
                  <a:lnTo>
                    <a:pt x="9525" y="1905"/>
                  </a:lnTo>
                  <a:lnTo>
                    <a:pt x="9354" y="1954"/>
                  </a:lnTo>
                  <a:lnTo>
                    <a:pt x="9183" y="1978"/>
                  </a:lnTo>
                  <a:lnTo>
                    <a:pt x="9012" y="1954"/>
                  </a:lnTo>
                  <a:lnTo>
                    <a:pt x="8841" y="1905"/>
                  </a:lnTo>
                  <a:lnTo>
                    <a:pt x="8670" y="1832"/>
                  </a:lnTo>
                  <a:lnTo>
                    <a:pt x="8548" y="1710"/>
                  </a:lnTo>
                  <a:lnTo>
                    <a:pt x="8426" y="1588"/>
                  </a:lnTo>
                  <a:lnTo>
                    <a:pt x="8353" y="1417"/>
                  </a:lnTo>
                  <a:lnTo>
                    <a:pt x="8304" y="1246"/>
                  </a:lnTo>
                  <a:lnTo>
                    <a:pt x="8279" y="1075"/>
                  </a:lnTo>
                  <a:lnTo>
                    <a:pt x="8304" y="904"/>
                  </a:lnTo>
                  <a:lnTo>
                    <a:pt x="8353" y="733"/>
                  </a:lnTo>
                  <a:lnTo>
                    <a:pt x="8426" y="562"/>
                  </a:lnTo>
                  <a:lnTo>
                    <a:pt x="8548" y="440"/>
                  </a:lnTo>
                  <a:lnTo>
                    <a:pt x="8670" y="318"/>
                  </a:lnTo>
                  <a:lnTo>
                    <a:pt x="8841" y="244"/>
                  </a:lnTo>
                  <a:lnTo>
                    <a:pt x="9012" y="195"/>
                  </a:lnTo>
                  <a:lnTo>
                    <a:pt x="9183" y="171"/>
                  </a:lnTo>
                  <a:close/>
                  <a:moveTo>
                    <a:pt x="12505" y="171"/>
                  </a:moveTo>
                  <a:lnTo>
                    <a:pt x="12676" y="195"/>
                  </a:lnTo>
                  <a:lnTo>
                    <a:pt x="12847" y="244"/>
                  </a:lnTo>
                  <a:lnTo>
                    <a:pt x="13018" y="318"/>
                  </a:lnTo>
                  <a:lnTo>
                    <a:pt x="13140" y="440"/>
                  </a:lnTo>
                  <a:lnTo>
                    <a:pt x="13262" y="562"/>
                  </a:lnTo>
                  <a:lnTo>
                    <a:pt x="13335" y="733"/>
                  </a:lnTo>
                  <a:lnTo>
                    <a:pt x="13384" y="904"/>
                  </a:lnTo>
                  <a:lnTo>
                    <a:pt x="13408" y="1075"/>
                  </a:lnTo>
                  <a:lnTo>
                    <a:pt x="13384" y="1246"/>
                  </a:lnTo>
                  <a:lnTo>
                    <a:pt x="13335" y="1417"/>
                  </a:lnTo>
                  <a:lnTo>
                    <a:pt x="13262" y="1588"/>
                  </a:lnTo>
                  <a:lnTo>
                    <a:pt x="13140" y="1710"/>
                  </a:lnTo>
                  <a:lnTo>
                    <a:pt x="13018" y="1832"/>
                  </a:lnTo>
                  <a:lnTo>
                    <a:pt x="12847" y="1905"/>
                  </a:lnTo>
                  <a:lnTo>
                    <a:pt x="12676" y="1954"/>
                  </a:lnTo>
                  <a:lnTo>
                    <a:pt x="12505" y="1978"/>
                  </a:lnTo>
                  <a:lnTo>
                    <a:pt x="12334" y="1954"/>
                  </a:lnTo>
                  <a:lnTo>
                    <a:pt x="12163" y="1905"/>
                  </a:lnTo>
                  <a:lnTo>
                    <a:pt x="11992" y="1832"/>
                  </a:lnTo>
                  <a:lnTo>
                    <a:pt x="11870" y="1710"/>
                  </a:lnTo>
                  <a:lnTo>
                    <a:pt x="11748" y="1588"/>
                  </a:lnTo>
                  <a:lnTo>
                    <a:pt x="11674" y="1417"/>
                  </a:lnTo>
                  <a:lnTo>
                    <a:pt x="11625" y="1246"/>
                  </a:lnTo>
                  <a:lnTo>
                    <a:pt x="11601" y="1075"/>
                  </a:lnTo>
                  <a:lnTo>
                    <a:pt x="11625" y="904"/>
                  </a:lnTo>
                  <a:lnTo>
                    <a:pt x="11674" y="733"/>
                  </a:lnTo>
                  <a:lnTo>
                    <a:pt x="11748" y="562"/>
                  </a:lnTo>
                  <a:lnTo>
                    <a:pt x="11870" y="440"/>
                  </a:lnTo>
                  <a:lnTo>
                    <a:pt x="11992" y="318"/>
                  </a:lnTo>
                  <a:lnTo>
                    <a:pt x="12163" y="244"/>
                  </a:lnTo>
                  <a:lnTo>
                    <a:pt x="12334" y="195"/>
                  </a:lnTo>
                  <a:lnTo>
                    <a:pt x="12505" y="171"/>
                  </a:lnTo>
                  <a:close/>
                  <a:moveTo>
                    <a:pt x="13091" y="5520"/>
                  </a:moveTo>
                  <a:lnTo>
                    <a:pt x="13189" y="5544"/>
                  </a:lnTo>
                  <a:lnTo>
                    <a:pt x="13262" y="5593"/>
                  </a:lnTo>
                  <a:lnTo>
                    <a:pt x="13311" y="5666"/>
                  </a:lnTo>
                  <a:lnTo>
                    <a:pt x="13335" y="5764"/>
                  </a:lnTo>
                  <a:lnTo>
                    <a:pt x="13311" y="5862"/>
                  </a:lnTo>
                  <a:lnTo>
                    <a:pt x="13262" y="5935"/>
                  </a:lnTo>
                  <a:lnTo>
                    <a:pt x="13189" y="5984"/>
                  </a:lnTo>
                  <a:lnTo>
                    <a:pt x="13091" y="6008"/>
                  </a:lnTo>
                  <a:lnTo>
                    <a:pt x="1954" y="6008"/>
                  </a:lnTo>
                  <a:lnTo>
                    <a:pt x="1856" y="5984"/>
                  </a:lnTo>
                  <a:lnTo>
                    <a:pt x="1783" y="5935"/>
                  </a:lnTo>
                  <a:lnTo>
                    <a:pt x="1734" y="5862"/>
                  </a:lnTo>
                  <a:lnTo>
                    <a:pt x="1710" y="5764"/>
                  </a:lnTo>
                  <a:lnTo>
                    <a:pt x="1734" y="5666"/>
                  </a:lnTo>
                  <a:lnTo>
                    <a:pt x="1783" y="5593"/>
                  </a:lnTo>
                  <a:lnTo>
                    <a:pt x="1856" y="5544"/>
                  </a:lnTo>
                  <a:lnTo>
                    <a:pt x="1954" y="5520"/>
                  </a:lnTo>
                  <a:close/>
                  <a:moveTo>
                    <a:pt x="13189" y="7840"/>
                  </a:moveTo>
                  <a:lnTo>
                    <a:pt x="13262" y="7913"/>
                  </a:lnTo>
                  <a:lnTo>
                    <a:pt x="13311" y="7986"/>
                  </a:lnTo>
                  <a:lnTo>
                    <a:pt x="13335" y="8084"/>
                  </a:lnTo>
                  <a:lnTo>
                    <a:pt x="13311" y="8182"/>
                  </a:lnTo>
                  <a:lnTo>
                    <a:pt x="13262" y="8255"/>
                  </a:lnTo>
                  <a:lnTo>
                    <a:pt x="13189" y="8304"/>
                  </a:lnTo>
                  <a:lnTo>
                    <a:pt x="13091" y="8328"/>
                  </a:lnTo>
                  <a:lnTo>
                    <a:pt x="1954" y="8328"/>
                  </a:lnTo>
                  <a:lnTo>
                    <a:pt x="1856" y="8304"/>
                  </a:lnTo>
                  <a:lnTo>
                    <a:pt x="1783" y="8255"/>
                  </a:lnTo>
                  <a:lnTo>
                    <a:pt x="1734" y="8182"/>
                  </a:lnTo>
                  <a:lnTo>
                    <a:pt x="1710" y="8084"/>
                  </a:lnTo>
                  <a:lnTo>
                    <a:pt x="1734" y="7986"/>
                  </a:lnTo>
                  <a:lnTo>
                    <a:pt x="1783" y="7913"/>
                  </a:lnTo>
                  <a:lnTo>
                    <a:pt x="1856" y="7840"/>
                  </a:lnTo>
                  <a:close/>
                  <a:moveTo>
                    <a:pt x="13091" y="10136"/>
                  </a:moveTo>
                  <a:lnTo>
                    <a:pt x="13189" y="10160"/>
                  </a:lnTo>
                  <a:lnTo>
                    <a:pt x="13262" y="10209"/>
                  </a:lnTo>
                  <a:lnTo>
                    <a:pt x="13311" y="10282"/>
                  </a:lnTo>
                  <a:lnTo>
                    <a:pt x="13335" y="10380"/>
                  </a:lnTo>
                  <a:lnTo>
                    <a:pt x="13311" y="10478"/>
                  </a:lnTo>
                  <a:lnTo>
                    <a:pt x="13262" y="10551"/>
                  </a:lnTo>
                  <a:lnTo>
                    <a:pt x="13189" y="10600"/>
                  </a:lnTo>
                  <a:lnTo>
                    <a:pt x="13091" y="10624"/>
                  </a:lnTo>
                  <a:lnTo>
                    <a:pt x="1954" y="10624"/>
                  </a:lnTo>
                  <a:lnTo>
                    <a:pt x="1856" y="10600"/>
                  </a:lnTo>
                  <a:lnTo>
                    <a:pt x="1783" y="10551"/>
                  </a:lnTo>
                  <a:lnTo>
                    <a:pt x="1734" y="10478"/>
                  </a:lnTo>
                  <a:lnTo>
                    <a:pt x="1710" y="10380"/>
                  </a:lnTo>
                  <a:lnTo>
                    <a:pt x="1734" y="10282"/>
                  </a:lnTo>
                  <a:lnTo>
                    <a:pt x="1783" y="10209"/>
                  </a:lnTo>
                  <a:lnTo>
                    <a:pt x="1856" y="10160"/>
                  </a:lnTo>
                  <a:lnTo>
                    <a:pt x="1954" y="10136"/>
                  </a:lnTo>
                  <a:close/>
                  <a:moveTo>
                    <a:pt x="8206" y="12456"/>
                  </a:moveTo>
                  <a:lnTo>
                    <a:pt x="8304" y="12480"/>
                  </a:lnTo>
                  <a:lnTo>
                    <a:pt x="8377" y="12529"/>
                  </a:lnTo>
                  <a:lnTo>
                    <a:pt x="8426" y="12602"/>
                  </a:lnTo>
                  <a:lnTo>
                    <a:pt x="8450" y="12700"/>
                  </a:lnTo>
                  <a:lnTo>
                    <a:pt x="8426" y="12798"/>
                  </a:lnTo>
                  <a:lnTo>
                    <a:pt x="8377" y="12871"/>
                  </a:lnTo>
                  <a:lnTo>
                    <a:pt x="8304" y="12920"/>
                  </a:lnTo>
                  <a:lnTo>
                    <a:pt x="8206" y="12944"/>
                  </a:lnTo>
                  <a:lnTo>
                    <a:pt x="1954" y="12944"/>
                  </a:lnTo>
                  <a:lnTo>
                    <a:pt x="1856" y="12920"/>
                  </a:lnTo>
                  <a:lnTo>
                    <a:pt x="1783" y="12871"/>
                  </a:lnTo>
                  <a:lnTo>
                    <a:pt x="1734" y="12798"/>
                  </a:lnTo>
                  <a:lnTo>
                    <a:pt x="1710" y="12700"/>
                  </a:lnTo>
                  <a:lnTo>
                    <a:pt x="1734" y="12602"/>
                  </a:lnTo>
                  <a:lnTo>
                    <a:pt x="1783" y="12529"/>
                  </a:lnTo>
                  <a:lnTo>
                    <a:pt x="1856" y="12480"/>
                  </a:lnTo>
                  <a:lnTo>
                    <a:pt x="1954" y="12456"/>
                  </a:lnTo>
                  <a:close/>
                  <a:moveTo>
                    <a:pt x="782" y="0"/>
                  </a:moveTo>
                  <a:lnTo>
                    <a:pt x="635" y="25"/>
                  </a:lnTo>
                  <a:lnTo>
                    <a:pt x="489" y="73"/>
                  </a:lnTo>
                  <a:lnTo>
                    <a:pt x="342" y="122"/>
                  </a:lnTo>
                  <a:lnTo>
                    <a:pt x="220" y="220"/>
                  </a:lnTo>
                  <a:lnTo>
                    <a:pt x="122" y="342"/>
                  </a:lnTo>
                  <a:lnTo>
                    <a:pt x="73" y="489"/>
                  </a:lnTo>
                  <a:lnTo>
                    <a:pt x="24" y="635"/>
                  </a:lnTo>
                  <a:lnTo>
                    <a:pt x="0" y="782"/>
                  </a:lnTo>
                  <a:lnTo>
                    <a:pt x="0" y="17780"/>
                  </a:lnTo>
                  <a:lnTo>
                    <a:pt x="24" y="17927"/>
                  </a:lnTo>
                  <a:lnTo>
                    <a:pt x="73" y="18073"/>
                  </a:lnTo>
                  <a:lnTo>
                    <a:pt x="122" y="18220"/>
                  </a:lnTo>
                  <a:lnTo>
                    <a:pt x="220" y="18342"/>
                  </a:lnTo>
                  <a:lnTo>
                    <a:pt x="342" y="18440"/>
                  </a:lnTo>
                  <a:lnTo>
                    <a:pt x="489" y="18488"/>
                  </a:lnTo>
                  <a:lnTo>
                    <a:pt x="635" y="18537"/>
                  </a:lnTo>
                  <a:lnTo>
                    <a:pt x="782" y="18562"/>
                  </a:lnTo>
                  <a:lnTo>
                    <a:pt x="14361" y="18562"/>
                  </a:lnTo>
                  <a:lnTo>
                    <a:pt x="14507" y="18537"/>
                  </a:lnTo>
                  <a:lnTo>
                    <a:pt x="14654" y="18488"/>
                  </a:lnTo>
                  <a:lnTo>
                    <a:pt x="14800" y="18440"/>
                  </a:lnTo>
                  <a:lnTo>
                    <a:pt x="14923" y="18342"/>
                  </a:lnTo>
                  <a:lnTo>
                    <a:pt x="15020" y="18220"/>
                  </a:lnTo>
                  <a:lnTo>
                    <a:pt x="15069" y="18073"/>
                  </a:lnTo>
                  <a:lnTo>
                    <a:pt x="15118" y="17927"/>
                  </a:lnTo>
                  <a:lnTo>
                    <a:pt x="15142" y="17780"/>
                  </a:lnTo>
                  <a:lnTo>
                    <a:pt x="15142" y="782"/>
                  </a:lnTo>
                  <a:lnTo>
                    <a:pt x="15118" y="635"/>
                  </a:lnTo>
                  <a:lnTo>
                    <a:pt x="15069" y="489"/>
                  </a:lnTo>
                  <a:lnTo>
                    <a:pt x="15020" y="342"/>
                  </a:lnTo>
                  <a:lnTo>
                    <a:pt x="14923" y="220"/>
                  </a:lnTo>
                  <a:lnTo>
                    <a:pt x="14800" y="122"/>
                  </a:lnTo>
                  <a:lnTo>
                    <a:pt x="14654" y="73"/>
                  </a:lnTo>
                  <a:lnTo>
                    <a:pt x="14507" y="25"/>
                  </a:lnTo>
                  <a:lnTo>
                    <a:pt x="14361"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607915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10"/>
            <a:ext cx="10778837" cy="1421928"/>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102159" y="637309"/>
            <a:ext cx="6030161" cy="12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2</a:t>
            </a:r>
          </a:p>
        </p:txBody>
      </p:sp>
      <p:sp>
        <p:nvSpPr>
          <p:cNvPr id="7" name="Google Shape;67;p12"/>
          <p:cNvSpPr txBox="1">
            <a:spLocks/>
          </p:cNvSpPr>
          <p:nvPr/>
        </p:nvSpPr>
        <p:spPr>
          <a:xfrm>
            <a:off x="946203" y="2877953"/>
            <a:ext cx="9349756" cy="316133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0"/>
              </a:spcBef>
            </a:pPr>
            <a:r>
              <a:rPr lang="en-GB" sz="6600" dirty="0">
                <a:solidFill>
                  <a:srgbClr val="512275"/>
                </a:solidFill>
                <a:latin typeface="Segoe Print" charset="0"/>
                <a:ea typeface="Segoe Print" charset="0"/>
                <a:cs typeface="Segoe Print" charset="0"/>
              </a:rPr>
              <a:t>Obstacles and goals</a:t>
            </a:r>
          </a:p>
        </p:txBody>
      </p:sp>
      <p:grpSp>
        <p:nvGrpSpPr>
          <p:cNvPr id="12" name="Google Shape;401;p38"/>
          <p:cNvGrpSpPr/>
          <p:nvPr/>
        </p:nvGrpSpPr>
        <p:grpSpPr>
          <a:xfrm>
            <a:off x="10612756" y="5072063"/>
            <a:ext cx="1282885" cy="1371823"/>
            <a:chOff x="5970800" y="1619250"/>
            <a:chExt cx="428650" cy="456725"/>
          </a:xfrm>
          <a:solidFill>
            <a:srgbClr val="512275"/>
          </a:solidFill>
        </p:grpSpPr>
        <p:sp>
          <p:nvSpPr>
            <p:cNvPr id="13" name="Google Shape;402;p38"/>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403;p38"/>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404;p38"/>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405;p38"/>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406;p38"/>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66910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MART Goa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2630" y="2472732"/>
            <a:ext cx="7572375" cy="36290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5"/>
          <p:cNvSpPr/>
          <p:nvPr/>
        </p:nvSpPr>
        <p:spPr>
          <a:xfrm>
            <a:off x="788975" y="649501"/>
            <a:ext cx="381960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15186" y="752637"/>
            <a:ext cx="3660955" cy="1089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5400" b="1" dirty="0">
                <a:solidFill>
                  <a:srgbClr val="512275"/>
                </a:solidFill>
                <a:latin typeface="Arial Narrow" charset="0"/>
                <a:ea typeface="Arial Narrow" charset="0"/>
                <a:cs typeface="Arial Narrow" charset="0"/>
              </a:rPr>
              <a:t>Goal setting</a:t>
            </a:r>
          </a:p>
        </p:txBody>
      </p:sp>
      <p:grpSp>
        <p:nvGrpSpPr>
          <p:cNvPr id="8" name="Google Shape;401;p38"/>
          <p:cNvGrpSpPr/>
          <p:nvPr/>
        </p:nvGrpSpPr>
        <p:grpSpPr>
          <a:xfrm>
            <a:off x="815186" y="2343917"/>
            <a:ext cx="1282885" cy="1371823"/>
            <a:chOff x="5970800" y="1619250"/>
            <a:chExt cx="428650" cy="456725"/>
          </a:xfrm>
          <a:solidFill>
            <a:srgbClr val="512275"/>
          </a:solidFill>
        </p:grpSpPr>
        <p:sp>
          <p:nvSpPr>
            <p:cNvPr id="9" name="Google Shape;402;p38"/>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403;p38"/>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404;p38"/>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405;p38"/>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406;p38"/>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533413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5" y="649501"/>
            <a:ext cx="381960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15186" y="752637"/>
            <a:ext cx="3660955" cy="1089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5400" b="1" dirty="0">
                <a:solidFill>
                  <a:srgbClr val="512275"/>
                </a:solidFill>
                <a:latin typeface="Arial Narrow" charset="0"/>
                <a:ea typeface="Arial Narrow" charset="0"/>
                <a:cs typeface="Arial Narrow" charset="0"/>
              </a:rPr>
              <a:t>Goal setting</a:t>
            </a:r>
          </a:p>
        </p:txBody>
      </p:sp>
      <p:grpSp>
        <p:nvGrpSpPr>
          <p:cNvPr id="13" name="Google Shape;401;p38"/>
          <p:cNvGrpSpPr/>
          <p:nvPr/>
        </p:nvGrpSpPr>
        <p:grpSpPr>
          <a:xfrm>
            <a:off x="815186" y="2343917"/>
            <a:ext cx="1282885" cy="1371823"/>
            <a:chOff x="5970800" y="1619250"/>
            <a:chExt cx="428650" cy="456725"/>
          </a:xfrm>
          <a:solidFill>
            <a:srgbClr val="512275"/>
          </a:solidFill>
        </p:grpSpPr>
        <p:sp>
          <p:nvSpPr>
            <p:cNvPr id="14" name="Google Shape;402;p38"/>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403;p38"/>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404;p38"/>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405;p38"/>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406;p38"/>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ectangle 2"/>
          <p:cNvSpPr/>
          <p:nvPr/>
        </p:nvSpPr>
        <p:spPr>
          <a:xfrm>
            <a:off x="5397551" y="394180"/>
            <a:ext cx="6189611" cy="2400657"/>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Once a patient has an understanding of what happens when they have distressing experiences they can set key obstacles and goals with you. They should set a long term goal, and initial goals.</a:t>
            </a:r>
          </a:p>
        </p:txBody>
      </p:sp>
      <p:graphicFrame>
        <p:nvGraphicFramePr>
          <p:cNvPr id="19" name="Table 18"/>
          <p:cNvGraphicFramePr>
            <a:graphicFrameLocks noGrp="1"/>
          </p:cNvGraphicFramePr>
          <p:nvPr>
            <p:extLst>
              <p:ext uri="{D42A27DB-BD31-4B8C-83A1-F6EECF244321}">
                <p14:modId xmlns:p14="http://schemas.microsoft.com/office/powerpoint/2010/main" val="2166230914"/>
              </p:ext>
            </p:extLst>
          </p:nvPr>
        </p:nvGraphicFramePr>
        <p:xfrm>
          <a:off x="4109730" y="3609337"/>
          <a:ext cx="7477432" cy="2438086"/>
        </p:xfrm>
        <a:graphic>
          <a:graphicData uri="http://schemas.openxmlformats.org/drawingml/2006/table">
            <a:tbl>
              <a:tblPr firstRow="1" bandRow="1">
                <a:tableStyleId>{5C22544A-7EE6-4342-B048-85BDC9FD1C3A}</a:tableStyleId>
              </a:tblPr>
              <a:tblGrid>
                <a:gridCol w="3738716">
                  <a:extLst>
                    <a:ext uri="{9D8B030D-6E8A-4147-A177-3AD203B41FA5}">
                      <a16:colId xmlns:a16="http://schemas.microsoft.com/office/drawing/2014/main" val="2746527042"/>
                    </a:ext>
                  </a:extLst>
                </a:gridCol>
                <a:gridCol w="3738716">
                  <a:extLst>
                    <a:ext uri="{9D8B030D-6E8A-4147-A177-3AD203B41FA5}">
                      <a16:colId xmlns:a16="http://schemas.microsoft.com/office/drawing/2014/main" val="1289612928"/>
                    </a:ext>
                  </a:extLst>
                </a:gridCol>
              </a:tblGrid>
              <a:tr h="548326">
                <a:tc>
                  <a:txBody>
                    <a:bodyPr/>
                    <a:lstStyle/>
                    <a:p>
                      <a:pPr algn="ctr"/>
                      <a:r>
                        <a:rPr lang="en-GB" dirty="0">
                          <a:solidFill>
                            <a:schemeClr val="bg1"/>
                          </a:solidFill>
                          <a:latin typeface="Verdana" panose="020B0604030504040204" pitchFamily="34" charset="0"/>
                          <a:ea typeface="Verdana" panose="020B0604030504040204" pitchFamily="34" charset="0"/>
                        </a:rPr>
                        <a:t>OBSTACLE</a:t>
                      </a:r>
                    </a:p>
                  </a:txBody>
                  <a:tcPr anchor="ctr">
                    <a:solidFill>
                      <a:srgbClr val="512275"/>
                    </a:solidFill>
                  </a:tcPr>
                </a:tc>
                <a:tc>
                  <a:txBody>
                    <a:bodyPr/>
                    <a:lstStyle/>
                    <a:p>
                      <a:pPr algn="ctr"/>
                      <a:r>
                        <a:rPr lang="en-GB" dirty="0">
                          <a:solidFill>
                            <a:schemeClr val="bg1"/>
                          </a:solidFill>
                          <a:latin typeface="Verdana" panose="020B0604030504040204" pitchFamily="34" charset="0"/>
                          <a:ea typeface="Verdana" panose="020B0604030504040204" pitchFamily="34" charset="0"/>
                        </a:rPr>
                        <a:t>GOAL</a:t>
                      </a:r>
                    </a:p>
                  </a:txBody>
                  <a:tcPr anchor="ctr">
                    <a:solidFill>
                      <a:schemeClr val="accent6">
                        <a:lumMod val="50000"/>
                      </a:schemeClr>
                    </a:solidFill>
                  </a:tcPr>
                </a:tc>
                <a:extLst>
                  <a:ext uri="{0D108BD9-81ED-4DB2-BD59-A6C34878D82A}">
                    <a16:rowId xmlns:a16="http://schemas.microsoft.com/office/drawing/2014/main" val="3947928321"/>
                  </a:ext>
                </a:extLst>
              </a:tr>
              <a:tr h="742950">
                <a:tc>
                  <a:txBody>
                    <a:bodyPr/>
                    <a:lstStyle/>
                    <a:p>
                      <a:r>
                        <a:rPr lang="en-GB" sz="1600" b="0" i="0" u="none" strike="noStrike" kern="1200" baseline="0" dirty="0">
                          <a:solidFill>
                            <a:srgbClr val="512275"/>
                          </a:solidFill>
                          <a:latin typeface="Verdana" panose="020B0604030504040204" pitchFamily="34" charset="0"/>
                          <a:ea typeface="Verdana" panose="020B0604030504040204" pitchFamily="34" charset="0"/>
                          <a:cs typeface="+mn-cs"/>
                        </a:rPr>
                        <a:t>Playing loud music to cope leads to arguments with neighbours	</a:t>
                      </a: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b="0" i="0" u="none" strike="noStrike" kern="1200" baseline="0" dirty="0">
                          <a:solidFill>
                            <a:srgbClr val="512275"/>
                          </a:solidFill>
                          <a:latin typeface="Verdana" panose="020B0604030504040204" pitchFamily="34" charset="0"/>
                          <a:ea typeface="Verdana" panose="020B0604030504040204" pitchFamily="34" charset="0"/>
                          <a:cs typeface="+mn-cs"/>
                        </a:rPr>
                        <a:t>Learn a new coping strategy to distract from voices other than music</a:t>
                      </a:r>
                    </a:p>
                  </a:txBody>
                  <a:tcPr>
                    <a:solidFill>
                      <a:schemeClr val="accent6">
                        <a:lumMod val="20000"/>
                        <a:lumOff val="80000"/>
                      </a:schemeClr>
                    </a:solidFill>
                  </a:tcPr>
                </a:tc>
                <a:extLst>
                  <a:ext uri="{0D108BD9-81ED-4DB2-BD59-A6C34878D82A}">
                    <a16:rowId xmlns:a16="http://schemas.microsoft.com/office/drawing/2014/main" val="600702338"/>
                  </a:ext>
                </a:extLst>
              </a:tr>
              <a:tr h="370840">
                <a:tc>
                  <a:txBody>
                    <a:bodyPr/>
                    <a:lstStyle/>
                    <a:p>
                      <a:r>
                        <a:rPr lang="en-GB" sz="1600" b="0" i="0" u="none" strike="noStrike" kern="1200" baseline="0" dirty="0">
                          <a:solidFill>
                            <a:srgbClr val="512275"/>
                          </a:solidFill>
                          <a:latin typeface="Verdana" panose="020B0604030504040204" pitchFamily="34" charset="0"/>
                          <a:ea typeface="Verdana" panose="020B0604030504040204" pitchFamily="34" charset="0"/>
                          <a:cs typeface="+mn-cs"/>
                        </a:rPr>
                        <a:t>Arguing with Sue everyday</a:t>
                      </a:r>
                    </a:p>
                    <a:p>
                      <a:endParaRPr lang="en-GB" sz="1600" dirty="0">
                        <a:solidFill>
                          <a:srgbClr val="512275"/>
                        </a:solidFill>
                        <a:latin typeface="Verdana" panose="020B0604030504040204" pitchFamily="34" charset="0"/>
                        <a:ea typeface="Verdana" panose="020B0604030504040204" pitchFamily="34" charset="0"/>
                      </a:endParaRPr>
                    </a:p>
                  </a:txBody>
                  <a:tcPr>
                    <a:solidFill>
                      <a:srgbClr val="D3C1ED"/>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b="0" i="0" u="none" strike="noStrike" kern="1200" baseline="0" dirty="0">
                          <a:solidFill>
                            <a:srgbClr val="512275"/>
                          </a:solidFill>
                          <a:latin typeface="Verdana" panose="020B0604030504040204" pitchFamily="34" charset="0"/>
                          <a:ea typeface="Verdana" panose="020B0604030504040204" pitchFamily="34" charset="0"/>
                          <a:cs typeface="+mn-cs"/>
                        </a:rPr>
                        <a:t>Spend more enjoyable time with Sue by going out once a week somewhere she enjoys to reduce arguments</a:t>
                      </a:r>
                    </a:p>
                  </a:txBody>
                  <a:tcPr>
                    <a:solidFill>
                      <a:schemeClr val="accent6">
                        <a:lumMod val="40000"/>
                        <a:lumOff val="60000"/>
                      </a:schemeClr>
                    </a:solidFill>
                  </a:tcPr>
                </a:tc>
                <a:extLst>
                  <a:ext uri="{0D108BD9-81ED-4DB2-BD59-A6C34878D82A}">
                    <a16:rowId xmlns:a16="http://schemas.microsoft.com/office/drawing/2014/main" val="2326864369"/>
                  </a:ext>
                </a:extLst>
              </a:tr>
            </a:tbl>
          </a:graphicData>
        </a:graphic>
      </p:graphicFrame>
      <p:sp>
        <p:nvSpPr>
          <p:cNvPr id="20" name="Rectangle 19"/>
          <p:cNvSpPr/>
          <p:nvPr/>
        </p:nvSpPr>
        <p:spPr>
          <a:xfrm>
            <a:off x="4071022" y="2987408"/>
            <a:ext cx="1978147" cy="515526"/>
          </a:xfrm>
          <a:prstGeom prst="rect">
            <a:avLst/>
          </a:prstGeom>
        </p:spPr>
        <p:txBody>
          <a:bodyPr wrap="square">
            <a:spAutoFit/>
          </a:bodyPr>
          <a:lstStyle/>
          <a:p>
            <a:pPr>
              <a:lnSpc>
                <a:spcPct val="150000"/>
              </a:lnSpc>
            </a:pPr>
            <a:r>
              <a:rPr lang="en-GB" sz="2000" dirty="0">
                <a:solidFill>
                  <a:srgbClr val="512275"/>
                </a:solidFill>
                <a:latin typeface="Segoe Print" charset="0"/>
                <a:ea typeface="Segoe Print" charset="0"/>
                <a:cs typeface="Segoe Print" charset="0"/>
              </a:rPr>
              <a:t>For example...</a:t>
            </a:r>
          </a:p>
        </p:txBody>
      </p:sp>
    </p:spTree>
    <p:extLst>
      <p:ext uri="{BB962C8B-B14F-4D97-AF65-F5344CB8AC3E}">
        <p14:creationId xmlns:p14="http://schemas.microsoft.com/office/powerpoint/2010/main" val="3325817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517250" y="522798"/>
            <a:ext cx="197845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Brief</a:t>
            </a:r>
          </a:p>
        </p:txBody>
      </p:sp>
      <p:sp>
        <p:nvSpPr>
          <p:cNvPr id="7" name="Rectangle 6"/>
          <p:cNvSpPr/>
          <p:nvPr/>
        </p:nvSpPr>
        <p:spPr>
          <a:xfrm>
            <a:off x="4483410" y="466621"/>
            <a:ext cx="7233101" cy="1876732"/>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Patient</a:t>
            </a:r>
          </a:p>
          <a:p>
            <a:pPr>
              <a:lnSpc>
                <a:spcPct val="150000"/>
              </a:lnSpc>
            </a:pPr>
            <a:r>
              <a:rPr lang="en-GB" sz="2000" dirty="0">
                <a:solidFill>
                  <a:srgbClr val="512275"/>
                </a:solidFill>
                <a:latin typeface="Verdana" panose="020B0604030504040204" pitchFamily="34" charset="0"/>
                <a:ea typeface="Verdana" panose="020B0604030504040204" pitchFamily="34" charset="0"/>
              </a:rPr>
              <a:t>You are meeting with your named nurse. They suggest coming up with one long-term goal and two obstacles that are getting in the way of this goal. </a:t>
            </a:r>
          </a:p>
        </p:txBody>
      </p:sp>
      <p:sp>
        <p:nvSpPr>
          <p:cNvPr id="8" name="Rectangle 7"/>
          <p:cNvSpPr/>
          <p:nvPr/>
        </p:nvSpPr>
        <p:spPr>
          <a:xfrm>
            <a:off x="4483409" y="3612541"/>
            <a:ext cx="7233102" cy="1938992"/>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Nurse</a:t>
            </a:r>
          </a:p>
          <a:p>
            <a:pPr>
              <a:lnSpc>
                <a:spcPct val="150000"/>
              </a:lnSpc>
            </a:pPr>
            <a:r>
              <a:rPr lang="en-GB" sz="2000" dirty="0">
                <a:solidFill>
                  <a:srgbClr val="512275"/>
                </a:solidFill>
                <a:latin typeface="Verdana" panose="020B0604030504040204" pitchFamily="34" charset="0"/>
                <a:ea typeface="Verdana" panose="020B0604030504040204" pitchFamily="34" charset="0"/>
              </a:rPr>
              <a:t>In your session with the patient, you want them to think about what obstacles they face and what goals they would like to set. Ty to make the goals SMART.  </a:t>
            </a:r>
          </a:p>
        </p:txBody>
      </p:sp>
      <p:grpSp>
        <p:nvGrpSpPr>
          <p:cNvPr id="9" name="Google Shape;401;p38"/>
          <p:cNvGrpSpPr/>
          <p:nvPr/>
        </p:nvGrpSpPr>
        <p:grpSpPr>
          <a:xfrm>
            <a:off x="996239" y="2371726"/>
            <a:ext cx="1282885" cy="1371823"/>
            <a:chOff x="5970800" y="1619250"/>
            <a:chExt cx="428650" cy="456725"/>
          </a:xfrm>
          <a:solidFill>
            <a:srgbClr val="512275"/>
          </a:solidFill>
        </p:grpSpPr>
        <p:sp>
          <p:nvSpPr>
            <p:cNvPr id="10" name="Google Shape;402;p38"/>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403;p38"/>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404;p38"/>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405;p38"/>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406;p38"/>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83902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10"/>
            <a:ext cx="10778837" cy="1421928"/>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102159" y="637309"/>
            <a:ext cx="6030161" cy="12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3</a:t>
            </a:r>
          </a:p>
        </p:txBody>
      </p:sp>
      <p:sp>
        <p:nvSpPr>
          <p:cNvPr id="7" name="Google Shape;67;p12"/>
          <p:cNvSpPr txBox="1">
            <a:spLocks/>
          </p:cNvSpPr>
          <p:nvPr/>
        </p:nvSpPr>
        <p:spPr>
          <a:xfrm>
            <a:off x="955963" y="2568819"/>
            <a:ext cx="9102438" cy="3484538"/>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0"/>
              </a:spcBef>
            </a:pPr>
            <a:r>
              <a:rPr lang="en-GB" sz="6000" dirty="0">
                <a:solidFill>
                  <a:srgbClr val="512275"/>
                </a:solidFill>
                <a:latin typeface="Segoe Print" charset="0"/>
                <a:ea typeface="Segoe Print" charset="0"/>
                <a:cs typeface="Segoe Print" charset="0"/>
              </a:rPr>
              <a:t>Coping strategies</a:t>
            </a:r>
          </a:p>
        </p:txBody>
      </p:sp>
    </p:spTree>
    <p:extLst>
      <p:ext uri="{BB962C8B-B14F-4D97-AF65-F5344CB8AC3E}">
        <p14:creationId xmlns:p14="http://schemas.microsoft.com/office/powerpoint/2010/main" val="3852587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3761741" cy="233857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253779" y="496869"/>
            <a:ext cx="350420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Different strategies</a:t>
            </a:r>
          </a:p>
        </p:txBody>
      </p:sp>
      <p:sp>
        <p:nvSpPr>
          <p:cNvPr id="7" name="Rectangle 6"/>
          <p:cNvSpPr/>
          <p:nvPr/>
        </p:nvSpPr>
        <p:spPr>
          <a:xfrm>
            <a:off x="5295254" y="673071"/>
            <a:ext cx="6096000" cy="1708160"/>
          </a:xfrm>
          <a:prstGeom prst="rect">
            <a:avLst/>
          </a:prstGeom>
        </p:spPr>
        <p:txBody>
          <a:bodyPr>
            <a:spAutoFit/>
          </a:bodyPr>
          <a:lstStyle/>
          <a:p>
            <a:pPr>
              <a:lnSpc>
                <a:spcPct val="150000"/>
              </a:lnSpc>
            </a:pPr>
            <a:r>
              <a:rPr lang="en-GB" sz="2400" dirty="0">
                <a:solidFill>
                  <a:srgbClr val="512275"/>
                </a:solidFill>
                <a:latin typeface="Segoe Print" charset="0"/>
                <a:ea typeface="Segoe Print" charset="0"/>
                <a:cs typeface="Segoe Print" charset="0"/>
              </a:rPr>
              <a:t>Decide with the patient what their biggest problem area is.  What do they want to focus on:</a:t>
            </a:r>
          </a:p>
        </p:txBody>
      </p:sp>
      <p:sp>
        <p:nvSpPr>
          <p:cNvPr id="8" name="Rectangle 7"/>
          <p:cNvSpPr/>
          <p:nvPr/>
        </p:nvSpPr>
        <p:spPr>
          <a:xfrm>
            <a:off x="5295254" y="2805193"/>
            <a:ext cx="4592665" cy="1876732"/>
          </a:xfrm>
          <a:prstGeom prst="rect">
            <a:avLst/>
          </a:prstGeom>
        </p:spPr>
        <p:txBody>
          <a:bodyPr wrap="square">
            <a:spAutoFit/>
          </a:bodyPr>
          <a:lstStyle/>
          <a:p>
            <a:pPr marL="342900" indent="-342900">
              <a:lnSpc>
                <a:spcPct val="150000"/>
              </a:lnSpc>
              <a:buFont typeface="Arial" charset="0"/>
              <a:buChar char="•"/>
            </a:pPr>
            <a:r>
              <a:rPr lang="en-GB" sz="2000" dirty="0">
                <a:solidFill>
                  <a:srgbClr val="512275"/>
                </a:solidFill>
                <a:latin typeface="Verdana" panose="020B0604030504040204" pitchFamily="34" charset="0"/>
                <a:ea typeface="Verdana" panose="020B0604030504040204" pitchFamily="34" charset="0"/>
              </a:rPr>
              <a:t>Things to do with </a:t>
            </a:r>
            <a:r>
              <a:rPr lang="en-GB" sz="2000" b="1" dirty="0">
                <a:solidFill>
                  <a:srgbClr val="512275"/>
                </a:solidFill>
                <a:latin typeface="Verdana" panose="020B0604030504040204" pitchFamily="34" charset="0"/>
                <a:ea typeface="Verdana" panose="020B0604030504040204" pitchFamily="34" charset="0"/>
              </a:rPr>
              <a:t>triggers?</a:t>
            </a:r>
          </a:p>
          <a:p>
            <a:pPr marL="342900" indent="-342900">
              <a:lnSpc>
                <a:spcPct val="150000"/>
              </a:lnSpc>
              <a:buFont typeface="Arial" charset="0"/>
              <a:buChar char="•"/>
            </a:pPr>
            <a:r>
              <a:rPr lang="en-GB" sz="2000" dirty="0">
                <a:solidFill>
                  <a:srgbClr val="512275"/>
                </a:solidFill>
                <a:latin typeface="Verdana" panose="020B0604030504040204" pitchFamily="34" charset="0"/>
                <a:ea typeface="Verdana" panose="020B0604030504040204" pitchFamily="34" charset="0"/>
              </a:rPr>
              <a:t>Things to do with </a:t>
            </a:r>
            <a:r>
              <a:rPr lang="en-GB" sz="2000" b="1" dirty="0">
                <a:solidFill>
                  <a:srgbClr val="512275"/>
                </a:solidFill>
                <a:latin typeface="Verdana" panose="020B0604030504040204" pitchFamily="34" charset="0"/>
                <a:ea typeface="Verdana" panose="020B0604030504040204" pitchFamily="34" charset="0"/>
              </a:rPr>
              <a:t>feelings?</a:t>
            </a:r>
          </a:p>
          <a:p>
            <a:pPr marL="342900" indent="-342900">
              <a:lnSpc>
                <a:spcPct val="150000"/>
              </a:lnSpc>
              <a:buFont typeface="Arial" charset="0"/>
              <a:buChar char="•"/>
            </a:pPr>
            <a:r>
              <a:rPr lang="en-GB" sz="2000" dirty="0">
                <a:solidFill>
                  <a:srgbClr val="512275"/>
                </a:solidFill>
                <a:latin typeface="Verdana" panose="020B0604030504040204" pitchFamily="34" charset="0"/>
                <a:ea typeface="Verdana" panose="020B0604030504040204" pitchFamily="34" charset="0"/>
              </a:rPr>
              <a:t>Things to do with </a:t>
            </a:r>
            <a:r>
              <a:rPr lang="en-GB" sz="2000" b="1" dirty="0">
                <a:solidFill>
                  <a:srgbClr val="512275"/>
                </a:solidFill>
                <a:latin typeface="Verdana" panose="020B0604030504040204" pitchFamily="34" charset="0"/>
                <a:ea typeface="Verdana" panose="020B0604030504040204" pitchFamily="34" charset="0"/>
              </a:rPr>
              <a:t>thoughts?</a:t>
            </a:r>
          </a:p>
          <a:p>
            <a:pPr marL="342900" indent="-342900">
              <a:lnSpc>
                <a:spcPct val="150000"/>
              </a:lnSpc>
              <a:buFont typeface="Arial" charset="0"/>
              <a:buChar char="•"/>
            </a:pPr>
            <a:r>
              <a:rPr lang="en-US" sz="2000" dirty="0">
                <a:solidFill>
                  <a:srgbClr val="512275"/>
                </a:solidFill>
                <a:latin typeface="Verdana" panose="020B0604030504040204" pitchFamily="34" charset="0"/>
                <a:ea typeface="Verdana" panose="020B0604030504040204" pitchFamily="34" charset="0"/>
              </a:rPr>
              <a:t>T</a:t>
            </a:r>
            <a:r>
              <a:rPr lang="en-GB" sz="2000" dirty="0" err="1">
                <a:solidFill>
                  <a:srgbClr val="512275"/>
                </a:solidFill>
                <a:latin typeface="Verdana" panose="020B0604030504040204" pitchFamily="34" charset="0"/>
                <a:ea typeface="Verdana" panose="020B0604030504040204" pitchFamily="34" charset="0"/>
              </a:rPr>
              <a:t>hings</a:t>
            </a:r>
            <a:r>
              <a:rPr lang="en-GB" sz="2000" dirty="0">
                <a:solidFill>
                  <a:srgbClr val="512275"/>
                </a:solidFill>
                <a:latin typeface="Verdana" panose="020B0604030504040204" pitchFamily="34" charset="0"/>
                <a:ea typeface="Verdana" panose="020B0604030504040204" pitchFamily="34" charset="0"/>
              </a:rPr>
              <a:t> to do with </a:t>
            </a:r>
            <a:r>
              <a:rPr lang="en-GB" sz="2000" b="1" dirty="0">
                <a:solidFill>
                  <a:srgbClr val="512275"/>
                </a:solidFill>
                <a:latin typeface="Verdana" panose="020B0604030504040204" pitchFamily="34" charset="0"/>
                <a:ea typeface="Verdana" panose="020B0604030504040204" pitchFamily="34" charset="0"/>
              </a:rPr>
              <a:t>behaviours?</a:t>
            </a:r>
          </a:p>
        </p:txBody>
      </p:sp>
      <p:sp>
        <p:nvSpPr>
          <p:cNvPr id="9" name="Rectangle 8"/>
          <p:cNvSpPr/>
          <p:nvPr/>
        </p:nvSpPr>
        <p:spPr>
          <a:xfrm>
            <a:off x="3843580" y="5523404"/>
            <a:ext cx="8028121" cy="1015663"/>
          </a:xfrm>
          <a:prstGeom prst="rect">
            <a:avLst/>
          </a:prstGeom>
        </p:spPr>
        <p:txBody>
          <a:bodyPr wrap="square">
            <a:spAutoFit/>
          </a:bodyPr>
          <a:lstStyle/>
          <a:p>
            <a:pPr>
              <a:lnSpc>
                <a:spcPct val="150000"/>
              </a:lnSpc>
            </a:pPr>
            <a:r>
              <a:rPr lang="en-GB" sz="2000" dirty="0">
                <a:solidFill>
                  <a:srgbClr val="512275"/>
                </a:solidFill>
                <a:latin typeface="Segoe Print" charset="0"/>
                <a:ea typeface="Segoe Print" charset="0"/>
                <a:cs typeface="Segoe Print" charset="0"/>
              </a:rPr>
              <a:t>You can use the following worksheet to try </a:t>
            </a:r>
            <a:r>
              <a:rPr lang="en-GB" sz="2000">
                <a:solidFill>
                  <a:srgbClr val="512275"/>
                </a:solidFill>
                <a:latin typeface="Segoe Print" charset="0"/>
                <a:ea typeface="Segoe Print" charset="0"/>
                <a:cs typeface="Segoe Print" charset="0"/>
              </a:rPr>
              <a:t>to understand the </a:t>
            </a:r>
            <a:r>
              <a:rPr lang="en-GB" sz="2000" dirty="0">
                <a:solidFill>
                  <a:srgbClr val="512275"/>
                </a:solidFill>
                <a:latin typeface="Segoe Print" charset="0"/>
                <a:ea typeface="Segoe Print" charset="0"/>
                <a:cs typeface="Segoe Print" charset="0"/>
              </a:rPr>
              <a:t>biggest problem areas...</a:t>
            </a:r>
          </a:p>
        </p:txBody>
      </p:sp>
    </p:spTree>
    <p:extLst>
      <p:ext uri="{BB962C8B-B14F-4D97-AF65-F5344CB8AC3E}">
        <p14:creationId xmlns:p14="http://schemas.microsoft.com/office/powerpoint/2010/main" val="1994855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330989" y="320040"/>
            <a:ext cx="11568403" cy="85385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dirty="0">
                <a:solidFill>
                  <a:srgbClr val="512275"/>
                </a:solidFill>
                <a:latin typeface="Segoe Print" charset="0"/>
                <a:ea typeface="Segoe Print" charset="0"/>
                <a:cs typeface="Segoe Print" charset="0"/>
              </a:rPr>
              <a:t>Current helping methods</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343824136"/>
              </p:ext>
            </p:extLst>
          </p:nvPr>
        </p:nvGraphicFramePr>
        <p:xfrm>
          <a:off x="524176" y="1463040"/>
          <a:ext cx="11182027" cy="3702960"/>
        </p:xfrm>
        <a:graphic>
          <a:graphicData uri="http://schemas.openxmlformats.org/drawingml/2006/table">
            <a:tbl>
              <a:tblPr firstRow="1" bandRow="1">
                <a:tableStyleId>{5C22544A-7EE6-4342-B048-85BDC9FD1C3A}</a:tableStyleId>
              </a:tblPr>
              <a:tblGrid>
                <a:gridCol w="5272190">
                  <a:extLst>
                    <a:ext uri="{9D8B030D-6E8A-4147-A177-3AD203B41FA5}">
                      <a16:colId xmlns:a16="http://schemas.microsoft.com/office/drawing/2014/main" val="62724130"/>
                    </a:ext>
                  </a:extLst>
                </a:gridCol>
                <a:gridCol w="5909837">
                  <a:extLst>
                    <a:ext uri="{9D8B030D-6E8A-4147-A177-3AD203B41FA5}">
                      <a16:colId xmlns:a16="http://schemas.microsoft.com/office/drawing/2014/main" val="2852503913"/>
                    </a:ext>
                  </a:extLst>
                </a:gridCol>
              </a:tblGrid>
              <a:tr h="691224">
                <a:tc gridSpan="2">
                  <a:txBody>
                    <a:bodyPr/>
                    <a:lstStyle/>
                    <a:p>
                      <a:r>
                        <a:rPr lang="en-GB" sz="2400" b="1" i="0" u="none" strike="noStrike" kern="1200" baseline="0" dirty="0">
                          <a:solidFill>
                            <a:schemeClr val="lt1"/>
                          </a:solidFill>
                          <a:latin typeface="Segoe Print" charset="0"/>
                          <a:ea typeface="Segoe Print" charset="0"/>
                          <a:cs typeface="Segoe Print" charset="0"/>
                        </a:rPr>
                        <a:t>What things do I do already that help me to cope with distressing experiences?</a:t>
                      </a:r>
                      <a:r>
                        <a:rPr lang="en-GB" sz="2400" b="0" i="0" u="none" strike="noStrike" kern="1200" baseline="0" dirty="0">
                          <a:solidFill>
                            <a:schemeClr val="lt1"/>
                          </a:solidFill>
                          <a:latin typeface="Noteworthy Light" charset="0"/>
                          <a:ea typeface="Noteworthy Light" charset="0"/>
                          <a:cs typeface="Noteworthy Light" charset="0"/>
                        </a:rPr>
                        <a:t>	</a:t>
                      </a:r>
                    </a:p>
                  </a:txBody>
                  <a:tcPr anchor="ctr">
                    <a:solidFill>
                      <a:srgbClr val="512275"/>
                    </a:solidFill>
                  </a:tcPr>
                </a:tc>
                <a:tc hMerge="1">
                  <a:txBody>
                    <a:bodyPr/>
                    <a:lstStyle/>
                    <a:p>
                      <a:endParaRPr lang="en-GB" dirty="0"/>
                    </a:p>
                  </a:txBody>
                  <a:tcPr/>
                </a:tc>
                <a:extLst>
                  <a:ext uri="{0D108BD9-81ED-4DB2-BD59-A6C34878D82A}">
                    <a16:rowId xmlns:a16="http://schemas.microsoft.com/office/drawing/2014/main" val="4177147703"/>
                  </a:ext>
                </a:extLst>
              </a:tr>
              <a:tr h="720000">
                <a:tc>
                  <a:txBody>
                    <a:bodyPr/>
                    <a:lstStyle/>
                    <a:p>
                      <a:pPr>
                        <a:lnSpc>
                          <a:spcPct val="150000"/>
                        </a:lnSpc>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help with the triggers	</a:t>
                      </a:r>
                    </a:p>
                  </a:txBody>
                  <a:tcPr anchor="ctr">
                    <a:solidFill>
                      <a:srgbClr val="D3C1ED"/>
                    </a:solidFill>
                  </a:tcPr>
                </a:tc>
                <a:tc>
                  <a:txBody>
                    <a:bodyPr/>
                    <a:lstStyle/>
                    <a:p>
                      <a:endParaRPr lang="en-GB" dirty="0"/>
                    </a:p>
                  </a:txBody>
                  <a:tcPr anchor="ctr">
                    <a:solidFill>
                      <a:srgbClr val="D3C1ED"/>
                    </a:solidFill>
                  </a:tcPr>
                </a:tc>
                <a:extLst>
                  <a:ext uri="{0D108BD9-81ED-4DB2-BD59-A6C34878D82A}">
                    <a16:rowId xmlns:a16="http://schemas.microsoft.com/office/drawing/2014/main" val="2648511665"/>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help with the emotional feelings</a:t>
                      </a:r>
                    </a:p>
                  </a:txBody>
                  <a:tcPr anchor="ctr">
                    <a:solidFill>
                      <a:srgbClr val="E3D0FF"/>
                    </a:solidFill>
                  </a:tcPr>
                </a:tc>
                <a:tc>
                  <a:txBody>
                    <a:bodyPr/>
                    <a:lstStyle/>
                    <a:p>
                      <a:endParaRPr lang="en-GB" dirty="0"/>
                    </a:p>
                  </a:txBody>
                  <a:tcPr anchor="ctr">
                    <a:solidFill>
                      <a:srgbClr val="E3D0FF"/>
                    </a:solidFill>
                  </a:tcPr>
                </a:tc>
                <a:extLst>
                  <a:ext uri="{0D108BD9-81ED-4DB2-BD59-A6C34878D82A}">
                    <a16:rowId xmlns:a16="http://schemas.microsoft.com/office/drawing/2014/main" val="3386129518"/>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help with the physical feelings</a:t>
                      </a:r>
                    </a:p>
                  </a:txBody>
                  <a:tcPr anchor="ctr">
                    <a:solidFill>
                      <a:srgbClr val="D3C1ED"/>
                    </a:solidFill>
                  </a:tcPr>
                </a:tc>
                <a:tc>
                  <a:txBody>
                    <a:bodyPr/>
                    <a:lstStyle/>
                    <a:p>
                      <a:endParaRPr lang="en-GB" dirty="0"/>
                    </a:p>
                  </a:txBody>
                  <a:tcPr anchor="ctr">
                    <a:solidFill>
                      <a:srgbClr val="D3C1ED"/>
                    </a:solidFill>
                  </a:tcPr>
                </a:tc>
                <a:extLst>
                  <a:ext uri="{0D108BD9-81ED-4DB2-BD59-A6C34878D82A}">
                    <a16:rowId xmlns:a16="http://schemas.microsoft.com/office/drawing/2014/main" val="713204115"/>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help with the thoughts	</a:t>
                      </a:r>
                    </a:p>
                  </a:txBody>
                  <a:tcPr anchor="ctr">
                    <a:solidFill>
                      <a:srgbClr val="E3D0FF"/>
                    </a:solidFill>
                  </a:tcPr>
                </a:tc>
                <a:tc>
                  <a:txBody>
                    <a:bodyPr/>
                    <a:lstStyle/>
                    <a:p>
                      <a:endParaRPr lang="en-GB" dirty="0"/>
                    </a:p>
                  </a:txBody>
                  <a:tcPr anchor="ctr">
                    <a:solidFill>
                      <a:srgbClr val="E3D0FF"/>
                    </a:solidFill>
                  </a:tcPr>
                </a:tc>
                <a:extLst>
                  <a:ext uri="{0D108BD9-81ED-4DB2-BD59-A6C34878D82A}">
                    <a16:rowId xmlns:a16="http://schemas.microsoft.com/office/drawing/2014/main" val="3676102237"/>
                  </a:ext>
                </a:extLst>
              </a:tr>
            </a:tbl>
          </a:graphicData>
        </a:graphic>
      </p:graphicFrame>
    </p:spTree>
    <p:extLst>
      <p:ext uri="{BB962C8B-B14F-4D97-AF65-F5344CB8AC3E}">
        <p14:creationId xmlns:p14="http://schemas.microsoft.com/office/powerpoint/2010/main" val="1809885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330989" y="320040"/>
            <a:ext cx="11568403" cy="94034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dirty="0">
                <a:solidFill>
                  <a:srgbClr val="512275"/>
                </a:solidFill>
                <a:latin typeface="Segoe Print" charset="0"/>
                <a:ea typeface="Segoe Print" charset="0"/>
                <a:cs typeface="Segoe Print" charset="0"/>
              </a:rPr>
              <a:t>What would they like help with?</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550358490"/>
              </p:ext>
            </p:extLst>
          </p:nvPr>
        </p:nvGraphicFramePr>
        <p:xfrm>
          <a:off x="524176" y="1463040"/>
          <a:ext cx="11182027" cy="3571224"/>
        </p:xfrm>
        <a:graphic>
          <a:graphicData uri="http://schemas.openxmlformats.org/drawingml/2006/table">
            <a:tbl>
              <a:tblPr firstRow="1" bandRow="1">
                <a:tableStyleId>{5C22544A-7EE6-4342-B048-85BDC9FD1C3A}</a:tableStyleId>
              </a:tblPr>
              <a:tblGrid>
                <a:gridCol w="6124597">
                  <a:extLst>
                    <a:ext uri="{9D8B030D-6E8A-4147-A177-3AD203B41FA5}">
                      <a16:colId xmlns:a16="http://schemas.microsoft.com/office/drawing/2014/main" val="62724130"/>
                    </a:ext>
                  </a:extLst>
                </a:gridCol>
                <a:gridCol w="5057430">
                  <a:extLst>
                    <a:ext uri="{9D8B030D-6E8A-4147-A177-3AD203B41FA5}">
                      <a16:colId xmlns:a16="http://schemas.microsoft.com/office/drawing/2014/main" val="2852503913"/>
                    </a:ext>
                  </a:extLst>
                </a:gridCol>
              </a:tblGrid>
              <a:tr h="691224">
                <a:tc gridSpan="2">
                  <a:txBody>
                    <a:bodyPr/>
                    <a:lstStyle/>
                    <a:p>
                      <a:r>
                        <a:rPr lang="en-GB" sz="2400" b="1" i="0" u="none" strike="noStrike" kern="1200" baseline="0" dirty="0">
                          <a:solidFill>
                            <a:schemeClr val="lt1"/>
                          </a:solidFill>
                          <a:latin typeface="Segoe Print" charset="0"/>
                          <a:ea typeface="Segoe Print" charset="0"/>
                          <a:cs typeface="Segoe Print" charset="0"/>
                        </a:rPr>
                        <a:t>What things do I do that are </a:t>
                      </a:r>
                      <a:r>
                        <a:rPr lang="en-GB" sz="2400" b="0" i="0" u="none" strike="noStrike" kern="1200" baseline="0" dirty="0">
                          <a:solidFill>
                            <a:schemeClr val="lt1"/>
                          </a:solidFill>
                          <a:latin typeface="Segoe Print" charset="0"/>
                          <a:ea typeface="Segoe Print" charset="0"/>
                          <a:cs typeface="Segoe Print" charset="0"/>
                        </a:rPr>
                        <a:t>NOT</a:t>
                      </a:r>
                      <a:r>
                        <a:rPr lang="en-GB" sz="2400" b="1" i="0" u="none" strike="noStrike" kern="1200" baseline="0" dirty="0">
                          <a:solidFill>
                            <a:schemeClr val="lt1"/>
                          </a:solidFill>
                          <a:latin typeface="Segoe Print" charset="0"/>
                          <a:ea typeface="Segoe Print" charset="0"/>
                          <a:cs typeface="Segoe Print" charset="0"/>
                        </a:rPr>
                        <a:t> helpful for distressing experiences?</a:t>
                      </a:r>
                      <a:endParaRPr lang="en-GB" sz="2400" b="0" i="0" u="none" strike="noStrike" kern="1200" baseline="0" dirty="0">
                        <a:solidFill>
                          <a:schemeClr val="lt1"/>
                        </a:solidFill>
                        <a:latin typeface="Noteworthy Light" charset="0"/>
                        <a:ea typeface="Noteworthy Light" charset="0"/>
                        <a:cs typeface="Noteworthy Light" charset="0"/>
                      </a:endParaRPr>
                    </a:p>
                  </a:txBody>
                  <a:tcPr anchor="ctr">
                    <a:solidFill>
                      <a:srgbClr val="512275"/>
                    </a:solidFill>
                  </a:tcPr>
                </a:tc>
                <a:tc hMerge="1">
                  <a:txBody>
                    <a:bodyPr/>
                    <a:lstStyle/>
                    <a:p>
                      <a:endParaRPr lang="en-GB" dirty="0"/>
                    </a:p>
                  </a:txBody>
                  <a:tcPr/>
                </a:tc>
                <a:extLst>
                  <a:ext uri="{0D108BD9-81ED-4DB2-BD59-A6C34878D82A}">
                    <a16:rowId xmlns:a16="http://schemas.microsoft.com/office/drawing/2014/main" val="4177147703"/>
                  </a:ext>
                </a:extLst>
              </a:tr>
              <a:tr h="720000">
                <a:tc>
                  <a:txBody>
                    <a:bodyPr/>
                    <a:lstStyle/>
                    <a:p>
                      <a:pPr>
                        <a:lnSpc>
                          <a:spcPct val="150000"/>
                        </a:lnSpc>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do </a:t>
                      </a:r>
                      <a:r>
                        <a:rPr lang="en-GB" sz="1800" b="1" i="0" u="none" strike="noStrike" kern="1200" baseline="0" dirty="0">
                          <a:solidFill>
                            <a:srgbClr val="512275"/>
                          </a:solidFill>
                          <a:latin typeface="Verdana" panose="020B0604030504040204" pitchFamily="34" charset="0"/>
                          <a:ea typeface="Verdana" panose="020B0604030504040204" pitchFamily="34" charset="0"/>
                          <a:cs typeface="+mn-cs"/>
                        </a:rPr>
                        <a:t>not</a:t>
                      </a: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 help with the triggers	</a:t>
                      </a:r>
                    </a:p>
                  </a:txBody>
                  <a:tcPr anchor="ctr">
                    <a:solidFill>
                      <a:srgbClr val="D3C1ED"/>
                    </a:solidFill>
                  </a:tcPr>
                </a:tc>
                <a:tc>
                  <a:txBody>
                    <a:bodyPr/>
                    <a:lstStyle/>
                    <a:p>
                      <a:endParaRPr lang="en-GB" dirty="0"/>
                    </a:p>
                  </a:txBody>
                  <a:tcPr anchor="ctr">
                    <a:solidFill>
                      <a:srgbClr val="D3C1ED"/>
                    </a:solidFill>
                  </a:tcPr>
                </a:tc>
                <a:extLst>
                  <a:ext uri="{0D108BD9-81ED-4DB2-BD59-A6C34878D82A}">
                    <a16:rowId xmlns:a16="http://schemas.microsoft.com/office/drawing/2014/main" val="2648511665"/>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do </a:t>
                      </a:r>
                      <a:r>
                        <a:rPr lang="en-GB" sz="1800" b="1" i="0" u="none" strike="noStrike" kern="1200" baseline="0" dirty="0">
                          <a:solidFill>
                            <a:srgbClr val="512275"/>
                          </a:solidFill>
                          <a:latin typeface="Verdana" panose="020B0604030504040204" pitchFamily="34" charset="0"/>
                          <a:ea typeface="Verdana" panose="020B0604030504040204" pitchFamily="34" charset="0"/>
                          <a:cs typeface="+mn-cs"/>
                        </a:rPr>
                        <a:t>not</a:t>
                      </a: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 help with the emotional feelings</a:t>
                      </a:r>
                    </a:p>
                  </a:txBody>
                  <a:tcPr anchor="ctr">
                    <a:solidFill>
                      <a:srgbClr val="E3D0FF"/>
                    </a:solidFill>
                  </a:tcPr>
                </a:tc>
                <a:tc>
                  <a:txBody>
                    <a:bodyPr/>
                    <a:lstStyle/>
                    <a:p>
                      <a:endParaRPr lang="en-GB" dirty="0"/>
                    </a:p>
                  </a:txBody>
                  <a:tcPr anchor="ctr">
                    <a:solidFill>
                      <a:srgbClr val="E3D0FF"/>
                    </a:solidFill>
                  </a:tcPr>
                </a:tc>
                <a:extLst>
                  <a:ext uri="{0D108BD9-81ED-4DB2-BD59-A6C34878D82A}">
                    <a16:rowId xmlns:a16="http://schemas.microsoft.com/office/drawing/2014/main" val="3386129518"/>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do </a:t>
                      </a:r>
                      <a:r>
                        <a:rPr lang="en-GB" sz="1800" b="1" i="0" u="none" strike="noStrike" kern="1200" baseline="0" dirty="0">
                          <a:solidFill>
                            <a:srgbClr val="512275"/>
                          </a:solidFill>
                          <a:latin typeface="Verdana" panose="020B0604030504040204" pitchFamily="34" charset="0"/>
                          <a:ea typeface="Verdana" panose="020B0604030504040204" pitchFamily="34" charset="0"/>
                          <a:cs typeface="+mn-cs"/>
                        </a:rPr>
                        <a:t>not</a:t>
                      </a: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 help with the physical feelings</a:t>
                      </a:r>
                    </a:p>
                  </a:txBody>
                  <a:tcPr anchor="ctr">
                    <a:solidFill>
                      <a:srgbClr val="D3C1ED"/>
                    </a:solidFill>
                  </a:tcPr>
                </a:tc>
                <a:tc>
                  <a:txBody>
                    <a:bodyPr/>
                    <a:lstStyle/>
                    <a:p>
                      <a:endParaRPr lang="en-GB" dirty="0"/>
                    </a:p>
                  </a:txBody>
                  <a:tcPr anchor="ctr">
                    <a:solidFill>
                      <a:srgbClr val="D3C1ED"/>
                    </a:solidFill>
                  </a:tcPr>
                </a:tc>
                <a:extLst>
                  <a:ext uri="{0D108BD9-81ED-4DB2-BD59-A6C34878D82A}">
                    <a16:rowId xmlns:a16="http://schemas.microsoft.com/office/drawing/2014/main" val="713204115"/>
                  </a:ext>
                </a:extLst>
              </a:tr>
              <a:tr h="720000">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Things that do </a:t>
                      </a:r>
                      <a:r>
                        <a:rPr lang="en-GB" sz="1800" b="1" i="0" u="none" strike="noStrike" kern="1200" baseline="0" dirty="0">
                          <a:solidFill>
                            <a:srgbClr val="512275"/>
                          </a:solidFill>
                          <a:latin typeface="Verdana" panose="020B0604030504040204" pitchFamily="34" charset="0"/>
                          <a:ea typeface="Verdana" panose="020B0604030504040204" pitchFamily="34" charset="0"/>
                          <a:cs typeface="+mn-cs"/>
                        </a:rPr>
                        <a:t>not</a:t>
                      </a:r>
                      <a:r>
                        <a:rPr lang="en-GB" sz="1800" b="0" i="0" u="none" strike="noStrike" kern="1200" baseline="0" dirty="0">
                          <a:solidFill>
                            <a:srgbClr val="512275"/>
                          </a:solidFill>
                          <a:latin typeface="Verdana" panose="020B0604030504040204" pitchFamily="34" charset="0"/>
                          <a:ea typeface="Verdana" panose="020B0604030504040204" pitchFamily="34" charset="0"/>
                          <a:cs typeface="+mn-cs"/>
                        </a:rPr>
                        <a:t> help with the thoughts	</a:t>
                      </a:r>
                    </a:p>
                  </a:txBody>
                  <a:tcPr anchor="ctr">
                    <a:solidFill>
                      <a:srgbClr val="E3D0FF"/>
                    </a:solidFill>
                  </a:tcPr>
                </a:tc>
                <a:tc>
                  <a:txBody>
                    <a:bodyPr/>
                    <a:lstStyle/>
                    <a:p>
                      <a:endParaRPr lang="en-GB" dirty="0"/>
                    </a:p>
                  </a:txBody>
                  <a:tcPr anchor="ctr">
                    <a:solidFill>
                      <a:srgbClr val="E3D0FF"/>
                    </a:solidFill>
                  </a:tcPr>
                </a:tc>
                <a:extLst>
                  <a:ext uri="{0D108BD9-81ED-4DB2-BD59-A6C34878D82A}">
                    <a16:rowId xmlns:a16="http://schemas.microsoft.com/office/drawing/2014/main" val="3676102237"/>
                  </a:ext>
                </a:extLst>
              </a:tr>
            </a:tbl>
          </a:graphicData>
        </a:graphic>
      </p:graphicFrame>
    </p:spTree>
    <p:extLst>
      <p:ext uri="{BB962C8B-B14F-4D97-AF65-F5344CB8AC3E}">
        <p14:creationId xmlns:p14="http://schemas.microsoft.com/office/powerpoint/2010/main" val="1127144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1"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6" name="Google Shape;67;p12"/>
          <p:cNvSpPr txBox="1">
            <a:spLocks/>
          </p:cNvSpPr>
          <p:nvPr/>
        </p:nvSpPr>
        <p:spPr>
          <a:xfrm>
            <a:off x="1371603" y="329533"/>
            <a:ext cx="9448791" cy="963595"/>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dirty="0">
                <a:solidFill>
                  <a:srgbClr val="512275"/>
                </a:solidFill>
                <a:latin typeface="Segoe Print" charset="0"/>
                <a:ea typeface="Segoe Print" charset="0"/>
                <a:cs typeface="Segoe Print" charset="0"/>
              </a:rPr>
              <a:t>Strategies for different areas</a:t>
            </a:r>
          </a:p>
        </p:txBody>
      </p:sp>
      <p:grpSp>
        <p:nvGrpSpPr>
          <p:cNvPr id="10" name="Group 9"/>
          <p:cNvGrpSpPr/>
          <p:nvPr/>
        </p:nvGrpSpPr>
        <p:grpSpPr>
          <a:xfrm>
            <a:off x="604435" y="1358994"/>
            <a:ext cx="10891970" cy="862481"/>
            <a:chOff x="644851" y="1812526"/>
            <a:chExt cx="10891970" cy="862481"/>
          </a:xfrm>
        </p:grpSpPr>
        <p:sp>
          <p:nvSpPr>
            <p:cNvPr id="8" name="Teardrop 7"/>
            <p:cNvSpPr/>
            <p:nvPr/>
          </p:nvSpPr>
          <p:spPr>
            <a:xfrm>
              <a:off x="644851" y="1814078"/>
              <a:ext cx="2042438" cy="860929"/>
            </a:xfrm>
            <a:prstGeom prst="teardrop">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Triggers</a:t>
              </a:r>
              <a:endParaRPr lang="en-US" dirty="0"/>
            </a:p>
          </p:txBody>
        </p:sp>
        <p:sp>
          <p:nvSpPr>
            <p:cNvPr id="9" name="Rounded Rectangle 8"/>
            <p:cNvSpPr/>
            <p:nvPr/>
          </p:nvSpPr>
          <p:spPr>
            <a:xfrm>
              <a:off x="2687288" y="1812526"/>
              <a:ext cx="8849533" cy="52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512275"/>
                  </a:solidFill>
                </a:rPr>
                <a:t>Trying not to get into situations that trigger the experience</a:t>
              </a:r>
            </a:p>
          </p:txBody>
        </p:sp>
      </p:grpSp>
      <p:grpSp>
        <p:nvGrpSpPr>
          <p:cNvPr id="11" name="Group 10"/>
          <p:cNvGrpSpPr/>
          <p:nvPr/>
        </p:nvGrpSpPr>
        <p:grpSpPr>
          <a:xfrm>
            <a:off x="604435" y="2388559"/>
            <a:ext cx="10854892" cy="847759"/>
            <a:chOff x="681929" y="1812526"/>
            <a:chExt cx="10854892" cy="847759"/>
          </a:xfrm>
        </p:grpSpPr>
        <p:sp>
          <p:nvSpPr>
            <p:cNvPr id="12" name="Teardrop 11"/>
            <p:cNvSpPr/>
            <p:nvPr/>
          </p:nvSpPr>
          <p:spPr>
            <a:xfrm>
              <a:off x="681929" y="1814079"/>
              <a:ext cx="2005359" cy="846206"/>
            </a:xfrm>
            <a:prstGeom prst="teardrop">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Feelings</a:t>
              </a:r>
            </a:p>
          </p:txBody>
        </p:sp>
        <p:sp>
          <p:nvSpPr>
            <p:cNvPr id="13" name="Rounded Rectangle 12"/>
            <p:cNvSpPr/>
            <p:nvPr/>
          </p:nvSpPr>
          <p:spPr>
            <a:xfrm>
              <a:off x="2687288" y="1812526"/>
              <a:ext cx="8849533" cy="67727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rgbClr val="512275"/>
                  </a:solidFill>
                </a:rPr>
                <a:t>Using strategies to improve negative emotions e.g. working on panic, depression, self-esteem</a:t>
              </a:r>
            </a:p>
          </p:txBody>
        </p:sp>
      </p:grpSp>
      <p:grpSp>
        <p:nvGrpSpPr>
          <p:cNvPr id="14" name="Group 13"/>
          <p:cNvGrpSpPr/>
          <p:nvPr/>
        </p:nvGrpSpPr>
        <p:grpSpPr>
          <a:xfrm>
            <a:off x="604435" y="3432352"/>
            <a:ext cx="10891970" cy="1389182"/>
            <a:chOff x="644851" y="1812525"/>
            <a:chExt cx="10891970" cy="1389182"/>
          </a:xfrm>
        </p:grpSpPr>
        <p:sp>
          <p:nvSpPr>
            <p:cNvPr id="15" name="Teardrop 14"/>
            <p:cNvSpPr/>
            <p:nvPr/>
          </p:nvSpPr>
          <p:spPr>
            <a:xfrm>
              <a:off x="644851" y="1814079"/>
              <a:ext cx="2042437" cy="867904"/>
            </a:xfrm>
            <a:prstGeom prst="teardrop">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Thoughts</a:t>
              </a:r>
            </a:p>
          </p:txBody>
        </p:sp>
        <p:sp>
          <p:nvSpPr>
            <p:cNvPr id="16" name="Rounded Rectangle 15"/>
            <p:cNvSpPr/>
            <p:nvPr/>
          </p:nvSpPr>
          <p:spPr>
            <a:xfrm>
              <a:off x="2687288" y="1812525"/>
              <a:ext cx="8849533" cy="13891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rgbClr val="512275"/>
                  </a:solidFill>
                </a:rPr>
                <a:t>Using strategies to test out how real your thoughts are in response to experiences.</a:t>
              </a:r>
            </a:p>
            <a:p>
              <a:r>
                <a:rPr lang="en-GB" sz="2200" dirty="0">
                  <a:solidFill>
                    <a:srgbClr val="512275"/>
                  </a:solidFill>
                </a:rPr>
                <a:t>Using experiments to test out whether thoughts or worries are true.</a:t>
              </a:r>
            </a:p>
            <a:p>
              <a:r>
                <a:rPr lang="en-GB" sz="2200" dirty="0">
                  <a:solidFill>
                    <a:srgbClr val="512275"/>
                  </a:solidFill>
                </a:rPr>
                <a:t>Using strategies to challenge and change thoughts</a:t>
              </a:r>
            </a:p>
          </p:txBody>
        </p:sp>
      </p:grpSp>
      <p:grpSp>
        <p:nvGrpSpPr>
          <p:cNvPr id="17" name="Group 16"/>
          <p:cNvGrpSpPr/>
          <p:nvPr/>
        </p:nvGrpSpPr>
        <p:grpSpPr>
          <a:xfrm>
            <a:off x="604435" y="4980589"/>
            <a:ext cx="10891970" cy="1690930"/>
            <a:chOff x="644851" y="1812526"/>
            <a:chExt cx="10891970" cy="2148402"/>
          </a:xfrm>
        </p:grpSpPr>
        <p:sp>
          <p:nvSpPr>
            <p:cNvPr id="18" name="Teardrop 17"/>
            <p:cNvSpPr/>
            <p:nvPr/>
          </p:nvSpPr>
          <p:spPr>
            <a:xfrm>
              <a:off x="644851" y="1814079"/>
              <a:ext cx="2042437" cy="1080292"/>
            </a:xfrm>
            <a:prstGeom prst="teardrop">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Behaviours</a:t>
              </a:r>
            </a:p>
          </p:txBody>
        </p:sp>
        <p:sp>
          <p:nvSpPr>
            <p:cNvPr id="19" name="Rounded Rectangle 18"/>
            <p:cNvSpPr/>
            <p:nvPr/>
          </p:nvSpPr>
          <p:spPr>
            <a:xfrm>
              <a:off x="2687288" y="1812526"/>
              <a:ext cx="8849533" cy="214840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512275"/>
                  </a:solidFill>
                </a:rPr>
                <a:t>Using strategies to change actions in response to experiences.</a:t>
              </a:r>
            </a:p>
            <a:p>
              <a:r>
                <a:rPr lang="en-GB" sz="2400" dirty="0">
                  <a:solidFill>
                    <a:srgbClr val="512275"/>
                  </a:solidFill>
                </a:rPr>
                <a:t>Taking medication when necessary</a:t>
              </a:r>
            </a:p>
            <a:p>
              <a:r>
                <a:rPr lang="en-GB" sz="2400" dirty="0">
                  <a:solidFill>
                    <a:srgbClr val="512275"/>
                  </a:solidFill>
                </a:rPr>
                <a:t>Distraction techniques</a:t>
              </a:r>
            </a:p>
            <a:p>
              <a:r>
                <a:rPr lang="en-GB" sz="2400" dirty="0">
                  <a:solidFill>
                    <a:srgbClr val="512275"/>
                  </a:solidFill>
                </a:rPr>
                <a:t>Talking to other people about the experiences</a:t>
              </a:r>
            </a:p>
          </p:txBody>
        </p:sp>
      </p:grpSp>
    </p:spTree>
    <p:extLst>
      <p:ext uri="{BB962C8B-B14F-4D97-AF65-F5344CB8AC3E}">
        <p14:creationId xmlns:p14="http://schemas.microsoft.com/office/powerpoint/2010/main" val="467709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6" name="Google Shape;67;p12"/>
          <p:cNvSpPr txBox="1">
            <a:spLocks/>
          </p:cNvSpPr>
          <p:nvPr/>
        </p:nvSpPr>
        <p:spPr>
          <a:xfrm>
            <a:off x="385011" y="381824"/>
            <a:ext cx="11237494" cy="80239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dirty="0">
                <a:solidFill>
                  <a:srgbClr val="512275"/>
                </a:solidFill>
                <a:latin typeface="Segoe Print" charset="0"/>
                <a:ea typeface="Segoe Print" charset="0"/>
                <a:cs typeface="Segoe Print" charset="0"/>
              </a:rPr>
              <a:t>Coping strategies</a:t>
            </a:r>
          </a:p>
        </p:txBody>
      </p:sp>
      <p:graphicFrame>
        <p:nvGraphicFramePr>
          <p:cNvPr id="7" name="Content Placeholder 4"/>
          <p:cNvGraphicFramePr>
            <a:graphicFrameLocks noGrp="1"/>
          </p:cNvGraphicFramePr>
          <p:nvPr>
            <p:ph idx="1"/>
            <p:extLst>
              <p:ext uri="{D42A27DB-BD31-4B8C-83A1-F6EECF244321}">
                <p14:modId xmlns:p14="http://schemas.microsoft.com/office/powerpoint/2010/main" val="1580186635"/>
              </p:ext>
            </p:extLst>
          </p:nvPr>
        </p:nvGraphicFramePr>
        <p:xfrm>
          <a:off x="537411" y="1414455"/>
          <a:ext cx="11085094" cy="989110"/>
        </p:xfrm>
        <a:graphic>
          <a:graphicData uri="http://schemas.openxmlformats.org/drawingml/2006/table">
            <a:tbl>
              <a:tblPr firstRow="1" bandRow="1">
                <a:tableStyleId>{5C22544A-7EE6-4342-B048-85BDC9FD1C3A}</a:tableStyleId>
              </a:tblPr>
              <a:tblGrid>
                <a:gridCol w="5563586">
                  <a:extLst>
                    <a:ext uri="{9D8B030D-6E8A-4147-A177-3AD203B41FA5}">
                      <a16:colId xmlns:a16="http://schemas.microsoft.com/office/drawing/2014/main" val="20000"/>
                    </a:ext>
                  </a:extLst>
                </a:gridCol>
                <a:gridCol w="5521508">
                  <a:extLst>
                    <a:ext uri="{9D8B030D-6E8A-4147-A177-3AD203B41FA5}">
                      <a16:colId xmlns:a16="http://schemas.microsoft.com/office/drawing/2014/main" val="20001"/>
                    </a:ext>
                  </a:extLst>
                </a:gridCol>
              </a:tblGrid>
              <a:tr h="494555">
                <a:tc>
                  <a:txBody>
                    <a:bodyPr/>
                    <a:lstStyle/>
                    <a:p>
                      <a:r>
                        <a:rPr lang="en-GB" b="1" dirty="0">
                          <a:solidFill>
                            <a:srgbClr val="512275"/>
                          </a:solidFill>
                          <a:latin typeface="Verdana" panose="020B0604030504040204" pitchFamily="34" charset="0"/>
                          <a:ea typeface="Verdana" panose="020B0604030504040204" pitchFamily="34" charset="0"/>
                        </a:rPr>
                        <a:t>Problem</a:t>
                      </a:r>
                    </a:p>
                  </a:txBody>
                  <a:tcPr anchor="ctr">
                    <a:solidFill>
                      <a:srgbClr val="D3C1ED"/>
                    </a:solidFill>
                  </a:tcPr>
                </a:tc>
                <a:tc>
                  <a:txBody>
                    <a:bodyPr/>
                    <a:lstStyle/>
                    <a:p>
                      <a:r>
                        <a:rPr lang="en-GB" b="1" dirty="0">
                          <a:solidFill>
                            <a:srgbClr val="512275"/>
                          </a:solidFill>
                          <a:latin typeface="Verdana" panose="020B0604030504040204" pitchFamily="34" charset="0"/>
                          <a:ea typeface="Verdana" panose="020B0604030504040204" pitchFamily="34" charset="0"/>
                        </a:rPr>
                        <a:t>Coping strategy</a:t>
                      </a:r>
                    </a:p>
                  </a:txBody>
                  <a:tcPr anchor="ctr">
                    <a:solidFill>
                      <a:srgbClr val="D3C1ED"/>
                    </a:solidFill>
                  </a:tcPr>
                </a:tc>
                <a:extLst>
                  <a:ext uri="{0D108BD9-81ED-4DB2-BD59-A6C34878D82A}">
                    <a16:rowId xmlns:a16="http://schemas.microsoft.com/office/drawing/2014/main" val="10001"/>
                  </a:ext>
                </a:extLst>
              </a:tr>
              <a:tr h="494555">
                <a:tc>
                  <a:txBody>
                    <a:bodyPr/>
                    <a:lstStyle/>
                    <a:p>
                      <a:endParaRPr lang="en-GB" b="1" dirty="0">
                        <a:solidFill>
                          <a:srgbClr val="512275"/>
                        </a:solidFill>
                        <a:latin typeface="Verdana" panose="020B0604030504040204" pitchFamily="34" charset="0"/>
                        <a:ea typeface="Verdana" panose="020B0604030504040204" pitchFamily="34" charset="0"/>
                      </a:endParaRPr>
                    </a:p>
                  </a:txBody>
                  <a:tcPr anchor="ctr"/>
                </a:tc>
                <a:tc>
                  <a:txBody>
                    <a:bodyPr/>
                    <a:lstStyle/>
                    <a:p>
                      <a:endParaRPr lang="en-GB" b="1" dirty="0">
                        <a:solidFill>
                          <a:srgbClr val="512275"/>
                        </a:solidFill>
                        <a:latin typeface="Verdana" panose="020B0604030504040204" pitchFamily="34" charset="0"/>
                        <a:ea typeface="Verdana" panose="020B0604030504040204" pitchFamily="34" charset="0"/>
                      </a:endParaRPr>
                    </a:p>
                  </a:txBody>
                  <a:tcPr anchor="ctr"/>
                </a:tc>
                <a:extLst>
                  <a:ext uri="{0D108BD9-81ED-4DB2-BD59-A6C34878D82A}">
                    <a16:rowId xmlns:a16="http://schemas.microsoft.com/office/drawing/2014/main" val="3438289171"/>
                  </a:ext>
                </a:extLst>
              </a:tr>
            </a:tbl>
          </a:graphicData>
        </a:graphic>
      </p:graphicFrame>
      <p:graphicFrame>
        <p:nvGraphicFramePr>
          <p:cNvPr id="9" name="Diagram 8"/>
          <p:cNvGraphicFramePr/>
          <p:nvPr>
            <p:extLst>
              <p:ext uri="{D42A27DB-BD31-4B8C-83A1-F6EECF244321}">
                <p14:modId xmlns:p14="http://schemas.microsoft.com/office/powerpoint/2010/main" val="3898972762"/>
              </p:ext>
            </p:extLst>
          </p:nvPr>
        </p:nvGraphicFramePr>
        <p:xfrm>
          <a:off x="656229" y="2563540"/>
          <a:ext cx="4929632" cy="4169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p:cNvGraphicFramePr/>
          <p:nvPr>
            <p:extLst>
              <p:ext uri="{D42A27DB-BD31-4B8C-83A1-F6EECF244321}">
                <p14:modId xmlns:p14="http://schemas.microsoft.com/office/powerpoint/2010/main" val="3855108680"/>
              </p:ext>
            </p:extLst>
          </p:nvPr>
        </p:nvGraphicFramePr>
        <p:xfrm>
          <a:off x="6503575" y="2563540"/>
          <a:ext cx="5528004" cy="416966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99531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4656021" y="1437020"/>
            <a:ext cx="3809553" cy="12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WHAT IS</a:t>
            </a:r>
          </a:p>
        </p:txBody>
      </p:sp>
      <p:sp>
        <p:nvSpPr>
          <p:cNvPr id="7" name="Google Shape;67;p12"/>
          <p:cNvSpPr txBox="1">
            <a:spLocks/>
          </p:cNvSpPr>
          <p:nvPr/>
        </p:nvSpPr>
        <p:spPr>
          <a:xfrm>
            <a:off x="3102964" y="3145447"/>
            <a:ext cx="5633445"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8800" dirty="0">
                <a:solidFill>
                  <a:srgbClr val="512275"/>
                </a:solidFill>
                <a:latin typeface="Segoe Print" charset="0"/>
                <a:ea typeface="Segoe Print" charset="0"/>
                <a:cs typeface="Segoe Print" charset="0"/>
              </a:rPr>
              <a:t>Psychosis</a:t>
            </a:r>
          </a:p>
        </p:txBody>
      </p:sp>
      <p:sp>
        <p:nvSpPr>
          <p:cNvPr id="8" name="Rectangle 7"/>
          <p:cNvSpPr>
            <a:spLocks noChangeArrowheads="1"/>
          </p:cNvSpPr>
          <p:nvPr/>
        </p:nvSpPr>
        <p:spPr bwMode="auto">
          <a:xfrm>
            <a:off x="8102676" y="2301069"/>
            <a:ext cx="1430146" cy="2640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13800" b="1" dirty="0">
                <a:solidFill>
                  <a:srgbClr val="512275"/>
                </a:solidFill>
                <a:latin typeface="Arial Narrow" charset="0"/>
                <a:ea typeface="Arial Narrow" charset="0"/>
                <a:cs typeface="Arial Narrow" charset="0"/>
              </a:rPr>
              <a:t>?</a:t>
            </a:r>
          </a:p>
        </p:txBody>
      </p:sp>
    </p:spTree>
    <p:extLst>
      <p:ext uri="{BB962C8B-B14F-4D97-AF65-F5344CB8AC3E}">
        <p14:creationId xmlns:p14="http://schemas.microsoft.com/office/powerpoint/2010/main" val="1606242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6" y="649501"/>
            <a:ext cx="3687166" cy="2231504"/>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15186" y="752637"/>
            <a:ext cx="366095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000" b="1" dirty="0">
                <a:solidFill>
                  <a:srgbClr val="512275"/>
                </a:solidFill>
                <a:latin typeface="Arial Narrow" charset="0"/>
                <a:ea typeface="Arial Narrow" charset="0"/>
                <a:cs typeface="Arial Narrow" charset="0"/>
              </a:rPr>
              <a:t>Changing voice distress</a:t>
            </a:r>
          </a:p>
        </p:txBody>
      </p:sp>
      <p:sp>
        <p:nvSpPr>
          <p:cNvPr id="3" name="Rectangle 2"/>
          <p:cNvSpPr/>
          <p:nvPr/>
        </p:nvSpPr>
        <p:spPr>
          <a:xfrm>
            <a:off x="5397551" y="518580"/>
            <a:ext cx="6189611" cy="2862322"/>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Make a note of the voices you hear.</a:t>
            </a:r>
          </a:p>
          <a:p>
            <a:pPr marL="342900" indent="-342900">
              <a:lnSpc>
                <a:spcPct val="150000"/>
              </a:lnSpc>
              <a:buFontTx/>
              <a:buChar char="-"/>
            </a:pPr>
            <a:r>
              <a:rPr lang="en-GB" sz="2000" dirty="0">
                <a:solidFill>
                  <a:srgbClr val="512275"/>
                </a:solidFill>
                <a:latin typeface="Verdana" panose="020B0604030504040204" pitchFamily="34" charset="0"/>
                <a:ea typeface="Verdana" panose="020B0604030504040204" pitchFamily="34" charset="0"/>
              </a:rPr>
              <a:t>How many voices do you hear?</a:t>
            </a:r>
          </a:p>
          <a:p>
            <a:pPr marL="342900" indent="-342900">
              <a:lnSpc>
                <a:spcPct val="150000"/>
              </a:lnSpc>
              <a:buFontTx/>
              <a:buChar char="-"/>
            </a:pPr>
            <a:r>
              <a:rPr lang="en-GB" sz="2000" dirty="0">
                <a:solidFill>
                  <a:srgbClr val="512275"/>
                </a:solidFill>
                <a:latin typeface="Verdana" panose="020B0604030504040204" pitchFamily="34" charset="0"/>
                <a:ea typeface="Verdana" panose="020B0604030504040204" pitchFamily="34" charset="0"/>
              </a:rPr>
              <a:t>Do you recognise them?</a:t>
            </a:r>
          </a:p>
          <a:p>
            <a:pPr marL="342900" indent="-342900">
              <a:lnSpc>
                <a:spcPct val="150000"/>
              </a:lnSpc>
              <a:buFontTx/>
              <a:buChar char="-"/>
            </a:pPr>
            <a:r>
              <a:rPr lang="en-GB" sz="2000" dirty="0">
                <a:solidFill>
                  <a:srgbClr val="512275"/>
                </a:solidFill>
                <a:latin typeface="Verdana" panose="020B0604030504040204" pitchFamily="34" charset="0"/>
                <a:ea typeface="Verdana" panose="020B0604030504040204" pitchFamily="34" charset="0"/>
              </a:rPr>
              <a:t>What kind of things do they say?</a:t>
            </a:r>
          </a:p>
          <a:p>
            <a:pPr marL="342900" indent="-342900">
              <a:lnSpc>
                <a:spcPct val="150000"/>
              </a:lnSpc>
              <a:buFontTx/>
              <a:buChar char="-"/>
            </a:pPr>
            <a:r>
              <a:rPr lang="en-GB" sz="2000" dirty="0">
                <a:solidFill>
                  <a:srgbClr val="512275"/>
                </a:solidFill>
                <a:latin typeface="Verdana" panose="020B0604030504040204" pitchFamily="34" charset="0"/>
                <a:ea typeface="Verdana" panose="020B0604030504040204" pitchFamily="34" charset="0"/>
              </a:rPr>
              <a:t>What are the pro’s and con’s?</a:t>
            </a:r>
          </a:p>
          <a:p>
            <a:pPr marL="342900" indent="-342900">
              <a:lnSpc>
                <a:spcPct val="150000"/>
              </a:lnSpc>
              <a:buFontTx/>
              <a:buChar char="-"/>
            </a:pPr>
            <a:r>
              <a:rPr lang="en-GB" sz="2000" dirty="0">
                <a:solidFill>
                  <a:srgbClr val="512275"/>
                </a:solidFill>
                <a:latin typeface="Verdana" panose="020B0604030504040204" pitchFamily="34" charset="0"/>
                <a:ea typeface="Verdana" panose="020B0604030504040204" pitchFamily="34" charset="0"/>
              </a:rPr>
              <a:t>What would you like to change?</a:t>
            </a:r>
          </a:p>
        </p:txBody>
      </p:sp>
      <p:graphicFrame>
        <p:nvGraphicFramePr>
          <p:cNvPr id="19" name="Table 18"/>
          <p:cNvGraphicFramePr>
            <a:graphicFrameLocks noGrp="1"/>
          </p:cNvGraphicFramePr>
          <p:nvPr>
            <p:extLst>
              <p:ext uri="{D42A27DB-BD31-4B8C-83A1-F6EECF244321}">
                <p14:modId xmlns:p14="http://schemas.microsoft.com/office/powerpoint/2010/main" val="948930516"/>
              </p:ext>
            </p:extLst>
          </p:nvPr>
        </p:nvGraphicFramePr>
        <p:xfrm>
          <a:off x="4109730" y="4358846"/>
          <a:ext cx="7477432" cy="1858966"/>
        </p:xfrm>
        <a:graphic>
          <a:graphicData uri="http://schemas.openxmlformats.org/drawingml/2006/table">
            <a:tbl>
              <a:tblPr firstRow="1" bandRow="1">
                <a:tableStyleId>{5C22544A-7EE6-4342-B048-85BDC9FD1C3A}</a:tableStyleId>
              </a:tblPr>
              <a:tblGrid>
                <a:gridCol w="3738716">
                  <a:extLst>
                    <a:ext uri="{9D8B030D-6E8A-4147-A177-3AD203B41FA5}">
                      <a16:colId xmlns:a16="http://schemas.microsoft.com/office/drawing/2014/main" val="2746527042"/>
                    </a:ext>
                  </a:extLst>
                </a:gridCol>
                <a:gridCol w="3738716">
                  <a:extLst>
                    <a:ext uri="{9D8B030D-6E8A-4147-A177-3AD203B41FA5}">
                      <a16:colId xmlns:a16="http://schemas.microsoft.com/office/drawing/2014/main" val="1289612928"/>
                    </a:ext>
                  </a:extLst>
                </a:gridCol>
              </a:tblGrid>
              <a:tr h="548326">
                <a:tc>
                  <a:txBody>
                    <a:bodyPr/>
                    <a:lstStyle/>
                    <a:p>
                      <a:pPr algn="ctr"/>
                      <a:r>
                        <a:rPr lang="en-GB" dirty="0">
                          <a:solidFill>
                            <a:schemeClr val="bg1"/>
                          </a:solidFill>
                          <a:latin typeface="Verdana" panose="020B0604030504040204" pitchFamily="34" charset="0"/>
                          <a:ea typeface="Verdana" panose="020B0604030504040204" pitchFamily="34" charset="0"/>
                        </a:rPr>
                        <a:t>PROS</a:t>
                      </a:r>
                    </a:p>
                  </a:txBody>
                  <a:tcPr anchor="ctr">
                    <a:solidFill>
                      <a:srgbClr val="512275"/>
                    </a:solidFill>
                  </a:tcPr>
                </a:tc>
                <a:tc>
                  <a:txBody>
                    <a:bodyPr/>
                    <a:lstStyle/>
                    <a:p>
                      <a:pPr algn="ctr"/>
                      <a:r>
                        <a:rPr lang="en-GB" dirty="0">
                          <a:solidFill>
                            <a:schemeClr val="bg1"/>
                          </a:solidFill>
                          <a:latin typeface="Verdana" panose="020B0604030504040204" pitchFamily="34" charset="0"/>
                          <a:ea typeface="Verdana" panose="020B0604030504040204" pitchFamily="34" charset="0"/>
                        </a:rPr>
                        <a:t>CONS</a:t>
                      </a:r>
                    </a:p>
                  </a:txBody>
                  <a:tcPr anchor="ctr">
                    <a:solidFill>
                      <a:schemeClr val="accent6">
                        <a:lumMod val="50000"/>
                      </a:schemeClr>
                    </a:solidFill>
                  </a:tcPr>
                </a:tc>
                <a:extLst>
                  <a:ext uri="{0D108BD9-81ED-4DB2-BD59-A6C34878D82A}">
                    <a16:rowId xmlns:a16="http://schemas.microsoft.com/office/drawing/2014/main" val="3947928321"/>
                  </a:ext>
                </a:extLst>
              </a:tr>
              <a:tr h="742950">
                <a:tc>
                  <a:txBody>
                    <a:bodyPr/>
                    <a:lstStyle/>
                    <a:p>
                      <a:r>
                        <a:rPr lang="en-GB" sz="1600" kern="1200" dirty="0">
                          <a:solidFill>
                            <a:srgbClr val="512275"/>
                          </a:solidFill>
                          <a:latin typeface="Verdana" panose="020B0604030504040204" pitchFamily="34" charset="0"/>
                          <a:ea typeface="Verdana" panose="020B0604030504040204" pitchFamily="34" charset="0"/>
                          <a:cs typeface="+mn-cs"/>
                        </a:rPr>
                        <a:t>They sometimes offer support</a:t>
                      </a:r>
                    </a:p>
                    <a:p>
                      <a:r>
                        <a:rPr lang="en-GB" sz="1600" kern="1200" dirty="0">
                          <a:solidFill>
                            <a:srgbClr val="512275"/>
                          </a:solidFill>
                          <a:latin typeface="Verdana" panose="020B0604030504040204" pitchFamily="34" charset="0"/>
                          <a:ea typeface="Verdana" panose="020B0604030504040204" pitchFamily="34" charset="0"/>
                          <a:cs typeface="+mn-cs"/>
                        </a:rPr>
                        <a:t>They offer advice (but not always good advice)</a:t>
                      </a: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They make me feel bad</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They make me paranoid about other people</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They cause problems with my relationships with my family</a:t>
                      </a:r>
                    </a:p>
                  </a:txBody>
                  <a:tcPr>
                    <a:solidFill>
                      <a:schemeClr val="accent6">
                        <a:lumMod val="20000"/>
                        <a:lumOff val="80000"/>
                      </a:schemeClr>
                    </a:solidFill>
                  </a:tcPr>
                </a:tc>
                <a:extLst>
                  <a:ext uri="{0D108BD9-81ED-4DB2-BD59-A6C34878D82A}">
                    <a16:rowId xmlns:a16="http://schemas.microsoft.com/office/drawing/2014/main" val="600702338"/>
                  </a:ext>
                </a:extLst>
              </a:tr>
            </a:tbl>
          </a:graphicData>
        </a:graphic>
      </p:graphicFrame>
      <p:sp>
        <p:nvSpPr>
          <p:cNvPr id="20" name="Rectangle 19"/>
          <p:cNvSpPr/>
          <p:nvPr/>
        </p:nvSpPr>
        <p:spPr>
          <a:xfrm>
            <a:off x="4071022" y="3667137"/>
            <a:ext cx="1978147" cy="515526"/>
          </a:xfrm>
          <a:prstGeom prst="rect">
            <a:avLst/>
          </a:prstGeom>
        </p:spPr>
        <p:txBody>
          <a:bodyPr wrap="square">
            <a:spAutoFit/>
          </a:bodyPr>
          <a:lstStyle/>
          <a:p>
            <a:pPr>
              <a:lnSpc>
                <a:spcPct val="150000"/>
              </a:lnSpc>
            </a:pPr>
            <a:r>
              <a:rPr lang="en-GB" sz="2000" dirty="0">
                <a:solidFill>
                  <a:srgbClr val="512275"/>
                </a:solidFill>
                <a:latin typeface="Segoe Print" charset="0"/>
                <a:ea typeface="Segoe Print" charset="0"/>
                <a:cs typeface="Segoe Print" charset="0"/>
              </a:rPr>
              <a:t>For example...</a:t>
            </a:r>
          </a:p>
        </p:txBody>
      </p:sp>
    </p:spTree>
    <p:extLst>
      <p:ext uri="{BB962C8B-B14F-4D97-AF65-F5344CB8AC3E}">
        <p14:creationId xmlns:p14="http://schemas.microsoft.com/office/powerpoint/2010/main" val="4153879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6" y="649501"/>
            <a:ext cx="3687166" cy="2231504"/>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15186" y="752637"/>
            <a:ext cx="3660955" cy="2237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000" b="1" dirty="0">
                <a:solidFill>
                  <a:srgbClr val="512275"/>
                </a:solidFill>
                <a:latin typeface="Arial Narrow" charset="0"/>
                <a:ea typeface="Arial Narrow" charset="0"/>
                <a:cs typeface="Arial Narrow" charset="0"/>
              </a:rPr>
              <a:t>Changing paranoia distress</a:t>
            </a:r>
          </a:p>
        </p:txBody>
      </p:sp>
      <p:sp>
        <p:nvSpPr>
          <p:cNvPr id="3" name="Rectangle 2"/>
          <p:cNvSpPr/>
          <p:nvPr/>
        </p:nvSpPr>
        <p:spPr>
          <a:xfrm>
            <a:off x="5397551" y="873230"/>
            <a:ext cx="6189611" cy="953403"/>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What are the pros and cons of your beliefs?</a:t>
            </a:r>
          </a:p>
          <a:p>
            <a:pPr>
              <a:lnSpc>
                <a:spcPct val="150000"/>
              </a:lnSpc>
            </a:pPr>
            <a:endParaRPr lang="en-GB" sz="2000" dirty="0">
              <a:solidFill>
                <a:srgbClr val="512275"/>
              </a:solidFill>
              <a:latin typeface="Verdana" panose="020B0604030504040204" pitchFamily="34" charset="0"/>
              <a:ea typeface="Verdana" panose="020B0604030504040204" pitchFamily="34" charset="0"/>
            </a:endParaRPr>
          </a:p>
        </p:txBody>
      </p:sp>
      <p:graphicFrame>
        <p:nvGraphicFramePr>
          <p:cNvPr id="19" name="Table 18"/>
          <p:cNvGraphicFramePr>
            <a:graphicFrameLocks noGrp="1"/>
          </p:cNvGraphicFramePr>
          <p:nvPr>
            <p:extLst>
              <p:ext uri="{D42A27DB-BD31-4B8C-83A1-F6EECF244321}">
                <p14:modId xmlns:p14="http://schemas.microsoft.com/office/powerpoint/2010/main" val="2234200551"/>
              </p:ext>
            </p:extLst>
          </p:nvPr>
        </p:nvGraphicFramePr>
        <p:xfrm>
          <a:off x="4476141" y="3064864"/>
          <a:ext cx="7477432" cy="1858966"/>
        </p:xfrm>
        <a:graphic>
          <a:graphicData uri="http://schemas.openxmlformats.org/drawingml/2006/table">
            <a:tbl>
              <a:tblPr firstRow="1" bandRow="1">
                <a:tableStyleId>{5C22544A-7EE6-4342-B048-85BDC9FD1C3A}</a:tableStyleId>
              </a:tblPr>
              <a:tblGrid>
                <a:gridCol w="3738716">
                  <a:extLst>
                    <a:ext uri="{9D8B030D-6E8A-4147-A177-3AD203B41FA5}">
                      <a16:colId xmlns:a16="http://schemas.microsoft.com/office/drawing/2014/main" val="2746527042"/>
                    </a:ext>
                  </a:extLst>
                </a:gridCol>
                <a:gridCol w="3738716">
                  <a:extLst>
                    <a:ext uri="{9D8B030D-6E8A-4147-A177-3AD203B41FA5}">
                      <a16:colId xmlns:a16="http://schemas.microsoft.com/office/drawing/2014/main" val="1289612928"/>
                    </a:ext>
                  </a:extLst>
                </a:gridCol>
              </a:tblGrid>
              <a:tr h="548326">
                <a:tc>
                  <a:txBody>
                    <a:bodyPr/>
                    <a:lstStyle/>
                    <a:p>
                      <a:pPr algn="ctr"/>
                      <a:r>
                        <a:rPr lang="en-GB" dirty="0">
                          <a:solidFill>
                            <a:schemeClr val="bg1"/>
                          </a:solidFill>
                          <a:latin typeface="Verdana" panose="020B0604030504040204" pitchFamily="34" charset="0"/>
                          <a:ea typeface="Verdana" panose="020B0604030504040204" pitchFamily="34" charset="0"/>
                        </a:rPr>
                        <a:t>PROS</a:t>
                      </a:r>
                    </a:p>
                  </a:txBody>
                  <a:tcPr anchor="ctr">
                    <a:solidFill>
                      <a:srgbClr val="512275"/>
                    </a:solidFill>
                  </a:tcPr>
                </a:tc>
                <a:tc>
                  <a:txBody>
                    <a:bodyPr/>
                    <a:lstStyle/>
                    <a:p>
                      <a:pPr algn="ctr"/>
                      <a:r>
                        <a:rPr lang="en-GB" dirty="0">
                          <a:solidFill>
                            <a:schemeClr val="bg1"/>
                          </a:solidFill>
                          <a:latin typeface="Verdana" panose="020B0604030504040204" pitchFamily="34" charset="0"/>
                          <a:ea typeface="Verdana" panose="020B0604030504040204" pitchFamily="34" charset="0"/>
                        </a:rPr>
                        <a:t>CONS</a:t>
                      </a:r>
                    </a:p>
                  </a:txBody>
                  <a:tcPr anchor="ctr">
                    <a:solidFill>
                      <a:schemeClr val="accent6">
                        <a:lumMod val="50000"/>
                      </a:schemeClr>
                    </a:solidFill>
                  </a:tcPr>
                </a:tc>
                <a:extLst>
                  <a:ext uri="{0D108BD9-81ED-4DB2-BD59-A6C34878D82A}">
                    <a16:rowId xmlns:a16="http://schemas.microsoft.com/office/drawing/2014/main" val="3947928321"/>
                  </a:ext>
                </a:extLst>
              </a:tr>
              <a:tr h="742950">
                <a:tc>
                  <a:txBody>
                    <a:bodyPr/>
                    <a:lstStyle/>
                    <a:p>
                      <a:r>
                        <a:rPr lang="en-GB" sz="1600" kern="1200" dirty="0">
                          <a:solidFill>
                            <a:srgbClr val="512275"/>
                          </a:solidFill>
                          <a:latin typeface="Verdana" panose="020B0604030504040204" pitchFamily="34" charset="0"/>
                          <a:ea typeface="Verdana" panose="020B0604030504040204" pitchFamily="34" charset="0"/>
                          <a:cs typeface="+mn-cs"/>
                        </a:rPr>
                        <a:t>It keeps me safe</a:t>
                      </a:r>
                    </a:p>
                    <a:p>
                      <a:r>
                        <a:rPr lang="en-GB" sz="1600" kern="1200" dirty="0">
                          <a:solidFill>
                            <a:srgbClr val="512275"/>
                          </a:solidFill>
                          <a:latin typeface="Verdana" panose="020B0604030504040204" pitchFamily="34" charset="0"/>
                          <a:ea typeface="Verdana" panose="020B0604030504040204" pitchFamily="34" charset="0"/>
                          <a:cs typeface="+mn-cs"/>
                        </a:rPr>
                        <a:t>It stops me being</a:t>
                      </a:r>
                      <a:r>
                        <a:rPr lang="en-GB" sz="1600" kern="1200" baseline="0" dirty="0">
                          <a:solidFill>
                            <a:srgbClr val="512275"/>
                          </a:solidFill>
                          <a:latin typeface="Verdana" panose="020B0604030504040204" pitchFamily="34" charset="0"/>
                          <a:ea typeface="Verdana" panose="020B0604030504040204" pitchFamily="34" charset="0"/>
                          <a:cs typeface="+mn-cs"/>
                        </a:rPr>
                        <a:t> attacked by others</a:t>
                      </a:r>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It means I can’t go out</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I always feel unsafe</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It stops me getting a job</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600" kern="1200" dirty="0">
                          <a:solidFill>
                            <a:srgbClr val="512275"/>
                          </a:solidFill>
                          <a:latin typeface="Verdana" panose="020B0604030504040204" pitchFamily="34" charset="0"/>
                          <a:ea typeface="Verdana" panose="020B0604030504040204" pitchFamily="34" charset="0"/>
                          <a:cs typeface="+mn-cs"/>
                        </a:rPr>
                        <a:t>It causes problems in my relationships</a:t>
                      </a:r>
                    </a:p>
                  </a:txBody>
                  <a:tcPr>
                    <a:solidFill>
                      <a:schemeClr val="accent6">
                        <a:lumMod val="20000"/>
                        <a:lumOff val="80000"/>
                      </a:schemeClr>
                    </a:solidFill>
                  </a:tcPr>
                </a:tc>
                <a:extLst>
                  <a:ext uri="{0D108BD9-81ED-4DB2-BD59-A6C34878D82A}">
                    <a16:rowId xmlns:a16="http://schemas.microsoft.com/office/drawing/2014/main" val="600702338"/>
                  </a:ext>
                </a:extLst>
              </a:tr>
            </a:tbl>
          </a:graphicData>
        </a:graphic>
      </p:graphicFrame>
      <p:sp>
        <p:nvSpPr>
          <p:cNvPr id="20" name="Rectangle 19"/>
          <p:cNvSpPr/>
          <p:nvPr/>
        </p:nvSpPr>
        <p:spPr>
          <a:xfrm>
            <a:off x="4648904" y="1973997"/>
            <a:ext cx="7131905" cy="1015663"/>
          </a:xfrm>
          <a:prstGeom prst="rect">
            <a:avLst/>
          </a:prstGeom>
        </p:spPr>
        <p:txBody>
          <a:bodyPr wrap="square">
            <a:spAutoFit/>
          </a:bodyPr>
          <a:lstStyle/>
          <a:p>
            <a:pPr>
              <a:lnSpc>
                <a:spcPct val="150000"/>
              </a:lnSpc>
            </a:pPr>
            <a:r>
              <a:rPr lang="en-GB" sz="2000" dirty="0">
                <a:solidFill>
                  <a:srgbClr val="512275"/>
                </a:solidFill>
                <a:latin typeface="Segoe Print" charset="0"/>
                <a:ea typeface="Segoe Print" charset="0"/>
                <a:cs typeface="Segoe Print" charset="0"/>
              </a:rPr>
              <a:t>For example... James believed the police were plotting against him and were after him </a:t>
            </a:r>
          </a:p>
        </p:txBody>
      </p:sp>
    </p:spTree>
    <p:extLst>
      <p:ext uri="{BB962C8B-B14F-4D97-AF65-F5344CB8AC3E}">
        <p14:creationId xmlns:p14="http://schemas.microsoft.com/office/powerpoint/2010/main" val="3018864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517250" y="522798"/>
            <a:ext cx="197845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Brief</a:t>
            </a:r>
          </a:p>
        </p:txBody>
      </p:sp>
      <p:sp>
        <p:nvSpPr>
          <p:cNvPr id="2" name="Rectangle 1"/>
          <p:cNvSpPr/>
          <p:nvPr/>
        </p:nvSpPr>
        <p:spPr>
          <a:xfrm>
            <a:off x="4446021" y="522798"/>
            <a:ext cx="7255442" cy="2862322"/>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Patient</a:t>
            </a:r>
          </a:p>
          <a:p>
            <a:pPr>
              <a:lnSpc>
                <a:spcPct val="150000"/>
              </a:lnSpc>
            </a:pPr>
            <a:r>
              <a:rPr lang="en-GB" sz="2000" dirty="0">
                <a:solidFill>
                  <a:srgbClr val="512275"/>
                </a:solidFill>
                <a:latin typeface="Verdana" panose="020B0604030504040204" pitchFamily="34" charset="0"/>
                <a:ea typeface="Verdana" panose="020B0604030504040204" pitchFamily="34" charset="0"/>
              </a:rPr>
              <a:t>You are meeting with your named nurse. You need to make a decision about what strategies to use to help you with your distressing experiences. The nurse provides you with some tools to understand what strategies to use and you both decide together. </a:t>
            </a:r>
          </a:p>
        </p:txBody>
      </p:sp>
      <p:sp>
        <p:nvSpPr>
          <p:cNvPr id="3" name="Rectangle 2"/>
          <p:cNvSpPr/>
          <p:nvPr/>
        </p:nvSpPr>
        <p:spPr>
          <a:xfrm>
            <a:off x="4446021" y="4118248"/>
            <a:ext cx="7255442" cy="2400657"/>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Nurse</a:t>
            </a:r>
          </a:p>
          <a:p>
            <a:pPr>
              <a:lnSpc>
                <a:spcPct val="150000"/>
              </a:lnSpc>
            </a:pPr>
            <a:r>
              <a:rPr lang="en-GB" sz="2000" dirty="0">
                <a:solidFill>
                  <a:srgbClr val="512275"/>
                </a:solidFill>
                <a:latin typeface="Verdana" panose="020B0604030504040204" pitchFamily="34" charset="0"/>
                <a:ea typeface="Verdana" panose="020B0604030504040204" pitchFamily="34" charset="0"/>
              </a:rPr>
              <a:t>In your session with the patient you want them to decide which strategies would be best to help them with their distressing experiences. Try completing this section of the workbook together</a:t>
            </a:r>
            <a:endParaRPr lang="en-GB"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13391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2574388" y="1421522"/>
            <a:ext cx="5898745"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4</a:t>
            </a:r>
          </a:p>
        </p:txBody>
      </p:sp>
      <p:sp>
        <p:nvSpPr>
          <p:cNvPr id="7" name="Google Shape;67;p12"/>
          <p:cNvSpPr txBox="1">
            <a:spLocks/>
          </p:cNvSpPr>
          <p:nvPr/>
        </p:nvSpPr>
        <p:spPr>
          <a:xfrm>
            <a:off x="1717590" y="2969630"/>
            <a:ext cx="8242336" cy="2714478"/>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6000" dirty="0">
                <a:solidFill>
                  <a:srgbClr val="512275"/>
                </a:solidFill>
                <a:latin typeface="Segoe Print" charset="0"/>
                <a:ea typeface="Segoe Print" charset="0"/>
                <a:cs typeface="Segoe Print" charset="0"/>
              </a:rPr>
              <a:t>Working on TRIGGERS</a:t>
            </a:r>
          </a:p>
        </p:txBody>
      </p:sp>
    </p:spTree>
    <p:extLst>
      <p:ext uri="{BB962C8B-B14F-4D97-AF65-F5344CB8AC3E}">
        <p14:creationId xmlns:p14="http://schemas.microsoft.com/office/powerpoint/2010/main" val="29480261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275439" y="617911"/>
            <a:ext cx="2928771" cy="9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5400" b="1" dirty="0">
                <a:solidFill>
                  <a:srgbClr val="512275"/>
                </a:solidFill>
                <a:latin typeface="Arial Narrow" charset="0"/>
                <a:ea typeface="Arial Narrow" charset="0"/>
                <a:cs typeface="Arial Narrow" charset="0"/>
              </a:rPr>
              <a:t>Triggers</a:t>
            </a:r>
          </a:p>
        </p:txBody>
      </p:sp>
      <p:sp>
        <p:nvSpPr>
          <p:cNvPr id="3" name="Rectangle 2"/>
          <p:cNvSpPr/>
          <p:nvPr/>
        </p:nvSpPr>
        <p:spPr>
          <a:xfrm>
            <a:off x="4360071" y="768667"/>
            <a:ext cx="7255442" cy="4524315"/>
          </a:xfrm>
          <a:prstGeom prst="rect">
            <a:avLst/>
          </a:prstGeom>
        </p:spPr>
        <p:txBody>
          <a:bodyPr wrap="square">
            <a:spAutoFit/>
          </a:bodyPr>
          <a:lstStyle/>
          <a:p>
            <a:pPr>
              <a:lnSpc>
                <a:spcPct val="150000"/>
              </a:lnSpc>
            </a:pPr>
            <a:r>
              <a:rPr lang="en-GB" sz="2400" dirty="0">
                <a:solidFill>
                  <a:srgbClr val="512275"/>
                </a:solidFill>
                <a:latin typeface="Verdana" panose="020B0604030504040204" pitchFamily="34" charset="0"/>
                <a:ea typeface="Verdana" panose="020B0604030504040204" pitchFamily="34" charset="0"/>
              </a:rPr>
              <a:t>There are many things that can build up in someone’s life that leads to them having distressing experiences of psychosis.</a:t>
            </a:r>
          </a:p>
          <a:p>
            <a:pPr>
              <a:lnSpc>
                <a:spcPct val="150000"/>
              </a:lnSpc>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r>
              <a:rPr lang="en-US" sz="2400" dirty="0">
                <a:solidFill>
                  <a:srgbClr val="512275"/>
                </a:solidFill>
                <a:latin typeface="Verdana" panose="020B0604030504040204" pitchFamily="34" charset="0"/>
                <a:ea typeface="Verdana" panose="020B0604030504040204" pitchFamily="34" charset="0"/>
              </a:rPr>
              <a:t>Y</a:t>
            </a:r>
            <a:r>
              <a:rPr lang="en-GB" sz="2400" dirty="0" err="1">
                <a:solidFill>
                  <a:srgbClr val="512275"/>
                </a:solidFill>
                <a:latin typeface="Verdana" panose="020B0604030504040204" pitchFamily="34" charset="0"/>
                <a:ea typeface="Verdana" panose="020B0604030504040204" pitchFamily="34" charset="0"/>
              </a:rPr>
              <a:t>ou</a:t>
            </a:r>
            <a:r>
              <a:rPr lang="en-GB" sz="2400" dirty="0">
                <a:solidFill>
                  <a:srgbClr val="512275"/>
                </a:solidFill>
                <a:latin typeface="Verdana" panose="020B0604030504040204" pitchFamily="34" charset="0"/>
                <a:ea typeface="Verdana" panose="020B0604030504040204" pitchFamily="34" charset="0"/>
              </a:rPr>
              <a:t> can support someone to recognise what their triggers and think about possible ways to manage them. This may involve </a:t>
            </a:r>
            <a:r>
              <a:rPr lang="en-GB" sz="2400" b="1" dirty="0">
                <a:solidFill>
                  <a:srgbClr val="512275"/>
                </a:solidFill>
                <a:latin typeface="Verdana" panose="020B0604030504040204" pitchFamily="34" charset="0"/>
                <a:ea typeface="Verdana" panose="020B0604030504040204" pitchFamily="34" charset="0"/>
              </a:rPr>
              <a:t>changing</a:t>
            </a:r>
            <a:r>
              <a:rPr lang="en-GB" sz="2400" dirty="0">
                <a:solidFill>
                  <a:srgbClr val="512275"/>
                </a:solidFill>
                <a:latin typeface="Verdana" panose="020B0604030504040204" pitchFamily="34" charset="0"/>
                <a:ea typeface="Verdana" panose="020B0604030504040204" pitchFamily="34" charset="0"/>
              </a:rPr>
              <a:t> or </a:t>
            </a:r>
            <a:r>
              <a:rPr lang="en-GB" sz="2400" b="1" dirty="0">
                <a:solidFill>
                  <a:srgbClr val="512275"/>
                </a:solidFill>
                <a:latin typeface="Verdana" panose="020B0604030504040204" pitchFamily="34" charset="0"/>
                <a:ea typeface="Verdana" panose="020B0604030504040204" pitchFamily="34" charset="0"/>
              </a:rPr>
              <a:t>avoiding</a:t>
            </a:r>
            <a:r>
              <a:rPr lang="en-GB" sz="2400" dirty="0">
                <a:solidFill>
                  <a:srgbClr val="512275"/>
                </a:solidFill>
                <a:latin typeface="Verdana" panose="020B0604030504040204" pitchFamily="34" charset="0"/>
                <a:ea typeface="Verdana" panose="020B0604030504040204" pitchFamily="34" charset="0"/>
              </a:rPr>
              <a:t> them.</a:t>
            </a:r>
            <a:endParaRPr lang="en-GB"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72438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graphicFrame>
        <p:nvGraphicFramePr>
          <p:cNvPr id="4" name="Content Placeholder 3"/>
          <p:cNvGraphicFramePr>
            <a:graphicFrameLocks noGrp="1"/>
          </p:cNvGraphicFramePr>
          <p:nvPr>
            <p:ph idx="1"/>
            <p:extLst>
              <p:ext uri="{D42A27DB-BD31-4B8C-83A1-F6EECF244321}">
                <p14:modId xmlns:p14="http://schemas.microsoft.com/office/powerpoint/2010/main" val="1049344364"/>
              </p:ext>
            </p:extLst>
          </p:nvPr>
        </p:nvGraphicFramePr>
        <p:xfrm>
          <a:off x="330989" y="1643596"/>
          <a:ext cx="11447724" cy="3800700"/>
        </p:xfrm>
        <a:graphic>
          <a:graphicData uri="http://schemas.openxmlformats.org/drawingml/2006/table">
            <a:tbl>
              <a:tblPr firstRow="1" bandRow="1">
                <a:tableStyleId>{3B4B98B0-60AC-42C2-AFA5-B58CD77FA1E5}</a:tableStyleId>
              </a:tblPr>
              <a:tblGrid>
                <a:gridCol w="5723862">
                  <a:extLst>
                    <a:ext uri="{9D8B030D-6E8A-4147-A177-3AD203B41FA5}">
                      <a16:colId xmlns:a16="http://schemas.microsoft.com/office/drawing/2014/main" val="3713640427"/>
                    </a:ext>
                  </a:extLst>
                </a:gridCol>
                <a:gridCol w="5723862">
                  <a:extLst>
                    <a:ext uri="{9D8B030D-6E8A-4147-A177-3AD203B41FA5}">
                      <a16:colId xmlns:a16="http://schemas.microsoft.com/office/drawing/2014/main" val="1844727290"/>
                    </a:ext>
                  </a:extLst>
                </a:gridCol>
              </a:tblGrid>
              <a:tr h="479673">
                <a:tc>
                  <a:txBody>
                    <a:bodyPr/>
                    <a:lstStyle/>
                    <a:p>
                      <a:pPr algn="l"/>
                      <a:r>
                        <a:rPr lang="en-GB" sz="2000" dirty="0">
                          <a:solidFill>
                            <a:srgbClr val="512275"/>
                          </a:solidFill>
                          <a:latin typeface="Verdana" panose="020B0604030504040204" pitchFamily="34" charset="0"/>
                          <a:ea typeface="Verdana" panose="020B0604030504040204" pitchFamily="34" charset="0"/>
                        </a:rPr>
                        <a:t>What</a:t>
                      </a:r>
                      <a:r>
                        <a:rPr lang="en-GB" sz="2000" baseline="0" dirty="0">
                          <a:solidFill>
                            <a:srgbClr val="512275"/>
                          </a:solidFill>
                          <a:latin typeface="Verdana" panose="020B0604030504040204" pitchFamily="34" charset="0"/>
                          <a:ea typeface="Verdana" panose="020B0604030504040204" pitchFamily="34" charset="0"/>
                        </a:rPr>
                        <a:t> are my triggers?</a:t>
                      </a:r>
                      <a:endParaRPr lang="en-GB" sz="2000" dirty="0">
                        <a:solidFill>
                          <a:srgbClr val="512275"/>
                        </a:solidFill>
                        <a:latin typeface="Verdana" panose="020B0604030504040204" pitchFamily="34" charset="0"/>
                        <a:ea typeface="Verdana" panose="020B0604030504040204" pitchFamily="34" charset="0"/>
                      </a:endParaRPr>
                    </a:p>
                  </a:txBody>
                  <a:tcPr anchor="ctr">
                    <a:lnB w="12700" cap="flat" cmpd="sng" algn="ctr">
                      <a:solidFill>
                        <a:srgbClr val="512275"/>
                      </a:solidFill>
                      <a:prstDash val="solid"/>
                      <a:round/>
                      <a:headEnd type="none" w="med" len="med"/>
                      <a:tailEnd type="none" w="med" len="med"/>
                    </a:lnB>
                    <a:solidFill>
                      <a:schemeClr val="accent6">
                        <a:lumMod val="40000"/>
                        <a:lumOff val="60000"/>
                      </a:schemeClr>
                    </a:solidFill>
                  </a:tcPr>
                </a:tc>
                <a:tc>
                  <a:txBody>
                    <a:bodyPr/>
                    <a:lstStyle/>
                    <a:p>
                      <a:pPr algn="l"/>
                      <a:r>
                        <a:rPr lang="en-GB" sz="2000" dirty="0">
                          <a:solidFill>
                            <a:srgbClr val="512275"/>
                          </a:solidFill>
                          <a:latin typeface="Verdana" panose="020B0604030504040204" pitchFamily="34" charset="0"/>
                          <a:ea typeface="Verdana" panose="020B0604030504040204" pitchFamily="34" charset="0"/>
                        </a:rPr>
                        <a:t>What</a:t>
                      </a:r>
                      <a:r>
                        <a:rPr lang="en-GB" sz="2000" baseline="0" dirty="0">
                          <a:solidFill>
                            <a:srgbClr val="512275"/>
                          </a:solidFill>
                          <a:latin typeface="Verdana" panose="020B0604030504040204" pitchFamily="34" charset="0"/>
                          <a:ea typeface="Verdana" panose="020B0604030504040204" pitchFamily="34" charset="0"/>
                        </a:rPr>
                        <a:t> can I do to change/avoid my triggers?</a:t>
                      </a:r>
                      <a:endParaRPr lang="en-GB" sz="2000" dirty="0">
                        <a:solidFill>
                          <a:srgbClr val="512275"/>
                        </a:solidFill>
                        <a:latin typeface="Verdana" panose="020B0604030504040204" pitchFamily="34" charset="0"/>
                        <a:ea typeface="Verdana" panose="020B0604030504040204" pitchFamily="34" charset="0"/>
                      </a:endParaRPr>
                    </a:p>
                  </a:txBody>
                  <a:tcPr anchor="ctr">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136684813"/>
                  </a:ext>
                </a:extLst>
              </a:tr>
              <a:tr h="7749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Feeling anxious</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Use technique to feel</a:t>
                      </a:r>
                      <a:r>
                        <a:rPr lang="en-GB" sz="2000" b="0" kern="1200" baseline="0" dirty="0">
                          <a:solidFill>
                            <a:srgbClr val="512275"/>
                          </a:solidFill>
                          <a:latin typeface="Verdana" panose="020B0604030504040204" pitchFamily="34" charset="0"/>
                          <a:ea typeface="Verdana" panose="020B0604030504040204" pitchFamily="34" charset="0"/>
                          <a:cs typeface="+mn-cs"/>
                        </a:rPr>
                        <a:t> less anxious</a:t>
                      </a:r>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1533328656"/>
                  </a:ext>
                </a:extLst>
              </a:tr>
              <a:tr h="7749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Arguing</a:t>
                      </a:r>
                      <a:r>
                        <a:rPr lang="en-GB" sz="2000" b="0" kern="1200" baseline="0" dirty="0">
                          <a:solidFill>
                            <a:srgbClr val="512275"/>
                          </a:solidFill>
                          <a:latin typeface="Verdana" panose="020B0604030504040204" pitchFamily="34" charset="0"/>
                          <a:ea typeface="Verdana" panose="020B0604030504040204" pitchFamily="34" charset="0"/>
                          <a:cs typeface="+mn-cs"/>
                        </a:rPr>
                        <a:t> with family</a:t>
                      </a:r>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Try to have more positive relationship</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0029204"/>
                  </a:ext>
                </a:extLst>
              </a:tr>
              <a:tr h="774915">
                <a:tc>
                  <a:txBody>
                    <a:bodyPr/>
                    <a:lstStyle/>
                    <a:p>
                      <a:pPr algn="l"/>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tc>
                  <a:txBody>
                    <a:bodyPr/>
                    <a:lstStyle/>
                    <a:p>
                      <a:pPr algn="l"/>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1371051616"/>
                  </a:ext>
                </a:extLst>
              </a:tr>
              <a:tr h="774915">
                <a:tc>
                  <a:txBody>
                    <a:bodyPr/>
                    <a:lstStyle/>
                    <a:p>
                      <a:pPr marL="0" algn="l" defTabSz="457200" rtl="0" eaLnBrk="1" latinLnBrk="0" hangingPunct="1"/>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tc>
                  <a:txBody>
                    <a:bodyPr/>
                    <a:lstStyle/>
                    <a:p>
                      <a:pPr marL="0" algn="l" defTabSz="457200" rtl="0" eaLnBrk="1" latinLnBrk="0" hangingPunct="1"/>
                      <a:endParaRPr lang="en-GB" sz="2000" b="0" kern="1200" dirty="0">
                        <a:solidFill>
                          <a:srgbClr val="512275"/>
                        </a:solidFill>
                        <a:latin typeface="Verdana" panose="020B0604030504040204" pitchFamily="34" charset="0"/>
                        <a:ea typeface="Verdana" panose="020B0604030504040204" pitchFamily="34" charset="0"/>
                        <a:cs typeface="+mn-cs"/>
                      </a:endParaRP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265267186"/>
                  </a:ext>
                </a:extLst>
              </a:tr>
            </a:tbl>
          </a:graphicData>
        </a:graphic>
      </p:graphicFrame>
      <p:sp>
        <p:nvSpPr>
          <p:cNvPr id="6" name="Google Shape;67;p12"/>
          <p:cNvSpPr txBox="1">
            <a:spLocks/>
          </p:cNvSpPr>
          <p:nvPr/>
        </p:nvSpPr>
        <p:spPr>
          <a:xfrm>
            <a:off x="751703" y="381824"/>
            <a:ext cx="10688594" cy="70557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3600" dirty="0">
                <a:solidFill>
                  <a:srgbClr val="512275"/>
                </a:solidFill>
                <a:latin typeface="Segoe Print" charset="0"/>
                <a:ea typeface="Segoe Print" charset="0"/>
                <a:cs typeface="Segoe Print" charset="0"/>
              </a:rPr>
              <a:t>Triggers of voices and beliefs</a:t>
            </a:r>
          </a:p>
        </p:txBody>
      </p:sp>
      <p:sp>
        <p:nvSpPr>
          <p:cNvPr id="8" name="Rectangle 7"/>
          <p:cNvSpPr/>
          <p:nvPr/>
        </p:nvSpPr>
        <p:spPr>
          <a:xfrm>
            <a:off x="330988" y="5754628"/>
            <a:ext cx="8588159" cy="553998"/>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Do you notice changes when your triggers are changed?</a:t>
            </a:r>
          </a:p>
        </p:txBody>
      </p:sp>
    </p:spTree>
    <p:extLst>
      <p:ext uri="{BB962C8B-B14F-4D97-AF65-F5344CB8AC3E}">
        <p14:creationId xmlns:p14="http://schemas.microsoft.com/office/powerpoint/2010/main" val="18551572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2574388" y="1421522"/>
            <a:ext cx="5898745"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5</a:t>
            </a:r>
          </a:p>
        </p:txBody>
      </p:sp>
      <p:sp>
        <p:nvSpPr>
          <p:cNvPr id="7" name="Google Shape;67;p12"/>
          <p:cNvSpPr txBox="1">
            <a:spLocks/>
          </p:cNvSpPr>
          <p:nvPr/>
        </p:nvSpPr>
        <p:spPr>
          <a:xfrm>
            <a:off x="1717590" y="2969630"/>
            <a:ext cx="8242336" cy="2714478"/>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6000" dirty="0">
                <a:solidFill>
                  <a:srgbClr val="512275"/>
                </a:solidFill>
                <a:latin typeface="Segoe Print" charset="0"/>
                <a:ea typeface="Segoe Print" charset="0"/>
                <a:cs typeface="Segoe Print" charset="0"/>
              </a:rPr>
              <a:t>Working on THOUGHTS</a:t>
            </a:r>
          </a:p>
        </p:txBody>
      </p:sp>
    </p:spTree>
    <p:extLst>
      <p:ext uri="{BB962C8B-B14F-4D97-AF65-F5344CB8AC3E}">
        <p14:creationId xmlns:p14="http://schemas.microsoft.com/office/powerpoint/2010/main" val="1361147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275439" y="617911"/>
            <a:ext cx="2928771" cy="89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dirty="0">
                <a:solidFill>
                  <a:srgbClr val="512275"/>
                </a:solidFill>
                <a:latin typeface="Arial Narrow" charset="0"/>
                <a:ea typeface="Arial Narrow" charset="0"/>
                <a:cs typeface="Arial Narrow" charset="0"/>
              </a:rPr>
              <a:t>Thoughts</a:t>
            </a:r>
          </a:p>
        </p:txBody>
      </p:sp>
      <p:sp>
        <p:nvSpPr>
          <p:cNvPr id="3" name="Rectangle 2"/>
          <p:cNvSpPr/>
          <p:nvPr/>
        </p:nvSpPr>
        <p:spPr>
          <a:xfrm>
            <a:off x="4446743" y="768667"/>
            <a:ext cx="7255442" cy="811312"/>
          </a:xfrm>
          <a:prstGeom prst="rect">
            <a:avLst/>
          </a:prstGeom>
        </p:spPr>
        <p:txBody>
          <a:bodyPr wrap="square">
            <a:spAutoFit/>
          </a:bodyPr>
          <a:lstStyle/>
          <a:p>
            <a:pPr>
              <a:lnSpc>
                <a:spcPct val="150000"/>
              </a:lnSpc>
            </a:pPr>
            <a:r>
              <a:rPr lang="en-US" sz="3600" b="1" dirty="0">
                <a:solidFill>
                  <a:srgbClr val="512275"/>
                </a:solidFill>
                <a:latin typeface="Verdana" panose="020B0604030504040204" pitchFamily="34" charset="0"/>
                <a:ea typeface="Verdana" panose="020B0604030504040204" pitchFamily="34" charset="0"/>
              </a:rPr>
              <a:t>The courtroom technique</a:t>
            </a:r>
            <a:endParaRPr lang="en-GB" sz="3200" b="1" dirty="0">
              <a:solidFill>
                <a:schemeClr val="bg1"/>
              </a:solidFill>
              <a:latin typeface="Verdana" panose="020B0604030504040204" pitchFamily="34" charset="0"/>
              <a:ea typeface="Verdana" panose="020B0604030504040204" pitchFamily="34" charset="0"/>
            </a:endParaRPr>
          </a:p>
        </p:txBody>
      </p:sp>
      <p:pic>
        <p:nvPicPr>
          <p:cNvPr id="7" name="image45.png">
            <a:extLst>
              <a:ext uri="{FF2B5EF4-FFF2-40B4-BE49-F238E27FC236}">
                <a16:creationId xmlns:a16="http://schemas.microsoft.com/office/drawing/2014/main" id="{1B24DFCA-9F1B-4B76-9AF6-92C1D65B8288}"/>
              </a:ext>
            </a:extLst>
          </p:cNvPr>
          <p:cNvPicPr/>
          <p:nvPr/>
        </p:nvPicPr>
        <p:blipFill>
          <a:blip r:embed="rId2" cstate="print"/>
          <a:stretch>
            <a:fillRect/>
          </a:stretch>
        </p:blipFill>
        <p:spPr>
          <a:xfrm>
            <a:off x="996239" y="3104707"/>
            <a:ext cx="1619370" cy="3025863"/>
          </a:xfrm>
          <a:prstGeom prst="rect">
            <a:avLst/>
          </a:prstGeom>
        </p:spPr>
      </p:pic>
      <p:graphicFrame>
        <p:nvGraphicFramePr>
          <p:cNvPr id="8" name="Content Placeholder 3">
            <a:extLst>
              <a:ext uri="{FF2B5EF4-FFF2-40B4-BE49-F238E27FC236}">
                <a16:creationId xmlns:a16="http://schemas.microsoft.com/office/drawing/2014/main" id="{4C31BDF5-DEE5-4345-9455-5439407896AE}"/>
              </a:ext>
            </a:extLst>
          </p:cNvPr>
          <p:cNvGraphicFramePr>
            <a:graphicFrameLocks noGrp="1"/>
          </p:cNvGraphicFramePr>
          <p:nvPr>
            <p:ph idx="1"/>
          </p:nvPr>
        </p:nvGraphicFramePr>
        <p:xfrm>
          <a:off x="3785189" y="2229044"/>
          <a:ext cx="8176250" cy="3068445"/>
        </p:xfrm>
        <a:graphic>
          <a:graphicData uri="http://schemas.openxmlformats.org/drawingml/2006/table">
            <a:tbl>
              <a:tblPr firstRow="1" bandRow="1">
                <a:tableStyleId>{5C22544A-7EE6-4342-B048-85BDC9FD1C3A}</a:tableStyleId>
              </a:tblPr>
              <a:tblGrid>
                <a:gridCol w="4088125">
                  <a:extLst>
                    <a:ext uri="{9D8B030D-6E8A-4147-A177-3AD203B41FA5}">
                      <a16:colId xmlns:a16="http://schemas.microsoft.com/office/drawing/2014/main" val="448015325"/>
                    </a:ext>
                  </a:extLst>
                </a:gridCol>
                <a:gridCol w="4088125">
                  <a:extLst>
                    <a:ext uri="{9D8B030D-6E8A-4147-A177-3AD203B41FA5}">
                      <a16:colId xmlns:a16="http://schemas.microsoft.com/office/drawing/2014/main" val="20001"/>
                    </a:ext>
                  </a:extLst>
                </a:gridCol>
              </a:tblGrid>
              <a:tr h="456299">
                <a:tc>
                  <a:txBody>
                    <a:bodyPr/>
                    <a:lstStyle/>
                    <a:p>
                      <a:pPr>
                        <a:lnSpc>
                          <a:spcPct val="100000"/>
                        </a:lnSpc>
                      </a:pPr>
                      <a:r>
                        <a:rPr lang="en-US" sz="2000" dirty="0">
                          <a:latin typeface="Verdana" panose="020B0604030504040204" pitchFamily="34" charset="0"/>
                          <a:ea typeface="Verdana" panose="020B0604030504040204" pitchFamily="34" charset="0"/>
                        </a:rPr>
                        <a:t>Prosecution (evidence for)</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r>
                        <a:rPr lang="en-US" sz="2000" dirty="0">
                          <a:latin typeface="Verdana" panose="020B0604030504040204" pitchFamily="34" charset="0"/>
                          <a:ea typeface="Verdana" panose="020B0604030504040204" pitchFamily="34" charset="0"/>
                        </a:rPr>
                        <a:t>Defense (evidence against)</a:t>
                      </a: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640241">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061912599"/>
                  </a:ext>
                </a:extLst>
              </a:tr>
              <a:tr h="789135">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71771904"/>
                  </a:ext>
                </a:extLst>
              </a:tr>
              <a:tr h="9380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baseline="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18892634"/>
                  </a:ext>
                </a:extLst>
              </a:tr>
            </a:tbl>
          </a:graphicData>
        </a:graphic>
      </p:graphicFrame>
    </p:spTree>
    <p:extLst>
      <p:ext uri="{BB962C8B-B14F-4D97-AF65-F5344CB8AC3E}">
        <p14:creationId xmlns:p14="http://schemas.microsoft.com/office/powerpoint/2010/main" val="36827816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275439" y="617911"/>
            <a:ext cx="2928771" cy="89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dirty="0">
                <a:solidFill>
                  <a:srgbClr val="512275"/>
                </a:solidFill>
                <a:latin typeface="Arial Narrow" charset="0"/>
                <a:ea typeface="Arial Narrow" charset="0"/>
                <a:cs typeface="Arial Narrow" charset="0"/>
              </a:rPr>
              <a:t>Thoughts</a:t>
            </a:r>
          </a:p>
        </p:txBody>
      </p:sp>
      <p:sp>
        <p:nvSpPr>
          <p:cNvPr id="3" name="Rectangle 2"/>
          <p:cNvSpPr/>
          <p:nvPr/>
        </p:nvSpPr>
        <p:spPr>
          <a:xfrm>
            <a:off x="4483410" y="325382"/>
            <a:ext cx="7255442" cy="1846659"/>
          </a:xfrm>
          <a:prstGeom prst="rect">
            <a:avLst/>
          </a:prstGeom>
        </p:spPr>
        <p:txBody>
          <a:bodyPr wrap="square">
            <a:spAutoFit/>
          </a:bodyPr>
          <a:lstStyle/>
          <a:p>
            <a:pPr>
              <a:lnSpc>
                <a:spcPct val="150000"/>
              </a:lnSpc>
            </a:pPr>
            <a:r>
              <a:rPr lang="en-US" sz="3600" b="1" dirty="0">
                <a:solidFill>
                  <a:srgbClr val="512275"/>
                </a:solidFill>
                <a:latin typeface="Verdana" panose="020B0604030504040204" pitchFamily="34" charset="0"/>
                <a:ea typeface="Verdana" panose="020B0604030504040204" pitchFamily="34" charset="0"/>
              </a:rPr>
              <a:t>The courtroom technique</a:t>
            </a:r>
          </a:p>
          <a:p>
            <a:pPr>
              <a:lnSpc>
                <a:spcPct val="150000"/>
              </a:lnSpc>
            </a:pPr>
            <a:r>
              <a:rPr lang="en-US" sz="2000" dirty="0">
                <a:solidFill>
                  <a:srgbClr val="512275"/>
                </a:solidFill>
                <a:latin typeface="Verdana" panose="020B0604030504040204" pitchFamily="34" charset="0"/>
                <a:ea typeface="Verdana" panose="020B0604030504040204" pitchFamily="34" charset="0"/>
              </a:rPr>
              <a:t>Thought to be tested: ‘The voices have control over what I do’</a:t>
            </a:r>
            <a:endParaRPr lang="en-GB" sz="3200" dirty="0">
              <a:solidFill>
                <a:schemeClr val="bg1"/>
              </a:solidFill>
              <a:latin typeface="Verdana" panose="020B0604030504040204" pitchFamily="34" charset="0"/>
              <a:ea typeface="Verdana" panose="020B0604030504040204" pitchFamily="34" charset="0"/>
            </a:endParaRPr>
          </a:p>
        </p:txBody>
      </p:sp>
      <p:pic>
        <p:nvPicPr>
          <p:cNvPr id="7" name="image45.png">
            <a:extLst>
              <a:ext uri="{FF2B5EF4-FFF2-40B4-BE49-F238E27FC236}">
                <a16:creationId xmlns:a16="http://schemas.microsoft.com/office/drawing/2014/main" id="{1B24DFCA-9F1B-4B76-9AF6-92C1D65B8288}"/>
              </a:ext>
            </a:extLst>
          </p:cNvPr>
          <p:cNvPicPr/>
          <p:nvPr/>
        </p:nvPicPr>
        <p:blipFill>
          <a:blip r:embed="rId2" cstate="print"/>
          <a:stretch>
            <a:fillRect/>
          </a:stretch>
        </p:blipFill>
        <p:spPr>
          <a:xfrm>
            <a:off x="996239" y="3104707"/>
            <a:ext cx="1619370" cy="3025863"/>
          </a:xfrm>
          <a:prstGeom prst="rect">
            <a:avLst/>
          </a:prstGeom>
        </p:spPr>
      </p:pic>
      <p:graphicFrame>
        <p:nvGraphicFramePr>
          <p:cNvPr id="8" name="Content Placeholder 3">
            <a:extLst>
              <a:ext uri="{FF2B5EF4-FFF2-40B4-BE49-F238E27FC236}">
                <a16:creationId xmlns:a16="http://schemas.microsoft.com/office/drawing/2014/main" id="{4C31BDF5-DEE5-4345-9455-5439407896AE}"/>
              </a:ext>
            </a:extLst>
          </p:cNvPr>
          <p:cNvGraphicFramePr>
            <a:graphicFrameLocks noGrp="1"/>
          </p:cNvGraphicFramePr>
          <p:nvPr>
            <p:ph idx="1"/>
            <p:extLst>
              <p:ext uri="{D42A27DB-BD31-4B8C-83A1-F6EECF244321}">
                <p14:modId xmlns:p14="http://schemas.microsoft.com/office/powerpoint/2010/main" val="1045979400"/>
              </p:ext>
            </p:extLst>
          </p:nvPr>
        </p:nvGraphicFramePr>
        <p:xfrm>
          <a:off x="3785189" y="2229044"/>
          <a:ext cx="8176250" cy="3650749"/>
        </p:xfrm>
        <a:graphic>
          <a:graphicData uri="http://schemas.openxmlformats.org/drawingml/2006/table">
            <a:tbl>
              <a:tblPr firstRow="1" bandRow="1">
                <a:tableStyleId>{5C22544A-7EE6-4342-B048-85BDC9FD1C3A}</a:tableStyleId>
              </a:tblPr>
              <a:tblGrid>
                <a:gridCol w="4088125">
                  <a:extLst>
                    <a:ext uri="{9D8B030D-6E8A-4147-A177-3AD203B41FA5}">
                      <a16:colId xmlns:a16="http://schemas.microsoft.com/office/drawing/2014/main" val="448015325"/>
                    </a:ext>
                  </a:extLst>
                </a:gridCol>
                <a:gridCol w="4088125">
                  <a:extLst>
                    <a:ext uri="{9D8B030D-6E8A-4147-A177-3AD203B41FA5}">
                      <a16:colId xmlns:a16="http://schemas.microsoft.com/office/drawing/2014/main" val="20001"/>
                    </a:ext>
                  </a:extLst>
                </a:gridCol>
              </a:tblGrid>
              <a:tr h="456299">
                <a:tc>
                  <a:txBody>
                    <a:bodyPr/>
                    <a:lstStyle/>
                    <a:p>
                      <a:pPr>
                        <a:lnSpc>
                          <a:spcPct val="100000"/>
                        </a:lnSpc>
                      </a:pPr>
                      <a:r>
                        <a:rPr lang="en-US" sz="2000" dirty="0">
                          <a:latin typeface="Verdana" panose="020B0604030504040204" pitchFamily="34" charset="0"/>
                          <a:ea typeface="Verdana" panose="020B0604030504040204" pitchFamily="34" charset="0"/>
                        </a:rPr>
                        <a:t>Prosecution (evidence for)</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r>
                        <a:rPr lang="en-US" sz="2000" dirty="0">
                          <a:latin typeface="Verdana" panose="020B0604030504040204" pitchFamily="34" charset="0"/>
                          <a:ea typeface="Verdana" panose="020B0604030504040204" pitchFamily="34" charset="0"/>
                        </a:rPr>
                        <a:t>Defense (evidence against)</a:t>
                      </a: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640241">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I took an overdose once when they</a:t>
                      </a:r>
                      <a:r>
                        <a:rPr lang="en-US" sz="2000" baseline="0" dirty="0">
                          <a:solidFill>
                            <a:srgbClr val="512275"/>
                          </a:solidFill>
                          <a:latin typeface="Verdana" panose="020B0604030504040204" pitchFamily="34" charset="0"/>
                          <a:ea typeface="Verdana" panose="020B0604030504040204" pitchFamily="34" charset="0"/>
                        </a:rPr>
                        <a:t> told me to</a:t>
                      </a: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The voices have told me to take overdoses many times and I haven’t</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061912599"/>
                  </a:ext>
                </a:extLst>
              </a:tr>
              <a:tr h="789135">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I don’t always do what they say, sometimes I do the opposite</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71771904"/>
                  </a:ext>
                </a:extLst>
              </a:tr>
              <a:tr h="9380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aseline="0" dirty="0">
                          <a:solidFill>
                            <a:srgbClr val="512275"/>
                          </a:solidFill>
                          <a:latin typeface="Verdana" panose="020B0604030504040204" pitchFamily="34" charset="0"/>
                          <a:ea typeface="Verdana" panose="020B0604030504040204" pitchFamily="34" charset="0"/>
                        </a:rPr>
                        <a:t>I can often block them out with loud music</a:t>
                      </a:r>
                      <a:endParaRPr lang="en-GB" sz="2000" baseline="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18892634"/>
                  </a:ext>
                </a:extLst>
              </a:tr>
            </a:tbl>
          </a:graphicData>
        </a:graphic>
      </p:graphicFrame>
    </p:spTree>
    <p:extLst>
      <p:ext uri="{BB962C8B-B14F-4D97-AF65-F5344CB8AC3E}">
        <p14:creationId xmlns:p14="http://schemas.microsoft.com/office/powerpoint/2010/main" val="3346430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275439" y="617911"/>
            <a:ext cx="2928771" cy="89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dirty="0">
                <a:solidFill>
                  <a:srgbClr val="512275"/>
                </a:solidFill>
                <a:latin typeface="Arial Narrow" charset="0"/>
                <a:ea typeface="Arial Narrow" charset="0"/>
                <a:cs typeface="Arial Narrow" charset="0"/>
              </a:rPr>
              <a:t>Thoughts</a:t>
            </a:r>
          </a:p>
        </p:txBody>
      </p:sp>
      <p:sp>
        <p:nvSpPr>
          <p:cNvPr id="3" name="Rectangle 2"/>
          <p:cNvSpPr/>
          <p:nvPr/>
        </p:nvSpPr>
        <p:spPr>
          <a:xfrm>
            <a:off x="4446743" y="768667"/>
            <a:ext cx="7255442" cy="4524315"/>
          </a:xfrm>
          <a:prstGeom prst="rect">
            <a:avLst/>
          </a:prstGeom>
        </p:spPr>
        <p:txBody>
          <a:bodyPr wrap="square">
            <a:spAutoFit/>
          </a:bodyPr>
          <a:lstStyle/>
          <a:p>
            <a:pPr>
              <a:lnSpc>
                <a:spcPct val="150000"/>
              </a:lnSpc>
            </a:pPr>
            <a:r>
              <a:rPr lang="en-US" sz="3200" b="1" dirty="0">
                <a:solidFill>
                  <a:srgbClr val="512275"/>
                </a:solidFill>
                <a:latin typeface="Verdana" panose="020B0604030504040204" pitchFamily="34" charset="0"/>
                <a:ea typeface="Verdana" panose="020B0604030504040204" pitchFamily="34" charset="0"/>
              </a:rPr>
              <a:t>Thought diaries</a:t>
            </a:r>
          </a:p>
          <a:p>
            <a:pPr>
              <a:lnSpc>
                <a:spcPct val="150000"/>
              </a:lnSpc>
            </a:pPr>
            <a:endParaRPr lang="en-US" sz="1600" dirty="0">
              <a:solidFill>
                <a:srgbClr val="512275"/>
              </a:solidFill>
              <a:latin typeface="Verdana" panose="020B0604030504040204" pitchFamily="34" charset="0"/>
              <a:ea typeface="Verdana" panose="020B0604030504040204" pitchFamily="34" charset="0"/>
            </a:endParaRPr>
          </a:p>
          <a:p>
            <a:pPr>
              <a:lnSpc>
                <a:spcPct val="150000"/>
              </a:lnSpc>
            </a:pPr>
            <a:r>
              <a:rPr lang="en-US" sz="2400" dirty="0">
                <a:solidFill>
                  <a:srgbClr val="512275"/>
                </a:solidFill>
                <a:latin typeface="Verdana" panose="020B0604030504040204" pitchFamily="34" charset="0"/>
                <a:ea typeface="Verdana" panose="020B0604030504040204" pitchFamily="34" charset="0"/>
              </a:rPr>
              <a:t>Thought diaries are more detailed, but they use the same principles as the courtroom technique.</a:t>
            </a:r>
          </a:p>
          <a:p>
            <a:pPr>
              <a:lnSpc>
                <a:spcPct val="150000"/>
              </a:lnSpc>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r>
              <a:rPr lang="en-US" sz="2400" dirty="0">
                <a:solidFill>
                  <a:srgbClr val="512275"/>
                </a:solidFill>
                <a:latin typeface="Verdana" panose="020B0604030504040204" pitchFamily="34" charset="0"/>
                <a:ea typeface="Verdana" panose="020B0604030504040204" pitchFamily="34" charset="0"/>
              </a:rPr>
              <a:t>The next slide shows how they are structured. </a:t>
            </a:r>
            <a:endParaRPr lang="en-GB" sz="24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53588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a:spLocks noGrp="1"/>
          </p:cNvSpPr>
          <p:nvPr>
            <p:ph idx="1"/>
          </p:nvPr>
        </p:nvSpPr>
        <p:spPr>
          <a:xfrm>
            <a:off x="4350294" y="637309"/>
            <a:ext cx="8190049" cy="6164826"/>
          </a:xfrm>
        </p:spPr>
        <p:txBody>
          <a:bodyPr>
            <a:noAutofit/>
          </a:bodyPr>
          <a:lstStyle/>
          <a:p>
            <a:pPr>
              <a:lnSpc>
                <a:spcPct val="100000"/>
              </a:lnSpc>
            </a:pPr>
            <a:endParaRPr lang="en-GB" sz="2500" dirty="0">
              <a:solidFill>
                <a:srgbClr val="512275"/>
              </a:solidFill>
              <a:latin typeface="Verdana" panose="020B0604030504040204" pitchFamily="34" charset="0"/>
              <a:ea typeface="Verdana" panose="020B0604030504040204" pitchFamily="34" charset="0"/>
            </a:endParaRPr>
          </a:p>
          <a:p>
            <a:pPr>
              <a:lnSpc>
                <a:spcPct val="100000"/>
              </a:lnSpc>
            </a:pPr>
            <a:r>
              <a:rPr lang="en-GB" sz="3000" dirty="0">
                <a:solidFill>
                  <a:srgbClr val="512275"/>
                </a:solidFill>
                <a:latin typeface="Verdana" panose="020B0604030504040204" pitchFamily="34" charset="0"/>
                <a:ea typeface="Verdana" panose="020B0604030504040204" pitchFamily="34" charset="0"/>
              </a:rPr>
              <a:t>Delusions  (unusual beliefs)</a:t>
            </a:r>
          </a:p>
          <a:p>
            <a:pPr>
              <a:lnSpc>
                <a:spcPct val="100000"/>
              </a:lnSpc>
            </a:pPr>
            <a:r>
              <a:rPr lang="en-GB" sz="3000" dirty="0">
                <a:solidFill>
                  <a:srgbClr val="512275"/>
                </a:solidFill>
                <a:latin typeface="Verdana" panose="020B0604030504040204" pitchFamily="34" charset="0"/>
                <a:ea typeface="Verdana" panose="020B0604030504040204" pitchFamily="34" charset="0"/>
              </a:rPr>
              <a:t>Conceptual disorganisation (disorganised thought)</a:t>
            </a:r>
          </a:p>
          <a:p>
            <a:pPr>
              <a:lnSpc>
                <a:spcPct val="100000"/>
              </a:lnSpc>
            </a:pPr>
            <a:r>
              <a:rPr lang="en-GB" sz="3000" dirty="0">
                <a:solidFill>
                  <a:srgbClr val="512275"/>
                </a:solidFill>
                <a:latin typeface="Verdana" panose="020B0604030504040204" pitchFamily="34" charset="0"/>
                <a:ea typeface="Verdana" panose="020B0604030504040204" pitchFamily="34" charset="0"/>
              </a:rPr>
              <a:t>Hallucinations (unusual experiences)</a:t>
            </a:r>
          </a:p>
          <a:p>
            <a:pPr>
              <a:lnSpc>
                <a:spcPct val="100000"/>
              </a:lnSpc>
            </a:pPr>
            <a:r>
              <a:rPr lang="en-GB" sz="3000" dirty="0">
                <a:solidFill>
                  <a:srgbClr val="512275"/>
                </a:solidFill>
                <a:latin typeface="Verdana" panose="020B0604030504040204" pitchFamily="34" charset="0"/>
                <a:ea typeface="Verdana" panose="020B0604030504040204" pitchFamily="34" charset="0"/>
              </a:rPr>
              <a:t>Excitement</a:t>
            </a:r>
          </a:p>
          <a:p>
            <a:pPr>
              <a:lnSpc>
                <a:spcPct val="100000"/>
              </a:lnSpc>
            </a:pPr>
            <a:r>
              <a:rPr lang="en-GB" sz="3000" dirty="0">
                <a:solidFill>
                  <a:srgbClr val="512275"/>
                </a:solidFill>
                <a:latin typeface="Verdana" panose="020B0604030504040204" pitchFamily="34" charset="0"/>
                <a:ea typeface="Verdana" panose="020B0604030504040204" pitchFamily="34" charset="0"/>
              </a:rPr>
              <a:t>Grandiosity</a:t>
            </a:r>
          </a:p>
          <a:p>
            <a:pPr>
              <a:lnSpc>
                <a:spcPct val="100000"/>
              </a:lnSpc>
            </a:pPr>
            <a:r>
              <a:rPr lang="en-GB" sz="3000" dirty="0">
                <a:solidFill>
                  <a:srgbClr val="512275"/>
                </a:solidFill>
                <a:latin typeface="Verdana" panose="020B0604030504040204" pitchFamily="34" charset="0"/>
                <a:ea typeface="Verdana" panose="020B0604030504040204" pitchFamily="34" charset="0"/>
              </a:rPr>
              <a:t>Suspiciousness/persecution</a:t>
            </a:r>
          </a:p>
          <a:p>
            <a:pPr>
              <a:lnSpc>
                <a:spcPct val="100000"/>
              </a:lnSpc>
            </a:pPr>
            <a:r>
              <a:rPr lang="en-GB" sz="3000" dirty="0">
                <a:solidFill>
                  <a:srgbClr val="512275"/>
                </a:solidFill>
                <a:latin typeface="Verdana" panose="020B0604030504040204" pitchFamily="34" charset="0"/>
                <a:ea typeface="Verdana" panose="020B0604030504040204" pitchFamily="34" charset="0"/>
              </a:rPr>
              <a:t>Hostility</a:t>
            </a:r>
          </a:p>
        </p:txBody>
      </p:sp>
      <p:sp>
        <p:nvSpPr>
          <p:cNvPr id="5" name="Rectangular Callout 4"/>
          <p:cNvSpPr/>
          <p:nvPr/>
        </p:nvSpPr>
        <p:spPr>
          <a:xfrm>
            <a:off x="1401097" y="637309"/>
            <a:ext cx="2551472" cy="307928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1593684" y="883134"/>
            <a:ext cx="2253823" cy="309893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800" dirty="0">
                <a:solidFill>
                  <a:srgbClr val="512275"/>
                </a:solidFill>
                <a:latin typeface="Segoe Print" charset="0"/>
                <a:ea typeface="Segoe Print" charset="0"/>
                <a:cs typeface="Segoe Print" charset="0"/>
              </a:rPr>
              <a:t>Positive symptoms</a:t>
            </a:r>
          </a:p>
        </p:txBody>
      </p:sp>
    </p:spTree>
    <p:extLst>
      <p:ext uri="{BB962C8B-B14F-4D97-AF65-F5344CB8AC3E}">
        <p14:creationId xmlns:p14="http://schemas.microsoft.com/office/powerpoint/2010/main" val="20968119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graphicFrame>
        <p:nvGraphicFramePr>
          <p:cNvPr id="4" name="Content Placeholder 3"/>
          <p:cNvGraphicFramePr>
            <a:graphicFrameLocks noGrp="1"/>
          </p:cNvGraphicFramePr>
          <p:nvPr>
            <p:ph idx="1"/>
          </p:nvPr>
        </p:nvGraphicFramePr>
        <p:xfrm>
          <a:off x="330989" y="1643596"/>
          <a:ext cx="11447723" cy="4927685"/>
        </p:xfrm>
        <a:graphic>
          <a:graphicData uri="http://schemas.openxmlformats.org/drawingml/2006/table">
            <a:tbl>
              <a:tblPr firstRow="1" bandRow="1">
                <a:tableStyleId>{3B4B98B0-60AC-42C2-AFA5-B58CD77FA1E5}</a:tableStyleId>
              </a:tblPr>
              <a:tblGrid>
                <a:gridCol w="11447723">
                  <a:extLst>
                    <a:ext uri="{9D8B030D-6E8A-4147-A177-3AD203B41FA5}">
                      <a16:colId xmlns:a16="http://schemas.microsoft.com/office/drawing/2014/main" val="3713640427"/>
                    </a:ext>
                  </a:extLst>
                </a:gridCol>
              </a:tblGrid>
              <a:tr h="479673">
                <a:tc>
                  <a:txBody>
                    <a:bodyPr/>
                    <a:lstStyle/>
                    <a:p>
                      <a:pPr algn="l"/>
                      <a:r>
                        <a:rPr lang="en-GB" sz="2000" dirty="0">
                          <a:solidFill>
                            <a:srgbClr val="512275"/>
                          </a:solidFill>
                          <a:latin typeface="Verdana" panose="020B0604030504040204" pitchFamily="34" charset="0"/>
                          <a:ea typeface="Verdana" panose="020B0604030504040204" pitchFamily="34" charset="0"/>
                        </a:rPr>
                        <a:t>1. Triggers:</a:t>
                      </a:r>
                      <a:r>
                        <a:rPr lang="en-GB" sz="2000" baseline="0" dirty="0">
                          <a:solidFill>
                            <a:srgbClr val="512275"/>
                          </a:solidFill>
                          <a:latin typeface="Verdana" panose="020B0604030504040204" pitchFamily="34" charset="0"/>
                          <a:ea typeface="Verdana" panose="020B0604030504040204" pitchFamily="34" charset="0"/>
                        </a:rPr>
                        <a:t> </a:t>
                      </a:r>
                      <a:r>
                        <a:rPr lang="en-GB" sz="2000" b="0" baseline="0" dirty="0">
                          <a:solidFill>
                            <a:srgbClr val="512275"/>
                          </a:solidFill>
                          <a:latin typeface="Verdana" panose="020B0604030504040204" pitchFamily="34" charset="0"/>
                          <a:ea typeface="Verdana" panose="020B0604030504040204" pitchFamily="34" charset="0"/>
                        </a:rPr>
                        <a:t>The situation you are in</a:t>
                      </a:r>
                      <a:endParaRPr lang="en-GB" sz="2000" dirty="0">
                        <a:solidFill>
                          <a:srgbClr val="512275"/>
                        </a:solidFill>
                        <a:latin typeface="Verdana" panose="020B0604030504040204" pitchFamily="34" charset="0"/>
                        <a:ea typeface="Verdana" panose="020B0604030504040204" pitchFamily="34" charset="0"/>
                      </a:endParaRPr>
                    </a:p>
                  </a:txBody>
                  <a:tcPr anchor="ctr">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136684813"/>
                  </a:ext>
                </a:extLst>
              </a:tr>
              <a:tr h="60443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1" kern="1200" dirty="0">
                          <a:solidFill>
                            <a:srgbClr val="512275"/>
                          </a:solidFill>
                          <a:latin typeface="Verdana" panose="020B0604030504040204" pitchFamily="34" charset="0"/>
                          <a:ea typeface="Verdana" panose="020B0604030504040204" pitchFamily="34" charset="0"/>
                          <a:cs typeface="+mn-cs"/>
                        </a:rPr>
                        <a:t>2. Feelings: </a:t>
                      </a:r>
                      <a:r>
                        <a:rPr lang="en-GB" sz="2000" b="0" kern="1200" dirty="0">
                          <a:solidFill>
                            <a:srgbClr val="512275"/>
                          </a:solidFill>
                          <a:latin typeface="Verdana" panose="020B0604030504040204" pitchFamily="34" charset="0"/>
                          <a:ea typeface="Verdana" panose="020B0604030504040204" pitchFamily="34" charset="0"/>
                          <a:cs typeface="+mn-cs"/>
                        </a:rPr>
                        <a:t>Rate how distressing each of these feelings were on a scale of 0-100%</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1533328656"/>
                  </a:ext>
                </a:extLst>
              </a:tr>
              <a:tr h="8524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1" dirty="0">
                          <a:solidFill>
                            <a:srgbClr val="512275"/>
                          </a:solidFill>
                          <a:latin typeface="Verdana" panose="020B0604030504040204" pitchFamily="34" charset="0"/>
                          <a:ea typeface="Verdana" panose="020B0604030504040204" pitchFamily="34" charset="0"/>
                        </a:rPr>
                        <a:t>3. </a:t>
                      </a:r>
                      <a:r>
                        <a:rPr lang="en-GB" sz="2000" b="1" kern="1200" dirty="0">
                          <a:solidFill>
                            <a:srgbClr val="512275"/>
                          </a:solidFill>
                          <a:latin typeface="Verdana" panose="020B0604030504040204" pitchFamily="34" charset="0"/>
                          <a:ea typeface="Verdana" panose="020B0604030504040204" pitchFamily="34" charset="0"/>
                          <a:cs typeface="+mn-cs"/>
                        </a:rPr>
                        <a:t>Thoughts: </a:t>
                      </a:r>
                      <a:r>
                        <a:rPr lang="en-GB" sz="2000" b="0" kern="1200" dirty="0">
                          <a:solidFill>
                            <a:srgbClr val="512275"/>
                          </a:solidFill>
                          <a:latin typeface="Verdana" panose="020B0604030504040204" pitchFamily="34" charset="0"/>
                          <a:ea typeface="Verdana" panose="020B0604030504040204" pitchFamily="34" charset="0"/>
                          <a:cs typeface="+mn-cs"/>
                        </a:rPr>
                        <a:t>Rate how much you believed each thought was true on a scale of 0-</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    100%</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0029204"/>
                  </a:ext>
                </a:extLst>
              </a:tr>
              <a:tr h="867905">
                <a:tc>
                  <a:txBody>
                    <a:bodyPr/>
                    <a:lstStyle/>
                    <a:p>
                      <a:pPr algn="l"/>
                      <a:r>
                        <a:rPr lang="en-GB" sz="2000" b="1" dirty="0">
                          <a:solidFill>
                            <a:srgbClr val="512275"/>
                          </a:solidFill>
                          <a:latin typeface="Verdana" panose="020B0604030504040204" pitchFamily="34" charset="0"/>
                          <a:ea typeface="Verdana" panose="020B0604030504040204" pitchFamily="34" charset="0"/>
                        </a:rPr>
                        <a:t>4. Evidence</a:t>
                      </a:r>
                      <a:r>
                        <a:rPr lang="en-GB" sz="2000" b="1" baseline="0" dirty="0">
                          <a:solidFill>
                            <a:srgbClr val="512275"/>
                          </a:solidFill>
                          <a:latin typeface="Verdana" panose="020B0604030504040204" pitchFamily="34" charset="0"/>
                          <a:ea typeface="Verdana" panose="020B0604030504040204" pitchFamily="34" charset="0"/>
                        </a:rPr>
                        <a:t> for this thought: </a:t>
                      </a:r>
                      <a:r>
                        <a:rPr lang="en-GB" sz="2000" b="0" kern="1200" dirty="0">
                          <a:solidFill>
                            <a:srgbClr val="512275"/>
                          </a:solidFill>
                          <a:latin typeface="Verdana" panose="020B0604030504040204" pitchFamily="34" charset="0"/>
                          <a:ea typeface="Verdana" panose="020B0604030504040204" pitchFamily="34" charset="0"/>
                          <a:cs typeface="+mn-cs"/>
                        </a:rPr>
                        <a:t>Write only the factual evidence you have to support</a:t>
                      </a:r>
                    </a:p>
                    <a:p>
                      <a:pPr algn="l"/>
                      <a:r>
                        <a:rPr lang="en-GB" sz="2000" b="0" kern="1200" dirty="0">
                          <a:solidFill>
                            <a:srgbClr val="512275"/>
                          </a:solidFill>
                          <a:latin typeface="Verdana" panose="020B0604030504040204" pitchFamily="34" charset="0"/>
                          <a:ea typeface="Verdana" panose="020B0604030504040204" pitchFamily="34" charset="0"/>
                          <a:cs typeface="+mn-cs"/>
                        </a:rPr>
                        <a:t>    this thought.	</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1371051616"/>
                  </a:ext>
                </a:extLst>
              </a:tr>
              <a:tr h="616316">
                <a:tc>
                  <a:txBody>
                    <a:bodyPr/>
                    <a:lstStyle/>
                    <a:p>
                      <a:pPr marL="0" algn="l" defTabSz="457200" rtl="0" eaLnBrk="1" latinLnBrk="0" hangingPunct="1"/>
                      <a:r>
                        <a:rPr lang="en-GB" sz="2000" b="1" dirty="0">
                          <a:solidFill>
                            <a:srgbClr val="512275"/>
                          </a:solidFill>
                          <a:latin typeface="Verdana" panose="020B0604030504040204" pitchFamily="34" charset="0"/>
                          <a:ea typeface="Verdana" panose="020B0604030504040204" pitchFamily="34" charset="0"/>
                        </a:rPr>
                        <a:t>5. Evidence against this thought</a:t>
                      </a:r>
                      <a:r>
                        <a:rPr lang="en-GB" sz="2000" b="1" kern="1200" dirty="0">
                          <a:solidFill>
                            <a:srgbClr val="512275"/>
                          </a:solidFill>
                          <a:latin typeface="Verdana" panose="020B0604030504040204" pitchFamily="34" charset="0"/>
                          <a:ea typeface="Verdana" panose="020B0604030504040204" pitchFamily="34" charset="0"/>
                          <a:cs typeface="+mn-cs"/>
                        </a:rPr>
                        <a:t>:</a:t>
                      </a:r>
                      <a:r>
                        <a:rPr lang="en-GB" sz="2000" b="0" kern="1200" dirty="0">
                          <a:solidFill>
                            <a:srgbClr val="512275"/>
                          </a:solidFill>
                          <a:latin typeface="Verdana" panose="020B0604030504040204" pitchFamily="34" charset="0"/>
                          <a:ea typeface="Verdana" panose="020B0604030504040204" pitchFamily="34" charset="0"/>
                          <a:cs typeface="+mn-cs"/>
                        </a:rPr>
                        <a:t> Write down evidence that is against this thought.</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265267186"/>
                  </a:ext>
                </a:extLst>
              </a:tr>
              <a:tr h="933515">
                <a:tc>
                  <a:txBody>
                    <a:bodyPr/>
                    <a:lstStyle/>
                    <a:p>
                      <a:pPr algn="l"/>
                      <a:r>
                        <a:rPr lang="en-GB" sz="2000" b="1" baseline="0" dirty="0">
                          <a:solidFill>
                            <a:srgbClr val="512275"/>
                          </a:solidFill>
                          <a:latin typeface="Verdana" panose="020B0604030504040204" pitchFamily="34" charset="0"/>
                          <a:ea typeface="Verdana" panose="020B0604030504040204" pitchFamily="34" charset="0"/>
                        </a:rPr>
                        <a:t>6. More balanced response: </a:t>
                      </a:r>
                      <a:r>
                        <a:rPr lang="en-GB" sz="2000" b="0" kern="1200" dirty="0">
                          <a:solidFill>
                            <a:srgbClr val="512275"/>
                          </a:solidFill>
                          <a:latin typeface="Verdana" panose="020B0604030504040204" pitchFamily="34" charset="0"/>
                          <a:ea typeface="Verdana" panose="020B0604030504040204" pitchFamily="34" charset="0"/>
                          <a:cs typeface="+mn-cs"/>
                        </a:rPr>
                        <a:t>Is there another way to explain the situation? Rate how</a:t>
                      </a:r>
                    </a:p>
                    <a:p>
                      <a:pPr algn="l"/>
                      <a:r>
                        <a:rPr lang="en-GB" sz="2000" b="0" kern="1200" dirty="0">
                          <a:solidFill>
                            <a:srgbClr val="512275"/>
                          </a:solidFill>
                          <a:latin typeface="Verdana" panose="020B0604030504040204" pitchFamily="34" charset="0"/>
                          <a:ea typeface="Verdana" panose="020B0604030504040204" pitchFamily="34" charset="0"/>
                          <a:cs typeface="+mn-cs"/>
                        </a:rPr>
                        <a:t>    much you believe the more balanced response on a scale of 0 to 100%	</a:t>
                      </a:r>
                    </a:p>
                  </a:txBody>
                  <a:tcPr anchor="ct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2592130218"/>
                  </a:ext>
                </a:extLst>
              </a:tr>
              <a:tr h="57343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1" baseline="0" dirty="0">
                          <a:solidFill>
                            <a:srgbClr val="512275"/>
                          </a:solidFill>
                          <a:latin typeface="Verdana" panose="020B0604030504040204" pitchFamily="34" charset="0"/>
                          <a:ea typeface="Verdana" panose="020B0604030504040204" pitchFamily="34" charset="0"/>
                        </a:rPr>
                        <a:t>7. How do you feel now?</a:t>
                      </a:r>
                      <a:r>
                        <a:rPr lang="en-GB" sz="2000" b="0" kern="1200" dirty="0">
                          <a:solidFill>
                            <a:srgbClr val="512275"/>
                          </a:solidFill>
                          <a:latin typeface="Verdana" panose="020B0604030504040204" pitchFamily="34" charset="0"/>
                          <a:ea typeface="Verdana" panose="020B0604030504040204" pitchFamily="34" charset="0"/>
                          <a:cs typeface="+mn-cs"/>
                        </a:rPr>
                        <a:t> Rate each of these feelings on a scale of 0 to 100%</a:t>
                      </a:r>
                      <a:endParaRPr lang="en-GB" sz="2000" b="1" baseline="0" dirty="0">
                        <a:solidFill>
                          <a:srgbClr val="512275"/>
                        </a:solidFill>
                        <a:latin typeface="Verdana" panose="020B0604030504040204" pitchFamily="34" charset="0"/>
                        <a:ea typeface="Verdana" panose="020B0604030504040204" pitchFamily="34" charset="0"/>
                      </a:endParaRPr>
                    </a:p>
                  </a:txBody>
                  <a:tcPr anchor="ctr">
                    <a:lnT w="12700" cap="flat" cmpd="sng" algn="ctr">
                      <a:solidFill>
                        <a:srgbClr val="512275"/>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2770121221"/>
                  </a:ext>
                </a:extLst>
              </a:tr>
            </a:tbl>
          </a:graphicData>
        </a:graphic>
      </p:graphicFrame>
      <p:sp>
        <p:nvSpPr>
          <p:cNvPr id="6" name="Google Shape;67;p12"/>
          <p:cNvSpPr txBox="1">
            <a:spLocks/>
          </p:cNvSpPr>
          <p:nvPr/>
        </p:nvSpPr>
        <p:spPr>
          <a:xfrm>
            <a:off x="751703" y="381824"/>
            <a:ext cx="10688594" cy="70557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3600" dirty="0">
                <a:solidFill>
                  <a:srgbClr val="512275"/>
                </a:solidFill>
                <a:latin typeface="Segoe Print" charset="0"/>
                <a:ea typeface="Segoe Print" charset="0"/>
                <a:cs typeface="Segoe Print" charset="0"/>
              </a:rPr>
              <a:t>Identifying problematic thoughts </a:t>
            </a:r>
            <a:r>
              <a:rPr lang="mr-IN"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 Thought diary</a:t>
            </a:r>
          </a:p>
        </p:txBody>
      </p:sp>
    </p:spTree>
    <p:extLst>
      <p:ext uri="{BB962C8B-B14F-4D97-AF65-F5344CB8AC3E}">
        <p14:creationId xmlns:p14="http://schemas.microsoft.com/office/powerpoint/2010/main" val="7470454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6" name="Google Shape;67;p12"/>
          <p:cNvSpPr txBox="1">
            <a:spLocks/>
          </p:cNvSpPr>
          <p:nvPr/>
        </p:nvSpPr>
        <p:spPr>
          <a:xfrm>
            <a:off x="311798" y="134060"/>
            <a:ext cx="11568403" cy="6938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US" sz="3200" dirty="0">
                <a:solidFill>
                  <a:srgbClr val="512275"/>
                </a:solidFill>
                <a:latin typeface="Segoe Print" charset="0"/>
                <a:ea typeface="Segoe Print" charset="0"/>
                <a:cs typeface="Segoe Print" charset="0"/>
              </a:rPr>
              <a:t>Thought Diary Example</a:t>
            </a:r>
            <a:endParaRPr lang="en-GB" sz="3200" dirty="0">
              <a:solidFill>
                <a:srgbClr val="512275"/>
              </a:solidFill>
              <a:latin typeface="Segoe Print" charset="0"/>
              <a:ea typeface="Segoe Print" charset="0"/>
              <a:cs typeface="Segoe Print" charset="0"/>
            </a:endParaRPr>
          </a:p>
        </p:txBody>
      </p:sp>
      <p:graphicFrame>
        <p:nvGraphicFramePr>
          <p:cNvPr id="8" name="Content Placeholder 3"/>
          <p:cNvGraphicFramePr>
            <a:graphicFrameLocks noGrp="1"/>
          </p:cNvGraphicFramePr>
          <p:nvPr>
            <p:ph idx="1"/>
            <p:extLst>
              <p:ext uri="{D42A27DB-BD31-4B8C-83A1-F6EECF244321}">
                <p14:modId xmlns:p14="http://schemas.microsoft.com/office/powerpoint/2010/main" val="3740840126"/>
              </p:ext>
            </p:extLst>
          </p:nvPr>
        </p:nvGraphicFramePr>
        <p:xfrm>
          <a:off x="222266" y="657122"/>
          <a:ext cx="11747466" cy="6160784"/>
        </p:xfrm>
        <a:graphic>
          <a:graphicData uri="http://schemas.openxmlformats.org/drawingml/2006/table">
            <a:tbl>
              <a:tblPr firstRow="1" bandRow="1">
                <a:tableStyleId>{3B4B98B0-60AC-42C2-AFA5-B58CD77FA1E5}</a:tableStyleId>
              </a:tblPr>
              <a:tblGrid>
                <a:gridCol w="5682588">
                  <a:extLst>
                    <a:ext uri="{9D8B030D-6E8A-4147-A177-3AD203B41FA5}">
                      <a16:colId xmlns:a16="http://schemas.microsoft.com/office/drawing/2014/main" val="3713640427"/>
                    </a:ext>
                  </a:extLst>
                </a:gridCol>
                <a:gridCol w="6064878">
                  <a:extLst>
                    <a:ext uri="{9D8B030D-6E8A-4147-A177-3AD203B41FA5}">
                      <a16:colId xmlns:a16="http://schemas.microsoft.com/office/drawing/2014/main" val="35515756"/>
                    </a:ext>
                  </a:extLst>
                </a:gridCol>
              </a:tblGrid>
              <a:tr h="8164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dirty="0">
                          <a:solidFill>
                            <a:srgbClr val="512275"/>
                          </a:solidFill>
                          <a:latin typeface="Verdana" panose="020B0604030504040204" pitchFamily="34" charset="0"/>
                          <a:ea typeface="Verdana" panose="020B0604030504040204" pitchFamily="34" charset="0"/>
                        </a:rPr>
                        <a:t>Triggers</a:t>
                      </a:r>
                      <a:r>
                        <a:rPr lang="en-GB" sz="1400" b="0" kern="1200" dirty="0">
                          <a:solidFill>
                            <a:srgbClr val="512275"/>
                          </a:solidFill>
                          <a:latin typeface="Verdana" panose="020B0604030504040204" pitchFamily="34" charset="0"/>
                          <a:ea typeface="Verdana" panose="020B0604030504040204" pitchFamily="34" charset="0"/>
                          <a:cs typeface="+mn-cs"/>
                        </a:rPr>
                        <a:t>	</a:t>
                      </a:r>
                    </a:p>
                  </a:txBody>
                  <a:tcPr>
                    <a:lnR w="12700" cap="flat" cmpd="sng" algn="ctr">
                      <a:solidFill>
                        <a:srgbClr val="512275"/>
                      </a:solidFill>
                      <a:prstDash val="solid"/>
                      <a:round/>
                      <a:headEnd type="none" w="med" len="med"/>
                      <a:tailEnd type="none" w="med" len="med"/>
                    </a:ln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50" b="0" kern="1200" dirty="0">
                          <a:solidFill>
                            <a:srgbClr val="512275"/>
                          </a:solidFill>
                          <a:latin typeface="Verdana" panose="020B0604030504040204" pitchFamily="34" charset="0"/>
                          <a:ea typeface="Verdana" panose="020B0604030504040204" pitchFamily="34" charset="0"/>
                          <a:cs typeface="+mn-cs"/>
                        </a:rPr>
                        <a:t>At home on Saturday evening, had an argument with sue. Voices said ‘Sue is leaving tonight, she hates you’, ‘you’re useless’</a:t>
                      </a:r>
                      <a:endParaRPr lang="en-GB" sz="1350" b="0" kern="1200" dirty="0">
                        <a:solidFill>
                          <a:srgbClr val="512275"/>
                        </a:solidFill>
                        <a:latin typeface="Verdana" panose="020B0604030504040204" pitchFamily="34" charset="0"/>
                        <a:ea typeface="Verdana" panose="020B0604030504040204" pitchFamily="34" charset="0"/>
                        <a:cs typeface="+mn-cs"/>
                      </a:endParaRPr>
                    </a:p>
                  </a:txBody>
                  <a:tcPr>
                    <a:lnL w="12700" cap="flat" cmpd="sng" algn="ctr">
                      <a:solidFill>
                        <a:srgbClr val="512275"/>
                      </a:solidFill>
                      <a:prstDash val="solid"/>
                      <a:round/>
                      <a:headEnd type="none" w="med" len="med"/>
                      <a:tailEnd type="none" w="med" len="med"/>
                    </a:lnL>
                    <a:solidFill>
                      <a:schemeClr val="accent6">
                        <a:lumMod val="40000"/>
                        <a:lumOff val="60000"/>
                      </a:schemeClr>
                    </a:solidFill>
                  </a:tcPr>
                </a:tc>
                <a:extLst>
                  <a:ext uri="{0D108BD9-81ED-4DB2-BD59-A6C34878D82A}">
                    <a16:rowId xmlns:a16="http://schemas.microsoft.com/office/drawing/2014/main" val="3136684813"/>
                  </a:ext>
                </a:extLst>
              </a:tr>
              <a:tr h="929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b="1" kern="1200" dirty="0">
                          <a:solidFill>
                            <a:srgbClr val="512275"/>
                          </a:solidFill>
                          <a:latin typeface="Verdana" panose="020B0604030504040204" pitchFamily="34" charset="0"/>
                          <a:ea typeface="Verdana" panose="020B0604030504040204" pitchFamily="34" charset="0"/>
                          <a:cs typeface="+mn-cs"/>
                        </a:rPr>
                        <a:t>F</a:t>
                      </a:r>
                      <a:r>
                        <a:rPr lang="en-GB" sz="1400" b="1" kern="1200" dirty="0" err="1">
                          <a:solidFill>
                            <a:srgbClr val="512275"/>
                          </a:solidFill>
                          <a:latin typeface="Verdana" panose="020B0604030504040204" pitchFamily="34" charset="0"/>
                          <a:ea typeface="Verdana" panose="020B0604030504040204" pitchFamily="34" charset="0"/>
                          <a:cs typeface="+mn-cs"/>
                        </a:rPr>
                        <a:t>eelings</a:t>
                      </a:r>
                      <a:endParaRPr lang="en-GB" sz="1400" b="1" kern="1200" dirty="0">
                        <a:solidFill>
                          <a:srgbClr val="512275"/>
                        </a:solidFill>
                        <a:latin typeface="Verdana" panose="020B0604030504040204" pitchFamily="34" charset="0"/>
                        <a:ea typeface="Verdana" panose="020B0604030504040204" pitchFamily="34"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dirty="0">
                          <a:solidFill>
                            <a:srgbClr val="512275"/>
                          </a:solidFill>
                          <a:latin typeface="Verdana" panose="020B0604030504040204" pitchFamily="34" charset="0"/>
                          <a:ea typeface="Verdana" panose="020B0604030504040204" pitchFamily="34" charset="0"/>
                          <a:cs typeface="+mn-cs"/>
                        </a:rPr>
                        <a:t>R</a:t>
                      </a:r>
                      <a:r>
                        <a:rPr lang="en-GB" sz="1400" b="0" kern="1200" dirty="0">
                          <a:solidFill>
                            <a:srgbClr val="512275"/>
                          </a:solidFill>
                          <a:latin typeface="Verdana" panose="020B0604030504040204" pitchFamily="34" charset="0"/>
                          <a:ea typeface="Verdana" panose="020B0604030504040204" pitchFamily="34" charset="0"/>
                          <a:cs typeface="+mn-cs"/>
                        </a:rPr>
                        <a:t>ate how distressing each of these feelings were on a scale of 0-100%</a:t>
                      </a:r>
                    </a:p>
                  </a:txBody>
                  <a:tcPr>
                    <a:lnR w="12700" cap="flat" cmpd="sng" algn="ctr">
                      <a:solidFill>
                        <a:srgbClr val="512275"/>
                      </a:solidFill>
                      <a:prstDash val="solid"/>
                      <a:round/>
                      <a:headEnd type="none" w="med" len="med"/>
                      <a:tailEnd type="none" w="med" len="med"/>
                    </a:lnR>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350" b="0" kern="1200" dirty="0">
                          <a:solidFill>
                            <a:srgbClr val="512275"/>
                          </a:solidFill>
                          <a:latin typeface="Verdana" panose="020B0604030504040204" pitchFamily="34" charset="0"/>
                          <a:ea typeface="Verdana" panose="020B0604030504040204" pitchFamily="34" charset="0"/>
                          <a:cs typeface="+mn-cs"/>
                        </a:rPr>
                        <a:t>Heart pounding (80%)</a:t>
                      </a:r>
                      <a:br>
                        <a:rPr lang="en-GB" sz="1350" b="0" kern="1200" dirty="0">
                          <a:solidFill>
                            <a:srgbClr val="512275"/>
                          </a:solidFill>
                          <a:latin typeface="Verdana" panose="020B0604030504040204" pitchFamily="34" charset="0"/>
                          <a:ea typeface="Verdana" panose="020B0604030504040204" pitchFamily="34" charset="0"/>
                          <a:cs typeface="+mn-cs"/>
                        </a:rPr>
                      </a:br>
                      <a:r>
                        <a:rPr lang="en-GB" sz="1350" b="0" kern="1200" dirty="0">
                          <a:solidFill>
                            <a:srgbClr val="512275"/>
                          </a:solidFill>
                          <a:latin typeface="Verdana" panose="020B0604030504040204" pitchFamily="34" charset="0"/>
                          <a:ea typeface="Verdana" panose="020B0604030504040204" pitchFamily="34" charset="0"/>
                          <a:cs typeface="+mn-cs"/>
                        </a:rPr>
                        <a:t>Stomach churning (90%)</a:t>
                      </a:r>
                      <a:br>
                        <a:rPr lang="en-GB" sz="1350" b="0" kern="1200" dirty="0">
                          <a:solidFill>
                            <a:srgbClr val="512275"/>
                          </a:solidFill>
                          <a:latin typeface="Verdana" panose="020B0604030504040204" pitchFamily="34" charset="0"/>
                          <a:ea typeface="Verdana" panose="020B0604030504040204" pitchFamily="34" charset="0"/>
                          <a:cs typeface="+mn-cs"/>
                        </a:rPr>
                      </a:br>
                      <a:r>
                        <a:rPr lang="en-GB" sz="1350" b="0" kern="1200" dirty="0">
                          <a:solidFill>
                            <a:srgbClr val="512275"/>
                          </a:solidFill>
                          <a:latin typeface="Verdana" panose="020B0604030504040204" pitchFamily="34" charset="0"/>
                          <a:ea typeface="Verdana" panose="020B0604030504040204" pitchFamily="34" charset="0"/>
                          <a:cs typeface="+mn-cs"/>
                        </a:rPr>
                        <a:t>Panicky (75%)</a:t>
                      </a:r>
                    </a:p>
                  </a:txBody>
                  <a:tcPr>
                    <a:lnL w="12700" cap="flat" cmpd="sng" algn="ctr">
                      <a:solidFill>
                        <a:srgbClr val="512275"/>
                      </a:solidFill>
                      <a:prstDash val="solid"/>
                      <a:round/>
                      <a:headEnd type="none" w="med" len="med"/>
                      <a:tailEnd type="none" w="med" len="med"/>
                    </a:lnL>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3005076358"/>
                  </a:ext>
                </a:extLst>
              </a:tr>
              <a:tr h="111587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srgbClr val="512275"/>
                          </a:solidFill>
                          <a:latin typeface="Verdana" panose="020B0604030504040204" pitchFamily="34" charset="0"/>
                          <a:ea typeface="Verdana" panose="020B0604030504040204" pitchFamily="34" charset="0"/>
                        </a:rPr>
                        <a:t>Thoughts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dirty="0">
                          <a:solidFill>
                            <a:srgbClr val="512275"/>
                          </a:solidFill>
                          <a:latin typeface="Verdana" panose="020B0604030504040204" pitchFamily="34" charset="0"/>
                          <a:ea typeface="Verdana" panose="020B0604030504040204" pitchFamily="34" charset="0"/>
                          <a:cs typeface="+mn-cs"/>
                        </a:rPr>
                        <a:t>R</a:t>
                      </a:r>
                      <a:r>
                        <a:rPr lang="en-GB" sz="1400" b="0" kern="1200" dirty="0">
                          <a:solidFill>
                            <a:srgbClr val="512275"/>
                          </a:solidFill>
                          <a:latin typeface="Verdana" panose="020B0604030504040204" pitchFamily="34" charset="0"/>
                          <a:ea typeface="Verdana" panose="020B0604030504040204" pitchFamily="34" charset="0"/>
                          <a:cs typeface="+mn-cs"/>
                        </a:rPr>
                        <a:t>ate how much you believed each thought was true on a scale of 0-100%</a:t>
                      </a:r>
                    </a:p>
                  </a:txBody>
                  <a:tcPr>
                    <a:lnR w="12700" cap="flat" cmpd="sng" algn="ctr">
                      <a:solidFill>
                        <a:srgbClr val="512275"/>
                      </a:solidFill>
                      <a:prstDash val="solid"/>
                      <a:round/>
                      <a:headEnd type="none" w="med" len="med"/>
                      <a:tailEnd type="none" w="med" len="med"/>
                    </a:ln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350" b="1" kern="1200" dirty="0">
                          <a:solidFill>
                            <a:srgbClr val="512275"/>
                          </a:solidFill>
                          <a:latin typeface="Verdana" panose="020B0604030504040204" pitchFamily="34" charset="0"/>
                          <a:ea typeface="Verdana" panose="020B0604030504040204" pitchFamily="34" charset="0"/>
                          <a:cs typeface="+mn-cs"/>
                        </a:rPr>
                        <a:t>The voices have complete control over what I do (95%)</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350" b="0" kern="1200" dirty="0">
                          <a:solidFill>
                            <a:srgbClr val="512275"/>
                          </a:solidFill>
                          <a:latin typeface="Verdana" panose="020B0604030504040204" pitchFamily="34" charset="0"/>
                          <a:ea typeface="Verdana" panose="020B0604030504040204" pitchFamily="34" charset="0"/>
                          <a:cs typeface="+mn-cs"/>
                        </a:rPr>
                        <a:t>I’m no good</a:t>
                      </a:r>
                      <a:r>
                        <a:rPr lang="en-US" sz="1600" b="0" kern="1200" baseline="0" dirty="0">
                          <a:solidFill>
                            <a:srgbClr val="512275"/>
                          </a:solidFill>
                          <a:latin typeface="Verdana" panose="020B0604030504040204" pitchFamily="34" charset="0"/>
                          <a:ea typeface="Verdana" panose="020B0604030504040204" pitchFamily="34" charset="0"/>
                          <a:cs typeface="+mn-cs"/>
                        </a:rPr>
                        <a:t> (100%)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600" b="0" kern="1200" baseline="0" dirty="0">
                          <a:solidFill>
                            <a:srgbClr val="512275"/>
                          </a:solidFill>
                          <a:latin typeface="Verdana" panose="020B0604030504040204" pitchFamily="34" charset="0"/>
                          <a:ea typeface="Verdana" panose="020B0604030504040204" pitchFamily="34" charset="0"/>
                          <a:cs typeface="+mn-cs"/>
                        </a:rPr>
                        <a:t>What’s the point, Sue will leave me anyway (90%)</a:t>
                      </a:r>
                      <a:endParaRPr lang="en-GB" sz="1350" b="0" kern="1200" dirty="0">
                        <a:solidFill>
                          <a:srgbClr val="512275"/>
                        </a:solidFill>
                        <a:latin typeface="Verdana" panose="020B0604030504040204" pitchFamily="34" charset="0"/>
                        <a:ea typeface="Verdana" panose="020B0604030504040204" pitchFamily="34" charset="0"/>
                        <a:cs typeface="+mn-cs"/>
                      </a:endParaRPr>
                    </a:p>
                  </a:txBody>
                  <a:tcPr>
                    <a:lnL w="12700" cap="flat" cmpd="sng" algn="ctr">
                      <a:solidFill>
                        <a:srgbClr val="512275"/>
                      </a:solidFill>
                      <a:prstDash val="solid"/>
                      <a:round/>
                      <a:headEnd type="none" w="med" len="med"/>
                      <a:tailEnd type="none" w="med" len="med"/>
                    </a:lnL>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533328656"/>
                  </a:ext>
                </a:extLst>
              </a:tr>
              <a:tr h="67479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srgbClr val="512275"/>
                          </a:solidFill>
                          <a:latin typeface="Verdana" panose="020B0604030504040204" pitchFamily="34" charset="0"/>
                          <a:ea typeface="Verdana" panose="020B0604030504040204" pitchFamily="34" charset="0"/>
                        </a:rPr>
                        <a:t>Evidence for this thought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dirty="0">
                          <a:solidFill>
                            <a:srgbClr val="512275"/>
                          </a:solidFill>
                          <a:latin typeface="Verdana" panose="020B0604030504040204" pitchFamily="34" charset="0"/>
                          <a:ea typeface="Verdana" panose="020B0604030504040204" pitchFamily="34" charset="0"/>
                          <a:cs typeface="+mn-cs"/>
                        </a:rPr>
                        <a:t>C</a:t>
                      </a:r>
                      <a:r>
                        <a:rPr lang="en-GB" sz="1400" b="0" kern="1200" dirty="0" err="1">
                          <a:solidFill>
                            <a:srgbClr val="512275"/>
                          </a:solidFill>
                          <a:latin typeface="Verdana" panose="020B0604030504040204" pitchFamily="34" charset="0"/>
                          <a:ea typeface="Verdana" panose="020B0604030504040204" pitchFamily="34" charset="0"/>
                          <a:cs typeface="+mn-cs"/>
                        </a:rPr>
                        <a:t>ircle</a:t>
                      </a:r>
                      <a:r>
                        <a:rPr lang="en-GB" sz="1400" b="0" kern="1200" dirty="0">
                          <a:solidFill>
                            <a:srgbClr val="512275"/>
                          </a:solidFill>
                          <a:latin typeface="Verdana" panose="020B0604030504040204" pitchFamily="34" charset="0"/>
                          <a:ea typeface="Verdana" panose="020B0604030504040204" pitchFamily="34" charset="0"/>
                          <a:cs typeface="+mn-cs"/>
                        </a:rPr>
                        <a:t> the thought you want to test from above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dirty="0">
                          <a:solidFill>
                            <a:srgbClr val="512275"/>
                          </a:solidFill>
                          <a:latin typeface="Verdana" panose="020B0604030504040204" pitchFamily="34" charset="0"/>
                          <a:ea typeface="Verdana" panose="020B0604030504040204" pitchFamily="34" charset="0"/>
                          <a:cs typeface="+mn-cs"/>
                        </a:rPr>
                        <a:t>W</a:t>
                      </a:r>
                      <a:r>
                        <a:rPr lang="en-GB" sz="1400" b="0" kern="1200" dirty="0">
                          <a:solidFill>
                            <a:srgbClr val="512275"/>
                          </a:solidFill>
                          <a:latin typeface="Verdana" panose="020B0604030504040204" pitchFamily="34" charset="0"/>
                          <a:ea typeface="Verdana" panose="020B0604030504040204" pitchFamily="34" charset="0"/>
                          <a:cs typeface="+mn-cs"/>
                        </a:rPr>
                        <a:t>rite any factual evidence you have to support this thought</a:t>
                      </a:r>
                    </a:p>
                  </a:txBody>
                  <a:tcPr>
                    <a:lnR w="12700" cap="flat" cmpd="sng" algn="ctr">
                      <a:solidFill>
                        <a:srgbClr val="512275"/>
                      </a:solidFill>
                      <a:prstDash val="solid"/>
                      <a:round/>
                      <a:headEnd type="none" w="med" len="med"/>
                      <a:tailEnd type="none" w="med" len="med"/>
                    </a:ln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solidFill>
                            <a:srgbClr val="512275"/>
                          </a:solidFill>
                          <a:latin typeface="Verdana" panose="020B0604030504040204" pitchFamily="34" charset="0"/>
                          <a:ea typeface="Verdana" panose="020B0604030504040204" pitchFamily="34" charset="0"/>
                        </a:rPr>
                        <a:t>I took an overdose once when they</a:t>
                      </a:r>
                      <a:r>
                        <a:rPr lang="en-US" sz="1400" baseline="0" dirty="0">
                          <a:solidFill>
                            <a:srgbClr val="512275"/>
                          </a:solidFill>
                          <a:latin typeface="Verdana" panose="020B0604030504040204" pitchFamily="34" charset="0"/>
                          <a:ea typeface="Verdana" panose="020B0604030504040204" pitchFamily="34" charset="0"/>
                        </a:rPr>
                        <a:t> told me to</a:t>
                      </a:r>
                      <a:endParaRPr lang="en-GB" sz="1400" dirty="0">
                        <a:solidFill>
                          <a:srgbClr val="512275"/>
                        </a:solidFill>
                        <a:latin typeface="Verdana" panose="020B0604030504040204" pitchFamily="34" charset="0"/>
                        <a:ea typeface="Verdana" panose="020B060403050404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350" b="0" kern="1200" dirty="0">
                        <a:solidFill>
                          <a:srgbClr val="512275"/>
                        </a:solidFill>
                        <a:latin typeface="Verdana" panose="020B0604030504040204" pitchFamily="34" charset="0"/>
                        <a:ea typeface="Verdana" panose="020B0604030504040204" pitchFamily="34" charset="0"/>
                        <a:cs typeface="+mn-cs"/>
                      </a:endParaRPr>
                    </a:p>
                  </a:txBody>
                  <a:tcPr>
                    <a:lnL w="12700" cap="flat" cmpd="sng" algn="ctr">
                      <a:solidFill>
                        <a:srgbClr val="512275"/>
                      </a:solidFill>
                      <a:prstDash val="solid"/>
                      <a:round/>
                      <a:headEnd type="none" w="med" len="med"/>
                      <a:tailEnd type="none" w="med" len="med"/>
                    </a:lnL>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4083695880"/>
                  </a:ext>
                </a:extLst>
              </a:tr>
              <a:tr h="73072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kern="1200" dirty="0">
                          <a:solidFill>
                            <a:srgbClr val="512275"/>
                          </a:solidFill>
                          <a:latin typeface="Verdana" panose="020B0604030504040204" pitchFamily="34" charset="0"/>
                          <a:ea typeface="Verdana" panose="020B0604030504040204" pitchFamily="34" charset="0"/>
                          <a:cs typeface="+mn-cs"/>
                        </a:rPr>
                        <a:t>Evidence against this thought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dirty="0">
                          <a:solidFill>
                            <a:srgbClr val="512275"/>
                          </a:solidFill>
                          <a:latin typeface="Verdana" panose="020B0604030504040204" pitchFamily="34" charset="0"/>
                          <a:ea typeface="Verdana" panose="020B0604030504040204" pitchFamily="34" charset="0"/>
                          <a:cs typeface="+mn-cs"/>
                        </a:rPr>
                        <a:t>I</a:t>
                      </a:r>
                      <a:r>
                        <a:rPr lang="en-GB" sz="1400" b="0" kern="1200" dirty="0">
                          <a:solidFill>
                            <a:srgbClr val="512275"/>
                          </a:solidFill>
                          <a:latin typeface="Verdana" panose="020B0604030504040204" pitchFamily="34" charset="0"/>
                          <a:ea typeface="Verdana" panose="020B0604030504040204" pitchFamily="34" charset="0"/>
                          <a:cs typeface="+mn-cs"/>
                        </a:rPr>
                        <a:t>s there any evidence this thought is not true?</a:t>
                      </a:r>
                    </a:p>
                  </a:txBody>
                  <a:tcPr>
                    <a:lnR w="12700" cap="flat" cmpd="sng" algn="ctr">
                      <a:solidFill>
                        <a:srgbClr val="512275"/>
                      </a:solidFill>
                      <a:prstDash val="solid"/>
                      <a:round/>
                      <a:headEnd type="none" w="med" len="med"/>
                      <a:tailEnd type="none" w="med" len="med"/>
                    </a:ln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50" b="0" kern="1200">
                          <a:solidFill>
                            <a:srgbClr val="512275"/>
                          </a:solidFill>
                          <a:latin typeface="Verdana" panose="020B0604030504040204" pitchFamily="34" charset="0"/>
                          <a:ea typeface="Verdana" panose="020B0604030504040204" pitchFamily="34" charset="0"/>
                          <a:cs typeface="+mn-cs"/>
                        </a:rPr>
                        <a:t>The voices have told me to take overdoses many times and I haven’t.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350" b="0" kern="1200">
                          <a:solidFill>
                            <a:srgbClr val="512275"/>
                          </a:solidFill>
                          <a:latin typeface="Verdana" panose="020B0604030504040204" pitchFamily="34" charset="0"/>
                          <a:ea typeface="Verdana" panose="020B0604030504040204" pitchFamily="34" charset="0"/>
                          <a:cs typeface="+mn-cs"/>
                        </a:rPr>
                        <a:t>I don’t always do what they tell me to.</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350" b="0" kern="1200">
                          <a:solidFill>
                            <a:srgbClr val="512275"/>
                          </a:solidFill>
                          <a:latin typeface="Verdana" panose="020B0604030504040204" pitchFamily="34" charset="0"/>
                          <a:ea typeface="Verdana" panose="020B0604030504040204" pitchFamily="34" charset="0"/>
                          <a:cs typeface="+mn-cs"/>
                        </a:rPr>
                        <a:t>I can often block them out with music.</a:t>
                      </a:r>
                      <a:endParaRPr lang="en-GB" sz="1350" b="0" kern="1200" dirty="0">
                        <a:solidFill>
                          <a:srgbClr val="512275"/>
                        </a:solidFill>
                        <a:latin typeface="Verdana" panose="020B0604030504040204" pitchFamily="34" charset="0"/>
                        <a:ea typeface="Verdana" panose="020B0604030504040204" pitchFamily="34" charset="0"/>
                        <a:cs typeface="+mn-cs"/>
                      </a:endParaRPr>
                    </a:p>
                  </a:txBody>
                  <a:tcPr>
                    <a:lnL w="12700" cap="flat" cmpd="sng" algn="ctr">
                      <a:solidFill>
                        <a:srgbClr val="512275"/>
                      </a:solidFill>
                      <a:prstDash val="solid"/>
                      <a:round/>
                      <a:headEnd type="none" w="med" len="med"/>
                      <a:tailEnd type="none" w="med" len="med"/>
                    </a:lnL>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0029204"/>
                  </a:ext>
                </a:extLst>
              </a:tr>
              <a:tr h="647443">
                <a:tc>
                  <a:txBody>
                    <a:bodyPr/>
                    <a:lstStyle/>
                    <a:p>
                      <a:r>
                        <a:rPr lang="en-GB" sz="1400" b="1" baseline="0" dirty="0">
                          <a:solidFill>
                            <a:srgbClr val="512275"/>
                          </a:solidFill>
                          <a:latin typeface="Verdana" panose="020B0604030504040204" pitchFamily="34" charset="0"/>
                          <a:ea typeface="Verdana" panose="020B0604030504040204" pitchFamily="34" charset="0"/>
                        </a:rPr>
                        <a:t>More balance response</a:t>
                      </a:r>
                    </a:p>
                    <a:p>
                      <a:r>
                        <a:rPr lang="en-US" sz="1400" b="0" kern="1200" baseline="0" dirty="0">
                          <a:solidFill>
                            <a:srgbClr val="512275"/>
                          </a:solidFill>
                          <a:latin typeface="Verdana" panose="020B0604030504040204" pitchFamily="34" charset="0"/>
                          <a:ea typeface="Verdana" panose="020B0604030504040204" pitchFamily="34" charset="0"/>
                          <a:cs typeface="+mn-cs"/>
                        </a:rPr>
                        <a:t>I</a:t>
                      </a:r>
                      <a:r>
                        <a:rPr lang="en-GB" sz="1400" b="0" kern="1200" baseline="0" dirty="0">
                          <a:solidFill>
                            <a:srgbClr val="512275"/>
                          </a:solidFill>
                          <a:latin typeface="Verdana" panose="020B0604030504040204" pitchFamily="34" charset="0"/>
                          <a:ea typeface="Verdana" panose="020B0604030504040204" pitchFamily="34" charset="0"/>
                          <a:cs typeface="+mn-cs"/>
                        </a:rPr>
                        <a:t>s there another way to explain the situation?</a:t>
                      </a:r>
                    </a:p>
                    <a:p>
                      <a:r>
                        <a:rPr lang="en-US" sz="1400" b="0" kern="1200" baseline="0" dirty="0">
                          <a:solidFill>
                            <a:srgbClr val="512275"/>
                          </a:solidFill>
                          <a:latin typeface="Verdana" panose="020B0604030504040204" pitchFamily="34" charset="0"/>
                          <a:ea typeface="Verdana" panose="020B0604030504040204" pitchFamily="34" charset="0"/>
                          <a:cs typeface="+mn-cs"/>
                        </a:rPr>
                        <a:t>R</a:t>
                      </a:r>
                      <a:r>
                        <a:rPr lang="en-GB" sz="1400" b="0" kern="1200" baseline="0" dirty="0">
                          <a:solidFill>
                            <a:srgbClr val="512275"/>
                          </a:solidFill>
                          <a:latin typeface="Verdana" panose="020B0604030504040204" pitchFamily="34" charset="0"/>
                          <a:ea typeface="Verdana" panose="020B0604030504040204" pitchFamily="34" charset="0"/>
                          <a:cs typeface="+mn-cs"/>
                        </a:rPr>
                        <a:t>ate how much you believe the more balance thought on a  scale of 0-100%</a:t>
                      </a:r>
                      <a:endParaRPr lang="en-GB" sz="1400" b="0" kern="1200" dirty="0">
                        <a:solidFill>
                          <a:srgbClr val="512275"/>
                        </a:solidFill>
                        <a:latin typeface="Verdana" panose="020B0604030504040204" pitchFamily="34" charset="0"/>
                        <a:ea typeface="Verdana" panose="020B0604030504040204" pitchFamily="34" charset="0"/>
                        <a:cs typeface="+mn-cs"/>
                      </a:endParaRPr>
                    </a:p>
                  </a:txBody>
                  <a:tcPr>
                    <a:lnR w="12700" cap="flat" cmpd="sng" algn="ctr">
                      <a:solidFill>
                        <a:srgbClr val="512275"/>
                      </a:solidFill>
                      <a:prstDash val="solid"/>
                      <a:round/>
                      <a:headEnd type="none" w="med" len="med"/>
                      <a:tailEnd type="none" w="med" len="med"/>
                    </a:lnR>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50" b="0" kern="1200" dirty="0">
                          <a:solidFill>
                            <a:srgbClr val="512275"/>
                          </a:solidFill>
                          <a:latin typeface="Verdana" panose="020B0604030504040204" pitchFamily="34" charset="0"/>
                          <a:ea typeface="Verdana" panose="020B0604030504040204" pitchFamily="34" charset="0"/>
                          <a:cs typeface="+mn-cs"/>
                        </a:rPr>
                        <a:t>The voices are good at threatening me and really frightening, but they do not have control over everything I do (65%)</a:t>
                      </a:r>
                      <a:endParaRPr lang="en-GB" sz="1350" b="0" kern="1200" dirty="0">
                        <a:solidFill>
                          <a:srgbClr val="512275"/>
                        </a:solidFill>
                        <a:latin typeface="Verdana" panose="020B0604030504040204" pitchFamily="34" charset="0"/>
                        <a:ea typeface="Verdana" panose="020B0604030504040204" pitchFamily="34" charset="0"/>
                        <a:cs typeface="+mn-cs"/>
                      </a:endParaRPr>
                    </a:p>
                  </a:txBody>
                  <a:tcPr>
                    <a:lnL w="12700" cap="flat" cmpd="sng" algn="ctr">
                      <a:solidFill>
                        <a:srgbClr val="512275"/>
                      </a:solidFill>
                      <a:prstDash val="solid"/>
                      <a:round/>
                      <a:headEnd type="none" w="med" len="med"/>
                      <a:tailEnd type="none" w="med" len="med"/>
                    </a:lnL>
                    <a:lnT w="12700" cap="flat" cmpd="sng" algn="ctr">
                      <a:solidFill>
                        <a:srgbClr val="512275"/>
                      </a:solidFill>
                      <a:prstDash val="solid"/>
                      <a:round/>
                      <a:headEnd type="none" w="med" len="med"/>
                      <a:tailEnd type="none" w="med" len="med"/>
                    </a:lnT>
                    <a:lnB w="12700" cap="flat" cmpd="sng" algn="ctr">
                      <a:solidFill>
                        <a:srgbClr val="512275"/>
                      </a:solidFill>
                      <a:prstDash val="solid"/>
                      <a:round/>
                      <a:headEnd type="none" w="med" len="med"/>
                      <a:tailEnd type="none" w="med" len="med"/>
                    </a:lnB>
                    <a:solidFill>
                      <a:schemeClr val="accent6">
                        <a:lumMod val="20000"/>
                        <a:lumOff val="80000"/>
                        <a:alpha val="20000"/>
                      </a:schemeClr>
                    </a:solidFill>
                  </a:tcPr>
                </a:tc>
                <a:extLst>
                  <a:ext uri="{0D108BD9-81ED-4DB2-BD59-A6C34878D82A}">
                    <a16:rowId xmlns:a16="http://schemas.microsoft.com/office/drawing/2014/main" val="3110386043"/>
                  </a:ext>
                </a:extLst>
              </a:tr>
              <a:tr h="5556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baseline="0" dirty="0">
                          <a:solidFill>
                            <a:srgbClr val="512275"/>
                          </a:solidFill>
                          <a:latin typeface="Verdana" panose="020B0604030504040204" pitchFamily="34" charset="0"/>
                          <a:ea typeface="Verdana" panose="020B0604030504040204" pitchFamily="34" charset="0"/>
                        </a:rPr>
                        <a:t>How do you feel now?</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kern="1200" baseline="0" dirty="0">
                          <a:solidFill>
                            <a:srgbClr val="512275"/>
                          </a:solidFill>
                          <a:latin typeface="Verdana" panose="020B0604030504040204" pitchFamily="34" charset="0"/>
                          <a:ea typeface="Verdana" panose="020B0604030504040204" pitchFamily="34" charset="0"/>
                          <a:cs typeface="+mn-cs"/>
                        </a:rPr>
                        <a:t>R</a:t>
                      </a:r>
                      <a:r>
                        <a:rPr lang="en-GB" sz="1400" b="0" kern="1200" baseline="0" dirty="0">
                          <a:solidFill>
                            <a:srgbClr val="512275"/>
                          </a:solidFill>
                          <a:latin typeface="Verdana" panose="020B0604030504040204" pitchFamily="34" charset="0"/>
                          <a:ea typeface="Verdana" panose="020B0604030504040204" pitchFamily="34" charset="0"/>
                          <a:cs typeface="+mn-cs"/>
                        </a:rPr>
                        <a:t>ate each feeling on a scale of 0-100%</a:t>
                      </a:r>
                      <a:endParaRPr lang="en-GB" sz="1400" b="0" kern="1200" dirty="0">
                        <a:solidFill>
                          <a:srgbClr val="512275"/>
                        </a:solidFill>
                        <a:latin typeface="Verdana" panose="020B0604030504040204" pitchFamily="34" charset="0"/>
                        <a:ea typeface="Verdana" panose="020B0604030504040204" pitchFamily="34" charset="0"/>
                        <a:cs typeface="+mn-cs"/>
                      </a:endParaRPr>
                    </a:p>
                  </a:txBody>
                  <a:tcPr>
                    <a:lnR w="12700" cap="flat" cmpd="sng" algn="ctr">
                      <a:solidFill>
                        <a:srgbClr val="512275"/>
                      </a:solidFill>
                      <a:prstDash val="solid"/>
                      <a:round/>
                      <a:headEnd type="none" w="med" len="med"/>
                      <a:tailEnd type="none" w="med" len="med"/>
                    </a:lnR>
                    <a:lnT w="12700" cap="flat" cmpd="sng" algn="ctr">
                      <a:solidFill>
                        <a:srgbClr val="512275"/>
                      </a:solidFill>
                      <a:prstDash val="solid"/>
                      <a:round/>
                      <a:headEnd type="none" w="med" len="med"/>
                      <a:tailEnd type="none" w="med" len="med"/>
                    </a:lnT>
                    <a:solidFill>
                      <a:schemeClr val="accent6">
                        <a:lumMod val="40000"/>
                        <a:lumOff val="60000"/>
                      </a:schemeClr>
                    </a:solidFill>
                  </a:tcPr>
                </a:tc>
                <a:tc>
                  <a:txBody>
                    <a:bodyPr/>
                    <a:lstStyle/>
                    <a:p>
                      <a:r>
                        <a:rPr lang="en-GB" sz="1350" b="0" i="0" u="none" strike="noStrike" kern="1200" baseline="0" dirty="0">
                          <a:solidFill>
                            <a:srgbClr val="512275"/>
                          </a:solidFill>
                          <a:latin typeface="Verdana" panose="020B0604030504040204" pitchFamily="34" charset="0"/>
                          <a:ea typeface="Verdana" panose="020B0604030504040204" pitchFamily="34" charset="0"/>
                          <a:cs typeface="+mn-cs"/>
                        </a:rPr>
                        <a:t>Calmer 75%</a:t>
                      </a:r>
                    </a:p>
                    <a:p>
                      <a:r>
                        <a:rPr lang="en-US" sz="1350" b="0" i="0" u="none" strike="noStrike" kern="1200" baseline="0" dirty="0">
                          <a:solidFill>
                            <a:srgbClr val="512275"/>
                          </a:solidFill>
                          <a:latin typeface="Verdana" panose="020B0604030504040204" pitchFamily="34" charset="0"/>
                          <a:ea typeface="Verdana" panose="020B0604030504040204" pitchFamily="34" charset="0"/>
                          <a:cs typeface="+mn-cs"/>
                        </a:rPr>
                        <a:t>H</a:t>
                      </a:r>
                      <a:r>
                        <a:rPr lang="en-GB" sz="1350" b="0" i="0" u="none" strike="noStrike" kern="1200" baseline="0" dirty="0" err="1">
                          <a:solidFill>
                            <a:srgbClr val="512275"/>
                          </a:solidFill>
                          <a:latin typeface="Verdana" panose="020B0604030504040204" pitchFamily="34" charset="0"/>
                          <a:ea typeface="Verdana" panose="020B0604030504040204" pitchFamily="34" charset="0"/>
                          <a:cs typeface="+mn-cs"/>
                        </a:rPr>
                        <a:t>appier</a:t>
                      </a:r>
                      <a:r>
                        <a:rPr lang="en-GB" sz="1350" b="0" i="0" u="none" strike="noStrike" kern="1200" baseline="0" dirty="0">
                          <a:solidFill>
                            <a:srgbClr val="512275"/>
                          </a:solidFill>
                          <a:latin typeface="Verdana" panose="020B0604030504040204" pitchFamily="34" charset="0"/>
                          <a:ea typeface="Verdana" panose="020B0604030504040204" pitchFamily="34" charset="0"/>
                          <a:cs typeface="+mn-cs"/>
                        </a:rPr>
                        <a:t> 35%</a:t>
                      </a:r>
                    </a:p>
                    <a:p>
                      <a:r>
                        <a:rPr lang="en-GB" sz="1350" b="0" i="0" u="none" strike="noStrike" kern="1200" baseline="0" dirty="0">
                          <a:solidFill>
                            <a:srgbClr val="512275"/>
                          </a:solidFill>
                          <a:latin typeface="Verdana" panose="020B0604030504040204" pitchFamily="34" charset="0"/>
                          <a:ea typeface="Verdana" panose="020B0604030504040204" pitchFamily="34" charset="0"/>
                          <a:cs typeface="+mn-cs"/>
                        </a:rPr>
                        <a:t> </a:t>
                      </a:r>
                      <a:r>
                        <a:rPr lang="en-GB" sz="1350" b="0" i="0" u="none" strike="noStrike" kern="1200" baseline="0" dirty="0">
                          <a:solidFill>
                            <a:srgbClr val="512275"/>
                          </a:solidFill>
                          <a:latin typeface="+mn-lt"/>
                          <a:ea typeface="+mn-ea"/>
                          <a:cs typeface="+mn-cs"/>
                        </a:rPr>
                        <a:t>	</a:t>
                      </a:r>
                    </a:p>
                  </a:txBody>
                  <a:tcPr>
                    <a:lnL w="12700" cap="flat" cmpd="sng" algn="ctr">
                      <a:solidFill>
                        <a:srgbClr val="512275"/>
                      </a:solidFill>
                      <a:prstDash val="solid"/>
                      <a:round/>
                      <a:headEnd type="none" w="med" len="med"/>
                      <a:tailEnd type="none" w="med" len="med"/>
                    </a:lnL>
                    <a:lnT w="12700" cap="flat" cmpd="sng" algn="ctr">
                      <a:solidFill>
                        <a:srgbClr val="512275"/>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2770121221"/>
                  </a:ext>
                </a:extLst>
              </a:tr>
            </a:tbl>
          </a:graphicData>
        </a:graphic>
      </p:graphicFrame>
    </p:spTree>
    <p:extLst>
      <p:ext uri="{BB962C8B-B14F-4D97-AF65-F5344CB8AC3E}">
        <p14:creationId xmlns:p14="http://schemas.microsoft.com/office/powerpoint/2010/main" val="5963666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517250" y="522798"/>
            <a:ext cx="197845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Brief</a:t>
            </a:r>
          </a:p>
        </p:txBody>
      </p:sp>
      <p:sp>
        <p:nvSpPr>
          <p:cNvPr id="2" name="Rectangle 1"/>
          <p:cNvSpPr/>
          <p:nvPr/>
        </p:nvSpPr>
        <p:spPr>
          <a:xfrm>
            <a:off x="4446021" y="522798"/>
            <a:ext cx="7255442" cy="2400657"/>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Patient</a:t>
            </a:r>
          </a:p>
          <a:p>
            <a:pPr>
              <a:lnSpc>
                <a:spcPct val="150000"/>
              </a:lnSpc>
            </a:pPr>
            <a:r>
              <a:rPr lang="en-GB" sz="2000" dirty="0">
                <a:solidFill>
                  <a:srgbClr val="512275"/>
                </a:solidFill>
                <a:latin typeface="Verdana" panose="020B0604030504040204" pitchFamily="34" charset="0"/>
                <a:ea typeface="Verdana" panose="020B0604030504040204" pitchFamily="34" charset="0"/>
              </a:rPr>
              <a:t>You are meeting with your named nurse. You are struggling to complete a thought diary but you have an example in mind of the thought </a:t>
            </a:r>
            <a:r>
              <a:rPr lang="en-GB" sz="2000" b="1" dirty="0">
                <a:solidFill>
                  <a:srgbClr val="512275"/>
                </a:solidFill>
                <a:latin typeface="Verdana" panose="020B0604030504040204" pitchFamily="34" charset="0"/>
                <a:ea typeface="Verdana" panose="020B0604030504040204" pitchFamily="34" charset="0"/>
              </a:rPr>
              <a:t>‘The voices will hurt me if I don’t do what they say’.</a:t>
            </a:r>
            <a:endParaRPr lang="en-GB" sz="2000" dirty="0">
              <a:solidFill>
                <a:srgbClr val="512275"/>
              </a:solidFill>
              <a:latin typeface="Verdana" panose="020B0604030504040204" pitchFamily="34" charset="0"/>
              <a:ea typeface="Verdana" panose="020B0604030504040204" pitchFamily="34" charset="0"/>
            </a:endParaRPr>
          </a:p>
        </p:txBody>
      </p:sp>
      <p:sp>
        <p:nvSpPr>
          <p:cNvPr id="3" name="Rectangle 2"/>
          <p:cNvSpPr/>
          <p:nvPr/>
        </p:nvSpPr>
        <p:spPr>
          <a:xfrm>
            <a:off x="4446021" y="3491574"/>
            <a:ext cx="7255442" cy="3323987"/>
          </a:xfrm>
          <a:prstGeom prst="rect">
            <a:avLst/>
          </a:prstGeom>
        </p:spPr>
        <p:txBody>
          <a:bodyPr wrap="square">
            <a:spAutoFit/>
          </a:bodyPr>
          <a:lstStyle/>
          <a:p>
            <a:pPr>
              <a:lnSpc>
                <a:spcPct val="150000"/>
              </a:lnSpc>
            </a:pPr>
            <a:r>
              <a:rPr lang="en-GB" sz="2000" b="1" dirty="0">
                <a:solidFill>
                  <a:srgbClr val="512275"/>
                </a:solidFill>
                <a:latin typeface="Verdana" panose="020B0604030504040204" pitchFamily="34" charset="0"/>
                <a:ea typeface="Verdana" panose="020B0604030504040204" pitchFamily="34" charset="0"/>
              </a:rPr>
              <a:t>Nurse</a:t>
            </a:r>
          </a:p>
          <a:p>
            <a:pPr>
              <a:lnSpc>
                <a:spcPct val="150000"/>
              </a:lnSpc>
            </a:pPr>
            <a:r>
              <a:rPr lang="en-GB" sz="2000" dirty="0">
                <a:solidFill>
                  <a:srgbClr val="512275"/>
                </a:solidFill>
                <a:latin typeface="Verdana" panose="020B0604030504040204" pitchFamily="34" charset="0"/>
                <a:ea typeface="Verdana" panose="020B0604030504040204" pitchFamily="34" charset="0"/>
              </a:rPr>
              <a:t>You are meeting with your patient to show them how to use their thought diary. They are struggling to complete it so you have offered to do an example together. Ask them about a recent distressing thought they have had and would like to focus on and fill it in together.</a:t>
            </a:r>
            <a:endParaRPr lang="en-GB"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954108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21429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996240" y="522798"/>
            <a:ext cx="2937164" cy="208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3600" b="1" dirty="0">
                <a:solidFill>
                  <a:srgbClr val="512275"/>
                </a:solidFill>
                <a:latin typeface="Arial Narrow" charset="0"/>
                <a:ea typeface="Arial Narrow" charset="0"/>
                <a:cs typeface="Arial Narrow" charset="0"/>
              </a:rPr>
              <a:t>Evaluating what the voices say</a:t>
            </a:r>
          </a:p>
        </p:txBody>
      </p:sp>
      <p:sp>
        <p:nvSpPr>
          <p:cNvPr id="2" name="Rectangle 1"/>
          <p:cNvSpPr/>
          <p:nvPr/>
        </p:nvSpPr>
        <p:spPr>
          <a:xfrm>
            <a:off x="4446021" y="54707"/>
            <a:ext cx="7255442" cy="3323987"/>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It can also be helpful to look at the evidence for and against what the voices say, using the courtroom technique.</a:t>
            </a:r>
          </a:p>
          <a:p>
            <a:pPr>
              <a:lnSpc>
                <a:spcPct val="150000"/>
              </a:lnSpc>
            </a:pPr>
            <a:r>
              <a:rPr lang="en-GB" sz="2000" dirty="0">
                <a:solidFill>
                  <a:srgbClr val="512275"/>
                </a:solidFill>
                <a:latin typeface="Verdana" panose="020B0604030504040204" pitchFamily="34" charset="0"/>
                <a:ea typeface="Verdana" panose="020B0604030504040204" pitchFamily="34" charset="0"/>
              </a:rPr>
              <a:t>Voices are often a reflection of a patient’s own thoughts so it can be helpful to challenge them.</a:t>
            </a:r>
          </a:p>
          <a:p>
            <a:pPr>
              <a:lnSpc>
                <a:spcPct val="150000"/>
              </a:lnSpc>
            </a:pPr>
            <a:endParaRPr lang="en-GB" sz="2000" dirty="0">
              <a:solidFill>
                <a:srgbClr val="512275"/>
              </a:solidFill>
              <a:latin typeface="Verdana" panose="020B0604030504040204" pitchFamily="34" charset="0"/>
              <a:ea typeface="Verdana" panose="020B0604030504040204" pitchFamily="34" charset="0"/>
            </a:endParaRPr>
          </a:p>
          <a:p>
            <a:pPr>
              <a:lnSpc>
                <a:spcPct val="150000"/>
              </a:lnSpc>
            </a:pPr>
            <a:r>
              <a:rPr lang="en-GB" sz="2000" b="1" dirty="0">
                <a:solidFill>
                  <a:srgbClr val="512275"/>
                </a:solidFill>
                <a:latin typeface="Verdana" panose="020B0604030504040204" pitchFamily="34" charset="0"/>
                <a:ea typeface="Verdana" panose="020B0604030504040204" pitchFamily="34" charset="0"/>
              </a:rPr>
              <a:t>The voice says ‘Sue is going to leave you’ </a:t>
            </a:r>
          </a:p>
        </p:txBody>
      </p:sp>
      <p:graphicFrame>
        <p:nvGraphicFramePr>
          <p:cNvPr id="7" name="Content Placeholder 3">
            <a:extLst>
              <a:ext uri="{FF2B5EF4-FFF2-40B4-BE49-F238E27FC236}">
                <a16:creationId xmlns:a16="http://schemas.microsoft.com/office/drawing/2014/main" id="{4C31BDF5-DEE5-4345-9455-5439407896AE}"/>
              </a:ext>
            </a:extLst>
          </p:cNvPr>
          <p:cNvGraphicFramePr>
            <a:graphicFrameLocks noGrp="1"/>
          </p:cNvGraphicFramePr>
          <p:nvPr>
            <p:ph idx="1"/>
            <p:extLst>
              <p:ext uri="{D42A27DB-BD31-4B8C-83A1-F6EECF244321}">
                <p14:modId xmlns:p14="http://schemas.microsoft.com/office/powerpoint/2010/main" val="3563681135"/>
              </p:ext>
            </p:extLst>
          </p:nvPr>
        </p:nvGraphicFramePr>
        <p:xfrm>
          <a:off x="3785189" y="3407211"/>
          <a:ext cx="8176250" cy="3129244"/>
        </p:xfrm>
        <a:graphic>
          <a:graphicData uri="http://schemas.openxmlformats.org/drawingml/2006/table">
            <a:tbl>
              <a:tblPr firstRow="1" bandRow="1">
                <a:tableStyleId>{5C22544A-7EE6-4342-B048-85BDC9FD1C3A}</a:tableStyleId>
              </a:tblPr>
              <a:tblGrid>
                <a:gridCol w="4088125">
                  <a:extLst>
                    <a:ext uri="{9D8B030D-6E8A-4147-A177-3AD203B41FA5}">
                      <a16:colId xmlns:a16="http://schemas.microsoft.com/office/drawing/2014/main" val="448015325"/>
                    </a:ext>
                  </a:extLst>
                </a:gridCol>
                <a:gridCol w="4088125">
                  <a:extLst>
                    <a:ext uri="{9D8B030D-6E8A-4147-A177-3AD203B41FA5}">
                      <a16:colId xmlns:a16="http://schemas.microsoft.com/office/drawing/2014/main" val="20001"/>
                    </a:ext>
                  </a:extLst>
                </a:gridCol>
              </a:tblGrid>
              <a:tr h="456299">
                <a:tc>
                  <a:txBody>
                    <a:bodyPr/>
                    <a:lstStyle/>
                    <a:p>
                      <a:pPr>
                        <a:lnSpc>
                          <a:spcPct val="100000"/>
                        </a:lnSpc>
                      </a:pPr>
                      <a:r>
                        <a:rPr lang="en-US" sz="2000" dirty="0">
                          <a:latin typeface="Verdana" panose="020B0604030504040204" pitchFamily="34" charset="0"/>
                          <a:ea typeface="Verdana" panose="020B0604030504040204" pitchFamily="34" charset="0"/>
                        </a:rPr>
                        <a:t>Prosecution (evidence for)</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r>
                        <a:rPr lang="en-US" sz="2000" dirty="0">
                          <a:latin typeface="Verdana" panose="020B0604030504040204" pitchFamily="34" charset="0"/>
                          <a:ea typeface="Verdana" panose="020B0604030504040204" pitchFamily="34" charset="0"/>
                        </a:rPr>
                        <a:t>Defense (evidence against)</a:t>
                      </a: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640241">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The voices say she will</a:t>
                      </a: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They have said this many time and she has never left</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061912599"/>
                  </a:ext>
                </a:extLst>
              </a:tr>
              <a:tr h="789135">
                <a:tc>
                  <a:txBody>
                    <a:bodyPr/>
                    <a:lstStyle/>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Sue has said she loves me and won’t leave</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71771904"/>
                  </a:ext>
                </a:extLst>
              </a:tr>
              <a:tr h="9380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aseline="0" dirty="0">
                          <a:solidFill>
                            <a:srgbClr val="512275"/>
                          </a:solidFill>
                          <a:latin typeface="Verdana" panose="020B0604030504040204" pitchFamily="34" charset="0"/>
                          <a:ea typeface="Verdana" panose="020B0604030504040204" pitchFamily="34" charset="0"/>
                        </a:rPr>
                        <a:t>My </a:t>
                      </a:r>
                      <a:r>
                        <a:rPr lang="en-US" sz="2000" baseline="0" dirty="0" err="1">
                          <a:solidFill>
                            <a:srgbClr val="512275"/>
                          </a:solidFill>
                          <a:latin typeface="Verdana" panose="020B0604030504040204" pitchFamily="34" charset="0"/>
                          <a:ea typeface="Verdana" panose="020B0604030504040204" pitchFamily="34" charset="0"/>
                        </a:rPr>
                        <a:t>neighbours</a:t>
                      </a:r>
                      <a:r>
                        <a:rPr lang="en-US" sz="2000" baseline="0" dirty="0">
                          <a:solidFill>
                            <a:srgbClr val="512275"/>
                          </a:solidFill>
                          <a:latin typeface="Verdana" panose="020B0604030504040204" pitchFamily="34" charset="0"/>
                          <a:ea typeface="Verdana" panose="020B0604030504040204" pitchFamily="34" charset="0"/>
                        </a:rPr>
                        <a:t> are not experts on my relationship</a:t>
                      </a:r>
                      <a:endParaRPr lang="en-GB" sz="2000" baseline="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18892634"/>
                  </a:ext>
                </a:extLst>
              </a:tr>
            </a:tbl>
          </a:graphicData>
        </a:graphic>
      </p:graphicFrame>
    </p:spTree>
    <p:extLst>
      <p:ext uri="{BB962C8B-B14F-4D97-AF65-F5344CB8AC3E}">
        <p14:creationId xmlns:p14="http://schemas.microsoft.com/office/powerpoint/2010/main" val="31883181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21429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996240" y="522798"/>
            <a:ext cx="2937164" cy="1357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3600" b="1" dirty="0">
                <a:solidFill>
                  <a:srgbClr val="512275"/>
                </a:solidFill>
                <a:latin typeface="Arial Narrow" charset="0"/>
                <a:ea typeface="Arial Narrow" charset="0"/>
                <a:cs typeface="Arial Narrow" charset="0"/>
              </a:rPr>
              <a:t>Explanations for voices</a:t>
            </a:r>
          </a:p>
        </p:txBody>
      </p:sp>
      <p:sp>
        <p:nvSpPr>
          <p:cNvPr id="2" name="Rectangle 1"/>
          <p:cNvSpPr/>
          <p:nvPr/>
        </p:nvSpPr>
        <p:spPr>
          <a:xfrm>
            <a:off x="4446021" y="54707"/>
            <a:ext cx="7255442" cy="1938992"/>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It can also be useful to consider what someone’s explanations for voices are.</a:t>
            </a:r>
          </a:p>
          <a:p>
            <a:pPr>
              <a:lnSpc>
                <a:spcPct val="150000"/>
              </a:lnSpc>
            </a:pPr>
            <a:r>
              <a:rPr lang="en-GB" sz="2000" dirty="0">
                <a:solidFill>
                  <a:srgbClr val="512275"/>
                </a:solidFill>
                <a:latin typeface="Verdana" panose="020B0604030504040204" pitchFamily="34" charset="0"/>
                <a:ea typeface="Verdana" panose="020B0604030504040204" pitchFamily="34" charset="0"/>
              </a:rPr>
              <a:t>Sometimes they will have multiple possible explanations…</a:t>
            </a:r>
          </a:p>
        </p:txBody>
      </p:sp>
      <p:graphicFrame>
        <p:nvGraphicFramePr>
          <p:cNvPr id="7" name="Content Placeholder 3">
            <a:extLst>
              <a:ext uri="{FF2B5EF4-FFF2-40B4-BE49-F238E27FC236}">
                <a16:creationId xmlns:a16="http://schemas.microsoft.com/office/drawing/2014/main" id="{4C31BDF5-DEE5-4345-9455-5439407896AE}"/>
              </a:ext>
            </a:extLst>
          </p:cNvPr>
          <p:cNvGraphicFramePr>
            <a:graphicFrameLocks noGrp="1"/>
          </p:cNvGraphicFramePr>
          <p:nvPr>
            <p:ph idx="1"/>
            <p:extLst>
              <p:ext uri="{D42A27DB-BD31-4B8C-83A1-F6EECF244321}">
                <p14:modId xmlns:p14="http://schemas.microsoft.com/office/powerpoint/2010/main" val="714916540"/>
              </p:ext>
            </p:extLst>
          </p:nvPr>
        </p:nvGraphicFramePr>
        <p:xfrm>
          <a:off x="4015750" y="1993699"/>
          <a:ext cx="7980308" cy="4510882"/>
        </p:xfrm>
        <a:graphic>
          <a:graphicData uri="http://schemas.openxmlformats.org/drawingml/2006/table">
            <a:tbl>
              <a:tblPr firstRow="1" bandRow="1">
                <a:tableStyleId>{5C22544A-7EE6-4342-B048-85BDC9FD1C3A}</a:tableStyleId>
              </a:tblPr>
              <a:tblGrid>
                <a:gridCol w="3990154">
                  <a:extLst>
                    <a:ext uri="{9D8B030D-6E8A-4147-A177-3AD203B41FA5}">
                      <a16:colId xmlns:a16="http://schemas.microsoft.com/office/drawing/2014/main" val="448015325"/>
                    </a:ext>
                  </a:extLst>
                </a:gridCol>
                <a:gridCol w="3990154">
                  <a:extLst>
                    <a:ext uri="{9D8B030D-6E8A-4147-A177-3AD203B41FA5}">
                      <a16:colId xmlns:a16="http://schemas.microsoft.com/office/drawing/2014/main" val="20001"/>
                    </a:ext>
                  </a:extLst>
                </a:gridCol>
              </a:tblGrid>
              <a:tr h="620513">
                <a:tc>
                  <a:txBody>
                    <a:bodyPr/>
                    <a:lstStyle/>
                    <a:p>
                      <a:pPr>
                        <a:lnSpc>
                          <a:spcPct val="100000"/>
                        </a:lnSpc>
                      </a:pPr>
                      <a:r>
                        <a:rPr lang="en-US" sz="2000" dirty="0">
                          <a:latin typeface="Verdana" panose="020B0604030504040204" pitchFamily="34" charset="0"/>
                          <a:ea typeface="Verdana" panose="020B0604030504040204" pitchFamily="34" charset="0"/>
                        </a:rPr>
                        <a:t>Possible explanations for the voices</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r>
                        <a:rPr lang="en-US" sz="2000" dirty="0">
                          <a:latin typeface="Verdana" panose="020B0604030504040204" pitchFamily="34" charset="0"/>
                          <a:ea typeface="Verdana" panose="020B0604030504040204" pitchFamily="34" charset="0"/>
                        </a:rPr>
                        <a:t>How much</a:t>
                      </a:r>
                      <a:r>
                        <a:rPr lang="en-US" sz="2000" baseline="0" dirty="0">
                          <a:latin typeface="Verdana" panose="020B0604030504040204" pitchFamily="34" charset="0"/>
                          <a:ea typeface="Verdana" panose="020B0604030504040204" pitchFamily="34" charset="0"/>
                        </a:rPr>
                        <a:t> I believe it (0-100%)</a:t>
                      </a: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620513">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Spirits</a:t>
                      </a: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60%</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061912599"/>
                  </a:ext>
                </a:extLst>
              </a:tr>
              <a:tr h="698489">
                <a:tc>
                  <a:txBody>
                    <a:bodyPr/>
                    <a:lstStyle/>
                    <a:p>
                      <a:pPr>
                        <a:lnSpc>
                          <a:spcPct val="100000"/>
                        </a:lnSpc>
                      </a:pPr>
                      <a:r>
                        <a:rPr lang="en-GB" sz="2000" dirty="0">
                          <a:solidFill>
                            <a:srgbClr val="512275"/>
                          </a:solidFill>
                          <a:latin typeface="Verdana" panose="020B0604030504040204" pitchFamily="34" charset="0"/>
                          <a:ea typeface="Verdana" panose="020B0604030504040204" pitchFamily="34" charset="0"/>
                        </a:rPr>
                        <a:t>Neighbours</a:t>
                      </a: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50%</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71771904"/>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Stress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aseline="0" dirty="0">
                          <a:solidFill>
                            <a:srgbClr val="512275"/>
                          </a:solidFill>
                          <a:latin typeface="Verdana" panose="020B0604030504040204" pitchFamily="34" charset="0"/>
                          <a:ea typeface="Verdana" panose="020B0604030504040204" pitchFamily="34" charset="0"/>
                        </a:rPr>
                        <a:t>50%</a:t>
                      </a:r>
                      <a:endParaRPr lang="en-GB" sz="2000" baseline="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18892634"/>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Caused by chemicals in brain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aseline="0" dirty="0">
                          <a:solidFill>
                            <a:srgbClr val="512275"/>
                          </a:solidFill>
                          <a:latin typeface="Verdana" panose="020B0604030504040204" pitchFamily="34" charset="0"/>
                          <a:ea typeface="Verdana" panose="020B0604030504040204" pitchFamily="34" charset="0"/>
                        </a:rPr>
                        <a:t>10%</a:t>
                      </a:r>
                    </a:p>
                  </a:txBody>
                  <a:tcPr/>
                </a:tc>
                <a:extLst>
                  <a:ext uri="{0D108BD9-81ED-4DB2-BD59-A6C34878D82A}">
                    <a16:rowId xmlns:a16="http://schemas.microsoft.com/office/drawing/2014/main" val="3920729421"/>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Caused by using drugs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aseline="0" dirty="0">
                          <a:solidFill>
                            <a:srgbClr val="512275"/>
                          </a:solidFill>
                          <a:latin typeface="Verdana" panose="020B0604030504040204" pitchFamily="34" charset="0"/>
                          <a:ea typeface="Verdana" panose="020B0604030504040204" pitchFamily="34" charset="0"/>
                        </a:rPr>
                        <a:t>0%</a:t>
                      </a:r>
                    </a:p>
                  </a:txBody>
                  <a:tcPr/>
                </a:tc>
                <a:extLst>
                  <a:ext uri="{0D108BD9-81ED-4DB2-BD59-A6C34878D82A}">
                    <a16:rowId xmlns:a16="http://schemas.microsoft.com/office/drawing/2014/main" val="1540390202"/>
                  </a:ext>
                </a:extLst>
              </a:tr>
            </a:tbl>
          </a:graphicData>
        </a:graphic>
      </p:graphicFrame>
    </p:spTree>
    <p:extLst>
      <p:ext uri="{BB962C8B-B14F-4D97-AF65-F5344CB8AC3E}">
        <p14:creationId xmlns:p14="http://schemas.microsoft.com/office/powerpoint/2010/main" val="42442514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0"/>
            <a:ext cx="2966161" cy="2807699"/>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996240" y="522798"/>
            <a:ext cx="2937164" cy="2751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3600" b="1" dirty="0">
                <a:solidFill>
                  <a:srgbClr val="512275"/>
                </a:solidFill>
                <a:latin typeface="Arial Narrow" charset="0"/>
                <a:ea typeface="Arial Narrow" charset="0"/>
                <a:cs typeface="Arial Narrow" charset="0"/>
              </a:rPr>
              <a:t>Explanations for distressing beliefs</a:t>
            </a:r>
          </a:p>
        </p:txBody>
      </p:sp>
      <p:sp>
        <p:nvSpPr>
          <p:cNvPr id="2" name="Rectangle 1"/>
          <p:cNvSpPr/>
          <p:nvPr/>
        </p:nvSpPr>
        <p:spPr>
          <a:xfrm>
            <a:off x="4446021" y="54707"/>
            <a:ext cx="7255442" cy="1938992"/>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It can also be useful to consider what someone’s explanations for a distressing belief is.</a:t>
            </a:r>
          </a:p>
          <a:p>
            <a:pPr>
              <a:lnSpc>
                <a:spcPct val="150000"/>
              </a:lnSpc>
            </a:pPr>
            <a:r>
              <a:rPr lang="en-GB" sz="2000" dirty="0">
                <a:solidFill>
                  <a:srgbClr val="512275"/>
                </a:solidFill>
                <a:latin typeface="Verdana" panose="020B0604030504040204" pitchFamily="34" charset="0"/>
                <a:ea typeface="Verdana" panose="020B0604030504040204" pitchFamily="34" charset="0"/>
              </a:rPr>
              <a:t>Sometimes they will have multiple possible explanations…</a:t>
            </a:r>
          </a:p>
        </p:txBody>
      </p:sp>
      <p:graphicFrame>
        <p:nvGraphicFramePr>
          <p:cNvPr id="7" name="Content Placeholder 3">
            <a:extLst>
              <a:ext uri="{FF2B5EF4-FFF2-40B4-BE49-F238E27FC236}">
                <a16:creationId xmlns:a16="http://schemas.microsoft.com/office/drawing/2014/main" id="{4C31BDF5-DEE5-4345-9455-5439407896AE}"/>
              </a:ext>
            </a:extLst>
          </p:cNvPr>
          <p:cNvGraphicFramePr>
            <a:graphicFrameLocks noGrp="1"/>
          </p:cNvGraphicFramePr>
          <p:nvPr>
            <p:ph idx="1"/>
            <p:extLst>
              <p:ext uri="{D42A27DB-BD31-4B8C-83A1-F6EECF244321}">
                <p14:modId xmlns:p14="http://schemas.microsoft.com/office/powerpoint/2010/main" val="3748980410"/>
              </p:ext>
            </p:extLst>
          </p:nvPr>
        </p:nvGraphicFramePr>
        <p:xfrm>
          <a:off x="4015750" y="1993699"/>
          <a:ext cx="7980308" cy="4510882"/>
        </p:xfrm>
        <a:graphic>
          <a:graphicData uri="http://schemas.openxmlformats.org/drawingml/2006/table">
            <a:tbl>
              <a:tblPr firstRow="1" bandRow="1">
                <a:tableStyleId>{5C22544A-7EE6-4342-B048-85BDC9FD1C3A}</a:tableStyleId>
              </a:tblPr>
              <a:tblGrid>
                <a:gridCol w="3990154">
                  <a:extLst>
                    <a:ext uri="{9D8B030D-6E8A-4147-A177-3AD203B41FA5}">
                      <a16:colId xmlns:a16="http://schemas.microsoft.com/office/drawing/2014/main" val="448015325"/>
                    </a:ext>
                  </a:extLst>
                </a:gridCol>
                <a:gridCol w="3990154">
                  <a:extLst>
                    <a:ext uri="{9D8B030D-6E8A-4147-A177-3AD203B41FA5}">
                      <a16:colId xmlns:a16="http://schemas.microsoft.com/office/drawing/2014/main" val="20001"/>
                    </a:ext>
                  </a:extLst>
                </a:gridCol>
              </a:tblGrid>
              <a:tr h="620513">
                <a:tc>
                  <a:txBody>
                    <a:bodyPr/>
                    <a:lstStyle/>
                    <a:p>
                      <a:pPr>
                        <a:lnSpc>
                          <a:spcPct val="100000"/>
                        </a:lnSpc>
                      </a:pPr>
                      <a:r>
                        <a:rPr lang="en-US" sz="2000" dirty="0">
                          <a:latin typeface="Verdana" panose="020B0604030504040204" pitchFamily="34" charset="0"/>
                          <a:ea typeface="Verdana" panose="020B0604030504040204" pitchFamily="34" charset="0"/>
                        </a:rPr>
                        <a:t>Possible explanations for police car being there</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r>
                        <a:rPr lang="en-US" sz="2000" dirty="0">
                          <a:latin typeface="Verdana" panose="020B0604030504040204" pitchFamily="34" charset="0"/>
                          <a:ea typeface="Verdana" panose="020B0604030504040204" pitchFamily="34" charset="0"/>
                        </a:rPr>
                        <a:t>How much</a:t>
                      </a:r>
                      <a:r>
                        <a:rPr lang="en-US" sz="2000" baseline="0" dirty="0">
                          <a:latin typeface="Verdana" panose="020B0604030504040204" pitchFamily="34" charset="0"/>
                          <a:ea typeface="Verdana" panose="020B0604030504040204" pitchFamily="34" charset="0"/>
                        </a:rPr>
                        <a:t> I believe it (0-100%)</a:t>
                      </a: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620513">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They are spying on me</a:t>
                      </a: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50%</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061912599"/>
                  </a:ext>
                </a:extLst>
              </a:tr>
              <a:tr h="698489">
                <a:tc>
                  <a:txBody>
                    <a:bodyPr/>
                    <a:lstStyle/>
                    <a:p>
                      <a:pPr>
                        <a:lnSpc>
                          <a:spcPct val="100000"/>
                        </a:lnSpc>
                      </a:pPr>
                      <a:r>
                        <a:rPr lang="en-GB" sz="2000" dirty="0">
                          <a:solidFill>
                            <a:srgbClr val="512275"/>
                          </a:solidFill>
                          <a:latin typeface="Verdana" panose="020B0604030504040204" pitchFamily="34" charset="0"/>
                          <a:ea typeface="Verdana" panose="020B0604030504040204" pitchFamily="34" charset="0"/>
                        </a:rPr>
                        <a:t>They are looking for burglars</a:t>
                      </a:r>
                    </a:p>
                  </a:txBody>
                  <a:tcPr/>
                </a:tc>
                <a:tc>
                  <a:txBody>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20%</a:t>
                      </a:r>
                      <a:endParaRPr lang="en-GB" sz="200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71771904"/>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They are following someone else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aseline="0" dirty="0">
                          <a:solidFill>
                            <a:srgbClr val="512275"/>
                          </a:solidFill>
                          <a:latin typeface="Verdana" panose="020B0604030504040204" pitchFamily="34" charset="0"/>
                          <a:ea typeface="Verdana" panose="020B0604030504040204" pitchFamily="34" charset="0"/>
                        </a:rPr>
                        <a:t>10%</a:t>
                      </a:r>
                      <a:endParaRPr lang="en-GB" sz="2000" baseline="0" dirty="0">
                        <a:solidFill>
                          <a:srgbClr val="512275"/>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18892634"/>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They are traffic police looking for people speeding</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aseline="0" dirty="0">
                          <a:solidFill>
                            <a:srgbClr val="512275"/>
                          </a:solidFill>
                          <a:latin typeface="Verdana" panose="020B0604030504040204" pitchFamily="34" charset="0"/>
                          <a:ea typeface="Verdana" panose="020B0604030504040204" pitchFamily="34" charset="0"/>
                        </a:rPr>
                        <a:t>10%</a:t>
                      </a:r>
                    </a:p>
                  </a:txBody>
                  <a:tcPr/>
                </a:tc>
                <a:extLst>
                  <a:ext uri="{0D108BD9-81ED-4DB2-BD59-A6C34878D82A}">
                    <a16:rowId xmlns:a16="http://schemas.microsoft.com/office/drawing/2014/main" val="3920729421"/>
                  </a:ext>
                </a:extLst>
              </a:tr>
              <a:tr h="8302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solidFill>
                            <a:srgbClr val="512275"/>
                          </a:solidFill>
                          <a:latin typeface="Verdana" panose="020B0604030504040204" pitchFamily="34" charset="0"/>
                          <a:ea typeface="Verdana" panose="020B0604030504040204" pitchFamily="34" charset="0"/>
                        </a:rPr>
                        <a:t>They</a:t>
                      </a:r>
                      <a:r>
                        <a:rPr lang="en-GB" sz="2000" baseline="0" dirty="0">
                          <a:solidFill>
                            <a:srgbClr val="512275"/>
                          </a:solidFill>
                          <a:latin typeface="Verdana" panose="020B0604030504040204" pitchFamily="34" charset="0"/>
                          <a:ea typeface="Verdana" panose="020B0604030504040204" pitchFamily="34" charset="0"/>
                        </a:rPr>
                        <a:t> are on their lunch </a:t>
                      </a:r>
                      <a:r>
                        <a:rPr lang="en-GB" sz="2000" baseline="0" dirty="0" err="1">
                          <a:solidFill>
                            <a:srgbClr val="512275"/>
                          </a:solidFill>
                          <a:latin typeface="Verdana" panose="020B0604030504040204" pitchFamily="34" charset="0"/>
                          <a:ea typeface="Verdana" panose="020B0604030504040204" pitchFamily="34" charset="0"/>
                        </a:rPr>
                        <a:t>breakl</a:t>
                      </a:r>
                      <a:endParaRPr lang="en-GB" sz="2000" dirty="0">
                        <a:solidFill>
                          <a:srgbClr val="512275"/>
                        </a:solidFill>
                        <a:latin typeface="Verdana" panose="020B0604030504040204" pitchFamily="34" charset="0"/>
                        <a:ea typeface="Verdana" panose="020B060403050404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aseline="0" dirty="0">
                          <a:solidFill>
                            <a:srgbClr val="512275"/>
                          </a:solidFill>
                          <a:latin typeface="Verdana" panose="020B0604030504040204" pitchFamily="34" charset="0"/>
                          <a:ea typeface="Verdana" panose="020B0604030504040204" pitchFamily="34" charset="0"/>
                        </a:rPr>
                        <a:t>5%</a:t>
                      </a:r>
                    </a:p>
                  </a:txBody>
                  <a:tcPr/>
                </a:tc>
                <a:extLst>
                  <a:ext uri="{0D108BD9-81ED-4DB2-BD59-A6C34878D82A}">
                    <a16:rowId xmlns:a16="http://schemas.microsoft.com/office/drawing/2014/main" val="1540390202"/>
                  </a:ext>
                </a:extLst>
              </a:tr>
            </a:tbl>
          </a:graphicData>
        </a:graphic>
      </p:graphicFrame>
    </p:spTree>
    <p:extLst>
      <p:ext uri="{BB962C8B-B14F-4D97-AF65-F5344CB8AC3E}">
        <p14:creationId xmlns:p14="http://schemas.microsoft.com/office/powerpoint/2010/main" val="9502971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2574388" y="1421522"/>
            <a:ext cx="5898745"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6</a:t>
            </a:r>
          </a:p>
        </p:txBody>
      </p:sp>
      <p:sp>
        <p:nvSpPr>
          <p:cNvPr id="7" name="Google Shape;67;p12"/>
          <p:cNvSpPr txBox="1">
            <a:spLocks/>
          </p:cNvSpPr>
          <p:nvPr/>
        </p:nvSpPr>
        <p:spPr>
          <a:xfrm>
            <a:off x="3051044" y="2969630"/>
            <a:ext cx="6908881" cy="2714478"/>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US" sz="6000" dirty="0">
                <a:solidFill>
                  <a:srgbClr val="512275"/>
                </a:solidFill>
                <a:latin typeface="Segoe Print" charset="0"/>
                <a:ea typeface="Segoe Print" charset="0"/>
                <a:cs typeface="Segoe Print" charset="0"/>
              </a:rPr>
              <a:t>Working on FEELINGS</a:t>
            </a:r>
            <a:endParaRPr lang="en-GB" sz="6000" dirty="0">
              <a:solidFill>
                <a:srgbClr val="512275"/>
              </a:solidFill>
              <a:latin typeface="Segoe Print" charset="0"/>
              <a:ea typeface="Segoe Print" charset="0"/>
              <a:cs typeface="Segoe Print" charset="0"/>
            </a:endParaRPr>
          </a:p>
        </p:txBody>
      </p:sp>
    </p:spTree>
    <p:extLst>
      <p:ext uri="{BB962C8B-B14F-4D97-AF65-F5344CB8AC3E}">
        <p14:creationId xmlns:p14="http://schemas.microsoft.com/office/powerpoint/2010/main" val="12207276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788976" y="649500"/>
            <a:ext cx="3475992" cy="4184253"/>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7"/>
          <p:cNvSpPr>
            <a:spLocks noChangeArrowheads="1"/>
          </p:cNvSpPr>
          <p:nvPr/>
        </p:nvSpPr>
        <p:spPr bwMode="auto">
          <a:xfrm>
            <a:off x="815186" y="752637"/>
            <a:ext cx="3660955"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5400" b="1" dirty="0">
                <a:solidFill>
                  <a:srgbClr val="512275"/>
                </a:solidFill>
                <a:latin typeface="Arial Narrow" charset="0"/>
                <a:ea typeface="Arial Narrow" charset="0"/>
                <a:cs typeface="Arial Narrow" charset="0"/>
              </a:rPr>
              <a:t>Feelings caused by voices and beliefs</a:t>
            </a:r>
          </a:p>
        </p:txBody>
      </p:sp>
      <p:sp>
        <p:nvSpPr>
          <p:cNvPr id="3" name="Rectangle 2"/>
          <p:cNvSpPr/>
          <p:nvPr/>
        </p:nvSpPr>
        <p:spPr>
          <a:xfrm>
            <a:off x="5397551" y="518580"/>
            <a:ext cx="6189611" cy="953403"/>
          </a:xfrm>
          <a:prstGeom prst="rect">
            <a:avLst/>
          </a:prstGeom>
        </p:spPr>
        <p:txBody>
          <a:bodyPr wrap="square">
            <a:spAutoFit/>
          </a:bodyPr>
          <a:lstStyle/>
          <a:p>
            <a:pPr>
              <a:lnSpc>
                <a:spcPct val="150000"/>
              </a:lnSpc>
            </a:pPr>
            <a:r>
              <a:rPr lang="en-GB" sz="2000" dirty="0">
                <a:solidFill>
                  <a:srgbClr val="512275"/>
                </a:solidFill>
                <a:latin typeface="Verdana" panose="020B0604030504040204" pitchFamily="34" charset="0"/>
                <a:ea typeface="Verdana" panose="020B0604030504040204" pitchFamily="34" charset="0"/>
              </a:rPr>
              <a:t>Ask the patient to note down any changes in their feelings.</a:t>
            </a:r>
          </a:p>
        </p:txBody>
      </p:sp>
      <p:graphicFrame>
        <p:nvGraphicFramePr>
          <p:cNvPr id="19" name="Table 18"/>
          <p:cNvGraphicFramePr>
            <a:graphicFrameLocks noGrp="1"/>
          </p:cNvGraphicFramePr>
          <p:nvPr>
            <p:extLst>
              <p:ext uri="{D42A27DB-BD31-4B8C-83A1-F6EECF244321}">
                <p14:modId xmlns:p14="http://schemas.microsoft.com/office/powerpoint/2010/main" val="460220479"/>
              </p:ext>
            </p:extLst>
          </p:nvPr>
        </p:nvGraphicFramePr>
        <p:xfrm>
          <a:off x="4502351" y="1735567"/>
          <a:ext cx="7477432" cy="3611880"/>
        </p:xfrm>
        <a:graphic>
          <a:graphicData uri="http://schemas.openxmlformats.org/drawingml/2006/table">
            <a:tbl>
              <a:tblPr firstRow="1" bandRow="1">
                <a:tableStyleId>{5C22544A-7EE6-4342-B048-85BDC9FD1C3A}</a:tableStyleId>
              </a:tblPr>
              <a:tblGrid>
                <a:gridCol w="3738716">
                  <a:extLst>
                    <a:ext uri="{9D8B030D-6E8A-4147-A177-3AD203B41FA5}">
                      <a16:colId xmlns:a16="http://schemas.microsoft.com/office/drawing/2014/main" val="2746527042"/>
                    </a:ext>
                  </a:extLst>
                </a:gridCol>
                <a:gridCol w="3738716">
                  <a:extLst>
                    <a:ext uri="{9D8B030D-6E8A-4147-A177-3AD203B41FA5}">
                      <a16:colId xmlns:a16="http://schemas.microsoft.com/office/drawing/2014/main" val="1289612928"/>
                    </a:ext>
                  </a:extLst>
                </a:gridCol>
              </a:tblGrid>
              <a:tr h="548326">
                <a:tc>
                  <a:txBody>
                    <a:bodyPr/>
                    <a:lstStyle/>
                    <a:p>
                      <a:pPr algn="ctr"/>
                      <a:r>
                        <a:rPr lang="en-GB" dirty="0">
                          <a:solidFill>
                            <a:schemeClr val="bg1"/>
                          </a:solidFill>
                          <a:latin typeface="Verdana" panose="020B0604030504040204" pitchFamily="34" charset="0"/>
                          <a:ea typeface="Verdana" panose="020B0604030504040204" pitchFamily="34" charset="0"/>
                        </a:rPr>
                        <a:t>Feelings caused by the voices/beliefs</a:t>
                      </a:r>
                    </a:p>
                  </a:txBody>
                  <a:tcPr anchor="ctr">
                    <a:solidFill>
                      <a:srgbClr val="512275"/>
                    </a:solidFill>
                  </a:tcPr>
                </a:tc>
                <a:tc>
                  <a:txBody>
                    <a:bodyPr/>
                    <a:lstStyle/>
                    <a:p>
                      <a:pPr algn="ctr"/>
                      <a:r>
                        <a:rPr lang="en-GB" dirty="0">
                          <a:solidFill>
                            <a:schemeClr val="bg1"/>
                          </a:solidFill>
                          <a:latin typeface="Verdana" panose="020B0604030504040204" pitchFamily="34" charset="0"/>
                          <a:ea typeface="Verdana" panose="020B0604030504040204" pitchFamily="34" charset="0"/>
                        </a:rPr>
                        <a:t>Strategies that might help with this feeling</a:t>
                      </a:r>
                    </a:p>
                  </a:txBody>
                  <a:tcPr anchor="ctr">
                    <a:solidFill>
                      <a:schemeClr val="accent6">
                        <a:lumMod val="50000"/>
                      </a:schemeClr>
                    </a:solidFill>
                  </a:tcPr>
                </a:tc>
                <a:extLst>
                  <a:ext uri="{0D108BD9-81ED-4DB2-BD59-A6C34878D82A}">
                    <a16:rowId xmlns:a16="http://schemas.microsoft.com/office/drawing/2014/main" val="3947928321"/>
                  </a:ext>
                </a:extLst>
              </a:tr>
              <a:tr h="742950">
                <a:tc>
                  <a:txBody>
                    <a:bodyPr/>
                    <a:lstStyle/>
                    <a:p>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chemeClr val="accent6">
                        <a:lumMod val="20000"/>
                        <a:lumOff val="80000"/>
                      </a:schemeClr>
                    </a:solidFill>
                  </a:tcPr>
                </a:tc>
                <a:extLst>
                  <a:ext uri="{0D108BD9-81ED-4DB2-BD59-A6C34878D82A}">
                    <a16:rowId xmlns:a16="http://schemas.microsoft.com/office/drawing/2014/main" val="600702338"/>
                  </a:ext>
                </a:extLst>
              </a:tr>
              <a:tr h="742950">
                <a:tc>
                  <a:txBody>
                    <a:bodyPr/>
                    <a:lstStyle/>
                    <a:p>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chemeClr val="accent6">
                        <a:lumMod val="20000"/>
                        <a:lumOff val="80000"/>
                      </a:schemeClr>
                    </a:solidFill>
                  </a:tcPr>
                </a:tc>
                <a:extLst>
                  <a:ext uri="{0D108BD9-81ED-4DB2-BD59-A6C34878D82A}">
                    <a16:rowId xmlns:a16="http://schemas.microsoft.com/office/drawing/2014/main" val="3429734450"/>
                  </a:ext>
                </a:extLst>
              </a:tr>
              <a:tr h="742950">
                <a:tc>
                  <a:txBody>
                    <a:bodyPr/>
                    <a:lstStyle/>
                    <a:p>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chemeClr val="accent6">
                        <a:lumMod val="20000"/>
                        <a:lumOff val="80000"/>
                      </a:schemeClr>
                    </a:solidFill>
                  </a:tcPr>
                </a:tc>
                <a:extLst>
                  <a:ext uri="{0D108BD9-81ED-4DB2-BD59-A6C34878D82A}">
                    <a16:rowId xmlns:a16="http://schemas.microsoft.com/office/drawing/2014/main" val="993019051"/>
                  </a:ext>
                </a:extLst>
              </a:tr>
              <a:tr h="742950">
                <a:tc>
                  <a:txBody>
                    <a:bodyPr/>
                    <a:lstStyle/>
                    <a:p>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rgbClr val="E3D0FF"/>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600" kern="1200" dirty="0">
                        <a:solidFill>
                          <a:srgbClr val="512275"/>
                        </a:solidFill>
                        <a:latin typeface="Verdana" panose="020B0604030504040204" pitchFamily="34" charset="0"/>
                        <a:ea typeface="Verdana" panose="020B0604030504040204" pitchFamily="34" charset="0"/>
                        <a:cs typeface="+mn-cs"/>
                      </a:endParaRPr>
                    </a:p>
                  </a:txBody>
                  <a:tcPr>
                    <a:solidFill>
                      <a:schemeClr val="accent6">
                        <a:lumMod val="20000"/>
                        <a:lumOff val="80000"/>
                      </a:schemeClr>
                    </a:solidFill>
                  </a:tcPr>
                </a:tc>
                <a:extLst>
                  <a:ext uri="{0D108BD9-81ED-4DB2-BD59-A6C34878D82A}">
                    <a16:rowId xmlns:a16="http://schemas.microsoft.com/office/drawing/2014/main" val="1726662478"/>
                  </a:ext>
                </a:extLst>
              </a:tr>
            </a:tbl>
          </a:graphicData>
        </a:graphic>
      </p:graphicFrame>
    </p:spTree>
    <p:extLst>
      <p:ext uri="{BB962C8B-B14F-4D97-AF65-F5344CB8AC3E}">
        <p14:creationId xmlns:p14="http://schemas.microsoft.com/office/powerpoint/2010/main" val="7104948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2574388" y="1421522"/>
            <a:ext cx="5898745"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Section 7</a:t>
            </a:r>
          </a:p>
        </p:txBody>
      </p:sp>
      <p:sp>
        <p:nvSpPr>
          <p:cNvPr id="7" name="Google Shape;67;p12"/>
          <p:cNvSpPr txBox="1">
            <a:spLocks/>
          </p:cNvSpPr>
          <p:nvPr/>
        </p:nvSpPr>
        <p:spPr>
          <a:xfrm>
            <a:off x="3051044" y="2969630"/>
            <a:ext cx="6908881" cy="2714478"/>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US" sz="6000" dirty="0">
                <a:solidFill>
                  <a:srgbClr val="512275"/>
                </a:solidFill>
                <a:latin typeface="Segoe Print" charset="0"/>
                <a:ea typeface="Segoe Print" charset="0"/>
                <a:cs typeface="Segoe Print" charset="0"/>
              </a:rPr>
              <a:t>Working on BEHAVIOURS</a:t>
            </a:r>
            <a:endParaRPr lang="en-GB" sz="6000" dirty="0">
              <a:solidFill>
                <a:srgbClr val="512275"/>
              </a:solidFill>
              <a:latin typeface="Segoe Print" charset="0"/>
              <a:ea typeface="Segoe Print" charset="0"/>
              <a:cs typeface="Segoe Print" charset="0"/>
            </a:endParaRPr>
          </a:p>
        </p:txBody>
      </p:sp>
    </p:spTree>
    <p:extLst>
      <p:ext uri="{BB962C8B-B14F-4D97-AF65-F5344CB8AC3E}">
        <p14:creationId xmlns:p14="http://schemas.microsoft.com/office/powerpoint/2010/main" val="20010964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819106" y="636058"/>
            <a:ext cx="3323689" cy="89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dirty="0">
                <a:solidFill>
                  <a:srgbClr val="512275"/>
                </a:solidFill>
                <a:latin typeface="Arial Narrow" charset="0"/>
                <a:ea typeface="Arial Narrow" charset="0"/>
                <a:cs typeface="Arial Narrow" charset="0"/>
              </a:rPr>
              <a:t>Behaviours</a:t>
            </a:r>
          </a:p>
        </p:txBody>
      </p:sp>
      <p:sp>
        <p:nvSpPr>
          <p:cNvPr id="3" name="Rectangle 2"/>
          <p:cNvSpPr/>
          <p:nvPr/>
        </p:nvSpPr>
        <p:spPr>
          <a:xfrm>
            <a:off x="4421486" y="859342"/>
            <a:ext cx="7255442" cy="9602629"/>
          </a:xfrm>
          <a:prstGeom prst="rect">
            <a:avLst/>
          </a:prstGeom>
        </p:spPr>
        <p:txBody>
          <a:bodyPr wrap="square">
            <a:spAutoFit/>
          </a:bodyPr>
          <a:lstStyle/>
          <a:p>
            <a:pPr>
              <a:lnSpc>
                <a:spcPct val="150000"/>
              </a:lnSpc>
            </a:pPr>
            <a:r>
              <a:rPr lang="en-US" sz="3200" b="1" dirty="0" err="1">
                <a:solidFill>
                  <a:srgbClr val="512275"/>
                </a:solidFill>
                <a:latin typeface="Verdana" panose="020B0604030504040204" pitchFamily="34" charset="0"/>
                <a:ea typeface="Verdana" panose="020B0604030504040204" pitchFamily="34" charset="0"/>
              </a:rPr>
              <a:t>Behavioural</a:t>
            </a:r>
            <a:r>
              <a:rPr lang="en-US" sz="3200" b="1" dirty="0">
                <a:solidFill>
                  <a:srgbClr val="512275"/>
                </a:solidFill>
                <a:latin typeface="Verdana" panose="020B0604030504040204" pitchFamily="34" charset="0"/>
                <a:ea typeface="Verdana" panose="020B0604030504040204" pitchFamily="34" charset="0"/>
              </a:rPr>
              <a:t> experiments</a:t>
            </a:r>
          </a:p>
          <a:p>
            <a:pPr>
              <a:lnSpc>
                <a:spcPct val="150000"/>
              </a:lnSpc>
            </a:pPr>
            <a:endParaRPr lang="en-US" sz="3200" dirty="0">
              <a:solidFill>
                <a:srgbClr val="512275"/>
              </a:solidFill>
              <a:latin typeface="Verdana" panose="020B0604030504040204" pitchFamily="34" charset="0"/>
              <a:ea typeface="Verdana" panose="020B0604030504040204" pitchFamily="34" charset="0"/>
            </a:endParaRPr>
          </a:p>
          <a:p>
            <a:pPr marL="342900" indent="-342900">
              <a:lnSpc>
                <a:spcPct val="150000"/>
              </a:lnSpc>
              <a:buFont typeface="Arial" panose="020B0604020202020204" pitchFamily="34" charset="0"/>
              <a:buChar char="•"/>
            </a:pPr>
            <a:r>
              <a:rPr lang="en-US" sz="2400" dirty="0">
                <a:solidFill>
                  <a:srgbClr val="512275"/>
                </a:solidFill>
                <a:latin typeface="Verdana" panose="020B0604030504040204" pitchFamily="34" charset="0"/>
                <a:ea typeface="Verdana" panose="020B0604030504040204" pitchFamily="34" charset="0"/>
              </a:rPr>
              <a:t>A way of testing out negative beliefs </a:t>
            </a:r>
          </a:p>
          <a:p>
            <a:pPr marL="342900" indent="-342900">
              <a:lnSpc>
                <a:spcPct val="150000"/>
              </a:lnSpc>
              <a:buFont typeface="Arial" panose="020B0604020202020204" pitchFamily="34" charset="0"/>
              <a:buChar char="•"/>
            </a:pPr>
            <a:r>
              <a:rPr lang="en-US" sz="2400" dirty="0">
                <a:solidFill>
                  <a:srgbClr val="512275"/>
                </a:solidFill>
                <a:latin typeface="Verdana" panose="020B0604030504040204" pitchFamily="34" charset="0"/>
                <a:ea typeface="Verdana" panose="020B0604030504040204" pitchFamily="34" charset="0"/>
              </a:rPr>
              <a:t>People often have very negative views about what they can or can’t do</a:t>
            </a:r>
          </a:p>
          <a:p>
            <a:pPr marL="342900" indent="-342900">
              <a:lnSpc>
                <a:spcPct val="150000"/>
              </a:lnSpc>
              <a:buFont typeface="Arial" panose="020B0604020202020204" pitchFamily="34" charset="0"/>
              <a:buChar char="•"/>
            </a:pPr>
            <a:r>
              <a:rPr lang="en-US" sz="2400" dirty="0">
                <a:solidFill>
                  <a:srgbClr val="512275"/>
                </a:solidFill>
                <a:latin typeface="Verdana" panose="020B0604030504040204" pitchFamily="34" charset="0"/>
                <a:ea typeface="Verdana" panose="020B0604030504040204" pitchFamily="34" charset="0"/>
              </a:rPr>
              <a:t>People who have distressing experiences may have beliefs that they are worthless/unlovable, or that they cannot cope with their emotions or voices</a:t>
            </a:r>
          </a:p>
          <a:p>
            <a:pPr marL="342900" indent="-342900">
              <a:lnSpc>
                <a:spcPct val="150000"/>
              </a:lnSpc>
              <a:buFont typeface="Arial" panose="020B0604020202020204" pitchFamily="34" charset="0"/>
              <a:buChar char="•"/>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endParaRPr lang="en-US" sz="2000" dirty="0">
              <a:solidFill>
                <a:srgbClr val="512275"/>
              </a:solidFill>
              <a:latin typeface="Verdana" panose="020B0604030504040204" pitchFamily="34" charset="0"/>
              <a:ea typeface="Verdana" panose="020B0604030504040204" pitchFamily="34" charset="0"/>
            </a:endParaRPr>
          </a:p>
          <a:p>
            <a:pPr>
              <a:lnSpc>
                <a:spcPct val="150000"/>
              </a:lnSpc>
            </a:pPr>
            <a:endParaRPr lang="en-US" sz="2000" dirty="0">
              <a:solidFill>
                <a:srgbClr val="512275"/>
              </a:solidFill>
              <a:latin typeface="Verdana" panose="020B0604030504040204" pitchFamily="34" charset="0"/>
              <a:ea typeface="Verdana" panose="020B0604030504040204" pitchFamily="34" charset="0"/>
            </a:endParaRPr>
          </a:p>
          <a:p>
            <a:pPr>
              <a:lnSpc>
                <a:spcPct val="150000"/>
              </a:lnSpc>
            </a:pPr>
            <a:endParaRPr lang="en-US" sz="3200" b="1" dirty="0">
              <a:solidFill>
                <a:srgbClr val="512275"/>
              </a:solidFill>
              <a:latin typeface="Verdana" panose="020B0604030504040204" pitchFamily="34" charset="0"/>
              <a:ea typeface="Verdana" panose="020B0604030504040204" pitchFamily="34" charset="0"/>
            </a:endParaRPr>
          </a:p>
          <a:p>
            <a:pPr>
              <a:lnSpc>
                <a:spcPct val="150000"/>
              </a:lnSpc>
            </a:pPr>
            <a:endParaRPr lang="en-US" sz="3200" dirty="0">
              <a:solidFill>
                <a:srgbClr val="512275"/>
              </a:solidFill>
              <a:latin typeface="Verdana" panose="020B0604030504040204" pitchFamily="34" charset="0"/>
              <a:ea typeface="Verdana" panose="020B0604030504040204" pitchFamily="34" charset="0"/>
            </a:endParaRPr>
          </a:p>
          <a:p>
            <a:pPr>
              <a:lnSpc>
                <a:spcPct val="150000"/>
              </a:lnSpc>
            </a:pPr>
            <a:endParaRPr lang="en-GB" sz="28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1750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1401097" y="637309"/>
            <a:ext cx="2551472" cy="307928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1593684" y="883134"/>
            <a:ext cx="2253823" cy="309893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800" dirty="0">
                <a:solidFill>
                  <a:srgbClr val="512275"/>
                </a:solidFill>
                <a:latin typeface="Segoe Print" charset="0"/>
                <a:ea typeface="Segoe Print" charset="0"/>
                <a:cs typeface="Segoe Print" charset="0"/>
              </a:rPr>
              <a:t>Negative symptoms</a:t>
            </a:r>
          </a:p>
        </p:txBody>
      </p:sp>
      <p:sp>
        <p:nvSpPr>
          <p:cNvPr id="7" name="Content Placeholder 2"/>
          <p:cNvSpPr>
            <a:spLocks noGrp="1"/>
          </p:cNvSpPr>
          <p:nvPr>
            <p:ph idx="1"/>
          </p:nvPr>
        </p:nvSpPr>
        <p:spPr>
          <a:xfrm>
            <a:off x="4350294" y="309716"/>
            <a:ext cx="7359925" cy="6164826"/>
          </a:xfrm>
        </p:spPr>
        <p:txBody>
          <a:bodyPr>
            <a:noAutofit/>
          </a:bodyPr>
          <a:lstStyle/>
          <a:p>
            <a:pPr>
              <a:lnSpc>
                <a:spcPct val="100000"/>
              </a:lnSpc>
            </a:pPr>
            <a:endParaRPr lang="en-GB" sz="1800" dirty="0">
              <a:solidFill>
                <a:srgbClr val="512275"/>
              </a:solidFill>
              <a:latin typeface="Verdana" panose="020B0604030504040204" pitchFamily="34" charset="0"/>
              <a:ea typeface="Verdana" panose="020B0604030504040204" pitchFamily="34" charset="0"/>
            </a:endParaRPr>
          </a:p>
          <a:p>
            <a:pPr>
              <a:lnSpc>
                <a:spcPct val="100000"/>
              </a:lnSpc>
            </a:pPr>
            <a:r>
              <a:rPr lang="en-GB" sz="3000" dirty="0">
                <a:solidFill>
                  <a:srgbClr val="512275"/>
                </a:solidFill>
                <a:latin typeface="Verdana" panose="020B0604030504040204" pitchFamily="34" charset="0"/>
                <a:ea typeface="Verdana" panose="020B0604030504040204" pitchFamily="34" charset="0"/>
              </a:rPr>
              <a:t>Blunted affect</a:t>
            </a:r>
          </a:p>
          <a:p>
            <a:pPr>
              <a:lnSpc>
                <a:spcPct val="100000"/>
              </a:lnSpc>
            </a:pPr>
            <a:r>
              <a:rPr lang="en-GB" sz="3000" dirty="0">
                <a:solidFill>
                  <a:srgbClr val="512275"/>
                </a:solidFill>
                <a:latin typeface="Verdana" panose="020B0604030504040204" pitchFamily="34" charset="0"/>
                <a:ea typeface="Verdana" panose="020B0604030504040204" pitchFamily="34" charset="0"/>
              </a:rPr>
              <a:t>Emotional withdrawal</a:t>
            </a:r>
          </a:p>
          <a:p>
            <a:pPr>
              <a:lnSpc>
                <a:spcPct val="100000"/>
              </a:lnSpc>
            </a:pPr>
            <a:r>
              <a:rPr lang="en-GB" sz="3000" dirty="0">
                <a:solidFill>
                  <a:srgbClr val="512275"/>
                </a:solidFill>
                <a:latin typeface="Verdana" panose="020B0604030504040204" pitchFamily="34" charset="0"/>
                <a:ea typeface="Verdana" panose="020B0604030504040204" pitchFamily="34" charset="0"/>
              </a:rPr>
              <a:t>Poor rapport</a:t>
            </a:r>
          </a:p>
          <a:p>
            <a:pPr>
              <a:lnSpc>
                <a:spcPct val="100000"/>
              </a:lnSpc>
            </a:pPr>
            <a:r>
              <a:rPr lang="en-GB" sz="3000" dirty="0">
                <a:solidFill>
                  <a:srgbClr val="512275"/>
                </a:solidFill>
                <a:latin typeface="Verdana" panose="020B0604030504040204" pitchFamily="34" charset="0"/>
                <a:ea typeface="Verdana" panose="020B0604030504040204" pitchFamily="34" charset="0"/>
              </a:rPr>
              <a:t>Passive/apathetic social withdrawal</a:t>
            </a:r>
          </a:p>
          <a:p>
            <a:pPr>
              <a:lnSpc>
                <a:spcPct val="100000"/>
              </a:lnSpc>
            </a:pPr>
            <a:r>
              <a:rPr lang="en-GB" sz="3000" dirty="0">
                <a:solidFill>
                  <a:srgbClr val="512275"/>
                </a:solidFill>
                <a:latin typeface="Verdana" panose="020B0604030504040204" pitchFamily="34" charset="0"/>
                <a:ea typeface="Verdana" panose="020B0604030504040204" pitchFamily="34" charset="0"/>
              </a:rPr>
              <a:t>Difficulty in abstract thinking</a:t>
            </a:r>
          </a:p>
          <a:p>
            <a:pPr>
              <a:lnSpc>
                <a:spcPct val="100000"/>
              </a:lnSpc>
            </a:pPr>
            <a:r>
              <a:rPr lang="en-GB" sz="3000" dirty="0">
                <a:solidFill>
                  <a:srgbClr val="512275"/>
                </a:solidFill>
                <a:latin typeface="Verdana" panose="020B0604030504040204" pitchFamily="34" charset="0"/>
                <a:ea typeface="Verdana" panose="020B0604030504040204" pitchFamily="34" charset="0"/>
              </a:rPr>
              <a:t>Lack of spontaneity and flow of conversation</a:t>
            </a:r>
          </a:p>
          <a:p>
            <a:pPr>
              <a:lnSpc>
                <a:spcPct val="100000"/>
              </a:lnSpc>
            </a:pPr>
            <a:r>
              <a:rPr lang="en-GB" sz="3000" dirty="0">
                <a:solidFill>
                  <a:srgbClr val="512275"/>
                </a:solidFill>
                <a:latin typeface="Verdana" panose="020B0604030504040204" pitchFamily="34" charset="0"/>
                <a:ea typeface="Verdana" panose="020B0604030504040204" pitchFamily="34" charset="0"/>
              </a:rPr>
              <a:t>Stereotyped thinking</a:t>
            </a:r>
          </a:p>
        </p:txBody>
      </p:sp>
    </p:spTree>
    <p:extLst>
      <p:ext uri="{BB962C8B-B14F-4D97-AF65-F5344CB8AC3E}">
        <p14:creationId xmlns:p14="http://schemas.microsoft.com/office/powerpoint/2010/main" val="8795947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819106" y="636058"/>
            <a:ext cx="3323689" cy="89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4800" b="1" dirty="0">
                <a:solidFill>
                  <a:srgbClr val="512275"/>
                </a:solidFill>
                <a:latin typeface="Arial Narrow" charset="0"/>
                <a:ea typeface="Arial Narrow" charset="0"/>
                <a:cs typeface="Arial Narrow" charset="0"/>
              </a:rPr>
              <a:t>Behaviours</a:t>
            </a:r>
          </a:p>
        </p:txBody>
      </p:sp>
      <p:sp>
        <p:nvSpPr>
          <p:cNvPr id="3" name="Rectangle 2"/>
          <p:cNvSpPr/>
          <p:nvPr/>
        </p:nvSpPr>
        <p:spPr>
          <a:xfrm>
            <a:off x="4421486" y="859342"/>
            <a:ext cx="7255442" cy="8961492"/>
          </a:xfrm>
          <a:prstGeom prst="rect">
            <a:avLst/>
          </a:prstGeom>
        </p:spPr>
        <p:txBody>
          <a:bodyPr wrap="square">
            <a:spAutoFit/>
          </a:bodyPr>
          <a:lstStyle/>
          <a:p>
            <a:pPr>
              <a:lnSpc>
                <a:spcPct val="150000"/>
              </a:lnSpc>
            </a:pPr>
            <a:r>
              <a:rPr lang="en-US" sz="3200" b="1" dirty="0" err="1">
                <a:solidFill>
                  <a:srgbClr val="512275"/>
                </a:solidFill>
                <a:latin typeface="Verdana" panose="020B0604030504040204" pitchFamily="34" charset="0"/>
                <a:ea typeface="Verdana" panose="020B0604030504040204" pitchFamily="34" charset="0"/>
              </a:rPr>
              <a:t>Behavioural</a:t>
            </a:r>
            <a:r>
              <a:rPr lang="en-US" sz="3200" b="1" dirty="0">
                <a:solidFill>
                  <a:srgbClr val="512275"/>
                </a:solidFill>
                <a:latin typeface="Verdana" panose="020B0604030504040204" pitchFamily="34" charset="0"/>
                <a:ea typeface="Verdana" panose="020B0604030504040204" pitchFamily="34" charset="0"/>
              </a:rPr>
              <a:t> experiments</a:t>
            </a:r>
          </a:p>
          <a:p>
            <a:pPr>
              <a:lnSpc>
                <a:spcPct val="150000"/>
              </a:lnSpc>
            </a:pPr>
            <a:endParaRPr lang="en-US" sz="3200" dirty="0">
              <a:solidFill>
                <a:srgbClr val="512275"/>
              </a:solidFill>
              <a:latin typeface="Verdana" panose="020B0604030504040204" pitchFamily="34" charset="0"/>
              <a:ea typeface="Verdana" panose="020B0604030504040204" pitchFamily="34" charset="0"/>
            </a:endParaRPr>
          </a:p>
          <a:p>
            <a:pPr>
              <a:lnSpc>
                <a:spcPct val="150000"/>
              </a:lnSpc>
            </a:pPr>
            <a:r>
              <a:rPr lang="en-US" sz="2400" dirty="0">
                <a:solidFill>
                  <a:srgbClr val="512275"/>
                </a:solidFill>
                <a:latin typeface="Verdana" panose="020B0604030504040204" pitchFamily="34" charset="0"/>
                <a:ea typeface="Verdana" panose="020B0604030504040204" pitchFamily="34" charset="0"/>
              </a:rPr>
              <a:t>Choose </a:t>
            </a:r>
            <a:r>
              <a:rPr lang="en-US" sz="2400" b="1" dirty="0">
                <a:solidFill>
                  <a:srgbClr val="512275"/>
                </a:solidFill>
                <a:latin typeface="Verdana" panose="020B0604030504040204" pitchFamily="34" charset="0"/>
                <a:ea typeface="Verdana" panose="020B0604030504040204" pitchFamily="34" charset="0"/>
              </a:rPr>
              <a:t>one</a:t>
            </a:r>
            <a:r>
              <a:rPr lang="en-US" sz="2400" dirty="0">
                <a:solidFill>
                  <a:srgbClr val="512275"/>
                </a:solidFill>
                <a:latin typeface="Verdana" panose="020B0604030504040204" pitchFamily="34" charset="0"/>
                <a:ea typeface="Verdana" panose="020B0604030504040204" pitchFamily="34" charset="0"/>
              </a:rPr>
              <a:t> negative thought that the patient would like to test out by doing an experiment.</a:t>
            </a:r>
          </a:p>
          <a:p>
            <a:pPr>
              <a:lnSpc>
                <a:spcPct val="150000"/>
              </a:lnSpc>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r>
              <a:rPr lang="en-US" sz="2400" dirty="0">
                <a:solidFill>
                  <a:srgbClr val="512275"/>
                </a:solidFill>
                <a:latin typeface="Verdana" panose="020B0604030504040204" pitchFamily="34" charset="0"/>
                <a:ea typeface="Verdana" panose="020B0604030504040204" pitchFamily="34" charset="0"/>
              </a:rPr>
              <a:t>Ideally, you want to help them choose something that is likely to be successful (i.e. prove their thought to be </a:t>
            </a:r>
            <a:r>
              <a:rPr lang="en-US" sz="2400" b="1" dirty="0">
                <a:solidFill>
                  <a:srgbClr val="512275"/>
                </a:solidFill>
                <a:latin typeface="Verdana" panose="020B0604030504040204" pitchFamily="34" charset="0"/>
                <a:ea typeface="Verdana" panose="020B0604030504040204" pitchFamily="34" charset="0"/>
              </a:rPr>
              <a:t>incorrect</a:t>
            </a:r>
            <a:r>
              <a:rPr lang="en-US" sz="2400" dirty="0">
                <a:solidFill>
                  <a:srgbClr val="512275"/>
                </a:solidFill>
                <a:latin typeface="Verdana" panose="020B0604030504040204" pitchFamily="34" charset="0"/>
                <a:ea typeface="Verdana" panose="020B0604030504040204" pitchFamily="34" charset="0"/>
              </a:rPr>
              <a:t>)</a:t>
            </a:r>
          </a:p>
          <a:p>
            <a:pPr>
              <a:lnSpc>
                <a:spcPct val="150000"/>
              </a:lnSpc>
            </a:pPr>
            <a:endParaRPr lang="en-US" sz="2400" dirty="0">
              <a:solidFill>
                <a:srgbClr val="512275"/>
              </a:solidFill>
              <a:latin typeface="Verdana" panose="020B0604030504040204" pitchFamily="34" charset="0"/>
              <a:ea typeface="Verdana" panose="020B0604030504040204" pitchFamily="34" charset="0"/>
            </a:endParaRPr>
          </a:p>
          <a:p>
            <a:pPr>
              <a:lnSpc>
                <a:spcPct val="150000"/>
              </a:lnSpc>
            </a:pPr>
            <a:endParaRPr lang="en-US" sz="2000" dirty="0">
              <a:solidFill>
                <a:srgbClr val="512275"/>
              </a:solidFill>
              <a:latin typeface="Verdana" panose="020B0604030504040204" pitchFamily="34" charset="0"/>
              <a:ea typeface="Verdana" panose="020B0604030504040204" pitchFamily="34" charset="0"/>
            </a:endParaRPr>
          </a:p>
          <a:p>
            <a:pPr>
              <a:lnSpc>
                <a:spcPct val="150000"/>
              </a:lnSpc>
            </a:pPr>
            <a:endParaRPr lang="en-US" sz="2000" dirty="0">
              <a:solidFill>
                <a:srgbClr val="512275"/>
              </a:solidFill>
              <a:latin typeface="Verdana" panose="020B0604030504040204" pitchFamily="34" charset="0"/>
              <a:ea typeface="Verdana" panose="020B0604030504040204" pitchFamily="34" charset="0"/>
            </a:endParaRPr>
          </a:p>
          <a:p>
            <a:pPr>
              <a:lnSpc>
                <a:spcPct val="150000"/>
              </a:lnSpc>
            </a:pPr>
            <a:endParaRPr lang="en-US" sz="3200" b="1" dirty="0">
              <a:solidFill>
                <a:srgbClr val="512275"/>
              </a:solidFill>
              <a:latin typeface="Verdana" panose="020B0604030504040204" pitchFamily="34" charset="0"/>
              <a:ea typeface="Verdana" panose="020B0604030504040204" pitchFamily="34" charset="0"/>
            </a:endParaRPr>
          </a:p>
          <a:p>
            <a:pPr>
              <a:lnSpc>
                <a:spcPct val="150000"/>
              </a:lnSpc>
            </a:pPr>
            <a:endParaRPr lang="en-US" sz="3200" dirty="0">
              <a:solidFill>
                <a:srgbClr val="512275"/>
              </a:solidFill>
              <a:latin typeface="Verdana" panose="020B0604030504040204" pitchFamily="34" charset="0"/>
              <a:ea typeface="Verdana" panose="020B0604030504040204" pitchFamily="34" charset="0"/>
            </a:endParaRPr>
          </a:p>
          <a:p>
            <a:pPr>
              <a:lnSpc>
                <a:spcPct val="150000"/>
              </a:lnSpc>
            </a:pPr>
            <a:endParaRPr lang="en-GB" sz="28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060161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graphicFrame>
        <p:nvGraphicFramePr>
          <p:cNvPr id="5" name="Content Placeholder 3"/>
          <p:cNvGraphicFramePr>
            <a:graphicFrameLocks noGrp="1"/>
          </p:cNvGraphicFramePr>
          <p:nvPr>
            <p:ph idx="1"/>
            <p:extLst>
              <p:ext uri="{D42A27DB-BD31-4B8C-83A1-F6EECF244321}">
                <p14:modId xmlns:p14="http://schemas.microsoft.com/office/powerpoint/2010/main" val="4215175460"/>
              </p:ext>
            </p:extLst>
          </p:nvPr>
        </p:nvGraphicFramePr>
        <p:xfrm>
          <a:off x="457200" y="195943"/>
          <a:ext cx="11397916" cy="170688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448015325"/>
                    </a:ext>
                  </a:extLst>
                </a:gridCol>
                <a:gridCol w="5698958">
                  <a:extLst>
                    <a:ext uri="{9D8B030D-6E8A-4147-A177-3AD203B41FA5}">
                      <a16:colId xmlns:a16="http://schemas.microsoft.com/office/drawing/2014/main" val="20001"/>
                    </a:ext>
                  </a:extLst>
                </a:gridCol>
              </a:tblGrid>
              <a:tr h="370840">
                <a:tc>
                  <a:txBody>
                    <a:bodyPr/>
                    <a:lstStyle/>
                    <a:p>
                      <a:pPr>
                        <a:lnSpc>
                          <a:spcPct val="100000"/>
                        </a:lnSpc>
                      </a:pPr>
                      <a:r>
                        <a:rPr lang="en-GB" sz="2000" dirty="0">
                          <a:latin typeface="Verdana" panose="020B0604030504040204" pitchFamily="34" charset="0"/>
                          <a:ea typeface="Verdana" panose="020B0604030504040204" pitchFamily="34" charset="0"/>
                        </a:rPr>
                        <a:t>Behavioural</a:t>
                      </a:r>
                      <a:r>
                        <a:rPr lang="en-GB" sz="2000" baseline="0" dirty="0">
                          <a:latin typeface="Verdana" panose="020B0604030504040204" pitchFamily="34" charset="0"/>
                          <a:ea typeface="Verdana" panose="020B0604030504040204" pitchFamily="34" charset="0"/>
                        </a:rPr>
                        <a:t> Experiment Diary</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883691">
                <a:tc>
                  <a:txBody>
                    <a:bodyPr/>
                    <a:lstStyle/>
                    <a:p>
                      <a:pPr>
                        <a:lnSpc>
                          <a:spcPct val="100000"/>
                        </a:lnSpc>
                      </a:pPr>
                      <a:r>
                        <a:rPr lang="en-GB" sz="2000" dirty="0">
                          <a:solidFill>
                            <a:srgbClr val="512275"/>
                          </a:solidFill>
                          <a:latin typeface="Verdana" panose="020B0604030504040204" pitchFamily="34" charset="0"/>
                          <a:ea typeface="Verdana" panose="020B0604030504040204" pitchFamily="34" charset="0"/>
                        </a:rPr>
                        <a:t>Step 1: Write down the thought that you want to test below. Rate how</a:t>
                      </a:r>
                      <a:r>
                        <a:rPr lang="en-GB" sz="2000" baseline="0" dirty="0">
                          <a:solidFill>
                            <a:srgbClr val="512275"/>
                          </a:solidFill>
                          <a:latin typeface="Verdana" panose="020B0604030504040204" pitchFamily="34" charset="0"/>
                          <a:ea typeface="Verdana" panose="020B0604030504040204" pitchFamily="34" charset="0"/>
                        </a:rPr>
                        <a:t> much you currently believe this thought to be true on a scale of 0-100%</a:t>
                      </a:r>
                      <a:endParaRPr lang="en-GB" sz="200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512275"/>
                          </a:solidFill>
                          <a:latin typeface="Verdana" panose="020B0604030504040204" pitchFamily="34" charset="0"/>
                          <a:ea typeface="Verdana" panose="020B0604030504040204" pitchFamily="34" charset="0"/>
                          <a:cs typeface="+mn-cs"/>
                        </a:rPr>
                        <a:t>If I stop playing the music loudly, I wont be able to cope with the voices</a:t>
                      </a:r>
                      <a:r>
                        <a:rPr lang="en-US" sz="2000" kern="1200" baseline="0" dirty="0">
                          <a:solidFill>
                            <a:srgbClr val="512275"/>
                          </a:solidFill>
                          <a:latin typeface="Verdana" panose="020B0604030504040204" pitchFamily="34" charset="0"/>
                          <a:ea typeface="Verdana" panose="020B0604030504040204" pitchFamily="34" charset="0"/>
                          <a:cs typeface="+mn-cs"/>
                        </a:rPr>
                        <a:t> (100%)</a:t>
                      </a:r>
                      <a:r>
                        <a:rPr lang="en-US" sz="2000" kern="1200" dirty="0">
                          <a:solidFill>
                            <a:srgbClr val="512275"/>
                          </a:solidFill>
                          <a:latin typeface="Verdana" panose="020B0604030504040204" pitchFamily="34" charset="0"/>
                          <a:ea typeface="Verdana" panose="020B0604030504040204" pitchFamily="34" charset="0"/>
                          <a:cs typeface="+mn-cs"/>
                        </a:rPr>
                        <a:t>	</a:t>
                      </a:r>
                    </a:p>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206191259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72911453"/>
              </p:ext>
            </p:extLst>
          </p:nvPr>
        </p:nvGraphicFramePr>
        <p:xfrm>
          <a:off x="457200" y="2085703"/>
          <a:ext cx="11397916" cy="161544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668790211"/>
                    </a:ext>
                  </a:extLst>
                </a:gridCol>
                <a:gridCol w="5698958">
                  <a:extLst>
                    <a:ext uri="{9D8B030D-6E8A-4147-A177-3AD203B41FA5}">
                      <a16:colId xmlns:a16="http://schemas.microsoft.com/office/drawing/2014/main" val="1129051247"/>
                    </a:ext>
                  </a:extLst>
                </a:gridCol>
              </a:tblGrid>
              <a:tr h="1171074">
                <a:tc>
                  <a:txBody>
                    <a:bodyPr/>
                    <a:lstStyle/>
                    <a:p>
                      <a:pPr>
                        <a:lnSpc>
                          <a:spcPct val="100000"/>
                        </a:lnSpc>
                      </a:pPr>
                      <a:r>
                        <a:rPr lang="en-GB" sz="2000" b="0" dirty="0">
                          <a:solidFill>
                            <a:srgbClr val="512275"/>
                          </a:solidFill>
                          <a:latin typeface="Verdana" panose="020B0604030504040204" pitchFamily="34" charset="0"/>
                          <a:ea typeface="Verdana" panose="020B0604030504040204" pitchFamily="34" charset="0"/>
                        </a:rPr>
                        <a:t>Step 2:</a:t>
                      </a:r>
                      <a:r>
                        <a:rPr lang="en-GB" sz="2000" b="0" baseline="0" dirty="0">
                          <a:solidFill>
                            <a:srgbClr val="512275"/>
                          </a:solidFill>
                          <a:latin typeface="Verdana" panose="020B0604030504040204" pitchFamily="34" charset="0"/>
                          <a:ea typeface="Verdana" panose="020B0604030504040204" pitchFamily="34" charset="0"/>
                        </a:rPr>
                        <a:t> Think of a way to check out the thought. Write down how you plan to test the thought.</a:t>
                      </a:r>
                      <a:r>
                        <a:rPr lang="en-GB" sz="2000" b="0" dirty="0">
                          <a:solidFill>
                            <a:srgbClr val="512275"/>
                          </a:solidFill>
                          <a:latin typeface="Verdana" panose="020B0604030504040204" pitchFamily="34" charset="0"/>
                          <a:ea typeface="Verdana" panose="020B0604030504040204" pitchFamily="34" charset="0"/>
                        </a:rPr>
                        <a:t> Experiment</a:t>
                      </a:r>
                      <a:r>
                        <a:rPr lang="en-GB" sz="2000" b="0" baseline="0" dirty="0">
                          <a:solidFill>
                            <a:srgbClr val="512275"/>
                          </a:solidFill>
                          <a:latin typeface="Verdana" panose="020B0604030504040204" pitchFamily="34" charset="0"/>
                          <a:ea typeface="Verdana" panose="020B0604030504040204" pitchFamily="34" charset="0"/>
                        </a:rPr>
                        <a:t> to test the belief. What are you going to do? Given your thought what do you predict will happen?</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a:lnSpc>
                          <a:spcPct val="100000"/>
                        </a:lnSpc>
                      </a:pPr>
                      <a:r>
                        <a:rPr lang="en-GB" sz="2000" b="0" dirty="0">
                          <a:solidFill>
                            <a:srgbClr val="512275"/>
                          </a:solidFill>
                          <a:latin typeface="Verdana" panose="020B0604030504040204" pitchFamily="34" charset="0"/>
                          <a:ea typeface="Verdana" panose="020B0604030504040204" pitchFamily="34" charset="0"/>
                        </a:rPr>
                        <a:t>Use an iPod</a:t>
                      </a:r>
                      <a:r>
                        <a:rPr lang="en-GB" sz="2000" b="0" baseline="0" dirty="0">
                          <a:solidFill>
                            <a:srgbClr val="512275"/>
                          </a:solidFill>
                          <a:latin typeface="Verdana" panose="020B0604030504040204" pitchFamily="34" charset="0"/>
                          <a:ea typeface="Verdana" panose="020B0604030504040204" pitchFamily="34" charset="0"/>
                        </a:rPr>
                        <a:t> instead.</a:t>
                      </a:r>
                    </a:p>
                    <a:p>
                      <a:pPr>
                        <a:lnSpc>
                          <a:spcPct val="100000"/>
                        </a:lnSpc>
                      </a:pPr>
                      <a:endParaRPr lang="en-GB" sz="2000" b="0" baseline="0" dirty="0">
                        <a:solidFill>
                          <a:srgbClr val="512275"/>
                        </a:solidFill>
                        <a:latin typeface="Verdana" panose="020B0604030504040204" pitchFamily="34" charset="0"/>
                        <a:ea typeface="Verdana" panose="020B0604030504040204" pitchFamily="34" charset="0"/>
                      </a:endParaRPr>
                    </a:p>
                    <a:p>
                      <a:pPr>
                        <a:lnSpc>
                          <a:spcPct val="100000"/>
                        </a:lnSpc>
                      </a:pPr>
                      <a:r>
                        <a:rPr lang="en-GB" sz="2000" b="0" baseline="0" dirty="0">
                          <a:solidFill>
                            <a:srgbClr val="512275"/>
                          </a:solidFill>
                          <a:latin typeface="Verdana" panose="020B0604030504040204" pitchFamily="34" charset="0"/>
                          <a:ea typeface="Verdana" panose="020B0604030504040204" pitchFamily="34" charset="0"/>
                        </a:rPr>
                        <a:t>I might not be able to manage it.</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4119332571"/>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082078181"/>
              </p:ext>
            </p:extLst>
          </p:nvPr>
        </p:nvGraphicFramePr>
        <p:xfrm>
          <a:off x="457200" y="3947161"/>
          <a:ext cx="11397916" cy="192024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2397804161"/>
                    </a:ext>
                  </a:extLst>
                </a:gridCol>
                <a:gridCol w="5698958">
                  <a:extLst>
                    <a:ext uri="{9D8B030D-6E8A-4147-A177-3AD203B41FA5}">
                      <a16:colId xmlns:a16="http://schemas.microsoft.com/office/drawing/2014/main" val="1233084429"/>
                    </a:ext>
                  </a:extLst>
                </a:gridCol>
              </a:tblGrid>
              <a:tr h="12031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baseline="0" dirty="0">
                          <a:solidFill>
                            <a:srgbClr val="512275"/>
                          </a:solidFill>
                          <a:latin typeface="Verdana" panose="020B0604030504040204" pitchFamily="34" charset="0"/>
                          <a:ea typeface="Verdana" panose="020B0604030504040204" pitchFamily="34" charset="0"/>
                          <a:cs typeface="+mn-cs"/>
                        </a:rPr>
                        <a:t>Step 3: Identify any problems and solutions. Write down what problems might get in the way of checking it out. How can you overcome these? What might make the experiment difficult? How might you solve this?</a:t>
                      </a:r>
                    </a:p>
                  </a:txBody>
                  <a:tcPr>
                    <a:solidFill>
                      <a:srgbClr val="C4D5F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kern="1200" baseline="0" dirty="0">
                          <a:solidFill>
                            <a:srgbClr val="512275"/>
                          </a:solidFill>
                          <a:latin typeface="Verdana" panose="020B0604030504040204" pitchFamily="34" charset="0"/>
                          <a:ea typeface="Verdana" panose="020B0604030504040204" pitchFamily="34" charset="0"/>
                          <a:cs typeface="+mn-cs"/>
                        </a:rPr>
                        <a:t>I </a:t>
                      </a:r>
                      <a:r>
                        <a:rPr lang="en-US" sz="2000" b="0" kern="1200" baseline="0" dirty="0">
                          <a:solidFill>
                            <a:srgbClr val="512275"/>
                          </a:solidFill>
                          <a:latin typeface="Verdana" panose="020B0604030504040204" pitchFamily="34" charset="0"/>
                          <a:ea typeface="Verdana" panose="020B0604030504040204" pitchFamily="34" charset="0"/>
                          <a:cs typeface="+mn-cs"/>
                        </a:rPr>
                        <a:t>might get scared and back out. I am going to try it for a few minutes, to see what happens and gradually increase using the iPod to build up my confidence.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b="0" kern="1200" baseline="0" dirty="0">
                        <a:solidFill>
                          <a:srgbClr val="512275"/>
                        </a:solidFill>
                        <a:latin typeface="Verdana" panose="020B0604030504040204" pitchFamily="34" charset="0"/>
                        <a:ea typeface="Verdana" panose="020B0604030504040204" pitchFamily="34" charset="0"/>
                        <a:cs typeface="+mn-cs"/>
                      </a:endParaRPr>
                    </a:p>
                  </a:txBody>
                  <a:tcPr>
                    <a:solidFill>
                      <a:srgbClr val="C4D5F3"/>
                    </a:solidFill>
                  </a:tcPr>
                </a:tc>
                <a:extLst>
                  <a:ext uri="{0D108BD9-81ED-4DB2-BD59-A6C34878D82A}">
                    <a16:rowId xmlns:a16="http://schemas.microsoft.com/office/drawing/2014/main" val="2034264054"/>
                  </a:ext>
                </a:extLst>
              </a:tr>
            </a:tbl>
          </a:graphicData>
        </a:graphic>
      </p:graphicFrame>
    </p:spTree>
    <p:extLst>
      <p:ext uri="{BB962C8B-B14F-4D97-AF65-F5344CB8AC3E}">
        <p14:creationId xmlns:p14="http://schemas.microsoft.com/office/powerpoint/2010/main" val="121514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12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graphicFrame>
        <p:nvGraphicFramePr>
          <p:cNvPr id="5" name="Content Placeholder 3"/>
          <p:cNvGraphicFramePr>
            <a:graphicFrameLocks noGrp="1"/>
          </p:cNvGraphicFramePr>
          <p:nvPr>
            <p:ph idx="1"/>
            <p:extLst>
              <p:ext uri="{D42A27DB-BD31-4B8C-83A1-F6EECF244321}">
                <p14:modId xmlns:p14="http://schemas.microsoft.com/office/powerpoint/2010/main" val="1155434296"/>
              </p:ext>
            </p:extLst>
          </p:nvPr>
        </p:nvGraphicFramePr>
        <p:xfrm>
          <a:off x="457200" y="195943"/>
          <a:ext cx="11397916" cy="140208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448015325"/>
                    </a:ext>
                  </a:extLst>
                </a:gridCol>
                <a:gridCol w="5698958">
                  <a:extLst>
                    <a:ext uri="{9D8B030D-6E8A-4147-A177-3AD203B41FA5}">
                      <a16:colId xmlns:a16="http://schemas.microsoft.com/office/drawing/2014/main" val="20001"/>
                    </a:ext>
                  </a:extLst>
                </a:gridCol>
              </a:tblGrid>
              <a:tr h="370840">
                <a:tc>
                  <a:txBody>
                    <a:bodyPr/>
                    <a:lstStyle/>
                    <a:p>
                      <a:pPr>
                        <a:lnSpc>
                          <a:spcPct val="100000"/>
                        </a:lnSpc>
                      </a:pPr>
                      <a:r>
                        <a:rPr lang="en-GB" sz="2000" dirty="0">
                          <a:latin typeface="Verdana" panose="020B0604030504040204" pitchFamily="34" charset="0"/>
                          <a:ea typeface="Verdana" panose="020B0604030504040204" pitchFamily="34" charset="0"/>
                        </a:rPr>
                        <a:t>Behavioural</a:t>
                      </a:r>
                      <a:r>
                        <a:rPr lang="en-GB" sz="2000" baseline="0" dirty="0">
                          <a:latin typeface="Verdana" panose="020B0604030504040204" pitchFamily="34" charset="0"/>
                          <a:ea typeface="Verdana" panose="020B0604030504040204" pitchFamily="34" charset="0"/>
                        </a:rPr>
                        <a:t> Experiment Diary</a:t>
                      </a:r>
                      <a:endParaRPr lang="en-GB" sz="2000" dirty="0">
                        <a:latin typeface="Verdana" panose="020B0604030504040204" pitchFamily="34" charset="0"/>
                        <a:ea typeface="Verdana" panose="020B0604030504040204" pitchFamily="34" charset="0"/>
                      </a:endParaRPr>
                    </a:p>
                  </a:txBody>
                  <a:tcPr>
                    <a:solidFill>
                      <a:srgbClr val="512275"/>
                    </a:solidFill>
                  </a:tcPr>
                </a:tc>
                <a:tc>
                  <a:txBody>
                    <a:bodyPr/>
                    <a:lstStyle/>
                    <a:p>
                      <a:pPr>
                        <a:lnSpc>
                          <a:spcPct val="100000"/>
                        </a:lnSpc>
                      </a:pPr>
                      <a:endParaRPr lang="en-GB" sz="2000" dirty="0">
                        <a:latin typeface="Verdana" panose="020B0604030504040204" pitchFamily="34" charset="0"/>
                        <a:ea typeface="Verdana" panose="020B0604030504040204" pitchFamily="34" charset="0"/>
                      </a:endParaRPr>
                    </a:p>
                  </a:txBody>
                  <a:tcPr>
                    <a:solidFill>
                      <a:srgbClr val="512275"/>
                    </a:solidFill>
                  </a:tcPr>
                </a:tc>
                <a:extLst>
                  <a:ext uri="{0D108BD9-81ED-4DB2-BD59-A6C34878D82A}">
                    <a16:rowId xmlns:a16="http://schemas.microsoft.com/office/drawing/2014/main" val="2890692505"/>
                  </a:ext>
                </a:extLst>
              </a:tr>
              <a:tr h="882315">
                <a:tc>
                  <a:txBody>
                    <a:bodyPr/>
                    <a:lstStyle/>
                    <a:p>
                      <a:pPr>
                        <a:lnSpc>
                          <a:spcPct val="100000"/>
                        </a:lnSpc>
                      </a:pPr>
                      <a:r>
                        <a:rPr lang="en-GB" sz="2000" dirty="0">
                          <a:solidFill>
                            <a:srgbClr val="512275"/>
                          </a:solidFill>
                          <a:latin typeface="Verdana" panose="020B0604030504040204" pitchFamily="34" charset="0"/>
                          <a:ea typeface="Verdana" panose="020B0604030504040204" pitchFamily="34" charset="0"/>
                        </a:rPr>
                        <a:t>Step 4: Outcome. Write down what actually happened.</a:t>
                      </a:r>
                      <a:r>
                        <a:rPr lang="en-GB" sz="2000" baseline="0" dirty="0">
                          <a:solidFill>
                            <a:srgbClr val="512275"/>
                          </a:solidFill>
                          <a:latin typeface="Verdana" panose="020B0604030504040204" pitchFamily="34" charset="0"/>
                          <a:ea typeface="Verdana" panose="020B0604030504040204" pitchFamily="34" charset="0"/>
                        </a:rPr>
                        <a:t> What was the result of the experiment?</a:t>
                      </a:r>
                      <a:endParaRPr lang="en-GB" sz="200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rgbClr val="512275"/>
                          </a:solidFill>
                          <a:latin typeface="Verdana" panose="020B0604030504040204" pitchFamily="34" charset="0"/>
                          <a:ea typeface="Verdana" panose="020B0604030504040204" pitchFamily="34" charset="0"/>
                          <a:cs typeface="+mn-cs"/>
                        </a:rPr>
                        <a:t>I coped really well!	</a:t>
                      </a:r>
                    </a:p>
                    <a:p>
                      <a:pPr>
                        <a:lnSpc>
                          <a:spcPct val="100000"/>
                        </a:lnSpc>
                      </a:pPr>
                      <a:endParaRPr lang="en-GB" sz="200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203580035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23335125"/>
              </p:ext>
            </p:extLst>
          </p:nvPr>
        </p:nvGraphicFramePr>
        <p:xfrm>
          <a:off x="457200" y="1825625"/>
          <a:ext cx="11397916" cy="222504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4081122029"/>
                    </a:ext>
                  </a:extLst>
                </a:gridCol>
                <a:gridCol w="5698958">
                  <a:extLst>
                    <a:ext uri="{9D8B030D-6E8A-4147-A177-3AD203B41FA5}">
                      <a16:colId xmlns:a16="http://schemas.microsoft.com/office/drawing/2014/main" val="1825236352"/>
                    </a:ext>
                  </a:extLst>
                </a:gridCol>
              </a:tblGrid>
              <a:tr h="903170">
                <a:tc>
                  <a:txBody>
                    <a:bodyPr/>
                    <a:lstStyle/>
                    <a:p>
                      <a:pPr>
                        <a:lnSpc>
                          <a:spcPct val="100000"/>
                        </a:lnSpc>
                      </a:pPr>
                      <a:r>
                        <a:rPr lang="en-GB" sz="2000" b="0" dirty="0">
                          <a:solidFill>
                            <a:srgbClr val="512275"/>
                          </a:solidFill>
                          <a:latin typeface="Verdana" panose="020B0604030504040204" pitchFamily="34" charset="0"/>
                          <a:ea typeface="Verdana" panose="020B0604030504040204" pitchFamily="34" charset="0"/>
                        </a:rPr>
                        <a:t>Step 5: How much</a:t>
                      </a:r>
                      <a:r>
                        <a:rPr lang="en-GB" sz="2000" b="0" baseline="0" dirty="0">
                          <a:solidFill>
                            <a:srgbClr val="512275"/>
                          </a:solidFill>
                          <a:latin typeface="Verdana" panose="020B0604030504040204" pitchFamily="34" charset="0"/>
                          <a:ea typeface="Verdana" panose="020B0604030504040204" pitchFamily="34" charset="0"/>
                        </a:rPr>
                        <a:t> did the outcome support the thought to be tested? Write down whether what really happened fitted with your original prediction. </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rgbClr val="512275"/>
                          </a:solidFill>
                          <a:latin typeface="Verdana" panose="020B0604030504040204" pitchFamily="34" charset="0"/>
                          <a:ea typeface="Verdana" panose="020B0604030504040204" pitchFamily="34" charset="0"/>
                          <a:cs typeface="+mn-cs"/>
                        </a:rPr>
                        <a:t>It did not fit at all. It made no difference using the iPod. I coped as well as I do when I play my music loudly. Other patients on the ward were also much happier with me and there have been no arguments.	</a:t>
                      </a:r>
                    </a:p>
                    <a:p>
                      <a:pPr>
                        <a:lnSpc>
                          <a:spcPct val="100000"/>
                        </a:lnSpc>
                      </a:pP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2708847921"/>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807698012"/>
              </p:ext>
            </p:extLst>
          </p:nvPr>
        </p:nvGraphicFramePr>
        <p:xfrm>
          <a:off x="397042" y="4296092"/>
          <a:ext cx="11397916" cy="100584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3769772909"/>
                    </a:ext>
                  </a:extLst>
                </a:gridCol>
                <a:gridCol w="5698958">
                  <a:extLst>
                    <a:ext uri="{9D8B030D-6E8A-4147-A177-3AD203B41FA5}">
                      <a16:colId xmlns:a16="http://schemas.microsoft.com/office/drawing/2014/main" val="672649232"/>
                    </a:ext>
                  </a:extLst>
                </a:gridCol>
              </a:tblGrid>
              <a:tr h="539014">
                <a:tc>
                  <a:txBody>
                    <a:bodyPr/>
                    <a:lstStyle/>
                    <a:p>
                      <a:pPr>
                        <a:lnSpc>
                          <a:spcPct val="100000"/>
                        </a:lnSpc>
                      </a:pPr>
                      <a:r>
                        <a:rPr lang="en-GB" sz="2000" b="0" dirty="0">
                          <a:solidFill>
                            <a:srgbClr val="512275"/>
                          </a:solidFill>
                          <a:latin typeface="Verdana" panose="020B0604030504040204" pitchFamily="34" charset="0"/>
                          <a:ea typeface="Verdana" panose="020B0604030504040204" pitchFamily="34" charset="0"/>
                        </a:rPr>
                        <a:t>Step 6:</a:t>
                      </a:r>
                      <a:r>
                        <a:rPr lang="en-GB" sz="2000" b="0" baseline="0" dirty="0">
                          <a:solidFill>
                            <a:srgbClr val="512275"/>
                          </a:solidFill>
                          <a:latin typeface="Verdana" panose="020B0604030504040204" pitchFamily="34" charset="0"/>
                          <a:ea typeface="Verdana" panose="020B0604030504040204" pitchFamily="34" charset="0"/>
                        </a:rPr>
                        <a:t> Write down how much you believe the thought to be tested now from 0-100%.</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a:lnSpc>
                          <a:spcPct val="100000"/>
                        </a:lnSpc>
                      </a:pPr>
                      <a:r>
                        <a:rPr lang="en-US" sz="2000" b="0" kern="1200" dirty="0">
                          <a:solidFill>
                            <a:srgbClr val="512275"/>
                          </a:solidFill>
                          <a:latin typeface="Verdana" panose="020B0604030504040204" pitchFamily="34" charset="0"/>
                          <a:ea typeface="Verdana" panose="020B0604030504040204" pitchFamily="34" charset="0"/>
                          <a:cs typeface="+mn-cs"/>
                        </a:rPr>
                        <a:t>If I stop playing the music loudly, I wont be able to cope with the voices</a:t>
                      </a:r>
                      <a:r>
                        <a:rPr lang="en-US" sz="2000" b="0" kern="1200" baseline="0" dirty="0">
                          <a:solidFill>
                            <a:srgbClr val="512275"/>
                          </a:solidFill>
                          <a:latin typeface="Verdana" panose="020B0604030504040204" pitchFamily="34" charset="0"/>
                          <a:ea typeface="Verdana" panose="020B0604030504040204" pitchFamily="34" charset="0"/>
                          <a:cs typeface="+mn-cs"/>
                        </a:rPr>
                        <a:t> (0%)</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3794050509"/>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129630638"/>
              </p:ext>
            </p:extLst>
          </p:nvPr>
        </p:nvGraphicFramePr>
        <p:xfrm>
          <a:off x="397042" y="5547360"/>
          <a:ext cx="11397916" cy="1310640"/>
        </p:xfrm>
        <a:graphic>
          <a:graphicData uri="http://schemas.openxmlformats.org/drawingml/2006/table">
            <a:tbl>
              <a:tblPr firstRow="1" bandRow="1">
                <a:tableStyleId>{5C22544A-7EE6-4342-B048-85BDC9FD1C3A}</a:tableStyleId>
              </a:tblPr>
              <a:tblGrid>
                <a:gridCol w="5698958">
                  <a:extLst>
                    <a:ext uri="{9D8B030D-6E8A-4147-A177-3AD203B41FA5}">
                      <a16:colId xmlns:a16="http://schemas.microsoft.com/office/drawing/2014/main" val="1561456162"/>
                    </a:ext>
                  </a:extLst>
                </a:gridCol>
                <a:gridCol w="5698958">
                  <a:extLst>
                    <a:ext uri="{9D8B030D-6E8A-4147-A177-3AD203B41FA5}">
                      <a16:colId xmlns:a16="http://schemas.microsoft.com/office/drawing/2014/main" val="3451470361"/>
                    </a:ext>
                  </a:extLst>
                </a:gridCol>
              </a:tblGrid>
              <a:tr h="498911">
                <a:tc>
                  <a:txBody>
                    <a:bodyPr/>
                    <a:lstStyle/>
                    <a:p>
                      <a:pPr>
                        <a:lnSpc>
                          <a:spcPct val="100000"/>
                        </a:lnSpc>
                      </a:pPr>
                      <a:r>
                        <a:rPr lang="en-GB" sz="2000" b="0" dirty="0">
                          <a:solidFill>
                            <a:srgbClr val="512275"/>
                          </a:solidFill>
                          <a:latin typeface="Verdana" panose="020B0604030504040204" pitchFamily="34" charset="0"/>
                          <a:ea typeface="Verdana" panose="020B0604030504040204" pitchFamily="34" charset="0"/>
                        </a:rPr>
                        <a:t>Step 7: What</a:t>
                      </a:r>
                      <a:r>
                        <a:rPr lang="en-GB" sz="2000" b="0" baseline="0" dirty="0">
                          <a:solidFill>
                            <a:srgbClr val="512275"/>
                          </a:solidFill>
                          <a:latin typeface="Verdana" panose="020B0604030504040204" pitchFamily="34" charset="0"/>
                          <a:ea typeface="Verdana" panose="020B0604030504040204" pitchFamily="34" charset="0"/>
                        </a:rPr>
                        <a:t> do you make of this? Write down any alternative thoughts. </a:t>
                      </a: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0" kern="1200" dirty="0">
                          <a:solidFill>
                            <a:srgbClr val="512275"/>
                          </a:solidFill>
                          <a:latin typeface="Verdana" panose="020B0604030504040204" pitchFamily="34" charset="0"/>
                          <a:ea typeface="Verdana" panose="020B0604030504040204" pitchFamily="34" charset="0"/>
                          <a:cs typeface="+mn-cs"/>
                        </a:rPr>
                        <a:t>I </a:t>
                      </a:r>
                      <a:r>
                        <a:rPr lang="en-US" sz="2000" b="0" kern="1200" dirty="0">
                          <a:solidFill>
                            <a:srgbClr val="512275"/>
                          </a:solidFill>
                          <a:latin typeface="Verdana" panose="020B0604030504040204" pitchFamily="34" charset="0"/>
                          <a:ea typeface="Verdana" panose="020B0604030504040204" pitchFamily="34" charset="0"/>
                          <a:cs typeface="+mn-cs"/>
                        </a:rPr>
                        <a:t>don’t need to listen to loud music to cope with voices. An iPod is just as effective/helpful.’ </a:t>
                      </a:r>
                      <a:r>
                        <a:rPr lang="en-US" sz="1800" b="0" i="0" u="none" strike="noStrike" kern="1200" baseline="0" dirty="0">
                          <a:solidFill>
                            <a:schemeClr val="dk1"/>
                          </a:solidFill>
                          <a:latin typeface="+mn-lt"/>
                          <a:ea typeface="+mn-ea"/>
                          <a:cs typeface="+mn-cs"/>
                        </a:rPr>
                        <a:t>	</a:t>
                      </a:r>
                    </a:p>
                    <a:p>
                      <a:pPr>
                        <a:lnSpc>
                          <a:spcPct val="100000"/>
                        </a:lnSpc>
                      </a:pPr>
                      <a:endParaRPr lang="en-GB" sz="2000" b="0" dirty="0">
                        <a:solidFill>
                          <a:srgbClr val="512275"/>
                        </a:solidFill>
                        <a:latin typeface="Verdana" panose="020B0604030504040204" pitchFamily="34" charset="0"/>
                        <a:ea typeface="Verdana" panose="020B0604030504040204" pitchFamily="34" charset="0"/>
                      </a:endParaRPr>
                    </a:p>
                  </a:txBody>
                  <a:tcPr>
                    <a:solidFill>
                      <a:srgbClr val="C4D5F3"/>
                    </a:solidFill>
                  </a:tcPr>
                </a:tc>
                <a:extLst>
                  <a:ext uri="{0D108BD9-81ED-4DB2-BD59-A6C34878D82A}">
                    <a16:rowId xmlns:a16="http://schemas.microsoft.com/office/drawing/2014/main" val="2604561505"/>
                  </a:ext>
                </a:extLst>
              </a:tr>
            </a:tbl>
          </a:graphicData>
        </a:graphic>
      </p:graphicFrame>
    </p:spTree>
    <p:extLst>
      <p:ext uri="{BB962C8B-B14F-4D97-AF65-F5344CB8AC3E}">
        <p14:creationId xmlns:p14="http://schemas.microsoft.com/office/powerpoint/2010/main" val="371131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2966161" cy="1295802"/>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128407" y="466621"/>
            <a:ext cx="270182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a:solidFill>
                  <a:srgbClr val="512275"/>
                </a:solidFill>
                <a:latin typeface="Arial Narrow" charset="0"/>
                <a:ea typeface="Arial Narrow" charset="0"/>
                <a:cs typeface="Arial Narrow" charset="0"/>
              </a:rPr>
              <a:t>Activity</a:t>
            </a:r>
            <a:endParaRPr lang="en-GB" sz="6000" b="1" dirty="0">
              <a:solidFill>
                <a:srgbClr val="512275"/>
              </a:solidFill>
              <a:latin typeface="Arial Narrow" charset="0"/>
              <a:ea typeface="Arial Narrow" charset="0"/>
              <a:cs typeface="Arial Narrow" charset="0"/>
            </a:endParaRPr>
          </a:p>
        </p:txBody>
      </p:sp>
      <p:sp>
        <p:nvSpPr>
          <p:cNvPr id="9" name="Content Placeholder 2"/>
          <p:cNvSpPr>
            <a:spLocks noGrp="1"/>
          </p:cNvSpPr>
          <p:nvPr>
            <p:ph idx="1"/>
          </p:nvPr>
        </p:nvSpPr>
        <p:spPr>
          <a:xfrm>
            <a:off x="4446021" y="935152"/>
            <a:ext cx="7326682" cy="4987695"/>
          </a:xfrm>
        </p:spPr>
        <p:txBody>
          <a:bodyPr>
            <a:normAutofit/>
          </a:bodyPr>
          <a:lstStyle/>
          <a:p>
            <a:pPr>
              <a:lnSpc>
                <a:spcPct val="150000"/>
              </a:lnSpc>
            </a:pPr>
            <a:r>
              <a:rPr lang="en-GB" dirty="0">
                <a:solidFill>
                  <a:srgbClr val="512275"/>
                </a:solidFill>
                <a:latin typeface="Verdana" panose="020B0604030504040204" pitchFamily="34" charset="0"/>
                <a:ea typeface="Verdana" panose="020B0604030504040204" pitchFamily="34" charset="0"/>
              </a:rPr>
              <a:t>Work in groups to consider a current patient on the ward.</a:t>
            </a:r>
          </a:p>
          <a:p>
            <a:pPr>
              <a:lnSpc>
                <a:spcPct val="150000"/>
              </a:lnSpc>
            </a:pPr>
            <a:r>
              <a:rPr lang="en-GB" dirty="0">
                <a:solidFill>
                  <a:srgbClr val="512275"/>
                </a:solidFill>
                <a:latin typeface="Verdana" panose="020B0604030504040204" pitchFamily="34" charset="0"/>
                <a:ea typeface="Verdana" panose="020B0604030504040204" pitchFamily="34" charset="0"/>
              </a:rPr>
              <a:t>Complete the behavioural experiment diary. </a:t>
            </a:r>
          </a:p>
          <a:p>
            <a:pPr>
              <a:lnSpc>
                <a:spcPct val="150000"/>
              </a:lnSpc>
            </a:pPr>
            <a:r>
              <a:rPr lang="en-GB" dirty="0">
                <a:solidFill>
                  <a:srgbClr val="512275"/>
                </a:solidFill>
                <a:latin typeface="Verdana" panose="020B0604030504040204" pitchFamily="34" charset="0"/>
                <a:ea typeface="Verdana" panose="020B0604030504040204" pitchFamily="34" charset="0"/>
              </a:rPr>
              <a:t>Consider – what does the patient want to test and what can they do to test it?</a:t>
            </a:r>
          </a:p>
        </p:txBody>
      </p:sp>
    </p:spTree>
    <p:extLst>
      <p:ext uri="{BB962C8B-B14F-4D97-AF65-F5344CB8AC3E}">
        <p14:creationId xmlns:p14="http://schemas.microsoft.com/office/powerpoint/2010/main" val="28492074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10"/>
            <a:ext cx="10778837" cy="1421928"/>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102159" y="637309"/>
            <a:ext cx="6030161" cy="12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Session 6</a:t>
            </a:r>
          </a:p>
        </p:txBody>
      </p:sp>
      <p:sp>
        <p:nvSpPr>
          <p:cNvPr id="7" name="Google Shape;67;p12"/>
          <p:cNvSpPr txBox="1">
            <a:spLocks/>
          </p:cNvSpPr>
          <p:nvPr/>
        </p:nvSpPr>
        <p:spPr>
          <a:xfrm>
            <a:off x="2537741" y="2283253"/>
            <a:ext cx="7176367" cy="4078953"/>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0"/>
              </a:spcBef>
            </a:pPr>
            <a:r>
              <a:rPr lang="en-GB" sz="8000" dirty="0">
                <a:solidFill>
                  <a:srgbClr val="512275"/>
                </a:solidFill>
                <a:latin typeface="Segoe Print" charset="0"/>
                <a:ea typeface="Segoe Print" charset="0"/>
                <a:cs typeface="Segoe Print" charset="0"/>
              </a:rPr>
              <a:t>Summary &amp; Reflection</a:t>
            </a:r>
          </a:p>
        </p:txBody>
      </p:sp>
      <p:sp>
        <p:nvSpPr>
          <p:cNvPr id="12" name="Cloud Callout 11"/>
          <p:cNvSpPr/>
          <p:nvPr/>
        </p:nvSpPr>
        <p:spPr>
          <a:xfrm>
            <a:off x="9714108" y="3429000"/>
            <a:ext cx="1518834" cy="1301857"/>
          </a:xfrm>
          <a:prstGeom prst="cloudCallout">
            <a:avLst>
              <a:gd name="adj1" fmla="val -52465"/>
              <a:gd name="adj2" fmla="val 70833"/>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31494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3597191" cy="2462560"/>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996239" y="466620"/>
            <a:ext cx="3597191" cy="109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Summary</a:t>
            </a:r>
          </a:p>
        </p:txBody>
      </p:sp>
      <p:sp>
        <p:nvSpPr>
          <p:cNvPr id="7" name="Content Placeholder 2"/>
          <p:cNvSpPr>
            <a:spLocks noGrp="1"/>
          </p:cNvSpPr>
          <p:nvPr>
            <p:ph idx="1"/>
          </p:nvPr>
        </p:nvSpPr>
        <p:spPr>
          <a:xfrm>
            <a:off x="4936210" y="141426"/>
            <a:ext cx="6997485" cy="5575510"/>
          </a:xfrm>
        </p:spPr>
        <p:txBody>
          <a:bodyPr>
            <a:noAutofit/>
          </a:bodyPr>
          <a:lstStyle/>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Unusual experiences and beliefs (psychosis) lie on a continuum of normal experiences.</a:t>
            </a:r>
          </a:p>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Unusual experiences and beliefs are not always related to mental disorder.</a:t>
            </a:r>
          </a:p>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Some people have positive experiences of psychosis e.g. positive voices.</a:t>
            </a:r>
          </a:p>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Challenging negative thoughts and content of voices can help some people think differently.</a:t>
            </a:r>
          </a:p>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Testing out whether voices are as powerful as people think they are can help grow their confidence and feel more in control.</a:t>
            </a:r>
          </a:p>
          <a:p>
            <a:pPr>
              <a:lnSpc>
                <a:spcPct val="170000"/>
              </a:lnSpc>
              <a:buFont typeface="Wingdings" panose="05000000000000000000" pitchFamily="2" charset="2"/>
              <a:buChar char="Ø"/>
            </a:pPr>
            <a:r>
              <a:rPr lang="en-GB" sz="1800" dirty="0">
                <a:solidFill>
                  <a:srgbClr val="512275"/>
                </a:solidFill>
                <a:latin typeface="Verdana" panose="020B0604030504040204" pitchFamily="34" charset="0"/>
                <a:ea typeface="Verdana" panose="020B0604030504040204" pitchFamily="34" charset="0"/>
              </a:rPr>
              <a:t>Testing out how accurate paranoid beliefs are may help someone think in a different way.</a:t>
            </a:r>
          </a:p>
        </p:txBody>
      </p:sp>
    </p:spTree>
    <p:extLst>
      <p:ext uri="{BB962C8B-B14F-4D97-AF65-F5344CB8AC3E}">
        <p14:creationId xmlns:p14="http://schemas.microsoft.com/office/powerpoint/2010/main" val="19217307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96239" y="466621"/>
            <a:ext cx="3597191" cy="2462560"/>
          </a:xfrm>
          <a:prstGeom prst="wedgeRectCallout">
            <a:avLst>
              <a:gd name="adj1" fmla="val -60341"/>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996239" y="466620"/>
            <a:ext cx="3597191" cy="220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6000" b="1" dirty="0">
                <a:solidFill>
                  <a:srgbClr val="512275"/>
                </a:solidFill>
                <a:latin typeface="Arial Narrow" charset="0"/>
                <a:ea typeface="Arial Narrow" charset="0"/>
                <a:cs typeface="Arial Narrow" charset="0"/>
              </a:rPr>
              <a:t>Reflection on today</a:t>
            </a:r>
          </a:p>
        </p:txBody>
      </p:sp>
      <p:sp>
        <p:nvSpPr>
          <p:cNvPr id="8" name="Content Placeholder 2"/>
          <p:cNvSpPr>
            <a:spLocks noGrp="1"/>
          </p:cNvSpPr>
          <p:nvPr>
            <p:ph idx="1"/>
          </p:nvPr>
        </p:nvSpPr>
        <p:spPr>
          <a:xfrm>
            <a:off x="5129939" y="552070"/>
            <a:ext cx="6749510" cy="5753860"/>
          </a:xfrm>
        </p:spPr>
        <p:txBody>
          <a:bodyPr>
            <a:noAutofit/>
          </a:bodyPr>
          <a:lstStyle/>
          <a:p>
            <a:pPr>
              <a:lnSpc>
                <a:spcPct val="150000"/>
              </a:lnSpc>
            </a:pPr>
            <a:r>
              <a:rPr lang="en-GB" sz="2300" dirty="0">
                <a:solidFill>
                  <a:srgbClr val="512275"/>
                </a:solidFill>
                <a:latin typeface="Verdana" panose="020B0604030504040204" pitchFamily="34" charset="0"/>
                <a:ea typeface="Verdana" panose="020B0604030504040204" pitchFamily="34" charset="0"/>
              </a:rPr>
              <a:t>Was it hard to work through the workbook?</a:t>
            </a:r>
          </a:p>
          <a:p>
            <a:pPr>
              <a:lnSpc>
                <a:spcPct val="150000"/>
              </a:lnSpc>
            </a:pPr>
            <a:r>
              <a:rPr lang="en-GB" sz="2300" dirty="0">
                <a:solidFill>
                  <a:srgbClr val="512275"/>
                </a:solidFill>
                <a:latin typeface="Verdana" panose="020B0604030504040204" pitchFamily="34" charset="0"/>
                <a:ea typeface="Verdana" panose="020B0604030504040204" pitchFamily="34" charset="0"/>
              </a:rPr>
              <a:t>What helped you work through the workbook?</a:t>
            </a:r>
          </a:p>
          <a:p>
            <a:pPr>
              <a:lnSpc>
                <a:spcPct val="150000"/>
              </a:lnSpc>
            </a:pPr>
            <a:r>
              <a:rPr lang="en-GB" sz="2300" dirty="0">
                <a:solidFill>
                  <a:srgbClr val="512275"/>
                </a:solidFill>
                <a:latin typeface="Verdana" panose="020B0604030504040204" pitchFamily="34" charset="0"/>
                <a:ea typeface="Verdana" panose="020B0604030504040204" pitchFamily="34" charset="0"/>
              </a:rPr>
              <a:t>Is there anything that you would need to do to help a patient work through the workbook?</a:t>
            </a:r>
          </a:p>
          <a:p>
            <a:pPr>
              <a:lnSpc>
                <a:spcPct val="150000"/>
              </a:lnSpc>
            </a:pPr>
            <a:r>
              <a:rPr lang="en-GB" sz="2300" dirty="0">
                <a:solidFill>
                  <a:srgbClr val="512275"/>
                </a:solidFill>
                <a:latin typeface="Verdana" panose="020B0604030504040204" pitchFamily="34" charset="0"/>
                <a:ea typeface="Verdana" panose="020B0604030504040204" pitchFamily="34" charset="0"/>
              </a:rPr>
              <a:t>Is there anything that might stop a patient from being able to work through the workbook?</a:t>
            </a:r>
          </a:p>
        </p:txBody>
      </p:sp>
      <p:sp>
        <p:nvSpPr>
          <p:cNvPr id="3" name="Cloud Callout 2"/>
          <p:cNvSpPr/>
          <p:nvPr/>
        </p:nvSpPr>
        <p:spPr>
          <a:xfrm>
            <a:off x="1394847" y="3429000"/>
            <a:ext cx="1518834" cy="1301857"/>
          </a:xfrm>
          <a:prstGeom prst="cloudCallout">
            <a:avLst>
              <a:gd name="adj1" fmla="val -52465"/>
              <a:gd name="adj2" fmla="val 70833"/>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99550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955963" y="1686844"/>
            <a:ext cx="10900240" cy="3473576"/>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0"/>
              </a:spcBef>
            </a:pPr>
            <a:r>
              <a:rPr lang="en-GB" sz="4800" dirty="0">
                <a:solidFill>
                  <a:srgbClr val="512275"/>
                </a:solidFill>
                <a:latin typeface="Segoe Print" charset="0"/>
                <a:ea typeface="Segoe Print" charset="0"/>
                <a:cs typeface="Segoe Print" charset="0"/>
              </a:rPr>
              <a:t>Thank you for your participation!</a:t>
            </a:r>
          </a:p>
          <a:p>
            <a:pPr algn="ctr">
              <a:lnSpc>
                <a:spcPct val="150000"/>
              </a:lnSpc>
              <a:spcBef>
                <a:spcPts val="0"/>
              </a:spcBef>
            </a:pPr>
            <a:endParaRPr lang="en-GB" sz="2000" dirty="0">
              <a:solidFill>
                <a:srgbClr val="512275"/>
              </a:solidFill>
              <a:latin typeface="Segoe Print" charset="0"/>
              <a:ea typeface="Segoe Print" charset="0"/>
              <a:cs typeface="Segoe Print" charset="0"/>
            </a:endParaRPr>
          </a:p>
          <a:p>
            <a:pPr algn="ctr">
              <a:lnSpc>
                <a:spcPct val="150000"/>
              </a:lnSpc>
              <a:spcBef>
                <a:spcPts val="0"/>
              </a:spcBef>
            </a:pPr>
            <a:endParaRPr lang="en-GB" sz="2000" dirty="0">
              <a:solidFill>
                <a:srgbClr val="512275"/>
              </a:solidFill>
              <a:latin typeface="Segoe Print" charset="0"/>
              <a:ea typeface="Segoe Print" charset="0"/>
              <a:cs typeface="Segoe Print" charset="0"/>
            </a:endParaRPr>
          </a:p>
          <a:p>
            <a:pPr algn="ctr">
              <a:lnSpc>
                <a:spcPct val="150000"/>
              </a:lnSpc>
              <a:spcBef>
                <a:spcPts val="0"/>
              </a:spcBef>
            </a:pPr>
            <a:r>
              <a:rPr lang="en-GB" sz="4800" dirty="0">
                <a:solidFill>
                  <a:srgbClr val="512275"/>
                </a:solidFill>
                <a:latin typeface="Segoe Print" charset="0"/>
                <a:ea typeface="Segoe Print" charset="0"/>
                <a:cs typeface="Segoe Print" charset="0"/>
              </a:rPr>
              <a:t>Any questions or feedback?</a:t>
            </a:r>
          </a:p>
        </p:txBody>
      </p:sp>
      <p:grpSp>
        <p:nvGrpSpPr>
          <p:cNvPr id="7" name="Google Shape;376;p38"/>
          <p:cNvGrpSpPr/>
          <p:nvPr/>
        </p:nvGrpSpPr>
        <p:grpSpPr>
          <a:xfrm>
            <a:off x="10213383" y="5129938"/>
            <a:ext cx="1869570" cy="1728061"/>
            <a:chOff x="1233350" y="1619250"/>
            <a:chExt cx="466500" cy="456725"/>
          </a:xfrm>
          <a:solidFill>
            <a:srgbClr val="512275"/>
          </a:solidFill>
        </p:grpSpPr>
        <p:sp>
          <p:nvSpPr>
            <p:cNvPr id="8" name="Google Shape;377;p38"/>
            <p:cNvSpPr/>
            <p:nvPr/>
          </p:nvSpPr>
          <p:spPr>
            <a:xfrm>
              <a:off x="1233350" y="1619250"/>
              <a:ext cx="466500" cy="456725"/>
            </a:xfrm>
            <a:custGeom>
              <a:avLst/>
              <a:gdLst/>
              <a:ahLst/>
              <a:cxnLst/>
              <a:rect l="l" t="t" r="r" b="b"/>
              <a:pathLst>
                <a:path w="18660" h="18269" extrusionOk="0">
                  <a:moveTo>
                    <a:pt x="14923" y="5080"/>
                  </a:moveTo>
                  <a:lnTo>
                    <a:pt x="14923" y="9037"/>
                  </a:lnTo>
                  <a:lnTo>
                    <a:pt x="17316" y="7913"/>
                  </a:lnTo>
                  <a:lnTo>
                    <a:pt x="9476" y="13579"/>
                  </a:lnTo>
                  <a:lnTo>
                    <a:pt x="9403" y="13604"/>
                  </a:lnTo>
                  <a:lnTo>
                    <a:pt x="9330" y="13628"/>
                  </a:lnTo>
                  <a:lnTo>
                    <a:pt x="9257" y="13604"/>
                  </a:lnTo>
                  <a:lnTo>
                    <a:pt x="9183" y="13579"/>
                  </a:lnTo>
                  <a:lnTo>
                    <a:pt x="1344" y="7913"/>
                  </a:lnTo>
                  <a:lnTo>
                    <a:pt x="3737" y="9037"/>
                  </a:lnTo>
                  <a:lnTo>
                    <a:pt x="3737" y="5080"/>
                  </a:lnTo>
                  <a:close/>
                  <a:moveTo>
                    <a:pt x="9330" y="0"/>
                  </a:moveTo>
                  <a:lnTo>
                    <a:pt x="0" y="6741"/>
                  </a:lnTo>
                  <a:lnTo>
                    <a:pt x="0" y="17780"/>
                  </a:lnTo>
                  <a:lnTo>
                    <a:pt x="0" y="17853"/>
                  </a:lnTo>
                  <a:lnTo>
                    <a:pt x="5129" y="14165"/>
                  </a:lnTo>
                  <a:lnTo>
                    <a:pt x="5227" y="14117"/>
                  </a:lnTo>
                  <a:lnTo>
                    <a:pt x="5325" y="14117"/>
                  </a:lnTo>
                  <a:lnTo>
                    <a:pt x="5398" y="14141"/>
                  </a:lnTo>
                  <a:lnTo>
                    <a:pt x="5471" y="14214"/>
                  </a:lnTo>
                  <a:lnTo>
                    <a:pt x="5520" y="14312"/>
                  </a:lnTo>
                  <a:lnTo>
                    <a:pt x="5520" y="14385"/>
                  </a:lnTo>
                  <a:lnTo>
                    <a:pt x="5471" y="14483"/>
                  </a:lnTo>
                  <a:lnTo>
                    <a:pt x="5422" y="14556"/>
                  </a:lnTo>
                  <a:lnTo>
                    <a:pt x="318" y="18244"/>
                  </a:lnTo>
                  <a:lnTo>
                    <a:pt x="416" y="18244"/>
                  </a:lnTo>
                  <a:lnTo>
                    <a:pt x="489" y="18268"/>
                  </a:lnTo>
                  <a:lnTo>
                    <a:pt x="18171" y="18268"/>
                  </a:lnTo>
                  <a:lnTo>
                    <a:pt x="18244" y="18244"/>
                  </a:lnTo>
                  <a:lnTo>
                    <a:pt x="18342" y="18244"/>
                  </a:lnTo>
                  <a:lnTo>
                    <a:pt x="13238" y="14556"/>
                  </a:lnTo>
                  <a:lnTo>
                    <a:pt x="13189" y="14483"/>
                  </a:lnTo>
                  <a:lnTo>
                    <a:pt x="13140" y="14385"/>
                  </a:lnTo>
                  <a:lnTo>
                    <a:pt x="13140" y="14312"/>
                  </a:lnTo>
                  <a:lnTo>
                    <a:pt x="13189" y="14214"/>
                  </a:lnTo>
                  <a:lnTo>
                    <a:pt x="13262" y="14141"/>
                  </a:lnTo>
                  <a:lnTo>
                    <a:pt x="13335" y="14117"/>
                  </a:lnTo>
                  <a:lnTo>
                    <a:pt x="13433" y="14117"/>
                  </a:lnTo>
                  <a:lnTo>
                    <a:pt x="13531" y="14165"/>
                  </a:lnTo>
                  <a:lnTo>
                    <a:pt x="18660" y="17853"/>
                  </a:lnTo>
                  <a:lnTo>
                    <a:pt x="18660" y="17780"/>
                  </a:lnTo>
                  <a:lnTo>
                    <a:pt x="18660" y="6741"/>
                  </a:lnTo>
                  <a:lnTo>
                    <a:pt x="9330" y="0"/>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78;p38"/>
            <p:cNvSpPr/>
            <p:nvPr/>
          </p:nvSpPr>
          <p:spPr>
            <a:xfrm>
              <a:off x="1382325" y="1792025"/>
              <a:ext cx="168550" cy="12250"/>
            </a:xfrm>
            <a:custGeom>
              <a:avLst/>
              <a:gdLst/>
              <a:ahLst/>
              <a:cxnLst/>
              <a:rect l="l" t="t" r="r" b="b"/>
              <a:pathLst>
                <a:path w="6742" h="490" extrusionOk="0">
                  <a:moveTo>
                    <a:pt x="147" y="1"/>
                  </a:move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79;p38"/>
            <p:cNvSpPr/>
            <p:nvPr/>
          </p:nvSpPr>
          <p:spPr>
            <a:xfrm>
              <a:off x="1382325" y="1825000"/>
              <a:ext cx="168550" cy="12250"/>
            </a:xfrm>
            <a:custGeom>
              <a:avLst/>
              <a:gdLst/>
              <a:ahLst/>
              <a:cxnLst/>
              <a:rect l="l" t="t" r="r" b="b"/>
              <a:pathLst>
                <a:path w="6742" h="490" extrusionOk="0">
                  <a:moveTo>
                    <a:pt x="245" y="1"/>
                  </a:moveTo>
                  <a:lnTo>
                    <a:pt x="147" y="25"/>
                  </a:ln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25"/>
                  </a:lnTo>
                  <a:lnTo>
                    <a:pt x="6497"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80;p38"/>
            <p:cNvSpPr/>
            <p:nvPr/>
          </p:nvSpPr>
          <p:spPr>
            <a:xfrm>
              <a:off x="1382325" y="1858575"/>
              <a:ext cx="70850" cy="12250"/>
            </a:xfrm>
            <a:custGeom>
              <a:avLst/>
              <a:gdLst/>
              <a:ahLst/>
              <a:cxnLst/>
              <a:rect l="l" t="t" r="r" b="b"/>
              <a:pathLst>
                <a:path w="2834" h="490" extrusionOk="0">
                  <a:moveTo>
                    <a:pt x="245" y="1"/>
                  </a:moveTo>
                  <a:lnTo>
                    <a:pt x="147" y="25"/>
                  </a:lnTo>
                  <a:lnTo>
                    <a:pt x="74" y="74"/>
                  </a:lnTo>
                  <a:lnTo>
                    <a:pt x="25" y="147"/>
                  </a:lnTo>
                  <a:lnTo>
                    <a:pt x="1" y="245"/>
                  </a:lnTo>
                  <a:lnTo>
                    <a:pt x="25" y="343"/>
                  </a:lnTo>
                  <a:lnTo>
                    <a:pt x="74" y="416"/>
                  </a:lnTo>
                  <a:lnTo>
                    <a:pt x="147" y="465"/>
                  </a:lnTo>
                  <a:lnTo>
                    <a:pt x="245" y="489"/>
                  </a:lnTo>
                  <a:lnTo>
                    <a:pt x="2589" y="489"/>
                  </a:lnTo>
                  <a:lnTo>
                    <a:pt x="2687" y="465"/>
                  </a:lnTo>
                  <a:lnTo>
                    <a:pt x="2760" y="416"/>
                  </a:lnTo>
                  <a:lnTo>
                    <a:pt x="2809" y="343"/>
                  </a:lnTo>
                  <a:lnTo>
                    <a:pt x="2834" y="245"/>
                  </a:lnTo>
                  <a:lnTo>
                    <a:pt x="2809" y="147"/>
                  </a:lnTo>
                  <a:lnTo>
                    <a:pt x="2760" y="74"/>
                  </a:lnTo>
                  <a:lnTo>
                    <a:pt x="2687" y="25"/>
                  </a:lnTo>
                  <a:lnTo>
                    <a:pt x="2589" y="1"/>
                  </a:lnTo>
                  <a:close/>
                </a:path>
              </a:pathLst>
            </a:custGeom>
            <a:grpFill/>
            <a:ln>
              <a:solidFill>
                <a:srgbClr val="51227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58295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a:spLocks noChangeArrowheads="1"/>
          </p:cNvSpPr>
          <p:nvPr/>
        </p:nvSpPr>
        <p:spPr bwMode="auto">
          <a:xfrm>
            <a:off x="1547447" y="967083"/>
            <a:ext cx="8444004" cy="4847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2600" b="1" dirty="0">
                <a:solidFill>
                  <a:srgbClr val="512275"/>
                </a:solidFill>
                <a:latin typeface="Arial Narrow" charset="0"/>
                <a:ea typeface="Arial Narrow" charset="0"/>
                <a:cs typeface="Arial Narrow" charset="0"/>
              </a:rPr>
              <a:t>Have you ever experienced paranoid thoughts in your life</a:t>
            </a:r>
            <a:r>
              <a:rPr lang="en-GB" sz="2600" dirty="0">
                <a:solidFill>
                  <a:srgbClr val="512275"/>
                </a:solidFill>
                <a:latin typeface="Arial Narrow" charset="0"/>
                <a:ea typeface="Arial Narrow" charset="0"/>
                <a:cs typeface="Arial Narrow" charset="0"/>
              </a:rPr>
              <a:t>?</a:t>
            </a:r>
          </a:p>
          <a:p>
            <a:pPr marL="633413" lvl="2" indent="-457200">
              <a:lnSpc>
                <a:spcPct val="120000"/>
              </a:lnSpc>
              <a:buFont typeface="Arial" panose="020B0604020202020204" pitchFamily="34" charset="0"/>
              <a:buChar char="•"/>
              <a:defRPr/>
            </a:pPr>
            <a:r>
              <a:rPr lang="en-GB" sz="2600" dirty="0">
                <a:solidFill>
                  <a:srgbClr val="512275"/>
                </a:solidFill>
                <a:latin typeface="Arial Narrow" charset="0"/>
                <a:ea typeface="Arial Narrow" charset="0"/>
                <a:cs typeface="Arial Narrow" charset="0"/>
              </a:rPr>
              <a:t>suspicious about others’ intentions?</a:t>
            </a:r>
          </a:p>
          <a:p>
            <a:pPr marL="633413" lvl="2" indent="-457200">
              <a:lnSpc>
                <a:spcPct val="120000"/>
              </a:lnSpc>
              <a:buFont typeface="Arial" panose="020B0604020202020204" pitchFamily="34" charset="0"/>
              <a:buChar char="•"/>
              <a:defRPr/>
            </a:pPr>
            <a:r>
              <a:rPr lang="en-GB" sz="2600" dirty="0">
                <a:solidFill>
                  <a:srgbClr val="512275"/>
                </a:solidFill>
                <a:latin typeface="Arial Narrow" charset="0"/>
                <a:ea typeface="Arial Narrow" charset="0"/>
                <a:cs typeface="Arial Narrow" charset="0"/>
              </a:rPr>
              <a:t>thought that others were talking about you behind your back?</a:t>
            </a:r>
          </a:p>
          <a:p>
            <a:pPr marL="633413" lvl="2" indent="-457200">
              <a:lnSpc>
                <a:spcPct val="120000"/>
              </a:lnSpc>
              <a:buFont typeface="Arial" panose="020B0604020202020204" pitchFamily="34" charset="0"/>
              <a:buChar char="•"/>
              <a:defRPr/>
            </a:pPr>
            <a:r>
              <a:rPr lang="en-GB" sz="2600" dirty="0">
                <a:solidFill>
                  <a:srgbClr val="512275"/>
                </a:solidFill>
                <a:latin typeface="Arial Narrow" charset="0"/>
                <a:ea typeface="Arial Narrow" charset="0"/>
                <a:cs typeface="Arial Narrow" charset="0"/>
              </a:rPr>
              <a:t>believed people were trying to irritate or even harm you?</a:t>
            </a:r>
          </a:p>
          <a:p>
            <a:pPr marL="633413" lvl="2" indent="-457200">
              <a:lnSpc>
                <a:spcPct val="120000"/>
              </a:lnSpc>
              <a:buFont typeface="Arial" panose="020B0604020202020204" pitchFamily="34" charset="0"/>
              <a:buChar char="•"/>
              <a:defRPr/>
            </a:pPr>
            <a:endParaRPr lang="en-GB" sz="2600" dirty="0">
              <a:solidFill>
                <a:srgbClr val="512275"/>
              </a:solidFill>
              <a:latin typeface="Arial Narrow" charset="0"/>
              <a:ea typeface="Arial Narrow" charset="0"/>
              <a:cs typeface="Arial Narrow" charset="0"/>
            </a:endParaRPr>
          </a:p>
          <a:p>
            <a:pPr marL="176213" lvl="2">
              <a:lnSpc>
                <a:spcPct val="120000"/>
              </a:lnSpc>
              <a:defRPr/>
            </a:pPr>
            <a:r>
              <a:rPr lang="en-GB" sz="2600" b="1" dirty="0">
                <a:solidFill>
                  <a:srgbClr val="512275"/>
                </a:solidFill>
                <a:latin typeface="Arial Narrow" charset="0"/>
                <a:ea typeface="Arial Narrow" charset="0"/>
                <a:cs typeface="Arial Narrow" charset="0"/>
              </a:rPr>
              <a:t>Have you ever heard voices?</a:t>
            </a:r>
          </a:p>
          <a:p>
            <a:pPr marL="633413" lvl="2" indent="-457200">
              <a:lnSpc>
                <a:spcPct val="120000"/>
              </a:lnSpc>
              <a:buFont typeface="Arial" panose="020B0604020202020204" pitchFamily="34" charset="0"/>
              <a:buChar char="•"/>
              <a:defRPr/>
            </a:pPr>
            <a:r>
              <a:rPr lang="en-GB" sz="2600" dirty="0">
                <a:solidFill>
                  <a:srgbClr val="512275"/>
                </a:solidFill>
                <a:latin typeface="Arial Narrow" charset="0"/>
                <a:ea typeface="Arial Narrow" charset="0"/>
                <a:cs typeface="Arial Narrow" charset="0"/>
              </a:rPr>
              <a:t>Heard the phone ring when it wasn’t?</a:t>
            </a:r>
          </a:p>
          <a:p>
            <a:pPr marL="633413" lvl="2" indent="-457200">
              <a:lnSpc>
                <a:spcPct val="120000"/>
              </a:lnSpc>
              <a:buFont typeface="Arial" panose="020B0604020202020204" pitchFamily="34" charset="0"/>
              <a:buChar char="•"/>
              <a:defRPr/>
            </a:pPr>
            <a:r>
              <a:rPr lang="en-GB" sz="2600" dirty="0">
                <a:solidFill>
                  <a:srgbClr val="512275"/>
                </a:solidFill>
                <a:latin typeface="Arial Narrow" charset="0"/>
                <a:ea typeface="Arial Narrow" charset="0"/>
                <a:cs typeface="Arial Narrow" charset="0"/>
              </a:rPr>
              <a:t>Heard your name being called out and there is nobody there?</a:t>
            </a:r>
          </a:p>
          <a:p>
            <a:pPr marL="176213" lvl="2">
              <a:lnSpc>
                <a:spcPct val="120000"/>
              </a:lnSpc>
              <a:defRPr/>
            </a:pPr>
            <a:endParaRPr lang="en-GB" sz="2600" dirty="0">
              <a:solidFill>
                <a:srgbClr val="512275"/>
              </a:solidFill>
              <a:latin typeface="Arial Narrow" charset="0"/>
              <a:ea typeface="Arial Narrow" charset="0"/>
              <a:cs typeface="Arial Narrow" charset="0"/>
            </a:endParaRPr>
          </a:p>
          <a:p>
            <a:pPr marL="176213" lvl="2">
              <a:lnSpc>
                <a:spcPct val="120000"/>
              </a:lnSpc>
              <a:defRPr/>
            </a:pPr>
            <a:r>
              <a:rPr lang="en-GB" sz="2600" dirty="0">
                <a:solidFill>
                  <a:srgbClr val="512275"/>
                </a:solidFill>
                <a:latin typeface="Arial Narrow" charset="0"/>
                <a:ea typeface="Arial Narrow" charset="0"/>
                <a:cs typeface="Arial Narrow" charset="0"/>
              </a:rPr>
              <a:t>What were the circumstances?</a:t>
            </a:r>
          </a:p>
        </p:txBody>
      </p:sp>
      <p:sp>
        <p:nvSpPr>
          <p:cNvPr id="7" name="Google Shape;67;p12"/>
          <p:cNvSpPr txBox="1">
            <a:spLocks/>
          </p:cNvSpPr>
          <p:nvPr/>
        </p:nvSpPr>
        <p:spPr>
          <a:xfrm>
            <a:off x="2699311" y="2806877"/>
            <a:ext cx="6257886" cy="239198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GB" sz="6600" dirty="0">
              <a:solidFill>
                <a:srgbClr val="512275"/>
              </a:solidFill>
              <a:latin typeface="Segoe Print" charset="0"/>
              <a:ea typeface="Segoe Print" charset="0"/>
              <a:cs typeface="Segoe Print" charset="0"/>
            </a:endParaRPr>
          </a:p>
        </p:txBody>
      </p:sp>
      <p:sp>
        <p:nvSpPr>
          <p:cNvPr id="8" name="Rectangle 7"/>
          <p:cNvSpPr>
            <a:spLocks noChangeArrowheads="1"/>
          </p:cNvSpPr>
          <p:nvPr/>
        </p:nvSpPr>
        <p:spPr bwMode="auto">
          <a:xfrm>
            <a:off x="10140183" y="3442854"/>
            <a:ext cx="1430146" cy="2640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13800" b="1" dirty="0">
                <a:solidFill>
                  <a:srgbClr val="512275"/>
                </a:solidFill>
                <a:latin typeface="Arial Narrow" charset="0"/>
                <a:ea typeface="Arial Narrow" charset="0"/>
                <a:cs typeface="Arial Narrow" charset="0"/>
              </a:rPr>
              <a:t>?</a:t>
            </a:r>
          </a:p>
        </p:txBody>
      </p:sp>
    </p:spTree>
    <p:extLst>
      <p:ext uri="{BB962C8B-B14F-4D97-AF65-F5344CB8AC3E}">
        <p14:creationId xmlns:p14="http://schemas.microsoft.com/office/powerpoint/2010/main" val="409376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1401097" y="637309"/>
            <a:ext cx="2551472" cy="307928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1593684" y="883134"/>
            <a:ext cx="1988835" cy="309893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400" dirty="0">
                <a:solidFill>
                  <a:srgbClr val="512275"/>
                </a:solidFill>
                <a:latin typeface="Segoe Print" charset="0"/>
                <a:ea typeface="Segoe Print" charset="0"/>
                <a:cs typeface="Segoe Print" charset="0"/>
              </a:rPr>
              <a:t>Prevalence of voices</a:t>
            </a:r>
          </a:p>
        </p:txBody>
      </p:sp>
      <p:sp>
        <p:nvSpPr>
          <p:cNvPr id="7" name="Content Placeholder 2"/>
          <p:cNvSpPr>
            <a:spLocks noGrp="1"/>
          </p:cNvSpPr>
          <p:nvPr>
            <p:ph idx="1"/>
          </p:nvPr>
        </p:nvSpPr>
        <p:spPr>
          <a:xfrm>
            <a:off x="4350294" y="899653"/>
            <a:ext cx="7359925" cy="6164826"/>
          </a:xfrm>
        </p:spPr>
        <p:txBody>
          <a:bodyPr>
            <a:noAutofit/>
          </a:bodyPr>
          <a:lstStyle/>
          <a:p>
            <a:pPr>
              <a:lnSpc>
                <a:spcPct val="100000"/>
              </a:lnSpc>
            </a:pPr>
            <a:r>
              <a:rPr lang="en-US" sz="2400" dirty="0">
                <a:solidFill>
                  <a:srgbClr val="512275"/>
                </a:solidFill>
                <a:latin typeface="Verdana" panose="020B0604030504040204" pitchFamily="34" charset="0"/>
                <a:ea typeface="Verdana" panose="020B0604030504040204" pitchFamily="34" charset="0"/>
              </a:rPr>
              <a:t>Often unrelated to psychiatric diagnosis (</a:t>
            </a:r>
            <a:r>
              <a:rPr lang="en-US" sz="2400" dirty="0" err="1">
                <a:solidFill>
                  <a:srgbClr val="512275"/>
                </a:solidFill>
                <a:latin typeface="Verdana" panose="020B0604030504040204" pitchFamily="34" charset="0"/>
                <a:ea typeface="Verdana" panose="020B0604030504040204" pitchFamily="34" charset="0"/>
              </a:rPr>
              <a:t>Romme</a:t>
            </a:r>
            <a:r>
              <a:rPr lang="en-US" sz="2400" dirty="0">
                <a:solidFill>
                  <a:srgbClr val="512275"/>
                </a:solidFill>
                <a:latin typeface="Verdana" panose="020B0604030504040204" pitchFamily="34" charset="0"/>
                <a:ea typeface="Verdana" panose="020B0604030504040204" pitchFamily="34" charset="0"/>
              </a:rPr>
              <a:t> et al, 1992)</a:t>
            </a:r>
          </a:p>
          <a:p>
            <a:pPr>
              <a:lnSpc>
                <a:spcPct val="100000"/>
              </a:lnSpc>
            </a:pPr>
            <a:endParaRPr lang="en-US" sz="2400" dirty="0">
              <a:solidFill>
                <a:srgbClr val="512275"/>
              </a:solidFill>
              <a:latin typeface="Verdana" panose="020B0604030504040204" pitchFamily="34" charset="0"/>
              <a:ea typeface="Verdana" panose="020B0604030504040204" pitchFamily="34" charset="0"/>
            </a:endParaRPr>
          </a:p>
          <a:p>
            <a:pPr>
              <a:lnSpc>
                <a:spcPct val="100000"/>
              </a:lnSpc>
            </a:pPr>
            <a:r>
              <a:rPr lang="en-US" sz="2400" dirty="0">
                <a:solidFill>
                  <a:srgbClr val="512275"/>
                </a:solidFill>
                <a:latin typeface="Verdana" panose="020B0604030504040204" pitchFamily="34" charset="0"/>
                <a:ea typeface="Verdana" panose="020B0604030504040204" pitchFamily="34" charset="0"/>
              </a:rPr>
              <a:t>35-40% of students (Morrison et al, 2000)</a:t>
            </a:r>
          </a:p>
          <a:p>
            <a:pPr>
              <a:lnSpc>
                <a:spcPct val="100000"/>
              </a:lnSpc>
            </a:pPr>
            <a:endParaRPr lang="en-US" sz="2400" dirty="0">
              <a:solidFill>
                <a:srgbClr val="512275"/>
              </a:solidFill>
              <a:latin typeface="Verdana" panose="020B0604030504040204" pitchFamily="34" charset="0"/>
              <a:ea typeface="Verdana" panose="020B0604030504040204" pitchFamily="34" charset="0"/>
            </a:endParaRPr>
          </a:p>
          <a:p>
            <a:pPr>
              <a:lnSpc>
                <a:spcPct val="100000"/>
              </a:lnSpc>
            </a:pPr>
            <a:r>
              <a:rPr lang="en-US" sz="2400" dirty="0">
                <a:solidFill>
                  <a:srgbClr val="512275"/>
                </a:solidFill>
                <a:latin typeface="Verdana" panose="020B0604030504040204" pitchFamily="34" charset="0"/>
                <a:ea typeface="Verdana" panose="020B0604030504040204" pitchFamily="34" charset="0"/>
              </a:rPr>
              <a:t> 5% general population annual incidence (Tien et al, 1991)</a:t>
            </a:r>
          </a:p>
          <a:p>
            <a:pPr>
              <a:lnSpc>
                <a:spcPct val="100000"/>
              </a:lnSpc>
            </a:pPr>
            <a:endParaRPr lang="en-US" sz="2400" dirty="0">
              <a:solidFill>
                <a:srgbClr val="512275"/>
              </a:solidFill>
              <a:latin typeface="Verdana" panose="020B0604030504040204" pitchFamily="34" charset="0"/>
              <a:ea typeface="Verdana" panose="020B0604030504040204" pitchFamily="34" charset="0"/>
            </a:endParaRPr>
          </a:p>
          <a:p>
            <a:pPr>
              <a:lnSpc>
                <a:spcPct val="100000"/>
              </a:lnSpc>
            </a:pPr>
            <a:r>
              <a:rPr lang="en-US" sz="2400" dirty="0">
                <a:solidFill>
                  <a:srgbClr val="512275"/>
                </a:solidFill>
                <a:latin typeface="Verdana" panose="020B0604030504040204" pitchFamily="34" charset="0"/>
                <a:ea typeface="Verdana" panose="020B0604030504040204" pitchFamily="34" charset="0"/>
              </a:rPr>
              <a:t>10-25% life time incidence (Slade and </a:t>
            </a:r>
            <a:r>
              <a:rPr lang="en-US" sz="2400" dirty="0" err="1">
                <a:solidFill>
                  <a:srgbClr val="512275"/>
                </a:solidFill>
                <a:latin typeface="Verdana" panose="020B0604030504040204" pitchFamily="34" charset="0"/>
                <a:ea typeface="Verdana" panose="020B0604030504040204" pitchFamily="34" charset="0"/>
              </a:rPr>
              <a:t>Bentall</a:t>
            </a:r>
            <a:r>
              <a:rPr lang="en-US" sz="2400" dirty="0">
                <a:solidFill>
                  <a:srgbClr val="512275"/>
                </a:solidFill>
                <a:latin typeface="Verdana" panose="020B0604030504040204" pitchFamily="34" charset="0"/>
                <a:ea typeface="Verdana" panose="020B0604030504040204" pitchFamily="34" charset="0"/>
              </a:rPr>
              <a:t>, 1988)</a:t>
            </a:r>
          </a:p>
        </p:txBody>
      </p:sp>
    </p:spTree>
    <p:extLst>
      <p:ext uri="{BB962C8B-B14F-4D97-AF65-F5344CB8AC3E}">
        <p14:creationId xmlns:p14="http://schemas.microsoft.com/office/powerpoint/2010/main" val="1097140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1401097" y="637309"/>
            <a:ext cx="2551472" cy="307928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p:cNvSpPr txBox="1">
            <a:spLocks/>
          </p:cNvSpPr>
          <p:nvPr/>
        </p:nvSpPr>
        <p:spPr>
          <a:xfrm>
            <a:off x="1593684" y="883134"/>
            <a:ext cx="1988835" cy="3098932"/>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400" dirty="0">
                <a:solidFill>
                  <a:srgbClr val="512275"/>
                </a:solidFill>
                <a:latin typeface="Segoe Print" charset="0"/>
                <a:ea typeface="Segoe Print" charset="0"/>
                <a:cs typeface="Segoe Print" charset="0"/>
              </a:rPr>
              <a:t>Prevalence of delusional thinking</a:t>
            </a:r>
          </a:p>
        </p:txBody>
      </p:sp>
      <p:sp>
        <p:nvSpPr>
          <p:cNvPr id="7" name="Content Placeholder 2"/>
          <p:cNvSpPr>
            <a:spLocks noGrp="1"/>
          </p:cNvSpPr>
          <p:nvPr>
            <p:ph idx="1"/>
          </p:nvPr>
        </p:nvSpPr>
        <p:spPr>
          <a:xfrm>
            <a:off x="4350294" y="1285900"/>
            <a:ext cx="7359925" cy="6164826"/>
          </a:xfrm>
        </p:spPr>
        <p:txBody>
          <a:bodyPr>
            <a:noAutofit/>
          </a:bodyPr>
          <a:lstStyle/>
          <a:p>
            <a:pPr>
              <a:lnSpc>
                <a:spcPct val="100000"/>
              </a:lnSpc>
            </a:pPr>
            <a:r>
              <a:rPr lang="en-US" sz="2000" dirty="0">
                <a:solidFill>
                  <a:srgbClr val="512275"/>
                </a:solidFill>
                <a:latin typeface="Verdana" panose="020B0604030504040204" pitchFamily="34" charset="0"/>
                <a:ea typeface="Verdana" panose="020B0604030504040204" pitchFamily="34" charset="0"/>
              </a:rPr>
              <a:t>70% of population endorsed delusional beliefs (</a:t>
            </a:r>
            <a:r>
              <a:rPr lang="en-US" sz="2000" dirty="0" err="1">
                <a:solidFill>
                  <a:srgbClr val="512275"/>
                </a:solidFill>
                <a:latin typeface="Verdana" panose="020B0604030504040204" pitchFamily="34" charset="0"/>
                <a:ea typeface="Verdana" panose="020B0604030504040204" pitchFamily="34" charset="0"/>
              </a:rPr>
              <a:t>Verdoux</a:t>
            </a:r>
            <a:r>
              <a:rPr lang="en-US" sz="2000" dirty="0">
                <a:solidFill>
                  <a:srgbClr val="512275"/>
                </a:solidFill>
                <a:latin typeface="Verdana" panose="020B0604030504040204" pitchFamily="34" charset="0"/>
                <a:ea typeface="Verdana" panose="020B0604030504040204" pitchFamily="34" charset="0"/>
              </a:rPr>
              <a:t> et al, 1998)</a:t>
            </a:r>
          </a:p>
          <a:p>
            <a:pPr>
              <a:lnSpc>
                <a:spcPct val="100000"/>
              </a:lnSpc>
            </a:pPr>
            <a:endParaRPr lang="en-US" sz="2000" dirty="0">
              <a:solidFill>
                <a:srgbClr val="512275"/>
              </a:solidFill>
              <a:latin typeface="Verdana" panose="020B0604030504040204" pitchFamily="34" charset="0"/>
              <a:ea typeface="Verdana" panose="020B0604030504040204" pitchFamily="34" charset="0"/>
            </a:endParaRPr>
          </a:p>
          <a:p>
            <a:pPr>
              <a:lnSpc>
                <a:spcPct val="100000"/>
              </a:lnSpc>
            </a:pPr>
            <a:r>
              <a:rPr lang="en-US" sz="2000" dirty="0">
                <a:solidFill>
                  <a:srgbClr val="512275"/>
                </a:solidFill>
                <a:latin typeface="Verdana" panose="020B0604030504040204" pitchFamily="34" charset="0"/>
                <a:ea typeface="Verdana" panose="020B0604030504040204" pitchFamily="34" charset="0"/>
              </a:rPr>
              <a:t> Psychiatric patients don’t differ from general population in terms of content of beliefs.  BUT degree of conviction, distress and preoccupation (Peters et al, 1999)</a:t>
            </a:r>
          </a:p>
          <a:p>
            <a:pPr>
              <a:lnSpc>
                <a:spcPct val="100000"/>
              </a:lnSpc>
            </a:pPr>
            <a:endParaRPr lang="en-US" sz="2000" dirty="0">
              <a:solidFill>
                <a:srgbClr val="512275"/>
              </a:solidFill>
              <a:latin typeface="Verdana" panose="020B0604030504040204" pitchFamily="34" charset="0"/>
              <a:ea typeface="Verdana" panose="020B0604030504040204" pitchFamily="34" charset="0"/>
            </a:endParaRPr>
          </a:p>
          <a:p>
            <a:pPr>
              <a:lnSpc>
                <a:spcPct val="100000"/>
              </a:lnSpc>
            </a:pPr>
            <a:r>
              <a:rPr lang="en-US" sz="2000" dirty="0">
                <a:solidFill>
                  <a:srgbClr val="512275"/>
                </a:solidFill>
                <a:latin typeface="Verdana" panose="020B0604030504040204" pitchFamily="34" charset="0"/>
                <a:ea typeface="Verdana" panose="020B0604030504040204" pitchFamily="34" charset="0"/>
              </a:rPr>
              <a:t>25% of people believe in ghosts, between 25-50% of people believe in telepathy, 50%+ believe in the possibility of predicting something happening before it does (</a:t>
            </a:r>
            <a:r>
              <a:rPr lang="en-US" sz="2000" dirty="0" err="1">
                <a:solidFill>
                  <a:srgbClr val="512275"/>
                </a:solidFill>
                <a:latin typeface="Verdana" panose="020B0604030504040204" pitchFamily="34" charset="0"/>
                <a:ea typeface="Verdana" panose="020B0604030504040204" pitchFamily="34" charset="0"/>
              </a:rPr>
              <a:t>Kingdon</a:t>
            </a:r>
            <a:r>
              <a:rPr lang="en-US" sz="2000" dirty="0">
                <a:solidFill>
                  <a:srgbClr val="512275"/>
                </a:solidFill>
                <a:latin typeface="Verdana" panose="020B0604030504040204" pitchFamily="34" charset="0"/>
                <a:ea typeface="Verdana" panose="020B0604030504040204" pitchFamily="34" charset="0"/>
              </a:rPr>
              <a:t> and Turkington, 1994) </a:t>
            </a:r>
          </a:p>
        </p:txBody>
      </p:sp>
    </p:spTree>
    <p:extLst>
      <p:ext uri="{BB962C8B-B14F-4D97-AF65-F5344CB8AC3E}">
        <p14:creationId xmlns:p14="http://schemas.microsoft.com/office/powerpoint/2010/main" val="2260093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ular Callout 4"/>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p:cNvSpPr>
          <p:nvPr/>
        </p:nvSpPr>
        <p:spPr>
          <a:xfrm>
            <a:off x="2699311" y="2806877"/>
            <a:ext cx="6257886" cy="239198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GB" sz="6600" dirty="0">
              <a:solidFill>
                <a:srgbClr val="512275"/>
              </a:solidFill>
              <a:latin typeface="Segoe Print" charset="0"/>
              <a:ea typeface="Segoe Print" charset="0"/>
              <a:cs typeface="Segoe Print" charset="0"/>
            </a:endParaRPr>
          </a:p>
        </p:txBody>
      </p:sp>
      <p:sp>
        <p:nvSpPr>
          <p:cNvPr id="9" name="Google Shape;67;p12"/>
          <p:cNvSpPr txBox="1">
            <a:spLocks/>
          </p:cNvSpPr>
          <p:nvPr/>
        </p:nvSpPr>
        <p:spPr>
          <a:xfrm>
            <a:off x="1937443" y="795499"/>
            <a:ext cx="8120958" cy="2391989"/>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GB" dirty="0">
              <a:solidFill>
                <a:srgbClr val="512275"/>
              </a:solidFill>
              <a:latin typeface="Segoe Print" charset="0"/>
              <a:ea typeface="Segoe Print" charset="0"/>
              <a:cs typeface="Segoe Print" charset="0"/>
            </a:endParaRPr>
          </a:p>
        </p:txBody>
      </p:sp>
      <p:sp>
        <p:nvSpPr>
          <p:cNvPr id="2" name="Right Arrow 1"/>
          <p:cNvSpPr/>
          <p:nvPr/>
        </p:nvSpPr>
        <p:spPr>
          <a:xfrm>
            <a:off x="1764328" y="2105049"/>
            <a:ext cx="9250036" cy="26479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Psychosis on a continuum</a:t>
            </a:r>
          </a:p>
        </p:txBody>
      </p:sp>
    </p:spTree>
    <p:extLst>
      <p:ext uri="{BB962C8B-B14F-4D97-AF65-F5344CB8AC3E}">
        <p14:creationId xmlns:p14="http://schemas.microsoft.com/office/powerpoint/2010/main" val="355388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1170</TotalTime>
  <Words>3351</Words>
  <Application>Microsoft Office PowerPoint</Application>
  <PresentationFormat>Widescreen</PresentationFormat>
  <Paragraphs>471</Paragraphs>
  <Slides>57</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57</vt:i4>
      </vt:variant>
    </vt:vector>
  </HeadingPairs>
  <TitlesOfParts>
    <vt:vector size="67" baseType="lpstr">
      <vt:lpstr>Arial</vt:lpstr>
      <vt:lpstr>Arial Narrow</vt:lpstr>
      <vt:lpstr>Calibri</vt:lpstr>
      <vt:lpstr>Calibri Light</vt:lpstr>
      <vt:lpstr>Courier New</vt:lpstr>
      <vt:lpstr>Noteworthy Light</vt:lpstr>
      <vt:lpstr>Segoe Print</vt:lpstr>
      <vt:lpstr>Verdana</vt:lpstr>
      <vt:lpstr>Wingdings</vt:lpstr>
      <vt:lpstr>Office Theme</vt:lpstr>
      <vt:lpstr>Distressing experiences of psychosis staff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dc:title>
  <dc:creator>Microsoft Office User</dc:creator>
  <cp:lastModifiedBy>Adam O'Neill</cp:lastModifiedBy>
  <cp:revision>107</cp:revision>
  <dcterms:created xsi:type="dcterms:W3CDTF">2019-08-14T08:21:14Z</dcterms:created>
  <dcterms:modified xsi:type="dcterms:W3CDTF">2025-08-08T16:20:02Z</dcterms:modified>
</cp:coreProperties>
</file>