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9"/>
  </p:notesMasterIdLst>
  <p:sldIdLst>
    <p:sldId id="317" r:id="rId2"/>
    <p:sldId id="257" r:id="rId3"/>
    <p:sldId id="259" r:id="rId4"/>
    <p:sldId id="260" r:id="rId5"/>
    <p:sldId id="337" r:id="rId6"/>
    <p:sldId id="365" r:id="rId7"/>
    <p:sldId id="366" r:id="rId8"/>
    <p:sldId id="367" r:id="rId9"/>
    <p:sldId id="368" r:id="rId10"/>
    <p:sldId id="407" r:id="rId11"/>
    <p:sldId id="371" r:id="rId12"/>
    <p:sldId id="372" r:id="rId13"/>
    <p:sldId id="373" r:id="rId14"/>
    <p:sldId id="269" r:id="rId15"/>
    <p:sldId id="338" r:id="rId16"/>
    <p:sldId id="339" r:id="rId17"/>
    <p:sldId id="276" r:id="rId18"/>
    <p:sldId id="376" r:id="rId19"/>
    <p:sldId id="377" r:id="rId20"/>
    <p:sldId id="378" r:id="rId21"/>
    <p:sldId id="379" r:id="rId22"/>
    <p:sldId id="380" r:id="rId23"/>
    <p:sldId id="381" r:id="rId24"/>
    <p:sldId id="383" r:id="rId25"/>
    <p:sldId id="384" r:id="rId26"/>
    <p:sldId id="385" r:id="rId27"/>
    <p:sldId id="386" r:id="rId28"/>
    <p:sldId id="287" r:id="rId29"/>
    <p:sldId id="352" r:id="rId30"/>
    <p:sldId id="341" r:id="rId31"/>
    <p:sldId id="405" r:id="rId32"/>
    <p:sldId id="388" r:id="rId33"/>
    <p:sldId id="390" r:id="rId34"/>
    <p:sldId id="391" r:id="rId35"/>
    <p:sldId id="289" r:id="rId36"/>
    <p:sldId id="392" r:id="rId37"/>
    <p:sldId id="393" r:id="rId38"/>
    <p:sldId id="394" r:id="rId39"/>
    <p:sldId id="395" r:id="rId40"/>
    <p:sldId id="396" r:id="rId41"/>
    <p:sldId id="397" r:id="rId42"/>
    <p:sldId id="398" r:id="rId43"/>
    <p:sldId id="399" r:id="rId44"/>
    <p:sldId id="400" r:id="rId45"/>
    <p:sldId id="406" r:id="rId46"/>
    <p:sldId id="401" r:id="rId47"/>
    <p:sldId id="347" r:id="rId48"/>
    <p:sldId id="402" r:id="rId49"/>
    <p:sldId id="403" r:id="rId50"/>
    <p:sldId id="404" r:id="rId51"/>
    <p:sldId id="349" r:id="rId52"/>
    <p:sldId id="370" r:id="rId53"/>
    <p:sldId id="350" r:id="rId54"/>
    <p:sldId id="314" r:id="rId55"/>
    <p:sldId id="311" r:id="rId56"/>
    <p:sldId id="336" r:id="rId57"/>
    <p:sldId id="313"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E78F5F1-702A-4542-A9E9-AE1F580E0B6E}">
          <p14:sldIdLst>
            <p14:sldId id="317"/>
            <p14:sldId id="257"/>
            <p14:sldId id="259"/>
            <p14:sldId id="260"/>
            <p14:sldId id="337"/>
            <p14:sldId id="365"/>
            <p14:sldId id="366"/>
            <p14:sldId id="367"/>
            <p14:sldId id="368"/>
            <p14:sldId id="407"/>
            <p14:sldId id="371"/>
            <p14:sldId id="372"/>
            <p14:sldId id="373"/>
            <p14:sldId id="269"/>
            <p14:sldId id="338"/>
            <p14:sldId id="339"/>
            <p14:sldId id="276"/>
            <p14:sldId id="376"/>
            <p14:sldId id="377"/>
            <p14:sldId id="378"/>
            <p14:sldId id="379"/>
            <p14:sldId id="380"/>
            <p14:sldId id="381"/>
            <p14:sldId id="383"/>
            <p14:sldId id="384"/>
            <p14:sldId id="385"/>
            <p14:sldId id="386"/>
            <p14:sldId id="287"/>
            <p14:sldId id="352"/>
            <p14:sldId id="341"/>
            <p14:sldId id="405"/>
            <p14:sldId id="388"/>
            <p14:sldId id="390"/>
            <p14:sldId id="391"/>
            <p14:sldId id="289"/>
            <p14:sldId id="392"/>
            <p14:sldId id="393"/>
            <p14:sldId id="394"/>
            <p14:sldId id="395"/>
            <p14:sldId id="396"/>
            <p14:sldId id="397"/>
            <p14:sldId id="398"/>
            <p14:sldId id="399"/>
            <p14:sldId id="400"/>
            <p14:sldId id="406"/>
            <p14:sldId id="401"/>
            <p14:sldId id="347"/>
            <p14:sldId id="402"/>
            <p14:sldId id="403"/>
            <p14:sldId id="404"/>
            <p14:sldId id="349"/>
            <p14:sldId id="370"/>
            <p14:sldId id="350"/>
            <p14:sldId id="314"/>
            <p14:sldId id="311"/>
            <p14:sldId id="336"/>
            <p14:sldId id="31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berry" initials="kb" lastIdx="13" clrIdx="0"/>
  <p:cmAuthor id="2" name="Jennifer Adams" initials="JA" lastIdx="2" clrIdx="1">
    <p:extLst>
      <p:ext uri="{19B8F6BF-5375-455C-9EA6-DF929625EA0E}">
        <p15:presenceInfo xmlns:p15="http://schemas.microsoft.com/office/powerpoint/2012/main" userId="S-1-5-21-3067257783-4127061972-940401658-562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C1ED"/>
    <a:srgbClr val="C4D5F3"/>
    <a:srgbClr val="512275"/>
    <a:srgbClr val="9437FF"/>
    <a:srgbClr val="E3D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60" autoAdjust="0"/>
    <p:restoredTop sz="92895"/>
  </p:normalViewPr>
  <p:slideViewPr>
    <p:cSldViewPr snapToGrid="0" snapToObjects="1">
      <p:cViewPr varScale="1">
        <p:scale>
          <a:sx n="76" d="100"/>
          <a:sy n="76" d="100"/>
        </p:scale>
        <p:origin x="811"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GB" sz="2400" dirty="0"/>
            <a:t>Doing puzzles like Sudoku or crosswords </a:t>
          </a:r>
          <a:endParaRPr lang="en-US" sz="2400" dirty="0"/>
        </a:p>
      </dgm:t>
    </dgm:pt>
    <dgm:pt modelId="{B3766254-213A-A544-BCEB-D57BF72E098B}" type="parTrans" cxnId="{F16362B7-F07A-6646-BB59-EDE79113DE8F}">
      <dgm:prSet/>
      <dgm:spPr/>
      <dgm:t>
        <a:bodyPr/>
        <a:lstStyle/>
        <a:p>
          <a:endParaRPr lang="en-US"/>
        </a:p>
      </dgm:t>
    </dgm:pt>
    <dgm:pt modelId="{F07A0C1B-BE66-D644-8648-4BB6402F3909}" type="sibTrans" cxnId="{F16362B7-F07A-6646-BB59-EDE79113DE8F}">
      <dgm:prSet/>
      <dgm:spPr/>
      <dgm:t>
        <a:bodyPr/>
        <a:lstStyle/>
        <a:p>
          <a:endParaRPr lang="en-US"/>
        </a:p>
      </dgm:t>
    </dgm:pt>
    <dgm:pt modelId="{98388CF0-2FC0-7D4C-89C8-AFDB319950A2}">
      <dgm:prSet phldrT="[Text]" custT="1"/>
      <dgm:spPr>
        <a:solidFill>
          <a:srgbClr val="512275"/>
        </a:solidFill>
      </dgm:spPr>
      <dgm:t>
        <a:bodyPr/>
        <a:lstStyle/>
        <a:p>
          <a:r>
            <a:rPr lang="en-GB" sz="2400" dirty="0"/>
            <a:t>Reading (to yourself or out loud) </a:t>
          </a:r>
          <a:endParaRPr lang="en-US" sz="2400" dirty="0"/>
        </a:p>
      </dgm:t>
    </dgm:pt>
    <dgm:pt modelId="{C5D326A8-6460-C14D-A82B-3069994A18E4}" type="parTrans" cxnId="{D6013F28-8F9A-A845-A60D-ECCE21CD8778}">
      <dgm:prSet/>
      <dgm:spPr/>
      <dgm:t>
        <a:bodyPr/>
        <a:lstStyle/>
        <a:p>
          <a:endParaRPr lang="en-US"/>
        </a:p>
      </dgm:t>
    </dgm:pt>
    <dgm:pt modelId="{3711E863-DAD4-D94E-B448-E02DF7CF449F}" type="sibTrans" cxnId="{D6013F28-8F9A-A845-A60D-ECCE21CD8778}">
      <dgm:prSet/>
      <dgm:spPr/>
      <dgm:t>
        <a:bodyPr/>
        <a:lstStyle/>
        <a:p>
          <a:endParaRPr lang="en-US"/>
        </a:p>
      </dgm:t>
    </dgm:pt>
    <dgm:pt modelId="{EF2E0D45-D3BC-1540-8275-10B5DB88AA5C}">
      <dgm:prSet phldrT="[Text]" custT="1"/>
      <dgm:spPr>
        <a:solidFill>
          <a:srgbClr val="512275"/>
        </a:solidFill>
      </dgm:spPr>
      <dgm:t>
        <a:bodyPr/>
        <a:lstStyle/>
        <a:p>
          <a:r>
            <a:rPr lang="en-GB" sz="2400" dirty="0"/>
            <a:t>Writing down what the voices say/your belief</a:t>
          </a:r>
          <a:endParaRPr lang="en-US" sz="2400" dirty="0"/>
        </a:p>
      </dgm:t>
    </dgm:pt>
    <dgm:pt modelId="{E71E28C0-A6F5-8D45-BABC-8F1550D2A369}" type="parTrans" cxnId="{563605DB-A555-4F42-B3B7-64E4F312EB2D}">
      <dgm:prSet/>
      <dgm:spPr/>
      <dgm:t>
        <a:bodyPr/>
        <a:lstStyle/>
        <a:p>
          <a:endParaRPr lang="en-US"/>
        </a:p>
      </dgm:t>
    </dgm:pt>
    <dgm:pt modelId="{EED53C3D-7154-A24E-B627-191BE83F828D}" type="sibTrans" cxnId="{563605DB-A555-4F42-B3B7-64E4F312EB2D}">
      <dgm:prSet/>
      <dgm:spPr/>
      <dgm:t>
        <a:bodyPr/>
        <a:lstStyle/>
        <a:p>
          <a:endParaRPr lang="en-US"/>
        </a:p>
      </dgm:t>
    </dgm:pt>
    <dgm:pt modelId="{0AF00324-9389-344E-8A50-A717735A38E8}">
      <dgm:prSet phldrT="[Text]" custT="1"/>
      <dgm:spPr>
        <a:solidFill>
          <a:srgbClr val="512275"/>
        </a:solidFill>
      </dgm:spPr>
      <dgm:t>
        <a:bodyPr/>
        <a:lstStyle/>
        <a:p>
          <a:r>
            <a:rPr lang="en-GB" sz="1800" dirty="0"/>
            <a:t>Identify a ‘voice time’ for you to listen to the voices only at set times of the day or week </a:t>
          </a:r>
          <a:endParaRPr lang="en-US" sz="1800" dirty="0"/>
        </a:p>
      </dgm:t>
    </dgm:pt>
    <dgm:pt modelId="{B0847366-7923-D74C-B52A-0E5F0226B43A}" type="parTrans" cxnId="{2821F8B9-3B8B-EC40-BB54-FA2AAE08E848}">
      <dgm:prSet/>
      <dgm:spPr/>
      <dgm:t>
        <a:bodyPr/>
        <a:lstStyle/>
        <a:p>
          <a:endParaRPr lang="en-US"/>
        </a:p>
      </dgm:t>
    </dgm:pt>
    <dgm:pt modelId="{1CEA70A2-DFA3-8B49-A831-51D718F20B7C}" type="sibTrans" cxnId="{2821F8B9-3B8B-EC40-BB54-FA2AAE08E848}">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200000" custLinFactNeighborX="217994" custLinFactNeighborY="-61"/>
      <dgm:spPr>
        <a:noFill/>
        <a:ln w="76200">
          <a:solidFill>
            <a:srgbClr val="512275"/>
          </a:solidFill>
        </a:ln>
      </dgm:spPr>
    </dgm:pt>
    <dgm:pt modelId="{91DF4548-64D5-2043-95AA-7625C9677A2D}" type="pres">
      <dgm:prSet presAssocID="{37B372C2-861A-0948-9CA6-0E65D0CB5FFB}" presName="txShp" presStyleLbl="node1" presStyleIdx="0" presStyleCnt="4" custScaleX="109536" custLinFactNeighborX="-10425" custLinFactNeighborY="-678">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4" custLinFactX="200000" custLinFactNeighborX="219426" custLinFactNeighborY="6919"/>
      <dgm:spPr>
        <a:noFill/>
        <a:ln w="76200">
          <a:solidFill>
            <a:srgbClr val="512275"/>
          </a:solidFill>
        </a:ln>
      </dgm:spPr>
    </dgm:pt>
    <dgm:pt modelId="{9865D78E-603D-2C48-A0BD-5CA658E2E3DE}" type="pres">
      <dgm:prSet presAssocID="{98388CF0-2FC0-7D4C-89C8-AFDB319950A2}" presName="txShp" presStyleLbl="node1" presStyleIdx="1" presStyleCnt="4" custScaleX="111738" custLinFactNeighborX="-10425" custLinFactNeighborY="-678">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4" custLinFactX="200000" custLinFactNeighborX="225530" custLinFactNeighborY="2654"/>
      <dgm:spPr>
        <a:noFill/>
        <a:ln w="76200">
          <a:solidFill>
            <a:srgbClr val="512275"/>
          </a:solidFill>
        </a:ln>
      </dgm:spPr>
    </dgm:pt>
    <dgm:pt modelId="{45903F6E-FE25-D24C-8298-56D5BEFD8FA1}" type="pres">
      <dgm:prSet presAssocID="{EF2E0D45-D3BC-1540-8275-10B5DB88AA5C}" presName="txShp" presStyleLbl="node1" presStyleIdx="2" presStyleCnt="4" custScaleX="114389" custLinFactNeighborX="-10425" custLinFactNeighborY="-678">
        <dgm:presLayoutVars>
          <dgm:bulletEnabled val="1"/>
        </dgm:presLayoutVars>
      </dgm:prSet>
      <dgm:spPr/>
    </dgm:pt>
    <dgm:pt modelId="{D8094422-B23E-4B4F-8612-660E5649191C}" type="pres">
      <dgm:prSet presAssocID="{EED53C3D-7154-A24E-B627-191BE83F828D}" presName="spacing" presStyleCnt="0"/>
      <dgm:spPr/>
    </dgm:pt>
    <dgm:pt modelId="{A8666916-DFC1-D743-B144-1C43B05322F5}" type="pres">
      <dgm:prSet presAssocID="{0AF00324-9389-344E-8A50-A717735A38E8}" presName="composite" presStyleCnt="0"/>
      <dgm:spPr/>
    </dgm:pt>
    <dgm:pt modelId="{A1F0B8D6-49C8-0840-8B72-5D6D321CB849}" type="pres">
      <dgm:prSet presAssocID="{0AF00324-9389-344E-8A50-A717735A38E8}" presName="imgShp" presStyleLbl="fgImgPlace1" presStyleIdx="3" presStyleCnt="4" custLinFactX="200000" custLinFactNeighborX="223194" custLinFactNeighborY="61"/>
      <dgm:spPr>
        <a:noFill/>
        <a:ln w="76200">
          <a:solidFill>
            <a:srgbClr val="512275"/>
          </a:solidFill>
        </a:ln>
      </dgm:spPr>
    </dgm:pt>
    <dgm:pt modelId="{BB252EBB-D78D-7041-9533-2AB78BAEABDF}" type="pres">
      <dgm:prSet presAssocID="{0AF00324-9389-344E-8A50-A717735A38E8}" presName="txShp" presStyleLbl="node1" presStyleIdx="3" presStyleCnt="4" custScaleX="113980" custLinFactNeighborX="-10425" custLinFactNeighborY="-678">
        <dgm:presLayoutVars>
          <dgm:bulletEnabled val="1"/>
        </dgm:presLayoutVars>
      </dgm:prSet>
      <dgm:spPr/>
    </dgm:pt>
  </dgm:ptLst>
  <dgm:cxnLst>
    <dgm:cxn modelId="{83BC530C-8E94-FB41-8E12-353291E2E6D8}" type="presOf" srcId="{37B372C2-861A-0948-9CA6-0E65D0CB5FFB}" destId="{91DF4548-64D5-2043-95AA-7625C9677A2D}" srcOrd="0" destOrd="0" presId="urn:microsoft.com/office/officeart/2005/8/layout/vList3"/>
    <dgm:cxn modelId="{71C0E11B-8C92-994A-89CC-ECA6589657C1}" type="presOf" srcId="{0AF00324-9389-344E-8A50-A717735A38E8}" destId="{BB252EBB-D78D-7041-9533-2AB78BAEABDF}" srcOrd="0" destOrd="0" presId="urn:microsoft.com/office/officeart/2005/8/layout/vList3"/>
    <dgm:cxn modelId="{3EDBF61B-D8F8-F544-BA0B-0FF9F1E42FC4}" type="presOf" srcId="{98388CF0-2FC0-7D4C-89C8-AFDB319950A2}" destId="{9865D78E-603D-2C48-A0BD-5CA658E2E3DE}" srcOrd="0" destOrd="0" presId="urn:microsoft.com/office/officeart/2005/8/layout/vList3"/>
    <dgm:cxn modelId="{D6013F28-8F9A-A845-A60D-ECCE21CD8778}" srcId="{AFB24726-CFCD-F141-8F74-AD107E1C9534}" destId="{98388CF0-2FC0-7D4C-89C8-AFDB319950A2}" srcOrd="1" destOrd="0" parTransId="{C5D326A8-6460-C14D-A82B-3069994A18E4}" sibTransId="{3711E863-DAD4-D94E-B448-E02DF7CF449F}"/>
    <dgm:cxn modelId="{F16362B7-F07A-6646-BB59-EDE79113DE8F}" srcId="{AFB24726-CFCD-F141-8F74-AD107E1C9534}" destId="{37B372C2-861A-0948-9CA6-0E65D0CB5FFB}" srcOrd="0" destOrd="0" parTransId="{B3766254-213A-A544-BCEB-D57BF72E098B}" sibTransId="{F07A0C1B-BE66-D644-8648-4BB6402F3909}"/>
    <dgm:cxn modelId="{2821F8B9-3B8B-EC40-BB54-FA2AAE08E848}" srcId="{AFB24726-CFCD-F141-8F74-AD107E1C9534}" destId="{0AF00324-9389-344E-8A50-A717735A38E8}" srcOrd="3" destOrd="0" parTransId="{B0847366-7923-D74C-B52A-0E5F0226B43A}" sibTransId="{1CEA70A2-DFA3-8B49-A831-51D718F20B7C}"/>
    <dgm:cxn modelId="{2A650EC2-3324-554D-A2FF-B67EA70F4FC9}" type="presOf" srcId="{AFB24726-CFCD-F141-8F74-AD107E1C9534}" destId="{358E7740-EA74-5947-968F-EAC0EEE6E935}" srcOrd="0" destOrd="0" presId="urn:microsoft.com/office/officeart/2005/8/layout/vList3"/>
    <dgm:cxn modelId="{7BCD4FD0-79D2-9B47-88CE-31201182DCBD}" type="presOf" srcId="{EF2E0D45-D3BC-1540-8275-10B5DB88AA5C}" destId="{45903F6E-FE25-D24C-8298-56D5BEFD8FA1}" srcOrd="0" destOrd="0" presId="urn:microsoft.com/office/officeart/2005/8/layout/vList3"/>
    <dgm:cxn modelId="{563605DB-A555-4F42-B3B7-64E4F312EB2D}" srcId="{AFB24726-CFCD-F141-8F74-AD107E1C9534}" destId="{EF2E0D45-D3BC-1540-8275-10B5DB88AA5C}" srcOrd="2" destOrd="0" parTransId="{E71E28C0-A6F5-8D45-BABC-8F1550D2A369}" sibTransId="{EED53C3D-7154-A24E-B627-191BE83F828D}"/>
    <dgm:cxn modelId="{94130AC8-628D-3E41-B80C-81AF5554A192}" type="presParOf" srcId="{358E7740-EA74-5947-968F-EAC0EEE6E935}" destId="{6234CBC3-5BB3-A346-A994-E21C0FE1ED48}" srcOrd="0" destOrd="0" presId="urn:microsoft.com/office/officeart/2005/8/layout/vList3"/>
    <dgm:cxn modelId="{F1732B22-3CA9-6D43-A877-1D441D1BA652}" type="presParOf" srcId="{6234CBC3-5BB3-A346-A994-E21C0FE1ED48}" destId="{74087472-4B58-1049-BA41-D8BE6B8F4EDD}" srcOrd="0" destOrd="0" presId="urn:microsoft.com/office/officeart/2005/8/layout/vList3"/>
    <dgm:cxn modelId="{27D750BA-5DC9-4046-B513-E065D109386D}" type="presParOf" srcId="{6234CBC3-5BB3-A346-A994-E21C0FE1ED48}" destId="{91DF4548-64D5-2043-95AA-7625C9677A2D}" srcOrd="1" destOrd="0" presId="urn:microsoft.com/office/officeart/2005/8/layout/vList3"/>
    <dgm:cxn modelId="{0FF9EBB1-157C-C74B-BA63-F4EAE5D4C3C2}" type="presParOf" srcId="{358E7740-EA74-5947-968F-EAC0EEE6E935}" destId="{9D1A9A5B-CB62-714D-8776-DF8FD58EC6BC}" srcOrd="1" destOrd="0" presId="urn:microsoft.com/office/officeart/2005/8/layout/vList3"/>
    <dgm:cxn modelId="{75055247-CFB5-BA4C-83A9-317849EB4740}" type="presParOf" srcId="{358E7740-EA74-5947-968F-EAC0EEE6E935}" destId="{4FBF6E79-4DBA-434B-8BEF-1169221B398D}" srcOrd="2" destOrd="0" presId="urn:microsoft.com/office/officeart/2005/8/layout/vList3"/>
    <dgm:cxn modelId="{86341C4B-7F05-914D-B605-07A709CE284F}" type="presParOf" srcId="{4FBF6E79-4DBA-434B-8BEF-1169221B398D}" destId="{C5581E9B-68B4-C444-9D20-0F9E6E7C50BE}" srcOrd="0" destOrd="0" presId="urn:microsoft.com/office/officeart/2005/8/layout/vList3"/>
    <dgm:cxn modelId="{92901E41-D84A-754F-98D6-AFDFC8283FC0}" type="presParOf" srcId="{4FBF6E79-4DBA-434B-8BEF-1169221B398D}" destId="{9865D78E-603D-2C48-A0BD-5CA658E2E3DE}" srcOrd="1" destOrd="0" presId="urn:microsoft.com/office/officeart/2005/8/layout/vList3"/>
    <dgm:cxn modelId="{233C7768-5B9A-0446-95BF-3181E01787B9}" type="presParOf" srcId="{358E7740-EA74-5947-968F-EAC0EEE6E935}" destId="{242D2082-C3AD-154D-86F8-8C374EE145AF}" srcOrd="3" destOrd="0" presId="urn:microsoft.com/office/officeart/2005/8/layout/vList3"/>
    <dgm:cxn modelId="{BC9703D9-5CA2-5646-A1FF-3061368C9A3F}" type="presParOf" srcId="{358E7740-EA74-5947-968F-EAC0EEE6E935}" destId="{A9A52EA2-6DEE-F54A-8128-D586A7AB58DD}" srcOrd="4" destOrd="0" presId="urn:microsoft.com/office/officeart/2005/8/layout/vList3"/>
    <dgm:cxn modelId="{5C6E7A86-8969-E74B-8CAA-C887C5E14866}" type="presParOf" srcId="{A9A52EA2-6DEE-F54A-8128-D586A7AB58DD}" destId="{EC70A4E9-C32B-6946-9D17-920F6CBCBD0D}" srcOrd="0" destOrd="0" presId="urn:microsoft.com/office/officeart/2005/8/layout/vList3"/>
    <dgm:cxn modelId="{C113148A-EB8D-6F4D-A4FA-D4DB05BCB82B}" type="presParOf" srcId="{A9A52EA2-6DEE-F54A-8128-D586A7AB58DD}" destId="{45903F6E-FE25-D24C-8298-56D5BEFD8FA1}" srcOrd="1" destOrd="0" presId="urn:microsoft.com/office/officeart/2005/8/layout/vList3"/>
    <dgm:cxn modelId="{DCE3185C-A1ED-EC45-A7B7-8B428DADF54F}" type="presParOf" srcId="{358E7740-EA74-5947-968F-EAC0EEE6E935}" destId="{D8094422-B23E-4B4F-8612-660E5649191C}" srcOrd="5" destOrd="0" presId="urn:microsoft.com/office/officeart/2005/8/layout/vList3"/>
    <dgm:cxn modelId="{6B8BA373-9B27-BF46-9C36-4E8221CC87DF}" type="presParOf" srcId="{358E7740-EA74-5947-968F-EAC0EEE6E935}" destId="{A8666916-DFC1-D743-B144-1C43B05322F5}" srcOrd="6" destOrd="0" presId="urn:microsoft.com/office/officeart/2005/8/layout/vList3"/>
    <dgm:cxn modelId="{60971953-2554-714B-9351-074E39D86651}" type="presParOf" srcId="{A8666916-DFC1-D743-B144-1C43B05322F5}" destId="{A1F0B8D6-49C8-0840-8B72-5D6D321CB849}" srcOrd="0" destOrd="0" presId="urn:microsoft.com/office/officeart/2005/8/layout/vList3"/>
    <dgm:cxn modelId="{86866FAB-2748-5041-B096-C87D0B871206}" type="presParOf" srcId="{A8666916-DFC1-D743-B144-1C43B05322F5}" destId="{BB252EBB-D78D-7041-9533-2AB78BAEABDF}"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GB" sz="1600" dirty="0"/>
            <a:t>Talking to yourself in your head e.g. counting, praying, singing a favourite song or reciting a poem to yourself</a:t>
          </a:r>
          <a:endParaRPr lang="en-US" sz="1600" dirty="0"/>
        </a:p>
      </dgm:t>
    </dgm:pt>
    <dgm:pt modelId="{F07A0C1B-BE66-D644-8648-4BB6402F3909}" type="sibTrans" cxnId="{F16362B7-F07A-6646-BB59-EDE79113DE8F}">
      <dgm:prSet/>
      <dgm:spPr/>
      <dgm:t>
        <a:bodyPr/>
        <a:lstStyle/>
        <a:p>
          <a:endParaRPr lang="en-US" sz="1200"/>
        </a:p>
      </dgm:t>
    </dgm:pt>
    <dgm:pt modelId="{B3766254-213A-A544-BCEB-D57BF72E098B}" type="parTrans" cxnId="{F16362B7-F07A-6646-BB59-EDE79113DE8F}">
      <dgm:prSet/>
      <dgm:spPr/>
      <dgm:t>
        <a:bodyPr/>
        <a:lstStyle/>
        <a:p>
          <a:endParaRPr lang="en-US" sz="1200"/>
        </a:p>
      </dgm:t>
    </dgm:pt>
    <dgm:pt modelId="{98388CF0-2FC0-7D4C-89C8-AFDB319950A2}">
      <dgm:prSet phldrT="[Text]" custT="1"/>
      <dgm:spPr>
        <a:solidFill>
          <a:srgbClr val="512275"/>
        </a:solidFill>
      </dgm:spPr>
      <dgm:t>
        <a:bodyPr/>
        <a:lstStyle/>
        <a:p>
          <a:r>
            <a:rPr lang="en-GB" sz="1600" dirty="0"/>
            <a:t>Talking to other people about their experiences and sharing coping strategies </a:t>
          </a:r>
          <a:endParaRPr lang="en-US" sz="1600" dirty="0"/>
        </a:p>
      </dgm:t>
    </dgm:pt>
    <dgm:pt modelId="{3711E863-DAD4-D94E-B448-E02DF7CF449F}" type="sibTrans" cxnId="{D6013F28-8F9A-A845-A60D-ECCE21CD8778}">
      <dgm:prSet/>
      <dgm:spPr/>
      <dgm:t>
        <a:bodyPr/>
        <a:lstStyle/>
        <a:p>
          <a:endParaRPr lang="en-US" sz="1200"/>
        </a:p>
      </dgm:t>
    </dgm:pt>
    <dgm:pt modelId="{C5D326A8-6460-C14D-A82B-3069994A18E4}" type="parTrans" cxnId="{D6013F28-8F9A-A845-A60D-ECCE21CD8778}">
      <dgm:prSet/>
      <dgm:spPr/>
      <dgm:t>
        <a:bodyPr/>
        <a:lstStyle/>
        <a:p>
          <a:endParaRPr lang="en-US" sz="1200"/>
        </a:p>
      </dgm:t>
    </dgm:pt>
    <dgm:pt modelId="{EF2E0D45-D3BC-1540-8275-10B5DB88AA5C}">
      <dgm:prSet phldrT="[Text]" custT="1"/>
      <dgm:spPr>
        <a:solidFill>
          <a:srgbClr val="512275"/>
        </a:solidFill>
      </dgm:spPr>
      <dgm:t>
        <a:bodyPr/>
        <a:lstStyle/>
        <a:p>
          <a:r>
            <a:rPr lang="en-GB" sz="1800" dirty="0"/>
            <a:t>Focusing on the voices for short periods to see how the content can be similar to thoughts </a:t>
          </a:r>
          <a:endParaRPr lang="en-US" sz="1800" dirty="0"/>
        </a:p>
      </dgm:t>
    </dgm:pt>
    <dgm:pt modelId="{EED53C3D-7154-A24E-B627-191BE83F828D}" type="sibTrans" cxnId="{563605DB-A555-4F42-B3B7-64E4F312EB2D}">
      <dgm:prSet/>
      <dgm:spPr/>
      <dgm:t>
        <a:bodyPr/>
        <a:lstStyle/>
        <a:p>
          <a:endParaRPr lang="en-US" sz="1200"/>
        </a:p>
      </dgm:t>
    </dgm:pt>
    <dgm:pt modelId="{E71E28C0-A6F5-8D45-BABC-8F1550D2A369}" type="parTrans" cxnId="{563605DB-A555-4F42-B3B7-64E4F312EB2D}">
      <dgm:prSet/>
      <dgm:spPr/>
      <dgm:t>
        <a:bodyPr/>
        <a:lstStyle/>
        <a:p>
          <a:endParaRPr lang="en-US" sz="1200"/>
        </a:p>
      </dgm:t>
    </dgm:pt>
    <dgm:pt modelId="{5363D795-9D97-4FA0-B283-0FB3D22D0AA8}">
      <dgm:prSet phldrT="[Text]" custT="1"/>
      <dgm:spPr>
        <a:solidFill>
          <a:srgbClr val="512275"/>
        </a:solidFill>
      </dgm:spPr>
      <dgm:t>
        <a:bodyPr/>
        <a:lstStyle/>
        <a:p>
          <a:r>
            <a:rPr lang="en-GB" sz="1600" dirty="0"/>
            <a:t>Staying away from situations that will make the beliefs upsetting</a:t>
          </a:r>
          <a:endParaRPr lang="en-US" sz="1600" dirty="0"/>
        </a:p>
      </dgm:t>
    </dgm:pt>
    <dgm:pt modelId="{589DB8A9-D576-4821-8EC4-57D55517ED52}" type="parTrans" cxnId="{ED035202-309B-4A9B-BE8F-8A388B207F7B}">
      <dgm:prSet/>
      <dgm:spPr/>
      <dgm:t>
        <a:bodyPr/>
        <a:lstStyle/>
        <a:p>
          <a:endParaRPr lang="en-US"/>
        </a:p>
      </dgm:t>
    </dgm:pt>
    <dgm:pt modelId="{79B82309-ECFF-4775-BCDB-0FB74A21F687}" type="sibTrans" cxnId="{ED035202-309B-4A9B-BE8F-8A388B207F7B}">
      <dgm:prSet/>
      <dgm:spPr/>
      <dgm:t>
        <a:bodyPr/>
        <a:lstStyle/>
        <a:p>
          <a:endParaRPr lang="en-US"/>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200000" custLinFactNeighborX="214750" custLinFactNeighborY="8015"/>
      <dgm:spPr>
        <a:noFill/>
        <a:ln w="76200">
          <a:solidFill>
            <a:srgbClr val="512275"/>
          </a:solidFill>
        </a:ln>
      </dgm:spPr>
    </dgm:pt>
    <dgm:pt modelId="{91DF4548-64D5-2043-95AA-7625C9677A2D}" type="pres">
      <dgm:prSet presAssocID="{37B372C2-861A-0948-9CA6-0E65D0CB5FFB}" presName="txShp" presStyleLbl="node1" presStyleIdx="0" presStyleCnt="4" custScaleX="109536" custLinFactNeighborX="-22207" custLinFactNeighborY="-3741">
        <dgm:presLayoutVars>
          <dgm:bulletEnabled val="1"/>
        </dgm:presLayoutVars>
      </dgm:prSet>
      <dgm:spPr/>
    </dgm:pt>
    <dgm:pt modelId="{9D1A9A5B-CB62-714D-8776-DF8FD58EC6BC}" type="pres">
      <dgm:prSet presAssocID="{F07A0C1B-BE66-D644-8648-4BB6402F3909}" presName="spacing" presStyleCnt="0"/>
      <dgm:spPr/>
    </dgm:pt>
    <dgm:pt modelId="{81FAFAED-9A6F-4AC8-B046-5BA05E351B7A}" type="pres">
      <dgm:prSet presAssocID="{5363D795-9D97-4FA0-B283-0FB3D22D0AA8}" presName="composite" presStyleCnt="0"/>
      <dgm:spPr/>
    </dgm:pt>
    <dgm:pt modelId="{0A5864BE-9705-4139-B6DE-8E3E28DAD064}" type="pres">
      <dgm:prSet presAssocID="{5363D795-9D97-4FA0-B283-0FB3D22D0AA8}" presName="imgShp" presStyleLbl="fgImgPlace1" presStyleIdx="1" presStyleCnt="4" custLinFactX="200000" custLinFactNeighborX="218275" custLinFactNeighborY="-8793"/>
      <dgm:spPr>
        <a:noFill/>
        <a:ln w="76200">
          <a:solidFill>
            <a:srgbClr val="512275"/>
          </a:solidFill>
        </a:ln>
      </dgm:spPr>
    </dgm:pt>
    <dgm:pt modelId="{9189E3A2-8580-45A3-B6F0-D6291CE09101}" type="pres">
      <dgm:prSet presAssocID="{5363D795-9D97-4FA0-B283-0FB3D22D0AA8}" presName="txShp" presStyleLbl="node1" presStyleIdx="1" presStyleCnt="4" custScaleX="109536" custLinFactNeighborX="-22207" custLinFactNeighborY="-3741">
        <dgm:presLayoutVars>
          <dgm:bulletEnabled val="1"/>
        </dgm:presLayoutVars>
      </dgm:prSet>
      <dgm:spPr/>
    </dgm:pt>
    <dgm:pt modelId="{D44F4FAC-9589-45B9-85AE-4D336133EF25}" type="pres">
      <dgm:prSet presAssocID="{79B82309-ECFF-4775-BCDB-0FB74A21F687}"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2" presStyleCnt="4" custLinFactX="200000" custLinFactNeighborX="225217" custLinFactNeighborY="-11401"/>
      <dgm:spPr>
        <a:noFill/>
        <a:ln w="76200">
          <a:solidFill>
            <a:srgbClr val="512275"/>
          </a:solidFill>
        </a:ln>
      </dgm:spPr>
    </dgm:pt>
    <dgm:pt modelId="{9865D78E-603D-2C48-A0BD-5CA658E2E3DE}" type="pres">
      <dgm:prSet presAssocID="{98388CF0-2FC0-7D4C-89C8-AFDB319950A2}" presName="txShp" presStyleLbl="node1" presStyleIdx="2" presStyleCnt="4" custScaleX="111782" custLinFactNeighborX="-22207" custLinFactNeighborY="-3465">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3" presStyleCnt="4" custLinFactX="200000" custLinFactNeighborX="223255" custLinFactNeighborY="-9228"/>
      <dgm:spPr>
        <a:noFill/>
        <a:ln w="76200">
          <a:solidFill>
            <a:srgbClr val="512275"/>
          </a:solidFill>
        </a:ln>
      </dgm:spPr>
    </dgm:pt>
    <dgm:pt modelId="{45903F6E-FE25-D24C-8298-56D5BEFD8FA1}" type="pres">
      <dgm:prSet presAssocID="{EF2E0D45-D3BC-1540-8275-10B5DB88AA5C}" presName="txShp" presStyleLbl="node1" presStyleIdx="3" presStyleCnt="4" custScaleX="111253" custLinFactNeighborX="-23080" custLinFactNeighborY="-3189">
        <dgm:presLayoutVars>
          <dgm:bulletEnabled val="1"/>
        </dgm:presLayoutVars>
      </dgm:prSet>
      <dgm:spPr/>
    </dgm:pt>
  </dgm:ptLst>
  <dgm:cxnLst>
    <dgm:cxn modelId="{ED035202-309B-4A9B-BE8F-8A388B207F7B}" srcId="{AFB24726-CFCD-F141-8F74-AD107E1C9534}" destId="{5363D795-9D97-4FA0-B283-0FB3D22D0AA8}" srcOrd="1" destOrd="0" parTransId="{589DB8A9-D576-4821-8EC4-57D55517ED52}" sibTransId="{79B82309-ECFF-4775-BCDB-0FB74A21F687}"/>
    <dgm:cxn modelId="{D6013F28-8F9A-A845-A60D-ECCE21CD8778}" srcId="{AFB24726-CFCD-F141-8F74-AD107E1C9534}" destId="{98388CF0-2FC0-7D4C-89C8-AFDB319950A2}" srcOrd="2" destOrd="0" parTransId="{C5D326A8-6460-C14D-A82B-3069994A18E4}" sibTransId="{3711E863-DAD4-D94E-B448-E02DF7CF449F}"/>
    <dgm:cxn modelId="{6A476660-E024-8140-922B-FCEA287D79F2}" type="presOf" srcId="{37B372C2-861A-0948-9CA6-0E65D0CB5FFB}" destId="{91DF4548-64D5-2043-95AA-7625C9677A2D}" srcOrd="0" destOrd="0" presId="urn:microsoft.com/office/officeart/2005/8/layout/vList3"/>
    <dgm:cxn modelId="{024AF042-80EC-4840-9517-269804CE8230}" type="presOf" srcId="{98388CF0-2FC0-7D4C-89C8-AFDB319950A2}" destId="{9865D78E-603D-2C48-A0BD-5CA658E2E3DE}" srcOrd="0" destOrd="0" presId="urn:microsoft.com/office/officeart/2005/8/layout/vList3"/>
    <dgm:cxn modelId="{85DB2745-A944-4646-A178-CD1C23B32141}" type="presOf" srcId="{5363D795-9D97-4FA0-B283-0FB3D22D0AA8}" destId="{9189E3A2-8580-45A3-B6F0-D6291CE09101}" srcOrd="0" destOrd="0" presId="urn:microsoft.com/office/officeart/2005/8/layout/vList3"/>
    <dgm:cxn modelId="{1EA0DD7F-0DA0-BC46-867F-312E21825920}" type="presOf" srcId="{AFB24726-CFCD-F141-8F74-AD107E1C9534}" destId="{358E7740-EA74-5947-968F-EAC0EEE6E935}" srcOrd="0" destOrd="0" presId="urn:microsoft.com/office/officeart/2005/8/layout/vList3"/>
    <dgm:cxn modelId="{37F746A9-10D6-484D-895C-578097D9C1A2}" type="presOf" srcId="{EF2E0D45-D3BC-1540-8275-10B5DB88AA5C}" destId="{45903F6E-FE25-D24C-8298-56D5BEFD8FA1}"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563605DB-A555-4F42-B3B7-64E4F312EB2D}" srcId="{AFB24726-CFCD-F141-8F74-AD107E1C9534}" destId="{EF2E0D45-D3BC-1540-8275-10B5DB88AA5C}" srcOrd="3" destOrd="0" parTransId="{E71E28C0-A6F5-8D45-BABC-8F1550D2A369}" sibTransId="{EED53C3D-7154-A24E-B627-191BE83F828D}"/>
    <dgm:cxn modelId="{A606CC80-0692-CA4F-9880-62D32644AC91}" type="presParOf" srcId="{358E7740-EA74-5947-968F-EAC0EEE6E935}" destId="{6234CBC3-5BB3-A346-A994-E21C0FE1ED48}" srcOrd="0" destOrd="0" presId="urn:microsoft.com/office/officeart/2005/8/layout/vList3"/>
    <dgm:cxn modelId="{47C00929-8204-0346-AD0E-69DE795808AE}" type="presParOf" srcId="{6234CBC3-5BB3-A346-A994-E21C0FE1ED48}" destId="{74087472-4B58-1049-BA41-D8BE6B8F4EDD}" srcOrd="0" destOrd="0" presId="urn:microsoft.com/office/officeart/2005/8/layout/vList3"/>
    <dgm:cxn modelId="{19DEB4AE-1063-7E44-94EE-1BCB6654C978}" type="presParOf" srcId="{6234CBC3-5BB3-A346-A994-E21C0FE1ED48}" destId="{91DF4548-64D5-2043-95AA-7625C9677A2D}" srcOrd="1" destOrd="0" presId="urn:microsoft.com/office/officeart/2005/8/layout/vList3"/>
    <dgm:cxn modelId="{625D416E-8AC4-BD45-AFF0-2DB818316F4B}" type="presParOf" srcId="{358E7740-EA74-5947-968F-EAC0EEE6E935}" destId="{9D1A9A5B-CB62-714D-8776-DF8FD58EC6BC}" srcOrd="1" destOrd="0" presId="urn:microsoft.com/office/officeart/2005/8/layout/vList3"/>
    <dgm:cxn modelId="{46D61007-27EC-4836-8A31-54069E72BB57}" type="presParOf" srcId="{358E7740-EA74-5947-968F-EAC0EEE6E935}" destId="{81FAFAED-9A6F-4AC8-B046-5BA05E351B7A}" srcOrd="2" destOrd="0" presId="urn:microsoft.com/office/officeart/2005/8/layout/vList3"/>
    <dgm:cxn modelId="{E215560D-F619-491F-A488-A52A751671DF}" type="presParOf" srcId="{81FAFAED-9A6F-4AC8-B046-5BA05E351B7A}" destId="{0A5864BE-9705-4139-B6DE-8E3E28DAD064}" srcOrd="0" destOrd="0" presId="urn:microsoft.com/office/officeart/2005/8/layout/vList3"/>
    <dgm:cxn modelId="{FD04F9DB-1250-43DA-B8CF-FA26CDA04166}" type="presParOf" srcId="{81FAFAED-9A6F-4AC8-B046-5BA05E351B7A}" destId="{9189E3A2-8580-45A3-B6F0-D6291CE09101}" srcOrd="1" destOrd="0" presId="urn:microsoft.com/office/officeart/2005/8/layout/vList3"/>
    <dgm:cxn modelId="{30E93EAF-3C04-4663-BB2F-4D5A8D2BE4CE}" type="presParOf" srcId="{358E7740-EA74-5947-968F-EAC0EEE6E935}" destId="{D44F4FAC-9589-45B9-85AE-4D336133EF25}" srcOrd="3" destOrd="0" presId="urn:microsoft.com/office/officeart/2005/8/layout/vList3"/>
    <dgm:cxn modelId="{70852CDB-3716-B24F-888C-5C4ECD8EFE08}" type="presParOf" srcId="{358E7740-EA74-5947-968F-EAC0EEE6E935}" destId="{4FBF6E79-4DBA-434B-8BEF-1169221B398D}" srcOrd="4" destOrd="0" presId="urn:microsoft.com/office/officeart/2005/8/layout/vList3"/>
    <dgm:cxn modelId="{32C45D37-0DD3-1944-835E-6B630AF630DF}" type="presParOf" srcId="{4FBF6E79-4DBA-434B-8BEF-1169221B398D}" destId="{C5581E9B-68B4-C444-9D20-0F9E6E7C50BE}" srcOrd="0" destOrd="0" presId="urn:microsoft.com/office/officeart/2005/8/layout/vList3"/>
    <dgm:cxn modelId="{9B7403C0-1695-CE45-B271-E31BAF655871}" type="presParOf" srcId="{4FBF6E79-4DBA-434B-8BEF-1169221B398D}" destId="{9865D78E-603D-2C48-A0BD-5CA658E2E3DE}" srcOrd="1" destOrd="0" presId="urn:microsoft.com/office/officeart/2005/8/layout/vList3"/>
    <dgm:cxn modelId="{EF832D7C-A799-674F-A0D2-4FFCA35B4A5B}" type="presParOf" srcId="{358E7740-EA74-5947-968F-EAC0EEE6E935}" destId="{242D2082-C3AD-154D-86F8-8C374EE145AF}" srcOrd="5" destOrd="0" presId="urn:microsoft.com/office/officeart/2005/8/layout/vList3"/>
    <dgm:cxn modelId="{992349BA-3C2B-B049-B660-CE19B452093D}" type="presParOf" srcId="{358E7740-EA74-5947-968F-EAC0EEE6E935}" destId="{A9A52EA2-6DEE-F54A-8128-D586A7AB58DD}" srcOrd="6" destOrd="0" presId="urn:microsoft.com/office/officeart/2005/8/layout/vList3"/>
    <dgm:cxn modelId="{CC26993D-824A-1D4C-AB57-ECB25274A855}" type="presParOf" srcId="{A9A52EA2-6DEE-F54A-8128-D586A7AB58DD}" destId="{EC70A4E9-C32B-6946-9D17-920F6CBCBD0D}" srcOrd="0" destOrd="0" presId="urn:microsoft.com/office/officeart/2005/8/layout/vList3"/>
    <dgm:cxn modelId="{822490A3-BC0F-9245-B316-4CD38CE5384E}" type="presParOf" srcId="{A9A52EA2-6DEE-F54A-8128-D586A7AB58DD}" destId="{45903F6E-FE25-D24C-8298-56D5BEFD8FA1}"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462382" y="0"/>
          <a:ext cx="3590814"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GB" sz="2400" kern="1200" dirty="0"/>
            <a:t>Doing puzzles like Sudoku or crosswords </a:t>
          </a:r>
          <a:endParaRPr lang="en-US" sz="2400" kern="1200" dirty="0"/>
        </a:p>
      </dsp:txBody>
      <dsp:txXfrm rot="10800000">
        <a:off x="675261" y="0"/>
        <a:ext cx="3377935" cy="851516"/>
      </dsp:txXfrm>
    </dsp:sp>
    <dsp:sp modelId="{74087472-4B58-1049-BA41-D8BE6B8F4EDD}">
      <dsp:nvSpPr>
        <dsp:cNvPr id="0" name=""/>
        <dsp:cNvSpPr/>
      </dsp:nvSpPr>
      <dsp:spPr>
        <a:xfrm>
          <a:off x="4078115" y="2"/>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408242" y="1100449"/>
          <a:ext cx="3663001"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GB" sz="2400" kern="1200" dirty="0"/>
            <a:t>Reading (to yourself or out loud) </a:t>
          </a:r>
          <a:endParaRPr lang="en-US" sz="2400" kern="1200" dirty="0"/>
        </a:p>
      </dsp:txBody>
      <dsp:txXfrm rot="10800000">
        <a:off x="621121" y="1100449"/>
        <a:ext cx="3450122" cy="851516"/>
      </dsp:txXfrm>
    </dsp:sp>
    <dsp:sp modelId="{C5581E9B-68B4-C444-9D20-0F9E6E7C50BE}">
      <dsp:nvSpPr>
        <dsp:cNvPr id="0" name=""/>
        <dsp:cNvSpPr/>
      </dsp:nvSpPr>
      <dsp:spPr>
        <a:xfrm>
          <a:off x="4078115" y="1165139"/>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343063" y="2206150"/>
          <a:ext cx="3749906"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91440" rIns="170688" bIns="91440" numCol="1" spcCol="1270" anchor="ctr" anchorCtr="0">
          <a:noAutofit/>
        </a:bodyPr>
        <a:lstStyle/>
        <a:p>
          <a:pPr marL="0" lvl="0" indent="0" algn="ctr" defTabSz="1066800">
            <a:lnSpc>
              <a:spcPct val="90000"/>
            </a:lnSpc>
            <a:spcBef>
              <a:spcPct val="0"/>
            </a:spcBef>
            <a:spcAft>
              <a:spcPct val="35000"/>
            </a:spcAft>
            <a:buNone/>
          </a:pPr>
          <a:r>
            <a:rPr lang="en-GB" sz="2400" kern="1200" dirty="0"/>
            <a:t>Writing down what the voices say/your belief</a:t>
          </a:r>
          <a:endParaRPr lang="en-US" sz="2400" kern="1200" dirty="0"/>
        </a:p>
      </dsp:txBody>
      <dsp:txXfrm rot="10800000">
        <a:off x="555942" y="2206150"/>
        <a:ext cx="3537027" cy="851516"/>
      </dsp:txXfrm>
    </dsp:sp>
    <dsp:sp modelId="{EC70A4E9-C32B-6946-9D17-920F6CBCBD0D}">
      <dsp:nvSpPr>
        <dsp:cNvPr id="0" name=""/>
        <dsp:cNvSpPr/>
      </dsp:nvSpPr>
      <dsp:spPr>
        <a:xfrm>
          <a:off x="4078115" y="2234523"/>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BB252EBB-D78D-7041-9533-2AB78BAEABDF}">
      <dsp:nvSpPr>
        <dsp:cNvPr id="0" name=""/>
        <dsp:cNvSpPr/>
      </dsp:nvSpPr>
      <dsp:spPr>
        <a:xfrm rot="10800000">
          <a:off x="353119" y="3311851"/>
          <a:ext cx="3736498"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68580" rIns="128016" bIns="68580" numCol="1" spcCol="1270" anchor="ctr" anchorCtr="0">
          <a:noAutofit/>
        </a:bodyPr>
        <a:lstStyle/>
        <a:p>
          <a:pPr marL="0" lvl="0" indent="0" algn="ctr" defTabSz="800100">
            <a:lnSpc>
              <a:spcPct val="90000"/>
            </a:lnSpc>
            <a:spcBef>
              <a:spcPct val="0"/>
            </a:spcBef>
            <a:spcAft>
              <a:spcPct val="35000"/>
            </a:spcAft>
            <a:buNone/>
          </a:pPr>
          <a:r>
            <a:rPr lang="en-GB" sz="1800" kern="1200" dirty="0"/>
            <a:t>Identify a ‘voice time’ for you to listen to the voices only at set times of the day or week </a:t>
          </a:r>
          <a:endParaRPr lang="en-US" sz="1800" kern="1200" dirty="0"/>
        </a:p>
      </dsp:txBody>
      <dsp:txXfrm rot="10800000">
        <a:off x="565998" y="3311851"/>
        <a:ext cx="3523619" cy="851516"/>
      </dsp:txXfrm>
    </dsp:sp>
    <dsp:sp modelId="{A1F0B8D6-49C8-0840-8B72-5D6D321CB849}">
      <dsp:nvSpPr>
        <dsp:cNvPr id="0" name=""/>
        <dsp:cNvSpPr/>
      </dsp:nvSpPr>
      <dsp:spPr>
        <a:xfrm>
          <a:off x="4078115" y="3318144"/>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59390" y="0"/>
          <a:ext cx="4026677" cy="850888"/>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218"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kern="1200" dirty="0"/>
            <a:t>Talking to yourself in your head e.g. counting, praying, singing a favourite song or reciting a poem to yourself</a:t>
          </a:r>
          <a:endParaRPr lang="en-US" sz="1600" kern="1200" dirty="0"/>
        </a:p>
      </dsp:txBody>
      <dsp:txXfrm rot="10800000">
        <a:off x="272112" y="0"/>
        <a:ext cx="3813955" cy="850888"/>
      </dsp:txXfrm>
    </dsp:sp>
    <dsp:sp modelId="{74087472-4B58-1049-BA41-D8BE6B8F4EDD}">
      <dsp:nvSpPr>
        <dsp:cNvPr id="0" name=""/>
        <dsp:cNvSpPr/>
      </dsp:nvSpPr>
      <dsp:spPr>
        <a:xfrm>
          <a:off x="4154641" y="70258"/>
          <a:ext cx="850888" cy="850888"/>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189E3A2-8580-45A3-B6F0-D6291CE09101}">
      <dsp:nvSpPr>
        <dsp:cNvPr id="0" name=""/>
        <dsp:cNvSpPr/>
      </dsp:nvSpPr>
      <dsp:spPr>
        <a:xfrm rot="10800000">
          <a:off x="59390" y="1075113"/>
          <a:ext cx="4026677" cy="850888"/>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218"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kern="1200" dirty="0"/>
            <a:t>Staying away from situations that will make the beliefs upsetting</a:t>
          </a:r>
          <a:endParaRPr lang="en-US" sz="1600" kern="1200" dirty="0"/>
        </a:p>
      </dsp:txBody>
      <dsp:txXfrm rot="10800000">
        <a:off x="272112" y="1075113"/>
        <a:ext cx="3813955" cy="850888"/>
      </dsp:txXfrm>
    </dsp:sp>
    <dsp:sp modelId="{0A5864BE-9705-4139-B6DE-8E3E28DAD064}">
      <dsp:nvSpPr>
        <dsp:cNvPr id="0" name=""/>
        <dsp:cNvSpPr/>
      </dsp:nvSpPr>
      <dsp:spPr>
        <a:xfrm>
          <a:off x="4184634" y="1032126"/>
          <a:ext cx="850888" cy="850888"/>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0" y="2182347"/>
          <a:ext cx="4109243" cy="850888"/>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218"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kern="1200" dirty="0"/>
            <a:t>Talking to other people about their experiences and sharing coping strategies </a:t>
          </a:r>
          <a:endParaRPr lang="en-US" sz="1600" kern="1200" dirty="0"/>
        </a:p>
      </dsp:txBody>
      <dsp:txXfrm rot="10800000">
        <a:off x="212722" y="2182347"/>
        <a:ext cx="3896521" cy="850888"/>
      </dsp:txXfrm>
    </dsp:sp>
    <dsp:sp modelId="{C5581E9B-68B4-C444-9D20-0F9E6E7C50BE}">
      <dsp:nvSpPr>
        <dsp:cNvPr id="0" name=""/>
        <dsp:cNvSpPr/>
      </dsp:nvSpPr>
      <dsp:spPr>
        <a:xfrm>
          <a:off x="4223062" y="2114820"/>
          <a:ext cx="850888" cy="850888"/>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0" y="3289580"/>
          <a:ext cx="4089796" cy="850888"/>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218" tIns="68580" rIns="128016" bIns="68580" numCol="1" spcCol="1270" anchor="ctr" anchorCtr="0">
          <a:noAutofit/>
        </a:bodyPr>
        <a:lstStyle/>
        <a:p>
          <a:pPr marL="0" lvl="0" indent="0" algn="ctr" defTabSz="800100">
            <a:lnSpc>
              <a:spcPct val="90000"/>
            </a:lnSpc>
            <a:spcBef>
              <a:spcPct val="0"/>
            </a:spcBef>
            <a:spcAft>
              <a:spcPct val="35000"/>
            </a:spcAft>
            <a:buNone/>
          </a:pPr>
          <a:r>
            <a:rPr lang="en-GB" sz="1800" kern="1200" dirty="0"/>
            <a:t>Focusing on the voices for short periods to see how the content can be similar to thoughts </a:t>
          </a:r>
          <a:endParaRPr lang="en-US" sz="1800" kern="1200" dirty="0"/>
        </a:p>
      </dsp:txBody>
      <dsp:txXfrm rot="10800000">
        <a:off x="212722" y="3289580"/>
        <a:ext cx="3877074" cy="850888"/>
      </dsp:txXfrm>
    </dsp:sp>
    <dsp:sp modelId="{EC70A4E9-C32B-6946-9D17-920F6CBCBD0D}">
      <dsp:nvSpPr>
        <dsp:cNvPr id="0" name=""/>
        <dsp:cNvSpPr/>
      </dsp:nvSpPr>
      <dsp:spPr>
        <a:xfrm>
          <a:off x="4211229" y="3238195"/>
          <a:ext cx="850888" cy="850888"/>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2F13D9-4AE5-D342-8BE1-1AFDDFB4C67F}" type="datetimeFigureOut">
              <a:rPr lang="en-US" smtClean="0"/>
              <a:t>8/8/2025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2B5C42-43CD-F14C-8A7F-819970C0B5FA}" type="slidenum">
              <a:rPr lang="en-US" smtClean="0"/>
              <a:t>‹#›</a:t>
            </a:fld>
            <a:endParaRPr lang="en-US"/>
          </a:p>
        </p:txBody>
      </p:sp>
    </p:spTree>
    <p:extLst>
      <p:ext uri="{BB962C8B-B14F-4D97-AF65-F5344CB8AC3E}">
        <p14:creationId xmlns:p14="http://schemas.microsoft.com/office/powerpoint/2010/main" val="2141410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92B5C42-43CD-F14C-8A7F-819970C0B5FA}" type="slidenum">
              <a:rPr lang="en-US" smtClean="0"/>
              <a:t>2</a:t>
            </a:fld>
            <a:endParaRPr lang="en-US"/>
          </a:p>
        </p:txBody>
      </p:sp>
    </p:spTree>
    <p:extLst>
      <p:ext uri="{BB962C8B-B14F-4D97-AF65-F5344CB8AC3E}">
        <p14:creationId xmlns:p14="http://schemas.microsoft.com/office/powerpoint/2010/main" val="1048467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Normalising experiences</a:t>
            </a:r>
          </a:p>
        </p:txBody>
      </p:sp>
      <p:sp>
        <p:nvSpPr>
          <p:cNvPr id="4" name="Slide Number Placeholder 3"/>
          <p:cNvSpPr>
            <a:spLocks noGrp="1"/>
          </p:cNvSpPr>
          <p:nvPr>
            <p:ph type="sldNum" sz="quarter" idx="10"/>
          </p:nvPr>
        </p:nvSpPr>
        <p:spPr/>
        <p:txBody>
          <a:bodyPr/>
          <a:lstStyle/>
          <a:p>
            <a:fld id="{A92B5C42-43CD-F14C-8A7F-819970C0B5FA}" type="slidenum">
              <a:rPr lang="en-US" smtClean="0"/>
              <a:t>6</a:t>
            </a:fld>
            <a:endParaRPr lang="en-US"/>
          </a:p>
        </p:txBody>
      </p:sp>
    </p:spTree>
    <p:extLst>
      <p:ext uri="{BB962C8B-B14F-4D97-AF65-F5344CB8AC3E}">
        <p14:creationId xmlns:p14="http://schemas.microsoft.com/office/powerpoint/2010/main" val="3014182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Normalising experiences</a:t>
            </a:r>
          </a:p>
        </p:txBody>
      </p:sp>
      <p:sp>
        <p:nvSpPr>
          <p:cNvPr id="4" name="Slide Number Placeholder 3"/>
          <p:cNvSpPr>
            <a:spLocks noGrp="1"/>
          </p:cNvSpPr>
          <p:nvPr>
            <p:ph type="sldNum" sz="quarter" idx="10"/>
          </p:nvPr>
        </p:nvSpPr>
        <p:spPr/>
        <p:txBody>
          <a:bodyPr/>
          <a:lstStyle/>
          <a:p>
            <a:fld id="{A92B5C42-43CD-F14C-8A7F-819970C0B5FA}" type="slidenum">
              <a:rPr lang="en-US" smtClean="0"/>
              <a:t>9</a:t>
            </a:fld>
            <a:endParaRPr lang="en-US"/>
          </a:p>
        </p:txBody>
      </p:sp>
    </p:spTree>
    <p:extLst>
      <p:ext uri="{BB962C8B-B14F-4D97-AF65-F5344CB8AC3E}">
        <p14:creationId xmlns:p14="http://schemas.microsoft.com/office/powerpoint/2010/main" val="3014182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Normalising experiences</a:t>
            </a:r>
          </a:p>
        </p:txBody>
      </p:sp>
      <p:sp>
        <p:nvSpPr>
          <p:cNvPr id="4" name="Slide Number Placeholder 3"/>
          <p:cNvSpPr>
            <a:spLocks noGrp="1"/>
          </p:cNvSpPr>
          <p:nvPr>
            <p:ph type="sldNum" sz="quarter" idx="10"/>
          </p:nvPr>
        </p:nvSpPr>
        <p:spPr/>
        <p:txBody>
          <a:bodyPr/>
          <a:lstStyle/>
          <a:p>
            <a:fld id="{A92B5C42-43CD-F14C-8A7F-819970C0B5FA}" type="slidenum">
              <a:rPr lang="en-US" smtClean="0"/>
              <a:t>10</a:t>
            </a:fld>
            <a:endParaRPr lang="en-US"/>
          </a:p>
        </p:txBody>
      </p:sp>
    </p:spTree>
    <p:extLst>
      <p:ext uri="{BB962C8B-B14F-4D97-AF65-F5344CB8AC3E}">
        <p14:creationId xmlns:p14="http://schemas.microsoft.com/office/powerpoint/2010/main" val="554907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30</a:t>
            </a:fld>
            <a:endParaRPr lang="en-US"/>
          </a:p>
        </p:txBody>
      </p:sp>
    </p:spTree>
    <p:extLst>
      <p:ext uri="{BB962C8B-B14F-4D97-AF65-F5344CB8AC3E}">
        <p14:creationId xmlns:p14="http://schemas.microsoft.com/office/powerpoint/2010/main" val="3470925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31</a:t>
            </a:fld>
            <a:endParaRPr lang="en-US"/>
          </a:p>
        </p:txBody>
      </p:sp>
    </p:spTree>
    <p:extLst>
      <p:ext uri="{BB962C8B-B14F-4D97-AF65-F5344CB8AC3E}">
        <p14:creationId xmlns:p14="http://schemas.microsoft.com/office/powerpoint/2010/main" val="3922141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33</a:t>
            </a:fld>
            <a:endParaRPr lang="en-US"/>
          </a:p>
        </p:txBody>
      </p:sp>
    </p:spTree>
    <p:extLst>
      <p:ext uri="{BB962C8B-B14F-4D97-AF65-F5344CB8AC3E}">
        <p14:creationId xmlns:p14="http://schemas.microsoft.com/office/powerpoint/2010/main" val="3786754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36</a:t>
            </a:fld>
            <a:endParaRPr lang="en-US"/>
          </a:p>
        </p:txBody>
      </p:sp>
    </p:spTree>
    <p:extLst>
      <p:ext uri="{BB962C8B-B14F-4D97-AF65-F5344CB8AC3E}">
        <p14:creationId xmlns:p14="http://schemas.microsoft.com/office/powerpoint/2010/main" val="824772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466889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644769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431478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894046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292144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930860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F8F9741-E2B6-6D4F-8850-863D34ACB4FF}" type="datetimeFigureOut">
              <a:rPr lang="en-US" smtClean="0"/>
              <a:t>8/8/2025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547349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F8F9741-E2B6-6D4F-8850-863D34ACB4FF}" type="datetimeFigureOut">
              <a:rPr lang="en-US" smtClean="0"/>
              <a:t>8/8/2025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624065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F9741-E2B6-6D4F-8850-863D34ACB4FF}" type="datetimeFigureOut">
              <a:rPr lang="en-US" smtClean="0"/>
              <a:t>8/8/2025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14805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270422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916938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8F9741-E2B6-6D4F-8850-863D34ACB4FF}" type="datetimeFigureOut">
              <a:rPr lang="en-US" smtClean="0"/>
              <a:t>8/8/2025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FA3EA9-41AB-174F-92C4-AA45F82B30FF}" type="slidenum">
              <a:rPr lang="en-US" smtClean="0"/>
              <a:t>‹#›</a:t>
            </a:fld>
            <a:endParaRPr lang="en-US"/>
          </a:p>
        </p:txBody>
      </p:sp>
    </p:spTree>
    <p:extLst>
      <p:ext uri="{BB962C8B-B14F-4D97-AF65-F5344CB8AC3E}">
        <p14:creationId xmlns:p14="http://schemas.microsoft.com/office/powerpoint/2010/main" val="2036663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265947" y="763039"/>
            <a:ext cx="4137408" cy="1742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955963" y="637310"/>
            <a:ext cx="10778837" cy="5038275"/>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noGrp="1"/>
          </p:cNvSpPr>
          <p:nvPr>
            <p:ph type="ctrTitle"/>
          </p:nvPr>
        </p:nvSpPr>
        <p:spPr>
          <a:xfrm>
            <a:off x="1265947" y="2690847"/>
            <a:ext cx="7507525" cy="181798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4400" b="1" dirty="0">
                <a:solidFill>
                  <a:srgbClr val="512275"/>
                </a:solidFill>
                <a:latin typeface="Segoe Print" charset="0"/>
                <a:ea typeface="Segoe Print" charset="0"/>
                <a:cs typeface="Segoe Print" charset="0"/>
              </a:rPr>
              <a:t>Distressing experiences of psychosis staff training</a:t>
            </a:r>
            <a:endParaRPr sz="4400" b="1" dirty="0">
              <a:solidFill>
                <a:srgbClr val="512275"/>
              </a:solidFill>
              <a:latin typeface="Segoe Print" charset="0"/>
              <a:ea typeface="Segoe Print" charset="0"/>
              <a:cs typeface="Segoe Print" charset="0"/>
            </a:endParaRPr>
          </a:p>
        </p:txBody>
      </p:sp>
      <p:sp>
        <p:nvSpPr>
          <p:cNvPr id="8" name="Rectangle 7"/>
          <p:cNvSpPr>
            <a:spLocks noChangeArrowheads="1"/>
          </p:cNvSpPr>
          <p:nvPr/>
        </p:nvSpPr>
        <p:spPr bwMode="auto">
          <a:xfrm>
            <a:off x="1265947" y="4386387"/>
            <a:ext cx="6390424" cy="93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GB" sz="2400" dirty="0">
                <a:solidFill>
                  <a:srgbClr val="512275"/>
                </a:solidFill>
                <a:latin typeface="Verdana"/>
                <a:cs typeface="Verdana"/>
              </a:rPr>
              <a:t>[Trainer name]</a:t>
            </a:r>
          </a:p>
          <a:p>
            <a:pPr>
              <a:lnSpc>
                <a:spcPct val="120000"/>
              </a:lnSpc>
            </a:pPr>
            <a:r>
              <a:rPr lang="en-GB" sz="2400" dirty="0">
                <a:solidFill>
                  <a:srgbClr val="512275"/>
                </a:solidFill>
                <a:latin typeface="Verdana"/>
                <a:cs typeface="Verdana"/>
              </a:rPr>
              <a:t>[Trainer organisation]</a:t>
            </a:r>
          </a:p>
        </p:txBody>
      </p:sp>
      <p:pic>
        <p:nvPicPr>
          <p:cNvPr id="2" name="Picture 1">
            <a:extLst>
              <a:ext uri="{FF2B5EF4-FFF2-40B4-BE49-F238E27FC236}">
                <a16:creationId xmlns:a16="http://schemas.microsoft.com/office/drawing/2014/main" id="{95EB2B92-79C2-B023-0A84-9C730FD8A0A6}"/>
              </a:ext>
            </a:extLst>
          </p:cNvPr>
          <p:cNvPicPr>
            <a:picLocks noChangeAspect="1"/>
          </p:cNvPicPr>
          <p:nvPr/>
        </p:nvPicPr>
        <p:blipFill>
          <a:blip r:embed="rId4"/>
          <a:stretch>
            <a:fillRect/>
          </a:stretch>
        </p:blipFill>
        <p:spPr>
          <a:xfrm>
            <a:off x="9224387" y="1151506"/>
            <a:ext cx="2337606" cy="1109322"/>
          </a:xfrm>
          <a:prstGeom prst="rect">
            <a:avLst/>
          </a:prstGeom>
        </p:spPr>
      </p:pic>
      <p:pic>
        <p:nvPicPr>
          <p:cNvPr id="1026" name="Picture 2" descr="Logo downloads | University brand | StaffNet | The University of Manchester">
            <a:extLst>
              <a:ext uri="{FF2B5EF4-FFF2-40B4-BE49-F238E27FC236}">
                <a16:creationId xmlns:a16="http://schemas.microsoft.com/office/drawing/2014/main" id="{758876D1-2EB1-EDB5-B59E-E1C0F9B0F5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24869" y="3209118"/>
            <a:ext cx="2159415" cy="9146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1951B44-E4EA-3676-D5A3-7A50E51BA908}"/>
              </a:ext>
            </a:extLst>
          </p:cNvPr>
          <p:cNvSpPr txBox="1"/>
          <p:nvPr/>
        </p:nvSpPr>
        <p:spPr>
          <a:xfrm>
            <a:off x="108213" y="6047066"/>
            <a:ext cx="8291293" cy="707886"/>
          </a:xfrm>
          <a:prstGeom prst="rect">
            <a:avLst/>
          </a:prstGeom>
          <a:noFill/>
        </p:spPr>
        <p:txBody>
          <a:bodyPr wrap="square">
            <a:spAutoFit/>
          </a:bodyPr>
          <a:lstStyle/>
          <a:p>
            <a:r>
              <a:rPr lang="en-GB" sz="2000" dirty="0">
                <a:latin typeface="Arial Narrow" panose="020B0606020202030204" pitchFamily="34" charset="0"/>
              </a:rPr>
              <a:t>(c) 2025 Greater Manchester Mental Health NHS Foundation Trust. All rights reserved. </a:t>
            </a:r>
          </a:p>
          <a:p>
            <a:r>
              <a:rPr lang="en-GB" sz="2000" dirty="0">
                <a:latin typeface="Arial Narrow" panose="020B0606020202030204" pitchFamily="34" charset="0"/>
              </a:rPr>
              <a:t>Not to be reproduced in whole or in part without the permission of the copyright owner.</a:t>
            </a:r>
          </a:p>
        </p:txBody>
      </p:sp>
      <p:pic>
        <p:nvPicPr>
          <p:cNvPr id="3" name="Picture 2">
            <a:extLst>
              <a:ext uri="{FF2B5EF4-FFF2-40B4-BE49-F238E27FC236}">
                <a16:creationId xmlns:a16="http://schemas.microsoft.com/office/drawing/2014/main" id="{5DC964E6-9A06-8663-BEE3-2DE5C6AD63B1}"/>
              </a:ext>
            </a:extLst>
          </p:cNvPr>
          <p:cNvPicPr>
            <a:picLocks noChangeAspect="1"/>
          </p:cNvPicPr>
          <p:nvPr/>
        </p:nvPicPr>
        <p:blipFill>
          <a:blip r:embed="rId6"/>
          <a:stretch>
            <a:fillRect/>
          </a:stretch>
        </p:blipFill>
        <p:spPr>
          <a:xfrm>
            <a:off x="8773471" y="4788872"/>
            <a:ext cx="2788521" cy="495856"/>
          </a:xfrm>
          <a:prstGeom prst="rect">
            <a:avLst/>
          </a:prstGeom>
        </p:spPr>
      </p:pic>
    </p:spTree>
    <p:extLst>
      <p:ext uri="{BB962C8B-B14F-4D97-AF65-F5344CB8AC3E}">
        <p14:creationId xmlns:p14="http://schemas.microsoft.com/office/powerpoint/2010/main" val="2921184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Eleanor </a:t>
            </a:r>
            <a:r>
              <a:rPr lang="en-US" sz="3600" b="1" dirty="0" err="1"/>
              <a:t>Longden</a:t>
            </a:r>
            <a:r>
              <a:rPr lang="en-US" sz="3600" b="1" dirty="0"/>
              <a:t> – </a:t>
            </a:r>
            <a:r>
              <a:rPr lang="en-US" sz="3600" dirty="0"/>
              <a:t>The voices in my head</a:t>
            </a:r>
            <a:endParaRPr lang="en-US" sz="3600" b="1" dirty="0"/>
          </a:p>
          <a:p>
            <a:pPr algn="ctr"/>
            <a:endParaRPr lang="en-US" sz="2400" dirty="0"/>
          </a:p>
          <a:p>
            <a:pPr algn="ctr"/>
            <a:r>
              <a:rPr lang="en-US" sz="2400" dirty="0"/>
              <a:t>https://www.youtube.com/watch?v=syjEN3peCJw</a:t>
            </a:r>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2699311" y="2806877"/>
            <a:ext cx="6257886" cy="239198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sz="6600" dirty="0">
              <a:solidFill>
                <a:srgbClr val="512275"/>
              </a:solidFill>
              <a:latin typeface="Segoe Print" charset="0"/>
              <a:ea typeface="Segoe Print" charset="0"/>
              <a:cs typeface="Segoe Print" charset="0"/>
            </a:endParaRPr>
          </a:p>
        </p:txBody>
      </p:sp>
      <p:sp>
        <p:nvSpPr>
          <p:cNvPr id="9" name="Google Shape;67;p12"/>
          <p:cNvSpPr txBox="1">
            <a:spLocks/>
          </p:cNvSpPr>
          <p:nvPr/>
        </p:nvSpPr>
        <p:spPr>
          <a:xfrm>
            <a:off x="1937443" y="795499"/>
            <a:ext cx="8120958" cy="239198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dirty="0">
              <a:solidFill>
                <a:srgbClr val="512275"/>
              </a:solidFill>
              <a:latin typeface="Segoe Print" charset="0"/>
              <a:ea typeface="Segoe Print" charset="0"/>
              <a:cs typeface="Segoe Print" charset="0"/>
            </a:endParaRPr>
          </a:p>
        </p:txBody>
      </p:sp>
    </p:spTree>
    <p:extLst>
      <p:ext uri="{BB962C8B-B14F-4D97-AF65-F5344CB8AC3E}">
        <p14:creationId xmlns:p14="http://schemas.microsoft.com/office/powerpoint/2010/main" val="3466728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854"/>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699311" y="1384949"/>
            <a:ext cx="7292139"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1-2-1 Sessions on</a:t>
            </a:r>
          </a:p>
        </p:txBody>
      </p:sp>
      <p:sp>
        <p:nvSpPr>
          <p:cNvPr id="7" name="Google Shape;67;p12"/>
          <p:cNvSpPr txBox="1">
            <a:spLocks/>
          </p:cNvSpPr>
          <p:nvPr/>
        </p:nvSpPr>
        <p:spPr>
          <a:xfrm>
            <a:off x="3080588" y="2549578"/>
            <a:ext cx="6170633"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000" dirty="0">
                <a:solidFill>
                  <a:srgbClr val="512275"/>
                </a:solidFill>
                <a:latin typeface="Segoe Print" charset="0"/>
                <a:ea typeface="Segoe Print" charset="0"/>
                <a:cs typeface="Segoe Print" charset="0"/>
              </a:rPr>
              <a:t>Distressing experiences of psychosis</a:t>
            </a:r>
          </a:p>
        </p:txBody>
      </p:sp>
    </p:spTree>
    <p:extLst>
      <p:ext uri="{BB962C8B-B14F-4D97-AF65-F5344CB8AC3E}">
        <p14:creationId xmlns:p14="http://schemas.microsoft.com/office/powerpoint/2010/main" val="1636938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1:</a:t>
            </a:r>
          </a:p>
        </p:txBody>
      </p:sp>
      <p:sp>
        <p:nvSpPr>
          <p:cNvPr id="7" name="Google Shape;67;p12"/>
          <p:cNvSpPr txBox="1">
            <a:spLocks/>
          </p:cNvSpPr>
          <p:nvPr/>
        </p:nvSpPr>
        <p:spPr>
          <a:xfrm>
            <a:off x="926134" y="2402290"/>
            <a:ext cx="9295106" cy="205341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7200" dirty="0">
                <a:solidFill>
                  <a:srgbClr val="512275"/>
                </a:solidFill>
                <a:latin typeface="Segoe Print" charset="0"/>
                <a:ea typeface="Segoe Print" charset="0"/>
                <a:cs typeface="Segoe Print" charset="0"/>
              </a:rPr>
              <a:t>Understanding distressing experiences of psychosis</a:t>
            </a:r>
          </a:p>
        </p:txBody>
      </p:sp>
      <p:grpSp>
        <p:nvGrpSpPr>
          <p:cNvPr id="8" name="Google Shape;455;p38"/>
          <p:cNvGrpSpPr/>
          <p:nvPr/>
        </p:nvGrpSpPr>
        <p:grpSpPr>
          <a:xfrm>
            <a:off x="10384079" y="5279136"/>
            <a:ext cx="1533601" cy="1449670"/>
            <a:chOff x="3955900" y="2984500"/>
            <a:chExt cx="414000" cy="422525"/>
          </a:xfrm>
          <a:solidFill>
            <a:srgbClr val="512275"/>
          </a:solidFill>
        </p:grpSpPr>
        <p:sp>
          <p:nvSpPr>
            <p:cNvPr id="9"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0"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Tree>
    <p:extLst>
      <p:ext uri="{BB962C8B-B14F-4D97-AF65-F5344CB8AC3E}">
        <p14:creationId xmlns:p14="http://schemas.microsoft.com/office/powerpoint/2010/main" val="173988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381960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2"/>
          <p:cNvSpPr>
            <a:spLocks noGrp="1"/>
          </p:cNvSpPr>
          <p:nvPr>
            <p:ph idx="1"/>
          </p:nvPr>
        </p:nvSpPr>
        <p:spPr>
          <a:xfrm>
            <a:off x="4890988" y="589745"/>
            <a:ext cx="6985312" cy="5953437"/>
          </a:xfrm>
        </p:spPr>
        <p:txBody>
          <a:bodyPr>
            <a:normAutofit fontScale="92500"/>
          </a:bodyPr>
          <a:lstStyle/>
          <a:p>
            <a:pPr marL="0" indent="0">
              <a:lnSpc>
                <a:spcPct val="150000"/>
              </a:lnSpc>
              <a:buNone/>
            </a:pPr>
            <a:r>
              <a:rPr lang="en-GB" sz="2400" b="1" dirty="0">
                <a:solidFill>
                  <a:srgbClr val="512275"/>
                </a:solidFill>
                <a:latin typeface="Segoe Print" charset="0"/>
                <a:ea typeface="Segoe Print" charset="0"/>
                <a:cs typeface="Segoe Print" charset="0"/>
              </a:rPr>
              <a:t>All patients you are doing 1-2-1 sessions with on psychosis can receive Section 1 of the workbook.</a:t>
            </a:r>
          </a:p>
          <a:p>
            <a:pPr marL="0" indent="0">
              <a:lnSpc>
                <a:spcPct val="150000"/>
              </a:lnSpc>
              <a:buNone/>
            </a:pPr>
            <a:r>
              <a:rPr lang="en-US" sz="2400" b="1" dirty="0">
                <a:solidFill>
                  <a:srgbClr val="512275"/>
                </a:solidFill>
                <a:latin typeface="Segoe Print" charset="0"/>
                <a:ea typeface="Verdana" panose="020B0604030504040204" pitchFamily="34" charset="0"/>
              </a:rPr>
              <a:t>S</a:t>
            </a:r>
            <a:r>
              <a:rPr lang="en-GB" sz="2400" b="1" dirty="0" err="1">
                <a:solidFill>
                  <a:srgbClr val="512275"/>
                </a:solidFill>
                <a:latin typeface="Segoe Print" charset="0"/>
                <a:ea typeface="Verdana" panose="020B0604030504040204" pitchFamily="34" charset="0"/>
              </a:rPr>
              <a:t>ection</a:t>
            </a:r>
            <a:r>
              <a:rPr lang="en-GB" sz="2400" b="1" dirty="0">
                <a:solidFill>
                  <a:srgbClr val="512275"/>
                </a:solidFill>
                <a:latin typeface="Segoe Print" charset="0"/>
                <a:ea typeface="Verdana" panose="020B0604030504040204" pitchFamily="34" charset="0"/>
              </a:rPr>
              <a:t> 1 covers:</a:t>
            </a:r>
          </a:p>
          <a:p>
            <a:pPr>
              <a:lnSpc>
                <a:spcPct val="150000"/>
              </a:lnSpc>
              <a:buFontTx/>
              <a:buChar char="-"/>
            </a:pPr>
            <a:r>
              <a:rPr lang="en-US" sz="2400" dirty="0">
                <a:solidFill>
                  <a:srgbClr val="512275"/>
                </a:solidFill>
                <a:latin typeface="Segoe Print" charset="0"/>
                <a:ea typeface="Verdana" panose="020B0604030504040204" pitchFamily="34" charset="0"/>
              </a:rPr>
              <a:t>What are distressing experiences of psychosis?</a:t>
            </a:r>
          </a:p>
          <a:p>
            <a:pPr>
              <a:lnSpc>
                <a:spcPct val="150000"/>
              </a:lnSpc>
              <a:buFontTx/>
              <a:buChar char="-"/>
            </a:pPr>
            <a:r>
              <a:rPr lang="en-US" sz="2400" dirty="0">
                <a:solidFill>
                  <a:srgbClr val="512275"/>
                </a:solidFill>
                <a:latin typeface="Segoe Print" charset="0"/>
                <a:ea typeface="Verdana" panose="020B0604030504040204" pitchFamily="34" charset="0"/>
              </a:rPr>
              <a:t> How distressing experiences can affect you.</a:t>
            </a:r>
          </a:p>
          <a:p>
            <a:pPr>
              <a:lnSpc>
                <a:spcPct val="150000"/>
              </a:lnSpc>
              <a:buFontTx/>
              <a:buChar char="-"/>
            </a:pPr>
            <a:r>
              <a:rPr lang="en-US" sz="2400" dirty="0">
                <a:solidFill>
                  <a:srgbClr val="512275"/>
                </a:solidFill>
                <a:latin typeface="Segoe Print" charset="0"/>
                <a:ea typeface="Verdana" panose="020B0604030504040204" pitchFamily="34" charset="0"/>
              </a:rPr>
              <a:t>A case example (James)</a:t>
            </a:r>
          </a:p>
          <a:p>
            <a:pPr>
              <a:lnSpc>
                <a:spcPct val="150000"/>
              </a:lnSpc>
              <a:buFontTx/>
              <a:buChar char="-"/>
            </a:pPr>
            <a:r>
              <a:rPr lang="en-US" sz="2400" dirty="0">
                <a:solidFill>
                  <a:srgbClr val="512275"/>
                </a:solidFill>
                <a:latin typeface="Segoe Print" charset="0"/>
                <a:ea typeface="Verdana" panose="020B0604030504040204" pitchFamily="34" charset="0"/>
              </a:rPr>
              <a:t>A formulation for understanding experiences</a:t>
            </a:r>
          </a:p>
          <a:p>
            <a:pPr>
              <a:lnSpc>
                <a:spcPct val="150000"/>
              </a:lnSpc>
              <a:buFontTx/>
              <a:buChar char="-"/>
            </a:pPr>
            <a:r>
              <a:rPr lang="en-US" sz="2400" dirty="0">
                <a:solidFill>
                  <a:srgbClr val="512275"/>
                </a:solidFill>
                <a:latin typeface="Segoe Print" charset="0"/>
                <a:ea typeface="Verdana" panose="020B0604030504040204" pitchFamily="34" charset="0"/>
              </a:rPr>
              <a:t>Daily diary (to identify triggers, thoughts, feelings, behaviours)</a:t>
            </a:r>
          </a:p>
        </p:txBody>
      </p:sp>
      <p:grpSp>
        <p:nvGrpSpPr>
          <p:cNvPr id="9" name="Google Shape;455;p38"/>
          <p:cNvGrpSpPr/>
          <p:nvPr/>
        </p:nvGrpSpPr>
        <p:grpSpPr>
          <a:xfrm>
            <a:off x="788975" y="2647181"/>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13" name="Rectangle 7">
            <a:extLst>
              <a:ext uri="{FF2B5EF4-FFF2-40B4-BE49-F238E27FC236}">
                <a16:creationId xmlns:a16="http://schemas.microsoft.com/office/drawing/2014/main" id="{13002096-E084-47E7-BE7F-F380534F6074}"/>
              </a:ext>
            </a:extLst>
          </p:cNvPr>
          <p:cNvSpPr>
            <a:spLocks noChangeArrowheads="1"/>
          </p:cNvSpPr>
          <p:nvPr/>
        </p:nvSpPr>
        <p:spPr bwMode="auto">
          <a:xfrm>
            <a:off x="1071387" y="589745"/>
            <a:ext cx="3254775" cy="1357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US" sz="3600" b="1" dirty="0">
                <a:solidFill>
                  <a:srgbClr val="512275"/>
                </a:solidFill>
                <a:latin typeface="Arial Narrow" charset="0"/>
                <a:ea typeface="Arial Narrow" charset="0"/>
                <a:cs typeface="Arial Narrow" charset="0"/>
              </a:rPr>
              <a:t>U</a:t>
            </a:r>
            <a:r>
              <a:rPr lang="en-GB" sz="3600" b="1" dirty="0" err="1">
                <a:solidFill>
                  <a:srgbClr val="512275"/>
                </a:solidFill>
                <a:latin typeface="Arial Narrow" charset="0"/>
                <a:ea typeface="Arial Narrow" charset="0"/>
                <a:cs typeface="Arial Narrow" charset="0"/>
              </a:rPr>
              <a:t>nderstanding</a:t>
            </a:r>
            <a:r>
              <a:rPr lang="en-GB" sz="3600" b="1" dirty="0">
                <a:solidFill>
                  <a:srgbClr val="512275"/>
                </a:solidFill>
                <a:latin typeface="Arial Narrow" charset="0"/>
                <a:ea typeface="Arial Narrow" charset="0"/>
                <a:cs typeface="Arial Narrow" charset="0"/>
              </a:rPr>
              <a:t> self-harm</a:t>
            </a:r>
          </a:p>
        </p:txBody>
      </p:sp>
    </p:spTree>
    <p:extLst>
      <p:ext uri="{BB962C8B-B14F-4D97-AF65-F5344CB8AC3E}">
        <p14:creationId xmlns:p14="http://schemas.microsoft.com/office/powerpoint/2010/main" val="409079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1919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Common experiences in psychosis</a:t>
            </a:r>
          </a:p>
        </p:txBody>
      </p:sp>
      <p:grpSp>
        <p:nvGrpSpPr>
          <p:cNvPr id="14" name="Group 13"/>
          <p:cNvGrpSpPr/>
          <p:nvPr/>
        </p:nvGrpSpPr>
        <p:grpSpPr>
          <a:xfrm>
            <a:off x="330988" y="1654257"/>
            <a:ext cx="5263415" cy="1463039"/>
            <a:chOff x="330988" y="1547386"/>
            <a:chExt cx="5263415" cy="1463039"/>
          </a:xfrm>
        </p:grpSpPr>
        <p:sp>
          <p:nvSpPr>
            <p:cNvPr id="12" name="Rounded Rectangle 11"/>
            <p:cNvSpPr/>
            <p:nvPr/>
          </p:nvSpPr>
          <p:spPr>
            <a:xfrm>
              <a:off x="620111" y="1941626"/>
              <a:ext cx="4277353" cy="106879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GB" dirty="0">
                  <a:solidFill>
                    <a:srgbClr val="512275"/>
                  </a:solidFill>
                </a:rPr>
                <a:t>Hearing voices of people talking that other people don’t hear</a:t>
              </a:r>
            </a:p>
          </p:txBody>
        </p:sp>
        <p:sp>
          <p:nvSpPr>
            <p:cNvPr id="11" name="Rectangle 10"/>
            <p:cNvSpPr/>
            <p:nvPr/>
          </p:nvSpPr>
          <p:spPr>
            <a:xfrm>
              <a:off x="330988" y="1547386"/>
              <a:ext cx="2226231"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dirty="0"/>
                <a:t>Voices</a:t>
              </a:r>
            </a:p>
          </p:txBody>
        </p:sp>
        <p:sp>
          <p:nvSpPr>
            <p:cNvPr id="13" name="Donut 12"/>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 name="Group 18"/>
          <p:cNvGrpSpPr/>
          <p:nvPr/>
        </p:nvGrpSpPr>
        <p:grpSpPr>
          <a:xfrm>
            <a:off x="330988" y="3316776"/>
            <a:ext cx="5263415" cy="1533416"/>
            <a:chOff x="330988" y="1547386"/>
            <a:chExt cx="5263415" cy="1533416"/>
          </a:xfrm>
        </p:grpSpPr>
        <p:sp>
          <p:nvSpPr>
            <p:cNvPr id="20" name="Rounded Rectangle 19"/>
            <p:cNvSpPr/>
            <p:nvPr/>
          </p:nvSpPr>
          <p:spPr>
            <a:xfrm>
              <a:off x="620111" y="1941626"/>
              <a:ext cx="4277353" cy="11391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GB" dirty="0">
                  <a:solidFill>
                    <a:srgbClr val="512275"/>
                  </a:solidFill>
                </a:rPr>
                <a:t>Thinking that you are being controlled by external forces</a:t>
              </a:r>
            </a:p>
          </p:txBody>
        </p:sp>
        <p:sp>
          <p:nvSpPr>
            <p:cNvPr id="21" name="Rectangle 20"/>
            <p:cNvSpPr/>
            <p:nvPr/>
          </p:nvSpPr>
          <p:spPr>
            <a:xfrm>
              <a:off x="330988" y="1547386"/>
              <a:ext cx="2660185"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dirty="0"/>
                <a:t>Being controlled</a:t>
              </a:r>
            </a:p>
          </p:txBody>
        </p:sp>
        <p:sp>
          <p:nvSpPr>
            <p:cNvPr id="22" name="Donut 21"/>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3" name="Group 22"/>
          <p:cNvGrpSpPr/>
          <p:nvPr/>
        </p:nvGrpSpPr>
        <p:grpSpPr>
          <a:xfrm>
            <a:off x="330988" y="5087388"/>
            <a:ext cx="5263415" cy="1158429"/>
            <a:chOff x="330988" y="1547386"/>
            <a:chExt cx="5263415" cy="1158429"/>
          </a:xfrm>
        </p:grpSpPr>
        <p:sp>
          <p:nvSpPr>
            <p:cNvPr id="24" name="Rounded Rectangle 23"/>
            <p:cNvSpPr/>
            <p:nvPr/>
          </p:nvSpPr>
          <p:spPr>
            <a:xfrm>
              <a:off x="620111" y="1941626"/>
              <a:ext cx="4277353" cy="76418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GB" dirty="0">
                  <a:solidFill>
                    <a:srgbClr val="512275"/>
                  </a:solidFill>
                </a:rPr>
                <a:t>Thinking that people are reading your mind</a:t>
              </a:r>
            </a:p>
          </p:txBody>
        </p:sp>
        <p:sp>
          <p:nvSpPr>
            <p:cNvPr id="25" name="Rectangle 24"/>
            <p:cNvSpPr/>
            <p:nvPr/>
          </p:nvSpPr>
          <p:spPr>
            <a:xfrm>
              <a:off x="330988" y="1547386"/>
              <a:ext cx="2660185"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dirty="0"/>
                <a:t>Mind reading</a:t>
              </a:r>
            </a:p>
          </p:txBody>
        </p:sp>
        <p:sp>
          <p:nvSpPr>
            <p:cNvPr id="26" name="Donut 25"/>
            <p:cNvSpPr/>
            <p:nvPr/>
          </p:nvSpPr>
          <p:spPr>
            <a:xfrm>
              <a:off x="4897464" y="1969428"/>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7" name="Group 26"/>
          <p:cNvGrpSpPr/>
          <p:nvPr/>
        </p:nvGrpSpPr>
        <p:grpSpPr>
          <a:xfrm>
            <a:off x="6543109" y="1772611"/>
            <a:ext cx="5263415" cy="1463039"/>
            <a:chOff x="330988" y="1547386"/>
            <a:chExt cx="5263415" cy="1463039"/>
          </a:xfrm>
        </p:grpSpPr>
        <p:sp>
          <p:nvSpPr>
            <p:cNvPr id="28" name="Rounded Rectangle 27"/>
            <p:cNvSpPr/>
            <p:nvPr/>
          </p:nvSpPr>
          <p:spPr>
            <a:xfrm>
              <a:off x="620111" y="1941626"/>
              <a:ext cx="4277353" cy="106879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GB" dirty="0">
                  <a:solidFill>
                    <a:srgbClr val="512275"/>
                  </a:solidFill>
                </a:rPr>
                <a:t>Paranoia i.e. thinking that others may be planning to harm you or are talking about you</a:t>
              </a:r>
            </a:p>
          </p:txBody>
        </p:sp>
        <p:sp>
          <p:nvSpPr>
            <p:cNvPr id="29" name="Rectangle 28"/>
            <p:cNvSpPr/>
            <p:nvPr/>
          </p:nvSpPr>
          <p:spPr>
            <a:xfrm>
              <a:off x="330988" y="1547386"/>
              <a:ext cx="3034844"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dirty="0"/>
                <a:t>Paranoia</a:t>
              </a:r>
            </a:p>
          </p:txBody>
        </p:sp>
        <p:sp>
          <p:nvSpPr>
            <p:cNvPr id="30" name="Donut 29"/>
            <p:cNvSpPr/>
            <p:nvPr/>
          </p:nvSpPr>
          <p:spPr>
            <a:xfrm>
              <a:off x="4897464" y="2121733"/>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1" name="Group 30"/>
          <p:cNvGrpSpPr/>
          <p:nvPr/>
        </p:nvGrpSpPr>
        <p:grpSpPr>
          <a:xfrm>
            <a:off x="6543109" y="3513894"/>
            <a:ext cx="5263415" cy="1336297"/>
            <a:chOff x="330988" y="1547386"/>
            <a:chExt cx="5263415" cy="1336297"/>
          </a:xfrm>
        </p:grpSpPr>
        <p:sp>
          <p:nvSpPr>
            <p:cNvPr id="32" name="Rounded Rectangle 31"/>
            <p:cNvSpPr/>
            <p:nvPr/>
          </p:nvSpPr>
          <p:spPr>
            <a:xfrm>
              <a:off x="620111" y="1941626"/>
              <a:ext cx="4277353" cy="94205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108000" tIns="0" rIns="0" rtlCol="0" anchor="ctr"/>
            <a:lstStyle/>
            <a:p>
              <a:r>
                <a:rPr lang="en-GB" dirty="0">
                  <a:solidFill>
                    <a:srgbClr val="512275"/>
                  </a:solidFill>
                </a:rPr>
                <a:t>Believing that you have special powers or abilities</a:t>
              </a:r>
            </a:p>
          </p:txBody>
        </p:sp>
        <p:sp>
          <p:nvSpPr>
            <p:cNvPr id="33" name="Rectangle 32"/>
            <p:cNvSpPr/>
            <p:nvPr/>
          </p:nvSpPr>
          <p:spPr>
            <a:xfrm>
              <a:off x="330988" y="1547386"/>
              <a:ext cx="3261106" cy="471387"/>
            </a:xfrm>
            <a:prstGeom prst="rect">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tIns="0" rIns="108000" rtlCol="0" anchor="ctr"/>
            <a:lstStyle/>
            <a:p>
              <a:pPr algn="ctr"/>
              <a:r>
                <a:rPr lang="en-US" sz="2400" dirty="0"/>
                <a:t>Grandiose</a:t>
              </a:r>
            </a:p>
          </p:txBody>
        </p:sp>
        <p:sp>
          <p:nvSpPr>
            <p:cNvPr id="34" name="Donut 33"/>
            <p:cNvSpPr/>
            <p:nvPr/>
          </p:nvSpPr>
          <p:spPr>
            <a:xfrm>
              <a:off x="4897464" y="1924614"/>
              <a:ext cx="696939" cy="708583"/>
            </a:xfrm>
            <a:prstGeom prst="donut">
              <a:avLst>
                <a:gd name="adj" fmla="val 8618"/>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1793139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5" name="Rectangular Callout 4"/>
          <p:cNvSpPr/>
          <p:nvPr/>
        </p:nvSpPr>
        <p:spPr>
          <a:xfrm>
            <a:off x="1107113" y="1889357"/>
            <a:ext cx="4371421" cy="4540940"/>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Google Shape;67;p12"/>
          <p:cNvSpPr txBox="1">
            <a:spLocks/>
          </p:cNvSpPr>
          <p:nvPr/>
        </p:nvSpPr>
        <p:spPr>
          <a:xfrm>
            <a:off x="814388" y="463469"/>
            <a:ext cx="4857750" cy="96242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chemeClr val="accent6">
                    <a:lumMod val="50000"/>
                  </a:schemeClr>
                </a:solidFill>
                <a:latin typeface="Segoe Print" charset="0"/>
                <a:ea typeface="Segoe Print" charset="0"/>
                <a:cs typeface="Segoe Print" charset="0"/>
              </a:rPr>
              <a:t>Positive aspects of psychosis</a:t>
            </a:r>
          </a:p>
        </p:txBody>
      </p:sp>
      <p:sp>
        <p:nvSpPr>
          <p:cNvPr id="14" name="Google Shape;67;p12"/>
          <p:cNvSpPr txBox="1">
            <a:spLocks/>
          </p:cNvSpPr>
          <p:nvPr/>
        </p:nvSpPr>
        <p:spPr>
          <a:xfrm>
            <a:off x="6283304" y="260899"/>
            <a:ext cx="5342639" cy="1660963"/>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C00000"/>
                </a:solidFill>
                <a:latin typeface="Segoe Print" charset="0"/>
                <a:ea typeface="Segoe Print" charset="0"/>
                <a:cs typeface="Segoe Print" charset="0"/>
              </a:rPr>
              <a:t>Negative aspects of psychosis</a:t>
            </a:r>
          </a:p>
        </p:txBody>
      </p:sp>
      <p:sp>
        <p:nvSpPr>
          <p:cNvPr id="15" name="Rectangle 14"/>
          <p:cNvSpPr/>
          <p:nvPr/>
        </p:nvSpPr>
        <p:spPr>
          <a:xfrm>
            <a:off x="1808890" y="1959224"/>
            <a:ext cx="3669644" cy="4093428"/>
          </a:xfrm>
          <a:prstGeom prst="rect">
            <a:avLst/>
          </a:prstGeom>
        </p:spPr>
        <p:txBody>
          <a:bodyPr wrap="square">
            <a:spAutoFit/>
          </a:bodyPr>
          <a:lstStyle/>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p:txBody>
      </p:sp>
      <p:sp>
        <p:nvSpPr>
          <p:cNvPr id="18" name="TextBox 17"/>
          <p:cNvSpPr txBox="1"/>
          <p:nvPr/>
        </p:nvSpPr>
        <p:spPr>
          <a:xfrm>
            <a:off x="1145380" y="1921862"/>
            <a:ext cx="663510" cy="707886"/>
          </a:xfrm>
          <a:prstGeom prst="rect">
            <a:avLst/>
          </a:prstGeom>
          <a:noFill/>
        </p:spPr>
        <p:txBody>
          <a:bodyPr wrap="square" rtlCol="0">
            <a:spAutoFit/>
          </a:bodyPr>
          <a:lstStyle/>
          <a:p>
            <a:r>
              <a:rPr lang="en-US" sz="4000" dirty="0">
                <a:solidFill>
                  <a:schemeClr val="accent6">
                    <a:lumMod val="50000"/>
                  </a:schemeClr>
                </a:solidFill>
              </a:rPr>
              <a:t>✓</a:t>
            </a:r>
          </a:p>
        </p:txBody>
      </p:sp>
      <p:sp>
        <p:nvSpPr>
          <p:cNvPr id="19" name="TextBox 18"/>
          <p:cNvSpPr txBox="1"/>
          <p:nvPr/>
        </p:nvSpPr>
        <p:spPr>
          <a:xfrm>
            <a:off x="1145380" y="5387096"/>
            <a:ext cx="663510" cy="707886"/>
          </a:xfrm>
          <a:prstGeom prst="rect">
            <a:avLst/>
          </a:prstGeom>
          <a:noFill/>
        </p:spPr>
        <p:txBody>
          <a:bodyPr wrap="square" rtlCol="0">
            <a:spAutoFit/>
          </a:bodyPr>
          <a:lstStyle/>
          <a:p>
            <a:r>
              <a:rPr lang="en-US" sz="4000" dirty="0">
                <a:solidFill>
                  <a:schemeClr val="accent6">
                    <a:lumMod val="50000"/>
                  </a:schemeClr>
                </a:solidFill>
              </a:rPr>
              <a:t>✓</a:t>
            </a:r>
          </a:p>
        </p:txBody>
      </p:sp>
      <p:sp>
        <p:nvSpPr>
          <p:cNvPr id="20" name="TextBox 19"/>
          <p:cNvSpPr txBox="1"/>
          <p:nvPr/>
        </p:nvSpPr>
        <p:spPr>
          <a:xfrm>
            <a:off x="1145380" y="4215681"/>
            <a:ext cx="663510" cy="707886"/>
          </a:xfrm>
          <a:prstGeom prst="rect">
            <a:avLst/>
          </a:prstGeom>
          <a:noFill/>
        </p:spPr>
        <p:txBody>
          <a:bodyPr wrap="square" rtlCol="0">
            <a:spAutoFit/>
          </a:bodyPr>
          <a:lstStyle/>
          <a:p>
            <a:r>
              <a:rPr lang="en-US" sz="4000" dirty="0">
                <a:solidFill>
                  <a:schemeClr val="accent6">
                    <a:lumMod val="50000"/>
                  </a:schemeClr>
                </a:solidFill>
              </a:rPr>
              <a:t>✓</a:t>
            </a:r>
          </a:p>
        </p:txBody>
      </p:sp>
      <p:sp>
        <p:nvSpPr>
          <p:cNvPr id="21" name="TextBox 20"/>
          <p:cNvSpPr txBox="1"/>
          <p:nvPr/>
        </p:nvSpPr>
        <p:spPr>
          <a:xfrm>
            <a:off x="1145380" y="3044266"/>
            <a:ext cx="663510" cy="707886"/>
          </a:xfrm>
          <a:prstGeom prst="rect">
            <a:avLst/>
          </a:prstGeom>
          <a:noFill/>
        </p:spPr>
        <p:txBody>
          <a:bodyPr wrap="square" rtlCol="0">
            <a:spAutoFit/>
          </a:bodyPr>
          <a:lstStyle/>
          <a:p>
            <a:r>
              <a:rPr lang="en-US" sz="4000" dirty="0">
                <a:solidFill>
                  <a:schemeClr val="accent6">
                    <a:lumMod val="50000"/>
                  </a:schemeClr>
                </a:solidFill>
              </a:rPr>
              <a:t>✓</a:t>
            </a:r>
          </a:p>
        </p:txBody>
      </p:sp>
      <p:sp>
        <p:nvSpPr>
          <p:cNvPr id="22" name="Rectangular Callout 21"/>
          <p:cNvSpPr/>
          <p:nvPr/>
        </p:nvSpPr>
        <p:spPr>
          <a:xfrm>
            <a:off x="6585646" y="1921861"/>
            <a:ext cx="5313745" cy="4540940"/>
          </a:xfrm>
          <a:prstGeom prst="wedgeRectCallout">
            <a:avLst>
              <a:gd name="adj1" fmla="val -63763"/>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7278625" y="2004662"/>
            <a:ext cx="4620766" cy="4524315"/>
          </a:xfrm>
          <a:prstGeom prst="rect">
            <a:avLst/>
          </a:prstGeom>
          <a:noFill/>
        </p:spPr>
        <p:txBody>
          <a:bodyPr wrap="square" rtlCol="0">
            <a:spAutoFit/>
          </a:bodyPr>
          <a:lstStyle/>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US" sz="1600" dirty="0">
              <a:solidFill>
                <a:srgbClr val="512275"/>
              </a:solidFill>
            </a:endParaRPr>
          </a:p>
        </p:txBody>
      </p:sp>
      <p:sp>
        <p:nvSpPr>
          <p:cNvPr id="24" name="TextBox 23"/>
          <p:cNvSpPr txBox="1"/>
          <p:nvPr/>
        </p:nvSpPr>
        <p:spPr>
          <a:xfrm>
            <a:off x="6585646" y="1959224"/>
            <a:ext cx="663510" cy="707886"/>
          </a:xfrm>
          <a:prstGeom prst="rect">
            <a:avLst/>
          </a:prstGeom>
          <a:noFill/>
        </p:spPr>
        <p:txBody>
          <a:bodyPr wrap="square" rtlCol="0">
            <a:spAutoFit/>
          </a:bodyPr>
          <a:lstStyle/>
          <a:p>
            <a:r>
              <a:rPr lang="en-US" sz="4000" dirty="0">
                <a:solidFill>
                  <a:srgbClr val="C00000"/>
                </a:solidFill>
              </a:rPr>
              <a:t>✘</a:t>
            </a:r>
          </a:p>
        </p:txBody>
      </p:sp>
      <p:sp>
        <p:nvSpPr>
          <p:cNvPr id="25" name="TextBox 24"/>
          <p:cNvSpPr txBox="1"/>
          <p:nvPr/>
        </p:nvSpPr>
        <p:spPr>
          <a:xfrm>
            <a:off x="6585646" y="2990016"/>
            <a:ext cx="663510" cy="707886"/>
          </a:xfrm>
          <a:prstGeom prst="rect">
            <a:avLst/>
          </a:prstGeom>
          <a:noFill/>
        </p:spPr>
        <p:txBody>
          <a:bodyPr wrap="square" rtlCol="0">
            <a:spAutoFit/>
          </a:bodyPr>
          <a:lstStyle/>
          <a:p>
            <a:r>
              <a:rPr lang="en-US" sz="4000" dirty="0">
                <a:solidFill>
                  <a:srgbClr val="C00000"/>
                </a:solidFill>
              </a:rPr>
              <a:t>✘</a:t>
            </a:r>
          </a:p>
        </p:txBody>
      </p:sp>
      <p:sp>
        <p:nvSpPr>
          <p:cNvPr id="26" name="TextBox 25"/>
          <p:cNvSpPr txBox="1"/>
          <p:nvPr/>
        </p:nvSpPr>
        <p:spPr>
          <a:xfrm>
            <a:off x="6585646" y="5652543"/>
            <a:ext cx="663510" cy="707886"/>
          </a:xfrm>
          <a:prstGeom prst="rect">
            <a:avLst/>
          </a:prstGeom>
          <a:noFill/>
        </p:spPr>
        <p:txBody>
          <a:bodyPr wrap="square" rtlCol="0">
            <a:spAutoFit/>
          </a:bodyPr>
          <a:lstStyle/>
          <a:p>
            <a:r>
              <a:rPr lang="en-US" sz="4000" dirty="0">
                <a:solidFill>
                  <a:srgbClr val="C00000"/>
                </a:solidFill>
              </a:rPr>
              <a:t>✘</a:t>
            </a:r>
          </a:p>
        </p:txBody>
      </p:sp>
      <p:sp>
        <p:nvSpPr>
          <p:cNvPr id="27" name="TextBox 26"/>
          <p:cNvSpPr txBox="1"/>
          <p:nvPr/>
        </p:nvSpPr>
        <p:spPr>
          <a:xfrm>
            <a:off x="6585646" y="4844990"/>
            <a:ext cx="663510" cy="707886"/>
          </a:xfrm>
          <a:prstGeom prst="rect">
            <a:avLst/>
          </a:prstGeom>
          <a:noFill/>
        </p:spPr>
        <p:txBody>
          <a:bodyPr wrap="square" rtlCol="0">
            <a:spAutoFit/>
          </a:bodyPr>
          <a:lstStyle/>
          <a:p>
            <a:r>
              <a:rPr lang="en-US" sz="4000" dirty="0">
                <a:solidFill>
                  <a:srgbClr val="C00000"/>
                </a:solidFill>
              </a:rPr>
              <a:t>✘</a:t>
            </a:r>
          </a:p>
        </p:txBody>
      </p:sp>
      <p:sp>
        <p:nvSpPr>
          <p:cNvPr id="28" name="TextBox 27"/>
          <p:cNvSpPr txBox="1"/>
          <p:nvPr/>
        </p:nvSpPr>
        <p:spPr>
          <a:xfrm>
            <a:off x="6586631" y="3912876"/>
            <a:ext cx="663510" cy="707886"/>
          </a:xfrm>
          <a:prstGeom prst="rect">
            <a:avLst/>
          </a:prstGeom>
          <a:noFill/>
        </p:spPr>
        <p:txBody>
          <a:bodyPr wrap="square" rtlCol="0">
            <a:spAutoFit/>
          </a:bodyPr>
          <a:lstStyle/>
          <a:p>
            <a:r>
              <a:rPr lang="en-US" sz="4000" dirty="0">
                <a:solidFill>
                  <a:srgbClr val="C00000"/>
                </a:solidFill>
              </a:rPr>
              <a:t>✘</a:t>
            </a:r>
          </a:p>
        </p:txBody>
      </p:sp>
      <p:cxnSp>
        <p:nvCxnSpPr>
          <p:cNvPr id="3" name="Straight Connector 2"/>
          <p:cNvCxnSpPr/>
          <p:nvPr/>
        </p:nvCxnSpPr>
        <p:spPr>
          <a:xfrm>
            <a:off x="1808890" y="2443397"/>
            <a:ext cx="3492000"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29" name="Straight Connector 28"/>
          <p:cNvCxnSpPr/>
          <p:nvPr/>
        </p:nvCxnSpPr>
        <p:spPr>
          <a:xfrm>
            <a:off x="1808890" y="3495207"/>
            <a:ext cx="3492000"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30" name="Straight Connector 29"/>
          <p:cNvCxnSpPr/>
          <p:nvPr/>
        </p:nvCxnSpPr>
        <p:spPr>
          <a:xfrm>
            <a:off x="1808890" y="4655739"/>
            <a:ext cx="3492000"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31" name="Straight Connector 30"/>
          <p:cNvCxnSpPr/>
          <p:nvPr/>
        </p:nvCxnSpPr>
        <p:spPr>
          <a:xfrm>
            <a:off x="1808890" y="5857451"/>
            <a:ext cx="3492000"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32" name="Straight Connector 31"/>
          <p:cNvCxnSpPr/>
          <p:nvPr/>
        </p:nvCxnSpPr>
        <p:spPr>
          <a:xfrm>
            <a:off x="7278625" y="2472173"/>
            <a:ext cx="4233821"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33" name="Straight Connector 32"/>
          <p:cNvCxnSpPr/>
          <p:nvPr/>
        </p:nvCxnSpPr>
        <p:spPr>
          <a:xfrm>
            <a:off x="7278625" y="3495207"/>
            <a:ext cx="4233821"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34" name="Straight Connector 33"/>
          <p:cNvCxnSpPr/>
          <p:nvPr/>
        </p:nvCxnSpPr>
        <p:spPr>
          <a:xfrm>
            <a:off x="7278625" y="4427096"/>
            <a:ext cx="4233821"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35" name="Straight Connector 34"/>
          <p:cNvCxnSpPr/>
          <p:nvPr/>
        </p:nvCxnSpPr>
        <p:spPr>
          <a:xfrm>
            <a:off x="7250141" y="5334631"/>
            <a:ext cx="4233821" cy="0"/>
          </a:xfrm>
          <a:prstGeom prst="line">
            <a:avLst/>
          </a:prstGeom>
          <a:ln w="38100"/>
        </p:spPr>
        <p:style>
          <a:lnRef idx="3">
            <a:schemeClr val="dk1"/>
          </a:lnRef>
          <a:fillRef idx="0">
            <a:schemeClr val="dk1"/>
          </a:fillRef>
          <a:effectRef idx="2">
            <a:schemeClr val="dk1"/>
          </a:effectRef>
          <a:fontRef idx="minor">
            <a:schemeClr val="tx1"/>
          </a:fontRef>
        </p:style>
      </p:cxnSp>
      <p:cxnSp>
        <p:nvCxnSpPr>
          <p:cNvPr id="36" name="Straight Connector 35"/>
          <p:cNvCxnSpPr/>
          <p:nvPr/>
        </p:nvCxnSpPr>
        <p:spPr>
          <a:xfrm>
            <a:off x="7249156" y="6094982"/>
            <a:ext cx="4233821" cy="0"/>
          </a:xfrm>
          <a:prstGeom prst="line">
            <a:avLst/>
          </a:prstGeom>
          <a:ln w="38100"/>
        </p:spPr>
        <p:style>
          <a:lnRef idx="3">
            <a:schemeClr val="dk1"/>
          </a:lnRef>
          <a:fillRef idx="0">
            <a:schemeClr val="dk1"/>
          </a:fillRef>
          <a:effectRef idx="2">
            <a:schemeClr val="dk1"/>
          </a:effectRef>
          <a:fontRef idx="minor">
            <a:schemeClr val="tx1"/>
          </a:fontRef>
        </p:style>
      </p:cxnSp>
      <p:sp>
        <p:nvSpPr>
          <p:cNvPr id="2" name="TextBox 1"/>
          <p:cNvSpPr txBox="1"/>
          <p:nvPr/>
        </p:nvSpPr>
        <p:spPr>
          <a:xfrm>
            <a:off x="1779421" y="2074079"/>
            <a:ext cx="2517356" cy="400110"/>
          </a:xfrm>
          <a:prstGeom prst="rect">
            <a:avLst/>
          </a:prstGeom>
          <a:noFill/>
        </p:spPr>
        <p:txBody>
          <a:bodyPr wrap="none" rtlCol="0">
            <a:spAutoFit/>
          </a:bodyPr>
          <a:lstStyle/>
          <a:p>
            <a:r>
              <a:rPr lang="en-GB" sz="2000" dirty="0">
                <a:solidFill>
                  <a:srgbClr val="512275"/>
                </a:solidFill>
                <a:latin typeface="Verdana" panose="020B0604030504040204" pitchFamily="34" charset="0"/>
                <a:ea typeface="Verdana" panose="020B0604030504040204" pitchFamily="34" charset="0"/>
              </a:rPr>
              <a:t>e.g. positive voice</a:t>
            </a:r>
          </a:p>
        </p:txBody>
      </p:sp>
      <p:sp>
        <p:nvSpPr>
          <p:cNvPr id="37" name="TextBox 36"/>
          <p:cNvSpPr txBox="1"/>
          <p:nvPr/>
        </p:nvSpPr>
        <p:spPr>
          <a:xfrm>
            <a:off x="7297860" y="2102841"/>
            <a:ext cx="2626360" cy="400110"/>
          </a:xfrm>
          <a:prstGeom prst="rect">
            <a:avLst/>
          </a:prstGeom>
          <a:noFill/>
        </p:spPr>
        <p:txBody>
          <a:bodyPr wrap="none" rtlCol="0">
            <a:spAutoFit/>
          </a:bodyPr>
          <a:lstStyle/>
          <a:p>
            <a:r>
              <a:rPr lang="en-GB" sz="2000" dirty="0">
                <a:solidFill>
                  <a:srgbClr val="512275"/>
                </a:solidFill>
                <a:latin typeface="Verdana" panose="020B0604030504040204" pitchFamily="34" charset="0"/>
                <a:ea typeface="Verdana" panose="020B0604030504040204" pitchFamily="34" charset="0"/>
              </a:rPr>
              <a:t>e.g. negative voice</a:t>
            </a:r>
          </a:p>
        </p:txBody>
      </p:sp>
      <p:sp>
        <p:nvSpPr>
          <p:cNvPr id="38" name="TextBox 37">
            <a:extLst>
              <a:ext uri="{FF2B5EF4-FFF2-40B4-BE49-F238E27FC236}">
                <a16:creationId xmlns:a16="http://schemas.microsoft.com/office/drawing/2014/main" id="{223E65D8-404D-4C19-B7BA-DD0BB5A7F0B0}"/>
              </a:ext>
            </a:extLst>
          </p:cNvPr>
          <p:cNvSpPr txBox="1"/>
          <p:nvPr/>
        </p:nvSpPr>
        <p:spPr>
          <a:xfrm>
            <a:off x="1808890" y="3067504"/>
            <a:ext cx="3639458" cy="1015663"/>
          </a:xfrm>
          <a:prstGeom prst="rect">
            <a:avLst/>
          </a:prstGeom>
          <a:noFill/>
        </p:spPr>
        <p:txBody>
          <a:bodyPr wrap="none" rtlCol="0">
            <a:spAutoFit/>
          </a:bodyPr>
          <a:lstStyle/>
          <a:p>
            <a:r>
              <a:rPr lang="en-GB" sz="2000" dirty="0">
                <a:solidFill>
                  <a:srgbClr val="512275"/>
                </a:solidFill>
                <a:latin typeface="Verdana" panose="020B0604030504040204" pitchFamily="34" charset="0"/>
                <a:ea typeface="Verdana" panose="020B0604030504040204" pitchFamily="34" charset="0"/>
              </a:rPr>
              <a:t>e.g. voice gives me helpful</a:t>
            </a:r>
          </a:p>
          <a:p>
            <a:endParaRPr lang="en-GB" sz="2000" dirty="0">
              <a:solidFill>
                <a:srgbClr val="512275"/>
              </a:solidFill>
              <a:latin typeface="Verdana" panose="020B0604030504040204" pitchFamily="34" charset="0"/>
              <a:ea typeface="Verdana" panose="020B0604030504040204" pitchFamily="34" charset="0"/>
            </a:endParaRPr>
          </a:p>
          <a:p>
            <a:r>
              <a:rPr lang="en-GB" sz="2000" dirty="0">
                <a:solidFill>
                  <a:srgbClr val="512275"/>
                </a:solidFill>
                <a:latin typeface="Verdana" panose="020B0604030504040204" pitchFamily="34" charset="0"/>
                <a:ea typeface="Verdana" panose="020B0604030504040204" pitchFamily="34" charset="0"/>
              </a:rPr>
              <a:t> advice sometimes</a:t>
            </a:r>
          </a:p>
        </p:txBody>
      </p:sp>
      <p:sp>
        <p:nvSpPr>
          <p:cNvPr id="39" name="TextBox 38">
            <a:extLst>
              <a:ext uri="{FF2B5EF4-FFF2-40B4-BE49-F238E27FC236}">
                <a16:creationId xmlns:a16="http://schemas.microsoft.com/office/drawing/2014/main" id="{8E6A71AA-D561-4490-848D-F093DB03F158}"/>
              </a:ext>
            </a:extLst>
          </p:cNvPr>
          <p:cNvSpPr txBox="1"/>
          <p:nvPr/>
        </p:nvSpPr>
        <p:spPr>
          <a:xfrm>
            <a:off x="7292283" y="3034729"/>
            <a:ext cx="2404826" cy="400110"/>
          </a:xfrm>
          <a:prstGeom prst="rect">
            <a:avLst/>
          </a:prstGeom>
          <a:noFill/>
        </p:spPr>
        <p:txBody>
          <a:bodyPr wrap="none" rtlCol="0">
            <a:spAutoFit/>
          </a:bodyPr>
          <a:lstStyle/>
          <a:p>
            <a:r>
              <a:rPr lang="en-GB" sz="2000" dirty="0">
                <a:solidFill>
                  <a:srgbClr val="512275"/>
                </a:solidFill>
                <a:latin typeface="Verdana" panose="020B0604030504040204" pitchFamily="34" charset="0"/>
                <a:ea typeface="Verdana" panose="020B0604030504040204" pitchFamily="34" charset="0"/>
              </a:rPr>
              <a:t>e.g. frightens me</a:t>
            </a:r>
          </a:p>
        </p:txBody>
      </p:sp>
    </p:spTree>
    <p:extLst>
      <p:ext uri="{BB962C8B-B14F-4D97-AF65-F5344CB8AC3E}">
        <p14:creationId xmlns:p14="http://schemas.microsoft.com/office/powerpoint/2010/main" val="2812951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7" grpId="0"/>
      <p:bldP spid="38" grpId="0"/>
      <p:bldP spid="3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033628" y="625157"/>
            <a:ext cx="2928772"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a:solidFill>
                  <a:srgbClr val="512275"/>
                </a:solidFill>
                <a:latin typeface="Arial Narrow" charset="0"/>
                <a:ea typeface="Arial Narrow" charset="0"/>
                <a:cs typeface="Arial Narrow" charset="0"/>
              </a:rPr>
              <a:t>Daily diary</a:t>
            </a:r>
            <a:endParaRPr lang="en-GB" sz="4800" b="1" dirty="0">
              <a:solidFill>
                <a:srgbClr val="512275"/>
              </a:solidFill>
              <a:latin typeface="Arial Narrow" charset="0"/>
              <a:ea typeface="Arial Narrow" charset="0"/>
              <a:cs typeface="Arial Narrow" charset="0"/>
            </a:endParaRPr>
          </a:p>
        </p:txBody>
      </p:sp>
      <p:grpSp>
        <p:nvGrpSpPr>
          <p:cNvPr id="7" name="Google Shape;355;p38"/>
          <p:cNvGrpSpPr/>
          <p:nvPr/>
        </p:nvGrpSpPr>
        <p:grpSpPr>
          <a:xfrm>
            <a:off x="1033628" y="2444984"/>
            <a:ext cx="1838160" cy="1268391"/>
            <a:chOff x="1926350" y="995225"/>
            <a:chExt cx="428650" cy="356600"/>
          </a:xfrm>
          <a:solidFill>
            <a:srgbClr val="512275"/>
          </a:solidFill>
        </p:grpSpPr>
        <p:sp>
          <p:nvSpPr>
            <p:cNvPr id="8" name="Google Shape;356;p38"/>
            <p:cNvSpPr/>
            <p:nvPr/>
          </p:nvSpPr>
          <p:spPr>
            <a:xfrm>
              <a:off x="1926350" y="1298075"/>
              <a:ext cx="208225" cy="53750"/>
            </a:xfrm>
            <a:custGeom>
              <a:avLst/>
              <a:gdLst/>
              <a:ahLst/>
              <a:cxnLst/>
              <a:rect l="l" t="t" r="r" b="b"/>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57;p38"/>
            <p:cNvSpPr/>
            <p:nvPr/>
          </p:nvSpPr>
          <p:spPr>
            <a:xfrm>
              <a:off x="2146775" y="1298075"/>
              <a:ext cx="208225" cy="53750"/>
            </a:xfrm>
            <a:custGeom>
              <a:avLst/>
              <a:gdLst/>
              <a:ahLst/>
              <a:cxnLst/>
              <a:rect l="l" t="t" r="r" b="b"/>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58;p38"/>
            <p:cNvSpPr/>
            <p:nvPr/>
          </p:nvSpPr>
          <p:spPr>
            <a:xfrm>
              <a:off x="1926350" y="995225"/>
              <a:ext cx="208225" cy="332175"/>
            </a:xfrm>
            <a:custGeom>
              <a:avLst/>
              <a:gdLst/>
              <a:ahLst/>
              <a:cxnLst/>
              <a:rect l="l" t="t" r="r" b="b"/>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59;p38"/>
            <p:cNvSpPr/>
            <p:nvPr/>
          </p:nvSpPr>
          <p:spPr>
            <a:xfrm>
              <a:off x="2146775" y="995225"/>
              <a:ext cx="208225" cy="332175"/>
            </a:xfrm>
            <a:custGeom>
              <a:avLst/>
              <a:gdLst/>
              <a:ahLst/>
              <a:cxnLst/>
              <a:rect l="l" t="t" r="r" b="b"/>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381;p38"/>
          <p:cNvGrpSpPr/>
          <p:nvPr/>
        </p:nvGrpSpPr>
        <p:grpSpPr>
          <a:xfrm>
            <a:off x="2016185" y="4005485"/>
            <a:ext cx="818284" cy="795550"/>
            <a:chOff x="1922075" y="1629000"/>
            <a:chExt cx="437200" cy="437200"/>
          </a:xfrm>
          <a:solidFill>
            <a:srgbClr val="512275"/>
          </a:solidFill>
        </p:grpSpPr>
        <p:sp>
          <p:nvSpPr>
            <p:cNvPr id="13" name="Google Shape;382;p38"/>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83;p38"/>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Rectangle 14"/>
          <p:cNvSpPr/>
          <p:nvPr/>
        </p:nvSpPr>
        <p:spPr>
          <a:xfrm>
            <a:off x="4646445" y="145025"/>
            <a:ext cx="7024688" cy="1938992"/>
          </a:xfrm>
          <a:prstGeom prst="rect">
            <a:avLst/>
          </a:prstGeom>
        </p:spPr>
        <p:txBody>
          <a:bodyPr wrap="square">
            <a:spAutoFit/>
          </a:bodyPr>
          <a:lstStyle/>
          <a:p>
            <a:pPr marL="285750" indent="-28575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Ask the patient to keep a diary to identify their triggers and experiences. </a:t>
            </a:r>
          </a:p>
          <a:p>
            <a:pPr marL="285750" indent="-28575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In groups come up with </a:t>
            </a:r>
            <a:r>
              <a:rPr lang="en-GB" sz="2000" b="1" dirty="0">
                <a:solidFill>
                  <a:srgbClr val="512275"/>
                </a:solidFill>
                <a:latin typeface="Verdana" panose="020B0604030504040204" pitchFamily="34" charset="0"/>
                <a:ea typeface="Verdana" panose="020B0604030504040204" pitchFamily="34" charset="0"/>
              </a:rPr>
              <a:t>examples</a:t>
            </a:r>
            <a:r>
              <a:rPr lang="en-GB" sz="2000" dirty="0">
                <a:solidFill>
                  <a:srgbClr val="512275"/>
                </a:solidFill>
                <a:latin typeface="Verdana" panose="020B0604030504040204" pitchFamily="34" charset="0"/>
                <a:ea typeface="Verdana" panose="020B0604030504040204" pitchFamily="34" charset="0"/>
              </a:rPr>
              <a:t> of what someone’s diary may look like.</a:t>
            </a:r>
          </a:p>
        </p:txBody>
      </p:sp>
      <p:graphicFrame>
        <p:nvGraphicFramePr>
          <p:cNvPr id="17" name="Table 16"/>
          <p:cNvGraphicFramePr>
            <a:graphicFrameLocks noGrp="1"/>
          </p:cNvGraphicFramePr>
          <p:nvPr/>
        </p:nvGraphicFramePr>
        <p:xfrm>
          <a:off x="3689685" y="2270031"/>
          <a:ext cx="8293768" cy="4370905"/>
        </p:xfrm>
        <a:graphic>
          <a:graphicData uri="http://schemas.openxmlformats.org/drawingml/2006/table">
            <a:tbl>
              <a:tblPr firstRow="1" bandRow="1">
                <a:tableStyleId>{3B4B98B0-60AC-42C2-AFA5-B58CD77FA1E5}</a:tableStyleId>
              </a:tblPr>
              <a:tblGrid>
                <a:gridCol w="8293768">
                  <a:extLst>
                    <a:ext uri="{9D8B030D-6E8A-4147-A177-3AD203B41FA5}">
                      <a16:colId xmlns:a16="http://schemas.microsoft.com/office/drawing/2014/main" val="3713640427"/>
                    </a:ext>
                  </a:extLst>
                </a:gridCol>
              </a:tblGrid>
              <a:tr h="1394956">
                <a:tc>
                  <a:txBody>
                    <a:bodyPr/>
                    <a:lstStyle/>
                    <a:p>
                      <a:pPr marL="342900" indent="-342900">
                        <a:buAutoNum type="arabicPeriod"/>
                      </a:pPr>
                      <a:r>
                        <a:rPr lang="en-GB" sz="1600" dirty="0">
                          <a:solidFill>
                            <a:srgbClr val="512275"/>
                          </a:solidFill>
                          <a:latin typeface="Verdana" panose="020B0604030504040204" pitchFamily="34" charset="0"/>
                          <a:ea typeface="Verdana" panose="020B0604030504040204" pitchFamily="34" charset="0"/>
                        </a:rPr>
                        <a:t>Triggers:</a:t>
                      </a:r>
                    </a:p>
                    <a:p>
                      <a:pPr marL="285750" indent="-285750">
                        <a:buFont typeface="Arial" panose="020B0604020202020204" pitchFamily="34" charset="0"/>
                        <a:buChar char="•"/>
                      </a:pPr>
                      <a:r>
                        <a:rPr lang="en-GB" sz="1400" b="0" dirty="0">
                          <a:solidFill>
                            <a:srgbClr val="512275"/>
                          </a:solidFill>
                          <a:latin typeface="Verdana" panose="020B0604030504040204" pitchFamily="34" charset="0"/>
                          <a:ea typeface="Verdana" panose="020B0604030504040204" pitchFamily="34" charset="0"/>
                        </a:rPr>
                        <a:t>What was the situation</a:t>
                      </a:r>
                    </a:p>
                    <a:p>
                      <a:pPr marL="285750" indent="-285750">
                        <a:buFont typeface="Arial" panose="020B0604020202020204" pitchFamily="34" charset="0"/>
                        <a:buChar char="•"/>
                      </a:pPr>
                      <a:r>
                        <a:rPr lang="en-GB" sz="1400" b="0" dirty="0">
                          <a:solidFill>
                            <a:srgbClr val="512275"/>
                          </a:solidFill>
                          <a:latin typeface="Verdana" panose="020B0604030504040204" pitchFamily="34" charset="0"/>
                          <a:ea typeface="Verdana" panose="020B0604030504040204" pitchFamily="34" charset="0"/>
                        </a:rPr>
                        <a:t>Where</a:t>
                      </a:r>
                      <a:r>
                        <a:rPr lang="en-GB" sz="1400" b="0" baseline="0" dirty="0">
                          <a:solidFill>
                            <a:srgbClr val="512275"/>
                          </a:solidFill>
                          <a:latin typeface="Verdana" panose="020B0604030504040204" pitchFamily="34" charset="0"/>
                          <a:ea typeface="Verdana" panose="020B0604030504040204" pitchFamily="34" charset="0"/>
                        </a:rPr>
                        <a:t> were you?</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What were you doing?</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What happened?</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Who were you with?</a:t>
                      </a:r>
                      <a:endParaRPr lang="en-GB" sz="1400" b="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136684813"/>
                  </a:ext>
                </a:extLst>
              </a:tr>
              <a:tr h="488576">
                <a:tc>
                  <a:txBody>
                    <a:bodyPr/>
                    <a:lstStyle/>
                    <a:p>
                      <a:r>
                        <a:rPr lang="en-GB" sz="1600" b="1" dirty="0">
                          <a:solidFill>
                            <a:srgbClr val="512275"/>
                          </a:solidFill>
                          <a:latin typeface="Verdana" panose="020B0604030504040204" pitchFamily="34" charset="0"/>
                          <a:ea typeface="Verdana" panose="020B0604030504040204" pitchFamily="34" charset="0"/>
                        </a:rPr>
                        <a:t>2.</a:t>
                      </a:r>
                      <a:r>
                        <a:rPr lang="en-GB" sz="1600" b="1" baseline="0" dirty="0">
                          <a:solidFill>
                            <a:srgbClr val="512275"/>
                          </a:solidFill>
                          <a:latin typeface="Verdana" panose="020B0604030504040204" pitchFamily="34" charset="0"/>
                          <a:ea typeface="Verdana" panose="020B0604030504040204" pitchFamily="34" charset="0"/>
                        </a:rPr>
                        <a:t> Thoughts</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What thoughts, ideas or images went through your mind?</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If this is true, what does this say about you, others, the world, the future?</a:t>
                      </a:r>
                    </a:p>
                    <a:p>
                      <a:pPr marL="0" indent="0">
                        <a:buFont typeface="Arial" panose="020B0604020202020204" pitchFamily="34" charset="0"/>
                        <a:buNone/>
                      </a:pPr>
                      <a:r>
                        <a:rPr lang="en-GB" sz="1400" b="0" baseline="0" dirty="0">
                          <a:solidFill>
                            <a:srgbClr val="512275"/>
                          </a:solidFill>
                          <a:latin typeface="Verdana" panose="020B0604030504040204" pitchFamily="34" charset="0"/>
                          <a:ea typeface="Verdana" panose="020B0604030504040204" pitchFamily="34" charset="0"/>
                        </a:rPr>
                        <a:t>Rate how much you believed each thought was true on a scale of 0-100%</a:t>
                      </a:r>
                      <a:endParaRPr lang="en-GB" sz="1400" b="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005076358"/>
                  </a:ext>
                </a:extLst>
              </a:tr>
              <a:tr h="101810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b="1" kern="1200" dirty="0">
                          <a:solidFill>
                            <a:srgbClr val="512275"/>
                          </a:solidFill>
                          <a:latin typeface="Verdana" panose="020B0604030504040204" pitchFamily="34" charset="0"/>
                          <a:ea typeface="Verdana" panose="020B0604030504040204" pitchFamily="34" charset="0"/>
                          <a:cs typeface="+mn-cs"/>
                        </a:rPr>
                        <a:t>3. Feelings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kern="1200" dirty="0">
                          <a:solidFill>
                            <a:srgbClr val="512275"/>
                          </a:solidFill>
                          <a:latin typeface="Verdana" panose="020B0604030504040204" pitchFamily="34" charset="0"/>
                          <a:ea typeface="Verdana" panose="020B0604030504040204" pitchFamily="34" charset="0"/>
                          <a:cs typeface="+mn-cs"/>
                        </a:rPr>
                        <a:t>How did you feel?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b="0" kern="1200" dirty="0">
                          <a:solidFill>
                            <a:srgbClr val="512275"/>
                          </a:solidFill>
                          <a:latin typeface="Verdana" panose="020B0604030504040204" pitchFamily="34" charset="0"/>
                          <a:ea typeface="Verdana" panose="020B0604030504040204" pitchFamily="34" charset="0"/>
                          <a:cs typeface="+mn-cs"/>
                        </a:rPr>
                        <a:t>Describe</a:t>
                      </a:r>
                      <a:r>
                        <a:rPr lang="en-GB" sz="1400" b="0" kern="1200" baseline="0" dirty="0">
                          <a:solidFill>
                            <a:srgbClr val="512275"/>
                          </a:solidFill>
                          <a:latin typeface="Verdana" panose="020B0604030504040204" pitchFamily="34" charset="0"/>
                          <a:ea typeface="Verdana" panose="020B0604030504040204" pitchFamily="34" charset="0"/>
                          <a:cs typeface="+mn-cs"/>
                        </a:rPr>
                        <a:t> each feeling in one word</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kern="1200" baseline="0" dirty="0">
                          <a:solidFill>
                            <a:srgbClr val="512275"/>
                          </a:solidFill>
                          <a:latin typeface="Verdana" panose="020B0604030504040204" pitchFamily="34" charset="0"/>
                          <a:ea typeface="Verdana" panose="020B0604030504040204" pitchFamily="34" charset="0"/>
                          <a:cs typeface="+mn-cs"/>
                        </a:rPr>
                        <a:t>Rate how distressing each of these feelings were on a scale of 0-100%</a:t>
                      </a:r>
                      <a:endParaRPr lang="en-GB" sz="1200" b="0" kern="1200" dirty="0">
                        <a:solidFill>
                          <a:srgbClr val="512275"/>
                        </a:solidFill>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1533328656"/>
                  </a:ext>
                </a:extLst>
              </a:tr>
              <a:tr h="488576">
                <a:tc>
                  <a:txBody>
                    <a:bodyPr/>
                    <a:lstStyle/>
                    <a:p>
                      <a:r>
                        <a:rPr lang="en-GB" sz="1600" b="1" dirty="0">
                          <a:solidFill>
                            <a:srgbClr val="512275"/>
                          </a:solidFill>
                          <a:latin typeface="Verdana" panose="020B0604030504040204" pitchFamily="34" charset="0"/>
                          <a:ea typeface="Verdana" panose="020B0604030504040204" pitchFamily="34" charset="0"/>
                        </a:rPr>
                        <a:t>4. Behaviours</a:t>
                      </a:r>
                    </a:p>
                    <a:p>
                      <a:pPr marL="285750" indent="-285750">
                        <a:buFont typeface="Arial" panose="020B0604020202020204" pitchFamily="34" charset="0"/>
                        <a:buChar char="•"/>
                      </a:pPr>
                      <a:r>
                        <a:rPr lang="en-GB" sz="1400" b="0" dirty="0">
                          <a:solidFill>
                            <a:srgbClr val="512275"/>
                          </a:solidFill>
                          <a:latin typeface="Verdana" panose="020B0604030504040204" pitchFamily="34" charset="0"/>
                          <a:ea typeface="Verdana" panose="020B0604030504040204" pitchFamily="34" charset="0"/>
                        </a:rPr>
                        <a:t>What did you do?</a:t>
                      </a:r>
                    </a:p>
                    <a:p>
                      <a:pPr marL="285750" indent="-285750">
                        <a:buFont typeface="Arial" panose="020B0604020202020204" pitchFamily="34" charset="0"/>
                        <a:buChar char="•"/>
                      </a:pPr>
                      <a:r>
                        <a:rPr lang="en-GB" sz="1400" b="0" dirty="0">
                          <a:solidFill>
                            <a:srgbClr val="512275"/>
                          </a:solidFill>
                          <a:latin typeface="Verdana" panose="020B0604030504040204" pitchFamily="34" charset="0"/>
                          <a:ea typeface="Verdana" panose="020B0604030504040204" pitchFamily="34" charset="0"/>
                        </a:rPr>
                        <a:t>What action did you</a:t>
                      </a:r>
                      <a:r>
                        <a:rPr lang="en-GB" sz="1400" b="0" baseline="0" dirty="0">
                          <a:solidFill>
                            <a:srgbClr val="512275"/>
                          </a:solidFill>
                          <a:latin typeface="Verdana" panose="020B0604030504040204" pitchFamily="34" charset="0"/>
                          <a:ea typeface="Verdana" panose="020B0604030504040204" pitchFamily="34" charset="0"/>
                        </a:rPr>
                        <a:t> take?</a:t>
                      </a:r>
                    </a:p>
                    <a:p>
                      <a:pPr marL="285750" indent="-285750">
                        <a:buFont typeface="Arial" panose="020B0604020202020204" pitchFamily="34" charset="0"/>
                        <a:buChar char="•"/>
                      </a:pPr>
                      <a:r>
                        <a:rPr lang="en-GB" sz="1400" b="0" baseline="0" dirty="0">
                          <a:solidFill>
                            <a:srgbClr val="512275"/>
                          </a:solidFill>
                          <a:latin typeface="Verdana" panose="020B0604030504040204" pitchFamily="34" charset="0"/>
                          <a:ea typeface="Verdana" panose="020B0604030504040204" pitchFamily="34" charset="0"/>
                        </a:rPr>
                        <a:t>What helped you to cope?</a:t>
                      </a:r>
                      <a:endParaRPr lang="en-GB" sz="1200" b="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4083695880"/>
                  </a:ext>
                </a:extLst>
              </a:tr>
            </a:tbl>
          </a:graphicData>
        </a:graphic>
      </p:graphicFrame>
    </p:spTree>
    <p:extLst>
      <p:ext uri="{BB962C8B-B14F-4D97-AF65-F5344CB8AC3E}">
        <p14:creationId xmlns:p14="http://schemas.microsoft.com/office/powerpoint/2010/main" val="3290419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What happens when you have distressing voices?</a:t>
            </a:r>
          </a:p>
        </p:txBody>
      </p:sp>
      <p:sp>
        <p:nvSpPr>
          <p:cNvPr id="2" name="Rounded Rectangle 1"/>
          <p:cNvSpPr/>
          <p:nvPr/>
        </p:nvSpPr>
        <p:spPr>
          <a:xfrm>
            <a:off x="330989" y="2950063"/>
            <a:ext cx="2022467" cy="76562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512275"/>
                </a:solidFill>
                <a:latin typeface="Verdana" panose="020B0604030504040204" pitchFamily="34" charset="0"/>
                <a:ea typeface="Verdana" panose="020B0604030504040204" pitchFamily="34" charset="0"/>
              </a:rPr>
              <a:t>Trigger</a:t>
            </a:r>
          </a:p>
        </p:txBody>
      </p:sp>
      <p:sp>
        <p:nvSpPr>
          <p:cNvPr id="16" name="Rounded Rectangle 15"/>
          <p:cNvSpPr/>
          <p:nvPr/>
        </p:nvSpPr>
        <p:spPr>
          <a:xfrm>
            <a:off x="2684444" y="2950062"/>
            <a:ext cx="2023200" cy="766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512275"/>
                </a:solidFill>
                <a:latin typeface="Verdana" panose="020B0604030504040204" pitchFamily="34" charset="0"/>
                <a:ea typeface="Verdana" panose="020B0604030504040204" pitchFamily="34" charset="0"/>
              </a:rPr>
              <a:t>Thoughts</a:t>
            </a:r>
          </a:p>
        </p:txBody>
      </p:sp>
      <p:sp>
        <p:nvSpPr>
          <p:cNvPr id="19" name="Rounded Rectangle 18"/>
          <p:cNvSpPr/>
          <p:nvPr/>
        </p:nvSpPr>
        <p:spPr>
          <a:xfrm>
            <a:off x="5023642" y="2948886"/>
            <a:ext cx="2023200" cy="766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512275"/>
                </a:solidFill>
                <a:latin typeface="Verdana" panose="020B0604030504040204" pitchFamily="34" charset="0"/>
                <a:ea typeface="Verdana" panose="020B0604030504040204" pitchFamily="34" charset="0"/>
              </a:rPr>
              <a:t>Feelings</a:t>
            </a:r>
          </a:p>
        </p:txBody>
      </p:sp>
      <p:sp>
        <p:nvSpPr>
          <p:cNvPr id="21" name="Rounded Rectangle 20"/>
          <p:cNvSpPr/>
          <p:nvPr/>
        </p:nvSpPr>
        <p:spPr>
          <a:xfrm>
            <a:off x="7260668" y="2495334"/>
            <a:ext cx="2023200" cy="766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512275"/>
                </a:solidFill>
                <a:latin typeface="Verdana" panose="020B0604030504040204" pitchFamily="34" charset="0"/>
                <a:ea typeface="Verdana" panose="020B0604030504040204" pitchFamily="34" charset="0"/>
              </a:rPr>
              <a:t>Voice 1</a:t>
            </a:r>
          </a:p>
        </p:txBody>
      </p:sp>
      <p:sp>
        <p:nvSpPr>
          <p:cNvPr id="22" name="Rounded Rectangle 21"/>
          <p:cNvSpPr/>
          <p:nvPr/>
        </p:nvSpPr>
        <p:spPr>
          <a:xfrm>
            <a:off x="7260668" y="3359044"/>
            <a:ext cx="2023200" cy="766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512275"/>
                </a:solidFill>
                <a:latin typeface="Verdana" panose="020B0604030504040204" pitchFamily="34" charset="0"/>
                <a:ea typeface="Verdana" panose="020B0604030504040204" pitchFamily="34" charset="0"/>
              </a:rPr>
              <a:t>Voice 2</a:t>
            </a:r>
          </a:p>
        </p:txBody>
      </p:sp>
      <p:sp>
        <p:nvSpPr>
          <p:cNvPr id="23" name="Rounded Rectangle 22"/>
          <p:cNvSpPr/>
          <p:nvPr/>
        </p:nvSpPr>
        <p:spPr>
          <a:xfrm>
            <a:off x="9525372" y="2948886"/>
            <a:ext cx="2023200" cy="766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512275"/>
                </a:solidFill>
                <a:latin typeface="Verdana" panose="020B0604030504040204" pitchFamily="34" charset="0"/>
                <a:ea typeface="Verdana" panose="020B0604030504040204" pitchFamily="34" charset="0"/>
              </a:rPr>
              <a:t>Behaviours</a:t>
            </a:r>
          </a:p>
        </p:txBody>
      </p:sp>
      <p:sp>
        <p:nvSpPr>
          <p:cNvPr id="24" name="Right Arrow 23"/>
          <p:cNvSpPr/>
          <p:nvPr/>
        </p:nvSpPr>
        <p:spPr>
          <a:xfrm>
            <a:off x="2263007" y="3157204"/>
            <a:ext cx="526877" cy="438278"/>
          </a:xfrm>
          <a:prstGeom prst="rightArrow">
            <a:avLst/>
          </a:prstGeom>
          <a:solidFill>
            <a:srgbClr val="512275"/>
          </a:solidFill>
          <a:ln>
            <a:solidFill>
              <a:srgbClr val="512275"/>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25" name="Right Arrow 24"/>
          <p:cNvSpPr/>
          <p:nvPr/>
        </p:nvSpPr>
        <p:spPr>
          <a:xfrm>
            <a:off x="4633899" y="3157204"/>
            <a:ext cx="526877" cy="438278"/>
          </a:xfrm>
          <a:prstGeom prst="rightArrow">
            <a:avLst/>
          </a:prstGeom>
          <a:solidFill>
            <a:srgbClr val="512275"/>
          </a:solidFill>
          <a:ln>
            <a:solidFill>
              <a:srgbClr val="512275"/>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26" name="Right Arrow 25"/>
          <p:cNvSpPr/>
          <p:nvPr/>
        </p:nvSpPr>
        <p:spPr>
          <a:xfrm>
            <a:off x="7004791" y="3157204"/>
            <a:ext cx="526877" cy="438278"/>
          </a:xfrm>
          <a:prstGeom prst="rightArrow">
            <a:avLst/>
          </a:prstGeom>
          <a:solidFill>
            <a:srgbClr val="512275"/>
          </a:solidFill>
          <a:ln>
            <a:solidFill>
              <a:srgbClr val="512275"/>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27" name="Right Arrow 26"/>
          <p:cNvSpPr/>
          <p:nvPr/>
        </p:nvSpPr>
        <p:spPr>
          <a:xfrm>
            <a:off x="9112244" y="3113147"/>
            <a:ext cx="526877" cy="438278"/>
          </a:xfrm>
          <a:prstGeom prst="rightArrow">
            <a:avLst/>
          </a:prstGeom>
          <a:solidFill>
            <a:srgbClr val="512275"/>
          </a:solidFill>
          <a:ln>
            <a:solidFill>
              <a:srgbClr val="512275"/>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28" name="Curved Down Arrow 27"/>
          <p:cNvSpPr/>
          <p:nvPr/>
        </p:nvSpPr>
        <p:spPr>
          <a:xfrm flipH="1" flipV="1">
            <a:off x="1022887" y="3759742"/>
            <a:ext cx="9640257" cy="1441789"/>
          </a:xfrm>
          <a:prstGeom prst="curvedDownArrow">
            <a:avLst/>
          </a:prstGeom>
          <a:solidFill>
            <a:srgbClr val="512275"/>
          </a:solidFill>
          <a:ln>
            <a:solidFill>
              <a:srgbClr val="512275"/>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230417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0"/>
            <a:ext cx="3608427" cy="2975687"/>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59089" y="649500"/>
            <a:ext cx="3734257" cy="2975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000" b="1" dirty="0">
                <a:solidFill>
                  <a:srgbClr val="512275"/>
                </a:solidFill>
                <a:latin typeface="Arial Narrow" charset="0"/>
                <a:ea typeface="Arial Narrow" charset="0"/>
                <a:cs typeface="Arial Narrow" charset="0"/>
              </a:rPr>
              <a:t>Understanding how distressing experiences happen</a:t>
            </a:r>
          </a:p>
        </p:txBody>
      </p:sp>
      <p:sp>
        <p:nvSpPr>
          <p:cNvPr id="2" name="TextBox 1"/>
          <p:cNvSpPr txBox="1"/>
          <p:nvPr/>
        </p:nvSpPr>
        <p:spPr>
          <a:xfrm>
            <a:off x="5638800" y="285533"/>
            <a:ext cx="5617029" cy="677108"/>
          </a:xfrm>
          <a:prstGeom prst="rect">
            <a:avLst/>
          </a:prstGeom>
          <a:noFill/>
          <a:ln>
            <a:solidFill>
              <a:srgbClr val="512275"/>
            </a:solidFill>
          </a:ln>
        </p:spPr>
        <p:txBody>
          <a:bodyPr wrap="square" rtlCol="0">
            <a:spAutoFit/>
          </a:bodyPr>
          <a:lstStyle/>
          <a:p>
            <a:pPr algn="ctr"/>
            <a:r>
              <a:rPr lang="en-GB" sz="2000" b="1" dirty="0">
                <a:latin typeface="Arial" panose="020B0604020202020204" pitchFamily="34" charset="0"/>
                <a:cs typeface="Arial" panose="020B0604020202020204" pitchFamily="34" charset="0"/>
              </a:rPr>
              <a:t>Trigger</a:t>
            </a:r>
          </a:p>
          <a:p>
            <a:pPr algn="ctr"/>
            <a:r>
              <a:rPr lang="en-GB" dirty="0">
                <a:latin typeface="Arial" panose="020B0604020202020204" pitchFamily="34" charset="0"/>
                <a:cs typeface="Arial" panose="020B0604020202020204" pitchFamily="34" charset="0"/>
              </a:rPr>
              <a:t>Having an argument with Sue</a:t>
            </a:r>
          </a:p>
        </p:txBody>
      </p:sp>
      <p:sp>
        <p:nvSpPr>
          <p:cNvPr id="9" name="TextBox 8"/>
          <p:cNvSpPr txBox="1"/>
          <p:nvPr/>
        </p:nvSpPr>
        <p:spPr>
          <a:xfrm>
            <a:off x="5638800" y="1260533"/>
            <a:ext cx="5617029" cy="1231106"/>
          </a:xfrm>
          <a:prstGeom prst="rect">
            <a:avLst/>
          </a:prstGeom>
          <a:noFill/>
          <a:ln>
            <a:solidFill>
              <a:srgbClr val="512275"/>
            </a:solidFill>
          </a:ln>
        </p:spPr>
        <p:txBody>
          <a:bodyPr wrap="square" rtlCol="0">
            <a:spAutoFit/>
          </a:bodyPr>
          <a:lstStyle/>
          <a:p>
            <a:pPr algn="ctr"/>
            <a:r>
              <a:rPr lang="en-GB" sz="2000" b="1" dirty="0">
                <a:latin typeface="Arial" panose="020B0604020202020204" pitchFamily="34" charset="0"/>
                <a:cs typeface="Arial" panose="020B0604020202020204" pitchFamily="34" charset="0"/>
              </a:rPr>
              <a:t>Thoughts</a:t>
            </a:r>
          </a:p>
          <a:p>
            <a:pPr algn="ctr"/>
            <a:r>
              <a:rPr lang="en-GB" dirty="0">
                <a:latin typeface="Arial" panose="020B0604020202020204" pitchFamily="34" charset="0"/>
                <a:cs typeface="Arial" panose="020B0604020202020204" pitchFamily="34" charset="0"/>
              </a:rPr>
              <a:t>I’m not good enough</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There is no hope things will get better</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Sue will leave me so there’s no point in trying</a:t>
            </a:r>
          </a:p>
        </p:txBody>
      </p:sp>
      <p:sp>
        <p:nvSpPr>
          <p:cNvPr id="10" name="TextBox 9"/>
          <p:cNvSpPr txBox="1"/>
          <p:nvPr/>
        </p:nvSpPr>
        <p:spPr>
          <a:xfrm>
            <a:off x="5638800" y="2697278"/>
            <a:ext cx="5617029" cy="677108"/>
          </a:xfrm>
          <a:prstGeom prst="rect">
            <a:avLst/>
          </a:prstGeom>
          <a:noFill/>
          <a:ln>
            <a:solidFill>
              <a:srgbClr val="512275"/>
            </a:solidFill>
          </a:ln>
        </p:spPr>
        <p:txBody>
          <a:bodyPr wrap="square" rtlCol="0">
            <a:spAutoFit/>
          </a:bodyPr>
          <a:lstStyle/>
          <a:p>
            <a:pPr algn="ctr"/>
            <a:r>
              <a:rPr lang="en-GB" sz="2000" b="1" dirty="0">
                <a:latin typeface="Arial" panose="020B0604020202020204" pitchFamily="34" charset="0"/>
                <a:cs typeface="Arial" panose="020B0604020202020204" pitchFamily="34" charset="0"/>
              </a:rPr>
              <a:t>Feelings</a:t>
            </a:r>
          </a:p>
          <a:p>
            <a:pPr algn="ctr"/>
            <a:r>
              <a:rPr lang="en-GB" dirty="0">
                <a:latin typeface="Arial" panose="020B0604020202020204" pitchFamily="34" charset="0"/>
                <a:cs typeface="Arial" panose="020B0604020202020204" pitchFamily="34" charset="0"/>
              </a:rPr>
              <a:t>Palpitations, butterflies, anxious</a:t>
            </a:r>
          </a:p>
        </p:txBody>
      </p:sp>
      <p:sp>
        <p:nvSpPr>
          <p:cNvPr id="11" name="TextBox 10"/>
          <p:cNvSpPr txBox="1"/>
          <p:nvPr/>
        </p:nvSpPr>
        <p:spPr>
          <a:xfrm>
            <a:off x="5638800" y="3625186"/>
            <a:ext cx="2612571" cy="1446550"/>
          </a:xfrm>
          <a:prstGeom prst="rect">
            <a:avLst/>
          </a:prstGeom>
          <a:noFill/>
          <a:ln>
            <a:solidFill>
              <a:srgbClr val="512275"/>
            </a:solidFill>
          </a:ln>
        </p:spPr>
        <p:txBody>
          <a:bodyPr wrap="square" rtlCol="0">
            <a:spAutoFit/>
          </a:bodyPr>
          <a:lstStyle/>
          <a:p>
            <a:pPr algn="ctr"/>
            <a:r>
              <a:rPr lang="en-GB" sz="2000" b="1" dirty="0">
                <a:latin typeface="Arial" panose="020B0604020202020204" pitchFamily="34" charset="0"/>
                <a:cs typeface="Arial" panose="020B0604020202020204" pitchFamily="34" charset="0"/>
              </a:rPr>
              <a:t>Neighbour voices</a:t>
            </a:r>
          </a:p>
          <a:p>
            <a:pPr algn="ctr"/>
            <a:r>
              <a:rPr lang="en-GB" dirty="0">
                <a:latin typeface="Arial" panose="020B0604020202020204" pitchFamily="34" charset="0"/>
                <a:cs typeface="Arial" panose="020B0604020202020204" pitchFamily="34" charset="0"/>
              </a:rPr>
              <a:t>You’re useless</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Sue will never love you</a:t>
            </a:r>
          </a:p>
          <a:p>
            <a:pPr algn="ctr"/>
            <a:endParaRPr lang="en-GB" sz="1600" dirty="0">
              <a:latin typeface="Arial" panose="020B0604020202020204" pitchFamily="34" charset="0"/>
              <a:cs typeface="Arial" panose="020B0604020202020204" pitchFamily="34" charset="0"/>
            </a:endParaRPr>
          </a:p>
          <a:p>
            <a:pPr algn="ctr"/>
            <a:endParaRPr lang="en-GB" sz="1600" dirty="0">
              <a:latin typeface="Arial" panose="020B0604020202020204" pitchFamily="34" charset="0"/>
              <a:cs typeface="Arial" panose="020B0604020202020204" pitchFamily="34" charset="0"/>
            </a:endParaRPr>
          </a:p>
        </p:txBody>
      </p:sp>
      <p:sp>
        <p:nvSpPr>
          <p:cNvPr id="12" name="TextBox 11"/>
          <p:cNvSpPr txBox="1"/>
          <p:nvPr/>
        </p:nvSpPr>
        <p:spPr>
          <a:xfrm>
            <a:off x="8447314" y="3625187"/>
            <a:ext cx="2808514" cy="1384995"/>
          </a:xfrm>
          <a:prstGeom prst="rect">
            <a:avLst/>
          </a:prstGeom>
          <a:noFill/>
          <a:ln>
            <a:solidFill>
              <a:srgbClr val="512275"/>
            </a:solidFill>
          </a:ln>
        </p:spPr>
        <p:txBody>
          <a:bodyPr wrap="square" rtlCol="0">
            <a:spAutoFit/>
          </a:bodyPr>
          <a:lstStyle/>
          <a:p>
            <a:pPr algn="ctr"/>
            <a:r>
              <a:rPr lang="en-GB" sz="2000" b="1" dirty="0">
                <a:latin typeface="Arial" panose="020B0604020202020204" pitchFamily="34" charset="0"/>
                <a:cs typeface="Arial" panose="020B0604020202020204" pitchFamily="34" charset="0"/>
              </a:rPr>
              <a:t>Spirit voices</a:t>
            </a:r>
          </a:p>
          <a:p>
            <a:pPr algn="ctr"/>
            <a:r>
              <a:rPr lang="en-GB" sz="1600" dirty="0">
                <a:latin typeface="Arial" panose="020B0604020202020204" pitchFamily="34" charset="0"/>
                <a:cs typeface="Arial" panose="020B0604020202020204" pitchFamily="34" charset="0"/>
              </a:rPr>
              <a:t>You’re right, things won’t get better</a:t>
            </a:r>
          </a:p>
          <a:p>
            <a:pPr algn="ctr"/>
            <a:r>
              <a:rPr lang="en-GB" sz="1600" dirty="0">
                <a:latin typeface="Arial" panose="020B0604020202020204" pitchFamily="34" charset="0"/>
                <a:cs typeface="Arial" panose="020B0604020202020204" pitchFamily="34" charset="0"/>
              </a:rPr>
              <a:t>Sue doesn’t love you</a:t>
            </a:r>
          </a:p>
          <a:p>
            <a:pPr algn="ctr"/>
            <a:r>
              <a:rPr lang="en-GB" sz="1600" dirty="0">
                <a:latin typeface="Arial" panose="020B0604020202020204" pitchFamily="34" charset="0"/>
                <a:cs typeface="Arial" panose="020B0604020202020204" pitchFamily="34" charset="0"/>
              </a:rPr>
              <a:t>Take an overdose to escape</a:t>
            </a:r>
          </a:p>
        </p:txBody>
      </p:sp>
      <p:sp>
        <p:nvSpPr>
          <p:cNvPr id="13" name="TextBox 12"/>
          <p:cNvSpPr txBox="1"/>
          <p:nvPr/>
        </p:nvSpPr>
        <p:spPr>
          <a:xfrm>
            <a:off x="5638800" y="5300579"/>
            <a:ext cx="5617029" cy="1508105"/>
          </a:xfrm>
          <a:prstGeom prst="rect">
            <a:avLst/>
          </a:prstGeom>
          <a:noFill/>
          <a:ln>
            <a:solidFill>
              <a:srgbClr val="512275"/>
            </a:solidFill>
          </a:ln>
        </p:spPr>
        <p:txBody>
          <a:bodyPr wrap="square" rtlCol="0">
            <a:spAutoFit/>
          </a:bodyPr>
          <a:lstStyle/>
          <a:p>
            <a:pPr algn="ctr"/>
            <a:r>
              <a:rPr lang="en-GB" sz="2000" b="1" dirty="0">
                <a:latin typeface="Arial" panose="020B0604020202020204" pitchFamily="34" charset="0"/>
                <a:cs typeface="Arial" panose="020B0604020202020204" pitchFamily="34" charset="0"/>
              </a:rPr>
              <a:t>Behaviours</a:t>
            </a:r>
          </a:p>
          <a:p>
            <a:pPr algn="ctr"/>
            <a:r>
              <a:rPr lang="en-GB" dirty="0">
                <a:latin typeface="Arial" panose="020B0604020202020204" pitchFamily="34" charset="0"/>
                <a:cs typeface="Arial" panose="020B0604020202020204" pitchFamily="34" charset="0"/>
              </a:rPr>
              <a:t>Stay in and avoid people</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Take an overdose</a:t>
            </a:r>
          </a:p>
          <a:p>
            <a:pPr algn="ctr"/>
            <a:r>
              <a:rPr lang="en-GB" dirty="0">
                <a:latin typeface="Arial" panose="020B0604020202020204" pitchFamily="34" charset="0"/>
                <a:cs typeface="Arial" panose="020B0604020202020204" pitchFamily="34" charset="0"/>
              </a:rPr>
              <a:t>Place loud music to block voices, get complaints from neighbours</a:t>
            </a:r>
          </a:p>
        </p:txBody>
      </p:sp>
      <p:sp>
        <p:nvSpPr>
          <p:cNvPr id="3" name="Down Arrow 2"/>
          <p:cNvSpPr/>
          <p:nvPr/>
        </p:nvSpPr>
        <p:spPr>
          <a:xfrm>
            <a:off x="8218714" y="962641"/>
            <a:ext cx="457200" cy="297892"/>
          </a:xfrm>
          <a:prstGeom prst="downArrow">
            <a:avLst/>
          </a:prstGeom>
          <a:solidFill>
            <a:srgbClr val="9437FF"/>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Down Arrow 13"/>
          <p:cNvSpPr/>
          <p:nvPr/>
        </p:nvSpPr>
        <p:spPr>
          <a:xfrm>
            <a:off x="8207828" y="2484144"/>
            <a:ext cx="457200" cy="297892"/>
          </a:xfrm>
          <a:prstGeom prst="downArrow">
            <a:avLst/>
          </a:prstGeom>
          <a:solidFill>
            <a:srgbClr val="9437FF"/>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Down Arrow 14"/>
          <p:cNvSpPr/>
          <p:nvPr/>
        </p:nvSpPr>
        <p:spPr>
          <a:xfrm>
            <a:off x="6716485" y="3333381"/>
            <a:ext cx="457200" cy="297892"/>
          </a:xfrm>
          <a:prstGeom prst="downArrow">
            <a:avLst/>
          </a:prstGeom>
          <a:solidFill>
            <a:srgbClr val="9437FF"/>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Down Arrow 15"/>
          <p:cNvSpPr/>
          <p:nvPr/>
        </p:nvSpPr>
        <p:spPr>
          <a:xfrm>
            <a:off x="10057378" y="3333381"/>
            <a:ext cx="457200" cy="297892"/>
          </a:xfrm>
          <a:prstGeom prst="downArrow">
            <a:avLst/>
          </a:prstGeom>
          <a:solidFill>
            <a:srgbClr val="9437FF"/>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Down Arrow 16"/>
          <p:cNvSpPr/>
          <p:nvPr/>
        </p:nvSpPr>
        <p:spPr>
          <a:xfrm>
            <a:off x="9622971" y="5000162"/>
            <a:ext cx="457200" cy="297892"/>
          </a:xfrm>
          <a:prstGeom prst="downArrow">
            <a:avLst/>
          </a:prstGeom>
          <a:solidFill>
            <a:srgbClr val="9437FF"/>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Down Arrow 17"/>
          <p:cNvSpPr/>
          <p:nvPr/>
        </p:nvSpPr>
        <p:spPr>
          <a:xfrm>
            <a:off x="6716485" y="5024644"/>
            <a:ext cx="457200" cy="297892"/>
          </a:xfrm>
          <a:prstGeom prst="downArrow">
            <a:avLst/>
          </a:prstGeom>
          <a:solidFill>
            <a:srgbClr val="9437FF"/>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U-Turn Arrow 18"/>
          <p:cNvSpPr/>
          <p:nvPr/>
        </p:nvSpPr>
        <p:spPr>
          <a:xfrm rot="16200000">
            <a:off x="2387032" y="2967719"/>
            <a:ext cx="5762288" cy="741250"/>
          </a:xfrm>
          <a:prstGeom prst="uturnArrow">
            <a:avLst>
              <a:gd name="adj1" fmla="val 25000"/>
              <a:gd name="adj2" fmla="val 25000"/>
              <a:gd name="adj3" fmla="val 25000"/>
              <a:gd name="adj4" fmla="val 43750"/>
              <a:gd name="adj5" fmla="val 100000"/>
            </a:avLst>
          </a:prstGeom>
          <a:solidFill>
            <a:srgbClr val="9437FF"/>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34868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P spid="11" grpId="0" animBg="1"/>
      <p:bldP spid="12" grpId="0" animBg="1"/>
      <p:bldP spid="13" grpId="0" animBg="1"/>
      <p:bldP spid="3" grpId="0" animBg="1"/>
      <p:bldP spid="14" grpId="0" animBg="1"/>
      <p:bldP spid="15" grpId="0" animBg="1"/>
      <p:bldP spid="16" grpId="0" animBg="1"/>
      <p:bldP spid="17" grpId="0" animBg="1"/>
      <p:bldP spid="18" grpId="0" animBg="1"/>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grpSp>
        <p:nvGrpSpPr>
          <p:cNvPr id="9" name="Google Shape;455;p38"/>
          <p:cNvGrpSpPr/>
          <p:nvPr/>
        </p:nvGrpSpPr>
        <p:grpSpPr>
          <a:xfrm>
            <a:off x="996239" y="2551765"/>
            <a:ext cx="1856689" cy="1754470"/>
            <a:chOff x="3955900" y="2984500"/>
            <a:chExt cx="414000" cy="422525"/>
          </a:xfrm>
          <a:solidFill>
            <a:srgbClr val="512275"/>
          </a:solidFill>
        </p:grpSpPr>
        <p:sp>
          <p:nvSpPr>
            <p:cNvPr id="10" name="Google Shape;456;p38"/>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1" name="Google Shape;457;p38"/>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sp>
          <p:nvSpPr>
            <p:cNvPr id="12" name="Google Shape;458;p38"/>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2275"/>
                </a:solidFill>
              </a:endParaRPr>
            </a:p>
          </p:txBody>
        </p:sp>
      </p:grpSp>
      <p:sp>
        <p:nvSpPr>
          <p:cNvPr id="2" name="Rectangle 1"/>
          <p:cNvSpPr/>
          <p:nvPr/>
        </p:nvSpPr>
        <p:spPr>
          <a:xfrm>
            <a:off x="4446021" y="344839"/>
            <a:ext cx="7241154" cy="286232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for a session on psychosis. You have been keeping a diary of your triggers/thoughts/feelings/behaviours. Your nurse has suggested you could look together at how these are all related.</a:t>
            </a:r>
          </a:p>
        </p:txBody>
      </p:sp>
      <p:sp>
        <p:nvSpPr>
          <p:cNvPr id="3" name="Rectangle 2"/>
          <p:cNvSpPr/>
          <p:nvPr/>
        </p:nvSpPr>
        <p:spPr>
          <a:xfrm>
            <a:off x="4446021" y="3720491"/>
            <a:ext cx="7241154" cy="240065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The patient has brought their daily diary which they have completed for a week. Introduce the patient to the understanding experiences diagram and support them to work through it with you.</a:t>
            </a:r>
            <a:endParaRPr lang="en-US" sz="2000" dirty="0">
              <a:solidFill>
                <a:srgbClr val="512275"/>
              </a:solidFill>
            </a:endParaRPr>
          </a:p>
        </p:txBody>
      </p:sp>
    </p:spTree>
    <p:extLst>
      <p:ext uri="{BB962C8B-B14F-4D97-AF65-F5344CB8AC3E}">
        <p14:creationId xmlns:p14="http://schemas.microsoft.com/office/powerpoint/2010/main" val="2864800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6" y="637309"/>
            <a:ext cx="3115485"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78935" y="1015869"/>
            <a:ext cx="2498795" cy="116108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6600" dirty="0">
                <a:solidFill>
                  <a:srgbClr val="512275"/>
                </a:solidFill>
                <a:latin typeface="Segoe Print" charset="0"/>
                <a:ea typeface="Segoe Print" charset="0"/>
                <a:cs typeface="Segoe Print" charset="0"/>
              </a:rPr>
              <a:t>Aims</a:t>
            </a:r>
          </a:p>
        </p:txBody>
      </p:sp>
      <p:sp>
        <p:nvSpPr>
          <p:cNvPr id="7" name="Rectangle 7"/>
          <p:cNvSpPr>
            <a:spLocks noChangeArrowheads="1"/>
          </p:cNvSpPr>
          <p:nvPr/>
        </p:nvSpPr>
        <p:spPr bwMode="auto">
          <a:xfrm>
            <a:off x="5013113" y="965072"/>
            <a:ext cx="6770848" cy="356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519113" lvl="2" indent="-342900">
              <a:lnSpc>
                <a:spcPct val="120000"/>
              </a:lnSpc>
              <a:buFont typeface="Courier New" charset="0"/>
              <a:buChar char="o"/>
              <a:defRPr/>
            </a:pPr>
            <a:r>
              <a:rPr lang="en-GB" sz="3200" dirty="0">
                <a:solidFill>
                  <a:srgbClr val="512275"/>
                </a:solidFill>
                <a:latin typeface="Verdana"/>
                <a:ea typeface="Geneva" charset="0"/>
                <a:cs typeface="Verdana"/>
              </a:rPr>
              <a:t>Introduction to experiences of psychosis: Theory</a:t>
            </a:r>
          </a:p>
          <a:p>
            <a:pPr marL="519113" lvl="2" indent="-342900">
              <a:lnSpc>
                <a:spcPct val="120000"/>
              </a:lnSpc>
              <a:buFont typeface="Courier New" charset="0"/>
              <a:buChar char="o"/>
              <a:defRPr/>
            </a:pPr>
            <a:endParaRPr lang="en-GB" sz="2800" dirty="0">
              <a:solidFill>
                <a:srgbClr val="512275"/>
              </a:solidFill>
              <a:latin typeface="Verdana"/>
              <a:ea typeface="Geneva" charset="0"/>
              <a:cs typeface="Verdana"/>
            </a:endParaRPr>
          </a:p>
          <a:p>
            <a:pPr marL="519113" lvl="2" indent="-342900">
              <a:lnSpc>
                <a:spcPct val="120000"/>
              </a:lnSpc>
              <a:buFont typeface="Courier New" charset="0"/>
              <a:buChar char="o"/>
              <a:defRPr/>
            </a:pPr>
            <a:r>
              <a:rPr lang="en-GB" sz="3200" dirty="0">
                <a:solidFill>
                  <a:srgbClr val="512275"/>
                </a:solidFill>
                <a:latin typeface="Verdana"/>
                <a:ea typeface="Geneva" charset="0"/>
                <a:cs typeface="Verdana"/>
              </a:rPr>
              <a:t>Incorporating distressing experiences of psychosis work in 1-2-1 sessions</a:t>
            </a:r>
          </a:p>
        </p:txBody>
      </p:sp>
      <p:grpSp>
        <p:nvGrpSpPr>
          <p:cNvPr id="8" name="Google Shape;298;p38"/>
          <p:cNvGrpSpPr/>
          <p:nvPr/>
        </p:nvGrpSpPr>
        <p:grpSpPr>
          <a:xfrm>
            <a:off x="1401096" y="3917216"/>
            <a:ext cx="1749351" cy="2473737"/>
            <a:chOff x="584925" y="238125"/>
            <a:chExt cx="415200" cy="525100"/>
          </a:xfrm>
          <a:solidFill>
            <a:srgbClr val="512275"/>
          </a:solidFill>
        </p:grpSpPr>
        <p:sp>
          <p:nvSpPr>
            <p:cNvPr id="9" name="Google Shape;299;p38"/>
            <p:cNvSpPr/>
            <p:nvPr/>
          </p:nvSpPr>
          <p:spPr>
            <a:xfrm>
              <a:off x="621550" y="299175"/>
              <a:ext cx="378575" cy="464050"/>
            </a:xfrm>
            <a:custGeom>
              <a:avLst/>
              <a:gdLst/>
              <a:ahLst/>
              <a:cxnLst/>
              <a:rect l="l" t="t" r="r" b="b"/>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00;p38"/>
            <p:cNvSpPr/>
            <p:nvPr/>
          </p:nvSpPr>
          <p:spPr>
            <a:xfrm>
              <a:off x="633750" y="2381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01;p38"/>
            <p:cNvSpPr/>
            <p:nvPr/>
          </p:nvSpPr>
          <p:spPr>
            <a:xfrm>
              <a:off x="716800"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02;p38"/>
            <p:cNvSpPr/>
            <p:nvPr/>
          </p:nvSpPr>
          <p:spPr>
            <a:xfrm>
              <a:off x="799825" y="238125"/>
              <a:ext cx="29350" cy="63500"/>
            </a:xfrm>
            <a:custGeom>
              <a:avLst/>
              <a:gdLst/>
              <a:ahLst/>
              <a:cxnLst/>
              <a:rect l="l" t="t" r="r" b="b"/>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3;p38"/>
            <p:cNvSpPr/>
            <p:nvPr/>
          </p:nvSpPr>
          <p:spPr>
            <a:xfrm>
              <a:off x="882875"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04;p38"/>
            <p:cNvSpPr/>
            <p:nvPr/>
          </p:nvSpPr>
          <p:spPr>
            <a:xfrm>
              <a:off x="584925" y="261325"/>
              <a:ext cx="378575" cy="464050"/>
            </a:xfrm>
            <a:custGeom>
              <a:avLst/>
              <a:gdLst/>
              <a:ahLst/>
              <a:cxnLst/>
              <a:rect l="l" t="t" r="r" b="b"/>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07915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2</a:t>
            </a:r>
          </a:p>
        </p:txBody>
      </p:sp>
      <p:sp>
        <p:nvSpPr>
          <p:cNvPr id="7" name="Google Shape;67;p12"/>
          <p:cNvSpPr txBox="1">
            <a:spLocks/>
          </p:cNvSpPr>
          <p:nvPr/>
        </p:nvSpPr>
        <p:spPr>
          <a:xfrm>
            <a:off x="946203" y="2877953"/>
            <a:ext cx="9349756" cy="316133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600" dirty="0">
                <a:solidFill>
                  <a:srgbClr val="512275"/>
                </a:solidFill>
                <a:latin typeface="Segoe Print" charset="0"/>
                <a:ea typeface="Segoe Print" charset="0"/>
                <a:cs typeface="Segoe Print" charset="0"/>
              </a:rPr>
              <a:t>Obstacles and goals</a:t>
            </a:r>
          </a:p>
        </p:txBody>
      </p:sp>
      <p:grpSp>
        <p:nvGrpSpPr>
          <p:cNvPr id="12" name="Google Shape;401;p38"/>
          <p:cNvGrpSpPr/>
          <p:nvPr/>
        </p:nvGrpSpPr>
        <p:grpSpPr>
          <a:xfrm>
            <a:off x="10612756" y="5072063"/>
            <a:ext cx="1282885" cy="1371823"/>
            <a:chOff x="5970800" y="1619250"/>
            <a:chExt cx="428650" cy="456725"/>
          </a:xfrm>
          <a:solidFill>
            <a:srgbClr val="512275"/>
          </a:solidFill>
        </p:grpSpPr>
        <p:sp>
          <p:nvSpPr>
            <p:cNvPr id="13"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66910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MART Goa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2630" y="2472732"/>
            <a:ext cx="7572375" cy="36290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5"/>
          <p:cNvSpPr/>
          <p:nvPr/>
        </p:nvSpPr>
        <p:spPr>
          <a:xfrm>
            <a:off x="788975" y="649501"/>
            <a:ext cx="381960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15186" y="752637"/>
            <a:ext cx="3660955"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Goal setting</a:t>
            </a:r>
          </a:p>
        </p:txBody>
      </p:sp>
      <p:grpSp>
        <p:nvGrpSpPr>
          <p:cNvPr id="8" name="Google Shape;401;p38"/>
          <p:cNvGrpSpPr/>
          <p:nvPr/>
        </p:nvGrpSpPr>
        <p:grpSpPr>
          <a:xfrm>
            <a:off x="815186" y="2343917"/>
            <a:ext cx="1282885" cy="1371823"/>
            <a:chOff x="5970800" y="1619250"/>
            <a:chExt cx="428650" cy="456725"/>
          </a:xfrm>
          <a:solidFill>
            <a:srgbClr val="512275"/>
          </a:solidFill>
        </p:grpSpPr>
        <p:sp>
          <p:nvSpPr>
            <p:cNvPr id="9"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5334138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5" y="649501"/>
            <a:ext cx="381960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15186" y="752637"/>
            <a:ext cx="3660955"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Goal setting</a:t>
            </a:r>
          </a:p>
        </p:txBody>
      </p:sp>
      <p:grpSp>
        <p:nvGrpSpPr>
          <p:cNvPr id="13" name="Google Shape;401;p38"/>
          <p:cNvGrpSpPr/>
          <p:nvPr/>
        </p:nvGrpSpPr>
        <p:grpSpPr>
          <a:xfrm>
            <a:off x="815186" y="2343917"/>
            <a:ext cx="1282885" cy="1371823"/>
            <a:chOff x="5970800" y="1619250"/>
            <a:chExt cx="428650" cy="456725"/>
          </a:xfrm>
          <a:solidFill>
            <a:srgbClr val="512275"/>
          </a:solidFill>
        </p:grpSpPr>
        <p:sp>
          <p:nvSpPr>
            <p:cNvPr id="14"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5397551" y="394180"/>
            <a:ext cx="6189611" cy="2400657"/>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Once a patient has an understanding of what happens when they have distressing experiences they can set key obstacles and goals with you. They should set a long term goal, and initial goals.</a:t>
            </a:r>
          </a:p>
        </p:txBody>
      </p:sp>
      <p:graphicFrame>
        <p:nvGraphicFramePr>
          <p:cNvPr id="19" name="Table 18"/>
          <p:cNvGraphicFramePr>
            <a:graphicFrameLocks noGrp="1"/>
          </p:cNvGraphicFramePr>
          <p:nvPr>
            <p:extLst>
              <p:ext uri="{D42A27DB-BD31-4B8C-83A1-F6EECF244321}">
                <p14:modId xmlns:p14="http://schemas.microsoft.com/office/powerpoint/2010/main" val="2166230914"/>
              </p:ext>
            </p:extLst>
          </p:nvPr>
        </p:nvGraphicFramePr>
        <p:xfrm>
          <a:off x="4109730" y="3609337"/>
          <a:ext cx="7477432" cy="2438086"/>
        </p:xfrm>
        <a:graphic>
          <a:graphicData uri="http://schemas.openxmlformats.org/drawingml/2006/table">
            <a:tbl>
              <a:tblPr firstRow="1" bandRow="1">
                <a:tableStyleId>{5C22544A-7EE6-4342-B048-85BDC9FD1C3A}</a:tableStyleId>
              </a:tblPr>
              <a:tblGrid>
                <a:gridCol w="3738716">
                  <a:extLst>
                    <a:ext uri="{9D8B030D-6E8A-4147-A177-3AD203B41FA5}">
                      <a16:colId xmlns:a16="http://schemas.microsoft.com/office/drawing/2014/main" val="2746527042"/>
                    </a:ext>
                  </a:extLst>
                </a:gridCol>
                <a:gridCol w="3738716">
                  <a:extLst>
                    <a:ext uri="{9D8B030D-6E8A-4147-A177-3AD203B41FA5}">
                      <a16:colId xmlns:a16="http://schemas.microsoft.com/office/drawing/2014/main" val="1289612928"/>
                    </a:ext>
                  </a:extLst>
                </a:gridCol>
              </a:tblGrid>
              <a:tr h="548326">
                <a:tc>
                  <a:txBody>
                    <a:bodyPr/>
                    <a:lstStyle/>
                    <a:p>
                      <a:pPr algn="ctr"/>
                      <a:r>
                        <a:rPr lang="en-GB" dirty="0">
                          <a:solidFill>
                            <a:schemeClr val="bg1"/>
                          </a:solidFill>
                          <a:latin typeface="Verdana" panose="020B0604030504040204" pitchFamily="34" charset="0"/>
                          <a:ea typeface="Verdana" panose="020B0604030504040204" pitchFamily="34" charset="0"/>
                        </a:rPr>
                        <a:t>OBSTACLE</a:t>
                      </a:r>
                    </a:p>
                  </a:txBody>
                  <a:tcPr anchor="ctr">
                    <a:solidFill>
                      <a:srgbClr val="512275"/>
                    </a:solidFill>
                  </a:tcPr>
                </a:tc>
                <a:tc>
                  <a:txBody>
                    <a:bodyPr/>
                    <a:lstStyle/>
                    <a:p>
                      <a:pPr algn="ctr"/>
                      <a:r>
                        <a:rPr lang="en-GB" dirty="0">
                          <a:solidFill>
                            <a:schemeClr val="bg1"/>
                          </a:solidFill>
                          <a:latin typeface="Verdana" panose="020B0604030504040204" pitchFamily="34" charset="0"/>
                          <a:ea typeface="Verdana" panose="020B0604030504040204" pitchFamily="34" charset="0"/>
                        </a:rPr>
                        <a:t>GOAL</a:t>
                      </a:r>
                    </a:p>
                  </a:txBody>
                  <a:tcPr anchor="ctr">
                    <a:solidFill>
                      <a:schemeClr val="accent6">
                        <a:lumMod val="50000"/>
                      </a:schemeClr>
                    </a:solidFill>
                  </a:tcPr>
                </a:tc>
                <a:extLst>
                  <a:ext uri="{0D108BD9-81ED-4DB2-BD59-A6C34878D82A}">
                    <a16:rowId xmlns:a16="http://schemas.microsoft.com/office/drawing/2014/main" val="3947928321"/>
                  </a:ext>
                </a:extLst>
              </a:tr>
              <a:tr h="742950">
                <a:tc>
                  <a:txBody>
                    <a:bodyPr/>
                    <a:lstStyle/>
                    <a:p>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Playing loud music to cope leads to arguments with neighbours	</a:t>
                      </a:r>
                    </a:p>
                  </a:txBody>
                  <a:tcPr>
                    <a:solidFill>
                      <a:srgbClr val="E3D0FF"/>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Learn a new coping strategy to distract from voices other than music</a:t>
                      </a:r>
                    </a:p>
                  </a:txBody>
                  <a:tcPr>
                    <a:solidFill>
                      <a:schemeClr val="accent6">
                        <a:lumMod val="20000"/>
                        <a:lumOff val="80000"/>
                      </a:schemeClr>
                    </a:solidFill>
                  </a:tcPr>
                </a:tc>
                <a:extLst>
                  <a:ext uri="{0D108BD9-81ED-4DB2-BD59-A6C34878D82A}">
                    <a16:rowId xmlns:a16="http://schemas.microsoft.com/office/drawing/2014/main" val="600702338"/>
                  </a:ext>
                </a:extLst>
              </a:tr>
              <a:tr h="370840">
                <a:tc>
                  <a:txBody>
                    <a:bodyPr/>
                    <a:lstStyle/>
                    <a:p>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Arguing with Sue everyday</a:t>
                      </a:r>
                    </a:p>
                    <a:p>
                      <a:endParaRPr lang="en-GB" sz="1600" dirty="0">
                        <a:solidFill>
                          <a:srgbClr val="512275"/>
                        </a:solidFill>
                        <a:latin typeface="Verdana" panose="020B0604030504040204" pitchFamily="34" charset="0"/>
                        <a:ea typeface="Verdana" panose="020B0604030504040204" pitchFamily="34" charset="0"/>
                      </a:endParaRPr>
                    </a:p>
                  </a:txBody>
                  <a:tcPr>
                    <a:solidFill>
                      <a:srgbClr val="D3C1ED"/>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rgbClr val="512275"/>
                          </a:solidFill>
                          <a:latin typeface="Verdana" panose="020B0604030504040204" pitchFamily="34" charset="0"/>
                          <a:ea typeface="Verdana" panose="020B0604030504040204" pitchFamily="34" charset="0"/>
                          <a:cs typeface="+mn-cs"/>
                        </a:rPr>
                        <a:t>Spend more enjoyable time with Sue by going out once a week somewhere she enjoys to reduce arguments</a:t>
                      </a:r>
                    </a:p>
                  </a:txBody>
                  <a:tcPr>
                    <a:solidFill>
                      <a:schemeClr val="accent6">
                        <a:lumMod val="40000"/>
                        <a:lumOff val="60000"/>
                      </a:schemeClr>
                    </a:solidFill>
                  </a:tcPr>
                </a:tc>
                <a:extLst>
                  <a:ext uri="{0D108BD9-81ED-4DB2-BD59-A6C34878D82A}">
                    <a16:rowId xmlns:a16="http://schemas.microsoft.com/office/drawing/2014/main" val="2326864369"/>
                  </a:ext>
                </a:extLst>
              </a:tr>
            </a:tbl>
          </a:graphicData>
        </a:graphic>
      </p:graphicFrame>
      <p:sp>
        <p:nvSpPr>
          <p:cNvPr id="20" name="Rectangle 19"/>
          <p:cNvSpPr/>
          <p:nvPr/>
        </p:nvSpPr>
        <p:spPr>
          <a:xfrm>
            <a:off x="4071022" y="2987408"/>
            <a:ext cx="1978147" cy="515526"/>
          </a:xfrm>
          <a:prstGeom prst="rect">
            <a:avLst/>
          </a:prstGeom>
        </p:spPr>
        <p:txBody>
          <a:bodyPr wrap="square">
            <a:spAutoFit/>
          </a:bodyPr>
          <a:lstStyle/>
          <a:p>
            <a:pPr>
              <a:lnSpc>
                <a:spcPct val="150000"/>
              </a:lnSpc>
            </a:pPr>
            <a:r>
              <a:rPr lang="en-GB" sz="2000" dirty="0">
                <a:solidFill>
                  <a:srgbClr val="512275"/>
                </a:solidFill>
                <a:latin typeface="Segoe Print" charset="0"/>
                <a:ea typeface="Segoe Print" charset="0"/>
                <a:cs typeface="Segoe Print" charset="0"/>
              </a:rPr>
              <a:t>For example...</a:t>
            </a:r>
          </a:p>
        </p:txBody>
      </p:sp>
    </p:spTree>
    <p:extLst>
      <p:ext uri="{BB962C8B-B14F-4D97-AF65-F5344CB8AC3E}">
        <p14:creationId xmlns:p14="http://schemas.microsoft.com/office/powerpoint/2010/main" val="33258172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sp>
        <p:nvSpPr>
          <p:cNvPr id="7" name="Rectangle 6"/>
          <p:cNvSpPr/>
          <p:nvPr/>
        </p:nvSpPr>
        <p:spPr>
          <a:xfrm>
            <a:off x="4483410" y="466621"/>
            <a:ext cx="7233101" cy="187673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They suggest coming up with one long-term goal and two obstacles that are getting in the way of this goal. </a:t>
            </a:r>
          </a:p>
        </p:txBody>
      </p:sp>
      <p:sp>
        <p:nvSpPr>
          <p:cNvPr id="8" name="Rectangle 7"/>
          <p:cNvSpPr/>
          <p:nvPr/>
        </p:nvSpPr>
        <p:spPr>
          <a:xfrm>
            <a:off x="4483409" y="3612541"/>
            <a:ext cx="7233102" cy="193899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In your session with the patient, you want them to think about what obstacles they face and what goals they would like to set. Ty to make the goals SMART.  </a:t>
            </a:r>
          </a:p>
        </p:txBody>
      </p:sp>
      <p:grpSp>
        <p:nvGrpSpPr>
          <p:cNvPr id="9" name="Google Shape;401;p38"/>
          <p:cNvGrpSpPr/>
          <p:nvPr/>
        </p:nvGrpSpPr>
        <p:grpSpPr>
          <a:xfrm>
            <a:off x="996239" y="2371726"/>
            <a:ext cx="1282885" cy="1371823"/>
            <a:chOff x="5970800" y="1619250"/>
            <a:chExt cx="428650" cy="456725"/>
          </a:xfrm>
          <a:solidFill>
            <a:srgbClr val="512275"/>
          </a:solidFill>
        </p:grpSpPr>
        <p:sp>
          <p:nvSpPr>
            <p:cNvPr id="10" name="Google Shape;402;p3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03;p3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04;p3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05;p3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06;p3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83902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3</a:t>
            </a:r>
          </a:p>
        </p:txBody>
      </p:sp>
      <p:sp>
        <p:nvSpPr>
          <p:cNvPr id="7" name="Google Shape;67;p12"/>
          <p:cNvSpPr txBox="1">
            <a:spLocks/>
          </p:cNvSpPr>
          <p:nvPr/>
        </p:nvSpPr>
        <p:spPr>
          <a:xfrm>
            <a:off x="955963" y="2568819"/>
            <a:ext cx="9102438" cy="348453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000" dirty="0">
                <a:solidFill>
                  <a:srgbClr val="512275"/>
                </a:solidFill>
                <a:latin typeface="Segoe Print" charset="0"/>
                <a:ea typeface="Segoe Print" charset="0"/>
                <a:cs typeface="Segoe Print" charset="0"/>
              </a:rPr>
              <a:t>Coping strategies</a:t>
            </a:r>
          </a:p>
        </p:txBody>
      </p:sp>
    </p:spTree>
    <p:extLst>
      <p:ext uri="{BB962C8B-B14F-4D97-AF65-F5344CB8AC3E}">
        <p14:creationId xmlns:p14="http://schemas.microsoft.com/office/powerpoint/2010/main" val="3852587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61741" cy="233857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53779" y="496869"/>
            <a:ext cx="350420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Different strategies</a:t>
            </a:r>
          </a:p>
        </p:txBody>
      </p:sp>
      <p:sp>
        <p:nvSpPr>
          <p:cNvPr id="7" name="Rectangle 6"/>
          <p:cNvSpPr/>
          <p:nvPr/>
        </p:nvSpPr>
        <p:spPr>
          <a:xfrm>
            <a:off x="5295254" y="673071"/>
            <a:ext cx="6096000" cy="1708160"/>
          </a:xfrm>
          <a:prstGeom prst="rect">
            <a:avLst/>
          </a:prstGeom>
        </p:spPr>
        <p:txBody>
          <a:bodyPr>
            <a:spAutoFit/>
          </a:bodyPr>
          <a:lstStyle/>
          <a:p>
            <a:pPr>
              <a:lnSpc>
                <a:spcPct val="150000"/>
              </a:lnSpc>
            </a:pPr>
            <a:r>
              <a:rPr lang="en-GB" sz="2400" dirty="0">
                <a:solidFill>
                  <a:srgbClr val="512275"/>
                </a:solidFill>
                <a:latin typeface="Segoe Print" charset="0"/>
                <a:ea typeface="Segoe Print" charset="0"/>
                <a:cs typeface="Segoe Print" charset="0"/>
              </a:rPr>
              <a:t>Decide with the patient what their biggest problem area is.  What do they want to focus on:</a:t>
            </a:r>
          </a:p>
        </p:txBody>
      </p:sp>
      <p:sp>
        <p:nvSpPr>
          <p:cNvPr id="8" name="Rectangle 7"/>
          <p:cNvSpPr/>
          <p:nvPr/>
        </p:nvSpPr>
        <p:spPr>
          <a:xfrm>
            <a:off x="5295254" y="2805193"/>
            <a:ext cx="4592665" cy="1876732"/>
          </a:xfrm>
          <a:prstGeom prst="rect">
            <a:avLst/>
          </a:prstGeom>
        </p:spPr>
        <p:txBody>
          <a:bodyPr wrap="square">
            <a:spAutoFit/>
          </a:bodyPr>
          <a:lstStyle/>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triggers?</a:t>
            </a:r>
          </a:p>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feelings?</a:t>
            </a:r>
          </a:p>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thoughts?</a:t>
            </a:r>
          </a:p>
          <a:p>
            <a:pPr marL="342900" indent="-342900">
              <a:lnSpc>
                <a:spcPct val="150000"/>
              </a:lnSpc>
              <a:buFont typeface="Arial" charset="0"/>
              <a:buChar char="•"/>
            </a:pPr>
            <a:r>
              <a:rPr lang="en-US" sz="2000" dirty="0">
                <a:solidFill>
                  <a:srgbClr val="512275"/>
                </a:solidFill>
                <a:latin typeface="Verdana" panose="020B0604030504040204" pitchFamily="34" charset="0"/>
                <a:ea typeface="Verdana" panose="020B0604030504040204" pitchFamily="34" charset="0"/>
              </a:rPr>
              <a:t>T</a:t>
            </a:r>
            <a:r>
              <a:rPr lang="en-GB" sz="2000" dirty="0" err="1">
                <a:solidFill>
                  <a:srgbClr val="512275"/>
                </a:solidFill>
                <a:latin typeface="Verdana" panose="020B0604030504040204" pitchFamily="34" charset="0"/>
                <a:ea typeface="Verdana" panose="020B0604030504040204" pitchFamily="34" charset="0"/>
              </a:rPr>
              <a:t>hings</a:t>
            </a:r>
            <a:r>
              <a:rPr lang="en-GB" sz="2000" dirty="0">
                <a:solidFill>
                  <a:srgbClr val="512275"/>
                </a:solidFill>
                <a:latin typeface="Verdana" panose="020B0604030504040204" pitchFamily="34" charset="0"/>
                <a:ea typeface="Verdana" panose="020B0604030504040204" pitchFamily="34" charset="0"/>
              </a:rPr>
              <a:t> to do with </a:t>
            </a:r>
            <a:r>
              <a:rPr lang="en-GB" sz="2000" b="1" dirty="0">
                <a:solidFill>
                  <a:srgbClr val="512275"/>
                </a:solidFill>
                <a:latin typeface="Verdana" panose="020B0604030504040204" pitchFamily="34" charset="0"/>
                <a:ea typeface="Verdana" panose="020B0604030504040204" pitchFamily="34" charset="0"/>
              </a:rPr>
              <a:t>behaviours?</a:t>
            </a:r>
          </a:p>
        </p:txBody>
      </p:sp>
      <p:sp>
        <p:nvSpPr>
          <p:cNvPr id="9" name="Rectangle 8"/>
          <p:cNvSpPr/>
          <p:nvPr/>
        </p:nvSpPr>
        <p:spPr>
          <a:xfrm>
            <a:off x="3843580" y="5523404"/>
            <a:ext cx="8028121" cy="1015663"/>
          </a:xfrm>
          <a:prstGeom prst="rect">
            <a:avLst/>
          </a:prstGeom>
        </p:spPr>
        <p:txBody>
          <a:bodyPr wrap="square">
            <a:spAutoFit/>
          </a:bodyPr>
          <a:lstStyle/>
          <a:p>
            <a:pPr>
              <a:lnSpc>
                <a:spcPct val="150000"/>
              </a:lnSpc>
            </a:pPr>
            <a:r>
              <a:rPr lang="en-GB" sz="2000" dirty="0">
                <a:solidFill>
                  <a:srgbClr val="512275"/>
                </a:solidFill>
                <a:latin typeface="Segoe Print" charset="0"/>
                <a:ea typeface="Segoe Print" charset="0"/>
                <a:cs typeface="Segoe Print" charset="0"/>
              </a:rPr>
              <a:t>You can use the following worksheet to try </a:t>
            </a:r>
            <a:r>
              <a:rPr lang="en-GB" sz="2000">
                <a:solidFill>
                  <a:srgbClr val="512275"/>
                </a:solidFill>
                <a:latin typeface="Segoe Print" charset="0"/>
                <a:ea typeface="Segoe Print" charset="0"/>
                <a:cs typeface="Segoe Print" charset="0"/>
              </a:rPr>
              <a:t>to understand the </a:t>
            </a:r>
            <a:r>
              <a:rPr lang="en-GB" sz="2000" dirty="0">
                <a:solidFill>
                  <a:srgbClr val="512275"/>
                </a:solidFill>
                <a:latin typeface="Segoe Print" charset="0"/>
                <a:ea typeface="Segoe Print" charset="0"/>
                <a:cs typeface="Segoe Print" charset="0"/>
              </a:rPr>
              <a:t>biggest problem areas...</a:t>
            </a:r>
          </a:p>
        </p:txBody>
      </p:sp>
    </p:spTree>
    <p:extLst>
      <p:ext uri="{BB962C8B-B14F-4D97-AF65-F5344CB8AC3E}">
        <p14:creationId xmlns:p14="http://schemas.microsoft.com/office/powerpoint/2010/main" val="19948551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85385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Current helping methods</a:t>
            </a:r>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3343824136"/>
              </p:ext>
            </p:extLst>
          </p:nvPr>
        </p:nvGraphicFramePr>
        <p:xfrm>
          <a:off x="524176" y="1463040"/>
          <a:ext cx="11182027" cy="3702960"/>
        </p:xfrm>
        <a:graphic>
          <a:graphicData uri="http://schemas.openxmlformats.org/drawingml/2006/table">
            <a:tbl>
              <a:tblPr firstRow="1" bandRow="1">
                <a:tableStyleId>{5C22544A-7EE6-4342-B048-85BDC9FD1C3A}</a:tableStyleId>
              </a:tblPr>
              <a:tblGrid>
                <a:gridCol w="5272190">
                  <a:extLst>
                    <a:ext uri="{9D8B030D-6E8A-4147-A177-3AD203B41FA5}">
                      <a16:colId xmlns:a16="http://schemas.microsoft.com/office/drawing/2014/main" val="62724130"/>
                    </a:ext>
                  </a:extLst>
                </a:gridCol>
                <a:gridCol w="5909837">
                  <a:extLst>
                    <a:ext uri="{9D8B030D-6E8A-4147-A177-3AD203B41FA5}">
                      <a16:colId xmlns:a16="http://schemas.microsoft.com/office/drawing/2014/main" val="2852503913"/>
                    </a:ext>
                  </a:extLst>
                </a:gridCol>
              </a:tblGrid>
              <a:tr h="691224">
                <a:tc gridSpan="2">
                  <a:txBody>
                    <a:bodyPr/>
                    <a:lstStyle/>
                    <a:p>
                      <a:r>
                        <a:rPr lang="en-GB" sz="2400" b="1" i="0" u="none" strike="noStrike" kern="1200" baseline="0" dirty="0">
                          <a:solidFill>
                            <a:schemeClr val="lt1"/>
                          </a:solidFill>
                          <a:latin typeface="Segoe Print" charset="0"/>
                          <a:ea typeface="Segoe Print" charset="0"/>
                          <a:cs typeface="Segoe Print" charset="0"/>
                        </a:rPr>
                        <a:t>What things do I do already that help me to cope with distressing experiences?</a:t>
                      </a:r>
                      <a:r>
                        <a:rPr lang="en-GB" sz="2400" b="0" i="0" u="none" strike="noStrike" kern="1200" baseline="0" dirty="0">
                          <a:solidFill>
                            <a:schemeClr val="lt1"/>
                          </a:solidFill>
                          <a:latin typeface="Noteworthy Light" charset="0"/>
                          <a:ea typeface="Noteworthy Light" charset="0"/>
                          <a:cs typeface="Noteworthy Light" charset="0"/>
                        </a:rPr>
                        <a:t>	</a:t>
                      </a:r>
                    </a:p>
                  </a:txBody>
                  <a:tcPr anchor="ctr">
                    <a:solidFill>
                      <a:srgbClr val="512275"/>
                    </a:solidFill>
                  </a:tcPr>
                </a:tc>
                <a:tc hMerge="1">
                  <a:txBody>
                    <a:bodyPr/>
                    <a:lstStyle/>
                    <a:p>
                      <a:endParaRPr lang="en-GB" dirty="0"/>
                    </a:p>
                  </a:txBody>
                  <a:tcPr/>
                </a:tc>
                <a:extLst>
                  <a:ext uri="{0D108BD9-81ED-4DB2-BD59-A6C34878D82A}">
                    <a16:rowId xmlns:a16="http://schemas.microsoft.com/office/drawing/2014/main" val="4177147703"/>
                  </a:ext>
                </a:extLst>
              </a:tr>
              <a:tr h="720000">
                <a:tc>
                  <a:txBody>
                    <a:bodyPr/>
                    <a:lstStyle/>
                    <a:p>
                      <a:pPr>
                        <a:lnSpc>
                          <a:spcPct val="150000"/>
                        </a:lnSpc>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triggers	</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264851166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emotional feelings</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386129518"/>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physical feelings</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71320411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help with the thoughts	</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676102237"/>
                  </a:ext>
                </a:extLst>
              </a:tr>
            </a:tbl>
          </a:graphicData>
        </a:graphic>
      </p:graphicFrame>
    </p:spTree>
    <p:extLst>
      <p:ext uri="{BB962C8B-B14F-4D97-AF65-F5344CB8AC3E}">
        <p14:creationId xmlns:p14="http://schemas.microsoft.com/office/powerpoint/2010/main" val="1809885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330989" y="320040"/>
            <a:ext cx="11568403" cy="94034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What would they like help with?</a:t>
            </a:r>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550358490"/>
              </p:ext>
            </p:extLst>
          </p:nvPr>
        </p:nvGraphicFramePr>
        <p:xfrm>
          <a:off x="524176" y="1463040"/>
          <a:ext cx="11182027" cy="3571224"/>
        </p:xfrm>
        <a:graphic>
          <a:graphicData uri="http://schemas.openxmlformats.org/drawingml/2006/table">
            <a:tbl>
              <a:tblPr firstRow="1" bandRow="1">
                <a:tableStyleId>{5C22544A-7EE6-4342-B048-85BDC9FD1C3A}</a:tableStyleId>
              </a:tblPr>
              <a:tblGrid>
                <a:gridCol w="6124597">
                  <a:extLst>
                    <a:ext uri="{9D8B030D-6E8A-4147-A177-3AD203B41FA5}">
                      <a16:colId xmlns:a16="http://schemas.microsoft.com/office/drawing/2014/main" val="62724130"/>
                    </a:ext>
                  </a:extLst>
                </a:gridCol>
                <a:gridCol w="5057430">
                  <a:extLst>
                    <a:ext uri="{9D8B030D-6E8A-4147-A177-3AD203B41FA5}">
                      <a16:colId xmlns:a16="http://schemas.microsoft.com/office/drawing/2014/main" val="2852503913"/>
                    </a:ext>
                  </a:extLst>
                </a:gridCol>
              </a:tblGrid>
              <a:tr h="691224">
                <a:tc gridSpan="2">
                  <a:txBody>
                    <a:bodyPr/>
                    <a:lstStyle/>
                    <a:p>
                      <a:r>
                        <a:rPr lang="en-GB" sz="2400" b="1" i="0" u="none" strike="noStrike" kern="1200" baseline="0" dirty="0">
                          <a:solidFill>
                            <a:schemeClr val="lt1"/>
                          </a:solidFill>
                          <a:latin typeface="Segoe Print" charset="0"/>
                          <a:ea typeface="Segoe Print" charset="0"/>
                          <a:cs typeface="Segoe Print" charset="0"/>
                        </a:rPr>
                        <a:t>What things do I do that are </a:t>
                      </a:r>
                      <a:r>
                        <a:rPr lang="en-GB" sz="2400" b="0" i="0" u="none" strike="noStrike" kern="1200" baseline="0" dirty="0">
                          <a:solidFill>
                            <a:schemeClr val="lt1"/>
                          </a:solidFill>
                          <a:latin typeface="Segoe Print" charset="0"/>
                          <a:ea typeface="Segoe Print" charset="0"/>
                          <a:cs typeface="Segoe Print" charset="0"/>
                        </a:rPr>
                        <a:t>NOT</a:t>
                      </a:r>
                      <a:r>
                        <a:rPr lang="en-GB" sz="2400" b="1" i="0" u="none" strike="noStrike" kern="1200" baseline="0" dirty="0">
                          <a:solidFill>
                            <a:schemeClr val="lt1"/>
                          </a:solidFill>
                          <a:latin typeface="Segoe Print" charset="0"/>
                          <a:ea typeface="Segoe Print" charset="0"/>
                          <a:cs typeface="Segoe Print" charset="0"/>
                        </a:rPr>
                        <a:t> helpful for distressing experiences?</a:t>
                      </a:r>
                      <a:endParaRPr lang="en-GB" sz="2400" b="0" i="0" u="none" strike="noStrike" kern="1200" baseline="0" dirty="0">
                        <a:solidFill>
                          <a:schemeClr val="lt1"/>
                        </a:solidFill>
                        <a:latin typeface="Noteworthy Light" charset="0"/>
                        <a:ea typeface="Noteworthy Light" charset="0"/>
                        <a:cs typeface="Noteworthy Light" charset="0"/>
                      </a:endParaRPr>
                    </a:p>
                  </a:txBody>
                  <a:tcPr anchor="ctr">
                    <a:solidFill>
                      <a:srgbClr val="512275"/>
                    </a:solidFill>
                  </a:tcPr>
                </a:tc>
                <a:tc hMerge="1">
                  <a:txBody>
                    <a:bodyPr/>
                    <a:lstStyle/>
                    <a:p>
                      <a:endParaRPr lang="en-GB" dirty="0"/>
                    </a:p>
                  </a:txBody>
                  <a:tcPr/>
                </a:tc>
                <a:extLst>
                  <a:ext uri="{0D108BD9-81ED-4DB2-BD59-A6C34878D82A}">
                    <a16:rowId xmlns:a16="http://schemas.microsoft.com/office/drawing/2014/main" val="4177147703"/>
                  </a:ext>
                </a:extLst>
              </a:tr>
              <a:tr h="720000">
                <a:tc>
                  <a:txBody>
                    <a:bodyPr/>
                    <a:lstStyle/>
                    <a:p>
                      <a:pPr>
                        <a:lnSpc>
                          <a:spcPct val="150000"/>
                        </a:lnSpc>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triggers	</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264851166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emotional feelings</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386129518"/>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physical feelings</a:t>
                      </a:r>
                    </a:p>
                  </a:txBody>
                  <a:tcPr anchor="ctr">
                    <a:solidFill>
                      <a:srgbClr val="D3C1ED"/>
                    </a:solidFill>
                  </a:tcPr>
                </a:tc>
                <a:tc>
                  <a:txBody>
                    <a:bodyPr/>
                    <a:lstStyle/>
                    <a:p>
                      <a:endParaRPr lang="en-GB" dirty="0"/>
                    </a:p>
                  </a:txBody>
                  <a:tcPr anchor="ctr">
                    <a:solidFill>
                      <a:srgbClr val="D3C1ED"/>
                    </a:solidFill>
                  </a:tcPr>
                </a:tc>
                <a:extLst>
                  <a:ext uri="{0D108BD9-81ED-4DB2-BD59-A6C34878D82A}">
                    <a16:rowId xmlns:a16="http://schemas.microsoft.com/office/drawing/2014/main" val="713204115"/>
                  </a:ext>
                </a:extLst>
              </a:tr>
              <a:tr h="720000">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Things that do </a:t>
                      </a:r>
                      <a:r>
                        <a:rPr lang="en-GB" sz="1800" b="1" i="0" u="none" strike="noStrike" kern="1200" baseline="0" dirty="0">
                          <a:solidFill>
                            <a:srgbClr val="512275"/>
                          </a:solidFill>
                          <a:latin typeface="Verdana" panose="020B0604030504040204" pitchFamily="34" charset="0"/>
                          <a:ea typeface="Verdana" panose="020B0604030504040204" pitchFamily="34" charset="0"/>
                          <a:cs typeface="+mn-cs"/>
                        </a:rPr>
                        <a:t>not</a:t>
                      </a:r>
                      <a:r>
                        <a:rPr lang="en-GB" sz="1800" b="0" i="0" u="none" strike="noStrike" kern="1200" baseline="0" dirty="0">
                          <a:solidFill>
                            <a:srgbClr val="512275"/>
                          </a:solidFill>
                          <a:latin typeface="Verdana" panose="020B0604030504040204" pitchFamily="34" charset="0"/>
                          <a:ea typeface="Verdana" panose="020B0604030504040204" pitchFamily="34" charset="0"/>
                          <a:cs typeface="+mn-cs"/>
                        </a:rPr>
                        <a:t> help with the thoughts	</a:t>
                      </a:r>
                    </a:p>
                  </a:txBody>
                  <a:tcPr anchor="ctr">
                    <a:solidFill>
                      <a:srgbClr val="E3D0FF"/>
                    </a:solidFill>
                  </a:tcPr>
                </a:tc>
                <a:tc>
                  <a:txBody>
                    <a:bodyPr/>
                    <a:lstStyle/>
                    <a:p>
                      <a:endParaRPr lang="en-GB" dirty="0"/>
                    </a:p>
                  </a:txBody>
                  <a:tcPr anchor="ctr">
                    <a:solidFill>
                      <a:srgbClr val="E3D0FF"/>
                    </a:solidFill>
                  </a:tcPr>
                </a:tc>
                <a:extLst>
                  <a:ext uri="{0D108BD9-81ED-4DB2-BD59-A6C34878D82A}">
                    <a16:rowId xmlns:a16="http://schemas.microsoft.com/office/drawing/2014/main" val="3676102237"/>
                  </a:ext>
                </a:extLst>
              </a:tr>
            </a:tbl>
          </a:graphicData>
        </a:graphic>
      </p:graphicFrame>
    </p:spTree>
    <p:extLst>
      <p:ext uri="{BB962C8B-B14F-4D97-AF65-F5344CB8AC3E}">
        <p14:creationId xmlns:p14="http://schemas.microsoft.com/office/powerpoint/2010/main" val="11271445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1"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1371603" y="329533"/>
            <a:ext cx="9448791" cy="96359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Strategies for different areas</a:t>
            </a:r>
          </a:p>
        </p:txBody>
      </p:sp>
      <p:grpSp>
        <p:nvGrpSpPr>
          <p:cNvPr id="10" name="Group 9"/>
          <p:cNvGrpSpPr/>
          <p:nvPr/>
        </p:nvGrpSpPr>
        <p:grpSpPr>
          <a:xfrm>
            <a:off x="604435" y="1358994"/>
            <a:ext cx="10891970" cy="862481"/>
            <a:chOff x="644851" y="1812526"/>
            <a:chExt cx="10891970" cy="862481"/>
          </a:xfrm>
        </p:grpSpPr>
        <p:sp>
          <p:nvSpPr>
            <p:cNvPr id="8" name="Teardrop 7"/>
            <p:cNvSpPr/>
            <p:nvPr/>
          </p:nvSpPr>
          <p:spPr>
            <a:xfrm>
              <a:off x="644851" y="1814078"/>
              <a:ext cx="2042438" cy="86092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Triggers</a:t>
              </a:r>
              <a:endParaRPr lang="en-US" dirty="0"/>
            </a:p>
          </p:txBody>
        </p:sp>
        <p:sp>
          <p:nvSpPr>
            <p:cNvPr id="9" name="Rounded Rectangle 8"/>
            <p:cNvSpPr/>
            <p:nvPr/>
          </p:nvSpPr>
          <p:spPr>
            <a:xfrm>
              <a:off x="2687288" y="1812526"/>
              <a:ext cx="8849533" cy="52694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rgbClr val="512275"/>
                  </a:solidFill>
                </a:rPr>
                <a:t>Trying not to get into situations that trigger the experience</a:t>
              </a:r>
            </a:p>
          </p:txBody>
        </p:sp>
      </p:grpSp>
      <p:grpSp>
        <p:nvGrpSpPr>
          <p:cNvPr id="11" name="Group 10"/>
          <p:cNvGrpSpPr/>
          <p:nvPr/>
        </p:nvGrpSpPr>
        <p:grpSpPr>
          <a:xfrm>
            <a:off x="604435" y="2388559"/>
            <a:ext cx="10854892" cy="847759"/>
            <a:chOff x="681929" y="1812526"/>
            <a:chExt cx="10854892" cy="847759"/>
          </a:xfrm>
        </p:grpSpPr>
        <p:sp>
          <p:nvSpPr>
            <p:cNvPr id="12" name="Teardrop 11"/>
            <p:cNvSpPr/>
            <p:nvPr/>
          </p:nvSpPr>
          <p:spPr>
            <a:xfrm>
              <a:off x="681929" y="1814079"/>
              <a:ext cx="2005359" cy="846206"/>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Feelings</a:t>
              </a:r>
            </a:p>
          </p:txBody>
        </p:sp>
        <p:sp>
          <p:nvSpPr>
            <p:cNvPr id="13" name="Rounded Rectangle 12"/>
            <p:cNvSpPr/>
            <p:nvPr/>
          </p:nvSpPr>
          <p:spPr>
            <a:xfrm>
              <a:off x="2687288" y="1812526"/>
              <a:ext cx="8849533" cy="67727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200" dirty="0">
                  <a:solidFill>
                    <a:srgbClr val="512275"/>
                  </a:solidFill>
                </a:rPr>
                <a:t>Using strategies to improve negative emotions e.g. working on panic, depression, self-esteem</a:t>
              </a:r>
            </a:p>
          </p:txBody>
        </p:sp>
      </p:grpSp>
      <p:grpSp>
        <p:nvGrpSpPr>
          <p:cNvPr id="14" name="Group 13"/>
          <p:cNvGrpSpPr/>
          <p:nvPr/>
        </p:nvGrpSpPr>
        <p:grpSpPr>
          <a:xfrm>
            <a:off x="604435" y="3432352"/>
            <a:ext cx="10891970" cy="1389182"/>
            <a:chOff x="644851" y="1812525"/>
            <a:chExt cx="10891970" cy="1389182"/>
          </a:xfrm>
        </p:grpSpPr>
        <p:sp>
          <p:nvSpPr>
            <p:cNvPr id="15" name="Teardrop 14"/>
            <p:cNvSpPr/>
            <p:nvPr/>
          </p:nvSpPr>
          <p:spPr>
            <a:xfrm>
              <a:off x="644851" y="1814079"/>
              <a:ext cx="2042437" cy="86790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Thoughts</a:t>
              </a:r>
            </a:p>
          </p:txBody>
        </p:sp>
        <p:sp>
          <p:nvSpPr>
            <p:cNvPr id="16" name="Rounded Rectangle 15"/>
            <p:cNvSpPr/>
            <p:nvPr/>
          </p:nvSpPr>
          <p:spPr>
            <a:xfrm>
              <a:off x="2687288" y="1812525"/>
              <a:ext cx="8849533" cy="138918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200" dirty="0">
                  <a:solidFill>
                    <a:srgbClr val="512275"/>
                  </a:solidFill>
                </a:rPr>
                <a:t>Using strategies to test out how real your thoughts are in response to experiences.</a:t>
              </a:r>
            </a:p>
            <a:p>
              <a:r>
                <a:rPr lang="en-GB" sz="2200" dirty="0">
                  <a:solidFill>
                    <a:srgbClr val="512275"/>
                  </a:solidFill>
                </a:rPr>
                <a:t>Using experiments to test out whether thoughts or worries are true.</a:t>
              </a:r>
            </a:p>
            <a:p>
              <a:r>
                <a:rPr lang="en-GB" sz="2200" dirty="0">
                  <a:solidFill>
                    <a:srgbClr val="512275"/>
                  </a:solidFill>
                </a:rPr>
                <a:t>Using strategies to challenge and change thoughts</a:t>
              </a:r>
            </a:p>
          </p:txBody>
        </p:sp>
      </p:grpSp>
      <p:grpSp>
        <p:nvGrpSpPr>
          <p:cNvPr id="17" name="Group 16"/>
          <p:cNvGrpSpPr/>
          <p:nvPr/>
        </p:nvGrpSpPr>
        <p:grpSpPr>
          <a:xfrm>
            <a:off x="604435" y="4980589"/>
            <a:ext cx="10891970" cy="1690930"/>
            <a:chOff x="644851" y="1812526"/>
            <a:chExt cx="10891970" cy="2148402"/>
          </a:xfrm>
        </p:grpSpPr>
        <p:sp>
          <p:nvSpPr>
            <p:cNvPr id="18" name="Teardrop 17"/>
            <p:cNvSpPr/>
            <p:nvPr/>
          </p:nvSpPr>
          <p:spPr>
            <a:xfrm>
              <a:off x="644851" y="1814079"/>
              <a:ext cx="2042437" cy="1080292"/>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t>Behaviours</a:t>
              </a:r>
            </a:p>
          </p:txBody>
        </p:sp>
        <p:sp>
          <p:nvSpPr>
            <p:cNvPr id="19" name="Rounded Rectangle 18"/>
            <p:cNvSpPr/>
            <p:nvPr/>
          </p:nvSpPr>
          <p:spPr>
            <a:xfrm>
              <a:off x="2687288" y="1812526"/>
              <a:ext cx="8849533" cy="214840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rgbClr val="512275"/>
                  </a:solidFill>
                </a:rPr>
                <a:t>Using strategies to change actions in response to experiences.</a:t>
              </a:r>
            </a:p>
            <a:p>
              <a:r>
                <a:rPr lang="en-GB" sz="2400" dirty="0">
                  <a:solidFill>
                    <a:srgbClr val="512275"/>
                  </a:solidFill>
                </a:rPr>
                <a:t>Taking medication when necessary</a:t>
              </a:r>
            </a:p>
            <a:p>
              <a:r>
                <a:rPr lang="en-GB" sz="2400" dirty="0">
                  <a:solidFill>
                    <a:srgbClr val="512275"/>
                  </a:solidFill>
                </a:rPr>
                <a:t>Distraction techniques</a:t>
              </a:r>
            </a:p>
            <a:p>
              <a:r>
                <a:rPr lang="en-GB" sz="2400" dirty="0">
                  <a:solidFill>
                    <a:srgbClr val="512275"/>
                  </a:solidFill>
                </a:rPr>
                <a:t>Talking to other people about the experiences</a:t>
              </a:r>
            </a:p>
          </p:txBody>
        </p:sp>
      </p:grpSp>
    </p:spTree>
    <p:extLst>
      <p:ext uri="{BB962C8B-B14F-4D97-AF65-F5344CB8AC3E}">
        <p14:creationId xmlns:p14="http://schemas.microsoft.com/office/powerpoint/2010/main" val="467709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385011" y="381824"/>
            <a:ext cx="11237494" cy="80239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Coping strategies</a:t>
            </a:r>
          </a:p>
        </p:txBody>
      </p:sp>
      <p:graphicFrame>
        <p:nvGraphicFramePr>
          <p:cNvPr id="7" name="Content Placeholder 4"/>
          <p:cNvGraphicFramePr>
            <a:graphicFrameLocks noGrp="1"/>
          </p:cNvGraphicFramePr>
          <p:nvPr>
            <p:ph idx="1"/>
            <p:extLst>
              <p:ext uri="{D42A27DB-BD31-4B8C-83A1-F6EECF244321}">
                <p14:modId xmlns:p14="http://schemas.microsoft.com/office/powerpoint/2010/main" val="1580186635"/>
              </p:ext>
            </p:extLst>
          </p:nvPr>
        </p:nvGraphicFramePr>
        <p:xfrm>
          <a:off x="537411" y="1414455"/>
          <a:ext cx="11085094" cy="989110"/>
        </p:xfrm>
        <a:graphic>
          <a:graphicData uri="http://schemas.openxmlformats.org/drawingml/2006/table">
            <a:tbl>
              <a:tblPr firstRow="1" bandRow="1">
                <a:tableStyleId>{5C22544A-7EE6-4342-B048-85BDC9FD1C3A}</a:tableStyleId>
              </a:tblPr>
              <a:tblGrid>
                <a:gridCol w="5563586">
                  <a:extLst>
                    <a:ext uri="{9D8B030D-6E8A-4147-A177-3AD203B41FA5}">
                      <a16:colId xmlns:a16="http://schemas.microsoft.com/office/drawing/2014/main" val="20000"/>
                    </a:ext>
                  </a:extLst>
                </a:gridCol>
                <a:gridCol w="5521508">
                  <a:extLst>
                    <a:ext uri="{9D8B030D-6E8A-4147-A177-3AD203B41FA5}">
                      <a16:colId xmlns:a16="http://schemas.microsoft.com/office/drawing/2014/main" val="20001"/>
                    </a:ext>
                  </a:extLst>
                </a:gridCol>
              </a:tblGrid>
              <a:tr h="494555">
                <a:tc>
                  <a:txBody>
                    <a:bodyPr/>
                    <a:lstStyle/>
                    <a:p>
                      <a:r>
                        <a:rPr lang="en-GB" b="1" dirty="0">
                          <a:solidFill>
                            <a:srgbClr val="512275"/>
                          </a:solidFill>
                          <a:latin typeface="Verdana" panose="020B0604030504040204" pitchFamily="34" charset="0"/>
                          <a:ea typeface="Verdana" panose="020B0604030504040204" pitchFamily="34" charset="0"/>
                        </a:rPr>
                        <a:t>Problem</a:t>
                      </a:r>
                    </a:p>
                  </a:txBody>
                  <a:tcPr anchor="ctr">
                    <a:solidFill>
                      <a:srgbClr val="D3C1ED"/>
                    </a:solidFill>
                  </a:tcPr>
                </a:tc>
                <a:tc>
                  <a:txBody>
                    <a:bodyPr/>
                    <a:lstStyle/>
                    <a:p>
                      <a:r>
                        <a:rPr lang="en-GB" b="1" dirty="0">
                          <a:solidFill>
                            <a:srgbClr val="512275"/>
                          </a:solidFill>
                          <a:latin typeface="Verdana" panose="020B0604030504040204" pitchFamily="34" charset="0"/>
                          <a:ea typeface="Verdana" panose="020B0604030504040204" pitchFamily="34" charset="0"/>
                        </a:rPr>
                        <a:t>Coping strategy</a:t>
                      </a:r>
                    </a:p>
                  </a:txBody>
                  <a:tcPr anchor="ctr">
                    <a:solidFill>
                      <a:srgbClr val="D3C1ED"/>
                    </a:solidFill>
                  </a:tcPr>
                </a:tc>
                <a:extLst>
                  <a:ext uri="{0D108BD9-81ED-4DB2-BD59-A6C34878D82A}">
                    <a16:rowId xmlns:a16="http://schemas.microsoft.com/office/drawing/2014/main" val="10001"/>
                  </a:ext>
                </a:extLst>
              </a:tr>
              <a:tr h="494555">
                <a:tc>
                  <a:txBody>
                    <a:bodyPr/>
                    <a:lstStyle/>
                    <a:p>
                      <a:endParaRPr lang="en-GB" b="1" dirty="0">
                        <a:solidFill>
                          <a:srgbClr val="512275"/>
                        </a:solidFill>
                        <a:latin typeface="Verdana" panose="020B0604030504040204" pitchFamily="34" charset="0"/>
                        <a:ea typeface="Verdana" panose="020B0604030504040204" pitchFamily="34" charset="0"/>
                      </a:endParaRPr>
                    </a:p>
                  </a:txBody>
                  <a:tcPr anchor="ctr"/>
                </a:tc>
                <a:tc>
                  <a:txBody>
                    <a:bodyPr/>
                    <a:lstStyle/>
                    <a:p>
                      <a:endParaRPr lang="en-GB" b="1" dirty="0">
                        <a:solidFill>
                          <a:srgbClr val="512275"/>
                        </a:solidFill>
                        <a:latin typeface="Verdana" panose="020B0604030504040204" pitchFamily="34" charset="0"/>
                        <a:ea typeface="Verdana" panose="020B0604030504040204" pitchFamily="34" charset="0"/>
                      </a:endParaRPr>
                    </a:p>
                  </a:txBody>
                  <a:tcPr anchor="ctr"/>
                </a:tc>
                <a:extLst>
                  <a:ext uri="{0D108BD9-81ED-4DB2-BD59-A6C34878D82A}">
                    <a16:rowId xmlns:a16="http://schemas.microsoft.com/office/drawing/2014/main" val="3438289171"/>
                  </a:ext>
                </a:extLst>
              </a:tr>
            </a:tbl>
          </a:graphicData>
        </a:graphic>
      </p:graphicFrame>
      <p:graphicFrame>
        <p:nvGraphicFramePr>
          <p:cNvPr id="9" name="Diagram 8"/>
          <p:cNvGraphicFramePr/>
          <p:nvPr>
            <p:extLst>
              <p:ext uri="{D42A27DB-BD31-4B8C-83A1-F6EECF244321}">
                <p14:modId xmlns:p14="http://schemas.microsoft.com/office/powerpoint/2010/main" val="3898972762"/>
              </p:ext>
            </p:extLst>
          </p:nvPr>
        </p:nvGraphicFramePr>
        <p:xfrm>
          <a:off x="656229" y="2563540"/>
          <a:ext cx="4929632" cy="4169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 9"/>
          <p:cNvGraphicFramePr/>
          <p:nvPr>
            <p:extLst>
              <p:ext uri="{D42A27DB-BD31-4B8C-83A1-F6EECF244321}">
                <p14:modId xmlns:p14="http://schemas.microsoft.com/office/powerpoint/2010/main" val="3855108680"/>
              </p:ext>
            </p:extLst>
          </p:nvPr>
        </p:nvGraphicFramePr>
        <p:xfrm>
          <a:off x="6503575" y="2563540"/>
          <a:ext cx="5528004" cy="41696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799531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4656021" y="1437020"/>
            <a:ext cx="3809553"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WHAT IS</a:t>
            </a:r>
          </a:p>
        </p:txBody>
      </p:sp>
      <p:sp>
        <p:nvSpPr>
          <p:cNvPr id="7" name="Google Shape;67;p12"/>
          <p:cNvSpPr txBox="1">
            <a:spLocks/>
          </p:cNvSpPr>
          <p:nvPr/>
        </p:nvSpPr>
        <p:spPr>
          <a:xfrm>
            <a:off x="3102964" y="3145447"/>
            <a:ext cx="5633445"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8800" dirty="0">
                <a:solidFill>
                  <a:srgbClr val="512275"/>
                </a:solidFill>
                <a:latin typeface="Segoe Print" charset="0"/>
                <a:ea typeface="Segoe Print" charset="0"/>
                <a:cs typeface="Segoe Print" charset="0"/>
              </a:rPr>
              <a:t>Psychosis</a:t>
            </a:r>
          </a:p>
        </p:txBody>
      </p:sp>
      <p:sp>
        <p:nvSpPr>
          <p:cNvPr id="8" name="Rectangle 7"/>
          <p:cNvSpPr>
            <a:spLocks noChangeArrowheads="1"/>
          </p:cNvSpPr>
          <p:nvPr/>
        </p:nvSpPr>
        <p:spPr bwMode="auto">
          <a:xfrm>
            <a:off x="8102676" y="2301069"/>
            <a:ext cx="1430146" cy="264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13800" b="1" dirty="0">
                <a:solidFill>
                  <a:srgbClr val="512275"/>
                </a:solidFill>
                <a:latin typeface="Arial Narrow" charset="0"/>
                <a:ea typeface="Arial Narrow" charset="0"/>
                <a:cs typeface="Arial Narrow" charset="0"/>
              </a:rPr>
              <a:t>?</a:t>
            </a:r>
          </a:p>
        </p:txBody>
      </p:sp>
    </p:spTree>
    <p:extLst>
      <p:ext uri="{BB962C8B-B14F-4D97-AF65-F5344CB8AC3E}">
        <p14:creationId xmlns:p14="http://schemas.microsoft.com/office/powerpoint/2010/main" val="16062427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1"/>
            <a:ext cx="3687166" cy="2231504"/>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15186" y="752637"/>
            <a:ext cx="366095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000" b="1" dirty="0">
                <a:solidFill>
                  <a:srgbClr val="512275"/>
                </a:solidFill>
                <a:latin typeface="Arial Narrow" charset="0"/>
                <a:ea typeface="Arial Narrow" charset="0"/>
                <a:cs typeface="Arial Narrow" charset="0"/>
              </a:rPr>
              <a:t>Changing voice distress</a:t>
            </a:r>
          </a:p>
        </p:txBody>
      </p:sp>
      <p:sp>
        <p:nvSpPr>
          <p:cNvPr id="3" name="Rectangle 2"/>
          <p:cNvSpPr/>
          <p:nvPr/>
        </p:nvSpPr>
        <p:spPr>
          <a:xfrm>
            <a:off x="5397551" y="518580"/>
            <a:ext cx="6189611" cy="2862322"/>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Make a note of the voices you hear.</a:t>
            </a:r>
          </a:p>
          <a:p>
            <a:pPr marL="342900" indent="-342900">
              <a:lnSpc>
                <a:spcPct val="150000"/>
              </a:lnSpc>
              <a:buFontTx/>
              <a:buChar char="-"/>
            </a:pPr>
            <a:r>
              <a:rPr lang="en-GB" sz="2000" dirty="0">
                <a:solidFill>
                  <a:srgbClr val="512275"/>
                </a:solidFill>
                <a:latin typeface="Verdana" panose="020B0604030504040204" pitchFamily="34" charset="0"/>
                <a:ea typeface="Verdana" panose="020B0604030504040204" pitchFamily="34" charset="0"/>
              </a:rPr>
              <a:t>How many voices do you hear?</a:t>
            </a:r>
          </a:p>
          <a:p>
            <a:pPr marL="342900" indent="-342900">
              <a:lnSpc>
                <a:spcPct val="150000"/>
              </a:lnSpc>
              <a:buFontTx/>
              <a:buChar char="-"/>
            </a:pPr>
            <a:r>
              <a:rPr lang="en-GB" sz="2000" dirty="0">
                <a:solidFill>
                  <a:srgbClr val="512275"/>
                </a:solidFill>
                <a:latin typeface="Verdana" panose="020B0604030504040204" pitchFamily="34" charset="0"/>
                <a:ea typeface="Verdana" panose="020B0604030504040204" pitchFamily="34" charset="0"/>
              </a:rPr>
              <a:t>Do you recognise them?</a:t>
            </a:r>
          </a:p>
          <a:p>
            <a:pPr marL="342900" indent="-342900">
              <a:lnSpc>
                <a:spcPct val="150000"/>
              </a:lnSpc>
              <a:buFontTx/>
              <a:buChar char="-"/>
            </a:pPr>
            <a:r>
              <a:rPr lang="en-GB" sz="2000" dirty="0">
                <a:solidFill>
                  <a:srgbClr val="512275"/>
                </a:solidFill>
                <a:latin typeface="Verdana" panose="020B0604030504040204" pitchFamily="34" charset="0"/>
                <a:ea typeface="Verdana" panose="020B0604030504040204" pitchFamily="34" charset="0"/>
              </a:rPr>
              <a:t>What kind of things do they say?</a:t>
            </a:r>
          </a:p>
          <a:p>
            <a:pPr marL="342900" indent="-342900">
              <a:lnSpc>
                <a:spcPct val="150000"/>
              </a:lnSpc>
              <a:buFontTx/>
              <a:buChar char="-"/>
            </a:pPr>
            <a:r>
              <a:rPr lang="en-GB" sz="2000" dirty="0">
                <a:solidFill>
                  <a:srgbClr val="512275"/>
                </a:solidFill>
                <a:latin typeface="Verdana" panose="020B0604030504040204" pitchFamily="34" charset="0"/>
                <a:ea typeface="Verdana" panose="020B0604030504040204" pitchFamily="34" charset="0"/>
              </a:rPr>
              <a:t>What are the pro’s and con’s?</a:t>
            </a:r>
          </a:p>
          <a:p>
            <a:pPr marL="342900" indent="-342900">
              <a:lnSpc>
                <a:spcPct val="150000"/>
              </a:lnSpc>
              <a:buFontTx/>
              <a:buChar char="-"/>
            </a:pPr>
            <a:r>
              <a:rPr lang="en-GB" sz="2000" dirty="0">
                <a:solidFill>
                  <a:srgbClr val="512275"/>
                </a:solidFill>
                <a:latin typeface="Verdana" panose="020B0604030504040204" pitchFamily="34" charset="0"/>
                <a:ea typeface="Verdana" panose="020B0604030504040204" pitchFamily="34" charset="0"/>
              </a:rPr>
              <a:t>What would you like to change?</a:t>
            </a:r>
          </a:p>
        </p:txBody>
      </p:sp>
      <p:graphicFrame>
        <p:nvGraphicFramePr>
          <p:cNvPr id="19" name="Table 18"/>
          <p:cNvGraphicFramePr>
            <a:graphicFrameLocks noGrp="1"/>
          </p:cNvGraphicFramePr>
          <p:nvPr>
            <p:extLst>
              <p:ext uri="{D42A27DB-BD31-4B8C-83A1-F6EECF244321}">
                <p14:modId xmlns:p14="http://schemas.microsoft.com/office/powerpoint/2010/main" val="948930516"/>
              </p:ext>
            </p:extLst>
          </p:nvPr>
        </p:nvGraphicFramePr>
        <p:xfrm>
          <a:off x="4109730" y="4358846"/>
          <a:ext cx="7477432" cy="1858966"/>
        </p:xfrm>
        <a:graphic>
          <a:graphicData uri="http://schemas.openxmlformats.org/drawingml/2006/table">
            <a:tbl>
              <a:tblPr firstRow="1" bandRow="1">
                <a:tableStyleId>{5C22544A-7EE6-4342-B048-85BDC9FD1C3A}</a:tableStyleId>
              </a:tblPr>
              <a:tblGrid>
                <a:gridCol w="3738716">
                  <a:extLst>
                    <a:ext uri="{9D8B030D-6E8A-4147-A177-3AD203B41FA5}">
                      <a16:colId xmlns:a16="http://schemas.microsoft.com/office/drawing/2014/main" val="2746527042"/>
                    </a:ext>
                  </a:extLst>
                </a:gridCol>
                <a:gridCol w="3738716">
                  <a:extLst>
                    <a:ext uri="{9D8B030D-6E8A-4147-A177-3AD203B41FA5}">
                      <a16:colId xmlns:a16="http://schemas.microsoft.com/office/drawing/2014/main" val="1289612928"/>
                    </a:ext>
                  </a:extLst>
                </a:gridCol>
              </a:tblGrid>
              <a:tr h="548326">
                <a:tc>
                  <a:txBody>
                    <a:bodyPr/>
                    <a:lstStyle/>
                    <a:p>
                      <a:pPr algn="ctr"/>
                      <a:r>
                        <a:rPr lang="en-GB" dirty="0">
                          <a:solidFill>
                            <a:schemeClr val="bg1"/>
                          </a:solidFill>
                          <a:latin typeface="Verdana" panose="020B0604030504040204" pitchFamily="34" charset="0"/>
                          <a:ea typeface="Verdana" panose="020B0604030504040204" pitchFamily="34" charset="0"/>
                        </a:rPr>
                        <a:t>PROS</a:t>
                      </a:r>
                    </a:p>
                  </a:txBody>
                  <a:tcPr anchor="ctr">
                    <a:solidFill>
                      <a:srgbClr val="512275"/>
                    </a:solidFill>
                  </a:tcPr>
                </a:tc>
                <a:tc>
                  <a:txBody>
                    <a:bodyPr/>
                    <a:lstStyle/>
                    <a:p>
                      <a:pPr algn="ctr"/>
                      <a:r>
                        <a:rPr lang="en-GB" dirty="0">
                          <a:solidFill>
                            <a:schemeClr val="bg1"/>
                          </a:solidFill>
                          <a:latin typeface="Verdana" panose="020B0604030504040204" pitchFamily="34" charset="0"/>
                          <a:ea typeface="Verdana" panose="020B0604030504040204" pitchFamily="34" charset="0"/>
                        </a:rPr>
                        <a:t>CONS</a:t>
                      </a:r>
                    </a:p>
                  </a:txBody>
                  <a:tcPr anchor="ctr">
                    <a:solidFill>
                      <a:schemeClr val="accent6">
                        <a:lumMod val="50000"/>
                      </a:schemeClr>
                    </a:solidFill>
                  </a:tcPr>
                </a:tc>
                <a:extLst>
                  <a:ext uri="{0D108BD9-81ED-4DB2-BD59-A6C34878D82A}">
                    <a16:rowId xmlns:a16="http://schemas.microsoft.com/office/drawing/2014/main" val="3947928321"/>
                  </a:ext>
                </a:extLst>
              </a:tr>
              <a:tr h="742950">
                <a:tc>
                  <a:txBody>
                    <a:bodyPr/>
                    <a:lstStyle/>
                    <a:p>
                      <a:r>
                        <a:rPr lang="en-GB" sz="1600" kern="1200" dirty="0">
                          <a:solidFill>
                            <a:srgbClr val="512275"/>
                          </a:solidFill>
                          <a:latin typeface="Verdana" panose="020B0604030504040204" pitchFamily="34" charset="0"/>
                          <a:ea typeface="Verdana" panose="020B0604030504040204" pitchFamily="34" charset="0"/>
                          <a:cs typeface="+mn-cs"/>
                        </a:rPr>
                        <a:t>They sometimes offer support</a:t>
                      </a:r>
                    </a:p>
                    <a:p>
                      <a:r>
                        <a:rPr lang="en-GB" sz="1600" kern="1200" dirty="0">
                          <a:solidFill>
                            <a:srgbClr val="512275"/>
                          </a:solidFill>
                          <a:latin typeface="Verdana" panose="020B0604030504040204" pitchFamily="34" charset="0"/>
                          <a:ea typeface="Verdana" panose="020B0604030504040204" pitchFamily="34" charset="0"/>
                          <a:cs typeface="+mn-cs"/>
                        </a:rPr>
                        <a:t>They offer advice (but not always good advice)</a:t>
                      </a:r>
                    </a:p>
                  </a:txBody>
                  <a:tcPr>
                    <a:solidFill>
                      <a:srgbClr val="E3D0FF"/>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a:solidFill>
                            <a:srgbClr val="512275"/>
                          </a:solidFill>
                          <a:latin typeface="Verdana" panose="020B0604030504040204" pitchFamily="34" charset="0"/>
                          <a:ea typeface="Verdana" panose="020B0604030504040204" pitchFamily="34" charset="0"/>
                          <a:cs typeface="+mn-cs"/>
                        </a:rPr>
                        <a:t>They make me feel bad</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a:solidFill>
                            <a:srgbClr val="512275"/>
                          </a:solidFill>
                          <a:latin typeface="Verdana" panose="020B0604030504040204" pitchFamily="34" charset="0"/>
                          <a:ea typeface="Verdana" panose="020B0604030504040204" pitchFamily="34" charset="0"/>
                          <a:cs typeface="+mn-cs"/>
                        </a:rPr>
                        <a:t>They make me paranoid about other people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a:solidFill>
                            <a:srgbClr val="512275"/>
                          </a:solidFill>
                          <a:latin typeface="Verdana" panose="020B0604030504040204" pitchFamily="34" charset="0"/>
                          <a:ea typeface="Verdana" panose="020B0604030504040204" pitchFamily="34" charset="0"/>
                          <a:cs typeface="+mn-cs"/>
                        </a:rPr>
                        <a:t>They cause problems with my relationships with my family</a:t>
                      </a:r>
                    </a:p>
                  </a:txBody>
                  <a:tcPr>
                    <a:solidFill>
                      <a:schemeClr val="accent6">
                        <a:lumMod val="20000"/>
                        <a:lumOff val="80000"/>
                      </a:schemeClr>
                    </a:solidFill>
                  </a:tcPr>
                </a:tc>
                <a:extLst>
                  <a:ext uri="{0D108BD9-81ED-4DB2-BD59-A6C34878D82A}">
                    <a16:rowId xmlns:a16="http://schemas.microsoft.com/office/drawing/2014/main" val="600702338"/>
                  </a:ext>
                </a:extLst>
              </a:tr>
            </a:tbl>
          </a:graphicData>
        </a:graphic>
      </p:graphicFrame>
      <p:sp>
        <p:nvSpPr>
          <p:cNvPr id="20" name="Rectangle 19"/>
          <p:cNvSpPr/>
          <p:nvPr/>
        </p:nvSpPr>
        <p:spPr>
          <a:xfrm>
            <a:off x="4071022" y="3667137"/>
            <a:ext cx="1978147" cy="515526"/>
          </a:xfrm>
          <a:prstGeom prst="rect">
            <a:avLst/>
          </a:prstGeom>
        </p:spPr>
        <p:txBody>
          <a:bodyPr wrap="square">
            <a:spAutoFit/>
          </a:bodyPr>
          <a:lstStyle/>
          <a:p>
            <a:pPr>
              <a:lnSpc>
                <a:spcPct val="150000"/>
              </a:lnSpc>
            </a:pPr>
            <a:r>
              <a:rPr lang="en-GB" sz="2000" dirty="0">
                <a:solidFill>
                  <a:srgbClr val="512275"/>
                </a:solidFill>
                <a:latin typeface="Segoe Print" charset="0"/>
                <a:ea typeface="Segoe Print" charset="0"/>
                <a:cs typeface="Segoe Print" charset="0"/>
              </a:rPr>
              <a:t>For example...</a:t>
            </a:r>
          </a:p>
        </p:txBody>
      </p:sp>
    </p:spTree>
    <p:extLst>
      <p:ext uri="{BB962C8B-B14F-4D97-AF65-F5344CB8AC3E}">
        <p14:creationId xmlns:p14="http://schemas.microsoft.com/office/powerpoint/2010/main" val="41538795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1"/>
            <a:ext cx="3687166" cy="2231504"/>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15186" y="752637"/>
            <a:ext cx="3660955" cy="2237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000" b="1" dirty="0">
                <a:solidFill>
                  <a:srgbClr val="512275"/>
                </a:solidFill>
                <a:latin typeface="Arial Narrow" charset="0"/>
                <a:ea typeface="Arial Narrow" charset="0"/>
                <a:cs typeface="Arial Narrow" charset="0"/>
              </a:rPr>
              <a:t>Changing paranoia distress</a:t>
            </a:r>
          </a:p>
        </p:txBody>
      </p:sp>
      <p:sp>
        <p:nvSpPr>
          <p:cNvPr id="3" name="Rectangle 2"/>
          <p:cNvSpPr/>
          <p:nvPr/>
        </p:nvSpPr>
        <p:spPr>
          <a:xfrm>
            <a:off x="5397551" y="873230"/>
            <a:ext cx="6189611" cy="953403"/>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What are the pros and cons of your beliefs?</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p:txBody>
      </p:sp>
      <p:graphicFrame>
        <p:nvGraphicFramePr>
          <p:cNvPr id="19" name="Table 18"/>
          <p:cNvGraphicFramePr>
            <a:graphicFrameLocks noGrp="1"/>
          </p:cNvGraphicFramePr>
          <p:nvPr>
            <p:extLst>
              <p:ext uri="{D42A27DB-BD31-4B8C-83A1-F6EECF244321}">
                <p14:modId xmlns:p14="http://schemas.microsoft.com/office/powerpoint/2010/main" val="2234200551"/>
              </p:ext>
            </p:extLst>
          </p:nvPr>
        </p:nvGraphicFramePr>
        <p:xfrm>
          <a:off x="4476141" y="3064864"/>
          <a:ext cx="7477432" cy="1858966"/>
        </p:xfrm>
        <a:graphic>
          <a:graphicData uri="http://schemas.openxmlformats.org/drawingml/2006/table">
            <a:tbl>
              <a:tblPr firstRow="1" bandRow="1">
                <a:tableStyleId>{5C22544A-7EE6-4342-B048-85BDC9FD1C3A}</a:tableStyleId>
              </a:tblPr>
              <a:tblGrid>
                <a:gridCol w="3738716">
                  <a:extLst>
                    <a:ext uri="{9D8B030D-6E8A-4147-A177-3AD203B41FA5}">
                      <a16:colId xmlns:a16="http://schemas.microsoft.com/office/drawing/2014/main" val="2746527042"/>
                    </a:ext>
                  </a:extLst>
                </a:gridCol>
                <a:gridCol w="3738716">
                  <a:extLst>
                    <a:ext uri="{9D8B030D-6E8A-4147-A177-3AD203B41FA5}">
                      <a16:colId xmlns:a16="http://schemas.microsoft.com/office/drawing/2014/main" val="1289612928"/>
                    </a:ext>
                  </a:extLst>
                </a:gridCol>
              </a:tblGrid>
              <a:tr h="548326">
                <a:tc>
                  <a:txBody>
                    <a:bodyPr/>
                    <a:lstStyle/>
                    <a:p>
                      <a:pPr algn="ctr"/>
                      <a:r>
                        <a:rPr lang="en-GB" dirty="0">
                          <a:solidFill>
                            <a:schemeClr val="bg1"/>
                          </a:solidFill>
                          <a:latin typeface="Verdana" panose="020B0604030504040204" pitchFamily="34" charset="0"/>
                          <a:ea typeface="Verdana" panose="020B0604030504040204" pitchFamily="34" charset="0"/>
                        </a:rPr>
                        <a:t>PROS</a:t>
                      </a:r>
                    </a:p>
                  </a:txBody>
                  <a:tcPr anchor="ctr">
                    <a:solidFill>
                      <a:srgbClr val="512275"/>
                    </a:solidFill>
                  </a:tcPr>
                </a:tc>
                <a:tc>
                  <a:txBody>
                    <a:bodyPr/>
                    <a:lstStyle/>
                    <a:p>
                      <a:pPr algn="ctr"/>
                      <a:r>
                        <a:rPr lang="en-GB" dirty="0">
                          <a:solidFill>
                            <a:schemeClr val="bg1"/>
                          </a:solidFill>
                          <a:latin typeface="Verdana" panose="020B0604030504040204" pitchFamily="34" charset="0"/>
                          <a:ea typeface="Verdana" panose="020B0604030504040204" pitchFamily="34" charset="0"/>
                        </a:rPr>
                        <a:t>CONS</a:t>
                      </a:r>
                    </a:p>
                  </a:txBody>
                  <a:tcPr anchor="ctr">
                    <a:solidFill>
                      <a:schemeClr val="accent6">
                        <a:lumMod val="50000"/>
                      </a:schemeClr>
                    </a:solidFill>
                  </a:tcPr>
                </a:tc>
                <a:extLst>
                  <a:ext uri="{0D108BD9-81ED-4DB2-BD59-A6C34878D82A}">
                    <a16:rowId xmlns:a16="http://schemas.microsoft.com/office/drawing/2014/main" val="3947928321"/>
                  </a:ext>
                </a:extLst>
              </a:tr>
              <a:tr h="742950">
                <a:tc>
                  <a:txBody>
                    <a:bodyPr/>
                    <a:lstStyle/>
                    <a:p>
                      <a:r>
                        <a:rPr lang="en-GB" sz="1600" kern="1200" dirty="0">
                          <a:solidFill>
                            <a:srgbClr val="512275"/>
                          </a:solidFill>
                          <a:latin typeface="Verdana" panose="020B0604030504040204" pitchFamily="34" charset="0"/>
                          <a:ea typeface="Verdana" panose="020B0604030504040204" pitchFamily="34" charset="0"/>
                          <a:cs typeface="+mn-cs"/>
                        </a:rPr>
                        <a:t>It keeps me safe</a:t>
                      </a:r>
                    </a:p>
                    <a:p>
                      <a:r>
                        <a:rPr lang="en-GB" sz="1600" kern="1200" dirty="0">
                          <a:solidFill>
                            <a:srgbClr val="512275"/>
                          </a:solidFill>
                          <a:latin typeface="Verdana" panose="020B0604030504040204" pitchFamily="34" charset="0"/>
                          <a:ea typeface="Verdana" panose="020B0604030504040204" pitchFamily="34" charset="0"/>
                          <a:cs typeface="+mn-cs"/>
                        </a:rPr>
                        <a:t>It stops me being</a:t>
                      </a:r>
                      <a:r>
                        <a:rPr lang="en-GB" sz="1600" kern="1200" baseline="0" dirty="0">
                          <a:solidFill>
                            <a:srgbClr val="512275"/>
                          </a:solidFill>
                          <a:latin typeface="Verdana" panose="020B0604030504040204" pitchFamily="34" charset="0"/>
                          <a:ea typeface="Verdana" panose="020B0604030504040204" pitchFamily="34" charset="0"/>
                          <a:cs typeface="+mn-cs"/>
                        </a:rPr>
                        <a:t> attacked by others</a:t>
                      </a:r>
                      <a:endParaRPr lang="en-GB" sz="1600" kern="1200" dirty="0">
                        <a:solidFill>
                          <a:srgbClr val="512275"/>
                        </a:solidFill>
                        <a:latin typeface="Verdana" panose="020B0604030504040204" pitchFamily="34" charset="0"/>
                        <a:ea typeface="Verdana" panose="020B0604030504040204" pitchFamily="34" charset="0"/>
                        <a:cs typeface="+mn-cs"/>
                      </a:endParaRPr>
                    </a:p>
                  </a:txBody>
                  <a:tcPr>
                    <a:solidFill>
                      <a:srgbClr val="E3D0FF"/>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a:solidFill>
                            <a:srgbClr val="512275"/>
                          </a:solidFill>
                          <a:latin typeface="Verdana" panose="020B0604030504040204" pitchFamily="34" charset="0"/>
                          <a:ea typeface="Verdana" panose="020B0604030504040204" pitchFamily="34" charset="0"/>
                          <a:cs typeface="+mn-cs"/>
                        </a:rPr>
                        <a:t>It means I can’t go out</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a:solidFill>
                            <a:srgbClr val="512275"/>
                          </a:solidFill>
                          <a:latin typeface="Verdana" panose="020B0604030504040204" pitchFamily="34" charset="0"/>
                          <a:ea typeface="Verdana" panose="020B0604030504040204" pitchFamily="34" charset="0"/>
                          <a:cs typeface="+mn-cs"/>
                        </a:rPr>
                        <a:t>I always feel unsafe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a:solidFill>
                            <a:srgbClr val="512275"/>
                          </a:solidFill>
                          <a:latin typeface="Verdana" panose="020B0604030504040204" pitchFamily="34" charset="0"/>
                          <a:ea typeface="Verdana" panose="020B0604030504040204" pitchFamily="34" charset="0"/>
                          <a:cs typeface="+mn-cs"/>
                        </a:rPr>
                        <a:t>It stops me getting a job</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a:solidFill>
                            <a:srgbClr val="512275"/>
                          </a:solidFill>
                          <a:latin typeface="Verdana" panose="020B0604030504040204" pitchFamily="34" charset="0"/>
                          <a:ea typeface="Verdana" panose="020B0604030504040204" pitchFamily="34" charset="0"/>
                          <a:cs typeface="+mn-cs"/>
                        </a:rPr>
                        <a:t>It causes problems in my relationships</a:t>
                      </a:r>
                    </a:p>
                  </a:txBody>
                  <a:tcPr>
                    <a:solidFill>
                      <a:schemeClr val="accent6">
                        <a:lumMod val="20000"/>
                        <a:lumOff val="80000"/>
                      </a:schemeClr>
                    </a:solidFill>
                  </a:tcPr>
                </a:tc>
                <a:extLst>
                  <a:ext uri="{0D108BD9-81ED-4DB2-BD59-A6C34878D82A}">
                    <a16:rowId xmlns:a16="http://schemas.microsoft.com/office/drawing/2014/main" val="600702338"/>
                  </a:ext>
                </a:extLst>
              </a:tr>
            </a:tbl>
          </a:graphicData>
        </a:graphic>
      </p:graphicFrame>
      <p:sp>
        <p:nvSpPr>
          <p:cNvPr id="20" name="Rectangle 19"/>
          <p:cNvSpPr/>
          <p:nvPr/>
        </p:nvSpPr>
        <p:spPr>
          <a:xfrm>
            <a:off x="4648904" y="1973997"/>
            <a:ext cx="7131905" cy="1015663"/>
          </a:xfrm>
          <a:prstGeom prst="rect">
            <a:avLst/>
          </a:prstGeom>
        </p:spPr>
        <p:txBody>
          <a:bodyPr wrap="square">
            <a:spAutoFit/>
          </a:bodyPr>
          <a:lstStyle/>
          <a:p>
            <a:pPr>
              <a:lnSpc>
                <a:spcPct val="150000"/>
              </a:lnSpc>
            </a:pPr>
            <a:r>
              <a:rPr lang="en-GB" sz="2000" dirty="0">
                <a:solidFill>
                  <a:srgbClr val="512275"/>
                </a:solidFill>
                <a:latin typeface="Segoe Print" charset="0"/>
                <a:ea typeface="Segoe Print" charset="0"/>
                <a:cs typeface="Segoe Print" charset="0"/>
              </a:rPr>
              <a:t>For example... James believed the police were plotting against him and were after him </a:t>
            </a:r>
          </a:p>
        </p:txBody>
      </p:sp>
    </p:spTree>
    <p:extLst>
      <p:ext uri="{BB962C8B-B14F-4D97-AF65-F5344CB8AC3E}">
        <p14:creationId xmlns:p14="http://schemas.microsoft.com/office/powerpoint/2010/main" val="30188648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sp>
        <p:nvSpPr>
          <p:cNvPr id="2" name="Rectangle 1"/>
          <p:cNvSpPr/>
          <p:nvPr/>
        </p:nvSpPr>
        <p:spPr>
          <a:xfrm>
            <a:off x="4446021" y="522798"/>
            <a:ext cx="7255442" cy="2862322"/>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You need to make a decision about what strategies to use to help you with your distressing experiences. The nurse provides you with some tools to understand what strategies to use and you both decide together. </a:t>
            </a:r>
          </a:p>
        </p:txBody>
      </p:sp>
      <p:sp>
        <p:nvSpPr>
          <p:cNvPr id="3" name="Rectangle 2"/>
          <p:cNvSpPr/>
          <p:nvPr/>
        </p:nvSpPr>
        <p:spPr>
          <a:xfrm>
            <a:off x="4446021" y="4118248"/>
            <a:ext cx="7255442" cy="240065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In your session with the patient you want them to decide which strategies would be best to help them with their distressing experiences. Try completing this section of the workbook together</a:t>
            </a:r>
            <a:endParaRPr lang="en-GB"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133919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574388" y="1421522"/>
            <a:ext cx="5898745"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4</a:t>
            </a:r>
          </a:p>
        </p:txBody>
      </p:sp>
      <p:sp>
        <p:nvSpPr>
          <p:cNvPr id="7" name="Google Shape;67;p12"/>
          <p:cNvSpPr txBox="1">
            <a:spLocks/>
          </p:cNvSpPr>
          <p:nvPr/>
        </p:nvSpPr>
        <p:spPr>
          <a:xfrm>
            <a:off x="1717590" y="2969630"/>
            <a:ext cx="8242336" cy="271447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rgbClr val="512275"/>
                </a:solidFill>
                <a:latin typeface="Segoe Print" charset="0"/>
                <a:ea typeface="Segoe Print" charset="0"/>
                <a:cs typeface="Segoe Print" charset="0"/>
              </a:rPr>
              <a:t>Working on TRIGGERS</a:t>
            </a:r>
          </a:p>
        </p:txBody>
      </p:sp>
    </p:spTree>
    <p:extLst>
      <p:ext uri="{BB962C8B-B14F-4D97-AF65-F5344CB8AC3E}">
        <p14:creationId xmlns:p14="http://schemas.microsoft.com/office/powerpoint/2010/main" val="29480261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75439" y="617911"/>
            <a:ext cx="2928771" cy="993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Triggers</a:t>
            </a:r>
          </a:p>
        </p:txBody>
      </p:sp>
      <p:sp>
        <p:nvSpPr>
          <p:cNvPr id="3" name="Rectangle 2"/>
          <p:cNvSpPr/>
          <p:nvPr/>
        </p:nvSpPr>
        <p:spPr>
          <a:xfrm>
            <a:off x="4360071" y="768667"/>
            <a:ext cx="7255442" cy="4524315"/>
          </a:xfrm>
          <a:prstGeom prst="rect">
            <a:avLst/>
          </a:prstGeom>
        </p:spPr>
        <p:txBody>
          <a:bodyPr wrap="square">
            <a:spAutoFit/>
          </a:bodyPr>
          <a:lstStyle/>
          <a:p>
            <a:pPr>
              <a:lnSpc>
                <a:spcPct val="150000"/>
              </a:lnSpc>
            </a:pPr>
            <a:r>
              <a:rPr lang="en-GB" sz="2400" dirty="0">
                <a:solidFill>
                  <a:srgbClr val="512275"/>
                </a:solidFill>
                <a:latin typeface="Verdana" panose="020B0604030504040204" pitchFamily="34" charset="0"/>
                <a:ea typeface="Verdana" panose="020B0604030504040204" pitchFamily="34" charset="0"/>
              </a:rPr>
              <a:t>There are many things that can build up in someone’s life that leads to them having distressing experiences of psychosis.</a:t>
            </a:r>
          </a:p>
          <a:p>
            <a:pPr>
              <a:lnSpc>
                <a:spcPct val="150000"/>
              </a:lnSpc>
            </a:pPr>
            <a:endParaRPr lang="en-US" sz="2400" dirty="0">
              <a:solidFill>
                <a:srgbClr val="512275"/>
              </a:solidFill>
              <a:latin typeface="Verdana" panose="020B0604030504040204" pitchFamily="34" charset="0"/>
              <a:ea typeface="Verdana" panose="020B0604030504040204" pitchFamily="34" charset="0"/>
            </a:endParaRPr>
          </a:p>
          <a:p>
            <a:pPr>
              <a:lnSpc>
                <a:spcPct val="150000"/>
              </a:lnSpc>
            </a:pPr>
            <a:r>
              <a:rPr lang="en-US" sz="2400" dirty="0">
                <a:solidFill>
                  <a:srgbClr val="512275"/>
                </a:solidFill>
                <a:latin typeface="Verdana" panose="020B0604030504040204" pitchFamily="34" charset="0"/>
                <a:ea typeface="Verdana" panose="020B0604030504040204" pitchFamily="34" charset="0"/>
              </a:rPr>
              <a:t>Y</a:t>
            </a:r>
            <a:r>
              <a:rPr lang="en-GB" sz="2400" dirty="0" err="1">
                <a:solidFill>
                  <a:srgbClr val="512275"/>
                </a:solidFill>
                <a:latin typeface="Verdana" panose="020B0604030504040204" pitchFamily="34" charset="0"/>
                <a:ea typeface="Verdana" panose="020B0604030504040204" pitchFamily="34" charset="0"/>
              </a:rPr>
              <a:t>ou</a:t>
            </a:r>
            <a:r>
              <a:rPr lang="en-GB" sz="2400" dirty="0">
                <a:solidFill>
                  <a:srgbClr val="512275"/>
                </a:solidFill>
                <a:latin typeface="Verdana" panose="020B0604030504040204" pitchFamily="34" charset="0"/>
                <a:ea typeface="Verdana" panose="020B0604030504040204" pitchFamily="34" charset="0"/>
              </a:rPr>
              <a:t> can support someone to recognise what their triggers and think about possible ways to manage them. This may involve </a:t>
            </a:r>
            <a:r>
              <a:rPr lang="en-GB" sz="2400" b="1" dirty="0">
                <a:solidFill>
                  <a:srgbClr val="512275"/>
                </a:solidFill>
                <a:latin typeface="Verdana" panose="020B0604030504040204" pitchFamily="34" charset="0"/>
                <a:ea typeface="Verdana" panose="020B0604030504040204" pitchFamily="34" charset="0"/>
              </a:rPr>
              <a:t>changing</a:t>
            </a:r>
            <a:r>
              <a:rPr lang="en-GB" sz="2400" dirty="0">
                <a:solidFill>
                  <a:srgbClr val="512275"/>
                </a:solidFill>
                <a:latin typeface="Verdana" panose="020B0604030504040204" pitchFamily="34" charset="0"/>
                <a:ea typeface="Verdana" panose="020B0604030504040204" pitchFamily="34" charset="0"/>
              </a:rPr>
              <a:t> or </a:t>
            </a:r>
            <a:r>
              <a:rPr lang="en-GB" sz="2400" b="1" dirty="0">
                <a:solidFill>
                  <a:srgbClr val="512275"/>
                </a:solidFill>
                <a:latin typeface="Verdana" panose="020B0604030504040204" pitchFamily="34" charset="0"/>
                <a:ea typeface="Verdana" panose="020B0604030504040204" pitchFamily="34" charset="0"/>
              </a:rPr>
              <a:t>avoiding</a:t>
            </a:r>
            <a:r>
              <a:rPr lang="en-GB" sz="2400" dirty="0">
                <a:solidFill>
                  <a:srgbClr val="512275"/>
                </a:solidFill>
                <a:latin typeface="Verdana" panose="020B0604030504040204" pitchFamily="34" charset="0"/>
                <a:ea typeface="Verdana" panose="020B0604030504040204" pitchFamily="34" charset="0"/>
              </a:rPr>
              <a:t> them.</a:t>
            </a:r>
            <a:endParaRPr lang="en-GB"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724384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4" name="Content Placeholder 3"/>
          <p:cNvGraphicFramePr>
            <a:graphicFrameLocks noGrp="1"/>
          </p:cNvGraphicFramePr>
          <p:nvPr>
            <p:ph idx="1"/>
            <p:extLst>
              <p:ext uri="{D42A27DB-BD31-4B8C-83A1-F6EECF244321}">
                <p14:modId xmlns:p14="http://schemas.microsoft.com/office/powerpoint/2010/main" val="1049344364"/>
              </p:ext>
            </p:extLst>
          </p:nvPr>
        </p:nvGraphicFramePr>
        <p:xfrm>
          <a:off x="330989" y="1643596"/>
          <a:ext cx="11447724" cy="3800700"/>
        </p:xfrm>
        <a:graphic>
          <a:graphicData uri="http://schemas.openxmlformats.org/drawingml/2006/table">
            <a:tbl>
              <a:tblPr firstRow="1" bandRow="1">
                <a:tableStyleId>{3B4B98B0-60AC-42C2-AFA5-B58CD77FA1E5}</a:tableStyleId>
              </a:tblPr>
              <a:tblGrid>
                <a:gridCol w="5723862">
                  <a:extLst>
                    <a:ext uri="{9D8B030D-6E8A-4147-A177-3AD203B41FA5}">
                      <a16:colId xmlns:a16="http://schemas.microsoft.com/office/drawing/2014/main" val="3713640427"/>
                    </a:ext>
                  </a:extLst>
                </a:gridCol>
                <a:gridCol w="5723862">
                  <a:extLst>
                    <a:ext uri="{9D8B030D-6E8A-4147-A177-3AD203B41FA5}">
                      <a16:colId xmlns:a16="http://schemas.microsoft.com/office/drawing/2014/main" val="1844727290"/>
                    </a:ext>
                  </a:extLst>
                </a:gridCol>
              </a:tblGrid>
              <a:tr h="479673">
                <a:tc>
                  <a:txBody>
                    <a:bodyPr/>
                    <a:lstStyle/>
                    <a:p>
                      <a:pPr algn="l"/>
                      <a:r>
                        <a:rPr lang="en-GB" sz="2000" dirty="0">
                          <a:solidFill>
                            <a:srgbClr val="512275"/>
                          </a:solidFill>
                          <a:latin typeface="Verdana" panose="020B0604030504040204" pitchFamily="34" charset="0"/>
                          <a:ea typeface="Verdana" panose="020B0604030504040204" pitchFamily="34" charset="0"/>
                        </a:rPr>
                        <a:t>What</a:t>
                      </a:r>
                      <a:r>
                        <a:rPr lang="en-GB" sz="2000" baseline="0" dirty="0">
                          <a:solidFill>
                            <a:srgbClr val="512275"/>
                          </a:solidFill>
                          <a:latin typeface="Verdana" panose="020B0604030504040204" pitchFamily="34" charset="0"/>
                          <a:ea typeface="Verdana" panose="020B0604030504040204" pitchFamily="34" charset="0"/>
                        </a:rPr>
                        <a:t> are my triggers?</a:t>
                      </a:r>
                      <a:endParaRPr lang="en-GB" sz="2000" dirty="0">
                        <a:solidFill>
                          <a:srgbClr val="512275"/>
                        </a:solidFill>
                        <a:latin typeface="Verdana" panose="020B0604030504040204" pitchFamily="34" charset="0"/>
                        <a:ea typeface="Verdana" panose="020B0604030504040204" pitchFamily="34" charset="0"/>
                      </a:endParaRPr>
                    </a:p>
                  </a:txBody>
                  <a:tcPr anchor="ctr">
                    <a:lnB w="12700" cap="flat" cmpd="sng" algn="ctr">
                      <a:solidFill>
                        <a:srgbClr val="512275"/>
                      </a:solidFill>
                      <a:prstDash val="solid"/>
                      <a:round/>
                      <a:headEnd type="none" w="med" len="med"/>
                      <a:tailEnd type="none" w="med" len="med"/>
                    </a:lnB>
                    <a:solidFill>
                      <a:schemeClr val="accent6">
                        <a:lumMod val="40000"/>
                        <a:lumOff val="60000"/>
                      </a:schemeClr>
                    </a:solidFill>
                  </a:tcPr>
                </a:tc>
                <a:tc>
                  <a:txBody>
                    <a:bodyPr/>
                    <a:lstStyle/>
                    <a:p>
                      <a:pPr algn="l"/>
                      <a:r>
                        <a:rPr lang="en-GB" sz="2000" dirty="0">
                          <a:solidFill>
                            <a:srgbClr val="512275"/>
                          </a:solidFill>
                          <a:latin typeface="Verdana" panose="020B0604030504040204" pitchFamily="34" charset="0"/>
                          <a:ea typeface="Verdana" panose="020B0604030504040204" pitchFamily="34" charset="0"/>
                        </a:rPr>
                        <a:t>What</a:t>
                      </a:r>
                      <a:r>
                        <a:rPr lang="en-GB" sz="2000" baseline="0" dirty="0">
                          <a:solidFill>
                            <a:srgbClr val="512275"/>
                          </a:solidFill>
                          <a:latin typeface="Verdana" panose="020B0604030504040204" pitchFamily="34" charset="0"/>
                          <a:ea typeface="Verdana" panose="020B0604030504040204" pitchFamily="34" charset="0"/>
                        </a:rPr>
                        <a:t> can I do to change/avoid my triggers?</a:t>
                      </a:r>
                      <a:endParaRPr lang="en-GB" sz="2000" dirty="0">
                        <a:solidFill>
                          <a:srgbClr val="512275"/>
                        </a:solidFill>
                        <a:latin typeface="Verdana" panose="020B0604030504040204" pitchFamily="34" charset="0"/>
                        <a:ea typeface="Verdana" panose="020B0604030504040204" pitchFamily="34" charset="0"/>
                      </a:endParaRPr>
                    </a:p>
                  </a:txBody>
                  <a:tcPr anchor="ctr">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136684813"/>
                  </a:ext>
                </a:extLst>
              </a:tr>
              <a:tr h="77491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rgbClr val="512275"/>
                          </a:solidFill>
                          <a:latin typeface="Verdana" panose="020B0604030504040204" pitchFamily="34" charset="0"/>
                          <a:ea typeface="Verdana" panose="020B0604030504040204" pitchFamily="34" charset="0"/>
                          <a:cs typeface="+mn-cs"/>
                        </a:rPr>
                        <a:t>Feeling anxious</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rgbClr val="512275"/>
                          </a:solidFill>
                          <a:latin typeface="Verdana" panose="020B0604030504040204" pitchFamily="34" charset="0"/>
                          <a:ea typeface="Verdana" panose="020B0604030504040204" pitchFamily="34" charset="0"/>
                          <a:cs typeface="+mn-cs"/>
                        </a:rPr>
                        <a:t>Use technique to feel</a:t>
                      </a:r>
                      <a:r>
                        <a:rPr lang="en-GB" sz="2000" b="0" kern="1200" baseline="0" dirty="0">
                          <a:solidFill>
                            <a:srgbClr val="512275"/>
                          </a:solidFill>
                          <a:latin typeface="Verdana" panose="020B0604030504040204" pitchFamily="34" charset="0"/>
                          <a:ea typeface="Verdana" panose="020B0604030504040204" pitchFamily="34" charset="0"/>
                          <a:cs typeface="+mn-cs"/>
                        </a:rPr>
                        <a:t> less anxious</a:t>
                      </a:r>
                      <a:endParaRPr lang="en-GB" sz="2000" b="0" kern="1200" dirty="0">
                        <a:solidFill>
                          <a:srgbClr val="512275"/>
                        </a:solidFill>
                        <a:latin typeface="Verdana" panose="020B0604030504040204" pitchFamily="34" charset="0"/>
                        <a:ea typeface="Verdana" panose="020B0604030504040204" pitchFamily="34" charset="0"/>
                        <a:cs typeface="+mn-cs"/>
                      </a:endParaRP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1533328656"/>
                  </a:ext>
                </a:extLst>
              </a:tr>
              <a:tr h="77491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rgbClr val="512275"/>
                          </a:solidFill>
                          <a:latin typeface="Verdana" panose="020B0604030504040204" pitchFamily="34" charset="0"/>
                          <a:ea typeface="Verdana" panose="020B0604030504040204" pitchFamily="34" charset="0"/>
                          <a:cs typeface="+mn-cs"/>
                        </a:rPr>
                        <a:t>Arguing</a:t>
                      </a:r>
                      <a:r>
                        <a:rPr lang="en-GB" sz="2000" b="0" kern="1200" baseline="0" dirty="0">
                          <a:solidFill>
                            <a:srgbClr val="512275"/>
                          </a:solidFill>
                          <a:latin typeface="Verdana" panose="020B0604030504040204" pitchFamily="34" charset="0"/>
                          <a:ea typeface="Verdana" panose="020B0604030504040204" pitchFamily="34" charset="0"/>
                          <a:cs typeface="+mn-cs"/>
                        </a:rPr>
                        <a:t> with family</a:t>
                      </a:r>
                      <a:endParaRPr lang="en-GB" sz="2000" b="0" kern="1200" dirty="0">
                        <a:solidFill>
                          <a:srgbClr val="512275"/>
                        </a:solidFill>
                        <a:latin typeface="Verdana" panose="020B0604030504040204" pitchFamily="34" charset="0"/>
                        <a:ea typeface="Verdana" panose="020B0604030504040204" pitchFamily="34" charset="0"/>
                        <a:cs typeface="+mn-cs"/>
                      </a:endParaRP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rgbClr val="512275"/>
                          </a:solidFill>
                          <a:latin typeface="Verdana" panose="020B0604030504040204" pitchFamily="34" charset="0"/>
                          <a:ea typeface="Verdana" panose="020B0604030504040204" pitchFamily="34" charset="0"/>
                          <a:cs typeface="+mn-cs"/>
                        </a:rPr>
                        <a:t>Try to have more positive relationship</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40029204"/>
                  </a:ext>
                </a:extLst>
              </a:tr>
              <a:tr h="774915">
                <a:tc>
                  <a:txBody>
                    <a:bodyPr/>
                    <a:lstStyle/>
                    <a:p>
                      <a:pPr algn="l"/>
                      <a:endParaRPr lang="en-GB" sz="2000" b="0" kern="1200" dirty="0">
                        <a:solidFill>
                          <a:srgbClr val="512275"/>
                        </a:solidFill>
                        <a:latin typeface="Verdana" panose="020B0604030504040204" pitchFamily="34" charset="0"/>
                        <a:ea typeface="Verdana" panose="020B0604030504040204" pitchFamily="34" charset="0"/>
                        <a:cs typeface="+mn-cs"/>
                      </a:endParaRP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tc>
                  <a:txBody>
                    <a:bodyPr/>
                    <a:lstStyle/>
                    <a:p>
                      <a:pPr algn="l"/>
                      <a:endParaRPr lang="en-GB" sz="2000" b="0" kern="1200" dirty="0">
                        <a:solidFill>
                          <a:srgbClr val="512275"/>
                        </a:solidFill>
                        <a:latin typeface="Verdana" panose="020B0604030504040204" pitchFamily="34" charset="0"/>
                        <a:ea typeface="Verdana" panose="020B0604030504040204" pitchFamily="34" charset="0"/>
                        <a:cs typeface="+mn-cs"/>
                      </a:endParaRP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1371051616"/>
                  </a:ext>
                </a:extLst>
              </a:tr>
              <a:tr h="774915">
                <a:tc>
                  <a:txBody>
                    <a:bodyPr/>
                    <a:lstStyle/>
                    <a:p>
                      <a:pPr marL="0" algn="l" defTabSz="457200" rtl="0" eaLnBrk="1" latinLnBrk="0" hangingPunct="1"/>
                      <a:endParaRPr lang="en-GB" sz="2000" b="0" kern="1200" dirty="0">
                        <a:solidFill>
                          <a:srgbClr val="512275"/>
                        </a:solidFill>
                        <a:latin typeface="Verdana" panose="020B0604030504040204" pitchFamily="34" charset="0"/>
                        <a:ea typeface="Verdana" panose="020B0604030504040204" pitchFamily="34" charset="0"/>
                        <a:cs typeface="+mn-cs"/>
                      </a:endParaRP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tc>
                  <a:txBody>
                    <a:bodyPr/>
                    <a:lstStyle/>
                    <a:p>
                      <a:pPr marL="0" algn="l" defTabSz="457200" rtl="0" eaLnBrk="1" latinLnBrk="0" hangingPunct="1"/>
                      <a:endParaRPr lang="en-GB" sz="2000" b="0" kern="1200" dirty="0">
                        <a:solidFill>
                          <a:srgbClr val="512275"/>
                        </a:solidFill>
                        <a:latin typeface="Verdana" panose="020B0604030504040204" pitchFamily="34" charset="0"/>
                        <a:ea typeface="Verdana" panose="020B0604030504040204" pitchFamily="34" charset="0"/>
                        <a:cs typeface="+mn-cs"/>
                      </a:endParaRP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65267186"/>
                  </a:ext>
                </a:extLst>
              </a:tr>
            </a:tbl>
          </a:graphicData>
        </a:graphic>
      </p:graphicFrame>
      <p:sp>
        <p:nvSpPr>
          <p:cNvPr id="6" name="Google Shape;67;p12"/>
          <p:cNvSpPr txBox="1">
            <a:spLocks/>
          </p:cNvSpPr>
          <p:nvPr/>
        </p:nvSpPr>
        <p:spPr>
          <a:xfrm>
            <a:off x="751703" y="381824"/>
            <a:ext cx="10688594" cy="70557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3600" dirty="0">
                <a:solidFill>
                  <a:srgbClr val="512275"/>
                </a:solidFill>
                <a:latin typeface="Segoe Print" charset="0"/>
                <a:ea typeface="Segoe Print" charset="0"/>
                <a:cs typeface="Segoe Print" charset="0"/>
              </a:rPr>
              <a:t>Triggers of voices and beliefs</a:t>
            </a:r>
          </a:p>
        </p:txBody>
      </p:sp>
      <p:sp>
        <p:nvSpPr>
          <p:cNvPr id="8" name="Rectangle 7"/>
          <p:cNvSpPr/>
          <p:nvPr/>
        </p:nvSpPr>
        <p:spPr>
          <a:xfrm>
            <a:off x="330988" y="5754628"/>
            <a:ext cx="8588159" cy="553998"/>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Do you notice changes when your triggers are changed?</a:t>
            </a:r>
          </a:p>
        </p:txBody>
      </p:sp>
    </p:spTree>
    <p:extLst>
      <p:ext uri="{BB962C8B-B14F-4D97-AF65-F5344CB8AC3E}">
        <p14:creationId xmlns:p14="http://schemas.microsoft.com/office/powerpoint/2010/main" val="18551572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574388" y="1421522"/>
            <a:ext cx="5898745"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5</a:t>
            </a:r>
          </a:p>
        </p:txBody>
      </p:sp>
      <p:sp>
        <p:nvSpPr>
          <p:cNvPr id="7" name="Google Shape;67;p12"/>
          <p:cNvSpPr txBox="1">
            <a:spLocks/>
          </p:cNvSpPr>
          <p:nvPr/>
        </p:nvSpPr>
        <p:spPr>
          <a:xfrm>
            <a:off x="1717590" y="2969630"/>
            <a:ext cx="8242336" cy="271447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6000" dirty="0">
                <a:solidFill>
                  <a:srgbClr val="512275"/>
                </a:solidFill>
                <a:latin typeface="Segoe Print" charset="0"/>
                <a:ea typeface="Segoe Print" charset="0"/>
                <a:cs typeface="Segoe Print" charset="0"/>
              </a:rPr>
              <a:t>Working on THOUGHTS</a:t>
            </a:r>
          </a:p>
        </p:txBody>
      </p:sp>
    </p:spTree>
    <p:extLst>
      <p:ext uri="{BB962C8B-B14F-4D97-AF65-F5344CB8AC3E}">
        <p14:creationId xmlns:p14="http://schemas.microsoft.com/office/powerpoint/2010/main" val="13611471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75439" y="617911"/>
            <a:ext cx="2928771"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Thoughts</a:t>
            </a:r>
          </a:p>
        </p:txBody>
      </p:sp>
      <p:sp>
        <p:nvSpPr>
          <p:cNvPr id="3" name="Rectangle 2"/>
          <p:cNvSpPr/>
          <p:nvPr/>
        </p:nvSpPr>
        <p:spPr>
          <a:xfrm>
            <a:off x="4446743" y="768667"/>
            <a:ext cx="7255442" cy="811312"/>
          </a:xfrm>
          <a:prstGeom prst="rect">
            <a:avLst/>
          </a:prstGeom>
        </p:spPr>
        <p:txBody>
          <a:bodyPr wrap="square">
            <a:spAutoFit/>
          </a:bodyPr>
          <a:lstStyle/>
          <a:p>
            <a:pPr>
              <a:lnSpc>
                <a:spcPct val="150000"/>
              </a:lnSpc>
            </a:pPr>
            <a:r>
              <a:rPr lang="en-US" sz="3600" b="1" dirty="0">
                <a:solidFill>
                  <a:srgbClr val="512275"/>
                </a:solidFill>
                <a:latin typeface="Verdana" panose="020B0604030504040204" pitchFamily="34" charset="0"/>
                <a:ea typeface="Verdana" panose="020B0604030504040204" pitchFamily="34" charset="0"/>
              </a:rPr>
              <a:t>The courtroom technique</a:t>
            </a:r>
            <a:endParaRPr lang="en-GB" sz="3200" b="1" dirty="0">
              <a:solidFill>
                <a:schemeClr val="bg1"/>
              </a:solidFill>
              <a:latin typeface="Verdana" panose="020B0604030504040204" pitchFamily="34" charset="0"/>
              <a:ea typeface="Verdana" panose="020B0604030504040204" pitchFamily="34" charset="0"/>
            </a:endParaRPr>
          </a:p>
        </p:txBody>
      </p:sp>
      <p:pic>
        <p:nvPicPr>
          <p:cNvPr id="7" name="image45.png">
            <a:extLst>
              <a:ext uri="{FF2B5EF4-FFF2-40B4-BE49-F238E27FC236}">
                <a16:creationId xmlns:a16="http://schemas.microsoft.com/office/drawing/2014/main" id="{1B24DFCA-9F1B-4B76-9AF6-92C1D65B8288}"/>
              </a:ext>
            </a:extLst>
          </p:cNvPr>
          <p:cNvPicPr/>
          <p:nvPr/>
        </p:nvPicPr>
        <p:blipFill>
          <a:blip r:embed="rId2" cstate="print"/>
          <a:stretch>
            <a:fillRect/>
          </a:stretch>
        </p:blipFill>
        <p:spPr>
          <a:xfrm>
            <a:off x="996239" y="3104707"/>
            <a:ext cx="1619370" cy="3025863"/>
          </a:xfrm>
          <a:prstGeom prst="rect">
            <a:avLst/>
          </a:prstGeom>
        </p:spPr>
      </p:pic>
      <p:graphicFrame>
        <p:nvGraphicFramePr>
          <p:cNvPr id="8" name="Content Placeholder 3">
            <a:extLst>
              <a:ext uri="{FF2B5EF4-FFF2-40B4-BE49-F238E27FC236}">
                <a16:creationId xmlns:a16="http://schemas.microsoft.com/office/drawing/2014/main" id="{4C31BDF5-DEE5-4345-9455-5439407896AE}"/>
              </a:ext>
            </a:extLst>
          </p:cNvPr>
          <p:cNvGraphicFramePr>
            <a:graphicFrameLocks noGrp="1"/>
          </p:cNvGraphicFramePr>
          <p:nvPr>
            <p:ph idx="1"/>
          </p:nvPr>
        </p:nvGraphicFramePr>
        <p:xfrm>
          <a:off x="3785189" y="2229044"/>
          <a:ext cx="8176250" cy="3068445"/>
        </p:xfrm>
        <a:graphic>
          <a:graphicData uri="http://schemas.openxmlformats.org/drawingml/2006/table">
            <a:tbl>
              <a:tblPr firstRow="1" bandRow="1">
                <a:tableStyleId>{5C22544A-7EE6-4342-B048-85BDC9FD1C3A}</a:tableStyleId>
              </a:tblPr>
              <a:tblGrid>
                <a:gridCol w="4088125">
                  <a:extLst>
                    <a:ext uri="{9D8B030D-6E8A-4147-A177-3AD203B41FA5}">
                      <a16:colId xmlns:a16="http://schemas.microsoft.com/office/drawing/2014/main" val="448015325"/>
                    </a:ext>
                  </a:extLst>
                </a:gridCol>
                <a:gridCol w="4088125">
                  <a:extLst>
                    <a:ext uri="{9D8B030D-6E8A-4147-A177-3AD203B41FA5}">
                      <a16:colId xmlns:a16="http://schemas.microsoft.com/office/drawing/2014/main" val="20001"/>
                    </a:ext>
                  </a:extLst>
                </a:gridCol>
              </a:tblGrid>
              <a:tr h="456299">
                <a:tc>
                  <a:txBody>
                    <a:bodyPr/>
                    <a:lstStyle/>
                    <a:p>
                      <a:pPr>
                        <a:lnSpc>
                          <a:spcPct val="100000"/>
                        </a:lnSpc>
                      </a:pPr>
                      <a:r>
                        <a:rPr lang="en-US" sz="2000" dirty="0">
                          <a:latin typeface="Verdana" panose="020B0604030504040204" pitchFamily="34" charset="0"/>
                          <a:ea typeface="Verdana" panose="020B0604030504040204" pitchFamily="34" charset="0"/>
                        </a:rPr>
                        <a:t>Prosecution (evidence for)</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r>
                        <a:rPr lang="en-US" sz="2000" dirty="0">
                          <a:latin typeface="Verdana" panose="020B0604030504040204" pitchFamily="34" charset="0"/>
                          <a:ea typeface="Verdana" panose="020B0604030504040204" pitchFamily="34" charset="0"/>
                        </a:rPr>
                        <a:t>Defense (evidence against)</a:t>
                      </a: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640241">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61912599"/>
                  </a:ext>
                </a:extLst>
              </a:tr>
              <a:tr h="789135">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571771904"/>
                  </a:ext>
                </a:extLst>
              </a:tr>
              <a:tr h="9380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baseline="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18892634"/>
                  </a:ext>
                </a:extLst>
              </a:tr>
            </a:tbl>
          </a:graphicData>
        </a:graphic>
      </p:graphicFrame>
    </p:spTree>
    <p:extLst>
      <p:ext uri="{BB962C8B-B14F-4D97-AF65-F5344CB8AC3E}">
        <p14:creationId xmlns:p14="http://schemas.microsoft.com/office/powerpoint/2010/main" val="36827816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75439" y="617911"/>
            <a:ext cx="2928771"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Thoughts</a:t>
            </a:r>
          </a:p>
        </p:txBody>
      </p:sp>
      <p:sp>
        <p:nvSpPr>
          <p:cNvPr id="3" name="Rectangle 2"/>
          <p:cNvSpPr/>
          <p:nvPr/>
        </p:nvSpPr>
        <p:spPr>
          <a:xfrm>
            <a:off x="4483410" y="325382"/>
            <a:ext cx="7255442" cy="1846659"/>
          </a:xfrm>
          <a:prstGeom prst="rect">
            <a:avLst/>
          </a:prstGeom>
        </p:spPr>
        <p:txBody>
          <a:bodyPr wrap="square">
            <a:spAutoFit/>
          </a:bodyPr>
          <a:lstStyle/>
          <a:p>
            <a:pPr>
              <a:lnSpc>
                <a:spcPct val="150000"/>
              </a:lnSpc>
            </a:pPr>
            <a:r>
              <a:rPr lang="en-US" sz="3600" b="1" dirty="0">
                <a:solidFill>
                  <a:srgbClr val="512275"/>
                </a:solidFill>
                <a:latin typeface="Verdana" panose="020B0604030504040204" pitchFamily="34" charset="0"/>
                <a:ea typeface="Verdana" panose="020B0604030504040204" pitchFamily="34" charset="0"/>
              </a:rPr>
              <a:t>The courtroom technique</a:t>
            </a:r>
          </a:p>
          <a:p>
            <a:pPr>
              <a:lnSpc>
                <a:spcPct val="150000"/>
              </a:lnSpc>
            </a:pPr>
            <a:r>
              <a:rPr lang="en-US" sz="2000" dirty="0">
                <a:solidFill>
                  <a:srgbClr val="512275"/>
                </a:solidFill>
                <a:latin typeface="Verdana" panose="020B0604030504040204" pitchFamily="34" charset="0"/>
                <a:ea typeface="Verdana" panose="020B0604030504040204" pitchFamily="34" charset="0"/>
              </a:rPr>
              <a:t>Thought to be tested: ‘The voices have control over what I do’</a:t>
            </a:r>
            <a:endParaRPr lang="en-GB" sz="3200" dirty="0">
              <a:solidFill>
                <a:schemeClr val="bg1"/>
              </a:solidFill>
              <a:latin typeface="Verdana" panose="020B0604030504040204" pitchFamily="34" charset="0"/>
              <a:ea typeface="Verdana" panose="020B0604030504040204" pitchFamily="34" charset="0"/>
            </a:endParaRPr>
          </a:p>
        </p:txBody>
      </p:sp>
      <p:pic>
        <p:nvPicPr>
          <p:cNvPr id="7" name="image45.png">
            <a:extLst>
              <a:ext uri="{FF2B5EF4-FFF2-40B4-BE49-F238E27FC236}">
                <a16:creationId xmlns:a16="http://schemas.microsoft.com/office/drawing/2014/main" id="{1B24DFCA-9F1B-4B76-9AF6-92C1D65B8288}"/>
              </a:ext>
            </a:extLst>
          </p:cNvPr>
          <p:cNvPicPr/>
          <p:nvPr/>
        </p:nvPicPr>
        <p:blipFill>
          <a:blip r:embed="rId2" cstate="print"/>
          <a:stretch>
            <a:fillRect/>
          </a:stretch>
        </p:blipFill>
        <p:spPr>
          <a:xfrm>
            <a:off x="996239" y="3104707"/>
            <a:ext cx="1619370" cy="3025863"/>
          </a:xfrm>
          <a:prstGeom prst="rect">
            <a:avLst/>
          </a:prstGeom>
        </p:spPr>
      </p:pic>
      <p:graphicFrame>
        <p:nvGraphicFramePr>
          <p:cNvPr id="8" name="Content Placeholder 3">
            <a:extLst>
              <a:ext uri="{FF2B5EF4-FFF2-40B4-BE49-F238E27FC236}">
                <a16:creationId xmlns:a16="http://schemas.microsoft.com/office/drawing/2014/main" id="{4C31BDF5-DEE5-4345-9455-5439407896AE}"/>
              </a:ext>
            </a:extLst>
          </p:cNvPr>
          <p:cNvGraphicFramePr>
            <a:graphicFrameLocks noGrp="1"/>
          </p:cNvGraphicFramePr>
          <p:nvPr>
            <p:ph idx="1"/>
            <p:extLst>
              <p:ext uri="{D42A27DB-BD31-4B8C-83A1-F6EECF244321}">
                <p14:modId xmlns:p14="http://schemas.microsoft.com/office/powerpoint/2010/main" val="1045979400"/>
              </p:ext>
            </p:extLst>
          </p:nvPr>
        </p:nvGraphicFramePr>
        <p:xfrm>
          <a:off x="3785189" y="2229044"/>
          <a:ext cx="8176250" cy="3650749"/>
        </p:xfrm>
        <a:graphic>
          <a:graphicData uri="http://schemas.openxmlformats.org/drawingml/2006/table">
            <a:tbl>
              <a:tblPr firstRow="1" bandRow="1">
                <a:tableStyleId>{5C22544A-7EE6-4342-B048-85BDC9FD1C3A}</a:tableStyleId>
              </a:tblPr>
              <a:tblGrid>
                <a:gridCol w="4088125">
                  <a:extLst>
                    <a:ext uri="{9D8B030D-6E8A-4147-A177-3AD203B41FA5}">
                      <a16:colId xmlns:a16="http://schemas.microsoft.com/office/drawing/2014/main" val="448015325"/>
                    </a:ext>
                  </a:extLst>
                </a:gridCol>
                <a:gridCol w="4088125">
                  <a:extLst>
                    <a:ext uri="{9D8B030D-6E8A-4147-A177-3AD203B41FA5}">
                      <a16:colId xmlns:a16="http://schemas.microsoft.com/office/drawing/2014/main" val="20001"/>
                    </a:ext>
                  </a:extLst>
                </a:gridCol>
              </a:tblGrid>
              <a:tr h="456299">
                <a:tc>
                  <a:txBody>
                    <a:bodyPr/>
                    <a:lstStyle/>
                    <a:p>
                      <a:pPr>
                        <a:lnSpc>
                          <a:spcPct val="100000"/>
                        </a:lnSpc>
                      </a:pPr>
                      <a:r>
                        <a:rPr lang="en-US" sz="2000" dirty="0">
                          <a:latin typeface="Verdana" panose="020B0604030504040204" pitchFamily="34" charset="0"/>
                          <a:ea typeface="Verdana" panose="020B0604030504040204" pitchFamily="34" charset="0"/>
                        </a:rPr>
                        <a:t>Prosecution (evidence for)</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r>
                        <a:rPr lang="en-US" sz="2000" dirty="0">
                          <a:latin typeface="Verdana" panose="020B0604030504040204" pitchFamily="34" charset="0"/>
                          <a:ea typeface="Verdana" panose="020B0604030504040204" pitchFamily="34" charset="0"/>
                        </a:rPr>
                        <a:t>Defense (evidence against)</a:t>
                      </a: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640241">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I took an overdose once when they</a:t>
                      </a:r>
                      <a:r>
                        <a:rPr lang="en-US" sz="2000" baseline="0" dirty="0">
                          <a:solidFill>
                            <a:srgbClr val="512275"/>
                          </a:solidFill>
                          <a:latin typeface="Verdana" panose="020B0604030504040204" pitchFamily="34" charset="0"/>
                          <a:ea typeface="Verdana" panose="020B0604030504040204" pitchFamily="34" charset="0"/>
                        </a:rPr>
                        <a:t> told me to</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The voices have told me to take overdoses many times and I haven’t</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61912599"/>
                  </a:ext>
                </a:extLst>
              </a:tr>
              <a:tr h="789135">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I don’t always do what they say, sometimes I do the opposite</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571771904"/>
                  </a:ext>
                </a:extLst>
              </a:tr>
              <a:tr h="9380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aseline="0" dirty="0">
                          <a:solidFill>
                            <a:srgbClr val="512275"/>
                          </a:solidFill>
                          <a:latin typeface="Verdana" panose="020B0604030504040204" pitchFamily="34" charset="0"/>
                          <a:ea typeface="Verdana" panose="020B0604030504040204" pitchFamily="34" charset="0"/>
                        </a:rPr>
                        <a:t>I can often block them out with loud music</a:t>
                      </a:r>
                      <a:endParaRPr lang="en-GB" sz="2000" baseline="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18892634"/>
                  </a:ext>
                </a:extLst>
              </a:tr>
            </a:tbl>
          </a:graphicData>
        </a:graphic>
      </p:graphicFrame>
    </p:spTree>
    <p:extLst>
      <p:ext uri="{BB962C8B-B14F-4D97-AF65-F5344CB8AC3E}">
        <p14:creationId xmlns:p14="http://schemas.microsoft.com/office/powerpoint/2010/main" val="33464305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75439" y="617911"/>
            <a:ext cx="2928771"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Thoughts</a:t>
            </a:r>
          </a:p>
        </p:txBody>
      </p:sp>
      <p:sp>
        <p:nvSpPr>
          <p:cNvPr id="3" name="Rectangle 2"/>
          <p:cNvSpPr/>
          <p:nvPr/>
        </p:nvSpPr>
        <p:spPr>
          <a:xfrm>
            <a:off x="4446743" y="768667"/>
            <a:ext cx="7255442" cy="4524315"/>
          </a:xfrm>
          <a:prstGeom prst="rect">
            <a:avLst/>
          </a:prstGeom>
        </p:spPr>
        <p:txBody>
          <a:bodyPr wrap="square">
            <a:spAutoFit/>
          </a:bodyPr>
          <a:lstStyle/>
          <a:p>
            <a:pPr>
              <a:lnSpc>
                <a:spcPct val="150000"/>
              </a:lnSpc>
            </a:pPr>
            <a:r>
              <a:rPr lang="en-US" sz="3200" b="1" dirty="0">
                <a:solidFill>
                  <a:srgbClr val="512275"/>
                </a:solidFill>
                <a:latin typeface="Verdana" panose="020B0604030504040204" pitchFamily="34" charset="0"/>
                <a:ea typeface="Verdana" panose="020B0604030504040204" pitchFamily="34" charset="0"/>
              </a:rPr>
              <a:t>Thought diaries</a:t>
            </a:r>
          </a:p>
          <a:p>
            <a:pPr>
              <a:lnSpc>
                <a:spcPct val="150000"/>
              </a:lnSpc>
            </a:pPr>
            <a:endParaRPr lang="en-US" sz="1600" dirty="0">
              <a:solidFill>
                <a:srgbClr val="512275"/>
              </a:solidFill>
              <a:latin typeface="Verdana" panose="020B0604030504040204" pitchFamily="34" charset="0"/>
              <a:ea typeface="Verdana" panose="020B0604030504040204" pitchFamily="34" charset="0"/>
            </a:endParaRPr>
          </a:p>
          <a:p>
            <a:pPr>
              <a:lnSpc>
                <a:spcPct val="150000"/>
              </a:lnSpc>
            </a:pPr>
            <a:r>
              <a:rPr lang="en-US" sz="2400" dirty="0">
                <a:solidFill>
                  <a:srgbClr val="512275"/>
                </a:solidFill>
                <a:latin typeface="Verdana" panose="020B0604030504040204" pitchFamily="34" charset="0"/>
                <a:ea typeface="Verdana" panose="020B0604030504040204" pitchFamily="34" charset="0"/>
              </a:rPr>
              <a:t>Thought diaries are more detailed, but they use the same principles as the courtroom technique.</a:t>
            </a:r>
          </a:p>
          <a:p>
            <a:pPr>
              <a:lnSpc>
                <a:spcPct val="150000"/>
              </a:lnSpc>
            </a:pPr>
            <a:endParaRPr lang="en-US" sz="2400" dirty="0">
              <a:solidFill>
                <a:srgbClr val="512275"/>
              </a:solidFill>
              <a:latin typeface="Verdana" panose="020B0604030504040204" pitchFamily="34" charset="0"/>
              <a:ea typeface="Verdana" panose="020B0604030504040204" pitchFamily="34" charset="0"/>
            </a:endParaRPr>
          </a:p>
          <a:p>
            <a:pPr>
              <a:lnSpc>
                <a:spcPct val="150000"/>
              </a:lnSpc>
            </a:pPr>
            <a:r>
              <a:rPr lang="en-US" sz="2400" dirty="0">
                <a:solidFill>
                  <a:srgbClr val="512275"/>
                </a:solidFill>
                <a:latin typeface="Verdana" panose="020B0604030504040204" pitchFamily="34" charset="0"/>
                <a:ea typeface="Verdana" panose="020B0604030504040204" pitchFamily="34" charset="0"/>
              </a:rPr>
              <a:t>The next slide shows how they are structured. </a:t>
            </a:r>
            <a:endParaRPr lang="en-GB" sz="24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53588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p:cNvSpPr>
            <a:spLocks noGrp="1"/>
          </p:cNvSpPr>
          <p:nvPr>
            <p:ph idx="1"/>
          </p:nvPr>
        </p:nvSpPr>
        <p:spPr>
          <a:xfrm>
            <a:off x="4350294" y="637309"/>
            <a:ext cx="8190049" cy="6164826"/>
          </a:xfrm>
        </p:spPr>
        <p:txBody>
          <a:bodyPr>
            <a:noAutofit/>
          </a:bodyPr>
          <a:lstStyle/>
          <a:p>
            <a:pPr>
              <a:lnSpc>
                <a:spcPct val="100000"/>
              </a:lnSpc>
            </a:pPr>
            <a:endParaRPr lang="en-GB" sz="2500" dirty="0">
              <a:solidFill>
                <a:srgbClr val="512275"/>
              </a:solidFill>
              <a:latin typeface="Verdana" panose="020B0604030504040204" pitchFamily="34" charset="0"/>
              <a:ea typeface="Verdana" panose="020B0604030504040204" pitchFamily="34" charset="0"/>
            </a:endParaRPr>
          </a:p>
          <a:p>
            <a:pPr>
              <a:lnSpc>
                <a:spcPct val="100000"/>
              </a:lnSpc>
            </a:pPr>
            <a:r>
              <a:rPr lang="en-GB" sz="3000" dirty="0">
                <a:solidFill>
                  <a:srgbClr val="512275"/>
                </a:solidFill>
                <a:latin typeface="Verdana" panose="020B0604030504040204" pitchFamily="34" charset="0"/>
                <a:ea typeface="Verdana" panose="020B0604030504040204" pitchFamily="34" charset="0"/>
              </a:rPr>
              <a:t>Delusions  (unusual beliefs)</a:t>
            </a:r>
          </a:p>
          <a:p>
            <a:pPr>
              <a:lnSpc>
                <a:spcPct val="100000"/>
              </a:lnSpc>
            </a:pPr>
            <a:r>
              <a:rPr lang="en-GB" sz="3000" dirty="0">
                <a:solidFill>
                  <a:srgbClr val="512275"/>
                </a:solidFill>
                <a:latin typeface="Verdana" panose="020B0604030504040204" pitchFamily="34" charset="0"/>
                <a:ea typeface="Verdana" panose="020B0604030504040204" pitchFamily="34" charset="0"/>
              </a:rPr>
              <a:t>Conceptual disorganisation (disorganised thought)</a:t>
            </a:r>
          </a:p>
          <a:p>
            <a:pPr>
              <a:lnSpc>
                <a:spcPct val="100000"/>
              </a:lnSpc>
            </a:pPr>
            <a:r>
              <a:rPr lang="en-GB" sz="3000" dirty="0">
                <a:solidFill>
                  <a:srgbClr val="512275"/>
                </a:solidFill>
                <a:latin typeface="Verdana" panose="020B0604030504040204" pitchFamily="34" charset="0"/>
                <a:ea typeface="Verdana" panose="020B0604030504040204" pitchFamily="34" charset="0"/>
              </a:rPr>
              <a:t>Hallucinations (unusual experiences)</a:t>
            </a:r>
          </a:p>
          <a:p>
            <a:pPr>
              <a:lnSpc>
                <a:spcPct val="100000"/>
              </a:lnSpc>
            </a:pPr>
            <a:r>
              <a:rPr lang="en-GB" sz="3000" dirty="0">
                <a:solidFill>
                  <a:srgbClr val="512275"/>
                </a:solidFill>
                <a:latin typeface="Verdana" panose="020B0604030504040204" pitchFamily="34" charset="0"/>
                <a:ea typeface="Verdana" panose="020B0604030504040204" pitchFamily="34" charset="0"/>
              </a:rPr>
              <a:t>Excitement</a:t>
            </a:r>
          </a:p>
          <a:p>
            <a:pPr>
              <a:lnSpc>
                <a:spcPct val="100000"/>
              </a:lnSpc>
            </a:pPr>
            <a:r>
              <a:rPr lang="en-GB" sz="3000" dirty="0">
                <a:solidFill>
                  <a:srgbClr val="512275"/>
                </a:solidFill>
                <a:latin typeface="Verdana" panose="020B0604030504040204" pitchFamily="34" charset="0"/>
                <a:ea typeface="Verdana" panose="020B0604030504040204" pitchFamily="34" charset="0"/>
              </a:rPr>
              <a:t>Grandiosity</a:t>
            </a:r>
          </a:p>
          <a:p>
            <a:pPr>
              <a:lnSpc>
                <a:spcPct val="100000"/>
              </a:lnSpc>
            </a:pPr>
            <a:r>
              <a:rPr lang="en-GB" sz="3000" dirty="0">
                <a:solidFill>
                  <a:srgbClr val="512275"/>
                </a:solidFill>
                <a:latin typeface="Verdana" panose="020B0604030504040204" pitchFamily="34" charset="0"/>
                <a:ea typeface="Verdana" panose="020B0604030504040204" pitchFamily="34" charset="0"/>
              </a:rPr>
              <a:t>Suspiciousness/persecution</a:t>
            </a:r>
          </a:p>
          <a:p>
            <a:pPr>
              <a:lnSpc>
                <a:spcPct val="100000"/>
              </a:lnSpc>
            </a:pPr>
            <a:r>
              <a:rPr lang="en-GB" sz="3000" dirty="0">
                <a:solidFill>
                  <a:srgbClr val="512275"/>
                </a:solidFill>
                <a:latin typeface="Verdana" panose="020B0604030504040204" pitchFamily="34" charset="0"/>
                <a:ea typeface="Verdana" panose="020B0604030504040204" pitchFamily="34" charset="0"/>
              </a:rPr>
              <a:t>Hostility</a:t>
            </a:r>
          </a:p>
        </p:txBody>
      </p:sp>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2253823"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800" dirty="0">
                <a:solidFill>
                  <a:srgbClr val="512275"/>
                </a:solidFill>
                <a:latin typeface="Segoe Print" charset="0"/>
                <a:ea typeface="Segoe Print" charset="0"/>
                <a:cs typeface="Segoe Print" charset="0"/>
              </a:rPr>
              <a:t>Positive symptoms</a:t>
            </a:r>
          </a:p>
        </p:txBody>
      </p:sp>
    </p:spTree>
    <p:extLst>
      <p:ext uri="{BB962C8B-B14F-4D97-AF65-F5344CB8AC3E}">
        <p14:creationId xmlns:p14="http://schemas.microsoft.com/office/powerpoint/2010/main" val="20968119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4" name="Content Placeholder 3"/>
          <p:cNvGraphicFramePr>
            <a:graphicFrameLocks noGrp="1"/>
          </p:cNvGraphicFramePr>
          <p:nvPr>
            <p:ph idx="1"/>
          </p:nvPr>
        </p:nvGraphicFramePr>
        <p:xfrm>
          <a:off x="330989" y="1643596"/>
          <a:ext cx="11447723" cy="4927685"/>
        </p:xfrm>
        <a:graphic>
          <a:graphicData uri="http://schemas.openxmlformats.org/drawingml/2006/table">
            <a:tbl>
              <a:tblPr firstRow="1" bandRow="1">
                <a:tableStyleId>{3B4B98B0-60AC-42C2-AFA5-B58CD77FA1E5}</a:tableStyleId>
              </a:tblPr>
              <a:tblGrid>
                <a:gridCol w="11447723">
                  <a:extLst>
                    <a:ext uri="{9D8B030D-6E8A-4147-A177-3AD203B41FA5}">
                      <a16:colId xmlns:a16="http://schemas.microsoft.com/office/drawing/2014/main" val="3713640427"/>
                    </a:ext>
                  </a:extLst>
                </a:gridCol>
              </a:tblGrid>
              <a:tr h="479673">
                <a:tc>
                  <a:txBody>
                    <a:bodyPr/>
                    <a:lstStyle/>
                    <a:p>
                      <a:pPr algn="l"/>
                      <a:r>
                        <a:rPr lang="en-GB" sz="2000" dirty="0">
                          <a:solidFill>
                            <a:srgbClr val="512275"/>
                          </a:solidFill>
                          <a:latin typeface="Verdana" panose="020B0604030504040204" pitchFamily="34" charset="0"/>
                          <a:ea typeface="Verdana" panose="020B0604030504040204" pitchFamily="34" charset="0"/>
                        </a:rPr>
                        <a:t>1. Triggers:</a:t>
                      </a:r>
                      <a:r>
                        <a:rPr lang="en-GB" sz="2000" baseline="0" dirty="0">
                          <a:solidFill>
                            <a:srgbClr val="512275"/>
                          </a:solidFill>
                          <a:latin typeface="Verdana" panose="020B0604030504040204" pitchFamily="34" charset="0"/>
                          <a:ea typeface="Verdana" panose="020B0604030504040204" pitchFamily="34" charset="0"/>
                        </a:rPr>
                        <a:t> </a:t>
                      </a:r>
                      <a:r>
                        <a:rPr lang="en-GB" sz="2000" b="0" baseline="0" dirty="0">
                          <a:solidFill>
                            <a:srgbClr val="512275"/>
                          </a:solidFill>
                          <a:latin typeface="Verdana" panose="020B0604030504040204" pitchFamily="34" charset="0"/>
                          <a:ea typeface="Verdana" panose="020B0604030504040204" pitchFamily="34" charset="0"/>
                        </a:rPr>
                        <a:t>The situation you are in</a:t>
                      </a:r>
                      <a:endParaRPr lang="en-GB" sz="2000" dirty="0">
                        <a:solidFill>
                          <a:srgbClr val="512275"/>
                        </a:solidFill>
                        <a:latin typeface="Verdana" panose="020B0604030504040204" pitchFamily="34" charset="0"/>
                        <a:ea typeface="Verdana" panose="020B0604030504040204" pitchFamily="34" charset="0"/>
                      </a:endParaRPr>
                    </a:p>
                  </a:txBody>
                  <a:tcPr anchor="ctr">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136684813"/>
                  </a:ext>
                </a:extLst>
              </a:tr>
              <a:tr h="60443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kern="1200" dirty="0">
                          <a:solidFill>
                            <a:srgbClr val="512275"/>
                          </a:solidFill>
                          <a:latin typeface="Verdana" panose="020B0604030504040204" pitchFamily="34" charset="0"/>
                          <a:ea typeface="Verdana" panose="020B0604030504040204" pitchFamily="34" charset="0"/>
                          <a:cs typeface="+mn-cs"/>
                        </a:rPr>
                        <a:t>2. Feelings: </a:t>
                      </a:r>
                      <a:r>
                        <a:rPr lang="en-GB" sz="2000" b="0" kern="1200" dirty="0">
                          <a:solidFill>
                            <a:srgbClr val="512275"/>
                          </a:solidFill>
                          <a:latin typeface="Verdana" panose="020B0604030504040204" pitchFamily="34" charset="0"/>
                          <a:ea typeface="Verdana" panose="020B0604030504040204" pitchFamily="34" charset="0"/>
                          <a:cs typeface="+mn-cs"/>
                        </a:rPr>
                        <a:t>Rate how distressing each of these feelings were on a scale of 0-100%</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1533328656"/>
                  </a:ext>
                </a:extLst>
              </a:tr>
              <a:tr h="85240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dirty="0">
                          <a:solidFill>
                            <a:srgbClr val="512275"/>
                          </a:solidFill>
                          <a:latin typeface="Verdana" panose="020B0604030504040204" pitchFamily="34" charset="0"/>
                          <a:ea typeface="Verdana" panose="020B0604030504040204" pitchFamily="34" charset="0"/>
                        </a:rPr>
                        <a:t>3. </a:t>
                      </a:r>
                      <a:r>
                        <a:rPr lang="en-GB" sz="2000" b="1" kern="1200" dirty="0">
                          <a:solidFill>
                            <a:srgbClr val="512275"/>
                          </a:solidFill>
                          <a:latin typeface="Verdana" panose="020B0604030504040204" pitchFamily="34" charset="0"/>
                          <a:ea typeface="Verdana" panose="020B0604030504040204" pitchFamily="34" charset="0"/>
                          <a:cs typeface="+mn-cs"/>
                        </a:rPr>
                        <a:t>Thoughts: </a:t>
                      </a:r>
                      <a:r>
                        <a:rPr lang="en-GB" sz="2000" b="0" kern="1200" dirty="0">
                          <a:solidFill>
                            <a:srgbClr val="512275"/>
                          </a:solidFill>
                          <a:latin typeface="Verdana" panose="020B0604030504040204" pitchFamily="34" charset="0"/>
                          <a:ea typeface="Verdana" panose="020B0604030504040204" pitchFamily="34" charset="0"/>
                          <a:cs typeface="+mn-cs"/>
                        </a:rPr>
                        <a:t>Rate how much you believed each thought was true on a scale of 0-</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kern="1200" dirty="0">
                          <a:solidFill>
                            <a:srgbClr val="512275"/>
                          </a:solidFill>
                          <a:latin typeface="Verdana" panose="020B0604030504040204" pitchFamily="34" charset="0"/>
                          <a:ea typeface="Verdana" panose="020B0604030504040204" pitchFamily="34" charset="0"/>
                          <a:cs typeface="+mn-cs"/>
                        </a:rPr>
                        <a:t>    100%</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40029204"/>
                  </a:ext>
                </a:extLst>
              </a:tr>
              <a:tr h="867905">
                <a:tc>
                  <a:txBody>
                    <a:bodyPr/>
                    <a:lstStyle/>
                    <a:p>
                      <a:pPr algn="l"/>
                      <a:r>
                        <a:rPr lang="en-GB" sz="2000" b="1" dirty="0">
                          <a:solidFill>
                            <a:srgbClr val="512275"/>
                          </a:solidFill>
                          <a:latin typeface="Verdana" panose="020B0604030504040204" pitchFamily="34" charset="0"/>
                          <a:ea typeface="Verdana" panose="020B0604030504040204" pitchFamily="34" charset="0"/>
                        </a:rPr>
                        <a:t>4. Evidence</a:t>
                      </a:r>
                      <a:r>
                        <a:rPr lang="en-GB" sz="2000" b="1" baseline="0" dirty="0">
                          <a:solidFill>
                            <a:srgbClr val="512275"/>
                          </a:solidFill>
                          <a:latin typeface="Verdana" panose="020B0604030504040204" pitchFamily="34" charset="0"/>
                          <a:ea typeface="Verdana" panose="020B0604030504040204" pitchFamily="34" charset="0"/>
                        </a:rPr>
                        <a:t> for this thought: </a:t>
                      </a:r>
                      <a:r>
                        <a:rPr lang="en-GB" sz="2000" b="0" kern="1200" dirty="0">
                          <a:solidFill>
                            <a:srgbClr val="512275"/>
                          </a:solidFill>
                          <a:latin typeface="Verdana" panose="020B0604030504040204" pitchFamily="34" charset="0"/>
                          <a:ea typeface="Verdana" panose="020B0604030504040204" pitchFamily="34" charset="0"/>
                          <a:cs typeface="+mn-cs"/>
                        </a:rPr>
                        <a:t>Write only the factual evidence you have to support</a:t>
                      </a:r>
                    </a:p>
                    <a:p>
                      <a:pPr algn="l"/>
                      <a:r>
                        <a:rPr lang="en-GB" sz="2000" b="0" kern="1200" dirty="0">
                          <a:solidFill>
                            <a:srgbClr val="512275"/>
                          </a:solidFill>
                          <a:latin typeface="Verdana" panose="020B0604030504040204" pitchFamily="34" charset="0"/>
                          <a:ea typeface="Verdana" panose="020B0604030504040204" pitchFamily="34" charset="0"/>
                          <a:cs typeface="+mn-cs"/>
                        </a:rPr>
                        <a:t>    this thought.	</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1371051616"/>
                  </a:ext>
                </a:extLst>
              </a:tr>
              <a:tr h="616316">
                <a:tc>
                  <a:txBody>
                    <a:bodyPr/>
                    <a:lstStyle/>
                    <a:p>
                      <a:pPr marL="0" algn="l" defTabSz="457200" rtl="0" eaLnBrk="1" latinLnBrk="0" hangingPunct="1"/>
                      <a:r>
                        <a:rPr lang="en-GB" sz="2000" b="1" dirty="0">
                          <a:solidFill>
                            <a:srgbClr val="512275"/>
                          </a:solidFill>
                          <a:latin typeface="Verdana" panose="020B0604030504040204" pitchFamily="34" charset="0"/>
                          <a:ea typeface="Verdana" panose="020B0604030504040204" pitchFamily="34" charset="0"/>
                        </a:rPr>
                        <a:t>5. Evidence against this thought</a:t>
                      </a:r>
                      <a:r>
                        <a:rPr lang="en-GB" sz="2000" b="1" kern="1200" dirty="0">
                          <a:solidFill>
                            <a:srgbClr val="512275"/>
                          </a:solidFill>
                          <a:latin typeface="Verdana" panose="020B0604030504040204" pitchFamily="34" charset="0"/>
                          <a:ea typeface="Verdana" panose="020B0604030504040204" pitchFamily="34" charset="0"/>
                          <a:cs typeface="+mn-cs"/>
                        </a:rPr>
                        <a:t>:</a:t>
                      </a:r>
                      <a:r>
                        <a:rPr lang="en-GB" sz="2000" b="0" kern="1200" dirty="0">
                          <a:solidFill>
                            <a:srgbClr val="512275"/>
                          </a:solidFill>
                          <a:latin typeface="Verdana" panose="020B0604030504040204" pitchFamily="34" charset="0"/>
                          <a:ea typeface="Verdana" panose="020B0604030504040204" pitchFamily="34" charset="0"/>
                          <a:cs typeface="+mn-cs"/>
                        </a:rPr>
                        <a:t> Write down evidence that is against this thought.</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265267186"/>
                  </a:ext>
                </a:extLst>
              </a:tr>
              <a:tr h="933515">
                <a:tc>
                  <a:txBody>
                    <a:bodyPr/>
                    <a:lstStyle/>
                    <a:p>
                      <a:pPr algn="l"/>
                      <a:r>
                        <a:rPr lang="en-GB" sz="2000" b="1" baseline="0" dirty="0">
                          <a:solidFill>
                            <a:srgbClr val="512275"/>
                          </a:solidFill>
                          <a:latin typeface="Verdana" panose="020B0604030504040204" pitchFamily="34" charset="0"/>
                          <a:ea typeface="Verdana" panose="020B0604030504040204" pitchFamily="34" charset="0"/>
                        </a:rPr>
                        <a:t>6. More balanced response: </a:t>
                      </a:r>
                      <a:r>
                        <a:rPr lang="en-GB" sz="2000" b="0" kern="1200" dirty="0">
                          <a:solidFill>
                            <a:srgbClr val="512275"/>
                          </a:solidFill>
                          <a:latin typeface="Verdana" panose="020B0604030504040204" pitchFamily="34" charset="0"/>
                          <a:ea typeface="Verdana" panose="020B0604030504040204" pitchFamily="34" charset="0"/>
                          <a:cs typeface="+mn-cs"/>
                        </a:rPr>
                        <a:t>Is there another way to explain the situation? Rate how</a:t>
                      </a:r>
                    </a:p>
                    <a:p>
                      <a:pPr algn="l"/>
                      <a:r>
                        <a:rPr lang="en-GB" sz="2000" b="0" kern="1200" dirty="0">
                          <a:solidFill>
                            <a:srgbClr val="512275"/>
                          </a:solidFill>
                          <a:latin typeface="Verdana" panose="020B0604030504040204" pitchFamily="34" charset="0"/>
                          <a:ea typeface="Verdana" panose="020B0604030504040204" pitchFamily="34" charset="0"/>
                          <a:cs typeface="+mn-cs"/>
                        </a:rPr>
                        <a:t>    much you believe the more balanced response on a scale of 0 to 100%	</a:t>
                      </a:r>
                    </a:p>
                  </a:txBody>
                  <a:tcPr anchor="ct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2592130218"/>
                  </a:ext>
                </a:extLst>
              </a:tr>
              <a:tr h="57343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1" baseline="0" dirty="0">
                          <a:solidFill>
                            <a:srgbClr val="512275"/>
                          </a:solidFill>
                          <a:latin typeface="Verdana" panose="020B0604030504040204" pitchFamily="34" charset="0"/>
                          <a:ea typeface="Verdana" panose="020B0604030504040204" pitchFamily="34" charset="0"/>
                        </a:rPr>
                        <a:t>7. How do you feel now?</a:t>
                      </a:r>
                      <a:r>
                        <a:rPr lang="en-GB" sz="2000" b="0" kern="1200" dirty="0">
                          <a:solidFill>
                            <a:srgbClr val="512275"/>
                          </a:solidFill>
                          <a:latin typeface="Verdana" panose="020B0604030504040204" pitchFamily="34" charset="0"/>
                          <a:ea typeface="Verdana" panose="020B0604030504040204" pitchFamily="34" charset="0"/>
                          <a:cs typeface="+mn-cs"/>
                        </a:rPr>
                        <a:t> Rate each of these feelings on a scale of 0 to 100%</a:t>
                      </a:r>
                      <a:endParaRPr lang="en-GB" sz="2000" b="1" baseline="0" dirty="0">
                        <a:solidFill>
                          <a:srgbClr val="512275"/>
                        </a:solidFill>
                        <a:latin typeface="Verdana" panose="020B0604030504040204" pitchFamily="34" charset="0"/>
                        <a:ea typeface="Verdana" panose="020B0604030504040204" pitchFamily="34" charset="0"/>
                      </a:endParaRPr>
                    </a:p>
                  </a:txBody>
                  <a:tcPr anchor="ctr">
                    <a:lnT w="12700" cap="flat" cmpd="sng" algn="ctr">
                      <a:solidFill>
                        <a:srgbClr val="512275"/>
                      </a:solidFill>
                      <a:prstDash val="solid"/>
                      <a:round/>
                      <a:headEnd type="none" w="med" len="med"/>
                      <a:tailEnd type="none" w="med" len="med"/>
                    </a:lnT>
                    <a:solidFill>
                      <a:schemeClr val="accent6">
                        <a:lumMod val="40000"/>
                        <a:lumOff val="60000"/>
                      </a:schemeClr>
                    </a:solidFill>
                  </a:tcPr>
                </a:tc>
                <a:extLst>
                  <a:ext uri="{0D108BD9-81ED-4DB2-BD59-A6C34878D82A}">
                    <a16:rowId xmlns:a16="http://schemas.microsoft.com/office/drawing/2014/main" val="2770121221"/>
                  </a:ext>
                </a:extLst>
              </a:tr>
            </a:tbl>
          </a:graphicData>
        </a:graphic>
      </p:graphicFrame>
      <p:sp>
        <p:nvSpPr>
          <p:cNvPr id="6" name="Google Shape;67;p12"/>
          <p:cNvSpPr txBox="1">
            <a:spLocks/>
          </p:cNvSpPr>
          <p:nvPr/>
        </p:nvSpPr>
        <p:spPr>
          <a:xfrm>
            <a:off x="751703" y="381824"/>
            <a:ext cx="10688594" cy="70557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3600" dirty="0">
                <a:solidFill>
                  <a:srgbClr val="512275"/>
                </a:solidFill>
                <a:latin typeface="Segoe Print" charset="0"/>
                <a:ea typeface="Segoe Print" charset="0"/>
                <a:cs typeface="Segoe Print" charset="0"/>
              </a:rPr>
              <a:t>Identifying problematic thoughts </a:t>
            </a:r>
            <a:r>
              <a:rPr lang="mr-IN" sz="3600" dirty="0">
                <a:solidFill>
                  <a:srgbClr val="512275"/>
                </a:solidFill>
                <a:latin typeface="Segoe Print" charset="0"/>
                <a:ea typeface="Segoe Print" charset="0"/>
                <a:cs typeface="Segoe Print" charset="0"/>
              </a:rPr>
              <a:t>–</a:t>
            </a:r>
            <a:r>
              <a:rPr lang="en-GB" sz="3600" dirty="0">
                <a:solidFill>
                  <a:srgbClr val="512275"/>
                </a:solidFill>
                <a:latin typeface="Segoe Print" charset="0"/>
                <a:ea typeface="Segoe Print" charset="0"/>
                <a:cs typeface="Segoe Print" charset="0"/>
              </a:rPr>
              <a:t> Thought diary</a:t>
            </a:r>
          </a:p>
        </p:txBody>
      </p:sp>
    </p:spTree>
    <p:extLst>
      <p:ext uri="{BB962C8B-B14F-4D97-AF65-F5344CB8AC3E}">
        <p14:creationId xmlns:p14="http://schemas.microsoft.com/office/powerpoint/2010/main" val="7470454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311798" y="134060"/>
            <a:ext cx="11568403" cy="6938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3200" dirty="0">
                <a:solidFill>
                  <a:srgbClr val="512275"/>
                </a:solidFill>
                <a:latin typeface="Segoe Print" charset="0"/>
                <a:ea typeface="Segoe Print" charset="0"/>
                <a:cs typeface="Segoe Print" charset="0"/>
              </a:rPr>
              <a:t>Thought Diary Example</a:t>
            </a:r>
            <a:endParaRPr lang="en-GB" sz="3200" dirty="0">
              <a:solidFill>
                <a:srgbClr val="512275"/>
              </a:solidFill>
              <a:latin typeface="Segoe Print" charset="0"/>
              <a:ea typeface="Segoe Print" charset="0"/>
              <a:cs typeface="Segoe Print" charset="0"/>
            </a:endParaRPr>
          </a:p>
        </p:txBody>
      </p:sp>
      <p:graphicFrame>
        <p:nvGraphicFramePr>
          <p:cNvPr id="8" name="Content Placeholder 3"/>
          <p:cNvGraphicFramePr>
            <a:graphicFrameLocks noGrp="1"/>
          </p:cNvGraphicFramePr>
          <p:nvPr>
            <p:ph idx="1"/>
            <p:extLst>
              <p:ext uri="{D42A27DB-BD31-4B8C-83A1-F6EECF244321}">
                <p14:modId xmlns:p14="http://schemas.microsoft.com/office/powerpoint/2010/main" val="3740840126"/>
              </p:ext>
            </p:extLst>
          </p:nvPr>
        </p:nvGraphicFramePr>
        <p:xfrm>
          <a:off x="222266" y="657122"/>
          <a:ext cx="11747466" cy="6160784"/>
        </p:xfrm>
        <a:graphic>
          <a:graphicData uri="http://schemas.openxmlformats.org/drawingml/2006/table">
            <a:tbl>
              <a:tblPr firstRow="1" bandRow="1">
                <a:tableStyleId>{3B4B98B0-60AC-42C2-AFA5-B58CD77FA1E5}</a:tableStyleId>
              </a:tblPr>
              <a:tblGrid>
                <a:gridCol w="5682588">
                  <a:extLst>
                    <a:ext uri="{9D8B030D-6E8A-4147-A177-3AD203B41FA5}">
                      <a16:colId xmlns:a16="http://schemas.microsoft.com/office/drawing/2014/main" val="3713640427"/>
                    </a:ext>
                  </a:extLst>
                </a:gridCol>
                <a:gridCol w="6064878">
                  <a:extLst>
                    <a:ext uri="{9D8B030D-6E8A-4147-A177-3AD203B41FA5}">
                      <a16:colId xmlns:a16="http://schemas.microsoft.com/office/drawing/2014/main" val="35515756"/>
                    </a:ext>
                  </a:extLst>
                </a:gridCol>
              </a:tblGrid>
              <a:tr h="81643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a:solidFill>
                            <a:srgbClr val="512275"/>
                          </a:solidFill>
                          <a:latin typeface="Verdana" panose="020B0604030504040204" pitchFamily="34" charset="0"/>
                          <a:ea typeface="Verdana" panose="020B0604030504040204" pitchFamily="34" charset="0"/>
                        </a:rPr>
                        <a:t>Triggers</a:t>
                      </a:r>
                      <a:r>
                        <a:rPr lang="en-GB" sz="1400" b="0" kern="1200" dirty="0">
                          <a:solidFill>
                            <a:srgbClr val="512275"/>
                          </a:solidFill>
                          <a:latin typeface="Verdana" panose="020B0604030504040204" pitchFamily="34" charset="0"/>
                          <a:ea typeface="Verdana" panose="020B0604030504040204" pitchFamily="34" charset="0"/>
                          <a:cs typeface="+mn-cs"/>
                        </a:rPr>
                        <a:t>	</a:t>
                      </a:r>
                    </a:p>
                  </a:txBody>
                  <a:tcPr>
                    <a:lnR w="12700" cap="flat" cmpd="sng" algn="ctr">
                      <a:solidFill>
                        <a:srgbClr val="512275"/>
                      </a:solidFill>
                      <a:prstDash val="solid"/>
                      <a:round/>
                      <a:headEnd type="none" w="med" len="med"/>
                      <a:tailEnd type="none" w="med" len="med"/>
                    </a:lnR>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At home on Saturday evening, had an argument with sue. Voices said ‘Sue is leaving tonight, she hates you’, ‘you’re useless’</a:t>
                      </a:r>
                      <a:endParaRPr lang="en-GB" sz="135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solidFill>
                      <a:schemeClr val="accent6">
                        <a:lumMod val="40000"/>
                        <a:lumOff val="60000"/>
                      </a:schemeClr>
                    </a:solidFill>
                  </a:tcPr>
                </a:tc>
                <a:extLst>
                  <a:ext uri="{0D108BD9-81ED-4DB2-BD59-A6C34878D82A}">
                    <a16:rowId xmlns:a16="http://schemas.microsoft.com/office/drawing/2014/main" val="3136684813"/>
                  </a:ext>
                </a:extLst>
              </a:tr>
              <a:tr h="92900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1" kern="1200" dirty="0">
                          <a:solidFill>
                            <a:srgbClr val="512275"/>
                          </a:solidFill>
                          <a:latin typeface="Verdana" panose="020B0604030504040204" pitchFamily="34" charset="0"/>
                          <a:ea typeface="Verdana" panose="020B0604030504040204" pitchFamily="34" charset="0"/>
                          <a:cs typeface="+mn-cs"/>
                        </a:rPr>
                        <a:t>F</a:t>
                      </a:r>
                      <a:r>
                        <a:rPr lang="en-GB" sz="1400" b="1" kern="1200" dirty="0" err="1">
                          <a:solidFill>
                            <a:srgbClr val="512275"/>
                          </a:solidFill>
                          <a:latin typeface="Verdana" panose="020B0604030504040204" pitchFamily="34" charset="0"/>
                          <a:ea typeface="Verdana" panose="020B0604030504040204" pitchFamily="34" charset="0"/>
                          <a:cs typeface="+mn-cs"/>
                        </a:rPr>
                        <a:t>eelings</a:t>
                      </a:r>
                      <a:endParaRPr lang="en-GB" sz="1400" b="1" kern="1200" dirty="0">
                        <a:solidFill>
                          <a:srgbClr val="512275"/>
                        </a:solidFill>
                        <a:latin typeface="Verdana" panose="020B0604030504040204" pitchFamily="34" charset="0"/>
                        <a:ea typeface="Verdana" panose="020B060403050404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R</a:t>
                      </a:r>
                      <a:r>
                        <a:rPr lang="en-GB" sz="1400" b="0" kern="1200" dirty="0">
                          <a:solidFill>
                            <a:srgbClr val="512275"/>
                          </a:solidFill>
                          <a:latin typeface="Verdana" panose="020B0604030504040204" pitchFamily="34" charset="0"/>
                          <a:ea typeface="Verdana" panose="020B0604030504040204" pitchFamily="34" charset="0"/>
                          <a:cs typeface="+mn-cs"/>
                        </a:rPr>
                        <a:t>ate how distressing each of these feelings were on a scale of 0-100%</a:t>
                      </a:r>
                    </a:p>
                  </a:txBody>
                  <a:tcPr>
                    <a:lnR w="12700" cap="flat" cmpd="sng" algn="ctr">
                      <a:solidFill>
                        <a:srgbClr val="512275"/>
                      </a:solidFill>
                      <a:prstDash val="solid"/>
                      <a:round/>
                      <a:headEnd type="none" w="med" len="med"/>
                      <a:tailEnd type="none" w="med" len="med"/>
                    </a:lnR>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350" b="0" kern="1200" dirty="0">
                          <a:solidFill>
                            <a:srgbClr val="512275"/>
                          </a:solidFill>
                          <a:latin typeface="Verdana" panose="020B0604030504040204" pitchFamily="34" charset="0"/>
                          <a:ea typeface="Verdana" panose="020B0604030504040204" pitchFamily="34" charset="0"/>
                          <a:cs typeface="+mn-cs"/>
                        </a:rPr>
                        <a:t>Heart pounding (80%)</a:t>
                      </a:r>
                      <a:br>
                        <a:rPr lang="en-GB" sz="1350" b="0" kern="1200" dirty="0">
                          <a:solidFill>
                            <a:srgbClr val="512275"/>
                          </a:solidFill>
                          <a:latin typeface="Verdana" panose="020B0604030504040204" pitchFamily="34" charset="0"/>
                          <a:ea typeface="Verdana" panose="020B0604030504040204" pitchFamily="34" charset="0"/>
                          <a:cs typeface="+mn-cs"/>
                        </a:rPr>
                      </a:br>
                      <a:r>
                        <a:rPr lang="en-GB" sz="1350" b="0" kern="1200" dirty="0">
                          <a:solidFill>
                            <a:srgbClr val="512275"/>
                          </a:solidFill>
                          <a:latin typeface="Verdana" panose="020B0604030504040204" pitchFamily="34" charset="0"/>
                          <a:ea typeface="Verdana" panose="020B0604030504040204" pitchFamily="34" charset="0"/>
                          <a:cs typeface="+mn-cs"/>
                        </a:rPr>
                        <a:t>Stomach churning (90%)</a:t>
                      </a:r>
                      <a:br>
                        <a:rPr lang="en-GB" sz="1350" b="0" kern="1200" dirty="0">
                          <a:solidFill>
                            <a:srgbClr val="512275"/>
                          </a:solidFill>
                          <a:latin typeface="Verdana" panose="020B0604030504040204" pitchFamily="34" charset="0"/>
                          <a:ea typeface="Verdana" panose="020B0604030504040204" pitchFamily="34" charset="0"/>
                          <a:cs typeface="+mn-cs"/>
                        </a:rPr>
                      </a:br>
                      <a:r>
                        <a:rPr lang="en-GB" sz="1350" b="0" kern="1200" dirty="0">
                          <a:solidFill>
                            <a:srgbClr val="512275"/>
                          </a:solidFill>
                          <a:latin typeface="Verdana" panose="020B0604030504040204" pitchFamily="34" charset="0"/>
                          <a:ea typeface="Verdana" panose="020B0604030504040204" pitchFamily="34" charset="0"/>
                          <a:cs typeface="+mn-cs"/>
                        </a:rPr>
                        <a:t>Panicky (75%)</a:t>
                      </a:r>
                    </a:p>
                  </a:txBody>
                  <a:tcPr>
                    <a:lnL w="12700" cap="flat" cmpd="sng" algn="ctr">
                      <a:solidFill>
                        <a:srgbClr val="512275"/>
                      </a:solidFill>
                      <a:prstDash val="solid"/>
                      <a:round/>
                      <a:headEnd type="none" w="med" len="med"/>
                      <a:tailEnd type="none" w="med" len="med"/>
                    </a:lnL>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3005076358"/>
                  </a:ext>
                </a:extLst>
              </a:tr>
              <a:tr h="111587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dirty="0">
                          <a:solidFill>
                            <a:srgbClr val="512275"/>
                          </a:solidFill>
                          <a:latin typeface="Verdana" panose="020B0604030504040204" pitchFamily="34" charset="0"/>
                          <a:ea typeface="Verdana" panose="020B0604030504040204" pitchFamily="34" charset="0"/>
                        </a:rPr>
                        <a:t>Thoughts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R</a:t>
                      </a:r>
                      <a:r>
                        <a:rPr lang="en-GB" sz="1400" b="0" kern="1200" dirty="0">
                          <a:solidFill>
                            <a:srgbClr val="512275"/>
                          </a:solidFill>
                          <a:latin typeface="Verdana" panose="020B0604030504040204" pitchFamily="34" charset="0"/>
                          <a:ea typeface="Verdana" panose="020B0604030504040204" pitchFamily="34" charset="0"/>
                          <a:cs typeface="+mn-cs"/>
                        </a:rPr>
                        <a:t>ate how much you believed each thought was true on a scale of 0-100%</a:t>
                      </a: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350" b="1" kern="1200" dirty="0">
                          <a:solidFill>
                            <a:srgbClr val="512275"/>
                          </a:solidFill>
                          <a:latin typeface="Verdana" panose="020B0604030504040204" pitchFamily="34" charset="0"/>
                          <a:ea typeface="Verdana" panose="020B0604030504040204" pitchFamily="34" charset="0"/>
                          <a:cs typeface="+mn-cs"/>
                        </a:rPr>
                        <a:t>The voices have complete control over what I do (95%)</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350" b="0" kern="1200" dirty="0">
                          <a:solidFill>
                            <a:srgbClr val="512275"/>
                          </a:solidFill>
                          <a:latin typeface="Verdana" panose="020B0604030504040204" pitchFamily="34" charset="0"/>
                          <a:ea typeface="Verdana" panose="020B0604030504040204" pitchFamily="34" charset="0"/>
                          <a:cs typeface="+mn-cs"/>
                        </a:rPr>
                        <a:t>I’m no good</a:t>
                      </a:r>
                      <a:r>
                        <a:rPr lang="en-US" sz="1600" b="0" kern="1200" baseline="0" dirty="0">
                          <a:solidFill>
                            <a:srgbClr val="512275"/>
                          </a:solidFill>
                          <a:latin typeface="Verdana" panose="020B0604030504040204" pitchFamily="34" charset="0"/>
                          <a:ea typeface="Verdana" panose="020B0604030504040204" pitchFamily="34" charset="0"/>
                          <a:cs typeface="+mn-cs"/>
                        </a:rPr>
                        <a:t> (100%)</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b="0" kern="1200" baseline="0" dirty="0">
                          <a:solidFill>
                            <a:srgbClr val="512275"/>
                          </a:solidFill>
                          <a:latin typeface="Verdana" panose="020B0604030504040204" pitchFamily="34" charset="0"/>
                          <a:ea typeface="Verdana" panose="020B0604030504040204" pitchFamily="34" charset="0"/>
                          <a:cs typeface="+mn-cs"/>
                        </a:rPr>
                        <a:t>What’s the point, Sue will leave me anyway (90%)</a:t>
                      </a:r>
                      <a:endParaRPr lang="en-GB" sz="135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33328656"/>
                  </a:ext>
                </a:extLst>
              </a:tr>
              <a:tr h="67479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dirty="0">
                          <a:solidFill>
                            <a:srgbClr val="512275"/>
                          </a:solidFill>
                          <a:latin typeface="Verdana" panose="020B0604030504040204" pitchFamily="34" charset="0"/>
                          <a:ea typeface="Verdana" panose="020B0604030504040204" pitchFamily="34" charset="0"/>
                        </a:rPr>
                        <a:t>Evidence for this thought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C</a:t>
                      </a:r>
                      <a:r>
                        <a:rPr lang="en-GB" sz="1400" b="0" kern="1200" dirty="0" err="1">
                          <a:solidFill>
                            <a:srgbClr val="512275"/>
                          </a:solidFill>
                          <a:latin typeface="Verdana" panose="020B0604030504040204" pitchFamily="34" charset="0"/>
                          <a:ea typeface="Verdana" panose="020B0604030504040204" pitchFamily="34" charset="0"/>
                          <a:cs typeface="+mn-cs"/>
                        </a:rPr>
                        <a:t>ircle</a:t>
                      </a:r>
                      <a:r>
                        <a:rPr lang="en-GB" sz="1400" b="0" kern="1200" dirty="0">
                          <a:solidFill>
                            <a:srgbClr val="512275"/>
                          </a:solidFill>
                          <a:latin typeface="Verdana" panose="020B0604030504040204" pitchFamily="34" charset="0"/>
                          <a:ea typeface="Verdana" panose="020B0604030504040204" pitchFamily="34" charset="0"/>
                          <a:cs typeface="+mn-cs"/>
                        </a:rPr>
                        <a:t> the thought you want to test from above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W</a:t>
                      </a:r>
                      <a:r>
                        <a:rPr lang="en-GB" sz="1400" b="0" kern="1200" dirty="0">
                          <a:solidFill>
                            <a:srgbClr val="512275"/>
                          </a:solidFill>
                          <a:latin typeface="Verdana" panose="020B0604030504040204" pitchFamily="34" charset="0"/>
                          <a:ea typeface="Verdana" panose="020B0604030504040204" pitchFamily="34" charset="0"/>
                          <a:cs typeface="+mn-cs"/>
                        </a:rPr>
                        <a:t>rite any factual evidence you have to support this thought</a:t>
                      </a: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512275"/>
                          </a:solidFill>
                          <a:latin typeface="Verdana" panose="020B0604030504040204" pitchFamily="34" charset="0"/>
                          <a:ea typeface="Verdana" panose="020B0604030504040204" pitchFamily="34" charset="0"/>
                        </a:rPr>
                        <a:t>I took an overdose once when they</a:t>
                      </a:r>
                      <a:r>
                        <a:rPr lang="en-US" sz="1400" baseline="0" dirty="0">
                          <a:solidFill>
                            <a:srgbClr val="512275"/>
                          </a:solidFill>
                          <a:latin typeface="Verdana" panose="020B0604030504040204" pitchFamily="34" charset="0"/>
                          <a:ea typeface="Verdana" panose="020B0604030504040204" pitchFamily="34" charset="0"/>
                        </a:rPr>
                        <a:t> told me to</a:t>
                      </a:r>
                      <a:endParaRPr lang="en-GB" sz="1400" dirty="0">
                        <a:solidFill>
                          <a:srgbClr val="512275"/>
                        </a:solidFill>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35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4083695880"/>
                  </a:ext>
                </a:extLst>
              </a:tr>
              <a:tr h="73072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kern="1200" dirty="0">
                          <a:solidFill>
                            <a:srgbClr val="512275"/>
                          </a:solidFill>
                          <a:latin typeface="Verdana" panose="020B0604030504040204" pitchFamily="34" charset="0"/>
                          <a:ea typeface="Verdana" panose="020B0604030504040204" pitchFamily="34" charset="0"/>
                          <a:cs typeface="+mn-cs"/>
                        </a:rPr>
                        <a:t>Evidence against this thought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dirty="0">
                          <a:solidFill>
                            <a:srgbClr val="512275"/>
                          </a:solidFill>
                          <a:latin typeface="Verdana" panose="020B0604030504040204" pitchFamily="34" charset="0"/>
                          <a:ea typeface="Verdana" panose="020B0604030504040204" pitchFamily="34" charset="0"/>
                          <a:cs typeface="+mn-cs"/>
                        </a:rPr>
                        <a:t>I</a:t>
                      </a:r>
                      <a:r>
                        <a:rPr lang="en-GB" sz="1400" b="0" kern="1200" dirty="0">
                          <a:solidFill>
                            <a:srgbClr val="512275"/>
                          </a:solidFill>
                          <a:latin typeface="Verdana" panose="020B0604030504040204" pitchFamily="34" charset="0"/>
                          <a:ea typeface="Verdana" panose="020B0604030504040204" pitchFamily="34" charset="0"/>
                          <a:cs typeface="+mn-cs"/>
                        </a:rPr>
                        <a:t>s there any evidence this thought is not true?</a:t>
                      </a: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a:solidFill>
                            <a:srgbClr val="512275"/>
                          </a:solidFill>
                          <a:latin typeface="Verdana" panose="020B0604030504040204" pitchFamily="34" charset="0"/>
                          <a:ea typeface="Verdana" panose="020B0604030504040204" pitchFamily="34" charset="0"/>
                          <a:cs typeface="+mn-cs"/>
                        </a:rPr>
                        <a:t>The voices have told me to take overdoses many times and I haven’t.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a:solidFill>
                            <a:srgbClr val="512275"/>
                          </a:solidFill>
                          <a:latin typeface="Verdana" panose="020B0604030504040204" pitchFamily="34" charset="0"/>
                          <a:ea typeface="Verdana" panose="020B0604030504040204" pitchFamily="34" charset="0"/>
                          <a:cs typeface="+mn-cs"/>
                        </a:rPr>
                        <a:t>I don’t always do what they tell me to.</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a:solidFill>
                            <a:srgbClr val="512275"/>
                          </a:solidFill>
                          <a:latin typeface="Verdana" panose="020B0604030504040204" pitchFamily="34" charset="0"/>
                          <a:ea typeface="Verdana" panose="020B0604030504040204" pitchFamily="34" charset="0"/>
                          <a:cs typeface="+mn-cs"/>
                        </a:rPr>
                        <a:t>I can often block them out with music.</a:t>
                      </a:r>
                      <a:endParaRPr lang="en-GB" sz="135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40029204"/>
                  </a:ext>
                </a:extLst>
              </a:tr>
              <a:tr h="647443">
                <a:tc>
                  <a:txBody>
                    <a:bodyPr/>
                    <a:lstStyle/>
                    <a:p>
                      <a:r>
                        <a:rPr lang="en-GB" sz="1400" b="1" baseline="0" dirty="0">
                          <a:solidFill>
                            <a:srgbClr val="512275"/>
                          </a:solidFill>
                          <a:latin typeface="Verdana" panose="020B0604030504040204" pitchFamily="34" charset="0"/>
                          <a:ea typeface="Verdana" panose="020B0604030504040204" pitchFamily="34" charset="0"/>
                        </a:rPr>
                        <a:t>More balance response</a:t>
                      </a:r>
                    </a:p>
                    <a:p>
                      <a:r>
                        <a:rPr lang="en-US" sz="1400" b="0" kern="1200" baseline="0" dirty="0">
                          <a:solidFill>
                            <a:srgbClr val="512275"/>
                          </a:solidFill>
                          <a:latin typeface="Verdana" panose="020B0604030504040204" pitchFamily="34" charset="0"/>
                          <a:ea typeface="Verdana" panose="020B0604030504040204" pitchFamily="34" charset="0"/>
                          <a:cs typeface="+mn-cs"/>
                        </a:rPr>
                        <a:t>I</a:t>
                      </a:r>
                      <a:r>
                        <a:rPr lang="en-GB" sz="1400" b="0" kern="1200" baseline="0" dirty="0">
                          <a:solidFill>
                            <a:srgbClr val="512275"/>
                          </a:solidFill>
                          <a:latin typeface="Verdana" panose="020B0604030504040204" pitchFamily="34" charset="0"/>
                          <a:ea typeface="Verdana" panose="020B0604030504040204" pitchFamily="34" charset="0"/>
                          <a:cs typeface="+mn-cs"/>
                        </a:rPr>
                        <a:t>s there another way to explain the situation?</a:t>
                      </a:r>
                    </a:p>
                    <a:p>
                      <a:r>
                        <a:rPr lang="en-US" sz="1400" b="0" kern="1200" baseline="0" dirty="0">
                          <a:solidFill>
                            <a:srgbClr val="512275"/>
                          </a:solidFill>
                          <a:latin typeface="Verdana" panose="020B0604030504040204" pitchFamily="34" charset="0"/>
                          <a:ea typeface="Verdana" panose="020B0604030504040204" pitchFamily="34" charset="0"/>
                          <a:cs typeface="+mn-cs"/>
                        </a:rPr>
                        <a:t>R</a:t>
                      </a:r>
                      <a:r>
                        <a:rPr lang="en-GB" sz="1400" b="0" kern="1200" baseline="0" dirty="0">
                          <a:solidFill>
                            <a:srgbClr val="512275"/>
                          </a:solidFill>
                          <a:latin typeface="Verdana" panose="020B0604030504040204" pitchFamily="34" charset="0"/>
                          <a:ea typeface="Verdana" panose="020B0604030504040204" pitchFamily="34" charset="0"/>
                          <a:cs typeface="+mn-cs"/>
                        </a:rPr>
                        <a:t>ate how much you believe the more balance thought on a  scale of 0-100%</a:t>
                      </a:r>
                      <a:endParaRPr lang="en-GB" sz="1400" b="0" kern="1200" dirty="0">
                        <a:solidFill>
                          <a:srgbClr val="512275"/>
                        </a:solidFill>
                        <a:latin typeface="Verdana" panose="020B0604030504040204" pitchFamily="34" charset="0"/>
                        <a:ea typeface="Verdana" panose="020B0604030504040204" pitchFamily="34" charset="0"/>
                        <a:cs typeface="+mn-cs"/>
                      </a:endParaRP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b="0" kern="1200" dirty="0">
                          <a:solidFill>
                            <a:srgbClr val="512275"/>
                          </a:solidFill>
                          <a:latin typeface="Verdana" panose="020B0604030504040204" pitchFamily="34" charset="0"/>
                          <a:ea typeface="Verdana" panose="020B0604030504040204" pitchFamily="34" charset="0"/>
                          <a:cs typeface="+mn-cs"/>
                        </a:rPr>
                        <a:t>The voices are good at threatening me and really frightening, but they do not have control over everything I do (65%)</a:t>
                      </a:r>
                      <a:endParaRPr lang="en-GB" sz="1350" b="0" kern="1200" dirty="0">
                        <a:solidFill>
                          <a:srgbClr val="512275"/>
                        </a:solidFill>
                        <a:latin typeface="Verdana" panose="020B0604030504040204" pitchFamily="34" charset="0"/>
                        <a:ea typeface="Verdana" panose="020B0604030504040204" pitchFamily="34" charset="0"/>
                        <a:cs typeface="+mn-cs"/>
                      </a:endParaRP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lnB w="12700" cap="flat" cmpd="sng" algn="ctr">
                      <a:solidFill>
                        <a:srgbClr val="512275"/>
                      </a:solidFill>
                      <a:prstDash val="solid"/>
                      <a:round/>
                      <a:headEnd type="none" w="med" len="med"/>
                      <a:tailEnd type="none" w="med" len="med"/>
                    </a:lnB>
                    <a:solidFill>
                      <a:schemeClr val="accent6">
                        <a:lumMod val="20000"/>
                        <a:lumOff val="80000"/>
                        <a:alpha val="20000"/>
                      </a:schemeClr>
                    </a:solidFill>
                  </a:tcPr>
                </a:tc>
                <a:extLst>
                  <a:ext uri="{0D108BD9-81ED-4DB2-BD59-A6C34878D82A}">
                    <a16:rowId xmlns:a16="http://schemas.microsoft.com/office/drawing/2014/main" val="3110386043"/>
                  </a:ext>
                </a:extLst>
              </a:tr>
              <a:tr h="55565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1" baseline="0" dirty="0">
                          <a:solidFill>
                            <a:srgbClr val="512275"/>
                          </a:solidFill>
                          <a:latin typeface="Verdana" panose="020B0604030504040204" pitchFamily="34" charset="0"/>
                          <a:ea typeface="Verdana" panose="020B0604030504040204" pitchFamily="34" charset="0"/>
                        </a:rPr>
                        <a:t>How do you feel now?</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kern="1200" baseline="0" dirty="0">
                          <a:solidFill>
                            <a:srgbClr val="512275"/>
                          </a:solidFill>
                          <a:latin typeface="Verdana" panose="020B0604030504040204" pitchFamily="34" charset="0"/>
                          <a:ea typeface="Verdana" panose="020B0604030504040204" pitchFamily="34" charset="0"/>
                          <a:cs typeface="+mn-cs"/>
                        </a:rPr>
                        <a:t>R</a:t>
                      </a:r>
                      <a:r>
                        <a:rPr lang="en-GB" sz="1400" b="0" kern="1200" baseline="0" dirty="0">
                          <a:solidFill>
                            <a:srgbClr val="512275"/>
                          </a:solidFill>
                          <a:latin typeface="Verdana" panose="020B0604030504040204" pitchFamily="34" charset="0"/>
                          <a:ea typeface="Verdana" panose="020B0604030504040204" pitchFamily="34" charset="0"/>
                          <a:cs typeface="+mn-cs"/>
                        </a:rPr>
                        <a:t>ate each feeling on a scale of 0-100%</a:t>
                      </a:r>
                      <a:endParaRPr lang="en-GB" sz="1400" b="0" kern="1200" dirty="0">
                        <a:solidFill>
                          <a:srgbClr val="512275"/>
                        </a:solidFill>
                        <a:latin typeface="Verdana" panose="020B0604030504040204" pitchFamily="34" charset="0"/>
                        <a:ea typeface="Verdana" panose="020B0604030504040204" pitchFamily="34" charset="0"/>
                        <a:cs typeface="+mn-cs"/>
                      </a:endParaRPr>
                    </a:p>
                  </a:txBody>
                  <a:tcPr>
                    <a:lnR w="12700" cap="flat" cmpd="sng" algn="ctr">
                      <a:solidFill>
                        <a:srgbClr val="512275"/>
                      </a:solidFill>
                      <a:prstDash val="solid"/>
                      <a:round/>
                      <a:headEnd type="none" w="med" len="med"/>
                      <a:tailEnd type="none" w="med" len="med"/>
                    </a:lnR>
                    <a:lnT w="12700" cap="flat" cmpd="sng" algn="ctr">
                      <a:solidFill>
                        <a:srgbClr val="512275"/>
                      </a:solidFill>
                      <a:prstDash val="solid"/>
                      <a:round/>
                      <a:headEnd type="none" w="med" len="med"/>
                      <a:tailEnd type="none" w="med" len="med"/>
                    </a:lnT>
                    <a:solidFill>
                      <a:schemeClr val="accent6">
                        <a:lumMod val="40000"/>
                        <a:lumOff val="60000"/>
                      </a:schemeClr>
                    </a:solidFill>
                  </a:tcPr>
                </a:tc>
                <a:tc>
                  <a:txBody>
                    <a:bodyPr/>
                    <a:lstStyle/>
                    <a:p>
                      <a:r>
                        <a:rPr lang="en-GB" sz="1350" b="0" i="0" u="none" strike="noStrike" kern="1200" baseline="0" dirty="0">
                          <a:solidFill>
                            <a:srgbClr val="512275"/>
                          </a:solidFill>
                          <a:latin typeface="Verdana" panose="020B0604030504040204" pitchFamily="34" charset="0"/>
                          <a:ea typeface="Verdana" panose="020B0604030504040204" pitchFamily="34" charset="0"/>
                          <a:cs typeface="+mn-cs"/>
                        </a:rPr>
                        <a:t>Calmer 75%</a:t>
                      </a:r>
                    </a:p>
                    <a:p>
                      <a:r>
                        <a:rPr lang="en-US" sz="1350" b="0" i="0" u="none" strike="noStrike" kern="1200" baseline="0" dirty="0">
                          <a:solidFill>
                            <a:srgbClr val="512275"/>
                          </a:solidFill>
                          <a:latin typeface="Verdana" panose="020B0604030504040204" pitchFamily="34" charset="0"/>
                          <a:ea typeface="Verdana" panose="020B0604030504040204" pitchFamily="34" charset="0"/>
                          <a:cs typeface="+mn-cs"/>
                        </a:rPr>
                        <a:t>H</a:t>
                      </a:r>
                      <a:r>
                        <a:rPr lang="en-GB" sz="1350" b="0" i="0" u="none" strike="noStrike" kern="1200" baseline="0" dirty="0" err="1">
                          <a:solidFill>
                            <a:srgbClr val="512275"/>
                          </a:solidFill>
                          <a:latin typeface="Verdana" panose="020B0604030504040204" pitchFamily="34" charset="0"/>
                          <a:ea typeface="Verdana" panose="020B0604030504040204" pitchFamily="34" charset="0"/>
                          <a:cs typeface="+mn-cs"/>
                        </a:rPr>
                        <a:t>appier</a:t>
                      </a:r>
                      <a:r>
                        <a:rPr lang="en-GB" sz="1350" b="0" i="0" u="none" strike="noStrike" kern="1200" baseline="0" dirty="0">
                          <a:solidFill>
                            <a:srgbClr val="512275"/>
                          </a:solidFill>
                          <a:latin typeface="Verdana" panose="020B0604030504040204" pitchFamily="34" charset="0"/>
                          <a:ea typeface="Verdana" panose="020B0604030504040204" pitchFamily="34" charset="0"/>
                          <a:cs typeface="+mn-cs"/>
                        </a:rPr>
                        <a:t> 35%</a:t>
                      </a:r>
                    </a:p>
                    <a:p>
                      <a:r>
                        <a:rPr lang="en-GB" sz="1350" b="0" i="0" u="none" strike="noStrike" kern="1200" baseline="0" dirty="0">
                          <a:solidFill>
                            <a:srgbClr val="512275"/>
                          </a:solidFill>
                          <a:latin typeface="Verdana" panose="020B0604030504040204" pitchFamily="34" charset="0"/>
                          <a:ea typeface="Verdana" panose="020B0604030504040204" pitchFamily="34" charset="0"/>
                          <a:cs typeface="+mn-cs"/>
                        </a:rPr>
                        <a:t> </a:t>
                      </a:r>
                      <a:r>
                        <a:rPr lang="en-GB" sz="1350" b="0" i="0" u="none" strike="noStrike" kern="1200" baseline="0" dirty="0">
                          <a:solidFill>
                            <a:srgbClr val="512275"/>
                          </a:solidFill>
                          <a:latin typeface="+mn-lt"/>
                          <a:ea typeface="+mn-ea"/>
                          <a:cs typeface="+mn-cs"/>
                        </a:rPr>
                        <a:t>	</a:t>
                      </a:r>
                    </a:p>
                  </a:txBody>
                  <a:tcPr>
                    <a:lnL w="12700" cap="flat" cmpd="sng" algn="ctr">
                      <a:solidFill>
                        <a:srgbClr val="512275"/>
                      </a:solidFill>
                      <a:prstDash val="solid"/>
                      <a:round/>
                      <a:headEnd type="none" w="med" len="med"/>
                      <a:tailEnd type="none" w="med" len="med"/>
                    </a:lnL>
                    <a:lnT w="12700" cap="flat" cmpd="sng" algn="ctr">
                      <a:solidFill>
                        <a:srgbClr val="512275"/>
                      </a:solidFill>
                      <a:prstDash val="solid"/>
                      <a:round/>
                      <a:headEnd type="none" w="med" len="med"/>
                      <a:tailEnd type="none" w="med" len="med"/>
                    </a:lnT>
                    <a:solidFill>
                      <a:schemeClr val="accent6">
                        <a:lumMod val="40000"/>
                        <a:lumOff val="60000"/>
                      </a:schemeClr>
                    </a:solidFill>
                  </a:tcPr>
                </a:tc>
                <a:extLst>
                  <a:ext uri="{0D108BD9-81ED-4DB2-BD59-A6C34878D82A}">
                    <a16:rowId xmlns:a16="http://schemas.microsoft.com/office/drawing/2014/main" val="2770121221"/>
                  </a:ext>
                </a:extLst>
              </a:tr>
            </a:tbl>
          </a:graphicData>
        </a:graphic>
      </p:graphicFrame>
    </p:spTree>
    <p:extLst>
      <p:ext uri="{BB962C8B-B14F-4D97-AF65-F5344CB8AC3E}">
        <p14:creationId xmlns:p14="http://schemas.microsoft.com/office/powerpoint/2010/main" val="5963666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17250" y="522798"/>
            <a:ext cx="197845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Brief</a:t>
            </a:r>
          </a:p>
        </p:txBody>
      </p:sp>
      <p:sp>
        <p:nvSpPr>
          <p:cNvPr id="2" name="Rectangle 1"/>
          <p:cNvSpPr/>
          <p:nvPr/>
        </p:nvSpPr>
        <p:spPr>
          <a:xfrm>
            <a:off x="4446021" y="522798"/>
            <a:ext cx="7255442" cy="240065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Patient</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named nurse. You are struggling to complete a thought diary but you have an example in mind of the thought </a:t>
            </a:r>
            <a:r>
              <a:rPr lang="en-GB" sz="2000" b="1" dirty="0">
                <a:solidFill>
                  <a:srgbClr val="512275"/>
                </a:solidFill>
                <a:latin typeface="Verdana" panose="020B0604030504040204" pitchFamily="34" charset="0"/>
                <a:ea typeface="Verdana" panose="020B0604030504040204" pitchFamily="34" charset="0"/>
              </a:rPr>
              <a:t>‘The voices will hurt me if I don’t do what they say’.</a:t>
            </a:r>
            <a:endParaRPr lang="en-GB" sz="2000" dirty="0">
              <a:solidFill>
                <a:srgbClr val="512275"/>
              </a:solidFill>
              <a:latin typeface="Verdana" panose="020B0604030504040204" pitchFamily="34" charset="0"/>
              <a:ea typeface="Verdana" panose="020B0604030504040204" pitchFamily="34" charset="0"/>
            </a:endParaRPr>
          </a:p>
        </p:txBody>
      </p:sp>
      <p:sp>
        <p:nvSpPr>
          <p:cNvPr id="3" name="Rectangle 2"/>
          <p:cNvSpPr/>
          <p:nvPr/>
        </p:nvSpPr>
        <p:spPr>
          <a:xfrm>
            <a:off x="4446021" y="3491574"/>
            <a:ext cx="7255442" cy="3323987"/>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Nurse</a:t>
            </a:r>
          </a:p>
          <a:p>
            <a:pPr>
              <a:lnSpc>
                <a:spcPct val="150000"/>
              </a:lnSpc>
            </a:pPr>
            <a:r>
              <a:rPr lang="en-GB" sz="2000" dirty="0">
                <a:solidFill>
                  <a:srgbClr val="512275"/>
                </a:solidFill>
                <a:latin typeface="Verdana" panose="020B0604030504040204" pitchFamily="34" charset="0"/>
                <a:ea typeface="Verdana" panose="020B0604030504040204" pitchFamily="34" charset="0"/>
              </a:rPr>
              <a:t>You are meeting with your patient to show them how to use their thought diary. They are struggling to complete it so you have offered to do an example together. Ask them about a recent distressing thought they have had and would like to focus on and fill it in together.</a:t>
            </a:r>
            <a:endParaRPr lang="en-GB"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954108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21429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40" y="522798"/>
            <a:ext cx="2937164" cy="208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3600" b="1" dirty="0">
                <a:solidFill>
                  <a:srgbClr val="512275"/>
                </a:solidFill>
                <a:latin typeface="Arial Narrow" charset="0"/>
                <a:ea typeface="Arial Narrow" charset="0"/>
                <a:cs typeface="Arial Narrow" charset="0"/>
              </a:rPr>
              <a:t>Evaluating what the voices say</a:t>
            </a:r>
          </a:p>
        </p:txBody>
      </p:sp>
      <p:sp>
        <p:nvSpPr>
          <p:cNvPr id="2" name="Rectangle 1"/>
          <p:cNvSpPr/>
          <p:nvPr/>
        </p:nvSpPr>
        <p:spPr>
          <a:xfrm>
            <a:off x="4446021" y="54707"/>
            <a:ext cx="7255442" cy="3323987"/>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It can also be helpful to look at the evidence for and against what the voices say, using the courtroom technique.</a:t>
            </a:r>
          </a:p>
          <a:p>
            <a:pPr>
              <a:lnSpc>
                <a:spcPct val="150000"/>
              </a:lnSpc>
            </a:pPr>
            <a:r>
              <a:rPr lang="en-GB" sz="2000" dirty="0">
                <a:solidFill>
                  <a:srgbClr val="512275"/>
                </a:solidFill>
                <a:latin typeface="Verdana" panose="020B0604030504040204" pitchFamily="34" charset="0"/>
                <a:ea typeface="Verdana" panose="020B0604030504040204" pitchFamily="34" charset="0"/>
              </a:rPr>
              <a:t>Voices are often a reflection of a patient’s own thoughts so it can be helpful to challenge them.</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a:lnSpc>
                <a:spcPct val="150000"/>
              </a:lnSpc>
            </a:pPr>
            <a:r>
              <a:rPr lang="en-GB" sz="2000" b="1" dirty="0">
                <a:solidFill>
                  <a:srgbClr val="512275"/>
                </a:solidFill>
                <a:latin typeface="Verdana" panose="020B0604030504040204" pitchFamily="34" charset="0"/>
                <a:ea typeface="Verdana" panose="020B0604030504040204" pitchFamily="34" charset="0"/>
              </a:rPr>
              <a:t>The voice says ‘Sue is going to leave you’ </a:t>
            </a:r>
          </a:p>
        </p:txBody>
      </p:sp>
      <p:graphicFrame>
        <p:nvGraphicFramePr>
          <p:cNvPr id="7" name="Content Placeholder 3">
            <a:extLst>
              <a:ext uri="{FF2B5EF4-FFF2-40B4-BE49-F238E27FC236}">
                <a16:creationId xmlns:a16="http://schemas.microsoft.com/office/drawing/2014/main" id="{4C31BDF5-DEE5-4345-9455-5439407896AE}"/>
              </a:ext>
            </a:extLst>
          </p:cNvPr>
          <p:cNvGraphicFramePr>
            <a:graphicFrameLocks noGrp="1"/>
          </p:cNvGraphicFramePr>
          <p:nvPr>
            <p:ph idx="1"/>
            <p:extLst>
              <p:ext uri="{D42A27DB-BD31-4B8C-83A1-F6EECF244321}">
                <p14:modId xmlns:p14="http://schemas.microsoft.com/office/powerpoint/2010/main" val="3563681135"/>
              </p:ext>
            </p:extLst>
          </p:nvPr>
        </p:nvGraphicFramePr>
        <p:xfrm>
          <a:off x="3785189" y="3407211"/>
          <a:ext cx="8176250" cy="3129244"/>
        </p:xfrm>
        <a:graphic>
          <a:graphicData uri="http://schemas.openxmlformats.org/drawingml/2006/table">
            <a:tbl>
              <a:tblPr firstRow="1" bandRow="1">
                <a:tableStyleId>{5C22544A-7EE6-4342-B048-85BDC9FD1C3A}</a:tableStyleId>
              </a:tblPr>
              <a:tblGrid>
                <a:gridCol w="4088125">
                  <a:extLst>
                    <a:ext uri="{9D8B030D-6E8A-4147-A177-3AD203B41FA5}">
                      <a16:colId xmlns:a16="http://schemas.microsoft.com/office/drawing/2014/main" val="448015325"/>
                    </a:ext>
                  </a:extLst>
                </a:gridCol>
                <a:gridCol w="4088125">
                  <a:extLst>
                    <a:ext uri="{9D8B030D-6E8A-4147-A177-3AD203B41FA5}">
                      <a16:colId xmlns:a16="http://schemas.microsoft.com/office/drawing/2014/main" val="20001"/>
                    </a:ext>
                  </a:extLst>
                </a:gridCol>
              </a:tblGrid>
              <a:tr h="456299">
                <a:tc>
                  <a:txBody>
                    <a:bodyPr/>
                    <a:lstStyle/>
                    <a:p>
                      <a:pPr>
                        <a:lnSpc>
                          <a:spcPct val="100000"/>
                        </a:lnSpc>
                      </a:pPr>
                      <a:r>
                        <a:rPr lang="en-US" sz="2000" dirty="0">
                          <a:latin typeface="Verdana" panose="020B0604030504040204" pitchFamily="34" charset="0"/>
                          <a:ea typeface="Verdana" panose="020B0604030504040204" pitchFamily="34" charset="0"/>
                        </a:rPr>
                        <a:t>Prosecution (evidence for)</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r>
                        <a:rPr lang="en-US" sz="2000" dirty="0">
                          <a:latin typeface="Verdana" panose="020B0604030504040204" pitchFamily="34" charset="0"/>
                          <a:ea typeface="Verdana" panose="020B0604030504040204" pitchFamily="34" charset="0"/>
                        </a:rPr>
                        <a:t>Defense (evidence against)</a:t>
                      </a: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640241">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The voices say she will</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They have said this many time and she has never left</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61912599"/>
                  </a:ext>
                </a:extLst>
              </a:tr>
              <a:tr h="789135">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Sue has said she loves me and won’t leave</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571771904"/>
                  </a:ext>
                </a:extLst>
              </a:tr>
              <a:tr h="9380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aseline="0" dirty="0">
                          <a:solidFill>
                            <a:srgbClr val="512275"/>
                          </a:solidFill>
                          <a:latin typeface="Verdana" panose="020B0604030504040204" pitchFamily="34" charset="0"/>
                          <a:ea typeface="Verdana" panose="020B0604030504040204" pitchFamily="34" charset="0"/>
                        </a:rPr>
                        <a:t>My </a:t>
                      </a:r>
                      <a:r>
                        <a:rPr lang="en-US" sz="2000" baseline="0" dirty="0" err="1">
                          <a:solidFill>
                            <a:srgbClr val="512275"/>
                          </a:solidFill>
                          <a:latin typeface="Verdana" panose="020B0604030504040204" pitchFamily="34" charset="0"/>
                          <a:ea typeface="Verdana" panose="020B0604030504040204" pitchFamily="34" charset="0"/>
                        </a:rPr>
                        <a:t>neighbours</a:t>
                      </a:r>
                      <a:r>
                        <a:rPr lang="en-US" sz="2000" baseline="0" dirty="0">
                          <a:solidFill>
                            <a:srgbClr val="512275"/>
                          </a:solidFill>
                          <a:latin typeface="Verdana" panose="020B0604030504040204" pitchFamily="34" charset="0"/>
                          <a:ea typeface="Verdana" panose="020B0604030504040204" pitchFamily="34" charset="0"/>
                        </a:rPr>
                        <a:t> are not experts on my relationship</a:t>
                      </a:r>
                      <a:endParaRPr lang="en-GB" sz="2000" baseline="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18892634"/>
                  </a:ext>
                </a:extLst>
              </a:tr>
            </a:tbl>
          </a:graphicData>
        </a:graphic>
      </p:graphicFrame>
    </p:spTree>
    <p:extLst>
      <p:ext uri="{BB962C8B-B14F-4D97-AF65-F5344CB8AC3E}">
        <p14:creationId xmlns:p14="http://schemas.microsoft.com/office/powerpoint/2010/main" val="31883181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21429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40" y="522798"/>
            <a:ext cx="2937164" cy="1357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3600" b="1" dirty="0">
                <a:solidFill>
                  <a:srgbClr val="512275"/>
                </a:solidFill>
                <a:latin typeface="Arial Narrow" charset="0"/>
                <a:ea typeface="Arial Narrow" charset="0"/>
                <a:cs typeface="Arial Narrow" charset="0"/>
              </a:rPr>
              <a:t>Explanations for voices</a:t>
            </a:r>
          </a:p>
        </p:txBody>
      </p:sp>
      <p:sp>
        <p:nvSpPr>
          <p:cNvPr id="2" name="Rectangle 1"/>
          <p:cNvSpPr/>
          <p:nvPr/>
        </p:nvSpPr>
        <p:spPr>
          <a:xfrm>
            <a:off x="4446021" y="54707"/>
            <a:ext cx="7255442" cy="1938992"/>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It can also be useful to consider what someone’s explanations for voices are.</a:t>
            </a:r>
          </a:p>
          <a:p>
            <a:pPr>
              <a:lnSpc>
                <a:spcPct val="150000"/>
              </a:lnSpc>
            </a:pPr>
            <a:r>
              <a:rPr lang="en-GB" sz="2000" dirty="0">
                <a:solidFill>
                  <a:srgbClr val="512275"/>
                </a:solidFill>
                <a:latin typeface="Verdana" panose="020B0604030504040204" pitchFamily="34" charset="0"/>
                <a:ea typeface="Verdana" panose="020B0604030504040204" pitchFamily="34" charset="0"/>
              </a:rPr>
              <a:t>Sometimes they will have multiple possible explanations…</a:t>
            </a:r>
          </a:p>
        </p:txBody>
      </p:sp>
      <p:graphicFrame>
        <p:nvGraphicFramePr>
          <p:cNvPr id="7" name="Content Placeholder 3">
            <a:extLst>
              <a:ext uri="{FF2B5EF4-FFF2-40B4-BE49-F238E27FC236}">
                <a16:creationId xmlns:a16="http://schemas.microsoft.com/office/drawing/2014/main" id="{4C31BDF5-DEE5-4345-9455-5439407896AE}"/>
              </a:ext>
            </a:extLst>
          </p:cNvPr>
          <p:cNvGraphicFramePr>
            <a:graphicFrameLocks noGrp="1"/>
          </p:cNvGraphicFramePr>
          <p:nvPr>
            <p:ph idx="1"/>
            <p:extLst>
              <p:ext uri="{D42A27DB-BD31-4B8C-83A1-F6EECF244321}">
                <p14:modId xmlns:p14="http://schemas.microsoft.com/office/powerpoint/2010/main" val="714916540"/>
              </p:ext>
            </p:extLst>
          </p:nvPr>
        </p:nvGraphicFramePr>
        <p:xfrm>
          <a:off x="4015750" y="1993699"/>
          <a:ext cx="7980308" cy="4510882"/>
        </p:xfrm>
        <a:graphic>
          <a:graphicData uri="http://schemas.openxmlformats.org/drawingml/2006/table">
            <a:tbl>
              <a:tblPr firstRow="1" bandRow="1">
                <a:tableStyleId>{5C22544A-7EE6-4342-B048-85BDC9FD1C3A}</a:tableStyleId>
              </a:tblPr>
              <a:tblGrid>
                <a:gridCol w="3990154">
                  <a:extLst>
                    <a:ext uri="{9D8B030D-6E8A-4147-A177-3AD203B41FA5}">
                      <a16:colId xmlns:a16="http://schemas.microsoft.com/office/drawing/2014/main" val="448015325"/>
                    </a:ext>
                  </a:extLst>
                </a:gridCol>
                <a:gridCol w="3990154">
                  <a:extLst>
                    <a:ext uri="{9D8B030D-6E8A-4147-A177-3AD203B41FA5}">
                      <a16:colId xmlns:a16="http://schemas.microsoft.com/office/drawing/2014/main" val="20001"/>
                    </a:ext>
                  </a:extLst>
                </a:gridCol>
              </a:tblGrid>
              <a:tr h="620513">
                <a:tc>
                  <a:txBody>
                    <a:bodyPr/>
                    <a:lstStyle/>
                    <a:p>
                      <a:pPr>
                        <a:lnSpc>
                          <a:spcPct val="100000"/>
                        </a:lnSpc>
                      </a:pPr>
                      <a:r>
                        <a:rPr lang="en-US" sz="2000" dirty="0">
                          <a:latin typeface="Verdana" panose="020B0604030504040204" pitchFamily="34" charset="0"/>
                          <a:ea typeface="Verdana" panose="020B0604030504040204" pitchFamily="34" charset="0"/>
                        </a:rPr>
                        <a:t>Possible explanations for the voices</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r>
                        <a:rPr lang="en-US" sz="2000" dirty="0">
                          <a:latin typeface="Verdana" panose="020B0604030504040204" pitchFamily="34" charset="0"/>
                          <a:ea typeface="Verdana" panose="020B0604030504040204" pitchFamily="34" charset="0"/>
                        </a:rPr>
                        <a:t>How much</a:t>
                      </a:r>
                      <a:r>
                        <a:rPr lang="en-US" sz="2000" baseline="0" dirty="0">
                          <a:latin typeface="Verdana" panose="020B0604030504040204" pitchFamily="34" charset="0"/>
                          <a:ea typeface="Verdana" panose="020B0604030504040204" pitchFamily="34" charset="0"/>
                        </a:rPr>
                        <a:t> I believe it (0-100%)</a:t>
                      </a: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620513">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Spirits</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60%</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61912599"/>
                  </a:ext>
                </a:extLst>
              </a:tr>
              <a:tr h="698489">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Neighbours</a:t>
                      </a:r>
                    </a:p>
                  </a:txBody>
                  <a:tcPr/>
                </a:tc>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50%</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571771904"/>
                  </a:ext>
                </a:extLst>
              </a:tr>
              <a:tr h="83028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dirty="0">
                          <a:solidFill>
                            <a:srgbClr val="512275"/>
                          </a:solidFill>
                          <a:latin typeface="Verdana" panose="020B0604030504040204" pitchFamily="34" charset="0"/>
                          <a:ea typeface="Verdana" panose="020B0604030504040204" pitchFamily="34" charset="0"/>
                        </a:rPr>
                        <a:t>Stress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aseline="0" dirty="0">
                          <a:solidFill>
                            <a:srgbClr val="512275"/>
                          </a:solidFill>
                          <a:latin typeface="Verdana" panose="020B0604030504040204" pitchFamily="34" charset="0"/>
                          <a:ea typeface="Verdana" panose="020B0604030504040204" pitchFamily="34" charset="0"/>
                        </a:rPr>
                        <a:t>50%</a:t>
                      </a:r>
                      <a:endParaRPr lang="en-GB" sz="2000" baseline="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18892634"/>
                  </a:ext>
                </a:extLst>
              </a:tr>
              <a:tr h="83028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dirty="0">
                          <a:solidFill>
                            <a:srgbClr val="512275"/>
                          </a:solidFill>
                          <a:latin typeface="Verdana" panose="020B0604030504040204" pitchFamily="34" charset="0"/>
                          <a:ea typeface="Verdana" panose="020B0604030504040204" pitchFamily="34" charset="0"/>
                        </a:rPr>
                        <a:t>Caused by chemicals in brain</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aseline="0" dirty="0">
                          <a:solidFill>
                            <a:srgbClr val="512275"/>
                          </a:solidFill>
                          <a:latin typeface="Verdana" panose="020B0604030504040204" pitchFamily="34" charset="0"/>
                          <a:ea typeface="Verdana" panose="020B0604030504040204" pitchFamily="34" charset="0"/>
                        </a:rPr>
                        <a:t>10%</a:t>
                      </a:r>
                    </a:p>
                  </a:txBody>
                  <a:tcPr/>
                </a:tc>
                <a:extLst>
                  <a:ext uri="{0D108BD9-81ED-4DB2-BD59-A6C34878D82A}">
                    <a16:rowId xmlns:a16="http://schemas.microsoft.com/office/drawing/2014/main" val="3920729421"/>
                  </a:ext>
                </a:extLst>
              </a:tr>
              <a:tr h="83028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dirty="0">
                          <a:solidFill>
                            <a:srgbClr val="512275"/>
                          </a:solidFill>
                          <a:latin typeface="Verdana" panose="020B0604030504040204" pitchFamily="34" charset="0"/>
                          <a:ea typeface="Verdana" panose="020B0604030504040204" pitchFamily="34" charset="0"/>
                        </a:rPr>
                        <a:t>Caused by using drugs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aseline="0" dirty="0">
                          <a:solidFill>
                            <a:srgbClr val="512275"/>
                          </a:solidFill>
                          <a:latin typeface="Verdana" panose="020B0604030504040204" pitchFamily="34" charset="0"/>
                          <a:ea typeface="Verdana" panose="020B0604030504040204" pitchFamily="34" charset="0"/>
                        </a:rPr>
                        <a:t>0%</a:t>
                      </a:r>
                    </a:p>
                  </a:txBody>
                  <a:tcPr/>
                </a:tc>
                <a:extLst>
                  <a:ext uri="{0D108BD9-81ED-4DB2-BD59-A6C34878D82A}">
                    <a16:rowId xmlns:a16="http://schemas.microsoft.com/office/drawing/2014/main" val="1540390202"/>
                  </a:ext>
                </a:extLst>
              </a:tr>
            </a:tbl>
          </a:graphicData>
        </a:graphic>
      </p:graphicFrame>
    </p:spTree>
    <p:extLst>
      <p:ext uri="{BB962C8B-B14F-4D97-AF65-F5344CB8AC3E}">
        <p14:creationId xmlns:p14="http://schemas.microsoft.com/office/powerpoint/2010/main" val="42442514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0"/>
            <a:ext cx="2966161" cy="2807699"/>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40" y="522798"/>
            <a:ext cx="2937164" cy="2751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3600" b="1" dirty="0">
                <a:solidFill>
                  <a:srgbClr val="512275"/>
                </a:solidFill>
                <a:latin typeface="Arial Narrow" charset="0"/>
                <a:ea typeface="Arial Narrow" charset="0"/>
                <a:cs typeface="Arial Narrow" charset="0"/>
              </a:rPr>
              <a:t>Explanations for distressing beliefs</a:t>
            </a:r>
          </a:p>
        </p:txBody>
      </p:sp>
      <p:sp>
        <p:nvSpPr>
          <p:cNvPr id="2" name="Rectangle 1"/>
          <p:cNvSpPr/>
          <p:nvPr/>
        </p:nvSpPr>
        <p:spPr>
          <a:xfrm>
            <a:off x="4446021" y="54707"/>
            <a:ext cx="7255442" cy="1938992"/>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It can also be useful to consider what someone’s explanations for a distressing belief is.</a:t>
            </a:r>
          </a:p>
          <a:p>
            <a:pPr>
              <a:lnSpc>
                <a:spcPct val="150000"/>
              </a:lnSpc>
            </a:pPr>
            <a:r>
              <a:rPr lang="en-GB" sz="2000" dirty="0">
                <a:solidFill>
                  <a:srgbClr val="512275"/>
                </a:solidFill>
                <a:latin typeface="Verdana" panose="020B0604030504040204" pitchFamily="34" charset="0"/>
                <a:ea typeface="Verdana" panose="020B0604030504040204" pitchFamily="34" charset="0"/>
              </a:rPr>
              <a:t>Sometimes they will have multiple possible explanations…</a:t>
            </a:r>
          </a:p>
        </p:txBody>
      </p:sp>
      <p:graphicFrame>
        <p:nvGraphicFramePr>
          <p:cNvPr id="7" name="Content Placeholder 3">
            <a:extLst>
              <a:ext uri="{FF2B5EF4-FFF2-40B4-BE49-F238E27FC236}">
                <a16:creationId xmlns:a16="http://schemas.microsoft.com/office/drawing/2014/main" id="{4C31BDF5-DEE5-4345-9455-5439407896AE}"/>
              </a:ext>
            </a:extLst>
          </p:cNvPr>
          <p:cNvGraphicFramePr>
            <a:graphicFrameLocks noGrp="1"/>
          </p:cNvGraphicFramePr>
          <p:nvPr>
            <p:ph idx="1"/>
            <p:extLst>
              <p:ext uri="{D42A27DB-BD31-4B8C-83A1-F6EECF244321}">
                <p14:modId xmlns:p14="http://schemas.microsoft.com/office/powerpoint/2010/main" val="3748980410"/>
              </p:ext>
            </p:extLst>
          </p:nvPr>
        </p:nvGraphicFramePr>
        <p:xfrm>
          <a:off x="4015750" y="1993699"/>
          <a:ext cx="7980308" cy="4510882"/>
        </p:xfrm>
        <a:graphic>
          <a:graphicData uri="http://schemas.openxmlformats.org/drawingml/2006/table">
            <a:tbl>
              <a:tblPr firstRow="1" bandRow="1">
                <a:tableStyleId>{5C22544A-7EE6-4342-B048-85BDC9FD1C3A}</a:tableStyleId>
              </a:tblPr>
              <a:tblGrid>
                <a:gridCol w="3990154">
                  <a:extLst>
                    <a:ext uri="{9D8B030D-6E8A-4147-A177-3AD203B41FA5}">
                      <a16:colId xmlns:a16="http://schemas.microsoft.com/office/drawing/2014/main" val="448015325"/>
                    </a:ext>
                  </a:extLst>
                </a:gridCol>
                <a:gridCol w="3990154">
                  <a:extLst>
                    <a:ext uri="{9D8B030D-6E8A-4147-A177-3AD203B41FA5}">
                      <a16:colId xmlns:a16="http://schemas.microsoft.com/office/drawing/2014/main" val="20001"/>
                    </a:ext>
                  </a:extLst>
                </a:gridCol>
              </a:tblGrid>
              <a:tr h="620513">
                <a:tc>
                  <a:txBody>
                    <a:bodyPr/>
                    <a:lstStyle/>
                    <a:p>
                      <a:pPr>
                        <a:lnSpc>
                          <a:spcPct val="100000"/>
                        </a:lnSpc>
                      </a:pPr>
                      <a:r>
                        <a:rPr lang="en-US" sz="2000" dirty="0">
                          <a:latin typeface="Verdana" panose="020B0604030504040204" pitchFamily="34" charset="0"/>
                          <a:ea typeface="Verdana" panose="020B0604030504040204" pitchFamily="34" charset="0"/>
                        </a:rPr>
                        <a:t>Possible explanations for police car being there</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r>
                        <a:rPr lang="en-US" sz="2000" dirty="0">
                          <a:latin typeface="Verdana" panose="020B0604030504040204" pitchFamily="34" charset="0"/>
                          <a:ea typeface="Verdana" panose="020B0604030504040204" pitchFamily="34" charset="0"/>
                        </a:rPr>
                        <a:t>How much</a:t>
                      </a:r>
                      <a:r>
                        <a:rPr lang="en-US" sz="2000" baseline="0" dirty="0">
                          <a:latin typeface="Verdana" panose="020B0604030504040204" pitchFamily="34" charset="0"/>
                          <a:ea typeface="Verdana" panose="020B0604030504040204" pitchFamily="34" charset="0"/>
                        </a:rPr>
                        <a:t> I believe it (0-100%)</a:t>
                      </a: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620513">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They are spying on me</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50%</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61912599"/>
                  </a:ext>
                </a:extLst>
              </a:tr>
              <a:tr h="698489">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They are looking for burglars</a:t>
                      </a:r>
                    </a:p>
                  </a:txBody>
                  <a:tcPr/>
                </a:tc>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20%</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571771904"/>
                  </a:ext>
                </a:extLst>
              </a:tr>
              <a:tr h="83028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dirty="0">
                          <a:solidFill>
                            <a:srgbClr val="512275"/>
                          </a:solidFill>
                          <a:latin typeface="Verdana" panose="020B0604030504040204" pitchFamily="34" charset="0"/>
                          <a:ea typeface="Verdana" panose="020B0604030504040204" pitchFamily="34" charset="0"/>
                        </a:rPr>
                        <a:t>They are following someone else</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aseline="0" dirty="0">
                          <a:solidFill>
                            <a:srgbClr val="512275"/>
                          </a:solidFill>
                          <a:latin typeface="Verdana" panose="020B0604030504040204" pitchFamily="34" charset="0"/>
                          <a:ea typeface="Verdana" panose="020B0604030504040204" pitchFamily="34" charset="0"/>
                        </a:rPr>
                        <a:t>10%</a:t>
                      </a:r>
                      <a:endParaRPr lang="en-GB" sz="2000" baseline="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18892634"/>
                  </a:ext>
                </a:extLst>
              </a:tr>
              <a:tr h="83028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dirty="0">
                          <a:solidFill>
                            <a:srgbClr val="512275"/>
                          </a:solidFill>
                          <a:latin typeface="Verdana" panose="020B0604030504040204" pitchFamily="34" charset="0"/>
                          <a:ea typeface="Verdana" panose="020B0604030504040204" pitchFamily="34" charset="0"/>
                        </a:rPr>
                        <a:t>They are traffic police looking for people speeding</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aseline="0" dirty="0">
                          <a:solidFill>
                            <a:srgbClr val="512275"/>
                          </a:solidFill>
                          <a:latin typeface="Verdana" panose="020B0604030504040204" pitchFamily="34" charset="0"/>
                          <a:ea typeface="Verdana" panose="020B0604030504040204" pitchFamily="34" charset="0"/>
                        </a:rPr>
                        <a:t>10%</a:t>
                      </a:r>
                    </a:p>
                  </a:txBody>
                  <a:tcPr/>
                </a:tc>
                <a:extLst>
                  <a:ext uri="{0D108BD9-81ED-4DB2-BD59-A6C34878D82A}">
                    <a16:rowId xmlns:a16="http://schemas.microsoft.com/office/drawing/2014/main" val="3920729421"/>
                  </a:ext>
                </a:extLst>
              </a:tr>
              <a:tr h="83028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dirty="0">
                          <a:solidFill>
                            <a:srgbClr val="512275"/>
                          </a:solidFill>
                          <a:latin typeface="Verdana" panose="020B0604030504040204" pitchFamily="34" charset="0"/>
                          <a:ea typeface="Verdana" panose="020B0604030504040204" pitchFamily="34" charset="0"/>
                        </a:rPr>
                        <a:t>They</a:t>
                      </a:r>
                      <a:r>
                        <a:rPr lang="en-GB" sz="2000" baseline="0" dirty="0">
                          <a:solidFill>
                            <a:srgbClr val="512275"/>
                          </a:solidFill>
                          <a:latin typeface="Verdana" panose="020B0604030504040204" pitchFamily="34" charset="0"/>
                          <a:ea typeface="Verdana" panose="020B0604030504040204" pitchFamily="34" charset="0"/>
                        </a:rPr>
                        <a:t> are on their lunch </a:t>
                      </a:r>
                      <a:r>
                        <a:rPr lang="en-GB" sz="2000" baseline="0" dirty="0" err="1">
                          <a:solidFill>
                            <a:srgbClr val="512275"/>
                          </a:solidFill>
                          <a:latin typeface="Verdana" panose="020B0604030504040204" pitchFamily="34" charset="0"/>
                          <a:ea typeface="Verdana" panose="020B0604030504040204" pitchFamily="34" charset="0"/>
                        </a:rPr>
                        <a:t>breakl</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aseline="0" dirty="0">
                          <a:solidFill>
                            <a:srgbClr val="512275"/>
                          </a:solidFill>
                          <a:latin typeface="Verdana" panose="020B0604030504040204" pitchFamily="34" charset="0"/>
                          <a:ea typeface="Verdana" panose="020B0604030504040204" pitchFamily="34" charset="0"/>
                        </a:rPr>
                        <a:t>5%</a:t>
                      </a:r>
                    </a:p>
                  </a:txBody>
                  <a:tcPr/>
                </a:tc>
                <a:extLst>
                  <a:ext uri="{0D108BD9-81ED-4DB2-BD59-A6C34878D82A}">
                    <a16:rowId xmlns:a16="http://schemas.microsoft.com/office/drawing/2014/main" val="1540390202"/>
                  </a:ext>
                </a:extLst>
              </a:tr>
            </a:tbl>
          </a:graphicData>
        </a:graphic>
      </p:graphicFrame>
    </p:spTree>
    <p:extLst>
      <p:ext uri="{BB962C8B-B14F-4D97-AF65-F5344CB8AC3E}">
        <p14:creationId xmlns:p14="http://schemas.microsoft.com/office/powerpoint/2010/main" val="9502971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574388" y="1421522"/>
            <a:ext cx="5898745"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6</a:t>
            </a:r>
          </a:p>
        </p:txBody>
      </p:sp>
      <p:sp>
        <p:nvSpPr>
          <p:cNvPr id="7" name="Google Shape;67;p12"/>
          <p:cNvSpPr txBox="1">
            <a:spLocks/>
          </p:cNvSpPr>
          <p:nvPr/>
        </p:nvSpPr>
        <p:spPr>
          <a:xfrm>
            <a:off x="3051044" y="2969630"/>
            <a:ext cx="6908881" cy="271447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dirty="0">
                <a:solidFill>
                  <a:srgbClr val="512275"/>
                </a:solidFill>
                <a:latin typeface="Segoe Print" charset="0"/>
                <a:ea typeface="Segoe Print" charset="0"/>
                <a:cs typeface="Segoe Print" charset="0"/>
              </a:rPr>
              <a:t>Working on FEELINGS</a:t>
            </a:r>
            <a:endParaRPr lang="en-GB" sz="6000" dirty="0">
              <a:solidFill>
                <a:srgbClr val="512275"/>
              </a:solidFill>
              <a:latin typeface="Segoe Print" charset="0"/>
              <a:ea typeface="Segoe Print" charset="0"/>
              <a:cs typeface="Segoe Print" charset="0"/>
            </a:endParaRPr>
          </a:p>
        </p:txBody>
      </p:sp>
    </p:spTree>
    <p:extLst>
      <p:ext uri="{BB962C8B-B14F-4D97-AF65-F5344CB8AC3E}">
        <p14:creationId xmlns:p14="http://schemas.microsoft.com/office/powerpoint/2010/main" val="12207276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0"/>
            <a:ext cx="3475992" cy="418425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815186" y="752637"/>
            <a:ext cx="3660955" cy="408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Feelings caused by voices and beliefs</a:t>
            </a:r>
          </a:p>
        </p:txBody>
      </p:sp>
      <p:sp>
        <p:nvSpPr>
          <p:cNvPr id="3" name="Rectangle 2"/>
          <p:cNvSpPr/>
          <p:nvPr/>
        </p:nvSpPr>
        <p:spPr>
          <a:xfrm>
            <a:off x="5397551" y="518580"/>
            <a:ext cx="6189611" cy="953403"/>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Ask the patient to note down any changes in their feelings.</a:t>
            </a:r>
          </a:p>
        </p:txBody>
      </p:sp>
      <p:graphicFrame>
        <p:nvGraphicFramePr>
          <p:cNvPr id="19" name="Table 18"/>
          <p:cNvGraphicFramePr>
            <a:graphicFrameLocks noGrp="1"/>
          </p:cNvGraphicFramePr>
          <p:nvPr>
            <p:extLst>
              <p:ext uri="{D42A27DB-BD31-4B8C-83A1-F6EECF244321}">
                <p14:modId xmlns:p14="http://schemas.microsoft.com/office/powerpoint/2010/main" val="460220479"/>
              </p:ext>
            </p:extLst>
          </p:nvPr>
        </p:nvGraphicFramePr>
        <p:xfrm>
          <a:off x="4502351" y="1735567"/>
          <a:ext cx="7477432" cy="3611880"/>
        </p:xfrm>
        <a:graphic>
          <a:graphicData uri="http://schemas.openxmlformats.org/drawingml/2006/table">
            <a:tbl>
              <a:tblPr firstRow="1" bandRow="1">
                <a:tableStyleId>{5C22544A-7EE6-4342-B048-85BDC9FD1C3A}</a:tableStyleId>
              </a:tblPr>
              <a:tblGrid>
                <a:gridCol w="3738716">
                  <a:extLst>
                    <a:ext uri="{9D8B030D-6E8A-4147-A177-3AD203B41FA5}">
                      <a16:colId xmlns:a16="http://schemas.microsoft.com/office/drawing/2014/main" val="2746527042"/>
                    </a:ext>
                  </a:extLst>
                </a:gridCol>
                <a:gridCol w="3738716">
                  <a:extLst>
                    <a:ext uri="{9D8B030D-6E8A-4147-A177-3AD203B41FA5}">
                      <a16:colId xmlns:a16="http://schemas.microsoft.com/office/drawing/2014/main" val="1289612928"/>
                    </a:ext>
                  </a:extLst>
                </a:gridCol>
              </a:tblGrid>
              <a:tr h="548326">
                <a:tc>
                  <a:txBody>
                    <a:bodyPr/>
                    <a:lstStyle/>
                    <a:p>
                      <a:pPr algn="ctr"/>
                      <a:r>
                        <a:rPr lang="en-GB" dirty="0">
                          <a:solidFill>
                            <a:schemeClr val="bg1"/>
                          </a:solidFill>
                          <a:latin typeface="Verdana" panose="020B0604030504040204" pitchFamily="34" charset="0"/>
                          <a:ea typeface="Verdana" panose="020B0604030504040204" pitchFamily="34" charset="0"/>
                        </a:rPr>
                        <a:t>Feelings caused by the voices/beliefs</a:t>
                      </a:r>
                    </a:p>
                  </a:txBody>
                  <a:tcPr anchor="ctr">
                    <a:solidFill>
                      <a:srgbClr val="512275"/>
                    </a:solidFill>
                  </a:tcPr>
                </a:tc>
                <a:tc>
                  <a:txBody>
                    <a:bodyPr/>
                    <a:lstStyle/>
                    <a:p>
                      <a:pPr algn="ctr"/>
                      <a:r>
                        <a:rPr lang="en-GB" dirty="0">
                          <a:solidFill>
                            <a:schemeClr val="bg1"/>
                          </a:solidFill>
                          <a:latin typeface="Verdana" panose="020B0604030504040204" pitchFamily="34" charset="0"/>
                          <a:ea typeface="Verdana" panose="020B0604030504040204" pitchFamily="34" charset="0"/>
                        </a:rPr>
                        <a:t>Strategies that might help with this feeling</a:t>
                      </a:r>
                    </a:p>
                  </a:txBody>
                  <a:tcPr anchor="ctr">
                    <a:solidFill>
                      <a:schemeClr val="accent6">
                        <a:lumMod val="50000"/>
                      </a:schemeClr>
                    </a:solidFill>
                  </a:tcPr>
                </a:tc>
                <a:extLst>
                  <a:ext uri="{0D108BD9-81ED-4DB2-BD59-A6C34878D82A}">
                    <a16:rowId xmlns:a16="http://schemas.microsoft.com/office/drawing/2014/main" val="3947928321"/>
                  </a:ext>
                </a:extLst>
              </a:tr>
              <a:tr h="742950">
                <a:tc>
                  <a:txBody>
                    <a:bodyPr/>
                    <a:lstStyle/>
                    <a:p>
                      <a:endParaRPr lang="en-GB" sz="1600" kern="1200" dirty="0">
                        <a:solidFill>
                          <a:srgbClr val="512275"/>
                        </a:solidFill>
                        <a:latin typeface="Verdana" panose="020B0604030504040204" pitchFamily="34" charset="0"/>
                        <a:ea typeface="Verdana" panose="020B0604030504040204" pitchFamily="34" charset="0"/>
                        <a:cs typeface="+mn-cs"/>
                      </a:endParaRPr>
                    </a:p>
                  </a:txBody>
                  <a:tcPr>
                    <a:solidFill>
                      <a:srgbClr val="E3D0FF"/>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600" kern="1200" dirty="0">
                        <a:solidFill>
                          <a:srgbClr val="512275"/>
                        </a:solidFill>
                        <a:latin typeface="Verdana" panose="020B0604030504040204" pitchFamily="34" charset="0"/>
                        <a:ea typeface="Verdana" panose="020B0604030504040204" pitchFamily="34" charset="0"/>
                        <a:cs typeface="+mn-cs"/>
                      </a:endParaRPr>
                    </a:p>
                  </a:txBody>
                  <a:tcPr>
                    <a:solidFill>
                      <a:schemeClr val="accent6">
                        <a:lumMod val="20000"/>
                        <a:lumOff val="80000"/>
                      </a:schemeClr>
                    </a:solidFill>
                  </a:tcPr>
                </a:tc>
                <a:extLst>
                  <a:ext uri="{0D108BD9-81ED-4DB2-BD59-A6C34878D82A}">
                    <a16:rowId xmlns:a16="http://schemas.microsoft.com/office/drawing/2014/main" val="600702338"/>
                  </a:ext>
                </a:extLst>
              </a:tr>
              <a:tr h="742950">
                <a:tc>
                  <a:txBody>
                    <a:bodyPr/>
                    <a:lstStyle/>
                    <a:p>
                      <a:endParaRPr lang="en-GB" sz="1600" kern="1200" dirty="0">
                        <a:solidFill>
                          <a:srgbClr val="512275"/>
                        </a:solidFill>
                        <a:latin typeface="Verdana" panose="020B0604030504040204" pitchFamily="34" charset="0"/>
                        <a:ea typeface="Verdana" panose="020B0604030504040204" pitchFamily="34" charset="0"/>
                        <a:cs typeface="+mn-cs"/>
                      </a:endParaRPr>
                    </a:p>
                  </a:txBody>
                  <a:tcPr>
                    <a:solidFill>
                      <a:srgbClr val="E3D0FF"/>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600" kern="1200" dirty="0">
                        <a:solidFill>
                          <a:srgbClr val="512275"/>
                        </a:solidFill>
                        <a:latin typeface="Verdana" panose="020B0604030504040204" pitchFamily="34" charset="0"/>
                        <a:ea typeface="Verdana" panose="020B0604030504040204" pitchFamily="34" charset="0"/>
                        <a:cs typeface="+mn-cs"/>
                      </a:endParaRPr>
                    </a:p>
                  </a:txBody>
                  <a:tcPr>
                    <a:solidFill>
                      <a:schemeClr val="accent6">
                        <a:lumMod val="20000"/>
                        <a:lumOff val="80000"/>
                      </a:schemeClr>
                    </a:solidFill>
                  </a:tcPr>
                </a:tc>
                <a:extLst>
                  <a:ext uri="{0D108BD9-81ED-4DB2-BD59-A6C34878D82A}">
                    <a16:rowId xmlns:a16="http://schemas.microsoft.com/office/drawing/2014/main" val="3429734450"/>
                  </a:ext>
                </a:extLst>
              </a:tr>
              <a:tr h="742950">
                <a:tc>
                  <a:txBody>
                    <a:bodyPr/>
                    <a:lstStyle/>
                    <a:p>
                      <a:endParaRPr lang="en-GB" sz="1600" kern="1200" dirty="0">
                        <a:solidFill>
                          <a:srgbClr val="512275"/>
                        </a:solidFill>
                        <a:latin typeface="Verdana" panose="020B0604030504040204" pitchFamily="34" charset="0"/>
                        <a:ea typeface="Verdana" panose="020B0604030504040204" pitchFamily="34" charset="0"/>
                        <a:cs typeface="+mn-cs"/>
                      </a:endParaRPr>
                    </a:p>
                  </a:txBody>
                  <a:tcPr>
                    <a:solidFill>
                      <a:srgbClr val="E3D0FF"/>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600" kern="1200" dirty="0">
                        <a:solidFill>
                          <a:srgbClr val="512275"/>
                        </a:solidFill>
                        <a:latin typeface="Verdana" panose="020B0604030504040204" pitchFamily="34" charset="0"/>
                        <a:ea typeface="Verdana" panose="020B0604030504040204" pitchFamily="34" charset="0"/>
                        <a:cs typeface="+mn-cs"/>
                      </a:endParaRPr>
                    </a:p>
                  </a:txBody>
                  <a:tcPr>
                    <a:solidFill>
                      <a:schemeClr val="accent6">
                        <a:lumMod val="20000"/>
                        <a:lumOff val="80000"/>
                      </a:schemeClr>
                    </a:solidFill>
                  </a:tcPr>
                </a:tc>
                <a:extLst>
                  <a:ext uri="{0D108BD9-81ED-4DB2-BD59-A6C34878D82A}">
                    <a16:rowId xmlns:a16="http://schemas.microsoft.com/office/drawing/2014/main" val="993019051"/>
                  </a:ext>
                </a:extLst>
              </a:tr>
              <a:tr h="742950">
                <a:tc>
                  <a:txBody>
                    <a:bodyPr/>
                    <a:lstStyle/>
                    <a:p>
                      <a:endParaRPr lang="en-GB" sz="1600" kern="1200" dirty="0">
                        <a:solidFill>
                          <a:srgbClr val="512275"/>
                        </a:solidFill>
                        <a:latin typeface="Verdana" panose="020B0604030504040204" pitchFamily="34" charset="0"/>
                        <a:ea typeface="Verdana" panose="020B0604030504040204" pitchFamily="34" charset="0"/>
                        <a:cs typeface="+mn-cs"/>
                      </a:endParaRPr>
                    </a:p>
                  </a:txBody>
                  <a:tcPr>
                    <a:solidFill>
                      <a:srgbClr val="E3D0FF"/>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600" kern="1200" dirty="0">
                        <a:solidFill>
                          <a:srgbClr val="512275"/>
                        </a:solidFill>
                        <a:latin typeface="Verdana" panose="020B0604030504040204" pitchFamily="34" charset="0"/>
                        <a:ea typeface="Verdana" panose="020B0604030504040204" pitchFamily="34" charset="0"/>
                        <a:cs typeface="+mn-cs"/>
                      </a:endParaRPr>
                    </a:p>
                  </a:txBody>
                  <a:tcPr>
                    <a:solidFill>
                      <a:schemeClr val="accent6">
                        <a:lumMod val="20000"/>
                        <a:lumOff val="80000"/>
                      </a:schemeClr>
                    </a:solidFill>
                  </a:tcPr>
                </a:tc>
                <a:extLst>
                  <a:ext uri="{0D108BD9-81ED-4DB2-BD59-A6C34878D82A}">
                    <a16:rowId xmlns:a16="http://schemas.microsoft.com/office/drawing/2014/main" val="1726662478"/>
                  </a:ext>
                </a:extLst>
              </a:tr>
            </a:tbl>
          </a:graphicData>
        </a:graphic>
      </p:graphicFrame>
    </p:spTree>
    <p:extLst>
      <p:ext uri="{BB962C8B-B14F-4D97-AF65-F5344CB8AC3E}">
        <p14:creationId xmlns:p14="http://schemas.microsoft.com/office/powerpoint/2010/main" val="7104948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574388" y="1421522"/>
            <a:ext cx="5898745"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7</a:t>
            </a:r>
          </a:p>
        </p:txBody>
      </p:sp>
      <p:sp>
        <p:nvSpPr>
          <p:cNvPr id="7" name="Google Shape;67;p12"/>
          <p:cNvSpPr txBox="1">
            <a:spLocks/>
          </p:cNvSpPr>
          <p:nvPr/>
        </p:nvSpPr>
        <p:spPr>
          <a:xfrm>
            <a:off x="3051044" y="2969630"/>
            <a:ext cx="6908881" cy="271447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dirty="0">
                <a:solidFill>
                  <a:srgbClr val="512275"/>
                </a:solidFill>
                <a:latin typeface="Segoe Print" charset="0"/>
                <a:ea typeface="Segoe Print" charset="0"/>
                <a:cs typeface="Segoe Print" charset="0"/>
              </a:rPr>
              <a:t>Working on BEHAVIOURS</a:t>
            </a:r>
            <a:endParaRPr lang="en-GB" sz="6000" dirty="0">
              <a:solidFill>
                <a:srgbClr val="512275"/>
              </a:solidFill>
              <a:latin typeface="Segoe Print" charset="0"/>
              <a:ea typeface="Segoe Print" charset="0"/>
              <a:cs typeface="Segoe Print" charset="0"/>
            </a:endParaRPr>
          </a:p>
        </p:txBody>
      </p:sp>
    </p:spTree>
    <p:extLst>
      <p:ext uri="{BB962C8B-B14F-4D97-AF65-F5344CB8AC3E}">
        <p14:creationId xmlns:p14="http://schemas.microsoft.com/office/powerpoint/2010/main" val="20010964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819106" y="636058"/>
            <a:ext cx="3323689"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Behaviours</a:t>
            </a:r>
          </a:p>
        </p:txBody>
      </p:sp>
      <p:sp>
        <p:nvSpPr>
          <p:cNvPr id="3" name="Rectangle 2"/>
          <p:cNvSpPr/>
          <p:nvPr/>
        </p:nvSpPr>
        <p:spPr>
          <a:xfrm>
            <a:off x="4421486" y="859342"/>
            <a:ext cx="7255442" cy="9602629"/>
          </a:xfrm>
          <a:prstGeom prst="rect">
            <a:avLst/>
          </a:prstGeom>
        </p:spPr>
        <p:txBody>
          <a:bodyPr wrap="square">
            <a:spAutoFit/>
          </a:bodyPr>
          <a:lstStyle/>
          <a:p>
            <a:pPr>
              <a:lnSpc>
                <a:spcPct val="150000"/>
              </a:lnSpc>
            </a:pPr>
            <a:r>
              <a:rPr lang="en-US" sz="3200" b="1" dirty="0" err="1">
                <a:solidFill>
                  <a:srgbClr val="512275"/>
                </a:solidFill>
                <a:latin typeface="Verdana" panose="020B0604030504040204" pitchFamily="34" charset="0"/>
                <a:ea typeface="Verdana" panose="020B0604030504040204" pitchFamily="34" charset="0"/>
              </a:rPr>
              <a:t>Behavioural</a:t>
            </a:r>
            <a:r>
              <a:rPr lang="en-US" sz="3200" b="1" dirty="0">
                <a:solidFill>
                  <a:srgbClr val="512275"/>
                </a:solidFill>
                <a:latin typeface="Verdana" panose="020B0604030504040204" pitchFamily="34" charset="0"/>
                <a:ea typeface="Verdana" panose="020B0604030504040204" pitchFamily="34" charset="0"/>
              </a:rPr>
              <a:t> experiments</a:t>
            </a:r>
          </a:p>
          <a:p>
            <a:pPr>
              <a:lnSpc>
                <a:spcPct val="150000"/>
              </a:lnSpc>
            </a:pPr>
            <a:endParaRPr lang="en-US" sz="3200"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US" sz="2400" dirty="0">
                <a:solidFill>
                  <a:srgbClr val="512275"/>
                </a:solidFill>
                <a:latin typeface="Verdana" panose="020B0604030504040204" pitchFamily="34" charset="0"/>
                <a:ea typeface="Verdana" panose="020B0604030504040204" pitchFamily="34" charset="0"/>
              </a:rPr>
              <a:t>A way of testing out negative beliefs </a:t>
            </a:r>
          </a:p>
          <a:p>
            <a:pPr marL="342900" indent="-342900">
              <a:lnSpc>
                <a:spcPct val="150000"/>
              </a:lnSpc>
              <a:buFont typeface="Arial" panose="020B0604020202020204" pitchFamily="34" charset="0"/>
              <a:buChar char="•"/>
            </a:pPr>
            <a:r>
              <a:rPr lang="en-US" sz="2400" dirty="0">
                <a:solidFill>
                  <a:srgbClr val="512275"/>
                </a:solidFill>
                <a:latin typeface="Verdana" panose="020B0604030504040204" pitchFamily="34" charset="0"/>
                <a:ea typeface="Verdana" panose="020B0604030504040204" pitchFamily="34" charset="0"/>
              </a:rPr>
              <a:t>People often have very negative views about what they can or can’t do</a:t>
            </a:r>
          </a:p>
          <a:p>
            <a:pPr marL="342900" indent="-342900">
              <a:lnSpc>
                <a:spcPct val="150000"/>
              </a:lnSpc>
              <a:buFont typeface="Arial" panose="020B0604020202020204" pitchFamily="34" charset="0"/>
              <a:buChar char="•"/>
            </a:pPr>
            <a:r>
              <a:rPr lang="en-US" sz="2400" dirty="0">
                <a:solidFill>
                  <a:srgbClr val="512275"/>
                </a:solidFill>
                <a:latin typeface="Verdana" panose="020B0604030504040204" pitchFamily="34" charset="0"/>
                <a:ea typeface="Verdana" panose="020B0604030504040204" pitchFamily="34" charset="0"/>
              </a:rPr>
              <a:t>People who have distressing experiences may have beliefs that they are worthless/unlovable, or that they cannot cope with their emotions or voices</a:t>
            </a:r>
          </a:p>
          <a:p>
            <a:pPr marL="342900" indent="-342900">
              <a:lnSpc>
                <a:spcPct val="150000"/>
              </a:lnSpc>
              <a:buFont typeface="Arial" panose="020B0604020202020204" pitchFamily="34" charset="0"/>
              <a:buChar char="•"/>
            </a:pPr>
            <a:endParaRPr lang="en-US" sz="2400" dirty="0">
              <a:solidFill>
                <a:srgbClr val="512275"/>
              </a:solidFill>
              <a:latin typeface="Verdana" panose="020B0604030504040204" pitchFamily="34" charset="0"/>
              <a:ea typeface="Verdana" panose="020B0604030504040204" pitchFamily="34" charset="0"/>
            </a:endParaRPr>
          </a:p>
          <a:p>
            <a:pPr>
              <a:lnSpc>
                <a:spcPct val="150000"/>
              </a:lnSpc>
            </a:pPr>
            <a:endParaRPr lang="en-US" sz="2400" dirty="0">
              <a:solidFill>
                <a:srgbClr val="512275"/>
              </a:solidFill>
              <a:latin typeface="Verdana" panose="020B0604030504040204" pitchFamily="34" charset="0"/>
              <a:ea typeface="Verdana" panose="020B0604030504040204" pitchFamily="34" charset="0"/>
            </a:endParaRP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endParaRPr lang="en-US" sz="3200" b="1" dirty="0">
              <a:solidFill>
                <a:srgbClr val="512275"/>
              </a:solidFill>
              <a:latin typeface="Verdana" panose="020B0604030504040204" pitchFamily="34" charset="0"/>
              <a:ea typeface="Verdana" panose="020B0604030504040204" pitchFamily="34" charset="0"/>
            </a:endParaRPr>
          </a:p>
          <a:p>
            <a:pPr>
              <a:lnSpc>
                <a:spcPct val="150000"/>
              </a:lnSpc>
            </a:pPr>
            <a:endParaRPr lang="en-US" sz="3200" dirty="0">
              <a:solidFill>
                <a:srgbClr val="512275"/>
              </a:solidFill>
              <a:latin typeface="Verdana" panose="020B0604030504040204" pitchFamily="34" charset="0"/>
              <a:ea typeface="Verdana" panose="020B0604030504040204" pitchFamily="34" charset="0"/>
            </a:endParaRPr>
          </a:p>
          <a:p>
            <a:pPr>
              <a:lnSpc>
                <a:spcPct val="150000"/>
              </a:lnSpc>
            </a:pPr>
            <a:endParaRPr lang="en-GB" sz="2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1750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2253823"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800" dirty="0">
                <a:solidFill>
                  <a:srgbClr val="512275"/>
                </a:solidFill>
                <a:latin typeface="Segoe Print" charset="0"/>
                <a:ea typeface="Segoe Print" charset="0"/>
                <a:cs typeface="Segoe Print" charset="0"/>
              </a:rPr>
              <a:t>Negative symptoms</a:t>
            </a:r>
          </a:p>
        </p:txBody>
      </p:sp>
      <p:sp>
        <p:nvSpPr>
          <p:cNvPr id="7" name="Content Placeholder 2"/>
          <p:cNvSpPr>
            <a:spLocks noGrp="1"/>
          </p:cNvSpPr>
          <p:nvPr>
            <p:ph idx="1"/>
          </p:nvPr>
        </p:nvSpPr>
        <p:spPr>
          <a:xfrm>
            <a:off x="4350294" y="309716"/>
            <a:ext cx="7359925" cy="6164826"/>
          </a:xfrm>
        </p:spPr>
        <p:txBody>
          <a:bodyPr>
            <a:noAutofit/>
          </a:bodyPr>
          <a:lstStyle/>
          <a:p>
            <a:pPr>
              <a:lnSpc>
                <a:spcPct val="100000"/>
              </a:lnSpc>
            </a:pPr>
            <a:endParaRPr lang="en-GB" sz="1800" dirty="0">
              <a:solidFill>
                <a:srgbClr val="512275"/>
              </a:solidFill>
              <a:latin typeface="Verdana" panose="020B0604030504040204" pitchFamily="34" charset="0"/>
              <a:ea typeface="Verdana" panose="020B0604030504040204" pitchFamily="34" charset="0"/>
            </a:endParaRPr>
          </a:p>
          <a:p>
            <a:pPr>
              <a:lnSpc>
                <a:spcPct val="100000"/>
              </a:lnSpc>
            </a:pPr>
            <a:r>
              <a:rPr lang="en-GB" sz="3000" dirty="0">
                <a:solidFill>
                  <a:srgbClr val="512275"/>
                </a:solidFill>
                <a:latin typeface="Verdana" panose="020B0604030504040204" pitchFamily="34" charset="0"/>
                <a:ea typeface="Verdana" panose="020B0604030504040204" pitchFamily="34" charset="0"/>
              </a:rPr>
              <a:t>Blunted affect</a:t>
            </a:r>
          </a:p>
          <a:p>
            <a:pPr>
              <a:lnSpc>
                <a:spcPct val="100000"/>
              </a:lnSpc>
            </a:pPr>
            <a:r>
              <a:rPr lang="en-GB" sz="3000" dirty="0">
                <a:solidFill>
                  <a:srgbClr val="512275"/>
                </a:solidFill>
                <a:latin typeface="Verdana" panose="020B0604030504040204" pitchFamily="34" charset="0"/>
                <a:ea typeface="Verdana" panose="020B0604030504040204" pitchFamily="34" charset="0"/>
              </a:rPr>
              <a:t>Emotional withdrawal</a:t>
            </a:r>
          </a:p>
          <a:p>
            <a:pPr>
              <a:lnSpc>
                <a:spcPct val="100000"/>
              </a:lnSpc>
            </a:pPr>
            <a:r>
              <a:rPr lang="en-GB" sz="3000" dirty="0">
                <a:solidFill>
                  <a:srgbClr val="512275"/>
                </a:solidFill>
                <a:latin typeface="Verdana" panose="020B0604030504040204" pitchFamily="34" charset="0"/>
                <a:ea typeface="Verdana" panose="020B0604030504040204" pitchFamily="34" charset="0"/>
              </a:rPr>
              <a:t>Poor rapport</a:t>
            </a:r>
          </a:p>
          <a:p>
            <a:pPr>
              <a:lnSpc>
                <a:spcPct val="100000"/>
              </a:lnSpc>
            </a:pPr>
            <a:r>
              <a:rPr lang="en-GB" sz="3000" dirty="0">
                <a:solidFill>
                  <a:srgbClr val="512275"/>
                </a:solidFill>
                <a:latin typeface="Verdana" panose="020B0604030504040204" pitchFamily="34" charset="0"/>
                <a:ea typeface="Verdana" panose="020B0604030504040204" pitchFamily="34" charset="0"/>
              </a:rPr>
              <a:t>Passive/apathetic social withdrawal</a:t>
            </a:r>
          </a:p>
          <a:p>
            <a:pPr>
              <a:lnSpc>
                <a:spcPct val="100000"/>
              </a:lnSpc>
            </a:pPr>
            <a:r>
              <a:rPr lang="en-GB" sz="3000" dirty="0">
                <a:solidFill>
                  <a:srgbClr val="512275"/>
                </a:solidFill>
                <a:latin typeface="Verdana" panose="020B0604030504040204" pitchFamily="34" charset="0"/>
                <a:ea typeface="Verdana" panose="020B0604030504040204" pitchFamily="34" charset="0"/>
              </a:rPr>
              <a:t>Difficulty in abstract thinking</a:t>
            </a:r>
          </a:p>
          <a:p>
            <a:pPr>
              <a:lnSpc>
                <a:spcPct val="100000"/>
              </a:lnSpc>
            </a:pPr>
            <a:r>
              <a:rPr lang="en-GB" sz="3000" dirty="0">
                <a:solidFill>
                  <a:srgbClr val="512275"/>
                </a:solidFill>
                <a:latin typeface="Verdana" panose="020B0604030504040204" pitchFamily="34" charset="0"/>
                <a:ea typeface="Verdana" panose="020B0604030504040204" pitchFamily="34" charset="0"/>
              </a:rPr>
              <a:t>Lack of spontaneity and flow of conversation</a:t>
            </a:r>
          </a:p>
          <a:p>
            <a:pPr>
              <a:lnSpc>
                <a:spcPct val="100000"/>
              </a:lnSpc>
            </a:pPr>
            <a:r>
              <a:rPr lang="en-GB" sz="3000" dirty="0">
                <a:solidFill>
                  <a:srgbClr val="512275"/>
                </a:solidFill>
                <a:latin typeface="Verdana" panose="020B0604030504040204" pitchFamily="34" charset="0"/>
                <a:ea typeface="Verdana" panose="020B0604030504040204" pitchFamily="34" charset="0"/>
              </a:rPr>
              <a:t>Stereotyped thinking</a:t>
            </a:r>
          </a:p>
        </p:txBody>
      </p:sp>
    </p:spTree>
    <p:extLst>
      <p:ext uri="{BB962C8B-B14F-4D97-AF65-F5344CB8AC3E}">
        <p14:creationId xmlns:p14="http://schemas.microsoft.com/office/powerpoint/2010/main" val="8795947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819106" y="636058"/>
            <a:ext cx="3323689"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Behaviours</a:t>
            </a:r>
          </a:p>
        </p:txBody>
      </p:sp>
      <p:sp>
        <p:nvSpPr>
          <p:cNvPr id="3" name="Rectangle 2"/>
          <p:cNvSpPr/>
          <p:nvPr/>
        </p:nvSpPr>
        <p:spPr>
          <a:xfrm>
            <a:off x="4421486" y="859342"/>
            <a:ext cx="7255442" cy="8961492"/>
          </a:xfrm>
          <a:prstGeom prst="rect">
            <a:avLst/>
          </a:prstGeom>
        </p:spPr>
        <p:txBody>
          <a:bodyPr wrap="square">
            <a:spAutoFit/>
          </a:bodyPr>
          <a:lstStyle/>
          <a:p>
            <a:pPr>
              <a:lnSpc>
                <a:spcPct val="150000"/>
              </a:lnSpc>
            </a:pPr>
            <a:r>
              <a:rPr lang="en-US" sz="3200" b="1" dirty="0" err="1">
                <a:solidFill>
                  <a:srgbClr val="512275"/>
                </a:solidFill>
                <a:latin typeface="Verdana" panose="020B0604030504040204" pitchFamily="34" charset="0"/>
                <a:ea typeface="Verdana" panose="020B0604030504040204" pitchFamily="34" charset="0"/>
              </a:rPr>
              <a:t>Behavioural</a:t>
            </a:r>
            <a:r>
              <a:rPr lang="en-US" sz="3200" b="1" dirty="0">
                <a:solidFill>
                  <a:srgbClr val="512275"/>
                </a:solidFill>
                <a:latin typeface="Verdana" panose="020B0604030504040204" pitchFamily="34" charset="0"/>
                <a:ea typeface="Verdana" panose="020B0604030504040204" pitchFamily="34" charset="0"/>
              </a:rPr>
              <a:t> experiments</a:t>
            </a:r>
          </a:p>
          <a:p>
            <a:pPr>
              <a:lnSpc>
                <a:spcPct val="150000"/>
              </a:lnSpc>
            </a:pPr>
            <a:endParaRPr lang="en-US" sz="3200" dirty="0">
              <a:solidFill>
                <a:srgbClr val="512275"/>
              </a:solidFill>
              <a:latin typeface="Verdana" panose="020B0604030504040204" pitchFamily="34" charset="0"/>
              <a:ea typeface="Verdana" panose="020B0604030504040204" pitchFamily="34" charset="0"/>
            </a:endParaRPr>
          </a:p>
          <a:p>
            <a:pPr>
              <a:lnSpc>
                <a:spcPct val="150000"/>
              </a:lnSpc>
            </a:pPr>
            <a:r>
              <a:rPr lang="en-US" sz="2400" dirty="0">
                <a:solidFill>
                  <a:srgbClr val="512275"/>
                </a:solidFill>
                <a:latin typeface="Verdana" panose="020B0604030504040204" pitchFamily="34" charset="0"/>
                <a:ea typeface="Verdana" panose="020B0604030504040204" pitchFamily="34" charset="0"/>
              </a:rPr>
              <a:t>Choose </a:t>
            </a:r>
            <a:r>
              <a:rPr lang="en-US" sz="2400" b="1" dirty="0">
                <a:solidFill>
                  <a:srgbClr val="512275"/>
                </a:solidFill>
                <a:latin typeface="Verdana" panose="020B0604030504040204" pitchFamily="34" charset="0"/>
                <a:ea typeface="Verdana" panose="020B0604030504040204" pitchFamily="34" charset="0"/>
              </a:rPr>
              <a:t>one</a:t>
            </a:r>
            <a:r>
              <a:rPr lang="en-US" sz="2400" dirty="0">
                <a:solidFill>
                  <a:srgbClr val="512275"/>
                </a:solidFill>
                <a:latin typeface="Verdana" panose="020B0604030504040204" pitchFamily="34" charset="0"/>
                <a:ea typeface="Verdana" panose="020B0604030504040204" pitchFamily="34" charset="0"/>
              </a:rPr>
              <a:t> negative thought that the patient would like to test out by doing an experiment.</a:t>
            </a:r>
          </a:p>
          <a:p>
            <a:pPr>
              <a:lnSpc>
                <a:spcPct val="150000"/>
              </a:lnSpc>
            </a:pPr>
            <a:endParaRPr lang="en-US" sz="2400" dirty="0">
              <a:solidFill>
                <a:srgbClr val="512275"/>
              </a:solidFill>
              <a:latin typeface="Verdana" panose="020B0604030504040204" pitchFamily="34" charset="0"/>
              <a:ea typeface="Verdana" panose="020B0604030504040204" pitchFamily="34" charset="0"/>
            </a:endParaRPr>
          </a:p>
          <a:p>
            <a:pPr>
              <a:lnSpc>
                <a:spcPct val="150000"/>
              </a:lnSpc>
            </a:pPr>
            <a:r>
              <a:rPr lang="en-US" sz="2400" dirty="0">
                <a:solidFill>
                  <a:srgbClr val="512275"/>
                </a:solidFill>
                <a:latin typeface="Verdana" panose="020B0604030504040204" pitchFamily="34" charset="0"/>
                <a:ea typeface="Verdana" panose="020B0604030504040204" pitchFamily="34" charset="0"/>
              </a:rPr>
              <a:t>Ideally, you want to help them choose something that is likely to be successful (i.e. prove their thought to be </a:t>
            </a:r>
            <a:r>
              <a:rPr lang="en-US" sz="2400" b="1" dirty="0">
                <a:solidFill>
                  <a:srgbClr val="512275"/>
                </a:solidFill>
                <a:latin typeface="Verdana" panose="020B0604030504040204" pitchFamily="34" charset="0"/>
                <a:ea typeface="Verdana" panose="020B0604030504040204" pitchFamily="34" charset="0"/>
              </a:rPr>
              <a:t>incorrect</a:t>
            </a:r>
            <a:r>
              <a:rPr lang="en-US" sz="2400" dirty="0">
                <a:solidFill>
                  <a:srgbClr val="512275"/>
                </a:solidFill>
                <a:latin typeface="Verdana" panose="020B0604030504040204" pitchFamily="34" charset="0"/>
                <a:ea typeface="Verdana" panose="020B0604030504040204" pitchFamily="34" charset="0"/>
              </a:rPr>
              <a:t>)</a:t>
            </a:r>
          </a:p>
          <a:p>
            <a:pPr>
              <a:lnSpc>
                <a:spcPct val="150000"/>
              </a:lnSpc>
            </a:pPr>
            <a:endParaRPr lang="en-US" sz="2400" dirty="0">
              <a:solidFill>
                <a:srgbClr val="512275"/>
              </a:solidFill>
              <a:latin typeface="Verdana" panose="020B0604030504040204" pitchFamily="34" charset="0"/>
              <a:ea typeface="Verdana" panose="020B0604030504040204" pitchFamily="34" charset="0"/>
            </a:endParaRP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endParaRPr lang="en-US" sz="3200" b="1" dirty="0">
              <a:solidFill>
                <a:srgbClr val="512275"/>
              </a:solidFill>
              <a:latin typeface="Verdana" panose="020B0604030504040204" pitchFamily="34" charset="0"/>
              <a:ea typeface="Verdana" panose="020B0604030504040204" pitchFamily="34" charset="0"/>
            </a:endParaRPr>
          </a:p>
          <a:p>
            <a:pPr>
              <a:lnSpc>
                <a:spcPct val="150000"/>
              </a:lnSpc>
            </a:pPr>
            <a:endParaRPr lang="en-US" sz="3200" dirty="0">
              <a:solidFill>
                <a:srgbClr val="512275"/>
              </a:solidFill>
              <a:latin typeface="Verdana" panose="020B0604030504040204" pitchFamily="34" charset="0"/>
              <a:ea typeface="Verdana" panose="020B0604030504040204" pitchFamily="34" charset="0"/>
            </a:endParaRPr>
          </a:p>
          <a:p>
            <a:pPr>
              <a:lnSpc>
                <a:spcPct val="150000"/>
              </a:lnSpc>
            </a:pPr>
            <a:endParaRPr lang="en-GB" sz="2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060161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5" name="Content Placeholder 3"/>
          <p:cNvGraphicFramePr>
            <a:graphicFrameLocks noGrp="1"/>
          </p:cNvGraphicFramePr>
          <p:nvPr>
            <p:ph idx="1"/>
            <p:extLst>
              <p:ext uri="{D42A27DB-BD31-4B8C-83A1-F6EECF244321}">
                <p14:modId xmlns:p14="http://schemas.microsoft.com/office/powerpoint/2010/main" val="4215175460"/>
              </p:ext>
            </p:extLst>
          </p:nvPr>
        </p:nvGraphicFramePr>
        <p:xfrm>
          <a:off x="457200" y="195943"/>
          <a:ext cx="11397916" cy="170688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448015325"/>
                    </a:ext>
                  </a:extLst>
                </a:gridCol>
                <a:gridCol w="5698958">
                  <a:extLst>
                    <a:ext uri="{9D8B030D-6E8A-4147-A177-3AD203B41FA5}">
                      <a16:colId xmlns:a16="http://schemas.microsoft.com/office/drawing/2014/main" val="20001"/>
                    </a:ext>
                  </a:extLst>
                </a:gridCol>
              </a:tblGrid>
              <a:tr h="370840">
                <a:tc>
                  <a:txBody>
                    <a:bodyPr/>
                    <a:lstStyle/>
                    <a:p>
                      <a:pPr>
                        <a:lnSpc>
                          <a:spcPct val="100000"/>
                        </a:lnSpc>
                      </a:pPr>
                      <a:r>
                        <a:rPr lang="en-GB" sz="2000" dirty="0">
                          <a:latin typeface="Verdana" panose="020B0604030504040204" pitchFamily="34" charset="0"/>
                          <a:ea typeface="Verdana" panose="020B0604030504040204" pitchFamily="34" charset="0"/>
                        </a:rPr>
                        <a:t>Behavioural</a:t>
                      </a:r>
                      <a:r>
                        <a:rPr lang="en-GB" sz="2000" baseline="0" dirty="0">
                          <a:latin typeface="Verdana" panose="020B0604030504040204" pitchFamily="34" charset="0"/>
                          <a:ea typeface="Verdana" panose="020B0604030504040204" pitchFamily="34" charset="0"/>
                        </a:rPr>
                        <a:t> Experiment Diary</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883691">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Step 1: Write down the thought that you want to test below. Rate how</a:t>
                      </a:r>
                      <a:r>
                        <a:rPr lang="en-GB" sz="2000" baseline="0" dirty="0">
                          <a:solidFill>
                            <a:srgbClr val="512275"/>
                          </a:solidFill>
                          <a:latin typeface="Verdana" panose="020B0604030504040204" pitchFamily="34" charset="0"/>
                          <a:ea typeface="Verdana" panose="020B0604030504040204" pitchFamily="34" charset="0"/>
                        </a:rPr>
                        <a:t> much you currently believe this thought to be true on a scale of 0-100%</a:t>
                      </a:r>
                      <a:endParaRPr lang="en-GB" sz="2000" dirty="0">
                        <a:solidFill>
                          <a:srgbClr val="512275"/>
                        </a:solidFill>
                        <a:latin typeface="Verdana" panose="020B0604030504040204" pitchFamily="34" charset="0"/>
                        <a:ea typeface="Verdana" panose="020B0604030504040204" pitchFamily="34" charset="0"/>
                      </a:endParaRPr>
                    </a:p>
                  </a:txBody>
                  <a:tcPr>
                    <a:solidFill>
                      <a:srgbClr val="C4D5F3"/>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kern="1200" dirty="0">
                          <a:solidFill>
                            <a:srgbClr val="512275"/>
                          </a:solidFill>
                          <a:latin typeface="Verdana" panose="020B0604030504040204" pitchFamily="34" charset="0"/>
                          <a:ea typeface="Verdana" panose="020B0604030504040204" pitchFamily="34" charset="0"/>
                          <a:cs typeface="+mn-cs"/>
                        </a:rPr>
                        <a:t>If I stop playing the music loudly, I wont be able to cope with the voices</a:t>
                      </a:r>
                      <a:r>
                        <a:rPr lang="en-US" sz="2000" kern="1200" baseline="0" dirty="0">
                          <a:solidFill>
                            <a:srgbClr val="512275"/>
                          </a:solidFill>
                          <a:latin typeface="Verdana" panose="020B0604030504040204" pitchFamily="34" charset="0"/>
                          <a:ea typeface="Verdana" panose="020B0604030504040204" pitchFamily="34" charset="0"/>
                          <a:cs typeface="+mn-cs"/>
                        </a:rPr>
                        <a:t> (100%)</a:t>
                      </a:r>
                      <a:r>
                        <a:rPr lang="en-US" sz="2000" kern="1200" dirty="0">
                          <a:solidFill>
                            <a:srgbClr val="512275"/>
                          </a:solidFill>
                          <a:latin typeface="Verdana" panose="020B0604030504040204" pitchFamily="34" charset="0"/>
                          <a:ea typeface="Verdana" panose="020B0604030504040204" pitchFamily="34" charset="0"/>
                          <a:cs typeface="+mn-cs"/>
                        </a:rPr>
                        <a:t>	</a:t>
                      </a:r>
                    </a:p>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solidFill>
                      <a:srgbClr val="C4D5F3"/>
                    </a:solidFill>
                  </a:tcPr>
                </a:tc>
                <a:extLst>
                  <a:ext uri="{0D108BD9-81ED-4DB2-BD59-A6C34878D82A}">
                    <a16:rowId xmlns:a16="http://schemas.microsoft.com/office/drawing/2014/main" val="2061912599"/>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3272911453"/>
              </p:ext>
            </p:extLst>
          </p:nvPr>
        </p:nvGraphicFramePr>
        <p:xfrm>
          <a:off x="457200" y="2085703"/>
          <a:ext cx="11397916" cy="161544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668790211"/>
                    </a:ext>
                  </a:extLst>
                </a:gridCol>
                <a:gridCol w="5698958">
                  <a:extLst>
                    <a:ext uri="{9D8B030D-6E8A-4147-A177-3AD203B41FA5}">
                      <a16:colId xmlns:a16="http://schemas.microsoft.com/office/drawing/2014/main" val="1129051247"/>
                    </a:ext>
                  </a:extLst>
                </a:gridCol>
              </a:tblGrid>
              <a:tr h="1171074">
                <a:tc>
                  <a:txBody>
                    <a:bodyPr/>
                    <a:lstStyle/>
                    <a:p>
                      <a:pPr>
                        <a:lnSpc>
                          <a:spcPct val="100000"/>
                        </a:lnSpc>
                      </a:pPr>
                      <a:r>
                        <a:rPr lang="en-GB" sz="2000" b="0" dirty="0">
                          <a:solidFill>
                            <a:srgbClr val="512275"/>
                          </a:solidFill>
                          <a:latin typeface="Verdana" panose="020B0604030504040204" pitchFamily="34" charset="0"/>
                          <a:ea typeface="Verdana" panose="020B0604030504040204" pitchFamily="34" charset="0"/>
                        </a:rPr>
                        <a:t>Step 2:</a:t>
                      </a:r>
                      <a:r>
                        <a:rPr lang="en-GB" sz="2000" b="0" baseline="0" dirty="0">
                          <a:solidFill>
                            <a:srgbClr val="512275"/>
                          </a:solidFill>
                          <a:latin typeface="Verdana" panose="020B0604030504040204" pitchFamily="34" charset="0"/>
                          <a:ea typeface="Verdana" panose="020B0604030504040204" pitchFamily="34" charset="0"/>
                        </a:rPr>
                        <a:t> Think of a way to check out the thought. Write down how you plan to test the thought.</a:t>
                      </a:r>
                      <a:r>
                        <a:rPr lang="en-GB" sz="2000" b="0" dirty="0">
                          <a:solidFill>
                            <a:srgbClr val="512275"/>
                          </a:solidFill>
                          <a:latin typeface="Verdana" panose="020B0604030504040204" pitchFamily="34" charset="0"/>
                          <a:ea typeface="Verdana" panose="020B0604030504040204" pitchFamily="34" charset="0"/>
                        </a:rPr>
                        <a:t> Experiment</a:t>
                      </a:r>
                      <a:r>
                        <a:rPr lang="en-GB" sz="2000" b="0" baseline="0" dirty="0">
                          <a:solidFill>
                            <a:srgbClr val="512275"/>
                          </a:solidFill>
                          <a:latin typeface="Verdana" panose="020B0604030504040204" pitchFamily="34" charset="0"/>
                          <a:ea typeface="Verdana" panose="020B0604030504040204" pitchFamily="34" charset="0"/>
                        </a:rPr>
                        <a:t> to test the belief. What are you going to do? Given your thought what do you predict will happen?</a:t>
                      </a:r>
                      <a:endParaRPr lang="en-GB" sz="2000" b="0" dirty="0">
                        <a:solidFill>
                          <a:srgbClr val="512275"/>
                        </a:solidFill>
                        <a:latin typeface="Verdana" panose="020B0604030504040204" pitchFamily="34" charset="0"/>
                        <a:ea typeface="Verdana" panose="020B0604030504040204" pitchFamily="34" charset="0"/>
                      </a:endParaRPr>
                    </a:p>
                  </a:txBody>
                  <a:tcPr>
                    <a:solidFill>
                      <a:srgbClr val="C4D5F3"/>
                    </a:solidFill>
                  </a:tcPr>
                </a:tc>
                <a:tc>
                  <a:txBody>
                    <a:bodyPr/>
                    <a:lstStyle/>
                    <a:p>
                      <a:pPr>
                        <a:lnSpc>
                          <a:spcPct val="100000"/>
                        </a:lnSpc>
                      </a:pPr>
                      <a:r>
                        <a:rPr lang="en-GB" sz="2000" b="0" dirty="0">
                          <a:solidFill>
                            <a:srgbClr val="512275"/>
                          </a:solidFill>
                          <a:latin typeface="Verdana" panose="020B0604030504040204" pitchFamily="34" charset="0"/>
                          <a:ea typeface="Verdana" panose="020B0604030504040204" pitchFamily="34" charset="0"/>
                        </a:rPr>
                        <a:t>Use an iPod</a:t>
                      </a:r>
                      <a:r>
                        <a:rPr lang="en-GB" sz="2000" b="0" baseline="0" dirty="0">
                          <a:solidFill>
                            <a:srgbClr val="512275"/>
                          </a:solidFill>
                          <a:latin typeface="Verdana" panose="020B0604030504040204" pitchFamily="34" charset="0"/>
                          <a:ea typeface="Verdana" panose="020B0604030504040204" pitchFamily="34" charset="0"/>
                        </a:rPr>
                        <a:t> instead.</a:t>
                      </a:r>
                    </a:p>
                    <a:p>
                      <a:pPr>
                        <a:lnSpc>
                          <a:spcPct val="100000"/>
                        </a:lnSpc>
                      </a:pPr>
                      <a:endParaRPr lang="en-GB" sz="2000" b="0" baseline="0" dirty="0">
                        <a:solidFill>
                          <a:srgbClr val="512275"/>
                        </a:solidFill>
                        <a:latin typeface="Verdana" panose="020B0604030504040204" pitchFamily="34" charset="0"/>
                        <a:ea typeface="Verdana" panose="020B0604030504040204" pitchFamily="34" charset="0"/>
                      </a:endParaRPr>
                    </a:p>
                    <a:p>
                      <a:pPr>
                        <a:lnSpc>
                          <a:spcPct val="100000"/>
                        </a:lnSpc>
                      </a:pPr>
                      <a:r>
                        <a:rPr lang="en-GB" sz="2000" b="0" baseline="0" dirty="0">
                          <a:solidFill>
                            <a:srgbClr val="512275"/>
                          </a:solidFill>
                          <a:latin typeface="Verdana" panose="020B0604030504040204" pitchFamily="34" charset="0"/>
                          <a:ea typeface="Verdana" panose="020B0604030504040204" pitchFamily="34" charset="0"/>
                        </a:rPr>
                        <a:t>I might not be able to manage it.</a:t>
                      </a:r>
                      <a:endParaRPr lang="en-GB" sz="2000" b="0" dirty="0">
                        <a:solidFill>
                          <a:srgbClr val="512275"/>
                        </a:solidFill>
                        <a:latin typeface="Verdana" panose="020B0604030504040204" pitchFamily="34" charset="0"/>
                        <a:ea typeface="Verdana" panose="020B0604030504040204" pitchFamily="34" charset="0"/>
                      </a:endParaRPr>
                    </a:p>
                  </a:txBody>
                  <a:tcPr>
                    <a:solidFill>
                      <a:srgbClr val="C4D5F3"/>
                    </a:solidFill>
                  </a:tcPr>
                </a:tc>
                <a:extLst>
                  <a:ext uri="{0D108BD9-81ED-4DB2-BD59-A6C34878D82A}">
                    <a16:rowId xmlns:a16="http://schemas.microsoft.com/office/drawing/2014/main" val="4119332571"/>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4082078181"/>
              </p:ext>
            </p:extLst>
          </p:nvPr>
        </p:nvGraphicFramePr>
        <p:xfrm>
          <a:off x="457200" y="3947161"/>
          <a:ext cx="11397916" cy="192024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2397804161"/>
                    </a:ext>
                  </a:extLst>
                </a:gridCol>
                <a:gridCol w="5698958">
                  <a:extLst>
                    <a:ext uri="{9D8B030D-6E8A-4147-A177-3AD203B41FA5}">
                      <a16:colId xmlns:a16="http://schemas.microsoft.com/office/drawing/2014/main" val="1233084429"/>
                    </a:ext>
                  </a:extLst>
                </a:gridCol>
              </a:tblGrid>
              <a:tr h="120315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kern="1200" baseline="0" dirty="0">
                          <a:solidFill>
                            <a:srgbClr val="512275"/>
                          </a:solidFill>
                          <a:latin typeface="Verdana" panose="020B0604030504040204" pitchFamily="34" charset="0"/>
                          <a:ea typeface="Verdana" panose="020B0604030504040204" pitchFamily="34" charset="0"/>
                          <a:cs typeface="+mn-cs"/>
                        </a:rPr>
                        <a:t>Step 3: Identify any problems and solutions. Write down what problems might get in the way of checking it out. How can you overcome these? What might make the experiment difficult? How might you solve this?</a:t>
                      </a:r>
                    </a:p>
                  </a:txBody>
                  <a:tcPr>
                    <a:solidFill>
                      <a:srgbClr val="C4D5F3"/>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000" b="0" kern="1200" baseline="0" dirty="0">
                          <a:solidFill>
                            <a:srgbClr val="512275"/>
                          </a:solidFill>
                          <a:latin typeface="Verdana" panose="020B0604030504040204" pitchFamily="34" charset="0"/>
                          <a:ea typeface="Verdana" panose="020B0604030504040204" pitchFamily="34" charset="0"/>
                          <a:cs typeface="+mn-cs"/>
                        </a:rPr>
                        <a:t>I </a:t>
                      </a:r>
                      <a:r>
                        <a:rPr lang="en-US" sz="2000" b="0" kern="1200" baseline="0" dirty="0">
                          <a:solidFill>
                            <a:srgbClr val="512275"/>
                          </a:solidFill>
                          <a:latin typeface="Verdana" panose="020B0604030504040204" pitchFamily="34" charset="0"/>
                          <a:ea typeface="Verdana" panose="020B0604030504040204" pitchFamily="34" charset="0"/>
                          <a:cs typeface="+mn-cs"/>
                        </a:rPr>
                        <a:t>might get scared and back out. I am going to try it for a few minutes, to see what happens and gradually increase using the iPod to build up my confidence.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b="0" kern="1200" baseline="0" dirty="0">
                        <a:solidFill>
                          <a:srgbClr val="512275"/>
                        </a:solidFill>
                        <a:latin typeface="Verdana" panose="020B0604030504040204" pitchFamily="34" charset="0"/>
                        <a:ea typeface="Verdana" panose="020B0604030504040204" pitchFamily="34" charset="0"/>
                        <a:cs typeface="+mn-cs"/>
                      </a:endParaRPr>
                    </a:p>
                  </a:txBody>
                  <a:tcPr>
                    <a:solidFill>
                      <a:srgbClr val="C4D5F3"/>
                    </a:solidFill>
                  </a:tcPr>
                </a:tc>
                <a:extLst>
                  <a:ext uri="{0D108BD9-81ED-4DB2-BD59-A6C34878D82A}">
                    <a16:rowId xmlns:a16="http://schemas.microsoft.com/office/drawing/2014/main" val="2034264054"/>
                  </a:ext>
                </a:extLst>
              </a:tr>
            </a:tbl>
          </a:graphicData>
        </a:graphic>
      </p:graphicFrame>
    </p:spTree>
    <p:extLst>
      <p:ext uri="{BB962C8B-B14F-4D97-AF65-F5344CB8AC3E}">
        <p14:creationId xmlns:p14="http://schemas.microsoft.com/office/powerpoint/2010/main" val="1215140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graphicFrame>
        <p:nvGraphicFramePr>
          <p:cNvPr id="5" name="Content Placeholder 3"/>
          <p:cNvGraphicFramePr>
            <a:graphicFrameLocks noGrp="1"/>
          </p:cNvGraphicFramePr>
          <p:nvPr>
            <p:ph idx="1"/>
            <p:extLst>
              <p:ext uri="{D42A27DB-BD31-4B8C-83A1-F6EECF244321}">
                <p14:modId xmlns:p14="http://schemas.microsoft.com/office/powerpoint/2010/main" val="1155434296"/>
              </p:ext>
            </p:extLst>
          </p:nvPr>
        </p:nvGraphicFramePr>
        <p:xfrm>
          <a:off x="457200" y="195943"/>
          <a:ext cx="11397916" cy="140208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448015325"/>
                    </a:ext>
                  </a:extLst>
                </a:gridCol>
                <a:gridCol w="5698958">
                  <a:extLst>
                    <a:ext uri="{9D8B030D-6E8A-4147-A177-3AD203B41FA5}">
                      <a16:colId xmlns:a16="http://schemas.microsoft.com/office/drawing/2014/main" val="20001"/>
                    </a:ext>
                  </a:extLst>
                </a:gridCol>
              </a:tblGrid>
              <a:tr h="370840">
                <a:tc>
                  <a:txBody>
                    <a:bodyPr/>
                    <a:lstStyle/>
                    <a:p>
                      <a:pPr>
                        <a:lnSpc>
                          <a:spcPct val="100000"/>
                        </a:lnSpc>
                      </a:pPr>
                      <a:r>
                        <a:rPr lang="en-GB" sz="2000" dirty="0">
                          <a:latin typeface="Verdana" panose="020B0604030504040204" pitchFamily="34" charset="0"/>
                          <a:ea typeface="Verdana" panose="020B0604030504040204" pitchFamily="34" charset="0"/>
                        </a:rPr>
                        <a:t>Behavioural</a:t>
                      </a:r>
                      <a:r>
                        <a:rPr lang="en-GB" sz="2000" baseline="0" dirty="0">
                          <a:latin typeface="Verdana" panose="020B0604030504040204" pitchFamily="34" charset="0"/>
                          <a:ea typeface="Verdana" panose="020B0604030504040204" pitchFamily="34" charset="0"/>
                        </a:rPr>
                        <a:t> Experiment Diary</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882315">
                <a:tc>
                  <a:txBody>
                    <a:bodyPr/>
                    <a:lstStyle/>
                    <a:p>
                      <a:pPr>
                        <a:lnSpc>
                          <a:spcPct val="100000"/>
                        </a:lnSpc>
                      </a:pPr>
                      <a:r>
                        <a:rPr lang="en-GB" sz="2000" dirty="0">
                          <a:solidFill>
                            <a:srgbClr val="512275"/>
                          </a:solidFill>
                          <a:latin typeface="Verdana" panose="020B0604030504040204" pitchFamily="34" charset="0"/>
                          <a:ea typeface="Verdana" panose="020B0604030504040204" pitchFamily="34" charset="0"/>
                        </a:rPr>
                        <a:t>Step 4: Outcome. Write down what actually happened.</a:t>
                      </a:r>
                      <a:r>
                        <a:rPr lang="en-GB" sz="2000" baseline="0" dirty="0">
                          <a:solidFill>
                            <a:srgbClr val="512275"/>
                          </a:solidFill>
                          <a:latin typeface="Verdana" panose="020B0604030504040204" pitchFamily="34" charset="0"/>
                          <a:ea typeface="Verdana" panose="020B0604030504040204" pitchFamily="34" charset="0"/>
                        </a:rPr>
                        <a:t> What was the result of the experiment?</a:t>
                      </a:r>
                      <a:endParaRPr lang="en-GB" sz="2000" dirty="0">
                        <a:solidFill>
                          <a:srgbClr val="512275"/>
                        </a:solidFill>
                        <a:latin typeface="Verdana" panose="020B0604030504040204" pitchFamily="34" charset="0"/>
                        <a:ea typeface="Verdana" panose="020B0604030504040204" pitchFamily="34" charset="0"/>
                      </a:endParaRPr>
                    </a:p>
                  </a:txBody>
                  <a:tcPr>
                    <a:solidFill>
                      <a:srgbClr val="C4D5F3"/>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kern="1200" dirty="0">
                          <a:solidFill>
                            <a:srgbClr val="512275"/>
                          </a:solidFill>
                          <a:latin typeface="Verdana" panose="020B0604030504040204" pitchFamily="34" charset="0"/>
                          <a:ea typeface="Verdana" panose="020B0604030504040204" pitchFamily="34" charset="0"/>
                          <a:cs typeface="+mn-cs"/>
                        </a:rPr>
                        <a:t>I coped really well!	</a:t>
                      </a:r>
                    </a:p>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solidFill>
                      <a:srgbClr val="C4D5F3"/>
                    </a:solidFill>
                  </a:tcPr>
                </a:tc>
                <a:extLst>
                  <a:ext uri="{0D108BD9-81ED-4DB2-BD59-A6C34878D82A}">
                    <a16:rowId xmlns:a16="http://schemas.microsoft.com/office/drawing/2014/main" val="2035800354"/>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1323335125"/>
              </p:ext>
            </p:extLst>
          </p:nvPr>
        </p:nvGraphicFramePr>
        <p:xfrm>
          <a:off x="457200" y="1825625"/>
          <a:ext cx="11397916" cy="222504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4081122029"/>
                    </a:ext>
                  </a:extLst>
                </a:gridCol>
                <a:gridCol w="5698958">
                  <a:extLst>
                    <a:ext uri="{9D8B030D-6E8A-4147-A177-3AD203B41FA5}">
                      <a16:colId xmlns:a16="http://schemas.microsoft.com/office/drawing/2014/main" val="1825236352"/>
                    </a:ext>
                  </a:extLst>
                </a:gridCol>
              </a:tblGrid>
              <a:tr h="903170">
                <a:tc>
                  <a:txBody>
                    <a:bodyPr/>
                    <a:lstStyle/>
                    <a:p>
                      <a:pPr>
                        <a:lnSpc>
                          <a:spcPct val="100000"/>
                        </a:lnSpc>
                      </a:pPr>
                      <a:r>
                        <a:rPr lang="en-GB" sz="2000" b="0" dirty="0">
                          <a:solidFill>
                            <a:srgbClr val="512275"/>
                          </a:solidFill>
                          <a:latin typeface="Verdana" panose="020B0604030504040204" pitchFamily="34" charset="0"/>
                          <a:ea typeface="Verdana" panose="020B0604030504040204" pitchFamily="34" charset="0"/>
                        </a:rPr>
                        <a:t>Step 5: How much</a:t>
                      </a:r>
                      <a:r>
                        <a:rPr lang="en-GB" sz="2000" b="0" baseline="0" dirty="0">
                          <a:solidFill>
                            <a:srgbClr val="512275"/>
                          </a:solidFill>
                          <a:latin typeface="Verdana" panose="020B0604030504040204" pitchFamily="34" charset="0"/>
                          <a:ea typeface="Verdana" panose="020B0604030504040204" pitchFamily="34" charset="0"/>
                        </a:rPr>
                        <a:t> did the outcome support the thought to be tested? Write down whether what really happened fitted with your original prediction. </a:t>
                      </a:r>
                      <a:endParaRPr lang="en-GB" sz="2000" b="0" dirty="0">
                        <a:solidFill>
                          <a:srgbClr val="512275"/>
                        </a:solidFill>
                        <a:latin typeface="Verdana" panose="020B0604030504040204" pitchFamily="34" charset="0"/>
                        <a:ea typeface="Verdana" panose="020B0604030504040204" pitchFamily="34" charset="0"/>
                      </a:endParaRPr>
                    </a:p>
                  </a:txBody>
                  <a:tcPr>
                    <a:solidFill>
                      <a:srgbClr val="C4D5F3"/>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kern="1200" dirty="0">
                          <a:solidFill>
                            <a:srgbClr val="512275"/>
                          </a:solidFill>
                          <a:latin typeface="Verdana" panose="020B0604030504040204" pitchFamily="34" charset="0"/>
                          <a:ea typeface="Verdana" panose="020B0604030504040204" pitchFamily="34" charset="0"/>
                          <a:cs typeface="+mn-cs"/>
                        </a:rPr>
                        <a:t>It did not fit at all. It made no difference using the iPod. I coped as well as I do when I play my music loudly. Other patients on the ward were also much happier with me and there have been no arguments.	</a:t>
                      </a:r>
                    </a:p>
                    <a:p>
                      <a:pPr>
                        <a:lnSpc>
                          <a:spcPct val="100000"/>
                        </a:lnSpc>
                      </a:pPr>
                      <a:endParaRPr lang="en-GB" sz="2000" b="0" dirty="0">
                        <a:solidFill>
                          <a:srgbClr val="512275"/>
                        </a:solidFill>
                        <a:latin typeface="Verdana" panose="020B0604030504040204" pitchFamily="34" charset="0"/>
                        <a:ea typeface="Verdana" panose="020B0604030504040204" pitchFamily="34" charset="0"/>
                      </a:endParaRPr>
                    </a:p>
                  </a:txBody>
                  <a:tcPr>
                    <a:solidFill>
                      <a:srgbClr val="C4D5F3"/>
                    </a:solidFill>
                  </a:tcPr>
                </a:tc>
                <a:extLst>
                  <a:ext uri="{0D108BD9-81ED-4DB2-BD59-A6C34878D82A}">
                    <a16:rowId xmlns:a16="http://schemas.microsoft.com/office/drawing/2014/main" val="2708847921"/>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807698012"/>
              </p:ext>
            </p:extLst>
          </p:nvPr>
        </p:nvGraphicFramePr>
        <p:xfrm>
          <a:off x="397042" y="4296092"/>
          <a:ext cx="11397916" cy="100584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3769772909"/>
                    </a:ext>
                  </a:extLst>
                </a:gridCol>
                <a:gridCol w="5698958">
                  <a:extLst>
                    <a:ext uri="{9D8B030D-6E8A-4147-A177-3AD203B41FA5}">
                      <a16:colId xmlns:a16="http://schemas.microsoft.com/office/drawing/2014/main" val="672649232"/>
                    </a:ext>
                  </a:extLst>
                </a:gridCol>
              </a:tblGrid>
              <a:tr h="539014">
                <a:tc>
                  <a:txBody>
                    <a:bodyPr/>
                    <a:lstStyle/>
                    <a:p>
                      <a:pPr>
                        <a:lnSpc>
                          <a:spcPct val="100000"/>
                        </a:lnSpc>
                      </a:pPr>
                      <a:r>
                        <a:rPr lang="en-GB" sz="2000" b="0" dirty="0">
                          <a:solidFill>
                            <a:srgbClr val="512275"/>
                          </a:solidFill>
                          <a:latin typeface="Verdana" panose="020B0604030504040204" pitchFamily="34" charset="0"/>
                          <a:ea typeface="Verdana" panose="020B0604030504040204" pitchFamily="34" charset="0"/>
                        </a:rPr>
                        <a:t>Step 6:</a:t>
                      </a:r>
                      <a:r>
                        <a:rPr lang="en-GB" sz="2000" b="0" baseline="0" dirty="0">
                          <a:solidFill>
                            <a:srgbClr val="512275"/>
                          </a:solidFill>
                          <a:latin typeface="Verdana" panose="020B0604030504040204" pitchFamily="34" charset="0"/>
                          <a:ea typeface="Verdana" panose="020B0604030504040204" pitchFamily="34" charset="0"/>
                        </a:rPr>
                        <a:t> Write down how much you believe the thought to be tested now from 0-100%.</a:t>
                      </a:r>
                      <a:endParaRPr lang="en-GB" sz="2000" b="0" dirty="0">
                        <a:solidFill>
                          <a:srgbClr val="512275"/>
                        </a:solidFill>
                        <a:latin typeface="Verdana" panose="020B0604030504040204" pitchFamily="34" charset="0"/>
                        <a:ea typeface="Verdana" panose="020B0604030504040204" pitchFamily="34" charset="0"/>
                      </a:endParaRPr>
                    </a:p>
                  </a:txBody>
                  <a:tcPr>
                    <a:solidFill>
                      <a:srgbClr val="C4D5F3"/>
                    </a:solidFill>
                  </a:tcPr>
                </a:tc>
                <a:tc>
                  <a:txBody>
                    <a:bodyPr/>
                    <a:lstStyle/>
                    <a:p>
                      <a:pPr>
                        <a:lnSpc>
                          <a:spcPct val="100000"/>
                        </a:lnSpc>
                      </a:pPr>
                      <a:r>
                        <a:rPr lang="en-US" sz="2000" b="0" kern="1200" dirty="0">
                          <a:solidFill>
                            <a:srgbClr val="512275"/>
                          </a:solidFill>
                          <a:latin typeface="Verdana" panose="020B0604030504040204" pitchFamily="34" charset="0"/>
                          <a:ea typeface="Verdana" panose="020B0604030504040204" pitchFamily="34" charset="0"/>
                          <a:cs typeface="+mn-cs"/>
                        </a:rPr>
                        <a:t>If I stop playing the music loudly, I wont be able to cope with the voices</a:t>
                      </a:r>
                      <a:r>
                        <a:rPr lang="en-US" sz="2000" b="0" kern="1200" baseline="0" dirty="0">
                          <a:solidFill>
                            <a:srgbClr val="512275"/>
                          </a:solidFill>
                          <a:latin typeface="Verdana" panose="020B0604030504040204" pitchFamily="34" charset="0"/>
                          <a:ea typeface="Verdana" panose="020B0604030504040204" pitchFamily="34" charset="0"/>
                          <a:cs typeface="+mn-cs"/>
                        </a:rPr>
                        <a:t> (0%)</a:t>
                      </a:r>
                      <a:endParaRPr lang="en-GB" sz="2000" b="0" dirty="0">
                        <a:solidFill>
                          <a:srgbClr val="512275"/>
                        </a:solidFill>
                        <a:latin typeface="Verdana" panose="020B0604030504040204" pitchFamily="34" charset="0"/>
                        <a:ea typeface="Verdana" panose="020B0604030504040204" pitchFamily="34" charset="0"/>
                      </a:endParaRPr>
                    </a:p>
                  </a:txBody>
                  <a:tcPr>
                    <a:solidFill>
                      <a:srgbClr val="C4D5F3"/>
                    </a:solidFill>
                  </a:tcPr>
                </a:tc>
                <a:extLst>
                  <a:ext uri="{0D108BD9-81ED-4DB2-BD59-A6C34878D82A}">
                    <a16:rowId xmlns:a16="http://schemas.microsoft.com/office/drawing/2014/main" val="3794050509"/>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129630638"/>
              </p:ext>
            </p:extLst>
          </p:nvPr>
        </p:nvGraphicFramePr>
        <p:xfrm>
          <a:off x="397042" y="5547360"/>
          <a:ext cx="11397916" cy="1310640"/>
        </p:xfrm>
        <a:graphic>
          <a:graphicData uri="http://schemas.openxmlformats.org/drawingml/2006/table">
            <a:tbl>
              <a:tblPr firstRow="1" bandRow="1">
                <a:tableStyleId>{5C22544A-7EE6-4342-B048-85BDC9FD1C3A}</a:tableStyleId>
              </a:tblPr>
              <a:tblGrid>
                <a:gridCol w="5698958">
                  <a:extLst>
                    <a:ext uri="{9D8B030D-6E8A-4147-A177-3AD203B41FA5}">
                      <a16:colId xmlns:a16="http://schemas.microsoft.com/office/drawing/2014/main" val="1561456162"/>
                    </a:ext>
                  </a:extLst>
                </a:gridCol>
                <a:gridCol w="5698958">
                  <a:extLst>
                    <a:ext uri="{9D8B030D-6E8A-4147-A177-3AD203B41FA5}">
                      <a16:colId xmlns:a16="http://schemas.microsoft.com/office/drawing/2014/main" val="3451470361"/>
                    </a:ext>
                  </a:extLst>
                </a:gridCol>
              </a:tblGrid>
              <a:tr h="498911">
                <a:tc>
                  <a:txBody>
                    <a:bodyPr/>
                    <a:lstStyle/>
                    <a:p>
                      <a:pPr>
                        <a:lnSpc>
                          <a:spcPct val="100000"/>
                        </a:lnSpc>
                      </a:pPr>
                      <a:r>
                        <a:rPr lang="en-GB" sz="2000" b="0" dirty="0">
                          <a:solidFill>
                            <a:srgbClr val="512275"/>
                          </a:solidFill>
                          <a:latin typeface="Verdana" panose="020B0604030504040204" pitchFamily="34" charset="0"/>
                          <a:ea typeface="Verdana" panose="020B0604030504040204" pitchFamily="34" charset="0"/>
                        </a:rPr>
                        <a:t>Step 7: What</a:t>
                      </a:r>
                      <a:r>
                        <a:rPr lang="en-GB" sz="2000" b="0" baseline="0" dirty="0">
                          <a:solidFill>
                            <a:srgbClr val="512275"/>
                          </a:solidFill>
                          <a:latin typeface="Verdana" panose="020B0604030504040204" pitchFamily="34" charset="0"/>
                          <a:ea typeface="Verdana" panose="020B0604030504040204" pitchFamily="34" charset="0"/>
                        </a:rPr>
                        <a:t> do you make of this? Write down any alternative thoughts. </a:t>
                      </a:r>
                      <a:endParaRPr lang="en-GB" sz="2000" b="0" dirty="0">
                        <a:solidFill>
                          <a:srgbClr val="512275"/>
                        </a:solidFill>
                        <a:latin typeface="Verdana" panose="020B0604030504040204" pitchFamily="34" charset="0"/>
                        <a:ea typeface="Verdana" panose="020B0604030504040204" pitchFamily="34" charset="0"/>
                      </a:endParaRPr>
                    </a:p>
                  </a:txBody>
                  <a:tcPr>
                    <a:solidFill>
                      <a:srgbClr val="C4D5F3"/>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b="0" kern="1200" dirty="0">
                          <a:solidFill>
                            <a:srgbClr val="512275"/>
                          </a:solidFill>
                          <a:latin typeface="Verdana" panose="020B0604030504040204" pitchFamily="34" charset="0"/>
                          <a:ea typeface="Verdana" panose="020B0604030504040204" pitchFamily="34" charset="0"/>
                          <a:cs typeface="+mn-cs"/>
                        </a:rPr>
                        <a:t>I </a:t>
                      </a:r>
                      <a:r>
                        <a:rPr lang="en-US" sz="2000" b="0" kern="1200" dirty="0">
                          <a:solidFill>
                            <a:srgbClr val="512275"/>
                          </a:solidFill>
                          <a:latin typeface="Verdana" panose="020B0604030504040204" pitchFamily="34" charset="0"/>
                          <a:ea typeface="Verdana" panose="020B0604030504040204" pitchFamily="34" charset="0"/>
                          <a:cs typeface="+mn-cs"/>
                        </a:rPr>
                        <a:t>don’t need to listen to loud music to cope with voices. An iPod is just as effective/helpful.’ </a:t>
                      </a:r>
                      <a:r>
                        <a:rPr lang="en-US" sz="1800" b="0" i="0" u="none" strike="noStrike" kern="1200" baseline="0" dirty="0">
                          <a:solidFill>
                            <a:schemeClr val="dk1"/>
                          </a:solidFill>
                          <a:latin typeface="+mn-lt"/>
                          <a:ea typeface="+mn-ea"/>
                          <a:cs typeface="+mn-cs"/>
                        </a:rPr>
                        <a:t>	</a:t>
                      </a:r>
                    </a:p>
                    <a:p>
                      <a:pPr>
                        <a:lnSpc>
                          <a:spcPct val="100000"/>
                        </a:lnSpc>
                      </a:pPr>
                      <a:endParaRPr lang="en-GB" sz="2000" b="0" dirty="0">
                        <a:solidFill>
                          <a:srgbClr val="512275"/>
                        </a:solidFill>
                        <a:latin typeface="Verdana" panose="020B0604030504040204" pitchFamily="34" charset="0"/>
                        <a:ea typeface="Verdana" panose="020B0604030504040204" pitchFamily="34" charset="0"/>
                      </a:endParaRPr>
                    </a:p>
                  </a:txBody>
                  <a:tcPr>
                    <a:solidFill>
                      <a:srgbClr val="C4D5F3"/>
                    </a:solidFill>
                  </a:tcPr>
                </a:tc>
                <a:extLst>
                  <a:ext uri="{0D108BD9-81ED-4DB2-BD59-A6C34878D82A}">
                    <a16:rowId xmlns:a16="http://schemas.microsoft.com/office/drawing/2014/main" val="2604561505"/>
                  </a:ext>
                </a:extLst>
              </a:tr>
            </a:tbl>
          </a:graphicData>
        </a:graphic>
      </p:graphicFrame>
    </p:spTree>
    <p:extLst>
      <p:ext uri="{BB962C8B-B14F-4D97-AF65-F5344CB8AC3E}">
        <p14:creationId xmlns:p14="http://schemas.microsoft.com/office/powerpoint/2010/main" val="371131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28407" y="466621"/>
            <a:ext cx="270182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a:solidFill>
                  <a:srgbClr val="512275"/>
                </a:solidFill>
                <a:latin typeface="Arial Narrow" charset="0"/>
                <a:ea typeface="Arial Narrow" charset="0"/>
                <a:cs typeface="Arial Narrow" charset="0"/>
              </a:rPr>
              <a:t>Activity</a:t>
            </a:r>
            <a:endParaRPr lang="en-GB" sz="6000" b="1" dirty="0">
              <a:solidFill>
                <a:srgbClr val="512275"/>
              </a:solidFill>
              <a:latin typeface="Arial Narrow" charset="0"/>
              <a:ea typeface="Arial Narrow" charset="0"/>
              <a:cs typeface="Arial Narrow" charset="0"/>
            </a:endParaRPr>
          </a:p>
        </p:txBody>
      </p:sp>
      <p:sp>
        <p:nvSpPr>
          <p:cNvPr id="9" name="Content Placeholder 2"/>
          <p:cNvSpPr>
            <a:spLocks noGrp="1"/>
          </p:cNvSpPr>
          <p:nvPr>
            <p:ph idx="1"/>
          </p:nvPr>
        </p:nvSpPr>
        <p:spPr>
          <a:xfrm>
            <a:off x="4446021" y="935152"/>
            <a:ext cx="7326682" cy="4987695"/>
          </a:xfrm>
        </p:spPr>
        <p:txBody>
          <a:bodyPr>
            <a:normAutofit/>
          </a:bodyPr>
          <a:lstStyle/>
          <a:p>
            <a:pPr>
              <a:lnSpc>
                <a:spcPct val="150000"/>
              </a:lnSpc>
            </a:pPr>
            <a:r>
              <a:rPr lang="en-GB" dirty="0">
                <a:solidFill>
                  <a:srgbClr val="512275"/>
                </a:solidFill>
                <a:latin typeface="Verdana" panose="020B0604030504040204" pitchFamily="34" charset="0"/>
                <a:ea typeface="Verdana" panose="020B0604030504040204" pitchFamily="34" charset="0"/>
              </a:rPr>
              <a:t>Work in groups to consider a current patient on the ward.</a:t>
            </a:r>
          </a:p>
          <a:p>
            <a:pPr>
              <a:lnSpc>
                <a:spcPct val="150000"/>
              </a:lnSpc>
            </a:pPr>
            <a:r>
              <a:rPr lang="en-GB" dirty="0">
                <a:solidFill>
                  <a:srgbClr val="512275"/>
                </a:solidFill>
                <a:latin typeface="Verdana" panose="020B0604030504040204" pitchFamily="34" charset="0"/>
                <a:ea typeface="Verdana" panose="020B0604030504040204" pitchFamily="34" charset="0"/>
              </a:rPr>
              <a:t>Complete the behavioural experiment diary. </a:t>
            </a:r>
          </a:p>
          <a:p>
            <a:pPr>
              <a:lnSpc>
                <a:spcPct val="150000"/>
              </a:lnSpc>
            </a:pPr>
            <a:r>
              <a:rPr lang="en-GB" dirty="0">
                <a:solidFill>
                  <a:srgbClr val="512275"/>
                </a:solidFill>
                <a:latin typeface="Verdana" panose="020B0604030504040204" pitchFamily="34" charset="0"/>
                <a:ea typeface="Verdana" panose="020B0604030504040204" pitchFamily="34" charset="0"/>
              </a:rPr>
              <a:t>Consider – what does the patient want to test and what can they do to test it?</a:t>
            </a:r>
          </a:p>
        </p:txBody>
      </p:sp>
    </p:spTree>
    <p:extLst>
      <p:ext uri="{BB962C8B-B14F-4D97-AF65-F5344CB8AC3E}">
        <p14:creationId xmlns:p14="http://schemas.microsoft.com/office/powerpoint/2010/main" val="28492074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Session 6</a:t>
            </a:r>
          </a:p>
        </p:txBody>
      </p:sp>
      <p:sp>
        <p:nvSpPr>
          <p:cNvPr id="7" name="Google Shape;67;p12"/>
          <p:cNvSpPr txBox="1">
            <a:spLocks/>
          </p:cNvSpPr>
          <p:nvPr/>
        </p:nvSpPr>
        <p:spPr>
          <a:xfrm>
            <a:off x="2537741" y="2283253"/>
            <a:ext cx="7176367" cy="4078953"/>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8000" dirty="0">
                <a:solidFill>
                  <a:srgbClr val="512275"/>
                </a:solidFill>
                <a:latin typeface="Segoe Print" charset="0"/>
                <a:ea typeface="Segoe Print" charset="0"/>
                <a:cs typeface="Segoe Print" charset="0"/>
              </a:rPr>
              <a:t>Summary &amp; Reflection</a:t>
            </a:r>
          </a:p>
        </p:txBody>
      </p:sp>
      <p:sp>
        <p:nvSpPr>
          <p:cNvPr id="12" name="Cloud Callout 11"/>
          <p:cNvSpPr/>
          <p:nvPr/>
        </p:nvSpPr>
        <p:spPr>
          <a:xfrm>
            <a:off x="9714108" y="3429000"/>
            <a:ext cx="1518834" cy="1301857"/>
          </a:xfrm>
          <a:prstGeom prst="cloudCallout">
            <a:avLst>
              <a:gd name="adj1" fmla="val -52465"/>
              <a:gd name="adj2" fmla="val 70833"/>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31494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597191" cy="2462560"/>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39" y="466620"/>
            <a:ext cx="3597191"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Summary</a:t>
            </a:r>
          </a:p>
        </p:txBody>
      </p:sp>
      <p:sp>
        <p:nvSpPr>
          <p:cNvPr id="7" name="Content Placeholder 2"/>
          <p:cNvSpPr>
            <a:spLocks noGrp="1"/>
          </p:cNvSpPr>
          <p:nvPr>
            <p:ph idx="1"/>
          </p:nvPr>
        </p:nvSpPr>
        <p:spPr>
          <a:xfrm>
            <a:off x="4936210" y="141426"/>
            <a:ext cx="6997485" cy="5575510"/>
          </a:xfrm>
        </p:spPr>
        <p:txBody>
          <a:bodyPr>
            <a:noAutofit/>
          </a:bodyPr>
          <a:lstStyle/>
          <a:p>
            <a:pPr>
              <a:lnSpc>
                <a:spcPct val="170000"/>
              </a:lnSpc>
              <a:buFont typeface="Wingdings" panose="05000000000000000000" pitchFamily="2" charset="2"/>
              <a:buChar char="Ø"/>
            </a:pPr>
            <a:r>
              <a:rPr lang="en-GB" sz="1800" dirty="0">
                <a:solidFill>
                  <a:srgbClr val="512275"/>
                </a:solidFill>
                <a:latin typeface="Verdana" panose="020B0604030504040204" pitchFamily="34" charset="0"/>
                <a:ea typeface="Verdana" panose="020B0604030504040204" pitchFamily="34" charset="0"/>
              </a:rPr>
              <a:t>Unusual experiences and beliefs (psychosis) lie on a continuum of normal experiences.</a:t>
            </a:r>
          </a:p>
          <a:p>
            <a:pPr>
              <a:lnSpc>
                <a:spcPct val="170000"/>
              </a:lnSpc>
              <a:buFont typeface="Wingdings" panose="05000000000000000000" pitchFamily="2" charset="2"/>
              <a:buChar char="Ø"/>
            </a:pPr>
            <a:r>
              <a:rPr lang="en-GB" sz="1800" dirty="0">
                <a:solidFill>
                  <a:srgbClr val="512275"/>
                </a:solidFill>
                <a:latin typeface="Verdana" panose="020B0604030504040204" pitchFamily="34" charset="0"/>
                <a:ea typeface="Verdana" panose="020B0604030504040204" pitchFamily="34" charset="0"/>
              </a:rPr>
              <a:t>Unusual experiences and beliefs are not always related to mental disorder.</a:t>
            </a:r>
          </a:p>
          <a:p>
            <a:pPr>
              <a:lnSpc>
                <a:spcPct val="170000"/>
              </a:lnSpc>
              <a:buFont typeface="Wingdings" panose="05000000000000000000" pitchFamily="2" charset="2"/>
              <a:buChar char="Ø"/>
            </a:pPr>
            <a:r>
              <a:rPr lang="en-GB" sz="1800" dirty="0">
                <a:solidFill>
                  <a:srgbClr val="512275"/>
                </a:solidFill>
                <a:latin typeface="Verdana" panose="020B0604030504040204" pitchFamily="34" charset="0"/>
                <a:ea typeface="Verdana" panose="020B0604030504040204" pitchFamily="34" charset="0"/>
              </a:rPr>
              <a:t>Some people have positive experiences of psychosis e.g. positive voices.</a:t>
            </a:r>
          </a:p>
          <a:p>
            <a:pPr>
              <a:lnSpc>
                <a:spcPct val="170000"/>
              </a:lnSpc>
              <a:buFont typeface="Wingdings" panose="05000000000000000000" pitchFamily="2" charset="2"/>
              <a:buChar char="Ø"/>
            </a:pPr>
            <a:r>
              <a:rPr lang="en-GB" sz="1800" dirty="0">
                <a:solidFill>
                  <a:srgbClr val="512275"/>
                </a:solidFill>
                <a:latin typeface="Verdana" panose="020B0604030504040204" pitchFamily="34" charset="0"/>
                <a:ea typeface="Verdana" panose="020B0604030504040204" pitchFamily="34" charset="0"/>
              </a:rPr>
              <a:t>Challenging negative thoughts and content of voices can help some people think differently.</a:t>
            </a:r>
          </a:p>
          <a:p>
            <a:pPr>
              <a:lnSpc>
                <a:spcPct val="170000"/>
              </a:lnSpc>
              <a:buFont typeface="Wingdings" panose="05000000000000000000" pitchFamily="2" charset="2"/>
              <a:buChar char="Ø"/>
            </a:pPr>
            <a:r>
              <a:rPr lang="en-GB" sz="1800" dirty="0">
                <a:solidFill>
                  <a:srgbClr val="512275"/>
                </a:solidFill>
                <a:latin typeface="Verdana" panose="020B0604030504040204" pitchFamily="34" charset="0"/>
                <a:ea typeface="Verdana" panose="020B0604030504040204" pitchFamily="34" charset="0"/>
              </a:rPr>
              <a:t>Testing out whether voices are as powerful as people think they are can help grow their confidence and feel more in control.</a:t>
            </a:r>
          </a:p>
          <a:p>
            <a:pPr>
              <a:lnSpc>
                <a:spcPct val="170000"/>
              </a:lnSpc>
              <a:buFont typeface="Wingdings" panose="05000000000000000000" pitchFamily="2" charset="2"/>
              <a:buChar char="Ø"/>
            </a:pPr>
            <a:r>
              <a:rPr lang="en-GB" sz="1800" dirty="0">
                <a:solidFill>
                  <a:srgbClr val="512275"/>
                </a:solidFill>
                <a:latin typeface="Verdana" panose="020B0604030504040204" pitchFamily="34" charset="0"/>
                <a:ea typeface="Verdana" panose="020B0604030504040204" pitchFamily="34" charset="0"/>
              </a:rPr>
              <a:t>Testing out how accurate paranoid beliefs are may help someone think in a different way.</a:t>
            </a:r>
          </a:p>
        </p:txBody>
      </p:sp>
    </p:spTree>
    <p:extLst>
      <p:ext uri="{BB962C8B-B14F-4D97-AF65-F5344CB8AC3E}">
        <p14:creationId xmlns:p14="http://schemas.microsoft.com/office/powerpoint/2010/main" val="19217307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597191" cy="2462560"/>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39" y="466620"/>
            <a:ext cx="3597191" cy="2201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Reflection on today</a:t>
            </a:r>
          </a:p>
        </p:txBody>
      </p:sp>
      <p:sp>
        <p:nvSpPr>
          <p:cNvPr id="8" name="Content Placeholder 2"/>
          <p:cNvSpPr>
            <a:spLocks noGrp="1"/>
          </p:cNvSpPr>
          <p:nvPr>
            <p:ph idx="1"/>
          </p:nvPr>
        </p:nvSpPr>
        <p:spPr>
          <a:xfrm>
            <a:off x="5129939" y="552070"/>
            <a:ext cx="6749510" cy="5753860"/>
          </a:xfrm>
        </p:spPr>
        <p:txBody>
          <a:bodyPr>
            <a:noAutofit/>
          </a:bodyPr>
          <a:lstStyle/>
          <a:p>
            <a:pPr>
              <a:lnSpc>
                <a:spcPct val="150000"/>
              </a:lnSpc>
            </a:pPr>
            <a:r>
              <a:rPr lang="en-GB" sz="2300" dirty="0">
                <a:solidFill>
                  <a:srgbClr val="512275"/>
                </a:solidFill>
                <a:latin typeface="Verdana" panose="020B0604030504040204" pitchFamily="34" charset="0"/>
                <a:ea typeface="Verdana" panose="020B0604030504040204" pitchFamily="34" charset="0"/>
              </a:rPr>
              <a:t>Was it hard to work through the workbook?</a:t>
            </a:r>
          </a:p>
          <a:p>
            <a:pPr>
              <a:lnSpc>
                <a:spcPct val="150000"/>
              </a:lnSpc>
            </a:pPr>
            <a:r>
              <a:rPr lang="en-GB" sz="2300" dirty="0">
                <a:solidFill>
                  <a:srgbClr val="512275"/>
                </a:solidFill>
                <a:latin typeface="Verdana" panose="020B0604030504040204" pitchFamily="34" charset="0"/>
                <a:ea typeface="Verdana" panose="020B0604030504040204" pitchFamily="34" charset="0"/>
              </a:rPr>
              <a:t>What helped you work through the workbook?</a:t>
            </a:r>
          </a:p>
          <a:p>
            <a:pPr>
              <a:lnSpc>
                <a:spcPct val="150000"/>
              </a:lnSpc>
            </a:pPr>
            <a:r>
              <a:rPr lang="en-GB" sz="2300" dirty="0">
                <a:solidFill>
                  <a:srgbClr val="512275"/>
                </a:solidFill>
                <a:latin typeface="Verdana" panose="020B0604030504040204" pitchFamily="34" charset="0"/>
                <a:ea typeface="Verdana" panose="020B0604030504040204" pitchFamily="34" charset="0"/>
              </a:rPr>
              <a:t>Is there anything that you would need to do to help a patient work through the workbook?</a:t>
            </a:r>
          </a:p>
          <a:p>
            <a:pPr>
              <a:lnSpc>
                <a:spcPct val="150000"/>
              </a:lnSpc>
            </a:pPr>
            <a:r>
              <a:rPr lang="en-GB" sz="2300" dirty="0">
                <a:solidFill>
                  <a:srgbClr val="512275"/>
                </a:solidFill>
                <a:latin typeface="Verdana" panose="020B0604030504040204" pitchFamily="34" charset="0"/>
                <a:ea typeface="Verdana" panose="020B0604030504040204" pitchFamily="34" charset="0"/>
              </a:rPr>
              <a:t>Is there anything that might stop a patient from being able to work through the workbook?</a:t>
            </a:r>
          </a:p>
        </p:txBody>
      </p:sp>
      <p:sp>
        <p:nvSpPr>
          <p:cNvPr id="3" name="Cloud Callout 2"/>
          <p:cNvSpPr/>
          <p:nvPr/>
        </p:nvSpPr>
        <p:spPr>
          <a:xfrm>
            <a:off x="1394847" y="3429000"/>
            <a:ext cx="1518834" cy="1301857"/>
          </a:xfrm>
          <a:prstGeom prst="cloudCallout">
            <a:avLst>
              <a:gd name="adj1" fmla="val -52465"/>
              <a:gd name="adj2" fmla="val 70833"/>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99550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955963" y="1686844"/>
            <a:ext cx="10900240" cy="347357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4800" dirty="0">
                <a:solidFill>
                  <a:srgbClr val="512275"/>
                </a:solidFill>
                <a:latin typeface="Segoe Print" charset="0"/>
                <a:ea typeface="Segoe Print" charset="0"/>
                <a:cs typeface="Segoe Print" charset="0"/>
              </a:rPr>
              <a:t>Thank you for your participation!</a:t>
            </a: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endParaRPr lang="en-GB" sz="2000" dirty="0">
              <a:solidFill>
                <a:srgbClr val="512275"/>
              </a:solidFill>
              <a:latin typeface="Segoe Print" charset="0"/>
              <a:ea typeface="Segoe Print" charset="0"/>
              <a:cs typeface="Segoe Print" charset="0"/>
            </a:endParaRPr>
          </a:p>
          <a:p>
            <a:pPr algn="ctr">
              <a:lnSpc>
                <a:spcPct val="150000"/>
              </a:lnSpc>
              <a:spcBef>
                <a:spcPts val="0"/>
              </a:spcBef>
            </a:pPr>
            <a:r>
              <a:rPr lang="en-GB" sz="4800" dirty="0">
                <a:solidFill>
                  <a:srgbClr val="512275"/>
                </a:solidFill>
                <a:latin typeface="Segoe Print" charset="0"/>
                <a:ea typeface="Segoe Print" charset="0"/>
                <a:cs typeface="Segoe Print" charset="0"/>
              </a:rPr>
              <a:t>Any questions or feedback?</a:t>
            </a:r>
          </a:p>
        </p:txBody>
      </p:sp>
      <p:grpSp>
        <p:nvGrpSpPr>
          <p:cNvPr id="7" name="Google Shape;376;p38"/>
          <p:cNvGrpSpPr/>
          <p:nvPr/>
        </p:nvGrpSpPr>
        <p:grpSpPr>
          <a:xfrm>
            <a:off x="10213383" y="5129938"/>
            <a:ext cx="1869570" cy="1728061"/>
            <a:chOff x="1233350" y="1619250"/>
            <a:chExt cx="466500" cy="456725"/>
          </a:xfrm>
          <a:solidFill>
            <a:srgbClr val="512275"/>
          </a:solidFill>
        </p:grpSpPr>
        <p:sp>
          <p:nvSpPr>
            <p:cNvPr id="8" name="Google Shape;377;p38"/>
            <p:cNvSpPr/>
            <p:nvPr/>
          </p:nvSpPr>
          <p:spPr>
            <a:xfrm>
              <a:off x="1233350" y="1619250"/>
              <a:ext cx="466500" cy="456725"/>
            </a:xfrm>
            <a:custGeom>
              <a:avLst/>
              <a:gdLst/>
              <a:ahLst/>
              <a:cxnLst/>
              <a:rect l="l" t="t" r="r" b="b"/>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78;p38"/>
            <p:cNvSpPr/>
            <p:nvPr/>
          </p:nvSpPr>
          <p:spPr>
            <a:xfrm>
              <a:off x="1382325" y="1792025"/>
              <a:ext cx="168550" cy="12250"/>
            </a:xfrm>
            <a:custGeom>
              <a:avLst/>
              <a:gdLst/>
              <a:ahLst/>
              <a:cxnLst/>
              <a:rect l="l" t="t" r="r" b="b"/>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79;p38"/>
            <p:cNvSpPr/>
            <p:nvPr/>
          </p:nvSpPr>
          <p:spPr>
            <a:xfrm>
              <a:off x="1382325" y="1825000"/>
              <a:ext cx="168550" cy="12250"/>
            </a:xfrm>
            <a:custGeom>
              <a:avLst/>
              <a:gdLst/>
              <a:ahLst/>
              <a:cxnLst/>
              <a:rect l="l" t="t" r="r" b="b"/>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80;p38"/>
            <p:cNvSpPr/>
            <p:nvPr/>
          </p:nvSpPr>
          <p:spPr>
            <a:xfrm>
              <a:off x="1382325" y="1858575"/>
              <a:ext cx="70850" cy="12250"/>
            </a:xfrm>
            <a:custGeom>
              <a:avLst/>
              <a:gdLst/>
              <a:ahLst/>
              <a:cxnLst/>
              <a:rect l="l" t="t" r="r" b="b"/>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solidFill>
                <a:srgbClr val="5122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82955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547447" y="967083"/>
            <a:ext cx="8444004" cy="484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2600" b="1" dirty="0">
                <a:solidFill>
                  <a:srgbClr val="512275"/>
                </a:solidFill>
                <a:latin typeface="Arial Narrow" charset="0"/>
                <a:ea typeface="Arial Narrow" charset="0"/>
                <a:cs typeface="Arial Narrow" charset="0"/>
              </a:rPr>
              <a:t>Have you ever experienced paranoid thoughts in your life</a:t>
            </a:r>
            <a:r>
              <a:rPr lang="en-GB" sz="2600" dirty="0">
                <a:solidFill>
                  <a:srgbClr val="512275"/>
                </a:solidFill>
                <a:latin typeface="Arial Narrow" charset="0"/>
                <a:ea typeface="Arial Narrow" charset="0"/>
                <a:cs typeface="Arial Narrow" charset="0"/>
              </a:rPr>
              <a:t>?</a:t>
            </a:r>
          </a:p>
          <a:p>
            <a:pPr marL="633413" lvl="2" indent="-457200">
              <a:lnSpc>
                <a:spcPct val="120000"/>
              </a:lnSpc>
              <a:buFont typeface="Arial" panose="020B0604020202020204" pitchFamily="34" charset="0"/>
              <a:buChar char="•"/>
              <a:defRPr/>
            </a:pPr>
            <a:r>
              <a:rPr lang="en-GB" sz="2600" dirty="0">
                <a:solidFill>
                  <a:srgbClr val="512275"/>
                </a:solidFill>
                <a:latin typeface="Arial Narrow" charset="0"/>
                <a:ea typeface="Arial Narrow" charset="0"/>
                <a:cs typeface="Arial Narrow" charset="0"/>
              </a:rPr>
              <a:t>suspicious about others’ intentions?</a:t>
            </a:r>
          </a:p>
          <a:p>
            <a:pPr marL="633413" lvl="2" indent="-457200">
              <a:lnSpc>
                <a:spcPct val="120000"/>
              </a:lnSpc>
              <a:buFont typeface="Arial" panose="020B0604020202020204" pitchFamily="34" charset="0"/>
              <a:buChar char="•"/>
              <a:defRPr/>
            </a:pPr>
            <a:r>
              <a:rPr lang="en-GB" sz="2600" dirty="0">
                <a:solidFill>
                  <a:srgbClr val="512275"/>
                </a:solidFill>
                <a:latin typeface="Arial Narrow" charset="0"/>
                <a:ea typeface="Arial Narrow" charset="0"/>
                <a:cs typeface="Arial Narrow" charset="0"/>
              </a:rPr>
              <a:t>thought that others were talking about you behind your back?</a:t>
            </a:r>
          </a:p>
          <a:p>
            <a:pPr marL="633413" lvl="2" indent="-457200">
              <a:lnSpc>
                <a:spcPct val="120000"/>
              </a:lnSpc>
              <a:buFont typeface="Arial" panose="020B0604020202020204" pitchFamily="34" charset="0"/>
              <a:buChar char="•"/>
              <a:defRPr/>
            </a:pPr>
            <a:r>
              <a:rPr lang="en-GB" sz="2600" dirty="0">
                <a:solidFill>
                  <a:srgbClr val="512275"/>
                </a:solidFill>
                <a:latin typeface="Arial Narrow" charset="0"/>
                <a:ea typeface="Arial Narrow" charset="0"/>
                <a:cs typeface="Arial Narrow" charset="0"/>
              </a:rPr>
              <a:t>believed people were trying to irritate or even harm you?</a:t>
            </a:r>
          </a:p>
          <a:p>
            <a:pPr marL="633413" lvl="2" indent="-457200">
              <a:lnSpc>
                <a:spcPct val="120000"/>
              </a:lnSpc>
              <a:buFont typeface="Arial" panose="020B0604020202020204" pitchFamily="34" charset="0"/>
              <a:buChar char="•"/>
              <a:defRPr/>
            </a:pPr>
            <a:endParaRPr lang="en-GB" sz="2600" dirty="0">
              <a:solidFill>
                <a:srgbClr val="512275"/>
              </a:solidFill>
              <a:latin typeface="Arial Narrow" charset="0"/>
              <a:ea typeface="Arial Narrow" charset="0"/>
              <a:cs typeface="Arial Narrow" charset="0"/>
            </a:endParaRPr>
          </a:p>
          <a:p>
            <a:pPr marL="176213" lvl="2">
              <a:lnSpc>
                <a:spcPct val="120000"/>
              </a:lnSpc>
              <a:defRPr/>
            </a:pPr>
            <a:r>
              <a:rPr lang="en-GB" sz="2600" b="1" dirty="0">
                <a:solidFill>
                  <a:srgbClr val="512275"/>
                </a:solidFill>
                <a:latin typeface="Arial Narrow" charset="0"/>
                <a:ea typeface="Arial Narrow" charset="0"/>
                <a:cs typeface="Arial Narrow" charset="0"/>
              </a:rPr>
              <a:t>Have you ever heard voices?</a:t>
            </a:r>
          </a:p>
          <a:p>
            <a:pPr marL="633413" lvl="2" indent="-457200">
              <a:lnSpc>
                <a:spcPct val="120000"/>
              </a:lnSpc>
              <a:buFont typeface="Arial" panose="020B0604020202020204" pitchFamily="34" charset="0"/>
              <a:buChar char="•"/>
              <a:defRPr/>
            </a:pPr>
            <a:r>
              <a:rPr lang="en-GB" sz="2600" dirty="0">
                <a:solidFill>
                  <a:srgbClr val="512275"/>
                </a:solidFill>
                <a:latin typeface="Arial Narrow" charset="0"/>
                <a:ea typeface="Arial Narrow" charset="0"/>
                <a:cs typeface="Arial Narrow" charset="0"/>
              </a:rPr>
              <a:t>Heard the phone ring when it wasn’t?</a:t>
            </a:r>
          </a:p>
          <a:p>
            <a:pPr marL="633413" lvl="2" indent="-457200">
              <a:lnSpc>
                <a:spcPct val="120000"/>
              </a:lnSpc>
              <a:buFont typeface="Arial" panose="020B0604020202020204" pitchFamily="34" charset="0"/>
              <a:buChar char="•"/>
              <a:defRPr/>
            </a:pPr>
            <a:r>
              <a:rPr lang="en-GB" sz="2600" dirty="0">
                <a:solidFill>
                  <a:srgbClr val="512275"/>
                </a:solidFill>
                <a:latin typeface="Arial Narrow" charset="0"/>
                <a:ea typeface="Arial Narrow" charset="0"/>
                <a:cs typeface="Arial Narrow" charset="0"/>
              </a:rPr>
              <a:t>Heard your name being called out and there is nobody there?</a:t>
            </a:r>
          </a:p>
          <a:p>
            <a:pPr marL="176213" lvl="2">
              <a:lnSpc>
                <a:spcPct val="120000"/>
              </a:lnSpc>
              <a:defRPr/>
            </a:pPr>
            <a:endParaRPr lang="en-GB" sz="2600" dirty="0">
              <a:solidFill>
                <a:srgbClr val="512275"/>
              </a:solidFill>
              <a:latin typeface="Arial Narrow" charset="0"/>
              <a:ea typeface="Arial Narrow" charset="0"/>
              <a:cs typeface="Arial Narrow" charset="0"/>
            </a:endParaRPr>
          </a:p>
          <a:p>
            <a:pPr marL="176213" lvl="2">
              <a:lnSpc>
                <a:spcPct val="120000"/>
              </a:lnSpc>
              <a:defRPr/>
            </a:pPr>
            <a:r>
              <a:rPr lang="en-GB" sz="2600" dirty="0">
                <a:solidFill>
                  <a:srgbClr val="512275"/>
                </a:solidFill>
                <a:latin typeface="Arial Narrow" charset="0"/>
                <a:ea typeface="Arial Narrow" charset="0"/>
                <a:cs typeface="Arial Narrow" charset="0"/>
              </a:rPr>
              <a:t>What were the circumstances?</a:t>
            </a:r>
          </a:p>
        </p:txBody>
      </p:sp>
      <p:sp>
        <p:nvSpPr>
          <p:cNvPr id="7" name="Google Shape;67;p12"/>
          <p:cNvSpPr txBox="1">
            <a:spLocks/>
          </p:cNvSpPr>
          <p:nvPr/>
        </p:nvSpPr>
        <p:spPr>
          <a:xfrm>
            <a:off x="2699311" y="2806877"/>
            <a:ext cx="6257886" cy="239198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sz="6600" dirty="0">
              <a:solidFill>
                <a:srgbClr val="512275"/>
              </a:solidFill>
              <a:latin typeface="Segoe Print" charset="0"/>
              <a:ea typeface="Segoe Print" charset="0"/>
              <a:cs typeface="Segoe Print" charset="0"/>
            </a:endParaRPr>
          </a:p>
        </p:txBody>
      </p:sp>
      <p:sp>
        <p:nvSpPr>
          <p:cNvPr id="8" name="Rectangle 7"/>
          <p:cNvSpPr>
            <a:spLocks noChangeArrowheads="1"/>
          </p:cNvSpPr>
          <p:nvPr/>
        </p:nvSpPr>
        <p:spPr bwMode="auto">
          <a:xfrm>
            <a:off x="10140183" y="3442854"/>
            <a:ext cx="1430146" cy="264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13800" b="1" dirty="0">
                <a:solidFill>
                  <a:srgbClr val="512275"/>
                </a:solidFill>
                <a:latin typeface="Arial Narrow" charset="0"/>
                <a:ea typeface="Arial Narrow" charset="0"/>
                <a:cs typeface="Arial Narrow" charset="0"/>
              </a:rPr>
              <a:t>?</a:t>
            </a:r>
          </a:p>
        </p:txBody>
      </p:sp>
    </p:spTree>
    <p:extLst>
      <p:ext uri="{BB962C8B-B14F-4D97-AF65-F5344CB8AC3E}">
        <p14:creationId xmlns:p14="http://schemas.microsoft.com/office/powerpoint/2010/main" val="4093767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1988835"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400" dirty="0">
                <a:solidFill>
                  <a:srgbClr val="512275"/>
                </a:solidFill>
                <a:latin typeface="Segoe Print" charset="0"/>
                <a:ea typeface="Segoe Print" charset="0"/>
                <a:cs typeface="Segoe Print" charset="0"/>
              </a:rPr>
              <a:t>Prevalence of voices</a:t>
            </a:r>
          </a:p>
        </p:txBody>
      </p:sp>
      <p:sp>
        <p:nvSpPr>
          <p:cNvPr id="7" name="Content Placeholder 2"/>
          <p:cNvSpPr>
            <a:spLocks noGrp="1"/>
          </p:cNvSpPr>
          <p:nvPr>
            <p:ph idx="1"/>
          </p:nvPr>
        </p:nvSpPr>
        <p:spPr>
          <a:xfrm>
            <a:off x="4350294" y="899653"/>
            <a:ext cx="7359925" cy="6164826"/>
          </a:xfrm>
        </p:spPr>
        <p:txBody>
          <a:bodyPr>
            <a:noAutofit/>
          </a:bodyPr>
          <a:lstStyle/>
          <a:p>
            <a:pPr>
              <a:lnSpc>
                <a:spcPct val="100000"/>
              </a:lnSpc>
            </a:pPr>
            <a:r>
              <a:rPr lang="en-US" sz="2400" dirty="0">
                <a:solidFill>
                  <a:srgbClr val="512275"/>
                </a:solidFill>
                <a:latin typeface="Verdana" panose="020B0604030504040204" pitchFamily="34" charset="0"/>
                <a:ea typeface="Verdana" panose="020B0604030504040204" pitchFamily="34" charset="0"/>
              </a:rPr>
              <a:t>Often unrelated to psychiatric diagnosis (</a:t>
            </a:r>
            <a:r>
              <a:rPr lang="en-US" sz="2400" dirty="0" err="1">
                <a:solidFill>
                  <a:srgbClr val="512275"/>
                </a:solidFill>
                <a:latin typeface="Verdana" panose="020B0604030504040204" pitchFamily="34" charset="0"/>
                <a:ea typeface="Verdana" panose="020B0604030504040204" pitchFamily="34" charset="0"/>
              </a:rPr>
              <a:t>Romme</a:t>
            </a:r>
            <a:r>
              <a:rPr lang="en-US" sz="2400" dirty="0">
                <a:solidFill>
                  <a:srgbClr val="512275"/>
                </a:solidFill>
                <a:latin typeface="Verdana" panose="020B0604030504040204" pitchFamily="34" charset="0"/>
                <a:ea typeface="Verdana" panose="020B0604030504040204" pitchFamily="34" charset="0"/>
              </a:rPr>
              <a:t> et al, 1992)</a:t>
            </a:r>
          </a:p>
          <a:p>
            <a:pPr>
              <a:lnSpc>
                <a:spcPct val="100000"/>
              </a:lnSpc>
            </a:pPr>
            <a:endParaRPr lang="en-US" sz="2400" dirty="0">
              <a:solidFill>
                <a:srgbClr val="512275"/>
              </a:solidFill>
              <a:latin typeface="Verdana" panose="020B0604030504040204" pitchFamily="34" charset="0"/>
              <a:ea typeface="Verdana" panose="020B0604030504040204" pitchFamily="34" charset="0"/>
            </a:endParaRPr>
          </a:p>
          <a:p>
            <a:pPr>
              <a:lnSpc>
                <a:spcPct val="100000"/>
              </a:lnSpc>
            </a:pPr>
            <a:r>
              <a:rPr lang="en-US" sz="2400" dirty="0">
                <a:solidFill>
                  <a:srgbClr val="512275"/>
                </a:solidFill>
                <a:latin typeface="Verdana" panose="020B0604030504040204" pitchFamily="34" charset="0"/>
                <a:ea typeface="Verdana" panose="020B0604030504040204" pitchFamily="34" charset="0"/>
              </a:rPr>
              <a:t>35-40% of students (Morrison et al, 2000)</a:t>
            </a:r>
          </a:p>
          <a:p>
            <a:pPr>
              <a:lnSpc>
                <a:spcPct val="100000"/>
              </a:lnSpc>
            </a:pPr>
            <a:endParaRPr lang="en-US" sz="2400" dirty="0">
              <a:solidFill>
                <a:srgbClr val="512275"/>
              </a:solidFill>
              <a:latin typeface="Verdana" panose="020B0604030504040204" pitchFamily="34" charset="0"/>
              <a:ea typeface="Verdana" panose="020B0604030504040204" pitchFamily="34" charset="0"/>
            </a:endParaRPr>
          </a:p>
          <a:p>
            <a:pPr>
              <a:lnSpc>
                <a:spcPct val="100000"/>
              </a:lnSpc>
            </a:pPr>
            <a:r>
              <a:rPr lang="en-US" sz="2400" dirty="0">
                <a:solidFill>
                  <a:srgbClr val="512275"/>
                </a:solidFill>
                <a:latin typeface="Verdana" panose="020B0604030504040204" pitchFamily="34" charset="0"/>
                <a:ea typeface="Verdana" panose="020B0604030504040204" pitchFamily="34" charset="0"/>
              </a:rPr>
              <a:t> 5% general population annual incidence (Tien et al, 1991)</a:t>
            </a:r>
          </a:p>
          <a:p>
            <a:pPr>
              <a:lnSpc>
                <a:spcPct val="100000"/>
              </a:lnSpc>
            </a:pPr>
            <a:endParaRPr lang="en-US" sz="2400" dirty="0">
              <a:solidFill>
                <a:srgbClr val="512275"/>
              </a:solidFill>
              <a:latin typeface="Verdana" panose="020B0604030504040204" pitchFamily="34" charset="0"/>
              <a:ea typeface="Verdana" panose="020B0604030504040204" pitchFamily="34" charset="0"/>
            </a:endParaRPr>
          </a:p>
          <a:p>
            <a:pPr>
              <a:lnSpc>
                <a:spcPct val="100000"/>
              </a:lnSpc>
            </a:pPr>
            <a:r>
              <a:rPr lang="en-US" sz="2400" dirty="0">
                <a:solidFill>
                  <a:srgbClr val="512275"/>
                </a:solidFill>
                <a:latin typeface="Verdana" panose="020B0604030504040204" pitchFamily="34" charset="0"/>
                <a:ea typeface="Verdana" panose="020B0604030504040204" pitchFamily="34" charset="0"/>
              </a:rPr>
              <a:t>10-25% life time incidence (Slade and </a:t>
            </a:r>
            <a:r>
              <a:rPr lang="en-US" sz="2400" dirty="0" err="1">
                <a:solidFill>
                  <a:srgbClr val="512275"/>
                </a:solidFill>
                <a:latin typeface="Verdana" panose="020B0604030504040204" pitchFamily="34" charset="0"/>
                <a:ea typeface="Verdana" panose="020B0604030504040204" pitchFamily="34" charset="0"/>
              </a:rPr>
              <a:t>Bentall</a:t>
            </a:r>
            <a:r>
              <a:rPr lang="en-US" sz="2400" dirty="0">
                <a:solidFill>
                  <a:srgbClr val="512275"/>
                </a:solidFill>
                <a:latin typeface="Verdana" panose="020B0604030504040204" pitchFamily="34" charset="0"/>
                <a:ea typeface="Verdana" panose="020B0604030504040204" pitchFamily="34" charset="0"/>
              </a:rPr>
              <a:t>, 1988)</a:t>
            </a:r>
          </a:p>
        </p:txBody>
      </p:sp>
    </p:spTree>
    <p:extLst>
      <p:ext uri="{BB962C8B-B14F-4D97-AF65-F5344CB8AC3E}">
        <p14:creationId xmlns:p14="http://schemas.microsoft.com/office/powerpoint/2010/main" val="1097140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401097" y="637309"/>
            <a:ext cx="2551472" cy="307928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p:cNvSpPr txBox="1">
            <a:spLocks/>
          </p:cNvSpPr>
          <p:nvPr/>
        </p:nvSpPr>
        <p:spPr>
          <a:xfrm>
            <a:off x="1593684" y="883134"/>
            <a:ext cx="1988835" cy="3098932"/>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2400" dirty="0">
                <a:solidFill>
                  <a:srgbClr val="512275"/>
                </a:solidFill>
                <a:latin typeface="Segoe Print" charset="0"/>
                <a:ea typeface="Segoe Print" charset="0"/>
                <a:cs typeface="Segoe Print" charset="0"/>
              </a:rPr>
              <a:t>Prevalence of delusional thinking</a:t>
            </a:r>
          </a:p>
        </p:txBody>
      </p:sp>
      <p:sp>
        <p:nvSpPr>
          <p:cNvPr id="7" name="Content Placeholder 2"/>
          <p:cNvSpPr>
            <a:spLocks noGrp="1"/>
          </p:cNvSpPr>
          <p:nvPr>
            <p:ph idx="1"/>
          </p:nvPr>
        </p:nvSpPr>
        <p:spPr>
          <a:xfrm>
            <a:off x="4350294" y="1285900"/>
            <a:ext cx="7359925" cy="6164826"/>
          </a:xfrm>
        </p:spPr>
        <p:txBody>
          <a:bodyPr>
            <a:noAutofit/>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70% of population endorsed delusional beliefs (</a:t>
            </a:r>
            <a:r>
              <a:rPr lang="en-US" sz="2000" dirty="0" err="1">
                <a:solidFill>
                  <a:srgbClr val="512275"/>
                </a:solidFill>
                <a:latin typeface="Verdana" panose="020B0604030504040204" pitchFamily="34" charset="0"/>
                <a:ea typeface="Verdana" panose="020B0604030504040204" pitchFamily="34" charset="0"/>
              </a:rPr>
              <a:t>Verdoux</a:t>
            </a:r>
            <a:r>
              <a:rPr lang="en-US" sz="2000" dirty="0">
                <a:solidFill>
                  <a:srgbClr val="512275"/>
                </a:solidFill>
                <a:latin typeface="Verdana" panose="020B0604030504040204" pitchFamily="34" charset="0"/>
                <a:ea typeface="Verdana" panose="020B0604030504040204" pitchFamily="34" charset="0"/>
              </a:rPr>
              <a:t> et al, 1998)</a:t>
            </a:r>
          </a:p>
          <a:p>
            <a:pPr>
              <a:lnSpc>
                <a:spcPct val="100000"/>
              </a:lnSpc>
            </a:pPr>
            <a:endParaRPr lang="en-US" sz="2000" dirty="0">
              <a:solidFill>
                <a:srgbClr val="512275"/>
              </a:solidFill>
              <a:latin typeface="Verdana" panose="020B0604030504040204" pitchFamily="34" charset="0"/>
              <a:ea typeface="Verdana" panose="020B0604030504040204" pitchFamily="34" charset="0"/>
            </a:endParaRPr>
          </a:p>
          <a:p>
            <a:pPr>
              <a:lnSpc>
                <a:spcPct val="100000"/>
              </a:lnSpc>
            </a:pPr>
            <a:r>
              <a:rPr lang="en-US" sz="2000" dirty="0">
                <a:solidFill>
                  <a:srgbClr val="512275"/>
                </a:solidFill>
                <a:latin typeface="Verdana" panose="020B0604030504040204" pitchFamily="34" charset="0"/>
                <a:ea typeface="Verdana" panose="020B0604030504040204" pitchFamily="34" charset="0"/>
              </a:rPr>
              <a:t> Psychiatric patients don’t differ from general population in terms of content of beliefs.  BUT degree of conviction, distress and preoccupation (Peters et al, 1999)</a:t>
            </a:r>
          </a:p>
          <a:p>
            <a:pPr>
              <a:lnSpc>
                <a:spcPct val="100000"/>
              </a:lnSpc>
            </a:pPr>
            <a:endParaRPr lang="en-US" sz="2000" dirty="0">
              <a:solidFill>
                <a:srgbClr val="512275"/>
              </a:solidFill>
              <a:latin typeface="Verdana" panose="020B0604030504040204" pitchFamily="34" charset="0"/>
              <a:ea typeface="Verdana" panose="020B0604030504040204" pitchFamily="34" charset="0"/>
            </a:endParaRPr>
          </a:p>
          <a:p>
            <a:pPr>
              <a:lnSpc>
                <a:spcPct val="100000"/>
              </a:lnSpc>
            </a:pPr>
            <a:r>
              <a:rPr lang="en-US" sz="2000" dirty="0">
                <a:solidFill>
                  <a:srgbClr val="512275"/>
                </a:solidFill>
                <a:latin typeface="Verdana" panose="020B0604030504040204" pitchFamily="34" charset="0"/>
                <a:ea typeface="Verdana" panose="020B0604030504040204" pitchFamily="34" charset="0"/>
              </a:rPr>
              <a:t>25% of people believe in ghosts, between 25-50% of people believe in telepathy, 50%+ believe in the possibility of predicting something happening before it does (</a:t>
            </a:r>
            <a:r>
              <a:rPr lang="en-US" sz="2000" dirty="0" err="1">
                <a:solidFill>
                  <a:srgbClr val="512275"/>
                </a:solidFill>
                <a:latin typeface="Verdana" panose="020B0604030504040204" pitchFamily="34" charset="0"/>
                <a:ea typeface="Verdana" panose="020B0604030504040204" pitchFamily="34" charset="0"/>
              </a:rPr>
              <a:t>Kingdon</a:t>
            </a:r>
            <a:r>
              <a:rPr lang="en-US" sz="2000" dirty="0">
                <a:solidFill>
                  <a:srgbClr val="512275"/>
                </a:solidFill>
                <a:latin typeface="Verdana" panose="020B0604030504040204" pitchFamily="34" charset="0"/>
                <a:ea typeface="Verdana" panose="020B0604030504040204" pitchFamily="34" charset="0"/>
              </a:rPr>
              <a:t> and Turkington, 1994) </a:t>
            </a:r>
          </a:p>
        </p:txBody>
      </p:sp>
    </p:spTree>
    <p:extLst>
      <p:ext uri="{BB962C8B-B14F-4D97-AF65-F5344CB8AC3E}">
        <p14:creationId xmlns:p14="http://schemas.microsoft.com/office/powerpoint/2010/main" val="2260093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ular Callout 4"/>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p:cNvSpPr>
          <p:nvPr/>
        </p:nvSpPr>
        <p:spPr>
          <a:xfrm>
            <a:off x="2699311" y="2806877"/>
            <a:ext cx="6257886" cy="239198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sz="6600" dirty="0">
              <a:solidFill>
                <a:srgbClr val="512275"/>
              </a:solidFill>
              <a:latin typeface="Segoe Print" charset="0"/>
              <a:ea typeface="Segoe Print" charset="0"/>
              <a:cs typeface="Segoe Print" charset="0"/>
            </a:endParaRPr>
          </a:p>
        </p:txBody>
      </p:sp>
      <p:sp>
        <p:nvSpPr>
          <p:cNvPr id="9" name="Google Shape;67;p12"/>
          <p:cNvSpPr txBox="1">
            <a:spLocks/>
          </p:cNvSpPr>
          <p:nvPr/>
        </p:nvSpPr>
        <p:spPr>
          <a:xfrm>
            <a:off x="1937443" y="795499"/>
            <a:ext cx="8120958" cy="2391989"/>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dirty="0">
              <a:solidFill>
                <a:srgbClr val="512275"/>
              </a:solidFill>
              <a:latin typeface="Segoe Print" charset="0"/>
              <a:ea typeface="Segoe Print" charset="0"/>
              <a:cs typeface="Segoe Print" charset="0"/>
            </a:endParaRPr>
          </a:p>
        </p:txBody>
      </p:sp>
      <p:sp>
        <p:nvSpPr>
          <p:cNvPr id="2" name="Right Arrow 1"/>
          <p:cNvSpPr/>
          <p:nvPr/>
        </p:nvSpPr>
        <p:spPr>
          <a:xfrm>
            <a:off x="1764328" y="2105049"/>
            <a:ext cx="9250036" cy="26479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t>Psychosis on a continuum</a:t>
            </a:r>
          </a:p>
        </p:txBody>
      </p:sp>
    </p:spTree>
    <p:extLst>
      <p:ext uri="{BB962C8B-B14F-4D97-AF65-F5344CB8AC3E}">
        <p14:creationId xmlns:p14="http://schemas.microsoft.com/office/powerpoint/2010/main" val="35538859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1170</TotalTime>
  <Words>3351</Words>
  <Application>Microsoft Office PowerPoint</Application>
  <PresentationFormat>Widescreen</PresentationFormat>
  <Paragraphs>471</Paragraphs>
  <Slides>57</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57</vt:i4>
      </vt:variant>
    </vt:vector>
  </HeadingPairs>
  <TitlesOfParts>
    <vt:vector size="67" baseType="lpstr">
      <vt:lpstr>Arial</vt:lpstr>
      <vt:lpstr>Arial Narrow</vt:lpstr>
      <vt:lpstr>Calibri</vt:lpstr>
      <vt:lpstr>Calibri Light</vt:lpstr>
      <vt:lpstr>Courier New</vt:lpstr>
      <vt:lpstr>Noteworthy Light</vt:lpstr>
      <vt:lpstr>Segoe Print</vt:lpstr>
      <vt:lpstr>Verdana</vt:lpstr>
      <vt:lpstr>Wingdings</vt:lpstr>
      <vt:lpstr>Office Theme</vt:lpstr>
      <vt:lpstr>Distressing experiences of psychosis staff training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Anxiety</dc:title>
  <dc:creator>Microsoft Office User</dc:creator>
  <cp:lastModifiedBy>Adam O'Neill</cp:lastModifiedBy>
  <cp:revision>107</cp:revision>
  <dcterms:created xsi:type="dcterms:W3CDTF">2019-08-14T08:21:14Z</dcterms:created>
  <dcterms:modified xsi:type="dcterms:W3CDTF">2025-08-08T16:20:02Z</dcterms:modified>
</cp:coreProperties>
</file>