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notesMasterIdLst>
    <p:notesMasterId r:id="rId20"/>
  </p:notesMasterIdLst>
  <p:handoutMasterIdLst>
    <p:handoutMasterId r:id="rId21"/>
  </p:handoutMasterIdLst>
  <p:sldIdLst>
    <p:sldId id="256" r:id="rId2"/>
    <p:sldId id="320" r:id="rId3"/>
    <p:sldId id="334" r:id="rId4"/>
    <p:sldId id="336" r:id="rId5"/>
    <p:sldId id="337" r:id="rId6"/>
    <p:sldId id="322" r:id="rId7"/>
    <p:sldId id="319" r:id="rId8"/>
    <p:sldId id="335" r:id="rId9"/>
    <p:sldId id="324" r:id="rId10"/>
    <p:sldId id="323" r:id="rId11"/>
    <p:sldId id="325" r:id="rId12"/>
    <p:sldId id="326" r:id="rId13"/>
    <p:sldId id="327" r:id="rId14"/>
    <p:sldId id="328" r:id="rId15"/>
    <p:sldId id="329" r:id="rId16"/>
    <p:sldId id="330" r:id="rId17"/>
    <p:sldId id="331" r:id="rId18"/>
    <p:sldId id="332" r:id="rId19"/>
  </p:sldIdLst>
  <p:sldSz cx="9144000" cy="6858000" type="screen4x3"/>
  <p:notesSz cx="6669088" cy="992822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3413" autoAdjust="0"/>
  </p:normalViewPr>
  <p:slideViewPr>
    <p:cSldViewPr>
      <p:cViewPr varScale="1">
        <p:scale>
          <a:sx n="108" d="100"/>
          <a:sy n="108" d="100"/>
        </p:scale>
        <p:origin x="182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4" d="100"/>
          <a:sy n="44" d="100"/>
        </p:scale>
        <p:origin x="2872" y="48"/>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2581BAD-B130-298C-3519-67A5079C5391}"/>
              </a:ext>
            </a:extLst>
          </p:cNvPr>
          <p:cNvSpPr>
            <a:spLocks noGrp="1"/>
          </p:cNvSpPr>
          <p:nvPr>
            <p:ph type="hdr" sz="quarter"/>
          </p:nvPr>
        </p:nvSpPr>
        <p:spPr>
          <a:xfrm>
            <a:off x="0" y="0"/>
            <a:ext cx="2889250" cy="496888"/>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GB"/>
          </a:p>
        </p:txBody>
      </p:sp>
      <p:sp>
        <p:nvSpPr>
          <p:cNvPr id="3" name="Date Placeholder 2">
            <a:extLst>
              <a:ext uri="{FF2B5EF4-FFF2-40B4-BE49-F238E27FC236}">
                <a16:creationId xmlns:a16="http://schemas.microsoft.com/office/drawing/2014/main" id="{71432E4C-4C37-6085-D3DC-61DC8CDCBDF0}"/>
              </a:ext>
            </a:extLst>
          </p:cNvPr>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75F67DB4-5978-5E45-8F89-EBF8FAE483CB}" type="datetimeFigureOut">
              <a:rPr lang="en-GB"/>
              <a:pPr>
                <a:defRPr/>
              </a:pPr>
              <a:t>24/09/2025</a:t>
            </a:fld>
            <a:endParaRPr lang="en-GB"/>
          </a:p>
        </p:txBody>
      </p:sp>
      <p:sp>
        <p:nvSpPr>
          <p:cNvPr id="4" name="Footer Placeholder 3">
            <a:extLst>
              <a:ext uri="{FF2B5EF4-FFF2-40B4-BE49-F238E27FC236}">
                <a16:creationId xmlns:a16="http://schemas.microsoft.com/office/drawing/2014/main" id="{7CC87422-DA8B-3F13-E793-6D5882FE571D}"/>
              </a:ext>
            </a:extLst>
          </p:cNvPr>
          <p:cNvSpPr>
            <a:spLocks noGrp="1"/>
          </p:cNvSpPr>
          <p:nvPr>
            <p:ph type="ftr" sz="quarter" idx="2"/>
          </p:nvPr>
        </p:nvSpPr>
        <p:spPr>
          <a:xfrm>
            <a:off x="0" y="9429750"/>
            <a:ext cx="2889250" cy="496888"/>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7242E579-146C-790E-153F-6D382F97E3D7}"/>
              </a:ext>
            </a:extLst>
          </p:cNvPr>
          <p:cNvSpPr>
            <a:spLocks noGrp="1"/>
          </p:cNvSpPr>
          <p:nvPr>
            <p:ph type="sldNum" sz="quarter" idx="3"/>
          </p:nvPr>
        </p:nvSpPr>
        <p:spPr>
          <a:xfrm>
            <a:off x="3778250" y="9429750"/>
            <a:ext cx="2889250"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4AB9E05-3B8B-5448-8D24-DB5C483699FE}"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90F6B1-7785-B045-8D1F-C48090CE0846}"/>
              </a:ext>
            </a:extLst>
          </p:cNvPr>
          <p:cNvSpPr>
            <a:spLocks noGrp="1"/>
          </p:cNvSpPr>
          <p:nvPr>
            <p:ph type="hdr" sz="quarter"/>
          </p:nvPr>
        </p:nvSpPr>
        <p:spPr>
          <a:xfrm>
            <a:off x="0" y="0"/>
            <a:ext cx="2889250" cy="496888"/>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GB"/>
          </a:p>
        </p:txBody>
      </p:sp>
      <p:sp>
        <p:nvSpPr>
          <p:cNvPr id="3" name="Date Placeholder 2">
            <a:extLst>
              <a:ext uri="{FF2B5EF4-FFF2-40B4-BE49-F238E27FC236}">
                <a16:creationId xmlns:a16="http://schemas.microsoft.com/office/drawing/2014/main" id="{1607B8DA-E203-6FF9-2B5A-A07F31022432}"/>
              </a:ext>
            </a:extLst>
          </p:cNvPr>
          <p:cNvSpPr>
            <a:spLocks noGrp="1"/>
          </p:cNvSpPr>
          <p:nvPr>
            <p:ph type="dt" idx="1"/>
          </p:nvPr>
        </p:nvSpPr>
        <p:spPr>
          <a:xfrm>
            <a:off x="3778250" y="0"/>
            <a:ext cx="2889250" cy="496888"/>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F80325B9-80E6-5B45-A07F-3D8039C18232}" type="datetimeFigureOut">
              <a:rPr lang="en-GB"/>
              <a:pPr>
                <a:defRPr/>
              </a:pPr>
              <a:t>24/09/2025</a:t>
            </a:fld>
            <a:endParaRPr lang="en-GB"/>
          </a:p>
        </p:txBody>
      </p:sp>
      <p:sp>
        <p:nvSpPr>
          <p:cNvPr id="4" name="Slide Image Placeholder 3">
            <a:extLst>
              <a:ext uri="{FF2B5EF4-FFF2-40B4-BE49-F238E27FC236}">
                <a16:creationId xmlns:a16="http://schemas.microsoft.com/office/drawing/2014/main" id="{1D058F06-801C-CF93-C0D9-045B2081454A}"/>
              </a:ext>
            </a:extLst>
          </p:cNvPr>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E8979DCF-17BB-980A-0D40-729FDA49098E}"/>
              </a:ext>
            </a:extLst>
          </p:cNvPr>
          <p:cNvSpPr>
            <a:spLocks noGrp="1"/>
          </p:cNvSpPr>
          <p:nvPr>
            <p:ph type="body" sz="quarter" idx="3"/>
          </p:nvPr>
        </p:nvSpPr>
        <p:spPr>
          <a:xfrm>
            <a:off x="666750" y="4716463"/>
            <a:ext cx="5335588" cy="446722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E342BFF2-110F-8600-A37F-3711154D8790}"/>
              </a:ext>
            </a:extLst>
          </p:cNvPr>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2A682A5F-24C1-E0E1-BF4C-BEA7ACD591F9}"/>
              </a:ext>
            </a:extLst>
          </p:cNvPr>
          <p:cNvSpPr>
            <a:spLocks noGrp="1"/>
          </p:cNvSpPr>
          <p:nvPr>
            <p:ph type="sldNum" sz="quarter" idx="5"/>
          </p:nvPr>
        </p:nvSpPr>
        <p:spPr>
          <a:xfrm>
            <a:off x="3778250" y="9429750"/>
            <a:ext cx="2889250"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497F30E-A1E4-8A42-839B-C6F3378DD54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B525D6AA-AB96-8260-FDA5-D942B99BEBF2}"/>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grpSp>
        <p:nvGrpSpPr>
          <p:cNvPr id="3" name="Group 16">
            <a:extLst>
              <a:ext uri="{FF2B5EF4-FFF2-40B4-BE49-F238E27FC236}">
                <a16:creationId xmlns:a16="http://schemas.microsoft.com/office/drawing/2014/main" id="{A0C23CDD-B198-00DA-7F8C-2366AA510210}"/>
              </a:ext>
            </a:extLst>
          </p:cNvPr>
          <p:cNvGrpSpPr>
            <a:grpSpLocks/>
          </p:cNvGrpSpPr>
          <p:nvPr/>
        </p:nvGrpSpPr>
        <p:grpSpPr bwMode="auto">
          <a:xfrm>
            <a:off x="-3175" y="4953000"/>
            <a:ext cx="9147175" cy="1911350"/>
            <a:chOff x="-3765" y="4832896"/>
            <a:chExt cx="9147765" cy="2032192"/>
          </a:xfrm>
        </p:grpSpPr>
        <p:sp>
          <p:nvSpPr>
            <p:cNvPr id="4" name="Freeform 16">
              <a:extLst>
                <a:ext uri="{FF2B5EF4-FFF2-40B4-BE49-F238E27FC236}">
                  <a16:creationId xmlns:a16="http://schemas.microsoft.com/office/drawing/2014/main" id="{AC12BEFA-7911-035E-A0BE-081F343035F1}"/>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5" name="Freeform 18">
              <a:extLst>
                <a:ext uri="{FF2B5EF4-FFF2-40B4-BE49-F238E27FC236}">
                  <a16:creationId xmlns:a16="http://schemas.microsoft.com/office/drawing/2014/main" id="{5EEEF36A-31CC-CCA4-7B38-29B476574BD1}"/>
                </a:ext>
              </a:extLst>
            </p:cNvPr>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6" name="Freeform 19">
              <a:extLst>
                <a:ext uri="{FF2B5EF4-FFF2-40B4-BE49-F238E27FC236}">
                  <a16:creationId xmlns:a16="http://schemas.microsoft.com/office/drawing/2014/main" id="{F4C0A28C-2D5D-8438-396B-2B8E07F8D020}"/>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7" name="Straight Connector 6">
              <a:extLst>
                <a:ext uri="{FF2B5EF4-FFF2-40B4-BE49-F238E27FC236}">
                  <a16:creationId xmlns:a16="http://schemas.microsoft.com/office/drawing/2014/main" id="{2BB99819-C3B6-8F48-8D91-354C3FCFC0C4}"/>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8" name="Date Placeholder 29">
            <a:extLst>
              <a:ext uri="{FF2B5EF4-FFF2-40B4-BE49-F238E27FC236}">
                <a16:creationId xmlns:a16="http://schemas.microsoft.com/office/drawing/2014/main" id="{5F1F9CDC-4C40-FBAA-A71D-80DF5E0E4B0F}"/>
              </a:ext>
            </a:extLst>
          </p:cNvPr>
          <p:cNvSpPr>
            <a:spLocks noGrp="1"/>
          </p:cNvSpPr>
          <p:nvPr>
            <p:ph type="dt" sz="half" idx="10"/>
          </p:nvPr>
        </p:nvSpPr>
        <p:spPr/>
        <p:txBody>
          <a:bodyPr/>
          <a:lstStyle>
            <a:lvl1pPr>
              <a:defRPr>
                <a:solidFill>
                  <a:srgbClr val="FFFFFF"/>
                </a:solidFill>
              </a:defRPr>
            </a:lvl1pPr>
            <a:extLst/>
          </a:lstStyle>
          <a:p>
            <a:pPr>
              <a:defRPr/>
            </a:pPr>
            <a:fld id="{6AD113F2-250C-C449-A6F3-D0223AA0997E}" type="datetimeFigureOut">
              <a:rPr lang="en-GB"/>
              <a:pPr>
                <a:defRPr/>
              </a:pPr>
              <a:t>24/09/2025</a:t>
            </a:fld>
            <a:endParaRPr lang="en-GB"/>
          </a:p>
        </p:txBody>
      </p:sp>
      <p:sp>
        <p:nvSpPr>
          <p:cNvPr id="9" name="Footer Placeholder 18">
            <a:extLst>
              <a:ext uri="{FF2B5EF4-FFF2-40B4-BE49-F238E27FC236}">
                <a16:creationId xmlns:a16="http://schemas.microsoft.com/office/drawing/2014/main" id="{AD9E15F0-2B01-9E27-1221-AC4EC0C931F5}"/>
              </a:ext>
            </a:extLst>
          </p:cNvPr>
          <p:cNvSpPr>
            <a:spLocks noGrp="1"/>
          </p:cNvSpPr>
          <p:nvPr>
            <p:ph type="ftr" sz="quarter" idx="11"/>
          </p:nvPr>
        </p:nvSpPr>
        <p:spPr/>
        <p:txBody>
          <a:bodyPr/>
          <a:lstStyle>
            <a:lvl1pPr>
              <a:defRPr>
                <a:solidFill>
                  <a:schemeClr val="accent1">
                    <a:tint val="20000"/>
                  </a:schemeClr>
                </a:solidFill>
              </a:defRPr>
            </a:lvl1pPr>
            <a:extLst/>
          </a:lstStyle>
          <a:p>
            <a:pPr>
              <a:defRPr/>
            </a:pPr>
            <a:endParaRPr lang="en-GB"/>
          </a:p>
        </p:txBody>
      </p:sp>
      <p:sp>
        <p:nvSpPr>
          <p:cNvPr id="10" name="Slide Number Placeholder 26">
            <a:extLst>
              <a:ext uri="{FF2B5EF4-FFF2-40B4-BE49-F238E27FC236}">
                <a16:creationId xmlns:a16="http://schemas.microsoft.com/office/drawing/2014/main" id="{71FEFC2C-E5E9-DDBE-25F6-1C96FFDFAAB1}"/>
              </a:ext>
            </a:extLst>
          </p:cNvPr>
          <p:cNvSpPr>
            <a:spLocks noGrp="1"/>
          </p:cNvSpPr>
          <p:nvPr>
            <p:ph type="sldNum" sz="quarter" idx="12"/>
          </p:nvPr>
        </p:nvSpPr>
        <p:spPr/>
        <p:txBody>
          <a:bodyPr/>
          <a:lstStyle>
            <a:lvl1pPr>
              <a:defRPr>
                <a:solidFill>
                  <a:srgbClr val="FFFFFF"/>
                </a:solidFill>
              </a:defRPr>
            </a:lvl1pPr>
          </a:lstStyle>
          <a:p>
            <a:pPr>
              <a:defRPr/>
            </a:pPr>
            <a:fld id="{4362DB71-BA0C-2248-88AE-1FE2C400618C}" type="slidenum">
              <a:rPr lang="en-GB" altLang="en-US"/>
              <a:pPr>
                <a:defRPr/>
              </a:pPr>
              <a:t>‹#›</a:t>
            </a:fld>
            <a:endParaRPr lang="en-GB" altLang="en-US"/>
          </a:p>
        </p:txBody>
      </p:sp>
    </p:spTree>
    <p:extLst>
      <p:ext uri="{BB962C8B-B14F-4D97-AF65-F5344CB8AC3E}">
        <p14:creationId xmlns:p14="http://schemas.microsoft.com/office/powerpoint/2010/main" val="755531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04BD40AF-A4F9-215D-5278-197A08FED877}"/>
              </a:ext>
            </a:extLst>
          </p:cNvPr>
          <p:cNvSpPr>
            <a:spLocks noGrp="1"/>
          </p:cNvSpPr>
          <p:nvPr>
            <p:ph type="dt" sz="half" idx="10"/>
          </p:nvPr>
        </p:nvSpPr>
        <p:spPr/>
        <p:txBody>
          <a:bodyPr/>
          <a:lstStyle>
            <a:lvl1pPr>
              <a:defRPr/>
            </a:lvl1pPr>
          </a:lstStyle>
          <a:p>
            <a:pPr>
              <a:defRPr/>
            </a:pPr>
            <a:fld id="{26EE6A92-7497-F640-8547-CAF237A40C7D}" type="datetimeFigureOut">
              <a:rPr lang="en-GB"/>
              <a:pPr>
                <a:defRPr/>
              </a:pPr>
              <a:t>24/09/2025</a:t>
            </a:fld>
            <a:endParaRPr lang="en-GB"/>
          </a:p>
        </p:txBody>
      </p:sp>
      <p:sp>
        <p:nvSpPr>
          <p:cNvPr id="5" name="Footer Placeholder 21">
            <a:extLst>
              <a:ext uri="{FF2B5EF4-FFF2-40B4-BE49-F238E27FC236}">
                <a16:creationId xmlns:a16="http://schemas.microsoft.com/office/drawing/2014/main" id="{6A432A3D-FDA6-F9D5-A316-CF1FE72F23C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6511D9A6-16A7-F7C2-D8EF-FFD7D10E7CE9}"/>
              </a:ext>
            </a:extLst>
          </p:cNvPr>
          <p:cNvSpPr>
            <a:spLocks noGrp="1"/>
          </p:cNvSpPr>
          <p:nvPr>
            <p:ph type="sldNum" sz="quarter" idx="12"/>
          </p:nvPr>
        </p:nvSpPr>
        <p:spPr/>
        <p:txBody>
          <a:bodyPr/>
          <a:lstStyle>
            <a:lvl1pPr>
              <a:defRPr/>
            </a:lvl1pPr>
          </a:lstStyle>
          <a:p>
            <a:pPr>
              <a:defRPr/>
            </a:pPr>
            <a:fld id="{7AF9F501-C59E-D94C-BB5E-62A9419496FB}" type="slidenum">
              <a:rPr lang="en-GB" altLang="en-US"/>
              <a:pPr>
                <a:defRPr/>
              </a:pPr>
              <a:t>‹#›</a:t>
            </a:fld>
            <a:endParaRPr lang="en-GB" altLang="en-US"/>
          </a:p>
        </p:txBody>
      </p:sp>
    </p:spTree>
    <p:extLst>
      <p:ext uri="{BB962C8B-B14F-4D97-AF65-F5344CB8AC3E}">
        <p14:creationId xmlns:p14="http://schemas.microsoft.com/office/powerpoint/2010/main" val="2103116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AAE7189E-9518-75CC-8F48-7E6FF2953E0A}"/>
              </a:ext>
            </a:extLst>
          </p:cNvPr>
          <p:cNvSpPr>
            <a:spLocks noGrp="1"/>
          </p:cNvSpPr>
          <p:nvPr>
            <p:ph type="dt" sz="half" idx="10"/>
          </p:nvPr>
        </p:nvSpPr>
        <p:spPr/>
        <p:txBody>
          <a:bodyPr/>
          <a:lstStyle>
            <a:lvl1pPr>
              <a:defRPr/>
            </a:lvl1pPr>
          </a:lstStyle>
          <a:p>
            <a:pPr>
              <a:defRPr/>
            </a:pPr>
            <a:fld id="{80325308-4E71-244F-A6F1-2225951B1496}" type="datetimeFigureOut">
              <a:rPr lang="en-GB"/>
              <a:pPr>
                <a:defRPr/>
              </a:pPr>
              <a:t>24/09/2025</a:t>
            </a:fld>
            <a:endParaRPr lang="en-GB"/>
          </a:p>
        </p:txBody>
      </p:sp>
      <p:sp>
        <p:nvSpPr>
          <p:cNvPr id="5" name="Footer Placeholder 21">
            <a:extLst>
              <a:ext uri="{FF2B5EF4-FFF2-40B4-BE49-F238E27FC236}">
                <a16:creationId xmlns:a16="http://schemas.microsoft.com/office/drawing/2014/main" id="{1A603C9D-9C1F-46BE-5C1F-BDC300F0F34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473C1923-C105-B6B3-9384-B6BBD20C1DFD}"/>
              </a:ext>
            </a:extLst>
          </p:cNvPr>
          <p:cNvSpPr>
            <a:spLocks noGrp="1"/>
          </p:cNvSpPr>
          <p:nvPr>
            <p:ph type="sldNum" sz="quarter" idx="12"/>
          </p:nvPr>
        </p:nvSpPr>
        <p:spPr/>
        <p:txBody>
          <a:bodyPr/>
          <a:lstStyle>
            <a:lvl1pPr>
              <a:defRPr/>
            </a:lvl1pPr>
          </a:lstStyle>
          <a:p>
            <a:pPr>
              <a:defRPr/>
            </a:pPr>
            <a:fld id="{985E46BA-61E3-7144-AF53-2BAC1F39810A}" type="slidenum">
              <a:rPr lang="en-GB" altLang="en-US"/>
              <a:pPr>
                <a:defRPr/>
              </a:pPr>
              <a:t>‹#›</a:t>
            </a:fld>
            <a:endParaRPr lang="en-GB" altLang="en-US"/>
          </a:p>
        </p:txBody>
      </p:sp>
    </p:spTree>
    <p:extLst>
      <p:ext uri="{BB962C8B-B14F-4D97-AF65-F5344CB8AC3E}">
        <p14:creationId xmlns:p14="http://schemas.microsoft.com/office/powerpoint/2010/main" val="2314241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495436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a:xfrm>
            <a:off x="34039" y="103211"/>
            <a:ext cx="8979785" cy="747689"/>
          </a:xfrm>
          <a:prstGeom prst="rect">
            <a:avLst/>
          </a:prstGeom>
        </p:spPr>
        <p:txBody>
          <a:bodyPr/>
          <a:lstStyle>
            <a:lvl1pPr>
              <a:defRPr sz="2700">
                <a:latin typeface="Open Sans" panose="020B0606030504020204" pitchFamily="34" charset="0"/>
                <a:ea typeface="Open Sans" panose="020B0606030504020204" pitchFamily="34" charset="0"/>
                <a:cs typeface="Open Sans" panose="020B0606030504020204" pitchFamily="34" charset="0"/>
              </a:defRPr>
            </a:lvl1pPr>
          </a:lstStyle>
          <a:p>
            <a:endParaRPr lang="en-GB" dirty="0"/>
          </a:p>
        </p:txBody>
      </p:sp>
      <p:sp>
        <p:nvSpPr>
          <p:cNvPr id="2" name="Date Placeholder 9">
            <a:extLst>
              <a:ext uri="{FF2B5EF4-FFF2-40B4-BE49-F238E27FC236}">
                <a16:creationId xmlns:a16="http://schemas.microsoft.com/office/drawing/2014/main" id="{66E85551-F86F-D325-573A-643E20666F55}"/>
              </a:ext>
            </a:extLst>
          </p:cNvPr>
          <p:cNvSpPr>
            <a:spLocks noGrp="1"/>
          </p:cNvSpPr>
          <p:nvPr>
            <p:ph type="dt" sz="half" idx="10"/>
          </p:nvPr>
        </p:nvSpPr>
        <p:spPr/>
        <p:txBody>
          <a:bodyPr/>
          <a:lstStyle>
            <a:lvl1pPr>
              <a:defRPr/>
            </a:lvl1pPr>
          </a:lstStyle>
          <a:p>
            <a:pPr>
              <a:defRPr/>
            </a:pPr>
            <a:fld id="{7762DA26-C37A-0346-925B-FFE50B8393EC}" type="datetimeFigureOut">
              <a:rPr lang="en-GB"/>
              <a:pPr>
                <a:defRPr/>
              </a:pPr>
              <a:t>24/09/2025</a:t>
            </a:fld>
            <a:endParaRPr lang="en-GB"/>
          </a:p>
        </p:txBody>
      </p:sp>
      <p:sp>
        <p:nvSpPr>
          <p:cNvPr id="4" name="Footer Placeholder 21">
            <a:extLst>
              <a:ext uri="{FF2B5EF4-FFF2-40B4-BE49-F238E27FC236}">
                <a16:creationId xmlns:a16="http://schemas.microsoft.com/office/drawing/2014/main" id="{A1BDEFC3-182A-00A6-E934-F6F5C056FF31}"/>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17">
            <a:extLst>
              <a:ext uri="{FF2B5EF4-FFF2-40B4-BE49-F238E27FC236}">
                <a16:creationId xmlns:a16="http://schemas.microsoft.com/office/drawing/2014/main" id="{1485048E-050A-ACD8-47C4-86B4078DBF52}"/>
              </a:ext>
            </a:extLst>
          </p:cNvPr>
          <p:cNvSpPr>
            <a:spLocks noGrp="1"/>
          </p:cNvSpPr>
          <p:nvPr>
            <p:ph type="sldNum" sz="quarter" idx="12"/>
          </p:nvPr>
        </p:nvSpPr>
        <p:spPr/>
        <p:txBody>
          <a:bodyPr/>
          <a:lstStyle>
            <a:lvl1pPr>
              <a:defRPr/>
            </a:lvl1pPr>
          </a:lstStyle>
          <a:p>
            <a:pPr>
              <a:defRPr/>
            </a:pPr>
            <a:fld id="{FD86F3AD-2083-3D44-94D9-84B18D2FD8C8}" type="slidenum">
              <a:rPr lang="en-GB" altLang="en-US"/>
              <a:pPr>
                <a:defRPr/>
              </a:pPr>
              <a:t>‹#›</a:t>
            </a:fld>
            <a:endParaRPr lang="en-GB" altLang="en-US"/>
          </a:p>
        </p:txBody>
      </p:sp>
    </p:spTree>
    <p:extLst>
      <p:ext uri="{BB962C8B-B14F-4D97-AF65-F5344CB8AC3E}">
        <p14:creationId xmlns:p14="http://schemas.microsoft.com/office/powerpoint/2010/main" val="776887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rotWithShape="1">
          <a:gsLst>
            <a:gs pos="0">
              <a:srgbClr val="F8FDFE"/>
            </a:gs>
            <a:gs pos="74001">
              <a:srgbClr val="9DB7DC"/>
            </a:gs>
            <a:gs pos="83000">
              <a:srgbClr val="9DB7DC"/>
            </a:gs>
            <a:gs pos="100000">
              <a:srgbClr val="BECFE7"/>
            </a:gs>
          </a:gsLst>
          <a:lin ang="5400000" scaled="1"/>
        </a:gradFill>
        <a:effectLst/>
      </p:bgPr>
    </p:bg>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3181869A-C244-154B-11C8-1303C98953BD}"/>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5" name="Chevron 15">
            <a:extLst>
              <a:ext uri="{FF2B5EF4-FFF2-40B4-BE49-F238E27FC236}">
                <a16:creationId xmlns:a16="http://schemas.microsoft.com/office/drawing/2014/main" id="{67B6B609-996A-CFA4-6213-AAB1467F6F37}"/>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DDA9C67D-1463-2FBE-C697-B09FE32F392E}"/>
              </a:ext>
            </a:extLst>
          </p:cNvPr>
          <p:cNvSpPr>
            <a:spLocks noGrp="1"/>
          </p:cNvSpPr>
          <p:nvPr>
            <p:ph type="dt" sz="half" idx="10"/>
          </p:nvPr>
        </p:nvSpPr>
        <p:spPr/>
        <p:txBody>
          <a:bodyPr/>
          <a:lstStyle>
            <a:lvl1pPr>
              <a:defRPr/>
            </a:lvl1pPr>
            <a:extLst/>
          </a:lstStyle>
          <a:p>
            <a:pPr>
              <a:defRPr/>
            </a:pPr>
            <a:fld id="{42D3F08B-E86C-CC4C-8CF7-A2C6B7DE823C}" type="datetimeFigureOut">
              <a:rPr lang="en-GB"/>
              <a:pPr>
                <a:defRPr/>
              </a:pPr>
              <a:t>24/09/2025</a:t>
            </a:fld>
            <a:endParaRPr lang="en-GB"/>
          </a:p>
        </p:txBody>
      </p:sp>
      <p:sp>
        <p:nvSpPr>
          <p:cNvPr id="7" name="Footer Placeholder 4">
            <a:extLst>
              <a:ext uri="{FF2B5EF4-FFF2-40B4-BE49-F238E27FC236}">
                <a16:creationId xmlns:a16="http://schemas.microsoft.com/office/drawing/2014/main" id="{6A2F74C5-1FEC-89C3-06B3-F3F1EF467CB7}"/>
              </a:ext>
            </a:extLst>
          </p:cNvPr>
          <p:cNvSpPr>
            <a:spLocks noGrp="1"/>
          </p:cNvSpPr>
          <p:nvPr>
            <p:ph type="ftr" sz="quarter" idx="11"/>
          </p:nvPr>
        </p:nvSpPr>
        <p:spPr/>
        <p:txBody>
          <a:bodyPr/>
          <a:lstStyle>
            <a:lvl1pPr>
              <a:defRPr/>
            </a:lvl1pPr>
            <a:extLst/>
          </a:lstStyle>
          <a:p>
            <a:pPr>
              <a:defRPr/>
            </a:pPr>
            <a:endParaRPr lang="en-GB"/>
          </a:p>
        </p:txBody>
      </p:sp>
      <p:sp>
        <p:nvSpPr>
          <p:cNvPr id="8" name="Slide Number Placeholder 5">
            <a:extLst>
              <a:ext uri="{FF2B5EF4-FFF2-40B4-BE49-F238E27FC236}">
                <a16:creationId xmlns:a16="http://schemas.microsoft.com/office/drawing/2014/main" id="{3EF6E9F9-61F9-55FF-9DE3-B2AC6DA2A496}"/>
              </a:ext>
            </a:extLst>
          </p:cNvPr>
          <p:cNvSpPr>
            <a:spLocks noGrp="1"/>
          </p:cNvSpPr>
          <p:nvPr>
            <p:ph type="sldNum" sz="quarter" idx="12"/>
          </p:nvPr>
        </p:nvSpPr>
        <p:spPr/>
        <p:txBody>
          <a:bodyPr/>
          <a:lstStyle>
            <a:lvl1pPr>
              <a:defRPr/>
            </a:lvl1pPr>
          </a:lstStyle>
          <a:p>
            <a:pPr>
              <a:defRPr/>
            </a:pPr>
            <a:fld id="{C87EA373-52FE-1A44-A476-543AAD7E13E1}" type="slidenum">
              <a:rPr lang="en-GB" altLang="en-US"/>
              <a:pPr>
                <a:defRPr/>
              </a:pPr>
              <a:t>‹#›</a:t>
            </a:fld>
            <a:endParaRPr lang="en-GB" altLang="en-US"/>
          </a:p>
        </p:txBody>
      </p:sp>
    </p:spTree>
    <p:extLst>
      <p:ext uri="{BB962C8B-B14F-4D97-AF65-F5344CB8AC3E}">
        <p14:creationId xmlns:p14="http://schemas.microsoft.com/office/powerpoint/2010/main" val="42223421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gradFill rotWithShape="1">
          <a:gsLst>
            <a:gs pos="0">
              <a:srgbClr val="F8FDFE"/>
            </a:gs>
            <a:gs pos="74001">
              <a:srgbClr val="9DB7DC"/>
            </a:gs>
            <a:gs pos="83000">
              <a:srgbClr val="9DB7DC"/>
            </a:gs>
            <a:gs pos="100000">
              <a:srgbClr val="BECFE7"/>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dirty="0"/>
              <a:t>Click to edit Master title style</a:t>
            </a:r>
          </a:p>
        </p:txBody>
      </p:sp>
      <p:sp>
        <p:nvSpPr>
          <p:cNvPr id="2" name="Date Placeholder 4">
            <a:extLst>
              <a:ext uri="{FF2B5EF4-FFF2-40B4-BE49-F238E27FC236}">
                <a16:creationId xmlns:a16="http://schemas.microsoft.com/office/drawing/2014/main" id="{521C52DB-727A-ADD3-C800-E638D7932764}"/>
              </a:ext>
            </a:extLst>
          </p:cNvPr>
          <p:cNvSpPr>
            <a:spLocks noGrp="1"/>
          </p:cNvSpPr>
          <p:nvPr>
            <p:ph type="dt" sz="half" idx="10"/>
          </p:nvPr>
        </p:nvSpPr>
        <p:spPr/>
        <p:txBody>
          <a:bodyPr/>
          <a:lstStyle>
            <a:lvl1pPr>
              <a:defRPr/>
            </a:lvl1pPr>
            <a:extLst/>
          </a:lstStyle>
          <a:p>
            <a:pPr>
              <a:defRPr/>
            </a:pPr>
            <a:fld id="{B039233E-C5E4-304D-A62D-13F9EE5819EE}" type="datetimeFigureOut">
              <a:rPr lang="en-GB"/>
              <a:pPr>
                <a:defRPr/>
              </a:pPr>
              <a:t>24/09/2025</a:t>
            </a:fld>
            <a:endParaRPr lang="en-GB"/>
          </a:p>
        </p:txBody>
      </p:sp>
      <p:sp>
        <p:nvSpPr>
          <p:cNvPr id="5" name="Footer Placeholder 5">
            <a:extLst>
              <a:ext uri="{FF2B5EF4-FFF2-40B4-BE49-F238E27FC236}">
                <a16:creationId xmlns:a16="http://schemas.microsoft.com/office/drawing/2014/main" id="{C8BCF424-3434-6C2C-9DE5-9DF05866FB38}"/>
              </a:ext>
            </a:extLst>
          </p:cNvPr>
          <p:cNvSpPr>
            <a:spLocks noGrp="1"/>
          </p:cNvSpPr>
          <p:nvPr>
            <p:ph type="ftr" sz="quarter" idx="11"/>
          </p:nvPr>
        </p:nvSpPr>
        <p:spPr/>
        <p:txBody>
          <a:bodyPr/>
          <a:lstStyle>
            <a:lvl1pPr>
              <a:defRPr/>
            </a:lvl1pPr>
            <a:extLst/>
          </a:lstStyle>
          <a:p>
            <a:pPr>
              <a:defRPr/>
            </a:pPr>
            <a:endParaRPr lang="en-GB"/>
          </a:p>
        </p:txBody>
      </p:sp>
      <p:sp>
        <p:nvSpPr>
          <p:cNvPr id="6" name="Slide Number Placeholder 6">
            <a:extLst>
              <a:ext uri="{FF2B5EF4-FFF2-40B4-BE49-F238E27FC236}">
                <a16:creationId xmlns:a16="http://schemas.microsoft.com/office/drawing/2014/main" id="{C45697C2-2998-39F0-C2BB-98544B9CE5B4}"/>
              </a:ext>
            </a:extLst>
          </p:cNvPr>
          <p:cNvSpPr>
            <a:spLocks noGrp="1"/>
          </p:cNvSpPr>
          <p:nvPr>
            <p:ph type="sldNum" sz="quarter" idx="12"/>
          </p:nvPr>
        </p:nvSpPr>
        <p:spPr/>
        <p:txBody>
          <a:bodyPr/>
          <a:lstStyle>
            <a:lvl1pPr>
              <a:defRPr/>
            </a:lvl1pPr>
          </a:lstStyle>
          <a:p>
            <a:pPr>
              <a:defRPr/>
            </a:pPr>
            <a:fld id="{FA4D8F9D-718A-F14A-BF0D-B1012D31B26E}" type="slidenum">
              <a:rPr lang="en-GB" altLang="en-US"/>
              <a:pPr>
                <a:defRPr/>
              </a:pPr>
              <a:t>‹#›</a:t>
            </a:fld>
            <a:endParaRPr lang="en-GB" altLang="en-US"/>
          </a:p>
        </p:txBody>
      </p:sp>
    </p:spTree>
    <p:extLst>
      <p:ext uri="{BB962C8B-B14F-4D97-AF65-F5344CB8AC3E}">
        <p14:creationId xmlns:p14="http://schemas.microsoft.com/office/powerpoint/2010/main" val="117145385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9CCA9F-8C07-0EF0-A35A-CFDB16C31D68}"/>
              </a:ext>
            </a:extLst>
          </p:cNvPr>
          <p:cNvSpPr>
            <a:spLocks noGrp="1"/>
          </p:cNvSpPr>
          <p:nvPr>
            <p:ph type="dt" sz="half" idx="10"/>
          </p:nvPr>
        </p:nvSpPr>
        <p:spPr/>
        <p:txBody>
          <a:bodyPr/>
          <a:lstStyle>
            <a:lvl1pPr>
              <a:defRPr/>
            </a:lvl1pPr>
            <a:extLst/>
          </a:lstStyle>
          <a:p>
            <a:pPr>
              <a:defRPr/>
            </a:pPr>
            <a:fld id="{83D58FBD-EF77-4147-BD08-8754B27841DC}" type="datetimeFigureOut">
              <a:rPr lang="en-GB"/>
              <a:pPr>
                <a:defRPr/>
              </a:pPr>
              <a:t>24/09/2025</a:t>
            </a:fld>
            <a:endParaRPr lang="en-GB"/>
          </a:p>
        </p:txBody>
      </p:sp>
      <p:sp>
        <p:nvSpPr>
          <p:cNvPr id="8" name="Footer Placeholder 7">
            <a:extLst>
              <a:ext uri="{FF2B5EF4-FFF2-40B4-BE49-F238E27FC236}">
                <a16:creationId xmlns:a16="http://schemas.microsoft.com/office/drawing/2014/main" id="{DFCCC6C4-E041-831A-8F29-B9C254673A1E}"/>
              </a:ext>
            </a:extLst>
          </p:cNvPr>
          <p:cNvSpPr>
            <a:spLocks noGrp="1"/>
          </p:cNvSpPr>
          <p:nvPr>
            <p:ph type="ftr" sz="quarter" idx="11"/>
          </p:nvPr>
        </p:nvSpPr>
        <p:spPr/>
        <p:txBody>
          <a:bodyPr/>
          <a:lstStyle>
            <a:lvl1pPr>
              <a:defRPr/>
            </a:lvl1pPr>
            <a:extLst/>
          </a:lstStyle>
          <a:p>
            <a:pPr>
              <a:defRPr/>
            </a:pPr>
            <a:endParaRPr lang="en-GB"/>
          </a:p>
        </p:txBody>
      </p:sp>
      <p:sp>
        <p:nvSpPr>
          <p:cNvPr id="9" name="Slide Number Placeholder 8">
            <a:extLst>
              <a:ext uri="{FF2B5EF4-FFF2-40B4-BE49-F238E27FC236}">
                <a16:creationId xmlns:a16="http://schemas.microsoft.com/office/drawing/2014/main" id="{41F0D1DB-4C2C-AB05-7E17-594115D82F0F}"/>
              </a:ext>
            </a:extLst>
          </p:cNvPr>
          <p:cNvSpPr>
            <a:spLocks noGrp="1"/>
          </p:cNvSpPr>
          <p:nvPr>
            <p:ph type="sldNum" sz="quarter" idx="12"/>
          </p:nvPr>
        </p:nvSpPr>
        <p:spPr/>
        <p:txBody>
          <a:bodyPr/>
          <a:lstStyle>
            <a:lvl1pPr>
              <a:defRPr/>
            </a:lvl1pPr>
          </a:lstStyle>
          <a:p>
            <a:pPr>
              <a:defRPr/>
            </a:pPr>
            <a:fld id="{BBEB8957-6A61-9444-B431-0736E6012B14}" type="slidenum">
              <a:rPr lang="en-GB" altLang="en-US"/>
              <a:pPr>
                <a:defRPr/>
              </a:pPr>
              <a:t>‹#›</a:t>
            </a:fld>
            <a:endParaRPr lang="en-GB" altLang="en-US"/>
          </a:p>
        </p:txBody>
      </p:sp>
    </p:spTree>
    <p:extLst>
      <p:ext uri="{BB962C8B-B14F-4D97-AF65-F5344CB8AC3E}">
        <p14:creationId xmlns:p14="http://schemas.microsoft.com/office/powerpoint/2010/main" val="156176768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rotWithShape="1">
          <a:gsLst>
            <a:gs pos="0">
              <a:srgbClr val="F8FDFE"/>
            </a:gs>
            <a:gs pos="74001">
              <a:srgbClr val="9DB7DC"/>
            </a:gs>
            <a:gs pos="83000">
              <a:srgbClr val="9DB7DC"/>
            </a:gs>
            <a:gs pos="100000">
              <a:srgbClr val="BECFE7"/>
            </a:gs>
          </a:gsLst>
          <a:lin ang="5400000" scaled="1"/>
        </a:gra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dirty="0"/>
              <a:t>Click to edit Master title style</a:t>
            </a:r>
          </a:p>
        </p:txBody>
      </p:sp>
      <p:sp>
        <p:nvSpPr>
          <p:cNvPr id="2" name="Date Placeholder 2">
            <a:extLst>
              <a:ext uri="{FF2B5EF4-FFF2-40B4-BE49-F238E27FC236}">
                <a16:creationId xmlns:a16="http://schemas.microsoft.com/office/drawing/2014/main" id="{1D1F5B33-B6A1-4F2D-1C22-2F7C688F0E33}"/>
              </a:ext>
            </a:extLst>
          </p:cNvPr>
          <p:cNvSpPr>
            <a:spLocks noGrp="1"/>
          </p:cNvSpPr>
          <p:nvPr>
            <p:ph type="dt" sz="half" idx="10"/>
          </p:nvPr>
        </p:nvSpPr>
        <p:spPr/>
        <p:txBody>
          <a:bodyPr/>
          <a:lstStyle>
            <a:lvl1pPr>
              <a:defRPr/>
            </a:lvl1pPr>
            <a:extLst/>
          </a:lstStyle>
          <a:p>
            <a:pPr>
              <a:defRPr/>
            </a:pPr>
            <a:fld id="{4CCFF86A-3679-5B46-8130-4F204BBED19B}" type="datetimeFigureOut">
              <a:rPr lang="en-GB"/>
              <a:pPr>
                <a:defRPr/>
              </a:pPr>
              <a:t>24/09/2025</a:t>
            </a:fld>
            <a:endParaRPr lang="en-GB"/>
          </a:p>
        </p:txBody>
      </p:sp>
      <p:sp>
        <p:nvSpPr>
          <p:cNvPr id="3" name="Footer Placeholder 3">
            <a:extLst>
              <a:ext uri="{FF2B5EF4-FFF2-40B4-BE49-F238E27FC236}">
                <a16:creationId xmlns:a16="http://schemas.microsoft.com/office/drawing/2014/main" id="{95A205B2-E2D5-1E1D-7CBC-3F9936A14EC2}"/>
              </a:ext>
            </a:extLst>
          </p:cNvPr>
          <p:cNvSpPr>
            <a:spLocks noGrp="1"/>
          </p:cNvSpPr>
          <p:nvPr>
            <p:ph type="ftr" sz="quarter" idx="11"/>
          </p:nvPr>
        </p:nvSpPr>
        <p:spPr/>
        <p:txBody>
          <a:bodyPr/>
          <a:lstStyle>
            <a:lvl1pPr>
              <a:defRPr/>
            </a:lvl1pPr>
            <a:extLst/>
          </a:lstStyle>
          <a:p>
            <a:pPr>
              <a:defRPr/>
            </a:pPr>
            <a:endParaRPr lang="en-GB"/>
          </a:p>
        </p:txBody>
      </p:sp>
      <p:sp>
        <p:nvSpPr>
          <p:cNvPr id="4" name="Slide Number Placeholder 4">
            <a:extLst>
              <a:ext uri="{FF2B5EF4-FFF2-40B4-BE49-F238E27FC236}">
                <a16:creationId xmlns:a16="http://schemas.microsoft.com/office/drawing/2014/main" id="{56343A3C-9EAB-4E97-9244-1EC71CB922EB}"/>
              </a:ext>
            </a:extLst>
          </p:cNvPr>
          <p:cNvSpPr>
            <a:spLocks noGrp="1"/>
          </p:cNvSpPr>
          <p:nvPr>
            <p:ph type="sldNum" sz="quarter" idx="12"/>
          </p:nvPr>
        </p:nvSpPr>
        <p:spPr/>
        <p:txBody>
          <a:bodyPr/>
          <a:lstStyle>
            <a:lvl1pPr>
              <a:defRPr/>
            </a:lvl1pPr>
          </a:lstStyle>
          <a:p>
            <a:pPr>
              <a:defRPr/>
            </a:pPr>
            <a:fld id="{6EF8A03C-3353-3E40-BE53-7828CC76566B}" type="slidenum">
              <a:rPr lang="en-GB" altLang="en-US"/>
              <a:pPr>
                <a:defRPr/>
              </a:pPr>
              <a:t>‹#›</a:t>
            </a:fld>
            <a:endParaRPr lang="en-GB" altLang="en-US"/>
          </a:p>
        </p:txBody>
      </p:sp>
    </p:spTree>
    <p:extLst>
      <p:ext uri="{BB962C8B-B14F-4D97-AF65-F5344CB8AC3E}">
        <p14:creationId xmlns:p14="http://schemas.microsoft.com/office/powerpoint/2010/main" val="161912020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056727DB-E400-3ECA-9895-91A69114AA2E}"/>
              </a:ext>
            </a:extLst>
          </p:cNvPr>
          <p:cNvSpPr>
            <a:spLocks noGrp="1"/>
          </p:cNvSpPr>
          <p:nvPr>
            <p:ph type="dt" sz="half" idx="10"/>
          </p:nvPr>
        </p:nvSpPr>
        <p:spPr/>
        <p:txBody>
          <a:bodyPr/>
          <a:lstStyle>
            <a:lvl1pPr>
              <a:defRPr/>
            </a:lvl1pPr>
          </a:lstStyle>
          <a:p>
            <a:pPr>
              <a:defRPr/>
            </a:pPr>
            <a:fld id="{9E645644-FA45-B64A-82B2-B231AA30EB69}" type="datetimeFigureOut">
              <a:rPr lang="en-GB"/>
              <a:pPr>
                <a:defRPr/>
              </a:pPr>
              <a:t>24/09/2025</a:t>
            </a:fld>
            <a:endParaRPr lang="en-GB"/>
          </a:p>
        </p:txBody>
      </p:sp>
      <p:sp>
        <p:nvSpPr>
          <p:cNvPr id="3" name="Footer Placeholder 21">
            <a:extLst>
              <a:ext uri="{FF2B5EF4-FFF2-40B4-BE49-F238E27FC236}">
                <a16:creationId xmlns:a16="http://schemas.microsoft.com/office/drawing/2014/main" id="{99B1AA93-C313-CEE5-B703-FAC8808FC0F3}"/>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17">
            <a:extLst>
              <a:ext uri="{FF2B5EF4-FFF2-40B4-BE49-F238E27FC236}">
                <a16:creationId xmlns:a16="http://schemas.microsoft.com/office/drawing/2014/main" id="{097736AB-CCC8-2323-BCBC-9F55D0141578}"/>
              </a:ext>
            </a:extLst>
          </p:cNvPr>
          <p:cNvSpPr>
            <a:spLocks noGrp="1"/>
          </p:cNvSpPr>
          <p:nvPr>
            <p:ph type="sldNum" sz="quarter" idx="12"/>
          </p:nvPr>
        </p:nvSpPr>
        <p:spPr/>
        <p:txBody>
          <a:bodyPr/>
          <a:lstStyle>
            <a:lvl1pPr>
              <a:defRPr/>
            </a:lvl1pPr>
          </a:lstStyle>
          <a:p>
            <a:pPr>
              <a:defRPr/>
            </a:pPr>
            <a:fld id="{11DAB8F8-4518-7849-A273-46F68C6275B1}" type="slidenum">
              <a:rPr lang="en-GB" altLang="en-US"/>
              <a:pPr>
                <a:defRPr/>
              </a:pPr>
              <a:t>‹#›</a:t>
            </a:fld>
            <a:endParaRPr lang="en-GB" altLang="en-US"/>
          </a:p>
        </p:txBody>
      </p:sp>
    </p:spTree>
    <p:extLst>
      <p:ext uri="{BB962C8B-B14F-4D97-AF65-F5344CB8AC3E}">
        <p14:creationId xmlns:p14="http://schemas.microsoft.com/office/powerpoint/2010/main" val="3284594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961134-657C-D177-2186-487A0FD6AC9E}"/>
              </a:ext>
            </a:extLst>
          </p:cNvPr>
          <p:cNvSpPr>
            <a:spLocks noGrp="1"/>
          </p:cNvSpPr>
          <p:nvPr>
            <p:ph type="dt" sz="half" idx="10"/>
          </p:nvPr>
        </p:nvSpPr>
        <p:spPr/>
        <p:txBody>
          <a:bodyPr/>
          <a:lstStyle>
            <a:lvl1pPr>
              <a:defRPr/>
            </a:lvl1pPr>
            <a:extLst/>
          </a:lstStyle>
          <a:p>
            <a:pPr>
              <a:defRPr/>
            </a:pPr>
            <a:fld id="{2E134235-D5DB-D646-8BD8-3311795E9AE6}" type="datetimeFigureOut">
              <a:rPr lang="en-GB"/>
              <a:pPr>
                <a:defRPr/>
              </a:pPr>
              <a:t>24/09/2025</a:t>
            </a:fld>
            <a:endParaRPr lang="en-GB"/>
          </a:p>
        </p:txBody>
      </p:sp>
      <p:sp>
        <p:nvSpPr>
          <p:cNvPr id="6" name="Footer Placeholder 5">
            <a:extLst>
              <a:ext uri="{FF2B5EF4-FFF2-40B4-BE49-F238E27FC236}">
                <a16:creationId xmlns:a16="http://schemas.microsoft.com/office/drawing/2014/main" id="{938915D9-859F-53D4-4AF3-EF71CBB473F7}"/>
              </a:ext>
            </a:extLst>
          </p:cNvPr>
          <p:cNvSpPr>
            <a:spLocks noGrp="1"/>
          </p:cNvSpPr>
          <p:nvPr>
            <p:ph type="ftr" sz="quarter" idx="11"/>
          </p:nvPr>
        </p:nvSpPr>
        <p:spPr/>
        <p:txBody>
          <a:bodyPr/>
          <a:lstStyle>
            <a:lvl1pPr>
              <a:defRPr/>
            </a:lvl1pPr>
            <a:extLst/>
          </a:lstStyle>
          <a:p>
            <a:pPr>
              <a:defRPr/>
            </a:pPr>
            <a:endParaRPr lang="en-GB"/>
          </a:p>
        </p:txBody>
      </p:sp>
      <p:sp>
        <p:nvSpPr>
          <p:cNvPr id="7" name="Slide Number Placeholder 6">
            <a:extLst>
              <a:ext uri="{FF2B5EF4-FFF2-40B4-BE49-F238E27FC236}">
                <a16:creationId xmlns:a16="http://schemas.microsoft.com/office/drawing/2014/main" id="{ED0D246A-9601-8AEA-BE4F-715A2195CB84}"/>
              </a:ext>
            </a:extLst>
          </p:cNvPr>
          <p:cNvSpPr>
            <a:spLocks noGrp="1"/>
          </p:cNvSpPr>
          <p:nvPr>
            <p:ph type="sldNum" sz="quarter" idx="12"/>
          </p:nvPr>
        </p:nvSpPr>
        <p:spPr/>
        <p:txBody>
          <a:bodyPr/>
          <a:lstStyle>
            <a:lvl1pPr>
              <a:defRPr/>
            </a:lvl1pPr>
          </a:lstStyle>
          <a:p>
            <a:pPr>
              <a:defRPr/>
            </a:pPr>
            <a:fld id="{C615D112-FF65-7D49-9063-4CA0C559C694}" type="slidenum">
              <a:rPr lang="en-GB" altLang="en-US"/>
              <a:pPr>
                <a:defRPr/>
              </a:pPr>
              <a:t>‹#›</a:t>
            </a:fld>
            <a:endParaRPr lang="en-GB" altLang="en-US"/>
          </a:p>
        </p:txBody>
      </p:sp>
    </p:spTree>
    <p:extLst>
      <p:ext uri="{BB962C8B-B14F-4D97-AF65-F5344CB8AC3E}">
        <p14:creationId xmlns:p14="http://schemas.microsoft.com/office/powerpoint/2010/main" val="375705796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gradFill rotWithShape="1">
          <a:gsLst>
            <a:gs pos="0">
              <a:srgbClr val="F8FDFE"/>
            </a:gs>
            <a:gs pos="74001">
              <a:srgbClr val="9DB7DC"/>
            </a:gs>
            <a:gs pos="83000">
              <a:srgbClr val="9DB7DC"/>
            </a:gs>
            <a:gs pos="100000">
              <a:srgbClr val="BECFE7"/>
            </a:gs>
          </a:gsLst>
          <a:lin ang="5400000" scaled="1"/>
        </a:gradFill>
        <a:effectLst/>
      </p:bgPr>
    </p:bg>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619317E3-A23A-E7CD-0B69-408E806C1FA5}"/>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6" name="Freeform 15">
            <a:extLst>
              <a:ext uri="{FF2B5EF4-FFF2-40B4-BE49-F238E27FC236}">
                <a16:creationId xmlns:a16="http://schemas.microsoft.com/office/drawing/2014/main" id="{6616D21F-41D0-2AA2-7986-EC3B353C8C8C}"/>
              </a:ext>
            </a:extLst>
          </p:cNvPr>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a:extLst>
              <a:ext uri="{FF2B5EF4-FFF2-40B4-BE49-F238E27FC236}">
                <a16:creationId xmlns:a16="http://schemas.microsoft.com/office/drawing/2014/main" id="{B709D17B-48E6-FFE2-D2E9-37BEE565208A}"/>
              </a:ext>
            </a:extLst>
          </p:cNvPr>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8" name="Straight Connector 7">
            <a:extLst>
              <a:ext uri="{FF2B5EF4-FFF2-40B4-BE49-F238E27FC236}">
                <a16:creationId xmlns:a16="http://schemas.microsoft.com/office/drawing/2014/main" id="{5C74BA5B-846B-77E9-DF96-7A80ADCE25DE}"/>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9">
            <a:extLst>
              <a:ext uri="{FF2B5EF4-FFF2-40B4-BE49-F238E27FC236}">
                <a16:creationId xmlns:a16="http://schemas.microsoft.com/office/drawing/2014/main" id="{0CC321D4-2959-5BD4-B37F-2640DB7E5C57}"/>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10" name="Chevron 20">
            <a:extLst>
              <a:ext uri="{FF2B5EF4-FFF2-40B4-BE49-F238E27FC236}">
                <a16:creationId xmlns:a16="http://schemas.microsoft.com/office/drawing/2014/main" id="{2DA0CC75-E10E-D319-E76C-46806D9AD8E6}"/>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hangingPunct="1">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FFA5F28F-81F3-4FC2-B9BE-9386619A42AC}"/>
              </a:ext>
            </a:extLst>
          </p:cNvPr>
          <p:cNvSpPr>
            <a:spLocks noGrp="1"/>
          </p:cNvSpPr>
          <p:nvPr>
            <p:ph type="dt" sz="half" idx="10"/>
          </p:nvPr>
        </p:nvSpPr>
        <p:spPr/>
        <p:txBody>
          <a:bodyPr/>
          <a:lstStyle>
            <a:lvl1pPr>
              <a:defRPr>
                <a:solidFill>
                  <a:schemeClr val="tx1"/>
                </a:solidFill>
              </a:defRPr>
            </a:lvl1pPr>
            <a:extLst/>
          </a:lstStyle>
          <a:p>
            <a:pPr>
              <a:defRPr/>
            </a:pPr>
            <a:fld id="{EDB458ED-7067-A44F-AAC6-E93E5A46D26B}" type="datetimeFigureOut">
              <a:rPr lang="en-GB"/>
              <a:pPr>
                <a:defRPr/>
              </a:pPr>
              <a:t>24/09/2025</a:t>
            </a:fld>
            <a:endParaRPr lang="en-GB"/>
          </a:p>
        </p:txBody>
      </p:sp>
      <p:sp>
        <p:nvSpPr>
          <p:cNvPr id="12" name="Footer Placeholder 5">
            <a:extLst>
              <a:ext uri="{FF2B5EF4-FFF2-40B4-BE49-F238E27FC236}">
                <a16:creationId xmlns:a16="http://schemas.microsoft.com/office/drawing/2014/main" id="{C9E83E41-2962-D9EA-9616-F7C509F0C438}"/>
              </a:ext>
            </a:extLst>
          </p:cNvPr>
          <p:cNvSpPr>
            <a:spLocks noGrp="1"/>
          </p:cNvSpPr>
          <p:nvPr>
            <p:ph type="ftr" sz="quarter" idx="11"/>
          </p:nvPr>
        </p:nvSpPr>
        <p:spPr/>
        <p:txBody>
          <a:bodyPr/>
          <a:lstStyle>
            <a:lvl1pPr>
              <a:defRPr>
                <a:solidFill>
                  <a:schemeClr val="tx1"/>
                </a:solidFill>
              </a:defRPr>
            </a:lvl1pPr>
            <a:extLst/>
          </a:lstStyle>
          <a:p>
            <a:pPr>
              <a:defRPr/>
            </a:pPr>
            <a:endParaRPr lang="en-GB"/>
          </a:p>
        </p:txBody>
      </p:sp>
      <p:sp>
        <p:nvSpPr>
          <p:cNvPr id="13" name="Slide Number Placeholder 6">
            <a:extLst>
              <a:ext uri="{FF2B5EF4-FFF2-40B4-BE49-F238E27FC236}">
                <a16:creationId xmlns:a16="http://schemas.microsoft.com/office/drawing/2014/main" id="{A5A8216F-BEDD-2D1C-182F-ACB4DA7A3E8E}"/>
              </a:ext>
            </a:extLst>
          </p:cNvPr>
          <p:cNvSpPr>
            <a:spLocks noGrp="1"/>
          </p:cNvSpPr>
          <p:nvPr>
            <p:ph type="sldNum" sz="quarter" idx="12"/>
          </p:nvPr>
        </p:nvSpPr>
        <p:spPr/>
        <p:txBody>
          <a:bodyPr/>
          <a:lstStyle>
            <a:lvl1pPr>
              <a:defRPr/>
            </a:lvl1pPr>
          </a:lstStyle>
          <a:p>
            <a:pPr>
              <a:defRPr/>
            </a:pPr>
            <a:fld id="{A935FA6B-DE6D-CE41-BC9B-195AD1883465}" type="slidenum">
              <a:rPr lang="en-GB" altLang="en-US"/>
              <a:pPr>
                <a:defRPr/>
              </a:pPr>
              <a:t>‹#›</a:t>
            </a:fld>
            <a:endParaRPr lang="en-GB" altLang="en-US"/>
          </a:p>
        </p:txBody>
      </p:sp>
    </p:spTree>
    <p:extLst>
      <p:ext uri="{BB962C8B-B14F-4D97-AF65-F5344CB8AC3E}">
        <p14:creationId xmlns:p14="http://schemas.microsoft.com/office/powerpoint/2010/main" val="208615652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DADADA"/>
            </a:gs>
            <a:gs pos="74001">
              <a:srgbClr val="9DB7DC"/>
            </a:gs>
            <a:gs pos="83000">
              <a:srgbClr val="9DB7DC"/>
            </a:gs>
            <a:gs pos="100000">
              <a:srgbClr val="BECFE7"/>
            </a:gs>
          </a:gsLst>
          <a:lin ang="5400000" scaled="1"/>
        </a:gra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00868FDE-2D37-F9A6-4F34-5D681FE900C2}"/>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027" name="Freeform 11">
            <a:extLst>
              <a:ext uri="{FF2B5EF4-FFF2-40B4-BE49-F238E27FC236}">
                <a16:creationId xmlns:a16="http://schemas.microsoft.com/office/drawing/2014/main" id="{2D36C046-F63D-2579-57A9-7D4D43048B42}"/>
              </a:ext>
            </a:extLst>
          </p:cNvPr>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a:extLst>
              <a:ext uri="{FF2B5EF4-FFF2-40B4-BE49-F238E27FC236}">
                <a16:creationId xmlns:a16="http://schemas.microsoft.com/office/drawing/2014/main" id="{E79F702D-2989-97A7-002F-D0447F9C78D9}"/>
              </a:ext>
            </a:extLst>
          </p:cNvPr>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cxnSp>
        <p:nvCxnSpPr>
          <p:cNvPr id="15" name="Straight Connector 14">
            <a:extLst>
              <a:ext uri="{FF2B5EF4-FFF2-40B4-BE49-F238E27FC236}">
                <a16:creationId xmlns:a16="http://schemas.microsoft.com/office/drawing/2014/main" id="{FFD23CA3-C793-AC7E-89BF-3A6DE76D652F}"/>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032" name="Text Placeholder 29">
            <a:extLst>
              <a:ext uri="{FF2B5EF4-FFF2-40B4-BE49-F238E27FC236}">
                <a16:creationId xmlns:a16="http://schemas.microsoft.com/office/drawing/2014/main" id="{CFCFF8E8-AA38-D14B-E25F-7BC5FB8855DA}"/>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0"/>
            <a:r>
              <a:rPr lang="en-US" altLang="en-US"/>
              <a:t>Fifth level</a:t>
            </a:r>
          </a:p>
        </p:txBody>
      </p:sp>
      <p:sp>
        <p:nvSpPr>
          <p:cNvPr id="10" name="Date Placeholder 9">
            <a:extLst>
              <a:ext uri="{FF2B5EF4-FFF2-40B4-BE49-F238E27FC236}">
                <a16:creationId xmlns:a16="http://schemas.microsoft.com/office/drawing/2014/main" id="{AF386EEB-2747-5C43-E882-ECC77BA0DADC}"/>
              </a:ext>
            </a:extLst>
          </p:cNvPr>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latin typeface="Arial" charset="0"/>
                <a:cs typeface="Arial" charset="0"/>
              </a:defRPr>
            </a:lvl1pPr>
            <a:extLst/>
          </a:lstStyle>
          <a:p>
            <a:pPr>
              <a:defRPr/>
            </a:pPr>
            <a:fld id="{9304F960-C351-8845-86B8-DFE187961C5F}" type="datetimeFigureOut">
              <a:rPr lang="en-GB"/>
              <a:pPr>
                <a:defRPr/>
              </a:pPr>
              <a:t>24/09/2025</a:t>
            </a:fld>
            <a:endParaRPr lang="en-GB"/>
          </a:p>
        </p:txBody>
      </p:sp>
      <p:sp>
        <p:nvSpPr>
          <p:cNvPr id="22" name="Footer Placeholder 21">
            <a:extLst>
              <a:ext uri="{FF2B5EF4-FFF2-40B4-BE49-F238E27FC236}">
                <a16:creationId xmlns:a16="http://schemas.microsoft.com/office/drawing/2014/main" id="{A91D683D-C897-AF89-ACFD-05FABB9CCC19}"/>
              </a:ext>
            </a:extLst>
          </p:cNvPr>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latin typeface="Arial" charset="0"/>
                <a:cs typeface="Arial" charset="0"/>
              </a:defRPr>
            </a:lvl1pPr>
            <a:extLst/>
          </a:lstStyle>
          <a:p>
            <a:pPr>
              <a:defRPr/>
            </a:pPr>
            <a:endParaRPr lang="en-GB"/>
          </a:p>
        </p:txBody>
      </p:sp>
      <p:sp>
        <p:nvSpPr>
          <p:cNvPr id="18" name="Slide Number Placeholder 17">
            <a:extLst>
              <a:ext uri="{FF2B5EF4-FFF2-40B4-BE49-F238E27FC236}">
                <a16:creationId xmlns:a16="http://schemas.microsoft.com/office/drawing/2014/main" id="{0CE0D84C-386C-6490-A563-0D7C817A1792}"/>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pPr>
              <a:defRPr/>
            </a:pPr>
            <a:fld id="{65C175E4-B30D-C847-A2C6-CE51DFA86E04}" type="slidenum">
              <a:rPr lang="en-GB" altLang="en-US"/>
              <a:pPr>
                <a:defRPr/>
              </a:pPr>
              <a:t>‹#›</a:t>
            </a:fld>
            <a:endParaRPr lang="en-GB" altLang="en-US"/>
          </a:p>
        </p:txBody>
      </p:sp>
      <p:pic>
        <p:nvPicPr>
          <p:cNvPr id="1036" name="Picture 13" descr="artsmethodslogo">
            <a:extLst>
              <a:ext uri="{FF2B5EF4-FFF2-40B4-BE49-F238E27FC236}">
                <a16:creationId xmlns:a16="http://schemas.microsoft.com/office/drawing/2014/main" id="{5D51E8A2-D6D4-FC38-2D63-26D715E333E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316913" y="0"/>
            <a:ext cx="827087"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02" r:id="rId1"/>
    <p:sldLayoutId id="2147484098" r:id="rId2"/>
    <p:sldLayoutId id="2147484103" r:id="rId3"/>
    <p:sldLayoutId id="2147484104" r:id="rId4"/>
    <p:sldLayoutId id="2147484105" r:id="rId5"/>
    <p:sldLayoutId id="2147484106" r:id="rId6"/>
    <p:sldLayoutId id="2147484099" r:id="rId7"/>
    <p:sldLayoutId id="2147484107" r:id="rId8"/>
    <p:sldLayoutId id="2147484108" r:id="rId9"/>
    <p:sldLayoutId id="2147484100" r:id="rId10"/>
    <p:sldLayoutId id="2147484101"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2"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2"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2"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2"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6" descr="artsmethodslogo">
            <a:extLst>
              <a:ext uri="{FF2B5EF4-FFF2-40B4-BE49-F238E27FC236}">
                <a16:creationId xmlns:a16="http://schemas.microsoft.com/office/drawing/2014/main" id="{42285C14-ADA5-3BAB-D129-F5DEAEE204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913" y="0"/>
            <a:ext cx="827087"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4" name="Picture 2" descr="http://officeacuity.com/Content/images/frameworks.jpg">
            <a:extLst>
              <a:ext uri="{FF2B5EF4-FFF2-40B4-BE49-F238E27FC236}">
                <a16:creationId xmlns:a16="http://schemas.microsoft.com/office/drawing/2014/main" id="{589A1947-81FC-04CE-2B8B-F8B0633CD673}"/>
              </a:ext>
            </a:extLst>
          </p:cNvPr>
          <p:cNvPicPr>
            <a:picLocks noChangeAspect="1" noChangeArrowheads="1"/>
          </p:cNvPicPr>
          <p:nvPr/>
        </p:nvPicPr>
        <p:blipFill>
          <a:blip r:embed="rId3"/>
          <a:srcRect/>
          <a:stretch>
            <a:fillRect/>
          </a:stretch>
        </p:blipFill>
        <p:spPr bwMode="auto">
          <a:xfrm>
            <a:off x="0" y="-144463"/>
            <a:ext cx="9190038" cy="695801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1268" name="Subtitle 2">
            <a:extLst>
              <a:ext uri="{FF2B5EF4-FFF2-40B4-BE49-F238E27FC236}">
                <a16:creationId xmlns:a16="http://schemas.microsoft.com/office/drawing/2014/main" id="{220E8C7C-645F-29E5-0681-7DC58A7D0EA4}"/>
              </a:ext>
            </a:extLst>
          </p:cNvPr>
          <p:cNvSpPr>
            <a:spLocks noGrp="1"/>
          </p:cNvSpPr>
          <p:nvPr>
            <p:ph type="subTitle" idx="4294967295"/>
          </p:nvPr>
        </p:nvSpPr>
        <p:spPr>
          <a:xfrm>
            <a:off x="2555875" y="5805488"/>
            <a:ext cx="6408738" cy="887412"/>
          </a:xfrm>
        </p:spPr>
        <p:txBody>
          <a:bodyPr lIns="45720" rIns="45720"/>
          <a:lstStyle/>
          <a:p>
            <a:pPr marL="0" indent="0" algn="r" eaLnBrk="1" hangingPunct="1">
              <a:buFont typeface="Wingdings 3" pitchFamily="2" charset="2"/>
              <a:buNone/>
            </a:pPr>
            <a:r>
              <a:rPr lang="en-GB" altLang="en-US" sz="2800" b="1" i="1" dirty="0">
                <a:solidFill>
                  <a:schemeClr val="bg1"/>
                </a:solidFill>
                <a:latin typeface="Open Sans" panose="020B0606030504020204" pitchFamily="34" charset="0"/>
                <a:cs typeface="Open Sans" panose="020B0606030504020204" pitchFamily="34" charset="0"/>
              </a:rPr>
              <a:t>Dr Letizia </a:t>
            </a:r>
            <a:r>
              <a:rPr lang="en-GB" altLang="en-US" sz="2800" b="1" i="1" dirty="0" err="1">
                <a:solidFill>
                  <a:schemeClr val="bg1"/>
                </a:solidFill>
                <a:latin typeface="Open Sans" panose="020B0606030504020204" pitchFamily="34" charset="0"/>
                <a:cs typeface="Open Sans" panose="020B0606030504020204" pitchFamily="34" charset="0"/>
              </a:rPr>
              <a:t>Alterno</a:t>
            </a:r>
            <a:endParaRPr lang="en-GB" altLang="en-US" sz="2800" b="1" i="1" dirty="0">
              <a:solidFill>
                <a:schemeClr val="bg1"/>
              </a:solidFill>
              <a:latin typeface="Open Sans" panose="020B0606030504020204" pitchFamily="34" charset="0"/>
              <a:cs typeface="Open Sans" panose="020B0606030504020204" pitchFamily="34" charset="0"/>
            </a:endParaRPr>
          </a:p>
          <a:p>
            <a:pPr marL="0" indent="0" algn="r" eaLnBrk="1" hangingPunct="1">
              <a:buFont typeface="Wingdings 3" pitchFamily="2" charset="2"/>
              <a:buNone/>
            </a:pPr>
            <a:r>
              <a:rPr lang="en-GB" altLang="en-US" sz="2400" b="1" i="1" dirty="0">
                <a:solidFill>
                  <a:schemeClr val="bg1"/>
                </a:solidFill>
                <a:latin typeface="Open Sans" panose="020B0606030504020204" pitchFamily="34" charset="0"/>
                <a:cs typeface="Open Sans" panose="020B0606030504020204" pitchFamily="34" charset="0"/>
              </a:rPr>
              <a:t>PGR Academic Skills Tutor</a:t>
            </a:r>
          </a:p>
        </p:txBody>
      </p:sp>
      <p:sp>
        <p:nvSpPr>
          <p:cNvPr id="2" name="TextBox 1">
            <a:extLst>
              <a:ext uri="{FF2B5EF4-FFF2-40B4-BE49-F238E27FC236}">
                <a16:creationId xmlns:a16="http://schemas.microsoft.com/office/drawing/2014/main" id="{4E9EE215-19EB-AB00-473B-3266FF70E529}"/>
              </a:ext>
            </a:extLst>
          </p:cNvPr>
          <p:cNvSpPr txBox="1"/>
          <p:nvPr/>
        </p:nvSpPr>
        <p:spPr>
          <a:xfrm>
            <a:off x="-36513" y="2622550"/>
            <a:ext cx="9190038" cy="1754188"/>
          </a:xfrm>
          <a:prstGeom prst="rect">
            <a:avLst/>
          </a:prstGeom>
          <a:gradFill>
            <a:gsLst>
              <a:gs pos="0">
                <a:schemeClr val="tx1">
                  <a:alpha val="15000"/>
                </a:schemeClr>
              </a:gs>
              <a:gs pos="1000">
                <a:schemeClr val="tx1">
                  <a:lumMod val="99000"/>
                  <a:lumOff val="1000"/>
                </a:schemeClr>
              </a:gs>
              <a:gs pos="65000">
                <a:schemeClr val="tx1"/>
              </a:gs>
              <a:gs pos="100000">
                <a:schemeClr val="tx1">
                  <a:alpha val="0"/>
                </a:schemeClr>
              </a:gs>
            </a:gsLst>
            <a:lin ang="5400000" scaled="1"/>
          </a:gradFill>
        </p:spPr>
        <p:txBody>
          <a:bodyPr>
            <a:spAutoFit/>
          </a:bodyPr>
          <a:lstStyle/>
          <a:p>
            <a:pPr algn="ctr">
              <a:defRPr/>
            </a:pPr>
            <a:r>
              <a:rPr lang="en-GB" sz="3600" b="1" i="1"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 </a:t>
            </a:r>
            <a:r>
              <a:rPr lang="en-GB" sz="3600" b="1" i="1" dirty="0" err="1">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Artsmethods</a:t>
            </a:r>
            <a:r>
              <a:rPr lang="en-GB" sz="3600" b="1" i="1"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 Methodology and </a:t>
            </a:r>
          </a:p>
          <a:p>
            <a:pPr algn="ctr">
              <a:defRPr/>
            </a:pPr>
            <a:r>
              <a:rPr lang="en-GB" sz="3600" b="1" i="1"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Theory Programme</a:t>
            </a:r>
          </a:p>
          <a:p>
            <a:pPr algn="ctr">
              <a:defRPr/>
            </a:pPr>
            <a:r>
              <a:rPr lang="en-GB" sz="3600" b="1" i="1"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			26.09.2025</a:t>
            </a:r>
          </a:p>
        </p:txBody>
      </p:sp>
      <p:pic>
        <p:nvPicPr>
          <p:cNvPr id="11270" name="Picture 3" descr="A purple and yellow logo&#10;&#10;Description automatically generated">
            <a:extLst>
              <a:ext uri="{FF2B5EF4-FFF2-40B4-BE49-F238E27FC236}">
                <a16:creationId xmlns:a16="http://schemas.microsoft.com/office/drawing/2014/main" id="{5262D9EB-346C-62D1-D808-899C6CC4DB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44463"/>
            <a:ext cx="2290763"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8" descr="A purple and white logo&#10;&#10;Description automatically generated">
            <a:extLst>
              <a:ext uri="{FF2B5EF4-FFF2-40B4-BE49-F238E27FC236}">
                <a16:creationId xmlns:a16="http://schemas.microsoft.com/office/drawing/2014/main" id="{168101F9-A801-C046-0E27-AB56DDDB879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72450" y="-144463"/>
            <a:ext cx="1022350" cy="1022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4">
            <a:extLst>
              <a:ext uri="{FF2B5EF4-FFF2-40B4-BE49-F238E27FC236}">
                <a16:creationId xmlns:a16="http://schemas.microsoft.com/office/drawing/2014/main" id="{CFE1762F-CEE8-8AC2-C9EE-37476DBCD9A8}"/>
              </a:ext>
            </a:extLst>
          </p:cNvPr>
          <p:cNvSpPr txBox="1">
            <a:spLocks noChangeArrowheads="1"/>
          </p:cNvSpPr>
          <p:nvPr/>
        </p:nvSpPr>
        <p:spPr bwMode="auto">
          <a:xfrm>
            <a:off x="1042988" y="115888"/>
            <a:ext cx="64706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9pPr>
          </a:lstStyle>
          <a:p>
            <a:pPr algn="ctr">
              <a:lnSpc>
                <a:spcPct val="115000"/>
              </a:lnSpc>
              <a:spcBef>
                <a:spcPct val="0"/>
              </a:spcBef>
              <a:spcAft>
                <a:spcPts val="1000"/>
              </a:spcAft>
              <a:buClrTx/>
              <a:buSzTx/>
              <a:buFontTx/>
              <a:buNone/>
            </a:pPr>
            <a:r>
              <a:rPr lang="en-GB" altLang="en-US" sz="2400" b="1" dirty="0" err="1">
                <a:latin typeface="Century Gothic" panose="020B0502020202020204" pitchFamily="34" charset="0"/>
                <a:cs typeface="Times New Roman" panose="02020603050405020304" pitchFamily="18" charset="0"/>
              </a:rPr>
              <a:t>Artsmethods</a:t>
            </a:r>
            <a:r>
              <a:rPr lang="en-GB" altLang="en-US" sz="2400" b="1" dirty="0">
                <a:latin typeface="Century Gothic" panose="020B0502020202020204" pitchFamily="34" charset="0"/>
                <a:cs typeface="Times New Roman" panose="02020603050405020304" pitchFamily="18" charset="0"/>
              </a:rPr>
              <a:t> Methodology and Theory Programme 2025-2026</a:t>
            </a:r>
            <a:endParaRPr lang="en-GB" altLang="en-US" sz="2400" dirty="0">
              <a:latin typeface="Century Gothic" panose="020B0502020202020204" pitchFamily="34" charset="0"/>
              <a:cs typeface="Times New Roman" panose="02020603050405020304" pitchFamily="18" charset="0"/>
            </a:endParaRPr>
          </a:p>
        </p:txBody>
      </p:sp>
      <p:sp>
        <p:nvSpPr>
          <p:cNvPr id="21507" name="TextBox 2">
            <a:extLst>
              <a:ext uri="{FF2B5EF4-FFF2-40B4-BE49-F238E27FC236}">
                <a16:creationId xmlns:a16="http://schemas.microsoft.com/office/drawing/2014/main" id="{9575EA73-A09E-6055-CB27-5E9863358B7C}"/>
              </a:ext>
            </a:extLst>
          </p:cNvPr>
          <p:cNvSpPr txBox="1">
            <a:spLocks noChangeArrowheads="1"/>
          </p:cNvSpPr>
          <p:nvPr/>
        </p:nvSpPr>
        <p:spPr bwMode="auto">
          <a:xfrm>
            <a:off x="0" y="1125538"/>
            <a:ext cx="91440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9pPr>
          </a:lstStyle>
          <a:p>
            <a:pPr algn="ctr">
              <a:lnSpc>
                <a:spcPct val="115000"/>
              </a:lnSpc>
              <a:spcBef>
                <a:spcPct val="0"/>
              </a:spcBef>
              <a:spcAft>
                <a:spcPts val="1000"/>
              </a:spcAft>
              <a:buClrTx/>
              <a:buSzTx/>
              <a:buFontTx/>
              <a:buNone/>
            </a:pPr>
            <a:r>
              <a:rPr lang="en-GB" altLang="en-US" sz="1800" b="1" dirty="0">
                <a:latin typeface="Century Gothic" panose="020B0502020202020204" pitchFamily="34" charset="0"/>
                <a:cs typeface="Times New Roman" panose="02020603050405020304" pitchFamily="18" charset="0"/>
              </a:rPr>
              <a:t>SEMESTER I - </a:t>
            </a:r>
            <a:r>
              <a:rPr lang="en-GB" altLang="en-US" sz="1800" b="1" dirty="0" err="1">
                <a:latin typeface="Century Gothic" panose="020B0502020202020204" pitchFamily="34" charset="0"/>
                <a:cs typeface="Times New Roman" panose="02020603050405020304" pitchFamily="18" charset="0"/>
              </a:rPr>
              <a:t>Artsmethods</a:t>
            </a:r>
            <a:r>
              <a:rPr lang="en-GB" altLang="en-US" sz="1800" b="1" dirty="0">
                <a:latin typeface="Century Gothic" panose="020B0502020202020204" pitchFamily="34" charset="0"/>
                <a:cs typeface="Times New Roman" panose="02020603050405020304" pitchFamily="18" charset="0"/>
              </a:rPr>
              <a:t> Methodology and Theory Programme </a:t>
            </a:r>
            <a:endParaRPr lang="en-GB" altLang="en-US" sz="1800" dirty="0">
              <a:latin typeface="Century Gothic" panose="020B0502020202020204" pitchFamily="34" charset="0"/>
              <a:cs typeface="Times New Roman" panose="02020603050405020304" pitchFamily="18" charset="0"/>
            </a:endParaRP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06 October 2025, 11.00-13.00: Theoretical Frameworks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13 October, 11:00-13:00: Textual Analysis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20 October, 11:00-13:00: Introduction to Post-colonial Theory (A4, Sam Alex)</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03 November, 11:00-13:00: Narrative as Research Method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10 November, 11:00-13:00: Using World Literature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17 November, 11.00-13.00: Thematic Analysis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24 November, 11.00-13.00: Researching Human Rights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01 December, 11.00-13.00: Discourse Analysis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08 December, 11.00-13.00: Discourse Analysis and Language  (C.1.18, Ellen Wilkinson) </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15 December, 11.00-13.00 Discourse Analysis - Terminology and Methods  (C.1.18, Ellen Wilkinson)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3">
            <a:extLst>
              <a:ext uri="{FF2B5EF4-FFF2-40B4-BE49-F238E27FC236}">
                <a16:creationId xmlns:a16="http://schemas.microsoft.com/office/drawing/2014/main" id="{9A4F0784-6346-9346-0670-CB73EE62547C}"/>
              </a:ext>
            </a:extLst>
          </p:cNvPr>
          <p:cNvSpPr txBox="1">
            <a:spLocks noChangeArrowheads="1"/>
          </p:cNvSpPr>
          <p:nvPr/>
        </p:nvSpPr>
        <p:spPr bwMode="auto">
          <a:xfrm>
            <a:off x="1042988" y="115888"/>
            <a:ext cx="64706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9pPr>
          </a:lstStyle>
          <a:p>
            <a:pPr algn="ctr">
              <a:lnSpc>
                <a:spcPct val="115000"/>
              </a:lnSpc>
              <a:spcBef>
                <a:spcPct val="0"/>
              </a:spcBef>
              <a:spcAft>
                <a:spcPts val="1000"/>
              </a:spcAft>
              <a:buClrTx/>
              <a:buSzTx/>
              <a:buFontTx/>
              <a:buNone/>
            </a:pPr>
            <a:r>
              <a:rPr lang="en-GB" altLang="en-US" sz="2400" b="1" dirty="0" err="1">
                <a:latin typeface="Century Gothic" panose="020B0502020202020204" pitchFamily="34" charset="0"/>
                <a:cs typeface="Times New Roman" panose="02020603050405020304" pitchFamily="18" charset="0"/>
              </a:rPr>
              <a:t>Artsmethods</a:t>
            </a:r>
            <a:r>
              <a:rPr lang="en-GB" altLang="en-US" sz="2400" b="1" dirty="0">
                <a:latin typeface="Century Gothic" panose="020B0502020202020204" pitchFamily="34" charset="0"/>
                <a:cs typeface="Times New Roman" panose="02020603050405020304" pitchFamily="18" charset="0"/>
              </a:rPr>
              <a:t> Methodology and Theory Programme 2025-2026</a:t>
            </a:r>
            <a:endParaRPr lang="en-GB" altLang="en-US" sz="2400" dirty="0">
              <a:latin typeface="Century Gothic" panose="020B0502020202020204" pitchFamily="34" charset="0"/>
              <a:cs typeface="Times New Roman" panose="02020603050405020304" pitchFamily="18" charset="0"/>
            </a:endParaRPr>
          </a:p>
        </p:txBody>
      </p:sp>
      <p:sp>
        <p:nvSpPr>
          <p:cNvPr id="22531" name="TextBox 2">
            <a:extLst>
              <a:ext uri="{FF2B5EF4-FFF2-40B4-BE49-F238E27FC236}">
                <a16:creationId xmlns:a16="http://schemas.microsoft.com/office/drawing/2014/main" id="{FEDD37BF-5B6B-0585-13DE-21DE08AC0535}"/>
              </a:ext>
            </a:extLst>
          </p:cNvPr>
          <p:cNvSpPr txBox="1">
            <a:spLocks noChangeArrowheads="1"/>
          </p:cNvSpPr>
          <p:nvPr/>
        </p:nvSpPr>
        <p:spPr bwMode="auto">
          <a:xfrm>
            <a:off x="0" y="627063"/>
            <a:ext cx="8893175" cy="625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itchFamily="2"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itchFamily="2"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itchFamily="2" charset="2"/>
              <a:buChar char=""/>
              <a:defRPr>
                <a:solidFill>
                  <a:schemeClr val="tx1"/>
                </a:solidFill>
                <a:latin typeface="Lucida Sans Unicode" panose="020B0602030504020204" pitchFamily="34" charset="0"/>
              </a:defRPr>
            </a:lvl9pPr>
          </a:lstStyle>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 </a:t>
            </a:r>
          </a:p>
          <a:p>
            <a:pPr algn="ctr">
              <a:lnSpc>
                <a:spcPct val="115000"/>
              </a:lnSpc>
              <a:spcBef>
                <a:spcPct val="0"/>
              </a:spcBef>
              <a:spcAft>
                <a:spcPts val="1000"/>
              </a:spcAft>
              <a:buClrTx/>
              <a:buSzTx/>
              <a:buFontTx/>
              <a:buNone/>
            </a:pPr>
            <a:r>
              <a:rPr lang="en-GB" altLang="en-US" sz="1800" b="1" dirty="0">
                <a:latin typeface="Century Gothic" panose="020B0502020202020204" pitchFamily="34" charset="0"/>
                <a:cs typeface="Times New Roman" panose="02020603050405020304" pitchFamily="18" charset="0"/>
              </a:rPr>
              <a:t>SEMESTER II - </a:t>
            </a:r>
            <a:r>
              <a:rPr lang="en-GB" altLang="en-US" sz="1800" b="1" dirty="0" err="1">
                <a:latin typeface="Century Gothic" panose="020B0502020202020204" pitchFamily="34" charset="0"/>
                <a:cs typeface="Times New Roman" panose="02020603050405020304" pitchFamily="18" charset="0"/>
              </a:rPr>
              <a:t>Artsmethods</a:t>
            </a:r>
            <a:r>
              <a:rPr lang="en-GB" altLang="en-US" sz="1800" b="1" dirty="0">
                <a:latin typeface="Century Gothic" panose="020B0502020202020204" pitchFamily="34" charset="0"/>
                <a:cs typeface="Times New Roman" panose="02020603050405020304" pitchFamily="18" charset="0"/>
              </a:rPr>
              <a:t> Methodology and Theory Programme</a:t>
            </a:r>
            <a:endParaRPr lang="en-GB" altLang="en-US" sz="1800" dirty="0">
              <a:latin typeface="Century Gothic" panose="020B0502020202020204" pitchFamily="34" charset="0"/>
              <a:cs typeface="Times New Roman" panose="02020603050405020304" pitchFamily="18" charset="0"/>
            </a:endParaRP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09 February 2026, 11:00-13:00: Theoretical Frameworks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16 February, 11:00-13:00: Using NVivo for Discourse Analysis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23 February, 11:00-13:00: Refugee Studies Theory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02 March, 11:00-13:00: Discourse Analysis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09 March, 11:00-13:00: Discourse Analysis and Language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16 March, 11:00-13:00: Discourse Analysis: Terminology and Methods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23 March, 11:00-13:00: Frankfurt School Theory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27 April, 11.00-13.00: Translation as Research Method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11 May, 11.00-13.00: Critical University Studies (C.1.18, Ellen Wilkinson)</a:t>
            </a:r>
          </a:p>
          <a:p>
            <a:pPr algn="ctr">
              <a:lnSpc>
                <a:spcPct val="115000"/>
              </a:lnSpc>
              <a:spcBef>
                <a:spcPct val="0"/>
              </a:spcBef>
              <a:spcAft>
                <a:spcPts val="1000"/>
              </a:spcAft>
              <a:buClrTx/>
              <a:buSzTx/>
              <a:buFontTx/>
              <a:buNone/>
            </a:pPr>
            <a:r>
              <a:rPr lang="en-GB" altLang="en-US" sz="1800" dirty="0">
                <a:latin typeface="Century Gothic" panose="020B0502020202020204" pitchFamily="34" charset="0"/>
                <a:cs typeface="Times New Roman" panose="02020603050405020304" pitchFamily="18" charset="0"/>
              </a:rPr>
              <a:t>08 June, 11.00-13.00: Sociology of Work Theory (A4, Sam Alex)</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12A9D9-8F44-2154-FAD8-9E28BB1BB310}"/>
              </a:ext>
            </a:extLst>
          </p:cNvPr>
          <p:cNvSpPr txBox="1"/>
          <p:nvPr/>
        </p:nvSpPr>
        <p:spPr>
          <a:xfrm>
            <a:off x="174625" y="1196975"/>
            <a:ext cx="8794750" cy="5057775"/>
          </a:xfrm>
          <a:prstGeom prst="rect">
            <a:avLst/>
          </a:prstGeom>
          <a:noFill/>
        </p:spPr>
        <p:txBody>
          <a:bodyPr>
            <a:spAutoFit/>
          </a:bodyPr>
          <a:lstStyle/>
          <a:p>
            <a:pPr algn="ctr">
              <a:lnSpc>
                <a:spcPct val="107000"/>
              </a:lnSpc>
              <a:spcAft>
                <a:spcPts val="800"/>
              </a:spcAft>
              <a:defRPr/>
            </a:pPr>
            <a:r>
              <a:rPr lang="en-GB" sz="36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Workshops Synopses</a:t>
            </a:r>
          </a:p>
          <a:p>
            <a:pPr>
              <a:lnSpc>
                <a:spcPct val="107000"/>
              </a:lnSpc>
              <a:spcAft>
                <a:spcPts val="800"/>
              </a:spcAft>
              <a:defRPr/>
            </a:pPr>
            <a:endParaRPr lang="en-GB" sz="9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sz="36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Theoretical Frameworks</a:t>
            </a:r>
          </a:p>
          <a:p>
            <a:pPr algn="ctr">
              <a:lnSpc>
                <a:spcPct val="107000"/>
              </a:lnSpc>
              <a:spcAft>
                <a:spcPts val="800"/>
              </a:spcAft>
              <a:defRPr/>
            </a:pPr>
            <a:endParaRPr lang="en-GB" sz="1200" kern="100" dirty="0">
              <a:latin typeface="Open Sans" panose="020B0606030504020204" pitchFamily="34" charset="0"/>
              <a:ea typeface="Open Sans" panose="020B0606030504020204" pitchFamily="34" charset="0"/>
              <a:cs typeface="Open Sans" panose="020B0606030504020204" pitchFamily="34" charset="0"/>
            </a:endParaRPr>
          </a:p>
          <a:p>
            <a:pPr marL="457200" algn="just">
              <a:lnSpc>
                <a:spcPct val="115000"/>
              </a:lnSpc>
              <a:spcAft>
                <a:spcPts val="1000"/>
              </a:spcAft>
              <a:defRPr/>
            </a:pPr>
            <a:r>
              <a:rPr lang="en-GB" sz="2400" dirty="0">
                <a:latin typeface="Open Sans" panose="020B0606030504020204" pitchFamily="34" charset="0"/>
                <a:ea typeface="Open Sans" panose="020B0606030504020204" pitchFamily="34" charset="0"/>
                <a:cs typeface="Open Sans" panose="020B0606030504020204" pitchFamily="34" charset="0"/>
              </a:rPr>
              <a:t>This well-established workshop addresses the suitability of theoretical frameworks for research projects. It provides an introduction to a selected range of useful theoretical frameworks and offers researchers the opportunity to work with theory and text both critically and effectively.</a:t>
            </a:r>
          </a:p>
          <a:p>
            <a:pPr>
              <a:lnSpc>
                <a:spcPct val="107000"/>
              </a:lnSpc>
              <a:spcAft>
                <a:spcPts val="800"/>
              </a:spcAft>
              <a:defRPr/>
            </a:pPr>
            <a:r>
              <a:rPr lang="en-GB" kern="0" dirty="0">
                <a:solidFill>
                  <a:srgbClr val="343536"/>
                </a:solidFill>
                <a:latin typeface="Open Sans" panose="020B0606030504020204" pitchFamily="34" charset="0"/>
                <a:ea typeface="Open Sans" panose="020B0606030504020204" pitchFamily="34" charset="0"/>
                <a:cs typeface="Open Sans" panose="020B0606030504020204" pitchFamily="34" charset="0"/>
              </a:rPr>
              <a:t> </a:t>
            </a:r>
            <a:endParaRPr lang="en-GB" sz="1400" kern="100" dirty="0">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F8EFF5E2-5BE1-3737-EED7-C4FD41B851F7}"/>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E990FD-5CE3-4318-4B19-FF501D343D3B}"/>
              </a:ext>
            </a:extLst>
          </p:cNvPr>
          <p:cNvSpPr txBox="1"/>
          <p:nvPr/>
        </p:nvSpPr>
        <p:spPr>
          <a:xfrm>
            <a:off x="174625" y="1196975"/>
            <a:ext cx="8794750" cy="5545138"/>
          </a:xfrm>
          <a:prstGeom prst="rect">
            <a:avLst/>
          </a:prstGeom>
          <a:noFill/>
        </p:spPr>
        <p:txBody>
          <a:bodyPr>
            <a:spAutoFit/>
          </a:bodyPr>
          <a:lstStyle/>
          <a:p>
            <a:pPr algn="ctr">
              <a:lnSpc>
                <a:spcPct val="107000"/>
              </a:lnSpc>
              <a:spcAft>
                <a:spcPts val="800"/>
              </a:spcAft>
              <a:defRPr/>
            </a:pPr>
            <a:r>
              <a:rPr lang="en-GB" sz="36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Workshops Synopses</a:t>
            </a:r>
          </a:p>
          <a:p>
            <a:pPr>
              <a:lnSpc>
                <a:spcPct val="107000"/>
              </a:lnSpc>
              <a:spcAft>
                <a:spcPts val="800"/>
              </a:spcAft>
              <a:defRPr/>
            </a:pPr>
            <a:endParaRPr lang="en-GB" sz="9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sz="36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Discourse Analysis (three sessions)</a:t>
            </a:r>
          </a:p>
          <a:p>
            <a:pPr algn="ctr">
              <a:lnSpc>
                <a:spcPct val="107000"/>
              </a:lnSpc>
              <a:spcAft>
                <a:spcPts val="800"/>
              </a:spcAft>
              <a:defRPr/>
            </a:pPr>
            <a:endParaRPr lang="en-GB" sz="1200" kern="100" dirty="0">
              <a:latin typeface="Open Sans" panose="020B0606030504020204" pitchFamily="34" charset="0"/>
              <a:ea typeface="Open Sans" panose="020B0606030504020204" pitchFamily="34" charset="0"/>
              <a:cs typeface="Open Sans" panose="020B0606030504020204" pitchFamily="34" charset="0"/>
            </a:endParaRPr>
          </a:p>
          <a:p>
            <a:pPr marL="457200" algn="just">
              <a:lnSpc>
                <a:spcPct val="115000"/>
              </a:lnSpc>
              <a:spcAft>
                <a:spcPts val="1000"/>
              </a:spcAft>
              <a:defRPr/>
            </a:pPr>
            <a:r>
              <a:rPr lang="en-GB" sz="2400" dirty="0">
                <a:latin typeface="Open Sans" panose="020B0606030504020204" pitchFamily="34" charset="0"/>
                <a:ea typeface="Open Sans" panose="020B0606030504020204" pitchFamily="34" charset="0"/>
                <a:cs typeface="Open Sans" panose="020B0606030504020204" pitchFamily="34" charset="0"/>
              </a:rPr>
              <a:t>This workshop provides an overview of discursive practices in various Arts and Humanities disciplines. Discourse is here intended as an effective and reproducing practice that structures and informs not only academic subjects, but both our notions of reality and identity.</a:t>
            </a:r>
          </a:p>
          <a:p>
            <a:pPr marL="457200" algn="just">
              <a:lnSpc>
                <a:spcPct val="115000"/>
              </a:lnSpc>
              <a:spcAft>
                <a:spcPts val="1000"/>
              </a:spcAft>
              <a:defRPr/>
            </a:pPr>
            <a:endParaRPr lang="en-GB" sz="2400" dirty="0">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kern="0" dirty="0">
                <a:solidFill>
                  <a:srgbClr val="343536"/>
                </a:solidFill>
                <a:latin typeface="Open Sans" panose="020B0606030504020204" pitchFamily="34" charset="0"/>
                <a:ea typeface="Open Sans" panose="020B0606030504020204" pitchFamily="34" charset="0"/>
                <a:cs typeface="Open Sans" panose="020B0606030504020204" pitchFamily="34" charset="0"/>
              </a:rPr>
              <a:t> </a:t>
            </a:r>
            <a:endParaRPr lang="en-GB" sz="1400" kern="100" dirty="0">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8CD3EFB0-FE92-2FCA-9233-E76621824E10}"/>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FEC639B-6523-E8F1-F77A-A76D487ED10B}"/>
              </a:ext>
            </a:extLst>
          </p:cNvPr>
          <p:cNvSpPr txBox="1"/>
          <p:nvPr/>
        </p:nvSpPr>
        <p:spPr>
          <a:xfrm>
            <a:off x="174625" y="1196975"/>
            <a:ext cx="8794750" cy="4992688"/>
          </a:xfrm>
          <a:prstGeom prst="rect">
            <a:avLst/>
          </a:prstGeom>
          <a:noFill/>
        </p:spPr>
        <p:txBody>
          <a:bodyPr>
            <a:spAutoFit/>
          </a:bodyPr>
          <a:lstStyle/>
          <a:p>
            <a:pPr algn="ctr">
              <a:lnSpc>
                <a:spcPct val="107000"/>
              </a:lnSpc>
              <a:spcAft>
                <a:spcPts val="800"/>
              </a:spcAft>
              <a:defRPr/>
            </a:pPr>
            <a:r>
              <a:rPr lang="en-GB" sz="36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Workshops Synopses</a:t>
            </a:r>
          </a:p>
          <a:p>
            <a:pPr>
              <a:lnSpc>
                <a:spcPct val="107000"/>
              </a:lnSpc>
              <a:spcAft>
                <a:spcPts val="800"/>
              </a:spcAft>
              <a:defRPr/>
            </a:pPr>
            <a:endParaRPr lang="en-GB" sz="9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sz="36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Discourse Analysis and Language </a:t>
            </a:r>
          </a:p>
          <a:p>
            <a:pPr algn="ctr">
              <a:lnSpc>
                <a:spcPct val="107000"/>
              </a:lnSpc>
              <a:spcAft>
                <a:spcPts val="800"/>
              </a:spcAft>
              <a:defRPr/>
            </a:pPr>
            <a:endParaRPr lang="en-GB" sz="1200" kern="100" dirty="0">
              <a:latin typeface="Open Sans" panose="020B0606030504020204" pitchFamily="34" charset="0"/>
              <a:ea typeface="Open Sans" panose="020B0606030504020204" pitchFamily="34" charset="0"/>
              <a:cs typeface="Open Sans" panose="020B0606030504020204" pitchFamily="34" charset="0"/>
            </a:endParaRPr>
          </a:p>
          <a:p>
            <a:pPr marL="457200" algn="just">
              <a:lnSpc>
                <a:spcPct val="115000"/>
              </a:lnSpc>
              <a:spcAft>
                <a:spcPts val="1000"/>
              </a:spcAft>
              <a:defRPr/>
            </a:pPr>
            <a:r>
              <a:rPr lang="en-GB" sz="2400" dirty="0">
                <a:latin typeface="Verdana" panose="020B0604030504040204" pitchFamily="34" charset="0"/>
                <a:ea typeface="SimSun" panose="02010600030101010101" pitchFamily="2" charset="-122"/>
                <a:cs typeface="Courier New" panose="02070309020205020404" pitchFamily="49" charset="0"/>
              </a:rPr>
              <a:t>In this workshop we expose Discourse Analysis in relation to language that works with combination of words with other words and parts of words in a way that shows that all elements of language express meaning which goes beyond literal or structure-based meaning.</a:t>
            </a:r>
            <a:endParaRPr lang="en-GB" sz="2400" dirty="0">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kern="0" dirty="0">
                <a:solidFill>
                  <a:srgbClr val="343536"/>
                </a:solidFill>
                <a:latin typeface="Open Sans" panose="020B0606030504020204" pitchFamily="34" charset="0"/>
                <a:ea typeface="Open Sans" panose="020B0606030504020204" pitchFamily="34" charset="0"/>
                <a:cs typeface="Open Sans" panose="020B0606030504020204" pitchFamily="34" charset="0"/>
              </a:rPr>
              <a:t> </a:t>
            </a:r>
            <a:endParaRPr lang="en-GB" sz="1400" kern="100"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E3C291BF-4F68-D88F-7F9E-3080DF6B2036}"/>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EEDF166-7CF9-3259-B35D-C6086AE37121}"/>
              </a:ext>
            </a:extLst>
          </p:cNvPr>
          <p:cNvSpPr txBox="1"/>
          <p:nvPr/>
        </p:nvSpPr>
        <p:spPr>
          <a:xfrm>
            <a:off x="174625" y="1196975"/>
            <a:ext cx="8794750" cy="4708525"/>
          </a:xfrm>
          <a:prstGeom prst="rect">
            <a:avLst/>
          </a:prstGeom>
          <a:noFill/>
        </p:spPr>
        <p:txBody>
          <a:bodyPr>
            <a:spAutoFit/>
          </a:bodyPr>
          <a:lstStyle/>
          <a:p>
            <a:pPr algn="ctr">
              <a:lnSpc>
                <a:spcPct val="107000"/>
              </a:lnSpc>
              <a:spcAft>
                <a:spcPts val="800"/>
              </a:spcAft>
              <a:defRPr/>
            </a:pPr>
            <a:r>
              <a:rPr lang="en-GB" sz="36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Workshops Synopses</a:t>
            </a:r>
          </a:p>
          <a:p>
            <a:pPr>
              <a:lnSpc>
                <a:spcPct val="107000"/>
              </a:lnSpc>
              <a:spcAft>
                <a:spcPts val="800"/>
              </a:spcAft>
              <a:defRPr/>
            </a:pPr>
            <a:endParaRPr lang="en-GB" sz="9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sz="36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Discourse Analysis: Methods and Terminology </a:t>
            </a:r>
          </a:p>
          <a:p>
            <a:pPr algn="ctr">
              <a:lnSpc>
                <a:spcPct val="107000"/>
              </a:lnSpc>
              <a:spcAft>
                <a:spcPts val="800"/>
              </a:spcAft>
              <a:defRPr/>
            </a:pPr>
            <a:endParaRPr lang="en-GB" sz="1200" kern="100" dirty="0">
              <a:latin typeface="Open Sans" panose="020B0606030504020204" pitchFamily="34" charset="0"/>
              <a:ea typeface="Open Sans" panose="020B0606030504020204" pitchFamily="34" charset="0"/>
              <a:cs typeface="Open Sans" panose="020B0606030504020204" pitchFamily="34" charset="0"/>
            </a:endParaRPr>
          </a:p>
          <a:p>
            <a:pPr marL="457200" algn="just">
              <a:lnSpc>
                <a:spcPct val="115000"/>
              </a:lnSpc>
              <a:spcAft>
                <a:spcPts val="1000"/>
              </a:spcAft>
              <a:defRPr/>
            </a:pPr>
            <a:r>
              <a:rPr lang="en-GB" sz="2400" dirty="0">
                <a:latin typeface="Verdana" panose="020B0604030504040204" pitchFamily="34" charset="0"/>
                <a:ea typeface="SimSun" panose="02010600030101010101" pitchFamily="2" charset="-122"/>
                <a:cs typeface="Courier New" panose="02070309020205020404" pitchFamily="49" charset="0"/>
              </a:rPr>
              <a:t>The workshop aims to expose how language, both spoken and written, enacts social and cultural ideologies. It is directed to postgraduates who work with and understand language widely as social practice.</a:t>
            </a:r>
            <a:r>
              <a:rPr lang="en-GB" kern="0" dirty="0">
                <a:solidFill>
                  <a:srgbClr val="343536"/>
                </a:solidFill>
                <a:latin typeface="Open Sans" panose="020B0606030504020204" pitchFamily="34" charset="0"/>
                <a:ea typeface="Open Sans" panose="020B0606030504020204" pitchFamily="34" charset="0"/>
                <a:cs typeface="Open Sans" panose="020B0606030504020204" pitchFamily="34" charset="0"/>
              </a:rPr>
              <a:t> </a:t>
            </a:r>
            <a:endParaRPr lang="en-GB" sz="1400" kern="100" dirty="0">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27758584-4DD8-389B-7E1B-86657B8DDB23}"/>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8A57FA0-40C5-9B4D-E7F0-BE223E760E16}"/>
              </a:ext>
            </a:extLst>
          </p:cNvPr>
          <p:cNvSpPr txBox="1"/>
          <p:nvPr/>
        </p:nvSpPr>
        <p:spPr>
          <a:xfrm>
            <a:off x="107950" y="1147763"/>
            <a:ext cx="9001125" cy="5449887"/>
          </a:xfrm>
          <a:prstGeom prst="rect">
            <a:avLst/>
          </a:prstGeom>
          <a:noFill/>
        </p:spPr>
        <p:txBody>
          <a:bodyPr>
            <a:spAutoFit/>
          </a:bodyPr>
          <a:lstStyle/>
          <a:p>
            <a:pPr algn="ctr">
              <a:lnSpc>
                <a:spcPct val="107000"/>
              </a:lnSpc>
              <a:spcAft>
                <a:spcPts val="800"/>
              </a:spcAft>
              <a:defRPr/>
            </a:pPr>
            <a:r>
              <a:rPr lang="en-GB" sz="36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Workshops Synopses</a:t>
            </a:r>
          </a:p>
          <a:p>
            <a:pPr>
              <a:lnSpc>
                <a:spcPct val="107000"/>
              </a:lnSpc>
              <a:spcAft>
                <a:spcPts val="800"/>
              </a:spcAft>
              <a:defRPr/>
            </a:pPr>
            <a:endParaRPr lang="en-GB" sz="1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sz="36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Introduction to Post-colonial Theory</a:t>
            </a:r>
          </a:p>
          <a:p>
            <a:pPr>
              <a:lnSpc>
                <a:spcPct val="107000"/>
              </a:lnSpc>
              <a:spcAft>
                <a:spcPts val="800"/>
              </a:spcAft>
              <a:defRPr/>
            </a:pPr>
            <a:endParaRPr lang="en-GB" sz="300" kern="100" dirty="0">
              <a:latin typeface="Open Sans" panose="020B0606030504020204" pitchFamily="34" charset="0"/>
              <a:ea typeface="Open Sans" panose="020B0606030504020204" pitchFamily="34" charset="0"/>
              <a:cs typeface="Open Sans" panose="020B0606030504020204" pitchFamily="34" charset="0"/>
            </a:endParaRPr>
          </a:p>
          <a:p>
            <a:pPr marL="363538" algn="just">
              <a:lnSpc>
                <a:spcPct val="115000"/>
              </a:lnSpc>
              <a:spcAft>
                <a:spcPts val="1000"/>
              </a:spcAft>
              <a:defRPr/>
            </a:pPr>
            <a:r>
              <a:rPr lang="en-GB" sz="2400" dirty="0">
                <a:latin typeface="Verdana" panose="020B0604030504040204" pitchFamily="34" charset="0"/>
                <a:ea typeface="SimSun" panose="02010600030101010101" pitchFamily="2" charset="-122"/>
                <a:cs typeface="Courier New" panose="02070309020205020404" pitchFamily="49" charset="0"/>
              </a:rPr>
              <a:t>This workshop introduces one of the most currently practised methods in Arts and Humanities research. Postcolonial Theory is a methodology of both resistance and intervention that facilitates an interdisciplinary dialogue between history, sociology, geography, politics and religion, as well as literature. </a:t>
            </a:r>
          </a:p>
          <a:p>
            <a:pPr algn="just">
              <a:lnSpc>
                <a:spcPct val="115000"/>
              </a:lnSpc>
              <a:spcAft>
                <a:spcPts val="1000"/>
              </a:spcAft>
              <a:defRPr/>
            </a:pPr>
            <a:endParaRPr lang="en-GB" sz="2400" dirty="0">
              <a:latin typeface="Verdana" panose="020B0604030504040204" pitchFamily="34" charset="0"/>
              <a:ea typeface="SimSun" panose="02010600030101010101" pitchFamily="2" charset="-122"/>
              <a:cs typeface="Courier New" panose="02070309020205020404" pitchFamily="49" charset="0"/>
            </a:endParaRPr>
          </a:p>
          <a:p>
            <a:pPr algn="just">
              <a:lnSpc>
                <a:spcPct val="115000"/>
              </a:lnSpc>
              <a:spcAft>
                <a:spcPts val="1000"/>
              </a:spcAft>
              <a:defRPr/>
            </a:pPr>
            <a:endParaRPr lang="en-GB" sz="2800" dirty="0">
              <a:latin typeface="Calibri" panose="020F0502020204030204" pitchFamily="34" charset="0"/>
              <a:ea typeface="SimSun" panose="02010600030101010101" pitchFamily="2" charset="-122"/>
              <a:cs typeface="Courier New" panose="02070309020205020404" pitchFamily="49" charset="0"/>
            </a:endParaRPr>
          </a:p>
        </p:txBody>
      </p:sp>
      <p:sp>
        <p:nvSpPr>
          <p:cNvPr id="4" name="TextBox 3">
            <a:extLst>
              <a:ext uri="{FF2B5EF4-FFF2-40B4-BE49-F238E27FC236}">
                <a16:creationId xmlns:a16="http://schemas.microsoft.com/office/drawing/2014/main" id="{48F8B894-A4B7-C7A6-123F-1D055F143367}"/>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93C763D-5BCD-39BC-F12E-EB23862D5F6C}"/>
              </a:ext>
            </a:extLst>
          </p:cNvPr>
          <p:cNvSpPr txBox="1"/>
          <p:nvPr/>
        </p:nvSpPr>
        <p:spPr>
          <a:xfrm>
            <a:off x="107950" y="1322388"/>
            <a:ext cx="9036050" cy="5389562"/>
          </a:xfrm>
          <a:prstGeom prst="rect">
            <a:avLst/>
          </a:prstGeom>
          <a:noFill/>
        </p:spPr>
        <p:txBody>
          <a:bodyPr>
            <a:spAutoFit/>
          </a:bodyPr>
          <a:lstStyle/>
          <a:p>
            <a:pPr algn="ctr">
              <a:lnSpc>
                <a:spcPct val="107000"/>
              </a:lnSpc>
              <a:spcAft>
                <a:spcPts val="800"/>
              </a:spcAft>
              <a:defRPr/>
            </a:pPr>
            <a:r>
              <a:rPr lang="en-GB" sz="36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Workshops Synopses</a:t>
            </a:r>
          </a:p>
          <a:p>
            <a:pPr algn="just">
              <a:lnSpc>
                <a:spcPct val="107000"/>
              </a:lnSpc>
              <a:spcAft>
                <a:spcPts val="800"/>
              </a:spcAft>
              <a:defRPr/>
            </a:pPr>
            <a:endParaRPr lang="en-GB" sz="1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gn="just">
              <a:lnSpc>
                <a:spcPct val="107000"/>
              </a:lnSpc>
              <a:spcAft>
                <a:spcPts val="800"/>
              </a:spcAft>
              <a:defRPr/>
            </a:pPr>
            <a:r>
              <a:rPr lang="en-GB" sz="36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Refugee Studies Theory</a:t>
            </a:r>
          </a:p>
          <a:p>
            <a:pPr algn="just">
              <a:lnSpc>
                <a:spcPct val="107000"/>
              </a:lnSpc>
              <a:spcAft>
                <a:spcPts val="800"/>
              </a:spcAft>
              <a:defRPr/>
            </a:pPr>
            <a:endParaRPr lang="en-GB" sz="300" kern="100" dirty="0">
              <a:latin typeface="Open Sans" panose="020B0606030504020204" pitchFamily="34" charset="0"/>
              <a:ea typeface="Open Sans" panose="020B0606030504020204" pitchFamily="34" charset="0"/>
              <a:cs typeface="Open Sans" panose="020B0606030504020204" pitchFamily="34" charset="0"/>
            </a:endParaRPr>
          </a:p>
          <a:p>
            <a:pPr marL="363538" algn="just">
              <a:lnSpc>
                <a:spcPct val="115000"/>
              </a:lnSpc>
              <a:spcAft>
                <a:spcPts val="1000"/>
              </a:spcAft>
              <a:defRPr/>
            </a:pPr>
            <a:r>
              <a:rPr lang="en-GB" sz="2400" dirty="0">
                <a:latin typeface="Verdana" panose="020B0604030504040204" pitchFamily="34" charset="0"/>
                <a:ea typeface="SimSun" panose="02010600030101010101" pitchFamily="2" charset="-122"/>
                <a:cs typeface="Courier New" panose="02070309020205020404" pitchFamily="49" charset="0"/>
              </a:rPr>
              <a:t>This workshop provides an insight into Refugee Studies research, its strengths and limitations. It is directed to postgraduate students with an interest in work which draws on Refugee Studies research, and gives participants the opportunity to engage in a discussion on Refugees in relation to Human Rights through practical examples.</a:t>
            </a:r>
          </a:p>
          <a:p>
            <a:pPr algn="just">
              <a:lnSpc>
                <a:spcPct val="115000"/>
              </a:lnSpc>
              <a:spcAft>
                <a:spcPts val="1000"/>
              </a:spcAft>
              <a:defRPr/>
            </a:pPr>
            <a:endParaRPr lang="en-GB" sz="3200" dirty="0">
              <a:latin typeface="Calibri" panose="020F0502020204030204" pitchFamily="34" charset="0"/>
              <a:ea typeface="SimSun" panose="02010600030101010101" pitchFamily="2" charset="-122"/>
              <a:cs typeface="Courier New" panose="02070309020205020404" pitchFamily="49" charset="0"/>
            </a:endParaRPr>
          </a:p>
        </p:txBody>
      </p:sp>
      <p:sp>
        <p:nvSpPr>
          <p:cNvPr id="4" name="TextBox 3">
            <a:extLst>
              <a:ext uri="{FF2B5EF4-FFF2-40B4-BE49-F238E27FC236}">
                <a16:creationId xmlns:a16="http://schemas.microsoft.com/office/drawing/2014/main" id="{88BB2058-7D8C-9642-C2A1-3E8D81F14034}"/>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A7C0AD-0369-D4F2-6B50-34A3A583B8F8}"/>
              </a:ext>
            </a:extLst>
          </p:cNvPr>
          <p:cNvSpPr txBox="1"/>
          <p:nvPr/>
        </p:nvSpPr>
        <p:spPr>
          <a:xfrm>
            <a:off x="0" y="1322388"/>
            <a:ext cx="9144000" cy="6043612"/>
          </a:xfrm>
          <a:prstGeom prst="rect">
            <a:avLst/>
          </a:prstGeom>
          <a:noFill/>
        </p:spPr>
        <p:txBody>
          <a:bodyPr>
            <a:spAutoFit/>
          </a:bodyPr>
          <a:lstStyle/>
          <a:p>
            <a:pPr algn="ctr">
              <a:lnSpc>
                <a:spcPct val="107000"/>
              </a:lnSpc>
              <a:spcAft>
                <a:spcPts val="800"/>
              </a:spcAft>
              <a:defRPr/>
            </a:pPr>
            <a:endParaRPr lang="en-GB" sz="20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gn="ctr">
              <a:lnSpc>
                <a:spcPct val="107000"/>
              </a:lnSpc>
              <a:spcAft>
                <a:spcPts val="800"/>
              </a:spcAft>
              <a:defRPr/>
            </a:pPr>
            <a:r>
              <a:rPr lang="en-GB" sz="40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Thank you!</a:t>
            </a:r>
          </a:p>
          <a:p>
            <a:pPr algn="ctr">
              <a:lnSpc>
                <a:spcPct val="107000"/>
              </a:lnSpc>
              <a:spcAft>
                <a:spcPts val="800"/>
              </a:spcAft>
              <a:defRPr/>
            </a:pPr>
            <a:endParaRPr lang="en-GB" sz="28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gn="ctr">
              <a:lnSpc>
                <a:spcPct val="107000"/>
              </a:lnSpc>
              <a:spcAft>
                <a:spcPts val="800"/>
              </a:spcAft>
              <a:defRPr/>
            </a:pPr>
            <a:r>
              <a:rPr lang="en-GB" sz="32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Feel free to get in touch for further info/questions:</a:t>
            </a:r>
          </a:p>
          <a:p>
            <a:pPr algn="ctr">
              <a:lnSpc>
                <a:spcPct val="107000"/>
              </a:lnSpc>
              <a:spcAft>
                <a:spcPts val="800"/>
              </a:spcAft>
              <a:defRPr/>
            </a:pPr>
            <a:endParaRPr lang="en-GB" sz="36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gn="ctr">
              <a:lnSpc>
                <a:spcPct val="107000"/>
              </a:lnSpc>
              <a:spcAft>
                <a:spcPts val="800"/>
              </a:spcAft>
              <a:defRPr/>
            </a:pPr>
            <a:r>
              <a:rPr lang="en-GB" sz="28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Dr Letizia Alterno</a:t>
            </a:r>
          </a:p>
          <a:p>
            <a:pPr algn="ctr">
              <a:lnSpc>
                <a:spcPct val="107000"/>
              </a:lnSpc>
              <a:spcAft>
                <a:spcPts val="800"/>
              </a:spcAft>
              <a:defRPr/>
            </a:pPr>
            <a:r>
              <a:rPr lang="en-GB" sz="2800" b="1"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PGR Academic </a:t>
            </a:r>
            <a:r>
              <a:rPr lang="en-GB" sz="2800" b="1" i="1" kern="1800">
                <a:solidFill>
                  <a:srgbClr val="6B2C91"/>
                </a:solidFill>
                <a:latin typeface="Open Sans" panose="020B0606030504020204" pitchFamily="34" charset="0"/>
                <a:ea typeface="Open Sans" panose="020B0606030504020204" pitchFamily="34" charset="0"/>
                <a:cs typeface="Open Sans" panose="020B0606030504020204" pitchFamily="34" charset="0"/>
              </a:rPr>
              <a:t>Skills Tutor</a:t>
            </a:r>
            <a:endParaRPr lang="en-GB" sz="3200" b="1"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gn="ctr">
              <a:lnSpc>
                <a:spcPct val="107000"/>
              </a:lnSpc>
              <a:spcAft>
                <a:spcPts val="800"/>
              </a:spcAft>
              <a:defRPr/>
            </a:pPr>
            <a:r>
              <a:rPr lang="en-GB" sz="24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letizia.alterno@manchester.ac.uk </a:t>
            </a:r>
            <a:endParaRPr lang="en-GB" sz="20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endParaRPr lang="en-GB" sz="100" i="1"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nSpc>
                <a:spcPct val="115000"/>
              </a:lnSpc>
              <a:spcAft>
                <a:spcPts val="1000"/>
              </a:spcAft>
              <a:defRPr/>
            </a:pPr>
            <a:endParaRPr lang="en-GB" sz="3200" dirty="0">
              <a:latin typeface="Calibri" panose="020F0502020204030204" pitchFamily="34" charset="0"/>
              <a:ea typeface="SimSun" panose="02010600030101010101" pitchFamily="2" charset="-122"/>
              <a:cs typeface="Courier New" panose="02070309020205020404" pitchFamily="49" charset="0"/>
            </a:endParaRPr>
          </a:p>
        </p:txBody>
      </p:sp>
      <p:sp>
        <p:nvSpPr>
          <p:cNvPr id="4" name="TextBox 3">
            <a:extLst>
              <a:ext uri="{FF2B5EF4-FFF2-40B4-BE49-F238E27FC236}">
                <a16:creationId xmlns:a16="http://schemas.microsoft.com/office/drawing/2014/main" id="{C1F05D97-495D-A6DF-C5AD-1CC78DC82CA4}"/>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010857F0-894C-12A2-5690-7F2E4B1BC027}"/>
              </a:ext>
            </a:extLst>
          </p:cNvPr>
          <p:cNvSpPr>
            <a:spLocks noGrp="1"/>
          </p:cNvSpPr>
          <p:nvPr>
            <p:ph idx="4294967295"/>
          </p:nvPr>
        </p:nvSpPr>
        <p:spPr>
          <a:xfrm>
            <a:off x="169863" y="879475"/>
            <a:ext cx="8229600" cy="5099050"/>
          </a:xfrm>
        </p:spPr>
        <p:txBody>
          <a:bodyPr/>
          <a:lstStyle/>
          <a:p>
            <a:pPr algn="ctr" eaLnBrk="1" hangingPunct="1">
              <a:lnSpc>
                <a:spcPct val="90000"/>
              </a:lnSpc>
              <a:buFont typeface="Wingdings 3" pitchFamily="2" charset="2"/>
              <a:buNone/>
            </a:pPr>
            <a:endParaRPr lang="en-GB" altLang="en-US" sz="900" i="1" dirty="0">
              <a:latin typeface="Open Sans" panose="020B0606030504020204" pitchFamily="34" charset="0"/>
              <a:cs typeface="Open Sans" panose="020B0606030504020204" pitchFamily="34" charset="0"/>
            </a:endParaRPr>
          </a:p>
          <a:p>
            <a:pPr algn="ctr" eaLnBrk="1" hangingPunct="1">
              <a:lnSpc>
                <a:spcPct val="90000"/>
              </a:lnSpc>
              <a:buFont typeface="Wingdings 3" pitchFamily="2" charset="2"/>
              <a:buNone/>
            </a:pPr>
            <a:r>
              <a:rPr lang="en-GB" altLang="en-US" sz="2800" b="1" i="1" dirty="0" err="1">
                <a:latin typeface="Open Sans" panose="020B0606030504020204" pitchFamily="34" charset="0"/>
                <a:cs typeface="Open Sans" panose="020B0606030504020204" pitchFamily="34" charset="0"/>
              </a:rPr>
              <a:t>Artsmethods</a:t>
            </a:r>
            <a:endParaRPr lang="en-GB" altLang="en-US" sz="2800" b="1" i="1" dirty="0">
              <a:latin typeface="Open Sans" panose="020B0606030504020204" pitchFamily="34" charset="0"/>
              <a:cs typeface="Open Sans" panose="020B0606030504020204" pitchFamily="34" charset="0"/>
            </a:endParaRPr>
          </a:p>
          <a:p>
            <a:pPr algn="ctr" eaLnBrk="1" hangingPunct="1">
              <a:lnSpc>
                <a:spcPct val="90000"/>
              </a:lnSpc>
              <a:buFont typeface="Wingdings 3" pitchFamily="2" charset="2"/>
              <a:buNone/>
            </a:pPr>
            <a:endParaRPr lang="en-GB" altLang="en-US" sz="100" dirty="0">
              <a:latin typeface="Open Sans" panose="020B0606030504020204" pitchFamily="34" charset="0"/>
              <a:cs typeface="Open Sans" panose="020B0606030504020204" pitchFamily="34" charset="0"/>
            </a:endParaRPr>
          </a:p>
          <a:p>
            <a:pPr eaLnBrk="1" hangingPunct="1">
              <a:lnSpc>
                <a:spcPct val="90000"/>
              </a:lnSpc>
            </a:pPr>
            <a:endParaRPr lang="en-GB" altLang="en-US" sz="100" dirty="0">
              <a:latin typeface="Open Sans" panose="020B0606030504020204" pitchFamily="34" charset="0"/>
              <a:cs typeface="Open Sans" panose="020B0606030504020204" pitchFamily="34" charset="0"/>
            </a:endParaRPr>
          </a:p>
          <a:p>
            <a:pPr eaLnBrk="1" hangingPunct="1">
              <a:lnSpc>
                <a:spcPct val="90000"/>
              </a:lnSpc>
              <a:buFont typeface="Wingdings 3" pitchFamily="2" charset="2"/>
              <a:buNone/>
            </a:pPr>
            <a:endParaRPr lang="en-GB" altLang="en-US" sz="800" b="1" dirty="0">
              <a:latin typeface="Open Sans" panose="020B0606030504020204" pitchFamily="34" charset="0"/>
              <a:cs typeface="Open Sans" panose="020B0606030504020204" pitchFamily="34" charset="0"/>
            </a:endParaRPr>
          </a:p>
          <a:p>
            <a:pPr eaLnBrk="1" hangingPunct="1">
              <a:lnSpc>
                <a:spcPct val="90000"/>
              </a:lnSpc>
              <a:buFont typeface="Wingdings 3" pitchFamily="2" charset="2"/>
              <a:buNone/>
            </a:pPr>
            <a:r>
              <a:rPr lang="en-GB" altLang="en-US" sz="2400" b="1" dirty="0">
                <a:latin typeface="Open Sans" panose="020B0606030504020204" pitchFamily="34" charset="0"/>
                <a:cs typeface="Open Sans" panose="020B0606030504020204" pitchFamily="34" charset="0"/>
              </a:rPr>
              <a:t>	</a:t>
            </a:r>
            <a:r>
              <a:rPr lang="en-GB" altLang="en-US" sz="2400" dirty="0">
                <a:latin typeface="Open Sans" panose="020B0606030504020204" pitchFamily="34" charset="0"/>
                <a:cs typeface="Open Sans" panose="020B0606030504020204" pitchFamily="34" charset="0"/>
              </a:rPr>
              <a:t>- </a:t>
            </a:r>
            <a:r>
              <a:rPr lang="en-GB" altLang="en-US" sz="2400" b="1" dirty="0">
                <a:latin typeface="Open Sans" panose="020B0606030504020204" pitchFamily="34" charset="0"/>
                <a:cs typeface="Open Sans" panose="020B0606030504020204" pitchFamily="34" charset="0"/>
              </a:rPr>
              <a:t>coordinated approach </a:t>
            </a:r>
            <a:r>
              <a:rPr lang="en-GB" altLang="en-US" sz="2400" dirty="0">
                <a:latin typeface="Open Sans" panose="020B0606030504020204" pitchFamily="34" charset="0"/>
                <a:cs typeface="Open Sans" panose="020B0606030504020204" pitchFamily="34" charset="0"/>
              </a:rPr>
              <a:t>and </a:t>
            </a:r>
            <a:r>
              <a:rPr lang="en-GB" altLang="en-US" sz="2400" b="1" dirty="0">
                <a:latin typeface="Open Sans" panose="020B0606030504020204" pitchFamily="34" charset="0"/>
                <a:cs typeface="Open Sans" panose="020B0606030504020204" pitchFamily="34" charset="0"/>
              </a:rPr>
              <a:t>organised</a:t>
            </a:r>
            <a:r>
              <a:rPr lang="en-GB" altLang="en-US" sz="2400" dirty="0">
                <a:latin typeface="Open Sans" panose="020B0606030504020204" pitchFamily="34" charset="0"/>
                <a:cs typeface="Open Sans" panose="020B0606030504020204" pitchFamily="34" charset="0"/>
              </a:rPr>
              <a:t> </a:t>
            </a:r>
            <a:r>
              <a:rPr lang="en-GB" altLang="en-US" sz="2400" b="1" dirty="0">
                <a:latin typeface="Open Sans" panose="020B0606030504020204" pitchFamily="34" charset="0"/>
                <a:cs typeface="Open Sans" panose="020B0606030504020204" pitchFamily="34" charset="0"/>
              </a:rPr>
              <a:t>structure</a:t>
            </a:r>
            <a:r>
              <a:rPr lang="en-GB" altLang="en-US" sz="2400" dirty="0">
                <a:latin typeface="Open Sans" panose="020B0606030504020204" pitchFamily="34" charset="0"/>
                <a:cs typeface="Open Sans" panose="020B0606030504020204" pitchFamily="34" charset="0"/>
              </a:rPr>
              <a:t>: liaising with other Faculties and Schools;</a:t>
            </a:r>
          </a:p>
          <a:p>
            <a:pPr algn="just" eaLnBrk="1" hangingPunct="1">
              <a:lnSpc>
                <a:spcPct val="90000"/>
              </a:lnSpc>
              <a:buFont typeface="Wingdings 3" pitchFamily="2" charset="2"/>
              <a:buNone/>
            </a:pPr>
            <a:r>
              <a:rPr lang="en-GB" altLang="en-US" sz="2400" dirty="0">
                <a:latin typeface="Open Sans" panose="020B0606030504020204" pitchFamily="34" charset="0"/>
                <a:cs typeface="Open Sans" panose="020B0606030504020204" pitchFamily="34" charset="0"/>
              </a:rPr>
              <a:t>	- an </a:t>
            </a:r>
            <a:r>
              <a:rPr lang="en-GB" altLang="en-US" sz="2400" b="1" dirty="0">
                <a:latin typeface="Open Sans" panose="020B0606030504020204" pitchFamily="34" charset="0"/>
                <a:cs typeface="Open Sans" panose="020B0606030504020204" pitchFamily="34" charset="0"/>
              </a:rPr>
              <a:t>established</a:t>
            </a:r>
            <a:r>
              <a:rPr lang="en-GB" altLang="en-US" sz="2400" dirty="0">
                <a:latin typeface="Open Sans" panose="020B0606030504020204" pitchFamily="34" charset="0"/>
                <a:cs typeface="Open Sans" panose="020B0606030504020204" pitchFamily="34" charset="0"/>
              </a:rPr>
              <a:t>, </a:t>
            </a:r>
            <a:r>
              <a:rPr lang="en-GB" altLang="en-US" sz="2400" b="1" dirty="0">
                <a:latin typeface="Open Sans" panose="020B0606030504020204" pitchFamily="34" charset="0"/>
                <a:cs typeface="Open Sans" panose="020B0606030504020204" pitchFamily="34" charset="0"/>
              </a:rPr>
              <a:t>weekly Programme </a:t>
            </a:r>
            <a:r>
              <a:rPr lang="en-GB" altLang="en-US" sz="2400" dirty="0">
                <a:latin typeface="Open Sans" panose="020B0606030504020204" pitchFamily="34" charset="0"/>
                <a:cs typeface="Open Sans" panose="020B0606030504020204" pitchFamily="34" charset="0"/>
              </a:rPr>
              <a:t>of Methodology and Theory workshops;</a:t>
            </a:r>
          </a:p>
          <a:p>
            <a:pPr eaLnBrk="1" hangingPunct="1">
              <a:lnSpc>
                <a:spcPct val="90000"/>
              </a:lnSpc>
              <a:buFont typeface="Wingdings 3" pitchFamily="2" charset="2"/>
              <a:buNone/>
            </a:pPr>
            <a:r>
              <a:rPr lang="en-GB" altLang="en-US" sz="2400" dirty="0">
                <a:latin typeface="Open Sans" panose="020B0606030504020204" pitchFamily="34" charset="0"/>
                <a:cs typeface="Open Sans" panose="020B0606030504020204" pitchFamily="34" charset="0"/>
              </a:rPr>
              <a:t>	- all workshops on Training Catalogue: </a:t>
            </a:r>
            <a:r>
              <a:rPr lang="en-GB" altLang="en-US" sz="2400" b="1" dirty="0">
                <a:latin typeface="Open Sans" panose="020B0606030504020204" pitchFamily="34" charset="0"/>
                <a:cs typeface="Open Sans" panose="020B0606030504020204" pitchFamily="34" charset="0"/>
              </a:rPr>
              <a:t>easy access and booking</a:t>
            </a:r>
            <a:r>
              <a:rPr lang="en-GB" altLang="en-US" sz="2400" dirty="0">
                <a:latin typeface="Open Sans" panose="020B0606030504020204" pitchFamily="34" charset="0"/>
                <a:cs typeface="Open Sans" panose="020B0606030504020204" pitchFamily="34" charset="0"/>
              </a:rPr>
              <a:t>;</a:t>
            </a:r>
          </a:p>
          <a:p>
            <a:pPr eaLnBrk="1" hangingPunct="1">
              <a:lnSpc>
                <a:spcPct val="90000"/>
              </a:lnSpc>
              <a:buFont typeface="Wingdings 3" pitchFamily="2" charset="2"/>
              <a:buNone/>
            </a:pPr>
            <a:r>
              <a:rPr lang="en-GB" altLang="en-US" sz="2400" dirty="0">
                <a:latin typeface="Open Sans" panose="020B0606030504020204" pitchFamily="34" charset="0"/>
                <a:cs typeface="Open Sans" panose="020B0606030504020204" pitchFamily="34" charset="0"/>
              </a:rPr>
              <a:t>	- advertising across university;</a:t>
            </a:r>
          </a:p>
          <a:p>
            <a:pPr eaLnBrk="1" hangingPunct="1">
              <a:lnSpc>
                <a:spcPct val="90000"/>
              </a:lnSpc>
              <a:buFont typeface="Wingdings 3" pitchFamily="2" charset="2"/>
              <a:buNone/>
            </a:pPr>
            <a:r>
              <a:rPr lang="en-GB" altLang="en-US" sz="2400" dirty="0">
                <a:latin typeface="Open Sans" panose="020B0606030504020204" pitchFamily="34" charset="0"/>
                <a:cs typeface="Open Sans" panose="020B0606030504020204" pitchFamily="34" charset="0"/>
              </a:rPr>
              <a:t>	- </a:t>
            </a:r>
            <a:r>
              <a:rPr lang="en-GB" altLang="en-US" sz="2400" b="1" dirty="0">
                <a:latin typeface="Open Sans" panose="020B0606030504020204" pitchFamily="34" charset="0"/>
                <a:cs typeface="Open Sans" panose="020B0606030504020204" pitchFamily="34" charset="0"/>
              </a:rPr>
              <a:t>increased PGR provision; </a:t>
            </a:r>
            <a:endParaRPr lang="en-GB" altLang="en-US" sz="2400" dirty="0">
              <a:latin typeface="Open Sans" panose="020B0606030504020204" pitchFamily="34" charset="0"/>
              <a:cs typeface="Open Sans" panose="020B0606030504020204" pitchFamily="34" charset="0"/>
            </a:endParaRPr>
          </a:p>
          <a:p>
            <a:pPr eaLnBrk="1" hangingPunct="1">
              <a:lnSpc>
                <a:spcPct val="90000"/>
              </a:lnSpc>
              <a:buFont typeface="Wingdings 3" pitchFamily="2" charset="2"/>
              <a:buNone/>
            </a:pPr>
            <a:r>
              <a:rPr lang="en-GB" altLang="en-US" sz="2400" dirty="0">
                <a:latin typeface="Open Sans" panose="020B0606030504020204" pitchFamily="34" charset="0"/>
                <a:cs typeface="Open Sans" panose="020B0606030504020204" pitchFamily="34" charset="0"/>
              </a:rPr>
              <a:t>	- </a:t>
            </a:r>
            <a:r>
              <a:rPr lang="en-GB" altLang="en-US" sz="2400" b="1" dirty="0">
                <a:latin typeface="Open Sans" panose="020B0606030504020204" pitchFamily="34" charset="0"/>
                <a:cs typeface="Open Sans" panose="020B0606030504020204" pitchFamily="34" charset="0"/>
              </a:rPr>
              <a:t>active involvement</a:t>
            </a:r>
            <a:r>
              <a:rPr lang="en-GB" altLang="en-US" sz="2400" dirty="0">
                <a:latin typeface="Open Sans" panose="020B0606030504020204" pitchFamily="34" charset="0"/>
                <a:cs typeface="Open Sans" panose="020B0606030504020204" pitchFamily="34" charset="0"/>
              </a:rPr>
              <a:t> of PhD students/</a:t>
            </a:r>
            <a:r>
              <a:rPr lang="en-GB" altLang="en-US" sz="2400" b="1" dirty="0">
                <a:latin typeface="Open Sans" panose="020B0606030504020204" pitchFamily="34" charset="0"/>
                <a:cs typeface="Open Sans" panose="020B0606030504020204" pitchFamily="34" charset="0"/>
              </a:rPr>
              <a:t>great feedback!</a:t>
            </a:r>
            <a:endParaRPr lang="en-GB" altLang="en-US" sz="2800" b="1" dirty="0">
              <a:latin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8A050080-FDAD-957B-97ED-5C521EAC9F7D}"/>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3C5304-92C5-DACD-2758-AE0A7092DA68}"/>
              </a:ext>
            </a:extLst>
          </p:cNvPr>
          <p:cNvSpPr txBox="1"/>
          <p:nvPr/>
        </p:nvSpPr>
        <p:spPr>
          <a:xfrm>
            <a:off x="176213" y="692150"/>
            <a:ext cx="8788400" cy="6562725"/>
          </a:xfrm>
          <a:prstGeom prst="rect">
            <a:avLst/>
          </a:prstGeom>
          <a:noFill/>
        </p:spPr>
        <p:txBody>
          <a:bodyPr>
            <a:spAutoFit/>
          </a:bodyPr>
          <a:lstStyle/>
          <a:p>
            <a:pPr algn="ctr" eaLnBrk="1" fontAlgn="auto" hangingPunct="1">
              <a:lnSpc>
                <a:spcPct val="107000"/>
              </a:lnSpc>
              <a:spcBef>
                <a:spcPts val="0"/>
              </a:spcBef>
              <a:spcAft>
                <a:spcPts val="800"/>
              </a:spcAft>
              <a:defRPr/>
            </a:pPr>
            <a:endParaRPr lang="en-GB" sz="800" b="1" kern="1800" dirty="0">
              <a:latin typeface="Open Sans" panose="020B0606030504020204" pitchFamily="34" charset="0"/>
              <a:ea typeface="Open Sans" panose="020B0606030504020204" pitchFamily="34" charset="0"/>
              <a:cs typeface="Open Sans" panose="020B0606030504020204" pitchFamily="34" charset="0"/>
            </a:endParaRPr>
          </a:p>
          <a:p>
            <a:pPr algn="ctr" eaLnBrk="1" fontAlgn="auto" hangingPunct="1">
              <a:lnSpc>
                <a:spcPct val="107000"/>
              </a:lnSpc>
              <a:spcBef>
                <a:spcPts val="0"/>
              </a:spcBef>
              <a:spcAft>
                <a:spcPts val="800"/>
              </a:spcAft>
              <a:defRPr/>
            </a:pPr>
            <a:r>
              <a:rPr lang="en-GB" sz="2800" b="1" kern="1800" dirty="0">
                <a:latin typeface="Open Sans" panose="020B0606030504020204" pitchFamily="34" charset="0"/>
                <a:ea typeface="Open Sans" panose="020B0606030504020204" pitchFamily="34" charset="0"/>
                <a:cs typeface="Open Sans" panose="020B0606030504020204" pitchFamily="34" charset="0"/>
              </a:rPr>
              <a:t>Our collaboration with </a:t>
            </a:r>
            <a:r>
              <a:rPr lang="en-GB" sz="2800" b="1" kern="1800" dirty="0" err="1">
                <a:latin typeface="Open Sans" panose="020B0606030504020204" pitchFamily="34" charset="0"/>
                <a:ea typeface="Open Sans" panose="020B0606030504020204" pitchFamily="34" charset="0"/>
                <a:cs typeface="Open Sans" panose="020B0606030504020204" pitchFamily="34" charset="0"/>
              </a:rPr>
              <a:t>Methods@manchester</a:t>
            </a:r>
            <a:endParaRPr lang="en-GB" sz="2800" b="1" kern="1800" dirty="0">
              <a:latin typeface="Open Sans" panose="020B0606030504020204" pitchFamily="34" charset="0"/>
              <a:ea typeface="Open Sans" panose="020B0606030504020204" pitchFamily="34" charset="0"/>
              <a:cs typeface="Open Sans" panose="020B0606030504020204" pitchFamily="34" charset="0"/>
            </a:endParaRPr>
          </a:p>
          <a:p>
            <a:pPr algn="just" eaLnBrk="1" fontAlgn="auto" hangingPunct="1">
              <a:lnSpc>
                <a:spcPct val="107000"/>
              </a:lnSpc>
              <a:spcBef>
                <a:spcPts val="0"/>
              </a:spcBef>
              <a:spcAft>
                <a:spcPts val="800"/>
              </a:spcAft>
              <a:defRPr/>
            </a:pPr>
            <a:endParaRPr lang="en-GB" sz="1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gn="just" eaLnBrk="1" fontAlgn="auto" hangingPunct="1">
              <a:lnSpc>
                <a:spcPct val="107000"/>
              </a:lnSpc>
              <a:spcBef>
                <a:spcPts val="0"/>
              </a:spcBef>
              <a:spcAft>
                <a:spcPts val="800"/>
              </a:spcAft>
              <a:defRPr/>
            </a:pPr>
            <a:endParaRPr lang="en-GB" sz="100" kern="1800" dirty="0">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Integrating Booking via Central Training Catalogue</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Providing a wider range of sessions (interdisciplinarity/bringing </a:t>
            </a:r>
            <a:r>
              <a:rPr lang="en-GB" sz="2600" kern="1800" dirty="0" err="1">
                <a:latin typeface="Open Sans" panose="020B0606030504020204" pitchFamily="34" charset="0"/>
                <a:ea typeface="Open Sans" panose="020B0606030504020204" pitchFamily="34" charset="0"/>
                <a:cs typeface="Open Sans" panose="020B0606030504020204" pitchFamily="34" charset="0"/>
              </a:rPr>
              <a:t>SoSc</a:t>
            </a:r>
            <a:r>
              <a:rPr lang="en-GB" sz="2600" kern="1800" dirty="0">
                <a:latin typeface="Open Sans" panose="020B0606030504020204" pitchFamily="34" charset="0"/>
                <a:ea typeface="Open Sans" panose="020B0606030504020204" pitchFamily="34" charset="0"/>
                <a:cs typeface="Open Sans" panose="020B0606030504020204" pitchFamily="34" charset="0"/>
              </a:rPr>
              <a:t> and Hum together)</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Contributing to Methods Fair/Summer School/Masterclasses</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Allowing skills training access to PGRs from other universities</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Collaborating with other academic institutions and developing civic links</a:t>
            </a:r>
          </a:p>
          <a:p>
            <a:pPr marL="457200" indent="-457200" algn="just" eaLnBrk="1" fontAlgn="auto" hangingPunct="1">
              <a:lnSpc>
                <a:spcPct val="107000"/>
              </a:lnSpc>
              <a:spcBef>
                <a:spcPts val="0"/>
              </a:spcBef>
              <a:spcAft>
                <a:spcPts val="800"/>
              </a:spcAft>
              <a:buFont typeface="Arial" panose="020B0604020202020204" pitchFamily="34" charset="0"/>
              <a:buChar char="•"/>
              <a:defRPr/>
            </a:pPr>
            <a:endParaRPr lang="en-GB" sz="2800" kern="1800" dirty="0">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endParaRPr lang="en-GB" sz="2800" kern="1800"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68A42853-45DA-EC01-11A5-A84A047F68F7}"/>
              </a:ext>
            </a:extLst>
          </p:cNvPr>
          <p:cNvSpPr txBox="1"/>
          <p:nvPr/>
        </p:nvSpPr>
        <p:spPr>
          <a:xfrm>
            <a:off x="107950" y="188913"/>
            <a:ext cx="8351838" cy="508000"/>
          </a:xfrm>
          <a:prstGeom prst="rect">
            <a:avLst/>
          </a:prstGeom>
          <a:noFill/>
        </p:spPr>
        <p:txBody>
          <a:bodyPr>
            <a:spAutoFit/>
          </a:bodyPr>
          <a:lstStyle/>
          <a:p>
            <a:pPr eaLnBrk="1" fontAlgn="auto" hangingPunct="1">
              <a:spcBef>
                <a:spcPts val="0"/>
              </a:spcBef>
              <a:spcAft>
                <a:spcPts val="0"/>
              </a:spcAft>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transition spd="slow" advTm="55678"/>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3B7E29-3159-0E93-17E3-FB75FE26B064}"/>
              </a:ext>
            </a:extLst>
          </p:cNvPr>
          <p:cNvSpPr txBox="1"/>
          <p:nvPr/>
        </p:nvSpPr>
        <p:spPr>
          <a:xfrm>
            <a:off x="177800" y="1207487"/>
            <a:ext cx="8788400" cy="5965929"/>
          </a:xfrm>
          <a:prstGeom prst="rect">
            <a:avLst/>
          </a:prstGeom>
          <a:noFill/>
        </p:spPr>
        <p:txBody>
          <a:bodyPr>
            <a:spAutoFit/>
          </a:bodyPr>
          <a:lstStyle/>
          <a:p>
            <a:pPr algn="ctr" eaLnBrk="1" fontAlgn="auto" hangingPunct="1">
              <a:lnSpc>
                <a:spcPct val="107000"/>
              </a:lnSpc>
              <a:spcBef>
                <a:spcPts val="0"/>
              </a:spcBef>
              <a:spcAft>
                <a:spcPts val="800"/>
              </a:spcAft>
              <a:defRPr/>
            </a:pPr>
            <a:endParaRPr lang="en-GB" sz="800" b="1" kern="1800" dirty="0">
              <a:latin typeface="Open Sans" panose="020B0606030504020204" pitchFamily="34" charset="0"/>
              <a:ea typeface="Open Sans" panose="020B0606030504020204" pitchFamily="34" charset="0"/>
              <a:cs typeface="Open Sans" panose="020B0606030504020204" pitchFamily="34" charset="0"/>
            </a:endParaRPr>
          </a:p>
          <a:p>
            <a:pPr algn="ctr" eaLnBrk="1" fontAlgn="auto" hangingPunct="1">
              <a:lnSpc>
                <a:spcPct val="107000"/>
              </a:lnSpc>
              <a:spcBef>
                <a:spcPts val="0"/>
              </a:spcBef>
              <a:spcAft>
                <a:spcPts val="800"/>
              </a:spcAft>
              <a:defRPr/>
            </a:pPr>
            <a:r>
              <a:rPr lang="en-GB" sz="2800" b="1" kern="1800" dirty="0">
                <a:latin typeface="Open Sans" panose="020B0606030504020204" pitchFamily="34" charset="0"/>
                <a:ea typeface="Open Sans" panose="020B0606030504020204" pitchFamily="34" charset="0"/>
                <a:cs typeface="Open Sans" panose="020B0606030504020204" pitchFamily="34" charset="0"/>
              </a:rPr>
              <a:t>Our plans for expanding </a:t>
            </a:r>
            <a:r>
              <a:rPr lang="en-GB" sz="2800" b="1" kern="1800" dirty="0" err="1">
                <a:latin typeface="Open Sans" panose="020B0606030504020204" pitchFamily="34" charset="0"/>
                <a:ea typeface="Open Sans" panose="020B0606030504020204" pitchFamily="34" charset="0"/>
                <a:cs typeface="Open Sans" panose="020B0606030504020204" pitchFamily="34" charset="0"/>
              </a:rPr>
              <a:t>Artsmethods</a:t>
            </a:r>
            <a:r>
              <a:rPr lang="en-GB" sz="2800" b="1" kern="1800" dirty="0">
                <a:latin typeface="Open Sans" panose="020B0606030504020204" pitchFamily="34" charset="0"/>
                <a:ea typeface="Open Sans" panose="020B0606030504020204" pitchFamily="34" charset="0"/>
                <a:cs typeface="Open Sans" panose="020B0606030504020204" pitchFamily="34" charset="0"/>
              </a:rPr>
              <a:t>!</a:t>
            </a:r>
          </a:p>
          <a:p>
            <a:pPr algn="just" eaLnBrk="1" fontAlgn="auto" hangingPunct="1">
              <a:lnSpc>
                <a:spcPct val="107000"/>
              </a:lnSpc>
              <a:spcBef>
                <a:spcPts val="0"/>
              </a:spcBef>
              <a:spcAft>
                <a:spcPts val="800"/>
              </a:spcAft>
              <a:defRPr/>
            </a:pPr>
            <a:endParaRPr lang="en-GB" sz="1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gn="just" eaLnBrk="1" fontAlgn="auto" hangingPunct="1">
              <a:lnSpc>
                <a:spcPct val="107000"/>
              </a:lnSpc>
              <a:spcBef>
                <a:spcPts val="0"/>
              </a:spcBef>
              <a:spcAft>
                <a:spcPts val="800"/>
              </a:spcAft>
              <a:defRPr/>
            </a:pPr>
            <a:endParaRPr lang="en-GB" sz="100" kern="1800" dirty="0">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Providing an even larger and bespoke programme of methodological/theoretical/academic development  sessions that reaches beyond SALC;</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Initiating SALC’s own </a:t>
            </a:r>
            <a:r>
              <a:rPr lang="en-GB" sz="2600" kern="1800" dirty="0" err="1">
                <a:latin typeface="Open Sans" panose="020B0606030504020204" pitchFamily="34" charset="0"/>
                <a:ea typeface="Open Sans" panose="020B0606030504020204" pitchFamily="34" charset="0"/>
                <a:cs typeface="Open Sans" panose="020B0606030504020204" pitchFamily="34" charset="0"/>
              </a:rPr>
              <a:t>Artsmethods</a:t>
            </a:r>
            <a:r>
              <a:rPr lang="en-GB" sz="2600" kern="1800" dirty="0">
                <a:latin typeface="Open Sans" panose="020B0606030504020204" pitchFamily="34" charset="0"/>
                <a:ea typeface="Open Sans" panose="020B0606030504020204" pitchFamily="34" charset="0"/>
                <a:cs typeface="Open Sans" panose="020B0606030504020204" pitchFamily="34" charset="0"/>
              </a:rPr>
              <a:t> Summer School/ Masterclasses event;</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Collaborating with other universities and developing training collaboration links;</a:t>
            </a:r>
          </a:p>
          <a:p>
            <a:pPr marL="457200" indent="-457200" algn="just" eaLnBrk="1" fontAlgn="auto" hangingPunct="1">
              <a:lnSpc>
                <a:spcPct val="107000"/>
              </a:lnSpc>
              <a:spcBef>
                <a:spcPts val="0"/>
              </a:spcBef>
              <a:spcAft>
                <a:spcPts val="800"/>
              </a:spcAft>
              <a:buFont typeface="Arial" panose="020B0604020202020204" pitchFamily="34" charset="0"/>
              <a:buChar char="•"/>
              <a:defRPr/>
            </a:pPr>
            <a:endParaRPr lang="en-GB" sz="2600" kern="1800" dirty="0">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endParaRPr lang="en-GB" sz="2800" kern="1800" dirty="0">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endParaRPr lang="en-GB" sz="2800" kern="1800"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60A96DCF-9E56-7A71-0DBE-4035C9C8A681}"/>
              </a:ext>
            </a:extLst>
          </p:cNvPr>
          <p:cNvSpPr txBox="1"/>
          <p:nvPr/>
        </p:nvSpPr>
        <p:spPr>
          <a:xfrm>
            <a:off x="107950" y="188913"/>
            <a:ext cx="8351838" cy="508000"/>
          </a:xfrm>
          <a:prstGeom prst="rect">
            <a:avLst/>
          </a:prstGeom>
          <a:noFill/>
        </p:spPr>
        <p:txBody>
          <a:bodyPr>
            <a:spAutoFit/>
          </a:bodyPr>
          <a:lstStyle/>
          <a:p>
            <a:pPr eaLnBrk="1" fontAlgn="auto" hangingPunct="1">
              <a:spcBef>
                <a:spcPts val="0"/>
              </a:spcBef>
              <a:spcAft>
                <a:spcPts val="0"/>
              </a:spcAft>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transition spd="slow" advTm="55678"/>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06C9B-0F58-5F82-BE88-00E98D38C7F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A6CD988-34B9-1A1E-3E3D-FBF0B5B36734}"/>
              </a:ext>
            </a:extLst>
          </p:cNvPr>
          <p:cNvSpPr txBox="1"/>
          <p:nvPr/>
        </p:nvSpPr>
        <p:spPr>
          <a:xfrm>
            <a:off x="177800" y="1207487"/>
            <a:ext cx="8788400" cy="5863336"/>
          </a:xfrm>
          <a:prstGeom prst="rect">
            <a:avLst/>
          </a:prstGeom>
          <a:noFill/>
        </p:spPr>
        <p:txBody>
          <a:bodyPr>
            <a:spAutoFit/>
          </a:bodyPr>
          <a:lstStyle/>
          <a:p>
            <a:pPr algn="ctr" eaLnBrk="1" fontAlgn="auto" hangingPunct="1">
              <a:lnSpc>
                <a:spcPct val="107000"/>
              </a:lnSpc>
              <a:spcBef>
                <a:spcPts val="0"/>
              </a:spcBef>
              <a:spcAft>
                <a:spcPts val="800"/>
              </a:spcAft>
              <a:defRPr/>
            </a:pPr>
            <a:endParaRPr lang="en-GB" sz="800" b="1" kern="1800" dirty="0">
              <a:latin typeface="Open Sans" panose="020B0606030504020204" pitchFamily="34" charset="0"/>
              <a:ea typeface="Open Sans" panose="020B0606030504020204" pitchFamily="34" charset="0"/>
              <a:cs typeface="Open Sans" panose="020B0606030504020204" pitchFamily="34" charset="0"/>
            </a:endParaRPr>
          </a:p>
          <a:p>
            <a:pPr algn="ctr" eaLnBrk="1" fontAlgn="auto" hangingPunct="1">
              <a:lnSpc>
                <a:spcPct val="107000"/>
              </a:lnSpc>
              <a:spcBef>
                <a:spcPts val="0"/>
              </a:spcBef>
              <a:spcAft>
                <a:spcPts val="800"/>
              </a:spcAft>
              <a:defRPr/>
            </a:pPr>
            <a:r>
              <a:rPr lang="en-GB" sz="2800" b="1" kern="1800" dirty="0">
                <a:latin typeface="Open Sans" panose="020B0606030504020204" pitchFamily="34" charset="0"/>
                <a:ea typeface="Open Sans" panose="020B0606030504020204" pitchFamily="34" charset="0"/>
                <a:cs typeface="Open Sans" panose="020B0606030504020204" pitchFamily="34" charset="0"/>
              </a:rPr>
              <a:t>Expanding </a:t>
            </a:r>
            <a:r>
              <a:rPr lang="en-GB" sz="2800" b="1" kern="1800" dirty="0" err="1">
                <a:latin typeface="Open Sans" panose="020B0606030504020204" pitchFamily="34" charset="0"/>
                <a:ea typeface="Open Sans" panose="020B0606030504020204" pitchFamily="34" charset="0"/>
                <a:cs typeface="Open Sans" panose="020B0606030504020204" pitchFamily="34" charset="0"/>
              </a:rPr>
              <a:t>Artsmethods</a:t>
            </a:r>
            <a:r>
              <a:rPr lang="en-GB" sz="2800" b="1" kern="1800" dirty="0">
                <a:latin typeface="Open Sans" panose="020B0606030504020204" pitchFamily="34" charset="0"/>
                <a:ea typeface="Open Sans" panose="020B0606030504020204" pitchFamily="34" charset="0"/>
                <a:cs typeface="Open Sans" panose="020B0606030504020204" pitchFamily="34" charset="0"/>
              </a:rPr>
              <a:t>: benefiting PGRs!</a:t>
            </a:r>
          </a:p>
          <a:p>
            <a:pPr algn="just" eaLnBrk="1" fontAlgn="auto" hangingPunct="1">
              <a:lnSpc>
                <a:spcPct val="107000"/>
              </a:lnSpc>
              <a:spcBef>
                <a:spcPts val="0"/>
              </a:spcBef>
              <a:spcAft>
                <a:spcPts val="800"/>
              </a:spcAft>
              <a:defRPr/>
            </a:pPr>
            <a:endParaRPr lang="en-GB" sz="1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algn="just" eaLnBrk="1" fontAlgn="auto" hangingPunct="1">
              <a:lnSpc>
                <a:spcPct val="107000"/>
              </a:lnSpc>
              <a:spcBef>
                <a:spcPts val="0"/>
              </a:spcBef>
              <a:spcAft>
                <a:spcPts val="800"/>
              </a:spcAft>
              <a:defRPr/>
            </a:pPr>
            <a:endParaRPr lang="en-GB" sz="100" kern="1800" dirty="0">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Introducing follow-up and subject-specific sessions led by an academic with expertise in a specific methodology/theory; </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Initiating a bimonthly PGR-led methodology session, where a group of PGRs come together to discuss a specific methodology (ask me if interested in leading this!);</a:t>
            </a:r>
          </a:p>
          <a:p>
            <a:pPr marL="457200" indent="-457200" algn="just" eaLnBrk="1" fontAlgn="auto" hangingPunct="1">
              <a:lnSpc>
                <a:spcPct val="107000"/>
              </a:lnSpc>
              <a:spcBef>
                <a:spcPts val="0"/>
              </a:spcBef>
              <a:spcAft>
                <a:spcPts val="800"/>
              </a:spcAft>
              <a:buFont typeface="Arial" panose="020B0604020202020204" pitchFamily="34" charset="0"/>
              <a:buChar char="•"/>
              <a:defRPr/>
            </a:pPr>
            <a:endParaRPr lang="en-GB" sz="2600" kern="1800" dirty="0">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endParaRPr lang="en-GB" sz="2800" kern="1800" dirty="0">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endParaRPr lang="en-GB" sz="2800" kern="1800"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CFCA7347-C904-E71D-1CA1-6E9FA5AD6106}"/>
              </a:ext>
            </a:extLst>
          </p:cNvPr>
          <p:cNvSpPr txBox="1"/>
          <p:nvPr/>
        </p:nvSpPr>
        <p:spPr>
          <a:xfrm>
            <a:off x="107950" y="188913"/>
            <a:ext cx="8351838" cy="508000"/>
          </a:xfrm>
          <a:prstGeom prst="rect">
            <a:avLst/>
          </a:prstGeom>
          <a:noFill/>
        </p:spPr>
        <p:txBody>
          <a:bodyPr>
            <a:spAutoFit/>
          </a:bodyPr>
          <a:lstStyle/>
          <a:p>
            <a:pPr eaLnBrk="1" fontAlgn="auto" hangingPunct="1">
              <a:spcBef>
                <a:spcPts val="0"/>
              </a:spcBef>
              <a:spcAft>
                <a:spcPts val="0"/>
              </a:spcAft>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extLst>
      <p:ext uri="{BB962C8B-B14F-4D97-AF65-F5344CB8AC3E}">
        <p14:creationId xmlns:p14="http://schemas.microsoft.com/office/powerpoint/2010/main" val="3055184274"/>
      </p:ext>
    </p:extLst>
  </p:cSld>
  <p:clrMapOvr>
    <a:masterClrMapping/>
  </p:clrMapOvr>
  <p:transition spd="slow" advTm="55678"/>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a:extLst>
              <a:ext uri="{FF2B5EF4-FFF2-40B4-BE49-F238E27FC236}">
                <a16:creationId xmlns:a16="http://schemas.microsoft.com/office/drawing/2014/main" id="{6F5EF449-412F-35DB-A1E3-F0130CC2CAFE}"/>
              </a:ext>
            </a:extLst>
          </p:cNvPr>
          <p:cNvSpPr>
            <a:spLocks noGrp="1"/>
          </p:cNvSpPr>
          <p:nvPr>
            <p:ph idx="4294967295"/>
          </p:nvPr>
        </p:nvSpPr>
        <p:spPr>
          <a:xfrm>
            <a:off x="169863" y="1023938"/>
            <a:ext cx="8229600" cy="4810125"/>
          </a:xfrm>
        </p:spPr>
        <p:txBody>
          <a:bodyPr/>
          <a:lstStyle/>
          <a:p>
            <a:pPr algn="ctr" eaLnBrk="1" hangingPunct="1">
              <a:lnSpc>
                <a:spcPct val="90000"/>
              </a:lnSpc>
              <a:buFont typeface="Wingdings 3" panose="05040102010807070707" pitchFamily="18" charset="2"/>
              <a:buNone/>
              <a:defRPr/>
            </a:pPr>
            <a:r>
              <a:rPr lang="en-GB" altLang="en-US" sz="3000" i="1" dirty="0">
                <a:latin typeface="Open Sans" panose="020B0606030504020204" pitchFamily="34" charset="0"/>
                <a:ea typeface="Open Sans" panose="020B0606030504020204" pitchFamily="34" charset="0"/>
                <a:cs typeface="Open Sans" panose="020B0606030504020204" pitchFamily="34" charset="0"/>
              </a:rPr>
              <a:t>PGRs input: Catering for your needs!</a:t>
            </a:r>
          </a:p>
          <a:p>
            <a:pPr algn="ctr" eaLnBrk="1" hangingPunct="1">
              <a:lnSpc>
                <a:spcPct val="90000"/>
              </a:lnSpc>
              <a:buFont typeface="Wingdings 3" panose="05040102010807070707" pitchFamily="18" charset="2"/>
              <a:buNone/>
              <a:defRPr/>
            </a:pPr>
            <a:endParaRPr lang="en-GB" altLang="en-US" sz="700" dirty="0">
              <a:latin typeface="Open Sans" panose="020B0606030504020204" pitchFamily="34" charset="0"/>
              <a:ea typeface="Open Sans" panose="020B0606030504020204" pitchFamily="34" charset="0"/>
              <a:cs typeface="Open Sans" panose="020B0606030504020204" pitchFamily="34" charset="0"/>
            </a:endParaRPr>
          </a:p>
          <a:p>
            <a:pPr eaLnBrk="1" hangingPunct="1">
              <a:lnSpc>
                <a:spcPct val="90000"/>
              </a:lnSpc>
              <a:buFont typeface="Wingdings 3" panose="05040102010807070707" pitchFamily="18" charset="2"/>
              <a:buChar char=""/>
              <a:defRPr/>
            </a:pPr>
            <a:endParaRPr lang="en-GB" altLang="en-US" sz="900" dirty="0">
              <a:latin typeface="Open Sans" panose="020B0606030504020204" pitchFamily="34" charset="0"/>
              <a:ea typeface="Open Sans" panose="020B0606030504020204" pitchFamily="34" charset="0"/>
              <a:cs typeface="Open Sans" panose="020B0606030504020204" pitchFamily="34" charset="0"/>
            </a:endParaRPr>
          </a:p>
          <a:p>
            <a:pPr eaLnBrk="1" hangingPunct="1">
              <a:lnSpc>
                <a:spcPct val="90000"/>
              </a:lnSpc>
              <a:buFont typeface="Wingdings 3" panose="05040102010807070707" pitchFamily="18" charset="2"/>
              <a:buNone/>
              <a:defRPr/>
            </a:pPr>
            <a:r>
              <a:rPr lang="en-GB" altLang="en-US" sz="2900" b="1" dirty="0">
                <a:latin typeface="Open Sans" panose="020B0606030504020204" pitchFamily="34" charset="0"/>
                <a:ea typeface="Open Sans" panose="020B0606030504020204" pitchFamily="34" charset="0"/>
                <a:cs typeface="Open Sans" panose="020B0606030504020204" pitchFamily="34" charset="0"/>
              </a:rPr>
              <a:t>	How your feedback is crucial:</a:t>
            </a:r>
          </a:p>
          <a:p>
            <a:pPr eaLnBrk="1" hangingPunct="1">
              <a:lnSpc>
                <a:spcPct val="90000"/>
              </a:lnSpc>
              <a:buFont typeface="Wingdings 3" panose="05040102010807070707" pitchFamily="18" charset="2"/>
              <a:buNone/>
              <a:defRPr/>
            </a:pPr>
            <a:endParaRPr lang="en-GB" altLang="en-US" sz="1050" b="1" dirty="0">
              <a:latin typeface="Open Sans" panose="020B0606030504020204" pitchFamily="34" charset="0"/>
              <a:ea typeface="Open Sans" panose="020B0606030504020204" pitchFamily="34" charset="0"/>
              <a:cs typeface="Open Sans" panose="020B0606030504020204" pitchFamily="34" charset="0"/>
            </a:endParaRPr>
          </a:p>
          <a:p>
            <a:pPr eaLnBrk="1" hangingPunct="1">
              <a:lnSpc>
                <a:spcPct val="90000"/>
              </a:lnSpc>
              <a:buFont typeface="Wingdings 3" panose="05040102010807070707" pitchFamily="18" charset="2"/>
              <a:buNone/>
              <a:defRPr/>
            </a:pPr>
            <a:r>
              <a:rPr lang="en-GB" altLang="en-US" sz="2900" b="1" dirty="0">
                <a:latin typeface="Open Sans" panose="020B0606030504020204" pitchFamily="34" charset="0"/>
                <a:ea typeface="Open Sans" panose="020B0606030504020204" pitchFamily="34" charset="0"/>
                <a:cs typeface="Open Sans" panose="020B0606030504020204" pitchFamily="34" charset="0"/>
              </a:rPr>
              <a:t>	</a:t>
            </a:r>
            <a:r>
              <a:rPr lang="en-GB" altLang="en-US" sz="2900" dirty="0">
                <a:latin typeface="Open Sans" panose="020B0606030504020204" pitchFamily="34" charset="0"/>
                <a:ea typeface="Open Sans" panose="020B0606030504020204" pitchFamily="34" charset="0"/>
                <a:cs typeface="Open Sans" panose="020B0606030504020204" pitchFamily="34" charset="0"/>
              </a:rPr>
              <a:t>- to </a:t>
            </a:r>
            <a:r>
              <a:rPr lang="en-GB" altLang="en-US" sz="2900" b="1" dirty="0">
                <a:latin typeface="Open Sans" panose="020B0606030504020204" pitchFamily="34" charset="0"/>
                <a:ea typeface="Open Sans" panose="020B0606030504020204" pitchFamily="34" charset="0"/>
                <a:cs typeface="Open Sans" panose="020B0606030504020204" pitchFamily="34" charset="0"/>
              </a:rPr>
              <a:t>improve our research practice </a:t>
            </a:r>
            <a:r>
              <a:rPr lang="en-GB" altLang="en-US" sz="2900" dirty="0">
                <a:latin typeface="Open Sans" panose="020B0606030504020204" pitchFamily="34" charset="0"/>
                <a:ea typeface="Open Sans" panose="020B0606030504020204" pitchFamily="34" charset="0"/>
                <a:cs typeface="Open Sans" panose="020B0606030504020204" pitchFamily="34" charset="0"/>
              </a:rPr>
              <a:t>and provision;</a:t>
            </a:r>
          </a:p>
          <a:p>
            <a:pPr eaLnBrk="1" hangingPunct="1">
              <a:lnSpc>
                <a:spcPct val="90000"/>
              </a:lnSpc>
              <a:buFont typeface="Wingdings 3" panose="05040102010807070707" pitchFamily="18" charset="2"/>
              <a:buNone/>
              <a:defRPr/>
            </a:pPr>
            <a:r>
              <a:rPr lang="en-GB" altLang="en-US" sz="2900" dirty="0">
                <a:latin typeface="Open Sans" panose="020B0606030504020204" pitchFamily="34" charset="0"/>
                <a:ea typeface="Open Sans" panose="020B0606030504020204" pitchFamily="34" charset="0"/>
                <a:cs typeface="Open Sans" panose="020B0606030504020204" pitchFamily="34" charset="0"/>
              </a:rPr>
              <a:t>	- to </a:t>
            </a:r>
            <a:r>
              <a:rPr lang="en-GB" altLang="en-US" sz="2900" b="1" dirty="0">
                <a:latin typeface="Open Sans" panose="020B0606030504020204" pitchFamily="34" charset="0"/>
                <a:ea typeface="Open Sans" panose="020B0606030504020204" pitchFamily="34" charset="0"/>
                <a:cs typeface="Open Sans" panose="020B0606030504020204" pitchFamily="34" charset="0"/>
              </a:rPr>
              <a:t>provide as many varied sessions </a:t>
            </a:r>
            <a:r>
              <a:rPr lang="en-GB" altLang="en-US" sz="2900" dirty="0">
                <a:latin typeface="Open Sans" panose="020B0606030504020204" pitchFamily="34" charset="0"/>
                <a:ea typeface="Open Sans" panose="020B0606030504020204" pitchFamily="34" charset="0"/>
                <a:cs typeface="Open Sans" panose="020B0606030504020204" pitchFamily="34" charset="0"/>
              </a:rPr>
              <a:t>as possible </a:t>
            </a:r>
            <a:r>
              <a:rPr lang="en-GB" altLang="en-US" sz="2900" b="1" dirty="0">
                <a:latin typeface="Open Sans" panose="020B0606030504020204" pitchFamily="34" charset="0"/>
                <a:ea typeface="Open Sans" panose="020B0606030504020204" pitchFamily="34" charset="0"/>
                <a:cs typeface="Open Sans" panose="020B0606030504020204" pitchFamily="34" charset="0"/>
              </a:rPr>
              <a:t>across Faculty and beyond </a:t>
            </a:r>
            <a:r>
              <a:rPr lang="en-GB" altLang="en-US" sz="2900" dirty="0">
                <a:latin typeface="Open Sans" panose="020B0606030504020204" pitchFamily="34" charset="0"/>
                <a:ea typeface="Open Sans" panose="020B0606030504020204" pitchFamily="34" charset="0"/>
                <a:cs typeface="Open Sans" panose="020B0606030504020204" pitchFamily="34" charset="0"/>
              </a:rPr>
              <a:t>(subject-specific sessions etc.);</a:t>
            </a:r>
          </a:p>
          <a:p>
            <a:pPr eaLnBrk="1" hangingPunct="1">
              <a:lnSpc>
                <a:spcPct val="90000"/>
              </a:lnSpc>
              <a:buFont typeface="Wingdings 3" panose="05040102010807070707" pitchFamily="18" charset="2"/>
              <a:buNone/>
              <a:defRPr/>
            </a:pPr>
            <a:r>
              <a:rPr lang="en-GB" altLang="en-US" sz="2900" dirty="0">
                <a:latin typeface="Open Sans" panose="020B0606030504020204" pitchFamily="34" charset="0"/>
                <a:ea typeface="Open Sans" panose="020B0606030504020204" pitchFamily="34" charset="0"/>
                <a:cs typeface="Open Sans" panose="020B0606030504020204" pitchFamily="34" charset="0"/>
              </a:rPr>
              <a:t>	- to be </a:t>
            </a:r>
            <a:r>
              <a:rPr lang="en-GB" altLang="en-US" sz="2900" b="1" dirty="0">
                <a:latin typeface="Open Sans" panose="020B0606030504020204" pitchFamily="34" charset="0"/>
                <a:ea typeface="Open Sans" panose="020B0606030504020204" pitchFamily="34" charset="0"/>
                <a:cs typeface="Open Sans" panose="020B0606030504020204" pitchFamily="34" charset="0"/>
              </a:rPr>
              <a:t>in tune with current PGR needs</a:t>
            </a:r>
            <a:r>
              <a:rPr lang="en-GB" altLang="en-US" sz="2900" dirty="0">
                <a:latin typeface="Open Sans" panose="020B0606030504020204" pitchFamily="34" charset="0"/>
                <a:ea typeface="Open Sans" panose="020B0606030504020204" pitchFamily="34" charset="0"/>
                <a:cs typeface="Open Sans" panose="020B0606030504020204" pitchFamily="34" charset="0"/>
              </a:rPr>
              <a:t> across the university;</a:t>
            </a:r>
          </a:p>
          <a:p>
            <a:pPr eaLnBrk="1" hangingPunct="1">
              <a:lnSpc>
                <a:spcPct val="90000"/>
              </a:lnSpc>
              <a:buFont typeface="Wingdings 3" panose="05040102010807070707" pitchFamily="18" charset="2"/>
              <a:buNone/>
              <a:defRPr/>
            </a:pPr>
            <a:r>
              <a:rPr lang="en-GB" altLang="en-US" sz="2900" i="1" dirty="0">
                <a:latin typeface="Open Sans" panose="020B0606030504020204" pitchFamily="34" charset="0"/>
                <a:ea typeface="Open Sans" panose="020B0606030504020204" pitchFamily="34" charset="0"/>
                <a:cs typeface="Open Sans" panose="020B0606030504020204" pitchFamily="34" charset="0"/>
              </a:rPr>
              <a:t>	- to </a:t>
            </a:r>
            <a:r>
              <a:rPr lang="en-GB" altLang="en-US" sz="2900" b="1" i="1" dirty="0">
                <a:latin typeface="Open Sans" panose="020B0606030504020204" pitchFamily="34" charset="0"/>
                <a:ea typeface="Open Sans" panose="020B0606030504020204" pitchFamily="34" charset="0"/>
                <a:cs typeface="Open Sans" panose="020B0606030504020204" pitchFamily="34" charset="0"/>
              </a:rPr>
              <a:t>act on your feedback</a:t>
            </a:r>
            <a:r>
              <a:rPr lang="en-GB" altLang="en-US" sz="2900" i="1" dirty="0">
                <a:latin typeface="Open Sans" panose="020B0606030504020204" pitchFamily="34" charset="0"/>
                <a:ea typeface="Open Sans" panose="020B0606030504020204" pitchFamily="34" charset="0"/>
                <a:cs typeface="Open Sans" panose="020B0606030504020204" pitchFamily="34" charset="0"/>
              </a:rPr>
              <a:t>!</a:t>
            </a:r>
            <a:endParaRPr lang="en-GB" altLang="en-US" sz="2500" i="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CEC87263-62B1-D228-C288-F03C88920A10}"/>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a:extLst>
              <a:ext uri="{FF2B5EF4-FFF2-40B4-BE49-F238E27FC236}">
                <a16:creationId xmlns:a16="http://schemas.microsoft.com/office/drawing/2014/main" id="{E9DCAAF8-F314-E453-6E4F-14F60D66D225}"/>
              </a:ext>
            </a:extLst>
          </p:cNvPr>
          <p:cNvSpPr>
            <a:spLocks noGrp="1"/>
          </p:cNvSpPr>
          <p:nvPr>
            <p:ph idx="1"/>
          </p:nvPr>
        </p:nvSpPr>
        <p:spPr>
          <a:xfrm>
            <a:off x="457200" y="981075"/>
            <a:ext cx="8229600" cy="5026025"/>
          </a:xfrm>
        </p:spPr>
        <p:txBody>
          <a:bodyPr/>
          <a:lstStyle/>
          <a:p>
            <a:pPr algn="ctr" eaLnBrk="1" hangingPunct="1">
              <a:lnSpc>
                <a:spcPct val="90000"/>
              </a:lnSpc>
              <a:buFont typeface="Wingdings 3" panose="05040102010807070707" pitchFamily="18" charset="2"/>
              <a:buNone/>
              <a:defRPr/>
            </a:pPr>
            <a:r>
              <a:rPr lang="en-GB" altLang="en-US" sz="3000" b="1" i="1" dirty="0">
                <a:latin typeface="Open Sans" panose="020B0606030504020204" pitchFamily="34" charset="0"/>
                <a:ea typeface="Open Sans" panose="020B0606030504020204" pitchFamily="34" charset="0"/>
                <a:cs typeface="Open Sans" panose="020B0606030504020204" pitchFamily="34" charset="0"/>
              </a:rPr>
              <a:t>Workshops Programme Outline</a:t>
            </a:r>
          </a:p>
          <a:p>
            <a:pPr algn="ctr" eaLnBrk="1" hangingPunct="1">
              <a:lnSpc>
                <a:spcPct val="90000"/>
              </a:lnSpc>
              <a:buFont typeface="Wingdings 3" panose="05040102010807070707" pitchFamily="18" charset="2"/>
              <a:buNone/>
              <a:defRPr/>
            </a:pPr>
            <a:endParaRPr lang="en-GB" altLang="en-US" sz="1050" dirty="0">
              <a:latin typeface="Open Sans" panose="020B0606030504020204" pitchFamily="34" charset="0"/>
              <a:ea typeface="Open Sans" panose="020B0606030504020204" pitchFamily="34" charset="0"/>
              <a:cs typeface="Open Sans" panose="020B0606030504020204" pitchFamily="34" charset="0"/>
            </a:endParaRPr>
          </a:p>
          <a:p>
            <a:pPr eaLnBrk="1" hangingPunct="1">
              <a:lnSpc>
                <a:spcPct val="90000"/>
              </a:lnSpc>
              <a:buFont typeface="Wingdings 3" panose="05040102010807070707" pitchFamily="18" charset="2"/>
              <a:buChar char=""/>
              <a:defRPr/>
            </a:pPr>
            <a:endParaRPr lang="en-GB" altLang="en-US" sz="900" dirty="0">
              <a:latin typeface="Open Sans" panose="020B0606030504020204" pitchFamily="34" charset="0"/>
              <a:ea typeface="Open Sans" panose="020B0606030504020204" pitchFamily="34" charset="0"/>
              <a:cs typeface="Open Sans" panose="020B0606030504020204" pitchFamily="34" charset="0"/>
            </a:endParaRPr>
          </a:p>
          <a:p>
            <a:pPr eaLnBrk="1" hangingPunct="1">
              <a:lnSpc>
                <a:spcPct val="90000"/>
              </a:lnSpc>
              <a:buFont typeface="Wingdings 3" panose="05040102010807070707" pitchFamily="18" charset="2"/>
              <a:buNone/>
              <a:defRPr/>
            </a:pPr>
            <a:r>
              <a:rPr lang="en-GB" altLang="en-US" sz="2900" b="1" dirty="0">
                <a:latin typeface="Open Sans" panose="020B0606030504020204" pitchFamily="34" charset="0"/>
                <a:ea typeface="Open Sans" panose="020B0606030504020204" pitchFamily="34" charset="0"/>
                <a:cs typeface="Open Sans" panose="020B0606030504020204" pitchFamily="34" charset="0"/>
              </a:rPr>
              <a:t>	2hrs – weekly</a:t>
            </a:r>
            <a:r>
              <a:rPr lang="en-GB" altLang="en-US" sz="2900" dirty="0">
                <a:latin typeface="Open Sans" panose="020B0606030504020204" pitchFamily="34" charset="0"/>
                <a:ea typeface="Open Sans" panose="020B0606030504020204" pitchFamily="34" charset="0"/>
                <a:cs typeface="Open Sans" panose="020B0606030504020204" pitchFamily="34" charset="0"/>
              </a:rPr>
              <a:t>, Mondays 11.00-13.00</a:t>
            </a:r>
          </a:p>
          <a:p>
            <a:pPr eaLnBrk="1" hangingPunct="1">
              <a:lnSpc>
                <a:spcPct val="90000"/>
              </a:lnSpc>
              <a:buFont typeface="Wingdings 3" panose="05040102010807070707" pitchFamily="18" charset="2"/>
              <a:buNone/>
              <a:defRPr/>
            </a:pPr>
            <a:endParaRPr lang="en-GB" altLang="en-US" sz="2900" b="1" dirty="0">
              <a:latin typeface="Open Sans" panose="020B0606030504020204" pitchFamily="34" charset="0"/>
              <a:ea typeface="Open Sans" panose="020B0606030504020204" pitchFamily="34" charset="0"/>
              <a:cs typeface="Open Sans" panose="020B0606030504020204" pitchFamily="34" charset="0"/>
            </a:endParaRPr>
          </a:p>
          <a:p>
            <a:pPr eaLnBrk="1" hangingPunct="1">
              <a:lnSpc>
                <a:spcPct val="90000"/>
              </a:lnSpc>
              <a:buFont typeface="Wingdings 3" panose="05040102010807070707" pitchFamily="18" charset="2"/>
              <a:buNone/>
              <a:defRPr/>
            </a:pPr>
            <a:r>
              <a:rPr lang="en-GB" altLang="en-US" sz="2900" b="1" dirty="0">
                <a:latin typeface="Open Sans" panose="020B0606030504020204" pitchFamily="34" charset="0"/>
                <a:ea typeface="Open Sans" panose="020B0606030504020204" pitchFamily="34" charset="0"/>
                <a:cs typeface="Open Sans" panose="020B0606030504020204" pitchFamily="34" charset="0"/>
              </a:rPr>
              <a:t>	Capacity: </a:t>
            </a:r>
            <a:r>
              <a:rPr lang="en-GB" altLang="en-US" sz="2900" dirty="0">
                <a:latin typeface="Open Sans" panose="020B0606030504020204" pitchFamily="34" charset="0"/>
                <a:ea typeface="Open Sans" panose="020B0606030504020204" pitchFamily="34" charset="0"/>
                <a:cs typeface="Open Sans" panose="020B0606030504020204" pitchFamily="34" charset="0"/>
              </a:rPr>
              <a:t>25 participants max</a:t>
            </a:r>
          </a:p>
          <a:p>
            <a:pPr eaLnBrk="1" hangingPunct="1">
              <a:lnSpc>
                <a:spcPct val="90000"/>
              </a:lnSpc>
              <a:buFont typeface="Wingdings 3" panose="05040102010807070707" pitchFamily="18" charset="2"/>
              <a:buNone/>
              <a:defRPr/>
            </a:pPr>
            <a:r>
              <a:rPr lang="en-GB" altLang="en-US" sz="2900" b="1" dirty="0">
                <a:latin typeface="Open Sans" panose="020B0606030504020204" pitchFamily="34" charset="0"/>
                <a:ea typeface="Open Sans" panose="020B0606030504020204" pitchFamily="34" charset="0"/>
                <a:cs typeface="Open Sans" panose="020B0606030504020204" pitchFamily="34" charset="0"/>
              </a:rPr>
              <a:t>	</a:t>
            </a:r>
          </a:p>
          <a:p>
            <a:pPr eaLnBrk="1" hangingPunct="1">
              <a:lnSpc>
                <a:spcPct val="90000"/>
              </a:lnSpc>
              <a:buFont typeface="Wingdings 3" panose="05040102010807070707" pitchFamily="18" charset="2"/>
              <a:buNone/>
              <a:defRPr/>
            </a:pPr>
            <a:r>
              <a:rPr lang="en-GB" altLang="en-US" sz="2900" b="1" dirty="0">
                <a:latin typeface="Open Sans" panose="020B0606030504020204" pitchFamily="34" charset="0"/>
                <a:ea typeface="Open Sans" panose="020B0606030504020204" pitchFamily="34" charset="0"/>
                <a:cs typeface="Open Sans" panose="020B0606030504020204" pitchFamily="34" charset="0"/>
              </a:rPr>
              <a:t>				</a:t>
            </a:r>
            <a:r>
              <a:rPr lang="en-GB" altLang="en-US" sz="2900" b="1" i="1" dirty="0">
                <a:latin typeface="Open Sans" panose="020B0606030504020204" pitchFamily="34" charset="0"/>
                <a:ea typeface="Open Sans" panose="020B0606030504020204" pitchFamily="34" charset="0"/>
                <a:cs typeface="Open Sans" panose="020B0606030504020204" pitchFamily="34" charset="0"/>
              </a:rPr>
              <a:t>Structure:</a:t>
            </a:r>
          </a:p>
          <a:p>
            <a:pPr eaLnBrk="1" hangingPunct="1">
              <a:lnSpc>
                <a:spcPct val="90000"/>
              </a:lnSpc>
              <a:buFont typeface="Wingdings 3" panose="05040102010807070707" pitchFamily="18" charset="2"/>
              <a:buNone/>
              <a:defRPr/>
            </a:pPr>
            <a:endParaRPr lang="en-GB" altLang="en-US" sz="2000" b="1" dirty="0">
              <a:latin typeface="Open Sans" panose="020B0606030504020204" pitchFamily="34" charset="0"/>
              <a:ea typeface="Open Sans" panose="020B0606030504020204" pitchFamily="34" charset="0"/>
              <a:cs typeface="Open Sans" panose="020B0606030504020204" pitchFamily="34" charset="0"/>
            </a:endParaRPr>
          </a:p>
          <a:p>
            <a:pPr eaLnBrk="1" hangingPunct="1">
              <a:lnSpc>
                <a:spcPct val="90000"/>
              </a:lnSpc>
              <a:buFont typeface="Wingdings 3" panose="05040102010807070707" pitchFamily="18" charset="2"/>
              <a:buNone/>
              <a:defRPr/>
            </a:pPr>
            <a:r>
              <a:rPr lang="en-GB" altLang="en-US" sz="2900" b="1" dirty="0">
                <a:latin typeface="Open Sans" panose="020B0606030504020204" pitchFamily="34" charset="0"/>
                <a:ea typeface="Open Sans" panose="020B0606030504020204" pitchFamily="34" charset="0"/>
                <a:cs typeface="Open Sans" panose="020B0606030504020204" pitchFamily="34" charset="0"/>
              </a:rPr>
              <a:t>	Overview</a:t>
            </a:r>
            <a:r>
              <a:rPr lang="en-GB" altLang="en-US" sz="2900" dirty="0">
                <a:latin typeface="Open Sans" panose="020B0606030504020204" pitchFamily="34" charset="0"/>
                <a:ea typeface="Open Sans" panose="020B0606030504020204" pitchFamily="34" charset="0"/>
                <a:cs typeface="Open Sans" panose="020B0606030504020204" pitchFamily="34" charset="0"/>
              </a:rPr>
              <a:t> of Methodology or Theory (1hr)</a:t>
            </a:r>
          </a:p>
          <a:p>
            <a:pPr eaLnBrk="1" hangingPunct="1">
              <a:lnSpc>
                <a:spcPct val="90000"/>
              </a:lnSpc>
              <a:buFont typeface="Wingdings 3" panose="05040102010807070707" pitchFamily="18" charset="2"/>
              <a:buNone/>
              <a:defRPr/>
            </a:pPr>
            <a:endParaRPr lang="en-GB" altLang="en-US" sz="1200" b="1" dirty="0">
              <a:latin typeface="Open Sans" panose="020B0606030504020204" pitchFamily="34" charset="0"/>
              <a:ea typeface="Open Sans" panose="020B0606030504020204" pitchFamily="34" charset="0"/>
              <a:cs typeface="Open Sans" panose="020B0606030504020204" pitchFamily="34" charset="0"/>
            </a:endParaRPr>
          </a:p>
          <a:p>
            <a:pPr eaLnBrk="1" hangingPunct="1">
              <a:lnSpc>
                <a:spcPct val="90000"/>
              </a:lnSpc>
              <a:buFont typeface="Wingdings 3" panose="05040102010807070707" pitchFamily="18" charset="2"/>
              <a:buNone/>
              <a:defRPr/>
            </a:pPr>
            <a:r>
              <a:rPr lang="en-GB" altLang="en-US" sz="2900" b="1" dirty="0">
                <a:latin typeface="Open Sans" panose="020B0606030504020204" pitchFamily="34" charset="0"/>
                <a:ea typeface="Open Sans" panose="020B0606030504020204" pitchFamily="34" charset="0"/>
                <a:cs typeface="Open Sans" panose="020B0606030504020204" pitchFamily="34" charset="0"/>
              </a:rPr>
              <a:t>	Hands-on practice</a:t>
            </a:r>
            <a:r>
              <a:rPr lang="en-GB" altLang="en-US" sz="2900" dirty="0">
                <a:latin typeface="Open Sans" panose="020B0606030504020204" pitchFamily="34" charset="0"/>
                <a:ea typeface="Open Sans" panose="020B0606030504020204" pitchFamily="34" charset="0"/>
                <a:cs typeface="Open Sans" panose="020B0606030504020204" pitchFamily="34" charset="0"/>
              </a:rPr>
              <a:t> and </a:t>
            </a:r>
            <a:r>
              <a:rPr lang="en-GB" altLang="en-US" sz="2900" b="1" dirty="0">
                <a:latin typeface="Open Sans" panose="020B0606030504020204" pitchFamily="34" charset="0"/>
                <a:ea typeface="Open Sans" panose="020B0606030504020204" pitchFamily="34" charset="0"/>
                <a:cs typeface="Open Sans" panose="020B0606030504020204" pitchFamily="34" charset="0"/>
              </a:rPr>
              <a:t>discussion</a:t>
            </a:r>
            <a:r>
              <a:rPr lang="en-GB" altLang="en-US" sz="2900" dirty="0">
                <a:latin typeface="Open Sans" panose="020B0606030504020204" pitchFamily="34" charset="0"/>
                <a:ea typeface="Open Sans" panose="020B0606030504020204" pitchFamily="34" charset="0"/>
                <a:cs typeface="Open Sans" panose="020B0606030504020204" pitchFamily="34" charset="0"/>
              </a:rPr>
              <a:t> (1hr)</a:t>
            </a:r>
          </a:p>
          <a:p>
            <a:pPr eaLnBrk="1" hangingPunct="1">
              <a:lnSpc>
                <a:spcPct val="90000"/>
              </a:lnSpc>
              <a:buFont typeface="Wingdings 3" panose="05040102010807070707" pitchFamily="18" charset="2"/>
              <a:buNone/>
              <a:defRPr/>
            </a:pPr>
            <a:endParaRPr lang="en-GB" altLang="en-US" sz="2500" i="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47E13F8-79A8-D17E-7151-2BA3B79F3DF4}"/>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AE422BE-8357-98EF-097F-3CE951B8FF6F}"/>
              </a:ext>
            </a:extLst>
          </p:cNvPr>
          <p:cNvSpPr txBox="1"/>
          <p:nvPr/>
        </p:nvSpPr>
        <p:spPr>
          <a:xfrm>
            <a:off x="180975" y="765175"/>
            <a:ext cx="8855075" cy="5548313"/>
          </a:xfrm>
          <a:prstGeom prst="rect">
            <a:avLst/>
          </a:prstGeom>
          <a:noFill/>
        </p:spPr>
        <p:txBody>
          <a:bodyPr>
            <a:spAutoFit/>
          </a:bodyPr>
          <a:lstStyle/>
          <a:p>
            <a:pPr algn="ctr" eaLnBrk="1" fontAlgn="auto" hangingPunct="1">
              <a:lnSpc>
                <a:spcPct val="107000"/>
              </a:lnSpc>
              <a:spcBef>
                <a:spcPts val="0"/>
              </a:spcBef>
              <a:spcAft>
                <a:spcPts val="800"/>
              </a:spcAft>
              <a:defRPr/>
            </a:pPr>
            <a:r>
              <a:rPr lang="en-GB" sz="2800" b="1" kern="1800" dirty="0">
                <a:latin typeface="Open Sans" panose="020B0606030504020204" pitchFamily="34" charset="0"/>
                <a:ea typeface="Open Sans" panose="020B0606030504020204" pitchFamily="34" charset="0"/>
                <a:cs typeface="Open Sans" panose="020B0606030504020204" pitchFamily="34" charset="0"/>
              </a:rPr>
              <a:t>Some Qs we explore at </a:t>
            </a:r>
            <a:r>
              <a:rPr lang="en-GB" sz="2800" b="1" kern="1800" dirty="0" err="1">
                <a:latin typeface="Open Sans" panose="020B0606030504020204" pitchFamily="34" charset="0"/>
                <a:ea typeface="Open Sans" panose="020B0606030504020204" pitchFamily="34" charset="0"/>
                <a:cs typeface="Open Sans" panose="020B0606030504020204" pitchFamily="34" charset="0"/>
              </a:rPr>
              <a:t>Artsmethods</a:t>
            </a:r>
            <a:r>
              <a:rPr lang="en-GB" sz="2800" b="1" kern="1800" dirty="0">
                <a:latin typeface="Open Sans" panose="020B0606030504020204" pitchFamily="34" charset="0"/>
                <a:ea typeface="Open Sans" panose="020B0606030504020204" pitchFamily="34" charset="0"/>
                <a:cs typeface="Open Sans" panose="020B0606030504020204" pitchFamily="34" charset="0"/>
              </a:rPr>
              <a:t>:</a:t>
            </a:r>
          </a:p>
          <a:p>
            <a:pPr algn="just" eaLnBrk="1" fontAlgn="auto" hangingPunct="1">
              <a:lnSpc>
                <a:spcPct val="107000"/>
              </a:lnSpc>
              <a:spcBef>
                <a:spcPts val="0"/>
              </a:spcBef>
              <a:spcAft>
                <a:spcPts val="800"/>
              </a:spcAft>
              <a:defRPr/>
            </a:pPr>
            <a:endParaRPr lang="en-GB" sz="1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endParaRP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Have you thought of your Theoretical Framework and how this will inform your thesis? </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Has your Literature Review revealed some research areas that your project needs to link with?</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Have you already decided upon a Research Methodology to use for your project?</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If so, what is likely to influence your decision?</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How are you planning to analyse your data?</a:t>
            </a:r>
          </a:p>
          <a:p>
            <a:pPr marL="457200" indent="-457200" algn="just" eaLnBrk="1" fontAlgn="auto" hangingPunct="1">
              <a:lnSpc>
                <a:spcPct val="107000"/>
              </a:lnSpc>
              <a:spcBef>
                <a:spcPts val="0"/>
              </a:spcBef>
              <a:spcAft>
                <a:spcPts val="800"/>
              </a:spcAft>
              <a:buFont typeface="Arial" panose="020B0604020202020204" pitchFamily="34" charset="0"/>
              <a:buChar char="•"/>
              <a:defRPr/>
            </a:pPr>
            <a:r>
              <a:rPr lang="en-GB" sz="2600" kern="1800" dirty="0">
                <a:latin typeface="Open Sans" panose="020B0606030504020204" pitchFamily="34" charset="0"/>
                <a:ea typeface="Open Sans" panose="020B0606030504020204" pitchFamily="34" charset="0"/>
                <a:cs typeface="Open Sans" panose="020B0606030504020204" pitchFamily="34" charset="0"/>
              </a:rPr>
              <a:t>How is your Research Methodology figuring within the structure of your thesis?</a:t>
            </a:r>
          </a:p>
        </p:txBody>
      </p:sp>
      <p:sp>
        <p:nvSpPr>
          <p:cNvPr id="8" name="TextBox 7">
            <a:extLst>
              <a:ext uri="{FF2B5EF4-FFF2-40B4-BE49-F238E27FC236}">
                <a16:creationId xmlns:a16="http://schemas.microsoft.com/office/drawing/2014/main" id="{40DF9A98-3FE7-071D-A1C1-451B325952C5}"/>
              </a:ext>
            </a:extLst>
          </p:cNvPr>
          <p:cNvSpPr txBox="1"/>
          <p:nvPr/>
        </p:nvSpPr>
        <p:spPr>
          <a:xfrm>
            <a:off x="107950" y="188913"/>
            <a:ext cx="8351838" cy="508000"/>
          </a:xfrm>
          <a:prstGeom prst="rect">
            <a:avLst/>
          </a:prstGeom>
          <a:noFill/>
        </p:spPr>
        <p:txBody>
          <a:bodyPr>
            <a:spAutoFit/>
          </a:bodyPr>
          <a:lstStyle/>
          <a:p>
            <a:pPr eaLnBrk="1" fontAlgn="auto" hangingPunct="1">
              <a:spcBef>
                <a:spcPts val="0"/>
              </a:spcBef>
              <a:spcAft>
                <a:spcPts val="0"/>
              </a:spcAft>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transition spd="slow" advTm="57854"/>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678DDE0-C8CB-0AD2-7ED8-0812C0143E6A}"/>
              </a:ext>
            </a:extLst>
          </p:cNvPr>
          <p:cNvSpPr txBox="1"/>
          <p:nvPr/>
        </p:nvSpPr>
        <p:spPr>
          <a:xfrm>
            <a:off x="395288" y="1989138"/>
            <a:ext cx="8648700" cy="3349625"/>
          </a:xfrm>
          <a:prstGeom prst="rect">
            <a:avLst/>
          </a:prstGeom>
          <a:noFill/>
        </p:spPr>
        <p:txBody>
          <a:bodyPr>
            <a:spAutoFit/>
          </a:bodyPr>
          <a:lstStyle/>
          <a:p>
            <a:pPr algn="ctr">
              <a:lnSpc>
                <a:spcPct val="107000"/>
              </a:lnSpc>
              <a:spcAft>
                <a:spcPts val="800"/>
              </a:spcAft>
              <a:defRPr/>
            </a:pPr>
            <a:r>
              <a:rPr lang="en-GB" sz="3600" kern="1800" dirty="0">
                <a:solidFill>
                  <a:srgbClr val="6B2C91"/>
                </a:solidFill>
                <a:latin typeface="Open Sans" panose="020B0606030504020204" pitchFamily="34" charset="0"/>
                <a:ea typeface="Open Sans" panose="020B0606030504020204" pitchFamily="34" charset="0"/>
                <a:cs typeface="Open Sans" panose="020B0606030504020204" pitchFamily="34" charset="0"/>
              </a:rPr>
              <a:t>2025-26 Workshops</a:t>
            </a:r>
          </a:p>
          <a:p>
            <a:pPr algn="ctr">
              <a:lnSpc>
                <a:spcPct val="107000"/>
              </a:lnSpc>
              <a:spcAft>
                <a:spcPts val="800"/>
              </a:spcAft>
              <a:defRPr/>
            </a:pPr>
            <a:endParaRPr lang="en-GB" sz="1400" kern="100" dirty="0">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sz="2800" kern="0" dirty="0">
                <a:solidFill>
                  <a:srgbClr val="343536"/>
                </a:solidFill>
                <a:latin typeface="Open Sans" panose="020B0606030504020204" pitchFamily="34" charset="0"/>
                <a:ea typeface="Open Sans" panose="020B0606030504020204" pitchFamily="34" charset="0"/>
                <a:cs typeface="Open Sans" panose="020B0606030504020204" pitchFamily="34" charset="0"/>
              </a:rPr>
              <a:t>Sessions can be booked on the Central Booking System via the links provided or you may just turn up on the day. We request that you let us know in case you need to cancel your attendance.</a:t>
            </a:r>
            <a:endParaRPr lang="en-GB" sz="2000" kern="100" dirty="0">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defRPr/>
            </a:pPr>
            <a:r>
              <a:rPr lang="en-GB" kern="0" dirty="0">
                <a:solidFill>
                  <a:srgbClr val="343536"/>
                </a:solidFill>
                <a:latin typeface="Open Sans" panose="020B0606030504020204" pitchFamily="34" charset="0"/>
                <a:ea typeface="Open Sans" panose="020B0606030504020204" pitchFamily="34" charset="0"/>
                <a:cs typeface="Open Sans" panose="020B0606030504020204" pitchFamily="34" charset="0"/>
              </a:rPr>
              <a:t> </a:t>
            </a:r>
            <a:endParaRPr lang="en-GB" sz="1400" kern="100"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D6690253-EBDA-D9E6-6578-507E1FFDF613}"/>
              </a:ext>
            </a:extLst>
          </p:cNvPr>
          <p:cNvSpPr txBox="1"/>
          <p:nvPr/>
        </p:nvSpPr>
        <p:spPr>
          <a:xfrm>
            <a:off x="107950" y="188913"/>
            <a:ext cx="8351838" cy="508000"/>
          </a:xfrm>
          <a:prstGeom prst="rect">
            <a:avLst/>
          </a:prstGeom>
          <a:noFill/>
        </p:spPr>
        <p:txBody>
          <a:bodyPr>
            <a:spAutoFit/>
          </a:bodyPr>
          <a:lstStyle/>
          <a:p>
            <a:pPr>
              <a:defRPr/>
            </a:pPr>
            <a:r>
              <a:rPr lang="en-GB" sz="27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Methodology and Theory Programme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16082</TotalTime>
  <Words>1216</Words>
  <Application>Microsoft Macintosh PowerPoint</Application>
  <PresentationFormat>On-screen Show (4:3)</PresentationFormat>
  <Paragraphs>155</Paragraphs>
  <Slides>18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Century Gothic</vt:lpstr>
      <vt:lpstr>Lucida Sans Unicode</vt:lpstr>
      <vt:lpstr>Open Sans</vt:lpstr>
      <vt:lpstr>Verdana</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TEXTUAL ANALYSIS</dc:title>
  <dc:creator>mfcxdma2</dc:creator>
  <cp:lastModifiedBy>Joseph McGonagle</cp:lastModifiedBy>
  <cp:revision>530</cp:revision>
  <dcterms:created xsi:type="dcterms:W3CDTF">2012-10-10T09:40:35Z</dcterms:created>
  <dcterms:modified xsi:type="dcterms:W3CDTF">2025-09-24T18:32:55Z</dcterms:modified>
</cp:coreProperties>
</file>