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309" r:id="rId6"/>
    <p:sldId id="310" r:id="rId7"/>
    <p:sldId id="375" r:id="rId8"/>
    <p:sldId id="370" r:id="rId9"/>
    <p:sldId id="373" r:id="rId10"/>
    <p:sldId id="381" r:id="rId11"/>
    <p:sldId id="298" r:id="rId12"/>
    <p:sldId id="268" r:id="rId13"/>
    <p:sldId id="299" r:id="rId14"/>
    <p:sldId id="306" r:id="rId15"/>
    <p:sldId id="382" r:id="rId16"/>
    <p:sldId id="278" r:id="rId17"/>
    <p:sldId id="377" r:id="rId18"/>
    <p:sldId id="378" r:id="rId19"/>
    <p:sldId id="379" r:id="rId20"/>
    <p:sldId id="274" r:id="rId21"/>
    <p:sldId id="305" r:id="rId22"/>
    <p:sldId id="380"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F1F9"/>
    <a:srgbClr val="59D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58606" autoAdjust="0"/>
  </p:normalViewPr>
  <p:slideViewPr>
    <p:cSldViewPr snapToGrid="0">
      <p:cViewPr>
        <p:scale>
          <a:sx n="40" d="100"/>
          <a:sy n="40" d="100"/>
        </p:scale>
        <p:origin x="1044" y="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CA4F7-9C57-41D7-B014-DD6524198E39}"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F5CA7-0E9A-48EA-8E18-EE5F7A4BA977}" type="slidenum">
              <a:rPr lang="en-GB" smtClean="0"/>
              <a:t>‹#›</a:t>
            </a:fld>
            <a:endParaRPr lang="en-GB"/>
          </a:p>
        </p:txBody>
      </p:sp>
    </p:spTree>
    <p:extLst>
      <p:ext uri="{BB962C8B-B14F-4D97-AF65-F5344CB8AC3E}">
        <p14:creationId xmlns:p14="http://schemas.microsoft.com/office/powerpoint/2010/main" val="427344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atlantic.com/education/archive/2014/12/how-scientists-are-learning-to-write/38368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researchinvolvement.biomedcentral.com/articles/10.1186/s40900-017-0064-0#:~:text=Background,and%20members%20of%20the%20publi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adabilityformulas.com/readability-scoring-system.ph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hell.techlab.work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hell.techlab.work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hell.techlab.work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logs.ucl.ac.uk/open-access/2020/06/03/spotlight-on-kudo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ucl.ac.uk/open-access/2020/06/03/spotlight-on-kud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ubmed.ncbi.nlm.nih.gov/3634745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313E-1946-23FC-79F4-9F6FDCB22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7FE7A-BB81-3C6F-D890-B4CAFEA78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9E72A-FFC4-B477-6D08-691EFEDA8EC1}"/>
              </a:ext>
            </a:extLst>
          </p:cNvPr>
          <p:cNvSpPr>
            <a:spLocks noGrp="1"/>
          </p:cNvSpPr>
          <p:nvPr>
            <p:ph type="body" idx="1"/>
          </p:nvPr>
        </p:nvSpPr>
        <p:spPr/>
        <p:txBody>
          <a:bodyPr/>
          <a:lstStyle/>
          <a:p>
            <a:r>
              <a:rPr lang="en-US" dirty="0">
                <a:hlinkClick r:id="rId3"/>
              </a:rPr>
              <a:t>How Scientists Are Learning to Write - The Atlantic</a:t>
            </a:r>
            <a:endParaRPr lang="en-US" dirty="0"/>
          </a:p>
          <a:p>
            <a:r>
              <a:rPr lang="en-US" dirty="0">
                <a:hlinkClick r:id="rId4"/>
              </a:rPr>
              <a:t>Understanding Plain English summaries. A comparison of two approaches to improve the quality of Plain English summaries in research reports | Research Involvement and Engagement | Full Text</a:t>
            </a:r>
            <a:endParaRPr lang="en-US" dirty="0"/>
          </a:p>
          <a:p>
            <a:endParaRPr lang="en-GB" dirty="0"/>
          </a:p>
        </p:txBody>
      </p:sp>
      <p:sp>
        <p:nvSpPr>
          <p:cNvPr id="4" name="Slide Number Placeholder 3">
            <a:extLst>
              <a:ext uri="{FF2B5EF4-FFF2-40B4-BE49-F238E27FC236}">
                <a16:creationId xmlns:a16="http://schemas.microsoft.com/office/drawing/2014/main" id="{7F4FAE7A-911B-B6D4-3F6D-71A6CFE173C5}"/>
              </a:ext>
            </a:extLst>
          </p:cNvPr>
          <p:cNvSpPr>
            <a:spLocks noGrp="1"/>
          </p:cNvSpPr>
          <p:nvPr>
            <p:ph type="sldNum" sz="quarter" idx="10"/>
          </p:nvPr>
        </p:nvSpPr>
        <p:spPr/>
        <p:txBody>
          <a:bodyPr/>
          <a:lstStyle/>
          <a:p>
            <a:fld id="{365F5CA7-0E9A-48EA-8E18-EE5F7A4BA977}" type="slidenum">
              <a:rPr lang="en-GB" smtClean="0"/>
              <a:t>2</a:t>
            </a:fld>
            <a:endParaRPr lang="en-GB"/>
          </a:p>
        </p:txBody>
      </p:sp>
    </p:spTree>
    <p:extLst>
      <p:ext uri="{BB962C8B-B14F-4D97-AF65-F5344CB8AC3E}">
        <p14:creationId xmlns:p14="http://schemas.microsoft.com/office/powerpoint/2010/main" val="232968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exercise – Abstract below.</a:t>
            </a:r>
          </a:p>
          <a:p>
            <a:pPr marL="6350" indent="-6350">
              <a:lnSpc>
                <a:spcPct val="114000"/>
              </a:lnSpc>
              <a:spcAft>
                <a:spcPts val="995"/>
              </a:spcAft>
            </a:pPr>
            <a:r>
              <a:rPr lang="en-US" sz="2800" dirty="0">
                <a:hlinkClick r:id="rId3"/>
              </a:rPr>
              <a:t>Scored using this site: Readability Scoring System PLUS with the Robert Gunning Editor</a:t>
            </a: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The signature feature of muscular dystrophy as a disease is the absence of a key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membrane protein called dystrophin. One of the most promising therapeutic strategies for countering muscular dystrophy is to replace in the diseased muscle the missing </a:t>
            </a:r>
            <a:r>
              <a:rPr lang="en-GB" sz="1800" dirty="0" err="1">
                <a:solidFill>
                  <a:srgbClr val="000000"/>
                </a:solidFill>
                <a:effectLst/>
                <a:latin typeface="Calibri" panose="020F0502020204030204" pitchFamily="34" charset="0"/>
                <a:ea typeface="Calibri" panose="020F0502020204030204" pitchFamily="34" charset="0"/>
              </a:rPr>
              <a:t>dytrophin</a:t>
            </a:r>
            <a:r>
              <a:rPr lang="en-GB" sz="1800" dirty="0">
                <a:solidFill>
                  <a:srgbClr val="000000"/>
                </a:solidFill>
                <a:effectLst/>
                <a:latin typeface="Calibri" panose="020F0502020204030204" pitchFamily="34" charset="0"/>
                <a:ea typeface="Calibri" panose="020F0502020204030204" pitchFamily="34" charset="0"/>
              </a:rPr>
              <a:t> protein with its "twin sister" protein, utrophin, which is found in small amounts in the muscles of people that have muscular dystrophy. We have provided exciting new evidence showing that utrophin is under the control of another muscle protein, calcineurin, an enzyme that we have shown to be an orchestrator of muscle growth. Indeed, we showed that when calcineurin is turned on within a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utrophin is enticed to appear in abundance all over the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in areas usually reserved for dystrophin. By virtue of this replacement calcineurin is thus capable of rescuing </a:t>
            </a:r>
            <a:r>
              <a:rPr lang="en-GB" sz="1800" dirty="0" err="1">
                <a:solidFill>
                  <a:srgbClr val="000000"/>
                </a:solidFill>
                <a:effectLst/>
                <a:latin typeface="Calibri" panose="020F0502020204030204" pitchFamily="34" charset="0"/>
                <a:ea typeface="Calibri" panose="020F0502020204030204" pitchFamily="34" charset="0"/>
              </a:rPr>
              <a:t>fibers</a:t>
            </a:r>
            <a:r>
              <a:rPr lang="en-GB" sz="1800" dirty="0">
                <a:solidFill>
                  <a:srgbClr val="000000"/>
                </a:solidFill>
                <a:effectLst/>
                <a:latin typeface="Calibri" panose="020F0502020204030204" pitchFamily="34" charset="0"/>
                <a:ea typeface="Calibri" panose="020F0502020204030204" pitchFamily="34" charset="0"/>
              </a:rPr>
              <a:t> that are damaged by muscular dystrophy. Within the time frame of this proposal, we plan to further define the role of calcineurin in this rescuing of damaged dystrophic muscles and plan to identify other players in this symphony to help us to better understand and develop strategies and interventions to reverse its damaging effects. </a:t>
            </a:r>
          </a:p>
        </p:txBody>
      </p:sp>
      <p:sp>
        <p:nvSpPr>
          <p:cNvPr id="4" name="Slide Number Placeholder 3"/>
          <p:cNvSpPr>
            <a:spLocks noGrp="1"/>
          </p:cNvSpPr>
          <p:nvPr>
            <p:ph type="sldNum" sz="quarter" idx="10"/>
          </p:nvPr>
        </p:nvSpPr>
        <p:spPr/>
        <p:txBody>
          <a:bodyPr/>
          <a:lstStyle/>
          <a:p>
            <a:fld id="{365F5CA7-0E9A-48EA-8E18-EE5F7A4BA977}" type="slidenum">
              <a:rPr lang="en-GB" smtClean="0"/>
              <a:t>13</a:t>
            </a:fld>
            <a:endParaRPr lang="en-GB"/>
          </a:p>
        </p:txBody>
      </p:sp>
    </p:spTree>
    <p:extLst>
      <p:ext uri="{BB962C8B-B14F-4D97-AF65-F5344CB8AC3E}">
        <p14:creationId xmlns:p14="http://schemas.microsoft.com/office/powerpoint/2010/main" val="336625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C0DC3-FE74-FC87-5D2B-FFB72C4A2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EDBD8-6818-31C2-8176-39BC8CD51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D0505-1EBB-401F-C716-8FBE4C4DF7A5}"/>
              </a:ext>
            </a:extLst>
          </p:cNvPr>
          <p:cNvSpPr>
            <a:spLocks noGrp="1"/>
          </p:cNvSpPr>
          <p:nvPr>
            <p:ph type="body" idx="1"/>
          </p:nvPr>
        </p:nvSpPr>
        <p:spPr/>
        <p:txBody>
          <a:bodyPr/>
          <a:lstStyle/>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exercise – Abstract below.</a:t>
            </a: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score: </a:t>
            </a:r>
            <a:r>
              <a:rPr lang="en-GB" sz="2800" dirty="0" err="1">
                <a:hlinkClick r:id="rId3"/>
              </a:rPr>
              <a:t>SHeLL</a:t>
            </a:r>
            <a:r>
              <a:rPr lang="en-GB" sz="2800" dirty="0">
                <a:hlinkClick r:id="rId3"/>
              </a:rPr>
              <a:t> Editor</a:t>
            </a: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The signature feature of muscular dystrophy as a disease is the absence of a key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membrane protein called dystrophin. One of the most promising therapeutic strategies for countering muscular dystrophy is to replace in the diseased muscle the missing </a:t>
            </a:r>
            <a:r>
              <a:rPr lang="en-GB" sz="1800" dirty="0" err="1">
                <a:solidFill>
                  <a:srgbClr val="000000"/>
                </a:solidFill>
                <a:effectLst/>
                <a:latin typeface="Calibri" panose="020F0502020204030204" pitchFamily="34" charset="0"/>
                <a:ea typeface="Calibri" panose="020F0502020204030204" pitchFamily="34" charset="0"/>
              </a:rPr>
              <a:t>dytrophin</a:t>
            </a:r>
            <a:r>
              <a:rPr lang="en-GB" sz="1800" dirty="0">
                <a:solidFill>
                  <a:srgbClr val="000000"/>
                </a:solidFill>
                <a:effectLst/>
                <a:latin typeface="Calibri" panose="020F0502020204030204" pitchFamily="34" charset="0"/>
                <a:ea typeface="Calibri" panose="020F0502020204030204" pitchFamily="34" charset="0"/>
              </a:rPr>
              <a:t> protein with its "twin sister" protein, utrophin, which is found in small amounts in the muscles of people that have muscular dystrophy. We have provided exciting new evidence showing that utrophin is under the control of another muscle protein, calcineurin, an enzyme that we have shown to be an orchestrator of muscle growth. Indeed, we showed that when calcineurin is turned on within a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utrophin is enticed to appear in abundance all over the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in areas usually reserved for dystrophin. By virtue of this replacement calcineurin is thus capable of rescuing </a:t>
            </a:r>
            <a:r>
              <a:rPr lang="en-GB" sz="1800" dirty="0" err="1">
                <a:solidFill>
                  <a:srgbClr val="000000"/>
                </a:solidFill>
                <a:effectLst/>
                <a:latin typeface="Calibri" panose="020F0502020204030204" pitchFamily="34" charset="0"/>
                <a:ea typeface="Calibri" panose="020F0502020204030204" pitchFamily="34" charset="0"/>
              </a:rPr>
              <a:t>fibers</a:t>
            </a:r>
            <a:r>
              <a:rPr lang="en-GB" sz="1800" dirty="0">
                <a:solidFill>
                  <a:srgbClr val="000000"/>
                </a:solidFill>
                <a:effectLst/>
                <a:latin typeface="Calibri" panose="020F0502020204030204" pitchFamily="34" charset="0"/>
                <a:ea typeface="Calibri" panose="020F0502020204030204" pitchFamily="34" charset="0"/>
              </a:rPr>
              <a:t> that are damaged by muscular dystrophy. Within the time frame of this proposal, we plan to further define the role of calcineurin in this rescuing of damaged dystrophic muscles and plan to identify other players in this symphony to help us to better understand and develop strategies and interventions to reverse its damaging effects. </a:t>
            </a:r>
          </a:p>
        </p:txBody>
      </p:sp>
      <p:sp>
        <p:nvSpPr>
          <p:cNvPr id="4" name="Slide Number Placeholder 3">
            <a:extLst>
              <a:ext uri="{FF2B5EF4-FFF2-40B4-BE49-F238E27FC236}">
                <a16:creationId xmlns:a16="http://schemas.microsoft.com/office/drawing/2014/main" id="{002B946C-48B2-C3AF-C08E-3660EB015C1E}"/>
              </a:ext>
            </a:extLst>
          </p:cNvPr>
          <p:cNvSpPr>
            <a:spLocks noGrp="1"/>
          </p:cNvSpPr>
          <p:nvPr>
            <p:ph type="sldNum" sz="quarter" idx="10"/>
          </p:nvPr>
        </p:nvSpPr>
        <p:spPr/>
        <p:txBody>
          <a:bodyPr/>
          <a:lstStyle/>
          <a:p>
            <a:fld id="{365F5CA7-0E9A-48EA-8E18-EE5F7A4BA977}" type="slidenum">
              <a:rPr lang="en-GB" smtClean="0"/>
              <a:t>14</a:t>
            </a:fld>
            <a:endParaRPr lang="en-GB"/>
          </a:p>
        </p:txBody>
      </p:sp>
    </p:spTree>
    <p:extLst>
      <p:ext uri="{BB962C8B-B14F-4D97-AF65-F5344CB8AC3E}">
        <p14:creationId xmlns:p14="http://schemas.microsoft.com/office/powerpoint/2010/main" val="133439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8B58-7FFA-82FB-4DF7-B8CCB5C9C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91CFF-B8B0-450E-4D56-79EEB8BC4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5386C-BC17-5E73-5BB9-CBD20B9EC59C}"/>
              </a:ext>
            </a:extLst>
          </p:cNvPr>
          <p:cNvSpPr>
            <a:spLocks noGrp="1"/>
          </p:cNvSpPr>
          <p:nvPr>
            <p:ph type="body" idx="1"/>
          </p:nvPr>
        </p:nvSpPr>
        <p:spPr/>
        <p:txBody>
          <a:bodyPr/>
          <a:lstStyle/>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exercise – Abstract below.</a:t>
            </a: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score: </a:t>
            </a:r>
            <a:r>
              <a:rPr lang="en-GB" sz="2800" dirty="0" err="1">
                <a:hlinkClick r:id="rId3"/>
              </a:rPr>
              <a:t>SHeLL</a:t>
            </a:r>
            <a:r>
              <a:rPr lang="en-GB" sz="2800" dirty="0">
                <a:hlinkClick r:id="rId3"/>
              </a:rPr>
              <a:t> Editor</a:t>
            </a: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The signature feature of muscular dystrophy as a disease is the absence of a key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membrane protein called dystrophin. One of the most promising therapeutic strategies for countering muscular dystrophy is to replace in the diseased muscle the missing </a:t>
            </a:r>
            <a:r>
              <a:rPr lang="en-GB" sz="1800" dirty="0" err="1">
                <a:solidFill>
                  <a:srgbClr val="000000"/>
                </a:solidFill>
                <a:effectLst/>
                <a:latin typeface="Calibri" panose="020F0502020204030204" pitchFamily="34" charset="0"/>
                <a:ea typeface="Calibri" panose="020F0502020204030204" pitchFamily="34" charset="0"/>
              </a:rPr>
              <a:t>dytrophin</a:t>
            </a:r>
            <a:r>
              <a:rPr lang="en-GB" sz="1800" dirty="0">
                <a:solidFill>
                  <a:srgbClr val="000000"/>
                </a:solidFill>
                <a:effectLst/>
                <a:latin typeface="Calibri" panose="020F0502020204030204" pitchFamily="34" charset="0"/>
                <a:ea typeface="Calibri" panose="020F0502020204030204" pitchFamily="34" charset="0"/>
              </a:rPr>
              <a:t> protein with its "twin sister" protein, utrophin, which is found in small amounts in the muscles of people that have muscular dystrophy. We have provided exciting new evidence showing that utrophin is under the control of another muscle protein, calcineurin, an enzyme that we have shown to be an orchestrator of muscle growth. Indeed, we showed that when calcineurin is turned on within a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utrophin is enticed to appear in abundance all over the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in areas usually reserved for dystrophin. By virtue of this replacement calcineurin is thus capable of rescuing </a:t>
            </a:r>
            <a:r>
              <a:rPr lang="en-GB" sz="1800" dirty="0" err="1">
                <a:solidFill>
                  <a:srgbClr val="000000"/>
                </a:solidFill>
                <a:effectLst/>
                <a:latin typeface="Calibri" panose="020F0502020204030204" pitchFamily="34" charset="0"/>
                <a:ea typeface="Calibri" panose="020F0502020204030204" pitchFamily="34" charset="0"/>
              </a:rPr>
              <a:t>fibers</a:t>
            </a:r>
            <a:r>
              <a:rPr lang="en-GB" sz="1800" dirty="0">
                <a:solidFill>
                  <a:srgbClr val="000000"/>
                </a:solidFill>
                <a:effectLst/>
                <a:latin typeface="Calibri" panose="020F0502020204030204" pitchFamily="34" charset="0"/>
                <a:ea typeface="Calibri" panose="020F0502020204030204" pitchFamily="34" charset="0"/>
              </a:rPr>
              <a:t> that are damaged by muscular dystrophy. Within the time frame of this proposal, we plan to further define the role of calcineurin in this rescuing of damaged dystrophic muscles and plan to identify other players in this symphony to help us to better understand and develop strategies and interventions to reverse its damaging effects. </a:t>
            </a:r>
          </a:p>
        </p:txBody>
      </p:sp>
      <p:sp>
        <p:nvSpPr>
          <p:cNvPr id="4" name="Slide Number Placeholder 3">
            <a:extLst>
              <a:ext uri="{FF2B5EF4-FFF2-40B4-BE49-F238E27FC236}">
                <a16:creationId xmlns:a16="http://schemas.microsoft.com/office/drawing/2014/main" id="{9D3746B6-A624-9FD8-B60A-9080FE79BECC}"/>
              </a:ext>
            </a:extLst>
          </p:cNvPr>
          <p:cNvSpPr>
            <a:spLocks noGrp="1"/>
          </p:cNvSpPr>
          <p:nvPr>
            <p:ph type="sldNum" sz="quarter" idx="10"/>
          </p:nvPr>
        </p:nvSpPr>
        <p:spPr/>
        <p:txBody>
          <a:bodyPr/>
          <a:lstStyle/>
          <a:p>
            <a:fld id="{365F5CA7-0E9A-48EA-8E18-EE5F7A4BA977}" type="slidenum">
              <a:rPr lang="en-GB" smtClean="0"/>
              <a:t>15</a:t>
            </a:fld>
            <a:endParaRPr lang="en-GB"/>
          </a:p>
        </p:txBody>
      </p:sp>
    </p:spTree>
    <p:extLst>
      <p:ext uri="{BB962C8B-B14F-4D97-AF65-F5344CB8AC3E}">
        <p14:creationId xmlns:p14="http://schemas.microsoft.com/office/powerpoint/2010/main" val="28807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20A3-C433-CEB5-3A24-A97F7466E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8C6FA-9BD5-E805-B1E2-E57F58F47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B2FCF-7767-D9E0-2447-11FB9628AFCB}"/>
              </a:ext>
            </a:extLst>
          </p:cNvPr>
          <p:cNvSpPr>
            <a:spLocks noGrp="1"/>
          </p:cNvSpPr>
          <p:nvPr>
            <p:ph type="body" idx="1"/>
          </p:nvPr>
        </p:nvSpPr>
        <p:spPr/>
        <p:txBody>
          <a:bodyPr/>
          <a:lstStyle/>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exercise – Abstract below.</a:t>
            </a: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Readability score: </a:t>
            </a:r>
            <a:r>
              <a:rPr lang="en-GB" sz="2800" dirty="0" err="1">
                <a:hlinkClick r:id="rId3"/>
              </a:rPr>
              <a:t>SHeLL</a:t>
            </a:r>
            <a:r>
              <a:rPr lang="en-GB" sz="2800" dirty="0">
                <a:hlinkClick r:id="rId3"/>
              </a:rPr>
              <a:t> Editor</a:t>
            </a: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endParaRPr lang="en-GB" sz="1800" dirty="0">
              <a:solidFill>
                <a:srgbClr val="000000"/>
              </a:solidFill>
              <a:effectLst/>
              <a:latin typeface="Calibri" panose="020F0502020204030204" pitchFamily="34" charset="0"/>
              <a:ea typeface="Calibri" panose="020F0502020204030204" pitchFamily="34" charset="0"/>
            </a:endParaRPr>
          </a:p>
          <a:p>
            <a:pPr marL="6350" indent="-6350">
              <a:lnSpc>
                <a:spcPct val="114000"/>
              </a:lnSpc>
              <a:spcAft>
                <a:spcPts val="995"/>
              </a:spcAft>
            </a:pPr>
            <a:r>
              <a:rPr lang="en-GB" sz="1800" dirty="0">
                <a:solidFill>
                  <a:srgbClr val="000000"/>
                </a:solidFill>
                <a:effectLst/>
                <a:latin typeface="Calibri" panose="020F0502020204030204" pitchFamily="34" charset="0"/>
                <a:ea typeface="Calibri" panose="020F0502020204030204" pitchFamily="34" charset="0"/>
              </a:rPr>
              <a:t>The signature feature of muscular dystrophy as a disease is the absence of a key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membrane protein called dystrophin. One of the most promising therapeutic strategies for countering muscular dystrophy is to replace in the diseased muscle the missing </a:t>
            </a:r>
            <a:r>
              <a:rPr lang="en-GB" sz="1800" dirty="0" err="1">
                <a:solidFill>
                  <a:srgbClr val="000000"/>
                </a:solidFill>
                <a:effectLst/>
                <a:latin typeface="Calibri" panose="020F0502020204030204" pitchFamily="34" charset="0"/>
                <a:ea typeface="Calibri" panose="020F0502020204030204" pitchFamily="34" charset="0"/>
              </a:rPr>
              <a:t>dytrophin</a:t>
            </a:r>
            <a:r>
              <a:rPr lang="en-GB" sz="1800" dirty="0">
                <a:solidFill>
                  <a:srgbClr val="000000"/>
                </a:solidFill>
                <a:effectLst/>
                <a:latin typeface="Calibri" panose="020F0502020204030204" pitchFamily="34" charset="0"/>
                <a:ea typeface="Calibri" panose="020F0502020204030204" pitchFamily="34" charset="0"/>
              </a:rPr>
              <a:t> protein with its "twin sister" protein, utrophin, which is found in small amounts in the muscles of people that have muscular dystrophy. We have provided exciting new evidence showing that utrophin is under the control of another muscle protein, calcineurin, an enzyme that we have shown to be an orchestrator of muscle growth. Indeed, we showed that when calcineurin is turned on within a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utrophin is enticed to appear in abundance all over the muscle </a:t>
            </a:r>
            <a:r>
              <a:rPr lang="en-GB" sz="1800" dirty="0" err="1">
                <a:solidFill>
                  <a:srgbClr val="000000"/>
                </a:solidFill>
                <a:effectLst/>
                <a:latin typeface="Calibri" panose="020F0502020204030204" pitchFamily="34" charset="0"/>
                <a:ea typeface="Calibri" panose="020F0502020204030204" pitchFamily="34" charset="0"/>
              </a:rPr>
              <a:t>fiber</a:t>
            </a:r>
            <a:r>
              <a:rPr lang="en-GB" sz="1800" dirty="0">
                <a:solidFill>
                  <a:srgbClr val="000000"/>
                </a:solidFill>
                <a:effectLst/>
                <a:latin typeface="Calibri" panose="020F0502020204030204" pitchFamily="34" charset="0"/>
                <a:ea typeface="Calibri" panose="020F0502020204030204" pitchFamily="34" charset="0"/>
              </a:rPr>
              <a:t> in areas usually reserved for dystrophin. By virtue of this replacement calcineurin is thus capable of rescuing </a:t>
            </a:r>
            <a:r>
              <a:rPr lang="en-GB" sz="1800" dirty="0" err="1">
                <a:solidFill>
                  <a:srgbClr val="000000"/>
                </a:solidFill>
                <a:effectLst/>
                <a:latin typeface="Calibri" panose="020F0502020204030204" pitchFamily="34" charset="0"/>
                <a:ea typeface="Calibri" panose="020F0502020204030204" pitchFamily="34" charset="0"/>
              </a:rPr>
              <a:t>fibers</a:t>
            </a:r>
            <a:r>
              <a:rPr lang="en-GB" sz="1800" dirty="0">
                <a:solidFill>
                  <a:srgbClr val="000000"/>
                </a:solidFill>
                <a:effectLst/>
                <a:latin typeface="Calibri" panose="020F0502020204030204" pitchFamily="34" charset="0"/>
                <a:ea typeface="Calibri" panose="020F0502020204030204" pitchFamily="34" charset="0"/>
              </a:rPr>
              <a:t> that are damaged by muscular dystrophy. Within the time frame of this proposal, we plan to further define the role of calcineurin in this rescuing of damaged dystrophic muscles and plan to identify other players in this symphony to help us to better understand and develop strategies and interventions to reverse its damaging effects. </a:t>
            </a:r>
          </a:p>
        </p:txBody>
      </p:sp>
      <p:sp>
        <p:nvSpPr>
          <p:cNvPr id="4" name="Slide Number Placeholder 3">
            <a:extLst>
              <a:ext uri="{FF2B5EF4-FFF2-40B4-BE49-F238E27FC236}">
                <a16:creationId xmlns:a16="http://schemas.microsoft.com/office/drawing/2014/main" id="{283A2E3B-867E-F2F2-8D93-4B3798BDEC21}"/>
              </a:ext>
            </a:extLst>
          </p:cNvPr>
          <p:cNvSpPr>
            <a:spLocks noGrp="1"/>
          </p:cNvSpPr>
          <p:nvPr>
            <p:ph type="sldNum" sz="quarter" idx="10"/>
          </p:nvPr>
        </p:nvSpPr>
        <p:spPr/>
        <p:txBody>
          <a:bodyPr/>
          <a:lstStyle/>
          <a:p>
            <a:fld id="{365F5CA7-0E9A-48EA-8E18-EE5F7A4BA977}" type="slidenum">
              <a:rPr lang="en-GB" smtClean="0"/>
              <a:t>16</a:t>
            </a:fld>
            <a:endParaRPr lang="en-GB"/>
          </a:p>
        </p:txBody>
      </p:sp>
    </p:spTree>
    <p:extLst>
      <p:ext uri="{BB962C8B-B14F-4D97-AF65-F5344CB8AC3E}">
        <p14:creationId xmlns:p14="http://schemas.microsoft.com/office/powerpoint/2010/main" val="262263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LB to finish with tips for plain language. </a:t>
            </a:r>
          </a:p>
        </p:txBody>
      </p:sp>
      <p:sp>
        <p:nvSpPr>
          <p:cNvPr id="4" name="Slide Number Placeholder 3"/>
          <p:cNvSpPr>
            <a:spLocks noGrp="1"/>
          </p:cNvSpPr>
          <p:nvPr>
            <p:ph type="sldNum" sz="quarter" idx="10"/>
          </p:nvPr>
        </p:nvSpPr>
        <p:spPr/>
        <p:txBody>
          <a:bodyPr/>
          <a:lstStyle/>
          <a:p>
            <a:fld id="{365F5CA7-0E9A-48EA-8E18-EE5F7A4BA977}" type="slidenum">
              <a:rPr lang="en-GB" smtClean="0"/>
              <a:t>17</a:t>
            </a:fld>
            <a:endParaRPr lang="en-GB"/>
          </a:p>
        </p:txBody>
      </p:sp>
    </p:spTree>
    <p:extLst>
      <p:ext uri="{BB962C8B-B14F-4D97-AF65-F5344CB8AC3E}">
        <p14:creationId xmlns:p14="http://schemas.microsoft.com/office/powerpoint/2010/main" val="405871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3F345-68E2-E9FD-A018-A22A14FA7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291FE-93F6-9DD3-0023-74C485368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DAE23-70EE-4F63-505C-8B232CEB05ED}"/>
              </a:ext>
            </a:extLst>
          </p:cNvPr>
          <p:cNvSpPr>
            <a:spLocks noGrp="1"/>
          </p:cNvSpPr>
          <p:nvPr>
            <p:ph type="body" idx="1"/>
          </p:nvPr>
        </p:nvSpPr>
        <p:spPr/>
        <p:txBody>
          <a:bodyPr/>
          <a:lstStyle/>
          <a:p>
            <a:r>
              <a:rPr lang="en-GB" dirty="0"/>
              <a:t>LB to finish with tips for plain language. </a:t>
            </a:r>
          </a:p>
        </p:txBody>
      </p:sp>
      <p:sp>
        <p:nvSpPr>
          <p:cNvPr id="4" name="Slide Number Placeholder 3">
            <a:extLst>
              <a:ext uri="{FF2B5EF4-FFF2-40B4-BE49-F238E27FC236}">
                <a16:creationId xmlns:a16="http://schemas.microsoft.com/office/drawing/2014/main" id="{09DEA7E5-DA9B-5911-6558-AD83605E9B03}"/>
              </a:ext>
            </a:extLst>
          </p:cNvPr>
          <p:cNvSpPr>
            <a:spLocks noGrp="1"/>
          </p:cNvSpPr>
          <p:nvPr>
            <p:ph type="sldNum" sz="quarter" idx="10"/>
          </p:nvPr>
        </p:nvSpPr>
        <p:spPr/>
        <p:txBody>
          <a:bodyPr/>
          <a:lstStyle/>
          <a:p>
            <a:fld id="{365F5CA7-0E9A-48EA-8E18-EE5F7A4BA977}" type="slidenum">
              <a:rPr lang="en-GB" smtClean="0"/>
              <a:t>18</a:t>
            </a:fld>
            <a:endParaRPr lang="en-GB"/>
          </a:p>
        </p:txBody>
      </p:sp>
    </p:spTree>
    <p:extLst>
      <p:ext uri="{BB962C8B-B14F-4D97-AF65-F5344CB8AC3E}">
        <p14:creationId xmlns:p14="http://schemas.microsoft.com/office/powerpoint/2010/main" val="324834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EF524-4202-F252-F735-7E3DA5282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3DD97-CCE5-1604-A4DE-156034642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886EC-DBCE-5531-4D6B-8CC2034BFE30}"/>
              </a:ext>
            </a:extLst>
          </p:cNvPr>
          <p:cNvSpPr>
            <a:spLocks noGrp="1"/>
          </p:cNvSpPr>
          <p:nvPr>
            <p:ph type="body" idx="1"/>
          </p:nvPr>
        </p:nvSpPr>
        <p:spPr/>
        <p:txBody>
          <a:bodyPr/>
          <a:lstStyle/>
          <a:p>
            <a:r>
              <a:rPr lang="en-GB" dirty="0"/>
              <a:t>LB to finish with tips for plain language. </a:t>
            </a:r>
          </a:p>
        </p:txBody>
      </p:sp>
      <p:sp>
        <p:nvSpPr>
          <p:cNvPr id="4" name="Slide Number Placeholder 3">
            <a:extLst>
              <a:ext uri="{FF2B5EF4-FFF2-40B4-BE49-F238E27FC236}">
                <a16:creationId xmlns:a16="http://schemas.microsoft.com/office/drawing/2014/main" id="{D42AB737-C8F0-D13E-34B1-555E7F8808CE}"/>
              </a:ext>
            </a:extLst>
          </p:cNvPr>
          <p:cNvSpPr>
            <a:spLocks noGrp="1"/>
          </p:cNvSpPr>
          <p:nvPr>
            <p:ph type="sldNum" sz="quarter" idx="10"/>
          </p:nvPr>
        </p:nvSpPr>
        <p:spPr/>
        <p:txBody>
          <a:bodyPr/>
          <a:lstStyle/>
          <a:p>
            <a:fld id="{365F5CA7-0E9A-48EA-8E18-EE5F7A4BA977}" type="slidenum">
              <a:rPr lang="en-GB" smtClean="0"/>
              <a:t>19</a:t>
            </a:fld>
            <a:endParaRPr lang="en-GB"/>
          </a:p>
        </p:txBody>
      </p:sp>
    </p:spTree>
    <p:extLst>
      <p:ext uri="{BB962C8B-B14F-4D97-AF65-F5344CB8AC3E}">
        <p14:creationId xmlns:p14="http://schemas.microsoft.com/office/powerpoint/2010/main" val="357038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D5B1D71-68C5-46E8-8EDB-BA99ACA6204A}" type="slidenum">
              <a:rPr lang="en-GB" smtClean="0"/>
              <a:t>20</a:t>
            </a:fld>
            <a:endParaRPr lang="en-GB"/>
          </a:p>
        </p:txBody>
      </p:sp>
    </p:spTree>
    <p:extLst>
      <p:ext uri="{BB962C8B-B14F-4D97-AF65-F5344CB8AC3E}">
        <p14:creationId xmlns:p14="http://schemas.microsoft.com/office/powerpoint/2010/main" val="268764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1BB16-076D-B40D-98A2-1C43DD1C8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2868E-2F33-880D-46BE-EC42798A4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B7981-13F3-9791-B9FC-810E2CE09066}"/>
              </a:ext>
            </a:extLst>
          </p:cNvPr>
          <p:cNvSpPr>
            <a:spLocks noGrp="1"/>
          </p:cNvSpPr>
          <p:nvPr>
            <p:ph type="body" idx="1"/>
          </p:nvPr>
        </p:nvSpPr>
        <p:spPr/>
        <p:txBody>
          <a:bodyPr/>
          <a:lstStyle/>
          <a:p>
            <a:r>
              <a:rPr lang="en-US" dirty="0"/>
              <a:t>By ‘reach’ I don’t just mean other specialists in your field… I mean other non-specialists, other scientists who are interested in your field. I also mean the general public, the stakeholders of your research. </a:t>
            </a:r>
          </a:p>
          <a:p>
            <a:endParaRPr lang="en-US" dirty="0"/>
          </a:p>
          <a:p>
            <a:r>
              <a:rPr lang="en-US" dirty="0"/>
              <a:t>Any article can be publicized in this way, outside of the more usual route of the press office. </a:t>
            </a:r>
          </a:p>
          <a:p>
            <a:endParaRPr lang="en-GB" dirty="0"/>
          </a:p>
        </p:txBody>
      </p:sp>
      <p:sp>
        <p:nvSpPr>
          <p:cNvPr id="4" name="Slide Number Placeholder 3">
            <a:extLst>
              <a:ext uri="{FF2B5EF4-FFF2-40B4-BE49-F238E27FC236}">
                <a16:creationId xmlns:a16="http://schemas.microsoft.com/office/drawing/2014/main" id="{1F2A9335-6413-C151-53AE-F70B5BCCCDD6}"/>
              </a:ext>
            </a:extLst>
          </p:cNvPr>
          <p:cNvSpPr>
            <a:spLocks noGrp="1"/>
          </p:cNvSpPr>
          <p:nvPr>
            <p:ph type="sldNum" sz="quarter" idx="10"/>
          </p:nvPr>
        </p:nvSpPr>
        <p:spPr/>
        <p:txBody>
          <a:bodyPr/>
          <a:lstStyle/>
          <a:p>
            <a:fld id="{365F5CA7-0E9A-48EA-8E18-EE5F7A4BA977}" type="slidenum">
              <a:rPr lang="en-GB" smtClean="0"/>
              <a:t>3</a:t>
            </a:fld>
            <a:endParaRPr lang="en-GB"/>
          </a:p>
        </p:txBody>
      </p:sp>
    </p:spTree>
    <p:extLst>
      <p:ext uri="{BB962C8B-B14F-4D97-AF65-F5344CB8AC3E}">
        <p14:creationId xmlns:p14="http://schemas.microsoft.com/office/powerpoint/2010/main" val="192905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84BC-2676-6BBC-9962-2A9F04588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C79BC-0DAA-ACFB-A2B2-830E5A857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95734-0971-2330-1A01-FA6D70399723}"/>
              </a:ext>
            </a:extLst>
          </p:cNvPr>
          <p:cNvSpPr>
            <a:spLocks noGrp="1"/>
          </p:cNvSpPr>
          <p:nvPr>
            <p:ph type="body" idx="1"/>
          </p:nvPr>
        </p:nvSpPr>
        <p:spPr/>
        <p:txBody>
          <a:bodyPr/>
          <a:lstStyle/>
          <a:p>
            <a:r>
              <a:rPr lang="en-GB" dirty="0"/>
              <a:t>But you can also raise the profile of your work by writing plain English summaries as part of your manuscript.</a:t>
            </a:r>
          </a:p>
        </p:txBody>
      </p:sp>
      <p:sp>
        <p:nvSpPr>
          <p:cNvPr id="4" name="Slide Number Placeholder 3">
            <a:extLst>
              <a:ext uri="{FF2B5EF4-FFF2-40B4-BE49-F238E27FC236}">
                <a16:creationId xmlns:a16="http://schemas.microsoft.com/office/drawing/2014/main" id="{C08A0A15-57B4-3482-AE6B-CA7E13458C92}"/>
              </a:ext>
            </a:extLst>
          </p:cNvPr>
          <p:cNvSpPr>
            <a:spLocks noGrp="1"/>
          </p:cNvSpPr>
          <p:nvPr>
            <p:ph type="sldNum" sz="quarter" idx="10"/>
          </p:nvPr>
        </p:nvSpPr>
        <p:spPr/>
        <p:txBody>
          <a:bodyPr/>
          <a:lstStyle/>
          <a:p>
            <a:fld id="{365F5CA7-0E9A-48EA-8E18-EE5F7A4BA977}" type="slidenum">
              <a:rPr lang="en-GB" smtClean="0"/>
              <a:t>4</a:t>
            </a:fld>
            <a:endParaRPr lang="en-GB"/>
          </a:p>
        </p:txBody>
      </p:sp>
    </p:spTree>
    <p:extLst>
      <p:ext uri="{BB962C8B-B14F-4D97-AF65-F5344CB8AC3E}">
        <p14:creationId xmlns:p14="http://schemas.microsoft.com/office/powerpoint/2010/main" val="31613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48F08-3910-C856-B455-EF92324A3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17E70-B840-EACA-A23C-6059656F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66A89-A8BC-5236-ED0C-A519DEFB354A}"/>
              </a:ext>
            </a:extLst>
          </p:cNvPr>
          <p:cNvSpPr>
            <a:spLocks noGrp="1"/>
          </p:cNvSpPr>
          <p:nvPr>
            <p:ph type="body" idx="1"/>
          </p:nvPr>
        </p:nvSpPr>
        <p:spPr/>
        <p:txBody>
          <a:bodyPr/>
          <a:lstStyle/>
          <a:p>
            <a:r>
              <a:rPr lang="en-GB" dirty="0"/>
              <a:t>And you can also raise the profile of your work in other places. </a:t>
            </a:r>
          </a:p>
          <a:p>
            <a:r>
              <a:rPr lang="en-US" dirty="0">
                <a:hlinkClick r:id="rId3"/>
              </a:rPr>
              <a:t>Spotlight on: Kudos – helping people find, read, understand and cite your research | UCL </a:t>
            </a:r>
            <a:r>
              <a:rPr lang="en-US" dirty="0" err="1">
                <a:hlinkClick r:id="rId3"/>
              </a:rPr>
              <a:t>Open@UCL</a:t>
            </a:r>
            <a:r>
              <a:rPr lang="en-US" dirty="0">
                <a:hlinkClick r:id="rId3"/>
              </a:rPr>
              <a:t> Blog</a:t>
            </a:r>
            <a:endParaRPr lang="en-GB" dirty="0"/>
          </a:p>
          <a:p>
            <a:r>
              <a:rPr lang="en-GB" dirty="0"/>
              <a:t>Kudos is a free online toolkit which allows you to share lay summaries of your research, and take readers to your publication.</a:t>
            </a:r>
          </a:p>
        </p:txBody>
      </p:sp>
      <p:sp>
        <p:nvSpPr>
          <p:cNvPr id="4" name="Slide Number Placeholder 3">
            <a:extLst>
              <a:ext uri="{FF2B5EF4-FFF2-40B4-BE49-F238E27FC236}">
                <a16:creationId xmlns:a16="http://schemas.microsoft.com/office/drawing/2014/main" id="{A0749460-C04A-D5F9-E2C2-BEB902840B87}"/>
              </a:ext>
            </a:extLst>
          </p:cNvPr>
          <p:cNvSpPr>
            <a:spLocks noGrp="1"/>
          </p:cNvSpPr>
          <p:nvPr>
            <p:ph type="sldNum" sz="quarter" idx="10"/>
          </p:nvPr>
        </p:nvSpPr>
        <p:spPr/>
        <p:txBody>
          <a:bodyPr/>
          <a:lstStyle/>
          <a:p>
            <a:fld id="{365F5CA7-0E9A-48EA-8E18-EE5F7A4BA977}" type="slidenum">
              <a:rPr lang="en-GB" smtClean="0"/>
              <a:t>5</a:t>
            </a:fld>
            <a:endParaRPr lang="en-GB"/>
          </a:p>
        </p:txBody>
      </p:sp>
    </p:spTree>
    <p:extLst>
      <p:ext uri="{BB962C8B-B14F-4D97-AF65-F5344CB8AC3E}">
        <p14:creationId xmlns:p14="http://schemas.microsoft.com/office/powerpoint/2010/main" val="115634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698CB-E3DE-02B6-FDD1-1879DAEFC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0757E-71F4-6538-F208-766E1C677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FEA40-838E-1865-A579-3D818FC4FAC0}"/>
              </a:ext>
            </a:extLst>
          </p:cNvPr>
          <p:cNvSpPr>
            <a:spLocks noGrp="1"/>
          </p:cNvSpPr>
          <p:nvPr>
            <p:ph type="body" idx="1"/>
          </p:nvPr>
        </p:nvSpPr>
        <p:spPr/>
        <p:txBody>
          <a:bodyPr/>
          <a:lstStyle/>
          <a:p>
            <a:r>
              <a:rPr lang="en-GB" dirty="0"/>
              <a:t>An example of a Kudos entry.</a:t>
            </a:r>
          </a:p>
          <a:p>
            <a:r>
              <a:rPr lang="en-US" dirty="0">
                <a:hlinkClick r:id="rId3"/>
              </a:rPr>
              <a:t>Spotlight on: Kudos – helping people find, read, understand and cite your research | UCL </a:t>
            </a:r>
            <a:r>
              <a:rPr lang="en-US" dirty="0" err="1">
                <a:hlinkClick r:id="rId3"/>
              </a:rPr>
              <a:t>Open@UCL</a:t>
            </a:r>
            <a:r>
              <a:rPr lang="en-US" dirty="0">
                <a:hlinkClick r:id="rId3"/>
              </a:rPr>
              <a:t> Blog</a:t>
            </a:r>
            <a:endParaRPr lang="en-GB" dirty="0"/>
          </a:p>
          <a:p>
            <a:r>
              <a:rPr lang="en-GB" dirty="0"/>
              <a:t>Kudos is a free online toolkit which allows you to share lay summaries of your research, and take readers to your publication.</a:t>
            </a:r>
          </a:p>
        </p:txBody>
      </p:sp>
      <p:sp>
        <p:nvSpPr>
          <p:cNvPr id="4" name="Slide Number Placeholder 3">
            <a:extLst>
              <a:ext uri="{FF2B5EF4-FFF2-40B4-BE49-F238E27FC236}">
                <a16:creationId xmlns:a16="http://schemas.microsoft.com/office/drawing/2014/main" id="{955404BD-2B09-6AA8-72C9-13E2514E0DD2}"/>
              </a:ext>
            </a:extLst>
          </p:cNvPr>
          <p:cNvSpPr>
            <a:spLocks noGrp="1"/>
          </p:cNvSpPr>
          <p:nvPr>
            <p:ph type="sldNum" sz="quarter" idx="10"/>
          </p:nvPr>
        </p:nvSpPr>
        <p:spPr/>
        <p:txBody>
          <a:bodyPr/>
          <a:lstStyle/>
          <a:p>
            <a:fld id="{365F5CA7-0E9A-48EA-8E18-EE5F7A4BA977}" type="slidenum">
              <a:rPr lang="en-GB" smtClean="0"/>
              <a:t>6</a:t>
            </a:fld>
            <a:endParaRPr lang="en-GB"/>
          </a:p>
        </p:txBody>
      </p:sp>
    </p:spTree>
    <p:extLst>
      <p:ext uri="{BB962C8B-B14F-4D97-AF65-F5344CB8AC3E}">
        <p14:creationId xmlns:p14="http://schemas.microsoft.com/office/powerpoint/2010/main" val="149907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readability scoring systems are more than 50 years old!!</a:t>
            </a:r>
          </a:p>
          <a:p>
            <a:r>
              <a:rPr lang="en-GB" dirty="0"/>
              <a:t>They give you a score which reflects the reading age of the text. </a:t>
            </a:r>
          </a:p>
        </p:txBody>
      </p:sp>
      <p:sp>
        <p:nvSpPr>
          <p:cNvPr id="4" name="Slide Number Placeholder 3"/>
          <p:cNvSpPr>
            <a:spLocks noGrp="1"/>
          </p:cNvSpPr>
          <p:nvPr>
            <p:ph type="sldNum" sz="quarter" idx="10"/>
          </p:nvPr>
        </p:nvSpPr>
        <p:spPr/>
        <p:txBody>
          <a:bodyPr/>
          <a:lstStyle/>
          <a:p>
            <a:fld id="{365F5CA7-0E9A-48EA-8E18-EE5F7A4BA977}" type="slidenum">
              <a:rPr lang="en-GB" smtClean="0"/>
              <a:t>8</a:t>
            </a:fld>
            <a:endParaRPr lang="en-GB"/>
          </a:p>
        </p:txBody>
      </p:sp>
    </p:spTree>
    <p:extLst>
      <p:ext uri="{BB962C8B-B14F-4D97-AF65-F5344CB8AC3E}">
        <p14:creationId xmlns:p14="http://schemas.microsoft.com/office/powerpoint/2010/main" val="38700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getting harder to write in plain English because our scientific writing is becoming more complex.</a:t>
            </a:r>
            <a:endParaRPr lang="en-GB" baseline="0" dirty="0"/>
          </a:p>
          <a:p>
            <a:endParaRPr lang="en-GB" dirty="0"/>
          </a:p>
        </p:txBody>
      </p:sp>
      <p:sp>
        <p:nvSpPr>
          <p:cNvPr id="4" name="Slide Number Placeholder 3"/>
          <p:cNvSpPr>
            <a:spLocks noGrp="1"/>
          </p:cNvSpPr>
          <p:nvPr>
            <p:ph type="sldNum" sz="quarter" idx="10"/>
          </p:nvPr>
        </p:nvSpPr>
        <p:spPr/>
        <p:txBody>
          <a:bodyPr/>
          <a:lstStyle/>
          <a:p>
            <a:fld id="{365F5CA7-0E9A-48EA-8E18-EE5F7A4BA977}" type="slidenum">
              <a:rPr lang="en-GB" smtClean="0"/>
              <a:t>9</a:t>
            </a:fld>
            <a:endParaRPr lang="en-GB"/>
          </a:p>
        </p:txBody>
      </p:sp>
    </p:spTree>
    <p:extLst>
      <p:ext uri="{BB962C8B-B14F-4D97-AF65-F5344CB8AC3E}">
        <p14:creationId xmlns:p14="http://schemas.microsoft.com/office/powerpoint/2010/main" val="42497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fact the use of plain language</a:t>
            </a:r>
            <a:r>
              <a:rPr lang="en-GB" baseline="0" dirty="0"/>
              <a:t> is much more than replacing words with three or more syllables – many other things to consider. </a:t>
            </a:r>
          </a:p>
          <a:p>
            <a:r>
              <a:rPr lang="en-GB" baseline="0" dirty="0"/>
              <a:t>Jargon can include words of fewer than 3 syllables!</a:t>
            </a:r>
            <a:endParaRPr lang="en-GB" dirty="0"/>
          </a:p>
        </p:txBody>
      </p:sp>
      <p:sp>
        <p:nvSpPr>
          <p:cNvPr id="4" name="Slide Number Placeholder 3"/>
          <p:cNvSpPr>
            <a:spLocks noGrp="1"/>
          </p:cNvSpPr>
          <p:nvPr>
            <p:ph type="sldNum" sz="quarter" idx="10"/>
          </p:nvPr>
        </p:nvSpPr>
        <p:spPr/>
        <p:txBody>
          <a:bodyPr/>
          <a:lstStyle/>
          <a:p>
            <a:fld id="{365F5CA7-0E9A-48EA-8E18-EE5F7A4BA977}" type="slidenum">
              <a:rPr lang="en-GB" smtClean="0"/>
              <a:t>10</a:t>
            </a:fld>
            <a:endParaRPr lang="en-GB"/>
          </a:p>
        </p:txBody>
      </p:sp>
    </p:spTree>
    <p:extLst>
      <p:ext uri="{BB962C8B-B14F-4D97-AF65-F5344CB8AC3E}">
        <p14:creationId xmlns:p14="http://schemas.microsoft.com/office/powerpoint/2010/main" val="369083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5A3D-894C-966D-492B-C0D458C07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1E553-9A45-47B3-A80F-B762D68DC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C7381-73D0-3F9B-A4D2-321B2AC71F23}"/>
              </a:ext>
            </a:extLst>
          </p:cNvPr>
          <p:cNvSpPr>
            <a:spLocks noGrp="1"/>
          </p:cNvSpPr>
          <p:nvPr>
            <p:ph type="body" idx="1"/>
          </p:nvPr>
        </p:nvSpPr>
        <p:spPr/>
        <p:txBody>
          <a:bodyPr/>
          <a:lstStyle/>
          <a:p>
            <a:r>
              <a:rPr lang="en-US" dirty="0">
                <a:hlinkClick r:id="rId3"/>
              </a:rPr>
              <a:t>Using plain language to communicate with clinical trials participants: Comparison of readability calculators – PubMed</a:t>
            </a:r>
            <a:endParaRPr lang="en-US" dirty="0"/>
          </a:p>
          <a:p>
            <a:endParaRPr lang="en-GB" baseline="0" dirty="0"/>
          </a:p>
          <a:p>
            <a:r>
              <a:rPr lang="en-GB" baseline="0" dirty="0"/>
              <a:t>Hemmingway editor (NHS)</a:t>
            </a:r>
          </a:p>
          <a:p>
            <a:endParaRPr lang="en-GB" baseline="0" dirty="0"/>
          </a:p>
          <a:p>
            <a:r>
              <a:rPr lang="en-GB" baseline="0" dirty="0"/>
              <a:t>NHS says have health literacy tool – only access if NHS</a:t>
            </a:r>
          </a:p>
          <a:p>
            <a:r>
              <a:rPr lang="en-GB" baseline="0" dirty="0"/>
              <a:t>https://service-manual.nhs.uk/content/health-literacy</a:t>
            </a:r>
          </a:p>
          <a:p>
            <a:r>
              <a:rPr lang="en-GB" baseline="0" dirty="0"/>
              <a:t>Readability tools</a:t>
            </a:r>
          </a:p>
          <a:p>
            <a:r>
              <a:rPr lang="en-GB" baseline="0" dirty="0"/>
              <a:t>We do not recommend readability tools, except to help you prioritise your content. Tools cannot tell you how usable your content is. It's best to test it with your users.</a:t>
            </a:r>
          </a:p>
          <a:p>
            <a:r>
              <a:rPr lang="en-GB" baseline="0" dirty="0"/>
              <a:t>If you want a tool to help you write clearer, more usable content, you could try the Hemingway Editor. It will show you where you have long sentences, complicated words, adverbs or the passive voice.</a:t>
            </a:r>
          </a:p>
          <a:p>
            <a:endParaRPr lang="en-GB" baseline="0" dirty="0"/>
          </a:p>
          <a:p>
            <a:r>
              <a:rPr lang="en-GB" baseline="0" dirty="0"/>
              <a:t>Health Education England has developed a Health Literacy Toolkit to help train NHS colleagues, charity organisations, and carers in health literacy. However, literacy levels remain low and inequalities persist. Takes you to: https://www.hee.nhs.uk/our-work/knowledge-library-services/improving-health-literacy</a:t>
            </a:r>
          </a:p>
          <a:p>
            <a:endParaRPr lang="en-GB" baseline="0" dirty="0"/>
          </a:p>
          <a:p>
            <a:r>
              <a:rPr lang="en-GB" baseline="0" dirty="0"/>
              <a:t>Writer readability checker  www.thewriter.com/tools/readability</a:t>
            </a:r>
          </a:p>
          <a:p>
            <a:r>
              <a:rPr lang="en-GB" baseline="0" dirty="0"/>
              <a:t>https://www.nihr.ac.uk/documents/plain-english-summaries/27363</a:t>
            </a: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a:extLst>
              <a:ext uri="{FF2B5EF4-FFF2-40B4-BE49-F238E27FC236}">
                <a16:creationId xmlns:a16="http://schemas.microsoft.com/office/drawing/2014/main" id="{6B8EA93B-3BFD-4274-35CA-444D92CBEF0E}"/>
              </a:ext>
            </a:extLst>
          </p:cNvPr>
          <p:cNvSpPr>
            <a:spLocks noGrp="1"/>
          </p:cNvSpPr>
          <p:nvPr>
            <p:ph type="sldNum" sz="quarter" idx="10"/>
          </p:nvPr>
        </p:nvSpPr>
        <p:spPr/>
        <p:txBody>
          <a:bodyPr/>
          <a:lstStyle/>
          <a:p>
            <a:fld id="{365F5CA7-0E9A-48EA-8E18-EE5F7A4BA977}" type="slidenum">
              <a:rPr lang="en-GB" smtClean="0"/>
              <a:t>11</a:t>
            </a:fld>
            <a:endParaRPr lang="en-GB"/>
          </a:p>
        </p:txBody>
      </p:sp>
    </p:spTree>
    <p:extLst>
      <p:ext uri="{BB962C8B-B14F-4D97-AF65-F5344CB8AC3E}">
        <p14:creationId xmlns:p14="http://schemas.microsoft.com/office/powerpoint/2010/main" val="388026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018B999-DEE7-4A05-AA7D-A7B47CD2B028}"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24378514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8B999-DEE7-4A05-AA7D-A7B47CD2B028}"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336452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8B999-DEE7-4A05-AA7D-A7B47CD2B028}"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366458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8B999-DEE7-4A05-AA7D-A7B47CD2B028}"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416279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018B999-DEE7-4A05-AA7D-A7B47CD2B028}"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23277166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018B999-DEE7-4A05-AA7D-A7B47CD2B028}" type="datetimeFigureOut">
              <a:rPr lang="en-GB" smtClean="0"/>
              <a:t>18/03/2025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221402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18B999-DEE7-4A05-AA7D-A7B47CD2B028}"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8B7E91-D971-4FC7-97B1-EAC80BF4CE88}"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21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8B999-DEE7-4A05-AA7D-A7B47CD2B028}"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51893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8B999-DEE7-4A05-AA7D-A7B47CD2B028}"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375034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018B999-DEE7-4A05-AA7D-A7B47CD2B028}" type="datetimeFigureOut">
              <a:rPr lang="en-GB" smtClean="0"/>
              <a:t>18/03/2025</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230522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018B999-DEE7-4A05-AA7D-A7B47CD2B028}" type="datetimeFigureOut">
              <a:rPr lang="en-GB" smtClean="0"/>
              <a:t>18/03/2025</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D8B7E91-D971-4FC7-97B1-EAC80BF4CE88}" type="slidenum">
              <a:rPr lang="en-GB" smtClean="0"/>
              <a:t>‹#›</a:t>
            </a:fld>
            <a:endParaRPr lang="en-GB"/>
          </a:p>
        </p:txBody>
      </p:sp>
    </p:spTree>
    <p:extLst>
      <p:ext uri="{BB962C8B-B14F-4D97-AF65-F5344CB8AC3E}">
        <p14:creationId xmlns:p14="http://schemas.microsoft.com/office/powerpoint/2010/main" val="313539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018B999-DEE7-4A05-AA7D-A7B47CD2B028}" type="datetimeFigureOut">
              <a:rPr lang="en-GB" smtClean="0"/>
              <a:t>18/03/2025</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D8B7E91-D971-4FC7-97B1-EAC80BF4CE88}" type="slidenum">
              <a:rPr lang="en-GB" smtClean="0"/>
              <a:t>‹#›</a:t>
            </a:fld>
            <a:endParaRPr lang="en-GB"/>
          </a:p>
        </p:txBody>
      </p:sp>
    </p:spTree>
    <p:extLst>
      <p:ext uri="{BB962C8B-B14F-4D97-AF65-F5344CB8AC3E}">
        <p14:creationId xmlns:p14="http://schemas.microsoft.com/office/powerpoint/2010/main" val="4265150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558498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s://chatgpt.com/" TargetMode="External"/><Relationship Id="rId3" Type="http://schemas.openxmlformats.org/officeDocument/2006/relationships/hyperlink" Target="https://readable.io/" TargetMode="External"/><Relationship Id="rId7" Type="http://schemas.openxmlformats.org/officeDocument/2006/relationships/hyperlink" Target="https://hemingwayapp.com/readability-check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originality.ai/readability-checker" TargetMode="External"/><Relationship Id="rId11" Type="http://schemas.openxmlformats.org/officeDocument/2006/relationships/image" Target="../media/image5.png"/><Relationship Id="rId5" Type="http://schemas.openxmlformats.org/officeDocument/2006/relationships/hyperlink" Target="https://www.textcompare.org/readability/smog-index" TargetMode="External"/><Relationship Id="rId10" Type="http://schemas.openxmlformats.org/officeDocument/2006/relationships/hyperlink" Target="https://readabilityformulas.com/readability-scoring-system.php" TargetMode="External"/><Relationship Id="rId4" Type="http://schemas.openxmlformats.org/officeDocument/2006/relationships/hyperlink" Target="https://www.grammarly.com/" TargetMode="External"/><Relationship Id="rId9" Type="http://schemas.openxmlformats.org/officeDocument/2006/relationships/hyperlink" Target="https://shell.techlab.work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readabilityformulas.com/readability-scoring-system.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shell.techlab.work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hell.techlab.work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shell.techlab.work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hell.techlab.work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www.youtube.com/@DailyDefinitionChallenge"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iley.com/en-gb/business/research/corporate-solutions/resources/article-insights/locating-and-accessing-plain-language-summarie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gunning-fog-index.com/fog.cgi" TargetMode="External"/><Relationship Id="rId5" Type="http://schemas.openxmlformats.org/officeDocument/2006/relationships/hyperlink" Target="https://charactercalculator.com/smog-readability/" TargetMode="External"/><Relationship Id="rId4" Type="http://schemas.openxmlformats.org/officeDocument/2006/relationships/hyperlink" Target="https://readable.com/readability/flesch-reading-ease-flesch-kincaid-grade-lev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cbi.nlm.nih.gov/pmc/articles/PMC55849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6496D8C-DE09-39F5-8A8C-7C76970D61CD}"/>
              </a:ext>
            </a:extLst>
          </p:cNvPr>
          <p:cNvSpPr>
            <a:spLocks noGrp="1"/>
          </p:cNvSpPr>
          <p:nvPr>
            <p:ph type="title"/>
          </p:nvPr>
        </p:nvSpPr>
        <p:spPr>
          <a:xfrm>
            <a:off x="1270109"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   </a:t>
            </a:r>
          </a:p>
        </p:txBody>
      </p:sp>
      <p:sp>
        <p:nvSpPr>
          <p:cNvPr id="13" name="TextBox 12"/>
          <p:cNvSpPr txBox="1"/>
          <p:nvPr/>
        </p:nvSpPr>
        <p:spPr>
          <a:xfrm>
            <a:off x="5089355" y="1997839"/>
            <a:ext cx="6794448"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D4C64"/>
                </a:solidFill>
                <a:effectLst/>
                <a:uLnTx/>
                <a:uFillTx/>
                <a:latin typeface="Calibri Light" panose="020F0302020204030204" pitchFamily="34" charset="0"/>
                <a:cs typeface="Calibri Light" panose="020F0302020204030204" pitchFamily="34" charset="0"/>
              </a:rPr>
              <a:t>How to write a lay </a:t>
            </a:r>
            <a:r>
              <a:rPr lang="en-GB" sz="4400" dirty="0">
                <a:solidFill>
                  <a:srgbClr val="4D4C64"/>
                </a:solidFill>
                <a:latin typeface="Calibri Light" panose="020F0302020204030204" pitchFamily="34" charset="0"/>
                <a:cs typeface="Calibri Light" panose="020F0302020204030204" pitchFamily="34" charset="0"/>
              </a:rPr>
              <a:t>summary (and why)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4D4C64"/>
              </a:solidFill>
              <a:effectLst/>
              <a:uLnTx/>
              <a:uFillTx/>
              <a:latin typeface="Calibri Light" panose="020F03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D4C64"/>
                </a:solidFill>
                <a:effectLst/>
                <a:uLnTx/>
                <a:uFillTx/>
                <a:latin typeface="Calibri Light" panose="020F0302020204030204" pitchFamily="34" charset="0"/>
                <a:cs typeface="Calibri Light" panose="020F0302020204030204" pitchFamily="34" charset="0"/>
              </a:rPr>
              <a:t>Jo Pennock</a:t>
            </a:r>
            <a:r>
              <a:rPr kumimoji="0" lang="en-GB" sz="2400" b="0" i="0" u="none" strike="noStrike" kern="1200" cap="none" spc="0" normalizeH="0" baseline="0" noProof="0" dirty="0">
                <a:ln>
                  <a:noFill/>
                </a:ln>
                <a:solidFill>
                  <a:srgbClr val="4D4C64"/>
                </a:solidFill>
                <a:effectLst/>
                <a:uLnTx/>
                <a:uFillTx/>
                <a:latin typeface="Calibri Light" panose="020F0302020204030204" pitchFamily="34" charset="0"/>
                <a:cs typeface="Calibri Light" panose="020F0302020204030204" pitchFamily="34" charset="0"/>
              </a:rPr>
              <a:t>, Lydia Becker</a:t>
            </a:r>
            <a:r>
              <a:rPr kumimoji="0" lang="en-GB" sz="2400" b="0" i="0" u="none" strike="noStrike" kern="1200" cap="none" spc="0" normalizeH="0" noProof="0" dirty="0">
                <a:ln>
                  <a:noFill/>
                </a:ln>
                <a:solidFill>
                  <a:srgbClr val="4D4C64"/>
                </a:solidFill>
                <a:effectLst/>
                <a:uLnTx/>
                <a:uFillTx/>
                <a:latin typeface="Calibri Light" panose="020F0302020204030204" pitchFamily="34" charset="0"/>
                <a:cs typeface="Calibri Light" panose="020F0302020204030204" pitchFamily="34" charset="0"/>
              </a:rPr>
              <a:t> Institute of Immunology and Inflammation, University of Manchester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400" i="1" baseline="0" dirty="0">
                <a:solidFill>
                  <a:srgbClr val="4D4C64"/>
                </a:solidFill>
                <a:latin typeface="Calibri Light" panose="020F0302020204030204" pitchFamily="34" charset="0"/>
                <a:cs typeface="Calibri Light" panose="020F0302020204030204" pitchFamily="34" charset="0"/>
              </a:rPr>
              <a:t>Open Research Fellow</a:t>
            </a:r>
            <a:endParaRPr kumimoji="0" lang="en-GB" sz="2400" b="0" i="1" u="none" strike="noStrike" kern="1200" cap="none" spc="0" normalizeH="0" baseline="0" noProof="0" dirty="0">
              <a:ln>
                <a:noFill/>
              </a:ln>
              <a:solidFill>
                <a:srgbClr val="4D4C64"/>
              </a:solidFill>
              <a:effectLst/>
              <a:uLnTx/>
              <a:uFillTx/>
              <a:latin typeface="Calibri Light" panose="020F0302020204030204" pitchFamily="34" charset="0"/>
              <a:cs typeface="Calibri Light" panose="020F0302020204030204" pitchFamily="34" charset="0"/>
            </a:endParaRPr>
          </a:p>
        </p:txBody>
      </p:sp>
      <p:pic>
        <p:nvPicPr>
          <p:cNvPr id="2050" name="Picture 2" descr="File:Communication icon (The Noun Project).svg - Wikimedia Commons"/>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5065" y="2229518"/>
            <a:ext cx="2395120" cy="2395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2201532" cy="932508"/>
          </a:xfrm>
          <a:prstGeom prst="rect">
            <a:avLst/>
          </a:prstGeom>
        </p:spPr>
      </p:pic>
      <p:grpSp>
        <p:nvGrpSpPr>
          <p:cNvPr id="14" name="Group 13"/>
          <p:cNvGrpSpPr/>
          <p:nvPr/>
        </p:nvGrpSpPr>
        <p:grpSpPr>
          <a:xfrm>
            <a:off x="120341" y="5517462"/>
            <a:ext cx="2862791" cy="1190625"/>
            <a:chOff x="608542" y="5431911"/>
            <a:chExt cx="2862791" cy="1190625"/>
          </a:xfrm>
        </p:grpSpPr>
        <p:pic>
          <p:nvPicPr>
            <p:cNvPr id="15" name="Picture 14"/>
            <p:cNvPicPr>
              <a:picLocks noChangeAspect="1"/>
            </p:cNvPicPr>
            <p:nvPr/>
          </p:nvPicPr>
          <p:blipFill rotWithShape="1">
            <a:blip r:embed="rId4"/>
            <a:srcRect r="25235"/>
            <a:stretch/>
          </p:blipFill>
          <p:spPr>
            <a:xfrm>
              <a:off x="608542" y="5431911"/>
              <a:ext cx="2862791" cy="1190625"/>
            </a:xfrm>
            <a:prstGeom prst="rect">
              <a:avLst/>
            </a:prstGeom>
          </p:spPr>
        </p:pic>
        <p:sp>
          <p:nvSpPr>
            <p:cNvPr id="16" name="TextBox 15"/>
            <p:cNvSpPr txBox="1"/>
            <p:nvPr/>
          </p:nvSpPr>
          <p:spPr>
            <a:xfrm>
              <a:off x="2488372" y="5456634"/>
              <a:ext cx="982961" cy="369332"/>
            </a:xfrm>
            <a:prstGeom prst="rect">
              <a:avLst/>
            </a:prstGeom>
            <a:noFill/>
          </p:spPr>
          <p:txBody>
            <a:bodyPr wrap="none" rtlCol="0">
              <a:spAutoFit/>
            </a:bodyPr>
            <a:lstStyle/>
            <a:p>
              <a:r>
                <a:rPr lang="en-GB" dirty="0">
                  <a:solidFill>
                    <a:schemeClr val="bg1"/>
                  </a:solidFill>
                </a:rPr>
                <a:t>WINNER</a:t>
              </a:r>
            </a:p>
          </p:txBody>
        </p:sp>
      </p:grpSp>
      <p:pic>
        <p:nvPicPr>
          <p:cNvPr id="3" name="Picture 2">
            <a:extLst>
              <a:ext uri="{FF2B5EF4-FFF2-40B4-BE49-F238E27FC236}">
                <a16:creationId xmlns:a16="http://schemas.microsoft.com/office/drawing/2014/main" id="{51117F5A-265A-8A62-8F39-AA14675C97E9}"/>
              </a:ext>
            </a:extLst>
          </p:cNvPr>
          <p:cNvPicPr>
            <a:picLocks noChangeAspect="1"/>
          </p:cNvPicPr>
          <p:nvPr/>
        </p:nvPicPr>
        <p:blipFill>
          <a:blip r:embed="rId5"/>
          <a:srcRect t="33333" b="38027"/>
          <a:stretch/>
        </p:blipFill>
        <p:spPr>
          <a:xfrm>
            <a:off x="9255695" y="196908"/>
            <a:ext cx="2800350" cy="802012"/>
          </a:xfrm>
          <a:prstGeom prst="rect">
            <a:avLst/>
          </a:prstGeom>
        </p:spPr>
      </p:pic>
    </p:spTree>
    <p:extLst>
      <p:ext uri="{BB962C8B-B14F-4D97-AF65-F5344CB8AC3E}">
        <p14:creationId xmlns:p14="http://schemas.microsoft.com/office/powerpoint/2010/main" val="376847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Oval 5"/>
          <p:cNvSpPr/>
          <p:nvPr/>
        </p:nvSpPr>
        <p:spPr>
          <a:xfrm>
            <a:off x="-2219344" y="707271"/>
            <a:ext cx="9033655" cy="92441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3494BA"/>
                </a:solidFill>
                <a:effectLst>
                  <a:outerShdw blurRad="38100" dist="25400" dir="5400000" algn="ctr" rotWithShape="0">
                    <a:srgbClr val="6E747A">
                      <a:alpha val="43000"/>
                    </a:srgbClr>
                  </a:outerShdw>
                </a:effectLst>
                <a:uLnTx/>
                <a:uFillTx/>
                <a:latin typeface="Gill Sans MT" panose="020B0502020104020203"/>
                <a:ea typeface="+mn-ea"/>
                <a:cs typeface="+mn-cs"/>
              </a:rPr>
              <a:t>Satisfactory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3" name="Oval 12"/>
          <p:cNvSpPr/>
          <p:nvPr/>
        </p:nvSpPr>
        <p:spPr>
          <a:xfrm>
            <a:off x="494240" y="1937211"/>
            <a:ext cx="4983778" cy="472814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Oval 13"/>
          <p:cNvSpPr/>
          <p:nvPr/>
        </p:nvSpPr>
        <p:spPr>
          <a:xfrm>
            <a:off x="819272" y="2978083"/>
            <a:ext cx="3525550" cy="355501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 name="Rectangle 1"/>
          <p:cNvSpPr/>
          <p:nvPr/>
        </p:nvSpPr>
        <p:spPr>
          <a:xfrm rot="2832558">
            <a:off x="2633788" y="2178459"/>
            <a:ext cx="3723774" cy="1636047"/>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Gill Sans MT" panose="020B0502020104020203"/>
                <a:ea typeface="+mn-ea"/>
                <a:cs typeface="+mn-cs"/>
              </a:rPr>
              <a:t>212,873,100 words</a:t>
            </a:r>
          </a:p>
        </p:txBody>
      </p:sp>
      <p:sp>
        <p:nvSpPr>
          <p:cNvPr id="16" name="Rectangle 15"/>
          <p:cNvSpPr/>
          <p:nvPr/>
        </p:nvSpPr>
        <p:spPr>
          <a:xfrm rot="2824036">
            <a:off x="1779033" y="3129936"/>
            <a:ext cx="3134232" cy="2002534"/>
          </a:xfrm>
          <a:prstGeom prst="rect">
            <a:avLst/>
          </a:prstGeom>
          <a:noFill/>
        </p:spPr>
        <p:txBody>
          <a:bodyPr wrap="none" lIns="91440" tIns="45720" rIns="91440" bIns="45720">
            <a:prstTxWarp prst="textArchUp">
              <a:avLst>
                <a:gd name="adj" fmla="val 1045272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Gill Sans MT" panose="020B0502020104020203"/>
                <a:ea typeface="+mn-ea"/>
                <a:cs typeface="+mn-cs"/>
              </a:rPr>
              <a:t>2949 Science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Gill Sans MT" panose="020B0502020104020203"/>
                <a:ea typeface="+mn-ea"/>
                <a:cs typeface="+mn-cs"/>
              </a:rPr>
              <a:t>Specific</a:t>
            </a:r>
          </a:p>
        </p:txBody>
      </p:sp>
      <p:sp>
        <p:nvSpPr>
          <p:cNvPr id="17" name="Rectangle 16"/>
          <p:cNvSpPr/>
          <p:nvPr/>
        </p:nvSpPr>
        <p:spPr>
          <a:xfrm rot="2586909">
            <a:off x="1087461" y="4541960"/>
            <a:ext cx="2420046" cy="1267328"/>
          </a:xfrm>
          <a:prstGeom prst="rect">
            <a:avLst/>
          </a:prstGeom>
          <a:noFill/>
        </p:spPr>
        <p:txBody>
          <a:bodyPr wrap="none" lIns="91440" tIns="45720" rIns="91440" bIns="45720">
            <a:prstTxWarp prst="textArchUp">
              <a:avLst>
                <a:gd name="adj" fmla="val 1045272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Gill Sans MT" panose="020B0502020104020203"/>
                <a:ea typeface="+mn-ea"/>
                <a:cs typeface="+mn-cs"/>
              </a:rPr>
              <a:t>2138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Gill Sans MT" panose="020B0502020104020203"/>
                <a:ea typeface="+mn-ea"/>
                <a:cs typeface="+mn-cs"/>
              </a:rPr>
              <a:t>Scientific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Gill Sans MT" panose="020B0502020104020203"/>
                <a:ea typeface="+mn-ea"/>
                <a:cs typeface="+mn-cs"/>
              </a:rPr>
              <a:t>jargon </a:t>
            </a:r>
          </a:p>
        </p:txBody>
      </p:sp>
      <p:sp>
        <p:nvSpPr>
          <p:cNvPr id="3" name="TextBox 2"/>
          <p:cNvSpPr txBox="1"/>
          <p:nvPr/>
        </p:nvSpPr>
        <p:spPr>
          <a:xfrm>
            <a:off x="6991150" y="1060891"/>
            <a:ext cx="4798079"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noProof="0" dirty="0">
                <a:solidFill>
                  <a:srgbClr val="002060"/>
                </a:solidFill>
                <a:latin typeface="Calibri Light" panose="020F0302020204030204" pitchFamily="34" charset="0"/>
                <a:cs typeface="Calibri Light" panose="020F0302020204030204" pitchFamily="34" charset="0"/>
              </a:rPr>
              <a:t>Words of one or two syllables </a:t>
            </a:r>
            <a:r>
              <a:rPr lang="en-GB" sz="3200" b="1" noProof="0" dirty="0">
                <a:solidFill>
                  <a:srgbClr val="002060"/>
                </a:solidFill>
                <a:latin typeface="Calibri Light" panose="020F0302020204030204" pitchFamily="34" charset="0"/>
                <a:cs typeface="Calibri Light" panose="020F0302020204030204" pitchFamily="34" charset="0"/>
              </a:rPr>
              <a:t>outnumber</a:t>
            </a:r>
            <a:r>
              <a:rPr lang="en-GB" sz="3200" noProof="0" dirty="0">
                <a:solidFill>
                  <a:srgbClr val="002060"/>
                </a:solidFill>
                <a:latin typeface="Calibri Light" panose="020F0302020204030204" pitchFamily="34" charset="0"/>
                <a:cs typeface="Calibri Light" panose="020F0302020204030204" pitchFamily="34" charset="0"/>
              </a:rPr>
              <a:t> those of three syllables and above in the scientific jargon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i="1" dirty="0">
                <a:solidFill>
                  <a:srgbClr val="002060"/>
                </a:solidFill>
                <a:latin typeface="Calibri Light" panose="020F0302020204030204" pitchFamily="34" charset="0"/>
                <a:cs typeface="Calibri Light" panose="020F0302020204030204" pitchFamily="34" charset="0"/>
              </a:rPr>
              <a:t>     dose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i="1" dirty="0">
                <a:solidFill>
                  <a:srgbClr val="002060"/>
                </a:solidFill>
                <a:latin typeface="Calibri Light" panose="020F0302020204030204" pitchFamily="34" charset="0"/>
                <a:cs typeface="Calibri Light" panose="020F0302020204030204" pitchFamily="34" charset="0"/>
              </a:rPr>
              <a:t>     p</a:t>
            </a:r>
            <a:r>
              <a:rPr kumimoji="0" lang="en-GB" sz="3200" b="0" i="1" u="none" strike="noStrike" kern="1200" cap="none" spc="0" normalizeH="0" baseline="0" noProof="0" dirty="0" err="1">
                <a:ln>
                  <a:noFill/>
                </a:ln>
                <a:solidFill>
                  <a:srgbClr val="002060"/>
                </a:solidFill>
                <a:effectLst/>
                <a:uLnTx/>
                <a:uFillTx/>
                <a:latin typeface="Calibri Light" panose="020F0302020204030204" pitchFamily="34" charset="0"/>
                <a:cs typeface="Calibri Light" panose="020F0302020204030204" pitchFamily="34" charset="0"/>
              </a:rPr>
              <a:t>hase</a:t>
            </a:r>
            <a:r>
              <a:rPr kumimoji="0" lang="en-GB" sz="3200" b="0" i="1"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i="1" dirty="0">
                <a:solidFill>
                  <a:srgbClr val="002060"/>
                </a:solidFill>
                <a:latin typeface="Calibri Light" panose="020F0302020204030204" pitchFamily="34" charset="0"/>
                <a:cs typeface="Calibri Light" panose="020F0302020204030204" pitchFamily="34" charset="0"/>
              </a:rPr>
              <a:t>     strain             assay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i="1" dirty="0">
                <a:solidFill>
                  <a:srgbClr val="002060"/>
                </a:solidFill>
                <a:latin typeface="Calibri Light" panose="020F0302020204030204" pitchFamily="34" charset="0"/>
                <a:cs typeface="Calibri Light" panose="020F0302020204030204" pitchFamily="34" charset="0"/>
              </a:rPr>
              <a:t>     s</a:t>
            </a:r>
            <a:r>
              <a:rPr kumimoji="0" lang="en-GB" sz="3200" b="0" i="1" u="none" strike="noStrike" kern="1200" cap="none" spc="0" normalizeH="0" baseline="0" noProof="0" dirty="0" err="1">
                <a:ln>
                  <a:noFill/>
                </a:ln>
                <a:solidFill>
                  <a:srgbClr val="002060"/>
                </a:solidFill>
                <a:effectLst/>
                <a:uLnTx/>
                <a:uFillTx/>
                <a:latin typeface="Calibri Light" panose="020F0302020204030204" pitchFamily="34" charset="0"/>
                <a:cs typeface="Calibri Light" panose="020F0302020204030204" pitchFamily="34" charset="0"/>
              </a:rPr>
              <a:t>ite</a:t>
            </a:r>
            <a:r>
              <a:rPr kumimoji="0" lang="en-GB" sz="3200" b="0" i="1"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rPr>
              <a:t>                 factor</a:t>
            </a:r>
          </a:p>
        </p:txBody>
      </p:sp>
      <p:sp>
        <p:nvSpPr>
          <p:cNvPr id="4" name="TextBox 3"/>
          <p:cNvSpPr txBox="1"/>
          <p:nvPr/>
        </p:nvSpPr>
        <p:spPr>
          <a:xfrm>
            <a:off x="9909637" y="6259934"/>
            <a:ext cx="19019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Gill Sans MT" panose="020B0502020104020203"/>
                <a:ea typeface="+mn-ea"/>
                <a:cs typeface="+mn-cs"/>
                <a:hlinkClick r:id="rId3"/>
              </a:rPr>
              <a:t>Plaven-Sigray</a:t>
            </a:r>
            <a:r>
              <a:rPr kumimoji="0" lang="en-GB" sz="1800" b="0" i="0" u="none" strike="noStrike" kern="1200" cap="none" spc="0" normalizeH="0" baseline="0" noProof="0" dirty="0">
                <a:ln>
                  <a:noFill/>
                </a:ln>
                <a:solidFill>
                  <a:srgbClr val="002060"/>
                </a:solidFill>
                <a:effectLst/>
                <a:uLnTx/>
                <a:uFillTx/>
                <a:latin typeface="Gill Sans MT" panose="020B0502020104020203"/>
                <a:ea typeface="+mn-ea"/>
                <a:cs typeface="+mn-cs"/>
                <a:hlinkClick r:id="rId3"/>
              </a:rPr>
              <a:t> 2017</a:t>
            </a:r>
            <a:endParaRPr kumimoji="0" lang="en-GB" sz="1800" b="0" i="0" u="none" strike="noStrike" kern="1200" cap="none" spc="0" normalizeH="0" baseline="0" noProof="0" dirty="0">
              <a:ln>
                <a:noFill/>
              </a:ln>
              <a:solidFill>
                <a:srgbClr val="002060"/>
              </a:solidFill>
              <a:effectLst/>
              <a:uLnTx/>
              <a:uFillTx/>
              <a:latin typeface="Gill Sans MT" panose="020B0502020104020203"/>
              <a:ea typeface="+mn-ea"/>
              <a:cs typeface="+mn-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14522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DAB976-2DA1-4596-F2C9-920D8EB1057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C731FA-6E08-7E41-084D-36330148A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3E621F8E-891D-CC04-EC0A-1B0E65E17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E5C73CF9-358C-C302-8424-BE31AEA19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08331C3-B204-7418-5EE1-5BC266ADA34F}"/>
              </a:ext>
            </a:extLst>
          </p:cNvPr>
          <p:cNvSpPr>
            <a:spLocks noGrp="1"/>
          </p:cNvSpPr>
          <p:nvPr>
            <p:ph type="title"/>
          </p:nvPr>
        </p:nvSpPr>
        <p:spPr>
          <a:xfrm>
            <a:off x="1270109"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   </a:t>
            </a:r>
          </a:p>
        </p:txBody>
      </p:sp>
      <p:sp>
        <p:nvSpPr>
          <p:cNvPr id="11" name="Rectangle 10">
            <a:extLst>
              <a:ext uri="{FF2B5EF4-FFF2-40B4-BE49-F238E27FC236}">
                <a16:creationId xmlns:a16="http://schemas.microsoft.com/office/drawing/2014/main" id="{28631EB8-3223-3FA5-97BE-2581738A9DC0}"/>
              </a:ext>
            </a:extLst>
          </p:cNvPr>
          <p:cNvSpPr/>
          <p:nvPr/>
        </p:nvSpPr>
        <p:spPr bwMode="auto">
          <a:xfrm>
            <a:off x="-358237" y="1226256"/>
            <a:ext cx="12634416" cy="498070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9" name="Content Placeholder 2">
            <a:extLst>
              <a:ext uri="{FF2B5EF4-FFF2-40B4-BE49-F238E27FC236}">
                <a16:creationId xmlns:a16="http://schemas.microsoft.com/office/drawing/2014/main" id="{A204BD1D-12AF-959D-F794-ECCC5ABE28EB}"/>
              </a:ext>
            </a:extLst>
          </p:cNvPr>
          <p:cNvSpPr>
            <a:spLocks noGrp="1"/>
          </p:cNvSpPr>
          <p:nvPr>
            <p:ph idx="1"/>
          </p:nvPr>
        </p:nvSpPr>
        <p:spPr>
          <a:xfrm>
            <a:off x="373302" y="1501634"/>
            <a:ext cx="10310842" cy="4238850"/>
          </a:xfrm>
        </p:spPr>
        <p:txBody>
          <a:bodyPr>
            <a:noAutofit/>
          </a:bodyPr>
          <a:lstStyle/>
          <a:p>
            <a:r>
              <a:rPr lang="en-US" sz="2400" u="sng" dirty="0">
                <a:effectLst/>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https://readable.io/</a:t>
            </a:r>
            <a:r>
              <a:rPr lang="en-US" sz="2400" u="sng" dirty="0">
                <a:effectLst/>
                <a:latin typeface="Calibri Light" panose="020F0302020204030204" pitchFamily="34" charset="0"/>
                <a:ea typeface="Calibri Light" panose="020F0302020204030204" pitchFamily="34" charset="0"/>
                <a:cs typeface="Calibri Light" panose="020F0302020204030204" pitchFamily="34" charset="0"/>
              </a:rPr>
              <a:t>   $4/month</a:t>
            </a:r>
          </a:p>
          <a:p>
            <a:r>
              <a:rPr lang="en-US" sz="2400" u="sng" dirty="0">
                <a:latin typeface="Calibri Light" panose="020F0302020204030204" pitchFamily="34" charset="0"/>
                <a:ea typeface="Calibri Light" panose="020F0302020204030204" pitchFamily="34" charset="0"/>
                <a:cs typeface="Calibri Light" panose="020F0302020204030204" pitchFamily="34" charset="0"/>
                <a:hlinkClick r:id="rId4"/>
              </a:rPr>
              <a:t>https://www.grammarly.com/</a:t>
            </a:r>
            <a:r>
              <a:rPr lang="en-US" sz="2400" u="sng" dirty="0">
                <a:latin typeface="Calibri Light" panose="020F0302020204030204" pitchFamily="34" charset="0"/>
                <a:ea typeface="Calibri Light" panose="020F0302020204030204" pitchFamily="34" charset="0"/>
                <a:cs typeface="Calibri Light" panose="020F0302020204030204" pitchFamily="34" charset="0"/>
              </a:rPr>
              <a:t> Free basic plan</a:t>
            </a:r>
          </a:p>
          <a:p>
            <a:r>
              <a:rPr lang="en-GB" sz="2400" dirty="0">
                <a:latin typeface="Calibri Light" panose="020F0302020204030204" pitchFamily="34" charset="0"/>
                <a:ea typeface="Calibri Light" panose="020F0302020204030204" pitchFamily="34" charset="0"/>
                <a:cs typeface="Calibri Light" panose="020F0302020204030204" pitchFamily="34" charset="0"/>
                <a:hlinkClick r:id="rId5"/>
              </a:rPr>
              <a:t>SMOG Index Readability Calculator Online (textcompare.org)</a:t>
            </a:r>
            <a:r>
              <a:rPr lang="en-GB" sz="2400" dirty="0">
                <a:latin typeface="Calibri Light" panose="020F0302020204030204" pitchFamily="34" charset="0"/>
                <a:ea typeface="Calibri Light" panose="020F0302020204030204" pitchFamily="34" charset="0"/>
                <a:cs typeface="Calibri Light" panose="020F0302020204030204" pitchFamily="34" charset="0"/>
              </a:rPr>
              <a:t>  FREE</a:t>
            </a:r>
          </a:p>
          <a:p>
            <a:r>
              <a:rPr lang="en-GB" sz="2400" u="sng" dirty="0">
                <a:solidFill>
                  <a:srgbClr val="0000FF"/>
                </a:solidFill>
                <a:effectLst/>
                <a:latin typeface="Calibri Light" panose="020F0302020204030204" pitchFamily="34" charset="0"/>
                <a:ea typeface="Calibri Light" panose="020F0302020204030204" pitchFamily="34" charset="0"/>
                <a:cs typeface="Calibri Light" panose="020F0302020204030204" pitchFamily="34" charset="0"/>
                <a:hlinkClick r:id="rId6"/>
              </a:rPr>
              <a:t>https://originality.ai/readability-checker</a:t>
            </a: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 FREE</a:t>
            </a:r>
          </a:p>
          <a:p>
            <a:r>
              <a:rPr lang="en-GB" sz="2400" u="sng" dirty="0">
                <a:solidFill>
                  <a:srgbClr val="0000FF"/>
                </a:solidFill>
                <a:effectLst/>
                <a:latin typeface="Calibri Light" panose="020F0302020204030204" pitchFamily="34" charset="0"/>
                <a:ea typeface="Calibri Light" panose="020F0302020204030204" pitchFamily="34" charset="0"/>
                <a:cs typeface="Calibri Light" panose="020F0302020204030204" pitchFamily="34" charset="0"/>
                <a:hlinkClick r:id="rId7"/>
              </a:rPr>
              <a:t>https://hemingwayapp.com/readability-checker</a:t>
            </a:r>
            <a:r>
              <a:rPr lang="en-GB" sz="2400" u="sng" dirty="0">
                <a:solidFill>
                  <a:srgbClr val="0000FF"/>
                </a:solidFill>
                <a:effectLst/>
                <a:latin typeface="Calibri Light" panose="020F0302020204030204" pitchFamily="34" charset="0"/>
                <a:ea typeface="Calibri Light" panose="020F0302020204030204" pitchFamily="34" charset="0"/>
                <a:cs typeface="Calibri Light" panose="020F0302020204030204" pitchFamily="34" charset="0"/>
              </a:rPr>
              <a:t> $19.99 for the app</a:t>
            </a:r>
          </a:p>
          <a:p>
            <a:r>
              <a:rPr lang="en-GB" sz="2400" u="sng" dirty="0">
                <a:solidFill>
                  <a:srgbClr val="0000FF"/>
                </a:solidFill>
                <a:effectLst/>
                <a:latin typeface="Calibri Light" panose="020F0302020204030204" pitchFamily="34" charset="0"/>
                <a:ea typeface="Calibri Light" panose="020F0302020204030204" pitchFamily="34" charset="0"/>
                <a:cs typeface="Calibri Light" panose="020F0302020204030204" pitchFamily="34" charset="0"/>
                <a:hlinkClick r:id="rId8"/>
              </a:rPr>
              <a:t>https://chatgpt.com/</a:t>
            </a:r>
            <a:r>
              <a:rPr lang="en-GB" sz="2400" u="sng" dirty="0">
                <a:solidFill>
                  <a:srgbClr val="0000FF"/>
                </a:solidFill>
                <a:effectLst/>
                <a:latin typeface="Calibri Light" panose="020F0302020204030204" pitchFamily="34" charset="0"/>
                <a:ea typeface="Calibri Light" panose="020F0302020204030204" pitchFamily="34" charset="0"/>
                <a:cs typeface="Calibri Light" panose="020F0302020204030204" pitchFamily="34" charset="0"/>
              </a:rPr>
              <a:t> Free</a:t>
            </a: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baseline="0" dirty="0">
                <a:latin typeface="Calibri Light" panose="020F0302020204030204" pitchFamily="34" charset="0"/>
                <a:ea typeface="Calibri Light" panose="020F0302020204030204" pitchFamily="34" charset="0"/>
                <a:cs typeface="Calibri Light" panose="020F0302020204030204" pitchFamily="34" charset="0"/>
                <a:hlinkClick r:id="rId9"/>
              </a:rPr>
              <a:t>https://shell.techlab.works/</a:t>
            </a:r>
            <a:r>
              <a:rPr lang="en-GB" sz="2400" baseline="0" dirty="0">
                <a:latin typeface="Calibri Light" panose="020F0302020204030204" pitchFamily="34" charset="0"/>
                <a:ea typeface="Calibri Light" panose="020F0302020204030204" pitchFamily="34" charset="0"/>
                <a:cs typeface="Calibri Light" panose="020F0302020204030204" pitchFamily="34" charset="0"/>
              </a:rPr>
              <a:t>   Free</a:t>
            </a:r>
          </a:p>
          <a:p>
            <a:r>
              <a:rPr lang="en-US" sz="2400" dirty="0">
                <a:hlinkClick r:id="rId10"/>
              </a:rPr>
              <a:t>Readability Scoring System PLUS with the Robert Gunning Editor</a:t>
            </a:r>
            <a:r>
              <a:rPr lang="en-US" sz="2400" dirty="0"/>
              <a:t>  FREE</a:t>
            </a:r>
            <a:r>
              <a:rPr lang="en-US" sz="2400" u="sng"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2400" u="sng" dirty="0">
              <a:latin typeface="Calibri Light" panose="020F0302020204030204" pitchFamily="34" charset="0"/>
              <a:ea typeface="Calibri" panose="020F0502020204030204" pitchFamily="34" charset="0"/>
              <a:cs typeface="Calibri Light" panose="020F0302020204030204" pitchFamily="34" charset="0"/>
            </a:endParaRPr>
          </a:p>
          <a:p>
            <a:pPr lvl="1"/>
            <a:endParaRPr lang="en-GB" sz="2000" b="1" dirty="0">
              <a:latin typeface="Calibri Light" panose="020F0302020204030204" pitchFamily="34" charset="0"/>
              <a:cs typeface="Calibri Light" panose="020F0302020204030204" pitchFamily="34" charset="0"/>
            </a:endParaRPr>
          </a:p>
          <a:p>
            <a:pPr lvl="1"/>
            <a:endParaRPr lang="en-GB" sz="2000" b="1" dirty="0">
              <a:latin typeface="Calibri Light" panose="020F0302020204030204" pitchFamily="34" charset="0"/>
              <a:cs typeface="Calibri Light" panose="020F0302020204030204" pitchFamily="34" charset="0"/>
            </a:endParaRPr>
          </a:p>
          <a:p>
            <a:endParaRPr lang="en-GB" sz="2000" b="1" dirty="0">
              <a:latin typeface="Calibri Light" panose="020F0302020204030204" pitchFamily="34" charset="0"/>
              <a:cs typeface="Calibri Light" panose="020F0302020204030204" pitchFamily="34" charset="0"/>
            </a:endParaRPr>
          </a:p>
        </p:txBody>
      </p:sp>
      <p:pic>
        <p:nvPicPr>
          <p:cNvPr id="20" name="Picture 19">
            <a:extLst>
              <a:ext uri="{FF2B5EF4-FFF2-40B4-BE49-F238E27FC236}">
                <a16:creationId xmlns:a16="http://schemas.microsoft.com/office/drawing/2014/main" id="{A6C2A501-91E2-F2D8-F192-04A25AEFD6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
        <p:nvSpPr>
          <p:cNvPr id="3" name="Content Placeholder 2">
            <a:extLst>
              <a:ext uri="{FF2B5EF4-FFF2-40B4-BE49-F238E27FC236}">
                <a16:creationId xmlns:a16="http://schemas.microsoft.com/office/drawing/2014/main" id="{7468C637-16E9-42A0-6D70-356BF28CFED6}"/>
              </a:ext>
            </a:extLst>
          </p:cNvPr>
          <p:cNvSpPr txBox="1">
            <a:spLocks/>
          </p:cNvSpPr>
          <p:nvPr/>
        </p:nvSpPr>
        <p:spPr>
          <a:xfrm>
            <a:off x="4819228" y="276773"/>
            <a:ext cx="11729832" cy="15147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2060"/>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AI readability checkers:</a:t>
            </a:r>
            <a:endParaRPr lang="en-US" sz="2400" b="1" dirty="0">
              <a:solidFill>
                <a:srgbClr val="002060"/>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a:p>
            <a:endParaRPr lang="en-GB" sz="2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012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153C0A-A785-138B-8C90-CB959FB9A61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7F4677C-FB4D-51F7-F8B4-932426A0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7462A39A-A6A1-BB1F-9D21-E912E3A99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AA275062-61F3-C4FB-C1B4-40E05EAC8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7DC30E5-01D6-FA66-DAB2-C6ADD98F745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8317247A-7AF6-12F0-A690-FB85D799BE15}"/>
              </a:ext>
            </a:extLst>
          </p:cNvPr>
          <p:cNvSpPr/>
          <p:nvPr/>
        </p:nvSpPr>
        <p:spPr bwMode="auto">
          <a:xfrm>
            <a:off x="-176463" y="1075636"/>
            <a:ext cx="12625137"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4" name="TextBox 13">
            <a:extLst>
              <a:ext uri="{FF2B5EF4-FFF2-40B4-BE49-F238E27FC236}">
                <a16:creationId xmlns:a16="http://schemas.microsoft.com/office/drawing/2014/main" id="{EC27BBA9-E449-FFB7-52C1-7FD66E49AE60}"/>
              </a:ext>
            </a:extLst>
          </p:cNvPr>
          <p:cNvSpPr txBox="1"/>
          <p:nvPr/>
        </p:nvSpPr>
        <p:spPr>
          <a:xfrm>
            <a:off x="1417670" y="2033992"/>
            <a:ext cx="9420176" cy="2308324"/>
          </a:xfrm>
          <a:prstGeom prst="rect">
            <a:avLst/>
          </a:prstGeom>
          <a:noFill/>
        </p:spPr>
        <p:txBody>
          <a:bodyPr wrap="square" rtlCol="0">
            <a:spAutoFit/>
          </a:bodyPr>
          <a:lstStyle/>
          <a:p>
            <a:pPr algn="ctr"/>
            <a:r>
              <a:rPr lang="en-GB" sz="3600" dirty="0">
                <a:latin typeface="Calibri Light" panose="020F0302020204030204" pitchFamily="34" charset="0"/>
                <a:cs typeface="Calibri Light" panose="020F0302020204030204" pitchFamily="34" charset="0"/>
              </a:rPr>
              <a:t>There are no readability scores</a:t>
            </a:r>
          </a:p>
          <a:p>
            <a:pPr algn="ctr"/>
            <a:r>
              <a:rPr lang="en-GB" sz="3600" dirty="0">
                <a:latin typeface="Calibri Light" panose="020F0302020204030204" pitchFamily="34" charset="0"/>
                <a:cs typeface="Calibri Light" panose="020F0302020204030204" pitchFamily="34" charset="0"/>
              </a:rPr>
              <a:t>which incorporate jargon </a:t>
            </a:r>
          </a:p>
          <a:p>
            <a:pPr algn="ctr"/>
            <a:r>
              <a:rPr lang="en-GB" sz="3600" dirty="0">
                <a:latin typeface="Calibri Light" panose="020F0302020204030204" pitchFamily="34" charset="0"/>
                <a:cs typeface="Calibri Light" panose="020F0302020204030204" pitchFamily="34" charset="0"/>
              </a:rPr>
              <a:t>as part of the calculation.</a:t>
            </a:r>
          </a:p>
          <a:p>
            <a:pPr algn="ctr"/>
            <a:endParaRPr lang="en-GB" sz="3600" dirty="0">
              <a:latin typeface="Calibri Light" panose="020F0302020204030204" pitchFamily="34" charset="0"/>
              <a:cs typeface="Calibri Light" panose="020F0302020204030204" pitchFamily="34" charset="0"/>
            </a:endParaRPr>
          </a:p>
        </p:txBody>
      </p:sp>
      <p:pic>
        <p:nvPicPr>
          <p:cNvPr id="16" name="Picture 15">
            <a:extLst>
              <a:ext uri="{FF2B5EF4-FFF2-40B4-BE49-F238E27FC236}">
                <a16:creationId xmlns:a16="http://schemas.microsoft.com/office/drawing/2014/main" id="{DE6E11C3-EE4B-EEA7-BEE8-BE901E4749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144364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563667A-C18A-31B7-9E9A-97D3EE900A3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p:cNvSpPr/>
          <p:nvPr/>
        </p:nvSpPr>
        <p:spPr bwMode="auto">
          <a:xfrm>
            <a:off x="-240632" y="1075636"/>
            <a:ext cx="12705348"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4" name="TextBox 13"/>
          <p:cNvSpPr txBox="1"/>
          <p:nvPr/>
        </p:nvSpPr>
        <p:spPr>
          <a:xfrm>
            <a:off x="552893" y="1665568"/>
            <a:ext cx="11313042" cy="4585871"/>
          </a:xfrm>
          <a:prstGeom prst="rect">
            <a:avLst/>
          </a:prstGeom>
          <a:noFill/>
        </p:spPr>
        <p:txBody>
          <a:bodyPr wrap="square" rtlCol="0">
            <a:spAutoFit/>
          </a:bodyPr>
          <a:lstStyle/>
          <a:p>
            <a:pPr algn="ctr"/>
            <a:r>
              <a:rPr lang="en-GB" sz="2800" dirty="0">
                <a:latin typeface="Calibri Light" panose="020F0302020204030204" pitchFamily="34" charset="0"/>
                <a:cs typeface="Calibri Light" panose="020F0302020204030204" pitchFamily="34" charset="0"/>
              </a:rPr>
              <a:t>Lets try a readability score to see this for ourselves…</a:t>
            </a:r>
          </a:p>
          <a:p>
            <a:endParaRPr lang="en-GB" sz="2400" dirty="0">
              <a:latin typeface="Calibri Light" panose="020F0302020204030204" pitchFamily="34" charset="0"/>
              <a:cs typeface="Calibri Light" panose="020F0302020204030204" pitchFamily="34" charset="0"/>
            </a:endParaRPr>
          </a:p>
          <a:p>
            <a:r>
              <a:rPr lang="en-GB" sz="2400" dirty="0">
                <a:latin typeface="Calibri Light" panose="020F0302020204030204" pitchFamily="34" charset="0"/>
                <a:cs typeface="Calibri Light" panose="020F0302020204030204" pitchFamily="34" charset="0"/>
              </a:rPr>
              <a:t>You have a short ‘plain English’ abstract in front of you.</a:t>
            </a:r>
          </a:p>
          <a:p>
            <a:r>
              <a:rPr lang="en-GB" sz="2400" dirty="0">
                <a:latin typeface="Calibri Light" panose="020F0302020204030204" pitchFamily="34" charset="0"/>
                <a:cs typeface="Calibri Light" panose="020F0302020204030204" pitchFamily="34" charset="0"/>
              </a:rPr>
              <a:t>Do you think this is written in plain English?</a:t>
            </a:r>
          </a:p>
          <a:p>
            <a:endParaRPr lang="en-GB" sz="2400" dirty="0">
              <a:latin typeface="Calibri Light" panose="020F0302020204030204" pitchFamily="34" charset="0"/>
              <a:cs typeface="Calibri Light" panose="020F0302020204030204" pitchFamily="34" charset="0"/>
            </a:endParaRPr>
          </a:p>
          <a:p>
            <a:r>
              <a:rPr lang="en-GB" sz="2400" dirty="0">
                <a:latin typeface="Calibri Light" panose="020F0302020204030204" pitchFamily="34" charset="0"/>
                <a:cs typeface="Calibri Light" panose="020F0302020204030204" pitchFamily="34" charset="0"/>
              </a:rPr>
              <a:t>Here is the grading:</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Flesch-Kincaid Reading Ease: 26.7 (very difficult, aged 18 +)</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Gunning Fog Index: 19 (Extremely difficult, aged 23+)</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SMOG index: 16 (Extremely difficult, aged 23+)</a:t>
            </a:r>
          </a:p>
          <a:p>
            <a:endParaRPr lang="en-GB" sz="2400" dirty="0">
              <a:latin typeface="Calibri Light" panose="020F0302020204030204" pitchFamily="34" charset="0"/>
              <a:cs typeface="Calibri Light" panose="020F0302020204030204" pitchFamily="34" charset="0"/>
            </a:endParaRPr>
          </a:p>
          <a:p>
            <a:r>
              <a:rPr lang="en-GB" sz="2400" dirty="0">
                <a:latin typeface="Calibri Light" panose="020F0302020204030204" pitchFamily="34" charset="0"/>
                <a:cs typeface="Calibri Light" panose="020F0302020204030204" pitchFamily="34" charset="0"/>
              </a:rPr>
              <a:t>Do you agree with this assessment?</a:t>
            </a:r>
          </a:p>
          <a:p>
            <a:endParaRPr lang="en-GB" sz="2400" dirty="0">
              <a:latin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
        <p:nvSpPr>
          <p:cNvPr id="3" name="TextBox 2"/>
          <p:cNvSpPr txBox="1"/>
          <p:nvPr/>
        </p:nvSpPr>
        <p:spPr>
          <a:xfrm>
            <a:off x="4945905" y="6427840"/>
            <a:ext cx="10954512" cy="400110"/>
          </a:xfrm>
          <a:prstGeom prst="rect">
            <a:avLst/>
          </a:prstGeom>
          <a:noFill/>
        </p:spPr>
        <p:txBody>
          <a:bodyPr wrap="square" rtlCol="0">
            <a:spAutoFit/>
          </a:bodyPr>
          <a:lstStyle/>
          <a:p>
            <a:r>
              <a:rPr lang="en-US" sz="2000" dirty="0">
                <a:hlinkClick r:id="rId4"/>
              </a:rPr>
              <a:t>Readability Scoring System PLUS with the Robert Gunning Editor</a:t>
            </a:r>
            <a:endParaRPr lang="en-GB" sz="2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419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Effect transition="in" filter="fade">
                                      <p:cBhvr>
                                        <p:cTn id="7" dur="500"/>
                                        <p:tgtEl>
                                          <p:spTgt spid="1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6" end="6"/>
                                            </p:txEl>
                                          </p:spTgt>
                                        </p:tgtEl>
                                        <p:attrNameLst>
                                          <p:attrName>style.visibility</p:attrName>
                                        </p:attrNameLst>
                                      </p:cBhvr>
                                      <p:to>
                                        <p:strVal val="visible"/>
                                      </p:to>
                                    </p:set>
                                    <p:animEffect transition="in" filter="fade">
                                      <p:cBhvr>
                                        <p:cTn id="10" dur="500"/>
                                        <p:tgtEl>
                                          <p:spTgt spid="1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7" end="7"/>
                                            </p:txEl>
                                          </p:spTgt>
                                        </p:tgtEl>
                                        <p:attrNameLst>
                                          <p:attrName>style.visibility</p:attrName>
                                        </p:attrNameLst>
                                      </p:cBhvr>
                                      <p:to>
                                        <p:strVal val="visible"/>
                                      </p:to>
                                    </p:set>
                                    <p:animEffect transition="in" filter="fade">
                                      <p:cBhvr>
                                        <p:cTn id="13" dur="500"/>
                                        <p:tgtEl>
                                          <p:spTgt spid="1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8" end="8"/>
                                            </p:txEl>
                                          </p:spTgt>
                                        </p:tgtEl>
                                        <p:attrNameLst>
                                          <p:attrName>style.visibility</p:attrName>
                                        </p:attrNameLst>
                                      </p:cBhvr>
                                      <p:to>
                                        <p:strVal val="visible"/>
                                      </p:to>
                                    </p:set>
                                    <p:animEffect transition="in" filter="fade">
                                      <p:cBhvr>
                                        <p:cTn id="16" dur="500"/>
                                        <p:tgtEl>
                                          <p:spTgt spid="1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10" end="10"/>
                                            </p:txEl>
                                          </p:spTgt>
                                        </p:tgtEl>
                                        <p:attrNameLst>
                                          <p:attrName>style.visibility</p:attrName>
                                        </p:attrNameLst>
                                      </p:cBhvr>
                                      <p:to>
                                        <p:strVal val="visible"/>
                                      </p:to>
                                    </p:set>
                                    <p:animEffect transition="in" filter="fade">
                                      <p:cBhvr>
                                        <p:cTn id="19"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19A20F-98E2-3890-5C8B-DF28319A6FD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5A89CB5-87B5-A547-A182-A480DC757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76163EFE-D2A2-A7EE-5B7F-C8601C303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D46E716-1EB9-6ED2-F531-DBCF76B71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4BEAD44-773D-D63B-CD81-73D8C7226C4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BE243E2D-D1BF-B694-3257-C69D3A9412FF}"/>
              </a:ext>
            </a:extLst>
          </p:cNvPr>
          <p:cNvSpPr/>
          <p:nvPr/>
        </p:nvSpPr>
        <p:spPr bwMode="auto">
          <a:xfrm>
            <a:off x="-240632" y="1075636"/>
            <a:ext cx="12705348"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4" name="TextBox 13">
            <a:extLst>
              <a:ext uri="{FF2B5EF4-FFF2-40B4-BE49-F238E27FC236}">
                <a16:creationId xmlns:a16="http://schemas.microsoft.com/office/drawing/2014/main" id="{060F2C87-EE0A-2869-1C6C-6349BC6F7425}"/>
              </a:ext>
            </a:extLst>
          </p:cNvPr>
          <p:cNvSpPr txBox="1"/>
          <p:nvPr/>
        </p:nvSpPr>
        <p:spPr>
          <a:xfrm>
            <a:off x="552893" y="1665568"/>
            <a:ext cx="11313042" cy="892552"/>
          </a:xfrm>
          <a:prstGeom prst="rect">
            <a:avLst/>
          </a:prstGeom>
          <a:noFill/>
        </p:spPr>
        <p:txBody>
          <a:bodyPr wrap="square" rtlCol="0">
            <a:spAutoFit/>
          </a:bodyPr>
          <a:lstStyle/>
          <a:p>
            <a:pPr algn="ctr"/>
            <a:r>
              <a:rPr lang="en-GB" sz="2800" dirty="0">
                <a:latin typeface="Calibri Light" panose="020F0302020204030204" pitchFamily="34" charset="0"/>
                <a:cs typeface="Calibri Light" panose="020F0302020204030204" pitchFamily="34" charset="0"/>
              </a:rPr>
              <a:t>Lets see how we can improve…</a:t>
            </a:r>
          </a:p>
          <a:p>
            <a:endParaRPr lang="en-GB" sz="2400"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BB481546-F862-F92D-BBCE-EC92128BA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pic>
        <p:nvPicPr>
          <p:cNvPr id="5" name="Picture 4">
            <a:extLst>
              <a:ext uri="{FF2B5EF4-FFF2-40B4-BE49-F238E27FC236}">
                <a16:creationId xmlns:a16="http://schemas.microsoft.com/office/drawing/2014/main" id="{C16C896B-641D-CAE1-F8A9-ABE6B81AE9D1}"/>
              </a:ext>
            </a:extLst>
          </p:cNvPr>
          <p:cNvPicPr>
            <a:picLocks noChangeAspect="1"/>
          </p:cNvPicPr>
          <p:nvPr/>
        </p:nvPicPr>
        <p:blipFill>
          <a:blip r:embed="rId4"/>
          <a:srcRect t="26177" r="33590" b="29813"/>
          <a:stretch/>
        </p:blipFill>
        <p:spPr>
          <a:xfrm>
            <a:off x="289890" y="2861772"/>
            <a:ext cx="7845113" cy="2309700"/>
          </a:xfrm>
          <a:prstGeom prst="rect">
            <a:avLst/>
          </a:prstGeom>
        </p:spPr>
      </p:pic>
      <p:sp>
        <p:nvSpPr>
          <p:cNvPr id="6" name="TextBox 5">
            <a:extLst>
              <a:ext uri="{FF2B5EF4-FFF2-40B4-BE49-F238E27FC236}">
                <a16:creationId xmlns:a16="http://schemas.microsoft.com/office/drawing/2014/main" id="{29CA318D-35AE-A465-7826-028F8ABDEF6E}"/>
              </a:ext>
            </a:extLst>
          </p:cNvPr>
          <p:cNvSpPr txBox="1"/>
          <p:nvPr/>
        </p:nvSpPr>
        <p:spPr>
          <a:xfrm>
            <a:off x="7415094" y="6452928"/>
            <a:ext cx="3906967" cy="369332"/>
          </a:xfrm>
          <a:prstGeom prst="rect">
            <a:avLst/>
          </a:prstGeom>
          <a:noFill/>
        </p:spPr>
        <p:txBody>
          <a:bodyPr wrap="none" rtlCol="0">
            <a:spAutoFit/>
          </a:bodyPr>
          <a:lstStyle/>
          <a:p>
            <a:r>
              <a:rPr lang="en-GB" dirty="0" err="1">
                <a:hlinkClick r:id="rId5"/>
              </a:rPr>
              <a:t>SHeLL</a:t>
            </a:r>
            <a:r>
              <a:rPr lang="en-GB" dirty="0">
                <a:hlinkClick r:id="rId5"/>
              </a:rPr>
              <a:t> Editor</a:t>
            </a:r>
            <a:r>
              <a:rPr lang="en-GB" dirty="0"/>
              <a:t>: https//</a:t>
            </a:r>
            <a:r>
              <a:rPr lang="en-GB" dirty="0" err="1"/>
              <a:t>shell.techlab.works</a:t>
            </a:r>
            <a:endParaRPr lang="en-GB" dirty="0"/>
          </a:p>
        </p:txBody>
      </p:sp>
      <p:pic>
        <p:nvPicPr>
          <p:cNvPr id="7" name="Picture 6">
            <a:extLst>
              <a:ext uri="{FF2B5EF4-FFF2-40B4-BE49-F238E27FC236}">
                <a16:creationId xmlns:a16="http://schemas.microsoft.com/office/drawing/2014/main" id="{E500835E-105C-522C-338E-32B280411F4A}"/>
              </a:ext>
            </a:extLst>
          </p:cNvPr>
          <p:cNvPicPr>
            <a:picLocks noChangeAspect="1"/>
          </p:cNvPicPr>
          <p:nvPr/>
        </p:nvPicPr>
        <p:blipFill>
          <a:blip r:embed="rId4"/>
          <a:srcRect b="88001"/>
          <a:stretch/>
        </p:blipFill>
        <p:spPr>
          <a:xfrm>
            <a:off x="1522758" y="2183212"/>
            <a:ext cx="9019265" cy="480813"/>
          </a:xfrm>
          <a:prstGeom prst="rect">
            <a:avLst/>
          </a:prstGeom>
        </p:spPr>
      </p:pic>
      <p:pic>
        <p:nvPicPr>
          <p:cNvPr id="13" name="Picture 12">
            <a:extLst>
              <a:ext uri="{FF2B5EF4-FFF2-40B4-BE49-F238E27FC236}">
                <a16:creationId xmlns:a16="http://schemas.microsoft.com/office/drawing/2014/main" id="{60B040BA-3857-EBB3-85F9-5A7E26CCBE3A}"/>
              </a:ext>
            </a:extLst>
          </p:cNvPr>
          <p:cNvPicPr>
            <a:picLocks noChangeAspect="1"/>
          </p:cNvPicPr>
          <p:nvPr/>
        </p:nvPicPr>
        <p:blipFill>
          <a:blip r:embed="rId4"/>
          <a:srcRect l="65960" t="35567"/>
          <a:stretch/>
        </p:blipFill>
        <p:spPr>
          <a:xfrm>
            <a:off x="8244051" y="2590335"/>
            <a:ext cx="3993845" cy="3358569"/>
          </a:xfrm>
          <a:prstGeom prst="rect">
            <a:avLst/>
          </a:prstGeom>
        </p:spPr>
      </p:pic>
    </p:spTree>
    <p:extLst>
      <p:ext uri="{BB962C8B-B14F-4D97-AF65-F5344CB8AC3E}">
        <p14:creationId xmlns:p14="http://schemas.microsoft.com/office/powerpoint/2010/main" val="343358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E90865-B741-B8A3-3422-F54517294B5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A03DD65-5BBA-8162-332B-ADACEBF6A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9E844377-EF21-2562-5BBF-8F9E41907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86EA34CD-BFD8-6821-7B17-D067EA5F5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B97C3336-1C97-CA44-87BB-80DEB8B3A4A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AC0DC291-F4D8-0312-BCE5-6161923753B4}"/>
              </a:ext>
            </a:extLst>
          </p:cNvPr>
          <p:cNvSpPr/>
          <p:nvPr/>
        </p:nvSpPr>
        <p:spPr bwMode="auto">
          <a:xfrm>
            <a:off x="-240632" y="1075636"/>
            <a:ext cx="12705348"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4" name="TextBox 13">
            <a:extLst>
              <a:ext uri="{FF2B5EF4-FFF2-40B4-BE49-F238E27FC236}">
                <a16:creationId xmlns:a16="http://schemas.microsoft.com/office/drawing/2014/main" id="{8F8906BA-B8F9-BD63-445A-038857B20C23}"/>
              </a:ext>
            </a:extLst>
          </p:cNvPr>
          <p:cNvSpPr txBox="1"/>
          <p:nvPr/>
        </p:nvSpPr>
        <p:spPr>
          <a:xfrm>
            <a:off x="552893" y="1665568"/>
            <a:ext cx="11313042" cy="892552"/>
          </a:xfrm>
          <a:prstGeom prst="rect">
            <a:avLst/>
          </a:prstGeom>
          <a:noFill/>
        </p:spPr>
        <p:txBody>
          <a:bodyPr wrap="square" rtlCol="0">
            <a:spAutoFit/>
          </a:bodyPr>
          <a:lstStyle/>
          <a:p>
            <a:pPr algn="ctr"/>
            <a:r>
              <a:rPr lang="en-GB" sz="2800" dirty="0">
                <a:latin typeface="Calibri Light" panose="020F0302020204030204" pitchFamily="34" charset="0"/>
                <a:cs typeface="Calibri Light" panose="020F0302020204030204" pitchFamily="34" charset="0"/>
              </a:rPr>
              <a:t>Lets see what ChatGPT can do for a 9 year old…</a:t>
            </a:r>
          </a:p>
          <a:p>
            <a:endParaRPr lang="en-GB" sz="2400"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22182B79-F1F3-7CC4-528B-8E4335E06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
        <p:nvSpPr>
          <p:cNvPr id="6" name="TextBox 5">
            <a:extLst>
              <a:ext uri="{FF2B5EF4-FFF2-40B4-BE49-F238E27FC236}">
                <a16:creationId xmlns:a16="http://schemas.microsoft.com/office/drawing/2014/main" id="{9534F661-9AA8-4EEC-1B71-0E49DC6B7A15}"/>
              </a:ext>
            </a:extLst>
          </p:cNvPr>
          <p:cNvSpPr txBox="1"/>
          <p:nvPr/>
        </p:nvSpPr>
        <p:spPr>
          <a:xfrm>
            <a:off x="10704858" y="6407474"/>
            <a:ext cx="1439818" cy="369332"/>
          </a:xfrm>
          <a:prstGeom prst="rect">
            <a:avLst/>
          </a:prstGeom>
          <a:noFill/>
        </p:spPr>
        <p:txBody>
          <a:bodyPr wrap="none" rtlCol="0">
            <a:spAutoFit/>
          </a:bodyPr>
          <a:lstStyle/>
          <a:p>
            <a:r>
              <a:rPr lang="en-GB" dirty="0" err="1">
                <a:hlinkClick r:id="rId4"/>
              </a:rPr>
              <a:t>SHeLL</a:t>
            </a:r>
            <a:r>
              <a:rPr lang="en-GB" dirty="0">
                <a:hlinkClick r:id="rId4"/>
              </a:rPr>
              <a:t> Editor</a:t>
            </a:r>
            <a:endParaRPr lang="en-GB" dirty="0"/>
          </a:p>
        </p:txBody>
      </p:sp>
      <p:sp>
        <p:nvSpPr>
          <p:cNvPr id="3" name="TextBox 2">
            <a:extLst>
              <a:ext uri="{FF2B5EF4-FFF2-40B4-BE49-F238E27FC236}">
                <a16:creationId xmlns:a16="http://schemas.microsoft.com/office/drawing/2014/main" id="{914C1981-F933-18B2-9C82-8919009ABBB2}"/>
              </a:ext>
            </a:extLst>
          </p:cNvPr>
          <p:cNvSpPr txBox="1"/>
          <p:nvPr/>
        </p:nvSpPr>
        <p:spPr>
          <a:xfrm>
            <a:off x="581030" y="2164264"/>
            <a:ext cx="11058077" cy="2308324"/>
          </a:xfrm>
          <a:prstGeom prst="rect">
            <a:avLst/>
          </a:prstGeom>
          <a:noFill/>
          <a:ln>
            <a:solidFill>
              <a:srgbClr val="002060"/>
            </a:solidFill>
          </a:ln>
        </p:spPr>
        <p:txBody>
          <a:bodyPr wrap="square" rtlCol="0">
            <a:sp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Muscular dystrophy is a disease where a special protein called dystrophin is missing from the muscles. One idea to help fix this problem is to replace the missing dystrophin with a similar protein called utrophin, which is found in small amounts in people with muscular dystrophy. We found some exciting new information showing that utrophin is controlled by another protein in the muscles called calcineurin. This protein helps muscles grow. When calcineurin is turned on in a muscle, it helps make more utrophin, which can take the place of dystrophin in the muscle. This process helps to fix muscles that are damaged by muscular dystrophy. In our research, we plan to learn more about how calcineurin helps fix damaged muscles and find other proteins that may also help. This will help us understand how to make treatments to fix the damage caused by muscular dystrophy.</a:t>
            </a:r>
            <a:endParaRPr lang="en-GB"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375F1001-9D17-1213-9E4F-D9BADD657036}"/>
              </a:ext>
            </a:extLst>
          </p:cNvPr>
          <p:cNvSpPr txBox="1"/>
          <p:nvPr/>
        </p:nvSpPr>
        <p:spPr>
          <a:xfrm>
            <a:off x="581030" y="4511633"/>
            <a:ext cx="10908685" cy="1754326"/>
          </a:xfrm>
          <a:prstGeom prst="rect">
            <a:avLst/>
          </a:prstGeom>
          <a:noFill/>
        </p:spPr>
        <p:txBody>
          <a:bodyPr wrap="square" rtlCol="0">
            <a:spAutoFi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Suggestions:</a:t>
            </a:r>
          </a:p>
          <a:p>
            <a:pPr marL="285750" indent="-285750">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One of the most promising therapeutic strategies / </a:t>
            </a:r>
            <a:r>
              <a:rPr lang="en-GB" u="sng" dirty="0">
                <a:solidFill>
                  <a:schemeClr val="accent3">
                    <a:lumMod val="50000"/>
                  </a:schemeClr>
                </a:solidFill>
                <a:latin typeface="Calibri Light" panose="020F0302020204030204" pitchFamily="34" charset="0"/>
                <a:ea typeface="Calibri Light" panose="020F0302020204030204" pitchFamily="34" charset="0"/>
                <a:cs typeface="Calibri Light" panose="020F0302020204030204" pitchFamily="34" charset="0"/>
              </a:rPr>
              <a:t>One idea to help fix this problem is…</a:t>
            </a:r>
          </a:p>
          <a:p>
            <a:pPr marL="285750" indent="-285750">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We have provided exciting new evidence… / </a:t>
            </a:r>
            <a:r>
              <a:rPr lang="en-GB" u="sng" dirty="0">
                <a:solidFill>
                  <a:schemeClr val="accent3">
                    <a:lumMod val="50000"/>
                  </a:schemeClr>
                </a:solidFill>
                <a:latin typeface="Calibri Light" panose="020F0302020204030204" pitchFamily="34" charset="0"/>
                <a:ea typeface="Calibri Light" panose="020F0302020204030204" pitchFamily="34" charset="0"/>
                <a:cs typeface="Calibri Light" panose="020F0302020204030204" pitchFamily="34" charset="0"/>
              </a:rPr>
              <a:t>We found some exciting new information…</a:t>
            </a:r>
          </a:p>
          <a:p>
            <a:pPr marL="285750" indent="-285750">
              <a:buFont typeface="Arial" panose="020B0604020202020204" pitchFamily="34" charset="0"/>
              <a:buChar char="•"/>
            </a:pPr>
            <a:r>
              <a:rPr lang="en-GB"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Indeed, we showed that when calcineurin is turned on within a muscle </a:t>
            </a:r>
            <a:r>
              <a:rPr lang="en-GB" sz="1800" dirty="0" err="1">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fiber</a:t>
            </a:r>
            <a:r>
              <a:rPr lang="en-GB"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utrophin is enticed to appear in abundance all over the muscle </a:t>
            </a:r>
            <a:r>
              <a:rPr lang="en-GB" sz="1800" dirty="0" err="1">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fiber</a:t>
            </a:r>
            <a:r>
              <a:rPr lang="en-GB"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in areas usually reserved for dystrophin / </a:t>
            </a:r>
            <a:r>
              <a:rPr lang="en-GB" sz="1800" u="sng" dirty="0">
                <a:solidFill>
                  <a:schemeClr val="accent3">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This protein helps muscles grow</a:t>
            </a:r>
            <a:r>
              <a:rPr lang="en-GB" sz="1800" dirty="0">
                <a:solidFill>
                  <a:schemeClr val="accent3">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en-GB" dirty="0">
              <a:solidFill>
                <a:schemeClr val="accent3">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764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3F2A1-366F-FD2B-D59C-4526A9466E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0D78926-32F0-36E3-C564-50DD580DD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20FC26D-8A15-4EFB-AC6A-BDB2597D9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8C2771BA-04EF-E8BA-2415-B2239BBA0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AA03C1C-5238-3EAD-C1BF-462794B537D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28C5BC1B-4FB3-60B5-D96E-A5883CB6F878}"/>
              </a:ext>
            </a:extLst>
          </p:cNvPr>
          <p:cNvSpPr/>
          <p:nvPr/>
        </p:nvSpPr>
        <p:spPr bwMode="auto">
          <a:xfrm>
            <a:off x="-240632" y="1075636"/>
            <a:ext cx="12705348"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4" name="TextBox 13">
            <a:extLst>
              <a:ext uri="{FF2B5EF4-FFF2-40B4-BE49-F238E27FC236}">
                <a16:creationId xmlns:a16="http://schemas.microsoft.com/office/drawing/2014/main" id="{26B348E7-4E27-4334-6F8F-781A4D09F6A0}"/>
              </a:ext>
            </a:extLst>
          </p:cNvPr>
          <p:cNvSpPr txBox="1"/>
          <p:nvPr/>
        </p:nvSpPr>
        <p:spPr>
          <a:xfrm>
            <a:off x="552893" y="1665568"/>
            <a:ext cx="11313042" cy="892552"/>
          </a:xfrm>
          <a:prstGeom prst="rect">
            <a:avLst/>
          </a:prstGeom>
          <a:noFill/>
        </p:spPr>
        <p:txBody>
          <a:bodyPr wrap="square" rtlCol="0">
            <a:spAutoFit/>
          </a:bodyPr>
          <a:lstStyle/>
          <a:p>
            <a:pPr algn="ctr"/>
            <a:r>
              <a:rPr lang="en-GB" sz="2800" dirty="0">
                <a:latin typeface="Calibri Light" panose="020F0302020204030204" pitchFamily="34" charset="0"/>
                <a:cs typeface="Calibri Light" panose="020F0302020204030204" pitchFamily="34" charset="0"/>
              </a:rPr>
              <a:t>Lets put ChatGPT into a readability scorer…</a:t>
            </a:r>
          </a:p>
          <a:p>
            <a:endParaRPr lang="en-GB" sz="2400"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81EED226-E495-1E79-D5E3-EED3FCF54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pic>
        <p:nvPicPr>
          <p:cNvPr id="7" name="Picture 6">
            <a:extLst>
              <a:ext uri="{FF2B5EF4-FFF2-40B4-BE49-F238E27FC236}">
                <a16:creationId xmlns:a16="http://schemas.microsoft.com/office/drawing/2014/main" id="{28AAB3E2-4500-E2FB-0BBD-D4A268C4006D}"/>
              </a:ext>
            </a:extLst>
          </p:cNvPr>
          <p:cNvPicPr>
            <a:picLocks noChangeAspect="1"/>
          </p:cNvPicPr>
          <p:nvPr/>
        </p:nvPicPr>
        <p:blipFill>
          <a:blip r:embed="rId4"/>
          <a:stretch>
            <a:fillRect/>
          </a:stretch>
        </p:blipFill>
        <p:spPr>
          <a:xfrm>
            <a:off x="105732" y="2922664"/>
            <a:ext cx="7780179" cy="1945045"/>
          </a:xfrm>
          <a:prstGeom prst="rect">
            <a:avLst/>
          </a:prstGeom>
        </p:spPr>
      </p:pic>
      <p:pic>
        <p:nvPicPr>
          <p:cNvPr id="15" name="Picture 14">
            <a:extLst>
              <a:ext uri="{FF2B5EF4-FFF2-40B4-BE49-F238E27FC236}">
                <a16:creationId xmlns:a16="http://schemas.microsoft.com/office/drawing/2014/main" id="{2B172523-4433-2EB9-E019-90C6A047D683}"/>
              </a:ext>
            </a:extLst>
          </p:cNvPr>
          <p:cNvPicPr>
            <a:picLocks noChangeAspect="1"/>
          </p:cNvPicPr>
          <p:nvPr/>
        </p:nvPicPr>
        <p:blipFill>
          <a:blip r:embed="rId5"/>
          <a:stretch>
            <a:fillRect/>
          </a:stretch>
        </p:blipFill>
        <p:spPr>
          <a:xfrm>
            <a:off x="8450441" y="3013195"/>
            <a:ext cx="3694235" cy="3306154"/>
          </a:xfrm>
          <a:prstGeom prst="rect">
            <a:avLst/>
          </a:prstGeom>
        </p:spPr>
      </p:pic>
      <p:pic>
        <p:nvPicPr>
          <p:cNvPr id="16" name="Picture 15">
            <a:extLst>
              <a:ext uri="{FF2B5EF4-FFF2-40B4-BE49-F238E27FC236}">
                <a16:creationId xmlns:a16="http://schemas.microsoft.com/office/drawing/2014/main" id="{AD31BA49-BBB7-067B-8EEF-61F96C38ED45}"/>
              </a:ext>
            </a:extLst>
          </p:cNvPr>
          <p:cNvPicPr>
            <a:picLocks noChangeAspect="1"/>
          </p:cNvPicPr>
          <p:nvPr/>
        </p:nvPicPr>
        <p:blipFill>
          <a:blip r:embed="rId6"/>
          <a:srcRect b="88001"/>
          <a:stretch/>
        </p:blipFill>
        <p:spPr>
          <a:xfrm>
            <a:off x="1522758" y="2183212"/>
            <a:ext cx="9019265" cy="480813"/>
          </a:xfrm>
          <a:prstGeom prst="rect">
            <a:avLst/>
          </a:prstGeom>
        </p:spPr>
      </p:pic>
      <p:sp>
        <p:nvSpPr>
          <p:cNvPr id="17" name="TextBox 16">
            <a:extLst>
              <a:ext uri="{FF2B5EF4-FFF2-40B4-BE49-F238E27FC236}">
                <a16:creationId xmlns:a16="http://schemas.microsoft.com/office/drawing/2014/main" id="{FFDD0436-0220-A055-FB83-F313DDADF21F}"/>
              </a:ext>
            </a:extLst>
          </p:cNvPr>
          <p:cNvSpPr txBox="1"/>
          <p:nvPr/>
        </p:nvSpPr>
        <p:spPr>
          <a:xfrm>
            <a:off x="7415094" y="6452928"/>
            <a:ext cx="3906967" cy="369332"/>
          </a:xfrm>
          <a:prstGeom prst="rect">
            <a:avLst/>
          </a:prstGeom>
          <a:noFill/>
        </p:spPr>
        <p:txBody>
          <a:bodyPr wrap="none" rtlCol="0">
            <a:spAutoFit/>
          </a:bodyPr>
          <a:lstStyle/>
          <a:p>
            <a:r>
              <a:rPr lang="en-GB" dirty="0" err="1">
                <a:hlinkClick r:id="rId7"/>
              </a:rPr>
              <a:t>SHeLL</a:t>
            </a:r>
            <a:r>
              <a:rPr lang="en-GB" dirty="0">
                <a:hlinkClick r:id="rId7"/>
              </a:rPr>
              <a:t> Editor</a:t>
            </a:r>
            <a:r>
              <a:rPr lang="en-GB" dirty="0"/>
              <a:t>: https//</a:t>
            </a:r>
            <a:r>
              <a:rPr lang="en-GB" dirty="0" err="1"/>
              <a:t>shell.techlab.works</a:t>
            </a:r>
            <a:endParaRPr lang="en-GB" dirty="0"/>
          </a:p>
        </p:txBody>
      </p:sp>
    </p:spTree>
    <p:extLst>
      <p:ext uri="{BB962C8B-B14F-4D97-AF65-F5344CB8AC3E}">
        <p14:creationId xmlns:p14="http://schemas.microsoft.com/office/powerpoint/2010/main" val="129842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563667A-C18A-31B7-9E9A-97D3EE900A3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p:cNvSpPr/>
          <p:nvPr/>
        </p:nvSpPr>
        <p:spPr bwMode="auto">
          <a:xfrm>
            <a:off x="-449179" y="1075636"/>
            <a:ext cx="12833684"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1" name="Subtitle 2"/>
          <p:cNvSpPr txBox="1">
            <a:spLocks/>
          </p:cNvSpPr>
          <p:nvPr/>
        </p:nvSpPr>
        <p:spPr>
          <a:xfrm>
            <a:off x="2494128" y="2536722"/>
            <a:ext cx="6998110" cy="178455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GB" sz="9500" dirty="0"/>
              <a:t>Hints and tips for plain English writing</a:t>
            </a:r>
            <a:endParaRPr lang="en-GB" sz="54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385146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BAA46-9749-4F03-A5D5-FAF1454477B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1FB80CA-7FED-D27C-15D7-56EE80F70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C129357F-5582-9BA6-F356-E77655929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16966CE4-1EEA-AB76-A2F3-7FF03F90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6628CFC-AFD5-9BE5-2C1A-A9AB9DFE5BD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D636661C-9199-CE77-298D-048F6F4E2FBE}"/>
              </a:ext>
            </a:extLst>
          </p:cNvPr>
          <p:cNvSpPr/>
          <p:nvPr/>
        </p:nvSpPr>
        <p:spPr bwMode="auto">
          <a:xfrm>
            <a:off x="-423659" y="1252467"/>
            <a:ext cx="12833684"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1" name="Subtitle 2">
            <a:extLst>
              <a:ext uri="{FF2B5EF4-FFF2-40B4-BE49-F238E27FC236}">
                <a16:creationId xmlns:a16="http://schemas.microsoft.com/office/drawing/2014/main" id="{C612FAA4-4349-C174-7C75-1947057ED4AE}"/>
              </a:ext>
            </a:extLst>
          </p:cNvPr>
          <p:cNvSpPr txBox="1">
            <a:spLocks/>
          </p:cNvSpPr>
          <p:nvPr/>
        </p:nvSpPr>
        <p:spPr>
          <a:xfrm>
            <a:off x="489098" y="1856238"/>
            <a:ext cx="11270511" cy="44595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2800" dirty="0">
                <a:latin typeface="Calibri Light" panose="020F0302020204030204" pitchFamily="34" charset="0"/>
                <a:ea typeface="Calibri Light" panose="020F0302020204030204" pitchFamily="34" charset="0"/>
                <a:cs typeface="Calibri Light" panose="020F0302020204030204" pitchFamily="34" charset="0"/>
              </a:rPr>
              <a:t>Consider putting your summary through a readability checker </a:t>
            </a:r>
            <a:r>
              <a:rPr lang="en-GB" sz="2800" dirty="0" err="1">
                <a:latin typeface="Calibri Light" panose="020F0302020204030204" pitchFamily="34" charset="0"/>
                <a:ea typeface="Calibri Light" panose="020F0302020204030204" pitchFamily="34" charset="0"/>
                <a:cs typeface="Calibri Light" panose="020F0302020204030204" pitchFamily="34" charset="0"/>
              </a:rPr>
              <a:t>eg</a:t>
            </a:r>
            <a:r>
              <a:rPr lang="en-GB" sz="2800" dirty="0">
                <a:latin typeface="Calibri Light" panose="020F0302020204030204" pitchFamily="34" charset="0"/>
                <a:ea typeface="Calibri Light" panose="020F0302020204030204" pitchFamily="34" charset="0"/>
                <a:cs typeface="Calibri Light" panose="020F0302020204030204" pitchFamily="34" charset="0"/>
              </a:rPr>
              <a:t> </a:t>
            </a:r>
            <a:r>
              <a:rPr lang="en-GB" sz="2800" baseline="0" dirty="0">
                <a:latin typeface="Calibri Light" panose="020F0302020204030204" pitchFamily="34" charset="0"/>
                <a:ea typeface="Calibri Light" panose="020F0302020204030204" pitchFamily="34" charset="0"/>
                <a:cs typeface="Calibri Light" panose="020F0302020204030204" pitchFamily="34" charset="0"/>
                <a:hlinkClick r:id="rId3"/>
              </a:rPr>
              <a:t>https://shell.techlab.works/</a:t>
            </a:r>
            <a:r>
              <a:rPr lang="en-GB" sz="2800" baseline="0" dirty="0">
                <a:latin typeface="Calibri Light" panose="020F0302020204030204" pitchFamily="34" charset="0"/>
                <a:ea typeface="Calibri Light" panose="020F0302020204030204" pitchFamily="34" charset="0"/>
                <a:cs typeface="Calibri Light" panose="020F0302020204030204" pitchFamily="34" charset="0"/>
              </a:rPr>
              <a:t> </a:t>
            </a:r>
          </a:p>
          <a:p>
            <a:r>
              <a:rPr lang="en-GB" sz="2800" baseline="0" dirty="0">
                <a:latin typeface="Calibri Light" panose="020F0302020204030204" pitchFamily="34" charset="0"/>
                <a:ea typeface="Calibri Light" panose="020F0302020204030204" pitchFamily="34" charset="0"/>
                <a:cs typeface="Calibri Light" panose="020F0302020204030204" pitchFamily="34" charset="0"/>
              </a:rPr>
              <a:t>Consider consulting a patient / public group to ask for feedback</a:t>
            </a:r>
          </a:p>
          <a:p>
            <a:r>
              <a:rPr lang="en-GB" sz="2800" baseline="0" dirty="0">
                <a:latin typeface="Calibri Light" panose="020F0302020204030204" pitchFamily="34" charset="0"/>
                <a:ea typeface="Calibri Light" panose="020F0302020204030204" pitchFamily="34" charset="0"/>
                <a:cs typeface="Calibri Light" panose="020F0302020204030204" pitchFamily="34" charset="0"/>
              </a:rPr>
              <a:t>Don’t only think about sentence length and number of syllables – consider the jargon words with alternative meanings too (</a:t>
            </a:r>
            <a:r>
              <a:rPr lang="en-GB" sz="2800" baseline="0" dirty="0" err="1">
                <a:latin typeface="Calibri Light" panose="020F0302020204030204" pitchFamily="34" charset="0"/>
                <a:ea typeface="Calibri Light" panose="020F0302020204030204" pitchFamily="34" charset="0"/>
                <a:cs typeface="Calibri Light" panose="020F0302020204030204" pitchFamily="34" charset="0"/>
              </a:rPr>
              <a:t>eg</a:t>
            </a:r>
            <a:r>
              <a:rPr lang="en-GB" sz="2800" baseline="0" dirty="0">
                <a:latin typeface="Calibri Light" panose="020F0302020204030204" pitchFamily="34" charset="0"/>
                <a:ea typeface="Calibri Light" panose="020F0302020204030204" pitchFamily="34" charset="0"/>
                <a:cs typeface="Calibri Light" panose="020F0302020204030204" pitchFamily="34" charset="0"/>
              </a:rPr>
              <a:t> model, protein, assay, acute, chronic). Can these be replaced?</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Write in the first person not the third person (‘The experiment was performed’).</a:t>
            </a:r>
            <a:endParaRPr lang="en-GB" sz="2800" baseline="0" dirty="0">
              <a:latin typeface="Calibri Light" panose="020F0302020204030204" pitchFamily="34" charset="0"/>
              <a:ea typeface="Calibri Light" panose="020F0302020204030204" pitchFamily="34" charset="0"/>
              <a:cs typeface="Calibri Light" panose="020F0302020204030204" pitchFamily="34" charset="0"/>
            </a:endParaRPr>
          </a:p>
          <a:p>
            <a:r>
              <a:rPr lang="en-GB" sz="2800" dirty="0">
                <a:latin typeface="Calibri Light" panose="020F0302020204030204" pitchFamily="34" charset="0"/>
                <a:ea typeface="Calibri Light" panose="020F0302020204030204" pitchFamily="34" charset="0"/>
                <a:cs typeface="Calibri Light" panose="020F0302020204030204" pitchFamily="34" charset="0"/>
              </a:rPr>
              <a:t>Consider plain English summaries for your publications. This can be within the publication itself or uploaded to separate sites to increase traffic. </a:t>
            </a:r>
          </a:p>
          <a:p>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05708EAC-EFC8-6924-C35F-070AA6767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9036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6400CE-C92A-1ECE-75F2-4D14A0DCD0C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77E73C4-14AC-EB4E-6004-76844342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44BD74D0-402D-BFEC-F754-570293A8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336E94B1-AE5C-2D5A-6760-E1F74C2E9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67A51D2-B2FB-B9EB-5BA8-2D6B09B3010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08619F20-32CE-817A-DE64-E5112095D13B}"/>
              </a:ext>
            </a:extLst>
          </p:cNvPr>
          <p:cNvSpPr/>
          <p:nvPr/>
        </p:nvSpPr>
        <p:spPr bwMode="auto">
          <a:xfrm>
            <a:off x="-423659" y="1252467"/>
            <a:ext cx="12833684"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1" name="Subtitle 2">
            <a:extLst>
              <a:ext uri="{FF2B5EF4-FFF2-40B4-BE49-F238E27FC236}">
                <a16:creationId xmlns:a16="http://schemas.microsoft.com/office/drawing/2014/main" id="{E2B22562-EDFA-9247-B2D6-6C0751B2FE4D}"/>
              </a:ext>
            </a:extLst>
          </p:cNvPr>
          <p:cNvSpPr txBox="1">
            <a:spLocks/>
          </p:cNvSpPr>
          <p:nvPr/>
        </p:nvSpPr>
        <p:spPr>
          <a:xfrm>
            <a:off x="489098" y="1856238"/>
            <a:ext cx="11270511" cy="44595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GB" sz="3600" dirty="0">
                <a:solidFill>
                  <a:srgbClr val="002060"/>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Acknowledgements:</a:t>
            </a:r>
          </a:p>
          <a:p>
            <a:r>
              <a:rPr lang="en-GB" sz="28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Manchester Academy of Healthcare Science Education</a:t>
            </a:r>
          </a:p>
          <a:p>
            <a:r>
              <a:rPr lang="en-GB" sz="28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Lindsey Brown, Lead Patient Representative and Public Contributor, MAHSE</a:t>
            </a:r>
          </a:p>
          <a:p>
            <a:r>
              <a:rPr lang="en-GB" sz="28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UKRI Open Research Fellowship</a:t>
            </a:r>
          </a:p>
          <a:p>
            <a:r>
              <a:rPr lang="en-GB" sz="28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University of Manchester Social Responsibility in the Curriculum Fund</a:t>
            </a:r>
          </a:p>
          <a:p>
            <a:r>
              <a:rPr lang="en-GB" sz="28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All those who took part in the Daily Definition Challenge</a:t>
            </a:r>
          </a:p>
        </p:txBody>
      </p:sp>
      <p:pic>
        <p:nvPicPr>
          <p:cNvPr id="13" name="Picture 12">
            <a:extLst>
              <a:ext uri="{FF2B5EF4-FFF2-40B4-BE49-F238E27FC236}">
                <a16:creationId xmlns:a16="http://schemas.microsoft.com/office/drawing/2014/main" id="{9C9EBF33-4305-D498-1197-019D140BE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pic>
        <p:nvPicPr>
          <p:cNvPr id="3" name="Picture 2">
            <a:extLst>
              <a:ext uri="{FF2B5EF4-FFF2-40B4-BE49-F238E27FC236}">
                <a16:creationId xmlns:a16="http://schemas.microsoft.com/office/drawing/2014/main" id="{4631B74F-BD00-1723-FFD4-721B49A4B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148" y="100035"/>
            <a:ext cx="1560195" cy="802528"/>
          </a:xfrm>
          <a:prstGeom prst="rect">
            <a:avLst/>
          </a:prstGeom>
        </p:spPr>
      </p:pic>
      <p:pic>
        <p:nvPicPr>
          <p:cNvPr id="4" name="Picture 3">
            <a:extLst>
              <a:ext uri="{FF2B5EF4-FFF2-40B4-BE49-F238E27FC236}">
                <a16:creationId xmlns:a16="http://schemas.microsoft.com/office/drawing/2014/main" id="{8B147201-153A-2222-F8B6-2E47261067F6}"/>
              </a:ext>
            </a:extLst>
          </p:cNvPr>
          <p:cNvPicPr>
            <a:picLocks noChangeAspect="1"/>
          </p:cNvPicPr>
          <p:nvPr/>
        </p:nvPicPr>
        <p:blipFill>
          <a:blip r:embed="rId5"/>
          <a:srcRect t="33333" b="38027"/>
          <a:stretch/>
        </p:blipFill>
        <p:spPr>
          <a:xfrm>
            <a:off x="9349742" y="99036"/>
            <a:ext cx="2800350" cy="802012"/>
          </a:xfrm>
          <a:prstGeom prst="rect">
            <a:avLst/>
          </a:prstGeom>
        </p:spPr>
      </p:pic>
      <p:pic>
        <p:nvPicPr>
          <p:cNvPr id="5" name="Picture 4">
            <a:extLst>
              <a:ext uri="{FF2B5EF4-FFF2-40B4-BE49-F238E27FC236}">
                <a16:creationId xmlns:a16="http://schemas.microsoft.com/office/drawing/2014/main" id="{539C6D18-98A6-3FDF-4723-A294E64D55F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392" b="48637" l="62626" r="98491">
                        <a14:foregroundMark x1="66851" y1="38764" x2="66851" y2="38764"/>
                        <a14:foregroundMark x1="66851" y1="38764" x2="66851" y2="38764"/>
                        <a14:foregroundMark x1="66851" y1="38764" x2="66851" y2="38764"/>
                        <a14:foregroundMark x1="66851" y1="38764" x2="69970" y2="43792"/>
                        <a14:foregroundMark x1="65594" y1="34464" x2="65392" y2="44034"/>
                        <a14:foregroundMark x1="71881" y1="45306" x2="76258" y2="45306"/>
                        <a14:foregroundMark x1="82294" y1="45003" x2="90644" y2="30164"/>
                        <a14:foregroundMark x1="91097" y1="32223" x2="94014" y2="34706"/>
                        <a14:foregroundMark x1="93360" y1="37008" x2="94215" y2="43549"/>
                        <a14:foregroundMark x1="86469" y1="44276" x2="93360" y2="44518"/>
                        <a14:foregroundMark x1="81690" y1="44761" x2="93360" y2="45548"/>
                        <a14:foregroundMark x1="81237" y1="44761" x2="87324" y2="46275"/>
                        <a14:foregroundMark x1="76056" y1="45972" x2="82143" y2="45730"/>
                        <a14:foregroundMark x1="72988" y1="45972" x2="76761" y2="46093"/>
                        <a14:foregroundMark x1="64336" y1="44821" x2="64336" y2="46336"/>
                        <a14:foregroundMark x1="96177" y1="38583" x2="96932" y2="44942"/>
                        <a14:foregroundMark x1="93561" y1="45851" x2="97334" y2="46457"/>
                        <a14:foregroundMark x1="77515" y1="46093" x2="78471" y2="46578"/>
                        <a14:foregroundMark x1="76358" y1="45851" x2="77113" y2="46336"/>
                        <a14:foregroundMark x1="72032" y1="46093" x2="73189" y2="46457"/>
                        <a14:foregroundMark x1="67907" y1="44579" x2="71831" y2="44579"/>
                        <a14:foregroundMark x1="64437" y1="47729" x2="97636" y2="47486"/>
                        <a14:foregroundMark x1="83199" y1="47244" x2="85111" y2="48153"/>
                        <a14:foregroundMark x1="97535" y1="47123" x2="85513" y2="48516"/>
                        <a14:foregroundMark x1="97032" y1="48153" x2="92153" y2="47971"/>
                        <a14:foregroundMark x1="68964" y1="48153" x2="77918" y2="48153"/>
                        <a14:backgroundMark x1="66952" y1="49546" x2="76660" y2="49909"/>
                      </a14:backgroundRemoval>
                    </a14:imgEffect>
                  </a14:imgLayer>
                </a14:imgProps>
              </a:ext>
              <a:ext uri="{28A0092B-C50C-407E-A947-70E740481C1C}">
                <a14:useLocalDpi xmlns:a14="http://schemas.microsoft.com/office/drawing/2010/main" val="0"/>
              </a:ext>
            </a:extLst>
          </a:blip>
          <a:srcRect l="58702" t="1006" r="774" b="48176"/>
          <a:stretch/>
        </p:blipFill>
        <p:spPr>
          <a:xfrm>
            <a:off x="10256731" y="5043786"/>
            <a:ext cx="1573318" cy="1638197"/>
          </a:xfrm>
          <a:prstGeom prst="rect">
            <a:avLst/>
          </a:prstGeom>
        </p:spPr>
      </p:pic>
    </p:spTree>
    <p:extLst>
      <p:ext uri="{BB962C8B-B14F-4D97-AF65-F5344CB8AC3E}">
        <p14:creationId xmlns:p14="http://schemas.microsoft.com/office/powerpoint/2010/main" val="361546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F4DC02-75B2-7F80-42A5-E17B21FCFBF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B598DEF-F97A-77FB-5518-774850A0C2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5DB1133F-95D1-61B8-126E-F574F85CB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39C03246-9481-3A78-B389-8B0A30339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D37C0A-F91D-F314-717C-F02456ACE8B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ACDB561D-1162-C243-4116-951A6883CB9A}"/>
              </a:ext>
            </a:extLst>
          </p:cNvPr>
          <p:cNvSpPr/>
          <p:nvPr/>
        </p:nvSpPr>
        <p:spPr bwMode="auto">
          <a:xfrm>
            <a:off x="-176463" y="1075636"/>
            <a:ext cx="12609095"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3" name="Rectangle 12">
            <a:extLst>
              <a:ext uri="{FF2B5EF4-FFF2-40B4-BE49-F238E27FC236}">
                <a16:creationId xmlns:a16="http://schemas.microsoft.com/office/drawing/2014/main" id="{999DC259-628E-DBB2-99B3-A57BDB1B80EA}"/>
              </a:ext>
            </a:extLst>
          </p:cNvPr>
          <p:cNvSpPr/>
          <p:nvPr/>
        </p:nvSpPr>
        <p:spPr>
          <a:xfrm>
            <a:off x="289890" y="1495453"/>
            <a:ext cx="11597310" cy="3785652"/>
          </a:xfrm>
          <a:prstGeom prst="rect">
            <a:avLst/>
          </a:prstGeom>
        </p:spPr>
        <p:txBody>
          <a:bodyPr wrap="square">
            <a:spAutoFit/>
          </a:bodyPr>
          <a:lstStyle/>
          <a:p>
            <a:r>
              <a:rPr lang="en-GB" sz="3600"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What is a plain language summary?</a:t>
            </a:r>
          </a:p>
          <a:p>
            <a:endParaRPr lang="en-GB" sz="3000" i="1" dirty="0">
              <a:latin typeface="Calibri Light" panose="020F0302020204030204" pitchFamily="34" charset="0"/>
              <a:cs typeface="Calibri Light" panose="020F0302020204030204" pitchFamily="34" charset="0"/>
            </a:endParaRPr>
          </a:p>
          <a:p>
            <a:r>
              <a:rPr lang="en-GB" sz="3000" i="1" dirty="0">
                <a:latin typeface="Calibri Light" panose="020F0302020204030204" pitchFamily="34" charset="0"/>
                <a:cs typeface="Calibri Light" panose="020F0302020204030204" pitchFamily="34" charset="0"/>
              </a:rPr>
              <a:t>‘A short summary of a scientific article written in non-technical language that makes the main idea of the paper easier to understand for a non-expert audience.’</a:t>
            </a:r>
          </a:p>
          <a:p>
            <a:endParaRPr lang="en-GB" sz="3000" i="1" dirty="0">
              <a:latin typeface="Calibri Light" panose="020F0302020204030204" pitchFamily="34" charset="0"/>
              <a:cs typeface="Calibri Light" panose="020F0302020204030204" pitchFamily="34" charset="0"/>
            </a:endParaRPr>
          </a:p>
          <a:p>
            <a:endParaRPr lang="en-GB" sz="3000" i="1" dirty="0">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15F36DD9-CAD4-E9BD-D3FF-ED7CA42E2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424076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92" y="109103"/>
            <a:ext cx="1655064" cy="70104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148" y="100035"/>
            <a:ext cx="1560195" cy="802528"/>
          </a:xfrm>
          <a:prstGeom prst="rect">
            <a:avLst/>
          </a:prstGeom>
        </p:spPr>
      </p:pic>
      <p:sp>
        <p:nvSpPr>
          <p:cNvPr id="13" name="Rectangle 12"/>
          <p:cNvSpPr/>
          <p:nvPr/>
        </p:nvSpPr>
        <p:spPr bwMode="auto">
          <a:xfrm>
            <a:off x="0" y="938336"/>
            <a:ext cx="12192000" cy="5163362"/>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7" charset="0"/>
              <a:ea typeface="ＭＳ Ｐゴシック" pitchFamily="-107" charset="-128"/>
              <a:cs typeface="ＭＳ Ｐゴシック" pitchFamily="-107" charset="-128"/>
            </a:endParaRPr>
          </a:p>
        </p:txBody>
      </p:sp>
      <p:sp>
        <p:nvSpPr>
          <p:cNvPr id="3" name="TextBox 2">
            <a:extLst>
              <a:ext uri="{FF2B5EF4-FFF2-40B4-BE49-F238E27FC236}">
                <a16:creationId xmlns:a16="http://schemas.microsoft.com/office/drawing/2014/main" id="{D6B8D492-AC5A-2794-A7FC-14EA48D697BE}"/>
              </a:ext>
            </a:extLst>
          </p:cNvPr>
          <p:cNvSpPr txBox="1"/>
          <p:nvPr/>
        </p:nvSpPr>
        <p:spPr>
          <a:xfrm>
            <a:off x="358142" y="1443841"/>
            <a:ext cx="10043006" cy="3970318"/>
          </a:xfrm>
          <a:prstGeom prst="rect">
            <a:avLst/>
          </a:prstGeom>
          <a:noFill/>
        </p:spPr>
        <p:txBody>
          <a:bodyPr wrap="square">
            <a:spAutoFit/>
          </a:bodyPr>
          <a:lstStyle/>
          <a:p>
            <a:r>
              <a:rPr lang="en-GB" sz="2800" b="1" dirty="0">
                <a:solidFill>
                  <a:srgbClr val="002060"/>
                </a:solidFill>
                <a:effectLst/>
                <a:latin typeface="Calibri Light" panose="020F0302020204030204" pitchFamily="34" charset="0"/>
                <a:ea typeface="Calibri Light" panose="020F0302020204030204" pitchFamily="34" charset="0"/>
                <a:cs typeface="Calibri Light" panose="020F0302020204030204" pitchFamily="34" charset="0"/>
              </a:rPr>
              <a:t>Want to see more Daily Definition Challenge Videos?</a:t>
            </a:r>
          </a:p>
          <a:p>
            <a:endParaRPr lang="en-GB" sz="28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GB" sz="28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hlinkClick r:id="rId5"/>
              </a:rPr>
              <a:t>https://www.youtube.com/@DailyDefinitionChallenge</a:t>
            </a:r>
            <a:endParaRPr lang="en-GB" sz="28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en-GB" sz="28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800" b="1"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Project summary</a:t>
            </a:r>
          </a:p>
          <a:p>
            <a:pPr marL="342900" indent="-342900">
              <a:buFont typeface="Arial" panose="020B0604020202020204" pitchFamily="34" charset="0"/>
              <a:buChar char="•"/>
            </a:pPr>
            <a:r>
              <a:rPr lang="en-GB" sz="28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Acute / Chronic / Morbidity</a:t>
            </a:r>
          </a:p>
          <a:p>
            <a:pPr marL="342900" indent="-342900">
              <a:buFont typeface="Arial" panose="020B0604020202020204" pitchFamily="34" charset="0"/>
              <a:buChar char="•"/>
            </a:pPr>
            <a:r>
              <a:rPr lang="en-GB" sz="2800" b="1"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Cortisol / assay</a:t>
            </a:r>
          </a:p>
          <a:p>
            <a:pPr marL="342900" indent="-342900">
              <a:buFont typeface="Arial" panose="020B0604020202020204" pitchFamily="34" charset="0"/>
              <a:buChar char="•"/>
            </a:pPr>
            <a:r>
              <a:rPr lang="en-GB" sz="2800" b="1"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Elderly / invasive / Patients are evaluated</a:t>
            </a:r>
          </a:p>
          <a:p>
            <a:pPr marL="342900" indent="-342900">
              <a:buFont typeface="Arial" panose="020B0604020202020204" pitchFamily="34" charset="0"/>
              <a:buChar char="•"/>
            </a:pPr>
            <a:r>
              <a:rPr lang="en-GB" sz="28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Inflammation / gene / biomarker</a:t>
            </a:r>
            <a:r>
              <a:rPr lang="en-GB" sz="2800" b="1"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en-GB" sz="20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descr="A qr code with black squares&#10;&#10;AI-generated content may be incorrect.">
            <a:extLst>
              <a:ext uri="{FF2B5EF4-FFF2-40B4-BE49-F238E27FC236}">
                <a16:creationId xmlns:a16="http://schemas.microsoft.com/office/drawing/2014/main" id="{2986D123-942D-5206-EC24-C067E78B96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72" y="2870790"/>
            <a:ext cx="2134473" cy="2134473"/>
          </a:xfrm>
          <a:prstGeom prst="rect">
            <a:avLst/>
          </a:prstGeom>
        </p:spPr>
      </p:pic>
      <p:pic>
        <p:nvPicPr>
          <p:cNvPr id="6" name="Picture 5">
            <a:extLst>
              <a:ext uri="{FF2B5EF4-FFF2-40B4-BE49-F238E27FC236}">
                <a16:creationId xmlns:a16="http://schemas.microsoft.com/office/drawing/2014/main" id="{E3124403-3242-8CFA-D4DC-631A9FE078E2}"/>
              </a:ext>
            </a:extLst>
          </p:cNvPr>
          <p:cNvPicPr>
            <a:picLocks noChangeAspect="1"/>
          </p:cNvPicPr>
          <p:nvPr/>
        </p:nvPicPr>
        <p:blipFill>
          <a:blip r:embed="rId7"/>
          <a:srcRect t="33333" b="38027"/>
          <a:stretch/>
        </p:blipFill>
        <p:spPr>
          <a:xfrm>
            <a:off x="9349742" y="99036"/>
            <a:ext cx="2800350" cy="802012"/>
          </a:xfrm>
          <a:prstGeom prst="rect">
            <a:avLst/>
          </a:prstGeom>
        </p:spPr>
      </p:pic>
    </p:spTree>
    <p:extLst>
      <p:ext uri="{BB962C8B-B14F-4D97-AF65-F5344CB8AC3E}">
        <p14:creationId xmlns:p14="http://schemas.microsoft.com/office/powerpoint/2010/main" val="106739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3DE142-CF27-DB2C-BAAE-6F23E63D2A4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92C0CB5-1C03-6EB7-D851-D5798A24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2B58D174-CA3D-A05A-DF04-E54040624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32F5508F-6F11-2531-92C8-30E81615C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3AF9950-D70A-AF84-5655-E82EE6284B4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7E316810-206E-E99C-8B0A-0D50924731FE}"/>
              </a:ext>
            </a:extLst>
          </p:cNvPr>
          <p:cNvSpPr/>
          <p:nvPr/>
        </p:nvSpPr>
        <p:spPr bwMode="auto">
          <a:xfrm>
            <a:off x="-176463" y="1075636"/>
            <a:ext cx="12609095"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3" name="Rectangle 12">
            <a:extLst>
              <a:ext uri="{FF2B5EF4-FFF2-40B4-BE49-F238E27FC236}">
                <a16:creationId xmlns:a16="http://schemas.microsoft.com/office/drawing/2014/main" id="{DE0946D2-FB7B-FAD1-C7FC-7C7F6BF5D4B9}"/>
              </a:ext>
            </a:extLst>
          </p:cNvPr>
          <p:cNvSpPr/>
          <p:nvPr/>
        </p:nvSpPr>
        <p:spPr>
          <a:xfrm>
            <a:off x="85199" y="1495453"/>
            <a:ext cx="12347433" cy="4401205"/>
          </a:xfrm>
          <a:prstGeom prst="rect">
            <a:avLst/>
          </a:prstGeom>
        </p:spPr>
        <p:txBody>
          <a:bodyPr wrap="square">
            <a:spAutoFit/>
          </a:bodyPr>
          <a:lstStyle/>
          <a:p>
            <a:r>
              <a:rPr lang="en-GB" sz="3600"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What’s in it for you?</a:t>
            </a:r>
          </a:p>
          <a:p>
            <a:endParaRPr lang="en-GB" sz="3600" i="1" dirty="0">
              <a:latin typeface="Calibri Light" panose="020F0302020204030204" pitchFamily="34" charset="0"/>
              <a:cs typeface="Calibri Light" panose="020F0302020204030204" pitchFamily="34" charset="0"/>
            </a:endParaRPr>
          </a:p>
          <a:p>
            <a:pPr marL="2233613" indent="-457200">
              <a:buFont typeface="Arial" panose="020B0604020202020204" pitchFamily="34" charset="0"/>
              <a:buChar char="•"/>
            </a:pPr>
            <a:r>
              <a:rPr lang="en-GB" sz="2800" i="1" dirty="0">
                <a:latin typeface="Calibri Light" panose="020F0302020204030204" pitchFamily="34" charset="0"/>
                <a:cs typeface="Calibri Light" panose="020F0302020204030204" pitchFamily="34" charset="0"/>
              </a:rPr>
              <a:t>Increase the reach of your article</a:t>
            </a:r>
          </a:p>
          <a:p>
            <a:pPr marL="2233613" indent="-457200">
              <a:buFont typeface="Arial" panose="020B0604020202020204" pitchFamily="34" charset="0"/>
              <a:buChar char="•"/>
            </a:pPr>
            <a:r>
              <a:rPr lang="en-GB" sz="2800" i="1" dirty="0">
                <a:latin typeface="Calibri Light" panose="020F0302020204030204" pitchFamily="34" charset="0"/>
                <a:cs typeface="Calibri Light" panose="020F0302020204030204" pitchFamily="34" charset="0"/>
              </a:rPr>
              <a:t>Attract new audiences to your work</a:t>
            </a:r>
          </a:p>
          <a:p>
            <a:pPr marL="2233613" indent="-457200">
              <a:buFont typeface="Arial" panose="020B0604020202020204" pitchFamily="34" charset="0"/>
              <a:buChar char="•"/>
            </a:pPr>
            <a:r>
              <a:rPr lang="en-GB" sz="2800" i="1" dirty="0">
                <a:latin typeface="Calibri Light" panose="020F0302020204030204" pitchFamily="34" charset="0"/>
                <a:cs typeface="Calibri Light" panose="020F0302020204030204" pitchFamily="34" charset="0"/>
              </a:rPr>
              <a:t>Fulfil the requirements of your funding agency</a:t>
            </a:r>
          </a:p>
          <a:p>
            <a:pPr marL="2233613" indent="-457200">
              <a:buFont typeface="Arial" panose="020B0604020202020204" pitchFamily="34" charset="0"/>
              <a:buChar char="•"/>
            </a:pPr>
            <a:r>
              <a:rPr lang="en-GB" sz="2800" i="1" dirty="0">
                <a:latin typeface="Calibri Light" panose="020F0302020204030204" pitchFamily="34" charset="0"/>
                <a:cs typeface="Calibri Light" panose="020F0302020204030204" pitchFamily="34" charset="0"/>
              </a:rPr>
              <a:t>Improve your science communication skills</a:t>
            </a:r>
          </a:p>
          <a:p>
            <a:pPr marL="2233613" indent="-457200">
              <a:buFont typeface="Arial" panose="020B0604020202020204" pitchFamily="34" charset="0"/>
              <a:buChar char="•"/>
            </a:pPr>
            <a:r>
              <a:rPr lang="en-GB" sz="2800" i="1" dirty="0">
                <a:latin typeface="Calibri Light" panose="020F0302020204030204" pitchFamily="34" charset="0"/>
                <a:cs typeface="Calibri Light" panose="020F0302020204030204" pitchFamily="34" charset="0"/>
              </a:rPr>
              <a:t>Learn to adapt your writing style to your audience </a:t>
            </a:r>
          </a:p>
          <a:p>
            <a:endParaRPr lang="en-GB" sz="3600" i="1" dirty="0">
              <a:latin typeface="Calibri Light" panose="020F0302020204030204" pitchFamily="34" charset="0"/>
              <a:cs typeface="Calibri Light" panose="020F0302020204030204" pitchFamily="34" charset="0"/>
            </a:endParaRPr>
          </a:p>
          <a:p>
            <a:endParaRPr lang="en-GB" sz="3200" dirty="0">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E9EA49FA-034E-6125-ACAC-43CC72F54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207884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B0351-C8E2-81AD-86B1-B652B16D135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E1ACA06-3340-5DAA-F876-87270E754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413E631-B2C0-4468-C70A-62536C457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C9C80696-8566-41D5-D942-37B30A6C5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E173A77-ECB4-4C18-92E8-F356A4A6C3A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544497E2-1C36-736B-531F-59E03AF863E5}"/>
              </a:ext>
            </a:extLst>
          </p:cNvPr>
          <p:cNvSpPr/>
          <p:nvPr/>
        </p:nvSpPr>
        <p:spPr bwMode="auto">
          <a:xfrm>
            <a:off x="-176463" y="1075636"/>
            <a:ext cx="12609095"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3" name="Rectangle 12">
            <a:extLst>
              <a:ext uri="{FF2B5EF4-FFF2-40B4-BE49-F238E27FC236}">
                <a16:creationId xmlns:a16="http://schemas.microsoft.com/office/drawing/2014/main" id="{D642C441-E5DC-F938-EF3D-CB89DB2EFA7C}"/>
              </a:ext>
            </a:extLst>
          </p:cNvPr>
          <p:cNvSpPr/>
          <p:nvPr/>
        </p:nvSpPr>
        <p:spPr>
          <a:xfrm>
            <a:off x="85199" y="1495453"/>
            <a:ext cx="12347433" cy="923330"/>
          </a:xfrm>
          <a:prstGeom prst="rect">
            <a:avLst/>
          </a:prstGeom>
        </p:spPr>
        <p:txBody>
          <a:bodyPr wrap="square">
            <a:spAutoFit/>
          </a:bodyPr>
          <a:lstStyle/>
          <a:p>
            <a:endParaRPr lang="en-GB" sz="3000" i="1" dirty="0">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F9B9F180-CCB2-8488-82DA-DCB4C648C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pic>
        <p:nvPicPr>
          <p:cNvPr id="4" name="Picture 3">
            <a:extLst>
              <a:ext uri="{FF2B5EF4-FFF2-40B4-BE49-F238E27FC236}">
                <a16:creationId xmlns:a16="http://schemas.microsoft.com/office/drawing/2014/main" id="{4F8093B1-3B9A-A04D-040A-B590BA765F35}"/>
              </a:ext>
            </a:extLst>
          </p:cNvPr>
          <p:cNvPicPr>
            <a:picLocks noChangeAspect="1"/>
          </p:cNvPicPr>
          <p:nvPr/>
        </p:nvPicPr>
        <p:blipFill>
          <a:blip r:embed="rId4"/>
          <a:stretch>
            <a:fillRect/>
          </a:stretch>
        </p:blipFill>
        <p:spPr>
          <a:xfrm>
            <a:off x="10195895" y="227348"/>
            <a:ext cx="1757363" cy="1757363"/>
          </a:xfrm>
          <a:prstGeom prst="rect">
            <a:avLst/>
          </a:prstGeom>
        </p:spPr>
      </p:pic>
      <p:sp>
        <p:nvSpPr>
          <p:cNvPr id="19" name="TextBox 18">
            <a:extLst>
              <a:ext uri="{FF2B5EF4-FFF2-40B4-BE49-F238E27FC236}">
                <a16:creationId xmlns:a16="http://schemas.microsoft.com/office/drawing/2014/main" id="{17DA90C5-7092-7F69-537D-90DD8DBD92F8}"/>
              </a:ext>
            </a:extLst>
          </p:cNvPr>
          <p:cNvSpPr txBox="1"/>
          <p:nvPr/>
        </p:nvSpPr>
        <p:spPr>
          <a:xfrm>
            <a:off x="850597" y="1251140"/>
            <a:ext cx="10891520" cy="1077218"/>
          </a:xfrm>
          <a:prstGeom prst="rect">
            <a:avLst/>
          </a:prstGeom>
          <a:noFill/>
        </p:spPr>
        <p:txBody>
          <a:bodyPr wrap="square" rtlCol="0">
            <a:spAutoFit/>
          </a:bodyPr>
          <a:lstStyle/>
          <a:p>
            <a:r>
              <a:rPr lang="en-US" sz="3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How do we attract new audiences?</a:t>
            </a:r>
          </a:p>
          <a:p>
            <a:r>
              <a:rPr lang="en-US" sz="3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1. Through journals</a:t>
            </a:r>
            <a:endParaRPr lang="en-GB" sz="3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25D78926-5A63-4B49-99A3-946D0AC705C5}"/>
              </a:ext>
            </a:extLst>
          </p:cNvPr>
          <p:cNvSpPr txBox="1"/>
          <p:nvPr/>
        </p:nvSpPr>
        <p:spPr>
          <a:xfrm>
            <a:off x="1989223" y="3848922"/>
            <a:ext cx="8614610" cy="954107"/>
          </a:xfrm>
          <a:prstGeom prst="rect">
            <a:avLst/>
          </a:prstGeom>
          <a:noFill/>
        </p:spPr>
        <p:txBody>
          <a:bodyPr wrap="square" rtlCol="0">
            <a:spAutoFit/>
          </a:bodyPr>
          <a:lstStyle/>
          <a:p>
            <a:pPr algn="ctr"/>
            <a:r>
              <a:rPr lang="en-US" sz="2800" dirty="0">
                <a:hlinkClick r:id="rId5"/>
              </a:rPr>
              <a:t>Challenges for journals (WILEY): </a:t>
            </a:r>
          </a:p>
          <a:p>
            <a:pPr algn="ctr"/>
            <a:r>
              <a:rPr lang="en-US" sz="2800" dirty="0">
                <a:hlinkClick r:id="rId5"/>
              </a:rPr>
              <a:t>Locating and Accessing Plain Language Summaries</a:t>
            </a:r>
            <a:endParaRPr lang="en-GB" sz="2800" dirty="0"/>
          </a:p>
        </p:txBody>
      </p:sp>
    </p:spTree>
    <p:extLst>
      <p:ext uri="{BB962C8B-B14F-4D97-AF65-F5344CB8AC3E}">
        <p14:creationId xmlns:p14="http://schemas.microsoft.com/office/powerpoint/2010/main" val="372425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93D52A-225D-69AF-CC98-E86B4EDA79D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E26624D-4DF9-1003-9C95-03991993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7B6F9A08-7037-E0B0-98B1-10920F2A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27F477F8-4AB4-AEAC-0BE6-8A52B443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316491D-0F9D-6057-5DDC-9A11F7B90A8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6F60B8CA-B291-53AC-E549-9A435A6B25ED}"/>
              </a:ext>
            </a:extLst>
          </p:cNvPr>
          <p:cNvSpPr/>
          <p:nvPr/>
        </p:nvSpPr>
        <p:spPr bwMode="auto">
          <a:xfrm>
            <a:off x="-176463" y="1075636"/>
            <a:ext cx="12609095"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3" name="Rectangle 12">
            <a:extLst>
              <a:ext uri="{FF2B5EF4-FFF2-40B4-BE49-F238E27FC236}">
                <a16:creationId xmlns:a16="http://schemas.microsoft.com/office/drawing/2014/main" id="{ADFC7657-1034-2061-94CA-69483871D99B}"/>
              </a:ext>
            </a:extLst>
          </p:cNvPr>
          <p:cNvSpPr/>
          <p:nvPr/>
        </p:nvSpPr>
        <p:spPr>
          <a:xfrm>
            <a:off x="85199" y="1495453"/>
            <a:ext cx="12347433" cy="923330"/>
          </a:xfrm>
          <a:prstGeom prst="rect">
            <a:avLst/>
          </a:prstGeom>
        </p:spPr>
        <p:txBody>
          <a:bodyPr wrap="square">
            <a:spAutoFit/>
          </a:bodyPr>
          <a:lstStyle/>
          <a:p>
            <a:endParaRPr lang="en-GB" sz="3000" i="1" dirty="0">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34620F85-E794-D8E9-71BC-3DE366C57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pic>
        <p:nvPicPr>
          <p:cNvPr id="4" name="Picture 3">
            <a:extLst>
              <a:ext uri="{FF2B5EF4-FFF2-40B4-BE49-F238E27FC236}">
                <a16:creationId xmlns:a16="http://schemas.microsoft.com/office/drawing/2014/main" id="{BA03BFBF-F88E-47F4-7423-922B405429D3}"/>
              </a:ext>
            </a:extLst>
          </p:cNvPr>
          <p:cNvPicPr>
            <a:picLocks noChangeAspect="1"/>
          </p:cNvPicPr>
          <p:nvPr/>
        </p:nvPicPr>
        <p:blipFill>
          <a:blip r:embed="rId4"/>
          <a:stretch>
            <a:fillRect/>
          </a:stretch>
        </p:blipFill>
        <p:spPr>
          <a:xfrm>
            <a:off x="10195895" y="227348"/>
            <a:ext cx="1757363" cy="1757363"/>
          </a:xfrm>
          <a:prstGeom prst="rect">
            <a:avLst/>
          </a:prstGeom>
        </p:spPr>
      </p:pic>
      <p:pic>
        <p:nvPicPr>
          <p:cNvPr id="6" name="Picture 2">
            <a:extLst>
              <a:ext uri="{FF2B5EF4-FFF2-40B4-BE49-F238E27FC236}">
                <a16:creationId xmlns:a16="http://schemas.microsoft.com/office/drawing/2014/main" id="{66FAAF64-AA6E-3695-5B18-7981FB393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204" y="3840950"/>
            <a:ext cx="2408237" cy="65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C7DBAD-C287-1C2B-2F44-9ADD39EA22FC}"/>
              </a:ext>
            </a:extLst>
          </p:cNvPr>
          <p:cNvPicPr>
            <a:picLocks noChangeAspect="1"/>
          </p:cNvPicPr>
          <p:nvPr/>
        </p:nvPicPr>
        <p:blipFill>
          <a:blip r:embed="rId6"/>
          <a:stretch>
            <a:fillRect/>
          </a:stretch>
        </p:blipFill>
        <p:spPr>
          <a:xfrm>
            <a:off x="2220224" y="5005534"/>
            <a:ext cx="2418853" cy="653744"/>
          </a:xfrm>
          <a:prstGeom prst="rect">
            <a:avLst/>
          </a:prstGeom>
        </p:spPr>
      </p:pic>
      <p:pic>
        <p:nvPicPr>
          <p:cNvPr id="11" name="Picture 10">
            <a:extLst>
              <a:ext uri="{FF2B5EF4-FFF2-40B4-BE49-F238E27FC236}">
                <a16:creationId xmlns:a16="http://schemas.microsoft.com/office/drawing/2014/main" id="{E2359346-DBE7-39D1-2E0B-FC3F3F779916}"/>
              </a:ext>
            </a:extLst>
          </p:cNvPr>
          <p:cNvPicPr>
            <a:picLocks noChangeAspect="1"/>
          </p:cNvPicPr>
          <p:nvPr/>
        </p:nvPicPr>
        <p:blipFill>
          <a:blip r:embed="rId7"/>
          <a:stretch>
            <a:fillRect/>
          </a:stretch>
        </p:blipFill>
        <p:spPr>
          <a:xfrm>
            <a:off x="7529333" y="3759977"/>
            <a:ext cx="1201798" cy="1182096"/>
          </a:xfrm>
          <a:prstGeom prst="rect">
            <a:avLst/>
          </a:prstGeom>
        </p:spPr>
      </p:pic>
      <p:pic>
        <p:nvPicPr>
          <p:cNvPr id="16" name="Picture 15">
            <a:extLst>
              <a:ext uri="{FF2B5EF4-FFF2-40B4-BE49-F238E27FC236}">
                <a16:creationId xmlns:a16="http://schemas.microsoft.com/office/drawing/2014/main" id="{914B9340-FAF7-C47F-AF14-22093A9D6CCB}"/>
              </a:ext>
            </a:extLst>
          </p:cNvPr>
          <p:cNvPicPr>
            <a:picLocks noChangeAspect="1"/>
          </p:cNvPicPr>
          <p:nvPr/>
        </p:nvPicPr>
        <p:blipFill>
          <a:blip r:embed="rId8"/>
          <a:stretch>
            <a:fillRect/>
          </a:stretch>
        </p:blipFill>
        <p:spPr>
          <a:xfrm>
            <a:off x="4927321" y="5176625"/>
            <a:ext cx="4076314" cy="468776"/>
          </a:xfrm>
          <a:prstGeom prst="rect">
            <a:avLst/>
          </a:prstGeom>
        </p:spPr>
      </p:pic>
      <p:pic>
        <p:nvPicPr>
          <p:cNvPr id="17" name="Picture 16">
            <a:extLst>
              <a:ext uri="{FF2B5EF4-FFF2-40B4-BE49-F238E27FC236}">
                <a16:creationId xmlns:a16="http://schemas.microsoft.com/office/drawing/2014/main" id="{62C601EA-BE31-0D52-351A-D52E1471BFBA}"/>
              </a:ext>
            </a:extLst>
          </p:cNvPr>
          <p:cNvPicPr>
            <a:picLocks noChangeAspect="1"/>
          </p:cNvPicPr>
          <p:nvPr/>
        </p:nvPicPr>
        <p:blipFill>
          <a:blip r:embed="rId9"/>
          <a:stretch>
            <a:fillRect/>
          </a:stretch>
        </p:blipFill>
        <p:spPr>
          <a:xfrm>
            <a:off x="9003635" y="3776887"/>
            <a:ext cx="1829615" cy="1228647"/>
          </a:xfrm>
          <a:prstGeom prst="rect">
            <a:avLst/>
          </a:prstGeom>
        </p:spPr>
      </p:pic>
      <p:pic>
        <p:nvPicPr>
          <p:cNvPr id="18" name="Picture 17">
            <a:extLst>
              <a:ext uri="{FF2B5EF4-FFF2-40B4-BE49-F238E27FC236}">
                <a16:creationId xmlns:a16="http://schemas.microsoft.com/office/drawing/2014/main" id="{F7359A5A-F4DC-45B9-A7D7-1FAC679EEF42}"/>
              </a:ext>
            </a:extLst>
          </p:cNvPr>
          <p:cNvPicPr>
            <a:picLocks noChangeAspect="1"/>
          </p:cNvPicPr>
          <p:nvPr/>
        </p:nvPicPr>
        <p:blipFill>
          <a:blip r:embed="rId10"/>
          <a:stretch>
            <a:fillRect/>
          </a:stretch>
        </p:blipFill>
        <p:spPr>
          <a:xfrm>
            <a:off x="5028762" y="3831590"/>
            <a:ext cx="2197100" cy="783009"/>
          </a:xfrm>
          <a:prstGeom prst="rect">
            <a:avLst/>
          </a:prstGeom>
        </p:spPr>
      </p:pic>
      <p:pic>
        <p:nvPicPr>
          <p:cNvPr id="3" name="Picture 2">
            <a:extLst>
              <a:ext uri="{FF2B5EF4-FFF2-40B4-BE49-F238E27FC236}">
                <a16:creationId xmlns:a16="http://schemas.microsoft.com/office/drawing/2014/main" id="{804ABAD0-AFFE-A7C8-0BB7-DC1C1D5C68BC}"/>
              </a:ext>
            </a:extLst>
          </p:cNvPr>
          <p:cNvPicPr>
            <a:picLocks noChangeAspect="1"/>
          </p:cNvPicPr>
          <p:nvPr/>
        </p:nvPicPr>
        <p:blipFill>
          <a:blip r:embed="rId11"/>
          <a:stretch>
            <a:fillRect/>
          </a:stretch>
        </p:blipFill>
        <p:spPr>
          <a:xfrm>
            <a:off x="9579593" y="4935568"/>
            <a:ext cx="918254" cy="918254"/>
          </a:xfrm>
          <a:prstGeom prst="rect">
            <a:avLst/>
          </a:prstGeom>
        </p:spPr>
      </p:pic>
      <p:sp>
        <p:nvSpPr>
          <p:cNvPr id="20" name="TextBox 19">
            <a:extLst>
              <a:ext uri="{FF2B5EF4-FFF2-40B4-BE49-F238E27FC236}">
                <a16:creationId xmlns:a16="http://schemas.microsoft.com/office/drawing/2014/main" id="{F7C6C779-A209-8060-C3B9-C4B6FFB709B2}"/>
              </a:ext>
            </a:extLst>
          </p:cNvPr>
          <p:cNvSpPr txBox="1"/>
          <p:nvPr/>
        </p:nvSpPr>
        <p:spPr>
          <a:xfrm>
            <a:off x="850597" y="1251140"/>
            <a:ext cx="10891520" cy="1077218"/>
          </a:xfrm>
          <a:prstGeom prst="rect">
            <a:avLst/>
          </a:prstGeom>
          <a:noFill/>
        </p:spPr>
        <p:txBody>
          <a:bodyPr wrap="square" rtlCol="0">
            <a:spAutoFit/>
          </a:bodyPr>
          <a:lstStyle/>
          <a:p>
            <a:r>
              <a:rPr lang="en-US" sz="3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How do we attract new audiences?</a:t>
            </a:r>
          </a:p>
          <a:p>
            <a:r>
              <a:rPr lang="en-US" sz="3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1. Through online media</a:t>
            </a:r>
            <a:endParaRPr lang="en-GB" sz="3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0686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192B43-F3EF-D872-0542-5C46B32C770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D3B81D6-AABC-F3CD-64E3-41000F1FD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F8CDD8B9-E359-99A3-4B9E-1EAC1D234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00CAFA8-E0A5-FF8E-251B-BE32E9EA3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B1AAC0FB-091A-B4A1-AA6E-1D6658A6F2C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83C31CEC-C8F0-ADB0-7640-B6DAA4712404}"/>
              </a:ext>
            </a:extLst>
          </p:cNvPr>
          <p:cNvSpPr/>
          <p:nvPr/>
        </p:nvSpPr>
        <p:spPr bwMode="auto">
          <a:xfrm>
            <a:off x="-176463" y="1075636"/>
            <a:ext cx="12609095"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3" name="Rectangle 12">
            <a:extLst>
              <a:ext uri="{FF2B5EF4-FFF2-40B4-BE49-F238E27FC236}">
                <a16:creationId xmlns:a16="http://schemas.microsoft.com/office/drawing/2014/main" id="{746CD1CA-970F-F7A8-C932-6123606138ED}"/>
              </a:ext>
            </a:extLst>
          </p:cNvPr>
          <p:cNvSpPr/>
          <p:nvPr/>
        </p:nvSpPr>
        <p:spPr>
          <a:xfrm>
            <a:off x="85199" y="1495453"/>
            <a:ext cx="12347433" cy="923330"/>
          </a:xfrm>
          <a:prstGeom prst="rect">
            <a:avLst/>
          </a:prstGeom>
        </p:spPr>
        <p:txBody>
          <a:bodyPr wrap="square">
            <a:spAutoFit/>
          </a:bodyPr>
          <a:lstStyle/>
          <a:p>
            <a:endParaRPr lang="en-GB" sz="3000" i="1" dirty="0">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59B6058F-2CAA-EA99-0430-1062A3F15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pic>
        <p:nvPicPr>
          <p:cNvPr id="4" name="Picture 3">
            <a:extLst>
              <a:ext uri="{FF2B5EF4-FFF2-40B4-BE49-F238E27FC236}">
                <a16:creationId xmlns:a16="http://schemas.microsoft.com/office/drawing/2014/main" id="{4312386F-9B5A-6A60-E91C-A23A90B17F38}"/>
              </a:ext>
            </a:extLst>
          </p:cNvPr>
          <p:cNvPicPr>
            <a:picLocks noChangeAspect="1"/>
          </p:cNvPicPr>
          <p:nvPr/>
        </p:nvPicPr>
        <p:blipFill>
          <a:blip r:embed="rId4"/>
          <a:stretch>
            <a:fillRect/>
          </a:stretch>
        </p:blipFill>
        <p:spPr>
          <a:xfrm>
            <a:off x="10195895" y="227348"/>
            <a:ext cx="1757363" cy="1757363"/>
          </a:xfrm>
          <a:prstGeom prst="rect">
            <a:avLst/>
          </a:prstGeom>
        </p:spPr>
      </p:pic>
      <p:pic>
        <p:nvPicPr>
          <p:cNvPr id="7" name="Picture 6">
            <a:extLst>
              <a:ext uri="{FF2B5EF4-FFF2-40B4-BE49-F238E27FC236}">
                <a16:creationId xmlns:a16="http://schemas.microsoft.com/office/drawing/2014/main" id="{54550BEA-88B4-0591-BD1F-69D1B50397F6}"/>
              </a:ext>
            </a:extLst>
          </p:cNvPr>
          <p:cNvPicPr>
            <a:picLocks noChangeAspect="1"/>
          </p:cNvPicPr>
          <p:nvPr/>
        </p:nvPicPr>
        <p:blipFill>
          <a:blip r:embed="rId5"/>
          <a:stretch>
            <a:fillRect/>
          </a:stretch>
        </p:blipFill>
        <p:spPr>
          <a:xfrm>
            <a:off x="92608" y="1318115"/>
            <a:ext cx="2418853" cy="653744"/>
          </a:xfrm>
          <a:prstGeom prst="rect">
            <a:avLst/>
          </a:prstGeom>
        </p:spPr>
      </p:pic>
      <p:pic>
        <p:nvPicPr>
          <p:cNvPr id="15" name="Picture 14">
            <a:extLst>
              <a:ext uri="{FF2B5EF4-FFF2-40B4-BE49-F238E27FC236}">
                <a16:creationId xmlns:a16="http://schemas.microsoft.com/office/drawing/2014/main" id="{087D7E9A-96D0-B843-7BEB-E1CA36CF5936}"/>
              </a:ext>
            </a:extLst>
          </p:cNvPr>
          <p:cNvPicPr>
            <a:picLocks noChangeAspect="1"/>
          </p:cNvPicPr>
          <p:nvPr/>
        </p:nvPicPr>
        <p:blipFill>
          <a:blip r:embed="rId6"/>
          <a:stretch>
            <a:fillRect/>
          </a:stretch>
        </p:blipFill>
        <p:spPr>
          <a:xfrm>
            <a:off x="3904042" y="142416"/>
            <a:ext cx="5210902" cy="6573167"/>
          </a:xfrm>
          <a:prstGeom prst="rect">
            <a:avLst/>
          </a:prstGeom>
        </p:spPr>
      </p:pic>
      <p:pic>
        <p:nvPicPr>
          <p:cNvPr id="21" name="Picture 20">
            <a:extLst>
              <a:ext uri="{FF2B5EF4-FFF2-40B4-BE49-F238E27FC236}">
                <a16:creationId xmlns:a16="http://schemas.microsoft.com/office/drawing/2014/main" id="{178CBADD-7856-B6C2-6E17-476E1E427819}"/>
              </a:ext>
            </a:extLst>
          </p:cNvPr>
          <p:cNvPicPr>
            <a:picLocks noChangeAspect="1"/>
          </p:cNvPicPr>
          <p:nvPr/>
        </p:nvPicPr>
        <p:blipFill>
          <a:blip r:embed="rId7"/>
          <a:stretch>
            <a:fillRect/>
          </a:stretch>
        </p:blipFill>
        <p:spPr>
          <a:xfrm>
            <a:off x="3117054" y="1443035"/>
            <a:ext cx="6734895" cy="4489931"/>
          </a:xfrm>
          <a:prstGeom prst="rect">
            <a:avLst/>
          </a:prstGeom>
        </p:spPr>
      </p:pic>
    </p:spTree>
    <p:extLst>
      <p:ext uri="{BB962C8B-B14F-4D97-AF65-F5344CB8AC3E}">
        <p14:creationId xmlns:p14="http://schemas.microsoft.com/office/powerpoint/2010/main" val="12790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AFA913-A8AD-9788-2D90-68E44543F5C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2AD52C-786B-A175-736E-D62EB76E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C123F840-28A4-C38C-C841-5A15866F5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CA7DBC7F-7BFE-84FB-5C7D-04DB2DFD1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595E123-F25A-BF33-0669-7B2D0FD9EE9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dirty="0">
                <a:solidFill>
                  <a:srgbClr val="FFFFFF"/>
                </a:solidFill>
              </a:rPr>
              <a:t>Daily definition challenge resources</a:t>
            </a:r>
          </a:p>
        </p:txBody>
      </p:sp>
      <p:sp>
        <p:nvSpPr>
          <p:cNvPr id="9" name="Rectangle 8">
            <a:extLst>
              <a:ext uri="{FF2B5EF4-FFF2-40B4-BE49-F238E27FC236}">
                <a16:creationId xmlns:a16="http://schemas.microsoft.com/office/drawing/2014/main" id="{FA6D3999-1761-B800-6FEB-F5FF97426500}"/>
              </a:ext>
            </a:extLst>
          </p:cNvPr>
          <p:cNvSpPr/>
          <p:nvPr/>
        </p:nvSpPr>
        <p:spPr bwMode="auto">
          <a:xfrm>
            <a:off x="-176463" y="1075636"/>
            <a:ext cx="12625137" cy="5311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4" name="TextBox 13">
            <a:extLst>
              <a:ext uri="{FF2B5EF4-FFF2-40B4-BE49-F238E27FC236}">
                <a16:creationId xmlns:a16="http://schemas.microsoft.com/office/drawing/2014/main" id="{0A121FF8-CCAD-AC3F-0285-FDA87FF7DF30}"/>
              </a:ext>
            </a:extLst>
          </p:cNvPr>
          <p:cNvSpPr txBox="1"/>
          <p:nvPr/>
        </p:nvSpPr>
        <p:spPr>
          <a:xfrm>
            <a:off x="1417670" y="2033992"/>
            <a:ext cx="9420176" cy="1754326"/>
          </a:xfrm>
          <a:prstGeom prst="rect">
            <a:avLst/>
          </a:prstGeom>
          <a:noFill/>
        </p:spPr>
        <p:txBody>
          <a:bodyPr wrap="square" rtlCol="0">
            <a:spAutoFit/>
          </a:bodyPr>
          <a:lstStyle/>
          <a:p>
            <a:pPr algn="ctr"/>
            <a:r>
              <a:rPr lang="en-GB" sz="3600" dirty="0">
                <a:latin typeface="Calibri Light" panose="020F0302020204030204" pitchFamily="34" charset="0"/>
                <a:cs typeface="Calibri Light" panose="020F0302020204030204" pitchFamily="34" charset="0"/>
              </a:rPr>
              <a:t>It is easy to write in plain English.</a:t>
            </a:r>
          </a:p>
          <a:p>
            <a:pPr algn="ctr"/>
            <a:endParaRPr lang="en-GB" sz="3600" dirty="0">
              <a:latin typeface="Calibri Light" panose="020F0302020204030204" pitchFamily="34" charset="0"/>
              <a:cs typeface="Calibri Light" panose="020F0302020204030204" pitchFamily="34" charset="0"/>
            </a:endParaRPr>
          </a:p>
          <a:p>
            <a:pPr algn="ctr"/>
            <a:r>
              <a:rPr lang="en-GB" sz="3600" dirty="0">
                <a:latin typeface="Calibri Light" panose="020F0302020204030204" pitchFamily="34" charset="0"/>
                <a:cs typeface="Calibri Light" panose="020F0302020204030204" pitchFamily="34" charset="0"/>
              </a:rPr>
              <a:t>Isn’t it?</a:t>
            </a:r>
            <a:endParaRPr lang="en-GB" sz="3200" dirty="0">
              <a:latin typeface="Calibri Light" panose="020F0302020204030204" pitchFamily="34" charset="0"/>
              <a:cs typeface="Calibri Light" panose="020F0302020204030204" pitchFamily="34" charset="0"/>
            </a:endParaRPr>
          </a:p>
        </p:txBody>
      </p:sp>
      <p:pic>
        <p:nvPicPr>
          <p:cNvPr id="16" name="Picture 15">
            <a:extLst>
              <a:ext uri="{FF2B5EF4-FFF2-40B4-BE49-F238E27FC236}">
                <a16:creationId xmlns:a16="http://schemas.microsoft.com/office/drawing/2014/main" id="{731E7267-F272-D4D6-4227-817167770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31961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6496D8C-DE09-39F5-8A8C-7C76970D61CD}"/>
              </a:ext>
            </a:extLst>
          </p:cNvPr>
          <p:cNvSpPr>
            <a:spLocks noGrp="1"/>
          </p:cNvSpPr>
          <p:nvPr>
            <p:ph type="title"/>
          </p:nvPr>
        </p:nvSpPr>
        <p:spPr>
          <a:xfrm>
            <a:off x="1270109"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   </a:t>
            </a:r>
          </a:p>
        </p:txBody>
      </p:sp>
      <p:sp>
        <p:nvSpPr>
          <p:cNvPr id="11" name="Rectangle 10"/>
          <p:cNvSpPr/>
          <p:nvPr/>
        </p:nvSpPr>
        <p:spPr bwMode="auto">
          <a:xfrm>
            <a:off x="-358237" y="1226256"/>
            <a:ext cx="12634416" cy="498070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19" name="Content Placeholder 2"/>
          <p:cNvSpPr>
            <a:spLocks noGrp="1"/>
          </p:cNvSpPr>
          <p:nvPr>
            <p:ph idx="1"/>
          </p:nvPr>
        </p:nvSpPr>
        <p:spPr>
          <a:xfrm>
            <a:off x="289890" y="1374204"/>
            <a:ext cx="11729832" cy="1514770"/>
          </a:xfrm>
        </p:spPr>
        <p:txBody>
          <a:bodyPr>
            <a:noAutofit/>
          </a:bodyPr>
          <a:lstStyle/>
          <a:p>
            <a:pPr marL="0" indent="0">
              <a:buNone/>
            </a:pPr>
            <a:r>
              <a:rPr lang="en-US" sz="3200" dirty="0">
                <a:effectLst/>
                <a:latin typeface="Calibri Light" panose="020F0302020204030204" pitchFamily="34" charset="0"/>
                <a:ea typeface="Calibri" panose="020F0502020204030204" pitchFamily="34" charset="0"/>
                <a:cs typeface="Calibri Light" panose="020F0302020204030204" pitchFamily="34" charset="0"/>
              </a:rPr>
              <a:t>Readability scores are one way in which you can measure whether written information is likely to be understood by the intended reader. </a:t>
            </a:r>
            <a:endParaRPr lang="en-GB" sz="3200" b="1" dirty="0">
              <a:latin typeface="Calibri Light" panose="020F0302020204030204" pitchFamily="34" charset="0"/>
              <a:cs typeface="Calibri Light" panose="020F030202020403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graphicFrame>
        <p:nvGraphicFramePr>
          <p:cNvPr id="3" name="Table 2">
            <a:extLst>
              <a:ext uri="{FF2B5EF4-FFF2-40B4-BE49-F238E27FC236}">
                <a16:creationId xmlns:a16="http://schemas.microsoft.com/office/drawing/2014/main" id="{D5281C6C-2E09-656E-2388-25113489C87E}"/>
              </a:ext>
            </a:extLst>
          </p:cNvPr>
          <p:cNvGraphicFramePr>
            <a:graphicFrameLocks noGrp="1"/>
          </p:cNvGraphicFramePr>
          <p:nvPr>
            <p:extLst>
              <p:ext uri="{D42A27DB-BD31-4B8C-83A1-F6EECF244321}">
                <p14:modId xmlns:p14="http://schemas.microsoft.com/office/powerpoint/2010/main" val="1821050387"/>
              </p:ext>
            </p:extLst>
          </p:nvPr>
        </p:nvGraphicFramePr>
        <p:xfrm>
          <a:off x="231084" y="2755630"/>
          <a:ext cx="11729832" cy="2887028"/>
        </p:xfrm>
        <a:graphic>
          <a:graphicData uri="http://schemas.openxmlformats.org/drawingml/2006/table">
            <a:tbl>
              <a:tblPr firstRow="1" bandRow="1">
                <a:tableStyleId>{5C22544A-7EE6-4342-B048-85BDC9FD1C3A}</a:tableStyleId>
              </a:tblPr>
              <a:tblGrid>
                <a:gridCol w="6063390">
                  <a:extLst>
                    <a:ext uri="{9D8B030D-6E8A-4147-A177-3AD203B41FA5}">
                      <a16:colId xmlns:a16="http://schemas.microsoft.com/office/drawing/2014/main" val="1043300799"/>
                    </a:ext>
                  </a:extLst>
                </a:gridCol>
                <a:gridCol w="5666442">
                  <a:extLst>
                    <a:ext uri="{9D8B030D-6E8A-4147-A177-3AD203B41FA5}">
                      <a16:colId xmlns:a16="http://schemas.microsoft.com/office/drawing/2014/main" val="3367032124"/>
                    </a:ext>
                  </a:extLst>
                </a:gridCol>
              </a:tblGrid>
              <a:tr h="370840">
                <a:tc>
                  <a:txBody>
                    <a:bodyPr/>
                    <a:lstStyle/>
                    <a:p>
                      <a:r>
                        <a:rPr lang="en-GB" sz="3200" dirty="0"/>
                        <a:t>Readability score</a:t>
                      </a:r>
                    </a:p>
                  </a:txBody>
                  <a:tcPr/>
                </a:tc>
                <a:tc>
                  <a:txBody>
                    <a:bodyPr/>
                    <a:lstStyle/>
                    <a:p>
                      <a:r>
                        <a:rPr lang="en-GB" sz="3200" dirty="0"/>
                        <a:t>Calculation</a:t>
                      </a:r>
                    </a:p>
                  </a:txBody>
                  <a:tcPr/>
                </a:tc>
                <a:extLst>
                  <a:ext uri="{0D108BD9-81ED-4DB2-BD59-A6C34878D82A}">
                    <a16:rowId xmlns:a16="http://schemas.microsoft.com/office/drawing/2014/main" val="2678130450"/>
                  </a:ext>
                </a:extLst>
              </a:tr>
              <a:tr h="370840">
                <a:tc>
                  <a:txBody>
                    <a:bodyPr/>
                    <a:lstStyle/>
                    <a:p>
                      <a:pPr>
                        <a:lnSpc>
                          <a:spcPct val="107000"/>
                        </a:lnSpc>
                        <a:spcAft>
                          <a:spcPts val="800"/>
                        </a:spcAft>
                        <a:tabLst>
                          <a:tab pos="1314450" algn="l"/>
                        </a:tabLst>
                      </a:pPr>
                      <a:r>
                        <a:rPr lang="en-GB" sz="2400" u="sng"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Flesch Reading Ease score (1940s) / Flesch Kincaid grade level</a:t>
                      </a:r>
                      <a:endParaRPr lang="en-GB" sz="2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206.835 – 1.015(total words/total sentences) – 84.6(total syllables / total words)</a:t>
                      </a:r>
                    </a:p>
                  </a:txBody>
                  <a:tcPr marL="68580" marR="68580" marT="0" marB="0"/>
                </a:tc>
                <a:extLst>
                  <a:ext uri="{0D108BD9-81ED-4DB2-BD59-A6C34878D82A}">
                    <a16:rowId xmlns:a16="http://schemas.microsoft.com/office/drawing/2014/main" val="737371764"/>
                  </a:ext>
                </a:extLst>
              </a:tr>
              <a:tr h="370840">
                <a:tc>
                  <a:txBody>
                    <a:bodyPr/>
                    <a:lstStyle/>
                    <a:p>
                      <a:pPr>
                        <a:lnSpc>
                          <a:spcPct val="107000"/>
                        </a:lnSpc>
                        <a:spcAft>
                          <a:spcPts val="800"/>
                        </a:spcAft>
                      </a:pPr>
                      <a:r>
                        <a:rPr lang="en-GB" sz="2400" u="sng"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SMOG index</a:t>
                      </a:r>
                      <a:r>
                        <a:rPr lang="en-GB" sz="2400" u="sng"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(Simple Metric of </a:t>
                      </a:r>
                      <a:r>
                        <a:rPr lang="en-GB" sz="2400" u="sng"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Gobbldygook</a:t>
                      </a:r>
                      <a:r>
                        <a:rPr lang="en-GB" sz="2400" u="sng"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endParaRPr lang="en-GB" sz="2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3+[</a:t>
                      </a:r>
                      <a:r>
                        <a:rPr lang="en-GB" sz="2400" kern="100" dirty="0" err="1">
                          <a:effectLst/>
                          <a:latin typeface="Aptos" panose="020B0004020202020204" pitchFamily="34" charset="0"/>
                          <a:ea typeface="Aptos" panose="020B0004020202020204" pitchFamily="34" charset="0"/>
                          <a:cs typeface="Times New Roman" panose="02020603050405020304" pitchFamily="18" charset="0"/>
                        </a:rPr>
                        <a:t>sqroot</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polysyllabic count</a:t>
                      </a:r>
                    </a:p>
                  </a:txBody>
                  <a:tcPr marL="68580" marR="68580" marT="0" marB="0"/>
                </a:tc>
                <a:extLst>
                  <a:ext uri="{0D108BD9-81ED-4DB2-BD59-A6C34878D82A}">
                    <a16:rowId xmlns:a16="http://schemas.microsoft.com/office/drawing/2014/main" val="2582405565"/>
                  </a:ext>
                </a:extLst>
              </a:tr>
              <a:tr h="370840">
                <a:tc>
                  <a:txBody>
                    <a:bodyPr/>
                    <a:lstStyle/>
                    <a:p>
                      <a:pPr>
                        <a:lnSpc>
                          <a:spcPct val="107000"/>
                        </a:lnSpc>
                        <a:spcAft>
                          <a:spcPts val="800"/>
                        </a:spcAft>
                      </a:pPr>
                      <a:r>
                        <a:rPr lang="en-GB" sz="2400" u="sng"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Gunning Fog</a:t>
                      </a:r>
                      <a:endParaRPr lang="en-GB" sz="2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0.4x[(total words / total sentences) +100 (complex words / total words)]</a:t>
                      </a:r>
                    </a:p>
                  </a:txBody>
                  <a:tcPr marL="68580" marR="68580" marT="0" marB="0"/>
                </a:tc>
                <a:extLst>
                  <a:ext uri="{0D108BD9-81ED-4DB2-BD59-A6C34878D82A}">
                    <a16:rowId xmlns:a16="http://schemas.microsoft.com/office/drawing/2014/main" val="2610364033"/>
                  </a:ext>
                </a:extLst>
              </a:tr>
            </a:tbl>
          </a:graphicData>
        </a:graphic>
      </p:graphicFrame>
    </p:spTree>
    <p:extLst>
      <p:ext uri="{BB962C8B-B14F-4D97-AF65-F5344CB8AC3E}">
        <p14:creationId xmlns:p14="http://schemas.microsoft.com/office/powerpoint/2010/main" val="166695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Title 1">
            <a:extLst>
              <a:ext uri="{FF2B5EF4-FFF2-40B4-BE49-F238E27FC236}">
                <a16:creationId xmlns:a16="http://schemas.microsoft.com/office/drawing/2014/main" id="{7563667A-C18A-31B7-9E9A-97D3EE900A33}"/>
              </a:ext>
            </a:extLst>
          </p:cNvPr>
          <p:cNvSpPr txBox="1">
            <a:spLocks/>
          </p:cNvSpPr>
          <p:nvPr/>
        </p:nvSpPr>
        <p:spPr bwMode="black">
          <a:xfrm>
            <a:off x="1180200" y="1503354"/>
            <a:ext cx="3876545" cy="3842336"/>
          </a:xfrm>
          <a:prstGeom prst="ellipse">
            <a:avLst/>
          </a:prstGeom>
          <a:solidFill>
            <a:schemeClr val="accent2">
              <a:lumMod val="75000"/>
            </a:schemeClr>
          </a:solid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a:solidFill>
                  <a:srgbClr val="FFFFFF"/>
                </a:solidFill>
              </a:rPr>
              <a:t>Readability of scientific text</a:t>
            </a:r>
            <a:endParaRPr lang="en-GB" dirty="0">
              <a:solidFill>
                <a:srgbClr val="FFFFFF"/>
              </a:solidFill>
            </a:endParaRPr>
          </a:p>
        </p:txBody>
      </p:sp>
      <p:pic>
        <p:nvPicPr>
          <p:cNvPr id="4" name="Picture 3"/>
          <p:cNvPicPr>
            <a:picLocks noChangeAspect="1"/>
          </p:cNvPicPr>
          <p:nvPr/>
        </p:nvPicPr>
        <p:blipFill rotWithShape="1">
          <a:blip r:embed="rId3"/>
          <a:srcRect l="48514" t="16667" r="9355" b="10890"/>
          <a:stretch/>
        </p:blipFill>
        <p:spPr>
          <a:xfrm>
            <a:off x="994610" y="1030987"/>
            <a:ext cx="10211467" cy="5770865"/>
          </a:xfrm>
          <a:prstGeom prst="rect">
            <a:avLst/>
          </a:prstGeom>
        </p:spPr>
      </p:pic>
      <p:sp>
        <p:nvSpPr>
          <p:cNvPr id="5" name="TextBox 4"/>
          <p:cNvSpPr txBox="1"/>
          <p:nvPr/>
        </p:nvSpPr>
        <p:spPr>
          <a:xfrm>
            <a:off x="1250601" y="6007301"/>
            <a:ext cx="6965625" cy="923330"/>
          </a:xfrm>
          <a:prstGeom prst="rect">
            <a:avLst/>
          </a:prstGeom>
          <a:noFill/>
        </p:spPr>
        <p:txBody>
          <a:bodyPr wrap="none" rtlCol="0">
            <a:spAutoFit/>
          </a:bodyPr>
          <a:lstStyle/>
          <a:p>
            <a:r>
              <a:rPr lang="en-GB" dirty="0">
                <a:solidFill>
                  <a:srgbClr val="002060"/>
                </a:solidFill>
              </a:rPr>
              <a:t>Access this paper here:</a:t>
            </a:r>
          </a:p>
          <a:p>
            <a:r>
              <a:rPr lang="en-GB" dirty="0">
                <a:hlinkClick r:id="rId4"/>
              </a:rPr>
              <a:t>The readability of scientific texts is decreasing over time - PMC (nih.gov)</a:t>
            </a:r>
            <a:r>
              <a:rPr lang="en-GB" dirty="0"/>
              <a:t> </a:t>
            </a:r>
          </a:p>
          <a:p>
            <a:endParaRPr lang="en-GB"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890" y="238566"/>
            <a:ext cx="1699332" cy="719790"/>
          </a:xfrm>
          <a:prstGeom prst="rect">
            <a:avLst/>
          </a:prstGeom>
        </p:spPr>
      </p:pic>
    </p:spTree>
    <p:extLst>
      <p:ext uri="{BB962C8B-B14F-4D97-AF65-F5344CB8AC3E}">
        <p14:creationId xmlns:p14="http://schemas.microsoft.com/office/powerpoint/2010/main" val="1409113537"/>
      </p:ext>
    </p:extLst>
  </p:cSld>
  <p:clrMapOvr>
    <a:masterClrMapping/>
  </p:clrMapOvr>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f23797-ab33-451f-ae62-7de329a519c0" xsi:nil="true"/>
    <lcf76f155ced4ddcb4097134ff3c332f xmlns="f0241ee3-9874-473e-b697-f582c4cb8c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085714DEF65E4EA1B441C362C31A70" ma:contentTypeVersion="15" ma:contentTypeDescription="Create a new document." ma:contentTypeScope="" ma:versionID="33ef7623cb432f3d1f8e4933f3b399b0">
  <xsd:schema xmlns:xsd="http://www.w3.org/2001/XMLSchema" xmlns:xs="http://www.w3.org/2001/XMLSchema" xmlns:p="http://schemas.microsoft.com/office/2006/metadata/properties" xmlns:ns2="f0241ee3-9874-473e-b697-f582c4cb8c8f" xmlns:ns3="26f23797-ab33-451f-ae62-7de329a519c0" targetNamespace="http://schemas.microsoft.com/office/2006/metadata/properties" ma:root="true" ma:fieldsID="e62e27314b0ba07a2db4442b09b0cdf0" ns2:_="" ns3:_="">
    <xsd:import namespace="f0241ee3-9874-473e-b697-f582c4cb8c8f"/>
    <xsd:import namespace="26f23797-ab33-451f-ae62-7de329a519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41ee3-9874-473e-b697-f582c4cb8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23797-ab33-451f-ae62-7de329a519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4b72338-d992-4269-aeb5-cd9e294f9966}" ma:internalName="TaxCatchAll" ma:showField="CatchAllData" ma:web="26f23797-ab33-451f-ae62-7de329a519c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95FEB-84D9-4BFC-A28E-D9CA50B5E85A}">
  <ds:schemaRefs>
    <ds:schemaRef ds:uri="http://schemas.microsoft.com/office/2006/metadata/properties"/>
    <ds:schemaRef ds:uri="http://schemas.microsoft.com/office/infopath/2007/PartnerControls"/>
    <ds:schemaRef ds:uri="26f23797-ab33-451f-ae62-7de329a519c0"/>
    <ds:schemaRef ds:uri="f0241ee3-9874-473e-b697-f582c4cb8c8f"/>
  </ds:schemaRefs>
</ds:datastoreItem>
</file>

<file path=customXml/itemProps2.xml><?xml version="1.0" encoding="utf-8"?>
<ds:datastoreItem xmlns:ds="http://schemas.openxmlformats.org/officeDocument/2006/customXml" ds:itemID="{8041BD94-9C64-4134-B49A-B966F7D56327}">
  <ds:schemaRefs>
    <ds:schemaRef ds:uri="http://schemas.microsoft.com/sharepoint/v3/contenttype/forms"/>
  </ds:schemaRefs>
</ds:datastoreItem>
</file>

<file path=customXml/itemProps3.xml><?xml version="1.0" encoding="utf-8"?>
<ds:datastoreItem xmlns:ds="http://schemas.openxmlformats.org/officeDocument/2006/customXml" ds:itemID="{0E417739-1A58-4515-A164-CCC211C7E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241ee3-9874-473e-b697-f582c4cb8c8f"/>
    <ds:schemaRef ds:uri="26f23797-ab33-451f-ae62-7de329a5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5522</TotalTime>
  <Words>2463</Words>
  <Application>Microsoft Office PowerPoint</Application>
  <PresentationFormat>Widescreen</PresentationFormat>
  <Paragraphs>196</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Parcel</vt:lpstr>
      <vt:lpstr>   </vt:lpstr>
      <vt:lpstr>Daily definition challenge resources</vt:lpstr>
      <vt:lpstr>Daily definition challenge resources</vt:lpstr>
      <vt:lpstr>Daily definition challenge resources</vt:lpstr>
      <vt:lpstr>Daily definition challenge resources</vt:lpstr>
      <vt:lpstr>Daily definition challenge resources</vt:lpstr>
      <vt:lpstr>Daily definition challenge resources</vt:lpstr>
      <vt:lpstr>   </vt:lpstr>
      <vt:lpstr>PowerPoint Presentation</vt:lpstr>
      <vt:lpstr>PowerPoint Presentation</vt:lpstr>
      <vt:lpstr>   </vt:lpstr>
      <vt:lpstr>Daily definition challenge resources</vt:lpstr>
      <vt:lpstr>Daily definition challenge resources</vt:lpstr>
      <vt:lpstr>Daily definition challenge resources</vt:lpstr>
      <vt:lpstr>Daily definition challenge resources</vt:lpstr>
      <vt:lpstr>Daily definition challenge resources</vt:lpstr>
      <vt:lpstr>Daily definition challenge resources</vt:lpstr>
      <vt:lpstr>Daily definition challenge resources</vt:lpstr>
      <vt:lpstr>Daily definition challenge resources</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Pennock</dc:creator>
  <cp:lastModifiedBy>Joanne Pennock</cp:lastModifiedBy>
  <cp:revision>78</cp:revision>
  <dcterms:created xsi:type="dcterms:W3CDTF">2023-06-30T13:47:37Z</dcterms:created>
  <dcterms:modified xsi:type="dcterms:W3CDTF">2025-03-18T11:59:36Z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0x01010037085714DEF65E4EA1B441C362C31A70</vt:lpwstr>
  </property>
</Properties>
</file>