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4"/>
  </p:sldMasterIdLst>
  <p:notesMasterIdLst>
    <p:notesMasterId r:id="rId24"/>
  </p:notesMasterIdLst>
  <p:handoutMasterIdLst>
    <p:handoutMasterId r:id="rId25"/>
  </p:handoutMasterIdLst>
  <p:sldIdLst>
    <p:sldId id="270" r:id="rId5"/>
    <p:sldId id="314" r:id="rId6"/>
    <p:sldId id="317" r:id="rId7"/>
    <p:sldId id="291" r:id="rId8"/>
    <p:sldId id="325" r:id="rId9"/>
    <p:sldId id="294" r:id="rId10"/>
    <p:sldId id="308" r:id="rId11"/>
    <p:sldId id="311" r:id="rId12"/>
    <p:sldId id="295" r:id="rId13"/>
    <p:sldId id="324" r:id="rId14"/>
    <p:sldId id="313" r:id="rId15"/>
    <p:sldId id="315" r:id="rId16"/>
    <p:sldId id="319" r:id="rId17"/>
    <p:sldId id="318" r:id="rId18"/>
    <p:sldId id="329" r:id="rId19"/>
    <p:sldId id="330" r:id="rId20"/>
    <p:sldId id="326" r:id="rId21"/>
    <p:sldId id="327" r:id="rId22"/>
    <p:sldId id="328" r:id="rId23"/>
  </p:sldIdLst>
  <p:sldSz cx="9144000" cy="6858000" type="screen4x3"/>
  <p:notesSz cx="6669088" cy="97758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2332"/>
    <a:srgbClr val="808080"/>
    <a:srgbClr val="959597"/>
    <a:srgbClr val="6D009D"/>
    <a:srgbClr val="5368E0"/>
    <a:srgbClr val="34BE52"/>
    <a:srgbClr val="C400AE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71C0C7-1382-6E9E-B36A-6C7DDD0D9C71}" v="10" dt="2024-09-04T09:12:50.5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1392" autoAdjust="0"/>
  </p:normalViewPr>
  <p:slideViewPr>
    <p:cSldViewPr>
      <p:cViewPr varScale="1">
        <p:scale>
          <a:sx n="61" d="100"/>
          <a:sy n="61" d="100"/>
        </p:scale>
        <p:origin x="140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6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89261"/>
          </a:xfrm>
          <a:prstGeom prst="rect">
            <a:avLst/>
          </a:prstGeom>
        </p:spPr>
        <p:txBody>
          <a:bodyPr vert="horz" wrap="square" lIns="89904" tIns="44952" rIns="89904" bIns="4495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89261"/>
          </a:xfrm>
          <a:prstGeom prst="rect">
            <a:avLst/>
          </a:prstGeom>
        </p:spPr>
        <p:txBody>
          <a:bodyPr vert="horz" wrap="square" lIns="89904" tIns="44952" rIns="89904" bIns="4495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CCE03C9-89B9-FC47-8091-8AA8BDC334FD}" type="datetimeFigureOut">
              <a:rPr lang="en-GB"/>
              <a:pPr/>
              <a:t>04/09/2024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85002"/>
            <a:ext cx="2890665" cy="489261"/>
          </a:xfrm>
          <a:prstGeom prst="rect">
            <a:avLst/>
          </a:prstGeom>
        </p:spPr>
        <p:txBody>
          <a:bodyPr vert="horz" wrap="square" lIns="89904" tIns="44952" rIns="89904" bIns="4495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6866" y="9285002"/>
            <a:ext cx="2890665" cy="489261"/>
          </a:xfrm>
          <a:prstGeom prst="rect">
            <a:avLst/>
          </a:prstGeom>
        </p:spPr>
        <p:txBody>
          <a:bodyPr vert="horz" wrap="square" lIns="89904" tIns="44952" rIns="89904" bIns="4495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2AA6C4-6BF5-0B47-BDC1-FA585AA0073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0333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665" cy="489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04" tIns="44952" rIns="89904" bIns="44952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866" y="0"/>
            <a:ext cx="2890665" cy="489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04" tIns="44952" rIns="89904" bIns="44952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2175" y="733425"/>
            <a:ext cx="4884738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89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598" y="4644065"/>
            <a:ext cx="5335893" cy="4398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04" tIns="44952" rIns="89904" bIns="449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9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5002"/>
            <a:ext cx="2890665" cy="489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04" tIns="44952" rIns="89904" bIns="44952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189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866" y="9285002"/>
            <a:ext cx="2890665" cy="489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04" tIns="44952" rIns="89904" bIns="44952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fld id="{C76B5AD6-A598-5C41-93F1-CDB37BFA5F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623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5AD6-A598-5C41-93F1-CDB37BFA5FD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295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5AD6-A598-5C41-93F1-CDB37BFA5FD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812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0468" indent="-280949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3798" indent="-22476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3317" indent="-22476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22836" indent="-22476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72355" indent="-2247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21874" indent="-2247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71393" indent="-2247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20912" indent="-2247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4B81CA1-E056-5E42-BBB4-D98A361FE4C7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0468" indent="-280949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3798" indent="-22476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3317" indent="-22476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22836" indent="-22476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72355" indent="-2247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21874" indent="-2247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71393" indent="-2247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20912" indent="-2247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4B81CA1-E056-5E42-BBB4-D98A361FE4C7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0468" indent="-280949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3798" indent="-22476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3317" indent="-22476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22836" indent="-22476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72355" indent="-2247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21874" indent="-2247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71393" indent="-2247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20912" indent="-2247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4B81CA1-E056-5E42-BBB4-D98A361FE4C7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316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9E70-FAD5-CA4C-8BC1-D2C5A66123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223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B510-BC0C-9D41-A901-ECC675AB93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682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C95D-A8B5-824E-942B-3B4F0A0936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40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06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6D399-B028-8E42-8792-641FAB41AD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370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3D1DB-8D16-CF46-830D-8865CFF3AC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95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6505-F365-D24B-BCCA-F832F0859B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675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9354-19CE-3F4B-B0B6-CA5A1F8188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15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94A2-65F2-D743-8341-2A1B97FADE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64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98359-336D-6A45-BE15-1B5A89C09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807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065CB-6E6B-3344-9303-6117FBE0AC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743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ites.manchester.ac.uk/humteachlearn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manchester.ac.uk/sossteachlearn/" TargetMode="External"/><Relationship Id="rId2" Type="http://schemas.openxmlformats.org/officeDocument/2006/relationships/hyperlink" Target="https://www.staffnet.manchester.ac.uk/sep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raduateoutcomes.ac.uk/" TargetMode="External"/><Relationship Id="rId4" Type="http://schemas.openxmlformats.org/officeDocument/2006/relationships/hyperlink" Target="https://www.thestudentsurvey.com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1006545"/>
            <a:ext cx="8278812" cy="424847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dirty="0"/>
              <a:t>Teaching and Learning</a:t>
            </a:r>
            <a:br>
              <a:rPr lang="en-GB" sz="5400" dirty="0"/>
            </a:br>
            <a:br>
              <a:rPr lang="en-GB" sz="5400" dirty="0"/>
            </a:br>
            <a:r>
              <a:rPr lang="en-GB" sz="2400" dirty="0"/>
              <a:t>Mario Pezzino</a:t>
            </a:r>
            <a:br>
              <a:rPr lang="en-GB" sz="2400" dirty="0"/>
            </a:br>
            <a:r>
              <a:rPr lang="en-GB" sz="2400" dirty="0"/>
              <a:t>Director of Teaching and Learning</a:t>
            </a:r>
            <a:br>
              <a:rPr lang="en-GB" sz="2400" dirty="0"/>
            </a:br>
            <a:r>
              <a:rPr lang="en-GB" sz="2400" dirty="0"/>
              <a:t>Paul Rowbotham</a:t>
            </a:r>
            <a:br>
              <a:rPr lang="en-GB" sz="2400" dirty="0"/>
            </a:br>
            <a:r>
              <a:rPr lang="en-GB" sz="2400" dirty="0"/>
              <a:t>Head of Teaching, Learning &amp; Student Experience</a:t>
            </a:r>
            <a:br>
              <a:rPr lang="en-GB" sz="3600" dirty="0"/>
            </a:br>
            <a:br>
              <a:rPr lang="en-GB" sz="2400" dirty="0"/>
            </a:br>
            <a:br>
              <a:rPr lang="en-GB" sz="2400" dirty="0"/>
            </a:br>
            <a:br>
              <a:rPr lang="en-GB" sz="2400" dirty="0"/>
            </a:br>
            <a:r>
              <a:rPr lang="en-GB" sz="3600" dirty="0"/>
              <a:t>New Staff Induction Day</a:t>
            </a:r>
            <a:endParaRPr lang="en-GB" sz="73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5656" y="4941168"/>
            <a:ext cx="6400800" cy="17526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eaLnBrk="1" hangingPunct="1"/>
            <a:endParaRPr lang="en-GB" sz="4000" dirty="0">
              <a:latin typeface="+mj-lt"/>
            </a:endParaRPr>
          </a:p>
          <a:p>
            <a:pPr eaLnBrk="1" hangingPunct="1"/>
            <a:r>
              <a:rPr lang="en-GB" sz="4000" dirty="0">
                <a:latin typeface="+mj-lt"/>
              </a:rPr>
              <a:t>September 2024</a:t>
            </a:r>
            <a:endParaRPr lang="en-US" sz="4000" dirty="0">
              <a:latin typeface="+mj-lt"/>
            </a:endParaRPr>
          </a:p>
          <a:p>
            <a:pPr algn="l" eaLnBrk="1" hangingPunct="1"/>
            <a:endParaRPr lang="en-GB" sz="4000" dirty="0">
              <a:latin typeface="+mj-lt"/>
            </a:endParaRPr>
          </a:p>
        </p:txBody>
      </p:sp>
      <p:pic>
        <p:nvPicPr>
          <p:cNvPr id="2052" name="Picture 7" descr="TUOM_4COL_TY_NEG_cropped_30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6695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title"/>
          </p:nvPr>
        </p:nvSpPr>
        <p:spPr>
          <a:xfrm>
            <a:off x="683568" y="136484"/>
            <a:ext cx="8229600" cy="818055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GB" sz="3600" dirty="0"/>
              <a:t>Flexible/Blended Learning</a:t>
            </a:r>
            <a:endParaRPr lang="en-US" sz="3600" dirty="0"/>
          </a:p>
        </p:txBody>
      </p:sp>
      <p:sp>
        <p:nvSpPr>
          <p:cNvPr id="6147" name="Rectangle 6"/>
          <p:cNvSpPr>
            <a:spLocks noGrp="1" noChangeArrowheads="1"/>
          </p:cNvSpPr>
          <p:nvPr>
            <p:ph idx="1"/>
          </p:nvPr>
        </p:nvSpPr>
        <p:spPr>
          <a:xfrm>
            <a:off x="678173" y="1340769"/>
            <a:ext cx="8229600" cy="5291066"/>
          </a:xfrm>
        </p:spPr>
        <p:txBody>
          <a:bodyPr>
            <a:normAutofit/>
          </a:bodyPr>
          <a:lstStyle/>
          <a:p>
            <a:pPr eaLnBrk="1" hangingPunct="1">
              <a:lnSpc>
                <a:spcPct val="140000"/>
              </a:lnSpc>
            </a:pPr>
            <a:r>
              <a:rPr lang="en-GB" sz="2400" dirty="0">
                <a:latin typeface="+mj-lt"/>
              </a:rPr>
              <a:t>Most of our programmes offer some form of online/blended/hybrid/dual learning to our students.</a:t>
            </a:r>
          </a:p>
          <a:p>
            <a:pPr eaLnBrk="1" hangingPunct="1">
              <a:lnSpc>
                <a:spcPct val="140000"/>
              </a:lnSpc>
            </a:pPr>
            <a:r>
              <a:rPr lang="en-GB" sz="2400" dirty="0">
                <a:latin typeface="+mj-lt"/>
              </a:rPr>
              <a:t>This has required a review/update of:</a:t>
            </a:r>
          </a:p>
          <a:p>
            <a:pPr lvl="1">
              <a:lnSpc>
                <a:spcPct val="140000"/>
              </a:lnSpc>
            </a:pPr>
            <a:r>
              <a:rPr lang="en-GB" dirty="0">
                <a:latin typeface="+mj-lt"/>
              </a:rPr>
              <a:t>Equipment and teaching practices</a:t>
            </a:r>
          </a:p>
          <a:p>
            <a:pPr lvl="1">
              <a:lnSpc>
                <a:spcPct val="140000"/>
              </a:lnSpc>
            </a:pPr>
            <a:r>
              <a:rPr lang="en-GB" dirty="0">
                <a:latin typeface="+mj-lt"/>
              </a:rPr>
              <a:t>Assessment</a:t>
            </a:r>
          </a:p>
          <a:p>
            <a:pPr lvl="1">
              <a:lnSpc>
                <a:spcPct val="140000"/>
              </a:lnSpc>
            </a:pPr>
            <a:r>
              <a:rPr lang="en-GB" dirty="0">
                <a:latin typeface="+mj-lt"/>
              </a:rPr>
              <a:t>Communications, advising and community building </a:t>
            </a:r>
          </a:p>
          <a:p>
            <a:pPr marL="342900" lvl="1" indent="0">
              <a:lnSpc>
                <a:spcPct val="140000"/>
              </a:lnSpc>
              <a:buNone/>
            </a:pPr>
            <a:r>
              <a:rPr lang="en-GB" sz="2400" dirty="0">
                <a:latin typeface="+mj-lt"/>
              </a:rPr>
              <a:t>Please, see: </a:t>
            </a:r>
          </a:p>
          <a:p>
            <a:pPr lvl="1">
              <a:lnSpc>
                <a:spcPct val="140000"/>
              </a:lnSpc>
            </a:pPr>
            <a:r>
              <a:rPr lang="en-GB" dirty="0">
                <a:latin typeface="+mj-lt"/>
                <a:hlinkClick r:id="rId2"/>
              </a:rPr>
              <a:t>https://sites.manchester.ac.uk/humteachlearn/</a:t>
            </a:r>
            <a:endParaRPr lang="en-GB" dirty="0">
              <a:latin typeface="+mj-lt"/>
            </a:endParaRPr>
          </a:p>
          <a:p>
            <a:pPr lvl="1">
              <a:lnSpc>
                <a:spcPct val="140000"/>
              </a:lnSpc>
            </a:pPr>
            <a:endParaRPr lang="en-GB" sz="1700" dirty="0">
              <a:latin typeface="+mj-lt"/>
            </a:endParaRPr>
          </a:p>
        </p:txBody>
      </p:sp>
      <p:pic>
        <p:nvPicPr>
          <p:cNvPr id="6148" name="Picture 4" descr="TUOM_4COL_TY_NEG_cropped_30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7" y="44624"/>
            <a:ext cx="226695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9737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title"/>
          </p:nvPr>
        </p:nvSpPr>
        <p:spPr>
          <a:xfrm>
            <a:off x="501782" y="316123"/>
            <a:ext cx="8229600" cy="1315616"/>
          </a:xfrm>
        </p:spPr>
        <p:txBody>
          <a:bodyPr>
            <a:normAutofit fontScale="90000"/>
          </a:bodyPr>
          <a:lstStyle/>
          <a:p>
            <a:pPr algn="ctr" eaLnBrk="1" hangingPunct="1"/>
            <a:br>
              <a:rPr lang="en-GB" sz="3600" dirty="0"/>
            </a:br>
            <a:r>
              <a:rPr lang="en-GB" sz="5300" dirty="0"/>
              <a:t>Assessment and Feedback</a:t>
            </a:r>
            <a:br>
              <a:rPr lang="en-GB" sz="3600" dirty="0"/>
            </a:br>
            <a:endParaRPr lang="en-US" sz="3600" dirty="0"/>
          </a:p>
        </p:txBody>
      </p:sp>
      <p:sp>
        <p:nvSpPr>
          <p:cNvPr id="6147" name="Rectangle 6"/>
          <p:cNvSpPr>
            <a:spLocks noGrp="1" noChangeArrowheads="1"/>
          </p:cNvSpPr>
          <p:nvPr>
            <p:ph idx="1"/>
          </p:nvPr>
        </p:nvSpPr>
        <p:spPr>
          <a:xfrm>
            <a:off x="468313" y="1700808"/>
            <a:ext cx="8229600" cy="4896842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eaLnBrk="1" hangingPunct="1">
              <a:lnSpc>
                <a:spcPct val="140000"/>
              </a:lnSpc>
            </a:pPr>
            <a:r>
              <a:rPr lang="en-GB" sz="2400" dirty="0">
                <a:latin typeface="+mj-lt"/>
              </a:rPr>
              <a:t>Evidence suggests learning happens when students get feedback on their work</a:t>
            </a:r>
            <a:endParaRPr lang="en-GB" sz="2400" dirty="0">
              <a:latin typeface="+mj-lt"/>
              <a:cs typeface="Calibri Light"/>
            </a:endParaRPr>
          </a:p>
          <a:p>
            <a:pPr eaLnBrk="1" hangingPunct="1">
              <a:lnSpc>
                <a:spcPct val="140000"/>
              </a:lnSpc>
            </a:pPr>
            <a:r>
              <a:rPr lang="en-GB" sz="2400" dirty="0">
                <a:latin typeface="+mj-lt"/>
              </a:rPr>
              <a:t>Many forms of feedback: in-class, on spoken and written work; online.</a:t>
            </a:r>
          </a:p>
          <a:p>
            <a:pPr lvl="1">
              <a:lnSpc>
                <a:spcPct val="140000"/>
              </a:lnSpc>
            </a:pPr>
            <a:r>
              <a:rPr lang="en-GB" sz="2100" dirty="0">
                <a:latin typeface="+mj-lt"/>
              </a:rPr>
              <a:t>Summative</a:t>
            </a:r>
          </a:p>
          <a:p>
            <a:pPr lvl="1">
              <a:lnSpc>
                <a:spcPct val="140000"/>
              </a:lnSpc>
            </a:pPr>
            <a:r>
              <a:rPr lang="en-GB" sz="2100" dirty="0">
                <a:latin typeface="+mj-lt"/>
              </a:rPr>
              <a:t>Formative</a:t>
            </a:r>
          </a:p>
          <a:p>
            <a:pPr eaLnBrk="1" hangingPunct="1">
              <a:lnSpc>
                <a:spcPct val="140000"/>
              </a:lnSpc>
            </a:pPr>
            <a:r>
              <a:rPr lang="en-GB" sz="2400" dirty="0">
                <a:latin typeface="+mj-lt"/>
              </a:rPr>
              <a:t>Important that feedback is </a:t>
            </a:r>
            <a:r>
              <a:rPr lang="en-GB" sz="2400" dirty="0">
                <a:solidFill>
                  <a:srgbClr val="FF0000"/>
                </a:solidFill>
                <a:latin typeface="+mj-lt"/>
              </a:rPr>
              <a:t>timely</a:t>
            </a:r>
            <a:r>
              <a:rPr lang="en-GB" sz="2400" dirty="0">
                <a:latin typeface="+mj-lt"/>
              </a:rPr>
              <a:t>, </a:t>
            </a:r>
            <a:r>
              <a:rPr lang="en-GB" sz="2400" dirty="0">
                <a:solidFill>
                  <a:srgbClr val="FF0000"/>
                </a:solidFill>
                <a:latin typeface="+mj-lt"/>
              </a:rPr>
              <a:t>detailed</a:t>
            </a:r>
            <a:r>
              <a:rPr lang="en-GB" sz="2400" dirty="0">
                <a:latin typeface="+mj-lt"/>
              </a:rPr>
              <a:t> and </a:t>
            </a:r>
            <a:r>
              <a:rPr lang="en-GB" sz="2400" dirty="0">
                <a:solidFill>
                  <a:srgbClr val="FF0000"/>
                </a:solidFill>
                <a:latin typeface="+mj-lt"/>
              </a:rPr>
              <a:t>improves student performance</a:t>
            </a:r>
            <a:endParaRPr lang="en-GB" sz="2400">
              <a:solidFill>
                <a:srgbClr val="FF0000"/>
              </a:solidFill>
              <a:latin typeface="+mj-lt"/>
              <a:cs typeface="Calibri Light"/>
            </a:endParaRPr>
          </a:p>
          <a:p>
            <a:pPr>
              <a:lnSpc>
                <a:spcPct val="140000"/>
              </a:lnSpc>
            </a:pPr>
            <a:r>
              <a:rPr lang="en-GB" sz="2400" dirty="0">
                <a:solidFill>
                  <a:srgbClr val="FF0000"/>
                </a:solidFill>
              </a:rPr>
              <a:t>Marking criteria/rubrics</a:t>
            </a:r>
            <a:endParaRPr lang="en-GB" sz="2400" dirty="0">
              <a:solidFill>
                <a:srgbClr val="FF0000"/>
              </a:solidFill>
              <a:latin typeface="+mj-lt"/>
            </a:endParaRPr>
          </a:p>
          <a:p>
            <a:pPr eaLnBrk="1" hangingPunct="1">
              <a:lnSpc>
                <a:spcPct val="140000"/>
              </a:lnSpc>
            </a:pPr>
            <a:r>
              <a:rPr lang="en-GB" sz="2400" dirty="0">
                <a:latin typeface="+mj-lt"/>
              </a:rPr>
              <a:t>Make students aware of when/where they actually are getting feedback</a:t>
            </a:r>
          </a:p>
          <a:p>
            <a:pPr eaLnBrk="1" hangingPunct="1">
              <a:lnSpc>
                <a:spcPct val="140000"/>
              </a:lnSpc>
            </a:pPr>
            <a:endParaRPr lang="en-GB" sz="2400" dirty="0">
              <a:latin typeface="+mj-lt"/>
            </a:endParaRPr>
          </a:p>
        </p:txBody>
      </p:sp>
      <p:pic>
        <p:nvPicPr>
          <p:cNvPr id="6148" name="Picture 4" descr="TUOM_4COL_TY_NEG_cropped_30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6695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5569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3955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/>
              <a:t>Academic Advising</a:t>
            </a:r>
            <a:endParaRPr lang="en-US" sz="3600" dirty="0"/>
          </a:p>
        </p:txBody>
      </p:sp>
      <p:sp>
        <p:nvSpPr>
          <p:cNvPr id="12291" name="Rectangle 6"/>
          <p:cNvSpPr>
            <a:spLocks noGrp="1" noChangeArrowheads="1"/>
          </p:cNvSpPr>
          <p:nvPr>
            <p:ph idx="1"/>
          </p:nvPr>
        </p:nvSpPr>
        <p:spPr>
          <a:xfrm>
            <a:off x="539552" y="1198739"/>
            <a:ext cx="8229600" cy="5445223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GB" sz="2800" dirty="0">
                <a:latin typeface="+mj-lt"/>
              </a:rPr>
              <a:t>Most of you will be allocated a number of (probably) UG years 2 and 3 students for whom you will act as Academic Advisor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dirty="0">
                <a:latin typeface="+mj-lt"/>
              </a:rPr>
              <a:t>Main elements of this role:</a:t>
            </a:r>
          </a:p>
          <a:p>
            <a:pPr lvl="1">
              <a:lnSpc>
                <a:spcPct val="80000"/>
              </a:lnSpc>
            </a:pPr>
            <a:r>
              <a:rPr lang="en-GB" sz="2000" dirty="0">
                <a:latin typeface="+mj-lt"/>
              </a:rPr>
              <a:t>Provide academic advice (e.g. how to study, improve marks, choose modules)</a:t>
            </a:r>
          </a:p>
          <a:p>
            <a:pPr lvl="1">
              <a:lnSpc>
                <a:spcPct val="80000"/>
              </a:lnSpc>
            </a:pPr>
            <a:r>
              <a:rPr lang="en-GB" sz="2000" dirty="0">
                <a:latin typeface="+mj-lt"/>
              </a:rPr>
              <a:t>Pastoral support (in </a:t>
            </a:r>
            <a:r>
              <a:rPr lang="en-GB" sz="2000" dirty="0" err="1">
                <a:latin typeface="+mj-lt"/>
              </a:rPr>
              <a:t>SoSS</a:t>
            </a:r>
            <a:r>
              <a:rPr lang="en-GB" sz="2000" dirty="0">
                <a:latin typeface="+mj-lt"/>
              </a:rPr>
              <a:t> typically act as a gateway to services provided by others)</a:t>
            </a:r>
          </a:p>
          <a:p>
            <a:pPr lvl="1">
              <a:lnSpc>
                <a:spcPct val="80000"/>
              </a:lnSpc>
            </a:pPr>
            <a:r>
              <a:rPr lang="en-GB" sz="2000" dirty="0">
                <a:latin typeface="+mj-lt"/>
              </a:rPr>
              <a:t>Employability (discuss life after University, offer advice on CVs, provide a reference)</a:t>
            </a:r>
          </a:p>
          <a:p>
            <a:pPr>
              <a:lnSpc>
                <a:spcPct val="80000"/>
              </a:lnSpc>
            </a:pPr>
            <a:r>
              <a:rPr lang="en-GB" sz="2800" dirty="0">
                <a:latin typeface="+mj-lt"/>
              </a:rPr>
              <a:t>You will be provided with training and resources from the administration to help you with this role</a:t>
            </a:r>
          </a:p>
          <a:p>
            <a:pPr>
              <a:lnSpc>
                <a:spcPct val="80000"/>
              </a:lnSpc>
            </a:pPr>
            <a:r>
              <a:rPr lang="en-GB" sz="2800" dirty="0">
                <a:latin typeface="+mj-lt"/>
              </a:rPr>
              <a:t>Important to meet regularly with students, to maintain contact with them</a:t>
            </a:r>
          </a:p>
          <a:p>
            <a:pPr lvl="1">
              <a:lnSpc>
                <a:spcPct val="80000"/>
              </a:lnSpc>
            </a:pPr>
            <a:r>
              <a:rPr lang="en-GB" sz="2000" dirty="0">
                <a:latin typeface="+mj-lt"/>
              </a:rPr>
              <a:t>Key part of building relationships between us and a large and diverse student body</a:t>
            </a:r>
          </a:p>
        </p:txBody>
      </p:sp>
      <p:pic>
        <p:nvPicPr>
          <p:cNvPr id="12292" name="Picture 4" descr="TUOM_4COL_TY_NEG_cropped_30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0"/>
            <a:ext cx="226695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4571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title"/>
          </p:nvPr>
        </p:nvSpPr>
        <p:spPr>
          <a:xfrm>
            <a:off x="467544" y="973931"/>
            <a:ext cx="8229600" cy="739552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3600" dirty="0"/>
              <a:t>Humanities New Academics </a:t>
            </a:r>
            <a:r>
              <a:rPr lang="en-US" sz="3600" dirty="0" err="1"/>
              <a:t>Programme</a:t>
            </a:r>
            <a:r>
              <a:rPr lang="en-US" sz="3600" dirty="0"/>
              <a:t> (HNAP)</a:t>
            </a:r>
          </a:p>
        </p:txBody>
      </p:sp>
      <p:sp>
        <p:nvSpPr>
          <p:cNvPr id="12291" name="Rectangle 6"/>
          <p:cNvSpPr>
            <a:spLocks noGrp="1" noChangeArrowheads="1"/>
          </p:cNvSpPr>
          <p:nvPr>
            <p:ph idx="1"/>
          </p:nvPr>
        </p:nvSpPr>
        <p:spPr>
          <a:xfrm>
            <a:off x="611560" y="1844824"/>
            <a:ext cx="8229600" cy="4910137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GB" sz="3600" dirty="0">
                <a:latin typeface="+mj-lt"/>
              </a:rPr>
              <a:t>Those of you registered on this will already have started…</a:t>
            </a:r>
          </a:p>
          <a:p>
            <a:pPr>
              <a:lnSpc>
                <a:spcPct val="80000"/>
              </a:lnSpc>
            </a:pPr>
            <a:r>
              <a:rPr lang="en-GB" sz="3600" dirty="0">
                <a:latin typeface="+mj-lt"/>
              </a:rPr>
              <a:t>Encourage you to engage fully with HNAP</a:t>
            </a:r>
          </a:p>
          <a:p>
            <a:pPr>
              <a:lnSpc>
                <a:spcPct val="80000"/>
              </a:lnSpc>
            </a:pPr>
            <a:r>
              <a:rPr lang="en-US" sz="3600" dirty="0">
                <a:latin typeface="+mj-lt"/>
              </a:rPr>
              <a:t>Remind you that passing HNAP (not just attending it!) is a condition for passing </a:t>
            </a:r>
            <a:r>
              <a:rPr lang="en-US" sz="3600" dirty="0">
                <a:solidFill>
                  <a:srgbClr val="FF0000"/>
                </a:solidFill>
                <a:latin typeface="+mj-lt"/>
              </a:rPr>
              <a:t>probation</a:t>
            </a:r>
          </a:p>
          <a:p>
            <a:pPr>
              <a:lnSpc>
                <a:spcPct val="80000"/>
              </a:lnSpc>
            </a:pPr>
            <a:r>
              <a:rPr lang="en-US" sz="3600" dirty="0">
                <a:latin typeface="+mj-lt"/>
              </a:rPr>
              <a:t>Think also about </a:t>
            </a:r>
            <a:r>
              <a:rPr lang="en-US" sz="3600" dirty="0">
                <a:solidFill>
                  <a:srgbClr val="FF0000"/>
                </a:solidFill>
                <a:latin typeface="+mj-lt"/>
              </a:rPr>
              <a:t>professional accreditation</a:t>
            </a:r>
            <a:r>
              <a:rPr lang="en-US" sz="3600" dirty="0">
                <a:latin typeface="+mj-lt"/>
              </a:rPr>
              <a:t>!</a:t>
            </a:r>
          </a:p>
        </p:txBody>
      </p:sp>
      <p:pic>
        <p:nvPicPr>
          <p:cNvPr id="12292" name="Picture 4" descr="TUOM_4COL_TY_NEG_cropped_30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6695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5445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3955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/>
              <a:t>Final Thoughts</a:t>
            </a:r>
            <a:endParaRPr lang="en-US" sz="3600" dirty="0"/>
          </a:p>
        </p:txBody>
      </p:sp>
      <p:sp>
        <p:nvSpPr>
          <p:cNvPr id="12291" name="Rectangle 6"/>
          <p:cNvSpPr>
            <a:spLocks noGrp="1" noChangeArrowheads="1"/>
          </p:cNvSpPr>
          <p:nvPr>
            <p:ph idx="1"/>
          </p:nvPr>
        </p:nvSpPr>
        <p:spPr>
          <a:xfrm>
            <a:off x="611560" y="1947863"/>
            <a:ext cx="8229600" cy="4721498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80000"/>
              </a:lnSpc>
            </a:pPr>
            <a:r>
              <a:rPr lang="en-US" sz="2800" dirty="0">
                <a:latin typeface="+mj-lt"/>
              </a:rPr>
              <a:t>Mentors, Departmental T&amp;L Leads, </a:t>
            </a:r>
            <a:r>
              <a:rPr lang="en-US" sz="2800" dirty="0" err="1">
                <a:latin typeface="+mj-lt"/>
              </a:rPr>
              <a:t>Programme</a:t>
            </a:r>
            <a:r>
              <a:rPr lang="en-US" sz="2800" dirty="0">
                <a:latin typeface="+mj-lt"/>
              </a:rPr>
              <a:t> Directors will also advise on T&amp;L</a:t>
            </a:r>
          </a:p>
          <a:p>
            <a:pPr marL="0" indent="0">
              <a:lnSpc>
                <a:spcPct val="80000"/>
              </a:lnSpc>
              <a:buNone/>
            </a:pPr>
            <a:endParaRPr lang="en-GB" sz="28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en-GB" sz="2800" dirty="0">
                <a:latin typeface="+mj-lt"/>
              </a:rPr>
              <a:t>You have joined a hugely ambitious, world-class institution.  An outstanding teaching and learning experience is integral to the University’s vision.</a:t>
            </a:r>
          </a:p>
          <a:p>
            <a:pPr>
              <a:lnSpc>
                <a:spcPct val="80000"/>
              </a:lnSpc>
            </a:pPr>
            <a:endParaRPr lang="en-GB" sz="28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en-GB" sz="2800" dirty="0">
                <a:latin typeface="+mj-lt"/>
              </a:rPr>
              <a:t>Enjoy your teaching!</a:t>
            </a:r>
          </a:p>
          <a:p>
            <a:pPr marL="0" indent="0">
              <a:lnSpc>
                <a:spcPct val="80000"/>
              </a:lnSpc>
              <a:buNone/>
            </a:pPr>
            <a:endParaRPr lang="en-GB" dirty="0">
              <a:latin typeface="+mj-lt"/>
            </a:endParaRPr>
          </a:p>
          <a:p>
            <a:pPr eaLnBrk="1" hangingPunct="1">
              <a:lnSpc>
                <a:spcPct val="80000"/>
              </a:lnSpc>
            </a:pPr>
            <a:endParaRPr lang="en-GB" sz="2000" dirty="0">
              <a:latin typeface="+mj-lt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000" dirty="0">
              <a:latin typeface="+mj-lt"/>
            </a:endParaRPr>
          </a:p>
        </p:txBody>
      </p:sp>
      <p:pic>
        <p:nvPicPr>
          <p:cNvPr id="12292" name="Picture 4" descr="TUOM_4COL_TY_NEG_cropped_30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6695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3167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996650"/>
            <a:ext cx="6858000" cy="1493072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416916"/>
              </p:ext>
            </p:extLst>
          </p:nvPr>
        </p:nvGraphicFramePr>
        <p:xfrm>
          <a:off x="431033" y="1665060"/>
          <a:ext cx="8712967" cy="49269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12967">
                  <a:extLst>
                    <a:ext uri="{9D8B030D-6E8A-4147-A177-3AD203B41FA5}">
                      <a16:colId xmlns:a16="http://schemas.microsoft.com/office/drawing/2014/main" val="1891883857"/>
                    </a:ext>
                  </a:extLst>
                </a:gridCol>
              </a:tblGrid>
              <a:tr h="391916">
                <a:tc>
                  <a:txBody>
                    <a:bodyPr/>
                    <a:lstStyle/>
                    <a:p>
                      <a:pPr algn="l" fontAlgn="ctr"/>
                      <a:r>
                        <a:rPr lang="en-GB" sz="2800" u="none" strike="noStrike" dirty="0">
                          <a:effectLst/>
                        </a:rPr>
                        <a:t>  </a:t>
                      </a:r>
                      <a:r>
                        <a:rPr lang="en-GB" sz="28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Anthropology</a:t>
                      </a:r>
                      <a:endParaRPr lang="en-GB" sz="2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038" marR="4178" marT="4178" marB="0" anchor="ctr"/>
                </a:tc>
                <a:extLst>
                  <a:ext uri="{0D108BD9-81ED-4DB2-BD59-A6C34878D82A}">
                    <a16:rowId xmlns:a16="http://schemas.microsoft.com/office/drawing/2014/main" val="4539500"/>
                  </a:ext>
                </a:extLst>
              </a:tr>
              <a:tr h="280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Sonja Dobroski</a:t>
                      </a:r>
                      <a:endParaRPr lang="en-GB" sz="28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76076" marR="4178" marT="4178" marB="0" anchor="ctr"/>
                </a:tc>
                <a:extLst>
                  <a:ext uri="{0D108BD9-81ED-4DB2-BD59-A6C34878D82A}">
                    <a16:rowId xmlns:a16="http://schemas.microsoft.com/office/drawing/2014/main" val="3466478950"/>
                  </a:ext>
                </a:extLst>
              </a:tr>
              <a:tr h="551740">
                <a:tc>
                  <a:txBody>
                    <a:bodyPr/>
                    <a:lstStyle/>
                    <a:p>
                      <a:pPr algn="l" fontAlgn="ctr"/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6076" marR="4178" marT="4178" marB="0" anchor="ctr"/>
                </a:tc>
                <a:extLst>
                  <a:ext uri="{0D108BD9-81ED-4DB2-BD59-A6C34878D82A}">
                    <a16:rowId xmlns:a16="http://schemas.microsoft.com/office/drawing/2014/main" val="3356012835"/>
                  </a:ext>
                </a:extLst>
              </a:tr>
              <a:tr h="4944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28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Criminology</a:t>
                      </a:r>
                      <a:endParaRPr lang="en-GB" sz="2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038" marR="4178" marT="4178" marB="0" anchor="ctr"/>
                </a:tc>
                <a:extLst>
                  <a:ext uri="{0D108BD9-81ED-4DB2-BD59-A6C34878D82A}">
                    <a16:rowId xmlns:a16="http://schemas.microsoft.com/office/drawing/2014/main" val="3509918260"/>
                  </a:ext>
                </a:extLst>
              </a:tr>
              <a:tr h="280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Emily Turner</a:t>
                      </a:r>
                      <a:endParaRPr lang="en-GB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6076" marR="4178" marT="4178" marB="0" anchor="ctr"/>
                </a:tc>
                <a:extLst>
                  <a:ext uri="{0D108BD9-81ED-4DB2-BD59-A6C34878D82A}">
                    <a16:rowId xmlns:a16="http://schemas.microsoft.com/office/drawing/2014/main" val="90642868"/>
                  </a:ext>
                </a:extLst>
              </a:tr>
              <a:tr h="280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2800" u="none" strike="noStrike" dirty="0">
                          <a:effectLst/>
                        </a:rPr>
                        <a:t> </a:t>
                      </a:r>
                    </a:p>
                    <a:p>
                      <a:pPr algn="l" fontAlgn="ctr"/>
                      <a:r>
                        <a:rPr lang="en-GB" sz="28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Economics</a:t>
                      </a:r>
                      <a:endParaRPr lang="en-GB" sz="2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038" marR="4178" marT="4178" marB="0" anchor="ctr"/>
                </a:tc>
                <a:extLst>
                  <a:ext uri="{0D108BD9-81ED-4DB2-BD59-A6C34878D82A}">
                    <a16:rowId xmlns:a16="http://schemas.microsoft.com/office/drawing/2014/main" val="1675868588"/>
                  </a:ext>
                </a:extLst>
              </a:tr>
              <a:tr h="280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2800" u="none" strike="noStrike" dirty="0">
                          <a:effectLst/>
                        </a:rPr>
                        <a:t>Ralf Becker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6076" marR="4178" marT="4178" marB="0" anchor="ctr"/>
                </a:tc>
                <a:extLst>
                  <a:ext uri="{0D108BD9-81ED-4DB2-BD59-A6C34878D82A}">
                    <a16:rowId xmlns:a16="http://schemas.microsoft.com/office/drawing/2014/main" val="2159526598"/>
                  </a:ext>
                </a:extLst>
              </a:tr>
              <a:tr h="280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2800" b="0" u="none" strike="noStrike" baseline="0" dirty="0">
                          <a:solidFill>
                            <a:schemeClr val="dk1"/>
                          </a:solidFill>
                          <a:effectLst/>
                        </a:rPr>
                        <a:t>   </a:t>
                      </a:r>
                    </a:p>
                    <a:p>
                      <a:pPr algn="l" fontAlgn="ctr"/>
                      <a:r>
                        <a:rPr lang="en-GB" sz="2800" b="0" u="none" strike="noStrike" baseline="0" dirty="0">
                          <a:solidFill>
                            <a:schemeClr val="dk1"/>
                          </a:solidFill>
                          <a:effectLst/>
                        </a:rPr>
                        <a:t> </a:t>
                      </a:r>
                      <a:r>
                        <a:rPr lang="en-GB" sz="28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Law</a:t>
                      </a:r>
                      <a:endParaRPr lang="en-GB" sz="2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038" marR="4178" marT="4178" marB="0" anchor="ctr"/>
                </a:tc>
                <a:extLst>
                  <a:ext uri="{0D108BD9-81ED-4DB2-BD59-A6C34878D82A}">
                    <a16:rowId xmlns:a16="http://schemas.microsoft.com/office/drawing/2014/main" val="403729881"/>
                  </a:ext>
                </a:extLst>
              </a:tr>
              <a:tr h="4419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Margaret Cunningham 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6076" marR="4178" marT="4178" marB="0" anchor="ctr"/>
                </a:tc>
                <a:extLst>
                  <a:ext uri="{0D108BD9-81ED-4DB2-BD59-A6C34878D82A}">
                    <a16:rowId xmlns:a16="http://schemas.microsoft.com/office/drawing/2014/main" val="225422886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987824" y="108213"/>
            <a:ext cx="4377096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dirty="0">
                <a:solidFill>
                  <a:srgbClr val="7030A0"/>
                </a:solidFill>
              </a:rPr>
              <a:t>SoSS Departmental T&amp;L Leads</a:t>
            </a:r>
            <a:endParaRPr lang="en-GB" sz="2700" dirty="0">
              <a:solidFill>
                <a:srgbClr val="7030A0"/>
              </a:solidFill>
            </a:endParaRPr>
          </a:p>
        </p:txBody>
      </p:sp>
      <p:pic>
        <p:nvPicPr>
          <p:cNvPr id="7" name="Picture 4" descr="TUOM_4COL_TY_NEG_cropped_30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18" y="95612"/>
            <a:ext cx="2189285" cy="1569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11960" y="1673304"/>
            <a:ext cx="4824536" cy="510909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fontAlgn="ctr"/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Philosophy</a:t>
            </a:r>
            <a:endParaRPr lang="en-GB" sz="2800" dirty="0">
              <a:solidFill>
                <a:schemeClr val="accent6">
                  <a:lumMod val="75000"/>
                </a:schemeClr>
              </a:solidFill>
              <a:cs typeface="Calibri"/>
            </a:endParaRPr>
          </a:p>
          <a:p>
            <a:pPr fontAlgn="ctr"/>
            <a:r>
              <a:rPr lang="en-GB" sz="2800" dirty="0"/>
              <a:t>Joel Smith</a:t>
            </a:r>
            <a:endParaRPr lang="en-GB" sz="2800" dirty="0">
              <a:cs typeface="Calibri"/>
            </a:endParaRPr>
          </a:p>
          <a:p>
            <a:pPr fontAlgn="ctr"/>
            <a:endParaRPr lang="en-GB" sz="2800" dirty="0"/>
          </a:p>
          <a:p>
            <a:pPr fontAlgn="ctr"/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Politics</a:t>
            </a:r>
            <a:endParaRPr lang="en-GB" sz="2800" dirty="0">
              <a:solidFill>
                <a:schemeClr val="accent6">
                  <a:lumMod val="75000"/>
                </a:schemeClr>
              </a:solidFill>
            </a:endParaRPr>
          </a:p>
          <a:p>
            <a:pPr fontAlgn="ctr"/>
            <a:r>
              <a:rPr lang="en-GB" sz="2800" dirty="0"/>
              <a:t>Andreja Zevnik</a:t>
            </a:r>
            <a:endParaRPr lang="en-GB" sz="2800" dirty="0">
              <a:cs typeface="Calibri"/>
            </a:endParaRPr>
          </a:p>
          <a:p>
            <a:pPr fontAlgn="ctr"/>
            <a:endParaRPr lang="en-GB" sz="2800" b="1" dirty="0"/>
          </a:p>
          <a:p>
            <a:pPr fontAlgn="ctr"/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Social Stats</a:t>
            </a:r>
            <a:endParaRPr lang="en-GB" sz="2800" dirty="0">
              <a:solidFill>
                <a:schemeClr val="accent6">
                  <a:lumMod val="75000"/>
                </a:schemeClr>
              </a:solidFill>
            </a:endParaRPr>
          </a:p>
          <a:p>
            <a:pPr fontAlgn="ctr"/>
            <a:r>
              <a:rPr lang="en-GB" sz="2800" dirty="0"/>
              <a:t>Todd Hartman</a:t>
            </a:r>
            <a:endParaRPr lang="en-GB" sz="2800" b="1" dirty="0"/>
          </a:p>
          <a:p>
            <a:pPr fontAlgn="ctr"/>
            <a:endParaRPr lang="en-GB" sz="2800" b="1" dirty="0">
              <a:solidFill>
                <a:schemeClr val="accent6">
                  <a:lumMod val="75000"/>
                </a:schemeClr>
              </a:solidFill>
            </a:endParaRPr>
          </a:p>
          <a:p>
            <a:pPr fontAlgn="ctr"/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Sociology</a:t>
            </a:r>
            <a:endParaRPr lang="en-GB" sz="2800" dirty="0">
              <a:solidFill>
                <a:schemeClr val="accent6">
                  <a:lumMod val="75000"/>
                </a:schemeClr>
              </a:solidFill>
            </a:endParaRPr>
          </a:p>
          <a:p>
            <a:pPr fontAlgn="ctr"/>
            <a:r>
              <a:rPr lang="en-GB" sz="2800" dirty="0"/>
              <a:t>Andrew Balmer</a:t>
            </a:r>
            <a:endParaRPr lang="en-GB" sz="2800" dirty="0">
              <a:cs typeface="Calibri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6270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title"/>
          </p:nvPr>
        </p:nvSpPr>
        <p:spPr>
          <a:xfrm>
            <a:off x="2411760" y="195850"/>
            <a:ext cx="6172200" cy="554664"/>
          </a:xfrm>
        </p:spPr>
        <p:txBody>
          <a:bodyPr>
            <a:normAutofit/>
          </a:bodyPr>
          <a:lstStyle/>
          <a:p>
            <a:r>
              <a:rPr lang="en-US" sz="2700" dirty="0">
                <a:solidFill>
                  <a:srgbClr val="7030A0"/>
                </a:solidFill>
              </a:rPr>
              <a:t>Key Contacts in SoSS T&amp;L</a:t>
            </a:r>
            <a:endParaRPr lang="en-GB" sz="2700" dirty="0">
              <a:solidFill>
                <a:srgbClr val="7030A0"/>
              </a:solidFill>
            </a:endParaRPr>
          </a:p>
        </p:txBody>
      </p:sp>
      <p:sp>
        <p:nvSpPr>
          <p:cNvPr id="12291" name="Rectangle 6"/>
          <p:cNvSpPr>
            <a:spLocks noGrp="1" noChangeArrowheads="1"/>
          </p:cNvSpPr>
          <p:nvPr>
            <p:ph idx="1"/>
          </p:nvPr>
        </p:nvSpPr>
        <p:spPr>
          <a:xfrm>
            <a:off x="1601670" y="1430779"/>
            <a:ext cx="6172200" cy="4168657"/>
          </a:xfrm>
        </p:spPr>
        <p:txBody>
          <a:bodyPr>
            <a:noAutofit/>
          </a:bodyPr>
          <a:lstStyle/>
          <a:p>
            <a:pPr lvl="1">
              <a:lnSpc>
                <a:spcPct val="80000"/>
              </a:lnSpc>
            </a:pPr>
            <a:endParaRPr lang="en-US" dirty="0">
              <a:latin typeface="+mj-lt"/>
            </a:endParaRPr>
          </a:p>
        </p:txBody>
      </p:sp>
      <p:pic>
        <p:nvPicPr>
          <p:cNvPr id="12292" name="Picture 4" descr="TUOM_4COL_TY_NEG_cropped_30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86" y="54321"/>
            <a:ext cx="1700213" cy="1460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164057"/>
              </p:ext>
            </p:extLst>
          </p:nvPr>
        </p:nvGraphicFramePr>
        <p:xfrm>
          <a:off x="719064" y="1916832"/>
          <a:ext cx="8424936" cy="25853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24936">
                  <a:extLst>
                    <a:ext uri="{9D8B030D-6E8A-4147-A177-3AD203B41FA5}">
                      <a16:colId xmlns:a16="http://schemas.microsoft.com/office/drawing/2014/main" val="1842435824"/>
                    </a:ext>
                  </a:extLst>
                </a:gridCol>
              </a:tblGrid>
              <a:tr h="196451">
                <a:tc>
                  <a:txBody>
                    <a:bodyPr/>
                    <a:lstStyle/>
                    <a:p>
                      <a:pPr algn="l" fontAlgn="ctr"/>
                      <a:r>
                        <a:rPr lang="en-GB" sz="28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BA</a:t>
                      </a:r>
                      <a:r>
                        <a:rPr lang="en-GB" sz="28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(Econ)</a:t>
                      </a:r>
                      <a:endParaRPr lang="en-GB" sz="28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038" marR="4178" marT="4178" marB="0" anchor="ctr"/>
                </a:tc>
                <a:extLst>
                  <a:ext uri="{0D108BD9-81ED-4DB2-BD59-A6C34878D82A}">
                    <a16:rowId xmlns:a16="http://schemas.microsoft.com/office/drawing/2014/main" val="3589236437"/>
                  </a:ext>
                </a:extLst>
              </a:tr>
              <a:tr h="412446">
                <a:tc>
                  <a:txBody>
                    <a:bodyPr/>
                    <a:lstStyle/>
                    <a:p>
                      <a:pPr algn="l" fontAlgn="ctr"/>
                      <a:r>
                        <a:rPr lang="en-GB" sz="2800" u="none" strike="noStrike" dirty="0">
                          <a:effectLst/>
                        </a:rPr>
                        <a:t>Programme Director: Panos </a:t>
                      </a:r>
                      <a:r>
                        <a:rPr lang="en-GB" sz="2800" u="none" strike="noStrike" dirty="0" err="1">
                          <a:effectLst/>
                        </a:rPr>
                        <a:t>Sousounis</a:t>
                      </a:r>
                      <a:endParaRPr lang="en-GB" sz="2800" u="none" strike="noStrike" baseline="0" dirty="0" err="1">
                        <a:effectLst/>
                      </a:endParaRPr>
                    </a:p>
                  </a:txBody>
                  <a:tcPr marL="376076" marR="4178" marT="4178" marB="0" anchor="ctr"/>
                </a:tc>
                <a:extLst>
                  <a:ext uri="{0D108BD9-81ED-4DB2-BD59-A6C34878D82A}">
                    <a16:rowId xmlns:a16="http://schemas.microsoft.com/office/drawing/2014/main" val="334555535"/>
                  </a:ext>
                </a:extLst>
              </a:tr>
              <a:tr h="228359">
                <a:tc>
                  <a:txBody>
                    <a:bodyPr/>
                    <a:lstStyle/>
                    <a:p>
                      <a:pPr algn="l" fontAlgn="ctr"/>
                      <a:r>
                        <a:rPr lang="en-GB" sz="28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BA</a:t>
                      </a:r>
                      <a:r>
                        <a:rPr lang="en-GB" sz="28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(PPE)</a:t>
                      </a:r>
                      <a:endParaRPr lang="en-GB" sz="28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038" marR="4178" marT="4178" marB="0" anchor="ctr"/>
                </a:tc>
                <a:extLst>
                  <a:ext uri="{0D108BD9-81ED-4DB2-BD59-A6C34878D82A}">
                    <a16:rowId xmlns:a16="http://schemas.microsoft.com/office/drawing/2014/main" val="421880637"/>
                  </a:ext>
                </a:extLst>
              </a:tr>
              <a:tr h="412446">
                <a:tc>
                  <a:txBody>
                    <a:bodyPr/>
                    <a:lstStyle/>
                    <a:p>
                      <a:pPr algn="l" fontAlgn="ctr"/>
                      <a:r>
                        <a:rPr lang="en-GB" sz="2800" u="none" strike="noStrike" dirty="0">
                          <a:effectLst/>
                        </a:rPr>
                        <a:t>Programme Director: Stephen Ingram </a:t>
                      </a:r>
                      <a:endParaRPr lang="en-GB" sz="2800" u="none" strike="noStrike" baseline="0" dirty="0">
                        <a:effectLst/>
                      </a:endParaRPr>
                    </a:p>
                  </a:txBody>
                  <a:tcPr marL="376076" marR="4178" marT="4178" marB="0" anchor="ctr"/>
                </a:tc>
                <a:extLst>
                  <a:ext uri="{0D108BD9-81ED-4DB2-BD59-A6C34878D82A}">
                    <a16:rowId xmlns:a16="http://schemas.microsoft.com/office/drawing/2014/main" val="1645974340"/>
                  </a:ext>
                </a:extLst>
              </a:tr>
              <a:tr h="264461">
                <a:tc>
                  <a:txBody>
                    <a:bodyPr/>
                    <a:lstStyle/>
                    <a:p>
                      <a:pPr algn="l" fontAlgn="ctr"/>
                      <a:r>
                        <a:rPr lang="en-GB" sz="28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BA</a:t>
                      </a:r>
                      <a:r>
                        <a:rPr lang="en-GB" sz="28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(SS)</a:t>
                      </a:r>
                      <a:endParaRPr lang="en-GB" sz="28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038" marR="4178" marT="4178" marB="0" anchor="ctr"/>
                </a:tc>
                <a:extLst>
                  <a:ext uri="{0D108BD9-81ED-4DB2-BD59-A6C34878D82A}">
                    <a16:rowId xmlns:a16="http://schemas.microsoft.com/office/drawing/2014/main" val="2048685043"/>
                  </a:ext>
                </a:extLst>
              </a:tr>
              <a:tr h="412446">
                <a:tc>
                  <a:txBody>
                    <a:bodyPr/>
                    <a:lstStyle/>
                    <a:p>
                      <a:pPr algn="l" fontAlgn="ctr"/>
                      <a:r>
                        <a:rPr lang="en-GB" sz="2800" u="none" strike="noStrike" dirty="0">
                          <a:effectLst/>
                        </a:rPr>
                        <a:t>Programme Director: </a:t>
                      </a:r>
                      <a:r>
                        <a:rPr lang="en-GB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Tatjana Kecojevic</a:t>
                      </a:r>
                      <a:endParaRPr lang="en-GB" sz="2800" u="none" strike="noStrike" baseline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76076" marR="4178" marT="4178" marB="0" anchor="ctr"/>
                </a:tc>
                <a:extLst>
                  <a:ext uri="{0D108BD9-81ED-4DB2-BD59-A6C34878D82A}">
                    <a16:rowId xmlns:a16="http://schemas.microsoft.com/office/drawing/2014/main" val="4029893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63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5370"/>
            <a:ext cx="7886700" cy="1153391"/>
          </a:xfrm>
        </p:spPr>
        <p:txBody>
          <a:bodyPr>
            <a:normAutofit/>
          </a:bodyPr>
          <a:lstStyle/>
          <a:p>
            <a:pPr algn="ctr"/>
            <a:r>
              <a:rPr lang="en-GB" b="1" dirty="0">
                <a:solidFill>
                  <a:srgbClr val="7030A0"/>
                </a:solidFill>
              </a:rPr>
              <a:t>Head of Teaching, Learning &amp; Student Experience </a:t>
            </a:r>
            <a:r>
              <a:rPr lang="en-GB" b="1" dirty="0"/>
              <a:t>(Paul Rowbotham)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1"/>
            <a:ext cx="8640960" cy="532859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GB" sz="2400" dirty="0"/>
              <a:t>Managing a team of PS staff that administers all taught programmes across the School</a:t>
            </a:r>
          </a:p>
          <a:p>
            <a:r>
              <a:rPr lang="en-GB" sz="2400" dirty="0">
                <a:solidFill>
                  <a:schemeClr val="accent6"/>
                </a:solidFill>
              </a:rPr>
              <a:t>Amanda Brereton </a:t>
            </a:r>
            <a:r>
              <a:rPr lang="en-GB" sz="2400" dirty="0"/>
              <a:t>and </a:t>
            </a:r>
            <a:r>
              <a:rPr lang="en-GB" sz="2400" dirty="0">
                <a:solidFill>
                  <a:schemeClr val="accent6"/>
                </a:solidFill>
              </a:rPr>
              <a:t>Sofia Micklewright </a:t>
            </a:r>
            <a:r>
              <a:rPr lang="en-GB" sz="2400" dirty="0"/>
              <a:t>are senior managers in the TLSE teams</a:t>
            </a:r>
            <a:endParaRPr lang="en-GB" sz="2400" dirty="0">
              <a:cs typeface="Calibri"/>
            </a:endParaRPr>
          </a:p>
          <a:p>
            <a:r>
              <a:rPr lang="en-GB" sz="2400" dirty="0"/>
              <a:t>TLSE office and Student Support Hub , ground floor Arthur Lewis.</a:t>
            </a:r>
            <a:endParaRPr lang="en-GB" sz="2400" dirty="0">
              <a:cs typeface="Calibri"/>
            </a:endParaRPr>
          </a:p>
          <a:p>
            <a:r>
              <a:rPr lang="en-GB" sz="2400" dirty="0"/>
              <a:t>SEP has re-organised TLSE into functional teams</a:t>
            </a:r>
            <a:endParaRPr lang="en-GB" sz="2400" dirty="0">
              <a:cs typeface="Calibri"/>
            </a:endParaRPr>
          </a:p>
          <a:p>
            <a:r>
              <a:rPr lang="en-GB" sz="1800" dirty="0"/>
              <a:t>Examples of activities include</a:t>
            </a:r>
          </a:p>
          <a:p>
            <a:pPr lvl="1"/>
            <a:r>
              <a:rPr lang="en-GB" sz="1600" dirty="0"/>
              <a:t>Start of year support (welcome, induction)</a:t>
            </a:r>
          </a:p>
          <a:p>
            <a:pPr lvl="1"/>
            <a:r>
              <a:rPr lang="en-GB" sz="1600" dirty="0"/>
              <a:t>Timetabling</a:t>
            </a:r>
          </a:p>
          <a:p>
            <a:pPr lvl="1"/>
            <a:r>
              <a:rPr lang="en-GB" sz="1600" dirty="0"/>
              <a:t>Assessment and progression</a:t>
            </a:r>
          </a:p>
          <a:p>
            <a:pPr lvl="1"/>
            <a:r>
              <a:rPr lang="en-GB" sz="1600" dirty="0"/>
              <a:t>Course unit selection</a:t>
            </a:r>
          </a:p>
          <a:p>
            <a:pPr lvl="1"/>
            <a:r>
              <a:rPr lang="en-GB" sz="1600" dirty="0"/>
              <a:t>Academic Advising</a:t>
            </a:r>
          </a:p>
          <a:p>
            <a:pPr lvl="1"/>
            <a:r>
              <a:rPr lang="en-GB" sz="1600" dirty="0"/>
              <a:t>Student welfare support</a:t>
            </a:r>
          </a:p>
          <a:p>
            <a:pPr lvl="1"/>
            <a:r>
              <a:rPr lang="en-GB" sz="1600" dirty="0"/>
              <a:t>Appeals and complaints, Fitness to study</a:t>
            </a:r>
          </a:p>
          <a:p>
            <a:pPr lvl="1"/>
            <a:r>
              <a:rPr lang="en-GB" sz="1600" dirty="0"/>
              <a:t>Attendance and engagement monitoring</a:t>
            </a:r>
          </a:p>
          <a:p>
            <a:pPr lvl="1"/>
            <a:r>
              <a:rPr lang="en-GB" sz="1600" dirty="0"/>
              <a:t>Student satisfaction surveys</a:t>
            </a:r>
          </a:p>
          <a:p>
            <a:pPr lvl="1"/>
            <a:r>
              <a:rPr lang="en-GB" sz="1600" dirty="0"/>
              <a:t>Placements</a:t>
            </a:r>
          </a:p>
          <a:p>
            <a:pPr marL="0" indent="0">
              <a:buNone/>
            </a:pPr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1891395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b="1" dirty="0">
                <a:solidFill>
                  <a:srgbClr val="7030A0"/>
                </a:solidFill>
              </a:rPr>
            </a:br>
            <a:r>
              <a:rPr lang="en-GB" b="1" dirty="0">
                <a:solidFill>
                  <a:srgbClr val="7030A0"/>
                </a:solidFill>
              </a:rPr>
              <a:t>Working in partnership with</a:t>
            </a:r>
            <a:r>
              <a:rPr lang="en-GB" b="1" dirty="0"/>
              <a:t>: </a:t>
            </a:r>
            <a:br>
              <a:rPr lang="en-GB" b="1" dirty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5859" y="5858700"/>
            <a:ext cx="68141" cy="14205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569048" y="1826827"/>
            <a:ext cx="7917920" cy="452431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600075" lvl="1" indent="-257175">
              <a:buFont typeface="Arial" panose="020B0604020202020204" pitchFamily="34" charset="0"/>
              <a:buChar char="•"/>
            </a:pPr>
            <a:r>
              <a:rPr lang="en-GB" sz="3200" dirty="0"/>
              <a:t>Director of T&amp;L in SoSS (Mario Pezzino) </a:t>
            </a:r>
          </a:p>
          <a:p>
            <a:pPr marL="600075" lvl="1" indent="-257175">
              <a:buFont typeface="Arial" panose="020B0604020202020204" pitchFamily="34" charset="0"/>
              <a:buChar char="•"/>
            </a:pPr>
            <a:r>
              <a:rPr lang="en-GB" sz="3200" dirty="0"/>
              <a:t>Head of School Operations (Alison Wilson)</a:t>
            </a:r>
          </a:p>
          <a:p>
            <a:pPr marL="600075" lvl="1" indent="-257175">
              <a:buFont typeface="Arial" panose="020B0604020202020204" pitchFamily="34" charset="0"/>
              <a:buChar char="•"/>
            </a:pPr>
            <a:r>
              <a:rPr lang="en-GB" sz="3200" dirty="0"/>
              <a:t>Head of TLSE (SoSS) (Paul Rowbotham) </a:t>
            </a:r>
          </a:p>
          <a:p>
            <a:pPr marL="600075" lvl="1" indent="-257175">
              <a:buFont typeface="Arial" panose="020B0604020202020204" pitchFamily="34" charset="0"/>
              <a:buChar char="•"/>
            </a:pPr>
            <a:r>
              <a:rPr lang="en-GB" sz="3200" dirty="0"/>
              <a:t>Head of Faculty TLSE  (Hannah Cousins)</a:t>
            </a:r>
            <a:endParaRPr lang="en-GB" sz="3200" dirty="0">
              <a:ea typeface="Calibri"/>
              <a:cs typeface="Calibri"/>
            </a:endParaRPr>
          </a:p>
          <a:p>
            <a:pPr marL="600075" lvl="1" indent="-257175">
              <a:buFont typeface="Arial" panose="020B0604020202020204" pitchFamily="34" charset="0"/>
              <a:buChar char="•"/>
            </a:pPr>
            <a:r>
              <a:rPr lang="en-GB" sz="3200" dirty="0"/>
              <a:t>School PS leadership team</a:t>
            </a:r>
          </a:p>
          <a:p>
            <a:pPr marL="600075" lvl="1" indent="-257175">
              <a:buFont typeface="Arial" panose="020B0604020202020204" pitchFamily="34" charset="0"/>
              <a:buChar char="•"/>
            </a:pPr>
            <a:r>
              <a:rPr lang="en-GB" sz="3200" dirty="0" err="1"/>
              <a:t>HoDs</a:t>
            </a:r>
            <a:r>
              <a:rPr lang="en-GB" sz="3200" dirty="0"/>
              <a:t>, Heads of T&amp;L across the School</a:t>
            </a:r>
          </a:p>
          <a:p>
            <a:pPr marL="600075" lvl="1" indent="-257175">
              <a:buFont typeface="Arial" panose="020B0604020202020204" pitchFamily="34" charset="0"/>
              <a:buChar char="•"/>
            </a:pPr>
            <a:r>
              <a:rPr lang="en-GB" sz="3200" dirty="0"/>
              <a:t>University’s Directorate for the Student Experience </a:t>
            </a:r>
          </a:p>
          <a:p>
            <a:pPr marL="600075" lvl="1" indent="-257175">
              <a:buFont typeface="Arial" panose="020B0604020202020204" pitchFamily="34" charset="0"/>
              <a:buChar char="•"/>
            </a:pPr>
            <a:r>
              <a:rPr lang="en-GB" sz="3200" dirty="0"/>
              <a:t>Across Faculties (FSE and FBMH) </a:t>
            </a:r>
          </a:p>
        </p:txBody>
      </p:sp>
    </p:spTree>
    <p:extLst>
      <p:ext uri="{BB962C8B-B14F-4D97-AF65-F5344CB8AC3E}">
        <p14:creationId xmlns:p14="http://schemas.microsoft.com/office/powerpoint/2010/main" val="1027358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7030A0"/>
                </a:solidFill>
              </a:rPr>
              <a:t>HTLSE Priorities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90"/>
            <a:ext cx="6983202" cy="3728170"/>
          </a:xfrm>
        </p:spPr>
        <p:txBody>
          <a:bodyPr>
            <a:noAutofit/>
          </a:bodyPr>
          <a:lstStyle/>
          <a:p>
            <a:pPr marL="342900" lvl="1" indent="0">
              <a:buNone/>
            </a:pPr>
            <a:endParaRPr lang="en-GB" sz="1200" dirty="0"/>
          </a:p>
          <a:p>
            <a:pPr marL="0" indent="0">
              <a:buNone/>
            </a:pPr>
            <a:r>
              <a:rPr lang="en-GB" sz="2400" dirty="0"/>
              <a:t>Deliver continual improvements around: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dirty="0"/>
              <a:t>Student experience, welfare and support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dirty="0"/>
              <a:t>Bringing together T&amp;L teams across the School/Faculty/University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dirty="0"/>
              <a:t>Policy alignment, consistency/sharing of good practice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dirty="0"/>
              <a:t>Supporting flexible learning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dirty="0"/>
              <a:t>TEF (</a:t>
            </a:r>
            <a:r>
              <a:rPr lang="en-GB" sz="2400" dirty="0" err="1"/>
              <a:t>inc</a:t>
            </a:r>
            <a:r>
              <a:rPr lang="en-GB" sz="2400" dirty="0"/>
              <a:t> NSS)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dirty="0"/>
              <a:t>SEAP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dirty="0"/>
              <a:t>Student mobility (placements, study abroad)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dirty="0"/>
              <a:t>Student Experience Programme (SEP)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GB" sz="1200" dirty="0"/>
          </a:p>
          <a:p>
            <a:pPr marL="600075" lvl="1" indent="-257175"/>
            <a:endParaRPr lang="en-GB" sz="1200" dirty="0"/>
          </a:p>
          <a:p>
            <a:pPr marL="600075" lvl="1" indent="-257175"/>
            <a:endParaRPr lang="en-GB" sz="1200" dirty="0"/>
          </a:p>
          <a:p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652235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3955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/>
              <a:t>Our Student Community (UG)</a:t>
            </a:r>
            <a:endParaRPr lang="en-US" sz="3600" dirty="0"/>
          </a:p>
        </p:txBody>
      </p:sp>
      <p:sp>
        <p:nvSpPr>
          <p:cNvPr id="12291" name="Rectangle 6"/>
          <p:cNvSpPr>
            <a:spLocks noGrp="1" noChangeArrowheads="1"/>
          </p:cNvSpPr>
          <p:nvPr>
            <p:ph idx="1"/>
          </p:nvPr>
        </p:nvSpPr>
        <p:spPr>
          <a:xfrm>
            <a:off x="467544" y="1340768"/>
            <a:ext cx="8229600" cy="540060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GB" sz="2000" dirty="0">
                <a:latin typeface="+mj-lt"/>
              </a:rPr>
              <a:t>   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GB" sz="2400" dirty="0">
                <a:latin typeface="+mj-lt"/>
              </a:rPr>
              <a:t>Annual intake around </a:t>
            </a:r>
            <a:r>
              <a:rPr lang="en-GB" sz="2400" i="1" dirty="0">
                <a:latin typeface="+mj-lt"/>
              </a:rPr>
              <a:t>normally</a:t>
            </a:r>
            <a:r>
              <a:rPr lang="en-GB" sz="2400" dirty="0">
                <a:latin typeface="+mj-lt"/>
              </a:rPr>
              <a:t> around 1500 </a:t>
            </a:r>
            <a:r>
              <a:rPr lang="en-GB" sz="2400" dirty="0" err="1">
                <a:latin typeface="+mj-lt"/>
              </a:rPr>
              <a:t>Ugs</a:t>
            </a:r>
            <a:r>
              <a:rPr lang="en-GB" sz="2400" dirty="0">
                <a:latin typeface="+mj-lt"/>
              </a:rPr>
              <a:t>, but experienced significant increases in numbers between 2019/20 and 2021/2022.</a:t>
            </a:r>
            <a:endParaRPr lang="en-GB" sz="2400" dirty="0">
              <a:latin typeface="+mj-lt"/>
              <a:cs typeface="Calibri Light"/>
            </a:endParaRP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GB" sz="2400" dirty="0">
                <a:solidFill>
                  <a:schemeClr val="tx2"/>
                </a:solidFill>
                <a:latin typeface="+mj-lt"/>
              </a:rPr>
              <a:t>School wide degrees</a:t>
            </a:r>
            <a:r>
              <a:rPr lang="en-GB" sz="2400" dirty="0">
                <a:latin typeface="+mj-lt"/>
              </a:rPr>
              <a:t>:  BA Econ degree (500), BASS degree (200) and BA PPE (90), and also Law with Criminology and Law with Politics. </a:t>
            </a:r>
            <a:endParaRPr lang="en-GB" sz="2400" dirty="0">
              <a:latin typeface="+mj-lt"/>
              <a:cs typeface="Calibri Light"/>
            </a:endParaRP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GB" sz="2400" dirty="0">
                <a:solidFill>
                  <a:schemeClr val="tx2"/>
                </a:solidFill>
                <a:latin typeface="+mj-lt"/>
              </a:rPr>
              <a:t>Specialist degrees</a:t>
            </a:r>
            <a:r>
              <a:rPr lang="en-GB" sz="2400" dirty="0">
                <a:latin typeface="+mj-lt"/>
              </a:rPr>
              <a:t>: Law LLB; BSc Economics; </a:t>
            </a:r>
            <a:r>
              <a:rPr lang="en-GB" sz="2400" dirty="0" err="1">
                <a:latin typeface="+mj-lt"/>
              </a:rPr>
              <a:t>BSocSc</a:t>
            </a:r>
            <a:r>
              <a:rPr lang="en-GB" sz="2400" dirty="0">
                <a:latin typeface="+mj-lt"/>
              </a:rPr>
              <a:t> Politics &amp; IR; </a:t>
            </a:r>
            <a:r>
              <a:rPr lang="en-GB" sz="2400" dirty="0" err="1">
                <a:latin typeface="+mj-lt"/>
              </a:rPr>
              <a:t>BSocSc</a:t>
            </a:r>
            <a:r>
              <a:rPr lang="en-GB" sz="2400" dirty="0">
                <a:latin typeface="+mj-lt"/>
              </a:rPr>
              <a:t> Sociology; </a:t>
            </a:r>
            <a:r>
              <a:rPr lang="en-GB" sz="2400" dirty="0" err="1">
                <a:latin typeface="+mj-lt"/>
              </a:rPr>
              <a:t>BSocSc</a:t>
            </a:r>
            <a:r>
              <a:rPr lang="en-GB" sz="2400" dirty="0">
                <a:latin typeface="+mj-lt"/>
              </a:rPr>
              <a:t> Social Anthropology; BA Philosophy; BA Criminology.</a:t>
            </a:r>
          </a:p>
          <a:p>
            <a:pPr eaLnBrk="1" hangingPunct="1">
              <a:lnSpc>
                <a:spcPct val="80000"/>
              </a:lnSpc>
            </a:pPr>
            <a:endParaRPr lang="en-GB" sz="2000" dirty="0">
              <a:latin typeface="+mj-lt"/>
            </a:endParaRPr>
          </a:p>
          <a:p>
            <a:pPr eaLnBrk="1" hangingPunct="1">
              <a:lnSpc>
                <a:spcPct val="80000"/>
              </a:lnSpc>
            </a:pPr>
            <a:endParaRPr lang="en-GB" sz="2000" dirty="0">
              <a:latin typeface="+mj-lt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000" dirty="0">
              <a:latin typeface="+mj-lt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dirty="0">
              <a:latin typeface="+mj-lt"/>
            </a:endParaRPr>
          </a:p>
        </p:txBody>
      </p:sp>
      <p:pic>
        <p:nvPicPr>
          <p:cNvPr id="12292" name="Picture 4" descr="TUOM_4COL_TY_NEG_cropped_30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6695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0555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15637"/>
            <a:ext cx="8229600" cy="73955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/>
              <a:t>Our Student Community </a:t>
            </a:r>
            <a:endParaRPr lang="en-US" sz="3600" dirty="0"/>
          </a:p>
        </p:txBody>
      </p:sp>
      <p:sp>
        <p:nvSpPr>
          <p:cNvPr id="12291" name="Rectangle 6"/>
          <p:cNvSpPr>
            <a:spLocks noGrp="1" noChangeArrowheads="1"/>
          </p:cNvSpPr>
          <p:nvPr>
            <p:ph idx="1"/>
          </p:nvPr>
        </p:nvSpPr>
        <p:spPr>
          <a:xfrm>
            <a:off x="467544" y="1196752"/>
            <a:ext cx="8229600" cy="5661248"/>
          </a:xfrm>
        </p:spPr>
        <p:txBody>
          <a:bodyPr anchor="t">
            <a:noAutofit/>
          </a:bodyPr>
          <a:lstStyle/>
          <a:p>
            <a:pPr>
              <a:lnSpc>
                <a:spcPct val="80000"/>
              </a:lnSpc>
            </a:pPr>
            <a:r>
              <a:rPr lang="en-GB" sz="2800" dirty="0">
                <a:latin typeface="+mj-lt"/>
              </a:rPr>
              <a:t>We have also a portfolio of PGT degrees (including DL) – about 1000 students</a:t>
            </a:r>
          </a:p>
          <a:p>
            <a:pPr>
              <a:lnSpc>
                <a:spcPct val="80000"/>
              </a:lnSpc>
            </a:pPr>
            <a:r>
              <a:rPr lang="en-GB" sz="2800" dirty="0">
                <a:latin typeface="+mj-lt"/>
              </a:rPr>
              <a:t>Around 7000 students in total, heavily skewed towards UG and a high proportion of overseas students. Largest cohort of students in any UoM School.</a:t>
            </a:r>
            <a:endParaRPr lang="en-GB" sz="2800" dirty="0">
              <a:latin typeface="+mj-lt"/>
              <a:cs typeface="Calibri Light"/>
            </a:endParaRPr>
          </a:p>
          <a:p>
            <a:pPr>
              <a:lnSpc>
                <a:spcPct val="80000"/>
              </a:lnSpc>
            </a:pPr>
            <a:r>
              <a:rPr lang="en-GB" sz="2800" dirty="0">
                <a:latin typeface="+mj-lt"/>
              </a:rPr>
              <a:t>Over 70% of School’s income from student fees (which vary from £9250-£30000+ per annum)</a:t>
            </a:r>
          </a:p>
          <a:p>
            <a:pPr>
              <a:lnSpc>
                <a:spcPct val="80000"/>
              </a:lnSpc>
            </a:pPr>
            <a:r>
              <a:rPr lang="en-GB" sz="2800" dirty="0">
                <a:latin typeface="+mj-lt"/>
              </a:rPr>
              <a:t>Large and diverse student body</a:t>
            </a:r>
          </a:p>
          <a:p>
            <a:pPr>
              <a:lnSpc>
                <a:spcPct val="80000"/>
              </a:lnSpc>
            </a:pPr>
            <a:r>
              <a:rPr lang="en-GB" sz="2800" dirty="0">
                <a:latin typeface="+mj-lt"/>
              </a:rPr>
              <a:t>Unusual feature of </a:t>
            </a:r>
            <a:r>
              <a:rPr lang="en-GB" sz="2800" dirty="0" err="1">
                <a:latin typeface="+mj-lt"/>
              </a:rPr>
              <a:t>SoSS</a:t>
            </a:r>
            <a:r>
              <a:rPr lang="en-GB" sz="2800" dirty="0">
                <a:latin typeface="+mj-lt"/>
              </a:rPr>
              <a:t> teaching: large multi-disciplinary programmes run at School level:</a:t>
            </a:r>
          </a:p>
          <a:p>
            <a:pPr lvl="1">
              <a:lnSpc>
                <a:spcPct val="80000"/>
              </a:lnSpc>
            </a:pPr>
            <a:r>
              <a:rPr lang="en-GB" sz="2400" dirty="0">
                <a:latin typeface="+mj-lt"/>
              </a:rPr>
              <a:t>BA(Econ) Economic and Social Studies</a:t>
            </a:r>
          </a:p>
          <a:p>
            <a:pPr lvl="1">
              <a:lnSpc>
                <a:spcPct val="80000"/>
              </a:lnSpc>
            </a:pPr>
            <a:r>
              <a:rPr lang="en-GB" sz="2400" dirty="0">
                <a:latin typeface="+mj-lt"/>
              </a:rPr>
              <a:t>BA Social Sciences</a:t>
            </a:r>
          </a:p>
          <a:p>
            <a:pPr lvl="1">
              <a:lnSpc>
                <a:spcPct val="80000"/>
              </a:lnSpc>
            </a:pPr>
            <a:r>
              <a:rPr lang="en-GB" sz="2400" dirty="0">
                <a:latin typeface="+mj-lt"/>
              </a:rPr>
              <a:t>BA Politics Philosophy and Economics (PPE)</a:t>
            </a:r>
          </a:p>
          <a:p>
            <a:pPr>
              <a:lnSpc>
                <a:spcPct val="80000"/>
              </a:lnSpc>
            </a:pPr>
            <a:r>
              <a:rPr lang="en-GB" dirty="0">
                <a:latin typeface="+mj-lt"/>
              </a:rPr>
              <a:t>=&gt; Challenges in providing an outstanding teaching and learning experience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sz="2800" dirty="0">
              <a:latin typeface="+mj-lt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800" dirty="0">
              <a:latin typeface="+mj-lt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dirty="0">
              <a:latin typeface="+mj-lt"/>
            </a:endParaRPr>
          </a:p>
        </p:txBody>
      </p:sp>
      <p:pic>
        <p:nvPicPr>
          <p:cNvPr id="12292" name="Picture 4" descr="TUOM_4COL_TY_NEG_cropped_30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6695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2937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title"/>
          </p:nvPr>
        </p:nvSpPr>
        <p:spPr>
          <a:xfrm>
            <a:off x="755576" y="-97558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800" dirty="0"/>
              <a:t>Strategic Vision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996255"/>
            <a:ext cx="8640960" cy="5760640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GB" sz="2400" dirty="0">
                <a:latin typeface="+mj-lt"/>
              </a:rPr>
              <a:t>To provide an </a:t>
            </a:r>
            <a:r>
              <a:rPr lang="en-GB" sz="2400" dirty="0">
                <a:solidFill>
                  <a:srgbClr val="FF0000"/>
                </a:solidFill>
                <a:latin typeface="+mj-lt"/>
              </a:rPr>
              <a:t>outstanding teaching and learning experience</a:t>
            </a:r>
            <a:r>
              <a:rPr lang="en-GB" sz="2400" dirty="0">
                <a:latin typeface="+mj-lt"/>
              </a:rPr>
              <a:t>, for staff, UG and PGT students, which challenges students to acquire knowledge and understanding of the key challenges that confront </a:t>
            </a:r>
            <a:r>
              <a:rPr lang="en-GB" sz="2400" dirty="0">
                <a:solidFill>
                  <a:srgbClr val="FF0000"/>
                </a:solidFill>
                <a:latin typeface="+mj-lt"/>
              </a:rPr>
              <a:t>societies around the world</a:t>
            </a:r>
            <a:r>
              <a:rPr lang="en-GB" sz="2400" dirty="0">
                <a:latin typeface="+mj-lt"/>
              </a:rPr>
              <a:t>. </a:t>
            </a:r>
          </a:p>
          <a:p>
            <a:pPr algn="just">
              <a:lnSpc>
                <a:spcPct val="100000"/>
              </a:lnSpc>
            </a:pPr>
            <a:r>
              <a:rPr lang="en-GB" sz="2400" dirty="0">
                <a:latin typeface="+mj-lt"/>
              </a:rPr>
              <a:t>A key feature of a social science perspective is to teach students to </a:t>
            </a:r>
            <a:r>
              <a:rPr lang="en-GB" sz="2400" dirty="0">
                <a:solidFill>
                  <a:srgbClr val="FF0000"/>
                </a:solidFill>
                <a:latin typeface="+mj-lt"/>
              </a:rPr>
              <a:t>critically engage </a:t>
            </a:r>
            <a:r>
              <a:rPr lang="en-GB" sz="2400" dirty="0">
                <a:latin typeface="+mj-lt"/>
              </a:rPr>
              <a:t>with theoretical ideas and empirical evidence and the relationship between the two. </a:t>
            </a:r>
          </a:p>
          <a:p>
            <a:pPr algn="just">
              <a:lnSpc>
                <a:spcPct val="100000"/>
              </a:lnSpc>
            </a:pPr>
            <a:r>
              <a:rPr lang="en-GB" sz="2400" dirty="0">
                <a:latin typeface="+mj-lt"/>
              </a:rPr>
              <a:t>We are all committed to a learning environment that creates </a:t>
            </a:r>
            <a:r>
              <a:rPr lang="en-GB" sz="2400" dirty="0">
                <a:solidFill>
                  <a:srgbClr val="FF0000"/>
                </a:solidFill>
                <a:latin typeface="+mj-lt"/>
              </a:rPr>
              <a:t>highly employable graduates</a:t>
            </a:r>
            <a:r>
              <a:rPr lang="en-GB" sz="2400" dirty="0">
                <a:latin typeface="+mj-lt"/>
              </a:rPr>
              <a:t> and embraces the latest developments in </a:t>
            </a:r>
            <a:r>
              <a:rPr lang="en-GB" sz="2400" dirty="0">
                <a:solidFill>
                  <a:srgbClr val="FF0000"/>
                </a:solidFill>
                <a:latin typeface="+mj-lt"/>
              </a:rPr>
              <a:t>e-Learning</a:t>
            </a:r>
            <a:r>
              <a:rPr lang="en-GB" sz="2400" dirty="0">
                <a:latin typeface="+mj-lt"/>
              </a:rPr>
              <a:t>. </a:t>
            </a:r>
          </a:p>
          <a:p>
            <a:pPr algn="just">
              <a:lnSpc>
                <a:spcPct val="100000"/>
              </a:lnSpc>
            </a:pPr>
            <a:r>
              <a:rPr lang="en-GB" sz="2400" dirty="0">
                <a:latin typeface="+mj-lt"/>
              </a:rPr>
              <a:t>Considerable importance is attached to good </a:t>
            </a:r>
            <a:r>
              <a:rPr lang="en-GB" sz="2400" dirty="0">
                <a:solidFill>
                  <a:srgbClr val="FF0000"/>
                </a:solidFill>
                <a:latin typeface="+mj-lt"/>
              </a:rPr>
              <a:t>communication with students</a:t>
            </a:r>
            <a:r>
              <a:rPr lang="en-GB" sz="2400" dirty="0">
                <a:latin typeface="+mj-lt"/>
              </a:rPr>
              <a:t> and their </a:t>
            </a:r>
            <a:r>
              <a:rPr lang="en-GB" sz="2400" dirty="0">
                <a:solidFill>
                  <a:srgbClr val="FF0000"/>
                </a:solidFill>
                <a:latin typeface="+mj-lt"/>
              </a:rPr>
              <a:t>engagement in the discipline(s) they study</a:t>
            </a:r>
            <a:r>
              <a:rPr lang="en-GB" sz="2400" dirty="0">
                <a:latin typeface="+mj-lt"/>
              </a:rPr>
              <a:t>. All staff are expected to care about students’ progression during their studies at the University, and their future employment, after they leave the institution.</a:t>
            </a:r>
          </a:p>
        </p:txBody>
      </p:sp>
      <p:pic>
        <p:nvPicPr>
          <p:cNvPr id="3076" name="Picture 4" descr="TUOM_4COL_TY_NEG_cropped_30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7899" y="22323"/>
            <a:ext cx="226695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title"/>
          </p:nvPr>
        </p:nvSpPr>
        <p:spPr>
          <a:xfrm>
            <a:off x="628650" y="32356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Current projects and initiatives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 anchor="t">
            <a:normAutofit/>
          </a:bodyPr>
          <a:lstStyle/>
          <a:p>
            <a:r>
              <a:rPr lang="en-GB" sz="2000" dirty="0">
                <a:hlinkClick r:id="rId2"/>
              </a:rPr>
              <a:t>Student Experience Programme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Academic Advising and Student Support</a:t>
            </a:r>
          </a:p>
          <a:p>
            <a:endParaRPr lang="en-GB" sz="2000" dirty="0"/>
          </a:p>
          <a:p>
            <a:r>
              <a:rPr lang="en-GB" sz="2000" dirty="0"/>
              <a:t>Internationalisation</a:t>
            </a:r>
          </a:p>
          <a:p>
            <a:endParaRPr lang="en-GB" sz="2000" dirty="0"/>
          </a:p>
          <a:p>
            <a:r>
              <a:rPr lang="en-GB" sz="2000" dirty="0"/>
              <a:t>Flexible/blended/distance learning 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Curriculum reviews/Teaching Sustainability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>
                <a:hlinkClick r:id="rId3"/>
              </a:rPr>
              <a:t>SoSS T&amp;L Website</a:t>
            </a:r>
            <a:r>
              <a:rPr lang="en-GB" sz="2000" dirty="0"/>
              <a:t>, Professional Development and Scholarship Funds</a:t>
            </a:r>
            <a:endParaRPr lang="en-GB" sz="2000" dirty="0">
              <a:cs typeface="Calibri"/>
            </a:endParaRPr>
          </a:p>
        </p:txBody>
      </p:sp>
      <p:pic>
        <p:nvPicPr>
          <p:cNvPr id="4100" name="Picture 4" descr="TUOM_4COL_TY_NEG_cropped_300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226695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3753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TUOM_4COL_TY_NEG_cropped_30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6695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15636"/>
            <a:ext cx="8229600" cy="883568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GB" sz="5400" dirty="0"/>
              <a:t>Measures of Performance</a:t>
            </a:r>
            <a:endParaRPr lang="en-US" sz="5400" dirty="0"/>
          </a:p>
        </p:txBody>
      </p:sp>
      <p:sp>
        <p:nvSpPr>
          <p:cNvPr id="5123" name="Rectangle 6"/>
          <p:cNvSpPr>
            <a:spLocks noGrp="1" noChangeArrowheads="1"/>
          </p:cNvSpPr>
          <p:nvPr>
            <p:ph idx="1"/>
          </p:nvPr>
        </p:nvSpPr>
        <p:spPr>
          <a:xfrm>
            <a:off x="611560" y="1498897"/>
            <a:ext cx="8229600" cy="5026447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+mj-lt"/>
              </a:rPr>
              <a:t>Student Satisfaction (Course Unit Surveys, </a:t>
            </a:r>
            <a:r>
              <a:rPr lang="en-US" sz="2800" dirty="0">
                <a:latin typeface="+mj-lt"/>
                <a:hlinkClick r:id="rId4"/>
              </a:rPr>
              <a:t>National Student Survey</a:t>
            </a:r>
            <a:r>
              <a:rPr lang="en-US" sz="2800" dirty="0">
                <a:latin typeface="+mj-lt"/>
              </a:rPr>
              <a:t>) including TEF</a:t>
            </a:r>
            <a:endParaRPr lang="en-US" sz="2800" dirty="0">
              <a:latin typeface="+mj-lt"/>
              <a:cs typeface="Calibri Ligh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+mj-lt"/>
              </a:rPr>
              <a:t>Employability (</a:t>
            </a:r>
            <a:r>
              <a:rPr lang="en-US" sz="2800" dirty="0">
                <a:latin typeface="+mj-lt"/>
                <a:hlinkClick r:id="rId5"/>
              </a:rPr>
              <a:t>Graduate Outcomes</a:t>
            </a:r>
            <a:r>
              <a:rPr lang="en-US" sz="2800" dirty="0">
                <a:latin typeface="+mj-lt"/>
              </a:rPr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+mj-lt"/>
              </a:rPr>
              <a:t>“Good degrees”, retention, intake quality, widening participation.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+mj-lt"/>
              </a:rPr>
              <a:t>But also: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+mj-lt"/>
              </a:rPr>
              <a:t>Staff Survey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+mj-lt"/>
              </a:rPr>
              <a:t>External Examiners Reports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+mj-lt"/>
              </a:rPr>
              <a:t>Awards, publications, professional accreditation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latin typeface="+mj-lt"/>
            </a:endParaRPr>
          </a:p>
          <a:p>
            <a:pPr>
              <a:lnSpc>
                <a:spcPct val="140000"/>
              </a:lnSpc>
              <a:spcBef>
                <a:spcPts val="0"/>
              </a:spcBef>
            </a:pPr>
            <a:endParaRPr lang="en-US" dirty="0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TUOM_4COL_TY_NEG_cropped_30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6695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5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229600" cy="883568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GB" sz="5400" dirty="0"/>
              <a:t>National Student Survey</a:t>
            </a:r>
            <a:endParaRPr lang="en-US" sz="5400" dirty="0"/>
          </a:p>
        </p:txBody>
      </p:sp>
      <p:sp>
        <p:nvSpPr>
          <p:cNvPr id="5123" name="Rectangle 6"/>
          <p:cNvSpPr>
            <a:spLocks noGrp="1" noChangeArrowheads="1"/>
          </p:cNvSpPr>
          <p:nvPr>
            <p:ph idx="1"/>
          </p:nvPr>
        </p:nvSpPr>
        <p:spPr>
          <a:xfrm>
            <a:off x="539552" y="1484784"/>
            <a:ext cx="8229600" cy="4842730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>
              <a:latin typeface="+mj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+mj-lt"/>
              </a:rPr>
              <a:t>Very important to the University as it feeds into: fees (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TEF and student choice</a:t>
            </a:r>
            <a:r>
              <a:rPr lang="en-US" sz="2400" dirty="0">
                <a:latin typeface="+mj-lt"/>
              </a:rPr>
              <a:t>), league tables, prestige and status of institution, professional pride.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>
              <a:latin typeface="+mj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+mj-lt"/>
              </a:rPr>
              <a:t>Each Department has a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Student Experience Action Plan (SEAP) </a:t>
            </a:r>
            <a:r>
              <a:rPr lang="en-US" sz="2400" dirty="0">
                <a:latin typeface="+mj-lt"/>
              </a:rPr>
              <a:t>which outlines how student satisfaction is to be managed and improved.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800" dirty="0">
              <a:latin typeface="+mj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45772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400" dirty="0"/>
              <a:t>NSS SoSS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6332907"/>
              </p:ext>
            </p:extLst>
          </p:nvPr>
        </p:nvGraphicFramePr>
        <p:xfrm>
          <a:off x="107504" y="2204864"/>
          <a:ext cx="8568952" cy="32836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18286">
                  <a:extLst>
                    <a:ext uri="{9D8B030D-6E8A-4147-A177-3AD203B41FA5}">
                      <a16:colId xmlns:a16="http://schemas.microsoft.com/office/drawing/2014/main" val="3459418108"/>
                    </a:ext>
                  </a:extLst>
                </a:gridCol>
                <a:gridCol w="1550222">
                  <a:extLst>
                    <a:ext uri="{9D8B030D-6E8A-4147-A177-3AD203B41FA5}">
                      <a16:colId xmlns:a16="http://schemas.microsoft.com/office/drawing/2014/main" val="1545823020"/>
                    </a:ext>
                  </a:extLst>
                </a:gridCol>
                <a:gridCol w="1550222">
                  <a:extLst>
                    <a:ext uri="{9D8B030D-6E8A-4147-A177-3AD203B41FA5}">
                      <a16:colId xmlns:a16="http://schemas.microsoft.com/office/drawing/2014/main" val="3348681810"/>
                    </a:ext>
                  </a:extLst>
                </a:gridCol>
                <a:gridCol w="1550222">
                  <a:extLst>
                    <a:ext uri="{9D8B030D-6E8A-4147-A177-3AD203B41FA5}">
                      <a16:colId xmlns:a16="http://schemas.microsoft.com/office/drawing/2014/main" val="3641199488"/>
                    </a:ext>
                  </a:extLst>
                </a:gridCol>
              </a:tblGrid>
              <a:tr h="32684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Section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SoSS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46628"/>
                  </a:ext>
                </a:extLst>
              </a:tr>
              <a:tr h="32684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</a:rPr>
                        <a:t>2023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</a:rPr>
                        <a:t>+/-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95882217"/>
                  </a:ext>
                </a:extLst>
              </a:tr>
              <a:tr h="3268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The teaching on my course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</a:rPr>
                        <a:t>81.2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82.52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1.31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799670"/>
                  </a:ext>
                </a:extLst>
              </a:tr>
              <a:tr h="3268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Learning opportunities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</a:rPr>
                        <a:t>75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76.66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1.66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354533"/>
                  </a:ext>
                </a:extLst>
              </a:tr>
              <a:tr h="3268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Assessment and feedback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</a:rPr>
                        <a:t>67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63.96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-3.05</a:t>
                      </a:r>
                    </a:p>
                  </a:txBody>
                  <a:tcPr marL="68580" marR="68580" marT="0" marB="0" anchor="b">
                    <a:solidFill>
                      <a:srgbClr val="D223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631225"/>
                  </a:ext>
                </a:extLst>
              </a:tr>
              <a:tr h="3268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Academic support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</a:rPr>
                        <a:t>80.7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82.23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1.51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002890"/>
                  </a:ext>
                </a:extLst>
              </a:tr>
              <a:tr h="6689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Organisation and management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</a:rPr>
                        <a:t>75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73.4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-1.6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D223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364380"/>
                  </a:ext>
                </a:extLst>
              </a:tr>
              <a:tr h="3268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Learning resources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</a:rPr>
                        <a:t>82.7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80.14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-2.52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D223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791889"/>
                  </a:ext>
                </a:extLst>
              </a:tr>
              <a:tr h="3268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Student Voice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</a:rPr>
                        <a:t>63.3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64.44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1.19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038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338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229600" cy="1315616"/>
          </a:xfrm>
        </p:spPr>
        <p:txBody>
          <a:bodyPr>
            <a:noAutofit/>
          </a:bodyPr>
          <a:lstStyle/>
          <a:p>
            <a:pPr algn="ctr" eaLnBrk="1" hangingPunct="1"/>
            <a:br>
              <a:rPr lang="en-GB" sz="2400" dirty="0"/>
            </a:br>
            <a:r>
              <a:rPr lang="en-GB" sz="4000" dirty="0"/>
              <a:t>Student Experience: What can you do?</a:t>
            </a:r>
            <a:br>
              <a:rPr lang="en-GB" sz="2400" dirty="0"/>
            </a:br>
            <a:endParaRPr lang="en-US" sz="2400" dirty="0"/>
          </a:p>
        </p:txBody>
      </p:sp>
      <p:sp>
        <p:nvSpPr>
          <p:cNvPr id="6147" name="Rectangle 6"/>
          <p:cNvSpPr>
            <a:spLocks noGrp="1" noChangeArrowheads="1"/>
          </p:cNvSpPr>
          <p:nvPr>
            <p:ph idx="1"/>
          </p:nvPr>
        </p:nvSpPr>
        <p:spPr>
          <a:xfrm>
            <a:off x="539552" y="1760885"/>
            <a:ext cx="8229600" cy="5328592"/>
          </a:xfrm>
        </p:spPr>
        <p:txBody>
          <a:bodyPr vert="horz" lIns="91440" tIns="45720" rIns="91440" bIns="45720" rtlCol="0" anchor="t">
            <a:noAutofit/>
          </a:bodyPr>
          <a:lstStyle/>
          <a:p>
            <a:pPr eaLnBrk="1" hangingPunct="1">
              <a:lnSpc>
                <a:spcPct val="140000"/>
              </a:lnSpc>
            </a:pPr>
            <a:r>
              <a:rPr lang="en-GB" sz="2000" dirty="0">
                <a:latin typeface="+mj-lt"/>
              </a:rPr>
              <a:t>Give teaching due weight – </a:t>
            </a:r>
            <a:r>
              <a:rPr lang="en-GB" sz="2000" dirty="0">
                <a:solidFill>
                  <a:srgbClr val="FF0000"/>
                </a:solidFill>
                <a:latin typeface="+mj-lt"/>
              </a:rPr>
              <a:t>it is every bit as important as research in your job</a:t>
            </a:r>
          </a:p>
          <a:p>
            <a:pPr eaLnBrk="1" hangingPunct="1">
              <a:lnSpc>
                <a:spcPct val="140000"/>
              </a:lnSpc>
            </a:pPr>
            <a:r>
              <a:rPr lang="en-GB" sz="2000" dirty="0">
                <a:latin typeface="+mj-lt"/>
              </a:rPr>
              <a:t>High quality teaching</a:t>
            </a:r>
          </a:p>
          <a:p>
            <a:pPr>
              <a:lnSpc>
                <a:spcPct val="140000"/>
              </a:lnSpc>
            </a:pPr>
            <a:r>
              <a:rPr lang="en-GB" sz="2000" dirty="0">
                <a:latin typeface="+mj-lt"/>
              </a:rPr>
              <a:t>Innovative teaching – use of eLearning, </a:t>
            </a:r>
            <a:r>
              <a:rPr lang="en-GB" sz="2000" dirty="0" err="1">
                <a:latin typeface="+mj-lt"/>
              </a:rPr>
              <a:t>SoSS</a:t>
            </a:r>
            <a:r>
              <a:rPr lang="en-GB" sz="2000" dirty="0">
                <a:latin typeface="+mj-lt"/>
              </a:rPr>
              <a:t> T&amp;L website, learn from best practice, talk to the T&amp;L leads in your departments and your mentors</a:t>
            </a:r>
          </a:p>
          <a:p>
            <a:pPr eaLnBrk="1" hangingPunct="1">
              <a:lnSpc>
                <a:spcPct val="140000"/>
              </a:lnSpc>
            </a:pPr>
            <a:r>
              <a:rPr lang="en-GB" sz="2000" dirty="0">
                <a:latin typeface="+mj-lt"/>
              </a:rPr>
              <a:t>Participate in initiatives around the student experience run by School/Departments</a:t>
            </a:r>
          </a:p>
          <a:p>
            <a:pPr eaLnBrk="1" hangingPunct="1">
              <a:lnSpc>
                <a:spcPct val="140000"/>
              </a:lnSpc>
            </a:pPr>
            <a:r>
              <a:rPr lang="en-GB" sz="2000" dirty="0">
                <a:latin typeface="+mj-lt"/>
              </a:rPr>
              <a:t>Be open and friendly in your dealings with students – two way communication</a:t>
            </a:r>
          </a:p>
          <a:p>
            <a:pPr eaLnBrk="1" hangingPunct="1">
              <a:lnSpc>
                <a:spcPct val="140000"/>
              </a:lnSpc>
            </a:pPr>
            <a:r>
              <a:rPr lang="en-GB" sz="2000" dirty="0">
                <a:latin typeface="+mj-lt"/>
              </a:rPr>
              <a:t>Student engagement: draw them into our community of scholars</a:t>
            </a:r>
          </a:p>
        </p:txBody>
      </p:sp>
      <p:pic>
        <p:nvPicPr>
          <p:cNvPr id="6148" name="Picture 4" descr="TUOM_4COL_TY_NEG_cropped_30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6695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ca18f88-e54e-4f54-8830-0d8854d824f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DEF42EA84D2F49AB25191F0F227F7A" ma:contentTypeVersion="15" ma:contentTypeDescription="Create a new document." ma:contentTypeScope="" ma:versionID="2081ab03aba77a9b692c14f3763d7fd2">
  <xsd:schema xmlns:xsd="http://www.w3.org/2001/XMLSchema" xmlns:xs="http://www.w3.org/2001/XMLSchema" xmlns:p="http://schemas.microsoft.com/office/2006/metadata/properties" xmlns:ns3="ca6c786b-0f0f-4796-ae81-68b55cb12eef" xmlns:ns4="7ca18f88-e54e-4f54-8830-0d8854d824f7" targetNamespace="http://schemas.microsoft.com/office/2006/metadata/properties" ma:root="true" ma:fieldsID="76f0002943e9b535a73719b5d962420b" ns3:_="" ns4:_="">
    <xsd:import namespace="ca6c786b-0f0f-4796-ae81-68b55cb12eef"/>
    <xsd:import namespace="7ca18f88-e54e-4f54-8830-0d8854d824f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LengthInSeconds" minOccurs="0"/>
                <xsd:element ref="ns4:_activity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6c786b-0f0f-4796-ae81-68b55cb12ee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a18f88-e54e-4f54-8830-0d8854d824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BB7800-ECE3-4C84-B80A-2257B5BC1EF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186293E-4D10-46A1-A860-E75FF0111045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a6c786b-0f0f-4796-ae81-68b55cb12eef"/>
    <ds:schemaRef ds:uri="http://purl.org/dc/terms/"/>
    <ds:schemaRef ds:uri="http://schemas.openxmlformats.org/package/2006/metadata/core-properties"/>
    <ds:schemaRef ds:uri="7ca18f88-e54e-4f54-8830-0d8854d824f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6C41BB4-2A66-41E1-91BC-BF1CE58FED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6c786b-0f0f-4796-ae81-68b55cb12eef"/>
    <ds:schemaRef ds:uri="7ca18f88-e54e-4f54-8830-0d8854d824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4304</TotalTime>
  <Words>1293</Words>
  <Application>Microsoft Office PowerPoint</Application>
  <PresentationFormat>On-screen Show (4:3)</PresentationFormat>
  <Paragraphs>201</Paragraphs>
  <Slides>19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Office Theme</vt:lpstr>
      <vt:lpstr>Teaching and Learning  Mario Pezzino Director of Teaching and Learning Paul Rowbotham Head of Teaching, Learning &amp; Student Experience    New Staff Induction Day</vt:lpstr>
      <vt:lpstr>Our Student Community (UG)</vt:lpstr>
      <vt:lpstr>Our Student Community </vt:lpstr>
      <vt:lpstr>Strategic Vision</vt:lpstr>
      <vt:lpstr>Current projects and initiatives</vt:lpstr>
      <vt:lpstr>Measures of Performance</vt:lpstr>
      <vt:lpstr>National Student Survey</vt:lpstr>
      <vt:lpstr>NSS SoSS</vt:lpstr>
      <vt:lpstr> Student Experience: What can you do? </vt:lpstr>
      <vt:lpstr>Flexible/Blended Learning</vt:lpstr>
      <vt:lpstr> Assessment and Feedback </vt:lpstr>
      <vt:lpstr>Academic Advising</vt:lpstr>
      <vt:lpstr>Humanities New Academics Programme (HNAP)</vt:lpstr>
      <vt:lpstr>Final Thoughts</vt:lpstr>
      <vt:lpstr>PowerPoint Presentation</vt:lpstr>
      <vt:lpstr>Key Contacts in SoSS T&amp;L</vt:lpstr>
      <vt:lpstr>Head of Teaching, Learning &amp; Student Experience (Paul Rowbotham)</vt:lpstr>
      <vt:lpstr> Working in partnership with:  </vt:lpstr>
      <vt:lpstr>HTLSE Priorities</vt:lpstr>
    </vt:vector>
  </TitlesOfParts>
  <Company>Manchester Computing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zlsiias</dc:creator>
  <cp:lastModifiedBy>Clare Hunt</cp:lastModifiedBy>
  <cp:revision>353</cp:revision>
  <cp:lastPrinted>2016-09-16T10:16:00Z</cp:lastPrinted>
  <dcterms:created xsi:type="dcterms:W3CDTF">2004-06-01T09:06:51Z</dcterms:created>
  <dcterms:modified xsi:type="dcterms:W3CDTF">2024-09-04T12:49:50Z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0x010100EDDEF42EA84D2F49AB25191F0F227F7A</vt:lpwstr>
  </property>
</Properties>
</file>