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320" r:id="rId2"/>
    <p:sldId id="258" r:id="rId3"/>
    <p:sldId id="264" r:id="rId4"/>
    <p:sldId id="265" r:id="rId5"/>
    <p:sldId id="257" r:id="rId6"/>
    <p:sldId id="315" r:id="rId7"/>
    <p:sldId id="293" r:id="rId8"/>
    <p:sldId id="294" r:id="rId9"/>
    <p:sldId id="295" r:id="rId10"/>
    <p:sldId id="296" r:id="rId11"/>
    <p:sldId id="297" r:id="rId12"/>
    <p:sldId id="298" r:id="rId13"/>
    <p:sldId id="299" r:id="rId14"/>
    <p:sldId id="316" r:id="rId15"/>
    <p:sldId id="317" r:id="rId16"/>
    <p:sldId id="301" r:id="rId17"/>
    <p:sldId id="302" r:id="rId18"/>
    <p:sldId id="303" r:id="rId19"/>
    <p:sldId id="304" r:id="rId20"/>
    <p:sldId id="305" r:id="rId21"/>
    <p:sldId id="306" r:id="rId22"/>
    <p:sldId id="307" r:id="rId23"/>
    <p:sldId id="308" r:id="rId24"/>
    <p:sldId id="309" r:id="rId25"/>
    <p:sldId id="310" r:id="rId26"/>
    <p:sldId id="318" r:id="rId27"/>
    <p:sldId id="319" r:id="rId28"/>
    <p:sldId id="312" r:id="rId29"/>
    <p:sldId id="313" r:id="rId30"/>
    <p:sldId id="285" r:id="rId31"/>
    <p:sldId id="286" r:id="rId32"/>
    <p:sldId id="314"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D4FC"/>
    <a:srgbClr val="CC99FF"/>
    <a:srgbClr val="490092"/>
    <a:srgbClr val="8C3FC5"/>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45" autoAdjust="0"/>
    <p:restoredTop sz="89820" autoAdjust="0"/>
  </p:normalViewPr>
  <p:slideViewPr>
    <p:cSldViewPr snapToGrid="0">
      <p:cViewPr varScale="1">
        <p:scale>
          <a:sx n="74" d="100"/>
          <a:sy n="74" d="100"/>
        </p:scale>
        <p:origin x="87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DB7D03-869A-495E-BD6B-89B165DC63CC}" type="datetimeFigureOut">
              <a:rPr lang="en-GB" smtClean="0"/>
              <a:t>08/08/2025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EE7B33-34E2-48BB-969F-C77831C6FE52}" type="slidenum">
              <a:rPr lang="en-GB" smtClean="0"/>
              <a:t>‹#›</a:t>
            </a:fld>
            <a:endParaRPr lang="en-GB"/>
          </a:p>
        </p:txBody>
      </p:sp>
    </p:spTree>
    <p:extLst>
      <p:ext uri="{BB962C8B-B14F-4D97-AF65-F5344CB8AC3E}">
        <p14:creationId xmlns:p14="http://schemas.microsoft.com/office/powerpoint/2010/main" val="1600032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5</a:t>
            </a:fld>
            <a:endParaRPr lang="en-GB"/>
          </a:p>
        </p:txBody>
      </p:sp>
    </p:spTree>
    <p:extLst>
      <p:ext uri="{BB962C8B-B14F-4D97-AF65-F5344CB8AC3E}">
        <p14:creationId xmlns:p14="http://schemas.microsoft.com/office/powerpoint/2010/main" val="35567899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17</a:t>
            </a:fld>
            <a:endParaRPr lang="en-GB"/>
          </a:p>
        </p:txBody>
      </p:sp>
    </p:spTree>
    <p:extLst>
      <p:ext uri="{BB962C8B-B14F-4D97-AF65-F5344CB8AC3E}">
        <p14:creationId xmlns:p14="http://schemas.microsoft.com/office/powerpoint/2010/main" val="10660013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18</a:t>
            </a:fld>
            <a:endParaRPr lang="en-GB"/>
          </a:p>
        </p:txBody>
      </p:sp>
    </p:spTree>
    <p:extLst>
      <p:ext uri="{BB962C8B-B14F-4D97-AF65-F5344CB8AC3E}">
        <p14:creationId xmlns:p14="http://schemas.microsoft.com/office/powerpoint/2010/main" val="18441399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19</a:t>
            </a:fld>
            <a:endParaRPr lang="en-GB"/>
          </a:p>
        </p:txBody>
      </p:sp>
    </p:spTree>
    <p:extLst>
      <p:ext uri="{BB962C8B-B14F-4D97-AF65-F5344CB8AC3E}">
        <p14:creationId xmlns:p14="http://schemas.microsoft.com/office/powerpoint/2010/main" val="17390028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20</a:t>
            </a:fld>
            <a:endParaRPr lang="en-GB"/>
          </a:p>
        </p:txBody>
      </p:sp>
    </p:spTree>
    <p:extLst>
      <p:ext uri="{BB962C8B-B14F-4D97-AF65-F5344CB8AC3E}">
        <p14:creationId xmlns:p14="http://schemas.microsoft.com/office/powerpoint/2010/main" val="3042176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21</a:t>
            </a:fld>
            <a:endParaRPr lang="en-GB"/>
          </a:p>
        </p:txBody>
      </p:sp>
    </p:spTree>
    <p:extLst>
      <p:ext uri="{BB962C8B-B14F-4D97-AF65-F5344CB8AC3E}">
        <p14:creationId xmlns:p14="http://schemas.microsoft.com/office/powerpoint/2010/main" val="17909289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22</a:t>
            </a:fld>
            <a:endParaRPr lang="en-GB"/>
          </a:p>
        </p:txBody>
      </p:sp>
    </p:spTree>
    <p:extLst>
      <p:ext uri="{BB962C8B-B14F-4D97-AF65-F5344CB8AC3E}">
        <p14:creationId xmlns:p14="http://schemas.microsoft.com/office/powerpoint/2010/main" val="11330037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26</a:t>
            </a:fld>
            <a:endParaRPr lang="en-GB"/>
          </a:p>
        </p:txBody>
      </p:sp>
    </p:spTree>
    <p:extLst>
      <p:ext uri="{BB962C8B-B14F-4D97-AF65-F5344CB8AC3E}">
        <p14:creationId xmlns:p14="http://schemas.microsoft.com/office/powerpoint/2010/main" val="6503664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27</a:t>
            </a:fld>
            <a:endParaRPr lang="en-GB"/>
          </a:p>
        </p:txBody>
      </p:sp>
    </p:spTree>
    <p:extLst>
      <p:ext uri="{BB962C8B-B14F-4D97-AF65-F5344CB8AC3E}">
        <p14:creationId xmlns:p14="http://schemas.microsoft.com/office/powerpoint/2010/main" val="21607603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28</a:t>
            </a:fld>
            <a:endParaRPr lang="en-GB"/>
          </a:p>
        </p:txBody>
      </p:sp>
    </p:spTree>
    <p:extLst>
      <p:ext uri="{BB962C8B-B14F-4D97-AF65-F5344CB8AC3E}">
        <p14:creationId xmlns:p14="http://schemas.microsoft.com/office/powerpoint/2010/main" val="37175696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29</a:t>
            </a:fld>
            <a:endParaRPr lang="en-GB"/>
          </a:p>
        </p:txBody>
      </p:sp>
    </p:spTree>
    <p:extLst>
      <p:ext uri="{BB962C8B-B14F-4D97-AF65-F5344CB8AC3E}">
        <p14:creationId xmlns:p14="http://schemas.microsoft.com/office/powerpoint/2010/main" val="3139231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6</a:t>
            </a:fld>
            <a:endParaRPr lang="en-GB"/>
          </a:p>
        </p:txBody>
      </p:sp>
    </p:spTree>
    <p:extLst>
      <p:ext uri="{BB962C8B-B14F-4D97-AF65-F5344CB8AC3E}">
        <p14:creationId xmlns:p14="http://schemas.microsoft.com/office/powerpoint/2010/main" val="42752698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30</a:t>
            </a:fld>
            <a:endParaRPr lang="en-GB"/>
          </a:p>
        </p:txBody>
      </p:sp>
    </p:spTree>
    <p:extLst>
      <p:ext uri="{BB962C8B-B14F-4D97-AF65-F5344CB8AC3E}">
        <p14:creationId xmlns:p14="http://schemas.microsoft.com/office/powerpoint/2010/main" val="22952272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32</a:t>
            </a:fld>
            <a:endParaRPr lang="en-GB"/>
          </a:p>
        </p:txBody>
      </p:sp>
    </p:spTree>
    <p:extLst>
      <p:ext uri="{BB962C8B-B14F-4D97-AF65-F5344CB8AC3E}">
        <p14:creationId xmlns:p14="http://schemas.microsoft.com/office/powerpoint/2010/main" val="16896866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7</a:t>
            </a:fld>
            <a:endParaRPr lang="en-GB"/>
          </a:p>
        </p:txBody>
      </p:sp>
    </p:spTree>
    <p:extLst>
      <p:ext uri="{BB962C8B-B14F-4D97-AF65-F5344CB8AC3E}">
        <p14:creationId xmlns:p14="http://schemas.microsoft.com/office/powerpoint/2010/main" val="9481803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8</a:t>
            </a:fld>
            <a:endParaRPr lang="en-GB"/>
          </a:p>
        </p:txBody>
      </p:sp>
    </p:spTree>
    <p:extLst>
      <p:ext uri="{BB962C8B-B14F-4D97-AF65-F5344CB8AC3E}">
        <p14:creationId xmlns:p14="http://schemas.microsoft.com/office/powerpoint/2010/main" val="5376172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9</a:t>
            </a:fld>
            <a:endParaRPr lang="en-GB"/>
          </a:p>
        </p:txBody>
      </p:sp>
    </p:spTree>
    <p:extLst>
      <p:ext uri="{BB962C8B-B14F-4D97-AF65-F5344CB8AC3E}">
        <p14:creationId xmlns:p14="http://schemas.microsoft.com/office/powerpoint/2010/main" val="42853159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10</a:t>
            </a:fld>
            <a:endParaRPr lang="en-GB"/>
          </a:p>
        </p:txBody>
      </p:sp>
    </p:spTree>
    <p:extLst>
      <p:ext uri="{BB962C8B-B14F-4D97-AF65-F5344CB8AC3E}">
        <p14:creationId xmlns:p14="http://schemas.microsoft.com/office/powerpoint/2010/main" val="1847525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14</a:t>
            </a:fld>
            <a:endParaRPr lang="en-GB"/>
          </a:p>
        </p:txBody>
      </p:sp>
    </p:spTree>
    <p:extLst>
      <p:ext uri="{BB962C8B-B14F-4D97-AF65-F5344CB8AC3E}">
        <p14:creationId xmlns:p14="http://schemas.microsoft.com/office/powerpoint/2010/main" val="31133081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15</a:t>
            </a:fld>
            <a:endParaRPr lang="en-GB"/>
          </a:p>
        </p:txBody>
      </p:sp>
    </p:spTree>
    <p:extLst>
      <p:ext uri="{BB962C8B-B14F-4D97-AF65-F5344CB8AC3E}">
        <p14:creationId xmlns:p14="http://schemas.microsoft.com/office/powerpoint/2010/main" val="35401669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16</a:t>
            </a:fld>
            <a:endParaRPr lang="en-GB"/>
          </a:p>
        </p:txBody>
      </p:sp>
    </p:spTree>
    <p:extLst>
      <p:ext uri="{BB962C8B-B14F-4D97-AF65-F5344CB8AC3E}">
        <p14:creationId xmlns:p14="http://schemas.microsoft.com/office/powerpoint/2010/main" val="22170867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371251A-BD58-410A-87A7-26618E0A5930}" type="datetimeFigureOut">
              <a:rPr lang="en-GB" smtClean="0"/>
              <a:t>08/08/2025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1437377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371251A-BD58-410A-87A7-26618E0A5930}" type="datetimeFigureOut">
              <a:rPr lang="en-GB" smtClean="0"/>
              <a:t>08/08/2025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1713807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371251A-BD58-410A-87A7-26618E0A5930}" type="datetimeFigureOut">
              <a:rPr lang="en-GB" smtClean="0"/>
              <a:t>08/08/2025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1732496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371251A-BD58-410A-87A7-26618E0A5930}" type="datetimeFigureOut">
              <a:rPr lang="en-GB" smtClean="0"/>
              <a:t>08/08/2025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1424677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371251A-BD58-410A-87A7-26618E0A5930}" type="datetimeFigureOut">
              <a:rPr lang="en-GB" smtClean="0"/>
              <a:t>08/08/2025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2374308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371251A-BD58-410A-87A7-26618E0A5930}" type="datetimeFigureOut">
              <a:rPr lang="en-GB" smtClean="0"/>
              <a:t>08/08/2025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2227242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371251A-BD58-410A-87A7-26618E0A5930}" type="datetimeFigureOut">
              <a:rPr lang="en-GB" smtClean="0"/>
              <a:t>08/08/2025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2474710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371251A-BD58-410A-87A7-26618E0A5930}" type="datetimeFigureOut">
              <a:rPr lang="en-GB" smtClean="0"/>
              <a:t>08/08/2025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1011304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71251A-BD58-410A-87A7-26618E0A5930}" type="datetimeFigureOut">
              <a:rPr lang="en-GB" smtClean="0"/>
              <a:t>08/08/2025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951401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371251A-BD58-410A-87A7-26618E0A5930}" type="datetimeFigureOut">
              <a:rPr lang="en-GB" smtClean="0"/>
              <a:t>08/08/2025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3618223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371251A-BD58-410A-87A7-26618E0A5930}" type="datetimeFigureOut">
              <a:rPr lang="en-GB" smtClean="0"/>
              <a:t>08/08/2025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148691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71251A-BD58-410A-87A7-26618E0A5930}" type="datetimeFigureOut">
              <a:rPr lang="en-GB" smtClean="0"/>
              <a:t>08/08/2025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D9E699-608A-4D0B-8650-AEEE358AFB89}" type="slidenum">
              <a:rPr lang="en-GB" smtClean="0"/>
              <a:t>‹#›</a:t>
            </a:fld>
            <a:endParaRPr lang="en-GB"/>
          </a:p>
        </p:txBody>
      </p:sp>
    </p:spTree>
    <p:extLst>
      <p:ext uri="{BB962C8B-B14F-4D97-AF65-F5344CB8AC3E}">
        <p14:creationId xmlns:p14="http://schemas.microsoft.com/office/powerpoint/2010/main" val="27606588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0058401"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2"/>
          <p:cNvPicPr>
            <a:picLocks noChangeAspect="1" noChangeArrowheads="1"/>
          </p:cNvPicPr>
          <p:nvPr/>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1528644" y="948576"/>
            <a:ext cx="4137408" cy="17420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ular Callout 5"/>
          <p:cNvSpPr/>
          <p:nvPr/>
        </p:nvSpPr>
        <p:spPr>
          <a:xfrm>
            <a:off x="955963" y="637310"/>
            <a:ext cx="10778837" cy="5038275"/>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p:cNvSpPr txBox="1">
            <a:spLocks noGrp="1"/>
          </p:cNvSpPr>
          <p:nvPr>
            <p:ph type="ctrTitle"/>
          </p:nvPr>
        </p:nvSpPr>
        <p:spPr>
          <a:xfrm>
            <a:off x="1663726" y="2876384"/>
            <a:ext cx="7022334" cy="133247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4200" b="1" dirty="0">
                <a:solidFill>
                  <a:srgbClr val="512275"/>
                </a:solidFill>
                <a:latin typeface="Segoe Print" charset="0"/>
                <a:ea typeface="Segoe Print" charset="0"/>
                <a:cs typeface="Segoe Print" charset="0"/>
              </a:rPr>
              <a:t>Understanding Psychosis group sessions</a:t>
            </a:r>
            <a:endParaRPr sz="4200" b="1" dirty="0">
              <a:solidFill>
                <a:srgbClr val="512275"/>
              </a:solidFill>
              <a:latin typeface="Segoe Print" charset="0"/>
              <a:ea typeface="Segoe Print" charset="0"/>
              <a:cs typeface="Segoe Print" charset="0"/>
            </a:endParaRPr>
          </a:p>
        </p:txBody>
      </p:sp>
      <p:sp>
        <p:nvSpPr>
          <p:cNvPr id="8" name="Rectangle 7"/>
          <p:cNvSpPr>
            <a:spLocks noChangeArrowheads="1"/>
          </p:cNvSpPr>
          <p:nvPr/>
        </p:nvSpPr>
        <p:spPr bwMode="auto">
          <a:xfrm>
            <a:off x="1695639" y="4394600"/>
            <a:ext cx="6390424" cy="9317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nSpc>
                <a:spcPct val="120000"/>
              </a:lnSpc>
            </a:pPr>
            <a:r>
              <a:rPr lang="en-GB" sz="2400" dirty="0">
                <a:solidFill>
                  <a:srgbClr val="512275"/>
                </a:solidFill>
                <a:latin typeface="Verdana"/>
                <a:cs typeface="Verdana"/>
              </a:rPr>
              <a:t>[Trainer name]</a:t>
            </a:r>
          </a:p>
          <a:p>
            <a:pPr>
              <a:lnSpc>
                <a:spcPct val="120000"/>
              </a:lnSpc>
            </a:pPr>
            <a:r>
              <a:rPr lang="en-GB" sz="2400" dirty="0">
                <a:solidFill>
                  <a:srgbClr val="512275"/>
                </a:solidFill>
                <a:latin typeface="Verdana"/>
                <a:cs typeface="Verdana"/>
              </a:rPr>
              <a:t>[Trainer organisation]</a:t>
            </a:r>
          </a:p>
        </p:txBody>
      </p:sp>
      <p:pic>
        <p:nvPicPr>
          <p:cNvPr id="2" name="Picture 1">
            <a:extLst>
              <a:ext uri="{FF2B5EF4-FFF2-40B4-BE49-F238E27FC236}">
                <a16:creationId xmlns:a16="http://schemas.microsoft.com/office/drawing/2014/main" id="{95EB2B92-79C2-B023-0A84-9C730FD8A0A6}"/>
              </a:ext>
            </a:extLst>
          </p:cNvPr>
          <p:cNvPicPr>
            <a:picLocks noChangeAspect="1"/>
          </p:cNvPicPr>
          <p:nvPr/>
        </p:nvPicPr>
        <p:blipFill>
          <a:blip r:embed="rId4"/>
          <a:stretch>
            <a:fillRect/>
          </a:stretch>
        </p:blipFill>
        <p:spPr>
          <a:xfrm>
            <a:off x="9005748" y="1047750"/>
            <a:ext cx="2556245" cy="1213078"/>
          </a:xfrm>
          <a:prstGeom prst="rect">
            <a:avLst/>
          </a:prstGeom>
        </p:spPr>
      </p:pic>
      <p:pic>
        <p:nvPicPr>
          <p:cNvPr id="1026" name="Picture 2" descr="Logo downloads | University brand | StaffNet | The University of Manchester">
            <a:extLst>
              <a:ext uri="{FF2B5EF4-FFF2-40B4-BE49-F238E27FC236}">
                <a16:creationId xmlns:a16="http://schemas.microsoft.com/office/drawing/2014/main" id="{758876D1-2EB1-EDB5-B59E-E1C0F9B0F53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083455" y="3106862"/>
            <a:ext cx="2400830" cy="1016926"/>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31951B44-E4EA-3676-D5A3-7A50E51BA908}"/>
              </a:ext>
            </a:extLst>
          </p:cNvPr>
          <p:cNvSpPr txBox="1"/>
          <p:nvPr/>
        </p:nvSpPr>
        <p:spPr>
          <a:xfrm>
            <a:off x="108213" y="6047066"/>
            <a:ext cx="8291293" cy="707886"/>
          </a:xfrm>
          <a:prstGeom prst="rect">
            <a:avLst/>
          </a:prstGeom>
          <a:noFill/>
        </p:spPr>
        <p:txBody>
          <a:bodyPr wrap="square">
            <a:spAutoFit/>
          </a:bodyPr>
          <a:lstStyle/>
          <a:p>
            <a:r>
              <a:rPr lang="en-GB" sz="2000" dirty="0">
                <a:latin typeface="Arial Narrow" panose="020B0606020202030204" pitchFamily="34" charset="0"/>
              </a:rPr>
              <a:t>(c) 2025 Greater Manchester Mental Health NHS Foundation Trust. All rights reserved. </a:t>
            </a:r>
          </a:p>
          <a:p>
            <a:r>
              <a:rPr lang="en-GB" sz="2000" dirty="0">
                <a:latin typeface="Arial Narrow" panose="020B0606020202030204" pitchFamily="34" charset="0"/>
              </a:rPr>
              <a:t>Not to be reproduced in whole or in part without the permission of the copyright owner.</a:t>
            </a:r>
          </a:p>
        </p:txBody>
      </p:sp>
      <p:pic>
        <p:nvPicPr>
          <p:cNvPr id="3" name="Picture 2">
            <a:extLst>
              <a:ext uri="{FF2B5EF4-FFF2-40B4-BE49-F238E27FC236}">
                <a16:creationId xmlns:a16="http://schemas.microsoft.com/office/drawing/2014/main" id="{5DC964E6-9A06-8663-BEE3-2DE5C6AD63B1}"/>
              </a:ext>
            </a:extLst>
          </p:cNvPr>
          <p:cNvPicPr>
            <a:picLocks noChangeAspect="1"/>
          </p:cNvPicPr>
          <p:nvPr/>
        </p:nvPicPr>
        <p:blipFill>
          <a:blip r:embed="rId6"/>
          <a:stretch>
            <a:fillRect/>
          </a:stretch>
        </p:blipFill>
        <p:spPr>
          <a:xfrm>
            <a:off x="8510155" y="4742049"/>
            <a:ext cx="3051838" cy="542679"/>
          </a:xfrm>
          <a:prstGeom prst="rect">
            <a:avLst/>
          </a:prstGeom>
        </p:spPr>
      </p:pic>
    </p:spTree>
    <p:extLst>
      <p:ext uri="{BB962C8B-B14F-4D97-AF65-F5344CB8AC3E}">
        <p14:creationId xmlns:p14="http://schemas.microsoft.com/office/powerpoint/2010/main" val="19528782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dirty="0">
                <a:solidFill>
                  <a:srgbClr val="490092"/>
                </a:solidFill>
                <a:latin typeface="Verdana" panose="020B0604030504040204" pitchFamily="34" charset="0"/>
                <a:ea typeface="Verdana" panose="020B0604030504040204" pitchFamily="34" charset="0"/>
              </a:rPr>
              <a:t>Summarise what has been covered in the session (or ask participants to summarise and say what they learned).</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sz="2400" dirty="0">
                <a:solidFill>
                  <a:srgbClr val="490092"/>
                </a:solidFill>
                <a:latin typeface="Verdana" panose="020B0604030504040204" pitchFamily="34" charset="0"/>
                <a:ea typeface="Verdana" panose="020B0604030504040204" pitchFamily="34" charset="0"/>
              </a:rPr>
              <a:t>Offer further work on topic if any patients are interested (from nurse/psychologist). Discuss this with Jen.</a:t>
            </a:r>
          </a:p>
          <a:p>
            <a:pPr marL="0" indent="0">
              <a:buNone/>
            </a:pPr>
            <a:endParaRPr lang="en-GB" dirty="0">
              <a:solidFill>
                <a:srgbClr val="490092"/>
              </a:solidFill>
              <a:latin typeface="Verdana" panose="020B0604030504040204" pitchFamily="34" charset="0"/>
              <a:ea typeface="Verdana" panose="020B0604030504040204" pitchFamily="34" charset="0"/>
            </a:endParaRPr>
          </a:p>
          <a:p>
            <a:pPr marL="0" indent="0">
              <a:buNone/>
            </a:pPr>
            <a:r>
              <a:rPr lang="en-GB" sz="2400" dirty="0">
                <a:solidFill>
                  <a:srgbClr val="490092"/>
                </a:solidFill>
                <a:latin typeface="Verdana" panose="020B0604030504040204" pitchFamily="34" charset="0"/>
                <a:ea typeface="Verdana" panose="020B0604030504040204" pitchFamily="34" charset="0"/>
              </a:rPr>
              <a:t>Ask for feedback:</a:t>
            </a:r>
          </a:p>
          <a:p>
            <a:pPr>
              <a:buFontTx/>
              <a:buChar char="-"/>
            </a:pPr>
            <a:r>
              <a:rPr lang="en-GB" sz="2000" dirty="0">
                <a:solidFill>
                  <a:srgbClr val="490092"/>
                </a:solidFill>
                <a:latin typeface="Verdana" panose="020B0604030504040204" pitchFamily="34" charset="0"/>
                <a:ea typeface="Verdana" panose="020B0604030504040204" pitchFamily="34" charset="0"/>
              </a:rPr>
              <a:t>How did you find the group?</a:t>
            </a:r>
          </a:p>
          <a:p>
            <a:pPr>
              <a:buFontTx/>
              <a:buChar char="-"/>
            </a:pPr>
            <a:r>
              <a:rPr lang="en-GB" sz="2000" dirty="0">
                <a:solidFill>
                  <a:srgbClr val="490092"/>
                </a:solidFill>
                <a:latin typeface="Verdana" panose="020B0604030504040204" pitchFamily="34" charset="0"/>
                <a:ea typeface="Verdana" panose="020B0604030504040204" pitchFamily="34" charset="0"/>
              </a:rPr>
              <a:t>What was helpful?</a:t>
            </a:r>
          </a:p>
          <a:p>
            <a:pPr>
              <a:buFontTx/>
              <a:buChar char="-"/>
            </a:pPr>
            <a:r>
              <a:rPr lang="en-GB" sz="2000" dirty="0">
                <a:solidFill>
                  <a:srgbClr val="490092"/>
                </a:solidFill>
                <a:latin typeface="Verdana" panose="020B0604030504040204" pitchFamily="34" charset="0"/>
                <a:ea typeface="Verdana" panose="020B0604030504040204" pitchFamily="34" charset="0"/>
              </a:rPr>
              <a:t>What was unhelpful?</a:t>
            </a:r>
          </a:p>
          <a:p>
            <a:pPr>
              <a:buFontTx/>
              <a:buChar char="-"/>
            </a:pPr>
            <a:r>
              <a:rPr lang="en-GB" sz="2000" dirty="0">
                <a:solidFill>
                  <a:srgbClr val="490092"/>
                </a:solidFill>
                <a:latin typeface="Verdana" panose="020B0604030504040204" pitchFamily="34" charset="0"/>
                <a:ea typeface="Verdana" panose="020B0604030504040204" pitchFamily="34" charset="0"/>
              </a:rPr>
              <a:t>Feedback form?</a:t>
            </a:r>
          </a:p>
          <a:p>
            <a:pPr marL="0" indent="0">
              <a:buNone/>
            </a:pPr>
            <a:endParaRPr lang="en-GB"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5" y="637310"/>
            <a:ext cx="6159431"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646590" y="908229"/>
            <a:ext cx="6895244"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Ending the session</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24880108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2C60AE7-2564-4E6D-9A83-15BBB79A25FF}"/>
              </a:ext>
            </a:extLst>
          </p:cNvPr>
          <p:cNvSpPr/>
          <p:nvPr/>
        </p:nvSpPr>
        <p:spPr>
          <a:xfrm>
            <a:off x="0" y="0"/>
            <a:ext cx="10058401"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7">
            <a:extLst>
              <a:ext uri="{FF2B5EF4-FFF2-40B4-BE49-F238E27FC236}">
                <a16:creationId xmlns:a16="http://schemas.microsoft.com/office/drawing/2014/main" id="{AF24F0DA-4549-4AC6-9D52-99CCF1BAF8DE}"/>
              </a:ext>
            </a:extLst>
          </p:cNvPr>
          <p:cNvSpPr>
            <a:spLocks noChangeArrowheads="1"/>
          </p:cNvSpPr>
          <p:nvPr/>
        </p:nvSpPr>
        <p:spPr bwMode="auto">
          <a:xfrm>
            <a:off x="1491756" y="877572"/>
            <a:ext cx="7672099" cy="1293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7200" b="1" dirty="0">
                <a:solidFill>
                  <a:srgbClr val="512275"/>
                </a:solidFill>
                <a:latin typeface="Arial Narrow" charset="0"/>
                <a:ea typeface="Arial Narrow" charset="0"/>
                <a:cs typeface="Arial Narrow" charset="0"/>
              </a:rPr>
              <a:t>Group Session 2</a:t>
            </a:r>
          </a:p>
        </p:txBody>
      </p:sp>
      <p:sp>
        <p:nvSpPr>
          <p:cNvPr id="6" name="Google Shape;67;p12">
            <a:extLst>
              <a:ext uri="{FF2B5EF4-FFF2-40B4-BE49-F238E27FC236}">
                <a16:creationId xmlns:a16="http://schemas.microsoft.com/office/drawing/2014/main" id="{1E75B48E-D333-47AC-AC3A-B928953752FE}"/>
              </a:ext>
            </a:extLst>
          </p:cNvPr>
          <p:cNvSpPr txBox="1">
            <a:spLocks/>
          </p:cNvSpPr>
          <p:nvPr/>
        </p:nvSpPr>
        <p:spPr>
          <a:xfrm>
            <a:off x="2705425" y="1971777"/>
            <a:ext cx="6458430" cy="1484311"/>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9600" dirty="0">
                <a:solidFill>
                  <a:srgbClr val="512275"/>
                </a:solidFill>
                <a:latin typeface="Segoe Print" charset="0"/>
                <a:ea typeface="Segoe Print" charset="0"/>
                <a:cs typeface="Segoe Print" charset="0"/>
              </a:rPr>
              <a:t>Vicious Cycles </a:t>
            </a:r>
          </a:p>
          <a:p>
            <a:pPr>
              <a:spcBef>
                <a:spcPts val="0"/>
              </a:spcBef>
            </a:pPr>
            <a:endParaRPr lang="en-US" sz="4000" dirty="0">
              <a:solidFill>
                <a:srgbClr val="512275"/>
              </a:solidFill>
              <a:latin typeface="Segoe Print" charset="0"/>
              <a:ea typeface="Segoe Print" charset="0"/>
              <a:cs typeface="Segoe Print" charset="0"/>
            </a:endParaRPr>
          </a:p>
          <a:p>
            <a:pPr>
              <a:spcBef>
                <a:spcPts val="0"/>
              </a:spcBef>
            </a:pPr>
            <a:r>
              <a:rPr lang="en-US" sz="3600" dirty="0">
                <a:solidFill>
                  <a:srgbClr val="512275"/>
                </a:solidFill>
                <a:latin typeface="Segoe Print" charset="0"/>
                <a:ea typeface="Segoe Print" charset="0"/>
                <a:cs typeface="Segoe Print" charset="0"/>
              </a:rPr>
              <a:t>(</a:t>
            </a:r>
            <a:r>
              <a:rPr lang="en-GB" sz="3600" dirty="0">
                <a:solidFill>
                  <a:srgbClr val="512275"/>
                </a:solidFill>
                <a:latin typeface="Segoe Print" charset="0"/>
                <a:ea typeface="Segoe Print" charset="0"/>
                <a:cs typeface="Segoe Print" charset="0"/>
              </a:rPr>
              <a:t>Distressing experiences of psychosis)</a:t>
            </a:r>
            <a:endParaRPr lang="en-GB" sz="8000" dirty="0">
              <a:solidFill>
                <a:srgbClr val="512275"/>
              </a:solidFill>
              <a:latin typeface="Segoe Print" charset="0"/>
              <a:ea typeface="Segoe Print" charset="0"/>
              <a:cs typeface="Segoe Print" charset="0"/>
            </a:endParaRPr>
          </a:p>
        </p:txBody>
      </p:sp>
      <p:sp>
        <p:nvSpPr>
          <p:cNvPr id="7" name="Rectangular Callout 4">
            <a:extLst>
              <a:ext uri="{FF2B5EF4-FFF2-40B4-BE49-F238E27FC236}">
                <a16:creationId xmlns:a16="http://schemas.microsoft.com/office/drawing/2014/main" id="{B2235447-C0B4-4E52-B36F-794EE1EE1B65}"/>
              </a:ext>
            </a:extLst>
          </p:cNvPr>
          <p:cNvSpPr/>
          <p:nvPr/>
        </p:nvSpPr>
        <p:spPr>
          <a:xfrm>
            <a:off x="955963" y="637309"/>
            <a:ext cx="10778837" cy="5611091"/>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933156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3275" y="791157"/>
            <a:ext cx="6520472" cy="4918270"/>
          </a:xfrm>
        </p:spPr>
        <p:txBody>
          <a:bodyPr>
            <a:normAutofit fontScale="85000" lnSpcReduction="10000"/>
          </a:bodyPr>
          <a:lstStyle/>
          <a:p>
            <a:r>
              <a:rPr lang="en-GB" dirty="0">
                <a:solidFill>
                  <a:srgbClr val="490092"/>
                </a:solidFill>
                <a:latin typeface="Verdana" panose="020B0604030504040204" pitchFamily="34" charset="0"/>
                <a:ea typeface="Verdana" panose="020B0604030504040204" pitchFamily="34" charset="0"/>
              </a:rPr>
              <a:t>Introduce facilitators</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How long group will run (1 hour)</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Explain purpose of the group (to develop an understanding of vicious cycles and how our thoughts, feelings and behaviours are connected)</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What the focus is on today (vicious cycles)</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Give out Session 2 handout</a:t>
            </a:r>
          </a:p>
        </p:txBody>
      </p:sp>
      <p:sp>
        <p:nvSpPr>
          <p:cNvPr id="4" name="Rectangle 3">
            <a:extLst>
              <a:ext uri="{FF2B5EF4-FFF2-40B4-BE49-F238E27FC236}">
                <a16:creationId xmlns:a16="http://schemas.microsoft.com/office/drawing/2014/main" id="{2B9048A0-75AF-4234-A549-870FBFEA1590}"/>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a:extLst>
              <a:ext uri="{FF2B5EF4-FFF2-40B4-BE49-F238E27FC236}">
                <a16:creationId xmlns:a16="http://schemas.microsoft.com/office/drawing/2014/main" id="{C601E526-2E37-431D-867A-DD2F0863FFCC}"/>
              </a:ext>
            </a:extLst>
          </p:cNvPr>
          <p:cNvSpPr/>
          <p:nvPr/>
        </p:nvSpPr>
        <p:spPr>
          <a:xfrm>
            <a:off x="1401096" y="637310"/>
            <a:ext cx="3627621" cy="1581783"/>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oogle Shape;67;p12">
            <a:extLst>
              <a:ext uri="{FF2B5EF4-FFF2-40B4-BE49-F238E27FC236}">
                <a16:creationId xmlns:a16="http://schemas.microsoft.com/office/drawing/2014/main" id="{1C086759-7628-4919-9A96-9856CA746BD8}"/>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I</a:t>
            </a:r>
            <a:r>
              <a:rPr lang="en-GB" sz="3600" dirty="0" err="1">
                <a:solidFill>
                  <a:srgbClr val="512275"/>
                </a:solidFill>
                <a:latin typeface="Segoe Print" charset="0"/>
                <a:ea typeface="Verdana" panose="020B0604030504040204" pitchFamily="34" charset="0"/>
                <a:cs typeface="Segoe Print" charset="0"/>
              </a:rPr>
              <a:t>ntroduction</a:t>
            </a:r>
            <a:r>
              <a:rPr lang="en-GB" sz="3600" dirty="0">
                <a:solidFill>
                  <a:srgbClr val="512275"/>
                </a:solidFill>
                <a:latin typeface="Segoe Print" charset="0"/>
                <a:ea typeface="Verdana" panose="020B0604030504040204" pitchFamily="34" charset="0"/>
                <a:cs typeface="Segoe Print" charset="0"/>
              </a:rPr>
              <a:t> &amp; Agenda</a:t>
            </a:r>
          </a:p>
        </p:txBody>
      </p:sp>
    </p:spTree>
    <p:extLst>
      <p:ext uri="{BB962C8B-B14F-4D97-AF65-F5344CB8AC3E}">
        <p14:creationId xmlns:p14="http://schemas.microsoft.com/office/powerpoint/2010/main" val="5779355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91054" y="1825624"/>
            <a:ext cx="8196146" cy="4798199"/>
          </a:xfrm>
        </p:spPr>
        <p:txBody>
          <a:bodyPr>
            <a:normAutofit lnSpcReduction="10000"/>
          </a:bodyPr>
          <a:lstStyle/>
          <a:p>
            <a:r>
              <a:rPr lang="en-GB" dirty="0">
                <a:solidFill>
                  <a:srgbClr val="490092"/>
                </a:solidFill>
                <a:latin typeface="Verdana" panose="020B0604030504040204" pitchFamily="34" charset="0"/>
                <a:ea typeface="Verdana" panose="020B0604030504040204" pitchFamily="34" charset="0"/>
              </a:rPr>
              <a:t>Introduce the </a:t>
            </a:r>
            <a:r>
              <a:rPr lang="en-GB" dirty="0" err="1">
                <a:solidFill>
                  <a:srgbClr val="490092"/>
                </a:solidFill>
                <a:latin typeface="Verdana" panose="020B0604030504040204" pitchFamily="34" charset="0"/>
                <a:ea typeface="Verdana" panose="020B0604030504040204" pitchFamily="34" charset="0"/>
              </a:rPr>
              <a:t>groundrules</a:t>
            </a:r>
            <a:r>
              <a:rPr lang="en-GB" dirty="0">
                <a:solidFill>
                  <a:srgbClr val="490092"/>
                </a:solidFill>
                <a:latin typeface="Verdana" panose="020B0604030504040204" pitchFamily="34" charset="0"/>
                <a:ea typeface="Verdana" panose="020B0604030504040204" pitchFamily="34" charset="0"/>
              </a:rPr>
              <a:t>.</a:t>
            </a:r>
          </a:p>
          <a:p>
            <a:r>
              <a:rPr lang="en-US" dirty="0">
                <a:solidFill>
                  <a:srgbClr val="490092"/>
                </a:solidFill>
                <a:latin typeface="Verdana" panose="020B0604030504040204" pitchFamily="34" charset="0"/>
                <a:ea typeface="Verdana" panose="020B0604030504040204" pitchFamily="34" charset="0"/>
              </a:rPr>
              <a:t>W</a:t>
            </a:r>
            <a:r>
              <a:rPr lang="en-GB" dirty="0">
                <a:solidFill>
                  <a:srgbClr val="490092"/>
                </a:solidFill>
                <a:latin typeface="Verdana" panose="020B0604030504040204" pitchFamily="34" charset="0"/>
                <a:ea typeface="Verdana" panose="020B0604030504040204" pitchFamily="34" charset="0"/>
              </a:rPr>
              <a:t>rite these on paper or check from last group if anything to be added.</a:t>
            </a:r>
          </a:p>
          <a:p>
            <a:endParaRPr lang="en-GB" dirty="0">
              <a:solidFill>
                <a:srgbClr val="490092"/>
              </a:solidFill>
              <a:latin typeface="Verdana" panose="020B0604030504040204" pitchFamily="34" charset="0"/>
              <a:ea typeface="Verdana" panose="020B0604030504040204" pitchFamily="34" charset="0"/>
            </a:endParaRPr>
          </a:p>
          <a:p>
            <a:pPr marL="0" indent="0">
              <a:buNone/>
            </a:pPr>
            <a:r>
              <a:rPr lang="en-US" sz="2400" dirty="0">
                <a:solidFill>
                  <a:srgbClr val="490092"/>
                </a:solidFill>
                <a:latin typeface="Verdana" panose="020B0604030504040204" pitchFamily="34" charset="0"/>
                <a:ea typeface="Verdana" panose="020B0604030504040204" pitchFamily="34" charset="0"/>
              </a:rPr>
              <a:t>E</a:t>
            </a:r>
            <a:r>
              <a:rPr lang="en-GB" sz="2400" dirty="0" err="1">
                <a:solidFill>
                  <a:srgbClr val="490092"/>
                </a:solidFill>
                <a:latin typeface="Verdana" panose="020B0604030504040204" pitchFamily="34" charset="0"/>
                <a:ea typeface="Verdana" panose="020B0604030504040204" pitchFamily="34" charset="0"/>
              </a:rPr>
              <a:t>xamples</a:t>
            </a:r>
            <a:r>
              <a:rPr lang="en-GB" sz="2400" dirty="0">
                <a:solidFill>
                  <a:srgbClr val="490092"/>
                </a:solidFill>
                <a:latin typeface="Verdana" panose="020B0604030504040204" pitchFamily="34" charset="0"/>
                <a:ea typeface="Verdana" panose="020B0604030504040204" pitchFamily="34" charset="0"/>
              </a:rPr>
              <a:t>:</a:t>
            </a:r>
          </a:p>
          <a:p>
            <a:pPr marL="0" indent="0">
              <a:buNone/>
            </a:pPr>
            <a:r>
              <a:rPr lang="en-GB" sz="2400" dirty="0">
                <a:solidFill>
                  <a:srgbClr val="490092"/>
                </a:solidFill>
                <a:latin typeface="Verdana" panose="020B0604030504040204" pitchFamily="34" charset="0"/>
                <a:ea typeface="Verdana" panose="020B0604030504040204" pitchFamily="34" charset="0"/>
              </a:rPr>
              <a:t>- Not judging other people’s experiences</a:t>
            </a:r>
          </a:p>
          <a:p>
            <a:pPr>
              <a:buFontTx/>
              <a:buChar char="-"/>
            </a:pPr>
            <a:r>
              <a:rPr lang="en-GB" sz="2400" dirty="0">
                <a:solidFill>
                  <a:srgbClr val="490092"/>
                </a:solidFill>
                <a:latin typeface="Verdana" panose="020B0604030504040204" pitchFamily="34" charset="0"/>
                <a:ea typeface="Verdana" panose="020B0604030504040204" pitchFamily="34" charset="0"/>
              </a:rPr>
              <a:t>Allowing everyone a turn to speak</a:t>
            </a:r>
          </a:p>
          <a:p>
            <a:pPr>
              <a:buFontTx/>
              <a:buChar char="-"/>
            </a:pPr>
            <a:r>
              <a:rPr lang="en-GB" sz="2400" dirty="0">
                <a:solidFill>
                  <a:srgbClr val="490092"/>
                </a:solidFill>
                <a:latin typeface="Verdana" panose="020B0604030504040204" pitchFamily="34" charset="0"/>
                <a:ea typeface="Verdana" panose="020B0604030504040204" pitchFamily="34" charset="0"/>
              </a:rPr>
              <a:t>Not talking over each other </a:t>
            </a:r>
          </a:p>
          <a:p>
            <a:pPr>
              <a:buFontTx/>
              <a:buChar char="-"/>
            </a:pPr>
            <a:r>
              <a:rPr lang="en-US" sz="2400" dirty="0">
                <a:solidFill>
                  <a:srgbClr val="490092"/>
                </a:solidFill>
                <a:latin typeface="Verdana" panose="020B0604030504040204" pitchFamily="34" charset="0"/>
                <a:ea typeface="Verdana" panose="020B0604030504040204" pitchFamily="34" charset="0"/>
              </a:rPr>
              <a:t>N</a:t>
            </a:r>
            <a:r>
              <a:rPr lang="en-GB" sz="2400" dirty="0" err="1">
                <a:solidFill>
                  <a:srgbClr val="490092"/>
                </a:solidFill>
                <a:latin typeface="Verdana" panose="020B0604030504040204" pitchFamily="34" charset="0"/>
                <a:ea typeface="Verdana" panose="020B0604030504040204" pitchFamily="34" charset="0"/>
              </a:rPr>
              <a:t>ot</a:t>
            </a:r>
            <a:r>
              <a:rPr lang="en-GB" sz="2400" dirty="0">
                <a:solidFill>
                  <a:srgbClr val="490092"/>
                </a:solidFill>
                <a:latin typeface="Verdana" panose="020B0604030504040204" pitchFamily="34" charset="0"/>
                <a:ea typeface="Verdana" panose="020B0604030504040204" pitchFamily="34" charset="0"/>
              </a:rPr>
              <a:t> having to share if don’t want to</a:t>
            </a:r>
          </a:p>
          <a:p>
            <a:pPr>
              <a:buFontTx/>
              <a:buChar char="-"/>
            </a:pPr>
            <a:r>
              <a:rPr lang="en-US" sz="2400" dirty="0">
                <a:solidFill>
                  <a:srgbClr val="490092"/>
                </a:solidFill>
                <a:latin typeface="Verdana" panose="020B0604030504040204" pitchFamily="34" charset="0"/>
                <a:ea typeface="Verdana" panose="020B0604030504040204" pitchFamily="34" charset="0"/>
              </a:rPr>
              <a:t>N</a:t>
            </a:r>
            <a:r>
              <a:rPr lang="en-GB" sz="2400" dirty="0">
                <a:solidFill>
                  <a:srgbClr val="490092"/>
                </a:solidFill>
                <a:latin typeface="Verdana" panose="020B0604030504040204" pitchFamily="34" charset="0"/>
                <a:ea typeface="Verdana" panose="020B0604030504040204" pitchFamily="34" charset="0"/>
              </a:rPr>
              <a:t>o discrimination</a:t>
            </a:r>
          </a:p>
          <a:p>
            <a:pPr>
              <a:buFontTx/>
              <a:buChar char="-"/>
            </a:pPr>
            <a:r>
              <a:rPr lang="en-US" sz="2400" dirty="0">
                <a:solidFill>
                  <a:srgbClr val="490092"/>
                </a:solidFill>
                <a:latin typeface="Verdana" panose="020B0604030504040204" pitchFamily="34" charset="0"/>
                <a:ea typeface="Verdana" panose="020B0604030504040204" pitchFamily="34" charset="0"/>
              </a:rPr>
              <a:t>C</a:t>
            </a:r>
            <a:r>
              <a:rPr lang="en-GB" sz="2400" dirty="0" err="1">
                <a:solidFill>
                  <a:srgbClr val="490092"/>
                </a:solidFill>
                <a:latin typeface="Verdana" panose="020B0604030504040204" pitchFamily="34" charset="0"/>
                <a:ea typeface="Verdana" panose="020B0604030504040204" pitchFamily="34" charset="0"/>
              </a:rPr>
              <a:t>onfidentiality</a:t>
            </a:r>
            <a:endParaRPr lang="en-GB" sz="2400" dirty="0">
              <a:solidFill>
                <a:srgbClr val="490092"/>
              </a:solidFill>
              <a:latin typeface="Verdana" panose="020B0604030504040204" pitchFamily="34" charset="0"/>
              <a:ea typeface="Verdana" panose="020B0604030504040204" pitchFamily="34" charset="0"/>
            </a:endParaRPr>
          </a:p>
          <a:p>
            <a:endParaRPr lang="en-GB" dirty="0">
              <a:solidFill>
                <a:srgbClr val="490092"/>
              </a:solidFill>
              <a:latin typeface="Verdana" panose="020B0604030504040204" pitchFamily="34" charset="0"/>
              <a:ea typeface="Verdana" panose="020B0604030504040204" pitchFamily="34" charset="0"/>
            </a:endParaRPr>
          </a:p>
        </p:txBody>
      </p:sp>
      <p:sp>
        <p:nvSpPr>
          <p:cNvPr id="4" name="Rectangle 3">
            <a:extLst>
              <a:ext uri="{FF2B5EF4-FFF2-40B4-BE49-F238E27FC236}">
                <a16:creationId xmlns:a16="http://schemas.microsoft.com/office/drawing/2014/main" id="{56A42991-1A4E-458B-A48B-9BDE9861D10B}"/>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a:extLst>
              <a:ext uri="{FF2B5EF4-FFF2-40B4-BE49-F238E27FC236}">
                <a16:creationId xmlns:a16="http://schemas.microsoft.com/office/drawing/2014/main" id="{96586AFE-01AE-4DC3-8A68-3733DCFB6682}"/>
              </a:ext>
            </a:extLst>
          </p:cNvPr>
          <p:cNvSpPr/>
          <p:nvPr/>
        </p:nvSpPr>
        <p:spPr>
          <a:xfrm>
            <a:off x="1401096" y="637310"/>
            <a:ext cx="3717314"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oogle Shape;67;p12">
            <a:extLst>
              <a:ext uri="{FF2B5EF4-FFF2-40B4-BE49-F238E27FC236}">
                <a16:creationId xmlns:a16="http://schemas.microsoft.com/office/drawing/2014/main" id="{096FDB28-B0FA-4672-AE58-52201C9E9984}"/>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dirty="0" err="1">
                <a:solidFill>
                  <a:srgbClr val="512275"/>
                </a:solidFill>
                <a:latin typeface="Segoe Print" charset="0"/>
                <a:ea typeface="Verdana" panose="020B0604030504040204" pitchFamily="34" charset="0"/>
                <a:cs typeface="Segoe Print" charset="0"/>
              </a:rPr>
              <a:t>Groundrules</a:t>
            </a:r>
            <a:endParaRPr lang="en-GB"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8214409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dirty="0">
                <a:solidFill>
                  <a:srgbClr val="490092"/>
                </a:solidFill>
                <a:latin typeface="Verdana" panose="020B0604030504040204" pitchFamily="34" charset="0"/>
                <a:ea typeface="Verdana" panose="020B0604030504040204" pitchFamily="34" charset="0"/>
              </a:rPr>
              <a:t>What are distressing experiences of psychosis?</a:t>
            </a:r>
          </a:p>
          <a:p>
            <a:pPr>
              <a:buFontTx/>
              <a:buChar char="-"/>
            </a:pPr>
            <a:r>
              <a:rPr lang="en-GB" dirty="0">
                <a:solidFill>
                  <a:srgbClr val="490092"/>
                </a:solidFill>
                <a:latin typeface="Verdana" panose="020B0604030504040204" pitchFamily="34" charset="0"/>
                <a:ea typeface="Verdana" panose="020B0604030504040204" pitchFamily="34" charset="0"/>
              </a:rPr>
              <a:t>Unusual experiences e.g. hearing, seeing, feeling, smelling things others might not be able to</a:t>
            </a:r>
          </a:p>
          <a:p>
            <a:pPr>
              <a:buFontTx/>
              <a:buChar char="-"/>
            </a:pPr>
            <a:r>
              <a:rPr lang="en-GB" dirty="0">
                <a:solidFill>
                  <a:srgbClr val="490092"/>
                </a:solidFill>
                <a:latin typeface="Verdana" panose="020B0604030504040204" pitchFamily="34" charset="0"/>
                <a:ea typeface="Verdana" panose="020B0604030504040204" pitchFamily="34" charset="0"/>
              </a:rPr>
              <a:t>Unusual beliefs e.g. having strong beliefs that aren’t shared by other people</a:t>
            </a:r>
          </a:p>
          <a:p>
            <a:pPr>
              <a:buFontTx/>
              <a:buChar char="-"/>
            </a:pPr>
            <a:r>
              <a:rPr lang="en-GB" dirty="0">
                <a:solidFill>
                  <a:srgbClr val="490092"/>
                </a:solidFill>
                <a:latin typeface="Verdana" panose="020B0604030504040204" pitchFamily="34" charset="0"/>
                <a:ea typeface="Verdana" panose="020B0604030504040204" pitchFamily="34" charset="0"/>
              </a:rPr>
              <a:t>Feeling scared or worried about other people e.g. that they may harm you</a:t>
            </a:r>
          </a:p>
          <a:p>
            <a:pPr>
              <a:buFontTx/>
              <a:buChar char="-"/>
            </a:pPr>
            <a:r>
              <a:rPr lang="en-GB" dirty="0">
                <a:solidFill>
                  <a:srgbClr val="490092"/>
                </a:solidFill>
                <a:latin typeface="Verdana" panose="020B0604030504040204" pitchFamily="34" charset="0"/>
                <a:ea typeface="Verdana" panose="020B0604030504040204" pitchFamily="34" charset="0"/>
              </a:rPr>
              <a:t>Worrying people may hear your thoughts</a:t>
            </a:r>
          </a:p>
          <a:p>
            <a:pPr>
              <a:buFontTx/>
              <a:buChar char="-"/>
            </a:pPr>
            <a:r>
              <a:rPr lang="en-GB" dirty="0">
                <a:solidFill>
                  <a:srgbClr val="490092"/>
                </a:solidFill>
                <a:latin typeface="Verdana" panose="020B0604030504040204" pitchFamily="34" charset="0"/>
                <a:ea typeface="Verdana" panose="020B0604030504040204" pitchFamily="34" charset="0"/>
              </a:rPr>
              <a:t>Feeling like you are being watched or followed</a:t>
            </a: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029548"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Psychoeducation</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39009033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solidFill>
                  <a:srgbClr val="490092"/>
                </a:solidFill>
                <a:latin typeface="Verdana" panose="020B0604030504040204" pitchFamily="34" charset="0"/>
                <a:ea typeface="Verdana" panose="020B0604030504040204" pitchFamily="34" charset="0"/>
              </a:rPr>
              <a:t>There is a system in the brain that activates when it thinks we might be in danger or under threat - ‘the threat system’</a:t>
            </a:r>
          </a:p>
          <a:p>
            <a:r>
              <a:rPr lang="en-GB" dirty="0">
                <a:solidFill>
                  <a:srgbClr val="490092"/>
                </a:solidFill>
                <a:latin typeface="Verdana" panose="020B0604030504040204" pitchFamily="34" charset="0"/>
                <a:ea typeface="Verdana" panose="020B0604030504040204" pitchFamily="34" charset="0"/>
              </a:rPr>
              <a:t>This sets off the fight-or-flight response to keep us safe</a:t>
            </a:r>
          </a:p>
          <a:p>
            <a:r>
              <a:rPr lang="en-GB" dirty="0">
                <a:solidFill>
                  <a:srgbClr val="490092"/>
                </a:solidFill>
                <a:latin typeface="Verdana" panose="020B0604030504040204" pitchFamily="34" charset="0"/>
                <a:ea typeface="Verdana" panose="020B0604030504040204" pitchFamily="34" charset="0"/>
              </a:rPr>
              <a:t>This might involve:</a:t>
            </a:r>
          </a:p>
          <a:p>
            <a:pPr>
              <a:buFontTx/>
              <a:buChar char="-"/>
            </a:pPr>
            <a:r>
              <a:rPr lang="en-GB" dirty="0">
                <a:solidFill>
                  <a:srgbClr val="490092"/>
                </a:solidFill>
                <a:latin typeface="Verdana" panose="020B0604030504040204" pitchFamily="34" charset="0"/>
                <a:ea typeface="Verdana" panose="020B0604030504040204" pitchFamily="34" charset="0"/>
              </a:rPr>
              <a:t>Hypervigilance i.e. looking out for danger</a:t>
            </a:r>
          </a:p>
          <a:p>
            <a:pPr>
              <a:buFontTx/>
              <a:buChar char="-"/>
            </a:pPr>
            <a:r>
              <a:rPr lang="en-GB" dirty="0">
                <a:solidFill>
                  <a:srgbClr val="490092"/>
                </a:solidFill>
                <a:latin typeface="Verdana" panose="020B0604030504040204" pitchFamily="34" charset="0"/>
                <a:ea typeface="Verdana" panose="020B0604030504040204" pitchFamily="34" charset="0"/>
              </a:rPr>
              <a:t>Feeling suspicious of others</a:t>
            </a:r>
          </a:p>
          <a:p>
            <a:pPr>
              <a:buFontTx/>
              <a:buChar char="-"/>
            </a:pPr>
            <a:r>
              <a:rPr lang="en-GB" dirty="0">
                <a:solidFill>
                  <a:srgbClr val="490092"/>
                </a:solidFill>
                <a:latin typeface="Verdana" panose="020B0604030504040204" pitchFamily="34" charset="0"/>
                <a:ea typeface="Verdana" panose="020B0604030504040204" pitchFamily="34" charset="0"/>
              </a:rPr>
              <a:t>feeling very frightened and anxious</a:t>
            </a:r>
          </a:p>
          <a:p>
            <a:pPr>
              <a:buFontTx/>
              <a:buChar char="-"/>
            </a:pPr>
            <a:r>
              <a:rPr lang="en-GB" dirty="0">
                <a:solidFill>
                  <a:srgbClr val="490092"/>
                </a:solidFill>
                <a:latin typeface="Verdana" panose="020B0604030504040204" pitchFamily="34" charset="0"/>
                <a:ea typeface="Verdana" panose="020B0604030504040204" pitchFamily="34" charset="0"/>
              </a:rPr>
              <a:t>the urge to escape or get out of a situation</a:t>
            </a:r>
          </a:p>
          <a:p>
            <a:pPr>
              <a:buFontTx/>
              <a:buChar char="-"/>
            </a:pPr>
            <a:r>
              <a:rPr lang="en-GB" dirty="0">
                <a:solidFill>
                  <a:srgbClr val="490092"/>
                </a:solidFill>
                <a:latin typeface="Verdana" panose="020B0604030504040204" pitchFamily="34" charset="0"/>
                <a:ea typeface="Verdana" panose="020B0604030504040204" pitchFamily="34" charset="0"/>
              </a:rPr>
              <a:t>the feeling that something bad is going to happen</a:t>
            </a:r>
          </a:p>
          <a:p>
            <a:pPr>
              <a:buFontTx/>
              <a:buChar char="-"/>
            </a:pPr>
            <a:r>
              <a:rPr lang="en-GB" dirty="0">
                <a:solidFill>
                  <a:srgbClr val="490092"/>
                </a:solidFill>
                <a:latin typeface="Verdana" panose="020B0604030504040204" pitchFamily="34" charset="0"/>
                <a:ea typeface="Verdana" panose="020B0604030504040204" pitchFamily="34" charset="0"/>
              </a:rPr>
              <a:t>worries that we or others will be harmed</a:t>
            </a: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029548"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Threat System</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15928756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59297" y="1735781"/>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490092"/>
                </a:solidFill>
                <a:latin typeface="Verdana" panose="020B0604030504040204" pitchFamily="34" charset="0"/>
                <a:ea typeface="Verdana" panose="020B0604030504040204" pitchFamily="34" charset="0"/>
              </a:rPr>
              <a:t>Explain – our thoughts, feelings and behaviours are all connected. This can be understood by drawing out a vicious cycle (draw on paper/whiteboard)</a:t>
            </a:r>
          </a:p>
          <a:p>
            <a:pPr marL="0" indent="0">
              <a:buNone/>
            </a:pPr>
            <a:endParaRPr lang="en-GB" sz="2000"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966250"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5211410"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200" dirty="0">
                <a:solidFill>
                  <a:srgbClr val="512275"/>
                </a:solidFill>
                <a:latin typeface="Segoe Print" charset="0"/>
                <a:ea typeface="Verdana" panose="020B0604030504040204" pitchFamily="34" charset="0"/>
                <a:cs typeface="Segoe Print" charset="0"/>
              </a:rPr>
              <a:t>What is a vicious cycle?</a:t>
            </a:r>
            <a:endParaRPr lang="en-GB" sz="3200" dirty="0">
              <a:solidFill>
                <a:srgbClr val="512275"/>
              </a:solidFill>
              <a:latin typeface="Segoe Print" charset="0"/>
              <a:ea typeface="Verdana" panose="020B0604030504040204" pitchFamily="34" charset="0"/>
              <a:cs typeface="Segoe Print" charset="0"/>
            </a:endParaRPr>
          </a:p>
        </p:txBody>
      </p:sp>
      <p:sp>
        <p:nvSpPr>
          <p:cNvPr id="8" name="Oval 7">
            <a:extLst>
              <a:ext uri="{FF2B5EF4-FFF2-40B4-BE49-F238E27FC236}">
                <a16:creationId xmlns:a16="http://schemas.microsoft.com/office/drawing/2014/main" id="{7C9964C2-4790-4A0A-A9E6-B437FBAED629}"/>
              </a:ext>
            </a:extLst>
          </p:cNvPr>
          <p:cNvSpPr/>
          <p:nvPr/>
        </p:nvSpPr>
        <p:spPr>
          <a:xfrm>
            <a:off x="3086162" y="2988117"/>
            <a:ext cx="1922539" cy="1879651"/>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500" b="1" dirty="0">
                <a:latin typeface="Verdana" panose="020B0604030504040204" pitchFamily="34" charset="0"/>
                <a:ea typeface="Verdana" panose="020B0604030504040204" pitchFamily="34" charset="0"/>
              </a:rPr>
              <a:t>Triggers</a:t>
            </a:r>
          </a:p>
          <a:p>
            <a:pPr algn="ctr"/>
            <a:endParaRPr lang="en-US" sz="1500" i="1" dirty="0">
              <a:latin typeface="Verdana" panose="020B0604030504040204" pitchFamily="34" charset="0"/>
              <a:ea typeface="Verdana" panose="020B0604030504040204" pitchFamily="34" charset="0"/>
            </a:endParaRPr>
          </a:p>
          <a:p>
            <a:pPr algn="ctr"/>
            <a:r>
              <a:rPr lang="en-US" sz="1500" i="1" dirty="0">
                <a:latin typeface="Verdana" panose="020B0604030504040204" pitchFamily="34" charset="0"/>
                <a:ea typeface="Verdana" panose="020B0604030504040204" pitchFamily="34" charset="0"/>
              </a:rPr>
              <a:t>(lead to a cycle of)</a:t>
            </a:r>
            <a:endParaRPr lang="en-GB" sz="1500" i="1" dirty="0">
              <a:latin typeface="Verdana" panose="020B0604030504040204" pitchFamily="34" charset="0"/>
              <a:ea typeface="Verdana" panose="020B0604030504040204" pitchFamily="34" charset="0"/>
            </a:endParaRPr>
          </a:p>
          <a:p>
            <a:pPr algn="ctr"/>
            <a:endParaRPr lang="en-GB" sz="1500" b="1" dirty="0">
              <a:latin typeface="Verdana" panose="020B0604030504040204" pitchFamily="34" charset="0"/>
              <a:ea typeface="Verdana" panose="020B0604030504040204" pitchFamily="34" charset="0"/>
            </a:endParaRPr>
          </a:p>
        </p:txBody>
      </p:sp>
      <p:sp>
        <p:nvSpPr>
          <p:cNvPr id="9" name="Oval 8">
            <a:extLst>
              <a:ext uri="{FF2B5EF4-FFF2-40B4-BE49-F238E27FC236}">
                <a16:creationId xmlns:a16="http://schemas.microsoft.com/office/drawing/2014/main" id="{DB130481-E6F9-4145-8813-474EC74CFCD3}"/>
              </a:ext>
            </a:extLst>
          </p:cNvPr>
          <p:cNvSpPr/>
          <p:nvPr/>
        </p:nvSpPr>
        <p:spPr>
          <a:xfrm>
            <a:off x="7600642" y="2529040"/>
            <a:ext cx="1922539" cy="1879651"/>
          </a:xfrm>
          <a:prstGeom prst="ellipse">
            <a:avLst/>
          </a:prstGeom>
          <a:solidFill>
            <a:srgbClr val="8C3F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500" b="1" dirty="0">
                <a:latin typeface="Verdana" panose="020B0604030504040204" pitchFamily="34" charset="0"/>
                <a:ea typeface="Verdana" panose="020B0604030504040204" pitchFamily="34" charset="0"/>
              </a:rPr>
              <a:t>Thoughts</a:t>
            </a:r>
          </a:p>
          <a:p>
            <a:pPr algn="ctr"/>
            <a:endParaRPr lang="en-GB" sz="1500" b="1" dirty="0">
              <a:latin typeface="Verdana" panose="020B0604030504040204" pitchFamily="34" charset="0"/>
              <a:ea typeface="Verdana" panose="020B0604030504040204" pitchFamily="34" charset="0"/>
            </a:endParaRPr>
          </a:p>
        </p:txBody>
      </p:sp>
      <p:sp>
        <p:nvSpPr>
          <p:cNvPr id="10" name="Oval 9">
            <a:extLst>
              <a:ext uri="{FF2B5EF4-FFF2-40B4-BE49-F238E27FC236}">
                <a16:creationId xmlns:a16="http://schemas.microsoft.com/office/drawing/2014/main" id="{CA7E42AA-D477-4DBD-81B3-F755DF59C54D}"/>
              </a:ext>
            </a:extLst>
          </p:cNvPr>
          <p:cNvSpPr/>
          <p:nvPr/>
        </p:nvSpPr>
        <p:spPr>
          <a:xfrm>
            <a:off x="9381422" y="4206415"/>
            <a:ext cx="1922539" cy="1879651"/>
          </a:xfrm>
          <a:prstGeom prst="ellipse">
            <a:avLst/>
          </a:prstGeom>
          <a:solidFill>
            <a:srgbClr val="8C3F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500" b="1" dirty="0">
                <a:latin typeface="Verdana" panose="020B0604030504040204" pitchFamily="34" charset="0"/>
                <a:ea typeface="Verdana" panose="020B0604030504040204" pitchFamily="34" charset="0"/>
              </a:rPr>
              <a:t>Feelings</a:t>
            </a:r>
          </a:p>
          <a:p>
            <a:pPr algn="ctr"/>
            <a:r>
              <a:rPr lang="en-GB" sz="1400" i="1" dirty="0">
                <a:latin typeface="Verdana" panose="020B0604030504040204" pitchFamily="34" charset="0"/>
                <a:ea typeface="Verdana" panose="020B0604030504040204" pitchFamily="34" charset="0"/>
              </a:rPr>
              <a:t>(Emotional and physical)</a:t>
            </a:r>
          </a:p>
          <a:p>
            <a:pPr algn="ctr"/>
            <a:endParaRPr lang="en-GB" sz="1500" b="1" dirty="0">
              <a:latin typeface="Verdana" panose="020B0604030504040204" pitchFamily="34" charset="0"/>
              <a:ea typeface="Verdana" panose="020B0604030504040204" pitchFamily="34" charset="0"/>
            </a:endParaRPr>
          </a:p>
        </p:txBody>
      </p:sp>
      <p:sp>
        <p:nvSpPr>
          <p:cNvPr id="11" name="Oval 10">
            <a:extLst>
              <a:ext uri="{FF2B5EF4-FFF2-40B4-BE49-F238E27FC236}">
                <a16:creationId xmlns:a16="http://schemas.microsoft.com/office/drawing/2014/main" id="{4B40861E-AFC7-4FD3-B6F0-264E264B0959}"/>
              </a:ext>
            </a:extLst>
          </p:cNvPr>
          <p:cNvSpPr/>
          <p:nvPr/>
        </p:nvSpPr>
        <p:spPr>
          <a:xfrm>
            <a:off x="6619791" y="4822467"/>
            <a:ext cx="2008394" cy="1879651"/>
          </a:xfrm>
          <a:prstGeom prst="ellipse">
            <a:avLst/>
          </a:prstGeom>
          <a:solidFill>
            <a:srgbClr val="8C3F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500" b="1" dirty="0">
                <a:latin typeface="Verdana" panose="020B0604030504040204" pitchFamily="34" charset="0"/>
                <a:ea typeface="Verdana" panose="020B0604030504040204" pitchFamily="34" charset="0"/>
              </a:rPr>
              <a:t>Behaviours</a:t>
            </a:r>
          </a:p>
          <a:p>
            <a:pPr algn="ctr"/>
            <a:endParaRPr lang="en-GB" sz="1500" b="1" dirty="0">
              <a:latin typeface="Verdana" panose="020B0604030504040204" pitchFamily="34" charset="0"/>
              <a:ea typeface="Verdana" panose="020B0604030504040204" pitchFamily="34" charset="0"/>
            </a:endParaRPr>
          </a:p>
          <a:p>
            <a:pPr algn="ctr"/>
            <a:endParaRPr lang="en-GB" sz="1500" b="1" dirty="0">
              <a:latin typeface="Verdana" panose="020B0604030504040204" pitchFamily="34" charset="0"/>
              <a:ea typeface="Verdana" panose="020B0604030504040204" pitchFamily="34" charset="0"/>
            </a:endParaRPr>
          </a:p>
        </p:txBody>
      </p:sp>
      <p:sp>
        <p:nvSpPr>
          <p:cNvPr id="12" name="Curved Down Arrow 7">
            <a:extLst>
              <a:ext uri="{FF2B5EF4-FFF2-40B4-BE49-F238E27FC236}">
                <a16:creationId xmlns:a16="http://schemas.microsoft.com/office/drawing/2014/main" id="{F0340527-E5A9-4187-AE88-E97DCE91C377}"/>
              </a:ext>
            </a:extLst>
          </p:cNvPr>
          <p:cNvSpPr/>
          <p:nvPr/>
        </p:nvSpPr>
        <p:spPr>
          <a:xfrm rot="2485610">
            <a:off x="9748417" y="3103257"/>
            <a:ext cx="1188548" cy="662465"/>
          </a:xfrm>
          <a:prstGeom prst="curvedDownArrow">
            <a:avLst/>
          </a:prstGeom>
          <a:solidFill>
            <a:srgbClr val="8C3F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3" name="Curved Down Arrow 8">
            <a:extLst>
              <a:ext uri="{FF2B5EF4-FFF2-40B4-BE49-F238E27FC236}">
                <a16:creationId xmlns:a16="http://schemas.microsoft.com/office/drawing/2014/main" id="{7DE76F24-DA92-43E3-B103-AF51285FD26B}"/>
              </a:ext>
            </a:extLst>
          </p:cNvPr>
          <p:cNvSpPr/>
          <p:nvPr/>
        </p:nvSpPr>
        <p:spPr>
          <a:xfrm rot="9155269">
            <a:off x="8608549" y="6118420"/>
            <a:ext cx="1188549" cy="662465"/>
          </a:xfrm>
          <a:prstGeom prst="curvedDownArrow">
            <a:avLst/>
          </a:prstGeom>
          <a:solidFill>
            <a:srgbClr val="8C3F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4" name="Curved Down Arrow 9">
            <a:extLst>
              <a:ext uri="{FF2B5EF4-FFF2-40B4-BE49-F238E27FC236}">
                <a16:creationId xmlns:a16="http://schemas.microsoft.com/office/drawing/2014/main" id="{1AE6874B-B1A9-4D3C-8054-1B4147539DFD}"/>
              </a:ext>
            </a:extLst>
          </p:cNvPr>
          <p:cNvSpPr/>
          <p:nvPr/>
        </p:nvSpPr>
        <p:spPr>
          <a:xfrm rot="17023364">
            <a:off x="6304035" y="3827690"/>
            <a:ext cx="1383569" cy="569087"/>
          </a:xfrm>
          <a:prstGeom prst="curvedDownArrow">
            <a:avLst/>
          </a:prstGeom>
          <a:solidFill>
            <a:srgbClr val="8C3F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5" name="Down Arrow 10">
            <a:extLst>
              <a:ext uri="{FF2B5EF4-FFF2-40B4-BE49-F238E27FC236}">
                <a16:creationId xmlns:a16="http://schemas.microsoft.com/office/drawing/2014/main" id="{FCD4E172-F677-4597-A227-986D44675C8F}"/>
              </a:ext>
            </a:extLst>
          </p:cNvPr>
          <p:cNvSpPr/>
          <p:nvPr/>
        </p:nvSpPr>
        <p:spPr>
          <a:xfrm rot="16887235">
            <a:off x="5039591" y="3509402"/>
            <a:ext cx="1398481" cy="1250958"/>
          </a:xfrm>
          <a:prstGeom prst="down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263947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rgbClr val="490092"/>
                </a:solidFill>
                <a:latin typeface="Verdana" panose="020B0604030504040204" pitchFamily="34" charset="0"/>
                <a:ea typeface="Verdana" panose="020B0604030504040204" pitchFamily="34" charset="0"/>
              </a:rPr>
              <a:t>First we have a trigger – something that causes the vicious cycle to begin.</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dirty="0">
                <a:solidFill>
                  <a:srgbClr val="490092"/>
                </a:solidFill>
                <a:latin typeface="Verdana" panose="020B0604030504040204" pitchFamily="34" charset="0"/>
                <a:ea typeface="Verdana" panose="020B0604030504040204" pitchFamily="34" charset="0"/>
              </a:rPr>
              <a:t>Ask the group for examples of triggers and write these down in the ‘trigger’ circle.</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sz="2000" i="1" dirty="0">
                <a:solidFill>
                  <a:srgbClr val="490092"/>
                </a:solidFill>
                <a:latin typeface="Verdana" panose="020B0604030504040204" pitchFamily="34" charset="0"/>
                <a:ea typeface="Verdana" panose="020B0604030504040204" pitchFamily="34" charset="0"/>
              </a:rPr>
              <a:t>Examples of triggers are: relationship breakdown/difficulties, increased stress, arguments, recent major life changes, traumatic experiences, loss (grief, partner, job, family), rejection, abandonment, drug use.</a:t>
            </a:r>
            <a:endParaRPr lang="en-GB" sz="2000" i="1" dirty="0"/>
          </a:p>
          <a:p>
            <a:pPr marL="0" indent="0">
              <a:buNone/>
            </a:pPr>
            <a:endParaRPr lang="en-GB"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029548"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Triggers</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19987953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rgbClr val="490092"/>
                </a:solidFill>
                <a:latin typeface="Verdana" panose="020B0604030504040204" pitchFamily="34" charset="0"/>
                <a:ea typeface="Verdana" panose="020B0604030504040204" pitchFamily="34" charset="0"/>
              </a:rPr>
              <a:t>Thoughts might be in words or pictures.</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dirty="0">
                <a:solidFill>
                  <a:srgbClr val="490092"/>
                </a:solidFill>
                <a:latin typeface="Verdana" panose="020B0604030504040204" pitchFamily="34" charset="0"/>
                <a:ea typeface="Verdana" panose="020B0604030504040204" pitchFamily="34" charset="0"/>
              </a:rPr>
              <a:t>What are some common thoughts participants have when they experience psychosis? (Write these in ‘thoughts’ circle)</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sz="2000" i="1" dirty="0">
                <a:solidFill>
                  <a:srgbClr val="490092"/>
                </a:solidFill>
                <a:latin typeface="Verdana" panose="020B0604030504040204" pitchFamily="34" charset="0"/>
                <a:ea typeface="Verdana" panose="020B0604030504040204" pitchFamily="34" charset="0"/>
              </a:rPr>
              <a:t>Examples: They are talking about me, They are reading my mind, I’m not safe, I need to get out of here, They’re going to harm me, Something really bad is about to happen, They can hear my thoughts, They’re following/watching me, I’m doing mad, Nobody is understanding or listening to me.</a:t>
            </a:r>
            <a:endParaRPr lang="en-GB" sz="2000" i="1"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029548"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Thoughts</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8051650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rgbClr val="490092"/>
                </a:solidFill>
                <a:latin typeface="Verdana" panose="020B0604030504040204" pitchFamily="34" charset="0"/>
                <a:ea typeface="Verdana" panose="020B0604030504040204" pitchFamily="34" charset="0"/>
              </a:rPr>
              <a:t>Our feelings can be emotional feelings (usually described in one word) or physical feelings.</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dirty="0">
                <a:solidFill>
                  <a:srgbClr val="490092"/>
                </a:solidFill>
                <a:latin typeface="Verdana" panose="020B0604030504040204" pitchFamily="34" charset="0"/>
                <a:ea typeface="Verdana" panose="020B0604030504040204" pitchFamily="34" charset="0"/>
              </a:rPr>
              <a:t>When you have distressing experiences of psychosis, how do you feel emotionally and in your body? (Write these in ‘feelings’ circle).</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sz="2000" i="1" dirty="0">
                <a:solidFill>
                  <a:srgbClr val="490092"/>
                </a:solidFill>
                <a:latin typeface="Verdana" panose="020B0604030504040204" pitchFamily="34" charset="0"/>
                <a:ea typeface="Verdana" panose="020B0604030504040204" pitchFamily="34" charset="0"/>
              </a:rPr>
              <a:t>Examples: anxiety, fear, anger, worry, suspiciousness, sadness, racing heat, shaking, sweating.</a:t>
            </a:r>
            <a:endParaRPr lang="en-GB" sz="2000" i="1"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029548"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521900" y="772770"/>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Feelings</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3460655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2C60AE7-2564-4E6D-9A83-15BBB79A25FF}"/>
              </a:ext>
            </a:extLst>
          </p:cNvPr>
          <p:cNvSpPr/>
          <p:nvPr/>
        </p:nvSpPr>
        <p:spPr>
          <a:xfrm>
            <a:off x="0" y="0"/>
            <a:ext cx="10058401"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7">
            <a:extLst>
              <a:ext uri="{FF2B5EF4-FFF2-40B4-BE49-F238E27FC236}">
                <a16:creationId xmlns:a16="http://schemas.microsoft.com/office/drawing/2014/main" id="{AF24F0DA-4549-4AC6-9D52-99CCF1BAF8DE}"/>
              </a:ext>
            </a:extLst>
          </p:cNvPr>
          <p:cNvSpPr>
            <a:spLocks noChangeArrowheads="1"/>
          </p:cNvSpPr>
          <p:nvPr/>
        </p:nvSpPr>
        <p:spPr bwMode="auto">
          <a:xfrm>
            <a:off x="1491756" y="877572"/>
            <a:ext cx="7808361" cy="1293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7200" b="1" dirty="0">
                <a:solidFill>
                  <a:srgbClr val="512275"/>
                </a:solidFill>
                <a:latin typeface="Arial Narrow" charset="0"/>
                <a:ea typeface="Arial Narrow" charset="0"/>
                <a:cs typeface="Arial Narrow" charset="0"/>
              </a:rPr>
              <a:t>Group Session 1</a:t>
            </a:r>
          </a:p>
        </p:txBody>
      </p:sp>
      <p:sp>
        <p:nvSpPr>
          <p:cNvPr id="6" name="Google Shape;67;p12">
            <a:extLst>
              <a:ext uri="{FF2B5EF4-FFF2-40B4-BE49-F238E27FC236}">
                <a16:creationId xmlns:a16="http://schemas.microsoft.com/office/drawing/2014/main" id="{1E75B48E-D333-47AC-AC3A-B928953752FE}"/>
              </a:ext>
            </a:extLst>
          </p:cNvPr>
          <p:cNvSpPr txBox="1">
            <a:spLocks/>
          </p:cNvSpPr>
          <p:nvPr/>
        </p:nvSpPr>
        <p:spPr>
          <a:xfrm>
            <a:off x="2705425" y="2678961"/>
            <a:ext cx="6458430" cy="1484311"/>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11500" dirty="0">
                <a:solidFill>
                  <a:srgbClr val="512275"/>
                </a:solidFill>
                <a:latin typeface="Segoe Print" charset="0"/>
                <a:ea typeface="Segoe Print" charset="0"/>
                <a:cs typeface="Segoe Print" charset="0"/>
              </a:rPr>
              <a:t>Triggers</a:t>
            </a:r>
          </a:p>
          <a:p>
            <a:pPr>
              <a:spcBef>
                <a:spcPts val="0"/>
              </a:spcBef>
            </a:pPr>
            <a:endParaRPr lang="en-US" sz="4000" dirty="0">
              <a:solidFill>
                <a:srgbClr val="512275"/>
              </a:solidFill>
              <a:latin typeface="Segoe Print" charset="0"/>
              <a:ea typeface="Segoe Print" charset="0"/>
              <a:cs typeface="Segoe Print" charset="0"/>
            </a:endParaRPr>
          </a:p>
          <a:p>
            <a:pPr>
              <a:spcBef>
                <a:spcPts val="0"/>
              </a:spcBef>
            </a:pPr>
            <a:r>
              <a:rPr lang="en-US" sz="3600" dirty="0">
                <a:solidFill>
                  <a:srgbClr val="512275"/>
                </a:solidFill>
                <a:latin typeface="Segoe Print" charset="0"/>
                <a:ea typeface="Segoe Print" charset="0"/>
                <a:cs typeface="Segoe Print" charset="0"/>
              </a:rPr>
              <a:t>(</a:t>
            </a:r>
            <a:r>
              <a:rPr lang="en-GB" sz="3600" dirty="0">
                <a:solidFill>
                  <a:srgbClr val="512275"/>
                </a:solidFill>
                <a:latin typeface="Segoe Print" charset="0"/>
                <a:ea typeface="Segoe Print" charset="0"/>
                <a:cs typeface="Segoe Print" charset="0"/>
              </a:rPr>
              <a:t>Distressing experiences of psychosis)</a:t>
            </a:r>
            <a:endParaRPr lang="en-GB" sz="8000" dirty="0">
              <a:solidFill>
                <a:srgbClr val="512275"/>
              </a:solidFill>
              <a:latin typeface="Segoe Print" charset="0"/>
              <a:ea typeface="Segoe Print" charset="0"/>
              <a:cs typeface="Segoe Print" charset="0"/>
            </a:endParaRPr>
          </a:p>
        </p:txBody>
      </p:sp>
      <p:sp>
        <p:nvSpPr>
          <p:cNvPr id="7" name="Rectangular Callout 4">
            <a:extLst>
              <a:ext uri="{FF2B5EF4-FFF2-40B4-BE49-F238E27FC236}">
                <a16:creationId xmlns:a16="http://schemas.microsoft.com/office/drawing/2014/main" id="{B2235447-C0B4-4E52-B36F-794EE1EE1B65}"/>
              </a:ext>
            </a:extLst>
          </p:cNvPr>
          <p:cNvSpPr/>
          <p:nvPr/>
        </p:nvSpPr>
        <p:spPr>
          <a:xfrm>
            <a:off x="955963" y="637309"/>
            <a:ext cx="10778837" cy="5611091"/>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151765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rgbClr val="490092"/>
                </a:solidFill>
                <a:latin typeface="Verdana" panose="020B0604030504040204" pitchFamily="34" charset="0"/>
                <a:ea typeface="Verdana" panose="020B0604030504040204" pitchFamily="34" charset="0"/>
              </a:rPr>
              <a:t>When we have these feelings and thoughts it affects our behaviour (how we act, what we do).</a:t>
            </a:r>
          </a:p>
          <a:p>
            <a:pPr marL="0" indent="0">
              <a:buNone/>
            </a:pPr>
            <a:endParaRPr lang="en-US" i="1" dirty="0">
              <a:solidFill>
                <a:srgbClr val="490092"/>
              </a:solidFill>
              <a:latin typeface="Verdana" panose="020B0604030504040204" pitchFamily="34" charset="0"/>
              <a:ea typeface="Verdana" panose="020B0604030504040204" pitchFamily="34" charset="0"/>
            </a:endParaRPr>
          </a:p>
          <a:p>
            <a:pPr marL="0" indent="0">
              <a:buNone/>
            </a:pPr>
            <a:r>
              <a:rPr lang="en-US" dirty="0">
                <a:solidFill>
                  <a:srgbClr val="490092"/>
                </a:solidFill>
                <a:latin typeface="Verdana" panose="020B0604030504040204" pitchFamily="34" charset="0"/>
                <a:ea typeface="Verdana" panose="020B0604030504040204" pitchFamily="34" charset="0"/>
              </a:rPr>
              <a:t>Examples of behaviour? (write these in ‘behaviour’ circle).</a:t>
            </a:r>
          </a:p>
          <a:p>
            <a:pPr marL="0" indent="0">
              <a:buNone/>
            </a:pPr>
            <a:endParaRPr lang="en-US" sz="2000" i="1" dirty="0">
              <a:solidFill>
                <a:srgbClr val="490092"/>
              </a:solidFill>
              <a:latin typeface="Verdana" panose="020B0604030504040204" pitchFamily="34" charset="0"/>
              <a:ea typeface="Verdana" panose="020B0604030504040204" pitchFamily="34" charset="0"/>
            </a:endParaRPr>
          </a:p>
          <a:p>
            <a:pPr marL="0" indent="0">
              <a:buNone/>
            </a:pPr>
            <a:r>
              <a:rPr lang="en-US" sz="2000" i="1" dirty="0">
                <a:solidFill>
                  <a:srgbClr val="490092"/>
                </a:solidFill>
                <a:latin typeface="Verdana" panose="020B0604030504040204" pitchFamily="34" charset="0"/>
                <a:ea typeface="Verdana" panose="020B0604030504040204" pitchFamily="34" charset="0"/>
              </a:rPr>
              <a:t>Examples: aggressions towards others or fighting, running away, hiding, isolating self, not going out, asking for reassurance from others, drug and alcohol use, avoiding triggers, listening to music, distracting yourself, self-soothing.</a:t>
            </a:r>
            <a:endParaRPr lang="en-GB" sz="1800" i="1"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029548"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521900" y="772770"/>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Behaviours</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7792299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rgbClr val="490092"/>
                </a:solidFill>
                <a:latin typeface="Verdana" panose="020B0604030504040204" pitchFamily="34" charset="0"/>
                <a:ea typeface="Verdana" panose="020B0604030504040204" pitchFamily="34" charset="0"/>
              </a:rPr>
              <a:t>Ask the group possible ways to break the cycle. Facilitate discussion. How have people done this in the past?</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sz="2000" i="1" dirty="0">
                <a:solidFill>
                  <a:srgbClr val="490092"/>
                </a:solidFill>
                <a:latin typeface="Verdana" panose="020B0604030504040204" pitchFamily="34" charset="0"/>
                <a:ea typeface="Verdana" panose="020B0604030504040204" pitchFamily="34" charset="0"/>
              </a:rPr>
              <a:t>Examples:</a:t>
            </a:r>
          </a:p>
          <a:p>
            <a:pPr marL="0" indent="0">
              <a:buNone/>
            </a:pPr>
            <a:r>
              <a:rPr lang="en-US" sz="2000" dirty="0">
                <a:solidFill>
                  <a:srgbClr val="490092"/>
                </a:solidFill>
                <a:latin typeface="Verdana" panose="020B0604030504040204" pitchFamily="34" charset="0"/>
                <a:ea typeface="Verdana" panose="020B0604030504040204" pitchFamily="34" charset="0"/>
              </a:rPr>
              <a:t>Changes to triggers </a:t>
            </a:r>
            <a:r>
              <a:rPr lang="en-US" sz="2000" dirty="0">
                <a:solidFill>
                  <a:srgbClr val="490092"/>
                </a:solidFill>
                <a:latin typeface="Verdana" panose="020B0604030504040204" pitchFamily="34" charset="0"/>
                <a:ea typeface="Verdana" panose="020B0604030504040204" pitchFamily="34" charset="0"/>
                <a:sym typeface="Wingdings" panose="05000000000000000000" pitchFamily="2" charset="2"/>
              </a:rPr>
              <a:t> reduce exposure to triggers.</a:t>
            </a:r>
          </a:p>
          <a:p>
            <a:pPr marL="0" indent="0">
              <a:buNone/>
            </a:pPr>
            <a:r>
              <a:rPr lang="en-US" sz="2000" dirty="0">
                <a:solidFill>
                  <a:srgbClr val="490092"/>
                </a:solidFill>
                <a:latin typeface="Verdana" panose="020B0604030504040204" pitchFamily="34" charset="0"/>
                <a:ea typeface="Verdana" panose="020B0604030504040204" pitchFamily="34" charset="0"/>
                <a:sym typeface="Wingdings" panose="05000000000000000000" pitchFamily="2" charset="2"/>
              </a:rPr>
              <a:t>Changes to thoughts  challenge how true thoughts are, try other ways of thinking.</a:t>
            </a:r>
          </a:p>
          <a:p>
            <a:pPr marL="0" indent="0">
              <a:buNone/>
            </a:pPr>
            <a:r>
              <a:rPr lang="en-US" sz="2000" dirty="0">
                <a:solidFill>
                  <a:srgbClr val="490092"/>
                </a:solidFill>
                <a:latin typeface="Verdana" panose="020B0604030504040204" pitchFamily="34" charset="0"/>
                <a:ea typeface="Verdana" panose="020B0604030504040204" pitchFamily="34" charset="0"/>
                <a:sym typeface="Wingdings" panose="05000000000000000000" pitchFamily="2" charset="2"/>
              </a:rPr>
              <a:t>Changes to feelings and behaviours  try doing something differently, do something enjoyable, try self-soothing, deep breathing</a:t>
            </a:r>
            <a:endParaRPr lang="en-US" sz="2000"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694904"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521900" y="772770"/>
            <a:ext cx="4823144"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Breaking the cycle</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12132083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dirty="0">
                <a:solidFill>
                  <a:srgbClr val="490092"/>
                </a:solidFill>
                <a:latin typeface="Verdana" panose="020B0604030504040204" pitchFamily="34" charset="0"/>
                <a:ea typeface="Verdana" panose="020B0604030504040204" pitchFamily="34" charset="0"/>
              </a:rPr>
              <a:t>Summarise what has been covered in the session (or ask participants to summarise and say what they learned).</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sz="2400" dirty="0">
                <a:solidFill>
                  <a:srgbClr val="490092"/>
                </a:solidFill>
                <a:latin typeface="Verdana" panose="020B0604030504040204" pitchFamily="34" charset="0"/>
                <a:ea typeface="Verdana" panose="020B0604030504040204" pitchFamily="34" charset="0"/>
              </a:rPr>
              <a:t>Offer further work on topic if any patients are interested (from nurse/psychologist). Discuss this with Jen.</a:t>
            </a:r>
          </a:p>
          <a:p>
            <a:pPr marL="0" indent="0">
              <a:buNone/>
            </a:pPr>
            <a:endParaRPr lang="en-GB" dirty="0">
              <a:solidFill>
                <a:srgbClr val="490092"/>
              </a:solidFill>
              <a:latin typeface="Verdana" panose="020B0604030504040204" pitchFamily="34" charset="0"/>
              <a:ea typeface="Verdana" panose="020B0604030504040204" pitchFamily="34" charset="0"/>
            </a:endParaRPr>
          </a:p>
          <a:p>
            <a:pPr marL="0" indent="0">
              <a:buNone/>
            </a:pPr>
            <a:r>
              <a:rPr lang="en-GB" sz="2400" dirty="0">
                <a:solidFill>
                  <a:srgbClr val="490092"/>
                </a:solidFill>
                <a:latin typeface="Verdana" panose="020B0604030504040204" pitchFamily="34" charset="0"/>
                <a:ea typeface="Verdana" panose="020B0604030504040204" pitchFamily="34" charset="0"/>
              </a:rPr>
              <a:t>Ask for feedback:</a:t>
            </a:r>
          </a:p>
          <a:p>
            <a:pPr>
              <a:buFontTx/>
              <a:buChar char="-"/>
            </a:pPr>
            <a:r>
              <a:rPr lang="en-GB" sz="2000" dirty="0">
                <a:solidFill>
                  <a:srgbClr val="490092"/>
                </a:solidFill>
                <a:latin typeface="Verdana" panose="020B0604030504040204" pitchFamily="34" charset="0"/>
                <a:ea typeface="Verdana" panose="020B0604030504040204" pitchFamily="34" charset="0"/>
              </a:rPr>
              <a:t>How did you find the group?</a:t>
            </a:r>
          </a:p>
          <a:p>
            <a:pPr>
              <a:buFontTx/>
              <a:buChar char="-"/>
            </a:pPr>
            <a:r>
              <a:rPr lang="en-GB" sz="2000" dirty="0">
                <a:solidFill>
                  <a:srgbClr val="490092"/>
                </a:solidFill>
                <a:latin typeface="Verdana" panose="020B0604030504040204" pitchFamily="34" charset="0"/>
                <a:ea typeface="Verdana" panose="020B0604030504040204" pitchFamily="34" charset="0"/>
              </a:rPr>
              <a:t>What was helpful?</a:t>
            </a:r>
          </a:p>
          <a:p>
            <a:pPr>
              <a:buFontTx/>
              <a:buChar char="-"/>
            </a:pPr>
            <a:r>
              <a:rPr lang="en-GB" sz="2000" dirty="0">
                <a:solidFill>
                  <a:srgbClr val="490092"/>
                </a:solidFill>
                <a:latin typeface="Verdana" panose="020B0604030504040204" pitchFamily="34" charset="0"/>
                <a:ea typeface="Verdana" panose="020B0604030504040204" pitchFamily="34" charset="0"/>
              </a:rPr>
              <a:t>What was unhelpful?</a:t>
            </a:r>
          </a:p>
          <a:p>
            <a:pPr>
              <a:buFontTx/>
              <a:buChar char="-"/>
            </a:pPr>
            <a:r>
              <a:rPr lang="en-GB" sz="2000" dirty="0">
                <a:solidFill>
                  <a:srgbClr val="490092"/>
                </a:solidFill>
                <a:latin typeface="Verdana" panose="020B0604030504040204" pitchFamily="34" charset="0"/>
                <a:ea typeface="Verdana" panose="020B0604030504040204" pitchFamily="34" charset="0"/>
              </a:rPr>
              <a:t>Feedback form?</a:t>
            </a:r>
          </a:p>
          <a:p>
            <a:pPr marL="0" indent="0">
              <a:buNone/>
            </a:pPr>
            <a:endParaRPr lang="en-GB"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5" y="637310"/>
            <a:ext cx="6159431"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646590" y="908229"/>
            <a:ext cx="6895244"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Ending the session</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25327683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2C60AE7-2564-4E6D-9A83-15BBB79A25FF}"/>
              </a:ext>
            </a:extLst>
          </p:cNvPr>
          <p:cNvSpPr/>
          <p:nvPr/>
        </p:nvSpPr>
        <p:spPr>
          <a:xfrm>
            <a:off x="0" y="-23446"/>
            <a:ext cx="10058401"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7">
            <a:extLst>
              <a:ext uri="{FF2B5EF4-FFF2-40B4-BE49-F238E27FC236}">
                <a16:creationId xmlns:a16="http://schemas.microsoft.com/office/drawing/2014/main" id="{AF24F0DA-4549-4AC6-9D52-99CCF1BAF8DE}"/>
              </a:ext>
            </a:extLst>
          </p:cNvPr>
          <p:cNvSpPr>
            <a:spLocks noChangeArrowheads="1"/>
          </p:cNvSpPr>
          <p:nvPr/>
        </p:nvSpPr>
        <p:spPr bwMode="auto">
          <a:xfrm>
            <a:off x="1491756" y="877572"/>
            <a:ext cx="7672099" cy="1293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7200" b="1" dirty="0">
                <a:solidFill>
                  <a:srgbClr val="512275"/>
                </a:solidFill>
                <a:latin typeface="Arial Narrow" charset="0"/>
                <a:ea typeface="Arial Narrow" charset="0"/>
                <a:cs typeface="Arial Narrow" charset="0"/>
              </a:rPr>
              <a:t>Group Session 3</a:t>
            </a:r>
          </a:p>
        </p:txBody>
      </p:sp>
      <p:sp>
        <p:nvSpPr>
          <p:cNvPr id="6" name="Google Shape;67;p12">
            <a:extLst>
              <a:ext uri="{FF2B5EF4-FFF2-40B4-BE49-F238E27FC236}">
                <a16:creationId xmlns:a16="http://schemas.microsoft.com/office/drawing/2014/main" id="{1E75B48E-D333-47AC-AC3A-B928953752FE}"/>
              </a:ext>
            </a:extLst>
          </p:cNvPr>
          <p:cNvSpPr txBox="1">
            <a:spLocks/>
          </p:cNvSpPr>
          <p:nvPr/>
        </p:nvSpPr>
        <p:spPr>
          <a:xfrm>
            <a:off x="2705425" y="2077284"/>
            <a:ext cx="6458430" cy="1484311"/>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9600" dirty="0">
                <a:solidFill>
                  <a:srgbClr val="512275"/>
                </a:solidFill>
                <a:latin typeface="Segoe Print" charset="0"/>
                <a:ea typeface="Segoe Print" charset="0"/>
                <a:cs typeface="Segoe Print" charset="0"/>
              </a:rPr>
              <a:t>Coping Strategies</a:t>
            </a:r>
          </a:p>
          <a:p>
            <a:pPr>
              <a:spcBef>
                <a:spcPts val="0"/>
              </a:spcBef>
            </a:pPr>
            <a:endParaRPr lang="en-US" sz="4000" dirty="0">
              <a:solidFill>
                <a:srgbClr val="512275"/>
              </a:solidFill>
              <a:latin typeface="Segoe Print" charset="0"/>
              <a:ea typeface="Segoe Print" charset="0"/>
              <a:cs typeface="Segoe Print" charset="0"/>
            </a:endParaRPr>
          </a:p>
          <a:p>
            <a:pPr>
              <a:spcBef>
                <a:spcPts val="0"/>
              </a:spcBef>
            </a:pPr>
            <a:r>
              <a:rPr lang="en-US" sz="3600" dirty="0">
                <a:solidFill>
                  <a:srgbClr val="512275"/>
                </a:solidFill>
                <a:latin typeface="Segoe Print" charset="0"/>
                <a:ea typeface="Segoe Print" charset="0"/>
                <a:cs typeface="Segoe Print" charset="0"/>
              </a:rPr>
              <a:t>(</a:t>
            </a:r>
            <a:r>
              <a:rPr lang="en-GB" sz="3600" dirty="0">
                <a:solidFill>
                  <a:srgbClr val="512275"/>
                </a:solidFill>
                <a:latin typeface="Segoe Print" charset="0"/>
                <a:ea typeface="Segoe Print" charset="0"/>
                <a:cs typeface="Segoe Print" charset="0"/>
              </a:rPr>
              <a:t>Distressing experiences of psychosis)</a:t>
            </a:r>
            <a:endParaRPr lang="en-GB" sz="8000" dirty="0">
              <a:solidFill>
                <a:srgbClr val="512275"/>
              </a:solidFill>
              <a:latin typeface="Segoe Print" charset="0"/>
              <a:ea typeface="Segoe Print" charset="0"/>
              <a:cs typeface="Segoe Print" charset="0"/>
            </a:endParaRPr>
          </a:p>
        </p:txBody>
      </p:sp>
      <p:sp>
        <p:nvSpPr>
          <p:cNvPr id="7" name="Rectangular Callout 4">
            <a:extLst>
              <a:ext uri="{FF2B5EF4-FFF2-40B4-BE49-F238E27FC236}">
                <a16:creationId xmlns:a16="http://schemas.microsoft.com/office/drawing/2014/main" id="{B2235447-C0B4-4E52-B36F-794EE1EE1B65}"/>
              </a:ext>
            </a:extLst>
          </p:cNvPr>
          <p:cNvSpPr/>
          <p:nvPr/>
        </p:nvSpPr>
        <p:spPr>
          <a:xfrm>
            <a:off x="955963" y="637309"/>
            <a:ext cx="10778837" cy="5611091"/>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493149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3275" y="791157"/>
            <a:ext cx="6520472" cy="4918270"/>
          </a:xfrm>
        </p:spPr>
        <p:txBody>
          <a:bodyPr>
            <a:normAutofit fontScale="85000" lnSpcReduction="10000"/>
          </a:bodyPr>
          <a:lstStyle/>
          <a:p>
            <a:r>
              <a:rPr lang="en-GB" dirty="0">
                <a:solidFill>
                  <a:srgbClr val="490092"/>
                </a:solidFill>
                <a:latin typeface="Verdana" panose="020B0604030504040204" pitchFamily="34" charset="0"/>
                <a:ea typeface="Verdana" panose="020B0604030504040204" pitchFamily="34" charset="0"/>
              </a:rPr>
              <a:t>Introduce facilitators</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How long group will run (1 hour)</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Set agenda &amp; explain purpose of the group (to think about coping strategies to support people managing distressing experiences of psychosis)</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What the focus is on today (coping strategies)</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Give out Session 3 handout</a:t>
            </a:r>
          </a:p>
        </p:txBody>
      </p:sp>
      <p:sp>
        <p:nvSpPr>
          <p:cNvPr id="4" name="Rectangle 3">
            <a:extLst>
              <a:ext uri="{FF2B5EF4-FFF2-40B4-BE49-F238E27FC236}">
                <a16:creationId xmlns:a16="http://schemas.microsoft.com/office/drawing/2014/main" id="{2B9048A0-75AF-4234-A549-870FBFEA1590}"/>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a:extLst>
              <a:ext uri="{FF2B5EF4-FFF2-40B4-BE49-F238E27FC236}">
                <a16:creationId xmlns:a16="http://schemas.microsoft.com/office/drawing/2014/main" id="{C601E526-2E37-431D-867A-DD2F0863FFCC}"/>
              </a:ext>
            </a:extLst>
          </p:cNvPr>
          <p:cNvSpPr/>
          <p:nvPr/>
        </p:nvSpPr>
        <p:spPr>
          <a:xfrm>
            <a:off x="1401096" y="637310"/>
            <a:ext cx="3627621" cy="1581783"/>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oogle Shape;67;p12">
            <a:extLst>
              <a:ext uri="{FF2B5EF4-FFF2-40B4-BE49-F238E27FC236}">
                <a16:creationId xmlns:a16="http://schemas.microsoft.com/office/drawing/2014/main" id="{1C086759-7628-4919-9A96-9856CA746BD8}"/>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I</a:t>
            </a:r>
            <a:r>
              <a:rPr lang="en-GB" sz="3600" dirty="0" err="1">
                <a:solidFill>
                  <a:srgbClr val="512275"/>
                </a:solidFill>
                <a:latin typeface="Segoe Print" charset="0"/>
                <a:ea typeface="Verdana" panose="020B0604030504040204" pitchFamily="34" charset="0"/>
                <a:cs typeface="Segoe Print" charset="0"/>
              </a:rPr>
              <a:t>ntroduction</a:t>
            </a:r>
            <a:r>
              <a:rPr lang="en-GB" sz="3600" dirty="0">
                <a:solidFill>
                  <a:srgbClr val="512275"/>
                </a:solidFill>
                <a:latin typeface="Segoe Print" charset="0"/>
                <a:ea typeface="Verdana" panose="020B0604030504040204" pitchFamily="34" charset="0"/>
                <a:cs typeface="Segoe Print" charset="0"/>
              </a:rPr>
              <a:t> &amp; Agenda</a:t>
            </a:r>
          </a:p>
        </p:txBody>
      </p:sp>
    </p:spTree>
    <p:extLst>
      <p:ext uri="{BB962C8B-B14F-4D97-AF65-F5344CB8AC3E}">
        <p14:creationId xmlns:p14="http://schemas.microsoft.com/office/powerpoint/2010/main" val="38295282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91054" y="1825624"/>
            <a:ext cx="8196146" cy="4798199"/>
          </a:xfrm>
        </p:spPr>
        <p:txBody>
          <a:bodyPr>
            <a:normAutofit lnSpcReduction="10000"/>
          </a:bodyPr>
          <a:lstStyle/>
          <a:p>
            <a:r>
              <a:rPr lang="en-GB" dirty="0">
                <a:solidFill>
                  <a:srgbClr val="490092"/>
                </a:solidFill>
                <a:latin typeface="Verdana" panose="020B0604030504040204" pitchFamily="34" charset="0"/>
                <a:ea typeface="Verdana" panose="020B0604030504040204" pitchFamily="34" charset="0"/>
              </a:rPr>
              <a:t>Introduce the </a:t>
            </a:r>
            <a:r>
              <a:rPr lang="en-GB" dirty="0" err="1">
                <a:solidFill>
                  <a:srgbClr val="490092"/>
                </a:solidFill>
                <a:latin typeface="Verdana" panose="020B0604030504040204" pitchFamily="34" charset="0"/>
                <a:ea typeface="Verdana" panose="020B0604030504040204" pitchFamily="34" charset="0"/>
              </a:rPr>
              <a:t>groundrules</a:t>
            </a:r>
            <a:r>
              <a:rPr lang="en-GB" dirty="0">
                <a:solidFill>
                  <a:srgbClr val="490092"/>
                </a:solidFill>
                <a:latin typeface="Verdana" panose="020B0604030504040204" pitchFamily="34" charset="0"/>
                <a:ea typeface="Verdana" panose="020B0604030504040204" pitchFamily="34" charset="0"/>
              </a:rPr>
              <a:t>.</a:t>
            </a:r>
          </a:p>
          <a:p>
            <a:r>
              <a:rPr lang="en-US" dirty="0">
                <a:solidFill>
                  <a:srgbClr val="490092"/>
                </a:solidFill>
                <a:latin typeface="Verdana" panose="020B0604030504040204" pitchFamily="34" charset="0"/>
                <a:ea typeface="Verdana" panose="020B0604030504040204" pitchFamily="34" charset="0"/>
              </a:rPr>
              <a:t>W</a:t>
            </a:r>
            <a:r>
              <a:rPr lang="en-GB" dirty="0">
                <a:solidFill>
                  <a:srgbClr val="490092"/>
                </a:solidFill>
                <a:latin typeface="Verdana" panose="020B0604030504040204" pitchFamily="34" charset="0"/>
                <a:ea typeface="Verdana" panose="020B0604030504040204" pitchFamily="34" charset="0"/>
              </a:rPr>
              <a:t>rite these on paper or check from last group if anything to be added.</a:t>
            </a:r>
          </a:p>
          <a:p>
            <a:endParaRPr lang="en-GB" dirty="0">
              <a:solidFill>
                <a:srgbClr val="490092"/>
              </a:solidFill>
              <a:latin typeface="Verdana" panose="020B0604030504040204" pitchFamily="34" charset="0"/>
              <a:ea typeface="Verdana" panose="020B0604030504040204" pitchFamily="34" charset="0"/>
            </a:endParaRPr>
          </a:p>
          <a:p>
            <a:pPr marL="0" indent="0">
              <a:buNone/>
            </a:pPr>
            <a:r>
              <a:rPr lang="en-US" sz="2400" dirty="0">
                <a:solidFill>
                  <a:srgbClr val="490092"/>
                </a:solidFill>
                <a:latin typeface="Verdana" panose="020B0604030504040204" pitchFamily="34" charset="0"/>
                <a:ea typeface="Verdana" panose="020B0604030504040204" pitchFamily="34" charset="0"/>
              </a:rPr>
              <a:t>E</a:t>
            </a:r>
            <a:r>
              <a:rPr lang="en-GB" sz="2400" dirty="0" err="1">
                <a:solidFill>
                  <a:srgbClr val="490092"/>
                </a:solidFill>
                <a:latin typeface="Verdana" panose="020B0604030504040204" pitchFamily="34" charset="0"/>
                <a:ea typeface="Verdana" panose="020B0604030504040204" pitchFamily="34" charset="0"/>
              </a:rPr>
              <a:t>xamples</a:t>
            </a:r>
            <a:r>
              <a:rPr lang="en-GB" sz="2400" dirty="0">
                <a:solidFill>
                  <a:srgbClr val="490092"/>
                </a:solidFill>
                <a:latin typeface="Verdana" panose="020B0604030504040204" pitchFamily="34" charset="0"/>
                <a:ea typeface="Verdana" panose="020B0604030504040204" pitchFamily="34" charset="0"/>
              </a:rPr>
              <a:t>:</a:t>
            </a:r>
          </a:p>
          <a:p>
            <a:pPr marL="0" indent="0">
              <a:buNone/>
            </a:pPr>
            <a:r>
              <a:rPr lang="en-GB" sz="2400" dirty="0">
                <a:solidFill>
                  <a:srgbClr val="490092"/>
                </a:solidFill>
                <a:latin typeface="Verdana" panose="020B0604030504040204" pitchFamily="34" charset="0"/>
                <a:ea typeface="Verdana" panose="020B0604030504040204" pitchFamily="34" charset="0"/>
              </a:rPr>
              <a:t>- Not judging other people’s experiences</a:t>
            </a:r>
          </a:p>
          <a:p>
            <a:pPr>
              <a:buFontTx/>
              <a:buChar char="-"/>
            </a:pPr>
            <a:r>
              <a:rPr lang="en-GB" sz="2400" dirty="0">
                <a:solidFill>
                  <a:srgbClr val="490092"/>
                </a:solidFill>
                <a:latin typeface="Verdana" panose="020B0604030504040204" pitchFamily="34" charset="0"/>
                <a:ea typeface="Verdana" panose="020B0604030504040204" pitchFamily="34" charset="0"/>
              </a:rPr>
              <a:t>Allowing everyone a turn to speak</a:t>
            </a:r>
          </a:p>
          <a:p>
            <a:pPr>
              <a:buFontTx/>
              <a:buChar char="-"/>
            </a:pPr>
            <a:r>
              <a:rPr lang="en-GB" sz="2400" dirty="0">
                <a:solidFill>
                  <a:srgbClr val="490092"/>
                </a:solidFill>
                <a:latin typeface="Verdana" panose="020B0604030504040204" pitchFamily="34" charset="0"/>
                <a:ea typeface="Verdana" panose="020B0604030504040204" pitchFamily="34" charset="0"/>
              </a:rPr>
              <a:t>Not talking over each other </a:t>
            </a:r>
          </a:p>
          <a:p>
            <a:pPr>
              <a:buFontTx/>
              <a:buChar char="-"/>
            </a:pPr>
            <a:r>
              <a:rPr lang="en-US" sz="2400" dirty="0">
                <a:solidFill>
                  <a:srgbClr val="490092"/>
                </a:solidFill>
                <a:latin typeface="Verdana" panose="020B0604030504040204" pitchFamily="34" charset="0"/>
                <a:ea typeface="Verdana" panose="020B0604030504040204" pitchFamily="34" charset="0"/>
              </a:rPr>
              <a:t>N</a:t>
            </a:r>
            <a:r>
              <a:rPr lang="en-GB" sz="2400" dirty="0" err="1">
                <a:solidFill>
                  <a:srgbClr val="490092"/>
                </a:solidFill>
                <a:latin typeface="Verdana" panose="020B0604030504040204" pitchFamily="34" charset="0"/>
                <a:ea typeface="Verdana" panose="020B0604030504040204" pitchFamily="34" charset="0"/>
              </a:rPr>
              <a:t>ot</a:t>
            </a:r>
            <a:r>
              <a:rPr lang="en-GB" sz="2400" dirty="0">
                <a:solidFill>
                  <a:srgbClr val="490092"/>
                </a:solidFill>
                <a:latin typeface="Verdana" panose="020B0604030504040204" pitchFamily="34" charset="0"/>
                <a:ea typeface="Verdana" panose="020B0604030504040204" pitchFamily="34" charset="0"/>
              </a:rPr>
              <a:t> having to share if don’t want to</a:t>
            </a:r>
          </a:p>
          <a:p>
            <a:pPr>
              <a:buFontTx/>
              <a:buChar char="-"/>
            </a:pPr>
            <a:r>
              <a:rPr lang="en-US" sz="2400" dirty="0">
                <a:solidFill>
                  <a:srgbClr val="490092"/>
                </a:solidFill>
                <a:latin typeface="Verdana" panose="020B0604030504040204" pitchFamily="34" charset="0"/>
                <a:ea typeface="Verdana" panose="020B0604030504040204" pitchFamily="34" charset="0"/>
              </a:rPr>
              <a:t>N</a:t>
            </a:r>
            <a:r>
              <a:rPr lang="en-GB" sz="2400" dirty="0">
                <a:solidFill>
                  <a:srgbClr val="490092"/>
                </a:solidFill>
                <a:latin typeface="Verdana" panose="020B0604030504040204" pitchFamily="34" charset="0"/>
                <a:ea typeface="Verdana" panose="020B0604030504040204" pitchFamily="34" charset="0"/>
              </a:rPr>
              <a:t>o discrimination</a:t>
            </a:r>
          </a:p>
          <a:p>
            <a:pPr>
              <a:buFontTx/>
              <a:buChar char="-"/>
            </a:pPr>
            <a:r>
              <a:rPr lang="en-US" sz="2400" dirty="0">
                <a:solidFill>
                  <a:srgbClr val="490092"/>
                </a:solidFill>
                <a:latin typeface="Verdana" panose="020B0604030504040204" pitchFamily="34" charset="0"/>
                <a:ea typeface="Verdana" panose="020B0604030504040204" pitchFamily="34" charset="0"/>
              </a:rPr>
              <a:t>C</a:t>
            </a:r>
            <a:r>
              <a:rPr lang="en-GB" sz="2400" dirty="0" err="1">
                <a:solidFill>
                  <a:srgbClr val="490092"/>
                </a:solidFill>
                <a:latin typeface="Verdana" panose="020B0604030504040204" pitchFamily="34" charset="0"/>
                <a:ea typeface="Verdana" panose="020B0604030504040204" pitchFamily="34" charset="0"/>
              </a:rPr>
              <a:t>onfidentiality</a:t>
            </a:r>
            <a:endParaRPr lang="en-GB" sz="2400" dirty="0">
              <a:solidFill>
                <a:srgbClr val="490092"/>
              </a:solidFill>
              <a:latin typeface="Verdana" panose="020B0604030504040204" pitchFamily="34" charset="0"/>
              <a:ea typeface="Verdana" panose="020B0604030504040204" pitchFamily="34" charset="0"/>
            </a:endParaRPr>
          </a:p>
          <a:p>
            <a:endParaRPr lang="en-GB" dirty="0">
              <a:solidFill>
                <a:srgbClr val="490092"/>
              </a:solidFill>
              <a:latin typeface="Verdana" panose="020B0604030504040204" pitchFamily="34" charset="0"/>
              <a:ea typeface="Verdana" panose="020B0604030504040204" pitchFamily="34" charset="0"/>
            </a:endParaRPr>
          </a:p>
        </p:txBody>
      </p:sp>
      <p:sp>
        <p:nvSpPr>
          <p:cNvPr id="4" name="Rectangle 3">
            <a:extLst>
              <a:ext uri="{FF2B5EF4-FFF2-40B4-BE49-F238E27FC236}">
                <a16:creationId xmlns:a16="http://schemas.microsoft.com/office/drawing/2014/main" id="{56A42991-1A4E-458B-A48B-9BDE9861D10B}"/>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a:extLst>
              <a:ext uri="{FF2B5EF4-FFF2-40B4-BE49-F238E27FC236}">
                <a16:creationId xmlns:a16="http://schemas.microsoft.com/office/drawing/2014/main" id="{96586AFE-01AE-4DC3-8A68-3733DCFB6682}"/>
              </a:ext>
            </a:extLst>
          </p:cNvPr>
          <p:cNvSpPr/>
          <p:nvPr/>
        </p:nvSpPr>
        <p:spPr>
          <a:xfrm>
            <a:off x="1401096" y="637310"/>
            <a:ext cx="3717314"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oogle Shape;67;p12">
            <a:extLst>
              <a:ext uri="{FF2B5EF4-FFF2-40B4-BE49-F238E27FC236}">
                <a16:creationId xmlns:a16="http://schemas.microsoft.com/office/drawing/2014/main" id="{096FDB28-B0FA-4672-AE58-52201C9E9984}"/>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dirty="0" err="1">
                <a:solidFill>
                  <a:srgbClr val="512275"/>
                </a:solidFill>
                <a:latin typeface="Segoe Print" charset="0"/>
                <a:ea typeface="Verdana" panose="020B0604030504040204" pitchFamily="34" charset="0"/>
                <a:cs typeface="Segoe Print" charset="0"/>
              </a:rPr>
              <a:t>Groundrules</a:t>
            </a:r>
            <a:endParaRPr lang="en-GB"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15954347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dirty="0">
                <a:solidFill>
                  <a:srgbClr val="490092"/>
                </a:solidFill>
                <a:latin typeface="Verdana" panose="020B0604030504040204" pitchFamily="34" charset="0"/>
                <a:ea typeface="Verdana" panose="020B0604030504040204" pitchFamily="34" charset="0"/>
              </a:rPr>
              <a:t>What are distressing experiences of psychosis?</a:t>
            </a:r>
          </a:p>
          <a:p>
            <a:pPr>
              <a:buFontTx/>
              <a:buChar char="-"/>
            </a:pPr>
            <a:r>
              <a:rPr lang="en-GB" dirty="0">
                <a:solidFill>
                  <a:srgbClr val="490092"/>
                </a:solidFill>
                <a:latin typeface="Verdana" panose="020B0604030504040204" pitchFamily="34" charset="0"/>
                <a:ea typeface="Verdana" panose="020B0604030504040204" pitchFamily="34" charset="0"/>
              </a:rPr>
              <a:t>Unusual experiences e.g. hearing, seeing, feeling, smelling things others might not be able to</a:t>
            </a:r>
          </a:p>
          <a:p>
            <a:pPr>
              <a:buFontTx/>
              <a:buChar char="-"/>
            </a:pPr>
            <a:r>
              <a:rPr lang="en-GB" dirty="0">
                <a:solidFill>
                  <a:srgbClr val="490092"/>
                </a:solidFill>
                <a:latin typeface="Verdana" panose="020B0604030504040204" pitchFamily="34" charset="0"/>
                <a:ea typeface="Verdana" panose="020B0604030504040204" pitchFamily="34" charset="0"/>
              </a:rPr>
              <a:t>Unusual beliefs e.g. having strong beliefs that aren’t shared by other people</a:t>
            </a:r>
          </a:p>
          <a:p>
            <a:pPr>
              <a:buFontTx/>
              <a:buChar char="-"/>
            </a:pPr>
            <a:r>
              <a:rPr lang="en-GB" dirty="0">
                <a:solidFill>
                  <a:srgbClr val="490092"/>
                </a:solidFill>
                <a:latin typeface="Verdana" panose="020B0604030504040204" pitchFamily="34" charset="0"/>
                <a:ea typeface="Verdana" panose="020B0604030504040204" pitchFamily="34" charset="0"/>
              </a:rPr>
              <a:t>Feeling scared or worried about other people e.g. that they may harm you</a:t>
            </a:r>
          </a:p>
          <a:p>
            <a:pPr>
              <a:buFontTx/>
              <a:buChar char="-"/>
            </a:pPr>
            <a:r>
              <a:rPr lang="en-GB" dirty="0">
                <a:solidFill>
                  <a:srgbClr val="490092"/>
                </a:solidFill>
                <a:latin typeface="Verdana" panose="020B0604030504040204" pitchFamily="34" charset="0"/>
                <a:ea typeface="Verdana" panose="020B0604030504040204" pitchFamily="34" charset="0"/>
              </a:rPr>
              <a:t>Worrying people may hear your thoughts</a:t>
            </a:r>
          </a:p>
          <a:p>
            <a:pPr>
              <a:buFontTx/>
              <a:buChar char="-"/>
            </a:pPr>
            <a:r>
              <a:rPr lang="en-GB" dirty="0">
                <a:solidFill>
                  <a:srgbClr val="490092"/>
                </a:solidFill>
                <a:latin typeface="Verdana" panose="020B0604030504040204" pitchFamily="34" charset="0"/>
                <a:ea typeface="Verdana" panose="020B0604030504040204" pitchFamily="34" charset="0"/>
              </a:rPr>
              <a:t>Feeling like you are being watched or followed</a:t>
            </a: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029548"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Psychoeducation</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5197114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solidFill>
                  <a:srgbClr val="490092"/>
                </a:solidFill>
                <a:latin typeface="Verdana" panose="020B0604030504040204" pitchFamily="34" charset="0"/>
                <a:ea typeface="Verdana" panose="020B0604030504040204" pitchFamily="34" charset="0"/>
              </a:rPr>
              <a:t>There is a system in the brain that activates when it thinks we might be in danger or under threat - ‘the threat system’</a:t>
            </a:r>
          </a:p>
          <a:p>
            <a:r>
              <a:rPr lang="en-GB" dirty="0">
                <a:solidFill>
                  <a:srgbClr val="490092"/>
                </a:solidFill>
                <a:latin typeface="Verdana" panose="020B0604030504040204" pitchFamily="34" charset="0"/>
                <a:ea typeface="Verdana" panose="020B0604030504040204" pitchFamily="34" charset="0"/>
              </a:rPr>
              <a:t>This sets off the fight-or-flight response to keep us safe</a:t>
            </a:r>
          </a:p>
          <a:p>
            <a:r>
              <a:rPr lang="en-GB" dirty="0">
                <a:solidFill>
                  <a:srgbClr val="490092"/>
                </a:solidFill>
                <a:latin typeface="Verdana" panose="020B0604030504040204" pitchFamily="34" charset="0"/>
                <a:ea typeface="Verdana" panose="020B0604030504040204" pitchFamily="34" charset="0"/>
              </a:rPr>
              <a:t>This might involve:</a:t>
            </a:r>
          </a:p>
          <a:p>
            <a:pPr>
              <a:buFontTx/>
              <a:buChar char="-"/>
            </a:pPr>
            <a:r>
              <a:rPr lang="en-GB" dirty="0">
                <a:solidFill>
                  <a:srgbClr val="490092"/>
                </a:solidFill>
                <a:latin typeface="Verdana" panose="020B0604030504040204" pitchFamily="34" charset="0"/>
                <a:ea typeface="Verdana" panose="020B0604030504040204" pitchFamily="34" charset="0"/>
              </a:rPr>
              <a:t>Hypervigilance i.e. looking out for danger</a:t>
            </a:r>
          </a:p>
          <a:p>
            <a:pPr>
              <a:buFontTx/>
              <a:buChar char="-"/>
            </a:pPr>
            <a:r>
              <a:rPr lang="en-GB" dirty="0">
                <a:solidFill>
                  <a:srgbClr val="490092"/>
                </a:solidFill>
                <a:latin typeface="Verdana" panose="020B0604030504040204" pitchFamily="34" charset="0"/>
                <a:ea typeface="Verdana" panose="020B0604030504040204" pitchFamily="34" charset="0"/>
              </a:rPr>
              <a:t>Feeling suspicious of others</a:t>
            </a:r>
          </a:p>
          <a:p>
            <a:pPr>
              <a:buFontTx/>
              <a:buChar char="-"/>
            </a:pPr>
            <a:r>
              <a:rPr lang="en-GB" dirty="0">
                <a:solidFill>
                  <a:srgbClr val="490092"/>
                </a:solidFill>
                <a:latin typeface="Verdana" panose="020B0604030504040204" pitchFamily="34" charset="0"/>
                <a:ea typeface="Verdana" panose="020B0604030504040204" pitchFamily="34" charset="0"/>
              </a:rPr>
              <a:t>feeling very frightened and anxious</a:t>
            </a:r>
          </a:p>
          <a:p>
            <a:pPr>
              <a:buFontTx/>
              <a:buChar char="-"/>
            </a:pPr>
            <a:r>
              <a:rPr lang="en-GB" dirty="0">
                <a:solidFill>
                  <a:srgbClr val="490092"/>
                </a:solidFill>
                <a:latin typeface="Verdana" panose="020B0604030504040204" pitchFamily="34" charset="0"/>
                <a:ea typeface="Verdana" panose="020B0604030504040204" pitchFamily="34" charset="0"/>
              </a:rPr>
              <a:t>the urge to escape or get out of a situation</a:t>
            </a:r>
          </a:p>
          <a:p>
            <a:pPr>
              <a:buFontTx/>
              <a:buChar char="-"/>
            </a:pPr>
            <a:r>
              <a:rPr lang="en-GB" dirty="0">
                <a:solidFill>
                  <a:srgbClr val="490092"/>
                </a:solidFill>
                <a:latin typeface="Verdana" panose="020B0604030504040204" pitchFamily="34" charset="0"/>
                <a:ea typeface="Verdana" panose="020B0604030504040204" pitchFamily="34" charset="0"/>
              </a:rPr>
              <a:t>the feeling that something bad is going to happen</a:t>
            </a:r>
          </a:p>
          <a:p>
            <a:pPr>
              <a:buFontTx/>
              <a:buChar char="-"/>
            </a:pPr>
            <a:r>
              <a:rPr lang="en-GB" dirty="0">
                <a:solidFill>
                  <a:srgbClr val="490092"/>
                </a:solidFill>
                <a:latin typeface="Verdana" panose="020B0604030504040204" pitchFamily="34" charset="0"/>
                <a:ea typeface="Verdana" panose="020B0604030504040204" pitchFamily="34" charset="0"/>
              </a:rPr>
              <a:t>worries that we or others will be harmed</a:t>
            </a: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029548"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Threat System</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32846151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a:solidFill>
                  <a:srgbClr val="490092"/>
                </a:solidFill>
                <a:latin typeface="Verdana" panose="020B0604030504040204" pitchFamily="34" charset="0"/>
                <a:ea typeface="Verdana" panose="020B0604030504040204" pitchFamily="34" charset="0"/>
              </a:rPr>
              <a:t>Everyone will have different ways of coping.</a:t>
            </a:r>
          </a:p>
          <a:p>
            <a:pPr marL="0" indent="0">
              <a:buNone/>
            </a:pPr>
            <a:endParaRPr lang="en-US" sz="3200" dirty="0">
              <a:solidFill>
                <a:srgbClr val="490092"/>
              </a:solidFill>
              <a:latin typeface="Verdana" panose="020B0604030504040204" pitchFamily="34" charset="0"/>
              <a:ea typeface="Verdana" panose="020B0604030504040204" pitchFamily="34" charset="0"/>
            </a:endParaRPr>
          </a:p>
          <a:p>
            <a:pPr marL="0" indent="0">
              <a:buNone/>
            </a:pPr>
            <a:r>
              <a:rPr lang="en-US" sz="3200" dirty="0">
                <a:solidFill>
                  <a:srgbClr val="490092"/>
                </a:solidFill>
                <a:latin typeface="Verdana" panose="020B0604030504040204" pitchFamily="34" charset="0"/>
                <a:ea typeface="Verdana" panose="020B0604030504040204" pitchFamily="34" charset="0"/>
              </a:rPr>
              <a:t>We often learn these when we are young. </a:t>
            </a:r>
          </a:p>
          <a:p>
            <a:pPr marL="0" indent="0">
              <a:buNone/>
            </a:pPr>
            <a:endParaRPr lang="en-US" sz="3200" dirty="0">
              <a:solidFill>
                <a:srgbClr val="490092"/>
              </a:solidFill>
              <a:latin typeface="Verdana" panose="020B0604030504040204" pitchFamily="34" charset="0"/>
              <a:ea typeface="Verdana" panose="020B0604030504040204" pitchFamily="34" charset="0"/>
            </a:endParaRPr>
          </a:p>
          <a:p>
            <a:pPr marL="0" indent="0">
              <a:buNone/>
            </a:pPr>
            <a:r>
              <a:rPr lang="en-US" sz="3200" dirty="0">
                <a:solidFill>
                  <a:srgbClr val="490092"/>
                </a:solidFill>
                <a:latin typeface="Verdana" panose="020B0604030504040204" pitchFamily="34" charset="0"/>
                <a:ea typeface="Verdana" panose="020B0604030504040204" pitchFamily="34" charset="0"/>
              </a:rPr>
              <a:t>Some coping strategies help in the short-term, but not in the long-term (e.g. drinking alcohol).</a:t>
            </a:r>
          </a:p>
          <a:p>
            <a:pPr marL="0" indent="0">
              <a:buNone/>
            </a:pPr>
            <a:endParaRPr lang="en-US" sz="3200" dirty="0">
              <a:solidFill>
                <a:srgbClr val="490092"/>
              </a:solidFill>
              <a:latin typeface="Verdana" panose="020B0604030504040204" pitchFamily="34" charset="0"/>
              <a:ea typeface="Verdana" panose="020B0604030504040204" pitchFamily="34" charset="0"/>
            </a:endParaRPr>
          </a:p>
          <a:p>
            <a:pPr marL="0" indent="0">
              <a:buNone/>
            </a:pPr>
            <a:endParaRPr lang="en-GB" sz="3200"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5" y="637310"/>
            <a:ext cx="4297177"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4553488"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Coping Strategies</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37679685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a:solidFill>
                  <a:srgbClr val="490092"/>
                </a:solidFill>
                <a:latin typeface="Verdana" panose="020B0604030504040204" pitchFamily="34" charset="0"/>
                <a:ea typeface="Verdana" panose="020B0604030504040204" pitchFamily="34" charset="0"/>
              </a:rPr>
              <a:t>Ask the group to share their coping strategies they use to cope with low mood/depression/suicidality.</a:t>
            </a:r>
          </a:p>
          <a:p>
            <a:pPr marL="0" indent="0">
              <a:buNone/>
            </a:pPr>
            <a:endParaRPr lang="en-US" sz="3200" dirty="0">
              <a:solidFill>
                <a:srgbClr val="490092"/>
              </a:solidFill>
              <a:latin typeface="Verdana" panose="020B0604030504040204" pitchFamily="34" charset="0"/>
              <a:ea typeface="Verdana" panose="020B0604030504040204" pitchFamily="34" charset="0"/>
            </a:endParaRPr>
          </a:p>
          <a:p>
            <a:pPr marL="0" indent="0">
              <a:buNone/>
            </a:pPr>
            <a:r>
              <a:rPr lang="en-US" sz="3200" dirty="0">
                <a:solidFill>
                  <a:srgbClr val="490092"/>
                </a:solidFill>
                <a:latin typeface="Verdana" panose="020B0604030504040204" pitchFamily="34" charset="0"/>
                <a:ea typeface="Verdana" panose="020B0604030504040204" pitchFamily="34" charset="0"/>
              </a:rPr>
              <a:t>Write these on paper/whiteboard.</a:t>
            </a:r>
          </a:p>
          <a:p>
            <a:pPr marL="0" indent="0">
              <a:buNone/>
            </a:pPr>
            <a:endParaRPr lang="en-US" sz="3200" dirty="0">
              <a:solidFill>
                <a:srgbClr val="490092"/>
              </a:solidFill>
              <a:latin typeface="Verdana" panose="020B0604030504040204" pitchFamily="34" charset="0"/>
              <a:ea typeface="Verdana" panose="020B0604030504040204" pitchFamily="34" charset="0"/>
            </a:endParaRPr>
          </a:p>
          <a:p>
            <a:pPr marL="0" indent="0">
              <a:buNone/>
            </a:pPr>
            <a:r>
              <a:rPr lang="en-US" sz="3200" dirty="0">
                <a:solidFill>
                  <a:srgbClr val="490092"/>
                </a:solidFill>
                <a:latin typeface="Verdana" panose="020B0604030504040204" pitchFamily="34" charset="0"/>
                <a:ea typeface="Verdana" panose="020B0604030504040204" pitchFamily="34" charset="0"/>
              </a:rPr>
              <a:t>Highlight similarities.</a:t>
            </a:r>
          </a:p>
          <a:p>
            <a:pPr marL="0" indent="0">
              <a:buNone/>
            </a:pPr>
            <a:endParaRPr lang="en-US" sz="3200" dirty="0">
              <a:solidFill>
                <a:srgbClr val="490092"/>
              </a:solidFill>
              <a:latin typeface="Verdana" panose="020B0604030504040204" pitchFamily="34" charset="0"/>
              <a:ea typeface="Verdana" panose="020B0604030504040204" pitchFamily="34" charset="0"/>
            </a:endParaRPr>
          </a:p>
          <a:p>
            <a:pPr marL="0" indent="0">
              <a:buNone/>
            </a:pPr>
            <a:r>
              <a:rPr lang="en-US" sz="3200" dirty="0">
                <a:solidFill>
                  <a:srgbClr val="490092"/>
                </a:solidFill>
                <a:latin typeface="Verdana" panose="020B0604030504040204" pitchFamily="34" charset="0"/>
                <a:ea typeface="Verdana" panose="020B0604030504040204" pitchFamily="34" charset="0"/>
              </a:rPr>
              <a:t>Support group to consider which of these are helpful or unhelpful in the long-term.</a:t>
            </a:r>
            <a:endParaRPr lang="en-GB" sz="3200"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5" y="637310"/>
            <a:ext cx="4297177"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4553488"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Coping Strategies</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2243435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3275" y="791157"/>
            <a:ext cx="6520472" cy="4918270"/>
          </a:xfrm>
        </p:spPr>
        <p:txBody>
          <a:bodyPr>
            <a:normAutofit fontScale="92500" lnSpcReduction="20000"/>
          </a:bodyPr>
          <a:lstStyle/>
          <a:p>
            <a:r>
              <a:rPr lang="en-GB" dirty="0">
                <a:solidFill>
                  <a:srgbClr val="490092"/>
                </a:solidFill>
                <a:latin typeface="Verdana" panose="020B0604030504040204" pitchFamily="34" charset="0"/>
                <a:ea typeface="Verdana" panose="020B0604030504040204" pitchFamily="34" charset="0"/>
              </a:rPr>
              <a:t>Introduce facilitators</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How long group will run (1 hour)</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Set agenda &amp; explain purpose of the group (to help people understand and manage their triggers for experiences of psychosis)</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What the focus is on today (triggers)</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Give out Session 1 handout</a:t>
            </a:r>
          </a:p>
        </p:txBody>
      </p:sp>
      <p:sp>
        <p:nvSpPr>
          <p:cNvPr id="4" name="Rectangle 3">
            <a:extLst>
              <a:ext uri="{FF2B5EF4-FFF2-40B4-BE49-F238E27FC236}">
                <a16:creationId xmlns:a16="http://schemas.microsoft.com/office/drawing/2014/main" id="{2B9048A0-75AF-4234-A549-870FBFEA1590}"/>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a:extLst>
              <a:ext uri="{FF2B5EF4-FFF2-40B4-BE49-F238E27FC236}">
                <a16:creationId xmlns:a16="http://schemas.microsoft.com/office/drawing/2014/main" id="{C601E526-2E37-431D-867A-DD2F0863FFCC}"/>
              </a:ext>
            </a:extLst>
          </p:cNvPr>
          <p:cNvSpPr/>
          <p:nvPr/>
        </p:nvSpPr>
        <p:spPr>
          <a:xfrm>
            <a:off x="1401096" y="637310"/>
            <a:ext cx="3627621" cy="1581783"/>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oogle Shape;67;p12">
            <a:extLst>
              <a:ext uri="{FF2B5EF4-FFF2-40B4-BE49-F238E27FC236}">
                <a16:creationId xmlns:a16="http://schemas.microsoft.com/office/drawing/2014/main" id="{1C086759-7628-4919-9A96-9856CA746BD8}"/>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I</a:t>
            </a:r>
            <a:r>
              <a:rPr lang="en-GB" sz="3600" dirty="0" err="1">
                <a:solidFill>
                  <a:srgbClr val="512275"/>
                </a:solidFill>
                <a:latin typeface="Segoe Print" charset="0"/>
                <a:ea typeface="Verdana" panose="020B0604030504040204" pitchFamily="34" charset="0"/>
                <a:cs typeface="Segoe Print" charset="0"/>
              </a:rPr>
              <a:t>ntroduction</a:t>
            </a:r>
            <a:r>
              <a:rPr lang="en-GB" sz="3600" dirty="0">
                <a:solidFill>
                  <a:srgbClr val="512275"/>
                </a:solidFill>
                <a:latin typeface="Segoe Print" charset="0"/>
                <a:ea typeface="Verdana" panose="020B0604030504040204" pitchFamily="34" charset="0"/>
                <a:cs typeface="Segoe Print" charset="0"/>
              </a:rPr>
              <a:t> &amp; Agenda</a:t>
            </a:r>
          </a:p>
        </p:txBody>
      </p:sp>
    </p:spTree>
    <p:extLst>
      <p:ext uri="{BB962C8B-B14F-4D97-AF65-F5344CB8AC3E}">
        <p14:creationId xmlns:p14="http://schemas.microsoft.com/office/powerpoint/2010/main" val="20681647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520" y="-89994"/>
            <a:ext cx="11593888" cy="1325563"/>
          </a:xfrm>
        </p:spPr>
        <p:txBody>
          <a:bodyPr>
            <a:normAutofit/>
          </a:bodyPr>
          <a:lstStyle/>
          <a:p>
            <a:r>
              <a:rPr lang="en-GB" sz="3200" b="1" dirty="0">
                <a:solidFill>
                  <a:srgbClr val="490092"/>
                </a:solidFill>
                <a:latin typeface="Segoe Print" panose="02000600000000000000" pitchFamily="2" charset="0"/>
              </a:rPr>
              <a:t>Types of coping strategies (give handout &amp; discuss)</a:t>
            </a:r>
          </a:p>
        </p:txBody>
      </p:sp>
      <p:grpSp>
        <p:nvGrpSpPr>
          <p:cNvPr id="4" name="Group 3"/>
          <p:cNvGrpSpPr/>
          <p:nvPr/>
        </p:nvGrpSpPr>
        <p:grpSpPr>
          <a:xfrm>
            <a:off x="4176914" y="3783907"/>
            <a:ext cx="3951086" cy="3016037"/>
            <a:chOff x="330987" y="1671638"/>
            <a:chExt cx="2865472" cy="2527509"/>
          </a:xfrm>
        </p:grpSpPr>
        <p:sp>
          <p:nvSpPr>
            <p:cNvPr id="5" name="Rectangle 4"/>
            <p:cNvSpPr/>
            <p:nvPr/>
          </p:nvSpPr>
          <p:spPr>
            <a:xfrm>
              <a:off x="330988" y="1671638"/>
              <a:ext cx="2088682" cy="754221"/>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108000" rtlCol="0" anchor="ctr"/>
            <a:lstStyle/>
            <a:p>
              <a:pPr algn="ctr"/>
              <a:r>
                <a:rPr lang="en-US" dirty="0"/>
                <a:t>Shame</a:t>
              </a:r>
            </a:p>
          </p:txBody>
        </p:sp>
        <p:sp>
          <p:nvSpPr>
            <p:cNvPr id="6" name="Round Diagonal Corner Rectangle 5"/>
            <p:cNvSpPr/>
            <p:nvPr/>
          </p:nvSpPr>
          <p:spPr>
            <a:xfrm>
              <a:off x="330987" y="2382515"/>
              <a:ext cx="2865472" cy="1816632"/>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8000" tIns="0" rIns="0" rtlCol="0" anchor="t"/>
            <a:lstStyle/>
            <a:p>
              <a:pPr marL="285750" indent="-285750">
                <a:buFont typeface="Arial" charset="0"/>
                <a:buChar char="•"/>
              </a:pPr>
              <a:r>
                <a:rPr lang="en-GB" sz="1600" dirty="0">
                  <a:solidFill>
                    <a:srgbClr val="512275"/>
                  </a:solidFill>
                </a:rPr>
                <a:t>stop spending time with anyone who treats you unkindly</a:t>
              </a:r>
            </a:p>
            <a:p>
              <a:pPr marL="285750" indent="-285750">
                <a:buFont typeface="Arial" charset="0"/>
                <a:buChar char="•"/>
              </a:pPr>
              <a:r>
                <a:rPr lang="en-GB" sz="1600" dirty="0">
                  <a:solidFill>
                    <a:srgbClr val="512275"/>
                  </a:solidFill>
                </a:rPr>
                <a:t>recognise when you are trying to be perfect and accept that making mistakes is part of being human</a:t>
              </a:r>
            </a:p>
            <a:p>
              <a:pPr marL="285750" indent="-285750">
                <a:buFont typeface="Arial" charset="0"/>
                <a:buChar char="•"/>
              </a:pPr>
              <a:r>
                <a:rPr lang="en-GB" sz="1600" dirty="0">
                  <a:solidFill>
                    <a:srgbClr val="512275"/>
                  </a:solidFill>
                </a:rPr>
                <a:t>remind yourself that there are reasons for how you behave – it is not because you are 'bad'</a:t>
              </a:r>
              <a:endParaRPr lang="en-US" sz="1600" dirty="0">
                <a:solidFill>
                  <a:srgbClr val="512275"/>
                </a:solidFill>
              </a:endParaRPr>
            </a:p>
          </p:txBody>
        </p:sp>
      </p:grpSp>
      <p:grpSp>
        <p:nvGrpSpPr>
          <p:cNvPr id="7" name="Group 6"/>
          <p:cNvGrpSpPr/>
          <p:nvPr/>
        </p:nvGrpSpPr>
        <p:grpSpPr>
          <a:xfrm>
            <a:off x="263587" y="1029409"/>
            <a:ext cx="3742356" cy="2729528"/>
            <a:chOff x="330988" y="1671638"/>
            <a:chExt cx="3742356" cy="2729528"/>
          </a:xfrm>
        </p:grpSpPr>
        <p:sp>
          <p:nvSpPr>
            <p:cNvPr id="8" name="Rectangle 7"/>
            <p:cNvSpPr/>
            <p:nvPr/>
          </p:nvSpPr>
          <p:spPr>
            <a:xfrm>
              <a:off x="330988" y="1671638"/>
              <a:ext cx="2880000" cy="900112"/>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108000" rtlCol="0" anchor="ctr"/>
            <a:lstStyle/>
            <a:p>
              <a:pPr algn="ctr"/>
              <a:r>
                <a:rPr lang="en-US" dirty="0"/>
                <a:t>Anger and frustration</a:t>
              </a:r>
            </a:p>
          </p:txBody>
        </p:sp>
        <p:sp>
          <p:nvSpPr>
            <p:cNvPr id="9" name="Round Diagonal Corner Rectangle 8"/>
            <p:cNvSpPr/>
            <p:nvPr/>
          </p:nvSpPr>
          <p:spPr>
            <a:xfrm>
              <a:off x="330988" y="2571751"/>
              <a:ext cx="3742356" cy="1829415"/>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8000" tIns="0" rIns="0" rtlCol="0" anchor="t"/>
            <a:lstStyle/>
            <a:p>
              <a:pPr marL="285750" indent="-285750">
                <a:buFont typeface="Arial" charset="0"/>
                <a:buChar char="•"/>
              </a:pPr>
              <a:r>
                <a:rPr lang="en-GB" sz="1600" dirty="0">
                  <a:solidFill>
                    <a:srgbClr val="512275"/>
                  </a:solidFill>
                </a:rPr>
                <a:t>exercise</a:t>
              </a:r>
            </a:p>
            <a:p>
              <a:pPr marL="285750" indent="-285750">
                <a:buFont typeface="Arial" charset="0"/>
                <a:buChar char="•"/>
              </a:pPr>
              <a:r>
                <a:rPr lang="en-GB" sz="1600" dirty="0">
                  <a:solidFill>
                    <a:srgbClr val="512275"/>
                  </a:solidFill>
                </a:rPr>
                <a:t>hit cushions</a:t>
              </a:r>
            </a:p>
            <a:p>
              <a:pPr marL="285750" indent="-285750">
                <a:buFont typeface="Arial" charset="0"/>
                <a:buChar char="•"/>
              </a:pPr>
              <a:r>
                <a:rPr lang="en-GB" sz="1600" dirty="0">
                  <a:solidFill>
                    <a:srgbClr val="512275"/>
                  </a:solidFill>
                </a:rPr>
                <a:t>dance</a:t>
              </a:r>
            </a:p>
            <a:p>
              <a:pPr marL="285750" indent="-285750">
                <a:buFont typeface="Arial" charset="0"/>
                <a:buChar char="•"/>
              </a:pPr>
              <a:r>
                <a:rPr lang="en-GB" sz="1600" dirty="0">
                  <a:solidFill>
                    <a:srgbClr val="512275"/>
                  </a:solidFill>
                </a:rPr>
                <a:t>shake</a:t>
              </a:r>
            </a:p>
            <a:p>
              <a:pPr marL="285750" indent="-285750">
                <a:buFont typeface="Arial" charset="0"/>
                <a:buChar char="•"/>
              </a:pPr>
              <a:r>
                <a:rPr lang="en-GB" sz="1600" dirty="0">
                  <a:solidFill>
                    <a:srgbClr val="512275"/>
                  </a:solidFill>
                </a:rPr>
                <a:t>bite on bunched up material</a:t>
              </a:r>
            </a:p>
            <a:p>
              <a:pPr marL="285750" indent="-285750">
                <a:buFont typeface="Arial" charset="0"/>
                <a:buChar char="•"/>
              </a:pPr>
              <a:r>
                <a:rPr lang="en-GB" sz="1600" dirty="0">
                  <a:solidFill>
                    <a:srgbClr val="512275"/>
                  </a:solidFill>
                </a:rPr>
                <a:t>tear something up into hundreds of pieces</a:t>
              </a:r>
            </a:p>
          </p:txBody>
        </p:sp>
      </p:grpSp>
      <p:grpSp>
        <p:nvGrpSpPr>
          <p:cNvPr id="10" name="Group 9"/>
          <p:cNvGrpSpPr/>
          <p:nvPr/>
        </p:nvGrpSpPr>
        <p:grpSpPr>
          <a:xfrm>
            <a:off x="8331052" y="949968"/>
            <a:ext cx="3742356" cy="3674574"/>
            <a:chOff x="330988" y="1671638"/>
            <a:chExt cx="3742356" cy="3674574"/>
          </a:xfrm>
        </p:grpSpPr>
        <p:sp>
          <p:nvSpPr>
            <p:cNvPr id="11" name="Rectangle 10"/>
            <p:cNvSpPr/>
            <p:nvPr/>
          </p:nvSpPr>
          <p:spPr>
            <a:xfrm>
              <a:off x="330988" y="1671638"/>
              <a:ext cx="2880000" cy="900000"/>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108000" rtlCol="0" anchor="ctr"/>
            <a:lstStyle/>
            <a:p>
              <a:pPr algn="ctr"/>
              <a:r>
                <a:rPr lang="en-US" dirty="0"/>
                <a:t>Sadness and fear</a:t>
              </a:r>
            </a:p>
          </p:txBody>
        </p:sp>
        <p:sp>
          <p:nvSpPr>
            <p:cNvPr id="12" name="Round Diagonal Corner Rectangle 11"/>
            <p:cNvSpPr/>
            <p:nvPr/>
          </p:nvSpPr>
          <p:spPr>
            <a:xfrm>
              <a:off x="330988" y="2495613"/>
              <a:ext cx="3742356" cy="2850599"/>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8000" tIns="0" rIns="0" rtlCol="0" anchor="t"/>
            <a:lstStyle/>
            <a:p>
              <a:pPr marL="285750" indent="-285750">
                <a:buFont typeface="Arial" charset="0"/>
                <a:buChar char="•"/>
              </a:pPr>
              <a:r>
                <a:rPr lang="en-GB" sz="1600" dirty="0">
                  <a:solidFill>
                    <a:srgbClr val="512275"/>
                  </a:solidFill>
                </a:rPr>
                <a:t>wrap a blanket around you</a:t>
              </a:r>
            </a:p>
            <a:p>
              <a:pPr marL="285750" indent="-285750">
                <a:buFont typeface="Arial" charset="0"/>
                <a:buChar char="•"/>
              </a:pPr>
              <a:r>
                <a:rPr lang="en-GB" sz="1600" dirty="0">
                  <a:solidFill>
                    <a:srgbClr val="512275"/>
                  </a:solidFill>
                </a:rPr>
                <a:t>spend time with an animal</a:t>
              </a:r>
            </a:p>
            <a:p>
              <a:pPr marL="285750" indent="-285750">
                <a:buFont typeface="Arial" charset="0"/>
                <a:buChar char="•"/>
              </a:pPr>
              <a:r>
                <a:rPr lang="en-GB" sz="1600" dirty="0">
                  <a:solidFill>
                    <a:srgbClr val="512275"/>
                  </a:solidFill>
                </a:rPr>
                <a:t>walk in nature</a:t>
              </a:r>
            </a:p>
            <a:p>
              <a:pPr marL="285750" indent="-285750">
                <a:buFont typeface="Arial" charset="0"/>
                <a:buChar char="•"/>
              </a:pPr>
              <a:r>
                <a:rPr lang="en-GB" sz="1600" dirty="0">
                  <a:solidFill>
                    <a:srgbClr val="512275"/>
                  </a:solidFill>
                </a:rPr>
                <a:t>let yourself cry or sleep</a:t>
              </a:r>
            </a:p>
            <a:p>
              <a:pPr marL="285750" indent="-285750">
                <a:buFont typeface="Arial" charset="0"/>
                <a:buChar char="•"/>
              </a:pPr>
              <a:r>
                <a:rPr lang="en-GB" sz="1600" dirty="0">
                  <a:solidFill>
                    <a:srgbClr val="512275"/>
                  </a:solidFill>
                </a:rPr>
                <a:t>listen to soothing music</a:t>
              </a:r>
            </a:p>
            <a:p>
              <a:pPr marL="285750" indent="-285750">
                <a:buFont typeface="Arial" charset="0"/>
                <a:buChar char="•"/>
              </a:pPr>
              <a:r>
                <a:rPr lang="en-GB" sz="1600" dirty="0">
                  <a:solidFill>
                    <a:srgbClr val="512275"/>
                  </a:solidFill>
                </a:rPr>
                <a:t>tell someone how you feel</a:t>
              </a:r>
            </a:p>
            <a:p>
              <a:pPr marL="285750" indent="-285750">
                <a:buFont typeface="Arial" charset="0"/>
                <a:buChar char="•"/>
              </a:pPr>
              <a:r>
                <a:rPr lang="en-GB" sz="1600" dirty="0">
                  <a:solidFill>
                    <a:srgbClr val="512275"/>
                  </a:solidFill>
                </a:rPr>
                <a:t>massage your hands</a:t>
              </a:r>
            </a:p>
            <a:p>
              <a:pPr marL="285750" indent="-285750">
                <a:buFont typeface="Arial" charset="0"/>
                <a:buChar char="•"/>
              </a:pPr>
              <a:r>
                <a:rPr lang="en-GB" sz="1600" dirty="0">
                  <a:solidFill>
                    <a:srgbClr val="512275"/>
                  </a:solidFill>
                </a:rPr>
                <a:t>lie in a comfortable position and breathe in – then breathe out slowly, making your out-breath longer than your in-breath.</a:t>
              </a:r>
              <a:endParaRPr lang="en-US" sz="1600" dirty="0">
                <a:solidFill>
                  <a:srgbClr val="512275"/>
                </a:solidFill>
              </a:endParaRPr>
            </a:p>
          </p:txBody>
        </p:sp>
      </p:grpSp>
      <p:grpSp>
        <p:nvGrpSpPr>
          <p:cNvPr id="13" name="Group 12"/>
          <p:cNvGrpSpPr/>
          <p:nvPr/>
        </p:nvGrpSpPr>
        <p:grpSpPr>
          <a:xfrm>
            <a:off x="4124899" y="1029408"/>
            <a:ext cx="4003101" cy="2729529"/>
            <a:chOff x="-1043805" y="1671637"/>
            <a:chExt cx="3417158" cy="1709721"/>
          </a:xfrm>
        </p:grpSpPr>
        <p:sp>
          <p:nvSpPr>
            <p:cNvPr id="14" name="Rectangle 13"/>
            <p:cNvSpPr/>
            <p:nvPr/>
          </p:nvSpPr>
          <p:spPr>
            <a:xfrm>
              <a:off x="-1043805" y="1671637"/>
              <a:ext cx="2458448" cy="563742"/>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108000" rtlCol="0" anchor="ctr"/>
            <a:lstStyle/>
            <a:p>
              <a:pPr algn="ctr"/>
              <a:r>
                <a:rPr lang="en-US" sz="2000" dirty="0"/>
                <a:t>Need to control</a:t>
              </a:r>
            </a:p>
          </p:txBody>
        </p:sp>
        <p:sp>
          <p:nvSpPr>
            <p:cNvPr id="15" name="Round Diagonal Corner Rectangle 14"/>
            <p:cNvSpPr/>
            <p:nvPr/>
          </p:nvSpPr>
          <p:spPr>
            <a:xfrm>
              <a:off x="-1043805" y="2235380"/>
              <a:ext cx="3417158" cy="114597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8000" tIns="0" rIns="0" rtlCol="0" anchor="t"/>
            <a:lstStyle/>
            <a:p>
              <a:pPr marL="285750" indent="-285750">
                <a:buFont typeface="Arial" charset="0"/>
                <a:buChar char="•"/>
              </a:pPr>
              <a:r>
                <a:rPr lang="en-GB" sz="1600" dirty="0">
                  <a:solidFill>
                    <a:srgbClr val="512275"/>
                  </a:solidFill>
                </a:rPr>
                <a:t>write lists</a:t>
              </a:r>
            </a:p>
            <a:p>
              <a:pPr marL="285750" indent="-285750">
                <a:buFont typeface="Arial" charset="0"/>
                <a:buChar char="•"/>
              </a:pPr>
              <a:r>
                <a:rPr lang="en-GB" sz="1600" dirty="0">
                  <a:solidFill>
                    <a:srgbClr val="512275"/>
                  </a:solidFill>
                </a:rPr>
                <a:t>tidy up</a:t>
              </a:r>
            </a:p>
            <a:p>
              <a:pPr marL="285750" indent="-285750">
                <a:buFont typeface="Arial" charset="0"/>
                <a:buChar char="•"/>
              </a:pPr>
              <a:r>
                <a:rPr lang="en-GB" sz="1600" dirty="0">
                  <a:solidFill>
                    <a:srgbClr val="512275"/>
                  </a:solidFill>
                </a:rPr>
                <a:t>have a throw-out</a:t>
              </a:r>
            </a:p>
            <a:p>
              <a:pPr marL="285750" indent="-285750">
                <a:buFont typeface="Arial" charset="0"/>
                <a:buChar char="•"/>
              </a:pPr>
              <a:r>
                <a:rPr lang="en-GB" sz="1600" dirty="0">
                  <a:solidFill>
                    <a:srgbClr val="512275"/>
                  </a:solidFill>
                </a:rPr>
                <a:t>write a letter saying everything you are feeling, then tear it up</a:t>
              </a:r>
            </a:p>
            <a:p>
              <a:pPr marL="285750" indent="-285750">
                <a:buFont typeface="Arial" charset="0"/>
                <a:buChar char="•"/>
              </a:pPr>
              <a:r>
                <a:rPr lang="en-GB" sz="1600" dirty="0">
                  <a:solidFill>
                    <a:srgbClr val="512275"/>
                  </a:solidFill>
                </a:rPr>
                <a:t>weed a garden</a:t>
              </a:r>
            </a:p>
            <a:p>
              <a:pPr marL="285750" indent="-285750">
                <a:buFont typeface="Arial" charset="0"/>
                <a:buChar char="•"/>
              </a:pPr>
              <a:r>
                <a:rPr lang="en-GB" sz="1600" dirty="0">
                  <a:solidFill>
                    <a:srgbClr val="512275"/>
                  </a:solidFill>
                </a:rPr>
                <a:t>clench then relax all your muscles</a:t>
              </a:r>
              <a:endParaRPr lang="en-US" sz="1600" dirty="0">
                <a:solidFill>
                  <a:srgbClr val="512275"/>
                </a:solidFill>
              </a:endParaRPr>
            </a:p>
          </p:txBody>
        </p:sp>
      </p:grpSp>
      <p:grpSp>
        <p:nvGrpSpPr>
          <p:cNvPr id="16" name="Group 15"/>
          <p:cNvGrpSpPr/>
          <p:nvPr/>
        </p:nvGrpSpPr>
        <p:grpSpPr>
          <a:xfrm>
            <a:off x="8195305" y="4590764"/>
            <a:ext cx="3878103" cy="2221572"/>
            <a:chOff x="-513671" y="1345926"/>
            <a:chExt cx="3878103" cy="2205812"/>
          </a:xfrm>
        </p:grpSpPr>
        <p:sp>
          <p:nvSpPr>
            <p:cNvPr id="17" name="Rectangle 16"/>
            <p:cNvSpPr/>
            <p:nvPr/>
          </p:nvSpPr>
          <p:spPr>
            <a:xfrm>
              <a:off x="-426289" y="1345926"/>
              <a:ext cx="2880000" cy="893615"/>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108000" rtlCol="0" anchor="ctr"/>
            <a:lstStyle/>
            <a:p>
              <a:pPr algn="ctr"/>
              <a:r>
                <a:rPr lang="en-US" sz="2000" dirty="0"/>
                <a:t>Numb and disconnected</a:t>
              </a:r>
            </a:p>
          </p:txBody>
        </p:sp>
        <p:sp>
          <p:nvSpPr>
            <p:cNvPr id="18" name="Round Diagonal Corner Rectangle 17"/>
            <p:cNvSpPr/>
            <p:nvPr/>
          </p:nvSpPr>
          <p:spPr>
            <a:xfrm>
              <a:off x="-513671" y="2231612"/>
              <a:ext cx="3878103" cy="1320126"/>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8000" tIns="0" rIns="0" rtlCol="0" anchor="t"/>
            <a:lstStyle/>
            <a:p>
              <a:pPr marL="285750" indent="-285750">
                <a:buFont typeface="Arial" charset="0"/>
                <a:buChar char="•"/>
              </a:pPr>
              <a:r>
                <a:rPr lang="en-GB" sz="1600" dirty="0">
                  <a:solidFill>
                    <a:srgbClr val="512275"/>
                  </a:solidFill>
                </a:rPr>
                <a:t>flick elastic bands on your wrists</a:t>
              </a:r>
            </a:p>
            <a:p>
              <a:pPr marL="285750" indent="-285750">
                <a:buFont typeface="Arial" charset="0"/>
                <a:buChar char="•"/>
              </a:pPr>
              <a:r>
                <a:rPr lang="en-GB" sz="1600" dirty="0">
                  <a:solidFill>
                    <a:srgbClr val="512275"/>
                  </a:solidFill>
                </a:rPr>
                <a:t>hold ice cubes</a:t>
              </a:r>
            </a:p>
            <a:p>
              <a:pPr marL="285750" indent="-285750">
                <a:buFont typeface="Arial" charset="0"/>
                <a:buChar char="•"/>
              </a:pPr>
              <a:r>
                <a:rPr lang="en-GB" sz="1600" dirty="0">
                  <a:solidFill>
                    <a:srgbClr val="512275"/>
                  </a:solidFill>
                </a:rPr>
                <a:t>smell something with strong odour</a:t>
              </a:r>
            </a:p>
            <a:p>
              <a:pPr marL="285750" indent="-285750">
                <a:buFont typeface="Arial" charset="0"/>
                <a:buChar char="•"/>
              </a:pPr>
              <a:r>
                <a:rPr lang="en-GB" sz="1600" dirty="0">
                  <a:solidFill>
                    <a:srgbClr val="512275"/>
                  </a:solidFill>
                </a:rPr>
                <a:t>have a very cold shower</a:t>
              </a:r>
              <a:endParaRPr lang="en-US" sz="1600" dirty="0">
                <a:solidFill>
                  <a:srgbClr val="512275"/>
                </a:solidFill>
              </a:endParaRPr>
            </a:p>
          </p:txBody>
        </p:sp>
      </p:grpSp>
      <p:grpSp>
        <p:nvGrpSpPr>
          <p:cNvPr id="19" name="Group 18"/>
          <p:cNvGrpSpPr/>
          <p:nvPr/>
        </p:nvGrpSpPr>
        <p:grpSpPr>
          <a:xfrm>
            <a:off x="135265" y="3794690"/>
            <a:ext cx="3899324" cy="3005254"/>
            <a:chOff x="330987" y="1671638"/>
            <a:chExt cx="3899324" cy="3005254"/>
          </a:xfrm>
        </p:grpSpPr>
        <p:sp>
          <p:nvSpPr>
            <p:cNvPr id="20" name="Rectangle 19"/>
            <p:cNvSpPr/>
            <p:nvPr/>
          </p:nvSpPr>
          <p:spPr>
            <a:xfrm>
              <a:off x="330988" y="1671638"/>
              <a:ext cx="2880000" cy="900000"/>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108000" rtlCol="0" anchor="ctr"/>
            <a:lstStyle/>
            <a:p>
              <a:pPr algn="ctr"/>
              <a:r>
                <a:rPr lang="en-US" dirty="0"/>
                <a:t>Self-hatred</a:t>
              </a:r>
            </a:p>
          </p:txBody>
        </p:sp>
        <p:sp>
          <p:nvSpPr>
            <p:cNvPr id="21" name="Round Diagonal Corner Rectangle 20"/>
            <p:cNvSpPr/>
            <p:nvPr/>
          </p:nvSpPr>
          <p:spPr>
            <a:xfrm>
              <a:off x="330987" y="2500311"/>
              <a:ext cx="3899324" cy="2176581"/>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8000" tIns="0" rIns="0" rtlCol="0" anchor="t"/>
            <a:lstStyle/>
            <a:p>
              <a:pPr marL="285750" indent="-285750">
                <a:buFont typeface="Arial" charset="0"/>
                <a:buChar char="•"/>
              </a:pPr>
              <a:r>
                <a:rPr lang="en-GB" sz="1600" dirty="0">
                  <a:solidFill>
                    <a:srgbClr val="512275"/>
                  </a:solidFill>
                </a:rPr>
                <a:t>write a letter from the part of you that feels the self-hatred, then write back with as much compassion and acceptance as you can</a:t>
              </a:r>
            </a:p>
            <a:p>
              <a:pPr marL="285750" indent="-285750">
                <a:buFont typeface="Arial" charset="0"/>
                <a:buChar char="•"/>
              </a:pPr>
              <a:r>
                <a:rPr lang="en-GB" sz="1600" dirty="0">
                  <a:solidFill>
                    <a:srgbClr val="512275"/>
                  </a:solidFill>
                </a:rPr>
                <a:t>find creative ways to express self-hatred, e.g. writing songs or poetry, drawing, movement or singing</a:t>
              </a:r>
            </a:p>
            <a:p>
              <a:pPr marL="285750" indent="-285750">
                <a:buFont typeface="Arial" charset="0"/>
                <a:buChar char="•"/>
              </a:pPr>
              <a:r>
                <a:rPr lang="en-GB" sz="1600" dirty="0">
                  <a:solidFill>
                    <a:srgbClr val="512275"/>
                  </a:solidFill>
                </a:rPr>
                <a:t>do physical exercise </a:t>
              </a:r>
              <a:endParaRPr lang="en-US" sz="1600" dirty="0">
                <a:solidFill>
                  <a:srgbClr val="512275"/>
                </a:solidFill>
              </a:endParaRPr>
            </a:p>
          </p:txBody>
        </p:sp>
      </p:grpSp>
    </p:spTree>
    <p:extLst>
      <p:ext uri="{BB962C8B-B14F-4D97-AF65-F5344CB8AC3E}">
        <p14:creationId xmlns:p14="http://schemas.microsoft.com/office/powerpoint/2010/main" val="9673471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108" y="171730"/>
            <a:ext cx="10515600" cy="1325563"/>
          </a:xfrm>
        </p:spPr>
        <p:txBody>
          <a:bodyPr>
            <a:noAutofit/>
          </a:bodyPr>
          <a:lstStyle/>
          <a:p>
            <a:r>
              <a:rPr lang="en-GB" sz="4800" b="1" dirty="0">
                <a:solidFill>
                  <a:srgbClr val="490092"/>
                </a:solidFill>
                <a:latin typeface="Segoe Print" panose="02000600000000000000" pitchFamily="2" charset="0"/>
              </a:rPr>
              <a:t>Group Practise – Progressive Muscle Relaxation</a:t>
            </a:r>
          </a:p>
        </p:txBody>
      </p:sp>
      <p:sp>
        <p:nvSpPr>
          <p:cNvPr id="3" name="Content Placeholder 2"/>
          <p:cNvSpPr>
            <a:spLocks noGrp="1"/>
          </p:cNvSpPr>
          <p:nvPr>
            <p:ph idx="1"/>
          </p:nvPr>
        </p:nvSpPr>
        <p:spPr>
          <a:xfrm>
            <a:off x="153972" y="1661416"/>
            <a:ext cx="4769721" cy="5352699"/>
          </a:xfrm>
        </p:spPr>
        <p:txBody>
          <a:bodyPr>
            <a:normAutofit lnSpcReduction="10000"/>
          </a:bodyPr>
          <a:lstStyle/>
          <a:p>
            <a:r>
              <a:rPr lang="en-GB" sz="2000" dirty="0">
                <a:solidFill>
                  <a:srgbClr val="490092"/>
                </a:solidFill>
                <a:latin typeface="Verdana" panose="020B0604030504040204" pitchFamily="34" charset="0"/>
                <a:ea typeface="Verdana" panose="020B0604030504040204" pitchFamily="34" charset="0"/>
              </a:rPr>
              <a:t>Offer to group to spend a couple of minutes practising a relaxation exercise</a:t>
            </a:r>
          </a:p>
          <a:p>
            <a:r>
              <a:rPr lang="en-GB" sz="2000" dirty="0">
                <a:solidFill>
                  <a:srgbClr val="490092"/>
                </a:solidFill>
                <a:latin typeface="Verdana" panose="020B0604030504040204" pitchFamily="34" charset="0"/>
                <a:ea typeface="Verdana" panose="020B0604030504040204" pitchFamily="34" charset="0"/>
              </a:rPr>
              <a:t>Don’t have to join in if don’t want to</a:t>
            </a:r>
          </a:p>
          <a:p>
            <a:r>
              <a:rPr lang="en-GB" sz="2000" dirty="0">
                <a:solidFill>
                  <a:srgbClr val="490092"/>
                </a:solidFill>
                <a:latin typeface="Verdana" panose="020B0604030504040204" pitchFamily="34" charset="0"/>
                <a:ea typeface="Verdana" panose="020B0604030504040204" pitchFamily="34" charset="0"/>
              </a:rPr>
              <a:t>Something they can practise outside of the group to help feel relaxed</a:t>
            </a:r>
          </a:p>
          <a:p>
            <a:r>
              <a:rPr lang="en-US" sz="2000" dirty="0">
                <a:solidFill>
                  <a:srgbClr val="490092"/>
                </a:solidFill>
                <a:latin typeface="Verdana" panose="020B0604030504040204" pitchFamily="34" charset="0"/>
                <a:ea typeface="Verdana" panose="020B0604030504040204" pitchFamily="34" charset="0"/>
              </a:rPr>
              <a:t>Guide participants to tense (inhale) and then release/relax (exhale) each major muscle group in turn, working all the way down the body.</a:t>
            </a:r>
          </a:p>
          <a:p>
            <a:r>
              <a:rPr lang="en-US" sz="2000" dirty="0">
                <a:solidFill>
                  <a:srgbClr val="490092"/>
                </a:solidFill>
                <a:latin typeface="Verdana" panose="020B0604030504040204" pitchFamily="34" charset="0"/>
                <a:ea typeface="Verdana" panose="020B0604030504040204" pitchFamily="34" charset="0"/>
              </a:rPr>
              <a:t>Ask them to notice how they feel after each release.</a:t>
            </a:r>
          </a:p>
          <a:p>
            <a:r>
              <a:rPr lang="en-US" sz="2000" dirty="0">
                <a:solidFill>
                  <a:srgbClr val="490092"/>
                </a:solidFill>
                <a:latin typeface="Verdana" panose="020B0604030504040204" pitchFamily="34" charset="0"/>
                <a:ea typeface="Verdana" panose="020B0604030504040204" pitchFamily="34" charset="0"/>
              </a:rPr>
              <a:t>Avoid any areas with injuries or pain.</a:t>
            </a:r>
            <a:endParaRPr lang="en-GB" sz="2000" dirty="0">
              <a:solidFill>
                <a:srgbClr val="490092"/>
              </a:solidFill>
              <a:latin typeface="Verdana" panose="020B0604030504040204" pitchFamily="34" charset="0"/>
              <a:ea typeface="Verdana" panose="020B0604030504040204" pitchFamily="34" charset="0"/>
            </a:endParaRPr>
          </a:p>
        </p:txBody>
      </p:sp>
      <p:graphicFrame>
        <p:nvGraphicFramePr>
          <p:cNvPr id="4" name="Table 3">
            <a:extLst>
              <a:ext uri="{FF2B5EF4-FFF2-40B4-BE49-F238E27FC236}">
                <a16:creationId xmlns:a16="http://schemas.microsoft.com/office/drawing/2014/main" id="{B20EAD73-84D1-4236-94B4-607F607B91D5}"/>
              </a:ext>
            </a:extLst>
          </p:cNvPr>
          <p:cNvGraphicFramePr>
            <a:graphicFrameLocks noGrp="1"/>
          </p:cNvGraphicFramePr>
          <p:nvPr>
            <p:extLst>
              <p:ext uri="{D42A27DB-BD31-4B8C-83A1-F6EECF244321}">
                <p14:modId xmlns:p14="http://schemas.microsoft.com/office/powerpoint/2010/main" val="1886141819"/>
              </p:ext>
            </p:extLst>
          </p:nvPr>
        </p:nvGraphicFramePr>
        <p:xfrm>
          <a:off x="6260123" y="993200"/>
          <a:ext cx="5777903" cy="5554580"/>
        </p:xfrm>
        <a:graphic>
          <a:graphicData uri="http://schemas.openxmlformats.org/drawingml/2006/table">
            <a:tbl>
              <a:tblPr firstRow="1" firstCol="1" lastRow="1" lastCol="1" bandRow="1" bandCol="1">
                <a:tableStyleId>{2D5ABB26-0587-4C30-8999-92F81FD0307C}</a:tableStyleId>
              </a:tblPr>
              <a:tblGrid>
                <a:gridCol w="796092">
                  <a:extLst>
                    <a:ext uri="{9D8B030D-6E8A-4147-A177-3AD203B41FA5}">
                      <a16:colId xmlns:a16="http://schemas.microsoft.com/office/drawing/2014/main" val="3609480376"/>
                    </a:ext>
                  </a:extLst>
                </a:gridCol>
                <a:gridCol w="4981811">
                  <a:extLst>
                    <a:ext uri="{9D8B030D-6E8A-4147-A177-3AD203B41FA5}">
                      <a16:colId xmlns:a16="http://schemas.microsoft.com/office/drawing/2014/main" val="3398473332"/>
                    </a:ext>
                  </a:extLst>
                </a:gridCol>
              </a:tblGrid>
              <a:tr h="283014">
                <a:tc gridSpan="2">
                  <a:txBody>
                    <a:bodyPr/>
                    <a:lstStyle/>
                    <a:p>
                      <a:pPr marL="78105">
                        <a:lnSpc>
                          <a:spcPct val="107000"/>
                        </a:lnSpc>
                        <a:spcBef>
                          <a:spcPts val="495"/>
                        </a:spcBef>
                        <a:spcAft>
                          <a:spcPts val="0"/>
                        </a:spcAft>
                      </a:pPr>
                      <a:r>
                        <a:rPr lang="en-US" sz="1400" b="1" dirty="0">
                          <a:effectLst/>
                        </a:rPr>
                        <a:t>Technique for differential muscle relaxation</a:t>
                      </a:r>
                      <a:endParaRPr lang="en-GB" sz="1400" b="1" dirty="0">
                        <a:solidFill>
                          <a:schemeClr val="tx1"/>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solidFill>
                      <a:srgbClr val="E9D4FC"/>
                    </a:solidFill>
                  </a:tcPr>
                </a:tc>
                <a:tc hMerge="1">
                  <a:txBody>
                    <a:bodyPr/>
                    <a:lstStyle/>
                    <a:p>
                      <a:endParaRPr lang="en-GB"/>
                    </a:p>
                  </a:txBody>
                  <a:tcPr/>
                </a:tc>
                <a:extLst>
                  <a:ext uri="{0D108BD9-81ED-4DB2-BD59-A6C34878D82A}">
                    <a16:rowId xmlns:a16="http://schemas.microsoft.com/office/drawing/2014/main" val="2964062967"/>
                  </a:ext>
                </a:extLst>
              </a:tr>
              <a:tr h="563038">
                <a:tc gridSpan="2">
                  <a:txBody>
                    <a:bodyPr/>
                    <a:lstStyle/>
                    <a:p>
                      <a:pPr marL="71755" marR="145415">
                        <a:lnSpc>
                          <a:spcPct val="100000"/>
                        </a:lnSpc>
                        <a:spcBef>
                          <a:spcPts val="265"/>
                        </a:spcBef>
                        <a:spcAft>
                          <a:spcPts val="0"/>
                        </a:spcAft>
                      </a:pPr>
                      <a:r>
                        <a:rPr lang="en-US" sz="1400">
                          <a:effectLst/>
                        </a:rPr>
                        <a:t>Using the list </a:t>
                      </a:r>
                      <a:r>
                        <a:rPr lang="en-US" sz="1400" spc="-15">
                          <a:effectLst/>
                        </a:rPr>
                        <a:t>below, tense, </a:t>
                      </a:r>
                      <a:r>
                        <a:rPr lang="en-US" sz="1400">
                          <a:effectLst/>
                        </a:rPr>
                        <a:t>observe and then relax all the muscle groups in </a:t>
                      </a:r>
                      <a:r>
                        <a:rPr lang="en-US" sz="1400" spc="-15">
                          <a:effectLst/>
                        </a:rPr>
                        <a:t>your </a:t>
                      </a:r>
                      <a:r>
                        <a:rPr lang="en-US" sz="1400" spc="-25">
                          <a:effectLst/>
                        </a:rPr>
                        <a:t>body. </a:t>
                      </a:r>
                      <a:r>
                        <a:rPr lang="en-US" sz="1400">
                          <a:effectLst/>
                        </a:rPr>
                        <a:t>Practice a </a:t>
                      </a:r>
                      <a:r>
                        <a:rPr lang="en-US" sz="1400" spc="-15">
                          <a:effectLst/>
                        </a:rPr>
                        <a:t>few </a:t>
                      </a:r>
                      <a:r>
                        <a:rPr lang="en-US" sz="1400">
                          <a:effectLst/>
                        </a:rPr>
                        <a:t>times using the list so that </a:t>
                      </a:r>
                      <a:r>
                        <a:rPr lang="en-US" sz="1400" spc="-15">
                          <a:effectLst/>
                        </a:rPr>
                        <a:t>you </a:t>
                      </a:r>
                      <a:r>
                        <a:rPr lang="en-US" sz="1400">
                          <a:effectLst/>
                        </a:rPr>
                        <a:t>become familiar with the different </a:t>
                      </a:r>
                      <a:r>
                        <a:rPr lang="en-US" sz="1400" spc="-15">
                          <a:effectLst/>
                        </a:rPr>
                        <a:t>exercises:</a:t>
                      </a:r>
                      <a:endParaRPr lang="en-GB"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solidFill>
                      <a:srgbClr val="E9D4FC"/>
                    </a:solidFill>
                  </a:tcPr>
                </a:tc>
                <a:tc hMerge="1">
                  <a:txBody>
                    <a:bodyPr/>
                    <a:lstStyle/>
                    <a:p>
                      <a:endParaRPr lang="en-GB"/>
                    </a:p>
                  </a:txBody>
                  <a:tcPr/>
                </a:tc>
                <a:extLst>
                  <a:ext uri="{0D108BD9-81ED-4DB2-BD59-A6C34878D82A}">
                    <a16:rowId xmlns:a16="http://schemas.microsoft.com/office/drawing/2014/main" val="510867816"/>
                  </a:ext>
                </a:extLst>
              </a:tr>
              <a:tr h="395503">
                <a:tc>
                  <a:txBody>
                    <a:bodyPr/>
                    <a:lstStyle/>
                    <a:p>
                      <a:pPr marL="71755">
                        <a:lnSpc>
                          <a:spcPct val="107000"/>
                        </a:lnSpc>
                        <a:spcBef>
                          <a:spcPts val="265"/>
                        </a:spcBef>
                        <a:spcAft>
                          <a:spcPts val="0"/>
                        </a:spcAft>
                      </a:pPr>
                      <a:r>
                        <a:rPr lang="en-US" sz="1200" dirty="0">
                          <a:effectLst/>
                        </a:rPr>
                        <a:t>Hands</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solidFill>
                      <a:srgbClr val="E9D4FC"/>
                    </a:solidFill>
                  </a:tcPr>
                </a:tc>
                <a:tc>
                  <a:txBody>
                    <a:bodyPr/>
                    <a:lstStyle/>
                    <a:p>
                      <a:pPr marL="71755">
                        <a:lnSpc>
                          <a:spcPct val="107000"/>
                        </a:lnSpc>
                        <a:spcBef>
                          <a:spcPts val="265"/>
                        </a:spcBef>
                        <a:spcAft>
                          <a:spcPts val="0"/>
                        </a:spcAft>
                      </a:pPr>
                      <a:r>
                        <a:rPr lang="en-US" sz="1400" dirty="0">
                          <a:effectLst/>
                        </a:rPr>
                        <a:t>Tense your hands by making a fist and relax. Repeat.</a:t>
                      </a:r>
                      <a:endParaRPr lang="en-GB"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solidFill>
                      <a:srgbClr val="E9D4FC"/>
                    </a:solidFill>
                  </a:tcPr>
                </a:tc>
                <a:extLst>
                  <a:ext uri="{0D108BD9-81ED-4DB2-BD59-A6C34878D82A}">
                    <a16:rowId xmlns:a16="http://schemas.microsoft.com/office/drawing/2014/main" val="1984318671"/>
                  </a:ext>
                </a:extLst>
              </a:tr>
              <a:tr h="395503">
                <a:tc>
                  <a:txBody>
                    <a:bodyPr/>
                    <a:lstStyle/>
                    <a:p>
                      <a:pPr marL="71755">
                        <a:lnSpc>
                          <a:spcPct val="107000"/>
                        </a:lnSpc>
                        <a:spcBef>
                          <a:spcPts val="265"/>
                        </a:spcBef>
                        <a:spcAft>
                          <a:spcPts val="0"/>
                        </a:spcAft>
                      </a:pPr>
                      <a:r>
                        <a:rPr lang="en-US" sz="1200">
                          <a:effectLst/>
                        </a:rPr>
                        <a:t>Forearms</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solidFill>
                      <a:srgbClr val="E9D4FC"/>
                    </a:solidFill>
                  </a:tcPr>
                </a:tc>
                <a:tc>
                  <a:txBody>
                    <a:bodyPr/>
                    <a:lstStyle/>
                    <a:p>
                      <a:pPr marL="71755" marR="268605">
                        <a:lnSpc>
                          <a:spcPct val="100000"/>
                        </a:lnSpc>
                        <a:spcBef>
                          <a:spcPts val="265"/>
                        </a:spcBef>
                        <a:spcAft>
                          <a:spcPts val="0"/>
                        </a:spcAft>
                      </a:pPr>
                      <a:r>
                        <a:rPr lang="en-US" sz="1400" dirty="0">
                          <a:effectLst/>
                        </a:rPr>
                        <a:t>Bend your hands at the wrists and point your fingers upwards and relax. Repeat.</a:t>
                      </a:r>
                      <a:endParaRPr lang="en-GB"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solidFill>
                      <a:srgbClr val="E9D4FC"/>
                    </a:solidFill>
                  </a:tcPr>
                </a:tc>
                <a:extLst>
                  <a:ext uri="{0D108BD9-81ED-4DB2-BD59-A6C34878D82A}">
                    <a16:rowId xmlns:a16="http://schemas.microsoft.com/office/drawing/2014/main" val="40649784"/>
                  </a:ext>
                </a:extLst>
              </a:tr>
              <a:tr h="395503">
                <a:tc>
                  <a:txBody>
                    <a:bodyPr/>
                    <a:lstStyle/>
                    <a:p>
                      <a:pPr marL="71755">
                        <a:lnSpc>
                          <a:spcPct val="107000"/>
                        </a:lnSpc>
                        <a:spcBef>
                          <a:spcPts val="265"/>
                        </a:spcBef>
                        <a:spcAft>
                          <a:spcPts val="0"/>
                        </a:spcAft>
                      </a:pPr>
                      <a:r>
                        <a:rPr lang="en-US" sz="1200" dirty="0">
                          <a:effectLst/>
                        </a:rPr>
                        <a:t>Upper arms</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solidFill>
                      <a:srgbClr val="E9D4FC"/>
                    </a:solidFill>
                  </a:tcPr>
                </a:tc>
                <a:tc>
                  <a:txBody>
                    <a:bodyPr/>
                    <a:lstStyle/>
                    <a:p>
                      <a:pPr marL="71755" marR="243840">
                        <a:lnSpc>
                          <a:spcPct val="100000"/>
                        </a:lnSpc>
                        <a:spcBef>
                          <a:spcPts val="265"/>
                        </a:spcBef>
                        <a:spcAft>
                          <a:spcPts val="0"/>
                        </a:spcAft>
                      </a:pPr>
                      <a:r>
                        <a:rPr lang="en-US" sz="1400">
                          <a:effectLst/>
                        </a:rPr>
                        <a:t>Bring your wrists towards your shoulders, feel the tension and relax. Repeat.</a:t>
                      </a:r>
                      <a:endParaRPr lang="en-GB"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solidFill>
                      <a:srgbClr val="E9D4FC"/>
                    </a:solidFill>
                  </a:tcPr>
                </a:tc>
                <a:extLst>
                  <a:ext uri="{0D108BD9-81ED-4DB2-BD59-A6C34878D82A}">
                    <a16:rowId xmlns:a16="http://schemas.microsoft.com/office/drawing/2014/main" val="1355980727"/>
                  </a:ext>
                </a:extLst>
              </a:tr>
              <a:tr h="395503">
                <a:tc>
                  <a:txBody>
                    <a:bodyPr/>
                    <a:lstStyle/>
                    <a:p>
                      <a:pPr marL="71755">
                        <a:lnSpc>
                          <a:spcPct val="107000"/>
                        </a:lnSpc>
                        <a:spcBef>
                          <a:spcPts val="265"/>
                        </a:spcBef>
                        <a:spcAft>
                          <a:spcPts val="0"/>
                        </a:spcAft>
                      </a:pPr>
                      <a:r>
                        <a:rPr lang="en-US" sz="1200" dirty="0">
                          <a:effectLst/>
                        </a:rPr>
                        <a:t>Shoulders</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solidFill>
                      <a:srgbClr val="E9D4FC"/>
                    </a:solidFill>
                  </a:tcPr>
                </a:tc>
                <a:tc>
                  <a:txBody>
                    <a:bodyPr/>
                    <a:lstStyle/>
                    <a:p>
                      <a:pPr marL="71755" marR="124460">
                        <a:lnSpc>
                          <a:spcPct val="100000"/>
                        </a:lnSpc>
                        <a:spcBef>
                          <a:spcPts val="265"/>
                        </a:spcBef>
                        <a:spcAft>
                          <a:spcPts val="0"/>
                        </a:spcAft>
                      </a:pPr>
                      <a:r>
                        <a:rPr lang="en-US" sz="1400">
                          <a:effectLst/>
                        </a:rPr>
                        <a:t>Bring your shoulders up towards your ears, feel the tension and relax. Repeat.</a:t>
                      </a:r>
                      <a:endParaRPr lang="en-GB"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solidFill>
                      <a:srgbClr val="E9D4FC"/>
                    </a:solidFill>
                  </a:tcPr>
                </a:tc>
                <a:extLst>
                  <a:ext uri="{0D108BD9-81ED-4DB2-BD59-A6C34878D82A}">
                    <a16:rowId xmlns:a16="http://schemas.microsoft.com/office/drawing/2014/main" val="2624542801"/>
                  </a:ext>
                </a:extLst>
              </a:tr>
              <a:tr h="395503">
                <a:tc>
                  <a:txBody>
                    <a:bodyPr/>
                    <a:lstStyle/>
                    <a:p>
                      <a:pPr marL="71755">
                        <a:lnSpc>
                          <a:spcPct val="107000"/>
                        </a:lnSpc>
                        <a:spcBef>
                          <a:spcPts val="265"/>
                        </a:spcBef>
                        <a:spcAft>
                          <a:spcPts val="0"/>
                        </a:spcAft>
                      </a:pPr>
                      <a:r>
                        <a:rPr lang="en-US" sz="1200" dirty="0">
                          <a:effectLst/>
                        </a:rPr>
                        <a:t>Forehead</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solidFill>
                      <a:srgbClr val="E9D4FC"/>
                    </a:solidFill>
                  </a:tcPr>
                </a:tc>
                <a:tc>
                  <a:txBody>
                    <a:bodyPr/>
                    <a:lstStyle/>
                    <a:p>
                      <a:pPr marL="71755" marR="285750">
                        <a:lnSpc>
                          <a:spcPct val="100000"/>
                        </a:lnSpc>
                        <a:spcBef>
                          <a:spcPts val="265"/>
                        </a:spcBef>
                        <a:spcAft>
                          <a:spcPts val="0"/>
                        </a:spcAft>
                      </a:pPr>
                      <a:r>
                        <a:rPr lang="en-US" sz="1400" dirty="0">
                          <a:effectLst/>
                        </a:rPr>
                        <a:t>Raise your eyebrows up toward the top of your head, feel the tension and relax. Repeat.</a:t>
                      </a:r>
                      <a:endParaRPr lang="en-GB"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solidFill>
                      <a:srgbClr val="E9D4FC"/>
                    </a:solidFill>
                  </a:tcPr>
                </a:tc>
                <a:extLst>
                  <a:ext uri="{0D108BD9-81ED-4DB2-BD59-A6C34878D82A}">
                    <a16:rowId xmlns:a16="http://schemas.microsoft.com/office/drawing/2014/main" val="873690850"/>
                  </a:ext>
                </a:extLst>
              </a:tr>
              <a:tr h="395503">
                <a:tc>
                  <a:txBody>
                    <a:bodyPr/>
                    <a:lstStyle/>
                    <a:p>
                      <a:pPr marL="71755">
                        <a:lnSpc>
                          <a:spcPct val="107000"/>
                        </a:lnSpc>
                        <a:spcBef>
                          <a:spcPts val="265"/>
                        </a:spcBef>
                        <a:spcAft>
                          <a:spcPts val="0"/>
                        </a:spcAft>
                      </a:pPr>
                      <a:r>
                        <a:rPr lang="en-US" sz="1200" dirty="0">
                          <a:effectLst/>
                        </a:rPr>
                        <a:t>Face</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solidFill>
                      <a:srgbClr val="E9D4FC"/>
                    </a:solidFill>
                  </a:tcPr>
                </a:tc>
                <a:tc>
                  <a:txBody>
                    <a:bodyPr/>
                    <a:lstStyle/>
                    <a:p>
                      <a:pPr marL="71755" marR="425450">
                        <a:lnSpc>
                          <a:spcPct val="100000"/>
                        </a:lnSpc>
                        <a:spcBef>
                          <a:spcPts val="265"/>
                        </a:spcBef>
                        <a:spcAft>
                          <a:spcPts val="0"/>
                        </a:spcAft>
                      </a:pPr>
                      <a:r>
                        <a:rPr lang="en-US" sz="1400">
                          <a:effectLst/>
                        </a:rPr>
                        <a:t>Tightly wrinkle </a:t>
                      </a:r>
                      <a:r>
                        <a:rPr lang="en-US" sz="1400" spc="-15">
                          <a:effectLst/>
                        </a:rPr>
                        <a:t>your </a:t>
                      </a:r>
                      <a:r>
                        <a:rPr lang="en-US" sz="1400">
                          <a:effectLst/>
                        </a:rPr>
                        <a:t>nose and shut </a:t>
                      </a:r>
                      <a:r>
                        <a:rPr lang="en-US" sz="1400" spc="-15">
                          <a:effectLst/>
                        </a:rPr>
                        <a:t>your </a:t>
                      </a:r>
                      <a:r>
                        <a:rPr lang="en-US" sz="1400" spc="-20">
                          <a:effectLst/>
                        </a:rPr>
                        <a:t>eyes tightly, </a:t>
                      </a:r>
                      <a:r>
                        <a:rPr lang="en-US" sz="1400">
                          <a:effectLst/>
                        </a:rPr>
                        <a:t>feel the tension and relax.</a:t>
                      </a:r>
                      <a:r>
                        <a:rPr lang="en-US" sz="1400" spc="-15">
                          <a:effectLst/>
                        </a:rPr>
                        <a:t> Repeat.</a:t>
                      </a:r>
                      <a:endParaRPr lang="en-GB"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solidFill>
                      <a:srgbClr val="E9D4FC"/>
                    </a:solidFill>
                  </a:tcPr>
                </a:tc>
                <a:extLst>
                  <a:ext uri="{0D108BD9-81ED-4DB2-BD59-A6C34878D82A}">
                    <a16:rowId xmlns:a16="http://schemas.microsoft.com/office/drawing/2014/main" val="3494422269"/>
                  </a:ext>
                </a:extLst>
              </a:tr>
              <a:tr h="395503">
                <a:tc>
                  <a:txBody>
                    <a:bodyPr/>
                    <a:lstStyle/>
                    <a:p>
                      <a:pPr marL="71755">
                        <a:lnSpc>
                          <a:spcPct val="107000"/>
                        </a:lnSpc>
                        <a:spcBef>
                          <a:spcPts val="265"/>
                        </a:spcBef>
                        <a:spcAft>
                          <a:spcPts val="0"/>
                        </a:spcAft>
                      </a:pPr>
                      <a:r>
                        <a:rPr lang="en-US" sz="1200" dirty="0">
                          <a:effectLst/>
                        </a:rPr>
                        <a:t>Mouth</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solidFill>
                      <a:srgbClr val="E9D4FC"/>
                    </a:solidFill>
                  </a:tcPr>
                </a:tc>
                <a:tc>
                  <a:txBody>
                    <a:bodyPr/>
                    <a:lstStyle/>
                    <a:p>
                      <a:pPr marL="71755">
                        <a:lnSpc>
                          <a:spcPct val="107000"/>
                        </a:lnSpc>
                        <a:spcBef>
                          <a:spcPts val="265"/>
                        </a:spcBef>
                        <a:spcAft>
                          <a:spcPts val="0"/>
                        </a:spcAft>
                      </a:pPr>
                      <a:r>
                        <a:rPr lang="en-US" sz="1400">
                          <a:effectLst/>
                        </a:rPr>
                        <a:t>Clench your teeth tightly, feel the tension and relax. Repeat.</a:t>
                      </a:r>
                      <a:endParaRPr lang="en-GB"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solidFill>
                      <a:srgbClr val="E9D4FC"/>
                    </a:solidFill>
                  </a:tcPr>
                </a:tc>
                <a:extLst>
                  <a:ext uri="{0D108BD9-81ED-4DB2-BD59-A6C34878D82A}">
                    <a16:rowId xmlns:a16="http://schemas.microsoft.com/office/drawing/2014/main" val="2294054085"/>
                  </a:ext>
                </a:extLst>
              </a:tr>
              <a:tr h="395503">
                <a:tc>
                  <a:txBody>
                    <a:bodyPr/>
                    <a:lstStyle/>
                    <a:p>
                      <a:pPr marL="71755">
                        <a:lnSpc>
                          <a:spcPct val="107000"/>
                        </a:lnSpc>
                        <a:spcBef>
                          <a:spcPts val="265"/>
                        </a:spcBef>
                        <a:spcAft>
                          <a:spcPts val="0"/>
                        </a:spcAft>
                      </a:pPr>
                      <a:r>
                        <a:rPr lang="en-US" sz="1200" dirty="0">
                          <a:effectLst/>
                        </a:rPr>
                        <a:t>Neck</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solidFill>
                      <a:srgbClr val="E9D4FC"/>
                    </a:solidFill>
                  </a:tcPr>
                </a:tc>
                <a:tc>
                  <a:txBody>
                    <a:bodyPr/>
                    <a:lstStyle/>
                    <a:p>
                      <a:pPr marL="71755" marR="133350">
                        <a:lnSpc>
                          <a:spcPct val="100000"/>
                        </a:lnSpc>
                        <a:spcBef>
                          <a:spcPts val="265"/>
                        </a:spcBef>
                        <a:spcAft>
                          <a:spcPts val="0"/>
                        </a:spcAft>
                      </a:pPr>
                      <a:r>
                        <a:rPr lang="en-US" sz="1400">
                          <a:effectLst/>
                        </a:rPr>
                        <a:t>Press your head back into the pillow, feel the tension and relax. Repeat</a:t>
                      </a:r>
                      <a:endParaRPr lang="en-GB"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solidFill>
                      <a:srgbClr val="E9D4FC"/>
                    </a:solidFill>
                  </a:tcPr>
                </a:tc>
                <a:extLst>
                  <a:ext uri="{0D108BD9-81ED-4DB2-BD59-A6C34878D82A}">
                    <a16:rowId xmlns:a16="http://schemas.microsoft.com/office/drawing/2014/main" val="3736620715"/>
                  </a:ext>
                </a:extLst>
              </a:tr>
              <a:tr h="395503">
                <a:tc>
                  <a:txBody>
                    <a:bodyPr/>
                    <a:lstStyle/>
                    <a:p>
                      <a:pPr marL="71755">
                        <a:lnSpc>
                          <a:spcPct val="107000"/>
                        </a:lnSpc>
                        <a:spcBef>
                          <a:spcPts val="265"/>
                        </a:spcBef>
                        <a:spcAft>
                          <a:spcPts val="0"/>
                        </a:spcAft>
                      </a:pPr>
                      <a:r>
                        <a:rPr lang="en-US" sz="1200" dirty="0">
                          <a:effectLst/>
                        </a:rPr>
                        <a:t>Stomach</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solidFill>
                      <a:srgbClr val="E9D4FC"/>
                    </a:solidFill>
                  </a:tcPr>
                </a:tc>
                <a:tc>
                  <a:txBody>
                    <a:bodyPr/>
                    <a:lstStyle/>
                    <a:p>
                      <a:pPr marL="71755" marR="167640">
                        <a:lnSpc>
                          <a:spcPct val="100000"/>
                        </a:lnSpc>
                        <a:spcBef>
                          <a:spcPts val="265"/>
                        </a:spcBef>
                        <a:spcAft>
                          <a:spcPts val="0"/>
                        </a:spcAft>
                      </a:pPr>
                      <a:r>
                        <a:rPr lang="en-US" sz="1400">
                          <a:effectLst/>
                        </a:rPr>
                        <a:t>Press your stomach flat into your spine by breathing it inwards, feel the tension and relax. Repeat.</a:t>
                      </a:r>
                      <a:endParaRPr lang="en-GB"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solidFill>
                      <a:srgbClr val="E9D4FC"/>
                    </a:solidFill>
                  </a:tcPr>
                </a:tc>
                <a:extLst>
                  <a:ext uri="{0D108BD9-81ED-4DB2-BD59-A6C34878D82A}">
                    <a16:rowId xmlns:a16="http://schemas.microsoft.com/office/drawing/2014/main" val="3202496135"/>
                  </a:ext>
                </a:extLst>
              </a:tr>
              <a:tr h="395503">
                <a:tc>
                  <a:txBody>
                    <a:bodyPr/>
                    <a:lstStyle/>
                    <a:p>
                      <a:pPr marL="71755">
                        <a:lnSpc>
                          <a:spcPct val="107000"/>
                        </a:lnSpc>
                        <a:spcBef>
                          <a:spcPts val="265"/>
                        </a:spcBef>
                        <a:spcAft>
                          <a:spcPts val="0"/>
                        </a:spcAft>
                      </a:pPr>
                      <a:r>
                        <a:rPr lang="en-US" sz="1200" dirty="0">
                          <a:effectLst/>
                        </a:rPr>
                        <a:t>Legs</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solidFill>
                      <a:srgbClr val="E9D4FC"/>
                    </a:solidFill>
                  </a:tcPr>
                </a:tc>
                <a:tc>
                  <a:txBody>
                    <a:bodyPr/>
                    <a:lstStyle/>
                    <a:p>
                      <a:pPr marL="71755" marR="506095">
                        <a:lnSpc>
                          <a:spcPct val="100000"/>
                        </a:lnSpc>
                        <a:spcBef>
                          <a:spcPts val="265"/>
                        </a:spcBef>
                        <a:spcAft>
                          <a:spcPts val="0"/>
                        </a:spcAft>
                      </a:pPr>
                      <a:r>
                        <a:rPr lang="en-US" sz="1400">
                          <a:effectLst/>
                        </a:rPr>
                        <a:t>Raise your legs up off the floor, feel the tension and relax. Repeat.</a:t>
                      </a:r>
                      <a:endParaRPr lang="en-GB"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solidFill>
                      <a:srgbClr val="E9D4FC"/>
                    </a:solidFill>
                  </a:tcPr>
                </a:tc>
                <a:extLst>
                  <a:ext uri="{0D108BD9-81ED-4DB2-BD59-A6C34878D82A}">
                    <a16:rowId xmlns:a16="http://schemas.microsoft.com/office/drawing/2014/main" val="2610098915"/>
                  </a:ext>
                </a:extLst>
              </a:tr>
              <a:tr h="395503">
                <a:tc>
                  <a:txBody>
                    <a:bodyPr/>
                    <a:lstStyle/>
                    <a:p>
                      <a:pPr marL="71755">
                        <a:lnSpc>
                          <a:spcPct val="107000"/>
                        </a:lnSpc>
                        <a:spcBef>
                          <a:spcPts val="265"/>
                        </a:spcBef>
                        <a:spcAft>
                          <a:spcPts val="0"/>
                        </a:spcAft>
                      </a:pPr>
                      <a:r>
                        <a:rPr lang="en-US" sz="1200" dirty="0">
                          <a:effectLst/>
                        </a:rPr>
                        <a:t>Calves and feet</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solidFill>
                      <a:srgbClr val="E9D4FC"/>
                    </a:solidFill>
                  </a:tcPr>
                </a:tc>
                <a:tc>
                  <a:txBody>
                    <a:bodyPr/>
                    <a:lstStyle/>
                    <a:p>
                      <a:pPr marL="71755" marR="22860">
                        <a:lnSpc>
                          <a:spcPct val="100000"/>
                        </a:lnSpc>
                        <a:spcBef>
                          <a:spcPts val="265"/>
                        </a:spcBef>
                        <a:spcAft>
                          <a:spcPts val="0"/>
                        </a:spcAft>
                      </a:pPr>
                      <a:r>
                        <a:rPr lang="en-US" sz="1400" dirty="0">
                          <a:effectLst/>
                        </a:rPr>
                        <a:t>Curl your toes upwards towards your ankles, feel the tension and relax. Repeat.</a:t>
                      </a:r>
                      <a:endParaRPr lang="en-GB"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solidFill>
                      <a:srgbClr val="E9D4FC"/>
                    </a:solidFill>
                  </a:tcPr>
                </a:tc>
                <a:extLst>
                  <a:ext uri="{0D108BD9-81ED-4DB2-BD59-A6C34878D82A}">
                    <a16:rowId xmlns:a16="http://schemas.microsoft.com/office/drawing/2014/main" val="4153019569"/>
                  </a:ext>
                </a:extLst>
              </a:tr>
            </a:tbl>
          </a:graphicData>
        </a:graphic>
      </p:graphicFrame>
    </p:spTree>
    <p:extLst>
      <p:ext uri="{BB962C8B-B14F-4D97-AF65-F5344CB8AC3E}">
        <p14:creationId xmlns:p14="http://schemas.microsoft.com/office/powerpoint/2010/main" val="4511479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dirty="0">
                <a:solidFill>
                  <a:srgbClr val="490092"/>
                </a:solidFill>
                <a:latin typeface="Verdana" panose="020B0604030504040204" pitchFamily="34" charset="0"/>
                <a:ea typeface="Verdana" panose="020B0604030504040204" pitchFamily="34" charset="0"/>
              </a:rPr>
              <a:t>Summarise what has been covered in the session (or ask participants to summarise and say what they learned).</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sz="2400" dirty="0">
                <a:solidFill>
                  <a:srgbClr val="490092"/>
                </a:solidFill>
                <a:latin typeface="Verdana" panose="020B0604030504040204" pitchFamily="34" charset="0"/>
                <a:ea typeface="Verdana" panose="020B0604030504040204" pitchFamily="34" charset="0"/>
              </a:rPr>
              <a:t>Offer further work on topic if any patients are interested (from nurse/psychologist). Discuss this with Jen.</a:t>
            </a:r>
          </a:p>
          <a:p>
            <a:pPr marL="0" indent="0">
              <a:buNone/>
            </a:pPr>
            <a:endParaRPr lang="en-GB" dirty="0">
              <a:solidFill>
                <a:srgbClr val="490092"/>
              </a:solidFill>
              <a:latin typeface="Verdana" panose="020B0604030504040204" pitchFamily="34" charset="0"/>
              <a:ea typeface="Verdana" panose="020B0604030504040204" pitchFamily="34" charset="0"/>
            </a:endParaRPr>
          </a:p>
          <a:p>
            <a:pPr marL="0" indent="0">
              <a:buNone/>
            </a:pPr>
            <a:r>
              <a:rPr lang="en-GB" sz="2400" dirty="0">
                <a:solidFill>
                  <a:srgbClr val="490092"/>
                </a:solidFill>
                <a:latin typeface="Verdana" panose="020B0604030504040204" pitchFamily="34" charset="0"/>
                <a:ea typeface="Verdana" panose="020B0604030504040204" pitchFamily="34" charset="0"/>
              </a:rPr>
              <a:t>Ask for feedback:</a:t>
            </a:r>
          </a:p>
          <a:p>
            <a:pPr>
              <a:buFontTx/>
              <a:buChar char="-"/>
            </a:pPr>
            <a:r>
              <a:rPr lang="en-GB" sz="2000" dirty="0">
                <a:solidFill>
                  <a:srgbClr val="490092"/>
                </a:solidFill>
                <a:latin typeface="Verdana" panose="020B0604030504040204" pitchFamily="34" charset="0"/>
                <a:ea typeface="Verdana" panose="020B0604030504040204" pitchFamily="34" charset="0"/>
              </a:rPr>
              <a:t>How did you find the group?</a:t>
            </a:r>
          </a:p>
          <a:p>
            <a:pPr>
              <a:buFontTx/>
              <a:buChar char="-"/>
            </a:pPr>
            <a:r>
              <a:rPr lang="en-GB" sz="2000" dirty="0">
                <a:solidFill>
                  <a:srgbClr val="490092"/>
                </a:solidFill>
                <a:latin typeface="Verdana" panose="020B0604030504040204" pitchFamily="34" charset="0"/>
                <a:ea typeface="Verdana" panose="020B0604030504040204" pitchFamily="34" charset="0"/>
              </a:rPr>
              <a:t>What was helpful?</a:t>
            </a:r>
          </a:p>
          <a:p>
            <a:pPr>
              <a:buFontTx/>
              <a:buChar char="-"/>
            </a:pPr>
            <a:r>
              <a:rPr lang="en-GB" sz="2000" dirty="0">
                <a:solidFill>
                  <a:srgbClr val="490092"/>
                </a:solidFill>
                <a:latin typeface="Verdana" panose="020B0604030504040204" pitchFamily="34" charset="0"/>
                <a:ea typeface="Verdana" panose="020B0604030504040204" pitchFamily="34" charset="0"/>
              </a:rPr>
              <a:t>What was unhelpful?</a:t>
            </a:r>
          </a:p>
          <a:p>
            <a:pPr>
              <a:buFontTx/>
              <a:buChar char="-"/>
            </a:pPr>
            <a:r>
              <a:rPr lang="en-GB" sz="2000" dirty="0">
                <a:solidFill>
                  <a:srgbClr val="490092"/>
                </a:solidFill>
                <a:latin typeface="Verdana" panose="020B0604030504040204" pitchFamily="34" charset="0"/>
                <a:ea typeface="Verdana" panose="020B0604030504040204" pitchFamily="34" charset="0"/>
              </a:rPr>
              <a:t>Feedback form?</a:t>
            </a:r>
          </a:p>
          <a:p>
            <a:pPr marL="0" indent="0">
              <a:buNone/>
            </a:pPr>
            <a:endParaRPr lang="en-GB"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5" y="637310"/>
            <a:ext cx="6159431"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646590" y="908229"/>
            <a:ext cx="6895244"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Ending the session</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3632645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91054" y="1825624"/>
            <a:ext cx="8196146" cy="4798199"/>
          </a:xfrm>
        </p:spPr>
        <p:txBody>
          <a:bodyPr>
            <a:normAutofit lnSpcReduction="10000"/>
          </a:bodyPr>
          <a:lstStyle/>
          <a:p>
            <a:r>
              <a:rPr lang="en-GB" dirty="0">
                <a:solidFill>
                  <a:srgbClr val="490092"/>
                </a:solidFill>
                <a:latin typeface="Verdana" panose="020B0604030504040204" pitchFamily="34" charset="0"/>
                <a:ea typeface="Verdana" panose="020B0604030504040204" pitchFamily="34" charset="0"/>
              </a:rPr>
              <a:t>Introduce the </a:t>
            </a:r>
            <a:r>
              <a:rPr lang="en-GB" dirty="0" err="1">
                <a:solidFill>
                  <a:srgbClr val="490092"/>
                </a:solidFill>
                <a:latin typeface="Verdana" panose="020B0604030504040204" pitchFamily="34" charset="0"/>
                <a:ea typeface="Verdana" panose="020B0604030504040204" pitchFamily="34" charset="0"/>
              </a:rPr>
              <a:t>groundrules</a:t>
            </a:r>
            <a:r>
              <a:rPr lang="en-GB" dirty="0">
                <a:solidFill>
                  <a:srgbClr val="490092"/>
                </a:solidFill>
                <a:latin typeface="Verdana" panose="020B0604030504040204" pitchFamily="34" charset="0"/>
                <a:ea typeface="Verdana" panose="020B0604030504040204" pitchFamily="34" charset="0"/>
              </a:rPr>
              <a:t>.</a:t>
            </a:r>
          </a:p>
          <a:p>
            <a:r>
              <a:rPr lang="en-US" dirty="0">
                <a:solidFill>
                  <a:srgbClr val="490092"/>
                </a:solidFill>
                <a:latin typeface="Verdana" panose="020B0604030504040204" pitchFamily="34" charset="0"/>
                <a:ea typeface="Verdana" panose="020B0604030504040204" pitchFamily="34" charset="0"/>
              </a:rPr>
              <a:t>W</a:t>
            </a:r>
            <a:r>
              <a:rPr lang="en-GB" dirty="0">
                <a:solidFill>
                  <a:srgbClr val="490092"/>
                </a:solidFill>
                <a:latin typeface="Verdana" panose="020B0604030504040204" pitchFamily="34" charset="0"/>
                <a:ea typeface="Verdana" panose="020B0604030504040204" pitchFamily="34" charset="0"/>
              </a:rPr>
              <a:t>rite these on paper or check from last group if anything to be added.</a:t>
            </a:r>
          </a:p>
          <a:p>
            <a:endParaRPr lang="en-GB" dirty="0">
              <a:solidFill>
                <a:srgbClr val="490092"/>
              </a:solidFill>
              <a:latin typeface="Verdana" panose="020B0604030504040204" pitchFamily="34" charset="0"/>
              <a:ea typeface="Verdana" panose="020B0604030504040204" pitchFamily="34" charset="0"/>
            </a:endParaRPr>
          </a:p>
          <a:p>
            <a:pPr marL="0" indent="0">
              <a:buNone/>
            </a:pPr>
            <a:r>
              <a:rPr lang="en-US" sz="2400" dirty="0">
                <a:solidFill>
                  <a:srgbClr val="490092"/>
                </a:solidFill>
                <a:latin typeface="Verdana" panose="020B0604030504040204" pitchFamily="34" charset="0"/>
                <a:ea typeface="Verdana" panose="020B0604030504040204" pitchFamily="34" charset="0"/>
              </a:rPr>
              <a:t>E</a:t>
            </a:r>
            <a:r>
              <a:rPr lang="en-GB" sz="2400" dirty="0" err="1">
                <a:solidFill>
                  <a:srgbClr val="490092"/>
                </a:solidFill>
                <a:latin typeface="Verdana" panose="020B0604030504040204" pitchFamily="34" charset="0"/>
                <a:ea typeface="Verdana" panose="020B0604030504040204" pitchFamily="34" charset="0"/>
              </a:rPr>
              <a:t>xamples</a:t>
            </a:r>
            <a:r>
              <a:rPr lang="en-GB" sz="2400" dirty="0">
                <a:solidFill>
                  <a:srgbClr val="490092"/>
                </a:solidFill>
                <a:latin typeface="Verdana" panose="020B0604030504040204" pitchFamily="34" charset="0"/>
                <a:ea typeface="Verdana" panose="020B0604030504040204" pitchFamily="34" charset="0"/>
              </a:rPr>
              <a:t>:</a:t>
            </a:r>
          </a:p>
          <a:p>
            <a:pPr marL="0" indent="0">
              <a:buNone/>
            </a:pPr>
            <a:r>
              <a:rPr lang="en-GB" sz="2400" dirty="0">
                <a:solidFill>
                  <a:srgbClr val="490092"/>
                </a:solidFill>
                <a:latin typeface="Verdana" panose="020B0604030504040204" pitchFamily="34" charset="0"/>
                <a:ea typeface="Verdana" panose="020B0604030504040204" pitchFamily="34" charset="0"/>
              </a:rPr>
              <a:t>- Not judging other people’s experiences</a:t>
            </a:r>
          </a:p>
          <a:p>
            <a:pPr>
              <a:buFontTx/>
              <a:buChar char="-"/>
            </a:pPr>
            <a:r>
              <a:rPr lang="en-GB" sz="2400" dirty="0">
                <a:solidFill>
                  <a:srgbClr val="490092"/>
                </a:solidFill>
                <a:latin typeface="Verdana" panose="020B0604030504040204" pitchFamily="34" charset="0"/>
                <a:ea typeface="Verdana" panose="020B0604030504040204" pitchFamily="34" charset="0"/>
              </a:rPr>
              <a:t>Allowing everyone a turn to speak</a:t>
            </a:r>
          </a:p>
          <a:p>
            <a:pPr>
              <a:buFontTx/>
              <a:buChar char="-"/>
            </a:pPr>
            <a:r>
              <a:rPr lang="en-GB" sz="2400" dirty="0">
                <a:solidFill>
                  <a:srgbClr val="490092"/>
                </a:solidFill>
                <a:latin typeface="Verdana" panose="020B0604030504040204" pitchFamily="34" charset="0"/>
                <a:ea typeface="Verdana" panose="020B0604030504040204" pitchFamily="34" charset="0"/>
              </a:rPr>
              <a:t>Not talking over each other </a:t>
            </a:r>
          </a:p>
          <a:p>
            <a:pPr>
              <a:buFontTx/>
              <a:buChar char="-"/>
            </a:pPr>
            <a:r>
              <a:rPr lang="en-US" sz="2400" dirty="0">
                <a:solidFill>
                  <a:srgbClr val="490092"/>
                </a:solidFill>
                <a:latin typeface="Verdana" panose="020B0604030504040204" pitchFamily="34" charset="0"/>
                <a:ea typeface="Verdana" panose="020B0604030504040204" pitchFamily="34" charset="0"/>
              </a:rPr>
              <a:t>N</a:t>
            </a:r>
            <a:r>
              <a:rPr lang="en-GB" sz="2400" dirty="0" err="1">
                <a:solidFill>
                  <a:srgbClr val="490092"/>
                </a:solidFill>
                <a:latin typeface="Verdana" panose="020B0604030504040204" pitchFamily="34" charset="0"/>
                <a:ea typeface="Verdana" panose="020B0604030504040204" pitchFamily="34" charset="0"/>
              </a:rPr>
              <a:t>ot</a:t>
            </a:r>
            <a:r>
              <a:rPr lang="en-GB" sz="2400" dirty="0">
                <a:solidFill>
                  <a:srgbClr val="490092"/>
                </a:solidFill>
                <a:latin typeface="Verdana" panose="020B0604030504040204" pitchFamily="34" charset="0"/>
                <a:ea typeface="Verdana" panose="020B0604030504040204" pitchFamily="34" charset="0"/>
              </a:rPr>
              <a:t> having to share if don’t want to</a:t>
            </a:r>
          </a:p>
          <a:p>
            <a:pPr>
              <a:buFontTx/>
              <a:buChar char="-"/>
            </a:pPr>
            <a:r>
              <a:rPr lang="en-US" sz="2400" dirty="0">
                <a:solidFill>
                  <a:srgbClr val="490092"/>
                </a:solidFill>
                <a:latin typeface="Verdana" panose="020B0604030504040204" pitchFamily="34" charset="0"/>
                <a:ea typeface="Verdana" panose="020B0604030504040204" pitchFamily="34" charset="0"/>
              </a:rPr>
              <a:t>N</a:t>
            </a:r>
            <a:r>
              <a:rPr lang="en-GB" sz="2400" dirty="0">
                <a:solidFill>
                  <a:srgbClr val="490092"/>
                </a:solidFill>
                <a:latin typeface="Verdana" panose="020B0604030504040204" pitchFamily="34" charset="0"/>
                <a:ea typeface="Verdana" panose="020B0604030504040204" pitchFamily="34" charset="0"/>
              </a:rPr>
              <a:t>o discrimination</a:t>
            </a:r>
          </a:p>
          <a:p>
            <a:pPr>
              <a:buFontTx/>
              <a:buChar char="-"/>
            </a:pPr>
            <a:r>
              <a:rPr lang="en-US" sz="2400" dirty="0">
                <a:solidFill>
                  <a:srgbClr val="490092"/>
                </a:solidFill>
                <a:latin typeface="Verdana" panose="020B0604030504040204" pitchFamily="34" charset="0"/>
                <a:ea typeface="Verdana" panose="020B0604030504040204" pitchFamily="34" charset="0"/>
              </a:rPr>
              <a:t>C</a:t>
            </a:r>
            <a:r>
              <a:rPr lang="en-GB" sz="2400" dirty="0" err="1">
                <a:solidFill>
                  <a:srgbClr val="490092"/>
                </a:solidFill>
                <a:latin typeface="Verdana" panose="020B0604030504040204" pitchFamily="34" charset="0"/>
                <a:ea typeface="Verdana" panose="020B0604030504040204" pitchFamily="34" charset="0"/>
              </a:rPr>
              <a:t>onfidentiality</a:t>
            </a:r>
            <a:endParaRPr lang="en-GB" sz="2400" dirty="0">
              <a:solidFill>
                <a:srgbClr val="490092"/>
              </a:solidFill>
              <a:latin typeface="Verdana" panose="020B0604030504040204" pitchFamily="34" charset="0"/>
              <a:ea typeface="Verdana" panose="020B0604030504040204" pitchFamily="34" charset="0"/>
            </a:endParaRPr>
          </a:p>
          <a:p>
            <a:endParaRPr lang="en-GB" dirty="0">
              <a:solidFill>
                <a:srgbClr val="490092"/>
              </a:solidFill>
              <a:latin typeface="Verdana" panose="020B0604030504040204" pitchFamily="34" charset="0"/>
              <a:ea typeface="Verdana" panose="020B0604030504040204" pitchFamily="34" charset="0"/>
            </a:endParaRPr>
          </a:p>
        </p:txBody>
      </p:sp>
      <p:sp>
        <p:nvSpPr>
          <p:cNvPr id="4" name="Rectangle 3">
            <a:extLst>
              <a:ext uri="{FF2B5EF4-FFF2-40B4-BE49-F238E27FC236}">
                <a16:creationId xmlns:a16="http://schemas.microsoft.com/office/drawing/2014/main" id="{56A42991-1A4E-458B-A48B-9BDE9861D10B}"/>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a:extLst>
              <a:ext uri="{FF2B5EF4-FFF2-40B4-BE49-F238E27FC236}">
                <a16:creationId xmlns:a16="http://schemas.microsoft.com/office/drawing/2014/main" id="{96586AFE-01AE-4DC3-8A68-3733DCFB6682}"/>
              </a:ext>
            </a:extLst>
          </p:cNvPr>
          <p:cNvSpPr/>
          <p:nvPr/>
        </p:nvSpPr>
        <p:spPr>
          <a:xfrm>
            <a:off x="1401096" y="637310"/>
            <a:ext cx="3717314"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oogle Shape;67;p12">
            <a:extLst>
              <a:ext uri="{FF2B5EF4-FFF2-40B4-BE49-F238E27FC236}">
                <a16:creationId xmlns:a16="http://schemas.microsoft.com/office/drawing/2014/main" id="{096FDB28-B0FA-4672-AE58-52201C9E9984}"/>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dirty="0" err="1">
                <a:solidFill>
                  <a:srgbClr val="512275"/>
                </a:solidFill>
                <a:latin typeface="Segoe Print" charset="0"/>
                <a:ea typeface="Verdana" panose="020B0604030504040204" pitchFamily="34" charset="0"/>
                <a:cs typeface="Segoe Print" charset="0"/>
              </a:rPr>
              <a:t>Groundrules</a:t>
            </a:r>
            <a:endParaRPr lang="en-GB"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2870581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dirty="0">
                <a:solidFill>
                  <a:srgbClr val="490092"/>
                </a:solidFill>
                <a:latin typeface="Verdana" panose="020B0604030504040204" pitchFamily="34" charset="0"/>
                <a:ea typeface="Verdana" panose="020B0604030504040204" pitchFamily="34" charset="0"/>
              </a:rPr>
              <a:t>What are distressing experiences of psychosis?</a:t>
            </a:r>
          </a:p>
          <a:p>
            <a:pPr>
              <a:buFontTx/>
              <a:buChar char="-"/>
            </a:pPr>
            <a:r>
              <a:rPr lang="en-GB" dirty="0">
                <a:solidFill>
                  <a:srgbClr val="490092"/>
                </a:solidFill>
                <a:latin typeface="Verdana" panose="020B0604030504040204" pitchFamily="34" charset="0"/>
                <a:ea typeface="Verdana" panose="020B0604030504040204" pitchFamily="34" charset="0"/>
              </a:rPr>
              <a:t>Unusual experiences e.g. hearing, seeing, feeling, smelling things others might not be able to</a:t>
            </a:r>
          </a:p>
          <a:p>
            <a:pPr>
              <a:buFontTx/>
              <a:buChar char="-"/>
            </a:pPr>
            <a:r>
              <a:rPr lang="en-GB" dirty="0">
                <a:solidFill>
                  <a:srgbClr val="490092"/>
                </a:solidFill>
                <a:latin typeface="Verdana" panose="020B0604030504040204" pitchFamily="34" charset="0"/>
                <a:ea typeface="Verdana" panose="020B0604030504040204" pitchFamily="34" charset="0"/>
              </a:rPr>
              <a:t>Unusual beliefs e.g. having strong beliefs that aren’t shared by other people</a:t>
            </a:r>
          </a:p>
          <a:p>
            <a:pPr>
              <a:buFontTx/>
              <a:buChar char="-"/>
            </a:pPr>
            <a:r>
              <a:rPr lang="en-GB" dirty="0">
                <a:solidFill>
                  <a:srgbClr val="490092"/>
                </a:solidFill>
                <a:latin typeface="Verdana" panose="020B0604030504040204" pitchFamily="34" charset="0"/>
                <a:ea typeface="Verdana" panose="020B0604030504040204" pitchFamily="34" charset="0"/>
              </a:rPr>
              <a:t>Feeling scared or worried about other people e.g. that they may harm you</a:t>
            </a:r>
          </a:p>
          <a:p>
            <a:pPr>
              <a:buFontTx/>
              <a:buChar char="-"/>
            </a:pPr>
            <a:r>
              <a:rPr lang="en-GB" dirty="0">
                <a:solidFill>
                  <a:srgbClr val="490092"/>
                </a:solidFill>
                <a:latin typeface="Verdana" panose="020B0604030504040204" pitchFamily="34" charset="0"/>
                <a:ea typeface="Verdana" panose="020B0604030504040204" pitchFamily="34" charset="0"/>
              </a:rPr>
              <a:t>Worrying people may hear your thoughts</a:t>
            </a:r>
          </a:p>
          <a:p>
            <a:pPr>
              <a:buFontTx/>
              <a:buChar char="-"/>
            </a:pPr>
            <a:r>
              <a:rPr lang="en-GB" dirty="0">
                <a:solidFill>
                  <a:srgbClr val="490092"/>
                </a:solidFill>
                <a:latin typeface="Verdana" panose="020B0604030504040204" pitchFamily="34" charset="0"/>
                <a:ea typeface="Verdana" panose="020B0604030504040204" pitchFamily="34" charset="0"/>
              </a:rPr>
              <a:t>Feeling like you are being watched or followed</a:t>
            </a: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029548"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Psychoeducation</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1233314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solidFill>
                  <a:srgbClr val="490092"/>
                </a:solidFill>
                <a:latin typeface="Verdana" panose="020B0604030504040204" pitchFamily="34" charset="0"/>
                <a:ea typeface="Verdana" panose="020B0604030504040204" pitchFamily="34" charset="0"/>
              </a:rPr>
              <a:t>There is a system in the brain that activates when it thinks we might be in danger or under threat - ‘the threat system’</a:t>
            </a:r>
          </a:p>
          <a:p>
            <a:r>
              <a:rPr lang="en-GB" dirty="0">
                <a:solidFill>
                  <a:srgbClr val="490092"/>
                </a:solidFill>
                <a:latin typeface="Verdana" panose="020B0604030504040204" pitchFamily="34" charset="0"/>
                <a:ea typeface="Verdana" panose="020B0604030504040204" pitchFamily="34" charset="0"/>
              </a:rPr>
              <a:t>This sets off the fight-or-flight response to keep us safe</a:t>
            </a:r>
          </a:p>
          <a:p>
            <a:r>
              <a:rPr lang="en-GB" dirty="0">
                <a:solidFill>
                  <a:srgbClr val="490092"/>
                </a:solidFill>
                <a:latin typeface="Verdana" panose="020B0604030504040204" pitchFamily="34" charset="0"/>
                <a:ea typeface="Verdana" panose="020B0604030504040204" pitchFamily="34" charset="0"/>
              </a:rPr>
              <a:t>This might involve:</a:t>
            </a:r>
          </a:p>
          <a:p>
            <a:pPr>
              <a:buFontTx/>
              <a:buChar char="-"/>
            </a:pPr>
            <a:r>
              <a:rPr lang="en-GB" dirty="0">
                <a:solidFill>
                  <a:srgbClr val="490092"/>
                </a:solidFill>
                <a:latin typeface="Verdana" panose="020B0604030504040204" pitchFamily="34" charset="0"/>
                <a:ea typeface="Verdana" panose="020B0604030504040204" pitchFamily="34" charset="0"/>
              </a:rPr>
              <a:t>Hypervigilance i.e. looking out for danger</a:t>
            </a:r>
          </a:p>
          <a:p>
            <a:pPr>
              <a:buFontTx/>
              <a:buChar char="-"/>
            </a:pPr>
            <a:r>
              <a:rPr lang="en-GB" dirty="0">
                <a:solidFill>
                  <a:srgbClr val="490092"/>
                </a:solidFill>
                <a:latin typeface="Verdana" panose="020B0604030504040204" pitchFamily="34" charset="0"/>
                <a:ea typeface="Verdana" panose="020B0604030504040204" pitchFamily="34" charset="0"/>
              </a:rPr>
              <a:t>Feeling suspicious of others</a:t>
            </a:r>
          </a:p>
          <a:p>
            <a:pPr>
              <a:buFontTx/>
              <a:buChar char="-"/>
            </a:pPr>
            <a:r>
              <a:rPr lang="en-GB" dirty="0">
                <a:solidFill>
                  <a:srgbClr val="490092"/>
                </a:solidFill>
                <a:latin typeface="Verdana" panose="020B0604030504040204" pitchFamily="34" charset="0"/>
                <a:ea typeface="Verdana" panose="020B0604030504040204" pitchFamily="34" charset="0"/>
              </a:rPr>
              <a:t>feeling very frightened and anxious</a:t>
            </a:r>
          </a:p>
          <a:p>
            <a:pPr>
              <a:buFontTx/>
              <a:buChar char="-"/>
            </a:pPr>
            <a:r>
              <a:rPr lang="en-GB" dirty="0">
                <a:solidFill>
                  <a:srgbClr val="490092"/>
                </a:solidFill>
                <a:latin typeface="Verdana" panose="020B0604030504040204" pitchFamily="34" charset="0"/>
                <a:ea typeface="Verdana" panose="020B0604030504040204" pitchFamily="34" charset="0"/>
              </a:rPr>
              <a:t>the urge to escape or get out of a situation</a:t>
            </a:r>
          </a:p>
          <a:p>
            <a:pPr>
              <a:buFontTx/>
              <a:buChar char="-"/>
            </a:pPr>
            <a:r>
              <a:rPr lang="en-GB" dirty="0">
                <a:solidFill>
                  <a:srgbClr val="490092"/>
                </a:solidFill>
                <a:latin typeface="Verdana" panose="020B0604030504040204" pitchFamily="34" charset="0"/>
                <a:ea typeface="Verdana" panose="020B0604030504040204" pitchFamily="34" charset="0"/>
              </a:rPr>
              <a:t>the feeling that something bad is going to happen</a:t>
            </a:r>
          </a:p>
          <a:p>
            <a:pPr>
              <a:buFontTx/>
              <a:buChar char="-"/>
            </a:pPr>
            <a:r>
              <a:rPr lang="en-GB" dirty="0">
                <a:solidFill>
                  <a:srgbClr val="490092"/>
                </a:solidFill>
                <a:latin typeface="Verdana" panose="020B0604030504040204" pitchFamily="34" charset="0"/>
                <a:ea typeface="Verdana" panose="020B0604030504040204" pitchFamily="34" charset="0"/>
              </a:rPr>
              <a:t>worries that we or others will be harmed</a:t>
            </a: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029548"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Threat System</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2016494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solidFill>
                  <a:srgbClr val="490092"/>
                </a:solidFill>
                <a:latin typeface="Verdana" panose="020B0604030504040204" pitchFamily="34" charset="0"/>
                <a:ea typeface="Verdana" panose="020B0604030504040204" pitchFamily="34" charset="0"/>
              </a:rPr>
              <a:t>Ask the group if they have any experiences of psychosis they would like to share.</a:t>
            </a:r>
          </a:p>
          <a:p>
            <a:pPr marL="0" indent="0">
              <a:buNone/>
            </a:pPr>
            <a:endParaRPr lang="en-US" sz="2400" dirty="0">
              <a:solidFill>
                <a:srgbClr val="490092"/>
              </a:solidFill>
              <a:latin typeface="Verdana" panose="020B0604030504040204" pitchFamily="34" charset="0"/>
              <a:ea typeface="Verdana" panose="020B0604030504040204" pitchFamily="34" charset="0"/>
            </a:endParaRPr>
          </a:p>
          <a:p>
            <a:pPr marL="0" indent="0">
              <a:buNone/>
            </a:pPr>
            <a:r>
              <a:rPr lang="en-US" sz="2400" dirty="0">
                <a:solidFill>
                  <a:srgbClr val="490092"/>
                </a:solidFill>
                <a:latin typeface="Verdana" panose="020B0604030504040204" pitchFamily="34" charset="0"/>
                <a:ea typeface="Verdana" panose="020B0604030504040204" pitchFamily="34" charset="0"/>
              </a:rPr>
              <a:t>Ask about symptoms, experiences and examples.</a:t>
            </a:r>
          </a:p>
          <a:p>
            <a:pPr marL="0" indent="0">
              <a:buNone/>
            </a:pPr>
            <a:endParaRPr lang="en-US" sz="2400" dirty="0">
              <a:solidFill>
                <a:srgbClr val="490092"/>
              </a:solidFill>
              <a:latin typeface="Verdana" panose="020B0604030504040204" pitchFamily="34" charset="0"/>
              <a:ea typeface="Verdana" panose="020B0604030504040204" pitchFamily="34" charset="0"/>
            </a:endParaRPr>
          </a:p>
          <a:p>
            <a:pPr marL="0" indent="0">
              <a:buNone/>
            </a:pPr>
            <a:r>
              <a:rPr lang="en-US" sz="2400" dirty="0">
                <a:solidFill>
                  <a:srgbClr val="490092"/>
                </a:solidFill>
                <a:latin typeface="Verdana" panose="020B0604030504040204" pitchFamily="34" charset="0"/>
                <a:ea typeface="Verdana" panose="020B0604030504040204" pitchFamily="34" charset="0"/>
              </a:rPr>
              <a:t>Write these down on large piece of paper.</a:t>
            </a:r>
          </a:p>
          <a:p>
            <a:pPr marL="0" indent="0">
              <a:buNone/>
            </a:pPr>
            <a:endParaRPr lang="en-US" sz="2400" dirty="0">
              <a:solidFill>
                <a:srgbClr val="490092"/>
              </a:solidFill>
              <a:latin typeface="Verdana" panose="020B0604030504040204" pitchFamily="34" charset="0"/>
              <a:ea typeface="Verdana" panose="020B0604030504040204" pitchFamily="34" charset="0"/>
            </a:endParaRPr>
          </a:p>
          <a:p>
            <a:pPr marL="0" indent="0">
              <a:buNone/>
            </a:pPr>
            <a:r>
              <a:rPr lang="en-US" sz="2400" dirty="0">
                <a:solidFill>
                  <a:srgbClr val="490092"/>
                </a:solidFill>
                <a:latin typeface="Verdana" panose="020B0604030504040204" pitchFamily="34" charset="0"/>
                <a:ea typeface="Verdana" panose="020B0604030504040204" pitchFamily="34" charset="0"/>
              </a:rPr>
              <a:t>Highlight similarities between members.</a:t>
            </a:r>
          </a:p>
          <a:p>
            <a:pPr marL="0" indent="0">
              <a:buNone/>
            </a:pPr>
            <a:endParaRPr lang="en-US" sz="2400" dirty="0">
              <a:solidFill>
                <a:srgbClr val="490092"/>
              </a:solidFill>
              <a:latin typeface="Verdana" panose="020B0604030504040204" pitchFamily="34" charset="0"/>
              <a:ea typeface="Verdana" panose="020B0604030504040204" pitchFamily="34" charset="0"/>
            </a:endParaRPr>
          </a:p>
          <a:p>
            <a:pPr marL="0" indent="0">
              <a:buNone/>
            </a:pPr>
            <a:r>
              <a:rPr lang="en-US" sz="2400" i="1" dirty="0">
                <a:solidFill>
                  <a:srgbClr val="490092"/>
                </a:solidFill>
                <a:latin typeface="Verdana" panose="020B0604030504040204" pitchFamily="34" charset="0"/>
                <a:ea typeface="Verdana" panose="020B0604030504040204" pitchFamily="34" charset="0"/>
              </a:rPr>
              <a:t>Examples: hearing voices other people can’t hear, paranoia (thinking others are planning to harm you or talking about you), thinking you are being controlled by external forces, thinking people are reading you mind.</a:t>
            </a:r>
            <a:endParaRPr lang="en-GB" sz="2400" i="1"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5" y="637310"/>
            <a:ext cx="6159431"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6895244"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Experiences of psychosis</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2646304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dirty="0"/>
              <a:t>Ask group what their known triggers are for experiencing psychosis. Write these down.</a:t>
            </a:r>
          </a:p>
          <a:p>
            <a:pPr marL="0" indent="0">
              <a:buNone/>
            </a:pPr>
            <a:endParaRPr lang="en-US" dirty="0"/>
          </a:p>
          <a:p>
            <a:pPr marL="0" indent="0">
              <a:buNone/>
            </a:pPr>
            <a:r>
              <a:rPr lang="en-US" dirty="0"/>
              <a:t>H</a:t>
            </a:r>
            <a:r>
              <a:rPr lang="en-GB" dirty="0" err="1"/>
              <a:t>ighlight</a:t>
            </a:r>
            <a:r>
              <a:rPr lang="en-GB" dirty="0"/>
              <a:t> similarities. Generate discussion.</a:t>
            </a:r>
          </a:p>
          <a:p>
            <a:pPr marL="0" indent="0">
              <a:buNone/>
            </a:pPr>
            <a:endParaRPr lang="en-US" dirty="0"/>
          </a:p>
          <a:p>
            <a:pPr marL="0" indent="0">
              <a:buNone/>
            </a:pPr>
            <a:r>
              <a:rPr lang="en-US" i="1" dirty="0"/>
              <a:t>Examples: relationship breakdown, relationship difficulties, arguments, increased stress, recent major life changes e.g. pregnancy, traumatic experiences, loss (grief, loss of job or partner), rejection, abandonment, drug use.</a:t>
            </a:r>
            <a:endParaRPr lang="en-GB" i="1" dirty="0"/>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5" y="637310"/>
            <a:ext cx="6159431"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6895244"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Triggers to psychosis</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1224545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a:t>Group discussion about how participants manage their triggers.</a:t>
            </a:r>
          </a:p>
          <a:p>
            <a:pPr marL="0" indent="0">
              <a:buNone/>
            </a:pPr>
            <a:endParaRPr lang="en-US" sz="3200" dirty="0"/>
          </a:p>
          <a:p>
            <a:pPr marL="0" indent="0">
              <a:buNone/>
            </a:pPr>
            <a:r>
              <a:rPr lang="en-US" sz="3200" dirty="0"/>
              <a:t>What things help? What things don’t help?</a:t>
            </a:r>
            <a:endParaRPr lang="en-GB" sz="3200" dirty="0"/>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5" y="637310"/>
            <a:ext cx="6159431"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646590" y="908229"/>
            <a:ext cx="6895244"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Managing Triggers</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38704361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1763</TotalTime>
  <Words>2344</Words>
  <Application>Microsoft Office PowerPoint</Application>
  <PresentationFormat>Widescreen</PresentationFormat>
  <Paragraphs>324</Paragraphs>
  <Slides>32</Slides>
  <Notes>21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Arial</vt:lpstr>
      <vt:lpstr>Arial Narrow</vt:lpstr>
      <vt:lpstr>Calibri</vt:lpstr>
      <vt:lpstr>Calibri Light</vt:lpstr>
      <vt:lpstr>Segoe Print</vt:lpstr>
      <vt:lpstr>Verdana</vt:lpstr>
      <vt:lpstr>Office Theme</vt:lpstr>
      <vt:lpstr>Understanding Psychosis group sessions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Types of coping strategies (give handout &amp; discuss)</vt:lpstr>
      <vt:lpstr>Group Practise – Progressive Muscle Relaxation</vt:lpstr>
      <vt:lpstr>PowerPoint Presentation</vt:lpstr>
    </vt:vector>
  </TitlesOfParts>
  <Company>Greater Manchester Mental Health NHS 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Psychosis</dc:title>
  <dc:creator>Jennifer Adams</dc:creator>
  <cp:lastModifiedBy>Adam O'Neill</cp:lastModifiedBy>
  <cp:revision>32</cp:revision>
  <dcterms:created xsi:type="dcterms:W3CDTF">2019-11-28T09:57:57Z</dcterms:created>
  <dcterms:modified xsi:type="dcterms:W3CDTF">2025-08-08T16:21:38Z</dcterms:modified>
</cp:coreProperties>
</file>