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8"/>
  </p:notesMasterIdLst>
  <p:sldIdLst>
    <p:sldId id="261" r:id="rId5"/>
    <p:sldId id="257" r:id="rId6"/>
    <p:sldId id="262" r:id="rId7"/>
    <p:sldId id="263" r:id="rId8"/>
    <p:sldId id="258" r:id="rId9"/>
    <p:sldId id="259" r:id="rId10"/>
    <p:sldId id="267" r:id="rId11"/>
    <p:sldId id="268" r:id="rId12"/>
    <p:sldId id="264" r:id="rId13"/>
    <p:sldId id="301" r:id="rId14"/>
    <p:sldId id="269" r:id="rId15"/>
    <p:sldId id="270" r:id="rId16"/>
    <p:sldId id="272" r:id="rId17"/>
    <p:sldId id="273" r:id="rId18"/>
    <p:sldId id="274" r:id="rId19"/>
    <p:sldId id="276" r:id="rId20"/>
    <p:sldId id="275" r:id="rId21"/>
    <p:sldId id="277" r:id="rId22"/>
    <p:sldId id="278" r:id="rId23"/>
    <p:sldId id="280" r:id="rId24"/>
    <p:sldId id="281" r:id="rId25"/>
    <p:sldId id="290" r:id="rId26"/>
    <p:sldId id="282" r:id="rId27"/>
    <p:sldId id="283" r:id="rId28"/>
    <p:sldId id="284" r:id="rId29"/>
    <p:sldId id="285" r:id="rId30"/>
    <p:sldId id="303" r:id="rId31"/>
    <p:sldId id="287" r:id="rId32"/>
    <p:sldId id="288" r:id="rId33"/>
    <p:sldId id="289" r:id="rId34"/>
    <p:sldId id="286" r:id="rId35"/>
    <p:sldId id="292" r:id="rId36"/>
    <p:sldId id="293" r:id="rId37"/>
    <p:sldId id="291" r:id="rId38"/>
    <p:sldId id="294" r:id="rId39"/>
    <p:sldId id="295" r:id="rId40"/>
    <p:sldId id="302" r:id="rId41"/>
    <p:sldId id="296" r:id="rId42"/>
    <p:sldId id="297" r:id="rId43"/>
    <p:sldId id="298" r:id="rId44"/>
    <p:sldId id="299" r:id="rId45"/>
    <p:sldId id="300" r:id="rId46"/>
    <p:sldId id="260" r:id="rId47"/>
  </p:sldIdLst>
  <p:sldSz cx="12192000" cy="6858000"/>
  <p:notesSz cx="6858000" cy="9945688"/>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B8FF"/>
    <a:srgbClr val="FFF5D6"/>
    <a:srgbClr val="49CC85"/>
    <a:srgbClr val="185ABD"/>
    <a:srgbClr val="510076"/>
    <a:srgbClr val="FFFFFF"/>
    <a:srgbClr val="6B2C91"/>
    <a:srgbClr val="F5CC1A"/>
    <a:srgbClr val="9BBB59"/>
    <a:srgbClr val="C050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91" autoAdjust="0"/>
    <p:restoredTop sz="94660"/>
  </p:normalViewPr>
  <p:slideViewPr>
    <p:cSldViewPr>
      <p:cViewPr varScale="1">
        <p:scale>
          <a:sx n="73" d="100"/>
          <a:sy n="73" d="100"/>
        </p:scale>
        <p:origin x="450" y="7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B9F415-7ED9-4CBD-B931-BA677F37FB70}"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E426C677-FF7E-4E9A-889A-01DDA12564A1}">
      <dgm:prSet phldrT="[Text]"/>
      <dgm:spPr/>
      <dgm:t>
        <a:bodyPr/>
        <a:lstStyle/>
        <a:p>
          <a:r>
            <a:rPr lang="en-US" dirty="0" smtClean="0"/>
            <a:t>PGCE</a:t>
          </a:r>
          <a:endParaRPr lang="en-US" dirty="0"/>
        </a:p>
      </dgm:t>
    </dgm:pt>
    <dgm:pt modelId="{0B693EFD-BC78-425E-8DC2-3F3417979F20}" type="parTrans" cxnId="{7411D543-336F-4C61-8B9D-9206513CB0B0}">
      <dgm:prSet/>
      <dgm:spPr/>
      <dgm:t>
        <a:bodyPr/>
        <a:lstStyle/>
        <a:p>
          <a:endParaRPr lang="en-US"/>
        </a:p>
      </dgm:t>
    </dgm:pt>
    <dgm:pt modelId="{70E438D0-9AF8-40F8-9717-2575ECE2E228}" type="sibTrans" cxnId="{7411D543-336F-4C61-8B9D-9206513CB0B0}">
      <dgm:prSet/>
      <dgm:spPr/>
      <dgm:t>
        <a:bodyPr/>
        <a:lstStyle/>
        <a:p>
          <a:endParaRPr lang="en-US"/>
        </a:p>
      </dgm:t>
    </dgm:pt>
    <dgm:pt modelId="{F8C43725-D6CA-4CB4-A9A3-4A82573E95A6}">
      <dgm:prSet phldrT="[Text]"/>
      <dgm:spPr/>
      <dgm:t>
        <a:bodyPr/>
        <a:lstStyle/>
        <a:p>
          <a:r>
            <a:rPr lang="en-US" dirty="0" smtClean="0"/>
            <a:t>Taught course</a:t>
          </a:r>
          <a:endParaRPr lang="en-US" dirty="0"/>
        </a:p>
      </dgm:t>
    </dgm:pt>
    <dgm:pt modelId="{2EEBDF2E-E542-4E26-A92A-71B035F3BC1F}" type="parTrans" cxnId="{5F033522-DF4C-4BEF-8391-FE8B2039F259}">
      <dgm:prSet/>
      <dgm:spPr/>
      <dgm:t>
        <a:bodyPr/>
        <a:lstStyle/>
        <a:p>
          <a:endParaRPr lang="en-US"/>
        </a:p>
      </dgm:t>
    </dgm:pt>
    <dgm:pt modelId="{046E8387-FE83-4130-819C-87054AEB8A94}" type="sibTrans" cxnId="{5F033522-DF4C-4BEF-8391-FE8B2039F259}">
      <dgm:prSet/>
      <dgm:spPr/>
      <dgm:t>
        <a:bodyPr/>
        <a:lstStyle/>
        <a:p>
          <a:endParaRPr lang="en-US"/>
        </a:p>
      </dgm:t>
    </dgm:pt>
    <dgm:pt modelId="{9C4D4491-4A84-44B4-9522-EBC42F5BBA70}">
      <dgm:prSet phldrT="[Text]"/>
      <dgm:spPr/>
      <dgm:t>
        <a:bodyPr/>
        <a:lstStyle/>
        <a:p>
          <a:r>
            <a:rPr lang="en-US" dirty="0" smtClean="0"/>
            <a:t>Placement 1</a:t>
          </a:r>
          <a:endParaRPr lang="en-US" dirty="0"/>
        </a:p>
      </dgm:t>
    </dgm:pt>
    <dgm:pt modelId="{B3B047D3-E76D-4092-ADF9-E31CB857AE08}" type="parTrans" cxnId="{B6384FB4-758B-49C3-B10A-E7EC0CC9A557}">
      <dgm:prSet/>
      <dgm:spPr/>
      <dgm:t>
        <a:bodyPr/>
        <a:lstStyle/>
        <a:p>
          <a:endParaRPr lang="en-US"/>
        </a:p>
      </dgm:t>
    </dgm:pt>
    <dgm:pt modelId="{5A084948-5894-4385-AED5-E505D84BCD1C}" type="sibTrans" cxnId="{B6384FB4-758B-49C3-B10A-E7EC0CC9A557}">
      <dgm:prSet/>
      <dgm:spPr/>
      <dgm:t>
        <a:bodyPr/>
        <a:lstStyle/>
        <a:p>
          <a:endParaRPr lang="en-US"/>
        </a:p>
      </dgm:t>
    </dgm:pt>
    <dgm:pt modelId="{A6CDAED7-E3A7-4212-9F63-367153D2244B}">
      <dgm:prSet phldrT="[Text]"/>
      <dgm:spPr/>
      <dgm:t>
        <a:bodyPr/>
        <a:lstStyle/>
        <a:p>
          <a:r>
            <a:rPr lang="en-US" dirty="0" smtClean="0"/>
            <a:t>Taught course</a:t>
          </a:r>
          <a:endParaRPr lang="en-US" dirty="0"/>
        </a:p>
      </dgm:t>
    </dgm:pt>
    <dgm:pt modelId="{B1ADC8A1-E623-4E7E-BBDA-9AF88FF510A6}" type="parTrans" cxnId="{EC83B5F2-1A9A-4CEB-8538-C94D041E7E50}">
      <dgm:prSet/>
      <dgm:spPr/>
      <dgm:t>
        <a:bodyPr/>
        <a:lstStyle/>
        <a:p>
          <a:endParaRPr lang="en-US"/>
        </a:p>
      </dgm:t>
    </dgm:pt>
    <dgm:pt modelId="{0928E0A8-D90F-4A31-A86D-5C6233416E5B}" type="sibTrans" cxnId="{EC83B5F2-1A9A-4CEB-8538-C94D041E7E50}">
      <dgm:prSet/>
      <dgm:spPr/>
      <dgm:t>
        <a:bodyPr/>
        <a:lstStyle/>
        <a:p>
          <a:endParaRPr lang="en-US"/>
        </a:p>
      </dgm:t>
    </dgm:pt>
    <dgm:pt modelId="{D58F6249-A849-41FD-A03A-F26697D801B5}">
      <dgm:prSet phldrT="[Text]"/>
      <dgm:spPr/>
      <dgm:t>
        <a:bodyPr/>
        <a:lstStyle/>
        <a:p>
          <a:r>
            <a:rPr lang="en-US" dirty="0" smtClean="0"/>
            <a:t>Academic Assignments</a:t>
          </a:r>
          <a:endParaRPr lang="en-US" dirty="0"/>
        </a:p>
      </dgm:t>
    </dgm:pt>
    <dgm:pt modelId="{974F09A5-9F62-44E6-BF96-71A1725C12D4}" type="parTrans" cxnId="{A155EC36-69C6-4EE7-A920-A02E20F8E186}">
      <dgm:prSet/>
      <dgm:spPr/>
      <dgm:t>
        <a:bodyPr/>
        <a:lstStyle/>
        <a:p>
          <a:endParaRPr lang="en-US"/>
        </a:p>
      </dgm:t>
    </dgm:pt>
    <dgm:pt modelId="{79237FEA-3D8E-482A-B521-A45482401A60}" type="sibTrans" cxnId="{A155EC36-69C6-4EE7-A920-A02E20F8E186}">
      <dgm:prSet/>
      <dgm:spPr/>
      <dgm:t>
        <a:bodyPr/>
        <a:lstStyle/>
        <a:p>
          <a:endParaRPr lang="en-US"/>
        </a:p>
      </dgm:t>
    </dgm:pt>
    <dgm:pt modelId="{12A6E94B-6927-4E4A-9A6E-895D2608ED87}">
      <dgm:prSet phldrT="[Text]"/>
      <dgm:spPr/>
      <dgm:t>
        <a:bodyPr/>
        <a:lstStyle/>
        <a:p>
          <a:r>
            <a:rPr lang="en-US" dirty="0" smtClean="0"/>
            <a:t>Taught course</a:t>
          </a:r>
          <a:endParaRPr lang="en-US" dirty="0"/>
        </a:p>
      </dgm:t>
    </dgm:pt>
    <dgm:pt modelId="{1015E7C9-812F-4A9D-A493-0E000A59004A}" type="parTrans" cxnId="{E3D3B6EC-763B-439B-ABB6-01DF56E2AD03}">
      <dgm:prSet/>
      <dgm:spPr/>
      <dgm:t>
        <a:bodyPr/>
        <a:lstStyle/>
        <a:p>
          <a:endParaRPr lang="en-US"/>
        </a:p>
      </dgm:t>
    </dgm:pt>
    <dgm:pt modelId="{8B9D3384-1E29-4762-8F02-78C4E1822B4F}" type="sibTrans" cxnId="{E3D3B6EC-763B-439B-ABB6-01DF56E2AD03}">
      <dgm:prSet/>
      <dgm:spPr/>
      <dgm:t>
        <a:bodyPr/>
        <a:lstStyle/>
        <a:p>
          <a:endParaRPr lang="en-US"/>
        </a:p>
      </dgm:t>
    </dgm:pt>
    <dgm:pt modelId="{2F21B382-5D2F-44D3-A20D-62147696C259}">
      <dgm:prSet phldrT="[Text]"/>
      <dgm:spPr/>
      <dgm:t>
        <a:bodyPr/>
        <a:lstStyle/>
        <a:p>
          <a:r>
            <a:rPr lang="en-US" dirty="0" smtClean="0"/>
            <a:t>Placement 2 </a:t>
          </a:r>
          <a:endParaRPr lang="en-US" dirty="0"/>
        </a:p>
      </dgm:t>
    </dgm:pt>
    <dgm:pt modelId="{001519A4-884F-4D57-B7DC-A5E644CD200A}" type="parTrans" cxnId="{1486578E-0FC1-49C3-BF80-023395CF0009}">
      <dgm:prSet/>
      <dgm:spPr/>
      <dgm:t>
        <a:bodyPr/>
        <a:lstStyle/>
        <a:p>
          <a:endParaRPr lang="en-US"/>
        </a:p>
      </dgm:t>
    </dgm:pt>
    <dgm:pt modelId="{C98D5BD7-DCB5-4FED-AFAB-6069FEBF5C1C}" type="sibTrans" cxnId="{1486578E-0FC1-49C3-BF80-023395CF0009}">
      <dgm:prSet/>
      <dgm:spPr/>
      <dgm:t>
        <a:bodyPr/>
        <a:lstStyle/>
        <a:p>
          <a:endParaRPr lang="en-US"/>
        </a:p>
      </dgm:t>
    </dgm:pt>
    <dgm:pt modelId="{2D32A94C-5A98-4FBA-B44B-433625E29644}" type="pres">
      <dgm:prSet presAssocID="{F2B9F415-7ED9-4CBD-B931-BA677F37FB70}" presName="Name0" presStyleCnt="0">
        <dgm:presLayoutVars>
          <dgm:chMax val="1"/>
          <dgm:chPref val="1"/>
          <dgm:dir/>
          <dgm:animOne val="branch"/>
          <dgm:animLvl val="lvl"/>
        </dgm:presLayoutVars>
      </dgm:prSet>
      <dgm:spPr/>
      <dgm:t>
        <a:bodyPr/>
        <a:lstStyle/>
        <a:p>
          <a:endParaRPr lang="en-US"/>
        </a:p>
      </dgm:t>
    </dgm:pt>
    <dgm:pt modelId="{9B5E7D64-87C0-497E-A099-D50175553004}" type="pres">
      <dgm:prSet presAssocID="{E426C677-FF7E-4E9A-889A-01DDA12564A1}" presName="Parent" presStyleLbl="node0" presStyleIdx="0" presStyleCnt="1">
        <dgm:presLayoutVars>
          <dgm:chMax val="6"/>
          <dgm:chPref val="6"/>
        </dgm:presLayoutVars>
      </dgm:prSet>
      <dgm:spPr/>
      <dgm:t>
        <a:bodyPr/>
        <a:lstStyle/>
        <a:p>
          <a:endParaRPr lang="en-US"/>
        </a:p>
      </dgm:t>
    </dgm:pt>
    <dgm:pt modelId="{45538DD3-1835-427F-ACF3-4C52C8CA5C55}" type="pres">
      <dgm:prSet presAssocID="{F8C43725-D6CA-4CB4-A9A3-4A82573E95A6}" presName="Accent1" presStyleCnt="0"/>
      <dgm:spPr/>
    </dgm:pt>
    <dgm:pt modelId="{689B2499-1A78-4B30-A0B6-1FF079D73CBF}" type="pres">
      <dgm:prSet presAssocID="{F8C43725-D6CA-4CB4-A9A3-4A82573E95A6}" presName="Accent" presStyleLbl="bgShp" presStyleIdx="0" presStyleCnt="6"/>
      <dgm:spPr/>
    </dgm:pt>
    <dgm:pt modelId="{4FBF61CF-E0AE-4873-B5D2-5C2B43D4E958}" type="pres">
      <dgm:prSet presAssocID="{F8C43725-D6CA-4CB4-A9A3-4A82573E95A6}" presName="Child1" presStyleLbl="node1" presStyleIdx="0" presStyleCnt="6">
        <dgm:presLayoutVars>
          <dgm:chMax val="0"/>
          <dgm:chPref val="0"/>
          <dgm:bulletEnabled val="1"/>
        </dgm:presLayoutVars>
      </dgm:prSet>
      <dgm:spPr/>
      <dgm:t>
        <a:bodyPr/>
        <a:lstStyle/>
        <a:p>
          <a:endParaRPr lang="en-US"/>
        </a:p>
      </dgm:t>
    </dgm:pt>
    <dgm:pt modelId="{F61BEED0-60F2-4204-8075-0B7346B274D1}" type="pres">
      <dgm:prSet presAssocID="{9C4D4491-4A84-44B4-9522-EBC42F5BBA70}" presName="Accent2" presStyleCnt="0"/>
      <dgm:spPr/>
    </dgm:pt>
    <dgm:pt modelId="{27C90344-A4A4-4F56-8C1A-7F96AFAAD43B}" type="pres">
      <dgm:prSet presAssocID="{9C4D4491-4A84-44B4-9522-EBC42F5BBA70}" presName="Accent" presStyleLbl="bgShp" presStyleIdx="1" presStyleCnt="6"/>
      <dgm:spPr/>
    </dgm:pt>
    <dgm:pt modelId="{2CBBA9F9-6DC9-4EDA-BF83-DE8F69FEB921}" type="pres">
      <dgm:prSet presAssocID="{9C4D4491-4A84-44B4-9522-EBC42F5BBA70}" presName="Child2" presStyleLbl="node1" presStyleIdx="1" presStyleCnt="6">
        <dgm:presLayoutVars>
          <dgm:chMax val="0"/>
          <dgm:chPref val="0"/>
          <dgm:bulletEnabled val="1"/>
        </dgm:presLayoutVars>
      </dgm:prSet>
      <dgm:spPr/>
      <dgm:t>
        <a:bodyPr/>
        <a:lstStyle/>
        <a:p>
          <a:endParaRPr lang="en-US"/>
        </a:p>
      </dgm:t>
    </dgm:pt>
    <dgm:pt modelId="{57AEF51B-380B-46D9-AE2C-901F18FFDB4D}" type="pres">
      <dgm:prSet presAssocID="{A6CDAED7-E3A7-4212-9F63-367153D2244B}" presName="Accent3" presStyleCnt="0"/>
      <dgm:spPr/>
    </dgm:pt>
    <dgm:pt modelId="{C3323A12-B6C9-4F8A-8289-119962FE0876}" type="pres">
      <dgm:prSet presAssocID="{A6CDAED7-E3A7-4212-9F63-367153D2244B}" presName="Accent" presStyleLbl="bgShp" presStyleIdx="2" presStyleCnt="6"/>
      <dgm:spPr/>
    </dgm:pt>
    <dgm:pt modelId="{E2731B30-25C4-48EE-8324-842CDDA0F5BA}" type="pres">
      <dgm:prSet presAssocID="{A6CDAED7-E3A7-4212-9F63-367153D2244B}" presName="Child3" presStyleLbl="node1" presStyleIdx="2" presStyleCnt="6">
        <dgm:presLayoutVars>
          <dgm:chMax val="0"/>
          <dgm:chPref val="0"/>
          <dgm:bulletEnabled val="1"/>
        </dgm:presLayoutVars>
      </dgm:prSet>
      <dgm:spPr/>
      <dgm:t>
        <a:bodyPr/>
        <a:lstStyle/>
        <a:p>
          <a:endParaRPr lang="en-US"/>
        </a:p>
      </dgm:t>
    </dgm:pt>
    <dgm:pt modelId="{467354D0-A168-4FA9-8EC4-2056CDCCC32A}" type="pres">
      <dgm:prSet presAssocID="{D58F6249-A849-41FD-A03A-F26697D801B5}" presName="Accent4" presStyleCnt="0"/>
      <dgm:spPr/>
    </dgm:pt>
    <dgm:pt modelId="{220B10BA-61DE-4038-9BD9-04EC26EEBE52}" type="pres">
      <dgm:prSet presAssocID="{D58F6249-A849-41FD-A03A-F26697D801B5}" presName="Accent" presStyleLbl="bgShp" presStyleIdx="3" presStyleCnt="6"/>
      <dgm:spPr/>
    </dgm:pt>
    <dgm:pt modelId="{C01C5533-CDB5-4CE3-938C-124A500BE5AB}" type="pres">
      <dgm:prSet presAssocID="{D58F6249-A849-41FD-A03A-F26697D801B5}" presName="Child4" presStyleLbl="node1" presStyleIdx="3" presStyleCnt="6">
        <dgm:presLayoutVars>
          <dgm:chMax val="0"/>
          <dgm:chPref val="0"/>
          <dgm:bulletEnabled val="1"/>
        </dgm:presLayoutVars>
      </dgm:prSet>
      <dgm:spPr/>
      <dgm:t>
        <a:bodyPr/>
        <a:lstStyle/>
        <a:p>
          <a:endParaRPr lang="en-US"/>
        </a:p>
      </dgm:t>
    </dgm:pt>
    <dgm:pt modelId="{2C97AD6B-BCB7-410B-9C35-6BBF5B0D485C}" type="pres">
      <dgm:prSet presAssocID="{12A6E94B-6927-4E4A-9A6E-895D2608ED87}" presName="Accent5" presStyleCnt="0"/>
      <dgm:spPr/>
    </dgm:pt>
    <dgm:pt modelId="{BB46F877-23B7-4C15-BCA0-73C06D96C029}" type="pres">
      <dgm:prSet presAssocID="{12A6E94B-6927-4E4A-9A6E-895D2608ED87}" presName="Accent" presStyleLbl="bgShp" presStyleIdx="4" presStyleCnt="6"/>
      <dgm:spPr/>
    </dgm:pt>
    <dgm:pt modelId="{8FCBC6D0-CA7D-4EDD-B770-43994826F444}" type="pres">
      <dgm:prSet presAssocID="{12A6E94B-6927-4E4A-9A6E-895D2608ED87}" presName="Child5" presStyleLbl="node1" presStyleIdx="4" presStyleCnt="6" custLinFactNeighborY="4162">
        <dgm:presLayoutVars>
          <dgm:chMax val="0"/>
          <dgm:chPref val="0"/>
          <dgm:bulletEnabled val="1"/>
        </dgm:presLayoutVars>
      </dgm:prSet>
      <dgm:spPr/>
      <dgm:t>
        <a:bodyPr/>
        <a:lstStyle/>
        <a:p>
          <a:endParaRPr lang="en-US"/>
        </a:p>
      </dgm:t>
    </dgm:pt>
    <dgm:pt modelId="{B393F1C3-EBDC-4CBF-89FE-8EFA2A9A6957}" type="pres">
      <dgm:prSet presAssocID="{2F21B382-5D2F-44D3-A20D-62147696C259}" presName="Accent6" presStyleCnt="0"/>
      <dgm:spPr/>
    </dgm:pt>
    <dgm:pt modelId="{D6FCE59A-442A-4CC6-B124-FF8D420875EB}" type="pres">
      <dgm:prSet presAssocID="{2F21B382-5D2F-44D3-A20D-62147696C259}" presName="Accent" presStyleLbl="bgShp" presStyleIdx="5" presStyleCnt="6"/>
      <dgm:spPr/>
    </dgm:pt>
    <dgm:pt modelId="{BD7A93AC-A3AD-49F3-A2C6-5F22C433A34E}" type="pres">
      <dgm:prSet presAssocID="{2F21B382-5D2F-44D3-A20D-62147696C259}" presName="Child6" presStyleLbl="node1" presStyleIdx="5" presStyleCnt="6">
        <dgm:presLayoutVars>
          <dgm:chMax val="0"/>
          <dgm:chPref val="0"/>
          <dgm:bulletEnabled val="1"/>
        </dgm:presLayoutVars>
      </dgm:prSet>
      <dgm:spPr/>
      <dgm:t>
        <a:bodyPr/>
        <a:lstStyle/>
        <a:p>
          <a:endParaRPr lang="en-US"/>
        </a:p>
      </dgm:t>
    </dgm:pt>
  </dgm:ptLst>
  <dgm:cxnLst>
    <dgm:cxn modelId="{1486578E-0FC1-49C3-BF80-023395CF0009}" srcId="{E426C677-FF7E-4E9A-889A-01DDA12564A1}" destId="{2F21B382-5D2F-44D3-A20D-62147696C259}" srcOrd="5" destOrd="0" parTransId="{001519A4-884F-4D57-B7DC-A5E644CD200A}" sibTransId="{C98D5BD7-DCB5-4FED-AFAB-6069FEBF5C1C}"/>
    <dgm:cxn modelId="{22BE88AD-9D69-43A5-B2AA-A669EDD2D52E}" type="presOf" srcId="{9C4D4491-4A84-44B4-9522-EBC42F5BBA70}" destId="{2CBBA9F9-6DC9-4EDA-BF83-DE8F69FEB921}" srcOrd="0" destOrd="0" presId="urn:microsoft.com/office/officeart/2011/layout/HexagonRadial"/>
    <dgm:cxn modelId="{65C481F2-C10D-49DA-BEC1-A208D6D59C5B}" type="presOf" srcId="{F2B9F415-7ED9-4CBD-B931-BA677F37FB70}" destId="{2D32A94C-5A98-4FBA-B44B-433625E29644}" srcOrd="0" destOrd="0" presId="urn:microsoft.com/office/officeart/2011/layout/HexagonRadial"/>
    <dgm:cxn modelId="{A155EC36-69C6-4EE7-A920-A02E20F8E186}" srcId="{E426C677-FF7E-4E9A-889A-01DDA12564A1}" destId="{D58F6249-A849-41FD-A03A-F26697D801B5}" srcOrd="3" destOrd="0" parTransId="{974F09A5-9F62-44E6-BF96-71A1725C12D4}" sibTransId="{79237FEA-3D8E-482A-B521-A45482401A60}"/>
    <dgm:cxn modelId="{E3D3B6EC-763B-439B-ABB6-01DF56E2AD03}" srcId="{E426C677-FF7E-4E9A-889A-01DDA12564A1}" destId="{12A6E94B-6927-4E4A-9A6E-895D2608ED87}" srcOrd="4" destOrd="0" parTransId="{1015E7C9-812F-4A9D-A493-0E000A59004A}" sibTransId="{8B9D3384-1E29-4762-8F02-78C4E1822B4F}"/>
    <dgm:cxn modelId="{C04D547C-BED5-49DF-A740-361FC52797C5}" type="presOf" srcId="{A6CDAED7-E3A7-4212-9F63-367153D2244B}" destId="{E2731B30-25C4-48EE-8324-842CDDA0F5BA}" srcOrd="0" destOrd="0" presId="urn:microsoft.com/office/officeart/2011/layout/HexagonRadial"/>
    <dgm:cxn modelId="{EC83B5F2-1A9A-4CEB-8538-C94D041E7E50}" srcId="{E426C677-FF7E-4E9A-889A-01DDA12564A1}" destId="{A6CDAED7-E3A7-4212-9F63-367153D2244B}" srcOrd="2" destOrd="0" parTransId="{B1ADC8A1-E623-4E7E-BBDA-9AF88FF510A6}" sibTransId="{0928E0A8-D90F-4A31-A86D-5C6233416E5B}"/>
    <dgm:cxn modelId="{7411D543-336F-4C61-8B9D-9206513CB0B0}" srcId="{F2B9F415-7ED9-4CBD-B931-BA677F37FB70}" destId="{E426C677-FF7E-4E9A-889A-01DDA12564A1}" srcOrd="0" destOrd="0" parTransId="{0B693EFD-BC78-425E-8DC2-3F3417979F20}" sibTransId="{70E438D0-9AF8-40F8-9717-2575ECE2E228}"/>
    <dgm:cxn modelId="{28D19ACF-CB32-4373-955A-185B1E7804D9}" type="presOf" srcId="{F8C43725-D6CA-4CB4-A9A3-4A82573E95A6}" destId="{4FBF61CF-E0AE-4873-B5D2-5C2B43D4E958}" srcOrd="0" destOrd="0" presId="urn:microsoft.com/office/officeart/2011/layout/HexagonRadial"/>
    <dgm:cxn modelId="{5638B2CF-D029-4844-86B5-A8E88200F3FE}" type="presOf" srcId="{12A6E94B-6927-4E4A-9A6E-895D2608ED87}" destId="{8FCBC6D0-CA7D-4EDD-B770-43994826F444}" srcOrd="0" destOrd="0" presId="urn:microsoft.com/office/officeart/2011/layout/HexagonRadial"/>
    <dgm:cxn modelId="{4A1E984E-EFD9-48F7-8609-12913547D1C7}" type="presOf" srcId="{D58F6249-A849-41FD-A03A-F26697D801B5}" destId="{C01C5533-CDB5-4CE3-938C-124A500BE5AB}" srcOrd="0" destOrd="0" presId="urn:microsoft.com/office/officeart/2011/layout/HexagonRadial"/>
    <dgm:cxn modelId="{AFABBC89-CA76-4076-A6AA-6E88ED6B17FD}" type="presOf" srcId="{2F21B382-5D2F-44D3-A20D-62147696C259}" destId="{BD7A93AC-A3AD-49F3-A2C6-5F22C433A34E}" srcOrd="0" destOrd="0" presId="urn:microsoft.com/office/officeart/2011/layout/HexagonRadial"/>
    <dgm:cxn modelId="{0A155E2F-6DF7-4D41-BE7E-DA9DE94C7153}" type="presOf" srcId="{E426C677-FF7E-4E9A-889A-01DDA12564A1}" destId="{9B5E7D64-87C0-497E-A099-D50175553004}" srcOrd="0" destOrd="0" presId="urn:microsoft.com/office/officeart/2011/layout/HexagonRadial"/>
    <dgm:cxn modelId="{B6384FB4-758B-49C3-B10A-E7EC0CC9A557}" srcId="{E426C677-FF7E-4E9A-889A-01DDA12564A1}" destId="{9C4D4491-4A84-44B4-9522-EBC42F5BBA70}" srcOrd="1" destOrd="0" parTransId="{B3B047D3-E76D-4092-ADF9-E31CB857AE08}" sibTransId="{5A084948-5894-4385-AED5-E505D84BCD1C}"/>
    <dgm:cxn modelId="{5F033522-DF4C-4BEF-8391-FE8B2039F259}" srcId="{E426C677-FF7E-4E9A-889A-01DDA12564A1}" destId="{F8C43725-D6CA-4CB4-A9A3-4A82573E95A6}" srcOrd="0" destOrd="0" parTransId="{2EEBDF2E-E542-4E26-A92A-71B035F3BC1F}" sibTransId="{046E8387-FE83-4130-819C-87054AEB8A94}"/>
    <dgm:cxn modelId="{A7CEAF5A-CEA2-4CC1-96F7-2016FB3512BC}" type="presParOf" srcId="{2D32A94C-5A98-4FBA-B44B-433625E29644}" destId="{9B5E7D64-87C0-497E-A099-D50175553004}" srcOrd="0" destOrd="0" presId="urn:microsoft.com/office/officeart/2011/layout/HexagonRadial"/>
    <dgm:cxn modelId="{FF0BA49E-7B04-4AE6-98EB-32A20E2251D4}" type="presParOf" srcId="{2D32A94C-5A98-4FBA-B44B-433625E29644}" destId="{45538DD3-1835-427F-ACF3-4C52C8CA5C55}" srcOrd="1" destOrd="0" presId="urn:microsoft.com/office/officeart/2011/layout/HexagonRadial"/>
    <dgm:cxn modelId="{119A3290-8CA7-47C0-98A6-1F5A954B117D}" type="presParOf" srcId="{45538DD3-1835-427F-ACF3-4C52C8CA5C55}" destId="{689B2499-1A78-4B30-A0B6-1FF079D73CBF}" srcOrd="0" destOrd="0" presId="urn:microsoft.com/office/officeart/2011/layout/HexagonRadial"/>
    <dgm:cxn modelId="{B74B49E4-32F7-4047-B512-000E2F267681}" type="presParOf" srcId="{2D32A94C-5A98-4FBA-B44B-433625E29644}" destId="{4FBF61CF-E0AE-4873-B5D2-5C2B43D4E958}" srcOrd="2" destOrd="0" presId="urn:microsoft.com/office/officeart/2011/layout/HexagonRadial"/>
    <dgm:cxn modelId="{29A1B3DD-E3D9-40D9-A89C-604734806DC7}" type="presParOf" srcId="{2D32A94C-5A98-4FBA-B44B-433625E29644}" destId="{F61BEED0-60F2-4204-8075-0B7346B274D1}" srcOrd="3" destOrd="0" presId="urn:microsoft.com/office/officeart/2011/layout/HexagonRadial"/>
    <dgm:cxn modelId="{698E8C9A-5637-4301-BD65-5C0D9B25D6A1}" type="presParOf" srcId="{F61BEED0-60F2-4204-8075-0B7346B274D1}" destId="{27C90344-A4A4-4F56-8C1A-7F96AFAAD43B}" srcOrd="0" destOrd="0" presId="urn:microsoft.com/office/officeart/2011/layout/HexagonRadial"/>
    <dgm:cxn modelId="{11AEC9D9-8BE5-4D02-912A-BD687FCA8019}" type="presParOf" srcId="{2D32A94C-5A98-4FBA-B44B-433625E29644}" destId="{2CBBA9F9-6DC9-4EDA-BF83-DE8F69FEB921}" srcOrd="4" destOrd="0" presId="urn:microsoft.com/office/officeart/2011/layout/HexagonRadial"/>
    <dgm:cxn modelId="{EBF49AC8-D0B1-491E-8B45-F8EE6CD84088}" type="presParOf" srcId="{2D32A94C-5A98-4FBA-B44B-433625E29644}" destId="{57AEF51B-380B-46D9-AE2C-901F18FFDB4D}" srcOrd="5" destOrd="0" presId="urn:microsoft.com/office/officeart/2011/layout/HexagonRadial"/>
    <dgm:cxn modelId="{0BB00A4D-2C75-4EF3-82AA-0B40A6594A7A}" type="presParOf" srcId="{57AEF51B-380B-46D9-AE2C-901F18FFDB4D}" destId="{C3323A12-B6C9-4F8A-8289-119962FE0876}" srcOrd="0" destOrd="0" presId="urn:microsoft.com/office/officeart/2011/layout/HexagonRadial"/>
    <dgm:cxn modelId="{3F0A826D-96AC-4DE9-B512-A6A6B7F6AE81}" type="presParOf" srcId="{2D32A94C-5A98-4FBA-B44B-433625E29644}" destId="{E2731B30-25C4-48EE-8324-842CDDA0F5BA}" srcOrd="6" destOrd="0" presId="urn:microsoft.com/office/officeart/2011/layout/HexagonRadial"/>
    <dgm:cxn modelId="{9F7069D2-B8B7-4941-BEB1-D73DB5DC60D2}" type="presParOf" srcId="{2D32A94C-5A98-4FBA-B44B-433625E29644}" destId="{467354D0-A168-4FA9-8EC4-2056CDCCC32A}" srcOrd="7" destOrd="0" presId="urn:microsoft.com/office/officeart/2011/layout/HexagonRadial"/>
    <dgm:cxn modelId="{BF408E3B-908A-4F5C-A417-E2AD3C3F652A}" type="presParOf" srcId="{467354D0-A168-4FA9-8EC4-2056CDCCC32A}" destId="{220B10BA-61DE-4038-9BD9-04EC26EEBE52}" srcOrd="0" destOrd="0" presId="urn:microsoft.com/office/officeart/2011/layout/HexagonRadial"/>
    <dgm:cxn modelId="{0CB4632C-3785-4E86-8162-0F953F3EE59D}" type="presParOf" srcId="{2D32A94C-5A98-4FBA-B44B-433625E29644}" destId="{C01C5533-CDB5-4CE3-938C-124A500BE5AB}" srcOrd="8" destOrd="0" presId="urn:microsoft.com/office/officeart/2011/layout/HexagonRadial"/>
    <dgm:cxn modelId="{47344D40-6723-4FEF-9DBA-F886F0314ABF}" type="presParOf" srcId="{2D32A94C-5A98-4FBA-B44B-433625E29644}" destId="{2C97AD6B-BCB7-410B-9C35-6BBF5B0D485C}" srcOrd="9" destOrd="0" presId="urn:microsoft.com/office/officeart/2011/layout/HexagonRadial"/>
    <dgm:cxn modelId="{3882C55A-FE50-45A3-A9E9-314EFF4DFB58}" type="presParOf" srcId="{2C97AD6B-BCB7-410B-9C35-6BBF5B0D485C}" destId="{BB46F877-23B7-4C15-BCA0-73C06D96C029}" srcOrd="0" destOrd="0" presId="urn:microsoft.com/office/officeart/2011/layout/HexagonRadial"/>
    <dgm:cxn modelId="{5817ED79-9787-4108-9876-040567F5A126}" type="presParOf" srcId="{2D32A94C-5A98-4FBA-B44B-433625E29644}" destId="{8FCBC6D0-CA7D-4EDD-B770-43994826F444}" srcOrd="10" destOrd="0" presId="urn:microsoft.com/office/officeart/2011/layout/HexagonRadial"/>
    <dgm:cxn modelId="{F4EDDFD2-519F-4A76-B17D-CC96A0372B83}" type="presParOf" srcId="{2D32A94C-5A98-4FBA-B44B-433625E29644}" destId="{B393F1C3-EBDC-4CBF-89FE-8EFA2A9A6957}" srcOrd="11" destOrd="0" presId="urn:microsoft.com/office/officeart/2011/layout/HexagonRadial"/>
    <dgm:cxn modelId="{07C14017-1222-4935-BEAB-42CF5901F13F}" type="presParOf" srcId="{B393F1C3-EBDC-4CBF-89FE-8EFA2A9A6957}" destId="{D6FCE59A-442A-4CC6-B124-FF8D420875EB}" srcOrd="0" destOrd="0" presId="urn:microsoft.com/office/officeart/2011/layout/HexagonRadial"/>
    <dgm:cxn modelId="{DF563CCE-781E-4664-8220-8A3EE00FC09C}" type="presParOf" srcId="{2D32A94C-5A98-4FBA-B44B-433625E29644}" destId="{BD7A93AC-A3AD-49F3-A2C6-5F22C433A34E}"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F20F28-427B-4DA3-A097-68310DC7A11C}"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CB5E5DF0-C743-4A1F-9940-63E3D4927A8B}">
      <dgm:prSet phldrT="[Text]" custT="1"/>
      <dgm:spPr/>
      <dgm:t>
        <a:bodyPr/>
        <a:lstStyle/>
        <a:p>
          <a:r>
            <a:rPr lang="en-US" sz="2600" b="1" dirty="0" smtClean="0">
              <a:solidFill>
                <a:srgbClr val="FF0000"/>
              </a:solidFill>
            </a:rPr>
            <a:t> </a:t>
          </a:r>
          <a:r>
            <a:rPr lang="en-US" sz="2400" b="1" dirty="0" smtClean="0">
              <a:solidFill>
                <a:srgbClr val="FF0000"/>
              </a:solidFill>
            </a:rPr>
            <a:t>Our curriculum</a:t>
          </a:r>
          <a:endParaRPr lang="en-US" sz="2400" b="1" dirty="0">
            <a:solidFill>
              <a:srgbClr val="FF0000"/>
            </a:solidFill>
          </a:endParaRPr>
        </a:p>
      </dgm:t>
    </dgm:pt>
    <dgm:pt modelId="{04D98AA5-EAB5-4652-8424-094BFCBB0297}" type="parTrans" cxnId="{0853189E-7881-44B9-8FE1-E0E103A53F45}">
      <dgm:prSet/>
      <dgm:spPr/>
      <dgm:t>
        <a:bodyPr/>
        <a:lstStyle/>
        <a:p>
          <a:endParaRPr lang="en-US"/>
        </a:p>
      </dgm:t>
    </dgm:pt>
    <dgm:pt modelId="{358A9FAE-7329-4769-B7F4-45CA0EA68E9B}" type="sibTrans" cxnId="{0853189E-7881-44B9-8FE1-E0E103A53F45}">
      <dgm:prSet/>
      <dgm:spPr/>
      <dgm:t>
        <a:bodyPr/>
        <a:lstStyle/>
        <a:p>
          <a:endParaRPr lang="en-US"/>
        </a:p>
      </dgm:t>
    </dgm:pt>
    <dgm:pt modelId="{78757E55-701F-4CD0-907A-01380DF1388C}">
      <dgm:prSet phldrT="[Text]"/>
      <dgm:spPr/>
      <dgm:t>
        <a:bodyPr/>
        <a:lstStyle/>
        <a:p>
          <a:r>
            <a:rPr lang="en-US" b="1" dirty="0" smtClean="0"/>
            <a:t>School application and placement</a:t>
          </a:r>
          <a:endParaRPr lang="en-US" b="1" dirty="0"/>
        </a:p>
      </dgm:t>
    </dgm:pt>
    <dgm:pt modelId="{69FF2BD1-A177-4976-9185-F9543A2563C6}" type="parTrans" cxnId="{C12D6E2F-0E33-4BBE-863B-45C908C4961F}">
      <dgm:prSet/>
      <dgm:spPr/>
      <dgm:t>
        <a:bodyPr/>
        <a:lstStyle/>
        <a:p>
          <a:endParaRPr lang="en-US"/>
        </a:p>
      </dgm:t>
    </dgm:pt>
    <dgm:pt modelId="{3E763549-C9B2-46EE-B8ED-3A13762A1144}" type="sibTrans" cxnId="{C12D6E2F-0E33-4BBE-863B-45C908C4961F}">
      <dgm:prSet/>
      <dgm:spPr/>
      <dgm:t>
        <a:bodyPr/>
        <a:lstStyle/>
        <a:p>
          <a:endParaRPr lang="en-US"/>
        </a:p>
      </dgm:t>
    </dgm:pt>
    <dgm:pt modelId="{E0A1B51E-D7CC-4F9F-8924-673657BE8919}">
      <dgm:prSet phldrT="[Text]" custT="1"/>
      <dgm:spPr/>
      <dgm:t>
        <a:bodyPr/>
        <a:lstStyle/>
        <a:p>
          <a:r>
            <a:rPr lang="en-US" sz="1700" b="1" dirty="0" smtClean="0"/>
            <a:t>Expert mentor input, training and support</a:t>
          </a:r>
          <a:endParaRPr lang="en-US" sz="1700" b="1" dirty="0"/>
        </a:p>
      </dgm:t>
    </dgm:pt>
    <dgm:pt modelId="{3165AD95-8E86-4DCD-9F99-5561E1EADFDC}" type="parTrans" cxnId="{70E97BD4-8EB0-4D42-AF71-BC420F8E3C68}">
      <dgm:prSet/>
      <dgm:spPr/>
      <dgm:t>
        <a:bodyPr/>
        <a:lstStyle/>
        <a:p>
          <a:endParaRPr lang="en-US"/>
        </a:p>
      </dgm:t>
    </dgm:pt>
    <dgm:pt modelId="{11A2738A-6741-488B-97D2-FBD8AD6C076F}" type="sibTrans" cxnId="{70E97BD4-8EB0-4D42-AF71-BC420F8E3C68}">
      <dgm:prSet/>
      <dgm:spPr/>
      <dgm:t>
        <a:bodyPr/>
        <a:lstStyle/>
        <a:p>
          <a:endParaRPr lang="en-US"/>
        </a:p>
      </dgm:t>
    </dgm:pt>
    <dgm:pt modelId="{B3ABDCC1-CEB7-4F42-9C4C-58086FCBBF3F}">
      <dgm:prSet phldrT="[Text]"/>
      <dgm:spPr/>
      <dgm:t>
        <a:bodyPr/>
        <a:lstStyle/>
        <a:p>
          <a:r>
            <a:rPr lang="en-US" b="1" dirty="0" smtClean="0"/>
            <a:t>Professional tutors input, training and support</a:t>
          </a:r>
          <a:endParaRPr lang="en-US" b="1" dirty="0"/>
        </a:p>
      </dgm:t>
    </dgm:pt>
    <dgm:pt modelId="{B8A3A0AF-62FC-4895-9A92-8600180C382D}" type="parTrans" cxnId="{A5EB8F84-9666-4D2F-A2B9-95D11ACD5CF6}">
      <dgm:prSet/>
      <dgm:spPr/>
      <dgm:t>
        <a:bodyPr/>
        <a:lstStyle/>
        <a:p>
          <a:endParaRPr lang="en-US"/>
        </a:p>
      </dgm:t>
    </dgm:pt>
    <dgm:pt modelId="{9F43938F-4FA8-4A70-8440-24AD5C55989E}" type="sibTrans" cxnId="{A5EB8F84-9666-4D2F-A2B9-95D11ACD5CF6}">
      <dgm:prSet/>
      <dgm:spPr/>
      <dgm:t>
        <a:bodyPr/>
        <a:lstStyle/>
        <a:p>
          <a:endParaRPr lang="en-US"/>
        </a:p>
      </dgm:t>
    </dgm:pt>
    <dgm:pt modelId="{5043BCA7-1702-43D2-B611-236F4B8DDD2E}">
      <dgm:prSet phldrT="[Text]"/>
      <dgm:spPr/>
      <dgm:t>
        <a:bodyPr/>
        <a:lstStyle/>
        <a:p>
          <a:r>
            <a:rPr lang="en-US" b="1" dirty="0" smtClean="0"/>
            <a:t>Taught sessions</a:t>
          </a:r>
          <a:endParaRPr lang="en-US" b="1" dirty="0"/>
        </a:p>
      </dgm:t>
    </dgm:pt>
    <dgm:pt modelId="{B8A4A4A7-009E-4806-8503-C8BDABBCE5A5}" type="parTrans" cxnId="{FF43B884-7E4A-41D9-955D-4F630BBE9FEE}">
      <dgm:prSet/>
      <dgm:spPr/>
      <dgm:t>
        <a:bodyPr/>
        <a:lstStyle/>
        <a:p>
          <a:endParaRPr lang="en-US"/>
        </a:p>
      </dgm:t>
    </dgm:pt>
    <dgm:pt modelId="{5FB691FB-2F33-40E8-948E-645057B44882}" type="sibTrans" cxnId="{FF43B884-7E4A-41D9-955D-4F630BBE9FEE}">
      <dgm:prSet/>
      <dgm:spPr/>
      <dgm:t>
        <a:bodyPr/>
        <a:lstStyle/>
        <a:p>
          <a:endParaRPr lang="en-US"/>
        </a:p>
      </dgm:t>
    </dgm:pt>
    <dgm:pt modelId="{BFA8A705-EF53-46F7-B08A-9C14A3F9443F}">
      <dgm:prSet/>
      <dgm:spPr/>
      <dgm:t>
        <a:bodyPr/>
        <a:lstStyle/>
        <a:p>
          <a:r>
            <a:rPr lang="en-US" b="1" dirty="0" smtClean="0"/>
            <a:t>Academic assignments</a:t>
          </a:r>
          <a:endParaRPr lang="en-US" b="1" dirty="0"/>
        </a:p>
      </dgm:t>
    </dgm:pt>
    <dgm:pt modelId="{7F0C49E2-B458-4F53-B51C-F2CD6786E363}" type="parTrans" cxnId="{003A0C3F-FBDA-45E2-902D-A16D7DC5C072}">
      <dgm:prSet/>
      <dgm:spPr/>
      <dgm:t>
        <a:bodyPr/>
        <a:lstStyle/>
        <a:p>
          <a:endParaRPr lang="en-US"/>
        </a:p>
      </dgm:t>
    </dgm:pt>
    <dgm:pt modelId="{E5C6C6CF-5188-4AB7-AEC8-EF14DED03BB2}" type="sibTrans" cxnId="{003A0C3F-FBDA-45E2-902D-A16D7DC5C072}">
      <dgm:prSet/>
      <dgm:spPr/>
      <dgm:t>
        <a:bodyPr/>
        <a:lstStyle/>
        <a:p>
          <a:endParaRPr lang="en-US"/>
        </a:p>
      </dgm:t>
    </dgm:pt>
    <dgm:pt modelId="{4C77C15B-3C40-4EFA-9AA3-4DEB257E2D72}" type="pres">
      <dgm:prSet presAssocID="{FAF20F28-427B-4DA3-A097-68310DC7A11C}" presName="composite" presStyleCnt="0">
        <dgm:presLayoutVars>
          <dgm:chMax val="1"/>
          <dgm:dir/>
          <dgm:resizeHandles val="exact"/>
        </dgm:presLayoutVars>
      </dgm:prSet>
      <dgm:spPr/>
      <dgm:t>
        <a:bodyPr/>
        <a:lstStyle/>
        <a:p>
          <a:endParaRPr lang="en-US"/>
        </a:p>
      </dgm:t>
    </dgm:pt>
    <dgm:pt modelId="{45CCB3F8-F2D1-4063-807C-C1B79539BFD7}" type="pres">
      <dgm:prSet presAssocID="{FAF20F28-427B-4DA3-A097-68310DC7A11C}" presName="radial" presStyleCnt="0">
        <dgm:presLayoutVars>
          <dgm:animLvl val="ctr"/>
        </dgm:presLayoutVars>
      </dgm:prSet>
      <dgm:spPr/>
    </dgm:pt>
    <dgm:pt modelId="{FC296FF6-BFBE-4609-83F8-677E74AC80E8}" type="pres">
      <dgm:prSet presAssocID="{CB5E5DF0-C743-4A1F-9940-63E3D4927A8B}" presName="centerShape" presStyleLbl="vennNode1" presStyleIdx="0" presStyleCnt="6" custScaleX="102282" custScaleY="112744"/>
      <dgm:spPr/>
      <dgm:t>
        <a:bodyPr/>
        <a:lstStyle/>
        <a:p>
          <a:endParaRPr lang="en-US"/>
        </a:p>
      </dgm:t>
    </dgm:pt>
    <dgm:pt modelId="{5FBEFF3D-E814-4DEE-9365-EE66A90B160B}" type="pres">
      <dgm:prSet presAssocID="{78757E55-701F-4CD0-907A-01380DF1388C}" presName="node" presStyleLbl="vennNode1" presStyleIdx="1" presStyleCnt="6" custScaleX="163846" custScaleY="140778">
        <dgm:presLayoutVars>
          <dgm:bulletEnabled val="1"/>
        </dgm:presLayoutVars>
      </dgm:prSet>
      <dgm:spPr/>
      <dgm:t>
        <a:bodyPr/>
        <a:lstStyle/>
        <a:p>
          <a:endParaRPr lang="en-US"/>
        </a:p>
      </dgm:t>
    </dgm:pt>
    <dgm:pt modelId="{C1516710-0BAD-4907-B09A-FCDD71813BDA}" type="pres">
      <dgm:prSet presAssocID="{E0A1B51E-D7CC-4F9F-8924-673657BE8919}" presName="node" presStyleLbl="vennNode1" presStyleIdx="2" presStyleCnt="6" custScaleX="154464" custScaleY="173229">
        <dgm:presLayoutVars>
          <dgm:bulletEnabled val="1"/>
        </dgm:presLayoutVars>
      </dgm:prSet>
      <dgm:spPr/>
      <dgm:t>
        <a:bodyPr/>
        <a:lstStyle/>
        <a:p>
          <a:endParaRPr lang="en-US"/>
        </a:p>
      </dgm:t>
    </dgm:pt>
    <dgm:pt modelId="{062224BF-8957-44CD-9DBC-2B366D6A2C49}" type="pres">
      <dgm:prSet presAssocID="{B3ABDCC1-CEB7-4F42-9C4C-58086FCBBF3F}" presName="node" presStyleLbl="vennNode1" presStyleIdx="3" presStyleCnt="6" custScaleX="177227" custScaleY="159853" custRadScaleRad="102056" custRadScaleInc="-5386">
        <dgm:presLayoutVars>
          <dgm:bulletEnabled val="1"/>
        </dgm:presLayoutVars>
      </dgm:prSet>
      <dgm:spPr/>
      <dgm:t>
        <a:bodyPr/>
        <a:lstStyle/>
        <a:p>
          <a:endParaRPr lang="en-US"/>
        </a:p>
      </dgm:t>
    </dgm:pt>
    <dgm:pt modelId="{F1D738C9-CBB7-4250-94E4-F2B84E893492}" type="pres">
      <dgm:prSet presAssocID="{5043BCA7-1702-43D2-B611-236F4B8DDD2E}" presName="node" presStyleLbl="vennNode1" presStyleIdx="4" presStyleCnt="6" custScaleX="171727" custScaleY="163651" custRadScaleRad="100950" custRadScaleInc="3183">
        <dgm:presLayoutVars>
          <dgm:bulletEnabled val="1"/>
        </dgm:presLayoutVars>
      </dgm:prSet>
      <dgm:spPr/>
      <dgm:t>
        <a:bodyPr/>
        <a:lstStyle/>
        <a:p>
          <a:endParaRPr lang="en-US"/>
        </a:p>
      </dgm:t>
    </dgm:pt>
    <dgm:pt modelId="{C5A5A9E4-05AD-4B37-B1F0-92D1B5B0A7FC}" type="pres">
      <dgm:prSet presAssocID="{BFA8A705-EF53-46F7-B08A-9C14A3F9443F}" presName="node" presStyleLbl="vennNode1" presStyleIdx="5" presStyleCnt="6" custScaleX="154903" custScaleY="165551" custRadScaleRad="101155" custRadScaleInc="9929">
        <dgm:presLayoutVars>
          <dgm:bulletEnabled val="1"/>
        </dgm:presLayoutVars>
      </dgm:prSet>
      <dgm:spPr/>
      <dgm:t>
        <a:bodyPr/>
        <a:lstStyle/>
        <a:p>
          <a:endParaRPr lang="en-US"/>
        </a:p>
      </dgm:t>
    </dgm:pt>
  </dgm:ptLst>
  <dgm:cxnLst>
    <dgm:cxn modelId="{70E97BD4-8EB0-4D42-AF71-BC420F8E3C68}" srcId="{CB5E5DF0-C743-4A1F-9940-63E3D4927A8B}" destId="{E0A1B51E-D7CC-4F9F-8924-673657BE8919}" srcOrd="1" destOrd="0" parTransId="{3165AD95-8E86-4DCD-9F99-5561E1EADFDC}" sibTransId="{11A2738A-6741-488B-97D2-FBD8AD6C076F}"/>
    <dgm:cxn modelId="{C12D6E2F-0E33-4BBE-863B-45C908C4961F}" srcId="{CB5E5DF0-C743-4A1F-9940-63E3D4927A8B}" destId="{78757E55-701F-4CD0-907A-01380DF1388C}" srcOrd="0" destOrd="0" parTransId="{69FF2BD1-A177-4976-9185-F9543A2563C6}" sibTransId="{3E763549-C9B2-46EE-B8ED-3A13762A1144}"/>
    <dgm:cxn modelId="{667A0B92-65CE-4482-855D-D8C8D2CD5661}" type="presOf" srcId="{B3ABDCC1-CEB7-4F42-9C4C-58086FCBBF3F}" destId="{062224BF-8957-44CD-9DBC-2B366D6A2C49}" srcOrd="0" destOrd="0" presId="urn:microsoft.com/office/officeart/2005/8/layout/radial3"/>
    <dgm:cxn modelId="{003A0C3F-FBDA-45E2-902D-A16D7DC5C072}" srcId="{CB5E5DF0-C743-4A1F-9940-63E3D4927A8B}" destId="{BFA8A705-EF53-46F7-B08A-9C14A3F9443F}" srcOrd="4" destOrd="0" parTransId="{7F0C49E2-B458-4F53-B51C-F2CD6786E363}" sibTransId="{E5C6C6CF-5188-4AB7-AEC8-EF14DED03BB2}"/>
    <dgm:cxn modelId="{FF43B884-7E4A-41D9-955D-4F630BBE9FEE}" srcId="{CB5E5DF0-C743-4A1F-9940-63E3D4927A8B}" destId="{5043BCA7-1702-43D2-B611-236F4B8DDD2E}" srcOrd="3" destOrd="0" parTransId="{B8A4A4A7-009E-4806-8503-C8BDABBCE5A5}" sibTransId="{5FB691FB-2F33-40E8-948E-645057B44882}"/>
    <dgm:cxn modelId="{450505A9-717A-47EE-963E-BF95F6FD13E4}" type="presOf" srcId="{78757E55-701F-4CD0-907A-01380DF1388C}" destId="{5FBEFF3D-E814-4DEE-9365-EE66A90B160B}" srcOrd="0" destOrd="0" presId="urn:microsoft.com/office/officeart/2005/8/layout/radial3"/>
    <dgm:cxn modelId="{104EDE95-0F16-40D6-B755-F6F37337EFF4}" type="presOf" srcId="{5043BCA7-1702-43D2-B611-236F4B8DDD2E}" destId="{F1D738C9-CBB7-4250-94E4-F2B84E893492}" srcOrd="0" destOrd="0" presId="urn:microsoft.com/office/officeart/2005/8/layout/radial3"/>
    <dgm:cxn modelId="{177F1AE0-A2F2-4F43-8E8C-316B358CF8B0}" type="presOf" srcId="{FAF20F28-427B-4DA3-A097-68310DC7A11C}" destId="{4C77C15B-3C40-4EFA-9AA3-4DEB257E2D72}" srcOrd="0" destOrd="0" presId="urn:microsoft.com/office/officeart/2005/8/layout/radial3"/>
    <dgm:cxn modelId="{A5EB8F84-9666-4D2F-A2B9-95D11ACD5CF6}" srcId="{CB5E5DF0-C743-4A1F-9940-63E3D4927A8B}" destId="{B3ABDCC1-CEB7-4F42-9C4C-58086FCBBF3F}" srcOrd="2" destOrd="0" parTransId="{B8A3A0AF-62FC-4895-9A92-8600180C382D}" sibTransId="{9F43938F-4FA8-4A70-8440-24AD5C55989E}"/>
    <dgm:cxn modelId="{89DD6BEC-DF66-442D-A918-C676CD1F0504}" type="presOf" srcId="{CB5E5DF0-C743-4A1F-9940-63E3D4927A8B}" destId="{FC296FF6-BFBE-4609-83F8-677E74AC80E8}" srcOrd="0" destOrd="0" presId="urn:microsoft.com/office/officeart/2005/8/layout/radial3"/>
    <dgm:cxn modelId="{7F30D29E-6A81-4201-A385-47A319BA0BDB}" type="presOf" srcId="{E0A1B51E-D7CC-4F9F-8924-673657BE8919}" destId="{C1516710-0BAD-4907-B09A-FCDD71813BDA}" srcOrd="0" destOrd="0" presId="urn:microsoft.com/office/officeart/2005/8/layout/radial3"/>
    <dgm:cxn modelId="{0853189E-7881-44B9-8FE1-E0E103A53F45}" srcId="{FAF20F28-427B-4DA3-A097-68310DC7A11C}" destId="{CB5E5DF0-C743-4A1F-9940-63E3D4927A8B}" srcOrd="0" destOrd="0" parTransId="{04D98AA5-EAB5-4652-8424-094BFCBB0297}" sibTransId="{358A9FAE-7329-4769-B7F4-45CA0EA68E9B}"/>
    <dgm:cxn modelId="{2B080BCA-0009-484C-B99C-4954A51F7789}" type="presOf" srcId="{BFA8A705-EF53-46F7-B08A-9C14A3F9443F}" destId="{C5A5A9E4-05AD-4B37-B1F0-92D1B5B0A7FC}" srcOrd="0" destOrd="0" presId="urn:microsoft.com/office/officeart/2005/8/layout/radial3"/>
    <dgm:cxn modelId="{94945EF8-A93C-4774-B7AE-92A8400DC183}" type="presParOf" srcId="{4C77C15B-3C40-4EFA-9AA3-4DEB257E2D72}" destId="{45CCB3F8-F2D1-4063-807C-C1B79539BFD7}" srcOrd="0" destOrd="0" presId="urn:microsoft.com/office/officeart/2005/8/layout/radial3"/>
    <dgm:cxn modelId="{4A1EAEA9-5898-49AD-BD3A-29F9BA927B98}" type="presParOf" srcId="{45CCB3F8-F2D1-4063-807C-C1B79539BFD7}" destId="{FC296FF6-BFBE-4609-83F8-677E74AC80E8}" srcOrd="0" destOrd="0" presId="urn:microsoft.com/office/officeart/2005/8/layout/radial3"/>
    <dgm:cxn modelId="{CB2F195C-5F41-413B-9A75-9C22F9AB72AD}" type="presParOf" srcId="{45CCB3F8-F2D1-4063-807C-C1B79539BFD7}" destId="{5FBEFF3D-E814-4DEE-9365-EE66A90B160B}" srcOrd="1" destOrd="0" presId="urn:microsoft.com/office/officeart/2005/8/layout/radial3"/>
    <dgm:cxn modelId="{08F9D85C-4E90-4ED0-AB06-C2F94FE28EFA}" type="presParOf" srcId="{45CCB3F8-F2D1-4063-807C-C1B79539BFD7}" destId="{C1516710-0BAD-4907-B09A-FCDD71813BDA}" srcOrd="2" destOrd="0" presId="urn:microsoft.com/office/officeart/2005/8/layout/radial3"/>
    <dgm:cxn modelId="{20A3E24C-FE70-467C-BE2D-D8CEFD938C12}" type="presParOf" srcId="{45CCB3F8-F2D1-4063-807C-C1B79539BFD7}" destId="{062224BF-8957-44CD-9DBC-2B366D6A2C49}" srcOrd="3" destOrd="0" presId="urn:microsoft.com/office/officeart/2005/8/layout/radial3"/>
    <dgm:cxn modelId="{D0B508EC-AF4F-486E-9C8F-3FC72A3C9330}" type="presParOf" srcId="{45CCB3F8-F2D1-4063-807C-C1B79539BFD7}" destId="{F1D738C9-CBB7-4250-94E4-F2B84E893492}" srcOrd="4" destOrd="0" presId="urn:microsoft.com/office/officeart/2005/8/layout/radial3"/>
    <dgm:cxn modelId="{F2E320DB-577E-43F9-8D61-2F72B548B5AC}" type="presParOf" srcId="{45CCB3F8-F2D1-4063-807C-C1B79539BFD7}" destId="{C5A5A9E4-05AD-4B37-B1F0-92D1B5B0A7FC}" srcOrd="5" destOrd="0" presId="urn:microsoft.com/office/officeart/2005/8/layout/radial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E7D64-87C0-497E-A099-D50175553004}">
      <dsp:nvSpPr>
        <dsp:cNvPr id="0" name=""/>
        <dsp:cNvSpPr/>
      </dsp:nvSpPr>
      <dsp:spPr>
        <a:xfrm>
          <a:off x="2027552" y="1254152"/>
          <a:ext cx="1594081" cy="1378945"/>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PGCE</a:t>
          </a:r>
          <a:endParaRPr lang="en-US" sz="1200" kern="1200" dirty="0"/>
        </a:p>
      </dsp:txBody>
      <dsp:txXfrm>
        <a:off x="2291714" y="1482663"/>
        <a:ext cx="1065757" cy="921923"/>
      </dsp:txXfrm>
    </dsp:sp>
    <dsp:sp modelId="{27C90344-A4A4-4F56-8C1A-7F96AFAAD43B}">
      <dsp:nvSpPr>
        <dsp:cNvPr id="0" name=""/>
        <dsp:cNvSpPr/>
      </dsp:nvSpPr>
      <dsp:spPr>
        <a:xfrm>
          <a:off x="3025753" y="594419"/>
          <a:ext cx="601442" cy="51822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BF61CF-E0AE-4873-B5D2-5C2B43D4E958}">
      <dsp:nvSpPr>
        <dsp:cNvPr id="0" name=""/>
        <dsp:cNvSpPr/>
      </dsp:nvSpPr>
      <dsp:spPr>
        <a:xfrm>
          <a:off x="2174390" y="0"/>
          <a:ext cx="1306338" cy="1130136"/>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Taught course</a:t>
          </a:r>
          <a:endParaRPr lang="en-US" sz="1200" kern="1200" dirty="0"/>
        </a:p>
      </dsp:txBody>
      <dsp:txXfrm>
        <a:off x="2390878" y="187288"/>
        <a:ext cx="873362" cy="755560"/>
      </dsp:txXfrm>
    </dsp:sp>
    <dsp:sp modelId="{C3323A12-B6C9-4F8A-8289-119962FE0876}">
      <dsp:nvSpPr>
        <dsp:cNvPr id="0" name=""/>
        <dsp:cNvSpPr/>
      </dsp:nvSpPr>
      <dsp:spPr>
        <a:xfrm>
          <a:off x="3727683" y="1563219"/>
          <a:ext cx="601442" cy="51822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BBA9F9-6DC9-4EDA-BF83-DE8F69FEB921}">
      <dsp:nvSpPr>
        <dsp:cNvPr id="0" name=""/>
        <dsp:cNvSpPr/>
      </dsp:nvSpPr>
      <dsp:spPr>
        <a:xfrm>
          <a:off x="3372454" y="695109"/>
          <a:ext cx="1306338" cy="1130136"/>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Placement 1</a:t>
          </a:r>
          <a:endParaRPr lang="en-US" sz="1200" kern="1200" dirty="0"/>
        </a:p>
      </dsp:txBody>
      <dsp:txXfrm>
        <a:off x="3588942" y="882397"/>
        <a:ext cx="873362" cy="755560"/>
      </dsp:txXfrm>
    </dsp:sp>
    <dsp:sp modelId="{220B10BA-61DE-4038-9BD9-04EC26EEBE52}">
      <dsp:nvSpPr>
        <dsp:cNvPr id="0" name=""/>
        <dsp:cNvSpPr/>
      </dsp:nvSpPr>
      <dsp:spPr>
        <a:xfrm>
          <a:off x="3240077" y="2656811"/>
          <a:ext cx="601442" cy="51822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731B30-25C4-48EE-8324-842CDDA0F5BA}">
      <dsp:nvSpPr>
        <dsp:cNvPr id="0" name=""/>
        <dsp:cNvSpPr/>
      </dsp:nvSpPr>
      <dsp:spPr>
        <a:xfrm>
          <a:off x="3372454" y="2061614"/>
          <a:ext cx="1306338" cy="1130136"/>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Taught course</a:t>
          </a:r>
          <a:endParaRPr lang="en-US" sz="1200" kern="1200" dirty="0"/>
        </a:p>
      </dsp:txBody>
      <dsp:txXfrm>
        <a:off x="3588942" y="2248902"/>
        <a:ext cx="873362" cy="755560"/>
      </dsp:txXfrm>
    </dsp:sp>
    <dsp:sp modelId="{BB46F877-23B7-4C15-BCA0-73C06D96C029}">
      <dsp:nvSpPr>
        <dsp:cNvPr id="0" name=""/>
        <dsp:cNvSpPr/>
      </dsp:nvSpPr>
      <dsp:spPr>
        <a:xfrm>
          <a:off x="2030518" y="2770330"/>
          <a:ext cx="601442" cy="51822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1C5533-CDB5-4CE3-938C-124A500BE5AB}">
      <dsp:nvSpPr>
        <dsp:cNvPr id="0" name=""/>
        <dsp:cNvSpPr/>
      </dsp:nvSpPr>
      <dsp:spPr>
        <a:xfrm>
          <a:off x="2174390" y="2757501"/>
          <a:ext cx="1306338" cy="1130136"/>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Academic Assignments</a:t>
          </a:r>
          <a:endParaRPr lang="en-US" sz="1200" kern="1200" dirty="0"/>
        </a:p>
      </dsp:txBody>
      <dsp:txXfrm>
        <a:off x="2390878" y="2944789"/>
        <a:ext cx="873362" cy="755560"/>
      </dsp:txXfrm>
    </dsp:sp>
    <dsp:sp modelId="{D6FCE59A-442A-4CC6-B124-FF8D420875EB}">
      <dsp:nvSpPr>
        <dsp:cNvPr id="0" name=""/>
        <dsp:cNvSpPr/>
      </dsp:nvSpPr>
      <dsp:spPr>
        <a:xfrm>
          <a:off x="1317093" y="1801920"/>
          <a:ext cx="601442" cy="51822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CBC6D0-CA7D-4EDD-B770-43994826F444}">
      <dsp:nvSpPr>
        <dsp:cNvPr id="0" name=""/>
        <dsp:cNvSpPr/>
      </dsp:nvSpPr>
      <dsp:spPr>
        <a:xfrm>
          <a:off x="970763" y="2109428"/>
          <a:ext cx="1306338" cy="1130136"/>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Taught course</a:t>
          </a:r>
          <a:endParaRPr lang="en-US" sz="1200" kern="1200" dirty="0"/>
        </a:p>
      </dsp:txBody>
      <dsp:txXfrm>
        <a:off x="1187251" y="2296716"/>
        <a:ext cx="873362" cy="755560"/>
      </dsp:txXfrm>
    </dsp:sp>
    <dsp:sp modelId="{BD7A93AC-A3AD-49F3-A2C6-5F22C433A34E}">
      <dsp:nvSpPr>
        <dsp:cNvPr id="0" name=""/>
        <dsp:cNvSpPr/>
      </dsp:nvSpPr>
      <dsp:spPr>
        <a:xfrm>
          <a:off x="970763" y="693554"/>
          <a:ext cx="1306338" cy="1130136"/>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Placement 2 </a:t>
          </a:r>
          <a:endParaRPr lang="en-US" sz="1200" kern="1200" dirty="0"/>
        </a:p>
      </dsp:txBody>
      <dsp:txXfrm>
        <a:off x="1187251" y="880842"/>
        <a:ext cx="873362" cy="7555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296FF6-BFBE-4609-83F8-677E74AC80E8}">
      <dsp:nvSpPr>
        <dsp:cNvPr id="0" name=""/>
        <dsp:cNvSpPr/>
      </dsp:nvSpPr>
      <dsp:spPr>
        <a:xfrm>
          <a:off x="1695282" y="800520"/>
          <a:ext cx="2414738" cy="266173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b="1" kern="1200" dirty="0" smtClean="0">
              <a:solidFill>
                <a:srgbClr val="FF0000"/>
              </a:solidFill>
            </a:rPr>
            <a:t> </a:t>
          </a:r>
          <a:r>
            <a:rPr lang="en-US" sz="2400" b="1" kern="1200" dirty="0" smtClean="0">
              <a:solidFill>
                <a:srgbClr val="FF0000"/>
              </a:solidFill>
            </a:rPr>
            <a:t>Our curriculum</a:t>
          </a:r>
          <a:endParaRPr lang="en-US" sz="2400" b="1" kern="1200" dirty="0">
            <a:solidFill>
              <a:srgbClr val="FF0000"/>
            </a:solidFill>
          </a:endParaRPr>
        </a:p>
      </dsp:txBody>
      <dsp:txXfrm>
        <a:off x="2048912" y="1190322"/>
        <a:ext cx="1707478" cy="1882128"/>
      </dsp:txXfrm>
    </dsp:sp>
    <dsp:sp modelId="{5FBEFF3D-E814-4DEE-9365-EE66A90B160B}">
      <dsp:nvSpPr>
        <dsp:cNvPr id="0" name=""/>
        <dsp:cNvSpPr/>
      </dsp:nvSpPr>
      <dsp:spPr>
        <a:xfrm>
          <a:off x="1935606" y="-235340"/>
          <a:ext cx="1934090" cy="166178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1" kern="1200" dirty="0" smtClean="0"/>
            <a:t>School application and placement</a:t>
          </a:r>
          <a:endParaRPr lang="en-US" sz="1900" b="1" kern="1200" dirty="0"/>
        </a:p>
      </dsp:txBody>
      <dsp:txXfrm>
        <a:off x="2218847" y="8023"/>
        <a:ext cx="1367608" cy="1175062"/>
      </dsp:txXfrm>
    </dsp:sp>
    <dsp:sp modelId="{C1516710-0BAD-4907-B09A-FCDD71813BDA}">
      <dsp:nvSpPr>
        <dsp:cNvPr id="0" name=""/>
        <dsp:cNvSpPr/>
      </dsp:nvSpPr>
      <dsp:spPr>
        <a:xfrm>
          <a:off x="3451644" y="634363"/>
          <a:ext cx="1823342" cy="204485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kern="1200" dirty="0" smtClean="0"/>
            <a:t>Expert mentor input, training and support</a:t>
          </a:r>
          <a:endParaRPr lang="en-US" sz="1700" b="1" kern="1200" dirty="0"/>
        </a:p>
      </dsp:txBody>
      <dsp:txXfrm>
        <a:off x="3718666" y="933824"/>
        <a:ext cx="1289298" cy="1445928"/>
      </dsp:txXfrm>
    </dsp:sp>
    <dsp:sp modelId="{062224BF-8957-44CD-9DBC-2B366D6A2C49}">
      <dsp:nvSpPr>
        <dsp:cNvPr id="0" name=""/>
        <dsp:cNvSpPr/>
      </dsp:nvSpPr>
      <dsp:spPr>
        <a:xfrm>
          <a:off x="2861580" y="2390758"/>
          <a:ext cx="2092044" cy="188695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1" kern="1200" dirty="0" smtClean="0"/>
            <a:t>Professional tutors input, training and support</a:t>
          </a:r>
          <a:endParaRPr lang="en-US" sz="1900" b="1" kern="1200" dirty="0"/>
        </a:p>
      </dsp:txBody>
      <dsp:txXfrm>
        <a:off x="3167953" y="2667096"/>
        <a:ext cx="1479298" cy="1334279"/>
      </dsp:txXfrm>
    </dsp:sp>
    <dsp:sp modelId="{F1D738C9-CBB7-4250-94E4-F2B84E893492}">
      <dsp:nvSpPr>
        <dsp:cNvPr id="0" name=""/>
        <dsp:cNvSpPr/>
      </dsp:nvSpPr>
      <dsp:spPr>
        <a:xfrm>
          <a:off x="928347" y="2382366"/>
          <a:ext cx="2027120" cy="193178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1" kern="1200" dirty="0" smtClean="0"/>
            <a:t>Taught sessions</a:t>
          </a:r>
          <a:endParaRPr lang="en-US" sz="1900" b="1" kern="1200" dirty="0"/>
        </a:p>
      </dsp:txBody>
      <dsp:txXfrm>
        <a:off x="1225212" y="2665270"/>
        <a:ext cx="1433390" cy="1365980"/>
      </dsp:txXfrm>
    </dsp:sp>
    <dsp:sp modelId="{C5A5A9E4-05AD-4B37-B1F0-92D1B5B0A7FC}">
      <dsp:nvSpPr>
        <dsp:cNvPr id="0" name=""/>
        <dsp:cNvSpPr/>
      </dsp:nvSpPr>
      <dsp:spPr>
        <a:xfrm>
          <a:off x="582086" y="494054"/>
          <a:ext cx="1828524" cy="195421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1" kern="1200" dirty="0" smtClean="0"/>
            <a:t>Academic assignments</a:t>
          </a:r>
          <a:endParaRPr lang="en-US" sz="1900" b="1" kern="1200" dirty="0"/>
        </a:p>
      </dsp:txBody>
      <dsp:txXfrm>
        <a:off x="849867" y="780242"/>
        <a:ext cx="1292962" cy="1381840"/>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6AECCAEB-7496-4C12-9A08-526B0D813A46}" type="datetimeFigureOut">
              <a:rPr lang="en-GB" smtClean="0"/>
              <a:pPr/>
              <a:t>30/09/2021</a:t>
            </a:fld>
            <a:endParaRPr lang="en-GB" dirty="0"/>
          </a:p>
        </p:txBody>
      </p:sp>
      <p:sp>
        <p:nvSpPr>
          <p:cNvPr id="4" name="Slide Image Placeholder 3"/>
          <p:cNvSpPr>
            <a:spLocks noGrp="1" noRot="1" noChangeAspect="1"/>
          </p:cNvSpPr>
          <p:nvPr>
            <p:ph type="sldImg" idx="2"/>
          </p:nvPr>
        </p:nvSpPr>
        <p:spPr>
          <a:xfrm>
            <a:off x="114300" y="746125"/>
            <a:ext cx="6629400" cy="372903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724202"/>
            <a:ext cx="5486400" cy="44755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3EE8D4E6-F64F-4999-AC2A-A008E685C045}" type="slidenum">
              <a:rPr lang="en-GB" smtClean="0"/>
              <a:pPr/>
              <a:t>‹#›</a:t>
            </a:fld>
            <a:endParaRPr lang="en-GB" dirty="0"/>
          </a:p>
        </p:txBody>
      </p:sp>
    </p:spTree>
    <p:extLst>
      <p:ext uri="{BB962C8B-B14F-4D97-AF65-F5344CB8AC3E}">
        <p14:creationId xmlns:p14="http://schemas.microsoft.com/office/powerpoint/2010/main" val="4212246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A picture containing outdoor object, honeycomb, purple&#10;&#10;Description automatically generated">
            <a:extLst>
              <a:ext uri="{FF2B5EF4-FFF2-40B4-BE49-F238E27FC236}">
                <a16:creationId xmlns:a16="http://schemas.microsoft.com/office/drawing/2014/main" id="{38D13313-48F2-4156-94B9-3C7FD2B4CD4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083" r="2114" b="9076"/>
          <a:stretch/>
        </p:blipFill>
        <p:spPr>
          <a:xfrm>
            <a:off x="0" y="3931133"/>
            <a:ext cx="12192000" cy="3028392"/>
          </a:xfrm>
          <a:prstGeom prst="rect">
            <a:avLst/>
          </a:prstGeom>
        </p:spPr>
      </p:pic>
      <p:sp>
        <p:nvSpPr>
          <p:cNvPr id="276" name="Rectangle 275">
            <a:extLst>
              <a:ext uri="{FF2B5EF4-FFF2-40B4-BE49-F238E27FC236}">
                <a16:creationId xmlns:a16="http://schemas.microsoft.com/office/drawing/2014/main" id="{5A909A08-B412-4862-8799-F0EC59E536EB}"/>
              </a:ext>
            </a:extLst>
          </p:cNvPr>
          <p:cNvSpPr/>
          <p:nvPr userDrawn="1"/>
        </p:nvSpPr>
        <p:spPr>
          <a:xfrm>
            <a:off x="100294" y="155032"/>
            <a:ext cx="4093375" cy="2872028"/>
          </a:xfrm>
          <a:prstGeom prst="rect">
            <a:avLst/>
          </a:prstGeom>
          <a:noFill/>
          <a:ln w="285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EE0939C9-61A5-4242-9E1F-00639B5831B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0294" y="194895"/>
            <a:ext cx="4112069" cy="2870690"/>
          </a:xfrm>
          <a:prstGeom prst="rect">
            <a:avLst/>
          </a:prstGeom>
        </p:spPr>
      </p:pic>
      <p:sp>
        <p:nvSpPr>
          <p:cNvPr id="287" name="Title 1">
            <a:extLst>
              <a:ext uri="{FF2B5EF4-FFF2-40B4-BE49-F238E27FC236}">
                <a16:creationId xmlns:a16="http://schemas.microsoft.com/office/drawing/2014/main" id="{73C561D7-F9B9-4FF5-A9BF-50920ADEBF8A}"/>
              </a:ext>
            </a:extLst>
          </p:cNvPr>
          <p:cNvSpPr>
            <a:spLocks noGrp="1"/>
          </p:cNvSpPr>
          <p:nvPr>
            <p:ph type="title" hasCustomPrompt="1"/>
          </p:nvPr>
        </p:nvSpPr>
        <p:spPr>
          <a:xfrm>
            <a:off x="5303912" y="4926254"/>
            <a:ext cx="6886898" cy="688313"/>
          </a:xfrm>
          <a:prstGeom prst="rect">
            <a:avLst/>
          </a:prstGeom>
          <a:solidFill>
            <a:schemeClr val="accent1">
              <a:lumMod val="20000"/>
              <a:lumOff val="80000"/>
            </a:schemeClr>
          </a:solidFill>
          <a:effectLst>
            <a:outerShdw blurRad="50800" dist="38100" dir="10800000" algn="r" rotWithShape="0">
              <a:prstClr val="black">
                <a:alpha val="40000"/>
              </a:prstClr>
            </a:outerShdw>
          </a:effectLst>
        </p:spPr>
        <p:txBody>
          <a:bodyPr anchor="ctr" anchorCtr="0"/>
          <a:lstStyle>
            <a:lvl1pPr marL="88900" indent="0">
              <a:defRPr sz="3200">
                <a:solidFill>
                  <a:schemeClr val="tx1"/>
                </a:solidFill>
                <a:effectLst/>
                <a:latin typeface="Arial" panose="020B0604020202020204" pitchFamily="34" charset="0"/>
                <a:cs typeface="Arial" panose="020B0604020202020204" pitchFamily="34" charset="0"/>
              </a:defRPr>
            </a:lvl1pPr>
          </a:lstStyle>
          <a:p>
            <a:r>
              <a:rPr lang="en-US" dirty="0"/>
              <a:t>Click to edit (resize as required)</a:t>
            </a:r>
            <a:endParaRPr lang="en-GB" dirty="0"/>
          </a:p>
        </p:txBody>
      </p:sp>
      <p:sp>
        <p:nvSpPr>
          <p:cNvPr id="290" name="Content Placeholder 2">
            <a:extLst>
              <a:ext uri="{FF2B5EF4-FFF2-40B4-BE49-F238E27FC236}">
                <a16:creationId xmlns:a16="http://schemas.microsoft.com/office/drawing/2014/main" id="{586142FD-6B16-4972-B293-1A20A75CB6F2}"/>
              </a:ext>
            </a:extLst>
          </p:cNvPr>
          <p:cNvSpPr>
            <a:spLocks noGrp="1"/>
          </p:cNvSpPr>
          <p:nvPr>
            <p:ph idx="1" hasCustomPrompt="1"/>
          </p:nvPr>
        </p:nvSpPr>
        <p:spPr>
          <a:xfrm>
            <a:off x="5303912" y="5707718"/>
            <a:ext cx="6418535" cy="1008112"/>
          </a:xfrm>
          <a:prstGeom prst="rect">
            <a:avLst/>
          </a:prstGeom>
          <a:noFill/>
        </p:spPr>
        <p:txBody>
          <a:bodyPr anchor="ctr" anchorCtr="0">
            <a:normAutofit/>
          </a:bodyPr>
          <a:lstStyle>
            <a:lvl1pPr marL="0" indent="0" algn="r">
              <a:buClrTx/>
              <a:buSzPct val="100000"/>
              <a:buFont typeface="Webdings" panose="05030102010509060703" pitchFamily="18" charset="2"/>
              <a:buNone/>
              <a:defRPr sz="3000" b="1">
                <a:solidFill>
                  <a:schemeClr val="accent1">
                    <a:lumMod val="20000"/>
                    <a:lumOff val="80000"/>
                  </a:schemeClr>
                </a:solidFill>
                <a:effectLst>
                  <a:outerShdw blurRad="63500" sx="102000" sy="102000" algn="ctr" rotWithShape="0">
                    <a:prstClr val="black">
                      <a:alpha val="40000"/>
                    </a:prstClr>
                  </a:outerShdw>
                </a:effectLst>
                <a:latin typeface="Arial" panose="020B0604020202020204" pitchFamily="34" charset="0"/>
                <a:cs typeface="Arial" panose="020B0604020202020204" pitchFamily="34" charset="0"/>
              </a:defRPr>
            </a:lvl1pPr>
            <a:lvl2pPr marL="538163" indent="0">
              <a:buClrTx/>
              <a:buFont typeface="Wingdings" panose="05000000000000000000" pitchFamily="2" charset="2"/>
              <a:buNone/>
              <a:defRPr sz="2400">
                <a:solidFill>
                  <a:schemeClr val="accent1">
                    <a:lumMod val="20000"/>
                    <a:lumOff val="80000"/>
                  </a:schemeClr>
                </a:solidFill>
                <a:effectLst>
                  <a:outerShdw blurRad="12700" dist="12700" dir="5400000" algn="ctr" rotWithShape="0">
                    <a:schemeClr val="accent4">
                      <a:lumMod val="50000"/>
                    </a:schemeClr>
                  </a:outerShdw>
                </a:effectLst>
                <a:latin typeface="Arial" panose="020B0604020202020204" pitchFamily="34" charset="0"/>
                <a:cs typeface="Arial" panose="020B0604020202020204" pitchFamily="34" charset="0"/>
              </a:defRPr>
            </a:lvl2pPr>
            <a:lvl3pPr marL="1076325" indent="0">
              <a:buClrTx/>
              <a:buFont typeface="Wingdings" panose="05000000000000000000" pitchFamily="2" charset="2"/>
              <a:buNone/>
              <a:defRPr sz="2000" b="1" i="0">
                <a:solidFill>
                  <a:schemeClr val="accent1">
                    <a:lumMod val="20000"/>
                    <a:lumOff val="80000"/>
                  </a:schemeClr>
                </a:solidFill>
                <a:effectLst>
                  <a:outerShdw blurRad="12700" dist="12700" dir="5400000" algn="ctr" rotWithShape="0">
                    <a:schemeClr val="accent4">
                      <a:lumMod val="50000"/>
                    </a:schemeClr>
                  </a:outerShdw>
                </a:effectLst>
                <a:latin typeface="Arial" panose="020B0604020202020204" pitchFamily="34" charset="0"/>
                <a:cs typeface="Arial" panose="020B0604020202020204" pitchFamily="34" charset="0"/>
              </a:defRPr>
            </a:lvl3pPr>
            <a:lvl4pPr marL="1435100" indent="0">
              <a:buClrTx/>
              <a:buFont typeface="Arial" panose="020B0604020202020204" pitchFamily="34" charset="0"/>
              <a:buNone/>
              <a:defRPr sz="1800">
                <a:solidFill>
                  <a:schemeClr val="accent1">
                    <a:lumMod val="20000"/>
                    <a:lumOff val="80000"/>
                  </a:schemeClr>
                </a:solidFill>
                <a:effectLst>
                  <a:outerShdw blurRad="12700" dist="12700" dir="5400000" algn="ctr" rotWithShape="0">
                    <a:schemeClr val="accent4">
                      <a:lumMod val="50000"/>
                    </a:schemeClr>
                  </a:outerShdw>
                </a:effectLst>
                <a:latin typeface="Arial" panose="020B0604020202020204" pitchFamily="34" charset="0"/>
                <a:cs typeface="Arial" panose="020B0604020202020204" pitchFamily="34" charset="0"/>
              </a:defRPr>
            </a:lvl4pPr>
            <a:lvl5pPr marL="1828800" indent="0">
              <a:buClrTx/>
              <a:buFont typeface="Courier New" panose="02070309020205020404" pitchFamily="49" charset="0"/>
              <a:buNone/>
              <a:defRPr sz="1800" b="1" i="0">
                <a:solidFill>
                  <a:schemeClr val="accent1">
                    <a:lumMod val="20000"/>
                    <a:lumOff val="80000"/>
                  </a:schemeClr>
                </a:solidFill>
                <a:effectLst>
                  <a:outerShdw blurRad="12700" dist="12700" dir="5400000" algn="ctr" rotWithShape="0">
                    <a:schemeClr val="accent4">
                      <a:lumMod val="50000"/>
                    </a:schemeClr>
                  </a:outerShdw>
                </a:effectLst>
                <a:latin typeface="Arial" panose="020B0604020202020204" pitchFamily="34" charset="0"/>
                <a:cs typeface="Arial" panose="020B0604020202020204" pitchFamily="34" charset="0"/>
              </a:defRPr>
            </a:lvl5pPr>
          </a:lstStyle>
          <a:p>
            <a:pPr lvl="0"/>
            <a:r>
              <a:rPr lang="en-US" dirty="0"/>
              <a:t>Click to edit sub-heading</a:t>
            </a:r>
          </a:p>
        </p:txBody>
      </p:sp>
      <p:sp>
        <p:nvSpPr>
          <p:cNvPr id="291" name="Hexagon 290">
            <a:extLst>
              <a:ext uri="{FF2B5EF4-FFF2-40B4-BE49-F238E27FC236}">
                <a16:creationId xmlns:a16="http://schemas.microsoft.com/office/drawing/2014/main" id="{F618AD01-8D54-4D02-8CF0-619D2E4979B6}"/>
              </a:ext>
            </a:extLst>
          </p:cNvPr>
          <p:cNvSpPr/>
          <p:nvPr userDrawn="1"/>
        </p:nvSpPr>
        <p:spPr>
          <a:xfrm>
            <a:off x="10413862" y="3429000"/>
            <a:ext cx="1308586" cy="1128089"/>
          </a:xfrm>
          <a:prstGeom prst="hexagon">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2" name="Graphic 291" descr="Schoolhouse with solid fill">
            <a:extLst>
              <a:ext uri="{FF2B5EF4-FFF2-40B4-BE49-F238E27FC236}">
                <a16:creationId xmlns:a16="http://schemas.microsoft.com/office/drawing/2014/main" id="{F29FAE6D-E5C7-47F3-8AC6-86973074D613}"/>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10653109" y="3574772"/>
            <a:ext cx="830091" cy="83009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7877947-1C1D-4CD7-A490-085C69367A09}"/>
              </a:ext>
            </a:extLst>
          </p:cNvPr>
          <p:cNvSpPr/>
          <p:nvPr userDrawn="1"/>
        </p:nvSpPr>
        <p:spPr>
          <a:xfrm>
            <a:off x="143995" y="1003732"/>
            <a:ext cx="12048005" cy="584631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79535C05-8F70-4998-9299-999C53882E79}"/>
              </a:ext>
            </a:extLst>
          </p:cNvPr>
          <p:cNvSpPr/>
          <p:nvPr userDrawn="1"/>
        </p:nvSpPr>
        <p:spPr>
          <a:xfrm>
            <a:off x="-1" y="0"/>
            <a:ext cx="9912424" cy="9969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0" y="6815"/>
            <a:ext cx="9912424" cy="990102"/>
          </a:xfrm>
          <a:prstGeom prst="rect">
            <a:avLst/>
          </a:prstGeom>
          <a:noFill/>
          <a:effectLst/>
        </p:spPr>
        <p:txBody>
          <a:bodyPr anchor="ctr" anchorCtr="0"/>
          <a:lstStyle>
            <a:lvl1pPr marL="88900" indent="0">
              <a:defRPr sz="3200">
                <a:solidFill>
                  <a:schemeClr val="accent1">
                    <a:lumMod val="20000"/>
                    <a:lumOff val="80000"/>
                  </a:schemeClr>
                </a:solidFill>
                <a:effectLst/>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263352" y="1124744"/>
            <a:ext cx="11832360" cy="5217477"/>
          </a:xfrm>
          <a:prstGeom prst="rect">
            <a:avLst/>
          </a:prstGeom>
          <a:noFill/>
        </p:spPr>
        <p:txBody>
          <a:bodyPr>
            <a:normAutofit/>
          </a:bodyPr>
          <a:lstStyle>
            <a:lvl1pPr marL="361950" indent="-361950">
              <a:buClrTx/>
              <a:buSzPct val="100000"/>
              <a:buFontTx/>
              <a:buBlip>
                <a:blip r:embed="rId2"/>
              </a:buBlip>
              <a:defRPr sz="2800" b="1">
                <a:solidFill>
                  <a:schemeClr val="tx1"/>
                </a:solidFill>
                <a:effectLst>
                  <a:outerShdw blurRad="12700" dist="12700" dir="5400000" algn="ctr" rotWithShape="0">
                    <a:schemeClr val="accent4">
                      <a:lumMod val="50000"/>
                    </a:schemeClr>
                  </a:outerShdw>
                </a:effectLst>
                <a:latin typeface="Arial" panose="020B0604020202020204" pitchFamily="34" charset="0"/>
                <a:cs typeface="Arial" panose="020B0604020202020204" pitchFamily="34" charset="0"/>
              </a:defRPr>
            </a:lvl1pPr>
            <a:lvl2pPr marL="896938" indent="-358775">
              <a:buClrTx/>
              <a:buFont typeface="Wingdings" panose="05000000000000000000" pitchFamily="2" charset="2"/>
              <a:buChar char="è"/>
              <a:defRPr sz="2400">
                <a:solidFill>
                  <a:schemeClr val="tx1"/>
                </a:solidFill>
                <a:effectLst>
                  <a:outerShdw blurRad="12700" dist="12700" dir="5400000" algn="ctr" rotWithShape="0">
                    <a:schemeClr val="accent4">
                      <a:lumMod val="50000"/>
                    </a:schemeClr>
                  </a:outerShdw>
                </a:effectLst>
                <a:latin typeface="Arial" panose="020B0604020202020204" pitchFamily="34" charset="0"/>
                <a:cs typeface="Arial" panose="020B0604020202020204" pitchFamily="34" charset="0"/>
              </a:defRPr>
            </a:lvl2pPr>
            <a:lvl3pPr marL="1255713" indent="-179388">
              <a:buClrTx/>
              <a:buFont typeface="Wingdings" panose="05000000000000000000" pitchFamily="2" charset="2"/>
              <a:buChar char="§"/>
              <a:defRPr sz="2000" b="1" i="0">
                <a:solidFill>
                  <a:schemeClr val="tx1"/>
                </a:solidFill>
                <a:effectLst>
                  <a:outerShdw blurRad="12700" dist="12700" dir="5400000" algn="ctr" rotWithShape="0">
                    <a:schemeClr val="accent4">
                      <a:lumMod val="50000"/>
                    </a:schemeClr>
                  </a:outerShdw>
                </a:effectLst>
                <a:latin typeface="Arial" panose="020B0604020202020204" pitchFamily="34" charset="0"/>
                <a:cs typeface="Arial" panose="020B0604020202020204" pitchFamily="34" charset="0"/>
              </a:defRPr>
            </a:lvl3pPr>
            <a:lvl4pPr marL="1600200" indent="-165100">
              <a:buClrTx/>
              <a:buFont typeface="Arial" panose="020B0604020202020204" pitchFamily="34" charset="0"/>
              <a:buChar char="•"/>
              <a:defRPr sz="1800">
                <a:solidFill>
                  <a:schemeClr val="tx1"/>
                </a:solidFill>
                <a:effectLst>
                  <a:outerShdw blurRad="12700" dist="12700" dir="5400000" algn="ctr" rotWithShape="0">
                    <a:schemeClr val="accent4">
                      <a:lumMod val="50000"/>
                    </a:schemeClr>
                  </a:outerShdw>
                </a:effectLst>
                <a:latin typeface="Arial" panose="020B0604020202020204" pitchFamily="34" charset="0"/>
                <a:cs typeface="Arial" panose="020B0604020202020204" pitchFamily="34" charset="0"/>
              </a:defRPr>
            </a:lvl4pPr>
            <a:lvl5pPr marL="2057400" indent="-228600">
              <a:buClrTx/>
              <a:buFont typeface="Courier New" panose="02070309020205020404" pitchFamily="49" charset="0"/>
              <a:buChar char="o"/>
              <a:defRPr sz="1800" b="1" i="0">
                <a:solidFill>
                  <a:schemeClr val="tx1"/>
                </a:solidFill>
                <a:effectLst>
                  <a:outerShdw blurRad="12700" dist="12700" dir="5400000" algn="ctr" rotWithShape="0">
                    <a:schemeClr val="accent4">
                      <a:lumMod val="50000"/>
                    </a:schemeClr>
                  </a:outerShdw>
                </a:effectLst>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5" name="Picture 4">
            <a:extLst>
              <a:ext uri="{FF2B5EF4-FFF2-40B4-BE49-F238E27FC236}">
                <a16:creationId xmlns:a16="http://schemas.microsoft.com/office/drawing/2014/main" id="{FECC163C-69D7-4A55-A07C-4D07542428A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056440" y="173517"/>
            <a:ext cx="1967221" cy="640882"/>
          </a:xfrm>
          <a:prstGeom prst="rect">
            <a:avLst/>
          </a:prstGeom>
        </p:spPr>
      </p:pic>
      <p:pic>
        <p:nvPicPr>
          <p:cNvPr id="9" name="Picture 8">
            <a:extLst>
              <a:ext uri="{FF2B5EF4-FFF2-40B4-BE49-F238E27FC236}">
                <a16:creationId xmlns:a16="http://schemas.microsoft.com/office/drawing/2014/main" id="{5D82A089-6554-4845-8222-C9B1BF4324F9}"/>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0" y="5891009"/>
            <a:ext cx="6120000" cy="960176"/>
          </a:xfrm>
          <a:prstGeom prst="rect">
            <a:avLst/>
          </a:prstGeom>
        </p:spPr>
      </p:pic>
      <p:pic>
        <p:nvPicPr>
          <p:cNvPr id="15" name="Picture 14">
            <a:extLst>
              <a:ext uri="{FF2B5EF4-FFF2-40B4-BE49-F238E27FC236}">
                <a16:creationId xmlns:a16="http://schemas.microsoft.com/office/drawing/2014/main" id="{38078FE3-3EAF-48E3-97ED-407C8DB775F3}"/>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flipH="1">
            <a:off x="6072000" y="5889873"/>
            <a:ext cx="6120000" cy="96017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and Image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7877947-1C1D-4CD7-A490-085C69367A09}"/>
              </a:ext>
            </a:extLst>
          </p:cNvPr>
          <p:cNvSpPr/>
          <p:nvPr userDrawn="1"/>
        </p:nvSpPr>
        <p:spPr>
          <a:xfrm>
            <a:off x="143995" y="1003732"/>
            <a:ext cx="12048005" cy="584631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79535C05-8F70-4998-9299-999C53882E79}"/>
              </a:ext>
            </a:extLst>
          </p:cNvPr>
          <p:cNvSpPr/>
          <p:nvPr userDrawn="1"/>
        </p:nvSpPr>
        <p:spPr>
          <a:xfrm>
            <a:off x="-1" y="0"/>
            <a:ext cx="9912424" cy="9969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0" y="6815"/>
            <a:ext cx="9912424" cy="990102"/>
          </a:xfrm>
          <a:prstGeom prst="rect">
            <a:avLst/>
          </a:prstGeom>
          <a:noFill/>
          <a:effectLst/>
        </p:spPr>
        <p:txBody>
          <a:bodyPr anchor="ctr" anchorCtr="0"/>
          <a:lstStyle>
            <a:lvl1pPr marL="88900" indent="0">
              <a:defRPr sz="3200">
                <a:solidFill>
                  <a:schemeClr val="accent1">
                    <a:lumMod val="20000"/>
                    <a:lumOff val="80000"/>
                  </a:schemeClr>
                </a:solidFill>
                <a:effectLst/>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263352" y="1124744"/>
            <a:ext cx="9167664" cy="5217477"/>
          </a:xfrm>
          <a:prstGeom prst="rect">
            <a:avLst/>
          </a:prstGeom>
          <a:noFill/>
        </p:spPr>
        <p:txBody>
          <a:bodyPr>
            <a:normAutofit/>
          </a:bodyPr>
          <a:lstStyle>
            <a:lvl1pPr marL="361950" indent="-361950">
              <a:buClrTx/>
              <a:buSzPct val="100000"/>
              <a:buFontTx/>
              <a:buBlip>
                <a:blip r:embed="rId2"/>
              </a:buBlip>
              <a:defRPr sz="2800" b="1">
                <a:solidFill>
                  <a:schemeClr val="tx1"/>
                </a:solidFill>
                <a:effectLst>
                  <a:outerShdw blurRad="12700" dist="12700" dir="5400000" algn="ctr" rotWithShape="0">
                    <a:schemeClr val="accent4">
                      <a:lumMod val="50000"/>
                    </a:schemeClr>
                  </a:outerShdw>
                </a:effectLst>
                <a:latin typeface="Arial" panose="020B0604020202020204" pitchFamily="34" charset="0"/>
                <a:cs typeface="Arial" panose="020B0604020202020204" pitchFamily="34" charset="0"/>
              </a:defRPr>
            </a:lvl1pPr>
            <a:lvl2pPr marL="896938" indent="-358775">
              <a:buClrTx/>
              <a:buFont typeface="Wingdings" panose="05000000000000000000" pitchFamily="2" charset="2"/>
              <a:buChar char="è"/>
              <a:defRPr sz="2400">
                <a:solidFill>
                  <a:schemeClr val="tx1"/>
                </a:solidFill>
                <a:effectLst>
                  <a:outerShdw blurRad="12700" dist="12700" dir="5400000" algn="ctr" rotWithShape="0">
                    <a:schemeClr val="accent4">
                      <a:lumMod val="50000"/>
                    </a:schemeClr>
                  </a:outerShdw>
                </a:effectLst>
                <a:latin typeface="Arial" panose="020B0604020202020204" pitchFamily="34" charset="0"/>
                <a:cs typeface="Arial" panose="020B0604020202020204" pitchFamily="34" charset="0"/>
              </a:defRPr>
            </a:lvl2pPr>
            <a:lvl3pPr marL="1255713" indent="-179388">
              <a:buClrTx/>
              <a:buFont typeface="Wingdings" panose="05000000000000000000" pitchFamily="2" charset="2"/>
              <a:buChar char="§"/>
              <a:defRPr sz="2000" b="1" i="0">
                <a:solidFill>
                  <a:schemeClr val="tx1"/>
                </a:solidFill>
                <a:effectLst>
                  <a:outerShdw blurRad="12700" dist="12700" dir="5400000" algn="ctr" rotWithShape="0">
                    <a:schemeClr val="accent4">
                      <a:lumMod val="50000"/>
                    </a:schemeClr>
                  </a:outerShdw>
                </a:effectLst>
                <a:latin typeface="Arial" panose="020B0604020202020204" pitchFamily="34" charset="0"/>
                <a:cs typeface="Arial" panose="020B0604020202020204" pitchFamily="34" charset="0"/>
              </a:defRPr>
            </a:lvl3pPr>
            <a:lvl4pPr marL="1600200" indent="-165100">
              <a:buClrTx/>
              <a:buFont typeface="Arial" panose="020B0604020202020204" pitchFamily="34" charset="0"/>
              <a:buChar char="•"/>
              <a:defRPr sz="1800">
                <a:solidFill>
                  <a:schemeClr val="tx1"/>
                </a:solidFill>
                <a:effectLst>
                  <a:outerShdw blurRad="12700" dist="12700" dir="5400000" algn="ctr" rotWithShape="0">
                    <a:schemeClr val="accent4">
                      <a:lumMod val="50000"/>
                    </a:schemeClr>
                  </a:outerShdw>
                </a:effectLst>
                <a:latin typeface="Arial" panose="020B0604020202020204" pitchFamily="34" charset="0"/>
                <a:cs typeface="Arial" panose="020B0604020202020204" pitchFamily="34" charset="0"/>
              </a:defRPr>
            </a:lvl4pPr>
            <a:lvl5pPr marL="2057400" indent="-228600">
              <a:buClrTx/>
              <a:buFont typeface="Courier New" panose="02070309020205020404" pitchFamily="49" charset="0"/>
              <a:buChar char="o"/>
              <a:defRPr sz="1800" b="1" i="0">
                <a:solidFill>
                  <a:schemeClr val="tx1"/>
                </a:solidFill>
                <a:effectLst>
                  <a:outerShdw blurRad="12700" dist="12700" dir="5400000" algn="ctr" rotWithShape="0">
                    <a:schemeClr val="accent4">
                      <a:lumMod val="50000"/>
                    </a:schemeClr>
                  </a:outerShdw>
                </a:effectLst>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5" name="Picture 4">
            <a:extLst>
              <a:ext uri="{FF2B5EF4-FFF2-40B4-BE49-F238E27FC236}">
                <a16:creationId xmlns:a16="http://schemas.microsoft.com/office/drawing/2014/main" id="{FECC163C-69D7-4A55-A07C-4D07542428A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056440" y="173517"/>
            <a:ext cx="1967221" cy="640882"/>
          </a:xfrm>
          <a:prstGeom prst="rect">
            <a:avLst/>
          </a:prstGeom>
        </p:spPr>
      </p:pic>
      <p:pic>
        <p:nvPicPr>
          <p:cNvPr id="9" name="Picture 8">
            <a:extLst>
              <a:ext uri="{FF2B5EF4-FFF2-40B4-BE49-F238E27FC236}">
                <a16:creationId xmlns:a16="http://schemas.microsoft.com/office/drawing/2014/main" id="{5D82A089-6554-4845-8222-C9B1BF4324F9}"/>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0" y="5891009"/>
            <a:ext cx="6120000" cy="960176"/>
          </a:xfrm>
          <a:prstGeom prst="rect">
            <a:avLst/>
          </a:prstGeom>
        </p:spPr>
      </p:pic>
      <p:pic>
        <p:nvPicPr>
          <p:cNvPr id="15" name="Picture 14">
            <a:extLst>
              <a:ext uri="{FF2B5EF4-FFF2-40B4-BE49-F238E27FC236}">
                <a16:creationId xmlns:a16="http://schemas.microsoft.com/office/drawing/2014/main" id="{38078FE3-3EAF-48E3-97ED-407C8DB775F3}"/>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flipH="1">
            <a:off x="6072000" y="5889873"/>
            <a:ext cx="6120000" cy="960176"/>
          </a:xfrm>
          <a:prstGeom prst="rect">
            <a:avLst/>
          </a:prstGeom>
        </p:spPr>
      </p:pic>
      <p:sp>
        <p:nvSpPr>
          <p:cNvPr id="8" name="Content Placeholder 7">
            <a:extLst>
              <a:ext uri="{FF2B5EF4-FFF2-40B4-BE49-F238E27FC236}">
                <a16:creationId xmlns:a16="http://schemas.microsoft.com/office/drawing/2014/main" id="{DCBA1544-CD46-4135-8648-C2D2518440C6}"/>
              </a:ext>
            </a:extLst>
          </p:cNvPr>
          <p:cNvSpPr>
            <a:spLocks noGrp="1"/>
          </p:cNvSpPr>
          <p:nvPr>
            <p:ph sz="quarter" idx="18" hasCustomPrompt="1"/>
          </p:nvPr>
        </p:nvSpPr>
        <p:spPr>
          <a:xfrm>
            <a:off x="9545147" y="1123454"/>
            <a:ext cx="2551926" cy="1657474"/>
          </a:xfrm>
          <a:prstGeom prst="rect">
            <a:avLst/>
          </a:prstGeom>
        </p:spPr>
        <p:txBody>
          <a:bodyPr/>
          <a:lstStyle>
            <a:lvl1pPr marL="0" indent="0">
              <a:buNone/>
              <a:defRPr sz="1200"/>
            </a:lvl1pPr>
          </a:lstStyle>
          <a:p>
            <a:pPr lvl="0"/>
            <a:r>
              <a:rPr lang="en-US" dirty="0"/>
              <a:t>add an image/other content</a:t>
            </a:r>
            <a:endParaRPr lang="en-GB" dirty="0"/>
          </a:p>
        </p:txBody>
      </p:sp>
      <p:sp>
        <p:nvSpPr>
          <p:cNvPr id="17" name="Content Placeholder 7">
            <a:extLst>
              <a:ext uri="{FF2B5EF4-FFF2-40B4-BE49-F238E27FC236}">
                <a16:creationId xmlns:a16="http://schemas.microsoft.com/office/drawing/2014/main" id="{FFC06DC8-9D2F-445B-B219-F41A9B846329}"/>
              </a:ext>
            </a:extLst>
          </p:cNvPr>
          <p:cNvSpPr>
            <a:spLocks noGrp="1"/>
          </p:cNvSpPr>
          <p:nvPr>
            <p:ph sz="quarter" idx="19" hasCustomPrompt="1"/>
          </p:nvPr>
        </p:nvSpPr>
        <p:spPr>
          <a:xfrm>
            <a:off x="9545147" y="2904745"/>
            <a:ext cx="2551926" cy="1657474"/>
          </a:xfrm>
          <a:prstGeom prst="rect">
            <a:avLst/>
          </a:prstGeom>
        </p:spPr>
        <p:txBody>
          <a:bodyPr/>
          <a:lstStyle>
            <a:lvl1pPr marL="0" indent="0">
              <a:buNone/>
              <a:defRPr sz="1200"/>
            </a:lvl1pPr>
          </a:lstStyle>
          <a:p>
            <a:pPr lvl="0"/>
            <a:r>
              <a:rPr lang="en-US" dirty="0"/>
              <a:t>add an image/other content</a:t>
            </a:r>
            <a:endParaRPr lang="en-GB" dirty="0"/>
          </a:p>
        </p:txBody>
      </p:sp>
      <p:sp>
        <p:nvSpPr>
          <p:cNvPr id="18" name="Content Placeholder 7">
            <a:extLst>
              <a:ext uri="{FF2B5EF4-FFF2-40B4-BE49-F238E27FC236}">
                <a16:creationId xmlns:a16="http://schemas.microsoft.com/office/drawing/2014/main" id="{893CD914-EAC3-4D03-A2E6-D560F639F257}"/>
              </a:ext>
            </a:extLst>
          </p:cNvPr>
          <p:cNvSpPr>
            <a:spLocks noGrp="1"/>
          </p:cNvSpPr>
          <p:nvPr>
            <p:ph sz="quarter" idx="20" hasCustomPrompt="1"/>
          </p:nvPr>
        </p:nvSpPr>
        <p:spPr>
          <a:xfrm>
            <a:off x="9545147" y="4684747"/>
            <a:ext cx="2551926" cy="1657474"/>
          </a:xfrm>
          <a:prstGeom prst="rect">
            <a:avLst/>
          </a:prstGeom>
        </p:spPr>
        <p:txBody>
          <a:bodyPr/>
          <a:lstStyle>
            <a:lvl1pPr marL="0" indent="0">
              <a:buNone/>
              <a:defRPr sz="1200"/>
            </a:lvl1pPr>
          </a:lstStyle>
          <a:p>
            <a:pPr lvl="0"/>
            <a:r>
              <a:rPr lang="en-US" dirty="0"/>
              <a:t>add an image/other content</a:t>
            </a:r>
            <a:endParaRPr lang="en-GB" dirty="0"/>
          </a:p>
        </p:txBody>
      </p:sp>
    </p:spTree>
    <p:extLst>
      <p:ext uri="{BB962C8B-B14F-4D97-AF65-F5344CB8AC3E}">
        <p14:creationId xmlns:p14="http://schemas.microsoft.com/office/powerpoint/2010/main" val="3578195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7877947-1C1D-4CD7-A490-085C69367A09}"/>
              </a:ext>
            </a:extLst>
          </p:cNvPr>
          <p:cNvSpPr/>
          <p:nvPr userDrawn="1"/>
        </p:nvSpPr>
        <p:spPr>
          <a:xfrm>
            <a:off x="143996" y="1003732"/>
            <a:ext cx="2901700" cy="584631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0B533263-9276-4C41-8900-CE6FA346B451}"/>
              </a:ext>
            </a:extLst>
          </p:cNvPr>
          <p:cNvSpPr/>
          <p:nvPr userDrawn="1"/>
        </p:nvSpPr>
        <p:spPr>
          <a:xfrm>
            <a:off x="3143197" y="1003732"/>
            <a:ext cx="2901700" cy="584631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D240EB15-E0CF-47DD-B41E-6369C00D782F}"/>
              </a:ext>
            </a:extLst>
          </p:cNvPr>
          <p:cNvSpPr/>
          <p:nvPr userDrawn="1"/>
        </p:nvSpPr>
        <p:spPr>
          <a:xfrm>
            <a:off x="6142398" y="1003732"/>
            <a:ext cx="2901700" cy="584631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E2CCCE-7805-46AB-9B24-673B052D97FA}"/>
              </a:ext>
            </a:extLst>
          </p:cNvPr>
          <p:cNvSpPr/>
          <p:nvPr userDrawn="1"/>
        </p:nvSpPr>
        <p:spPr>
          <a:xfrm>
            <a:off x="9141598" y="1003732"/>
            <a:ext cx="2901700" cy="584631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79535C05-8F70-4998-9299-999C53882E79}"/>
              </a:ext>
            </a:extLst>
          </p:cNvPr>
          <p:cNvSpPr/>
          <p:nvPr userDrawn="1"/>
        </p:nvSpPr>
        <p:spPr>
          <a:xfrm>
            <a:off x="-1" y="0"/>
            <a:ext cx="9912424" cy="9969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0" y="6815"/>
            <a:ext cx="9912424" cy="990102"/>
          </a:xfrm>
          <a:prstGeom prst="rect">
            <a:avLst/>
          </a:prstGeom>
          <a:noFill/>
          <a:effectLst/>
        </p:spPr>
        <p:txBody>
          <a:bodyPr anchor="ctr" anchorCtr="0"/>
          <a:lstStyle>
            <a:lvl1pPr marL="88900" indent="0">
              <a:defRPr sz="3200">
                <a:solidFill>
                  <a:schemeClr val="accent1">
                    <a:lumMod val="20000"/>
                    <a:lumOff val="80000"/>
                  </a:schemeClr>
                </a:solidFill>
                <a:effectLst/>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5" name="Picture 4">
            <a:extLst>
              <a:ext uri="{FF2B5EF4-FFF2-40B4-BE49-F238E27FC236}">
                <a16:creationId xmlns:a16="http://schemas.microsoft.com/office/drawing/2014/main" id="{FECC163C-69D7-4A55-A07C-4D07542428A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056440" y="173517"/>
            <a:ext cx="1967221" cy="640882"/>
          </a:xfrm>
          <a:prstGeom prst="rect">
            <a:avLst/>
          </a:prstGeom>
        </p:spPr>
      </p:pic>
      <p:pic>
        <p:nvPicPr>
          <p:cNvPr id="9" name="Picture 8">
            <a:extLst>
              <a:ext uri="{FF2B5EF4-FFF2-40B4-BE49-F238E27FC236}">
                <a16:creationId xmlns:a16="http://schemas.microsoft.com/office/drawing/2014/main" id="{5D82A089-6554-4845-8222-C9B1BF4324F9}"/>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0" y="5891009"/>
            <a:ext cx="6120000" cy="960176"/>
          </a:xfrm>
          <a:prstGeom prst="rect">
            <a:avLst/>
          </a:prstGeom>
        </p:spPr>
      </p:pic>
      <p:pic>
        <p:nvPicPr>
          <p:cNvPr id="15" name="Picture 14">
            <a:extLst>
              <a:ext uri="{FF2B5EF4-FFF2-40B4-BE49-F238E27FC236}">
                <a16:creationId xmlns:a16="http://schemas.microsoft.com/office/drawing/2014/main" id="{38078FE3-3EAF-48E3-97ED-407C8DB775F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flipH="1">
            <a:off x="6072000" y="5889873"/>
            <a:ext cx="6120000" cy="960176"/>
          </a:xfrm>
          <a:prstGeom prst="rect">
            <a:avLst/>
          </a:prstGeom>
        </p:spPr>
      </p:pic>
      <p:sp>
        <p:nvSpPr>
          <p:cNvPr id="8" name="Text Placeholder 7">
            <a:extLst>
              <a:ext uri="{FF2B5EF4-FFF2-40B4-BE49-F238E27FC236}">
                <a16:creationId xmlns:a16="http://schemas.microsoft.com/office/drawing/2014/main" id="{B7B6DFB7-BF97-442C-AF8D-9BC8EF39A1B0}"/>
              </a:ext>
            </a:extLst>
          </p:cNvPr>
          <p:cNvSpPr>
            <a:spLocks noGrp="1"/>
          </p:cNvSpPr>
          <p:nvPr>
            <p:ph type="body" sz="quarter" idx="11" hasCustomPrompt="1"/>
          </p:nvPr>
        </p:nvSpPr>
        <p:spPr>
          <a:xfrm>
            <a:off x="269285" y="3083851"/>
            <a:ext cx="2651119" cy="1140463"/>
          </a:xfrm>
          <a:prstGeom prst="rect">
            <a:avLst/>
          </a:prstGeom>
        </p:spPr>
        <p:txBody>
          <a:bodyPr/>
          <a:lstStyle>
            <a:lvl1pPr marL="0" indent="0" algn="ctr">
              <a:buNone/>
              <a:defRPr b="1"/>
            </a:lvl1pPr>
            <a:lvl2pPr marL="457200" indent="0">
              <a:buNone/>
              <a:defRPr/>
            </a:lvl2pPr>
            <a:lvl3pPr marL="914400" indent="0">
              <a:buNone/>
              <a:defRPr/>
            </a:lvl3pPr>
            <a:lvl4pPr marL="1371600" indent="0">
              <a:buNone/>
              <a:defRPr/>
            </a:lvl4pPr>
            <a:lvl5pPr marL="1828800" indent="0">
              <a:buNone/>
              <a:defRPr/>
            </a:lvl5pPr>
          </a:lstStyle>
          <a:p>
            <a:pPr lvl="0"/>
            <a:r>
              <a:rPr lang="en-US" dirty="0"/>
              <a:t>caption</a:t>
            </a:r>
            <a:endParaRPr lang="en-GB" dirty="0"/>
          </a:p>
        </p:txBody>
      </p:sp>
      <p:sp>
        <p:nvSpPr>
          <p:cNvPr id="14" name="Text Placeholder 7">
            <a:extLst>
              <a:ext uri="{FF2B5EF4-FFF2-40B4-BE49-F238E27FC236}">
                <a16:creationId xmlns:a16="http://schemas.microsoft.com/office/drawing/2014/main" id="{164FA788-2E29-4A46-84F6-C23FFDBB2F5F}"/>
              </a:ext>
            </a:extLst>
          </p:cNvPr>
          <p:cNvSpPr>
            <a:spLocks noGrp="1"/>
          </p:cNvSpPr>
          <p:nvPr>
            <p:ph type="body" sz="quarter" idx="13" hasCustomPrompt="1"/>
          </p:nvPr>
        </p:nvSpPr>
        <p:spPr>
          <a:xfrm>
            <a:off x="6269951" y="3083851"/>
            <a:ext cx="2651119" cy="1140463"/>
          </a:xfrm>
          <a:prstGeom prst="rect">
            <a:avLst/>
          </a:prstGeom>
        </p:spPr>
        <p:txBody>
          <a:bodyPr/>
          <a:lstStyle>
            <a:lvl1pPr marL="0" indent="0" algn="ctr">
              <a:buNone/>
              <a:defRPr b="1"/>
            </a:lvl1pPr>
            <a:lvl2pPr marL="457200" indent="0">
              <a:buNone/>
              <a:defRPr/>
            </a:lvl2pPr>
            <a:lvl3pPr marL="914400" indent="0">
              <a:buNone/>
              <a:defRPr/>
            </a:lvl3pPr>
            <a:lvl4pPr marL="1371600" indent="0">
              <a:buNone/>
              <a:defRPr/>
            </a:lvl4pPr>
            <a:lvl5pPr marL="1828800" indent="0">
              <a:buNone/>
              <a:defRPr/>
            </a:lvl5pPr>
          </a:lstStyle>
          <a:p>
            <a:pPr lvl="0"/>
            <a:r>
              <a:rPr lang="en-US" dirty="0"/>
              <a:t>caption</a:t>
            </a:r>
            <a:endParaRPr lang="en-GB" dirty="0"/>
          </a:p>
        </p:txBody>
      </p:sp>
      <p:sp>
        <p:nvSpPr>
          <p:cNvPr id="18" name="Text Placeholder 7">
            <a:extLst>
              <a:ext uri="{FF2B5EF4-FFF2-40B4-BE49-F238E27FC236}">
                <a16:creationId xmlns:a16="http://schemas.microsoft.com/office/drawing/2014/main" id="{0B61F617-5F6D-4D34-82A5-C1A89A5B9471}"/>
              </a:ext>
            </a:extLst>
          </p:cNvPr>
          <p:cNvSpPr>
            <a:spLocks noGrp="1"/>
          </p:cNvSpPr>
          <p:nvPr>
            <p:ph type="body" sz="quarter" idx="15" hasCustomPrompt="1"/>
          </p:nvPr>
        </p:nvSpPr>
        <p:spPr>
          <a:xfrm>
            <a:off x="3269618" y="3083851"/>
            <a:ext cx="2651119" cy="1140463"/>
          </a:xfrm>
          <a:prstGeom prst="rect">
            <a:avLst/>
          </a:prstGeom>
        </p:spPr>
        <p:txBody>
          <a:bodyPr/>
          <a:lstStyle>
            <a:lvl1pPr marL="0" indent="0" algn="ctr">
              <a:buNone/>
              <a:defRPr b="1"/>
            </a:lvl1pPr>
            <a:lvl2pPr marL="457200" indent="0">
              <a:buNone/>
              <a:defRPr/>
            </a:lvl2pPr>
            <a:lvl3pPr marL="914400" indent="0">
              <a:buNone/>
              <a:defRPr/>
            </a:lvl3pPr>
            <a:lvl4pPr marL="1371600" indent="0">
              <a:buNone/>
              <a:defRPr/>
            </a:lvl4pPr>
            <a:lvl5pPr marL="1828800" indent="0">
              <a:buNone/>
              <a:defRPr/>
            </a:lvl5pPr>
          </a:lstStyle>
          <a:p>
            <a:pPr lvl="0"/>
            <a:r>
              <a:rPr lang="en-US" dirty="0"/>
              <a:t>caption</a:t>
            </a:r>
            <a:endParaRPr lang="en-GB" dirty="0"/>
          </a:p>
        </p:txBody>
      </p:sp>
      <p:sp>
        <p:nvSpPr>
          <p:cNvPr id="20" name="Text Placeholder 7">
            <a:extLst>
              <a:ext uri="{FF2B5EF4-FFF2-40B4-BE49-F238E27FC236}">
                <a16:creationId xmlns:a16="http://schemas.microsoft.com/office/drawing/2014/main" id="{3C753011-052D-4B8B-8C2D-66A4740692CF}"/>
              </a:ext>
            </a:extLst>
          </p:cNvPr>
          <p:cNvSpPr>
            <a:spLocks noGrp="1"/>
          </p:cNvSpPr>
          <p:nvPr>
            <p:ph type="body" sz="quarter" idx="17" hasCustomPrompt="1"/>
          </p:nvPr>
        </p:nvSpPr>
        <p:spPr>
          <a:xfrm>
            <a:off x="9270284" y="3083851"/>
            <a:ext cx="2651119" cy="1140463"/>
          </a:xfrm>
          <a:prstGeom prst="rect">
            <a:avLst/>
          </a:prstGeom>
        </p:spPr>
        <p:txBody>
          <a:bodyPr/>
          <a:lstStyle>
            <a:lvl1pPr marL="0" indent="0" algn="ctr">
              <a:buNone/>
              <a:defRPr b="1"/>
            </a:lvl1pPr>
            <a:lvl2pPr marL="457200" indent="0">
              <a:buNone/>
              <a:defRPr/>
            </a:lvl2pPr>
            <a:lvl3pPr marL="914400" indent="0">
              <a:buNone/>
              <a:defRPr/>
            </a:lvl3pPr>
            <a:lvl4pPr marL="1371600" indent="0">
              <a:buNone/>
              <a:defRPr/>
            </a:lvl4pPr>
            <a:lvl5pPr marL="1828800" indent="0">
              <a:buNone/>
              <a:defRPr/>
            </a:lvl5pPr>
          </a:lstStyle>
          <a:p>
            <a:pPr lvl="0"/>
            <a:r>
              <a:rPr lang="en-US" dirty="0"/>
              <a:t>caption</a:t>
            </a:r>
            <a:endParaRPr lang="en-GB" dirty="0"/>
          </a:p>
        </p:txBody>
      </p:sp>
      <p:sp>
        <p:nvSpPr>
          <p:cNvPr id="26" name="Content Placeholder 7">
            <a:extLst>
              <a:ext uri="{FF2B5EF4-FFF2-40B4-BE49-F238E27FC236}">
                <a16:creationId xmlns:a16="http://schemas.microsoft.com/office/drawing/2014/main" id="{7AC0138E-146D-41A9-8423-C8A9C6D90CAD}"/>
              </a:ext>
            </a:extLst>
          </p:cNvPr>
          <p:cNvSpPr>
            <a:spLocks noGrp="1"/>
          </p:cNvSpPr>
          <p:nvPr>
            <p:ph sz="quarter" idx="18" hasCustomPrompt="1"/>
          </p:nvPr>
        </p:nvSpPr>
        <p:spPr>
          <a:xfrm>
            <a:off x="269286" y="1124744"/>
            <a:ext cx="2651119" cy="1721900"/>
          </a:xfrm>
          <a:prstGeom prst="rect">
            <a:avLst/>
          </a:prstGeom>
        </p:spPr>
        <p:txBody>
          <a:bodyPr/>
          <a:lstStyle>
            <a:lvl1pPr marL="0" indent="0">
              <a:buNone/>
              <a:defRPr sz="1200"/>
            </a:lvl1pPr>
          </a:lstStyle>
          <a:p>
            <a:pPr lvl="0"/>
            <a:r>
              <a:rPr lang="en-US" dirty="0"/>
              <a:t>add an image/other content</a:t>
            </a:r>
            <a:endParaRPr lang="en-GB" dirty="0"/>
          </a:p>
        </p:txBody>
      </p:sp>
      <p:sp>
        <p:nvSpPr>
          <p:cNvPr id="27" name="Content Placeholder 7">
            <a:extLst>
              <a:ext uri="{FF2B5EF4-FFF2-40B4-BE49-F238E27FC236}">
                <a16:creationId xmlns:a16="http://schemas.microsoft.com/office/drawing/2014/main" id="{113EF8AA-6B9D-4FD8-8F82-20F76A9D9054}"/>
              </a:ext>
            </a:extLst>
          </p:cNvPr>
          <p:cNvSpPr>
            <a:spLocks noGrp="1"/>
          </p:cNvSpPr>
          <p:nvPr>
            <p:ph sz="quarter" idx="19" hasCustomPrompt="1"/>
          </p:nvPr>
        </p:nvSpPr>
        <p:spPr>
          <a:xfrm>
            <a:off x="3268487" y="1124744"/>
            <a:ext cx="2651119" cy="1721900"/>
          </a:xfrm>
          <a:prstGeom prst="rect">
            <a:avLst/>
          </a:prstGeom>
        </p:spPr>
        <p:txBody>
          <a:bodyPr/>
          <a:lstStyle>
            <a:lvl1pPr marL="0" indent="0">
              <a:buNone/>
              <a:defRPr sz="1200"/>
            </a:lvl1pPr>
          </a:lstStyle>
          <a:p>
            <a:pPr lvl="0"/>
            <a:r>
              <a:rPr lang="en-US" dirty="0"/>
              <a:t>add an image/other content</a:t>
            </a:r>
            <a:endParaRPr lang="en-GB" dirty="0"/>
          </a:p>
        </p:txBody>
      </p:sp>
      <p:sp>
        <p:nvSpPr>
          <p:cNvPr id="28" name="Content Placeholder 7">
            <a:extLst>
              <a:ext uri="{FF2B5EF4-FFF2-40B4-BE49-F238E27FC236}">
                <a16:creationId xmlns:a16="http://schemas.microsoft.com/office/drawing/2014/main" id="{BB3CAEA3-CDD3-4D71-941C-05E4ED2F08F1}"/>
              </a:ext>
            </a:extLst>
          </p:cNvPr>
          <p:cNvSpPr>
            <a:spLocks noGrp="1"/>
          </p:cNvSpPr>
          <p:nvPr>
            <p:ph sz="quarter" idx="20" hasCustomPrompt="1"/>
          </p:nvPr>
        </p:nvSpPr>
        <p:spPr>
          <a:xfrm>
            <a:off x="6267688" y="1124744"/>
            <a:ext cx="2651119" cy="1721900"/>
          </a:xfrm>
          <a:prstGeom prst="rect">
            <a:avLst/>
          </a:prstGeom>
        </p:spPr>
        <p:txBody>
          <a:bodyPr/>
          <a:lstStyle>
            <a:lvl1pPr marL="0" indent="0">
              <a:buNone/>
              <a:defRPr sz="1200"/>
            </a:lvl1pPr>
          </a:lstStyle>
          <a:p>
            <a:pPr lvl="0"/>
            <a:r>
              <a:rPr lang="en-US" dirty="0"/>
              <a:t>add an image/other content</a:t>
            </a:r>
            <a:endParaRPr lang="en-GB" dirty="0"/>
          </a:p>
        </p:txBody>
      </p:sp>
      <p:sp>
        <p:nvSpPr>
          <p:cNvPr id="29" name="Content Placeholder 7">
            <a:extLst>
              <a:ext uri="{FF2B5EF4-FFF2-40B4-BE49-F238E27FC236}">
                <a16:creationId xmlns:a16="http://schemas.microsoft.com/office/drawing/2014/main" id="{A42A4055-3439-4C12-81C4-B5663EE7B614}"/>
              </a:ext>
            </a:extLst>
          </p:cNvPr>
          <p:cNvSpPr>
            <a:spLocks noGrp="1"/>
          </p:cNvSpPr>
          <p:nvPr>
            <p:ph sz="quarter" idx="21" hasCustomPrompt="1"/>
          </p:nvPr>
        </p:nvSpPr>
        <p:spPr>
          <a:xfrm>
            <a:off x="9271595" y="1124744"/>
            <a:ext cx="2651119" cy="1721900"/>
          </a:xfrm>
          <a:prstGeom prst="rect">
            <a:avLst/>
          </a:prstGeom>
        </p:spPr>
        <p:txBody>
          <a:bodyPr/>
          <a:lstStyle>
            <a:lvl1pPr marL="0" indent="0">
              <a:buNone/>
              <a:defRPr sz="1200"/>
            </a:lvl1pPr>
          </a:lstStyle>
          <a:p>
            <a:pPr lvl="0"/>
            <a:r>
              <a:rPr lang="en-US" dirty="0"/>
              <a:t>add an image/other content</a:t>
            </a:r>
            <a:endParaRPr lang="en-GB" dirty="0"/>
          </a:p>
        </p:txBody>
      </p:sp>
    </p:spTree>
    <p:extLst>
      <p:ext uri="{BB962C8B-B14F-4D97-AF65-F5344CB8AC3E}">
        <p14:creationId xmlns:p14="http://schemas.microsoft.com/office/powerpoint/2010/main" val="3420831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point">
    <p:spTree>
      <p:nvGrpSpPr>
        <p:cNvPr id="1" name=""/>
        <p:cNvGrpSpPr/>
        <p:nvPr/>
      </p:nvGrpSpPr>
      <p:grpSpPr>
        <a:xfrm>
          <a:off x="0" y="0"/>
          <a:ext cx="0" cy="0"/>
          <a:chOff x="0" y="0"/>
          <a:chExt cx="0" cy="0"/>
        </a:xfrm>
      </p:grpSpPr>
      <p:sp>
        <p:nvSpPr>
          <p:cNvPr id="91" name="Title 1">
            <a:extLst>
              <a:ext uri="{FF2B5EF4-FFF2-40B4-BE49-F238E27FC236}">
                <a16:creationId xmlns:a16="http://schemas.microsoft.com/office/drawing/2014/main" id="{E7B89AAF-9071-4528-B9A8-26EAD1DE05CD}"/>
              </a:ext>
            </a:extLst>
          </p:cNvPr>
          <p:cNvSpPr>
            <a:spLocks noGrp="1"/>
          </p:cNvSpPr>
          <p:nvPr>
            <p:ph type="title" hasCustomPrompt="1"/>
          </p:nvPr>
        </p:nvSpPr>
        <p:spPr>
          <a:xfrm>
            <a:off x="1092493" y="1493726"/>
            <a:ext cx="1216422" cy="423106"/>
          </a:xfrm>
          <a:prstGeom prst="rect">
            <a:avLst/>
          </a:prstGeom>
          <a:solidFill>
            <a:schemeClr val="accent1">
              <a:lumMod val="20000"/>
              <a:lumOff val="80000"/>
            </a:schemeClr>
          </a:solidFill>
          <a:effectLst/>
        </p:spPr>
        <p:txBody>
          <a:bodyPr anchor="ctr" anchorCtr="0">
            <a:normAutofit/>
          </a:bodyPr>
          <a:lstStyle>
            <a:lvl1pPr marL="88900" indent="0" algn="l">
              <a:defRPr sz="1800">
                <a:solidFill>
                  <a:schemeClr val="tx1"/>
                </a:solidFill>
                <a:effectLst/>
                <a:latin typeface="Arial" panose="020B0604020202020204" pitchFamily="34" charset="0"/>
                <a:cs typeface="Arial" panose="020B0604020202020204" pitchFamily="34" charset="0"/>
              </a:defRPr>
            </a:lvl1pPr>
          </a:lstStyle>
          <a:p>
            <a:r>
              <a:rPr lang="en-US" dirty="0"/>
              <a:t>Add dates/ other text</a:t>
            </a:r>
            <a:endParaRPr lang="en-GB" dirty="0"/>
          </a:p>
        </p:txBody>
      </p:sp>
      <p:pic>
        <p:nvPicPr>
          <p:cNvPr id="4" name="Picture 3" descr="Text&#10;&#10;Description automatically generated">
            <a:extLst>
              <a:ext uri="{FF2B5EF4-FFF2-40B4-BE49-F238E27FC236}">
                <a16:creationId xmlns:a16="http://schemas.microsoft.com/office/drawing/2014/main" id="{53C73DEB-54BA-4B42-8FB3-E615BD3A961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441" t="15806" r="47841" b="10922"/>
          <a:stretch/>
        </p:blipFill>
        <p:spPr>
          <a:xfrm>
            <a:off x="1127448" y="828761"/>
            <a:ext cx="1084198" cy="553970"/>
          </a:xfrm>
          <a:prstGeom prst="rect">
            <a:avLst/>
          </a:prstGeom>
        </p:spPr>
      </p:pic>
      <p:pic>
        <p:nvPicPr>
          <p:cNvPr id="76" name="Picture 75" descr="A picture containing outdoor object, honeycomb, purple&#10;&#10;Description automatically generated">
            <a:extLst>
              <a:ext uri="{FF2B5EF4-FFF2-40B4-BE49-F238E27FC236}">
                <a16:creationId xmlns:a16="http://schemas.microsoft.com/office/drawing/2014/main" id="{1F0FB035-B371-49C2-A1A6-7EBC6BFA2FB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083" t="1" r="2114" b="26435"/>
          <a:stretch/>
        </p:blipFill>
        <p:spPr>
          <a:xfrm flipH="1">
            <a:off x="0" y="4385557"/>
            <a:ext cx="12192000" cy="2450195"/>
          </a:xfrm>
          <a:prstGeom prst="rect">
            <a:avLst/>
          </a:prstGeom>
        </p:spPr>
      </p:pic>
      <p:pic>
        <p:nvPicPr>
          <p:cNvPr id="83" name="Picture 82">
            <a:extLst>
              <a:ext uri="{FF2B5EF4-FFF2-40B4-BE49-F238E27FC236}">
                <a16:creationId xmlns:a16="http://schemas.microsoft.com/office/drawing/2014/main" id="{3AA61D83-FE82-4EAC-96AA-9A9623557AF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329308" y="3118030"/>
            <a:ext cx="1582370" cy="2623069"/>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6" r:id="rId4"/>
    <p:sldLayoutId id="2147483655" r:id="rId5"/>
  </p:sldLayoutIdLst>
  <p:txStyles>
    <p:titleStyle>
      <a:lvl1pPr algn="l" rtl="0" fontAlgn="base">
        <a:spcBef>
          <a:spcPct val="0"/>
        </a:spcBef>
        <a:spcAft>
          <a:spcPct val="0"/>
        </a:spcAft>
        <a:defRPr sz="3200" b="1" kern="1200">
          <a:solidFill>
            <a:schemeClr val="tx1"/>
          </a:solidFill>
          <a:latin typeface="Arial" pitchFamily="34" charset="0"/>
          <a:ea typeface="+mj-ea"/>
          <a:cs typeface="Arial"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mailto:martin.kelly@manchester.ac.uk"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seed.manchester.ac.uk/education/study/pgce/primary/mentor-resources/"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hyperlink" Target="https://www.gov.uk/government/publications/initial-teacher-training-itt-core-content-framework"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9B19-D65E-4484-8022-FF41CF0AD9B4}"/>
              </a:ext>
            </a:extLst>
          </p:cNvPr>
          <p:cNvSpPr>
            <a:spLocks noGrp="1"/>
          </p:cNvSpPr>
          <p:nvPr>
            <p:ph type="title"/>
          </p:nvPr>
        </p:nvSpPr>
        <p:spPr>
          <a:xfrm>
            <a:off x="2855640" y="4926254"/>
            <a:ext cx="9335170" cy="688313"/>
          </a:xfrm>
        </p:spPr>
        <p:txBody>
          <a:bodyPr/>
          <a:lstStyle/>
          <a:p>
            <a:r>
              <a:rPr lang="en-GB" dirty="0" smtClean="0"/>
              <a:t>Mentor Training – School Experience Block 1</a:t>
            </a:r>
            <a:endParaRPr lang="en-GB" dirty="0"/>
          </a:p>
        </p:txBody>
      </p:sp>
      <p:sp>
        <p:nvSpPr>
          <p:cNvPr id="3" name="Content Placeholder 2">
            <a:extLst>
              <a:ext uri="{FF2B5EF4-FFF2-40B4-BE49-F238E27FC236}">
                <a16:creationId xmlns:a16="http://schemas.microsoft.com/office/drawing/2014/main" id="{EE074FB7-8431-428B-BE82-F96B9C0D4FC2}"/>
              </a:ext>
            </a:extLst>
          </p:cNvPr>
          <p:cNvSpPr>
            <a:spLocks noGrp="1"/>
          </p:cNvSpPr>
          <p:nvPr>
            <p:ph idx="1"/>
          </p:nvPr>
        </p:nvSpPr>
        <p:spPr/>
        <p:txBody>
          <a:bodyPr/>
          <a:lstStyle/>
          <a:p>
            <a:r>
              <a:rPr lang="en-GB" dirty="0" smtClean="0"/>
              <a:t>Monday 11</a:t>
            </a:r>
            <a:r>
              <a:rPr lang="en-GB" baseline="30000" dirty="0" smtClean="0"/>
              <a:t>th</a:t>
            </a:r>
            <a:r>
              <a:rPr lang="en-GB" dirty="0" smtClean="0"/>
              <a:t> October – Wednesday 12</a:t>
            </a:r>
            <a:r>
              <a:rPr lang="en-GB" baseline="30000" dirty="0" smtClean="0"/>
              <a:t>th</a:t>
            </a:r>
            <a:r>
              <a:rPr lang="en-GB" dirty="0" smtClean="0"/>
              <a:t> January</a:t>
            </a:r>
            <a:endParaRPr lang="en-GB" dirty="0"/>
          </a:p>
        </p:txBody>
      </p:sp>
    </p:spTree>
    <p:extLst>
      <p:ext uri="{BB962C8B-B14F-4D97-AF65-F5344CB8AC3E}">
        <p14:creationId xmlns:p14="http://schemas.microsoft.com/office/powerpoint/2010/main" val="12793480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Formative assessments – focus areas</a:t>
            </a:r>
            <a:endParaRPr lang="en-GB" dirty="0"/>
          </a:p>
        </p:txBody>
      </p:sp>
      <p:sp>
        <p:nvSpPr>
          <p:cNvPr id="5" name="Content Placeholder 4"/>
          <p:cNvSpPr>
            <a:spLocks noGrp="1"/>
          </p:cNvSpPr>
          <p:nvPr>
            <p:ph idx="1"/>
          </p:nvPr>
        </p:nvSpPr>
        <p:spPr/>
        <p:txBody>
          <a:bodyPr/>
          <a:lstStyle/>
          <a:p>
            <a:pPr marL="0" indent="0">
              <a:buNone/>
            </a:pPr>
            <a:r>
              <a:rPr lang="en-GB" dirty="0" smtClean="0"/>
              <a:t>5 strands - towards the Teachers’ Standards</a:t>
            </a:r>
            <a:endParaRPr lang="en-GB" dirty="0"/>
          </a:p>
        </p:txBody>
      </p:sp>
      <p:pic>
        <p:nvPicPr>
          <p:cNvPr id="9" name="Picture 8"/>
          <p:cNvPicPr>
            <a:picLocks noChangeAspect="1"/>
          </p:cNvPicPr>
          <p:nvPr/>
        </p:nvPicPr>
        <p:blipFill>
          <a:blip r:embed="rId2"/>
          <a:stretch>
            <a:fillRect/>
          </a:stretch>
        </p:blipFill>
        <p:spPr>
          <a:xfrm>
            <a:off x="1717322" y="1695133"/>
            <a:ext cx="10474678" cy="4846662"/>
          </a:xfrm>
          <a:prstGeom prst="rect">
            <a:avLst/>
          </a:prstGeom>
        </p:spPr>
      </p:pic>
      <p:sp>
        <p:nvSpPr>
          <p:cNvPr id="8" name="Oval 7"/>
          <p:cNvSpPr/>
          <p:nvPr/>
        </p:nvSpPr>
        <p:spPr>
          <a:xfrm>
            <a:off x="1271464" y="1556792"/>
            <a:ext cx="2592288" cy="5297976"/>
          </a:xfrm>
          <a:prstGeom prst="ellipse">
            <a:avLst/>
          </a:prstGeom>
          <a:solidFill>
            <a:srgbClr val="FFFF00">
              <a:alpha val="3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074178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handbook</a:t>
            </a:r>
            <a:endParaRPr lang="en-GB" dirty="0"/>
          </a:p>
        </p:txBody>
      </p:sp>
      <p:sp>
        <p:nvSpPr>
          <p:cNvPr id="3" name="Content Placeholder 2"/>
          <p:cNvSpPr>
            <a:spLocks noGrp="1"/>
          </p:cNvSpPr>
          <p:nvPr>
            <p:ph idx="1"/>
          </p:nvPr>
        </p:nvSpPr>
        <p:spPr>
          <a:xfrm>
            <a:off x="263352" y="996917"/>
            <a:ext cx="11832360" cy="5168387"/>
          </a:xfrm>
        </p:spPr>
        <p:txBody>
          <a:bodyPr>
            <a:normAutofit fontScale="92500"/>
          </a:bodyPr>
          <a:lstStyle/>
          <a:p>
            <a:pPr marL="0" indent="0">
              <a:buNone/>
            </a:pPr>
            <a:r>
              <a:rPr lang="en-GB" dirty="0"/>
              <a:t>M</a:t>
            </a:r>
            <a:r>
              <a:rPr lang="en-GB" dirty="0" smtClean="0"/>
              <a:t>ain </a:t>
            </a:r>
            <a:r>
              <a:rPr lang="en-GB" dirty="0"/>
              <a:t>sections:</a:t>
            </a:r>
          </a:p>
          <a:p>
            <a:pPr marL="0" indent="0">
              <a:buNone/>
            </a:pPr>
            <a:r>
              <a:rPr lang="en-GB" dirty="0">
                <a:solidFill>
                  <a:srgbClr val="FF0000"/>
                </a:solidFill>
              </a:rPr>
              <a:t>Section 1 </a:t>
            </a:r>
            <a:r>
              <a:rPr lang="en-GB" dirty="0" smtClean="0">
                <a:solidFill>
                  <a:srgbClr val="FF0000"/>
                </a:solidFill>
              </a:rPr>
              <a:t> - Trainee </a:t>
            </a:r>
            <a:r>
              <a:rPr lang="en-GB" dirty="0">
                <a:solidFill>
                  <a:srgbClr val="FF0000"/>
                </a:solidFill>
              </a:rPr>
              <a:t>and mentor information </a:t>
            </a:r>
          </a:p>
          <a:p>
            <a:pPr marL="0" indent="0">
              <a:buNone/>
            </a:pPr>
            <a:r>
              <a:rPr lang="en-GB" sz="2400" b="0" dirty="0"/>
              <a:t>e.g. </a:t>
            </a:r>
            <a:r>
              <a:rPr lang="en-GB" sz="2400" b="0" dirty="0" smtClean="0"/>
              <a:t>roles and responsibilities, our curriculum and overviews of support and the experience.</a:t>
            </a:r>
          </a:p>
          <a:p>
            <a:pPr marL="0" indent="0">
              <a:buNone/>
            </a:pPr>
            <a:r>
              <a:rPr lang="en-GB" dirty="0" smtClean="0">
                <a:solidFill>
                  <a:srgbClr val="FF0000"/>
                </a:solidFill>
              </a:rPr>
              <a:t>Section 2 - Teaching and record keeping expectations</a:t>
            </a:r>
          </a:p>
          <a:p>
            <a:pPr marL="0" indent="0">
              <a:buNone/>
            </a:pPr>
            <a:r>
              <a:rPr lang="en-GB" sz="2400" b="0" dirty="0" smtClean="0"/>
              <a:t>e.g. teaching support and build up, planning and file requirements and Trainee Portfolio expectations</a:t>
            </a:r>
            <a:endParaRPr lang="en-GB" sz="2400" b="0" dirty="0"/>
          </a:p>
          <a:p>
            <a:pPr marL="0" indent="0">
              <a:buNone/>
            </a:pPr>
            <a:r>
              <a:rPr lang="en-GB" dirty="0">
                <a:solidFill>
                  <a:srgbClr val="FF0000"/>
                </a:solidFill>
              </a:rPr>
              <a:t>Section </a:t>
            </a:r>
            <a:r>
              <a:rPr lang="en-GB" dirty="0" smtClean="0">
                <a:solidFill>
                  <a:srgbClr val="FF0000"/>
                </a:solidFill>
              </a:rPr>
              <a:t>3 - Mentor </a:t>
            </a:r>
            <a:r>
              <a:rPr lang="en-GB" dirty="0">
                <a:solidFill>
                  <a:srgbClr val="FF0000"/>
                </a:solidFill>
              </a:rPr>
              <a:t>support and information </a:t>
            </a:r>
          </a:p>
          <a:p>
            <a:pPr marL="0" indent="0">
              <a:buNone/>
            </a:pPr>
            <a:r>
              <a:rPr lang="en-GB" sz="2400" b="0" dirty="0"/>
              <a:t>e.g. guidance on observing and giving feedback, exemplars of </a:t>
            </a:r>
            <a:r>
              <a:rPr lang="en-GB" sz="2400" b="0" dirty="0" smtClean="0"/>
              <a:t>feedback</a:t>
            </a:r>
            <a:r>
              <a:rPr lang="en-GB" sz="2400" b="0" dirty="0"/>
              <a:t>, support for issues arising, safeguarding and concerns</a:t>
            </a:r>
            <a:r>
              <a:rPr lang="en-GB" sz="2400" b="0" dirty="0" smtClean="0"/>
              <a:t>.</a:t>
            </a:r>
            <a:endParaRPr lang="en-GB" sz="2400" b="0" dirty="0"/>
          </a:p>
          <a:p>
            <a:pPr marL="0" indent="0">
              <a:buNone/>
            </a:pPr>
            <a:r>
              <a:rPr lang="en-GB" dirty="0">
                <a:solidFill>
                  <a:srgbClr val="FF0000"/>
                </a:solidFill>
              </a:rPr>
              <a:t>Section </a:t>
            </a:r>
            <a:r>
              <a:rPr lang="en-GB" dirty="0" smtClean="0">
                <a:solidFill>
                  <a:srgbClr val="FF0000"/>
                </a:solidFill>
              </a:rPr>
              <a:t>4 - Appendices and block 1 planning documents</a:t>
            </a:r>
            <a:endParaRPr lang="en-GB" dirty="0">
              <a:solidFill>
                <a:srgbClr val="FF0000"/>
              </a:solidFill>
            </a:endParaRPr>
          </a:p>
          <a:p>
            <a:pPr marL="0" indent="0">
              <a:buNone/>
            </a:pPr>
            <a:r>
              <a:rPr lang="en-GB" sz="2400" b="0" dirty="0"/>
              <a:t>e.g. key </a:t>
            </a:r>
            <a:r>
              <a:rPr lang="en-GB" sz="2400" b="0" dirty="0" smtClean="0"/>
              <a:t>planning </a:t>
            </a:r>
            <a:r>
              <a:rPr lang="en-GB" sz="2400" b="0" dirty="0" err="1" smtClean="0"/>
              <a:t>proformas</a:t>
            </a:r>
            <a:r>
              <a:rPr lang="en-GB" sz="2400" b="0" dirty="0" smtClean="0"/>
              <a:t> </a:t>
            </a:r>
            <a:r>
              <a:rPr lang="en-GB" sz="2400" b="0" dirty="0"/>
              <a:t>and forms, examples, mid-point review and end of school experience block </a:t>
            </a:r>
            <a:r>
              <a:rPr lang="en-GB" sz="2400" b="0" dirty="0" smtClean="0"/>
              <a:t>mentor reports</a:t>
            </a:r>
            <a:endParaRPr lang="en-GB" sz="2400" b="0" dirty="0"/>
          </a:p>
          <a:p>
            <a:endParaRPr lang="en-GB" dirty="0"/>
          </a:p>
        </p:txBody>
      </p:sp>
    </p:spTree>
    <p:extLst>
      <p:ext uri="{BB962C8B-B14F-4D97-AF65-F5344CB8AC3E}">
        <p14:creationId xmlns:p14="http://schemas.microsoft.com/office/powerpoint/2010/main" val="775439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Trainee induction (day 1)</a:t>
            </a:r>
            <a:endParaRPr lang="en-GB" dirty="0"/>
          </a:p>
        </p:txBody>
      </p:sp>
      <p:sp>
        <p:nvSpPr>
          <p:cNvPr id="3" name="Content Placeholder 2"/>
          <p:cNvSpPr>
            <a:spLocks noGrp="1"/>
          </p:cNvSpPr>
          <p:nvPr>
            <p:ph idx="1"/>
          </p:nvPr>
        </p:nvSpPr>
        <p:spPr/>
        <p:txBody>
          <a:bodyPr>
            <a:normAutofit fontScale="92500" lnSpcReduction="10000"/>
          </a:bodyPr>
          <a:lstStyle/>
          <a:p>
            <a:pPr marL="0" indent="0">
              <a:lnSpc>
                <a:spcPct val="100000"/>
              </a:lnSpc>
              <a:buNone/>
            </a:pPr>
            <a:r>
              <a:rPr lang="en-GB" u="sng" dirty="0">
                <a:solidFill>
                  <a:srgbClr val="FF0000"/>
                </a:solidFill>
              </a:rPr>
              <a:t>DAY 1</a:t>
            </a:r>
            <a:r>
              <a:rPr lang="en-GB" dirty="0">
                <a:solidFill>
                  <a:srgbClr val="FF0000"/>
                </a:solidFill>
              </a:rPr>
              <a:t> </a:t>
            </a:r>
            <a:r>
              <a:rPr lang="en-GB" b="0" dirty="0">
                <a:solidFill>
                  <a:srgbClr val="FF0000"/>
                </a:solidFill>
              </a:rPr>
              <a:t>(or </a:t>
            </a:r>
            <a:r>
              <a:rPr lang="en-GB" b="0" dirty="0" smtClean="0">
                <a:solidFill>
                  <a:srgbClr val="FF0000"/>
                </a:solidFill>
              </a:rPr>
              <a:t>as soon as possible</a:t>
            </a:r>
            <a:r>
              <a:rPr lang="en-GB" b="0" dirty="0">
                <a:solidFill>
                  <a:srgbClr val="FF0000"/>
                </a:solidFill>
              </a:rPr>
              <a:t>), </a:t>
            </a:r>
            <a:r>
              <a:rPr lang="en-GB" b="0" dirty="0"/>
              <a:t>please provide trainees </a:t>
            </a:r>
            <a:r>
              <a:rPr lang="en-GB" b="0" dirty="0" smtClean="0"/>
              <a:t>with:</a:t>
            </a:r>
          </a:p>
          <a:p>
            <a:pPr marL="0" indent="0">
              <a:lnSpc>
                <a:spcPct val="100000"/>
              </a:lnSpc>
              <a:buNone/>
            </a:pPr>
            <a:endParaRPr lang="en-GB" sz="1500" dirty="0"/>
          </a:p>
          <a:p>
            <a:pPr>
              <a:lnSpc>
                <a:spcPct val="100000"/>
              </a:lnSpc>
            </a:pPr>
            <a:r>
              <a:rPr lang="en-GB" dirty="0"/>
              <a:t>Covid-19 risk assessment policy and any C-19 related </a:t>
            </a:r>
            <a:r>
              <a:rPr lang="en-GB" dirty="0" smtClean="0"/>
              <a:t>protocols.</a:t>
            </a:r>
            <a:endParaRPr lang="en-GB" dirty="0"/>
          </a:p>
          <a:p>
            <a:pPr>
              <a:lnSpc>
                <a:spcPct val="100000"/>
              </a:lnSpc>
            </a:pPr>
            <a:r>
              <a:rPr lang="en-GB" dirty="0"/>
              <a:t>name of the designated safeguarding officer and their role.</a:t>
            </a:r>
          </a:p>
          <a:p>
            <a:pPr lvl="0">
              <a:lnSpc>
                <a:spcPct val="100000"/>
              </a:lnSpc>
            </a:pPr>
            <a:r>
              <a:rPr lang="en-GB" dirty="0"/>
              <a:t>procedures </a:t>
            </a:r>
            <a:r>
              <a:rPr lang="en-GB" dirty="0" smtClean="0"/>
              <a:t>to be followed </a:t>
            </a:r>
            <a:r>
              <a:rPr lang="en-GB" dirty="0"/>
              <a:t>if there is a safeguarding issue in school. </a:t>
            </a:r>
          </a:p>
          <a:p>
            <a:pPr lvl="0">
              <a:lnSpc>
                <a:spcPct val="100000"/>
              </a:lnSpc>
            </a:pPr>
            <a:r>
              <a:rPr lang="en-GB" dirty="0"/>
              <a:t>procedures for fire/evacuation procedures</a:t>
            </a:r>
            <a:r>
              <a:rPr lang="en-GB" b="0" dirty="0"/>
              <a:t>.</a:t>
            </a:r>
          </a:p>
          <a:p>
            <a:pPr lvl="0">
              <a:lnSpc>
                <a:spcPct val="100000"/>
              </a:lnSpc>
            </a:pPr>
            <a:r>
              <a:rPr lang="en-GB" dirty="0"/>
              <a:t>copies </a:t>
            </a:r>
            <a:r>
              <a:rPr lang="en-GB" dirty="0" smtClean="0"/>
              <a:t>of or </a:t>
            </a:r>
            <a:r>
              <a:rPr lang="en-GB" dirty="0"/>
              <a:t>access </a:t>
            </a:r>
            <a:r>
              <a:rPr lang="en-GB" dirty="0" smtClean="0"/>
              <a:t>to relevant </a:t>
            </a:r>
            <a:r>
              <a:rPr lang="en-GB" dirty="0"/>
              <a:t>school policies</a:t>
            </a:r>
            <a:r>
              <a:rPr lang="en-GB" i="1" dirty="0"/>
              <a:t> </a:t>
            </a:r>
            <a:r>
              <a:rPr lang="en-GB" sz="2400" b="0" i="1" dirty="0"/>
              <a:t>e.g. safeguarding policy, staff code of conduct, behaviour policy, marking policy.</a:t>
            </a:r>
          </a:p>
          <a:p>
            <a:pPr lvl="0">
              <a:lnSpc>
                <a:spcPct val="100000"/>
              </a:lnSpc>
            </a:pPr>
            <a:r>
              <a:rPr lang="en-GB" dirty="0"/>
              <a:t>an outline of key </a:t>
            </a:r>
            <a:r>
              <a:rPr lang="en-GB" dirty="0" smtClean="0"/>
              <a:t>school procedures </a:t>
            </a:r>
            <a:r>
              <a:rPr lang="en-GB" sz="2400" b="0" i="1" dirty="0" smtClean="0"/>
              <a:t>e.g</a:t>
            </a:r>
            <a:r>
              <a:rPr lang="en-GB" sz="2400" b="0" i="1" dirty="0"/>
              <a:t>. </a:t>
            </a:r>
            <a:r>
              <a:rPr lang="en-GB" sz="2400" b="0" i="1" dirty="0" smtClean="0"/>
              <a:t>break/lunch </a:t>
            </a:r>
            <a:r>
              <a:rPr lang="en-GB" sz="2400" b="0" i="1" dirty="0"/>
              <a:t>times, security door access/fob use, pupil entrance/exit points, adults in school </a:t>
            </a:r>
            <a:r>
              <a:rPr lang="en-GB" sz="2400" b="0" i="1" dirty="0" smtClean="0"/>
              <a:t>protocols, any </a:t>
            </a:r>
            <a:r>
              <a:rPr lang="en-GB" sz="2400" b="0" i="1" dirty="0"/>
              <a:t>Covid-19 </a:t>
            </a:r>
            <a:r>
              <a:rPr lang="en-GB" sz="2400" b="0" i="1" dirty="0" smtClean="0"/>
              <a:t>systems. </a:t>
            </a:r>
            <a:endParaRPr lang="en-GB" sz="2400" b="0" i="1" dirty="0"/>
          </a:p>
          <a:p>
            <a:pPr lvl="0">
              <a:lnSpc>
                <a:spcPct val="100000"/>
              </a:lnSpc>
            </a:pPr>
            <a:r>
              <a:rPr lang="en-GB" dirty="0" smtClean="0"/>
              <a:t>your preferred contact method/details </a:t>
            </a:r>
            <a:r>
              <a:rPr lang="en-GB" dirty="0"/>
              <a:t>in the case of absence or </a:t>
            </a:r>
            <a:r>
              <a:rPr lang="en-GB" dirty="0" smtClean="0"/>
              <a:t>other </a:t>
            </a:r>
            <a:r>
              <a:rPr lang="en-GB" dirty="0"/>
              <a:t>issues </a:t>
            </a:r>
            <a:r>
              <a:rPr lang="en-GB" sz="2400" b="0" i="1" dirty="0"/>
              <a:t>e.g. phone call, </a:t>
            </a:r>
            <a:r>
              <a:rPr lang="en-GB" sz="2400" b="0" i="1" dirty="0" smtClean="0"/>
              <a:t>email, text.</a:t>
            </a:r>
            <a:endParaRPr lang="en-GB" sz="2400" b="0" i="1" dirty="0"/>
          </a:p>
          <a:p>
            <a:endParaRPr lang="en-GB" dirty="0"/>
          </a:p>
        </p:txBody>
      </p:sp>
    </p:spTree>
    <p:extLst>
      <p:ext uri="{BB962C8B-B14F-4D97-AF65-F5344CB8AC3E}">
        <p14:creationId xmlns:p14="http://schemas.microsoft.com/office/powerpoint/2010/main" val="3350140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Trainee induction (week 1/2)</a:t>
            </a:r>
            <a:endParaRPr lang="en-GB" dirty="0"/>
          </a:p>
        </p:txBody>
      </p:sp>
      <p:sp>
        <p:nvSpPr>
          <p:cNvPr id="3" name="Content Placeholder 2"/>
          <p:cNvSpPr>
            <a:spLocks noGrp="1"/>
          </p:cNvSpPr>
          <p:nvPr>
            <p:ph idx="1"/>
          </p:nvPr>
        </p:nvSpPr>
        <p:spPr/>
        <p:txBody>
          <a:bodyPr>
            <a:normAutofit fontScale="92500" lnSpcReduction="10000"/>
          </a:bodyPr>
          <a:lstStyle/>
          <a:p>
            <a:pPr>
              <a:lnSpc>
                <a:spcPct val="100000"/>
              </a:lnSpc>
            </a:pPr>
            <a:r>
              <a:rPr lang="en-GB" dirty="0"/>
              <a:t>Ensure the trainee understands school systems</a:t>
            </a:r>
            <a:r>
              <a:rPr lang="en-GB" b="0" dirty="0"/>
              <a:t> </a:t>
            </a:r>
            <a:r>
              <a:rPr lang="en-GB" sz="2600" b="0" i="1" dirty="0"/>
              <a:t>e.g. playground rotas, the photocopier rules, location of resources, communal spaces, staffroom arrangements, </a:t>
            </a:r>
            <a:r>
              <a:rPr lang="en-GB" sz="2600" b="0" i="1" dirty="0" smtClean="0"/>
              <a:t>shared space timetables.</a:t>
            </a:r>
            <a:endParaRPr lang="en-GB" sz="2600" b="0" i="1" dirty="0"/>
          </a:p>
          <a:p>
            <a:pPr lvl="0">
              <a:lnSpc>
                <a:spcPct val="150000"/>
              </a:lnSpc>
            </a:pPr>
            <a:r>
              <a:rPr lang="en-GB" dirty="0"/>
              <a:t>Ensure the trainee is introduced to or know staff members with key responsibilities </a:t>
            </a:r>
            <a:r>
              <a:rPr lang="en-GB" sz="2600" b="0" i="1" dirty="0"/>
              <a:t>e.g. </a:t>
            </a:r>
            <a:r>
              <a:rPr lang="en-GB" sz="2600" b="0" i="1" dirty="0" err="1"/>
              <a:t>SENDCo</a:t>
            </a:r>
            <a:r>
              <a:rPr lang="en-GB" sz="2600" b="0" i="1" dirty="0"/>
              <a:t>, safeguarding lead, Maths/English coordinators.</a:t>
            </a:r>
          </a:p>
          <a:p>
            <a:pPr lvl="0">
              <a:lnSpc>
                <a:spcPct val="150000"/>
              </a:lnSpc>
            </a:pPr>
            <a:r>
              <a:rPr lang="en-GB" dirty="0"/>
              <a:t>Share any curriculum and long-term and/or medium-term planning for the </a:t>
            </a:r>
            <a:r>
              <a:rPr lang="en-GB" dirty="0" smtClean="0"/>
              <a:t>class.</a:t>
            </a:r>
            <a:endParaRPr lang="en-GB" dirty="0"/>
          </a:p>
          <a:p>
            <a:pPr>
              <a:lnSpc>
                <a:spcPct val="150000"/>
              </a:lnSpc>
            </a:pPr>
            <a:r>
              <a:rPr lang="en-GB" dirty="0"/>
              <a:t>Share any key dates/events relevant to the trainee during their placement </a:t>
            </a:r>
            <a:r>
              <a:rPr lang="en-GB" sz="2600" b="0" i="1" dirty="0"/>
              <a:t>e.g. school based/remote working rotas, staffing rotas, staff meetings, parent meetings, INSET days, school events.</a:t>
            </a:r>
          </a:p>
          <a:p>
            <a:endParaRPr lang="en-GB" dirty="0"/>
          </a:p>
        </p:txBody>
      </p:sp>
    </p:spTree>
    <p:extLst>
      <p:ext uri="{BB962C8B-B14F-4D97-AF65-F5344CB8AC3E}">
        <p14:creationId xmlns:p14="http://schemas.microsoft.com/office/powerpoint/2010/main" val="2597472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Trainee tasks – prior to October half-term</a:t>
            </a:r>
            <a:endParaRPr lang="en-GB" dirty="0"/>
          </a:p>
        </p:txBody>
      </p:sp>
      <p:pic>
        <p:nvPicPr>
          <p:cNvPr id="4" name="Content Placeholder 3"/>
          <p:cNvPicPr>
            <a:picLocks noGrp="1" noChangeAspect="1"/>
          </p:cNvPicPr>
          <p:nvPr>
            <p:ph idx="1"/>
          </p:nvPr>
        </p:nvPicPr>
        <p:blipFill>
          <a:blip r:embed="rId2"/>
          <a:stretch>
            <a:fillRect/>
          </a:stretch>
        </p:blipFill>
        <p:spPr>
          <a:xfrm>
            <a:off x="1487488" y="1740426"/>
            <a:ext cx="9217024" cy="4518149"/>
          </a:xfrm>
          <a:prstGeom prst="rect">
            <a:avLst/>
          </a:prstGeom>
        </p:spPr>
      </p:pic>
      <p:sp>
        <p:nvSpPr>
          <p:cNvPr id="5" name="TextBox 4"/>
          <p:cNvSpPr txBox="1"/>
          <p:nvPr/>
        </p:nvSpPr>
        <p:spPr>
          <a:xfrm>
            <a:off x="479376" y="1196752"/>
            <a:ext cx="4392488" cy="369332"/>
          </a:xfrm>
          <a:prstGeom prst="rect">
            <a:avLst/>
          </a:prstGeom>
          <a:noFill/>
        </p:spPr>
        <p:txBody>
          <a:bodyPr wrap="square" rtlCol="0">
            <a:spAutoFit/>
          </a:bodyPr>
          <a:lstStyle/>
          <a:p>
            <a:r>
              <a:rPr lang="en-GB" b="1" dirty="0" smtClean="0"/>
              <a:t>Academic Assignment A related tasks</a:t>
            </a:r>
            <a:endParaRPr lang="en-GB" b="1" dirty="0"/>
          </a:p>
        </p:txBody>
      </p:sp>
    </p:spTree>
    <p:extLst>
      <p:ext uri="{BB962C8B-B14F-4D97-AF65-F5344CB8AC3E}">
        <p14:creationId xmlns:p14="http://schemas.microsoft.com/office/powerpoint/2010/main" val="3656548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Trainee tasks – prior to October half-term</a:t>
            </a:r>
            <a:endParaRPr lang="en-GB" dirty="0"/>
          </a:p>
        </p:txBody>
      </p:sp>
      <p:sp>
        <p:nvSpPr>
          <p:cNvPr id="5" name="TextBox 4"/>
          <p:cNvSpPr txBox="1"/>
          <p:nvPr/>
        </p:nvSpPr>
        <p:spPr>
          <a:xfrm>
            <a:off x="191344" y="1196752"/>
            <a:ext cx="5688632" cy="369332"/>
          </a:xfrm>
          <a:prstGeom prst="rect">
            <a:avLst/>
          </a:prstGeom>
          <a:noFill/>
        </p:spPr>
        <p:txBody>
          <a:bodyPr wrap="square" rtlCol="0">
            <a:spAutoFit/>
          </a:bodyPr>
          <a:lstStyle/>
          <a:p>
            <a:r>
              <a:rPr lang="en-GB" b="1" dirty="0" smtClean="0"/>
              <a:t>Getting to know the class, you and the school </a:t>
            </a:r>
            <a:endParaRPr lang="en-GB" b="1" dirty="0"/>
          </a:p>
        </p:txBody>
      </p:sp>
      <p:pic>
        <p:nvPicPr>
          <p:cNvPr id="6" name="Picture 5"/>
          <p:cNvPicPr>
            <a:picLocks noChangeAspect="1"/>
          </p:cNvPicPr>
          <p:nvPr/>
        </p:nvPicPr>
        <p:blipFill>
          <a:blip r:embed="rId2"/>
          <a:stretch>
            <a:fillRect/>
          </a:stretch>
        </p:blipFill>
        <p:spPr>
          <a:xfrm>
            <a:off x="2155812" y="1703038"/>
            <a:ext cx="7512770" cy="5154962"/>
          </a:xfrm>
          <a:prstGeom prst="rect">
            <a:avLst/>
          </a:prstGeom>
        </p:spPr>
      </p:pic>
    </p:spTree>
    <p:extLst>
      <p:ext uri="{BB962C8B-B14F-4D97-AF65-F5344CB8AC3E}">
        <p14:creationId xmlns:p14="http://schemas.microsoft.com/office/powerpoint/2010/main" val="1118832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Teaching expectations (Pg. 29/30)</a:t>
            </a:r>
            <a:endParaRPr lang="en-GB" dirty="0"/>
          </a:p>
        </p:txBody>
      </p:sp>
      <p:pic>
        <p:nvPicPr>
          <p:cNvPr id="4" name="Content Placeholder 3"/>
          <p:cNvPicPr>
            <a:picLocks noGrp="1" noChangeAspect="1"/>
          </p:cNvPicPr>
          <p:nvPr>
            <p:ph idx="1"/>
          </p:nvPr>
        </p:nvPicPr>
        <p:blipFill>
          <a:blip r:embed="rId2"/>
          <a:stretch>
            <a:fillRect/>
          </a:stretch>
        </p:blipFill>
        <p:spPr>
          <a:xfrm>
            <a:off x="407368" y="1004949"/>
            <a:ext cx="10985999" cy="5109361"/>
          </a:xfrm>
          <a:prstGeom prst="rect">
            <a:avLst/>
          </a:prstGeom>
        </p:spPr>
      </p:pic>
    </p:spTree>
    <p:extLst>
      <p:ext uri="{BB962C8B-B14F-4D97-AF65-F5344CB8AC3E}">
        <p14:creationId xmlns:p14="http://schemas.microsoft.com/office/powerpoint/2010/main" val="4516966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Teaching expectations (page 29/30)</a:t>
            </a:r>
            <a:endParaRPr lang="en-GB" dirty="0"/>
          </a:p>
        </p:txBody>
      </p:sp>
      <p:sp>
        <p:nvSpPr>
          <p:cNvPr id="6" name="Content Placeholder 5"/>
          <p:cNvSpPr>
            <a:spLocks noGrp="1"/>
          </p:cNvSpPr>
          <p:nvPr>
            <p:ph idx="1"/>
          </p:nvPr>
        </p:nvSpPr>
        <p:spPr/>
        <p:txBody>
          <a:bodyPr/>
          <a:lstStyle/>
          <a:p>
            <a:endParaRPr lang="en-GB" dirty="0"/>
          </a:p>
        </p:txBody>
      </p:sp>
      <p:pic>
        <p:nvPicPr>
          <p:cNvPr id="7" name="Picture 6"/>
          <p:cNvPicPr>
            <a:picLocks noChangeAspect="1"/>
          </p:cNvPicPr>
          <p:nvPr/>
        </p:nvPicPr>
        <p:blipFill>
          <a:blip r:embed="rId2"/>
          <a:stretch>
            <a:fillRect/>
          </a:stretch>
        </p:blipFill>
        <p:spPr>
          <a:xfrm>
            <a:off x="1271464" y="1154072"/>
            <a:ext cx="8836213" cy="5703928"/>
          </a:xfrm>
          <a:prstGeom prst="rect">
            <a:avLst/>
          </a:prstGeom>
        </p:spPr>
      </p:pic>
      <p:sp>
        <p:nvSpPr>
          <p:cNvPr id="5" name="Oval 4"/>
          <p:cNvSpPr/>
          <p:nvPr/>
        </p:nvSpPr>
        <p:spPr>
          <a:xfrm>
            <a:off x="983432" y="1026245"/>
            <a:ext cx="3456384" cy="988525"/>
          </a:xfrm>
          <a:prstGeom prst="ellipse">
            <a:avLst/>
          </a:prstGeom>
          <a:solidFill>
            <a:srgbClr val="FFFF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074747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Team teaching week 2 </a:t>
            </a:r>
            <a:r>
              <a:rPr lang="en-GB" sz="2600" dirty="0" smtClean="0"/>
              <a:t>(Pg. 40)</a:t>
            </a:r>
            <a:endParaRPr lang="en-GB" sz="2600" dirty="0"/>
          </a:p>
        </p:txBody>
      </p:sp>
      <p:sp>
        <p:nvSpPr>
          <p:cNvPr id="3" name="Content Placeholder 2"/>
          <p:cNvSpPr>
            <a:spLocks noGrp="1"/>
          </p:cNvSpPr>
          <p:nvPr>
            <p:ph idx="1"/>
          </p:nvPr>
        </p:nvSpPr>
        <p:spPr>
          <a:xfrm>
            <a:off x="263352" y="996918"/>
            <a:ext cx="11832360" cy="5345304"/>
          </a:xfrm>
        </p:spPr>
        <p:txBody>
          <a:bodyPr>
            <a:normAutofit/>
          </a:bodyPr>
          <a:lstStyle/>
          <a:p>
            <a:r>
              <a:rPr lang="en-GB" sz="2200" dirty="0" smtClean="0"/>
              <a:t>Team teaching benefits the trainee, particularly those who have had no/little experience in schools.  This is a tool to help support them to begin to effectively use the planning, teaching and assessment cycle whilst you model, demonstrate and share your expertise.</a:t>
            </a:r>
            <a:endParaRPr lang="en-GB" sz="2200" dirty="0"/>
          </a:p>
        </p:txBody>
      </p:sp>
      <p:pic>
        <p:nvPicPr>
          <p:cNvPr id="4" name="Picture 3"/>
          <p:cNvPicPr>
            <a:picLocks noChangeAspect="1"/>
          </p:cNvPicPr>
          <p:nvPr/>
        </p:nvPicPr>
        <p:blipFill>
          <a:blip r:embed="rId2"/>
          <a:stretch>
            <a:fillRect/>
          </a:stretch>
        </p:blipFill>
        <p:spPr>
          <a:xfrm>
            <a:off x="2322328" y="2492896"/>
            <a:ext cx="7563559" cy="4365104"/>
          </a:xfrm>
          <a:prstGeom prst="rect">
            <a:avLst/>
          </a:prstGeom>
        </p:spPr>
      </p:pic>
    </p:spTree>
    <p:extLst>
      <p:ext uri="{BB962C8B-B14F-4D97-AF65-F5344CB8AC3E}">
        <p14:creationId xmlns:p14="http://schemas.microsoft.com/office/powerpoint/2010/main" val="2340783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Building autonomy and independence </a:t>
            </a:r>
            <a:endParaRPr lang="en-GB" dirty="0"/>
          </a:p>
        </p:txBody>
      </p:sp>
      <p:sp>
        <p:nvSpPr>
          <p:cNvPr id="3" name="Content Placeholder 2"/>
          <p:cNvSpPr>
            <a:spLocks noGrp="1"/>
          </p:cNvSpPr>
          <p:nvPr>
            <p:ph idx="1"/>
          </p:nvPr>
        </p:nvSpPr>
        <p:spPr>
          <a:xfrm>
            <a:off x="263352" y="996917"/>
            <a:ext cx="11832360" cy="5217477"/>
          </a:xfrm>
        </p:spPr>
        <p:txBody>
          <a:bodyPr>
            <a:normAutofit fontScale="92500" lnSpcReduction="20000"/>
          </a:bodyPr>
          <a:lstStyle/>
          <a:p>
            <a:pPr marL="0" lvl="0" indent="0">
              <a:buNone/>
            </a:pPr>
            <a:r>
              <a:rPr lang="en-GB" sz="2600" b="0" dirty="0"/>
              <a:t>Your trainee will need support and guidance as they get to know the pupils, school and class systems.  </a:t>
            </a:r>
            <a:r>
              <a:rPr lang="en-GB" sz="2600" b="0" dirty="0" smtClean="0"/>
              <a:t>Any </a:t>
            </a:r>
            <a:r>
              <a:rPr lang="en-GB" sz="2600" b="0" dirty="0"/>
              <a:t>development towards greater autonomy </a:t>
            </a:r>
            <a:r>
              <a:rPr lang="en-GB" sz="2600" b="0" dirty="0" smtClean="0"/>
              <a:t>in planning and teaching should </a:t>
            </a:r>
            <a:r>
              <a:rPr lang="en-GB" sz="2600" b="0" dirty="0"/>
              <a:t>be agreed and directed by you, as the </a:t>
            </a:r>
            <a:r>
              <a:rPr lang="en-GB" sz="2600" b="0" dirty="0" smtClean="0"/>
              <a:t>mentor </a:t>
            </a:r>
            <a:r>
              <a:rPr lang="en-GB" sz="2600" b="0" dirty="0"/>
              <a:t>and </a:t>
            </a:r>
            <a:r>
              <a:rPr lang="en-GB" sz="2600" b="0" dirty="0" smtClean="0"/>
              <a:t>expert class </a:t>
            </a:r>
            <a:r>
              <a:rPr lang="en-GB" sz="2600" b="0" dirty="0"/>
              <a:t>teacher. </a:t>
            </a:r>
          </a:p>
          <a:p>
            <a:pPr marL="0" lvl="0" indent="0">
              <a:buNone/>
            </a:pPr>
            <a:endParaRPr lang="en-GB" sz="1500" b="0" dirty="0"/>
          </a:p>
          <a:p>
            <a:pPr marL="0" lvl="0" indent="0">
              <a:buNone/>
            </a:pPr>
            <a:r>
              <a:rPr lang="en-GB" sz="2600" b="0" dirty="0"/>
              <a:t>The progress and safety of pupils ultimately remains the overarching responsibility of the mentor and the school.  </a:t>
            </a:r>
            <a:endParaRPr lang="en-GB" sz="2600" b="0" dirty="0" smtClean="0"/>
          </a:p>
          <a:p>
            <a:pPr marL="0" lvl="0" indent="0">
              <a:buNone/>
            </a:pPr>
            <a:endParaRPr lang="en-GB" sz="2600" b="0" i="1" dirty="0"/>
          </a:p>
          <a:p>
            <a:pPr marL="0" lvl="0" indent="0">
              <a:buNone/>
            </a:pPr>
            <a:r>
              <a:rPr lang="en-GB" sz="2600" b="0" i="1" dirty="0" smtClean="0"/>
              <a:t>NB </a:t>
            </a:r>
            <a:r>
              <a:rPr lang="en-GB" sz="2600" b="0" i="1" dirty="0"/>
              <a:t>– A trainee should </a:t>
            </a:r>
            <a:r>
              <a:rPr lang="en-GB" sz="2600" i="1" dirty="0"/>
              <a:t>not</a:t>
            </a:r>
            <a:r>
              <a:rPr lang="en-GB" sz="2600" b="0" i="1" dirty="0"/>
              <a:t> be left unattended if there is concern about their progress </a:t>
            </a:r>
            <a:r>
              <a:rPr lang="en-GB" sz="2600" b="0" i="1" dirty="0" smtClean="0"/>
              <a:t>and/or </a:t>
            </a:r>
            <a:r>
              <a:rPr lang="en-GB" sz="2600" b="0" i="1" dirty="0"/>
              <a:t>professional development. </a:t>
            </a:r>
            <a:endParaRPr lang="en-GB" sz="2600" b="0" i="1" dirty="0" smtClean="0"/>
          </a:p>
          <a:p>
            <a:pPr marL="0" lvl="0" indent="0">
              <a:buNone/>
            </a:pPr>
            <a:endParaRPr lang="en-GB" sz="2600" b="0" i="1" dirty="0"/>
          </a:p>
          <a:p>
            <a:pPr marL="0" lvl="0" indent="0">
              <a:buNone/>
            </a:pPr>
            <a:r>
              <a:rPr lang="en-GB" sz="2600" dirty="0" smtClean="0"/>
              <a:t>Please note</a:t>
            </a:r>
            <a:r>
              <a:rPr lang="en-GB" sz="2600" b="0" dirty="0" smtClean="0"/>
              <a:t>: </a:t>
            </a:r>
            <a:endParaRPr lang="en-GB" sz="2600" b="0" dirty="0"/>
          </a:p>
          <a:p>
            <a:pPr marL="0" lvl="0" indent="0">
              <a:buNone/>
            </a:pPr>
            <a:r>
              <a:rPr lang="en-GB" sz="2600" b="0" dirty="0"/>
              <a:t>A trainee should always know where the mentor is and how to send for them, or another appropriate adult, if they are in the classroom alone for any duration of time.  </a:t>
            </a:r>
          </a:p>
          <a:p>
            <a:pPr marL="0" lvl="0" indent="0">
              <a:buNone/>
            </a:pPr>
            <a:r>
              <a:rPr lang="en-GB" sz="2600" b="0" dirty="0"/>
              <a:t>If you are not in school, but the trainee is, then the trainee should have another identified mentor/member of staff nominated to support them if they should need it. </a:t>
            </a:r>
          </a:p>
          <a:p>
            <a:endParaRPr lang="en-GB" dirty="0"/>
          </a:p>
        </p:txBody>
      </p:sp>
    </p:spTree>
    <p:extLst>
      <p:ext uri="{BB962C8B-B14F-4D97-AF65-F5344CB8AC3E}">
        <p14:creationId xmlns:p14="http://schemas.microsoft.com/office/powerpoint/2010/main" val="2924066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DB51A-CB3E-4C3A-A261-BBAAA18F08F4}"/>
              </a:ext>
            </a:extLst>
          </p:cNvPr>
          <p:cNvSpPr>
            <a:spLocks noGrp="1"/>
          </p:cNvSpPr>
          <p:nvPr>
            <p:ph type="title"/>
          </p:nvPr>
        </p:nvSpPr>
        <p:spPr/>
        <p:txBody>
          <a:bodyPr/>
          <a:lstStyle/>
          <a:p>
            <a:r>
              <a:rPr lang="en-GB" dirty="0" smtClean="0"/>
              <a:t>Welcome and thank you!</a:t>
            </a:r>
            <a:endParaRPr lang="en-GB" dirty="0"/>
          </a:p>
        </p:txBody>
      </p:sp>
      <p:sp>
        <p:nvSpPr>
          <p:cNvPr id="5" name="Content Placeholder 4"/>
          <p:cNvSpPr>
            <a:spLocks noGrp="1"/>
          </p:cNvSpPr>
          <p:nvPr>
            <p:ph idx="1"/>
          </p:nvPr>
        </p:nvSpPr>
        <p:spPr/>
        <p:txBody>
          <a:bodyPr/>
          <a:lstStyle/>
          <a:p>
            <a:endParaRPr lang="en-GB" dirty="0" smtClean="0"/>
          </a:p>
          <a:p>
            <a:pPr marL="0" indent="0">
              <a:buNone/>
            </a:pPr>
            <a:endParaRPr lang="en-GB" dirty="0"/>
          </a:p>
          <a:p>
            <a:pPr marL="0" indent="0">
              <a:buNone/>
            </a:pPr>
            <a:r>
              <a:rPr lang="en-GB" dirty="0" smtClean="0"/>
              <a:t>Placement dates: </a:t>
            </a:r>
          </a:p>
          <a:p>
            <a:pPr marL="0" indent="0">
              <a:buNone/>
            </a:pPr>
            <a:endParaRPr lang="en-GB" dirty="0" smtClean="0"/>
          </a:p>
          <a:p>
            <a:r>
              <a:rPr lang="en-GB" dirty="0" smtClean="0"/>
              <a:t>Monday 11</a:t>
            </a:r>
            <a:r>
              <a:rPr lang="en-GB" baseline="30000" dirty="0" smtClean="0"/>
              <a:t>th</a:t>
            </a:r>
            <a:r>
              <a:rPr lang="en-GB" dirty="0"/>
              <a:t> </a:t>
            </a:r>
            <a:r>
              <a:rPr lang="en-GB" dirty="0" smtClean="0"/>
              <a:t>October – Wednesday 12</a:t>
            </a:r>
            <a:r>
              <a:rPr lang="en-GB" baseline="30000" dirty="0" smtClean="0"/>
              <a:t>th</a:t>
            </a:r>
            <a:r>
              <a:rPr lang="en-GB" dirty="0" smtClean="0"/>
              <a:t> January</a:t>
            </a:r>
          </a:p>
          <a:p>
            <a:pPr marL="0" indent="0">
              <a:buNone/>
            </a:pPr>
            <a:endParaRPr lang="en-GB" dirty="0" smtClean="0"/>
          </a:p>
          <a:p>
            <a:endParaRPr lang="en-GB" dirty="0"/>
          </a:p>
          <a:p>
            <a:pPr marL="0" indent="0">
              <a:buNone/>
            </a:pPr>
            <a:endParaRPr lang="en-GB" dirty="0"/>
          </a:p>
        </p:txBody>
      </p:sp>
    </p:spTree>
    <p:extLst>
      <p:ext uri="{BB962C8B-B14F-4D97-AF65-F5344CB8AC3E}">
        <p14:creationId xmlns:p14="http://schemas.microsoft.com/office/powerpoint/2010/main" val="18518679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Planning expectations (Pg.27)</a:t>
            </a:r>
            <a:endParaRPr lang="en-GB" dirty="0"/>
          </a:p>
        </p:txBody>
      </p:sp>
      <p:pic>
        <p:nvPicPr>
          <p:cNvPr id="4" name="Content Placeholder 3"/>
          <p:cNvPicPr>
            <a:picLocks noGrp="1" noChangeAspect="1"/>
          </p:cNvPicPr>
          <p:nvPr>
            <p:ph idx="1"/>
          </p:nvPr>
        </p:nvPicPr>
        <p:blipFill>
          <a:blip r:embed="rId2"/>
          <a:stretch>
            <a:fillRect/>
          </a:stretch>
        </p:blipFill>
        <p:spPr>
          <a:xfrm>
            <a:off x="551384" y="1268760"/>
            <a:ext cx="11283362" cy="2161208"/>
          </a:xfrm>
          <a:prstGeom prst="rect">
            <a:avLst/>
          </a:prstGeom>
        </p:spPr>
      </p:pic>
      <p:sp>
        <p:nvSpPr>
          <p:cNvPr id="5" name="TextBox 4"/>
          <p:cNvSpPr txBox="1"/>
          <p:nvPr/>
        </p:nvSpPr>
        <p:spPr>
          <a:xfrm>
            <a:off x="548502" y="3861048"/>
            <a:ext cx="11283362" cy="2246769"/>
          </a:xfrm>
          <a:prstGeom prst="rect">
            <a:avLst/>
          </a:prstGeom>
          <a:noFill/>
        </p:spPr>
        <p:txBody>
          <a:bodyPr wrap="square" rtlCol="0">
            <a:spAutoFit/>
          </a:bodyPr>
          <a:lstStyle/>
          <a:p>
            <a:r>
              <a:rPr lang="en-GB" sz="2000" dirty="0" smtClean="0"/>
              <a:t>- Due to the wide variety of planning formats in schools and the lack of experience in systematically planning learning sequences, we ask that trainees use our </a:t>
            </a:r>
            <a:r>
              <a:rPr lang="en-GB" sz="2000" dirty="0" err="1" smtClean="0"/>
              <a:t>proformas</a:t>
            </a:r>
            <a:r>
              <a:rPr lang="en-GB" sz="2000" dirty="0" smtClean="0"/>
              <a:t> for any lesson that they are teaching. </a:t>
            </a:r>
          </a:p>
          <a:p>
            <a:r>
              <a:rPr lang="en-GB" sz="2000" dirty="0" smtClean="0"/>
              <a:t>- Trainees can select either electronic or hard copy planning files, but it must be available to be checked and monitored by you at all times.</a:t>
            </a:r>
          </a:p>
          <a:p>
            <a:r>
              <a:rPr lang="en-GB" sz="2000" dirty="0" smtClean="0"/>
              <a:t>- Trainees must follow the file content and layout for whichever planning format they select (see Pg. 23-25)</a:t>
            </a:r>
            <a:endParaRPr lang="en-GB" sz="2000" dirty="0"/>
          </a:p>
        </p:txBody>
      </p:sp>
    </p:spTree>
    <p:extLst>
      <p:ext uri="{BB962C8B-B14F-4D97-AF65-F5344CB8AC3E}">
        <p14:creationId xmlns:p14="http://schemas.microsoft.com/office/powerpoint/2010/main" val="809056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 expert mentor role</a:t>
            </a:r>
            <a:endParaRPr lang="en-GB" dirty="0"/>
          </a:p>
        </p:txBody>
      </p:sp>
      <p:sp>
        <p:nvSpPr>
          <p:cNvPr id="3" name="Content Placeholder 2"/>
          <p:cNvSpPr>
            <a:spLocks noGrp="1"/>
          </p:cNvSpPr>
          <p:nvPr>
            <p:ph idx="1"/>
          </p:nvPr>
        </p:nvSpPr>
        <p:spPr>
          <a:xfrm>
            <a:off x="263352" y="996918"/>
            <a:ext cx="11832360" cy="5600434"/>
          </a:xfrm>
        </p:spPr>
        <p:txBody>
          <a:bodyPr>
            <a:normAutofit fontScale="47500" lnSpcReduction="20000"/>
          </a:bodyPr>
          <a:lstStyle/>
          <a:p>
            <a:pPr marL="0" indent="0">
              <a:lnSpc>
                <a:spcPct val="150000"/>
              </a:lnSpc>
              <a:buNone/>
            </a:pPr>
            <a:r>
              <a:rPr lang="en-GB" sz="3600" u="sng" dirty="0"/>
              <a:t>Essential</a:t>
            </a:r>
          </a:p>
          <a:p>
            <a:pPr>
              <a:lnSpc>
                <a:spcPct val="150000"/>
              </a:lnSpc>
            </a:pPr>
            <a:r>
              <a:rPr lang="en-GB" sz="4000" dirty="0"/>
              <a:t>Team planning and team teaching </a:t>
            </a:r>
            <a:r>
              <a:rPr lang="en-GB" sz="4000" b="0" dirty="0"/>
              <a:t>(during first 2 weeks)</a:t>
            </a:r>
          </a:p>
          <a:p>
            <a:pPr>
              <a:lnSpc>
                <a:spcPct val="150000"/>
              </a:lnSpc>
            </a:pPr>
            <a:r>
              <a:rPr lang="en-GB" sz="4000" dirty="0"/>
              <a:t>Weekly </a:t>
            </a:r>
            <a:r>
              <a:rPr lang="en-GB" sz="4000" dirty="0" smtClean="0"/>
              <a:t>planning </a:t>
            </a:r>
            <a:r>
              <a:rPr lang="en-GB" sz="4000" dirty="0"/>
              <a:t>time with your trainee </a:t>
            </a:r>
          </a:p>
          <a:p>
            <a:pPr>
              <a:lnSpc>
                <a:spcPct val="150000"/>
              </a:lnSpc>
            </a:pPr>
            <a:r>
              <a:rPr lang="en-GB" sz="4000" dirty="0"/>
              <a:t>One </a:t>
            </a:r>
            <a:r>
              <a:rPr lang="en-GB" sz="4000" dirty="0" smtClean="0"/>
              <a:t>mentor/trainee feedback meeting a week </a:t>
            </a:r>
            <a:r>
              <a:rPr lang="en-GB" sz="4000" b="0" dirty="0" smtClean="0"/>
              <a:t>– including general and specific feedback on one officially observed lesson, feedback on previous targets and collaboration with the trainees to agree new targets (using Appendix D)</a:t>
            </a:r>
          </a:p>
          <a:p>
            <a:pPr>
              <a:lnSpc>
                <a:spcPct val="150000"/>
              </a:lnSpc>
            </a:pPr>
            <a:r>
              <a:rPr lang="en-GB" sz="4000" dirty="0" smtClean="0"/>
              <a:t>Regular informal feedback, expertise and input on </a:t>
            </a:r>
            <a:r>
              <a:rPr lang="en-GB" sz="4000" dirty="0"/>
              <a:t>trainee lessons </a:t>
            </a:r>
            <a:endParaRPr lang="en-GB" sz="4000" dirty="0" smtClean="0"/>
          </a:p>
          <a:p>
            <a:pPr>
              <a:lnSpc>
                <a:spcPct val="150000"/>
              </a:lnSpc>
            </a:pPr>
            <a:r>
              <a:rPr lang="en-GB" sz="4000" dirty="0" smtClean="0"/>
              <a:t>Completion </a:t>
            </a:r>
            <a:r>
              <a:rPr lang="en-GB" sz="4000" dirty="0"/>
              <a:t>of the two interim and one final review points </a:t>
            </a:r>
            <a:r>
              <a:rPr lang="en-GB" sz="4000" b="0" dirty="0"/>
              <a:t>- completing the online Trainee </a:t>
            </a:r>
            <a:r>
              <a:rPr lang="en-GB" sz="4000" b="0" dirty="0" smtClean="0"/>
              <a:t>Portfolio requirements with the trainee, </a:t>
            </a:r>
            <a:r>
              <a:rPr lang="en-GB" sz="4000" b="0" dirty="0"/>
              <a:t>to help </a:t>
            </a:r>
            <a:r>
              <a:rPr lang="en-GB" sz="4000" b="0" dirty="0" smtClean="0"/>
              <a:t>them </a:t>
            </a:r>
            <a:r>
              <a:rPr lang="en-GB" sz="4000" b="0" dirty="0"/>
              <a:t>understand their progress, strengths and target areas</a:t>
            </a:r>
          </a:p>
          <a:p>
            <a:pPr>
              <a:lnSpc>
                <a:spcPct val="150000"/>
              </a:lnSpc>
            </a:pPr>
            <a:r>
              <a:rPr lang="en-GB" sz="4000" dirty="0"/>
              <a:t>Support the trainee to </a:t>
            </a:r>
            <a:r>
              <a:rPr lang="en-GB" sz="4000" dirty="0" smtClean="0"/>
              <a:t>embed, develop and enhance their curriculum knowledge across a wide range of subjects. </a:t>
            </a:r>
            <a:endParaRPr lang="en-GB" sz="4000" dirty="0"/>
          </a:p>
          <a:p>
            <a:pPr>
              <a:lnSpc>
                <a:spcPct val="150000"/>
              </a:lnSpc>
            </a:pPr>
            <a:r>
              <a:rPr lang="en-GB" sz="4000" dirty="0" smtClean="0"/>
              <a:t>Check </a:t>
            </a:r>
            <a:r>
              <a:rPr lang="en-GB" sz="4000" dirty="0"/>
              <a:t>and sign the </a:t>
            </a:r>
            <a:r>
              <a:rPr lang="en-GB" sz="4000" dirty="0" smtClean="0"/>
              <a:t>attendance </a:t>
            </a:r>
            <a:r>
              <a:rPr lang="en-GB" sz="4000" dirty="0"/>
              <a:t>log </a:t>
            </a:r>
          </a:p>
          <a:p>
            <a:endParaRPr lang="en-GB" dirty="0"/>
          </a:p>
        </p:txBody>
      </p:sp>
    </p:spTree>
    <p:extLst>
      <p:ext uri="{BB962C8B-B14F-4D97-AF65-F5344CB8AC3E}">
        <p14:creationId xmlns:p14="http://schemas.microsoft.com/office/powerpoint/2010/main" val="34500945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Professional Tutor role</a:t>
            </a:r>
            <a:endParaRPr lang="en-GB" dirty="0"/>
          </a:p>
        </p:txBody>
      </p:sp>
      <p:sp>
        <p:nvSpPr>
          <p:cNvPr id="3" name="Content Placeholder 2"/>
          <p:cNvSpPr>
            <a:spLocks noGrp="1"/>
          </p:cNvSpPr>
          <p:nvPr>
            <p:ph idx="1"/>
          </p:nvPr>
        </p:nvSpPr>
        <p:spPr/>
        <p:txBody>
          <a:bodyPr>
            <a:normAutofit/>
          </a:bodyPr>
          <a:lstStyle/>
          <a:p>
            <a:pPr marL="0" indent="0">
              <a:buNone/>
            </a:pPr>
            <a:r>
              <a:rPr lang="en-GB" sz="2400" dirty="0"/>
              <a:t>Professional tutors will</a:t>
            </a:r>
            <a:r>
              <a:rPr lang="en-GB" sz="2400" dirty="0" smtClean="0"/>
              <a:t>:</a:t>
            </a:r>
          </a:p>
          <a:p>
            <a:pPr marL="0" indent="0">
              <a:buNone/>
            </a:pPr>
            <a:endParaRPr lang="en-GB" sz="2400" dirty="0"/>
          </a:p>
          <a:p>
            <a:pPr marL="285750" indent="-285750">
              <a:buFont typeface="Arial" panose="020B0604020202020204" pitchFamily="34" charset="0"/>
              <a:buChar char="•"/>
            </a:pPr>
            <a:r>
              <a:rPr lang="en-GB" sz="2400" b="0" dirty="0"/>
              <a:t>collaborate with </a:t>
            </a:r>
            <a:r>
              <a:rPr lang="en-GB" sz="2400" b="0" dirty="0" smtClean="0"/>
              <a:t>you and the </a:t>
            </a:r>
            <a:r>
              <a:rPr lang="en-GB" sz="2400" b="0" dirty="0"/>
              <a:t>trainee </a:t>
            </a:r>
            <a:r>
              <a:rPr lang="en-GB" sz="2400" b="0" dirty="0" smtClean="0"/>
              <a:t>to </a:t>
            </a:r>
            <a:r>
              <a:rPr lang="en-GB" sz="2400" b="0" dirty="0"/>
              <a:t>ensure the best </a:t>
            </a:r>
            <a:r>
              <a:rPr lang="en-GB" sz="2400" b="0" dirty="0" smtClean="0"/>
              <a:t>outcomes</a:t>
            </a:r>
          </a:p>
          <a:p>
            <a:pPr marL="285750" indent="-285750">
              <a:buFont typeface="Arial" panose="020B0604020202020204" pitchFamily="34" charset="0"/>
              <a:buChar char="•"/>
            </a:pPr>
            <a:r>
              <a:rPr lang="en-GB" sz="2400" b="0" dirty="0" smtClean="0"/>
              <a:t>oversee </a:t>
            </a:r>
            <a:r>
              <a:rPr lang="en-GB" sz="2400" b="0" dirty="0"/>
              <a:t>and support the trainee via 3 points of contact/meetings, of which at least one will be </a:t>
            </a:r>
            <a:r>
              <a:rPr lang="en-GB" sz="2400" b="0" dirty="0" smtClean="0"/>
              <a:t>face-to-face, and provide written feedback </a:t>
            </a:r>
          </a:p>
          <a:p>
            <a:pPr marL="285750" indent="-285750">
              <a:buFont typeface="Arial" panose="020B0604020202020204" pitchFamily="34" charset="0"/>
              <a:buChar char="•"/>
            </a:pPr>
            <a:r>
              <a:rPr lang="en-GB" sz="2400" b="0" dirty="0" smtClean="0"/>
              <a:t>monitor </a:t>
            </a:r>
            <a:r>
              <a:rPr lang="en-GB" sz="2400" b="0" dirty="0"/>
              <a:t>the Trainee Portfolio </a:t>
            </a:r>
            <a:r>
              <a:rPr lang="en-GB" sz="2400" b="0" dirty="0" smtClean="0"/>
              <a:t>e.g. weekly logs, curriculum coverage and progress on the professional development formative framework</a:t>
            </a:r>
          </a:p>
          <a:p>
            <a:pPr marL="285750" indent="-285750">
              <a:buFont typeface="Arial" panose="020B0604020202020204" pitchFamily="34" charset="0"/>
              <a:buChar char="•"/>
            </a:pPr>
            <a:r>
              <a:rPr lang="en-GB" sz="2400" b="0" dirty="0" smtClean="0"/>
              <a:t>provide support to you, the mentor, during the teaching block</a:t>
            </a:r>
          </a:p>
          <a:p>
            <a:pPr marL="285750" indent="-285750">
              <a:buFont typeface="Arial" panose="020B0604020202020204" pitchFamily="34" charset="0"/>
              <a:buChar char="•"/>
            </a:pPr>
            <a:r>
              <a:rPr lang="en-GB" sz="2400" b="0" dirty="0" smtClean="0"/>
              <a:t>provide additional support to the trainee, if required</a:t>
            </a:r>
            <a:endParaRPr lang="en-GB" sz="2400" b="0" dirty="0"/>
          </a:p>
          <a:p>
            <a:pPr marL="285750" indent="-285750">
              <a:buFont typeface="Arial" panose="020B0604020202020204" pitchFamily="34" charset="0"/>
              <a:buChar char="•"/>
            </a:pPr>
            <a:r>
              <a:rPr lang="en-GB" sz="2400" b="0" dirty="0" smtClean="0"/>
              <a:t>respond</a:t>
            </a:r>
            <a:r>
              <a:rPr lang="en-GB" sz="2400" b="0" dirty="0"/>
              <a:t>, as required, to specific difficulties or issues </a:t>
            </a:r>
            <a:r>
              <a:rPr lang="en-GB" sz="2400" b="0" dirty="0" smtClean="0"/>
              <a:t>around placements expectations or progress, as </a:t>
            </a:r>
            <a:r>
              <a:rPr lang="en-GB" sz="2400" b="0" dirty="0"/>
              <a:t>raised by the trainee and/or mentor.</a:t>
            </a:r>
          </a:p>
          <a:p>
            <a:endParaRPr lang="en-GB" dirty="0"/>
          </a:p>
        </p:txBody>
      </p:sp>
    </p:spTree>
    <p:extLst>
      <p:ext uri="{BB962C8B-B14F-4D97-AF65-F5344CB8AC3E}">
        <p14:creationId xmlns:p14="http://schemas.microsoft.com/office/powerpoint/2010/main" val="11923560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100" dirty="0" smtClean="0"/>
              <a:t>Formatively supporting and assessing your trainee</a:t>
            </a:r>
            <a:endParaRPr lang="en-GB" sz="3100" dirty="0"/>
          </a:p>
        </p:txBody>
      </p:sp>
      <p:sp>
        <p:nvSpPr>
          <p:cNvPr id="3" name="Content Placeholder 2"/>
          <p:cNvSpPr>
            <a:spLocks noGrp="1"/>
          </p:cNvSpPr>
          <p:nvPr>
            <p:ph idx="1"/>
          </p:nvPr>
        </p:nvSpPr>
        <p:spPr/>
        <p:txBody>
          <a:bodyPr/>
          <a:lstStyle/>
          <a:p>
            <a:pPr marL="0" indent="0">
              <a:buNone/>
            </a:pPr>
            <a:r>
              <a:rPr lang="en-GB" dirty="0" smtClean="0"/>
              <a:t>How?</a:t>
            </a:r>
          </a:p>
          <a:p>
            <a:pPr marL="0" indent="0">
              <a:buNone/>
            </a:pPr>
            <a:endParaRPr lang="en-GB" dirty="0" smtClean="0"/>
          </a:p>
          <a:p>
            <a:r>
              <a:rPr lang="en-GB" sz="2600" dirty="0" smtClean="0"/>
              <a:t>Weekly mentor/trainee feedback meeting</a:t>
            </a:r>
          </a:p>
          <a:p>
            <a:pPr marL="0" indent="0">
              <a:buNone/>
            </a:pPr>
            <a:endParaRPr lang="en-GB" sz="2600" dirty="0" smtClean="0"/>
          </a:p>
          <a:p>
            <a:r>
              <a:rPr lang="en-GB" sz="2600" dirty="0" smtClean="0"/>
              <a:t>Weekly mentor/trainee feedback meeting log (Appendix D)</a:t>
            </a:r>
          </a:p>
          <a:p>
            <a:pPr marL="0" indent="0">
              <a:buNone/>
            </a:pPr>
            <a:endParaRPr lang="en-GB" sz="2600" dirty="0" smtClean="0"/>
          </a:p>
          <a:p>
            <a:r>
              <a:rPr lang="en-GB" sz="2600" dirty="0" smtClean="0"/>
              <a:t>Mid-point and end of block reviews</a:t>
            </a:r>
          </a:p>
          <a:p>
            <a:pPr marL="0" indent="0">
              <a:buNone/>
            </a:pPr>
            <a:endParaRPr lang="en-GB" sz="2600" dirty="0" smtClean="0"/>
          </a:p>
          <a:p>
            <a:r>
              <a:rPr lang="en-GB" sz="2600" dirty="0" smtClean="0"/>
              <a:t>General daily chats and feedback to support progress </a:t>
            </a:r>
            <a:endParaRPr lang="en-GB" sz="2600" dirty="0"/>
          </a:p>
        </p:txBody>
      </p:sp>
    </p:spTree>
    <p:extLst>
      <p:ext uri="{BB962C8B-B14F-4D97-AF65-F5344CB8AC3E}">
        <p14:creationId xmlns:p14="http://schemas.microsoft.com/office/powerpoint/2010/main" val="35994039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Mentor and trainee</a:t>
            </a:r>
            <a:r>
              <a:rPr lang="en-GB" dirty="0" smtClean="0"/>
              <a:t> </a:t>
            </a:r>
            <a:r>
              <a:rPr lang="en-GB" dirty="0" smtClean="0"/>
              <a:t>weekly feedback document</a:t>
            </a:r>
            <a:endParaRPr lang="en-GB" dirty="0"/>
          </a:p>
        </p:txBody>
      </p:sp>
      <p:pic>
        <p:nvPicPr>
          <p:cNvPr id="5" name="Picture 4"/>
          <p:cNvPicPr>
            <a:picLocks noChangeAspect="1"/>
          </p:cNvPicPr>
          <p:nvPr/>
        </p:nvPicPr>
        <p:blipFill>
          <a:blip r:embed="rId2"/>
          <a:stretch>
            <a:fillRect/>
          </a:stretch>
        </p:blipFill>
        <p:spPr>
          <a:xfrm>
            <a:off x="335360" y="996917"/>
            <a:ext cx="8136904" cy="2693693"/>
          </a:xfrm>
          <a:prstGeom prst="rect">
            <a:avLst/>
          </a:prstGeom>
        </p:spPr>
      </p:pic>
      <p:pic>
        <p:nvPicPr>
          <p:cNvPr id="6" name="Picture 5"/>
          <p:cNvPicPr>
            <a:picLocks noChangeAspect="1"/>
          </p:cNvPicPr>
          <p:nvPr/>
        </p:nvPicPr>
        <p:blipFill>
          <a:blip r:embed="rId3"/>
          <a:stretch>
            <a:fillRect/>
          </a:stretch>
        </p:blipFill>
        <p:spPr>
          <a:xfrm>
            <a:off x="360683" y="3673288"/>
            <a:ext cx="8111581" cy="3177153"/>
          </a:xfrm>
          <a:prstGeom prst="rect">
            <a:avLst/>
          </a:prstGeom>
        </p:spPr>
      </p:pic>
      <p:sp>
        <p:nvSpPr>
          <p:cNvPr id="7" name="Content Placeholder 6"/>
          <p:cNvSpPr>
            <a:spLocks noGrp="1"/>
          </p:cNvSpPr>
          <p:nvPr>
            <p:ph idx="1"/>
          </p:nvPr>
        </p:nvSpPr>
        <p:spPr>
          <a:xfrm>
            <a:off x="9552384" y="1196752"/>
            <a:ext cx="2608407" cy="4752528"/>
          </a:xfrm>
        </p:spPr>
        <p:txBody>
          <a:bodyPr>
            <a:normAutofit lnSpcReduction="10000"/>
          </a:bodyPr>
          <a:lstStyle/>
          <a:p>
            <a:pPr marL="0" indent="0">
              <a:buNone/>
            </a:pPr>
            <a:r>
              <a:rPr lang="en-GB" sz="1800" b="0" dirty="0" smtClean="0"/>
              <a:t>Strand A – Behaviour </a:t>
            </a:r>
            <a:r>
              <a:rPr lang="en-GB" sz="1800" b="0" dirty="0"/>
              <a:t>M</a:t>
            </a:r>
            <a:r>
              <a:rPr lang="en-GB" sz="1800" b="0" dirty="0" smtClean="0"/>
              <a:t>anagement (S1, S7)</a:t>
            </a:r>
          </a:p>
          <a:p>
            <a:pPr marL="0" indent="0">
              <a:buNone/>
            </a:pPr>
            <a:endParaRPr lang="en-GB" sz="1800" b="0" dirty="0" smtClean="0"/>
          </a:p>
          <a:p>
            <a:pPr marL="0" indent="0">
              <a:buNone/>
            </a:pPr>
            <a:r>
              <a:rPr lang="en-GB" sz="1800" b="0" dirty="0" smtClean="0"/>
              <a:t>Strand B – Pedagogy and Planning (S2, S4, S5)</a:t>
            </a:r>
          </a:p>
          <a:p>
            <a:pPr marL="0" indent="0">
              <a:buNone/>
            </a:pPr>
            <a:endParaRPr lang="en-GB" sz="1800" b="0" dirty="0" smtClean="0"/>
          </a:p>
          <a:p>
            <a:pPr marL="0" indent="0">
              <a:buNone/>
            </a:pPr>
            <a:r>
              <a:rPr lang="en-GB" sz="1800" b="0" dirty="0" smtClean="0"/>
              <a:t>Strand C – </a:t>
            </a:r>
            <a:r>
              <a:rPr lang="en-GB" sz="1800" b="0" dirty="0" smtClean="0"/>
              <a:t>Subject </a:t>
            </a:r>
            <a:r>
              <a:rPr lang="en-GB" sz="1800" b="0" dirty="0" smtClean="0"/>
              <a:t>and Curriculum </a:t>
            </a:r>
            <a:r>
              <a:rPr lang="en-GB" sz="1800" b="0" dirty="0"/>
              <a:t>K</a:t>
            </a:r>
            <a:r>
              <a:rPr lang="en-GB" sz="1800" b="0" dirty="0" smtClean="0"/>
              <a:t>nowledge (S3)</a:t>
            </a:r>
          </a:p>
          <a:p>
            <a:pPr marL="0" indent="0">
              <a:buNone/>
            </a:pPr>
            <a:endParaRPr lang="en-GB" sz="1800" b="0" dirty="0" smtClean="0"/>
          </a:p>
          <a:p>
            <a:pPr marL="0" indent="0">
              <a:buNone/>
            </a:pPr>
            <a:r>
              <a:rPr lang="en-GB" sz="1800" b="0" dirty="0" smtClean="0"/>
              <a:t>Strand D – Assessment (S6)</a:t>
            </a:r>
          </a:p>
          <a:p>
            <a:pPr marL="0" indent="0">
              <a:buNone/>
            </a:pPr>
            <a:endParaRPr lang="en-GB" sz="1800" b="0" dirty="0" smtClean="0"/>
          </a:p>
          <a:p>
            <a:pPr marL="0" indent="0">
              <a:buNone/>
            </a:pPr>
            <a:r>
              <a:rPr lang="en-GB" sz="1800" b="0" dirty="0" smtClean="0"/>
              <a:t>Strand E – Professional behaviours (S8 and Part 2)</a:t>
            </a:r>
            <a:endParaRPr lang="en-GB" sz="1800" b="0" dirty="0"/>
          </a:p>
        </p:txBody>
      </p:sp>
    </p:spTree>
    <p:extLst>
      <p:ext uri="{BB962C8B-B14F-4D97-AF65-F5344CB8AC3E}">
        <p14:creationId xmlns:p14="http://schemas.microsoft.com/office/powerpoint/2010/main" val="38171048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weekly feedback document continued</a:t>
            </a:r>
            <a:endParaRPr lang="en-GB" dirty="0"/>
          </a:p>
        </p:txBody>
      </p:sp>
      <p:sp>
        <p:nvSpPr>
          <p:cNvPr id="7" name="Content Placeholder 6"/>
          <p:cNvSpPr>
            <a:spLocks noGrp="1"/>
          </p:cNvSpPr>
          <p:nvPr>
            <p:ph idx="1"/>
          </p:nvPr>
        </p:nvSpPr>
        <p:spPr>
          <a:xfrm>
            <a:off x="263352" y="2170981"/>
            <a:ext cx="648072" cy="4171240"/>
          </a:xfrm>
        </p:spPr>
        <p:txBody>
          <a:bodyPr/>
          <a:lstStyle/>
          <a:p>
            <a:pPr marL="0" indent="0">
              <a:buNone/>
            </a:pPr>
            <a:endParaRPr lang="en-GB" dirty="0"/>
          </a:p>
        </p:txBody>
      </p:sp>
      <p:pic>
        <p:nvPicPr>
          <p:cNvPr id="3" name="Picture 2"/>
          <p:cNvPicPr>
            <a:picLocks noChangeAspect="1"/>
          </p:cNvPicPr>
          <p:nvPr/>
        </p:nvPicPr>
        <p:blipFill>
          <a:blip r:embed="rId2"/>
          <a:stretch>
            <a:fillRect/>
          </a:stretch>
        </p:blipFill>
        <p:spPr>
          <a:xfrm>
            <a:off x="263352" y="1155372"/>
            <a:ext cx="8449632" cy="5168387"/>
          </a:xfrm>
          <a:prstGeom prst="rect">
            <a:avLst/>
          </a:prstGeom>
        </p:spPr>
      </p:pic>
    </p:spTree>
    <p:extLst>
      <p:ext uri="{BB962C8B-B14F-4D97-AF65-F5344CB8AC3E}">
        <p14:creationId xmlns:p14="http://schemas.microsoft.com/office/powerpoint/2010/main" val="39051888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15"/>
            <a:ext cx="9912424" cy="469857"/>
          </a:xfrm>
        </p:spPr>
        <p:txBody>
          <a:bodyPr/>
          <a:lstStyle/>
          <a:p>
            <a:r>
              <a:rPr lang="en-GB" dirty="0" smtClean="0"/>
              <a:t>Example – mentor feedback form</a:t>
            </a:r>
            <a:endParaRPr lang="en-GB" dirty="0"/>
          </a:p>
        </p:txBody>
      </p:sp>
      <p:sp>
        <p:nvSpPr>
          <p:cNvPr id="3" name="Content Placeholder 2"/>
          <p:cNvSpPr>
            <a:spLocks noGrp="1"/>
          </p:cNvSpPr>
          <p:nvPr>
            <p:ph idx="1"/>
          </p:nvPr>
        </p:nvSpPr>
        <p:spPr/>
        <p:txBody>
          <a:bodyPr/>
          <a:lstStyle/>
          <a:p>
            <a:pPr marL="0" indent="0">
              <a:buNone/>
            </a:pPr>
            <a:endParaRPr lang="en-GB" dirty="0"/>
          </a:p>
        </p:txBody>
      </p:sp>
      <p:pic>
        <p:nvPicPr>
          <p:cNvPr id="7" name="Picture 6"/>
          <p:cNvPicPr>
            <a:picLocks noChangeAspect="1"/>
          </p:cNvPicPr>
          <p:nvPr/>
        </p:nvPicPr>
        <p:blipFill>
          <a:blip r:embed="rId2"/>
          <a:stretch>
            <a:fillRect/>
          </a:stretch>
        </p:blipFill>
        <p:spPr>
          <a:xfrm>
            <a:off x="134476" y="736795"/>
            <a:ext cx="12055522" cy="5993373"/>
          </a:xfrm>
          <a:prstGeom prst="rect">
            <a:avLst/>
          </a:prstGeom>
        </p:spPr>
      </p:pic>
    </p:spTree>
    <p:extLst>
      <p:ext uri="{BB962C8B-B14F-4D97-AF65-F5344CB8AC3E}">
        <p14:creationId xmlns:p14="http://schemas.microsoft.com/office/powerpoint/2010/main" val="14936670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912424" cy="469857"/>
          </a:xfrm>
        </p:spPr>
        <p:txBody>
          <a:bodyPr/>
          <a:lstStyle/>
          <a:p>
            <a:r>
              <a:rPr lang="en-GB" dirty="0" smtClean="0"/>
              <a:t>Example continued</a:t>
            </a:r>
            <a:endParaRPr lang="en-GB" dirty="0"/>
          </a:p>
        </p:txBody>
      </p:sp>
      <p:sp>
        <p:nvSpPr>
          <p:cNvPr id="3" name="Content Placeholder 2"/>
          <p:cNvSpPr>
            <a:spLocks noGrp="1"/>
          </p:cNvSpPr>
          <p:nvPr>
            <p:ph idx="1"/>
          </p:nvPr>
        </p:nvSpPr>
        <p:spPr/>
        <p:txBody>
          <a:bodyPr/>
          <a:lstStyle/>
          <a:p>
            <a:pPr marL="0" indent="0">
              <a:buNone/>
            </a:pPr>
            <a:endParaRPr lang="en-GB" dirty="0"/>
          </a:p>
        </p:txBody>
      </p:sp>
      <p:pic>
        <p:nvPicPr>
          <p:cNvPr id="4" name="Picture 3"/>
          <p:cNvPicPr>
            <a:picLocks noChangeAspect="1"/>
          </p:cNvPicPr>
          <p:nvPr/>
        </p:nvPicPr>
        <p:blipFill>
          <a:blip r:embed="rId2"/>
          <a:stretch>
            <a:fillRect/>
          </a:stretch>
        </p:blipFill>
        <p:spPr>
          <a:xfrm>
            <a:off x="294494" y="1124744"/>
            <a:ext cx="8236394" cy="3112170"/>
          </a:xfrm>
          <a:prstGeom prst="rect">
            <a:avLst/>
          </a:prstGeom>
        </p:spPr>
      </p:pic>
    </p:spTree>
    <p:extLst>
      <p:ext uri="{BB962C8B-B14F-4D97-AF65-F5344CB8AC3E}">
        <p14:creationId xmlns:p14="http://schemas.microsoft.com/office/powerpoint/2010/main" val="40320545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Interim reviews </a:t>
            </a:r>
            <a:r>
              <a:rPr lang="en-GB" sz="2600" dirty="0" smtClean="0"/>
              <a:t>(week 4 and week 6) – Trainee Portfolio</a:t>
            </a:r>
            <a:endParaRPr lang="en-GB" sz="2600" dirty="0"/>
          </a:p>
        </p:txBody>
      </p:sp>
      <p:pic>
        <p:nvPicPr>
          <p:cNvPr id="4" name="Content Placeholder 3"/>
          <p:cNvPicPr>
            <a:picLocks noGrp="1" noChangeAspect="1"/>
          </p:cNvPicPr>
          <p:nvPr>
            <p:ph idx="1"/>
          </p:nvPr>
        </p:nvPicPr>
        <p:blipFill>
          <a:blip r:embed="rId2"/>
          <a:stretch>
            <a:fillRect/>
          </a:stretch>
        </p:blipFill>
        <p:spPr>
          <a:xfrm>
            <a:off x="623392" y="1124744"/>
            <a:ext cx="5472608" cy="5040560"/>
          </a:xfrm>
          <a:prstGeom prst="rect">
            <a:avLst/>
          </a:prstGeom>
        </p:spPr>
      </p:pic>
      <p:pic>
        <p:nvPicPr>
          <p:cNvPr id="3" name="Picture 2"/>
          <p:cNvPicPr>
            <a:picLocks noChangeAspect="1"/>
          </p:cNvPicPr>
          <p:nvPr/>
        </p:nvPicPr>
        <p:blipFill>
          <a:blip r:embed="rId3"/>
          <a:stretch>
            <a:fillRect/>
          </a:stretch>
        </p:blipFill>
        <p:spPr>
          <a:xfrm>
            <a:off x="6063893" y="1196752"/>
            <a:ext cx="5936764" cy="4968552"/>
          </a:xfrm>
          <a:prstGeom prst="rect">
            <a:avLst/>
          </a:prstGeom>
        </p:spPr>
      </p:pic>
    </p:spTree>
    <p:extLst>
      <p:ext uri="{BB962C8B-B14F-4D97-AF65-F5344CB8AC3E}">
        <p14:creationId xmlns:p14="http://schemas.microsoft.com/office/powerpoint/2010/main" val="34242762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Interim review of the 5 strands </a:t>
            </a:r>
            <a:r>
              <a:rPr lang="en-GB" sz="2600" dirty="0" smtClean="0"/>
              <a:t>(Trainee Portfolio)</a:t>
            </a:r>
            <a:endParaRPr lang="en-GB" sz="2600" dirty="0"/>
          </a:p>
        </p:txBody>
      </p:sp>
      <p:sp>
        <p:nvSpPr>
          <p:cNvPr id="3" name="Content Placeholder 2"/>
          <p:cNvSpPr>
            <a:spLocks noGrp="1"/>
          </p:cNvSpPr>
          <p:nvPr>
            <p:ph idx="1"/>
          </p:nvPr>
        </p:nvSpPr>
        <p:spPr>
          <a:xfrm>
            <a:off x="191344" y="985192"/>
            <a:ext cx="11832360" cy="5217477"/>
          </a:xfrm>
        </p:spPr>
        <p:txBody>
          <a:bodyPr/>
          <a:lstStyle/>
          <a:p>
            <a:pPr marL="0" indent="0">
              <a:buNone/>
            </a:pPr>
            <a:endParaRPr lang="en-GB" dirty="0"/>
          </a:p>
        </p:txBody>
      </p:sp>
      <p:pic>
        <p:nvPicPr>
          <p:cNvPr id="4" name="Picture 3"/>
          <p:cNvPicPr>
            <a:picLocks noChangeAspect="1"/>
          </p:cNvPicPr>
          <p:nvPr/>
        </p:nvPicPr>
        <p:blipFill>
          <a:blip r:embed="rId2"/>
          <a:stretch>
            <a:fillRect/>
          </a:stretch>
        </p:blipFill>
        <p:spPr>
          <a:xfrm>
            <a:off x="584962" y="996917"/>
            <a:ext cx="9518806" cy="5699951"/>
          </a:xfrm>
          <a:prstGeom prst="rect">
            <a:avLst/>
          </a:prstGeom>
        </p:spPr>
      </p:pic>
      <p:sp>
        <p:nvSpPr>
          <p:cNvPr id="5" name="TextBox 4"/>
          <p:cNvSpPr txBox="1"/>
          <p:nvPr/>
        </p:nvSpPr>
        <p:spPr>
          <a:xfrm>
            <a:off x="10416480" y="2348880"/>
            <a:ext cx="1440160" cy="1477328"/>
          </a:xfrm>
          <a:prstGeom prst="rect">
            <a:avLst/>
          </a:prstGeom>
          <a:noFill/>
        </p:spPr>
        <p:txBody>
          <a:bodyPr wrap="square" rtlCol="0">
            <a:spAutoFit/>
          </a:bodyPr>
          <a:lstStyle/>
          <a:p>
            <a:r>
              <a:rPr lang="en-GB" dirty="0" smtClean="0"/>
              <a:t>Appendix C in the School Experience Handbook</a:t>
            </a:r>
            <a:endParaRPr lang="en-GB" dirty="0"/>
          </a:p>
        </p:txBody>
      </p:sp>
    </p:spTree>
    <p:extLst>
      <p:ext uri="{BB962C8B-B14F-4D97-AF65-F5344CB8AC3E}">
        <p14:creationId xmlns:p14="http://schemas.microsoft.com/office/powerpoint/2010/main" val="583274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DB51A-CB3E-4C3A-A261-BBAAA18F08F4}"/>
              </a:ext>
            </a:extLst>
          </p:cNvPr>
          <p:cNvSpPr>
            <a:spLocks noGrp="1"/>
          </p:cNvSpPr>
          <p:nvPr>
            <p:ph type="title"/>
          </p:nvPr>
        </p:nvSpPr>
        <p:spPr/>
        <p:txBody>
          <a:bodyPr/>
          <a:lstStyle/>
          <a:p>
            <a:r>
              <a:rPr lang="en-GB" dirty="0" smtClean="0"/>
              <a:t>The diverse roles of an expert mentor</a:t>
            </a:r>
            <a:endParaRPr lang="en-GB" dirty="0"/>
          </a:p>
        </p:txBody>
      </p:sp>
      <p:pic>
        <p:nvPicPr>
          <p:cNvPr id="4" name="Content Placeholder 3"/>
          <p:cNvPicPr>
            <a:picLocks noGrp="1" noChangeAspect="1"/>
          </p:cNvPicPr>
          <p:nvPr>
            <p:ph idx="1"/>
          </p:nvPr>
        </p:nvPicPr>
        <p:blipFill>
          <a:blip r:embed="rId2"/>
          <a:stretch>
            <a:fillRect/>
          </a:stretch>
        </p:blipFill>
        <p:spPr>
          <a:xfrm>
            <a:off x="2135560" y="1124744"/>
            <a:ext cx="7920880" cy="5166890"/>
          </a:xfrm>
          <a:prstGeom prst="rect">
            <a:avLst/>
          </a:prstGeom>
        </p:spPr>
      </p:pic>
    </p:spTree>
    <p:extLst>
      <p:ext uri="{BB962C8B-B14F-4D97-AF65-F5344CB8AC3E}">
        <p14:creationId xmlns:p14="http://schemas.microsoft.com/office/powerpoint/2010/main" val="37202008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Review points – </a:t>
            </a:r>
            <a:r>
              <a:rPr lang="en-GB" smtClean="0"/>
              <a:t>completed example</a:t>
            </a:r>
            <a:endParaRPr lang="en-GB" dirty="0"/>
          </a:p>
        </p:txBody>
      </p:sp>
      <p:pic>
        <p:nvPicPr>
          <p:cNvPr id="4" name="Content Placeholder 3"/>
          <p:cNvPicPr>
            <a:picLocks noGrp="1" noChangeAspect="1"/>
          </p:cNvPicPr>
          <p:nvPr>
            <p:ph idx="1"/>
          </p:nvPr>
        </p:nvPicPr>
        <p:blipFill>
          <a:blip r:embed="rId2"/>
          <a:stretch>
            <a:fillRect/>
          </a:stretch>
        </p:blipFill>
        <p:spPr>
          <a:xfrm>
            <a:off x="1559496" y="1073163"/>
            <a:ext cx="9289032" cy="5544530"/>
          </a:xfrm>
          <a:prstGeom prst="rect">
            <a:avLst/>
          </a:prstGeom>
        </p:spPr>
      </p:pic>
    </p:spTree>
    <p:extLst>
      <p:ext uri="{BB962C8B-B14F-4D97-AF65-F5344CB8AC3E}">
        <p14:creationId xmlns:p14="http://schemas.microsoft.com/office/powerpoint/2010/main" val="23407262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trainee and their Trainee Portfolio</a:t>
            </a:r>
            <a:endParaRPr lang="en-GB" dirty="0"/>
          </a:p>
        </p:txBody>
      </p:sp>
      <p:sp>
        <p:nvSpPr>
          <p:cNvPr id="3" name="Content Placeholder 2"/>
          <p:cNvSpPr>
            <a:spLocks noGrp="1"/>
          </p:cNvSpPr>
          <p:nvPr>
            <p:ph idx="1"/>
          </p:nvPr>
        </p:nvSpPr>
        <p:spPr/>
        <p:txBody>
          <a:bodyPr/>
          <a:lstStyle/>
          <a:p>
            <a:r>
              <a:rPr lang="en-GB" dirty="0" smtClean="0"/>
              <a:t>Week 1 – sharing their curriculum learning with you</a:t>
            </a:r>
          </a:p>
          <a:p>
            <a:pPr marL="0" indent="0">
              <a:buNone/>
            </a:pPr>
            <a:endParaRPr lang="en-GB" dirty="0"/>
          </a:p>
        </p:txBody>
      </p:sp>
      <p:pic>
        <p:nvPicPr>
          <p:cNvPr id="4" name="Picture 3"/>
          <p:cNvPicPr>
            <a:picLocks noChangeAspect="1"/>
          </p:cNvPicPr>
          <p:nvPr/>
        </p:nvPicPr>
        <p:blipFill>
          <a:blip r:embed="rId2"/>
          <a:stretch>
            <a:fillRect/>
          </a:stretch>
        </p:blipFill>
        <p:spPr>
          <a:xfrm>
            <a:off x="1127448" y="1742448"/>
            <a:ext cx="9877517" cy="4727600"/>
          </a:xfrm>
          <a:prstGeom prst="rect">
            <a:avLst/>
          </a:prstGeom>
        </p:spPr>
      </p:pic>
    </p:spTree>
    <p:extLst>
      <p:ext uri="{BB962C8B-B14F-4D97-AF65-F5344CB8AC3E}">
        <p14:creationId xmlns:p14="http://schemas.microsoft.com/office/powerpoint/2010/main" val="16449297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trainee and their Trainee Portfolio</a:t>
            </a:r>
            <a:endParaRPr lang="en-GB" dirty="0"/>
          </a:p>
        </p:txBody>
      </p:sp>
      <p:sp>
        <p:nvSpPr>
          <p:cNvPr id="3" name="Content Placeholder 2"/>
          <p:cNvSpPr>
            <a:spLocks noGrp="1"/>
          </p:cNvSpPr>
          <p:nvPr>
            <p:ph idx="1"/>
          </p:nvPr>
        </p:nvSpPr>
        <p:spPr/>
        <p:txBody>
          <a:bodyPr/>
          <a:lstStyle/>
          <a:p>
            <a:pPr marL="0" indent="0">
              <a:buNone/>
            </a:pPr>
            <a:r>
              <a:rPr lang="en-GB" dirty="0" smtClean="0"/>
              <a:t>Weekly task</a:t>
            </a:r>
          </a:p>
          <a:p>
            <a:pPr marL="0" indent="0">
              <a:buNone/>
            </a:pPr>
            <a:endParaRPr lang="en-GB" dirty="0" smtClean="0"/>
          </a:p>
          <a:p>
            <a:pPr marL="0" indent="0">
              <a:buNone/>
            </a:pPr>
            <a:endParaRPr lang="en-GB" dirty="0"/>
          </a:p>
        </p:txBody>
      </p:sp>
      <p:pic>
        <p:nvPicPr>
          <p:cNvPr id="5" name="Picture 4"/>
          <p:cNvPicPr>
            <a:picLocks noChangeAspect="1"/>
          </p:cNvPicPr>
          <p:nvPr/>
        </p:nvPicPr>
        <p:blipFill>
          <a:blip r:embed="rId2"/>
          <a:stretch>
            <a:fillRect/>
          </a:stretch>
        </p:blipFill>
        <p:spPr>
          <a:xfrm>
            <a:off x="2505714" y="1002342"/>
            <a:ext cx="9686286" cy="5462279"/>
          </a:xfrm>
          <a:prstGeom prst="rect">
            <a:avLst/>
          </a:prstGeom>
        </p:spPr>
      </p:pic>
      <p:sp>
        <p:nvSpPr>
          <p:cNvPr id="6" name="TextBox 5"/>
          <p:cNvSpPr txBox="1"/>
          <p:nvPr/>
        </p:nvSpPr>
        <p:spPr>
          <a:xfrm>
            <a:off x="110640" y="4149080"/>
            <a:ext cx="1872208" cy="1754326"/>
          </a:xfrm>
          <a:prstGeom prst="rect">
            <a:avLst/>
          </a:prstGeom>
          <a:noFill/>
        </p:spPr>
        <p:txBody>
          <a:bodyPr wrap="square" rtlCol="0">
            <a:spAutoFit/>
          </a:bodyPr>
          <a:lstStyle/>
          <a:p>
            <a:pPr algn="ctr"/>
            <a:r>
              <a:rPr lang="en-GB" b="1" dirty="0" smtClean="0"/>
              <a:t>Part of your weekly mentor/trainee feedback meeting discussions</a:t>
            </a:r>
            <a:endParaRPr lang="en-GB" b="1" dirty="0"/>
          </a:p>
        </p:txBody>
      </p:sp>
      <p:sp>
        <p:nvSpPr>
          <p:cNvPr id="7" name="Right Arrow 6"/>
          <p:cNvSpPr/>
          <p:nvPr/>
        </p:nvSpPr>
        <p:spPr>
          <a:xfrm>
            <a:off x="1847528" y="4437112"/>
            <a:ext cx="711384" cy="1178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Arrow 11"/>
          <p:cNvSpPr/>
          <p:nvPr/>
        </p:nvSpPr>
        <p:spPr>
          <a:xfrm>
            <a:off x="1847528" y="5157192"/>
            <a:ext cx="633670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964000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trainee and their Trainee Portfolio</a:t>
            </a:r>
            <a:endParaRPr lang="en-GB" dirty="0"/>
          </a:p>
        </p:txBody>
      </p:sp>
      <p:sp>
        <p:nvSpPr>
          <p:cNvPr id="3" name="Content Placeholder 2"/>
          <p:cNvSpPr>
            <a:spLocks noGrp="1"/>
          </p:cNvSpPr>
          <p:nvPr>
            <p:ph idx="1"/>
          </p:nvPr>
        </p:nvSpPr>
        <p:spPr/>
        <p:txBody>
          <a:bodyPr/>
          <a:lstStyle/>
          <a:p>
            <a:pPr marL="0" indent="0">
              <a:buNone/>
            </a:pPr>
            <a:endParaRPr lang="en-GB" dirty="0" smtClean="0"/>
          </a:p>
          <a:p>
            <a:pPr marL="0" indent="0">
              <a:buNone/>
            </a:pPr>
            <a:endParaRPr lang="en-GB" dirty="0" smtClean="0"/>
          </a:p>
          <a:p>
            <a:pPr marL="0" indent="0">
              <a:buNone/>
            </a:pPr>
            <a:endParaRPr lang="en-GB" dirty="0"/>
          </a:p>
        </p:txBody>
      </p:sp>
      <p:pic>
        <p:nvPicPr>
          <p:cNvPr id="5" name="Picture 4"/>
          <p:cNvPicPr>
            <a:picLocks noChangeAspect="1"/>
          </p:cNvPicPr>
          <p:nvPr/>
        </p:nvPicPr>
        <p:blipFill>
          <a:blip r:embed="rId2"/>
          <a:stretch>
            <a:fillRect/>
          </a:stretch>
        </p:blipFill>
        <p:spPr>
          <a:xfrm>
            <a:off x="2505714" y="1002342"/>
            <a:ext cx="9686286" cy="5462279"/>
          </a:xfrm>
          <a:prstGeom prst="rect">
            <a:avLst/>
          </a:prstGeom>
        </p:spPr>
      </p:pic>
    </p:spTree>
    <p:extLst>
      <p:ext uri="{BB962C8B-B14F-4D97-AF65-F5344CB8AC3E}">
        <p14:creationId xmlns:p14="http://schemas.microsoft.com/office/powerpoint/2010/main" val="27413179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Weekly log - example</a:t>
            </a:r>
            <a:endParaRPr lang="en-GB" dirty="0"/>
          </a:p>
        </p:txBody>
      </p:sp>
      <p:pic>
        <p:nvPicPr>
          <p:cNvPr id="4" name="Content Placeholder 3"/>
          <p:cNvPicPr>
            <a:picLocks noGrp="1" noChangeAspect="1"/>
          </p:cNvPicPr>
          <p:nvPr>
            <p:ph idx="1"/>
          </p:nvPr>
        </p:nvPicPr>
        <p:blipFill>
          <a:blip r:embed="rId2"/>
          <a:stretch>
            <a:fillRect/>
          </a:stretch>
        </p:blipFill>
        <p:spPr>
          <a:xfrm>
            <a:off x="1127448" y="996917"/>
            <a:ext cx="10137125" cy="5634412"/>
          </a:xfrm>
          <a:prstGeom prst="rect">
            <a:avLst/>
          </a:prstGeom>
        </p:spPr>
      </p:pic>
    </p:spTree>
    <p:extLst>
      <p:ext uri="{BB962C8B-B14F-4D97-AF65-F5344CB8AC3E}">
        <p14:creationId xmlns:p14="http://schemas.microsoft.com/office/powerpoint/2010/main" val="11409769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Weekly log – example continued</a:t>
            </a:r>
            <a:endParaRPr lang="en-GB" dirty="0"/>
          </a:p>
        </p:txBody>
      </p:sp>
      <p:pic>
        <p:nvPicPr>
          <p:cNvPr id="5" name="Content Placeholder 4"/>
          <p:cNvPicPr>
            <a:picLocks noGrp="1" noChangeAspect="1"/>
          </p:cNvPicPr>
          <p:nvPr>
            <p:ph idx="1"/>
          </p:nvPr>
        </p:nvPicPr>
        <p:blipFill>
          <a:blip r:embed="rId2"/>
          <a:stretch>
            <a:fillRect/>
          </a:stretch>
        </p:blipFill>
        <p:spPr>
          <a:xfrm>
            <a:off x="2445502" y="1268760"/>
            <a:ext cx="9739294" cy="4968552"/>
          </a:xfrm>
          <a:prstGeom prst="rect">
            <a:avLst/>
          </a:prstGeom>
        </p:spPr>
      </p:pic>
      <p:sp>
        <p:nvSpPr>
          <p:cNvPr id="6" name="Oval 5"/>
          <p:cNvSpPr/>
          <p:nvPr/>
        </p:nvSpPr>
        <p:spPr>
          <a:xfrm>
            <a:off x="3719736" y="1628800"/>
            <a:ext cx="1584176" cy="432048"/>
          </a:xfrm>
          <a:prstGeom prst="ellipse">
            <a:avLst/>
          </a:prstGeom>
          <a:solidFill>
            <a:srgbClr val="FFFF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357270" y="2875873"/>
            <a:ext cx="2088232" cy="1754326"/>
          </a:xfrm>
          <a:prstGeom prst="rect">
            <a:avLst/>
          </a:prstGeom>
          <a:noFill/>
        </p:spPr>
        <p:txBody>
          <a:bodyPr wrap="square" rtlCol="0">
            <a:spAutoFit/>
          </a:bodyPr>
          <a:lstStyle/>
          <a:p>
            <a:r>
              <a:rPr lang="en-GB" dirty="0" smtClean="0"/>
              <a:t>Your feedback on previous targets is key in supporting trainee progress</a:t>
            </a:r>
          </a:p>
          <a:p>
            <a:endParaRPr lang="en-GB" dirty="0" smtClean="0"/>
          </a:p>
          <a:p>
            <a:endParaRPr lang="en-GB" dirty="0"/>
          </a:p>
        </p:txBody>
      </p:sp>
    </p:spTree>
    <p:extLst>
      <p:ext uri="{BB962C8B-B14F-4D97-AF65-F5344CB8AC3E}">
        <p14:creationId xmlns:p14="http://schemas.microsoft.com/office/powerpoint/2010/main" val="41918268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Setting the right targets</a:t>
            </a:r>
            <a:endParaRPr lang="en-GB" dirty="0"/>
          </a:p>
        </p:txBody>
      </p:sp>
      <p:pic>
        <p:nvPicPr>
          <p:cNvPr id="2050" name="Picture 2" descr="SMART Business Goal Exampl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83432" y="1124744"/>
            <a:ext cx="6953627" cy="52165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760296" y="1655514"/>
            <a:ext cx="2304256" cy="4154984"/>
          </a:xfrm>
          <a:prstGeom prst="rect">
            <a:avLst/>
          </a:prstGeom>
        </p:spPr>
        <p:txBody>
          <a:bodyPr wrap="square">
            <a:spAutoFit/>
          </a:bodyPr>
          <a:lstStyle/>
          <a:p>
            <a:r>
              <a:rPr lang="en-GB" sz="2200" dirty="0"/>
              <a:t>Setting </a:t>
            </a:r>
            <a:r>
              <a:rPr lang="en-GB" sz="2200" dirty="0" smtClean="0"/>
              <a:t>clear  </a:t>
            </a:r>
            <a:r>
              <a:rPr lang="en-GB" sz="2200" dirty="0"/>
              <a:t>targets with you can </a:t>
            </a:r>
            <a:r>
              <a:rPr lang="en-GB" sz="2200" dirty="0" smtClean="0"/>
              <a:t>have </a:t>
            </a:r>
            <a:r>
              <a:rPr lang="en-GB" sz="2200" dirty="0"/>
              <a:t>the biggest impact on trainee </a:t>
            </a:r>
            <a:r>
              <a:rPr lang="en-GB" sz="2200" dirty="0" smtClean="0"/>
              <a:t>progress and </a:t>
            </a:r>
            <a:r>
              <a:rPr lang="en-GB" sz="2200" dirty="0" smtClean="0"/>
              <a:t>confidence</a:t>
            </a:r>
          </a:p>
          <a:p>
            <a:endParaRPr lang="en-GB" sz="2200" dirty="0"/>
          </a:p>
          <a:p>
            <a:r>
              <a:rPr lang="en-GB" sz="2200" dirty="0" smtClean="0"/>
              <a:t>Please use our Target setting booklet to help you </a:t>
            </a:r>
            <a:endParaRPr lang="en-GB" sz="2200" dirty="0"/>
          </a:p>
        </p:txBody>
      </p:sp>
    </p:spTree>
    <p:extLst>
      <p:ext uri="{BB962C8B-B14F-4D97-AF65-F5344CB8AC3E}">
        <p14:creationId xmlns:p14="http://schemas.microsoft.com/office/powerpoint/2010/main" val="13360106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Weekly logs – agreeing and setting targets</a:t>
            </a:r>
            <a:endParaRPr lang="en-GB" dirty="0"/>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736050" y="996917"/>
            <a:ext cx="10886963" cy="5217477"/>
          </a:xfrm>
          <a:prstGeom prst="rect">
            <a:avLst/>
          </a:prstGeom>
        </p:spPr>
      </p:pic>
    </p:spTree>
    <p:extLst>
      <p:ext uri="{BB962C8B-B14F-4D97-AF65-F5344CB8AC3E}">
        <p14:creationId xmlns:p14="http://schemas.microsoft.com/office/powerpoint/2010/main" val="11368281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Trainees experiencing difficulty</a:t>
            </a:r>
            <a:endParaRPr lang="en-GB" dirty="0"/>
          </a:p>
        </p:txBody>
      </p:sp>
      <p:sp>
        <p:nvSpPr>
          <p:cNvPr id="3" name="Content Placeholder 2"/>
          <p:cNvSpPr>
            <a:spLocks noGrp="1"/>
          </p:cNvSpPr>
          <p:nvPr>
            <p:ph idx="1"/>
          </p:nvPr>
        </p:nvSpPr>
        <p:spPr/>
        <p:txBody>
          <a:bodyPr>
            <a:normAutofit/>
          </a:bodyPr>
          <a:lstStyle/>
          <a:p>
            <a:r>
              <a:rPr lang="en-GB" sz="2400" b="0" dirty="0"/>
              <a:t>Raise any issues with the trainee, as soon as possible.  </a:t>
            </a:r>
            <a:r>
              <a:rPr lang="en-GB" sz="2400" b="0" i="1" dirty="0"/>
              <a:t>Please refer to the ‘difficult conversations’ </a:t>
            </a:r>
            <a:r>
              <a:rPr lang="en-GB" sz="2400" b="0" i="1" dirty="0" smtClean="0"/>
              <a:t>guidance in the handbook </a:t>
            </a:r>
            <a:r>
              <a:rPr lang="en-GB" sz="2400" b="0" i="1" dirty="0"/>
              <a:t>if needed </a:t>
            </a:r>
            <a:endParaRPr lang="en-GB" sz="2400" b="0" i="1" dirty="0" smtClean="0"/>
          </a:p>
          <a:p>
            <a:r>
              <a:rPr lang="en-GB" sz="2400" b="0" dirty="0" smtClean="0"/>
              <a:t>If </a:t>
            </a:r>
            <a:r>
              <a:rPr lang="en-GB" sz="2400" b="0" dirty="0"/>
              <a:t>needed, create a </a:t>
            </a:r>
            <a:r>
              <a:rPr lang="en-GB" sz="2400" dirty="0"/>
              <a:t>trainee support plan </a:t>
            </a:r>
            <a:r>
              <a:rPr lang="en-GB" sz="2400" b="0" dirty="0"/>
              <a:t>(</a:t>
            </a:r>
            <a:r>
              <a:rPr lang="en-GB" sz="2400" b="0" i="1" dirty="0"/>
              <a:t>Appendix </a:t>
            </a:r>
            <a:r>
              <a:rPr lang="en-GB" sz="2400" b="0" i="1" dirty="0" smtClean="0"/>
              <a:t>E</a:t>
            </a:r>
            <a:r>
              <a:rPr lang="en-GB" sz="2400" b="0" dirty="0" smtClean="0"/>
              <a:t>) </a:t>
            </a:r>
            <a:r>
              <a:rPr lang="en-GB" sz="2400" b="0" dirty="0"/>
              <a:t>with clear actions, focus and timelines. </a:t>
            </a:r>
            <a:r>
              <a:rPr lang="en-GB" sz="2400" b="0" i="1" dirty="0"/>
              <a:t>e.g. reduced teaching timetable, focussed observations, checklists, team teaching. </a:t>
            </a:r>
          </a:p>
          <a:p>
            <a:r>
              <a:rPr lang="en-GB" sz="2400" b="0" dirty="0"/>
              <a:t>Look at </a:t>
            </a:r>
            <a:r>
              <a:rPr lang="en-GB" sz="2400" dirty="0"/>
              <a:t>page 51 </a:t>
            </a:r>
            <a:r>
              <a:rPr lang="en-GB" sz="2400" b="0" dirty="0"/>
              <a:t>for suggested actions if a trainee is struggling to make good progress </a:t>
            </a:r>
          </a:p>
          <a:p>
            <a:r>
              <a:rPr lang="en-GB" sz="2400" b="0" dirty="0"/>
              <a:t>Contact the professional tutor or alliance lead (SD) to advise or seek advice, if the </a:t>
            </a:r>
            <a:r>
              <a:rPr lang="en-GB" sz="2400" b="0" dirty="0" smtClean="0"/>
              <a:t>issue </a:t>
            </a:r>
            <a:r>
              <a:rPr lang="en-GB" sz="2400" b="0" dirty="0"/>
              <a:t>persists or you are concerned about trainee </a:t>
            </a:r>
            <a:r>
              <a:rPr lang="en-GB" sz="2400" b="0" dirty="0" smtClean="0"/>
              <a:t>progress  </a:t>
            </a:r>
            <a:endParaRPr lang="en-GB" sz="2400" b="0" dirty="0"/>
          </a:p>
          <a:p>
            <a:r>
              <a:rPr lang="en-GB" sz="2400" b="0" dirty="0"/>
              <a:t>For any </a:t>
            </a:r>
            <a:r>
              <a:rPr lang="en-GB" sz="2400" dirty="0"/>
              <a:t>safeguarding issues</a:t>
            </a:r>
            <a:r>
              <a:rPr lang="en-GB" sz="2400" b="0" dirty="0"/>
              <a:t>, please follow school protocols and contact Martin Kelly at </a:t>
            </a:r>
            <a:r>
              <a:rPr lang="en-GB" sz="2400" b="0" dirty="0" err="1"/>
              <a:t>UoM</a:t>
            </a:r>
            <a:r>
              <a:rPr lang="en-GB" sz="2400" b="0" dirty="0"/>
              <a:t> </a:t>
            </a:r>
            <a:r>
              <a:rPr lang="en-GB" sz="2400" dirty="0"/>
              <a:t>(</a:t>
            </a:r>
            <a:r>
              <a:rPr lang="en-GB" sz="2400" dirty="0">
                <a:hlinkClick r:id="rId2"/>
              </a:rPr>
              <a:t>martin.kelly@manchester.ac.uk</a:t>
            </a:r>
            <a:r>
              <a:rPr lang="en-GB" sz="2400" dirty="0"/>
              <a:t>)</a:t>
            </a:r>
          </a:p>
          <a:p>
            <a:endParaRPr lang="en-GB" dirty="0"/>
          </a:p>
        </p:txBody>
      </p:sp>
    </p:spTree>
    <p:extLst>
      <p:ext uri="{BB962C8B-B14F-4D97-AF65-F5344CB8AC3E}">
        <p14:creationId xmlns:p14="http://schemas.microsoft.com/office/powerpoint/2010/main" val="38509304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messages – getting into school</a:t>
            </a:r>
            <a:endParaRPr lang="en-GB" dirty="0"/>
          </a:p>
        </p:txBody>
      </p:sp>
      <p:sp>
        <p:nvSpPr>
          <p:cNvPr id="3" name="Content Placeholder 2"/>
          <p:cNvSpPr>
            <a:spLocks noGrp="1"/>
          </p:cNvSpPr>
          <p:nvPr>
            <p:ph idx="1"/>
          </p:nvPr>
        </p:nvSpPr>
        <p:spPr/>
        <p:txBody>
          <a:bodyPr>
            <a:normAutofit fontScale="92500"/>
          </a:bodyPr>
          <a:lstStyle/>
          <a:p>
            <a:r>
              <a:rPr lang="en-GB" dirty="0" smtClean="0">
                <a:effectLst/>
              </a:rPr>
              <a:t>Keeping </a:t>
            </a:r>
            <a:r>
              <a:rPr lang="en-GB" dirty="0">
                <a:effectLst/>
              </a:rPr>
              <a:t>Children Safe in </a:t>
            </a:r>
            <a:r>
              <a:rPr lang="en-GB" dirty="0" smtClean="0">
                <a:effectLst/>
              </a:rPr>
              <a:t>Education (2021)  </a:t>
            </a:r>
            <a:r>
              <a:rPr lang="en-GB" b="0" dirty="0">
                <a:effectLst/>
              </a:rPr>
              <a:t>(page 71) states that where trainee teachers are </a:t>
            </a:r>
            <a:r>
              <a:rPr lang="en-GB" b="0" dirty="0" smtClean="0">
                <a:effectLst/>
              </a:rPr>
              <a:t>fee-funded, it </a:t>
            </a:r>
            <a:r>
              <a:rPr lang="en-GB" b="0" dirty="0">
                <a:effectLst/>
              </a:rPr>
              <a:t>is the responsibility of the ITET provider to carry out all necessary checks, and for schools to be given written confirmation from the training provider that these checks have been carried out and that the provider has judged the trainee to be suitable to work with children (Pg.71, paragraph 279). </a:t>
            </a:r>
            <a:endParaRPr lang="en-GB" b="0" dirty="0" smtClean="0">
              <a:effectLst/>
            </a:endParaRPr>
          </a:p>
          <a:p>
            <a:r>
              <a:rPr lang="en-GB" dirty="0" smtClean="0">
                <a:effectLst/>
              </a:rPr>
              <a:t>“</a:t>
            </a:r>
            <a:r>
              <a:rPr lang="en-GB" i="1" dirty="0">
                <a:effectLst/>
              </a:rPr>
              <a:t>There is no requirement for the school to record details of fee-funded trainees on the single central record</a:t>
            </a:r>
            <a:r>
              <a:rPr lang="en-GB" dirty="0">
                <a:effectLst/>
              </a:rPr>
              <a:t>”</a:t>
            </a:r>
            <a:r>
              <a:rPr lang="en-GB" b="0" dirty="0">
                <a:effectLst/>
              </a:rPr>
              <a:t> (</a:t>
            </a:r>
            <a:r>
              <a:rPr lang="en-GB" b="0" i="1" dirty="0">
                <a:effectLst/>
              </a:rPr>
              <a:t>Pg. 71, paragraph 280</a:t>
            </a:r>
            <a:r>
              <a:rPr lang="en-GB" b="0" dirty="0">
                <a:effectLst/>
              </a:rPr>
              <a:t>). </a:t>
            </a:r>
            <a:endParaRPr lang="en-GB" b="0" dirty="0" smtClean="0">
              <a:effectLst/>
            </a:endParaRPr>
          </a:p>
          <a:p>
            <a:r>
              <a:rPr lang="en-GB" b="0" dirty="0" smtClean="0">
                <a:effectLst/>
              </a:rPr>
              <a:t>To </a:t>
            </a:r>
            <a:r>
              <a:rPr lang="en-GB" b="0" dirty="0">
                <a:effectLst/>
              </a:rPr>
              <a:t>comply with </a:t>
            </a:r>
            <a:r>
              <a:rPr lang="en-GB" b="0" dirty="0" smtClean="0">
                <a:effectLst/>
              </a:rPr>
              <a:t>this, </a:t>
            </a:r>
            <a:r>
              <a:rPr lang="en-GB" b="0" dirty="0">
                <a:effectLst/>
              </a:rPr>
              <a:t>each trainee will present the school with a letter which confirms that </a:t>
            </a:r>
            <a:r>
              <a:rPr lang="en-GB" b="0" dirty="0" smtClean="0">
                <a:effectLst/>
              </a:rPr>
              <a:t>they have successfully </a:t>
            </a:r>
            <a:r>
              <a:rPr lang="en-GB" b="0" dirty="0">
                <a:effectLst/>
              </a:rPr>
              <a:t>met all of the safeguarding compliance criteria. Trainees should </a:t>
            </a:r>
            <a:r>
              <a:rPr lang="en-GB" u="sng" dirty="0">
                <a:effectLst/>
              </a:rPr>
              <a:t>not</a:t>
            </a:r>
            <a:r>
              <a:rPr lang="en-GB" b="0" dirty="0">
                <a:effectLst/>
              </a:rPr>
              <a:t> be asked by schools to present their DBS Certificate.</a:t>
            </a:r>
          </a:p>
          <a:p>
            <a:endParaRPr lang="en-GB" dirty="0"/>
          </a:p>
        </p:txBody>
      </p:sp>
    </p:spTree>
    <p:extLst>
      <p:ext uri="{BB962C8B-B14F-4D97-AF65-F5344CB8AC3E}">
        <p14:creationId xmlns:p14="http://schemas.microsoft.com/office/powerpoint/2010/main" val="348766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Where do you fit in to our ITT curriculum?</a:t>
            </a:r>
            <a:endParaRPr lang="en-GB" dirty="0"/>
          </a:p>
        </p:txBody>
      </p:sp>
      <p:pic>
        <p:nvPicPr>
          <p:cNvPr id="4" name="Content Placeholder 4"/>
          <p:cNvPicPr>
            <a:picLocks noGrp="1" noChangeAspect="1"/>
          </p:cNvPicPr>
          <p:nvPr>
            <p:ph idx="1"/>
          </p:nvPr>
        </p:nvPicPr>
        <p:blipFill>
          <a:blip r:embed="rId2"/>
          <a:stretch>
            <a:fillRect/>
          </a:stretch>
        </p:blipFill>
        <p:spPr>
          <a:xfrm>
            <a:off x="911424" y="1001948"/>
            <a:ext cx="9707575" cy="5524636"/>
          </a:xfrm>
          <a:prstGeom prst="rect">
            <a:avLst/>
          </a:prstGeom>
        </p:spPr>
      </p:pic>
      <p:sp>
        <p:nvSpPr>
          <p:cNvPr id="5" name="Oval 4"/>
          <p:cNvSpPr/>
          <p:nvPr/>
        </p:nvSpPr>
        <p:spPr>
          <a:xfrm>
            <a:off x="5879976" y="1014888"/>
            <a:ext cx="1008112" cy="1856019"/>
          </a:xfrm>
          <a:prstGeom prst="ellipse">
            <a:avLst/>
          </a:prstGeom>
          <a:solidFill>
            <a:schemeClr val="accent1">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502163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messages – leaving trainees alone</a:t>
            </a:r>
            <a:endParaRPr lang="en-GB" dirty="0"/>
          </a:p>
        </p:txBody>
      </p:sp>
      <p:sp>
        <p:nvSpPr>
          <p:cNvPr id="3" name="Content Placeholder 2"/>
          <p:cNvSpPr>
            <a:spLocks noGrp="1"/>
          </p:cNvSpPr>
          <p:nvPr>
            <p:ph idx="1"/>
          </p:nvPr>
        </p:nvSpPr>
        <p:spPr>
          <a:xfrm>
            <a:off x="191344" y="996917"/>
            <a:ext cx="11832360" cy="5384411"/>
          </a:xfrm>
        </p:spPr>
        <p:txBody>
          <a:bodyPr>
            <a:normAutofit fontScale="85000" lnSpcReduction="20000"/>
          </a:bodyPr>
          <a:lstStyle/>
          <a:p>
            <a:pPr marL="0" indent="0">
              <a:buNone/>
            </a:pPr>
            <a:r>
              <a:rPr lang="en-US" sz="2600" b="0" dirty="0" smtClean="0"/>
              <a:t>Whilst </a:t>
            </a:r>
            <a:r>
              <a:rPr lang="en-US" sz="2600" b="0" dirty="0"/>
              <a:t>there are no legal issues with a trainee teacher taking a class alone</a:t>
            </a:r>
            <a:r>
              <a:rPr lang="en-US" sz="2600" b="0" dirty="0" smtClean="0"/>
              <a:t>,</a:t>
            </a:r>
            <a:r>
              <a:rPr lang="en-US" sz="2600" b="0" dirty="0"/>
              <a:t> the class remains the class teacher‘s responsibility and they need to be available to be called upon </a:t>
            </a:r>
            <a:r>
              <a:rPr lang="en-US" sz="2600" b="0" dirty="0" smtClean="0"/>
              <a:t>at all times. </a:t>
            </a:r>
          </a:p>
          <a:p>
            <a:pPr marL="0" indent="0">
              <a:buNone/>
            </a:pPr>
            <a:endParaRPr lang="en-US" sz="1900" b="0" dirty="0"/>
          </a:p>
          <a:p>
            <a:pPr marL="0" indent="0">
              <a:buNone/>
            </a:pPr>
            <a:r>
              <a:rPr lang="en-US" sz="2600" b="0" dirty="0" smtClean="0"/>
              <a:t>The </a:t>
            </a:r>
            <a:r>
              <a:rPr lang="en-US" sz="2600" b="0" dirty="0"/>
              <a:t>mentor also needs to be satisfied that the trainee is competent and confident in being left unsupervised </a:t>
            </a:r>
            <a:r>
              <a:rPr lang="en-US" sz="2100" b="0" i="1" dirty="0"/>
              <a:t>(trainees who are </a:t>
            </a:r>
            <a:r>
              <a:rPr lang="en-US" sz="2100" b="0" i="1" dirty="0" smtClean="0"/>
              <a:t>not yet attaining many of the statements on the professional development formative framework or making slow progress should </a:t>
            </a:r>
            <a:r>
              <a:rPr lang="en-US" sz="2100" b="0" i="1" dirty="0"/>
              <a:t>be supervised at all times by the mentor or a member of staff). </a:t>
            </a:r>
            <a:r>
              <a:rPr lang="en-US" sz="2100" b="0" dirty="0"/>
              <a:t> </a:t>
            </a:r>
            <a:endParaRPr lang="en-US" sz="2100" b="0" dirty="0" smtClean="0"/>
          </a:p>
          <a:p>
            <a:pPr marL="0" indent="0">
              <a:buNone/>
            </a:pPr>
            <a:endParaRPr lang="en-US" sz="1900" b="0" dirty="0"/>
          </a:p>
          <a:p>
            <a:pPr marL="0" indent="0">
              <a:buNone/>
            </a:pPr>
            <a:r>
              <a:rPr lang="en-US" sz="2600" b="0" dirty="0" smtClean="0"/>
              <a:t>For a trainee working alone for a short amount of time - policies </a:t>
            </a:r>
            <a:r>
              <a:rPr lang="en-US" sz="2600" b="0" dirty="0"/>
              <a:t>and practices should be very clear   </a:t>
            </a:r>
            <a:r>
              <a:rPr lang="en-US" sz="2600" b="0" dirty="0" smtClean="0"/>
              <a:t>e.g. the</a:t>
            </a:r>
            <a:r>
              <a:rPr lang="en-US" sz="2600" b="0" dirty="0"/>
              <a:t> trainee should know how to deal with an </a:t>
            </a:r>
            <a:r>
              <a:rPr lang="en-US" sz="2600" b="0" dirty="0" smtClean="0"/>
              <a:t>emergency -  </a:t>
            </a:r>
            <a:r>
              <a:rPr lang="en-US" sz="2600" b="0" dirty="0"/>
              <a:t>a child being sick, or </a:t>
            </a:r>
            <a:r>
              <a:rPr lang="en-US" sz="2600" b="0" dirty="0" smtClean="0"/>
              <a:t>disruptive classroom </a:t>
            </a:r>
            <a:r>
              <a:rPr lang="en-US" sz="2600" b="0" dirty="0" err="1"/>
              <a:t>behaviour</a:t>
            </a:r>
            <a:r>
              <a:rPr lang="en-US" sz="2600" b="0" dirty="0"/>
              <a:t> </a:t>
            </a:r>
            <a:r>
              <a:rPr lang="en-US" sz="2600" b="0" dirty="0" smtClean="0"/>
              <a:t>and </a:t>
            </a:r>
            <a:r>
              <a:rPr lang="en-US" sz="2600" b="0" dirty="0"/>
              <a:t>how to access support in such instances, without leaving the class unsupervised</a:t>
            </a:r>
            <a:r>
              <a:rPr lang="en-US" sz="2600" b="0" dirty="0" smtClean="0"/>
              <a:t>.</a:t>
            </a:r>
          </a:p>
          <a:p>
            <a:pPr marL="0" indent="0">
              <a:buNone/>
            </a:pPr>
            <a:endParaRPr lang="en-US" sz="1900" b="0" dirty="0"/>
          </a:p>
          <a:p>
            <a:pPr marL="0" indent="0">
              <a:buNone/>
            </a:pPr>
            <a:r>
              <a:rPr lang="en-US" sz="2600" b="0" dirty="0"/>
              <a:t>A trainee teacher should </a:t>
            </a:r>
            <a:r>
              <a:rPr lang="en-US" sz="2600" dirty="0"/>
              <a:t>not </a:t>
            </a:r>
            <a:r>
              <a:rPr lang="en-US" sz="2600" b="0" dirty="0"/>
              <a:t>be treated as a supply teacher.  Trainees have an entitlement to observe and be observed during the placement and be supported throughout by the mentor.</a:t>
            </a:r>
            <a:r>
              <a:rPr lang="en-US" sz="2600" dirty="0"/>
              <a:t>  </a:t>
            </a:r>
            <a:endParaRPr lang="en-US" sz="2600" dirty="0" smtClean="0"/>
          </a:p>
          <a:p>
            <a:pPr marL="0" indent="0">
              <a:buNone/>
            </a:pPr>
            <a:endParaRPr lang="en-US" sz="1900" i="1" dirty="0"/>
          </a:p>
          <a:p>
            <a:pPr marL="0" indent="0">
              <a:buNone/>
            </a:pPr>
            <a:r>
              <a:rPr lang="en-US" sz="2600" i="1" dirty="0" smtClean="0"/>
              <a:t>During </a:t>
            </a:r>
            <a:r>
              <a:rPr lang="en-US" sz="2600" i="1" dirty="0"/>
              <a:t>PE lessons, trainees must always be supervised by the mentor or appropriate member of staff.</a:t>
            </a:r>
            <a:endParaRPr lang="en-GB" sz="2600" i="1" dirty="0"/>
          </a:p>
          <a:p>
            <a:endParaRPr lang="en-GB" dirty="0"/>
          </a:p>
        </p:txBody>
      </p:sp>
    </p:spTree>
    <p:extLst>
      <p:ext uri="{BB962C8B-B14F-4D97-AF65-F5344CB8AC3E}">
        <p14:creationId xmlns:p14="http://schemas.microsoft.com/office/powerpoint/2010/main" val="32408190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messages – supporting you</a:t>
            </a:r>
            <a:endParaRPr lang="en-GB" dirty="0"/>
          </a:p>
        </p:txBody>
      </p:sp>
      <p:sp>
        <p:nvSpPr>
          <p:cNvPr id="3" name="Content Placeholder 2"/>
          <p:cNvSpPr>
            <a:spLocks noGrp="1"/>
          </p:cNvSpPr>
          <p:nvPr>
            <p:ph idx="1"/>
          </p:nvPr>
        </p:nvSpPr>
        <p:spPr>
          <a:xfrm>
            <a:off x="191344" y="996917"/>
            <a:ext cx="11832360" cy="5217477"/>
          </a:xfrm>
        </p:spPr>
        <p:txBody>
          <a:bodyPr>
            <a:normAutofit/>
          </a:bodyPr>
          <a:lstStyle/>
          <a:p>
            <a:pPr marL="0" indent="0">
              <a:buNone/>
            </a:pPr>
            <a:r>
              <a:rPr lang="en-GB" dirty="0" smtClean="0">
                <a:hlinkClick r:id="rId2"/>
              </a:rPr>
              <a:t>Mentor site:</a:t>
            </a:r>
          </a:p>
          <a:p>
            <a:pPr marL="0" indent="0" algn="ctr">
              <a:buNone/>
            </a:pPr>
            <a:r>
              <a:rPr lang="en-GB" dirty="0" smtClean="0">
                <a:hlinkClick r:id="rId2"/>
              </a:rPr>
              <a:t>https</a:t>
            </a:r>
            <a:r>
              <a:rPr lang="en-GB" dirty="0">
                <a:hlinkClick r:id="rId2"/>
              </a:rPr>
              <a:t>://www.seed.manchester.ac.uk/education/study/pgce/primary/mentor-resources</a:t>
            </a:r>
            <a:r>
              <a:rPr lang="en-GB" dirty="0" smtClean="0">
                <a:hlinkClick r:id="rId2"/>
              </a:rPr>
              <a:t>/</a:t>
            </a:r>
            <a:r>
              <a:rPr lang="en-GB" dirty="0" smtClean="0"/>
              <a:t> </a:t>
            </a:r>
            <a:endParaRPr lang="en-GB" dirty="0">
              <a:solidFill>
                <a:srgbClr val="FF0000"/>
              </a:solidFill>
            </a:endParaRPr>
          </a:p>
          <a:p>
            <a:pPr marL="0" lvl="0" indent="0" algn="ctr">
              <a:buNone/>
            </a:pPr>
            <a:r>
              <a:rPr lang="en-GB" b="0" dirty="0">
                <a:solidFill>
                  <a:srgbClr val="FF0000"/>
                </a:solidFill>
              </a:rPr>
              <a:t>This also includes </a:t>
            </a:r>
            <a:r>
              <a:rPr lang="en-GB" b="0" dirty="0" smtClean="0">
                <a:solidFill>
                  <a:srgbClr val="FF0000"/>
                </a:solidFill>
              </a:rPr>
              <a:t>short </a:t>
            </a:r>
            <a:r>
              <a:rPr lang="en-GB" b="0" dirty="0">
                <a:solidFill>
                  <a:srgbClr val="FF0000"/>
                </a:solidFill>
              </a:rPr>
              <a:t>videos, PowerPoints and materials around our development of materials around ‘Cognitive Load Theory’ and improving pupil learning</a:t>
            </a:r>
            <a:r>
              <a:rPr lang="en-GB" b="0" dirty="0" smtClean="0">
                <a:solidFill>
                  <a:srgbClr val="FF0000"/>
                </a:solidFill>
              </a:rPr>
              <a:t>.</a:t>
            </a:r>
          </a:p>
          <a:p>
            <a:pPr marL="0" lvl="0" indent="0" algn="ctr">
              <a:buNone/>
            </a:pPr>
            <a:endParaRPr lang="en-GB" dirty="0" smtClean="0"/>
          </a:p>
          <a:p>
            <a:pPr marL="0" indent="0">
              <a:buNone/>
            </a:pPr>
            <a:r>
              <a:rPr lang="en-GB" dirty="0" smtClean="0"/>
              <a:t>Our Primary Partnership agreement</a:t>
            </a:r>
          </a:p>
          <a:p>
            <a:pPr marL="0" indent="0">
              <a:buNone/>
            </a:pPr>
            <a:r>
              <a:rPr lang="en-GB" b="0" dirty="0" smtClean="0"/>
              <a:t>We will be sending this out from our Teacher Education central admin team in the form of a select survey and link.  Please alert the Head/ITT coordinator that this needs to be acknowledged asap.  </a:t>
            </a:r>
            <a:endParaRPr lang="en-GB" b="0" dirty="0"/>
          </a:p>
        </p:txBody>
      </p:sp>
    </p:spTree>
    <p:extLst>
      <p:ext uri="{BB962C8B-B14F-4D97-AF65-F5344CB8AC3E}">
        <p14:creationId xmlns:p14="http://schemas.microsoft.com/office/powerpoint/2010/main" val="17632712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 you!</a:t>
            </a:r>
            <a:endParaRPr lang="en-GB" dirty="0"/>
          </a:p>
        </p:txBody>
      </p:sp>
      <p:pic>
        <p:nvPicPr>
          <p:cNvPr id="4" name="Content Placeholder 3"/>
          <p:cNvPicPr>
            <a:picLocks noGrp="1" noChangeAspect="1"/>
          </p:cNvPicPr>
          <p:nvPr>
            <p:ph idx="1"/>
          </p:nvPr>
        </p:nvPicPr>
        <p:blipFill>
          <a:blip r:embed="rId2"/>
          <a:stretch>
            <a:fillRect/>
          </a:stretch>
        </p:blipFill>
        <p:spPr>
          <a:xfrm>
            <a:off x="4223792" y="1556792"/>
            <a:ext cx="3856732" cy="3156922"/>
          </a:xfrm>
          <a:prstGeom prst="rect">
            <a:avLst/>
          </a:prstGeom>
        </p:spPr>
      </p:pic>
      <p:sp>
        <p:nvSpPr>
          <p:cNvPr id="5" name="TextBox 4"/>
          <p:cNvSpPr txBox="1"/>
          <p:nvPr/>
        </p:nvSpPr>
        <p:spPr>
          <a:xfrm>
            <a:off x="2423592" y="4869160"/>
            <a:ext cx="7488832" cy="984885"/>
          </a:xfrm>
          <a:prstGeom prst="rect">
            <a:avLst/>
          </a:prstGeom>
          <a:noFill/>
        </p:spPr>
        <p:txBody>
          <a:bodyPr wrap="square" rtlCol="0">
            <a:spAutoFit/>
          </a:bodyPr>
          <a:lstStyle/>
          <a:p>
            <a:r>
              <a:rPr lang="en-GB" sz="2200" b="1" dirty="0" smtClean="0"/>
              <a:t>My contact details</a:t>
            </a:r>
            <a:r>
              <a:rPr lang="en-GB" dirty="0" smtClean="0"/>
              <a:t>:</a:t>
            </a:r>
          </a:p>
          <a:p>
            <a:endParaRPr lang="en-GB" dirty="0"/>
          </a:p>
          <a:p>
            <a:endParaRPr lang="en-GB" dirty="0"/>
          </a:p>
        </p:txBody>
      </p:sp>
    </p:spTree>
    <p:extLst>
      <p:ext uri="{BB962C8B-B14F-4D97-AF65-F5344CB8AC3E}">
        <p14:creationId xmlns:p14="http://schemas.microsoft.com/office/powerpoint/2010/main" val="4327909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72DB3-BB85-4D42-839E-F2D1C0174E02}"/>
              </a:ext>
            </a:extLst>
          </p:cNvPr>
          <p:cNvSpPr>
            <a:spLocks noGrp="1"/>
          </p:cNvSpPr>
          <p:nvPr>
            <p:ph type="title"/>
          </p:nvPr>
        </p:nvSpPr>
        <p:spPr>
          <a:xfrm>
            <a:off x="1092492" y="1493726"/>
            <a:ext cx="1547123" cy="423106"/>
          </a:xfrm>
        </p:spPr>
        <p:txBody>
          <a:bodyPr>
            <a:normAutofit/>
          </a:bodyPr>
          <a:lstStyle/>
          <a:p>
            <a:r>
              <a:rPr lang="en-GB" dirty="0" smtClean="0"/>
              <a:t>Thank you!</a:t>
            </a:r>
            <a:endParaRPr lang="en-GB" dirty="0"/>
          </a:p>
        </p:txBody>
      </p:sp>
    </p:spTree>
    <p:extLst>
      <p:ext uri="{BB962C8B-B14F-4D97-AF65-F5344CB8AC3E}">
        <p14:creationId xmlns:p14="http://schemas.microsoft.com/office/powerpoint/2010/main" val="187670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7D4D4-2BBA-44ED-AAC7-720C2A129544}"/>
              </a:ext>
            </a:extLst>
          </p:cNvPr>
          <p:cNvSpPr>
            <a:spLocks noGrp="1"/>
          </p:cNvSpPr>
          <p:nvPr>
            <p:ph type="title"/>
          </p:nvPr>
        </p:nvSpPr>
        <p:spPr/>
        <p:txBody>
          <a:bodyPr/>
          <a:lstStyle/>
          <a:p>
            <a:r>
              <a:rPr lang="en-GB" dirty="0" smtClean="0"/>
              <a:t>Our curriculum </a:t>
            </a:r>
            <a:endParaRPr lang="en-GB" dirty="0"/>
          </a:p>
        </p:txBody>
      </p:sp>
      <p:sp>
        <p:nvSpPr>
          <p:cNvPr id="7" name="Content Placeholder 6"/>
          <p:cNvSpPr>
            <a:spLocks noGrp="1"/>
          </p:cNvSpPr>
          <p:nvPr>
            <p:ph idx="1"/>
          </p:nvPr>
        </p:nvSpPr>
        <p:spPr/>
        <p:txBody>
          <a:bodyPr/>
          <a:lstStyle/>
          <a:p>
            <a:pPr marL="0" indent="0">
              <a:buNone/>
            </a:pPr>
            <a:endParaRPr lang="en-GB" dirty="0"/>
          </a:p>
        </p:txBody>
      </p:sp>
      <p:pic>
        <p:nvPicPr>
          <p:cNvPr id="10" name="Picture 9"/>
          <p:cNvPicPr>
            <a:picLocks noChangeAspect="1"/>
          </p:cNvPicPr>
          <p:nvPr/>
        </p:nvPicPr>
        <p:blipFill>
          <a:blip r:embed="rId2"/>
          <a:stretch>
            <a:fillRect/>
          </a:stretch>
        </p:blipFill>
        <p:spPr>
          <a:xfrm>
            <a:off x="479376" y="1140443"/>
            <a:ext cx="11035469" cy="4607191"/>
          </a:xfrm>
          <a:prstGeom prst="rect">
            <a:avLst/>
          </a:prstGeom>
        </p:spPr>
      </p:pic>
    </p:spTree>
    <p:extLst>
      <p:ext uri="{BB962C8B-B14F-4D97-AF65-F5344CB8AC3E}">
        <p14:creationId xmlns:p14="http://schemas.microsoft.com/office/powerpoint/2010/main" val="2769914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B4EE5-020C-4D3A-B68B-40272BED84BB}"/>
              </a:ext>
            </a:extLst>
          </p:cNvPr>
          <p:cNvSpPr>
            <a:spLocks noGrp="1"/>
          </p:cNvSpPr>
          <p:nvPr>
            <p:ph type="title"/>
          </p:nvPr>
        </p:nvSpPr>
        <p:spPr/>
        <p:txBody>
          <a:bodyPr/>
          <a:lstStyle/>
          <a:p>
            <a:r>
              <a:rPr lang="en-GB" dirty="0" smtClean="0"/>
              <a:t>Delivering our curriculum in partnership</a:t>
            </a:r>
            <a:endParaRPr lang="en-GB" dirty="0"/>
          </a:p>
        </p:txBody>
      </p:sp>
      <p:sp>
        <p:nvSpPr>
          <p:cNvPr id="3" name="Text Placeholder 2">
            <a:extLst>
              <a:ext uri="{FF2B5EF4-FFF2-40B4-BE49-F238E27FC236}">
                <a16:creationId xmlns:a16="http://schemas.microsoft.com/office/drawing/2014/main" id="{8E95ABB6-1B05-468E-BDDF-AD3834EC41A6}"/>
              </a:ext>
            </a:extLst>
          </p:cNvPr>
          <p:cNvSpPr>
            <a:spLocks noGrp="1"/>
          </p:cNvSpPr>
          <p:nvPr>
            <p:ph type="body" sz="quarter" idx="11"/>
          </p:nvPr>
        </p:nvSpPr>
        <p:spPr>
          <a:xfrm>
            <a:off x="269875" y="5092209"/>
            <a:ext cx="2639206" cy="468743"/>
          </a:xfrm>
        </p:spPr>
        <p:txBody>
          <a:bodyPr/>
          <a:lstStyle/>
          <a:p>
            <a:r>
              <a:rPr lang="en-GB" sz="2200" dirty="0" smtClean="0"/>
              <a:t>Older view of roles and PGCE course aspects</a:t>
            </a:r>
            <a:endParaRPr lang="en-GB" sz="2200" dirty="0"/>
          </a:p>
        </p:txBody>
      </p:sp>
      <p:sp>
        <p:nvSpPr>
          <p:cNvPr id="4" name="Text Placeholder 3">
            <a:extLst>
              <a:ext uri="{FF2B5EF4-FFF2-40B4-BE49-F238E27FC236}">
                <a16:creationId xmlns:a16="http://schemas.microsoft.com/office/drawing/2014/main" id="{74206E6B-5385-4962-A82A-C65A7995DEE5}"/>
              </a:ext>
            </a:extLst>
          </p:cNvPr>
          <p:cNvSpPr>
            <a:spLocks noGrp="1"/>
          </p:cNvSpPr>
          <p:nvPr>
            <p:ph type="body" sz="quarter" idx="13"/>
          </p:nvPr>
        </p:nvSpPr>
        <p:spPr>
          <a:xfrm>
            <a:off x="6281000" y="5468244"/>
            <a:ext cx="2651119" cy="891443"/>
          </a:xfrm>
        </p:spPr>
        <p:txBody>
          <a:bodyPr/>
          <a:lstStyle/>
          <a:p>
            <a:r>
              <a:rPr lang="en-GB" sz="2200" dirty="0" smtClean="0"/>
              <a:t>Our linked curriculum</a:t>
            </a:r>
            <a:endParaRPr lang="en-GB" sz="2200" dirty="0"/>
          </a:p>
        </p:txBody>
      </p:sp>
      <p:sp>
        <p:nvSpPr>
          <p:cNvPr id="5" name="Text Placeholder 4">
            <a:extLst>
              <a:ext uri="{FF2B5EF4-FFF2-40B4-BE49-F238E27FC236}">
                <a16:creationId xmlns:a16="http://schemas.microsoft.com/office/drawing/2014/main" id="{B120454D-C5D0-45B4-AFF1-99368DE404E4}"/>
              </a:ext>
            </a:extLst>
          </p:cNvPr>
          <p:cNvSpPr>
            <a:spLocks noGrp="1"/>
          </p:cNvSpPr>
          <p:nvPr>
            <p:ph type="body" sz="quarter" idx="15"/>
          </p:nvPr>
        </p:nvSpPr>
        <p:spPr>
          <a:xfrm>
            <a:off x="4597536" y="5343735"/>
            <a:ext cx="1315519" cy="1140463"/>
          </a:xfrm>
        </p:spPr>
        <p:txBody>
          <a:bodyPr/>
          <a:lstStyle/>
          <a:p>
            <a:endParaRPr lang="en-GB" dirty="0"/>
          </a:p>
        </p:txBody>
      </p:sp>
      <p:sp>
        <p:nvSpPr>
          <p:cNvPr id="6" name="Text Placeholder 5">
            <a:extLst>
              <a:ext uri="{FF2B5EF4-FFF2-40B4-BE49-F238E27FC236}">
                <a16:creationId xmlns:a16="http://schemas.microsoft.com/office/drawing/2014/main" id="{9435FB85-97FE-476F-AFB8-01FC96F164BC}"/>
              </a:ext>
            </a:extLst>
          </p:cNvPr>
          <p:cNvSpPr>
            <a:spLocks noGrp="1"/>
          </p:cNvSpPr>
          <p:nvPr>
            <p:ph type="body" sz="quarter" idx="17"/>
          </p:nvPr>
        </p:nvSpPr>
        <p:spPr>
          <a:xfrm>
            <a:off x="9289015" y="5092209"/>
            <a:ext cx="2651119" cy="1140463"/>
          </a:xfrm>
        </p:spPr>
        <p:txBody>
          <a:bodyPr/>
          <a:lstStyle/>
          <a:p>
            <a:endParaRPr lang="en-GB" dirty="0"/>
          </a:p>
        </p:txBody>
      </p:sp>
      <p:graphicFrame>
        <p:nvGraphicFramePr>
          <p:cNvPr id="11" name="Content Placeholder 10"/>
          <p:cNvGraphicFramePr>
            <a:graphicFrameLocks noGrp="1"/>
          </p:cNvGraphicFramePr>
          <p:nvPr>
            <p:ph sz="quarter" idx="18"/>
            <p:extLst>
              <p:ext uri="{D42A27DB-BD31-4B8C-83A1-F6EECF244321}">
                <p14:modId xmlns:p14="http://schemas.microsoft.com/office/powerpoint/2010/main" val="2120784331"/>
              </p:ext>
            </p:extLst>
          </p:nvPr>
        </p:nvGraphicFramePr>
        <p:xfrm>
          <a:off x="269875" y="1125538"/>
          <a:ext cx="5649557" cy="3887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Content Placeholder 11"/>
          <p:cNvGraphicFramePr>
            <a:graphicFrameLocks noGrp="1"/>
          </p:cNvGraphicFramePr>
          <p:nvPr>
            <p:ph sz="quarter" idx="19"/>
            <p:extLst>
              <p:ext uri="{D42A27DB-BD31-4B8C-83A1-F6EECF244321}">
                <p14:modId xmlns:p14="http://schemas.microsoft.com/office/powerpoint/2010/main" val="2430276694"/>
              </p:ext>
            </p:extLst>
          </p:nvPr>
        </p:nvGraphicFramePr>
        <p:xfrm>
          <a:off x="6269951" y="1124744"/>
          <a:ext cx="5802713" cy="41044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Content Placeholder 9">
            <a:extLst>
              <a:ext uri="{FF2B5EF4-FFF2-40B4-BE49-F238E27FC236}">
                <a16:creationId xmlns:a16="http://schemas.microsoft.com/office/drawing/2014/main" id="{ED28BA12-6212-4460-917A-86B18774EF0D}"/>
              </a:ext>
            </a:extLst>
          </p:cNvPr>
          <p:cNvSpPr>
            <a:spLocks noGrp="1"/>
          </p:cNvSpPr>
          <p:nvPr>
            <p:ph sz="quarter" idx="21"/>
          </p:nvPr>
        </p:nvSpPr>
        <p:spPr>
          <a:xfrm>
            <a:off x="11443321" y="5302400"/>
            <a:ext cx="496813" cy="360040"/>
          </a:xfrm>
        </p:spPr>
        <p:txBody>
          <a:bodyPr/>
          <a:lstStyle/>
          <a:p>
            <a:endParaRPr lang="en-GB" dirty="0"/>
          </a:p>
        </p:txBody>
      </p:sp>
    </p:spTree>
    <p:extLst>
      <p:ext uri="{BB962C8B-B14F-4D97-AF65-F5344CB8AC3E}">
        <p14:creationId xmlns:p14="http://schemas.microsoft.com/office/powerpoint/2010/main" val="15491092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Core Content Framework (CCF) terminology</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u="sng" dirty="0" smtClean="0"/>
              <a:t>Key terms</a:t>
            </a:r>
            <a:r>
              <a:rPr lang="en-GB" dirty="0" smtClean="0"/>
              <a:t>:</a:t>
            </a:r>
          </a:p>
          <a:p>
            <a:r>
              <a:rPr lang="en-GB" dirty="0" smtClean="0"/>
              <a:t>Learn that… </a:t>
            </a:r>
            <a:r>
              <a:rPr lang="en-GB" b="0" dirty="0" smtClean="0"/>
              <a:t>(theory/knowledge/understanding/research)</a:t>
            </a:r>
          </a:p>
          <a:p>
            <a:r>
              <a:rPr lang="en-GB" dirty="0" smtClean="0"/>
              <a:t>Learn how to…</a:t>
            </a:r>
            <a:r>
              <a:rPr lang="en-GB" b="0" dirty="0" smtClean="0"/>
              <a:t>(application/observations/opportunities/guidance)</a:t>
            </a:r>
          </a:p>
          <a:p>
            <a:endParaRPr lang="en-GB" dirty="0" smtClean="0"/>
          </a:p>
          <a:p>
            <a:pPr marL="0" indent="0">
              <a:buNone/>
            </a:pPr>
            <a:r>
              <a:rPr lang="en-GB" dirty="0" smtClean="0"/>
              <a:t>The essential school role:</a:t>
            </a:r>
          </a:p>
          <a:p>
            <a:r>
              <a:rPr lang="en-GB" dirty="0" smtClean="0"/>
              <a:t>‘Expert mentors’</a:t>
            </a:r>
          </a:p>
          <a:p>
            <a:r>
              <a:rPr lang="en-GB" dirty="0" smtClean="0"/>
              <a:t>Following expert input… taking opportunities to practise, receive feedback and improve at…</a:t>
            </a:r>
          </a:p>
          <a:p>
            <a:endParaRPr lang="en-GB" dirty="0"/>
          </a:p>
          <a:p>
            <a:pPr marL="0" indent="0">
              <a:buNone/>
            </a:pPr>
            <a:r>
              <a:rPr lang="en-GB" dirty="0">
                <a:hlinkClick r:id="rId2"/>
              </a:rPr>
              <a:t>https://</a:t>
            </a:r>
            <a:r>
              <a:rPr lang="en-GB" dirty="0" smtClean="0">
                <a:hlinkClick r:id="rId2"/>
              </a:rPr>
              <a:t>www.gov.uk/government/publications/initial-teacher-training-itt-core-content-framework</a:t>
            </a:r>
            <a:r>
              <a:rPr lang="en-GB" dirty="0" smtClean="0"/>
              <a:t> </a:t>
            </a:r>
            <a:endParaRPr lang="en-GB" dirty="0"/>
          </a:p>
        </p:txBody>
      </p:sp>
    </p:spTree>
    <p:extLst>
      <p:ext uri="{BB962C8B-B14F-4D97-AF65-F5344CB8AC3E}">
        <p14:creationId xmlns:p14="http://schemas.microsoft.com/office/powerpoint/2010/main" val="1311314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change in mentoring focus</a:t>
            </a:r>
            <a:endParaRPr lang="en-GB" dirty="0"/>
          </a:p>
        </p:txBody>
      </p:sp>
      <p:sp>
        <p:nvSpPr>
          <p:cNvPr id="3" name="Content Placeholder 2"/>
          <p:cNvSpPr>
            <a:spLocks noGrp="1"/>
          </p:cNvSpPr>
          <p:nvPr>
            <p:ph idx="1"/>
          </p:nvPr>
        </p:nvSpPr>
        <p:spPr/>
        <p:txBody>
          <a:bodyPr>
            <a:normAutofit lnSpcReduction="10000"/>
          </a:bodyPr>
          <a:lstStyle/>
          <a:p>
            <a:pPr>
              <a:buFont typeface="Arial" panose="020B0604020202020204" pitchFamily="34" charset="0"/>
              <a:buChar char="•"/>
            </a:pPr>
            <a:r>
              <a:rPr lang="en-GB" dirty="0" smtClean="0"/>
              <a:t>Modelling</a:t>
            </a:r>
          </a:p>
          <a:p>
            <a:pPr>
              <a:buFont typeface="Arial" panose="020B0604020202020204" pitchFamily="34" charset="0"/>
              <a:buChar char="•"/>
            </a:pPr>
            <a:r>
              <a:rPr lang="en-GB" dirty="0" smtClean="0"/>
              <a:t>Guiding</a:t>
            </a:r>
          </a:p>
          <a:p>
            <a:pPr>
              <a:buFont typeface="Arial" panose="020B0604020202020204" pitchFamily="34" charset="0"/>
              <a:buChar char="•"/>
            </a:pPr>
            <a:r>
              <a:rPr lang="en-GB" dirty="0" smtClean="0"/>
              <a:t>Demonstrating</a:t>
            </a:r>
          </a:p>
          <a:p>
            <a:pPr>
              <a:buFont typeface="Arial" panose="020B0604020202020204" pitchFamily="34" charset="0"/>
              <a:buChar char="•"/>
            </a:pPr>
            <a:r>
              <a:rPr lang="en-GB" dirty="0" smtClean="0"/>
              <a:t>Sharing expertise</a:t>
            </a:r>
          </a:p>
          <a:p>
            <a:pPr>
              <a:buFont typeface="Arial" panose="020B0604020202020204" pitchFamily="34" charset="0"/>
              <a:buChar char="•"/>
            </a:pPr>
            <a:r>
              <a:rPr lang="en-GB" dirty="0" smtClean="0"/>
              <a:t>Discussing</a:t>
            </a:r>
          </a:p>
          <a:p>
            <a:pPr>
              <a:buFont typeface="Arial" panose="020B0604020202020204" pitchFamily="34" charset="0"/>
              <a:buChar char="•"/>
            </a:pPr>
            <a:r>
              <a:rPr lang="en-GB" dirty="0" smtClean="0"/>
              <a:t>Analysing</a:t>
            </a:r>
          </a:p>
          <a:p>
            <a:pPr>
              <a:buFont typeface="Arial" panose="020B0604020202020204" pitchFamily="34" charset="0"/>
              <a:buChar char="•"/>
            </a:pPr>
            <a:r>
              <a:rPr lang="en-GB" dirty="0" smtClean="0"/>
              <a:t>Collaborating</a:t>
            </a:r>
          </a:p>
          <a:p>
            <a:pPr>
              <a:buFont typeface="Arial" panose="020B0604020202020204" pitchFamily="34" charset="0"/>
              <a:buChar char="•"/>
            </a:pPr>
            <a:r>
              <a:rPr lang="en-GB" dirty="0" smtClean="0"/>
              <a:t>Building on </a:t>
            </a:r>
          </a:p>
          <a:p>
            <a:pPr marL="0" indent="0">
              <a:buNone/>
            </a:pPr>
            <a:endParaRPr lang="en-GB" dirty="0"/>
          </a:p>
          <a:p>
            <a:pPr marL="0" indent="0">
              <a:buNone/>
            </a:pPr>
            <a:r>
              <a:rPr lang="en-GB" dirty="0" smtClean="0"/>
              <a:t>Rather than</a:t>
            </a:r>
          </a:p>
          <a:p>
            <a:pPr>
              <a:buFont typeface="Arial" panose="020B0604020202020204" pitchFamily="34" charset="0"/>
              <a:buChar char="•"/>
            </a:pPr>
            <a:r>
              <a:rPr lang="en-GB" dirty="0" smtClean="0"/>
              <a:t>Judging</a:t>
            </a:r>
          </a:p>
          <a:p>
            <a:pPr>
              <a:buFont typeface="Arial" panose="020B0604020202020204" pitchFamily="34" charset="0"/>
              <a:buChar char="•"/>
            </a:pPr>
            <a:endParaRPr lang="en-GB" dirty="0"/>
          </a:p>
        </p:txBody>
      </p:sp>
      <p:sp>
        <p:nvSpPr>
          <p:cNvPr id="4" name="AutoShape 2" descr="Make yourself a priority with mentoring | Training Journ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2"/>
          <a:stretch>
            <a:fillRect/>
          </a:stretch>
        </p:blipFill>
        <p:spPr>
          <a:xfrm>
            <a:off x="5879976" y="2204864"/>
            <a:ext cx="5245174" cy="2937297"/>
          </a:xfrm>
          <a:prstGeom prst="rect">
            <a:avLst/>
          </a:prstGeom>
        </p:spPr>
      </p:pic>
    </p:spTree>
    <p:extLst>
      <p:ext uri="{BB962C8B-B14F-4D97-AF65-F5344CB8AC3E}">
        <p14:creationId xmlns:p14="http://schemas.microsoft.com/office/powerpoint/2010/main" val="562850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Adapting our formative assessments </a:t>
            </a:r>
            <a:endParaRPr lang="en-GB" dirty="0"/>
          </a:p>
        </p:txBody>
      </p:sp>
      <p:sp>
        <p:nvSpPr>
          <p:cNvPr id="5" name="Content Placeholder 4"/>
          <p:cNvSpPr>
            <a:spLocks noGrp="1"/>
          </p:cNvSpPr>
          <p:nvPr>
            <p:ph idx="1"/>
          </p:nvPr>
        </p:nvSpPr>
        <p:spPr/>
        <p:txBody>
          <a:bodyPr/>
          <a:lstStyle/>
          <a:p>
            <a:pPr marL="0" indent="0">
              <a:buNone/>
            </a:pPr>
            <a:r>
              <a:rPr lang="en-GB" dirty="0" smtClean="0"/>
              <a:t>5 strands </a:t>
            </a:r>
            <a:endParaRPr lang="en-GB" dirty="0"/>
          </a:p>
        </p:txBody>
      </p:sp>
      <p:pic>
        <p:nvPicPr>
          <p:cNvPr id="9" name="Picture 8"/>
          <p:cNvPicPr>
            <a:picLocks noChangeAspect="1"/>
          </p:cNvPicPr>
          <p:nvPr/>
        </p:nvPicPr>
        <p:blipFill>
          <a:blip r:embed="rId2"/>
          <a:stretch>
            <a:fillRect/>
          </a:stretch>
        </p:blipFill>
        <p:spPr>
          <a:xfrm>
            <a:off x="767408" y="1772816"/>
            <a:ext cx="10474678" cy="4846662"/>
          </a:xfrm>
          <a:prstGeom prst="rect">
            <a:avLst/>
          </a:prstGeom>
        </p:spPr>
      </p:pic>
    </p:spTree>
    <p:extLst>
      <p:ext uri="{BB962C8B-B14F-4D97-AF65-F5344CB8AC3E}">
        <p14:creationId xmlns:p14="http://schemas.microsoft.com/office/powerpoint/2010/main" val="39253007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UoMDocTheme">
      <a:dk1>
        <a:srgbClr val="000000"/>
      </a:dk1>
      <a:lt1>
        <a:srgbClr val="FFFFFF"/>
      </a:lt1>
      <a:dk2>
        <a:srgbClr val="6D009D"/>
      </a:dk2>
      <a:lt2>
        <a:srgbClr val="D9D9D9"/>
      </a:lt2>
      <a:accent1>
        <a:srgbClr val="6D009D"/>
      </a:accent1>
      <a:accent2>
        <a:srgbClr val="FFCC33"/>
      </a:accent2>
      <a:accent3>
        <a:srgbClr val="959597"/>
      </a:accent3>
      <a:accent4>
        <a:srgbClr val="009CB2"/>
      </a:accent4>
      <a:accent5>
        <a:srgbClr val="F72E8A"/>
      </a:accent5>
      <a:accent6>
        <a:srgbClr val="393A3C"/>
      </a:accent6>
      <a:hlink>
        <a:srgbClr val="6D009D"/>
      </a:hlink>
      <a:folHlink>
        <a:srgbClr val="6D009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DB272BEE20D244A0E5C183A466A46C" ma:contentTypeVersion="13" ma:contentTypeDescription="Create a new document." ma:contentTypeScope="" ma:versionID="2bdf94d29a5c3f6da4b7dfa6f9bfd34d">
  <xsd:schema xmlns:xsd="http://www.w3.org/2001/XMLSchema" xmlns:xs="http://www.w3.org/2001/XMLSchema" xmlns:p="http://schemas.microsoft.com/office/2006/metadata/properties" xmlns:ns3="1607d3ab-c61f-4ed7-a5bc-3b8082c27856" xmlns:ns4="fa5e378e-b709-4e55-a1fc-703fd4edd451" targetNamespace="http://schemas.microsoft.com/office/2006/metadata/properties" ma:root="true" ma:fieldsID="11ab8e04365c1ed9dfb1421e6e409e64" ns3:_="" ns4:_="">
    <xsd:import namespace="1607d3ab-c61f-4ed7-a5bc-3b8082c27856"/>
    <xsd:import namespace="fa5e378e-b709-4e55-a1fc-703fd4edd45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LengthInSeconds"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07d3ab-c61f-4ed7-a5bc-3b8082c278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a5e378e-b709-4e55-a1fc-703fd4edd45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9D90619-CF5B-4BE5-9E19-1E3B5C6D20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07d3ab-c61f-4ed7-a5bc-3b8082c27856"/>
    <ds:schemaRef ds:uri="fa5e378e-b709-4e55-a1fc-703fd4edd4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81978A0-4D81-45DA-9472-9EF7C15080B9}">
  <ds:schemaRefs>
    <ds:schemaRef ds:uri="http://schemas.microsoft.com/sharepoint/v3/contenttype/forms"/>
  </ds:schemaRefs>
</ds:datastoreItem>
</file>

<file path=customXml/itemProps3.xml><?xml version="1.0" encoding="utf-8"?>
<ds:datastoreItem xmlns:ds="http://schemas.openxmlformats.org/officeDocument/2006/customXml" ds:itemID="{59068AFA-A79C-4F9D-8D34-023247625EC5}">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fa5e378e-b709-4e55-a1fc-703fd4edd451"/>
    <ds:schemaRef ds:uri="http://purl.org/dc/elements/1.1/"/>
    <ds:schemaRef ds:uri="http://schemas.microsoft.com/office/2006/metadata/properties"/>
    <ds:schemaRef ds:uri="1607d3ab-c61f-4ed7-a5bc-3b8082c2785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2664</TotalTime>
  <Words>1924</Words>
  <Application>Microsoft Office PowerPoint</Application>
  <PresentationFormat>Widescreen</PresentationFormat>
  <Paragraphs>191</Paragraphs>
  <Slides>43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Courier New</vt:lpstr>
      <vt:lpstr>Webdings</vt:lpstr>
      <vt:lpstr>Wingdings</vt:lpstr>
      <vt:lpstr>Office Theme</vt:lpstr>
      <vt:lpstr>Mentor Training – School Experience Block 1</vt:lpstr>
      <vt:lpstr>Welcome and thank you!</vt:lpstr>
      <vt:lpstr>The diverse roles of an expert mentor</vt:lpstr>
      <vt:lpstr>Where do you fit in to our ITT curriculum?</vt:lpstr>
      <vt:lpstr>Our curriculum </vt:lpstr>
      <vt:lpstr>Delivering our curriculum in partnership</vt:lpstr>
      <vt:lpstr>Core Content Framework (CCF) terminology</vt:lpstr>
      <vt:lpstr>The change in mentoring focus</vt:lpstr>
      <vt:lpstr>Adapting our formative assessments </vt:lpstr>
      <vt:lpstr>Formative assessments – focus areas</vt:lpstr>
      <vt:lpstr>Our handbook</vt:lpstr>
      <vt:lpstr>Trainee induction (day 1)</vt:lpstr>
      <vt:lpstr>Trainee induction (week 1/2)</vt:lpstr>
      <vt:lpstr>Trainee tasks – prior to October half-term</vt:lpstr>
      <vt:lpstr>Trainee tasks – prior to October half-term</vt:lpstr>
      <vt:lpstr>Teaching expectations (Pg. 29/30)</vt:lpstr>
      <vt:lpstr>Teaching expectations (page 29/30)</vt:lpstr>
      <vt:lpstr>Team teaching week 2 (Pg. 40)</vt:lpstr>
      <vt:lpstr>Building autonomy and independence </vt:lpstr>
      <vt:lpstr>Planning expectations (Pg.27)</vt:lpstr>
      <vt:lpstr>Your expert mentor role</vt:lpstr>
      <vt:lpstr>The Professional Tutor role</vt:lpstr>
      <vt:lpstr>Formatively supporting and assessing your trainee</vt:lpstr>
      <vt:lpstr>Mentor and trainee weekly feedback document</vt:lpstr>
      <vt:lpstr>The weekly feedback document continued</vt:lpstr>
      <vt:lpstr>Example – mentor feedback form</vt:lpstr>
      <vt:lpstr>Example continued</vt:lpstr>
      <vt:lpstr>Interim reviews (week 4 and week 6) – Trainee Portfolio</vt:lpstr>
      <vt:lpstr>Interim review of the 5 strands (Trainee Portfolio)</vt:lpstr>
      <vt:lpstr>Review points – completed example</vt:lpstr>
      <vt:lpstr>The trainee and their Trainee Portfolio</vt:lpstr>
      <vt:lpstr>The trainee and their Trainee Portfolio</vt:lpstr>
      <vt:lpstr>The trainee and their Trainee Portfolio</vt:lpstr>
      <vt:lpstr>Weekly log - example</vt:lpstr>
      <vt:lpstr>Weekly log – example continued</vt:lpstr>
      <vt:lpstr>Setting the right targets</vt:lpstr>
      <vt:lpstr>Weekly logs – agreeing and setting targets</vt:lpstr>
      <vt:lpstr>Trainees experiencing difficulty</vt:lpstr>
      <vt:lpstr>Other messages – getting into school</vt:lpstr>
      <vt:lpstr>Other messages – leaving trainees alone</vt:lpstr>
      <vt:lpstr>Other messages – supporting you</vt:lpstr>
      <vt:lpstr>Thank you!</vt:lpstr>
      <vt:lpstr>Thank you!</vt:lpstr>
    </vt:vector>
  </TitlesOfParts>
  <Company>University of Manchester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James</dc:creator>
  <cp:lastModifiedBy>Karen Kilkenny</cp:lastModifiedBy>
  <cp:revision>290</cp:revision>
  <cp:lastPrinted>2020-03-11T11:01:20Z</cp:lastPrinted>
  <dcterms:created xsi:type="dcterms:W3CDTF">2012-06-12T15:56:20Z</dcterms:created>
  <dcterms:modified xsi:type="dcterms:W3CDTF">2021-09-30T13:51:24Z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0x01010095DB272BEE20D244A0E5C183A466A46C</vt:lpwstr>
  </property>
</Properties>
</file>