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1"/>
  </p:notesMasterIdLst>
  <p:handoutMasterIdLst>
    <p:handoutMasterId r:id="rId12"/>
  </p:handoutMasterIdLst>
  <p:sldIdLst>
    <p:sldId id="368" r:id="rId2"/>
    <p:sldId id="343" r:id="rId3"/>
    <p:sldId id="344" r:id="rId4"/>
    <p:sldId id="345" r:id="rId5"/>
    <p:sldId id="346" r:id="rId6"/>
    <p:sldId id="347" r:id="rId7"/>
    <p:sldId id="349" r:id="rId8"/>
    <p:sldId id="352" r:id="rId9"/>
    <p:sldId id="369" r:id="rId1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0176"/>
    <a:srgbClr val="00458A"/>
    <a:srgbClr val="1D0E82"/>
    <a:srgbClr val="000066"/>
    <a:srgbClr val="D6B2D6"/>
    <a:srgbClr val="B3DC1F"/>
    <a:srgbClr val="FF6600"/>
    <a:srgbClr val="003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1" autoAdjust="0"/>
  </p:normalViewPr>
  <p:slideViewPr>
    <p:cSldViewPr snapToGrid="0">
      <p:cViewPr>
        <p:scale>
          <a:sx n="100" d="100"/>
          <a:sy n="100" d="100"/>
        </p:scale>
        <p:origin x="-294" y="-276"/>
      </p:cViewPr>
      <p:guideLst>
        <p:guide orient="horz" pos="1409"/>
        <p:guide pos="17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320" y="-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FSP-AD1\NCI\INQUIRY_PRESENTATION%20MASTER%20SLIDES\Avoidable%20Deaths%20slides\Updated%20figures%20from%202019%20report\England\Data\ONS_Number%20of%20Homicide%20convictions%20in%20E&amp;W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CFSP-AD1\NCI\INQUIRY_PRESENTATION%20MASTER%20SLIDES\Avoidable%20Deaths%20slides\Updated%20figures%20from%202019%20report\England\Data\Homicide%20data_England%202019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CFSP-AD1\NCI\INQUIRY_PRESENTATION%20MASTER%20SLIDES\Avoidable%20Deaths%20slides\Updated%20figures%20from%202019%20report\England\Data\Homicide%20data_England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Calibri" panose="020F0502020204030204" pitchFamily="34" charset="0"/>
                      </a:rPr>
                      <a:t>41%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417541557305337E-3"/>
                  <c:y val="-8.3451379172932542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27%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4.77168230951394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Calibri" panose="020F0502020204030204" pitchFamily="34" charset="0"/>
                      </a:rPr>
                      <a:t>17%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Calibri" panose="020F0502020204030204" pitchFamily="34" charset="0"/>
                      </a:rPr>
                      <a:t>11%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3%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1%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1%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Sheet1!$A$3:$A$9</c:f>
              <c:strCache>
                <c:ptCount val="7"/>
                <c:pt idx="0">
                  <c:v>&lt;25 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75+</c:v>
                </c:pt>
              </c:strCache>
            </c:strRef>
          </c:cat>
          <c:val>
            <c:numRef>
              <c:f>Sheet1!$B$3:$B$9</c:f>
              <c:numCache>
                <c:formatCode>General</c:formatCode>
                <c:ptCount val="7"/>
                <c:pt idx="0">
                  <c:v>2030</c:v>
                </c:pt>
                <c:pt idx="1">
                  <c:v>1313</c:v>
                </c:pt>
                <c:pt idx="2">
                  <c:v>809</c:v>
                </c:pt>
                <c:pt idx="3">
                  <c:v>523</c:v>
                </c:pt>
                <c:pt idx="4">
                  <c:v>151</c:v>
                </c:pt>
                <c:pt idx="5">
                  <c:v>42</c:v>
                </c:pt>
                <c:pt idx="6">
                  <c:v>28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Calibri" panose="020F0502020204030204" pitchFamily="34" charset="0"/>
                      </a:rPr>
                      <a:t>28%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Calibri" panose="020F0502020204030204" pitchFamily="34" charset="0"/>
                      </a:rPr>
                      <a:t>29%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Calibri" panose="020F0502020204030204" pitchFamily="34" charset="0"/>
                      </a:rPr>
                      <a:t>25%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12%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5%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>
                        <a:latin typeface="Calibri" panose="020F0502020204030204" pitchFamily="34" charset="0"/>
                      </a:rPr>
                      <a:t>1%</a:t>
                    </a:r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Calibri" panose="020F0502020204030204" pitchFamily="34" charset="0"/>
                      </a:rPr>
                      <a:t>&lt;1</a:t>
                    </a:r>
                    <a:r>
                      <a:rPr lang="en-US" dirty="0">
                        <a:latin typeface="Calibri" panose="020F0502020204030204" pitchFamily="34" charset="0"/>
                      </a:rPr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Sheet1!$A$3:$A$9</c:f>
              <c:strCache>
                <c:ptCount val="7"/>
                <c:pt idx="0">
                  <c:v>&lt;25 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75+</c:v>
                </c:pt>
              </c:strCache>
            </c:strRef>
          </c:cat>
          <c:val>
            <c:numRef>
              <c:f>Sheet1!$C$3:$C$9</c:f>
              <c:numCache>
                <c:formatCode>General</c:formatCode>
                <c:ptCount val="7"/>
                <c:pt idx="0">
                  <c:v>131</c:v>
                </c:pt>
                <c:pt idx="1">
                  <c:v>134</c:v>
                </c:pt>
                <c:pt idx="2">
                  <c:v>119</c:v>
                </c:pt>
                <c:pt idx="3">
                  <c:v>56</c:v>
                </c:pt>
                <c:pt idx="4">
                  <c:v>23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93613056"/>
        <c:axId val="93648000"/>
      </c:barChart>
      <c:catAx>
        <c:axId val="93613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Age-groups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93648000"/>
        <c:crosses val="autoZero"/>
        <c:auto val="1"/>
        <c:lblAlgn val="ctr"/>
        <c:lblOffset val="100"/>
        <c:noMultiLvlLbl val="0"/>
      </c:catAx>
      <c:valAx>
        <c:axId val="936480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Number of homicides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93613056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71031651740722834"/>
          <c:y val="0.23076424270495599"/>
          <c:w val="0.17857239720034992"/>
          <c:h val="7.9019517024039809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530984942671659E-2"/>
          <c:y val="7.4575205341011044E-2"/>
          <c:w val="0.81527956900124321"/>
          <c:h val="0.79886875848259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Sheet1!$B$28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11%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17%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45%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27%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Sheet1!$A$29:$A$32</c:f>
              <c:strCache>
                <c:ptCount val="4"/>
                <c:pt idx="0">
                  <c:v>Family</c:v>
                </c:pt>
                <c:pt idx="1">
                  <c:v>Spouse</c:v>
                </c:pt>
                <c:pt idx="2">
                  <c:v>Acquaintance</c:v>
                </c:pt>
                <c:pt idx="3">
                  <c:v>Stranger</c:v>
                </c:pt>
              </c:strCache>
            </c:strRef>
          </c:cat>
          <c:val>
            <c:numRef>
              <c:f>Sheet1!$B$29:$B$32</c:f>
              <c:numCache>
                <c:formatCode>General</c:formatCode>
                <c:ptCount val="4"/>
                <c:pt idx="0">
                  <c:v>460</c:v>
                </c:pt>
                <c:pt idx="1">
                  <c:v>729</c:v>
                </c:pt>
                <c:pt idx="2">
                  <c:v>1942</c:v>
                </c:pt>
                <c:pt idx="3">
                  <c:v>1142</c:v>
                </c:pt>
              </c:numCache>
            </c:numRef>
          </c:val>
        </c:ser>
        <c:ser>
          <c:idx val="1"/>
          <c:order val="1"/>
          <c:tx>
            <c:strRef>
              <c:f>Sheet1!$C$28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28%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30%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35%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Sheet1!$A$29:$A$32</c:f>
              <c:strCache>
                <c:ptCount val="4"/>
                <c:pt idx="0">
                  <c:v>Family</c:v>
                </c:pt>
                <c:pt idx="1">
                  <c:v>Spouse</c:v>
                </c:pt>
                <c:pt idx="2">
                  <c:v>Acquaintance</c:v>
                </c:pt>
                <c:pt idx="3">
                  <c:v>Stranger</c:v>
                </c:pt>
              </c:strCache>
            </c:strRef>
          </c:cat>
          <c:val>
            <c:numRef>
              <c:f>Sheet1!$C$29:$C$32</c:f>
              <c:numCache>
                <c:formatCode>General</c:formatCode>
                <c:ptCount val="4"/>
                <c:pt idx="0">
                  <c:v>130</c:v>
                </c:pt>
                <c:pt idx="1">
                  <c:v>122</c:v>
                </c:pt>
                <c:pt idx="2">
                  <c:v>152</c:v>
                </c:pt>
                <c:pt idx="3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axId val="99354496"/>
        <c:axId val="99373056"/>
      </c:barChart>
      <c:catAx>
        <c:axId val="99354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Relationship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99373056"/>
        <c:crosses val="autoZero"/>
        <c:auto val="1"/>
        <c:lblAlgn val="ctr"/>
        <c:lblOffset val="100"/>
        <c:noMultiLvlLbl val="0"/>
      </c:catAx>
      <c:valAx>
        <c:axId val="993730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Number of homicides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99354496"/>
        <c:crosses val="autoZero"/>
        <c:crossBetween val="between"/>
      </c:valAx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0.72151185504327686"/>
          <c:y val="9.3390228061983049E-2"/>
          <c:w val="0.16675624666413558"/>
          <c:h val="8.4878561958896259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Sheet1!$B$48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4%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25%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21%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21%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45859342488557E-3"/>
                  <c:y val="-1.137979915401199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15%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8%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4%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Sheet1!$A$49:$A$56</c:f>
              <c:strCache>
                <c:ptCount val="8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75+</c:v>
                </c:pt>
              </c:strCache>
            </c:strRef>
          </c:cat>
          <c:val>
            <c:numRef>
              <c:f>Sheet1!$B$49:$B$56</c:f>
              <c:numCache>
                <c:formatCode>General</c:formatCode>
                <c:ptCount val="8"/>
                <c:pt idx="0">
                  <c:v>186</c:v>
                </c:pt>
                <c:pt idx="1">
                  <c:v>1205</c:v>
                </c:pt>
                <c:pt idx="2">
                  <c:v>1016</c:v>
                </c:pt>
                <c:pt idx="3">
                  <c:v>1006</c:v>
                </c:pt>
                <c:pt idx="4">
                  <c:v>736</c:v>
                </c:pt>
                <c:pt idx="5">
                  <c:v>408</c:v>
                </c:pt>
                <c:pt idx="6">
                  <c:v>177</c:v>
                </c:pt>
                <c:pt idx="7">
                  <c:v>164</c:v>
                </c:pt>
              </c:numCache>
            </c:numRef>
          </c:val>
        </c:ser>
        <c:ser>
          <c:idx val="1"/>
          <c:order val="1"/>
          <c:tx>
            <c:strRef>
              <c:f>Sheet1!$C$48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19%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13%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13%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19%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14%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9%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5%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Sheet1!$A$49:$A$56</c:f>
              <c:strCache>
                <c:ptCount val="8"/>
                <c:pt idx="0">
                  <c:v>0-14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75+</c:v>
                </c:pt>
              </c:strCache>
            </c:strRef>
          </c:cat>
          <c:val>
            <c:numRef>
              <c:f>Sheet1!$C$49:$C$56</c:f>
              <c:numCache>
                <c:formatCode>General</c:formatCode>
                <c:ptCount val="8"/>
                <c:pt idx="0">
                  <c:v>91</c:v>
                </c:pt>
                <c:pt idx="1">
                  <c:v>60</c:v>
                </c:pt>
                <c:pt idx="2">
                  <c:v>60</c:v>
                </c:pt>
                <c:pt idx="3">
                  <c:v>90</c:v>
                </c:pt>
                <c:pt idx="4">
                  <c:v>66</c:v>
                </c:pt>
                <c:pt idx="5">
                  <c:v>42</c:v>
                </c:pt>
                <c:pt idx="6">
                  <c:v>23</c:v>
                </c:pt>
                <c:pt idx="7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9375744"/>
        <c:axId val="99435264"/>
      </c:barChart>
      <c:catAx>
        <c:axId val="99375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Age-groups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99435264"/>
        <c:crosses val="autoZero"/>
        <c:auto val="1"/>
        <c:lblAlgn val="ctr"/>
        <c:lblOffset val="100"/>
        <c:noMultiLvlLbl val="0"/>
      </c:catAx>
      <c:valAx>
        <c:axId val="994352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Number of homicides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99375744"/>
        <c:crosses val="autoZero"/>
        <c:crossBetween val="between"/>
      </c:valAx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73735081897576826"/>
          <c:y val="7.2119322335001887E-2"/>
          <c:w val="0.15639801394252473"/>
          <c:h val="8.7253705962810957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Sheet1!$B$68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43%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11%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19%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47776010758366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8%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14%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Sheet1!$A$69:$A$74</c:f>
              <c:strCache>
                <c:ptCount val="6"/>
                <c:pt idx="0">
                  <c:v>Sharp instrument</c:v>
                </c:pt>
                <c:pt idx="1">
                  <c:v>Blunt instrument</c:v>
                </c:pt>
                <c:pt idx="2">
                  <c:v>Hitting and kicking</c:v>
                </c:pt>
                <c:pt idx="3">
                  <c:v>Strangulation</c:v>
                </c:pt>
                <c:pt idx="4">
                  <c:v>Firearms</c:v>
                </c:pt>
                <c:pt idx="5">
                  <c:v>Other methods</c:v>
                </c:pt>
              </c:strCache>
            </c:strRef>
          </c:cat>
          <c:val>
            <c:numRef>
              <c:f>Sheet1!$B$69:$B$74</c:f>
              <c:numCache>
                <c:formatCode>General</c:formatCode>
                <c:ptCount val="6"/>
                <c:pt idx="0">
                  <c:v>2066</c:v>
                </c:pt>
                <c:pt idx="1">
                  <c:v>519</c:v>
                </c:pt>
                <c:pt idx="2">
                  <c:v>914</c:v>
                </c:pt>
                <c:pt idx="3">
                  <c:v>249</c:v>
                </c:pt>
                <c:pt idx="4">
                  <c:v>345</c:v>
                </c:pt>
                <c:pt idx="5">
                  <c:v>657</c:v>
                </c:pt>
              </c:numCache>
            </c:numRef>
          </c:val>
        </c:ser>
        <c:ser>
          <c:idx val="1"/>
          <c:order val="1"/>
          <c:tx>
            <c:strRef>
              <c:f>Sheet1!$C$68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46%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10%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11%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2%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28%</a:t>
                    </a:r>
                    <a:endParaRPr lang="en-US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Sheet1!$A$69:$A$74</c:f>
              <c:strCache>
                <c:ptCount val="6"/>
                <c:pt idx="0">
                  <c:v>Sharp instrument</c:v>
                </c:pt>
                <c:pt idx="1">
                  <c:v>Blunt instrument</c:v>
                </c:pt>
                <c:pt idx="2">
                  <c:v>Hitting and kicking</c:v>
                </c:pt>
                <c:pt idx="3">
                  <c:v>Strangulation</c:v>
                </c:pt>
                <c:pt idx="4">
                  <c:v>Firearms</c:v>
                </c:pt>
                <c:pt idx="5">
                  <c:v>Other methods</c:v>
                </c:pt>
              </c:strCache>
            </c:strRef>
          </c:cat>
          <c:val>
            <c:numRef>
              <c:f>Sheet1!$C$69:$C$74</c:f>
              <c:numCache>
                <c:formatCode>General</c:formatCode>
                <c:ptCount val="6"/>
                <c:pt idx="0">
                  <c:v>209</c:v>
                </c:pt>
                <c:pt idx="1">
                  <c:v>46</c:v>
                </c:pt>
                <c:pt idx="2">
                  <c:v>48</c:v>
                </c:pt>
                <c:pt idx="3">
                  <c:v>17</c:v>
                </c:pt>
                <c:pt idx="4">
                  <c:v>8</c:v>
                </c:pt>
                <c:pt idx="5">
                  <c:v>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axId val="101117952"/>
        <c:axId val="101120256"/>
      </c:barChart>
      <c:catAx>
        <c:axId val="101117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83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Method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101120256"/>
        <c:crosses val="autoZero"/>
        <c:auto val="1"/>
        <c:lblAlgn val="ctr"/>
        <c:lblOffset val="100"/>
        <c:noMultiLvlLbl val="0"/>
      </c:catAx>
      <c:valAx>
        <c:axId val="1011202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83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Number of homicides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101117952"/>
        <c:crosses val="autoZero"/>
        <c:crossBetween val="between"/>
      </c:valAx>
      <c:spPr>
        <a:noFill/>
        <a:ln w="25153">
          <a:noFill/>
        </a:ln>
      </c:spPr>
    </c:plotArea>
    <c:legend>
      <c:legendPos val="r"/>
      <c:layout>
        <c:manualLayout>
          <c:xMode val="edge"/>
          <c:yMode val="edge"/>
          <c:x val="0.68961476707869607"/>
          <c:y val="7.6582656057807438E-2"/>
          <c:w val="0.19232635375885276"/>
          <c:h val="0.1084047622862581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470124718626548E-2"/>
          <c:y val="0.11281646596258828"/>
          <c:w val="0.87671957812355261"/>
          <c:h val="0.7262668035845412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Convictions</c:v>
                </c:pt>
              </c:strCache>
            </c:strRef>
          </c:tx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1997/98</c:v>
                </c:pt>
                <c:pt idx="32">
                  <c:v>1998/99</c:v>
                </c:pt>
                <c:pt idx="33">
                  <c:v>1999/00</c:v>
                </c:pt>
                <c:pt idx="34">
                  <c:v>2000/01</c:v>
                </c:pt>
                <c:pt idx="35">
                  <c:v>2001/02</c:v>
                </c:pt>
                <c:pt idx="36">
                  <c:v>2002/03</c:v>
                </c:pt>
                <c:pt idx="37">
                  <c:v>2003/04</c:v>
                </c:pt>
                <c:pt idx="38">
                  <c:v>2004/05</c:v>
                </c:pt>
                <c:pt idx="39">
                  <c:v>2005/06</c:v>
                </c:pt>
                <c:pt idx="40">
                  <c:v>2006/07</c:v>
                </c:pt>
                <c:pt idx="41">
                  <c:v>2007/08</c:v>
                </c:pt>
                <c:pt idx="42">
                  <c:v>2008/09</c:v>
                </c:pt>
                <c:pt idx="43">
                  <c:v>2009/10</c:v>
                </c:pt>
                <c:pt idx="44">
                  <c:v>2010/11</c:v>
                </c:pt>
                <c:pt idx="45">
                  <c:v>2011/12</c:v>
                </c:pt>
                <c:pt idx="46">
                  <c:v>2012/13</c:v>
                </c:pt>
                <c:pt idx="47">
                  <c:v>2013/14</c:v>
                </c:pt>
                <c:pt idx="48">
                  <c:v>2014/15</c:v>
                </c:pt>
                <c:pt idx="49">
                  <c:v>2015/16</c:v>
                </c:pt>
                <c:pt idx="50">
                  <c:v>2016/17</c:v>
                </c:pt>
                <c:pt idx="51">
                  <c:v>2017/18</c:v>
                </c:pt>
              </c:strCache>
            </c:strRef>
          </c:cat>
          <c:val>
            <c:numRef>
              <c:f>Sheet1!$B$2:$B$53</c:f>
              <c:numCache>
                <c:formatCode>General</c:formatCode>
                <c:ptCount val="52"/>
                <c:pt idx="0">
                  <c:v>251</c:v>
                </c:pt>
                <c:pt idx="1">
                  <c:v>272</c:v>
                </c:pt>
                <c:pt idx="2">
                  <c:v>271</c:v>
                </c:pt>
                <c:pt idx="3">
                  <c:v>299</c:v>
                </c:pt>
                <c:pt idx="4">
                  <c:v>327</c:v>
                </c:pt>
                <c:pt idx="5">
                  <c:v>337</c:v>
                </c:pt>
                <c:pt idx="6">
                  <c:v>321</c:v>
                </c:pt>
                <c:pt idx="7">
                  <c:v>424</c:v>
                </c:pt>
                <c:pt idx="8">
                  <c:v>383</c:v>
                </c:pt>
                <c:pt idx="9">
                  <c:v>394</c:v>
                </c:pt>
                <c:pt idx="10">
                  <c:v>362</c:v>
                </c:pt>
                <c:pt idx="11">
                  <c:v>424</c:v>
                </c:pt>
                <c:pt idx="12">
                  <c:v>475</c:v>
                </c:pt>
                <c:pt idx="13">
                  <c:v>423</c:v>
                </c:pt>
                <c:pt idx="14">
                  <c:v>448</c:v>
                </c:pt>
                <c:pt idx="15">
                  <c:v>441</c:v>
                </c:pt>
                <c:pt idx="16">
                  <c:v>417</c:v>
                </c:pt>
                <c:pt idx="17">
                  <c:v>451</c:v>
                </c:pt>
                <c:pt idx="18">
                  <c:v>457</c:v>
                </c:pt>
                <c:pt idx="19">
                  <c:v>506</c:v>
                </c:pt>
                <c:pt idx="20">
                  <c:v>515</c:v>
                </c:pt>
                <c:pt idx="21">
                  <c:v>493</c:v>
                </c:pt>
                <c:pt idx="22">
                  <c:v>458</c:v>
                </c:pt>
                <c:pt idx="23">
                  <c:v>443</c:v>
                </c:pt>
                <c:pt idx="24">
                  <c:v>502</c:v>
                </c:pt>
                <c:pt idx="25">
                  <c:v>504</c:v>
                </c:pt>
                <c:pt idx="26">
                  <c:v>501</c:v>
                </c:pt>
                <c:pt idx="27">
                  <c:v>495</c:v>
                </c:pt>
                <c:pt idx="28">
                  <c:v>558</c:v>
                </c:pt>
                <c:pt idx="29">
                  <c:v>534</c:v>
                </c:pt>
                <c:pt idx="30">
                  <c:v>509</c:v>
                </c:pt>
                <c:pt idx="31">
                  <c:v>524</c:v>
                </c:pt>
                <c:pt idx="32">
                  <c:v>529</c:v>
                </c:pt>
                <c:pt idx="33">
                  <c:v>534</c:v>
                </c:pt>
                <c:pt idx="34">
                  <c:v>576</c:v>
                </c:pt>
                <c:pt idx="35">
                  <c:v>666</c:v>
                </c:pt>
                <c:pt idx="36">
                  <c:v>624</c:v>
                </c:pt>
                <c:pt idx="37">
                  <c:v>647</c:v>
                </c:pt>
                <c:pt idx="38">
                  <c:v>690</c:v>
                </c:pt>
                <c:pt idx="39">
                  <c:v>624</c:v>
                </c:pt>
                <c:pt idx="40">
                  <c:v>473</c:v>
                </c:pt>
                <c:pt idx="41">
                  <c:v>681</c:v>
                </c:pt>
                <c:pt idx="42">
                  <c:v>589</c:v>
                </c:pt>
                <c:pt idx="43">
                  <c:v>540</c:v>
                </c:pt>
                <c:pt idx="44">
                  <c:v>529</c:v>
                </c:pt>
                <c:pt idx="45">
                  <c:v>473</c:v>
                </c:pt>
                <c:pt idx="46">
                  <c:v>463</c:v>
                </c:pt>
                <c:pt idx="47">
                  <c:v>524</c:v>
                </c:pt>
                <c:pt idx="48">
                  <c:v>391</c:v>
                </c:pt>
                <c:pt idx="49">
                  <c:v>368</c:v>
                </c:pt>
                <c:pt idx="50">
                  <c:v>331</c:v>
                </c:pt>
                <c:pt idx="51">
                  <c:v>252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Murder</c:v>
                </c:pt>
              </c:strCache>
            </c:strRef>
          </c:tx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1997/98</c:v>
                </c:pt>
                <c:pt idx="32">
                  <c:v>1998/99</c:v>
                </c:pt>
                <c:pt idx="33">
                  <c:v>1999/00</c:v>
                </c:pt>
                <c:pt idx="34">
                  <c:v>2000/01</c:v>
                </c:pt>
                <c:pt idx="35">
                  <c:v>2001/02</c:v>
                </c:pt>
                <c:pt idx="36">
                  <c:v>2002/03</c:v>
                </c:pt>
                <c:pt idx="37">
                  <c:v>2003/04</c:v>
                </c:pt>
                <c:pt idx="38">
                  <c:v>2004/05</c:v>
                </c:pt>
                <c:pt idx="39">
                  <c:v>2005/06</c:v>
                </c:pt>
                <c:pt idx="40">
                  <c:v>2006/07</c:v>
                </c:pt>
                <c:pt idx="41">
                  <c:v>2007/08</c:v>
                </c:pt>
                <c:pt idx="42">
                  <c:v>2008/09</c:v>
                </c:pt>
                <c:pt idx="43">
                  <c:v>2009/10</c:v>
                </c:pt>
                <c:pt idx="44">
                  <c:v>2010/11</c:v>
                </c:pt>
                <c:pt idx="45">
                  <c:v>2011/12</c:v>
                </c:pt>
                <c:pt idx="46">
                  <c:v>2012/13</c:v>
                </c:pt>
                <c:pt idx="47">
                  <c:v>2013/14</c:v>
                </c:pt>
                <c:pt idx="48">
                  <c:v>2014/15</c:v>
                </c:pt>
                <c:pt idx="49">
                  <c:v>2015/16</c:v>
                </c:pt>
                <c:pt idx="50">
                  <c:v>2016/17</c:v>
                </c:pt>
                <c:pt idx="51">
                  <c:v>2017/18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2"/>
                <c:pt idx="0">
                  <c:v>64</c:v>
                </c:pt>
                <c:pt idx="1">
                  <c:v>76</c:v>
                </c:pt>
                <c:pt idx="2">
                  <c:v>78</c:v>
                </c:pt>
                <c:pt idx="3">
                  <c:v>99</c:v>
                </c:pt>
                <c:pt idx="4">
                  <c:v>91</c:v>
                </c:pt>
                <c:pt idx="5">
                  <c:v>85</c:v>
                </c:pt>
                <c:pt idx="6">
                  <c:v>83</c:v>
                </c:pt>
                <c:pt idx="7">
                  <c:v>125</c:v>
                </c:pt>
                <c:pt idx="8">
                  <c:v>99</c:v>
                </c:pt>
                <c:pt idx="9">
                  <c:v>108</c:v>
                </c:pt>
                <c:pt idx="10">
                  <c:v>116</c:v>
                </c:pt>
                <c:pt idx="11">
                  <c:v>137</c:v>
                </c:pt>
                <c:pt idx="12">
                  <c:v>169</c:v>
                </c:pt>
                <c:pt idx="13">
                  <c:v>140</c:v>
                </c:pt>
                <c:pt idx="14">
                  <c:v>167</c:v>
                </c:pt>
                <c:pt idx="15">
                  <c:v>161</c:v>
                </c:pt>
                <c:pt idx="16">
                  <c:v>153</c:v>
                </c:pt>
                <c:pt idx="17">
                  <c:v>171</c:v>
                </c:pt>
                <c:pt idx="18">
                  <c:v>166</c:v>
                </c:pt>
                <c:pt idx="19">
                  <c:v>208</c:v>
                </c:pt>
                <c:pt idx="20">
                  <c:v>216</c:v>
                </c:pt>
                <c:pt idx="21">
                  <c:v>189</c:v>
                </c:pt>
                <c:pt idx="22">
                  <c:v>198</c:v>
                </c:pt>
                <c:pt idx="23">
                  <c:v>186</c:v>
                </c:pt>
                <c:pt idx="24">
                  <c:v>197</c:v>
                </c:pt>
                <c:pt idx="25">
                  <c:v>215</c:v>
                </c:pt>
                <c:pt idx="26">
                  <c:v>224</c:v>
                </c:pt>
                <c:pt idx="27">
                  <c:v>230</c:v>
                </c:pt>
                <c:pt idx="28">
                  <c:v>278</c:v>
                </c:pt>
                <c:pt idx="29">
                  <c:v>261</c:v>
                </c:pt>
                <c:pt idx="30">
                  <c:v>250</c:v>
                </c:pt>
                <c:pt idx="31">
                  <c:v>236</c:v>
                </c:pt>
                <c:pt idx="32">
                  <c:v>256</c:v>
                </c:pt>
                <c:pt idx="33">
                  <c:v>281</c:v>
                </c:pt>
                <c:pt idx="34">
                  <c:v>290</c:v>
                </c:pt>
                <c:pt idx="35">
                  <c:v>330</c:v>
                </c:pt>
                <c:pt idx="36">
                  <c:v>344</c:v>
                </c:pt>
                <c:pt idx="37">
                  <c:v>368</c:v>
                </c:pt>
                <c:pt idx="38">
                  <c:v>412</c:v>
                </c:pt>
                <c:pt idx="39">
                  <c:v>395</c:v>
                </c:pt>
                <c:pt idx="40">
                  <c:v>311</c:v>
                </c:pt>
                <c:pt idx="41">
                  <c:v>402</c:v>
                </c:pt>
                <c:pt idx="42">
                  <c:v>344</c:v>
                </c:pt>
                <c:pt idx="43">
                  <c:v>328</c:v>
                </c:pt>
                <c:pt idx="44">
                  <c:v>337</c:v>
                </c:pt>
                <c:pt idx="45">
                  <c:v>311</c:v>
                </c:pt>
                <c:pt idx="46">
                  <c:v>301</c:v>
                </c:pt>
                <c:pt idx="47">
                  <c:v>332</c:v>
                </c:pt>
                <c:pt idx="48">
                  <c:v>232</c:v>
                </c:pt>
                <c:pt idx="49">
                  <c:v>246</c:v>
                </c:pt>
                <c:pt idx="50">
                  <c:v>187</c:v>
                </c:pt>
                <c:pt idx="51">
                  <c:v>161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Section 2 manslaughter</c:v>
                </c:pt>
              </c:strCache>
            </c:strRef>
          </c:tx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1997/98</c:v>
                </c:pt>
                <c:pt idx="32">
                  <c:v>1998/99</c:v>
                </c:pt>
                <c:pt idx="33">
                  <c:v>1999/00</c:v>
                </c:pt>
                <c:pt idx="34">
                  <c:v>2000/01</c:v>
                </c:pt>
                <c:pt idx="35">
                  <c:v>2001/02</c:v>
                </c:pt>
                <c:pt idx="36">
                  <c:v>2002/03</c:v>
                </c:pt>
                <c:pt idx="37">
                  <c:v>2003/04</c:v>
                </c:pt>
                <c:pt idx="38">
                  <c:v>2004/05</c:v>
                </c:pt>
                <c:pt idx="39">
                  <c:v>2005/06</c:v>
                </c:pt>
                <c:pt idx="40">
                  <c:v>2006/07</c:v>
                </c:pt>
                <c:pt idx="41">
                  <c:v>2007/08</c:v>
                </c:pt>
                <c:pt idx="42">
                  <c:v>2008/09</c:v>
                </c:pt>
                <c:pt idx="43">
                  <c:v>2009/10</c:v>
                </c:pt>
                <c:pt idx="44">
                  <c:v>2010/11</c:v>
                </c:pt>
                <c:pt idx="45">
                  <c:v>2011/12</c:v>
                </c:pt>
                <c:pt idx="46">
                  <c:v>2012/13</c:v>
                </c:pt>
                <c:pt idx="47">
                  <c:v>2013/14</c:v>
                </c:pt>
                <c:pt idx="48">
                  <c:v>2014/15</c:v>
                </c:pt>
                <c:pt idx="49">
                  <c:v>2015/16</c:v>
                </c:pt>
                <c:pt idx="50">
                  <c:v>2016/17</c:v>
                </c:pt>
                <c:pt idx="51">
                  <c:v>2017/18</c:v>
                </c:pt>
              </c:strCache>
            </c:strRef>
          </c:cat>
          <c:val>
            <c:numRef>
              <c:f>Sheet1!$D$2:$D$53</c:f>
              <c:numCache>
                <c:formatCode>General</c:formatCode>
                <c:ptCount val="52"/>
                <c:pt idx="0">
                  <c:v>47</c:v>
                </c:pt>
                <c:pt idx="1">
                  <c:v>50</c:v>
                </c:pt>
                <c:pt idx="2">
                  <c:v>58</c:v>
                </c:pt>
                <c:pt idx="3">
                  <c:v>65</c:v>
                </c:pt>
                <c:pt idx="4">
                  <c:v>72</c:v>
                </c:pt>
                <c:pt idx="5">
                  <c:v>85</c:v>
                </c:pt>
                <c:pt idx="6">
                  <c:v>77</c:v>
                </c:pt>
                <c:pt idx="7">
                  <c:v>96</c:v>
                </c:pt>
                <c:pt idx="8">
                  <c:v>77</c:v>
                </c:pt>
                <c:pt idx="9">
                  <c:v>92</c:v>
                </c:pt>
                <c:pt idx="10">
                  <c:v>94</c:v>
                </c:pt>
                <c:pt idx="11">
                  <c:v>90</c:v>
                </c:pt>
                <c:pt idx="12">
                  <c:v>109</c:v>
                </c:pt>
                <c:pt idx="13">
                  <c:v>88</c:v>
                </c:pt>
                <c:pt idx="14">
                  <c:v>87</c:v>
                </c:pt>
                <c:pt idx="15">
                  <c:v>102</c:v>
                </c:pt>
                <c:pt idx="16">
                  <c:v>80</c:v>
                </c:pt>
                <c:pt idx="17">
                  <c:v>77</c:v>
                </c:pt>
                <c:pt idx="18">
                  <c:v>76</c:v>
                </c:pt>
                <c:pt idx="19">
                  <c:v>84</c:v>
                </c:pt>
                <c:pt idx="20">
                  <c:v>78</c:v>
                </c:pt>
                <c:pt idx="21">
                  <c:v>74</c:v>
                </c:pt>
                <c:pt idx="22">
                  <c:v>83</c:v>
                </c:pt>
                <c:pt idx="23">
                  <c:v>70</c:v>
                </c:pt>
                <c:pt idx="24">
                  <c:v>76</c:v>
                </c:pt>
                <c:pt idx="25">
                  <c:v>78</c:v>
                </c:pt>
                <c:pt idx="26">
                  <c:v>62</c:v>
                </c:pt>
                <c:pt idx="27">
                  <c:v>71</c:v>
                </c:pt>
                <c:pt idx="28">
                  <c:v>53</c:v>
                </c:pt>
                <c:pt idx="29">
                  <c:v>50</c:v>
                </c:pt>
                <c:pt idx="30">
                  <c:v>47</c:v>
                </c:pt>
                <c:pt idx="31">
                  <c:v>51</c:v>
                </c:pt>
                <c:pt idx="32">
                  <c:v>41</c:v>
                </c:pt>
                <c:pt idx="33">
                  <c:v>27</c:v>
                </c:pt>
                <c:pt idx="34">
                  <c:v>18</c:v>
                </c:pt>
                <c:pt idx="35">
                  <c:v>19</c:v>
                </c:pt>
                <c:pt idx="36">
                  <c:v>15</c:v>
                </c:pt>
                <c:pt idx="37">
                  <c:v>21</c:v>
                </c:pt>
                <c:pt idx="38">
                  <c:v>26</c:v>
                </c:pt>
                <c:pt idx="39">
                  <c:v>26</c:v>
                </c:pt>
                <c:pt idx="40">
                  <c:v>31</c:v>
                </c:pt>
                <c:pt idx="41">
                  <c:v>35</c:v>
                </c:pt>
                <c:pt idx="42">
                  <c:v>36</c:v>
                </c:pt>
                <c:pt idx="43">
                  <c:v>28</c:v>
                </c:pt>
                <c:pt idx="44">
                  <c:v>27</c:v>
                </c:pt>
                <c:pt idx="45">
                  <c:v>31</c:v>
                </c:pt>
                <c:pt idx="46">
                  <c:v>28</c:v>
                </c:pt>
                <c:pt idx="47">
                  <c:v>37</c:v>
                </c:pt>
                <c:pt idx="48">
                  <c:v>28</c:v>
                </c:pt>
                <c:pt idx="49">
                  <c:v>24</c:v>
                </c:pt>
                <c:pt idx="50">
                  <c:v>16</c:v>
                </c:pt>
                <c:pt idx="51">
                  <c:v>10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manslaughter</c:v>
                </c:pt>
              </c:strCache>
            </c:strRef>
          </c:tx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1997/98</c:v>
                </c:pt>
                <c:pt idx="32">
                  <c:v>1998/99</c:v>
                </c:pt>
                <c:pt idx="33">
                  <c:v>1999/00</c:v>
                </c:pt>
                <c:pt idx="34">
                  <c:v>2000/01</c:v>
                </c:pt>
                <c:pt idx="35">
                  <c:v>2001/02</c:v>
                </c:pt>
                <c:pt idx="36">
                  <c:v>2002/03</c:v>
                </c:pt>
                <c:pt idx="37">
                  <c:v>2003/04</c:v>
                </c:pt>
                <c:pt idx="38">
                  <c:v>2004/05</c:v>
                </c:pt>
                <c:pt idx="39">
                  <c:v>2005/06</c:v>
                </c:pt>
                <c:pt idx="40">
                  <c:v>2006/07</c:v>
                </c:pt>
                <c:pt idx="41">
                  <c:v>2007/08</c:v>
                </c:pt>
                <c:pt idx="42">
                  <c:v>2008/09</c:v>
                </c:pt>
                <c:pt idx="43">
                  <c:v>2009/10</c:v>
                </c:pt>
                <c:pt idx="44">
                  <c:v>2010/11</c:v>
                </c:pt>
                <c:pt idx="45">
                  <c:v>2011/12</c:v>
                </c:pt>
                <c:pt idx="46">
                  <c:v>2012/13</c:v>
                </c:pt>
                <c:pt idx="47">
                  <c:v>2013/14</c:v>
                </c:pt>
                <c:pt idx="48">
                  <c:v>2014/15</c:v>
                </c:pt>
                <c:pt idx="49">
                  <c:v>2015/16</c:v>
                </c:pt>
                <c:pt idx="50">
                  <c:v>2016/17</c:v>
                </c:pt>
                <c:pt idx="51">
                  <c:v>2017/18</c:v>
                </c:pt>
              </c:strCache>
            </c:strRef>
          </c:cat>
          <c:val>
            <c:numRef>
              <c:f>Sheet1!$E$2:$E$53</c:f>
              <c:numCache>
                <c:formatCode>General</c:formatCode>
                <c:ptCount val="52"/>
                <c:pt idx="0">
                  <c:v>122</c:v>
                </c:pt>
                <c:pt idx="1">
                  <c:v>120</c:v>
                </c:pt>
                <c:pt idx="2">
                  <c:v>122</c:v>
                </c:pt>
                <c:pt idx="3">
                  <c:v>120</c:v>
                </c:pt>
                <c:pt idx="4">
                  <c:v>146</c:v>
                </c:pt>
                <c:pt idx="5">
                  <c:v>150</c:v>
                </c:pt>
                <c:pt idx="6">
                  <c:v>152</c:v>
                </c:pt>
                <c:pt idx="7">
                  <c:v>188</c:v>
                </c:pt>
                <c:pt idx="8">
                  <c:v>203</c:v>
                </c:pt>
                <c:pt idx="9">
                  <c:v>188</c:v>
                </c:pt>
                <c:pt idx="10">
                  <c:v>146</c:v>
                </c:pt>
                <c:pt idx="11">
                  <c:v>189</c:v>
                </c:pt>
                <c:pt idx="12">
                  <c:v>190</c:v>
                </c:pt>
                <c:pt idx="13">
                  <c:v>186</c:v>
                </c:pt>
                <c:pt idx="14">
                  <c:v>187</c:v>
                </c:pt>
                <c:pt idx="15">
                  <c:v>172</c:v>
                </c:pt>
                <c:pt idx="16">
                  <c:v>174</c:v>
                </c:pt>
                <c:pt idx="17">
                  <c:v>201</c:v>
                </c:pt>
                <c:pt idx="18">
                  <c:v>207</c:v>
                </c:pt>
                <c:pt idx="19">
                  <c:v>211</c:v>
                </c:pt>
                <c:pt idx="20">
                  <c:v>220</c:v>
                </c:pt>
                <c:pt idx="21">
                  <c:v>222</c:v>
                </c:pt>
                <c:pt idx="22">
                  <c:v>176</c:v>
                </c:pt>
                <c:pt idx="23">
                  <c:v>183</c:v>
                </c:pt>
                <c:pt idx="24">
                  <c:v>224</c:v>
                </c:pt>
                <c:pt idx="25">
                  <c:v>205</c:v>
                </c:pt>
                <c:pt idx="26">
                  <c:v>210</c:v>
                </c:pt>
                <c:pt idx="27">
                  <c:v>191</c:v>
                </c:pt>
                <c:pt idx="28">
                  <c:v>224</c:v>
                </c:pt>
                <c:pt idx="29">
                  <c:v>219</c:v>
                </c:pt>
                <c:pt idx="30">
                  <c:v>209</c:v>
                </c:pt>
                <c:pt idx="31">
                  <c:v>233</c:v>
                </c:pt>
                <c:pt idx="32">
                  <c:v>225</c:v>
                </c:pt>
                <c:pt idx="33">
                  <c:v>225</c:v>
                </c:pt>
                <c:pt idx="34">
                  <c:v>263</c:v>
                </c:pt>
                <c:pt idx="35">
                  <c:v>316</c:v>
                </c:pt>
                <c:pt idx="36">
                  <c:v>265</c:v>
                </c:pt>
                <c:pt idx="37">
                  <c:v>257</c:v>
                </c:pt>
                <c:pt idx="38">
                  <c:v>251</c:v>
                </c:pt>
                <c:pt idx="39">
                  <c:v>202</c:v>
                </c:pt>
                <c:pt idx="40">
                  <c:v>130</c:v>
                </c:pt>
                <c:pt idx="41">
                  <c:v>244</c:v>
                </c:pt>
                <c:pt idx="42">
                  <c:v>208</c:v>
                </c:pt>
                <c:pt idx="43">
                  <c:v>184</c:v>
                </c:pt>
                <c:pt idx="44">
                  <c:v>163</c:v>
                </c:pt>
                <c:pt idx="45">
                  <c:v>130</c:v>
                </c:pt>
                <c:pt idx="46">
                  <c:v>132</c:v>
                </c:pt>
                <c:pt idx="47">
                  <c:v>152</c:v>
                </c:pt>
                <c:pt idx="48">
                  <c:v>131</c:v>
                </c:pt>
                <c:pt idx="49">
                  <c:v>98</c:v>
                </c:pt>
                <c:pt idx="50">
                  <c:v>127</c:v>
                </c:pt>
                <c:pt idx="51">
                  <c:v>81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Infanticide</c:v>
                </c:pt>
              </c:strCache>
            </c:strRef>
          </c:tx>
          <c:marker>
            <c:symbol val="none"/>
          </c:marker>
          <c:cat>
            <c:strRef>
              <c:f>Sheet1!$A$2:$A$53</c:f>
              <c:strCache>
                <c:ptCount val="52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1997/98</c:v>
                </c:pt>
                <c:pt idx="32">
                  <c:v>1998/99</c:v>
                </c:pt>
                <c:pt idx="33">
                  <c:v>1999/00</c:v>
                </c:pt>
                <c:pt idx="34">
                  <c:v>2000/01</c:v>
                </c:pt>
                <c:pt idx="35">
                  <c:v>2001/02</c:v>
                </c:pt>
                <c:pt idx="36">
                  <c:v>2002/03</c:v>
                </c:pt>
                <c:pt idx="37">
                  <c:v>2003/04</c:v>
                </c:pt>
                <c:pt idx="38">
                  <c:v>2004/05</c:v>
                </c:pt>
                <c:pt idx="39">
                  <c:v>2005/06</c:v>
                </c:pt>
                <c:pt idx="40">
                  <c:v>2006/07</c:v>
                </c:pt>
                <c:pt idx="41">
                  <c:v>2007/08</c:v>
                </c:pt>
                <c:pt idx="42">
                  <c:v>2008/09</c:v>
                </c:pt>
                <c:pt idx="43">
                  <c:v>2009/10</c:v>
                </c:pt>
                <c:pt idx="44">
                  <c:v>2010/11</c:v>
                </c:pt>
                <c:pt idx="45">
                  <c:v>2011/12</c:v>
                </c:pt>
                <c:pt idx="46">
                  <c:v>2012/13</c:v>
                </c:pt>
                <c:pt idx="47">
                  <c:v>2013/14</c:v>
                </c:pt>
                <c:pt idx="48">
                  <c:v>2014/15</c:v>
                </c:pt>
                <c:pt idx="49">
                  <c:v>2015/16</c:v>
                </c:pt>
                <c:pt idx="50">
                  <c:v>2016/17</c:v>
                </c:pt>
                <c:pt idx="51">
                  <c:v>2017/18</c:v>
                </c:pt>
              </c:strCache>
            </c:strRef>
          </c:cat>
          <c:val>
            <c:numRef>
              <c:f>Sheet1!$F$2:$F$53</c:f>
              <c:numCache>
                <c:formatCode>General</c:formatCode>
                <c:ptCount val="52"/>
                <c:pt idx="0">
                  <c:v>18</c:v>
                </c:pt>
                <c:pt idx="1">
                  <c:v>26</c:v>
                </c:pt>
                <c:pt idx="2">
                  <c:v>13</c:v>
                </c:pt>
                <c:pt idx="3">
                  <c:v>15</c:v>
                </c:pt>
                <c:pt idx="4">
                  <c:v>18</c:v>
                </c:pt>
                <c:pt idx="5">
                  <c:v>17</c:v>
                </c:pt>
                <c:pt idx="6">
                  <c:v>9</c:v>
                </c:pt>
                <c:pt idx="7">
                  <c:v>15</c:v>
                </c:pt>
                <c:pt idx="8">
                  <c:v>4</c:v>
                </c:pt>
                <c:pt idx="9">
                  <c:v>6</c:v>
                </c:pt>
                <c:pt idx="10">
                  <c:v>6</c:v>
                </c:pt>
                <c:pt idx="11">
                  <c:v>8</c:v>
                </c:pt>
                <c:pt idx="12">
                  <c:v>7</c:v>
                </c:pt>
                <c:pt idx="13">
                  <c:v>9</c:v>
                </c:pt>
                <c:pt idx="14">
                  <c:v>7</c:v>
                </c:pt>
                <c:pt idx="15">
                  <c:v>6</c:v>
                </c:pt>
                <c:pt idx="16">
                  <c:v>10</c:v>
                </c:pt>
                <c:pt idx="17">
                  <c:v>2</c:v>
                </c:pt>
                <c:pt idx="18">
                  <c:v>8</c:v>
                </c:pt>
                <c:pt idx="19">
                  <c:v>3</c:v>
                </c:pt>
                <c:pt idx="20">
                  <c:v>1</c:v>
                </c:pt>
                <c:pt idx="21">
                  <c:v>8</c:v>
                </c:pt>
                <c:pt idx="22">
                  <c:v>1</c:v>
                </c:pt>
                <c:pt idx="23">
                  <c:v>4</c:v>
                </c:pt>
                <c:pt idx="24">
                  <c:v>5</c:v>
                </c:pt>
                <c:pt idx="25">
                  <c:v>6</c:v>
                </c:pt>
                <c:pt idx="26">
                  <c:v>5</c:v>
                </c:pt>
                <c:pt idx="27">
                  <c:v>3</c:v>
                </c:pt>
                <c:pt idx="28">
                  <c:v>3</c:v>
                </c:pt>
                <c:pt idx="29">
                  <c:v>4</c:v>
                </c:pt>
                <c:pt idx="30">
                  <c:v>3</c:v>
                </c:pt>
                <c:pt idx="31">
                  <c:v>4</c:v>
                </c:pt>
                <c:pt idx="32">
                  <c:v>7</c:v>
                </c:pt>
                <c:pt idx="33">
                  <c:v>1</c:v>
                </c:pt>
                <c:pt idx="34">
                  <c:v>5</c:v>
                </c:pt>
                <c:pt idx="35">
                  <c:v>1</c:v>
                </c:pt>
                <c:pt idx="36">
                  <c:v>0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0</c:v>
                </c:pt>
                <c:pt idx="42">
                  <c:v>1</c:v>
                </c:pt>
                <c:pt idx="43">
                  <c:v>0</c:v>
                </c:pt>
                <c:pt idx="44">
                  <c:v>2</c:v>
                </c:pt>
                <c:pt idx="45">
                  <c:v>1</c:v>
                </c:pt>
                <c:pt idx="46">
                  <c:v>2</c:v>
                </c:pt>
                <c:pt idx="47">
                  <c:v>3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028992"/>
        <c:axId val="57030912"/>
      </c:lineChart>
      <c:catAx>
        <c:axId val="57028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Year offence recorded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57030912"/>
        <c:crosses val="autoZero"/>
        <c:auto val="1"/>
        <c:lblAlgn val="ctr"/>
        <c:lblOffset val="100"/>
        <c:noMultiLvlLbl val="0"/>
      </c:catAx>
      <c:valAx>
        <c:axId val="570309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100"/>
                </a:pPr>
                <a:r>
                  <a:rPr lang="en-GB" sz="1100"/>
                  <a:t>Number of homicides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7028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2935742113655406E-2"/>
          <c:y val="4.2722334540809736E-3"/>
          <c:w val="0.90493831675598446"/>
          <c:h val="5.9033263717186209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Sheet1!$B$87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Sheet1!$A$88:$A$98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Sheet1!$B$88:$B$98</c:f>
              <c:numCache>
                <c:formatCode>General</c:formatCode>
                <c:ptCount val="11"/>
                <c:pt idx="0">
                  <c:v>42</c:v>
                </c:pt>
                <c:pt idx="1">
                  <c:v>28</c:v>
                </c:pt>
                <c:pt idx="2">
                  <c:v>29</c:v>
                </c:pt>
                <c:pt idx="3">
                  <c:v>24</c:v>
                </c:pt>
                <c:pt idx="4">
                  <c:v>27</c:v>
                </c:pt>
                <c:pt idx="5">
                  <c:v>28</c:v>
                </c:pt>
                <c:pt idx="6">
                  <c:v>33</c:v>
                </c:pt>
                <c:pt idx="7">
                  <c:v>32</c:v>
                </c:pt>
                <c:pt idx="8">
                  <c:v>22</c:v>
                </c:pt>
                <c:pt idx="9">
                  <c:v>23</c:v>
                </c:pt>
                <c:pt idx="10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4188672"/>
        <c:axId val="94190592"/>
      </c:barChart>
      <c:catAx>
        <c:axId val="94188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Year of conviction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94190592"/>
        <c:crosses val="autoZero"/>
        <c:auto val="1"/>
        <c:lblAlgn val="ctr"/>
        <c:lblOffset val="100"/>
        <c:noMultiLvlLbl val="0"/>
      </c:catAx>
      <c:valAx>
        <c:axId val="941905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Number of homicides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94188672"/>
        <c:crosses val="autoZero"/>
        <c:crossBetween val="between"/>
      </c:valAx>
      <c:spPr>
        <a:noFill/>
        <a:ln w="25446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Sheet1!$B$153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Sheet1!$A$154:$A$164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Sheet1!$B$154:$B$164</c:f>
              <c:numCache>
                <c:formatCode>General</c:formatCode>
                <c:ptCount val="11"/>
                <c:pt idx="0">
                  <c:v>32</c:v>
                </c:pt>
                <c:pt idx="1">
                  <c:v>29</c:v>
                </c:pt>
                <c:pt idx="2">
                  <c:v>27</c:v>
                </c:pt>
                <c:pt idx="3">
                  <c:v>18</c:v>
                </c:pt>
                <c:pt idx="4">
                  <c:v>26</c:v>
                </c:pt>
                <c:pt idx="5">
                  <c:v>20</c:v>
                </c:pt>
                <c:pt idx="6">
                  <c:v>33</c:v>
                </c:pt>
                <c:pt idx="7">
                  <c:v>24</c:v>
                </c:pt>
                <c:pt idx="8">
                  <c:v>21</c:v>
                </c:pt>
                <c:pt idx="9">
                  <c:v>17</c:v>
                </c:pt>
                <c:pt idx="10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Sheet1!$C$153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Sheet1!$A$154:$A$164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Sheet1!$C$154:$C$164</c:f>
              <c:numCache>
                <c:formatCode>General</c:formatCode>
                <c:ptCount val="11"/>
                <c:pt idx="0">
                  <c:v>6</c:v>
                </c:pt>
                <c:pt idx="1">
                  <c:v>7</c:v>
                </c:pt>
                <c:pt idx="2">
                  <c:v>5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7">
                  <c:v>6</c:v>
                </c:pt>
                <c:pt idx="8">
                  <c:v>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7366400"/>
        <c:axId val="57384960"/>
      </c:barChart>
      <c:catAx>
        <c:axId val="57366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r>
                  <a:rPr lang="en-GB" sz="1200">
                    <a:latin typeface="Calibri" panose="020F0502020204030204" pitchFamily="34" charset="0"/>
                  </a:rPr>
                  <a:t>Year of conviction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en-US"/>
          </a:p>
        </c:txPr>
        <c:crossAx val="57384960"/>
        <c:crosses val="autoZero"/>
        <c:auto val="1"/>
        <c:lblAlgn val="ctr"/>
        <c:lblOffset val="100"/>
        <c:noMultiLvlLbl val="0"/>
      </c:catAx>
      <c:valAx>
        <c:axId val="573849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latin typeface="Calibri" panose="020F0502020204030204" pitchFamily="34" charset="0"/>
                  </a:defRPr>
                </a:pPr>
                <a:r>
                  <a:rPr lang="en-GB" sz="1200">
                    <a:latin typeface="Calibri" panose="020F0502020204030204" pitchFamily="34" charset="0"/>
                  </a:rPr>
                  <a:t>Number of homicides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7366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4258537323748"/>
          <c:y val="0.13048259930180633"/>
          <c:w val="0.19208919886102377"/>
          <c:h val="6.8438655384187003E-2"/>
        </c:manualLayout>
      </c:layout>
      <c:overlay val="0"/>
      <c:txPr>
        <a:bodyPr/>
        <a:lstStyle/>
        <a:p>
          <a:pPr>
            <a:defRPr sz="900">
              <a:latin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702401541135118E-2"/>
          <c:y val="2.7162127669821089E-2"/>
          <c:w val="0.91706103686544449"/>
          <c:h val="0.8572251679549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Sheet1!$B$191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Sheet1!$A$192:$A$202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Sheet1!$B$192:$B$202</c:f>
              <c:numCache>
                <c:formatCode>General</c:formatCode>
                <c:ptCount val="11"/>
                <c:pt idx="0">
                  <c:v>47</c:v>
                </c:pt>
                <c:pt idx="1">
                  <c:v>59</c:v>
                </c:pt>
                <c:pt idx="2">
                  <c:v>37</c:v>
                </c:pt>
                <c:pt idx="3">
                  <c:v>46</c:v>
                </c:pt>
                <c:pt idx="4">
                  <c:v>55</c:v>
                </c:pt>
                <c:pt idx="5">
                  <c:v>49</c:v>
                </c:pt>
                <c:pt idx="6">
                  <c:v>54</c:v>
                </c:pt>
                <c:pt idx="7">
                  <c:v>38</c:v>
                </c:pt>
                <c:pt idx="8">
                  <c:v>33</c:v>
                </c:pt>
                <c:pt idx="9">
                  <c:v>36</c:v>
                </c:pt>
                <c:pt idx="10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Sheet1!$C$191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</c:spPr>
          <c:invertIfNegative val="0"/>
          <c:cat>
            <c:numRef>
              <c:f>Sheet1!$A$192:$A$202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Sheet1!$C$192:$C$202</c:f>
              <c:numCache>
                <c:formatCode>General</c:formatCode>
                <c:ptCount val="11"/>
                <c:pt idx="0">
                  <c:v>11</c:v>
                </c:pt>
                <c:pt idx="1">
                  <c:v>10</c:v>
                </c:pt>
                <c:pt idx="2">
                  <c:v>8</c:v>
                </c:pt>
                <c:pt idx="3">
                  <c:v>7</c:v>
                </c:pt>
                <c:pt idx="4">
                  <c:v>8</c:v>
                </c:pt>
                <c:pt idx="5">
                  <c:v>10</c:v>
                </c:pt>
                <c:pt idx="6">
                  <c:v>7</c:v>
                </c:pt>
                <c:pt idx="7">
                  <c:v>7</c:v>
                </c:pt>
                <c:pt idx="8">
                  <c:v>8</c:v>
                </c:pt>
                <c:pt idx="9">
                  <c:v>4</c:v>
                </c:pt>
                <c:pt idx="10">
                  <c:v>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3082368"/>
        <c:axId val="93084288"/>
      </c:barChart>
      <c:catAx>
        <c:axId val="93082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Year of conviction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3084288"/>
        <c:crosses val="autoZero"/>
        <c:auto val="1"/>
        <c:lblAlgn val="ctr"/>
        <c:lblOffset val="100"/>
        <c:noMultiLvlLbl val="0"/>
      </c:catAx>
      <c:valAx>
        <c:axId val="930842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Number of homicides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082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937140684353864"/>
          <c:y val="4.7245828216427102E-2"/>
          <c:w val="0.1988469769715559"/>
          <c:h val="5.6578487322112257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171825" y="422275"/>
            <a:ext cx="32480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5" tIns="45482" rIns="90965" bIns="45482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1D0E8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5" tIns="45482" rIns="90965" bIns="45482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1D0E82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5" tIns="45482" rIns="90965" bIns="45482" numCol="1" anchor="ctr" anchorCtr="0" compatLnSpc="1">
            <a:prstTxWarp prst="textNoShape">
              <a:avLst/>
            </a:prstTxWarp>
          </a:bodyPr>
          <a:lstStyle>
            <a:lvl1pPr algn="r" fontAlgn="b">
              <a:defRPr sz="1100" b="0">
                <a:solidFill>
                  <a:srgbClr val="1D0E82"/>
                </a:solidFill>
              </a:defRPr>
            </a:lvl1pPr>
          </a:lstStyle>
          <a:p>
            <a:pPr>
              <a:defRPr/>
            </a:pPr>
            <a:fld id="{7ADE237E-FABD-4F5C-A954-BC9DDF3E45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34821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55613"/>
            <a:ext cx="10080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58763"/>
            <a:ext cx="19732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412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2713" y="1200150"/>
            <a:ext cx="4686300" cy="3516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87500" y="5046663"/>
            <a:ext cx="4303713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5" tIns="45482" rIns="90965" bIns="454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5" tIns="45482" rIns="90965" bIns="45482" numCol="1" anchor="ctr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rgbClr val="1D0E82"/>
                </a:solidFill>
              </a:defRPr>
            </a:lvl1pPr>
          </a:lstStyle>
          <a:p>
            <a:pPr>
              <a:defRPr/>
            </a:pPr>
            <a:fld id="{F79B538F-0E67-4459-8642-CAA291DAA8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65" tIns="45482" rIns="90965" bIns="45482" numCol="1" anchor="ctr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rgbClr val="1D0E8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31750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58763"/>
            <a:ext cx="197326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555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25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" name="Object 328"/>
          <p:cNvGraphicFramePr>
            <a:graphicFrameLocks noChangeAspect="1"/>
          </p:cNvGraphicFramePr>
          <p:nvPr/>
        </p:nvGraphicFramePr>
        <p:xfrm>
          <a:off x="7997825" y="6372225"/>
          <a:ext cx="9588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9" name="Photo Editor Photo" r:id="rId3" imgW="1352381" imgH="438095" progId="">
                  <p:embed/>
                </p:oleObj>
              </mc:Choice>
              <mc:Fallback>
                <p:oleObj name="Photo Editor Photo" r:id="rId3" imgW="1352381" imgH="4380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825" y="6372225"/>
                        <a:ext cx="9588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07"/>
          <p:cNvGraphicFramePr>
            <a:graphicFrameLocks noChangeAspect="1"/>
          </p:cNvGraphicFramePr>
          <p:nvPr userDrawn="1"/>
        </p:nvGraphicFramePr>
        <p:xfrm>
          <a:off x="0" y="1716088"/>
          <a:ext cx="22987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0" name="Image" r:id="rId5" imgW="2298413" imgH="2539683" progId="">
                  <p:embed/>
                </p:oleObj>
              </mc:Choice>
              <mc:Fallback>
                <p:oleObj name="Image" r:id="rId5" imgW="2298413" imgH="253968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6088"/>
                        <a:ext cx="2298700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0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38125"/>
            <a:ext cx="19907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408"/>
          <p:cNvSpPr>
            <a:spLocks noChangeShapeType="1"/>
          </p:cNvSpPr>
          <p:nvPr userDrawn="1"/>
        </p:nvSpPr>
        <p:spPr bwMode="auto">
          <a:xfrm>
            <a:off x="2286000" y="0"/>
            <a:ext cx="0" cy="68580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Line 409"/>
          <p:cNvSpPr>
            <a:spLocks noChangeShapeType="1"/>
          </p:cNvSpPr>
          <p:nvPr userDrawn="1"/>
        </p:nvSpPr>
        <p:spPr bwMode="auto">
          <a:xfrm>
            <a:off x="0" y="4241800"/>
            <a:ext cx="22733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Line 410"/>
          <p:cNvSpPr>
            <a:spLocks noChangeShapeType="1"/>
          </p:cNvSpPr>
          <p:nvPr userDrawn="1"/>
        </p:nvSpPr>
        <p:spPr bwMode="auto">
          <a:xfrm>
            <a:off x="0" y="1701800"/>
            <a:ext cx="22606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Line 411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1" name="Object 415"/>
          <p:cNvGraphicFramePr>
            <a:graphicFrameLocks noChangeAspect="1"/>
          </p:cNvGraphicFramePr>
          <p:nvPr/>
        </p:nvGraphicFramePr>
        <p:xfrm>
          <a:off x="7997825" y="6372225"/>
          <a:ext cx="9588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1" name="Photo Editor Photo" r:id="rId8" imgW="1352381" imgH="438095" progId="">
                  <p:embed/>
                </p:oleObj>
              </mc:Choice>
              <mc:Fallback>
                <p:oleObj name="Photo Editor Photo" r:id="rId8" imgW="1352381" imgH="4380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825" y="6372225"/>
                        <a:ext cx="9588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8" name="Rectangle 30"/>
          <p:cNvSpPr>
            <a:spLocks noGrp="1" noChangeArrowheads="1"/>
          </p:cNvSpPr>
          <p:nvPr>
            <p:ph type="ctrTitle" sz="quarter"/>
          </p:nvPr>
        </p:nvSpPr>
        <p:spPr>
          <a:xfrm>
            <a:off x="2736850" y="1498600"/>
            <a:ext cx="5656263" cy="64293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Type header in here</a:t>
            </a:r>
          </a:p>
        </p:txBody>
      </p:sp>
    </p:spTree>
    <p:extLst>
      <p:ext uri="{BB962C8B-B14F-4D97-AF65-F5344CB8AC3E}">
        <p14:creationId xmlns:p14="http://schemas.microsoft.com/office/powerpoint/2010/main" val="141221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06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863" y="1549400"/>
            <a:ext cx="1512887" cy="434975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00" y="1549400"/>
            <a:ext cx="4386263" cy="434975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37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49400"/>
            <a:ext cx="6051550" cy="5429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743200" y="2139950"/>
            <a:ext cx="6049963" cy="3759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6088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42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14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58A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2139950"/>
            <a:ext cx="2947988" cy="37592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3588" y="2139950"/>
            <a:ext cx="2949575" cy="375920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57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6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41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09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731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8263"/>
            <a:ext cx="1654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6541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87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1549400"/>
            <a:ext cx="6051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Header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2139950"/>
            <a:ext cx="6049963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Line 325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D0E8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825"/>
            <a:ext cx="91440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4938" y="1050925"/>
            <a:ext cx="8353425" cy="1149350"/>
          </a:xfrm>
          <a:prstGeom prst="rect">
            <a:avLst/>
          </a:prstGeom>
          <a:solidFill>
            <a:schemeClr val="accent3">
              <a:alpha val="64000"/>
            </a:schemeClr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3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National </a:t>
            </a:r>
            <a:r>
              <a:rPr lang="en-GB" altLang="en-US" sz="3400" dirty="0">
                <a:solidFill>
                  <a:srgbClr val="002060"/>
                </a:solidFill>
                <a:latin typeface="Calibri" panose="020F0502020204030204" pitchFamily="34" charset="0"/>
              </a:rPr>
              <a:t>Confidential Inquiry into Suicide and Safety in Mental </a:t>
            </a:r>
            <a:r>
              <a:rPr lang="en-GB" altLang="en-US" sz="3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Health</a:t>
            </a:r>
          </a:p>
          <a:p>
            <a:pPr>
              <a:defRPr/>
            </a:pPr>
            <a:endParaRPr lang="en-GB" altLang="en-US" sz="3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GB" altLang="en-US" sz="3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5175" y="5305425"/>
            <a:ext cx="7612063" cy="622300"/>
          </a:xfrm>
          <a:prstGeom prst="rect">
            <a:avLst/>
          </a:prstGeom>
          <a:solidFill>
            <a:schemeClr val="accent3">
              <a:alpha val="64000"/>
            </a:schemeClr>
          </a:solidFill>
          <a:ln>
            <a:noFill/>
          </a:ln>
          <a:extLst/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GB" altLang="en-US" sz="3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Homicide data </a:t>
            </a:r>
            <a:r>
              <a:rPr lang="en-GB" altLang="en-US" sz="3400" dirty="0">
                <a:solidFill>
                  <a:srgbClr val="002060"/>
                </a:solidFill>
                <a:latin typeface="Calibri" panose="020F0502020204030204" pitchFamily="34" charset="0"/>
              </a:rPr>
              <a:t>for </a:t>
            </a:r>
            <a:r>
              <a:rPr lang="en-GB" altLang="en-US" sz="3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England (2007 </a:t>
            </a:r>
            <a:r>
              <a:rPr lang="en-GB" altLang="en-US" sz="3400" dirty="0">
                <a:solidFill>
                  <a:srgbClr val="002060"/>
                </a:solidFill>
                <a:latin typeface="Calibri" panose="020F0502020204030204" pitchFamily="34" charset="0"/>
              </a:rPr>
              <a:t>– </a:t>
            </a:r>
            <a:r>
              <a:rPr lang="en-GB" altLang="en-US" sz="3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2017)</a:t>
            </a:r>
            <a:endParaRPr lang="en-GB" altLang="en-US" sz="3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endParaRPr lang="en-GB" altLang="en-US" sz="3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43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23825"/>
            <a:ext cx="18415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42875" y="155575"/>
            <a:ext cx="885825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>
                <a:solidFill>
                  <a:srgbClr val="002060"/>
                </a:solidFill>
              </a:rPr>
              <a:t>General population homicides: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>
                <a:solidFill>
                  <a:srgbClr val="002060"/>
                </a:solidFill>
              </a:rPr>
              <a:t>age and gender of offender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809625" y="6048375"/>
            <a:ext cx="25527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800">
              <a:latin typeface="Arial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6396038"/>
            <a:ext cx="4024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ENGLAND_HOMICIDE (</a:t>
            </a:r>
            <a:r>
              <a:rPr lang="en-GB" altLang="en-US" sz="800" b="0" dirty="0" smtClean="0">
                <a:solidFill>
                  <a:schemeClr val="folHlink"/>
                </a:solidFill>
              </a:rPr>
              <a:t>2007-2017)</a:t>
            </a:r>
            <a:endParaRPr lang="en-GB" altLang="en-US" sz="800" b="0" dirty="0">
              <a:solidFill>
                <a:schemeClr val="folHlin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2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082479"/>
              </p:ext>
            </p:extLst>
          </p:nvPr>
        </p:nvGraphicFramePr>
        <p:xfrm>
          <a:off x="0" y="895350"/>
          <a:ext cx="9144000" cy="550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7175" y="-19050"/>
            <a:ext cx="88201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500" dirty="0">
                <a:solidFill>
                  <a:srgbClr val="002060"/>
                </a:solidFill>
              </a:rPr>
              <a:t>General population homicides: relationship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500" dirty="0">
                <a:solidFill>
                  <a:srgbClr val="002060"/>
                </a:solidFill>
              </a:rPr>
              <a:t>to offender by gender of offender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0" y="6396038"/>
            <a:ext cx="40243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ENGLAND_HOMICIDE (</a:t>
            </a:r>
            <a:r>
              <a:rPr lang="en-GB" altLang="en-US" sz="800" b="0" dirty="0" smtClean="0">
                <a:solidFill>
                  <a:schemeClr val="folHlink"/>
                </a:solidFill>
              </a:rPr>
              <a:t>2007-2017)</a:t>
            </a:r>
            <a:endParaRPr lang="en-GB" altLang="en-US" sz="800" b="0" dirty="0">
              <a:solidFill>
                <a:schemeClr val="folHlin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374330"/>
              </p:ext>
            </p:extLst>
          </p:nvPr>
        </p:nvGraphicFramePr>
        <p:xfrm>
          <a:off x="50800" y="1257300"/>
          <a:ext cx="9077325" cy="465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03213" y="4763"/>
            <a:ext cx="8840787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>
                <a:solidFill>
                  <a:srgbClr val="002060"/>
                </a:solidFill>
              </a:rPr>
              <a:t>General population homicides: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>
                <a:solidFill>
                  <a:srgbClr val="002060"/>
                </a:solidFill>
              </a:rPr>
              <a:t>age of victim by gender of offender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0" y="6413500"/>
            <a:ext cx="4024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ENGLAND_HOMICIDE (</a:t>
            </a:r>
            <a:r>
              <a:rPr lang="en-GB" altLang="en-US" sz="800" b="0" dirty="0" smtClean="0">
                <a:solidFill>
                  <a:schemeClr val="folHlink"/>
                </a:solidFill>
              </a:rPr>
              <a:t>2007-2017)</a:t>
            </a:r>
            <a:endParaRPr lang="en-GB" altLang="en-US" sz="800" b="0" dirty="0">
              <a:solidFill>
                <a:schemeClr val="folHlin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248757"/>
              </p:ext>
            </p:extLst>
          </p:nvPr>
        </p:nvGraphicFramePr>
        <p:xfrm>
          <a:off x="128588" y="1008063"/>
          <a:ext cx="8964612" cy="540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7175" y="155575"/>
            <a:ext cx="87820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" dirty="0">
                <a:solidFill>
                  <a:srgbClr val="002060"/>
                </a:solidFill>
              </a:rPr>
              <a:t>General population homicides: method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600" dirty="0">
                <a:solidFill>
                  <a:srgbClr val="002060"/>
                </a:solidFill>
              </a:rPr>
              <a:t>of homicide by gender of offender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0" y="6413500"/>
            <a:ext cx="4024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ENGLAND_HOMICIDE (</a:t>
            </a:r>
            <a:r>
              <a:rPr lang="en-GB" altLang="en-US" sz="800" b="0" dirty="0" smtClean="0">
                <a:solidFill>
                  <a:schemeClr val="folHlink"/>
                </a:solidFill>
              </a:rPr>
              <a:t>2007-2017)</a:t>
            </a:r>
            <a:endParaRPr lang="en-GB" altLang="en-US" sz="800" b="0" dirty="0">
              <a:solidFill>
                <a:schemeClr val="folHlin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226436"/>
              </p:ext>
            </p:extLst>
          </p:nvPr>
        </p:nvGraphicFramePr>
        <p:xfrm>
          <a:off x="50800" y="993775"/>
          <a:ext cx="9093200" cy="536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22288" y="227013"/>
            <a:ext cx="840263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>
                <a:solidFill>
                  <a:srgbClr val="002060"/>
                </a:solidFill>
              </a:rPr>
              <a:t>Number of homicide convictions in </a:t>
            </a:r>
            <a:br>
              <a:rPr lang="en-GB" altLang="en-US" sz="3000" dirty="0">
                <a:solidFill>
                  <a:srgbClr val="002060"/>
                </a:solidFill>
              </a:rPr>
            </a:br>
            <a:r>
              <a:rPr lang="en-GB" altLang="en-US" sz="3000" dirty="0">
                <a:solidFill>
                  <a:srgbClr val="002060"/>
                </a:solidFill>
              </a:rPr>
              <a:t>England &amp; Wales (</a:t>
            </a:r>
            <a:r>
              <a:rPr lang="en-GB" altLang="en-US" sz="3000" dirty="0" smtClean="0">
                <a:solidFill>
                  <a:srgbClr val="002060"/>
                </a:solidFill>
              </a:rPr>
              <a:t>1967-2017/18)</a:t>
            </a:r>
            <a:endParaRPr lang="en-GB" altLang="en-US" sz="3000" dirty="0">
              <a:solidFill>
                <a:srgbClr val="002060"/>
              </a:solidFill>
            </a:endParaRPr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4763" y="6586538"/>
            <a:ext cx="72501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b="0" dirty="0">
                <a:solidFill>
                  <a:srgbClr val="002060"/>
                </a:solidFill>
              </a:rPr>
              <a:t>Source: ONS (</a:t>
            </a:r>
            <a:r>
              <a:rPr lang="en-GB" altLang="en-US" sz="900" b="0" dirty="0" smtClean="0">
                <a:solidFill>
                  <a:srgbClr val="002060"/>
                </a:solidFill>
              </a:rPr>
              <a:t>2019). Homicide in England and Wales: </a:t>
            </a:r>
            <a:r>
              <a:rPr lang="en-GB" altLang="en-US" sz="900" b="0" dirty="0">
                <a:solidFill>
                  <a:srgbClr val="002060"/>
                </a:solidFill>
              </a:rPr>
              <a:t>Year ending March </a:t>
            </a:r>
            <a:r>
              <a:rPr lang="en-GB" altLang="en-US" sz="900" b="0" dirty="0" smtClean="0">
                <a:solidFill>
                  <a:srgbClr val="002060"/>
                </a:solidFill>
              </a:rPr>
              <a:t>2018</a:t>
            </a:r>
            <a:endParaRPr lang="en-GB" altLang="en-US" sz="900" b="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144107"/>
              </p:ext>
            </p:extLst>
          </p:nvPr>
        </p:nvGraphicFramePr>
        <p:xfrm>
          <a:off x="9524" y="1140617"/>
          <a:ext cx="9248775" cy="519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68288" y="-114300"/>
            <a:ext cx="8770937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2060"/>
                </a:solidFill>
              </a:rPr>
              <a:t>Offenders convicted of manslaughter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2060"/>
                </a:solidFill>
              </a:rPr>
              <a:t>section 2 (diminished responsibility)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0" y="6403975"/>
            <a:ext cx="4024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ENGLAND_HOMICIDE (</a:t>
            </a:r>
            <a:r>
              <a:rPr lang="en-GB" altLang="en-US" sz="800" b="0" dirty="0" smtClean="0">
                <a:solidFill>
                  <a:schemeClr val="folHlink"/>
                </a:solidFill>
              </a:rPr>
              <a:t>2007-2017)</a:t>
            </a:r>
            <a:endParaRPr lang="en-GB" altLang="en-US" sz="800" b="0" dirty="0">
              <a:solidFill>
                <a:schemeClr val="folHlin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769129"/>
              </p:ext>
            </p:extLst>
          </p:nvPr>
        </p:nvGraphicFramePr>
        <p:xfrm>
          <a:off x="26194" y="942974"/>
          <a:ext cx="9013032" cy="553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8313" y="80963"/>
            <a:ext cx="8432800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solidFill>
                  <a:srgbClr val="002060"/>
                </a:solidFill>
              </a:rPr>
              <a:t>Number of offenders receiving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solidFill>
                  <a:srgbClr val="002060"/>
                </a:solidFill>
              </a:rPr>
              <a:t>a hospital disposal by gender </a:t>
            </a: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0" y="6200459"/>
            <a:ext cx="79994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0" dirty="0"/>
              <a:t>*Note: We have suppressed counts under 3, including zero to protect confidentiality.</a:t>
            </a: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8319292" y="5246530"/>
            <a:ext cx="255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latin typeface="Arial" charset="0"/>
              </a:rPr>
              <a:t>*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0" y="6419850"/>
            <a:ext cx="4024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ENGLAND_HOMICIDE (</a:t>
            </a:r>
            <a:r>
              <a:rPr lang="en-GB" altLang="en-US" sz="800" b="0" dirty="0" smtClean="0">
                <a:solidFill>
                  <a:schemeClr val="folHlink"/>
                </a:solidFill>
              </a:rPr>
              <a:t>2007-2017)</a:t>
            </a:r>
            <a:endParaRPr lang="en-GB" altLang="en-US" sz="800" b="0" dirty="0">
              <a:solidFill>
                <a:schemeClr val="folHlin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7566817" y="5246530"/>
            <a:ext cx="255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latin typeface="Arial" charset="0"/>
              </a:rPr>
              <a:t>*</a:t>
            </a: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5454651" y="5246530"/>
            <a:ext cx="255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latin typeface="Arial" charset="0"/>
              </a:rPr>
              <a:t>*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831535"/>
              </p:ext>
            </p:extLst>
          </p:nvPr>
        </p:nvGraphicFramePr>
        <p:xfrm>
          <a:off x="285749" y="1019175"/>
          <a:ext cx="9067801" cy="5181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8313" y="80963"/>
            <a:ext cx="8432800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>
                <a:solidFill>
                  <a:srgbClr val="002060"/>
                </a:solidFill>
              </a:rPr>
              <a:t>Number of </a:t>
            </a:r>
            <a:r>
              <a:rPr lang="en-GB" altLang="en-US" sz="3000" dirty="0" smtClean="0">
                <a:solidFill>
                  <a:srgbClr val="002060"/>
                </a:solidFill>
              </a:rPr>
              <a:t>patient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 smtClean="0">
                <a:solidFill>
                  <a:srgbClr val="002060"/>
                </a:solidFill>
              </a:rPr>
              <a:t>homicides by gender </a:t>
            </a:r>
            <a:endParaRPr lang="en-GB" altLang="en-US" sz="3000" dirty="0">
              <a:solidFill>
                <a:srgbClr val="002060"/>
              </a:solidFill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0" y="6419850"/>
            <a:ext cx="4024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ENGLAND_HOMICIDE (</a:t>
            </a:r>
            <a:r>
              <a:rPr lang="en-GB" altLang="en-US" sz="800" b="0" dirty="0" smtClean="0">
                <a:solidFill>
                  <a:schemeClr val="folHlink"/>
                </a:solidFill>
              </a:rPr>
              <a:t>2007-2017)</a:t>
            </a:r>
            <a:endParaRPr lang="en-GB" altLang="en-US" sz="800" b="0" dirty="0">
              <a:solidFill>
                <a:schemeClr val="folHlin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© National Confidential Inquiry into Suicide and Safety in Mental Health. All rights reserved.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dirty="0">
                <a:solidFill>
                  <a:schemeClr val="folHlink"/>
                </a:solidFill>
              </a:rPr>
              <a:t>Not to be reproduced in whole or part without the permission of the copyright holder.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604317"/>
              </p:ext>
            </p:extLst>
          </p:nvPr>
        </p:nvGraphicFramePr>
        <p:xfrm>
          <a:off x="190500" y="1142999"/>
          <a:ext cx="8839199" cy="519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623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0F76"/>
      </a:accent1>
      <a:accent2>
        <a:srgbClr val="70BC1F"/>
      </a:accent2>
      <a:accent3>
        <a:srgbClr val="FFFFFF"/>
      </a:accent3>
      <a:accent4>
        <a:srgbClr val="000000"/>
      </a:accent4>
      <a:accent5>
        <a:srgbClr val="BEAABD"/>
      </a:accent5>
      <a:accent6>
        <a:srgbClr val="65AA1B"/>
      </a:accent6>
      <a:hlink>
        <a:srgbClr val="808080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D0E82"/>
      </a:accent1>
      <a:accent2>
        <a:srgbClr val="0099FF"/>
      </a:accent2>
      <a:accent3>
        <a:srgbClr val="FFFFFF"/>
      </a:accent3>
      <a:accent4>
        <a:srgbClr val="000000"/>
      </a:accent4>
      <a:accent5>
        <a:srgbClr val="ABAAC1"/>
      </a:accent5>
      <a:accent6>
        <a:srgbClr val="008AE7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6520</TotalTime>
  <Words>519</Words>
  <Application>Microsoft Office PowerPoint</Application>
  <PresentationFormat>On-screen Show (4:3)</PresentationFormat>
  <Paragraphs>109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1_Default Design</vt:lpstr>
      <vt:lpstr>Photo Editor Photo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</dc:title>
  <dc:creator>phenshaw</dc:creator>
  <cp:lastModifiedBy>Saied Ibrahim</cp:lastModifiedBy>
  <cp:revision>416</cp:revision>
  <cp:lastPrinted>2018-11-05T11:27:42Z</cp:lastPrinted>
  <dcterms:created xsi:type="dcterms:W3CDTF">2002-01-22T13:11:05Z</dcterms:created>
  <dcterms:modified xsi:type="dcterms:W3CDTF">2020-02-07T11:33:04Z</dcterms:modified>
</cp:coreProperties>
</file>