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71" r:id="rId6"/>
    <p:sldId id="260" r:id="rId7"/>
    <p:sldId id="269" r:id="rId8"/>
    <p:sldId id="266" r:id="rId9"/>
    <p:sldId id="267" r:id="rId10"/>
    <p:sldId id="262" r:id="rId11"/>
    <p:sldId id="263" r:id="rId12"/>
    <p:sldId id="261" r:id="rId13"/>
    <p:sldId id="273" r:id="rId14"/>
    <p:sldId id="265" r:id="rId15"/>
    <p:sldId id="272" r:id="rId1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D71258F0-FF99-4635-9A1E-0A35316F52A4}" type="datetimeFigureOut">
              <a:rPr lang="en-GB" smtClean="0"/>
              <a:t>30/11/2014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8BE4F868-B4E1-44AF-AFD4-9A3984AA087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642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6A6D3-5C46-4407-9EBA-1E0B0D586C46}" type="datetimeFigureOut">
              <a:rPr lang="en-GB" smtClean="0"/>
              <a:pPr/>
              <a:t>30/11/2014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9913A-92AA-46C2-B359-F79D4C817B6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sciences.manchester.ac.uk/student-intranet/postgraduate/postgraduate-taught/handbooks/" TargetMode="External"/><Relationship Id="rId2" Type="http://schemas.openxmlformats.org/officeDocument/2006/relationships/hyperlink" Target="http://www.socialsciences.manchester.ac.uk/student-intranet/postgraduate/postgraduate-taught/dissertation-workshop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MSc Dissertation in Economics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Christoph Himmels</a:t>
            </a:r>
          </a:p>
          <a:p>
            <a:r>
              <a:rPr lang="en-GB" sz="1200" dirty="0" smtClean="0"/>
              <a:t>christoph.himmels@manchester.ac.uk</a:t>
            </a:r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8848" y="2055569"/>
            <a:ext cx="3717328" cy="24737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Identify the 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is my contribution?</a:t>
            </a:r>
          </a:p>
          <a:p>
            <a:pPr lvl="1"/>
            <a:r>
              <a:rPr lang="en-GB" dirty="0" smtClean="0"/>
              <a:t>A totally new question</a:t>
            </a:r>
          </a:p>
          <a:p>
            <a:pPr lvl="1"/>
            <a:r>
              <a:rPr lang="en-GB" dirty="0" smtClean="0"/>
              <a:t>An existing question but new approach</a:t>
            </a:r>
          </a:p>
          <a:p>
            <a:pPr lvl="1"/>
            <a:r>
              <a:rPr lang="en-GB" dirty="0" smtClean="0"/>
              <a:t>An existing question but new dataset (country, time period)</a:t>
            </a:r>
          </a:p>
          <a:p>
            <a:pPr lvl="1"/>
            <a:r>
              <a:rPr lang="en-GB" dirty="0" smtClean="0"/>
              <a:t>A new technique</a:t>
            </a:r>
          </a:p>
          <a:p>
            <a:pPr lvl="1"/>
            <a:r>
              <a:rPr lang="en-GB" dirty="0" smtClean="0"/>
              <a:t>A comparison of techniques</a:t>
            </a:r>
          </a:p>
          <a:p>
            <a:pPr lvl="1"/>
            <a:r>
              <a:rPr lang="en-GB" dirty="0" smtClean="0"/>
              <a:t>A literature review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Identifying the purpose of papers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1) Research questions</a:t>
            </a:r>
          </a:p>
          <a:p>
            <a:pPr>
              <a:buNone/>
            </a:pPr>
            <a:r>
              <a:rPr lang="en-GB" dirty="0" smtClean="0"/>
              <a:t>1.1) What are they?</a:t>
            </a:r>
          </a:p>
          <a:p>
            <a:pPr>
              <a:buNone/>
            </a:pPr>
            <a:r>
              <a:rPr lang="en-GB" dirty="0" smtClean="0"/>
              <a:t>1.2) Why are they interesting questions?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2) How are they answering that question?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3) How does their paper fit into the literature and what is their contribution to the literature?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3) What are the conclusions of the authors?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Dissertation Outline and Research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Agree on title with your supervisor;</a:t>
            </a:r>
          </a:p>
          <a:p>
            <a:r>
              <a:rPr lang="en-GB" dirty="0" smtClean="0"/>
              <a:t>Draft contents page with chapter/ section headings;</a:t>
            </a:r>
          </a:p>
          <a:p>
            <a:r>
              <a:rPr lang="en-GB" dirty="0" smtClean="0"/>
              <a:t>List of key references;</a:t>
            </a:r>
          </a:p>
          <a:p>
            <a:r>
              <a:rPr lang="en-GB" dirty="0" smtClean="0"/>
              <a:t>200-300 </a:t>
            </a:r>
            <a:r>
              <a:rPr lang="en-GB" dirty="0"/>
              <a:t>words outlining research objective and methodology;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E.g</a:t>
            </a:r>
            <a:r>
              <a:rPr lang="en-GB" dirty="0"/>
              <a:t>. required data and assessment of availability,  computer software etc. </a:t>
            </a:r>
            <a:endParaRPr lang="en-GB" dirty="0" smtClean="0"/>
          </a:p>
          <a:p>
            <a:pPr lvl="1"/>
            <a:r>
              <a:rPr lang="en-GB" dirty="0" smtClean="0"/>
              <a:t>Allocation of time</a:t>
            </a:r>
          </a:p>
          <a:p>
            <a:pPr marL="514350" indent="-457200"/>
            <a:r>
              <a:rPr lang="en-GB" dirty="0" smtClean="0"/>
              <a:t>Deadline: </a:t>
            </a:r>
            <a:r>
              <a:rPr lang="en-GB" dirty="0"/>
              <a:t>30</a:t>
            </a:r>
            <a:r>
              <a:rPr lang="en-GB" baseline="30000" dirty="0"/>
              <a:t>th</a:t>
            </a:r>
            <a:r>
              <a:rPr lang="en-GB" dirty="0"/>
              <a:t> April</a:t>
            </a:r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52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Semester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Literature Reviews</a:t>
            </a:r>
          </a:p>
          <a:p>
            <a:r>
              <a:rPr lang="en-GB" dirty="0" smtClean="0"/>
              <a:t>Citation technique</a:t>
            </a:r>
          </a:p>
          <a:p>
            <a:r>
              <a:rPr lang="en-GB" dirty="0" smtClean="0"/>
              <a:t>Plagiarism (Turnitin)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further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http://www.socialsciences.manchester.ac.uk/student-intranet/postgraduate/postgraduate-taught/dissertation-workshop</a:t>
            </a:r>
            <a:r>
              <a:rPr lang="en-GB" dirty="0" smtClean="0">
                <a:hlinkClick r:id="rId2"/>
              </a:rPr>
              <a:t>/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Handbook(s) </a:t>
            </a:r>
            <a:r>
              <a:rPr lang="en-GB" dirty="0">
                <a:hlinkClick r:id="rId3"/>
              </a:rPr>
              <a:t>http://www.socialsciences.manchester.ac.uk/student-intranet/postgraduate/postgraduate-taught/handbooks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51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MSc Dissertations : Aims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GB" sz="7400" dirty="0" smtClean="0">
                <a:solidFill>
                  <a:srgbClr val="FF0000"/>
                </a:solidFill>
              </a:rPr>
              <a:t>Aims</a:t>
            </a:r>
            <a:r>
              <a:rPr lang="en-GB" sz="7400" dirty="0" smtClean="0"/>
              <a:t>:  An MSc dissertation enables students to:</a:t>
            </a:r>
          </a:p>
          <a:p>
            <a:r>
              <a:rPr lang="en-GB" sz="7400" dirty="0" smtClean="0"/>
              <a:t>develop analytical skills and demonstrate knowledge of econometric and economic theory;</a:t>
            </a:r>
          </a:p>
          <a:p>
            <a:r>
              <a:rPr lang="en-GB" sz="7400" dirty="0" smtClean="0"/>
              <a:t>develop skills in report writing, information management and data analysis; </a:t>
            </a:r>
          </a:p>
          <a:p>
            <a:r>
              <a:rPr lang="en-GB" sz="7400" dirty="0" smtClean="0"/>
              <a:t>practice using IT software for word processing, bibliographic searching, information management and the analysis of data.</a:t>
            </a:r>
          </a:p>
          <a:p>
            <a:endParaRPr lang="en-GB" sz="7400" dirty="0" smtClean="0"/>
          </a:p>
          <a:p>
            <a:pPr>
              <a:buNone/>
            </a:pPr>
            <a:r>
              <a:rPr lang="en-GB" sz="7400" dirty="0" smtClean="0">
                <a:solidFill>
                  <a:srgbClr val="FF0000"/>
                </a:solidFill>
              </a:rPr>
              <a:t>Objectives</a:t>
            </a:r>
            <a:r>
              <a:rPr lang="en-GB" sz="7400" dirty="0" smtClean="0"/>
              <a:t>: In their dissertations, students should demonstrate:</a:t>
            </a:r>
          </a:p>
          <a:p>
            <a:r>
              <a:rPr lang="en-GB" sz="7400" dirty="0" smtClean="0"/>
              <a:t>logical thought and coherent argument in the identification and analysis of problems;</a:t>
            </a:r>
          </a:p>
          <a:p>
            <a:r>
              <a:rPr lang="en-GB" sz="7400" dirty="0" smtClean="0"/>
              <a:t>ability to undertake independent research.</a:t>
            </a:r>
          </a:p>
          <a:p>
            <a:endParaRPr lang="en-GB" sz="74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Dissertation Workshop : Aims and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dirty="0" smtClean="0"/>
              <a:t>Aims:  </a:t>
            </a:r>
          </a:p>
          <a:p>
            <a:r>
              <a:rPr lang="en-GB" dirty="0" smtClean="0"/>
              <a:t>to inform you of  the regulations and submission and other deadlines for MSc dissertations;</a:t>
            </a:r>
          </a:p>
          <a:p>
            <a:r>
              <a:rPr lang="en-GB" dirty="0" smtClean="0"/>
              <a:t>to explain how you can identify a suitable dissertation topic and supervisor;</a:t>
            </a:r>
          </a:p>
          <a:p>
            <a:r>
              <a:rPr lang="en-GB" dirty="0" smtClean="0"/>
              <a:t>to explain the role of the dissertation supervisor;</a:t>
            </a:r>
          </a:p>
          <a:p>
            <a:r>
              <a:rPr lang="en-GB" dirty="0" smtClean="0"/>
              <a:t>to explain the format for MSc dissertations and the appropriate use of others’ work in preparing dissertations.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Objectives: </a:t>
            </a:r>
          </a:p>
          <a:p>
            <a:r>
              <a:rPr lang="en-GB" dirty="0" smtClean="0"/>
              <a:t>a dissertation title and outline;</a:t>
            </a:r>
          </a:p>
          <a:p>
            <a:r>
              <a:rPr lang="en-GB" dirty="0" smtClean="0"/>
              <a:t>a research plan;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 Choice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Each staff member is allocated a fixed number of students, based on teaching allocation</a:t>
            </a:r>
            <a:r>
              <a:rPr lang="en-GB" dirty="0" smtClean="0"/>
              <a:t>.</a:t>
            </a:r>
          </a:p>
          <a:p>
            <a:r>
              <a:rPr lang="en-GB" dirty="0"/>
              <a:t>Each member of staff advertises topics they want to </a:t>
            </a:r>
            <a:r>
              <a:rPr lang="en-GB" dirty="0" smtClean="0"/>
              <a:t>supervise. </a:t>
            </a:r>
            <a:r>
              <a:rPr lang="en-GB" dirty="0"/>
              <a:t>Topics can be widely or narrowly </a:t>
            </a:r>
            <a:r>
              <a:rPr lang="en-GB" dirty="0" smtClean="0"/>
              <a:t>defined.</a:t>
            </a:r>
          </a:p>
          <a:p>
            <a:r>
              <a:rPr lang="en-GB" dirty="0" smtClean="0"/>
              <a:t>Supervisors and Students are matched on a first come first serve basis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Dates: Topics published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27</a:t>
            </a:r>
            <a:r>
              <a:rPr lang="en-GB" baseline="30000" dirty="0" smtClean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February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. All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supervisor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arrangements </a:t>
            </a:r>
            <a:r>
              <a:rPr lang="en-GB" u="sng" dirty="0" smtClean="0">
                <a:solidFill>
                  <a:schemeClr val="accent1">
                    <a:lumMod val="75000"/>
                  </a:schemeClr>
                </a:solidFill>
              </a:rPr>
              <a:t>should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be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made before Easter break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</a:t>
            </a:r>
            <a:r>
              <a:rPr lang="en-GB" dirty="0" smtClean="0"/>
              <a:t>Choice (cont.)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Students are permitted </a:t>
            </a:r>
            <a:r>
              <a:rPr lang="en-GB" dirty="0"/>
              <a:t>to choose their own topic, but will need to write their own proposal and find their own supervisor (search process should be finished before the Easter break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/>
              <a:t>Students who fail to choose a topic, will simply be allocated to a supervisor who is not full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66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Supervisor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Meet to discuss Research Plan (written by student)</a:t>
            </a:r>
          </a:p>
          <a:p>
            <a:r>
              <a:rPr lang="en-GB" dirty="0" smtClean="0"/>
              <a:t>Departmental benchmark: </a:t>
            </a:r>
            <a:r>
              <a:rPr lang="en-GB" dirty="0" smtClean="0">
                <a:solidFill>
                  <a:srgbClr val="FF0000"/>
                </a:solidFill>
              </a:rPr>
              <a:t>4 one hour meetings</a:t>
            </a:r>
          </a:p>
          <a:p>
            <a:r>
              <a:rPr lang="en-GB" dirty="0" smtClean="0"/>
              <a:t>Supervisors may not be available between </a:t>
            </a:r>
            <a:r>
              <a:rPr lang="en-GB" dirty="0" smtClean="0"/>
              <a:t>10 </a:t>
            </a:r>
            <a:r>
              <a:rPr lang="en-GB" dirty="0" smtClean="0"/>
              <a:t>July and </a:t>
            </a:r>
            <a:r>
              <a:rPr lang="en-GB" dirty="0" smtClean="0"/>
              <a:t>07 September</a:t>
            </a:r>
            <a:endParaRPr lang="en-GB" dirty="0" smtClean="0"/>
          </a:p>
          <a:p>
            <a:r>
              <a:rPr lang="en-GB" dirty="0" smtClean="0"/>
              <a:t>Supervisors will not read a draft of your thesis </a:t>
            </a:r>
          </a:p>
          <a:p>
            <a:r>
              <a:rPr lang="en-GB" dirty="0" smtClean="0"/>
              <a:t>They will guide and discuss your ideas</a:t>
            </a:r>
          </a:p>
          <a:p>
            <a:r>
              <a:rPr lang="en-GB" dirty="0" smtClean="0"/>
              <a:t>The supervision process is </a:t>
            </a:r>
            <a:r>
              <a:rPr lang="en-GB" dirty="0" smtClean="0">
                <a:solidFill>
                  <a:schemeClr val="tx2"/>
                </a:solidFill>
              </a:rPr>
              <a:t>student-led!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does student-led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pPr lvl="0"/>
            <a:r>
              <a:rPr lang="en-GB" sz="2400" dirty="0"/>
              <a:t>arrange meetings with your supervisor, and attend them;</a:t>
            </a:r>
          </a:p>
          <a:p>
            <a:pPr lvl="0"/>
            <a:r>
              <a:rPr lang="en-GB" sz="2400" dirty="0"/>
              <a:t>discuss with your supervisor the type of guidance and comments you find most helpful;</a:t>
            </a:r>
          </a:p>
          <a:p>
            <a:pPr lvl="0"/>
            <a:r>
              <a:rPr lang="en-GB" sz="2400" dirty="0"/>
              <a:t>submit a five-page summary of what the dissertation will look like for feedback and discussion with supervisor;</a:t>
            </a:r>
          </a:p>
          <a:p>
            <a:pPr lvl="0"/>
            <a:r>
              <a:rPr lang="en-GB" sz="2400" dirty="0"/>
              <a:t>maintain progress and meet deadlines;</a:t>
            </a:r>
          </a:p>
          <a:p>
            <a:pPr lvl="0"/>
            <a:r>
              <a:rPr lang="en-GB" sz="2400" dirty="0"/>
              <a:t>take the initiative in raising problems</a:t>
            </a:r>
            <a:r>
              <a:rPr lang="en-GB" sz="2400" dirty="0" smtClean="0"/>
              <a:t>;</a:t>
            </a:r>
          </a:p>
          <a:p>
            <a:pPr lvl="0"/>
            <a:r>
              <a:rPr lang="en-GB" sz="2400" dirty="0" smtClean="0"/>
              <a:t>avoid plagiarism</a:t>
            </a:r>
            <a:endParaRPr lang="en-GB" sz="2400" dirty="0"/>
          </a:p>
          <a:p>
            <a:pPr lvl="0"/>
            <a:r>
              <a:rPr lang="en-GB" sz="2400" dirty="0"/>
              <a:t>if necessary, seek help elsewhere with written English;</a:t>
            </a:r>
          </a:p>
          <a:p>
            <a:pPr lvl="0"/>
            <a:r>
              <a:rPr lang="en-GB" sz="2400" dirty="0"/>
              <a:t>in extremis, see your MSc Programme </a:t>
            </a:r>
            <a:r>
              <a:rPr lang="en-GB" sz="2400" dirty="0" smtClean="0"/>
              <a:t>Director.</a:t>
            </a:r>
          </a:p>
          <a:p>
            <a:pPr marL="0" lvl="0" indent="0">
              <a:buNone/>
            </a:pPr>
            <a:endParaRPr lang="en-GB" sz="2400" dirty="0" smtClean="0"/>
          </a:p>
          <a:p>
            <a:pPr marL="0" lvl="0" indent="0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Your responsibility to </a:t>
            </a:r>
            <a:r>
              <a:rPr lang="en-US" sz="2400" b="1" i="1" dirty="0">
                <a:solidFill>
                  <a:srgbClr val="FF0000"/>
                </a:solidFill>
              </a:rPr>
              <a:t>take the initiative throughout the dissertation writing </a:t>
            </a:r>
            <a:r>
              <a:rPr lang="en-US" sz="2400" b="1" i="1" dirty="0" smtClean="0">
                <a:solidFill>
                  <a:srgbClr val="FF0000"/>
                </a:solidFill>
              </a:rPr>
              <a:t>process!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43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of Supervisor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Supervisor gives advise about:</a:t>
            </a:r>
          </a:p>
          <a:p>
            <a:pPr lvl="0"/>
            <a:r>
              <a:rPr lang="en-GB" dirty="0"/>
              <a:t>the nature of the dissertation (e.g. title, viability of topic, university regulations);</a:t>
            </a:r>
          </a:p>
          <a:p>
            <a:pPr lvl="0"/>
            <a:r>
              <a:rPr lang="en-GB" dirty="0"/>
              <a:t>literature and other sources;</a:t>
            </a:r>
          </a:p>
          <a:p>
            <a:pPr lvl="0"/>
            <a:r>
              <a:rPr lang="en-GB" dirty="0"/>
              <a:t>required techniques (econometric analysis etc.);</a:t>
            </a:r>
          </a:p>
          <a:p>
            <a:pPr lvl="0"/>
            <a:r>
              <a:rPr lang="en-GB" dirty="0"/>
              <a:t>the student’s five-page summary of what the dissertation will look like;</a:t>
            </a:r>
          </a:p>
          <a:p>
            <a:pPr lvl="0"/>
            <a:r>
              <a:rPr lang="en-GB" dirty="0"/>
              <a:t>the planning of the dissertation (i.e. </a:t>
            </a:r>
            <a:r>
              <a:rPr lang="en-GB" dirty="0" smtClean="0"/>
              <a:t>organisation)</a:t>
            </a:r>
          </a:p>
          <a:p>
            <a:r>
              <a:rPr lang="en-GB" dirty="0" smtClean="0"/>
              <a:t> the </a:t>
            </a:r>
            <a:r>
              <a:rPr lang="en-GB" dirty="0"/>
              <a:t>standard of work </a:t>
            </a:r>
            <a:r>
              <a:rPr lang="en-GB" dirty="0" smtClean="0"/>
              <a:t>expected (without prejudging </a:t>
            </a:r>
            <a:r>
              <a:rPr lang="en-GB" dirty="0"/>
              <a:t>final mark) </a:t>
            </a:r>
          </a:p>
        </p:txBody>
      </p:sp>
    </p:spTree>
    <p:extLst>
      <p:ext uri="{BB962C8B-B14F-4D97-AF65-F5344CB8AC3E}">
        <p14:creationId xmlns:p14="http://schemas.microsoft.com/office/powerpoint/2010/main" val="307103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of Supervisor (cont.)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You may </a:t>
            </a:r>
            <a:r>
              <a:rPr lang="en-GB" dirty="0">
                <a:solidFill>
                  <a:srgbClr val="FF0000"/>
                </a:solidFill>
              </a:rPr>
              <a:t>NOT</a:t>
            </a:r>
            <a:r>
              <a:rPr lang="en-GB" dirty="0"/>
              <a:t> expect your supervisor </a:t>
            </a:r>
            <a:r>
              <a:rPr lang="en-GB" dirty="0" smtClean="0"/>
              <a:t>to:</a:t>
            </a:r>
          </a:p>
          <a:p>
            <a:pPr lvl="0"/>
            <a:r>
              <a:rPr lang="en-GB" dirty="0"/>
              <a:t>meet with you between </a:t>
            </a:r>
            <a:r>
              <a:rPr lang="en-GB" dirty="0" smtClean="0"/>
              <a:t>10 </a:t>
            </a:r>
            <a:r>
              <a:rPr lang="en-GB" dirty="0"/>
              <a:t>July and </a:t>
            </a:r>
            <a:r>
              <a:rPr lang="en-GB" dirty="0" smtClean="0"/>
              <a:t>7 </a:t>
            </a:r>
            <a:r>
              <a:rPr lang="en-GB" dirty="0"/>
              <a:t>September;</a:t>
            </a:r>
          </a:p>
          <a:p>
            <a:pPr lvl="0"/>
            <a:r>
              <a:rPr lang="en-GB" dirty="0"/>
              <a:t>provide detailed feedback on drafts of each chapter;</a:t>
            </a:r>
          </a:p>
          <a:p>
            <a:pPr lvl="0"/>
            <a:r>
              <a:rPr lang="en-GB" dirty="0"/>
              <a:t>read the final draft of your dissertation;</a:t>
            </a:r>
          </a:p>
          <a:p>
            <a:pPr lvl="0"/>
            <a:r>
              <a:rPr lang="en-GB" dirty="0"/>
              <a:t>correct your spelling, grammar, punctuation etc.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7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4770</TotalTime>
  <Words>737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MSc Dissertation in Economics</vt:lpstr>
      <vt:lpstr>MSc Dissertations : Aims and Objectives</vt:lpstr>
      <vt:lpstr>Dissertation Workshop : Aims and Objectives</vt:lpstr>
      <vt:lpstr>Topic Choice</vt:lpstr>
      <vt:lpstr>Topic Choice (cont.)</vt:lpstr>
      <vt:lpstr>Supervisor</vt:lpstr>
      <vt:lpstr>What does student-led mean?</vt:lpstr>
      <vt:lpstr>Role of Supervisor</vt:lpstr>
      <vt:lpstr>Role of Supervisor (cont.)</vt:lpstr>
      <vt:lpstr>PowerPoint Presentation</vt:lpstr>
      <vt:lpstr>Identify the topic</vt:lpstr>
      <vt:lpstr>Identifying the purpose of papers</vt:lpstr>
      <vt:lpstr>Dissertation Outline and Research Plan</vt:lpstr>
      <vt:lpstr>Semester 2</vt:lpstr>
      <vt:lpstr>For further information</vt:lpstr>
    </vt:vector>
  </TitlesOfParts>
  <Company>University of Manchester [work-at-home copy]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 Dissertation in Economics</dc:title>
  <dc:creator>Ralf Becker</dc:creator>
  <cp:lastModifiedBy>Christoph Himmels</cp:lastModifiedBy>
  <cp:revision>38</cp:revision>
  <dcterms:created xsi:type="dcterms:W3CDTF">2012-12-11T19:44:45Z</dcterms:created>
  <dcterms:modified xsi:type="dcterms:W3CDTF">2014-12-01T12:24:10Z</dcterms:modified>
</cp:coreProperties>
</file>