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21" r:id="rId5"/>
    <p:sldMasterId id="2147483733" r:id="rId6"/>
    <p:sldMasterId id="2147483745" r:id="rId7"/>
    <p:sldMasterId id="2147483757" r:id="rId8"/>
    <p:sldMasterId id="2147483769" r:id="rId9"/>
  </p:sldMasterIdLst>
  <p:notesMasterIdLst>
    <p:notesMasterId r:id="rId24"/>
  </p:notesMasterIdLst>
  <p:sldIdLst>
    <p:sldId id="256" r:id="rId10"/>
    <p:sldId id="257" r:id="rId11"/>
    <p:sldId id="258" r:id="rId12"/>
    <p:sldId id="398" r:id="rId13"/>
    <p:sldId id="399" r:id="rId14"/>
    <p:sldId id="401" r:id="rId15"/>
    <p:sldId id="393" r:id="rId16"/>
    <p:sldId id="400" r:id="rId17"/>
    <p:sldId id="260" r:id="rId18"/>
    <p:sldId id="402" r:id="rId19"/>
    <p:sldId id="395" r:id="rId20"/>
    <p:sldId id="397" r:id="rId21"/>
    <p:sldId id="379" r:id="rId22"/>
    <p:sldId id="390" r:id="rId23"/>
  </p:sldIdLst>
  <p:sldSz cx="12192000" cy="6858000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68FB23-78B7-9D36-49DA-27F7E2A966BC}" v="25" dt="2022-09-13T15:30:44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07" autoAdjust="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183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udentsupport.manchester.ac.uk/student-services/" TargetMode="External"/><Relationship Id="rId2" Type="http://schemas.openxmlformats.org/officeDocument/2006/relationships/hyperlink" Target="https://www.careers.manchester.ac.uk/" TargetMode="External"/><Relationship Id="rId1" Type="http://schemas.openxmlformats.org/officeDocument/2006/relationships/hyperlink" Target="http://www.dso.manchester.ac.uk/" TargetMode="External"/><Relationship Id="rId6" Type="http://schemas.openxmlformats.org/officeDocument/2006/relationships/hyperlink" Target="https://www.library.manchester.ac.uk/training/my-learning-essentials/" TargetMode="External"/><Relationship Id="rId5" Type="http://schemas.openxmlformats.org/officeDocument/2006/relationships/hyperlink" Target="mailto:sosswelfare@manchester.ac.uk" TargetMode="External"/><Relationship Id="rId4" Type="http://schemas.openxmlformats.org/officeDocument/2006/relationships/hyperlink" Target="https://www.counsellingservice.manchester.ac.uk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udentsupport.manchester.ac.uk/student-services/" TargetMode="External"/><Relationship Id="rId2" Type="http://schemas.openxmlformats.org/officeDocument/2006/relationships/hyperlink" Target="https://www.careers.manchester.ac.uk/" TargetMode="External"/><Relationship Id="rId1" Type="http://schemas.openxmlformats.org/officeDocument/2006/relationships/hyperlink" Target="http://www.dso.manchester.ac.uk/" TargetMode="External"/><Relationship Id="rId6" Type="http://schemas.openxmlformats.org/officeDocument/2006/relationships/hyperlink" Target="https://www.library.manchester.ac.uk/training/my-learning-essentials/" TargetMode="External"/><Relationship Id="rId5" Type="http://schemas.openxmlformats.org/officeDocument/2006/relationships/hyperlink" Target="mailto:sosswelfare@manchester.ac.uk" TargetMode="External"/><Relationship Id="rId4" Type="http://schemas.openxmlformats.org/officeDocument/2006/relationships/hyperlink" Target="https://www.counsellingservice.manchester.ac.uk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1E8451-ECE4-4A27-AC6E-096A31DE837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E6E64F-654B-4456-86C7-A58C0C7E0192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hlinkClick xmlns:r="http://schemas.openxmlformats.org/officeDocument/2006/relationships" r:id="rId1"/>
            </a:rPr>
            <a:t>Disability Advisory and Support Service</a:t>
          </a:r>
          <a:endParaRPr lang="en-US" dirty="0">
            <a:solidFill>
              <a:schemeClr val="tx1"/>
            </a:solidFill>
          </a:endParaRPr>
        </a:p>
      </dgm:t>
    </dgm:pt>
    <dgm:pt modelId="{A7CA8B24-E498-4598-B396-013237EE6F54}" type="parTrans" cxnId="{6D79FD19-BDAB-42B1-9DB2-3D57F0BEE240}">
      <dgm:prSet/>
      <dgm:spPr/>
      <dgm:t>
        <a:bodyPr/>
        <a:lstStyle/>
        <a:p>
          <a:endParaRPr lang="en-US"/>
        </a:p>
      </dgm:t>
    </dgm:pt>
    <dgm:pt modelId="{7696DB65-5D1E-4217-8ABD-ABB96B5C4C92}" type="sibTrans" cxnId="{6D79FD19-BDAB-42B1-9DB2-3D57F0BEE240}">
      <dgm:prSet/>
      <dgm:spPr/>
      <dgm:t>
        <a:bodyPr/>
        <a:lstStyle/>
        <a:p>
          <a:endParaRPr lang="en-US"/>
        </a:p>
      </dgm:t>
    </dgm:pt>
    <dgm:pt modelId="{4C20705C-140A-415A-9A90-04BC5B42CB63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hlinkClick xmlns:r="http://schemas.openxmlformats.org/officeDocument/2006/relationships" r:id="rId2"/>
            </a:rPr>
            <a:t>Careers Service</a:t>
          </a:r>
          <a:endParaRPr lang="en-US" dirty="0">
            <a:solidFill>
              <a:schemeClr val="tx1"/>
            </a:solidFill>
          </a:endParaRPr>
        </a:p>
      </dgm:t>
    </dgm:pt>
    <dgm:pt modelId="{B82FB943-DC1E-4F1D-AF57-65451EBE19F0}" type="parTrans" cxnId="{1E316715-AC1C-40AA-A407-AAE18825751F}">
      <dgm:prSet/>
      <dgm:spPr/>
      <dgm:t>
        <a:bodyPr/>
        <a:lstStyle/>
        <a:p>
          <a:endParaRPr lang="en-US"/>
        </a:p>
      </dgm:t>
    </dgm:pt>
    <dgm:pt modelId="{DD83AF7E-8CDC-4DD2-9F32-8ABBA80A1B1C}" type="sibTrans" cxnId="{1E316715-AC1C-40AA-A407-AAE18825751F}">
      <dgm:prSet/>
      <dgm:spPr/>
      <dgm:t>
        <a:bodyPr/>
        <a:lstStyle/>
        <a:p>
          <a:endParaRPr lang="en-US"/>
        </a:p>
      </dgm:t>
    </dgm:pt>
    <dgm:pt modelId="{790CCFA3-1A42-4A0B-A594-01D27F255019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hlinkClick xmlns:r="http://schemas.openxmlformats.org/officeDocument/2006/relationships" r:id="rId3"/>
            </a:rPr>
            <a:t>Student Services</a:t>
          </a:r>
          <a:endParaRPr lang="en-US" dirty="0">
            <a:solidFill>
              <a:schemeClr val="tx1"/>
            </a:solidFill>
          </a:endParaRPr>
        </a:p>
      </dgm:t>
    </dgm:pt>
    <dgm:pt modelId="{0109C969-FFF5-4AD2-AA11-3EDD2901363B}" type="parTrans" cxnId="{D1883829-1DDA-4F82-9079-561F1CEB8FF0}">
      <dgm:prSet/>
      <dgm:spPr/>
      <dgm:t>
        <a:bodyPr/>
        <a:lstStyle/>
        <a:p>
          <a:endParaRPr lang="en-US"/>
        </a:p>
      </dgm:t>
    </dgm:pt>
    <dgm:pt modelId="{176FB2C2-E568-4BCA-A420-9099C1BFBC40}" type="sibTrans" cxnId="{D1883829-1DDA-4F82-9079-561F1CEB8FF0}">
      <dgm:prSet/>
      <dgm:spPr/>
      <dgm:t>
        <a:bodyPr/>
        <a:lstStyle/>
        <a:p>
          <a:endParaRPr lang="en-US"/>
        </a:p>
      </dgm:t>
    </dgm:pt>
    <dgm:pt modelId="{5E918609-E71E-46FB-9265-B4E885841631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hlinkClick xmlns:r="http://schemas.openxmlformats.org/officeDocument/2006/relationships" r:id="rId4"/>
            </a:rPr>
            <a:t>Counselling Service</a:t>
          </a:r>
          <a:endParaRPr lang="en-US" dirty="0">
            <a:solidFill>
              <a:schemeClr val="tx1"/>
            </a:solidFill>
          </a:endParaRPr>
        </a:p>
      </dgm:t>
    </dgm:pt>
    <dgm:pt modelId="{42715C12-C4ED-4A61-815A-EECE01AE1C81}" type="parTrans" cxnId="{612B7F71-D18A-4D2F-96AF-9CD591B9B1A9}">
      <dgm:prSet/>
      <dgm:spPr/>
      <dgm:t>
        <a:bodyPr/>
        <a:lstStyle/>
        <a:p>
          <a:endParaRPr lang="en-US"/>
        </a:p>
      </dgm:t>
    </dgm:pt>
    <dgm:pt modelId="{2476646C-A54A-45B9-9DB0-B61CD882D06F}" type="sibTrans" cxnId="{612B7F71-D18A-4D2F-96AF-9CD591B9B1A9}">
      <dgm:prSet/>
      <dgm:spPr/>
      <dgm:t>
        <a:bodyPr/>
        <a:lstStyle/>
        <a:p>
          <a:endParaRPr lang="en-US"/>
        </a:p>
      </dgm:t>
    </dgm:pt>
    <dgm:pt modelId="{D32CCE79-22A0-43DB-ABFF-92571D7C8EC3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hlinkClick xmlns:r="http://schemas.openxmlformats.org/officeDocument/2006/relationships" r:id="rId5"/>
            </a:rPr>
            <a:t>School Student Support (email address)</a:t>
          </a:r>
          <a:endParaRPr lang="en-US" dirty="0">
            <a:solidFill>
              <a:schemeClr val="tx1"/>
            </a:solidFill>
          </a:endParaRPr>
        </a:p>
      </dgm:t>
    </dgm:pt>
    <dgm:pt modelId="{4B9B2AFC-71E8-4E55-A230-321F670BE733}" type="parTrans" cxnId="{1A77D33D-2D5A-447E-846D-89723C9B56F9}">
      <dgm:prSet/>
      <dgm:spPr/>
      <dgm:t>
        <a:bodyPr/>
        <a:lstStyle/>
        <a:p>
          <a:endParaRPr lang="en-US"/>
        </a:p>
      </dgm:t>
    </dgm:pt>
    <dgm:pt modelId="{A77A8DDD-8B14-4038-B39C-664B9BD45819}" type="sibTrans" cxnId="{1A77D33D-2D5A-447E-846D-89723C9B56F9}">
      <dgm:prSet/>
      <dgm:spPr/>
      <dgm:t>
        <a:bodyPr/>
        <a:lstStyle/>
        <a:p>
          <a:endParaRPr lang="en-US"/>
        </a:p>
      </dgm:t>
    </dgm:pt>
    <dgm:pt modelId="{7453CDFE-9AC6-4ADD-9A37-21A16A19C1CC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hlinkClick xmlns:r="http://schemas.openxmlformats.org/officeDocument/2006/relationships" r:id="rId6"/>
            </a:rPr>
            <a:t>My Learning Essentials (Study Skills)</a:t>
          </a:r>
          <a:endParaRPr lang="en-US" dirty="0">
            <a:solidFill>
              <a:schemeClr val="tx1"/>
            </a:solidFill>
          </a:endParaRPr>
        </a:p>
      </dgm:t>
    </dgm:pt>
    <dgm:pt modelId="{FFC91A9B-EC5D-4570-96C3-3E79DB66B798}" type="parTrans" cxnId="{818E142A-6101-459B-9ABA-C8C2226EB368}">
      <dgm:prSet/>
      <dgm:spPr/>
      <dgm:t>
        <a:bodyPr/>
        <a:lstStyle/>
        <a:p>
          <a:endParaRPr lang="en-GB"/>
        </a:p>
      </dgm:t>
    </dgm:pt>
    <dgm:pt modelId="{328E98D7-E5F8-4E16-95F7-0D278F9A0BFB}" type="sibTrans" cxnId="{818E142A-6101-459B-9ABA-C8C2226EB368}">
      <dgm:prSet/>
      <dgm:spPr/>
      <dgm:t>
        <a:bodyPr/>
        <a:lstStyle/>
        <a:p>
          <a:endParaRPr lang="en-GB"/>
        </a:p>
      </dgm:t>
    </dgm:pt>
    <dgm:pt modelId="{167E6D9D-842F-4408-A984-CE9DF6C0FA03}" type="pres">
      <dgm:prSet presAssocID="{341E8451-ECE4-4A27-AC6E-096A31DE837B}" presName="diagram" presStyleCnt="0">
        <dgm:presLayoutVars>
          <dgm:dir/>
          <dgm:resizeHandles val="exact"/>
        </dgm:presLayoutVars>
      </dgm:prSet>
      <dgm:spPr/>
    </dgm:pt>
    <dgm:pt modelId="{150155A9-250A-4723-B3AA-432E0625CC5D}" type="pres">
      <dgm:prSet presAssocID="{ADE6E64F-654B-4456-86C7-A58C0C7E0192}" presName="node" presStyleLbl="node1" presStyleIdx="0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BD95F4D2-ECFC-46A9-B222-0CCF65EC6FF6}" type="pres">
      <dgm:prSet presAssocID="{7696DB65-5D1E-4217-8ABD-ABB96B5C4C92}" presName="sibTrans" presStyleCnt="0"/>
      <dgm:spPr/>
    </dgm:pt>
    <dgm:pt modelId="{9B63BB00-C842-4460-A1B7-105EE7589711}" type="pres">
      <dgm:prSet presAssocID="{4C20705C-140A-415A-9A90-04BC5B42CB63}" presName="node" presStyleLbl="node1" presStyleIdx="1" presStyleCnt="6" custLinFactNeighborY="4444">
        <dgm:presLayoutVars>
          <dgm:bulletEnabled val="1"/>
        </dgm:presLayoutVars>
      </dgm:prSet>
      <dgm:spPr>
        <a:prstGeom prst="roundRect">
          <a:avLst/>
        </a:prstGeom>
      </dgm:spPr>
    </dgm:pt>
    <dgm:pt modelId="{4EFA6926-3B98-42FF-BC23-4C105E67207C}" type="pres">
      <dgm:prSet presAssocID="{DD83AF7E-8CDC-4DD2-9F32-8ABBA80A1B1C}" presName="sibTrans" presStyleCnt="0"/>
      <dgm:spPr/>
    </dgm:pt>
    <dgm:pt modelId="{1B634A6A-073C-4A7E-97F4-9629CE3FD387}" type="pres">
      <dgm:prSet presAssocID="{790CCFA3-1A42-4A0B-A594-01D27F255019}" presName="node" presStyleLbl="node1" presStyleIdx="2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304D8F21-314E-4FEE-AB62-A9EA33CB7B68}" type="pres">
      <dgm:prSet presAssocID="{176FB2C2-E568-4BCA-A420-9099C1BFBC40}" presName="sibTrans" presStyleCnt="0"/>
      <dgm:spPr/>
    </dgm:pt>
    <dgm:pt modelId="{FF9EF001-9D7D-4ED6-B58B-E537EE2F428F}" type="pres">
      <dgm:prSet presAssocID="{5E918609-E71E-46FB-9265-B4E885841631}" presName="node" presStyleLbl="node1" presStyleIdx="3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B31D21CB-DE1D-43A9-8B01-319208E7C35E}" type="pres">
      <dgm:prSet presAssocID="{2476646C-A54A-45B9-9DB0-B61CD882D06F}" presName="sibTrans" presStyleCnt="0"/>
      <dgm:spPr/>
    </dgm:pt>
    <dgm:pt modelId="{9527C359-A7DC-4000-8EEF-1B7C69497733}" type="pres">
      <dgm:prSet presAssocID="{D32CCE79-22A0-43DB-ABFF-92571D7C8EC3}" presName="node" presStyleLbl="node1" presStyleIdx="4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DA2022FA-8225-487C-98B6-FA9FFFD91080}" type="pres">
      <dgm:prSet presAssocID="{A77A8DDD-8B14-4038-B39C-664B9BD45819}" presName="sibTrans" presStyleCnt="0"/>
      <dgm:spPr/>
    </dgm:pt>
    <dgm:pt modelId="{7F47FC0C-2016-4F64-A4FD-F3B1A7A233B4}" type="pres">
      <dgm:prSet presAssocID="{7453CDFE-9AC6-4ADD-9A37-21A16A19C1CC}" presName="node" presStyleLbl="node1" presStyleIdx="5" presStyleCnt="6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01B73B14-F418-4E2B-8CFF-F2DFA695F032}" type="presOf" srcId="{4C20705C-140A-415A-9A90-04BC5B42CB63}" destId="{9B63BB00-C842-4460-A1B7-105EE7589711}" srcOrd="0" destOrd="0" presId="urn:microsoft.com/office/officeart/2005/8/layout/default"/>
    <dgm:cxn modelId="{1E316715-AC1C-40AA-A407-AAE18825751F}" srcId="{341E8451-ECE4-4A27-AC6E-096A31DE837B}" destId="{4C20705C-140A-415A-9A90-04BC5B42CB63}" srcOrd="1" destOrd="0" parTransId="{B82FB943-DC1E-4F1D-AF57-65451EBE19F0}" sibTransId="{DD83AF7E-8CDC-4DD2-9F32-8ABBA80A1B1C}"/>
    <dgm:cxn modelId="{AE157C19-C4DE-4179-8FE4-01B2DB5397DF}" type="presOf" srcId="{341E8451-ECE4-4A27-AC6E-096A31DE837B}" destId="{167E6D9D-842F-4408-A984-CE9DF6C0FA03}" srcOrd="0" destOrd="0" presId="urn:microsoft.com/office/officeart/2005/8/layout/default"/>
    <dgm:cxn modelId="{6D79FD19-BDAB-42B1-9DB2-3D57F0BEE240}" srcId="{341E8451-ECE4-4A27-AC6E-096A31DE837B}" destId="{ADE6E64F-654B-4456-86C7-A58C0C7E0192}" srcOrd="0" destOrd="0" parTransId="{A7CA8B24-E498-4598-B396-013237EE6F54}" sibTransId="{7696DB65-5D1E-4217-8ABD-ABB96B5C4C92}"/>
    <dgm:cxn modelId="{83D90C28-54E0-4162-AC3E-21B0250E3AAD}" type="presOf" srcId="{ADE6E64F-654B-4456-86C7-A58C0C7E0192}" destId="{150155A9-250A-4723-B3AA-432E0625CC5D}" srcOrd="0" destOrd="0" presId="urn:microsoft.com/office/officeart/2005/8/layout/default"/>
    <dgm:cxn modelId="{D1883829-1DDA-4F82-9079-561F1CEB8FF0}" srcId="{341E8451-ECE4-4A27-AC6E-096A31DE837B}" destId="{790CCFA3-1A42-4A0B-A594-01D27F255019}" srcOrd="2" destOrd="0" parTransId="{0109C969-FFF5-4AD2-AA11-3EDD2901363B}" sibTransId="{176FB2C2-E568-4BCA-A420-9099C1BFBC40}"/>
    <dgm:cxn modelId="{818E142A-6101-459B-9ABA-C8C2226EB368}" srcId="{341E8451-ECE4-4A27-AC6E-096A31DE837B}" destId="{7453CDFE-9AC6-4ADD-9A37-21A16A19C1CC}" srcOrd="5" destOrd="0" parTransId="{FFC91A9B-EC5D-4570-96C3-3E79DB66B798}" sibTransId="{328E98D7-E5F8-4E16-95F7-0D278F9A0BFB}"/>
    <dgm:cxn modelId="{1A77D33D-2D5A-447E-846D-89723C9B56F9}" srcId="{341E8451-ECE4-4A27-AC6E-096A31DE837B}" destId="{D32CCE79-22A0-43DB-ABFF-92571D7C8EC3}" srcOrd="4" destOrd="0" parTransId="{4B9B2AFC-71E8-4E55-A230-321F670BE733}" sibTransId="{A77A8DDD-8B14-4038-B39C-664B9BD45819}"/>
    <dgm:cxn modelId="{54C6AD68-D506-4438-B50B-9F3662CA40B3}" type="presOf" srcId="{790CCFA3-1A42-4A0B-A594-01D27F255019}" destId="{1B634A6A-073C-4A7E-97F4-9629CE3FD387}" srcOrd="0" destOrd="0" presId="urn:microsoft.com/office/officeart/2005/8/layout/default"/>
    <dgm:cxn modelId="{C947694C-373E-4014-99DF-553039C2E203}" type="presOf" srcId="{7453CDFE-9AC6-4ADD-9A37-21A16A19C1CC}" destId="{7F47FC0C-2016-4F64-A4FD-F3B1A7A233B4}" srcOrd="0" destOrd="0" presId="urn:microsoft.com/office/officeart/2005/8/layout/default"/>
    <dgm:cxn modelId="{612B7F71-D18A-4D2F-96AF-9CD591B9B1A9}" srcId="{341E8451-ECE4-4A27-AC6E-096A31DE837B}" destId="{5E918609-E71E-46FB-9265-B4E885841631}" srcOrd="3" destOrd="0" parTransId="{42715C12-C4ED-4A61-815A-EECE01AE1C81}" sibTransId="{2476646C-A54A-45B9-9DB0-B61CD882D06F}"/>
    <dgm:cxn modelId="{E249D593-BFD0-46A6-8BD2-82CA6EE2EDF6}" type="presOf" srcId="{D32CCE79-22A0-43DB-ABFF-92571D7C8EC3}" destId="{9527C359-A7DC-4000-8EEF-1B7C69497733}" srcOrd="0" destOrd="0" presId="urn:microsoft.com/office/officeart/2005/8/layout/default"/>
    <dgm:cxn modelId="{950D8AD7-74C0-49A3-88D4-67E8882A1378}" type="presOf" srcId="{5E918609-E71E-46FB-9265-B4E885841631}" destId="{FF9EF001-9D7D-4ED6-B58B-E537EE2F428F}" srcOrd="0" destOrd="0" presId="urn:microsoft.com/office/officeart/2005/8/layout/default"/>
    <dgm:cxn modelId="{F87D80CB-D62C-46AC-9F55-66C63DDB3457}" type="presParOf" srcId="{167E6D9D-842F-4408-A984-CE9DF6C0FA03}" destId="{150155A9-250A-4723-B3AA-432E0625CC5D}" srcOrd="0" destOrd="0" presId="urn:microsoft.com/office/officeart/2005/8/layout/default"/>
    <dgm:cxn modelId="{EC3BC847-21A4-4F58-A88B-2C7F56F3E27D}" type="presParOf" srcId="{167E6D9D-842F-4408-A984-CE9DF6C0FA03}" destId="{BD95F4D2-ECFC-46A9-B222-0CCF65EC6FF6}" srcOrd="1" destOrd="0" presId="urn:microsoft.com/office/officeart/2005/8/layout/default"/>
    <dgm:cxn modelId="{259707A6-5483-4338-9907-0F4340A76E96}" type="presParOf" srcId="{167E6D9D-842F-4408-A984-CE9DF6C0FA03}" destId="{9B63BB00-C842-4460-A1B7-105EE7589711}" srcOrd="2" destOrd="0" presId="urn:microsoft.com/office/officeart/2005/8/layout/default"/>
    <dgm:cxn modelId="{16058038-E677-4B99-BF27-972722F4D974}" type="presParOf" srcId="{167E6D9D-842F-4408-A984-CE9DF6C0FA03}" destId="{4EFA6926-3B98-42FF-BC23-4C105E67207C}" srcOrd="3" destOrd="0" presId="urn:microsoft.com/office/officeart/2005/8/layout/default"/>
    <dgm:cxn modelId="{4529FDB8-8AD6-4636-843F-13FA6794667A}" type="presParOf" srcId="{167E6D9D-842F-4408-A984-CE9DF6C0FA03}" destId="{1B634A6A-073C-4A7E-97F4-9629CE3FD387}" srcOrd="4" destOrd="0" presId="urn:microsoft.com/office/officeart/2005/8/layout/default"/>
    <dgm:cxn modelId="{142A9B52-70A4-41A4-BC8A-198544AB735C}" type="presParOf" srcId="{167E6D9D-842F-4408-A984-CE9DF6C0FA03}" destId="{304D8F21-314E-4FEE-AB62-A9EA33CB7B68}" srcOrd="5" destOrd="0" presId="urn:microsoft.com/office/officeart/2005/8/layout/default"/>
    <dgm:cxn modelId="{105E8255-EF0C-4304-B799-F4E3F4B3824D}" type="presParOf" srcId="{167E6D9D-842F-4408-A984-CE9DF6C0FA03}" destId="{FF9EF001-9D7D-4ED6-B58B-E537EE2F428F}" srcOrd="6" destOrd="0" presId="urn:microsoft.com/office/officeart/2005/8/layout/default"/>
    <dgm:cxn modelId="{50E0197E-786F-4B7C-B2FA-4557F32E04C7}" type="presParOf" srcId="{167E6D9D-842F-4408-A984-CE9DF6C0FA03}" destId="{B31D21CB-DE1D-43A9-8B01-319208E7C35E}" srcOrd="7" destOrd="0" presId="urn:microsoft.com/office/officeart/2005/8/layout/default"/>
    <dgm:cxn modelId="{0C5D55E6-F338-4FD4-B044-9AFE5ADEBF35}" type="presParOf" srcId="{167E6D9D-842F-4408-A984-CE9DF6C0FA03}" destId="{9527C359-A7DC-4000-8EEF-1B7C69497733}" srcOrd="8" destOrd="0" presId="urn:microsoft.com/office/officeart/2005/8/layout/default"/>
    <dgm:cxn modelId="{25E0452B-A1F6-4292-A22D-5DC67C8F0398}" type="presParOf" srcId="{167E6D9D-842F-4408-A984-CE9DF6C0FA03}" destId="{DA2022FA-8225-487C-98B6-FA9FFFD91080}" srcOrd="9" destOrd="0" presId="urn:microsoft.com/office/officeart/2005/8/layout/default"/>
    <dgm:cxn modelId="{603DCCB1-4C91-4572-B430-ED802047EF67}" type="presParOf" srcId="{167E6D9D-842F-4408-A984-CE9DF6C0FA03}" destId="{7F47FC0C-2016-4F64-A4FD-F3B1A7A233B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0155A9-250A-4723-B3AA-432E0625CC5D}">
      <dsp:nvSpPr>
        <dsp:cNvPr id="0" name=""/>
        <dsp:cNvSpPr/>
      </dsp:nvSpPr>
      <dsp:spPr>
        <a:xfrm>
          <a:off x="0" y="34131"/>
          <a:ext cx="3428999" cy="2057400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  <a:hlinkClick xmlns:r="http://schemas.openxmlformats.org/officeDocument/2006/relationships" r:id="rId1"/>
            </a:rPr>
            <a:t>Disability Advisory and Support Service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100434" y="134565"/>
        <a:ext cx="3228131" cy="1856532"/>
      </dsp:txXfrm>
    </dsp:sp>
    <dsp:sp modelId="{9B63BB00-C842-4460-A1B7-105EE7589711}">
      <dsp:nvSpPr>
        <dsp:cNvPr id="0" name=""/>
        <dsp:cNvSpPr/>
      </dsp:nvSpPr>
      <dsp:spPr>
        <a:xfrm>
          <a:off x="3771900" y="125562"/>
          <a:ext cx="3428999" cy="205740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  <a:hlinkClick xmlns:r="http://schemas.openxmlformats.org/officeDocument/2006/relationships" r:id="rId2"/>
            </a:rPr>
            <a:t>Careers Service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3872334" y="225996"/>
        <a:ext cx="3228131" cy="1856532"/>
      </dsp:txXfrm>
    </dsp:sp>
    <dsp:sp modelId="{1B634A6A-073C-4A7E-97F4-9629CE3FD387}">
      <dsp:nvSpPr>
        <dsp:cNvPr id="0" name=""/>
        <dsp:cNvSpPr/>
      </dsp:nvSpPr>
      <dsp:spPr>
        <a:xfrm>
          <a:off x="7543800" y="34131"/>
          <a:ext cx="3428999" cy="2057400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  <a:hlinkClick xmlns:r="http://schemas.openxmlformats.org/officeDocument/2006/relationships" r:id="rId3"/>
            </a:rPr>
            <a:t>Student Services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7644234" y="134565"/>
        <a:ext cx="3228131" cy="1856532"/>
      </dsp:txXfrm>
    </dsp:sp>
    <dsp:sp modelId="{FF9EF001-9D7D-4ED6-B58B-E537EE2F428F}">
      <dsp:nvSpPr>
        <dsp:cNvPr id="0" name=""/>
        <dsp:cNvSpPr/>
      </dsp:nvSpPr>
      <dsp:spPr>
        <a:xfrm>
          <a:off x="0" y="2434431"/>
          <a:ext cx="3428999" cy="2057400"/>
        </a:xfrm>
        <a:prstGeom prst="round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  <a:hlinkClick xmlns:r="http://schemas.openxmlformats.org/officeDocument/2006/relationships" r:id="rId4"/>
            </a:rPr>
            <a:t>Counselling Service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100434" y="2534865"/>
        <a:ext cx="3228131" cy="1856532"/>
      </dsp:txXfrm>
    </dsp:sp>
    <dsp:sp modelId="{9527C359-A7DC-4000-8EEF-1B7C69497733}">
      <dsp:nvSpPr>
        <dsp:cNvPr id="0" name=""/>
        <dsp:cNvSpPr/>
      </dsp:nvSpPr>
      <dsp:spPr>
        <a:xfrm>
          <a:off x="3771900" y="2434431"/>
          <a:ext cx="3428999" cy="2057400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  <a:hlinkClick xmlns:r="http://schemas.openxmlformats.org/officeDocument/2006/relationships" r:id="rId5"/>
            </a:rPr>
            <a:t>School Student Support (email address)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3872334" y="2534865"/>
        <a:ext cx="3228131" cy="1856532"/>
      </dsp:txXfrm>
    </dsp:sp>
    <dsp:sp modelId="{7F47FC0C-2016-4F64-A4FD-F3B1A7A233B4}">
      <dsp:nvSpPr>
        <dsp:cNvPr id="0" name=""/>
        <dsp:cNvSpPr/>
      </dsp:nvSpPr>
      <dsp:spPr>
        <a:xfrm>
          <a:off x="7543800" y="2434431"/>
          <a:ext cx="3428999" cy="2057400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tx1"/>
              </a:solidFill>
              <a:hlinkClick xmlns:r="http://schemas.openxmlformats.org/officeDocument/2006/relationships" r:id="rId6"/>
            </a:rPr>
            <a:t>My Learning Essentials (Study Skills)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7644234" y="2534865"/>
        <a:ext cx="3228131" cy="1856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7C2DB-4DE7-414A-B198-CBF1BFE340D0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21342-F27A-4A5F-897C-0F3D9C4486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60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4730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9935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1259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0851BE-154E-47BA-B391-15EDEDDAA09B}" type="slidenum">
              <a:rPr lang="en-GB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956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862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675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491202"/>
          </a:xfrm>
        </p:spPr>
        <p:txBody>
          <a:bodyPr/>
          <a:lstStyle/>
          <a:p>
            <a:pPr fontAlgn="base"/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Academic Advising Model has been developed to assist Advisors in their support of their advisees. It aims to generate a constructive conversation which motivates and directs students to take action and encourages reflection on their development.</a:t>
            </a:r>
          </a:p>
          <a:p>
            <a:pPr fontAlgn="base"/>
            <a:endParaRPr lang="en-GB" dirty="0"/>
          </a:p>
          <a:p>
            <a:pPr fontAlgn="base"/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guidance on how to use the model on the AA Toolkit.  The idea is that steps 1 and 2 (Discuss and Prioritise) are undertaken by student and advisor together in meetings, and steps 3 and 4 (implement and reflect) are the student’s responsibility.  The model is cyclical so advisors should 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encourage students 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reflect and then discuss their reflections as a starting point for the next meeting.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580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606816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262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97467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999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44888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955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206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82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380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51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476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360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03/11/2022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062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03/11/2022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307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8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03/11/2022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69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03/11/2022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65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03/11/2022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1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03/11/2022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78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03/11/2022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57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03/11/2022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8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1441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03/11/2022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82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03/11/2022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73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03/11/2022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762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9F1C6-A02A-4FC5-B782-37C9FAD40663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0355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0BA21-27D8-4952-A3CD-D6EF237EE28B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9926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DEBBE-BAB7-430B-946E-D6EEAF441909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901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6732A-ED3C-44B7-AE99-A01DCA1C2C09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190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892C2-5497-4E94-916F-4162237946F0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2576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68679-452D-4158-B50D-11622F27D20C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8330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D81C2-5C35-4A4C-8428-CF60A0AABEFF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194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7722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DD48E-E283-48D1-94D5-3C44EFC22118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0320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E636E-2C8E-4176-965B-560CB5C0BD28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7151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B2BFC-7441-4201-9AA0-D96E70347EB7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7472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96740-3E0F-43B1-B455-427D113398DA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1019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9F1C6-A02A-4FC5-B782-37C9FAD40663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9257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0BA21-27D8-4952-A3CD-D6EF237EE28B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64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DEBBE-BAB7-430B-946E-D6EEAF441909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6023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6732A-ED3C-44B7-AE99-A01DCA1C2C09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0763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892C2-5497-4E94-916F-4162237946F0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3822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68679-452D-4158-B50D-11622F27D20C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8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5468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D81C2-5C35-4A4C-8428-CF60A0AABEFF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3609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DD48E-E283-48D1-94D5-3C44EFC22118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0951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E636E-2C8E-4176-965B-560CB5C0BD28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99160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B2BFC-7441-4201-9AA0-D96E70347EB7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7672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96740-3E0F-43B1-B455-427D113398DA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16487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26AA0-E103-4B4E-9512-9C041BE7E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20E38-487B-4E9B-8D68-12BAB1CE2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2E3CC-1F3B-4919-9092-A810579CD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076353"/>
      </p:ext>
    </p:extLst>
  </p:cSld>
  <p:clrMapOvr>
    <a:masterClrMapping/>
  </p:clrMapOvr>
  <p:transition>
    <p:fade thruBlk="1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3E0A3-7230-410D-8546-FEE9C9D07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587D0-A5E8-4C1F-B42E-5679F1681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037B3-C39A-4160-AAEB-A4BB37C1A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154014"/>
      </p:ext>
    </p:extLst>
  </p:cSld>
  <p:clrMapOvr>
    <a:masterClrMapping/>
  </p:clrMapOvr>
  <p:transition>
    <p:fade thruBlk="1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BB534-88BF-4C72-BC2E-471011D33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50068-3509-41BD-8A19-5FEFF5587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B0FB6-3785-483E-82EF-55A12E14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17772"/>
      </p:ext>
    </p:extLst>
  </p:cSld>
  <p:clrMapOvr>
    <a:masterClrMapping/>
  </p:clrMapOvr>
  <p:transition>
    <p:fade thruBlk="1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33CABF-7B17-4648-B85A-E7C9051BB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F666A0-A875-4694-B5E4-DC8CDDA9A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C79B06-1144-4C44-8F83-E7608A9FB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25877"/>
      </p:ext>
    </p:extLst>
  </p:cSld>
  <p:clrMapOvr>
    <a:masterClrMapping/>
  </p:clrMapOvr>
  <p:transition>
    <p:fade thruBlk="1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3FC6A77-0843-4177-8541-7CD41A8A6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73ED7BE-CFC1-4259-9375-7F1BAD24B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35B2816-0F55-4EE3-8AAC-3632E3722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399309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51621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A7125CE-3ADD-4C45-8A40-C381736C0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C37F8A9-8D52-48B8-B1AE-F433F72EB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4814C83-F3C8-427E-8E2E-35C8548D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641880"/>
      </p:ext>
    </p:extLst>
  </p:cSld>
  <p:clrMapOvr>
    <a:masterClrMapping/>
  </p:clrMapOvr>
  <p:transition>
    <p:fade thruBlk="1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3CA7B64-0669-4B2C-B31D-201B160FD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D3C1EB2-B757-47A4-B681-89F7B7456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53493CE-B386-45AC-A9E3-278D43D71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039791"/>
      </p:ext>
    </p:extLst>
  </p:cSld>
  <p:clrMapOvr>
    <a:masterClrMapping/>
  </p:clrMapOvr>
  <p:transition>
    <p:fade thruBlk="1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220B2F-40B6-49FA-B4B7-BF9F8BBA4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486229E-73DF-4469-9F9F-63CF1B6C9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3C7116-C345-4839-A8F4-54D86DADC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411439"/>
      </p:ext>
    </p:extLst>
  </p:cSld>
  <p:clrMapOvr>
    <a:masterClrMapping/>
  </p:clrMapOvr>
  <p:transition>
    <p:fade thruBlk="1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56B6A04-B185-46D1-A1AF-E2E4EB927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924A43-BCD2-4C4D-94DF-0187CE7F8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E8813FF-A538-497D-86FA-45B8FEE5C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252406"/>
      </p:ext>
    </p:extLst>
  </p:cSld>
  <p:clrMapOvr>
    <a:masterClrMapping/>
  </p:clrMapOvr>
  <p:transition>
    <p:fade thruBlk="1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758FF-CB14-4DD2-A9E8-4859F8869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D9C6A-135D-4718-BE88-8151D4A37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111A-3287-45F0-B511-D2E04A19B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700293"/>
      </p:ext>
    </p:extLst>
  </p:cSld>
  <p:clrMapOvr>
    <a:masterClrMapping/>
  </p:clrMapOvr>
  <p:transition>
    <p:fade thruBlk="1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70E4D-B6FC-451B-AC3C-1FC960DC4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E8676-4D41-4BB1-8E42-31AE01678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8DF96-F4A5-4993-BF0B-F433D8BF1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913968"/>
      </p:ext>
    </p:extLst>
  </p:cSld>
  <p:clrMapOvr>
    <a:masterClrMapping/>
  </p:clrMapOvr>
  <p:transition>
    <p:fade thruBlk="1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BA5A79-E82F-4C9E-8D0F-6B72E80749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4D44A-24AA-4A0C-87B4-2750D576739E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F1E19E-A3A9-44A6-A1E8-F66ED352E0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B2F1C2-1322-4092-AAA0-08A0A83418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099BF-98A1-4138-91CB-94D6BE065090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9318283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23B9F5-1837-47CE-B531-61090698C2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0CFF4-EC34-4AE4-9D63-269BA57B83E4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8372C8-41AB-4D69-B765-72772C264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DC53AD-301A-4FF8-8BAB-FB50FB5C0F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20F1C-E7D4-472A-A8DB-B3B3335288C2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9434051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E45566-CBE4-49FC-83F9-84FA22D7E6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19204-4110-4592-819F-026F82E65A5E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23E0D2-4428-445F-961F-2C789320AF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85628A-4168-43BE-A612-10D6C98F43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CE24D-296D-4D9A-8227-1007AF9ADB1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222989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1981200"/>
            <a:ext cx="4978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981200"/>
            <a:ext cx="4978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024586-3077-4B09-9F60-F1BA520396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6C6C1-01EF-4A47-A2C0-6C797035E9A3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E51186-14F8-4A58-AAE1-0DB9C298B4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536FEC-47D2-4928-B504-A9C8E1EC3D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E864F-DEE0-4A7A-9299-182D8FDD613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51394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84473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4FA0022-3266-482F-BDB1-DC262E61B5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DCC1E-8F95-440D-BB0A-A117D667AAD6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B5ECFE5-1341-4262-8FFA-0B6C104B23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F727013-8699-4653-BA16-888B9BC5F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BED93-2D5C-4419-B5F3-B128559522B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765150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A752F2A-1ECD-4306-A1F6-DFCDE08A2B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E1034-87DB-4681-8CDF-0B9D43CFD860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859FE4D-B698-4C4E-AD87-A0715F02D0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9BDED01-EB57-4DAC-99F4-7EF25CC10B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AC52B-BA79-4663-8E64-E7696C5D619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8131398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A2AA058-BD8A-4C97-B4CD-643B724B3F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700C6-57CA-42F8-8C72-F5F020A14CFB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6CD6671-3F4F-45C1-BACD-3D09227FDD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3E7424D-BC18-4A3B-A418-086AB1B5AB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C6804-9A92-4E46-A50D-82333D27472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963858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3C8391-5F8E-4B10-B663-EB0D915726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108FC-B8BB-41AB-B46D-CA7AF82BCB50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3FEBB3-EE86-4913-8A05-D03AD752C4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061071-500F-452E-83B9-4F72875FD0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D1F88-334C-490C-BB1E-822433F4B7D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373558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52892E-4299-41EC-995F-AD250E75AF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65E83-FC9C-4DCA-97B2-F580BFEB48D0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D8D223-EB6E-4850-822E-BDD7F4C233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063AA9-B3A8-45CA-A98C-CB03815844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B3648-D618-4D3C-AB2B-79D7EB563F5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059726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099020-E5FC-464F-9FD9-E7C2C94F74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C62C2-8884-43C1-93DF-2852883B74CF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21FBC6-F42A-4485-9696-B9A45CA168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5215A9-51A4-4B24-ABDE-38DC16B8A3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7AA63-1207-4A1A-BA48-267F0B84DC9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7971645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762000"/>
            <a:ext cx="254000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762000"/>
            <a:ext cx="7416800" cy="5334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F34A44-6893-4882-9477-7716E18B1B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D8089-49F5-4645-8B26-FBEA48ADF5D5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9407FD-A9A0-4263-B710-044D29436E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2088B5-291D-48B9-BDE0-5DA0402A1F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798C3-DCA7-4633-84D6-8E07E995C9C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4903507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C8FEA1-A9E1-4264-88A7-3955A1DC0A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B190C5-4159-43AF-9816-4277D312E6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000ED1-7694-46EF-B700-ED4C39C2D6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AD868-6266-40FB-8903-D9F28C1D0C1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834103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A9F9A2-2192-44F8-8652-48041B7C88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27C7A3-2B89-4024-8B44-746DA1EE61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6987D5-3F97-42F8-9E7C-A7B6EE2D1D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485C1-1E00-4EC1-B1D5-2F55840A1A7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793846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B0D2B8-500D-4329-BAE9-C5D45F83B2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68F5A6-B25F-4A5F-BDA1-C28C329990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113831-6E99-47D3-BFDB-2A4CDCEA65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A7673-EF85-419A-BCB5-55BE691A7BE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9042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73871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284" y="162877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0284" y="162877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BF065A-E511-41A8-A759-C98089861F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7EBD02-2B81-4423-80B1-ABB8EACCCF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124707-12FD-440E-971C-43D2ACEF35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D78EA-DBBA-4B92-8215-551D4940107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793076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322EC82-158B-4654-9252-0690EEE03E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9E48CA7-8B7D-47BA-A47C-26BD0EF213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ACA9A7C-5A48-47C9-997C-406BDAC395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693AF-28E9-42DB-8D59-FF961254335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8240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6456D49-7E72-4C10-9E93-42242EB343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3AD815E-ECBC-4A51-8C17-6485ADE108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F7C81C4-23EA-4270-868A-A4747ABFD1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28528-F3B2-4ED1-AA82-75746028E2C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0268296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D492E0C-0DDC-4B18-8A87-8375D28075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4892844-2B7F-4A46-90CA-64C24DB3CB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36DEDCD-577A-4234-B41C-3B90B8D788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498E6-32F3-405F-A09E-A263C2DD876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5255610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1FBD59-941A-4D37-AF34-2F8A798B85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2B733E-BF9B-462B-92F5-6C415DE14A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796FED-4651-44F9-B73C-0BD67EFD0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2A330-F4B7-41A4-B7C7-B8EE414834A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171926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284B73-21A6-4A42-848B-DFCE47303D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E3D7CA-6EC1-4BCB-B1AB-7FEFA09657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095510-E751-459C-BAC2-4AB63B36C2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C31E7-45F7-4D68-A583-4F4A267364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878759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D8F7CE-7642-48B1-9EE2-59F2D0CA0F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3461B3-48DC-4FB0-B5D2-8A48702AE6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BD6284-363F-446E-B0A3-24BE92AF34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CB211-8D3D-4719-B5B1-D1CAEC460D9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190400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69918" y="476250"/>
            <a:ext cx="2815167" cy="56784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4418" y="476250"/>
            <a:ext cx="8242300" cy="56784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C29C70-64F6-43E7-B97E-3D834AE99C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FA1ECA-AD72-43F0-8667-E5DF09173A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42C927-7C3A-4350-8783-D889513E5A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6C08D-7849-48A3-899E-F3854A102B2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5683000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529654"/>
      </p:ext>
    </p:extLst>
  </p:cSld>
  <p:clrMapOvr>
    <a:masterClrMapping/>
  </p:clrMapOvr>
  <p:transition>
    <p:fade thruBlk="1"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2077108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317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47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7175282"/>
      </p:ext>
    </p:extLst>
  </p:cSld>
  <p:clrMapOvr>
    <a:masterClrMapping/>
  </p:clrMapOvr>
  <p:transition>
    <p:fade thruBlk="1"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981200"/>
            <a:ext cx="4071816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3784" y="1981200"/>
            <a:ext cx="4071816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996796"/>
      </p:ext>
    </p:extLst>
  </p:cSld>
  <p:clrMapOvr>
    <a:masterClrMapping/>
  </p:clrMapOvr>
  <p:transition>
    <p:fade thruBlk="1"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94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94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807625"/>
      </p:ext>
    </p:extLst>
  </p:cSld>
  <p:clrMapOvr>
    <a:masterClrMapping/>
  </p:clrMapOvr>
  <p:transition>
    <p:fade thruBlk="1"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144489"/>
      </p:ext>
    </p:extLst>
  </p:cSld>
  <p:clrMapOvr>
    <a:masterClrMapping/>
  </p:clrMapOvr>
  <p:transition>
    <p:fade thruBlk="1"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7678483"/>
      </p:ext>
    </p:extLst>
  </p:cSld>
  <p:clrMapOvr>
    <a:masterClrMapping/>
  </p:clrMapOvr>
  <p:transition>
    <p:fade thruBlk="1"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24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384" y="273052"/>
            <a:ext cx="68150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24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3479779"/>
      </p:ext>
    </p:extLst>
  </p:cSld>
  <p:clrMapOvr>
    <a:masterClrMapping/>
  </p:clrMapOvr>
  <p:transition>
    <p:fade thruBlk="1"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555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55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55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5780914"/>
      </p:ext>
    </p:extLst>
  </p:cSld>
  <p:clrMapOvr>
    <a:masterClrMapping/>
  </p:clrMapOvr>
  <p:transition>
    <p:fade thruBlk="1"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33460"/>
      </p:ext>
    </p:extLst>
  </p:cSld>
  <p:clrMapOvr>
    <a:masterClrMapping/>
  </p:clrMapOvr>
  <p:transition>
    <p:fade thruBlk="1"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5555" y="1066800"/>
            <a:ext cx="2100384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1" y="1066800"/>
            <a:ext cx="6113585" cy="5029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42196"/>
      </p:ext>
    </p:extLst>
  </p:cSld>
  <p:clrMapOvr>
    <a:masterClrMapping/>
  </p:clrMapOvr>
  <p:transition>
    <p:fade thruBlk="1"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34A0F1-7A18-4282-8173-2A031B69E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D3778-0B38-4624-800C-79C59D11CA36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48D8BB-5F13-4FA4-AA78-FBDF138031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C7D26C-C0E3-425B-99CE-C97741E0E4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4B5A1-8F64-4096-BA68-C57A50C3AD5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69835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9527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75DC4D-DA3A-4552-B44F-2B35C89FAF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354F6-63E4-4FE8-A7A9-0340F7B989DD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EDEE74-C12E-4BB4-B127-EA6575D194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EB9DD2-3F5D-4A87-93C2-57D48A96BD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7058B-963F-4D19-A7E9-4E0C88F0795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5719451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18BEF1-7AD2-4CC9-8DBE-EAE537E9C0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C3C50-CE7F-420B-95AA-B8FCBB317792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100CEC-8D9C-4946-B446-706B753F8B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FC18A4-00E6-4204-A1FC-D92F39C71D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E5A1A-EF3F-4019-A45F-87B683BBB73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2078871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1981200"/>
            <a:ext cx="4978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981200"/>
            <a:ext cx="4978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C605FE-FB5A-4D59-B44C-25AF866862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44E9D-68D6-4648-AA35-F8DF08CE8511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C21988-6B17-4B6D-A6A1-3310904A5C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8E9666-4515-43DD-88BE-E8BA20F5F8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B3DFD-CC9B-4D5E-89C8-62BA29C2274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9156745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22C78BC-0E2B-476C-8239-8675F51234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45012-526D-41C0-8CB3-9D2E9C461DA5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F9BC15A-B6E0-4BCF-B3C1-F7D1A26173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9D0098D-A1FE-4934-892C-6046950E87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63647-68EE-46BB-96DD-035F85FD3F4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0713451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5CCD083-67FB-417C-B1AC-2D3FBEE20F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63C17-CF14-4569-A8F3-D00B4C29C838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F3FD0-0F0C-4562-9CBD-948899D378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2D1320A-88A0-49A4-A4F2-BCFAA6E43A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A79E7-E54D-414B-9122-10CD2C3CE0C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501177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B1EC1F2-21D6-46B0-9F46-6844E9C993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C6AD6-55F4-425D-B0E8-80F4791A0383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22D9E5B-F6C9-47AE-B8CF-912F247F70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07C7132-4DBE-45F6-BAF1-A6B28E9665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17141-5D92-4C22-98ED-594F3FCD4866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4740450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D0D297-AC0B-43F9-BFF8-77DD73DA7B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5C8CC-C763-42F7-A84A-8111D22F07E6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CD9BF9-7B62-4781-B651-917C4EFA41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ED563F-D6B4-4D7D-B7E1-7938A28623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8B683-1008-46B5-B085-5DFF7D387EA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975965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891FBA-6A21-4BEF-A13C-75F4781E8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1FF72-45A3-4FE3-A5BB-45DF83042608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1901F0-7BE6-483B-B144-E6FA25C6A1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F8A641-F5C9-47CD-9D8C-88939403E8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9380C-8663-44C9-9AF1-ADFE582F88E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3844898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148A8A-451A-4D6C-9CFF-754D21F30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162C1-CA42-48BA-9C0F-3C83D4030B26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0618D2-D3FF-4690-BF46-DB6B29BF4A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3FF617-82B8-40CE-AE56-CA67F00D77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47085-26A3-4E2E-B069-38404D6ECFF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1950672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762000"/>
            <a:ext cx="254000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762000"/>
            <a:ext cx="7416800" cy="5334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2803BE-D163-46A8-ADE3-58105BAB88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E8801-4BFC-49CD-834B-63E53F43E3D8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AD20AC-FADE-41C3-9C4C-0F8BA2E5A2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597428-E0C2-4E83-A15F-D558150E36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61191-012A-4B93-A442-4BAFC5EA226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87756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1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933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ヒラギノ角ゴ Pro W3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ヒラギノ角ゴ Pro W3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ヒラギノ角ゴ Pro W3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ヒラギノ角ゴ Pro W3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03/11/2022</a:t>
            </a:fld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7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55592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6A680C9C-3B29-41CA-A65E-A00E5DBCE4DF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0617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ヒラギノ角ゴ Pro W3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ヒラギノ角ゴ Pro W3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ヒラギノ角ゴ Pro W3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ヒラギノ角ゴ Pro W3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6A680C9C-3B29-41CA-A65E-A00E5DBCE4DF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5424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ヒラギノ角ゴ Pro W3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ヒラギノ角ゴ Pro W3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ヒラギノ角ゴ Pro W3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ヒラギノ角ゴ Pro W3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A69C192C-5ECE-436B-BF75-084BEEFB267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F7EBF28D-1C9E-4369-97DA-A9023EB88F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F873B-9029-40A1-8BF9-012F16FC9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ACAEABA-B074-4407-903D-C6FAB312C102}" type="datetimeFigureOut">
              <a:rPr lang="en-US" smtClean="0"/>
              <a:t>11/3/2022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4907C-04D1-4D2D-BA8E-8BA980C37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solidFill>
                  <a:srgbClr val="898989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1E104-316E-4D1C-8E5A-B88E57078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2055" name="Picture 7" descr="TUOM_4COL_TY_NEG_cropped_300">
            <a:extLst>
              <a:ext uri="{FF2B5EF4-FFF2-40B4-BE49-F238E27FC236}">
                <a16:creationId xmlns:a16="http://schemas.microsoft.com/office/drawing/2014/main" id="{5602639C-287A-4093-A355-0C636CB4F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2260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509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ransition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24BE93-EF8A-4701-A799-558317F332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762000"/>
            <a:ext cx="10160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D9149C-C44D-4346-B129-2C124D4144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0" y="1981200"/>
            <a:ext cx="1016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Klicken Sie, um die Formate des Vorlagentextes zu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88A1528-D998-487B-A606-154941393B0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C98C093A-399F-4B1E-9B57-9EEF1D21BE24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25160D8-28EA-4444-8243-0041974645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0E07C4E-5D60-4ACC-AB32-2AE66B8A6CA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5377538-3F1D-4BFB-BF28-B8433B9C0D5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  <p:pic>
        <p:nvPicPr>
          <p:cNvPr id="1031" name="Picture 7" descr="TUOM_4COL_TY_NEG_cropped_300">
            <a:extLst>
              <a:ext uri="{FF2B5EF4-FFF2-40B4-BE49-F238E27FC236}">
                <a16:creationId xmlns:a16="http://schemas.microsoft.com/office/drawing/2014/main" id="{A68C4666-7F6C-4725-949A-96689A8CF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2260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462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B3A937C-3F6C-451A-A43E-7AB08ED359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4762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3858E72-B328-42F0-A9CF-A72A53644D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2284" y="162877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A94AFEA-8DE9-4B33-8461-7A3D85D0466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dirty="0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9B2F518-4D70-48D2-919A-631A989774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80000"/>
              </a:lnSpc>
              <a:spcBef>
                <a:spcPct val="20000"/>
              </a:spcBef>
              <a:defRPr sz="1400" dirty="0"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AF63474E-3617-46DA-90D7-122BEA756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C1966A5-A72D-4865-BCA2-8552E4DA70B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3079" name="Picture 7" descr="TUOM_4COL_TY_NEG_cropped_300">
            <a:extLst>
              <a:ext uri="{FF2B5EF4-FFF2-40B4-BE49-F238E27FC236}">
                <a16:creationId xmlns:a16="http://schemas.microsoft.com/office/drawing/2014/main" id="{5127C099-4AD0-4CD8-BCC9-67943840C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2260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781629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BAFB8580-4CFF-41B7-8A55-1826E68F9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2258484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4">
            <a:extLst>
              <a:ext uri="{FF2B5EF4-FFF2-40B4-BE49-F238E27FC236}">
                <a16:creationId xmlns:a16="http://schemas.microsoft.com/office/drawing/2014/main" id="{344232DC-D096-4122-93C8-41224796B8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12901" y="785813"/>
            <a:ext cx="10242551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4100" name="Rectangle 5">
            <a:extLst>
              <a:ext uri="{FF2B5EF4-FFF2-40B4-BE49-F238E27FC236}">
                <a16:creationId xmlns:a16="http://schemas.microsoft.com/office/drawing/2014/main" id="{20C31AF9-63A0-4F47-AFF0-7ACEEF4F1A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12901" y="2071688"/>
            <a:ext cx="10172700" cy="402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89896E-606F-4343-B2DC-71CBE8A4C670}"/>
              </a:ext>
            </a:extLst>
          </p:cNvPr>
          <p:cNvSpPr/>
          <p:nvPr/>
        </p:nvSpPr>
        <p:spPr>
          <a:xfrm>
            <a:off x="11019728" y="2"/>
            <a:ext cx="1172273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12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School of </a:t>
            </a:r>
          </a:p>
          <a:p>
            <a:pPr eaLnBrk="1" hangingPunct="1">
              <a:defRPr/>
            </a:pPr>
            <a:r>
              <a:rPr lang="en-US" sz="12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Law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A17043A-059B-42E9-BA28-B4B105DFE60C}"/>
              </a:ext>
            </a:extLst>
          </p:cNvPr>
          <p:cNvCxnSpPr/>
          <p:nvPr/>
        </p:nvCxnSpPr>
        <p:spPr bwMode="auto">
          <a:xfrm>
            <a:off x="1612901" y="1785939"/>
            <a:ext cx="5010151" cy="15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4103" name="Picture 7" descr="TUOM_4COL_TY_NEG_cropped_300">
            <a:extLst>
              <a:ext uri="{FF2B5EF4-FFF2-40B4-BE49-F238E27FC236}">
                <a16:creationId xmlns:a16="http://schemas.microsoft.com/office/drawing/2014/main" id="{1A2361CE-129B-4E15-A810-C7DF75CDA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2260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483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>
    <p:fade thruBlk="1"/>
  </p:transition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D009D"/>
        </a:buClr>
        <a:buChar char="–"/>
        <a:defRPr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6D009D"/>
        </a:buClr>
        <a:buChar char="•"/>
        <a:defRPr sz="20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A3601AD-3078-4C0A-B1C0-79378D5568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762000"/>
            <a:ext cx="10160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Klicken Sie, um das Titelformat zu bearbeiten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683AD8-78C3-48B6-A056-148EB12F92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0" y="1981200"/>
            <a:ext cx="1016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Klicken Sie, um die Formate des Vorlagentextes zu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81D443F-5DE5-4F1E-883A-208D66A943C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0AE28AB5-AFF3-4BE9-BA90-DBECA2D7E8FF}" type="datetimeFigureOut">
              <a:rPr lang="en-GB" altLang="en-US"/>
              <a:pPr>
                <a:defRPr/>
              </a:pPr>
              <a:t>03/11/2022</a:t>
            </a:fld>
            <a:endParaRPr lang="en-GB" altLang="en-US" dirty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A420CEE-4334-46FA-A728-B70FFD3AFB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08CE397-4AA8-48EB-9FCC-A9DA55350A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280A060-A93B-4D26-9E9D-887F9F55EDA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  <p:pic>
        <p:nvPicPr>
          <p:cNvPr id="5127" name="Picture 7" descr="TUOM_4COL_TY_NEG_cropped_300">
            <a:extLst>
              <a:ext uri="{FF2B5EF4-FFF2-40B4-BE49-F238E27FC236}">
                <a16:creationId xmlns:a16="http://schemas.microsoft.com/office/drawing/2014/main" id="{8512D963-732E-4B02-87AA-DC39E9B3EA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2260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2076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roline.hoyle@Manchester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Relationship Id="rId4" Type="http://schemas.openxmlformats.org/officeDocument/2006/relationships/hyperlink" Target="mailto:sofia.micklewright@manchester.ac.uk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osswelfare@Manchester.ac.uk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Suzi.Edwards@manchester.ac.uk" TargetMode="External"/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uments.manchester.ac.uk/display.aspx?DocID=56918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tlso/toolkits/academicadvising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6.xml"/><Relationship Id="rId4" Type="http://schemas.openxmlformats.org/officeDocument/2006/relationships/hyperlink" Target="https://www.counsellingservice.manchester.ac.uk/stafftrainin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tlso/toolkits/academicadvising/modelanddevelopment/mode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o.manchester.ac.uk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social-science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6.xml"/><Relationship Id="rId6" Type="http://schemas.openxmlformats.org/officeDocument/2006/relationships/hyperlink" Target="https://www.counsellingservice.manchester.ac.uk/stafftraining/" TargetMode="External"/><Relationship Id="rId5" Type="http://schemas.openxmlformats.org/officeDocument/2006/relationships/hyperlink" Target="https://www.studentsupport.manchester.ac.uk/" TargetMode="External"/><Relationship Id="rId4" Type="http://schemas.openxmlformats.org/officeDocument/2006/relationships/hyperlink" Target="https://www.staffnet.manchester.ac.uk/tlso/toolkits/academicadvising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tlso/toolkits/academicadvisin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B9D78-7C2C-4EE3-85BC-DD3D155410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Academic Advising in the School of Law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5B0F3B-59E1-4D94-AFFD-59D5CA9C16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800099"/>
            <a:ext cx="9448800" cy="58871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400" dirty="0">
                <a:solidFill>
                  <a:srgbClr val="000000"/>
                </a:solidFill>
                <a:latin typeface="+mn-lt"/>
                <a:cs typeface="+mn-cs"/>
              </a:rPr>
              <a:t>Academic Advisin</a:t>
            </a:r>
            <a:r>
              <a:rPr lang="en-US" sz="4400" dirty="0">
                <a:solidFill>
                  <a:srgbClr val="000000"/>
                </a:solidFill>
              </a:rPr>
              <a:t>g in the School of Social Sciences</a:t>
            </a:r>
            <a:endParaRPr lang="en-US" sz="4400" dirty="0">
              <a:solidFill>
                <a:srgbClr val="000000"/>
              </a:solidFill>
              <a:latin typeface="+mn-lt"/>
              <a:cs typeface="+mn-cs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latin typeface="+mn-lt"/>
                <a:cs typeface="+mn-cs"/>
              </a:rPr>
              <a:t>Caroline Hoyle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latin typeface="+mn-lt"/>
                <a:cs typeface="+mn-cs"/>
              </a:rPr>
              <a:t>Senior Academic Advisor for SoSS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latin typeface="+mn-lt"/>
                <a:cs typeface="+mn-cs"/>
              </a:rPr>
              <a:t>Room 2.14 Williamson Building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latin typeface="+mn-lt"/>
                <a:cs typeface="+mn-cs"/>
                <a:hlinkClick r:id="rId3"/>
              </a:rPr>
              <a:t>Caroline.hoyle@Manchester.ac.uk</a:t>
            </a:r>
            <a:endParaRPr lang="en-US" sz="2400" dirty="0">
              <a:solidFill>
                <a:srgbClr val="000000"/>
              </a:solidFill>
              <a:latin typeface="+mn-lt"/>
              <a:cs typeface="+mn-cs"/>
            </a:endParaRPr>
          </a:p>
          <a:p>
            <a:pPr>
              <a:lnSpc>
                <a:spcPct val="90000"/>
              </a:lnSpc>
            </a:pPr>
            <a:endParaRPr lang="en-US" sz="2400" dirty="0">
              <a:solidFill>
                <a:srgbClr val="000000"/>
              </a:solidFill>
              <a:latin typeface="+mn-lt"/>
              <a:cs typeface="+mn-cs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</a:rPr>
              <a:t>Sofia Micklewright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latin typeface="+mn-lt"/>
                <a:cs typeface="+mn-cs"/>
              </a:rPr>
              <a:t>Student Service, Support &amp; Development Manager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</a:rPr>
              <a:t>Room G034 Arthur Lewis Building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hlinkClick r:id="rId4"/>
              </a:rPr>
              <a:t>sofia.micklewright@manchester.ac.uk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endParaRPr lang="en-US" sz="24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9571266"/>
      </p:ext>
    </p:extLst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AE53-3100-4D6E-AC95-EBF131A45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 and 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5FC74-3501-4666-A64F-87E9F393F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Allocation/admin of academic advisees is done by the TLSE Coordinator (Information Advice &amp; Guidance)</a:t>
            </a:r>
          </a:p>
          <a:p>
            <a:r>
              <a:rPr lang="en-US" sz="2800" dirty="0"/>
              <a:t>Ideally a student will have the same AA for the period of their studies </a:t>
            </a:r>
          </a:p>
          <a:p>
            <a:r>
              <a:rPr lang="en-US" sz="2800" dirty="0"/>
              <a:t>Academic advisees are allocated to academics linked to their programme of study where possible – n.b. BASS and BA Econ</a:t>
            </a:r>
          </a:p>
          <a:p>
            <a:r>
              <a:rPr lang="en-US" sz="2800" dirty="0"/>
              <a:t>To access details of your advisees go Campus Solutions (in My Manchester) and look under ‘Advisor Centre’</a:t>
            </a:r>
          </a:p>
          <a:p>
            <a:r>
              <a:rPr lang="en-US" sz="2800" dirty="0" err="1"/>
              <a:t>SoSS</a:t>
            </a:r>
            <a:r>
              <a:rPr lang="en-US" sz="2800" dirty="0"/>
              <a:t> specialist Academic Advisors (pilot 2021 – 2024)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12869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Student Support and Wellbeing in SoSS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725" y="1417638"/>
            <a:ext cx="11185793" cy="516572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8000" b="0" i="0" dirty="0">
                <a:solidFill>
                  <a:srgbClr val="333333"/>
                </a:solidFill>
                <a:effectLst/>
              </a:rPr>
              <a:t>Each academic School at the University has a Student Support &amp; Wellbeing team who can help support student wellbeing and academic life and help them to navigate the University's support options.</a:t>
            </a:r>
            <a:endParaRPr lang="en-GB" sz="8000" dirty="0"/>
          </a:p>
          <a:p>
            <a:pPr marL="0" indent="0">
              <a:buNone/>
            </a:pPr>
            <a:endParaRPr lang="en-GB" sz="6200" dirty="0"/>
          </a:p>
          <a:p>
            <a:r>
              <a:rPr lang="en-GB" sz="6400" dirty="0"/>
              <a:t>Ian Fairweather – Student Support and Wellbeing Officer</a:t>
            </a:r>
          </a:p>
          <a:p>
            <a:r>
              <a:rPr lang="en-GB" sz="6400" dirty="0"/>
              <a:t>Philippa Wilson, Jo Barrett, Michael Barringer &amp; Ian Glassey - Student Welfare Officers (All programmes)</a:t>
            </a:r>
          </a:p>
          <a:p>
            <a:r>
              <a:rPr lang="en-GB" sz="6400" dirty="0"/>
              <a:t>Katie Smith and Noemie Farcy-Michael – Student Support and Engagement Administrators</a:t>
            </a:r>
          </a:p>
          <a:p>
            <a:pPr marL="0" indent="0">
              <a:buNone/>
            </a:pPr>
            <a:r>
              <a:rPr lang="en-GB" sz="6400">
                <a:hlinkClick r:id="rId3"/>
              </a:rPr>
              <a:t>sosswelfare</a:t>
            </a:r>
            <a:r>
              <a:rPr lang="en-GB" sz="6400" dirty="0">
                <a:hlinkClick r:id="rId3"/>
              </a:rPr>
              <a:t>@Manchester.ac.uk</a:t>
            </a:r>
            <a:endParaRPr lang="en-GB" sz="6400" dirty="0"/>
          </a:p>
          <a:p>
            <a:pPr marL="0" indent="0">
              <a:buNone/>
            </a:pPr>
            <a:endParaRPr lang="en-GB" sz="6400" dirty="0"/>
          </a:p>
          <a:p>
            <a:pPr marL="0" indent="0">
              <a:buNone/>
            </a:pPr>
            <a:r>
              <a:rPr lang="en-GB" sz="6400" b="1" dirty="0"/>
              <a:t>How the team can help</a:t>
            </a:r>
          </a:p>
          <a:p>
            <a:r>
              <a:rPr lang="en-GB" sz="6400" dirty="0"/>
              <a:t>Preventative Wellbeing Resources</a:t>
            </a:r>
          </a:p>
          <a:p>
            <a:r>
              <a:rPr lang="en-GB" sz="6400" dirty="0"/>
              <a:t>Supportive Wellbeing Interventions</a:t>
            </a:r>
          </a:p>
          <a:p>
            <a:pPr marL="0" indent="0">
              <a:buNone/>
            </a:pPr>
            <a:endParaRPr lang="en-GB" sz="6400" dirty="0"/>
          </a:p>
          <a:p>
            <a:pPr marL="0" indent="0">
              <a:buNone/>
            </a:pPr>
            <a:r>
              <a:rPr lang="en-GB" sz="6400" b="1" dirty="0"/>
              <a:t>How to make referrals</a:t>
            </a:r>
          </a:p>
          <a:p>
            <a:r>
              <a:rPr lang="en-GB" sz="6400" dirty="0"/>
              <a:t>Consent</a:t>
            </a:r>
          </a:p>
          <a:p>
            <a:r>
              <a:rPr lang="en-GB" sz="6400" dirty="0"/>
              <a:t>Confidentiality/information sharing</a:t>
            </a:r>
          </a:p>
          <a:p>
            <a:pPr marL="0" indent="0">
              <a:buNone/>
            </a:pPr>
            <a:endParaRPr lang="en-GB" sz="6400" dirty="0"/>
          </a:p>
          <a:p>
            <a:pPr marL="0" indent="0">
              <a:buNone/>
            </a:pPr>
            <a:r>
              <a:rPr lang="en-GB" sz="6400" b="1" dirty="0"/>
              <a:t>Attendance/Engagement monitoring</a:t>
            </a:r>
          </a:p>
          <a:p>
            <a:r>
              <a:rPr lang="en-GB" sz="6400" dirty="0"/>
              <a:t>Role of academic advisors in attendance/engagement monitoring</a:t>
            </a:r>
          </a:p>
          <a:p>
            <a:pPr marL="0" indent="0">
              <a:buNone/>
            </a:pP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3528826226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A8CD9-F53B-FCBB-1201-3946D8343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Information, Advice &amp; Guidance Team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EF6950-20F5-FD68-B14D-AB05DD05B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7" y="1313763"/>
            <a:ext cx="11633812" cy="5269599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New team within the school</a:t>
            </a:r>
          </a:p>
          <a:p>
            <a:pPr marL="0" indent="0">
              <a:buNone/>
            </a:pPr>
            <a:r>
              <a:rPr lang="en-GB" sz="2000" dirty="0"/>
              <a:t>Suzi Edwards – Student Service, Support and Development Officer (Information, Advice and Guidance) </a:t>
            </a:r>
            <a:r>
              <a:rPr lang="en-GB" sz="2000" dirty="0">
                <a:hlinkClick r:id="rId2"/>
              </a:rPr>
              <a:t>Suzi.Edwards@manchester.ac.uk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Single point by which information, advice and guidance can be provided to staff and students on range of matters including:</a:t>
            </a:r>
          </a:p>
          <a:p>
            <a:pPr marL="0" indent="0">
              <a:buNone/>
            </a:pPr>
            <a:endParaRPr lang="en-GB" sz="2000" dirty="0"/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2000" b="0" i="0" u="none" strike="noStrike" kern="120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Student Engagement: student voice; reps; PASS; peer support, societies</a:t>
            </a:r>
            <a:endParaRPr lang="en-GB" sz="2000" b="0" i="0" u="none" strike="noStrike" dirty="0">
              <a:effectLst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2000" b="0" i="0" u="none" strike="noStrike" kern="1200" dirty="0">
                <a:solidFill>
                  <a:srgbClr val="000000"/>
                </a:solidFill>
                <a:effectLst/>
              </a:rPr>
              <a:t>Student development activities particularly for students where progression or attainment gaps exist</a:t>
            </a:r>
            <a:endParaRPr lang="en-GB" sz="2000" b="0" i="0" u="none" strike="noStrike" dirty="0">
              <a:effectLst/>
            </a:endParaRPr>
          </a:p>
          <a:p>
            <a:pPr marL="0" fontAlgn="t">
              <a:spcBef>
                <a:spcPts val="0"/>
              </a:spcBef>
              <a:spcAft>
                <a:spcPts val="0"/>
              </a:spcAft>
            </a:pPr>
            <a:r>
              <a:rPr lang="en-GB" sz="2000" b="0" i="0" u="none" strike="noStrike" kern="120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Advice &amp; Guidance: Appeals/Complaints (non-</a:t>
            </a:r>
            <a:r>
              <a:rPr lang="en-GB" sz="2000" dirty="0">
                <a:solidFill>
                  <a:srgbClr val="000000"/>
                </a:solidFill>
                <a:cs typeface="Calibri" panose="020F0502020204030204" pitchFamily="34" charset="0"/>
              </a:rPr>
              <a:t>academic),Interruptions/withdrawals/change of programme</a:t>
            </a:r>
          </a:p>
          <a:p>
            <a:pPr marL="0" fontAlgn="t"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000000"/>
                </a:solidFill>
                <a:cs typeface="Calibri" panose="020F0502020204030204" pitchFamily="34" charset="0"/>
              </a:rPr>
              <a:t>Academic Advising:</a:t>
            </a:r>
          </a:p>
          <a:p>
            <a:pPr marL="400050" lvl="1" fontAlgn="t">
              <a:spcBef>
                <a:spcPts val="0"/>
              </a:spcBef>
              <a:spcAft>
                <a:spcPts val="0"/>
              </a:spcAft>
            </a:pPr>
            <a:endParaRPr lang="en-GB" sz="800" dirty="0">
              <a:latin typeface="Arial" panose="020B0604020202020204" pitchFamily="34" charset="0"/>
            </a:endParaRPr>
          </a:p>
          <a:p>
            <a:pPr marL="400050" lvl="1" indent="0" fontAlgn="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Allocation/admin of academic advisees is done by the Information Advice &amp; Guidance team</a:t>
            </a:r>
          </a:p>
          <a:p>
            <a:pPr marL="400050" lvl="1" indent="0" fontAlgn="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Notifying Academic Advisors of their allocated advisees</a:t>
            </a:r>
          </a:p>
          <a:p>
            <a:pPr marL="400050" lvl="1" indent="0" fontAlgn="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Updating Campus Solutions with details of Advisees/Advisor</a:t>
            </a:r>
          </a:p>
          <a:p>
            <a:pPr marL="400050" lvl="1" indent="0" fontAlgn="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Queries relating to the administration of advisees</a:t>
            </a:r>
          </a:p>
          <a:p>
            <a:pPr marL="400050" lvl="1" indent="0" fontAlgn="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Updating resources on Academic Advising – website, guide </a:t>
            </a:r>
            <a:r>
              <a:rPr lang="en-US" sz="1800" dirty="0" err="1"/>
              <a:t>etc</a:t>
            </a:r>
            <a:endParaRPr lang="en-US" sz="1800" dirty="0"/>
          </a:p>
          <a:p>
            <a:pPr marL="0" indent="0" fontAlgn="t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/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en-GB" sz="1800" b="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018164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188" y="404664"/>
            <a:ext cx="10972800" cy="1143000"/>
          </a:xfrm>
        </p:spPr>
        <p:txBody>
          <a:bodyPr/>
          <a:lstStyle/>
          <a:p>
            <a:br>
              <a:rPr lang="en-GB" dirty="0"/>
            </a:br>
            <a:r>
              <a:rPr lang="en-GB" dirty="0"/>
              <a:t>Student in need, crisis or emergency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1134"/>
            <a:ext cx="9686685" cy="559771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endParaRPr lang="en-GB" b="1" dirty="0"/>
          </a:p>
          <a:p>
            <a:pPr marL="0" indent="0" eaLnBrk="1" hangingPunct="1">
              <a:buNone/>
              <a:defRPr/>
            </a:pPr>
            <a:r>
              <a:rPr lang="en-GB" b="1" dirty="0"/>
              <a:t>Student in Crisis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/>
              <a:t>Contact School Student Welfare Team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/>
              <a:t>Contact University Counselling Service and ask for Duty Counsellor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b="1" dirty="0"/>
          </a:p>
          <a:p>
            <a:pPr marL="0" indent="0" eaLnBrk="1" hangingPunct="1">
              <a:buNone/>
              <a:defRPr/>
            </a:pPr>
            <a:r>
              <a:rPr lang="en-GB" b="1" dirty="0"/>
              <a:t>Student in Emergency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/>
              <a:t>Ring 999 and inform Security (0161 3069966)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/>
              <a:t>Security phone number on back of staff card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dirty="0"/>
              <a:t>Out of hours emergency - Contact Security who will contact University Incident Manager</a:t>
            </a:r>
          </a:p>
          <a:p>
            <a:pPr>
              <a:defRPr/>
            </a:pPr>
            <a:r>
              <a:rPr lang="en-GB" dirty="0"/>
              <a:t>Information can be shared without permission if the student is a danger either to themselves or others</a:t>
            </a:r>
          </a:p>
          <a:p>
            <a:pPr marL="0" indent="0">
              <a:buNone/>
              <a:defRPr/>
            </a:pPr>
            <a:r>
              <a:rPr lang="en-GB" dirty="0">
                <a:cs typeface="Calibri"/>
              </a:rPr>
              <a:t>See </a:t>
            </a:r>
            <a:r>
              <a:rPr lang="en-GB" dirty="0">
                <a:cs typeface="Calibri"/>
                <a:hlinkClick r:id="rId3"/>
              </a:rPr>
              <a:t>Crisis Pathway</a:t>
            </a:r>
            <a:r>
              <a:rPr lang="en-GB" dirty="0">
                <a:cs typeface="Calibri"/>
              </a:rPr>
              <a:t> for further guidance </a:t>
            </a:r>
          </a:p>
          <a:p>
            <a:pPr marL="0" indent="0">
              <a:buNone/>
              <a:defRPr/>
            </a:pPr>
            <a:endParaRPr lang="en-GB" dirty="0"/>
          </a:p>
          <a:p>
            <a:pPr marL="0" indent="0">
              <a:buNone/>
              <a:defRPr/>
            </a:pPr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8024893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0B180-A7AF-40A5-9414-23C6C6C49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 up…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A7530-FAD2-476D-8771-36F2FFAEB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5440361"/>
          </a:xfrm>
        </p:spPr>
        <p:txBody>
          <a:bodyPr/>
          <a:lstStyle/>
          <a:p>
            <a:r>
              <a:rPr lang="en-US" sz="2800" dirty="0"/>
              <a:t>Explore the Academic Advising Toolkit</a:t>
            </a:r>
          </a:p>
          <a:p>
            <a:r>
              <a:rPr lang="en-US" sz="2800" dirty="0"/>
              <a:t>Complete the Academic Advising on-line training module (access via </a:t>
            </a:r>
            <a:r>
              <a:rPr lang="en-US" sz="2800" dirty="0">
                <a:hlinkClick r:id="rId3"/>
              </a:rPr>
              <a:t>https://www.staffnet.manchester.ac.uk/tlso/toolkits/academicadvising/</a:t>
            </a:r>
            <a:r>
              <a:rPr lang="en-US" sz="2800" dirty="0"/>
              <a:t> and it will send a link to your Blackboard courses)</a:t>
            </a:r>
          </a:p>
          <a:p>
            <a:r>
              <a:rPr lang="en-US" sz="2800" dirty="0"/>
              <a:t>Set office hours and inform TLSEO (add to e mail signature)</a:t>
            </a:r>
          </a:p>
          <a:p>
            <a:r>
              <a:rPr lang="en-US" sz="2800" dirty="0"/>
              <a:t>Check campus solutions for your list of advisees</a:t>
            </a:r>
          </a:p>
          <a:p>
            <a:r>
              <a:rPr lang="en-US" sz="2800" dirty="0"/>
              <a:t>Have a look at additional training available on </a:t>
            </a:r>
            <a:r>
              <a:rPr lang="en-US" sz="2800" dirty="0">
                <a:hlinkClick r:id="rId4"/>
              </a:rPr>
              <a:t>counselling service webpage</a:t>
            </a:r>
            <a:endParaRPr lang="en-US" sz="2800" dirty="0"/>
          </a:p>
          <a:p>
            <a:r>
              <a:rPr lang="en-US" sz="2800" dirty="0"/>
              <a:t>ANY questions please ask!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834413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7E8C2-2F21-478E-B2BB-9AEDA60A4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71896"/>
            <a:ext cx="10972800" cy="645742"/>
          </a:xfrm>
        </p:spPr>
        <p:txBody>
          <a:bodyPr/>
          <a:lstStyle/>
          <a:p>
            <a:r>
              <a:rPr lang="en-US" dirty="0"/>
              <a:t>Academic Advising in the School of Social Sciences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F8718-C3FD-4CAC-8114-16374BE49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68557"/>
            <a:ext cx="10972800" cy="4436827"/>
          </a:xfrm>
        </p:spPr>
        <p:txBody>
          <a:bodyPr/>
          <a:lstStyle/>
          <a:p>
            <a:r>
              <a:rPr lang="en-US" dirty="0"/>
              <a:t>Role of an Academic Advisor</a:t>
            </a:r>
          </a:p>
          <a:p>
            <a:r>
              <a:rPr lang="en-US" dirty="0"/>
              <a:t>Academic advising policy/expectations</a:t>
            </a:r>
          </a:p>
          <a:p>
            <a:r>
              <a:rPr lang="en-US" dirty="0"/>
              <a:t>Resources for Academic Advising</a:t>
            </a:r>
          </a:p>
          <a:p>
            <a:r>
              <a:rPr lang="en-US" dirty="0"/>
              <a:t>Logistics and administration – how to find details of your advisees</a:t>
            </a:r>
          </a:p>
          <a:p>
            <a:r>
              <a:rPr lang="en-US" dirty="0"/>
              <a:t>Student Support &amp; Wellbeing, and Information Advice &amp; Guidance teams</a:t>
            </a:r>
          </a:p>
          <a:p>
            <a:r>
              <a:rPr lang="en-US" dirty="0"/>
              <a:t>Follow up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0327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7770A-6B80-4269-B02F-29DAABE2A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an Academic Advisor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CC3FF-4E2A-4701-94D9-24F81EA6D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5014966"/>
          </a:xfrm>
        </p:spPr>
        <p:txBody>
          <a:bodyPr/>
          <a:lstStyle/>
          <a:p>
            <a:r>
              <a:rPr lang="en-US" sz="2800" dirty="0"/>
              <a:t>Academic progress/engagement</a:t>
            </a:r>
          </a:p>
          <a:p>
            <a:r>
              <a:rPr lang="en-US" sz="2800" dirty="0"/>
              <a:t>Wellbeing and personal development</a:t>
            </a:r>
          </a:p>
          <a:p>
            <a:r>
              <a:rPr lang="en-US" sz="2800" dirty="0"/>
              <a:t>Employability and future focus</a:t>
            </a:r>
          </a:p>
          <a:p>
            <a:r>
              <a:rPr lang="en-US" sz="2800" dirty="0"/>
              <a:t>References</a:t>
            </a:r>
            <a:r>
              <a:rPr lang="en-GB" dirty="0"/>
              <a:t> </a:t>
            </a:r>
            <a:endParaRPr lang="en-US" dirty="0"/>
          </a:p>
          <a:p>
            <a:r>
              <a:rPr lang="en-GB" sz="2800" dirty="0"/>
              <a:t>The </a:t>
            </a:r>
            <a:r>
              <a:rPr lang="en-GB" sz="2800" dirty="0">
                <a:hlinkClick r:id="rId3"/>
              </a:rPr>
              <a:t>Academic Advising Model</a:t>
            </a:r>
            <a:endParaRPr lang="en-GB" sz="2800" dirty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AutoShape 2" descr="https://ukc-powerpoint.officeapps.live.com/pods/GetClipboardImage.ashx?Id=fb3a14a2-c894-4be9-aef8-0ba1950f232d&amp;DC=GUK5&amp;pkey=5a48331f-44ec-4a68-ae33-150b7567f147&amp;wdwaccluster=GUK5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4" descr="https://ukc-powerpoint.officeapps.live.com/pods/GetClipboardImage.ashx?Id=fb3a14a2-c894-4be9-aef8-0ba1950f232d&amp;DC=GUK5&amp;pkey=5a48331f-44ec-4a68-ae33-150b7567f147&amp;wdwaccluster=GUK5"/>
          <p:cNvSpPr>
            <a:spLocks noChangeAspect="1" noChangeArrowheads="1"/>
          </p:cNvSpPr>
          <p:nvPr/>
        </p:nvSpPr>
        <p:spPr bwMode="auto">
          <a:xfrm>
            <a:off x="365124" y="7937"/>
            <a:ext cx="3888189" cy="3888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6" descr="data:image/jpg;base64,%20/9j/4AAQSkZJRgABAQEAYABgAAD/2wBDAAUDBAQEAwUEBAQFBQUGBwwIBwcHBw8LCwkMEQ8SEhEPERETFhwXExQaFRERGCEYGh0dHx8fExciJCIeJBweHx7/2wBDAQUFBQcGBw4ICA4eFBEUHh4eHh4eHh4eHh4eHh4eHh4eHh4eHh4eHh4eHh4eHh4eHh4eHh4eHh4eHh4eHh4eHh7/wAARCAKUBTU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63ooooAKKK8t+MfxUuPA+sWml6fp1pfTSwmabznYeWCcKBt9cGgD1KivnP/hofXv+hb0r/v8ASf417b8PvESeK/CNhrixpE9wh82NTkI4OGFAG/RRRQAUUUUAFFFFABRRRQAUUUUAFFfPvx38feL/AA74/fTdF1uWztBaxSCJYo2G45ycspPat39nPxh4l8UXusx6/qsl8tvFG0QaNF2kk5+6ooA9looooAKKKKACiiigAooooAKKKKACivOP2hPEOteHfA8dxos0ltLPdLDLcIPmjUgng9iSAM1438J/HfjL/hPNKs31rUNRgu7hYpoLmZpQynqRuzjHXI9KAPquig9aKACiiigAooooAKKKKACiiigAooooAKKKKACiiigAooooAKKKKACiiigAooooAKKKKACiiigAooooAKKKKACiiigAooooAKKKKACiiigAooooAKKKKACiiigAooooAKKKKACiiigAooooAKKKKACiiigAooooAKKKKACiiigAooooAKKKKACiiigAoopKAFopKWgAooooAKKSloAKKSloAKKSigBaKKSgBaKKKACiikoAWiikoAWikooAWiikoAWiiigAoopKAFoopKAFopKWgAopKWgAopKWgAopKWgAopKKAFopKWgAopKWgAoopKAFooooAKKKKACiiigAooooAKKKKACiiigAooooAKKKKACiiigAooooAKKKKACiiigBOByTgDqa+Mfilrh8Q+PdW1MNuiM5jh9o0+Ufyr6l+LOu/wDCO/D/AFXUFbbMYTDB/wBdH+Uflkn8K+PNLs5dR1O1sIQWluZkiUepYgf1oA6Hxh4YfRPDPhjVChH9qWjySZ/vBzj/AMdK16t+yjru611Xw5K/MbC6gB9D8rj88H8a3P2h/Daf8KptTbxH/iSvFtwOkeNh/pXiXwe13/hHviJpV8z7YJJfs83+4/y/zwfwoA+x64v4h/Enw74KxBfPJdX7ruS0t8F8erE8KPr+VdPrt+ml6Lfak+ClrA8x99qk18Q6zqV3q+qXOqX0rS3FzIZJGY9z2/DpQB7Tc/tE3nnH7N4VtvKzx5t227H4DFdd8OvjNYeK9bt9Em0S7tL2fOxo2EkeQMnPQgY781yvgL4F6fqfhi11PXtSvorq7jEqRW21REpGQDuBycc9q7T4X/Cm28EeI7zVf7S/tASQiK2LRbHiBPzZ5I9Bx70AdH8QvG+keCNOhvNVjupfPYpDHBHncwGcEngV5Tf/ALRMnmf8S/wshT/p4ujn/wAdFeq/FDw3YeKfB9zpuoXkVioZZUupMYhZT97kjtkfjXk1n4T+B2kx+TqvisalPj5nFy23PqBEP5k0AXdB/aFtpblY9c8PNbQscGW1m8zaPUqwGfwr2nSNRstW02DUtNuEubS4QPHIh4Ir4r8Y22i2fiS8g8PXzX2lhwbaZgQSpAODkA8HI6dq97/ZTvZ5vCOqWUjlo7a8BiBP3Q65I/MZ/GgDvPiH440fwTpa3epM8s0pIt7aL78pHX6AdzXlNv8AtETfbR9o8Lxi03cmO6JkA/EYzXDfH/WJdW+J2oxs5MNiVtYl7KFGT+ZJq78GPhjH44hvNQ1C+mtLG3cRL5KgvI+Mnk8ADigCl8ddZ07xF4vttc0qbzbW6sIiMjDIwLAqw7EV2v7JX/IR8Qf9cYv/AEI15x8VPBkngfxP/Zf2k3VvLEJoJiu0sp4wR6givR/2Sv8AkI+IP+uMX/oRoA9w8Sa5pfh3SZdU1i7S2tYurHkseyqOpJ9K8a1n9oaFLhl0bw200QPD3U+wsPXCg4/Ouc/af16e+8axaGsjC106FTszwZHGS35YH51zXwosfAdzfXU/jrVPs1vEqiC3HmDzWOcklASAPqOtAHpmg/tC2ctwseueH5LaNjzLazeZt99pAJr2fRtTsNZ0yDUtMuo7q0nXdHIh4P8Agfavkv4r2PgS21C1n8C6p9ptpVIntz5h8lh0IZwCQfx6V6D+yfrFx9q1jQXdmg8tbqJSfutna2Prx+VAHT/Fj4tX3gnxSujW+h2t6htkm8ySdkOWLDGAPanWPxr0QeBItf1O2CahJM8I0+3k3MWXvk9FwRya80/ah/5KVH/2D4v/AEJ6534ReCf+E48TNp8tw9taQRGa4kQAttzgKM8ZJNAHoX/DRN39p/5FW3+z5/5+234/LGa7rSvjL4OvPDE+tTzy2ktvhZLF8GZmPQJjhgfXt3xXiHxq8BW/gXWLOKwup7mzvIi6GbG9WU4IJAAPUdq53wF4cm8WeLLLQ4ZfJ+0Md8uM7EAyxx9BQB6zeftET/aj9i8LRG3zwZroh8fgMV6J8MPido/jhpLSKCSw1KJN7W0jBt692Vh1+nWvGvjV8LrHwTpNlqmlX11cQSy+TMtxtJDYyCCAOODxXM/Bi5ltfijoLwsQXufLb3VgQRQB9G/GrxOnhbwit1Lo9pq8VxcLbyW10fkIIJyeDnpXmHwy+I+lzeNNO07Tvh/oWlSXswha5tifMQH0+X9K639qf/kn9p/2EE/9BavD/hB/yU7w9/1+pQB9lMwVSzMFUDJJOABXkvjH46+HtIu5bLR7OXWJYyVaZXCQ5HoerfUVP+0v4huNH8ER6faSNHLqcxhdlOCIwMsPx4H0zXzn4Q0O68SeJLHQ7NlSW6k2byOEXqWP0ANAHr1v+0Te+cPtHhW28rPPl3bbsfiMV6v8NvHFh450ua+sbK7tfIcRyrMBjcRnCsOvH0rgrn9nvQWsQltr2pR3YHMkiIyE/wC6ACPzNeifDbwvF4P8JWuirIk0qFnmlVcCRyeT/KgDpKKKKACiiigAooooAKKKKACiiigAooooAKKKKACiiigAooooAKKKKACiiigAooooAKKKKACiiigAooooAKKKKACiiigAooooAKKKKACiiigAooooAKKKKACiiigAooooAKKKKAChfvCilX7woAkH0oxQKWqJFAHoKAB6UCloAMD0FKAPQUUUALgegoAHoKWigAwPQUoVfQflRSigAwPQUoC/3R+VFAoANq/3R+VKFX+6PyopRQMNq/3R+VKFX+6PyopRQAm1f7o/KnBV/uj8qKMc0gDav90flRtX+6PyoxRigYbV/uj8qNq/3R+VFFIA2r/dH5UbV/uj8qOaOaADav8AdH5UbV/uj8qUUUAJtX+6Pyo2r/dH5UtFACbV/uj8qNq/3R+VLRQAm1f7o/Kjav8AdH5UtFACbV/uj8qNq/3R+VLRQAm1f7o/Kjav90flS0UAJtX+6Pyo2r/dH5UtFACbV/uj8qNq/wB0flS0UAJtX+6Pyo2r/dH5UtFACbV/uj8qNq/3R+VLRQAm1f7o/Kjav90flS0UAJtX+6Pyo2r/AHR+VLRQAm1f7o/Kjav90flS0UAJtX+6Pyo2r/dH5UtFACbV/uj8qNq/3R+VLRQAm1f7o/Kkwv8AdH5U6igBhC/3R+VGF/uj8qcRSUxCEL/dH5UYX+6PypTSUABC/wB0flSbV/uj8qX8KQ/SgBCq/wB0flSbV/uj8qWimAhC/wB0flSbR6D8qU0lAhCF9B+VJgegpTRQA3A9BRgegpaQ0DEwPQUmB6ClooAbx6UhA9BTqQ0CG4oOMdKWkNACYpr06mt0pMY2iiikMKKKKACiiigDwT9q/XP+QT4cif1u5wP++Uz/AOPV4PDLLBKk0MrxSIdyOjFWU+oI6V3PxYXX/EfxA1XUk0XVXg83yYCLOTHlp8oxx3xn8a9G/Zl8JGO11fVda0kq7ulvCl3bYOANzEBh7jmgDw241zWrmB4LnWtSnicYeOS7kZWHuCcGqAJBDKSCOQR2r7m/sXRv+gRp/wD4DJ/hXyj8VPCOqad8QNXgsNHvpbRpzLC0Fq7Jtf5sAgY4JIoA97g1R/FvwIuL2L57ifSZI5AP+eiqQ36jP418l/w19F/swT6lBpmreH9U069t4lYXEP2i3dFYMNrrlhjsK4P4sfCnWvD+rXF/o1lNf6PM5dDCpd4Mn7rKOcDsaAPovwDqVpq3gzSb2ykWSJrSNTtOdrKoBB9CCK0ZNS0+PUotMe9txezAtHb7x5jADJO3rj3r4htNQ1XTTJb2l9fWRc4eOKV4yx9wCM16p+zl4f8AEH/CfR67c6beJZJBKr3M6FQWYcYLcmgDD+PXirUdc8c3+mvcSLp2nymCGANhNy/ecjuSc1P8IfhW3jnTrnVLnVTY2kM3kqI4t7u2MnqQAOR61Y/aA8Earpfi+8162s5rjTL9/OMsaFhE5HzK2OnPOfeuL8I654usfN0/wtfalGbk/PDaAtuPTOADg+/FADviNoNp4Z8ZX+h2V091DalVEj43ElQSDjjgnFez/sl/8gHXf+vqL/0A15f4x+Gvi3Q9NsNUvrWe9nvyzTxwo0skD9cORnJI5z68V6x+yzY31joetrfWVzas1zGVE8LRlhtPTcBmgDxn4vwyW/xO8QRyLgm8Zh9CARXtH7Kl/bSeENQ01ZF+0wXhkZM8lWUYP0yCKyv2j/h/qF9fr4s0W1kusxiO9hiXLjb0cAdRjg/SvD9H/tePUlj0f7fHfH5QtrvWX6fLzQB6j+1Re29x43sLSGRXktbLEoBztLNkA++P51q/slf8hHxB/wBcYv8A0I1wfi/4b+LtF0+w1S+tLm8lvwWmSJGlkhfrh8Z5I5z+Fei/sr6dqFjqGum+0+7tQ8MQUzwNHu+Y9NwGaAOE/aGt5YPitqbSKQJlikQ+oKD/AANV/hV8P08eG+ij1yKwuLXa3lNDvLof4hyOh4/KvcPjl8OZPGVjDqOlGNdXtFKqrnAnj67M9iD0Pua+briz8S+FNTEs1vqWj3kJwJNrRkfRhwfzoA9d/wCGdrr/AKGmH/wDP/xVdh8Ifhi3gjXb2/OuQ6gZIPIaNIdpQ5Dc8n8q8Ek8cePtWUWq+IdZuc8bIHIY/wDfAzXvv7OGlatpfgm6GsWdzazXF60yC4Uh3Uqvzc89QetAHln7UP8AyUqP/sHxf+hPW5+yX/yF9fOOfs8X/oRrP/aW0vVLz4iRzWel31zH9giXfDbu653PxkDFbX7LGnajY6rrrX2n3lqHgiCmeBowx3HpuAzQAz9rb/XeHf8Adn/9krlP2Z/+SpQ/9ec38hXa/tU6fqF9LoH2Gwu7vYs+7yIGk252ddoOK5f9nLSdVs/iXFNeaXf20X2SYb5rZ0XOBxkjFAHoX7U3/JPLX/sIR/8AoLV4b8I/+Sm+Hv8Ar9T+te8/tNWd3e+AbaKztLi6kF+hKQxM7AbW5wBXivwq0XWoPiPoE0+jalFEl4pZ3tJFVRzySRgUAexftT/8k/tP+wgn/oLV4f8ACD/kp3h7/r9Svd/2m7O8vfAdrFZWlxdSC/RikMTOwG1ucAV4v8J9F1qD4k6BNPo+pRRJeIWeS0kVVHqSRgUAel/ta28jaVoN0F/dpPKjH0JUEfyNeYfA7UrTSvifpNzeyLFCzPCXY4Cl1IGfxxX098RfC1t4w8K3Wi3DiJ3w8EuM+XIPun6dj7GvkvxX4N8SeGbyS31bSriNVJxOiFonHqGHGKAPtUkBdxxj1qrp2pafqSytp95BdrDIY5GhcMFcdRkcZ5r4mivtd1CFNOivNTvIgMLbJLJIoHoEGf5V9Nfs66Jquh+A3g1axls5prt5kjlGG2EDBI7dKAPSqKKKACiiigAooooAKKKKACiiigAooooAKKKKACiiigAooooAKKKKACiiigAooooAKKKKACiiigAooooAKKKKACiiigAooooAKKKKACiiigAooooAKKKKACiiigAooooAKKKKAChfvCilX7woAlFFIKWqJFpRSCloAWlFJRQA6gUUUALSikpRQAtKKSgUALSikpRQAtKKSlFAxaUUlJSAdRSYooGLRSUUgFopOaOaAFopKWgAooooAKKKKACimyuscTyPwqqWP0Fc3J488Kx2Wm3kmqxJDqd0bS0Y/wDLSXONv1zQB01FZtjrul3t7f2dvdo8thII7kdBGxGcE+tXnmhQAvNGoIyCWA4oAkorG0vxNpWo2d3dwTMIrWVopCwxll649auWGqWN7ZQXkU6LHOoZN5Ckg9OKALtFRTXNvCQJriKMnpvcDP51z3jbx14c8HRxya9dSW8ci7g6xM6gZA5I6dRQB01FZXh7xBpeu6XHqVjM32eRiqmVDGSR7NWjNcW8OPOnijz03uBn86AJKKZ50W4L5qbiNwG4ZI9a52/8ceG7RrAf2gky3139kiaIhgJM4IbnigDpaKZ50Pled5sfl/39wx+dI88EYBeaNQRkZYDigCSiiigAooooAKKKKACiiigAooooAKKKKACkNFIaYgJoppooAccUlJSUxCmko70UDA0lBpKBAaSg9aKAEoopDQAlFFFACUhopDQAUh6UtIaAEpr06mt0pMaG0UUUhhRRRQAUUUUALub+8fzpCSepJoooAKUMw6MR+NJRQApZj1JNIKKKAIzBATuMMRPqUGak7Y7DpRRQAhAIIIyD1BpqRxxnMcSIfVVAp9FAACR0JFBJPUk0UUAFMWONX3rGit6hQDT6KAAEjoSKCSepJoooAKa6JIMSIrj0YZp1FADEiiQ5SKNT6qoFPoooAUMw6EikJJ6kn8aKKAAEjoSKUsxHLE/jSUUAAJHQkUpZv7x/OkooAASOhIpSzf3j+dJRQAUjAMu1gGHoRkUtFADEiijO6OKND6qoBp9FFABRRRQAUUUUAFFFFABRRRQAUUUUAFFFFABRRRQAUUUUAFFFFABRRRQAUUUUAFFFFABRRRQAUUUUAFFFFABRRRQAUUUUAFFFFABRRRQAUUUUAFFFFABRRRQAUUUUAFFFFABRRRQAUq/eH1pKF+8KAJRS0UVRIopaSlFAC0UUooAWiigUALSikrOm17R4VuWlv4lFq4jn6ny2PQHigDToFZUviLRIxbmTUI1Fz/qeD8/OOOKlXXNJbUJNPF7GbqNSzx4OQAM+lAzRpRWQniXQns5bxdRiMELBJHw2FJ6DpTn8R6Igty+oRj7RzDwfn+nFAGtSisyPXdJe/lsUvozcwgmSPByoHXtUaeJtCewe+XUYjbRuEeTDYDHt0oA2KSsp/EeiILYtqEYFyMw8H5x7cU9Nf0drua0W+jM8ClpEwcqB17UgNPmislfE2gtYNfjUojbK4RpMNgMe3SnSeItFjNqH1CNTdAGDg/OD0xxSGalFZg8QaO13Nai/j86AFpEwcqB17VH/AMJPoP2E339pRfZw/lmTa2N3p0oA180Vmv4g0ZJbWJr6MPdgGAYPzgnAxxSJ4g0Zrue0W/jM0ClpUwcqB17UAalFY/8Awk+g/Yje/wBpRfZw+wvhsbvTpUj+INGS4t7dr+MS3KhoVwfnB6dqANSisuPxBo0lzcWyX8bS2wLTLg/IB17VGPE+gmw+3f2lF9m3+X5mGxu9OlAGxRWW3iHRluILdr+MS3CholwfmB6dqIfEOizS3MUd/Gz2wLTAA/IB1zxQBqHkYPIr5p1XwH4g1DxX4n017K4XTNCEup6M4Q7Zbt380BfpnHFe/nxNoI08agdSi+ylzGJMNjd6dKe3iDRluILdr+MS3CholwfmB6dqAPAbDTdat/B3h7W/FWn6wLTU76e7123tUk89ZCqpHuVPmK/KfbkVe8O+GdW1TxB4Sh1KHWzo0ct7LEsskqsIPMzCsxznOMcGvb08RaJKblFv4mNspaYYPyAdc8UxvE+grYLftqUQtnfYsmGwW9OlAHhXh7R/EWl+OtRm1bTtSm0eaS4j0pbdHC28uPvSKOoPAB6CnQeEdT1Kx1C+1G21r7VZeHYfsaCSRB9oAY8AdWBAr3iTX9HjvILR76MTzgGJMHLA9O1Nj8R6JI1wqahGTbAmYYPyD8qAPlnVJ7rVfF+nW/iTUL63tbeGwmvrh4Z2+zsI0Lwnb8qE8k7/AFr6A+NdnNqHwj1S1023ku5JIoPJjiQszASoeAPaqWr+H/hvfXs3iG8lQx386tOAziK4kUAAsuOSABXajWtGhurfTheRpNIgMMWDyuOMce1AHlHxhhb/AITKNtYtNeuNLbRmjsBpqykLebuCwj6HHQnivMfHw1O88QadpOv6pfQxw6daNe3iJNKLJlkclT5fCsVK5L19RxeI9ElNyseoRsbYZm4PyDOOePWuP1/Qvhzq9zJrd9Mvl35EdwFZxHclegcAc4oA80uLHVJviHIL7UtVg867hbTpra3nkiktSMbAV+RQV65+tZtn4NtLxNG0RdG1dJofErvqP7uVQIjISp39MY7ivo2LWNDguoNLjuoUm2L5MQU/dxxjj0pIfEWhyC6aO/iP2bmchT8nOOeKAPCPFGj6/pmlyWESasvh+18RTF0AmkfyCp2kBfmaPPYcdKs+B/C11qnjLwyuoXeuajo8GnzyCWdZoVL+a5VXDYJ28Yz2Ar2x/E2grZR3jalELeViiPhsMR1HSpv7e0gXyWP22MXDqGWPByQRkdvSgDRUBVCjgAYFLWTB4k0OaG5mi1GJkthmYgH5BnHPFJL4m0KKyivJNRiW3mJEb4bDEde1AGvRWa2vaQt+tib6MXLgMseDkgjPpUcXiXQ5ILiePUYmjtsec2D8nOPSgDWorIl8TaFFawXUmoxLDOSInw2GI/CpW13SV1Eae19GLojcI8HOMZ9PSgDSorIj8S6HJDcTJqMRjt8ea2D8vOPSiXxNoUcEE0mpRLHcEiJsN82Pw96ANeis7+3NJ/tH+zvtsf2rbu8vBzjGc9PSoYvE2hSW9xcJqMTRW5AlbDfLn8KANeisiTxNoUcMEz6jEEnOIjhvm5x6VKNd0ltRbThexm6UZMeDnGM+npQBpU01lReJdCltJ7qPUYmggIWV8HCk9O1JJ4l0KOGCZ9RiEdx/qmw3z849KaA1M0Zqh/bukG/ew+2x/aUBLR4OQMZ9Khi8S6DJZS3qalE1vCQsj4bCk9O1AjVorLm8R6HDDbyyajGqXP8AqTg/P+lPOvaQL+SxN9H9pjBLx4OQAMntQBoUVkr4l0FrKS8XUojbxMEd8NhSeg6U6XxFosS2zSahGouv9QSD8/04oA0z1pKz/wC3dI/tCSw+3R/aYwS8eDkADJ7VCviXQms5LxdRiNvG4R3w2Ax7dPamBqnrQayrrxLoVskLT6lFGs67oyQfmHr0rURldAykFSMg+opAFIaU0UxDaKDRQA2g0ppDQAlIaWkPSgBKa3SnU16TGhtFFFIYUUUUAFFFFABRRRQAUUUUAFFFFABRSE4BJ6CuQf4n/D9HZG8V2AZSQR8/B/75oA7Ciqmj6lYaxp0Oo6ZdR3VpMCY5UztYA44z71boAKKKKACimTSRwwvNM6xxopZ2Y4CgdSa4JfjJ8PW1D7H/AG1IDu2+cbd/K+u7HT3oA9AopsbpJGskbq6OAyspyCD0Ip1ABRRRQAUVy3jL4geFfCNzHa61qLR3Ei7xDFEZHC+pA6Cr3hDxXoPiyye70K+W5SMhZFKlXjJ6blPIoA26KKKACiiigAooooAKKKKACiiigAooooAKKKKACiiigAooooAKKKKACiiigAorkbj4l+AbeeSCbxTYJLGxR1O/KsOCPu10Gh6vpmuacmo6RexXlo5KrLHnaSDg9fegC9RRRQAUUUd6ACiuUvfiR4Fs7uazuvE9jDPC5jkjbflWB5B+WtvQda0rXtPGoaNfRXtoWKCWPOCR1HIoA0KKKKACiiigAooooAKKKKACiiigAooooAKKKKACiiigAooooAKKKKACiiigAooooAKKKKACiiigAooooAKKKKAChfvCilX7woAlopBS1RItKKQUooAWlFJQKAHUCigUALWB4PKvc698oONUcHj/AGVrfqnpWmwafJePAXJu7g3Em45wxAHHtxQMu7V/ur7cUoVc52jPriilFAhNq4xtXH0pdq8fKv5UUooAAq5ztXPril2JjG1cemKKUUAJtXj5V49qdtXOdoyfaigGkxoTYmMbFx9KXavHyrx04ozS5pDE2rnO0Z+lGxMY2rj6UtFACbV4+UcdOKNq5ztGfpS0UAN2JjG1cfSl2rx8o46cUtFACbVyflHPtRsTGNq49MUtFACbVyPlHHtRtXn5Rz14paKAE2LjG1cemKNq5B2jj2paKAE2rz8o568UbExjauPpS0UAJtXOdoz9KNq8/KvPXilooATYmMbVx9KNq5ztGfpS0UAJtXn5Rz14o2JjG1cfSlooATauc7Rn1xRtXn5Rz14paKAE2JjG1cfSjauc7Rn6UtFACbF5+VeevFGxMY2rj6UtFACbVznaM/SjYuD8q8+1LRQAmxcY2rj6UbVznaM+uKWigBNi8/KvPXijYnHyrx7UtFACbVznaM+uKNi4xtX8qWigBNif3V/Kjauc7Rn1xRmjdRYBNqYxtXH0o2IQPlXjpxQWpN1Owri7Uzu2rn1xSbExjYuPpQWozQAFEx91eOnFJtXOdq5+lKTSZpgIVTGNi/lSbV4+VeOnFOJ5pKBCFV67Vz64pu1cY2rj6U40UAZHjAKvhXVG2r8tpJjjpxVzSjnS7Q/9ME/9BFO1S0j1DT7ixmLCKeMxuV64I7VJbxLBbxwpnbGgUZ9AMUAONFFFADTRRRQAhpKKDQAlIelLSGgBKa/SnU1qTGhtFFFIYUUUUAFFFFABXy/+0zrzaj49XS4ZD5OmQiMgHjzG+Zv/AGUfhX0xqd5Dp+nXN/cMFit4mlcn0UZ/pXw9rmoTatrN7qk5Jlu53lb/AIEc4oAgljuIo4pJBIqTKWjJP3hkjI/EGvqr9nfXv7Z+HFtbyybrjTnNq+TztHKfof0ryr4x+E/7G+HXgy8WPa8Vsbe4OP4nHmDP4lqf+y7rv2Dxlc6LK+ItSgygJ/5aJyPzG79KAPpigc012VEZ3YKqgliewFfJ/wAV/iZrPifWrm1sb6e00aJzHDDC5TzQDjc5HXPp0FAH1hMCInyCPlP8q+Er/wD4/rj/AK6t/M1u+DvGHiTwxfLqGmXt0YEYedC7M0Mg/usOn49awr6Zbi9nuETYssrOFznaCScUAfW/wHBPwo0PAz+7f/0Nq7na390/lXkXhXQm8Rfs322mRlhO1rJJAVJBEiuzL/LH4183wX19a3STLcTrLDIGAMh4ZT/9agD7spQrEdDWb4b1SLWPDthq0bDy7m2SYn0yOf1zXx/8RvEFxrnjjV9SS4lEUlyyxBXIARflX9BQB9geJ9MfWPDuoaSshha8tnhV8fdJGAa+Yx8D/iD9t+zHTrURbtv2j7UmzH97Gc/hjNehfCnQ5tM+BuuatctIbnU7SeVSzElY1QhMfqfxr54+03Pl/wDHzP0/56GgD7j8O6edJ0Cw0symU2lukJc/xFVAzV+sPSL2LT/AdnqFyT5VvpqTSHuQsYJr5Y8bfEnxV4ovpXk1K4s7JmIis7eQoir2Bx94+5oA+xCrf3T+VJXxk3h7x/pUK6n/AGV4gtI8BxOqSLgHocivdP2b9S8V6xol/e69qk95ZJIILUTjMm4ffJbqeoHOaAMH43/C3xR4g8YPr2gwx3sNxEivGZQjRsox/FjIPtXQ/AD4f634Nj1K813y4Z7wIiW6SB9qqSckjjPPavLf2kppk+KdyqTSoPssPCuQOhrsP2TJZJB4g8yR3x5ONzE4+9QB7wAT0BNB4r5h/aemmj+JEaxzSoP7Pi4VyB956wdM+JniXT/A8PhXS55bdxM7G7RiZijdEXuOc8jmgD692t/dNJXwxcX+sR3xmuLzUI7sHcXklcSZ9eea92/Z3+ImqavqEnhfXrp7yTyjJaXEhzIdv3kY9+OQTzwaAPcaACegJrgPjd46m8E+HYWsERtSvXMduXGVjAHzOR3xxgV866YfG3xD8QCxi1K91G7cGQ+bclY41HU9cKPYCgD7K2t/dP5UbW/un8q+IvFWk694Z1mXSNYaaG6jAYgTFlZT0IIPIrrPgr4T8ReI/EVpq9nOgsdOu42uHluSDwc7QvJJI9se9AH1hSHoaU9aOxoA+GNdd/7d1H5m/wCPuXv/ALZrovg3rjaH8R9IupJCIZZfs8uTxtf5f5kVzevf8h3Uf+vuX/0M1b8U6a2h681vEWVdkVxA3fa6B1P6/pQB9vV85ftVa0Z/Emm6HFIdtpAZpAD/ABueP0H617n4G1hNd8H6XrG4f6RbK0h9GAw36g18m+Nr6bxd8S76eHLm9vxDAOvy7gi/oBQBy+9/77fnX2R8H/8AkmHh7P8Az5r/ADNfIniK1jsdev7GH/V29w8S/RTj+lfXfwe/5Jf4e/681/maAOspQrehrwT43/FrUbLV5/Dfhe4+zfZzsurxQC+/uiHtjueua8YM3iLWJJbszatqDpzJLukkK/U80AfcNFfH3gn4m+LPC93GY9RnvrJSBJZ3Tl0K+ik8qfpX1b4U1yx8SeH7TWtPbNvcpuweqHup9weKANSlAIYZBHNfLPxl+J2r67r11pek301po9s5iUQuVNwRwWYjkjPQdK43wr4p8SeHb9dR0jULxBEwaVdzNE49HHTH1oApeJ/+Rl1T/r8l/wDQzX09+zh/ySiw/wCu8/8A6MNfLetXg1HWLzUFi8oXM7zbM527iTjP419Sfs4f8kosP+u8/wD6MNAHo1KFY9Aa8M+OnxWv9J1STwz4ZmEE8QAu7sAFlY/wJngHHU145ZWnjPxVLLc2cOt6xIh/eSIZJSp9zQB9qnihfvD618deF/H3jLwjqQjj1C7aOF9s1jdszIcHlSrcqfcYNfVvgrxBZ+KPDllrlkCsdwuWQnmNwcMp+hoA+PfiB/yPOuf9f83/AKEa+jf2Z/8AklkH/X3P/wChV85fED/kedc/6/5v/QjX0b+zP/ySyD/r7n/9CoA9NooooAKKKKACiiigAooooAKKKKACiiigAooooAKKKKACiiigAooooAKKKKACiiigAooooAKKKKACiiigAooooAKVfvCkpV+8PrQBIKWm06qJAUtJS0AOHSikFLQAopaQUtACiikHWloAdRSCloAWigUUAOFGcU3NGaAH5pM1ja/4l0PQYDJqmoww+ibssfoK818QfGuFS0eg6Y0pHAluPlH1xXRSwtWr8MR2PY81BcXlpb5+0XUEWOu+QCvmbWfiL4v1TKyaobdD/BAoXH49a5m6uru6ffdXlzMx675WP9a9CnlE38crAfVF34z8L2p2z65ZqfZ8/wAqoSfEjwVGSDrsJx6KT/SvlwondQfqKNq/3R+VdCyil1kxH1DH8TPBL4/4nkQz6qR/Srlv468JXDBYdetCfdsfzr5RKr/dH5UwxpnOxfypvJ6X8zFc+yLTVdOulBttQtZc9NkoNXA35V8XRSzQsGguJoiOhSQj+Vb2j+OfFmksDaa1OwH8Ex3j9awnk0vsS+8OY+sw4p24V4JoHxvvoiseu6Wkyd5bc4b8q9N8L+PfDPiFVWx1JEnP/LGb5H/I159bA1qWso6DTOvzRVcPTxJXGO5LRSBhS0DCiiigAooooAKKKKACiiigAooooAKKKKACiiigAoopk00UMZkmkSNAMlmOAKAH0VwPij4r+FtFdoYZ21C4U42W4yP++uleba/8Z/El4WTS7a3sI+zH53x/KuiGFqT6HrYbJMZiFdRsu70/4J9DOyou52Cj1JxWbe6/otmM3Oq2cf1lGa+VNU8TeItTdmvtZu5A3VVcqP0rIbLHMjO59XYn+ddUcv8A5pHtUuFdP3lT7kfVc/xC8Gw58zXrXj0JNVW+J/ggMF/tyI59Fb/CvlvYnZFH4UYX+6PyrRYCHdnUuFsL1nL8P8j6oi+I3guT7uvW4/3sj+laVn4q8O3mPs2tWT56fvQP518iFVPVVP4Um1V+78p9uKHgIdGRPhbD292b/A+0IZ4pl3QypIPVGB/lTi+OvWvjqw1bVrBg1lql5AR02ynH5V12ifFjxfppVZ54dQiH8My/N+YrKeAmvhdzzq/C9eOtKaf4H0uGFLuryjw58Z9BvSsOr282nTHq+N0efr2r0XTtSstRt1uLC7huoiMho3BrknSnT+JHhYnBYjDO1WDX5feaW6jdxVcSU4PmszkJgaXNRbqXdQA/NLTAaXNABQaKSgApDS000AFIaWkPWgBKQ0tJQAUhpabQAU1ulKaRulJjG0UUUhhRRRQAUUUUAeZftI67/ZPw7kso32z6nKLcY67B8z/oAPxr5i0V7OPWLKTUfM+xpOjT7F3NsDAtgdzivTf2ntd/tDxxDpET5h0yAKwB/wCWj/Mf021x/wAPvA2s+N7m7h0hrdPsqK0jzsVXk4AGB1oA9N+LHxS8E+LfA93otnHqi3RKSWxktQqhlPc7jgYzXjfhnVJdE8Q6fq8JIe0uEl47gHkflmvSP+FB+M/+fvSf+/zf4V5hrGn3Glard6ZdqFuLWZopAOm5TjigD7I8cagD8ONX1OzfKvpsksTA9mTIP618WDpgV9PfCC9Pi74JXOiu+65t4JbBs9cbT5f6ED8K+ZJ4ZIJpLeZSkkbFHU9QQcGgD7Q8E+HtKsPA2naStjbtbvaJ5ytGD5hZQWJ9Scmvj/xVZR6b4n1TT4f9Vb3ckaf7oYgfpXuPhP46aJY+Dra21SyvW1S0gEQSJQUmKjAO7Py9s14Jql5LqOp3WoTY825meZ8dAWJP9aAPrX4D/wDJKND/AOub/wDobV89/HPw7/wjvxEvo4o9treH7VBgcYb7wH0bP6V9CfAj/kk+h/8AXN//AENq5n9qDw7/AGh4Rt9dhjzNpkmJCByYn4P5HH5mgDB+HvjT7D+z5rG6XF1ppe1h55/e/c/Lc3/fNeMeFtIn17xFYaNb58y7nWPPoCeT+Ayarw39xFpdxpyMRBcSJJIuepTOP5mvX/2WPDv2rXr7xJNHmOyTyICR/wAtH6n8F/nQB7V4utILD4carY2yBILfS5Io1HZVjIFfFX/LP8K+3PH3/Ij65/2D5v8A0A18R/8ALP8ACgD7X0+xXVPh5baa7bFutLSEt6bogM18feKfD+q+GdXl0vVrWSCaNiFYj5ZB2ZT3Br6/tNQ/sn4cQaoIvONppSTeXuxu2xg4z2rz3/hcHw38TaeLPxNpU8at1jubYTIvuGXpQB5r4L+Mvi7w8kVtczJq9kgCiO6++q+iyDn8819CfDbxlovjLRmvNJj+zSRti4tWADRMe/HBB9e9fMXxQi8DR6vE3ge5uZbZ1JnSQHZG2eNhbkjr16V3H7KC3H/CWauy7vIFiBJ6bt42/wDs1AGH+0r/AMlUuf8Ar0h/ka7H9knp4h+sP/s1cd+0r/yVS5/69If5Gux/ZJ6eIfrD/wCzUAcx+1D/AMlKj/7B8X/oT1c/ZZ0m1vfF2oahcwpK9jbAwhhnazNjcPfAP51T/ah/5KVH/wBg+L/0J63P2Sv+Qvr/AP17xf8AoTUAX/2s7G3+yaHqQjQXBlkhZwOWXAIB9cHP5157+z+xX4saPg4z5oP/AH7avTP2s/8AkX9C/wCvuT/0AV5l8Af+SsaN9Zf/AEW1AHpv7Vmj3l1o2lazBG0kFm7xz4GdgbGGPtkYrzH4H+L9O8G+L5L7VUlNpcWzQM8S7mQ5BBx3HFe9fHnxLf8AhnwK8+n28ckt3KLZnljDpGrA5JB4J4wM8V80eDR4Tl1CYeMJdVitmXMcmnhCwfPO4MDx9KANj40+LLDxh40bU9MSVbSOBIY2kXaz4zk47cmvWf2VdJu7Tw1qeq3EbJDfTqIMjG4IDlh7ZOPwrjtDn+AunXCzTL4g1FlIIF5CSv4qu0H8a938GeKPDHiKx2+G763ljgUKYEXY0Q7DYeg/SgDoKD0NFIehoA+F9e/5Dmo/9fUv/oZr0b446P5WheDtejX5bnSoreVv9pEBH6H9K8517/kOaj/19S/+hmvoz4jaN/a/7PVg6JumsbG2uk9cKgDfoTQBynwr8Zf2Z8EPEtu8mLjTsi3Gef33C4/4FmuV/Z40f+1vidYySLvisFa6cn1HC/8AjxB/CuAjuJo4JYI5XWKbb5iA8PjkZ+lfQn7J+jeTo+q69IvzXEy28RP91Rk/qRQB4R4oJbxLqrMck3k3/oZr60+E8hi+E2hyjqlhuH4Zr5K8T/8AIyap/wBfk3/oZr64+EKq/wALdARuVayAP0yaAPjy9nkurye5lYtJNI0jk9yTk19cfAexgsPhbo5t0CtcxtPKQOWZmPX8MCvlzxzodx4b8Waho9yhUwTN5ZI+9GTlWH1GK9h+EHxc8OaH4It9G197qG4sdyxGOEuJUJJAGOh5xzQB5n8Z7C3034na5a2saxxeeJFVRgDeoYj8ya9P/Z31O4i+GPimNWOLLzJoefuloif5rmvGvHOuHxJ4t1LXPLMa3c5dEPVVHCg/gBX0F+z74Ylt/hdefbIzG+tF2AYYPllNin8eT+NAHzGSTyTk9zX2N8KNC07TfhxpFqlpAwuLRJrjcgPms4yd3r1xXyDqNnNp+oXFhcoUmt5WikU9ipwa90+Hnxs0TSfBVrpetWl6b2xiEMfkoGWZR93nPynGBzQB5F8RNOt9J8da1ptqu2CC8kWNf7q5yB+Ga+kP2cTt+E1i3pNOf/Ihr5h8SapLrmv3+sTKEkvJ3mKg525OcfhX0/8As4Y/4VRYZ6efP/6MNAHy/wCJLmS88RaldTMWklu5WYn/AHjXW+DPix4j8I6FHoulW2kfZ0dnLTQMzszHkkhxn8qxviXodx4d8capps8ZVfPaWEkcPGxypH5/pXoXwd8ceBLHQE0bxZpNpHcQs3l3j2gkEik5wxxkEUAeYeMfEd34p1+bWtQjtIrqYKJBboUQkDGcEnn8a+g/2VJmk8B3kZbKR6g20emVXNQ6x8Rfg9YxM1tpdrqMmPlS304AE/VgMV6N4Bn0++8L2GqabpkGmw30S3HkRKBjPrgDJoA+QfiB/wAjzrv/AF/zf+hGvo39mf8A5JZB/wBfc/8A6FXzl8QP+R51z/r/AJv/AEI19G/sz/8AJLIP+vuf/wBCoA9NooooAKKKKACiiigAooooAKKKKACiiigAooooAKKKKACiiigAooooAKKKKACiiigAooooAKKKKACiiigAooooAKF+8KKB1oAkpRSUoqiRaUUlA60ALTqbSigBaWkpRQAtKKSgUALTqbRmgB1FNrzr4i/E2z0JpNN0jZe6lgqzZykJ9z3PtWlGjOtLlghpHY+JPEGk+H7NrrVbxIFxlUz87/QV4z4x+Ler6nvt9BjOm2p48xuZWH9K4HV9Sv8AV71r7VLqS6nP8TnhfYDtVMmvfw2W06es9X+BVh1xLLcTtPcSyTyt955GyTTDQaSvSQgppNBNNNMlsDSGir3hq2hvvEmm2VwCYZrhUcDuKG7K4jPznpSE11/xe0fTtC8YvZaXD5FuYg3l5yAa46lTmqkVJdRMKQ0GkNaEgTTD94MMqw5BBwRSmmmmI7jwb8UPEvh5khnmOp2C8GGY/OB7NXuPgrx5oPiqAGxuBDdfx2spxID7etfK1EMstvcJcW8rwzocpIhwwP1rz8TltKvqtGCm0faSyc471MsleEfDf4utui0rxW3OQsd+P5P/AI17RDcLJGkkbrJG43K6nIYeoNfOYjDVMPLlmjRNM01anVTjk4qZHrnKuTUUgNLSGFFFFABRRRQAUUUUAFFFFABSMwVSzEADkk9qoeINa03QdNk1DVLpIIEHVjyx9AO5r58+IXxO1bxI72mnNJp+m8jCnEko9z2rejQlVemx6eXZVXx0vd0j1f8AW56Z47+LGjaEz2emAanfDgiM/Ih9z/hXiXinxh4i8TSsdU1B/JJ+W3iO1B+HesEAKOBig16tLDwp7LU+6wOU4bBr3VeXd7/8AQAKMAYoNBptbnphSGg0hpgBpM89eaK9B8DeG9I1P4d67ql5bmS7gz5MmfuYHapnNQV2c+IxEaEeaXdL7zz40lNQ5UE0prQ3AmkopDQIDVvRtW1TRboXOk301pKP7jcH6iqZpKLX3IlFSXLJXR7P4L+Mkchjs/FEHlOePtkQ+U/7w7V61Y31teWyXNpPHcQOMrJGcg18enpzW74O8Xa14VuhJp05e2J/eWrn924/pXDXwMZa09GfM5hw7TqXnhvdfbo/8vyPq5ZKkV64zwP400rxXaeZZP5V2g/fWrn5lPt6iunSavLlBxdmj4yrSnRm4VFZovhqcDVRZPepVfipMyfNAqMNTgaAHGkozmigANNpTSUABpKKKAENJRQelACUjdKWkbpSYxtFFFIYUUUUAFFFFAHiWv8AwHn1nW73VrnxgfOu52mYf2fnGTnH+s7dK7j4T+AYfAemXlquof2hLdTCRpfI8vAAwFxuPueveu1ooAK8g8efBKHxN4rvdch8QfYBdsGaH7H5mGwATneOuPSvX6KAPPvhL8OJ/ANxfMNf/tCC8RcxfZfK2sp4bO89jisT4n/Be08S6pLrOiX0em30x3TxSITFK397jlT68HNeuUUAeF+C/gGtnqcV54n1S3vIYmDC1tVbbIR/eZsHHsBz61c8UfAPT9T1261DTdc/su2nfeLUWfmLGT1AO8cZ7Y4r2iigDD8B+H/+EX8J2Og/avtf2VWXzvL2bssT93Jx19a0Na0+31bSLvTLpd0F1C0TjHZhirlFAHgn/DOg7eLzj/sHf/bK9Y+HXhW38G+FoNEgn+0sjNJLOY9hkdjycZOOw69q6OigCjr9h/auh32meb5P2u3eHzNu7buBGccZ614j/wAM5/Lt/wCEwPT/AKB3/wBsr3yigDJl0WObwi3h6WdtjWX2RpVXBxs27gK8N1H9nnVUf/iW+I7GZO32iF4z/wCO7q+iKKAPnXTv2edaacDUfEOnRRdzbxvI35MFFez+AfB2j+C9IOn6TG7GRt088hzJK3qf6AV0dFAHlPxK+D//AAmXiqXXP+Eh+w74kj8n7H5mNo653j+VbPwk+HX/AAgI1H/icf2j9s2f8u3lbNuf9ps9a72igDy74o/CT/hN/Eq6z/b/ANgxbpD5X2TzPuknOd49fSr3wl+Gn/CBXd/cf21/aP2yNEx9m8rZtJOfvNnrXodFAHE/FnwF/wAJ7p9jaf2r/Z32SVpN32fzd2RjGNwxXMeAPgv/AMIp4ss9e/4ST7Z9mLfufsWzduUr97ecdfSvXaKAPCf2gviTJaXdz4M0+xtJ18tftktzH5gyRkKqngEAg5/KuD8DfCHxN4s0OPWbW40+ytZSfJNw7ZcA4JAUHAz611P7Qfw81yTxNceKNIs5b60ulU3CQjc8TqoBO3qVIA5FcH4Y+InjPwdaf2ZY3xht1JK291AGCE9cBuRQBr+M/g54n8MaFcazcXem3drbgNN5EjBlGcZwyjNZXwTvrqx+J+iNaswM04hkUfxIwwQf5/hS6z4n+IPjxVsZ5dQ1GBmGLe1tyIy3bIUc/ia9X+BfwpvtC1FPEviSNYbxFP2S0yCYyRgu/bOOg7UAe196KKKAPCr/APZ7+1X1zdf8JaU86V5Nv9n5xuJOP9Z717BY6LFD4Th8PzyefElkLR3243jZtJxzitWigDwU/s6rk7fFxA7D+zv/ALZXrvgHw5D4T8K2WhQzfaBbht82zZ5jEkk4ycdfU1u0UAeGan+z99t1K6vP+Es8vz5nl2/2fnbuJOM+Zz1r13wfo3/CPeF9P0T7R9p+xwiLzdmzfjvjJx+da1FAHI/Eb4f6F43tUGoK9vexDEN3CBvUehz95fY/pXkF7+z1ryzkWXiDTJYezTJJG35AMP1r6NooA8X8F/AXTNPvI7zxFqP9qGMhhbRRlIif9ok5Ye3FezRokcaxxoqIoCqqjAAHQAU6igDyz4q/B+y8W6g2saXeJpupuP3wdN0UxHQnHKn3GfpXMeFP2f5IdRjn8S6xbz20bBjb2at+89izAYH0H5V71RQB454w+BGmaxrs2o6Vq40eCUAm1Sz8xVbHJU7xgH0xXoHw48L/APCH+E7fQft323yXd/O8ry87mJ6ZPr610dFAHLfEHwLoPjWyWHVIXjuIgfIuocCSP29x7GvHtR/Z51lZj/Z3iLT5ouxuInjb8l3CvoqigD560r9nnUWlH9q+I7SKPPItYWdiPq23H617r4b0q30HQrHR7V5JILOFYkaQjcQO5x3rQooA8S8QfAT+1tdvtU/4Sryftdw83l/YN23cc4z5gzXo3wz8Kf8ACF+Fo9D+3/btkryeb5Xl53HOMZP866eigAooooAKKKKACiiigAooooAKKKKACiiigAooooAKKKKACiiigAooooAKKKKACiiigAooooAKKKKACimu21GbBOBnArF8KeKtE8TQSSaXeJJJC5jmhJw8bA4IIoA3KKKKACgdaKB1oAeKWkpaokcKKQUtACiikFLQA6ikFLQAopaaKWgBc0hOMkkADkkngUnU8da8d+Mnj5meXw3ok+APlvJ0P/jgNb4fDyrz5YjSG/FT4lvI8uh+G5iqjK3F2vX3Vf8AGvJPUkkknJJOSTQMKMCmSNhSa+ooYeFGPLErY3PCXhjVPE940OnqqxR/62d/up/ia72P4Ow+V+91uTzf9mPj+ddL4Jhg8N/DSK68sZFubmX/AG2PTNeOX3jLxNeXrXv9sXERLbkRGwqjsMVyqpWrzl7N2SEaPjXwDq3hqA3vmLe2OcNLGOU/3hXIE19CeANVbxd4I3akqvK4aC444bA618/6pB9i1C7tf+eErIPoDW2FrTm5QnuhMgZgorto/h7ef8IQ/ia4vBAVh877MyfNjtXReCfDPgm08O2XiLXLuIzOu8pNKNqkH+7XbeOJ4rn4d6pcQMDFJaBoyBgbSRisa2MfOow76sVj5uVtyhvUZrX8GH/istH/AOvpaxoz+6X6CtfwX/yOWj/9fS/1r0Knwv0ZJ1Px9/5H9/8ArgP515+qs7hEBZmOAB3Nd/8AH7/kf3/64D+dYfwvghuviDo1vOgeN7kblPQ8GsMPLkwyl2Qnudf4W+DGrapYJd6lfJpwkUMibN7Y9xkYrY/4UL/1Mn/kt/8AZV7cKK8CWaYlu6di+VHiDfAQ8Y8SY9f9F/8AsqP+FCf9TJ/5K/8A2Ve30VP9p4n+b8EHIjw//hQZ/wChk/8AJX/7KoL34C3KW7ta6+k0wHyo8G0H8c17vRTWaYn+b8ELkifFniTRb/QdUl0zU4DFPH1HZh6j2rrPhh8RrzwxOmn6m73Oju2ME5aD3Ht7V2H7U9vClxot0sYE0gkV27kDGP5mvEDX0NHlxmHTqLcwl7stD7G0++t7u1iurWZJoJVDI6nIIq9FL718yfCjx5N4Xvl06/dpdHnbBUn/AFDH+Ie1fRVrdRyRpLFIskbgMjqchge4r5zGYSWGnZ7dGbQlzI2o5Peplas6GarUclcRZaFFMVs08UhhRRRQAUUUUAFYXjXxTpnhTSHv9Qk+Y8RRL96RuwAqbxd4gsPDOiTapfyAIgwid3bsor5c8X+ItR8UazJqeouepEMWfliXsB711YbDuq7vY9zJ8oljZ889IL8fJEnjLxRqvivUzealIRGD+5t1PyRj+prL0+zutQvorGyhaa4lbCIKgr1P9n3TY5J9R1V1BlQiGIn+HPWvUm1ShdI+4xFSGBwzlBaLZCaX8Hp3gV9U1YRSEcpCuQvtmqniH4SalZ2z3Gk3y3uwEmF12uR7etVvil4z1iTxLcabp17JaWdqdmIzgu3ck1ufBXxZqmoahPo2qXTXJWPzLeR/vLg8gnvWDdZR57/I8qU8xp0frDmrb2t0PI5FeORo5FKOhKspGCD6VveDPCGreKp3FkFhtoziS4k+6D6D1Na3xw06LTvGTTwIEW8iEpA/vdCa9L0x4fCHwsjuYYwXithLj+9I3c1rOs1BOO7OrFZjJYeE6S96exzY+DMHk/Nrkvm+oj4/nXD+N/BGreFts1wUubJzhbiMcA+jDtVNvGfit737f/bVwsxO4KD8g9sele4WNxH4w+HBluo1JurVvMXsJFHWocqtJpyd0c1WtjMFKM60lKLdn5Hzma9X+GP/ACSbxH9X/kK8m2lGaNuSjFT+Fes/DH/kk3iT6v8AyFbYj4F6o7M1/gr/ABR/M8kj/wBWPpT40kllWKKNpJHO1UUZLH2qOP8A1Y+leofs/aVa3Op6hq86o8tmoWLd0Qnq1aVJ8kXI6sXiFh6UqjWxn6R8JvEt9bLPczW1gWGVjkOW/H0rnte8I6zoviCDRLtIvtFyf9HcPhH/AB7V7vNrUWuaLqUmgavFaNayeW99Mv7pT3IJ615XrOseB7e4LahLqfiy9TrM8hSMH/Z9K5qVapJu6/A8fCY7FVJvnXyS1X5L72c54l8G6/4dsRe6rDbxwswUbJgxJPTit7RPhP4i1LTIr6W5trMSrujjk5Yg9M+laPijxLoc5sIvFHgy5ija3BtXS4yVj7Hr1rpPhzcWt5qUf/CPeLZriwAPm6ZejMq+m0mqlVqKFyq2NxUaHNaz72uvwb/E8m8WeFdb8MzKuqW37pjhJ4+Ub8e1YRr6ae70Pxlo2qaWrCURb454ZFw8TDo2D/OvmWVPKmkh3bvLcpu9cHrWtCq6iaktUdWX4yeIi41FaUSbT72706+ivtPuHt7mI5R1P8/UV798NPH9v4ngFpebbfVo1+dM4WUf3l/wr55p9tcT2l1FdWszQzxNuR1OCDTr4eNZa7k5lllLHU7S0ktn/XQ+vY5ferEcme9ed/DLxrF4n04w3BWPVLdR50f/AD0H98V28M1eHODhJxlufndehUw9R06is0aiPUgaqMclWEeszEsA07NRK1OzQA6g0UlABSGlppoAKQ0ppKACmt0paQ9KTGJRRRSGFFFFABRRRQAUUUUAFFFFABRRRQAUUUUAFFFFABRRRQAUUUUAFFFFABRRRQAUUUUAFFFFABRRRQADiont7d23PbwufVowTUtFADY0SMYjRUHooA/lTqKKACiiigAooooAKKKKACiiigAooooAKKKKACiiigAooooAKKKKACiiigAooooAKKKKACiiigAooooAKKKKACiiigAooooAKKKKACiiigAooooAKKKKACiiigAooooAKKa7KiF3YKqjJJOABXDaj43u9VvZNL8D2A1OdDtlvpOLaE9+f4j7CgDtbu5t7SFprqeOCJeryMFA/OuQvviToK3BtdJivdbuQcbLCAuM/wC90qGz+Hwv50vfGOqXGt3IO7ySxS3Q+gQdfxrs7Cxs7CBYLG1htolGAsSBR+lAHGDXfiHqHOn+ELSwiPRtQvPmx/upn+dfN0uneMtO+MV3YaK5t9aa7Lt9lJ8sbjk59V5719mVkWPh3SbPxDea9Dar/aF4FWSU8nAHQelAFzRlvo9Ktk1OSOW9EYE7xjClsc4FW6KKACgdaKB1oAfQKKKokWnCm0ooAWlFJRQAtOptKKAFpBQazvEWrW2h6Lc6rdtiKBCQP7zdhTinJ2QzkPjF4z/4R/TP7L0+Qf2ndqRkdYkPVvrXgPPLMxZicsx6k+tXdc1S61rV7jVb5i007E4/ujsB9KoE19VhMMqFPl69StgJqOY/u2+lPNRzf6pvpXWhH0Fe/wDJJG/7Bgr58jP7pfoK+g7z/kkbf9gwV89R/wCqX6CvPwG0/UTPc/gL/wAidJ/18t/IV474n/5GXU/+vl/517D8BP8AkTpP+vlv5CvHfFH/ACM2p/8AXy/86eG/3ioJ7GZP8yfMSw4wCSR+VfQuuf8AJIJv+wYn9K+eZT8h/CvoXXP+SQTf9gxP6U8dvT9RI+eIv9Uv0FbHgr/kc9H/AOvpaxov9Un0FbHgo/8AFZ6P/wBfS/1ruqfBL0ZB1Px//wCSgP8A9cB/Osf4R/8AJSdD/wCvkfyNa/7QH/JQH/64D+dcj4T1Y6J4ksNWVd32aYPj271zUouWEUV2BvU+yaKzPD2vaXrunxXmn3cUquoO0MNy+xFaW4eor5KUXF2aNhaKTcPUUuR6ipAKKAaiuLi3t4zJcTxxIOrOwAH50WA8R/ar+7oP1m/9lrws16X8f/F9l4k163s9OcS2tgGAlHRmPXHtwK8yNfZZdTlDDxjJanJUacgPNesfA7xqYJU8LapN+7Y/6DIx6H+59PSvJjSK7xuskTlJEYMjDqpHQ1ticPGvTcJEqXK7n2PDKQcHgjrV6GSvO/hd4rXxN4bjmkYC+tsRXK+pHRvxFdrBNzXxtWnKnNwlujqTurm1G/Sp1as6CTpVuN6zGWhRTEan1JQVFd3ENrbSXNxIscUalnZjwAKlrxf9oTxeVC+FbCXDOA94ynovZa1pU3Umoo7cBgp4yuqUfn5I4H4n+MJ/F2vNIrMunW7FbWPsf9s+9cpSDpQa9yEFFWR+n0aMKFNU6askBr2T9nj/AJBGof8AXyv8q8aNeyfs8f8AII1D/r5X+VZYn+Gzzs6/3OXy/M8z8df8jlq3/Xy1dD8DP+R4/wC3dq53x3/yOerf9fLV0PwM/wCR4/7d2qp/wvkXif8AcH/h/QuftDDPiHTgP+fb+tWfEnxA0PUfAR0KCO6F15CR5ZPlyOvNVv2g/wDkY9N/69j/ADNebGppU1KnG/QxweFp18NRc/s6r7xrHYmT2FfQ3gWI6J8LoZLr5Ctq8zZ7AjivKPhf4Rm8TaytxcIV0u1cNM5H+sP9wetdr8cPFEVppy+FtPYedKAbjYf9Ug6L9TSr/vJKmjHMpfWa0MLDe935Hjbv5kkkn99y35mvWPhh/wAkl8SfV/5CvJhXrPww/wCSSeJPq/8AIVpiPgXqjqzX+Cv8UfzPI4/9WK6P4fQatqGunR9MvZbSC9Tbeuh6Qjqa5uP/AFa/Su5+HjnT/CHirWox+/EC20R7jd6VpVdos6MZPlpO27sl6t2RD8RNWnu7ePTdFt5bXwvZsYIGjGFnYdWY1zetX8OpLaOLVIJoYRFKU4WTHRseuKkubbxFo2mm1vIbuztLofclHyufUD1rpdM0Hwr4rsILfQruTS9djjCtb3JJS4Ydwe2aS5aaXb+tzGLp4eCe6XVa/N/qcrrer3+s/Zvt8gf7NEIYsDGEFTXmqXF1qOnvo0D2UtpGsVuIPvs3cn1JNbGofDvxNZC3Sa1jR5ATKzyqscfoCxNNsdIsNEu1nvPFcUV39xI9PQyPk8YB6ZpqULaD9tQcVyNPeyWv5HSatd6jqnhy58S6dv03xHYJ9m1eGMY86Ij7xHrXli4xxz716N8M7PVNP8Y3Fhq1ndQwatayxg3A5l4yD9ea88ni+z3E1v8A88pGT8jRSSTcURhOWEpU1to16Pp8neww0hopK3O4t6PqV5o+qQanp8hS4hbI9GH90+1fSHhDxBa+IdFg1O1ONw2yp3jfuK+ZK6r4X+Jm8O+IFjmc/YLshJlzwrdmrkxeH9pC63R4eeZasXR54L34/iu3+R9Iwy1cjkrFhmGAVbIPII7ir0MleGfnxqo1SKapRPVlG4pDJ80tRg04GgBTSUUGgBDRRSUABpD0ooPSkxiUUUUhhRRRQAUUUUAFFFFABRRRQAUUUUAFFFFABRRRQAUUUUAFFFFABRRRQAUUUUAFFFFABRRRQAUUUUAFFFFABRRRQAUUUUAFFFFABRRRQAUUUUAFFFFABRRRQAUUUUAFFFFABRRRQAUUUUAFFFFABRRRQAUUUUAFFFFABRRRQAUUUUAFFFFABRRRQAUUUUAFFFFABRRRQAUUUUAFVdV1Cz0vTp9Q1C5jtrWBC8srnAUVLdTw2tvJcXEixwxqWd2OAoHU155pkE/xG1hNY1KN4/DFnLnT7RuPtbj/AJbSDuP7o/GgBIoda+I032i8+0aT4Vz+6tgSk96P7z91U+ld/pen2Wl2Udlp9tFbW8YwqRrgCrKqqqFUAAcACloAKKKKACiiigAooooAKB1ooHWgBwpabTqokBS0lKKAFFLTadQAClNJRQAe1eI/HzxH9r1WLw7bSZgtvnuMHrJ2H4f1r17xDqcWi6HearNjbbRFwD3PYV8rXt1NfXs99OxaW4kMjE+9erlVDmm6j6fmUiImkNBNJX0ABUU3+rb6U8mo5f8AVt64pols+hL3/kkTf9gwV89Rf6pfoK+hmBuvhHth+ctpnGO9fO8f+rX6VwZftP1BnuvwD/5E2X/r5f8AkK8c8U/8jNqf/X0/869k+AqMvgppGGEe4cqT3GBXjHiV1k8Sak6nKm5fB/Gnhv8AeKgnsZsv3D+FfQ+uf8kfn/7Bif0r53lPyH8K+h9c/wCSPT/9gxP6U8dvT9RI+dov9Un+6K2PBR/4rPR/+vpf61jRf6pPoK1/BP8AyOmjf9fS13VPgfoyDq/2gf8AkoL/APXAfzrz0V6D+0D/AMlBf/rgP5156OtZYT+BD0FLc6XwzpWpSWjah/ah0iw3bTOZCu8+igfeNaZ+wg/8lD1D/wAB5f8A4qqvjqQxy6Zp8fy28OnwOiDpudAzH865upUXUXM3b7i7WOuzY/8ARQ9Q/wDAeX/4qjdY/wDRQ9Q/8B5v/iq5Gin7Hz/L/ID2Dwh4k0nw14bvi3i6e8u747YJZbeRvJ28E7Sc964e9t9P1CSQ3XxBu5fMJLB7WXaSfbOK5ikqYYZQk5J6v0/yBpMn8Q+HLrSYI7yOaK8sJTtjuYTlc+h9D7Vhmu28NN52geIrKX5oV09rhVPZ1YAH9TXDk100pN3T6GE1ZgaQ0E001sZtnUfDHxE3h3xXBK7kWdyRDcDtg9D+FfSkEo4w2QRkEdxXyC3IxX0P8J9eOteEbdpX3XFr+4l9eOhrws5w+1Zej/Q1oy6Ho9vL05q/A+QOaw7aXpzWlbydOa+fOlGrG3FSg1Tifipw1IZR8V61b6B4fu9VuGAWGMlR6t2H518maje3GpajcajduXnuJDI5Pv0H4V6z+0dr5eaz8Nwt8oH2i4+v8Irx416uDpcsObuff8N4L2OG9tLef5AaQ0Gm12H0QV7N+zv/AMgjUf8Ar5X+VeMGvZf2d3X+ytSXd8y3Ckj2xWGJ/hs8rOv9zl8vzPM/Hf8AyOerf9fJrofgX/yPH/bu1YHxBjeHxtqySKVbzy2D6HpXQ/AhHfxs7quVjtm3n05qp/wfkViX/sD/AMP6Fv8AaE/5GPTf+vY/zNcl4G8M3XinW1sYcpbph7mX+4vp9TXU/tCSL/wk1goPzJa8j05Ndt8N7K38K/Dk6nOoEskRupj3PHyis1UcKCtuziWKlhsvp8vxPRCeNfEWm/D/AMOQaTpESC8ZMW0Q/h/6aNXg1zPPdXMt1cytLPKxaR2PJNWNc1S61vV7jVbyQvLOxYAnhV7AfhVImt6NL2a8zvwODWGhrrJ7sDXrPww/5JH4k+r/AMhXkpr1n4Yf8kk8SfV/5CliPg+aM80/gr/FH8zyOP7g+ld18O1/tDwh4q0WNv8ASDAtzEO/y+lcLH/qx9K1vCGuTeHPEVtqka741OyeP+/GeorWpFyjpudOKpyqU2o77r1TuJc3XiTXNN+1Xs95e2dp/wAtJPuRn6+tU9Iury01OCbT5TDdFgkcgAJUnjjNdT8RdHuLGBNT0a4luvC94xmgWM5WFz1VgOlZ9lpdvp2qWksl0k7xWjXlwqEFYjjKDPc9KmMouJnTrQlSukrO+n6M0PGvjfW9QjvfD9xcJNZKyoGI+YMvU5965HTbO6urxINOgaS5+8ixj5sjnI96sa5pepaU0EmqRhWvI/tEZDZ3IT1+tT3ul3FrqWnpotw95JeRrJatD/rFbuCB0INVFRjG0SqSp0octOyv9x13wwvdY1HxdLfa3e3M8ej2ckjCc/6s4xj68V55PN9ouJrj/nrIz/ma9D8W3P8AwifhWTw+10LnxFqhEmqTA58tOyZ9a84HAxSpatyWxlhEpSlVSsnZL0XX5thRRTa3OwKRuRilpKYHufwi8Qtq/hwWtxJuu7LEb56lP4TXfQSe9fOHw31o6L4st5GbEFwfJlHbB6H86+goZMNjNeFjKPs6l1sz87zzBrDYpuK92Wq/U3IZM1cifisi3kq/C/SuM8c0Fan5qvG3FSqaQyUUhpAaWgApDQaSgApDS0lJjCiiikMKKKKACiiigAooooAKKKKACiiigAooooAKKKKACiiigAooooAKKKKACiiigAooooAKKKKACiiigAooooAKKKKACiiigAooooAKKKKACiiigAooooAKKKKACiiigAooooAKKKKACiiigAooooAKKKKACiiigAooooAKKKKACiiigAooooAKKKKACiiigAooooAKKKKACiisXxtrkfh3w1d6o2GeNdsKf35Dwo/OgDlvGU0/i/xQnguxkZNNt9s2sSqfvDqsIPv1PtXfWtvDa20dtbxrHFGoVFUYAArnPhtob6N4eWS8PmajfMbm8kPVnbnH4dK6igAooooAKKKKACiiigAooooAKB1oooAWlFJRVEjqBSCloAWlFNFLQA6mmikPUCgDzD9oXV2t9DstHiYhryTfIB/dX/64rxGu1+NepG/8e3EKtmOzQQgeh6muKr6rAUvZ0IrvqUFNJoJpprsJbA0h6UGkpiPXfg34xsf7LXw3q0yQyxki2eQ/I6H+En1rXv8A4V+Fby+e8jknijkbc0cUo2Enrj2rwlsGpkv9QRPLS/uVT+6JDiuKeElzuVOVriue7+L/ABJongvwz/ZumtCbkRmO2t4myUz/ABNXgDMzMzucuxLMfUmkYlmLMxZj1YnJNITW+Hw6op63bE3cbKfkP4V9C65JD/wp+dfPiLf2Yny7xntXz0aUzTFdpmlK/wB3ecUV8P7Zx1tZ3EnYii/1SfQVseCf+Rz0b/r6WsitbwT/AMjpo3/X2v8AWt6nwP0ZHU6v9oL/AJKE/wD1wH8688zzXoP7Qf8AyUF/+uArzw1lhP4EPQJPU7Dx9/yFrP8A7Blp/wCihXO11V7av4o0m01LTAJbu2t0t7q3B+dQg2qwHcYFYE2mahDjzrG4Tcdo3RkZPpSpSSiovdGm5Uoq/wD2Pq3/AEDbr/v0aP7H1b/oG3X/AH6Nac8e4FCir/8AY+rf9A26/wC/RoGjasTgabdf9+jRzx7gaHhT/kG+JP8AsESf+hpXEGu9nhPhfw1qH9oFV1DU4Ps8VtuBZIyQSzY6dBiuAJp0NXKS2MKr1A0hoNNNdBiBr0D4Fat9k8TT6ZI2I7yPKg9Nwrz4mrnh69bTdfsL5W2+VOpP0Jx/WscTS9rRlDugjKzTPqu2k6Vp20nSsK3mD7ZF+64DD6GtO1k6V8Qd5twvxVkSKkbSOQFUFjz2FZlvJWT8SdVOleA9Uu1OH8ry0PuaIx5pJG1Ck61SNNbtpHz14x1V9a8U6jqTsSJJmVM9lBwKyTSLwo70GveSsrI/W4QVOKhHZaCUhoNIaooDXXfCvxRH4Z15/tmfsF2AkxH8B7NXIUGlKCkuVmNalGtTdOezPoXxJ4P8MeMnj1M3AMxUDz7aQfMvbIp+k6X4V+H2lXEwuFiDDM0ksgMkmOwFfPVvc3VsCLa6nhB6hHIFNnmmuH3XE8szersTXP8AVpW5XLQ8f+yKrj7OVZ8nY0/HOuSeI/EF1qrKVRyFhU/woOlfQcFnp+qeDLbTLu4jWCe0RZAsgBAxXzLTvOnxgXEwH++a0q0OdJJ2sdWLy9VoQjCXLy7HuQ+FPgkKALmbj/p5FQal8L/Btvpt1cRXExkiiZ0/0gHkDivEzNcf8/M//fw0hmuCMG4mx/vmkqFT+cxWAxV/47/r5kYOc/WvW/hh/wAkj8SfV/5CvJa9Z+F//JI/Ev1f+QqsT8HzRrmn8Ff4o/meRR/cH0pSabH9wUprpPRZ7N8DNNkg8KalqmqTK2kzA7beXmMAdWwelctcx/DLWJ52tb7UNBkdirBstG4z29q5KDXNYg0aTRodQmTT5Tl4AeDWacYxgVgqL5nJvfsebHBT9rOpKbV3pbt59z0bVLHwjfG2k1rx095HaxCKJIYMNsHbpXYfCWXwXdnULDwxazW15GhAuLjmVgR95c9MV4Phf7o/KrWk6lqGk36X+mXT2tygwJEPOPSlOg5R5eYmvl7qUnBTfl2+5In8UWF5pniO/sdQlaa6jlO+RjkuD0NZ1S3t1cXt3JeXkzTXEp3PIx5Y1BXTFNLU74JqKUtwoopKooKQ0GkoEIdwwy8MDkH0NfQ3gnVRqnhqxvd2XMYV/wDeFfPJr1P4I3+7Tb7T2PMUgkQegNcWYU+alzdj57iSgqmFVTrF/g9D1q2k5rRt36Vh2z1p279K8RnwprxN0qwpqhA3SrkbUmMnFOpimnZpABoooNACGikpaTGFFFFIYUUUUAFFFFABXJ618R/BWjanPpmp64lvdwNtljNvK209eoUj9a6yql5ZWUkc0klnbO5Q5ZolJPHrik3bUaOSHxa+HZ6eJIz/ANus/wD8RWyfFFofGFj4cjt5ZHvbBr6O4BATYDjGDzk1yv7P1nZzfC+weWzt5HM0+WeJSf8AWHuRVLxxPq1v8bdEh0G3t5L6fR5YYjPkRQjeSXYDkgAHgdeKpq0kv62Yu/8AXU9WorzPWtW8ceCrvTr/AF7WNP1zSLu8S1uFSzEEkBf7rKR1H1/+vXQ/EPxJfaKdN0nRbaG61vVpzBZpMT5aADLSPjnAFIDq6K811nVvHHgdbXV/Emq2GuaPJOkN4IbPyJLbecB1I+8AfXmvSQQQCDkHoaOgFE6xpo15dCN0P7Sa3NyINrZ8sHG7OMdT65q7IyxxtIxwqgsT6AVwMv8AycFB/wBi8/8A6NWu5v8A/jwuf+uL/wDoJpN+7f1/NjS963p+SK+g6vpuu6XHqek3QurOUsElCsuSpKnhgD1Bq/XkfgDUrvR/2c5tUsJFjurWG7lidlDAMJnwcHg1raVJ8SvE2h2mtWWsaXocc8CvBavZiZpOPvSMfu5POFHANVLRtdhf8E9FJwCeTgdqyPCHiC28TaMNUtbW7tozK8Wy5j2PlTgnHpWd8MfEt14n8OPcajbx2+o2lzJaXaRH5PMQ4JX2NcbB4w8WzfB8+Lo7uOW8stQc3Q+zpiS2STay4xwQDnI54pBv/Xqet0Vj6xr9nY+ELnxJvBtY7M3SHP3htyo/HIFcini7XtG+GWk6pq0aah4i1eRY7S22CNTJKfkUheyrjPc0dWv61BapM9GorzTXbz4keEdKbxJq2qaXrFlAVa+sIrPyjFGSATG/UkZ/iq78Q/GV7o3/AAit7o0ZvLfVbgqYFQbp1aPMYBP3eSORQB31FcdpreNNJtdT1vxRqdheQRWjzR6fZW+3ynAzjeeW4GOaxPDsnxI8TaBa+I7HxVodol3GJYrJbASRoD0RpM7s9j70Adn4o8QW3h8aebm1u7j7deJaJ9nj3bGboW9BWpPc28EsMU1xFE877IVdwDI2CcKO5wCcD0rkPH2ua5oVh4Z8q4gS6vNVtrS9aOLKOrnDhQ2SB6HrXO/E618RTfE/wlDZ+IY7SOeac2gFkr/ZmVBljk/vCQcc4xQv1t+CB/p/merUV53qOqeKPCfiTw3DrmuxarpeozyWlzL9ijg2StzEfl6enXnFavxX8QahoOgW8Wisq6xqN5FZ2e5A+GY/M208HAz+Yo/4YDr6KZAsiQRpNJ5kiqA74xubHJwPeuF1nX/Emt+MLzwv4Qms7FdNjRtQ1G5i83Y7ciNE6E465o62Dpc72ua8YeL7Xw9d2Wmx6fearql9uNtZWgG9lXqxJ4UD1NYlhr3ijw34r07QfF9zZanaaszR2Wo28PkssoGfLkQccjoRXO+ItP8AE8/x1sIbfxJb2t0+lSvBMmnKwhj3cptZjuJ/vZ/CjdoNkz1Dw5qV1qumC7vNIu9Jm3sptrkqXGO+V4INVtZ8V+HtG1mz0fU9Tjtr69I+zxMjnflto5AwOeOSK09NiuodPghvrsXlykYEs4iEYkbu20cLn0ryP4v6I3iH4ixabCP9L/4R+ee1bus0cgZcfXGPxobtJdv8k3+gJXT/AK6nslYmqeK/D2l69aaFf6nHDqV5j7Pb7HYvk4HIBA5Hcio/AGvR+IvBena0zBXkhxcZ/gkXhwfxBrx663ax4t0PxpMpI1XxMsNkT/Dawoyrj2Y5P5U7e/y/1vYV/dcv67n0BRWb4lXXH0x08Oy2MV+zgB7xGaNV7nC859K4bWdT8c+C7zSr3XNZsdc0q8vI7S4VbIQSQM/RlK9R9f8A69Jauw3ornpdFcF8RvE3iDRfGXh3R9DhguW1RJ4zDKML5g27XZuoVckkDrWb4o1L4g+CrNPEWq6zpetaYkyLeWkdl5LRIxxujYcnHvQtRtWPT6K5j4heKv8AhGfD0d5a2wvL68mS2sLcnAklf7ufYDk1n6VpnxNW+tLrUvE+ivCZA11ZJYYVU7qj/eJ+tC1Yuht2HiSC78Z6l4YW1lWawtorh5iw2OH6ADrkVuV5Jcy6/wD8Lz1+y8Orax3Nzplt5l1cqWS3ReS20feY5wB09a1Y9Y8YeF/F+jaX4m1Kx1nTtZkaCK4itRBJDKBkAgcEGiOqX9dQlo3/AF0R6NRXH+O/EeqWer6Z4X8Nw28mt6mGdZLgExW0K/ekYDk+w9qybrWfGHgzV9L/AOEp1Kx1rSNSuVtDcxWot5LaVvu8DhlOD70LUHoejUV5/rGteJ9Y8fX/AIT8Panp+irp1vHNLPPAJpZi/ZEPG0dzWpY2HjqPRtRt9S8R6Y91gfY7yGw+ZBzu3pkLn0x+tK+lx21sdNa3NvdxGW1uIp4wzJvjcMNwOCMjuCMGpq8n+BWn+J5fC2nah/wlCDTTcTtJYnT0LP8AvG3fvc7hk89PatSPWfF3jDWtTh8KX9lo+kabcG1a8mtvPkuZl+8FU8BR0z1qmtbCPRKK43wH4i1a517U/CfiZLb+2NNVJRPbqVjuYW6OFPQ56iuX8HeIfiD400iZNJvLDTmtLmWK41G4tg/msHO1I4wMcLjJNL0A9aoqK0WZLSFLmUTTqiiSQLtDtjk47c1LQAUUUUAFFFFABRRRQAUUUUAFFFFABRSBlYkKwJHXBpaACiiigAooooAKKKKACiiigArgPFy/8JD8R9G8O43WunqdQux2JHEYP48133auE+Fo/tLVvEviZxk3d+1vA3/TKL5f55oA7yiiigAooooAKKKKACiiigAooooAKKKKAAUtNpRVEi06m0ooAWlFJRQAppjOEVnPRVLfkKcaoa9N9n0LUJuhS3cj8qcVd2A+X/EV0b7xDqN4xyZbhzn8azyaQNuBfux3fnSGvtErJIGwNJRSVQgNNJoJptMm4GkNBpDTEBppoNNNMQGiimmgkDVrRL7+zdbstS2eZ9mmEmz+9jtVMmkNDV1YVzo/iP4mj8WeJX1aK2a2jMYQIxya5ukpDRCChFRjsiW7ktvcT20olt5pIZB0ZGIIrqPCnja/sdTjGs3VzqGnuw82OSQsVx/EuehFciabSnTjNWkhKTR2vj/X9Wg8VXbab4gvmspyJoNlw2FRuQMZ4xXPnxP4j/6D2pf+BDf41ksxPUk000QoxjFKwnJmufFHiT/oPal/4EN/jTW8T+IyMHXdRI/6+G/xrJJppqvZw7EtsfcTSzymSaR5HY8sxyTUZoNNNaEgaQ0E000xBTJDhS3cc/lTjTW5Bpoln0t4Lu/tnhbS7onJe3XP1HFdNat0rzv4Q3PneBrMbs+WzJ+td3bN05r4bEw5K0o9mzvg7xRt27cVwf7QN8YvCtlZK3/HxcZYewrtLZuK8t/aFuN1/o9tngRM5+tPCq9VHtZDT58fT8rv7keXUhoNIa9k/TANJRQaYgNJRSGmIDSUUhoADSGg0lMkKKKbTAK6/wAK+M49E8GatoDWTTSX2fLkB4XPXNceaQ1MoKaszKrRhVjyzWm/3CDhQKKKQ1oaAaSg0lAgooptMQUUUlMApppTSUCCkNBpDTEBrsfg9dGHxW1vni4hK/iK4w1ufD+b7P4y06TOAX2/nWdeN6Ul5HFmNP2mFqR8mfQNu1ads3IrFgbDVp2zdK+bPzFGzbt0q9E3FZds3StCE1Iy4pp61Ch4qQUhj6Q0GkoAKBSGlFJjFooopDCiiigAooooAKjuP+PeX/cb+VSUjAMpU8gjBpSV1YaPPv2ef+SV2H/Xef8A9GGl1P8A5L9o/wD2Apv/AEOuy0HR9N0LTU03SbRbS0jYssSkkAk5PJJPWlk0jTZNci1t7VTqMMJgjn3HKxk5K4zjr7VbfvX/AK2sLo/663OH/aC/5Eyw/wCwxa/+hGqHxusbYeL/AAnrGrT3dro8cstrdXNtO0TQFx8jb15UZ4PtmvRdd0bS9ctEtNWs0uoElWZUZiAHXlTwR0q1fWttfWslre28VzbyjbJFKgZWHoQeDUrT77/gkNv8rHnuoeA/AtxYqNQ8SarPaSkbVn8QO8chzxgFsE5r0aJFjiWNc7UUKMnsK5Wx+G/gWyvUvLbwzZLMjbkLbnVT6hWJUflXWU+hPU818V3kPh340aPreqOLfTb7TZLAXL8JHLvDAMe2cV1XizxRoOj+Hbu/vNUtPL8h/LVJlZpSRgBQDlsn0rW1TTrDVLJ7HUrOC8tpPvRTIGU/gf51z+l/DrwPpd6l5ZeG7JJ0OUZ90m0+oDkgH6VNrrlKvrc42y0270r9mS8tb6Jop202eZo2GCokZnAPvgivRvBX/IoaL/14wf8AoAq5qthZ6pp1xp2oQLcWtwhjmjYkB1PUZHNS2dvDaWsNrbRiOGFFjjQc7VAwBzVN3bfe36k22+f6Hn/wL/5B/ib/ALGC6/nTPgbaQ3/wpksbld0Nxc3cUg9VZiDXc6Lo2maMlwml2i2y3M7XEwVid8jfebknrRoWj6boenjT9JtFtbUO0gjUkjcxyTySeTS6WfZIfW/nf8/8zxO1uLvUvD2k/CmZ2N5BrLWl56/Y4T5gb6EYA/3RXWfHzT4/7L8O6jKLmPTNM1OM3jWzlHhhI27lK8jHqK7mHw5ocPiObxHFpsK6tNH5cl0CdzLgDGM46Adu1ac0Uc0LwzRpLE6lXR1BVgeoIPUUXdl33/r7g0u+2x5zP4K8C3mkme48VatPp0yctL4ikMTqexy2D9Kb47s7Ww1v4a2Nnk2tvqYjh3NuOwRYXnvxit1fhn4CW7+1DwvYeZu3YO4pn/czt/DFb2oaNpd/cWFxeWaSy6dL5to2SPKfGMgA46etPt6r8A7+jLs7RpE7TMixBTvLkBQO+c8YrzLxV4S0fQdOvfE/hHxE3hqeNGnKxXAaznYDO1oycc9OPWvTLmGG5t5Le4iSWGVSjo4yGU9QRXK2/wAM/AcF0tzH4ZsvMVtwDl3TP+6zFf0qbMdzk/GWqXWteDPh9q19AILm71iylljAwAxPYfrWt8SporT4l+Abu6kWG3FzcxtK5woZkXaCe2a7XVdG0zVUtE1CzSdbOdLi3BJAjkX7rDBHT06Umv6JpOv2BsNZsIL22JDbJR0PqCOQfcVV9brvf8Ev0EtrPtb8zH+JeijxL4I1GxtnBuo18+1dDkrNH8y498jH41xfgzVT8QfHWjao65ttB0tZZl7C9lG0j6qAf0rqNQ1zwT8NtP8A7JhMdlIUM9vYRb3lnY8fKDkkkjFM+DOgXGi+FHutQtlttR1W5e+uYguPL3nKpjtgdu2aUd2+n67f16IJbJf1bf8Ar1Z29eaeDbiDQfiz4v0vVJkt5dVlivrJpW2iZMEEKT1IJ6exr0usvxF4d0PxFbLb63plvfRocp5i/Mh/2WGCPwNGzuHSxxHxLurfXPG3hDw7psyXN5BqIv7nymDeREinliOmc1Pqv/Jwukf9gOb/ANDrrfDfhnw/4cjkj0PSbaxEn32jUl3+rHJP51Yk0bTJNdi117NG1KGEwR3G45WMnJXGcfpTWlvn+KsJ63+X4O5frz/Uv+S/6P8A9gKf/wBGCvQKoyaRpsmuRa49op1GGFoI58nKxsclcZx19qS+JP1/JofRr+tzxvxBe3vhLVPE/gTT1cSeIZo5tH2jhPPO2b6Y5P4Gug+IOmW+jS/DjSbRcQWmrRxJ74jPP4nn8a9BvdD0m+1ey1e7sYpr+xDfZZ2zui3dcc4/Onaro2marPZT6haLcSWM3n2zMxHlyYxuGDz+NC0S9V9y2B6t+j+97nG/E3WNSTxd4c8L22rPollqhka5vk2h/lHEas3Ck+vuK434u6ToOinRLe11zVr3U5dUgZobjU5J1CBuWZCcLyRg49cV7D4h0HR/ENl9i1rToL6ANuCyD7p9QRyD9DWbZ+BPCFnYvZWugWkcDyJKwG4szIcqSxO44PbOKI6NeoS1TXkYnjb/AJLN4H/653v/AKAKX9oL/klGq/70X/oYrsLzSNNvNXs9WubVZL6yDi2mJOYw4w2ADjn3o13SdO1zTJdM1a1W6s5cb4mJAbByOQQetJr3Uv63Gn71zgfjGHtdI8Ka+yM1ppWpwTXe0Z2Rldu4+wOPzrvo9Y0iaGG4i1SyeKcgQsJ1xIT0A55PtVmS3gktmtZIUkgZNjRuu5WXGMEHqK5uw+Hfgmw1OPUrTw3ZRXUb742G4hG9QpO0fgKrq/W/9fcTbRehj+Hv+S7eKP8AsFWn86Z8Wv8AkbPAP/Ya/wDZDXbQaRpsGtXOtQ2qpqF1EsU8+Tl0X7oxnHH0pNU0bTNUubG6v7RJ5rCbzrVyxHlPjG4YPPHrmktOXyf63HLW/n/lY8y+KWnWK/FjQNS1y8vbHSLqyez+12101v5cwJZQzrggHNa9z4C8EPJafbdf1S5/fJJbx3OuvIryA5UqrMdx+ld3qmn2OqWUljqVnBd20n34pkDKfwNYGkfDzwVpN/HfWHh2ziuYzujkYs5Q+qhiQD7iiOn9fMHqHi7wp4X8T3avfOIdUtRiO6tbnyrmHuOQc4781h/DnU9WHiLxF4Uu9Z/t+002FHt78gFwXH+qcrwWH9K6LX/A3hLXr83+raHb3N0wAaXc6MwA4yVIz+NaehaLpOg2X2PR9Pt7GDO4pCmMn1J6k+5pJaMGcb8Abq1b4dW1r9ojE8F1PHLGWAZG81jgiuR+HfhvQ5NT13Qdc1nV9O1i21KVxbw6rJbLLE53K6qCAcjqRXp6+CfCi+IBr6aHapqYfzBOm5Tv/vbQduffFTeJPCfhvxIyNrmj2t68YwkjAq4HpuUg49s0+t/66B5GX4N8LeFtI8R3N/pOpXN9qZgENwZ9Sa5dYy2QDkkjkcZ96zPgB/yIs/H/ADFLr/0Our8N+GdA8NxyJoek21iJceY0YJZ8dMsck/iasaHo+m6HZNZaTaLa27StKUViRvY5Y8k9aa/T9Q6fP9GX6KKKQBRRRQAUUUUAFFFFABRRRQBQ8QatZaHpM2p38myGIdB1Y9lHua4DT7LxR8QP9P1K+n0bQn/1NtbnDyr6k+nufwFX/jfYXt54es7i3he4t7S5EtzEnJKYxn8P61et/iN4LFjHIuqLEoUAQ+S25fbaB/KkutxvpY5jXfCH9h+KNDi8I2OoxzNIHuLsys0YQEZVu3TJNb3jTxJqsnimz8K+GHQXrMJLuYqGESdce3HJ/Ad66DXvENrpnhObXhuMXkh4VdSpdm+6CDyOSK4/wj5fhXwVe+MtZ/ealqOZjv8AvNu+4g+vU/8A1qd7b9P6sK19uv8AVzrtV8UaVpev2Oh3kkou7wDyyseVyTgZPbJrcrnfC91JqWgWmv8AiHT7KzvFVnWRlGY4z0OW5XI7Zq3o3iTQtYu5bXTNTgupohllQ849R6j6U7dOor9TXormPHnitPDUNrHDa/bb+8kCQW4bGfUn8wK6WMsyKzLtYgErnOD6UhjqKKKACiiigCh4juxYeH9QvSceTbSPn6Kaw/hJZ/Yfh5pEZGHkh85/dnJY/wA60fHOnXmreENT02wKC5uLdo495wMn3q9olqbHRrKzYANBAkZA9QoFAFyiiigAooooAKKKKACiiigAooooAKKKKAEFLTaWqJHUUlLQAopabSigBDWN42Yr4P1ZhnP2VsYFbBpEVXmRJFVkJwVYZBqoS5ZJgfIMSy+Uv7iboP8AlmaUrL/zwm/79mvsj+ztP/58bX/vyv8AhR/Z2n/8+Nr/AN+V/wAK9r+2V/J+I7HxsVl/54Tf9+zTSsn/ADwm/wC/Zr7L/s7T/wDnwtf+/K/4Uf2dp/8Az4Wv/flf8KP7aX8n4i5T4y2y/wDPCb/v2aQrL/zwm/79mvs7+ztP/wCfC1/78r/hR/Zun/8APha/9+V/wp/20v5PxFyHxeVl/wCeE3/fs0hWX/nhN/37NfaP9m6f/wA+Fr/35X/Cj+zdP/58LX/vyv8AhR/bS/k/H/gC5D4sKy/88J/+/ZpNsv8Azwn/AO/Zr7U/s3Tv+fC1/wC/K/4Uf2bp3/Pha/8Aflf8KP7bX8n4/wDAF7PzPiorL/zwn/79mmlZf+eE/wD37Nfa/wDZunf8+Fr/AN+V/wAKP7N07/oH2n/flf8ACn/ba/k/H/gB7PzPifbL/wA8J/8Av2abtl/54T/9+zX21/Zunf8AQPtP+/K/4Uf2bp3/AED7T/vyv+FH9tr+T8f+AL2XmfEhWX/nhP8A9+zSFZf+fef/AL9mvtz+zdO/6B9p/wB+V/wpP7N03/oH2n/flf8ACn/bi/k/H/gC9j5nxEUm/wCfef8A79mkKy/88J/+/Zr7e/szTf8AoH2n/flf8KP7M03/AKB9p/35X/Cj+3F/J+P/AABex8z4fKy/8+8//fs0hWX/AJ95/wDv2a+4f7M03/oH2n/flf8ACj+zNN/6B9p/35X/AAo/t1fyfj/wA9h5nw4Vl/595/8Av2aQrL/z7z/9+jX3J/Zmm/8AQPtP+/K/4Uf2Zpv/AED7T/vyv+FP+3V/J+P/AABfV/M+Gdsv/PvP/wB+zSFZf+fef/v2a+5/7M03/oH2n/flf8KP7L03/oHWn/flf8KP7dX8n4/8AX1fzPhbbN/z7z/9+m/wpNs3/PvP/wB+jX3V/Zem/wDQOtP+/K/4Uf2Xpv8A0DrT/vyv+FP+3l/J+P8AwBfVn3PhMrN/z7z/APfo0bZf+fef/v0a+7P7L03/AKB1p/35X/Cj+y9M/wCgdZ/9+F/wo/t5fyfj/wAAX1V9z57+CbMPBu1kdMXDcMpBr0S2bpVrxnHBBrSRW8McKiLlUUKM59BVG3PSvGr1fbVJVLWubRjyqxr2zV5L8emeTxNYKscjhbb+FCQOTXqtueK6TQ7W1uLQtPbQysGIy8YY/rU0qvspc1j08rxqwWIVZxvo/wAT5DKyf88Zv+/ZpNkv/PCb/v2a+zP7N0//AJ8LX/vyv+FH9m6f/wA+Fr/35X/Cuv8AtBfyn0v+tcf+fX4/8A+Misv/ADwm/wC/ZpNsn/PCf/v2a+zv7N0//nwtf+/K/wCFH9naf/z4Wv8A35X/AAp/2iv5Rf61R/59fj/wD4wKyf8APCf/AL9mk2yf88J/+/Zr7Q/s3Tv+fC1/78r/AIUf2bp//Pha/wDflf8ACj+0V/KH+tUf+fX4/wDAPi4rJ/zwn/79mk2y/wDPCf8A79mvtL+zdO/58LX/AL8r/hR/Zunf8+Fr/wB+V/wo/tFfyi/1pj/z6/H/AIB8WbZf+eE//fs0m2X/AJ4T/wDfs19qf2bp3/Pha/8Aflf8KP7N07/nwtf+/K/4U/7SX8of60x/59fj/wAA+Ktsv/PCf/v2aQrL/wA8J/8Av2a+1v7N07/nwtf+/K/4Uf2bp3/QPtf+/K/4Uf2kv5Q/1pj/AM+vx/4B8UbZf+eE/wD37NJsk/54T/8Afs19sf2bp3/QPtP+/K/4Uf2bp3/QPtP+/K/4U/7SX8ov9aY/8+vx/wCAfE22X/nhP/37NIVl/wCeE/8A37NfbX9m6b/0D7T/AL8r/hR/Zum/9A+0/wC/K/4Uf2mv5fxD/WiP/Pv8f+AfEmyX/nhP/wB+zRtl/wCeE/8A37NfbX9m6b/0D7T/AL8r/hR/Zmm/9A+0/wC/K/4Uf2mv5Q/1oj/z7/H/AIB8SbZf+eE//fs0m2X/AJ4T/wDfs19uf2Zpv/QPtP8Avyv+FH9mab/0D7T/AL8r/hT/ALTX8v4i/wBaI/8APv8AH/gHxEVl/wCeE/8A37NIVl/595/+/Zr7e/szTf8AoH2n/flf8KP7M03/AKB9p/35X/Cj+1F/L+If6zx/59/j/wAA+INsv/PvP/37NIVl/wCfef8A79mvuD+zNN/6B9p/35X/AAo/szTf+gfaf9+V/wAKP7UX8v4h/rPH/n3+P/APh7bL/wA+8/8A37NIUl/595/+/Zr7i/szTf8AoH2n/flf8KP7M03/AKB9p/35X/Cn/ai/l/EX+s8f+ff4/wDAPhzZL/z7z/8Afs1o+FhIviXTmME2BOvJjNfaX9mab/0D7T/vyv8AhVPWrDT4dJuZVsbVWWMkERKCP0pPM001y/iRU4kjODj7Pdd/+AecxN85rRtW6VkWp4FadqeleafII2LVuBWjC1ZdseBWjAaRRej6VMKgjNSrUjHjpQaB0pKAClFJQvWkMdRRRSGFFFFABRRRQAUUUUAFFBBA5BH4UCgAoowcZwcUAE9ATQAUUd8d6DQAUVFetcR2U0lrCJZ1jYxIxwHfHAz2yapeGLjV7rQbS416wj0/UnTNxbo+9Yzk8Z+mD+NAGlRS4OM4OK5X4ZeIb7xL4en1DUI4Eljvri3AhUqu2Nyo6k84HNCA6migAnoCaKACil2tjO04+lJQAUUDnpzQQR1BFABRRg+9BBHUEUAFFFQX91DY2M97cuEggjaSRj2VRk0m7K4JXJHhheRZHhjZ1+6zICR9DT65z4e+L7HxnobapZW81rslMUkExG9DgEE47EEEV0dU1YLhRQQQOQRQAT0BNIAoooAJ6AmgAorltM8Q31z8S9Y8NyRwCzsrGC4jYKfMLOTnJzjHHpXUgE9ATR0uHWwUUUYPoaACijBzjBzQQR1BFABRWOLrXv8AhLzZnS4v7D+yBxe+b8/nZ+5t9MVsAEnjJoAKKCCOvFFABRRRQAUUUUAFFFFABRRRQAUUUUAFFFFABRRRQAUUUUAFFFFABRRRQAlVE0vTEuTcrp1osx6yCFdx/HFXKKAOU+I3hu98T2un2dvcxQ20dyJLlXzllx2x36/nWV4v0u+1zx5oujvZzDQ7OMTyOFPluw6KT07AfjXoFFC0YM8yvo5/Hnjq80Oad4ND0g4lhjODO4OOfbP5D610tl4P07SvFg8QWrR2lvDZ+SttHGFVfVie/HrTdd8B6Jq2qPqnmX1jdyf62Szn8vzD6ng1n+KfDeoWHg99F8KQzzyXswW6mnudzhCOTlj7AYHvxSV0vMe78jndL1vRb7xfe+NNfv4YbO1YwaZCx3M2P4wo5/8Arn2ruvCXi6x8TT3EdjZ38SQqG82eLar59OetcBf6DpfgTxroV1LAk2m3EXkzyTjeFl6F+enUH6Zr16Fo2hRoWRoiMoUxtx7YqlaxL3H0VjeLvEen+GdM+23xZmY7YYU+/K3oP8a4278beLtPlsb7VNFsLawvJ1jjtfMP2rB74z/SktXYb0R6XRR3ooAKKKKACiiigAooooAKKKKACiiigAooooAKKKSgBKBRRVEi0opBRQA6ikFLQAhpinEqH/apxqNz3oA2aKbG26NW9RmnVJQUUUUAFFFFABRRRQAVxvxPnvoxottZX9xZfab4RSPC+1ipB4rsq4n4pSJHc+HHkYKo1JcknAHymgBusaL4i0W0k1TSvEN5eGAb3tro7xIo6gHsasX2v2l/ougambq6sxeXCbViP3mKn5G9qt+LvFGk6bo0+LyGa4kQpDCjbmdjwOBXIarYT6b4R8G2l0uyZb+Mup/hJVuKYHY694us9Lv2sY7O8v7hFDSJbIGMYPrk1a/4STTo/D41q6Mlrbn+GVCHz6Y9axdd0lotZvNZ0HXIrO/wPtcMhBjkwOA3cHFYXiDWpNa8LaFrGoW6wwx6iouQASnGRu/3c96AOs0Xxdb6lLIn9majaqiFw88W0MB6Vr6VqdvqWkpqVvu8l1LDI5wP/wBVR3F7Z31hJHZ3UMzzRN5YRwd3HauZ8B6tp8fw/wBst1FGbVJI5QzAFTk0gNgeLdLPh463mT7P5hiVcfMzBtuAPrTfD/iqHVryS1bTNQsXRS2bmLaCB3yOK5LwVp+n658NbWK6uzaE3sslvKGAZXEhIxmtjQNW1W28Rt4a1i6t9Rja3aVbuPhgB2cDigCz/wAJ3YNd+Vb6bqNxB5nli5jhzGTnH1/SusU7lDeozXnF8174KtVvNH1aC+0lplAs5SCy7mx8hHXr0r0WCTzYI5dpXeobB6jIoAfRRRQAUUUUAFFFFABRRRQB5z4yk3eJZh/dULVS3PSo9Ym8/XbyXOQZSB+HFOt+1amZp2x+Wuo8MNmCVfRs1y1v0rovDD7Z5I/7yg1LGjfoooqCwooooAKKKKACiiigDzLwnp+s69Y6het4o1S3livJUjAkyihScDFavg/xZKPCVzqGuyiQ2dwYHnQcOA2AawvAPhuXVrLUpRrmo2kRv5laGBlCn5vpmt3x3o9hpXw4uNMs4RHb70BGepLjJP1piLlz4qsNS03VVthfRW1vbM5vUTauMfwE9SKuR67p2k+E7PUbu8mlieNRG7jdJKT047moPFEMdv8ADK/ghQJGmmsFA7DZXKXH+j2vgbULtgumwDE7N9xWI+Un9aBnV6D4103VNQWwkt7uwuJBmJLqPb5n0qTWPGWlaZfXFjKs8t1CFIhjTcz59B+FYnxEvbG+v9AtbGaO4vvt0ciCJssqdSxx2xVnRLWGT4o6zcvGrSxW8YRiOmc5/lQBeOqW8viOxlaa+hkksHm+yEfKV/2h/erN8K+OX1TVru0m0+8CfavKhIiwI1wPvH65qxf/APJWtO/7B0n/AKEKb8P54k1PxBbvKqzfb2bYTzgqO1AF7SdXsLOy1e8lvriWG2uXEhm52HP3V9qNC8XwarqCWY0rUrbzASkk0WEYD3FYWgWNjqWk+JrHUJvJt5dRcNJuwVOeDn61Ppuoaxoev2Wh3WoQ6taXSssMigedGFHG4DjHvQBp67420zS9QksUt7y+mh/14to9wh/3q3NG1Oz1fTor6xlEkMg4PcHuDXnHg+G6Gq61aNr62N+125lidF3OOx5HNdn4F0WLRdOnihv/ALasszSFxjAJ6gYoA6CiiikAUUUUAFFFFABWV4ulEXhy9Y/88yBWrXNfEeYR+HjFnDSyBfwprcT2OAtug+laVselZsHWtG17VoZmra9q0oKzbXtWjBSKL0VTL0qGGpRUjJKKQUGgANKvWm05etIY6iiikMKKKKACiiigArzX4nya1J8RfCGm6Pqc2ntex3UcsiHO1MKWYL0LAA4JBwTXpVeWfFnUJtL+JfgnUIbSe7EAumlihXdIY8KGKjuQDnA64o+0rjWzI/HHhq98E6JL4u8N+IdZe5sCst1Be3jTRXUeQGBB6HntitH4xazdL8OdO1nSWkSaa9s5oVVyu7cwIQkdjkA1mfETxtpXi3w1P4T8IvLquq6ptgMaQsBbpuBZpCR8uMd6vfGCzXTfhto2nq25bXUNPhB9drqM/pQunqvz1E/0f/A/U3fDXg+e01eLxBrGv6pf6qyN5qNOVtVLDlViHAAzxnmuZ8O2d38S7vVNZ1TWdUtNHt72S0sLGyuDACE4MjsvJJJ9a9U+vSvJ/B2tWPw2n1Xw34paWxtWvpLrT75oiYZ45Odu4DAYHtRpfXtoGti7ow1Dw746/wCEFvtWvdS0fVrCSWwluZMz27Lw8e8ckYOQeo4q/wDBe/uzod/4d1S4km1DQr2S0leVizumd0bEnk5B/Ss/Q528a/FK18T2NvOug6PZyQ29zNGU+0zSdSgPJUDHNZPxWvbrwX4vvNYsI3K+JNMayUIP+XtcCM/Uhv50XaSvu7/np/l8wsm3bpb/AIP+fyNTwddXeuXHjfxabqc2biWy05BI2xY4kOXUdMlu/Wq+k+J77Qf2d7DXEke51E2wjheZi5MrylVJJ64zn8K63RtEj8OfDH+xkxuttMkEhH8UhjJc/wDfRNcPp+h3fiH9mrTrHTkEl4lutxAn99o5S238QCKJKya7W/W4Rd2n3v8ApY3dN+Hl5HpseoyeLtfPiFoxK119rJi8wjO3yj8pTPGOuO9VvgZeNY/C691C/ADW95ezXAX1VizY/I1d034qeG59Mii/0z+2/LCHShbP9o87GNu3HTPfpjmqPwYsZdR+Fup6ber5E11eX0My9fLZ2IYfgSaJXvLl7fqgVrR5u/6MxPDbaR4w0seIfFvxAaxvrtme3srbWEtlskydq7M8t3O6rugeLPEd18OPFlvY3y6trOhyvb217DiQ3EfVZBjhmC5rP8G6h4I8MaNH4d8faDp+navYFojPdacrpdKCcOsm07siu+8Oa94Ph8N3uvaLYfYtLifEskOnNF5mMfMFCgsOeuKJJWdtrf0wV7q+9zlfBvh/wx4lsYL/AEnx34hn1MKsk7rqZEqv/EGiPAGeOn416uo2qFyTgYyeSa8T+I2qfD7xBZtdeE5PtHi/cDYyaXC6z+bnrIVAG3rktXsumi5GnWwvSDdCFPOI6b9o3frmnuhbMw/G2h2urxwSaj4i1DSrCAN50dvdi3SbOMb36jGD0I61xfhi6ttC+KtjoOgeJpNY0bU7OV5IJL8XRtpU5BDZJGQOhNVfElxoVn8XtQn+Ii5037LH/Yz3UbPar/f4+7vz6/4VFpdzpF98bfDd74f0RbDSTaXUcVwloLdbpwhLMowCQMgZI5pQ1a+f5PcctmaVza6xrnxk1/Q4tcvrDShY20tyLeTEh6gIhP3AcnJAycUt3YXHgLx54aj0vWdUudM1m4e0ubS9uWnAbblXUtyDmtTw3/yXHxX/ANg2z/m1RfFj/kcvh9/2GT/6CKIfZ83+oT+16foei1wPxluZbvT9M8H2blbrX7tYHIPKW6kNK35YH4131eS2+g6X8S/H+u6nrML3Oj6UV02xVZCoaReZGyPc4/H2pbtIeyb/AK/rqadpHD4R+L0dnABFpfiOzVI1H3VuYAAB+KY/SrfxM1XVpdd0Hwbod82n3Oru73F4gy8MCDLbP9o4Nc947+F+g6H4bn17wnYy22r6Wy3kLCZm3BDllwfUZqx4svpLi88G/FDTLOe+sIIWW9igXfIkUq8sAOu0k5HtTVna/R/8N/l6C2vbsdP4d8B2Wh6vDqVrrviCd0UrJFc37SxzEjqyn8+MVV8W+GdDudUlv/EXjDU7SKX/AFFsdVFrFDx/Dggn15Jq3ovxD8K69qMWmaJqT3d7MrFFS3fEZCk/OSML0715x4E1LwTpsN//AMJ/bJL4sN3L9qW/tGnllG75BEpBBXGMYo6h0Ot+EWsTD/hJ9Jn1ltZsdFuh9lvWlEjPCULYLDhsYPNZ3gnRLv4hac/i7xBrmrwrdTP9gtLK7aCO3iVsD7v3m470vwcgW51zx3E2lnSYbqeLZaGMIYo3jbb8o4GQc496j+HXizS/A2hf8If4vlk0u+06aRIWkiYpcxliVaMgfN16U+uvZf8AB+YdNO7J/hzaajY/GTxPY6lfSX8kGn26RXMoAkkiySpfHBYZwT3xmqs+qWPjHxhrdvr3i7+xNG0q4+y21nFqK2r3Eg+9KzZDEZ6Yq58PNRm1b4x+JNSeyuLSCfTbdrVZ0KO8QYgOVPIyQTg84xWXFB4d8FeMdeg8aaHbS6bqV2byw1OaxE0a7vvRM2Dtwf8APNJfZv2f5/8ADg+tu6/I1/h7rQ0/4h3Xg218RDX9Jksxd2M7XKzyQEHDRF16jvzz09apeENK1LxVr3i2z1HXdTg0e01eRY4LW4aN3cgHBfqFAxhRjkmuo8C6t4C1XV5V8J6daCaGIs91b6d5SYJA2iTaATz0FUvhB/yFfG//AGMEn/oC00tdez/NA9vmvyZz2l6Zr0fxB1D4ew+KNTGhJbJfmVpd10qHjyVlPIUk5J64FaUNhdeCPiXoGnadq+pXek62s0U1te3LTeXIiFg6s3I6Vb0z/k4bWP8AsAw/+hipPiB/yVHwD/13uv8A0UaI/Zff/NoUvteX+SZMlxcH48ta/aJvs/8AYCv5W87N3mtzt6Z96yoYb/4h+L9chuNY1DT/AA/o9wLOK3sZjC1xKBlmdxzgeg9a0EP/ABkG/wD2Ly/+jWrJ0nVrb4c+MvEVp4iSa10nVrv7dZX4iLRbmGGRiB8p6damNtL+f33/AMrlPd28vyR3fhHw7D4bs5rS31LU76KSTzF+3XHmtHxjapPOPrmtusbwr4m0fxPbz3OizyXFvDJ5ZlMTIrHGflJHzD3FbNU7iQUUUUgCiiigAooooAKKKKACiiigAooooAKKKKACiiigAooooAKQkAEsQAOST2pa8y+MnimS1I8MQCW3+0or3N0OdsRJyABz259qTY0jqLHx14XvdZGk22pB7hm2IdhCO3oG6E10tcFonh3w3rKaHdaHfxSaZpLlvKjj+eSbghnbqDwDjFd7VWJCiiikMKKKKAKmqabp+q2ptdSs4buDO7ZKuRn1qa0t4LS2jtbWFIYYlCpGgwFA7CpaKAPLvjDp80niPStRv7a+uNFiiZZTZ/fibP3vbt+VL4PPhcar/adlpGsXcdvE0surakxKwhRn5d3U/SvUKg1C0gvrCeyuV3QTxtHIoOMqRg0ldLQbs3qeax3WteOVn1K41N/D/haFiAUfZJMB1Jb/ACO2DUvwilk/tbXHsbu4m8ORECGW7kJbeO4J4Axkn8KsXnwzsbfRbmO3vNS1F44nNna3E+IkkwcYUYFc3rsd9o3w98O+H7yObSYby5cajI3UDd3x6g5x/s01pt/VxPXc6/UfidoNrculvbX19bROEmu4I/3UZPuev9a6bxBrNro/h+41iZg0McW9Bn75P3QPqSKwY7XwJfaRaeF7e8s5Ld2V4oIJvnkZeckjqeuc1yXxR17TtQ8Q2/h+aZl0rTiHu1hGWmkHSJR3Pb2yfSk+w13O6+HOqavrXhpNT1iOKOSeV2hCLt/ddv6/hiukrgvCnjS8uvE1v4eu/Db6VFJBvtgWO5UA4yMdDj8K72qZKCiiikMKKKKACiiigAooooAKQ9KWkPSgBlOptKKokWlFJRQAtKKQUUABqKTpUhqN6ANLTn32q+o4NWKzNIk2zPET15FadJjQUUUUhhRRRQAUUUUAFUtX0nTdXhSHUrOK6jRtyLIM4PrV2igDIsPDHh+xuBcWmk20Uo6MFyR+dXr/AE+yvvJ+2W0c3kyCSLcPusO4qzRQBjaj4X0HULt7u702KSaT77nILfWrw02wGmjTfskX2QLsEO35celW6KAMnSfDeiaVP5+n6fFBJjAZc8D0FRv4T8OveteNpVuZnbcxxwT64raooAy5fD+iyacNPbT4fsocuIwMAMTkml0nw/o+lmRrGxihaUbXYclh6ZNadFAGFD4R8OQ3K3CaVB5ituUnJAPqBW7RRQAUUUUAFFFFABRRRQAVW1S4W1064nY4CRk/pVmuX+I175GkLaq2HuGwR/sjrTW4m9DhYGZyZG6uSx/GtC37VQg7VoW46VozM0LfpWvo0nlX0TE4BO0/jWXbjirsWQMjqOlJlHY0VHayCa3SQdwKkrMsKKKKACiiigAooooArafYWenxvHZW8cCO5dggxlj1NOvrO1vrZra8hSaFiCUYcHByKnooAhuLW3uLN7OeFZLd02NGRwV9Kik02wk00abJaRNZhdohK/Lj0q3RQBk6T4b0PSrg3Gn6bBBMRjeBzj0q9FY2kV5LeR26LcTACSQDlgOmasUUAV3sbNr9L9rdDdIhRZcfMFPUVTl8PaNJqw1VrCL7YGDeaOCSOhrUooAz5NF0qS0ubVrGEw3Ll5kxw7epqHSfDeiaXc/abHT4opsY8wZJA9Oa1qKAMnVvDeh6pci5vtOhlnxjzCMNj6irum2Npp1otpZQrDCvRF6VZooAKKKKACiiigAooooAK4H4n3W67tLMfwgu39K74nAJryHxHe/2hr91cKSUD7E+gqorUmT0IYOtaNr2rPtxzWlbdqtkGnbdq0YKz7YdK0oelIpFuKplqGOplqRjx0pKKKAClj6mm06PqaGA+iiipKCiiigAooooAK4nxZpuoXHxS8H6hb2c8lpaJdC4nVcpEWUbdx7ZrtqKOqYDVRFJKoqk9SBjNKyqwwyhh7jNLRQAU1lVxh1Vh6EZp1FACDgYAwB0AoZVbG5Q2DkZGcUtFABSKAoAVQAOgAxS0UAN2pv37F3f3sc/nSqAv3VA+gpaKAGuiPjeitjpuGaUAY24GPSlooAascanckaKfUKBTqKKAGuquMOqsPcZpdq8fKOOnHSlooATau4ttG49TjmgqrEFlBI6ZHSlooAKRVVRhVCj2GKWigApFAUbVUKPQDApaKAGrHGpysaKe+FxQURm3MilvUjmnUUAJgZJwMnqcdaRkRiNyKxHTIzinUUAJgbt2BnpnFDKrDayhh6EZpaKAEVVUYVQo9AMUKqrnaoGeTgdaWigBNq7t20bvXHNBVSQSoJHQkdKWigBNq7t20bumcc0MqsNrKGHoRkUtFACKqqNqqFHoBiloooAKKKKACiiigAooooAKKKKACiiigAooooAKKKKACiiigAooooAhvrmOzsp7uYkRQxtI+PQDNcB8KbaXXNR1LxrqCBpbyQw2qnkJGOuP0H4GvRGUMpVgCpGCCOCKZbQQ2sKw20McMSfdRFCqPwFC3uD2sea3Ml/408TXug6PcHS9BsX23ctuu1536EceuD+XNJ4Ytz4d+Kf/COaTfXNzpz2pkuIZZN/lPjOfY9PzrRk8D65Y6nfzeGvEw021v5PMmiaAOwbn7rdup9KS+0qz+H/AIN1XVYJpbvU5k2veTH52djgfQZOaSdlf+mNq7sa+m+NNOvte1PT1jMVppy/vb95AIi2cFf549cGtrSNX0vV4nk0u/t7xEOHMT7tp968z+GngP8AtDR7fUPELSPau3nQWWSqvn/lpJjk57D0r0HQ/DOj6JqN5faZbfZ3uwqyRocRqF6bV7VVraMm99jZorI8Ya5D4d8P3OqzKHMYAjjJxvc9BSad4gsZdN0641Ce30+5voldLaaYBsnsAetIZsUUUUAFFFFABUF7aWt9btbXltFcQt96OVAyn8DU9FAGTaeH9J06OY6Rp1nYXDoyrNHCNykjrnr+FYfgfwFY6A5v7511HVXYs1w68ISf4Qeh9+tdlRR1uBwOjxXMvxo1e4u4JQsdkq2zlDt2/L0PT1rvqKyvFLa4ujyN4dW2a/DAqs/3WXPIHv8AWjZJD3bOKm1TxR4i8canoen65FoUVh9xDCHkmH97nr6/QitAeJ7vwdbR2fjKee/mkLvFeW1v+7KdlY8fN+FYGq2fjDXvEWmXw8LDSNRtJV8y9WcbGQdQeee/r6Ve8Uu3i74iQ+F5ZRFpemAXF2C2PNfAOP1A/E0JaJf16ib1b/r0ND4YeI77xBPqN9qGqWojll22tgGXfEo7+vP4+td3XIa5ZeBvDsMfiKfTrGFrdswPbqAzv2CheCfr0rA1Lxd44bRZ/EdvpmnabpUQDIl4SZZQTgYHH9Pai6CzPTqKoeHdQ/tbQ7LUhC8X2mJX2MMEE9fwq/z+VNqzEndBRRRSGFIelLSHoaAIxS0lAqiRwpabSigBaUUlFAAaY1PNMegCEP5M6S/3Tz9K3kYMoYdCM1gSjg1f0W43RmBj8ydPcUMEaNeU6n4/8Safb6vrb2+mS6Vpl2YXg3lZnUAcr6nnpXq1ePap8O7+Wy1HV4bHfrFvq32+zgeUGO4UAfIwzjn3qSjv9S8aeH9OuUtry9CTFEeRQpPlKw4LematR+JtFe21G4F4gi03/j6Y/wAA2hgfpgg15X4l8E38virUtUvtD13UbTVo4AYtO1T7P5JC4ZZF3AMOeCM1p+KvBOtPrenw6FblNG1C3gtdVjklBMccZyScn5mIwufagDsrXxdpYj1LULvUrePT7URtuKlSgbpn1z2pYfHfhmS3Ex1Dyx9ojtisilWDuQEBHuSMfWuM8a+A9W1ix8Q29rCUSW4t5rVFm2GZYwcqCOVPNUrHwP8AbND1ua38O69ZaoYkeA6nqYuRNLE2+ML8xx8wHPFMD0geMPDxvNXtBqEfnaQFN8v/ADyz0zU+ueJNH0TQBrmp3Qt7A7f3jD+8cDj8a8ik+H3i2bT9DZ7SJbnV2ZfFAEo4BIIYHPONvb1rsfj2Hi+H8Qt4BM66jZ+XFwAxEy4FIDf03xx4b1CC9lhvtpsohNcRyKVdIz0bB7GoYPiB4Wm0t9UXUCLMSCOOUoQJmI4Cf3q5S40PxF4i1rVdaudCOlI2lfYobaSRDJM+TkkqSNvpmtbxr4bvl0/wxeaLp6XD6BdCc2IIUyr5bIVUnjI3Z59KAN218a+G7nSrjUo9SQQ2ziOcMCHjc9FI9TWfbfEzwjNZajefbpIotN2/bDJGVMW44GRXBeNbHVG0rWtavtMbTrzVru2j02zDqZRKpG1mIO3OfU4qGLSptU0HXvDyaLfR+Jrp7a4vPtc0bGVBIp6qSqgANgUwPTz468OjT4b43UgiuJDHbAxndOQM/IO/FPm8beHU023v473z0uGKxJEu52I6jb7d65f4ueEb3VtT0HU9Ps7u5ttNMgltrG6NtMQykDYwIA/OsoeFobXwraw2PgzxGs73Mlwr/wBpobm3kIHzFy/IOBwD2pAd9f8AjTQrNLcyTStJcR+akKRkybAcFiOwFb1tNHcW8c8RJSRQykjHBryjWdI8TXGj6bcXmh6lceI4bdlivrK5jiEfPypKNw3epHIruPCusX91fSaPf25+0WdrE1xcAAI0rZ3KPpgfnQBJrvjHw/ot99iv74JOoDSKqlvLU9GbHQU668W6BavdLcahHEba3W5fd3iboy+orzjx54KvJfG2r6vNo+taxYanDDGseman9mK7V2sHUsAwOaseMPBuua1faVLpumpY2/h+3iktI53V2u3AGYXOfugADJ75oA6/U/iL4V06/On3V5It0sC3DRCIllibox9BSx+KlufFtlbWlxby6Tcac135w74J5z6Yrhmv9ch+K/iGaz8Ky37z6TaRyxJLGGgYq2ASxwV9cVY8PfD7WrS0i0+5b5ZdKuoZZg/EckzuwUd8DdigDuNI8d+F9W1CKxstUR5ZyRASpCzY67CeuKSy8d+Gby4v4YNQDDT9wu5dpCQleoJ9a4rTtC8T6sfCul3mgf2TF4fu1nmumlRlnChlAjCnIznPOKuQeCdUufhXrnh+SJLW+vL26mjy/wB8NKWTLDpkY+lAHaeH/FOi67cSW+n3W+aNQ5jZSpKHowz1BrbrzD4WeGV07XTeXWg+ILG8t7YQfaL7VPtET8chF3HA444r0+gArzDxnf8A9oa9IEbMUA8tee/eu48W6oNL0eSVT++f5Ix7nvXl0QJOWOSTkn3q4rqRJlmAVo2y9Kp269K0rZelUSXbdeKvRrxVa2XpV6NeKRRqaFN8jQHqOV+lalc7BIbedZV7Hn6V0KMHQMvIIyKhlJi0UUUhhRRRQAVj+IPEuj6DeadaalciGXUZ/Itxjq2CefQcVsV4n43s/EfjHxPrc+j6ba3dppsItLOSWTG2dXDswx3DLigD2p3SMAu6qD6nFHmx7d3mJj1zXz/448RNrkOhi5vlVb/TJIdj3n2Zbe6QlWkY5Hccd+K3bLw+JPE3gvw9c6xc3lrFos0k7wXLbLpw6csQfmHNAHse9MqNy5bpz1pSyggFgCemT1r581uTxFceMPEdqdd0jSGtLlE09tRvZYWjjCLgxqPlYZ61P4lm8Tah4y1a0uNd0nTmiWAWcl9ey24xj78QXhsnr3oA99PHWkV0YHaytjrg9K4z4hzXlr8KLyaa8K3aWa+ZPbE/ewMsvf6Vwmn3Vjb+IdNTwnrF1e28uh3EmpbblpUSQIpRmOcK+S3vQB7HqWowWMIkkWSXLqm2IBmG44BI9OatllDBSwDHoM8mvDriwOlfBTQ9Xgvb6TUL650557iWdndt88eVyeg5xiofEd1brZ+LrzVNbvIfFFtdsNPtorplYABdgjjz8wOTnjB5oA92aRF+86j6ms2217TZhbiSb7NJcSSRwxz4V3KEhsD04zXnnhvTptb+Jus3Gs3N2WsrGydbYSkRCRoySxUcZrlNLisb1PBGoa/dMIzqeqwyTzTFQAJH2AsenPAoA+gdy7d24bfXPFUPEOs6foOmNqGpTGOAOqDAyWZjhVA7kk4ryi8utUi8TSfDaCW5ZLnUEu0uN5ylk3JAb/ZZVH/Aq6X44SiTQ9O0h5Us4b68UNqEnC2ZT5lf2ORxQB1/hzXdP1+ykutPkdlilMMquu1kcYypHY8itOvEPg34uaz1+PwMkUVzJ5s011rBm3RXrcYKN3c9x7V7fQAUUUUAFFFFAGN4y1IaboU0gOJZB5cY9zXlUK8c9e9b/wAQNU/tDWfssTZgtuOOhfvWJCK1irIzbuy1AvNadqvSqNsvNadsvSgEXrccCtCEVTt16VfhFSMsJ0qUVGvapBSGOHSkNFFABTo+tMNOj+9SGSUUUUhhRRRQAUUUUAFMmljgheaZwkcal3Y9Ao5Jp9eefHvXo9J8Ff2b9qS1m1iZbPzW6RxE/vHOOwX+dKTdtBrfUf8AC3x5d+KtT1Gz1G0itflF3puxSDNalioY5JycgdMdeld+SACSQAOpPavEPEXi7wRpeueEdW8M67aXB0wjT7mGMMC1q4xk5A+6efxNdb8briefTND8P29w8MWuanHa3EkZwTDjLAEevFU9lbvb/L9CVvr6nR6j4j0e60rVItJ12wuL2C1lbZb3SPIhCnnAORg1n/DbXEf4deHL3XNWj+130CKJbqYB55T2BJ+Zj6daqeMfAPhdfBl7FpukWthcWlq72txAmyWNlU4O4cnPQ565Nc7b6LJrn7OGlx2qn7baWUd5aEdRJGSwA+oyPxqbpXfp+o7NtL1/Q9cJABJOAOpNcv4ivv7SttHu9C8X6bYW7agivL5iOl4ozmFDnBY+g9KwvFnjL7R8F49csGJvdWt47W3VfvefL8hA9wd1ZnjXRYvDvhf4faLEBi01q1RiO77WLH881SXvW80vxFf3b+Tf4HqOo31lp1s11qF5b2cC9ZJ5Qij8TxUOk6xpGrAtpeqWN+qn5jbXCyY/75JrgvinptwnjPSPEd94fm8RaDaW8kU1pCvmNBITkTeX/HxxWx8Prj4f6rey6r4TtbCG+WPyrhY4PJmjXP3WTtyKUdRvQ0vBn21U1U3/AIktNaAvpPLMO3/RU4/dNjow7jtV258ReH7axhvrjXNMhtJ/9TPJdoqSf7rE4P4Vxvwh/wCPHxl/2Hbv/wBBWsr4EeEtDvPANnq2rafBqV1OZFRrlfMEUSuQEQHhR1PHc0R1XyX4ob6+rPVrS5t7u3S4tbiK4hcZSSJwysPYjg1T1bXdE0hkXVtY0+wZxlBc3KRFvpuIzXDfC62h0b4h+NPD2nqYdMgkt7iC3B+WJnVt230BwPyrN8DyeGI/EXiv/hNH0tNcOpyf8hQp/wAe3/LLy/M4249KN7W7XFtc9H0zxJ4d1O7FppuvaXe3BUsIre7SR8DqcA5xWnI6RxtJIyoigszMcAAdzXmnwR0+wS+8T6hpdjAukSamw0ycQgEpjD7GIzsz07V3/iD/AJAOof8AXrL/AOgGlN2jfyuOKvK3mQ3fiLw/aW1vc3WuaZBBcjdBJJdoqyj1Uk4b8KsX2q6XYWS319qVna2rY2zTTqiHPTDE4rzj4LeD9Avfhvpd9q+m2+pXN5B80lym8rHkhY1z91QPT1qh8G/C2kXs+vjU7YajBpWqTWOnQXX7yO2iDZIVTwCSevtVtWk4kp3imetWF7Z6hardWF3BdwN92WGQOp+hHFRarq2laTEsuq6nZWEbHCtczrGCfYsRXB+A7G20P4veKNE0uMW2myWdvdi2T7iSMSGKjtnFU/hfpOm+MbrW/F3iGzi1G6k1GW1tkuF3pbwx4AVVPA61K127X/Gw9r3/AK6np1jd2t9bJdWV1DcwPyssMgdW+hHFQatq+k6TGkmq6pZWCOcK1zOsYY+24iuAtrG28HfGTTdP0WMWul+ILSUz2af6tZo+Q6jtkHBxUHw80nT/ABf4n8T+JtftItQmh1J7C0juF3pBFGB91Txk5oWu39Wdg2/r5mzqetXEnxa8M2lhqbSaXd6dcyvHDLuimIztbjg4rtby6tbK2e5vLmG2gQZeSVwir9SeK8sbw/YaD8fNCGlwi2s7rT7mX7Oh/dpJghio7Z4Jx3qt471XS734vDTfEllqOo6RpNkk0Vna2clwrzufvuqdgOmaOkV3v+bB7v5foeraVqmmatAZ9L1GzvolOC9tMsig+mVJrlNA1LUJvjF4m0ya8neyt7C2eG3ZspGzAbiB2JrjvtumR/Ejw7qXgzw7rWnCaY2uqo2ky28MkLDAZsjGQec10/hr/kuni3/sHWn8hTitU/X8hPZ/L80d7cTQ28Dz3E0cMMYLPJIwVVHqSegrkvCfxD8Oa61yjarplrKt9Ja20T3ieZcKpwrqpIPzdsZrrbiCC6ha3uYY54XGHjkQMrD0IPBrzX4HaRpMuiancSaXYvNFrd0scjW6FkAfgA4yMdqS3+X6ob2+f6M9C1XVNN0qETapqNpYxE4D3MyxqT9WIqTT76z1C1W6sLy3u4G+7LBIHU/iOK808AaXp/jLxL4k8TeIbWPUZLfUXsbKK4XclvFHx8qnjJ6k1Jdafa+DPi5oI0KFbOw8QJNBeWkfEZkRdyyBegPbiiOtvMH18j08da4DwD4hZbjxhNr2sqlrZ628EL3c4VIk2LhQWOAMnpXfjrXknw28M6TrHi/xlqOrWsd8INZkjt4ZxujjJUFnCnjcRgZ9BQvi+T/NDfw/P9Geo6ZqOn6pb/adNvrW9gzjzLeVZFz9VJFO1C9s9PtWur+7t7SBfvSzyBFH1J4rzmy0+y8O/Hi3s9Ft0srXU9HkluYIhtjZ0bhtvQH/ABrG8R6vo+ofGDUoPE+n6lqen6LBFHZ2ltYyXMYldQzSOqjrzgZ9KN7W6/oLv5Hrumajp+qW32nTb+1vYM48y3lWRc/VSRXJ+DNS1C6+JHjWxubyea1tJLUW0LtlYtyMW2jtnArkdIu7CL4saPeeD9B1jTrG+jkt9Wjk0yW3hOBmN8EYznjNdJ4B/wCSr+Pv+uln/wCgPTW9/J/mgez+R19xruiW9m97PrGnxWyStC8z3KKiyA4KlicBgeoqzYXtnqFqt1YXcF3bt92WCQOh+hHFeV/CTwxpOq3fiXU9Xs4tQaPW7qK2juBvSFd5LFVPAJJ5PsKu6bY23hH42waVo0f2bTdc06SaW0T/AFaTRn76jtkA/nSWtvNfpcHpfyf62PT6z9V1zRdJ2/2rq+n2G/7v2m5SPP03EVoV57r2ofDOHxNeSXWmQ6vrZwt0trYPeSLgYAYKCBwKQzvLS5t7y3S5tLiK4gcZSSJwysPYjg1U1TXNE0uaOHU9Y0+xlk+4lxcpGzfQMRmvOPg3e2Vvr/jeDSba6tdIt5Yrm3s7iFomhLI5cbG5XO0cVJ8HPDuk+IPDMnivxBYW+qapq9xLJLLcp5mxAxCooPQDHan1+VxbG5pWrXkvxh1qxfUJH02LSLeeKIyZiVizZcduQOtdhp97Z6haJd6fdwXdu+dssEgdGwcHBHHWvM/AWi2ug/GvxHp1mpWy/syB4ISxIiRmPyDP8Oc4HbNX/haP7A8VeJ/Bch2wwXH9oWIP/PCXkgfQ/wBaI7L0f5/19wPd/L8jupb6y+3HTRf2yX5iMiwGRfMCdN+zOcZ79Ky/AX2weGITqHiG11+be+b63x5bjccDI446Vy/wxU654m8U+NpATHcTmwsCe0EXBI+rfyNYngrS9T1r9nKbTNHk2Xs/nrGN23f+8yVz2yMil0b8kO2tvM9Mi8TeG5b77DF4g0l7rdt8hbyMvn025zWnNLFDE000iRRoMs7sAAPUk15P4duvhpc/ZPDuu+Erbw/qibFW11C02bnHdJej89881o+OoI/EnxT0Pwff7m0eGyk1C4tgSFuGU7UVsdVHXFU1sl1JT3O50rXNE1Z3j0vWNPv3j++ttcpIV+oUnFWpru1huILaa5hjnuCRDG7gNIQMkKDycD0rzj4t+F9I0XwnL4o8P2FvpWraOUngntU8slQwDI2OCCD3qt8TxNr2qfD1YLiWyOpTNvkiOHVHhBcA9iRkZ96W+3e33j/r7j0my1fSb29msrPU7K5uoP8AXQxTq7x9vmUHI/Gr1ZHh/wANaB4fBGi6Ta2JZAjNEmGYD1PU1r0AFFFFABRRRQAUUUUAFR3EENzC0NxDHNE3VHUMD+BqSigBFAVQqgAAYAA6UtFFAHkvxTn1PXvG9h4a0q2+0G0UTOj/AHN7DIZv9kDH54rH8b+HrHSNT0e31TU3uNTu5vPv72VyFjiHZR6dcd+OK9uEMImM4ijErLtMgUbiPTPXFYfiDwfoevavb6lqdu80sCbAu8hHGcgMO/JNJaWB63OE8S+OfFTxW+saRDHY6RJciC2WaMNLdf7WD0Xjtjr1r1G+v7TT7E3moXMVrCoBd5GwAfT/AOtXFfEbSdTu/EnhiSy02S6060nzIkOAEO5eo7DA/Q1nSwx+MviZqNtrM23StEHyWrPtV2/vH26k+2Ka1VvX8Aemp2+g+KfD+uTvBpWqQ3MqDJQAq2PUBgM/hWzXlq/2dq/xZ0z/AIRiCBLbTIyby4t0Cxkc8ZHB9M+/tT/+Fhuviy+uJbpV0O2zbwW8cQaW6l/2e/Xv0Ax60aOwHp9Fcr4R8ZJrurXGlXGk3umXcUfnKk45ZPX2PNdBBqGn3Fy1tBfWss6Z3RJMrOuPUA5FAFqiiigAooooAK5zX/BPhzW9Q/tC+sm+0kAO8UrIXA45wef510dFAHn3jbwXezPoZ8OWtibTTGJ+xTsVjYkg5PrnvXPeK7LXtR8XeH9L8V6lb+Xezbja22VhjUHpk/eY9Pxr2KuY8fatJoMWn6s2mwXlnFcbbp2j3SQKejIe3NCdmr9wtdO3Y5m61XV/F2tXmk6LqUeiaHpp8q4uFIV3xkYHoOD6cdaxLextX8b6dp/gvWdSu5rdvMvryW5LxBARkdMHuPTkVueK7f4bQ2MviZrezvZ5wXihjmOJpD6oDxz1qrpeh6hofwr1fU4rYx6rqMfmOiLgxRE/dA7YUk4pJ8ur6fmNpPRdfyOg1T4gW/8AaM2n+HtJu9cngyZng4iTHX5u/wDKt7whr9t4k0VNTtopIQXaN45OqMOo968j8Pf2FbeHY4ZPiBdWtvMoe50+1tSspYjld3Oa9i8NWOn6bodra6ZbvBahAyK4IfnnLZ5z61VrXJuaVIehpaRuhpDI6KaKdVEiiikpRQAopabSigANNNO7U00ARSjioEla3nWZeqnkeoqy3Sq0y0wOiglSaJZIzlWFJdXENrbSXFxIscUalnZjgACsPSLz7NN5EjfunPBP8Jqx40tUvfCepW7wicPbt8mM7uKloaZUuvGGlxtojQuJodXmMUUoYAL8jNk/9810CTQvH5iSoyf3gwI/OvE49N0HXND+H2n29isln9uH2yIRFQGEL5D+nNRa1ZzaRYeKNP0+2uLbRLXX7VpYbdGwtqUQyhAOo65AoGe3pcW7xGVJo2QdWDAin70yo3DLfd5614nNBZXM3iCPwXa3EejjTkMkccTJEZQwI2g9TgHOK3oPEtjrPiTQNPsJbgeTp0sk05iZViJiIwSRjI9KQHok+pWMW9ftULSIpbyw43HAz0rIsrrQ/GmhWzXkMUkbus6QPJ8ysjZU8ehANeKfCiy0/V9bstYu49NtJ7WzuI4o1L+fdSFjhn3ADIxxgnrXT6B4T02w8GaNrlvp5j1cXyF7gKRKVaTBU+2DTA9U0rXtJ1Sa9hsryOR7GYwz8j5WABP8xV+C4guAWgmjlA6lGBx+VeNaXpOhyL490edzpV1NqTsJUtySImRMH3UnNdH8F5IVbWbGLRLCy+zyxg3llGyRXmVOGwQOR3xxzSA7PW7PRtYhOl6osE6khvKZ8NkdCMHINVfD+i+GvDZki0uKC1eZgH3TFnYjoCWJNeQeLtS+3eJ7i6bRbSy1GDV4YYpI4ZGuZFBGXLYwFx74rX/4RPT7+Txzrd/ZPc3qljatIpJiKqSCnuTjp6UAexSTQx48yVEz03MBmsrwpr9v4g8Nwa5DG0MEoY4Y8gKxB/lXk+nzadc6npNx45trueOXw7BJas8Luol6uQAOJOvWuy+DtoP+FQ6fa3Fu4QwSgxyoQdpZsAg+1AGr4L8Wv4lkv7iPTvs2mW8rRRXTzDMrK2D8v8I9Oa6SNrcI00bRbW5Z1Iwfqa8F1XT7jTfAGimwsTBYtrUv9pqsLENFlgu9QMlc4qXWrCSy8DztpN8Z9Kk1uGW6gtoH8uCHHzoFxkp0JA9aAPXvFviWz8PaGNWkX7TCbiKDEbA8yOEB/M1dtNSjmmvI5Y2t1tpvK3ykAScA5HtzXimradFH4G1Y6XdJc28uracy2ttAypARMudoI79TU3ifT5dQuNXs54bhoJ/GlqGAVuY9keT9KAPY7Oy0ldSutYtUhN1coiXE6vncqZ2g844yasxX1lK7JFdwOy8kK4OK8g8Z6XBoK+L7LR0OmWUunwS7YgQhcNzj/e6H61k+DNH0G8sdd1W4urHR5r6zihFvYJI/2dcAbtrAE5PXjFAHvMFxBOCYZo5QODsYHFctr3j7R9H1l9NngvZTDJFHcTRQ7o4GkICBj75FY/wdkhS41awh0ext/s5j/wBOs0Kx3YIOCQR94Y5xxzXAfESeMeM9R8QXs0q3ul3Uaw6R9lcxXyDBUkgHc2cEHscUAfQasGUMpyCMg0OyqpZiAoGST2rkfhN4h1DxP4XOralH9nmlnbbamIo1uo6IwPU98+9R/EDXvKQ6TZyDzHH79h/Cvp9aaV2Juxz3i3Vjq+rM0Z/0aDKR+/qaz4V5qKJccVcgWtdjMsW69K07VOlVLZK07ZOlSNFqBeKuxrxUMKVbjXikMY68Vd0e4wfszn3T/Cq7LUEm5WDKSGByCKQzo6KrafdLdQ56OOGHvVmpKCiiigApkMMMIYQxJGGYswRQMsepOO9PooA4TxP4FmvNdl1bSG0mJ5oFgeK9svOjUAklkAIwxz1roPCHh228P6La2K7Z5YFI85lGeeTj0HtXGaV4m16HxZcWniPVJNPl3StbaebFTHPGv3dswPX6881m+C/GvjDXrjStSjV5bHUpWjmgW0ULaJg4kD9X5A4NAHqV/o+kajKk19ptndOh+VpYVcj8SKZq2m6LcRCfVLGylSAZDzRK2wD0JHFcd8Dk1R/D13dajrEt8GvrlFR4wNm2ZhkH8OnasTxFrfiTxBpfi+5stRt7Kx0i4eyFo0Kt55XGWZzyvXjFAHoniXS4/EHhibT7edI47mMbJAuVx24qxo2i6bpdmLe0sbWHcgWUxQqvmEDGTjrXlreLvEKz2ug6NI1v9i0eCfKWomadyowpz91fcVo+JPF+qS6fYJbavNo+sCzN1dWKaeLg98biT8gODQB6Y1patbpbtbQmFMbYyg2rjpgdBis1v+Ebur2G8ePTprpmKRTNGpfcvUA4zxXBaR4w8R+KtT0DSNNvIdLkutFGp3VwYBKS25V2Kp4wc9e1Yfg6W6a18PPdPG841S9DlDlSRQB7VbC0kZ7m3WFmkwHkQDLY6ZPfFQ3Ok6ZcWq202n2kkKtvWNoVKhs5zj1zXmmnar4lu9J8O2OhXNrprX88ouZltlcRqM/MFPBOcVDqPjrxHpOh3lhJcRXmqW2sxaZ9s8gLlXCtvEY4LAN07kUAdp4d8L3lr4pvfEWsahHe3csYhtlji2JbxZ+6BycnjPPaukvLW1vIGt7y3iuIm6pKgZT+BrzOPXvHzaLqcNvbzzzWsyeXfPaIjvC2dxWLOCy46Z7113w81P8AtTRGmbWm1V1kKs72ot3jP91k9RQBsW2laXarGttp1pCIjujCQqu0+owOKuUUUAFFFFABWD411pdJ0phGw+0zfLEv8zWvqF5BY2cl3cuEijXLGvIdc1ObWNTe8m4XpEn91aqKuTJ2KcYYnLHcxOST3NXIFqGFauwLWhBatl5FaNsvSqtsnNaVuvTipGi1brwKuRCoIV6VbjGBSGSLTxTBThQMdSUUlIAp8X3qZTouppMZLRRRSGFFFFABRRRQAVwf9iXuu/FifVNY01hpGkWYg08ToCk8r8vIAeoHT8BXeUUdbh0sYHiXwnousaBfaWdNsojcwNGsiQKCjEcMCBng4rij4e8Ua/8AC3Rori1ay8TaDcpJbi5OFmMWVHPoy9/WvVKKP+B+Af1955zqmueNvEOiXejW3gm80i7uIGjmu7uZPJjyOSmOXJ6AYHUV0HwtsLrTfh5omn6havb3MFoscsMg5U85BrpqKO4djx3w74P16Hx9b6Ld2Eq+F9H1G41OzuG+5IzgFEH+6xY11nxV0vUdTbwz/Z9nLc/Ztchnn8sZ8uMBssfYZrtqKFpby/QHrfzv+P8Aw5z3ijXtW0e+iSz8J6lrNs6ZaaydCyNn7pRiO3fNc34a03V9Y+JaeMrrw8/h22hsntjHMy+fdsxHzOq8AADvntXotFC0dweqscN8MtJ1LTrPxSt9ZTW7XWr3M0AcY8yNlG1h7GrHwY03UNI+HOmafqlpLaXcZk3wyDDLlyRn8K7GihaK3ovuBnDeFNL1Cz+KPjDVLqzlhsbqO28idxhJNqtuwfauTtLjUNV8V65rlj4Kt/GmmXUyLY3ly6RLEiDaY4xIpyu7JyOvrXsF1Clzay20uTHKjRtjrgjBrgdB0P4geFNMj0PRJvDuqabblhbSXzSwzIhJO1gikNjPXiktPkN/mafg7xg+oa1J4b1Xw7c+H9Tht/PitndZI5IgcZRlAHB7Yrpdajkm0e9hiQvI9vIqqOpJU4Fc34X8MapF4ln8VeJdSt7zVZLf7LDFaxFIbaLOSozyxJ7muvpyXNGzFF2d0ct8JLC90v4c6Jp+o2slrdwW+2WKQYZDk8Gs/wCE2lalpb+KDqNlNa/atbnng8wY8yM9GHsa7mim3dt9/wCv0ElZW/rr/mcXpGmajD8Y9c1aSzlSwn0y3iiuCPkd1Y5Ue4rJ0+18ReANX1SHTfD1xr+g6hdNdwLZuomtZG+8hVsZX0Oa9KopLS39eY+5wHhrSte13x2njPxDp39kw2ds1vptg0geUbj80khHAJ6Y/wAmlbW3iTwJ4l1mTTvDtzr+h6tcm8QWbr51tKR8wKtjKnHWvTKKNtg9TzGysfFmqfFnRfFGqaK2n6elnPAkO8SNANvBlI4DMTwBnGK0PFukeINJ8bR+NfDFimptLa/ZdR08yiN5UByroTxuHpXfUUdrdP6/UO9+pyOheKPEmq6vBayeBdS0yyOfPur2dF2DBxtQZ3c4HWq+g6XqMHxf8S6rNZypY3NjbRwTkfJIygbgPpXbUU+tw6AK8y8FDxL4P1TUtBm8LX2o2V3qklzbahashjVJGyfMycjFem0Ulo7g9VY84js/EPgXxJq9zpOgz69oerXH2ryrR1E9tMfvDa3DKfrxU2i6Zr/ibx3Z+LNf0ttGstLhePT7KSQPM7vw0j44XjgCvQaKFpbyB638wHWuK+GOl6jp2o+LZL+zltku9aee3LjHmxlFAYe3FdrRQtHf5fl/kHSxw+paVqUnxr0nWI7KZtPi0iaGS4A+RXLcKT61W8QaX4i8O+Obnxf4b0wavbahbpDqVgsoSXcnCyRk8E44xXoNFG1vL9Q7+f8AX6HK+HfEniLV9WWC48FahpNiFJkub2dAwOOAqDOfrmqvgzS9RtPiP4z1C6s5YbS9ktTbTMPllCqwbb9Miu0oHWgOljxf4bal4i0WfxNdWWgT65ps+t3IMdpIonhkDkfdbhlIx0PGK6fwnpWv6149k8beItNOkxwWptNNsXcNKqk/M744BPp71sfDrw9feHbXV4r6SB2vNUnvI/JYkBHbIByBzXU0LRL0X5A9W/V/mIeQRkjI6jtXlPgk+KPAsGoaG3gq/wBXaS9luIL+zkTy5w5yPMZjlSPXn6V6vRR1uHQ87+Gmi+IrXxh4u1DxLZJEdU+zyKYjuiPyvmNW77QQCfWqXhf/AISr4fwT+HF8K32v6Yk7yafd2UiZVGOdkgYjBHrXqNFHp6B6nnPgfS/FA+KGseINf09bWO/06IRLG+9IcMcRFv4mA5OOOaj+L+k+IY9TsPEvhPT5bzURbT6fPHEOfLkU7X/4C3NelUUmtEu39fqNPVsxfBuiR+HvB+n6LEOba2COf7zkZY/mTXMfDK21zw18KIIpNBuJtSgklb7CziORgZD0J46c16DRVNttvuSlZJHlfjibxB470JvDsXgDUbGSZ1/03UmjRLXB5dCCSWx6YrZ8ZeHtattX0TxV4cjS/wBS0qA2txayPsN3AQMgMejA8jNd3RS9B+p5h4mfxZ4/09fDi+Fr3w9p08iHULu/kTd5akEpGqk7iSBzWv4y0W8l8W+BZNOsZZbLTbuTz3QZEMflbVLfyruKKNgCiiigAooooAKKKKACiiigAooooAKKKKACiiigArmvEPgfw3r1/wDbtQsn+0EAO8UhTfjpux1rpaKAOd1LSU0XwfqFp4X01IrgwMIo4h8zMRjOT1NYvwr8ExaFp6ajqduG1aUZw4ybdf7o/wBr1P4V3lFC3bDpY8r+Kut3lz4jTw3p0V35axK2oSWUW6d0POwdOMe+MmovDPhaS78R6VfaX4eudB0+wbzJLi6k/f3R7DHb/wCua6zxP4NbUdbTXtJ1e40jVAgjaWNdyuB0yPpVzw14dutNu3v9S12+1W8dNmZW2xoM5O1BwOlENAlqdDRVXVr6DTNMudQuSRDbxmR8dcAdK84tbW+8Xac/iPxdrEul6E2Wt7OGXywUH8THv+pNK4HbeNfEFv4Z0GXUZlDyfcgizjzHPQfTuas+GLrUb7QbS81W1S1u5k3vEmcLnp15HGK8w+G+ir4g8QSXr3F3deH9Jnb+z47lt25jyOvpwfyrt/EHjzQdIvzp+bq/vF+/DZxeYU+vIFPZeofodVRWZ4a1yw8Q6Uuo6czmIsVZXXayMOoIpI9e0qTxC+gR3QbUEi814wpIUe56Z5HFFugGpTJ4op4XhmjSWJwVdHGQwPYin0UAczp/gPwpY6iL+30mMTK25A7FlQ+oU8V01FFAFGLR9JhuvtUWl2Mc+c+atugbPrnGavUUUAFI3Q0tI33TQBDQKQUtUSOopop1AAKWkoBoAdSGig0AMaoZF61YNRsOKYFCdMitLQ9Rzi0uG+b+Bj39qqSrVKdPzoA62K1tov8AVW8SfNu+VAOfX60/y4/m/dr8/wB7jr9axdG1jJW2vGw3RZOx+tblQ0UmMiiiij8uKNI0/uqoA/Kqmo6TY3ul3entCsUV1E8chiAU4YYJBHfmptTkaLTbqWM4dIXZT6EA14vp3iTxNY+DNH8WP4lF/Ld6tHZy2rKCjRvMI8KOzAHOaAO5034fxw6jptxeapNdwaW++0h8pEwwGAWKgE4Fdr5ce0LsXaOgxxXmOnat4ilTxfrz6lJJDpN5Nb2dmBhflVTlvX71VBqviW0Xwxt8Q/2hJ4jV45QqjETGIsHj54AIoA9VlhtVMlxLDDnb87sgyVHqfSmaXNY3FhDcaa0L2kqh4mhxsYHuMV5bY+Ltb1uHTtKjma3vrOG4l1fB+ZfLyIwf9/BNV/BOu65r8PhPRRqx0xJtAGoTSxoA0zhlXA9ueRQB6rp9xpupeZc2vkzFHMbuFGQRwRmrgjQBhsXDfe46189af4s1/SPDml2OnebfTanrN3FPNZqvmMqMfubiACfrXrHwsvfEt3ot1/wktjdWs0d062/2kKJGh/h3bSRmgDrDFEQqmNCE+6Co+X6elOVVUbVUAegFeZ6Tq+saf4w/s/xNeX8N1dTTixC4NpcIMlVXuGC4zkVJofim9k8A+E767v8AN7qF+kErE8vlpOPyUUAejiNAhQIoU9RjikhhhhTy4YY40/uqoArx/UNY8SLpvinxBF4lMbaPdSC3tCMoyqfusO+egqxaarr3iDxNqkf/AAkraXDaaVBeRwJ2d1JJbP8ADxQB6sltbRoY0t4lQnJUIAM+tOMUROTGn3t33R19frXkfhzxb4g8W6noGky6h/ZUd1oz3000S4aaRXVRtPZeckUab4g8VeINO0iyt9XWGd9SuLWe7iTAlij7geuO/rQB6N4t0C08R6RLps8zwMxVhLFjepByOvB+hrN8P+DY7DXJNa1C+a/vGt/sygxIiLHnPRQMn61z3hiwu4/i9rcE2valLDZWdqyxyTcSZVslh3r0tHSRQyMrL6g5FADYYYoE8uGJIk/uooA/Skkt7eSVZZIInkX7rMgJH0NSVzvizxNBpMZt7crLeMOF7J7mhK4NjfF+uwaNbtDaqhvZhwAOn+0a83BeSRpJGLu5yzHqTSzSzXVy9xcSNJK5yzGpY06VqlYzbuSQpV63j9qhgjrQt4+lDAnto+nFaVunTiq9vH0rQgTgUhoniX2qyo4pkS4qYCpGNI4qGVas1G68UAUo5ZLWcTR9R1HqK6C0uI7qESRnI7juDWFMoqvb3EtlP5kXI/iXsRQ0CZ1dFV7G8hvIhJE31U9RVipKCiiigDm4vBekLq8OpTNc3MkDO0KTTFljLdSAaj0nwNouk6glzpzXdvGkplFstw3lBz1O3PT26V1FFAGH4Z8L6f4eur2XTnnWO7kMrQtIWRWJySo7ZNZ2sfDvwzql7eXVxbzr9uIa6jjnZEmYdGIB6/zrraKAOW1LwJod5NbXC/abW5trdbZJreZkYxjopxwabq3gHQ9SnE05u1drcW0zRzspmjGcBiOT1NdXRQByc/w+8OSQabHHDPbtp1v9mt5IZmRxF3QkHkGp9K8D+H9LtbK1sbZ4obOSSWFd5OGf7xJPWulooAx9M8N6Xp62i20bKLTd5WW6butU9Q8EeHtQg1CG7tGkS/uku5sSFSJUACspHIIwOldJRQBzKeDbFbA2pv8AUmPmiUSm5bcGAIH4c9KfZ+DdJtEthA90jQ3H2lnWZgZpPV/X6V0dFABRRRQAUyaWOGJpZWCIoySewpt1cQ2sDz3EixxoMszHgV5j4u8TTazIba1LR2IP4yfX2ppXE3YZ4x8QSa1d+TAxWyiPyj++fU1jRrxTY0q1FH0rXYzHwJV+3j9qigjrQgjpATW8daEK9KhgSrsK0iiaJelWFqNBxUq0hjhTqQUUgCiikNAAafD1NR1JD1NDAloooqSgooooAKKKKACiisfxV4l0jwzZxXOrTSosz+XCkULSPI/XaoUdaANiiuV8O+PvD+t6v/Y8X2+x1ApvS2v7RoHkX1UN1q1r/jHw/oOqf2dq14bWX7IbsMyZQoG24BHJYk8KBzQB0FFcfo/xI8M6lrEGk51Cwurg4t1v7N4BMfRSetb3iPXNL8PaVJqesXiWtqhALNyWY9FAHJJ9BQ9FcF2NB2VFLuyoo6sxwB+NKCGAZSCDyCO9eT/EPx94e134e65p8I1CzuZ7NjBHfWbQeeAQTsJ4bjmvRvCf/Iq6R/14wf8AotaF1/rv/kHb+u3+Zp0VkeKPEej+GrFbzWLryUkfy4kVS7yv/dVRyTWVoHxA0HWNWj0qKDV7S8lVmijvLCSLzABk4OPQULUGdZRXmNt8UF/4TnV7GTSfEE2n2sESwwwaU7yiQklnZcbgpBGM8HGe9dnH4m0xvEdn4fK3SX93ZfbY0eHaBH6MezcdKFqkwNuisnxT4g07w3p8V9qZmEMlxHbr5Sbzvc4Xj0zVjXNW03Q9Lm1TVruO0tIQC8jn8gB1JPYCi4F1mVVLMwVQMkk4AFCsrKGVgynkEHINeY+LPiJ4b1nwVrdjF/aFpLdadOtsb2zeFLg+WeEY8E+3eus+H0sVv8ONDmmkSKKPTYmd2OFVQnJJ7Cjo32t+v+QdvO/6f5nR0Vwy/Fbwc04H2i/W0L+WL9rJxak9P9Zj9a6TxDr+m6FpC6rfyt9kaSOMPEN+TIwVT9Mkc+lAGrRXEX3xT8I2kzhpNRmtY32PfQWTvbKc4P7wcfiM1ua94ksdN8Ltr0K3F/bNFvhNnC0xfIyDhei+pPApN2VxpXdjborgvhh47bxDpOlwX2n6ydQnhLy3R05ktWYZPEg+XHYetdb4g1WHRdJm1K4t7u4SIf6u2gaWRj7KvP49qcvd3EtdjQorzz4XfEB/EGladDqGnay1/cl91yunMtqPmbH7wfLgDAz61r+IPiD4b0XVH0qR72+vohma30+1adoh/tbeBQ9AR1lFY/hXxLoviexa80a8E6RtslRlKyRN/dZTyDVjxFq1roWiXesXyzG2tU8yXyk3tt9QO9D03Ba7GhRWdJrWnp4cPiBpT/Z4tftW/HPl7d3T1x29ai8I+IdM8U6HDrOkSSPaysyjzE2sCDggjtRbVoL7M1qKxvDnibSde0y61OxlkWztppIZJZl2LlPvEEn7vvXOv8WPByuWWXUpLNX2NfpYSG2B/wB/H9KAO7orN1DXNNs/DkviBp/O06KD7QZYPn3J6r61iSfEPw0NYtNJgkvLy6ufL4trYyLDvAKiRhwpwfwo62Dpc6sSRmQxiRC4GSu4ZA9cU6vP9KH/ABf3XPX+xLf/ANDNdNZ+JtLvPE114eszPcXdoge5eOPMMJPRWfpu9qFql5g9GzaoqC/uo7Ozmu5UmdIlLMsMZkcj0VRyT7CvOvAvxM/ta4vo73SdekL6m8FqYdLZo4Y8qFWRh90g5JzyM0LV2B6K56ZRXO+K/GmgeGriG01C4mlvZhuitLWFppmHrtXt9aXwn4y0HxNLPb6bcTJeQDM1pdQmGZB6lT2+lC1B6HQ0VzniLxpouiakulyi+vtRZPMNpp9q1xKqf3mVegqh4c+I+h6/rB0rT9P143CP5cxk05lSA8/6w5+ToetC12B6HZUVzPifxz4f8P6gmm3Ul1dX7Lv+yWNu08qr/eKr0H1qxofi7Q9a0W51XTLia4itcieFYW8+Nh/CY8bt3t3o6XDyN6mrJGzsiyIXX7yhgSPqO1eaeCfib/al5qUV7pOvyj+03htfJ0tmWGIYAWRh91s5JzyM1WsfEGk+G/iv42udUmZTL9jjhiijMkszeUPlRRyTQugdz1aiuY8L+OvD/iHUpNLtHu7XUETzPst7bNBKy/3gD1FaHinxJo/hmwW81i7ECO2yJFUtJK391VHJND0BGvRXMeGfHXh/X9ROmWz3lpfhd62t9bNBK6/3lDdRU2seM/D+j6je2OpXjW0llbR3MpZPlKuxVQuOWYkHgCh6AtToaKx/CfiKx8TadJf6fDexQpKYiLq3MTEgA5APbkc1sUAFFFFABRRRQAUUUUAFFFFABRRRQAUUUUAFFFFABRRRQAUUUUAFFFFAFbVLG21LTrjT7xN8E6GORc44PvXFTfDLSYtMuI4bi9vJ1hdbOO7nzFE5B2naBjg//qrvqKVh3PNNKHiXwv8AC/UoLjS4bKW0hbyZI5g8jszfM5A4GAfXtXP+D7S6sfDpubbxjoWmQ3Q33Fxt3XQz1QknII56V7S6q6MjqGVgQVIyCPSsCLwT4TivftiaFZiXOR8uVB9QvSnu2LocZ4vtrDw14D0saBrN/DcPL5lqYWw14zgZZh6Yx9M471J4N8P+NvDl2999j0u/e/ZWunlnYTrnk/N04zz6mrvjvR9d/wCE20rX9P0ldXtLOLatqJQmx+eefwP4VJ4y8V+IdI8Hfa7vTodN1G8n8mBVl8zyVIyWY4xuova8gtsjqta8RaHozBNU1S2tnPRGbLf98jmr9ldW97ax3VpNHPBINySI2VYexrxi8uPCPh3R5v3kXiXxFdJ+8nY+bHG7D16cZ9yfaukgurj4f/DG1haQzatdH/R4W+YK784A9AP1NHRh2Ool8V2cfjRPC7Wl0bh4w4mC/JyM4/8Ar1p2Gr6bf311ZWd5FPcWhAnRDnYT79Oxrk/FniDUtF8FWjXcUP8Awkl/GII1hXkOepH0yPbJrU+HXhhPDOhiKT57+4Iku5M5y3936D/Gmlv5CvsdNRRRSGFI33TS0jfdNAFelFJmiqJHUCkFLQAtLTaWgBRS0lFAAaaadSGgCGRaqyrV01FInFMDKuI8irula1JZkQ3WZIegbqy02WPrVKaPrQI665K32lzrbOr+bEyqQeMkEVx3gb4caLo9raXN5Yh7+LLFTKzxK+c7lQnaG9wM022ubqxl8y2k2+qnlT+FdDpniS1uCI7ofZ5PU/dP40miky5p2i6bYR30dtbgJfzvcXKsSwd2ADHn1AHFZ+heC/Dui332ywsSsy58vfIziLPUICcIPpiugRlddysGHqDS1IzEs/CuhWeqapqdvYrHd6qoW8kDH94AMfh17VWk8D+G30vTtN+wskOmxiK1KSsrog/h3A5I9s810lFAHOr4J8NLozaQumotqZDIAGIZHPVlbqp+laHh3RLHQdO+waf9o8ncW/fTtK2T/tMSa0qKAOesfBuhWmuHWkhuJbvezoZrl5FjY9SisSF/Cqtv8PfCsGrJqcdjKJo5hNGpuHMcb88qmdo6noK6uigDz/Qvhzpv9r6hqetWrSzTXrzRqJ28t1JyNyA7T+Ip1x8O9O1TxjqWqavalreWOJIPKnaPIXOVYKRkex4rvqKAMDWfB3h7VrS0trmx8tLMBbdrdzE0aj+EMpB2+3Srdp4e0ezWyW1skhWyLNAE4ClvvH3J961KCQBk8CgDC1Twnoupa9DrlxDMt9DGYxJFO8YZSMYYKQG/GtHTLGz0fTVtLUGK3iyRvctjnJ5NZuueKtM0vMfmfaJ/+ecZzz7muC13XtS1his0nlW+eIUPH4nvVKLZLlY6TxP4yA3WmjkM3RpyOB9PWuJw8khkdmd2OWZjkk0qR8VPHHVpJEN3GxR81bhj6UsUXNXIIelADoIq0IIqZbxe1X4Y6Qx8EfSrsKdKjij6VajXikMei4FSgU1RxTxSGBFMcVJTWFAFaVeKpTJmtF1qvKlMDMSSa1mE0DbXH5H610GlaxBeYjkxFN/dJ4P0rFmjqjPFzkcY7iiwrnd0VyNhr11Z4juQZ4h3/iH+NdHYalZ3ybreZSe6ngipaKTLdFFFIYUUUUAFFFFABRRRQAUUUUAFFFQXt5a2URlup0iQdSxoAnrN1zWrDR4PMupRuP3Y15Zvwrlde8dFg0GjxnPTz3HH4CuMnknurhri5leaVjy7HNWokuXY0PEWvX2tzHziYrYH5IVPH4+tZqpT0j5qzHFVkDIo+lXYI+KIoeRV2CLpSAWCPpV6COkhiq7FHSGOhSrca0yNKsIuKQxVHFSCkFKKQwFLRSUABpKKQ0ABqSDqajqSD7xoYImoooqSgooooAKKKKACuX8UeLodK1u20Gw0u61jWp4zMltBtXy4+m93bhR+tdRXEeK/C2ut4yt/F3hW+sIdQFr9kuLe+VjDNHnIOVBIIz6UuqH0Zy/iy+8RXXxC8DPrnhy20krqLiGWLUFuGcFPmUgKMDoe9a3iCyt7z9oHw+1xGsn2fSJZowwyA4cgH8M0658GeK9W8TaD4i13WrCS40278z7JbIyQRxFTu2kjc7k7eTgYFb954dvJvidY+KFmtxZ2+myWjxknzC7NkEDGMfjVR0t6v8hPW/ovzMD9oFVHhTS7kAedDrNqY37qSxzg0fEdFvvix4G0y7UPZb7i5Mbcq0qLlcjvitz4oeG73xToFtp9hNbxSxX8NyzTlgpVDkjgHmpPiB4WfxJDZXVjfnTtX02f7RY3WzcFburDupHWktNfP9EN6/d/mZ/x2tLe8+Fet/aFVjDEs0bMPuuGGCPzx+NdJ4U/5FbSP+vGD/0WtcP4k8KeP/Fnh670nxBrWiW0LRnZHYRyDz5B93zGYZVc8kKDXf6JayWOi2NlKytJb20cTlehKqAce3FNaJ/L9RPW3z/Q5z4i+G9V1efSNZ0G5totW0adpreO6XMMwYAMrY5B44P/AOuoPD/jm4k1238O+KtCuNC1a4B+zEuJbe5I6+XIO/sa2/FUfipkgfwvdaVG6lvOjv43KyDjGGXlcc9uc1z9p4Z8Uax4l0zWfGGoaUI9KkaW0s9NR9pkIxuZ3wePTFKO9ugS28yHwl/yW3xp/wBeln/6AKj1H/k4jSv+wBJ/6MarWueGPE1p43ufFPhG/wBLWS/t0gvLXUFfYxThXUoCc4xxUvi3wrrmoano/iXRtSs7PxDp8Jhk82Nmt51b7ynHIGc4PPWhO3L5f8FDfVd7fhb/ACKPx/I/4Q6w566xaY/7+VF8W0W98XeA9JuhvsbjU2kmjb7rsijaD69T+dQ+KfBXjXxZZ2ra7rOkxzWd1FPb2lojrB8rAszsRuZtuQBgAZrq/H/hZfFGlW8UV49hqFlOtzY3aruMUq+o7g9xQtNfO/5Cev3W/Mh+Ltnb3vwz1+K6RWRLKSVMj7roNykfiBXD+P7m4g/Z00iO3zi5hs4JQGxlGxkZ7A4Arc1jw18QvEuiXWjeINb0W2tJYmVjp8T77hsfKHLD5FzjO0HI4rfTwnBe/Di38I6yVkVbJLeV4SeHUDDKSOxGRxSto/l+Fxp6r5/oYF+/je78NTaB/wAK60xLKS1NsqDXEKqu3AwPL7dawPG2k6ppv7PNlouu4F5DPbQS7ZA+F84Acjr8pFdHaaT8VdNtU02z17w7eW0QCRXd3BIJwo6blAKsce/NaXjjw1rHiHwJForX9rLqImgkluHQxxuUcMxAAOM44FU97+a/MS0svU37qztYfDE2nxwRrapZNGIgo2hQhGMVwnwqdm+Ace5idtndqM9gHkAH5V6NdRNLYzQKQGeFkBPTJXFc18PfC9xoXw9g8M6pLDNIqTJK0DEqRI7HgkA9G9KmabUl3/4I42XL5Mj+DH/JK/Dn/Xkn9a6bU/8AkGXX/XB//QTXHfD/AMP+M/DC22hz6jo954ftCyxSbJFutnO1SMbeD3zXbyossTxOMq6lWHsRzTq+9e3UVP3bX6HD/BBmj+EGkugyywyso9SHbFVv2fY428AnUmw15fXs8t3KeWd95HJ+n86n8B+G/GPhSSHRY9S0i88OQzM0bSI4u1jJJ2YA29T1zTE8KeKvDeoXr+CNS0oadezNcPYakj7YJG+8Y2QE4PoRTb95vuhJaW7MgVVsP2hAlkAi6johlvEXgF0fCufftXe6vZRalpN5p04zFdQPC49mUj+tc54L8KXmm6xe+I9f1FNS12+RY3kjj2RQRDpHGOuPfvXW0mvdUX/WrKv73Mv60PC7bUrnUPg7o/g3ef7RutV/sWYZ5CRyEuf++R+orZs9Sj8D3HxB0jIjgt4Tqtgo4G2RdpA+j4/OtbRvh9d2XxUu/E0t1bNpRklubW2UtvSeRVV2IxjGF9aX4p+AL7xXrmmX+n3ltbRqn2fUVlLAzQCRXCrgHJyvfFJ3kteu/wB3+av8wVk/Jbff/loc34o0+48P/s56fpoLRvctbi9I4P76Tc4P54r1+zsrOHS4dOigiFmsIiEQUbNmMYx6Yqr4k0Sw17w/daHfRk2lxF5Z2nBXH3SPcEAj6Vx8OifFC2sBotv4k0N7NE8pNQlt3+1qmMD5PulgO+abd+bzJStbyOW8Ou0fwR8c6ejFrSwu7y3tecgRgggD2BJr0f4X6da6Z4A0WC0jCLJZxTSHu7uoZmJ7nJqk/gmKy+GF74P0eYebcW7p59wT+8lflncgE8mui8N2Uum+HdN06dkaW1tIoXZCdpZUAJGe3FPv6L8Lj7er/Gx5H4/1DxJY/FLxEPCthJc6hLoUIMq4/wBHjBYs4z1bHCj1Nd/8JYdATwPZTeHWaSCceZPLIcyyTH75kP8AezmpbLw9eQfEzUfE7TQG0utOitUjBPmBlYkkjGMfjVXQfCt/4d8b3t9o09qvh/Ux5t1ZOzBobj+/EACMHuCRShorf1uwlq7/ANbI7NfvD61578Dv+QX4i/7GC7/9CFegg4Oa8/0fwv4u8N6/qH/CP6hpEuiahem7livFk86FmI3hNowc9skUR+L5fqgfw/P9H/mQfC1Vu/HfjrVLpQ18moraqzfeSFV+VR6A9aPiYq2fxH8CapagLezXz2cpXgyQsoyD6gZNaGueFdctPE9z4m8G6lZ2t3eoqX1pexs0FwV+6+V5VgPY5pdB8J61deKbfxP4x1Kzu720Ro7G0so2W3t933my3LMR3IGKI/Z8v0/zCX2vP+vw/Qw01NfBfxU8QyapY315HrccVzbS2NubiRFRdpRkXLAZ74xWp4Cs76/8f694xk0+506wvoIba2huU2SzbMZlZOq9MDPNYumR+I/FHjHVfF3g3UbXSLXH9mySXsX2g3BiP3lTjYMn159K1tO1zxlofjfStA8UXOl6pb6uJfs9xaQmF4mQZO5emDRDZf1/WgS3f9f1qcz8NdR8VjU/FOp6X4VtdXmuNYmjmuptTWB1CHCx7ShOAOeveuj8G6R4rX4n6h4l1TQ7XR7O+sVhmihvln3zKw2ucAc4z2qxqHhLxFpPiK+1vwRqtjbjUXEl7p9/GxgeQf8ALRWXJUnvxW54Tt/GMc9xP4p1HSplZQIbewhYLGc8ku3LfTFEenkv0sEuvm/1uc/8FP8AUeKv+xhuv/Qqg8HWdvJ8cfGl+8atPDBaxxsRyoaNc4+uBVjTvC/i7w94i1OXw7qGkSaPqd4buWG9WTzYHY/Ps2jBzz1x2rY8P+HbzTvHniPX5poGttUWAQohO9diAHdkY/ImiPR+VvwQS6rz/UwviGBH8V/AE6ALK89zGzjqU8vOD7VleLbnWH+O1ounaLDrEthpBltree7ECoWbDSAlTk9un8q7DxZ4bvdW8Y+F9Zt5rdINInlknWQkO4ZMDbgEH8SKZ438J3WralY6/oepDS9dsFZIZ2j3xyxnrHIvcfyzSWlvVjet/Rfmcz4l0/x74i13w9fSeE7HS5NLv1mNymrLK3lnh0xsHB6/hVhtNtL79oqa4uY1lNnosUsIYZAcuwDY9QCcfWtrR7b4lSapbPrWqeHYLCNgZo7KCR5Jh6ZcDZ9RmrVv4evI/idd+KGmgNnNpkdosYJ8wOrkkkYxjn1qlo18/wAiXqn8vzOnorJ8X2erX/hq+s9C1BdP1KWPFvcN0Rsj2OOMjOD1qfw9b39poVla6peC8vooVW4nAwJHHU0hl+iiigAooooAKKKKACiiigAooooAKKKKACiiigAooooAKKKKACiiigAooooAKKKKACq2pWFlqVo1pqFrFdQMcmORcjNWaKAOP8VeB7TUNLtLLRltNLFvcrOQIcrJjsccmqsmi6pqvxVXUtTtWGl6dAPsbkjY8mOoHrkk/gK7qihb3B7HmuiH/hKvixfajL89loi+TbqenmZIz+YY/gK9KqrYafY2DTNZWkNuZ3MkpjXG9vU1aoWyQPdsKKKKACkb7ppaRvumgCtQKKKskWlFNFLSAdRSUooAUUtNpQaAFooooAaRTCKkNNNAFeRarSx9avMtQulMRlzRZPSqU8Oc5FbMkearSw5pgZ1re39g3+i3DKo/gPK/lW1Z+L9uFvrUj1aM5rKmh9qqyw+1FgO5s9e0q6wI7tFPo/yn9a0Y5EkXdG6sPUHNeVyW4/u0xftEJ/czyx/RzS5Q5j1mivLo9Y1qAYj1CXH+1g1IPEmvKP8Aj7B+q0uRj5j02ivMG8Ta8R/x9KPolQy69rsq4bUJAP8AZAFHIw5j1RmVRliAPU1n3uuaTZjM99CD6Bsn8hXlk897OT513O+fVzUHk+oJPvzT5Bcx3Wo+O7WPK2Fs87dmbhf8a5bVPEGsallZbkxRH/lnFwMfWqIiNPSI1SSQm2V0jx2qVY/arCw+xqdIadxFeOL2qzFF7VPHD7Vahg6cUhkUMPtV2GL2p8MPSrcUXtSGJDH7Vcij9qIo/arKLSAI1qZRSKKeKQxwpwpBS0AFIaWkoAY1ROtTkUxhQBTlTiqc0fWtN1zVeSPrTAx54uOlU3jZJPMjJRx0ZTg1tSxdeKqSxe1O4hLPxFqVphZcXKf7XB/Otmz8V6dLgXAe3b/aGRXNyw+1VJYPaiyC7PRre/s7gAw3MT59GFWa8neEqcqWU/7JxT47vUYP9Vezr/wLNLlHzHqtFeYjxBrydL5j/vKKU+J9eH/Lyv8A3xS5WHMem0V5a/iTX2/5fdv0UVUuNU1i4z5uoTn2BxT5GHMesT3VvbjM88cY/wBpgKxdQ8X6Laghbjz3H8MYz+teaSLJId0kkjn/AGmJpohx0WnyIXMzp9U8c30+UsLdbdezvy3+Fcxdz3V7L5l5PJO3q54H0FPEXtT1h9qaSRLbK6x+1SpFVmOGpo4eelO4EEcXtVqOP2qWOH2q3FD7UhkUMPtVyGL2qSGHpxVmOOkMSKP2q1GlEaVOi0gBFxUgoFOFIYCl6UdqSgBaSikoADRRSGmAtPt/vGoqlt/vGkwJ6KKKkoKKKKACiiigAooooAKKKKACiiigAooooAKKKKACiiigAooooAKKKKACiiigAooooAKKKKACiiigAooooAKKKKACiiigAooooAKKKKACiiigAooooA4uTwCbW/urrw34n1bw+l3KZp7e3WOWFpD1ZVkB259queHfBdnpmsHXL7UtQ1rV/LMa3V7ID5anqEQAKmfauoooWgPUKKKKACiiigAooooAKKKKACiiigAooooAKKKKACiiigAooooAKKKKACiiigAooooAKKKKACiiigAooooAKKKKACiiigAooooAKKKKACiiigAooooAKRvumlpH+6aAKlOptFWSOopBS0ALRSUoNAC5pabS0gFpRSUUAOppFLmloAYaawqQim4oAgdKgdKuEUxkpgZ0kdVpYa1XjqB46BGTJDVd4a13iBqF4aYGO8NRPD7VrvDUTw+1MRlGH2pvkmtQxe36UzyaAM7yjmlEVaHlUoioAoLD7VIkPtV5YhUiQ0AU0h5qdIatpDUyRUgK8cNWY4ulTxxVPHHSGRRx1YjjFSJHUqrigYka1KKAKcBSAUU4UmKWgBaM0lFAC5ozSUUABppp1FAERFRsuanIprCgCpIlV3jrQYVE60wMuSKq0kIzWtIlV5IqBGRJCKryQ1sSQ8VA8IpisY7w1E0PtWu0IqJovamBlmGmmL2rSaKm+VQBneTSiH2rQEVOEVAWKKw+1SLCKuiKpEhFFwKiQ1PHDzVpIamSKkBXjhqzHGKmWOpkjpDI446nRKeiVIBQOwiringUAU4UAAooopAFBoJpKYBRRSE0ABpKKDQAVLbfeNQ1LbfeNJgWKKKKkoKKKKACiiigAooooAKKKKACiiigAooooAKKKKACiiigAooooAKKKKACiiigAooooAKKKKACiiigAooooAKKKKACiiigAooooAKKKKACiiigAooooAKKKKACiiigAooooAKKKKACiiigAooooAKKKKACiiigAooooAKKKKACiiigAooooAKKKKACiiigAooooAKKKKACiiigAooooAKKKKACiiigAooooAKKKKACmv8AdP0p1Nf7h+lAFSlptLVki0oNIKKAHUUlLSAAaWkopgLS5pBRSAdRSUtAC5oIpKTJoADTWp2c8d6ydc8QaXo6n7ZcqZccRJyxrOpVhSjzTdl5mlKjUrSUKcW32RonnjFVrye1tUL3VxFCvq7AV53rXjzUrvdHp8a2cX97q5rlbqee6kMl1PJO56l2zXz+J4kow0ox5vPZf5n1GD4Tr1FzYiXKuy1f+X5npWo+M9DtyVieS5cf3F4/OsO78eyEn7Lp6KP+mjZrjOgpK8Wrn+NqbS5fRf5n0NDhnL6XxRcvV/5WOhn8ZazJnb5MX0Wqr+KNbbP+lgfRaxzSVxyzDFy3qP7z0oZVgobUo/cjXHiXWh/y+Z+q1LH4s1hD80kUn+8lYRpDRHMMVHao/vY5ZXgpb0o/cjqrfxrcr/x8Wcbj/ZODWrZ+MtJlIFwktufcZFef0ldtLPMbT3lf1Rw1uGcuq7Q5fR/8Oj1+xvbG8ANrdRS+wbmrqp6ivE0Zo2Dxs0bDoVODW9pHjDV7AhZZBeRD+GTr+dezhuJIS0rRt5rX8DwMZwdViubDT5vJ6P79vyPU1WpkWud0HxZpOplY/M+y3B/5ZyHGT7GuiVsYzX0FGvTrx5qcro+TxGFrYafJWi4vzJ1WpVXFQo9TK1amBItSCo1NSA0gHilpoNOBoAXNGaSigBc0ZpKKAFzRSUUALRSUZoAKQ0E0hagBDUZFOkYKpZmCqOpNY99rkERK26+c3r2FceMzDDYKPNXml+b9Fub0cPUru1NXNNgMVRubu0hz5ky59ByawLrULy5J8yUqv91eBVPvnv618djONemFp/OX+S/zPZo5H1qy+7/M2p9XgGfLjdvc8VUk1SVvuxItUKQ18/W4mzOt/wAvLeiSPRp5XhYfZv6llr64J6qPwppvLj+8PyqCkrhlmuOlvWl97OlYOgtoL7ic3c/95fypReSd0U1WpDVwzrMIP3a0vv8A8xSwOGlvBfcXlvo/44yPpU8VxbydJAPrxWTQa9XD8XZhS+Nqa81+qsclXJcNP4br+vM6BVB56ipFUVz0U00J/dyMPbtV+21XkLcJj/aWvqMDxfg67Ua65H96+/8AzR5OIySvT1pvmX4mui1Mi1Xt5o5U3RuGX2qwjV9VCcZxUou6fU8dxcXZqzJVWpVqJWqVTVAPWniowacPegB/0oFIDS5pAFJRRTAKKSikAGkopCaYCmkopDQAVLa/eP0qGprX7x+lDAs0UUVBQUUUUAFFFFABRRRQAUUUUAFFFFABRRRQAUUUUAFFFFABRRRQAUUUUAFFFFABRRRQAUUUUAFFFFABRRRQAUUUUAFFFFABRRRQAUUUUAFFFFABRRRQAUUUUAFFFFABRRRQAUUUUAFFFFABRRRQAUUUUAFFFFABRRRQAUUUUAFFFFABRRRQAUUUUAFFFFABRRRQAUUUUAFFFFABRRRQAUUUUAFFFFABRRRQAUUUUAFNf7h+lOpr/cP0oApUopKKskdQDSA0tAC0UlKKAFzS02loAWjNFFAC0UlJuoAduqK7ure0tnuLqZYYU6sxqjr+s2Wi2RuLt/mP+riH3nNeUeItcvtcufMun2xA/u4VPyqP6mvHzPN6WCXKtZ9v8z28pySrmD5n7sO/f0Oh8TeOp7nfbaODBD0M5++309K4t2aRzJIzO56sxyTQoZmCqrMx6KoyameyvkTe1jchfUxmviMTiq+Llz1Hf8kfomEwWGwMOSkkvzZAaaaM/nSVynbYKQ1JBb3Nx/x7280o9UQkUk8M9ucXFvLF/voRVcrtew01e19SOn20Ml1cxW0C7pZWCoPU1Ga0PC//ACM2m/8AXwKunHmko92KrJxhKS6Jket6Xe6NfGxv41SYANhTkEVRrsPi8f8Air2/65CuNNbYmkqVaUI7JmWBrSr4eFWW7VxTSUlFY2OywGkpaKYxp/X1rovDvi7UNKKw3BN3a/3WPzKPY1z1IRW1DEVMPPnpuzOfE4Sji6fs60eZf19x7Xour2Oq2wuLGYSD+JTwyn3FaaSe9eD6fe3em3a3VlM0Uo9OjexFen+E/FFvrUXlviG8UfPGeje4r7PLc4hirU6mk/wfp/kfnGdcOVMDetR96n+K9fLzOwR6lVqzo5qsRyV7R80XQacDVdHzUgakBKDS0wGnA0ALRRRQAUUUlAC0maCaaWoAUms/VNUgshtzvl7IP61S1nWdhNvZkFujSdh9K55iSSzMST1J718XnfFUaDdHCay6y6L07v8AD1PbwOVOpadbRdizfX1zePmV8L2RegqtT44ZpBmOGRx6hTTJFeM7ZEZD/tDFfn1apVrSdWq22+rPoqcYQXLHQQ0lFJWJoBooGScAEn0FKVdRlo3UepXFOwxtWbbT7q5tJbqFAYovvHPNVa6fw7/yK+ofj/Ku7LsNDE1XCe1m/uRz4qrKjBSj3Ry+aSgdKK4EdQUGkJoPHUEfUUDCkNBNJQA+GWSF90TlT7Vr2OqLJhJ8Rv2PY1i0h5r1ctzjFZdK9KXu9U9n/l6o5cXgaOKjaa179Tr0kqZHrlrHUHgwkpLR9j3FbcMwYBlYEHoa/UcpzjD5nT5qekluuq/zXmfIYzA1MJK0tujNNHqUNVBJKnR69Y4iyGpQaiVs08GgZJSZpoNLQAUUE0lAAaKKQ0AGaSiigAqa0++fpUBqa0++fpSYFqiiipKCiiigAooooAKxNQ8W+FdPvJLO/wDEmkWtzEcSQzXkaOh9CCcitusPVfC3hu+kuLy80LTri5kUs8skClmOOpNJu2o0Q/8ACdeCv+hu0L/wPi/xq03iPTR4ntfDytK93dWhvInVQYjGDjO7PX8K8/8AgV4Y8O6l8NrK71DQ9Purhppg0ksIZiA5A5NO8aX11pXxq0NdJ00Xt3JoskFtb7/LQEueWb+FQASfpVNWaX9bMXf+up6tRXnV94q8aeF9Q0+Txdp+izaTfXK2puNOaQPbu33dwcncPpiug8e+KD4btrOC0sTqOrajP9nsbQPt8x+5Y9lA6mkB0tFed3nirxl4XmtLrxpp2jNpN1OsD3GnO+61ZvulwxO5fcYr0SgAorg/EnjHWrL4hDwnpWlQX01xYCe23sUCvu+ZpG7IFGeBnOB3rOv/ABx4u8L6xa6b4q0SwvW1IFNOk0pmAeYYxGwcnGcj5u3pQtQZ6bRXm2teK/HXhY22qeJ9K0R9FmuEhn+wySGa13nAJLHDgewFdJ488Ujw3Z2aWtk2o6pqM4t7C0V9vmueSSeygck0dAOlorznU/EnxC8M2n9s+JdH0S70mPBuhpsjia2UnG75iQ4HfGK3PGvjK30Lw/ZahYW51O61ORItNt0bHnu4yDnsuOSaAN/WdQt9J0i81S73/Z7SFppdi5baoycDuaNH1C31XSbTU7Xf5F1Es0e8YbawyMjsa808dan8QLDwLrEniTStFmsbiykikOnSOJbUuu0MwYkOASM4x610eha5ZeG/hBpetagW8i20yFiq/ec7QAo9ycCjo2+lv1Dqkut/0OzrK8Va9YeGtIOqakJjbiWOL90m5tzsFHGR3NcbP4i+JVtpDeJLjw7ov9mJH576esz/AGtYsZJ3fd3Ac4xUPxc1W01z4Q2+r2Dlra7urOWMnqAZV4PuDx+FFvzQHpgOQD681l3fiDS7XxJZeHpp2XUb2J5YI9hIZV689BWmn3F+grltY1ye2+JuhaEtrZvDeWdxK8zx5mQpjAVs8A9xijrYOlzq6K4TUPE3irVfFWp6D4QsdJUaTsW7utRdyGdxkKqIQfxzXQ+E5vE8ltMviiz023uEfET2UrMkq4+9huV+mTQtVcHo7G1QOTis3xRrVn4d8P3mtX5P2e0iMjBerHso9ycCuP03XPiZcWMevP4e0RbB1Ey6f57i78vr9/7u7HOMe1K+4HV+FfEGn+JdPlvtNE4hiuJLdvNQKd6HB4yeK1683/Z8uI5fAV3dcpG+qXUnz8FQSDz9KfYeKPG/ilZtS8H6Xo8WjpI0dvNqTv5l3tOCyhSAq54BOap9PRB39Wei0Vw1j8RLaTwJq/iG90+S3u9HZ4b6xD5KSqQMBu4ORg1FaX/xWuLeDUU0vwsYJgsgtDPKJQjc/wCsztzj2pAdTqfiDS9N1vTdGvJ2S81IuLVAhIYqMnJHArVrkvE+uXNh428KaUtnZSLqTziWSRC0kW2PP7tsjGeh45FQ694l1248YSeFPCtpYNd21stzeXd+X8mFWPyqFTBYn68UAdnRXmmk+IfiC3xD/wCEU1U+GIdkC3fmRQznz4d2G2ZfhuvUVa1bxn4gX4haj4P0bSLW9uEtoZraSVzGkQIO9pWycgZUAAAnPWjsHfyPQaK4Cz8U+K9H8V6ZofjLT9KMOrM0dpeaczhRKBnYyuSefXNafjfxTeaVqOn6BoWnpqOuaiGaGKSTZFFGv3pJD1wPTvQB1lFcDbeKvE+h+IdN0rxtY6WINUk8m0vtOZwiy44jdXJPPY5q14w8V6tB4ltvCfhXT7a91iaH7RNJdOVgtYs4DNjkk+nFAG74l8Qaf4fjsX1ATkXt2lnD5Sbv3j5xnkYHB5rXPBxXjHxI1HxStz4X0vxRp1gsj63BNBeWDsYX25DIytyrfMCOTnmvaG+8frTW1/P9ED3t5fqxpZQQCwBPQE9aWvKfH0vjBvi54btdPm0ZAYrmSwWdZWUfJhzLgjnHTbXSa/4o1bwx4fsV1W1s9T8RX9x9ntbWw3RxSuTxy+SoA6mktrh1OyorznU/EfxD8NWZ1rxHo2iXekx4N0unSSefboT975iQ+O+MV6BY3UF7ZQXlrIJYJ41kicdGVhkH8jQBNRRRQAUUUUAFFFFABRRRQAUUUUAFFFFABRRRQAUUUUAFFFFABRRRQAUUUUAFFFFABRRRQAUUUUAFFFFABRRRQAUUUUAFFFFABRRRQAUUUUAFNk+430p1Nk+430oAo5pabS1ZItAoooAWlptKDQAuaWkooAWlzSZpM0AKay/EetWuh2BuZ8PI3EUWeXP+FWNVv7fTbCW9um2xxjp3Y9gK8f1zVLnWNQe8uWPPEadkX0rxc4zRYKHJD43t5ef+R72R5O8fU56nwLfz8l+pHq2oXWqXr3l5IXkY/KOyj0FVMMzBVGWYgKPU0Va0YBtasVYZBnX+dfB3lUneTu2z9JUY0adoqyS2PUtB0nS/C2g/bLwR+cEDzzOMkH0FVbX4h6LcXa28lvNDG52rI6gr+NHxcZl8NxoD8rTqGHrwa8ok+4fpXv43GzwVRUaKSSX3nzOW5bTzGlLEYhtybfXY9K+Jfhy1bTjrVhEscseDME6Op71yXgjRV13XEt5si2jHmTY7j0r0k/vvh9+8+Ymx5JrjvhJf6fYSXzX1zHBvChS5xmlicPSljKcmrKSuysHiq8cvrRi25Qdl3/pHW654j0TwqI7JbfMm3IghUZUepNP0bWNE8XWk8BtwxQfvYZVG5Qe4rzHxtdR3nim9uIpRNGWARx0IxWj8KXZfF6opwrwtuHrVQzKc8V7Ky5G7WFUyanDA+3u/aJc17/My/F+jnQ9dmslJaE/PET/dPaofC/8AyM2m/wDXwK6j4yBRqunt/EYTn865bwv/AMjNpv8A18CvNr0o0sW4R2TR7mFrSr5eqkt3F/qje+L3/I4N/wBchXHHrXYfF3/kb2/65CuPpY7/AHmfqa5T/uVL0R0/hvQrFrOLWNbufKsnfbFEvLzMDjHsK1YdM0RfHGq289kDp8Fu0ixA8r8oPHvzWZfq6+CNCuPLdo45pNxA4HzVo3fiXw0z3t7BaagL66tzES2NgJAHr7V201SglF2VrPXrdf1oedVeIqSlKLk780dNlaSS/C+pieJdChsraPVNMuhdabM+1G6Mjf3WHrXXaL8OLLUPDUV/9qn+0yxFgo6Z7Vzk6SJ8MozIjKH1EFdwxkbW5Feo+EtZ0218GWkkl9bBo4clDKobjtjNdOAw2HqVn7RaON/Q4s1xuLo4ePsZNtTav3S7nF2nwo1CS08yfUYoZscRhMj86xJfh74mSSVRZq6oeGDcMPavYrDxJpd3a206zbDcIzxow5IXrXH3vxVsEnmihsZZEBIRjxmurEYDLKcYtyt89zhwma51VnJRhzW7q1vyPIJUKOyNwykg/WmRyyQTJNDI0cqHKsvUGpbh/MmkkxjexbH1NV3r5hOz0PvY6qzPUPBviaPV4fs9xhL6MfMOzj1FdRFJXhEE0tvcJcQOUljOVYV6p4V12PWLES8LcJxMg7H1+lfaZRmf1heyqv3l+P8AwT834kyD6lL6xQX7t7r+V/5P8NjrYpM1YR6yoZvrVyKT3r3D5IvKaeDVeN+KlVqQyYUUwNTs0ALQelITTSaAFNc9rmqli1rathRw7jv7CpvEGpGNTaQthz99h2HpXPV8FxPn7TeDw7/xP9F+v3Hv5Xl90q1Rei/X/IK2PC2mpfXLyzrmGL+H+8ax66/wPj+zJD382vmMjw0MRjYxmrpXf3HqZhUlSoNx3JtR1yx02X7MsZd1HKoOFqS3m07XrNxsB7MCPmQ1xmpMW1G4Zjk+Ya1/A7H+0J1zwY+R+Nexhc5q4jG/V6kU6bbVrHFWwEKVD2kW+Za3MfUrVrK+ltm52Hg+oqvW140UDWAR1MYzWJz0AyTwK+bx1FUMTOnHZNnrYao6lKMn1Ru+DbL7RftdSLlIOme7VreNQo0YEKB+8HQVPYJHo2hR7x85wWHqxqDxr/yBB/10FfXRw0cLlVSl9rlu/n/w1jxHWdbGxn0vZfI4o10/hz/kV9Q/H+VcvXUeHf8AkV9Q/Gvnsk/3h/4ZfkermH8Jeq/M5degqextXu5/LVgijl3PRRVcH5RXQaFD/okKr9+VtxPv0H8q4sDh1XqqL2OjEVfZQujWsNPsbYeXZ2n2uUfflfoDSXd9aw5S6jsHHdEPNZfifVWjY6XYsY4o+JGXqxrnK9/F5tTwrdChFaaPa3otNfVs83D4KVZe0qvf7/8AgHQ6pp2m3dsLzSZArMSDCe59PY1z314PerujTmG9VP4JflI9+xo1yPy77cBjzF3H6968bFOFen9YhFRezS29T0KKlSl7KTuulyiaQ0GkrzjrCrFldNbtg5MZ6j0qvQa6MLiauFqqtSdpIitRhWg4TV0zo4Z1YBgcg9KtRSdK5mxuDC2xj8h/Q1sQzdOa/XsmzanmdDnjpJfEuz/yfQ+Hx+Clg6nK9nszXjepUas+KXirMclescRbBpwNQK1SA0DH0U3NLQAUUUUAFIaKSgAqez++fpVc1PZffP0oYIt0UUVBQUUUUAFFFFABUdx/x7y/7jfyqSkZQylT0IwaUldNDR59+zz/AMkrsP8ArvP/AOjDS6oAfj/oxI5GhzY9vnrrPCugad4Z0WLR9KWVbWJmZRLJvbLHJ5+pom0HTpfFFv4kdZf7QgtmtUIk+Ty2OTlfXPerb95P+trC6P8Arrc479oL/kTLD/sMWv8A6Eao/GS1kPxA8GXkmq3WkWhkntjfQFQ0MjL8vLAgZ6ZI7133inw9pviXT4rHVFmaGK4S4XypNh3ocrz6e1WNd0nTdc02XTdXs4ry0l+9HIOM9iO4PuKlafff8Eht/lY4zW/hvPrGnPY6v498S3dmxDPHK0G0kHIP+rrvoU8uJIwxIVQuT1OBXE2nwr8JW9xDKw1W5jgcPFb3GoSPChByMLntXc0+gup58oB/aEc45Hh04/7+rUfxU/5Hv4e/9hV//QRXYDQdOHio+Jtsv9oG0+x58z5PL3Bvu+uQOaTWvD+m6xqelajerMbjSpzPalJNoDkY+YdxSjpy+T/VsJa83mv0scv8fv8AkmN7/wBfFv8A+jVqp8RGWx+IngHWLtglhHLNbvI33Y5JEGzPpnFdr4o0LT/EmjSaTqiytayMrMI32NlTkc/UVNrOk6brOlyaXqlnFd2cgAaOQZBx0PsfcULTXz/QHr9xj/FS+tNP+HmuT3rKsbWbxqGP33YYUD1OTXnmpW0+i6d8JrrVsxwWcqRXLP0id0Xbu9OmPwrtdN+GPhOyvYLpob6+Nuwa3jvbx5ooSOhVDwMV02uaTp2uaZNpurWkd3aTDDxuOD6EehHqKFo7+n4f8OD109fxMP4uXVrZ/DTxBJdyIqPYyRLuP3nYYUD1JJFcP4/tri4/Z00h4d+23hs55igyRGvU/hkGuts/hf4TtwyyQ396vltHGt5ePMsIYYPlg8KcHg9q6jTtLs7HRYNHii32UMAt1SX59yAYw2evFHR/L8Ljvqvn+NjjrXwjfatpaTwfEvxPc2V1DlSrwFXRh/1z9DWP8SdCtfDPwWt9EsriW4t7a9tlSSUgsczg84AHetuX4T+D2eTyY9UtbeRtz2lvqEiQH/gGa39V8KaLqPhmHw5NBJHpsBjMccUhUr5bBlGTk9RR/wAAlG0n+rX/AHRXA+JP+S4+FP8AsG3f9K78cAD0rLu9B0668SWPiCZZft1jDJDCQ+ECv97K96PtJ/1sx9LGL4o8CWuqas2u6Vql/oOtlArXdm3EoHQSIeHH5H3qD4b69rl5quueG/ET2tzf6NJGpvLZdqTq4JGV7MMcj3q1rXgDQ9V1SfUpLnWbS4uDmb7HqMkKucYyVBxWt4Y8O6P4asWs9HtBBG775WLFnlb+8zHkmiOgS1OY+P1vNP8AC7UjCjOIZIZpFAzlFkBb9K7DT9QspdDt9TjuIzZG3WYS7ht2bc5z9KtTRRzwvDNGskUilXRhkMD1BFcXb/C3wfBc+ZHbX32bf5n2E3shtc5z/q8469qXRoOzMD4No2ofCXW0sT81zd3wgx33D5f5iqfwg8P3mreA7B7Lx74hsGgDQz2Vu0IW2kUnKYKEj8a9O8N6Fp3h6yms9LjeKGW4e4ZWbOHc5OPQeg7Vh638N/C2qapLqnk3un3k3M0un3b25lPq23gmn1+S/AP83+IvhnwJpuk2+t293f3etDWXDX323YSxxj+EDqD+grmvEWi698ONEuNc8L+Ipp9IsV8yXSNTPmJ5eeVjk+8p9B/+qux07wV4dsPDdz4ft7WUWN0xafM7mSRuPmL5zngdPSsyD4YeF1nikum1fUkiYMkF9qMk0QI6HYTijroC8zN8VXQvviH8OL0RtGJ/tEuxuq7oM4P51F4li1K0+MMLeEbmyTVr/TC1/Dfq32dokOEYFfm354wOw5ruNS0DTdQ1rS9XuFl+06WXNrsfao3rtOR34rzT7P4d8XeONeg8fXMMVxplyYdOspphABb4/wBYG4L7j74o6q3mw6a+SOy8MeGdUj8T3HivxJe2lzqslsLWGKzjZYLeIHJC7vmYk9zWZoAH/C+PE7YGRpVqAfxrml03w3ovxF8P2vw8vZWupLk/2pb21000AtgpyZOSAc4xzXqNroOnW3ia88RRLL9vvIEgmJkymxPu4Xsaa6P1/r8RPqvT8/8AgHH/ABb/AORs8Af9hsfyFZPjawmk+OemmTXr7Q477SWgtbq1KBnkVyTHlwRyCD6nAr0XXfD2m61faXeXyzGXS7j7TbbJNoD/AO0O49qXxP4e0bxLp32DWrGO7hDbkzkMjf3lYcg0lp97/KxTf5frc5a++HMl9cWMur+NvEOoR2d1HcxRXDQ7fMU5HRAfaqukstn+0Hrcd2wR9Q0mFrQt/GFI3AfkfyrW0b4beGdM1S21JTql3cWrBrf7ZfySrEexUGtXxZ4T0PxRDCurWrNJA26C4hkMc0R/2XHIoWjT9fxVhb3X9b3OS+OV1arP4QsmkX7VJrsMiJn5ti5DH6ZYV6W33j9a422+G3hWBIz9nu57hLiO4F1PdNJOWjOVBdudvt3rsScmmtref6L/ACB738v8/wDM898YMqfGrwSXYKGtrxQT3O3p9ai+J7LY/ETwLrN2wSwiupreSRvuxvIoCE+mcYzXV+LvCui+KbWGDV4JGNu/mQTQymOWJvVWHIoh8K6KvhpvDt1DNqFg5Jdb2ZpnYk5yXPOfQ9qSdreQ318yv8UL600/4fa5cXrosTWckahj95mUhQPU5IpfhhaXNj8PNBtLxWWeOxj3q3VcjIB+gIFZ2nfDHwnZ3sF00N/ffZ2DW8V7ePNFCR0KoeBiu0oWl/62v/mLt/Xb/IKKKKACiiigAooooAKKKKACiiigAooooAKKKKACiiigAooooAKKKKACiiigAooooAKKKKACiiigAooooAKKKKACiiigAooooAKKKKACiiigApsn+rb6U6myf6tvpQBn5paSirIFpc0maKBjqKSloAKWkooAU0mfwHc0ma5n4haydN0n7LC2Lm64GOqr3NYYrEQw1KVWeyOjCYWeLrRo093/AFf5HJePNdOral9ngY/Y7c4Uf327muboHAoNfmeIrzxFV1Z7s/XMLhqeFoxo01ogNWtD/wCQ5Y/9d1/nVM1b0P8A5Dlj/wBd1/nUUvjj6o0q/wAOXoz0f4v/APIvQ/8AXcfyNeUyfcb6V6r8X/8AkXof+u4/ka8pk+430r085X+1P0R5XDn+5L1Z7RH/AMk9H/XjXiy4Ma5APFe0R/8AJPB/14V4sn3B9K1zf/l1/hMuH/8Al/8A4jR0fRdT1jzBplr5wixvwcYzXoHgDwvNoU02raxLFDJs2oueIx3JNcV4V8S3Xh37R9lgil8/G7eemK9B8K+JLLxbBcaff2apIFzJETlZF9RVZZDDc0Xf952e1xZ1PGqEkl+60u1vbr1OB8f6zHrXiB5bc5toV8uI/wB71NUPC/8AyM2m/wDXwKs+NdFXQddktIiTbuN8Oew9Kq+GP+Rl03/ruK4p8/1r95vfX7z1qKpLA/ufh5dPuN74un/ir2/65CuPFdb8WW3eLX/65iuTFGO/3mfqPKlbBUvRG94S1u6srqPT2VbiyuHCSW8gypycZHoa1rDSdLX4g3tm1uZLO3VpI4i3UgAgE+nNc14cXf4g09eublP/AEIV1WjyiT4o3Q7SPIn6V0YZ88YKWvvKxyY6Ps51JQ0vBt27339fM5rxDrd9rFzm4YLFH8scKDCIPYVl9qdN/rnH+0f5001wTnKcnKTuz16VOFOCjBWR6NpbbbvwrF/es5f1U157dLtuZV9HI/Wu9s5Nuu+EU9LL+amuC1Zgup3S+kzj9TXfjFeC9f8A22J5WWJ+1l5r/wBukQsaifrSGSmk1wKJ7iiBq5ompzaTqUd3ETt6Sr/eWqJNJW1OcqclKLs0KrShWg6dRXT0Z7TYXcdxbx3ELbo5FDKa0oZK8y+HmrGORtKmf5W+aHPb1Fd/BNX6BgsUsVRVRb9fU/Gc2y6WXYqVCW26fddDZikq1G3FZUMmcVdikrqPOLqmng1XRuKkDUhkhNUtWvBZ2pk/jbhB71aLY6njvXJavdm7vWYH92nyoP614HEWa/2fhfcfvy0X6v5fmehl2E+sVfe+Fb/5FVmZmLMSWJyTSUUhr8kbvqz7BICa7DwP/wAgt/8ArrXHV2Pgf/kFv/11r3eHP9+Xozzs1/3d+qOU1H/kIXH/AF0NbHgf/kIzf9c/61j6j/yELj/roa1/A/8AyEpv+uf9awy3/kZQ/wAT/U1xf+6S9Bnjb/kML/1zFV/C1l9s1VSwzHD87fXtU/jfjV1/65itjw/CulaA93MMO6+Y2f0Fd8MKq+bVHP4Yu7+Rzus6eBio7tWRR8W33mapa2KH5Y3DP9c1e8bf8gUf761ySzNcams8nLSShj+ddZ42/wCQKP8AfX+Vb0cU8Xh8ZWfXb01sROiqNWhBdDiq6fw5/wAivqH41zBrp/Df/Irah+P8q8rJf94f+GX5HdmH8Jeq/M5Yfdro9EmxaQTDkxgjHuOf61zY6CrulXv2SUiTJhYjdjqp9RXJl9dUKqlLqb4qk6kLIqzt5k8kmc7nJzTK6a80C3vx9r0e6jYPy0Z45qnH4X1Z3xIsca92LVvUynGKfuwck+q1T+ZEMdQ5dZW8nozO0uNpr+PA4Q7mPoKl1+TdeqvdEwfx5rorKw0mxlSx+3Kbp+WI/iPYVgazo+o2Ty3FynmRlz+8HOfc1tiMBWw+Fta+vvW1tbo7GdLE06te97aaX0uZdFFBrxj0QpKSg0igNXbC4ONjHlenuKo0KxVgy9RXp5RmU8uxMa0dtmu6/rY5MbhI4qi6b36ep0EEvvV2KT3rDgmyAQetX4Ja/Z6dSFWCqQd09UfASi4ScZbo1o396nVqz4ZKtRtVCLINOFRqaUGgY/NJRRmgApKKKBBU9l99vpVep7H77fShjRcoooqCgooooAKKKKACiiigAooooAKKKKACiiigAooooAKKKKACiiigAooooAKKKKACiiigAooqppuo2WpLO1jcLOsEzQSkA/LIv3l59KALdFFFABRRXOeP/EknhjS7O8itEujcX8NoVZyu0SNgtwDyPSgDo6KKKACs7WNC0TWdn9r6Pp+obPu/abdJNv03A1o0UAU9K0rS9JgMOl6daWMR6pbwrGPyAq5VTVtQstJ06bUNRuFt7WEAySMCQoJx0HPUirQ5GaAFooooAKKqSajZR6rDpT3Ci9miaaOLByUUgM3p1Iq3QAUUUUAFFVLrUbK1v7SxuLhUubwuLePBJkKjc30wPWrdABRRXOeI/Ekmk+K/DuipZpMmrySo0pcgxbFByBjnOaOtgOjooooAKKKKACiiigAooooAKKKKACiiigAooooAKKKKACiiigAooooAKKKKACiiigAooooAKKKKACiiigAooooAKKKKACiiigAooooAKKKKACmy/wCrb6U6mS/6tvpQBnigUlFWQOozSZpaAFopKXNAxc0GkpCaAAlQCzHCjkn0FeO+KdSbVtcnuScxqdkQ9FFeieO9Q+weG59rYln/AHaevPWvJxwMV8hxLi7yjh16v9D7jhLBJRnipLfRfr/kKaaaDSV8qfaBVvQ/+Q5Y/wDXdf51TNSWk32a8guf+eUiv+RrSDtJMVSLlBpdj0/4v/8AIvQ/9dx/I15TIfkb6V7P4u07/hJfCwFlIpkcLNAc8E46V5ja+FPEF1dranTpYsth3fhVHc17GbUKk8QpQV00jwMgxVGlhXCpJJxbvc9Oj/5J4P8ArxrzrwB4bt/En2lZ7mSDyAMbB1zXoPi+eHQ/A8lvv58kW8fqxrj/AIO3kdvrVxYuwBuI8pnuR2rrxMacsVRpVO1mceBnVhgcRXo6Pmuv1/A5nxFYJpet3OnxyGRIWwGPU1tfCkkeM4xnrC1aPxG8L6m+uSanYWz3MM4G5U+8jVc+F/hvULLUJNV1C3aA7NkMbfeJPU1x0cJUhjUlHRP8D08RmFGpljk5ptxt539Cl8Z8f2nprdzC3865Pwx/yMum/wDXwK3vizfR3XiVLeJgwtY9rEf3jyRWD4X/AORm03/r4FZYqSljW13X6HTl8HDLIp/yv9Tb+K/Hi1/+uYrlBXV/F048Xv8A9cxXIq3NZY5f7RP1OnK/9ypeiN3wRH5nirT1P/PYH8qv+G5mPxJib+/esp/M1W+Hi58V2x/uq7fkpNGgiaPxfa3hjcRm8yHKnB5PetKDtCm/73+RhiveqVV/c/PmMjVI/K1K5j/uysP1qv3rQ8UL5fiLUE9Lhx+tZe75x9RXJONpteZ6VF81OMvJHeTv5fjLw1F/ctYh+YNcP4g+XXr9fS5kH/jxrr9dkEXj/Rf9iCBa5TxSpTxJqQP/AD9SH/x416WJXutdpfojgyxe9F94fq/8zOBpc02lrgPaCkJoNIaYJD7eeS2uI7iI4eNgwNesaVepeWcN1GQRIoP0NeR12Pw+vt1vNYs3MZ3p9DXu5DifZ1nSe0vzR8jxjgFWwixEVrD8n/kz0K3k6Vfgk6Vh20nStK3k6V9efmCNaJqlDVSifirCNSKK2u3XkWRVT88nyj6d65qrutz+dfFQcrGNoqia/IeI8f8AXMdJp+7H3V8t/vZ9jluH9jQV93qwJpKKQ14J6AV2Xgf/AJBb/wDXWuNrqvAtyvlT2pPzht6j1Fe5w9NRx0b9UzgzSLeGdvI5vUf+Qhcf9dDWv4H/AOQnN/1zqPX9FvY9QklghaaKQ7gV7e1avhDS7iz825uV2PINqqeoHqa2y/A4iOZLmg9G3fp16kYrEUnhHaW6RT8RwrceKrWF/usFz+dbutac+oWi2qTGBARnA6gdq5LxJeeZrzzQPgxYVWHqKrHVtS/5/Zfzrf8AtTDUa2IhUi5KcunYzWDrVIUpRlZxRvx+EvLlST7aTtYNjbWvrWn/ANqWYtfN8r5gd2M1xlvqupG5iVryUguARmup8XXE1tpIkt5GjfePmFduBr4CWFrSp0mope8r7/iYYiliVWpqU0308jjNQt/sl9Lbbt/ltjd610Phv/kVtQ/H+VcxNI8sjSSMWdjyT3rpvDf/ACK2o/j/ACrw8ocXi5uKsuWVvuPSxyfsI33uvzOWHSikX7ooNeKtj0R0UssLboZHjP8AstippNQv3Xa95MR6bqrGkq41JxVk2kS4Rbu0Ojdo5llHLKwYZPU16Ho+pWusWR+UbsbZomrzqprK6nsrlbm2cpIv5Eehr0sqzOWBqO6vB7r9Tlx2DWJjo7SWxqeJdDfTZDcW4L2jH8UPofasSvRdH1K11iyb5V34xLEa5TxNob6dIbi2Be0Y/jH7Gu3NcqgofWsLrTfbp/wPyMMDjZOXsK+kl+P9fiYhpKKK+dPWCkJoNJTKJrZ9uV/EVft5aylbawarUL4bFfpnBuPdbDSw8nrDb0f+TPj8/wAN7Osqq2l+aNuCSrsT1j28laEDdK+wPCNFGqUGqsbVOpzSAkBpaaKUmgAzSUUUAFWLH/WN9Krk1PYf6xvpQxou0UUVBQUUUUAFFFFABXDePdb1iXxNpfgzw7eJYXt9E9zdXrIHNvAvGVB43E5A+ldzXkfxb0nRoPiJo3iPxVp63nh2W0ayuXZWKW0m4lHbHIHzEZpdV/X9aj6Mu6nceIPAOr6PcXPia88QaNqF2lncx3oUywO/3XRlxxnqKn8a6n4o/wCFr6X4d0HUhaRX2lu0jSLvSHDkmUJ0L4GBnjmq9ppPwSTULFbOHQnvJpV+yrFMzsz5yuAD6+taGp/8l+0f/sBTf+jKpbq/n+Qu9vL8zL8UDxP4Bm0zWv8AhLtQ1vT576O1vbW/VTw5xuQgDbiug+Jev6tYXej+G/DrRR6vrM7RxzyruW3iUZeTb3OOlZv7Qf8AyJlh/wBhi1/9CNJ8WS2i+MfCvjOaKR9O06WW3vWRS3kpKuBIQOwNJapX7/ov1G1bbt/mbHh/wp4g03V7e8uvHmr6nCoPn2tzEhjkJHbH3MH61iWt14i8e+INXXTfEFzoOg6XcmzRrNF8+5lX77Fj91R6V1th4x8K317a2djr9hc3F0f3EUUu5n4z0HTgd64rwBqmn+C9f8ReGfEV1Hpzz6jJf2U052R3EUnPyseMg9RR117f5f8ABF00/r+tDQ0LUte8NeO7Xwjr+qvrNnqUDy6dfSxhZldOWjfHDcdDVrwDqmo3vjrxrZ3l7NPbWV5EltE7ZWJSmSF9OayJb+28Z/F7RJtDkW803w/FLJdXkfMfmuMLGrdCeAfzpnhvV9N8M/FfxjZ67eRaedRkhurSS4bYkqbMHBPGQaI7q/Z/noEutvI2fF2qala/FXwdptvezRWV3HdG5gVvllKrldw74qj481nxNb/EzRtC8P3AQ6hp8oxLzFCwb/XFf4ioBwPXFZWr+INP1743eETpMourS1S5ja6QZieQoSUVuhIAGcetbet/8l78Of8AYHuv/QqEr8vz/Jg38XovzR0XhXQ9V0e2u01DxRf61POQUkukUCE4P3VHGM84rmdZ8L+MLbSrvUl+I+qNqcMbTJGIY0tWKjO0x46cYzn8K2fi9qGr6V8O9WvtDLrexxjDoMtGpIDMPcDNcFqNn8KF8Gm6M0PiHVZ7U/ZzJcvcXc0xXj5c5Bzz0wMVMm7NlJapG/qnjvU1+Dem+J7WOGPVNR8m3VmXMccrsVL49BgkD6VnfEvRPE/hvwbPr1t8QvEUtzasjXEbSoscgZgrBAF+XrxnNR6YkR/Zhi+0ab/aASwZvJyRhhKfnyOfl+9xzxVTR7r4fXlpp1vr/wAULrW4oxG4sbycLD5gAxuAQEgHszGrkvfkl3/AiL92L8jrfFGt3vhPwLp0en3d1qeralNHbWUuouHfzJecuQACFB9O1ZfiTTvGXhPQZvE0Pji71e5slE13ZXMafZ5kz8yoBynsas/HXS11bwtpeqxWg1Oy02+ju7mCL5vOt8Yfbjrwc8Vlx2PwEk05dQ8vQEgYZ+aVw49iuc5/Ck3u+txroj1DRNQh1bRrLVLcERXcCToD1AZQf61wXjPVtSvPiPB4T/4SaTwzYNZC4jniCrLdyFiNiu3AxgcdTXfaRBZW2lWlvpsaxWSQqtui5wqY+UDPtWD4xl8CalIdD8VXGkPKqiQQ3cgR0B6MpOCOnY9qJfEEfhDRfDOuWVvfWt1431a+huIwsEkkcYnt2zywfBzxxyOK4j4KeHbu40y41D/hKtfiSDWLgNbRzp5MxWQ5Lgrklu/Iq98LZo7Xx9qmheG9ZudX8LwWiSBpZDKlrOWx5aSHqMdqX4Na5pOm2er6DqWoW9nqcWt3Obadwjtvkyu0HrnPamviv5fqhS2t5/obPw/1TUb7xt42tLy9mnt7O/jjto3bKwqY8kL6DNJ4q1TUbb4teENMt72aKyu4bpriBWwkpVGK7h3waxfC+sab4Z+KnjOx168h05r+aG7tHuG2JKmzBwTxwaran4gsNe+OnhI6TKLqztYrqM3SDMbyGNiVVuhwMZx60o68vp+g3pzfM3PGWqa7q3jq18EeHtSOlAWn2zUb5EDSImcKiZ4BPrXLfFPSfEWh2WiW9z4hudc0yfWbXJvUXz4JA4IIdcblPIwRxW5rt5b+E/jSmuau/wBn0rV9NW0W7fPlxzI2QrHtkVn/ABk8VaNqltoul6PeRajINYtZbh7c70gUONu5hwCTwB9aI/Z9f1/yCX2vT9P8zrfib4h1HSYtM0nQ/KXWNZuvs1tJKMpCAMvIR3wO3vXOeKY/FXgPSh4nTxle69BbSJ/aFneomx42YBjHjlCM5xzUvx40mCZ/D2vahp7ajpOmXbf2jAqknyZAAXwOcAqKqNpvwG+yR3Ozw+Y5cBMTOWJPQbc5zSXfrcbtp6Gl8R9c1+HxN4PtvDV2IjqpmQrLzGQUBDsvfbndj2ql42s/F3grRW8VW/jbUNV+ySI13Z3sSeTKjMAQoUfJ1/8Ar1oeNI4ofiZ8PYYFCRI1ysajoFEJwPyq38ev+ST63/uR/wDo1aG7K67/AKiSu7PsZHx/glv/AIdx6lDqV7bQ74CbaNlEcu9hgvxkkducVf8AEseseBvA2sazZ6/rGt3SxJ5Q1F1lW3+bBcBVHQHJz6CoPjBHLJ8Fg8UbSeTFaTOFGSEXaSa6iDxf4TutIa+GuadJZiJDMxkBCK/ADjtk8YNVJW5ku4Rd+Vvsc1oPh/WtSs7XWNM+Kmp3u8rI5WOKS3buyhP4fTk8eleij868T8fw+DdGgGu+AtagsfETzILe00y43peMWwUaIZGME+mK9ot2ka2iaZQspRS6js2OR+dG6FszyTVvD95efHUWo8Va7bNLo7XCzQSorxDzCPKX5MBOM9M+9b3inUdcstR0HwF4f1WVtUvInluNUvFEssUCdXxgAueQOO1VfEOoWeifHbTb/VriOzs7rRHt4p5TtjMgkJKk9BwRUfjK+tNK+IXhzx95yz6C9rJYXF3D86Q7iSrkj+HJIz7Uo2tFdNfzdv0KlvJ+n5L/AIIeJrfxZ4C03/hJYvFl/r9hbOp1Cyv0UloicM0bD7pGc4r0q1njurWK5hbdHKiyIfUEZFeb/FjxXo+r+EZ/DXh6/t9W1bWAttbwWr+YQCRl2x90Aeteg6LZ/wBn6PZWG7d9mt44c+u1QP6U1s7kvdHmPj7Rbu8+MnhuJfEms2ou7e5eMwSIptgq9I/l4B75ya7mfQ9Zj8MLpOm+Kb5LwSZbUbuNJ5ihJJGMAZ7A9sVy/wARby20f4qeDNX1KUW1gI7q3e4fhEdl+UE9s1U+Juu2l94g8MWcuvNbeFL2SZby7s7goskq/djaVeg/GkvhSX9alPdsXxGviTwLd6Pqsfi/Udbsri/is7y1v9jcSHG5CANuD2/WtH4jyRw/EvwHLK6pGk90zsxwFAjGSTXCfEe0+HtrcaLD4Ss7SfUU1W2a5urV2lEUZcD53yRljjA6nmuv+L+l2mteO/A+l34drW4uLlZVRypddikrkdjjB9qFfT1/RCdtfT/M0NB1LWPG3iNdW0+7utO8KWLlYTGdj6nIDgsfSIfrS+LtW1rVvG8Pgrw/qQ0kR2v2vUb9UDSIhOFSMHgMfWqHhOeXwB4tHgrUJWOh6g7S6HcSHiJjy1uSf0/+vWR8QNJ8OWXxZXV/Gunx3GhanZJDHcyhjHb3CdmI6ZFGnu22/wCB/mGuvf8Ar9DaW813wV4x0XTNQ8Q3Gv6PrUjW6vdqvn28wGR8y9VPpXpNebaLpXwci8QWEejw6I2qtIHtFt5Wd9w5yMEgYx3r0mn0F1CiiikMKKKKACiiigAooooAKKKKACiiigAooooAKKKKACiiigAooooAKKKKACiiigAooooAKKKKACiiigAooooAKKKKACiiigApkv8Aq2+lPpkv+qb6UAZuaWkoqyBaKKKAFpabSg0AKTTSaU0g+9QB538U7zzdTtrFW4gTcw9zXHGtPxXc/avEd9NnI8zav0HFZdfmeYVvb4qpPz/LQ/Xsqw/1fB06fkvverCkNBpK4z0QpDQaQ1QzofC/i/UtBj+zqq3VpnIic/d+hro5Pif+7+TSCWxwGk4rzqkrtpY/EUo8sZaHBWynB15+0nDX5r8jT8R69qGvXQmvpAET/VxL91KzopZYJknhkaOWM7kdTyDTKQ1zynKcuaT1O+nRhTgoQVl2O90v4mXkMKpqFglxIBjzUbaT9aj1f4lX1xA8Wn2SWjMMeazZYfSuEpDXZ/aOK5eXnOBZLgefn9mr/O33bDpHeSRpJHLu53Mx6k+tX/C//Izab/18Cs6tDwwyr4m00swUC4XJPQVzUv4kfVfmd9dfuZ+j/I3Pi8P+Kvf/AK5iuRjrsPi+ynxi+xlYeUM7TmuOFdGO/wB4n6nPlX+5UvRHQeCr2zsNdjnvZDHEY3QuBnbuUjP613D3FjHoFnYTa5pYtLWYTCWPJlYA5xj15ryktUTkmqw2LdGLja/9L/IzxWVxxNRVOZrbt0v/AJs0fE97De6/e3dsSYpZmdSe4NZit+8Un1FIaTFYOXNJyfU9SnTVOCgumh6Rqml2uqa/Za1b67pkcCJEdrzAMAvUYrifFk8Nz4jv57dw8TzMVYdDzWZijFdNbEKorKNru5yYTBOhJNzvZWWnQSlopDXMegBNJRSGmNIDWj4YuvsmtwPn5XOxvxrNoVykiSLwVYEVrRqOlUjNdHcyxNCOIozoy2kmvvPXoHwcZrStpOnNYNhN5sEUo6MgP6Vq2z9Oa/Rk01dH4M4uLcXujZherDS+XC8hP3QTWfbvxS6nJtsGXu3FceYYj6thalb+VN/Pp+JthqftasYd2Y7MWYserEk0lFIa/Drtn3iQGiikpjCn21xNbTrPBIUkXoRUdIaak4tOL1BpNWZ01v4ukVAJrQM3cq2M1X1LxPdXMTRW8Qtw3BbOWrAor0551jpw5HUdvl+Zyxy/DxlzKItIaDSV5R2jo28uVJMZ2sGxWtrWvvqdkLVrZYgGB3A56VjGkropYqrSpypwdlLfzM50YTkpSWq2Cuo8N/8AIraj+P8AKuXrp/DjoPC+oguoPPBPtXfkv+8P/DL8jnzBful6r8zlh90UGkH3RRXkI7woooNAAaSkoNBRNZXU9ldLcWzlJF/Ij0NdLqXim3uNIeGOBvtEq7XU/dX3rk6K7sNmGIw0JU6ctJf1oc9bCUq0lOa1Qg6UGg0lcJ1BSUUUDCno33fyqOjPyn2Oa+k4VxPsMygukrr/AC/FHk53R9phJPtqaVtJWjbv0rFt3rSt36V+tHwxrwtVlGrPgbpVyM0hlgU8VGppwNIB1IaKKACrFh/rG+lViasaf/rG+lDGi9RRRUFBRRRQAUUUUAFMljjljaKWNZI2GGVhkEehFPooAzNO8P6DptwbjT9D0yzmPWSC0jjb8wM1bays2vkv2tIGu0QxpOYx5ioeqhuoHtViigCvf2NlqEKw39nb3cSuHVJoldQw6MAe49amdVdGV1DKwwQRkEU6igDN0/QdD065a50/RdNs52zukgtUjY/iBmp9T0zTdUhEGp6faX0QOQlxCsig+uGBq3RQBBZWdpY2y21lawWsC/djhjCKPoBxUOqaTpeqxrHqmm2V8iHKrcwLIFPtuBxV2igCpHpmmxm2MenWiG0z9mKwKPJyMHZx8uR6U97Kze+jvntIGu4kKRzmMGRFPVQ3UA+lWKKAEIBBBAIPUGs6w0HQ7C5e6sdF021ncEPLDaojsD1yQMmtKigDz34paVPDb+HmsdGe80HT70y6jptlGBvjx8p8sYDANklaq6t4r8KalpU2n6V4P1DVrmSMpHaf2I0a5IwMs6hQB6jpXplKWY9WJ/GlbRpjvqmc18MdGvfD/gPSdH1Fg11bw4lAbcFJJO0HvjOKv/8ACN+Hftv27+wNK+17t3n/AGOPzM+u7Gc1q0VTd3clKysJVDVNE0bVWVtU0jT75lGFNzbJIQPbcDWhRSGQWNnZ2FsttY2kFrAv3Y4Ywij6AcVXudF0e51BNQudJsJryMgpcSWyNIuOmGIyKv0UAUtU0nStVRU1TTLK/VDlRcwLIFPtuBp0emabG1q0en2iNaAi2KwqDCCMHZx8uRxxVuigCG9tbW9tntry2huYH+9FNGHVvqDwaqQaHokFn9ig0fTorXzBJ5KWyKm8HIbaBjIPQ1o0UAIeQQeQeuay4PDfh23vPtsGg6VFdZ3eclnGr59dwGa1aKAK89lZz3UF1PaQS3FuSYJXjDPFkYO0nkZHpS31pa31q9rfWsF1bvjfFNGHRuc8g8Hmp6KAGCOMRCERp5e3bs2jbt6Yx6VQtNB0K0jnjtdF023S4GJ1itUUSj/aAHP41pUUAZmneH9A024+0adoemWc3TzILSONvzABrToooAq6npun6nb/AGfUrC1vYc58u4hWRc+uGBFPhs7SGyFjDawR2qrsECxgRhfTb0x7VPRQBn6ZoujaW7yaZpGn2Lv99re2SMt9SoGa0KKKAK9/ZWeoWzWt/aW93A33op4w6H6g8VB/Y2j/ANmf2X/ZNh9g/wCfX7Onlf8AfGMfpV+igDPg0PRbey+wwaPp8VrvEnkJbIse8HIbaBjIPOasT2VncXMF1cWkEs9uSYJXjDPET1Kk8rn2qxRQBV1DT7DUY449Qsba7SNxIizxLIFYdGGRwfepbm3guoHt7mGOeFxho5EDKw9weDUtFAGdpmhaJpcjSaZo2nWLt95re1SMn8VArRoooAKKKKACiiigAooooAKKKKACiiigAooooAKKKKACiiigAooooAKKKKACiiigAooooAKKKKACiiigAooooAKKKKACiiigAooooAKZN/qm+lPpk3+qb6UAZdLSUVZA6jNJmloAWikpc0DENRXEnl28sn91GP6VIapa4+zRr1vSFqipLlg5dkXSjzVIx7tHjUzmSeSQ9Wct+tMNNQ/IPpS1+Vbn7WlbQKQmg0hqhgaSikplJBSUUhpjA02ikNMoU0lFIaY0BpP0opDTRQrMzMWdmZj1LHJNMzQaKoaQE02iimNIDTTQTSUxhSGg0hqhoDSUUhpopIDSUUhplAaa3INKaSmNHoXhibzNFtT6Ltrftn6VyngxydFTcc4cgV0tu1foOClzYam/JH4bm9NU8fWiv5n+ZsW78UmqPmKNffNRWzcUmonJi+hrxuKp8mV1POy/FFZRG+Kj8/yKpoopK/JD7IKSg0hpDA0lFFAwoNBpKYwpDQaSkAUUUhplAaNxAIDEA9QDwaQ0lIAooooGBpKSg0FAaSiigApDQaSmUFJRRSGFJRSUxhSN91hjPFBpOecdcV2ZbUdPGUp9pL8znxcOfDzj5P8AIkt2rTtm6VjW7dK0rZulfuTPzZGxbt0q9EazLdulaEJqSi4pp4qFDUmaQD6SiigAqzp/+sb6VVNWdO/1jfShgi/RRRUFhRRRQAUUUUAFISApZiAB1J6ClrmfiDZeF73TYP8AhLL5bWyjkLBWvDAspx904I3j/Z5oY0dJHJHICY5EcDrtYHFKSACSQAOpPavD7a88EaZ8SvDDfD3UIoxd3LW2o2lsZBE8ZXKsVYYzkdRXS+KYX8ZfFQeD7y6uItE02wF5dwQylDdSOQFViOdoB6Ub2t/VhbXuekrNCylhNGVX7zBwQPrWR4S8R2HiTSl1GzPlxtNLEiu43NscrnHocZFZVp8OfBmnQXy2eipHFdweXPD5rmNwOR8ucZyBzXLfAfwn4ak8Jafr0mi2bapFdT7Lop+8XbKyrg+wGKa3B7HfeHf+Eg+3av8A21NYSW32r/iXi2+8sWOknvWvJJHHjzJETPTcwGa86+HNwllrHxFvHGVg1Z5WHqFjz/Ss/wCH/hDS/G/h2Pxb4xifVr7U2eVEllby7aPcQqRqDgYA69ala29F+IPS/qz1imGSMJvMiBc43FhjP1rz34ftceHPiJq3gX7VcXOmrapf6d58hd4VJCtHuPJAJGM1z3wr8I6d4lstZn8Q+bf2UOsXMdrZNIRCh3ZZio+8SSOvTFPe1u1/xsG2/wDWlz2VWVlDKwZT0IOQaWvMvA9nH4X+LWreFdLkmXR5dNjvYrZ5C6wSFipCZ6A46V6bR0TDq0NkkjjAMkiID03MBn86UEEAggg9CO9ed+N7H4Wrrs954vvrSa9kABt7m6eQRDHaJSdufXFVPgXfWTax4n0jRNQkvdBtLmKTT2d2bYrr8ygtzgEULW4PQ9NMkQTzDIgTON24Y/OnKysoZWDKehByDXjHwf8AB2m+JPDl3deI1l1C1i1G4itLN5CIYhvyzbRwWJJ5PStz4e2q+HPij4g8JafNN/Y4s4by3t5JC4gdjghSeg9qfZd/8rg9L+X+dj0p3SNd0jqg9WIArkPE+uajZ/EXwnpNpcqtjqK3JuUCK3mbFBX5sZGCexrmtL0m0+InjvxJdeI/MvNL0e5FjZWJkIiDAZZ2A6np+dVr3w5b+G/jP4Qt9NkmTTJkuXitXkLrA4TDbM8hSNvHTilHVx8wltLyPX6buXcV3LkDJGeQKdXkupaPNr/xv1jSpLye30x9LtpL5IHKPOATtTcOQpJ5x6Yo6pB0uesI6SDMbq46ZUg0eZH5nl+Ym/8Au7hn8q85+IJsfhr8MLuPwtCmmme4WKNgS3lvIcNJzzkAVxmox/CGHw5M+m+JiPEUUJkh1MST/aHnAyCWI6E8Y6c0r7vsO2x6z8SPETeFfBl/rcUSTTwqFhRz8rOxCrn2ya5i+k8b6N4N1fxBe+MLW+li0ySZIIbGJVgmwCpB/iA54bOa5rx/Lb+KfgDZeKdStUk1QRwL5pzlW80KxA6c8/nXV+LPDeg+H/hP4kOiaTbWBuNLZpvJXG8hOM/maJpxjLyHDVxOx8LXU994a0y8uX3zz2kckjYA3MVBJwOK0FkjZyiyIXHVQwyPwryzxz4guNB+D/h+O1vfsEuopbWhux1gjKDe4xzkCuW8Rt8KLDw5Pd+FPEX2fxHax+ba3iST+dPIvOHJGG3eh45qptc0uyZEE3GPmj36mLLEzbVljZvQMCa8t8V+ItS8QeHvBOkWl1Jp83ihl+1zwna6RqoMgU9sk10mlfDPwXpd9b31jpTRXUGcS/aJNz5GDv5+br3os03f0BO6Rr6Z4k0+/wBf1bR4mVZNMMayyNIu1mdd2B9BjP1rZrx7wV4H8I33xA8aWd54fsZ4LK6gFsjoSIg0YY457nmvYI1VEWNAFVQFUDsB0pL4UxvdoVmVF3OwVR1JOBSIyuu5GVl9VORXl8GnwfEL4heIYddeWfRtCkS0t7BZSsckhBLSOB97p0NJqOl2/wAOvG3h6bw+0tto+sXJsbywMhaJXIykiA/dPXpQtbef9IH18j1HcuSu5cgZIzyBRHJHICY5EcDrtYHFeU6pon9v/HbVNOurq4j03+yLeS7hhkMf2jDEIjMOduSSQOuKb4l8P6X4E8ZeEtQ8LwvpyahqIsby2jkbypkYdSpOMjPWiOtvP/OwPr5f5XPWqxbvxHYW3iyz8NuR9qubaS5LbwFjVCBg+5ycfStrvXkeveE/Dd98d7S0vNGtbiC60iS5nSQEiSXew3nnrgUL4kvX8gezfp+aOr8Y65qFj408HafY3SraanczR3ShFbzFVVIAJGRyT0xXXLJGzlFkQuOqhgT+VeUfFDQ4YfEXw/0HRT/ZVv8AariKP7N8piQqpbb6HBPPvSfE/wADeH/DPgy88S+HbebTdX03ZPFdRTuXkIYZDkn5s980XSjd7XY7NtJdv8z1umiSNnMayIXHVQwyPwrz34t+KLvSvh1Y3NvdixudVeCBrkf8sFdcu49wM/nXDeID8JrHw5PdeGPEXk+I7aLzbW+SSfz5pV5w5Iw27pg8c0PS9+glrbzPY/FH/CQbtN/sGawiH2xPtv2r+KD+IJ/tVsllDBdwBPQE8mvJvGOqSa54T+HOrzqBLdaxaSSADjdtbP6g1c+MEN/c+OvBNppt21ncXE11D9oUZaNGRQ5X325xTs07edvwQrp6+V/zPTFkjZiqyIWHUBgSKdXPeFPBvh7wvNcXGj2bx3FyoWeaSZpJJcc5YseTk10NIYUUUUAFFFFABRRRQAUUUUAFFFFABRRRQAUUUUAFFFFABRRRQAUUUUAFFFFABRRRQAUUUUAFFFFABRRRQAUUUUAFFFFABRRRQAUUUUAFMm/1T/Q0+mTf6p/oaAMqlFNoqyB1FJS0ALS02lzQAhqC7tP7QgksPM8vz1Kb8ZxUxp1q228hP+3SlFSi4vqVCThJSW6OYX4SqFA/tmT/AL9ij/hUq/8AQZk/79ivUaK8j+xMF/J+LPc/1jzH/n5+C/yPLv8AhUq/9BmT/v2KP+FSr/0GZP8Av2K9Roo/sXBfyfix/wCseY/8/PwX+R5b/wAKkX/oMyf9+xR/wqNf+gzJ/wB+xXqVFP8AsXBfyfiw/wBY8x/5+fgv8jyz/hUa/wDQak/79ij/AIVEv/Qak/79CvU6wX1q4XxzHoXlx+Q1oZy/O7OcY+lH9i4P+T8WH+smZf8APz8F/kcT/wAKhX/oNSf9+hSf8KhX/oNSf9+hXot3rekWkZkudStokDFCzyAAMOoovNb0izhjmutStoY5RmNnkADD2o/sbB/yfix/6yZl/wA/PwX+R51/wqFf+g1J/wB+hSf8KgX/AKDUn/foV6e95apbLctcRrC2NrluDnpzVdNa0mS/+wJqNs11/wA8hIN35Uf2Ng/5PxYf6y5l/wA/PwX+R5x/wp9f+g1J/wB+hSf8KfX/AKDUn/foV2Oo6teQ/EPTNISQC1ntZZJFx1YdK2NS1nStNkSO/wBQt7Z3+6sjgE0/7Gwf8n4sP9Zcy/5+fgv8jzb/AIU8v/Qbk/79Ck/4U6v/AEG5P+/Qr1KS6to7dbh541hbGHLcHPTmqsWtaRJfGxj1K2a6HWISDd+VH9j4P+T8WP8A1mzP/n5+C/yPN/8AhTq/9BuT/v0KQ/B1f+g3J/36Fel22saVcXrWUGoW8lyvWJXBYfhT9S1Kw02ETaheQ20Z6NI4UUf2Pg/5PxYf6zZn/wA/PwX+R5h/wptf+g3J/wB+hR/wptf+g5J/36FepW97aXFn9shuIpLfG7zFbK49c1WuNe0a3kjjm1O1jeQAoGkALZ9Kf9kYT+T8WH+s2Z/8/PwX+R5t/wAKbX/oNyf9+hSf8KaX/oOSf9+hXoPijxJYeH4LeW6dSZ5AiLvAznv9K07K8tb2ETWk8c0fTchyKP7Iwn8n4sf+s+Z/8/PwX+R5V/wplf8AoOSf9+hR/wAKZX/oOSf9+hXrlFH9k4T+T8WH+s+Z/wDPz8F/keR/8KYX/oOSf9+hSf8ACmF/6Dkn/foV67RT/snCfy/iw/1ozT/n5+C/yPIf+FLr/wBByT/v0KP+FLr/ANByT/v0K9eoo/snCfy/ix/60Zp/z9/Bf5Hit54cHhWVNMW6NzkeZvK4xz0qWBulafxFk3eKSv8AdiArJt+1enSpxpwUI7I8DEV54irKrUd5N3Zq27cCtzS9BGrW32g3Ji2sVwFzXPwniu38Dvu0+VPST+lc+NwdHGUvZVleI6FadGfNB2ZT/wCENX/n+b/vik/4Q1f+f5/++a62ivH/ANWcs/59/i/8zu/tTFfzfgjkv+EMX/n+f/vmj/hDF/5/m/74rraKX+rOWf8APv8AF/5h/auK/m/BHI/8IWv/AD/N/wB8Uf8ACFr/AM/z/wDfFddRR/qzln/Pv8X/AJj/ALVxX834I5D/AIQtf+f9/wDvij/hCl/5/wB/++K6+in/AKs5Z/z7/F/5h/auL/n/AARyH/CFL/z/ADf98Un/AAhK/wDP+/8A3xXYVleLdSm0fw5e6lAiPJBHuVX6E+9H+rGWf8+/xf8AmH9rYv8An/BGJ/whK/8AP+//AHxR/wAISv8Az/v/AN8Vn3Hibxhp2iQ69e6bp9zYNGssiwFg6qRnua7VNRtP7MTUZZkht2QPuc4ABHej/VjLP+ff4v8AzD+1sX/P+COZ/wCEIX/n/b/vij/hCF/5/wBv++K6XT9V03ULdrixvoLiJfvPG4IFcTZ69qWueJ79LPXbW1tLSUxxQKAzT4GSc0f6sZZ/z7/F/wCYf2ti/wCf8EaP/CDr/wBBBv8Avik/4Qdf+f8Af/virvw61a71bwyb7UJA0ouJULYwNqsQK1bHWtJvrl7az1G2nmT7yJICR+FH+rOWf8+/xf8AmP8AtfF/z/gjnf8AhB1/5/3/AO+KP+EHX/n/AG/74rp9T1LT9MiE2oXkNrGTgNI4UVma14s0fTbC2vPtUM0dxMkcZSQc5OC30FH+rGWf8+/xf+Yf2vi/5/wRlf8ACDL/ANBBv++KP+EGX/oIP/3xXWWN5a30PnWdxHPHnG5GyM1PR/qzln/Pv8X/AJh/a+L/AJ/wRxn/AAgq/wDQQf8A74pP+EFX/oIN/wB8V2lFL/VnLP8An3+L/wAw/tfGfz/gji/+EFX/AKCDf98Uf8IIv/QQf/viu0oo/wBWcs/59/i/8x/2xjP5/wAEcV/wgi/9BB/++KP+EDX/AKCD/wDfFdrRR/qzln/Pv8X/AJh/bGM/n/BHFf8ACBr/ANBBv++Kgv8AwWtpZTXX25m8pC2CnWu8rM8Vv5fhy+b0hNXDhvLYyUlT1Xm/8xSzfFtNOf4I8etmyAa07Y9KyrQ8L9K0rY9K+iZ5CNa2PStCE1mW3atGCpGi7H0qYVXjPFTUhj88UlAooAKtad/rW+lVc1Z03/Wt9KGNGhRRRUFBRRRQAUUUUAFeXeOoZNL+Kun+JtX0S81jRFsDbxfZ7c3H2SfcSWMY55GOQP5V6jQCR0yKOqYdGjyPxBqGq+JvG3g3UbPw7qVpotnqJHn3MBR3ZkPzbOqoAMZbHJrW8W22q+GfiMnjew0u61XTrqy+x6jDajdNFtOVkVf4hx/OvRsn1NFG239dA33/AK6nM+GPFsHia7ntbTRtatYUiJNze2hhQk8bQG5J5z0xxXJ/CfVrjw3ap4K1jQ9Xhvo76VY5ktGe3kR3LB/MHAHPevUiSepJoycYycU1owex5/8ADrT5W1rx7DeW00UF3qrBS6FRIhTBKk9R7isvwjrV98PdJ/4RXxBoWsXMVm7rY3tjameO4iJJXO3lWGec16oaASOhIpLT7kvuD/hzgfAGnarqfjXVfHWsafLpguoEs7C0nx5qwqcl3A6EkDinfBK2ubXw/q6XVvNbs2t3TqssZQlSRgjPY+td5QTQtPut+Nw/r9DgLa1uh8e7u7NtMLY6FGgm8s+WW8w/Lu6Z9q749ODg0uTjFFHS39b3Drc8c+H+ojwSNT07X/C+s3GuyXssv2y2sDP9sVmyuJBwPoSBW38KINa/4TrxhqOtaXJp0l9JbzRxtyAu04Xd0LAAZx0NekAnGMmihfpYHr99zgvgXa3Np4Kniurea3kOp3TBJYyjYL8HB7U3SLW6X4763dtbTLbvo8CrMYzsZg3IDdCfau/Jz1oycY5o6p9v8rA+vn/nc8vhnvvh941164utH1G/0LWp1u4rixgMzQS4wyMo5wfX2qCe81jxD8VvCesroWoWWjQi4jhe5iKyMxTJdl/gU8AbsE4NergkdOKMn3oWlvIHrfzCuE0e2uV+N+vXTW8y276RbKsxjIRmDHIDdCfau7oz2o63DpY5b4p+HLjxR4NudOsnVL2N0uLUscKZEOQD9elYlr8R/Jtkt9X8G+JIdWQBZbeHTzIjP3KuPlwfcivRKNxxjJoQHnnxkF5q3wguGh0u7juZzbv9k8vdKn7xSQQueR3xWz8RoZpvhbrVvDDJLM+luqxopZmOzoAOSa6oHmilJXi49xxdmn2POfEvhvUta+F+gLpsYXV9LW2vLaKUbd7ooyhz0J9+4qWL4kwiJYbnwX4nTUuFe0TTyw3d8SfdI9816DS7jjGTiqbu2++pKVkl2OB+JWk6xf2/h7xRountJqejXAufsLMA7xuo8yMdtw4/KrWi/EC31bU7XT7fw14khnmfbKbixMcdv6lnJwQPbNdnQWPqaS/AbPLo9RuPBfxK8S3OpaNqtzYayYZrW5srVpxuVApRgvIORXp0T+ZEkgVl3KGwwwRkdD708EjoSKKFokge9zzWf+0PAfjrWdY/sm+1LQdcKTSSWUfmyWs6gg5QclTnqKZI2ofEDxjod5FpF/p3h/RZjdtNfRGJ7mbGFVUPOBzyfWvTQcdKCc9aFpby/r8Aet/M4TTLa5X45a1dtbzC3fRoEWYxnYzBzkBuhPtUXxctbq41jwU1vbTzLFrsTymOMsEXj5mx0Hua9AoBoWlvL/O4dX5/5WA15x46a80D4naP4ubS76/0safJY3Bs4TLJCxYkMVHJHPb0r0egEjpR1TDo0eb+Jp5Nc8YfD3VrOwv1tvtdw7+bbMjRDaoBcEfLnHetf4029xdfC7Xbe1glnme3ASOJCzMdw6AcmuxyeeTzQOtJq8eUadmmcH448N6hr3w70uPTVVdV077PeW0cnAeSNRlDnpnn8ahi+JMYhWG88F+Jo9TGFe0j08sN3fbJ90j3JFehUu5sYyapvV+ZKVkvI89+KMV5f23g2aLT7lXGt2000QjLNANrZ3beBjOCelTePba5m+JXgaeG3mkihuLkyyIhKxgoMbiOB+Nd2DRQv1v+X+Q3r91vz/zCiiikAUUUUAFFFFABRRRQAUUUUAFFFFABRRRQAUUUUAFFFFABRRRQAUUUUAFFFFABRRRQAUUUUAFFFFABRRRQAUUUUAFFFFABRRRQAUUUUAFMn/1L/Q0+mT/6l/oaAMjNLSUVZAtFGaKAFzS02loAQ0wNtlRvRhTiajk6GgDsVYMoYdCKWq2lyebYQv8A7IFWagsKKKKACiiigArjZ/8AkrkP/YMP/oRrsqy30SBvEy695snnLbmDZxtxnOfrQBxvgfw7pWpXmvXeoWqXTtevGBIMhQAOn50z4deF9Gu7LVVvLNLnbdyQx+bz5aAkYX0rtdB0WDRxdiGWST7TO0zbscE9h+VL4f0aDRo7lIJZJBcTtM2/HBY5xTEeaXuR8HHh3tsjvjGuT0USEYrc8b+GtE03wPLqFjaxw3dnGssNwv3y2RyT3zTfiFosGj/DmawgkkkRrtXJbr8zZPT61fHgGKZbeG51vUZ9PhYOto75U+xPUj60AVEmkuPiH4XuJTmSTSXdj7lcmsfRLO51fVNbvLjQ7fVXa6eIPNLgxKOwGOK9Bm0G1k8R2WtCR0ktIGhjjXG3aazL3wah1mbVNL1W70yac5mSLBRz6kHvQByWuaXqum/Cu9sNSPlf6WnkBH3FELjAzVzx74X0m38KWEthax21yLiEeegw5B+8CfeusvvDS3/hr+xb7ULmbLq7TnG8kNu+lXNa0aDVNOhsZpZESJ0cFcZJXpRcDivHmiabo48P3Gl2qWsy6hEhePhmUnBBPeotSS81X4kagkmlw6lFZQosUM0m1Vz/ABAdzXb+I9Ct9bjs0uJpIxa3CzrsxyVPQ1T8ReFINU1OLVLe+udPvo12+bAfvj0YdDQBzek6Pqmk6f4kaazjs7C4t3kihSXcEbac49BRoXhbR3+GCGW1SWd7QyGdhl92Mg59q6uy0GaPTr20vdWur03aFWeQAbAQRwBx3q1ZaTDa6AmjrI7RLD5Qc/exjrRcZ5prEMN38PfCU13Gs0n2qKMu/JK/NkGvVbCztbGAQ2cCQx9dqDArAvfBtjdeFLbQGuJ1S1ZWhmGN6sOh9K2dFs7ixsVt7m+lvXH/AC0kUA4/CgC7RRRSAKKKKACiimTyCKF5D0RS35CgDyPxhP8AaPFl6w6KwX8hVSDqKrXExub+4uT/AMtJWb8M1Zg7VsZXNGHpXX+A5ObmL6MK5CHpXReD5hFq6qekilfxqXsUmdvRRRWZYUUUUAFFFFABRRRQAVzvxL/5EbVf+uP9RXRVR1/TYtY0i502aR44502sy9RQB5jqbeIG8O6Jp2s3FvBoV6kcUs0CZdF2jAJPTPrWl46ilk8UeHtFt7VbqySFpBbvJtSYrgDPrjNdnfaBZ3vhgaBcF2txAsIf+IYGA31qjqng+11DSLKzmvboXNkAILxWxKv40xGHovh/VIfGMd5Ho9tpuly27RXcMcmRIexxirHgnSdNivPEE0dlCskN86xsF5UbBwK3tD0W9sLnzrvXLu+ATYqSBQB78dTVnS9Hh09tQaOSRvtszTPu/hJAGB+VAzywXN1D8I1htcj7RqrxOQ23CmX17Z6VrXPhrVGfTJdJ8P2enTWsqMZ45uWUdQeOc11tp4Q02HwxL4flaSe2kkeQsxwwZm3ZGPQ1BpPhW90+SBB4k1Ga1hcMIpNp3AdieuKBGbp1ha638QNYbVo1ufsccccEMnKqCOSB61F8SNG0q3sdGihsII4xqMS7QvGCwyPxrc17wlDqGrrq9nqF1p16F2tJAeJB23A8GnX/AIWj1Dw7/ZN9qN1O/mCVbk4DqwOQRQBtWFlaWMHk2dvHBHnO1BgZqxVHRbO5sbIQXV/LfODxJIoBx6cVepDCiiigAooooAKKKKACud+I0/keE7rnG/CfnXRVw3xcutlhaWYb/WSbiPYf/rpx3FLY4GDtWjbdqzoOtaNt2rUzNO2PStGE1nW3atGGkNFyOphUMZqUGpGPHSikFLQAVa03/Wt9KqZq1pn+tb6UMEaNFFFQWFFFFABRRRQAUUVR1vV9M0TT31DV76CytU4MkrYGfQep9hQBeAJPAJNFeUfFPxnoGvfDi/8A+Ed1xJriKeAssTNFKq+YOcEBse/SvUnmigtDPPKkUSJud3bCqAOSSelHS4dSWiuY0v4geC9T1NdNsfEVnLdO21E+ZQ59FYgKx+hNa8WtaXLr0+gx3anUoIVnktyrAiM9GyRgj6GgDQorP17WtL0GzS81a7W1geVYUYqzbnbhVAUEkmmeIvEGi+HrMXetalBYwsdqGQ8ufRVHLH6CgDTowcdDWR4a8TaD4khkl0PVIL0RnEgTIdPqpAYfiK5nwNNM/wAUfHUbzSPHHLa7EZiVX90Og7UdbB0ud7RWB4k8ZeF/Dk62+ta1bWs7DcIvmeTHqVUEge5FaGhazpWu2IvtH1C3vrcnG+Js4PoR1B9jzQtQL9Fc/f8AjXwrp8FzNea3bQLbXBtZQwbcJQASoXGWIBB4Bq14a8SaF4ktnuND1SC+SM7ZNhIZD/tKcEfiKFqBrUVkaj4l0HTrq6tb/VLe1ltIFuJxKSoSNiQpyeDkggAc+1VdB8beFNcFx/Zeu2k32ZDJMGJjKIOrEOAce/SgDoaK5nR/H3g7V9UXS9O8QWk92xISP5l3n/ZLABvwJre1G+s9Nspb3ULqG1tohukllcKqj3Jo8wLFFc74e8ceE/EF6bHSNctrm5wSIsMjMP8AZDAbvwzWhqOvaPpt+ljqGoQ2s7wPcgSnaPLQjcxY8ADI6mgDSormdG8feDtY1JdN03X7Wa7Y4SMhkLn0UsAG/DNUfif47sfB9pbR+fCdQuJ4gsTozbYi4DudvoM49T60dgO0orH8M+J9C8SpPJod+LtYCFkPlOm0np94DP4VsUAFFFFABRRRQAUUUUAFFFFABRRRQAUUUUAFFFFABRRRQAUUUUAFFFFABRRRQAUUUUAFFFFABRRRQAUUUUAFFFFABRRRQAUUUUAFFFFABRRRQAUUUUAFFFFABRRRQAUUUUAFFFFABRRRQAUUUUAFFFFABRRRQAVHP/qX+hqSo5/9S/0NAGPS5pKKsgdRSUUAOzRSUUAIaY9PNMegDa8MTboJICeUbI+hrYrk9GuPs+px5OEk+Rv6V1lSykFFFFIYUUUjsqKWZgqgZJJwBQAtFRwXEE8AnhmjkiIyHRgVI+tJbXFvdRebbTxzR5I3RsGGR15FAEtFQXV5a2rQrc3EcTTyCOIOwG9z0UepqegCK6t4LqLyriJJUznawyM1KKKKACiiigAooooAKKjeaFJUheVFkf7qFgC30FSUAFFFFABRUM11bwzRQyzRpJKcRqzAFj7DvU1ABRRRQAUUUUAFYXju+Fh4aunzh5F8tPqa3a83+K+o+dfW+lxtxEPMkAPc9KcVqKT0OOtl2qq+lX4B0qnCOlX7ccCtTNF6AcVpWMpt7mGcdUYGqFuOKuouVpDPR42Dxqy8gjIp1Zfhi6+0aYqscvF8h/pWpWRoFFFFAEUlzbxOI5LiJHPRWcA1KOleF/EO406L4meK5dW06/v4rfRrVoRbMR5LEuN3HTnHPtVqbx3rHhXSfC/h2XdNe3enm5kuVgkuikYOFGIwSx6ZJoA9qppdA4jLqHIyFzyRXmvhf4handDSrnXNPOn297BOH8yJ4tssfI4cA4YEY/Gqdj45umuoNc1CwgMb6HdalCVBD+Ssg8teehK9aAPWKK8Y8NfFHxFrUsK2ulyyC9tJZ1Y6fPHHbMq5RS7KAwPrmr0XxZabWtIaK3jbSJrZWvpxnMMrIzqD6DCN+lAHrNFc34U16e88FJr+qtb2wZZJt5bEaxBjtYn/AHcGuJ0L4mXjeKpNKuHW9hOnXF6sq2kkKgxYwqlgA4OeozQB6xLJHFG0krqiKMszHAApQysgcMCpGQc8Yry3xBfeItY+EWr67qM1nHa32jvPFbwg5j3JkZJ9jzS+H9f8TaW+g6PrgsLiLUtHlnTyQQYjFGpCnPUEEUAeoo6yIHRlZT0IOQaWvFJfiddadpfhjS7KyFvJf6X9skeG0luBGAQAoRATyT1Irf8AC/xD1O5/sy617Tjp1tf2sxAkjaMpLETnIYAgMu3GaAPTKK8X1L4qa5CdLtWsjBNqFrJfbo7OWdo4wwCJtRScnPJNaVr428Xa9J4dtNLsIdNn1KOdrk3kLqYhHnBCsM/NjjPrQB6tRXkFl408cQaPe63qi6UbXS9SOn3MUQbdLhlUuDjj7w4+tM8S/FXVLPxTqljYafPLFpk6R+VFYTTG4yAW+ZFKqeeOaAPYqK81vPEnjO/8Qatb6THYW1lptnHc5nBMkrMpJQjtjFU9G8QeIvEHjrw7eWl4ltYahoC3z2pGQMyLkfXnrQB6tRXn/gjxXqureJJbDVpoLGdGlVtPkiZHIB+VkYj5xjBJGcZr0CgAooooAK8k+JV6LzxO0K/dtkCf8C716lql3HY6dPdyEBYkLc968Lkme6uZbqQkvK5c/jVwRE2TwDmtC2HSqMHWtC2HSrZJo23atGGqFsOBWjAKQyynSphUSVIKQxwNFA6UUgCremf61vpVPNXNL/1zf7tDBGjRRRUFhRRRQAUUUUAFea+KIIdb+OWhaPqMaz2Njpkl8kDjKNKWKgkd8Yr0quL8e+G9Yudc0zxX4YkthrOnK8RhuSRHcwt1QkdDnoaNmn/Ww+jRiftEaNp8vgT+0hawx3dpdQ+XKqBW2s2CuR1HPSl+Pd1MND0DSUt7i5g1HUoo7mCAgPPGo3eWMkDk46ntVfx1ovxE8beHHsrzTdN0iOGRJUtY7sSvcurDAL8KqgZPqSK7H4geF/8AhKPD0dnFdfY7+1lS5srnGfKmToSO4PIP1o6fO/5C6/I4jx1Je694OudDs/hZrlnMEH2KTbbKLeReVYFXyOnapvEpvtD1LwN421GNobgRppmsBuoWVRgtj0bJrXTUvi0Ixat4Z8PtOPlN8b8+U3+15Y+b/PSuh8aaG3iPwVfaLcFPtFxbYVl+6swGVYZ7BgPwovb3v6/poEr6f1/SOZ8Vr/wkfxc0Hw+PntNFiOqXg7eYeIlP8/xFYN3qc8vxs1u5m8L6j4i/sq2igtIrcRlbbcMs+JGAyfUe9dR8JvDuuaXFqer+KEiXWtRlQSCOQOFijQKgyOPU/lR4n8OeIbHxe3jDwe1nLd3EAgv7C7Yolyq/dZWH3WHvR8LXz/H+rBun8vw/q5hRJrd/8VdD1+x8E6rocISS31OWfyQssZHykhGOcH+la3gZtvxS8ftjO2S2OPXEIrW8OXvj281dP7b0LSdJ01VO8JeGeZ2xxt2/KBnrmmeFND1LT/HvivV7qFFtNSkga1YSAlgkYVsjqOfWhaaeTB9/Qw/gXZ22oaFqHia+hjuNU1HUZzNPIgZgqttVAT0AA6UQ28OgfHm3ttLjS3tta0t5bqCIbU8yNjh9o4B/+vUlpofjDwZqF+nhSwsNZ0a+uGuUtJ7nyJbWRvvAMeCp/OtHwf4b1pvFdz4x8VvajVJYBbWtpaktHaw5yRuP3mJ6npTjvF9l+lvzB7Pz/wAzF+Fmk2E3jrxxqk9vFNdR6qYYzIoby12gkrnoTxk+wp/iG1t9E+N/hi802JLZtXgnt71I1CrKFGVYgdwcc+1Y/g9PFVr4x8ban4bhstQQ6sYbiwuZfKLEKCro/QHkgg9sV03hzw74j1PxtH4w8Xx2lpLaQNBp+n20vmCEN952foSRnp60obQfZL8v1CX2vN/qZ82l2epftDSyXsKTra6JHLHG4yu/ewDEHgkZOPrUHxV0PTLz4leCEktIgLu4liudi7fOjVQwR8feGR0NdPbaHqSfFu88RNCn9nS6THapJ5g3GQOSRt69D1pvjPQdT1Pxv4R1SzhR7XTLiWS6YyBSqsmBgHk8+lC+z6/qwf2vT9EY3x5sbODwVa39vaww3NlqNs1tJHGFaPLgYGOg9qpfGO7lm8ceEdHk0q71iyLS3kthb7d1w6D5QdxAIHJwTXUfFvQ9S8ReDm03SokluftcEu15Ag2o4LcnjpS/EHwve602m6tol5FZ65pMpltJJQTG4Iw0b45waF0fn+iH/l/mcX8QpNc8Q6dZf2T8N9c07VLG7intbphbr5YVvmXKvnBHb6Vo+OdNttZ+Mfg231KFZIRY3E0kLDKsy4IBHcbsHHtWvaal8Ubi4ggm8MaDYpvHn3LX5kXbnkqi8g+mc1b1rQ9SuviloGvQwo1hZWVxDO5kAZWfG0Bep6U1o16v8iXs/T9TC/aBs7SDwHFqMFrDFd2V9bvbSogVozv7EdvarXxy58N6OTjnW7P/ANGCtD4w6DqfiTwRLpekQpLdNcQyBXkCDarZPJ4qf4n+Hb7xJ4VFnpk0UN/bXEV1bGX7heM5Cn60k7L5p/kU9fuZ1R60VxrXfxDvfCup/wDEm07SdaWJRZYu1mSR/wCInsvtnNdH4eGqLoViNaaJtS8hftRi+75mPmx+NBJfooooGFFFFABRRRQAUUUUAFFFFABRRRQAUUUUAFFFFABRRRQAUUUUAFFFFABRRRQAUUUUAFFFFABRRRQAUUUUAFFFFABRRRQAUUUUAFFFFABRRRQAUUUUAFFFFABRRRQAUUUUAFFFFABRRRQAUUUUAFFFFABUdx/qH+hqSo7j/UP/ALpoAxs0tJRVkC0UmaWgBaWm0UAKaY9ONI3SgCtLnHynB7Guu0a7F5YJJ/EPlYehFcpIKs+H737HfeW5xFKcH2PahoaOuoooqCgrO8T/APIu6h/17v8AyrQIzjnFR3dvHdWsttMCY5VKsAccGgDwvwVrV3oHgi58JpK0l9emNtKWRuXSYnKA/wCyAfzqx8O9Qbw38K00y31K4ju/7XvLe3EcJnnmCTPkKueTgV6avgjw6up6PqX2ItdaPG0dk5cnYD1z6mqtz8PPD0ljDawm+tDDdzXcU1vcskqSSkmTDDnByeKYHluv+N7688L6FrmpWVzNPpPiryDEYdksgSMkZTJwfmrf1bx74itPCOhX0LLe3niC7IjWyt/NNtFtLbQuRuYAYzxz2rttO+H/AIbsbe3ght52W31H+0k3zFiZ9u0sfUY7U6TwF4cezmtFt5Y45Lk3SbJSDBKerRn+AnPagCD4X6z4g1XTr3/hIdOu7R4LgrbyXNt5DTRYGGK5ODnNch4r+Id/pfiFLjTri6vtO/tBbOXZZf6OmW2lTJu+8CR2r0rw3okOh2L2kd9qF6HcuXvbhpn57ZPb2rnb74X+GL27M0/9oGL7X9sW2W7YQpNuDbgnQHIpAS/FrWtY0bQ7FtEnt7e7u9St7QSTpuRBI2CSMiuQ8T+MPF3hu38SaTJe2l9f2dpBc2NyISuC8gUq4zz146V1vxc8P3XiTR9M0+2hklRdVtpbjY+xliV8swPsKng+Hnh1LC+tJlvLs3wjFxPcXDPM6owZV3nnAI6UAcl4r8TeLvC9noNjdTSajqWt3DCQ2dpvaFVj3FY0zz9c1Jpfi/xhcaTY2V/ZtpWoXmqm0invbYxlocZD7N3DH69q73xJ4a0rX7e3jvo5A9qxe2nicpLCxGMqw5BxVA+BtIk0RdLvLjUb0JP9ojubi6Z545PVXPIxQBlapPrWl63ountPDqN7JHOVlkTaWIRio9u2awI/Her6P4c17UtXlmbVdPtGnOmTweWcg9UOfmT3rubXwbpsMNssl1qVzNbLIsdxPds8o3gg/Mee/HpUFh4B0G3lmkuje6o8sBty2oXDTkRnqoz60Acz8NPFPjDVvEUMOp6XqP8AZdxZmZ7i4sDAsc2RhVO45UjNT+J9U8VXnxV/4RfRtWtdOs10kXbl4d7s5dgMc9OOa6fw34RsdBvnubPUNWkQp5aW8940kMa+iqeBXM+IfA0mv/FiTWLs31rZJpEcEN1aXJifzPMcsvHOMEUwMfSfEl1rd74dvdXaAXFjqNxbXE0SlY3ManLgc4FP03x9qbeN9Mt457q+0nUZZkEzWXlwkBSU8t889s8c13dr4L8P21nY2kNoVhst3lLvPJYEMW9SQaztN+Gvh2x1O0v0k1GZ7JmNpHNds8cGeoVTwBSA5mz1/wAaRaLB4nvNRtHtWvvK+yLARuh3YBzn73vXrIOQDWLJ4Y0mTQ49FaKT7HG+9V3nOc56/WtoDH0oAKKKKAINQuorKymupm2xxIWJ+leH313JqGoz3sp+aZy30HYV2nxV1rds0S3frh58dvQVw0S9K0ijOTuWYF5FaFuvSqdutaNsvSqEXbdeKuRrxVeBauovFSM0PDl19l1EIzYjl+U/XtXYVwDKcehHINdfoV8LyyUsf3qfK4qZIpGhRVLXdUs9F0mfU7+Ty7eBcu344A/M1zUvjxbLS5tT1jQdR0213RrbNKUY3LOcIqhSSCSR19ako1x4Z03+39U1p/Nkn1O1jtbhGYFCibsYGOvzGsZvh3piWNlDZ6lqlnc2CslpeRSr5sUbHPl5IIKjPQimL8RLWGy1J9V0a/0y8sLb7U1pPtLyRZxuUqSD9M0mg/ESDUJ7Vb3QtS0uK9gaeyluNhE6qu44CkkHHODQBc1/wLYeIPC9voOtalqV4IJlnW6aVRMXU8cgYx+FXbrwjo1xfx3UsLFU059OEAP7swsQSMevFYum+OJdd0m8u7XR9QsrJYHeO/LROpKnGAAxOfrTU8drHZ2NrZaZqOs3bWS3NwYQimFCPvNkgfgM0Aafh3weuh3afZde1eTT44zHFp8simBFPYfLnjtzWZ/wqnwr/wAIvqnh4LdLa6lcGeZxIBIp3ZwpxwO2PQmsjwj8RPs/gfQ5r6K51LV9TNy0MCsquypK3UsQBgYrUvPifpkemabdWemX1/cahcPaxWsO0uJl+8hyccfWgDqLvw9pt14TfwxNETpz2n2Rkzz5e3bjP0rB0j4c6XZapDqN1qWp6lLBaSWUQupFKpC+MqAFHoK1dX8Sf2RoFrq2padcQLLLHHPGSpNvuONzEHGB3xVDxB4+0jRr68triOeQWkEUjvGMgtIf3aD3ODQBFbfD6zg0m80Ua1q7aRcWxtksmlUxwoRj5Plz9Mk1qXXhPTbi90u7ke48zTLSS0gw4wUdVU7uOThRWMPiNaQ22p/2po9/pl9YWbXptJ9peWEfxKVJHX3raufE9rBLpEbQSk6nCZY8Y+UBQ2D+dAGXL8O9KWz0yPT77UdPu9Mtvstte28iiUR91OQQR+FTeIfAmn+IfCtvoOtajqV4sMgk+1NKBOxBzgsBjB+lHgfxn/wlk0j2eiX8GnoGAvZtoR5FOCgGd3HrjFN8aeNv+EWuSbvQr6awRA817G8eyME46Ftxx7CgCfxB4MsdTubS+tb290q/s4TBDc2bqriM4ypyCCOB2qzp3hmC2vLC+uNQvr68sonjWa4cFnDdd2APWsbVviCLXxDfaPY+HtS1N7GCK4nltygVY3Xdn5iOg7Uy/wDiRaLc6fbaPo+oaxPf2xuIY7fap2g/NksQBjFAGnceCNIm0LU9HeS6+z6jfNezEONwkLKxwccDKiobzwPbnWrjVdL1nVdImu5Fku0tJFCTEDGSGU9h2qjcfEzTI9DstQh02+muLu+OnrZKo81bgAkoecZ4qxeeOpIbiOxg8N6nd6isAnu7WEputlP94k4J9hmgDbt/DtlDeajdLJO0moxLFOWYdACMjjryax4PANhZy6FLp2pajZvo9otnGySLmaEEHY+RzyB0xT73xtGfDdlrui6Rd6ta3QY/unRDGF4O7eR3B/Kon+IFjLpOmXOm6deaheakhaCyi2iQY+9kk7Rj60AJd+CZDqDaz/bWoX2pQRSpY/anTZAX64woP5+ldNoNpNYaNaWdxcNczRRBXlbq57k1wGreM9dsvGdjDH4c1W5NxpxlfT43j3RMGOSxLbenoa7jwtrdv4g0WHU7aKSFXyGikxujYdVOO4oA1KK8e8MeNNf1L4pyaN/aSSrbXEovrQRqIoYAPkYP1Jz1xXqtzqdlDpT6l9oie2CFxIrAqw9iOtAHG/FrV9lvFo8LfPKd8uOyjoPzrz6IVLql9NquqT6hPndK3yj+6vYflSQrWqVkZN3Zat15rStl6VSt1rStl6U2BdtxwKvQiqluvSr0QqRkyVJTFp4pDF7UUUUAFW9L/wBc3+7VPNXNK/1zf7tD2BGlRRRUFhRRRQAUUUUAFFFFABRRRQAUUUUAFFFFABRRRQAUCiigDnfCHht9B1HX7t7xbgatfm7VRHt8obQNp5OenXiuioooAKKKKACiiigAooooAKKKKACiiigAooooAKKKKACiiigAooooAKKKKACiiigAooooAKKKKACiiigAooooAKKKKACiiigAooooAKKKKACiiigAooooAKKKKACiiigAooooAKKKKACiiigAooooAKKKKACiiigAooooAKKKKACiiigAooooAKKKKACo7j/UP/umpKjuP9Q/+6aAMXNLTaK0IHUUmaWkAZpaSigBTTTS5pDQBG9VphkVbbpUEq0wOj8Nal9rt/s8p/fxDn/aHrWxXniSy2tylxC210OR7+1dxpN/DqFos0Z+bo691NS0UmW6KKKkYUUUUAFFFFABRRRQAVV1iaS30m8mikjjkSB2R3OFVgpwT7Zq1Wd4l0tda0K80tpTELiMpvAztPY4oA8o+DXjO+1TVdSvNU112sLO0Vb77XtRVud2d0XAzGVxg817PG6yIsiMGVgCCO4ryDU/hV4g1a8064v/ABDZIdMWNYVt7MILgIcgS88r7V67ArLAiuFDBQDt6fhQA+iiigAooooAKKKKACiiigArJ8VazDomkyXUhBkI2xJ3Zu1X7+7t7G0kurmRY4o1yzE14x4n1ufX9UNy+5bdDiCM/wAI9frVRVyZOxQlllurmW5uGLSytuc+9TQrUUaVcgStDMsW6Vo2ydKq26dK0bdelIZZgWraL8tRRCrSLSKGFak028bT70TDJQ/LIPb1oYcVBKvFAHQ+MtFh8VeE7vSPOCJdICkg5AYEMp/MCub1jwx4n8QeF00vVbmwiu7GaC4s7iFTteWJgylhnoccitTw3qn2SQWdw37pj8jH+E+ldYOlQ1YpM84vPBfiDW7jUNU1u6skvJ7AWcEMCnag3AsWJPOcCtfVvC97can4YvLWWBTo6y7ldeGLRFB+GTXYVS1nVtN0e1F1ql5FaQFgu+Q4GfSkM4az8E6qdWvr4/ZNNjuLSSB7a2Y+XMx6OVzhcc9PWnWPg/xJo15BdaPfWRMunx2d0k8ZO1lAAdcHpx0rrJfFGgRWcV3JqkKQzZ8snIL46kDGce9c3428drp2p6FpejSWs02rSHE0m4xpHtJDDaDnJAH40AYMPwy1W10rw7MtzY3WpaQLhZY5UIinWVy3GDlSM10Gl+Eb1LrRbqa30+1NjdSzvFbKdpDAgHn+Lnk1f8K+LIrvw/JqWtS29p5c7QkhuGIOOB1NbI17Rjpn9pDUrf7JuK+bv43Dt659utAFP4gto48HanHr84h06WBo5mPXBHb3rzzwV4K1bV/hdJNeXYh1vULlb2KaVM+WEP7tCPQLn867HWPHvhSC/wBK066mM41Iu0TeQxVdgzkgjPt0rp7y+sbCy+13VxFb24A+dztHtQBwN34F1jxDfajqXiO6tI7m40l9NgjtlO2MMclySeeT0qO08J+MLrXtCudVu9PSz0e2ktwkKndMSoUMeeOAOK7a38RaHPYTX0Wp27W8P+tfdjZ9QeRS6N4i0XWJWi0zUIrl1G4quQceoyOR9KAIfBOjyaF4dt9NmZGeMkkqODk5rz/xz8OvEWt3mvi3vLR49UZTFNcM5NugAzGqg47E5969D1jxNoWj3a2mpalDbXDxmRY2yWKg4JAApbjxLoNvYw30urWq204PlSb8h8dQMd/agDzOCx8VD4n+KLPQpLERHTbSCVrhCcMYyA455A54pBoHiDQvHGg2Oh3FpPcWulv57ToQshZmyRg8ckmvR5vEHhuzZLqW/toXu0VgxBDMvYkYyB9afq+veHdLSLUtQv7WEOmY5fvZTrnjPHvQBzWgeB72yjsZ766t7m9GsSapduiYXc6kEID0xVnW9A8R2vim51vw3cWP+nQCK4juVJ2sOjjB9O1a6+MvDDWdteLrNsYLpGe3bn96qkAlRjJ6jpVmfxHocFxFbzalAksoBVCeeemf7uffFAHnknw01extNIgsr6G+SztponinZljEkhz5gAIzgk8Gp9F8AeItDstCurDULGTVNNEsc4kjPlzxu27A5+U5wa7278Q6La6gmnz38a3L4xGAW69MkDA/GkTxHor6p/ZiahG93uKeWqsfmHUZxjP40AZlhouqSeJodc1F7cS/YTbyJFnAbcTx7YIqx4R0KfSdAudNnmBeaeZw6dg54/GugooA8U1z4X+Lb7ToNLs9Q0vTjbPKyanFGwuHViTtbB564Oal8Q6nLHo9j4XjEKR2Mapc+R9xnHYe1dr8RfFH9l2x0+xkH26YcsP+WQ9frXlcanqSSScknuauK6kSfQkjXmrkC1DCnIq9AlWQWLdK0bdelVrdavwL0pDLMI4FW0qGFeBVhBSKHr0pwpBSigBaM0lFABVzSv8AXN/u1Tq5pP8Arm/3aT2BGnRRRUFhRRRQAUUUUAFFFFABRRRQAUUUUAFFFFABRRRQAUUUUAFFFFABRRRQAUUUUAFFFFABRRRQAUUUUAFFFFABRRRQAUUUUAFFFFABRRRQAUUUUAFFFFABRRRQAUUUUAFFFFABRRRQAUUUUAFFFFABRRRQAUUUUAFFFFABRRRQAUUUUAFFFFABRRRQAUUUUAFFFFABRRRQAUUUUAFFFFABRRRQAUUUUAFFFFABRRRQAVHcf6iT/dNSVHc/8e8n+6aAMPNLTaWtCBaKTNLQAuaKSigB1IaM0UAIelRPUppjCgCrKtMsby4026FxByP407MKsSLVSVaAO80u/t9QthNA2f7y91PoatV5tZ3lxp10Li2bB/iU9GFdvoms2upxfI2yYfejPUVLVikzSoooqRhRRQOnrQAUUUUAcHda/wCM7vxZqum6HaaM9pp20EXHmebISoOAQcDrV7QfHmmXXhx9U1YDS5oLp7Ke3kbLCdeqL/e9sVim+1zQfHmuyQ+FdU1CG+KNBcQqvlZCgfMScjkelZUng/X7HT9P16WxjvdRj1uTVbuxjOeHUjameCw4oA9L0DXdL1yKWTTbpZTC2yaPo8TYzhl6g4rn9Z8dWmiC9kv1M6Q3q2qJbRMzgsON3v8ASoPh7pepDxPr/iW9sG02HU2j8m1cjeAqgFnA4DcVh+IdC1wR6/eW+lS3LDV4ryGJcbp0Uc7ffmgDrtI8SXWo+M5dLS3RLBbBbhHdGWUuWAwQe2DXT1y+iPLe+KxqTaLqFkH04KXuFCgHcDsIBPzV1FABRRRQAUUUUAFQ3t1BZ2r3NzIscSDLMx6VX1rVrHSLNrm9mVFHRe7H0AryPxX4kvfEFxtbMNmp+SEHr7tVKNyXKxN4z8SzeILvyoi0dhGfkT++f7xrEjXpSIlWIk6cVojPcfCmavQR81HBHzV6CP2oGTW8fStCBOBUMEfTirsKUhomiWplFNRakA4pDAionXg1NimMOKAKM6ZBrZ8Oa55bLZXr8dI5D/I1myrkVSnjzRYD0iuL+LOj/wBt6fpVo1k15CupQySoE3DarA5I9KdoHiB7Tba35Lw9Fk7r9a7CKSOWMSRsHUjIINQ1YpO55D8V/DOoyeMrHV4JNTttKisXt2bTLZJ5IyewjZTwR6elXvD/AIeawuPBMdnDqNxa2vmlpruDZJGCjYDgABfpXqVFIZ4P4l8I+Ir3TdLvIP7Qs4dP1W4nuFt4Q0xVj8rqjAhsY9KnsvDN1a6PpmpadFrWr2ttrZv7y21C1WGVgUYFljCjPJBxjtXuNFAHlviq8M3iLwj4tt9B1RtPs5blLiJbJvOQPHtVvLxnGa3Pirp91qWkaReW1jJfQ2OoRXlxaBfmkiCtkbe5GRxXbUUAePTaHea7f+I9Yh0a5s9J1GzitktZIdkkzBhucp1HHFdE2jy2fxN8LTWOnvFZQ6VcQzvHHhFOE2BiOM9cfjXf0UAeReNry2sPjxp13daPcanGmgygrBAZXjzKo3BRz3x+NVvD3hO88vw6NR0MxW/9rXF2ttt3Lbocbd3p3OPevVDotgfEi+IPLb7eLU2ofPHllg2MfUCtKgDy7X7ObSPHGu3t34fuNWttXs44bNoYfNEbKpBRsfcUkjn2rjL3RdQ06XRNDmlunuzptwmoLBALhreByxQBcEDGdufavoSsHW/CmmarqJ1F2uba8aEQPNbybGePOdp9smgDz/wpoujXeteBm0Wznu9F0vTrqJJZ4SDDIGTAYH7rdeK53xd4O1JfGHiWTVLvxFDZatcRtbHSrNLgSKEA+YlSUwR6gV7loWlWOi6XDpunQiK3iGFXr+J9TV6gDybVrS503xRay+HIdXbUHWFbmKezLWtwqgDc0mPlYD0IqSwtbnTfiIY/DtvqnkXF68moQXdmRbKWyWljlI6k9s45r1Wg8DJoAz9B1JtUsTctZXNn+8ZPLnTa3BIzj0OM1keN/FUGh25t4Cst/IPkT+4P7xqj418bQ6eGsdLZZ7sjDOOVj/xNeYSyTXE7zzyNLM5yzsckmrjHuRKQ6aSa6uHuLiRpZpDudz1JqSJabGlWoY6sgfClXoI6jgj6cVfgj9qGMlt46vQr0qKFKtxLSGSxiplpiinikMUU6kFBNAC0maSigAq7pH+ub/dqlV3SP9e3+7SewI1KKKKgsKKKKACiiigAooooAKKKKACiiigAooooAKKKKACiiigAooooAKKKKACiiigAooooAKKKKACiiigAooooAKKKKACiiigAooooAKKKKACiiigAooooAKKKKACiiigAooooAKKKKACiiigAooooAKKKKACiiigAooooAKKKKACiiigAooooAKKKKACiiigAooooAKKKKACiiigAooooAKKKKACiiigAooooAKKKKACo7n/j3k/3TUlR3P8Ax7yf7poQGFmikorQgWlpKKAFzS02loAWikzS0ABptOpKAI3FQyLVk1EwoAoTR9aqHzIZRNC7RyL0Zetaci1Vlj60xG5ofi0fLb6qNrdBMBwfrXWQyxzRiSGRXQ9GU5BryuaKlsNQ1DS5d9nOyrnmNuVNS4jUj1aiuR0vxtaviPUoTbv/AH15U/4V01ne2l5GJLa4jlU91apaaKuWKKKKQwooooAKKKKACiiigAoqO4uILeMyTypGoGSWOK5TWvH2kWe6Oz3Xsw7J9386aVxNnXMwVSzEADqTXH+KPHVjp4a307F5ddMqfkT6muG17xRrGtErNObeD/njEcA/U1jJGB0GKtQ7kuXYsanfX2q3ZutQnaWTsP4V9gO1RotPSOp4o6ogZHHzVuGPpxToouauQxdOKBhBH7VehjpII6uRR0hodEvSrUY4psS9KnUUhjlFSCkHSigApG6U40lICFxVaVauMKidaYGXPH7VJperXukyfuWMkPeJjx+HpU0sdVJo6BHc6NrljqahY5Ak3eJuCP8AGtSvJZYyrb1Yqw6MDgitfS/Feo2IWO6X7XEO5OHFS4lKR6HRWNpfibSb/CrcCKU/wScGthWVhlSCPUGpKFooooAKKKKACiiigAoooNABRWZq+v6TpaFry9jQ9lByx/CuH134izy7odHtxGvTzpev4Cmk2JtI77V9W0/SbczX1ykK9gTyfoK8x8U+OL7VN9tpweztDwW/jcf0rmbue6vpzPeXEk8h/ic5x9BSIlaKNiHK5Gkf/wBep0j9qekdWI46ZIyKPpxV2CPpxRFF0q7DH0oGEMfSrsMftRDH0q1ElIY6JKsIKagqVaQxw6UoopRQAUUUZoAKM0lFABV3R/8AXt/u1Sq7o/8Ar2/3aT2BGrRRRUFhRRRQAUUUUAFFFFABRRRQAUUUUAFFFFABRRRQAUUUUAFFFFABRRRQAUUUUAFFFFABRRRQAUUUUAFFFFABRRRQAUUUUAFFFFABRRRQAUUUUAFFFFABRRRQAUUUUAFFFFABRRRQAUUUUAFFFFABRRRQAUUUUAFFFFABRRRQAUUUUAFFFFABRRRQAUUUUAFFFFABRRRQAUUUUAFFFFABRRRQAUUUUAFFFFABRRRQAVHc/wDHvJ/umpKiuv8Aj2k/3TQgMKim0ua0IFooooAXNFJRQAtFGaKAFzRSUUABppGadSGgCJlqCROKtkZqNl60AZ8sdVJY61nSq8kdAjGlhqBRLA/mW8skTA9UYitaSH2qtLD14pgTWfirXrMbftC3C+ki5P51rW3xBkXAutNz6mNv8a5uSH2qu8PNFkF2d5H8QNHP+siuY/quf5VZj8ceH263Lr9Yz/hXmrw81E8PtS5UPmZ6g/jjw8o/4+2P0jP+FVZfiFoa/cW4k+iY/nXmxh9hSeVRyoXMzubz4kRg4tNMkb3kYD+VYl/468QXQZYmhtUP9xcn8zWD5VHlU+VBdjLy4vL5995dTTn/AG3JH5VEsfoKtCKpFipklVY6lSKrSQ1MkPtQBXjhqzFF0qxHD7VYih9qVxkUUXSrcUfSnxxe1WY46BiRJVmNaI0qZVpDFUVIvFNApwFIBRTqQUUALmkNFFACGo2FSEU00wIJFyKrSx8mrzLxUTrQBmSxcGqksNa8sdVpI/amIxZoAeop9pqGp2JH2W9lQD+EnK/lV2SL2qrJD7UCNW18c6tDxc28FwPUfKa1Lb4hWZH+k2M8Z/2cEVx0kNQvDRZDuz0KLx7oT/eeZPrGanHjbw7gf6YR/wBs2/wrzBoaiMPPSlyofMz06bx54fjHE0r/AEjNUrj4jaWqnybS5lPbgAV54Yvak8qjlQuZnW3vxG1CRSLPT4ovRpGya5/UvEuv6gSJ9QeND/DF8n8qpCKlEXNOyFdlXyyzbmJZj1LHJp6x1ZENSLDTFYrLHUqRVaSH2qaOGgZXjhq1FDUyRVZji9qQEcMVWoo8U6OP2qzHH04oHYSNKnRaVVqRVpDBVp4pBS0AKKXNJRQAUUUlAC0maKSgBavaN/r3/wB2qFX9G/17/wC7SewI1aKKKgsKKKKACiiigAooooAKKKKACiiigAooooAKKKKACiiigAooooAKKKKACiiigAooooAKKKKACiiigAooooAKKKKACiiigAooooAKKKKACiiigAooooAKKKKACiiigAooooAKKKKACiiigAooooAKKKKACiiigAooooAKKKKACiiigAooooAKKKKACiiigAooooAKKKKACiiigAooooAKKKKACiiigAooooAKKKKACorr/j2k/wB01LUV1/x7Sf7poAwKKTml59K0IClzSUuDQAUtJg0c0ALRRRQAZpc0mDRg0ALQaTml59KAEpCKdSYoAjZaiZKsEU0rQBUeP2qCSLI6VfZaiZBQBnPD7VA8PtWoyComjFMRlND7VG0HtWq0YqNoloAyzB7U3yPatMxjFN8paLiM7yeelL5PtWh5QpREKdwKCwe1PSD2q6Ilp6xikMqLB7VMkHtVpYxUqRjFAFeOH2qeOKp0jqRUpARpHU6pTlX2p4WgYirTxQAfSlwaAClFLj2owaQBRRg0YNABRRg0YNABSGlwaMGgBtMZakI9qQimBCy1C6e1WiKYy0AUXi9qgeL2rRZaiZBTAzJIfaoHh9q1WjFRNGKBGS0PtUZg9q1WiFRtEtFwMswe1J5HtWmYlpPLWgRmi39qUQc9K0PLFKIxQBREHtUiw8dKuCMVIsa0DKiQ+1SpDz0q0sYqVUFAECRe1TJHUypxUiqKQEaJUqrTgtPC+1AwUUtAB9KUD2oASnUUHNABSZo5owaACkpcGkoAKKOaTmgAzV/Rf+Ph/wDdqhg1f0X/AI+H/wB2k9gRrUUUVBYUUUUAFFFFABRRRQAUUUUAFFFFABRRRQAUUUUAFFFFABRRRQAUUUUAFFFFABRRRQAUUUUAFFFFABRRRQAUUUUAFFFFABRRRQAUUUUAFFFFABRRRQAUUUUAFFFFABRRRQAUUUUAFFFFABRRRQAUUUUAFFFFABRRRQAUUUUAFFFFABRRRQAUUUUAFFFFABRRRQAUUUUAFFFFABRRRQAUUUUAFFFFABRRRQAUUUUAFRXX/HtJ/umpaiuv+PaT/dNAHP0o6UlKK0RAUUUUMApR1pKKQDqKKKoAqlod1LeaVDczACR85A6cEj+lXa5Lw74htbTS4rO5s9UWeLcHAsZCPvHocYNSB1tLXPjxZppjL/ZdWwDj/kHy5/lTj4s03Kj7LqvzdP8AQJf8KaYG9SGsIeK9NLsn2XVcr1/0CXH8qZ/wlum+UZPsurYH/UPlz+WKLgb9MasRvFemgr/ouq/N0/0CX/Cm/wDCU6cXZfsuqfL1/wBAl/wpAbTVG5NYp8V6aYvM+y6rjPT7BLn8sU1/FGnAqv2XVPm6f6DJ+vFMDXbNRNmso+J9PLsv2bU8qM/8eMn+FQnxRp/l+Z9l1TGen2GTP5YouJmu5NRMTWW/iSw3Kv2fUst0/wBCk/wph8R2BdlFtqWV6/6FJj+VFxmqSaaSc1kf8JJYeXv+zaljOP8Ajykz/Kg+IrESKn2fUcsMj/QpMfyoEa2TmlBNY48RWLMy/Z9RyvXNnJ/hQPElh5XmfZtSx6fYpM/ligDaBNPQmsUeIrHeq/Z9RyRn/jykx/KnJ4ksCW/0fUvk6/6FJ+nFO4zdUmpVzXPjxNp4iEn2bU8Z6fYZM/liph4lsA6r9m1PJ6f6DJj+VArHQJn3qVa55PFGnfN/o2qfL1/0GT/CpB4q00RrJ9l1XB7fYJc/ypBY6FelSCue/wCEq04SKhtdUyR/z4S4/lTl8V6b8/8Aouq/L1/4l8v6cUhnRDpRXPnxdpoRW+y6tgnH/IPlz/KnHxXpvmCP7LquSM/8eEuP5UwOgorn18Waad3+i6t8vX/iXy/pxR/wlum7Fb7Lq2GPH/Evl/wpAdBRWB/wlmm+Z5f2XVc4zn+z5cfnikXxbprBz9l1b5ev/Evl/wAKAOgorn/+Eu0zy1f7Lq2D/wBQ+XP8qX/hLNN8zZ9l1XOM/wDIPlx/KgDforn18W6ays32XVsL1zp8v+FB8XaaEV/surYY8Y0+XP8AKgDfNNNYZ8V6b5gT7Lqucf8APhLj+VMPi3TdjN9l1bC9f+JfLn+VNAbzdKjasRvFmmhFb7Lq2G6f8S+X/Cmt4q07zfL+y6rnGf8Ajwlx+eKANls1E2axj4q00qzfZdVwvX/QJf8ACmSeKdOAXNrqnzdP9Ak/wouBrPmonJzWW3ibTzJ5f2bU89f+PGTH54qH/hJtPZWYW2p/KcHNjJ/hRcDVbNMJOaym8S6fhf8ARtT+bp/oUn+FNPiKwMpj+z6jkD/nykx+eKLgapJpMmsj/hJLAxs/2bUsKef9Ckz/ACpD4jsAFP2fUvm6f6FJ/hRcRr5pQTmsceIbEyFPs+o5H/TnJj+VIviOw8syfZ9SwD0+xSZ/LFMLG3zUik1hnxJYDZm21L5umLKT9eKkXxHYbyn2fUsgZ/48pMfypXGbiZzUqZzWAvifT/LMn2bU8en2GTP5YqUeJtPUqPs2p/N0xYyfrxQI31qRK59fE+n+YY/s2p5Az/x4yY/lT18Vab5Zf7LquAcf8eEuf5UDOhWnCsD/AISrTlZF+y6plun+gS/4U8eKtO3sn2XVMqP+fCXH8qLgX9bu5rO0jlgUMzTxxnI7MwBrQ7muR1fXoNStreCytNTMhu4vv2ciAAOMkkjpiuv7mgAooopgNoooqQCiiimgA9KSg0UMAq/ov+vf/dqhV/Rf+Ph/92h7AjWooorMsKKKKACiiigAooooAKKKKACiiigAooooAKKKKACiiigAooooAKKKKACiiigAooooAKKKKACiiigAooooAKKKKACiiigAooooAKKKKACiiigAooooAKKKKACiiigAooooAKKKKACiiigAooooAKKKKACiiigAooooAKKKKACiiigAooooAKKKKACiiigAooooAKKKKACiiigAooooAKKKKACiiigAooooAKKKKACorr/j2k/3TUtRXf8Ax6y/7poA5+gUlLVkC0UUUwCiiikAopaQUtMAozRRQAZNKCaSikA6m0opDVAIaRulKaQ9KTAYajbpUhqNulAEbVEetSsKjYUwIm6UxqkNMYUEkZphzmpSKZigYzmlGadjmlxxQALmnjtSAU9RQA5etSJTFqQDCn0xzQMwo/GvhptabSE1SNrpXMbAA7Q4GSucYzW/ZXtreQrNa3MU0b/dZGyDXjRkaDxHJpvhR9SuLDU5Zf7RsJ7N0S3ypzIshHcgcVW8G3dp4dsPDNzHaarDbWc0kOpqLaRisnlnHy4yR7jilcLHurTxRwtK0ihFByd1V9D1iz1bTUv7WQiF3KKX4JIrwXSW1CbT9Pn8Twa5Ho0st6RHHHJ5nmHHlFlUZx6fjVUWWtW/hfQIdQl1Wx0z7FON/lyl4py42u4QE7sZxmlcLH0kZo1fa0qK3YFgDWdqviPRdMSdrzUoIzblBKu75lLnC8e5rxc+HtU1F/EN3d3GsXctppELafOPMj3ygfeA7t0z3rV8J+HtHufiBqq6/p94b24gtrmB3jcozBTuOemQccUAezxzRyHCSKzdwG5Fc5qHj3wtp+tPpF9q0VvdIwRg4O0MegJxgE1xPwwWSz+IGoWSLealExkkbUJY5Y2jJY/IwYBT7YrH8a6L4ik1nxDepHPPon9oQNe2KW+XuYgeSjdeDjpQB7kJF3BfMXcRkDPJFIJoiWUTJlfvDcOPrXghXVpviHNNqGp6lp832yNrIpBMyvbY+4MDaOOue9ZeozXul+GfGsUD6heLHYyyDVWSWKRSX+4wYAE+hFAH0gkiupZJFYDqQcik86PYH81Np4DbuK+fpv7WbS9Um8Grrq6R5Fr9pEwkWXdvTzfLDck7N+cVNd2N5q1tLY6B/bcfhyfV7JYmk8xZV+b96RnkLjGffNAHvfnReX5nnJs/vbhj86yNa8T6XpMjx3UzbkiSU7Bn5WbaD+deS+KNIk05NY0sX2qWtha30M1nGYpZY58o25GKgnaTj8cVl+IY9b1DSbuQaPqltAdAiAgjDuQ4uWztJ5zt5A6gYoCx7zqOrWdjYpeTS5hdlUFeeT0rNtfF2jXMjRrcNHtlkiZnGADHndz6cGvGJo9Qm+2nwtHrZ0bdY4WdJQ3nAnzCoYZx0zV7UdG1a6S4sxY3vlTXGpFlCMA2VfZn6nGKLjse4Wt3bXUQltriOZCMhkYEYp24MAVYMD0IPFfPkk0vhzw/pV94VivUOqxHSZ4JQylLngKwDfVuRXuugacNJ0Sy01ZHlFtCse9jktgdTTuIuNUbVI1RnrQBE9RN1qZhUTCgCFqYetSsKYRzQIiOaSpGWmEUwG80ozSgdKUDmgBRT1poHFSKKAHL2qUVGoqQdaQIkXpUgqNRUg60xjhT80wU+kgFHSlFIOlKKAFpDS02hgFFFFIAoooNUAlFFFIAq9ov/Hw/+7VGr2if8fL/AO7Q9gRr0UUVmWFFFFABRRRQAUUUUAQ3d1bWds9zeXMNtAgy8s0gRFHuTwKdBNDcQpPbzRzRSKGSSNgysD0II4Irz/8AaQEbfBjXRKoaMiDcCOo85M1B8CpH0e31v4e3LsZfDd4VtCx5eymzJCfwyy/8Br14ZYp5a8ZGWqk01/dXLrf1klbzM3UtNR/rr/kehXuoafYtEt9f2lq0zbYhPMsZkb0XJGT7CrNfNvxwc+JvGD619/T/AA3rWn6RaehuZJRJcMPUgBE/OvevGN54is7RD4a0W21W8km2Fbm8+zxQrg/OxwSR2wozzWmMyf6vSoNT96pe6dko6JrVvtJXvaz0Eql5yj2t+t/yNisrTPEOk6lr2q6HZ3DPfaSYxeRmNgE8xSyYJGGyAelcr4Z8Z+JF8dQ+DPGmg6fp9/d2b3ljc6bdtNbzKhAdDvUMGGQfSuf8Pa5pfhv4o/FfWtau0tLG2OntJI3/AFxfCgdSxPAA5Jop5NUtVjNXkoqUeVpqV5xj0vfd7a3XyB1Nrd7fhc9W1S/s9L0641HUbmO1s7aMyTTSHCxqOpJp9ldW99Zw3lnMk9tPGskUqHKuhGQR7EVwj+J9au/hXr/inX/C9pa2wtJriz0u6Jd5bcLkC4B4Bb+6OgPNV/FvxEbwn4T8GalDoK3MetzQW32O14aLfFuVYhwOuFGeMVnDJ69RqnCN58zjo1bSN2vXzvYbqJa9Nfwsek0V5hrPjvxz4VktNT8YeEdIt9AubuK2kmsNSaa4szI21WkVkCsMkA7TW7418Xanp3ifTPCXhvSbfUdc1CCW6Bu7gw29vDGQC7lQWOScAAVDyjE80UrNSTd1KLXu6yu72Vut/Luh+0jr/W52VFeX+HvGXxBm+KQ8E69ovhezKWS6g81tdTyGW3LbCY8qPmDYBDY/GvQPEc2rQaHdzaHFaS6ikZaBbt2SLI7sVBPTPassTl1XDVYU5tXkk0001Z7O60HGSk2kXZpFhhklkyEjUsxx0AGTWf4X13TPE2g2uuaPM09hdqWhkaMoWAJHQ8jkGvLvgLe+OLz4YWU2rQaI+jy2N24uUuJWvHcvJ95Su3Gc9+mKyvgTrnjyf4RaHD4Q8L6Vc2tpG8T3Gq3zwG4cO24RKitwDxuYgE5+terW4fdKFePOnKnNRvzJRs+fe/W8VpfTUzjW5oxlbf8A4B7zRXIeCvHlhr3gW58UX1u+krp7Tx6lBKwY20kJPmDI+8OMg965hfiF49m8OnxpbeBLI+F/JNysUmoFdSe26+aI9uwfL820tnFefDJsXOcoNJOL5XeSXvdk27N+hftI2R6tRVLQtUstb0Wy1jTZvOs72BJ4H/vIwyP51w3iv4ga7p/xPTwJoXhmLVbu40tb2CWS58mOM72VjK3OEAA+6CSTisMNl9fE1JUoLWKbd2lZLe97bD5ly83Q9GoryU/ErxvYeK18E6t4FtJfEl3B9o09rG/JspYwSHaR3UMgXHPBJ4wORW14Z8aeJE8dQ+DfG2g6dp19e2j3en3OnXbTQTqhG9DvUMrDIPTFdVXI8XSi5PlenNpKLbj3STu0uvo+zJ9rE9AorgvEPjTXZvF914S8D6DZ6rqNhCkuoXV/dGC1td/3EJUFmcjnAHA61Z8F+MtQv/Et14R8U6NFo3iC3txdRpBcedb3cBO0yROQDweCpGRWMsqxMaXtWltzWuublez5b3trfbbXbUbmr2O0orzWDxt428R6hq3/AAg/hrQ59O0q/ksJZ9U1F4pJpY8btiRo20c8Fjz1rI+O2reNo/Afh+W303TNPlu9Vso76GS8Z2SUzqUjVkXBQkDc3XHQV00MjrzxFOhOUYuTt8SutL6q99vx03E6is32v+B7DRWR4Wk8TSWMh8VWukW955h2Lps0kkZTA5JcA5zmsDxp401Gx8T2vhDwroses+IJ7c3ciz3Hk21pADgSSuATyeAoGTXDSwNWtWdGnZtat3VrLd32sVzK12dtXPeMvGfh3wjHbHXL14pbpitvbwQPPNLjrtjQFiB3OOKxPDvjTXIfFtt4T8caHZ6TqV9C8un3NjdGe1u9nLoCwDK4HOCOR0ri/ENx8QG/aMgk0rRvDT3NvoMv2Nbu/m2+QZgGclY/lkJAG0ZGO9engclcq7jiGuVRctJRSkulpaq19G9bWa3IlUtFteX42/zPZNF1K11jSrbVLEym2uUEkZliaNse6sAQfYirlVbhtR/stnt4bV9R8nKxySMITLjoWAztz3xnFeSfs/aj8Qr+3vp7+38Py6a+v3wvJvtE32hXEhDCNdu0qCABk9K4qWX+3oVcRCSSg1o2r639L7dtRufKlfqen+F/EOk+JbCa+0e4ee3huZbV2aNkxLG21xgjse9a1eCfBPWfGZ8Oa1pvg/w7pt39m8Q35uLvVbx4ISzSk7IwiszHGMngDNel/Drxo3iTT9XGrab/AGNqmiXTWup2xlEiRsq7t6v3QryK681ySphKtX2esIu3xJySezaWuvp27oUKnNv3a/M7CivLbLx/4617S5fE/hXwTYXfhtd7Qfa9QMV7exqSDJEgUqAcHAY813fg7xBp/irwxp/iHS2c2l9CJEDjDL2KsPUHIP0rixeWYjCR5qiWjs7NOz7Ozdnvv2fZlKpFuyL15f2FnJDFeX1rbSTtthWaZUMh9FBPzHkcD1qzXh/7SmgSeJ/GHgrRrdyl3JDqklm4HK3EcKPER/wNRXo3gHxfa6/8NbDxbdMIE+xmS9B/5ZSRgiVT9GVq6cRlPs8DQxUJXc73VttZKPrfll9wcz5+U6Eahp7agdOW+tDequ82wmXzQvrszuxyOcVZr50+FNtcz/HXR/FuooVv/E+jX+pMD1jhMsawJ+Ear+Zr0rVvG3iPUfFepeG/AXh+w1KXSSqajf6ldtBaxSsMiFdilnfHJxwK3x2QzoV1SpSUrR5pN2ilq4vVu1uZWXfsTGqnd+f36XPQaK47wJ4yutY1rUfDPiDSBo3iPTUSWa2SbzYZoX4WaJ8DK54wRkHrWPH458XeItb1O38B+GtLvdM0q6a0uL/U754FuJl++kIRWJ2njceM1wrKcT7SUGkuVJtuSUbPZ817O/Sz1+8r2kbXOz0rxDpOqa3q2i2Vw0l7pLxpeoY2UIXXcuCRhsg9q1q8g+COpy6n8SviXf3mnzaXP9qtFuLadgTC6QbWG4cMuQSG7jBq/ZePfG/iS1uNc8FeDtOvfD0EsiQy32oNDcX4QkM0KBSoBIIG8jOK7MXklSGIlTp2SioXcpRSvKKdrtpPW9rdFfpcSqL8Wd94n1zTfDegXmu6xM0FhZR+ZPIqFyq5AzgcnkjpV+CRJoUmjOUkUMpxjIIyK8m+K3iWw8X/ALMfiDxBpqyJDc6f80Ugw8TrKquje6sCPwr1LR/+QRZf9e8f/oIrjxGA+r4VVJpqfPOLXblUfxu2UpJ2a6/8AtUUUV5pQUUUUAFFFFABRRRQAUUUUAFFFFABRRRQAUUUUAFFFFABRRRQAUUUUAFFFFABRRRQAUUUUAFFFFABRRRQAUUUUAFFFFABUV1/x7S/7pqWmTqWhdQMkg4oA57FGKtfY7n/AJ5H8xR9juf+eR/MVdybFYCjFWRZ3P8AzzP5il+x3P8AzzP5ii4WKuKMVa+x3H/PM/mKPsdx/wA8z+YoFYrbaXFWRZ3H/PM/mKPslx/zzP5ii47FbFGKs/ZLj/nmfzFH2O4/55n8xRcLFbFGKs/Y7j/nn+oo+x3H/PP9RRcViuBQRzVkWlx/zz/UUG0uP+eZ/MU7jsVCKTFWzZ3H/PM/mKT7Hcf88z+YpXCxTK01l4q79juf+eR/MU02N1/zyP5ii4igVphWr5sLr/nifzFNOn3mf9SfzFFwsZpTmmMtaTadeZ4gP5imHTL7/ngfzFO4WM8pxTdgxWj/AGZff88D+YpP7Lvv+fc/99Ci4rMz9gzQUFaH9l33/Puf++hQNLvv+fc/mKLhZlAKMU9UGKvDTL3/AJ9z+YpRpt7/AM8D+YouOxTVORUoXirQ068z/qT+Yp4sLv8A54n8xRcLFZI1DFgACepxTliTn5RycnjrVpbG6/55H8xTxZXP/PI/mKVwsVwoOM804qGXaw3D0IqwLO4/55n8xS/ZLj/nn+op3GQBeKNi7g20bvXHNWBa3H/PP9RSi1uP+eZ/MUXQiuFAJIUAnrgdaXH1qx9ln/55n8xR9ln/AOeZ/MUaAViilgxUEjocciqHiDR7LXNFu9Iv4y1rdpslC8EjI/wrY+yz/wDPM/mKPss//PM/mKNAKscaxxqijAAxShQowowParP2Wf8A55n8xR9ln/55n8xRdAVmUMMMMj0IpcVY+yz/APPM/mKPss//ADzP5ii4FYKFGAMD2ptWjaz/APPM/mKT7Jcf88/1FK4HMX3hTSb3xNba/dRySXNquIULfu0P97b03e9bhWrRs7j/AJ5/qKT7Hcf88z+YouBTK1Gy1fNnc/8APM/mKYbG6/55H8xRcdigy1G6cVoGwuv+eJ/MU06fd4/1J/MU0xGaVqMpzWkdNvf+eB/MUw6Zff8APA/mKLoLGcy00rWk2l33/Puf++hSf2Xf/wDPuf8AvoUXQrMztvSlCc1of2Xff8+5/wC+hS/2Xff8+5/MUXQ9SgFFPCVdGmXv/PufzFOGm3v/ADwP5ii4WKirT1Tmrf8AZ15/zxP5inLp93/zxP5ii4WKwWnhasixuv8AnifzFOFldf8API/mKTYFYLShatfYrn/nkfzFAs7n/nmfzFFwK2KUCrP2O5/55n8xSizuP+eZ/MUXHYrYpNtWvslx/wA8z+YpDZ3H/PM/mKLhYq4oxVr7Hc/88z+Yo+x3H/PM/mKLisVcUEVa+x3H/PM/mKQ2dz/zyP5ii47FXFGKtfY7n/nkfzFH2O5/55H8xRcLFXFXtFGLh/8AdqP7Hc/88j+Yq1ptvNFKzSJtGPWhvQLGhRRRUFBRRRQAUUUUAFFFFAHnX7Sf/JFdf/3Yf/RyVg/GfUbj4f8AijR/iXZWslzFPZSaPqEMa5Lsw32zEe0g259Gx3r0Lxdp3iXUfLh0e+0KG0KYni1LTnuhI2cjAEigD65rIudH+I11EIbrXvB88e4Nsl0KV1yDkHBn6g8ivp8rxlGjSpwqSi4pz5oty1U1FW0i7Nct09dbdjGcW5N26fk7nn3jrw/L4Z+BvhbTrxt+oSeILC6v5CcmS5lmLyEnv8xI+gFdL8XPE91Y/EPRvDmoeKG8IeHbyzmnn1VPLR5plYBYBLICsfBznGTW5daP8RrpBHda94PuEVg4WXQpXAYdCAZ+o9aS+0T4h30Bgvtb8G3cJOTHPoEsi59cNORXTDHUZyjKvOEmnUb33nbVJwa922l0/kRyNXtfZL7m3+NzzXw7Josv7RPhdtB8U654mtV06+V76+vDcweZtUlIZMBTgYLBcjlaW/8AAo8Z/F34iyw6jPa6npkun3OmZbNutyIyVeROj/d289Azd69Ij0P4hReT5WteDI/IBEO3QJR5QPULif5c+1Oi0f4jRTy3EWveD45psebIuhShpMdNxE+Tj3rolnKhP2lGrFS5FBNtvapz3fuJarRqwvZ33XW/4W7mFq/jBPF3wM8XyXVv9g1qx065tdWsGPzW1wqHI91PVT3BrK8aYOh/BfOCP7YsOv8A1wNde2g/EBnuHbWPBZa5AW4J8PyZmA4Af9/8w+uac+ifEORYFk1vwa4t2DQBtAlIiI4BX9/8pA9K5aOKwtCX7qUVHmlK15ac0OW3wbJ7eX3jnCUo28mvvt/kZX7Tv/JJbj/sI2X/AKUJWZ+0De2eieKfCOtnWLrw5db7i3fWYLf7SIYSuTE8AVvMDsBg4+Ug811N1o/xGu4TDda94PuIiQdkuhSuuQcg4M+ODXC+IdF+MGgeP5/F+nwaL4ma8s47Um3sSJLMIT8scck64DZyxDnJ7Vtk8qEVTpSqw9z2j3aUudRja8o8qtZvVNPazHUTu5W6Jfi/8zY+Eer+BtW8X3ep2/juTxR4qubUW/m3dobNlt0O7ZDCUUbc8kjJ9TXqt2rSWk6KMs0TKB6kg14hbaH8YfGfijRdb1y10Lw6mhzNcWstxZFp5HZSpRkjnb5MHP3hyK9B/s/4nf8AQzeFf/BLN/8AJFcWcYWg68ZRrxvZXV+a1tEk4QUbWtokrbDpSavp/XzZyPwD8S6C3wotPCp1a0j16ytryK402SULcxsryE5jPzYwQc4xW9+zQAPgp4Yx/wA8W6f9dGqceH/Hy3r3q6t4JF042vOPD0nmMPQt5+SKltdI+I9pAlva6/4Pt4UGEji0KVFUewE+BV5hXw2JjWVOpFe0mpu7k7P3rpe4tPe09BU4OCirbafl/kcD4L0W88RfBT4jaHp5P2y81jVI4QDjc+8ELn3xj8awvDQ+H914QtrfW/jP420S5S1FvfaRe6+sEkDhdrxeU0eSo5AwDkV61baN8RrVXW117wdAruXYRaDKgZj1Y4n5J9agufDXjq6ulu7rUvA09yv3ZpfDju4+jGbNehHN6XNUvVSUpcys3dOyTWtN32XawSg2726v8XfudF8PtL0rRvBGj6ZodxcXOlwWqC0lnOZHiPzKTwvY+grjosf8NRXHTP8Awiaf+lDVt/2f8Tv+hm8K/wDglm/+SKi/sf4jfazef294P+0lPLM39hS79mc7d3n5xntXi0ZQhOtOVaLdRSX2urvd+5qVb3OW3b8Gn+hl6z/ycv4c/wCxcvP/AEYtR+Mv+Tjvh9/2DNT/APQErYbR/iM10t02veDzcIpRZjoUu9VPUBvPyB7UPo3xFkuo7qTXvBz3EQKxytoUpdAeoVvPyAe+K6IYijGUH7SOlOVP7X2lJX+D+9t5CcW+bTdr8Lf5HNaPrWl+Afi34xg8WXkWlWniCaHUNOv7ptkEoWMI8RkPyqykDgnoak0XULPxv8ebXxB4cmF7oug6PLaT6hED5M08rgiNH6PgDJIyBxXQXui/ES+gNve654NuoScmOfQZXUn6Gcin2+k/Ei2gWC28QeEIIkGFjj0KVVUewE+BWksThmpVFOPtXDkbvLltyqN7cl7uK72vr5A09VbS9/xv37nIeM2+FTazqWr6f8Q7bwf4mjZluZrLUVikkkTjEtu3EvI/u5PrWd411rW9Y/Z68O+JvEdq6XEGr2N5eukBX9xHcf68p1UFQGx2zXbT+GPHE92LyfUPAs1yDkTSeHHZwf8AeM2auPpvxMkRkk8SeE3RhhlbRJiCPQjz63p4/DU/Yv2ik4STvJtuyVuVP2d7PzulZWW9xxbb03TX3/M6Hw74h0HxJaSXnh/WbDVbeN9jyWk6yqrYB2kqeDgjj3rznWtRs/BHx3u9f8RSiz0XX9IhtoNQlBEEE8LEmJ36JuByCcA4rfsdC+INhEYbDWvBdpGTuKQaBLGpPrhZxzUlxpPxIuYGgufEHhCeFxho5NClZWHuDPg15uGWFw9WolUi6c04tXle2j35LXTSe3kU+aUbNanLa1rGmeP/AIveDIvCd7Fqtp4eluL/AFG/tW3wRB49iRCQfKWY9gTxmtmb/k5O2/7FV/8A0oq7ZaL8RLGAW9lrng21hHIjg0GWNR+AnAp39kfEf7ULr+3/AAf9oCbBL/YUu/bnO3d5+cZ7V0zxGH0hTqRUFBwV3Jv3m223yLq3pbb7yWpNO67fg0zt1+8PrXkPwE8RaHpseteEdR1W0steHiW/K6fPKEnkDylkKKeWBXnIzXV/2f8AE7/oZvCv/glm/wDkiqz+H/H73y376v4Ka8UYW4bw/IZQPZvPyPzrkwscPTw9WhUqxalZqzkrON7fYd1rrsVK7s0tjN/Zsx/wg+rYxz4j1HOP+u1Z/gexk1TXfjLpkD7JbvUBCjZxhmtcD9TXTWuj/Ea1jMdrr3g+3QsXKxaFKgLHqcCfqe5oh0f4jQSSyQ694PikmbdKyaFKpkbGMsRPycdzXZVxdOVbEVY1Ip1LW+LS0lL+TXYlRa5dNnf8/wDM8e+Htv4Qs/CVnpXiP4veNPCer6dF9mvdJn15bRYHTgiJGj5Q9Vxng17d8JtJ8P6L4B06z8Lahdaho5Dy21zctueQM5JJO1e+ewrMvfDfjq+mSa+1PwPdSp9x5/DskjL9CZiRVsaf8TVUKviXwoABgAaLMAB/3/q82xtPHxaVZLmfM022r67Wpp9Xa7dl33FThyW02/ruY3xE/wCS4fDH/e1P/wBELXCeKrbUNM8a6x8IbCGVLDxnqEWo28qDCwWz5a+X2/1fT/br0+XR/iNLPFcS694PeaHPlSNoUpaPPB2kz5Ge+KVtH+IzXKXLa/4PaeNSqSnQpS6qeoDefkA1eDzClhowjzwfLC28viU5TjL4Pst7dVddSqicr/15fkY2oxRW/wC0p4YghQJFF4Xu0RR0VRJGAPyrN8Fa5pHw98d+NtE8XahBo41TV21fTry9cRQXMMiKCqyN8u5SuCpOea6ptG+IzXaXba94PNyiFFmOhS71U9VDefkA46U2+0L4hX8PkX+teDLuLOdk+gSyLn1w05FZRxWHlTVGrUi4uCi7OSd1JyTXuPvazE4u7aXW/wCFjB8F3UHjD476l4z0NzPoOn6ImkpeqpEV1OZfMbyz/GqjqRxkiqHwi8U+HvA1lrfg3xfrFloep2WsXU6i+lEIuoZXLpKjNgPkHtzXZQ6X8SoYlhh8ReEoo0GFRNDmVVHoAJ8CoL3w/wCPr545L3VvBN08RzG0/h6SQofYmc4/CqnisLVjKjUmvZtRSs5cy5L2d/Z2d7u+i302Fyy363v+Fu5yvwnu4/E/jj4q3Nis0EGotbpbSSxmMuhtiiyAHna2Mg+hFcT8OLPwvpfhiHQvFPxa8ZeENa0stbXemSa6tpEhVjhoVZMNGwwRgnrXsqaT8SI5pJo/EHhBJZceZIuhShnx0yfPycds1BfeHPHd+6SX+qeB7t4/uNP4dkkK/QtOcV1RzWipTj7RKEuS1m7rkjy7um0015Lp6McG9Wtdfx+Zxvi/R/Dui/sqeJoPCuqXmqaVNBJcR3V1JveVnnUsc7VyN2ecfnXsuj/8giy/694//QRXJT6N8RZ7VrSfXfB0tuy7WhfQZWQj0KmfGK6rQ4tSh0uKLV7i0uLxch5LWExRH02oSxHHua8TM8TGrQ5faKT55Svdt+8orW8Yr7Or89jSCtZW2/4BeooorwjQ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D/2Q=="/>
          <p:cNvSpPr>
            <a:spLocks noChangeAspect="1" noChangeArrowheads="1"/>
          </p:cNvSpPr>
          <p:nvPr/>
        </p:nvSpPr>
        <p:spPr bwMode="auto">
          <a:xfrm>
            <a:off x="51752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1488" y="1684340"/>
            <a:ext cx="4794636" cy="449579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763324" y="4285753"/>
            <a:ext cx="5041128" cy="2019631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The model aims to generate a constructive conversation which motivates and directs students to take action and encourages reflection on their development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581816" y="3093057"/>
            <a:ext cx="970059" cy="803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9170976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ADD91-5DFA-4B0B-8288-81F7BF284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1E4F0-B50A-4C22-9821-FFA59006C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1588"/>
            <a:ext cx="10972800" cy="5311773"/>
          </a:xfrm>
        </p:spPr>
        <p:txBody>
          <a:bodyPr/>
          <a:lstStyle/>
          <a:p>
            <a:r>
              <a:rPr lang="en-US" dirty="0"/>
              <a:t>Academic advisors should work with students to build personal relationships, and support academic development and progress</a:t>
            </a:r>
          </a:p>
          <a:p>
            <a:r>
              <a:rPr lang="en-US" dirty="0"/>
              <a:t>Be available for students to book individual meetings as well as be available for regular office hours </a:t>
            </a:r>
          </a:p>
          <a:p>
            <a:r>
              <a:rPr lang="en-US" dirty="0"/>
              <a:t>Out of office should signpost students to other sources of support (e.g., programme directors, year tutors, TLSEO)</a:t>
            </a:r>
          </a:p>
          <a:p>
            <a:r>
              <a:rPr lang="en-US" dirty="0"/>
              <a:t>Provide advice on general academic matters and study skills support when needed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89734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A4920-7D4B-44B5-AB23-9C3DF6B66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9B44A-0C3D-447D-9D3E-770D50D0B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51722"/>
            <a:ext cx="10972800" cy="5208103"/>
          </a:xfrm>
        </p:spPr>
        <p:txBody>
          <a:bodyPr/>
          <a:lstStyle/>
          <a:p>
            <a:r>
              <a:rPr lang="en-US" dirty="0"/>
              <a:t>Keep records of student interactions</a:t>
            </a:r>
          </a:p>
          <a:p>
            <a:r>
              <a:rPr lang="en-US" dirty="0"/>
              <a:t>Proactively support Engagement &amp; Attendance monitoring process</a:t>
            </a:r>
          </a:p>
          <a:p>
            <a:r>
              <a:rPr lang="en-US" dirty="0"/>
              <a:t>Write academic references</a:t>
            </a:r>
          </a:p>
          <a:p>
            <a:r>
              <a:rPr lang="en-US" dirty="0"/>
              <a:t>Build self-efficacy in students – nudging students along</a:t>
            </a:r>
          </a:p>
          <a:p>
            <a:r>
              <a:rPr lang="en-US" dirty="0"/>
              <a:t>Sign-posting students to other sources of support/resources</a:t>
            </a:r>
          </a:p>
          <a:p>
            <a:r>
              <a:rPr lang="en-US" dirty="0"/>
              <a:t>Refer students to DASS (Disability Advisory Support Service)for disability support where necessary </a:t>
            </a:r>
            <a:r>
              <a:rPr lang="en-US" dirty="0">
                <a:hlinkClick r:id="rId3"/>
              </a:rPr>
              <a:t>http://www.dso.manchester.ac.uk/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88884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F5B13-229B-4146-918D-A72F2EF5B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to support for Academic Advising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6909A-0A70-4029-84A6-D5E08587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5113790"/>
          </a:xfrm>
        </p:spPr>
        <p:txBody>
          <a:bodyPr/>
          <a:lstStyle/>
          <a:p>
            <a:r>
              <a:rPr lang="en-US" sz="2800" dirty="0"/>
              <a:t>School of Social Sciences intranet pages</a:t>
            </a:r>
          </a:p>
          <a:p>
            <a:r>
              <a:rPr lang="en-US" sz="2800" dirty="0" err="1"/>
              <a:t>SoSS</a:t>
            </a:r>
            <a:r>
              <a:rPr lang="en-US" sz="2800" dirty="0"/>
              <a:t> Guide to UG Academic Advising – access via </a:t>
            </a:r>
            <a:r>
              <a:rPr lang="en-US" sz="2800" dirty="0" err="1">
                <a:hlinkClick r:id="rId3"/>
              </a:rPr>
              <a:t>SoSS</a:t>
            </a:r>
            <a:r>
              <a:rPr lang="en-US" sz="2800" dirty="0">
                <a:hlinkClick r:id="rId3"/>
              </a:rPr>
              <a:t> intranet </a:t>
            </a:r>
            <a:endParaRPr lang="en-US" sz="2800" dirty="0"/>
          </a:p>
          <a:p>
            <a:r>
              <a:rPr lang="en-US" sz="2800" dirty="0">
                <a:hlinkClick r:id="rId4"/>
              </a:rPr>
              <a:t>Academic Advising toolkit </a:t>
            </a:r>
            <a:r>
              <a:rPr lang="en-US" sz="2800" dirty="0"/>
              <a:t>(staff facing)</a:t>
            </a:r>
          </a:p>
          <a:p>
            <a:r>
              <a:rPr lang="en-US" sz="2800" dirty="0">
                <a:hlinkClick r:id="rId5"/>
              </a:rPr>
              <a:t>Student Support resources </a:t>
            </a:r>
            <a:r>
              <a:rPr lang="en-US" sz="2800" dirty="0"/>
              <a:t>(student facing)</a:t>
            </a:r>
          </a:p>
          <a:p>
            <a:r>
              <a:rPr lang="en-US" sz="2800" dirty="0"/>
              <a:t>My Learning Essentials (access through library webpage)</a:t>
            </a:r>
          </a:p>
          <a:p>
            <a:r>
              <a:rPr lang="en-US" sz="2800" dirty="0" err="1"/>
              <a:t>UoM</a:t>
            </a:r>
            <a:r>
              <a:rPr lang="en-US" sz="2800" dirty="0"/>
              <a:t> Careers pages </a:t>
            </a:r>
          </a:p>
          <a:p>
            <a:r>
              <a:rPr lang="en-US" sz="2800" dirty="0"/>
              <a:t>Counselling service – </a:t>
            </a:r>
            <a:r>
              <a:rPr lang="en-US" sz="2800" dirty="0">
                <a:hlinkClick r:id="rId6"/>
              </a:rPr>
              <a:t>Staff Training section </a:t>
            </a: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686568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Academic Advising Toolkit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/>
              <a:t>The AA Toolkit is a central resource created by the University’s Institute of Teaching and Learning to support academic advising across the University.</a:t>
            </a:r>
          </a:p>
          <a:p>
            <a:pPr marL="0" indent="0">
              <a:buNone/>
            </a:pPr>
            <a:r>
              <a:rPr lang="en-GB" sz="2800" dirty="0"/>
              <a:t>Access via </a:t>
            </a:r>
            <a:r>
              <a:rPr lang="en-GB" sz="2800" dirty="0" err="1"/>
              <a:t>StaffNet</a:t>
            </a:r>
            <a:r>
              <a:rPr lang="en-GB" sz="2800" dirty="0"/>
              <a:t>:  </a:t>
            </a:r>
          </a:p>
          <a:p>
            <a:pPr marL="0" indent="0">
              <a:buNone/>
            </a:pPr>
            <a:r>
              <a:rPr lang="en-GB" sz="2800" dirty="0">
                <a:hlinkClick r:id="rId3"/>
              </a:rPr>
              <a:t>https://www.staffnet.manchester.ac.uk/tlso/toolkits/academicadvising/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							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4975761" y="4536374"/>
            <a:ext cx="1216152" cy="75776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1157845" y="3788229"/>
            <a:ext cx="3170711" cy="199505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Signposting students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03492" y="3788229"/>
            <a:ext cx="3326159" cy="199505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Supporting Academic Advisors</a:t>
            </a:r>
          </a:p>
        </p:txBody>
      </p:sp>
    </p:spTree>
    <p:extLst>
      <p:ext uri="{BB962C8B-B14F-4D97-AF65-F5344CB8AC3E}">
        <p14:creationId xmlns:p14="http://schemas.microsoft.com/office/powerpoint/2010/main" val="260184500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Signpost/Refer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298751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66654826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E3EC1-DB3B-4E19-87B1-EB9A73862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sources of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EFCE-5288-44BB-8B1B-0BC5C976F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Programme Directors/Year Tutors and Administrators</a:t>
            </a:r>
          </a:p>
          <a:p>
            <a:r>
              <a:rPr lang="en-US" sz="2800" dirty="0"/>
              <a:t>Student Service, Support and Development Manager in </a:t>
            </a:r>
            <a:r>
              <a:rPr lang="en-US" sz="2800" dirty="0" err="1"/>
              <a:t>SoSS</a:t>
            </a:r>
            <a:r>
              <a:rPr lang="en-US" sz="2800" dirty="0"/>
              <a:t> – Sofia Micklewright</a:t>
            </a:r>
          </a:p>
          <a:p>
            <a:r>
              <a:rPr lang="en-US" sz="2800" dirty="0"/>
              <a:t>Student Welfare Officers (TLSE Coordinators)</a:t>
            </a:r>
          </a:p>
          <a:p>
            <a:r>
              <a:rPr lang="en-US" sz="2800" dirty="0"/>
              <a:t>Information, Advice &amp; Guidance Team (Suzi Edwards – TLSE Officer)</a:t>
            </a:r>
          </a:p>
          <a:p>
            <a:r>
              <a:rPr lang="en-US" sz="2800" dirty="0"/>
              <a:t>Useful contacts for Academic Advisors (see SoSS Guide)</a:t>
            </a:r>
          </a:p>
          <a:p>
            <a:r>
              <a:rPr lang="en-US" sz="2800" dirty="0"/>
              <a:t>Senior Academic Advisor </a:t>
            </a:r>
          </a:p>
          <a:p>
            <a:r>
              <a:rPr lang="en-US" sz="2800" dirty="0" err="1"/>
              <a:t>SoSS</a:t>
            </a:r>
            <a:r>
              <a:rPr lang="en-US" sz="2800" dirty="0"/>
              <a:t> Intranet Pages on Academic Advising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36596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Year 2 Presentation with notes">
  <a:themeElements>
    <a:clrScheme name="Custom 1">
      <a:dk1>
        <a:srgbClr val="808080"/>
      </a:dk1>
      <a:lt1>
        <a:srgbClr val="FFFFFF"/>
      </a:lt1>
      <a:dk2>
        <a:srgbClr val="6D009D"/>
      </a:dk2>
      <a:lt2>
        <a:srgbClr val="FFFFFF"/>
      </a:lt2>
      <a:accent1>
        <a:srgbClr val="BBE0E3"/>
      </a:accent1>
      <a:accent2>
        <a:srgbClr val="333399"/>
      </a:accent2>
      <a:accent3>
        <a:srgbClr val="BAAACC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808080"/>
        </a:dk1>
        <a:lt1>
          <a:srgbClr val="FFFFFF"/>
        </a:lt1>
        <a:dk2>
          <a:srgbClr val="C400AE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DEAAD3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808080"/>
        </a:dk1>
        <a:lt1>
          <a:srgbClr val="FFFFFF"/>
        </a:lt1>
        <a:dk2>
          <a:srgbClr val="6D009D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BAAACC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4">
      <a:dk1>
        <a:srgbClr val="808080"/>
      </a:dk1>
      <a:lt1>
        <a:srgbClr val="FFFFFF"/>
      </a:lt1>
      <a:dk2>
        <a:srgbClr val="6D009D"/>
      </a:dk2>
      <a:lt2>
        <a:srgbClr val="FFFFFF"/>
      </a:lt2>
      <a:accent1>
        <a:srgbClr val="BBE0E3"/>
      </a:accent1>
      <a:accent2>
        <a:srgbClr val="333399"/>
      </a:accent2>
      <a:accent3>
        <a:srgbClr val="BAAACC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808080"/>
        </a:dk1>
        <a:lt1>
          <a:srgbClr val="FFFFFF"/>
        </a:lt1>
        <a:dk2>
          <a:srgbClr val="C400AE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DEAAD3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808080"/>
        </a:dk1>
        <a:lt1>
          <a:srgbClr val="FFFFFF"/>
        </a:lt1>
        <a:dk2>
          <a:srgbClr val="6D009D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BAAACC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4">
      <a:dk1>
        <a:srgbClr val="808080"/>
      </a:dk1>
      <a:lt1>
        <a:srgbClr val="FFFFFF"/>
      </a:lt1>
      <a:dk2>
        <a:srgbClr val="6D009D"/>
      </a:dk2>
      <a:lt2>
        <a:srgbClr val="FFFFFF"/>
      </a:lt2>
      <a:accent1>
        <a:srgbClr val="BBE0E3"/>
      </a:accent1>
      <a:accent2>
        <a:srgbClr val="333399"/>
      </a:accent2>
      <a:accent3>
        <a:srgbClr val="BAAACC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808080"/>
        </a:dk1>
        <a:lt1>
          <a:srgbClr val="FFFFFF"/>
        </a:lt1>
        <a:dk2>
          <a:srgbClr val="C400AE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DEAAD3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808080"/>
        </a:dk1>
        <a:lt1>
          <a:srgbClr val="FFFFFF"/>
        </a:lt1>
        <a:dk2>
          <a:srgbClr val="6D009D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BAAACC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Lecture 5 Clin Neg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Standarddesign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Default Design">
  <a:themeElements>
    <a:clrScheme name="1_Default Design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R Frutiger Roman"/>
        <a:ea typeface=""/>
        <a:cs typeface=""/>
      </a:majorFont>
      <a:minorFont>
        <a:latin typeface="R Frutiger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rgbClr val="6D009D"/>
            </a:solidFill>
            <a:effectLst/>
            <a:latin typeface="R Frutiger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rgbClr val="6D009D"/>
            </a:solidFill>
            <a:effectLst/>
            <a:latin typeface="R Frutiger Roman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Standarddesign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5163</TotalTime>
  <Words>1137</Words>
  <Application>Microsoft Office PowerPoint</Application>
  <PresentationFormat>Widescreen</PresentationFormat>
  <Paragraphs>147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14</vt:i4>
      </vt:variant>
    </vt:vector>
  </HeadingPairs>
  <TitlesOfParts>
    <vt:vector size="29" baseType="lpstr">
      <vt:lpstr>Arial</vt:lpstr>
      <vt:lpstr>Calibri</vt:lpstr>
      <vt:lpstr>Calibri Light</vt:lpstr>
      <vt:lpstr>R Frutiger Roman</vt:lpstr>
      <vt:lpstr>TheSans B5 Plain</vt:lpstr>
      <vt:lpstr>Times New Roman</vt:lpstr>
      <vt:lpstr>Year 2 Presentation with notes</vt:lpstr>
      <vt:lpstr>Office Theme</vt:lpstr>
      <vt:lpstr>1_Default Design</vt:lpstr>
      <vt:lpstr>2_Default Design</vt:lpstr>
      <vt:lpstr>Lecture 5 Clin Neg 2014</vt:lpstr>
      <vt:lpstr>Standarddesign</vt:lpstr>
      <vt:lpstr>3_Default Design</vt:lpstr>
      <vt:lpstr>Blank</vt:lpstr>
      <vt:lpstr>1_Standarddesign</vt:lpstr>
      <vt:lpstr>Academic Advising in the School of Law</vt:lpstr>
      <vt:lpstr>Academic Advising in the School of Social Sciences</vt:lpstr>
      <vt:lpstr>Role of an Academic Advisor</vt:lpstr>
      <vt:lpstr>Expectations </vt:lpstr>
      <vt:lpstr>Expectations </vt:lpstr>
      <vt:lpstr>Resources to support for Academic Advising</vt:lpstr>
      <vt:lpstr>Academic Advising Toolkit</vt:lpstr>
      <vt:lpstr>Signpost/Refer</vt:lpstr>
      <vt:lpstr>Other sources of help</vt:lpstr>
      <vt:lpstr>Logistics and Admin</vt:lpstr>
      <vt:lpstr>Student Support and Wellbeing in SoSS</vt:lpstr>
      <vt:lpstr>Information, Advice &amp; Guidance Team</vt:lpstr>
      <vt:lpstr> Student in need, crisis or emergency </vt:lpstr>
      <vt:lpstr>Follow up…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Advising in the School of Law</dc:title>
  <dc:creator>Caroline Hoyle</dc:creator>
  <cp:lastModifiedBy>Clare Hunt</cp:lastModifiedBy>
  <cp:revision>107</cp:revision>
  <dcterms:created xsi:type="dcterms:W3CDTF">2019-01-14T21:00:16Z</dcterms:created>
  <dcterms:modified xsi:type="dcterms:W3CDTF">2022-11-03T14:31:13Z</dcterms:modified>
</cp:coreProperties>
</file>