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660" r:id="rId5"/>
    <p:sldMasterId id="2147483733" r:id="rId6"/>
  </p:sldMasterIdLst>
  <p:notesMasterIdLst>
    <p:notesMasterId r:id="rId16"/>
  </p:notesMasterIdLst>
  <p:sldIdLst>
    <p:sldId id="2147473325" r:id="rId7"/>
    <p:sldId id="2147473327" r:id="rId8"/>
    <p:sldId id="2147473331" r:id="rId9"/>
    <p:sldId id="2147473339" r:id="rId10"/>
    <p:sldId id="2147473336" r:id="rId11"/>
    <p:sldId id="2147473332" r:id="rId12"/>
    <p:sldId id="2147473338" r:id="rId13"/>
    <p:sldId id="2147473335" r:id="rId14"/>
    <p:sldId id="21474733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96DD53-B09D-45F0-AFCA-CFE9BC89BAD5}">
          <p14:sldIdLst>
            <p14:sldId id="2147473325"/>
            <p14:sldId id="2147473327"/>
            <p14:sldId id="2147473331"/>
            <p14:sldId id="2147473339"/>
          </p14:sldIdLst>
        </p14:section>
        <p14:section name="Follow up Slides" id="{4F187992-2F94-4762-9938-E26B66919F9F}">
          <p14:sldIdLst>
            <p14:sldId id="2147473336"/>
            <p14:sldId id="2147473332"/>
            <p14:sldId id="2147473338"/>
            <p14:sldId id="2147473335"/>
            <p14:sldId id="21474733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612372-F4AC-9E1F-E20A-1A3705F85471}" name="Elizabeth Mason" initials="EM" userId="S::elizabeth.mason-4@manchester.ac.uk::e0046523-041d-422e-aca8-9c5b52b28a03" providerId="AD"/>
  <p188:author id="{F1C9F48B-ED20-AD9A-5C5D-8C832D07A676}" name="Hannah Rundle" initials="HR" userId="S::hannah.rundle@manchester.ac.uk::6fa9ecfa-40e5-42e8-8964-49d7f72dc355" providerId="AD"/>
  <p188:author id="{758A9DB2-BA30-449A-A777-F739D592E81C}" name="Helen Pearce" initials="HP" userId="S::helen.pearce@manchester.ac.uk::e2244717-a928-4420-81cc-94451355531e" providerId="AD"/>
  <p188:author id="{23E04ADE-CA4D-B8C3-4AEB-BE44DCAB0885}" name="Lauren Mullan" initials="LM" userId="S::lauren.mullan@manchester.ac.uk::db7a454a-ed2f-42aa-a104-6bc54704da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BE2EE"/>
    <a:srgbClr val="6B2B91"/>
    <a:srgbClr val="7F4284"/>
    <a:srgbClr val="C9A6E4"/>
    <a:srgbClr val="156082"/>
    <a:srgbClr val="08151D"/>
    <a:srgbClr val="D75C95"/>
    <a:srgbClr val="8C98B9"/>
    <a:srgbClr val="009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3443E-A1B0-4ACC-B505-5E53210A8142}" v="6" dt="2025-02-03T08:40:33.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5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2982C-43F3-4308-ABC2-8BD8FFB1E7C6}" type="datetimeFigureOut">
              <a:rPr lang="en-GB" smtClean="0"/>
              <a:t>31/01/2025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21417-9DD2-4AAA-8870-DD8E77886D99}" type="slidenum">
              <a:rPr lang="en-GB" smtClean="0"/>
              <a:t>‹#›</a:t>
            </a:fld>
            <a:endParaRPr lang="en-GB"/>
          </a:p>
        </p:txBody>
      </p:sp>
    </p:spTree>
    <p:extLst>
      <p:ext uri="{BB962C8B-B14F-4D97-AF65-F5344CB8AC3E}">
        <p14:creationId xmlns:p14="http://schemas.microsoft.com/office/powerpoint/2010/main" val="4258978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F21417-9DD2-4AAA-8870-DD8E77886D99}" type="slidenum">
              <a:rPr lang="en-GB" smtClean="0"/>
              <a:t>7</a:t>
            </a:fld>
            <a:endParaRPr lang="en-GB"/>
          </a:p>
        </p:txBody>
      </p:sp>
    </p:spTree>
    <p:extLst>
      <p:ext uri="{BB962C8B-B14F-4D97-AF65-F5344CB8AC3E}">
        <p14:creationId xmlns:p14="http://schemas.microsoft.com/office/powerpoint/2010/main" val="78473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8E5F-BA09-985F-0EDF-4D1CBE1F8B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F79F13-B5D4-8A86-E7CC-DAAE7D9D5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A486EA-B596-2E27-7D66-35B651177FF6}"/>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5" name="Footer Placeholder 4">
            <a:extLst>
              <a:ext uri="{FF2B5EF4-FFF2-40B4-BE49-F238E27FC236}">
                <a16:creationId xmlns:a16="http://schemas.microsoft.com/office/drawing/2014/main" id="{53217A03-B8DE-304A-E2FC-1C01363D24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64480-6F0E-17A0-681B-4658E5B9A58A}"/>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78798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AFA6-5349-11D4-E6B4-F00BE05535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BF7E95-E485-09FE-AD46-D3C6428B4F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4C5D58-FA33-6ECE-7343-245FBC9F83DD}"/>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5" name="Footer Placeholder 4">
            <a:extLst>
              <a:ext uri="{FF2B5EF4-FFF2-40B4-BE49-F238E27FC236}">
                <a16:creationId xmlns:a16="http://schemas.microsoft.com/office/drawing/2014/main" id="{5AA00BCE-BE35-ABCF-0747-749DD645F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A6651-2956-3A0B-BB45-10D27063F3A2}"/>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305128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CC435-476C-2C36-0F25-9BFE4F212C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25B5AF-CF76-989C-BB2E-69243062F4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5C4036-6F36-6A39-81DE-E6A217BF854C}"/>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5" name="Footer Placeholder 4">
            <a:extLst>
              <a:ext uri="{FF2B5EF4-FFF2-40B4-BE49-F238E27FC236}">
                <a16:creationId xmlns:a16="http://schemas.microsoft.com/office/drawing/2014/main" id="{19B62547-51A6-B77B-27EA-860F387C4D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CC0C1-A357-12FB-37E7-81D66FCC01B9}"/>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130598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urple Title Slide">
    <p:bg>
      <p:bgPr>
        <a:solidFill>
          <a:srgbClr val="5D297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609600" y="332656"/>
            <a:ext cx="2174032" cy="1080219"/>
          </a:xfrm>
          <a:prstGeom prst="rect">
            <a:avLst/>
          </a:prstGeom>
          <a:solidFill>
            <a:srgbClr val="5D2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8500" y="1846550"/>
            <a:ext cx="10363200" cy="2041524"/>
          </a:xfrm>
        </p:spPr>
        <p:txBody>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98500" y="3888073"/>
            <a:ext cx="8534400" cy="1752600"/>
          </a:xfrm>
        </p:spPr>
        <p:txBody>
          <a:bodyPr/>
          <a:lstStyle>
            <a:lvl1pPr marL="0" indent="0" algn="l">
              <a:buNone/>
              <a:defRPr sz="280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98500" y="6430232"/>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EC7AB759-530A-46AC-842F-B07144F002F9}" type="datetimeFigureOut">
              <a:rPr lang="en-GB" smtClean="0"/>
              <a:pPr/>
              <a:t>31/01/2025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0AD8A0A-4898-40BF-9009-4DA7E611EAC1}" type="slidenum">
              <a:rPr lang="en-GB" smtClean="0"/>
              <a:pPr/>
              <a:t>‹#›</a:t>
            </a:fld>
            <a:endParaRPr lang="en-GB"/>
          </a:p>
        </p:txBody>
      </p:sp>
      <p:pic>
        <p:nvPicPr>
          <p:cNvPr id="10" name="Picture 9">
            <a:extLst>
              <a:ext uri="{FF2B5EF4-FFF2-40B4-BE49-F238E27FC236}">
                <a16:creationId xmlns:a16="http://schemas.microsoft.com/office/drawing/2014/main" id="{465F806C-12F6-4E44-8704-B6F78D76F7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8500" y="505148"/>
            <a:ext cx="1655343" cy="707627"/>
          </a:xfrm>
          <a:prstGeom prst="rect">
            <a:avLst/>
          </a:prstGeom>
        </p:spPr>
      </p:pic>
    </p:spTree>
    <p:extLst>
      <p:ext uri="{BB962C8B-B14F-4D97-AF65-F5344CB8AC3E}">
        <p14:creationId xmlns:p14="http://schemas.microsoft.com/office/powerpoint/2010/main" val="3136087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Title Slid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609600" y="332656"/>
            <a:ext cx="2174032" cy="1080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8500" y="1846550"/>
            <a:ext cx="10363200" cy="2041524"/>
          </a:xfrm>
        </p:spPr>
        <p:txBody>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4013242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130426"/>
            <a:ext cx="10363200" cy="1470025"/>
          </a:xfrm>
        </p:spPr>
        <p:txBody>
          <a:bodyPr/>
          <a:lstStyle>
            <a:lvl1pPr>
              <a:defRPr sz="32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98500" y="3886200"/>
            <a:ext cx="8534400" cy="1752600"/>
          </a:xfrm>
        </p:spPr>
        <p:txBody>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EC7AB759-530A-46AC-842F-B07144F002F9}" type="datetimeFigureOut">
              <a:rPr lang="en-GB" smtClean="0"/>
              <a:pPr/>
              <a:t>31/01/2025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0AD8A0A-4898-40BF-9009-4DA7E611EAC1}" type="slidenum">
              <a:rPr lang="en-GB" smtClean="0"/>
              <a:pPr/>
              <a:t>‹#›</a:t>
            </a:fld>
            <a:endParaRPr lang="en-GB"/>
          </a:p>
        </p:txBody>
      </p:sp>
    </p:spTree>
    <p:extLst>
      <p:ext uri="{BB962C8B-B14F-4D97-AF65-F5344CB8AC3E}">
        <p14:creationId xmlns:p14="http://schemas.microsoft.com/office/powerpoint/2010/main" val="191387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1268760"/>
            <a:ext cx="10959008" cy="1143000"/>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98500" y="2492897"/>
            <a:ext cx="10972800" cy="3633267"/>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222B6232-AB33-4513-9527-F98CEC472D23}" type="datetimeFigureOut">
              <a:rPr lang="en-GB" smtClean="0"/>
              <a:pPr/>
              <a:t>31/01/2025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58A139-7ABE-46A1-B082-C2C77667394C}" type="slidenum">
              <a:rPr lang="en-GB" smtClean="0"/>
              <a:pPr/>
              <a:t>‹#›</a:t>
            </a:fld>
            <a:endParaRPr lang="en-GB"/>
          </a:p>
        </p:txBody>
      </p:sp>
    </p:spTree>
    <p:extLst>
      <p:ext uri="{BB962C8B-B14F-4D97-AF65-F5344CB8AC3E}">
        <p14:creationId xmlns:p14="http://schemas.microsoft.com/office/powerpoint/2010/main" val="4026493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GREY">
    <p:bg>
      <p:bgPr>
        <a:solidFill>
          <a:schemeClr val="bg1">
            <a:lumMod val="50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500" y="1268760"/>
            <a:ext cx="10959008" cy="1143000"/>
          </a:xfrm>
        </p:spPr>
        <p:txBody>
          <a:bodyPr/>
          <a:lstStyle>
            <a:lvl1pPr>
              <a:defRPr sz="36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98500" y="2492897"/>
            <a:ext cx="10972800" cy="3633267"/>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222B6232-AB33-4513-9527-F98CEC472D23}" type="datetimeFigureOut">
              <a:rPr lang="en-GB" smtClean="0"/>
              <a:pPr/>
              <a:t>31/01/2025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58A139-7ABE-46A1-B082-C2C77667394C}" type="slidenum">
              <a:rPr lang="en-GB" smtClean="0"/>
              <a:pPr/>
              <a:t>‹#›</a:t>
            </a:fld>
            <a:endParaRPr lang="en-GB"/>
          </a:p>
        </p:txBody>
      </p:sp>
      <p:sp>
        <p:nvSpPr>
          <p:cNvPr id="8" name="Rectangle 7">
            <a:extLst>
              <a:ext uri="{FF2B5EF4-FFF2-40B4-BE49-F238E27FC236}">
                <a16:creationId xmlns:a16="http://schemas.microsoft.com/office/drawing/2014/main" id="{80007185-38DE-7046-AFF4-4EFA23203A98}"/>
              </a:ext>
            </a:extLst>
          </p:cNvPr>
          <p:cNvSpPr/>
          <p:nvPr userDrawn="1"/>
        </p:nvSpPr>
        <p:spPr>
          <a:xfrm>
            <a:off x="479376" y="332656"/>
            <a:ext cx="2016224" cy="936104"/>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415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500" y="4406901"/>
            <a:ext cx="10363200" cy="1362075"/>
          </a:xfrm>
        </p:spPr>
        <p:txBody>
          <a:bodyPr anchor="t"/>
          <a:lstStyle>
            <a:lvl1pPr algn="l">
              <a:defRPr sz="4000" b="1" cap="a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698500" y="2906713"/>
            <a:ext cx="10363200" cy="1500187"/>
          </a:xfrm>
        </p:spPr>
        <p:txBody>
          <a:bodyPr anchor="b"/>
          <a:lstStyle>
            <a:lvl1pPr marL="0" indent="0">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45CD916-7149-4247-856D-87DAB39295C7}" type="datetimeFigureOut">
              <a:rPr lang="en-GB" smtClean="0"/>
              <a:pPr/>
              <a:t>31/01/2025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3ACF840-035C-411F-BA81-AF7A8ED78138}" type="slidenum">
              <a:rPr lang="en-GB" smtClean="0"/>
              <a:pPr/>
              <a:t>‹#›</a:t>
            </a:fld>
            <a:endParaRPr lang="en-GB"/>
          </a:p>
        </p:txBody>
      </p:sp>
    </p:spTree>
    <p:extLst>
      <p:ext uri="{BB962C8B-B14F-4D97-AF65-F5344CB8AC3E}">
        <p14:creationId xmlns:p14="http://schemas.microsoft.com/office/powerpoint/2010/main" val="1661828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FE8F7DA-80EC-4CF7-AB7B-078F533B953B}" type="datetimeFigureOut">
              <a:rPr lang="en-GB" smtClean="0"/>
              <a:pPr/>
              <a:t>31/01/2025</a:t>
            </a:fld>
            <a:endParaRPr lang="en-GB"/>
          </a:p>
        </p:txBody>
      </p:sp>
      <p:sp>
        <p:nvSpPr>
          <p:cNvPr id="4"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5"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4E6293-7DA2-4D9E-8605-5715E69AF2C7}" type="slidenum">
              <a:rPr lang="en-GB" smtClean="0"/>
              <a:pPr/>
              <a:t>‹#›</a:t>
            </a:fld>
            <a:endParaRPr lang="en-GB"/>
          </a:p>
        </p:txBody>
      </p:sp>
    </p:spTree>
    <p:extLst>
      <p:ext uri="{BB962C8B-B14F-4D97-AF65-F5344CB8AC3E}">
        <p14:creationId xmlns:p14="http://schemas.microsoft.com/office/powerpoint/2010/main" val="3066086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B1AE269B-21F6-4A71-848B-6E891C314B78}" type="datetimeFigureOut">
              <a:rPr lang="en-GB" smtClean="0"/>
              <a:pPr/>
              <a:t>31/01/2025</a:t>
            </a:fld>
            <a:endParaRPr lang="en-GB"/>
          </a:p>
        </p:txBody>
      </p:sp>
      <p:sp>
        <p:nvSpPr>
          <p:cNvPr id="3"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4"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32789173-A1D5-421E-B384-2A426DF314C2}" type="slidenum">
              <a:rPr lang="en-GB" smtClean="0"/>
              <a:pPr/>
              <a:t>‹#›</a:t>
            </a:fld>
            <a:endParaRPr lang="en-GB"/>
          </a:p>
        </p:txBody>
      </p:sp>
    </p:spTree>
    <p:extLst>
      <p:ext uri="{BB962C8B-B14F-4D97-AF65-F5344CB8AC3E}">
        <p14:creationId xmlns:p14="http://schemas.microsoft.com/office/powerpoint/2010/main" val="298489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982A-EF70-567C-84F9-82375081EB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08771C-C9DB-87E3-5B1C-91BD38964A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382B4A-CC94-DA9B-C826-EFB04560464E}"/>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5" name="Footer Placeholder 4">
            <a:extLst>
              <a:ext uri="{FF2B5EF4-FFF2-40B4-BE49-F238E27FC236}">
                <a16:creationId xmlns:a16="http://schemas.microsoft.com/office/drawing/2014/main" id="{769B9B4A-1B14-BD74-F324-43DF3EC170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9C70D7-D3B6-824A-035A-11DF26EAFECE}"/>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1375277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96F68FA-6026-2A40-8EAF-D447602188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12192000" cy="6858000"/>
          </a:xfrm>
          <a:prstGeom prst="rect">
            <a:avLst/>
          </a:prstGeom>
        </p:spPr>
      </p:pic>
      <p:pic>
        <p:nvPicPr>
          <p:cNvPr id="8" name="Picture 7">
            <a:extLst>
              <a:ext uri="{FF2B5EF4-FFF2-40B4-BE49-F238E27FC236}">
                <a16:creationId xmlns:a16="http://schemas.microsoft.com/office/drawing/2014/main" id="{8DC246CB-2F3B-FB46-9ADA-4D8C77E7032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bwMode="auto">
          <a:xfrm>
            <a:off x="703385" y="681813"/>
            <a:ext cx="2725616" cy="1153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96419FA0-D351-504D-9518-50113E5398CE}"/>
              </a:ext>
            </a:extLst>
          </p:cNvPr>
          <p:cNvSpPr>
            <a:spLocks noGrp="1"/>
          </p:cNvSpPr>
          <p:nvPr>
            <p:ph type="title"/>
          </p:nvPr>
        </p:nvSpPr>
        <p:spPr>
          <a:xfrm>
            <a:off x="838200" y="2894965"/>
            <a:ext cx="10515600" cy="1325563"/>
          </a:xfrm>
        </p:spPr>
        <p:txBody>
          <a:bodyPr>
            <a:normAutofit/>
          </a:bodyPr>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90DBE5C5-B048-3C40-B996-2B4628C744E5}"/>
              </a:ext>
            </a:extLst>
          </p:cNvPr>
          <p:cNvSpPr>
            <a:spLocks noGrp="1"/>
          </p:cNvSpPr>
          <p:nvPr>
            <p:ph type="body" sz="quarter" idx="10"/>
          </p:nvPr>
        </p:nvSpPr>
        <p:spPr>
          <a:xfrm>
            <a:off x="838201" y="4389438"/>
            <a:ext cx="10515600" cy="1325562"/>
          </a:xfrm>
        </p:spPr>
        <p:txBody>
          <a:bodyPr/>
          <a:lstStyle>
            <a:lvl1pPr marL="0" indent="0" algn="ctr">
              <a:buNone/>
              <a:defRPr b="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grpSp>
        <p:nvGrpSpPr>
          <p:cNvPr id="6" name="Group 5">
            <a:extLst>
              <a:ext uri="{FF2B5EF4-FFF2-40B4-BE49-F238E27FC236}">
                <a16:creationId xmlns:a16="http://schemas.microsoft.com/office/drawing/2014/main" id="{5E20D1A0-10CD-A644-9857-37CAB939C93D}"/>
              </a:ext>
            </a:extLst>
          </p:cNvPr>
          <p:cNvGrpSpPr/>
          <p:nvPr userDrawn="1"/>
        </p:nvGrpSpPr>
        <p:grpSpPr>
          <a:xfrm>
            <a:off x="1559496" y="6165304"/>
            <a:ext cx="8444415" cy="361574"/>
            <a:chOff x="688387" y="3661077"/>
            <a:chExt cx="12667670" cy="542406"/>
          </a:xfrm>
        </p:grpSpPr>
        <p:pic>
          <p:nvPicPr>
            <p:cNvPr id="10" name="Picture 9">
              <a:extLst>
                <a:ext uri="{FF2B5EF4-FFF2-40B4-BE49-F238E27FC236}">
                  <a16:creationId xmlns:a16="http://schemas.microsoft.com/office/drawing/2014/main" id="{8D0EB749-E2BD-9D46-BBD1-D36A50EE926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50249" b="28645"/>
            <a:stretch/>
          </p:blipFill>
          <p:spPr>
            <a:xfrm>
              <a:off x="5154674" y="3661077"/>
              <a:ext cx="813172" cy="521473"/>
            </a:xfrm>
            <a:prstGeom prst="rect">
              <a:avLst/>
            </a:prstGeom>
          </p:spPr>
        </p:pic>
        <p:pic>
          <p:nvPicPr>
            <p:cNvPr id="12" name="Picture 11">
              <a:extLst>
                <a:ext uri="{FF2B5EF4-FFF2-40B4-BE49-F238E27FC236}">
                  <a16:creationId xmlns:a16="http://schemas.microsoft.com/office/drawing/2014/main" id="{9883E6EA-A863-9D4C-AB1E-9F71D26CC84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73128" b="5767"/>
            <a:stretch/>
          </p:blipFill>
          <p:spPr>
            <a:xfrm>
              <a:off x="7515867" y="3682010"/>
              <a:ext cx="813172" cy="521473"/>
            </a:xfrm>
            <a:prstGeom prst="rect">
              <a:avLst/>
            </a:prstGeom>
          </p:spPr>
        </p:pic>
        <p:pic>
          <p:nvPicPr>
            <p:cNvPr id="13" name="Picture 12">
              <a:extLst>
                <a:ext uri="{FF2B5EF4-FFF2-40B4-BE49-F238E27FC236}">
                  <a16:creationId xmlns:a16="http://schemas.microsoft.com/office/drawing/2014/main" id="{EDEB4606-25EC-104B-BB48-368BA87DD79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9143" b="49751"/>
            <a:stretch/>
          </p:blipFill>
          <p:spPr>
            <a:xfrm>
              <a:off x="688387" y="3663927"/>
              <a:ext cx="813172" cy="521473"/>
            </a:xfrm>
            <a:prstGeom prst="rect">
              <a:avLst/>
            </a:prstGeom>
          </p:spPr>
        </p:pic>
        <p:pic>
          <p:nvPicPr>
            <p:cNvPr id="14" name="Picture 13">
              <a:extLst>
                <a:ext uri="{FF2B5EF4-FFF2-40B4-BE49-F238E27FC236}">
                  <a16:creationId xmlns:a16="http://schemas.microsoft.com/office/drawing/2014/main" id="{F5823177-026F-7D4B-8504-936521AEEB1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7177" b="71717"/>
            <a:stretch/>
          </p:blipFill>
          <p:spPr>
            <a:xfrm>
              <a:off x="9885204" y="3661478"/>
              <a:ext cx="813172" cy="521473"/>
            </a:xfrm>
            <a:prstGeom prst="rect">
              <a:avLst/>
            </a:prstGeom>
          </p:spPr>
        </p:pic>
        <p:sp>
          <p:nvSpPr>
            <p:cNvPr id="15" name="Rectangle 14">
              <a:extLst>
                <a:ext uri="{FF2B5EF4-FFF2-40B4-BE49-F238E27FC236}">
                  <a16:creationId xmlns:a16="http://schemas.microsoft.com/office/drawing/2014/main" id="{ABFC0C54-AF45-EA49-8AFE-BEB7A077018F}"/>
                </a:ext>
              </a:extLst>
            </p:cNvPr>
            <p:cNvSpPr/>
            <p:nvPr/>
          </p:nvSpPr>
          <p:spPr>
            <a:xfrm>
              <a:off x="10608250" y="3682011"/>
              <a:ext cx="2747807" cy="400625"/>
            </a:xfrm>
            <a:prstGeom prst="rect">
              <a:avLst/>
            </a:prstGeom>
          </p:spPr>
          <p:txBody>
            <a:bodyPr wrap="none" lIns="0" tIns="0" rIns="0" bIns="0">
              <a:spAutoFit/>
            </a:bodyPr>
            <a:lstStyle/>
            <a:p>
              <a:pPr marL="0" indent="0">
                <a:lnSpc>
                  <a:spcPct val="140000"/>
                </a:lnSpc>
                <a:buFont typeface="Arial" pitchFamily="34" charset="0"/>
                <a:buNone/>
              </a:pPr>
              <a:r>
                <a:rPr lang="en-US" sz="1400" err="1">
                  <a:solidFill>
                    <a:schemeClr val="bg1"/>
                  </a:solidFill>
                </a:rPr>
                <a:t>www.manchester.ac.uk</a:t>
              </a:r>
              <a:endParaRPr lang="en-US" sz="1400">
                <a:solidFill>
                  <a:schemeClr val="bg1"/>
                </a:solidFill>
              </a:endParaRPr>
            </a:p>
          </p:txBody>
        </p:sp>
        <p:sp>
          <p:nvSpPr>
            <p:cNvPr id="16" name="Rectangle 15">
              <a:extLst>
                <a:ext uri="{FF2B5EF4-FFF2-40B4-BE49-F238E27FC236}">
                  <a16:creationId xmlns:a16="http://schemas.microsoft.com/office/drawing/2014/main" id="{5267516F-4EC3-CE4F-94EA-1BAE93FCE036}"/>
                </a:ext>
              </a:extLst>
            </p:cNvPr>
            <p:cNvSpPr/>
            <p:nvPr/>
          </p:nvSpPr>
          <p:spPr>
            <a:xfrm>
              <a:off x="1416004" y="3711142"/>
              <a:ext cx="3508464" cy="408897"/>
            </a:xfrm>
            <a:prstGeom prst="rect">
              <a:avLst/>
            </a:prstGeom>
          </p:spPr>
          <p:txBody>
            <a:bodyPr wrap="none" lIns="0" tIns="0" rIns="0" bIns="0">
              <a:spAutoFit/>
            </a:bodyPr>
            <a:lstStyle/>
            <a:p>
              <a:pPr marL="0" indent="0">
                <a:lnSpc>
                  <a:spcPct val="140000"/>
                </a:lnSpc>
                <a:buFont typeface="Arial" pitchFamily="34" charset="0"/>
                <a:buNone/>
              </a:pPr>
              <a:r>
                <a:rPr lang="en-US" sz="1400" err="1">
                  <a:solidFill>
                    <a:schemeClr val="bg1"/>
                  </a:solidFill>
                  <a:latin typeface="Open Sans"/>
                  <a:cs typeface="Open Sans"/>
                </a:rPr>
                <a:t>TheUniversityOfManchester</a:t>
              </a:r>
              <a:endParaRPr lang="en-US" sz="1400">
                <a:solidFill>
                  <a:schemeClr val="bg1"/>
                </a:solidFill>
                <a:latin typeface="Open Sans"/>
                <a:cs typeface="Open Sans"/>
              </a:endParaRPr>
            </a:p>
          </p:txBody>
        </p:sp>
        <p:sp>
          <p:nvSpPr>
            <p:cNvPr id="17" name="Rectangle 16">
              <a:extLst>
                <a:ext uri="{FF2B5EF4-FFF2-40B4-BE49-F238E27FC236}">
                  <a16:creationId xmlns:a16="http://schemas.microsoft.com/office/drawing/2014/main" id="{242547F9-997A-7344-96B6-F583449B6BF5}"/>
                </a:ext>
              </a:extLst>
            </p:cNvPr>
            <p:cNvSpPr/>
            <p:nvPr/>
          </p:nvSpPr>
          <p:spPr>
            <a:xfrm>
              <a:off x="8235946" y="3787983"/>
              <a:ext cx="1385014" cy="323193"/>
            </a:xfrm>
            <a:prstGeom prst="rect">
              <a:avLst/>
            </a:prstGeom>
          </p:spPr>
          <p:txBody>
            <a:bodyPr wrap="none" lIns="0" tIns="0" rIns="0" bIns="0">
              <a:spAutoFit/>
            </a:bodyPr>
            <a:lstStyle/>
            <a:p>
              <a:r>
                <a:rPr lang="en-US" sz="1400" err="1">
                  <a:solidFill>
                    <a:schemeClr val="bg1"/>
                  </a:solidFill>
                </a:rPr>
                <a:t>OfficialUoM</a:t>
              </a:r>
              <a:endParaRPr lang="en-GB" sz="1400">
                <a:solidFill>
                  <a:schemeClr val="bg1"/>
                </a:solidFill>
              </a:endParaRPr>
            </a:p>
          </p:txBody>
        </p:sp>
        <p:sp>
          <p:nvSpPr>
            <p:cNvPr id="18" name="Rectangle 17">
              <a:extLst>
                <a:ext uri="{FF2B5EF4-FFF2-40B4-BE49-F238E27FC236}">
                  <a16:creationId xmlns:a16="http://schemas.microsoft.com/office/drawing/2014/main" id="{FD2164D3-EF27-A647-A66D-A748C8926A59}"/>
                </a:ext>
              </a:extLst>
            </p:cNvPr>
            <p:cNvSpPr/>
            <p:nvPr/>
          </p:nvSpPr>
          <p:spPr>
            <a:xfrm>
              <a:off x="5873392" y="3780541"/>
              <a:ext cx="1385014" cy="323193"/>
            </a:xfrm>
            <a:prstGeom prst="rect">
              <a:avLst/>
            </a:prstGeom>
          </p:spPr>
          <p:txBody>
            <a:bodyPr wrap="none" lIns="0" tIns="0" rIns="0" bIns="0">
              <a:spAutoFit/>
            </a:bodyPr>
            <a:lstStyle/>
            <a:p>
              <a:r>
                <a:rPr lang="en-US" sz="1400" err="1">
                  <a:solidFill>
                    <a:schemeClr val="bg1"/>
                  </a:solidFill>
                </a:rPr>
                <a:t>OfficialUoM</a:t>
              </a:r>
              <a:endParaRPr lang="en-GB" sz="1400">
                <a:solidFill>
                  <a:schemeClr val="bg1"/>
                </a:solidFill>
              </a:endParaRPr>
            </a:p>
          </p:txBody>
        </p:sp>
      </p:grpSp>
    </p:spTree>
    <p:extLst>
      <p:ext uri="{BB962C8B-B14F-4D97-AF65-F5344CB8AC3E}">
        <p14:creationId xmlns:p14="http://schemas.microsoft.com/office/powerpoint/2010/main" val="1703427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31/01/2025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7191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74668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31/01/2025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87542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31/01/2025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817498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31/01/2025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50430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31/01/2025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50930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31/01/2025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34548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42446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307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7A5B-32B6-C01E-CD44-B9F1B24AD0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D8CC48-7A58-F6E2-90F2-FAD0221D72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611BEE-CFD5-85D7-131D-33C74CBC430B}"/>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5" name="Footer Placeholder 4">
            <a:extLst>
              <a:ext uri="{FF2B5EF4-FFF2-40B4-BE49-F238E27FC236}">
                <a16:creationId xmlns:a16="http://schemas.microsoft.com/office/drawing/2014/main" id="{5D771A29-949B-1A32-4228-C7228982F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E833F-54D3-3B01-88DE-371649E399A9}"/>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516719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79739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09140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1497563"/>
            <a:ext cx="6141301" cy="1391880"/>
          </a:xfrm>
        </p:spPr>
        <p:txBody>
          <a:bodyPr anchor="b">
            <a:normAutofit/>
          </a:bodyPr>
          <a:lstStyle>
            <a:lvl1pPr algn="l">
              <a:defRPr lang="en-US" sz="6598" kern="1200" smtClean="0">
                <a:solidFill>
                  <a:schemeClr val="tx1">
                    <a:lumMod val="95000"/>
                    <a:lumOff val="5000"/>
                  </a:schemeClr>
                </a:solidFill>
                <a:latin typeface="Segoe UI Black" panose="020B0A02040204020203" pitchFamily="34" charset="0"/>
                <a:ea typeface="Segoe UI Black" panose="020B0A02040204020203" pitchFamily="34" charset="0"/>
                <a:cs typeface="+mj-cs"/>
              </a:defRPr>
            </a:lvl1pPr>
          </a:lstStyle>
          <a:p>
            <a:r>
              <a:rPr lang="en-US"/>
              <a:t>CLICK TO EDIT </a:t>
            </a:r>
          </a:p>
        </p:txBody>
      </p:sp>
      <p:sp>
        <p:nvSpPr>
          <p:cNvPr id="3" name="Subtitle 2"/>
          <p:cNvSpPr>
            <a:spLocks noGrp="1"/>
          </p:cNvSpPr>
          <p:nvPr>
            <p:ph type="subTitle" idx="1"/>
          </p:nvPr>
        </p:nvSpPr>
        <p:spPr>
          <a:xfrm>
            <a:off x="609601" y="2937723"/>
            <a:ext cx="6145533" cy="627112"/>
          </a:xfrm>
        </p:spPr>
        <p:txBody>
          <a:bodyPr anchor="ctr">
            <a:noAutofit/>
          </a:bodyPr>
          <a:lstStyle>
            <a:lvl1pPr marL="0" indent="0" algn="l">
              <a:buNone/>
              <a:defRPr lang="en-US" sz="3599" kern="1200" smtClean="0">
                <a:solidFill>
                  <a:schemeClr val="tx1">
                    <a:lumMod val="95000"/>
                    <a:lumOff val="5000"/>
                  </a:schemeClr>
                </a:solidFill>
                <a:latin typeface="+mj-lt"/>
                <a:ea typeface="+mj-ea"/>
                <a:cs typeface="+mj-cs"/>
              </a:defRPr>
            </a:lvl1pPr>
            <a:lvl2pPr marL="609285" indent="0" algn="ctr">
              <a:buNone/>
              <a:defRPr>
                <a:solidFill>
                  <a:schemeClr val="tx1">
                    <a:tint val="75000"/>
                  </a:schemeClr>
                </a:solidFill>
              </a:defRPr>
            </a:lvl2pPr>
            <a:lvl3pPr marL="1218570" indent="0" algn="ctr">
              <a:buNone/>
              <a:defRPr>
                <a:solidFill>
                  <a:schemeClr val="tx1">
                    <a:tint val="75000"/>
                  </a:schemeClr>
                </a:solidFill>
              </a:defRPr>
            </a:lvl3pPr>
            <a:lvl4pPr marL="1827855" indent="0" algn="ctr">
              <a:buNone/>
              <a:defRPr>
                <a:solidFill>
                  <a:schemeClr val="tx1">
                    <a:tint val="75000"/>
                  </a:schemeClr>
                </a:solidFill>
              </a:defRPr>
            </a:lvl4pPr>
            <a:lvl5pPr marL="2437141" indent="0" algn="ctr">
              <a:buNone/>
              <a:defRPr>
                <a:solidFill>
                  <a:schemeClr val="tx1">
                    <a:tint val="75000"/>
                  </a:schemeClr>
                </a:solidFill>
              </a:defRPr>
            </a:lvl5pPr>
            <a:lvl6pPr marL="3046426" indent="0" algn="ctr">
              <a:buNone/>
              <a:defRPr>
                <a:solidFill>
                  <a:schemeClr val="tx1">
                    <a:tint val="75000"/>
                  </a:schemeClr>
                </a:solidFill>
              </a:defRPr>
            </a:lvl6pPr>
            <a:lvl7pPr marL="3655711" indent="0" algn="ctr">
              <a:buNone/>
              <a:defRPr>
                <a:solidFill>
                  <a:schemeClr val="tx1">
                    <a:tint val="75000"/>
                  </a:schemeClr>
                </a:solidFill>
              </a:defRPr>
            </a:lvl7pPr>
            <a:lvl8pPr marL="4264995" indent="0" algn="ctr">
              <a:buNone/>
              <a:defRPr>
                <a:solidFill>
                  <a:schemeClr val="tx1">
                    <a:tint val="75000"/>
                  </a:schemeClr>
                </a:solidFill>
              </a:defRPr>
            </a:lvl8pPr>
            <a:lvl9pPr marL="4874281" indent="0" algn="ctr">
              <a:buNone/>
              <a:defRPr>
                <a:solidFill>
                  <a:schemeClr val="tx1">
                    <a:tint val="75000"/>
                  </a:schemeClr>
                </a:solidFill>
              </a:defRPr>
            </a:lvl9pPr>
          </a:lstStyle>
          <a:p>
            <a:r>
              <a:rPr lang="en-US"/>
              <a:t>Click to edit</a:t>
            </a:r>
          </a:p>
        </p:txBody>
      </p:sp>
      <p:sp>
        <p:nvSpPr>
          <p:cNvPr id="5" name="Footer Placeholder 4"/>
          <p:cNvSpPr>
            <a:spLocks noGrp="1"/>
          </p:cNvSpPr>
          <p:nvPr>
            <p:ph type="ftr" sz="quarter" idx="11"/>
          </p:nvPr>
        </p:nvSpPr>
        <p:spPr>
          <a:xfrm rot="16200000">
            <a:off x="9958813" y="3246392"/>
            <a:ext cx="3859795" cy="365220"/>
          </a:xfrm>
        </p:spPr>
        <p:txBody>
          <a:bodyPr/>
          <a:lstStyle>
            <a:lvl1pPr>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609601" y="6356354"/>
            <a:ext cx="645369" cy="365125"/>
          </a:xfrm>
        </p:spPr>
        <p:txBody>
          <a:bodyPr/>
          <a:lstStyle>
            <a:lvl1pPr algn="l">
              <a:defRPr sz="2499" b="0">
                <a:solidFill>
                  <a:schemeClr val="tx1">
                    <a:lumMod val="85000"/>
                    <a:lumOff val="15000"/>
                  </a:schemeClr>
                </a:solidFill>
                <a:latin typeface="Segoe UI Black" panose="020B0A02040204020203" pitchFamily="34" charset="0"/>
                <a:ea typeface="Segoe UI Black" panose="020B0A02040204020203" pitchFamily="34" charset="0"/>
              </a:defRPr>
            </a:lvl1pPr>
          </a:lstStyle>
          <a:p>
            <a:fld id="{E5EDE275-BE14-4364-AEA2-5F5667C0FD49}" type="slidenum">
              <a:rPr lang="en-US" smtClean="0"/>
              <a:pPr/>
              <a:t>‹#›</a:t>
            </a:fld>
            <a:endParaRPr lang="en-US"/>
          </a:p>
        </p:txBody>
      </p:sp>
      <p:sp>
        <p:nvSpPr>
          <p:cNvPr id="13" name="Picture Placeholder 12">
            <a:extLst>
              <a:ext uri="{FF2B5EF4-FFF2-40B4-BE49-F238E27FC236}">
                <a16:creationId xmlns:a16="http://schemas.microsoft.com/office/drawing/2014/main" id="{8ECFE71C-93D9-73C5-D008-0C500A0793AE}"/>
              </a:ext>
            </a:extLst>
          </p:cNvPr>
          <p:cNvSpPr>
            <a:spLocks noGrp="1"/>
          </p:cNvSpPr>
          <p:nvPr>
            <p:ph type="pic" sz="quarter" idx="13"/>
          </p:nvPr>
        </p:nvSpPr>
        <p:spPr>
          <a:xfrm>
            <a:off x="7909034" y="-1"/>
            <a:ext cx="3673365" cy="6858000"/>
          </a:xfrm>
          <a:custGeom>
            <a:avLst/>
            <a:gdLst>
              <a:gd name="connsiteX0" fmla="*/ 0 w 3672408"/>
              <a:gd name="connsiteY0" fmla="*/ 0 h 6858000"/>
              <a:gd name="connsiteX1" fmla="*/ 3672408 w 3672408"/>
              <a:gd name="connsiteY1" fmla="*/ 0 h 6858000"/>
              <a:gd name="connsiteX2" fmla="*/ 3672408 w 3672408"/>
              <a:gd name="connsiteY2" fmla="*/ 6858000 h 6858000"/>
              <a:gd name="connsiteX3" fmla="*/ 0 w 367240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72408" h="6858000">
                <a:moveTo>
                  <a:pt x="0" y="0"/>
                </a:moveTo>
                <a:lnTo>
                  <a:pt x="3672408" y="0"/>
                </a:lnTo>
                <a:lnTo>
                  <a:pt x="3672408" y="6858000"/>
                </a:lnTo>
                <a:lnTo>
                  <a:pt x="0" y="6858000"/>
                </a:lnTo>
                <a:close/>
              </a:path>
            </a:pathLst>
          </a:custGeom>
        </p:spPr>
        <p:txBody>
          <a:bodyPr wrap="square" anchor="ctr">
            <a:noAutofit/>
          </a:bodyPr>
          <a:lstStyle>
            <a:lvl1pPr marL="0" indent="0" algn="ctr">
              <a:buFontTx/>
              <a:buNone/>
              <a:defRPr/>
            </a:lvl1pPr>
          </a:lstStyle>
          <a:p>
            <a:endParaRPr lang="en-US"/>
          </a:p>
        </p:txBody>
      </p:sp>
    </p:spTree>
    <p:extLst>
      <p:ext uri="{BB962C8B-B14F-4D97-AF65-F5344CB8AC3E}">
        <p14:creationId xmlns:p14="http://schemas.microsoft.com/office/powerpoint/2010/main" val="13841280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5D36-738F-118B-21DB-8387B3D574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EBAC71-A10A-D911-05F9-4A17546E6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2B0DE8-5085-8988-455C-BE1184B4A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35BE03-7475-8AE8-599B-8799B0C45B70}"/>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6" name="Footer Placeholder 5">
            <a:extLst>
              <a:ext uri="{FF2B5EF4-FFF2-40B4-BE49-F238E27FC236}">
                <a16:creationId xmlns:a16="http://schemas.microsoft.com/office/drawing/2014/main" id="{56DDBA91-E8F5-9180-3366-97B492280D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3E285C-98D7-1E76-1EFF-7EA2E91D81F9}"/>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24839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CCA3-B02D-D4CA-B51E-ED41FA3500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4B6A2B-BB4E-B7A5-4460-D353E8212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23C7C1-659E-82F1-88C7-0FED985608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D09458-71C8-1A6E-AFDF-FAC626C39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D0245-A2A9-A442-CB91-4C309FFD85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8AAB45-7BA3-D554-0436-7379B1ED9945}"/>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8" name="Footer Placeholder 7">
            <a:extLst>
              <a:ext uri="{FF2B5EF4-FFF2-40B4-BE49-F238E27FC236}">
                <a16:creationId xmlns:a16="http://schemas.microsoft.com/office/drawing/2014/main" id="{3E740156-0B1D-BA06-9B19-08337FBDAF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73FC89-D51C-6B2D-648A-7A9A24B63592}"/>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303883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7364-B2FE-9936-4B18-22EFBBEC90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DF09EC-D221-353C-219C-644FC65A5C8F}"/>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4" name="Footer Placeholder 3">
            <a:extLst>
              <a:ext uri="{FF2B5EF4-FFF2-40B4-BE49-F238E27FC236}">
                <a16:creationId xmlns:a16="http://schemas.microsoft.com/office/drawing/2014/main" id="{E89E99D1-BE85-3271-1FC8-09AA5A683D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9DDAF1-C9DE-2A97-6384-3B356A4C5FD2}"/>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412091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F95C3-9EDE-A161-6D42-E7DEF287CC8A}"/>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3" name="Footer Placeholder 2">
            <a:extLst>
              <a:ext uri="{FF2B5EF4-FFF2-40B4-BE49-F238E27FC236}">
                <a16:creationId xmlns:a16="http://schemas.microsoft.com/office/drawing/2014/main" id="{BEB8326A-84FB-D8AD-09A2-9841FEC3BC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01E7C7-F07B-62A1-0D33-5288CD01541B}"/>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12605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B8C5-B066-F9E3-BF2B-90B6A7C0E2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F90278-3199-E106-CD66-7508400E51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76D0E6-7892-3E31-EBC0-F6DAE2CE9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C78D5-E19D-3531-0B8A-6ABACD5A1675}"/>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6" name="Footer Placeholder 5">
            <a:extLst>
              <a:ext uri="{FF2B5EF4-FFF2-40B4-BE49-F238E27FC236}">
                <a16:creationId xmlns:a16="http://schemas.microsoft.com/office/drawing/2014/main" id="{D495F892-D717-5510-5A86-6A6C1B519B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167F9B-0CC5-3574-EAB9-A0911EFFBBB4}"/>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109637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78E3-9551-587B-6F18-300D64F54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AC56E9-A8E8-1307-E67B-AEDF1B014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825BBD-473F-967E-0C88-4AE5EBA81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C71A4-8B50-78B3-F912-924ECA7D2C30}"/>
              </a:ext>
            </a:extLst>
          </p:cNvPr>
          <p:cNvSpPr>
            <a:spLocks noGrp="1"/>
          </p:cNvSpPr>
          <p:nvPr>
            <p:ph type="dt" sz="half" idx="10"/>
          </p:nvPr>
        </p:nvSpPr>
        <p:spPr/>
        <p:txBody>
          <a:bodyPr/>
          <a:lstStyle/>
          <a:p>
            <a:fld id="{7BA53669-F525-42F4-B03A-56B4E54DFEF7}" type="datetimeFigureOut">
              <a:rPr lang="en-GB" smtClean="0"/>
              <a:t>31/01/2025</a:t>
            </a:fld>
            <a:endParaRPr lang="en-GB"/>
          </a:p>
        </p:txBody>
      </p:sp>
      <p:sp>
        <p:nvSpPr>
          <p:cNvPr id="6" name="Footer Placeholder 5">
            <a:extLst>
              <a:ext uri="{FF2B5EF4-FFF2-40B4-BE49-F238E27FC236}">
                <a16:creationId xmlns:a16="http://schemas.microsoft.com/office/drawing/2014/main" id="{F2F74C54-009A-A69B-77F7-F90740EB90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B34C0D-F9C6-305B-4AC2-BD54873D7011}"/>
              </a:ext>
            </a:extLst>
          </p:cNvPr>
          <p:cNvSpPr>
            <a:spLocks noGrp="1"/>
          </p:cNvSpPr>
          <p:nvPr>
            <p:ph type="sldNum" sz="quarter" idx="12"/>
          </p:nvPr>
        </p:nvSpPr>
        <p:spPr/>
        <p:txBody>
          <a:bodyPr/>
          <a:lstStyle/>
          <a:p>
            <a:fld id="{9E432FB8-ADA5-4717-A251-C06E8A192747}" type="slidenum">
              <a:rPr lang="en-GB" smtClean="0"/>
              <a:t>‹#›</a:t>
            </a:fld>
            <a:endParaRPr lang="en-GB"/>
          </a:p>
        </p:txBody>
      </p:sp>
    </p:spTree>
    <p:extLst>
      <p:ext uri="{BB962C8B-B14F-4D97-AF65-F5344CB8AC3E}">
        <p14:creationId xmlns:p14="http://schemas.microsoft.com/office/powerpoint/2010/main" val="300161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4E42B-B817-E17C-D996-9DC2BB719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73F1C-D3BE-8F18-3545-522B4F4B7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6D0F4-A488-75FB-B073-7C25FE5BF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A53669-F525-42F4-B03A-56B4E54DFEF7}" type="datetimeFigureOut">
              <a:rPr lang="en-GB" smtClean="0"/>
              <a:t>31/01/2025</a:t>
            </a:fld>
            <a:endParaRPr lang="en-GB"/>
          </a:p>
        </p:txBody>
      </p:sp>
      <p:sp>
        <p:nvSpPr>
          <p:cNvPr id="5" name="Footer Placeholder 4">
            <a:extLst>
              <a:ext uri="{FF2B5EF4-FFF2-40B4-BE49-F238E27FC236}">
                <a16:creationId xmlns:a16="http://schemas.microsoft.com/office/drawing/2014/main" id="{7D8D8C19-2C59-A7EB-C85D-FC555BDD0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7EBC69-25B7-847C-3CC0-1A7AAB263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432FB8-ADA5-4717-A251-C06E8A192747}" type="slidenum">
              <a:rPr lang="en-GB" smtClean="0"/>
              <a:t>‹#›</a:t>
            </a:fld>
            <a:endParaRPr lang="en-GB"/>
          </a:p>
        </p:txBody>
      </p:sp>
    </p:spTree>
    <p:extLst>
      <p:ext uri="{BB962C8B-B14F-4D97-AF65-F5344CB8AC3E}">
        <p14:creationId xmlns:p14="http://schemas.microsoft.com/office/powerpoint/2010/main" val="12914917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8500" y="1340768"/>
            <a:ext cx="7790656"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98500" y="2564905"/>
            <a:ext cx="10972800" cy="36332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8500" y="6428359"/>
            <a:ext cx="2844800" cy="365125"/>
          </a:xfrm>
          <a:prstGeom prst="rect">
            <a:avLst/>
          </a:prstGeom>
        </p:spPr>
        <p:txBody>
          <a:bodyPr vert="horz" wrap="square" lIns="0" tIns="0" rIns="0" bIns="0" numCol="1" anchor="ctr" anchorCtr="0" compatLnSpc="1">
            <a:prstTxWarp prst="textNoShape">
              <a:avLst/>
            </a:prstTxWarp>
          </a:bodyPr>
          <a:lstStyle>
            <a:lvl1pPr>
              <a:defRPr sz="1000">
                <a:solidFill>
                  <a:srgbClr val="898989"/>
                </a:solidFill>
                <a:latin typeface="Arial" panose="020B0604020202020204" pitchFamily="34" charset="0"/>
                <a:cs typeface="Arial" panose="020B0604020202020204" pitchFamily="34" charset="0"/>
              </a:defRPr>
            </a:lvl1pPr>
          </a:lstStyle>
          <a:p>
            <a:fld id="{456A7D1D-6254-4063-974C-6A2AE04E4B91}" type="datetimeFigureOut">
              <a:rPr lang="en-GB" smtClean="0"/>
              <a:pPr/>
              <a:t>31/01/2025</a:t>
            </a:fld>
            <a:endParaRPr lang="en-GB"/>
          </a:p>
        </p:txBody>
      </p:sp>
      <p:sp>
        <p:nvSpPr>
          <p:cNvPr id="5" name="Footer Placeholder 4"/>
          <p:cNvSpPr>
            <a:spLocks noGrp="1"/>
          </p:cNvSpPr>
          <p:nvPr>
            <p:ph type="ftr" sz="quarter" idx="3"/>
          </p:nvPr>
        </p:nvSpPr>
        <p:spPr>
          <a:xfrm>
            <a:off x="4240708" y="6428359"/>
            <a:ext cx="3860800" cy="365125"/>
          </a:xfrm>
          <a:prstGeom prst="rect">
            <a:avLst/>
          </a:prstGeom>
        </p:spPr>
        <p:txBody>
          <a:bodyPr vert="horz" wrap="square" lIns="0" tIns="0" rIns="0" bIns="0" numCol="1" anchor="ctr" anchorCtr="0" compatLnSpc="1">
            <a:prstTxWarp prst="textNoShape">
              <a:avLst/>
            </a:prstTxWarp>
          </a:bodyPr>
          <a:lstStyle>
            <a:lvl1pPr algn="ctr">
              <a:defRPr sz="1000">
                <a:solidFill>
                  <a:srgbClr val="898989"/>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826500" y="6428359"/>
            <a:ext cx="28448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898989"/>
                </a:solidFill>
                <a:latin typeface="Arial" panose="020B0604020202020204" pitchFamily="34" charset="0"/>
                <a:cs typeface="Arial" panose="020B0604020202020204" pitchFamily="34" charset="0"/>
              </a:defRPr>
            </a:lvl1pPr>
          </a:lstStyle>
          <a:p>
            <a:fld id="{26878614-5F41-4702-8E44-D9C8B2874F5D}" type="slidenum">
              <a:rPr lang="en-GB" smtClean="0"/>
              <a:pPr/>
              <a:t>‹#›</a:t>
            </a:fld>
            <a:endParaRPr lang="en-GB"/>
          </a:p>
        </p:txBody>
      </p:sp>
      <p:pic>
        <p:nvPicPr>
          <p:cNvPr id="7" name="Picture 5" descr="TAB_col_white_background.eps"/>
          <p:cNvPicPr>
            <a:picLocks noChangeAspect="1"/>
          </p:cNvPicPr>
          <p:nvPr userDrawn="1"/>
        </p:nvPicPr>
        <p:blipFill>
          <a:blip r:embed="rId11" cstate="print"/>
          <a:srcRect/>
          <a:stretch>
            <a:fillRect/>
          </a:stretch>
        </p:blipFill>
        <p:spPr bwMode="auto">
          <a:xfrm>
            <a:off x="698500" y="509588"/>
            <a:ext cx="1663700" cy="711200"/>
          </a:xfrm>
          <a:prstGeom prst="rect">
            <a:avLst/>
          </a:prstGeom>
          <a:noFill/>
          <a:ln w="9525">
            <a:noFill/>
            <a:miter lim="800000"/>
            <a:headEnd/>
            <a:tailEnd/>
          </a:ln>
        </p:spPr>
      </p:pic>
    </p:spTree>
    <p:extLst>
      <p:ext uri="{BB962C8B-B14F-4D97-AF65-F5344CB8AC3E}">
        <p14:creationId xmlns:p14="http://schemas.microsoft.com/office/powerpoint/2010/main" val="120469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31/01/2025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403388719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www.staffnet.manchester.ac.uk/news/display/?id=32105"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hyperlink" Target="https://www.itservices.manchester.ac.uk/ourservices/popular/microsoft365/power-automat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s://www.staffnet.manchester.ac.uk/ps/our-ps-hub/"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81C7-3FB6-CD0D-A382-84354662BDBD}"/>
              </a:ext>
            </a:extLst>
          </p:cNvPr>
          <p:cNvSpPr>
            <a:spLocks noGrp="1"/>
          </p:cNvSpPr>
          <p:nvPr>
            <p:ph type="ctrTitle"/>
          </p:nvPr>
        </p:nvSpPr>
        <p:spPr/>
        <p:txBody>
          <a:bodyPr/>
          <a:lstStyle/>
          <a:p>
            <a:r>
              <a:rPr lang="en-GB">
                <a:latin typeface="Arial" panose="020B0604020202020204" pitchFamily="34" charset="0"/>
                <a:cs typeface="Arial" panose="020B0604020202020204" pitchFamily="34" charset="0"/>
              </a:rPr>
              <a:t>Professional services</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9294C11-2552-37AB-5465-485F4BF49363}"/>
              </a:ext>
            </a:extLst>
          </p:cNvPr>
          <p:cNvSpPr>
            <a:spLocks noGrp="1"/>
          </p:cNvSpPr>
          <p:nvPr>
            <p:ph type="subTitle" idx="1"/>
          </p:nvPr>
        </p:nvSpPr>
        <p:spPr>
          <a:xfrm>
            <a:off x="698500" y="3011774"/>
            <a:ext cx="8534400" cy="1752600"/>
          </a:xfrm>
        </p:spPr>
        <p:txBody>
          <a:bodyPr/>
          <a:lstStyle/>
          <a:p>
            <a:r>
              <a:rPr lang="en-GB" sz="1400">
                <a:latin typeface="Arial" panose="020B0604020202020204" pitchFamily="34" charset="0"/>
                <a:cs typeface="Arial" panose="020B0604020202020204" pitchFamily="34" charset="0"/>
              </a:rPr>
              <a:t>Tuesday, 4 February 2025</a:t>
            </a:r>
          </a:p>
        </p:txBody>
      </p:sp>
    </p:spTree>
    <p:extLst>
      <p:ext uri="{BB962C8B-B14F-4D97-AF65-F5344CB8AC3E}">
        <p14:creationId xmlns:p14="http://schemas.microsoft.com/office/powerpoint/2010/main" val="368481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A20ED-34F8-3E88-A3C3-CD9CA56AE0AB}"/>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0C4CD874-B1E2-F5C9-5F8F-4BB9036D0E2C}"/>
              </a:ext>
            </a:extLst>
          </p:cNvPr>
          <p:cNvSpPr/>
          <p:nvPr/>
        </p:nvSpPr>
        <p:spPr>
          <a:xfrm>
            <a:off x="0" y="-6510"/>
            <a:ext cx="12306300" cy="16572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04363B-7848-D1B9-3338-5F1C37D25CF3}"/>
              </a:ext>
            </a:extLst>
          </p:cNvPr>
          <p:cNvSpPr>
            <a:spLocks noGrp="1"/>
          </p:cNvSpPr>
          <p:nvPr>
            <p:ph type="sldNum" sz="quarter" idx="12"/>
          </p:nvPr>
        </p:nvSpPr>
        <p:spPr/>
        <p:txBody>
          <a:bodyPr/>
          <a:lstStyle/>
          <a:p>
            <a:fld id="{B2435F93-213D-453B-9EAB-145FC62E2F9E}" type="slidenum">
              <a:rPr lang="en-GB" smtClean="0">
                <a:latin typeface="Arial" panose="020B0604020202020204" pitchFamily="34" charset="0"/>
                <a:cs typeface="Arial" panose="020B0604020202020204" pitchFamily="34" charset="0"/>
              </a:rPr>
              <a:t>2</a:t>
            </a:fld>
            <a:endParaRPr lang="en-GB">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CC55E38-ABC3-AB84-569D-F38A782E60AD}"/>
              </a:ext>
            </a:extLst>
          </p:cNvPr>
          <p:cNvSpPr txBox="1"/>
          <p:nvPr/>
        </p:nvSpPr>
        <p:spPr>
          <a:xfrm>
            <a:off x="3337108" y="3187632"/>
            <a:ext cx="2503321" cy="4160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7257D"/>
                </a:solidFill>
                <a:effectLst/>
                <a:uLnTx/>
                <a:uFillTx/>
                <a:latin typeface="Arial" panose="020B0604020202020204" pitchFamily="34" charset="0"/>
                <a:cs typeface="Arial" panose="020B0604020202020204" pitchFamily="34" charset="0"/>
              </a:rPr>
              <a:t>Sustainable</a:t>
            </a:r>
          </a:p>
        </p:txBody>
      </p:sp>
      <p:sp>
        <p:nvSpPr>
          <p:cNvPr id="14" name="TextBox 13">
            <a:extLst>
              <a:ext uri="{FF2B5EF4-FFF2-40B4-BE49-F238E27FC236}">
                <a16:creationId xmlns:a16="http://schemas.microsoft.com/office/drawing/2014/main" id="{046A1F0C-136C-AEED-26E8-E1B25BD2D189}"/>
              </a:ext>
            </a:extLst>
          </p:cNvPr>
          <p:cNvSpPr txBox="1"/>
          <p:nvPr/>
        </p:nvSpPr>
        <p:spPr>
          <a:xfrm>
            <a:off x="5839580" y="3096971"/>
            <a:ext cx="2503321" cy="4160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7257D"/>
                </a:solidFill>
                <a:effectLst/>
                <a:uLnTx/>
                <a:uFillTx/>
                <a:latin typeface="Arial" panose="020B0604020202020204" pitchFamily="34" charset="0"/>
                <a:cs typeface="Arial" panose="020B0604020202020204" pitchFamily="34" charset="0"/>
              </a:rPr>
              <a:t>Agile</a:t>
            </a:r>
          </a:p>
        </p:txBody>
      </p:sp>
      <p:sp>
        <p:nvSpPr>
          <p:cNvPr id="17" name="TextBox 35">
            <a:extLst>
              <a:ext uri="{FF2B5EF4-FFF2-40B4-BE49-F238E27FC236}">
                <a16:creationId xmlns:a16="http://schemas.microsoft.com/office/drawing/2014/main" id="{454746F9-40FF-2964-2C04-F97051814F0B}"/>
              </a:ext>
            </a:extLst>
          </p:cNvPr>
          <p:cNvSpPr txBox="1"/>
          <p:nvPr/>
        </p:nvSpPr>
        <p:spPr>
          <a:xfrm>
            <a:off x="465155" y="463359"/>
            <a:ext cx="11660170" cy="10304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8">
              <a:lnSpc>
                <a:spcPct val="107000"/>
              </a:lnSpc>
              <a:defRPr/>
            </a:pPr>
            <a:r>
              <a:rPr lang="en-GB" sz="6000" b="1">
                <a:solidFill>
                  <a:srgbClr val="57257D"/>
                </a:solidFill>
                <a:latin typeface="Arial" panose="020B0604020202020204" pitchFamily="34" charset="0"/>
                <a:cs typeface="Arial" panose="020B0604020202020204" pitchFamily="34" charset="0"/>
              </a:rPr>
              <a:t>Ambitions</a:t>
            </a: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9C4D013-7792-20FD-A97E-76DBD4B8FD3B}"/>
              </a:ext>
            </a:extLst>
          </p:cNvPr>
          <p:cNvSpPr txBox="1"/>
          <p:nvPr/>
        </p:nvSpPr>
        <p:spPr>
          <a:xfrm>
            <a:off x="3640678" y="3737375"/>
            <a:ext cx="1896180" cy="1726948"/>
          </a:xfrm>
          <a:prstGeom prst="rect">
            <a:avLst/>
          </a:prstGeom>
          <a:noFill/>
        </p:spPr>
        <p:txBody>
          <a:bodyPr wrap="square">
            <a:spAutoFit/>
          </a:bodyPr>
          <a:lstStyle/>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Contribute to zero carbon</a:t>
            </a:r>
          </a:p>
          <a:p>
            <a:pPr marL="171450" indent="-171450" defTabSz="914418">
              <a:lnSpc>
                <a:spcPct val="107000"/>
              </a:lnSpc>
              <a:buFont typeface="Arial" panose="020B0604020202020204" pitchFamily="34" charset="0"/>
              <a:buChar char="•"/>
              <a:defRPr/>
            </a:pPr>
            <a:r>
              <a:rPr lang="en-US" sz="1000" err="1">
                <a:solidFill>
                  <a:srgbClr val="57257D"/>
                </a:solidFill>
                <a:latin typeface="Arial" panose="020B0604020202020204" pitchFamily="34" charset="0"/>
                <a:cs typeface="Arial" panose="020B0604020202020204" pitchFamily="34" charset="0"/>
              </a:rPr>
              <a:t>Maximising</a:t>
            </a:r>
            <a:r>
              <a:rPr lang="en-US" sz="1000">
                <a:solidFill>
                  <a:srgbClr val="57257D"/>
                </a:solidFill>
                <a:latin typeface="Arial" panose="020B0604020202020204" pitchFamily="34" charset="0"/>
                <a:cs typeface="Arial" panose="020B0604020202020204" pitchFamily="34" charset="0"/>
              </a:rPr>
              <a:t> use, challenging our consumption</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Addressing unsustainable workloads </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Celebrating the purpose and meaning in our work</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Safeguarding the University for the future</a:t>
            </a:r>
          </a:p>
        </p:txBody>
      </p:sp>
      <p:sp>
        <p:nvSpPr>
          <p:cNvPr id="20" name="TextBox 19">
            <a:extLst>
              <a:ext uri="{FF2B5EF4-FFF2-40B4-BE49-F238E27FC236}">
                <a16:creationId xmlns:a16="http://schemas.microsoft.com/office/drawing/2014/main" id="{5F258957-9665-6113-FE85-14D1F4189937}"/>
              </a:ext>
            </a:extLst>
          </p:cNvPr>
          <p:cNvSpPr txBox="1"/>
          <p:nvPr/>
        </p:nvSpPr>
        <p:spPr>
          <a:xfrm>
            <a:off x="6135810" y="3713456"/>
            <a:ext cx="1896180" cy="1397627"/>
          </a:xfrm>
          <a:prstGeom prst="rect">
            <a:avLst/>
          </a:prstGeom>
          <a:noFill/>
        </p:spPr>
        <p:txBody>
          <a:bodyPr wrap="square">
            <a:spAutoFit/>
          </a:bodyPr>
          <a:lstStyle/>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Proactively shaping our workforce and skills </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Being digital first </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Being flexible and forward thinking to adapt </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Being prepared and empowered to test, learn and scale</a:t>
            </a:r>
          </a:p>
        </p:txBody>
      </p:sp>
      <p:sp>
        <p:nvSpPr>
          <p:cNvPr id="22" name="Rounded Rectangle 3">
            <a:extLst>
              <a:ext uri="{FF2B5EF4-FFF2-40B4-BE49-F238E27FC236}">
                <a16:creationId xmlns:a16="http://schemas.microsoft.com/office/drawing/2014/main" id="{D003C47F-999F-AA54-4C02-87F79EE228FD}"/>
              </a:ext>
            </a:extLst>
          </p:cNvPr>
          <p:cNvSpPr/>
          <p:nvPr/>
        </p:nvSpPr>
        <p:spPr>
          <a:xfrm>
            <a:off x="3593486" y="2687169"/>
            <a:ext cx="2117826" cy="3094519"/>
          </a:xfrm>
          <a:prstGeom prst="roundRect">
            <a:avLst/>
          </a:prstGeom>
          <a:noFill/>
          <a:ln w="44450">
            <a:solidFill>
              <a:srgbClr val="C9A6E4"/>
            </a:solidFill>
          </a:ln>
        </p:spPr>
        <p:style>
          <a:lnRef idx="2">
            <a:schemeClr val="accent1">
              <a:shade val="15000"/>
            </a:schemeClr>
          </a:lnRef>
          <a:fillRef idx="1">
            <a:schemeClr val="accent1"/>
          </a:fillRef>
          <a:effectRef idx="0">
            <a:schemeClr val="accent1"/>
          </a:effectRef>
          <a:fontRef idx="minor">
            <a:schemeClr val="lt1"/>
          </a:fontRef>
        </p:style>
        <p:txBody>
          <a:bodyPr lIns="72000" tIns="720000" rIns="72000" bIns="3600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sz="2400">
              <a:solidFill>
                <a:schemeClr val="accent1">
                  <a:lumMod val="75000"/>
                </a:schemeClr>
              </a:solidFill>
            </a:endParaRPr>
          </a:p>
        </p:txBody>
      </p:sp>
      <p:sp>
        <p:nvSpPr>
          <p:cNvPr id="24" name="Rounded Rectangle 3">
            <a:extLst>
              <a:ext uri="{FF2B5EF4-FFF2-40B4-BE49-F238E27FC236}">
                <a16:creationId xmlns:a16="http://schemas.microsoft.com/office/drawing/2014/main" id="{F0EAF2EA-242D-41B2-8F8F-F8A526132B4D}"/>
              </a:ext>
            </a:extLst>
          </p:cNvPr>
          <p:cNvSpPr/>
          <p:nvPr/>
        </p:nvSpPr>
        <p:spPr>
          <a:xfrm>
            <a:off x="6022790" y="2671766"/>
            <a:ext cx="2117826" cy="3094519"/>
          </a:xfrm>
          <a:prstGeom prst="roundRect">
            <a:avLst/>
          </a:prstGeom>
          <a:noFill/>
          <a:ln w="44450">
            <a:solidFill>
              <a:srgbClr val="C9A6E4"/>
            </a:solidFill>
          </a:ln>
        </p:spPr>
        <p:style>
          <a:lnRef idx="2">
            <a:schemeClr val="accent1">
              <a:shade val="15000"/>
            </a:schemeClr>
          </a:lnRef>
          <a:fillRef idx="1">
            <a:schemeClr val="accent1"/>
          </a:fillRef>
          <a:effectRef idx="0">
            <a:schemeClr val="accent1"/>
          </a:effectRef>
          <a:fontRef idx="minor">
            <a:schemeClr val="lt1"/>
          </a:fontRef>
        </p:style>
        <p:txBody>
          <a:bodyPr lIns="72000" tIns="720000" rIns="72000" bIns="3600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sz="2400">
              <a:solidFill>
                <a:schemeClr val="accent1">
                  <a:lumMod val="75000"/>
                </a:schemeClr>
              </a:solidFill>
            </a:endParaRPr>
          </a:p>
        </p:txBody>
      </p:sp>
      <p:grpSp>
        <p:nvGrpSpPr>
          <p:cNvPr id="19" name="Group 18">
            <a:extLst>
              <a:ext uri="{FF2B5EF4-FFF2-40B4-BE49-F238E27FC236}">
                <a16:creationId xmlns:a16="http://schemas.microsoft.com/office/drawing/2014/main" id="{8A37B84E-884B-9663-19CA-CE24D500CB14}"/>
              </a:ext>
            </a:extLst>
          </p:cNvPr>
          <p:cNvGrpSpPr/>
          <p:nvPr/>
        </p:nvGrpSpPr>
        <p:grpSpPr>
          <a:xfrm>
            <a:off x="8471169" y="2007027"/>
            <a:ext cx="2122496" cy="3788255"/>
            <a:chOff x="929885" y="1996120"/>
            <a:chExt cx="2122496" cy="3788255"/>
          </a:xfrm>
        </p:grpSpPr>
        <p:sp>
          <p:nvSpPr>
            <p:cNvPr id="12" name="TextBox 11">
              <a:extLst>
                <a:ext uri="{FF2B5EF4-FFF2-40B4-BE49-F238E27FC236}">
                  <a16:creationId xmlns:a16="http://schemas.microsoft.com/office/drawing/2014/main" id="{F3B94BEF-9A70-0633-FF08-D65DD1339077}"/>
                </a:ext>
              </a:extLst>
            </p:cNvPr>
            <p:cNvSpPr txBox="1"/>
            <p:nvPr/>
          </p:nvSpPr>
          <p:spPr>
            <a:xfrm>
              <a:off x="1083746" y="3181944"/>
              <a:ext cx="1771104" cy="4160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7257D"/>
                  </a:solidFill>
                  <a:effectLst/>
                  <a:uLnTx/>
                  <a:uFillTx/>
                  <a:latin typeface="Arial" panose="020B0604020202020204" pitchFamily="34" charset="0"/>
                  <a:cs typeface="Arial" panose="020B0604020202020204" pitchFamily="34" charset="0"/>
                </a:rPr>
                <a:t>Inclusive</a:t>
              </a:r>
              <a:r>
                <a:rPr kumimoji="0" lang="en-GB" sz="900" b="1" i="0" u="none" strike="noStrike" kern="1200" cap="none" spc="0" normalizeH="0" baseline="0" noProof="0">
                  <a:ln>
                    <a:noFill/>
                  </a:ln>
                  <a:solidFill>
                    <a:srgbClr val="57257D"/>
                  </a:solidFill>
                  <a:effectLst/>
                  <a:uLnTx/>
                  <a:uFillTx/>
                  <a:latin typeface="Arial" panose="020B0604020202020204" pitchFamily="34" charset="0"/>
                  <a:cs typeface="Arial" panose="020B0604020202020204" pitchFamily="34" charset="0"/>
                </a:rPr>
                <a:t> </a:t>
              </a:r>
            </a:p>
          </p:txBody>
        </p:sp>
        <p:sp>
          <p:nvSpPr>
            <p:cNvPr id="5" name="TextBox 35">
              <a:extLst>
                <a:ext uri="{FF2B5EF4-FFF2-40B4-BE49-F238E27FC236}">
                  <a16:creationId xmlns:a16="http://schemas.microsoft.com/office/drawing/2014/main" id="{D4865827-0128-3560-AC78-D93E4643F6EF}"/>
                </a:ext>
              </a:extLst>
            </p:cNvPr>
            <p:cNvSpPr txBox="1"/>
            <p:nvPr/>
          </p:nvSpPr>
          <p:spPr>
            <a:xfrm>
              <a:off x="1013526" y="3737375"/>
              <a:ext cx="2038855" cy="14025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Living our University values </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Being inclusive and welcoming and creating a sense of belonging</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“One University mindset”</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Engaging brilliantly and having all voices heard </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Partnership working </a:t>
              </a:r>
              <a:endParaRPr lang="en-US" sz="1000">
                <a:latin typeface="Arial" panose="020B0604020202020204" pitchFamily="34" charset="0"/>
                <a:cs typeface="Arial" panose="020B0604020202020204" pitchFamily="34" charset="0"/>
              </a:endParaRPr>
            </a:p>
          </p:txBody>
        </p:sp>
        <p:sp>
          <p:nvSpPr>
            <p:cNvPr id="3" name="Rounded Rectangle 3">
              <a:extLst>
                <a:ext uri="{FF2B5EF4-FFF2-40B4-BE49-F238E27FC236}">
                  <a16:creationId xmlns:a16="http://schemas.microsoft.com/office/drawing/2014/main" id="{5BD94E93-BD26-335C-99C3-98A42D3D791E}"/>
                </a:ext>
              </a:extLst>
            </p:cNvPr>
            <p:cNvSpPr/>
            <p:nvPr/>
          </p:nvSpPr>
          <p:spPr>
            <a:xfrm>
              <a:off x="929885" y="2689856"/>
              <a:ext cx="2117826" cy="3094519"/>
            </a:xfrm>
            <a:prstGeom prst="roundRect">
              <a:avLst/>
            </a:prstGeom>
            <a:noFill/>
            <a:ln w="44450">
              <a:solidFill>
                <a:srgbClr val="C9A6E4"/>
              </a:solidFill>
            </a:ln>
          </p:spPr>
          <p:style>
            <a:lnRef idx="2">
              <a:schemeClr val="accent1">
                <a:shade val="15000"/>
              </a:schemeClr>
            </a:lnRef>
            <a:fillRef idx="1">
              <a:schemeClr val="accent1"/>
            </a:fillRef>
            <a:effectRef idx="0">
              <a:schemeClr val="accent1"/>
            </a:effectRef>
            <a:fontRef idx="minor">
              <a:schemeClr val="lt1"/>
            </a:fontRef>
          </p:style>
          <p:txBody>
            <a:bodyPr lIns="72000" tIns="720000" rIns="72000" bIns="3600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sz="2400">
                <a:solidFill>
                  <a:schemeClr val="accent1">
                    <a:lumMod val="75000"/>
                  </a:schemeClr>
                </a:solidFill>
              </a:endParaRPr>
            </a:p>
          </p:txBody>
        </p:sp>
        <p:sp>
          <p:nvSpPr>
            <p:cNvPr id="2" name="Rectangle: Rounded Corners 1">
              <a:extLst>
                <a:ext uri="{FF2B5EF4-FFF2-40B4-BE49-F238E27FC236}">
                  <a16:creationId xmlns:a16="http://schemas.microsoft.com/office/drawing/2014/main" id="{E20D3443-82AD-AAF2-3AB3-7116EA08FA2C}"/>
                </a:ext>
              </a:extLst>
            </p:cNvPr>
            <p:cNvSpPr/>
            <p:nvPr/>
          </p:nvSpPr>
          <p:spPr>
            <a:xfrm>
              <a:off x="1382453" y="1996120"/>
              <a:ext cx="1111729" cy="1146389"/>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7C030892-4646-34CF-B90C-43F91DC2F7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5148" y="2024103"/>
              <a:ext cx="1048300" cy="1080000"/>
            </a:xfrm>
            <a:prstGeom prst="rect">
              <a:avLst/>
            </a:prstGeom>
          </p:spPr>
        </p:pic>
      </p:grpSp>
      <p:grpSp>
        <p:nvGrpSpPr>
          <p:cNvPr id="28" name="Group 27">
            <a:extLst>
              <a:ext uri="{FF2B5EF4-FFF2-40B4-BE49-F238E27FC236}">
                <a16:creationId xmlns:a16="http://schemas.microsoft.com/office/drawing/2014/main" id="{8DA357B1-BBAA-0056-B7D3-40C06CDF9221}"/>
              </a:ext>
            </a:extLst>
          </p:cNvPr>
          <p:cNvGrpSpPr/>
          <p:nvPr/>
        </p:nvGrpSpPr>
        <p:grpSpPr>
          <a:xfrm>
            <a:off x="4106411" y="2016175"/>
            <a:ext cx="1111729" cy="1146389"/>
            <a:chOff x="-1149377" y="1999034"/>
            <a:chExt cx="1111729" cy="1146389"/>
          </a:xfrm>
        </p:grpSpPr>
        <p:sp>
          <p:nvSpPr>
            <p:cNvPr id="18" name="Rectangle: Rounded Corners 17">
              <a:extLst>
                <a:ext uri="{FF2B5EF4-FFF2-40B4-BE49-F238E27FC236}">
                  <a16:creationId xmlns:a16="http://schemas.microsoft.com/office/drawing/2014/main" id="{438E69CD-BEDA-C115-C8B9-207023C2F330}"/>
                </a:ext>
              </a:extLst>
            </p:cNvPr>
            <p:cNvSpPr/>
            <p:nvPr/>
          </p:nvSpPr>
          <p:spPr>
            <a:xfrm>
              <a:off x="-1149377" y="1999034"/>
              <a:ext cx="1111729" cy="1146389"/>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9" name="Picture 8">
              <a:extLst>
                <a:ext uri="{FF2B5EF4-FFF2-40B4-BE49-F238E27FC236}">
                  <a16:creationId xmlns:a16="http://schemas.microsoft.com/office/drawing/2014/main" id="{C9ED7BA8-B920-C9F8-6207-7122BCE40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113" y="2032228"/>
              <a:ext cx="935632" cy="1080000"/>
            </a:xfrm>
            <a:prstGeom prst="rect">
              <a:avLst/>
            </a:prstGeom>
          </p:spPr>
        </p:pic>
      </p:grpSp>
      <p:grpSp>
        <p:nvGrpSpPr>
          <p:cNvPr id="29" name="Group 28">
            <a:extLst>
              <a:ext uri="{FF2B5EF4-FFF2-40B4-BE49-F238E27FC236}">
                <a16:creationId xmlns:a16="http://schemas.microsoft.com/office/drawing/2014/main" id="{6B55866A-5811-6B5A-C4A3-C7BDE0C7CE68}"/>
              </a:ext>
            </a:extLst>
          </p:cNvPr>
          <p:cNvGrpSpPr/>
          <p:nvPr/>
        </p:nvGrpSpPr>
        <p:grpSpPr>
          <a:xfrm>
            <a:off x="6535375" y="1882837"/>
            <a:ext cx="1111729" cy="1146389"/>
            <a:chOff x="-1136533" y="3461204"/>
            <a:chExt cx="1111729" cy="1146389"/>
          </a:xfrm>
        </p:grpSpPr>
        <p:sp>
          <p:nvSpPr>
            <p:cNvPr id="21" name="Rectangle: Rounded Corners 20">
              <a:extLst>
                <a:ext uri="{FF2B5EF4-FFF2-40B4-BE49-F238E27FC236}">
                  <a16:creationId xmlns:a16="http://schemas.microsoft.com/office/drawing/2014/main" id="{E9A80425-8907-332F-114D-B0CBEE52EF87}"/>
                </a:ext>
              </a:extLst>
            </p:cNvPr>
            <p:cNvSpPr/>
            <p:nvPr/>
          </p:nvSpPr>
          <p:spPr>
            <a:xfrm>
              <a:off x="-1136533" y="3461204"/>
              <a:ext cx="1111729" cy="1146389"/>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 name="Picture 9">
              <a:extLst>
                <a:ext uri="{FF2B5EF4-FFF2-40B4-BE49-F238E27FC236}">
                  <a16:creationId xmlns:a16="http://schemas.microsoft.com/office/drawing/2014/main" id="{0FE52498-074D-9D93-EEC7-EFF4D29E7F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206" y="3494398"/>
              <a:ext cx="1029386" cy="1080000"/>
            </a:xfrm>
            <a:prstGeom prst="rect">
              <a:avLst/>
            </a:prstGeom>
          </p:spPr>
        </p:pic>
      </p:grpSp>
      <p:grpSp>
        <p:nvGrpSpPr>
          <p:cNvPr id="16" name="Group 15">
            <a:extLst>
              <a:ext uri="{FF2B5EF4-FFF2-40B4-BE49-F238E27FC236}">
                <a16:creationId xmlns:a16="http://schemas.microsoft.com/office/drawing/2014/main" id="{6E4AC20C-E759-ACCF-E25D-3A819E591570}"/>
              </a:ext>
            </a:extLst>
          </p:cNvPr>
          <p:cNvGrpSpPr/>
          <p:nvPr/>
        </p:nvGrpSpPr>
        <p:grpSpPr>
          <a:xfrm>
            <a:off x="1150506" y="1976530"/>
            <a:ext cx="2117826" cy="3801592"/>
            <a:chOff x="8493440" y="1982783"/>
            <a:chExt cx="2117826" cy="3801592"/>
          </a:xfrm>
        </p:grpSpPr>
        <p:sp>
          <p:nvSpPr>
            <p:cNvPr id="15" name="TextBox 14">
              <a:extLst>
                <a:ext uri="{FF2B5EF4-FFF2-40B4-BE49-F238E27FC236}">
                  <a16:creationId xmlns:a16="http://schemas.microsoft.com/office/drawing/2014/main" id="{1EB610FA-834C-37AA-A0CB-A46CFB0B8C27}"/>
                </a:ext>
              </a:extLst>
            </p:cNvPr>
            <p:cNvSpPr txBox="1"/>
            <p:nvPr/>
          </p:nvSpPr>
          <p:spPr>
            <a:xfrm>
              <a:off x="8603934" y="3115251"/>
              <a:ext cx="1896180" cy="707886"/>
            </a:xfrm>
            <a:prstGeom prst="rect">
              <a:avLst/>
            </a:prstGeom>
            <a:noFill/>
          </p:spPr>
          <p:txBody>
            <a:bodyPr wrap="square" lIns="91440" tIns="45720" rIns="91440" bIns="45720" rtlCol="0" anchor="t">
              <a:spAutoFit/>
            </a:bodyPr>
            <a:lstStyle/>
            <a:p>
              <a:pPr algn="ctr">
                <a:defRPr/>
              </a:pPr>
              <a:r>
                <a:rPr kumimoji="0" lang="en-GB" sz="2000" b="1" i="0" u="none" strike="noStrike" kern="1200" cap="none" spc="0" normalizeH="0" baseline="0" noProof="0">
                  <a:ln>
                    <a:noFill/>
                  </a:ln>
                  <a:solidFill>
                    <a:srgbClr val="57257D"/>
                  </a:solidFill>
                  <a:effectLst/>
                  <a:uLnTx/>
                  <a:uFillTx/>
                  <a:latin typeface="Arial"/>
                  <a:cs typeface="Arial"/>
                </a:rPr>
                <a:t>Service </a:t>
              </a:r>
              <a:endParaRPr lang="en-US">
                <a:latin typeface="Arial"/>
                <a:cs typeface="Arial"/>
              </a:endParaRPr>
            </a:p>
            <a:p>
              <a:pPr marL="0" marR="0" lvl="0" indent="0" algn="ctr" defTabSz="914400">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7257D"/>
                  </a:solidFill>
                  <a:effectLst/>
                  <a:uLnTx/>
                  <a:uFillTx/>
                  <a:latin typeface="Arial"/>
                  <a:cs typeface="Arial"/>
                </a:rPr>
                <a:t>excellence</a:t>
              </a:r>
              <a:endParaRPr lang="en-GB">
                <a:latin typeface="Arial"/>
                <a:cs typeface="Arial"/>
              </a:endParaRPr>
            </a:p>
          </p:txBody>
        </p:sp>
        <p:sp>
          <p:nvSpPr>
            <p:cNvPr id="23" name="TextBox 22">
              <a:extLst>
                <a:ext uri="{FF2B5EF4-FFF2-40B4-BE49-F238E27FC236}">
                  <a16:creationId xmlns:a16="http://schemas.microsoft.com/office/drawing/2014/main" id="{01A95FEB-656D-B951-4E74-2E2D029F3806}"/>
                </a:ext>
              </a:extLst>
            </p:cNvPr>
            <p:cNvSpPr txBox="1"/>
            <p:nvPr/>
          </p:nvSpPr>
          <p:spPr>
            <a:xfrm>
              <a:off x="8495693" y="3856332"/>
              <a:ext cx="2112664" cy="1599916"/>
            </a:xfrm>
            <a:prstGeom prst="rect">
              <a:avLst/>
            </a:prstGeom>
            <a:noFill/>
          </p:spPr>
          <p:txBody>
            <a:bodyPr wrap="square">
              <a:spAutoFit/>
            </a:bodyPr>
            <a:lstStyle/>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Thinking and </a:t>
              </a:r>
              <a:r>
                <a:rPr lang="en-US" sz="1000" err="1">
                  <a:solidFill>
                    <a:srgbClr val="57257D"/>
                  </a:solidFill>
                  <a:latin typeface="Arial" panose="020B0604020202020204" pitchFamily="34" charset="0"/>
                  <a:cs typeface="Arial" panose="020B0604020202020204" pitchFamily="34" charset="0"/>
                </a:rPr>
                <a:t>prioritising</a:t>
              </a:r>
              <a:r>
                <a:rPr lang="en-US" sz="1000">
                  <a:solidFill>
                    <a:srgbClr val="57257D"/>
                  </a:solidFill>
                  <a:latin typeface="Arial" panose="020B0604020202020204" pitchFamily="34" charset="0"/>
                  <a:cs typeface="Arial" panose="020B0604020202020204" pitchFamily="34" charset="0"/>
                </a:rPr>
                <a:t> “service excellence” </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Relentless appetite to deliver great service </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People-</a:t>
              </a:r>
              <a:r>
                <a:rPr lang="en-US" sz="1000" err="1">
                  <a:solidFill>
                    <a:srgbClr val="57257D"/>
                  </a:solidFill>
                  <a:latin typeface="Arial" panose="020B0604020202020204" pitchFamily="34" charset="0"/>
                  <a:cs typeface="Arial" panose="020B0604020202020204" pitchFamily="34" charset="0"/>
                </a:rPr>
                <a:t>centred</a:t>
              </a:r>
              <a:r>
                <a:rPr lang="en-US" sz="1000">
                  <a:solidFill>
                    <a:srgbClr val="57257D"/>
                  </a:solidFill>
                  <a:latin typeface="Arial" panose="020B0604020202020204" pitchFamily="34" charset="0"/>
                  <a:cs typeface="Arial" panose="020B0604020202020204" pitchFamily="34" charset="0"/>
                </a:rPr>
                <a:t> service</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Continually reviewing policy, practice and routines</a:t>
              </a:r>
            </a:p>
            <a:p>
              <a:pPr marL="171450" indent="-171450" defTabSz="914418">
                <a:lnSpc>
                  <a:spcPct val="107000"/>
                </a:lnSpc>
                <a:buFont typeface="Arial" panose="020B0604020202020204" pitchFamily="34" charset="0"/>
                <a:buChar char="•"/>
                <a:defRPr/>
              </a:pPr>
              <a:r>
                <a:rPr lang="en-US" sz="1000">
                  <a:solidFill>
                    <a:srgbClr val="57257D"/>
                  </a:solidFill>
                  <a:latin typeface="Arial" panose="020B0604020202020204" pitchFamily="34" charset="0"/>
                  <a:cs typeface="Arial" panose="020B0604020202020204" pitchFamily="34" charset="0"/>
                </a:rPr>
                <a:t>Completing tasks once, without duplication</a:t>
              </a:r>
            </a:p>
          </p:txBody>
        </p:sp>
        <p:sp>
          <p:nvSpPr>
            <p:cNvPr id="25" name="Rounded Rectangle 3">
              <a:extLst>
                <a:ext uri="{FF2B5EF4-FFF2-40B4-BE49-F238E27FC236}">
                  <a16:creationId xmlns:a16="http://schemas.microsoft.com/office/drawing/2014/main" id="{F792129D-81A8-05DB-633E-A058365A85AC}"/>
                </a:ext>
              </a:extLst>
            </p:cNvPr>
            <p:cNvSpPr/>
            <p:nvPr/>
          </p:nvSpPr>
          <p:spPr>
            <a:xfrm>
              <a:off x="8493440" y="2689856"/>
              <a:ext cx="2117826" cy="3094519"/>
            </a:xfrm>
            <a:prstGeom prst="roundRect">
              <a:avLst/>
            </a:prstGeom>
            <a:noFill/>
            <a:ln w="44450">
              <a:solidFill>
                <a:srgbClr val="C9A6E4"/>
              </a:solidFill>
            </a:ln>
          </p:spPr>
          <p:style>
            <a:lnRef idx="2">
              <a:schemeClr val="accent1">
                <a:shade val="15000"/>
              </a:schemeClr>
            </a:lnRef>
            <a:fillRef idx="1">
              <a:schemeClr val="accent1"/>
            </a:fillRef>
            <a:effectRef idx="0">
              <a:schemeClr val="accent1"/>
            </a:effectRef>
            <a:fontRef idx="minor">
              <a:schemeClr val="lt1"/>
            </a:fontRef>
          </p:style>
          <p:txBody>
            <a:bodyPr lIns="72000" tIns="720000" rIns="72000" bIns="3600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sz="2400">
                <a:solidFill>
                  <a:schemeClr val="accent1">
                    <a:lumMod val="75000"/>
                  </a:schemeClr>
                </a:solidFill>
              </a:endParaRPr>
            </a:p>
          </p:txBody>
        </p:sp>
        <p:grpSp>
          <p:nvGrpSpPr>
            <p:cNvPr id="30" name="Group 29">
              <a:extLst>
                <a:ext uri="{FF2B5EF4-FFF2-40B4-BE49-F238E27FC236}">
                  <a16:creationId xmlns:a16="http://schemas.microsoft.com/office/drawing/2014/main" id="{24912D9A-8B5A-AE68-DF69-9EFEFD5143B4}"/>
                </a:ext>
              </a:extLst>
            </p:cNvPr>
            <p:cNvGrpSpPr/>
            <p:nvPr/>
          </p:nvGrpSpPr>
          <p:grpSpPr>
            <a:xfrm>
              <a:off x="8996160" y="1982783"/>
              <a:ext cx="1111729" cy="1146389"/>
              <a:chOff x="-1221475" y="4827578"/>
              <a:chExt cx="1111729" cy="1146389"/>
            </a:xfrm>
          </p:grpSpPr>
          <p:sp>
            <p:nvSpPr>
              <p:cNvPr id="26" name="Rectangle: Rounded Corners 25">
                <a:extLst>
                  <a:ext uri="{FF2B5EF4-FFF2-40B4-BE49-F238E27FC236}">
                    <a16:creationId xmlns:a16="http://schemas.microsoft.com/office/drawing/2014/main" id="{4D9097EA-68A3-50EC-F50A-84036C42F686}"/>
                  </a:ext>
                </a:extLst>
              </p:cNvPr>
              <p:cNvSpPr/>
              <p:nvPr/>
            </p:nvSpPr>
            <p:spPr>
              <a:xfrm>
                <a:off x="-1221475" y="4827578"/>
                <a:ext cx="1111729" cy="1146389"/>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1" name="Picture 10">
                <a:extLst>
                  <a:ext uri="{FF2B5EF4-FFF2-40B4-BE49-F238E27FC236}">
                    <a16:creationId xmlns:a16="http://schemas.microsoft.com/office/drawing/2014/main" id="{1A0E99ED-06DC-9783-1A97-278F856661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5077" y="4860772"/>
                <a:ext cx="1004100" cy="1080000"/>
              </a:xfrm>
              <a:prstGeom prst="rect">
                <a:avLst/>
              </a:prstGeom>
            </p:spPr>
          </p:pic>
        </p:grpSp>
      </p:grpSp>
      <p:sp>
        <p:nvSpPr>
          <p:cNvPr id="6" name="TextBox 5">
            <a:extLst>
              <a:ext uri="{FF2B5EF4-FFF2-40B4-BE49-F238E27FC236}">
                <a16:creationId xmlns:a16="http://schemas.microsoft.com/office/drawing/2014/main" id="{1422CEFA-3073-98FB-3AE0-D28B368E63F4}"/>
              </a:ext>
            </a:extLst>
          </p:cNvPr>
          <p:cNvSpPr txBox="1"/>
          <p:nvPr/>
        </p:nvSpPr>
        <p:spPr>
          <a:xfrm>
            <a:off x="5601589" y="266371"/>
            <a:ext cx="6059274" cy="1068306"/>
          </a:xfrm>
          <a:prstGeom prst="rect">
            <a:avLst/>
          </a:prstGeom>
          <a:noFill/>
        </p:spPr>
        <p:txBody>
          <a:bodyPr wrap="square" rtlCol="0">
            <a:spAutoFit/>
          </a:bodyPr>
          <a:lstStyle/>
          <a:p>
            <a:pPr marL="0" marR="0" lvl="0" indent="0" algn="l" defTabSz="914418" rtl="0" eaLnBrk="1" fontAlgn="auto" latinLnBrk="0" hangingPunct="1">
              <a:lnSpc>
                <a:spcPct val="107000"/>
              </a:lnSpc>
              <a:spcBef>
                <a:spcPts val="0"/>
              </a:spcBef>
              <a:spcAft>
                <a:spcPts val="0"/>
              </a:spcAft>
              <a:buClrTx/>
              <a:buSzTx/>
              <a:buFontTx/>
              <a:buNone/>
              <a:tabLst/>
              <a:defRPr/>
            </a:pPr>
            <a:r>
              <a:rPr kumimoji="0" lang="en-GB" sz="1000" b="1" i="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rPr>
              <a:t>Purpose: </a:t>
            </a:r>
            <a:r>
              <a:rPr kumimoji="0" lang="en-GB" sz="1000" b="0" i="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rPr>
              <a:t>To deliver great experiences which strengthen our academic reputation, in partnership with students and colleagues in pursuit of our core goals of Teaching &amp; Learning, Research &amp; Discovery and Social Responsibility.</a:t>
            </a:r>
          </a:p>
          <a:p>
            <a:pPr marL="0" marR="0" lvl="0" indent="0" algn="l" defTabSz="914418" rtl="0" eaLnBrk="1" fontAlgn="auto" latinLnBrk="0" hangingPunct="1">
              <a:lnSpc>
                <a:spcPct val="107000"/>
              </a:lnSpc>
              <a:spcBef>
                <a:spcPts val="0"/>
              </a:spcBef>
              <a:spcAft>
                <a:spcPts val="0"/>
              </a:spcAft>
              <a:buClrTx/>
              <a:buSzTx/>
              <a:buFontTx/>
              <a:buNone/>
              <a:tabLst/>
              <a:defRPr/>
            </a:pPr>
            <a:endParaRPr lang="en-GB" sz="1000">
              <a:solidFill>
                <a:srgbClr val="7F4284"/>
              </a:solidFill>
              <a:latin typeface="Arial" panose="020B0604020202020204" pitchFamily="34" charset="0"/>
              <a:ea typeface="Calibri" panose="020F0502020204030204" pitchFamily="34" charset="0"/>
              <a:cs typeface="Arial" panose="020B0604020202020204" pitchFamily="34" charset="0"/>
            </a:endParaRPr>
          </a:p>
          <a:p>
            <a:pPr defTabSz="914418">
              <a:lnSpc>
                <a:spcPct val="107000"/>
              </a:lnSpc>
              <a:defRPr/>
            </a:pPr>
            <a:r>
              <a:rPr lang="en-GB" sz="1000" b="1">
                <a:solidFill>
                  <a:srgbClr val="7F4284"/>
                </a:solidFill>
                <a:latin typeface="Arial" panose="020B0604020202020204" pitchFamily="34" charset="0"/>
                <a:cs typeface="Arial" panose="020B0604020202020204" pitchFamily="34" charset="0"/>
              </a:rPr>
              <a:t>Vision: </a:t>
            </a:r>
            <a:r>
              <a:rPr kumimoji="0" lang="en-GB" sz="1000" b="0" i="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rPr>
              <a:t>We will be recognised as the global standard in inclusive, resilient, scalable, sustainable , high quality service delivery and partnership working in Higher Education.  </a:t>
            </a:r>
            <a:endParaRPr kumimoji="0" lang="en-GB" sz="1000" b="0" i="0" u="none" strike="noStrike" kern="1200" cap="none" spc="0" normalizeH="0" baseline="0" noProof="0">
              <a:ln>
                <a:noFill/>
              </a:ln>
              <a:solidFill>
                <a:srgbClr val="7F4284"/>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99EAE0F-0AB8-ACD5-BEAD-F93BFAB50B2B}"/>
              </a:ext>
            </a:extLst>
          </p:cNvPr>
          <p:cNvSpPr txBox="1"/>
          <p:nvPr/>
        </p:nvSpPr>
        <p:spPr>
          <a:xfrm>
            <a:off x="929886" y="6242540"/>
            <a:ext cx="9678471"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rPr>
              <a:t>*</a:t>
            </a:r>
            <a:r>
              <a:rPr lang="en-GB" sz="1000">
                <a:solidFill>
                  <a:srgbClr val="7F4284"/>
                </a:solidFill>
                <a:latin typeface="Arial" panose="020B0604020202020204" pitchFamily="34" charset="0"/>
                <a:cs typeface="Arial" panose="020B0604020202020204" pitchFamily="34" charset="0"/>
              </a:rPr>
              <a:t>Our University vision adapts to the evolving outcomes of Manchester 2035 and responds to both internal and external influences.</a:t>
            </a:r>
            <a:endParaRPr kumimoji="0" lang="en-GB" sz="100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78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EB337-8C5E-2A46-E8F0-551C381D70B8}"/>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C4D299B6-8EFC-1D39-4EFA-538F4C16ACCC}"/>
              </a:ext>
            </a:extLst>
          </p:cNvPr>
          <p:cNvSpPr/>
          <p:nvPr/>
        </p:nvSpPr>
        <p:spPr>
          <a:xfrm>
            <a:off x="0" y="-6510"/>
            <a:ext cx="12306300" cy="16572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CD15676-87EC-DC9D-A201-5187B3E1674A}"/>
              </a:ext>
            </a:extLst>
          </p:cNvPr>
          <p:cNvSpPr>
            <a:spLocks noGrp="1"/>
          </p:cNvSpPr>
          <p:nvPr>
            <p:ph type="sldNum" sz="quarter" idx="12"/>
          </p:nvPr>
        </p:nvSpPr>
        <p:spPr/>
        <p:txBody>
          <a:bodyPr/>
          <a:lstStyle/>
          <a:p>
            <a:fld id="{B2435F93-213D-453B-9EAB-145FC62E2F9E}" type="slidenum">
              <a:rPr lang="en-GB" smtClean="0">
                <a:latin typeface="Arial" panose="020B0604020202020204" pitchFamily="34" charset="0"/>
                <a:cs typeface="Arial" panose="020B0604020202020204" pitchFamily="34" charset="0"/>
              </a:rPr>
              <a:t>3</a:t>
            </a:fld>
            <a:endParaRPr lang="en-GB">
              <a:latin typeface="Arial" panose="020B0604020202020204" pitchFamily="34" charset="0"/>
              <a:cs typeface="Arial" panose="020B0604020202020204" pitchFamily="34" charset="0"/>
            </a:endParaRPr>
          </a:p>
        </p:txBody>
      </p:sp>
      <p:sp>
        <p:nvSpPr>
          <p:cNvPr id="17" name="TextBox 35">
            <a:extLst>
              <a:ext uri="{FF2B5EF4-FFF2-40B4-BE49-F238E27FC236}">
                <a16:creationId xmlns:a16="http://schemas.microsoft.com/office/drawing/2014/main" id="{6F95B480-D7BF-EA7C-3913-175ACFA95A5E}"/>
              </a:ext>
            </a:extLst>
          </p:cNvPr>
          <p:cNvSpPr txBox="1"/>
          <p:nvPr/>
        </p:nvSpPr>
        <p:spPr>
          <a:xfrm>
            <a:off x="465155" y="463359"/>
            <a:ext cx="11660170" cy="10156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6000" b="1" i="0" u="none" strike="noStrike" kern="1200" cap="none" spc="0" normalizeH="0" baseline="0" noProof="0">
                <a:ln>
                  <a:noFill/>
                </a:ln>
                <a:solidFill>
                  <a:srgbClr val="57257D"/>
                </a:solidFill>
                <a:effectLst/>
                <a:uLnTx/>
                <a:uFillTx/>
                <a:latin typeface="Arial"/>
                <a:cs typeface="Arial"/>
              </a:rPr>
              <a:t>Service Excellence</a:t>
            </a:r>
            <a:endParaRPr lang="en-GB" sz="6000">
              <a:latin typeface="Arial"/>
              <a:cs typeface="Arial"/>
            </a:endParaRPr>
          </a:p>
        </p:txBody>
      </p:sp>
      <p:sp>
        <p:nvSpPr>
          <p:cNvPr id="25" name="Rounded Rectangle 3">
            <a:extLst>
              <a:ext uri="{FF2B5EF4-FFF2-40B4-BE49-F238E27FC236}">
                <a16:creationId xmlns:a16="http://schemas.microsoft.com/office/drawing/2014/main" id="{1CF503F4-046F-7EC9-0F9B-CF195F1FA2BD}"/>
              </a:ext>
            </a:extLst>
          </p:cNvPr>
          <p:cNvSpPr/>
          <p:nvPr/>
        </p:nvSpPr>
        <p:spPr>
          <a:xfrm>
            <a:off x="3228109" y="2397927"/>
            <a:ext cx="8615547" cy="3786690"/>
          </a:xfrm>
          <a:prstGeom prst="roundRect">
            <a:avLst/>
          </a:prstGeom>
          <a:noFill/>
          <a:ln w="44450">
            <a:solidFill>
              <a:srgbClr val="C9A6E4"/>
            </a:solidFill>
          </a:ln>
        </p:spPr>
        <p:style>
          <a:lnRef idx="2">
            <a:schemeClr val="accent1">
              <a:shade val="15000"/>
            </a:schemeClr>
          </a:lnRef>
          <a:fillRef idx="1">
            <a:schemeClr val="accent1"/>
          </a:fillRef>
          <a:effectRef idx="0">
            <a:schemeClr val="accent1"/>
          </a:effectRef>
          <a:fontRef idx="minor">
            <a:schemeClr val="lt1"/>
          </a:fontRef>
        </p:style>
        <p:txBody>
          <a:bodyPr lIns="72000" tIns="720000" rIns="72000" bIns="3600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sz="2400">
              <a:solidFill>
                <a:schemeClr val="accent1">
                  <a:lumMod val="75000"/>
                </a:schemeClr>
              </a:solidFill>
            </a:endParaRPr>
          </a:p>
        </p:txBody>
      </p:sp>
      <p:grpSp>
        <p:nvGrpSpPr>
          <p:cNvPr id="30" name="Group 29">
            <a:extLst>
              <a:ext uri="{FF2B5EF4-FFF2-40B4-BE49-F238E27FC236}">
                <a16:creationId xmlns:a16="http://schemas.microsoft.com/office/drawing/2014/main" id="{2C444C53-C5BD-862C-7732-01AEF8C3D153}"/>
              </a:ext>
            </a:extLst>
          </p:cNvPr>
          <p:cNvGrpSpPr/>
          <p:nvPr/>
        </p:nvGrpSpPr>
        <p:grpSpPr>
          <a:xfrm>
            <a:off x="610298" y="2985427"/>
            <a:ext cx="2422423" cy="2245188"/>
            <a:chOff x="-1221475" y="4827578"/>
            <a:chExt cx="1111729" cy="1146389"/>
          </a:xfrm>
        </p:grpSpPr>
        <p:sp>
          <p:nvSpPr>
            <p:cNvPr id="26" name="Rectangle: Rounded Corners 25">
              <a:extLst>
                <a:ext uri="{FF2B5EF4-FFF2-40B4-BE49-F238E27FC236}">
                  <a16:creationId xmlns:a16="http://schemas.microsoft.com/office/drawing/2014/main" id="{CADEF772-B742-F9D0-C1F7-4D3B4A878A3D}"/>
                </a:ext>
              </a:extLst>
            </p:cNvPr>
            <p:cNvSpPr/>
            <p:nvPr/>
          </p:nvSpPr>
          <p:spPr>
            <a:xfrm>
              <a:off x="-1221475" y="4827578"/>
              <a:ext cx="1111729" cy="1146389"/>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1" name="Picture 10">
              <a:extLst>
                <a:ext uri="{FF2B5EF4-FFF2-40B4-BE49-F238E27FC236}">
                  <a16:creationId xmlns:a16="http://schemas.microsoft.com/office/drawing/2014/main" id="{B92FEDE0-B7E9-356A-D5B4-E418DE9E6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077" y="4860772"/>
              <a:ext cx="1004100" cy="1080000"/>
            </a:xfrm>
            <a:prstGeom prst="rect">
              <a:avLst/>
            </a:prstGeom>
          </p:spPr>
        </p:pic>
      </p:grpSp>
      <p:sp>
        <p:nvSpPr>
          <p:cNvPr id="31" name="TextBox 30">
            <a:extLst>
              <a:ext uri="{FF2B5EF4-FFF2-40B4-BE49-F238E27FC236}">
                <a16:creationId xmlns:a16="http://schemas.microsoft.com/office/drawing/2014/main" id="{631625B1-E60E-1B84-BCD2-BFC390DF6D8C}"/>
              </a:ext>
            </a:extLst>
          </p:cNvPr>
          <p:cNvSpPr txBox="1"/>
          <p:nvPr/>
        </p:nvSpPr>
        <p:spPr>
          <a:xfrm>
            <a:off x="3958053" y="2613385"/>
            <a:ext cx="7555404" cy="3361626"/>
          </a:xfrm>
          <a:prstGeom prst="rect">
            <a:avLst/>
          </a:prstGeom>
          <a:noFill/>
        </p:spPr>
        <p:txBody>
          <a:bodyPr wrap="square">
            <a:spAutoFit/>
          </a:bodyPr>
          <a:lstStyle/>
          <a:p>
            <a:pPr marL="204111" marR="0" lvl="0" indent="-204111" algn="l" defTabSz="914418"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rPr>
              <a:t>Thinking and prioritising “service excellence” and being defined by our relentless appetite to deliver great service </a:t>
            </a:r>
            <a:endParaRPr kumimoji="0" lang="en-US" sz="3600" b="0" i="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endParaRPr>
          </a:p>
          <a:p>
            <a:pPr marL="204111" marR="0" lvl="0" indent="-204111" algn="l" defTabSz="914418"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F4284"/>
                </a:solidFill>
                <a:effectLst/>
                <a:uLnTx/>
                <a:uFillTx/>
                <a:latin typeface="Arial" panose="020B0604020202020204" pitchFamily="34" charset="0"/>
                <a:ea typeface="Calibri"/>
                <a:cs typeface="Arial" panose="020B0604020202020204" pitchFamily="34" charset="0"/>
              </a:rPr>
              <a:t>People-centred service: recognising where personal relationships matter within service, augmented by technology   </a:t>
            </a:r>
            <a:endParaRPr kumimoji="0" lang="en-US" sz="3600" b="0" i="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endParaRPr>
          </a:p>
          <a:p>
            <a:pPr marL="204111" marR="0" lvl="0" indent="-204111" algn="l" defTabSz="914418"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rPr>
              <a:t>Continually reviewing policy, practice and routines, fostered by a restless appetite for continuous improvement and innovation  </a:t>
            </a:r>
            <a:endParaRPr kumimoji="0" lang="en-GB" sz="3600" b="0" i="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endParaRPr>
          </a:p>
          <a:p>
            <a:pPr marL="204111" marR="0" lvl="0" indent="-204111" algn="l" defTabSz="914418"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rPr>
              <a:t>Completing tasks once, without duplication, with services accessible to all including 24x7 where appropriate </a:t>
            </a:r>
            <a:endParaRPr kumimoji="0" lang="en-GB" sz="2000" b="0" i="0" u="none" strike="noStrike" kern="1200" cap="none" spc="0" normalizeH="0" baseline="0" noProof="0">
              <a:ln>
                <a:noFill/>
              </a:ln>
              <a:solidFill>
                <a:srgbClr val="7F4284"/>
              </a:solidFill>
              <a:effectLst/>
              <a:uLnTx/>
              <a:uFillTx/>
              <a:latin typeface="Arial" panose="020B0604020202020204" pitchFamily="34" charset="0"/>
              <a:ea typeface="Calibri" panose="020F0502020204030204"/>
              <a:cs typeface="Arial" panose="020B0604020202020204" pitchFamily="34" charset="0"/>
            </a:endParaRPr>
          </a:p>
          <a:p>
            <a:pPr marL="204111" marR="0" lvl="0" indent="-204111" algn="l" defTabSz="914418"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F4284"/>
                </a:solidFill>
                <a:effectLst/>
                <a:uLnTx/>
                <a:uFillTx/>
                <a:latin typeface="Arial" panose="020B0604020202020204" pitchFamily="34" charset="0"/>
                <a:cs typeface="Arial" panose="020B0604020202020204" pitchFamily="34" charset="0"/>
              </a:rPr>
              <a:t>Getting things done and achieving our service delivery goals to support the academic mission</a:t>
            </a:r>
            <a:endParaRPr kumimoji="0" lang="en-GB" sz="2000" b="0" i="0" u="none" strike="noStrike" kern="1200" cap="none" spc="0" normalizeH="0" baseline="0" noProof="0">
              <a:ln>
                <a:noFill/>
              </a:ln>
              <a:solidFill>
                <a:srgbClr val="7F4284"/>
              </a:solidFill>
              <a:effectLst/>
              <a:uLnTx/>
              <a:uFillTx/>
              <a:latin typeface="Arial" panose="020B0604020202020204" pitchFamily="34" charset="0"/>
              <a:ea typeface="Calibri" panose="020F0502020204030204"/>
              <a:cs typeface="Arial" panose="020B0604020202020204" pitchFamily="34" charset="0"/>
            </a:endParaRPr>
          </a:p>
        </p:txBody>
      </p:sp>
    </p:spTree>
    <p:extLst>
      <p:ext uri="{BB962C8B-B14F-4D97-AF65-F5344CB8AC3E}">
        <p14:creationId xmlns:p14="http://schemas.microsoft.com/office/powerpoint/2010/main" val="401279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F2829-A45B-FEAA-0576-65D374A0E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61B48-C9E4-D03B-2372-EC77E20A4DA0}"/>
              </a:ext>
            </a:extLst>
          </p:cNvPr>
          <p:cNvSpPr>
            <a:spLocks noGrp="1"/>
          </p:cNvSpPr>
          <p:nvPr>
            <p:ph type="ctrTitle"/>
          </p:nvPr>
        </p:nvSpPr>
        <p:spPr>
          <a:xfrm>
            <a:off x="914400" y="1572230"/>
            <a:ext cx="10363200" cy="2041524"/>
          </a:xfrm>
        </p:spPr>
        <p:txBody>
          <a:bodyPr/>
          <a:lstStyle/>
          <a:p>
            <a:r>
              <a:rPr lang="en-GB" dirty="0">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150656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180D3-E19A-434F-7C1C-96CF579285FC}"/>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790669BE-5C18-90A8-13CC-05D94C8D5762}"/>
              </a:ext>
            </a:extLst>
          </p:cNvPr>
          <p:cNvSpPr/>
          <p:nvPr/>
        </p:nvSpPr>
        <p:spPr>
          <a:xfrm>
            <a:off x="0" y="-6510"/>
            <a:ext cx="12306300" cy="16572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Box 35">
            <a:extLst>
              <a:ext uri="{FF2B5EF4-FFF2-40B4-BE49-F238E27FC236}">
                <a16:creationId xmlns:a16="http://schemas.microsoft.com/office/drawing/2014/main" id="{E719D5ED-4C71-D631-9679-7A8790F6C363}"/>
              </a:ext>
            </a:extLst>
          </p:cNvPr>
          <p:cNvSpPr txBox="1"/>
          <p:nvPr/>
        </p:nvSpPr>
        <p:spPr>
          <a:xfrm>
            <a:off x="375331" y="333459"/>
            <a:ext cx="11660170" cy="11079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8">
              <a:lnSpc>
                <a:spcPct val="107000"/>
              </a:lnSpc>
              <a:defRPr/>
            </a:pPr>
            <a:r>
              <a:rPr lang="en-GB" sz="3200" b="1">
                <a:solidFill>
                  <a:srgbClr val="57257D"/>
                </a:solidFill>
                <a:latin typeface="Arial"/>
                <a:cs typeface="Arial"/>
              </a:rPr>
              <a:t>Service excellence in practice:</a:t>
            </a:r>
          </a:p>
          <a:p>
            <a:pPr defTabSz="914418">
              <a:lnSpc>
                <a:spcPct val="107000"/>
              </a:lnSpc>
              <a:defRPr/>
            </a:pPr>
            <a:r>
              <a:rPr lang="en-GB" sz="3200" b="1">
                <a:solidFill>
                  <a:srgbClr val="57257D"/>
                </a:solidFill>
                <a:latin typeface="Arial"/>
                <a:cs typeface="Arial"/>
              </a:rPr>
              <a:t>Improving our People Service for you</a:t>
            </a:r>
          </a:p>
        </p:txBody>
      </p:sp>
      <p:sp>
        <p:nvSpPr>
          <p:cNvPr id="2" name="TextBox 1">
            <a:extLst>
              <a:ext uri="{FF2B5EF4-FFF2-40B4-BE49-F238E27FC236}">
                <a16:creationId xmlns:a16="http://schemas.microsoft.com/office/drawing/2014/main" id="{4121FBCA-CD7B-35F4-A4C1-14127053BA2C}"/>
              </a:ext>
            </a:extLst>
          </p:cNvPr>
          <p:cNvSpPr txBox="1"/>
          <p:nvPr/>
        </p:nvSpPr>
        <p:spPr>
          <a:xfrm>
            <a:off x="600567" y="1781360"/>
            <a:ext cx="10857928" cy="523220"/>
          </a:xfrm>
          <a:prstGeom prst="rect">
            <a:avLst/>
          </a:prstGeom>
          <a:noFill/>
          <a:ln w="190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6B2B91"/>
                </a:solidFill>
                <a:effectLst/>
                <a:uLnTx/>
                <a:uFillTx/>
                <a:latin typeface="Arial"/>
                <a:ea typeface="+mn-lt"/>
                <a:cs typeface="Arial"/>
              </a:rPr>
              <a:t>Across the People Directorate, we’re working to improve services for our colleagues and stakeholders both inside and outside the University. </a:t>
            </a:r>
            <a:endParaRPr kumimoji="0" lang="en-US" sz="1800" i="0" u="none" strike="noStrike" kern="1200" cap="none" spc="0" normalizeH="0" baseline="0" noProof="0">
              <a:ln>
                <a:noFill/>
              </a:ln>
              <a:solidFill>
                <a:srgbClr val="6B2B91"/>
              </a:solidFill>
              <a:effectLst/>
              <a:uLnTx/>
              <a:uFillTx/>
              <a:latin typeface="Aptos" panose="020B0004020202020204"/>
              <a:ea typeface="+mn-ea"/>
              <a:cs typeface="+mn-cs"/>
            </a:endParaRPr>
          </a:p>
        </p:txBody>
      </p:sp>
      <p:sp>
        <p:nvSpPr>
          <p:cNvPr id="6" name="TextBox 5">
            <a:extLst>
              <a:ext uri="{FF2B5EF4-FFF2-40B4-BE49-F238E27FC236}">
                <a16:creationId xmlns:a16="http://schemas.microsoft.com/office/drawing/2014/main" id="{189C6577-5B07-1DA6-707D-1CC1FE8C5241}"/>
              </a:ext>
            </a:extLst>
          </p:cNvPr>
          <p:cNvSpPr txBox="1"/>
          <p:nvPr/>
        </p:nvSpPr>
        <p:spPr>
          <a:xfrm>
            <a:off x="600566" y="3979248"/>
            <a:ext cx="10857928" cy="2523768"/>
          </a:xfrm>
          <a:prstGeom prst="rect">
            <a:avLst/>
          </a:prstGeom>
          <a:noFill/>
        </p:spPr>
        <p:txBody>
          <a:bodyPr wrap="square">
            <a:spAutoFit/>
          </a:bodyPr>
          <a:lstStyle/>
          <a:p>
            <a:pPr fontAlgn="base"/>
            <a:r>
              <a:rPr lang="en-GB" b="1" i="0">
                <a:solidFill>
                  <a:srgbClr val="6B2B91"/>
                </a:solidFill>
                <a:effectLst/>
                <a:latin typeface="Open Sans" panose="020B0606030504020204" pitchFamily="34" charset="0"/>
              </a:rPr>
              <a:t>Other improvements you will see</a:t>
            </a:r>
          </a:p>
          <a:p>
            <a:pPr algn="l" fontAlgn="base"/>
            <a:r>
              <a:rPr lang="en-GB" sz="1400" b="0" i="0">
                <a:solidFill>
                  <a:schemeClr val="tx1">
                    <a:lumMod val="85000"/>
                    <a:lumOff val="15000"/>
                  </a:schemeClr>
                </a:solidFill>
                <a:effectLst/>
                <a:latin typeface="Arial" panose="020B0604020202020204" pitchFamily="34" charset="0"/>
                <a:cs typeface="Arial" panose="020B0604020202020204" pitchFamily="34" charset="0"/>
              </a:rPr>
              <a:t>Our improvements aren’t restricted to our continuous improvement project. In our day-to-day processes we’ve made huge leaps in efficiency across:</a:t>
            </a:r>
          </a:p>
          <a:p>
            <a:pPr algn="l" fontAlgn="base"/>
            <a:endParaRPr lang="en-GB" sz="1400" b="0" i="0">
              <a:solidFill>
                <a:schemeClr val="tx1">
                  <a:lumMod val="85000"/>
                  <a:lumOff val="15000"/>
                </a:schemeClr>
              </a:solidFill>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GB" sz="1400">
                <a:solidFill>
                  <a:schemeClr val="tx1">
                    <a:lumMod val="85000"/>
                    <a:lumOff val="15000"/>
                  </a:schemeClr>
                </a:solidFill>
                <a:latin typeface="Arial" panose="020B0604020202020204" pitchFamily="34" charset="0"/>
                <a:cs typeface="Arial" panose="020B0604020202020204" pitchFamily="34" charset="0"/>
              </a:rPr>
              <a:t>I</a:t>
            </a:r>
            <a:r>
              <a:rPr lang="en-GB" sz="1400" b="0" i="0">
                <a:solidFill>
                  <a:schemeClr val="tx1">
                    <a:lumMod val="85000"/>
                    <a:lumOff val="15000"/>
                  </a:schemeClr>
                </a:solidFill>
                <a:effectLst/>
                <a:latin typeface="Arial" panose="020B0604020202020204" pitchFamily="34" charset="0"/>
                <a:cs typeface="Arial" panose="020B0604020202020204" pitchFamily="34" charset="0"/>
              </a:rPr>
              <a:t>ssuing new contracts and transfers</a:t>
            </a:r>
          </a:p>
          <a:p>
            <a:pPr marL="285750" indent="-285750" algn="l">
              <a:buFont typeface="Wingdings" panose="05000000000000000000" pitchFamily="2" charset="2"/>
              <a:buChar char="§"/>
            </a:pPr>
            <a:r>
              <a:rPr lang="en-GB" sz="1400">
                <a:solidFill>
                  <a:schemeClr val="tx1">
                    <a:lumMod val="85000"/>
                    <a:lumOff val="15000"/>
                  </a:schemeClr>
                </a:solidFill>
                <a:latin typeface="Arial" panose="020B0604020202020204" pitchFamily="34" charset="0"/>
                <a:cs typeface="Arial" panose="020B0604020202020204" pitchFamily="34" charset="0"/>
              </a:rPr>
              <a:t>G</a:t>
            </a:r>
            <a:r>
              <a:rPr lang="en-GB" sz="1400" b="0" i="0">
                <a:solidFill>
                  <a:schemeClr val="tx1">
                    <a:lumMod val="85000"/>
                    <a:lumOff val="15000"/>
                  </a:schemeClr>
                </a:solidFill>
                <a:effectLst/>
                <a:latin typeface="Arial" panose="020B0604020202020204" pitchFamily="34" charset="0"/>
                <a:cs typeface="Arial" panose="020B0604020202020204" pitchFamily="34" charset="0"/>
              </a:rPr>
              <a:t>iving managers greater visibility of employee change requests</a:t>
            </a:r>
          </a:p>
          <a:p>
            <a:pPr marL="285750" indent="-285750" algn="l">
              <a:buFont typeface="Wingdings" panose="05000000000000000000" pitchFamily="2" charset="2"/>
              <a:buChar char="§"/>
            </a:pPr>
            <a:r>
              <a:rPr lang="en-GB" sz="1400">
                <a:solidFill>
                  <a:schemeClr val="tx1">
                    <a:lumMod val="85000"/>
                    <a:lumOff val="15000"/>
                  </a:schemeClr>
                </a:solidFill>
                <a:latin typeface="Arial" panose="020B0604020202020204" pitchFamily="34" charset="0"/>
                <a:cs typeface="Arial" panose="020B0604020202020204" pitchFamily="34" charset="0"/>
              </a:rPr>
              <a:t>E</a:t>
            </a:r>
            <a:r>
              <a:rPr lang="en-GB" sz="1400" b="0" i="0">
                <a:solidFill>
                  <a:schemeClr val="tx1">
                    <a:lumMod val="85000"/>
                    <a:lumOff val="15000"/>
                  </a:schemeClr>
                </a:solidFill>
                <a:effectLst/>
                <a:latin typeface="Arial" panose="020B0604020202020204" pitchFamily="34" charset="0"/>
                <a:cs typeface="Arial" panose="020B0604020202020204" pitchFamily="34" charset="0"/>
              </a:rPr>
              <a:t>nhanced onboarding for Graduate Teaching Assistants</a:t>
            </a:r>
          </a:p>
          <a:p>
            <a:pPr marL="285750" indent="-285750" algn="l">
              <a:buFont typeface="Wingdings" panose="05000000000000000000" pitchFamily="2" charset="2"/>
              <a:buChar char="§"/>
            </a:pPr>
            <a:r>
              <a:rPr lang="en-GB" sz="1400">
                <a:solidFill>
                  <a:schemeClr val="tx1">
                    <a:lumMod val="85000"/>
                    <a:lumOff val="15000"/>
                  </a:schemeClr>
                </a:solidFill>
                <a:latin typeface="Arial" panose="020B0604020202020204" pitchFamily="34" charset="0"/>
                <a:cs typeface="Arial" panose="020B0604020202020204" pitchFamily="34" charset="0"/>
              </a:rPr>
              <a:t>I</a:t>
            </a:r>
            <a:r>
              <a:rPr lang="en-GB" sz="1400" b="0" i="0">
                <a:solidFill>
                  <a:schemeClr val="tx1">
                    <a:lumMod val="85000"/>
                    <a:lumOff val="15000"/>
                  </a:schemeClr>
                </a:solidFill>
                <a:effectLst/>
                <a:latin typeface="Arial" panose="020B0604020202020204" pitchFamily="34" charset="0"/>
                <a:cs typeface="Arial" panose="020B0604020202020204" pitchFamily="34" charset="0"/>
              </a:rPr>
              <a:t>mproved vacancy processing times and offer letters</a:t>
            </a:r>
          </a:p>
          <a:p>
            <a:pPr marL="285750" indent="-285750" algn="l">
              <a:buFont typeface="Arial" panose="020B0604020202020204" pitchFamily="34" charset="0"/>
              <a:buChar char="•"/>
            </a:pPr>
            <a:endParaRPr lang="en-GB" sz="1400">
              <a:solidFill>
                <a:schemeClr val="tx1">
                  <a:lumMod val="85000"/>
                  <a:lumOff val="15000"/>
                </a:schemeClr>
              </a:solidFill>
              <a:latin typeface="Arial" panose="020B0604020202020204" pitchFamily="34" charset="0"/>
              <a:cs typeface="Arial" panose="020B0604020202020204" pitchFamily="34" charset="0"/>
            </a:endParaRPr>
          </a:p>
          <a:p>
            <a:pPr algn="l"/>
            <a:endParaRPr lang="en-GB" sz="1400">
              <a:solidFill>
                <a:schemeClr val="tx1">
                  <a:lumMod val="85000"/>
                  <a:lumOff val="15000"/>
                </a:schemeClr>
              </a:solidFill>
              <a:latin typeface="Arial" panose="020B0604020202020204" pitchFamily="34" charset="0"/>
              <a:cs typeface="Arial" panose="020B0604020202020204" pitchFamily="34" charset="0"/>
            </a:endParaRPr>
          </a:p>
          <a:p>
            <a:pPr algn="l"/>
            <a:r>
              <a:rPr lang="en-GB" sz="1400" b="0" i="0">
                <a:solidFill>
                  <a:schemeClr val="tx1">
                    <a:lumMod val="85000"/>
                    <a:lumOff val="15000"/>
                  </a:schemeClr>
                </a:solidFill>
                <a:effectLst/>
                <a:latin typeface="Arial" panose="020B0604020202020204" pitchFamily="34" charset="0"/>
                <a:cs typeface="Arial" panose="020B0604020202020204" pitchFamily="34" charset="0"/>
              </a:rPr>
              <a:t>Find out more here - </a:t>
            </a:r>
            <a:r>
              <a:rPr lang="en-GB" sz="1400" b="0" i="0">
                <a:solidFill>
                  <a:schemeClr val="tx1">
                    <a:lumMod val="85000"/>
                    <a:lumOff val="15000"/>
                  </a:schemeClr>
                </a:solidFill>
                <a:effectLst/>
                <a:latin typeface="Arial" panose="020B0604020202020204" pitchFamily="34" charset="0"/>
                <a:cs typeface="Arial" panose="020B0604020202020204" pitchFamily="34" charset="0"/>
                <a:hlinkClick r:id="rId2"/>
              </a:rPr>
              <a:t>https://www.staffnet.manchester.ac.uk/news/display/?id=32105</a:t>
            </a:r>
            <a:r>
              <a:rPr lang="en-GB" sz="1400" b="0" i="0">
                <a:solidFill>
                  <a:schemeClr val="tx1">
                    <a:lumMod val="85000"/>
                    <a:lumOff val="15000"/>
                  </a:schemeClr>
                </a:solidFill>
                <a:effectLst/>
                <a:latin typeface="Arial" panose="020B0604020202020204" pitchFamily="34" charset="0"/>
                <a:cs typeface="Arial" panose="020B0604020202020204" pitchFamily="34" charset="0"/>
              </a:rPr>
              <a:t> </a:t>
            </a:r>
          </a:p>
        </p:txBody>
      </p:sp>
      <p:grpSp>
        <p:nvGrpSpPr>
          <p:cNvPr id="15" name="Group 14">
            <a:extLst>
              <a:ext uri="{FF2B5EF4-FFF2-40B4-BE49-F238E27FC236}">
                <a16:creationId xmlns:a16="http://schemas.microsoft.com/office/drawing/2014/main" id="{A75A42D7-054F-052A-EC2D-C6A9F6B1B90F}"/>
              </a:ext>
            </a:extLst>
          </p:cNvPr>
          <p:cNvGrpSpPr/>
          <p:nvPr/>
        </p:nvGrpSpPr>
        <p:grpSpPr>
          <a:xfrm>
            <a:off x="682627" y="2435183"/>
            <a:ext cx="10775868" cy="1172050"/>
            <a:chOff x="600567" y="2997983"/>
            <a:chExt cx="10223842" cy="1566075"/>
          </a:xfrm>
        </p:grpSpPr>
        <p:grpSp>
          <p:nvGrpSpPr>
            <p:cNvPr id="8" name="Group 7">
              <a:extLst>
                <a:ext uri="{FF2B5EF4-FFF2-40B4-BE49-F238E27FC236}">
                  <a16:creationId xmlns:a16="http://schemas.microsoft.com/office/drawing/2014/main" id="{6DF35972-C409-663E-1863-706AC70DDC7C}"/>
                </a:ext>
              </a:extLst>
            </p:cNvPr>
            <p:cNvGrpSpPr/>
            <p:nvPr/>
          </p:nvGrpSpPr>
          <p:grpSpPr>
            <a:xfrm>
              <a:off x="600567" y="2997983"/>
              <a:ext cx="10223842" cy="1566075"/>
              <a:chOff x="600570" y="2209436"/>
              <a:chExt cx="10358433" cy="713771"/>
            </a:xfrm>
          </p:grpSpPr>
          <p:sp>
            <p:nvSpPr>
              <p:cNvPr id="10" name="Rectangle 9">
                <a:extLst>
                  <a:ext uri="{FF2B5EF4-FFF2-40B4-BE49-F238E27FC236}">
                    <a16:creationId xmlns:a16="http://schemas.microsoft.com/office/drawing/2014/main" id="{A66FEEDB-E8BC-28A8-B07E-4E9602B4EC51}"/>
                  </a:ext>
                </a:extLst>
              </p:cNvPr>
              <p:cNvSpPr/>
              <p:nvPr/>
            </p:nvSpPr>
            <p:spPr>
              <a:xfrm>
                <a:off x="4762246" y="2209437"/>
                <a:ext cx="6196757" cy="713770"/>
              </a:xfrm>
              <a:prstGeom prst="rect">
                <a:avLst/>
              </a:prstGeom>
              <a:solidFill>
                <a:srgbClr val="EBE2E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l">
                  <a:buFont typeface="Wingdings" panose="05000000000000000000" pitchFamily="2" charset="2"/>
                  <a:buChar char="§"/>
                </a:pPr>
                <a:r>
                  <a:rPr lang="en-GB" sz="1400" b="0" i="0">
                    <a:solidFill>
                      <a:schemeClr val="tx1">
                        <a:lumMod val="85000"/>
                        <a:lumOff val="15000"/>
                      </a:schemeClr>
                    </a:solidFill>
                    <a:effectLst/>
                    <a:latin typeface="Arial" panose="020B0604020202020204" pitchFamily="34" charset="0"/>
                    <a:cs typeface="Arial" panose="020B0604020202020204" pitchFamily="34" charset="0"/>
                  </a:rPr>
                  <a:t>Prioritise improvements by listening to what our stakeholders need</a:t>
                </a:r>
              </a:p>
              <a:p>
                <a:pPr marL="285750" indent="-285750" algn="l">
                  <a:buFont typeface="Wingdings" panose="05000000000000000000" pitchFamily="2" charset="2"/>
                  <a:buChar char="§"/>
                </a:pPr>
                <a:r>
                  <a:rPr lang="en-GB" sz="1400">
                    <a:solidFill>
                      <a:schemeClr val="tx1">
                        <a:lumMod val="85000"/>
                        <a:lumOff val="15000"/>
                      </a:schemeClr>
                    </a:solidFill>
                    <a:latin typeface="Arial" panose="020B0604020202020204" pitchFamily="34" charset="0"/>
                    <a:cs typeface="Arial" panose="020B0604020202020204" pitchFamily="34" charset="0"/>
                  </a:rPr>
                  <a:t>I</a:t>
                </a:r>
                <a:r>
                  <a:rPr lang="en-GB" sz="1400" b="0" i="0">
                    <a:solidFill>
                      <a:schemeClr val="tx1">
                        <a:lumMod val="85000"/>
                        <a:lumOff val="15000"/>
                      </a:schemeClr>
                    </a:solidFill>
                    <a:effectLst/>
                    <a:latin typeface="Arial" panose="020B0604020202020204" pitchFamily="34" charset="0"/>
                    <a:cs typeface="Arial" panose="020B0604020202020204" pitchFamily="34" charset="0"/>
                  </a:rPr>
                  <a:t>ncrease capability in our teams and empower them to make changes themselves</a:t>
                </a:r>
              </a:p>
              <a:p>
                <a:pPr marL="285750" indent="-285750" algn="l">
                  <a:buFont typeface="Wingdings" panose="05000000000000000000" pitchFamily="2" charset="2"/>
                  <a:buChar char="§"/>
                </a:pPr>
                <a:r>
                  <a:rPr lang="en-GB" sz="1400" b="0" i="0">
                    <a:solidFill>
                      <a:schemeClr val="tx1">
                        <a:lumMod val="85000"/>
                        <a:lumOff val="15000"/>
                      </a:schemeClr>
                    </a:solidFill>
                    <a:effectLst/>
                    <a:latin typeface="Arial" panose="020B0604020202020204" pitchFamily="34" charset="0"/>
                    <a:cs typeface="Arial" panose="020B0604020202020204" pitchFamily="34" charset="0"/>
                  </a:rPr>
                  <a:t>Manage changes incrementally to add value quickly and continuously improve.</a:t>
                </a:r>
              </a:p>
              <a:p>
                <a:pPr algn="l" fontAlgn="base"/>
                <a:endParaRPr lang="en-GB" sz="1400" b="0" i="0">
                  <a:solidFill>
                    <a:srgbClr val="343536"/>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C63A254-8510-29B1-62F4-552298512A12}"/>
                  </a:ext>
                </a:extLst>
              </p:cNvPr>
              <p:cNvSpPr/>
              <p:nvPr/>
            </p:nvSpPr>
            <p:spPr>
              <a:xfrm>
                <a:off x="600570" y="2209436"/>
                <a:ext cx="2144861" cy="713770"/>
              </a:xfrm>
              <a:prstGeom prst="rect">
                <a:avLst/>
              </a:prstGeom>
              <a:solidFill>
                <a:srgbClr val="6B2B9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defRPr/>
                </a:pPr>
                <a:endParaRPr lang="en-GB" sz="1400" b="0" i="0">
                  <a:solidFill>
                    <a:srgbClr val="EBE2EE"/>
                  </a:solidFill>
                  <a:effectLst/>
                  <a:latin typeface="Arial" panose="020B0604020202020204" pitchFamily="34" charset="0"/>
                  <a:cs typeface="Arial" panose="020B0604020202020204" pitchFamily="34" charset="0"/>
                </a:endParaRPr>
              </a:p>
              <a:p>
                <a:pPr algn="ctr">
                  <a:defRPr/>
                </a:pPr>
                <a:r>
                  <a:rPr lang="en-GB" sz="1400" b="0" i="0">
                    <a:solidFill>
                      <a:srgbClr val="EBE2EE"/>
                    </a:solidFill>
                    <a:effectLst/>
                    <a:latin typeface="Arial" panose="020B0604020202020204" pitchFamily="34" charset="0"/>
                    <a:cs typeface="Arial" panose="020B0604020202020204" pitchFamily="34" charset="0"/>
                  </a:rPr>
                  <a:t>Focussing on continuous improvement has allowed us to:</a:t>
                </a:r>
                <a:endParaRPr kumimoji="0" lang="en-GB" sz="1000" b="0" i="0" u="none" strike="noStrike" kern="1200" cap="none" spc="0" normalizeH="0" baseline="0" noProof="0">
                  <a:ln>
                    <a:noFill/>
                  </a:ln>
                  <a:solidFill>
                    <a:prstClr val="white"/>
                  </a:solidFill>
                  <a:effectLst/>
                  <a:uLnTx/>
                  <a:uFillTx/>
                  <a:latin typeface="Arial"/>
                  <a:ea typeface="+mn-ea"/>
                  <a:cs typeface="Arial"/>
                </a:endParaRPr>
              </a:p>
            </p:txBody>
          </p:sp>
        </p:grpSp>
        <p:sp>
          <p:nvSpPr>
            <p:cNvPr id="14" name="Arrow: Right 13">
              <a:extLst>
                <a:ext uri="{FF2B5EF4-FFF2-40B4-BE49-F238E27FC236}">
                  <a16:creationId xmlns:a16="http://schemas.microsoft.com/office/drawing/2014/main" id="{3EF9F6FA-3E4D-7CEF-96A6-4F4E0BF1CBF6}"/>
                </a:ext>
              </a:extLst>
            </p:cNvPr>
            <p:cNvSpPr/>
            <p:nvPr/>
          </p:nvSpPr>
          <p:spPr>
            <a:xfrm>
              <a:off x="3190350" y="3524787"/>
              <a:ext cx="1045028" cy="512467"/>
            </a:xfrm>
            <a:prstGeom prst="rightArrow">
              <a:avLst/>
            </a:prstGeom>
            <a:solidFill>
              <a:srgbClr val="6B2B91"/>
            </a:solidFill>
            <a:ln>
              <a:solidFill>
                <a:srgbClr val="6B2B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84197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4770EF-0503-F398-15A7-76D581C0101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E81D959-0BCC-538E-4288-373F47FBFB7E}"/>
              </a:ext>
            </a:extLst>
          </p:cNvPr>
          <p:cNvSpPr txBox="1"/>
          <p:nvPr/>
        </p:nvSpPr>
        <p:spPr>
          <a:xfrm>
            <a:off x="589342" y="299762"/>
            <a:ext cx="1161486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Arial"/>
                <a:ea typeface="Calibri"/>
                <a:cs typeface="Arial"/>
              </a:rPr>
              <a:t>IT</a:t>
            </a:r>
            <a:r>
              <a:rPr kumimoji="0" lang="en-GB" sz="4000" b="0" i="0" u="none" strike="noStrike" kern="1200" cap="none" spc="0" normalizeH="0" baseline="0" noProof="0">
                <a:ln>
                  <a:noFill/>
                </a:ln>
                <a:solidFill>
                  <a:srgbClr val="6B2B91"/>
                </a:solidFill>
                <a:effectLst/>
                <a:uLnTx/>
                <a:uFillTx/>
                <a:latin typeface="Arial"/>
                <a:ea typeface="Calibri"/>
                <a:cs typeface="Arial"/>
              </a:rPr>
              <a:t> </a:t>
            </a:r>
            <a:r>
              <a:rPr kumimoji="0" lang="en-GB" sz="4000" b="0" i="0" u="none" strike="noStrike" kern="1200" cap="none" spc="0" normalizeH="0" baseline="0" noProof="0">
                <a:ln>
                  <a:noFill/>
                </a:ln>
                <a:solidFill>
                  <a:srgbClr val="000000"/>
                </a:solidFill>
                <a:effectLst/>
                <a:uLnTx/>
                <a:uFillTx/>
                <a:latin typeface="Arial"/>
                <a:ea typeface="Calibri"/>
                <a:cs typeface="Arial"/>
              </a:rPr>
              <a:t>Service E</a:t>
            </a:r>
            <a:r>
              <a:rPr kumimoji="0" lang="en-GB" sz="4000" b="0" i="0" u="none" strike="noStrike" kern="1200" cap="none" spc="0" normalizeH="0" baseline="0" noProof="0" err="1">
                <a:ln>
                  <a:noFill/>
                </a:ln>
                <a:solidFill>
                  <a:srgbClr val="000000"/>
                </a:solidFill>
                <a:effectLst/>
                <a:uLnTx/>
                <a:uFillTx/>
                <a:latin typeface="Arial"/>
                <a:ea typeface="Calibri"/>
                <a:cs typeface="Arial"/>
              </a:rPr>
              <a:t>xcellence</a:t>
            </a:r>
            <a:r>
              <a:rPr kumimoji="0" lang="en-GB" sz="4000" b="0" i="0" u="none" strike="noStrike" kern="1200" cap="none" spc="0" normalizeH="0" baseline="0" noProof="0">
                <a:ln>
                  <a:noFill/>
                </a:ln>
                <a:solidFill>
                  <a:srgbClr val="000000"/>
                </a:solidFill>
                <a:effectLst/>
                <a:uLnTx/>
                <a:uFillTx/>
                <a:latin typeface="Arial"/>
                <a:ea typeface="Calibri"/>
                <a:cs typeface="Arial"/>
              </a:rPr>
              <a:t> </a:t>
            </a:r>
            <a:r>
              <a:rPr kumimoji="0" lang="en-GB" sz="4000" b="0" i="0" u="none" strike="noStrike" kern="1200" cap="none" spc="0" normalizeH="0" baseline="0" noProof="0">
                <a:ln>
                  <a:noFill/>
                </a:ln>
                <a:solidFill>
                  <a:prstClr val="black"/>
                </a:solidFill>
                <a:effectLst/>
                <a:uLnTx/>
                <a:uFillTx/>
                <a:latin typeface="Arial"/>
                <a:ea typeface="Calibri"/>
                <a:cs typeface="Calibri"/>
              </a:rPr>
              <a:t>A</a:t>
            </a:r>
            <a:r>
              <a:rPr kumimoji="0" lang="en-GB" sz="4000" b="0" i="0" u="none" strike="noStrike" kern="1200" cap="none" spc="0" normalizeH="0" baseline="0" noProof="0" err="1">
                <a:ln>
                  <a:noFill/>
                </a:ln>
                <a:solidFill>
                  <a:prstClr val="black"/>
                </a:solidFill>
                <a:effectLst/>
                <a:uLnTx/>
                <a:uFillTx/>
                <a:latin typeface="Arial"/>
                <a:ea typeface="Calibri"/>
                <a:cs typeface="Calibri"/>
              </a:rPr>
              <a:t>mbitions</a:t>
            </a:r>
            <a:endParaRPr kumimoji="0" lang="en-GB" sz="4000" b="0" i="0" u="none" strike="noStrike" kern="1200" cap="none" spc="0" normalizeH="0" baseline="0" noProof="0">
              <a:ln>
                <a:noFill/>
              </a:ln>
              <a:solidFill>
                <a:prstClr val="black"/>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a:ln>
                <a:noFill/>
              </a:ln>
              <a:solidFill>
                <a:srgbClr val="6B2B91"/>
              </a:solidFill>
              <a:effectLst/>
              <a:uLnTx/>
              <a:uFillTx/>
              <a:latin typeface="Arial"/>
              <a:ea typeface="Calibri"/>
              <a:cs typeface="Calibri"/>
            </a:endParaRPr>
          </a:p>
        </p:txBody>
      </p:sp>
      <p:sp>
        <p:nvSpPr>
          <p:cNvPr id="2" name="Rectangle 1">
            <a:extLst>
              <a:ext uri="{FF2B5EF4-FFF2-40B4-BE49-F238E27FC236}">
                <a16:creationId xmlns:a16="http://schemas.microsoft.com/office/drawing/2014/main" id="{38DF3260-5BB0-8E29-0C9B-E697D31805EE}"/>
              </a:ext>
            </a:extLst>
          </p:cNvPr>
          <p:cNvSpPr/>
          <p:nvPr/>
        </p:nvSpPr>
        <p:spPr>
          <a:xfrm>
            <a:off x="598025" y="1091951"/>
            <a:ext cx="11024885" cy="19291"/>
          </a:xfrm>
          <a:prstGeom prst="rect">
            <a:avLst/>
          </a:prstGeom>
          <a:solidFill>
            <a:srgbClr val="6B2B9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B2B91"/>
              </a:solidFill>
              <a:effectLst/>
              <a:uLnTx/>
              <a:uFillTx/>
              <a:latin typeface="Aptos" panose="020B0004020202020204"/>
              <a:ea typeface="+mn-ea"/>
              <a:cs typeface="+mn-cs"/>
            </a:endParaRPr>
          </a:p>
        </p:txBody>
      </p:sp>
      <p:sp>
        <p:nvSpPr>
          <p:cNvPr id="19" name="Rectangle 18">
            <a:extLst>
              <a:ext uri="{FF2B5EF4-FFF2-40B4-BE49-F238E27FC236}">
                <a16:creationId xmlns:a16="http://schemas.microsoft.com/office/drawing/2014/main" id="{31DF830D-9866-F85A-8F42-DA0EA3C9AC08}"/>
              </a:ext>
            </a:extLst>
          </p:cNvPr>
          <p:cNvSpPr/>
          <p:nvPr/>
        </p:nvSpPr>
        <p:spPr>
          <a:xfrm>
            <a:off x="0" y="6279266"/>
            <a:ext cx="12191999" cy="578734"/>
          </a:xfrm>
          <a:prstGeom prst="rect">
            <a:avLst/>
          </a:prstGeom>
          <a:solidFill>
            <a:srgbClr val="EBE2EE"/>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TextBox 5">
            <a:extLst>
              <a:ext uri="{FF2B5EF4-FFF2-40B4-BE49-F238E27FC236}">
                <a16:creationId xmlns:a16="http://schemas.microsoft.com/office/drawing/2014/main" id="{88520E60-598A-2BF8-19D1-06FC534D72FD}"/>
              </a:ext>
            </a:extLst>
          </p:cNvPr>
          <p:cNvSpPr txBox="1"/>
          <p:nvPr/>
        </p:nvSpPr>
        <p:spPr>
          <a:xfrm>
            <a:off x="567070" y="1171252"/>
            <a:ext cx="110578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a:ea typeface="+mn-lt"/>
                <a:cs typeface="Arial"/>
              </a:rPr>
              <a:t>The IT Service Excellence ambitions are focused on transforming IT services to deliver proactive, efficient, and user-centred solutions that drive innovation, resilience, and collaboration across the University community.</a:t>
            </a: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grpSp>
        <p:nvGrpSpPr>
          <p:cNvPr id="25" name="Group 24">
            <a:extLst>
              <a:ext uri="{FF2B5EF4-FFF2-40B4-BE49-F238E27FC236}">
                <a16:creationId xmlns:a16="http://schemas.microsoft.com/office/drawing/2014/main" id="{19E9A6AA-E5A0-4EB3-B4F0-6089CB34E756}"/>
              </a:ext>
            </a:extLst>
          </p:cNvPr>
          <p:cNvGrpSpPr/>
          <p:nvPr/>
        </p:nvGrpSpPr>
        <p:grpSpPr>
          <a:xfrm>
            <a:off x="600569" y="1735294"/>
            <a:ext cx="11058372" cy="872103"/>
            <a:chOff x="600571" y="2180991"/>
            <a:chExt cx="11000864" cy="713953"/>
          </a:xfrm>
        </p:grpSpPr>
        <p:sp>
          <p:nvSpPr>
            <p:cNvPr id="13" name="Rectangle 12">
              <a:extLst>
                <a:ext uri="{FF2B5EF4-FFF2-40B4-BE49-F238E27FC236}">
                  <a16:creationId xmlns:a16="http://schemas.microsoft.com/office/drawing/2014/main" id="{FAD70301-A18D-745F-1B5F-EAFA74A6F0C2}"/>
                </a:ext>
              </a:extLst>
            </p:cNvPr>
            <p:cNvSpPr/>
            <p:nvPr/>
          </p:nvSpPr>
          <p:spPr>
            <a:xfrm>
              <a:off x="2102916" y="2181173"/>
              <a:ext cx="9498519" cy="713771"/>
            </a:xfrm>
            <a:prstGeom prst="rect">
              <a:avLst/>
            </a:prstGeom>
            <a:solidFill>
              <a:srgbClr val="EBE2E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a:ea typeface="+mn-lt"/>
                  <a:cs typeface="+mn-lt"/>
                </a:rPr>
                <a:t>Proactive, Predictive Service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a:ea typeface="+mn-lt"/>
                  <a:cs typeface="+mn-lt"/>
                </a:rPr>
                <a:t>We will transform IT service delivery by shifting from reactive problem-solving to proactive management. Leveraging AI and predictive analytics, we will anticipate user needs and resolve potential issues before they arise, ensuring a seamless and personalised experience for every member of our community.</a:t>
              </a:r>
              <a:endParaRPr kumimoji="0" lang="en-GB" sz="1100" b="0" i="0" u="none" strike="noStrike" kern="1200" cap="none" spc="0" normalizeH="0" baseline="0" noProof="0">
                <a:ln>
                  <a:noFill/>
                </a:ln>
                <a:solidFill>
                  <a:prstClr val="white"/>
                </a:solidFill>
                <a:effectLst/>
                <a:uLnTx/>
                <a:uFillTx/>
                <a:latin typeface="Arial"/>
                <a:ea typeface="+mn-ea"/>
                <a:cs typeface="Arial"/>
              </a:endParaRPr>
            </a:p>
          </p:txBody>
        </p:sp>
        <p:sp>
          <p:nvSpPr>
            <p:cNvPr id="15" name="Rectangle 14">
              <a:extLst>
                <a:ext uri="{FF2B5EF4-FFF2-40B4-BE49-F238E27FC236}">
                  <a16:creationId xmlns:a16="http://schemas.microsoft.com/office/drawing/2014/main" id="{F86FD7D7-2F0E-08D7-A90E-59A2685ACA46}"/>
                </a:ext>
              </a:extLst>
            </p:cNvPr>
            <p:cNvSpPr/>
            <p:nvPr/>
          </p:nvSpPr>
          <p:spPr>
            <a:xfrm>
              <a:off x="600571" y="2180991"/>
              <a:ext cx="1485417" cy="713771"/>
            </a:xfrm>
            <a:prstGeom prst="rect">
              <a:avLst/>
            </a:prstGeom>
            <a:solidFill>
              <a:srgbClr val="6B2B9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Arial"/>
              </a:endParaRPr>
            </a:p>
          </p:txBody>
        </p:sp>
      </p:grpSp>
      <p:grpSp>
        <p:nvGrpSpPr>
          <p:cNvPr id="3" name="Group 2">
            <a:extLst>
              <a:ext uri="{FF2B5EF4-FFF2-40B4-BE49-F238E27FC236}">
                <a16:creationId xmlns:a16="http://schemas.microsoft.com/office/drawing/2014/main" id="{6D4B8053-4C26-A700-9E7B-EA7615240E69}"/>
              </a:ext>
            </a:extLst>
          </p:cNvPr>
          <p:cNvGrpSpPr/>
          <p:nvPr/>
        </p:nvGrpSpPr>
        <p:grpSpPr>
          <a:xfrm>
            <a:off x="600569" y="2644661"/>
            <a:ext cx="11058372" cy="872103"/>
            <a:chOff x="600571" y="2180991"/>
            <a:chExt cx="11000864" cy="713953"/>
          </a:xfrm>
        </p:grpSpPr>
        <p:sp>
          <p:nvSpPr>
            <p:cNvPr id="5" name="Rectangle 4">
              <a:extLst>
                <a:ext uri="{FF2B5EF4-FFF2-40B4-BE49-F238E27FC236}">
                  <a16:creationId xmlns:a16="http://schemas.microsoft.com/office/drawing/2014/main" id="{E4E5BCD8-56FF-0070-BC82-ECED61EA5F8E}"/>
                </a:ext>
              </a:extLst>
            </p:cNvPr>
            <p:cNvSpPr/>
            <p:nvPr/>
          </p:nvSpPr>
          <p:spPr>
            <a:xfrm>
              <a:off x="2102916" y="2181173"/>
              <a:ext cx="9498519" cy="713771"/>
            </a:xfrm>
            <a:prstGeom prst="rect">
              <a:avLst/>
            </a:prstGeom>
            <a:solidFill>
              <a:srgbClr val="EBE2E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a:ea typeface="+mn-lt"/>
                  <a:cs typeface="Arial"/>
                </a:rPr>
                <a:t>Streamlined and Optimised Operations</a:t>
              </a: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a:ea typeface="+mn-lt"/>
                  <a:cs typeface="Arial"/>
                </a:rPr>
                <a:t>Through the full integration and optimisation of ServiceNow capabilities, we will achieve unparalleled efficiency in IT operations. Automating routine processes, enhancing workflow orchestration, and reducing resolution times will result in consistently high service levels that meet and exceed user expectations.</a:t>
              </a:r>
              <a:endParaRPr kumimoji="0" lang="en-GB" sz="1800" b="0" i="0" u="none" strike="noStrike" kern="1200" cap="none" spc="0" normalizeH="0" baseline="0" noProof="0">
                <a:ln>
                  <a:noFill/>
                </a:ln>
                <a:solidFill>
                  <a:prstClr val="white"/>
                </a:solidFill>
                <a:effectLst/>
                <a:uLnTx/>
                <a:uFillTx/>
                <a:latin typeface="Aptos" panose="020B00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ptos"/>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51267D14-FA8B-3F20-BB84-EC525A925C58}"/>
                </a:ext>
              </a:extLst>
            </p:cNvPr>
            <p:cNvSpPr/>
            <p:nvPr/>
          </p:nvSpPr>
          <p:spPr>
            <a:xfrm>
              <a:off x="600571" y="2180991"/>
              <a:ext cx="1485417" cy="713771"/>
            </a:xfrm>
            <a:prstGeom prst="rect">
              <a:avLst/>
            </a:prstGeom>
            <a:solidFill>
              <a:srgbClr val="6B2B9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Arial"/>
              </a:endParaRPr>
            </a:p>
          </p:txBody>
        </p:sp>
      </p:grpSp>
      <p:grpSp>
        <p:nvGrpSpPr>
          <p:cNvPr id="8" name="Group 7">
            <a:extLst>
              <a:ext uri="{FF2B5EF4-FFF2-40B4-BE49-F238E27FC236}">
                <a16:creationId xmlns:a16="http://schemas.microsoft.com/office/drawing/2014/main" id="{F4D8022E-F2D2-7CE2-1B67-B6AA9FB5C1E0}"/>
              </a:ext>
            </a:extLst>
          </p:cNvPr>
          <p:cNvGrpSpPr/>
          <p:nvPr/>
        </p:nvGrpSpPr>
        <p:grpSpPr>
          <a:xfrm>
            <a:off x="600569" y="3554029"/>
            <a:ext cx="11058372" cy="872103"/>
            <a:chOff x="600571" y="2180991"/>
            <a:chExt cx="11000864" cy="713953"/>
          </a:xfrm>
        </p:grpSpPr>
        <p:sp>
          <p:nvSpPr>
            <p:cNvPr id="9" name="Rectangle 8">
              <a:extLst>
                <a:ext uri="{FF2B5EF4-FFF2-40B4-BE49-F238E27FC236}">
                  <a16:creationId xmlns:a16="http://schemas.microsoft.com/office/drawing/2014/main" id="{5F21B072-F97D-4A51-19F8-29FD409CD2D2}"/>
                </a:ext>
              </a:extLst>
            </p:cNvPr>
            <p:cNvSpPr/>
            <p:nvPr/>
          </p:nvSpPr>
          <p:spPr>
            <a:xfrm>
              <a:off x="2102916" y="2181173"/>
              <a:ext cx="9498519" cy="713771"/>
            </a:xfrm>
            <a:prstGeom prst="rect">
              <a:avLst/>
            </a:prstGeom>
            <a:solidFill>
              <a:srgbClr val="EBE2E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a:ea typeface="+mn-lt"/>
                  <a:cs typeface="Arial"/>
                </a:rPr>
                <a:t>User-Centred Innovation</a:t>
              </a: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a:ea typeface="+mn-lt"/>
                  <a:cs typeface="Arial"/>
                </a:rPr>
                <a:t>A culture of continuous improvement will drive our services forward, guided by dynamic feedback mechanisms. Real-time insights from our community will shape actionable enhancements, ensuring that our services evolve directly in response to user needs and preferences.</a:t>
              </a:r>
              <a:endParaRPr kumimoji="0" lang="en-GB" sz="1800" b="0" i="0" u="none" strike="noStrike" kern="1200" cap="none" spc="0" normalizeH="0" baseline="0" noProof="0">
                <a:ln>
                  <a:noFill/>
                </a:ln>
                <a:solidFill>
                  <a:prstClr val="white"/>
                </a:solidFill>
                <a:effectLst/>
                <a:uLnTx/>
                <a:uFillTx/>
                <a:latin typeface="Aptos" panose="020B00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Arial"/>
              </a:endParaRPr>
            </a:p>
          </p:txBody>
        </p:sp>
        <p:sp>
          <p:nvSpPr>
            <p:cNvPr id="10" name="Rectangle 9">
              <a:extLst>
                <a:ext uri="{FF2B5EF4-FFF2-40B4-BE49-F238E27FC236}">
                  <a16:creationId xmlns:a16="http://schemas.microsoft.com/office/drawing/2014/main" id="{32E94996-8FAF-185A-2E1C-9982F71E78A9}"/>
                </a:ext>
              </a:extLst>
            </p:cNvPr>
            <p:cNvSpPr/>
            <p:nvPr/>
          </p:nvSpPr>
          <p:spPr>
            <a:xfrm>
              <a:off x="600571" y="2180991"/>
              <a:ext cx="1485417" cy="713771"/>
            </a:xfrm>
            <a:prstGeom prst="rect">
              <a:avLst/>
            </a:prstGeom>
            <a:solidFill>
              <a:srgbClr val="6B2B9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Arial"/>
              </a:endParaRPr>
            </a:p>
          </p:txBody>
        </p:sp>
      </p:grpSp>
      <p:grpSp>
        <p:nvGrpSpPr>
          <p:cNvPr id="11" name="Group 10">
            <a:extLst>
              <a:ext uri="{FF2B5EF4-FFF2-40B4-BE49-F238E27FC236}">
                <a16:creationId xmlns:a16="http://schemas.microsoft.com/office/drawing/2014/main" id="{C8FEF64E-EAB3-97F7-0352-C25A87B609BE}"/>
              </a:ext>
            </a:extLst>
          </p:cNvPr>
          <p:cNvGrpSpPr/>
          <p:nvPr/>
        </p:nvGrpSpPr>
        <p:grpSpPr>
          <a:xfrm>
            <a:off x="600569" y="4463396"/>
            <a:ext cx="11058372" cy="872103"/>
            <a:chOff x="600571" y="2180991"/>
            <a:chExt cx="11000864" cy="713953"/>
          </a:xfrm>
        </p:grpSpPr>
        <p:sp>
          <p:nvSpPr>
            <p:cNvPr id="12" name="Rectangle 11">
              <a:extLst>
                <a:ext uri="{FF2B5EF4-FFF2-40B4-BE49-F238E27FC236}">
                  <a16:creationId xmlns:a16="http://schemas.microsoft.com/office/drawing/2014/main" id="{3053E08F-DA66-D2E5-4714-E842EE2B8F9E}"/>
                </a:ext>
              </a:extLst>
            </p:cNvPr>
            <p:cNvSpPr/>
            <p:nvPr/>
          </p:nvSpPr>
          <p:spPr>
            <a:xfrm>
              <a:off x="2102916" y="2181173"/>
              <a:ext cx="9498519" cy="713771"/>
            </a:xfrm>
            <a:prstGeom prst="rect">
              <a:avLst/>
            </a:prstGeom>
            <a:solidFill>
              <a:srgbClr val="EBE2E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a:ea typeface="+mn-lt"/>
                  <a:cs typeface="Arial"/>
                </a:rPr>
                <a:t>Resilient, Scalable Infrastructure</a:t>
              </a: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a:ea typeface="+mn-lt"/>
                  <a:cs typeface="Arial"/>
                </a:rPr>
                <a:t>We will develop a robust and scalable IT infrastructure designed to support the University’s growth and adaptability. By investing in advanced technologies and adopting best practices, we will ensure our systems are highly available, reliable, and capable of meeting the evolving demands of our global community.</a:t>
              </a:r>
              <a:endParaRPr kumimoji="0" lang="en-GB" sz="1800" b="0" i="0" u="none" strike="noStrike" kern="1200" cap="none" spc="0" normalizeH="0" baseline="0" noProof="0">
                <a:ln>
                  <a:noFill/>
                </a:ln>
                <a:solidFill>
                  <a:prstClr val="white"/>
                </a:solidFill>
                <a:effectLst/>
                <a:uLnTx/>
                <a:uFillTx/>
                <a:latin typeface="Aptos" panose="020B00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Arial"/>
              </a:endParaRPr>
            </a:p>
          </p:txBody>
        </p:sp>
        <p:sp>
          <p:nvSpPr>
            <p:cNvPr id="14" name="Rectangle 13">
              <a:extLst>
                <a:ext uri="{FF2B5EF4-FFF2-40B4-BE49-F238E27FC236}">
                  <a16:creationId xmlns:a16="http://schemas.microsoft.com/office/drawing/2014/main" id="{E4497B80-1B7B-8FDA-5A4D-C1B5699136AA}"/>
                </a:ext>
              </a:extLst>
            </p:cNvPr>
            <p:cNvSpPr/>
            <p:nvPr/>
          </p:nvSpPr>
          <p:spPr>
            <a:xfrm>
              <a:off x="600571" y="2180991"/>
              <a:ext cx="1485417" cy="713771"/>
            </a:xfrm>
            <a:prstGeom prst="rect">
              <a:avLst/>
            </a:prstGeom>
            <a:solidFill>
              <a:srgbClr val="6B2B9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Arial"/>
              </a:endParaRPr>
            </a:p>
          </p:txBody>
        </p:sp>
      </p:grpSp>
      <p:grpSp>
        <p:nvGrpSpPr>
          <p:cNvPr id="30" name="Group 29">
            <a:extLst>
              <a:ext uri="{FF2B5EF4-FFF2-40B4-BE49-F238E27FC236}">
                <a16:creationId xmlns:a16="http://schemas.microsoft.com/office/drawing/2014/main" id="{0DACD224-052C-A455-27D8-A5CB0D629001}"/>
              </a:ext>
            </a:extLst>
          </p:cNvPr>
          <p:cNvGrpSpPr/>
          <p:nvPr/>
        </p:nvGrpSpPr>
        <p:grpSpPr>
          <a:xfrm>
            <a:off x="600569" y="5372764"/>
            <a:ext cx="11058372" cy="872103"/>
            <a:chOff x="600571" y="2180991"/>
            <a:chExt cx="11000864" cy="713953"/>
          </a:xfrm>
        </p:grpSpPr>
        <p:sp>
          <p:nvSpPr>
            <p:cNvPr id="31" name="Rectangle 30">
              <a:extLst>
                <a:ext uri="{FF2B5EF4-FFF2-40B4-BE49-F238E27FC236}">
                  <a16:creationId xmlns:a16="http://schemas.microsoft.com/office/drawing/2014/main" id="{5EEFF5B6-6DEC-7B69-3F25-D7AB5626D576}"/>
                </a:ext>
              </a:extLst>
            </p:cNvPr>
            <p:cNvSpPr/>
            <p:nvPr/>
          </p:nvSpPr>
          <p:spPr>
            <a:xfrm>
              <a:off x="2102916" y="2181173"/>
              <a:ext cx="9498519" cy="713771"/>
            </a:xfrm>
            <a:prstGeom prst="rect">
              <a:avLst/>
            </a:prstGeom>
            <a:solidFill>
              <a:srgbClr val="EBE2E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a:ea typeface="+mn-lt"/>
                  <a:cs typeface="Arial"/>
                </a:rPr>
                <a:t>Empowered Teams and Innovation Hubs</a:t>
              </a: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a:ea typeface="+mn-lt"/>
                  <a:cs typeface="Arial"/>
                </a:rPr>
                <a:t>We will foster a culture of experimentation and agility, encouraging teams to continuously test, iterate, and refine their approaches. Innovation hubs and collaborative ecosystems will bring together cross-functional teams, partners, and stakeholders, driving service excellence and </a:t>
              </a:r>
              <a:r>
                <a:rPr kumimoji="0" lang="en-GB" sz="1100" b="0" i="0" u="none" strike="noStrike" kern="1200" cap="none" spc="0" normalizeH="0" baseline="0" noProof="0">
                  <a:ln>
                    <a:noFill/>
                  </a:ln>
                  <a:solidFill>
                    <a:srgbClr val="000000"/>
                  </a:solidFill>
                  <a:effectLst/>
                  <a:uLnTx/>
                  <a:uFillTx/>
                  <a:latin typeface="Arial"/>
                  <a:ea typeface="+mn-ea"/>
                  <a:cs typeface="Arial"/>
                </a:rPr>
                <a:t>unlocking new opportunities for growth.</a:t>
              </a:r>
              <a:endParaRPr kumimoji="0" lang="en-GB" sz="1800" b="0" i="0" u="none" strike="noStrike" kern="1200" cap="none" spc="0" normalizeH="0" baseline="0" noProof="0">
                <a:ln>
                  <a:noFill/>
                </a:ln>
                <a:solidFill>
                  <a:prstClr val="white"/>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Arial"/>
              </a:endParaRPr>
            </a:p>
          </p:txBody>
        </p:sp>
        <p:sp>
          <p:nvSpPr>
            <p:cNvPr id="32" name="Rectangle 31">
              <a:extLst>
                <a:ext uri="{FF2B5EF4-FFF2-40B4-BE49-F238E27FC236}">
                  <a16:creationId xmlns:a16="http://schemas.microsoft.com/office/drawing/2014/main" id="{91B715D4-654C-6AC3-1EEA-0E1C0AF98EA8}"/>
                </a:ext>
              </a:extLst>
            </p:cNvPr>
            <p:cNvSpPr/>
            <p:nvPr/>
          </p:nvSpPr>
          <p:spPr>
            <a:xfrm>
              <a:off x="600571" y="2180991"/>
              <a:ext cx="1485417" cy="713771"/>
            </a:xfrm>
            <a:prstGeom prst="rect">
              <a:avLst/>
            </a:prstGeom>
            <a:solidFill>
              <a:srgbClr val="6B2B9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Arial"/>
              </a:endParaRPr>
            </a:p>
          </p:txBody>
        </p:sp>
      </p:grpSp>
      <p:pic>
        <p:nvPicPr>
          <p:cNvPr id="16" name="Graphic 15" descr="Exponential Graph with solid fill">
            <a:extLst>
              <a:ext uri="{FF2B5EF4-FFF2-40B4-BE49-F238E27FC236}">
                <a16:creationId xmlns:a16="http://schemas.microsoft.com/office/drawing/2014/main" id="{860E1BB9-9C17-7977-3352-0D51A313C5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4271" y="1735347"/>
            <a:ext cx="914400" cy="914400"/>
          </a:xfrm>
          <a:prstGeom prst="rect">
            <a:avLst/>
          </a:prstGeom>
        </p:spPr>
      </p:pic>
      <p:pic>
        <p:nvPicPr>
          <p:cNvPr id="17" name="Graphic 16" descr="Cause And Effect with solid fill">
            <a:extLst>
              <a:ext uri="{FF2B5EF4-FFF2-40B4-BE49-F238E27FC236}">
                <a16:creationId xmlns:a16="http://schemas.microsoft.com/office/drawing/2014/main" id="{BB4BA485-E56A-49DE-A2AE-9D98F2D37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271" y="2641121"/>
            <a:ext cx="914400" cy="914400"/>
          </a:xfrm>
          <a:prstGeom prst="rect">
            <a:avLst/>
          </a:prstGeom>
        </p:spPr>
      </p:pic>
      <p:pic>
        <p:nvPicPr>
          <p:cNvPr id="18" name="Graphic 17" descr="Brainstorm with solid fill">
            <a:extLst>
              <a:ext uri="{FF2B5EF4-FFF2-40B4-BE49-F238E27FC236}">
                <a16:creationId xmlns:a16="http://schemas.microsoft.com/office/drawing/2014/main" id="{FAC80C4E-5DBF-6EE0-91FD-6036289D86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4271" y="3561272"/>
            <a:ext cx="914400" cy="914400"/>
          </a:xfrm>
          <a:prstGeom prst="rect">
            <a:avLst/>
          </a:prstGeom>
        </p:spPr>
      </p:pic>
      <p:pic>
        <p:nvPicPr>
          <p:cNvPr id="20" name="Graphic 19" descr="Network with solid fill">
            <a:extLst>
              <a:ext uri="{FF2B5EF4-FFF2-40B4-BE49-F238E27FC236}">
                <a16:creationId xmlns:a16="http://schemas.microsoft.com/office/drawing/2014/main" id="{30807257-A3EB-6863-3B76-77E1CC236C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9893" y="4438290"/>
            <a:ext cx="914400" cy="914400"/>
          </a:xfrm>
          <a:prstGeom prst="rect">
            <a:avLst/>
          </a:prstGeom>
        </p:spPr>
      </p:pic>
      <p:pic>
        <p:nvPicPr>
          <p:cNvPr id="21" name="Graphic 20" descr="Cheers with solid fill">
            <a:extLst>
              <a:ext uri="{FF2B5EF4-FFF2-40B4-BE49-F238E27FC236}">
                <a16:creationId xmlns:a16="http://schemas.microsoft.com/office/drawing/2014/main" id="{CA43F0C6-79B8-85FC-C28D-6181031DB4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9894" y="5372819"/>
            <a:ext cx="914400" cy="914400"/>
          </a:xfrm>
          <a:prstGeom prst="rect">
            <a:avLst/>
          </a:prstGeom>
        </p:spPr>
      </p:pic>
    </p:spTree>
    <p:extLst>
      <p:ext uri="{BB962C8B-B14F-4D97-AF65-F5344CB8AC3E}">
        <p14:creationId xmlns:p14="http://schemas.microsoft.com/office/powerpoint/2010/main" val="37997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9C488-3E50-83E5-2619-2E10C593D13A}"/>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FEFE8487-2D7D-0E73-2656-6E0F0E665F14}"/>
              </a:ext>
            </a:extLst>
          </p:cNvPr>
          <p:cNvSpPr/>
          <p:nvPr/>
        </p:nvSpPr>
        <p:spPr>
          <a:xfrm>
            <a:off x="0" y="-6510"/>
            <a:ext cx="12306300" cy="16572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35">
            <a:extLst>
              <a:ext uri="{FF2B5EF4-FFF2-40B4-BE49-F238E27FC236}">
                <a16:creationId xmlns:a16="http://schemas.microsoft.com/office/drawing/2014/main" id="{CA11E9B7-F0CA-4828-DF8E-D5C234C455D1}"/>
              </a:ext>
            </a:extLst>
          </p:cNvPr>
          <p:cNvSpPr txBox="1"/>
          <p:nvPr/>
        </p:nvSpPr>
        <p:spPr>
          <a:xfrm>
            <a:off x="375331" y="333459"/>
            <a:ext cx="11660170" cy="11079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18" rtl="0" eaLnBrk="1" fontAlgn="auto" latinLnBrk="0" hangingPunct="1">
              <a:lnSpc>
                <a:spcPct val="107000"/>
              </a:lnSpc>
              <a:spcBef>
                <a:spcPts val="0"/>
              </a:spcBef>
              <a:spcAft>
                <a:spcPts val="0"/>
              </a:spcAft>
              <a:buClrTx/>
              <a:buSzTx/>
              <a:buFontTx/>
              <a:buNone/>
              <a:tabLst/>
              <a:defRPr/>
            </a:pPr>
            <a:r>
              <a:rPr kumimoji="0" lang="en-GB" sz="3200" b="1" i="0" u="none" strike="noStrike" kern="1200" cap="none" spc="0" normalizeH="0" baseline="0" noProof="0">
                <a:ln>
                  <a:noFill/>
                </a:ln>
                <a:solidFill>
                  <a:srgbClr val="57257D"/>
                </a:solidFill>
                <a:effectLst/>
                <a:uLnTx/>
                <a:uFillTx/>
                <a:latin typeface="Arial"/>
                <a:ea typeface="+mn-ea"/>
                <a:cs typeface="Arial"/>
              </a:rPr>
              <a:t>Service excellence in practice:</a:t>
            </a:r>
          </a:p>
          <a:p>
            <a:pPr marL="0" marR="0" lvl="0" indent="0" algn="l" defTabSz="914418" rtl="0" eaLnBrk="1" fontAlgn="auto" latinLnBrk="0" hangingPunct="1">
              <a:lnSpc>
                <a:spcPct val="107000"/>
              </a:lnSpc>
              <a:spcBef>
                <a:spcPts val="0"/>
              </a:spcBef>
              <a:spcAft>
                <a:spcPts val="0"/>
              </a:spcAft>
              <a:buClrTx/>
              <a:buSzTx/>
              <a:buFontTx/>
              <a:buNone/>
              <a:tabLst/>
              <a:defRPr/>
            </a:pPr>
            <a:r>
              <a:rPr kumimoji="0" lang="en-GB" sz="3200" b="1" i="0" u="none" strike="noStrike" kern="1200" cap="none" spc="0" normalizeH="0" baseline="0" noProof="0">
                <a:ln>
                  <a:noFill/>
                </a:ln>
                <a:solidFill>
                  <a:srgbClr val="57257D"/>
                </a:solidFill>
                <a:effectLst/>
                <a:uLnTx/>
                <a:uFillTx/>
                <a:latin typeface="Arial"/>
                <a:ea typeface="+mn-ea"/>
                <a:cs typeface="Arial"/>
              </a:rPr>
              <a:t>Faculty of Humanities: Power Automate training</a:t>
            </a:r>
          </a:p>
        </p:txBody>
      </p:sp>
      <p:grpSp>
        <p:nvGrpSpPr>
          <p:cNvPr id="6" name="Group 5">
            <a:extLst>
              <a:ext uri="{FF2B5EF4-FFF2-40B4-BE49-F238E27FC236}">
                <a16:creationId xmlns:a16="http://schemas.microsoft.com/office/drawing/2014/main" id="{C5527343-E204-405B-A177-966DD99565A3}"/>
              </a:ext>
            </a:extLst>
          </p:cNvPr>
          <p:cNvGrpSpPr/>
          <p:nvPr/>
        </p:nvGrpSpPr>
        <p:grpSpPr>
          <a:xfrm>
            <a:off x="375331" y="3214938"/>
            <a:ext cx="11270901" cy="2987709"/>
            <a:chOff x="594391" y="2182005"/>
            <a:chExt cx="10392406" cy="2165711"/>
          </a:xfrm>
        </p:grpSpPr>
        <p:sp>
          <p:nvSpPr>
            <p:cNvPr id="8" name="Rectangle 7">
              <a:extLst>
                <a:ext uri="{FF2B5EF4-FFF2-40B4-BE49-F238E27FC236}">
                  <a16:creationId xmlns:a16="http://schemas.microsoft.com/office/drawing/2014/main" id="{A52BB5C3-E725-28F3-BFB6-DFC5A3D723BB}"/>
                </a:ext>
              </a:extLst>
            </p:cNvPr>
            <p:cNvSpPr/>
            <p:nvPr/>
          </p:nvSpPr>
          <p:spPr>
            <a:xfrm>
              <a:off x="5996147" y="2843161"/>
              <a:ext cx="4990649" cy="1504555"/>
            </a:xfrm>
            <a:prstGeom prst="rect">
              <a:avLst/>
            </a:prstGeom>
            <a:solidFill>
              <a:srgbClr val="EBE2E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B2B91"/>
                  </a:solidFill>
                  <a:effectLst/>
                  <a:uLnTx/>
                  <a:uFillTx/>
                  <a:latin typeface="Aptos" panose="02110004020202020204"/>
                  <a:ea typeface="+mn-ea"/>
                  <a:cs typeface="+mn-cs"/>
                </a:rPr>
                <a:t>Measurement of Success</a:t>
              </a:r>
              <a:endParaRPr kumimoji="0" lang="en-GB" sz="1400" b="0" i="0" u="none" strike="noStrike" kern="1200" cap="none" spc="0" normalizeH="0" baseline="0" noProof="0">
                <a:ln>
                  <a:noFill/>
                </a:ln>
                <a:solidFill>
                  <a:srgbClr val="6B2B91"/>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6B2B91"/>
                  </a:solidFill>
                  <a:effectLst/>
                  <a:uLnTx/>
                  <a:uFillTx/>
                  <a:latin typeface="Aptos" panose="02110004020202020204"/>
                  <a:ea typeface="+mn-ea"/>
                  <a:cs typeface="+mn-cs"/>
                </a:rPr>
                <a:t>100% still wish to be part of the Power Automate Network</a:t>
              </a:r>
              <a:endParaRPr kumimoji="0" lang="en-GB" sz="1400" b="0" i="0" u="none" strike="noStrike" kern="1200" cap="none" spc="0" normalizeH="0" baseline="0" noProof="0">
                <a:ln>
                  <a:noFill/>
                </a:ln>
                <a:solidFill>
                  <a:srgbClr val="6B2B91"/>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6B2B91"/>
                  </a:solidFill>
                  <a:effectLst/>
                  <a:uLnTx/>
                  <a:uFillTx/>
                  <a:latin typeface="Aptos" panose="02110004020202020204"/>
                  <a:ea typeface="+mn-ea"/>
                  <a:cs typeface="+mn-cs"/>
                </a:rPr>
                <a:t>99% found the pre-training session useful</a:t>
              </a:r>
              <a:endParaRPr kumimoji="0" lang="en-GB" sz="1400" b="0" i="0" u="none" strike="noStrike" kern="1200" cap="none" spc="0" normalizeH="0" baseline="0" noProof="0">
                <a:ln>
                  <a:noFill/>
                </a:ln>
                <a:solidFill>
                  <a:srgbClr val="6B2B91"/>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6B2B91"/>
                  </a:solidFill>
                  <a:effectLst/>
                  <a:uLnTx/>
                  <a:uFillTx/>
                  <a:latin typeface="Aptos" panose="02110004020202020204"/>
                  <a:ea typeface="+mn-ea"/>
                  <a:cs typeface="+mn-cs"/>
                </a:rPr>
                <a:t>64% feel somewhat confident and 14% extremely confident using the application</a:t>
              </a:r>
              <a:endParaRPr kumimoji="0" lang="en-GB" sz="1400" b="0" i="0" u="none" strike="noStrike" kern="1200" cap="none" spc="0" normalizeH="0" baseline="0" noProof="0">
                <a:ln>
                  <a:noFill/>
                </a:ln>
                <a:solidFill>
                  <a:srgbClr val="6B2B91"/>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6B2B91"/>
                  </a:solidFill>
                  <a:effectLst/>
                  <a:uLnTx/>
                  <a:uFillTx/>
                  <a:latin typeface="Aptos" panose="02110004020202020204"/>
                  <a:ea typeface="+mn-ea"/>
                  <a:cs typeface="+mn-cs"/>
                </a:rPr>
                <a:t>98% would be interested in undertaking the QA Advanced Power Automate training</a:t>
              </a:r>
              <a:endParaRPr kumimoji="0" lang="en-GB" sz="1400" b="0" i="0" u="none" strike="noStrike" kern="1200" cap="none" spc="0" normalizeH="0" baseline="0" noProof="0">
                <a:ln>
                  <a:noFill/>
                </a:ln>
                <a:solidFill>
                  <a:srgbClr val="6B2B91"/>
                </a:solidFill>
                <a:effectLst/>
                <a:uLnTx/>
                <a:uFillTx/>
                <a:latin typeface="Aptos" panose="0211000402020202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343536"/>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FF84DCB7-AB8B-88FB-F2C4-CD26D1968816}"/>
                </a:ext>
              </a:extLst>
            </p:cNvPr>
            <p:cNvSpPr/>
            <p:nvPr/>
          </p:nvSpPr>
          <p:spPr>
            <a:xfrm>
              <a:off x="594391" y="2182005"/>
              <a:ext cx="10392406" cy="525408"/>
            </a:xfrm>
            <a:prstGeom prst="rect">
              <a:avLst/>
            </a:prstGeom>
            <a:solidFill>
              <a:srgbClr val="6B2B9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BE2EE"/>
                  </a:solidFill>
                  <a:effectLst/>
                  <a:uLnTx/>
                  <a:uFillTx/>
                  <a:latin typeface="Arial"/>
                  <a:ea typeface="Calibri"/>
                  <a:cs typeface="Arial"/>
                </a:rPr>
                <a:t>Over the summer of 2024, 100 colleagues from across the Faculty attended a 2-day onsite training </a:t>
              </a:r>
              <a:r>
                <a:rPr kumimoji="0" lang="en-US" sz="1400" b="0" i="0" u="none" strike="noStrike" kern="1200" cap="none" spc="0" normalizeH="0" baseline="0" noProof="0" err="1">
                  <a:ln>
                    <a:noFill/>
                  </a:ln>
                  <a:solidFill>
                    <a:srgbClr val="EBE2EE"/>
                  </a:solidFill>
                  <a:effectLst/>
                  <a:uLnTx/>
                  <a:uFillTx/>
                  <a:latin typeface="Arial"/>
                  <a:ea typeface="Calibri"/>
                  <a:cs typeface="Arial"/>
                </a:rPr>
                <a:t>programme</a:t>
              </a:r>
              <a:r>
                <a:rPr kumimoji="0" lang="en-US" sz="1400" b="0" i="0" u="none" strike="noStrike" kern="1200" cap="none" spc="0" normalizeH="0" baseline="0" noProof="0">
                  <a:ln>
                    <a:noFill/>
                  </a:ln>
                  <a:solidFill>
                    <a:srgbClr val="EBE2EE"/>
                  </a:solidFill>
                  <a:effectLst/>
                  <a:uLnTx/>
                  <a:uFillTx/>
                  <a:latin typeface="Arial"/>
                  <a:ea typeface="Calibri"/>
                  <a:cs typeface="Arial"/>
                </a:rPr>
                <a:t>. This was prefaced with a workshop which explained how Power Automate could be used to enable colleagues to start to reflect on how they could use it during and post-training.  A Power Automate Network Teams space has been created, alongside regular online drop-in sessions scheduled each month.</a:t>
              </a:r>
              <a:endParaRPr kumimoji="0" lang="en-US" sz="1400" b="0" i="0" u="none" strike="noStrike" kern="1200" cap="none" spc="0" normalizeH="0" baseline="0" noProof="0">
                <a:ln>
                  <a:noFill/>
                </a:ln>
                <a:solidFill>
                  <a:srgbClr val="EBE2EE"/>
                </a:solidFill>
                <a:effectLst/>
                <a:uLnTx/>
                <a:uFillTx/>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Arial"/>
              </a:endParaRPr>
            </a:p>
          </p:txBody>
        </p:sp>
      </p:grpSp>
      <p:sp>
        <p:nvSpPr>
          <p:cNvPr id="13" name="TextBox 12">
            <a:extLst>
              <a:ext uri="{FF2B5EF4-FFF2-40B4-BE49-F238E27FC236}">
                <a16:creationId xmlns:a16="http://schemas.microsoft.com/office/drawing/2014/main" id="{E2857BDA-CC39-5FC4-64A0-4A30B93A43CF}"/>
              </a:ext>
            </a:extLst>
          </p:cNvPr>
          <p:cNvSpPr txBox="1"/>
          <p:nvPr/>
        </p:nvSpPr>
        <p:spPr>
          <a:xfrm>
            <a:off x="375331" y="1860121"/>
            <a:ext cx="11270901"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110004020202020204"/>
                <a:ea typeface="+mn-ea"/>
                <a:cs typeface="+mn-cs"/>
              </a:rPr>
              <a:t>After the UoM MS365 Champions programme ended, School Operations quickly saw Power </a:t>
            </a:r>
            <a:r>
              <a:rPr kumimoji="0" lang="en-GB" sz="1400" b="0" i="0" u="none" strike="noStrike" kern="1200" cap="none" spc="0" normalizeH="0" baseline="0" noProof="0" err="1">
                <a:ln>
                  <a:noFill/>
                </a:ln>
                <a:solidFill>
                  <a:prstClr val="black"/>
                </a:solidFill>
                <a:effectLst/>
                <a:uLnTx/>
                <a:uFillTx/>
                <a:latin typeface="Aptos" panose="02110004020202020204"/>
                <a:ea typeface="+mn-ea"/>
                <a:cs typeface="+mn-cs"/>
              </a:rPr>
              <a:t>Automate’s</a:t>
            </a:r>
            <a:r>
              <a:rPr kumimoji="0" lang="en-GB" sz="1400" b="0" i="0" u="none" strike="noStrike" kern="1200" cap="none" spc="0" normalizeH="0" baseline="0" noProof="0">
                <a:ln>
                  <a:noFill/>
                </a:ln>
                <a:solidFill>
                  <a:prstClr val="black"/>
                </a:solidFill>
                <a:effectLst/>
                <a:uLnTx/>
                <a:uFillTx/>
                <a:latin typeface="Aptos" panose="02110004020202020204"/>
                <a:ea typeface="+mn-ea"/>
                <a:cs typeface="+mn-cs"/>
              </a:rPr>
              <a:t> potential to streamline processes, especially for senior approvals. A few Champions self-taught the application, as it wasn’t included in the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As the Schools across the Faculty started to reflect on consistencies and sharing good practice across Operations processes, the opportunities to use </a:t>
            </a:r>
            <a:r>
              <a:rPr kumimoji="0" lang="en-GB" sz="1400" b="0" i="0" u="none" strike="noStrike" kern="1200" cap="none" spc="0" normalizeH="0" baseline="0" noProof="0" err="1">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PowerAutomate</a:t>
            </a:r>
            <a:r>
              <a:rPr kumimoji="0" lang="en-GB" sz="1400" b="0" i="0" u="none" strike="noStrike" kern="1200" cap="none" spc="0" normalizeH="0" baseline="0" noProof="0">
                <a:ln>
                  <a:noFill/>
                </a:ln>
                <a:solidFill>
                  <a:srgbClr val="262626"/>
                </a:solidFill>
                <a:effectLst/>
                <a:uLnTx/>
                <a:uFillTx/>
                <a:latin typeface="Arial" panose="020B0604020202020204" pitchFamily="34" charset="0"/>
                <a:ea typeface="Calibri" panose="020F0502020204030204" pitchFamily="34" charset="0"/>
                <a:cs typeface="Arial" panose="020B0604020202020204" pitchFamily="34" charset="0"/>
              </a:rPr>
              <a:t> functionality increased. </a:t>
            </a:r>
            <a:endParaRPr kumimoji="0" lang="en-GB" sz="1400" b="0"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D809DA0-9B28-38E3-7410-BAA5B5E054B7}"/>
              </a:ext>
            </a:extLst>
          </p:cNvPr>
          <p:cNvSpPr txBox="1"/>
          <p:nvPr/>
        </p:nvSpPr>
        <p:spPr>
          <a:xfrm>
            <a:off x="3429192" y="6400799"/>
            <a:ext cx="830747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https://www.itservices.manchester.ac.uk/ourservices/popular/microsoft365/power-automate/</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DD72A5F4-D37A-5807-E191-ADC1BE8998D7}"/>
              </a:ext>
            </a:extLst>
          </p:cNvPr>
          <p:cNvSpPr/>
          <p:nvPr/>
        </p:nvSpPr>
        <p:spPr>
          <a:xfrm>
            <a:off x="375331" y="4153103"/>
            <a:ext cx="5412521" cy="2032397"/>
          </a:xfrm>
          <a:prstGeom prst="rect">
            <a:avLst/>
          </a:prstGeom>
          <a:solidFill>
            <a:srgbClr val="EBE2E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B2B91"/>
                </a:solidFill>
                <a:effectLst/>
                <a:uLnTx/>
                <a:uFillTx/>
                <a:latin typeface="Aptos" panose="02110004020202020204"/>
                <a:ea typeface="+mn-ea"/>
                <a:cs typeface="+mn-cs"/>
              </a:rPr>
              <a:t>Next Steps</a:t>
            </a:r>
            <a:endParaRPr kumimoji="0" lang="en-GB" sz="1400" b="0" i="0" u="none" strike="noStrike" kern="1200" cap="none" spc="0" normalizeH="0" baseline="0" noProof="0">
              <a:ln>
                <a:noFill/>
              </a:ln>
              <a:solidFill>
                <a:srgbClr val="6B2B91"/>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6B2B91"/>
                </a:solidFill>
                <a:effectLst/>
                <a:uLnTx/>
                <a:uFillTx/>
                <a:latin typeface="Aptos" panose="02110004020202020204"/>
                <a:ea typeface="+mn-ea"/>
                <a:cs typeface="+mn-cs"/>
              </a:rPr>
              <a:t>AMBS has hosted a showcase for all delegates to discuss well-established workflows.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6B2B91"/>
                </a:solidFill>
                <a:effectLst/>
                <a:uLnTx/>
                <a:uFillTx/>
                <a:latin typeface="Aptos" panose="02110004020202020204"/>
                <a:ea typeface="+mn-ea"/>
                <a:cs typeface="+mn-cs"/>
              </a:rPr>
              <a:t>Colleagues have been encouraged to collaborate in cross-faculty teams (e.g., Research, TLSE, Operations).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6B2B91"/>
                </a:solidFill>
                <a:effectLst/>
                <a:uLnTx/>
                <a:uFillTx/>
                <a:latin typeface="Aptos" panose="02110004020202020204"/>
                <a:ea typeface="+mn-ea"/>
                <a:cs typeface="+mn-cs"/>
              </a:rPr>
              <a:t>Teams will be identifying and developing workflows together to create a consistent approach.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6B2B91"/>
                </a:solidFill>
                <a:effectLst/>
                <a:uLnTx/>
                <a:uFillTx/>
                <a:latin typeface="Aptos" panose="02110004020202020204"/>
                <a:ea typeface="+mn-ea"/>
                <a:cs typeface="+mn-cs"/>
              </a:rPr>
              <a:t>Emphasis is on empowering colleagues to initiate workflows beyond Operations.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34353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233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BD5EA-9307-D83E-9903-AFEE89CAA5EF}"/>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FED9582-A01D-DC59-86C2-6A1E6E0D818A}"/>
              </a:ext>
            </a:extLst>
          </p:cNvPr>
          <p:cNvSpPr/>
          <p:nvPr/>
        </p:nvSpPr>
        <p:spPr>
          <a:xfrm>
            <a:off x="0" y="-6510"/>
            <a:ext cx="12306300" cy="16572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Box 35">
            <a:extLst>
              <a:ext uri="{FF2B5EF4-FFF2-40B4-BE49-F238E27FC236}">
                <a16:creationId xmlns:a16="http://schemas.microsoft.com/office/drawing/2014/main" id="{3696EFA2-D664-8038-C4DD-39D056883440}"/>
              </a:ext>
            </a:extLst>
          </p:cNvPr>
          <p:cNvSpPr txBox="1"/>
          <p:nvPr/>
        </p:nvSpPr>
        <p:spPr>
          <a:xfrm>
            <a:off x="375331" y="333459"/>
            <a:ext cx="11660170" cy="11079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8">
              <a:lnSpc>
                <a:spcPct val="107000"/>
              </a:lnSpc>
              <a:defRPr/>
            </a:pPr>
            <a:r>
              <a:rPr lang="en-GB" sz="3200" b="1">
                <a:solidFill>
                  <a:srgbClr val="57257D"/>
                </a:solidFill>
                <a:latin typeface="Arial"/>
                <a:cs typeface="Arial"/>
              </a:rPr>
              <a:t>Service excellence in practice:</a:t>
            </a:r>
          </a:p>
          <a:p>
            <a:pPr defTabSz="914418">
              <a:lnSpc>
                <a:spcPct val="107000"/>
              </a:lnSpc>
              <a:defRPr/>
            </a:pPr>
            <a:r>
              <a:rPr lang="en-GB" sz="3200" b="1">
                <a:solidFill>
                  <a:srgbClr val="57257D"/>
                </a:solidFill>
                <a:latin typeface="Arial"/>
                <a:cs typeface="Arial"/>
              </a:rPr>
              <a:t>SCO Continuous Improvement </a:t>
            </a:r>
          </a:p>
        </p:txBody>
      </p:sp>
      <p:sp>
        <p:nvSpPr>
          <p:cNvPr id="122" name="Freeform: Shape 121">
            <a:extLst>
              <a:ext uri="{FF2B5EF4-FFF2-40B4-BE49-F238E27FC236}">
                <a16:creationId xmlns:a16="http://schemas.microsoft.com/office/drawing/2014/main" id="{285B2E71-5CBC-D591-AD58-9FA342775FDD}"/>
              </a:ext>
            </a:extLst>
          </p:cNvPr>
          <p:cNvSpPr/>
          <p:nvPr/>
        </p:nvSpPr>
        <p:spPr>
          <a:xfrm>
            <a:off x="8959187" y="3899642"/>
            <a:ext cx="2605082" cy="2660183"/>
          </a:xfrm>
          <a:custGeom>
            <a:avLst/>
            <a:gdLst>
              <a:gd name="connsiteX0" fmla="*/ 1679525 w 1742277"/>
              <a:gd name="connsiteY0" fmla="*/ 3347512 h 3347512"/>
              <a:gd name="connsiteX1" fmla="*/ 62739 w 1742277"/>
              <a:gd name="connsiteY1" fmla="*/ 3347512 h 3347512"/>
              <a:gd name="connsiteX2" fmla="*/ 0 w 1742277"/>
              <a:gd name="connsiteY2" fmla="*/ 3284774 h 3347512"/>
              <a:gd name="connsiteX3" fmla="*/ 0 w 1742277"/>
              <a:gd name="connsiteY3" fmla="*/ 62739 h 3347512"/>
              <a:gd name="connsiteX4" fmla="*/ 62739 w 1742277"/>
              <a:gd name="connsiteY4" fmla="*/ 0 h 3347512"/>
              <a:gd name="connsiteX5" fmla="*/ 1679525 w 1742277"/>
              <a:gd name="connsiteY5" fmla="*/ 0 h 3347512"/>
              <a:gd name="connsiteX6" fmla="*/ 1742264 w 1742277"/>
              <a:gd name="connsiteY6" fmla="*/ 62739 h 3347512"/>
              <a:gd name="connsiteX7" fmla="*/ 1742264 w 1742277"/>
              <a:gd name="connsiteY7" fmla="*/ 3284774 h 3347512"/>
              <a:gd name="connsiteX8" fmla="*/ 1679525 w 1742277"/>
              <a:gd name="connsiteY8" fmla="*/ 3347512 h 33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277" h="3347512">
                <a:moveTo>
                  <a:pt x="1679525" y="3347512"/>
                </a:moveTo>
                <a:lnTo>
                  <a:pt x="62739" y="3347512"/>
                </a:lnTo>
                <a:cubicBezTo>
                  <a:pt x="28124" y="3347512"/>
                  <a:pt x="0" y="3319388"/>
                  <a:pt x="0" y="3284774"/>
                </a:cubicBezTo>
                <a:lnTo>
                  <a:pt x="0" y="62739"/>
                </a:lnTo>
                <a:cubicBezTo>
                  <a:pt x="0" y="28124"/>
                  <a:pt x="28124" y="0"/>
                  <a:pt x="62739" y="0"/>
                </a:cubicBezTo>
                <a:lnTo>
                  <a:pt x="1679525" y="0"/>
                </a:lnTo>
                <a:cubicBezTo>
                  <a:pt x="1714140" y="0"/>
                  <a:pt x="1742264" y="28124"/>
                  <a:pt x="1742264" y="62739"/>
                </a:cubicBezTo>
                <a:lnTo>
                  <a:pt x="1742264" y="3284774"/>
                </a:lnTo>
                <a:cubicBezTo>
                  <a:pt x="1742985" y="3319388"/>
                  <a:pt x="1714861" y="3347512"/>
                  <a:pt x="1679525" y="3347512"/>
                </a:cubicBezTo>
                <a:close/>
              </a:path>
            </a:pathLst>
          </a:custGeom>
          <a:solidFill>
            <a:srgbClr val="FFFFFF"/>
          </a:solidFill>
          <a:ln w="7211" cap="flat">
            <a:noFill/>
            <a:prstDash val="solid"/>
            <a:miter/>
          </a:ln>
          <a:effectLst>
            <a:outerShdw blurRad="25400" dist="12700" dir="5400000" algn="ctr" rotWithShape="0">
              <a:srgbClr val="000000">
                <a:alpha val="15000"/>
              </a:srgbClr>
            </a:outerShdw>
          </a:effectLst>
        </p:spPr>
        <p:txBody>
          <a:bodyPr rtlCol="0" anchor="ctr"/>
          <a:lstStyle/>
          <a:p>
            <a:pPr>
              <a:defRPr/>
            </a:pPr>
            <a:endParaRPr lang="pt-BR">
              <a:solidFill>
                <a:prstClr val="black"/>
              </a:solidFill>
              <a:latin typeface="Calibri" panose="020F0502020204030204"/>
            </a:endParaRPr>
          </a:p>
        </p:txBody>
      </p:sp>
      <p:sp>
        <p:nvSpPr>
          <p:cNvPr id="123" name="Freeform: Shape 122">
            <a:extLst>
              <a:ext uri="{FF2B5EF4-FFF2-40B4-BE49-F238E27FC236}">
                <a16:creationId xmlns:a16="http://schemas.microsoft.com/office/drawing/2014/main" id="{05423CB4-E3FC-B826-507E-B1DD51B1B798}"/>
              </a:ext>
            </a:extLst>
          </p:cNvPr>
          <p:cNvSpPr/>
          <p:nvPr/>
        </p:nvSpPr>
        <p:spPr>
          <a:xfrm>
            <a:off x="9365910" y="3521075"/>
            <a:ext cx="1559156" cy="1568369"/>
          </a:xfrm>
          <a:custGeom>
            <a:avLst/>
            <a:gdLst>
              <a:gd name="connsiteX0" fmla="*/ 1042762 w 1042762"/>
              <a:gd name="connsiteY0" fmla="*/ 521381 h 1042762"/>
              <a:gd name="connsiteX1" fmla="*/ 521381 w 1042762"/>
              <a:gd name="connsiteY1" fmla="*/ 1042762 h 1042762"/>
              <a:gd name="connsiteX2" fmla="*/ 0 w 1042762"/>
              <a:gd name="connsiteY2" fmla="*/ 521381 h 1042762"/>
              <a:gd name="connsiteX3" fmla="*/ 521381 w 1042762"/>
              <a:gd name="connsiteY3" fmla="*/ 0 h 1042762"/>
              <a:gd name="connsiteX4" fmla="*/ 1042762 w 1042762"/>
              <a:gd name="connsiteY4" fmla="*/ 521381 h 104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62" h="1042762">
                <a:moveTo>
                  <a:pt x="1042762" y="521381"/>
                </a:moveTo>
                <a:cubicBezTo>
                  <a:pt x="1042762" y="809332"/>
                  <a:pt x="809332" y="1042762"/>
                  <a:pt x="521381" y="1042762"/>
                </a:cubicBezTo>
                <a:cubicBezTo>
                  <a:pt x="233430" y="1042762"/>
                  <a:pt x="0" y="809332"/>
                  <a:pt x="0" y="521381"/>
                </a:cubicBezTo>
                <a:cubicBezTo>
                  <a:pt x="0" y="233430"/>
                  <a:pt x="233430" y="0"/>
                  <a:pt x="521381" y="0"/>
                </a:cubicBezTo>
                <a:cubicBezTo>
                  <a:pt x="809332" y="0"/>
                  <a:pt x="1042762" y="233430"/>
                  <a:pt x="1042762" y="521381"/>
                </a:cubicBezTo>
                <a:close/>
              </a:path>
            </a:pathLst>
          </a:custGeom>
          <a:solidFill>
            <a:sysClr val="window" lastClr="FFFFFF">
              <a:lumMod val="50000"/>
            </a:sysClr>
          </a:solidFill>
          <a:ln w="7211" cap="flat">
            <a:noFill/>
            <a:prstDash val="solid"/>
            <a:miter/>
          </a:ln>
          <a:effectLst>
            <a:outerShdw blurRad="215900" dist="50800" dir="5400000" algn="ctr" rotWithShape="0">
              <a:srgbClr val="70AD47">
                <a:lumMod val="50000"/>
                <a:alpha val="37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black"/>
              </a:solidFill>
              <a:effectLst/>
              <a:uLnTx/>
              <a:uFillTx/>
              <a:latin typeface="Calibri" panose="020F0502020204030204"/>
            </a:endParaRPr>
          </a:p>
        </p:txBody>
      </p:sp>
      <p:sp>
        <p:nvSpPr>
          <p:cNvPr id="124" name="TextBox 3">
            <a:extLst>
              <a:ext uri="{FF2B5EF4-FFF2-40B4-BE49-F238E27FC236}">
                <a16:creationId xmlns:a16="http://schemas.microsoft.com/office/drawing/2014/main" id="{62E9F308-14BD-B292-AF99-2FA18B7E8856}"/>
              </a:ext>
            </a:extLst>
          </p:cNvPr>
          <p:cNvSpPr txBox="1"/>
          <p:nvPr/>
        </p:nvSpPr>
        <p:spPr>
          <a:xfrm rot="21050244">
            <a:off x="3796709" y="4197538"/>
            <a:ext cx="877898"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800">
                <a:solidFill>
                  <a:prstClr val="white"/>
                </a:solidFill>
                <a:latin typeface="Calibri"/>
                <a:cs typeface="Calibri"/>
              </a:rPr>
              <a:t>£190M</a:t>
            </a:r>
            <a:endParaRPr lang="en-US">
              <a:solidFill>
                <a:prstClr val="black"/>
              </a:solidFill>
              <a:latin typeface="Calibri" panose="020F0502020204030204"/>
            </a:endParaRPr>
          </a:p>
        </p:txBody>
      </p:sp>
      <p:sp>
        <p:nvSpPr>
          <p:cNvPr id="125" name="TextBox 4">
            <a:extLst>
              <a:ext uri="{FF2B5EF4-FFF2-40B4-BE49-F238E27FC236}">
                <a16:creationId xmlns:a16="http://schemas.microsoft.com/office/drawing/2014/main" id="{57AB9BBE-ABA1-1B99-735F-C73143C4B7A3}"/>
              </a:ext>
            </a:extLst>
          </p:cNvPr>
          <p:cNvSpPr txBox="1"/>
          <p:nvPr/>
        </p:nvSpPr>
        <p:spPr>
          <a:xfrm rot="17903229">
            <a:off x="1463917" y="5410698"/>
            <a:ext cx="753849"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800">
                <a:solidFill>
                  <a:prstClr val="white"/>
                </a:solidFill>
                <a:latin typeface="Calibri"/>
                <a:cs typeface="Calibri"/>
              </a:rPr>
              <a:t>£120M</a:t>
            </a:r>
            <a:endParaRPr lang="en-US">
              <a:solidFill>
                <a:prstClr val="white"/>
              </a:solidFill>
              <a:latin typeface="Calibri" panose="020F0502020204030204"/>
            </a:endParaRPr>
          </a:p>
        </p:txBody>
      </p:sp>
      <p:sp>
        <p:nvSpPr>
          <p:cNvPr id="126" name="TextBox 5">
            <a:extLst>
              <a:ext uri="{FF2B5EF4-FFF2-40B4-BE49-F238E27FC236}">
                <a16:creationId xmlns:a16="http://schemas.microsoft.com/office/drawing/2014/main" id="{F968FC87-1A2C-0CDE-055F-B31D07C4CE1D}"/>
              </a:ext>
            </a:extLst>
          </p:cNvPr>
          <p:cNvSpPr txBox="1"/>
          <p:nvPr/>
        </p:nvSpPr>
        <p:spPr>
          <a:xfrm rot="3543972">
            <a:off x="1305669" y="3145544"/>
            <a:ext cx="642244"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800">
                <a:solidFill>
                  <a:prstClr val="white"/>
                </a:solidFill>
                <a:latin typeface="Calibri"/>
                <a:cs typeface="Calibri"/>
              </a:rPr>
              <a:t>£31M</a:t>
            </a:r>
            <a:endParaRPr lang="en-US">
              <a:solidFill>
                <a:prstClr val="white"/>
              </a:solidFill>
              <a:latin typeface="Calibri" panose="020F0502020204030204"/>
            </a:endParaRPr>
          </a:p>
        </p:txBody>
      </p:sp>
      <p:sp>
        <p:nvSpPr>
          <p:cNvPr id="127" name="Freeform: Shape 5">
            <a:extLst>
              <a:ext uri="{FF2B5EF4-FFF2-40B4-BE49-F238E27FC236}">
                <a16:creationId xmlns:a16="http://schemas.microsoft.com/office/drawing/2014/main" id="{8733B78B-B123-3F34-23C0-74833308FAC0}"/>
              </a:ext>
            </a:extLst>
          </p:cNvPr>
          <p:cNvSpPr/>
          <p:nvPr/>
        </p:nvSpPr>
        <p:spPr>
          <a:xfrm>
            <a:off x="624135" y="3922858"/>
            <a:ext cx="2605061" cy="2660183"/>
          </a:xfrm>
          <a:custGeom>
            <a:avLst/>
            <a:gdLst>
              <a:gd name="connsiteX0" fmla="*/ 1679525 w 1742263"/>
              <a:gd name="connsiteY0" fmla="*/ 3347512 h 3347512"/>
              <a:gd name="connsiteX1" fmla="*/ 62739 w 1742263"/>
              <a:gd name="connsiteY1" fmla="*/ 3347512 h 3347512"/>
              <a:gd name="connsiteX2" fmla="*/ 0 w 1742263"/>
              <a:gd name="connsiteY2" fmla="*/ 3284774 h 3347512"/>
              <a:gd name="connsiteX3" fmla="*/ 0 w 1742263"/>
              <a:gd name="connsiteY3" fmla="*/ 62739 h 3347512"/>
              <a:gd name="connsiteX4" fmla="*/ 62739 w 1742263"/>
              <a:gd name="connsiteY4" fmla="*/ 0 h 3347512"/>
              <a:gd name="connsiteX5" fmla="*/ 1679525 w 1742263"/>
              <a:gd name="connsiteY5" fmla="*/ 0 h 3347512"/>
              <a:gd name="connsiteX6" fmla="*/ 1742264 w 1742263"/>
              <a:gd name="connsiteY6" fmla="*/ 62739 h 3347512"/>
              <a:gd name="connsiteX7" fmla="*/ 1742264 w 1742263"/>
              <a:gd name="connsiteY7" fmla="*/ 3284774 h 3347512"/>
              <a:gd name="connsiteX8" fmla="*/ 1679525 w 1742263"/>
              <a:gd name="connsiteY8" fmla="*/ 3347512 h 33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263" h="3347512">
                <a:moveTo>
                  <a:pt x="1679525" y="3347512"/>
                </a:moveTo>
                <a:lnTo>
                  <a:pt x="62739" y="3347512"/>
                </a:lnTo>
                <a:cubicBezTo>
                  <a:pt x="28124" y="3347512"/>
                  <a:pt x="0" y="3319388"/>
                  <a:pt x="0" y="3284774"/>
                </a:cubicBezTo>
                <a:lnTo>
                  <a:pt x="0" y="62739"/>
                </a:lnTo>
                <a:cubicBezTo>
                  <a:pt x="0" y="28124"/>
                  <a:pt x="28124" y="0"/>
                  <a:pt x="62739" y="0"/>
                </a:cubicBezTo>
                <a:lnTo>
                  <a:pt x="1679525" y="0"/>
                </a:lnTo>
                <a:cubicBezTo>
                  <a:pt x="1714139" y="0"/>
                  <a:pt x="1742264" y="28124"/>
                  <a:pt x="1742264" y="62739"/>
                </a:cubicBezTo>
                <a:lnTo>
                  <a:pt x="1742264" y="3284774"/>
                </a:lnTo>
                <a:cubicBezTo>
                  <a:pt x="1742264" y="3319388"/>
                  <a:pt x="1714139" y="3347512"/>
                  <a:pt x="1679525" y="3347512"/>
                </a:cubicBezTo>
                <a:close/>
              </a:path>
            </a:pathLst>
          </a:custGeom>
          <a:solidFill>
            <a:srgbClr val="FFFFFF"/>
          </a:solidFill>
          <a:ln w="7211" cap="flat">
            <a:noFill/>
            <a:prstDash val="solid"/>
            <a:miter/>
          </a:ln>
          <a:effectLst>
            <a:outerShdw blurRad="25400" dist="12700" dir="5400000" algn="ctr" rotWithShape="0">
              <a:srgbClr val="000000">
                <a:alpha val="15000"/>
              </a:srgbClr>
            </a:outerShdw>
          </a:effectLst>
        </p:spPr>
        <p:txBody>
          <a:bodyPr rtlCol="0" anchor="ctr"/>
          <a:lstStyle/>
          <a:p>
            <a:pPr>
              <a:defRPr/>
            </a:pPr>
            <a:endParaRPr lang="pt-BR">
              <a:solidFill>
                <a:prstClr val="black"/>
              </a:solidFill>
              <a:latin typeface="Calibri" panose="020F0502020204030204"/>
            </a:endParaRPr>
          </a:p>
        </p:txBody>
      </p:sp>
      <p:sp>
        <p:nvSpPr>
          <p:cNvPr id="128" name="Freeform: Shape 127">
            <a:extLst>
              <a:ext uri="{FF2B5EF4-FFF2-40B4-BE49-F238E27FC236}">
                <a16:creationId xmlns:a16="http://schemas.microsoft.com/office/drawing/2014/main" id="{BBC707C3-295C-2FF9-8C04-53B63C52DDF1}"/>
              </a:ext>
            </a:extLst>
          </p:cNvPr>
          <p:cNvSpPr/>
          <p:nvPr/>
        </p:nvSpPr>
        <p:spPr>
          <a:xfrm>
            <a:off x="3340120" y="3944512"/>
            <a:ext cx="2605061" cy="2660183"/>
          </a:xfrm>
          <a:custGeom>
            <a:avLst/>
            <a:gdLst>
              <a:gd name="connsiteX0" fmla="*/ 1679525 w 1742263"/>
              <a:gd name="connsiteY0" fmla="*/ 3347512 h 3347512"/>
              <a:gd name="connsiteX1" fmla="*/ 62739 w 1742263"/>
              <a:gd name="connsiteY1" fmla="*/ 3347512 h 3347512"/>
              <a:gd name="connsiteX2" fmla="*/ 0 w 1742263"/>
              <a:gd name="connsiteY2" fmla="*/ 3284774 h 3347512"/>
              <a:gd name="connsiteX3" fmla="*/ 0 w 1742263"/>
              <a:gd name="connsiteY3" fmla="*/ 62739 h 3347512"/>
              <a:gd name="connsiteX4" fmla="*/ 62739 w 1742263"/>
              <a:gd name="connsiteY4" fmla="*/ 0 h 3347512"/>
              <a:gd name="connsiteX5" fmla="*/ 1679525 w 1742263"/>
              <a:gd name="connsiteY5" fmla="*/ 0 h 3347512"/>
              <a:gd name="connsiteX6" fmla="*/ 1742264 w 1742263"/>
              <a:gd name="connsiteY6" fmla="*/ 62739 h 3347512"/>
              <a:gd name="connsiteX7" fmla="*/ 1742264 w 1742263"/>
              <a:gd name="connsiteY7" fmla="*/ 3284774 h 3347512"/>
              <a:gd name="connsiteX8" fmla="*/ 1679525 w 1742263"/>
              <a:gd name="connsiteY8" fmla="*/ 3347512 h 33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263" h="3347512">
                <a:moveTo>
                  <a:pt x="1679525" y="3347512"/>
                </a:moveTo>
                <a:lnTo>
                  <a:pt x="62739" y="3347512"/>
                </a:lnTo>
                <a:cubicBezTo>
                  <a:pt x="28124" y="3347512"/>
                  <a:pt x="0" y="3319388"/>
                  <a:pt x="0" y="3284774"/>
                </a:cubicBezTo>
                <a:lnTo>
                  <a:pt x="0" y="62739"/>
                </a:lnTo>
                <a:cubicBezTo>
                  <a:pt x="0" y="28124"/>
                  <a:pt x="28124" y="0"/>
                  <a:pt x="62739" y="0"/>
                </a:cubicBezTo>
                <a:lnTo>
                  <a:pt x="1679525" y="0"/>
                </a:lnTo>
                <a:cubicBezTo>
                  <a:pt x="1714140" y="0"/>
                  <a:pt x="1742264" y="28124"/>
                  <a:pt x="1742264" y="62739"/>
                </a:cubicBezTo>
                <a:lnTo>
                  <a:pt x="1742264" y="3284774"/>
                </a:lnTo>
                <a:cubicBezTo>
                  <a:pt x="1742264" y="3319388"/>
                  <a:pt x="1714140" y="3347512"/>
                  <a:pt x="1679525" y="3347512"/>
                </a:cubicBezTo>
                <a:close/>
              </a:path>
            </a:pathLst>
          </a:custGeom>
          <a:solidFill>
            <a:srgbClr val="FFFFFF"/>
          </a:solidFill>
          <a:ln w="7211" cap="flat">
            <a:noFill/>
            <a:prstDash val="solid"/>
            <a:miter/>
          </a:ln>
          <a:effectLst>
            <a:outerShdw blurRad="25400" dist="12700" dir="5400000" algn="ctr" rotWithShape="0">
              <a:srgbClr val="000000">
                <a:alpha val="15000"/>
              </a:srgbClr>
            </a:outerShdw>
          </a:effectLst>
        </p:spPr>
        <p:txBody>
          <a:bodyPr rtlCol="0" anchor="ctr"/>
          <a:lstStyle/>
          <a:p>
            <a:pPr>
              <a:defRPr/>
            </a:pPr>
            <a:endParaRPr lang="pt-BR">
              <a:solidFill>
                <a:prstClr val="black"/>
              </a:solidFill>
              <a:latin typeface="Calibri" panose="020F0502020204030204"/>
            </a:endParaRPr>
          </a:p>
        </p:txBody>
      </p:sp>
      <p:sp>
        <p:nvSpPr>
          <p:cNvPr id="129" name="Freeform: Shape 128">
            <a:extLst>
              <a:ext uri="{FF2B5EF4-FFF2-40B4-BE49-F238E27FC236}">
                <a16:creationId xmlns:a16="http://schemas.microsoft.com/office/drawing/2014/main" id="{75BB77C0-6482-5E99-D710-1EECFA2EC828}"/>
              </a:ext>
            </a:extLst>
          </p:cNvPr>
          <p:cNvSpPr/>
          <p:nvPr/>
        </p:nvSpPr>
        <p:spPr>
          <a:xfrm>
            <a:off x="6157139" y="3944512"/>
            <a:ext cx="2605082" cy="2660183"/>
          </a:xfrm>
          <a:custGeom>
            <a:avLst/>
            <a:gdLst>
              <a:gd name="connsiteX0" fmla="*/ 1679525 w 1742277"/>
              <a:gd name="connsiteY0" fmla="*/ 3347512 h 3347512"/>
              <a:gd name="connsiteX1" fmla="*/ 62739 w 1742277"/>
              <a:gd name="connsiteY1" fmla="*/ 3347512 h 3347512"/>
              <a:gd name="connsiteX2" fmla="*/ 0 w 1742277"/>
              <a:gd name="connsiteY2" fmla="*/ 3284774 h 3347512"/>
              <a:gd name="connsiteX3" fmla="*/ 0 w 1742277"/>
              <a:gd name="connsiteY3" fmla="*/ 62739 h 3347512"/>
              <a:gd name="connsiteX4" fmla="*/ 62739 w 1742277"/>
              <a:gd name="connsiteY4" fmla="*/ 0 h 3347512"/>
              <a:gd name="connsiteX5" fmla="*/ 1679525 w 1742277"/>
              <a:gd name="connsiteY5" fmla="*/ 0 h 3347512"/>
              <a:gd name="connsiteX6" fmla="*/ 1742264 w 1742277"/>
              <a:gd name="connsiteY6" fmla="*/ 62739 h 3347512"/>
              <a:gd name="connsiteX7" fmla="*/ 1742264 w 1742277"/>
              <a:gd name="connsiteY7" fmla="*/ 3284774 h 3347512"/>
              <a:gd name="connsiteX8" fmla="*/ 1679525 w 1742277"/>
              <a:gd name="connsiteY8" fmla="*/ 3347512 h 33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277" h="3347512">
                <a:moveTo>
                  <a:pt x="1679525" y="3347512"/>
                </a:moveTo>
                <a:lnTo>
                  <a:pt x="62739" y="3347512"/>
                </a:lnTo>
                <a:cubicBezTo>
                  <a:pt x="28124" y="3347512"/>
                  <a:pt x="0" y="3319388"/>
                  <a:pt x="0" y="3284774"/>
                </a:cubicBezTo>
                <a:lnTo>
                  <a:pt x="0" y="62739"/>
                </a:lnTo>
                <a:cubicBezTo>
                  <a:pt x="0" y="28124"/>
                  <a:pt x="28124" y="0"/>
                  <a:pt x="62739" y="0"/>
                </a:cubicBezTo>
                <a:lnTo>
                  <a:pt x="1679525" y="0"/>
                </a:lnTo>
                <a:cubicBezTo>
                  <a:pt x="1714140" y="0"/>
                  <a:pt x="1742264" y="28124"/>
                  <a:pt x="1742264" y="62739"/>
                </a:cubicBezTo>
                <a:lnTo>
                  <a:pt x="1742264" y="3284774"/>
                </a:lnTo>
                <a:cubicBezTo>
                  <a:pt x="1742985" y="3319388"/>
                  <a:pt x="1714861" y="3347512"/>
                  <a:pt x="1679525" y="3347512"/>
                </a:cubicBezTo>
                <a:close/>
              </a:path>
            </a:pathLst>
          </a:custGeom>
          <a:solidFill>
            <a:srgbClr val="FFFFFF"/>
          </a:solidFill>
          <a:ln w="7211" cap="flat">
            <a:noFill/>
            <a:prstDash val="solid"/>
            <a:miter/>
          </a:ln>
          <a:effectLst>
            <a:outerShdw blurRad="25400" dist="12700" dir="5400000" algn="ctr" rotWithShape="0">
              <a:srgbClr val="000000">
                <a:alpha val="15000"/>
              </a:srgbClr>
            </a:outerShdw>
          </a:effectLst>
        </p:spPr>
        <p:txBody>
          <a:bodyPr rtlCol="0" anchor="ctr"/>
          <a:lstStyle/>
          <a:p>
            <a:pPr>
              <a:defRPr/>
            </a:pPr>
            <a:endParaRPr lang="pt-BR">
              <a:solidFill>
                <a:prstClr val="black"/>
              </a:solidFill>
              <a:latin typeface="Calibri" panose="020F0502020204030204"/>
            </a:endParaRPr>
          </a:p>
        </p:txBody>
      </p:sp>
      <p:sp>
        <p:nvSpPr>
          <p:cNvPr id="130" name="Freeform: Shape 129">
            <a:extLst>
              <a:ext uri="{FF2B5EF4-FFF2-40B4-BE49-F238E27FC236}">
                <a16:creationId xmlns:a16="http://schemas.microsoft.com/office/drawing/2014/main" id="{0808EE98-5F23-C9E3-302C-1C2B958F1D91}"/>
              </a:ext>
            </a:extLst>
          </p:cNvPr>
          <p:cNvSpPr/>
          <p:nvPr/>
        </p:nvSpPr>
        <p:spPr>
          <a:xfrm>
            <a:off x="3742230" y="3597752"/>
            <a:ext cx="1559156" cy="1568369"/>
          </a:xfrm>
          <a:custGeom>
            <a:avLst/>
            <a:gdLst>
              <a:gd name="connsiteX0" fmla="*/ 1042762 w 1042762"/>
              <a:gd name="connsiteY0" fmla="*/ 521381 h 1042762"/>
              <a:gd name="connsiteX1" fmla="*/ 521381 w 1042762"/>
              <a:gd name="connsiteY1" fmla="*/ 1042762 h 1042762"/>
              <a:gd name="connsiteX2" fmla="*/ 0 w 1042762"/>
              <a:gd name="connsiteY2" fmla="*/ 521381 h 1042762"/>
              <a:gd name="connsiteX3" fmla="*/ 521381 w 1042762"/>
              <a:gd name="connsiteY3" fmla="*/ 0 h 1042762"/>
              <a:gd name="connsiteX4" fmla="*/ 1042762 w 1042762"/>
              <a:gd name="connsiteY4" fmla="*/ 521381 h 104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62" h="1042762">
                <a:moveTo>
                  <a:pt x="1042762" y="521381"/>
                </a:moveTo>
                <a:cubicBezTo>
                  <a:pt x="1042762" y="809332"/>
                  <a:pt x="809332" y="1042762"/>
                  <a:pt x="521381" y="1042762"/>
                </a:cubicBezTo>
                <a:cubicBezTo>
                  <a:pt x="233430" y="1042762"/>
                  <a:pt x="0" y="809332"/>
                  <a:pt x="0" y="521381"/>
                </a:cubicBezTo>
                <a:cubicBezTo>
                  <a:pt x="0" y="233430"/>
                  <a:pt x="233430" y="0"/>
                  <a:pt x="521381" y="0"/>
                </a:cubicBezTo>
                <a:cubicBezTo>
                  <a:pt x="809332" y="0"/>
                  <a:pt x="1042762" y="233430"/>
                  <a:pt x="1042762" y="521381"/>
                </a:cubicBezTo>
                <a:close/>
              </a:path>
            </a:pathLst>
          </a:custGeom>
          <a:solidFill>
            <a:srgbClr val="7030A0"/>
          </a:solidFill>
          <a:ln w="7211" cap="flat">
            <a:noFill/>
            <a:prstDash val="solid"/>
            <a:miter/>
          </a:ln>
          <a:effectLst>
            <a:outerShdw blurRad="215900" dist="50800" dir="5400000" algn="ctr" rotWithShape="0">
              <a:srgbClr val="5B9BD5">
                <a:lumMod val="50000"/>
                <a:alpha val="37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black"/>
              </a:solidFill>
              <a:effectLst/>
              <a:uLnTx/>
              <a:uFillTx/>
              <a:latin typeface="Calibri" panose="020F0502020204030204"/>
            </a:endParaRPr>
          </a:p>
        </p:txBody>
      </p:sp>
      <p:sp>
        <p:nvSpPr>
          <p:cNvPr id="131" name="Freeform: Shape 130">
            <a:extLst>
              <a:ext uri="{FF2B5EF4-FFF2-40B4-BE49-F238E27FC236}">
                <a16:creationId xmlns:a16="http://schemas.microsoft.com/office/drawing/2014/main" id="{9578A3BB-F533-7572-F2CB-4F3D5E6A630C}"/>
              </a:ext>
            </a:extLst>
          </p:cNvPr>
          <p:cNvSpPr/>
          <p:nvPr/>
        </p:nvSpPr>
        <p:spPr>
          <a:xfrm>
            <a:off x="1023580" y="3525882"/>
            <a:ext cx="1559156" cy="1568369"/>
          </a:xfrm>
          <a:custGeom>
            <a:avLst/>
            <a:gdLst>
              <a:gd name="connsiteX0" fmla="*/ 1042762 w 1042762"/>
              <a:gd name="connsiteY0" fmla="*/ 521381 h 1042762"/>
              <a:gd name="connsiteX1" fmla="*/ 521381 w 1042762"/>
              <a:gd name="connsiteY1" fmla="*/ 1042762 h 1042762"/>
              <a:gd name="connsiteX2" fmla="*/ 0 w 1042762"/>
              <a:gd name="connsiteY2" fmla="*/ 521381 h 1042762"/>
              <a:gd name="connsiteX3" fmla="*/ 521381 w 1042762"/>
              <a:gd name="connsiteY3" fmla="*/ 0 h 1042762"/>
              <a:gd name="connsiteX4" fmla="*/ 1042762 w 1042762"/>
              <a:gd name="connsiteY4" fmla="*/ 521381 h 104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62" h="1042762">
                <a:moveTo>
                  <a:pt x="1042762" y="521381"/>
                </a:moveTo>
                <a:cubicBezTo>
                  <a:pt x="1042762" y="809332"/>
                  <a:pt x="809332" y="1042762"/>
                  <a:pt x="521381" y="1042762"/>
                </a:cubicBezTo>
                <a:cubicBezTo>
                  <a:pt x="233430" y="1042762"/>
                  <a:pt x="0" y="809332"/>
                  <a:pt x="0" y="521381"/>
                </a:cubicBezTo>
                <a:cubicBezTo>
                  <a:pt x="0" y="233430"/>
                  <a:pt x="233430" y="0"/>
                  <a:pt x="521381" y="0"/>
                </a:cubicBezTo>
                <a:cubicBezTo>
                  <a:pt x="809332" y="0"/>
                  <a:pt x="1042762" y="233430"/>
                  <a:pt x="1042762" y="521381"/>
                </a:cubicBezTo>
                <a:close/>
              </a:path>
            </a:pathLst>
          </a:custGeom>
          <a:solidFill>
            <a:srgbClr val="FFC000"/>
          </a:solidFill>
          <a:ln w="7211" cap="flat">
            <a:noFill/>
            <a:prstDash val="solid"/>
            <a:miter/>
          </a:ln>
          <a:effectLst>
            <a:outerShdw blurRad="215900" dist="50800" dir="5400000" algn="ctr" rotWithShape="0">
              <a:srgbClr val="FFC000">
                <a:lumMod val="50000"/>
                <a:alpha val="37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black"/>
              </a:solidFill>
              <a:effectLst/>
              <a:uLnTx/>
              <a:uFillTx/>
              <a:latin typeface="Calibri" panose="020F0502020204030204"/>
            </a:endParaRPr>
          </a:p>
        </p:txBody>
      </p:sp>
      <p:sp>
        <p:nvSpPr>
          <p:cNvPr id="132" name="Freeform: Shape 131">
            <a:extLst>
              <a:ext uri="{FF2B5EF4-FFF2-40B4-BE49-F238E27FC236}">
                <a16:creationId xmlns:a16="http://schemas.microsoft.com/office/drawing/2014/main" id="{68A00A37-9940-0F12-843A-280B1874E7E1}"/>
              </a:ext>
            </a:extLst>
          </p:cNvPr>
          <p:cNvSpPr/>
          <p:nvPr/>
        </p:nvSpPr>
        <p:spPr>
          <a:xfrm>
            <a:off x="6556585" y="3547536"/>
            <a:ext cx="1559156" cy="1568369"/>
          </a:xfrm>
          <a:custGeom>
            <a:avLst/>
            <a:gdLst>
              <a:gd name="connsiteX0" fmla="*/ 1042762 w 1042762"/>
              <a:gd name="connsiteY0" fmla="*/ 521381 h 1042762"/>
              <a:gd name="connsiteX1" fmla="*/ 521381 w 1042762"/>
              <a:gd name="connsiteY1" fmla="*/ 1042762 h 1042762"/>
              <a:gd name="connsiteX2" fmla="*/ 0 w 1042762"/>
              <a:gd name="connsiteY2" fmla="*/ 521381 h 1042762"/>
              <a:gd name="connsiteX3" fmla="*/ 521381 w 1042762"/>
              <a:gd name="connsiteY3" fmla="*/ 0 h 1042762"/>
              <a:gd name="connsiteX4" fmla="*/ 1042762 w 1042762"/>
              <a:gd name="connsiteY4" fmla="*/ 521381 h 104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62" h="1042762">
                <a:moveTo>
                  <a:pt x="1042762" y="521381"/>
                </a:moveTo>
                <a:cubicBezTo>
                  <a:pt x="1042762" y="809332"/>
                  <a:pt x="809332" y="1042762"/>
                  <a:pt x="521381" y="1042762"/>
                </a:cubicBezTo>
                <a:cubicBezTo>
                  <a:pt x="233430" y="1042762"/>
                  <a:pt x="0" y="809332"/>
                  <a:pt x="0" y="521381"/>
                </a:cubicBezTo>
                <a:cubicBezTo>
                  <a:pt x="0" y="233430"/>
                  <a:pt x="233430" y="0"/>
                  <a:pt x="521381" y="0"/>
                </a:cubicBezTo>
                <a:cubicBezTo>
                  <a:pt x="809332" y="0"/>
                  <a:pt x="1042762" y="233430"/>
                  <a:pt x="1042762" y="521381"/>
                </a:cubicBezTo>
                <a:close/>
              </a:path>
            </a:pathLst>
          </a:custGeom>
          <a:solidFill>
            <a:srgbClr val="441D61"/>
          </a:solidFill>
          <a:ln w="7211" cap="flat">
            <a:noFill/>
            <a:prstDash val="solid"/>
            <a:miter/>
          </a:ln>
          <a:effectLst>
            <a:outerShdw blurRad="215900" dist="50800" dir="5400000" algn="ctr" rotWithShape="0">
              <a:srgbClr val="70AD47">
                <a:lumMod val="50000"/>
                <a:alpha val="37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black"/>
              </a:solidFill>
              <a:effectLst/>
              <a:uLnTx/>
              <a:uFillTx/>
              <a:latin typeface="Calibri" panose="020F0502020204030204"/>
            </a:endParaRPr>
          </a:p>
        </p:txBody>
      </p:sp>
      <p:sp>
        <p:nvSpPr>
          <p:cNvPr id="133" name="TextBox 132">
            <a:extLst>
              <a:ext uri="{FF2B5EF4-FFF2-40B4-BE49-F238E27FC236}">
                <a16:creationId xmlns:a16="http://schemas.microsoft.com/office/drawing/2014/main" id="{D97D3506-1A17-529F-AA8E-828D2A726C57}"/>
              </a:ext>
            </a:extLst>
          </p:cNvPr>
          <p:cNvSpPr txBox="1"/>
          <p:nvPr/>
        </p:nvSpPr>
        <p:spPr>
          <a:xfrm>
            <a:off x="724657" y="5313448"/>
            <a:ext cx="2319211" cy="1097751"/>
          </a:xfrm>
          <a:prstGeom prst="rect">
            <a:avLst/>
          </a:prstGeom>
          <a:noFill/>
        </p:spPr>
        <p:txBody>
          <a:bodyPr wrap="square" lIns="0" tIns="0" rIns="0" bIns="0" rtlCol="0">
            <a:noAutofit/>
          </a:bodyPr>
          <a:lstStyle/>
          <a:p>
            <a:pPr algn="ctr">
              <a:defRPr/>
            </a:pPr>
            <a:r>
              <a:rPr lang="en-US" sz="1400">
                <a:solidFill>
                  <a:prstClr val="black">
                    <a:lumMod val="75000"/>
                    <a:lumOff val="25000"/>
                  </a:prstClr>
                </a:solidFill>
                <a:latin typeface="Arial" panose="020B0604020202020204" pitchFamily="34" charset="0"/>
                <a:cs typeface="Arial" panose="020B0604020202020204" pitchFamily="34" charset="0"/>
              </a:rPr>
              <a:t>A community of practice for anyone with an involvement </a:t>
            </a:r>
          </a:p>
          <a:p>
            <a:pPr algn="ctr">
              <a:defRPr/>
            </a:pPr>
            <a:r>
              <a:rPr lang="en-US" sz="1400">
                <a:solidFill>
                  <a:prstClr val="black">
                    <a:lumMod val="75000"/>
                    <a:lumOff val="25000"/>
                  </a:prstClr>
                </a:solidFill>
                <a:latin typeface="Arial" panose="020B0604020202020204" pitchFamily="34" charset="0"/>
                <a:cs typeface="Arial" panose="020B0604020202020204" pitchFamily="34" charset="0"/>
              </a:rPr>
              <a:t>or interest in CI</a:t>
            </a:r>
          </a:p>
        </p:txBody>
      </p:sp>
      <p:sp>
        <p:nvSpPr>
          <p:cNvPr id="134" name="TextBox 133">
            <a:extLst>
              <a:ext uri="{FF2B5EF4-FFF2-40B4-BE49-F238E27FC236}">
                <a16:creationId xmlns:a16="http://schemas.microsoft.com/office/drawing/2014/main" id="{6E62DD3B-02D5-7E6F-133C-BEBAC08FCC85}"/>
              </a:ext>
            </a:extLst>
          </p:cNvPr>
          <p:cNvSpPr txBox="1"/>
          <p:nvPr/>
        </p:nvSpPr>
        <p:spPr>
          <a:xfrm>
            <a:off x="3522458" y="5313448"/>
            <a:ext cx="2319211" cy="1256736"/>
          </a:xfrm>
          <a:prstGeom prst="rect">
            <a:avLst/>
          </a:prstGeom>
          <a:noFill/>
        </p:spPr>
        <p:txBody>
          <a:bodyPr wrap="square" lIns="0" tIns="0" rIns="0" bIns="0" rtlCol="0">
            <a:noAutofit/>
          </a:bodyPr>
          <a:lstStyle/>
          <a:p>
            <a:pPr algn="ctr">
              <a:defRPr/>
            </a:pPr>
            <a:r>
              <a:rPr lang="en-US" sz="1400">
                <a:solidFill>
                  <a:prstClr val="black">
                    <a:lumMod val="75000"/>
                    <a:lumOff val="25000"/>
                  </a:prstClr>
                </a:solidFill>
                <a:latin typeface="Arial" panose="020B0604020202020204" pitchFamily="34" charset="0"/>
                <a:cs typeface="Arial" panose="020B0604020202020204" pitchFamily="34" charset="0"/>
              </a:rPr>
              <a:t>Tools and templates to support CI initiatives, based on Lean methodology and best-practice</a:t>
            </a:r>
          </a:p>
        </p:txBody>
      </p:sp>
      <p:sp>
        <p:nvSpPr>
          <p:cNvPr id="135" name="TextBox 134">
            <a:extLst>
              <a:ext uri="{FF2B5EF4-FFF2-40B4-BE49-F238E27FC236}">
                <a16:creationId xmlns:a16="http://schemas.microsoft.com/office/drawing/2014/main" id="{3893AB24-E833-841C-8D4F-F3541126B52D}"/>
              </a:ext>
            </a:extLst>
          </p:cNvPr>
          <p:cNvSpPr txBox="1"/>
          <p:nvPr/>
        </p:nvSpPr>
        <p:spPr>
          <a:xfrm>
            <a:off x="6268559" y="5313448"/>
            <a:ext cx="2319211" cy="1256736"/>
          </a:xfrm>
          <a:prstGeom prst="rect">
            <a:avLst/>
          </a:prstGeom>
          <a:noFill/>
        </p:spPr>
        <p:txBody>
          <a:bodyPr wrap="square" lIns="0" tIns="0" rIns="0" bIns="0" rtlCol="0">
            <a:noAutofit/>
          </a:bodyPr>
          <a:lstStyle/>
          <a:p>
            <a:pPr algn="ctr">
              <a:defRPr/>
            </a:pPr>
            <a:r>
              <a:rPr lang="en-US" sz="1400">
                <a:solidFill>
                  <a:prstClr val="black">
                    <a:lumMod val="75000"/>
                    <a:lumOff val="25000"/>
                  </a:prstClr>
                </a:solidFill>
                <a:latin typeface="Arial" panose="020B0604020202020204" pitchFamily="34" charset="0"/>
                <a:cs typeface="Arial" panose="020B0604020202020204" pitchFamily="34" charset="0"/>
              </a:rPr>
              <a:t>Training for everyone, from introduction to CI </a:t>
            </a:r>
          </a:p>
          <a:p>
            <a:pPr algn="ctr">
              <a:defRPr/>
            </a:pPr>
            <a:r>
              <a:rPr lang="en-US" sz="1400">
                <a:solidFill>
                  <a:prstClr val="black">
                    <a:lumMod val="75000"/>
                    <a:lumOff val="25000"/>
                  </a:prstClr>
                </a:solidFill>
                <a:latin typeface="Arial" panose="020B0604020202020204" pitchFamily="34" charset="0"/>
                <a:cs typeface="Arial" panose="020B0604020202020204" pitchFamily="34" charset="0"/>
              </a:rPr>
              <a:t>to practitioner certifications</a:t>
            </a:r>
          </a:p>
        </p:txBody>
      </p:sp>
      <p:pic>
        <p:nvPicPr>
          <p:cNvPr id="136" name="Graphic 135" descr="Stars with solid fill">
            <a:extLst>
              <a:ext uri="{FF2B5EF4-FFF2-40B4-BE49-F238E27FC236}">
                <a16:creationId xmlns:a16="http://schemas.microsoft.com/office/drawing/2014/main" id="{3571040F-BAE4-3F49-C327-368E6178AE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6654" y="3815072"/>
            <a:ext cx="1054898" cy="1054898"/>
          </a:xfrm>
          <a:prstGeom prst="rect">
            <a:avLst/>
          </a:prstGeom>
        </p:spPr>
      </p:pic>
      <p:grpSp>
        <p:nvGrpSpPr>
          <p:cNvPr id="137" name="Group 136">
            <a:extLst>
              <a:ext uri="{FF2B5EF4-FFF2-40B4-BE49-F238E27FC236}">
                <a16:creationId xmlns:a16="http://schemas.microsoft.com/office/drawing/2014/main" id="{03D7CB17-82A8-87DB-39AA-F5C034234991}"/>
              </a:ext>
            </a:extLst>
          </p:cNvPr>
          <p:cNvGrpSpPr/>
          <p:nvPr/>
        </p:nvGrpSpPr>
        <p:grpSpPr>
          <a:xfrm>
            <a:off x="6947705" y="3992270"/>
            <a:ext cx="783938" cy="655048"/>
            <a:chOff x="3722688" y="1617663"/>
            <a:chExt cx="1096963" cy="911225"/>
          </a:xfrm>
          <a:solidFill>
            <a:sysClr val="window" lastClr="FFFFFF"/>
          </a:solidFill>
        </p:grpSpPr>
        <p:sp>
          <p:nvSpPr>
            <p:cNvPr id="138" name="Freeform 9">
              <a:extLst>
                <a:ext uri="{FF2B5EF4-FFF2-40B4-BE49-F238E27FC236}">
                  <a16:creationId xmlns:a16="http://schemas.microsoft.com/office/drawing/2014/main" id="{55A4CC0B-3C45-B041-85D6-16FC1362EE14}"/>
                </a:ext>
              </a:extLst>
            </p:cNvPr>
            <p:cNvSpPr>
              <a:spLocks noEditPoints="1"/>
            </p:cNvSpPr>
            <p:nvPr/>
          </p:nvSpPr>
          <p:spPr bwMode="auto">
            <a:xfrm>
              <a:off x="4073526" y="1968500"/>
              <a:ext cx="642938" cy="457200"/>
            </a:xfrm>
            <a:custGeom>
              <a:avLst/>
              <a:gdLst>
                <a:gd name="T0" fmla="*/ 103 w 405"/>
                <a:gd name="T1" fmla="*/ 151 h 288"/>
                <a:gd name="T2" fmla="*/ 74 w 405"/>
                <a:gd name="T3" fmla="*/ 154 h 288"/>
                <a:gd name="T4" fmla="*/ 45 w 405"/>
                <a:gd name="T5" fmla="*/ 160 h 288"/>
                <a:gd name="T6" fmla="*/ 13 w 405"/>
                <a:gd name="T7" fmla="*/ 170 h 288"/>
                <a:gd name="T8" fmla="*/ 13 w 405"/>
                <a:gd name="T9" fmla="*/ 274 h 288"/>
                <a:gd name="T10" fmla="*/ 391 w 405"/>
                <a:gd name="T11" fmla="*/ 274 h 288"/>
                <a:gd name="T12" fmla="*/ 391 w 405"/>
                <a:gd name="T13" fmla="*/ 226 h 288"/>
                <a:gd name="T14" fmla="*/ 376 w 405"/>
                <a:gd name="T15" fmla="*/ 230 h 288"/>
                <a:gd name="T16" fmla="*/ 359 w 405"/>
                <a:gd name="T17" fmla="*/ 231 h 288"/>
                <a:gd name="T18" fmla="*/ 331 w 405"/>
                <a:gd name="T19" fmla="*/ 228 h 288"/>
                <a:gd name="T20" fmla="*/ 300 w 405"/>
                <a:gd name="T21" fmla="*/ 220 h 288"/>
                <a:gd name="T22" fmla="*/ 265 w 405"/>
                <a:gd name="T23" fmla="*/ 208 h 288"/>
                <a:gd name="T24" fmla="*/ 228 w 405"/>
                <a:gd name="T25" fmla="*/ 190 h 288"/>
                <a:gd name="T26" fmla="*/ 194 w 405"/>
                <a:gd name="T27" fmla="*/ 173 h 288"/>
                <a:gd name="T28" fmla="*/ 163 w 405"/>
                <a:gd name="T29" fmla="*/ 160 h 288"/>
                <a:gd name="T30" fmla="*/ 133 w 405"/>
                <a:gd name="T31" fmla="*/ 154 h 288"/>
                <a:gd name="T32" fmla="*/ 103 w 405"/>
                <a:gd name="T33" fmla="*/ 151 h 288"/>
                <a:gd name="T34" fmla="*/ 13 w 405"/>
                <a:gd name="T35" fmla="*/ 13 h 288"/>
                <a:gd name="T36" fmla="*/ 13 w 405"/>
                <a:gd name="T37" fmla="*/ 156 h 288"/>
                <a:gd name="T38" fmla="*/ 45 w 405"/>
                <a:gd name="T39" fmla="*/ 146 h 288"/>
                <a:gd name="T40" fmla="*/ 74 w 405"/>
                <a:gd name="T41" fmla="*/ 140 h 288"/>
                <a:gd name="T42" fmla="*/ 103 w 405"/>
                <a:gd name="T43" fmla="*/ 139 h 288"/>
                <a:gd name="T44" fmla="*/ 103 w 405"/>
                <a:gd name="T45" fmla="*/ 139 h 288"/>
                <a:gd name="T46" fmla="*/ 134 w 405"/>
                <a:gd name="T47" fmla="*/ 140 h 288"/>
                <a:gd name="T48" fmla="*/ 167 w 405"/>
                <a:gd name="T49" fmla="*/ 148 h 288"/>
                <a:gd name="T50" fmla="*/ 199 w 405"/>
                <a:gd name="T51" fmla="*/ 160 h 288"/>
                <a:gd name="T52" fmla="*/ 234 w 405"/>
                <a:gd name="T53" fmla="*/ 177 h 288"/>
                <a:gd name="T54" fmla="*/ 270 w 405"/>
                <a:gd name="T55" fmla="*/ 196 h 288"/>
                <a:gd name="T56" fmla="*/ 302 w 405"/>
                <a:gd name="T57" fmla="*/ 208 h 288"/>
                <a:gd name="T58" fmla="*/ 333 w 405"/>
                <a:gd name="T59" fmla="*/ 216 h 288"/>
                <a:gd name="T60" fmla="*/ 359 w 405"/>
                <a:gd name="T61" fmla="*/ 217 h 288"/>
                <a:gd name="T62" fmla="*/ 376 w 405"/>
                <a:gd name="T63" fmla="*/ 217 h 288"/>
                <a:gd name="T64" fmla="*/ 391 w 405"/>
                <a:gd name="T65" fmla="*/ 213 h 288"/>
                <a:gd name="T66" fmla="*/ 391 w 405"/>
                <a:gd name="T67" fmla="*/ 13 h 288"/>
                <a:gd name="T68" fmla="*/ 13 w 405"/>
                <a:gd name="T69" fmla="*/ 13 h 288"/>
                <a:gd name="T70" fmla="*/ 0 w 405"/>
                <a:gd name="T71" fmla="*/ 0 h 288"/>
                <a:gd name="T72" fmla="*/ 405 w 405"/>
                <a:gd name="T73" fmla="*/ 0 h 288"/>
                <a:gd name="T74" fmla="*/ 405 w 405"/>
                <a:gd name="T75" fmla="*/ 288 h 288"/>
                <a:gd name="T76" fmla="*/ 0 w 405"/>
                <a:gd name="T77" fmla="*/ 288 h 288"/>
                <a:gd name="T78" fmla="*/ 0 w 405"/>
                <a:gd name="T7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5" h="288">
                  <a:moveTo>
                    <a:pt x="103" y="151"/>
                  </a:moveTo>
                  <a:lnTo>
                    <a:pt x="74" y="154"/>
                  </a:lnTo>
                  <a:lnTo>
                    <a:pt x="45" y="160"/>
                  </a:lnTo>
                  <a:lnTo>
                    <a:pt x="13" y="170"/>
                  </a:lnTo>
                  <a:lnTo>
                    <a:pt x="13" y="274"/>
                  </a:lnTo>
                  <a:lnTo>
                    <a:pt x="391" y="274"/>
                  </a:lnTo>
                  <a:lnTo>
                    <a:pt x="391" y="226"/>
                  </a:lnTo>
                  <a:lnTo>
                    <a:pt x="376" y="230"/>
                  </a:lnTo>
                  <a:lnTo>
                    <a:pt x="359" y="231"/>
                  </a:lnTo>
                  <a:lnTo>
                    <a:pt x="331" y="228"/>
                  </a:lnTo>
                  <a:lnTo>
                    <a:pt x="300" y="220"/>
                  </a:lnTo>
                  <a:lnTo>
                    <a:pt x="265" y="208"/>
                  </a:lnTo>
                  <a:lnTo>
                    <a:pt x="228" y="190"/>
                  </a:lnTo>
                  <a:lnTo>
                    <a:pt x="194" y="173"/>
                  </a:lnTo>
                  <a:lnTo>
                    <a:pt x="163" y="160"/>
                  </a:lnTo>
                  <a:lnTo>
                    <a:pt x="133" y="154"/>
                  </a:lnTo>
                  <a:lnTo>
                    <a:pt x="103" y="151"/>
                  </a:lnTo>
                  <a:close/>
                  <a:moveTo>
                    <a:pt x="13" y="13"/>
                  </a:moveTo>
                  <a:lnTo>
                    <a:pt x="13" y="156"/>
                  </a:lnTo>
                  <a:lnTo>
                    <a:pt x="45" y="146"/>
                  </a:lnTo>
                  <a:lnTo>
                    <a:pt x="74" y="140"/>
                  </a:lnTo>
                  <a:lnTo>
                    <a:pt x="103" y="139"/>
                  </a:lnTo>
                  <a:lnTo>
                    <a:pt x="103" y="139"/>
                  </a:lnTo>
                  <a:lnTo>
                    <a:pt x="134" y="140"/>
                  </a:lnTo>
                  <a:lnTo>
                    <a:pt x="167" y="148"/>
                  </a:lnTo>
                  <a:lnTo>
                    <a:pt x="199" y="160"/>
                  </a:lnTo>
                  <a:lnTo>
                    <a:pt x="234" y="177"/>
                  </a:lnTo>
                  <a:lnTo>
                    <a:pt x="270" y="196"/>
                  </a:lnTo>
                  <a:lnTo>
                    <a:pt x="302" y="208"/>
                  </a:lnTo>
                  <a:lnTo>
                    <a:pt x="333" y="216"/>
                  </a:lnTo>
                  <a:lnTo>
                    <a:pt x="359" y="217"/>
                  </a:lnTo>
                  <a:lnTo>
                    <a:pt x="376" y="217"/>
                  </a:lnTo>
                  <a:lnTo>
                    <a:pt x="391" y="213"/>
                  </a:lnTo>
                  <a:lnTo>
                    <a:pt x="391" y="13"/>
                  </a:lnTo>
                  <a:lnTo>
                    <a:pt x="13" y="13"/>
                  </a:lnTo>
                  <a:close/>
                  <a:moveTo>
                    <a:pt x="0" y="0"/>
                  </a:moveTo>
                  <a:lnTo>
                    <a:pt x="405" y="0"/>
                  </a:lnTo>
                  <a:lnTo>
                    <a:pt x="405" y="288"/>
                  </a:lnTo>
                  <a:lnTo>
                    <a:pt x="0" y="2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9" name="Freeform 10">
              <a:extLst>
                <a:ext uri="{FF2B5EF4-FFF2-40B4-BE49-F238E27FC236}">
                  <a16:creationId xmlns:a16="http://schemas.microsoft.com/office/drawing/2014/main" id="{AFC2EBB9-61D1-5931-82C5-5BF553389C87}"/>
                </a:ext>
              </a:extLst>
            </p:cNvPr>
            <p:cNvSpPr>
              <a:spLocks noEditPoints="1"/>
            </p:cNvSpPr>
            <p:nvPr/>
          </p:nvSpPr>
          <p:spPr bwMode="auto">
            <a:xfrm>
              <a:off x="4486276" y="2030413"/>
              <a:ext cx="166688" cy="165100"/>
            </a:xfrm>
            <a:custGeom>
              <a:avLst/>
              <a:gdLst>
                <a:gd name="T0" fmla="*/ 53 w 105"/>
                <a:gd name="T1" fmla="*/ 14 h 104"/>
                <a:gd name="T2" fmla="*/ 39 w 105"/>
                <a:gd name="T3" fmla="*/ 17 h 104"/>
                <a:gd name="T4" fmla="*/ 25 w 105"/>
                <a:gd name="T5" fmla="*/ 24 h 104"/>
                <a:gd name="T6" fmla="*/ 17 w 105"/>
                <a:gd name="T7" fmla="*/ 37 h 104"/>
                <a:gd name="T8" fmla="*/ 14 w 105"/>
                <a:gd name="T9" fmla="*/ 52 h 104"/>
                <a:gd name="T10" fmla="*/ 17 w 105"/>
                <a:gd name="T11" fmla="*/ 67 h 104"/>
                <a:gd name="T12" fmla="*/ 25 w 105"/>
                <a:gd name="T13" fmla="*/ 80 h 104"/>
                <a:gd name="T14" fmla="*/ 39 w 105"/>
                <a:gd name="T15" fmla="*/ 89 h 104"/>
                <a:gd name="T16" fmla="*/ 53 w 105"/>
                <a:gd name="T17" fmla="*/ 92 h 104"/>
                <a:gd name="T18" fmla="*/ 68 w 105"/>
                <a:gd name="T19" fmla="*/ 89 h 104"/>
                <a:gd name="T20" fmla="*/ 80 w 105"/>
                <a:gd name="T21" fmla="*/ 80 h 104"/>
                <a:gd name="T22" fmla="*/ 90 w 105"/>
                <a:gd name="T23" fmla="*/ 67 h 104"/>
                <a:gd name="T24" fmla="*/ 93 w 105"/>
                <a:gd name="T25" fmla="*/ 52 h 104"/>
                <a:gd name="T26" fmla="*/ 90 w 105"/>
                <a:gd name="T27" fmla="*/ 37 h 104"/>
                <a:gd name="T28" fmla="*/ 80 w 105"/>
                <a:gd name="T29" fmla="*/ 24 h 104"/>
                <a:gd name="T30" fmla="*/ 68 w 105"/>
                <a:gd name="T31" fmla="*/ 17 h 104"/>
                <a:gd name="T32" fmla="*/ 53 w 105"/>
                <a:gd name="T33" fmla="*/ 14 h 104"/>
                <a:gd name="T34" fmla="*/ 53 w 105"/>
                <a:gd name="T35" fmla="*/ 0 h 104"/>
                <a:gd name="T36" fmla="*/ 74 w 105"/>
                <a:gd name="T37" fmla="*/ 4 h 104"/>
                <a:gd name="T38" fmla="*/ 90 w 105"/>
                <a:gd name="T39" fmla="*/ 15 h 104"/>
                <a:gd name="T40" fmla="*/ 102 w 105"/>
                <a:gd name="T41" fmla="*/ 32 h 104"/>
                <a:gd name="T42" fmla="*/ 105 w 105"/>
                <a:gd name="T43" fmla="*/ 52 h 104"/>
                <a:gd name="T44" fmla="*/ 102 w 105"/>
                <a:gd name="T45" fmla="*/ 74 h 104"/>
                <a:gd name="T46" fmla="*/ 90 w 105"/>
                <a:gd name="T47" fmla="*/ 89 h 104"/>
                <a:gd name="T48" fmla="*/ 74 w 105"/>
                <a:gd name="T49" fmla="*/ 101 h 104"/>
                <a:gd name="T50" fmla="*/ 53 w 105"/>
                <a:gd name="T51" fmla="*/ 104 h 104"/>
                <a:gd name="T52" fmla="*/ 33 w 105"/>
                <a:gd name="T53" fmla="*/ 101 h 104"/>
                <a:gd name="T54" fmla="*/ 16 w 105"/>
                <a:gd name="T55" fmla="*/ 89 h 104"/>
                <a:gd name="T56" fmla="*/ 5 w 105"/>
                <a:gd name="T57" fmla="*/ 74 h 104"/>
                <a:gd name="T58" fmla="*/ 0 w 105"/>
                <a:gd name="T59" fmla="*/ 52 h 104"/>
                <a:gd name="T60" fmla="*/ 5 w 105"/>
                <a:gd name="T61" fmla="*/ 32 h 104"/>
                <a:gd name="T62" fmla="*/ 16 w 105"/>
                <a:gd name="T63" fmla="*/ 15 h 104"/>
                <a:gd name="T64" fmla="*/ 33 w 105"/>
                <a:gd name="T65" fmla="*/ 4 h 104"/>
                <a:gd name="T66" fmla="*/ 53 w 105"/>
                <a:gd name="T6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04">
                  <a:moveTo>
                    <a:pt x="53" y="14"/>
                  </a:moveTo>
                  <a:lnTo>
                    <a:pt x="39" y="17"/>
                  </a:lnTo>
                  <a:lnTo>
                    <a:pt x="25" y="24"/>
                  </a:lnTo>
                  <a:lnTo>
                    <a:pt x="17" y="37"/>
                  </a:lnTo>
                  <a:lnTo>
                    <a:pt x="14" y="52"/>
                  </a:lnTo>
                  <a:lnTo>
                    <a:pt x="17" y="67"/>
                  </a:lnTo>
                  <a:lnTo>
                    <a:pt x="25" y="80"/>
                  </a:lnTo>
                  <a:lnTo>
                    <a:pt x="39" y="89"/>
                  </a:lnTo>
                  <a:lnTo>
                    <a:pt x="53" y="92"/>
                  </a:lnTo>
                  <a:lnTo>
                    <a:pt x="68" y="89"/>
                  </a:lnTo>
                  <a:lnTo>
                    <a:pt x="80" y="80"/>
                  </a:lnTo>
                  <a:lnTo>
                    <a:pt x="90" y="67"/>
                  </a:lnTo>
                  <a:lnTo>
                    <a:pt x="93" y="52"/>
                  </a:lnTo>
                  <a:lnTo>
                    <a:pt x="90" y="37"/>
                  </a:lnTo>
                  <a:lnTo>
                    <a:pt x="80" y="24"/>
                  </a:lnTo>
                  <a:lnTo>
                    <a:pt x="68" y="17"/>
                  </a:lnTo>
                  <a:lnTo>
                    <a:pt x="53" y="14"/>
                  </a:lnTo>
                  <a:close/>
                  <a:moveTo>
                    <a:pt x="53" y="0"/>
                  </a:moveTo>
                  <a:lnTo>
                    <a:pt x="74" y="4"/>
                  </a:lnTo>
                  <a:lnTo>
                    <a:pt x="90" y="15"/>
                  </a:lnTo>
                  <a:lnTo>
                    <a:pt x="102" y="32"/>
                  </a:lnTo>
                  <a:lnTo>
                    <a:pt x="105" y="52"/>
                  </a:lnTo>
                  <a:lnTo>
                    <a:pt x="102" y="74"/>
                  </a:lnTo>
                  <a:lnTo>
                    <a:pt x="90" y="89"/>
                  </a:lnTo>
                  <a:lnTo>
                    <a:pt x="74" y="101"/>
                  </a:lnTo>
                  <a:lnTo>
                    <a:pt x="53" y="104"/>
                  </a:lnTo>
                  <a:lnTo>
                    <a:pt x="33" y="101"/>
                  </a:lnTo>
                  <a:lnTo>
                    <a:pt x="16" y="89"/>
                  </a:lnTo>
                  <a:lnTo>
                    <a:pt x="5" y="74"/>
                  </a:lnTo>
                  <a:lnTo>
                    <a:pt x="0" y="52"/>
                  </a:lnTo>
                  <a:lnTo>
                    <a:pt x="5" y="32"/>
                  </a:lnTo>
                  <a:lnTo>
                    <a:pt x="16" y="15"/>
                  </a:lnTo>
                  <a:lnTo>
                    <a:pt x="33" y="4"/>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0" name="Freeform 11">
              <a:extLst>
                <a:ext uri="{FF2B5EF4-FFF2-40B4-BE49-F238E27FC236}">
                  <a16:creationId xmlns:a16="http://schemas.microsoft.com/office/drawing/2014/main" id="{30BDFFFF-DA7F-C3C7-7336-0B324E3C40D3}"/>
                </a:ext>
              </a:extLst>
            </p:cNvPr>
            <p:cNvSpPr>
              <a:spLocks noEditPoints="1"/>
            </p:cNvSpPr>
            <p:nvPr/>
          </p:nvSpPr>
          <p:spPr bwMode="auto">
            <a:xfrm>
              <a:off x="3722688" y="1617663"/>
              <a:ext cx="1096963" cy="911225"/>
            </a:xfrm>
            <a:custGeom>
              <a:avLst/>
              <a:gdLst>
                <a:gd name="T0" fmla="*/ 181 w 691"/>
                <a:gd name="T1" fmla="*/ 183 h 574"/>
                <a:gd name="T2" fmla="*/ 181 w 691"/>
                <a:gd name="T3" fmla="*/ 548 h 574"/>
                <a:gd name="T4" fmla="*/ 665 w 691"/>
                <a:gd name="T5" fmla="*/ 548 h 574"/>
                <a:gd name="T6" fmla="*/ 665 w 691"/>
                <a:gd name="T7" fmla="*/ 183 h 574"/>
                <a:gd name="T8" fmla="*/ 181 w 691"/>
                <a:gd name="T9" fmla="*/ 183 h 574"/>
                <a:gd name="T10" fmla="*/ 26 w 691"/>
                <a:gd name="T11" fmla="*/ 26 h 574"/>
                <a:gd name="T12" fmla="*/ 26 w 691"/>
                <a:gd name="T13" fmla="*/ 391 h 574"/>
                <a:gd name="T14" fmla="*/ 155 w 691"/>
                <a:gd name="T15" fmla="*/ 391 h 574"/>
                <a:gd name="T16" fmla="*/ 155 w 691"/>
                <a:gd name="T17" fmla="*/ 183 h 574"/>
                <a:gd name="T18" fmla="*/ 160 w 691"/>
                <a:gd name="T19" fmla="*/ 169 h 574"/>
                <a:gd name="T20" fmla="*/ 169 w 691"/>
                <a:gd name="T21" fmla="*/ 160 h 574"/>
                <a:gd name="T22" fmla="*/ 181 w 691"/>
                <a:gd name="T23" fmla="*/ 157 h 574"/>
                <a:gd name="T24" fmla="*/ 508 w 691"/>
                <a:gd name="T25" fmla="*/ 157 h 574"/>
                <a:gd name="T26" fmla="*/ 508 w 691"/>
                <a:gd name="T27" fmla="*/ 26 h 574"/>
                <a:gd name="T28" fmla="*/ 26 w 691"/>
                <a:gd name="T29" fmla="*/ 26 h 574"/>
                <a:gd name="T30" fmla="*/ 26 w 691"/>
                <a:gd name="T31" fmla="*/ 0 h 574"/>
                <a:gd name="T32" fmla="*/ 508 w 691"/>
                <a:gd name="T33" fmla="*/ 0 h 574"/>
                <a:gd name="T34" fmla="*/ 521 w 691"/>
                <a:gd name="T35" fmla="*/ 3 h 574"/>
                <a:gd name="T36" fmla="*/ 531 w 691"/>
                <a:gd name="T37" fmla="*/ 12 h 574"/>
                <a:gd name="T38" fmla="*/ 534 w 691"/>
                <a:gd name="T39" fmla="*/ 26 h 574"/>
                <a:gd name="T40" fmla="*/ 534 w 691"/>
                <a:gd name="T41" fmla="*/ 157 h 574"/>
                <a:gd name="T42" fmla="*/ 665 w 691"/>
                <a:gd name="T43" fmla="*/ 157 h 574"/>
                <a:gd name="T44" fmla="*/ 678 w 691"/>
                <a:gd name="T45" fmla="*/ 160 h 574"/>
                <a:gd name="T46" fmla="*/ 688 w 691"/>
                <a:gd name="T47" fmla="*/ 169 h 574"/>
                <a:gd name="T48" fmla="*/ 691 w 691"/>
                <a:gd name="T49" fmla="*/ 183 h 574"/>
                <a:gd name="T50" fmla="*/ 691 w 691"/>
                <a:gd name="T51" fmla="*/ 548 h 574"/>
                <a:gd name="T52" fmla="*/ 688 w 691"/>
                <a:gd name="T53" fmla="*/ 561 h 574"/>
                <a:gd name="T54" fmla="*/ 678 w 691"/>
                <a:gd name="T55" fmla="*/ 571 h 574"/>
                <a:gd name="T56" fmla="*/ 665 w 691"/>
                <a:gd name="T57" fmla="*/ 574 h 574"/>
                <a:gd name="T58" fmla="*/ 181 w 691"/>
                <a:gd name="T59" fmla="*/ 574 h 574"/>
                <a:gd name="T60" fmla="*/ 169 w 691"/>
                <a:gd name="T61" fmla="*/ 571 h 574"/>
                <a:gd name="T62" fmla="*/ 160 w 691"/>
                <a:gd name="T63" fmla="*/ 561 h 574"/>
                <a:gd name="T64" fmla="*/ 155 w 691"/>
                <a:gd name="T65" fmla="*/ 548 h 574"/>
                <a:gd name="T66" fmla="*/ 155 w 691"/>
                <a:gd name="T67" fmla="*/ 417 h 574"/>
                <a:gd name="T68" fmla="*/ 26 w 691"/>
                <a:gd name="T69" fmla="*/ 417 h 574"/>
                <a:gd name="T70" fmla="*/ 12 w 691"/>
                <a:gd name="T71" fmla="*/ 414 h 574"/>
                <a:gd name="T72" fmla="*/ 3 w 691"/>
                <a:gd name="T73" fmla="*/ 404 h 574"/>
                <a:gd name="T74" fmla="*/ 0 w 691"/>
                <a:gd name="T75" fmla="*/ 391 h 574"/>
                <a:gd name="T76" fmla="*/ 0 w 691"/>
                <a:gd name="T77" fmla="*/ 26 h 574"/>
                <a:gd name="T78" fmla="*/ 3 w 691"/>
                <a:gd name="T79" fmla="*/ 12 h 574"/>
                <a:gd name="T80" fmla="*/ 12 w 691"/>
                <a:gd name="T81" fmla="*/ 3 h 574"/>
                <a:gd name="T82" fmla="*/ 26 w 691"/>
                <a:gd name="T83"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1" h="574">
                  <a:moveTo>
                    <a:pt x="181" y="183"/>
                  </a:moveTo>
                  <a:lnTo>
                    <a:pt x="181" y="548"/>
                  </a:lnTo>
                  <a:lnTo>
                    <a:pt x="665" y="548"/>
                  </a:lnTo>
                  <a:lnTo>
                    <a:pt x="665" y="183"/>
                  </a:lnTo>
                  <a:lnTo>
                    <a:pt x="181" y="183"/>
                  </a:lnTo>
                  <a:close/>
                  <a:moveTo>
                    <a:pt x="26" y="26"/>
                  </a:moveTo>
                  <a:lnTo>
                    <a:pt x="26" y="391"/>
                  </a:lnTo>
                  <a:lnTo>
                    <a:pt x="155" y="391"/>
                  </a:lnTo>
                  <a:lnTo>
                    <a:pt x="155" y="183"/>
                  </a:lnTo>
                  <a:lnTo>
                    <a:pt x="160" y="169"/>
                  </a:lnTo>
                  <a:lnTo>
                    <a:pt x="169" y="160"/>
                  </a:lnTo>
                  <a:lnTo>
                    <a:pt x="181" y="157"/>
                  </a:lnTo>
                  <a:lnTo>
                    <a:pt x="508" y="157"/>
                  </a:lnTo>
                  <a:lnTo>
                    <a:pt x="508" y="26"/>
                  </a:lnTo>
                  <a:lnTo>
                    <a:pt x="26" y="26"/>
                  </a:lnTo>
                  <a:close/>
                  <a:moveTo>
                    <a:pt x="26" y="0"/>
                  </a:moveTo>
                  <a:lnTo>
                    <a:pt x="508" y="0"/>
                  </a:lnTo>
                  <a:lnTo>
                    <a:pt x="521" y="3"/>
                  </a:lnTo>
                  <a:lnTo>
                    <a:pt x="531" y="12"/>
                  </a:lnTo>
                  <a:lnTo>
                    <a:pt x="534" y="26"/>
                  </a:lnTo>
                  <a:lnTo>
                    <a:pt x="534" y="157"/>
                  </a:lnTo>
                  <a:lnTo>
                    <a:pt x="665" y="157"/>
                  </a:lnTo>
                  <a:lnTo>
                    <a:pt x="678" y="160"/>
                  </a:lnTo>
                  <a:lnTo>
                    <a:pt x="688" y="169"/>
                  </a:lnTo>
                  <a:lnTo>
                    <a:pt x="691" y="183"/>
                  </a:lnTo>
                  <a:lnTo>
                    <a:pt x="691" y="548"/>
                  </a:lnTo>
                  <a:lnTo>
                    <a:pt x="688" y="561"/>
                  </a:lnTo>
                  <a:lnTo>
                    <a:pt x="678" y="571"/>
                  </a:lnTo>
                  <a:lnTo>
                    <a:pt x="665" y="574"/>
                  </a:lnTo>
                  <a:lnTo>
                    <a:pt x="181" y="574"/>
                  </a:lnTo>
                  <a:lnTo>
                    <a:pt x="169" y="571"/>
                  </a:lnTo>
                  <a:lnTo>
                    <a:pt x="160" y="561"/>
                  </a:lnTo>
                  <a:lnTo>
                    <a:pt x="155" y="548"/>
                  </a:lnTo>
                  <a:lnTo>
                    <a:pt x="155" y="417"/>
                  </a:lnTo>
                  <a:lnTo>
                    <a:pt x="26" y="417"/>
                  </a:lnTo>
                  <a:lnTo>
                    <a:pt x="12" y="414"/>
                  </a:lnTo>
                  <a:lnTo>
                    <a:pt x="3" y="404"/>
                  </a:lnTo>
                  <a:lnTo>
                    <a:pt x="0" y="391"/>
                  </a:lnTo>
                  <a:lnTo>
                    <a:pt x="0" y="26"/>
                  </a:lnTo>
                  <a:lnTo>
                    <a:pt x="3" y="12"/>
                  </a:lnTo>
                  <a:lnTo>
                    <a:pt x="12" y="3"/>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141" name="Rounded Rectangle 2">
            <a:extLst>
              <a:ext uri="{FF2B5EF4-FFF2-40B4-BE49-F238E27FC236}">
                <a16:creationId xmlns:a16="http://schemas.microsoft.com/office/drawing/2014/main" id="{CA57A0D3-22DA-CD8D-05D0-0C7F1A644E9C}"/>
              </a:ext>
            </a:extLst>
          </p:cNvPr>
          <p:cNvSpPr/>
          <p:nvPr/>
        </p:nvSpPr>
        <p:spPr>
          <a:xfrm>
            <a:off x="1048659" y="2872114"/>
            <a:ext cx="1526321" cy="545523"/>
          </a:xfrm>
          <a:prstGeom prst="roundRect">
            <a:avLst>
              <a:gd name="adj" fmla="val 50000"/>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TextBox 141">
            <a:extLst>
              <a:ext uri="{FF2B5EF4-FFF2-40B4-BE49-F238E27FC236}">
                <a16:creationId xmlns:a16="http://schemas.microsoft.com/office/drawing/2014/main" id="{2FF70599-BA52-2356-4E00-5721E54F9DF1}"/>
              </a:ext>
            </a:extLst>
          </p:cNvPr>
          <p:cNvSpPr txBox="1"/>
          <p:nvPr/>
        </p:nvSpPr>
        <p:spPr>
          <a:xfrm>
            <a:off x="1112404" y="3009379"/>
            <a:ext cx="1398829" cy="184666"/>
          </a:xfrm>
          <a:prstGeom prst="rect">
            <a:avLst/>
          </a:prstGeom>
          <a:noFill/>
          <a:ln>
            <a:noFill/>
          </a:ln>
        </p:spPr>
        <p:txBody>
          <a:bodyPr wrap="square" lIns="0" tIns="0" rIns="0" bIns="0" rtlCol="0">
            <a:spAutoFit/>
          </a:bodyPr>
          <a:lstStyle/>
          <a:p>
            <a:pPr algn="ctr">
              <a:defRPr/>
            </a:pPr>
            <a:r>
              <a:rPr lang="en-US" sz="1200" b="1">
                <a:solidFill>
                  <a:prstClr val="white"/>
                </a:solidFill>
                <a:latin typeface="Segoe UI" panose="020B0502040204020203" pitchFamily="34" charset="0"/>
                <a:cs typeface="Segoe UI" panose="020B0502040204020203" pitchFamily="34" charset="0"/>
              </a:rPr>
              <a:t>COMMUNITY</a:t>
            </a:r>
          </a:p>
        </p:txBody>
      </p:sp>
      <p:sp>
        <p:nvSpPr>
          <p:cNvPr id="143" name="Rounded Rectangle 26">
            <a:extLst>
              <a:ext uri="{FF2B5EF4-FFF2-40B4-BE49-F238E27FC236}">
                <a16:creationId xmlns:a16="http://schemas.microsoft.com/office/drawing/2014/main" id="{1714DD51-F2FF-E012-5FDC-8A464649D6BD}"/>
              </a:ext>
            </a:extLst>
          </p:cNvPr>
          <p:cNvSpPr/>
          <p:nvPr/>
        </p:nvSpPr>
        <p:spPr>
          <a:xfrm>
            <a:off x="3794312" y="2872113"/>
            <a:ext cx="1559156" cy="545523"/>
          </a:xfrm>
          <a:prstGeom prst="roundRect">
            <a:avLst>
              <a:gd name="adj" fmla="val 50000"/>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TextBox 143">
            <a:extLst>
              <a:ext uri="{FF2B5EF4-FFF2-40B4-BE49-F238E27FC236}">
                <a16:creationId xmlns:a16="http://schemas.microsoft.com/office/drawing/2014/main" id="{139CBBDB-BD39-C801-3370-6DA7EF817810}"/>
              </a:ext>
            </a:extLst>
          </p:cNvPr>
          <p:cNvSpPr txBox="1"/>
          <p:nvPr/>
        </p:nvSpPr>
        <p:spPr>
          <a:xfrm>
            <a:off x="4138432" y="3052541"/>
            <a:ext cx="854702" cy="184666"/>
          </a:xfrm>
          <a:prstGeom prst="rect">
            <a:avLst/>
          </a:prstGeom>
          <a:noFill/>
          <a:ln>
            <a:noFill/>
          </a:ln>
        </p:spPr>
        <p:txBody>
          <a:bodyPr wrap="square" lIns="0" tIns="0" rIns="0" bIns="0" rtlCol="0">
            <a:spAutoFit/>
          </a:bodyPr>
          <a:lstStyle>
            <a:defPPr>
              <a:defRPr lang="en-US"/>
            </a:defPPr>
            <a:lvl1pPr algn="ctr">
              <a:defRPr sz="2000" b="1">
                <a:solidFill>
                  <a:schemeClr val="bg2"/>
                </a:solidFill>
                <a:latin typeface="Segoe UI" panose="020B0502040204020203" pitchFamily="34" charset="0"/>
                <a:cs typeface="Segoe UI" panose="020B0502040204020203"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panose="020B0502040204020203" pitchFamily="34" charset="0"/>
                <a:cs typeface="Segoe UI" panose="020B0502040204020203" pitchFamily="34" charset="0"/>
              </a:rPr>
              <a:t>TOOLS</a:t>
            </a:r>
          </a:p>
        </p:txBody>
      </p:sp>
      <p:sp>
        <p:nvSpPr>
          <p:cNvPr id="145" name="Rounded Rectangle 28">
            <a:extLst>
              <a:ext uri="{FF2B5EF4-FFF2-40B4-BE49-F238E27FC236}">
                <a16:creationId xmlns:a16="http://schemas.microsoft.com/office/drawing/2014/main" id="{23E94400-5C4F-FB54-508A-920E562F2426}"/>
              </a:ext>
            </a:extLst>
          </p:cNvPr>
          <p:cNvSpPr/>
          <p:nvPr/>
        </p:nvSpPr>
        <p:spPr>
          <a:xfrm>
            <a:off x="6556585" y="2836540"/>
            <a:ext cx="1559157" cy="545523"/>
          </a:xfrm>
          <a:prstGeom prst="roundRect">
            <a:avLst>
              <a:gd name="adj" fmla="val 50000"/>
            </a:avLst>
          </a:prstGeom>
          <a:solidFill>
            <a:srgbClr val="441D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6" name="TextBox 145">
            <a:extLst>
              <a:ext uri="{FF2B5EF4-FFF2-40B4-BE49-F238E27FC236}">
                <a16:creationId xmlns:a16="http://schemas.microsoft.com/office/drawing/2014/main" id="{C8F06898-CA88-85E3-73FB-DC1E68966E1F}"/>
              </a:ext>
            </a:extLst>
          </p:cNvPr>
          <p:cNvSpPr txBox="1"/>
          <p:nvPr/>
        </p:nvSpPr>
        <p:spPr>
          <a:xfrm>
            <a:off x="6678790" y="3003024"/>
            <a:ext cx="1314745" cy="184666"/>
          </a:xfrm>
          <a:prstGeom prst="rect">
            <a:avLst/>
          </a:prstGeom>
          <a:noFill/>
        </p:spPr>
        <p:txBody>
          <a:bodyPr wrap="square" lIns="0" tIns="0" rIns="0" bIns="0" rtlCol="0">
            <a:spAutoFit/>
          </a:bodyPr>
          <a:lstStyle/>
          <a:p>
            <a:pPr algn="ctr">
              <a:defRPr/>
            </a:pPr>
            <a:r>
              <a:rPr lang="en-US" sz="1200" b="1">
                <a:solidFill>
                  <a:prstClr val="white"/>
                </a:solidFill>
                <a:latin typeface="Segoe UI" panose="020B0502040204020203" pitchFamily="34" charset="0"/>
                <a:cs typeface="Segoe UI" panose="020B0502040204020203" pitchFamily="34" charset="0"/>
              </a:rPr>
              <a:t>TRAINING</a:t>
            </a:r>
          </a:p>
        </p:txBody>
      </p:sp>
      <p:pic>
        <p:nvPicPr>
          <p:cNvPr id="148" name="Graphic 147" descr="Connections with solid fill">
            <a:extLst>
              <a:ext uri="{FF2B5EF4-FFF2-40B4-BE49-F238E27FC236}">
                <a16:creationId xmlns:a16="http://schemas.microsoft.com/office/drawing/2014/main" id="{7CF484D9-CB73-38F4-633D-B858D71701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2455" y="3774368"/>
            <a:ext cx="1103857" cy="1103857"/>
          </a:xfrm>
          <a:prstGeom prst="rect">
            <a:avLst/>
          </a:prstGeom>
        </p:spPr>
      </p:pic>
      <p:sp>
        <p:nvSpPr>
          <p:cNvPr id="149" name="TextBox 148">
            <a:extLst>
              <a:ext uri="{FF2B5EF4-FFF2-40B4-BE49-F238E27FC236}">
                <a16:creationId xmlns:a16="http://schemas.microsoft.com/office/drawing/2014/main" id="{7B534CAF-9078-355B-E769-F365F9B660D7}"/>
              </a:ext>
            </a:extLst>
          </p:cNvPr>
          <p:cNvSpPr txBox="1"/>
          <p:nvPr/>
        </p:nvSpPr>
        <p:spPr>
          <a:xfrm>
            <a:off x="9093121" y="5316148"/>
            <a:ext cx="2319211" cy="1256736"/>
          </a:xfrm>
          <a:prstGeom prst="rect">
            <a:avLst/>
          </a:prstGeom>
          <a:noFill/>
        </p:spPr>
        <p:txBody>
          <a:bodyPr wrap="square" lIns="0" tIns="0" rIns="0" bIns="0" rtlCol="0">
            <a:noAutofit/>
          </a:bodyPr>
          <a:lstStyle/>
          <a:p>
            <a:pPr algn="ctr">
              <a:defRPr/>
            </a:pPr>
            <a:r>
              <a:rPr lang="en-US" sz="1400">
                <a:solidFill>
                  <a:prstClr val="black">
                    <a:lumMod val="75000"/>
                    <a:lumOff val="25000"/>
                  </a:prstClr>
                </a:solidFill>
                <a:latin typeface="Arial" panose="020B0604020202020204" pitchFamily="34" charset="0"/>
                <a:cs typeface="Arial" panose="020B0604020202020204" pitchFamily="34" charset="0"/>
              </a:rPr>
              <a:t>Facilitation, coaching and bespoke training for teams new to CI or for complex processes</a:t>
            </a:r>
          </a:p>
        </p:txBody>
      </p:sp>
      <p:sp>
        <p:nvSpPr>
          <p:cNvPr id="150" name="Rounded Rectangle 28">
            <a:extLst>
              <a:ext uri="{FF2B5EF4-FFF2-40B4-BE49-F238E27FC236}">
                <a16:creationId xmlns:a16="http://schemas.microsoft.com/office/drawing/2014/main" id="{EF56D5AA-AEEA-27AA-4DAD-DD0D15CD3814}"/>
              </a:ext>
            </a:extLst>
          </p:cNvPr>
          <p:cNvSpPr/>
          <p:nvPr/>
        </p:nvSpPr>
        <p:spPr>
          <a:xfrm>
            <a:off x="9233370" y="2864415"/>
            <a:ext cx="1879498" cy="545523"/>
          </a:xfrm>
          <a:prstGeom prst="roundRect">
            <a:avLst>
              <a:gd name="adj" fmla="val 50000"/>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6DBA4FCD-FCF4-4D22-F4C0-469767D4301E}"/>
              </a:ext>
            </a:extLst>
          </p:cNvPr>
          <p:cNvSpPr txBox="1"/>
          <p:nvPr/>
        </p:nvSpPr>
        <p:spPr>
          <a:xfrm>
            <a:off x="9393541" y="3003024"/>
            <a:ext cx="1559156" cy="184666"/>
          </a:xfrm>
          <a:prstGeom prst="rect">
            <a:avLst/>
          </a:prstGeom>
          <a:noFill/>
        </p:spPr>
        <p:txBody>
          <a:bodyPr wrap="square" lIns="0" tIns="0" rIns="0" bIns="0" rtlCol="0">
            <a:spAutoFit/>
          </a:bodyPr>
          <a:lstStyle/>
          <a:p>
            <a:pPr algn="ctr">
              <a:defRPr/>
            </a:pPr>
            <a:r>
              <a:rPr lang="en-US" sz="1200" b="1">
                <a:solidFill>
                  <a:prstClr val="white"/>
                </a:solidFill>
                <a:latin typeface="Segoe UI" panose="020B0502040204020203" pitchFamily="34" charset="0"/>
                <a:cs typeface="Segoe UI" panose="020B0502040204020203" pitchFamily="34" charset="0"/>
              </a:rPr>
              <a:t>CONSULTANCY</a:t>
            </a:r>
          </a:p>
        </p:txBody>
      </p:sp>
      <p:pic>
        <p:nvPicPr>
          <p:cNvPr id="152" name="Picture 151">
            <a:extLst>
              <a:ext uri="{FF2B5EF4-FFF2-40B4-BE49-F238E27FC236}">
                <a16:creationId xmlns:a16="http://schemas.microsoft.com/office/drawing/2014/main" id="{334779DE-B1E6-B154-0820-916453AFBC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8778" y="3899642"/>
            <a:ext cx="825463" cy="825463"/>
          </a:xfrm>
          <a:prstGeom prst="rect">
            <a:avLst/>
          </a:prstGeom>
        </p:spPr>
      </p:pic>
      <p:sp>
        <p:nvSpPr>
          <p:cNvPr id="153" name="TextBox 152">
            <a:extLst>
              <a:ext uri="{FF2B5EF4-FFF2-40B4-BE49-F238E27FC236}">
                <a16:creationId xmlns:a16="http://schemas.microsoft.com/office/drawing/2014/main" id="{2A517102-868C-0B3A-7BC2-A5989F3E7E71}"/>
              </a:ext>
            </a:extLst>
          </p:cNvPr>
          <p:cNvSpPr txBox="1"/>
          <p:nvPr/>
        </p:nvSpPr>
        <p:spPr>
          <a:xfrm>
            <a:off x="459883" y="1823192"/>
            <a:ext cx="11104386" cy="634533"/>
          </a:xfrm>
          <a:prstGeom prst="rect">
            <a:avLst/>
          </a:prstGeom>
          <a:noFill/>
        </p:spPr>
        <p:txBody>
          <a:bodyPr wrap="square" lIns="91440" tIns="45720" rIns="91440" bIns="45720" anchor="t">
            <a:spAutoFit/>
          </a:bodyPr>
          <a:lstStyle/>
          <a:p>
            <a:pPr>
              <a:lnSpc>
                <a:spcPct val="101000"/>
              </a:lnSpc>
              <a:spcAft>
                <a:spcPts val="400"/>
              </a:spcAft>
              <a:defRPr/>
            </a:pPr>
            <a:r>
              <a:rPr lang="en-GB">
                <a:solidFill>
                  <a:srgbClr val="7030A0"/>
                </a:solidFill>
                <a:latin typeface="Arial" panose="020B0604020202020204" pitchFamily="34" charset="0"/>
                <a:ea typeface="Open sans"/>
                <a:cs typeface="Arial" panose="020B0604020202020204" pitchFamily="34" charset="0"/>
              </a:rPr>
              <a:t>Continuous improvement (CI) will be owned and delivered locally, supported by a team in SCO providing the services below</a:t>
            </a:r>
          </a:p>
        </p:txBody>
      </p:sp>
    </p:spTree>
    <p:extLst>
      <p:ext uri="{BB962C8B-B14F-4D97-AF65-F5344CB8AC3E}">
        <p14:creationId xmlns:p14="http://schemas.microsoft.com/office/powerpoint/2010/main" val="354468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06B6C-BC18-78C4-F1CE-B056BCC1CBA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3BC2AD-60B1-016C-04F9-E2FAC630B30F}"/>
              </a:ext>
            </a:extLst>
          </p:cNvPr>
          <p:cNvSpPr/>
          <p:nvPr/>
        </p:nvSpPr>
        <p:spPr>
          <a:xfrm>
            <a:off x="0" y="-6510"/>
            <a:ext cx="12306300" cy="16572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7" name="TextBox 35">
            <a:extLst>
              <a:ext uri="{FF2B5EF4-FFF2-40B4-BE49-F238E27FC236}">
                <a16:creationId xmlns:a16="http://schemas.microsoft.com/office/drawing/2014/main" id="{4358968A-86BF-8C8D-7714-B39495E7CD0D}"/>
              </a:ext>
            </a:extLst>
          </p:cNvPr>
          <p:cNvSpPr txBox="1"/>
          <p:nvPr/>
        </p:nvSpPr>
        <p:spPr>
          <a:xfrm>
            <a:off x="375331" y="333459"/>
            <a:ext cx="11660170" cy="10380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18">
              <a:lnSpc>
                <a:spcPct val="107000"/>
              </a:lnSpc>
              <a:defRPr/>
            </a:pPr>
            <a:r>
              <a:rPr lang="en-GB" sz="6000" b="1">
                <a:solidFill>
                  <a:srgbClr val="57257D"/>
                </a:solidFill>
                <a:latin typeface="Arial"/>
                <a:cs typeface="Arial"/>
              </a:rPr>
              <a:t>Our PS Hub </a:t>
            </a:r>
          </a:p>
        </p:txBody>
      </p:sp>
      <p:sp>
        <p:nvSpPr>
          <p:cNvPr id="3" name="TextBox 2">
            <a:extLst>
              <a:ext uri="{FF2B5EF4-FFF2-40B4-BE49-F238E27FC236}">
                <a16:creationId xmlns:a16="http://schemas.microsoft.com/office/drawing/2014/main" id="{A10965CD-6410-536A-6506-2A14817B19B8}"/>
              </a:ext>
            </a:extLst>
          </p:cNvPr>
          <p:cNvSpPr txBox="1"/>
          <p:nvPr/>
        </p:nvSpPr>
        <p:spPr>
          <a:xfrm>
            <a:off x="375331" y="1990724"/>
            <a:ext cx="6151828" cy="414882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The Hub is an evolving resource designed to help us </a:t>
            </a:r>
            <a:r>
              <a:rPr kumimoji="0" lang="en-GB" sz="1400" b="1"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grow, connect</a:t>
            </a:r>
            <a:r>
              <a:rPr kumimoji="0" lang="en-GB" sz="1400" b="0"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 and </a:t>
            </a:r>
            <a:r>
              <a:rPr kumimoji="0" lang="en-GB" sz="1400" b="1"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thrive</a:t>
            </a:r>
            <a:r>
              <a:rPr kumimoji="0" lang="en-GB" sz="1400" b="0"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 together. In this first phase, the Hub currently offers tools, resources, and inspiring stories that showcase the progress we’re making, and support the ongoing development of our services.</a:t>
            </a:r>
            <a:endPar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The Hub will help us:</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400" b="1"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Lead with Our Ambitions</a:t>
            </a:r>
            <a:r>
              <a:rPr kumimoji="0" lang="en-GB" sz="1400" b="0"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 Uphold inclusivity, sustainability, agility, and service excellence.</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400" b="1"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Enhance Services</a:t>
            </a:r>
            <a:r>
              <a:rPr kumimoji="0" lang="en-GB" sz="1400" b="0"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 Provide resources for continuous service improvement.</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400" b="1"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Engage and Inspire</a:t>
            </a:r>
            <a:r>
              <a:rPr kumimoji="0" lang="en-GB" sz="1400" b="0"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 Share best practices and successes to encourage fresh ideas.</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1400" b="1"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Foster Talent and Growth</a:t>
            </a:r>
            <a:r>
              <a:rPr kumimoji="0" lang="en-GB" sz="1400" b="0"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 Offer learning and development opportunities for PS colleagues.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As the Hub evolves, it will reflect our colleagues’ needs, adding new features and tools over time.</a:t>
            </a:r>
          </a:p>
        </p:txBody>
      </p:sp>
      <p:pic>
        <p:nvPicPr>
          <p:cNvPr id="5" name="Picture 4">
            <a:extLst>
              <a:ext uri="{FF2B5EF4-FFF2-40B4-BE49-F238E27FC236}">
                <a16:creationId xmlns:a16="http://schemas.microsoft.com/office/drawing/2014/main" id="{543D982E-340E-0558-9EEE-ECFF38716D20}"/>
              </a:ext>
            </a:extLst>
          </p:cNvPr>
          <p:cNvPicPr>
            <a:picLocks noChangeAspect="1"/>
          </p:cNvPicPr>
          <p:nvPr/>
        </p:nvPicPr>
        <p:blipFill>
          <a:blip r:embed="rId2"/>
          <a:stretch>
            <a:fillRect/>
          </a:stretch>
        </p:blipFill>
        <p:spPr>
          <a:xfrm>
            <a:off x="7782622" y="1812097"/>
            <a:ext cx="3777614" cy="4271358"/>
          </a:xfrm>
          <a:prstGeom prst="rect">
            <a:avLst/>
          </a:prstGeom>
        </p:spPr>
      </p:pic>
      <p:sp>
        <p:nvSpPr>
          <p:cNvPr id="6" name="TextBox 5">
            <a:extLst>
              <a:ext uri="{FF2B5EF4-FFF2-40B4-BE49-F238E27FC236}">
                <a16:creationId xmlns:a16="http://schemas.microsoft.com/office/drawing/2014/main" id="{D2CB4704-912B-4C2C-11B7-FC36B80240DA}"/>
              </a:ext>
            </a:extLst>
          </p:cNvPr>
          <p:cNvSpPr txBox="1"/>
          <p:nvPr/>
        </p:nvSpPr>
        <p:spPr>
          <a:xfrm>
            <a:off x="7149302" y="6386041"/>
            <a:ext cx="4410934" cy="276999"/>
          </a:xfrm>
          <a:prstGeom prst="rect">
            <a:avLst/>
          </a:prstGeom>
          <a:noFill/>
        </p:spPr>
        <p:txBody>
          <a:bodyPr wrap="square">
            <a:spAutoFit/>
          </a:bodyPr>
          <a:lstStyle/>
          <a:p>
            <a:pPr algn="r"/>
            <a:r>
              <a:rPr lang="en-GB" sz="1200">
                <a:hlinkClick r:id="rId3"/>
              </a:rPr>
              <a:t>https://www.staffnet.manchester.ac.uk/ps/our-ps-hub/</a:t>
            </a:r>
            <a:endParaRPr lang="en-GB" sz="1200"/>
          </a:p>
        </p:txBody>
      </p:sp>
    </p:spTree>
    <p:extLst>
      <p:ext uri="{BB962C8B-B14F-4D97-AF65-F5344CB8AC3E}">
        <p14:creationId xmlns:p14="http://schemas.microsoft.com/office/powerpoint/2010/main" val="8447855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UoM">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ADEB5CF948B64DB2F0706C05B39820" ma:contentTypeVersion="13" ma:contentTypeDescription="Create a new document." ma:contentTypeScope="" ma:versionID="b466af47b49a1629d53fff317634a6a7">
  <xsd:schema xmlns:xsd="http://www.w3.org/2001/XMLSchema" xmlns:xs="http://www.w3.org/2001/XMLSchema" xmlns:p="http://schemas.microsoft.com/office/2006/metadata/properties" xmlns:ns2="ba3ae9d6-b29c-4b48-a754-a32012318a90" xmlns:ns3="956570d2-37c8-4292-806a-dfee28450721" targetNamespace="http://schemas.microsoft.com/office/2006/metadata/properties" ma:root="true" ma:fieldsID="940cd48ccf5188f32e57bed79e935545" ns2:_="" ns3:_="">
    <xsd:import namespace="ba3ae9d6-b29c-4b48-a754-a32012318a90"/>
    <xsd:import namespace="956570d2-37c8-4292-806a-dfee284507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ae9d6-b29c-4b48-a754-a3201231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6570d2-37c8-4292-806a-dfee284507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3ae9d6-b29c-4b48-a754-a32012318a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4129DF-ADE9-4661-A9A9-832DD1F4AD6E}">
  <ds:schemaRefs>
    <ds:schemaRef ds:uri="956570d2-37c8-4292-806a-dfee28450721"/>
    <ds:schemaRef ds:uri="ba3ae9d6-b29c-4b48-a754-a32012318a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D77A88B-508B-4EF8-B213-B9D44B9E1654}">
  <ds:schemaRefs>
    <ds:schemaRef ds:uri="http://schemas.microsoft.com/sharepoint/v3/contenttype/forms"/>
  </ds:schemaRefs>
</ds:datastoreItem>
</file>

<file path=customXml/itemProps3.xml><?xml version="1.0" encoding="utf-8"?>
<ds:datastoreItem xmlns:ds="http://schemas.openxmlformats.org/officeDocument/2006/customXml" ds:itemID="{61D6441E-F56E-441F-BD2C-829A25CD8384}">
  <ds:schemaRefs>
    <ds:schemaRef ds:uri="956570d2-37c8-4292-806a-dfee28450721"/>
    <ds:schemaRef ds:uri="ba3ae9d6-b29c-4b48-a754-a32012318a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4172</TotalTime>
  <Words>1257</Words>
  <Application>Microsoft Office PowerPoint</Application>
  <PresentationFormat>Widescreen</PresentationFormat>
  <Paragraphs>114</Paragraphs>
  <Slides>9</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Aptos</vt:lpstr>
      <vt:lpstr>Aptos Display</vt:lpstr>
      <vt:lpstr>Arial</vt:lpstr>
      <vt:lpstr>Calibri</vt:lpstr>
      <vt:lpstr>Open Sans</vt:lpstr>
      <vt:lpstr>Segoe UI</vt:lpstr>
      <vt:lpstr>Segoe UI Black</vt:lpstr>
      <vt:lpstr>Symbol</vt:lpstr>
      <vt:lpstr>Wingdings</vt:lpstr>
      <vt:lpstr>1_Office Theme</vt:lpstr>
      <vt:lpstr>1_Office Theme</vt:lpstr>
      <vt:lpstr>2_office theme</vt:lpstr>
      <vt:lpstr>Professional services </vt:lpstr>
      <vt:lpstr>PowerPoint Presentation</vt:lpstr>
      <vt:lpstr>PowerPoint Presentation</vt:lpstr>
      <vt:lpstr>Q&amp;A</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Mullan</dc:creator>
  <cp:lastModifiedBy>Helen Pearce</cp:lastModifiedBy>
  <cp:revision>9</cp:revision>
  <dcterms:created xsi:type="dcterms:W3CDTF">2025-01-28T14:48:19Z</dcterms:created>
  <dcterms:modified xsi:type="dcterms:W3CDTF">2025-02-03T09:55:21Z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0x01010092ADEB5CF948B64DB2F0706C05B39820</vt:lpwstr>
  </property>
  <property fmtid="{D5CDD505-2E9C-101B-9397-08002B2CF9AE}" pid="3" name="MediaServiceImageTags">
    <vt:lpwstr/>
  </property>
</Properties>
</file>