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327" r:id="rId5"/>
    <p:sldId id="326" r:id="rId6"/>
    <p:sldId id="328" r:id="rId7"/>
    <p:sldId id="329" r:id="rId8"/>
    <p:sldId id="330" r:id="rId9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6" autoAdjust="0"/>
    <p:restoredTop sz="94533" autoAdjust="0"/>
  </p:normalViewPr>
  <p:slideViewPr>
    <p:cSldViewPr>
      <p:cViewPr>
        <p:scale>
          <a:sx n="112" d="100"/>
          <a:sy n="112" d="100"/>
        </p:scale>
        <p:origin x="-462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7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0660A-FEAD-4334-9903-AEA4923C73C0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713E6-D56E-4E81-8DB8-CBD58A55A71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0337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39739-8EE2-4803-975D-684A3815A970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91F74-09B3-4F75-8884-71023AE38A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56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altLang="en-US" dirty="0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53795F6-59FD-4F63-82A1-7E2B607E17B0}" type="slidenum">
              <a:rPr lang="en-GB" altLang="en-US" smtClean="0"/>
              <a:pPr/>
              <a:t>5</a:t>
            </a:fld>
            <a:endParaRPr lang="en-GB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11760" y="274638"/>
            <a:ext cx="627504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FCF84-172B-49EC-86EE-EFD2EA3E9C58}" type="datetimeFigureOut">
              <a:rPr lang="en-GB" smtClean="0"/>
              <a:pPr/>
              <a:t>28/03/2017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EEFD2-0211-447C-84F6-168C55A5CF7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 your Stakeholders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838944"/>
          </a:xfrm>
        </p:spPr>
        <p:txBody>
          <a:bodyPr/>
          <a:lstStyle/>
          <a:p>
            <a:r>
              <a:rPr lang="en-GB" b="1" dirty="0" smtClean="0"/>
              <a:t>Creating a Stakeholder Analysis</a:t>
            </a:r>
          </a:p>
        </p:txBody>
      </p:sp>
    </p:spTree>
    <p:extLst>
      <p:ext uri="{BB962C8B-B14F-4D97-AF65-F5344CB8AC3E}">
        <p14:creationId xmlns:p14="http://schemas.microsoft.com/office/powerpoint/2010/main" val="53863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do a Stakeholder Analysis?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who the stakeholders to the </a:t>
            </a: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are</a:t>
            </a: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discern their degree of influence over the </a:t>
            </a: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and </a:t>
            </a: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their support for </a:t>
            </a: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change. This will help shape the </a:t>
            </a: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plan so that </a:t>
            </a: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change, </a:t>
            </a: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actions and other details can be communicated to them effectively.</a:t>
            </a:r>
            <a:endParaRPr lang="en-GB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34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create a Stakeholder Analysis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44824"/>
            <a:ext cx="8784976" cy="4968552"/>
          </a:xfrm>
        </p:spPr>
        <p:txBody>
          <a:bodyPr>
            <a:noAutofit/>
          </a:bodyPr>
          <a:lstStyle/>
          <a:p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a nine box matrix on some flipchart based on slide 4</a:t>
            </a:r>
          </a:p>
          <a:p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your Change Team run a silent brainstorm of all stakeholders involved in delivering the change, anyone impacted by the change or can influence the success of the change </a:t>
            </a:r>
          </a:p>
          <a:p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 each stakeholder (group, individual, organisation…) on a single post-it</a:t>
            </a:r>
          </a:p>
          <a:p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 Change Team discuss each stakeholder in turn and agree the level of support for the change and the level of influence over others</a:t>
            </a:r>
          </a:p>
          <a:p>
            <a:r>
              <a:rPr lang="en-GB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 stakeholder in the relevant box on the </a:t>
            </a: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matrix </a:t>
            </a:r>
            <a:r>
              <a:rPr lang="en-GB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i.e. those with most support and most influence are in the top right box ‘partners’</a:t>
            </a:r>
          </a:p>
          <a:p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should become apparent which stakeholders need similar forms of communication and those that need specialist communication (see slide 5). This can be further explored in the communications plan</a:t>
            </a:r>
          </a:p>
          <a:p>
            <a:pPr marL="0" indent="0">
              <a:buNone/>
            </a:pPr>
            <a:endParaRPr lang="en-GB" sz="21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18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1907704" y="2060848"/>
            <a:ext cx="4231890" cy="4608512"/>
            <a:chOff x="1243418" y="2132856"/>
            <a:chExt cx="4231890" cy="4608512"/>
          </a:xfrm>
        </p:grpSpPr>
        <p:sp>
          <p:nvSpPr>
            <p:cNvPr id="12" name="Striped Right Arrow 11"/>
            <p:cNvSpPr/>
            <p:nvPr/>
          </p:nvSpPr>
          <p:spPr>
            <a:xfrm>
              <a:off x="3150897" y="6256736"/>
              <a:ext cx="2324411" cy="484632"/>
            </a:xfrm>
            <a:prstGeom prst="stripedRightArrow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Influence</a:t>
              </a:r>
              <a:endPara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Striped Right Arrow 12"/>
            <p:cNvSpPr/>
            <p:nvPr/>
          </p:nvSpPr>
          <p:spPr>
            <a:xfrm rot="16200000">
              <a:off x="323528" y="3052746"/>
              <a:ext cx="2324411" cy="484632"/>
            </a:xfrm>
            <a:prstGeom prst="stripedRightArrow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Support</a:t>
              </a:r>
              <a:endParaRPr lang="en-GB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627784" y="1509853"/>
            <a:ext cx="4330137" cy="4536504"/>
            <a:chOff x="1907704" y="836712"/>
            <a:chExt cx="4330137" cy="5184576"/>
          </a:xfr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8100000" scaled="1"/>
            <a:tileRect/>
          </a:gradFill>
        </p:grpSpPr>
        <p:sp>
          <p:nvSpPr>
            <p:cNvPr id="5" name="Rectangle 4"/>
            <p:cNvSpPr/>
            <p:nvPr/>
          </p:nvSpPr>
          <p:spPr>
            <a:xfrm>
              <a:off x="1907704" y="836712"/>
              <a:ext cx="1440160" cy="172819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357521" y="836712"/>
              <a:ext cx="1440160" cy="172819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797681" y="836712"/>
              <a:ext cx="1440160" cy="172819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907704" y="2564904"/>
              <a:ext cx="1440160" cy="172819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347864" y="2564904"/>
              <a:ext cx="1440160" cy="172819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797681" y="2564904"/>
              <a:ext cx="1440160" cy="172819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907704" y="4293096"/>
              <a:ext cx="1440160" cy="172819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347864" y="4293096"/>
              <a:ext cx="1440160" cy="172819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797681" y="4293096"/>
              <a:ext cx="1440160" cy="172819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24" name="Title 1"/>
          <p:cNvSpPr txBox="1">
            <a:spLocks/>
          </p:cNvSpPr>
          <p:nvPr/>
        </p:nvSpPr>
        <p:spPr>
          <a:xfrm>
            <a:off x="1510660" y="385994"/>
            <a:ext cx="730981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Stakeholder Analysis Matrix</a:t>
            </a:r>
          </a:p>
        </p:txBody>
      </p:sp>
    </p:spTree>
    <p:extLst>
      <p:ext uri="{BB962C8B-B14F-4D97-AF65-F5344CB8AC3E}">
        <p14:creationId xmlns:p14="http://schemas.microsoft.com/office/powerpoint/2010/main" val="1043071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/>
          <p:cNvCxnSpPr/>
          <p:nvPr/>
        </p:nvCxnSpPr>
        <p:spPr>
          <a:xfrm>
            <a:off x="1331640" y="2276872"/>
            <a:ext cx="0" cy="352839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979712" y="1844824"/>
          <a:ext cx="4511082" cy="3998753"/>
        </p:xfrm>
        <a:graphic>
          <a:graphicData uri="http://schemas.openxmlformats.org/drawingml/2006/table">
            <a:tbl>
              <a:tblPr/>
              <a:tblGrid>
                <a:gridCol w="1503694"/>
                <a:gridCol w="1503694"/>
                <a:gridCol w="1503694"/>
              </a:tblGrid>
              <a:tr h="112530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</a:t>
                      </a:r>
                      <a:endParaRPr kumimoji="0" lang="en-GB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  <a:r>
                        <a:rPr kumimoji="0" lang="en-GB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  <a:endParaRPr kumimoji="0" lang="en-GB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  <a:endParaRPr kumimoji="0" lang="en-GB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</a:tr>
              <a:tr h="150698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113609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</a:tr>
            </a:tbl>
          </a:graphicData>
        </a:graphic>
      </p:graphicFrame>
      <p:sp>
        <p:nvSpPr>
          <p:cNvPr id="44055" name="TextBox 10"/>
          <p:cNvSpPr txBox="1">
            <a:spLocks noChangeArrowheads="1"/>
          </p:cNvSpPr>
          <p:nvPr/>
        </p:nvSpPr>
        <p:spPr bwMode="auto">
          <a:xfrm>
            <a:off x="6804248" y="1650280"/>
            <a:ext cx="172819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GB" altLang="en-US" sz="2200" dirty="0">
              <a:latin typeface="Calibri" pitchFamily="34" charset="0"/>
            </a:endParaRPr>
          </a:p>
          <a:p>
            <a:endParaRPr lang="en-GB" altLang="en-US" sz="2200" dirty="0">
              <a:latin typeface="Calibri" pitchFamily="34" charset="0"/>
            </a:endParaRPr>
          </a:p>
          <a:p>
            <a:r>
              <a:rPr lang="en-GB" altLang="en-US" sz="2200" b="1" dirty="0">
                <a:latin typeface="Calibri" pitchFamily="34" charset="0"/>
              </a:rPr>
              <a:t>Champions</a:t>
            </a:r>
          </a:p>
          <a:p>
            <a:endParaRPr lang="en-GB" altLang="en-US" sz="2200" b="1" dirty="0">
              <a:latin typeface="Calibri" pitchFamily="34" charset="0"/>
            </a:endParaRPr>
          </a:p>
          <a:p>
            <a:endParaRPr lang="en-GB" altLang="en-US" sz="2200" b="1" dirty="0">
              <a:latin typeface="Calibri" pitchFamily="34" charset="0"/>
            </a:endParaRPr>
          </a:p>
          <a:p>
            <a:endParaRPr lang="en-GB" altLang="en-US" sz="2200" b="1" dirty="0">
              <a:latin typeface="Calibri" pitchFamily="34" charset="0"/>
            </a:endParaRPr>
          </a:p>
          <a:p>
            <a:r>
              <a:rPr lang="en-GB" altLang="en-US" sz="2200" b="1" dirty="0">
                <a:latin typeface="Calibri" pitchFamily="34" charset="0"/>
              </a:rPr>
              <a:t>Neutrals</a:t>
            </a:r>
          </a:p>
          <a:p>
            <a:endParaRPr lang="en-GB" altLang="en-US" sz="2200" b="1" dirty="0">
              <a:latin typeface="Calibri" pitchFamily="34" charset="0"/>
            </a:endParaRPr>
          </a:p>
          <a:p>
            <a:endParaRPr lang="en-GB" altLang="en-US" sz="2200" b="1" dirty="0">
              <a:latin typeface="Calibri" pitchFamily="34" charset="0"/>
            </a:endParaRPr>
          </a:p>
          <a:p>
            <a:endParaRPr lang="en-GB" altLang="en-US" sz="2200" b="1" dirty="0">
              <a:latin typeface="Calibri" pitchFamily="34" charset="0"/>
            </a:endParaRPr>
          </a:p>
          <a:p>
            <a:r>
              <a:rPr lang="en-GB" altLang="en-US" sz="2200" b="1" dirty="0">
                <a:latin typeface="Calibri" pitchFamily="34" charset="0"/>
              </a:rPr>
              <a:t>Resistors</a:t>
            </a:r>
          </a:p>
          <a:p>
            <a:endParaRPr lang="en-GB" altLang="en-US" sz="2200" dirty="0">
              <a:latin typeface="Calibri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1763688" y="6309320"/>
            <a:ext cx="4824536" cy="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058" name="TextBox 16"/>
          <p:cNvSpPr txBox="1">
            <a:spLocks noChangeArrowheads="1"/>
          </p:cNvSpPr>
          <p:nvPr/>
        </p:nvSpPr>
        <p:spPr bwMode="auto">
          <a:xfrm>
            <a:off x="1907704" y="6444044"/>
            <a:ext cx="47525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altLang="en-US" sz="2400" b="1" dirty="0">
                <a:latin typeface="Calibri" pitchFamily="34" charset="0"/>
              </a:rPr>
              <a:t>Influence over others in this change</a:t>
            </a:r>
          </a:p>
        </p:txBody>
      </p:sp>
      <p:sp>
        <p:nvSpPr>
          <p:cNvPr id="44060" name="TextBox 19"/>
          <p:cNvSpPr txBox="1">
            <a:spLocks noChangeArrowheads="1"/>
          </p:cNvSpPr>
          <p:nvPr/>
        </p:nvSpPr>
        <p:spPr bwMode="auto">
          <a:xfrm>
            <a:off x="611560" y="2202905"/>
            <a:ext cx="553998" cy="3386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vert270" wrap="square">
            <a:spAutoFit/>
          </a:bodyPr>
          <a:lstStyle/>
          <a:p>
            <a:r>
              <a:rPr lang="en-GB" altLang="en-US" sz="2400" b="1" dirty="0" smtClean="0">
                <a:latin typeface="Calibri" pitchFamily="34" charset="0"/>
              </a:rPr>
              <a:t>Support  </a:t>
            </a:r>
            <a:r>
              <a:rPr lang="en-GB" altLang="en-US" sz="2400" b="1" dirty="0">
                <a:latin typeface="Calibri" pitchFamily="34" charset="0"/>
              </a:rPr>
              <a:t>for this change</a:t>
            </a:r>
          </a:p>
        </p:txBody>
      </p:sp>
      <p:sp>
        <p:nvSpPr>
          <p:cNvPr id="44061" name="TextBox 20"/>
          <p:cNvSpPr txBox="1">
            <a:spLocks noChangeArrowheads="1"/>
          </p:cNvSpPr>
          <p:nvPr/>
        </p:nvSpPr>
        <p:spPr bwMode="auto">
          <a:xfrm>
            <a:off x="1044674" y="1556792"/>
            <a:ext cx="79102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altLang="en-US" dirty="0">
                <a:latin typeface="Calibri" pitchFamily="34" charset="0"/>
              </a:rPr>
              <a:t>Very High</a:t>
            </a:r>
          </a:p>
        </p:txBody>
      </p:sp>
      <p:sp>
        <p:nvSpPr>
          <p:cNvPr id="44062" name="TextBox 21"/>
          <p:cNvSpPr txBox="1">
            <a:spLocks noChangeArrowheads="1"/>
          </p:cNvSpPr>
          <p:nvPr/>
        </p:nvSpPr>
        <p:spPr bwMode="auto">
          <a:xfrm>
            <a:off x="1043608" y="5951239"/>
            <a:ext cx="9366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en-US" dirty="0">
                <a:latin typeface="Calibri" pitchFamily="34" charset="0"/>
              </a:rPr>
              <a:t>Very Low</a:t>
            </a:r>
          </a:p>
        </p:txBody>
      </p:sp>
      <p:sp>
        <p:nvSpPr>
          <p:cNvPr id="44063" name="TextBox 22"/>
          <p:cNvSpPr txBox="1">
            <a:spLocks noChangeArrowheads="1"/>
          </p:cNvSpPr>
          <p:nvPr/>
        </p:nvSpPr>
        <p:spPr bwMode="auto">
          <a:xfrm>
            <a:off x="6517282" y="5949280"/>
            <a:ext cx="9350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en-US" dirty="0">
                <a:latin typeface="Calibri" pitchFamily="34" charset="0"/>
              </a:rPr>
              <a:t>Very High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44008" y="2267025"/>
            <a:ext cx="1728788" cy="369887"/>
          </a:xfrm>
          <a:prstGeom prst="rect">
            <a:avLst/>
          </a:prstGeom>
          <a:solidFill>
            <a:schemeClr val="accent2">
              <a:lumMod val="60000"/>
              <a:lumOff val="40000"/>
              <a:alpha val="71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dirty="0"/>
              <a:t>Partner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51720" y="4437112"/>
            <a:ext cx="1727200" cy="368300"/>
          </a:xfrm>
          <a:prstGeom prst="rect">
            <a:avLst/>
          </a:prstGeom>
          <a:solidFill>
            <a:schemeClr val="accent2">
              <a:lumMod val="60000"/>
              <a:lumOff val="40000"/>
              <a:alpha val="71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dirty="0"/>
              <a:t>Inform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16016" y="3851201"/>
            <a:ext cx="1728787" cy="369887"/>
          </a:xfrm>
          <a:prstGeom prst="rect">
            <a:avLst/>
          </a:prstGeom>
          <a:solidFill>
            <a:schemeClr val="accent2">
              <a:lumMod val="60000"/>
              <a:lumOff val="40000"/>
              <a:alpha val="71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dirty="0"/>
              <a:t>Involve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716016" y="5229200"/>
            <a:ext cx="1727200" cy="369887"/>
          </a:xfrm>
          <a:prstGeom prst="rect">
            <a:avLst/>
          </a:prstGeom>
          <a:solidFill>
            <a:schemeClr val="accent2">
              <a:lumMod val="60000"/>
              <a:lumOff val="40000"/>
              <a:alpha val="71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dirty="0"/>
              <a:t>Consult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1720" y="2780928"/>
            <a:ext cx="1727200" cy="369887"/>
          </a:xfrm>
          <a:prstGeom prst="rect">
            <a:avLst/>
          </a:prstGeom>
          <a:solidFill>
            <a:schemeClr val="accent2">
              <a:lumMod val="60000"/>
              <a:lumOff val="40000"/>
              <a:alpha val="71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dirty="0"/>
              <a:t>Inform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3728" y="105273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Moved </a:t>
            </a:r>
          </a:p>
          <a:p>
            <a:pPr algn="ctr"/>
            <a:r>
              <a:rPr lang="en-GB" b="1" dirty="0" smtClean="0"/>
              <a:t>&amp; Shaken</a:t>
            </a:r>
            <a:endParaRPr lang="en-GB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563888" y="1052736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Moderate Influence</a:t>
            </a:r>
            <a:endParaRPr lang="en-GB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076056" y="1052736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Movers </a:t>
            </a:r>
          </a:p>
          <a:p>
            <a:pPr algn="ctr"/>
            <a:r>
              <a:rPr lang="en-GB" b="1" dirty="0" smtClean="0"/>
              <a:t>&amp; Shakers</a:t>
            </a:r>
            <a:endParaRPr lang="en-GB" b="1" dirty="0"/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2339752" y="232901"/>
            <a:ext cx="577098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Stakeholder Analysis Matrix</a:t>
            </a:r>
          </a:p>
        </p:txBody>
      </p:sp>
    </p:spTree>
    <p:extLst>
      <p:ext uri="{BB962C8B-B14F-4D97-AF65-F5344CB8AC3E}">
        <p14:creationId xmlns:p14="http://schemas.microsoft.com/office/powerpoint/2010/main" val="39249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d7c532db-36d0-4a61-bbe2-053c71439119">Understanding Your Stake Holders</Description0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56C8F79AEDC54A81D2A302660264B7" ma:contentTypeVersion="1" ma:contentTypeDescription="Create a new document." ma:contentTypeScope="" ma:versionID="ea480be11246338feca789906f8278ba">
  <xsd:schema xmlns:xsd="http://www.w3.org/2001/XMLSchema" xmlns:xs="http://www.w3.org/2001/XMLSchema" xmlns:p="http://schemas.microsoft.com/office/2006/metadata/properties" xmlns:ns2="d7c532db-36d0-4a61-bbe2-053c71439119" targetNamespace="http://schemas.microsoft.com/office/2006/metadata/properties" ma:root="true" ma:fieldsID="08dc8d52853c09dd17c0708ebd557812" ns2:_="">
    <xsd:import namespace="d7c532db-36d0-4a61-bbe2-053c71439119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c532db-36d0-4a61-bbe2-053c71439119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F96A2D-C81F-4991-BF4B-75DCD0D8E3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102D37-F426-4B40-B002-BD72CCFD9516}">
  <ds:schemaRefs>
    <ds:schemaRef ds:uri="http://schemas.microsoft.com/office/2006/documentManagement/types"/>
    <ds:schemaRef ds:uri="http://www.w3.org/XML/1998/namespace"/>
    <ds:schemaRef ds:uri="http://purl.org/dc/dcmitype/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d7c532db-36d0-4a61-bbe2-053c71439119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7754232-6644-4BC7-BD2E-A042D5911A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c532db-36d0-4a61-bbe2-053c714391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2081</TotalTime>
  <Words>257</Words>
  <Application>Microsoft Office PowerPoint</Application>
  <PresentationFormat>On-screen Show (4:3)</PresentationFormat>
  <Paragraphs>54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Understanding your Stakeholders</vt:lpstr>
      <vt:lpstr>Why do a Stakeholder Analysis?</vt:lpstr>
      <vt:lpstr>How to create a Stakeholder Analysis</vt:lpstr>
      <vt:lpstr>PowerPoint Presentation</vt:lpstr>
      <vt:lpstr>PowerPoint Presentation</vt:lpstr>
    </vt:vector>
  </TitlesOfParts>
  <Company>STARS ITServices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Your Stakeholders - Project Charter: Ensuring the project is Meaningful; Manageable and Measurable</dc:title>
  <dc:creator>MDEHSSHE</dc:creator>
  <cp:lastModifiedBy>Hannah Cook</cp:lastModifiedBy>
  <cp:revision>127</cp:revision>
  <dcterms:created xsi:type="dcterms:W3CDTF">2011-10-17T08:31:54Z</dcterms:created>
  <dcterms:modified xsi:type="dcterms:W3CDTF">2017-03-28T14:36:05Z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0x0101000656C8F79AEDC54A81D2A302660264B7</vt:lpwstr>
  </property>
</Properties>
</file>