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 id="2147484698" r:id="rId2"/>
    <p:sldMasterId id="2147484706" r:id="rId3"/>
  </p:sldMasterIdLst>
  <p:notesMasterIdLst>
    <p:notesMasterId r:id="rId53"/>
  </p:notesMasterIdLst>
  <p:handoutMasterIdLst>
    <p:handoutMasterId r:id="rId54"/>
  </p:handoutMasterIdLst>
  <p:sldIdLst>
    <p:sldId id="1842" r:id="rId4"/>
    <p:sldId id="1962" r:id="rId5"/>
    <p:sldId id="1963" r:id="rId6"/>
    <p:sldId id="1964" r:id="rId7"/>
    <p:sldId id="1965" r:id="rId8"/>
    <p:sldId id="1966" r:id="rId9"/>
    <p:sldId id="1969" r:id="rId10"/>
    <p:sldId id="1843" r:id="rId11"/>
    <p:sldId id="1844" r:id="rId12"/>
    <p:sldId id="1846" r:id="rId13"/>
    <p:sldId id="1847" r:id="rId14"/>
    <p:sldId id="1978" r:id="rId15"/>
    <p:sldId id="1976" r:id="rId16"/>
    <p:sldId id="1977" r:id="rId17"/>
    <p:sldId id="1855" r:id="rId18"/>
    <p:sldId id="1958" r:id="rId19"/>
    <p:sldId id="1856" r:id="rId20"/>
    <p:sldId id="1944" r:id="rId21"/>
    <p:sldId id="1860" r:id="rId22"/>
    <p:sldId id="1986" r:id="rId23"/>
    <p:sldId id="1987" r:id="rId24"/>
    <p:sldId id="1863" r:id="rId25"/>
    <p:sldId id="1981" r:id="rId26"/>
    <p:sldId id="1988" r:id="rId27"/>
    <p:sldId id="1989" r:id="rId28"/>
    <p:sldId id="1990" r:id="rId29"/>
    <p:sldId id="1991" r:id="rId30"/>
    <p:sldId id="1992" r:id="rId31"/>
    <p:sldId id="1973" r:id="rId32"/>
    <p:sldId id="1870" r:id="rId33"/>
    <p:sldId id="1960" r:id="rId34"/>
    <p:sldId id="1871" r:id="rId35"/>
    <p:sldId id="1974" r:id="rId36"/>
    <p:sldId id="1993" r:id="rId37"/>
    <p:sldId id="1994" r:id="rId38"/>
    <p:sldId id="1995" r:id="rId39"/>
    <p:sldId id="1876" r:id="rId40"/>
    <p:sldId id="1961" r:id="rId41"/>
    <p:sldId id="1982" r:id="rId42"/>
    <p:sldId id="1983" r:id="rId43"/>
    <p:sldId id="1984" r:id="rId44"/>
    <p:sldId id="1985" r:id="rId45"/>
    <p:sldId id="1996" r:id="rId46"/>
    <p:sldId id="1997" r:id="rId47"/>
    <p:sldId id="1999" r:id="rId48"/>
    <p:sldId id="1998" r:id="rId49"/>
    <p:sldId id="2000" r:id="rId50"/>
    <p:sldId id="2001" r:id="rId51"/>
    <p:sldId id="1917" r:id="rId52"/>
  </p:sldIdLst>
  <p:sldSz cx="9906000" cy="6858000" type="A4"/>
  <p:notesSz cx="6883400" cy="9906000"/>
  <p:defaultTextStyle>
    <a:defPPr>
      <a:defRPr lang="en-GB"/>
    </a:defPPr>
    <a:lvl1pPr algn="l" rtl="0" fontAlgn="base">
      <a:spcBef>
        <a:spcPct val="0"/>
      </a:spcBef>
      <a:spcAft>
        <a:spcPct val="0"/>
      </a:spcAft>
      <a:defRPr sz="3200" b="1" kern="1200">
        <a:solidFill>
          <a:schemeClr val="accent2"/>
        </a:solidFill>
        <a:latin typeface="Arial" charset="0"/>
        <a:ea typeface="+mn-ea"/>
        <a:cs typeface="+mn-cs"/>
      </a:defRPr>
    </a:lvl1pPr>
    <a:lvl2pPr marL="457200" algn="l" rtl="0" fontAlgn="base">
      <a:spcBef>
        <a:spcPct val="0"/>
      </a:spcBef>
      <a:spcAft>
        <a:spcPct val="0"/>
      </a:spcAft>
      <a:defRPr sz="3200" b="1" kern="1200">
        <a:solidFill>
          <a:schemeClr val="accent2"/>
        </a:solidFill>
        <a:latin typeface="Arial" charset="0"/>
        <a:ea typeface="+mn-ea"/>
        <a:cs typeface="+mn-cs"/>
      </a:defRPr>
    </a:lvl2pPr>
    <a:lvl3pPr marL="914400" algn="l" rtl="0" fontAlgn="base">
      <a:spcBef>
        <a:spcPct val="0"/>
      </a:spcBef>
      <a:spcAft>
        <a:spcPct val="0"/>
      </a:spcAft>
      <a:defRPr sz="3200" b="1" kern="1200">
        <a:solidFill>
          <a:schemeClr val="accent2"/>
        </a:solidFill>
        <a:latin typeface="Arial" charset="0"/>
        <a:ea typeface="+mn-ea"/>
        <a:cs typeface="+mn-cs"/>
      </a:defRPr>
    </a:lvl3pPr>
    <a:lvl4pPr marL="1371600" algn="l" rtl="0" fontAlgn="base">
      <a:spcBef>
        <a:spcPct val="0"/>
      </a:spcBef>
      <a:spcAft>
        <a:spcPct val="0"/>
      </a:spcAft>
      <a:defRPr sz="3200" b="1" kern="1200">
        <a:solidFill>
          <a:schemeClr val="accent2"/>
        </a:solidFill>
        <a:latin typeface="Arial" charset="0"/>
        <a:ea typeface="+mn-ea"/>
        <a:cs typeface="+mn-cs"/>
      </a:defRPr>
    </a:lvl4pPr>
    <a:lvl5pPr marL="1828800" algn="l"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0">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CCFFCC"/>
    <a:srgbClr val="FF9900"/>
    <a:srgbClr val="4B10F0"/>
    <a:srgbClr val="FF3399"/>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2527" autoAdjust="0"/>
  </p:normalViewPr>
  <p:slideViewPr>
    <p:cSldViewPr snapToGrid="0">
      <p:cViewPr varScale="1">
        <p:scale>
          <a:sx n="78" d="100"/>
          <a:sy n="78" d="100"/>
        </p:scale>
        <p:origin x="-408" y="-96"/>
      </p:cViewPr>
      <p:guideLst>
        <p:guide orient="horz" pos="2160"/>
        <p:guide pos="3120"/>
      </p:guideLst>
    </p:cSldViewPr>
  </p:slideViewPr>
  <p:outlineViewPr>
    <p:cViewPr>
      <p:scale>
        <a:sx n="33" d="100"/>
        <a:sy n="33" d="100"/>
      </p:scale>
      <p:origin x="0" y="60444"/>
    </p:cViewPr>
  </p:outlineViewPr>
  <p:notesTextViewPr>
    <p:cViewPr>
      <p:scale>
        <a:sx n="100" d="100"/>
        <a:sy n="100" d="100"/>
      </p:scale>
      <p:origin x="0" y="0"/>
    </p:cViewPr>
  </p:notesTextViewPr>
  <p:sorterViewPr>
    <p:cViewPr>
      <p:scale>
        <a:sx n="66" d="100"/>
        <a:sy n="66" d="100"/>
      </p:scale>
      <p:origin x="0" y="14850"/>
    </p:cViewPr>
  </p:sorterViewPr>
  <p:notesViewPr>
    <p:cSldViewPr snapToGrid="0">
      <p:cViewPr varScale="1">
        <p:scale>
          <a:sx n="76" d="100"/>
          <a:sy n="76" d="100"/>
        </p:scale>
        <p:origin x="-2166" y="-108"/>
      </p:cViewPr>
      <p:guideLst>
        <p:guide orient="horz" pos="3120"/>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dgm:t>
        <a:bodyPr/>
        <a:lstStyle/>
        <a:p>
          <a:r>
            <a:rPr lang="en-GB"/>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a:t>Marie Skłodowska-Curie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2BCE39D0-3DB5-475B-B745-E94C02E4B570}" srcId="{A7A0EE03-D874-4827-B76C-0674AB02443B}" destId="{6DFF97F0-EBBC-4D83-86CF-CD4561F7FB89}" srcOrd="3" destOrd="0" parTransId="{B968AE80-DF22-4607-B5F4-95E17360AB9B}" sibTransId="{62ED0C8E-97CA-4DC4-A73E-053E5565E333}"/>
    <dgm:cxn modelId="{7A2632C9-129F-4C3A-835E-0EF09A750A39}" srcId="{2A99E11F-7F09-41AC-BD23-C20C969379D9}" destId="{B8534E3E-8ED4-47A5-AAA1-78A873DBCAB5}" srcOrd="0" destOrd="0" parTransId="{409A607A-7D7A-4EB7-9755-84D3E9CC1B26}" sibTransId="{4F628CFB-0A47-481E-93F5-8C89A6C4C1DA}"/>
    <dgm:cxn modelId="{F3B0EDB3-063F-43DE-8069-6D775659D441}" srcId="{A7A0EE03-D874-4827-B76C-0674AB02443B}" destId="{A3498962-A3BC-42D8-87B2-F9B10040ADC7}" srcOrd="6" destOrd="0" parTransId="{97E40215-CB67-4A12-8AB9-9E86E31CEE42}" sibTransId="{AC832B81-5AA7-4F2F-B396-ED41132040A5}"/>
    <dgm:cxn modelId="{26EEECEF-2C0D-4658-A9B8-C399F0F61DE3}" type="presOf" srcId="{B3670F34-DE3F-4DA8-8ED4-5B4B21034101}" destId="{2C83FCDB-50FF-4400-BAC1-A59F2749571C}" srcOrd="0" destOrd="0" presId="urn:microsoft.com/office/officeart/2005/8/layout/lProcess2"/>
    <dgm:cxn modelId="{D1FA1965-B3FC-4756-88A6-F3D75BFF6E05}" type="presOf" srcId="{1AF4BE10-1A44-4EF3-A79F-D46736910B49}" destId="{D0D59456-B739-4839-B6FE-8CE8D118BA3F}" srcOrd="1"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E45A4473-0333-40D9-B72F-9730D2C8C371}" type="presOf" srcId="{17A8AAB4-0F7D-4F04-8D55-F8DBE65AA0AB}" destId="{D0C05203-E715-4490-8EB5-2A13D6A60345}" srcOrd="0"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B0B142DB-5CF3-4740-B571-4C3399BE3333}" type="presOf" srcId="{828D13A5-75EB-4215-8483-59217208E222}" destId="{8DA8FAB4-3312-4331-9822-1F0B10A52AD8}" srcOrd="0" destOrd="0" presId="urn:microsoft.com/office/officeart/2005/8/layout/lProcess2"/>
    <dgm:cxn modelId="{A978F593-1075-46C0-B034-ADC67B4619B0}" type="presOf" srcId="{B8534E3E-8ED4-47A5-AAA1-78A873DBCAB5}" destId="{552724DC-8A3B-4AC0-9AD2-03FE596F6224}" srcOrd="0" destOrd="0" presId="urn:microsoft.com/office/officeart/2005/8/layout/lProcess2"/>
    <dgm:cxn modelId="{945E53F5-D96E-4935-8B44-EA47E0451073}" type="presOf" srcId="{E5A990F4-55B1-4931-BFAB-3E3B7CEE7AE0}" destId="{D7D8251D-EAEF-4E9D-946B-9098E8DBE736}" srcOrd="0" destOrd="0" presId="urn:microsoft.com/office/officeart/2005/8/layout/lProcess2"/>
    <dgm:cxn modelId="{74A67D6B-8221-4502-92C3-1B8008CCB5F0}" type="presOf" srcId="{974D850C-2722-4541-BBC6-5EB0091CCFD0}" destId="{F6BFAF5D-51A3-481E-A2E5-C1AD8B01B342}" srcOrd="0" destOrd="0" presId="urn:microsoft.com/office/officeart/2005/8/layout/lProcess2"/>
    <dgm:cxn modelId="{783736EA-3A68-4CE7-A763-1327353ABB7D}" type="presOf" srcId="{2A99E11F-7F09-41AC-BD23-C20C969379D9}" destId="{D4D9BF8A-9059-44C7-BE5A-FDE23AFB53B1}" srcOrd="1" destOrd="0" presId="urn:microsoft.com/office/officeart/2005/8/layout/lProcess2"/>
    <dgm:cxn modelId="{D346EE86-6736-4A67-8AC0-35EB8B749677}" type="presOf" srcId="{A7A0EE03-D874-4827-B76C-0674AB02443B}" destId="{2518BE23-222D-47AD-9F03-D8EFA567F112}" srcOrd="0" destOrd="0" presId="urn:microsoft.com/office/officeart/2005/8/layout/lProcess2"/>
    <dgm:cxn modelId="{70138492-39C2-448B-ABDB-2671D2F92BEE}" type="presOf" srcId="{9485127F-F468-4116-8787-7A0260A997B7}" destId="{FA27F0A9-55FD-4274-8AF9-8F90668D752E}" srcOrd="0" destOrd="0" presId="urn:microsoft.com/office/officeart/2005/8/layout/lProcess2"/>
    <dgm:cxn modelId="{4DE0448B-BBCD-4169-909F-E3E38D9B9952}" type="presOf" srcId="{D063B842-996D-46F2-B1BB-EE39C65616D6}" destId="{80B1090E-5E9D-4AE9-A67B-5B8FD3C5650E}" srcOrd="0" destOrd="0" presId="urn:microsoft.com/office/officeart/2005/8/layout/lProcess2"/>
    <dgm:cxn modelId="{1B0CAFCB-D081-4A52-9786-2183DE6B12FC}" type="presOf" srcId="{25C58374-2D04-49AD-B9ED-E15DBEBD4C36}" destId="{7DF625EA-3CAF-40EC-8E5B-E1C961EF62E8}"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136BAA6B-CEAD-44FF-A1B7-49A191FE783D}" srcId="{A7A0EE03-D874-4827-B76C-0674AB02443B}" destId="{9485127F-F468-4116-8787-7A0260A997B7}" srcOrd="2" destOrd="0" parTransId="{531AEF6F-53DB-40C9-B2E2-A58A2210CA7F}" sibTransId="{F32B2B5F-600A-4FAF-A80E-482C9B8CB17D}"/>
    <dgm:cxn modelId="{76602345-0328-45D2-BB4C-33F8932C7026}" type="presOf" srcId="{A7A0EE03-D874-4827-B76C-0674AB02443B}" destId="{1F37D035-E35D-4D9A-9FAA-64062841E646}" srcOrd="1" destOrd="0" presId="urn:microsoft.com/office/officeart/2005/8/layout/lProcess2"/>
    <dgm:cxn modelId="{12B516AB-EEA2-44A3-B7FC-6B4D95869C78}" srcId="{2A99E11F-7F09-41AC-BD23-C20C969379D9}" destId="{828D13A5-75EB-4215-8483-59217208E222}" srcOrd="1" destOrd="0" parTransId="{F27206FC-4C32-459D-989C-81D88B0DAF29}" sibTransId="{8146B57A-4BC0-4630-AEF2-1B1DE3D32D01}"/>
    <dgm:cxn modelId="{015576A7-EE5A-4CB8-A492-D306EEE5AF94}" type="presOf" srcId="{1B46CB00-7678-441F-AA16-6DD4CA001017}" destId="{B68FEFBF-CFDB-4CE6-BC6B-E7ED42B7E930}" srcOrd="0" destOrd="0" presId="urn:microsoft.com/office/officeart/2005/8/layout/lProcess2"/>
    <dgm:cxn modelId="{5744AADF-9EFA-4DF7-9A4D-21E5F4839B5E}" srcId="{1AF4BE10-1A44-4EF3-A79F-D46736910B49}" destId="{AEBEEDDD-60A5-43DB-91E7-CAAE5ED338CF}" srcOrd="0" destOrd="0" parTransId="{210A7D71-3512-41D8-B830-5C0D41921B60}" sibTransId="{308CEA6C-C8AA-42CD-B059-1C3D745625FA}"/>
    <dgm:cxn modelId="{A2D6BF05-A586-41CE-A617-2AF5082A13D8}" type="presOf" srcId="{9C423D85-BD1F-4C1D-91FF-CC85ADB03A25}" destId="{F78160EA-47F7-4646-9E3A-28CAD31732B5}" srcOrd="0" destOrd="0" presId="urn:microsoft.com/office/officeart/2005/8/layout/lProcess2"/>
    <dgm:cxn modelId="{1B1D676E-316C-4C28-957D-DA927F1D316D}" srcId="{17A8AAB4-0F7D-4F04-8D55-F8DBE65AA0AB}" destId="{A7A0EE03-D874-4827-B76C-0674AB02443B}" srcOrd="2" destOrd="0" parTransId="{A1DD3901-CDC7-4528-A1A6-1762B8592651}" sibTransId="{34D072E9-9970-48CE-A160-6892F8F154A7}"/>
    <dgm:cxn modelId="{4D21589A-B78A-4866-947C-29BBC9C9C371}" srcId="{1AF4BE10-1A44-4EF3-A79F-D46736910B49}" destId="{1B46CB00-7678-441F-AA16-6DD4CA001017}" srcOrd="2" destOrd="0" parTransId="{64393DCE-33EA-4528-8179-E653F27B8EDB}" sibTransId="{F7014B8A-73DE-456E-BF20-B80AB5ED1E1C}"/>
    <dgm:cxn modelId="{48870A3F-2382-4506-BE9C-F3AC04D2DD28}" type="presOf" srcId="{6DFF97F0-EBBC-4D83-86CF-CD4561F7FB89}" destId="{9AA69073-8D74-4137-AEEF-3853FAB72694}" srcOrd="0" destOrd="0" presId="urn:microsoft.com/office/officeart/2005/8/layout/lProcess2"/>
    <dgm:cxn modelId="{591D2E00-8F70-45DE-B452-79A651515394}" type="presOf" srcId="{1AF4BE10-1A44-4EF3-A79F-D46736910B49}" destId="{4ED795A0-B59D-4836-9011-A4D20BD42DCF}" srcOrd="0" destOrd="0" presId="urn:microsoft.com/office/officeart/2005/8/layout/lProcess2"/>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12B0BCDF-9343-4FB4-86F9-4922E0A679DC}" type="presOf" srcId="{AEBEEDDD-60A5-43DB-91E7-CAAE5ED338CF}" destId="{3B5A5BA6-1805-4BD2-9C62-DAC447ED122D}" srcOrd="0" destOrd="0" presId="urn:microsoft.com/office/officeart/2005/8/layout/lProcess2"/>
    <dgm:cxn modelId="{8B976DA5-CF20-46D6-AE64-1EC859DCC36B}" type="presOf" srcId="{E7842B65-EB61-4376-9E64-0E29D6D38453}" destId="{7B31870D-095C-4702-AAC2-DF4E449C1184}" srcOrd="0" destOrd="0" presId="urn:microsoft.com/office/officeart/2005/8/layout/lProcess2"/>
    <dgm:cxn modelId="{5A837B63-0822-4EF8-AE84-2BB15BDC7BB5}" srcId="{2A99E11F-7F09-41AC-BD23-C20C969379D9}" destId="{25C58374-2D04-49AD-B9ED-E15DBEBD4C36}" srcOrd="3" destOrd="0" parTransId="{2908FBAB-B967-4EF9-A588-296150F0C593}" sibTransId="{54F0135B-6B77-4EE2-8D48-8A1D1B0E2F24}"/>
    <dgm:cxn modelId="{D29920B2-84D8-4D18-B4AA-BAD979255956}" type="presOf" srcId="{A3498962-A3BC-42D8-87B2-F9B10040ADC7}" destId="{55A14460-B99A-4C6F-9C02-732A218D5DD9}" srcOrd="0" destOrd="0" presId="urn:microsoft.com/office/officeart/2005/8/layout/lProcess2"/>
    <dgm:cxn modelId="{C93514B6-CB52-42D8-9866-6DED2B9DB065}" type="presOf" srcId="{2A99E11F-7F09-41AC-BD23-C20C969379D9}" destId="{563DE49F-35A1-4CD9-A787-5E956B18BDDE}"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9155C072-315A-43F7-A6A3-F8CC941C5572}" type="presParOf" srcId="{D0C05203-E715-4490-8EB5-2A13D6A60345}" destId="{2F5BEC4F-FCBB-44A4-A382-E8596E28527A}" srcOrd="0" destOrd="0" presId="urn:microsoft.com/office/officeart/2005/8/layout/lProcess2"/>
    <dgm:cxn modelId="{625CE8BF-2931-4562-B15E-4E63866FB14B}" type="presParOf" srcId="{2F5BEC4F-FCBB-44A4-A382-E8596E28527A}" destId="{563DE49F-35A1-4CD9-A787-5E956B18BDDE}" srcOrd="0" destOrd="0" presId="urn:microsoft.com/office/officeart/2005/8/layout/lProcess2"/>
    <dgm:cxn modelId="{E5554164-463C-4D91-BB97-5A40D101D693}" type="presParOf" srcId="{2F5BEC4F-FCBB-44A4-A382-E8596E28527A}" destId="{D4D9BF8A-9059-44C7-BE5A-FDE23AFB53B1}" srcOrd="1" destOrd="0" presId="urn:microsoft.com/office/officeart/2005/8/layout/lProcess2"/>
    <dgm:cxn modelId="{3C966982-873A-4E6F-BBCB-235F5BF5AEF5}" type="presParOf" srcId="{2F5BEC4F-FCBB-44A4-A382-E8596E28527A}" destId="{E535B422-BC06-40CB-868D-E3770BADB624}" srcOrd="2" destOrd="0" presId="urn:microsoft.com/office/officeart/2005/8/layout/lProcess2"/>
    <dgm:cxn modelId="{8C52A19A-5343-4362-8737-CB7B7D9FF274}" type="presParOf" srcId="{E535B422-BC06-40CB-868D-E3770BADB624}" destId="{560D95DD-EF85-4D10-ACF2-3483AA1BA745}" srcOrd="0" destOrd="0" presId="urn:microsoft.com/office/officeart/2005/8/layout/lProcess2"/>
    <dgm:cxn modelId="{736A17AA-97E5-4E6D-B968-4B3E95166909}" type="presParOf" srcId="{560D95DD-EF85-4D10-ACF2-3483AA1BA745}" destId="{552724DC-8A3B-4AC0-9AD2-03FE596F6224}" srcOrd="0" destOrd="0" presId="urn:microsoft.com/office/officeart/2005/8/layout/lProcess2"/>
    <dgm:cxn modelId="{085AF1C0-A529-484E-9CA6-691AD70EA841}" type="presParOf" srcId="{560D95DD-EF85-4D10-ACF2-3483AA1BA745}" destId="{56E31611-0BED-4324-9884-CD4E2405AF41}" srcOrd="1" destOrd="0" presId="urn:microsoft.com/office/officeart/2005/8/layout/lProcess2"/>
    <dgm:cxn modelId="{2317A1CC-47B7-48D3-96B9-F166E2D3F8FE}" type="presParOf" srcId="{560D95DD-EF85-4D10-ACF2-3483AA1BA745}" destId="{8DA8FAB4-3312-4331-9822-1F0B10A52AD8}" srcOrd="2" destOrd="0" presId="urn:microsoft.com/office/officeart/2005/8/layout/lProcess2"/>
    <dgm:cxn modelId="{13CB031B-F451-4E13-9984-DBE2B13EB6F9}" type="presParOf" srcId="{560D95DD-EF85-4D10-ACF2-3483AA1BA745}" destId="{3211533A-FB1D-4F93-8C2C-A134D1D6DCFE}" srcOrd="3" destOrd="0" presId="urn:microsoft.com/office/officeart/2005/8/layout/lProcess2"/>
    <dgm:cxn modelId="{243C2207-4BB2-4C38-9DA1-988347B184C5}" type="presParOf" srcId="{560D95DD-EF85-4D10-ACF2-3483AA1BA745}" destId="{F6BFAF5D-51A3-481E-A2E5-C1AD8B01B342}" srcOrd="4" destOrd="0" presId="urn:microsoft.com/office/officeart/2005/8/layout/lProcess2"/>
    <dgm:cxn modelId="{D0DC2B17-C5CA-47E4-BBA5-BD207D179055}" type="presParOf" srcId="{560D95DD-EF85-4D10-ACF2-3483AA1BA745}" destId="{15F76D67-1317-4D99-A1AC-3A859D2112FF}" srcOrd="5" destOrd="0" presId="urn:microsoft.com/office/officeart/2005/8/layout/lProcess2"/>
    <dgm:cxn modelId="{579F5998-3A60-410C-857E-612C0C7481DA}" type="presParOf" srcId="{560D95DD-EF85-4D10-ACF2-3483AA1BA745}" destId="{7DF625EA-3CAF-40EC-8E5B-E1C961EF62E8}" srcOrd="6" destOrd="0" presId="urn:microsoft.com/office/officeart/2005/8/layout/lProcess2"/>
    <dgm:cxn modelId="{B863C344-5A74-4692-81AC-62CB5D0981DA}" type="presParOf" srcId="{D0C05203-E715-4490-8EB5-2A13D6A60345}" destId="{D1E77190-E6B7-4C30-93B7-75589B62B1D8}" srcOrd="1" destOrd="0" presId="urn:microsoft.com/office/officeart/2005/8/layout/lProcess2"/>
    <dgm:cxn modelId="{96173DF0-9C10-461A-B531-4C339598AFD0}" type="presParOf" srcId="{D0C05203-E715-4490-8EB5-2A13D6A60345}" destId="{096538BC-F53C-42E4-BECD-585E61755DD0}" srcOrd="2" destOrd="0" presId="urn:microsoft.com/office/officeart/2005/8/layout/lProcess2"/>
    <dgm:cxn modelId="{E519EFF3-E39F-4757-B4ED-54462E61A598}" type="presParOf" srcId="{096538BC-F53C-42E4-BECD-585E61755DD0}" destId="{4ED795A0-B59D-4836-9011-A4D20BD42DCF}" srcOrd="0" destOrd="0" presId="urn:microsoft.com/office/officeart/2005/8/layout/lProcess2"/>
    <dgm:cxn modelId="{E077FDE2-FC3B-48A4-91FB-EDF9BBA534F5}" type="presParOf" srcId="{096538BC-F53C-42E4-BECD-585E61755DD0}" destId="{D0D59456-B739-4839-B6FE-8CE8D118BA3F}" srcOrd="1" destOrd="0" presId="urn:microsoft.com/office/officeart/2005/8/layout/lProcess2"/>
    <dgm:cxn modelId="{3A8A3732-FE48-4F43-A476-0A94AE2F1834}" type="presParOf" srcId="{096538BC-F53C-42E4-BECD-585E61755DD0}" destId="{CF1C10F7-4A04-4DA4-91CB-04F41E1F9A7D}" srcOrd="2" destOrd="0" presId="urn:microsoft.com/office/officeart/2005/8/layout/lProcess2"/>
    <dgm:cxn modelId="{96CCC97F-C576-42CA-B317-2A729483A247}" type="presParOf" srcId="{CF1C10F7-4A04-4DA4-91CB-04F41E1F9A7D}" destId="{34DAAEF6-286F-4965-9AE7-32FEE0D60E6C}" srcOrd="0" destOrd="0" presId="urn:microsoft.com/office/officeart/2005/8/layout/lProcess2"/>
    <dgm:cxn modelId="{0675BA1D-8619-42ED-A5A8-491324F2D114}" type="presParOf" srcId="{34DAAEF6-286F-4965-9AE7-32FEE0D60E6C}" destId="{3B5A5BA6-1805-4BD2-9C62-DAC447ED122D}" srcOrd="0" destOrd="0" presId="urn:microsoft.com/office/officeart/2005/8/layout/lProcess2"/>
    <dgm:cxn modelId="{84D1F554-948E-4137-A2A9-5DCD4EC42245}" type="presParOf" srcId="{34DAAEF6-286F-4965-9AE7-32FEE0D60E6C}" destId="{A65A3AF1-2E49-408C-9F7B-957CFF8E1938}" srcOrd="1" destOrd="0" presId="urn:microsoft.com/office/officeart/2005/8/layout/lProcess2"/>
    <dgm:cxn modelId="{CE440A7B-E100-4585-8020-EF48457864FB}" type="presParOf" srcId="{34DAAEF6-286F-4965-9AE7-32FEE0D60E6C}" destId="{2C83FCDB-50FF-4400-BAC1-A59F2749571C}" srcOrd="2" destOrd="0" presId="urn:microsoft.com/office/officeart/2005/8/layout/lProcess2"/>
    <dgm:cxn modelId="{282AA5C2-E545-48A1-AB9E-F1FC5698094E}" type="presParOf" srcId="{34DAAEF6-286F-4965-9AE7-32FEE0D60E6C}" destId="{4A970342-4FC9-4D86-8C80-8478E726E2FC}" srcOrd="3" destOrd="0" presId="urn:microsoft.com/office/officeart/2005/8/layout/lProcess2"/>
    <dgm:cxn modelId="{FEC6D166-3DC3-4D45-9459-D8A9DEA484C7}" type="presParOf" srcId="{34DAAEF6-286F-4965-9AE7-32FEE0D60E6C}" destId="{B68FEFBF-CFDB-4CE6-BC6B-E7ED42B7E930}" srcOrd="4" destOrd="0" presId="urn:microsoft.com/office/officeart/2005/8/layout/lProcess2"/>
    <dgm:cxn modelId="{6F57859B-B96E-404D-9474-67F7767E3126}" type="presParOf" srcId="{D0C05203-E715-4490-8EB5-2A13D6A60345}" destId="{D6D23F90-C870-49C2-A410-82AFD969B255}" srcOrd="3" destOrd="0" presId="urn:microsoft.com/office/officeart/2005/8/layout/lProcess2"/>
    <dgm:cxn modelId="{64347C1E-5A0D-43BA-8036-3AAB42FBAFF7}" type="presParOf" srcId="{D0C05203-E715-4490-8EB5-2A13D6A60345}" destId="{DA7DD441-8689-40CF-93D8-73E6160CC06F}" srcOrd="4" destOrd="0" presId="urn:microsoft.com/office/officeart/2005/8/layout/lProcess2"/>
    <dgm:cxn modelId="{DE0D76D9-2791-4848-9C6A-CFA29D9AE3C2}" type="presParOf" srcId="{DA7DD441-8689-40CF-93D8-73E6160CC06F}" destId="{2518BE23-222D-47AD-9F03-D8EFA567F112}" srcOrd="0" destOrd="0" presId="urn:microsoft.com/office/officeart/2005/8/layout/lProcess2"/>
    <dgm:cxn modelId="{9D771837-9E84-453D-B1BE-7C55444EB2B6}" type="presParOf" srcId="{DA7DD441-8689-40CF-93D8-73E6160CC06F}" destId="{1F37D035-E35D-4D9A-9FAA-64062841E646}" srcOrd="1" destOrd="0" presId="urn:microsoft.com/office/officeart/2005/8/layout/lProcess2"/>
    <dgm:cxn modelId="{3B59ACA0-660E-40C3-9109-E3078F92C93A}" type="presParOf" srcId="{DA7DD441-8689-40CF-93D8-73E6160CC06F}" destId="{FB864472-EACD-4821-BF7D-45BCBF896A08}" srcOrd="2" destOrd="0" presId="urn:microsoft.com/office/officeart/2005/8/layout/lProcess2"/>
    <dgm:cxn modelId="{7A190465-C426-40A6-ADCE-35ED9D9119A2}" type="presParOf" srcId="{FB864472-EACD-4821-BF7D-45BCBF896A08}" destId="{1DC15797-FE4D-415D-97CF-F122FEA1B273}" srcOrd="0" destOrd="0" presId="urn:microsoft.com/office/officeart/2005/8/layout/lProcess2"/>
    <dgm:cxn modelId="{621842E9-9DEB-462C-8541-CCA9BFF9A46E}" type="presParOf" srcId="{1DC15797-FE4D-415D-97CF-F122FEA1B273}" destId="{7B31870D-095C-4702-AAC2-DF4E449C1184}" srcOrd="0" destOrd="0" presId="urn:microsoft.com/office/officeart/2005/8/layout/lProcess2"/>
    <dgm:cxn modelId="{13731D1C-1144-45A7-811A-CB7DBC393B67}" type="presParOf" srcId="{1DC15797-FE4D-415D-97CF-F122FEA1B273}" destId="{1CF72E98-5901-4544-9D09-53C2F25F263E}" srcOrd="1" destOrd="0" presId="urn:microsoft.com/office/officeart/2005/8/layout/lProcess2"/>
    <dgm:cxn modelId="{ED96EC7C-8F95-45CE-9014-F1F0BFE3ADED}" type="presParOf" srcId="{1DC15797-FE4D-415D-97CF-F122FEA1B273}" destId="{D7D8251D-EAEF-4E9D-946B-9098E8DBE736}" srcOrd="2" destOrd="0" presId="urn:microsoft.com/office/officeart/2005/8/layout/lProcess2"/>
    <dgm:cxn modelId="{1AF88B90-D84D-4DCD-853E-655123EFB610}" type="presParOf" srcId="{1DC15797-FE4D-415D-97CF-F122FEA1B273}" destId="{C3189185-4B69-4A96-A295-F872E587D598}" srcOrd="3" destOrd="0" presId="urn:microsoft.com/office/officeart/2005/8/layout/lProcess2"/>
    <dgm:cxn modelId="{33B47DA5-D9C1-4301-847C-175328AB58FD}" type="presParOf" srcId="{1DC15797-FE4D-415D-97CF-F122FEA1B273}" destId="{FA27F0A9-55FD-4274-8AF9-8F90668D752E}" srcOrd="4" destOrd="0" presId="urn:microsoft.com/office/officeart/2005/8/layout/lProcess2"/>
    <dgm:cxn modelId="{B5C46964-8DC1-44BE-8BD7-FDE132137772}" type="presParOf" srcId="{1DC15797-FE4D-415D-97CF-F122FEA1B273}" destId="{0C6EA508-4BBB-4C29-B61F-8BFF7C324DDB}" srcOrd="5" destOrd="0" presId="urn:microsoft.com/office/officeart/2005/8/layout/lProcess2"/>
    <dgm:cxn modelId="{87C5F306-E636-4430-8CD8-7739F12CF16F}" type="presParOf" srcId="{1DC15797-FE4D-415D-97CF-F122FEA1B273}" destId="{9AA69073-8D74-4137-AEEF-3853FAB72694}" srcOrd="6" destOrd="0" presId="urn:microsoft.com/office/officeart/2005/8/layout/lProcess2"/>
    <dgm:cxn modelId="{FE99D597-246B-40F6-B886-761470889B41}" type="presParOf" srcId="{1DC15797-FE4D-415D-97CF-F122FEA1B273}" destId="{34CE4924-7BAC-4CBD-A399-EAC855FBD4FF}" srcOrd="7" destOrd="0" presId="urn:microsoft.com/office/officeart/2005/8/layout/lProcess2"/>
    <dgm:cxn modelId="{3BBED37F-20B8-41A4-865B-400FD904A4D1}" type="presParOf" srcId="{1DC15797-FE4D-415D-97CF-F122FEA1B273}" destId="{80B1090E-5E9D-4AE9-A67B-5B8FD3C5650E}" srcOrd="8" destOrd="0" presId="urn:microsoft.com/office/officeart/2005/8/layout/lProcess2"/>
    <dgm:cxn modelId="{40CDA40E-AD0F-4E18-9E9A-5F8012180B9E}" type="presParOf" srcId="{1DC15797-FE4D-415D-97CF-F122FEA1B273}" destId="{B7CCBE9E-8229-4B5B-9A95-154B4B1F6785}" srcOrd="9" destOrd="0" presId="urn:microsoft.com/office/officeart/2005/8/layout/lProcess2"/>
    <dgm:cxn modelId="{C744A1FA-F6E3-4253-A81A-C0A3919C6227}" type="presParOf" srcId="{1DC15797-FE4D-415D-97CF-F122FEA1B273}" destId="{F78160EA-47F7-4646-9E3A-28CAD31732B5}" srcOrd="10" destOrd="0" presId="urn:microsoft.com/office/officeart/2005/8/layout/lProcess2"/>
    <dgm:cxn modelId="{4DEE0130-0E7E-4474-B34F-D92A410D11BB}" type="presParOf" srcId="{1DC15797-FE4D-415D-97CF-F122FEA1B273}" destId="{69392EB9-20AE-4CE6-8998-DEAD8EDCCFF7}" srcOrd="11" destOrd="0" presId="urn:microsoft.com/office/officeart/2005/8/layout/lProcess2"/>
    <dgm:cxn modelId="{08018CF4-E06E-4392-AAB1-7A9B27A36D6F}"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a:ln w="76200">
          <a:solidFill>
            <a:srgbClr val="FF0000"/>
          </a:solidFill>
        </a:ln>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dirty="0"/>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dgm:t>
        <a:bodyPr/>
        <a:lstStyle/>
        <a:p>
          <a:r>
            <a:rPr lang="en-GB"/>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dirty="0"/>
            <a:t>Marie </a:t>
          </a:r>
          <a:r>
            <a:rPr lang="en-GB" dirty="0" err="1"/>
            <a:t>Skłodowska</a:t>
          </a:r>
          <a:r>
            <a:rPr lang="en-GB" dirty="0"/>
            <a:t>-Curie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a:prstGeom prst="rect">
          <a:avLst/>
        </a:prstGeom>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55B79FB8-9D67-4569-B0D8-EB88E15015F8}" type="presOf" srcId="{AEBEEDDD-60A5-43DB-91E7-CAAE5ED338CF}" destId="{3B5A5BA6-1805-4BD2-9C62-DAC447ED122D}" srcOrd="0" destOrd="0" presId="urn:microsoft.com/office/officeart/2005/8/layout/lProcess2"/>
    <dgm:cxn modelId="{381A016F-BBE5-4314-B203-A69ED93A7B3C}" type="presOf" srcId="{1B46CB00-7678-441F-AA16-6DD4CA001017}" destId="{B68FEFBF-CFDB-4CE6-BC6B-E7ED42B7E930}" srcOrd="0" destOrd="0" presId="urn:microsoft.com/office/officeart/2005/8/layout/lProcess2"/>
    <dgm:cxn modelId="{2BCE39D0-3DB5-475B-B745-E94C02E4B570}" srcId="{A7A0EE03-D874-4827-B76C-0674AB02443B}" destId="{6DFF97F0-EBBC-4D83-86CF-CD4561F7FB89}" srcOrd="3" destOrd="0" parTransId="{B968AE80-DF22-4607-B5F4-95E17360AB9B}" sibTransId="{62ED0C8E-97CA-4DC4-A73E-053E5565E333}"/>
    <dgm:cxn modelId="{A04E2274-1572-4340-8221-BD62FF10EC4B}" type="presOf" srcId="{E5A990F4-55B1-4931-BFAB-3E3B7CEE7AE0}" destId="{D7D8251D-EAEF-4E9D-946B-9098E8DBE736}" srcOrd="0" destOrd="0" presId="urn:microsoft.com/office/officeart/2005/8/layout/lProcess2"/>
    <dgm:cxn modelId="{7A2632C9-129F-4C3A-835E-0EF09A750A39}" srcId="{2A99E11F-7F09-41AC-BD23-C20C969379D9}" destId="{B8534E3E-8ED4-47A5-AAA1-78A873DBCAB5}" srcOrd="0" destOrd="0" parTransId="{409A607A-7D7A-4EB7-9755-84D3E9CC1B26}" sibTransId="{4F628CFB-0A47-481E-93F5-8C89A6C4C1DA}"/>
    <dgm:cxn modelId="{F3B0EDB3-063F-43DE-8069-6D775659D441}" srcId="{A7A0EE03-D874-4827-B76C-0674AB02443B}" destId="{A3498962-A3BC-42D8-87B2-F9B10040ADC7}" srcOrd="6" destOrd="0" parTransId="{97E40215-CB67-4A12-8AB9-9E86E31CEE42}" sibTransId="{AC832B81-5AA7-4F2F-B396-ED41132040A5}"/>
    <dgm:cxn modelId="{912165C7-EC51-4539-91CF-F7610997AE94}" type="presOf" srcId="{A7A0EE03-D874-4827-B76C-0674AB02443B}" destId="{2518BE23-222D-47AD-9F03-D8EFA567F112}" srcOrd="0" destOrd="0" presId="urn:microsoft.com/office/officeart/2005/8/layout/lProcess2"/>
    <dgm:cxn modelId="{8DBDAB85-FAE9-4BA3-A9C6-D3AB53DE472A}" type="presOf" srcId="{D063B842-996D-46F2-B1BB-EE39C65616D6}" destId="{80B1090E-5E9D-4AE9-A67B-5B8FD3C5650E}" srcOrd="0"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317F65BB-7A68-4008-BF16-02C6BF3AE6BD}" type="presOf" srcId="{B8534E3E-8ED4-47A5-AAA1-78A873DBCAB5}" destId="{552724DC-8A3B-4AC0-9AD2-03FE596F6224}" srcOrd="0" destOrd="0" presId="urn:microsoft.com/office/officeart/2005/8/layout/lProcess2"/>
    <dgm:cxn modelId="{D1736EF2-ECF7-4237-B3AF-DB5026BA8792}" type="presOf" srcId="{9485127F-F468-4116-8787-7A0260A997B7}" destId="{FA27F0A9-55FD-4274-8AF9-8F90668D752E}" srcOrd="0" destOrd="0" presId="urn:microsoft.com/office/officeart/2005/8/layout/lProcess2"/>
    <dgm:cxn modelId="{4C9920E2-ADE0-4CF8-B003-8060BA8CF11B}" type="presOf" srcId="{974D850C-2722-4541-BBC6-5EB0091CCFD0}" destId="{F6BFAF5D-51A3-481E-A2E5-C1AD8B01B342}" srcOrd="0" destOrd="0" presId="urn:microsoft.com/office/officeart/2005/8/layout/lProcess2"/>
    <dgm:cxn modelId="{ECDCF57B-68AD-46A9-9AE8-6DA4A3A71E99}" type="presOf" srcId="{25C58374-2D04-49AD-B9ED-E15DBEBD4C36}" destId="{7DF625EA-3CAF-40EC-8E5B-E1C961EF62E8}" srcOrd="0"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769B2A75-BDD4-4C7F-A4F0-13F410EE8B6D}" type="presOf" srcId="{6DFF97F0-EBBC-4D83-86CF-CD4561F7FB89}" destId="{9AA69073-8D74-4137-AEEF-3853FAB72694}" srcOrd="0" destOrd="0" presId="urn:microsoft.com/office/officeart/2005/8/layout/lProcess2"/>
    <dgm:cxn modelId="{3D91D80B-7253-47D9-AB74-B1FAB5F7CAF9}" type="presOf" srcId="{828D13A5-75EB-4215-8483-59217208E222}" destId="{8DA8FAB4-3312-4331-9822-1F0B10A52AD8}" srcOrd="0" destOrd="0" presId="urn:microsoft.com/office/officeart/2005/8/layout/lProcess2"/>
    <dgm:cxn modelId="{94A59B3F-81F0-441B-ACB9-570F70D8D2C3}" type="presOf" srcId="{B3670F34-DE3F-4DA8-8ED4-5B4B21034101}" destId="{2C83FCDB-50FF-4400-BAC1-A59F2749571C}"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136BAA6B-CEAD-44FF-A1B7-49A191FE783D}" srcId="{A7A0EE03-D874-4827-B76C-0674AB02443B}" destId="{9485127F-F468-4116-8787-7A0260A997B7}" srcOrd="2" destOrd="0" parTransId="{531AEF6F-53DB-40C9-B2E2-A58A2210CA7F}" sibTransId="{F32B2B5F-600A-4FAF-A80E-482C9B8CB17D}"/>
    <dgm:cxn modelId="{12B516AB-EEA2-44A3-B7FC-6B4D95869C78}" srcId="{2A99E11F-7F09-41AC-BD23-C20C969379D9}" destId="{828D13A5-75EB-4215-8483-59217208E222}" srcOrd="1" destOrd="0" parTransId="{F27206FC-4C32-459D-989C-81D88B0DAF29}" sibTransId="{8146B57A-4BC0-4630-AEF2-1B1DE3D32D01}"/>
    <dgm:cxn modelId="{5744AADF-9EFA-4DF7-9A4D-21E5F4839B5E}" srcId="{1AF4BE10-1A44-4EF3-A79F-D46736910B49}" destId="{AEBEEDDD-60A5-43DB-91E7-CAAE5ED338CF}" srcOrd="0" destOrd="0" parTransId="{210A7D71-3512-41D8-B830-5C0D41921B60}" sibTransId="{308CEA6C-C8AA-42CD-B059-1C3D745625FA}"/>
    <dgm:cxn modelId="{1B1D676E-316C-4C28-957D-DA927F1D316D}" srcId="{17A8AAB4-0F7D-4F04-8D55-F8DBE65AA0AB}" destId="{A7A0EE03-D874-4827-B76C-0674AB02443B}" srcOrd="2" destOrd="0" parTransId="{A1DD3901-CDC7-4528-A1A6-1762B8592651}" sibTransId="{34D072E9-9970-48CE-A160-6892F8F154A7}"/>
    <dgm:cxn modelId="{6B2BA13D-68F6-4A26-822E-25B1B135C359}" type="presOf" srcId="{17A8AAB4-0F7D-4F04-8D55-F8DBE65AA0AB}" destId="{D0C05203-E715-4490-8EB5-2A13D6A60345}" srcOrd="0" destOrd="0" presId="urn:microsoft.com/office/officeart/2005/8/layout/lProcess2"/>
    <dgm:cxn modelId="{8CBFC9FF-5378-4824-A271-4DD5DA2E0AAA}" type="presOf" srcId="{1AF4BE10-1A44-4EF3-A79F-D46736910B49}" destId="{4ED795A0-B59D-4836-9011-A4D20BD42DCF}" srcOrd="0" destOrd="0" presId="urn:microsoft.com/office/officeart/2005/8/layout/lProcess2"/>
    <dgm:cxn modelId="{4D21589A-B78A-4866-947C-29BBC9C9C371}" srcId="{1AF4BE10-1A44-4EF3-A79F-D46736910B49}" destId="{1B46CB00-7678-441F-AA16-6DD4CA001017}" srcOrd="2" destOrd="0" parTransId="{64393DCE-33EA-4528-8179-E653F27B8EDB}" sibTransId="{F7014B8A-73DE-456E-BF20-B80AB5ED1E1C}"/>
    <dgm:cxn modelId="{4C70ABCA-F7FB-482C-8189-744769260AC4}" type="presOf" srcId="{A7A0EE03-D874-4827-B76C-0674AB02443B}" destId="{1F37D035-E35D-4D9A-9FAA-64062841E646}" srcOrd="1" destOrd="0" presId="urn:microsoft.com/office/officeart/2005/8/layout/lProcess2"/>
    <dgm:cxn modelId="{BAD773B0-BD05-4828-97A5-9013AACDF9E8}" type="presOf" srcId="{1AF4BE10-1A44-4EF3-A79F-D46736910B49}" destId="{D0D59456-B739-4839-B6FE-8CE8D118BA3F}" srcOrd="1" destOrd="0" presId="urn:microsoft.com/office/officeart/2005/8/layout/lProcess2"/>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77C89584-558E-4664-9F20-281B10B42DE1}" type="presOf" srcId="{2A99E11F-7F09-41AC-BD23-C20C969379D9}" destId="{D4D9BF8A-9059-44C7-BE5A-FDE23AFB53B1}" srcOrd="1" destOrd="0" presId="urn:microsoft.com/office/officeart/2005/8/layout/lProcess2"/>
    <dgm:cxn modelId="{5A837B63-0822-4EF8-AE84-2BB15BDC7BB5}" srcId="{2A99E11F-7F09-41AC-BD23-C20C969379D9}" destId="{25C58374-2D04-49AD-B9ED-E15DBEBD4C36}" srcOrd="3" destOrd="0" parTransId="{2908FBAB-B967-4EF9-A588-296150F0C593}" sibTransId="{54F0135B-6B77-4EE2-8D48-8A1D1B0E2F24}"/>
    <dgm:cxn modelId="{2A71E195-83EE-4E97-ABA9-D7544D081DEC}" type="presOf" srcId="{E7842B65-EB61-4376-9E64-0E29D6D38453}" destId="{7B31870D-095C-4702-AAC2-DF4E449C1184}" srcOrd="0" destOrd="0" presId="urn:microsoft.com/office/officeart/2005/8/layout/lProcess2"/>
    <dgm:cxn modelId="{C8AB25DC-6EDC-4956-B12F-2A989D249385}" type="presOf" srcId="{A3498962-A3BC-42D8-87B2-F9B10040ADC7}" destId="{55A14460-B99A-4C6F-9C02-732A218D5DD9}" srcOrd="0" destOrd="0" presId="urn:microsoft.com/office/officeart/2005/8/layout/lProcess2"/>
    <dgm:cxn modelId="{517F1A4C-2C43-4341-AD2F-EBEA846E14B2}" type="presOf" srcId="{2A99E11F-7F09-41AC-BD23-C20C969379D9}" destId="{563DE49F-35A1-4CD9-A787-5E956B18BDDE}"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CA78CE50-E2EB-4FD6-B48C-DF0FD5E0D42C}" type="presOf" srcId="{9C423D85-BD1F-4C1D-91FF-CC85ADB03A25}" destId="{F78160EA-47F7-4646-9E3A-28CAD31732B5}" srcOrd="0" destOrd="0" presId="urn:microsoft.com/office/officeart/2005/8/layout/lProcess2"/>
    <dgm:cxn modelId="{CC9638E7-2E84-4F81-BDA9-DD9474B43FAA}" type="presParOf" srcId="{D0C05203-E715-4490-8EB5-2A13D6A60345}" destId="{2F5BEC4F-FCBB-44A4-A382-E8596E28527A}" srcOrd="0" destOrd="0" presId="urn:microsoft.com/office/officeart/2005/8/layout/lProcess2"/>
    <dgm:cxn modelId="{B6918D44-7C64-4E15-8317-B5111E2D9338}" type="presParOf" srcId="{2F5BEC4F-FCBB-44A4-A382-E8596E28527A}" destId="{563DE49F-35A1-4CD9-A787-5E956B18BDDE}" srcOrd="0" destOrd="0" presId="urn:microsoft.com/office/officeart/2005/8/layout/lProcess2"/>
    <dgm:cxn modelId="{7A2855C6-A6A6-485C-995D-48D4828D5E4A}" type="presParOf" srcId="{2F5BEC4F-FCBB-44A4-A382-E8596E28527A}" destId="{D4D9BF8A-9059-44C7-BE5A-FDE23AFB53B1}" srcOrd="1" destOrd="0" presId="urn:microsoft.com/office/officeart/2005/8/layout/lProcess2"/>
    <dgm:cxn modelId="{25BD1EE3-11BF-4724-8F31-C8661C5E8B27}" type="presParOf" srcId="{2F5BEC4F-FCBB-44A4-A382-E8596E28527A}" destId="{E535B422-BC06-40CB-868D-E3770BADB624}" srcOrd="2" destOrd="0" presId="urn:microsoft.com/office/officeart/2005/8/layout/lProcess2"/>
    <dgm:cxn modelId="{5D3B4860-0847-478C-9B22-C021D10CD0B9}" type="presParOf" srcId="{E535B422-BC06-40CB-868D-E3770BADB624}" destId="{560D95DD-EF85-4D10-ACF2-3483AA1BA745}" srcOrd="0" destOrd="0" presId="urn:microsoft.com/office/officeart/2005/8/layout/lProcess2"/>
    <dgm:cxn modelId="{9CB3E353-D5AB-4258-AF37-50BB83516FEA}" type="presParOf" srcId="{560D95DD-EF85-4D10-ACF2-3483AA1BA745}" destId="{552724DC-8A3B-4AC0-9AD2-03FE596F6224}" srcOrd="0" destOrd="0" presId="urn:microsoft.com/office/officeart/2005/8/layout/lProcess2"/>
    <dgm:cxn modelId="{606C0D36-0432-43ED-BF5A-576BBC567F98}" type="presParOf" srcId="{560D95DD-EF85-4D10-ACF2-3483AA1BA745}" destId="{56E31611-0BED-4324-9884-CD4E2405AF41}" srcOrd="1" destOrd="0" presId="urn:microsoft.com/office/officeart/2005/8/layout/lProcess2"/>
    <dgm:cxn modelId="{F0962CC5-AAF1-4E84-8273-F9D14BFC9A55}" type="presParOf" srcId="{560D95DD-EF85-4D10-ACF2-3483AA1BA745}" destId="{8DA8FAB4-3312-4331-9822-1F0B10A52AD8}" srcOrd="2" destOrd="0" presId="urn:microsoft.com/office/officeart/2005/8/layout/lProcess2"/>
    <dgm:cxn modelId="{D20F3F20-6A9C-4DAB-9FD3-E16ECBC905A5}" type="presParOf" srcId="{560D95DD-EF85-4D10-ACF2-3483AA1BA745}" destId="{3211533A-FB1D-4F93-8C2C-A134D1D6DCFE}" srcOrd="3" destOrd="0" presId="urn:microsoft.com/office/officeart/2005/8/layout/lProcess2"/>
    <dgm:cxn modelId="{129CF130-3702-460B-A0D1-24C8187C2413}" type="presParOf" srcId="{560D95DD-EF85-4D10-ACF2-3483AA1BA745}" destId="{F6BFAF5D-51A3-481E-A2E5-C1AD8B01B342}" srcOrd="4" destOrd="0" presId="urn:microsoft.com/office/officeart/2005/8/layout/lProcess2"/>
    <dgm:cxn modelId="{F2A93261-D188-45DC-9123-07E0F635A13C}" type="presParOf" srcId="{560D95DD-EF85-4D10-ACF2-3483AA1BA745}" destId="{15F76D67-1317-4D99-A1AC-3A859D2112FF}" srcOrd="5" destOrd="0" presId="urn:microsoft.com/office/officeart/2005/8/layout/lProcess2"/>
    <dgm:cxn modelId="{1999BFA7-8013-4F16-8AA2-56DB1FFF7B33}" type="presParOf" srcId="{560D95DD-EF85-4D10-ACF2-3483AA1BA745}" destId="{7DF625EA-3CAF-40EC-8E5B-E1C961EF62E8}" srcOrd="6" destOrd="0" presId="urn:microsoft.com/office/officeart/2005/8/layout/lProcess2"/>
    <dgm:cxn modelId="{74D6E3E0-E2D9-4880-B2DE-D69D915D8DBD}" type="presParOf" srcId="{D0C05203-E715-4490-8EB5-2A13D6A60345}" destId="{D1E77190-E6B7-4C30-93B7-75589B62B1D8}" srcOrd="1" destOrd="0" presId="urn:microsoft.com/office/officeart/2005/8/layout/lProcess2"/>
    <dgm:cxn modelId="{4FACAE64-4AA7-45C8-95A0-B5C8849B33E6}" type="presParOf" srcId="{D0C05203-E715-4490-8EB5-2A13D6A60345}" destId="{096538BC-F53C-42E4-BECD-585E61755DD0}" srcOrd="2" destOrd="0" presId="urn:microsoft.com/office/officeart/2005/8/layout/lProcess2"/>
    <dgm:cxn modelId="{F9327FC6-83DB-49FE-8A32-FABA4B05D94C}" type="presParOf" srcId="{096538BC-F53C-42E4-BECD-585E61755DD0}" destId="{4ED795A0-B59D-4836-9011-A4D20BD42DCF}" srcOrd="0" destOrd="0" presId="urn:microsoft.com/office/officeart/2005/8/layout/lProcess2"/>
    <dgm:cxn modelId="{7604291D-EBA3-4DE6-B84D-F8B0ADBB8E0E}" type="presParOf" srcId="{096538BC-F53C-42E4-BECD-585E61755DD0}" destId="{D0D59456-B739-4839-B6FE-8CE8D118BA3F}" srcOrd="1" destOrd="0" presId="urn:microsoft.com/office/officeart/2005/8/layout/lProcess2"/>
    <dgm:cxn modelId="{3FE9F21C-56CA-4460-9FE3-D0E63C0CBF99}" type="presParOf" srcId="{096538BC-F53C-42E4-BECD-585E61755DD0}" destId="{CF1C10F7-4A04-4DA4-91CB-04F41E1F9A7D}" srcOrd="2" destOrd="0" presId="urn:microsoft.com/office/officeart/2005/8/layout/lProcess2"/>
    <dgm:cxn modelId="{13680515-36B2-4CF7-AE69-1DE43B074033}" type="presParOf" srcId="{CF1C10F7-4A04-4DA4-91CB-04F41E1F9A7D}" destId="{34DAAEF6-286F-4965-9AE7-32FEE0D60E6C}" srcOrd="0" destOrd="0" presId="urn:microsoft.com/office/officeart/2005/8/layout/lProcess2"/>
    <dgm:cxn modelId="{44F928AA-6C21-4458-B3EF-A90000D3786F}" type="presParOf" srcId="{34DAAEF6-286F-4965-9AE7-32FEE0D60E6C}" destId="{3B5A5BA6-1805-4BD2-9C62-DAC447ED122D}" srcOrd="0" destOrd="0" presId="urn:microsoft.com/office/officeart/2005/8/layout/lProcess2"/>
    <dgm:cxn modelId="{03188D59-8BE6-4D32-BAF5-A5970074DAEB}" type="presParOf" srcId="{34DAAEF6-286F-4965-9AE7-32FEE0D60E6C}" destId="{A65A3AF1-2E49-408C-9F7B-957CFF8E1938}" srcOrd="1" destOrd="0" presId="urn:microsoft.com/office/officeart/2005/8/layout/lProcess2"/>
    <dgm:cxn modelId="{F75B788E-97FB-4ADD-99AB-8E79248281EA}" type="presParOf" srcId="{34DAAEF6-286F-4965-9AE7-32FEE0D60E6C}" destId="{2C83FCDB-50FF-4400-BAC1-A59F2749571C}" srcOrd="2" destOrd="0" presId="urn:microsoft.com/office/officeart/2005/8/layout/lProcess2"/>
    <dgm:cxn modelId="{47B9B841-5868-456B-A03B-1FA8A87B5E83}" type="presParOf" srcId="{34DAAEF6-286F-4965-9AE7-32FEE0D60E6C}" destId="{4A970342-4FC9-4D86-8C80-8478E726E2FC}" srcOrd="3" destOrd="0" presId="urn:microsoft.com/office/officeart/2005/8/layout/lProcess2"/>
    <dgm:cxn modelId="{4E3B909B-0238-43E9-8119-E5A93CB1139D}" type="presParOf" srcId="{34DAAEF6-286F-4965-9AE7-32FEE0D60E6C}" destId="{B68FEFBF-CFDB-4CE6-BC6B-E7ED42B7E930}" srcOrd="4" destOrd="0" presId="urn:microsoft.com/office/officeart/2005/8/layout/lProcess2"/>
    <dgm:cxn modelId="{61D0BFC7-61E0-44F2-8CC4-237081DCA039}" type="presParOf" srcId="{D0C05203-E715-4490-8EB5-2A13D6A60345}" destId="{D6D23F90-C870-49C2-A410-82AFD969B255}" srcOrd="3" destOrd="0" presId="urn:microsoft.com/office/officeart/2005/8/layout/lProcess2"/>
    <dgm:cxn modelId="{687F7C18-7E4A-466C-89A3-5AC5511139FB}" type="presParOf" srcId="{D0C05203-E715-4490-8EB5-2A13D6A60345}" destId="{DA7DD441-8689-40CF-93D8-73E6160CC06F}" srcOrd="4" destOrd="0" presId="urn:microsoft.com/office/officeart/2005/8/layout/lProcess2"/>
    <dgm:cxn modelId="{1A6BC209-4310-4DBE-84AB-EFD7C4504EC9}" type="presParOf" srcId="{DA7DD441-8689-40CF-93D8-73E6160CC06F}" destId="{2518BE23-222D-47AD-9F03-D8EFA567F112}" srcOrd="0" destOrd="0" presId="urn:microsoft.com/office/officeart/2005/8/layout/lProcess2"/>
    <dgm:cxn modelId="{694567C9-B247-4FFC-B476-220FD16A930F}" type="presParOf" srcId="{DA7DD441-8689-40CF-93D8-73E6160CC06F}" destId="{1F37D035-E35D-4D9A-9FAA-64062841E646}" srcOrd="1" destOrd="0" presId="urn:microsoft.com/office/officeart/2005/8/layout/lProcess2"/>
    <dgm:cxn modelId="{1073E00A-1149-4F9D-B69B-CBCFD0953270}" type="presParOf" srcId="{DA7DD441-8689-40CF-93D8-73E6160CC06F}" destId="{FB864472-EACD-4821-BF7D-45BCBF896A08}" srcOrd="2" destOrd="0" presId="urn:microsoft.com/office/officeart/2005/8/layout/lProcess2"/>
    <dgm:cxn modelId="{270C0631-4BBD-41C1-8057-C0D4A494F186}" type="presParOf" srcId="{FB864472-EACD-4821-BF7D-45BCBF896A08}" destId="{1DC15797-FE4D-415D-97CF-F122FEA1B273}" srcOrd="0" destOrd="0" presId="urn:microsoft.com/office/officeart/2005/8/layout/lProcess2"/>
    <dgm:cxn modelId="{45DDD19A-265E-4F18-990B-8FE3C67BB48A}" type="presParOf" srcId="{1DC15797-FE4D-415D-97CF-F122FEA1B273}" destId="{7B31870D-095C-4702-AAC2-DF4E449C1184}" srcOrd="0" destOrd="0" presId="urn:microsoft.com/office/officeart/2005/8/layout/lProcess2"/>
    <dgm:cxn modelId="{A92207E9-AFA0-4F43-86BB-FAA97F964A11}" type="presParOf" srcId="{1DC15797-FE4D-415D-97CF-F122FEA1B273}" destId="{1CF72E98-5901-4544-9D09-53C2F25F263E}" srcOrd="1" destOrd="0" presId="urn:microsoft.com/office/officeart/2005/8/layout/lProcess2"/>
    <dgm:cxn modelId="{1BC2BEC9-8707-4578-88F6-E572690B78B8}" type="presParOf" srcId="{1DC15797-FE4D-415D-97CF-F122FEA1B273}" destId="{D7D8251D-EAEF-4E9D-946B-9098E8DBE736}" srcOrd="2" destOrd="0" presId="urn:microsoft.com/office/officeart/2005/8/layout/lProcess2"/>
    <dgm:cxn modelId="{FCF53EE5-070D-4419-B917-2E17003A7F63}" type="presParOf" srcId="{1DC15797-FE4D-415D-97CF-F122FEA1B273}" destId="{C3189185-4B69-4A96-A295-F872E587D598}" srcOrd="3" destOrd="0" presId="urn:microsoft.com/office/officeart/2005/8/layout/lProcess2"/>
    <dgm:cxn modelId="{DE9F8105-A0FD-43F8-846F-969799FA3538}" type="presParOf" srcId="{1DC15797-FE4D-415D-97CF-F122FEA1B273}" destId="{FA27F0A9-55FD-4274-8AF9-8F90668D752E}" srcOrd="4" destOrd="0" presId="urn:microsoft.com/office/officeart/2005/8/layout/lProcess2"/>
    <dgm:cxn modelId="{01B9B0D1-84F5-45E0-95D5-64B9ED4D50C4}" type="presParOf" srcId="{1DC15797-FE4D-415D-97CF-F122FEA1B273}" destId="{0C6EA508-4BBB-4C29-B61F-8BFF7C324DDB}" srcOrd="5" destOrd="0" presId="urn:microsoft.com/office/officeart/2005/8/layout/lProcess2"/>
    <dgm:cxn modelId="{C47EB45A-11C0-4630-BCE7-E397789A45DC}" type="presParOf" srcId="{1DC15797-FE4D-415D-97CF-F122FEA1B273}" destId="{9AA69073-8D74-4137-AEEF-3853FAB72694}" srcOrd="6" destOrd="0" presId="urn:microsoft.com/office/officeart/2005/8/layout/lProcess2"/>
    <dgm:cxn modelId="{003F497C-434B-4238-8E1B-615CB71782D2}" type="presParOf" srcId="{1DC15797-FE4D-415D-97CF-F122FEA1B273}" destId="{34CE4924-7BAC-4CBD-A399-EAC855FBD4FF}" srcOrd="7" destOrd="0" presId="urn:microsoft.com/office/officeart/2005/8/layout/lProcess2"/>
    <dgm:cxn modelId="{4936D267-7DC0-40CB-9BF6-4E3F80A57904}" type="presParOf" srcId="{1DC15797-FE4D-415D-97CF-F122FEA1B273}" destId="{80B1090E-5E9D-4AE9-A67B-5B8FD3C5650E}" srcOrd="8" destOrd="0" presId="urn:microsoft.com/office/officeart/2005/8/layout/lProcess2"/>
    <dgm:cxn modelId="{97452447-FF46-4ECF-81AD-6F406CC0DCA2}" type="presParOf" srcId="{1DC15797-FE4D-415D-97CF-F122FEA1B273}" destId="{B7CCBE9E-8229-4B5B-9A95-154B4B1F6785}" srcOrd="9" destOrd="0" presId="urn:microsoft.com/office/officeart/2005/8/layout/lProcess2"/>
    <dgm:cxn modelId="{692CA259-9402-4C23-886C-ADF392E99E44}" type="presParOf" srcId="{1DC15797-FE4D-415D-97CF-F122FEA1B273}" destId="{F78160EA-47F7-4646-9E3A-28CAD31732B5}" srcOrd="10" destOrd="0" presId="urn:microsoft.com/office/officeart/2005/8/layout/lProcess2"/>
    <dgm:cxn modelId="{E6D97F41-4ACE-4724-AD43-963217C49A7D}" type="presParOf" srcId="{1DC15797-FE4D-415D-97CF-F122FEA1B273}" destId="{69392EB9-20AE-4CE6-8998-DEAD8EDCCFF7}" srcOrd="11" destOrd="0" presId="urn:microsoft.com/office/officeart/2005/8/layout/lProcess2"/>
    <dgm:cxn modelId="{4908DCAB-A0A7-44DD-94E5-A30F00B5A411}"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3BA722-6E29-4FEE-8A3D-4E7CDA2132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D0631D1-17E6-4A7E-A760-FC33F10065D5}">
      <dgm:prSet phldrT="[Text]" custT="1"/>
      <dgm:spPr>
        <a:solidFill>
          <a:schemeClr val="accent6">
            <a:lumMod val="20000"/>
            <a:lumOff val="80000"/>
          </a:schemeClr>
        </a:solidFill>
      </dgm:spPr>
      <dgm:t>
        <a:bodyPr/>
        <a:lstStyle/>
        <a:p>
          <a:r>
            <a:rPr lang="en-GB" sz="1800" dirty="0" smtClean="0">
              <a:solidFill>
                <a:schemeClr val="tx1"/>
              </a:solidFill>
              <a:latin typeface="Arial" pitchFamily="34" charset="0"/>
              <a:cs typeface="Arial" pitchFamily="34" charset="0"/>
            </a:rPr>
            <a:t>Over 880 grants based in around 85 different UK institutions</a:t>
          </a:r>
          <a:endParaRPr lang="en-US" sz="1800" dirty="0">
            <a:solidFill>
              <a:schemeClr val="tx1"/>
            </a:solidFill>
            <a:latin typeface="Arial" pitchFamily="34" charset="0"/>
            <a:cs typeface="Arial" pitchFamily="34" charset="0"/>
          </a:endParaRPr>
        </a:p>
      </dgm:t>
    </dgm:pt>
    <dgm:pt modelId="{5DB8AD17-11E9-466B-BB08-1BD2B5922825}" type="parTrans" cxnId="{3F129625-5668-4EC1-9AF4-8F26EE9E9D23}">
      <dgm:prSet/>
      <dgm:spPr/>
      <dgm:t>
        <a:bodyPr/>
        <a:lstStyle/>
        <a:p>
          <a:endParaRPr lang="en-US"/>
        </a:p>
      </dgm:t>
    </dgm:pt>
    <dgm:pt modelId="{4674BBAE-CD4D-4ACE-88FB-C4743844224F}" type="sibTrans" cxnId="{3F129625-5668-4EC1-9AF4-8F26EE9E9D23}">
      <dgm:prSet/>
      <dgm:spPr/>
      <dgm:t>
        <a:bodyPr/>
        <a:lstStyle/>
        <a:p>
          <a:endParaRPr lang="en-US"/>
        </a:p>
      </dgm:t>
    </dgm:pt>
    <dgm:pt modelId="{BF644A79-65FC-4CFB-A23F-01722D1E1EE0}">
      <dgm:prSet phldrT="[Text]" custT="1"/>
      <dgm:spPr>
        <a:solidFill>
          <a:schemeClr val="accent6">
            <a:lumMod val="20000"/>
            <a:lumOff val="80000"/>
          </a:schemeClr>
        </a:solidFill>
      </dgm:spPr>
      <dgm:t>
        <a:bodyPr/>
        <a:lstStyle/>
        <a:p>
          <a:r>
            <a:rPr lang="en-GB" sz="1800" dirty="0" smtClean="0">
              <a:solidFill>
                <a:schemeClr val="tx1"/>
              </a:solidFill>
              <a:latin typeface="Arial" pitchFamily="34" charset="0"/>
              <a:cs typeface="Arial" pitchFamily="34" charset="0"/>
            </a:rPr>
            <a:t>Around 15% success rate for proposals submitted by UK institutions (about 11% average overall) </a:t>
          </a:r>
          <a:endParaRPr lang="en-US" sz="1800" dirty="0">
            <a:solidFill>
              <a:schemeClr val="tx1"/>
            </a:solidFill>
            <a:latin typeface="Arial" pitchFamily="34" charset="0"/>
            <a:cs typeface="Arial" pitchFamily="34" charset="0"/>
          </a:endParaRPr>
        </a:p>
      </dgm:t>
    </dgm:pt>
    <dgm:pt modelId="{FBEB73EB-29E2-4BB5-B1B7-DADF6CF382EB}" type="parTrans" cxnId="{1E99CA43-31F0-452C-A320-679D410F6F17}">
      <dgm:prSet/>
      <dgm:spPr/>
      <dgm:t>
        <a:bodyPr/>
        <a:lstStyle/>
        <a:p>
          <a:endParaRPr lang="en-US"/>
        </a:p>
      </dgm:t>
    </dgm:pt>
    <dgm:pt modelId="{64D7FFE9-2E51-4756-8E8B-BC58C3F6FE4F}" type="sibTrans" cxnId="{1E99CA43-31F0-452C-A320-679D410F6F17}">
      <dgm:prSet/>
      <dgm:spPr/>
      <dgm:t>
        <a:bodyPr/>
        <a:lstStyle/>
        <a:p>
          <a:endParaRPr lang="en-US"/>
        </a:p>
      </dgm:t>
    </dgm:pt>
    <dgm:pt modelId="{20AD5322-930C-4B5A-AA87-420CD4266A62}">
      <dgm:prSet phldrT="[Text]" custT="1"/>
      <dgm:spPr>
        <a:solidFill>
          <a:schemeClr val="accent6">
            <a:lumMod val="20000"/>
            <a:lumOff val="80000"/>
          </a:schemeClr>
        </a:solidFill>
      </dgm:spPr>
      <dgm:t>
        <a:bodyPr/>
        <a:lstStyle/>
        <a:p>
          <a:r>
            <a:rPr lang="en-GB" sz="1800" dirty="0" smtClean="0">
              <a:solidFill>
                <a:schemeClr val="tx1"/>
              </a:solidFill>
              <a:latin typeface="Arial" pitchFamily="34" charset="0"/>
              <a:cs typeface="Arial" pitchFamily="34" charset="0"/>
            </a:rPr>
            <a:t>Around 20% of all ERC grants based in the UK</a:t>
          </a:r>
          <a:endParaRPr lang="en-US" sz="1800" dirty="0">
            <a:solidFill>
              <a:schemeClr val="tx1"/>
            </a:solidFill>
            <a:latin typeface="Arial" pitchFamily="34" charset="0"/>
            <a:cs typeface="Arial" pitchFamily="34" charset="0"/>
          </a:endParaRPr>
        </a:p>
      </dgm:t>
    </dgm:pt>
    <dgm:pt modelId="{29891B75-6257-4E43-80B5-818A0A5E7B24}" type="parTrans" cxnId="{772B2606-6E9B-4116-9C2F-BDA07FB87C69}">
      <dgm:prSet/>
      <dgm:spPr/>
      <dgm:t>
        <a:bodyPr/>
        <a:lstStyle/>
        <a:p>
          <a:endParaRPr lang="en-US"/>
        </a:p>
      </dgm:t>
    </dgm:pt>
    <dgm:pt modelId="{4D01D305-FEB6-4233-8EF9-7B7D45B0636C}" type="sibTrans" cxnId="{772B2606-6E9B-4116-9C2F-BDA07FB87C69}">
      <dgm:prSet/>
      <dgm:spPr/>
      <dgm:t>
        <a:bodyPr/>
        <a:lstStyle/>
        <a:p>
          <a:endParaRPr lang="en-US"/>
        </a:p>
      </dgm:t>
    </dgm:pt>
    <dgm:pt modelId="{F0400323-703D-4AF6-BC77-9CB284A43871}">
      <dgm:prSet phldrT="[Text]" custT="1"/>
      <dgm:spPr>
        <a:solidFill>
          <a:schemeClr val="accent6">
            <a:lumMod val="20000"/>
            <a:lumOff val="80000"/>
          </a:schemeClr>
        </a:solidFill>
      </dgm:spPr>
      <dgm:t>
        <a:bodyPr/>
        <a:lstStyle/>
        <a:p>
          <a:r>
            <a:rPr lang="en-GB" sz="1800" dirty="0" smtClean="0">
              <a:solidFill>
                <a:schemeClr val="tx1"/>
              </a:solidFill>
              <a:latin typeface="Arial" pitchFamily="34" charset="0"/>
              <a:cs typeface="Arial" pitchFamily="34" charset="0"/>
            </a:rPr>
            <a:t>Slightly higher success rates for Advanced Grants – normally around 12% to 13%</a:t>
          </a:r>
          <a:endParaRPr lang="en-US" sz="1800" dirty="0">
            <a:solidFill>
              <a:schemeClr val="tx1"/>
            </a:solidFill>
            <a:latin typeface="Arial" pitchFamily="34" charset="0"/>
            <a:cs typeface="Arial" pitchFamily="34" charset="0"/>
          </a:endParaRPr>
        </a:p>
      </dgm:t>
    </dgm:pt>
    <dgm:pt modelId="{D118A777-4259-4947-ADFA-64CC7B3297EE}" type="parTrans" cxnId="{36F5F556-A409-4588-B7BF-A34E01B47485}">
      <dgm:prSet/>
      <dgm:spPr/>
      <dgm:t>
        <a:bodyPr/>
        <a:lstStyle/>
        <a:p>
          <a:endParaRPr lang="en-US"/>
        </a:p>
      </dgm:t>
    </dgm:pt>
    <dgm:pt modelId="{1ABBAD73-6269-4FD5-9184-C6C1EBC29D18}" type="sibTrans" cxnId="{36F5F556-A409-4588-B7BF-A34E01B47485}">
      <dgm:prSet/>
      <dgm:spPr/>
      <dgm:t>
        <a:bodyPr/>
        <a:lstStyle/>
        <a:p>
          <a:endParaRPr lang="en-US"/>
        </a:p>
      </dgm:t>
    </dgm:pt>
    <dgm:pt modelId="{44F3908F-AD0C-439A-A146-C86AFF38D65B}" type="pres">
      <dgm:prSet presAssocID="{D63BA722-6E29-4FEE-8A3D-4E7CDA2132DB}" presName="diagram" presStyleCnt="0">
        <dgm:presLayoutVars>
          <dgm:dir/>
          <dgm:resizeHandles val="exact"/>
        </dgm:presLayoutVars>
      </dgm:prSet>
      <dgm:spPr/>
      <dgm:t>
        <a:bodyPr/>
        <a:lstStyle/>
        <a:p>
          <a:endParaRPr lang="en-US"/>
        </a:p>
      </dgm:t>
    </dgm:pt>
    <dgm:pt modelId="{A7C7100E-6D75-41AC-8776-C286C22DEE12}" type="pres">
      <dgm:prSet presAssocID="{6D0631D1-17E6-4A7E-A760-FC33F10065D5}" presName="node" presStyleLbl="node1" presStyleIdx="0" presStyleCnt="4" custLinFactNeighborX="-569">
        <dgm:presLayoutVars>
          <dgm:bulletEnabled val="1"/>
        </dgm:presLayoutVars>
      </dgm:prSet>
      <dgm:spPr/>
      <dgm:t>
        <a:bodyPr/>
        <a:lstStyle/>
        <a:p>
          <a:endParaRPr lang="en-US"/>
        </a:p>
      </dgm:t>
    </dgm:pt>
    <dgm:pt modelId="{DFEF384D-66E3-4BD9-B53A-68430928DC1E}" type="pres">
      <dgm:prSet presAssocID="{4674BBAE-CD4D-4ACE-88FB-C4743844224F}" presName="sibTrans" presStyleCnt="0"/>
      <dgm:spPr/>
    </dgm:pt>
    <dgm:pt modelId="{D1CE54CB-DBB6-497C-A38E-683DBD58DE24}" type="pres">
      <dgm:prSet presAssocID="{BF644A79-65FC-4CFB-A23F-01722D1E1EE0}" presName="node" presStyleLbl="node1" presStyleIdx="1" presStyleCnt="4">
        <dgm:presLayoutVars>
          <dgm:bulletEnabled val="1"/>
        </dgm:presLayoutVars>
      </dgm:prSet>
      <dgm:spPr/>
      <dgm:t>
        <a:bodyPr/>
        <a:lstStyle/>
        <a:p>
          <a:endParaRPr lang="en-US"/>
        </a:p>
      </dgm:t>
    </dgm:pt>
    <dgm:pt modelId="{3AE1814C-E6C4-4FA1-9EED-6171409E1EBF}" type="pres">
      <dgm:prSet presAssocID="{64D7FFE9-2E51-4756-8E8B-BC58C3F6FE4F}" presName="sibTrans" presStyleCnt="0"/>
      <dgm:spPr/>
    </dgm:pt>
    <dgm:pt modelId="{709F35EB-000C-4508-A650-D0BA6C4054D0}" type="pres">
      <dgm:prSet presAssocID="{20AD5322-930C-4B5A-AA87-420CD4266A62}" presName="node" presStyleLbl="node1" presStyleIdx="2" presStyleCnt="4">
        <dgm:presLayoutVars>
          <dgm:bulletEnabled val="1"/>
        </dgm:presLayoutVars>
      </dgm:prSet>
      <dgm:spPr/>
      <dgm:t>
        <a:bodyPr/>
        <a:lstStyle/>
        <a:p>
          <a:endParaRPr lang="en-US"/>
        </a:p>
      </dgm:t>
    </dgm:pt>
    <dgm:pt modelId="{7A32D1D5-67D6-4545-AEAF-8706FA900E85}" type="pres">
      <dgm:prSet presAssocID="{4D01D305-FEB6-4233-8EF9-7B7D45B0636C}" presName="sibTrans" presStyleCnt="0"/>
      <dgm:spPr/>
    </dgm:pt>
    <dgm:pt modelId="{99E8B84C-3943-438F-B44F-D68AA6581498}" type="pres">
      <dgm:prSet presAssocID="{F0400323-703D-4AF6-BC77-9CB284A43871}" presName="node" presStyleLbl="node1" presStyleIdx="3" presStyleCnt="4">
        <dgm:presLayoutVars>
          <dgm:bulletEnabled val="1"/>
        </dgm:presLayoutVars>
      </dgm:prSet>
      <dgm:spPr/>
      <dgm:t>
        <a:bodyPr/>
        <a:lstStyle/>
        <a:p>
          <a:endParaRPr lang="en-US"/>
        </a:p>
      </dgm:t>
    </dgm:pt>
  </dgm:ptLst>
  <dgm:cxnLst>
    <dgm:cxn modelId="{1E99CA43-31F0-452C-A320-679D410F6F17}" srcId="{D63BA722-6E29-4FEE-8A3D-4E7CDA2132DB}" destId="{BF644A79-65FC-4CFB-A23F-01722D1E1EE0}" srcOrd="1" destOrd="0" parTransId="{FBEB73EB-29E2-4BB5-B1B7-DADF6CF382EB}" sibTransId="{64D7FFE9-2E51-4756-8E8B-BC58C3F6FE4F}"/>
    <dgm:cxn modelId="{36F5F556-A409-4588-B7BF-A34E01B47485}" srcId="{D63BA722-6E29-4FEE-8A3D-4E7CDA2132DB}" destId="{F0400323-703D-4AF6-BC77-9CB284A43871}" srcOrd="3" destOrd="0" parTransId="{D118A777-4259-4947-ADFA-64CC7B3297EE}" sibTransId="{1ABBAD73-6269-4FD5-9184-C6C1EBC29D18}"/>
    <dgm:cxn modelId="{0373AC4E-BD0F-40C0-8949-43D5F1A310CF}" type="presOf" srcId="{20AD5322-930C-4B5A-AA87-420CD4266A62}" destId="{709F35EB-000C-4508-A650-D0BA6C4054D0}" srcOrd="0" destOrd="0" presId="urn:microsoft.com/office/officeart/2005/8/layout/default"/>
    <dgm:cxn modelId="{B220C58F-5AF9-41EC-9632-E3CE5E5A45A8}" type="presOf" srcId="{D63BA722-6E29-4FEE-8A3D-4E7CDA2132DB}" destId="{44F3908F-AD0C-439A-A146-C86AFF38D65B}" srcOrd="0" destOrd="0" presId="urn:microsoft.com/office/officeart/2005/8/layout/default"/>
    <dgm:cxn modelId="{3F129625-5668-4EC1-9AF4-8F26EE9E9D23}" srcId="{D63BA722-6E29-4FEE-8A3D-4E7CDA2132DB}" destId="{6D0631D1-17E6-4A7E-A760-FC33F10065D5}" srcOrd="0" destOrd="0" parTransId="{5DB8AD17-11E9-466B-BB08-1BD2B5922825}" sibTransId="{4674BBAE-CD4D-4ACE-88FB-C4743844224F}"/>
    <dgm:cxn modelId="{6D4CE645-F3AA-419E-BA87-76BCE45D0E18}" type="presOf" srcId="{F0400323-703D-4AF6-BC77-9CB284A43871}" destId="{99E8B84C-3943-438F-B44F-D68AA6581498}" srcOrd="0" destOrd="0" presId="urn:microsoft.com/office/officeart/2005/8/layout/default"/>
    <dgm:cxn modelId="{16D860C0-A1C3-4A44-A472-DD261174190D}" type="presOf" srcId="{BF644A79-65FC-4CFB-A23F-01722D1E1EE0}" destId="{D1CE54CB-DBB6-497C-A38E-683DBD58DE24}" srcOrd="0" destOrd="0" presId="urn:microsoft.com/office/officeart/2005/8/layout/default"/>
    <dgm:cxn modelId="{BEDBECBE-EC07-4664-BAF6-AF91AFA4A021}" type="presOf" srcId="{6D0631D1-17E6-4A7E-A760-FC33F10065D5}" destId="{A7C7100E-6D75-41AC-8776-C286C22DEE12}" srcOrd="0" destOrd="0" presId="urn:microsoft.com/office/officeart/2005/8/layout/default"/>
    <dgm:cxn modelId="{772B2606-6E9B-4116-9C2F-BDA07FB87C69}" srcId="{D63BA722-6E29-4FEE-8A3D-4E7CDA2132DB}" destId="{20AD5322-930C-4B5A-AA87-420CD4266A62}" srcOrd="2" destOrd="0" parTransId="{29891B75-6257-4E43-80B5-818A0A5E7B24}" sibTransId="{4D01D305-FEB6-4233-8EF9-7B7D45B0636C}"/>
    <dgm:cxn modelId="{7F082D14-66E8-4A67-BB49-EDE2810CC5B7}" type="presParOf" srcId="{44F3908F-AD0C-439A-A146-C86AFF38D65B}" destId="{A7C7100E-6D75-41AC-8776-C286C22DEE12}" srcOrd="0" destOrd="0" presId="urn:microsoft.com/office/officeart/2005/8/layout/default"/>
    <dgm:cxn modelId="{BEDC35A8-6138-45F8-B79B-3A24AED15291}" type="presParOf" srcId="{44F3908F-AD0C-439A-A146-C86AFF38D65B}" destId="{DFEF384D-66E3-4BD9-B53A-68430928DC1E}" srcOrd="1" destOrd="0" presId="urn:microsoft.com/office/officeart/2005/8/layout/default"/>
    <dgm:cxn modelId="{C75089A0-E851-4014-A5C2-DFFAE4543C78}" type="presParOf" srcId="{44F3908F-AD0C-439A-A146-C86AFF38D65B}" destId="{D1CE54CB-DBB6-497C-A38E-683DBD58DE24}" srcOrd="2" destOrd="0" presId="urn:microsoft.com/office/officeart/2005/8/layout/default"/>
    <dgm:cxn modelId="{96AFD78A-7EA8-40E3-AA3A-433B2E7B3FA6}" type="presParOf" srcId="{44F3908F-AD0C-439A-A146-C86AFF38D65B}" destId="{3AE1814C-E6C4-4FA1-9EED-6171409E1EBF}" srcOrd="3" destOrd="0" presId="urn:microsoft.com/office/officeart/2005/8/layout/default"/>
    <dgm:cxn modelId="{C3507DEC-220C-439F-B2CC-915BA8C4B41F}" type="presParOf" srcId="{44F3908F-AD0C-439A-A146-C86AFF38D65B}" destId="{709F35EB-000C-4508-A650-D0BA6C4054D0}" srcOrd="4" destOrd="0" presId="urn:microsoft.com/office/officeart/2005/8/layout/default"/>
    <dgm:cxn modelId="{92B45D04-C796-48B0-BC75-18A11AD0FBBA}" type="presParOf" srcId="{44F3908F-AD0C-439A-A146-C86AFF38D65B}" destId="{7A32D1D5-67D6-4545-AEAF-8706FA900E85}" srcOrd="5" destOrd="0" presId="urn:microsoft.com/office/officeart/2005/8/layout/default"/>
    <dgm:cxn modelId="{5D444272-C492-42E0-A45B-B9D3A6737653}" type="presParOf" srcId="{44F3908F-AD0C-439A-A146-C86AFF38D65B}" destId="{99E8B84C-3943-438F-B44F-D68AA658149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B8FC0-F201-4D45-A776-32B1117217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C190FC6-3F2D-4287-B876-CD8129261730}">
      <dgm:prSet phldrT="[Text]"/>
      <dgm:spPr/>
      <dgm:t>
        <a:bodyPr/>
        <a:lstStyle/>
        <a:p>
          <a:r>
            <a:rPr lang="en-GB" dirty="0" smtClean="0"/>
            <a:t>FET Open</a:t>
          </a:r>
        </a:p>
        <a:p>
          <a:r>
            <a:rPr lang="en-GB" dirty="0" smtClean="0"/>
            <a:t>Exploring Novel Ideas</a:t>
          </a:r>
          <a:endParaRPr lang="en-GB" dirty="0"/>
        </a:p>
      </dgm:t>
    </dgm:pt>
    <dgm:pt modelId="{1E7FB9C1-88F6-43A5-8D4A-208C63E4BBA9}" type="parTrans" cxnId="{0D1C627F-E989-4758-8764-2876E8E386C5}">
      <dgm:prSet/>
      <dgm:spPr/>
      <dgm:t>
        <a:bodyPr/>
        <a:lstStyle/>
        <a:p>
          <a:endParaRPr lang="en-GB"/>
        </a:p>
      </dgm:t>
    </dgm:pt>
    <dgm:pt modelId="{0E577DB8-DC86-40E6-AD6B-5C08D7B3EE51}" type="sibTrans" cxnId="{0D1C627F-E989-4758-8764-2876E8E386C5}">
      <dgm:prSet/>
      <dgm:spPr/>
      <dgm:t>
        <a:bodyPr/>
        <a:lstStyle/>
        <a:p>
          <a:endParaRPr lang="en-GB"/>
        </a:p>
      </dgm:t>
    </dgm:pt>
    <dgm:pt modelId="{F8C43795-03E7-4FF0-9C40-6FC19B987E80}">
      <dgm:prSet phldrT="[Text]"/>
      <dgm:spPr/>
      <dgm:t>
        <a:bodyPr/>
        <a:lstStyle/>
        <a:p>
          <a:r>
            <a:rPr lang="en-GB" dirty="0" smtClean="0"/>
            <a:t>Individual research projects</a:t>
          </a:r>
          <a:endParaRPr lang="en-GB" dirty="0"/>
        </a:p>
      </dgm:t>
    </dgm:pt>
    <dgm:pt modelId="{E707FBBE-D8A3-4D37-AFAE-00B2F52A4EAA}" type="parTrans" cxnId="{E41852B0-94C4-4569-9190-1B521B2A39F9}">
      <dgm:prSet/>
      <dgm:spPr/>
      <dgm:t>
        <a:bodyPr/>
        <a:lstStyle/>
        <a:p>
          <a:endParaRPr lang="en-GB"/>
        </a:p>
      </dgm:t>
    </dgm:pt>
    <dgm:pt modelId="{7A8DA637-CDAE-41D3-A8B0-39034C8B9814}" type="sibTrans" cxnId="{E41852B0-94C4-4569-9190-1B521B2A39F9}">
      <dgm:prSet/>
      <dgm:spPr/>
      <dgm:t>
        <a:bodyPr/>
        <a:lstStyle/>
        <a:p>
          <a:endParaRPr lang="en-GB"/>
        </a:p>
      </dgm:t>
    </dgm:pt>
    <dgm:pt modelId="{2AF788DD-65CB-44EC-9819-39CCB6F7A807}">
      <dgm:prSet phldrT="[Text]"/>
      <dgm:spPr/>
      <dgm:t>
        <a:bodyPr/>
        <a:lstStyle/>
        <a:p>
          <a:r>
            <a:rPr lang="en-GB" dirty="0" smtClean="0"/>
            <a:t>FET Proactive</a:t>
          </a:r>
        </a:p>
        <a:p>
          <a:r>
            <a:rPr lang="en-GB" dirty="0" smtClean="0"/>
            <a:t>Developing topics &amp; communities</a:t>
          </a:r>
          <a:endParaRPr lang="en-GB" dirty="0"/>
        </a:p>
      </dgm:t>
    </dgm:pt>
    <dgm:pt modelId="{22DACA5D-DE0A-47A2-A187-3ED325950B46}" type="parTrans" cxnId="{6B617E24-2BBA-4390-802B-F96C261ED4E5}">
      <dgm:prSet/>
      <dgm:spPr/>
      <dgm:t>
        <a:bodyPr/>
        <a:lstStyle/>
        <a:p>
          <a:endParaRPr lang="en-GB"/>
        </a:p>
      </dgm:t>
    </dgm:pt>
    <dgm:pt modelId="{89B22F28-17E3-4238-AE09-8FC40B503096}" type="sibTrans" cxnId="{6B617E24-2BBA-4390-802B-F96C261ED4E5}">
      <dgm:prSet/>
      <dgm:spPr/>
      <dgm:t>
        <a:bodyPr/>
        <a:lstStyle/>
        <a:p>
          <a:endParaRPr lang="en-GB"/>
        </a:p>
      </dgm:t>
    </dgm:pt>
    <dgm:pt modelId="{DA82C977-6CE0-4E94-9D9B-496073646B8F}">
      <dgm:prSet phldrT="[Text]"/>
      <dgm:spPr/>
      <dgm:t>
        <a:bodyPr/>
        <a:lstStyle/>
        <a:p>
          <a:r>
            <a:rPr lang="en-GB" dirty="0" smtClean="0"/>
            <a:t>FET Flagships</a:t>
          </a:r>
        </a:p>
        <a:p>
          <a:r>
            <a:rPr lang="en-GB" dirty="0" smtClean="0"/>
            <a:t>Addressing grand challenges</a:t>
          </a:r>
          <a:endParaRPr lang="en-GB" dirty="0"/>
        </a:p>
      </dgm:t>
    </dgm:pt>
    <dgm:pt modelId="{E10FFBA9-7F29-4F21-8BB5-DAA75824B6B3}" type="parTrans" cxnId="{B64C80EA-4A0D-47DD-AF81-C068F7FD73F1}">
      <dgm:prSet/>
      <dgm:spPr/>
      <dgm:t>
        <a:bodyPr/>
        <a:lstStyle/>
        <a:p>
          <a:endParaRPr lang="en-GB"/>
        </a:p>
      </dgm:t>
    </dgm:pt>
    <dgm:pt modelId="{5B2FF3E1-5FDE-49B7-A695-1A3EF7BB7AA2}" type="sibTrans" cxnId="{B64C80EA-4A0D-47DD-AF81-C068F7FD73F1}">
      <dgm:prSet/>
      <dgm:spPr/>
      <dgm:t>
        <a:bodyPr/>
        <a:lstStyle/>
        <a:p>
          <a:endParaRPr lang="en-GB"/>
        </a:p>
      </dgm:t>
    </dgm:pt>
    <dgm:pt modelId="{37AF2B99-9881-4D3D-992B-F1A283E88DA6}">
      <dgm:prSet phldrT="[Text]"/>
      <dgm:spPr/>
      <dgm:t>
        <a:bodyPr/>
        <a:lstStyle/>
        <a:p>
          <a:r>
            <a:rPr lang="en-GB" dirty="0" err="1" smtClean="0"/>
            <a:t>Graphene</a:t>
          </a:r>
          <a:endParaRPr lang="en-GB" dirty="0"/>
        </a:p>
      </dgm:t>
    </dgm:pt>
    <dgm:pt modelId="{39C85DB6-7DC4-4A04-AC38-70E5A2B8FF45}" type="parTrans" cxnId="{6E007266-93D0-4AC7-9655-81DD17ADBABF}">
      <dgm:prSet/>
      <dgm:spPr/>
      <dgm:t>
        <a:bodyPr/>
        <a:lstStyle/>
        <a:p>
          <a:endParaRPr lang="en-GB"/>
        </a:p>
      </dgm:t>
    </dgm:pt>
    <dgm:pt modelId="{121CB5F7-0E40-4E8B-833B-F7939A8CB55D}" type="sibTrans" cxnId="{6E007266-93D0-4AC7-9655-81DD17ADBABF}">
      <dgm:prSet/>
      <dgm:spPr/>
      <dgm:t>
        <a:bodyPr/>
        <a:lstStyle/>
        <a:p>
          <a:endParaRPr lang="en-GB"/>
        </a:p>
      </dgm:t>
    </dgm:pt>
    <dgm:pt modelId="{FA78473C-1446-40BC-8FE9-CDC3C6584DEF}">
      <dgm:prSet phldrT="[Text]"/>
      <dgm:spPr/>
      <dgm:t>
        <a:bodyPr/>
        <a:lstStyle/>
        <a:p>
          <a:r>
            <a:rPr lang="en-GB" dirty="0" smtClean="0"/>
            <a:t>Human Brain</a:t>
          </a:r>
          <a:endParaRPr lang="en-GB" dirty="0"/>
        </a:p>
      </dgm:t>
    </dgm:pt>
    <dgm:pt modelId="{3B1C251D-75AC-402D-8A46-A293F698A673}" type="parTrans" cxnId="{EFCECFBB-C7CA-402E-A877-9DB07A40AA4E}">
      <dgm:prSet/>
      <dgm:spPr/>
      <dgm:t>
        <a:bodyPr/>
        <a:lstStyle/>
        <a:p>
          <a:endParaRPr lang="en-GB"/>
        </a:p>
      </dgm:t>
    </dgm:pt>
    <dgm:pt modelId="{931FB1FA-4603-469E-BBFB-44B4CE12EE24}" type="sibTrans" cxnId="{EFCECFBB-C7CA-402E-A877-9DB07A40AA4E}">
      <dgm:prSet/>
      <dgm:spPr/>
      <dgm:t>
        <a:bodyPr/>
        <a:lstStyle/>
        <a:p>
          <a:endParaRPr lang="en-GB"/>
        </a:p>
      </dgm:t>
    </dgm:pt>
    <dgm:pt modelId="{EA5D85DA-83A8-4FF5-9AEF-D93ABECC89A1}">
      <dgm:prSet phldrT="[Text]"/>
      <dgm:spPr/>
      <dgm:t>
        <a:bodyPr/>
        <a:lstStyle/>
        <a:p>
          <a:r>
            <a:rPr lang="en-GB" dirty="0" smtClean="0"/>
            <a:t>Support to Flagships</a:t>
          </a:r>
          <a:endParaRPr lang="en-GB" dirty="0"/>
        </a:p>
      </dgm:t>
    </dgm:pt>
    <dgm:pt modelId="{64DB3E18-8519-43D0-AED9-E3744CCF6B6B}" type="parTrans" cxnId="{ED7CD620-48E2-4355-A750-4E01E1CF6CB8}">
      <dgm:prSet/>
      <dgm:spPr/>
      <dgm:t>
        <a:bodyPr/>
        <a:lstStyle/>
        <a:p>
          <a:endParaRPr lang="en-GB"/>
        </a:p>
      </dgm:t>
    </dgm:pt>
    <dgm:pt modelId="{367B3CAA-0A03-4720-9483-A2F474990555}" type="sibTrans" cxnId="{ED7CD620-48E2-4355-A750-4E01E1CF6CB8}">
      <dgm:prSet/>
      <dgm:spPr/>
      <dgm:t>
        <a:bodyPr/>
        <a:lstStyle/>
        <a:p>
          <a:endParaRPr lang="en-GB"/>
        </a:p>
      </dgm:t>
    </dgm:pt>
    <dgm:pt modelId="{5EB3A572-EA81-4B05-9760-27458C5CCB04}">
      <dgm:prSet phldrT="[Text]"/>
      <dgm:spPr/>
      <dgm:t>
        <a:bodyPr/>
        <a:lstStyle/>
        <a:p>
          <a:r>
            <a:rPr lang="en-GB" dirty="0" smtClean="0"/>
            <a:t>Global Systems Science (GSS)</a:t>
          </a:r>
          <a:endParaRPr lang="en-GB" dirty="0"/>
        </a:p>
      </dgm:t>
    </dgm:pt>
    <dgm:pt modelId="{59ACE783-3FDA-4BEC-A014-42AF479F0108}" type="parTrans" cxnId="{F30B71F8-07F7-4F84-8C3A-7466B6F8D06D}">
      <dgm:prSet/>
      <dgm:spPr/>
      <dgm:t>
        <a:bodyPr/>
        <a:lstStyle/>
        <a:p>
          <a:endParaRPr lang="en-GB"/>
        </a:p>
      </dgm:t>
    </dgm:pt>
    <dgm:pt modelId="{ABC10A22-7F9B-40D0-9928-113C2F5838EE}" type="sibTrans" cxnId="{F30B71F8-07F7-4F84-8C3A-7466B6F8D06D}">
      <dgm:prSet/>
      <dgm:spPr/>
      <dgm:t>
        <a:bodyPr/>
        <a:lstStyle/>
        <a:p>
          <a:endParaRPr lang="en-GB"/>
        </a:p>
      </dgm:t>
    </dgm:pt>
    <dgm:pt modelId="{8676A1B9-88C9-4C72-81D1-8C5D33A1754A}">
      <dgm:prSet phldrT="[Text]"/>
      <dgm:spPr/>
      <dgm:t>
        <a:bodyPr/>
        <a:lstStyle/>
        <a:p>
          <a:r>
            <a:rPr lang="en-GB" dirty="0" smtClean="0"/>
            <a:t>Common research agendas</a:t>
          </a:r>
          <a:endParaRPr lang="en-GB" dirty="0"/>
        </a:p>
      </dgm:t>
    </dgm:pt>
    <dgm:pt modelId="{547B0E49-3673-45AE-870D-E86137A77C70}" type="parTrans" cxnId="{9D626CE6-E27C-43FD-8D89-5889DF7C48E4}">
      <dgm:prSet/>
      <dgm:spPr/>
      <dgm:t>
        <a:bodyPr/>
        <a:lstStyle/>
        <a:p>
          <a:endParaRPr lang="en-GB"/>
        </a:p>
      </dgm:t>
    </dgm:pt>
    <dgm:pt modelId="{2C19EB84-D852-480E-8162-8EE62A6C69E4}" type="sibTrans" cxnId="{9D626CE6-E27C-43FD-8D89-5889DF7C48E4}">
      <dgm:prSet/>
      <dgm:spPr/>
      <dgm:t>
        <a:bodyPr/>
        <a:lstStyle/>
        <a:p>
          <a:endParaRPr lang="en-GB"/>
        </a:p>
      </dgm:t>
    </dgm:pt>
    <dgm:pt modelId="{9C20F4D1-66C9-4BCE-9896-A40280357127}">
      <dgm:prSet phldrT="[Text]"/>
      <dgm:spPr/>
      <dgm:t>
        <a:bodyPr/>
        <a:lstStyle/>
        <a:p>
          <a:r>
            <a:rPr lang="en-GB" dirty="0" smtClean="0"/>
            <a:t>Early ideas</a:t>
          </a:r>
          <a:endParaRPr lang="en-GB" dirty="0"/>
        </a:p>
      </dgm:t>
    </dgm:pt>
    <dgm:pt modelId="{7B273208-DF39-49A0-AB3C-593ED562CEB6}" type="parTrans" cxnId="{52727E83-7179-45F0-BF33-0EA4DB583D7D}">
      <dgm:prSet/>
      <dgm:spPr/>
      <dgm:t>
        <a:bodyPr/>
        <a:lstStyle/>
        <a:p>
          <a:endParaRPr lang="en-GB"/>
        </a:p>
      </dgm:t>
    </dgm:pt>
    <dgm:pt modelId="{CB591B11-E479-4B15-9B9A-EC1C5D5552BC}" type="sibTrans" cxnId="{52727E83-7179-45F0-BF33-0EA4DB583D7D}">
      <dgm:prSet/>
      <dgm:spPr/>
      <dgm:t>
        <a:bodyPr/>
        <a:lstStyle/>
        <a:p>
          <a:endParaRPr lang="en-GB"/>
        </a:p>
      </dgm:t>
    </dgm:pt>
    <dgm:pt modelId="{56543560-598B-47BC-8868-7A2BAA39A3B7}">
      <dgm:prSet phldrT="[Text]"/>
      <dgm:spPr/>
      <dgm:t>
        <a:bodyPr/>
        <a:lstStyle/>
        <a:p>
          <a:r>
            <a:rPr lang="en-GB" dirty="0" smtClean="0"/>
            <a:t>Mostly Research &amp; Innovation actions, some Coordination and support activities</a:t>
          </a:r>
          <a:endParaRPr lang="en-GB" dirty="0"/>
        </a:p>
      </dgm:t>
    </dgm:pt>
    <dgm:pt modelId="{C26C3D31-7DA7-432A-8A3F-A9256F318941}" type="parTrans" cxnId="{E2D02C29-A618-4DA5-922B-6444D38ABE67}">
      <dgm:prSet/>
      <dgm:spPr/>
      <dgm:t>
        <a:bodyPr/>
        <a:lstStyle/>
        <a:p>
          <a:endParaRPr lang="en-GB"/>
        </a:p>
      </dgm:t>
    </dgm:pt>
    <dgm:pt modelId="{62851E32-E275-4DCC-9AE9-30EB96A7B2FA}" type="sibTrans" cxnId="{E2D02C29-A618-4DA5-922B-6444D38ABE67}">
      <dgm:prSet/>
      <dgm:spPr/>
      <dgm:t>
        <a:bodyPr/>
        <a:lstStyle/>
        <a:p>
          <a:endParaRPr lang="en-GB"/>
        </a:p>
      </dgm:t>
    </dgm:pt>
    <dgm:pt modelId="{AFEFE9DC-C63B-4383-8D4B-A1273F65A9DB}">
      <dgm:prSet phldrT="[Text]"/>
      <dgm:spPr/>
      <dgm:t>
        <a:bodyPr/>
        <a:lstStyle/>
        <a:p>
          <a:r>
            <a:rPr lang="en-GB" dirty="0" smtClean="0"/>
            <a:t>Knowing, doing being: cognition beyond problem solving</a:t>
          </a:r>
          <a:endParaRPr lang="en-GB" dirty="0"/>
        </a:p>
      </dgm:t>
    </dgm:pt>
    <dgm:pt modelId="{09D06DE7-DBBF-49D7-B2FD-F86EFD99A937}" type="parTrans" cxnId="{4D555906-3977-447F-ABC7-9EBA978EFCAF}">
      <dgm:prSet/>
      <dgm:spPr/>
      <dgm:t>
        <a:bodyPr/>
        <a:lstStyle/>
        <a:p>
          <a:endParaRPr lang="en-GB"/>
        </a:p>
      </dgm:t>
    </dgm:pt>
    <dgm:pt modelId="{358E4788-D2B6-4A3D-8F44-5B85EC3D34F6}" type="sibTrans" cxnId="{4D555906-3977-447F-ABC7-9EBA978EFCAF}">
      <dgm:prSet/>
      <dgm:spPr/>
      <dgm:t>
        <a:bodyPr/>
        <a:lstStyle/>
        <a:p>
          <a:endParaRPr lang="en-GB"/>
        </a:p>
      </dgm:t>
    </dgm:pt>
    <dgm:pt modelId="{FE6FB352-3E0A-4C4F-B86D-FAB8C98B73AB}">
      <dgm:prSet phldrT="[Text]"/>
      <dgm:spPr/>
      <dgm:t>
        <a:bodyPr/>
        <a:lstStyle/>
        <a:p>
          <a:r>
            <a:rPr lang="en-GB" dirty="0" smtClean="0"/>
            <a:t>Towards </a:t>
          </a:r>
          <a:r>
            <a:rPr lang="en-GB" dirty="0" err="1" smtClean="0"/>
            <a:t>exascale</a:t>
          </a:r>
          <a:r>
            <a:rPr lang="en-GB" dirty="0" smtClean="0"/>
            <a:t> high-performance computing (implementing part of the HPC strategy)</a:t>
          </a:r>
          <a:endParaRPr lang="en-GB" dirty="0"/>
        </a:p>
      </dgm:t>
    </dgm:pt>
    <dgm:pt modelId="{24B5A9D6-72DC-4AEF-BCE5-C8F6DCB4AB66}" type="parTrans" cxnId="{848B2D7C-D727-4282-80FE-4D8CBC350D0E}">
      <dgm:prSet/>
      <dgm:spPr/>
      <dgm:t>
        <a:bodyPr/>
        <a:lstStyle/>
        <a:p>
          <a:endParaRPr lang="en-GB"/>
        </a:p>
      </dgm:t>
    </dgm:pt>
    <dgm:pt modelId="{0FD06D57-0A15-4F3B-BA2B-006770EDFC92}" type="sibTrans" cxnId="{848B2D7C-D727-4282-80FE-4D8CBC350D0E}">
      <dgm:prSet/>
      <dgm:spPr/>
      <dgm:t>
        <a:bodyPr/>
        <a:lstStyle/>
        <a:p>
          <a:endParaRPr lang="en-GB"/>
        </a:p>
      </dgm:t>
    </dgm:pt>
    <dgm:pt modelId="{166BBABA-5989-42B0-B3BF-AFB5C71E250C}">
      <dgm:prSet phldrT="[Text]"/>
      <dgm:spPr/>
      <dgm:t>
        <a:bodyPr/>
        <a:lstStyle/>
        <a:p>
          <a:r>
            <a:rPr lang="en-GB" dirty="0" smtClean="0"/>
            <a:t>Quantum Simulation</a:t>
          </a:r>
          <a:endParaRPr lang="en-GB" dirty="0"/>
        </a:p>
      </dgm:t>
    </dgm:pt>
    <dgm:pt modelId="{125CC1FC-2CD8-4534-AA78-18AC15C11DDB}" type="parTrans" cxnId="{37436CB1-8452-4E10-BC3F-1CF9067AA879}">
      <dgm:prSet/>
      <dgm:spPr/>
      <dgm:t>
        <a:bodyPr/>
        <a:lstStyle/>
        <a:p>
          <a:endParaRPr lang="en-GB"/>
        </a:p>
      </dgm:t>
    </dgm:pt>
    <dgm:pt modelId="{DDC3D9F8-A9D3-4ECD-B37E-95BC76C67126}" type="sibTrans" cxnId="{37436CB1-8452-4E10-BC3F-1CF9067AA879}">
      <dgm:prSet/>
      <dgm:spPr/>
      <dgm:t>
        <a:bodyPr/>
        <a:lstStyle/>
        <a:p>
          <a:endParaRPr lang="en-GB"/>
        </a:p>
      </dgm:t>
    </dgm:pt>
    <dgm:pt modelId="{B7D0FAFB-40E6-4317-A2ED-E45AF930A9FC}">
      <dgm:prSet phldrT="[Text]"/>
      <dgm:spPr/>
      <dgm:t>
        <a:bodyPr/>
        <a:lstStyle/>
        <a:p>
          <a:r>
            <a:rPr lang="en-GB" dirty="0" smtClean="0"/>
            <a:t>Topical clusters of research projects</a:t>
          </a:r>
          <a:endParaRPr lang="en-GB" dirty="0"/>
        </a:p>
      </dgm:t>
    </dgm:pt>
    <dgm:pt modelId="{683699CE-8AF2-4232-BFA5-F1361B9040D8}" type="parTrans" cxnId="{2FA785A8-DCDD-4AF9-880E-C14005C5D85D}">
      <dgm:prSet/>
      <dgm:spPr/>
      <dgm:t>
        <a:bodyPr/>
        <a:lstStyle/>
        <a:p>
          <a:endParaRPr lang="en-GB"/>
        </a:p>
      </dgm:t>
    </dgm:pt>
    <dgm:pt modelId="{89D69E37-7F1A-4D4A-92C1-2A5200F720D7}" type="sibTrans" cxnId="{2FA785A8-DCDD-4AF9-880E-C14005C5D85D}">
      <dgm:prSet/>
      <dgm:spPr/>
      <dgm:t>
        <a:bodyPr/>
        <a:lstStyle/>
        <a:p>
          <a:endParaRPr lang="en-GB"/>
        </a:p>
      </dgm:t>
    </dgm:pt>
    <dgm:pt modelId="{77CB0229-3891-448A-A297-6E2B519B0366}" type="pres">
      <dgm:prSet presAssocID="{4D6B8FC0-F201-4D45-A776-32B1117217A8}" presName="Name0" presStyleCnt="0">
        <dgm:presLayoutVars>
          <dgm:dir/>
          <dgm:animLvl val="lvl"/>
          <dgm:resizeHandles val="exact"/>
        </dgm:presLayoutVars>
      </dgm:prSet>
      <dgm:spPr/>
      <dgm:t>
        <a:bodyPr/>
        <a:lstStyle/>
        <a:p>
          <a:endParaRPr lang="en-GB"/>
        </a:p>
      </dgm:t>
    </dgm:pt>
    <dgm:pt modelId="{3A386908-42B0-42F6-86AE-0957F947B192}" type="pres">
      <dgm:prSet presAssocID="{3C190FC6-3F2D-4287-B876-CD8129261730}" presName="composite" presStyleCnt="0"/>
      <dgm:spPr/>
    </dgm:pt>
    <dgm:pt modelId="{871FBD94-B8D0-48DA-9638-6EF71EBCDE24}" type="pres">
      <dgm:prSet presAssocID="{3C190FC6-3F2D-4287-B876-CD8129261730}" presName="parTx" presStyleLbl="alignNode1" presStyleIdx="0" presStyleCnt="3">
        <dgm:presLayoutVars>
          <dgm:chMax val="0"/>
          <dgm:chPref val="0"/>
          <dgm:bulletEnabled val="1"/>
        </dgm:presLayoutVars>
      </dgm:prSet>
      <dgm:spPr/>
      <dgm:t>
        <a:bodyPr/>
        <a:lstStyle/>
        <a:p>
          <a:endParaRPr lang="en-GB"/>
        </a:p>
      </dgm:t>
    </dgm:pt>
    <dgm:pt modelId="{79E3F5B5-A4A6-4034-AF5B-0CD689B068EE}" type="pres">
      <dgm:prSet presAssocID="{3C190FC6-3F2D-4287-B876-CD8129261730}" presName="desTx" presStyleLbl="alignAccFollowNode1" presStyleIdx="0" presStyleCnt="3">
        <dgm:presLayoutVars>
          <dgm:bulletEnabled val="1"/>
        </dgm:presLayoutVars>
      </dgm:prSet>
      <dgm:spPr/>
      <dgm:t>
        <a:bodyPr/>
        <a:lstStyle/>
        <a:p>
          <a:endParaRPr lang="en-GB"/>
        </a:p>
      </dgm:t>
    </dgm:pt>
    <dgm:pt modelId="{550F3329-AEE4-4080-946B-75E87F70F2B7}" type="pres">
      <dgm:prSet presAssocID="{0E577DB8-DC86-40E6-AD6B-5C08D7B3EE51}" presName="space" presStyleCnt="0"/>
      <dgm:spPr/>
    </dgm:pt>
    <dgm:pt modelId="{D11AEF82-3683-4872-A162-9254167E8ED9}" type="pres">
      <dgm:prSet presAssocID="{2AF788DD-65CB-44EC-9819-39CCB6F7A807}" presName="composite" presStyleCnt="0"/>
      <dgm:spPr/>
    </dgm:pt>
    <dgm:pt modelId="{C9B35C81-CBD8-48F3-8A0E-170799CBC65F}" type="pres">
      <dgm:prSet presAssocID="{2AF788DD-65CB-44EC-9819-39CCB6F7A807}" presName="parTx" presStyleLbl="alignNode1" presStyleIdx="1" presStyleCnt="3">
        <dgm:presLayoutVars>
          <dgm:chMax val="0"/>
          <dgm:chPref val="0"/>
          <dgm:bulletEnabled val="1"/>
        </dgm:presLayoutVars>
      </dgm:prSet>
      <dgm:spPr/>
      <dgm:t>
        <a:bodyPr/>
        <a:lstStyle/>
        <a:p>
          <a:endParaRPr lang="en-GB"/>
        </a:p>
      </dgm:t>
    </dgm:pt>
    <dgm:pt modelId="{057D3DAF-2D68-486B-B202-2ED31A5695E3}" type="pres">
      <dgm:prSet presAssocID="{2AF788DD-65CB-44EC-9819-39CCB6F7A807}" presName="desTx" presStyleLbl="alignAccFollowNode1" presStyleIdx="1" presStyleCnt="3">
        <dgm:presLayoutVars>
          <dgm:bulletEnabled val="1"/>
        </dgm:presLayoutVars>
      </dgm:prSet>
      <dgm:spPr/>
      <dgm:t>
        <a:bodyPr/>
        <a:lstStyle/>
        <a:p>
          <a:endParaRPr lang="en-GB"/>
        </a:p>
      </dgm:t>
    </dgm:pt>
    <dgm:pt modelId="{82A125D2-74A5-4E2D-AD67-9634D1158AFD}" type="pres">
      <dgm:prSet presAssocID="{89B22F28-17E3-4238-AE09-8FC40B503096}" presName="space" presStyleCnt="0"/>
      <dgm:spPr/>
    </dgm:pt>
    <dgm:pt modelId="{48E700E7-5B0B-4C37-9672-657B78CD8CE8}" type="pres">
      <dgm:prSet presAssocID="{DA82C977-6CE0-4E94-9D9B-496073646B8F}" presName="composite" presStyleCnt="0"/>
      <dgm:spPr/>
    </dgm:pt>
    <dgm:pt modelId="{BA76C6B9-819E-4292-86EA-32D1262CD9DB}" type="pres">
      <dgm:prSet presAssocID="{DA82C977-6CE0-4E94-9D9B-496073646B8F}" presName="parTx" presStyleLbl="alignNode1" presStyleIdx="2" presStyleCnt="3">
        <dgm:presLayoutVars>
          <dgm:chMax val="0"/>
          <dgm:chPref val="0"/>
          <dgm:bulletEnabled val="1"/>
        </dgm:presLayoutVars>
      </dgm:prSet>
      <dgm:spPr/>
      <dgm:t>
        <a:bodyPr/>
        <a:lstStyle/>
        <a:p>
          <a:endParaRPr lang="en-GB"/>
        </a:p>
      </dgm:t>
    </dgm:pt>
    <dgm:pt modelId="{642D3087-FC96-4C93-850A-3A55D443D6F1}" type="pres">
      <dgm:prSet presAssocID="{DA82C977-6CE0-4E94-9D9B-496073646B8F}" presName="desTx" presStyleLbl="alignAccFollowNode1" presStyleIdx="2" presStyleCnt="3">
        <dgm:presLayoutVars>
          <dgm:bulletEnabled val="1"/>
        </dgm:presLayoutVars>
      </dgm:prSet>
      <dgm:spPr/>
      <dgm:t>
        <a:bodyPr/>
        <a:lstStyle/>
        <a:p>
          <a:endParaRPr lang="en-GB"/>
        </a:p>
      </dgm:t>
    </dgm:pt>
  </dgm:ptLst>
  <dgm:cxnLst>
    <dgm:cxn modelId="{111ABD71-B4CC-4DE5-A39B-CCFE2E5F135F}" type="presOf" srcId="{8676A1B9-88C9-4C72-81D1-8C5D33A1754A}" destId="{642D3087-FC96-4C93-850A-3A55D443D6F1}" srcOrd="0" destOrd="0" presId="urn:microsoft.com/office/officeart/2005/8/layout/hList1"/>
    <dgm:cxn modelId="{9D626CE6-E27C-43FD-8D89-5889DF7C48E4}" srcId="{DA82C977-6CE0-4E94-9D9B-496073646B8F}" destId="{8676A1B9-88C9-4C72-81D1-8C5D33A1754A}" srcOrd="0" destOrd="0" parTransId="{547B0E49-3673-45AE-870D-E86137A77C70}" sibTransId="{2C19EB84-D852-480E-8162-8EE62A6C69E4}"/>
    <dgm:cxn modelId="{8890F998-B312-459E-BEE6-E747A129C91A}" type="presOf" srcId="{4D6B8FC0-F201-4D45-A776-32B1117217A8}" destId="{77CB0229-3891-448A-A297-6E2B519B0366}" srcOrd="0" destOrd="0" presId="urn:microsoft.com/office/officeart/2005/8/layout/hList1"/>
    <dgm:cxn modelId="{7684EA27-0825-4D8A-9FD3-4085D09CCB69}" type="presOf" srcId="{37AF2B99-9881-4D3D-992B-F1A283E88DA6}" destId="{642D3087-FC96-4C93-850A-3A55D443D6F1}" srcOrd="0" destOrd="1" presId="urn:microsoft.com/office/officeart/2005/8/layout/hList1"/>
    <dgm:cxn modelId="{18903E48-7812-4C24-B2C6-CF07C1B691CE}" type="presOf" srcId="{3C190FC6-3F2D-4287-B876-CD8129261730}" destId="{871FBD94-B8D0-48DA-9638-6EF71EBCDE24}" srcOrd="0" destOrd="0" presId="urn:microsoft.com/office/officeart/2005/8/layout/hList1"/>
    <dgm:cxn modelId="{84B8CDFC-6809-4E1D-98EC-F6DD09EEFA22}" type="presOf" srcId="{DA82C977-6CE0-4E94-9D9B-496073646B8F}" destId="{BA76C6B9-819E-4292-86EA-32D1262CD9DB}" srcOrd="0" destOrd="0" presId="urn:microsoft.com/office/officeart/2005/8/layout/hList1"/>
    <dgm:cxn modelId="{6B617E24-2BBA-4390-802B-F96C261ED4E5}" srcId="{4D6B8FC0-F201-4D45-A776-32B1117217A8}" destId="{2AF788DD-65CB-44EC-9819-39CCB6F7A807}" srcOrd="1" destOrd="0" parTransId="{22DACA5D-DE0A-47A2-A187-3ED325950B46}" sibTransId="{89B22F28-17E3-4238-AE09-8FC40B503096}"/>
    <dgm:cxn modelId="{6E007266-93D0-4AC7-9655-81DD17ADBABF}" srcId="{DA82C977-6CE0-4E94-9D9B-496073646B8F}" destId="{37AF2B99-9881-4D3D-992B-F1A283E88DA6}" srcOrd="1" destOrd="0" parTransId="{39C85DB6-7DC4-4A04-AC38-70E5A2B8FF45}" sibTransId="{121CB5F7-0E40-4E8B-833B-F7939A8CB55D}"/>
    <dgm:cxn modelId="{2FA785A8-DCDD-4AF9-880E-C14005C5D85D}" srcId="{2AF788DD-65CB-44EC-9819-39CCB6F7A807}" destId="{B7D0FAFB-40E6-4317-A2ED-E45AF930A9FC}" srcOrd="0" destOrd="0" parTransId="{683699CE-8AF2-4232-BFA5-F1361B9040D8}" sibTransId="{89D69E37-7F1A-4D4A-92C1-2A5200F720D7}"/>
    <dgm:cxn modelId="{22B9D346-71E4-4E02-ADCE-2F30BCCE4A54}" type="presOf" srcId="{F8C43795-03E7-4FF0-9C40-6FC19B987E80}" destId="{79E3F5B5-A4A6-4034-AF5B-0CD689B068EE}" srcOrd="0" destOrd="0" presId="urn:microsoft.com/office/officeart/2005/8/layout/hList1"/>
    <dgm:cxn modelId="{E41852B0-94C4-4569-9190-1B521B2A39F9}" srcId="{3C190FC6-3F2D-4287-B876-CD8129261730}" destId="{F8C43795-03E7-4FF0-9C40-6FC19B987E80}" srcOrd="0" destOrd="0" parTransId="{E707FBBE-D8A3-4D37-AFAE-00B2F52A4EAA}" sibTransId="{7A8DA637-CDAE-41D3-A8B0-39034C8B9814}"/>
    <dgm:cxn modelId="{A315A185-926A-4225-9351-568D7CAEE011}" type="presOf" srcId="{5EB3A572-EA81-4B05-9760-27458C5CCB04}" destId="{057D3DAF-2D68-486B-B202-2ED31A5695E3}" srcOrd="0" destOrd="1" presId="urn:microsoft.com/office/officeart/2005/8/layout/hList1"/>
    <dgm:cxn modelId="{4D555906-3977-447F-ABC7-9EBA978EFCAF}" srcId="{2AF788DD-65CB-44EC-9819-39CCB6F7A807}" destId="{AFEFE9DC-C63B-4383-8D4B-A1273F65A9DB}" srcOrd="2" destOrd="0" parTransId="{09D06DE7-DBBF-49D7-B2FD-F86EFD99A937}" sibTransId="{358E4788-D2B6-4A3D-8F44-5B85EC3D34F6}"/>
    <dgm:cxn modelId="{EE9FA3BB-038A-4D22-B168-BAF0A8AC33F6}" type="presOf" srcId="{56543560-598B-47BC-8868-7A2BAA39A3B7}" destId="{79E3F5B5-A4A6-4034-AF5B-0CD689B068EE}" srcOrd="0" destOrd="2" presId="urn:microsoft.com/office/officeart/2005/8/layout/hList1"/>
    <dgm:cxn modelId="{1A158964-3F64-46EE-B23B-4B3238664028}" type="presOf" srcId="{2AF788DD-65CB-44EC-9819-39CCB6F7A807}" destId="{C9B35C81-CBD8-48F3-8A0E-170799CBC65F}" srcOrd="0" destOrd="0" presId="urn:microsoft.com/office/officeart/2005/8/layout/hList1"/>
    <dgm:cxn modelId="{E2D02C29-A618-4DA5-922B-6444D38ABE67}" srcId="{3C190FC6-3F2D-4287-B876-CD8129261730}" destId="{56543560-598B-47BC-8868-7A2BAA39A3B7}" srcOrd="2" destOrd="0" parTransId="{C26C3D31-7DA7-432A-8A3F-A9256F318941}" sibTransId="{62851E32-E275-4DCC-9AE9-30EB96A7B2FA}"/>
    <dgm:cxn modelId="{96B440C3-7AB8-4C80-A6DA-B0BEAB7A66F0}" type="presOf" srcId="{166BBABA-5989-42B0-B3BF-AFB5C71E250C}" destId="{057D3DAF-2D68-486B-B202-2ED31A5695E3}" srcOrd="0" destOrd="3" presId="urn:microsoft.com/office/officeart/2005/8/layout/hList1"/>
    <dgm:cxn modelId="{37436CB1-8452-4E10-BC3F-1CF9067AA879}" srcId="{2AF788DD-65CB-44EC-9819-39CCB6F7A807}" destId="{166BBABA-5989-42B0-B3BF-AFB5C71E250C}" srcOrd="3" destOrd="0" parTransId="{125CC1FC-2CD8-4534-AA78-18AC15C11DDB}" sibTransId="{DDC3D9F8-A9D3-4ECD-B37E-95BC76C67126}"/>
    <dgm:cxn modelId="{848B2D7C-D727-4282-80FE-4D8CBC350D0E}" srcId="{2AF788DD-65CB-44EC-9819-39CCB6F7A807}" destId="{FE6FB352-3E0A-4C4F-B86D-FAB8C98B73AB}" srcOrd="4" destOrd="0" parTransId="{24B5A9D6-72DC-4AEF-BCE5-C8F6DCB4AB66}" sibTransId="{0FD06D57-0A15-4F3B-BA2B-006770EDFC92}"/>
    <dgm:cxn modelId="{B64C80EA-4A0D-47DD-AF81-C068F7FD73F1}" srcId="{4D6B8FC0-F201-4D45-A776-32B1117217A8}" destId="{DA82C977-6CE0-4E94-9D9B-496073646B8F}" srcOrd="2" destOrd="0" parTransId="{E10FFBA9-7F29-4F21-8BB5-DAA75824B6B3}" sibTransId="{5B2FF3E1-5FDE-49B7-A695-1A3EF7BB7AA2}"/>
    <dgm:cxn modelId="{40A998A2-54CC-4CA6-9803-5E81BF3A8CD3}" type="presOf" srcId="{AFEFE9DC-C63B-4383-8D4B-A1273F65A9DB}" destId="{057D3DAF-2D68-486B-B202-2ED31A5695E3}" srcOrd="0" destOrd="2" presId="urn:microsoft.com/office/officeart/2005/8/layout/hList1"/>
    <dgm:cxn modelId="{CE7202AF-4652-4B25-AB06-85AD81A443C4}" type="presOf" srcId="{9C20F4D1-66C9-4BCE-9896-A40280357127}" destId="{79E3F5B5-A4A6-4034-AF5B-0CD689B068EE}" srcOrd="0" destOrd="1" presId="urn:microsoft.com/office/officeart/2005/8/layout/hList1"/>
    <dgm:cxn modelId="{7BE19FF8-50E9-4D30-BE6F-07FD069D602B}" type="presOf" srcId="{EA5D85DA-83A8-4FF5-9AEF-D93ABECC89A1}" destId="{642D3087-FC96-4C93-850A-3A55D443D6F1}" srcOrd="0" destOrd="3" presId="urn:microsoft.com/office/officeart/2005/8/layout/hList1"/>
    <dgm:cxn modelId="{6E45F3CA-E062-4989-8552-B3BE7C3A2A00}" type="presOf" srcId="{FE6FB352-3E0A-4C4F-B86D-FAB8C98B73AB}" destId="{057D3DAF-2D68-486B-B202-2ED31A5695E3}" srcOrd="0" destOrd="4" presId="urn:microsoft.com/office/officeart/2005/8/layout/hList1"/>
    <dgm:cxn modelId="{ED7CD620-48E2-4355-A750-4E01E1CF6CB8}" srcId="{DA82C977-6CE0-4E94-9D9B-496073646B8F}" destId="{EA5D85DA-83A8-4FF5-9AEF-D93ABECC89A1}" srcOrd="3" destOrd="0" parTransId="{64DB3E18-8519-43D0-AED9-E3744CCF6B6B}" sibTransId="{367B3CAA-0A03-4720-9483-A2F474990555}"/>
    <dgm:cxn modelId="{F30B71F8-07F7-4F84-8C3A-7466B6F8D06D}" srcId="{2AF788DD-65CB-44EC-9819-39CCB6F7A807}" destId="{5EB3A572-EA81-4B05-9760-27458C5CCB04}" srcOrd="1" destOrd="0" parTransId="{59ACE783-3FDA-4BEC-A014-42AF479F0108}" sibTransId="{ABC10A22-7F9B-40D0-9928-113C2F5838EE}"/>
    <dgm:cxn modelId="{0D1C627F-E989-4758-8764-2876E8E386C5}" srcId="{4D6B8FC0-F201-4D45-A776-32B1117217A8}" destId="{3C190FC6-3F2D-4287-B876-CD8129261730}" srcOrd="0" destOrd="0" parTransId="{1E7FB9C1-88F6-43A5-8D4A-208C63E4BBA9}" sibTransId="{0E577DB8-DC86-40E6-AD6B-5C08D7B3EE51}"/>
    <dgm:cxn modelId="{EFCECFBB-C7CA-402E-A877-9DB07A40AA4E}" srcId="{DA82C977-6CE0-4E94-9D9B-496073646B8F}" destId="{FA78473C-1446-40BC-8FE9-CDC3C6584DEF}" srcOrd="2" destOrd="0" parTransId="{3B1C251D-75AC-402D-8A46-A293F698A673}" sibTransId="{931FB1FA-4603-469E-BBFB-44B4CE12EE24}"/>
    <dgm:cxn modelId="{52727E83-7179-45F0-BF33-0EA4DB583D7D}" srcId="{3C190FC6-3F2D-4287-B876-CD8129261730}" destId="{9C20F4D1-66C9-4BCE-9896-A40280357127}" srcOrd="1" destOrd="0" parTransId="{7B273208-DF39-49A0-AB3C-593ED562CEB6}" sibTransId="{CB591B11-E479-4B15-9B9A-EC1C5D5552BC}"/>
    <dgm:cxn modelId="{F164E8A7-80A0-4AE5-9847-4FEAE188CAFB}" type="presOf" srcId="{B7D0FAFB-40E6-4317-A2ED-E45AF930A9FC}" destId="{057D3DAF-2D68-486B-B202-2ED31A5695E3}" srcOrd="0" destOrd="0" presId="urn:microsoft.com/office/officeart/2005/8/layout/hList1"/>
    <dgm:cxn modelId="{B4BCB2E2-CAB3-46D5-87D2-959FC46D46BA}" type="presOf" srcId="{FA78473C-1446-40BC-8FE9-CDC3C6584DEF}" destId="{642D3087-FC96-4C93-850A-3A55D443D6F1}" srcOrd="0" destOrd="2" presId="urn:microsoft.com/office/officeart/2005/8/layout/hList1"/>
    <dgm:cxn modelId="{5698EDE2-9105-4A78-8582-09AB7A763564}" type="presParOf" srcId="{77CB0229-3891-448A-A297-6E2B519B0366}" destId="{3A386908-42B0-42F6-86AE-0957F947B192}" srcOrd="0" destOrd="0" presId="urn:microsoft.com/office/officeart/2005/8/layout/hList1"/>
    <dgm:cxn modelId="{27877293-03C9-4363-8851-63C6F506DF90}" type="presParOf" srcId="{3A386908-42B0-42F6-86AE-0957F947B192}" destId="{871FBD94-B8D0-48DA-9638-6EF71EBCDE24}" srcOrd="0" destOrd="0" presId="urn:microsoft.com/office/officeart/2005/8/layout/hList1"/>
    <dgm:cxn modelId="{57281EB4-2AE9-48E3-9D0C-5DA5476676FF}" type="presParOf" srcId="{3A386908-42B0-42F6-86AE-0957F947B192}" destId="{79E3F5B5-A4A6-4034-AF5B-0CD689B068EE}" srcOrd="1" destOrd="0" presId="urn:microsoft.com/office/officeart/2005/8/layout/hList1"/>
    <dgm:cxn modelId="{A298000D-4F4E-4B2D-AA19-977219419976}" type="presParOf" srcId="{77CB0229-3891-448A-A297-6E2B519B0366}" destId="{550F3329-AEE4-4080-946B-75E87F70F2B7}" srcOrd="1" destOrd="0" presId="urn:microsoft.com/office/officeart/2005/8/layout/hList1"/>
    <dgm:cxn modelId="{B5E98EFF-91A0-4555-A992-506D6BDEED49}" type="presParOf" srcId="{77CB0229-3891-448A-A297-6E2B519B0366}" destId="{D11AEF82-3683-4872-A162-9254167E8ED9}" srcOrd="2" destOrd="0" presId="urn:microsoft.com/office/officeart/2005/8/layout/hList1"/>
    <dgm:cxn modelId="{2510285A-FA91-4094-8E49-2DFEE689138E}" type="presParOf" srcId="{D11AEF82-3683-4872-A162-9254167E8ED9}" destId="{C9B35C81-CBD8-48F3-8A0E-170799CBC65F}" srcOrd="0" destOrd="0" presId="urn:microsoft.com/office/officeart/2005/8/layout/hList1"/>
    <dgm:cxn modelId="{024CF654-4448-4B36-8015-51892A633B3B}" type="presParOf" srcId="{D11AEF82-3683-4872-A162-9254167E8ED9}" destId="{057D3DAF-2D68-486B-B202-2ED31A5695E3}" srcOrd="1" destOrd="0" presId="urn:microsoft.com/office/officeart/2005/8/layout/hList1"/>
    <dgm:cxn modelId="{FF1BB67C-6C96-435F-93D5-63A687B24D16}" type="presParOf" srcId="{77CB0229-3891-448A-A297-6E2B519B0366}" destId="{82A125D2-74A5-4E2D-AD67-9634D1158AFD}" srcOrd="3" destOrd="0" presId="urn:microsoft.com/office/officeart/2005/8/layout/hList1"/>
    <dgm:cxn modelId="{8D2FA792-739B-43EE-A7A0-10202CBD2FD6}" type="presParOf" srcId="{77CB0229-3891-448A-A297-6E2B519B0366}" destId="{48E700E7-5B0B-4C37-9672-657B78CD8CE8}" srcOrd="4" destOrd="0" presId="urn:microsoft.com/office/officeart/2005/8/layout/hList1"/>
    <dgm:cxn modelId="{97C67169-EA62-4AA2-A95F-4CCB4A930526}" type="presParOf" srcId="{48E700E7-5B0B-4C37-9672-657B78CD8CE8}" destId="{BA76C6B9-819E-4292-86EA-32D1262CD9DB}" srcOrd="0" destOrd="0" presId="urn:microsoft.com/office/officeart/2005/8/layout/hList1"/>
    <dgm:cxn modelId="{01373E08-7F91-4E26-B966-4C90D0A1765B}" type="presParOf" srcId="{48E700E7-5B0B-4C37-9672-657B78CD8CE8}" destId="{642D3087-FC96-4C93-850A-3A55D443D6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a:ln w="76200">
          <a:noFill/>
        </a:ln>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dirty="0"/>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a:ln w="76200">
          <a:solidFill>
            <a:srgbClr val="FF0000"/>
          </a:solidFill>
        </a:ln>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dgm:t>
        <a:bodyPr/>
        <a:lstStyle/>
        <a:p>
          <a:r>
            <a:rPr lang="en-GB"/>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dirty="0"/>
            <a:t>Marie </a:t>
          </a:r>
          <a:r>
            <a:rPr lang="en-GB" dirty="0" err="1"/>
            <a:t>Skłodowska</a:t>
          </a:r>
          <a:r>
            <a:rPr lang="en-GB" dirty="0"/>
            <a:t>-Curie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a:prstGeom prst="rect">
          <a:avLst/>
        </a:prstGeom>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4A2F2F22-8BE3-43B0-82E5-FA7AFECE3D22}" type="presOf" srcId="{D063B842-996D-46F2-B1BB-EE39C65616D6}" destId="{80B1090E-5E9D-4AE9-A67B-5B8FD3C5650E}" srcOrd="0" destOrd="0" presId="urn:microsoft.com/office/officeart/2005/8/layout/lProcess2"/>
    <dgm:cxn modelId="{2BCE39D0-3DB5-475B-B745-E94C02E4B570}" srcId="{A7A0EE03-D874-4827-B76C-0674AB02443B}" destId="{6DFF97F0-EBBC-4D83-86CF-CD4561F7FB89}" srcOrd="3" destOrd="0" parTransId="{B968AE80-DF22-4607-B5F4-95E17360AB9B}" sibTransId="{62ED0C8E-97CA-4DC4-A73E-053E5565E333}"/>
    <dgm:cxn modelId="{28909D73-D573-45B8-9788-96D27709D91C}" type="presOf" srcId="{A7A0EE03-D874-4827-B76C-0674AB02443B}" destId="{2518BE23-222D-47AD-9F03-D8EFA567F112}" srcOrd="0" destOrd="0" presId="urn:microsoft.com/office/officeart/2005/8/layout/lProcess2"/>
    <dgm:cxn modelId="{7A2632C9-129F-4C3A-835E-0EF09A750A39}" srcId="{2A99E11F-7F09-41AC-BD23-C20C969379D9}" destId="{B8534E3E-8ED4-47A5-AAA1-78A873DBCAB5}" srcOrd="0" destOrd="0" parTransId="{409A607A-7D7A-4EB7-9755-84D3E9CC1B26}" sibTransId="{4F628CFB-0A47-481E-93F5-8C89A6C4C1DA}"/>
    <dgm:cxn modelId="{92FDC483-210E-4D2C-BBDE-B7DF7BB20768}" type="presOf" srcId="{A3498962-A3BC-42D8-87B2-F9B10040ADC7}" destId="{55A14460-B99A-4C6F-9C02-732A218D5DD9}" srcOrd="0" destOrd="0" presId="urn:microsoft.com/office/officeart/2005/8/layout/lProcess2"/>
    <dgm:cxn modelId="{F3B0EDB3-063F-43DE-8069-6D775659D441}" srcId="{A7A0EE03-D874-4827-B76C-0674AB02443B}" destId="{A3498962-A3BC-42D8-87B2-F9B10040ADC7}" srcOrd="6" destOrd="0" parTransId="{97E40215-CB67-4A12-8AB9-9E86E31CEE42}" sibTransId="{AC832B81-5AA7-4F2F-B396-ED41132040A5}"/>
    <dgm:cxn modelId="{7F31B145-BDC7-429A-A471-7F86C8F858C7}" type="presOf" srcId="{1AF4BE10-1A44-4EF3-A79F-D46736910B49}" destId="{D0D59456-B739-4839-B6FE-8CE8D118BA3F}" srcOrd="1"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095C2666-2D71-4A7E-9C68-CCDBCE662527}" type="presOf" srcId="{A7A0EE03-D874-4827-B76C-0674AB02443B}" destId="{1F37D035-E35D-4D9A-9FAA-64062841E646}" srcOrd="1"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2155F44A-6A8F-4E61-A2E5-51648AB91D3F}" type="presOf" srcId="{828D13A5-75EB-4215-8483-59217208E222}" destId="{8DA8FAB4-3312-4331-9822-1F0B10A52AD8}" srcOrd="0" destOrd="0" presId="urn:microsoft.com/office/officeart/2005/8/layout/lProcess2"/>
    <dgm:cxn modelId="{C308DBF7-AC17-4CC0-945D-3540FFB2ED93}" type="presOf" srcId="{E5A990F4-55B1-4931-BFAB-3E3B7CEE7AE0}" destId="{D7D8251D-EAEF-4E9D-946B-9098E8DBE736}" srcOrd="0" destOrd="0" presId="urn:microsoft.com/office/officeart/2005/8/layout/lProcess2"/>
    <dgm:cxn modelId="{4702F502-3003-4818-A96C-BE95D8E00E68}" type="presOf" srcId="{17A8AAB4-0F7D-4F04-8D55-F8DBE65AA0AB}" destId="{D0C05203-E715-4490-8EB5-2A13D6A60345}" srcOrd="0" destOrd="0" presId="urn:microsoft.com/office/officeart/2005/8/layout/lProcess2"/>
    <dgm:cxn modelId="{3E180735-7ED2-41AB-A45B-44E9E7997401}" type="presOf" srcId="{1B46CB00-7678-441F-AA16-6DD4CA001017}" destId="{B68FEFBF-CFDB-4CE6-BC6B-E7ED42B7E930}" srcOrd="0" destOrd="0" presId="urn:microsoft.com/office/officeart/2005/8/layout/lProcess2"/>
    <dgm:cxn modelId="{8DBA0E3A-6D8B-4C21-B715-1232A63C65AD}" type="presOf" srcId="{9C423D85-BD1F-4C1D-91FF-CC85ADB03A25}" destId="{F78160EA-47F7-4646-9E3A-28CAD31732B5}" srcOrd="0" destOrd="0" presId="urn:microsoft.com/office/officeart/2005/8/layout/lProcess2"/>
    <dgm:cxn modelId="{946DE4DF-A253-47C5-B1B4-82427E645FF9}" type="presOf" srcId="{B8534E3E-8ED4-47A5-AAA1-78A873DBCAB5}" destId="{552724DC-8A3B-4AC0-9AD2-03FE596F6224}" srcOrd="0" destOrd="0" presId="urn:microsoft.com/office/officeart/2005/8/layout/lProcess2"/>
    <dgm:cxn modelId="{B0D1E2BD-144B-449A-8843-0850AB03E196}" type="presOf" srcId="{6DFF97F0-EBBC-4D83-86CF-CD4561F7FB89}" destId="{9AA69073-8D74-4137-AEEF-3853FAB72694}" srcOrd="0" destOrd="0" presId="urn:microsoft.com/office/officeart/2005/8/layout/lProcess2"/>
    <dgm:cxn modelId="{6149D537-8EBD-4A49-941B-3BE34D5C8CC4}" type="presOf" srcId="{AEBEEDDD-60A5-43DB-91E7-CAAE5ED338CF}" destId="{3B5A5BA6-1805-4BD2-9C62-DAC447ED122D}" srcOrd="0" destOrd="0" presId="urn:microsoft.com/office/officeart/2005/8/layout/lProcess2"/>
    <dgm:cxn modelId="{5DF1C128-439F-4738-81A8-A9B8262C182D}" type="presOf" srcId="{974D850C-2722-4541-BBC6-5EB0091CCFD0}" destId="{F6BFAF5D-51A3-481E-A2E5-C1AD8B01B342}"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136BAA6B-CEAD-44FF-A1B7-49A191FE783D}" srcId="{A7A0EE03-D874-4827-B76C-0674AB02443B}" destId="{9485127F-F468-4116-8787-7A0260A997B7}" srcOrd="2" destOrd="0" parTransId="{531AEF6F-53DB-40C9-B2E2-A58A2210CA7F}" sibTransId="{F32B2B5F-600A-4FAF-A80E-482C9B8CB17D}"/>
    <dgm:cxn modelId="{E2ABF6D1-F9DC-4C16-A7C9-DE278735E29C}" type="presOf" srcId="{25C58374-2D04-49AD-B9ED-E15DBEBD4C36}" destId="{7DF625EA-3CAF-40EC-8E5B-E1C961EF62E8}" srcOrd="0" destOrd="0" presId="urn:microsoft.com/office/officeart/2005/8/layout/lProcess2"/>
    <dgm:cxn modelId="{3DBF312F-DF0F-4CEB-8EDD-FE6E0C12A582}" type="presOf" srcId="{9485127F-F468-4116-8787-7A0260A997B7}" destId="{FA27F0A9-55FD-4274-8AF9-8F90668D752E}" srcOrd="0" destOrd="0" presId="urn:microsoft.com/office/officeart/2005/8/layout/lProcess2"/>
    <dgm:cxn modelId="{12B516AB-EEA2-44A3-B7FC-6B4D95869C78}" srcId="{2A99E11F-7F09-41AC-BD23-C20C969379D9}" destId="{828D13A5-75EB-4215-8483-59217208E222}" srcOrd="1" destOrd="0" parTransId="{F27206FC-4C32-459D-989C-81D88B0DAF29}" sibTransId="{8146B57A-4BC0-4630-AEF2-1B1DE3D32D01}"/>
    <dgm:cxn modelId="{5744AADF-9EFA-4DF7-9A4D-21E5F4839B5E}" srcId="{1AF4BE10-1A44-4EF3-A79F-D46736910B49}" destId="{AEBEEDDD-60A5-43DB-91E7-CAAE5ED338CF}" srcOrd="0" destOrd="0" parTransId="{210A7D71-3512-41D8-B830-5C0D41921B60}" sibTransId="{308CEA6C-C8AA-42CD-B059-1C3D745625FA}"/>
    <dgm:cxn modelId="{1B1D676E-316C-4C28-957D-DA927F1D316D}" srcId="{17A8AAB4-0F7D-4F04-8D55-F8DBE65AA0AB}" destId="{A7A0EE03-D874-4827-B76C-0674AB02443B}" srcOrd="2" destOrd="0" parTransId="{A1DD3901-CDC7-4528-A1A6-1762B8592651}" sibTransId="{34D072E9-9970-48CE-A160-6892F8F154A7}"/>
    <dgm:cxn modelId="{4D21589A-B78A-4866-947C-29BBC9C9C371}" srcId="{1AF4BE10-1A44-4EF3-A79F-D46736910B49}" destId="{1B46CB00-7678-441F-AA16-6DD4CA001017}" srcOrd="2" destOrd="0" parTransId="{64393DCE-33EA-4528-8179-E653F27B8EDB}" sibTransId="{F7014B8A-73DE-456E-BF20-B80AB5ED1E1C}"/>
    <dgm:cxn modelId="{0CE9CDDC-9BEB-4794-800F-4FFF290B02F4}" type="presOf" srcId="{2A99E11F-7F09-41AC-BD23-C20C969379D9}" destId="{563DE49F-35A1-4CD9-A787-5E956B18BDDE}" srcOrd="0" destOrd="0" presId="urn:microsoft.com/office/officeart/2005/8/layout/lProcess2"/>
    <dgm:cxn modelId="{C29281FA-A8E9-44FD-B824-F875FF5B0603}" type="presOf" srcId="{1AF4BE10-1A44-4EF3-A79F-D46736910B49}" destId="{4ED795A0-B59D-4836-9011-A4D20BD42DCF}" srcOrd="0" destOrd="0" presId="urn:microsoft.com/office/officeart/2005/8/layout/lProcess2"/>
    <dgm:cxn modelId="{E26628A3-00A2-40F7-B012-A82F6AC92359}" type="presOf" srcId="{B3670F34-DE3F-4DA8-8ED4-5B4B21034101}" destId="{2C83FCDB-50FF-4400-BAC1-A59F2749571C}" srcOrd="0" destOrd="0" presId="urn:microsoft.com/office/officeart/2005/8/layout/lProcess2"/>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5A837B63-0822-4EF8-AE84-2BB15BDC7BB5}" srcId="{2A99E11F-7F09-41AC-BD23-C20C969379D9}" destId="{25C58374-2D04-49AD-B9ED-E15DBEBD4C36}" srcOrd="3" destOrd="0" parTransId="{2908FBAB-B967-4EF9-A588-296150F0C593}" sibTransId="{54F0135B-6B77-4EE2-8D48-8A1D1B0E2F24}"/>
    <dgm:cxn modelId="{39C486AD-D5A5-4A5D-8915-878EB4124B78}" type="presOf" srcId="{2A99E11F-7F09-41AC-BD23-C20C969379D9}" destId="{D4D9BF8A-9059-44C7-BE5A-FDE23AFB53B1}" srcOrd="1" destOrd="0" presId="urn:microsoft.com/office/officeart/2005/8/layout/lProcess2"/>
    <dgm:cxn modelId="{F2B0C828-58F5-4A6A-BC5E-1128B10B6871}" type="presOf" srcId="{E7842B65-EB61-4376-9E64-0E29D6D38453}" destId="{7B31870D-095C-4702-AAC2-DF4E449C1184}"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7AD16409-76DC-4274-95F0-C14DF23DA544}" type="presParOf" srcId="{D0C05203-E715-4490-8EB5-2A13D6A60345}" destId="{2F5BEC4F-FCBB-44A4-A382-E8596E28527A}" srcOrd="0" destOrd="0" presId="urn:microsoft.com/office/officeart/2005/8/layout/lProcess2"/>
    <dgm:cxn modelId="{9AF5B8F5-2838-4FDE-8CFB-48BF2B2B94C5}" type="presParOf" srcId="{2F5BEC4F-FCBB-44A4-A382-E8596E28527A}" destId="{563DE49F-35A1-4CD9-A787-5E956B18BDDE}" srcOrd="0" destOrd="0" presId="urn:microsoft.com/office/officeart/2005/8/layout/lProcess2"/>
    <dgm:cxn modelId="{9D00872B-0E51-4F3F-A358-D29D7267D954}" type="presParOf" srcId="{2F5BEC4F-FCBB-44A4-A382-E8596E28527A}" destId="{D4D9BF8A-9059-44C7-BE5A-FDE23AFB53B1}" srcOrd="1" destOrd="0" presId="urn:microsoft.com/office/officeart/2005/8/layout/lProcess2"/>
    <dgm:cxn modelId="{1A7C2C19-37D2-4860-A475-E164546E39E1}" type="presParOf" srcId="{2F5BEC4F-FCBB-44A4-A382-E8596E28527A}" destId="{E535B422-BC06-40CB-868D-E3770BADB624}" srcOrd="2" destOrd="0" presId="urn:microsoft.com/office/officeart/2005/8/layout/lProcess2"/>
    <dgm:cxn modelId="{39A2CF34-C49C-46F8-8308-82363D0033EF}" type="presParOf" srcId="{E535B422-BC06-40CB-868D-E3770BADB624}" destId="{560D95DD-EF85-4D10-ACF2-3483AA1BA745}" srcOrd="0" destOrd="0" presId="urn:microsoft.com/office/officeart/2005/8/layout/lProcess2"/>
    <dgm:cxn modelId="{AFF0F061-7F72-41EF-A200-AE2A2BED57F5}" type="presParOf" srcId="{560D95DD-EF85-4D10-ACF2-3483AA1BA745}" destId="{552724DC-8A3B-4AC0-9AD2-03FE596F6224}" srcOrd="0" destOrd="0" presId="urn:microsoft.com/office/officeart/2005/8/layout/lProcess2"/>
    <dgm:cxn modelId="{E0222E6A-8904-4A65-B9D3-0580C4DE4099}" type="presParOf" srcId="{560D95DD-EF85-4D10-ACF2-3483AA1BA745}" destId="{56E31611-0BED-4324-9884-CD4E2405AF41}" srcOrd="1" destOrd="0" presId="urn:microsoft.com/office/officeart/2005/8/layout/lProcess2"/>
    <dgm:cxn modelId="{60CD49CE-15D5-4F23-865A-37E3904FD719}" type="presParOf" srcId="{560D95DD-EF85-4D10-ACF2-3483AA1BA745}" destId="{8DA8FAB4-3312-4331-9822-1F0B10A52AD8}" srcOrd="2" destOrd="0" presId="urn:microsoft.com/office/officeart/2005/8/layout/lProcess2"/>
    <dgm:cxn modelId="{88024624-4D85-4708-8B2D-15ADBC48432E}" type="presParOf" srcId="{560D95DD-EF85-4D10-ACF2-3483AA1BA745}" destId="{3211533A-FB1D-4F93-8C2C-A134D1D6DCFE}" srcOrd="3" destOrd="0" presId="urn:microsoft.com/office/officeart/2005/8/layout/lProcess2"/>
    <dgm:cxn modelId="{D46BBD23-1EE2-45EF-888F-CA77425646BC}" type="presParOf" srcId="{560D95DD-EF85-4D10-ACF2-3483AA1BA745}" destId="{F6BFAF5D-51A3-481E-A2E5-C1AD8B01B342}" srcOrd="4" destOrd="0" presId="urn:microsoft.com/office/officeart/2005/8/layout/lProcess2"/>
    <dgm:cxn modelId="{E877C47A-DF2F-475B-AC1F-BC045AD31454}" type="presParOf" srcId="{560D95DD-EF85-4D10-ACF2-3483AA1BA745}" destId="{15F76D67-1317-4D99-A1AC-3A859D2112FF}" srcOrd="5" destOrd="0" presId="urn:microsoft.com/office/officeart/2005/8/layout/lProcess2"/>
    <dgm:cxn modelId="{013E36E0-5128-4B04-949B-8A2EE2562113}" type="presParOf" srcId="{560D95DD-EF85-4D10-ACF2-3483AA1BA745}" destId="{7DF625EA-3CAF-40EC-8E5B-E1C961EF62E8}" srcOrd="6" destOrd="0" presId="urn:microsoft.com/office/officeart/2005/8/layout/lProcess2"/>
    <dgm:cxn modelId="{800F83D3-F85A-463F-8E93-D540274EA54E}" type="presParOf" srcId="{D0C05203-E715-4490-8EB5-2A13D6A60345}" destId="{D1E77190-E6B7-4C30-93B7-75589B62B1D8}" srcOrd="1" destOrd="0" presId="urn:microsoft.com/office/officeart/2005/8/layout/lProcess2"/>
    <dgm:cxn modelId="{1DB04BEE-EE6F-4126-A59E-FB3407D52D11}" type="presParOf" srcId="{D0C05203-E715-4490-8EB5-2A13D6A60345}" destId="{096538BC-F53C-42E4-BECD-585E61755DD0}" srcOrd="2" destOrd="0" presId="urn:microsoft.com/office/officeart/2005/8/layout/lProcess2"/>
    <dgm:cxn modelId="{25F6C7E3-0E83-4E40-848F-A443DF5ED73E}" type="presParOf" srcId="{096538BC-F53C-42E4-BECD-585E61755DD0}" destId="{4ED795A0-B59D-4836-9011-A4D20BD42DCF}" srcOrd="0" destOrd="0" presId="urn:microsoft.com/office/officeart/2005/8/layout/lProcess2"/>
    <dgm:cxn modelId="{259546B8-D951-4792-976D-A25238F5D65C}" type="presParOf" srcId="{096538BC-F53C-42E4-BECD-585E61755DD0}" destId="{D0D59456-B739-4839-B6FE-8CE8D118BA3F}" srcOrd="1" destOrd="0" presId="urn:microsoft.com/office/officeart/2005/8/layout/lProcess2"/>
    <dgm:cxn modelId="{E2F7C4D0-4A69-44C3-BCEA-2C01A46BCE72}" type="presParOf" srcId="{096538BC-F53C-42E4-BECD-585E61755DD0}" destId="{CF1C10F7-4A04-4DA4-91CB-04F41E1F9A7D}" srcOrd="2" destOrd="0" presId="urn:microsoft.com/office/officeart/2005/8/layout/lProcess2"/>
    <dgm:cxn modelId="{5F6AF31A-19A8-477B-89C9-9C804B67369B}" type="presParOf" srcId="{CF1C10F7-4A04-4DA4-91CB-04F41E1F9A7D}" destId="{34DAAEF6-286F-4965-9AE7-32FEE0D60E6C}" srcOrd="0" destOrd="0" presId="urn:microsoft.com/office/officeart/2005/8/layout/lProcess2"/>
    <dgm:cxn modelId="{D584BE97-0BC6-4D21-B93D-0AABF7141A34}" type="presParOf" srcId="{34DAAEF6-286F-4965-9AE7-32FEE0D60E6C}" destId="{3B5A5BA6-1805-4BD2-9C62-DAC447ED122D}" srcOrd="0" destOrd="0" presId="urn:microsoft.com/office/officeart/2005/8/layout/lProcess2"/>
    <dgm:cxn modelId="{A20F6D49-30F1-414A-AFBA-9469AC63772F}" type="presParOf" srcId="{34DAAEF6-286F-4965-9AE7-32FEE0D60E6C}" destId="{A65A3AF1-2E49-408C-9F7B-957CFF8E1938}" srcOrd="1" destOrd="0" presId="urn:microsoft.com/office/officeart/2005/8/layout/lProcess2"/>
    <dgm:cxn modelId="{45B0D07C-B50D-401C-90DC-1ED9AB7ADCD7}" type="presParOf" srcId="{34DAAEF6-286F-4965-9AE7-32FEE0D60E6C}" destId="{2C83FCDB-50FF-4400-BAC1-A59F2749571C}" srcOrd="2" destOrd="0" presId="urn:microsoft.com/office/officeart/2005/8/layout/lProcess2"/>
    <dgm:cxn modelId="{90BD0DD7-B2FC-4A74-B055-D9583A9743DF}" type="presParOf" srcId="{34DAAEF6-286F-4965-9AE7-32FEE0D60E6C}" destId="{4A970342-4FC9-4D86-8C80-8478E726E2FC}" srcOrd="3" destOrd="0" presId="urn:microsoft.com/office/officeart/2005/8/layout/lProcess2"/>
    <dgm:cxn modelId="{9D2C3E24-0764-4C8E-893A-89E08540F8BB}" type="presParOf" srcId="{34DAAEF6-286F-4965-9AE7-32FEE0D60E6C}" destId="{B68FEFBF-CFDB-4CE6-BC6B-E7ED42B7E930}" srcOrd="4" destOrd="0" presId="urn:microsoft.com/office/officeart/2005/8/layout/lProcess2"/>
    <dgm:cxn modelId="{CCCC6040-1B40-405A-A79F-E4E78128B88B}" type="presParOf" srcId="{D0C05203-E715-4490-8EB5-2A13D6A60345}" destId="{D6D23F90-C870-49C2-A410-82AFD969B255}" srcOrd="3" destOrd="0" presId="urn:microsoft.com/office/officeart/2005/8/layout/lProcess2"/>
    <dgm:cxn modelId="{A6174EBF-BB3A-4F09-A6FC-D75F539EB841}" type="presParOf" srcId="{D0C05203-E715-4490-8EB5-2A13D6A60345}" destId="{DA7DD441-8689-40CF-93D8-73E6160CC06F}" srcOrd="4" destOrd="0" presId="urn:microsoft.com/office/officeart/2005/8/layout/lProcess2"/>
    <dgm:cxn modelId="{181B747A-CAB2-440B-BEB2-E70B8CC8704C}" type="presParOf" srcId="{DA7DD441-8689-40CF-93D8-73E6160CC06F}" destId="{2518BE23-222D-47AD-9F03-D8EFA567F112}" srcOrd="0" destOrd="0" presId="urn:microsoft.com/office/officeart/2005/8/layout/lProcess2"/>
    <dgm:cxn modelId="{6B508295-31C9-4E03-81DF-1E4029D3342A}" type="presParOf" srcId="{DA7DD441-8689-40CF-93D8-73E6160CC06F}" destId="{1F37D035-E35D-4D9A-9FAA-64062841E646}" srcOrd="1" destOrd="0" presId="urn:microsoft.com/office/officeart/2005/8/layout/lProcess2"/>
    <dgm:cxn modelId="{39B13384-F8D7-4847-8AE4-C7F4CEE099A5}" type="presParOf" srcId="{DA7DD441-8689-40CF-93D8-73E6160CC06F}" destId="{FB864472-EACD-4821-BF7D-45BCBF896A08}" srcOrd="2" destOrd="0" presId="urn:microsoft.com/office/officeart/2005/8/layout/lProcess2"/>
    <dgm:cxn modelId="{AF023A8A-3009-4A1F-A59A-E2D8407CAFA2}" type="presParOf" srcId="{FB864472-EACD-4821-BF7D-45BCBF896A08}" destId="{1DC15797-FE4D-415D-97CF-F122FEA1B273}" srcOrd="0" destOrd="0" presId="urn:microsoft.com/office/officeart/2005/8/layout/lProcess2"/>
    <dgm:cxn modelId="{9E2FDF2B-406A-4889-8BCA-BEB9E66DD540}" type="presParOf" srcId="{1DC15797-FE4D-415D-97CF-F122FEA1B273}" destId="{7B31870D-095C-4702-AAC2-DF4E449C1184}" srcOrd="0" destOrd="0" presId="urn:microsoft.com/office/officeart/2005/8/layout/lProcess2"/>
    <dgm:cxn modelId="{05F2BD41-356E-4571-9BF7-E2A7B91326C2}" type="presParOf" srcId="{1DC15797-FE4D-415D-97CF-F122FEA1B273}" destId="{1CF72E98-5901-4544-9D09-53C2F25F263E}" srcOrd="1" destOrd="0" presId="urn:microsoft.com/office/officeart/2005/8/layout/lProcess2"/>
    <dgm:cxn modelId="{52CE0EF0-2EF1-4204-A3FB-59C47C3EE9C8}" type="presParOf" srcId="{1DC15797-FE4D-415D-97CF-F122FEA1B273}" destId="{D7D8251D-EAEF-4E9D-946B-9098E8DBE736}" srcOrd="2" destOrd="0" presId="urn:microsoft.com/office/officeart/2005/8/layout/lProcess2"/>
    <dgm:cxn modelId="{EE7D9DD1-63B4-43CF-97AE-CDD3175C5834}" type="presParOf" srcId="{1DC15797-FE4D-415D-97CF-F122FEA1B273}" destId="{C3189185-4B69-4A96-A295-F872E587D598}" srcOrd="3" destOrd="0" presId="urn:microsoft.com/office/officeart/2005/8/layout/lProcess2"/>
    <dgm:cxn modelId="{6F55A6BA-B916-4DE9-8166-6DDA6469B4BF}" type="presParOf" srcId="{1DC15797-FE4D-415D-97CF-F122FEA1B273}" destId="{FA27F0A9-55FD-4274-8AF9-8F90668D752E}" srcOrd="4" destOrd="0" presId="urn:microsoft.com/office/officeart/2005/8/layout/lProcess2"/>
    <dgm:cxn modelId="{326B86A7-B469-4840-8C6A-DA50A8104702}" type="presParOf" srcId="{1DC15797-FE4D-415D-97CF-F122FEA1B273}" destId="{0C6EA508-4BBB-4C29-B61F-8BFF7C324DDB}" srcOrd="5" destOrd="0" presId="urn:microsoft.com/office/officeart/2005/8/layout/lProcess2"/>
    <dgm:cxn modelId="{20F53A32-0FD9-41A9-AEE8-EF098C154316}" type="presParOf" srcId="{1DC15797-FE4D-415D-97CF-F122FEA1B273}" destId="{9AA69073-8D74-4137-AEEF-3853FAB72694}" srcOrd="6" destOrd="0" presId="urn:microsoft.com/office/officeart/2005/8/layout/lProcess2"/>
    <dgm:cxn modelId="{CDB27B33-C412-464D-9B9B-8947DA07E10C}" type="presParOf" srcId="{1DC15797-FE4D-415D-97CF-F122FEA1B273}" destId="{34CE4924-7BAC-4CBD-A399-EAC855FBD4FF}" srcOrd="7" destOrd="0" presId="urn:microsoft.com/office/officeart/2005/8/layout/lProcess2"/>
    <dgm:cxn modelId="{616C5CC1-1196-40D1-975D-69080D85EEA5}" type="presParOf" srcId="{1DC15797-FE4D-415D-97CF-F122FEA1B273}" destId="{80B1090E-5E9D-4AE9-A67B-5B8FD3C5650E}" srcOrd="8" destOrd="0" presId="urn:microsoft.com/office/officeart/2005/8/layout/lProcess2"/>
    <dgm:cxn modelId="{993545AC-F0C7-4FF3-A973-71147774A7BF}" type="presParOf" srcId="{1DC15797-FE4D-415D-97CF-F122FEA1B273}" destId="{B7CCBE9E-8229-4B5B-9A95-154B4B1F6785}" srcOrd="9" destOrd="0" presId="urn:microsoft.com/office/officeart/2005/8/layout/lProcess2"/>
    <dgm:cxn modelId="{90F037A0-ED88-4FD4-BA5C-39DC50850F87}" type="presParOf" srcId="{1DC15797-FE4D-415D-97CF-F122FEA1B273}" destId="{F78160EA-47F7-4646-9E3A-28CAD31732B5}" srcOrd="10" destOrd="0" presId="urn:microsoft.com/office/officeart/2005/8/layout/lProcess2"/>
    <dgm:cxn modelId="{19335B01-771E-42AC-A66C-6D434E67B93F}" type="presParOf" srcId="{1DC15797-FE4D-415D-97CF-F122FEA1B273}" destId="{69392EB9-20AE-4CE6-8998-DEAD8EDCCFF7}" srcOrd="11" destOrd="0" presId="urn:microsoft.com/office/officeart/2005/8/layout/lProcess2"/>
    <dgm:cxn modelId="{A390CF6B-9D0A-44E2-B2A4-15E59F2C73A9}"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a:ln w="76200">
          <a:noFill/>
        </a:ln>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dirty="0"/>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a:ln w="76200">
          <a:noFill/>
        </a:ln>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a:ln w="76200">
          <a:solidFill>
            <a:srgbClr val="FF0000"/>
          </a:solidFill>
        </a:ln>
      </dgm:spPr>
      <dgm:t>
        <a:bodyPr/>
        <a:lstStyle/>
        <a:p>
          <a:r>
            <a:rPr lang="en-GB" dirty="0"/>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dirty="0"/>
            <a:t>Marie </a:t>
          </a:r>
          <a:r>
            <a:rPr lang="en-GB" dirty="0" err="1"/>
            <a:t>Skłodowska</a:t>
          </a:r>
          <a:r>
            <a:rPr lang="en-GB" dirty="0"/>
            <a:t>-Curie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a:prstGeom prst="rect">
          <a:avLst/>
        </a:prstGeom>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3CA25CA1-7F6D-4DFC-B266-0239F7B24473}" type="presOf" srcId="{2A99E11F-7F09-41AC-BD23-C20C969379D9}" destId="{D4D9BF8A-9059-44C7-BE5A-FDE23AFB53B1}" srcOrd="1" destOrd="0" presId="urn:microsoft.com/office/officeart/2005/8/layout/lProcess2"/>
    <dgm:cxn modelId="{EAA49B8C-3EB3-46DA-A504-D9398A522DC0}" type="presOf" srcId="{1AF4BE10-1A44-4EF3-A79F-D46736910B49}" destId="{D0D59456-B739-4839-B6FE-8CE8D118BA3F}" srcOrd="1" destOrd="0" presId="urn:microsoft.com/office/officeart/2005/8/layout/lProcess2"/>
    <dgm:cxn modelId="{2BCE39D0-3DB5-475B-B745-E94C02E4B570}" srcId="{A7A0EE03-D874-4827-B76C-0674AB02443B}" destId="{6DFF97F0-EBBC-4D83-86CF-CD4561F7FB89}" srcOrd="3" destOrd="0" parTransId="{B968AE80-DF22-4607-B5F4-95E17360AB9B}" sibTransId="{62ED0C8E-97CA-4DC4-A73E-053E5565E333}"/>
    <dgm:cxn modelId="{7A2632C9-129F-4C3A-835E-0EF09A750A39}" srcId="{2A99E11F-7F09-41AC-BD23-C20C969379D9}" destId="{B8534E3E-8ED4-47A5-AAA1-78A873DBCAB5}" srcOrd="0" destOrd="0" parTransId="{409A607A-7D7A-4EB7-9755-84D3E9CC1B26}" sibTransId="{4F628CFB-0A47-481E-93F5-8C89A6C4C1DA}"/>
    <dgm:cxn modelId="{21BD54BB-A750-48B8-82B0-D2336A07E7E7}" type="presOf" srcId="{E7842B65-EB61-4376-9E64-0E29D6D38453}" destId="{7B31870D-095C-4702-AAC2-DF4E449C1184}" srcOrd="0" destOrd="0" presId="urn:microsoft.com/office/officeart/2005/8/layout/lProcess2"/>
    <dgm:cxn modelId="{F3B0EDB3-063F-43DE-8069-6D775659D441}" srcId="{A7A0EE03-D874-4827-B76C-0674AB02443B}" destId="{A3498962-A3BC-42D8-87B2-F9B10040ADC7}" srcOrd="6" destOrd="0" parTransId="{97E40215-CB67-4A12-8AB9-9E86E31CEE42}" sibTransId="{AC832B81-5AA7-4F2F-B396-ED41132040A5}"/>
    <dgm:cxn modelId="{8B16BC38-D0C9-46E6-B92B-B13C690BB8C4}" type="presOf" srcId="{2A99E11F-7F09-41AC-BD23-C20C969379D9}" destId="{563DE49F-35A1-4CD9-A787-5E956B18BDDE}" srcOrd="0" destOrd="0" presId="urn:microsoft.com/office/officeart/2005/8/layout/lProcess2"/>
    <dgm:cxn modelId="{5CA2ACE2-B5A2-478F-94AF-9CC59317B2EF}" type="presOf" srcId="{25C58374-2D04-49AD-B9ED-E15DBEBD4C36}" destId="{7DF625EA-3CAF-40EC-8E5B-E1C961EF62E8}" srcOrd="0" destOrd="0" presId="urn:microsoft.com/office/officeart/2005/8/layout/lProcess2"/>
    <dgm:cxn modelId="{DF0125A1-6C46-4591-817D-31F9C0C8E3FF}" type="presOf" srcId="{AEBEEDDD-60A5-43DB-91E7-CAAE5ED338CF}" destId="{3B5A5BA6-1805-4BD2-9C62-DAC447ED122D}" srcOrd="0" destOrd="0" presId="urn:microsoft.com/office/officeart/2005/8/layout/lProcess2"/>
    <dgm:cxn modelId="{0BC46702-8C78-4B54-B0EA-9B149A2E2FC7}" type="presOf" srcId="{B8534E3E-8ED4-47A5-AAA1-78A873DBCAB5}" destId="{552724DC-8A3B-4AC0-9AD2-03FE596F6224}" srcOrd="0"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92B16326-B761-4E65-9E65-4D8068C57ACB}" type="presOf" srcId="{A7A0EE03-D874-4827-B76C-0674AB02443B}" destId="{1F37D035-E35D-4D9A-9FAA-64062841E646}" srcOrd="1" destOrd="0" presId="urn:microsoft.com/office/officeart/2005/8/layout/lProcess2"/>
    <dgm:cxn modelId="{411FBDFA-4947-4A18-991B-5C1B71722AA5}" type="presOf" srcId="{B3670F34-DE3F-4DA8-8ED4-5B4B21034101}" destId="{2C83FCDB-50FF-4400-BAC1-A59F2749571C}" srcOrd="0"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0F31A3FE-00D2-4BC7-9872-89452FC7D6A3}" type="presOf" srcId="{1AF4BE10-1A44-4EF3-A79F-D46736910B49}" destId="{4ED795A0-B59D-4836-9011-A4D20BD42DCF}" srcOrd="0" destOrd="0" presId="urn:microsoft.com/office/officeart/2005/8/layout/lProcess2"/>
    <dgm:cxn modelId="{2D5AF77E-8537-401F-9FD0-FB6633E04A70}" type="presOf" srcId="{E5A990F4-55B1-4931-BFAB-3E3B7CEE7AE0}" destId="{D7D8251D-EAEF-4E9D-946B-9098E8DBE736}" srcOrd="0" destOrd="0" presId="urn:microsoft.com/office/officeart/2005/8/layout/lProcess2"/>
    <dgm:cxn modelId="{D2F1C6ED-B351-472F-B685-1D6CA37C92D6}" type="presOf" srcId="{17A8AAB4-0F7D-4F04-8D55-F8DBE65AA0AB}" destId="{D0C05203-E715-4490-8EB5-2A13D6A60345}" srcOrd="0" destOrd="0" presId="urn:microsoft.com/office/officeart/2005/8/layout/lProcess2"/>
    <dgm:cxn modelId="{A2729E34-A6D3-4994-A091-1C86BE72251E}" type="presOf" srcId="{6DFF97F0-EBBC-4D83-86CF-CD4561F7FB89}" destId="{9AA69073-8D74-4137-AEEF-3853FAB72694}"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97D8B100-AB56-4C7B-AA79-6F5005C155AD}" type="presOf" srcId="{A3498962-A3BC-42D8-87B2-F9B10040ADC7}" destId="{55A14460-B99A-4C6F-9C02-732A218D5DD9}" srcOrd="0" destOrd="0" presId="urn:microsoft.com/office/officeart/2005/8/layout/lProcess2"/>
    <dgm:cxn modelId="{136BAA6B-CEAD-44FF-A1B7-49A191FE783D}" srcId="{A7A0EE03-D874-4827-B76C-0674AB02443B}" destId="{9485127F-F468-4116-8787-7A0260A997B7}" srcOrd="2" destOrd="0" parTransId="{531AEF6F-53DB-40C9-B2E2-A58A2210CA7F}" sibTransId="{F32B2B5F-600A-4FAF-A80E-482C9B8CB17D}"/>
    <dgm:cxn modelId="{12B516AB-EEA2-44A3-B7FC-6B4D95869C78}" srcId="{2A99E11F-7F09-41AC-BD23-C20C969379D9}" destId="{828D13A5-75EB-4215-8483-59217208E222}" srcOrd="1" destOrd="0" parTransId="{F27206FC-4C32-459D-989C-81D88B0DAF29}" sibTransId="{8146B57A-4BC0-4630-AEF2-1B1DE3D32D01}"/>
    <dgm:cxn modelId="{5744AADF-9EFA-4DF7-9A4D-21E5F4839B5E}" srcId="{1AF4BE10-1A44-4EF3-A79F-D46736910B49}" destId="{AEBEEDDD-60A5-43DB-91E7-CAAE5ED338CF}" srcOrd="0" destOrd="0" parTransId="{210A7D71-3512-41D8-B830-5C0D41921B60}" sibTransId="{308CEA6C-C8AA-42CD-B059-1C3D745625FA}"/>
    <dgm:cxn modelId="{FE619326-417F-41AC-B1BB-3AFE6CDEDBE2}" type="presOf" srcId="{A7A0EE03-D874-4827-B76C-0674AB02443B}" destId="{2518BE23-222D-47AD-9F03-D8EFA567F112}" srcOrd="0" destOrd="0" presId="urn:microsoft.com/office/officeart/2005/8/layout/lProcess2"/>
    <dgm:cxn modelId="{1B1D676E-316C-4C28-957D-DA927F1D316D}" srcId="{17A8AAB4-0F7D-4F04-8D55-F8DBE65AA0AB}" destId="{A7A0EE03-D874-4827-B76C-0674AB02443B}" srcOrd="2" destOrd="0" parTransId="{A1DD3901-CDC7-4528-A1A6-1762B8592651}" sibTransId="{34D072E9-9970-48CE-A160-6892F8F154A7}"/>
    <dgm:cxn modelId="{6DD25381-7BB1-4C30-9869-56B08A1FCECA}" type="presOf" srcId="{D063B842-996D-46F2-B1BB-EE39C65616D6}" destId="{80B1090E-5E9D-4AE9-A67B-5B8FD3C5650E}" srcOrd="0" destOrd="0" presId="urn:microsoft.com/office/officeart/2005/8/layout/lProcess2"/>
    <dgm:cxn modelId="{B3C727DA-D079-437F-97DC-5C5C8C0964A2}" type="presOf" srcId="{9485127F-F468-4116-8787-7A0260A997B7}" destId="{FA27F0A9-55FD-4274-8AF9-8F90668D752E}" srcOrd="0" destOrd="0" presId="urn:microsoft.com/office/officeart/2005/8/layout/lProcess2"/>
    <dgm:cxn modelId="{4D21589A-B78A-4866-947C-29BBC9C9C371}" srcId="{1AF4BE10-1A44-4EF3-A79F-D46736910B49}" destId="{1B46CB00-7678-441F-AA16-6DD4CA001017}" srcOrd="2" destOrd="0" parTransId="{64393DCE-33EA-4528-8179-E653F27B8EDB}" sibTransId="{F7014B8A-73DE-456E-BF20-B80AB5ED1E1C}"/>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7D06107E-F653-4514-B83E-5B5A8E0043BF}" type="presOf" srcId="{9C423D85-BD1F-4C1D-91FF-CC85ADB03A25}" destId="{F78160EA-47F7-4646-9E3A-28CAD31732B5}" srcOrd="0" destOrd="0" presId="urn:microsoft.com/office/officeart/2005/8/layout/lProcess2"/>
    <dgm:cxn modelId="{8883029A-57DC-4EAA-99D4-742DDB5EF0E4}" type="presOf" srcId="{1B46CB00-7678-441F-AA16-6DD4CA001017}" destId="{B68FEFBF-CFDB-4CE6-BC6B-E7ED42B7E930}" srcOrd="0" destOrd="0" presId="urn:microsoft.com/office/officeart/2005/8/layout/lProcess2"/>
    <dgm:cxn modelId="{5A837B63-0822-4EF8-AE84-2BB15BDC7BB5}" srcId="{2A99E11F-7F09-41AC-BD23-C20C969379D9}" destId="{25C58374-2D04-49AD-B9ED-E15DBEBD4C36}" srcOrd="3" destOrd="0" parTransId="{2908FBAB-B967-4EF9-A588-296150F0C593}" sibTransId="{54F0135B-6B77-4EE2-8D48-8A1D1B0E2F24}"/>
    <dgm:cxn modelId="{61C20CDB-9198-4561-A874-DF558469FE85}" type="presOf" srcId="{828D13A5-75EB-4215-8483-59217208E222}" destId="{8DA8FAB4-3312-4331-9822-1F0B10A52AD8}" srcOrd="0" destOrd="0" presId="urn:microsoft.com/office/officeart/2005/8/layout/lProcess2"/>
    <dgm:cxn modelId="{6AE6FD1D-9EBF-4492-8F45-3EC7D3B674ED}" type="presOf" srcId="{974D850C-2722-4541-BBC6-5EB0091CCFD0}" destId="{F6BFAF5D-51A3-481E-A2E5-C1AD8B01B342}"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73A97DDB-ABEA-4A00-99E0-3FD63C7C339B}" type="presParOf" srcId="{D0C05203-E715-4490-8EB5-2A13D6A60345}" destId="{2F5BEC4F-FCBB-44A4-A382-E8596E28527A}" srcOrd="0" destOrd="0" presId="urn:microsoft.com/office/officeart/2005/8/layout/lProcess2"/>
    <dgm:cxn modelId="{D49511A4-944E-4A40-865F-9B957D9C25A9}" type="presParOf" srcId="{2F5BEC4F-FCBB-44A4-A382-E8596E28527A}" destId="{563DE49F-35A1-4CD9-A787-5E956B18BDDE}" srcOrd="0" destOrd="0" presId="urn:microsoft.com/office/officeart/2005/8/layout/lProcess2"/>
    <dgm:cxn modelId="{B377AE41-32BC-4026-90E4-8B7834446E3B}" type="presParOf" srcId="{2F5BEC4F-FCBB-44A4-A382-E8596E28527A}" destId="{D4D9BF8A-9059-44C7-BE5A-FDE23AFB53B1}" srcOrd="1" destOrd="0" presId="urn:microsoft.com/office/officeart/2005/8/layout/lProcess2"/>
    <dgm:cxn modelId="{74320A8B-2099-43A9-BC7B-E706082D0682}" type="presParOf" srcId="{2F5BEC4F-FCBB-44A4-A382-E8596E28527A}" destId="{E535B422-BC06-40CB-868D-E3770BADB624}" srcOrd="2" destOrd="0" presId="urn:microsoft.com/office/officeart/2005/8/layout/lProcess2"/>
    <dgm:cxn modelId="{5D107E5D-ACCF-4FD6-80DF-E3B956E9B1B7}" type="presParOf" srcId="{E535B422-BC06-40CB-868D-E3770BADB624}" destId="{560D95DD-EF85-4D10-ACF2-3483AA1BA745}" srcOrd="0" destOrd="0" presId="urn:microsoft.com/office/officeart/2005/8/layout/lProcess2"/>
    <dgm:cxn modelId="{F17C5692-C690-49C8-8848-1B2F0C7A11E5}" type="presParOf" srcId="{560D95DD-EF85-4D10-ACF2-3483AA1BA745}" destId="{552724DC-8A3B-4AC0-9AD2-03FE596F6224}" srcOrd="0" destOrd="0" presId="urn:microsoft.com/office/officeart/2005/8/layout/lProcess2"/>
    <dgm:cxn modelId="{B09DEA1F-8543-4ED5-B67E-8C5B34B8383F}" type="presParOf" srcId="{560D95DD-EF85-4D10-ACF2-3483AA1BA745}" destId="{56E31611-0BED-4324-9884-CD4E2405AF41}" srcOrd="1" destOrd="0" presId="urn:microsoft.com/office/officeart/2005/8/layout/lProcess2"/>
    <dgm:cxn modelId="{FFCE67FA-B087-4A85-9EF9-521FBA281C07}" type="presParOf" srcId="{560D95DD-EF85-4D10-ACF2-3483AA1BA745}" destId="{8DA8FAB4-3312-4331-9822-1F0B10A52AD8}" srcOrd="2" destOrd="0" presId="urn:microsoft.com/office/officeart/2005/8/layout/lProcess2"/>
    <dgm:cxn modelId="{A95F595A-03CA-4B45-889F-30A620CAFDDB}" type="presParOf" srcId="{560D95DD-EF85-4D10-ACF2-3483AA1BA745}" destId="{3211533A-FB1D-4F93-8C2C-A134D1D6DCFE}" srcOrd="3" destOrd="0" presId="urn:microsoft.com/office/officeart/2005/8/layout/lProcess2"/>
    <dgm:cxn modelId="{C91EC420-4666-49B6-A88E-E0D69E1E56E1}" type="presParOf" srcId="{560D95DD-EF85-4D10-ACF2-3483AA1BA745}" destId="{F6BFAF5D-51A3-481E-A2E5-C1AD8B01B342}" srcOrd="4" destOrd="0" presId="urn:microsoft.com/office/officeart/2005/8/layout/lProcess2"/>
    <dgm:cxn modelId="{D254831F-CC43-4967-BE05-91A36D30D8DC}" type="presParOf" srcId="{560D95DD-EF85-4D10-ACF2-3483AA1BA745}" destId="{15F76D67-1317-4D99-A1AC-3A859D2112FF}" srcOrd="5" destOrd="0" presId="urn:microsoft.com/office/officeart/2005/8/layout/lProcess2"/>
    <dgm:cxn modelId="{41EF6B14-0FB4-497F-BC4E-AD6C4907B2F6}" type="presParOf" srcId="{560D95DD-EF85-4D10-ACF2-3483AA1BA745}" destId="{7DF625EA-3CAF-40EC-8E5B-E1C961EF62E8}" srcOrd="6" destOrd="0" presId="urn:microsoft.com/office/officeart/2005/8/layout/lProcess2"/>
    <dgm:cxn modelId="{226277E6-56BB-408D-BB64-EFCA44F9D280}" type="presParOf" srcId="{D0C05203-E715-4490-8EB5-2A13D6A60345}" destId="{D1E77190-E6B7-4C30-93B7-75589B62B1D8}" srcOrd="1" destOrd="0" presId="urn:microsoft.com/office/officeart/2005/8/layout/lProcess2"/>
    <dgm:cxn modelId="{8EC0230F-772E-4DBB-AA23-2734F6A1D54F}" type="presParOf" srcId="{D0C05203-E715-4490-8EB5-2A13D6A60345}" destId="{096538BC-F53C-42E4-BECD-585E61755DD0}" srcOrd="2" destOrd="0" presId="urn:microsoft.com/office/officeart/2005/8/layout/lProcess2"/>
    <dgm:cxn modelId="{277FB3A1-5CE8-4248-8465-CE9925112443}" type="presParOf" srcId="{096538BC-F53C-42E4-BECD-585E61755DD0}" destId="{4ED795A0-B59D-4836-9011-A4D20BD42DCF}" srcOrd="0" destOrd="0" presId="urn:microsoft.com/office/officeart/2005/8/layout/lProcess2"/>
    <dgm:cxn modelId="{9DFE5374-713C-4E38-8E38-59E4B8E8C1B9}" type="presParOf" srcId="{096538BC-F53C-42E4-BECD-585E61755DD0}" destId="{D0D59456-B739-4839-B6FE-8CE8D118BA3F}" srcOrd="1" destOrd="0" presId="urn:microsoft.com/office/officeart/2005/8/layout/lProcess2"/>
    <dgm:cxn modelId="{AF38CB2D-3C54-457C-837E-764A2D87BB61}" type="presParOf" srcId="{096538BC-F53C-42E4-BECD-585E61755DD0}" destId="{CF1C10F7-4A04-4DA4-91CB-04F41E1F9A7D}" srcOrd="2" destOrd="0" presId="urn:microsoft.com/office/officeart/2005/8/layout/lProcess2"/>
    <dgm:cxn modelId="{98C30220-59D3-4C51-97C6-E7FF824D8F24}" type="presParOf" srcId="{CF1C10F7-4A04-4DA4-91CB-04F41E1F9A7D}" destId="{34DAAEF6-286F-4965-9AE7-32FEE0D60E6C}" srcOrd="0" destOrd="0" presId="urn:microsoft.com/office/officeart/2005/8/layout/lProcess2"/>
    <dgm:cxn modelId="{C7B12A9D-D5F7-4C2B-BF0A-655025573B34}" type="presParOf" srcId="{34DAAEF6-286F-4965-9AE7-32FEE0D60E6C}" destId="{3B5A5BA6-1805-4BD2-9C62-DAC447ED122D}" srcOrd="0" destOrd="0" presId="urn:microsoft.com/office/officeart/2005/8/layout/lProcess2"/>
    <dgm:cxn modelId="{37B07D03-351C-4B2F-8197-636660424BDF}" type="presParOf" srcId="{34DAAEF6-286F-4965-9AE7-32FEE0D60E6C}" destId="{A65A3AF1-2E49-408C-9F7B-957CFF8E1938}" srcOrd="1" destOrd="0" presId="urn:microsoft.com/office/officeart/2005/8/layout/lProcess2"/>
    <dgm:cxn modelId="{E407C566-68DD-4D1B-80BD-D7F313969122}" type="presParOf" srcId="{34DAAEF6-286F-4965-9AE7-32FEE0D60E6C}" destId="{2C83FCDB-50FF-4400-BAC1-A59F2749571C}" srcOrd="2" destOrd="0" presId="urn:microsoft.com/office/officeart/2005/8/layout/lProcess2"/>
    <dgm:cxn modelId="{34EBC4AC-923F-45C2-AF02-77020D0AEE61}" type="presParOf" srcId="{34DAAEF6-286F-4965-9AE7-32FEE0D60E6C}" destId="{4A970342-4FC9-4D86-8C80-8478E726E2FC}" srcOrd="3" destOrd="0" presId="urn:microsoft.com/office/officeart/2005/8/layout/lProcess2"/>
    <dgm:cxn modelId="{7FEC0108-F8BB-4725-9F73-827D65C47953}" type="presParOf" srcId="{34DAAEF6-286F-4965-9AE7-32FEE0D60E6C}" destId="{B68FEFBF-CFDB-4CE6-BC6B-E7ED42B7E930}" srcOrd="4" destOrd="0" presId="urn:microsoft.com/office/officeart/2005/8/layout/lProcess2"/>
    <dgm:cxn modelId="{82C39FF7-E018-4E3F-9175-1824790A2CDB}" type="presParOf" srcId="{D0C05203-E715-4490-8EB5-2A13D6A60345}" destId="{D6D23F90-C870-49C2-A410-82AFD969B255}" srcOrd="3" destOrd="0" presId="urn:microsoft.com/office/officeart/2005/8/layout/lProcess2"/>
    <dgm:cxn modelId="{7BC510DF-91F9-47D8-B0FC-D7572EC061B9}" type="presParOf" srcId="{D0C05203-E715-4490-8EB5-2A13D6A60345}" destId="{DA7DD441-8689-40CF-93D8-73E6160CC06F}" srcOrd="4" destOrd="0" presId="urn:microsoft.com/office/officeart/2005/8/layout/lProcess2"/>
    <dgm:cxn modelId="{8C6FA4FF-BABA-4537-B7C8-49ED28C6C87A}" type="presParOf" srcId="{DA7DD441-8689-40CF-93D8-73E6160CC06F}" destId="{2518BE23-222D-47AD-9F03-D8EFA567F112}" srcOrd="0" destOrd="0" presId="urn:microsoft.com/office/officeart/2005/8/layout/lProcess2"/>
    <dgm:cxn modelId="{CAE2C877-7E3A-43BB-922E-206986F322AA}" type="presParOf" srcId="{DA7DD441-8689-40CF-93D8-73E6160CC06F}" destId="{1F37D035-E35D-4D9A-9FAA-64062841E646}" srcOrd="1" destOrd="0" presId="urn:microsoft.com/office/officeart/2005/8/layout/lProcess2"/>
    <dgm:cxn modelId="{D3EA1111-44CE-4B28-B1E6-7813A6A13CDC}" type="presParOf" srcId="{DA7DD441-8689-40CF-93D8-73E6160CC06F}" destId="{FB864472-EACD-4821-BF7D-45BCBF896A08}" srcOrd="2" destOrd="0" presId="urn:microsoft.com/office/officeart/2005/8/layout/lProcess2"/>
    <dgm:cxn modelId="{BB960759-B0CD-4A19-A4C9-2333907D0307}" type="presParOf" srcId="{FB864472-EACD-4821-BF7D-45BCBF896A08}" destId="{1DC15797-FE4D-415D-97CF-F122FEA1B273}" srcOrd="0" destOrd="0" presId="urn:microsoft.com/office/officeart/2005/8/layout/lProcess2"/>
    <dgm:cxn modelId="{5CCA1908-B0AF-4B03-BC37-5C64C9561ADD}" type="presParOf" srcId="{1DC15797-FE4D-415D-97CF-F122FEA1B273}" destId="{7B31870D-095C-4702-AAC2-DF4E449C1184}" srcOrd="0" destOrd="0" presId="urn:microsoft.com/office/officeart/2005/8/layout/lProcess2"/>
    <dgm:cxn modelId="{E5F7FF62-3FE7-4802-9FE7-31F62C5EA668}" type="presParOf" srcId="{1DC15797-FE4D-415D-97CF-F122FEA1B273}" destId="{1CF72E98-5901-4544-9D09-53C2F25F263E}" srcOrd="1" destOrd="0" presId="urn:microsoft.com/office/officeart/2005/8/layout/lProcess2"/>
    <dgm:cxn modelId="{25F26B5A-825A-4456-AB07-895A412245B3}" type="presParOf" srcId="{1DC15797-FE4D-415D-97CF-F122FEA1B273}" destId="{D7D8251D-EAEF-4E9D-946B-9098E8DBE736}" srcOrd="2" destOrd="0" presId="urn:microsoft.com/office/officeart/2005/8/layout/lProcess2"/>
    <dgm:cxn modelId="{8F2E1CDA-2C24-498F-91DB-3430742AFC2A}" type="presParOf" srcId="{1DC15797-FE4D-415D-97CF-F122FEA1B273}" destId="{C3189185-4B69-4A96-A295-F872E587D598}" srcOrd="3" destOrd="0" presId="urn:microsoft.com/office/officeart/2005/8/layout/lProcess2"/>
    <dgm:cxn modelId="{4D642807-A23C-4429-8BC8-D1819515BC0F}" type="presParOf" srcId="{1DC15797-FE4D-415D-97CF-F122FEA1B273}" destId="{FA27F0A9-55FD-4274-8AF9-8F90668D752E}" srcOrd="4" destOrd="0" presId="urn:microsoft.com/office/officeart/2005/8/layout/lProcess2"/>
    <dgm:cxn modelId="{420A04B9-6894-42BC-A555-8C30AA13075F}" type="presParOf" srcId="{1DC15797-FE4D-415D-97CF-F122FEA1B273}" destId="{0C6EA508-4BBB-4C29-B61F-8BFF7C324DDB}" srcOrd="5" destOrd="0" presId="urn:microsoft.com/office/officeart/2005/8/layout/lProcess2"/>
    <dgm:cxn modelId="{AD2D88C0-EFBB-422B-AEF1-C05D1D8FFA20}" type="presParOf" srcId="{1DC15797-FE4D-415D-97CF-F122FEA1B273}" destId="{9AA69073-8D74-4137-AEEF-3853FAB72694}" srcOrd="6" destOrd="0" presId="urn:microsoft.com/office/officeart/2005/8/layout/lProcess2"/>
    <dgm:cxn modelId="{17F58E36-70FC-4D6C-B312-94943B04F539}" type="presParOf" srcId="{1DC15797-FE4D-415D-97CF-F122FEA1B273}" destId="{34CE4924-7BAC-4CBD-A399-EAC855FBD4FF}" srcOrd="7" destOrd="0" presId="urn:microsoft.com/office/officeart/2005/8/layout/lProcess2"/>
    <dgm:cxn modelId="{4DCE623F-0300-4037-8EA1-A5513544AA57}" type="presParOf" srcId="{1DC15797-FE4D-415D-97CF-F122FEA1B273}" destId="{80B1090E-5E9D-4AE9-A67B-5B8FD3C5650E}" srcOrd="8" destOrd="0" presId="urn:microsoft.com/office/officeart/2005/8/layout/lProcess2"/>
    <dgm:cxn modelId="{5622BBD1-D0BC-43A2-84CB-6546E1A79EB8}" type="presParOf" srcId="{1DC15797-FE4D-415D-97CF-F122FEA1B273}" destId="{B7CCBE9E-8229-4B5B-9A95-154B4B1F6785}" srcOrd="9" destOrd="0" presId="urn:microsoft.com/office/officeart/2005/8/layout/lProcess2"/>
    <dgm:cxn modelId="{26FB0065-AF8C-4656-B1FC-001F8974F029}" type="presParOf" srcId="{1DC15797-FE4D-415D-97CF-F122FEA1B273}" destId="{F78160EA-47F7-4646-9E3A-28CAD31732B5}" srcOrd="10" destOrd="0" presId="urn:microsoft.com/office/officeart/2005/8/layout/lProcess2"/>
    <dgm:cxn modelId="{0E556393-7F20-4B1E-96D3-30A4150153B4}" type="presParOf" srcId="{1DC15797-FE4D-415D-97CF-F122FEA1B273}" destId="{69392EB9-20AE-4CE6-8998-DEAD8EDCCFF7}" srcOrd="11" destOrd="0" presId="urn:microsoft.com/office/officeart/2005/8/layout/lProcess2"/>
    <dgm:cxn modelId="{3B98C69A-1E75-4F6C-9831-34C1B20B4992}"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852BD-2334-4B68-B30D-EC416421C0FE}" type="doc">
      <dgm:prSet loTypeId="urn:microsoft.com/office/officeart/2005/8/layout/default#4" loCatId="list" qsTypeId="urn:microsoft.com/office/officeart/2005/8/quickstyle/simple3" qsCatId="simple" csTypeId="urn:microsoft.com/office/officeart/2005/8/colors/accent1_2" csCatId="accent1" phldr="1"/>
      <dgm:spPr/>
      <dgm:t>
        <a:bodyPr/>
        <a:lstStyle/>
        <a:p>
          <a:endParaRPr lang="en-GB"/>
        </a:p>
      </dgm:t>
    </dgm:pt>
    <dgm:pt modelId="{FE7ABEF2-8F13-4994-A0D4-2BB821406718}">
      <dgm:prSet phldrT="[Text]"/>
      <dgm:spPr/>
      <dgm:t>
        <a:bodyPr/>
        <a:lstStyle/>
        <a:p>
          <a:r>
            <a:rPr lang="en-GB" dirty="0" smtClean="0"/>
            <a:t>Understanding health, aging and diseases</a:t>
          </a:r>
          <a:endParaRPr lang="en-GB" dirty="0"/>
        </a:p>
      </dgm:t>
    </dgm:pt>
    <dgm:pt modelId="{35D7DCE5-039A-4246-8361-C3B3E963856B}" type="parTrans" cxnId="{50A6487D-3098-4D40-877A-CAB4916EF7E0}">
      <dgm:prSet/>
      <dgm:spPr/>
      <dgm:t>
        <a:bodyPr/>
        <a:lstStyle/>
        <a:p>
          <a:endParaRPr lang="en-GB"/>
        </a:p>
      </dgm:t>
    </dgm:pt>
    <dgm:pt modelId="{D1ED8810-72D2-44E2-9998-E3B8C0957417}" type="sibTrans" cxnId="{50A6487D-3098-4D40-877A-CAB4916EF7E0}">
      <dgm:prSet/>
      <dgm:spPr/>
      <dgm:t>
        <a:bodyPr/>
        <a:lstStyle/>
        <a:p>
          <a:endParaRPr lang="en-GB"/>
        </a:p>
      </dgm:t>
    </dgm:pt>
    <dgm:pt modelId="{310216DB-BA3B-45D5-81EE-A3D38C4D4D05}">
      <dgm:prSet phldrT="[Text]"/>
      <dgm:spPr/>
      <dgm:t>
        <a:bodyPr/>
        <a:lstStyle/>
        <a:p>
          <a:r>
            <a:rPr lang="en-GB" dirty="0" smtClean="0"/>
            <a:t>Effective health promotion, diseases prevention, preparedness and screening</a:t>
          </a:r>
          <a:endParaRPr lang="en-GB" dirty="0"/>
        </a:p>
      </dgm:t>
    </dgm:pt>
    <dgm:pt modelId="{E5390E3E-B396-4AE4-B3C7-5683C2886C80}" type="parTrans" cxnId="{57719EE6-84E4-4EF0-BD4F-D471A5832A4B}">
      <dgm:prSet/>
      <dgm:spPr/>
      <dgm:t>
        <a:bodyPr/>
        <a:lstStyle/>
        <a:p>
          <a:endParaRPr lang="en-GB"/>
        </a:p>
      </dgm:t>
    </dgm:pt>
    <dgm:pt modelId="{37417B0E-BE96-4985-B95D-7A756AF25129}" type="sibTrans" cxnId="{57719EE6-84E4-4EF0-BD4F-D471A5832A4B}">
      <dgm:prSet/>
      <dgm:spPr/>
      <dgm:t>
        <a:bodyPr/>
        <a:lstStyle/>
        <a:p>
          <a:endParaRPr lang="en-GB"/>
        </a:p>
      </dgm:t>
    </dgm:pt>
    <dgm:pt modelId="{164F0E63-A226-4037-95C1-B44F4FD4BDCA}">
      <dgm:prSet phldrT="[Text]"/>
      <dgm:spPr/>
      <dgm:t>
        <a:bodyPr/>
        <a:lstStyle/>
        <a:p>
          <a:r>
            <a:rPr lang="en-GB" dirty="0" smtClean="0"/>
            <a:t>Improving diagnosis</a:t>
          </a:r>
          <a:endParaRPr lang="en-GB" dirty="0"/>
        </a:p>
      </dgm:t>
    </dgm:pt>
    <dgm:pt modelId="{7554A21B-7E2A-401E-887E-5CD54DE6A11A}" type="parTrans" cxnId="{8B76DAEC-89F0-4CD8-BDBD-000324259875}">
      <dgm:prSet/>
      <dgm:spPr/>
      <dgm:t>
        <a:bodyPr/>
        <a:lstStyle/>
        <a:p>
          <a:endParaRPr lang="en-GB"/>
        </a:p>
      </dgm:t>
    </dgm:pt>
    <dgm:pt modelId="{ECC48E36-4F10-4550-A47E-00C23D8731EE}" type="sibTrans" cxnId="{8B76DAEC-89F0-4CD8-BDBD-000324259875}">
      <dgm:prSet/>
      <dgm:spPr/>
      <dgm:t>
        <a:bodyPr/>
        <a:lstStyle/>
        <a:p>
          <a:endParaRPr lang="en-GB"/>
        </a:p>
      </dgm:t>
    </dgm:pt>
    <dgm:pt modelId="{6CCAD2A4-7CA5-485B-B6C6-D644E875A267}">
      <dgm:prSet phldrT="[Text]"/>
      <dgm:spPr/>
      <dgm:t>
        <a:bodyPr/>
        <a:lstStyle/>
        <a:p>
          <a:r>
            <a:rPr lang="en-GB" dirty="0" smtClean="0"/>
            <a:t>Innovative treatments and technologies</a:t>
          </a:r>
          <a:endParaRPr lang="en-GB" dirty="0"/>
        </a:p>
      </dgm:t>
    </dgm:pt>
    <dgm:pt modelId="{B9E70503-A5A0-49B4-BD08-81A18901C969}" type="parTrans" cxnId="{2E5EF577-3E70-4C5F-9723-F2E6B179F484}">
      <dgm:prSet/>
      <dgm:spPr/>
      <dgm:t>
        <a:bodyPr/>
        <a:lstStyle/>
        <a:p>
          <a:endParaRPr lang="en-GB"/>
        </a:p>
      </dgm:t>
    </dgm:pt>
    <dgm:pt modelId="{A16D4B2C-4B86-4E1B-B83A-7E88870A7417}" type="sibTrans" cxnId="{2E5EF577-3E70-4C5F-9723-F2E6B179F484}">
      <dgm:prSet/>
      <dgm:spPr/>
      <dgm:t>
        <a:bodyPr/>
        <a:lstStyle/>
        <a:p>
          <a:endParaRPr lang="en-GB"/>
        </a:p>
      </dgm:t>
    </dgm:pt>
    <dgm:pt modelId="{2305EB8E-B78F-43B5-91AA-214CE7927C81}">
      <dgm:prSet phldrT="[Text]"/>
      <dgm:spPr/>
      <dgm:t>
        <a:bodyPr/>
        <a:lstStyle/>
        <a:p>
          <a:r>
            <a:rPr lang="en-GB" dirty="0" smtClean="0"/>
            <a:t>Advancing active and healthy aging</a:t>
          </a:r>
          <a:endParaRPr lang="en-GB" dirty="0"/>
        </a:p>
      </dgm:t>
    </dgm:pt>
    <dgm:pt modelId="{67B112AE-8A02-4602-9753-6BD86CE8DC8A}" type="parTrans" cxnId="{ABD80309-2BAA-401B-B0A8-97E0C47DAAC9}">
      <dgm:prSet/>
      <dgm:spPr/>
      <dgm:t>
        <a:bodyPr/>
        <a:lstStyle/>
        <a:p>
          <a:endParaRPr lang="en-GB"/>
        </a:p>
      </dgm:t>
    </dgm:pt>
    <dgm:pt modelId="{AC3660B6-43A5-433A-B01C-F935E815BCC0}" type="sibTrans" cxnId="{ABD80309-2BAA-401B-B0A8-97E0C47DAAC9}">
      <dgm:prSet/>
      <dgm:spPr/>
      <dgm:t>
        <a:bodyPr/>
        <a:lstStyle/>
        <a:p>
          <a:endParaRPr lang="en-GB"/>
        </a:p>
      </dgm:t>
    </dgm:pt>
    <dgm:pt modelId="{4B35FB1E-2AA0-4F8E-8000-01970CB8F35E}">
      <dgm:prSet phldrT="[Text]"/>
      <dgm:spPr/>
      <dgm:t>
        <a:bodyPr/>
        <a:lstStyle/>
        <a:p>
          <a:r>
            <a:rPr lang="en-GB" dirty="0" smtClean="0"/>
            <a:t>Integrated, sustainable, citizen-centred care</a:t>
          </a:r>
          <a:endParaRPr lang="en-GB" dirty="0"/>
        </a:p>
      </dgm:t>
    </dgm:pt>
    <dgm:pt modelId="{62FECDEF-C604-4980-BDFA-928F01B11B5C}" type="parTrans" cxnId="{DA818031-8EF5-4236-A1CB-228379F18C09}">
      <dgm:prSet/>
      <dgm:spPr/>
      <dgm:t>
        <a:bodyPr/>
        <a:lstStyle/>
        <a:p>
          <a:endParaRPr lang="en-GB"/>
        </a:p>
      </dgm:t>
    </dgm:pt>
    <dgm:pt modelId="{B2D99EC6-3A5B-4ED4-BA12-0B98D552C091}" type="sibTrans" cxnId="{DA818031-8EF5-4236-A1CB-228379F18C09}">
      <dgm:prSet/>
      <dgm:spPr/>
      <dgm:t>
        <a:bodyPr/>
        <a:lstStyle/>
        <a:p>
          <a:endParaRPr lang="en-GB"/>
        </a:p>
      </dgm:t>
    </dgm:pt>
    <dgm:pt modelId="{5EEB61CC-9AFC-4B45-9B7C-5E3F5440EED2}">
      <dgm:prSet phldrT="[Text]"/>
      <dgm:spPr/>
      <dgm:t>
        <a:bodyPr/>
        <a:lstStyle/>
        <a:p>
          <a:r>
            <a:rPr lang="en-GB" dirty="0" smtClean="0"/>
            <a:t>Improving health information, data exploitation and providing an evidence base for health policies an regulation</a:t>
          </a:r>
          <a:endParaRPr lang="en-GB" dirty="0"/>
        </a:p>
      </dgm:t>
    </dgm:pt>
    <dgm:pt modelId="{DFE85DD7-7D7E-4E30-87E1-7D8CAB18395E}" type="parTrans" cxnId="{F5394BA1-4F3D-4278-94D6-B06701F35D68}">
      <dgm:prSet/>
      <dgm:spPr/>
      <dgm:t>
        <a:bodyPr/>
        <a:lstStyle/>
        <a:p>
          <a:endParaRPr lang="en-GB"/>
        </a:p>
      </dgm:t>
    </dgm:pt>
    <dgm:pt modelId="{9BC4B224-FC9C-4370-85A8-B8FA897F8CB4}" type="sibTrans" cxnId="{F5394BA1-4F3D-4278-94D6-B06701F35D68}">
      <dgm:prSet/>
      <dgm:spPr/>
      <dgm:t>
        <a:bodyPr/>
        <a:lstStyle/>
        <a:p>
          <a:endParaRPr lang="en-GB"/>
        </a:p>
      </dgm:t>
    </dgm:pt>
    <dgm:pt modelId="{FDA334BD-4A94-4498-A7C0-EFFFC82EA8B5}">
      <dgm:prSet phldrT="[Text]"/>
      <dgm:spPr/>
      <dgm:t>
        <a:bodyPr/>
        <a:lstStyle/>
        <a:p>
          <a:r>
            <a:rPr lang="en-GB" dirty="0" smtClean="0"/>
            <a:t>Coordination activities e.g. more years better lives JTI</a:t>
          </a:r>
          <a:endParaRPr lang="en-GB" dirty="0"/>
        </a:p>
      </dgm:t>
    </dgm:pt>
    <dgm:pt modelId="{57E2836D-9890-4179-B1D9-DC736E7643FB}" type="parTrans" cxnId="{E2906DFB-1E4C-48CC-9A19-797ED04DCB4C}">
      <dgm:prSet/>
      <dgm:spPr/>
      <dgm:t>
        <a:bodyPr/>
        <a:lstStyle/>
        <a:p>
          <a:endParaRPr lang="en-GB"/>
        </a:p>
      </dgm:t>
    </dgm:pt>
    <dgm:pt modelId="{783C7256-4E00-4229-B8AB-C041534E0509}" type="sibTrans" cxnId="{E2906DFB-1E4C-48CC-9A19-797ED04DCB4C}">
      <dgm:prSet/>
      <dgm:spPr/>
      <dgm:t>
        <a:bodyPr/>
        <a:lstStyle/>
        <a:p>
          <a:endParaRPr lang="en-GB"/>
        </a:p>
      </dgm:t>
    </dgm:pt>
    <dgm:pt modelId="{7B4ABF01-1EE3-4E4C-B79E-50897AEEF64D}" type="pres">
      <dgm:prSet presAssocID="{1E3852BD-2334-4B68-B30D-EC416421C0FE}" presName="diagram" presStyleCnt="0">
        <dgm:presLayoutVars>
          <dgm:dir/>
          <dgm:resizeHandles val="exact"/>
        </dgm:presLayoutVars>
      </dgm:prSet>
      <dgm:spPr/>
      <dgm:t>
        <a:bodyPr/>
        <a:lstStyle/>
        <a:p>
          <a:endParaRPr lang="en-GB"/>
        </a:p>
      </dgm:t>
    </dgm:pt>
    <dgm:pt modelId="{C2CF6B2D-E441-4AB6-AA69-9CA8F97F0320}" type="pres">
      <dgm:prSet presAssocID="{FE7ABEF2-8F13-4994-A0D4-2BB821406718}" presName="node" presStyleLbl="node1" presStyleIdx="0" presStyleCnt="8">
        <dgm:presLayoutVars>
          <dgm:bulletEnabled val="1"/>
        </dgm:presLayoutVars>
      </dgm:prSet>
      <dgm:spPr/>
      <dgm:t>
        <a:bodyPr/>
        <a:lstStyle/>
        <a:p>
          <a:endParaRPr lang="en-GB"/>
        </a:p>
      </dgm:t>
    </dgm:pt>
    <dgm:pt modelId="{4DA28AD4-AA11-4792-A2D4-9FD91ECD2C80}" type="pres">
      <dgm:prSet presAssocID="{D1ED8810-72D2-44E2-9998-E3B8C0957417}" presName="sibTrans" presStyleCnt="0"/>
      <dgm:spPr/>
    </dgm:pt>
    <dgm:pt modelId="{9E085D11-3447-497F-8240-A1966F5F86EA}" type="pres">
      <dgm:prSet presAssocID="{310216DB-BA3B-45D5-81EE-A3D38C4D4D05}" presName="node" presStyleLbl="node1" presStyleIdx="1" presStyleCnt="8" custLinFactNeighborX="-4177">
        <dgm:presLayoutVars>
          <dgm:bulletEnabled val="1"/>
        </dgm:presLayoutVars>
      </dgm:prSet>
      <dgm:spPr/>
      <dgm:t>
        <a:bodyPr/>
        <a:lstStyle/>
        <a:p>
          <a:endParaRPr lang="en-GB"/>
        </a:p>
      </dgm:t>
    </dgm:pt>
    <dgm:pt modelId="{C8ECE401-1B55-426C-BDD6-2609FDD24C44}" type="pres">
      <dgm:prSet presAssocID="{37417B0E-BE96-4985-B95D-7A756AF25129}" presName="sibTrans" presStyleCnt="0"/>
      <dgm:spPr/>
    </dgm:pt>
    <dgm:pt modelId="{D2B76394-2F1C-4C91-BA86-A3E58C338A0F}" type="pres">
      <dgm:prSet presAssocID="{164F0E63-A226-4037-95C1-B44F4FD4BDCA}" presName="node" presStyleLbl="node1" presStyleIdx="2" presStyleCnt="8">
        <dgm:presLayoutVars>
          <dgm:bulletEnabled val="1"/>
        </dgm:presLayoutVars>
      </dgm:prSet>
      <dgm:spPr/>
      <dgm:t>
        <a:bodyPr/>
        <a:lstStyle/>
        <a:p>
          <a:endParaRPr lang="en-GB"/>
        </a:p>
      </dgm:t>
    </dgm:pt>
    <dgm:pt modelId="{6EE89F47-F390-4B46-AC17-6D29701A4DA9}" type="pres">
      <dgm:prSet presAssocID="{ECC48E36-4F10-4550-A47E-00C23D8731EE}" presName="sibTrans" presStyleCnt="0"/>
      <dgm:spPr/>
    </dgm:pt>
    <dgm:pt modelId="{1E752BE5-CB39-45C1-BABE-A2D26766E1ED}" type="pres">
      <dgm:prSet presAssocID="{6CCAD2A4-7CA5-485B-B6C6-D644E875A267}" presName="node" presStyleLbl="node1" presStyleIdx="3" presStyleCnt="8" custLinFactNeighborX="-3133" custLinFactNeighborY="870">
        <dgm:presLayoutVars>
          <dgm:bulletEnabled val="1"/>
        </dgm:presLayoutVars>
      </dgm:prSet>
      <dgm:spPr/>
      <dgm:t>
        <a:bodyPr/>
        <a:lstStyle/>
        <a:p>
          <a:endParaRPr lang="en-GB"/>
        </a:p>
      </dgm:t>
    </dgm:pt>
    <dgm:pt modelId="{260D864E-8394-47BE-8D18-E34AB5BE07EB}" type="pres">
      <dgm:prSet presAssocID="{A16D4B2C-4B86-4E1B-B83A-7E88870A7417}" presName="sibTrans" presStyleCnt="0"/>
      <dgm:spPr/>
    </dgm:pt>
    <dgm:pt modelId="{FCCA3364-F08C-4745-A1C6-AC93498D4A5C}" type="pres">
      <dgm:prSet presAssocID="{2305EB8E-B78F-43B5-91AA-214CE7927C81}" presName="node" presStyleLbl="node1" presStyleIdx="4" presStyleCnt="8">
        <dgm:presLayoutVars>
          <dgm:bulletEnabled val="1"/>
        </dgm:presLayoutVars>
      </dgm:prSet>
      <dgm:spPr/>
      <dgm:t>
        <a:bodyPr/>
        <a:lstStyle/>
        <a:p>
          <a:endParaRPr lang="en-GB"/>
        </a:p>
      </dgm:t>
    </dgm:pt>
    <dgm:pt modelId="{B6B9ADEC-046C-4A2F-85A2-5373E2CC44BE}" type="pres">
      <dgm:prSet presAssocID="{AC3660B6-43A5-433A-B01C-F935E815BCC0}" presName="sibTrans" presStyleCnt="0"/>
      <dgm:spPr/>
    </dgm:pt>
    <dgm:pt modelId="{13377B8A-1BF4-4DA4-A6F8-FD95D9E2A8E3}" type="pres">
      <dgm:prSet presAssocID="{4B35FB1E-2AA0-4F8E-8000-01970CB8F35E}" presName="node" presStyleLbl="node1" presStyleIdx="5" presStyleCnt="8" custLinFactNeighborX="-3738">
        <dgm:presLayoutVars>
          <dgm:bulletEnabled val="1"/>
        </dgm:presLayoutVars>
      </dgm:prSet>
      <dgm:spPr/>
      <dgm:t>
        <a:bodyPr/>
        <a:lstStyle/>
        <a:p>
          <a:endParaRPr lang="en-GB"/>
        </a:p>
      </dgm:t>
    </dgm:pt>
    <dgm:pt modelId="{928DDC2D-F3B2-4FE2-B3A2-F41B24F23ED0}" type="pres">
      <dgm:prSet presAssocID="{B2D99EC6-3A5B-4ED4-BA12-0B98D552C091}" presName="sibTrans" presStyleCnt="0"/>
      <dgm:spPr/>
    </dgm:pt>
    <dgm:pt modelId="{54A121CF-770B-4B5E-8245-7C5C4DF7B538}" type="pres">
      <dgm:prSet presAssocID="{5EEB61CC-9AFC-4B45-9B7C-5E3F5440EED2}" presName="node" presStyleLbl="node1" presStyleIdx="6" presStyleCnt="8" custLinFactNeighborX="-852" custLinFactNeighborY="-843">
        <dgm:presLayoutVars>
          <dgm:bulletEnabled val="1"/>
        </dgm:presLayoutVars>
      </dgm:prSet>
      <dgm:spPr/>
      <dgm:t>
        <a:bodyPr/>
        <a:lstStyle/>
        <a:p>
          <a:endParaRPr lang="en-GB"/>
        </a:p>
      </dgm:t>
    </dgm:pt>
    <dgm:pt modelId="{9AF901E5-93A7-494C-BE14-17C91A8B2E4C}" type="pres">
      <dgm:prSet presAssocID="{9BC4B224-FC9C-4370-85A8-B8FA897F8CB4}" presName="sibTrans" presStyleCnt="0"/>
      <dgm:spPr/>
    </dgm:pt>
    <dgm:pt modelId="{19660CD4-724D-432E-B1C9-BA75CDF9502B}" type="pres">
      <dgm:prSet presAssocID="{FDA334BD-4A94-4498-A7C0-EFFFC82EA8B5}" presName="node" presStyleLbl="node1" presStyleIdx="7" presStyleCnt="8" custLinFactNeighborX="-5624" custLinFactNeighborY="-1572">
        <dgm:presLayoutVars>
          <dgm:bulletEnabled val="1"/>
        </dgm:presLayoutVars>
      </dgm:prSet>
      <dgm:spPr/>
      <dgm:t>
        <a:bodyPr/>
        <a:lstStyle/>
        <a:p>
          <a:endParaRPr lang="en-GB"/>
        </a:p>
      </dgm:t>
    </dgm:pt>
  </dgm:ptLst>
  <dgm:cxnLst>
    <dgm:cxn modelId="{50A6487D-3098-4D40-877A-CAB4916EF7E0}" srcId="{1E3852BD-2334-4B68-B30D-EC416421C0FE}" destId="{FE7ABEF2-8F13-4994-A0D4-2BB821406718}" srcOrd="0" destOrd="0" parTransId="{35D7DCE5-039A-4246-8361-C3B3E963856B}" sibTransId="{D1ED8810-72D2-44E2-9998-E3B8C0957417}"/>
    <dgm:cxn modelId="{E2906DFB-1E4C-48CC-9A19-797ED04DCB4C}" srcId="{1E3852BD-2334-4B68-B30D-EC416421C0FE}" destId="{FDA334BD-4A94-4498-A7C0-EFFFC82EA8B5}" srcOrd="7" destOrd="0" parTransId="{57E2836D-9890-4179-B1D9-DC736E7643FB}" sibTransId="{783C7256-4E00-4229-B8AB-C041534E0509}"/>
    <dgm:cxn modelId="{4D9A92D6-1124-4C43-A123-BD86DA4AC6BC}" type="presOf" srcId="{164F0E63-A226-4037-95C1-B44F4FD4BDCA}" destId="{D2B76394-2F1C-4C91-BA86-A3E58C338A0F}" srcOrd="0" destOrd="0" presId="urn:microsoft.com/office/officeart/2005/8/layout/default#4"/>
    <dgm:cxn modelId="{976B33A2-7535-44B2-87A6-3837AFDAF9B6}" type="presOf" srcId="{FE7ABEF2-8F13-4994-A0D4-2BB821406718}" destId="{C2CF6B2D-E441-4AB6-AA69-9CA8F97F0320}" srcOrd="0" destOrd="0" presId="urn:microsoft.com/office/officeart/2005/8/layout/default#4"/>
    <dgm:cxn modelId="{89B052E1-623D-4069-867E-D6EA1B74E8FC}" type="presOf" srcId="{4B35FB1E-2AA0-4F8E-8000-01970CB8F35E}" destId="{13377B8A-1BF4-4DA4-A6F8-FD95D9E2A8E3}" srcOrd="0" destOrd="0" presId="urn:microsoft.com/office/officeart/2005/8/layout/default#4"/>
    <dgm:cxn modelId="{57719EE6-84E4-4EF0-BD4F-D471A5832A4B}" srcId="{1E3852BD-2334-4B68-B30D-EC416421C0FE}" destId="{310216DB-BA3B-45D5-81EE-A3D38C4D4D05}" srcOrd="1" destOrd="0" parTransId="{E5390E3E-B396-4AE4-B3C7-5683C2886C80}" sibTransId="{37417B0E-BE96-4985-B95D-7A756AF25129}"/>
    <dgm:cxn modelId="{ABD80309-2BAA-401B-B0A8-97E0C47DAAC9}" srcId="{1E3852BD-2334-4B68-B30D-EC416421C0FE}" destId="{2305EB8E-B78F-43B5-91AA-214CE7927C81}" srcOrd="4" destOrd="0" parTransId="{67B112AE-8A02-4602-9753-6BD86CE8DC8A}" sibTransId="{AC3660B6-43A5-433A-B01C-F935E815BCC0}"/>
    <dgm:cxn modelId="{6976432D-337E-47B6-BAC1-841751245B61}" type="presOf" srcId="{1E3852BD-2334-4B68-B30D-EC416421C0FE}" destId="{7B4ABF01-1EE3-4E4C-B79E-50897AEEF64D}" srcOrd="0" destOrd="0" presId="urn:microsoft.com/office/officeart/2005/8/layout/default#4"/>
    <dgm:cxn modelId="{66207CDF-6EFE-4979-B140-8127CC0E3F70}" type="presOf" srcId="{6CCAD2A4-7CA5-485B-B6C6-D644E875A267}" destId="{1E752BE5-CB39-45C1-BABE-A2D26766E1ED}" srcOrd="0" destOrd="0" presId="urn:microsoft.com/office/officeart/2005/8/layout/default#4"/>
    <dgm:cxn modelId="{8B76DAEC-89F0-4CD8-BDBD-000324259875}" srcId="{1E3852BD-2334-4B68-B30D-EC416421C0FE}" destId="{164F0E63-A226-4037-95C1-B44F4FD4BDCA}" srcOrd="2" destOrd="0" parTransId="{7554A21B-7E2A-401E-887E-5CD54DE6A11A}" sibTransId="{ECC48E36-4F10-4550-A47E-00C23D8731EE}"/>
    <dgm:cxn modelId="{2E5EF577-3E70-4C5F-9723-F2E6B179F484}" srcId="{1E3852BD-2334-4B68-B30D-EC416421C0FE}" destId="{6CCAD2A4-7CA5-485B-B6C6-D644E875A267}" srcOrd="3" destOrd="0" parTransId="{B9E70503-A5A0-49B4-BD08-81A18901C969}" sibTransId="{A16D4B2C-4B86-4E1B-B83A-7E88870A7417}"/>
    <dgm:cxn modelId="{DA818031-8EF5-4236-A1CB-228379F18C09}" srcId="{1E3852BD-2334-4B68-B30D-EC416421C0FE}" destId="{4B35FB1E-2AA0-4F8E-8000-01970CB8F35E}" srcOrd="5" destOrd="0" parTransId="{62FECDEF-C604-4980-BDFA-928F01B11B5C}" sibTransId="{B2D99EC6-3A5B-4ED4-BA12-0B98D552C091}"/>
    <dgm:cxn modelId="{820EA1AE-80EF-4167-AFD8-9450D63F1E9F}" type="presOf" srcId="{310216DB-BA3B-45D5-81EE-A3D38C4D4D05}" destId="{9E085D11-3447-497F-8240-A1966F5F86EA}" srcOrd="0" destOrd="0" presId="urn:microsoft.com/office/officeart/2005/8/layout/default#4"/>
    <dgm:cxn modelId="{E00FB570-33EF-43C0-BC4D-687AC5D095B0}" type="presOf" srcId="{5EEB61CC-9AFC-4B45-9B7C-5E3F5440EED2}" destId="{54A121CF-770B-4B5E-8245-7C5C4DF7B538}" srcOrd="0" destOrd="0" presId="urn:microsoft.com/office/officeart/2005/8/layout/default#4"/>
    <dgm:cxn modelId="{A6D11510-9C19-4780-8DD5-0337183B37E9}" type="presOf" srcId="{FDA334BD-4A94-4498-A7C0-EFFFC82EA8B5}" destId="{19660CD4-724D-432E-B1C9-BA75CDF9502B}" srcOrd="0" destOrd="0" presId="urn:microsoft.com/office/officeart/2005/8/layout/default#4"/>
    <dgm:cxn modelId="{F5394BA1-4F3D-4278-94D6-B06701F35D68}" srcId="{1E3852BD-2334-4B68-B30D-EC416421C0FE}" destId="{5EEB61CC-9AFC-4B45-9B7C-5E3F5440EED2}" srcOrd="6" destOrd="0" parTransId="{DFE85DD7-7D7E-4E30-87E1-7D8CAB18395E}" sibTransId="{9BC4B224-FC9C-4370-85A8-B8FA897F8CB4}"/>
    <dgm:cxn modelId="{BB4F2B68-18A6-4EB8-A5E8-9A1EEBE55DA4}" type="presOf" srcId="{2305EB8E-B78F-43B5-91AA-214CE7927C81}" destId="{FCCA3364-F08C-4745-A1C6-AC93498D4A5C}" srcOrd="0" destOrd="0" presId="urn:microsoft.com/office/officeart/2005/8/layout/default#4"/>
    <dgm:cxn modelId="{D4E9722B-3673-4C8F-8BD4-322724476ED7}" type="presParOf" srcId="{7B4ABF01-1EE3-4E4C-B79E-50897AEEF64D}" destId="{C2CF6B2D-E441-4AB6-AA69-9CA8F97F0320}" srcOrd="0" destOrd="0" presId="urn:microsoft.com/office/officeart/2005/8/layout/default#4"/>
    <dgm:cxn modelId="{073C15D9-A142-427C-801D-7961C6EF62A7}" type="presParOf" srcId="{7B4ABF01-1EE3-4E4C-B79E-50897AEEF64D}" destId="{4DA28AD4-AA11-4792-A2D4-9FD91ECD2C80}" srcOrd="1" destOrd="0" presId="urn:microsoft.com/office/officeart/2005/8/layout/default#4"/>
    <dgm:cxn modelId="{4334B571-4CEE-4155-AF34-2C90745D074F}" type="presParOf" srcId="{7B4ABF01-1EE3-4E4C-B79E-50897AEEF64D}" destId="{9E085D11-3447-497F-8240-A1966F5F86EA}" srcOrd="2" destOrd="0" presId="urn:microsoft.com/office/officeart/2005/8/layout/default#4"/>
    <dgm:cxn modelId="{D1D8D0C5-9086-4772-9687-AC7163CDD801}" type="presParOf" srcId="{7B4ABF01-1EE3-4E4C-B79E-50897AEEF64D}" destId="{C8ECE401-1B55-426C-BDD6-2609FDD24C44}" srcOrd="3" destOrd="0" presId="urn:microsoft.com/office/officeart/2005/8/layout/default#4"/>
    <dgm:cxn modelId="{901B2F69-E55F-49BE-A36C-86A12983F545}" type="presParOf" srcId="{7B4ABF01-1EE3-4E4C-B79E-50897AEEF64D}" destId="{D2B76394-2F1C-4C91-BA86-A3E58C338A0F}" srcOrd="4" destOrd="0" presId="urn:microsoft.com/office/officeart/2005/8/layout/default#4"/>
    <dgm:cxn modelId="{27363C76-5F84-431F-A4F0-7B1BF0BA7146}" type="presParOf" srcId="{7B4ABF01-1EE3-4E4C-B79E-50897AEEF64D}" destId="{6EE89F47-F390-4B46-AC17-6D29701A4DA9}" srcOrd="5" destOrd="0" presId="urn:microsoft.com/office/officeart/2005/8/layout/default#4"/>
    <dgm:cxn modelId="{FA06CEAD-B062-418A-89FC-892C185F6797}" type="presParOf" srcId="{7B4ABF01-1EE3-4E4C-B79E-50897AEEF64D}" destId="{1E752BE5-CB39-45C1-BABE-A2D26766E1ED}" srcOrd="6" destOrd="0" presId="urn:microsoft.com/office/officeart/2005/8/layout/default#4"/>
    <dgm:cxn modelId="{E338E811-5D02-4C03-97A0-4A4C925FC2F8}" type="presParOf" srcId="{7B4ABF01-1EE3-4E4C-B79E-50897AEEF64D}" destId="{260D864E-8394-47BE-8D18-E34AB5BE07EB}" srcOrd="7" destOrd="0" presId="urn:microsoft.com/office/officeart/2005/8/layout/default#4"/>
    <dgm:cxn modelId="{6841E23A-5FF2-4F7E-883F-7668DBA9FA43}" type="presParOf" srcId="{7B4ABF01-1EE3-4E4C-B79E-50897AEEF64D}" destId="{FCCA3364-F08C-4745-A1C6-AC93498D4A5C}" srcOrd="8" destOrd="0" presId="urn:microsoft.com/office/officeart/2005/8/layout/default#4"/>
    <dgm:cxn modelId="{5C95089B-E47E-495C-8F53-28281E6090F7}" type="presParOf" srcId="{7B4ABF01-1EE3-4E4C-B79E-50897AEEF64D}" destId="{B6B9ADEC-046C-4A2F-85A2-5373E2CC44BE}" srcOrd="9" destOrd="0" presId="urn:microsoft.com/office/officeart/2005/8/layout/default#4"/>
    <dgm:cxn modelId="{751114CB-7CFF-4DDA-8B5E-85AE9E121B01}" type="presParOf" srcId="{7B4ABF01-1EE3-4E4C-B79E-50897AEEF64D}" destId="{13377B8A-1BF4-4DA4-A6F8-FD95D9E2A8E3}" srcOrd="10" destOrd="0" presId="urn:microsoft.com/office/officeart/2005/8/layout/default#4"/>
    <dgm:cxn modelId="{E0CE15E5-F1CA-4B60-A132-4816C5737EFB}" type="presParOf" srcId="{7B4ABF01-1EE3-4E4C-B79E-50897AEEF64D}" destId="{928DDC2D-F3B2-4FE2-B3A2-F41B24F23ED0}" srcOrd="11" destOrd="0" presId="urn:microsoft.com/office/officeart/2005/8/layout/default#4"/>
    <dgm:cxn modelId="{AD5F4806-5FFF-47BF-857D-6B2CA463CAE2}" type="presParOf" srcId="{7B4ABF01-1EE3-4E4C-B79E-50897AEEF64D}" destId="{54A121CF-770B-4B5E-8245-7C5C4DF7B538}" srcOrd="12" destOrd="0" presId="urn:microsoft.com/office/officeart/2005/8/layout/default#4"/>
    <dgm:cxn modelId="{4824994E-468D-45B9-85AD-10393894A12D}" type="presParOf" srcId="{7B4ABF01-1EE3-4E4C-B79E-50897AEEF64D}" destId="{9AF901E5-93A7-494C-BE14-17C91A8B2E4C}" srcOrd="13" destOrd="0" presId="urn:microsoft.com/office/officeart/2005/8/layout/default#4"/>
    <dgm:cxn modelId="{B0343394-7159-4998-BD66-F695A2EEDA62}" type="presParOf" srcId="{7B4ABF01-1EE3-4E4C-B79E-50897AEEF64D}" destId="{19660CD4-724D-432E-B1C9-BA75CDF9502B}" srcOrd="14"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E49F-35A1-4CD9-A787-5E956B18BDDE}">
      <dsp:nvSpPr>
        <dsp:cNvPr id="0" name=""/>
        <dsp:cNvSpPr/>
      </dsp:nvSpPr>
      <dsp:spPr>
        <a:xfrm>
          <a:off x="0" y="0"/>
          <a:ext cx="2175509" cy="3739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Excellent Science</a:t>
          </a:r>
        </a:p>
      </dsp:txBody>
      <dsp:txXfrm>
        <a:off x="0" y="0"/>
        <a:ext cx="2175509" cy="1121847"/>
      </dsp:txXfrm>
    </dsp:sp>
    <dsp:sp modelId="{552724DC-8A3B-4AC0-9AD2-03FE596F6224}">
      <dsp:nvSpPr>
        <dsp:cNvPr id="0" name=""/>
        <dsp:cNvSpPr/>
      </dsp:nvSpPr>
      <dsp:spPr>
        <a:xfrm>
          <a:off x="218387" y="1121938"/>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European Research Council (ERC)</a:t>
          </a:r>
        </a:p>
      </dsp:txBody>
      <dsp:txXfrm>
        <a:off x="234343" y="1137894"/>
        <a:ext cx="1708495" cy="512852"/>
      </dsp:txXfrm>
    </dsp:sp>
    <dsp:sp modelId="{8DA8FAB4-3312-4331-9822-1F0B10A52AD8}">
      <dsp:nvSpPr>
        <dsp:cNvPr id="0" name=""/>
        <dsp:cNvSpPr/>
      </dsp:nvSpPr>
      <dsp:spPr>
        <a:xfrm>
          <a:off x="218387" y="1750513"/>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Future and Emerging Technologies (FET)</a:t>
          </a:r>
        </a:p>
      </dsp:txBody>
      <dsp:txXfrm>
        <a:off x="234343" y="1766469"/>
        <a:ext cx="1708495" cy="512852"/>
      </dsp:txXfrm>
    </dsp:sp>
    <dsp:sp modelId="{F6BFAF5D-51A3-481E-A2E5-C1AD8B01B342}">
      <dsp:nvSpPr>
        <dsp:cNvPr id="0" name=""/>
        <dsp:cNvSpPr/>
      </dsp:nvSpPr>
      <dsp:spPr>
        <a:xfrm>
          <a:off x="218387" y="2379087"/>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Marie Skłodowska-Curie Actions (MSCA)</a:t>
          </a:r>
        </a:p>
      </dsp:txBody>
      <dsp:txXfrm>
        <a:off x="234343" y="2395043"/>
        <a:ext cx="1708495" cy="512852"/>
      </dsp:txXfrm>
    </dsp:sp>
    <dsp:sp modelId="{7DF625EA-3CAF-40EC-8E5B-E1C961EF62E8}">
      <dsp:nvSpPr>
        <dsp:cNvPr id="0" name=""/>
        <dsp:cNvSpPr/>
      </dsp:nvSpPr>
      <dsp:spPr>
        <a:xfrm>
          <a:off x="218387" y="3007661"/>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Research Infrastructures</a:t>
          </a:r>
        </a:p>
      </dsp:txBody>
      <dsp:txXfrm>
        <a:off x="234343" y="3023617"/>
        <a:ext cx="1708495" cy="512852"/>
      </dsp:txXfrm>
    </dsp:sp>
    <dsp:sp modelId="{4ED795A0-B59D-4836-9011-A4D20BD42DCF}">
      <dsp:nvSpPr>
        <dsp:cNvPr id="0" name=""/>
        <dsp:cNvSpPr/>
      </dsp:nvSpPr>
      <dsp:spPr>
        <a:xfrm>
          <a:off x="2339508" y="0"/>
          <a:ext cx="2175509" cy="3739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Industrial Leadership</a:t>
          </a:r>
        </a:p>
      </dsp:txBody>
      <dsp:txXfrm>
        <a:off x="2339508" y="0"/>
        <a:ext cx="2175509" cy="1121847"/>
      </dsp:txXfrm>
    </dsp:sp>
    <dsp:sp modelId="{3B5A5BA6-1805-4BD2-9C62-DAC447ED122D}">
      <dsp:nvSpPr>
        <dsp:cNvPr id="0" name=""/>
        <dsp:cNvSpPr/>
      </dsp:nvSpPr>
      <dsp:spPr>
        <a:xfrm>
          <a:off x="2557059" y="1122164"/>
          <a:ext cx="1740407" cy="153079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Leadership in Enabling and Industrial Technologies (LEIT) - ICT, KETs, Space</a:t>
          </a:r>
        </a:p>
      </dsp:txBody>
      <dsp:txXfrm>
        <a:off x="2601895" y="1167000"/>
        <a:ext cx="1650735" cy="1441127"/>
      </dsp:txXfrm>
    </dsp:sp>
    <dsp:sp modelId="{2C83FCDB-50FF-4400-BAC1-A59F2749571C}">
      <dsp:nvSpPr>
        <dsp:cNvPr id="0" name=""/>
        <dsp:cNvSpPr/>
      </dsp:nvSpPr>
      <dsp:spPr>
        <a:xfrm>
          <a:off x="2557059" y="2826974"/>
          <a:ext cx="1740407" cy="273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Access to Risk Finance</a:t>
          </a:r>
        </a:p>
      </dsp:txBody>
      <dsp:txXfrm>
        <a:off x="2565062" y="2834977"/>
        <a:ext cx="1724401" cy="257226"/>
      </dsp:txXfrm>
    </dsp:sp>
    <dsp:sp modelId="{B68FEFBF-CFDB-4CE6-BC6B-E7ED42B7E930}">
      <dsp:nvSpPr>
        <dsp:cNvPr id="0" name=""/>
        <dsp:cNvSpPr/>
      </dsp:nvSpPr>
      <dsp:spPr>
        <a:xfrm>
          <a:off x="2557059" y="3274217"/>
          <a:ext cx="1740407" cy="27798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Innovation in SMEs</a:t>
          </a:r>
        </a:p>
      </dsp:txBody>
      <dsp:txXfrm>
        <a:off x="2565201" y="3282359"/>
        <a:ext cx="1724123" cy="261698"/>
      </dsp:txXfrm>
    </dsp:sp>
    <dsp:sp modelId="{2518BE23-222D-47AD-9F03-D8EFA567F112}">
      <dsp:nvSpPr>
        <dsp:cNvPr id="0" name=""/>
        <dsp:cNvSpPr/>
      </dsp:nvSpPr>
      <dsp:spPr>
        <a:xfrm>
          <a:off x="4678181" y="0"/>
          <a:ext cx="2175509" cy="3739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Societal Challenges</a:t>
          </a:r>
        </a:p>
      </dsp:txBody>
      <dsp:txXfrm>
        <a:off x="4678181" y="0"/>
        <a:ext cx="2175509" cy="1121847"/>
      </dsp:txXfrm>
    </dsp:sp>
    <dsp:sp modelId="{7B31870D-095C-4702-AAC2-DF4E449C1184}">
      <dsp:nvSpPr>
        <dsp:cNvPr id="0" name=""/>
        <dsp:cNvSpPr/>
      </dsp:nvSpPr>
      <dsp:spPr>
        <a:xfrm>
          <a:off x="4895732" y="1124130"/>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Health and Wellbeing</a:t>
          </a:r>
        </a:p>
      </dsp:txBody>
      <dsp:txXfrm>
        <a:off x="4904700" y="1133098"/>
        <a:ext cx="1722471" cy="288271"/>
      </dsp:txXfrm>
    </dsp:sp>
    <dsp:sp modelId="{D7D8251D-EAEF-4E9D-946B-9098E8DBE736}">
      <dsp:nvSpPr>
        <dsp:cNvPr id="0" name=""/>
        <dsp:cNvSpPr/>
      </dsp:nvSpPr>
      <dsp:spPr>
        <a:xfrm>
          <a:off x="4895732" y="1477446"/>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Food security</a:t>
          </a:r>
        </a:p>
      </dsp:txBody>
      <dsp:txXfrm>
        <a:off x="4904700" y="1486414"/>
        <a:ext cx="1722471" cy="288271"/>
      </dsp:txXfrm>
    </dsp:sp>
    <dsp:sp modelId="{FA27F0A9-55FD-4274-8AF9-8F90668D752E}">
      <dsp:nvSpPr>
        <dsp:cNvPr id="0" name=""/>
        <dsp:cNvSpPr/>
      </dsp:nvSpPr>
      <dsp:spPr>
        <a:xfrm>
          <a:off x="4895732" y="1830762"/>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Transport</a:t>
          </a:r>
        </a:p>
      </dsp:txBody>
      <dsp:txXfrm>
        <a:off x="4904700" y="1839730"/>
        <a:ext cx="1722471" cy="288271"/>
      </dsp:txXfrm>
    </dsp:sp>
    <dsp:sp modelId="{9AA69073-8D74-4137-AEEF-3853FAB72694}">
      <dsp:nvSpPr>
        <dsp:cNvPr id="0" name=""/>
        <dsp:cNvSpPr/>
      </dsp:nvSpPr>
      <dsp:spPr>
        <a:xfrm>
          <a:off x="4895732" y="2184078"/>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Energy</a:t>
          </a:r>
        </a:p>
      </dsp:txBody>
      <dsp:txXfrm>
        <a:off x="4904700" y="2193046"/>
        <a:ext cx="1722471" cy="288271"/>
      </dsp:txXfrm>
    </dsp:sp>
    <dsp:sp modelId="{80B1090E-5E9D-4AE9-A67B-5B8FD3C5650E}">
      <dsp:nvSpPr>
        <dsp:cNvPr id="0" name=""/>
        <dsp:cNvSpPr/>
      </dsp:nvSpPr>
      <dsp:spPr>
        <a:xfrm>
          <a:off x="4895732" y="2537395"/>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Climate action</a:t>
          </a:r>
        </a:p>
      </dsp:txBody>
      <dsp:txXfrm>
        <a:off x="4904700" y="2546363"/>
        <a:ext cx="1722471" cy="288271"/>
      </dsp:txXfrm>
    </dsp:sp>
    <dsp:sp modelId="{F78160EA-47F7-4646-9E3A-28CAD31732B5}">
      <dsp:nvSpPr>
        <dsp:cNvPr id="0" name=""/>
        <dsp:cNvSpPr/>
      </dsp:nvSpPr>
      <dsp:spPr>
        <a:xfrm>
          <a:off x="4895732" y="2890711"/>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Societies</a:t>
          </a:r>
        </a:p>
      </dsp:txBody>
      <dsp:txXfrm>
        <a:off x="4904700" y="2899679"/>
        <a:ext cx="1722471" cy="288271"/>
      </dsp:txXfrm>
    </dsp:sp>
    <dsp:sp modelId="{55A14460-B99A-4C6F-9C02-732A218D5DD9}">
      <dsp:nvSpPr>
        <dsp:cNvPr id="0" name=""/>
        <dsp:cNvSpPr/>
      </dsp:nvSpPr>
      <dsp:spPr>
        <a:xfrm>
          <a:off x="4895732" y="3244027"/>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Security</a:t>
          </a:r>
        </a:p>
      </dsp:txBody>
      <dsp:txXfrm>
        <a:off x="4904700" y="3252995"/>
        <a:ext cx="1722471" cy="288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E49F-35A1-4CD9-A787-5E956B18BDDE}">
      <dsp:nvSpPr>
        <dsp:cNvPr id="0" name=""/>
        <dsp:cNvSpPr/>
      </dsp:nvSpPr>
      <dsp:spPr>
        <a:xfrm>
          <a:off x="0" y="0"/>
          <a:ext cx="2175509" cy="3739492"/>
        </a:xfrm>
        <a:prstGeom prst="roundRect">
          <a:avLst>
            <a:gd name="adj" fmla="val 10000"/>
          </a:avLst>
        </a:prstGeom>
        <a:solidFill>
          <a:schemeClr val="accent1">
            <a:tint val="40000"/>
            <a:hueOff val="0"/>
            <a:satOff val="0"/>
            <a:lumOff val="0"/>
            <a:alphaOff val="0"/>
          </a:schemeClr>
        </a:solidFill>
        <a:ln w="76200">
          <a:solidFill>
            <a:srgbClr val="FF0000"/>
          </a:solid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Excellent Science</a:t>
          </a:r>
        </a:p>
      </dsp:txBody>
      <dsp:txXfrm>
        <a:off x="0" y="0"/>
        <a:ext cx="2175509" cy="1121847"/>
      </dsp:txXfrm>
    </dsp:sp>
    <dsp:sp modelId="{552724DC-8A3B-4AC0-9AD2-03FE596F6224}">
      <dsp:nvSpPr>
        <dsp:cNvPr id="0" name=""/>
        <dsp:cNvSpPr/>
      </dsp:nvSpPr>
      <dsp:spPr>
        <a:xfrm>
          <a:off x="218387" y="1121938"/>
          <a:ext cx="1740407" cy="54476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European Research Council (ERC)</a:t>
          </a:r>
        </a:p>
      </dsp:txBody>
      <dsp:txXfrm>
        <a:off x="218387" y="1121938"/>
        <a:ext cx="1740407" cy="544764"/>
      </dsp:txXfrm>
    </dsp:sp>
    <dsp:sp modelId="{8DA8FAB4-3312-4331-9822-1F0B10A52AD8}">
      <dsp:nvSpPr>
        <dsp:cNvPr id="0" name=""/>
        <dsp:cNvSpPr/>
      </dsp:nvSpPr>
      <dsp:spPr>
        <a:xfrm>
          <a:off x="218387" y="1750513"/>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Future and Emerging Technologies (FET)</a:t>
          </a:r>
        </a:p>
      </dsp:txBody>
      <dsp:txXfrm>
        <a:off x="234343" y="1766469"/>
        <a:ext cx="1708495" cy="512852"/>
      </dsp:txXfrm>
    </dsp:sp>
    <dsp:sp modelId="{F6BFAF5D-51A3-481E-A2E5-C1AD8B01B342}">
      <dsp:nvSpPr>
        <dsp:cNvPr id="0" name=""/>
        <dsp:cNvSpPr/>
      </dsp:nvSpPr>
      <dsp:spPr>
        <a:xfrm>
          <a:off x="218387" y="2379087"/>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Marie </a:t>
          </a:r>
          <a:r>
            <a:rPr lang="en-GB" sz="1100" kern="1200" dirty="0" err="1"/>
            <a:t>Skłodowska</a:t>
          </a:r>
          <a:r>
            <a:rPr lang="en-GB" sz="1100" kern="1200" dirty="0"/>
            <a:t>-Curie Actions (MSCA)</a:t>
          </a:r>
        </a:p>
      </dsp:txBody>
      <dsp:txXfrm>
        <a:off x="234343" y="2395043"/>
        <a:ext cx="1708495" cy="512852"/>
      </dsp:txXfrm>
    </dsp:sp>
    <dsp:sp modelId="{7DF625EA-3CAF-40EC-8E5B-E1C961EF62E8}">
      <dsp:nvSpPr>
        <dsp:cNvPr id="0" name=""/>
        <dsp:cNvSpPr/>
      </dsp:nvSpPr>
      <dsp:spPr>
        <a:xfrm>
          <a:off x="218387" y="3007661"/>
          <a:ext cx="1740407" cy="5447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Research Infrastructures</a:t>
          </a:r>
        </a:p>
      </dsp:txBody>
      <dsp:txXfrm>
        <a:off x="234343" y="3023617"/>
        <a:ext cx="1708495" cy="512852"/>
      </dsp:txXfrm>
    </dsp:sp>
    <dsp:sp modelId="{4ED795A0-B59D-4836-9011-A4D20BD42DCF}">
      <dsp:nvSpPr>
        <dsp:cNvPr id="0" name=""/>
        <dsp:cNvSpPr/>
      </dsp:nvSpPr>
      <dsp:spPr>
        <a:xfrm>
          <a:off x="2339508" y="0"/>
          <a:ext cx="2175509" cy="3739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Industrial Leadership</a:t>
          </a:r>
        </a:p>
      </dsp:txBody>
      <dsp:txXfrm>
        <a:off x="2339508" y="0"/>
        <a:ext cx="2175509" cy="1121847"/>
      </dsp:txXfrm>
    </dsp:sp>
    <dsp:sp modelId="{3B5A5BA6-1805-4BD2-9C62-DAC447ED122D}">
      <dsp:nvSpPr>
        <dsp:cNvPr id="0" name=""/>
        <dsp:cNvSpPr/>
      </dsp:nvSpPr>
      <dsp:spPr>
        <a:xfrm>
          <a:off x="2557059" y="1122164"/>
          <a:ext cx="1740407" cy="153079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Leadership in Enabling and Industrial Technologies (LEIT) - ICT, KETs, Space</a:t>
          </a:r>
        </a:p>
      </dsp:txBody>
      <dsp:txXfrm>
        <a:off x="2601895" y="1167000"/>
        <a:ext cx="1650735" cy="1441127"/>
      </dsp:txXfrm>
    </dsp:sp>
    <dsp:sp modelId="{2C83FCDB-50FF-4400-BAC1-A59F2749571C}">
      <dsp:nvSpPr>
        <dsp:cNvPr id="0" name=""/>
        <dsp:cNvSpPr/>
      </dsp:nvSpPr>
      <dsp:spPr>
        <a:xfrm>
          <a:off x="2557059" y="2826974"/>
          <a:ext cx="1740407" cy="273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Access to Risk Finance</a:t>
          </a:r>
        </a:p>
      </dsp:txBody>
      <dsp:txXfrm>
        <a:off x="2565062" y="2834977"/>
        <a:ext cx="1724401" cy="257226"/>
      </dsp:txXfrm>
    </dsp:sp>
    <dsp:sp modelId="{B68FEFBF-CFDB-4CE6-BC6B-E7ED42B7E930}">
      <dsp:nvSpPr>
        <dsp:cNvPr id="0" name=""/>
        <dsp:cNvSpPr/>
      </dsp:nvSpPr>
      <dsp:spPr>
        <a:xfrm>
          <a:off x="2557059" y="3274217"/>
          <a:ext cx="1740407" cy="27798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Innovation in SMEs</a:t>
          </a:r>
        </a:p>
      </dsp:txBody>
      <dsp:txXfrm>
        <a:off x="2565201" y="3282359"/>
        <a:ext cx="1724123" cy="261698"/>
      </dsp:txXfrm>
    </dsp:sp>
    <dsp:sp modelId="{2518BE23-222D-47AD-9F03-D8EFA567F112}">
      <dsp:nvSpPr>
        <dsp:cNvPr id="0" name=""/>
        <dsp:cNvSpPr/>
      </dsp:nvSpPr>
      <dsp:spPr>
        <a:xfrm>
          <a:off x="4678181" y="0"/>
          <a:ext cx="2175509" cy="37394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Societal Challenges</a:t>
          </a:r>
        </a:p>
      </dsp:txBody>
      <dsp:txXfrm>
        <a:off x="4678181" y="0"/>
        <a:ext cx="2175509" cy="1121847"/>
      </dsp:txXfrm>
    </dsp:sp>
    <dsp:sp modelId="{7B31870D-095C-4702-AAC2-DF4E449C1184}">
      <dsp:nvSpPr>
        <dsp:cNvPr id="0" name=""/>
        <dsp:cNvSpPr/>
      </dsp:nvSpPr>
      <dsp:spPr>
        <a:xfrm>
          <a:off x="4895732" y="1124130"/>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Health and Wellbeing</a:t>
          </a:r>
        </a:p>
      </dsp:txBody>
      <dsp:txXfrm>
        <a:off x="4904700" y="1133098"/>
        <a:ext cx="1722471" cy="288271"/>
      </dsp:txXfrm>
    </dsp:sp>
    <dsp:sp modelId="{D7D8251D-EAEF-4E9D-946B-9098E8DBE736}">
      <dsp:nvSpPr>
        <dsp:cNvPr id="0" name=""/>
        <dsp:cNvSpPr/>
      </dsp:nvSpPr>
      <dsp:spPr>
        <a:xfrm>
          <a:off x="4895732" y="1477446"/>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Food security</a:t>
          </a:r>
        </a:p>
      </dsp:txBody>
      <dsp:txXfrm>
        <a:off x="4904700" y="1486414"/>
        <a:ext cx="1722471" cy="288271"/>
      </dsp:txXfrm>
    </dsp:sp>
    <dsp:sp modelId="{FA27F0A9-55FD-4274-8AF9-8F90668D752E}">
      <dsp:nvSpPr>
        <dsp:cNvPr id="0" name=""/>
        <dsp:cNvSpPr/>
      </dsp:nvSpPr>
      <dsp:spPr>
        <a:xfrm>
          <a:off x="4895732" y="1830762"/>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Transport</a:t>
          </a:r>
        </a:p>
      </dsp:txBody>
      <dsp:txXfrm>
        <a:off x="4904700" y="1839730"/>
        <a:ext cx="1722471" cy="288271"/>
      </dsp:txXfrm>
    </dsp:sp>
    <dsp:sp modelId="{9AA69073-8D74-4137-AEEF-3853FAB72694}">
      <dsp:nvSpPr>
        <dsp:cNvPr id="0" name=""/>
        <dsp:cNvSpPr/>
      </dsp:nvSpPr>
      <dsp:spPr>
        <a:xfrm>
          <a:off x="4895732" y="2184078"/>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Energy</a:t>
          </a:r>
        </a:p>
      </dsp:txBody>
      <dsp:txXfrm>
        <a:off x="4904700" y="2193046"/>
        <a:ext cx="1722471" cy="288271"/>
      </dsp:txXfrm>
    </dsp:sp>
    <dsp:sp modelId="{80B1090E-5E9D-4AE9-A67B-5B8FD3C5650E}">
      <dsp:nvSpPr>
        <dsp:cNvPr id="0" name=""/>
        <dsp:cNvSpPr/>
      </dsp:nvSpPr>
      <dsp:spPr>
        <a:xfrm>
          <a:off x="4895732" y="2537395"/>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Climate action</a:t>
          </a:r>
        </a:p>
      </dsp:txBody>
      <dsp:txXfrm>
        <a:off x="4904700" y="2546363"/>
        <a:ext cx="1722471" cy="288271"/>
      </dsp:txXfrm>
    </dsp:sp>
    <dsp:sp modelId="{F78160EA-47F7-4646-9E3A-28CAD31732B5}">
      <dsp:nvSpPr>
        <dsp:cNvPr id="0" name=""/>
        <dsp:cNvSpPr/>
      </dsp:nvSpPr>
      <dsp:spPr>
        <a:xfrm>
          <a:off x="4895732" y="2890711"/>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Societies</a:t>
          </a:r>
        </a:p>
      </dsp:txBody>
      <dsp:txXfrm>
        <a:off x="4904700" y="2899679"/>
        <a:ext cx="1722471" cy="288271"/>
      </dsp:txXfrm>
    </dsp:sp>
    <dsp:sp modelId="{55A14460-B99A-4C6F-9C02-732A218D5DD9}">
      <dsp:nvSpPr>
        <dsp:cNvPr id="0" name=""/>
        <dsp:cNvSpPr/>
      </dsp:nvSpPr>
      <dsp:spPr>
        <a:xfrm>
          <a:off x="4895732" y="3244027"/>
          <a:ext cx="1740407" cy="30620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Security</a:t>
          </a:r>
        </a:p>
      </dsp:txBody>
      <dsp:txXfrm>
        <a:off x="4904700" y="3252995"/>
        <a:ext cx="1722471" cy="288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45F9E44E-7B63-49A0-845F-FD8FA23992DC}" type="slidenum">
              <a:rPr lang="en-US"/>
              <a:pPr>
                <a:defRPr/>
              </a:pPr>
              <a:t>‹#›</a:t>
            </a:fld>
            <a:endParaRPr lang="en-US" dirty="0"/>
          </a:p>
        </p:txBody>
      </p:sp>
    </p:spTree>
    <p:extLst>
      <p:ext uri="{BB962C8B-B14F-4D97-AF65-F5344CB8AC3E}">
        <p14:creationId xmlns:p14="http://schemas.microsoft.com/office/powerpoint/2010/main" val="390081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5"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58825" y="742950"/>
            <a:ext cx="5365750" cy="3714750"/>
          </a:xfrm>
          <a:prstGeom prst="rect">
            <a:avLst/>
          </a:prstGeom>
          <a:noFill/>
          <a:ln w="9525">
            <a:solidFill>
              <a:srgbClr val="000000"/>
            </a:solidFill>
            <a:miter lim="800000"/>
            <a:headEnd/>
            <a:tailEnd/>
          </a:ln>
        </p:spPr>
      </p:sp>
      <p:sp>
        <p:nvSpPr>
          <p:cNvPr id="443397"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3398"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9"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680F0500-94CD-414E-A561-6F460FBBC9E6}" type="slidenum">
              <a:rPr lang="en-US"/>
              <a:pPr>
                <a:defRPr/>
              </a:pPr>
              <a:t>‹#›</a:t>
            </a:fld>
            <a:endParaRPr lang="en-US" dirty="0"/>
          </a:p>
        </p:txBody>
      </p:sp>
    </p:spTree>
    <p:extLst>
      <p:ext uri="{BB962C8B-B14F-4D97-AF65-F5344CB8AC3E}">
        <p14:creationId xmlns:p14="http://schemas.microsoft.com/office/powerpoint/2010/main" val="404137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1</a:t>
            </a:fld>
            <a:endParaRPr lang="en-US" dirty="0"/>
          </a:p>
        </p:txBody>
      </p:sp>
    </p:spTree>
    <p:extLst>
      <p:ext uri="{BB962C8B-B14F-4D97-AF65-F5344CB8AC3E}">
        <p14:creationId xmlns:p14="http://schemas.microsoft.com/office/powerpoint/2010/main" val="307775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b="1">
                <a:solidFill>
                  <a:schemeClr val="accent2"/>
                </a:solidFill>
                <a:latin typeface="Arial" charset="0"/>
              </a:defRPr>
            </a:lvl1pPr>
            <a:lvl2pPr marL="779409" indent="-299773" eaLnBrk="0" hangingPunct="0">
              <a:defRPr sz="3400" b="1">
                <a:solidFill>
                  <a:schemeClr val="accent2"/>
                </a:solidFill>
                <a:latin typeface="Arial" charset="0"/>
              </a:defRPr>
            </a:lvl2pPr>
            <a:lvl3pPr marL="1199091" indent="-239818" eaLnBrk="0" hangingPunct="0">
              <a:defRPr sz="3400" b="1">
                <a:solidFill>
                  <a:schemeClr val="accent2"/>
                </a:solidFill>
                <a:latin typeface="Arial" charset="0"/>
              </a:defRPr>
            </a:lvl3pPr>
            <a:lvl4pPr marL="1678727" indent="-239818" eaLnBrk="0" hangingPunct="0">
              <a:defRPr sz="3400" b="1">
                <a:solidFill>
                  <a:schemeClr val="accent2"/>
                </a:solidFill>
                <a:latin typeface="Arial" charset="0"/>
              </a:defRPr>
            </a:lvl4pPr>
            <a:lvl5pPr marL="2158363" indent="-239818" eaLnBrk="0" hangingPunct="0">
              <a:defRPr sz="3400" b="1">
                <a:solidFill>
                  <a:schemeClr val="accent2"/>
                </a:solidFill>
                <a:latin typeface="Arial" charset="0"/>
              </a:defRPr>
            </a:lvl5pPr>
            <a:lvl6pPr marL="2638000" indent="-239818" eaLnBrk="0" fontAlgn="base" hangingPunct="0">
              <a:spcBef>
                <a:spcPct val="0"/>
              </a:spcBef>
              <a:spcAft>
                <a:spcPct val="0"/>
              </a:spcAft>
              <a:defRPr sz="3400" b="1">
                <a:solidFill>
                  <a:schemeClr val="accent2"/>
                </a:solidFill>
                <a:latin typeface="Arial" charset="0"/>
              </a:defRPr>
            </a:lvl6pPr>
            <a:lvl7pPr marL="3117637" indent="-239818" eaLnBrk="0" fontAlgn="base" hangingPunct="0">
              <a:spcBef>
                <a:spcPct val="0"/>
              </a:spcBef>
              <a:spcAft>
                <a:spcPct val="0"/>
              </a:spcAft>
              <a:defRPr sz="3400" b="1">
                <a:solidFill>
                  <a:schemeClr val="accent2"/>
                </a:solidFill>
                <a:latin typeface="Arial" charset="0"/>
              </a:defRPr>
            </a:lvl7pPr>
            <a:lvl8pPr marL="3597273" indent="-239818" eaLnBrk="0" fontAlgn="base" hangingPunct="0">
              <a:spcBef>
                <a:spcPct val="0"/>
              </a:spcBef>
              <a:spcAft>
                <a:spcPct val="0"/>
              </a:spcAft>
              <a:defRPr sz="3400" b="1">
                <a:solidFill>
                  <a:schemeClr val="accent2"/>
                </a:solidFill>
                <a:latin typeface="Arial" charset="0"/>
              </a:defRPr>
            </a:lvl8pPr>
            <a:lvl9pPr marL="4076909" indent="-239818" eaLnBrk="0" fontAlgn="base" hangingPunct="0">
              <a:spcBef>
                <a:spcPct val="0"/>
              </a:spcBef>
              <a:spcAft>
                <a:spcPct val="0"/>
              </a:spcAft>
              <a:defRPr sz="3400" b="1">
                <a:solidFill>
                  <a:schemeClr val="accent2"/>
                </a:solidFill>
                <a:latin typeface="Arial" charset="0"/>
              </a:defRPr>
            </a:lvl9pPr>
          </a:lstStyle>
          <a:p>
            <a:pPr eaLnBrk="1" hangingPunct="1"/>
            <a:fld id="{01147D7E-1FE4-4971-8D55-EEC206D8BB81}" type="slidenum">
              <a:rPr lang="en-US" sz="1300" b="0">
                <a:solidFill>
                  <a:schemeClr val="tx1"/>
                </a:solidFill>
              </a:rPr>
              <a:pPr eaLnBrk="1" hangingPunct="1"/>
              <a:t>13</a:t>
            </a:fld>
            <a:endParaRPr lang="en-US" sz="1300" b="0">
              <a:solidFill>
                <a:schemeClr val="tx1"/>
              </a:solidFill>
            </a:endParaRPr>
          </a:p>
        </p:txBody>
      </p:sp>
      <p:sp>
        <p:nvSpPr>
          <p:cNvPr id="118787" name="Rectangle 2"/>
          <p:cNvSpPr>
            <a:spLocks noGrp="1" noRot="1" noChangeAspect="1" noChangeArrowheads="1" noTextEdit="1"/>
          </p:cNvSpPr>
          <p:nvPr>
            <p:ph type="sldImg"/>
          </p:nvPr>
        </p:nvSpPr>
        <p:spPr>
          <a:xfrm>
            <a:off x="354013" y="293688"/>
            <a:ext cx="4567237" cy="3162300"/>
          </a:xfrm>
          <a:ln/>
        </p:spPr>
      </p:sp>
      <p:sp>
        <p:nvSpPr>
          <p:cNvPr id="118788" name="Rectangle 3"/>
          <p:cNvSpPr>
            <a:spLocks noGrp="1" noChangeArrowheads="1"/>
          </p:cNvSpPr>
          <p:nvPr>
            <p:ph type="body" idx="1"/>
          </p:nvPr>
        </p:nvSpPr>
        <p:spPr>
          <a:xfrm>
            <a:off x="299556" y="3520415"/>
            <a:ext cx="6190280" cy="60777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902188" y="9410700"/>
            <a:ext cx="2981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nchor="b"/>
          <a:lstStyle>
            <a:lvl1pPr defTabSz="904875" eaLnBrk="0" hangingPunct="0">
              <a:defRPr sz="3200" b="1">
                <a:solidFill>
                  <a:schemeClr val="accent2"/>
                </a:solidFill>
                <a:latin typeface="Arial" charset="0"/>
              </a:defRPr>
            </a:lvl1pPr>
            <a:lvl2pPr marL="742950" indent="-285750" defTabSz="904875" eaLnBrk="0" hangingPunct="0">
              <a:defRPr sz="3200" b="1">
                <a:solidFill>
                  <a:schemeClr val="accent2"/>
                </a:solidFill>
                <a:latin typeface="Arial" charset="0"/>
              </a:defRPr>
            </a:lvl2pPr>
            <a:lvl3pPr marL="1143000" indent="-228600" defTabSz="904875" eaLnBrk="0" hangingPunct="0">
              <a:defRPr sz="3200" b="1">
                <a:solidFill>
                  <a:schemeClr val="accent2"/>
                </a:solidFill>
                <a:latin typeface="Arial" charset="0"/>
              </a:defRPr>
            </a:lvl3pPr>
            <a:lvl4pPr marL="1600200" indent="-228600" defTabSz="904875" eaLnBrk="0" hangingPunct="0">
              <a:defRPr sz="3200" b="1">
                <a:solidFill>
                  <a:schemeClr val="accent2"/>
                </a:solidFill>
                <a:latin typeface="Arial" charset="0"/>
              </a:defRPr>
            </a:lvl4pPr>
            <a:lvl5pPr marL="2057400" indent="-228600" defTabSz="904875" eaLnBrk="0" hangingPunct="0">
              <a:defRPr sz="3200" b="1">
                <a:solidFill>
                  <a:schemeClr val="accent2"/>
                </a:solidFill>
                <a:latin typeface="Arial" charset="0"/>
              </a:defRPr>
            </a:lvl5pPr>
            <a:lvl6pPr marL="2514600" indent="-228600" defTabSz="904875" eaLnBrk="0" fontAlgn="base" hangingPunct="0">
              <a:spcBef>
                <a:spcPct val="0"/>
              </a:spcBef>
              <a:spcAft>
                <a:spcPct val="0"/>
              </a:spcAft>
              <a:defRPr sz="3200" b="1">
                <a:solidFill>
                  <a:schemeClr val="accent2"/>
                </a:solidFill>
                <a:latin typeface="Arial" charset="0"/>
              </a:defRPr>
            </a:lvl6pPr>
            <a:lvl7pPr marL="2971800" indent="-228600" defTabSz="904875" eaLnBrk="0" fontAlgn="base" hangingPunct="0">
              <a:spcBef>
                <a:spcPct val="0"/>
              </a:spcBef>
              <a:spcAft>
                <a:spcPct val="0"/>
              </a:spcAft>
              <a:defRPr sz="3200" b="1">
                <a:solidFill>
                  <a:schemeClr val="accent2"/>
                </a:solidFill>
                <a:latin typeface="Arial" charset="0"/>
              </a:defRPr>
            </a:lvl7pPr>
            <a:lvl8pPr marL="3429000" indent="-228600" defTabSz="904875" eaLnBrk="0" fontAlgn="base" hangingPunct="0">
              <a:spcBef>
                <a:spcPct val="0"/>
              </a:spcBef>
              <a:spcAft>
                <a:spcPct val="0"/>
              </a:spcAft>
              <a:defRPr sz="3200" b="1">
                <a:solidFill>
                  <a:schemeClr val="accent2"/>
                </a:solidFill>
                <a:latin typeface="Arial" charset="0"/>
              </a:defRPr>
            </a:lvl8pPr>
            <a:lvl9pPr marL="3886200" indent="-228600" defTabSz="904875" eaLnBrk="0" fontAlgn="base" hangingPunct="0">
              <a:spcBef>
                <a:spcPct val="0"/>
              </a:spcBef>
              <a:spcAft>
                <a:spcPct val="0"/>
              </a:spcAft>
              <a:defRPr sz="3200" b="1">
                <a:solidFill>
                  <a:schemeClr val="accent2"/>
                </a:solidFill>
                <a:latin typeface="Arial" charset="0"/>
              </a:defRPr>
            </a:lvl9pPr>
          </a:lstStyle>
          <a:p>
            <a:pPr algn="r"/>
            <a:fld id="{FEE4A773-0B51-48E7-911B-C7C885C8143D}" type="slidenum">
              <a:rPr lang="en-GB" sz="1300" b="0">
                <a:solidFill>
                  <a:srgbClr val="000000"/>
                </a:solidFill>
                <a:latin typeface="Times" pitchFamily="18" charset="0"/>
                <a:ea typeface="MS PGothic" pitchFamily="34" charset="-128"/>
                <a:cs typeface="Arial" charset="0"/>
              </a:rPr>
              <a:pPr algn="r"/>
              <a:t>14</a:t>
            </a:fld>
            <a:endParaRPr lang="en-GB" sz="1300" b="0">
              <a:solidFill>
                <a:srgbClr val="000000"/>
              </a:solidFill>
              <a:latin typeface="Times" pitchFamily="18" charset="0"/>
              <a:ea typeface="MS PGothic" pitchFamily="34" charset="-128"/>
              <a:cs typeface="Arial" charset="0"/>
            </a:endParaRPr>
          </a:p>
        </p:txBody>
      </p:sp>
      <p:sp>
        <p:nvSpPr>
          <p:cNvPr id="119811" name="Rectangle 2"/>
          <p:cNvSpPr>
            <a:spLocks noGrp="1" noRot="1" noChangeAspect="1" noChangeArrowheads="1" noTextEdit="1"/>
          </p:cNvSpPr>
          <p:nvPr>
            <p:ph type="sldImg"/>
          </p:nvPr>
        </p:nvSpPr>
        <p:spPr>
          <a:xfrm>
            <a:off x="760413" y="742950"/>
            <a:ext cx="5362575" cy="37131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15000"/>
              </a:spcBef>
            </a:pPr>
            <a:r>
              <a:rPr lang="en-US" sz="1500" b="1" dirty="0" smtClean="0">
                <a:solidFill>
                  <a:schemeClr val="bg1"/>
                </a:solidFill>
                <a:ea typeface="MS PGothic" pitchFamily="34" charset="-128"/>
              </a:rPr>
              <a:t>Legal entities based anywhere in the world can apply.</a:t>
            </a:r>
            <a:endParaRPr lang="en-US" sz="1500" b="1" dirty="0">
              <a:solidFill>
                <a:schemeClr val="bg1"/>
              </a:solidFil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RI – ESFRI with a focus on integrating and opening up national research facilities to contribute to ERA.</a:t>
            </a:r>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16</a:t>
            </a:fld>
            <a:endParaRPr lang="en-US" dirty="0"/>
          </a:p>
        </p:txBody>
      </p:sp>
    </p:spTree>
    <p:extLst>
      <p:ext uri="{BB962C8B-B14F-4D97-AF65-F5344CB8AC3E}">
        <p14:creationId xmlns:p14="http://schemas.microsoft.com/office/powerpoint/2010/main" val="169736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defRPr>
            </a:lvl1pPr>
            <a:lvl2pPr marL="742861" indent="-285715" eaLnBrk="0" hangingPunct="0">
              <a:defRPr sz="3200" b="1">
                <a:solidFill>
                  <a:schemeClr val="accent2"/>
                </a:solidFill>
                <a:latin typeface="Arial" charset="0"/>
              </a:defRPr>
            </a:lvl2pPr>
            <a:lvl3pPr marL="1142862" indent="-228573" eaLnBrk="0" hangingPunct="0">
              <a:defRPr sz="3200" b="1">
                <a:solidFill>
                  <a:schemeClr val="accent2"/>
                </a:solidFill>
                <a:latin typeface="Arial" charset="0"/>
              </a:defRPr>
            </a:lvl3pPr>
            <a:lvl4pPr marL="1600007" indent="-228573" eaLnBrk="0" hangingPunct="0">
              <a:defRPr sz="3200" b="1">
                <a:solidFill>
                  <a:schemeClr val="accent2"/>
                </a:solidFill>
                <a:latin typeface="Arial" charset="0"/>
              </a:defRPr>
            </a:lvl4pPr>
            <a:lvl5pPr marL="2057152" indent="-228573" eaLnBrk="0" hangingPunct="0">
              <a:defRPr sz="3200" b="1">
                <a:solidFill>
                  <a:schemeClr val="accent2"/>
                </a:solidFill>
                <a:latin typeface="Arial" charset="0"/>
              </a:defRPr>
            </a:lvl5pPr>
            <a:lvl6pPr marL="2514297" indent="-228573" eaLnBrk="0" fontAlgn="base" hangingPunct="0">
              <a:spcBef>
                <a:spcPct val="0"/>
              </a:spcBef>
              <a:spcAft>
                <a:spcPct val="0"/>
              </a:spcAft>
              <a:defRPr sz="3200" b="1">
                <a:solidFill>
                  <a:schemeClr val="accent2"/>
                </a:solidFill>
                <a:latin typeface="Arial" charset="0"/>
              </a:defRPr>
            </a:lvl6pPr>
            <a:lvl7pPr marL="2971441" indent="-228573" eaLnBrk="0" fontAlgn="base" hangingPunct="0">
              <a:spcBef>
                <a:spcPct val="0"/>
              </a:spcBef>
              <a:spcAft>
                <a:spcPct val="0"/>
              </a:spcAft>
              <a:defRPr sz="3200" b="1">
                <a:solidFill>
                  <a:schemeClr val="accent2"/>
                </a:solidFill>
                <a:latin typeface="Arial" charset="0"/>
              </a:defRPr>
            </a:lvl7pPr>
            <a:lvl8pPr marL="3428587" indent="-228573" eaLnBrk="0" fontAlgn="base" hangingPunct="0">
              <a:spcBef>
                <a:spcPct val="0"/>
              </a:spcBef>
              <a:spcAft>
                <a:spcPct val="0"/>
              </a:spcAft>
              <a:defRPr sz="3200" b="1">
                <a:solidFill>
                  <a:schemeClr val="accent2"/>
                </a:solidFill>
                <a:latin typeface="Arial" charset="0"/>
              </a:defRPr>
            </a:lvl8pPr>
            <a:lvl9pPr marL="3885731" indent="-228573" eaLnBrk="0" fontAlgn="base" hangingPunct="0">
              <a:spcBef>
                <a:spcPct val="0"/>
              </a:spcBef>
              <a:spcAft>
                <a:spcPct val="0"/>
              </a:spcAft>
              <a:defRPr sz="3200" b="1">
                <a:solidFill>
                  <a:schemeClr val="accent2"/>
                </a:solidFill>
                <a:latin typeface="Arial" charset="0"/>
              </a:defRPr>
            </a:lvl9pPr>
          </a:lstStyle>
          <a:p>
            <a:pPr eaLnBrk="1" hangingPunct="1"/>
            <a:endParaRPr lang="en-US" sz="1200" b="0">
              <a:solidFill>
                <a:schemeClr val="tx1"/>
              </a:solidFill>
            </a:endParaRPr>
          </a:p>
        </p:txBody>
      </p:sp>
      <p:sp>
        <p:nvSpPr>
          <p:cNvPr id="83971" name="Rectangle 2"/>
          <p:cNvSpPr>
            <a:spLocks noGrp="1" noRot="1" noChangeAspect="1" noChangeArrowheads="1" noTextEdit="1"/>
          </p:cNvSpPr>
          <p:nvPr>
            <p:ph type="sldImg"/>
          </p:nvPr>
        </p:nvSpPr>
        <p:spPr>
          <a:xfrm>
            <a:off x="760413" y="742950"/>
            <a:ext cx="5362575" cy="371316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ERC covered in more detail</a:t>
            </a:r>
            <a:r>
              <a:rPr lang="en-GB" baseline="0" dirty="0" smtClean="0"/>
              <a:t> during the afternoon session.</a:t>
            </a:r>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19</a:t>
            </a:fld>
            <a:endParaRPr lang="en-US" dirty="0"/>
          </a:p>
        </p:txBody>
      </p:sp>
    </p:spTree>
    <p:extLst>
      <p:ext uri="{BB962C8B-B14F-4D97-AF65-F5344CB8AC3E}">
        <p14:creationId xmlns:p14="http://schemas.microsoft.com/office/powerpoint/2010/main" val="32361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20</a:t>
            </a:fld>
            <a:endParaRPr lang="en-GB" dirty="0"/>
          </a:p>
        </p:txBody>
      </p:sp>
    </p:spTree>
    <p:extLst>
      <p:ext uri="{BB962C8B-B14F-4D97-AF65-F5344CB8AC3E}">
        <p14:creationId xmlns:p14="http://schemas.microsoft.com/office/powerpoint/2010/main" val="821381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758825" y="742950"/>
            <a:ext cx="5365750" cy="371475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a:p>
            <a:endParaRPr lang="en-US" altLang="en-US" baseline="0"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cs typeface="Arial" charset="0"/>
              </a:defRPr>
            </a:lvl1pPr>
            <a:lvl2pPr marL="742950" indent="-285750" defTabSz="906463" eaLnBrk="0" hangingPunct="0">
              <a:spcBef>
                <a:spcPct val="30000"/>
              </a:spcBef>
              <a:defRPr sz="1200">
                <a:solidFill>
                  <a:schemeClr val="tx1"/>
                </a:solidFill>
                <a:latin typeface="Arial" charset="0"/>
                <a:cs typeface="Arial" charset="0"/>
              </a:defRPr>
            </a:lvl2pPr>
            <a:lvl3pPr marL="1143000" indent="-228600" defTabSz="906463" eaLnBrk="0" hangingPunct="0">
              <a:spcBef>
                <a:spcPct val="30000"/>
              </a:spcBef>
              <a:defRPr sz="1200">
                <a:solidFill>
                  <a:schemeClr val="tx1"/>
                </a:solidFill>
                <a:latin typeface="Arial" charset="0"/>
                <a:cs typeface="Arial" charset="0"/>
              </a:defRPr>
            </a:lvl3pPr>
            <a:lvl4pPr marL="1600200" indent="-228600" defTabSz="906463" eaLnBrk="0" hangingPunct="0">
              <a:spcBef>
                <a:spcPct val="30000"/>
              </a:spcBef>
              <a:defRPr sz="1200">
                <a:solidFill>
                  <a:schemeClr val="tx1"/>
                </a:solidFill>
                <a:latin typeface="Arial" charset="0"/>
                <a:cs typeface="Arial" charset="0"/>
              </a:defRPr>
            </a:lvl4pPr>
            <a:lvl5pPr marL="2057400" indent="-228600" defTabSz="906463" eaLnBrk="0" hangingPunct="0">
              <a:spcBef>
                <a:spcPct val="30000"/>
              </a:spcBef>
              <a:defRPr sz="1200">
                <a:solidFill>
                  <a:schemeClr val="tx1"/>
                </a:solidFill>
                <a:latin typeface="Arial" charset="0"/>
                <a:cs typeface="Arial" charset="0"/>
              </a:defRPr>
            </a:lvl5pPr>
            <a:lvl6pPr marL="2514600" indent="-228600" defTabSz="906463" eaLnBrk="0" fontAlgn="base" hangingPunct="0">
              <a:spcBef>
                <a:spcPct val="30000"/>
              </a:spcBef>
              <a:spcAft>
                <a:spcPct val="0"/>
              </a:spcAft>
              <a:defRPr sz="1200">
                <a:solidFill>
                  <a:schemeClr val="tx1"/>
                </a:solidFill>
                <a:latin typeface="Arial" charset="0"/>
                <a:cs typeface="Arial" charset="0"/>
              </a:defRPr>
            </a:lvl6pPr>
            <a:lvl7pPr marL="2971800" indent="-228600" defTabSz="906463" eaLnBrk="0" fontAlgn="base" hangingPunct="0">
              <a:spcBef>
                <a:spcPct val="30000"/>
              </a:spcBef>
              <a:spcAft>
                <a:spcPct val="0"/>
              </a:spcAft>
              <a:defRPr sz="1200">
                <a:solidFill>
                  <a:schemeClr val="tx1"/>
                </a:solidFill>
                <a:latin typeface="Arial" charset="0"/>
                <a:cs typeface="Arial" charset="0"/>
              </a:defRPr>
            </a:lvl7pPr>
            <a:lvl8pPr marL="3429000" indent="-228600" defTabSz="906463" eaLnBrk="0" fontAlgn="base" hangingPunct="0">
              <a:spcBef>
                <a:spcPct val="30000"/>
              </a:spcBef>
              <a:spcAft>
                <a:spcPct val="0"/>
              </a:spcAft>
              <a:defRPr sz="1200">
                <a:solidFill>
                  <a:schemeClr val="tx1"/>
                </a:solidFill>
                <a:latin typeface="Arial" charset="0"/>
                <a:cs typeface="Arial" charset="0"/>
              </a:defRPr>
            </a:lvl8pPr>
            <a:lvl9pPr marL="3886200" indent="-228600" defTabSz="9064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B6AC2D-1FF1-488C-ACF0-2ABAE9985196}"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Mobility,</a:t>
            </a:r>
            <a:r>
              <a:rPr lang="en-GB" baseline="0" dirty="0" smtClean="0"/>
              <a:t> skills and training!</a:t>
            </a:r>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22</a:t>
            </a:fld>
            <a:endParaRPr lang="en-US" dirty="0"/>
          </a:p>
        </p:txBody>
      </p:sp>
    </p:spTree>
    <p:extLst>
      <p:ext uri="{BB962C8B-B14F-4D97-AF65-F5344CB8AC3E}">
        <p14:creationId xmlns:p14="http://schemas.microsoft.com/office/powerpoint/2010/main" val="58473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23</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FET more about frontier research for collaborations,</a:t>
            </a:r>
            <a:r>
              <a:rPr lang="en-GB" baseline="0" dirty="0" smtClean="0"/>
              <a:t> whereas ERC is for individuals</a:t>
            </a:r>
            <a:endParaRPr lang="en-GB" dirty="0" smtClean="0"/>
          </a:p>
          <a:p>
            <a:r>
              <a:rPr lang="en-GB" dirty="0" smtClean="0"/>
              <a:t>FET Open 2</a:t>
            </a:r>
            <a:r>
              <a:rPr lang="en-GB" baseline="0" dirty="0" smtClean="0"/>
              <a:t> deadlines/year – early detection of promising areas and ideas. Makes up 40% of FET budget.</a:t>
            </a:r>
          </a:p>
          <a:p>
            <a:r>
              <a:rPr lang="en-GB" baseline="0" dirty="0" smtClean="0"/>
              <a:t>FET Proactive – building critical mass of researchers and building on proof of concept. Following consultation, areas agreed, such as Global Systems Science where global systems can be used to aid health (pandemic), financial crisis, climate change, etc.  </a:t>
            </a:r>
          </a:p>
          <a:p>
            <a:endParaRPr lang="en-GB" b="0" baseline="0" dirty="0" smtClean="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28</a:t>
            </a:fld>
            <a:endParaRPr lang="en-US" dirty="0"/>
          </a:p>
        </p:txBody>
      </p:sp>
    </p:spTree>
    <p:extLst>
      <p:ext uri="{BB962C8B-B14F-4D97-AF65-F5344CB8AC3E}">
        <p14:creationId xmlns:p14="http://schemas.microsoft.com/office/powerpoint/2010/main" val="48022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9761C7C-9219-43C9-B25F-293AAA799594}" type="slidenum">
              <a:rPr lang="en-GB" smtClean="0">
                <a:cs typeface="Arial" charset="0"/>
              </a:rPr>
              <a:pPr/>
              <a:t>2</a:t>
            </a:fld>
            <a:endParaRPr lang="en-GB" smtClean="0">
              <a:cs typeface="Arial" charset="0"/>
            </a:endParaRPr>
          </a:p>
        </p:txBody>
      </p:sp>
      <p:sp>
        <p:nvSpPr>
          <p:cNvPr id="8195" name="Rectangle 2"/>
          <p:cNvSpPr>
            <a:spLocks noGrp="1" noRot="1" noChangeAspect="1" noChangeArrowheads="1" noTextEdit="1"/>
          </p:cNvSpPr>
          <p:nvPr>
            <p:ph type="sldImg"/>
          </p:nvPr>
        </p:nvSpPr>
        <p:spPr>
          <a:xfrm>
            <a:off x="1044575" y="741363"/>
            <a:ext cx="4568825" cy="3162300"/>
          </a:xfrm>
          <a:ln/>
        </p:spPr>
      </p:sp>
      <p:sp>
        <p:nvSpPr>
          <p:cNvPr id="8196" name="Rectangle 3"/>
          <p:cNvSpPr>
            <a:spLocks noGrp="1" noChangeArrowheads="1"/>
          </p:cNvSpPr>
          <p:nvPr>
            <p:ph type="body" idx="1"/>
          </p:nvPr>
        </p:nvSpPr>
        <p:spPr>
          <a:noFill/>
          <a:ln/>
        </p:spPr>
        <p:txBody>
          <a:bodyPr/>
          <a:lstStyle/>
          <a:p>
            <a:pPr defTabSz="914315">
              <a:lnSpc>
                <a:spcPct val="90000"/>
              </a:lnSpc>
              <a:defRPr/>
            </a:pPr>
            <a:r>
              <a:rPr lang="en-US" b="0" dirty="0" smtClean="0">
                <a:solidFill>
                  <a:srgbClr val="800000"/>
                </a:solidFill>
              </a:rPr>
              <a:t>Objective: to provide an overview of</a:t>
            </a:r>
            <a:r>
              <a:rPr lang="en-US" b="0" baseline="0" dirty="0" smtClean="0">
                <a:solidFill>
                  <a:srgbClr val="800000"/>
                </a:solidFill>
              </a:rPr>
              <a:t> the structure of H2020. Aim is enable navigation of Work </a:t>
            </a:r>
            <a:r>
              <a:rPr lang="en-US" b="0" baseline="0" dirty="0" err="1" smtClean="0">
                <a:solidFill>
                  <a:srgbClr val="800000"/>
                </a:solidFill>
              </a:rPr>
              <a:t>Programme</a:t>
            </a:r>
            <a:r>
              <a:rPr lang="en-US" b="0" baseline="0" dirty="0" smtClean="0">
                <a:solidFill>
                  <a:srgbClr val="800000"/>
                </a:solidFill>
              </a:rPr>
              <a:t>, not read out every topic.</a:t>
            </a:r>
            <a:endParaRPr lang="en-US" b="0" dirty="0" smtClean="0">
              <a:solidFill>
                <a:srgbClr val="8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ESFRI – European Strategy</a:t>
            </a:r>
            <a:r>
              <a:rPr lang="en-GB" baseline="0" dirty="0" smtClean="0"/>
              <a:t> Forum on Research Infrastructures</a:t>
            </a:r>
            <a:endParaRPr lang="en-GB" dirty="0"/>
          </a:p>
        </p:txBody>
      </p:sp>
      <p:sp>
        <p:nvSpPr>
          <p:cNvPr id="4" name="Slide Number Placeholder 3"/>
          <p:cNvSpPr>
            <a:spLocks noGrp="1"/>
          </p:cNvSpPr>
          <p:nvPr>
            <p:ph type="sldNum" sz="quarter" idx="10"/>
          </p:nvPr>
        </p:nvSpPr>
        <p:spPr/>
        <p:txBody>
          <a:bodyPr/>
          <a:lstStyle/>
          <a:p>
            <a:fld id="{73D03879-4E2E-4159-A693-FC70C7A03900}" type="slidenum">
              <a:rPr lang="en-GB" smtClean="0"/>
              <a:t>29</a:t>
            </a:fld>
            <a:endParaRPr lang="en-GB"/>
          </a:p>
        </p:txBody>
      </p:sp>
    </p:spTree>
    <p:extLst>
      <p:ext uri="{BB962C8B-B14F-4D97-AF65-F5344CB8AC3E}">
        <p14:creationId xmlns:p14="http://schemas.microsoft.com/office/powerpoint/2010/main" val="399519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defRPr>
            </a:lvl1pPr>
            <a:lvl2pPr marL="742772" indent="-285680" eaLnBrk="0" hangingPunct="0">
              <a:defRPr sz="3200" b="1">
                <a:solidFill>
                  <a:schemeClr val="accent2"/>
                </a:solidFill>
                <a:latin typeface="Arial" charset="0"/>
              </a:defRPr>
            </a:lvl2pPr>
            <a:lvl3pPr marL="1142724" indent="-228546" eaLnBrk="0" hangingPunct="0">
              <a:defRPr sz="3200" b="1">
                <a:solidFill>
                  <a:schemeClr val="accent2"/>
                </a:solidFill>
                <a:latin typeface="Arial" charset="0"/>
              </a:defRPr>
            </a:lvl3pPr>
            <a:lvl4pPr marL="1599814" indent="-228546" eaLnBrk="0" hangingPunct="0">
              <a:defRPr sz="3200" b="1">
                <a:solidFill>
                  <a:schemeClr val="accent2"/>
                </a:solidFill>
                <a:latin typeface="Arial" charset="0"/>
              </a:defRPr>
            </a:lvl4pPr>
            <a:lvl5pPr marL="2056904" indent="-228546" eaLnBrk="0" hangingPunct="0">
              <a:defRPr sz="3200" b="1">
                <a:solidFill>
                  <a:schemeClr val="accent2"/>
                </a:solidFill>
                <a:latin typeface="Arial" charset="0"/>
              </a:defRPr>
            </a:lvl5pPr>
            <a:lvl6pPr marL="2513994" indent="-228546" eaLnBrk="0" fontAlgn="base" hangingPunct="0">
              <a:spcBef>
                <a:spcPct val="0"/>
              </a:spcBef>
              <a:spcAft>
                <a:spcPct val="0"/>
              </a:spcAft>
              <a:defRPr sz="3200" b="1">
                <a:solidFill>
                  <a:schemeClr val="accent2"/>
                </a:solidFill>
                <a:latin typeface="Arial" charset="0"/>
              </a:defRPr>
            </a:lvl6pPr>
            <a:lvl7pPr marL="2971083" indent="-228546" eaLnBrk="0" fontAlgn="base" hangingPunct="0">
              <a:spcBef>
                <a:spcPct val="0"/>
              </a:spcBef>
              <a:spcAft>
                <a:spcPct val="0"/>
              </a:spcAft>
              <a:defRPr sz="3200" b="1">
                <a:solidFill>
                  <a:schemeClr val="accent2"/>
                </a:solidFill>
                <a:latin typeface="Arial" charset="0"/>
              </a:defRPr>
            </a:lvl7pPr>
            <a:lvl8pPr marL="3428173" indent="-228546" eaLnBrk="0" fontAlgn="base" hangingPunct="0">
              <a:spcBef>
                <a:spcPct val="0"/>
              </a:spcBef>
              <a:spcAft>
                <a:spcPct val="0"/>
              </a:spcAft>
              <a:defRPr sz="3200" b="1">
                <a:solidFill>
                  <a:schemeClr val="accent2"/>
                </a:solidFill>
                <a:latin typeface="Arial" charset="0"/>
              </a:defRPr>
            </a:lvl8pPr>
            <a:lvl9pPr marL="3885263" indent="-228546" eaLnBrk="0" fontAlgn="base" hangingPunct="0">
              <a:spcBef>
                <a:spcPct val="0"/>
              </a:spcBef>
              <a:spcAft>
                <a:spcPct val="0"/>
              </a:spcAft>
              <a:defRPr sz="3200" b="1">
                <a:solidFill>
                  <a:schemeClr val="accent2"/>
                </a:solidFill>
                <a:latin typeface="Arial" charset="0"/>
              </a:defRPr>
            </a:lvl9pPr>
          </a:lstStyle>
          <a:p>
            <a:pPr eaLnBrk="1" hangingPunct="1"/>
            <a:endParaRPr lang="en-US" sz="1200" b="0">
              <a:solidFill>
                <a:schemeClr val="tx1"/>
              </a:solidFill>
            </a:endParaRPr>
          </a:p>
        </p:txBody>
      </p:sp>
      <p:sp>
        <p:nvSpPr>
          <p:cNvPr id="91139" name="Rectangle 2"/>
          <p:cNvSpPr>
            <a:spLocks noGrp="1" noRot="1" noChangeAspect="1" noChangeArrowheads="1" noTextEdit="1"/>
          </p:cNvSpPr>
          <p:nvPr>
            <p:ph type="sldImg"/>
          </p:nvPr>
        </p:nvSpPr>
        <p:spPr>
          <a:xfrm>
            <a:off x="760413" y="742950"/>
            <a:ext cx="5362575" cy="37131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New to framework </a:t>
            </a:r>
            <a:r>
              <a:rPr lang="en-US" dirty="0" err="1" smtClean="0"/>
              <a:t>programmes</a:t>
            </a:r>
            <a:r>
              <a:rPr lang="en-US" dirty="0" smtClean="0"/>
              <a:t>, did not</a:t>
            </a:r>
            <a:r>
              <a:rPr lang="en-US" baseline="0" dirty="0" smtClean="0"/>
              <a:t> have such a large dedicated amount under FP7, for example.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60413" y="742950"/>
            <a:ext cx="5362575" cy="3713163"/>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b="1">
                <a:solidFill>
                  <a:schemeClr val="accent2"/>
                </a:solidFill>
                <a:latin typeface="Arial" charset="0"/>
              </a:defRPr>
            </a:lvl1pPr>
            <a:lvl2pPr marL="742945" indent="-285748" eaLnBrk="0" hangingPunct="0">
              <a:defRPr sz="3100" b="1">
                <a:solidFill>
                  <a:schemeClr val="accent2"/>
                </a:solidFill>
                <a:latin typeface="Arial" charset="0"/>
              </a:defRPr>
            </a:lvl2pPr>
            <a:lvl3pPr marL="1142991" indent="-228599" eaLnBrk="0" hangingPunct="0">
              <a:defRPr sz="3100" b="1">
                <a:solidFill>
                  <a:schemeClr val="accent2"/>
                </a:solidFill>
                <a:latin typeface="Arial" charset="0"/>
              </a:defRPr>
            </a:lvl3pPr>
            <a:lvl4pPr marL="1600188" indent="-228599" eaLnBrk="0" hangingPunct="0">
              <a:defRPr sz="3100" b="1">
                <a:solidFill>
                  <a:schemeClr val="accent2"/>
                </a:solidFill>
                <a:latin typeface="Arial" charset="0"/>
              </a:defRPr>
            </a:lvl4pPr>
            <a:lvl5pPr marL="2057385" indent="-228599" eaLnBrk="0" hangingPunct="0">
              <a:defRPr sz="3100" b="1">
                <a:solidFill>
                  <a:schemeClr val="accent2"/>
                </a:solidFill>
                <a:latin typeface="Arial" charset="0"/>
              </a:defRPr>
            </a:lvl5pPr>
            <a:lvl6pPr marL="2514581" indent="-228599" eaLnBrk="0" fontAlgn="base" hangingPunct="0">
              <a:spcBef>
                <a:spcPct val="0"/>
              </a:spcBef>
              <a:spcAft>
                <a:spcPct val="0"/>
              </a:spcAft>
              <a:defRPr sz="3100" b="1">
                <a:solidFill>
                  <a:schemeClr val="accent2"/>
                </a:solidFill>
                <a:latin typeface="Arial" charset="0"/>
              </a:defRPr>
            </a:lvl6pPr>
            <a:lvl7pPr marL="2971778" indent="-228599" eaLnBrk="0" fontAlgn="base" hangingPunct="0">
              <a:spcBef>
                <a:spcPct val="0"/>
              </a:spcBef>
              <a:spcAft>
                <a:spcPct val="0"/>
              </a:spcAft>
              <a:defRPr sz="3100" b="1">
                <a:solidFill>
                  <a:schemeClr val="accent2"/>
                </a:solidFill>
                <a:latin typeface="Arial" charset="0"/>
              </a:defRPr>
            </a:lvl7pPr>
            <a:lvl8pPr marL="3428974" indent="-228599" eaLnBrk="0" fontAlgn="base" hangingPunct="0">
              <a:spcBef>
                <a:spcPct val="0"/>
              </a:spcBef>
              <a:spcAft>
                <a:spcPct val="0"/>
              </a:spcAft>
              <a:defRPr sz="3100" b="1">
                <a:solidFill>
                  <a:schemeClr val="accent2"/>
                </a:solidFill>
                <a:latin typeface="Arial" charset="0"/>
              </a:defRPr>
            </a:lvl8pPr>
            <a:lvl9pPr marL="3886171" indent="-228599" eaLnBrk="0" fontAlgn="base" hangingPunct="0">
              <a:spcBef>
                <a:spcPct val="0"/>
              </a:spcBef>
              <a:spcAft>
                <a:spcPct val="0"/>
              </a:spcAft>
              <a:defRPr sz="3100" b="1">
                <a:solidFill>
                  <a:schemeClr val="accent2"/>
                </a:solidFill>
                <a:latin typeface="Arial" charset="0"/>
              </a:defRPr>
            </a:lvl9pPr>
          </a:lstStyle>
          <a:p>
            <a:pPr eaLnBrk="1" hangingPunct="1"/>
            <a:fld id="{462CC2AB-C3B1-4038-BDDD-B087DC5AEDEC}" type="slidenum">
              <a:rPr lang="en-US" sz="1200" b="0">
                <a:solidFill>
                  <a:schemeClr val="tx1"/>
                </a:solidFill>
              </a:rPr>
              <a:pPr eaLnBrk="1" hangingPunct="1"/>
              <a:t>34</a:t>
            </a:fld>
            <a:endParaRPr lang="en-US"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sz="2400" dirty="0" smtClean="0"/>
              <a:t>See this UKRO portal article for more details: http://www.ukro.ac.uk/subscriber/Pages/130308_h2020_financial_instruments_seminar.aspx  </a:t>
            </a:r>
          </a:p>
          <a:p>
            <a:endParaRPr lang="en-GB" sz="2400" dirty="0" smtClean="0"/>
          </a:p>
          <a:p>
            <a:r>
              <a:rPr lang="en-GB" sz="2400" dirty="0" smtClean="0"/>
              <a:t>See this webpage for</a:t>
            </a:r>
            <a:r>
              <a:rPr lang="en-GB" sz="2400" baseline="0" dirty="0" smtClean="0"/>
              <a:t> information on the RSFF funds available to universities:  http://www.eib.org/products/rsff/who-can-be-financed/universities.htm</a:t>
            </a:r>
          </a:p>
          <a:p>
            <a:endParaRPr lang="en-GB" sz="2400" baseline="0" dirty="0" smtClean="0"/>
          </a:p>
          <a:p>
            <a:r>
              <a:rPr lang="en-GB" sz="2400" baseline="0" dirty="0" smtClean="0"/>
              <a:t>Funding is likely to be around €150,000 plus per loan. </a:t>
            </a:r>
            <a:endParaRPr lang="en-US" sz="2400"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35</a:t>
            </a:fld>
            <a:endParaRPr lang="en-GB" dirty="0"/>
          </a:p>
        </p:txBody>
      </p:sp>
    </p:spTree>
    <p:extLst>
      <p:ext uri="{BB962C8B-B14F-4D97-AF65-F5344CB8AC3E}">
        <p14:creationId xmlns:p14="http://schemas.microsoft.com/office/powerpoint/2010/main" val="3750338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pPr/>
              <a:t>41</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C0462-802D-4A40-A0A9-8D35F4288610}" type="slidenum">
              <a:rPr lang="en-GB" smtClean="0"/>
              <a:t>42</a:t>
            </a:fld>
            <a:endParaRPr lang="en-GB"/>
          </a:p>
        </p:txBody>
      </p:sp>
    </p:spTree>
    <p:extLst>
      <p:ext uri="{BB962C8B-B14F-4D97-AF65-F5344CB8AC3E}">
        <p14:creationId xmlns:p14="http://schemas.microsoft.com/office/powerpoint/2010/main" val="3004710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46</a:t>
            </a:fld>
            <a:endParaRPr lang="en-US" dirty="0"/>
          </a:p>
        </p:txBody>
      </p:sp>
    </p:spTree>
    <p:extLst>
      <p:ext uri="{BB962C8B-B14F-4D97-AF65-F5344CB8AC3E}">
        <p14:creationId xmlns:p14="http://schemas.microsoft.com/office/powerpoint/2010/main" val="95620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FFEB8F4-B728-469D-B283-CEDC8CF80346}" type="slidenum">
              <a:rPr lang="en-US" smtClean="0"/>
              <a:pPr>
                <a:defRPr/>
              </a:pPr>
              <a:t>49</a:t>
            </a:fld>
            <a:endParaRPr lang="en-US"/>
          </a:p>
        </p:txBody>
      </p:sp>
    </p:spTree>
    <p:extLst>
      <p:ext uri="{BB962C8B-B14F-4D97-AF65-F5344CB8AC3E}">
        <p14:creationId xmlns:p14="http://schemas.microsoft.com/office/powerpoint/2010/main" val="351027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3</a:t>
            </a:fld>
            <a:endParaRPr lang="en-US" dirty="0"/>
          </a:p>
        </p:txBody>
      </p:sp>
    </p:spTree>
    <p:extLst>
      <p:ext uri="{BB962C8B-B14F-4D97-AF65-F5344CB8AC3E}">
        <p14:creationId xmlns:p14="http://schemas.microsoft.com/office/powerpoint/2010/main" val="177363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9761C7C-9219-43C9-B25F-293AAA799594}" type="slidenum">
              <a:rPr lang="en-GB" smtClean="0">
                <a:cs typeface="Arial" charset="0"/>
              </a:rPr>
              <a:pPr/>
              <a:t>4</a:t>
            </a:fld>
            <a:endParaRPr lang="en-GB" smtClean="0">
              <a:cs typeface="Arial" charset="0"/>
            </a:endParaRPr>
          </a:p>
        </p:txBody>
      </p:sp>
      <p:sp>
        <p:nvSpPr>
          <p:cNvPr id="8195" name="Rectangle 2"/>
          <p:cNvSpPr>
            <a:spLocks noGrp="1" noRot="1" noChangeAspect="1" noChangeArrowheads="1" noTextEdit="1"/>
          </p:cNvSpPr>
          <p:nvPr>
            <p:ph type="sldImg"/>
          </p:nvPr>
        </p:nvSpPr>
        <p:spPr>
          <a:xfrm>
            <a:off x="1044575" y="741363"/>
            <a:ext cx="4568825" cy="3162300"/>
          </a:xfrm>
          <a:ln/>
        </p:spPr>
      </p:sp>
      <p:sp>
        <p:nvSpPr>
          <p:cNvPr id="8196" name="Rectangle 3"/>
          <p:cNvSpPr>
            <a:spLocks noGrp="1" noChangeArrowheads="1"/>
          </p:cNvSpPr>
          <p:nvPr>
            <p:ph type="body" idx="1"/>
          </p:nvPr>
        </p:nvSpPr>
        <p:spPr>
          <a:noFill/>
          <a:ln/>
        </p:spPr>
        <p:txBody>
          <a:bodyPr/>
          <a:lstStyle/>
          <a:p>
            <a:pPr>
              <a:lnSpc>
                <a:spcPct val="90000"/>
              </a:lnSpc>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5</a:t>
            </a:fld>
            <a:endParaRPr lang="en-US" dirty="0"/>
          </a:p>
        </p:txBody>
      </p:sp>
    </p:spTree>
    <p:extLst>
      <p:ext uri="{BB962C8B-B14F-4D97-AF65-F5344CB8AC3E}">
        <p14:creationId xmlns:p14="http://schemas.microsoft.com/office/powerpoint/2010/main" val="151196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7</a:t>
            </a:fld>
            <a:endParaRPr lang="en-US" dirty="0"/>
          </a:p>
        </p:txBody>
      </p:sp>
    </p:spTree>
    <p:extLst>
      <p:ext uri="{BB962C8B-B14F-4D97-AF65-F5344CB8AC3E}">
        <p14:creationId xmlns:p14="http://schemas.microsoft.com/office/powerpoint/2010/main" val="177363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8</a:t>
            </a:fld>
            <a:endParaRPr lang="en-US" dirty="0"/>
          </a:p>
        </p:txBody>
      </p:sp>
    </p:spTree>
    <p:extLst>
      <p:ext uri="{BB962C8B-B14F-4D97-AF65-F5344CB8AC3E}">
        <p14:creationId xmlns:p14="http://schemas.microsoft.com/office/powerpoint/2010/main" val="222779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Widening participation, capacity building across Europe, e.g. ERA-chairs</a:t>
            </a:r>
          </a:p>
          <a:p>
            <a:pPr marL="171450" indent="-171450">
              <a:buFontTx/>
              <a:buChar char="-"/>
            </a:pPr>
            <a:r>
              <a:rPr lang="en-GB" dirty="0" smtClean="0"/>
              <a:t>Science with and for society</a:t>
            </a:r>
            <a:r>
              <a:rPr lang="en-GB" baseline="0" dirty="0" smtClean="0"/>
              <a:t> – aims to connect science with society, engage young people, the public, etc. Responsible Research &amp; Innovation (RRI). </a:t>
            </a:r>
            <a:endParaRPr lang="en-GB" dirty="0" smtClean="0"/>
          </a:p>
          <a:p>
            <a:pPr marL="171450" indent="-171450">
              <a:buFontTx/>
              <a:buChar char="-"/>
            </a:pPr>
            <a:r>
              <a:rPr lang="en-GB" dirty="0" smtClean="0"/>
              <a:t>EIIT – EU body based in Budapest, Hungary. Educational institute</a:t>
            </a:r>
            <a:r>
              <a:rPr lang="en-GB" baseline="0" dirty="0" smtClean="0"/>
              <a:t> established to aid innovation. </a:t>
            </a:r>
          </a:p>
          <a:p>
            <a:pPr marL="171450" indent="-171450">
              <a:buFontTx/>
              <a:buChar char="-"/>
            </a:pPr>
            <a:r>
              <a:rPr lang="en-GB" baseline="0" dirty="0" smtClean="0"/>
              <a:t>EURATOM – 2014-18 as it operates under the EURATOM treaty. Funds nuclear research and training. </a:t>
            </a:r>
          </a:p>
          <a:p>
            <a:pPr marL="171450" indent="-171450">
              <a:buFontTx/>
              <a:buChar char="-"/>
            </a:pPr>
            <a:r>
              <a:rPr lang="en-GB" baseline="0" dirty="0" smtClean="0"/>
              <a:t>JRC – Scientific and technical arm of the Commission providing scientific and technical advice to support a wide range of EU policies.</a:t>
            </a:r>
          </a:p>
          <a:p>
            <a:pPr marL="171450" indent="-171450">
              <a:buFontTx/>
              <a:buChar char="-"/>
            </a:pPr>
            <a:endParaRPr lang="en-GB" baseline="0" dirty="0" smtClean="0"/>
          </a:p>
          <a:p>
            <a:pPr marL="171450" indent="-171450">
              <a:buFontTx/>
              <a:buChar char="-"/>
            </a:pPr>
            <a:r>
              <a:rPr lang="en-GB" baseline="0" dirty="0" smtClean="0"/>
              <a:t>Budget split, </a:t>
            </a:r>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9</a:t>
            </a:fld>
            <a:endParaRPr lang="en-US" dirty="0"/>
          </a:p>
        </p:txBody>
      </p:sp>
    </p:spTree>
    <p:extLst>
      <p:ext uri="{BB962C8B-B14F-4D97-AF65-F5344CB8AC3E}">
        <p14:creationId xmlns:p14="http://schemas.microsoft.com/office/powerpoint/2010/main" val="137506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currently have the 2014-15</a:t>
            </a:r>
            <a:r>
              <a:rPr lang="en-GB" baseline="0" dirty="0" smtClean="0"/>
              <a:t> WPs, with 2014 approved and in motion and 2015 ‘indicative’, for the most part, unlikely to change significantly. 2016-17 will be developed soon.</a:t>
            </a:r>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11</a:t>
            </a:fld>
            <a:endParaRPr lang="en-US" dirty="0"/>
          </a:p>
        </p:txBody>
      </p:sp>
    </p:spTree>
    <p:extLst>
      <p:ext uri="{BB962C8B-B14F-4D97-AF65-F5344CB8AC3E}">
        <p14:creationId xmlns:p14="http://schemas.microsoft.com/office/powerpoint/2010/main" val="2266482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758"/>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224"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8477"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3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27365" name="Rectangle 5"/>
          <p:cNvSpPr>
            <a:spLocks noGrp="1" noChangeArrowheads="1"/>
          </p:cNvSpPr>
          <p:nvPr>
            <p:ph type="ctrTitle"/>
          </p:nvPr>
        </p:nvSpPr>
        <p:spPr>
          <a:xfrm>
            <a:off x="5" y="3429000"/>
            <a:ext cx="7696200" cy="2590800"/>
          </a:xfrm>
        </p:spPr>
        <p:txBody>
          <a:bodyPr/>
          <a:lstStyle>
            <a:lvl1pPr algn="r">
              <a:defRPr>
                <a:solidFill>
                  <a:schemeClr val="bg1"/>
                </a:solidFill>
              </a:defRPr>
            </a:lvl1pPr>
          </a:lstStyle>
          <a:p>
            <a:r>
              <a:rPr lang="en-US" smtClean="0"/>
              <a:t>Click to edit Master title style</a:t>
            </a:r>
            <a:endParaRPr lang="en-US"/>
          </a:p>
        </p:txBody>
      </p:sp>
      <p:sp>
        <p:nvSpPr>
          <p:cNvPr id="3" name="Footer Placeholder 4"/>
          <p:cNvSpPr>
            <a:spLocks noGrp="1" noChangeArrowheads="1"/>
          </p:cNvSpPr>
          <p:nvPr>
            <p:ph type="ftr" sz="quarter" idx="10"/>
          </p:nvPr>
        </p:nvSpPr>
        <p:spPr bwMode="auto">
          <a:xfrm>
            <a:off x="4541838" y="61436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bg1"/>
                </a:solidFill>
                <a:latin typeface="Arial" charset="0"/>
              </a:defRPr>
            </a:lvl1pPr>
          </a:lstStyle>
          <a:p>
            <a:pPr>
              <a:defRPr/>
            </a:pPr>
            <a:r>
              <a:rPr lang="en-US">
                <a:solidFill>
                  <a:prstClr val="white"/>
                </a:solidFill>
              </a:rPr>
              <a:t>http://www.ukro.ac.uk</a:t>
            </a:r>
          </a:p>
        </p:txBody>
      </p:sp>
    </p:spTree>
    <p:extLst>
      <p:ext uri="{BB962C8B-B14F-4D97-AF65-F5344CB8AC3E}">
        <p14:creationId xmlns:p14="http://schemas.microsoft.com/office/powerpoint/2010/main" val="11532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1" y="257175"/>
            <a:ext cx="64770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19201" y="1219200"/>
            <a:ext cx="8458200" cy="5414963"/>
          </a:xfrm>
        </p:spPr>
        <p:txBody>
          <a:bodyPr>
            <a:normAutofit/>
          </a:bodyPr>
          <a:lstStyle/>
          <a:p>
            <a:pPr lvl="0"/>
            <a:endParaRPr lang="en-GB" noProof="0" dirty="0" smtClean="0"/>
          </a:p>
        </p:txBody>
      </p:sp>
    </p:spTree>
    <p:extLst>
      <p:ext uri="{BB962C8B-B14F-4D97-AF65-F5344CB8AC3E}">
        <p14:creationId xmlns:p14="http://schemas.microsoft.com/office/powerpoint/2010/main" val="144909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sz="3200"/>
            </a:lvl1pPr>
          </a:lstStyle>
          <a:p>
            <a:pPr>
              <a:defRPr/>
            </a:pPr>
            <a:fld id="{9CCDE689-BBCE-401E-8F2A-7A9007E5E36D}" type="slidenum">
              <a:rPr lang="en-US"/>
              <a:pPr>
                <a:defRPr/>
              </a:pPr>
              <a:t>‹#›</a:t>
            </a:fld>
            <a:endParaRPr lang="en-US"/>
          </a:p>
        </p:txBody>
      </p:sp>
    </p:spTree>
    <p:extLst>
      <p:ext uri="{BB962C8B-B14F-4D97-AF65-F5344CB8AC3E}">
        <p14:creationId xmlns:p14="http://schemas.microsoft.com/office/powerpoint/2010/main" val="10542195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Freeform 4"/>
          <p:cNvSpPr>
            <a:spLocks/>
          </p:cNvSpPr>
          <p:nvPr/>
        </p:nvSpPr>
        <p:spPr bwMode="auto">
          <a:xfrm>
            <a:off x="1828808" y="4953122"/>
            <a:ext cx="8077200"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6" name="Freeform 16"/>
          <p:cNvSpPr>
            <a:spLocks/>
          </p:cNvSpPr>
          <p:nvPr/>
        </p:nvSpPr>
        <p:spPr bwMode="auto">
          <a:xfrm>
            <a:off x="38100" y="5237285"/>
            <a:ext cx="9867900" cy="788987"/>
          </a:xfrm>
          <a:custGeom>
            <a:avLst/>
            <a:gdLst>
              <a:gd name="T0" fmla="*/ 0 w 5760"/>
              <a:gd name="T1" fmla="*/ 0 h 528"/>
              <a:gd name="T2" fmla="*/ 9867900 w 5760"/>
              <a:gd name="T3" fmla="*/ 0 h 528"/>
              <a:gd name="T4" fmla="*/ 9867900 w 5760"/>
              <a:gd name="T5" fmla="*/ 788987 h 528"/>
              <a:gd name="T6" fmla="*/ 82233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7" name="Freeform 6"/>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10" descr="ukrohigh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182" y="115889"/>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742950" y="1752724"/>
            <a:ext cx="8420100" cy="1829761"/>
          </a:xfrm>
        </p:spPr>
        <p:txBody>
          <a:bodyPr anchor="b"/>
          <a:lstStyle>
            <a:lvl1pPr algn="r">
              <a:defRPr sz="4000" b="1">
                <a:solidFill>
                  <a:schemeClr val="tx1"/>
                </a:solidFill>
                <a:effectLst/>
                <a:latin typeface="Verdana" pitchFamily="34" charset="0"/>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104708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ukrohigh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182" y="122239"/>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a:xfrm>
            <a:off x="495302" y="274638"/>
            <a:ext cx="7812073" cy="1143000"/>
          </a:xfrm>
        </p:spPr>
        <p:txBody>
          <a:bodyPr rtlCol="0"/>
          <a:lstStyle>
            <a:lvl1pPr>
              <a:defRPr sz="3200">
                <a:solidFill>
                  <a:schemeClr val="tx1"/>
                </a:solidFill>
                <a:latin typeface="Verdana" pitchFamily="34" charset="0"/>
              </a:defRPr>
            </a:lvl1pPr>
            <a:extLst/>
          </a:lstStyle>
          <a:p>
            <a:r>
              <a:rPr lang="en-US" smtClean="0"/>
              <a:t>Click to edit Master title style</a:t>
            </a:r>
            <a:endParaRPr lang="en-US" dirty="0"/>
          </a:p>
        </p:txBody>
      </p:sp>
    </p:spTree>
    <p:extLst>
      <p:ext uri="{BB962C8B-B14F-4D97-AF65-F5344CB8AC3E}">
        <p14:creationId xmlns:p14="http://schemas.microsoft.com/office/powerpoint/2010/main" val="5929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940174" y="3005138"/>
            <a:ext cx="198439"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249606" y="2931712"/>
            <a:ext cx="4953000" cy="1454888"/>
          </a:xfrm>
        </p:spPr>
        <p:txBody>
          <a:bodyPr>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265273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9" descr="ukrohigh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182" y="122239"/>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2" y="273050"/>
            <a:ext cx="7812073"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836060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229"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987" y="5787895"/>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1341"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3075" name="Freeform 11"/>
          <p:cNvSpPr>
            <a:spLocks/>
          </p:cNvSpPr>
          <p:nvPr/>
        </p:nvSpPr>
        <p:spPr bwMode="auto">
          <a:xfrm>
            <a:off x="525470" y="5938838"/>
            <a:ext cx="3998912" cy="933450"/>
          </a:xfrm>
          <a:custGeom>
            <a:avLst/>
            <a:gdLst>
              <a:gd name="T0" fmla="*/ 0 w 5591"/>
              <a:gd name="T1" fmla="*/ 0 h 588"/>
              <a:gd name="T2" fmla="*/ 4119788 w 5591"/>
              <a:gd name="T3" fmla="*/ 0 h 588"/>
              <a:gd name="T4" fmla="*/ 4119788 w 5591"/>
              <a:gd name="T5" fmla="*/ 838200 h 588"/>
              <a:gd name="T6" fmla="*/ 34332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987" y="578786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7812088"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3081"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82" name="Picture 10" descr="ukrohighr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5182" y="122239"/>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90032"/>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Lst>
  <p:txStyles>
    <p:titleStyle>
      <a:lvl1pPr algn="l" rtl="0" eaLnBrk="0" fontAlgn="base" hangingPunct="0">
        <a:spcBef>
          <a:spcPct val="0"/>
        </a:spcBef>
        <a:spcAft>
          <a:spcPct val="0"/>
        </a:spcAft>
        <a:defRPr sz="3200" b="1" kern="1200">
          <a:solidFill>
            <a:schemeClr val="tx1"/>
          </a:solidFill>
          <a:latin typeface="Verdana" pitchFamily="34" charset="0"/>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2"/>
        </a:buClr>
        <a:buFont typeface="Arial"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rgbClr val="9C007F"/>
        </a:buClr>
        <a:buSzPct val="100000"/>
        <a:buFont typeface="Wingdings" pitchFamily="2"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893763" y="709613"/>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title style</a:t>
            </a:r>
          </a:p>
        </p:txBody>
      </p:sp>
      <p:sp>
        <p:nvSpPr>
          <p:cNvPr id="3075" name="Rectangle 5"/>
          <p:cNvSpPr>
            <a:spLocks noGrp="1" noChangeArrowheads="1"/>
          </p:cNvSpPr>
          <p:nvPr>
            <p:ph type="body" idx="1"/>
          </p:nvPr>
        </p:nvSpPr>
        <p:spPr bwMode="auto">
          <a:xfrm>
            <a:off x="893765" y="1809750"/>
            <a:ext cx="84804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4" name="Slide Number Placeholder 3"/>
          <p:cNvSpPr>
            <a:spLocks noGrp="1"/>
          </p:cNvSpPr>
          <p:nvPr>
            <p:ph type="sldNum" sz="quarter" idx="4"/>
          </p:nvPr>
        </p:nvSpPr>
        <p:spPr>
          <a:xfrm>
            <a:off x="8742365" y="333375"/>
            <a:ext cx="769937"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15000"/>
              </a:spcBef>
              <a:defRPr sz="1400">
                <a:solidFill>
                  <a:srgbClr val="FFFFFF"/>
                </a:solidFill>
                <a:latin typeface="Arial" charset="0"/>
                <a:ea typeface="ＭＳ Ｐゴシック" pitchFamily="34" charset="-128"/>
              </a:defRPr>
            </a:lvl1pPr>
          </a:lstStyle>
          <a:p>
            <a:pPr>
              <a:defRPr/>
            </a:pPr>
            <a:fld id="{5E82A5D8-EEA7-4734-B59F-07A6A3F8BC9E}" type="slidenum">
              <a:rPr lang="en-US"/>
              <a:pPr>
                <a:defRPr/>
              </a:pPr>
              <a:t>‹#›</a:t>
            </a:fld>
            <a:endParaRPr lang="en-US"/>
          </a:p>
        </p:txBody>
      </p:sp>
    </p:spTree>
    <p:extLst>
      <p:ext uri="{BB962C8B-B14F-4D97-AF65-F5344CB8AC3E}">
        <p14:creationId xmlns:p14="http://schemas.microsoft.com/office/powerpoint/2010/main" val="2668628217"/>
      </p:ext>
    </p:extLst>
  </p:cSld>
  <p:clrMap bg1="lt1" tx1="dk1" bg2="lt2" tx2="dk2" accent1="accent1" accent2="accent2" accent3="accent3" accent4="accent4" accent5="accent5" accent6="accent6" hlink="hlink" folHlink="folHlink"/>
  <p:sldLayoutIdLst>
    <p:sldLayoutId id="2147484707" r:id="rId1"/>
  </p:sldLayoutIdLst>
  <p:transition>
    <p:fade/>
  </p:transition>
  <p:timing>
    <p:tnLst>
      <p:par>
        <p:cTn id="1" dur="indefinite" restart="never" nodeType="tmRoot"/>
      </p:par>
    </p:tnLst>
  </p:timing>
  <p:hf hdr="0" ftr="0" dt="0"/>
  <p:txStyles>
    <p:titleStyle>
      <a:lvl1pPr algn="l" rtl="0" eaLnBrk="0" fontAlgn="base" hangingPunct="0">
        <a:lnSpc>
          <a:spcPct val="98000"/>
        </a:lnSpc>
        <a:spcBef>
          <a:spcPct val="0"/>
        </a:spcBef>
        <a:spcAft>
          <a:spcPct val="0"/>
        </a:spcAft>
        <a:defRPr sz="2300">
          <a:solidFill>
            <a:srgbClr val="17588A"/>
          </a:solidFill>
          <a:latin typeface="Arial" charset="0"/>
          <a:ea typeface="MS PGothic" pitchFamily="34" charset="-128"/>
          <a:cs typeface="+mj-cs"/>
        </a:defRPr>
      </a:lvl1pPr>
      <a:lvl2pPr algn="l" rtl="0" eaLnBrk="0" fontAlgn="base" hangingPunct="0">
        <a:lnSpc>
          <a:spcPct val="98000"/>
        </a:lnSpc>
        <a:spcBef>
          <a:spcPct val="0"/>
        </a:spcBef>
        <a:spcAft>
          <a:spcPct val="0"/>
        </a:spcAft>
        <a:defRPr sz="2300">
          <a:solidFill>
            <a:srgbClr val="17588A"/>
          </a:solidFill>
          <a:latin typeface="Arial" pitchFamily="-112" charset="0"/>
          <a:ea typeface="MS PGothic" pitchFamily="34" charset="-128"/>
        </a:defRPr>
      </a:lvl2pPr>
      <a:lvl3pPr algn="l" rtl="0" eaLnBrk="0" fontAlgn="base" hangingPunct="0">
        <a:lnSpc>
          <a:spcPct val="98000"/>
        </a:lnSpc>
        <a:spcBef>
          <a:spcPct val="0"/>
        </a:spcBef>
        <a:spcAft>
          <a:spcPct val="0"/>
        </a:spcAft>
        <a:defRPr sz="2300">
          <a:solidFill>
            <a:srgbClr val="17588A"/>
          </a:solidFill>
          <a:latin typeface="Arial" pitchFamily="-112" charset="0"/>
          <a:ea typeface="MS PGothic" pitchFamily="34" charset="-128"/>
        </a:defRPr>
      </a:lvl3pPr>
      <a:lvl4pPr algn="l" rtl="0" eaLnBrk="0" fontAlgn="base" hangingPunct="0">
        <a:lnSpc>
          <a:spcPct val="98000"/>
        </a:lnSpc>
        <a:spcBef>
          <a:spcPct val="0"/>
        </a:spcBef>
        <a:spcAft>
          <a:spcPct val="0"/>
        </a:spcAft>
        <a:defRPr sz="2300">
          <a:solidFill>
            <a:srgbClr val="17588A"/>
          </a:solidFill>
          <a:latin typeface="Arial" pitchFamily="-112" charset="0"/>
          <a:ea typeface="MS PGothic" pitchFamily="34" charset="-128"/>
        </a:defRPr>
      </a:lvl4pPr>
      <a:lvl5pPr algn="l" rtl="0" eaLnBrk="0" fontAlgn="base" hangingPunct="0">
        <a:lnSpc>
          <a:spcPct val="98000"/>
        </a:lnSpc>
        <a:spcBef>
          <a:spcPct val="0"/>
        </a:spcBef>
        <a:spcAft>
          <a:spcPct val="0"/>
        </a:spcAft>
        <a:defRPr sz="2300">
          <a:solidFill>
            <a:srgbClr val="17588A"/>
          </a:solidFill>
          <a:latin typeface="Arial" pitchFamily="-112" charset="0"/>
          <a:ea typeface="MS PGothic" pitchFamily="34" charset="-128"/>
        </a:defRPr>
      </a:lvl5pPr>
      <a:lvl6pPr marL="457200" algn="l" rtl="0" fontAlgn="base">
        <a:lnSpc>
          <a:spcPct val="98000"/>
        </a:lnSpc>
        <a:spcBef>
          <a:spcPct val="0"/>
        </a:spcBef>
        <a:spcAft>
          <a:spcPct val="0"/>
        </a:spcAft>
        <a:defRPr sz="2300">
          <a:solidFill>
            <a:srgbClr val="17588A"/>
          </a:solidFill>
          <a:latin typeface="Arial" pitchFamily="-112" charset="0"/>
        </a:defRPr>
      </a:lvl6pPr>
      <a:lvl7pPr marL="914400" algn="l" rtl="0" fontAlgn="base">
        <a:lnSpc>
          <a:spcPct val="98000"/>
        </a:lnSpc>
        <a:spcBef>
          <a:spcPct val="0"/>
        </a:spcBef>
        <a:spcAft>
          <a:spcPct val="0"/>
        </a:spcAft>
        <a:defRPr sz="2300">
          <a:solidFill>
            <a:srgbClr val="17588A"/>
          </a:solidFill>
          <a:latin typeface="Arial" pitchFamily="-112" charset="0"/>
        </a:defRPr>
      </a:lvl7pPr>
      <a:lvl8pPr marL="1371600" algn="l" rtl="0" fontAlgn="base">
        <a:lnSpc>
          <a:spcPct val="98000"/>
        </a:lnSpc>
        <a:spcBef>
          <a:spcPct val="0"/>
        </a:spcBef>
        <a:spcAft>
          <a:spcPct val="0"/>
        </a:spcAft>
        <a:defRPr sz="2300">
          <a:solidFill>
            <a:srgbClr val="17588A"/>
          </a:solidFill>
          <a:latin typeface="Arial" pitchFamily="-112" charset="0"/>
        </a:defRPr>
      </a:lvl8pPr>
      <a:lvl9pPr marL="1828800" algn="l" rtl="0" fontAlgn="base">
        <a:lnSpc>
          <a:spcPct val="98000"/>
        </a:lnSpc>
        <a:spcBef>
          <a:spcPct val="0"/>
        </a:spcBef>
        <a:spcAft>
          <a:spcPct val="0"/>
        </a:spcAft>
        <a:defRPr sz="2300">
          <a:solidFill>
            <a:srgbClr val="17588A"/>
          </a:solidFill>
          <a:latin typeface="Arial" pitchFamily="-112" charset="0"/>
        </a:defRPr>
      </a:lvl9pPr>
    </p:titleStyle>
    <p:bodyStyle>
      <a:lvl1pPr marL="342900" indent="-342900" algn="l" rtl="0" eaLnBrk="0" fontAlgn="base" hangingPunct="0">
        <a:spcBef>
          <a:spcPct val="15000"/>
        </a:spcBef>
        <a:spcAft>
          <a:spcPct val="0"/>
        </a:spcAft>
        <a:buClr>
          <a:srgbClr val="17588A"/>
        </a:buClr>
        <a:buFont typeface="Arial" charset="0"/>
        <a:buChar char=" "/>
        <a:defRPr sz="3200">
          <a:solidFill>
            <a:schemeClr val="tx1"/>
          </a:solidFill>
          <a:latin typeface="Arial" charset="0"/>
          <a:ea typeface="MS PGothic" pitchFamily="34" charset="-128"/>
          <a:cs typeface="+mn-cs"/>
        </a:defRPr>
      </a:lvl1pPr>
      <a:lvl2pPr marL="179388" indent="265113" algn="l" rtl="0" eaLnBrk="0" fontAlgn="base" hangingPunct="0">
        <a:spcBef>
          <a:spcPct val="15000"/>
        </a:spcBef>
        <a:spcAft>
          <a:spcPct val="0"/>
        </a:spcAft>
        <a:buClr>
          <a:schemeClr val="tx1"/>
        </a:buClr>
        <a:buFont typeface="Wingdings" pitchFamily="2" charset="2"/>
        <a:buChar char="ª"/>
        <a:defRPr sz="1600">
          <a:solidFill>
            <a:schemeClr val="tx2"/>
          </a:solidFill>
          <a:latin typeface="Arial" charset="0"/>
          <a:ea typeface="MS PGothic" pitchFamily="34" charset="-128"/>
        </a:defRPr>
      </a:lvl2pPr>
      <a:lvl3pPr marL="623888" indent="188913" algn="l" rtl="0" eaLnBrk="0" fontAlgn="base" hangingPunct="0">
        <a:spcBef>
          <a:spcPct val="15000"/>
        </a:spcBef>
        <a:spcAft>
          <a:spcPct val="0"/>
        </a:spcAft>
        <a:buClr>
          <a:schemeClr val="tx1"/>
        </a:buClr>
        <a:buChar char="•"/>
        <a:defRPr sz="1400">
          <a:solidFill>
            <a:schemeClr val="tx2"/>
          </a:solidFill>
          <a:latin typeface="Arial" charset="0"/>
          <a:ea typeface="MS PGothic" pitchFamily="34" charset="-128"/>
        </a:defRPr>
      </a:lvl3pPr>
      <a:lvl4pPr marL="992188" indent="176213" algn="l" rtl="0" eaLnBrk="0" fontAlgn="base" hangingPunct="0">
        <a:spcBef>
          <a:spcPct val="15000"/>
        </a:spcBef>
        <a:spcAft>
          <a:spcPct val="0"/>
        </a:spcAft>
        <a:buClr>
          <a:schemeClr val="tx1"/>
        </a:buClr>
        <a:buFont typeface="Arial" charset="0"/>
        <a:buChar char="•"/>
        <a:defRPr sz="1400">
          <a:solidFill>
            <a:schemeClr val="tx2"/>
          </a:solidFill>
          <a:latin typeface="Arial" charset="0"/>
          <a:ea typeface="MS PGothic" pitchFamily="34" charset="-128"/>
        </a:defRPr>
      </a:lvl4pPr>
      <a:lvl5pPr marL="1347788" indent="176213" algn="l" rtl="0" eaLnBrk="0" fontAlgn="base" hangingPunct="0">
        <a:spcBef>
          <a:spcPct val="15000"/>
        </a:spcBef>
        <a:spcAft>
          <a:spcPct val="0"/>
        </a:spcAft>
        <a:buClr>
          <a:schemeClr val="tx1"/>
        </a:buClr>
        <a:buFont typeface="Arial" charset="0"/>
        <a:buChar char="•"/>
        <a:defRPr sz="1400">
          <a:solidFill>
            <a:schemeClr val="tx2"/>
          </a:solidFill>
          <a:latin typeface="Arial" charset="0"/>
          <a:ea typeface="MS PGothic" pitchFamily="34" charset="-128"/>
        </a:defRPr>
      </a:lvl5pPr>
      <a:lvl6pPr marL="18049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6pPr>
      <a:lvl7pPr marL="22621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7pPr>
      <a:lvl8pPr marL="27193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8pPr>
      <a:lvl9pPr marL="31765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research/participants/data/ref/h2020/wp/2014_2015/annexes/h2020-wp1415-annex-ga_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rc.europa.eu/erc-funded-project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ec.europa.eu/research/participants/data/ref/h2020/wp/2014_2015/main/h2020-wp1415-health_en.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kro.ac.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Horizon 2020</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
        <p:nvSpPr>
          <p:cNvPr id="4" name="TextBox 3"/>
          <p:cNvSpPr txBox="1"/>
          <p:nvPr/>
        </p:nvSpPr>
        <p:spPr>
          <a:xfrm>
            <a:off x="154089" y="5529429"/>
            <a:ext cx="9096375" cy="1015663"/>
          </a:xfrm>
          <a:prstGeom prst="rect">
            <a:avLst/>
          </a:prstGeom>
          <a:noFill/>
        </p:spPr>
        <p:txBody>
          <a:bodyPr wrap="square" rtlCol="0">
            <a:spAutoFit/>
          </a:bodyPr>
          <a:lstStyle>
            <a:defPPr>
              <a:defRPr lang="en-GB"/>
            </a:defPPr>
            <a:lvl1pPr algn="l" rtl="0" fontAlgn="base">
              <a:spcBef>
                <a:spcPct val="0"/>
              </a:spcBef>
              <a:spcAft>
                <a:spcPct val="0"/>
              </a:spcAft>
              <a:defRPr sz="3200" b="1" kern="1200">
                <a:solidFill>
                  <a:schemeClr val="accent2"/>
                </a:solidFill>
                <a:latin typeface="Arial" charset="0"/>
                <a:ea typeface="+mn-ea"/>
                <a:cs typeface="+mn-cs"/>
              </a:defRPr>
            </a:lvl1pPr>
            <a:lvl2pPr marL="457200" algn="l" rtl="0" fontAlgn="base">
              <a:spcBef>
                <a:spcPct val="0"/>
              </a:spcBef>
              <a:spcAft>
                <a:spcPct val="0"/>
              </a:spcAft>
              <a:defRPr sz="3200" b="1" kern="1200">
                <a:solidFill>
                  <a:schemeClr val="accent2"/>
                </a:solidFill>
                <a:latin typeface="Arial" charset="0"/>
                <a:ea typeface="+mn-ea"/>
                <a:cs typeface="+mn-cs"/>
              </a:defRPr>
            </a:lvl2pPr>
            <a:lvl3pPr marL="914400" algn="l" rtl="0" fontAlgn="base">
              <a:spcBef>
                <a:spcPct val="0"/>
              </a:spcBef>
              <a:spcAft>
                <a:spcPct val="0"/>
              </a:spcAft>
              <a:defRPr sz="3200" b="1" kern="1200">
                <a:solidFill>
                  <a:schemeClr val="accent2"/>
                </a:solidFill>
                <a:latin typeface="Arial" charset="0"/>
                <a:ea typeface="+mn-ea"/>
                <a:cs typeface="+mn-cs"/>
              </a:defRPr>
            </a:lvl3pPr>
            <a:lvl4pPr marL="1371600" algn="l" rtl="0" fontAlgn="base">
              <a:spcBef>
                <a:spcPct val="0"/>
              </a:spcBef>
              <a:spcAft>
                <a:spcPct val="0"/>
              </a:spcAft>
              <a:defRPr sz="3200" b="1" kern="1200">
                <a:solidFill>
                  <a:schemeClr val="accent2"/>
                </a:solidFill>
                <a:latin typeface="Arial" charset="0"/>
                <a:ea typeface="+mn-ea"/>
                <a:cs typeface="+mn-cs"/>
              </a:defRPr>
            </a:lvl4pPr>
            <a:lvl5pPr marL="1828800" algn="l"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a:lstStyle>
          <a:p>
            <a:r>
              <a:rPr lang="en-GB" sz="2000" dirty="0" smtClean="0">
                <a:solidFill>
                  <a:schemeClr val="bg1"/>
                </a:solidFill>
              </a:rPr>
              <a:t>Ian Devine</a:t>
            </a:r>
          </a:p>
          <a:p>
            <a:r>
              <a:rPr lang="en-GB" sz="2000" dirty="0" smtClean="0">
                <a:solidFill>
                  <a:schemeClr val="bg1"/>
                </a:solidFill>
              </a:rPr>
              <a:t>European Advisor – UK Research Office</a:t>
            </a:r>
          </a:p>
          <a:p>
            <a:r>
              <a:rPr lang="en-GB" sz="2000" dirty="0" smtClean="0">
                <a:solidFill>
                  <a:schemeClr val="bg1"/>
                </a:solidFill>
              </a:rPr>
              <a:t>University of Manchester, 11 September 2014</a:t>
            </a:r>
            <a:endParaRPr lang="en-GB" sz="2000" dirty="0">
              <a:solidFill>
                <a:schemeClr val="bg1"/>
              </a:solidFill>
            </a:endParaRPr>
          </a:p>
        </p:txBody>
      </p:sp>
    </p:spTree>
    <p:extLst>
      <p:ext uri="{BB962C8B-B14F-4D97-AF65-F5344CB8AC3E}">
        <p14:creationId xmlns:p14="http://schemas.microsoft.com/office/powerpoint/2010/main" val="402903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Challenge-based, aims to allow freedom </a:t>
            </a:r>
            <a:r>
              <a:rPr lang="en-GB" dirty="0"/>
              <a:t>to come up with innovative solutions </a:t>
            </a:r>
          </a:p>
          <a:p>
            <a:r>
              <a:rPr lang="en-GB" dirty="0"/>
              <a:t>F</a:t>
            </a:r>
            <a:r>
              <a:rPr lang="en-GB" dirty="0" smtClean="0"/>
              <a:t>ewer topics, but broader and less prescriptive</a:t>
            </a:r>
          </a:p>
          <a:p>
            <a:r>
              <a:rPr lang="en-GB" dirty="0" smtClean="0"/>
              <a:t>Cross-cutting issues embedded (e.g. social sciences, gender)</a:t>
            </a:r>
          </a:p>
          <a:p>
            <a:r>
              <a:rPr lang="en-GB" dirty="0" smtClean="0"/>
              <a:t>Simplified presentation (“common look and feel”)</a:t>
            </a:r>
          </a:p>
          <a:p>
            <a:r>
              <a:rPr lang="en-GB" dirty="0" smtClean="0"/>
              <a:t>Aim to be relevant to wider range of participants and to provide easy access to newcomers</a:t>
            </a:r>
            <a:endParaRPr lang="en-GB" dirty="0"/>
          </a:p>
          <a:p>
            <a:endParaRPr lang="en-GB" dirty="0"/>
          </a:p>
        </p:txBody>
      </p:sp>
      <p:sp>
        <p:nvSpPr>
          <p:cNvPr id="3" name="Title 2"/>
          <p:cNvSpPr>
            <a:spLocks noGrp="1"/>
          </p:cNvSpPr>
          <p:nvPr>
            <p:ph type="title"/>
          </p:nvPr>
        </p:nvSpPr>
        <p:spPr/>
        <p:txBody>
          <a:bodyPr/>
          <a:lstStyle/>
          <a:p>
            <a:r>
              <a:rPr lang="en-GB" dirty="0" smtClean="0"/>
              <a:t>Horizon 2020 approach</a:t>
            </a:r>
            <a:endParaRPr lang="en-GB" dirty="0"/>
          </a:p>
        </p:txBody>
      </p:sp>
    </p:spTree>
    <p:extLst>
      <p:ext uri="{BB962C8B-B14F-4D97-AF65-F5344CB8AC3E}">
        <p14:creationId xmlns:p14="http://schemas.microsoft.com/office/powerpoint/2010/main" val="3281964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5299" y="1481336"/>
            <a:ext cx="9230592" cy="4525963"/>
          </a:xfrm>
        </p:spPr>
        <p:txBody>
          <a:bodyPr/>
          <a:lstStyle/>
          <a:p>
            <a:r>
              <a:rPr lang="en-GB" dirty="0" smtClean="0"/>
              <a:t>Two-year work programmes for </a:t>
            </a:r>
            <a:r>
              <a:rPr lang="en-GB" dirty="0" smtClean="0"/>
              <a:t>2014-15/2016-2017, etc.</a:t>
            </a:r>
            <a:endParaRPr lang="en-GB" dirty="0" smtClean="0"/>
          </a:p>
          <a:p>
            <a:endParaRPr lang="en-GB" dirty="0" smtClean="0"/>
          </a:p>
          <a:p>
            <a:r>
              <a:rPr lang="en-GB" dirty="0" smtClean="0"/>
              <a:t>Harmonised structure across all EC Directorate-Generals</a:t>
            </a:r>
          </a:p>
          <a:p>
            <a:endParaRPr lang="en-GB" dirty="0" smtClean="0"/>
          </a:p>
          <a:p>
            <a:r>
              <a:rPr lang="en-GB" dirty="0" smtClean="0"/>
              <a:t>Strategic Programme defines overall focus areas</a:t>
            </a:r>
          </a:p>
          <a:p>
            <a:endParaRPr lang="en-GB" dirty="0" smtClean="0"/>
          </a:p>
          <a:p>
            <a:r>
              <a:rPr lang="en-GB" dirty="0" smtClean="0"/>
              <a:t>Topics structure: “Specific challenge”, “Scope”, “Expected Impact”</a:t>
            </a:r>
            <a:endParaRPr lang="en-GB" dirty="0"/>
          </a:p>
        </p:txBody>
      </p:sp>
      <p:sp>
        <p:nvSpPr>
          <p:cNvPr id="7" name="Title 6"/>
          <p:cNvSpPr>
            <a:spLocks noGrp="1"/>
          </p:cNvSpPr>
          <p:nvPr>
            <p:ph type="title"/>
          </p:nvPr>
        </p:nvSpPr>
        <p:spPr/>
        <p:txBody>
          <a:bodyPr/>
          <a:lstStyle/>
          <a:p>
            <a:r>
              <a:rPr lang="en-GB" dirty="0" smtClean="0"/>
              <a:t>Work Programmes</a:t>
            </a:r>
            <a:endParaRPr lang="en-GB" dirty="0"/>
          </a:p>
        </p:txBody>
      </p:sp>
    </p:spTree>
    <p:extLst>
      <p:ext uri="{BB962C8B-B14F-4D97-AF65-F5344CB8AC3E}">
        <p14:creationId xmlns:p14="http://schemas.microsoft.com/office/powerpoint/2010/main" val="275211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Focus </a:t>
            </a:r>
            <a:r>
              <a:rPr lang="en-GB" dirty="0"/>
              <a:t>A</a:t>
            </a:r>
            <a:r>
              <a:rPr lang="en-GB" dirty="0" smtClean="0"/>
              <a:t>reas</a:t>
            </a:r>
            <a:endParaRPr lang="en-GB" dirty="0"/>
          </a:p>
        </p:txBody>
      </p:sp>
      <p:sp>
        <p:nvSpPr>
          <p:cNvPr id="5" name="Content Placeholder 4"/>
          <p:cNvSpPr>
            <a:spLocks noGrp="1"/>
          </p:cNvSpPr>
          <p:nvPr>
            <p:ph idx="1"/>
          </p:nvPr>
        </p:nvSpPr>
        <p:spPr>
          <a:xfrm>
            <a:off x="547136" y="1465711"/>
            <a:ext cx="8915400" cy="4525963"/>
          </a:xfrm>
        </p:spPr>
        <p:txBody>
          <a:bodyPr/>
          <a:lstStyle/>
          <a:p>
            <a:pPr lvl="0"/>
            <a:endParaRPr lang="en-GB" dirty="0"/>
          </a:p>
          <a:p>
            <a:pPr marL="109728" indent="0">
              <a:buNone/>
            </a:pPr>
            <a:endParaRPr lang="en-GB" dirty="0"/>
          </a:p>
        </p:txBody>
      </p:sp>
      <p:sp>
        <p:nvSpPr>
          <p:cNvPr id="11" name="Oval 10"/>
          <p:cNvSpPr/>
          <p:nvPr/>
        </p:nvSpPr>
        <p:spPr>
          <a:xfrm>
            <a:off x="4718974" y="2518301"/>
            <a:ext cx="1404156" cy="914400"/>
          </a:xfrm>
          <a:prstGeom prst="ellipse">
            <a:avLst/>
          </a:prstGeom>
          <a:solidFill>
            <a:srgbClr val="FFC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Energy Challenge</a:t>
            </a:r>
            <a:endParaRPr lang="en-GB" sz="1000" dirty="0">
              <a:solidFill>
                <a:prstClr val="black"/>
              </a:solidFill>
            </a:endParaRPr>
          </a:p>
        </p:txBody>
      </p:sp>
      <p:sp>
        <p:nvSpPr>
          <p:cNvPr id="12" name="Oval 11"/>
          <p:cNvSpPr/>
          <p:nvPr/>
        </p:nvSpPr>
        <p:spPr>
          <a:xfrm>
            <a:off x="5585294" y="4427874"/>
            <a:ext cx="1404156"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Health Challenge</a:t>
            </a:r>
            <a:endParaRPr lang="en-GB" sz="1000" dirty="0">
              <a:solidFill>
                <a:prstClr val="black"/>
              </a:solidFill>
            </a:endParaRPr>
          </a:p>
        </p:txBody>
      </p:sp>
      <p:sp>
        <p:nvSpPr>
          <p:cNvPr id="13" name="Oval 12"/>
          <p:cNvSpPr/>
          <p:nvPr/>
        </p:nvSpPr>
        <p:spPr>
          <a:xfrm>
            <a:off x="3236809" y="2758785"/>
            <a:ext cx="1404156" cy="914400"/>
          </a:xfrm>
          <a:prstGeom prst="ellipse">
            <a:avLst/>
          </a:prstGeom>
          <a:solidFill>
            <a:srgbClr val="7030A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Food Challenge</a:t>
            </a:r>
            <a:endParaRPr lang="en-GB" sz="1000" dirty="0">
              <a:solidFill>
                <a:prstClr val="black"/>
              </a:solidFill>
            </a:endParaRPr>
          </a:p>
        </p:txBody>
      </p:sp>
      <p:sp>
        <p:nvSpPr>
          <p:cNvPr id="14" name="Oval 13"/>
          <p:cNvSpPr/>
          <p:nvPr/>
        </p:nvSpPr>
        <p:spPr>
          <a:xfrm>
            <a:off x="4408546" y="5058919"/>
            <a:ext cx="1404156" cy="91440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IIR</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5" name="Oval 14"/>
          <p:cNvSpPr/>
          <p:nvPr/>
        </p:nvSpPr>
        <p:spPr>
          <a:xfrm>
            <a:off x="5577069" y="3381409"/>
            <a:ext cx="1404156" cy="914400"/>
          </a:xfrm>
          <a:prstGeom prst="ellipse">
            <a:avLst/>
          </a:prstGeom>
          <a:solidFill>
            <a:srgbClr val="00B0F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Transport</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9" name="Oval 18"/>
          <p:cNvSpPr/>
          <p:nvPr/>
        </p:nvSpPr>
        <p:spPr>
          <a:xfrm>
            <a:off x="2625531" y="3667973"/>
            <a:ext cx="1404156" cy="914400"/>
          </a:xfrm>
          <a:prstGeom prst="ellipse">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Climate Challenge</a:t>
            </a:r>
            <a:endParaRPr lang="en-GB" sz="1000" dirty="0">
              <a:solidFill>
                <a:prstClr val="black"/>
              </a:solidFill>
            </a:endParaRPr>
          </a:p>
        </p:txBody>
      </p:sp>
      <p:sp>
        <p:nvSpPr>
          <p:cNvPr id="20" name="Oval 19"/>
          <p:cNvSpPr/>
          <p:nvPr/>
        </p:nvSpPr>
        <p:spPr>
          <a:xfrm>
            <a:off x="3043926" y="4673191"/>
            <a:ext cx="1404156" cy="91440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Security</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28" name="Rectangle 27"/>
          <p:cNvSpPr>
            <a:spLocks noChangeAspect="1"/>
          </p:cNvSpPr>
          <p:nvPr/>
        </p:nvSpPr>
        <p:spPr>
          <a:xfrm rot="157102">
            <a:off x="6924647" y="5394153"/>
            <a:ext cx="2582037" cy="92043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err="1"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Personalising</a:t>
            </a: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 Health Care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2" name="Rectangle 31"/>
          <p:cNvSpPr>
            <a:spLocks noChangeAspect="1"/>
          </p:cNvSpPr>
          <p:nvPr/>
        </p:nvSpPr>
        <p:spPr>
          <a:xfrm>
            <a:off x="3043926" y="1609651"/>
            <a:ext cx="2262251" cy="878038"/>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Sustainable food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3" name="Rectangle 32"/>
          <p:cNvSpPr>
            <a:spLocks noChangeAspect="1"/>
          </p:cNvSpPr>
          <p:nvPr/>
        </p:nvSpPr>
        <p:spPr>
          <a:xfrm rot="21314138">
            <a:off x="1198834" y="1697851"/>
            <a:ext cx="1996237" cy="774791"/>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Blue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4" name="Rectangle 33"/>
          <p:cNvSpPr>
            <a:spLocks noChangeAspect="1"/>
          </p:cNvSpPr>
          <p:nvPr/>
        </p:nvSpPr>
        <p:spPr>
          <a:xfrm rot="403067">
            <a:off x="7467400" y="3215985"/>
            <a:ext cx="2042400" cy="79270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Smart Cities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5" name="Rectangle 34"/>
          <p:cNvSpPr>
            <a:spLocks noChangeAspect="1"/>
          </p:cNvSpPr>
          <p:nvPr/>
        </p:nvSpPr>
        <p:spPr>
          <a:xfrm rot="255311">
            <a:off x="6618046" y="2250986"/>
            <a:ext cx="3003218" cy="784350"/>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Low carbon energy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6" name="Rectangle 35"/>
          <p:cNvSpPr>
            <a:spLocks noChangeAspect="1"/>
          </p:cNvSpPr>
          <p:nvPr/>
        </p:nvSpPr>
        <p:spPr>
          <a:xfrm rot="240772">
            <a:off x="5346901" y="1697667"/>
            <a:ext cx="2691559" cy="579134"/>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Energy efficiency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7" name="Rectangle 36"/>
          <p:cNvSpPr>
            <a:spLocks noChangeAspect="1"/>
          </p:cNvSpPr>
          <p:nvPr/>
        </p:nvSpPr>
        <p:spPr>
          <a:xfrm rot="199239">
            <a:off x="7416157" y="4306913"/>
            <a:ext cx="2118458" cy="82222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Mobility for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8" name="Rectangle 37"/>
          <p:cNvSpPr>
            <a:spLocks noChangeAspect="1"/>
          </p:cNvSpPr>
          <p:nvPr/>
        </p:nvSpPr>
        <p:spPr>
          <a:xfrm>
            <a:off x="203713" y="3468087"/>
            <a:ext cx="1909286" cy="74104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Waste: a resource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9" name="Rectangle 38"/>
          <p:cNvSpPr>
            <a:spLocks noChangeAspect="1"/>
          </p:cNvSpPr>
          <p:nvPr/>
        </p:nvSpPr>
        <p:spPr>
          <a:xfrm rot="266304">
            <a:off x="290948" y="2440833"/>
            <a:ext cx="2033814" cy="789376"/>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Water innovation</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0" name="Rectangle 39"/>
          <p:cNvSpPr>
            <a:spLocks noChangeAspect="1"/>
          </p:cNvSpPr>
          <p:nvPr/>
        </p:nvSpPr>
        <p:spPr>
          <a:xfrm>
            <a:off x="3549388" y="6165305"/>
            <a:ext cx="4071815" cy="680192"/>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Overcoming the crisis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1" name="Rectangle 40"/>
          <p:cNvSpPr>
            <a:spLocks noChangeAspect="1"/>
          </p:cNvSpPr>
          <p:nvPr/>
        </p:nvSpPr>
        <p:spPr>
          <a:xfrm rot="21441430">
            <a:off x="116482" y="4468634"/>
            <a:ext cx="1958909" cy="76030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Disaster resilience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2" name="Rectangle 41"/>
          <p:cNvSpPr>
            <a:spLocks noChangeAspect="1"/>
          </p:cNvSpPr>
          <p:nvPr/>
        </p:nvSpPr>
        <p:spPr>
          <a:xfrm>
            <a:off x="1192843" y="5373219"/>
            <a:ext cx="1851083" cy="718453"/>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Digital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cxnSp>
        <p:nvCxnSpPr>
          <p:cNvPr id="43" name="Straight Arrow Connector 42"/>
          <p:cNvCxnSpPr/>
          <p:nvPr/>
        </p:nvCxnSpPr>
        <p:spPr>
          <a:xfrm>
            <a:off x="5110624" y="5805264"/>
            <a:ext cx="0" cy="36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46766" y="5196170"/>
            <a:ext cx="390043" cy="1770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1" idx="3"/>
          </p:cNvCxnSpPr>
          <p:nvPr/>
        </p:nvCxnSpPr>
        <p:spPr>
          <a:xfrm flipH="1" flipV="1">
            <a:off x="2074349" y="4807095"/>
            <a:ext cx="1253261" cy="251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072431" y="4295812"/>
            <a:ext cx="852344" cy="3281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072431" y="3673185"/>
            <a:ext cx="852344" cy="2501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2222697" y="3215985"/>
            <a:ext cx="1104912" cy="7073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498604" y="2363028"/>
            <a:ext cx="829007" cy="14352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13107" y="2369375"/>
            <a:ext cx="832898" cy="60612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60880" y="2276875"/>
            <a:ext cx="78009" cy="5586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06177" y="2085249"/>
            <a:ext cx="582927" cy="67353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889106" y="2722115"/>
            <a:ext cx="1503033" cy="11340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a:off x="6045121" y="3108436"/>
            <a:ext cx="1716191" cy="19323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flipV="1">
            <a:off x="6747200" y="3569677"/>
            <a:ext cx="1014114" cy="353689"/>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a:off x="6591183" y="4125173"/>
            <a:ext cx="663073" cy="30217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a:off x="6747198" y="5058919"/>
            <a:ext cx="676984" cy="225772"/>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H="1">
            <a:off x="2072432" y="3301671"/>
            <a:ext cx="1257122" cy="31067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37" name="Curved Connector 1036"/>
          <p:cNvCxnSpPr/>
          <p:nvPr/>
        </p:nvCxnSpPr>
        <p:spPr>
          <a:xfrm rot="10800000">
            <a:off x="3176971" y="2399648"/>
            <a:ext cx="2730299" cy="1560336"/>
          </a:xfrm>
          <a:prstGeom prst="curvedConnector3">
            <a:avLst>
              <a:gd name="adj1" fmla="val 44364"/>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flipV="1">
            <a:off x="6435165" y="2835521"/>
            <a:ext cx="819090" cy="77681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04" name="Curved Connector 1103"/>
          <p:cNvCxnSpPr/>
          <p:nvPr/>
        </p:nvCxnSpPr>
        <p:spPr>
          <a:xfrm flipV="1">
            <a:off x="3860880" y="3468087"/>
            <a:ext cx="3812571" cy="49189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7" name="Curved Connector 1136"/>
          <p:cNvCxnSpPr/>
          <p:nvPr/>
        </p:nvCxnSpPr>
        <p:spPr>
          <a:xfrm flipV="1">
            <a:off x="3746005" y="2615204"/>
            <a:ext cx="3508250" cy="146028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4" name="Curved Connector 1143"/>
          <p:cNvCxnSpPr/>
          <p:nvPr/>
        </p:nvCxnSpPr>
        <p:spPr>
          <a:xfrm rot="5400000" flipH="1" flipV="1">
            <a:off x="3520689" y="2023000"/>
            <a:ext cx="2006531" cy="1794199"/>
          </a:xfrm>
          <a:prstGeom prst="curvedConnector3">
            <a:avLst>
              <a:gd name="adj1" fmla="val 31417"/>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6" name="Curved Connector 1145"/>
          <p:cNvCxnSpPr/>
          <p:nvPr/>
        </p:nvCxnSpPr>
        <p:spPr>
          <a:xfrm>
            <a:off x="4328931" y="3468087"/>
            <a:ext cx="2515778" cy="2048032"/>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19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24258" y="1353312"/>
            <a:ext cx="9381744" cy="5303520"/>
          </a:xfrm>
        </p:spPr>
        <p:txBody>
          <a:bodyPr>
            <a:normAutofit fontScale="47500" lnSpcReduction="20000"/>
          </a:bodyPr>
          <a:lstStyle/>
          <a:p>
            <a:pPr marL="0" indent="0" fontAlgn="auto">
              <a:lnSpc>
                <a:spcPct val="120000"/>
              </a:lnSpc>
              <a:spcBef>
                <a:spcPts val="0"/>
              </a:spcBef>
              <a:buFontTx/>
              <a:buNone/>
              <a:defRPr/>
            </a:pPr>
            <a:r>
              <a:rPr lang="en-GB" sz="4200" b="1" dirty="0" smtClean="0"/>
              <a:t>EU-28</a:t>
            </a:r>
          </a:p>
          <a:p>
            <a:pPr marL="0" indent="0" fontAlgn="auto">
              <a:lnSpc>
                <a:spcPct val="120000"/>
              </a:lnSpc>
              <a:spcBef>
                <a:spcPts val="0"/>
              </a:spcBef>
              <a:buFontTx/>
              <a:buNone/>
              <a:defRPr/>
            </a:pPr>
            <a:r>
              <a:rPr lang="en-GB" sz="4200" dirty="0" smtClean="0">
                <a:solidFill>
                  <a:srgbClr val="009900"/>
                </a:solidFill>
              </a:rPr>
              <a:t>Austria, Belgium, Bulgaria , </a:t>
            </a:r>
            <a:r>
              <a:rPr lang="en-GB" sz="4200" i="1" dirty="0" smtClean="0">
                <a:solidFill>
                  <a:srgbClr val="009900"/>
                </a:solidFill>
              </a:rPr>
              <a:t>Croatia</a:t>
            </a:r>
            <a:r>
              <a:rPr lang="en-GB" sz="4200" dirty="0" smtClean="0">
                <a:solidFill>
                  <a:srgbClr val="009900"/>
                </a:solidFill>
              </a:rPr>
              <a:t>, Cyprus, Czech Republic, Denmark, Estonia, Finland, France, Germany, Greece, Hungary, Italy, Ireland, Latvia, Lithuania, Luxemburg, Malta, Netherlands, Poland, Portugal, Romania, Slovakia, Slovenia, Spain, Sweden, UK</a:t>
            </a:r>
          </a:p>
          <a:p>
            <a:pPr marL="0" indent="0" fontAlgn="auto">
              <a:lnSpc>
                <a:spcPct val="120000"/>
              </a:lnSpc>
              <a:spcBef>
                <a:spcPts val="0"/>
              </a:spcBef>
              <a:buFontTx/>
              <a:buNone/>
              <a:defRPr/>
            </a:pPr>
            <a:endParaRPr lang="en-GB" sz="4200" dirty="0">
              <a:solidFill>
                <a:schemeClr val="accent2"/>
              </a:solidFill>
            </a:endParaRPr>
          </a:p>
          <a:p>
            <a:pPr marL="0" indent="0" fontAlgn="auto">
              <a:lnSpc>
                <a:spcPct val="120000"/>
              </a:lnSpc>
              <a:spcBef>
                <a:spcPts val="0"/>
              </a:spcBef>
              <a:buFontTx/>
              <a:buNone/>
              <a:defRPr/>
            </a:pPr>
            <a:r>
              <a:rPr lang="en-GB" sz="4200" b="1" dirty="0" smtClean="0"/>
              <a:t>Associated Countries to Horizon 2020 </a:t>
            </a:r>
            <a:r>
              <a:rPr lang="en-GB" sz="4200" dirty="0" smtClean="0"/>
              <a:t>(</a:t>
            </a:r>
            <a:r>
              <a:rPr lang="en-GB" sz="4200" i="1" dirty="0" smtClean="0"/>
              <a:t>under negotiation</a:t>
            </a:r>
            <a:r>
              <a:rPr lang="en-GB" sz="4200" dirty="0" smtClean="0"/>
              <a:t>)</a:t>
            </a:r>
          </a:p>
          <a:p>
            <a:pPr marL="0" indent="0">
              <a:lnSpc>
                <a:spcPct val="120000"/>
              </a:lnSpc>
              <a:spcBef>
                <a:spcPts val="0"/>
              </a:spcBef>
              <a:buNone/>
              <a:tabLst>
                <a:tab pos="90488" algn="l"/>
              </a:tabLst>
              <a:defRPr/>
            </a:pPr>
            <a:r>
              <a:rPr lang="en-GB" sz="4200" dirty="0" smtClean="0">
                <a:solidFill>
                  <a:schemeClr val="accent5">
                    <a:lumMod val="50000"/>
                  </a:schemeClr>
                </a:solidFill>
              </a:rPr>
              <a:t>Israel</a:t>
            </a:r>
            <a:r>
              <a:rPr lang="en-GB" sz="4200" dirty="0">
                <a:solidFill>
                  <a:schemeClr val="accent5">
                    <a:lumMod val="50000"/>
                  </a:schemeClr>
                </a:solidFill>
              </a:rPr>
              <a:t>, Norway, Iceland, Turkey, Former Yugoslav Republic of Macedonia (FYROM), Serbia, Albania, Montenegro, Bosnia &amp; Herzegovina, Faroe Islands, Republic of </a:t>
            </a:r>
            <a:r>
              <a:rPr lang="en-GB" sz="4200" dirty="0" smtClean="0">
                <a:solidFill>
                  <a:schemeClr val="accent5">
                    <a:lumMod val="50000"/>
                  </a:schemeClr>
                </a:solidFill>
              </a:rPr>
              <a:t>Moldova</a:t>
            </a:r>
          </a:p>
          <a:p>
            <a:pPr marL="0" indent="0">
              <a:lnSpc>
                <a:spcPct val="120000"/>
              </a:lnSpc>
              <a:spcBef>
                <a:spcPts val="0"/>
              </a:spcBef>
              <a:buNone/>
              <a:tabLst>
                <a:tab pos="90488" algn="l"/>
              </a:tabLst>
              <a:defRPr/>
            </a:pPr>
            <a:endParaRPr lang="en-GB" sz="4200" dirty="0">
              <a:solidFill>
                <a:schemeClr val="accent5">
                  <a:lumMod val="50000"/>
                </a:schemeClr>
              </a:solidFill>
            </a:endParaRPr>
          </a:p>
          <a:p>
            <a:pPr marL="0" indent="0">
              <a:lnSpc>
                <a:spcPct val="120000"/>
              </a:lnSpc>
              <a:spcBef>
                <a:spcPts val="0"/>
              </a:spcBef>
              <a:buNone/>
              <a:tabLst>
                <a:tab pos="90488" algn="l"/>
              </a:tabLst>
              <a:defRPr/>
            </a:pPr>
            <a:r>
              <a:rPr lang="en-GB" sz="4200" b="1" dirty="0" smtClean="0"/>
              <a:t>Other Third Countries </a:t>
            </a:r>
            <a:r>
              <a:rPr lang="en-GB" sz="4200" dirty="0"/>
              <a:t>(</a:t>
            </a:r>
            <a:r>
              <a:rPr lang="en-GB" sz="4200" i="1" dirty="0"/>
              <a:t>funding will depend on </a:t>
            </a:r>
            <a:r>
              <a:rPr lang="en-GB" sz="4200" i="1" dirty="0" smtClean="0"/>
              <a:t>income status</a:t>
            </a:r>
            <a:r>
              <a:rPr lang="en-GB" sz="4200" dirty="0" smtClean="0"/>
              <a:t>)</a:t>
            </a:r>
          </a:p>
          <a:p>
            <a:pPr marL="0" indent="0">
              <a:lnSpc>
                <a:spcPct val="120000"/>
              </a:lnSpc>
              <a:spcBef>
                <a:spcPts val="0"/>
              </a:spcBef>
              <a:buNone/>
              <a:tabLst>
                <a:tab pos="90488" algn="l"/>
              </a:tabLst>
              <a:defRPr/>
            </a:pPr>
            <a:r>
              <a:rPr lang="en-GB" sz="4200" dirty="0" smtClean="0">
                <a:solidFill>
                  <a:srgbClr val="FFC000"/>
                </a:solidFill>
              </a:rPr>
              <a:t>List </a:t>
            </a:r>
            <a:r>
              <a:rPr lang="en-GB" sz="4200" dirty="0">
                <a:solidFill>
                  <a:srgbClr val="FFC000"/>
                </a:solidFill>
              </a:rPr>
              <a:t>of eligible third countries in Horizon 2020 ‘General Annexes’: </a:t>
            </a:r>
            <a:r>
              <a:rPr lang="en-GB" sz="2900" dirty="0">
                <a:hlinkClick r:id="rId3"/>
              </a:rPr>
              <a:t>http://ec.europa.eu/research/participants/data/ref/h2020/wp/2014_2015/annexes/h2020-wp1415-annex-ga_en.pdf</a:t>
            </a:r>
            <a:r>
              <a:rPr lang="en-GB" sz="2900" dirty="0"/>
              <a:t> </a:t>
            </a:r>
            <a:endParaRPr lang="en-GB" sz="2900" dirty="0" smtClean="0"/>
          </a:p>
          <a:p>
            <a:pPr marL="0" lvl="1" indent="0">
              <a:lnSpc>
                <a:spcPct val="120000"/>
              </a:lnSpc>
              <a:spcBef>
                <a:spcPts val="0"/>
              </a:spcBef>
              <a:buClr>
                <a:schemeClr val="accent1"/>
              </a:buClr>
              <a:buSzPct val="68000"/>
              <a:buNone/>
              <a:tabLst>
                <a:tab pos="90488" algn="l"/>
              </a:tabLst>
              <a:defRPr/>
            </a:pPr>
            <a:r>
              <a:rPr lang="en-GB" sz="4200" b="1" i="1" dirty="0" smtClean="0">
                <a:solidFill>
                  <a:srgbClr val="FFC000"/>
                </a:solidFill>
              </a:rPr>
              <a:t>Note:</a:t>
            </a:r>
            <a:r>
              <a:rPr lang="en-GB" sz="4200" dirty="0" smtClean="0">
                <a:solidFill>
                  <a:srgbClr val="FFC000"/>
                </a:solidFill>
              </a:rPr>
              <a:t> </a:t>
            </a:r>
            <a:r>
              <a:rPr lang="en-GB" sz="4200" dirty="0">
                <a:solidFill>
                  <a:srgbClr val="FFC000"/>
                </a:solidFill>
              </a:rPr>
              <a:t>BRIC + Mexico </a:t>
            </a:r>
            <a:r>
              <a:rPr lang="en-GB" sz="4200" b="1" dirty="0">
                <a:solidFill>
                  <a:srgbClr val="FFC000"/>
                </a:solidFill>
              </a:rPr>
              <a:t>no longer eligible </a:t>
            </a:r>
            <a:r>
              <a:rPr lang="en-GB" sz="4200" dirty="0">
                <a:solidFill>
                  <a:srgbClr val="FFC000"/>
                </a:solidFill>
              </a:rPr>
              <a:t>for funding </a:t>
            </a:r>
          </a:p>
          <a:p>
            <a:pPr marL="0" indent="0">
              <a:lnSpc>
                <a:spcPct val="120000"/>
              </a:lnSpc>
              <a:spcBef>
                <a:spcPts val="0"/>
              </a:spcBef>
              <a:buNone/>
              <a:tabLst>
                <a:tab pos="90488" algn="l"/>
              </a:tabLst>
              <a:defRPr/>
            </a:pPr>
            <a:endParaRPr lang="en-GB" sz="4200" dirty="0"/>
          </a:p>
          <a:p>
            <a:pPr marL="0" indent="0">
              <a:lnSpc>
                <a:spcPct val="120000"/>
              </a:lnSpc>
              <a:spcBef>
                <a:spcPts val="0"/>
              </a:spcBef>
              <a:buNone/>
              <a:tabLst>
                <a:tab pos="90488" algn="l"/>
              </a:tabLst>
              <a:defRPr/>
            </a:pPr>
            <a:endParaRPr lang="en-GB" sz="3600" i="1" dirty="0" smtClean="0">
              <a:solidFill>
                <a:schemeClr val="accent5">
                  <a:lumMod val="50000"/>
                </a:schemeClr>
              </a:solidFill>
            </a:endParaRPr>
          </a:p>
          <a:p>
            <a:pPr marL="365760" indent="-256032" algn="r" fontAlgn="auto">
              <a:spcBef>
                <a:spcPct val="0"/>
              </a:spcBef>
              <a:spcAft>
                <a:spcPts val="0"/>
              </a:spcAft>
              <a:buFontTx/>
              <a:buNone/>
              <a:defRPr/>
            </a:pPr>
            <a:r>
              <a:rPr lang="en-GB" sz="2400" i="1" dirty="0" smtClean="0">
                <a:solidFill>
                  <a:schemeClr val="accent2"/>
                </a:solidFill>
              </a:rPr>
              <a:t>	</a:t>
            </a:r>
          </a:p>
        </p:txBody>
      </p:sp>
      <p:sp>
        <p:nvSpPr>
          <p:cNvPr id="11266" name="Rectangle 2"/>
          <p:cNvSpPr>
            <a:spLocks noGrp="1" noChangeArrowheads="1"/>
          </p:cNvSpPr>
          <p:nvPr>
            <p:ph type="title"/>
          </p:nvPr>
        </p:nvSpPr>
        <p:spPr>
          <a:xfrm>
            <a:off x="495300" y="274638"/>
            <a:ext cx="8075676" cy="1143000"/>
          </a:xfrm>
        </p:spPr>
        <p:txBody>
          <a:bodyPr>
            <a:normAutofit/>
          </a:bodyPr>
          <a:lstStyle/>
          <a:p>
            <a:pPr fontAlgn="auto">
              <a:spcAft>
                <a:spcPts val="0"/>
              </a:spcAft>
              <a:defRPr/>
            </a:pPr>
            <a:r>
              <a:rPr lang="en-GB" sz="2800" dirty="0" smtClean="0"/>
              <a:t>Who is eligible for Horizon 2020 funding?</a:t>
            </a:r>
          </a:p>
        </p:txBody>
      </p:sp>
      <p:sp>
        <p:nvSpPr>
          <p:cNvPr id="2" name="TextBox 1"/>
          <p:cNvSpPr txBox="1"/>
          <p:nvPr/>
        </p:nvSpPr>
        <p:spPr>
          <a:xfrm>
            <a:off x="3596640" y="5987087"/>
            <a:ext cx="6181344" cy="461665"/>
          </a:xfrm>
          <a:prstGeom prst="rect">
            <a:avLst/>
          </a:prstGeom>
          <a:noFill/>
        </p:spPr>
        <p:txBody>
          <a:bodyPr wrap="square" rtlCol="0">
            <a:spAutoFit/>
          </a:bodyPr>
          <a:lstStyle/>
          <a:p>
            <a:r>
              <a:rPr lang="en-GB" sz="2400" dirty="0" smtClean="0">
                <a:solidFill>
                  <a:srgbClr val="FF0000"/>
                </a:solidFill>
              </a:rPr>
              <a:t>Switzerland currently 3</a:t>
            </a:r>
            <a:r>
              <a:rPr lang="en-GB" sz="2400" baseline="30000" dirty="0" smtClean="0">
                <a:solidFill>
                  <a:srgbClr val="FF0000"/>
                </a:solidFill>
              </a:rPr>
              <a:t>rd</a:t>
            </a:r>
            <a:r>
              <a:rPr lang="en-GB" sz="2400" dirty="0" smtClean="0">
                <a:solidFill>
                  <a:srgbClr val="FF0000"/>
                </a:solidFill>
              </a:rPr>
              <a:t> Country!</a:t>
            </a:r>
            <a:endParaRPr lang="en-GB" sz="2400" dirty="0">
              <a:solidFill>
                <a:srgbClr val="FF0000"/>
              </a:solidFill>
            </a:endParaRPr>
          </a:p>
        </p:txBody>
      </p:sp>
    </p:spTree>
    <p:extLst>
      <p:ext uri="{BB962C8B-B14F-4D97-AF65-F5344CB8AC3E}">
        <p14:creationId xmlns:p14="http://schemas.microsoft.com/office/powerpoint/2010/main" val="4123286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64185" y="-469901"/>
            <a:ext cx="11968163" cy="801052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15000"/>
              </a:spcBef>
            </a:pPr>
            <a:endParaRPr lang="en-US" sz="1400" smtClean="0">
              <a:solidFill>
                <a:srgbClr val="FFFFFF"/>
              </a:solidFill>
            </a:endParaRPr>
          </a:p>
        </p:txBody>
      </p:sp>
      <p:sp>
        <p:nvSpPr>
          <p:cNvPr id="2051" name="Freeform 321"/>
          <p:cNvSpPr>
            <a:spLocks/>
          </p:cNvSpPr>
          <p:nvPr/>
        </p:nvSpPr>
        <p:spPr bwMode="auto">
          <a:xfrm rot="730076">
            <a:off x="4579940" y="3382967"/>
            <a:ext cx="390525" cy="28257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2" name="Freeform 322"/>
          <p:cNvSpPr>
            <a:spLocks/>
          </p:cNvSpPr>
          <p:nvPr/>
        </p:nvSpPr>
        <p:spPr bwMode="auto">
          <a:xfrm rot="926903">
            <a:off x="4589465" y="3402016"/>
            <a:ext cx="98425" cy="198437"/>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3" name="Freeform 341"/>
          <p:cNvSpPr>
            <a:spLocks/>
          </p:cNvSpPr>
          <p:nvPr/>
        </p:nvSpPr>
        <p:spPr bwMode="auto">
          <a:xfrm>
            <a:off x="5164138" y="3276600"/>
            <a:ext cx="206375" cy="84138"/>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4" name="Freeform 342"/>
          <p:cNvSpPr>
            <a:spLocks/>
          </p:cNvSpPr>
          <p:nvPr/>
        </p:nvSpPr>
        <p:spPr bwMode="auto">
          <a:xfrm rot="471028">
            <a:off x="4810125" y="3171825"/>
            <a:ext cx="330200" cy="293688"/>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5" name="Freeform 343"/>
          <p:cNvSpPr>
            <a:spLocks/>
          </p:cNvSpPr>
          <p:nvPr/>
        </p:nvSpPr>
        <p:spPr bwMode="auto">
          <a:xfrm>
            <a:off x="5091114" y="3348038"/>
            <a:ext cx="336551" cy="315912"/>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6" name="Freeform 344"/>
          <p:cNvSpPr>
            <a:spLocks/>
          </p:cNvSpPr>
          <p:nvPr/>
        </p:nvSpPr>
        <p:spPr bwMode="auto">
          <a:xfrm>
            <a:off x="5081590" y="3040063"/>
            <a:ext cx="217487" cy="292100"/>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7" name="Freeform 345"/>
          <p:cNvSpPr>
            <a:spLocks/>
          </p:cNvSpPr>
          <p:nvPr/>
        </p:nvSpPr>
        <p:spPr bwMode="auto">
          <a:xfrm>
            <a:off x="5054600" y="3100388"/>
            <a:ext cx="82550" cy="101600"/>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8" name="Freeform 346"/>
          <p:cNvSpPr>
            <a:spLocks/>
          </p:cNvSpPr>
          <p:nvPr/>
        </p:nvSpPr>
        <p:spPr bwMode="auto">
          <a:xfrm rot="-633815">
            <a:off x="5467349" y="3533779"/>
            <a:ext cx="171451" cy="16351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59" name="Freeform 351"/>
          <p:cNvSpPr>
            <a:spLocks/>
          </p:cNvSpPr>
          <p:nvPr/>
        </p:nvSpPr>
        <p:spPr bwMode="auto">
          <a:xfrm>
            <a:off x="5456238" y="3279779"/>
            <a:ext cx="222250" cy="1682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0" name="Freeform 353"/>
          <p:cNvSpPr>
            <a:spLocks/>
          </p:cNvSpPr>
          <p:nvPr/>
        </p:nvSpPr>
        <p:spPr bwMode="auto">
          <a:xfrm>
            <a:off x="5233987" y="3201988"/>
            <a:ext cx="171451" cy="82550"/>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1" name="Freeform 354"/>
          <p:cNvSpPr>
            <a:spLocks/>
          </p:cNvSpPr>
          <p:nvPr/>
        </p:nvSpPr>
        <p:spPr bwMode="auto">
          <a:xfrm>
            <a:off x="5356225" y="3287713"/>
            <a:ext cx="149225" cy="9525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2" name="Freeform 355"/>
          <p:cNvSpPr>
            <a:spLocks/>
          </p:cNvSpPr>
          <p:nvPr/>
        </p:nvSpPr>
        <p:spPr bwMode="auto">
          <a:xfrm>
            <a:off x="5360987" y="3248025"/>
            <a:ext cx="144463" cy="6985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3" name="Freeform 356"/>
          <p:cNvSpPr>
            <a:spLocks/>
          </p:cNvSpPr>
          <p:nvPr/>
        </p:nvSpPr>
        <p:spPr bwMode="auto">
          <a:xfrm>
            <a:off x="5522913" y="3429000"/>
            <a:ext cx="196850" cy="14128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4" name="Freeform 361"/>
          <p:cNvSpPr>
            <a:spLocks/>
          </p:cNvSpPr>
          <p:nvPr/>
        </p:nvSpPr>
        <p:spPr bwMode="auto">
          <a:xfrm>
            <a:off x="5081588" y="3314700"/>
            <a:ext cx="123825" cy="65088"/>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5" name="Freeform 363"/>
          <p:cNvSpPr>
            <a:spLocks/>
          </p:cNvSpPr>
          <p:nvPr/>
        </p:nvSpPr>
        <p:spPr bwMode="auto">
          <a:xfrm>
            <a:off x="5019675" y="3168654"/>
            <a:ext cx="77788" cy="74613"/>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6" name="Freeform 252"/>
          <p:cNvSpPr>
            <a:spLocks/>
          </p:cNvSpPr>
          <p:nvPr/>
        </p:nvSpPr>
        <p:spPr bwMode="auto">
          <a:xfrm rot="-466474">
            <a:off x="5270502" y="3344867"/>
            <a:ext cx="96838"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67" name="Freeform 253"/>
          <p:cNvSpPr>
            <a:spLocks/>
          </p:cNvSpPr>
          <p:nvPr/>
        </p:nvSpPr>
        <p:spPr bwMode="auto">
          <a:xfrm>
            <a:off x="5276850" y="3354391"/>
            <a:ext cx="153988"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28" name="Freeform 254"/>
          <p:cNvSpPr>
            <a:spLocks/>
          </p:cNvSpPr>
          <p:nvPr/>
        </p:nvSpPr>
        <p:spPr bwMode="auto">
          <a:xfrm>
            <a:off x="5340352" y="3406779"/>
            <a:ext cx="106363"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29" name="Freeform 255"/>
          <p:cNvSpPr>
            <a:spLocks/>
          </p:cNvSpPr>
          <p:nvPr/>
        </p:nvSpPr>
        <p:spPr bwMode="auto">
          <a:xfrm rot="286500">
            <a:off x="5418138" y="3467100"/>
            <a:ext cx="47626"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30" name="Freeform 256"/>
          <p:cNvSpPr>
            <a:spLocks/>
          </p:cNvSpPr>
          <p:nvPr/>
        </p:nvSpPr>
        <p:spPr bwMode="auto">
          <a:xfrm>
            <a:off x="5419725" y="3365500"/>
            <a:ext cx="76200"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31" name="Freeform 257"/>
          <p:cNvSpPr>
            <a:spLocks/>
          </p:cNvSpPr>
          <p:nvPr/>
        </p:nvSpPr>
        <p:spPr bwMode="auto">
          <a:xfrm>
            <a:off x="5432425" y="3417892"/>
            <a:ext cx="109538"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32" name="Freeform 258"/>
          <p:cNvSpPr>
            <a:spLocks/>
          </p:cNvSpPr>
          <p:nvPr/>
        </p:nvSpPr>
        <p:spPr bwMode="auto">
          <a:xfrm>
            <a:off x="5462590" y="3478213"/>
            <a:ext cx="42862"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073" name="Freeform 259"/>
          <p:cNvSpPr>
            <a:spLocks/>
          </p:cNvSpPr>
          <p:nvPr/>
        </p:nvSpPr>
        <p:spPr bwMode="auto">
          <a:xfrm>
            <a:off x="5481639" y="3505204"/>
            <a:ext cx="69850"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accent6">
              <a:lumMod val="60000"/>
              <a:lumOff val="40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34" name="Freeform 260"/>
          <p:cNvSpPr>
            <a:spLocks/>
          </p:cNvSpPr>
          <p:nvPr/>
        </p:nvSpPr>
        <p:spPr bwMode="auto">
          <a:xfrm>
            <a:off x="5438775" y="3495675"/>
            <a:ext cx="57150"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2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078" name="Freeform 257"/>
          <p:cNvSpPr>
            <a:spLocks/>
          </p:cNvSpPr>
          <p:nvPr/>
        </p:nvSpPr>
        <p:spPr bwMode="auto">
          <a:xfrm>
            <a:off x="4606927" y="3009904"/>
            <a:ext cx="119063" cy="16351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36" name="Freeform 258"/>
          <p:cNvSpPr>
            <a:spLocks/>
          </p:cNvSpPr>
          <p:nvPr/>
        </p:nvSpPr>
        <p:spPr bwMode="auto">
          <a:xfrm>
            <a:off x="6316665" y="1674813"/>
            <a:ext cx="473075" cy="55721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37" name="Freeform 259"/>
          <p:cNvSpPr>
            <a:spLocks/>
          </p:cNvSpPr>
          <p:nvPr/>
        </p:nvSpPr>
        <p:spPr bwMode="auto">
          <a:xfrm>
            <a:off x="6037265" y="4953004"/>
            <a:ext cx="179387" cy="346075"/>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38" name="Freeform 266"/>
          <p:cNvSpPr>
            <a:spLocks/>
          </p:cNvSpPr>
          <p:nvPr/>
        </p:nvSpPr>
        <p:spPr bwMode="auto">
          <a:xfrm>
            <a:off x="9371013" y="5749925"/>
            <a:ext cx="195262" cy="204788"/>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39" name="Freeform 267"/>
          <p:cNvSpPr>
            <a:spLocks/>
          </p:cNvSpPr>
          <p:nvPr/>
        </p:nvSpPr>
        <p:spPr bwMode="auto">
          <a:xfrm>
            <a:off x="9539290" y="5565779"/>
            <a:ext cx="136525" cy="201613"/>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40" name="Freeform 268"/>
          <p:cNvSpPr>
            <a:spLocks/>
          </p:cNvSpPr>
          <p:nvPr/>
        </p:nvSpPr>
        <p:spPr bwMode="auto">
          <a:xfrm>
            <a:off x="7932738" y="4938717"/>
            <a:ext cx="1071562" cy="75088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441" name="Freeform 269"/>
          <p:cNvSpPr>
            <a:spLocks/>
          </p:cNvSpPr>
          <p:nvPr/>
        </p:nvSpPr>
        <p:spPr bwMode="auto">
          <a:xfrm>
            <a:off x="8774113" y="5734054"/>
            <a:ext cx="95250" cy="11906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42" name="Freeform 271"/>
          <p:cNvSpPr>
            <a:spLocks/>
          </p:cNvSpPr>
          <p:nvPr/>
        </p:nvSpPr>
        <p:spPr bwMode="auto">
          <a:xfrm>
            <a:off x="7864477" y="4486279"/>
            <a:ext cx="246063" cy="265113"/>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43" name="Freeform 274"/>
          <p:cNvSpPr>
            <a:spLocks/>
          </p:cNvSpPr>
          <p:nvPr/>
        </p:nvSpPr>
        <p:spPr bwMode="auto">
          <a:xfrm>
            <a:off x="8077202" y="4618042"/>
            <a:ext cx="153988" cy="173037"/>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44" name="Freeform 275"/>
          <p:cNvSpPr>
            <a:spLocks/>
          </p:cNvSpPr>
          <p:nvPr/>
        </p:nvSpPr>
        <p:spPr bwMode="auto">
          <a:xfrm>
            <a:off x="7731125" y="4814892"/>
            <a:ext cx="287338" cy="60325"/>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45" name="Freeform 276"/>
          <p:cNvSpPr>
            <a:spLocks/>
          </p:cNvSpPr>
          <p:nvPr/>
        </p:nvSpPr>
        <p:spPr bwMode="auto">
          <a:xfrm>
            <a:off x="3173412" y="3178175"/>
            <a:ext cx="171451" cy="17938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46" name="Freeform 277"/>
          <p:cNvSpPr>
            <a:spLocks/>
          </p:cNvSpPr>
          <p:nvPr/>
        </p:nvSpPr>
        <p:spPr bwMode="auto">
          <a:xfrm>
            <a:off x="2466975" y="4084642"/>
            <a:ext cx="298450" cy="77787"/>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47" name="Freeform 278"/>
          <p:cNvSpPr>
            <a:spLocks/>
          </p:cNvSpPr>
          <p:nvPr/>
        </p:nvSpPr>
        <p:spPr bwMode="auto">
          <a:xfrm>
            <a:off x="2765425" y="4170363"/>
            <a:ext cx="185738" cy="4762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091" name="Freeform 279"/>
          <p:cNvSpPr>
            <a:spLocks/>
          </p:cNvSpPr>
          <p:nvPr/>
        </p:nvSpPr>
        <p:spPr bwMode="auto">
          <a:xfrm>
            <a:off x="5216525" y="3643317"/>
            <a:ext cx="84138" cy="460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92" name="Freeform 280"/>
          <p:cNvSpPr>
            <a:spLocks/>
          </p:cNvSpPr>
          <p:nvPr/>
        </p:nvSpPr>
        <p:spPr bwMode="auto">
          <a:xfrm>
            <a:off x="5121275" y="3554413"/>
            <a:ext cx="34925" cy="61912"/>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093" name="Freeform 281"/>
          <p:cNvSpPr>
            <a:spLocks/>
          </p:cNvSpPr>
          <p:nvPr/>
        </p:nvSpPr>
        <p:spPr bwMode="auto">
          <a:xfrm>
            <a:off x="5113338" y="3490917"/>
            <a:ext cx="42862" cy="4762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51" name="Freeform 282"/>
          <p:cNvSpPr>
            <a:spLocks/>
          </p:cNvSpPr>
          <p:nvPr/>
        </p:nvSpPr>
        <p:spPr bwMode="auto">
          <a:xfrm>
            <a:off x="5978527" y="3667125"/>
            <a:ext cx="42863" cy="79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52" name="Rectangle 283"/>
          <p:cNvSpPr>
            <a:spLocks noChangeArrowheads="1"/>
          </p:cNvSpPr>
          <p:nvPr/>
        </p:nvSpPr>
        <p:spPr bwMode="auto">
          <a:xfrm>
            <a:off x="5826126" y="3898901"/>
            <a:ext cx="0" cy="3175"/>
          </a:xfrm>
          <a:prstGeom prst="rect">
            <a:avLst/>
          </a:prstGeom>
          <a:solidFill>
            <a:schemeClr val="bg1"/>
          </a:solidFill>
          <a:ln w="9525">
            <a:solidFill>
              <a:schemeClr val="bg2"/>
            </a:solidFill>
            <a:miter lim="800000"/>
            <a:headEnd/>
            <a:tailEnd/>
          </a:ln>
        </p:spPr>
        <p:txBody>
          <a:bodyPr/>
          <a:lstStyle/>
          <a:p>
            <a:pPr algn="ctr">
              <a:spcBef>
                <a:spcPct val="15000"/>
              </a:spcBef>
            </a:pPr>
            <a:endParaRPr lang="en-US" sz="1400" smtClean="0">
              <a:solidFill>
                <a:srgbClr val="FFFFFF"/>
              </a:solidFill>
            </a:endParaRPr>
          </a:p>
        </p:txBody>
      </p:sp>
      <p:sp>
        <p:nvSpPr>
          <p:cNvPr id="2096" name="Freeform 284"/>
          <p:cNvSpPr>
            <a:spLocks/>
          </p:cNvSpPr>
          <p:nvPr/>
        </p:nvSpPr>
        <p:spPr bwMode="auto">
          <a:xfrm>
            <a:off x="5546727" y="3517900"/>
            <a:ext cx="533400" cy="179388"/>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accent6">
              <a:lumMod val="60000"/>
              <a:lumOff val="40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54" name="Freeform 285"/>
          <p:cNvSpPr>
            <a:spLocks/>
          </p:cNvSpPr>
          <p:nvPr/>
        </p:nvSpPr>
        <p:spPr bwMode="auto">
          <a:xfrm>
            <a:off x="5815013" y="3667125"/>
            <a:ext cx="195262" cy="146050"/>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55" name="Freeform 286"/>
          <p:cNvSpPr>
            <a:spLocks/>
          </p:cNvSpPr>
          <p:nvPr/>
        </p:nvSpPr>
        <p:spPr bwMode="auto">
          <a:xfrm>
            <a:off x="5789616" y="3783017"/>
            <a:ext cx="136525"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56" name="Freeform 287"/>
          <p:cNvSpPr>
            <a:spLocks/>
          </p:cNvSpPr>
          <p:nvPr/>
        </p:nvSpPr>
        <p:spPr bwMode="auto">
          <a:xfrm>
            <a:off x="5789616" y="3783017"/>
            <a:ext cx="136525"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57" name="Freeform 288"/>
          <p:cNvSpPr>
            <a:spLocks/>
          </p:cNvSpPr>
          <p:nvPr/>
        </p:nvSpPr>
        <p:spPr bwMode="auto">
          <a:xfrm>
            <a:off x="6265865" y="4002092"/>
            <a:ext cx="128587" cy="77787"/>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58" name="Freeform 289"/>
          <p:cNvSpPr>
            <a:spLocks/>
          </p:cNvSpPr>
          <p:nvPr/>
        </p:nvSpPr>
        <p:spPr bwMode="auto">
          <a:xfrm>
            <a:off x="6284913" y="4032250"/>
            <a:ext cx="201612" cy="217488"/>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59" name="Freeform 290"/>
          <p:cNvSpPr>
            <a:spLocks/>
          </p:cNvSpPr>
          <p:nvPr/>
        </p:nvSpPr>
        <p:spPr bwMode="auto">
          <a:xfrm>
            <a:off x="6029327" y="4171950"/>
            <a:ext cx="287338" cy="16510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60" name="Freeform 291"/>
          <p:cNvSpPr>
            <a:spLocks/>
          </p:cNvSpPr>
          <p:nvPr/>
        </p:nvSpPr>
        <p:spPr bwMode="auto">
          <a:xfrm>
            <a:off x="5826127" y="3813179"/>
            <a:ext cx="533400" cy="4222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61" name="Freeform 292"/>
          <p:cNvSpPr>
            <a:spLocks/>
          </p:cNvSpPr>
          <p:nvPr/>
        </p:nvSpPr>
        <p:spPr bwMode="auto">
          <a:xfrm>
            <a:off x="6284916" y="4079879"/>
            <a:ext cx="84137" cy="9207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62" name="Freeform 293"/>
          <p:cNvSpPr>
            <a:spLocks/>
          </p:cNvSpPr>
          <p:nvPr/>
        </p:nvSpPr>
        <p:spPr bwMode="auto">
          <a:xfrm>
            <a:off x="5918203" y="3657603"/>
            <a:ext cx="269875" cy="250825"/>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63" name="Freeform 294"/>
          <p:cNvSpPr>
            <a:spLocks/>
          </p:cNvSpPr>
          <p:nvPr/>
        </p:nvSpPr>
        <p:spPr bwMode="auto">
          <a:xfrm>
            <a:off x="6072188" y="3589342"/>
            <a:ext cx="509587" cy="427037"/>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107" name="Freeform 299"/>
          <p:cNvSpPr>
            <a:spLocks/>
          </p:cNvSpPr>
          <p:nvPr/>
        </p:nvSpPr>
        <p:spPr bwMode="auto">
          <a:xfrm>
            <a:off x="5430839" y="2963863"/>
            <a:ext cx="171451"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108" name="Freeform 300"/>
          <p:cNvSpPr>
            <a:spLocks/>
          </p:cNvSpPr>
          <p:nvPr/>
        </p:nvSpPr>
        <p:spPr bwMode="auto">
          <a:xfrm>
            <a:off x="5507040" y="2814638"/>
            <a:ext cx="128587"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66" name="Freeform 301"/>
          <p:cNvSpPr>
            <a:spLocks/>
          </p:cNvSpPr>
          <p:nvPr/>
        </p:nvSpPr>
        <p:spPr bwMode="auto">
          <a:xfrm>
            <a:off x="5502277" y="2971800"/>
            <a:ext cx="252413" cy="211138"/>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110" name="Freeform 302"/>
          <p:cNvSpPr>
            <a:spLocks/>
          </p:cNvSpPr>
          <p:nvPr/>
        </p:nvSpPr>
        <p:spPr bwMode="auto">
          <a:xfrm>
            <a:off x="5440365" y="2886075"/>
            <a:ext cx="206375" cy="10795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68" name="Freeform 303"/>
          <p:cNvSpPr>
            <a:spLocks/>
          </p:cNvSpPr>
          <p:nvPr/>
        </p:nvSpPr>
        <p:spPr bwMode="auto">
          <a:xfrm>
            <a:off x="4462463" y="4337050"/>
            <a:ext cx="204787" cy="14128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69" name="Freeform 304"/>
          <p:cNvSpPr>
            <a:spLocks/>
          </p:cNvSpPr>
          <p:nvPr/>
        </p:nvSpPr>
        <p:spPr bwMode="auto">
          <a:xfrm>
            <a:off x="4413250" y="4235454"/>
            <a:ext cx="160338" cy="111125"/>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0" name="Freeform 305"/>
          <p:cNvSpPr>
            <a:spLocks/>
          </p:cNvSpPr>
          <p:nvPr/>
        </p:nvSpPr>
        <p:spPr bwMode="auto">
          <a:xfrm>
            <a:off x="4421188" y="3963992"/>
            <a:ext cx="323850" cy="31908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1" name="Freeform 306"/>
          <p:cNvSpPr>
            <a:spLocks/>
          </p:cNvSpPr>
          <p:nvPr/>
        </p:nvSpPr>
        <p:spPr bwMode="auto">
          <a:xfrm>
            <a:off x="5534025" y="3830638"/>
            <a:ext cx="306388" cy="273050"/>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2" name="Freeform 307"/>
          <p:cNvSpPr>
            <a:spLocks/>
          </p:cNvSpPr>
          <p:nvPr/>
        </p:nvSpPr>
        <p:spPr bwMode="auto">
          <a:xfrm>
            <a:off x="5116513" y="3783014"/>
            <a:ext cx="442912" cy="388937"/>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3" name="Freeform 308"/>
          <p:cNvSpPr>
            <a:spLocks/>
          </p:cNvSpPr>
          <p:nvPr/>
        </p:nvSpPr>
        <p:spPr bwMode="auto">
          <a:xfrm>
            <a:off x="5073653" y="3667129"/>
            <a:ext cx="111125" cy="193675"/>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4" name="Freeform 309"/>
          <p:cNvSpPr>
            <a:spLocks/>
          </p:cNvSpPr>
          <p:nvPr/>
        </p:nvSpPr>
        <p:spPr bwMode="auto">
          <a:xfrm>
            <a:off x="4524375" y="3713163"/>
            <a:ext cx="322264" cy="22701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5" name="Freeform 310"/>
          <p:cNvSpPr>
            <a:spLocks/>
          </p:cNvSpPr>
          <p:nvPr/>
        </p:nvSpPr>
        <p:spPr bwMode="auto">
          <a:xfrm>
            <a:off x="4429128" y="3940175"/>
            <a:ext cx="220663" cy="177800"/>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6" name="Freeform 311"/>
          <p:cNvSpPr>
            <a:spLocks/>
          </p:cNvSpPr>
          <p:nvPr/>
        </p:nvSpPr>
        <p:spPr bwMode="auto">
          <a:xfrm>
            <a:off x="4438652" y="4337054"/>
            <a:ext cx="66675" cy="4762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7" name="Freeform 312"/>
          <p:cNvSpPr>
            <a:spLocks/>
          </p:cNvSpPr>
          <p:nvPr/>
        </p:nvSpPr>
        <p:spPr bwMode="auto">
          <a:xfrm>
            <a:off x="5467350" y="4065592"/>
            <a:ext cx="439738" cy="4984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8" name="Freeform 313"/>
          <p:cNvSpPr>
            <a:spLocks/>
          </p:cNvSpPr>
          <p:nvPr/>
        </p:nvSpPr>
        <p:spPr bwMode="auto">
          <a:xfrm>
            <a:off x="4649791" y="4392617"/>
            <a:ext cx="161925" cy="14763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79" name="Freeform 314"/>
          <p:cNvSpPr>
            <a:spLocks/>
          </p:cNvSpPr>
          <p:nvPr/>
        </p:nvSpPr>
        <p:spPr bwMode="auto">
          <a:xfrm>
            <a:off x="4567240" y="4448179"/>
            <a:ext cx="115887" cy="9207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80" name="Freeform 315"/>
          <p:cNvSpPr>
            <a:spLocks/>
          </p:cNvSpPr>
          <p:nvPr/>
        </p:nvSpPr>
        <p:spPr bwMode="auto">
          <a:xfrm>
            <a:off x="4514852" y="4416425"/>
            <a:ext cx="85725" cy="6985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81" name="Rectangle 316"/>
          <p:cNvSpPr>
            <a:spLocks noChangeArrowheads="1"/>
          </p:cNvSpPr>
          <p:nvPr/>
        </p:nvSpPr>
        <p:spPr bwMode="auto">
          <a:xfrm>
            <a:off x="4640263" y="3940179"/>
            <a:ext cx="9525" cy="23813"/>
          </a:xfrm>
          <a:prstGeom prst="rect">
            <a:avLst/>
          </a:prstGeom>
          <a:solidFill>
            <a:schemeClr val="bg1"/>
          </a:solidFill>
          <a:ln w="9525">
            <a:solidFill>
              <a:schemeClr val="bg2"/>
            </a:solidFill>
            <a:miter lim="800000"/>
            <a:headEnd/>
            <a:tailEnd/>
          </a:ln>
        </p:spPr>
        <p:txBody>
          <a:bodyPr/>
          <a:lstStyle/>
          <a:p>
            <a:pPr algn="ctr">
              <a:spcBef>
                <a:spcPct val="15000"/>
              </a:spcBef>
            </a:pPr>
            <a:endParaRPr lang="en-US" sz="1400" smtClean="0">
              <a:solidFill>
                <a:srgbClr val="FFFFFF"/>
              </a:solidFill>
            </a:endParaRPr>
          </a:p>
        </p:txBody>
      </p:sp>
      <p:sp>
        <p:nvSpPr>
          <p:cNvPr id="17482" name="Freeform 317"/>
          <p:cNvSpPr>
            <a:spLocks/>
          </p:cNvSpPr>
          <p:nvPr/>
        </p:nvSpPr>
        <p:spPr bwMode="auto">
          <a:xfrm>
            <a:off x="4640265" y="3667125"/>
            <a:ext cx="555625"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83" name="Freeform 318"/>
          <p:cNvSpPr>
            <a:spLocks/>
          </p:cNvSpPr>
          <p:nvPr/>
        </p:nvSpPr>
        <p:spPr bwMode="auto">
          <a:xfrm>
            <a:off x="4640265" y="3667125"/>
            <a:ext cx="555625"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84" name="Freeform 327"/>
          <p:cNvSpPr>
            <a:spLocks/>
          </p:cNvSpPr>
          <p:nvPr/>
        </p:nvSpPr>
        <p:spPr bwMode="auto">
          <a:xfrm>
            <a:off x="6221415" y="3657604"/>
            <a:ext cx="28575" cy="17463"/>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85" name="Freeform 328"/>
          <p:cNvSpPr>
            <a:spLocks/>
          </p:cNvSpPr>
          <p:nvPr/>
        </p:nvSpPr>
        <p:spPr bwMode="auto">
          <a:xfrm>
            <a:off x="6183315" y="3619503"/>
            <a:ext cx="14287" cy="238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2129" name="Freeform 334"/>
          <p:cNvSpPr>
            <a:spLocks/>
          </p:cNvSpPr>
          <p:nvPr/>
        </p:nvSpPr>
        <p:spPr bwMode="auto">
          <a:xfrm>
            <a:off x="5430840" y="2206625"/>
            <a:ext cx="288925" cy="585788"/>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87" name="Freeform 335"/>
          <p:cNvSpPr>
            <a:spLocks/>
          </p:cNvSpPr>
          <p:nvPr/>
        </p:nvSpPr>
        <p:spPr bwMode="auto">
          <a:xfrm>
            <a:off x="5729290" y="3135317"/>
            <a:ext cx="15875" cy="793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88" name="Freeform 336"/>
          <p:cNvSpPr>
            <a:spLocks/>
          </p:cNvSpPr>
          <p:nvPr/>
        </p:nvSpPr>
        <p:spPr bwMode="auto">
          <a:xfrm>
            <a:off x="5618165" y="1549404"/>
            <a:ext cx="4108450" cy="2030413"/>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89" name="Freeform 337"/>
          <p:cNvSpPr>
            <a:spLocks/>
          </p:cNvSpPr>
          <p:nvPr/>
        </p:nvSpPr>
        <p:spPr bwMode="auto">
          <a:xfrm>
            <a:off x="6249990" y="3667125"/>
            <a:ext cx="77787" cy="793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90" name="Freeform 338"/>
          <p:cNvSpPr>
            <a:spLocks/>
          </p:cNvSpPr>
          <p:nvPr/>
        </p:nvSpPr>
        <p:spPr bwMode="auto">
          <a:xfrm>
            <a:off x="6130927" y="3009904"/>
            <a:ext cx="1095375" cy="709613"/>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91" name="Freeform 339"/>
          <p:cNvSpPr>
            <a:spLocks/>
          </p:cNvSpPr>
          <p:nvPr/>
        </p:nvSpPr>
        <p:spPr bwMode="auto">
          <a:xfrm>
            <a:off x="6197600" y="3643315"/>
            <a:ext cx="25400" cy="14287"/>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92" name="Rectangle 340"/>
          <p:cNvSpPr>
            <a:spLocks noChangeArrowheads="1"/>
          </p:cNvSpPr>
          <p:nvPr/>
        </p:nvSpPr>
        <p:spPr bwMode="auto">
          <a:xfrm>
            <a:off x="5311775" y="3275017"/>
            <a:ext cx="11113" cy="1587"/>
          </a:xfrm>
          <a:prstGeom prst="rect">
            <a:avLst/>
          </a:prstGeom>
          <a:solidFill>
            <a:schemeClr val="bg1"/>
          </a:solidFill>
          <a:ln w="9525">
            <a:solidFill>
              <a:schemeClr val="bg2"/>
            </a:solidFill>
            <a:miter lim="800000"/>
            <a:headEnd/>
            <a:tailEnd/>
          </a:ln>
        </p:spPr>
        <p:txBody>
          <a:bodyPr/>
          <a:lstStyle/>
          <a:p>
            <a:pPr algn="ctr">
              <a:spcBef>
                <a:spcPct val="15000"/>
              </a:spcBef>
            </a:pPr>
            <a:endParaRPr lang="en-US" sz="1400" smtClean="0">
              <a:solidFill>
                <a:srgbClr val="FFFFFF"/>
              </a:solidFill>
            </a:endParaRPr>
          </a:p>
        </p:txBody>
      </p:sp>
      <p:sp>
        <p:nvSpPr>
          <p:cNvPr id="2136" name="Freeform 347"/>
          <p:cNvSpPr>
            <a:spLocks/>
          </p:cNvSpPr>
          <p:nvPr/>
        </p:nvSpPr>
        <p:spPr bwMode="auto">
          <a:xfrm>
            <a:off x="5000627" y="2119313"/>
            <a:ext cx="703263" cy="76676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accent6">
              <a:lumMod val="60000"/>
              <a:lumOff val="40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137" name="Freeform 348"/>
          <p:cNvSpPr>
            <a:spLocks/>
          </p:cNvSpPr>
          <p:nvPr/>
        </p:nvSpPr>
        <p:spPr bwMode="auto">
          <a:xfrm>
            <a:off x="5170489" y="2268542"/>
            <a:ext cx="346075" cy="733425"/>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95" name="Freeform 349"/>
          <p:cNvSpPr>
            <a:spLocks/>
          </p:cNvSpPr>
          <p:nvPr/>
        </p:nvSpPr>
        <p:spPr bwMode="auto">
          <a:xfrm>
            <a:off x="5467352" y="3135317"/>
            <a:ext cx="482600" cy="28733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496" name="Freeform 350"/>
          <p:cNvSpPr>
            <a:spLocks/>
          </p:cNvSpPr>
          <p:nvPr/>
        </p:nvSpPr>
        <p:spPr bwMode="auto">
          <a:xfrm>
            <a:off x="5745165" y="3135313"/>
            <a:ext cx="60325" cy="3016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497" name="Freeform 359"/>
          <p:cNvSpPr>
            <a:spLocks/>
          </p:cNvSpPr>
          <p:nvPr/>
        </p:nvSpPr>
        <p:spPr bwMode="auto">
          <a:xfrm>
            <a:off x="5407025" y="3009904"/>
            <a:ext cx="841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2141" name="Freeform 360"/>
          <p:cNvSpPr>
            <a:spLocks/>
          </p:cNvSpPr>
          <p:nvPr/>
        </p:nvSpPr>
        <p:spPr bwMode="auto">
          <a:xfrm>
            <a:off x="5254627" y="3033717"/>
            <a:ext cx="261938" cy="217487"/>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499" name="Freeform 364"/>
          <p:cNvSpPr>
            <a:spLocks/>
          </p:cNvSpPr>
          <p:nvPr/>
        </p:nvSpPr>
        <p:spPr bwMode="auto">
          <a:xfrm>
            <a:off x="4878390" y="4056063"/>
            <a:ext cx="427037"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00" name="Freeform 365"/>
          <p:cNvSpPr>
            <a:spLocks/>
          </p:cNvSpPr>
          <p:nvPr/>
        </p:nvSpPr>
        <p:spPr bwMode="auto">
          <a:xfrm>
            <a:off x="4878390" y="4056063"/>
            <a:ext cx="427037"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1" name="Freeform 366"/>
          <p:cNvSpPr>
            <a:spLocks/>
          </p:cNvSpPr>
          <p:nvPr/>
        </p:nvSpPr>
        <p:spPr bwMode="auto">
          <a:xfrm>
            <a:off x="4548188" y="4016379"/>
            <a:ext cx="442912" cy="384175"/>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2" name="Freeform 367"/>
          <p:cNvSpPr>
            <a:spLocks/>
          </p:cNvSpPr>
          <p:nvPr/>
        </p:nvSpPr>
        <p:spPr bwMode="auto">
          <a:xfrm>
            <a:off x="5986464" y="4370388"/>
            <a:ext cx="254001" cy="317500"/>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3" name="Freeform 368"/>
          <p:cNvSpPr>
            <a:spLocks/>
          </p:cNvSpPr>
          <p:nvPr/>
        </p:nvSpPr>
        <p:spPr bwMode="auto">
          <a:xfrm>
            <a:off x="5254626" y="4346579"/>
            <a:ext cx="33339"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04" name="Freeform 369"/>
          <p:cNvSpPr>
            <a:spLocks/>
          </p:cNvSpPr>
          <p:nvPr/>
        </p:nvSpPr>
        <p:spPr bwMode="auto">
          <a:xfrm>
            <a:off x="5254626" y="4346579"/>
            <a:ext cx="33339"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5" name="Freeform 370"/>
          <p:cNvSpPr>
            <a:spLocks/>
          </p:cNvSpPr>
          <p:nvPr/>
        </p:nvSpPr>
        <p:spPr bwMode="auto">
          <a:xfrm>
            <a:off x="5237163" y="4065588"/>
            <a:ext cx="279400"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06" name="Freeform 371"/>
          <p:cNvSpPr>
            <a:spLocks/>
          </p:cNvSpPr>
          <p:nvPr/>
        </p:nvSpPr>
        <p:spPr bwMode="auto">
          <a:xfrm>
            <a:off x="5237163" y="4065588"/>
            <a:ext cx="279400"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7" name="Freeform 372"/>
          <p:cNvSpPr>
            <a:spLocks/>
          </p:cNvSpPr>
          <p:nvPr/>
        </p:nvSpPr>
        <p:spPr bwMode="auto">
          <a:xfrm>
            <a:off x="5322890" y="5211763"/>
            <a:ext cx="431800" cy="354012"/>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8" name="Freeform 373"/>
          <p:cNvSpPr>
            <a:spLocks/>
          </p:cNvSpPr>
          <p:nvPr/>
        </p:nvSpPr>
        <p:spPr bwMode="auto">
          <a:xfrm>
            <a:off x="5414965" y="5095875"/>
            <a:ext cx="257175" cy="23495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09" name="Freeform 374"/>
          <p:cNvSpPr>
            <a:spLocks/>
          </p:cNvSpPr>
          <p:nvPr/>
        </p:nvSpPr>
        <p:spPr bwMode="auto">
          <a:xfrm>
            <a:off x="5678488" y="4914904"/>
            <a:ext cx="290512" cy="4222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0" name="Freeform 375"/>
          <p:cNvSpPr>
            <a:spLocks/>
          </p:cNvSpPr>
          <p:nvPr/>
        </p:nvSpPr>
        <p:spPr bwMode="auto">
          <a:xfrm>
            <a:off x="5678490" y="4673604"/>
            <a:ext cx="282575" cy="265113"/>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1" name="Freeform 376"/>
          <p:cNvSpPr>
            <a:spLocks/>
          </p:cNvSpPr>
          <p:nvPr/>
        </p:nvSpPr>
        <p:spPr bwMode="auto">
          <a:xfrm>
            <a:off x="5202238" y="4797425"/>
            <a:ext cx="323850" cy="298450"/>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2" name="Freeform 377"/>
          <p:cNvSpPr>
            <a:spLocks/>
          </p:cNvSpPr>
          <p:nvPr/>
        </p:nvSpPr>
        <p:spPr bwMode="auto">
          <a:xfrm>
            <a:off x="5202239" y="4516442"/>
            <a:ext cx="501651" cy="460375"/>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3" name="Freeform 378"/>
          <p:cNvSpPr>
            <a:spLocks/>
          </p:cNvSpPr>
          <p:nvPr/>
        </p:nvSpPr>
        <p:spPr bwMode="auto">
          <a:xfrm>
            <a:off x="5762625" y="4203704"/>
            <a:ext cx="401638"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4" name="Freeform 379"/>
          <p:cNvSpPr>
            <a:spLocks/>
          </p:cNvSpPr>
          <p:nvPr/>
        </p:nvSpPr>
        <p:spPr bwMode="auto">
          <a:xfrm>
            <a:off x="5789613" y="4532313"/>
            <a:ext cx="220662" cy="23495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5" name="Freeform 380"/>
          <p:cNvSpPr>
            <a:spLocks/>
          </p:cNvSpPr>
          <p:nvPr/>
        </p:nvSpPr>
        <p:spPr bwMode="auto">
          <a:xfrm>
            <a:off x="5549902" y="5040317"/>
            <a:ext cx="204788" cy="17938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FFA7"/>
          </a:solidFill>
          <a:ln w="9525">
            <a:solidFill>
              <a:schemeClr val="accent1"/>
            </a:solidFill>
            <a:round/>
            <a:headEnd/>
            <a:tailEnd/>
          </a:ln>
        </p:spPr>
        <p:txBody>
          <a:bodyPr/>
          <a:lstStyle/>
          <a:p>
            <a:endParaRPr lang="en-GB" smtClean="0">
              <a:solidFill>
                <a:srgbClr val="FF99CC"/>
              </a:solidFill>
            </a:endParaRPr>
          </a:p>
        </p:txBody>
      </p:sp>
      <p:sp>
        <p:nvSpPr>
          <p:cNvPr id="17516" name="Freeform 381"/>
          <p:cNvSpPr>
            <a:spLocks/>
          </p:cNvSpPr>
          <p:nvPr/>
        </p:nvSpPr>
        <p:spPr bwMode="auto">
          <a:xfrm>
            <a:off x="5473702" y="4557713"/>
            <a:ext cx="366713" cy="54451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7" name="Freeform 382"/>
          <p:cNvSpPr>
            <a:spLocks/>
          </p:cNvSpPr>
          <p:nvPr/>
        </p:nvSpPr>
        <p:spPr bwMode="auto">
          <a:xfrm>
            <a:off x="4745038" y="4275142"/>
            <a:ext cx="203200"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18" name="Freeform 383"/>
          <p:cNvSpPr>
            <a:spLocks/>
          </p:cNvSpPr>
          <p:nvPr/>
        </p:nvSpPr>
        <p:spPr bwMode="auto">
          <a:xfrm>
            <a:off x="4745038" y="4275142"/>
            <a:ext cx="203200"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19" name="Freeform 384"/>
          <p:cNvSpPr>
            <a:spLocks/>
          </p:cNvSpPr>
          <p:nvPr/>
        </p:nvSpPr>
        <p:spPr bwMode="auto">
          <a:xfrm>
            <a:off x="4878390" y="4378325"/>
            <a:ext cx="26987" cy="635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20" name="Freeform 385"/>
          <p:cNvSpPr>
            <a:spLocks/>
          </p:cNvSpPr>
          <p:nvPr/>
        </p:nvSpPr>
        <p:spPr bwMode="auto">
          <a:xfrm>
            <a:off x="4878390" y="4378325"/>
            <a:ext cx="26987" cy="635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21" name="Freeform 386"/>
          <p:cNvSpPr>
            <a:spLocks/>
          </p:cNvSpPr>
          <p:nvPr/>
        </p:nvSpPr>
        <p:spPr bwMode="auto">
          <a:xfrm>
            <a:off x="4794252" y="4384679"/>
            <a:ext cx="111125" cy="131763"/>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2" name="Freeform 387"/>
          <p:cNvSpPr>
            <a:spLocks/>
          </p:cNvSpPr>
          <p:nvPr/>
        </p:nvSpPr>
        <p:spPr bwMode="auto">
          <a:xfrm>
            <a:off x="4957763" y="4283075"/>
            <a:ext cx="322262" cy="266700"/>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3" name="Freeform 388"/>
          <p:cNvSpPr>
            <a:spLocks/>
          </p:cNvSpPr>
          <p:nvPr/>
        </p:nvSpPr>
        <p:spPr bwMode="auto">
          <a:xfrm>
            <a:off x="5270500" y="4384679"/>
            <a:ext cx="347663" cy="18732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4" name="Freeform 389"/>
          <p:cNvSpPr>
            <a:spLocks/>
          </p:cNvSpPr>
          <p:nvPr/>
        </p:nvSpPr>
        <p:spPr bwMode="auto">
          <a:xfrm>
            <a:off x="5170488" y="4557713"/>
            <a:ext cx="211137" cy="2333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5" name="Freeform 390"/>
          <p:cNvSpPr>
            <a:spLocks/>
          </p:cNvSpPr>
          <p:nvPr/>
        </p:nvSpPr>
        <p:spPr bwMode="auto">
          <a:xfrm>
            <a:off x="5126040" y="4605342"/>
            <a:ext cx="128587" cy="13017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6" name="Freeform 391"/>
          <p:cNvSpPr>
            <a:spLocks/>
          </p:cNvSpPr>
          <p:nvPr/>
        </p:nvSpPr>
        <p:spPr bwMode="auto">
          <a:xfrm>
            <a:off x="5092702" y="4346579"/>
            <a:ext cx="203200"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27" name="Freeform 392"/>
          <p:cNvSpPr>
            <a:spLocks/>
          </p:cNvSpPr>
          <p:nvPr/>
        </p:nvSpPr>
        <p:spPr bwMode="auto">
          <a:xfrm>
            <a:off x="5092702" y="4346579"/>
            <a:ext cx="203200"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8" name="Freeform 393"/>
          <p:cNvSpPr>
            <a:spLocks/>
          </p:cNvSpPr>
          <p:nvPr/>
        </p:nvSpPr>
        <p:spPr bwMode="auto">
          <a:xfrm>
            <a:off x="4905377" y="4337054"/>
            <a:ext cx="68263" cy="157163"/>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29" name="Freeform 394"/>
          <p:cNvSpPr>
            <a:spLocks/>
          </p:cNvSpPr>
          <p:nvPr/>
        </p:nvSpPr>
        <p:spPr bwMode="auto">
          <a:xfrm>
            <a:off x="4878391" y="4378329"/>
            <a:ext cx="60325" cy="123825"/>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0" name="Freeform 395"/>
          <p:cNvSpPr>
            <a:spLocks/>
          </p:cNvSpPr>
          <p:nvPr/>
        </p:nvSpPr>
        <p:spPr bwMode="auto">
          <a:xfrm>
            <a:off x="5195888" y="5073650"/>
            <a:ext cx="347662" cy="32543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1" name="Freeform 396"/>
          <p:cNvSpPr>
            <a:spLocks/>
          </p:cNvSpPr>
          <p:nvPr/>
        </p:nvSpPr>
        <p:spPr bwMode="auto">
          <a:xfrm>
            <a:off x="4905377" y="4181479"/>
            <a:ext cx="85725" cy="9366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2" name="Freeform 397"/>
          <p:cNvSpPr>
            <a:spLocks/>
          </p:cNvSpPr>
          <p:nvPr/>
        </p:nvSpPr>
        <p:spPr bwMode="auto">
          <a:xfrm>
            <a:off x="239715" y="2108200"/>
            <a:ext cx="731837" cy="922338"/>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33" name="Freeform 398"/>
          <p:cNvSpPr>
            <a:spLocks/>
          </p:cNvSpPr>
          <p:nvPr/>
        </p:nvSpPr>
        <p:spPr bwMode="auto">
          <a:xfrm>
            <a:off x="971552" y="2070104"/>
            <a:ext cx="2295525" cy="145256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34" name="Freeform 399"/>
          <p:cNvSpPr>
            <a:spLocks/>
          </p:cNvSpPr>
          <p:nvPr/>
        </p:nvSpPr>
        <p:spPr bwMode="auto">
          <a:xfrm>
            <a:off x="1404940" y="3279777"/>
            <a:ext cx="1554162"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35" name="Freeform 400"/>
          <p:cNvSpPr>
            <a:spLocks/>
          </p:cNvSpPr>
          <p:nvPr/>
        </p:nvSpPr>
        <p:spPr bwMode="auto">
          <a:xfrm>
            <a:off x="2397127" y="4286254"/>
            <a:ext cx="120650" cy="112713"/>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6" name="Freeform 401"/>
          <p:cNvSpPr>
            <a:spLocks/>
          </p:cNvSpPr>
          <p:nvPr/>
        </p:nvSpPr>
        <p:spPr bwMode="auto">
          <a:xfrm>
            <a:off x="2439988" y="4389438"/>
            <a:ext cx="103188" cy="6985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7" name="Freeform 402"/>
          <p:cNvSpPr>
            <a:spLocks/>
          </p:cNvSpPr>
          <p:nvPr/>
        </p:nvSpPr>
        <p:spPr bwMode="auto">
          <a:xfrm>
            <a:off x="2535240" y="4429129"/>
            <a:ext cx="152400" cy="60325"/>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8" name="Freeform 403"/>
          <p:cNvSpPr>
            <a:spLocks/>
          </p:cNvSpPr>
          <p:nvPr/>
        </p:nvSpPr>
        <p:spPr bwMode="auto">
          <a:xfrm>
            <a:off x="2636840" y="4359275"/>
            <a:ext cx="314325" cy="319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39" name="Freeform 422"/>
          <p:cNvSpPr>
            <a:spLocks/>
          </p:cNvSpPr>
          <p:nvPr/>
        </p:nvSpPr>
        <p:spPr bwMode="auto">
          <a:xfrm>
            <a:off x="2354263" y="4264025"/>
            <a:ext cx="163512" cy="6985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40" name="Freeform 423"/>
          <p:cNvSpPr>
            <a:spLocks/>
          </p:cNvSpPr>
          <p:nvPr/>
        </p:nvSpPr>
        <p:spPr bwMode="auto">
          <a:xfrm>
            <a:off x="2268538" y="4222754"/>
            <a:ext cx="128587" cy="9842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41" name="Freeform 424"/>
          <p:cNvSpPr>
            <a:spLocks/>
          </p:cNvSpPr>
          <p:nvPr/>
        </p:nvSpPr>
        <p:spPr bwMode="auto">
          <a:xfrm>
            <a:off x="1608140" y="3810000"/>
            <a:ext cx="8175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2" name="Freeform 425"/>
          <p:cNvSpPr>
            <a:spLocks/>
          </p:cNvSpPr>
          <p:nvPr/>
        </p:nvSpPr>
        <p:spPr bwMode="auto">
          <a:xfrm rot="-852288">
            <a:off x="2944815" y="1831975"/>
            <a:ext cx="879475" cy="896938"/>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3" name="Freeform 426"/>
          <p:cNvSpPr>
            <a:spLocks/>
          </p:cNvSpPr>
          <p:nvPr/>
        </p:nvSpPr>
        <p:spPr bwMode="auto">
          <a:xfrm>
            <a:off x="1897065" y="2073277"/>
            <a:ext cx="44450" cy="36513"/>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4" name="Freeform 427"/>
          <p:cNvSpPr>
            <a:spLocks/>
          </p:cNvSpPr>
          <p:nvPr/>
        </p:nvSpPr>
        <p:spPr bwMode="auto">
          <a:xfrm>
            <a:off x="2278063" y="2368554"/>
            <a:ext cx="0" cy="4763"/>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5" name="Freeform 428"/>
          <p:cNvSpPr>
            <a:spLocks/>
          </p:cNvSpPr>
          <p:nvPr/>
        </p:nvSpPr>
        <p:spPr bwMode="auto">
          <a:xfrm>
            <a:off x="2665416" y="2401888"/>
            <a:ext cx="3175" cy="63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6" name="Freeform 429"/>
          <p:cNvSpPr>
            <a:spLocks/>
          </p:cNvSpPr>
          <p:nvPr/>
        </p:nvSpPr>
        <p:spPr bwMode="auto">
          <a:xfrm>
            <a:off x="2286000" y="1984375"/>
            <a:ext cx="15875" cy="14288"/>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7" name="Freeform 430"/>
          <p:cNvSpPr>
            <a:spLocks/>
          </p:cNvSpPr>
          <p:nvPr/>
        </p:nvSpPr>
        <p:spPr bwMode="auto">
          <a:xfrm>
            <a:off x="2489200" y="2452688"/>
            <a:ext cx="155575" cy="120650"/>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8" name="Freeform 431"/>
          <p:cNvSpPr>
            <a:spLocks/>
          </p:cNvSpPr>
          <p:nvPr/>
        </p:nvSpPr>
        <p:spPr bwMode="auto">
          <a:xfrm>
            <a:off x="2363788" y="2090738"/>
            <a:ext cx="647700" cy="40005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49" name="Freeform 432"/>
          <p:cNvSpPr>
            <a:spLocks/>
          </p:cNvSpPr>
          <p:nvPr/>
        </p:nvSpPr>
        <p:spPr bwMode="auto">
          <a:xfrm>
            <a:off x="1801815" y="2024063"/>
            <a:ext cx="173037" cy="1460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0" name="Freeform 433"/>
          <p:cNvSpPr>
            <a:spLocks/>
          </p:cNvSpPr>
          <p:nvPr/>
        </p:nvSpPr>
        <p:spPr bwMode="auto">
          <a:xfrm>
            <a:off x="1984375" y="1970088"/>
            <a:ext cx="157164" cy="9366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1" name="Freeform 434"/>
          <p:cNvSpPr>
            <a:spLocks/>
          </p:cNvSpPr>
          <p:nvPr/>
        </p:nvSpPr>
        <p:spPr bwMode="auto">
          <a:xfrm>
            <a:off x="1919290" y="1920877"/>
            <a:ext cx="119062" cy="61913"/>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2" name="Freeform 435"/>
          <p:cNvSpPr>
            <a:spLocks/>
          </p:cNvSpPr>
          <p:nvPr/>
        </p:nvSpPr>
        <p:spPr bwMode="auto">
          <a:xfrm>
            <a:off x="2152652" y="1982788"/>
            <a:ext cx="100013" cy="8096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3" name="Freeform 436"/>
          <p:cNvSpPr>
            <a:spLocks/>
          </p:cNvSpPr>
          <p:nvPr/>
        </p:nvSpPr>
        <p:spPr bwMode="auto">
          <a:xfrm>
            <a:off x="2254250" y="2032000"/>
            <a:ext cx="39688" cy="46038"/>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4" name="Freeform 437"/>
          <p:cNvSpPr>
            <a:spLocks/>
          </p:cNvSpPr>
          <p:nvPr/>
        </p:nvSpPr>
        <p:spPr bwMode="auto">
          <a:xfrm>
            <a:off x="2244725" y="1968500"/>
            <a:ext cx="233363" cy="10318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5" name="Freeform 438"/>
          <p:cNvSpPr>
            <a:spLocks/>
          </p:cNvSpPr>
          <p:nvPr/>
        </p:nvSpPr>
        <p:spPr bwMode="auto">
          <a:xfrm>
            <a:off x="2060575" y="1903413"/>
            <a:ext cx="47626" cy="3810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6" name="Freeform 439"/>
          <p:cNvSpPr>
            <a:spLocks/>
          </p:cNvSpPr>
          <p:nvPr/>
        </p:nvSpPr>
        <p:spPr bwMode="auto">
          <a:xfrm flipV="1">
            <a:off x="2244725" y="1662113"/>
            <a:ext cx="233363" cy="323850"/>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7" name="Freeform 440"/>
          <p:cNvSpPr>
            <a:spLocks/>
          </p:cNvSpPr>
          <p:nvPr/>
        </p:nvSpPr>
        <p:spPr bwMode="auto">
          <a:xfrm>
            <a:off x="2249490" y="1930404"/>
            <a:ext cx="39687" cy="1746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8" name="Freeform 441"/>
          <p:cNvSpPr>
            <a:spLocks/>
          </p:cNvSpPr>
          <p:nvPr/>
        </p:nvSpPr>
        <p:spPr bwMode="auto">
          <a:xfrm>
            <a:off x="2228852" y="1884363"/>
            <a:ext cx="36513" cy="4762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59" name="Freeform 442"/>
          <p:cNvSpPr>
            <a:spLocks/>
          </p:cNvSpPr>
          <p:nvPr/>
        </p:nvSpPr>
        <p:spPr bwMode="auto">
          <a:xfrm>
            <a:off x="2157415" y="1862138"/>
            <a:ext cx="65087" cy="68262"/>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60" name="Freeform 443"/>
          <p:cNvSpPr>
            <a:spLocks/>
          </p:cNvSpPr>
          <p:nvPr/>
        </p:nvSpPr>
        <p:spPr bwMode="auto">
          <a:xfrm>
            <a:off x="1893888" y="2109788"/>
            <a:ext cx="292100" cy="23495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61" name="Freeform 445"/>
          <p:cNvSpPr>
            <a:spLocks/>
          </p:cNvSpPr>
          <p:nvPr/>
        </p:nvSpPr>
        <p:spPr bwMode="auto">
          <a:xfrm>
            <a:off x="3008315" y="4244975"/>
            <a:ext cx="39687" cy="1905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FFA7"/>
          </a:solidFill>
          <a:ln w="6350"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2205" name="Freeform 450"/>
          <p:cNvSpPr>
            <a:spLocks/>
          </p:cNvSpPr>
          <p:nvPr/>
        </p:nvSpPr>
        <p:spPr bwMode="auto">
          <a:xfrm>
            <a:off x="4138616" y="2471738"/>
            <a:ext cx="141287"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accent6">
              <a:lumMod val="60000"/>
              <a:lumOff val="40000"/>
            </a:schemeClr>
          </a:solidFill>
          <a:ln w="9525" cap="flat" cmpd="sng">
            <a:solidFill>
              <a:schemeClr val="bg2"/>
            </a:solidFill>
            <a:prstDash val="solid"/>
            <a:round/>
            <a:headEnd/>
            <a:tailEnd/>
          </a:ln>
          <a:effectLst/>
        </p:spPr>
        <p:txBody>
          <a:bodyPr anchor="ctr"/>
          <a:lstStyle/>
          <a:p>
            <a:pPr eaLnBrk="0" hangingPunct="0">
              <a:defRPr/>
            </a:pPr>
            <a:endParaRPr lang="en-GB" sz="1400">
              <a:solidFill>
                <a:srgbClr val="FFFFFF"/>
              </a:solidFill>
              <a:latin typeface="Arial" pitchFamily="34" charset="0"/>
            </a:endParaRPr>
          </a:p>
        </p:txBody>
      </p:sp>
      <p:sp>
        <p:nvSpPr>
          <p:cNvPr id="17563" name="Freeform 451"/>
          <p:cNvSpPr>
            <a:spLocks/>
          </p:cNvSpPr>
          <p:nvPr/>
        </p:nvSpPr>
        <p:spPr bwMode="auto">
          <a:xfrm>
            <a:off x="8466140" y="4605342"/>
            <a:ext cx="234950" cy="185737"/>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64" name="Freeform 452"/>
          <p:cNvSpPr>
            <a:spLocks/>
          </p:cNvSpPr>
          <p:nvPr/>
        </p:nvSpPr>
        <p:spPr bwMode="auto">
          <a:xfrm>
            <a:off x="8701088" y="4649788"/>
            <a:ext cx="188912" cy="169862"/>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grpSp>
        <p:nvGrpSpPr>
          <p:cNvPr id="2208" name="Group 453"/>
          <p:cNvGrpSpPr>
            <a:grpSpLocks/>
          </p:cNvGrpSpPr>
          <p:nvPr/>
        </p:nvGrpSpPr>
        <p:grpSpPr bwMode="auto">
          <a:xfrm>
            <a:off x="4650323" y="2860675"/>
            <a:ext cx="271727" cy="368300"/>
            <a:chOff x="2201" y="1250"/>
            <a:chExt cx="133" cy="193"/>
          </a:xfrm>
          <a:solidFill>
            <a:schemeClr val="accent1">
              <a:lumMod val="75000"/>
            </a:schemeClr>
          </a:solidFill>
        </p:grpSpPr>
        <p:sp>
          <p:nvSpPr>
            <p:cNvPr id="2249" name="Freeform 454"/>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2250"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GB" sz="1400">
                <a:solidFill>
                  <a:srgbClr val="FFFFFF"/>
                </a:solidFill>
                <a:latin typeface="Arial" pitchFamily="34" charset="0"/>
              </a:endParaRPr>
            </a:p>
          </p:txBody>
        </p:sp>
      </p:grpSp>
      <p:sp>
        <p:nvSpPr>
          <p:cNvPr id="2209" name="Freeform 458"/>
          <p:cNvSpPr>
            <a:spLocks/>
          </p:cNvSpPr>
          <p:nvPr/>
        </p:nvSpPr>
        <p:spPr bwMode="auto">
          <a:xfrm>
            <a:off x="5715002" y="3709988"/>
            <a:ext cx="79375" cy="4445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accent1">
              <a:lumMod val="75000"/>
            </a:schemeClr>
          </a:solidFill>
          <a:ln w="9525" cap="flat" cmpd="sng">
            <a:solidFill>
              <a:schemeClr val="bg2"/>
            </a:solidFill>
            <a:prstDash val="solid"/>
            <a:round/>
            <a:headEnd type="none" w="med" len="med"/>
            <a:tailEnd type="none" w="med" len="med"/>
          </a:ln>
          <a:effectLst/>
        </p:spPr>
        <p:txBody>
          <a:bodyPr/>
          <a:lstStyle/>
          <a:p>
            <a:pPr eaLnBrk="0" hangingPunct="0">
              <a:defRPr/>
            </a:pPr>
            <a:endParaRPr lang="en-GB" sz="1400">
              <a:solidFill>
                <a:srgbClr val="FFFFFF"/>
              </a:solidFill>
              <a:latin typeface="Arial" pitchFamily="34" charset="0"/>
            </a:endParaRPr>
          </a:p>
        </p:txBody>
      </p:sp>
      <p:sp>
        <p:nvSpPr>
          <p:cNvPr id="17567" name="Freeform 507"/>
          <p:cNvSpPr>
            <a:spLocks/>
          </p:cNvSpPr>
          <p:nvPr/>
        </p:nvSpPr>
        <p:spPr bwMode="auto">
          <a:xfrm>
            <a:off x="6870702" y="3095625"/>
            <a:ext cx="1633538"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68" name="Freeform 260"/>
          <p:cNvSpPr>
            <a:spLocks/>
          </p:cNvSpPr>
          <p:nvPr/>
        </p:nvSpPr>
        <p:spPr bwMode="auto">
          <a:xfrm>
            <a:off x="6918327" y="4664079"/>
            <a:ext cx="61913" cy="6826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69" name="Freeform 261"/>
          <p:cNvSpPr>
            <a:spLocks/>
          </p:cNvSpPr>
          <p:nvPr/>
        </p:nvSpPr>
        <p:spPr bwMode="auto">
          <a:xfrm>
            <a:off x="7805740" y="4143377"/>
            <a:ext cx="58737" cy="53975"/>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70" name="Freeform 262"/>
          <p:cNvSpPr>
            <a:spLocks/>
          </p:cNvSpPr>
          <p:nvPr/>
        </p:nvSpPr>
        <p:spPr bwMode="auto">
          <a:xfrm>
            <a:off x="8120063" y="4010025"/>
            <a:ext cx="34925" cy="9366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71" name="Freeform 263"/>
          <p:cNvSpPr>
            <a:spLocks/>
          </p:cNvSpPr>
          <p:nvPr/>
        </p:nvSpPr>
        <p:spPr bwMode="auto">
          <a:xfrm>
            <a:off x="8375652" y="3767138"/>
            <a:ext cx="49213"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72" name="Freeform 264"/>
          <p:cNvSpPr>
            <a:spLocks/>
          </p:cNvSpPr>
          <p:nvPr/>
        </p:nvSpPr>
        <p:spPr bwMode="auto">
          <a:xfrm>
            <a:off x="8435975" y="3408363"/>
            <a:ext cx="373063" cy="37465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73" name="Freeform 265"/>
          <p:cNvSpPr>
            <a:spLocks/>
          </p:cNvSpPr>
          <p:nvPr/>
        </p:nvSpPr>
        <p:spPr bwMode="auto">
          <a:xfrm>
            <a:off x="8699500" y="3063875"/>
            <a:ext cx="66675" cy="30638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74" name="Freeform 272"/>
          <p:cNvSpPr>
            <a:spLocks/>
          </p:cNvSpPr>
          <p:nvPr/>
        </p:nvSpPr>
        <p:spPr bwMode="auto">
          <a:xfrm>
            <a:off x="8102602" y="4189413"/>
            <a:ext cx="152400" cy="19526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75" name="Freeform 273"/>
          <p:cNvSpPr>
            <a:spLocks/>
          </p:cNvSpPr>
          <p:nvPr/>
        </p:nvSpPr>
        <p:spPr bwMode="auto">
          <a:xfrm>
            <a:off x="8164514" y="4416429"/>
            <a:ext cx="125412" cy="9207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76" name="Freeform 333"/>
          <p:cNvSpPr>
            <a:spLocks/>
          </p:cNvSpPr>
          <p:nvPr/>
        </p:nvSpPr>
        <p:spPr bwMode="auto">
          <a:xfrm>
            <a:off x="7250115" y="3143254"/>
            <a:ext cx="842962" cy="390525"/>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77" name="Line 449"/>
          <p:cNvSpPr>
            <a:spLocks noChangeShapeType="1"/>
          </p:cNvSpPr>
          <p:nvPr/>
        </p:nvSpPr>
        <p:spPr bwMode="auto">
          <a:xfrm>
            <a:off x="8061325"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en-GB" smtClean="0">
              <a:solidFill>
                <a:srgbClr val="FF99CC"/>
              </a:solidFill>
            </a:endParaRPr>
          </a:p>
        </p:txBody>
      </p:sp>
      <p:sp>
        <p:nvSpPr>
          <p:cNvPr id="17578" name="Freeform 506"/>
          <p:cNvSpPr>
            <a:spLocks/>
          </p:cNvSpPr>
          <p:nvPr/>
        </p:nvSpPr>
        <p:spPr bwMode="auto">
          <a:xfrm>
            <a:off x="8221665" y="3492500"/>
            <a:ext cx="134937" cy="155575"/>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solidFill>
                <a:srgbClr val="FF99CC"/>
              </a:solidFill>
            </a:endParaRPr>
          </a:p>
        </p:txBody>
      </p:sp>
      <p:sp>
        <p:nvSpPr>
          <p:cNvPr id="17579" name="Freeform 517"/>
          <p:cNvSpPr>
            <a:spLocks/>
          </p:cNvSpPr>
          <p:nvPr/>
        </p:nvSpPr>
        <p:spPr bwMode="auto">
          <a:xfrm>
            <a:off x="8274050" y="3632204"/>
            <a:ext cx="92075" cy="10477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80" name="Freeform 411"/>
          <p:cNvSpPr>
            <a:spLocks/>
          </p:cNvSpPr>
          <p:nvPr/>
        </p:nvSpPr>
        <p:spPr bwMode="auto">
          <a:xfrm>
            <a:off x="3162303" y="5365750"/>
            <a:ext cx="138113" cy="166688"/>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1" name="Freeform 420"/>
          <p:cNvSpPr>
            <a:spLocks/>
          </p:cNvSpPr>
          <p:nvPr/>
        </p:nvSpPr>
        <p:spPr bwMode="auto">
          <a:xfrm>
            <a:off x="2570164" y="4675188"/>
            <a:ext cx="346075" cy="39211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2" name="Freeform 413"/>
          <p:cNvSpPr>
            <a:spLocks/>
          </p:cNvSpPr>
          <p:nvPr/>
        </p:nvSpPr>
        <p:spPr bwMode="auto">
          <a:xfrm>
            <a:off x="2790825" y="4551367"/>
            <a:ext cx="958850" cy="91122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0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mtClean="0">
              <a:solidFill>
                <a:srgbClr val="FF99CC"/>
              </a:solidFill>
            </a:endParaRPr>
          </a:p>
        </p:txBody>
      </p:sp>
      <p:sp>
        <p:nvSpPr>
          <p:cNvPr id="17583" name="Freeform 409"/>
          <p:cNvSpPr>
            <a:spLocks/>
          </p:cNvSpPr>
          <p:nvPr/>
        </p:nvSpPr>
        <p:spPr bwMode="auto">
          <a:xfrm>
            <a:off x="2778125" y="5153025"/>
            <a:ext cx="511175" cy="947738"/>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2147483647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4" name="Freeform 444"/>
          <p:cNvSpPr>
            <a:spLocks/>
          </p:cNvSpPr>
          <p:nvPr/>
        </p:nvSpPr>
        <p:spPr bwMode="auto">
          <a:xfrm>
            <a:off x="2708276" y="5053013"/>
            <a:ext cx="263525" cy="1179512"/>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85" name="Freeform 410"/>
          <p:cNvSpPr>
            <a:spLocks/>
          </p:cNvSpPr>
          <p:nvPr/>
        </p:nvSpPr>
        <p:spPr bwMode="auto">
          <a:xfrm>
            <a:off x="3055940" y="5105404"/>
            <a:ext cx="217487" cy="18732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6" name="Freeform 412"/>
          <p:cNvSpPr>
            <a:spLocks/>
          </p:cNvSpPr>
          <p:nvPr/>
        </p:nvSpPr>
        <p:spPr bwMode="auto">
          <a:xfrm>
            <a:off x="2889250" y="4897442"/>
            <a:ext cx="288925" cy="28733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7" name="Freeform 405"/>
          <p:cNvSpPr>
            <a:spLocks/>
          </p:cNvSpPr>
          <p:nvPr/>
        </p:nvSpPr>
        <p:spPr bwMode="auto">
          <a:xfrm>
            <a:off x="2743200" y="4629150"/>
            <a:ext cx="211138" cy="139700"/>
          </a:xfrm>
          <a:custGeom>
            <a:avLst/>
            <a:gdLst>
              <a:gd name="T0" fmla="*/ 0 w 10000"/>
              <a:gd name="T1" fmla="*/ 2147483647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88" name="Freeform 407"/>
          <p:cNvSpPr>
            <a:spLocks/>
          </p:cNvSpPr>
          <p:nvPr/>
        </p:nvSpPr>
        <p:spPr bwMode="auto">
          <a:xfrm>
            <a:off x="3092450" y="4462467"/>
            <a:ext cx="127000" cy="17938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89" name="Freeform 408"/>
          <p:cNvSpPr>
            <a:spLocks/>
          </p:cNvSpPr>
          <p:nvPr/>
        </p:nvSpPr>
        <p:spPr bwMode="auto">
          <a:xfrm>
            <a:off x="3289300" y="4525963"/>
            <a:ext cx="82550" cy="9366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90" name="Freeform 417"/>
          <p:cNvSpPr>
            <a:spLocks/>
          </p:cNvSpPr>
          <p:nvPr/>
        </p:nvSpPr>
        <p:spPr bwMode="auto">
          <a:xfrm>
            <a:off x="3189290" y="4522792"/>
            <a:ext cx="104775" cy="109537"/>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591" name="Freeform 418"/>
          <p:cNvSpPr>
            <a:spLocks/>
          </p:cNvSpPr>
          <p:nvPr/>
        </p:nvSpPr>
        <p:spPr bwMode="auto">
          <a:xfrm>
            <a:off x="2794000" y="4378325"/>
            <a:ext cx="361950" cy="280988"/>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92" name="Freeform 421"/>
          <p:cNvSpPr>
            <a:spLocks/>
          </p:cNvSpPr>
          <p:nvPr/>
        </p:nvSpPr>
        <p:spPr bwMode="auto">
          <a:xfrm>
            <a:off x="2589213" y="4627567"/>
            <a:ext cx="147637" cy="149225"/>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2236" name="Freeform 263"/>
          <p:cNvSpPr>
            <a:spLocks/>
          </p:cNvSpPr>
          <p:nvPr/>
        </p:nvSpPr>
        <p:spPr bwMode="auto">
          <a:xfrm>
            <a:off x="5154615" y="2967042"/>
            <a:ext cx="52387" cy="96837"/>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accent1">
              <a:lumMod val="75000"/>
            </a:schemeClr>
          </a:solidFill>
          <a:ln w="9525">
            <a:solidFill>
              <a:schemeClr val="bg2"/>
            </a:solidFill>
            <a:round/>
            <a:headEnd/>
            <a:tailEnd/>
          </a:ln>
        </p:spPr>
        <p:txBody>
          <a:bodyPr/>
          <a:lstStyle/>
          <a:p>
            <a:pPr eaLnBrk="0" hangingPunct="0">
              <a:defRPr/>
            </a:pPr>
            <a:endParaRPr lang="en-GB" sz="1400">
              <a:solidFill>
                <a:srgbClr val="FFFFFF"/>
              </a:solidFill>
              <a:latin typeface="Arial" pitchFamily="34" charset="0"/>
            </a:endParaRPr>
          </a:p>
        </p:txBody>
      </p:sp>
      <p:sp>
        <p:nvSpPr>
          <p:cNvPr id="17594" name="Freeform 295"/>
          <p:cNvSpPr>
            <a:spLocks/>
          </p:cNvSpPr>
          <p:nvPr/>
        </p:nvSpPr>
        <p:spPr bwMode="auto">
          <a:xfrm>
            <a:off x="6521452" y="3652838"/>
            <a:ext cx="474663" cy="417512"/>
          </a:xfrm>
          <a:custGeom>
            <a:avLst/>
            <a:gdLst>
              <a:gd name="T0" fmla="*/ 2147483647 w 10944"/>
              <a:gd name="T1" fmla="*/ 2147483647 h 10652"/>
              <a:gd name="T2" fmla="*/ 2147483647 w 10944"/>
              <a:gd name="T3" fmla="*/ 2147483647 h 10652"/>
              <a:gd name="T4" fmla="*/ 2147483647 w 10944"/>
              <a:gd name="T5" fmla="*/ 2147483647 h 10652"/>
              <a:gd name="T6" fmla="*/ 2147483647 w 10944"/>
              <a:gd name="T7" fmla="*/ 2147483647 h 10652"/>
              <a:gd name="T8" fmla="*/ 2147483647 w 10944"/>
              <a:gd name="T9" fmla="*/ 2147483647 h 10652"/>
              <a:gd name="T10" fmla="*/ 2147483647 w 10944"/>
              <a:gd name="T11" fmla="*/ 2147483647 h 10652"/>
              <a:gd name="T12" fmla="*/ 2147483647 w 10944"/>
              <a:gd name="T13" fmla="*/ 2147483647 h 10652"/>
              <a:gd name="T14" fmla="*/ 2147483647 w 10944"/>
              <a:gd name="T15" fmla="*/ 2147483647 h 10652"/>
              <a:gd name="T16" fmla="*/ 2147483647 w 10944"/>
              <a:gd name="T17" fmla="*/ 2147483647 h 10652"/>
              <a:gd name="T18" fmla="*/ 2147483647 w 10944"/>
              <a:gd name="T19" fmla="*/ 2147483647 h 10652"/>
              <a:gd name="T20" fmla="*/ 2147483647 w 10944"/>
              <a:gd name="T21" fmla="*/ 2147483647 h 10652"/>
              <a:gd name="T22" fmla="*/ 2147483647 w 10944"/>
              <a:gd name="T23" fmla="*/ 1997793352 h 10652"/>
              <a:gd name="T24" fmla="*/ 2147483647 w 10944"/>
              <a:gd name="T25" fmla="*/ 1101535252 h 10652"/>
              <a:gd name="T26" fmla="*/ 2147483647 w 10944"/>
              <a:gd name="T27" fmla="*/ 422176360 h 10652"/>
              <a:gd name="T28" fmla="*/ 2147483647 w 10944"/>
              <a:gd name="T29" fmla="*/ 2348995 h 10652"/>
              <a:gd name="T30" fmla="*/ 2147483647 w 10944"/>
              <a:gd name="T31" fmla="*/ 558986835 h 10652"/>
              <a:gd name="T32" fmla="*/ 2147483647 w 10944"/>
              <a:gd name="T33" fmla="*/ 620348125 h 10652"/>
              <a:gd name="T34" fmla="*/ 2147483647 w 10944"/>
              <a:gd name="T35" fmla="*/ 1351552467 h 10652"/>
              <a:gd name="T36" fmla="*/ 2147483647 w 10944"/>
              <a:gd name="T37" fmla="*/ 2147483647 h 10652"/>
              <a:gd name="T38" fmla="*/ 2147483647 w 10944"/>
              <a:gd name="T39" fmla="*/ 2147483647 h 10652"/>
              <a:gd name="T40" fmla="*/ 2147483647 w 10944"/>
              <a:gd name="T41" fmla="*/ 2147483647 h 10652"/>
              <a:gd name="T42" fmla="*/ 2147483647 w 10944"/>
              <a:gd name="T43" fmla="*/ 2147483647 h 10652"/>
              <a:gd name="T44" fmla="*/ 2147483647 w 10944"/>
              <a:gd name="T45" fmla="*/ 2147483647 h 10652"/>
              <a:gd name="T46" fmla="*/ 2147483647 w 10944"/>
              <a:gd name="T47" fmla="*/ 2147483647 h 10652"/>
              <a:gd name="T48" fmla="*/ 2147483647 w 10944"/>
              <a:gd name="T49" fmla="*/ 2147483647 h 10652"/>
              <a:gd name="T50" fmla="*/ 2147483647 w 10944"/>
              <a:gd name="T51" fmla="*/ 2147483647 h 10652"/>
              <a:gd name="T52" fmla="*/ 2147483647 w 10944"/>
              <a:gd name="T53" fmla="*/ 2147483647 h 10652"/>
              <a:gd name="T54" fmla="*/ 470434015 w 10944"/>
              <a:gd name="T55" fmla="*/ 2147483647 h 10652"/>
              <a:gd name="T56" fmla="*/ 1951324933 w 10944"/>
              <a:gd name="T57" fmla="*/ 2147483647 h 10652"/>
              <a:gd name="T58" fmla="*/ 2147483647 w 10944"/>
              <a:gd name="T59" fmla="*/ 2147483647 h 10652"/>
              <a:gd name="T60" fmla="*/ 2147483647 w 10944"/>
              <a:gd name="T61" fmla="*/ 2147483647 h 10652"/>
              <a:gd name="T62" fmla="*/ 2147483647 w 10944"/>
              <a:gd name="T63" fmla="*/ 2147483647 h 10652"/>
              <a:gd name="T64" fmla="*/ 2147483647 w 10944"/>
              <a:gd name="T65" fmla="*/ 2147483647 h 10652"/>
              <a:gd name="T66" fmla="*/ 896306134 w 10944"/>
              <a:gd name="T67" fmla="*/ 2147483647 h 10652"/>
              <a:gd name="T68" fmla="*/ 1302714642 w 10944"/>
              <a:gd name="T69" fmla="*/ 2147483647 h 10652"/>
              <a:gd name="T70" fmla="*/ 2147483647 w 10944"/>
              <a:gd name="T71" fmla="*/ 2147483647 h 10652"/>
              <a:gd name="T72" fmla="*/ 2147483647 w 10944"/>
              <a:gd name="T73" fmla="*/ 2147483647 h 10652"/>
              <a:gd name="T74" fmla="*/ 2147483647 w 10944"/>
              <a:gd name="T75" fmla="*/ 2147483647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95" name="Freeform 296"/>
          <p:cNvSpPr>
            <a:spLocks/>
          </p:cNvSpPr>
          <p:nvPr/>
        </p:nvSpPr>
        <p:spPr bwMode="auto">
          <a:xfrm>
            <a:off x="6786563" y="3657600"/>
            <a:ext cx="790576" cy="890588"/>
          </a:xfrm>
          <a:custGeom>
            <a:avLst/>
            <a:gdLst>
              <a:gd name="T0" fmla="*/ 47098763 w 10736"/>
              <a:gd name="T1" fmla="*/ 36857519 h 10000"/>
              <a:gd name="T2" fmla="*/ 47830549 w 10736"/>
              <a:gd name="T3" fmla="*/ 41259517 h 10000"/>
              <a:gd name="T4" fmla="*/ 53809957 w 10736"/>
              <a:gd name="T5" fmla="*/ 32122440 h 10000"/>
              <a:gd name="T6" fmla="*/ 53093203 w 10736"/>
              <a:gd name="T7" fmla="*/ 26808391 h 10000"/>
              <a:gd name="T8" fmla="*/ 50396700 w 10736"/>
              <a:gd name="T9" fmla="*/ 22128796 h 10000"/>
              <a:gd name="T10" fmla="*/ 45484869 w 10736"/>
              <a:gd name="T11" fmla="*/ 20145902 h 10000"/>
              <a:gd name="T12" fmla="*/ 44071405 w 10736"/>
              <a:gd name="T13" fmla="*/ 25642433 h 10000"/>
              <a:gd name="T14" fmla="*/ 42287147 w 10736"/>
              <a:gd name="T15" fmla="*/ 27434920 h 10000"/>
              <a:gd name="T16" fmla="*/ 41409976 w 10736"/>
              <a:gd name="T17" fmla="*/ 24976184 h 10000"/>
              <a:gd name="T18" fmla="*/ 36357772 w 10736"/>
              <a:gd name="T19" fmla="*/ 24999963 h 10000"/>
              <a:gd name="T20" fmla="*/ 34122402 w 10736"/>
              <a:gd name="T21" fmla="*/ 27506345 h 10000"/>
              <a:gd name="T22" fmla="*/ 30764263 w 10736"/>
              <a:gd name="T23" fmla="*/ 26673556 h 10000"/>
              <a:gd name="T24" fmla="*/ 21251341 w 10736"/>
              <a:gd name="T25" fmla="*/ 21668808 h 10000"/>
              <a:gd name="T26" fmla="*/ 20133656 w 10736"/>
              <a:gd name="T27" fmla="*/ 14998393 h 10000"/>
              <a:gd name="T28" fmla="*/ 20133656 w 10736"/>
              <a:gd name="T29" fmla="*/ 9168782 h 10000"/>
              <a:gd name="T30" fmla="*/ 21216266 w 10736"/>
              <a:gd name="T31" fmla="*/ 4766783 h 10000"/>
              <a:gd name="T32" fmla="*/ 17898212 w 10736"/>
              <a:gd name="T33" fmla="*/ 0 h 10000"/>
              <a:gd name="T34" fmla="*/ 16219179 w 10736"/>
              <a:gd name="T35" fmla="*/ 832789 h 10000"/>
              <a:gd name="T36" fmla="*/ 10625670 w 10736"/>
              <a:gd name="T37" fmla="*/ 3331244 h 10000"/>
              <a:gd name="T38" fmla="*/ 12304703 w 10736"/>
              <a:gd name="T39" fmla="*/ 9168782 h 10000"/>
              <a:gd name="T40" fmla="*/ 10069333 w 10736"/>
              <a:gd name="T41" fmla="*/ 16671985 h 10000"/>
              <a:gd name="T42" fmla="*/ 4475824 w 10736"/>
              <a:gd name="T43" fmla="*/ 24167174 h 10000"/>
              <a:gd name="T44" fmla="*/ 3914476 w 10736"/>
              <a:gd name="T45" fmla="*/ 30004711 h 10000"/>
              <a:gd name="T46" fmla="*/ 3358139 w 10736"/>
              <a:gd name="T47" fmla="*/ 35001533 h 10000"/>
              <a:gd name="T48" fmla="*/ 0 w 10736"/>
              <a:gd name="T49" fmla="*/ 36667200 h 10000"/>
              <a:gd name="T50" fmla="*/ 3914476 w 10736"/>
              <a:gd name="T51" fmla="*/ 44170315 h 10000"/>
              <a:gd name="T52" fmla="*/ 8385216 w 10736"/>
              <a:gd name="T53" fmla="*/ 56670341 h 10000"/>
              <a:gd name="T54" fmla="*/ 12861040 w 10736"/>
              <a:gd name="T55" fmla="*/ 70978706 h 10000"/>
              <a:gd name="T56" fmla="*/ 16219179 w 10736"/>
              <a:gd name="T57" fmla="*/ 79314699 h 10000"/>
              <a:gd name="T58" fmla="*/ 20133656 w 10736"/>
              <a:gd name="T59" fmla="*/ 72644373 h 10000"/>
              <a:gd name="T60" fmla="*/ 21251341 w 10736"/>
              <a:gd name="T61" fmla="*/ 63483517 h 10000"/>
              <a:gd name="T62" fmla="*/ 25727165 w 10736"/>
              <a:gd name="T63" fmla="*/ 53339096 h 10000"/>
              <a:gd name="T64" fmla="*/ 33275370 w 10736"/>
              <a:gd name="T65" fmla="*/ 46597345 h 10000"/>
              <a:gd name="T66" fmla="*/ 40407612 w 10736"/>
              <a:gd name="T67" fmla="*/ 42084380 h 10000"/>
              <a:gd name="T68" fmla="*/ 39866307 w 10736"/>
              <a:gd name="T69" fmla="*/ 34842920 h 10000"/>
              <a:gd name="T70" fmla="*/ 42156794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solidFill>
            <a:round/>
            <a:headEnd/>
            <a:tailEnd/>
          </a:ln>
        </p:spPr>
        <p:txBody>
          <a:bodyPr/>
          <a:lstStyle/>
          <a:p>
            <a:endParaRPr lang="en-GB" smtClean="0">
              <a:solidFill>
                <a:srgbClr val="FF99CC"/>
              </a:solidFill>
            </a:endParaRPr>
          </a:p>
        </p:txBody>
      </p:sp>
      <p:sp>
        <p:nvSpPr>
          <p:cNvPr id="17596" name="Freeform 297"/>
          <p:cNvSpPr>
            <a:spLocks/>
          </p:cNvSpPr>
          <p:nvPr/>
        </p:nvSpPr>
        <p:spPr bwMode="auto">
          <a:xfrm>
            <a:off x="6502402" y="3625850"/>
            <a:ext cx="384175" cy="274638"/>
          </a:xfrm>
          <a:custGeom>
            <a:avLst/>
            <a:gdLst>
              <a:gd name="T0" fmla="*/ 2147483647 w 10348"/>
              <a:gd name="T1" fmla="*/ 127370832 h 11017"/>
              <a:gd name="T2" fmla="*/ 2147483647 w 10348"/>
              <a:gd name="T3" fmla="*/ 455278234 h 11017"/>
              <a:gd name="T4" fmla="*/ 2147483647 w 10348"/>
              <a:gd name="T5" fmla="*/ 455278234 h 11017"/>
              <a:gd name="T6" fmla="*/ 2147483647 w 10348"/>
              <a:gd name="T7" fmla="*/ 113815526 h 11017"/>
              <a:gd name="T8" fmla="*/ 2147483647 w 10348"/>
              <a:gd name="T9" fmla="*/ 0 h 11017"/>
              <a:gd name="T10" fmla="*/ 2147483647 w 10348"/>
              <a:gd name="T11" fmla="*/ 341462085 h 11017"/>
              <a:gd name="T12" fmla="*/ 2147483647 w 10348"/>
              <a:gd name="T13" fmla="*/ 569480901 h 11017"/>
              <a:gd name="T14" fmla="*/ 2147483647 w 10348"/>
              <a:gd name="T15" fmla="*/ 449081292 h 11017"/>
              <a:gd name="T16" fmla="*/ 2147483647 w 10348"/>
              <a:gd name="T17" fmla="*/ 455278234 h 11017"/>
              <a:gd name="T18" fmla="*/ 2147483647 w 10348"/>
              <a:gd name="T19" fmla="*/ 455278234 h 11017"/>
              <a:gd name="T20" fmla="*/ 2147483647 w 10348"/>
              <a:gd name="T21" fmla="*/ 341462085 h 11017"/>
              <a:gd name="T22" fmla="*/ 2147483647 w 10348"/>
              <a:gd name="T23" fmla="*/ 910942986 h 11017"/>
              <a:gd name="T24" fmla="*/ 2147483647 w 10348"/>
              <a:gd name="T25" fmla="*/ 1138590192 h 11017"/>
              <a:gd name="T26" fmla="*/ 2147483647 w 10348"/>
              <a:gd name="T27" fmla="*/ 1366221220 h 11017"/>
              <a:gd name="T28" fmla="*/ 1805905160 w 10348"/>
              <a:gd name="T29" fmla="*/ 1252405693 h 11017"/>
              <a:gd name="T30" fmla="*/ 851075794 w 10348"/>
              <a:gd name="T31" fmla="*/ 1101813130 h 11017"/>
              <a:gd name="T32" fmla="*/ 527839712 w 10348"/>
              <a:gd name="T33" fmla="*/ 1821886594 h 11017"/>
              <a:gd name="T34" fmla="*/ 515954441 w 10348"/>
              <a:gd name="T35" fmla="*/ 2147483647 h 11017"/>
              <a:gd name="T36" fmla="*/ 0 w 10348"/>
              <a:gd name="T37" fmla="*/ 2147483647 h 11017"/>
              <a:gd name="T38" fmla="*/ 1186152785 w 10348"/>
              <a:gd name="T39" fmla="*/ 2147483647 h 11017"/>
              <a:gd name="T40" fmla="*/ 1160952001 w 10348"/>
              <a:gd name="T41" fmla="*/ 2147483647 h 11017"/>
              <a:gd name="T42" fmla="*/ 699824130 w 10348"/>
              <a:gd name="T43" fmla="*/ 2147483647 h 11017"/>
              <a:gd name="T44" fmla="*/ 2023868703 w 10348"/>
              <a:gd name="T45" fmla="*/ 2147483647 h 11017"/>
              <a:gd name="T46" fmla="*/ 2147483647 w 10348"/>
              <a:gd name="T47" fmla="*/ 2147483647 h 11017"/>
              <a:gd name="T48" fmla="*/ 2147483647 w 10348"/>
              <a:gd name="T49" fmla="*/ 2147483647 h 11017"/>
              <a:gd name="T50" fmla="*/ 2147483647 w 10348"/>
              <a:gd name="T51" fmla="*/ 2147483647 h 11017"/>
              <a:gd name="T52" fmla="*/ 2147483647 w 10348"/>
              <a:gd name="T53" fmla="*/ 2147483647 h 11017"/>
              <a:gd name="T54" fmla="*/ 2147483647 w 10348"/>
              <a:gd name="T55" fmla="*/ 2147483647 h 11017"/>
              <a:gd name="T56" fmla="*/ 2147483647 w 10348"/>
              <a:gd name="T57" fmla="*/ 2147483647 h 11017"/>
              <a:gd name="T58" fmla="*/ 2147483647 w 10348"/>
              <a:gd name="T59" fmla="*/ 2147483647 h 11017"/>
              <a:gd name="T60" fmla="*/ 2147483647 w 10348"/>
              <a:gd name="T61" fmla="*/ 2147483647 h 11017"/>
              <a:gd name="T62" fmla="*/ 2147483647 w 10348"/>
              <a:gd name="T63" fmla="*/ 2147483647 h 11017"/>
              <a:gd name="T64" fmla="*/ 2147483647 w 10348"/>
              <a:gd name="T65" fmla="*/ 1910544014 h 11017"/>
              <a:gd name="T66" fmla="*/ 2147483647 w 10348"/>
              <a:gd name="T67" fmla="*/ 1644586688 h 11017"/>
              <a:gd name="T68" fmla="*/ 2147483647 w 10348"/>
              <a:gd name="T69" fmla="*/ 1240012457 h 11017"/>
              <a:gd name="T70" fmla="*/ 2147483647 w 10348"/>
              <a:gd name="T71" fmla="*/ 797127484 h 11017"/>
              <a:gd name="T72" fmla="*/ 2147483647 w 10348"/>
              <a:gd name="T73" fmla="*/ 683311958 h 11017"/>
              <a:gd name="T74" fmla="*/ 2147483647 w 10348"/>
              <a:gd name="T75" fmla="*/ 341462085 h 11017"/>
              <a:gd name="T76" fmla="*/ 2147483647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97" name="Freeform 298"/>
          <p:cNvSpPr>
            <a:spLocks/>
          </p:cNvSpPr>
          <p:nvPr/>
        </p:nvSpPr>
        <p:spPr bwMode="auto">
          <a:xfrm>
            <a:off x="7364413" y="4035429"/>
            <a:ext cx="122237" cy="13811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98" name="Freeform 331"/>
          <p:cNvSpPr>
            <a:spLocks/>
          </p:cNvSpPr>
          <p:nvPr/>
        </p:nvSpPr>
        <p:spPr bwMode="auto">
          <a:xfrm>
            <a:off x="7100888" y="3852863"/>
            <a:ext cx="231775" cy="120650"/>
          </a:xfrm>
          <a:custGeom>
            <a:avLst/>
            <a:gdLst>
              <a:gd name="T0" fmla="*/ 2147483647 w 10000"/>
              <a:gd name="T1" fmla="*/ 2147483647 h 11631"/>
              <a:gd name="T2" fmla="*/ 2147483647 w 10000"/>
              <a:gd name="T3" fmla="*/ 2094439447 h 11631"/>
              <a:gd name="T4" fmla="*/ 2147483647 w 10000"/>
              <a:gd name="T5" fmla="*/ 545154810 h 11631"/>
              <a:gd name="T6" fmla="*/ 2147483647 w 10000"/>
              <a:gd name="T7" fmla="*/ 0 h 11631"/>
              <a:gd name="T8" fmla="*/ 0 w 10000"/>
              <a:gd name="T9" fmla="*/ 2147483647 h 11631"/>
              <a:gd name="T10" fmla="*/ 2147483647 w 10000"/>
              <a:gd name="T11" fmla="*/ 2147483647 h 11631"/>
              <a:gd name="T12" fmla="*/ 2147483647 w 10000"/>
              <a:gd name="T13" fmla="*/ 2147483647 h 11631"/>
              <a:gd name="T14" fmla="*/ 2147483647 w 10000"/>
              <a:gd name="T15" fmla="*/ 2147483647 h 11631"/>
              <a:gd name="T16" fmla="*/ 2147483647 w 10000"/>
              <a:gd name="T17" fmla="*/ 2147483647 h 11631"/>
              <a:gd name="T18" fmla="*/ 2147483647 w 10000"/>
              <a:gd name="T19" fmla="*/ 2147483647 h 11631"/>
              <a:gd name="T20" fmla="*/ 2147483647 w 10000"/>
              <a:gd name="T21" fmla="*/ 2147483647 h 11631"/>
              <a:gd name="T22" fmla="*/ 2147483647 w 10000"/>
              <a:gd name="T23" fmla="*/ 2147483647 h 11631"/>
              <a:gd name="T24" fmla="*/ 2147483647 w 10000"/>
              <a:gd name="T25" fmla="*/ 2147483647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599" name="Freeform 447"/>
          <p:cNvSpPr>
            <a:spLocks/>
          </p:cNvSpPr>
          <p:nvPr/>
        </p:nvSpPr>
        <p:spPr bwMode="auto">
          <a:xfrm>
            <a:off x="7477125" y="3989388"/>
            <a:ext cx="293688" cy="488950"/>
          </a:xfrm>
          <a:custGeom>
            <a:avLst/>
            <a:gdLst>
              <a:gd name="T0" fmla="*/ 1401415400 w 12864"/>
              <a:gd name="T1" fmla="*/ 0 h 10000"/>
              <a:gd name="T2" fmla="*/ 1096299341 w 12864"/>
              <a:gd name="T3" fmla="*/ 2147483647 h 10000"/>
              <a:gd name="T4" fmla="*/ 947517351 w 12864"/>
              <a:gd name="T5" fmla="*/ 2147483647 h 10000"/>
              <a:gd name="T6" fmla="*/ 900444336 w 12864"/>
              <a:gd name="T7" fmla="*/ 2147483647 h 10000"/>
              <a:gd name="T8" fmla="*/ 388759586 w 12864"/>
              <a:gd name="T9" fmla="*/ 2147483647 h 10000"/>
              <a:gd name="T10" fmla="*/ 75861217 w 12864"/>
              <a:gd name="T11" fmla="*/ 2147483647 h 10000"/>
              <a:gd name="T12" fmla="*/ 0 w 12864"/>
              <a:gd name="T13" fmla="*/ 2147483647 h 10000"/>
              <a:gd name="T14" fmla="*/ 518206417 w 12864"/>
              <a:gd name="T15" fmla="*/ 2147483647 h 10000"/>
              <a:gd name="T16" fmla="*/ 401783374 w 12864"/>
              <a:gd name="T17" fmla="*/ 2147483647 h 10000"/>
              <a:gd name="T18" fmla="*/ 998371838 w 12864"/>
              <a:gd name="T19" fmla="*/ 2147483647 h 10000"/>
              <a:gd name="T20" fmla="*/ 1340688276 w 12864"/>
              <a:gd name="T21" fmla="*/ 2147483647 h 10000"/>
              <a:gd name="T22" fmla="*/ 1150094751 w 12864"/>
              <a:gd name="T23" fmla="*/ 2147483647 h 10000"/>
              <a:gd name="T24" fmla="*/ 1275970360 w 12864"/>
              <a:gd name="T25" fmla="*/ 2147483647 h 10000"/>
              <a:gd name="T26" fmla="*/ 1404366323 w 12864"/>
              <a:gd name="T27" fmla="*/ 2147483647 h 10000"/>
              <a:gd name="T28" fmla="*/ 1552507968 w 12864"/>
              <a:gd name="T29" fmla="*/ 2147483647 h 10000"/>
              <a:gd name="T30" fmla="*/ 1587808315 w 12864"/>
              <a:gd name="T31" fmla="*/ 2147483647 h 10000"/>
              <a:gd name="T32" fmla="*/ 1892724123 w 12864"/>
              <a:gd name="T33" fmla="*/ 2147483647 h 10000"/>
              <a:gd name="T34" fmla="*/ 1760547121 w 12864"/>
              <a:gd name="T35" fmla="*/ 2147483647 h 10000"/>
              <a:gd name="T36" fmla="*/ 1545156207 w 12864"/>
              <a:gd name="T37" fmla="*/ 2147483647 h 10000"/>
              <a:gd name="T38" fmla="*/ 1652746527 w 12864"/>
              <a:gd name="T39" fmla="*/ 2147483647 h 10000"/>
              <a:gd name="T40" fmla="*/ 1634671533 w 12864"/>
              <a:gd name="T41" fmla="*/ 2147483647 h 10000"/>
              <a:gd name="T42" fmla="*/ 1347620467 w 12864"/>
              <a:gd name="T43" fmla="*/ 2147483647 h 10000"/>
              <a:gd name="T44" fmla="*/ 1491151000 w 12864"/>
              <a:gd name="T45" fmla="*/ 2147483647 h 10000"/>
              <a:gd name="T46" fmla="*/ 1663459736 w 12864"/>
              <a:gd name="T47" fmla="*/ 2147483647 h 10000"/>
              <a:gd name="T48" fmla="*/ 2035204265 w 12864"/>
              <a:gd name="T49" fmla="*/ 2147483647 h 10000"/>
              <a:gd name="T50" fmla="*/ 2147483647 w 12864"/>
              <a:gd name="T51" fmla="*/ 2147483647 h 10000"/>
              <a:gd name="T52" fmla="*/ 2147483647 w 12864"/>
              <a:gd name="T53" fmla="*/ 2147483647 h 10000"/>
              <a:gd name="T54" fmla="*/ 2147483647 w 12864"/>
              <a:gd name="T55" fmla="*/ 2147483647 h 10000"/>
              <a:gd name="T56" fmla="*/ 2147483647 w 12864"/>
              <a:gd name="T57" fmla="*/ 2147483647 h 10000"/>
              <a:gd name="T58" fmla="*/ 2147483647 w 12864"/>
              <a:gd name="T59" fmla="*/ 2147483647 h 10000"/>
              <a:gd name="T60" fmla="*/ 1998214138 w 12864"/>
              <a:gd name="T61" fmla="*/ 2147483647 h 10000"/>
              <a:gd name="T62" fmla="*/ 1634461260 w 12864"/>
              <a:gd name="T63" fmla="*/ 2147483647 h 10000"/>
              <a:gd name="T64" fmla="*/ 1561330691 w 12864"/>
              <a:gd name="T65" fmla="*/ 2147483647 h 10000"/>
              <a:gd name="T66" fmla="*/ 1491151000 w 12864"/>
              <a:gd name="T67" fmla="*/ 2147483647 h 10000"/>
              <a:gd name="T68" fmla="*/ 1652746527 w 12864"/>
              <a:gd name="T69" fmla="*/ 2147483647 h 10000"/>
              <a:gd name="T70" fmla="*/ 1652746527 w 12864"/>
              <a:gd name="T71" fmla="*/ 2147483647 h 10000"/>
              <a:gd name="T72" fmla="*/ 140141540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600" name="Freeform 241"/>
          <p:cNvSpPr>
            <a:spLocks/>
          </p:cNvSpPr>
          <p:nvPr/>
        </p:nvSpPr>
        <p:spPr bwMode="auto">
          <a:xfrm>
            <a:off x="7354890" y="3922713"/>
            <a:ext cx="96837" cy="49212"/>
          </a:xfrm>
          <a:custGeom>
            <a:avLst/>
            <a:gdLst>
              <a:gd name="T0" fmla="*/ 0 w 348468"/>
              <a:gd name="T1" fmla="*/ 595 h 191264"/>
              <a:gd name="T2" fmla="*/ 468 w 348468"/>
              <a:gd name="T3" fmla="*/ 836 h 191264"/>
              <a:gd name="T4" fmla="*/ 745 w 348468"/>
              <a:gd name="T5" fmla="*/ 710 h 191264"/>
              <a:gd name="T6" fmla="*/ 997 w 348468"/>
              <a:gd name="T7" fmla="*/ 824 h 191264"/>
              <a:gd name="T8" fmla="*/ 1489 w 348468"/>
              <a:gd name="T9" fmla="*/ 733 h 191264"/>
              <a:gd name="T10" fmla="*/ 1597 w 348468"/>
              <a:gd name="T11" fmla="*/ 458 h 191264"/>
              <a:gd name="T12" fmla="*/ 1165 w 348468"/>
              <a:gd name="T13" fmla="*/ 23 h 191264"/>
              <a:gd name="T14" fmla="*/ 769 w 348468"/>
              <a:gd name="T15" fmla="*/ 92 h 191264"/>
              <a:gd name="T16" fmla="*/ 528 w 348468"/>
              <a:gd name="T17" fmla="*/ 0 h 191264"/>
              <a:gd name="T18" fmla="*/ 13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FFFFCC"/>
          </a:solidFill>
          <a:ln w="9525">
            <a:solidFill>
              <a:schemeClr val="bg2"/>
            </a:solidFill>
            <a:round/>
            <a:headEnd/>
            <a:tailEnd/>
          </a:ln>
        </p:spPr>
        <p:txBody>
          <a:bodyPr/>
          <a:lstStyle/>
          <a:p>
            <a:endParaRPr lang="en-GB" smtClean="0">
              <a:solidFill>
                <a:srgbClr val="FF99CC"/>
              </a:solidFill>
            </a:endParaRPr>
          </a:p>
        </p:txBody>
      </p:sp>
      <p:sp>
        <p:nvSpPr>
          <p:cNvPr id="17601" name="Freeform 448"/>
          <p:cNvSpPr>
            <a:spLocks/>
          </p:cNvSpPr>
          <p:nvPr/>
        </p:nvSpPr>
        <p:spPr bwMode="auto">
          <a:xfrm>
            <a:off x="7723189" y="4565650"/>
            <a:ext cx="139700" cy="147638"/>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602" name="Freeform 330"/>
          <p:cNvSpPr>
            <a:spLocks/>
          </p:cNvSpPr>
          <p:nvPr/>
        </p:nvSpPr>
        <p:spPr bwMode="auto">
          <a:xfrm>
            <a:off x="7761290" y="4108454"/>
            <a:ext cx="217487" cy="39211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603" name="Freeform 446"/>
          <p:cNvSpPr>
            <a:spLocks/>
          </p:cNvSpPr>
          <p:nvPr/>
        </p:nvSpPr>
        <p:spPr bwMode="auto">
          <a:xfrm>
            <a:off x="7621588" y="4173538"/>
            <a:ext cx="241300" cy="40005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FFFFA7"/>
          </a:solidFill>
          <a:ln w="9525" cap="flat" cmpd="sng">
            <a:solidFill>
              <a:schemeClr val="bg2"/>
            </a:solidFill>
            <a:prstDash val="solid"/>
            <a:round/>
            <a:headEnd type="none" w="med" len="med"/>
            <a:tailEnd type="none" w="med" len="med"/>
          </a:ln>
        </p:spPr>
        <p:txBody>
          <a:bodyPr/>
          <a:lstStyle/>
          <a:p>
            <a:endParaRPr lang="en-GB" smtClean="0">
              <a:solidFill>
                <a:srgbClr val="FF99CC"/>
              </a:solidFill>
            </a:endParaRPr>
          </a:p>
        </p:txBody>
      </p:sp>
      <p:sp>
        <p:nvSpPr>
          <p:cNvPr id="17604" name="Freeform 329"/>
          <p:cNvSpPr>
            <a:spLocks/>
          </p:cNvSpPr>
          <p:nvPr/>
        </p:nvSpPr>
        <p:spPr bwMode="auto">
          <a:xfrm>
            <a:off x="7694615" y="4133850"/>
            <a:ext cx="228600" cy="230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0 h 10000"/>
              <a:gd name="T20" fmla="*/ 2147483647 w 10000"/>
              <a:gd name="T21" fmla="*/ 0 h 10000"/>
              <a:gd name="T22" fmla="*/ 2147483647 w 10000"/>
              <a:gd name="T23" fmla="*/ 2147483647 h 10000"/>
              <a:gd name="T24" fmla="*/ 0 w 10000"/>
              <a:gd name="T25" fmla="*/ 2147483647 h 10000"/>
              <a:gd name="T26" fmla="*/ 1786460015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605" name="Freeform 329"/>
          <p:cNvSpPr>
            <a:spLocks/>
          </p:cNvSpPr>
          <p:nvPr/>
        </p:nvSpPr>
        <p:spPr bwMode="auto">
          <a:xfrm>
            <a:off x="7762875" y="4348167"/>
            <a:ext cx="160338" cy="117475"/>
          </a:xfrm>
          <a:custGeom>
            <a:avLst/>
            <a:gdLst>
              <a:gd name="T0" fmla="*/ 2147483647 w 10000"/>
              <a:gd name="T1" fmla="*/ 495727010 h 6448"/>
              <a:gd name="T2" fmla="*/ 2147483647 w 10000"/>
              <a:gd name="T3" fmla="*/ 274643943 h 6448"/>
              <a:gd name="T4" fmla="*/ 2147483647 w 10000"/>
              <a:gd name="T5" fmla="*/ 0 h 6448"/>
              <a:gd name="T6" fmla="*/ 1282131104 w 10000"/>
              <a:gd name="T7" fmla="*/ 914091121 h 6448"/>
              <a:gd name="T8" fmla="*/ 0 w 10000"/>
              <a:gd name="T9" fmla="*/ 2147483647 h 6448"/>
              <a:gd name="T10" fmla="*/ 0 w 10000"/>
              <a:gd name="T11" fmla="*/ 2147483647 h 6448"/>
              <a:gd name="T12" fmla="*/ 2136919960 w 10000"/>
              <a:gd name="T13" fmla="*/ 2147483647 h 6448"/>
              <a:gd name="T14" fmla="*/ 2147483647 w 10000"/>
              <a:gd name="T15" fmla="*/ 2147483647 h 6448"/>
              <a:gd name="T16" fmla="*/ 2147483647 w 10000"/>
              <a:gd name="T17" fmla="*/ 2147483647 h 6448"/>
              <a:gd name="T18" fmla="*/ 2147483647 w 10000"/>
              <a:gd name="T19" fmla="*/ 2147483647 h 6448"/>
              <a:gd name="T20" fmla="*/ 2147483647 w 10000"/>
              <a:gd name="T21" fmla="*/ 2147483647 h 6448"/>
              <a:gd name="T22" fmla="*/ 2147483647 w 10000"/>
              <a:gd name="T23" fmla="*/ 2147483647 h 6448"/>
              <a:gd name="T24" fmla="*/ 2147483647 w 10000"/>
              <a:gd name="T25" fmla="*/ 914091121 h 6448"/>
              <a:gd name="T26" fmla="*/ 2147483647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FFFFA7"/>
          </a:solidFill>
          <a:ln w="9525">
            <a:solidFill>
              <a:schemeClr val="bg2"/>
            </a:solidFill>
            <a:round/>
            <a:headEnd/>
            <a:tailEnd/>
          </a:ln>
        </p:spPr>
        <p:txBody>
          <a:bodyPr/>
          <a:lstStyle/>
          <a:p>
            <a:endParaRPr lang="en-GB" smtClean="0">
              <a:solidFill>
                <a:srgbClr val="FF99CC"/>
              </a:solidFill>
            </a:endParaRPr>
          </a:p>
        </p:txBody>
      </p:sp>
      <p:sp>
        <p:nvSpPr>
          <p:cNvPr id="17606" name="Rectangle 2"/>
          <p:cNvSpPr>
            <a:spLocks noGrp="1" noChangeArrowheads="1"/>
          </p:cNvSpPr>
          <p:nvPr>
            <p:ph type="title"/>
          </p:nvPr>
        </p:nvSpPr>
        <p:spPr>
          <a:xfrm>
            <a:off x="536575" y="274638"/>
            <a:ext cx="9190038" cy="1143000"/>
          </a:xfrm>
        </p:spPr>
        <p:txBody>
          <a:bodyPr/>
          <a:lstStyle/>
          <a:p>
            <a:pPr eaLnBrk="1" hangingPunct="1"/>
            <a:r>
              <a:rPr lang="en-US" sz="4000" b="1" i="1" dirty="0" smtClean="0">
                <a:solidFill>
                  <a:schemeClr val="accent6">
                    <a:lumMod val="50000"/>
                  </a:schemeClr>
                </a:solidFill>
                <a:latin typeface="Verdana" pitchFamily="34" charset="0"/>
              </a:rPr>
              <a:t>But everyone can participate!</a:t>
            </a:r>
          </a:p>
        </p:txBody>
      </p:sp>
    </p:spTree>
    <p:extLst>
      <p:ext uri="{BB962C8B-B14F-4D97-AF65-F5344CB8AC3E}">
        <p14:creationId xmlns:p14="http://schemas.microsoft.com/office/powerpoint/2010/main" val="3295951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1 – Excellent Science</a:t>
            </a:r>
            <a:endParaRPr lang="en-GB" dirty="0"/>
          </a:p>
        </p:txBody>
      </p:sp>
    </p:spTree>
    <p:extLst>
      <p:ext uri="{BB962C8B-B14F-4D97-AF65-F5344CB8AC3E}">
        <p14:creationId xmlns:p14="http://schemas.microsoft.com/office/powerpoint/2010/main" val="1823908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76274556"/>
              </p:ext>
            </p:extLst>
          </p:nvPr>
        </p:nvGraphicFramePr>
        <p:xfrm>
          <a:off x="1436914" y="985652"/>
          <a:ext cx="6854527" cy="373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591294" y="4786461"/>
            <a:ext cx="6700147" cy="46754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591294" y="52578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33202" y="5254005"/>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3862247"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592261"/>
          </a:xfrm>
        </p:spPr>
        <p:txBody>
          <a:bodyPr/>
          <a:lstStyle/>
          <a:p>
            <a:r>
              <a:rPr lang="en-GB" dirty="0" smtClean="0"/>
              <a:t>Horizon 2020 structure</a:t>
            </a:r>
            <a:endParaRPr lang="en-GB" dirty="0"/>
          </a:p>
        </p:txBody>
      </p:sp>
    </p:spTree>
    <p:extLst>
      <p:ext uri="{BB962C8B-B14F-4D97-AF65-F5344CB8AC3E}">
        <p14:creationId xmlns:p14="http://schemas.microsoft.com/office/powerpoint/2010/main" val="57739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54796" y="588780"/>
            <a:ext cx="7138988" cy="746125"/>
          </a:xfrm>
        </p:spPr>
        <p:txBody>
          <a:bodyPr>
            <a:noAutofit/>
          </a:bodyPr>
          <a:lstStyle/>
          <a:p>
            <a:pPr eaLnBrk="1" fontAlgn="auto" hangingPunct="1">
              <a:spcAft>
                <a:spcPts val="0"/>
              </a:spcAft>
              <a:defRPr/>
            </a:pPr>
            <a:r>
              <a:rPr lang="en-GB" dirty="0" smtClean="0">
                <a:ea typeface="Verdana" pitchFamily="34" charset="0"/>
                <a:cs typeface="Verdana" pitchFamily="34" charset="0"/>
              </a:rPr>
              <a:t>Pillar 1 – Excellent Science: Rationale</a:t>
            </a:r>
          </a:p>
        </p:txBody>
      </p:sp>
      <p:sp>
        <p:nvSpPr>
          <p:cNvPr id="21507" name="Rectangle 5"/>
          <p:cNvSpPr>
            <a:spLocks noChangeArrowheads="1"/>
          </p:cNvSpPr>
          <p:nvPr/>
        </p:nvSpPr>
        <p:spPr bwMode="auto">
          <a:xfrm>
            <a:off x="641268" y="1236457"/>
            <a:ext cx="9023432" cy="44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800" b="0" dirty="0">
              <a:solidFill>
                <a:schemeClr val="tx1"/>
              </a:solidFill>
              <a:sym typeface="Symbol" pitchFamily="18" charset="2"/>
            </a:endParaRPr>
          </a:p>
          <a:p>
            <a:pPr>
              <a:spcBef>
                <a:spcPts val="0"/>
              </a:spcBef>
            </a:pPr>
            <a:r>
              <a:rPr lang="en-GB" sz="2400" dirty="0" smtClean="0">
                <a:solidFill>
                  <a:schemeClr val="tx1"/>
                </a:solidFill>
              </a:rPr>
              <a:t>Overall </a:t>
            </a:r>
            <a:r>
              <a:rPr lang="en-GB" sz="2400" dirty="0">
                <a:solidFill>
                  <a:schemeClr val="tx1"/>
                </a:solidFill>
              </a:rPr>
              <a:t>objective: </a:t>
            </a:r>
            <a:r>
              <a:rPr lang="en-GB" sz="2400" b="0" dirty="0">
                <a:solidFill>
                  <a:schemeClr val="tx1"/>
                </a:solidFill>
              </a:rPr>
              <a:t>“to strengthen the excellence of European </a:t>
            </a:r>
            <a:r>
              <a:rPr lang="en-GB" sz="2400" b="0" dirty="0" smtClean="0">
                <a:solidFill>
                  <a:schemeClr val="tx1"/>
                </a:solidFill>
              </a:rPr>
              <a:t>research”</a:t>
            </a:r>
          </a:p>
          <a:p>
            <a:pPr>
              <a:spcBef>
                <a:spcPts val="0"/>
              </a:spcBef>
            </a:pPr>
            <a:endParaRPr lang="en-GB" sz="2400" b="0" dirty="0" smtClean="0">
              <a:solidFill>
                <a:schemeClr val="tx1"/>
              </a:solidFill>
              <a:sym typeface="Symbol" pitchFamily="18" charset="2"/>
            </a:endParaRPr>
          </a:p>
          <a:p>
            <a:pPr marL="533400" indent="-533400">
              <a:spcBef>
                <a:spcPts val="0"/>
              </a:spcBef>
              <a:buClr>
                <a:schemeClr val="accent2"/>
              </a:buClr>
              <a:buFont typeface="Wingdings" pitchFamily="2" charset="2"/>
              <a:buChar char="§"/>
            </a:pPr>
            <a:r>
              <a:rPr lang="en-GB" sz="2400" b="0" dirty="0" smtClean="0">
                <a:solidFill>
                  <a:schemeClr val="tx1"/>
                </a:solidFill>
                <a:sym typeface="Symbol" pitchFamily="18" charset="2"/>
              </a:rPr>
              <a:t>World </a:t>
            </a:r>
            <a:r>
              <a:rPr lang="en-GB" sz="2400" b="0" dirty="0">
                <a:solidFill>
                  <a:schemeClr val="tx1"/>
                </a:solidFill>
                <a:sym typeface="Symbol" pitchFamily="18" charset="2"/>
              </a:rPr>
              <a:t>class science is the foundation of tomorrow’s technologies, jobs and </a:t>
            </a:r>
            <a:r>
              <a:rPr lang="en-GB" sz="2400" b="0" dirty="0" smtClean="0">
                <a:solidFill>
                  <a:schemeClr val="tx1"/>
                </a:solidFill>
                <a:sym typeface="Symbol" pitchFamily="18" charset="2"/>
              </a:rPr>
              <a:t>wellbeing</a:t>
            </a:r>
          </a:p>
          <a:p>
            <a:pPr marL="533400" indent="-533400">
              <a:spcBef>
                <a:spcPts val="0"/>
              </a:spcBef>
              <a:buClr>
                <a:schemeClr val="accent2"/>
              </a:buClr>
              <a:buFont typeface="Wingdings" pitchFamily="2" charset="2"/>
              <a:buChar char="§"/>
            </a:pPr>
            <a:endParaRPr lang="en-GB" sz="2400" b="0" dirty="0" smtClean="0">
              <a:solidFill>
                <a:schemeClr val="tx1"/>
              </a:solidFill>
              <a:sym typeface="Symbol" pitchFamily="18" charset="2"/>
            </a:endParaRPr>
          </a:p>
          <a:p>
            <a:pPr marL="533400" indent="-533400">
              <a:spcBef>
                <a:spcPts val="0"/>
              </a:spcBef>
              <a:buClr>
                <a:schemeClr val="accent2"/>
              </a:buClr>
              <a:buFont typeface="Wingdings" pitchFamily="2" charset="2"/>
              <a:buChar char="§"/>
            </a:pPr>
            <a:r>
              <a:rPr lang="en-GB" sz="2400" b="0" dirty="0" smtClean="0">
                <a:solidFill>
                  <a:schemeClr val="tx1"/>
                </a:solidFill>
                <a:sym typeface="Symbol" pitchFamily="18" charset="2"/>
              </a:rPr>
              <a:t>Europe </a:t>
            </a:r>
            <a:r>
              <a:rPr lang="en-GB" sz="2400" b="0" dirty="0">
                <a:solidFill>
                  <a:schemeClr val="tx1"/>
                </a:solidFill>
                <a:sym typeface="Symbol" pitchFamily="18" charset="2"/>
              </a:rPr>
              <a:t>needs to develop, attract and retain research </a:t>
            </a:r>
            <a:r>
              <a:rPr lang="en-GB" sz="2400" b="0" dirty="0" smtClean="0">
                <a:solidFill>
                  <a:schemeClr val="tx1"/>
                </a:solidFill>
                <a:sym typeface="Symbol" pitchFamily="18" charset="2"/>
              </a:rPr>
              <a:t>talent</a:t>
            </a:r>
          </a:p>
          <a:p>
            <a:pPr marL="533400" indent="-533400">
              <a:spcBef>
                <a:spcPts val="0"/>
              </a:spcBef>
              <a:buClr>
                <a:schemeClr val="accent2"/>
              </a:buClr>
              <a:buFont typeface="Wingdings" pitchFamily="2" charset="2"/>
              <a:buChar char="§"/>
            </a:pPr>
            <a:endParaRPr lang="en-GB" sz="2400" b="0" dirty="0" smtClean="0">
              <a:solidFill>
                <a:schemeClr val="tx1"/>
              </a:solidFill>
              <a:sym typeface="Symbol" pitchFamily="18" charset="2"/>
            </a:endParaRPr>
          </a:p>
          <a:p>
            <a:pPr marL="533400" indent="-533400">
              <a:spcBef>
                <a:spcPts val="0"/>
              </a:spcBef>
              <a:buClr>
                <a:schemeClr val="accent2"/>
              </a:buClr>
              <a:buFont typeface="Wingdings" pitchFamily="2" charset="2"/>
              <a:buChar char="§"/>
            </a:pPr>
            <a:r>
              <a:rPr lang="en-GB" sz="2400" b="0" dirty="0" smtClean="0">
                <a:solidFill>
                  <a:schemeClr val="tx1"/>
                </a:solidFill>
                <a:sym typeface="Symbol" pitchFamily="18" charset="2"/>
              </a:rPr>
              <a:t>Researchers </a:t>
            </a:r>
            <a:r>
              <a:rPr lang="en-GB" sz="2400" b="0" dirty="0">
                <a:solidFill>
                  <a:schemeClr val="tx1"/>
                </a:solidFill>
                <a:sym typeface="Symbol" pitchFamily="18" charset="2"/>
              </a:rPr>
              <a:t>need access to the best </a:t>
            </a:r>
            <a:r>
              <a:rPr lang="en-GB" sz="2400" b="0" dirty="0" smtClean="0">
                <a:solidFill>
                  <a:schemeClr val="tx1"/>
                </a:solidFill>
                <a:sym typeface="Symbol" pitchFamily="18" charset="2"/>
              </a:rPr>
              <a:t>infrastructures</a:t>
            </a:r>
          </a:p>
          <a:p>
            <a:pPr marL="533400" indent="-533400">
              <a:spcBef>
                <a:spcPts val="0"/>
              </a:spcBef>
              <a:buClr>
                <a:schemeClr val="accent2"/>
              </a:buClr>
              <a:buFont typeface="Wingdings" pitchFamily="2" charset="2"/>
              <a:buChar char="§"/>
            </a:pPr>
            <a:endParaRPr lang="en-GB" sz="2400" b="0" dirty="0" smtClean="0">
              <a:solidFill>
                <a:schemeClr val="tx1"/>
              </a:solidFill>
              <a:sym typeface="Symbol" pitchFamily="18" charset="2"/>
            </a:endParaRPr>
          </a:p>
          <a:p>
            <a:pPr>
              <a:spcBef>
                <a:spcPct val="20000"/>
              </a:spcBef>
              <a:buClr>
                <a:schemeClr val="accent2"/>
              </a:buClr>
            </a:pPr>
            <a:r>
              <a:rPr lang="en-GB" sz="2800" b="0" dirty="0" smtClean="0">
                <a:solidFill>
                  <a:schemeClr val="tx1"/>
                </a:solidFill>
                <a:sym typeface="Symbol" pitchFamily="18" charset="2"/>
              </a:rPr>
              <a:t> </a:t>
            </a:r>
            <a:endParaRPr lang="en-US" sz="2800" b="0" dirty="0">
              <a:solidFill>
                <a:schemeClr val="tx1"/>
              </a:solidFill>
              <a:sym typeface="Symbol" pitchFamily="18" charset="2"/>
            </a:endParaRPr>
          </a:p>
          <a:p>
            <a:pPr marL="533400" indent="-533400">
              <a:spcBef>
                <a:spcPct val="20000"/>
              </a:spcBef>
              <a:buFontTx/>
              <a:buChar char="•"/>
            </a:pPr>
            <a:endParaRPr lang="en-US" sz="2800" dirty="0">
              <a:solidFill>
                <a:schemeClr val="tx1"/>
              </a:solidFill>
              <a:sym typeface="Symbol" pitchFamily="18" charset="2"/>
            </a:endParaRPr>
          </a:p>
          <a:p>
            <a:pPr marL="533400" indent="-533400">
              <a:spcBef>
                <a:spcPct val="20000"/>
              </a:spcBef>
              <a:buFontTx/>
              <a:buChar char="•"/>
            </a:pPr>
            <a:endParaRPr lang="en-US" sz="2800" dirty="0">
              <a:solidFill>
                <a:schemeClr val="tx1"/>
              </a:solidFill>
              <a:sym typeface="Symbol" pitchFamily="18" charset="2"/>
            </a:endParaRPr>
          </a:p>
        </p:txBody>
      </p:sp>
      <p:sp>
        <p:nvSpPr>
          <p:cNvPr id="18436" name="Rectangle 6"/>
          <p:cNvSpPr>
            <a:spLocks noChangeArrowheads="1"/>
          </p:cNvSpPr>
          <p:nvPr/>
        </p:nvSpPr>
        <p:spPr bwMode="auto">
          <a:xfrm>
            <a:off x="1417642" y="1687513"/>
            <a:ext cx="8728075" cy="4189031"/>
          </a:xfrm>
          <a:prstGeom prst="rect">
            <a:avLst/>
          </a:prstGeom>
          <a:noFill/>
          <a:ln w="9525">
            <a:noFill/>
            <a:miter lim="800000"/>
            <a:headEnd/>
            <a:tailEnd/>
          </a:ln>
        </p:spPr>
        <p:txBody>
          <a:bodyPr/>
          <a:lstStyle/>
          <a:p>
            <a:pPr>
              <a:defRPr/>
            </a:pPr>
            <a:endParaRPr lang="en-GB" sz="2200" b="0" dirty="0">
              <a:solidFill>
                <a:schemeClr val="accent6"/>
              </a:solidFill>
            </a:endParaRPr>
          </a:p>
          <a:p>
            <a:pPr marL="361950" indent="-361950">
              <a:defRPr/>
            </a:pPr>
            <a:r>
              <a:rPr lang="en-US" sz="2200" dirty="0">
                <a:solidFill>
                  <a:schemeClr val="accent6"/>
                </a:solidFill>
              </a:rPr>
              <a:t/>
            </a:r>
            <a:br>
              <a:rPr lang="en-US" sz="2200" dirty="0">
                <a:solidFill>
                  <a:schemeClr val="accent6"/>
                </a:solidFill>
              </a:rPr>
            </a:br>
            <a:endParaRPr lang="en-GB" sz="2200" b="0" dirty="0">
              <a:solidFill>
                <a:schemeClr val="accent6"/>
              </a:solidFill>
              <a:sym typeface="Symbol" pitchFamily="18" charset="2"/>
            </a:endParaRPr>
          </a:p>
        </p:txBody>
      </p:sp>
    </p:spTree>
    <p:extLst>
      <p:ext uri="{BB962C8B-B14F-4D97-AF65-F5344CB8AC3E}">
        <p14:creationId xmlns:p14="http://schemas.microsoft.com/office/powerpoint/2010/main" val="337512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Bef>
                <a:spcPts val="1200"/>
              </a:spcBef>
            </a:pPr>
            <a:r>
              <a:rPr lang="en-GB" dirty="0" smtClean="0"/>
              <a:t>Scientific </a:t>
            </a:r>
            <a:r>
              <a:rPr lang="en-GB" dirty="0"/>
              <a:t>excellence is the sole evaluation </a:t>
            </a:r>
            <a:r>
              <a:rPr lang="en-GB" dirty="0" smtClean="0"/>
              <a:t>criterion</a:t>
            </a:r>
          </a:p>
          <a:p>
            <a:pPr>
              <a:spcBef>
                <a:spcPts val="1200"/>
              </a:spcBef>
            </a:pPr>
            <a:r>
              <a:rPr lang="en-GB" dirty="0" smtClean="0"/>
              <a:t>Operates on a bottom-up basis</a:t>
            </a:r>
            <a:endParaRPr lang="en-GB" dirty="0"/>
          </a:p>
          <a:p>
            <a:pPr>
              <a:spcBef>
                <a:spcPts val="1200"/>
              </a:spcBef>
            </a:pPr>
            <a:r>
              <a:rPr lang="en-GB" dirty="0" smtClean="0"/>
              <a:t>Significant </a:t>
            </a:r>
            <a:r>
              <a:rPr lang="en-GB" dirty="0"/>
              <a:t>funding is provided to attract exceptional research </a:t>
            </a:r>
            <a:r>
              <a:rPr lang="en-GB" dirty="0" smtClean="0"/>
              <a:t>leaders </a:t>
            </a:r>
            <a:endParaRPr lang="en-GB" dirty="0"/>
          </a:p>
          <a:p>
            <a:pPr>
              <a:spcBef>
                <a:spcPts val="1200"/>
              </a:spcBef>
            </a:pPr>
            <a:r>
              <a:rPr lang="en-GB" dirty="0" smtClean="0"/>
              <a:t>Grants </a:t>
            </a:r>
            <a:r>
              <a:rPr lang="en-GB" dirty="0"/>
              <a:t>are awarded to the host institution that engages and hosts the </a:t>
            </a:r>
            <a:r>
              <a:rPr lang="en-GB" dirty="0" smtClean="0"/>
              <a:t>Principal Investigator – the PI </a:t>
            </a:r>
            <a:r>
              <a:rPr lang="en-GB" dirty="0"/>
              <a:t>will be employed by the host </a:t>
            </a:r>
            <a:r>
              <a:rPr lang="en-GB" dirty="0" smtClean="0"/>
              <a:t>institution </a:t>
            </a:r>
            <a:endParaRPr lang="en-GB" dirty="0"/>
          </a:p>
          <a:p>
            <a:pPr>
              <a:spcBef>
                <a:spcPts val="1200"/>
              </a:spcBef>
            </a:pPr>
            <a:r>
              <a:rPr lang="en-GB" dirty="0" smtClean="0"/>
              <a:t>The </a:t>
            </a:r>
            <a:r>
              <a:rPr lang="en-GB" dirty="0"/>
              <a:t>host institution guarantees the PI’s independence and provides the research environment to carry out the project and manage its </a:t>
            </a:r>
            <a:r>
              <a:rPr lang="en-GB" dirty="0" smtClean="0"/>
              <a:t>funding</a:t>
            </a:r>
          </a:p>
          <a:p>
            <a:pPr marL="109537" indent="0">
              <a:spcBef>
                <a:spcPts val="1200"/>
              </a:spcBef>
              <a:buNone/>
            </a:pPr>
            <a:r>
              <a:rPr lang="en-GB" dirty="0" smtClean="0"/>
              <a:t> </a:t>
            </a:r>
            <a:endParaRPr lang="en-GB" dirty="0"/>
          </a:p>
        </p:txBody>
      </p:sp>
      <p:sp>
        <p:nvSpPr>
          <p:cNvPr id="3" name="Title 2"/>
          <p:cNvSpPr>
            <a:spLocks noGrp="1"/>
          </p:cNvSpPr>
          <p:nvPr>
            <p:ph type="title"/>
          </p:nvPr>
        </p:nvSpPr>
        <p:spPr/>
        <p:txBody>
          <a:bodyPr/>
          <a:lstStyle/>
          <a:p>
            <a:r>
              <a:rPr lang="en-GB" dirty="0" smtClean="0"/>
              <a:t>European Research Council </a:t>
            </a:r>
            <a:endParaRPr lang="en-GB" dirty="0"/>
          </a:p>
        </p:txBody>
      </p:sp>
    </p:spTree>
    <p:extLst>
      <p:ext uri="{BB962C8B-B14F-4D97-AF65-F5344CB8AC3E}">
        <p14:creationId xmlns:p14="http://schemas.microsoft.com/office/powerpoint/2010/main" val="130039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2002674"/>
              </p:ext>
            </p:extLst>
          </p:nvPr>
        </p:nvGraphicFramePr>
        <p:xfrm>
          <a:off x="459674" y="2110532"/>
          <a:ext cx="8915400" cy="3185863"/>
        </p:xfrm>
        <a:graphic>
          <a:graphicData uri="http://schemas.openxmlformats.org/drawingml/2006/table">
            <a:tbl>
              <a:tblPr bandRow="1">
                <a:tableStyleId>{69C7853C-536D-4A76-A0AE-DD22124D55A5}</a:tableStyleId>
              </a:tblPr>
              <a:tblGrid>
                <a:gridCol w="2971800"/>
                <a:gridCol w="2779321"/>
                <a:gridCol w="3164279"/>
              </a:tblGrid>
              <a:tr h="625231">
                <a:tc>
                  <a:txBody>
                    <a:bodyPr/>
                    <a:lstStyle/>
                    <a:p>
                      <a:r>
                        <a:rPr lang="en-GB" b="1" dirty="0" smtClean="0"/>
                        <a:t>Starting</a:t>
                      </a:r>
                      <a:r>
                        <a:rPr lang="en-GB" b="1" baseline="0" dirty="0" smtClean="0"/>
                        <a:t> Grants</a:t>
                      </a:r>
                      <a:endParaRPr lang="en-GB" b="1" dirty="0"/>
                    </a:p>
                  </a:txBody>
                  <a:tcPr anchor="ctr">
                    <a:solidFill>
                      <a:schemeClr val="tx2">
                        <a:lumMod val="20000"/>
                        <a:lumOff val="80000"/>
                      </a:schemeClr>
                    </a:solidFill>
                  </a:tcPr>
                </a:tc>
                <a:tc>
                  <a:txBody>
                    <a:bodyPr/>
                    <a:lstStyle/>
                    <a:p>
                      <a:r>
                        <a:rPr lang="en-GB" dirty="0" smtClean="0"/>
                        <a:t>2-7 years</a:t>
                      </a:r>
                      <a:r>
                        <a:rPr lang="en-GB" baseline="0" dirty="0" smtClean="0"/>
                        <a:t> postdoc</a:t>
                      </a:r>
                      <a:endParaRPr lang="en-GB" dirty="0"/>
                    </a:p>
                  </a:txBody>
                  <a:tcPr anchor="ctr">
                    <a:solidFill>
                      <a:schemeClr val="tx2">
                        <a:lumMod val="20000"/>
                        <a:lumOff val="80000"/>
                      </a:schemeClr>
                    </a:solidFill>
                  </a:tcPr>
                </a:tc>
                <a:tc>
                  <a:txBody>
                    <a:bodyPr/>
                    <a:lstStyle/>
                    <a:p>
                      <a:r>
                        <a:rPr lang="en-GB" dirty="0" smtClean="0"/>
                        <a:t>Up to €1.5-2m</a:t>
                      </a:r>
                      <a:r>
                        <a:rPr lang="en-GB" baseline="0" dirty="0" smtClean="0"/>
                        <a:t> for 5 years</a:t>
                      </a:r>
                      <a:endParaRPr lang="en-GB" dirty="0"/>
                    </a:p>
                  </a:txBody>
                  <a:tcPr anchor="ctr">
                    <a:solidFill>
                      <a:schemeClr val="tx2">
                        <a:lumMod val="20000"/>
                        <a:lumOff val="80000"/>
                      </a:schemeClr>
                    </a:solidFill>
                  </a:tcPr>
                </a:tc>
              </a:tr>
              <a:tr h="684939">
                <a:tc>
                  <a:txBody>
                    <a:bodyPr/>
                    <a:lstStyle/>
                    <a:p>
                      <a:r>
                        <a:rPr lang="en-GB" b="1" dirty="0" smtClean="0"/>
                        <a:t>Consolidator Grants</a:t>
                      </a:r>
                      <a:endParaRPr lang="en-GB" b="1" dirty="0"/>
                    </a:p>
                  </a:txBody>
                  <a:tcPr anchor="ctr">
                    <a:solidFill>
                      <a:schemeClr val="tx2">
                        <a:lumMod val="20000"/>
                        <a:lumOff val="80000"/>
                      </a:schemeClr>
                    </a:solidFill>
                  </a:tcPr>
                </a:tc>
                <a:tc>
                  <a:txBody>
                    <a:bodyPr/>
                    <a:lstStyle/>
                    <a:p>
                      <a:r>
                        <a:rPr lang="en-GB" dirty="0" smtClean="0"/>
                        <a:t>7–12 </a:t>
                      </a:r>
                      <a:r>
                        <a:rPr lang="en-GB" smtClean="0"/>
                        <a:t>years postdoc</a:t>
                      </a:r>
                      <a:endParaRPr lang="en-GB" dirty="0"/>
                    </a:p>
                  </a:txBody>
                  <a:tcPr anchor="ctr">
                    <a:solidFill>
                      <a:schemeClr val="tx2">
                        <a:lumMod val="20000"/>
                        <a:lumOff val="80000"/>
                      </a:schemeClr>
                    </a:solidFill>
                  </a:tcPr>
                </a:tc>
                <a:tc>
                  <a:txBody>
                    <a:bodyPr/>
                    <a:lstStyle/>
                    <a:p>
                      <a:r>
                        <a:rPr lang="en-GB" dirty="0" smtClean="0"/>
                        <a:t>Up to €2-2.75m for 5 years</a:t>
                      </a:r>
                      <a:endParaRPr lang="en-GB" dirty="0"/>
                    </a:p>
                  </a:txBody>
                  <a:tcPr anchor="ctr">
                    <a:solidFill>
                      <a:schemeClr val="tx2">
                        <a:lumMod val="20000"/>
                        <a:lumOff val="80000"/>
                      </a:schemeClr>
                    </a:solidFill>
                  </a:tcPr>
                </a:tc>
              </a:tr>
              <a:tr h="625231">
                <a:tc>
                  <a:txBody>
                    <a:bodyPr/>
                    <a:lstStyle/>
                    <a:p>
                      <a:r>
                        <a:rPr lang="en-GB" b="1" dirty="0" smtClean="0"/>
                        <a:t>Advanced</a:t>
                      </a:r>
                      <a:r>
                        <a:rPr lang="en-GB" b="1" baseline="0" dirty="0" smtClean="0"/>
                        <a:t> Grants</a:t>
                      </a:r>
                      <a:endParaRPr lang="en-GB" b="1" dirty="0"/>
                    </a:p>
                  </a:txBody>
                  <a:tcPr anchor="ctr">
                    <a:solidFill>
                      <a:schemeClr val="tx2">
                        <a:lumMod val="20000"/>
                        <a:lumOff val="80000"/>
                      </a:schemeClr>
                    </a:solidFill>
                  </a:tcPr>
                </a:tc>
                <a:tc>
                  <a:txBody>
                    <a:bodyPr/>
                    <a:lstStyle/>
                    <a:p>
                      <a:r>
                        <a:rPr lang="en-GB" dirty="0" smtClean="0"/>
                        <a:t>Leading</a:t>
                      </a:r>
                      <a:r>
                        <a:rPr lang="en-GB" baseline="0" dirty="0" smtClean="0"/>
                        <a:t> researchers</a:t>
                      </a:r>
                      <a:endParaRPr lang="en-GB" dirty="0"/>
                    </a:p>
                  </a:txBody>
                  <a:tcPr anchor="ctr">
                    <a:solidFill>
                      <a:schemeClr val="tx2">
                        <a:lumMod val="20000"/>
                        <a:lumOff val="80000"/>
                      </a:schemeClr>
                    </a:solidFill>
                  </a:tcPr>
                </a:tc>
                <a:tc>
                  <a:txBody>
                    <a:bodyPr/>
                    <a:lstStyle/>
                    <a:p>
                      <a:r>
                        <a:rPr lang="en-GB" dirty="0" smtClean="0"/>
                        <a:t>Up to €3-3.5m for 5 years</a:t>
                      </a:r>
                      <a:endParaRPr lang="en-GB" dirty="0"/>
                    </a:p>
                  </a:txBody>
                  <a:tcPr anchor="ctr">
                    <a:solidFill>
                      <a:schemeClr val="tx2">
                        <a:lumMod val="20000"/>
                        <a:lumOff val="80000"/>
                      </a:schemeClr>
                    </a:solidFill>
                  </a:tcPr>
                </a:tc>
              </a:tr>
              <a:tr h="625231">
                <a:tc>
                  <a:txBody>
                    <a:bodyPr/>
                    <a:lstStyle/>
                    <a:p>
                      <a:r>
                        <a:rPr lang="en-GB" b="1" dirty="0" smtClean="0">
                          <a:solidFill>
                            <a:schemeClr val="tx1">
                              <a:lumMod val="65000"/>
                              <a:lumOff val="35000"/>
                            </a:schemeClr>
                          </a:solidFill>
                        </a:rPr>
                        <a:t>Synergy Grants</a:t>
                      </a:r>
                      <a:endParaRPr lang="en-GB" b="1" dirty="0">
                        <a:solidFill>
                          <a:schemeClr val="tx1">
                            <a:lumMod val="65000"/>
                            <a:lumOff val="35000"/>
                          </a:schemeClr>
                        </a:solidFill>
                      </a:endParaRPr>
                    </a:p>
                  </a:txBody>
                  <a:tcPr anchor="ctr">
                    <a:solidFill>
                      <a:schemeClr val="tx2">
                        <a:lumMod val="20000"/>
                        <a:lumOff val="80000"/>
                      </a:schemeClr>
                    </a:solidFill>
                  </a:tcPr>
                </a:tc>
                <a:tc>
                  <a:txBody>
                    <a:bodyPr/>
                    <a:lstStyle/>
                    <a:p>
                      <a:r>
                        <a:rPr lang="en-GB" dirty="0" smtClean="0">
                          <a:solidFill>
                            <a:schemeClr val="tx1">
                              <a:lumMod val="65000"/>
                              <a:lumOff val="35000"/>
                            </a:schemeClr>
                          </a:solidFill>
                        </a:rPr>
                        <a:t>2 – 4 PIs</a:t>
                      </a:r>
                      <a:endParaRPr lang="en-GB" dirty="0">
                        <a:solidFill>
                          <a:schemeClr val="tx1">
                            <a:lumMod val="65000"/>
                            <a:lumOff val="35000"/>
                          </a:schemeClr>
                        </a:solidFill>
                      </a:endParaRPr>
                    </a:p>
                  </a:txBody>
                  <a:tcPr anchor="ctr">
                    <a:solidFill>
                      <a:schemeClr val="tx2">
                        <a:lumMod val="20000"/>
                        <a:lumOff val="80000"/>
                      </a:schemeClr>
                    </a:solidFill>
                  </a:tcPr>
                </a:tc>
                <a:tc>
                  <a:txBody>
                    <a:bodyPr/>
                    <a:lstStyle/>
                    <a:p>
                      <a:r>
                        <a:rPr lang="en-GB" dirty="0" smtClean="0">
                          <a:solidFill>
                            <a:schemeClr val="tx1">
                              <a:lumMod val="65000"/>
                              <a:lumOff val="35000"/>
                            </a:schemeClr>
                          </a:solidFill>
                        </a:rPr>
                        <a:t>Up to €15m for 6 years</a:t>
                      </a:r>
                      <a:endParaRPr lang="en-GB" dirty="0">
                        <a:solidFill>
                          <a:schemeClr val="tx1">
                            <a:lumMod val="65000"/>
                            <a:lumOff val="35000"/>
                          </a:schemeClr>
                        </a:solidFill>
                      </a:endParaRPr>
                    </a:p>
                  </a:txBody>
                  <a:tcPr anchor="ctr">
                    <a:solidFill>
                      <a:schemeClr val="tx2">
                        <a:lumMod val="20000"/>
                        <a:lumOff val="80000"/>
                      </a:schemeClr>
                    </a:solidFill>
                  </a:tcPr>
                </a:tc>
              </a:tr>
              <a:tr h="625231">
                <a:tc>
                  <a:txBody>
                    <a:bodyPr/>
                    <a:lstStyle/>
                    <a:p>
                      <a:r>
                        <a:rPr lang="en-GB" b="1" dirty="0" smtClean="0"/>
                        <a:t>Proof of Concept</a:t>
                      </a:r>
                      <a:endParaRPr lang="en-GB" b="1" dirty="0"/>
                    </a:p>
                  </a:txBody>
                  <a:tcPr anchor="ctr">
                    <a:solidFill>
                      <a:schemeClr val="tx2">
                        <a:lumMod val="20000"/>
                        <a:lumOff val="80000"/>
                      </a:schemeClr>
                    </a:solidFill>
                  </a:tcPr>
                </a:tc>
                <a:tc>
                  <a:txBody>
                    <a:bodyPr/>
                    <a:lstStyle/>
                    <a:p>
                      <a:r>
                        <a:rPr lang="en-GB" dirty="0" smtClean="0"/>
                        <a:t>ERC</a:t>
                      </a:r>
                      <a:r>
                        <a:rPr lang="en-GB" baseline="0" dirty="0" smtClean="0"/>
                        <a:t> grant holders</a:t>
                      </a:r>
                      <a:endParaRPr lang="en-GB" dirty="0"/>
                    </a:p>
                  </a:txBody>
                  <a:tcPr anchor="ctr">
                    <a:solidFill>
                      <a:schemeClr val="tx2">
                        <a:lumMod val="20000"/>
                        <a:lumOff val="80000"/>
                      </a:schemeClr>
                    </a:solidFill>
                  </a:tcPr>
                </a:tc>
                <a:tc>
                  <a:txBody>
                    <a:bodyPr/>
                    <a:lstStyle/>
                    <a:p>
                      <a:r>
                        <a:rPr lang="en-GB" sz="1600" dirty="0" smtClean="0"/>
                        <a:t>€150k for up</a:t>
                      </a:r>
                      <a:r>
                        <a:rPr lang="en-GB" sz="1600" baseline="0" dirty="0" smtClean="0"/>
                        <a:t> to 18 months</a:t>
                      </a:r>
                      <a:endParaRPr lang="en-GB" sz="1600" dirty="0"/>
                    </a:p>
                  </a:txBody>
                  <a:tcPr anchor="ctr">
                    <a:solidFill>
                      <a:schemeClr val="tx2">
                        <a:lumMod val="20000"/>
                        <a:lumOff val="80000"/>
                      </a:schemeClr>
                    </a:solidFill>
                  </a:tcPr>
                </a:tc>
              </a:tr>
            </a:tbl>
          </a:graphicData>
        </a:graphic>
      </p:graphicFrame>
      <p:sp>
        <p:nvSpPr>
          <p:cNvPr id="3" name="Title 2"/>
          <p:cNvSpPr>
            <a:spLocks noGrp="1"/>
          </p:cNvSpPr>
          <p:nvPr>
            <p:ph type="title"/>
          </p:nvPr>
        </p:nvSpPr>
        <p:spPr/>
        <p:txBody>
          <a:bodyPr/>
          <a:lstStyle/>
          <a:p>
            <a:pPr fontAlgn="auto">
              <a:spcAft>
                <a:spcPts val="0"/>
              </a:spcAft>
              <a:defRPr/>
            </a:pPr>
            <a:r>
              <a:rPr lang="en-GB" sz="2800" dirty="0" smtClean="0"/>
              <a:t>European Research Council – Five schemes</a:t>
            </a:r>
            <a:endParaRPr lang="en-GB" sz="2800" dirty="0"/>
          </a:p>
        </p:txBody>
      </p:sp>
      <p:sp>
        <p:nvSpPr>
          <p:cNvPr id="2" name="TextBox 1"/>
          <p:cNvSpPr txBox="1"/>
          <p:nvPr/>
        </p:nvSpPr>
        <p:spPr>
          <a:xfrm>
            <a:off x="3042064" y="5735782"/>
            <a:ext cx="6863936" cy="707886"/>
          </a:xfrm>
          <a:prstGeom prst="rect">
            <a:avLst/>
          </a:prstGeom>
          <a:noFill/>
        </p:spPr>
        <p:txBody>
          <a:bodyPr wrap="square" rtlCol="0">
            <a:spAutoFit/>
          </a:bodyPr>
          <a:lstStyle/>
          <a:p>
            <a:pPr algn="r"/>
            <a:r>
              <a:rPr lang="en-GB" sz="2000" b="0" dirty="0" smtClean="0">
                <a:solidFill>
                  <a:schemeClr val="tx1"/>
                </a:solidFill>
              </a:rPr>
              <a:t>Horizon 2020 general funding rate of 100% direct </a:t>
            </a:r>
          </a:p>
          <a:p>
            <a:pPr algn="r"/>
            <a:r>
              <a:rPr lang="en-GB" sz="2000" b="0" dirty="0" smtClean="0">
                <a:solidFill>
                  <a:schemeClr val="tx1"/>
                </a:solidFill>
              </a:rPr>
              <a:t>+ 25% indirect costs applies</a:t>
            </a:r>
            <a:endParaRPr lang="en-GB" sz="2000" b="0" dirty="0">
              <a:solidFill>
                <a:schemeClr val="tx1"/>
              </a:solidFill>
            </a:endParaRPr>
          </a:p>
        </p:txBody>
      </p:sp>
    </p:spTree>
    <p:extLst>
      <p:ext uri="{BB962C8B-B14F-4D97-AF65-F5344CB8AC3E}">
        <p14:creationId xmlns:p14="http://schemas.microsoft.com/office/powerpoint/2010/main" val="208539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495300" y="1182714"/>
            <a:ext cx="8915400" cy="4663403"/>
          </a:xfrm>
        </p:spPr>
        <p:txBody>
          <a:bodyPr>
            <a:normAutofit lnSpcReduction="10000"/>
          </a:bodyPr>
          <a:lstStyle/>
          <a:p>
            <a:pPr>
              <a:lnSpc>
                <a:spcPct val="90000"/>
              </a:lnSpc>
              <a:spcBef>
                <a:spcPct val="15000"/>
              </a:spcBef>
              <a:spcAft>
                <a:spcPts val="600"/>
              </a:spcAft>
            </a:pPr>
            <a:r>
              <a:rPr lang="en-GB" sz="2400" dirty="0" smtClean="0"/>
              <a:t>UKRO mission and services</a:t>
            </a:r>
          </a:p>
          <a:p>
            <a:pPr marL="109728" indent="0">
              <a:lnSpc>
                <a:spcPct val="90000"/>
              </a:lnSpc>
              <a:spcBef>
                <a:spcPct val="15000"/>
              </a:spcBef>
              <a:spcAft>
                <a:spcPts val="600"/>
              </a:spcAft>
              <a:buNone/>
            </a:pPr>
            <a:endParaRPr lang="en-GB" sz="2400" dirty="0" smtClean="0"/>
          </a:p>
          <a:p>
            <a:pPr>
              <a:lnSpc>
                <a:spcPct val="90000"/>
              </a:lnSpc>
              <a:spcBef>
                <a:spcPct val="15000"/>
              </a:spcBef>
              <a:spcAft>
                <a:spcPts val="600"/>
              </a:spcAft>
            </a:pPr>
            <a:r>
              <a:rPr lang="en-GB" sz="2400" dirty="0" smtClean="0"/>
              <a:t>Horizon 2020</a:t>
            </a:r>
          </a:p>
          <a:p>
            <a:pPr marL="393192" lvl="1" indent="0">
              <a:lnSpc>
                <a:spcPct val="90000"/>
              </a:lnSpc>
              <a:spcBef>
                <a:spcPct val="15000"/>
              </a:spcBef>
              <a:spcAft>
                <a:spcPts val="600"/>
              </a:spcAft>
              <a:buNone/>
            </a:pPr>
            <a:endParaRPr lang="en-GB" sz="2000" dirty="0"/>
          </a:p>
          <a:p>
            <a:pPr lvl="1">
              <a:lnSpc>
                <a:spcPct val="90000"/>
              </a:lnSpc>
              <a:spcBef>
                <a:spcPct val="15000"/>
              </a:spcBef>
              <a:spcAft>
                <a:spcPts val="600"/>
              </a:spcAft>
            </a:pPr>
            <a:r>
              <a:rPr lang="en-GB" sz="2000" dirty="0" smtClean="0"/>
              <a:t>Pillar 1 - Excellent Science</a:t>
            </a:r>
          </a:p>
          <a:p>
            <a:pPr marL="109728" indent="0">
              <a:lnSpc>
                <a:spcPct val="90000"/>
              </a:lnSpc>
              <a:spcBef>
                <a:spcPct val="15000"/>
              </a:spcBef>
              <a:spcAft>
                <a:spcPts val="600"/>
              </a:spcAft>
              <a:buNone/>
            </a:pPr>
            <a:endParaRPr lang="en-US" sz="2400" dirty="0" smtClean="0"/>
          </a:p>
          <a:p>
            <a:pPr lvl="1">
              <a:lnSpc>
                <a:spcPct val="90000"/>
              </a:lnSpc>
              <a:spcBef>
                <a:spcPct val="15000"/>
              </a:spcBef>
              <a:spcAft>
                <a:spcPts val="600"/>
              </a:spcAft>
            </a:pPr>
            <a:r>
              <a:rPr lang="en-US" sz="2000" dirty="0" smtClean="0"/>
              <a:t>Pillar 2 – Industrial Leadership</a:t>
            </a:r>
          </a:p>
          <a:p>
            <a:pPr>
              <a:lnSpc>
                <a:spcPct val="90000"/>
              </a:lnSpc>
              <a:spcBef>
                <a:spcPct val="15000"/>
              </a:spcBef>
              <a:spcAft>
                <a:spcPts val="600"/>
              </a:spcAft>
            </a:pPr>
            <a:endParaRPr lang="en-US" sz="2400" dirty="0" smtClean="0"/>
          </a:p>
          <a:p>
            <a:pPr lvl="1">
              <a:lnSpc>
                <a:spcPct val="90000"/>
              </a:lnSpc>
              <a:spcBef>
                <a:spcPct val="15000"/>
              </a:spcBef>
              <a:spcAft>
                <a:spcPts val="600"/>
              </a:spcAft>
            </a:pPr>
            <a:r>
              <a:rPr lang="en-US" sz="2000" dirty="0" smtClean="0"/>
              <a:t>Pillar 3 – Societal Challenges</a:t>
            </a:r>
          </a:p>
          <a:p>
            <a:pPr>
              <a:lnSpc>
                <a:spcPct val="90000"/>
              </a:lnSpc>
              <a:spcBef>
                <a:spcPct val="15000"/>
              </a:spcBef>
              <a:spcAft>
                <a:spcPts val="600"/>
              </a:spcAft>
            </a:pPr>
            <a:endParaRPr lang="en-US" sz="2400" dirty="0" smtClean="0"/>
          </a:p>
          <a:p>
            <a:pPr>
              <a:lnSpc>
                <a:spcPct val="90000"/>
              </a:lnSpc>
              <a:spcBef>
                <a:spcPct val="15000"/>
              </a:spcBef>
              <a:spcAft>
                <a:spcPts val="600"/>
              </a:spcAft>
            </a:pPr>
            <a:r>
              <a:rPr lang="en-US" sz="2400" dirty="0" smtClean="0"/>
              <a:t>Participant Portal</a:t>
            </a:r>
          </a:p>
          <a:p>
            <a:pPr marL="109728" indent="0">
              <a:lnSpc>
                <a:spcPct val="90000"/>
              </a:lnSpc>
              <a:spcBef>
                <a:spcPct val="15000"/>
              </a:spcBef>
              <a:spcAft>
                <a:spcPts val="600"/>
              </a:spcAft>
              <a:buNone/>
            </a:pPr>
            <a:endParaRPr lang="en-US" sz="2400" dirty="0" smtClean="0"/>
          </a:p>
        </p:txBody>
      </p:sp>
      <p:sp>
        <p:nvSpPr>
          <p:cNvPr id="3075" name="Rectangle 2"/>
          <p:cNvSpPr>
            <a:spLocks noGrp="1" noChangeArrowheads="1"/>
          </p:cNvSpPr>
          <p:nvPr>
            <p:ph type="title"/>
          </p:nvPr>
        </p:nvSpPr>
        <p:spPr/>
        <p:txBody>
          <a:bodyPr/>
          <a:lstStyle/>
          <a:p>
            <a:r>
              <a:rPr lang="en-GB" dirty="0" smtClean="0"/>
              <a:t>Session Outline</a:t>
            </a:r>
            <a:endParaRPr lang="en-US" dirty="0" smtClean="0"/>
          </a:p>
        </p:txBody>
      </p:sp>
      <p:sp>
        <p:nvSpPr>
          <p:cNvPr id="3077" name="Text Box 5"/>
          <p:cNvSpPr txBox="1">
            <a:spLocks noChangeArrowheads="1"/>
          </p:cNvSpPr>
          <p:nvPr/>
        </p:nvSpPr>
        <p:spPr bwMode="auto">
          <a:xfrm>
            <a:off x="1079530" y="5943653"/>
            <a:ext cx="184731" cy="584775"/>
          </a:xfrm>
          <a:prstGeom prst="rect">
            <a:avLst/>
          </a:prstGeom>
          <a:noFill/>
          <a:ln w="9525" algn="ctr">
            <a:noFill/>
            <a:miter lim="800000"/>
            <a:headEnd/>
            <a:tailEnd/>
          </a:ln>
        </p:spPr>
        <p:txBody>
          <a:bodyPr wrap="none">
            <a:spAutoFit/>
          </a:bodyPr>
          <a:lstStyle/>
          <a:p>
            <a:endParaRPr lang="en-US"/>
          </a:p>
        </p:txBody>
      </p:sp>
      <p:sp>
        <p:nvSpPr>
          <p:cNvPr id="3078" name="Oval 6"/>
          <p:cNvSpPr>
            <a:spLocks noChangeArrowheads="1"/>
          </p:cNvSpPr>
          <p:nvPr/>
        </p:nvSpPr>
        <p:spPr bwMode="auto">
          <a:xfrm>
            <a:off x="2695579" y="6337300"/>
            <a:ext cx="914401" cy="914400"/>
          </a:xfrm>
          <a:prstGeom prst="ellipse">
            <a:avLst/>
          </a:prstGeom>
          <a:noFill/>
          <a:ln w="9525" algn="ctr">
            <a:noFill/>
            <a:round/>
            <a:headEnd/>
            <a:tailEnd/>
          </a:ln>
        </p:spPr>
        <p:txBody>
          <a:bodyPr wrap="none" anchor="ctr"/>
          <a:lstStyle/>
          <a:p>
            <a:endParaRPr lang="en-US"/>
          </a:p>
        </p:txBody>
      </p:sp>
    </p:spTree>
    <p:extLst>
      <p:ext uri="{BB962C8B-B14F-4D97-AF65-F5344CB8AC3E}">
        <p14:creationId xmlns:p14="http://schemas.microsoft.com/office/powerpoint/2010/main" val="1018637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21" y="972458"/>
            <a:ext cx="9171215" cy="4439556"/>
          </a:xfrm>
        </p:spPr>
        <p:txBody>
          <a:bodyPr>
            <a:normAutofit fontScale="92500" lnSpcReduction="10000"/>
          </a:bodyPr>
          <a:lstStyle/>
          <a:p>
            <a:r>
              <a:rPr lang="en-GB" sz="2400" dirty="0" smtClean="0"/>
              <a:t>Eligibility for </a:t>
            </a:r>
            <a:r>
              <a:rPr lang="en-GB" sz="2400" dirty="0" err="1" smtClean="0"/>
              <a:t>StG</a:t>
            </a:r>
            <a:r>
              <a:rPr lang="en-GB" sz="2400" dirty="0" smtClean="0"/>
              <a:t> and </a:t>
            </a:r>
            <a:r>
              <a:rPr lang="en-GB" sz="2400" dirty="0" err="1" smtClean="0"/>
              <a:t>CoG</a:t>
            </a:r>
            <a:r>
              <a:rPr lang="en-GB" sz="2400" dirty="0" smtClean="0"/>
              <a:t> calls now measured from 1 </a:t>
            </a:r>
            <a:r>
              <a:rPr lang="en-GB" sz="2400" dirty="0"/>
              <a:t>J</a:t>
            </a:r>
            <a:r>
              <a:rPr lang="en-GB" sz="2400" dirty="0" smtClean="0"/>
              <a:t>anuary 2015, not call publication date</a:t>
            </a:r>
          </a:p>
          <a:p>
            <a:r>
              <a:rPr lang="en-GB" sz="2400" dirty="0" smtClean="0"/>
              <a:t>No maximum limit for extensions to eligibility window for </a:t>
            </a:r>
            <a:r>
              <a:rPr lang="en-GB" sz="2400" dirty="0" err="1" smtClean="0"/>
              <a:t>StG</a:t>
            </a:r>
            <a:r>
              <a:rPr lang="en-GB" sz="2400" dirty="0" smtClean="0"/>
              <a:t> and </a:t>
            </a:r>
            <a:r>
              <a:rPr lang="en-GB" sz="2400" dirty="0" err="1" smtClean="0"/>
              <a:t>CoG</a:t>
            </a:r>
            <a:r>
              <a:rPr lang="en-GB" sz="2400" dirty="0" smtClean="0"/>
              <a:t> calls</a:t>
            </a:r>
          </a:p>
          <a:p>
            <a:r>
              <a:rPr lang="en-GB" sz="2400" dirty="0" smtClean="0"/>
              <a:t>Extensions to eligibility now available for illness of relative (child, spouse, parent, sibling)</a:t>
            </a:r>
          </a:p>
          <a:p>
            <a:r>
              <a:rPr lang="en-GB" sz="2400" dirty="0" smtClean="0"/>
              <a:t>Slight increase to </a:t>
            </a:r>
            <a:r>
              <a:rPr lang="en-GB" sz="2400" dirty="0" err="1" smtClean="0"/>
              <a:t>PoC</a:t>
            </a:r>
            <a:r>
              <a:rPr lang="en-GB" sz="2400" dirty="0" smtClean="0"/>
              <a:t> budget from EUR 15m to EUR 20m; also 3 rather than 2 deadlines (Feb 2015 / May 2015 / Oct 2015)</a:t>
            </a:r>
          </a:p>
          <a:p>
            <a:r>
              <a:rPr lang="en-GB" sz="2400" dirty="0" smtClean="0"/>
              <a:t>No pre-allocated budget split between 3 domains</a:t>
            </a:r>
          </a:p>
          <a:p>
            <a:r>
              <a:rPr lang="en-GB" sz="2400" dirty="0" smtClean="0"/>
              <a:t>New rule on multiple apps: ‘may submit proposals to different ERC frontier grant calls in same WP, but only 1</a:t>
            </a:r>
            <a:r>
              <a:rPr lang="en-GB" sz="2400" baseline="30000" dirty="0" smtClean="0"/>
              <a:t>st</a:t>
            </a:r>
            <a:r>
              <a:rPr lang="en-GB" sz="2400" dirty="0" smtClean="0"/>
              <a:t> eligible one will be evaluated’.  </a:t>
            </a:r>
          </a:p>
          <a:p>
            <a:r>
              <a:rPr lang="en-GB" sz="2400" dirty="0" err="1" smtClean="0"/>
              <a:t>CoG</a:t>
            </a:r>
            <a:r>
              <a:rPr lang="en-GB" sz="2400" dirty="0" smtClean="0"/>
              <a:t> now only requires 40% commitment from PI</a:t>
            </a:r>
          </a:p>
        </p:txBody>
      </p:sp>
      <p:sp>
        <p:nvSpPr>
          <p:cNvPr id="3" name="Title 2"/>
          <p:cNvSpPr>
            <a:spLocks noGrp="1"/>
          </p:cNvSpPr>
          <p:nvPr>
            <p:ph type="title"/>
          </p:nvPr>
        </p:nvSpPr>
        <p:spPr/>
        <p:txBody>
          <a:bodyPr>
            <a:normAutofit/>
          </a:bodyPr>
          <a:lstStyle/>
          <a:p>
            <a:r>
              <a:rPr lang="en-GB" sz="2400" dirty="0" smtClean="0"/>
              <a:t>ERC Calls 2015 – main changes from 2014</a:t>
            </a:r>
            <a:r>
              <a:rPr lang="en-GB" dirty="0"/>
              <a:t/>
            </a:r>
            <a:br>
              <a:rPr lang="en-GB" dirty="0"/>
            </a:br>
            <a:endParaRPr lang="en-GB" dirty="0"/>
          </a:p>
        </p:txBody>
      </p:sp>
    </p:spTree>
    <p:extLst>
      <p:ext uri="{BB962C8B-B14F-4D97-AF65-F5344CB8AC3E}">
        <p14:creationId xmlns:p14="http://schemas.microsoft.com/office/powerpoint/2010/main" val="163157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GB" sz="2400" dirty="0" smtClean="0"/>
              <a:t>ERC calls since 2007: a few statistics</a:t>
            </a:r>
            <a:r>
              <a:rPr lang="en-GB" dirty="0"/>
              <a:t/>
            </a:r>
            <a:br>
              <a:rPr lang="en-GB" dirty="0"/>
            </a:br>
            <a:endParaRPr lang="en-GB" dirty="0"/>
          </a:p>
        </p:txBody>
      </p:sp>
      <p:sp>
        <p:nvSpPr>
          <p:cNvPr id="24579" name="Rectangle 4"/>
          <p:cNvSpPr>
            <a:spLocks noChangeArrowheads="1"/>
          </p:cNvSpPr>
          <p:nvPr/>
        </p:nvSpPr>
        <p:spPr bwMode="auto">
          <a:xfrm>
            <a:off x="720748" y="1128714"/>
            <a:ext cx="86407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Arial" charset="0"/>
                <a:cs typeface="Arial" charset="0"/>
              </a:defRPr>
            </a:lvl1pPr>
            <a:lvl2pPr marL="742950" indent="-285750" eaLnBrk="0" hangingPunct="0">
              <a:spcBef>
                <a:spcPts val="325"/>
              </a:spcBef>
              <a:buClr>
                <a:schemeClr val="accent2"/>
              </a:buClr>
              <a:buFont typeface="Arial" charset="0"/>
              <a:buChar char="•"/>
              <a:defRPr sz="2300">
                <a:solidFill>
                  <a:schemeClr val="tx1"/>
                </a:solidFill>
                <a:latin typeface="Arial" charset="0"/>
                <a:cs typeface="Arial" charset="0"/>
              </a:defRPr>
            </a:lvl2pPr>
            <a:lvl3pPr marL="1143000" indent="-228600" eaLnBrk="0" hangingPunct="0">
              <a:spcBef>
                <a:spcPts val="350"/>
              </a:spcBef>
              <a:buClr>
                <a:srgbClr val="FFC697"/>
              </a:buClr>
              <a:buSzPct val="100000"/>
              <a:buFont typeface="Wingdings" pitchFamily="2" charset="2"/>
              <a:buChar char="§"/>
              <a:defRPr sz="2100">
                <a:solidFill>
                  <a:schemeClr val="tx1"/>
                </a:solidFill>
                <a:latin typeface="Arial"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Arial"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Arial"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9pPr>
          </a:lstStyle>
          <a:p>
            <a:pPr eaLnBrk="1" hangingPunct="1">
              <a:spcBef>
                <a:spcPct val="20000"/>
              </a:spcBef>
              <a:buClrTx/>
              <a:buSzTx/>
              <a:buFont typeface="Arial" charset="0"/>
              <a:buChar char="•"/>
            </a:pPr>
            <a:r>
              <a:rPr lang="en-GB" altLang="en-US" sz="2000"/>
              <a:t>The UK was the most successful country in applying to the ERC in FP7:</a:t>
            </a:r>
          </a:p>
          <a:p>
            <a:pPr eaLnBrk="1" hangingPunct="1">
              <a:spcBef>
                <a:spcPct val="20000"/>
              </a:spcBef>
              <a:buClrTx/>
              <a:buSzTx/>
              <a:buFont typeface="Arial" charset="0"/>
              <a:buChar char="•"/>
            </a:pPr>
            <a:endParaRPr lang="en-GB" altLang="en-US" sz="2000"/>
          </a:p>
        </p:txBody>
      </p:sp>
      <p:graphicFrame>
        <p:nvGraphicFramePr>
          <p:cNvPr id="7" name="Diagram 6"/>
          <p:cNvGraphicFramePr/>
          <p:nvPr>
            <p:extLst>
              <p:ext uri="{D42A27DB-BD31-4B8C-83A1-F6EECF244321}">
                <p14:modId xmlns:p14="http://schemas.microsoft.com/office/powerpoint/2010/main" val="3721822227"/>
              </p:ext>
            </p:extLst>
          </p:nvPr>
        </p:nvGraphicFramePr>
        <p:xfrm>
          <a:off x="1172050" y="1837139"/>
          <a:ext cx="7057571" cy="331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1" name="Rectangle 7"/>
          <p:cNvSpPr>
            <a:spLocks noChangeArrowheads="1"/>
          </p:cNvSpPr>
          <p:nvPr/>
        </p:nvSpPr>
        <p:spPr bwMode="auto">
          <a:xfrm>
            <a:off x="1044576" y="5376863"/>
            <a:ext cx="8653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Arial" charset="0"/>
                <a:cs typeface="Arial" charset="0"/>
              </a:defRPr>
            </a:lvl1pPr>
            <a:lvl2pPr marL="742950" indent="-285750" eaLnBrk="0" hangingPunct="0">
              <a:spcBef>
                <a:spcPts val="325"/>
              </a:spcBef>
              <a:buClr>
                <a:schemeClr val="accent2"/>
              </a:buClr>
              <a:buFont typeface="Arial" charset="0"/>
              <a:buChar char="•"/>
              <a:defRPr sz="2300">
                <a:solidFill>
                  <a:schemeClr val="tx1"/>
                </a:solidFill>
                <a:latin typeface="Arial" charset="0"/>
                <a:cs typeface="Arial" charset="0"/>
              </a:defRPr>
            </a:lvl2pPr>
            <a:lvl3pPr marL="1143000" indent="-228600" eaLnBrk="0" hangingPunct="0">
              <a:spcBef>
                <a:spcPts val="350"/>
              </a:spcBef>
              <a:buClr>
                <a:srgbClr val="FFC697"/>
              </a:buClr>
              <a:buSzPct val="100000"/>
              <a:buFont typeface="Wingdings" pitchFamily="2" charset="2"/>
              <a:buChar char="§"/>
              <a:defRPr sz="2100">
                <a:solidFill>
                  <a:schemeClr val="tx1"/>
                </a:solidFill>
                <a:latin typeface="Arial"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Arial"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Arial"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cs typeface="Arial" charset="0"/>
              </a:defRPr>
            </a:lvl9pPr>
          </a:lstStyle>
          <a:p>
            <a:pPr eaLnBrk="1" hangingPunct="1">
              <a:spcBef>
                <a:spcPct val="20000"/>
              </a:spcBef>
              <a:buClrTx/>
              <a:buSzTx/>
              <a:buFont typeface="Arial" charset="0"/>
              <a:buChar char="•"/>
            </a:pPr>
            <a:r>
              <a:rPr lang="en-GB" altLang="en-US" sz="2000"/>
              <a:t>See here for the details of funded projects: </a:t>
            </a:r>
            <a:r>
              <a:rPr lang="en-GB" altLang="en-US" sz="2000">
                <a:hlinkClick r:id="rId8"/>
              </a:rPr>
              <a:t>http://erc.europa.eu/erc-funded-projects</a:t>
            </a:r>
            <a:r>
              <a:rPr lang="en-GB" altLang="en-US" sz="2000"/>
              <a:t>   </a:t>
            </a:r>
          </a:p>
        </p:txBody>
      </p:sp>
    </p:spTree>
    <p:extLst>
      <p:ext uri="{BB962C8B-B14F-4D97-AF65-F5344CB8AC3E}">
        <p14:creationId xmlns:p14="http://schemas.microsoft.com/office/powerpoint/2010/main" val="3730203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669820"/>
            <a:ext cx="8915400" cy="4525962"/>
          </a:xfrm>
        </p:spPr>
        <p:txBody>
          <a:bodyPr>
            <a:normAutofit lnSpcReduction="10000"/>
          </a:bodyPr>
          <a:lstStyle/>
          <a:p>
            <a:pPr marL="457200" indent="-457200">
              <a:spcBef>
                <a:spcPts val="1200"/>
              </a:spcBef>
              <a:defRPr/>
            </a:pPr>
            <a:r>
              <a:rPr lang="en-GB" sz="2400" dirty="0" smtClean="0"/>
              <a:t>Operates on a ‘bottom-up’ basis</a:t>
            </a:r>
          </a:p>
          <a:p>
            <a:pPr marL="457200" indent="-457200">
              <a:spcBef>
                <a:spcPts val="1200"/>
              </a:spcBef>
              <a:defRPr/>
            </a:pPr>
            <a:r>
              <a:rPr lang="en-GB" sz="2400" dirty="0" smtClean="0"/>
              <a:t>Open to all research and innovation domains – from basic research to market take-up </a:t>
            </a:r>
          </a:p>
          <a:p>
            <a:pPr marL="457200" indent="-457200">
              <a:spcBef>
                <a:spcPts val="1200"/>
              </a:spcBef>
              <a:defRPr/>
            </a:pPr>
            <a:r>
              <a:rPr lang="en-GB" sz="2400" dirty="0" smtClean="0"/>
              <a:t>Mobility is a key requirement</a:t>
            </a:r>
          </a:p>
          <a:p>
            <a:pPr marL="457200" indent="-457200">
              <a:spcBef>
                <a:spcPts val="1200"/>
              </a:spcBef>
              <a:defRPr/>
            </a:pPr>
            <a:r>
              <a:rPr lang="en-GB" sz="2400" dirty="0" smtClean="0"/>
              <a:t>Aim: develop new knowledge / enhance skills of people behind research and innovation</a:t>
            </a:r>
          </a:p>
          <a:p>
            <a:pPr marL="457200" indent="-457200">
              <a:spcBef>
                <a:spcPts val="1200"/>
              </a:spcBef>
              <a:defRPr/>
            </a:pPr>
            <a:r>
              <a:rPr lang="en-GB" sz="2400" dirty="0" smtClean="0"/>
              <a:t>Dissemination and public engagement through public outreach activities</a:t>
            </a:r>
          </a:p>
          <a:p>
            <a:pPr marL="0" indent="0">
              <a:spcBef>
                <a:spcPts val="1200"/>
              </a:spcBef>
              <a:buNone/>
              <a:defRPr/>
            </a:pPr>
            <a:r>
              <a:rPr lang="en-GB" sz="2400" b="1" dirty="0" smtClean="0"/>
              <a:t>	</a:t>
            </a:r>
          </a:p>
          <a:p>
            <a:pPr marL="0" indent="0">
              <a:spcBef>
                <a:spcPts val="1200"/>
              </a:spcBef>
              <a:buNone/>
              <a:defRPr/>
            </a:pPr>
            <a:r>
              <a:rPr lang="en-GB" sz="2400" b="1" dirty="0"/>
              <a:t>	</a:t>
            </a:r>
            <a:endParaRPr lang="en-GB" sz="2800" dirty="0" smtClean="0"/>
          </a:p>
          <a:p>
            <a:endParaRPr lang="en-GB" dirty="0"/>
          </a:p>
        </p:txBody>
      </p:sp>
      <p:sp>
        <p:nvSpPr>
          <p:cNvPr id="3" name="Title 2"/>
          <p:cNvSpPr>
            <a:spLocks noGrp="1"/>
          </p:cNvSpPr>
          <p:nvPr>
            <p:ph type="title"/>
          </p:nvPr>
        </p:nvSpPr>
        <p:spPr>
          <a:xfrm>
            <a:off x="495302" y="274638"/>
            <a:ext cx="7812073" cy="1143000"/>
          </a:xfrm>
        </p:spPr>
        <p:txBody>
          <a:bodyPr>
            <a:normAutofit/>
          </a:bodyPr>
          <a:lstStyle/>
          <a:p>
            <a:r>
              <a:rPr lang="en-GB" dirty="0" smtClean="0"/>
              <a:t>Marie </a:t>
            </a:r>
            <a:r>
              <a:rPr lang="en-GB" dirty="0" err="1" smtClean="0"/>
              <a:t>Sklodowska</a:t>
            </a:r>
            <a:r>
              <a:rPr lang="en-GB" dirty="0" smtClean="0"/>
              <a:t>-Curie Actions </a:t>
            </a:r>
            <a:endParaRPr lang="en-GB" dirty="0"/>
          </a:p>
        </p:txBody>
      </p:sp>
    </p:spTree>
    <p:extLst>
      <p:ext uri="{BB962C8B-B14F-4D97-AF65-F5344CB8AC3E}">
        <p14:creationId xmlns:p14="http://schemas.microsoft.com/office/powerpoint/2010/main" val="60948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4602227"/>
              </p:ext>
            </p:extLst>
          </p:nvPr>
        </p:nvGraphicFramePr>
        <p:xfrm>
          <a:off x="509816" y="1524862"/>
          <a:ext cx="8942944" cy="5011467"/>
        </p:xfrm>
        <a:graphic>
          <a:graphicData uri="http://schemas.openxmlformats.org/drawingml/2006/table">
            <a:tbl>
              <a:tblPr firstRow="1" bandRow="1">
                <a:tableStyleId>{5C22544A-7EE6-4342-B048-85BDC9FD1C3A}</a:tableStyleId>
              </a:tblPr>
              <a:tblGrid>
                <a:gridCol w="2294260"/>
                <a:gridCol w="6648684"/>
              </a:tblGrid>
              <a:tr h="614901">
                <a:tc gridSpan="2">
                  <a:txBody>
                    <a:bodyPr/>
                    <a:lstStyle/>
                    <a:p>
                      <a:pPr algn="ctr"/>
                      <a:r>
                        <a:rPr lang="en-GB" sz="2000" dirty="0" smtClean="0"/>
                        <a:t>Horizon 2020 - MSCA</a:t>
                      </a:r>
                      <a:endParaRPr lang="en-GB" sz="2000" b="1" dirty="0">
                        <a:solidFill>
                          <a:schemeClr val="tx1"/>
                        </a:solidFill>
                      </a:endParaRPr>
                    </a:p>
                  </a:txBody>
                  <a:tcPr anchor="ctr"/>
                </a:tc>
                <a:tc hMerge="1">
                  <a:txBody>
                    <a:bodyPr/>
                    <a:lstStyle/>
                    <a:p>
                      <a:pPr algn="ctr"/>
                      <a:endParaRPr lang="en-GB" sz="2400" b="1" dirty="0">
                        <a:solidFill>
                          <a:schemeClr val="tx1"/>
                        </a:solidFill>
                      </a:endParaRPr>
                    </a:p>
                  </a:txBody>
                  <a:tcPr anchor="ctr">
                    <a:solidFill>
                      <a:schemeClr val="tx2">
                        <a:lumMod val="20000"/>
                        <a:lumOff val="80000"/>
                      </a:schemeClr>
                    </a:solidFill>
                  </a:tcPr>
                </a:tc>
              </a:tr>
              <a:tr h="623735">
                <a:tc>
                  <a:txBody>
                    <a:bodyPr/>
                    <a:lstStyle/>
                    <a:p>
                      <a:pPr algn="ctr"/>
                      <a:r>
                        <a:rPr lang="en-GB" sz="2000" b="1" dirty="0" smtClean="0"/>
                        <a:t>ITN</a:t>
                      </a:r>
                      <a:endParaRPr lang="en-GB" sz="2000" b="1" dirty="0">
                        <a:solidFill>
                          <a:schemeClr val="tx1"/>
                        </a:solidFill>
                      </a:endParaRPr>
                    </a:p>
                  </a:txBody>
                  <a:tcPr anchor="ctr"/>
                </a:tc>
                <a:tc>
                  <a:txBody>
                    <a:bodyPr/>
                    <a:lstStyle/>
                    <a:p>
                      <a:pPr algn="ctr"/>
                      <a:r>
                        <a:rPr lang="en-GB" sz="2000" dirty="0" smtClean="0"/>
                        <a:t>Innovative</a:t>
                      </a:r>
                      <a:r>
                        <a:rPr lang="en-GB" sz="2000" baseline="0" dirty="0" smtClean="0"/>
                        <a:t> Training Networks </a:t>
                      </a:r>
                    </a:p>
                    <a:p>
                      <a:pPr algn="ctr"/>
                      <a:r>
                        <a:rPr lang="en-GB" sz="1800" baseline="0" dirty="0" smtClean="0"/>
                        <a:t>(Early Stage Researchers)</a:t>
                      </a:r>
                      <a:endParaRPr lang="en-GB" sz="1800" b="1" dirty="0">
                        <a:solidFill>
                          <a:schemeClr val="tx1"/>
                        </a:solidFill>
                      </a:endParaRPr>
                    </a:p>
                  </a:txBody>
                  <a:tcPr anchor="ctr"/>
                </a:tc>
              </a:tr>
              <a:tr h="1372359">
                <a:tc>
                  <a:txBody>
                    <a:bodyPr/>
                    <a:lstStyle/>
                    <a:p>
                      <a:pPr algn="ctr"/>
                      <a:r>
                        <a:rPr lang="en-GB" sz="2000" b="1" dirty="0" smtClean="0"/>
                        <a:t>IF</a:t>
                      </a:r>
                      <a:endParaRPr lang="en-GB" sz="2000" b="1" dirty="0"/>
                    </a:p>
                  </a:txBody>
                  <a:tcPr anchor="ctr"/>
                </a:tc>
                <a:tc>
                  <a:txBody>
                    <a:bodyPr/>
                    <a:lstStyle/>
                    <a:p>
                      <a:pPr algn="ctr"/>
                      <a:r>
                        <a:rPr lang="en-GB" sz="2000" dirty="0" smtClean="0"/>
                        <a:t>Individual Fellowships</a:t>
                      </a:r>
                    </a:p>
                    <a:p>
                      <a:pPr algn="ctr"/>
                      <a:r>
                        <a:rPr lang="en-GB" sz="1800" dirty="0" smtClean="0"/>
                        <a:t>(Experienced Researchers)</a:t>
                      </a:r>
                      <a:endParaRPr lang="en-GB" sz="1800" b="1" dirty="0"/>
                    </a:p>
                  </a:txBody>
                  <a:tcPr anchor="ctr"/>
                </a:tc>
              </a:tr>
              <a:tr h="727451">
                <a:tc>
                  <a:txBody>
                    <a:bodyPr/>
                    <a:lstStyle/>
                    <a:p>
                      <a:pPr algn="ctr"/>
                      <a:r>
                        <a:rPr lang="en-GB" sz="2000" b="1" dirty="0" smtClean="0"/>
                        <a:t>RISE</a:t>
                      </a:r>
                      <a:endParaRPr lang="en-GB" sz="2000" b="1" dirty="0"/>
                    </a:p>
                  </a:txBody>
                  <a:tcPr anchor="ctr">
                    <a:solidFill>
                      <a:srgbClr val="D3CBCD"/>
                    </a:solidFill>
                  </a:tcPr>
                </a:tc>
                <a:tc>
                  <a:txBody>
                    <a:bodyPr/>
                    <a:lstStyle/>
                    <a:p>
                      <a:pPr algn="ctr"/>
                      <a:r>
                        <a:rPr lang="en-GB" sz="2000" dirty="0" smtClean="0"/>
                        <a:t>Research and Innovation</a:t>
                      </a:r>
                      <a:r>
                        <a:rPr lang="en-GB" sz="2000" baseline="0" dirty="0" smtClean="0"/>
                        <a:t> Staff Exchange</a:t>
                      </a:r>
                    </a:p>
                    <a:p>
                      <a:pPr algn="ctr"/>
                      <a:r>
                        <a:rPr lang="en-GB" sz="1800" baseline="0" dirty="0" smtClean="0"/>
                        <a:t>(Exchange  visits of staff)</a:t>
                      </a:r>
                      <a:endParaRPr lang="en-GB" sz="1800" b="1" dirty="0"/>
                    </a:p>
                  </a:txBody>
                  <a:tcPr anchor="ctr">
                    <a:solidFill>
                      <a:srgbClr val="D3CBCD"/>
                    </a:solidFill>
                  </a:tcPr>
                </a:tc>
              </a:tr>
              <a:tr h="813098">
                <a:tc>
                  <a:txBody>
                    <a:bodyPr/>
                    <a:lstStyle/>
                    <a:p>
                      <a:pPr algn="ctr"/>
                      <a:r>
                        <a:rPr lang="en-GB" sz="2000" b="1" dirty="0" smtClean="0"/>
                        <a:t>COFUND</a:t>
                      </a:r>
                      <a:endParaRPr lang="en-GB" sz="2000" b="1" dirty="0"/>
                    </a:p>
                  </a:txBody>
                  <a:tcPr anchor="ctr"/>
                </a:tc>
                <a:tc>
                  <a:txBody>
                    <a:bodyPr/>
                    <a:lstStyle/>
                    <a:p>
                      <a:pPr algn="ctr"/>
                      <a:r>
                        <a:rPr lang="en-GB" sz="2000" dirty="0" err="1" smtClean="0"/>
                        <a:t>Cofunding</a:t>
                      </a:r>
                      <a:r>
                        <a:rPr lang="en-GB" sz="2000" dirty="0" smtClean="0"/>
                        <a:t> of regional, national and international programmes</a:t>
                      </a:r>
                      <a:endParaRPr lang="en-GB" sz="2000" b="1" dirty="0"/>
                    </a:p>
                  </a:txBody>
                  <a:tcPr anchor="ctr"/>
                </a:tc>
              </a:tr>
              <a:tr h="813098">
                <a:tc>
                  <a:txBody>
                    <a:bodyPr/>
                    <a:lstStyle/>
                    <a:p>
                      <a:pPr algn="ctr"/>
                      <a:r>
                        <a:rPr lang="en-GB" sz="2000" b="1" dirty="0" smtClean="0"/>
                        <a:t>NIGHT</a:t>
                      </a:r>
                      <a:endParaRPr lang="en-GB" sz="2000" b="1" dirty="0"/>
                    </a:p>
                  </a:txBody>
                  <a:tcPr anchor="ctr"/>
                </a:tc>
                <a:tc>
                  <a:txBody>
                    <a:bodyPr/>
                    <a:lstStyle/>
                    <a:p>
                      <a:pPr algn="ctr"/>
                      <a:r>
                        <a:rPr lang="en-GB" sz="2000" b="0" dirty="0" smtClean="0"/>
                        <a:t>Public and media events for the promotion</a:t>
                      </a:r>
                      <a:r>
                        <a:rPr lang="en-GB" sz="2000" b="0" baseline="0" dirty="0" smtClean="0"/>
                        <a:t> of research and innovation</a:t>
                      </a:r>
                      <a:endParaRPr lang="en-GB" sz="2000" b="0" dirty="0"/>
                    </a:p>
                  </a:txBody>
                  <a:tcPr anchor="ctr"/>
                </a:tc>
              </a:tr>
            </a:tbl>
          </a:graphicData>
        </a:graphic>
      </p:graphicFrame>
      <p:sp>
        <p:nvSpPr>
          <p:cNvPr id="3" name="Title 2"/>
          <p:cNvSpPr>
            <a:spLocks noGrp="1"/>
          </p:cNvSpPr>
          <p:nvPr>
            <p:ph type="title"/>
          </p:nvPr>
        </p:nvSpPr>
        <p:spPr>
          <a:xfrm>
            <a:off x="538842" y="289153"/>
            <a:ext cx="7812073" cy="1143000"/>
          </a:xfrm>
        </p:spPr>
        <p:txBody>
          <a:bodyPr/>
          <a:lstStyle/>
          <a:p>
            <a:r>
              <a:rPr lang="en-GB" dirty="0" smtClean="0"/>
              <a:t>Marie </a:t>
            </a:r>
            <a:r>
              <a:rPr lang="en-GB" dirty="0" err="1" smtClean="0"/>
              <a:t>Skłodowska</a:t>
            </a:r>
            <a:r>
              <a:rPr lang="en-GB" dirty="0" smtClean="0"/>
              <a:t>-Curie Actions – 5 Schemes</a:t>
            </a:r>
            <a:endParaRPr lang="en-GB" dirty="0"/>
          </a:p>
        </p:txBody>
      </p:sp>
    </p:spTree>
    <p:extLst>
      <p:ext uri="{BB962C8B-B14F-4D97-AF65-F5344CB8AC3E}">
        <p14:creationId xmlns:p14="http://schemas.microsoft.com/office/powerpoint/2010/main" val="22452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Participants defined as ‘academic’ and ‘non-academic</a:t>
            </a:r>
            <a:r>
              <a:rPr lang="en-US" sz="2800" dirty="0" smtClean="0"/>
              <a:t>’</a:t>
            </a:r>
          </a:p>
          <a:p>
            <a:endParaRPr lang="en-US" sz="2800" dirty="0"/>
          </a:p>
          <a:p>
            <a:r>
              <a:rPr lang="en-US" sz="2800" dirty="0" smtClean="0"/>
              <a:t>Early </a:t>
            </a:r>
            <a:r>
              <a:rPr lang="en-US" sz="2800" dirty="0"/>
              <a:t>stage researchers (ESRs) only </a:t>
            </a:r>
          </a:p>
          <a:p>
            <a:pPr marL="109537" indent="0">
              <a:buNone/>
            </a:pPr>
            <a:endParaRPr lang="en-US" sz="1000" dirty="0"/>
          </a:p>
          <a:p>
            <a:pPr marL="109537" indent="0">
              <a:buNone/>
            </a:pPr>
            <a:endParaRPr lang="en-US" sz="1000" dirty="0"/>
          </a:p>
          <a:p>
            <a:r>
              <a:rPr lang="en-US" sz="2800" dirty="0"/>
              <a:t>The Innovative Doctoral </a:t>
            </a:r>
            <a:r>
              <a:rPr lang="en-US" sz="2800" dirty="0" err="1"/>
              <a:t>Programme</a:t>
            </a:r>
            <a:r>
              <a:rPr lang="en-US" sz="2800" dirty="0"/>
              <a:t> strand will move to the COFUND </a:t>
            </a:r>
            <a:r>
              <a:rPr lang="en-US" sz="2800" dirty="0" smtClean="0"/>
              <a:t>scheme </a:t>
            </a:r>
            <a:endParaRPr lang="en-US" sz="2800" dirty="0"/>
          </a:p>
          <a:p>
            <a:endParaRPr lang="en-US" dirty="0" smtClean="0"/>
          </a:p>
          <a:p>
            <a:r>
              <a:rPr lang="en-US" dirty="0" smtClean="0"/>
              <a:t>The </a:t>
            </a:r>
            <a:r>
              <a:rPr lang="en-US" dirty="0"/>
              <a:t>ITN scheme </a:t>
            </a:r>
            <a:r>
              <a:rPr lang="en-US" dirty="0" smtClean="0"/>
              <a:t>consists </a:t>
            </a:r>
            <a:r>
              <a:rPr lang="en-US" dirty="0"/>
              <a:t>of 3</a:t>
            </a:r>
            <a:r>
              <a:rPr lang="en-US" dirty="0" smtClean="0"/>
              <a:t> </a:t>
            </a:r>
            <a:r>
              <a:rPr lang="en-US" dirty="0"/>
              <a:t>strands</a:t>
            </a:r>
            <a:r>
              <a:rPr lang="en-US" dirty="0" smtClean="0"/>
              <a:t>:</a:t>
            </a:r>
          </a:p>
          <a:p>
            <a:pPr lvl="1"/>
            <a:r>
              <a:rPr lang="en-US" sz="2400" dirty="0" smtClean="0"/>
              <a:t>European Training </a:t>
            </a:r>
            <a:r>
              <a:rPr lang="en-US" sz="2400" dirty="0"/>
              <a:t>Networks (minimum of three participants</a:t>
            </a:r>
            <a:r>
              <a:rPr lang="en-US" sz="2400" dirty="0" smtClean="0"/>
              <a:t>) </a:t>
            </a:r>
          </a:p>
          <a:p>
            <a:pPr lvl="1"/>
            <a:r>
              <a:rPr lang="en-US" sz="2400" dirty="0" smtClean="0"/>
              <a:t>Joint Doctorates (at least three academic participants who can deliver a doctoral degree) </a:t>
            </a:r>
          </a:p>
          <a:p>
            <a:pPr lvl="1"/>
            <a:r>
              <a:rPr lang="en-US" sz="2400" dirty="0" smtClean="0"/>
              <a:t>European </a:t>
            </a:r>
            <a:r>
              <a:rPr lang="en-US" sz="2400" dirty="0"/>
              <a:t>Industrial Doctorates </a:t>
            </a:r>
            <a:r>
              <a:rPr lang="en-US" sz="2400" dirty="0" smtClean="0"/>
              <a:t>(minimum one </a:t>
            </a:r>
            <a:r>
              <a:rPr lang="en-US" sz="2400" dirty="0"/>
              <a:t>academic </a:t>
            </a:r>
            <a:r>
              <a:rPr lang="en-US" sz="2400" dirty="0" smtClean="0"/>
              <a:t>and </a:t>
            </a:r>
            <a:r>
              <a:rPr lang="en-US" sz="2400" dirty="0"/>
              <a:t>one </a:t>
            </a:r>
            <a:r>
              <a:rPr lang="en-US" sz="2400" dirty="0" smtClean="0"/>
              <a:t>non-academic </a:t>
            </a:r>
            <a:r>
              <a:rPr lang="en-US" sz="2400" dirty="0"/>
              <a:t>participant) </a:t>
            </a:r>
          </a:p>
          <a:p>
            <a:pPr lvl="1"/>
            <a:endParaRPr lang="en-GB" dirty="0"/>
          </a:p>
        </p:txBody>
      </p:sp>
      <p:sp>
        <p:nvSpPr>
          <p:cNvPr id="3" name="Title 2"/>
          <p:cNvSpPr>
            <a:spLocks noGrp="1"/>
          </p:cNvSpPr>
          <p:nvPr>
            <p:ph type="title"/>
          </p:nvPr>
        </p:nvSpPr>
        <p:spPr/>
        <p:txBody>
          <a:bodyPr/>
          <a:lstStyle/>
          <a:p>
            <a:r>
              <a:rPr lang="en-GB" dirty="0" smtClean="0"/>
              <a:t>Innovative Training Networks </a:t>
            </a:r>
            <a:endParaRPr lang="en-GB" dirty="0"/>
          </a:p>
        </p:txBody>
      </p:sp>
    </p:spTree>
    <p:extLst>
      <p:ext uri="{BB962C8B-B14F-4D97-AF65-F5344CB8AC3E}">
        <p14:creationId xmlns:p14="http://schemas.microsoft.com/office/powerpoint/2010/main" val="1275176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2 </a:t>
            </a:r>
            <a:r>
              <a:rPr lang="en-US" sz="2400" dirty="0"/>
              <a:t>strands </a:t>
            </a:r>
            <a:r>
              <a:rPr lang="en-US" sz="2400" dirty="0" smtClean="0"/>
              <a:t>in IF </a:t>
            </a:r>
            <a:r>
              <a:rPr lang="en-US" sz="2400" dirty="0"/>
              <a:t>scheme</a:t>
            </a:r>
            <a:r>
              <a:rPr lang="en-US" sz="2400" dirty="0" smtClean="0"/>
              <a:t>:</a:t>
            </a:r>
          </a:p>
          <a:p>
            <a:pPr lvl="1"/>
            <a:r>
              <a:rPr lang="en-US" sz="2400" b="1" dirty="0" smtClean="0">
                <a:solidFill>
                  <a:schemeClr val="accent1"/>
                </a:solidFill>
              </a:rPr>
              <a:t>Outgoing Fellowship</a:t>
            </a:r>
          </a:p>
          <a:p>
            <a:pPr lvl="2"/>
            <a:r>
              <a:rPr lang="en-US" sz="2200" dirty="0" smtClean="0"/>
              <a:t>(MS/AC </a:t>
            </a:r>
            <a:r>
              <a:rPr lang="en-US" sz="2200" dirty="0"/>
              <a:t>to third country), with </a:t>
            </a:r>
            <a:r>
              <a:rPr lang="en-US" sz="2200" dirty="0" smtClean="0"/>
              <a:t>mandatory </a:t>
            </a:r>
            <a:r>
              <a:rPr lang="en-US" sz="2200" dirty="0"/>
              <a:t>return phase </a:t>
            </a:r>
          </a:p>
          <a:p>
            <a:pPr lvl="1"/>
            <a:r>
              <a:rPr lang="en-US" sz="2400" b="1" dirty="0" smtClean="0">
                <a:solidFill>
                  <a:schemeClr val="accent1"/>
                </a:solidFill>
              </a:rPr>
              <a:t>European and Reintegration Fellowship	</a:t>
            </a:r>
          </a:p>
          <a:p>
            <a:pPr lvl="2"/>
            <a:r>
              <a:rPr lang="en-US" sz="2200" dirty="0" smtClean="0"/>
              <a:t>(any </a:t>
            </a:r>
            <a:r>
              <a:rPr lang="en-US" sz="2200" dirty="0"/>
              <a:t>country to MS/AC) </a:t>
            </a:r>
            <a:endParaRPr lang="en-US" sz="2200" dirty="0" smtClean="0"/>
          </a:p>
          <a:p>
            <a:pPr marL="392113" lvl="1" indent="0">
              <a:buNone/>
            </a:pPr>
            <a:endParaRPr lang="en-US" sz="2400" dirty="0"/>
          </a:p>
          <a:p>
            <a:r>
              <a:rPr lang="en-US" sz="2400" dirty="0" smtClean="0"/>
              <a:t> 2 main changes to FP7:</a:t>
            </a:r>
          </a:p>
          <a:p>
            <a:pPr lvl="1"/>
            <a:r>
              <a:rPr lang="en-US" sz="2400" dirty="0" smtClean="0"/>
              <a:t>Optional </a:t>
            </a:r>
            <a:r>
              <a:rPr lang="en-US" sz="2400" dirty="0" err="1"/>
              <a:t>intersectoral</a:t>
            </a:r>
            <a:r>
              <a:rPr lang="en-US" sz="2400" dirty="0"/>
              <a:t> </a:t>
            </a:r>
            <a:r>
              <a:rPr lang="en-US" sz="2400" dirty="0" err="1"/>
              <a:t>secondment</a:t>
            </a:r>
            <a:r>
              <a:rPr lang="en-US" sz="2400" dirty="0"/>
              <a:t> in a MS/AC during the fellowship </a:t>
            </a:r>
          </a:p>
          <a:p>
            <a:pPr lvl="1"/>
            <a:r>
              <a:rPr lang="en-US" sz="2400" dirty="0"/>
              <a:t>ICPC return phase </a:t>
            </a:r>
            <a:r>
              <a:rPr lang="en-US" sz="2400" dirty="0" smtClean="0"/>
              <a:t>removed </a:t>
            </a:r>
            <a:endParaRPr lang="en-US" sz="2400" dirty="0"/>
          </a:p>
          <a:p>
            <a:pPr lvl="1"/>
            <a:endParaRPr lang="en-GB" dirty="0"/>
          </a:p>
        </p:txBody>
      </p:sp>
      <p:sp>
        <p:nvSpPr>
          <p:cNvPr id="3" name="Title 2"/>
          <p:cNvSpPr>
            <a:spLocks noGrp="1"/>
          </p:cNvSpPr>
          <p:nvPr>
            <p:ph type="title"/>
          </p:nvPr>
        </p:nvSpPr>
        <p:spPr/>
        <p:txBody>
          <a:bodyPr/>
          <a:lstStyle/>
          <a:p>
            <a:r>
              <a:rPr lang="en-GB" dirty="0" smtClean="0"/>
              <a:t>Individual Fellowships</a:t>
            </a:r>
            <a:endParaRPr lang="en-GB" dirty="0"/>
          </a:p>
        </p:txBody>
      </p:sp>
    </p:spTree>
    <p:extLst>
      <p:ext uri="{BB962C8B-B14F-4D97-AF65-F5344CB8AC3E}">
        <p14:creationId xmlns:p14="http://schemas.microsoft.com/office/powerpoint/2010/main" val="3748339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539199"/>
            <a:ext cx="8915400" cy="4745485"/>
          </a:xfrm>
        </p:spPr>
        <p:txBody>
          <a:bodyPr>
            <a:normAutofit fontScale="92500" lnSpcReduction="10000"/>
          </a:bodyPr>
          <a:lstStyle/>
          <a:p>
            <a:r>
              <a:rPr lang="en-GB" sz="2400" dirty="0" smtClean="0"/>
              <a:t>Focused </a:t>
            </a:r>
            <a:r>
              <a:rPr lang="en-GB" sz="2400" dirty="0"/>
              <a:t>on </a:t>
            </a:r>
            <a:r>
              <a:rPr lang="en-GB" sz="2400" dirty="0" smtClean="0"/>
              <a:t>knowledge exchange through staff secondment visits</a:t>
            </a:r>
            <a:endParaRPr lang="en-GB" sz="2400" dirty="0"/>
          </a:p>
          <a:p>
            <a:endParaRPr lang="en-GB" sz="2400" dirty="0" smtClean="0"/>
          </a:p>
          <a:p>
            <a:r>
              <a:rPr lang="en-GB" sz="2400" dirty="0" smtClean="0"/>
              <a:t>Amalgamation of IAPP and IRSES with some changes</a:t>
            </a:r>
          </a:p>
          <a:p>
            <a:pPr marL="884682" lvl="1" indent="-457200" defTabSz="711200">
              <a:lnSpc>
                <a:spcPct val="90000"/>
              </a:lnSpc>
              <a:spcBef>
                <a:spcPct val="0"/>
              </a:spcBef>
              <a:spcAft>
                <a:spcPct val="20000"/>
              </a:spcAft>
            </a:pPr>
            <a:r>
              <a:rPr lang="en-US" sz="1900" dirty="0"/>
              <a:t>Project to be based on new or existing ‘joint research project’ </a:t>
            </a:r>
          </a:p>
          <a:p>
            <a:pPr marL="884682" lvl="1" indent="-457200" defTabSz="711200">
              <a:lnSpc>
                <a:spcPct val="90000"/>
              </a:lnSpc>
              <a:spcBef>
                <a:spcPct val="0"/>
              </a:spcBef>
              <a:spcAft>
                <a:spcPct val="20000"/>
              </a:spcAft>
            </a:pPr>
            <a:r>
              <a:rPr lang="en-GB" sz="1900" dirty="0"/>
              <a:t>Supports ESRs, ERs and administrative/managerial/technical staff</a:t>
            </a:r>
            <a:endParaRPr lang="en-US" sz="1900" dirty="0"/>
          </a:p>
          <a:p>
            <a:pPr marL="884682" lvl="1" indent="-457200" defTabSz="711200">
              <a:lnSpc>
                <a:spcPct val="90000"/>
              </a:lnSpc>
              <a:spcBef>
                <a:spcPct val="0"/>
              </a:spcBef>
              <a:spcAft>
                <a:spcPct val="20000"/>
              </a:spcAft>
            </a:pPr>
            <a:r>
              <a:rPr lang="en-GB" sz="1900" dirty="0"/>
              <a:t>Covers </a:t>
            </a:r>
            <a:r>
              <a:rPr lang="en-GB" sz="1900" dirty="0" err="1"/>
              <a:t>intersectoral</a:t>
            </a:r>
            <a:r>
              <a:rPr lang="en-GB" sz="1900" dirty="0"/>
              <a:t> or international exchanges, as well as a combination of both</a:t>
            </a:r>
            <a:endParaRPr lang="en-US" sz="1900" dirty="0"/>
          </a:p>
          <a:p>
            <a:pPr marL="884682" lvl="1" indent="-457200" defTabSz="711200">
              <a:lnSpc>
                <a:spcPct val="90000"/>
              </a:lnSpc>
              <a:spcBef>
                <a:spcPct val="0"/>
              </a:spcBef>
              <a:spcAft>
                <a:spcPct val="20000"/>
              </a:spcAft>
            </a:pPr>
            <a:r>
              <a:rPr lang="en-US" sz="1900" dirty="0"/>
              <a:t>For </a:t>
            </a:r>
            <a:r>
              <a:rPr lang="en-US" sz="1900" u="sng" dirty="0" err="1"/>
              <a:t>intersectoral</a:t>
            </a:r>
            <a:r>
              <a:rPr lang="en-US" sz="1900" u="sng" dirty="0"/>
              <a:t> stream</a:t>
            </a:r>
            <a:r>
              <a:rPr lang="en-US" sz="1900" dirty="0"/>
              <a:t> - minimum </a:t>
            </a:r>
            <a:r>
              <a:rPr lang="en-US" sz="1900" dirty="0" smtClean="0"/>
              <a:t>3 participants, including both academic and non-academic sectors and from at least 2 </a:t>
            </a:r>
            <a:r>
              <a:rPr lang="en-US" sz="1900" dirty="0"/>
              <a:t>different MS/AC</a:t>
            </a:r>
          </a:p>
          <a:p>
            <a:pPr marL="884682" lvl="1" indent="-457200" defTabSz="711200">
              <a:lnSpc>
                <a:spcPct val="90000"/>
              </a:lnSpc>
              <a:spcBef>
                <a:spcPct val="0"/>
              </a:spcBef>
              <a:spcAft>
                <a:spcPct val="20000"/>
              </a:spcAft>
            </a:pPr>
            <a:r>
              <a:rPr lang="en-US" sz="1900" dirty="0"/>
              <a:t>For </a:t>
            </a:r>
            <a:r>
              <a:rPr lang="en-US" sz="1900" u="sng" dirty="0"/>
              <a:t>international stream</a:t>
            </a:r>
            <a:r>
              <a:rPr lang="en-US" sz="1900" dirty="0"/>
              <a:t> – minimum 2 participants from 2 different MS/AC and 1 participant from a third country</a:t>
            </a:r>
          </a:p>
          <a:p>
            <a:pPr marL="884682" lvl="1" indent="-457200" defTabSz="711200">
              <a:lnSpc>
                <a:spcPct val="90000"/>
              </a:lnSpc>
              <a:spcBef>
                <a:spcPct val="0"/>
              </a:spcBef>
              <a:spcAft>
                <a:spcPct val="20000"/>
              </a:spcAft>
            </a:pPr>
            <a:r>
              <a:rPr lang="en-US" sz="1900" dirty="0"/>
              <a:t>No exchanges between institutions located in third countries or within the same MS/AC will be supported</a:t>
            </a:r>
          </a:p>
          <a:p>
            <a:pPr marL="884682" lvl="1" indent="-457200" defTabSz="711200">
              <a:lnSpc>
                <a:spcPct val="90000"/>
              </a:lnSpc>
              <a:spcBef>
                <a:spcPct val="0"/>
              </a:spcBef>
              <a:spcAft>
                <a:spcPct val="20000"/>
              </a:spcAft>
            </a:pPr>
            <a:r>
              <a:rPr lang="en-US" sz="1900" dirty="0" err="1"/>
              <a:t>Secondment</a:t>
            </a:r>
            <a:r>
              <a:rPr lang="en-US" sz="1900" dirty="0"/>
              <a:t> period  - 1 to 12 </a:t>
            </a:r>
            <a:r>
              <a:rPr lang="en-US" sz="1900" dirty="0" smtClean="0"/>
              <a:t>months – does not </a:t>
            </a:r>
            <a:r>
              <a:rPr lang="en-US" sz="1900" dirty="0"/>
              <a:t>need to be continuous </a:t>
            </a:r>
          </a:p>
          <a:p>
            <a:pPr marL="884682" lvl="1" indent="-457200" defTabSz="711200">
              <a:lnSpc>
                <a:spcPct val="90000"/>
              </a:lnSpc>
              <a:spcBef>
                <a:spcPct val="0"/>
              </a:spcBef>
              <a:spcAft>
                <a:spcPct val="20000"/>
              </a:spcAft>
            </a:pPr>
            <a:r>
              <a:rPr lang="en-US" sz="1900" dirty="0"/>
              <a:t>One simplified funding </a:t>
            </a:r>
            <a:r>
              <a:rPr lang="en-US" sz="1900" dirty="0" smtClean="0"/>
              <a:t>system – ‘unit </a:t>
            </a:r>
            <a:r>
              <a:rPr lang="en-US" sz="1900" dirty="0"/>
              <a:t>cost’ with country co-efficient factors </a:t>
            </a:r>
          </a:p>
          <a:p>
            <a:pPr marL="884682" lvl="1" indent="-457200" defTabSz="711200">
              <a:lnSpc>
                <a:spcPct val="90000"/>
              </a:lnSpc>
              <a:spcBef>
                <a:spcPct val="0"/>
              </a:spcBef>
              <a:spcAft>
                <a:spcPct val="20000"/>
              </a:spcAft>
            </a:pPr>
            <a:r>
              <a:rPr lang="en-US" sz="1900" dirty="0"/>
              <a:t>Maximum 540 research </a:t>
            </a:r>
            <a:r>
              <a:rPr lang="en-US" sz="1900" dirty="0" smtClean="0"/>
              <a:t>months</a:t>
            </a:r>
            <a:endParaRPr lang="en-GB" sz="1900"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Research and Innovation Staff Exchange</a:t>
            </a:r>
            <a:endParaRPr lang="en-GB" dirty="0"/>
          </a:p>
        </p:txBody>
      </p:sp>
    </p:spTree>
    <p:extLst>
      <p:ext uri="{BB962C8B-B14F-4D97-AF65-F5344CB8AC3E}">
        <p14:creationId xmlns:p14="http://schemas.microsoft.com/office/powerpoint/2010/main" val="323154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786" y="1190858"/>
            <a:ext cx="8915400" cy="5064805"/>
          </a:xfrm>
        </p:spPr>
        <p:txBody>
          <a:bodyPr>
            <a:normAutofit lnSpcReduction="10000"/>
          </a:bodyPr>
          <a:lstStyle/>
          <a:p>
            <a:r>
              <a:rPr lang="en-GB" sz="2400" dirty="0" smtClean="0"/>
              <a:t>Supports 2 programmes:</a:t>
            </a:r>
          </a:p>
          <a:p>
            <a:pPr lvl="1"/>
            <a:r>
              <a:rPr lang="en-US" dirty="0"/>
              <a:t>Doctoral </a:t>
            </a:r>
            <a:r>
              <a:rPr lang="en-US" dirty="0" err="1"/>
              <a:t>programmes</a:t>
            </a:r>
            <a:r>
              <a:rPr lang="en-US" dirty="0"/>
              <a:t> </a:t>
            </a:r>
            <a:endParaRPr lang="en-US" dirty="0" smtClean="0"/>
          </a:p>
          <a:p>
            <a:pPr lvl="1"/>
            <a:r>
              <a:rPr lang="en-US" dirty="0" smtClean="0"/>
              <a:t>Fellowship </a:t>
            </a:r>
            <a:r>
              <a:rPr lang="en-US" dirty="0" err="1"/>
              <a:t>programmes</a:t>
            </a:r>
            <a:r>
              <a:rPr lang="en-US" dirty="0"/>
              <a:t> </a:t>
            </a:r>
            <a:endParaRPr lang="en-US" dirty="0" smtClean="0"/>
          </a:p>
          <a:p>
            <a:pPr marL="392113" lvl="1" indent="0">
              <a:buNone/>
            </a:pPr>
            <a:endParaRPr lang="en-US" dirty="0"/>
          </a:p>
          <a:p>
            <a:r>
              <a:rPr lang="en-US" dirty="0" smtClean="0"/>
              <a:t> </a:t>
            </a:r>
            <a:r>
              <a:rPr lang="en-US" sz="2400" dirty="0" smtClean="0"/>
              <a:t>Funding </a:t>
            </a:r>
            <a:r>
              <a:rPr lang="en-US" sz="2400" dirty="0"/>
              <a:t>model in COFUND will differ from </a:t>
            </a:r>
            <a:r>
              <a:rPr lang="en-US" sz="2400" dirty="0" smtClean="0"/>
              <a:t>FP7</a:t>
            </a:r>
          </a:p>
          <a:p>
            <a:pPr lvl="1"/>
            <a:r>
              <a:rPr lang="en-US" sz="2400" dirty="0"/>
              <a:t>S</a:t>
            </a:r>
            <a:r>
              <a:rPr lang="en-US" sz="2400" dirty="0" smtClean="0"/>
              <a:t>tandard </a:t>
            </a:r>
            <a:r>
              <a:rPr lang="en-US" sz="2400" dirty="0"/>
              <a:t>‘unit </a:t>
            </a:r>
            <a:r>
              <a:rPr lang="en-US" sz="2400" dirty="0" smtClean="0"/>
              <a:t>costs’- fixed </a:t>
            </a:r>
            <a:r>
              <a:rPr lang="en-US" sz="2400" dirty="0"/>
              <a:t>amounts per </a:t>
            </a:r>
            <a:r>
              <a:rPr lang="en-US" sz="2400" dirty="0" smtClean="0"/>
              <a:t>researcher /year </a:t>
            </a:r>
            <a:endParaRPr lang="en-US" sz="2400" dirty="0"/>
          </a:p>
          <a:p>
            <a:pPr lvl="1"/>
            <a:r>
              <a:rPr lang="en-US" sz="2400" dirty="0" smtClean="0"/>
              <a:t>Maximum </a:t>
            </a:r>
            <a:r>
              <a:rPr lang="en-US" sz="2400" dirty="0"/>
              <a:t>EU contribution </a:t>
            </a:r>
            <a:r>
              <a:rPr lang="en-US" sz="2400" dirty="0" smtClean="0"/>
              <a:t>to single </a:t>
            </a:r>
            <a:r>
              <a:rPr lang="en-US" sz="2400" dirty="0"/>
              <a:t>legal </a:t>
            </a:r>
            <a:r>
              <a:rPr lang="en-US" sz="2400" dirty="0" smtClean="0"/>
              <a:t>entity/ </a:t>
            </a:r>
            <a:r>
              <a:rPr lang="en-US" sz="2400" dirty="0"/>
              <a:t>year </a:t>
            </a:r>
          </a:p>
          <a:p>
            <a:pPr lvl="1"/>
            <a:r>
              <a:rPr lang="en-US" sz="2400" dirty="0" err="1"/>
              <a:t>Programmes</a:t>
            </a:r>
            <a:r>
              <a:rPr lang="en-US" sz="2400" dirty="0"/>
              <a:t> </a:t>
            </a:r>
            <a:r>
              <a:rPr lang="en-US" sz="2400" dirty="0" smtClean="0"/>
              <a:t>up </a:t>
            </a:r>
            <a:r>
              <a:rPr lang="en-US" sz="2400" dirty="0"/>
              <a:t>to 60 months </a:t>
            </a:r>
          </a:p>
          <a:p>
            <a:pPr lvl="1"/>
            <a:r>
              <a:rPr lang="en-US" sz="2400" dirty="0"/>
              <a:t>S</a:t>
            </a:r>
            <a:r>
              <a:rPr lang="en-US" sz="2400" dirty="0" smtClean="0"/>
              <a:t>horter </a:t>
            </a:r>
            <a:r>
              <a:rPr lang="en-US" sz="2400" dirty="0"/>
              <a:t>time to grant </a:t>
            </a:r>
          </a:p>
          <a:p>
            <a:pPr lvl="1"/>
            <a:r>
              <a:rPr lang="en-US" sz="2400" dirty="0"/>
              <a:t>All researchers should be covered by full social </a:t>
            </a:r>
            <a:r>
              <a:rPr lang="en-US" sz="2400" dirty="0" smtClean="0"/>
              <a:t>security</a:t>
            </a:r>
          </a:p>
          <a:p>
            <a:pPr lvl="1"/>
            <a:r>
              <a:rPr lang="en-US" sz="2400" dirty="0"/>
              <a:t>P</a:t>
            </a:r>
            <a:r>
              <a:rPr lang="en-US" sz="2400" dirty="0" smtClean="0"/>
              <a:t>rinciples </a:t>
            </a:r>
            <a:r>
              <a:rPr lang="en-US" sz="2400" dirty="0"/>
              <a:t>of the Charter and Code should set </a:t>
            </a:r>
            <a:r>
              <a:rPr lang="en-US" sz="2400" dirty="0" smtClean="0"/>
              <a:t>out </a:t>
            </a:r>
            <a:r>
              <a:rPr lang="en-US" sz="2400" dirty="0"/>
              <a:t>provisions </a:t>
            </a:r>
            <a:r>
              <a:rPr lang="en-US" sz="2400" dirty="0" smtClean="0"/>
              <a:t>for </a:t>
            </a:r>
            <a:r>
              <a:rPr lang="en-US" sz="2400" dirty="0"/>
              <a:t>ESRs </a:t>
            </a:r>
            <a:r>
              <a:rPr lang="en-US" dirty="0"/>
              <a:t/>
            </a:r>
            <a:br>
              <a:rPr lang="en-US" dirty="0"/>
            </a:br>
            <a:endParaRPr lang="en-GB" dirty="0" smtClean="0"/>
          </a:p>
          <a:p>
            <a:pPr marL="109537" indent="0">
              <a:buNone/>
            </a:pPr>
            <a:endParaRPr lang="en-GB" dirty="0"/>
          </a:p>
        </p:txBody>
      </p:sp>
      <p:sp>
        <p:nvSpPr>
          <p:cNvPr id="3" name="Title 2"/>
          <p:cNvSpPr>
            <a:spLocks noGrp="1"/>
          </p:cNvSpPr>
          <p:nvPr>
            <p:ph type="title"/>
          </p:nvPr>
        </p:nvSpPr>
        <p:spPr>
          <a:xfrm>
            <a:off x="495302" y="114984"/>
            <a:ext cx="7812073" cy="1143000"/>
          </a:xfrm>
        </p:spPr>
        <p:txBody>
          <a:bodyPr/>
          <a:lstStyle/>
          <a:p>
            <a:r>
              <a:rPr lang="en-GB" dirty="0" smtClean="0"/>
              <a:t>COFUND</a:t>
            </a:r>
            <a:endParaRPr lang="en-GB" dirty="0"/>
          </a:p>
        </p:txBody>
      </p:sp>
    </p:spTree>
    <p:extLst>
      <p:ext uri="{BB962C8B-B14F-4D97-AF65-F5344CB8AC3E}">
        <p14:creationId xmlns:p14="http://schemas.microsoft.com/office/powerpoint/2010/main" val="41385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056" y="1212038"/>
            <a:ext cx="8915400" cy="4809250"/>
          </a:xfrm>
        </p:spPr>
        <p:txBody>
          <a:bodyPr/>
          <a:lstStyle/>
          <a:p>
            <a:r>
              <a:rPr lang="en-GB" sz="2100" dirty="0"/>
              <a:t>Expanded from </a:t>
            </a:r>
            <a:r>
              <a:rPr lang="en-GB" sz="2100" dirty="0" smtClean="0"/>
              <a:t>ICT</a:t>
            </a:r>
            <a:endParaRPr lang="en-GB" sz="2100" dirty="0"/>
          </a:p>
          <a:p>
            <a:r>
              <a:rPr lang="en-GB" sz="2100" dirty="0" smtClean="0"/>
              <a:t>New actor in S&amp;T funding landscape:</a:t>
            </a:r>
          </a:p>
          <a:p>
            <a:pPr lvl="1"/>
            <a:r>
              <a:rPr lang="en-GB" sz="1700" dirty="0" smtClean="0"/>
              <a:t>Promote and support emergence of radically new technologies</a:t>
            </a:r>
          </a:p>
          <a:p>
            <a:pPr lvl="1"/>
            <a:r>
              <a:rPr lang="en-GB" sz="1700" dirty="0" smtClean="0"/>
              <a:t>Initiate and shape development of European research and innovation eco-systems</a:t>
            </a:r>
          </a:p>
          <a:p>
            <a:pPr lvl="1"/>
            <a:r>
              <a:rPr lang="en-GB" altLang="es-ES" sz="1700" dirty="0"/>
              <a:t>Turn Europe into the best environment for responsible and dynamic multi-disciplinary collaborations on future and emerging technologies</a:t>
            </a:r>
            <a:endParaRPr lang="en-GB" sz="1700" dirty="0"/>
          </a:p>
        </p:txBody>
      </p:sp>
      <p:sp>
        <p:nvSpPr>
          <p:cNvPr id="3" name="Title 2"/>
          <p:cNvSpPr>
            <a:spLocks noGrp="1"/>
          </p:cNvSpPr>
          <p:nvPr>
            <p:ph type="title"/>
          </p:nvPr>
        </p:nvSpPr>
        <p:spPr/>
        <p:txBody>
          <a:bodyPr/>
          <a:lstStyle/>
          <a:p>
            <a:r>
              <a:rPr lang="en-GB" dirty="0"/>
              <a:t>Overview of FET Activities</a:t>
            </a:r>
          </a:p>
        </p:txBody>
      </p:sp>
      <p:graphicFrame>
        <p:nvGraphicFramePr>
          <p:cNvPr id="4" name="Content Placeholder 3"/>
          <p:cNvGraphicFramePr>
            <a:graphicFrameLocks/>
          </p:cNvGraphicFramePr>
          <p:nvPr>
            <p:extLst>
              <p:ext uri="{D42A27DB-BD31-4B8C-83A1-F6EECF244321}">
                <p14:modId xmlns:p14="http://schemas.microsoft.com/office/powerpoint/2010/main" val="288466642"/>
              </p:ext>
            </p:extLst>
          </p:nvPr>
        </p:nvGraphicFramePr>
        <p:xfrm>
          <a:off x="694279" y="3460432"/>
          <a:ext cx="8705216" cy="3310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8848" y="1927413"/>
            <a:ext cx="184731" cy="584775"/>
          </a:xfrm>
          <a:prstGeom prst="rect">
            <a:avLst/>
          </a:prstGeom>
          <a:noFill/>
        </p:spPr>
        <p:txBody>
          <a:bodyPr wrap="none" rtlCol="0">
            <a:spAutoFit/>
          </a:bodyPr>
          <a:lstStyle/>
          <a:p>
            <a:endParaRPr lang="en-US"/>
          </a:p>
        </p:txBody>
      </p:sp>
      <p:sp>
        <p:nvSpPr>
          <p:cNvPr id="6" name="Left-Right Arrow 5"/>
          <p:cNvSpPr/>
          <p:nvPr/>
        </p:nvSpPr>
        <p:spPr>
          <a:xfrm>
            <a:off x="613809" y="2998336"/>
            <a:ext cx="8829478" cy="65908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dirty="0">
                <a:solidFill>
                  <a:schemeClr val="tx1"/>
                </a:solidFill>
              </a:rPr>
              <a:t>Open, light and agile    			      Roadmap based research</a:t>
            </a:r>
          </a:p>
        </p:txBody>
      </p:sp>
    </p:spTree>
    <p:extLst>
      <p:ext uri="{BB962C8B-B14F-4D97-AF65-F5344CB8AC3E}">
        <p14:creationId xmlns:p14="http://schemas.microsoft.com/office/powerpoint/2010/main" val="3062023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Bef>
                <a:spcPts val="600"/>
              </a:spcBef>
              <a:buClr>
                <a:schemeClr val="accent2"/>
              </a:buClr>
              <a:buFont typeface="Wingdings" pitchFamily="2" charset="2"/>
              <a:buChar char="§"/>
            </a:pPr>
            <a:r>
              <a:rPr lang="en-GB" sz="2400" dirty="0"/>
              <a:t>Developing the European Research Infrastructures (RI) for 2020 and beyond:</a:t>
            </a:r>
            <a:endParaRPr lang="en-US" sz="2400" dirty="0"/>
          </a:p>
          <a:p>
            <a:pPr lvl="1">
              <a:spcBef>
                <a:spcPts val="600"/>
              </a:spcBef>
              <a:buFont typeface="Wingdings" pitchFamily="2" charset="2"/>
              <a:buChar char="§"/>
            </a:pPr>
            <a:r>
              <a:rPr lang="en-GB" sz="2400" dirty="0">
                <a:solidFill>
                  <a:schemeClr val="accent2"/>
                </a:solidFill>
              </a:rPr>
              <a:t>Developing new world class RIs</a:t>
            </a:r>
            <a:endParaRPr lang="en-US" sz="2400" dirty="0">
              <a:solidFill>
                <a:schemeClr val="accent2"/>
              </a:solidFill>
            </a:endParaRPr>
          </a:p>
          <a:p>
            <a:pPr lvl="1">
              <a:spcBef>
                <a:spcPts val="600"/>
              </a:spcBef>
              <a:buFont typeface="Wingdings" pitchFamily="2" charset="2"/>
              <a:buChar char="§"/>
            </a:pPr>
            <a:r>
              <a:rPr lang="en-GB" sz="2400" dirty="0">
                <a:solidFill>
                  <a:schemeClr val="accent2"/>
                </a:solidFill>
              </a:rPr>
              <a:t>Integrating and opening national RIs of pan-European interest</a:t>
            </a:r>
            <a:endParaRPr lang="en-US" sz="2400" dirty="0">
              <a:solidFill>
                <a:schemeClr val="accent2"/>
              </a:solidFill>
            </a:endParaRPr>
          </a:p>
          <a:p>
            <a:pPr lvl="1">
              <a:spcBef>
                <a:spcPts val="600"/>
              </a:spcBef>
              <a:buFont typeface="Wingdings" pitchFamily="2" charset="2"/>
              <a:buChar char="§"/>
            </a:pPr>
            <a:r>
              <a:rPr lang="en-GB" sz="2400" dirty="0">
                <a:solidFill>
                  <a:schemeClr val="accent2"/>
                </a:solidFill>
              </a:rPr>
              <a:t>Development, deployment and operation ICT based e-Infrastructures</a:t>
            </a:r>
            <a:endParaRPr lang="en-US" sz="2400" dirty="0">
              <a:solidFill>
                <a:schemeClr val="accent2"/>
              </a:solidFill>
            </a:endParaRPr>
          </a:p>
          <a:p>
            <a:pPr lvl="0">
              <a:spcBef>
                <a:spcPts val="600"/>
              </a:spcBef>
              <a:buClr>
                <a:schemeClr val="accent2"/>
              </a:buClr>
              <a:buFont typeface="Wingdings" pitchFamily="2" charset="2"/>
              <a:buChar char="§"/>
            </a:pPr>
            <a:r>
              <a:rPr lang="en-GB" sz="2400" dirty="0"/>
              <a:t>Foster innovation potential of RI and their human capital</a:t>
            </a:r>
            <a:endParaRPr lang="en-US" sz="2400" dirty="0"/>
          </a:p>
          <a:p>
            <a:pPr lvl="0">
              <a:spcBef>
                <a:spcPts val="600"/>
              </a:spcBef>
              <a:buClr>
                <a:schemeClr val="accent2"/>
              </a:buClr>
              <a:buFont typeface="Wingdings" pitchFamily="2" charset="2"/>
              <a:buChar char="§"/>
            </a:pPr>
            <a:r>
              <a:rPr lang="en-GB" sz="2400" dirty="0"/>
              <a:t>Reinforcing European RI policy and international co-operation</a:t>
            </a:r>
            <a:endParaRPr lang="en-US" sz="2400" dirty="0"/>
          </a:p>
          <a:p>
            <a:endParaRPr lang="en-US" dirty="0"/>
          </a:p>
        </p:txBody>
      </p:sp>
      <p:sp>
        <p:nvSpPr>
          <p:cNvPr id="3" name="Title 2"/>
          <p:cNvSpPr>
            <a:spLocks noGrp="1"/>
          </p:cNvSpPr>
          <p:nvPr>
            <p:ph type="title"/>
          </p:nvPr>
        </p:nvSpPr>
        <p:spPr/>
        <p:txBody>
          <a:bodyPr/>
          <a:lstStyle/>
          <a:p>
            <a:r>
              <a:rPr lang="en-GB" dirty="0" smtClean="0"/>
              <a:t>Research Infrastructures in Horizon 2020</a:t>
            </a:r>
            <a:endParaRPr lang="en-GB" dirty="0"/>
          </a:p>
        </p:txBody>
      </p:sp>
    </p:spTree>
    <p:extLst>
      <p:ext uri="{BB962C8B-B14F-4D97-AF65-F5344CB8AC3E}">
        <p14:creationId xmlns:p14="http://schemas.microsoft.com/office/powerpoint/2010/main" val="223433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UK Research Office (UKRO)</a:t>
            </a:r>
            <a:endParaRPr lang="en-GB" dirty="0"/>
          </a:p>
        </p:txBody>
      </p:sp>
      <p:sp>
        <p:nvSpPr>
          <p:cNvPr id="3" name="Subtitle 2"/>
          <p:cNvSpPr>
            <a:spLocks noGrp="1"/>
          </p:cNvSpPr>
          <p:nvPr>
            <p:ph type="body" idx="1"/>
          </p:nvPr>
        </p:nvSpPr>
        <p:spPr/>
        <p:txBody>
          <a:bodyPr>
            <a:normAutofit/>
          </a:bodyPr>
          <a:lstStyle/>
          <a:p>
            <a:r>
              <a:rPr lang="en-GB" dirty="0" smtClean="0"/>
              <a:t>Our mission and services</a:t>
            </a:r>
            <a:endParaRPr lang="en-GB" dirty="0"/>
          </a:p>
        </p:txBody>
      </p:sp>
    </p:spTree>
    <p:extLst>
      <p:ext uri="{BB962C8B-B14F-4D97-AF65-F5344CB8AC3E}">
        <p14:creationId xmlns:p14="http://schemas.microsoft.com/office/powerpoint/2010/main" val="3995193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2 – Industrial Leadership</a:t>
            </a:r>
            <a:endParaRPr lang="en-GB" dirty="0"/>
          </a:p>
        </p:txBody>
      </p:sp>
    </p:spTree>
    <p:extLst>
      <p:ext uri="{BB962C8B-B14F-4D97-AF65-F5344CB8AC3E}">
        <p14:creationId xmlns:p14="http://schemas.microsoft.com/office/powerpoint/2010/main" val="1303764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62976893"/>
              </p:ext>
            </p:extLst>
          </p:nvPr>
        </p:nvGraphicFramePr>
        <p:xfrm>
          <a:off x="1436914" y="985652"/>
          <a:ext cx="6854527" cy="373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591294" y="4786461"/>
            <a:ext cx="6700147" cy="46754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591294" y="52578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33202" y="5254005"/>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3862247"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592261"/>
          </a:xfrm>
        </p:spPr>
        <p:txBody>
          <a:bodyPr/>
          <a:lstStyle/>
          <a:p>
            <a:r>
              <a:rPr lang="en-GB" dirty="0" smtClean="0"/>
              <a:t>Horizon 2020 structure</a:t>
            </a:r>
            <a:endParaRPr lang="en-GB" dirty="0"/>
          </a:p>
        </p:txBody>
      </p:sp>
    </p:spTree>
    <p:extLst>
      <p:ext uri="{BB962C8B-B14F-4D97-AF65-F5344CB8AC3E}">
        <p14:creationId xmlns:p14="http://schemas.microsoft.com/office/powerpoint/2010/main" val="3137785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1550" y="1687513"/>
            <a:ext cx="8915400" cy="4178300"/>
          </a:xfrm>
        </p:spPr>
        <p:txBody>
          <a:bodyPr>
            <a:normAutofit/>
          </a:bodyPr>
          <a:lstStyle/>
          <a:p>
            <a:pPr marL="342900" indent="-342900">
              <a:spcBef>
                <a:spcPct val="20000"/>
              </a:spcBef>
              <a:buClr>
                <a:schemeClr val="accent2"/>
              </a:buClr>
              <a:defRPr/>
            </a:pPr>
            <a:r>
              <a:rPr lang="en-GB" sz="2400" dirty="0" smtClean="0">
                <a:sym typeface="Symbol" pitchFamily="18" charset="2"/>
              </a:rPr>
              <a:t>Strategic investments in key technologies (e.g. advanced manufacturing, nanotechnologies and materials) underpin innovation across existing and emerging sectors</a:t>
            </a:r>
          </a:p>
          <a:p>
            <a:pPr marL="342900" indent="-342900">
              <a:spcBef>
                <a:spcPct val="20000"/>
              </a:spcBef>
              <a:buClr>
                <a:schemeClr val="accent2"/>
              </a:buClr>
              <a:defRPr/>
            </a:pPr>
            <a:r>
              <a:rPr lang="en-GB" sz="2400" dirty="0" smtClean="0">
                <a:sym typeface="Symbol" pitchFamily="18" charset="2"/>
              </a:rPr>
              <a:t>Europe needs to attract more private investment in research and innovation</a:t>
            </a:r>
          </a:p>
          <a:p>
            <a:pPr marL="342900" indent="-342900">
              <a:spcBef>
                <a:spcPct val="20000"/>
              </a:spcBef>
              <a:buClr>
                <a:schemeClr val="accent2"/>
              </a:buClr>
              <a:defRPr/>
            </a:pPr>
            <a:r>
              <a:rPr lang="en-GB" sz="2400" dirty="0" smtClean="0">
                <a:sym typeface="Symbol" pitchFamily="18" charset="2"/>
              </a:rPr>
              <a:t>Europe needs more innovative SMEs to create growth and jobs</a:t>
            </a:r>
          </a:p>
          <a:p>
            <a:pPr marL="342900" indent="-342900">
              <a:spcBef>
                <a:spcPct val="20000"/>
              </a:spcBef>
              <a:buClr>
                <a:schemeClr val="accent2"/>
              </a:buClr>
              <a:defRPr/>
            </a:pPr>
            <a:r>
              <a:rPr lang="en-GB" sz="2400" dirty="0"/>
              <a:t>Emphasis on combining enabling technologies to find solutions for societal challenges – particularly energy efficiency targets, sustainability and climate change objectives</a:t>
            </a:r>
            <a:endParaRPr lang="en-GB" sz="2000" dirty="0"/>
          </a:p>
          <a:p>
            <a:pPr marL="533400" indent="-533400">
              <a:spcBef>
                <a:spcPct val="20000"/>
              </a:spcBef>
              <a:buFontTx/>
              <a:buChar char="•"/>
              <a:defRPr/>
            </a:pPr>
            <a:endParaRPr lang="en-US" sz="2400" dirty="0" smtClean="0">
              <a:sym typeface="Symbol" pitchFamily="18" charset="2"/>
            </a:endParaRPr>
          </a:p>
        </p:txBody>
      </p:sp>
      <p:sp>
        <p:nvSpPr>
          <p:cNvPr id="20482" name="Rectangle 2"/>
          <p:cNvSpPr>
            <a:spLocks noGrp="1" noChangeArrowheads="1"/>
          </p:cNvSpPr>
          <p:nvPr>
            <p:ph type="title"/>
          </p:nvPr>
        </p:nvSpPr>
        <p:spPr>
          <a:xfrm>
            <a:off x="495302" y="274637"/>
            <a:ext cx="7812073" cy="1412875"/>
          </a:xfrm>
        </p:spPr>
        <p:txBody>
          <a:bodyPr>
            <a:normAutofit/>
          </a:bodyPr>
          <a:lstStyle/>
          <a:p>
            <a:r>
              <a:rPr lang="en-GB" dirty="0" smtClean="0"/>
              <a:t>Pillar 2 – Industrial Leadership: Rationale</a:t>
            </a:r>
          </a:p>
        </p:txBody>
      </p:sp>
      <p:sp>
        <p:nvSpPr>
          <p:cNvPr id="18436" name="Rectangle 6"/>
          <p:cNvSpPr>
            <a:spLocks noChangeArrowheads="1"/>
          </p:cNvSpPr>
          <p:nvPr/>
        </p:nvSpPr>
        <p:spPr bwMode="auto">
          <a:xfrm>
            <a:off x="1417657" y="1687513"/>
            <a:ext cx="8728075" cy="5772150"/>
          </a:xfrm>
          <a:prstGeom prst="rect">
            <a:avLst/>
          </a:prstGeom>
          <a:noFill/>
          <a:ln w="9525">
            <a:noFill/>
            <a:miter lim="800000"/>
            <a:headEnd/>
            <a:tailEnd/>
          </a:ln>
        </p:spPr>
        <p:txBody>
          <a:bodyPr/>
          <a:lstStyle/>
          <a:p>
            <a:pPr>
              <a:defRPr/>
            </a:pPr>
            <a:endParaRPr lang="en-GB" sz="2200" b="0" dirty="0">
              <a:solidFill>
                <a:schemeClr val="accent6"/>
              </a:solidFill>
            </a:endParaRPr>
          </a:p>
          <a:p>
            <a:pPr marL="361950" indent="-361950">
              <a:defRPr/>
            </a:pPr>
            <a:r>
              <a:rPr lang="en-US" sz="2200" dirty="0">
                <a:solidFill>
                  <a:schemeClr val="accent6"/>
                </a:solidFill>
              </a:rPr>
              <a:t/>
            </a:r>
            <a:br>
              <a:rPr lang="en-US" sz="2200" dirty="0">
                <a:solidFill>
                  <a:schemeClr val="accent6"/>
                </a:solidFill>
              </a:rPr>
            </a:br>
            <a:endParaRPr lang="en-GB" sz="2200" b="0" dirty="0">
              <a:solidFill>
                <a:schemeClr val="accent6"/>
              </a:solidFill>
              <a:sym typeface="Symbol" pitchFamily="18" charset="2"/>
            </a:endParaRPr>
          </a:p>
        </p:txBody>
      </p:sp>
    </p:spTree>
    <p:extLst>
      <p:ext uri="{BB962C8B-B14F-4D97-AF65-F5344CB8AC3E}">
        <p14:creationId xmlns:p14="http://schemas.microsoft.com/office/powerpoint/2010/main" val="902932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1"/>
                </a:solidFill>
              </a:rPr>
              <a:t>Pillar 2 – Industrial Leadership</a:t>
            </a:r>
            <a:endParaRPr lang="en-GB"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990" y="1364495"/>
            <a:ext cx="7417748" cy="463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636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Bef>
                <a:spcPts val="600"/>
              </a:spcBef>
              <a:buClr>
                <a:schemeClr val="accent2"/>
              </a:buClr>
            </a:pPr>
            <a:r>
              <a:rPr lang="en-GB" sz="2600" dirty="0" smtClean="0"/>
              <a:t>Strong focus on industrial involvement and applied research</a:t>
            </a:r>
          </a:p>
          <a:p>
            <a:pPr>
              <a:spcBef>
                <a:spcPts val="600"/>
              </a:spcBef>
              <a:buClr>
                <a:schemeClr val="accent2"/>
              </a:buClr>
            </a:pPr>
            <a:r>
              <a:rPr lang="en-GB" sz="2600" dirty="0" smtClean="0"/>
              <a:t>Developing industrial capacity in focus areas: </a:t>
            </a:r>
          </a:p>
          <a:p>
            <a:pPr lvl="1">
              <a:spcBef>
                <a:spcPts val="600"/>
              </a:spcBef>
            </a:pPr>
            <a:r>
              <a:rPr lang="en-GB" dirty="0" smtClean="0"/>
              <a:t>Key Enabling Technologies (KETs)</a:t>
            </a:r>
          </a:p>
          <a:p>
            <a:pPr lvl="2"/>
            <a:r>
              <a:rPr lang="en-GB" dirty="0" smtClean="0">
                <a:solidFill>
                  <a:schemeClr val="accent3"/>
                </a:solidFill>
              </a:rPr>
              <a:t>Micro- and </a:t>
            </a:r>
            <a:r>
              <a:rPr lang="en-GB" dirty="0" err="1" smtClean="0">
                <a:solidFill>
                  <a:schemeClr val="accent3"/>
                </a:solidFill>
              </a:rPr>
              <a:t>nano</a:t>
            </a:r>
            <a:r>
              <a:rPr lang="en-GB" dirty="0" smtClean="0">
                <a:solidFill>
                  <a:schemeClr val="accent3"/>
                </a:solidFill>
              </a:rPr>
              <a:t>-electronics,</a:t>
            </a:r>
          </a:p>
          <a:p>
            <a:pPr lvl="2"/>
            <a:r>
              <a:rPr lang="en-GB" dirty="0" smtClean="0">
                <a:solidFill>
                  <a:schemeClr val="accent3"/>
                </a:solidFill>
              </a:rPr>
              <a:t>Photonics</a:t>
            </a:r>
          </a:p>
          <a:p>
            <a:pPr lvl="2"/>
            <a:r>
              <a:rPr lang="en-GB" dirty="0" smtClean="0">
                <a:solidFill>
                  <a:schemeClr val="accent3"/>
                </a:solidFill>
              </a:rPr>
              <a:t>Nanotechnologies</a:t>
            </a:r>
          </a:p>
          <a:p>
            <a:pPr lvl="2"/>
            <a:r>
              <a:rPr lang="en-GB" dirty="0" smtClean="0">
                <a:solidFill>
                  <a:schemeClr val="accent3"/>
                </a:solidFill>
              </a:rPr>
              <a:t>Advanced Materials</a:t>
            </a:r>
          </a:p>
          <a:p>
            <a:pPr lvl="2"/>
            <a:r>
              <a:rPr lang="en-GB" dirty="0" smtClean="0">
                <a:solidFill>
                  <a:schemeClr val="accent3"/>
                </a:solidFill>
              </a:rPr>
              <a:t>Biotechnology</a:t>
            </a:r>
          </a:p>
          <a:p>
            <a:pPr lvl="2"/>
            <a:r>
              <a:rPr lang="en-GB" dirty="0" smtClean="0">
                <a:solidFill>
                  <a:schemeClr val="accent3"/>
                </a:solidFill>
              </a:rPr>
              <a:t>Advanced Manufacturing and Processing</a:t>
            </a:r>
          </a:p>
          <a:p>
            <a:endParaRPr lang="en-US" dirty="0"/>
          </a:p>
        </p:txBody>
      </p:sp>
      <p:sp>
        <p:nvSpPr>
          <p:cNvPr id="22530" name="Title 1"/>
          <p:cNvSpPr>
            <a:spLocks noGrp="1"/>
          </p:cNvSpPr>
          <p:nvPr>
            <p:ph type="title"/>
          </p:nvPr>
        </p:nvSpPr>
        <p:spPr>
          <a:xfrm>
            <a:off x="506508" y="332656"/>
            <a:ext cx="7812073" cy="1143000"/>
          </a:xfrm>
        </p:spPr>
        <p:txBody>
          <a:bodyPr>
            <a:normAutofit fontScale="90000"/>
          </a:bodyPr>
          <a:lstStyle/>
          <a:p>
            <a:r>
              <a:rPr lang="en-GB" sz="3600" dirty="0" smtClean="0">
                <a:solidFill>
                  <a:schemeClr val="accent1"/>
                </a:solidFill>
              </a:rPr>
              <a:t>LEIT – Key Enabling Technologies</a:t>
            </a:r>
            <a:r>
              <a:rPr lang="en-GB" dirty="0" smtClean="0"/>
              <a:t/>
            </a:r>
            <a:br>
              <a:rPr lang="en-GB" dirty="0" smtClean="0"/>
            </a:br>
            <a:endParaRPr lang="en-US" dirty="0" smtClean="0"/>
          </a:p>
        </p:txBody>
      </p:sp>
    </p:spTree>
    <p:extLst>
      <p:ext uri="{BB962C8B-B14F-4D97-AF65-F5344CB8AC3E}">
        <p14:creationId xmlns:p14="http://schemas.microsoft.com/office/powerpoint/2010/main" val="1633614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117606"/>
            <a:ext cx="9055100" cy="4889501"/>
          </a:xfrm>
        </p:spPr>
        <p:txBody>
          <a:bodyPr>
            <a:normAutofit lnSpcReduction="10000"/>
          </a:bodyPr>
          <a:lstStyle/>
          <a:p>
            <a:r>
              <a:rPr lang="en-GB" sz="2400" dirty="0" smtClean="0"/>
              <a:t>Funding for single beneficiaries for investment in research and innovation projects. Two types of funding will be provided: </a:t>
            </a:r>
          </a:p>
          <a:p>
            <a:endParaRPr lang="en-GB" sz="1600" dirty="0" smtClean="0"/>
          </a:p>
          <a:p>
            <a:r>
              <a:rPr lang="en-GB" sz="2000" b="1" dirty="0" smtClean="0"/>
              <a:t>Debt funding: </a:t>
            </a:r>
            <a:r>
              <a:rPr lang="en-GB" sz="2000" dirty="0" smtClean="0"/>
              <a:t>loans</a:t>
            </a:r>
            <a:r>
              <a:rPr lang="en-GB" sz="2000" dirty="0"/>
              <a:t> </a:t>
            </a:r>
            <a:r>
              <a:rPr lang="en-GB" sz="2000" dirty="0" smtClean="0"/>
              <a:t>and guarantees for investment in a project</a:t>
            </a:r>
          </a:p>
          <a:p>
            <a:r>
              <a:rPr lang="en-GB" sz="2000" b="1" dirty="0" smtClean="0"/>
              <a:t>Equity funding: </a:t>
            </a:r>
            <a:r>
              <a:rPr lang="en-GB" sz="2000" dirty="0" smtClean="0"/>
              <a:t>investment of capital in a project</a:t>
            </a:r>
          </a:p>
          <a:p>
            <a:endParaRPr lang="en-GB" sz="1600" dirty="0" smtClean="0"/>
          </a:p>
          <a:p>
            <a:r>
              <a:rPr lang="en-GB" sz="2400" dirty="0" smtClean="0"/>
              <a:t>Funding is mainly designed for early stage SMEs, or in some cases at the expansion stage</a:t>
            </a:r>
          </a:p>
          <a:p>
            <a:endParaRPr lang="en-GB" sz="1600" dirty="0" smtClean="0"/>
          </a:p>
          <a:p>
            <a:r>
              <a:rPr lang="en-GB" sz="2400" dirty="0" smtClean="0"/>
              <a:t>Some risk financing for a basic or applied research project by a public organisation (university, research institute) is also planned, under the new ‘Risk-Sharing Finance Facility’</a:t>
            </a:r>
            <a:endParaRPr lang="en-GB" sz="2400" dirty="0"/>
          </a:p>
          <a:p>
            <a:endParaRPr lang="en-GB" sz="900" dirty="0" smtClean="0"/>
          </a:p>
          <a:p>
            <a:r>
              <a:rPr lang="en-GB" sz="2400" dirty="0" smtClean="0"/>
              <a:t>Funds will be managed by the European Investment Bank</a:t>
            </a:r>
            <a:endParaRPr lang="en-GB" sz="2400" dirty="0"/>
          </a:p>
        </p:txBody>
      </p:sp>
      <p:sp>
        <p:nvSpPr>
          <p:cNvPr id="3" name="Title 2"/>
          <p:cNvSpPr>
            <a:spLocks noGrp="1"/>
          </p:cNvSpPr>
          <p:nvPr>
            <p:ph type="title"/>
          </p:nvPr>
        </p:nvSpPr>
        <p:spPr>
          <a:xfrm>
            <a:off x="495302" y="0"/>
            <a:ext cx="7812073" cy="1143000"/>
          </a:xfrm>
        </p:spPr>
        <p:txBody>
          <a:bodyPr/>
          <a:lstStyle/>
          <a:p>
            <a:r>
              <a:rPr lang="en-GB" dirty="0" smtClean="0">
                <a:solidFill>
                  <a:schemeClr val="accent1"/>
                </a:solidFill>
              </a:rPr>
              <a:t>Access to Risk Finance</a:t>
            </a:r>
            <a:endParaRPr lang="en-GB" dirty="0">
              <a:solidFill>
                <a:schemeClr val="accent1"/>
              </a:solidFill>
            </a:endParaRPr>
          </a:p>
        </p:txBody>
      </p:sp>
    </p:spTree>
    <p:extLst>
      <p:ext uri="{BB962C8B-B14F-4D97-AF65-F5344CB8AC3E}">
        <p14:creationId xmlns:p14="http://schemas.microsoft.com/office/powerpoint/2010/main" val="1490942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000" dirty="0" smtClean="0">
                <a:solidFill>
                  <a:schemeClr val="accent3"/>
                </a:solidFill>
              </a:rPr>
              <a:t>“The </a:t>
            </a:r>
            <a:r>
              <a:rPr lang="en-GB" sz="2000" dirty="0">
                <a:solidFill>
                  <a:schemeClr val="accent3"/>
                </a:solidFill>
              </a:rPr>
              <a:t>specific objective is to stimulate growth by means of increasing the levels of innovation in </a:t>
            </a:r>
            <a:r>
              <a:rPr lang="en-GB" sz="2000" dirty="0" smtClean="0">
                <a:solidFill>
                  <a:schemeClr val="accent3"/>
                </a:solidFill>
              </a:rPr>
              <a:t>SMEs</a:t>
            </a:r>
            <a:r>
              <a:rPr lang="en-GB" sz="2000" dirty="0">
                <a:solidFill>
                  <a:schemeClr val="accent3"/>
                </a:solidFill>
              </a:rPr>
              <a:t>, covering their different innovation needs over the whole innovation cycle for all types </a:t>
            </a:r>
            <a:r>
              <a:rPr lang="en-GB" sz="2000" dirty="0" smtClean="0">
                <a:solidFill>
                  <a:schemeClr val="accent3"/>
                </a:solidFill>
              </a:rPr>
              <a:t>of </a:t>
            </a:r>
            <a:r>
              <a:rPr lang="en-GB" sz="2000" dirty="0">
                <a:solidFill>
                  <a:schemeClr val="accent3"/>
                </a:solidFill>
              </a:rPr>
              <a:t>innovation, thereby creating more fast-growing, internationally active SMEs</a:t>
            </a:r>
            <a:r>
              <a:rPr lang="en-GB" sz="2000" dirty="0" smtClean="0">
                <a:solidFill>
                  <a:schemeClr val="accent3"/>
                </a:solidFill>
              </a:rPr>
              <a:t>.”</a:t>
            </a:r>
            <a:r>
              <a:rPr lang="en-GB" dirty="0">
                <a:solidFill>
                  <a:schemeClr val="accent3"/>
                </a:solidFill>
              </a:rPr>
              <a:t/>
            </a:r>
            <a:br>
              <a:rPr lang="en-GB" dirty="0">
                <a:solidFill>
                  <a:schemeClr val="accent3"/>
                </a:solidFill>
              </a:rPr>
            </a:br>
            <a:r>
              <a:rPr lang="en-GB" dirty="0">
                <a:solidFill>
                  <a:schemeClr val="accent3"/>
                </a:solidFill>
              </a:rPr>
              <a:t> </a:t>
            </a:r>
            <a:endParaRPr lang="en-GB" sz="1200" dirty="0" smtClean="0">
              <a:solidFill>
                <a:schemeClr val="accent3"/>
              </a:solidFill>
            </a:endParaRPr>
          </a:p>
          <a:p>
            <a:pPr marL="365760" lvl="1" indent="-256032">
              <a:spcBef>
                <a:spcPts val="400"/>
              </a:spcBef>
              <a:buClr>
                <a:schemeClr val="accent1"/>
              </a:buClr>
              <a:buSzPct val="68000"/>
              <a:buFont typeface="Wingdings 3"/>
              <a:buChar char=""/>
            </a:pPr>
            <a:r>
              <a:rPr lang="en-GB" sz="2400" dirty="0" smtClean="0"/>
              <a:t>Example Focus areas:</a:t>
            </a:r>
          </a:p>
          <a:p>
            <a:pPr marL="603504" lvl="2" indent="-256032">
              <a:spcBef>
                <a:spcPts val="400"/>
              </a:spcBef>
              <a:buClr>
                <a:schemeClr val="accent1"/>
              </a:buClr>
              <a:buSzPct val="68000"/>
              <a:buFont typeface="Wingdings 3"/>
              <a:buChar char=""/>
            </a:pPr>
            <a:r>
              <a:rPr lang="en-GB" sz="2000" dirty="0" smtClean="0"/>
              <a:t>Support </a:t>
            </a:r>
            <a:r>
              <a:rPr lang="en-GB" sz="2000" dirty="0"/>
              <a:t>for research intensive </a:t>
            </a:r>
            <a:r>
              <a:rPr lang="en-GB" sz="2000" dirty="0" smtClean="0"/>
              <a:t>SMEs</a:t>
            </a:r>
          </a:p>
          <a:p>
            <a:pPr marL="603504" lvl="2" indent="-256032">
              <a:spcBef>
                <a:spcPts val="400"/>
              </a:spcBef>
              <a:buClr>
                <a:schemeClr val="accent1"/>
              </a:buClr>
              <a:buSzPct val="68000"/>
              <a:buFont typeface="Wingdings 3"/>
              <a:buChar char=""/>
            </a:pPr>
            <a:r>
              <a:rPr lang="en-GB" sz="2000" dirty="0" smtClean="0"/>
              <a:t>Enhancing the innovation capacity of SMEs</a:t>
            </a:r>
          </a:p>
          <a:p>
            <a:pPr marL="886968" lvl="3" indent="-256032">
              <a:spcBef>
                <a:spcPts val="400"/>
              </a:spcBef>
              <a:buClr>
                <a:schemeClr val="accent1"/>
              </a:buClr>
              <a:buSzPct val="68000"/>
              <a:buFont typeface="Wingdings 3"/>
              <a:buChar char=""/>
            </a:pPr>
            <a:r>
              <a:rPr lang="en-GB" sz="1800" dirty="0"/>
              <a:t>Building performing eco-system for SME innovation support</a:t>
            </a:r>
          </a:p>
          <a:p>
            <a:pPr marL="886968" lvl="3" indent="-256032">
              <a:spcBef>
                <a:spcPts val="400"/>
              </a:spcBef>
              <a:buClr>
                <a:schemeClr val="accent1"/>
              </a:buClr>
              <a:buSzPct val="68000"/>
              <a:buFont typeface="Wingdings 3"/>
              <a:buChar char=""/>
            </a:pPr>
            <a:r>
              <a:rPr lang="en-GB" sz="1800" dirty="0"/>
              <a:t>Increasing the quality of IP advisory services for SMEs</a:t>
            </a:r>
            <a:endParaRPr lang="en-GB" sz="2800" dirty="0"/>
          </a:p>
          <a:p>
            <a:pPr marL="886968" lvl="3" indent="-256032">
              <a:spcBef>
                <a:spcPts val="400"/>
              </a:spcBef>
              <a:buClr>
                <a:schemeClr val="accent1"/>
              </a:buClr>
              <a:buSzPct val="68000"/>
              <a:buFont typeface="Wingdings 3"/>
              <a:buChar char=""/>
            </a:pPr>
            <a:r>
              <a:rPr lang="en-GB" sz="1800" dirty="0" smtClean="0"/>
              <a:t>Peer learning of innovation agencies</a:t>
            </a:r>
          </a:p>
          <a:p>
            <a:pPr marL="603504" lvl="2" indent="-256032">
              <a:spcBef>
                <a:spcPts val="400"/>
              </a:spcBef>
              <a:buClr>
                <a:schemeClr val="accent1"/>
              </a:buClr>
              <a:buSzPct val="68000"/>
              <a:buFont typeface="Wingdings 3"/>
              <a:buChar char=""/>
            </a:pPr>
            <a:r>
              <a:rPr lang="en-GB" sz="2000" dirty="0" smtClean="0"/>
              <a:t>Supporting </a:t>
            </a:r>
            <a:r>
              <a:rPr lang="en-GB" sz="2000" dirty="0"/>
              <a:t>market-driven </a:t>
            </a:r>
            <a:r>
              <a:rPr lang="en-GB" sz="2000" dirty="0" smtClean="0"/>
              <a:t>innovation</a:t>
            </a:r>
          </a:p>
          <a:p>
            <a:pPr marL="886968" lvl="3" indent="-256032">
              <a:spcBef>
                <a:spcPts val="400"/>
              </a:spcBef>
              <a:buClr>
                <a:schemeClr val="accent1"/>
              </a:buClr>
              <a:buSzPct val="68000"/>
              <a:buFont typeface="Wingdings 3"/>
              <a:buChar char=""/>
            </a:pPr>
            <a:r>
              <a:rPr lang="en-GB" sz="1800" dirty="0" smtClean="0"/>
              <a:t>Capturing innovation impulses from emerging economies</a:t>
            </a:r>
          </a:p>
          <a:p>
            <a:pPr lvl="1"/>
            <a:endParaRPr lang="en-GB" sz="1600" dirty="0"/>
          </a:p>
        </p:txBody>
      </p:sp>
      <p:sp>
        <p:nvSpPr>
          <p:cNvPr id="3" name="Title 2"/>
          <p:cNvSpPr>
            <a:spLocks noGrp="1"/>
          </p:cNvSpPr>
          <p:nvPr>
            <p:ph type="title"/>
          </p:nvPr>
        </p:nvSpPr>
        <p:spPr/>
        <p:txBody>
          <a:bodyPr/>
          <a:lstStyle/>
          <a:p>
            <a:r>
              <a:rPr lang="en-GB" dirty="0" smtClean="0">
                <a:solidFill>
                  <a:schemeClr val="accent1"/>
                </a:solidFill>
              </a:rPr>
              <a:t>Innovation in SMEs</a:t>
            </a:r>
            <a:endParaRPr lang="en-GB" dirty="0">
              <a:solidFill>
                <a:schemeClr val="accent1"/>
              </a:solidFill>
            </a:endParaRPr>
          </a:p>
        </p:txBody>
      </p:sp>
    </p:spTree>
    <p:extLst>
      <p:ext uri="{BB962C8B-B14F-4D97-AF65-F5344CB8AC3E}">
        <p14:creationId xmlns:p14="http://schemas.microsoft.com/office/powerpoint/2010/main" val="234719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Horizon 2020</a:t>
            </a:r>
            <a:endParaRPr lang="en-GB" dirty="0"/>
          </a:p>
        </p:txBody>
      </p:sp>
      <p:sp>
        <p:nvSpPr>
          <p:cNvPr id="7" name="Subtitle 6"/>
          <p:cNvSpPr>
            <a:spLocks noGrp="1"/>
          </p:cNvSpPr>
          <p:nvPr>
            <p:ph type="subTitle" idx="1"/>
          </p:nvPr>
        </p:nvSpPr>
        <p:spPr/>
        <p:txBody>
          <a:bodyPr/>
          <a:lstStyle/>
          <a:p>
            <a:r>
              <a:rPr lang="en-GB" dirty="0" smtClean="0"/>
              <a:t>Pillar 3 – Societal Challenges</a:t>
            </a:r>
            <a:endParaRPr lang="en-GB" dirty="0"/>
          </a:p>
        </p:txBody>
      </p:sp>
    </p:spTree>
    <p:extLst>
      <p:ext uri="{BB962C8B-B14F-4D97-AF65-F5344CB8AC3E}">
        <p14:creationId xmlns:p14="http://schemas.microsoft.com/office/powerpoint/2010/main" val="284432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86544497"/>
              </p:ext>
            </p:extLst>
          </p:nvPr>
        </p:nvGraphicFramePr>
        <p:xfrm>
          <a:off x="1436914" y="985652"/>
          <a:ext cx="6854527" cy="373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591294" y="4786461"/>
            <a:ext cx="6700147" cy="46754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591294" y="52578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33202" y="5254005"/>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3862247"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592261"/>
          </a:xfrm>
        </p:spPr>
        <p:txBody>
          <a:bodyPr/>
          <a:lstStyle/>
          <a:p>
            <a:r>
              <a:rPr lang="en-GB" dirty="0" smtClean="0"/>
              <a:t>Horizon 2020 structure</a:t>
            </a:r>
            <a:endParaRPr lang="en-GB" dirty="0"/>
          </a:p>
        </p:txBody>
      </p:sp>
    </p:spTree>
    <p:extLst>
      <p:ext uri="{BB962C8B-B14F-4D97-AF65-F5344CB8AC3E}">
        <p14:creationId xmlns:p14="http://schemas.microsoft.com/office/powerpoint/2010/main" val="3767528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81336"/>
            <a:ext cx="9218716" cy="4525963"/>
          </a:xfrm>
        </p:spPr>
        <p:txBody>
          <a:bodyPr>
            <a:normAutofit fontScale="92500" lnSpcReduction="20000"/>
          </a:bodyPr>
          <a:lstStyle/>
          <a:p>
            <a:pPr marL="109728" indent="0">
              <a:buNone/>
            </a:pPr>
            <a:r>
              <a:rPr lang="en-GB" dirty="0" smtClean="0"/>
              <a:t>		</a:t>
            </a:r>
            <a:r>
              <a:rPr lang="en-GB" b="1" dirty="0" smtClean="0">
                <a:solidFill>
                  <a:srgbClr val="FF0000"/>
                </a:solidFill>
              </a:rPr>
              <a:t>Challenge Based Approach</a:t>
            </a:r>
          </a:p>
          <a:p>
            <a:endParaRPr lang="en-GB" dirty="0"/>
          </a:p>
          <a:p>
            <a:r>
              <a:rPr lang="en-GB" dirty="0" smtClean="0"/>
              <a:t>Concerns of citizens and society + EU policy objectives</a:t>
            </a:r>
          </a:p>
          <a:p>
            <a:pPr marL="109728" indent="0">
              <a:buNone/>
            </a:pPr>
            <a:endParaRPr lang="en-GB" dirty="0" smtClean="0"/>
          </a:p>
          <a:p>
            <a:r>
              <a:rPr lang="en-GB" dirty="0" smtClean="0"/>
              <a:t>Breakthrough solutions come from multi-disciplinary collaborations, including social sciences and humanities</a:t>
            </a:r>
          </a:p>
          <a:p>
            <a:pPr marL="109728" indent="0">
              <a:buNone/>
            </a:pPr>
            <a:endParaRPr lang="en-GB" dirty="0" smtClean="0"/>
          </a:p>
          <a:p>
            <a:r>
              <a:rPr lang="en-GB" dirty="0" smtClean="0"/>
              <a:t>Addressing challenges requires full research &amp; innovation cycle, from research to market -</a:t>
            </a:r>
          </a:p>
          <a:p>
            <a:pPr marL="109728" indent="0">
              <a:buNone/>
            </a:pPr>
            <a:endParaRPr lang="en-GB" dirty="0" smtClean="0"/>
          </a:p>
          <a:p>
            <a:r>
              <a:rPr lang="en-GB" dirty="0" smtClean="0"/>
              <a:t>Focus on policy priorities without predetermining or prescribing technologies or solutions to be developed</a:t>
            </a:r>
          </a:p>
          <a:p>
            <a:pPr marL="109728" indent="0">
              <a:buNone/>
            </a:pPr>
            <a:endParaRPr lang="en-GB" dirty="0"/>
          </a:p>
        </p:txBody>
      </p:sp>
      <p:sp>
        <p:nvSpPr>
          <p:cNvPr id="3" name="Title 2"/>
          <p:cNvSpPr>
            <a:spLocks noGrp="1"/>
          </p:cNvSpPr>
          <p:nvPr>
            <p:ph type="title"/>
          </p:nvPr>
        </p:nvSpPr>
        <p:spPr/>
        <p:txBody>
          <a:bodyPr/>
          <a:lstStyle/>
          <a:p>
            <a:r>
              <a:rPr lang="en-GB" dirty="0" smtClean="0"/>
              <a:t>Pillar 3 - Societal Challenges: Rationale</a:t>
            </a:r>
            <a:endParaRPr lang="en-GB" dirty="0"/>
          </a:p>
        </p:txBody>
      </p:sp>
    </p:spTree>
    <p:extLst>
      <p:ext uri="{BB962C8B-B14F-4D97-AF65-F5344CB8AC3E}">
        <p14:creationId xmlns:p14="http://schemas.microsoft.com/office/powerpoint/2010/main" val="74244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495300" y="1343897"/>
            <a:ext cx="8915400" cy="4663403"/>
          </a:xfrm>
        </p:spPr>
        <p:txBody>
          <a:bodyPr>
            <a:normAutofit/>
          </a:bodyPr>
          <a:lstStyle/>
          <a:p>
            <a:r>
              <a:rPr lang="en-US" b="1" dirty="0"/>
              <a:t>UKRO’s Mission</a:t>
            </a:r>
            <a:r>
              <a:rPr lang="en-US" dirty="0" smtClean="0"/>
              <a:t>:</a:t>
            </a:r>
          </a:p>
          <a:p>
            <a:pPr marL="365760" lvl="1" indent="0">
              <a:buNone/>
            </a:pPr>
            <a:r>
              <a:rPr lang="en-US" dirty="0" smtClean="0"/>
              <a:t>“</a:t>
            </a:r>
            <a:r>
              <a:rPr lang="en-US" dirty="0"/>
              <a:t>To promote effective UK engagement in EU research, innovation and higher education activities</a:t>
            </a:r>
            <a:r>
              <a:rPr lang="en-US" dirty="0" smtClean="0"/>
              <a:t>”</a:t>
            </a:r>
          </a:p>
          <a:p>
            <a:pPr marL="365760" lvl="1" indent="0">
              <a:buNone/>
            </a:pPr>
            <a:endParaRPr lang="en-US" dirty="0"/>
          </a:p>
          <a:p>
            <a:r>
              <a:rPr lang="en-US" b="1" dirty="0"/>
              <a:t>The Office</a:t>
            </a:r>
            <a:r>
              <a:rPr lang="en-US" dirty="0"/>
              <a:t>:</a:t>
            </a:r>
          </a:p>
          <a:p>
            <a:pPr lvl="1"/>
            <a:r>
              <a:rPr lang="en-US" dirty="0"/>
              <a:t>Is based in Brussels, was established in 1984</a:t>
            </a:r>
          </a:p>
          <a:p>
            <a:pPr lvl="1"/>
            <a:r>
              <a:rPr lang="en-US" dirty="0"/>
              <a:t>Is sponsored by the seven UK Research Councils</a:t>
            </a:r>
          </a:p>
          <a:p>
            <a:pPr lvl="1"/>
            <a:r>
              <a:rPr lang="en-US" dirty="0"/>
              <a:t>Around </a:t>
            </a:r>
            <a:r>
              <a:rPr lang="en-US" dirty="0" smtClean="0"/>
              <a:t>140 </a:t>
            </a:r>
            <a:r>
              <a:rPr lang="en-US" dirty="0"/>
              <a:t>research </a:t>
            </a:r>
            <a:r>
              <a:rPr lang="en-US" dirty="0" err="1"/>
              <a:t>organisations</a:t>
            </a:r>
            <a:r>
              <a:rPr lang="en-US" dirty="0"/>
              <a:t> subscribe to </a:t>
            </a:r>
            <a:r>
              <a:rPr lang="en-US" dirty="0" smtClean="0"/>
              <a:t>UKRO</a:t>
            </a:r>
            <a:endParaRPr lang="en-GB" sz="2000" dirty="0" smtClean="0"/>
          </a:p>
          <a:p>
            <a:pPr>
              <a:lnSpc>
                <a:spcPct val="90000"/>
              </a:lnSpc>
              <a:spcAft>
                <a:spcPct val="20000"/>
              </a:spcAft>
            </a:pPr>
            <a:endParaRPr lang="en-US" sz="2400" dirty="0" smtClean="0"/>
          </a:p>
        </p:txBody>
      </p:sp>
      <p:sp>
        <p:nvSpPr>
          <p:cNvPr id="3075" name="Rectangle 2"/>
          <p:cNvSpPr>
            <a:spLocks noGrp="1" noChangeArrowheads="1"/>
          </p:cNvSpPr>
          <p:nvPr>
            <p:ph type="title"/>
          </p:nvPr>
        </p:nvSpPr>
        <p:spPr/>
        <p:txBody>
          <a:bodyPr/>
          <a:lstStyle/>
          <a:p>
            <a:r>
              <a:rPr lang="en-GB" dirty="0" smtClean="0"/>
              <a:t>UK Research Office</a:t>
            </a:r>
            <a:endParaRPr lang="en-US" dirty="0" smtClean="0"/>
          </a:p>
        </p:txBody>
      </p:sp>
      <p:sp>
        <p:nvSpPr>
          <p:cNvPr id="3077" name="Text Box 5"/>
          <p:cNvSpPr txBox="1">
            <a:spLocks noChangeArrowheads="1"/>
          </p:cNvSpPr>
          <p:nvPr/>
        </p:nvSpPr>
        <p:spPr bwMode="auto">
          <a:xfrm>
            <a:off x="1079530" y="5943653"/>
            <a:ext cx="184731" cy="584775"/>
          </a:xfrm>
          <a:prstGeom prst="rect">
            <a:avLst/>
          </a:prstGeom>
          <a:noFill/>
          <a:ln w="9525" algn="ctr">
            <a:noFill/>
            <a:miter lim="800000"/>
            <a:headEnd/>
            <a:tailEnd/>
          </a:ln>
        </p:spPr>
        <p:txBody>
          <a:bodyPr wrap="none">
            <a:spAutoFit/>
          </a:bodyPr>
          <a:lstStyle/>
          <a:p>
            <a:endParaRPr lang="en-US"/>
          </a:p>
        </p:txBody>
      </p:sp>
      <p:sp>
        <p:nvSpPr>
          <p:cNvPr id="3078" name="Oval 6"/>
          <p:cNvSpPr>
            <a:spLocks noChangeArrowheads="1"/>
          </p:cNvSpPr>
          <p:nvPr/>
        </p:nvSpPr>
        <p:spPr bwMode="auto">
          <a:xfrm>
            <a:off x="2695579" y="6337300"/>
            <a:ext cx="914401" cy="914400"/>
          </a:xfrm>
          <a:prstGeom prst="ellipse">
            <a:avLst/>
          </a:prstGeom>
          <a:noFill/>
          <a:ln w="9525" algn="ctr">
            <a:noFill/>
            <a:round/>
            <a:headEnd/>
            <a:tailEnd/>
          </a:ln>
        </p:spPr>
        <p:txBody>
          <a:bodyPr wrap="none" anchor="ctr"/>
          <a:lstStyle/>
          <a:p>
            <a:endParaRPr lang="en-US"/>
          </a:p>
        </p:txBody>
      </p:sp>
      <p:pic>
        <p:nvPicPr>
          <p:cNvPr id="3079" name="Picture 7" descr="ESRC"/>
          <p:cNvPicPr>
            <a:picLocks noChangeAspect="1" noChangeArrowheads="1"/>
          </p:cNvPicPr>
          <p:nvPr/>
        </p:nvPicPr>
        <p:blipFill>
          <a:blip r:embed="rId3" cstate="print"/>
          <a:srcRect/>
          <a:stretch>
            <a:fillRect/>
          </a:stretch>
        </p:blipFill>
        <p:spPr bwMode="auto">
          <a:xfrm>
            <a:off x="4924805" y="5218814"/>
            <a:ext cx="798512" cy="617538"/>
          </a:xfrm>
          <a:prstGeom prst="rect">
            <a:avLst/>
          </a:prstGeom>
          <a:noFill/>
          <a:ln w="9525">
            <a:noFill/>
            <a:miter lim="800000"/>
            <a:headEnd/>
            <a:tailEnd/>
          </a:ln>
        </p:spPr>
      </p:pic>
      <p:pic>
        <p:nvPicPr>
          <p:cNvPr id="3080" name="Picture 8" descr="ahrc_logo"/>
          <p:cNvPicPr>
            <a:picLocks noChangeAspect="1" noChangeArrowheads="1"/>
          </p:cNvPicPr>
          <p:nvPr/>
        </p:nvPicPr>
        <p:blipFill>
          <a:blip r:embed="rId4" cstate="print"/>
          <a:srcRect/>
          <a:stretch>
            <a:fillRect/>
          </a:stretch>
        </p:blipFill>
        <p:spPr bwMode="auto">
          <a:xfrm>
            <a:off x="955240" y="5357722"/>
            <a:ext cx="1393825" cy="298450"/>
          </a:xfrm>
          <a:prstGeom prst="rect">
            <a:avLst/>
          </a:prstGeom>
          <a:noFill/>
          <a:ln w="9525">
            <a:noFill/>
            <a:miter lim="800000"/>
            <a:headEnd/>
            <a:tailEnd/>
          </a:ln>
        </p:spPr>
      </p:pic>
      <p:pic>
        <p:nvPicPr>
          <p:cNvPr id="3081" name="Picture 10" descr="epsrc"/>
          <p:cNvPicPr>
            <a:picLocks noChangeAspect="1" noChangeArrowheads="1"/>
          </p:cNvPicPr>
          <p:nvPr/>
        </p:nvPicPr>
        <p:blipFill>
          <a:blip r:embed="rId5" cstate="print"/>
          <a:srcRect/>
          <a:stretch>
            <a:fillRect/>
          </a:stretch>
        </p:blipFill>
        <p:spPr bwMode="auto">
          <a:xfrm>
            <a:off x="3582241" y="5317179"/>
            <a:ext cx="1343025" cy="530225"/>
          </a:xfrm>
          <a:prstGeom prst="rect">
            <a:avLst/>
          </a:prstGeom>
          <a:noFill/>
          <a:ln w="9525">
            <a:noFill/>
            <a:miter lim="800000"/>
            <a:headEnd/>
            <a:tailEnd/>
          </a:ln>
        </p:spPr>
      </p:pic>
      <p:pic>
        <p:nvPicPr>
          <p:cNvPr id="3082" name="Picture 11" descr="mrc_new"/>
          <p:cNvPicPr>
            <a:picLocks noChangeAspect="1" noChangeArrowheads="1"/>
          </p:cNvPicPr>
          <p:nvPr/>
        </p:nvPicPr>
        <p:blipFill>
          <a:blip r:embed="rId6" cstate="print"/>
          <a:srcRect/>
          <a:stretch>
            <a:fillRect/>
          </a:stretch>
        </p:blipFill>
        <p:spPr bwMode="auto">
          <a:xfrm>
            <a:off x="5878733" y="5314624"/>
            <a:ext cx="998537" cy="444500"/>
          </a:xfrm>
          <a:prstGeom prst="rect">
            <a:avLst/>
          </a:prstGeom>
          <a:noFill/>
          <a:ln w="9525">
            <a:noFill/>
            <a:miter lim="800000"/>
            <a:headEnd/>
            <a:tailEnd/>
          </a:ln>
        </p:spPr>
      </p:pic>
      <p:pic>
        <p:nvPicPr>
          <p:cNvPr id="3083" name="Picture 12" descr="NERC Logo 1000"/>
          <p:cNvPicPr>
            <a:picLocks noChangeAspect="1" noChangeArrowheads="1"/>
          </p:cNvPicPr>
          <p:nvPr/>
        </p:nvPicPr>
        <p:blipFill>
          <a:blip r:embed="rId7" cstate="print"/>
          <a:srcRect/>
          <a:stretch>
            <a:fillRect/>
          </a:stretch>
        </p:blipFill>
        <p:spPr bwMode="auto">
          <a:xfrm>
            <a:off x="6998153" y="5314672"/>
            <a:ext cx="1282700" cy="455613"/>
          </a:xfrm>
          <a:prstGeom prst="rect">
            <a:avLst/>
          </a:prstGeom>
          <a:noFill/>
          <a:ln w="9525">
            <a:noFill/>
            <a:miter lim="800000"/>
            <a:headEnd/>
            <a:tailEnd/>
          </a:ln>
        </p:spPr>
      </p:pic>
      <p:pic>
        <p:nvPicPr>
          <p:cNvPr id="3084" name="Picture 13" descr="STFC"/>
          <p:cNvPicPr>
            <a:picLocks noChangeAspect="1" noChangeArrowheads="1"/>
          </p:cNvPicPr>
          <p:nvPr/>
        </p:nvPicPr>
        <p:blipFill>
          <a:blip r:embed="rId8" cstate="print"/>
          <a:srcRect/>
          <a:stretch>
            <a:fillRect/>
          </a:stretch>
        </p:blipFill>
        <p:spPr bwMode="auto">
          <a:xfrm>
            <a:off x="8405547" y="5399045"/>
            <a:ext cx="1390650" cy="301625"/>
          </a:xfrm>
          <a:prstGeom prst="rect">
            <a:avLst/>
          </a:prstGeom>
          <a:noFill/>
          <a:ln w="9525">
            <a:noFill/>
            <a:miter lim="800000"/>
            <a:headEnd/>
            <a:tailEnd/>
          </a:ln>
        </p:spPr>
      </p:pic>
      <p:pic>
        <p:nvPicPr>
          <p:cNvPr id="3085" name="Picture 14" descr="ukro09_p01_bbsrc_logo"/>
          <p:cNvPicPr>
            <a:picLocks noChangeAspect="1" noChangeArrowheads="1"/>
          </p:cNvPicPr>
          <p:nvPr/>
        </p:nvPicPr>
        <p:blipFill>
          <a:blip r:embed="rId9" cstate="print"/>
          <a:srcRect/>
          <a:stretch>
            <a:fillRect/>
          </a:stretch>
        </p:blipFill>
        <p:spPr bwMode="auto">
          <a:xfrm>
            <a:off x="2551056" y="5443495"/>
            <a:ext cx="1030287" cy="257175"/>
          </a:xfrm>
          <a:prstGeom prst="rect">
            <a:avLst/>
          </a:prstGeom>
          <a:noFill/>
          <a:ln w="9525" algn="in">
            <a:noFill/>
            <a:miter lim="800000"/>
            <a:headEnd/>
            <a:tailEnd/>
          </a:ln>
        </p:spPr>
      </p:pic>
    </p:spTree>
    <p:extLst>
      <p:ext uri="{BB962C8B-B14F-4D97-AF65-F5344CB8AC3E}">
        <p14:creationId xmlns:p14="http://schemas.microsoft.com/office/powerpoint/2010/main" val="881173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07008"/>
            <a:ext cx="9218716" cy="4888992"/>
          </a:xfrm>
        </p:spPr>
        <p:txBody>
          <a:bodyPr>
            <a:normAutofit/>
          </a:bodyPr>
          <a:lstStyle/>
          <a:p>
            <a:pPr marL="624078" indent="-514350">
              <a:buFont typeface="+mj-lt"/>
              <a:buAutoNum type="arabicPeriod"/>
            </a:pPr>
            <a:r>
              <a:rPr lang="en-GB" sz="2800" dirty="0"/>
              <a:t>Health Demographic Change &amp; </a:t>
            </a:r>
            <a:r>
              <a:rPr lang="en-GB" sz="2800" dirty="0" smtClean="0"/>
              <a:t>Wellbeing</a:t>
            </a:r>
          </a:p>
          <a:p>
            <a:pPr marL="624078" indent="-514350">
              <a:buFont typeface="+mj-lt"/>
              <a:buAutoNum type="arabicPeriod"/>
            </a:pPr>
            <a:r>
              <a:rPr lang="en-US" sz="2800" dirty="0"/>
              <a:t>Food Security, Sustainable Agriculture, Marine and Maritime Research and the </a:t>
            </a:r>
            <a:r>
              <a:rPr lang="en-US" sz="2800" dirty="0" smtClean="0"/>
              <a:t>Bio-economy</a:t>
            </a:r>
          </a:p>
          <a:p>
            <a:pPr marL="624078" indent="-514350">
              <a:buFont typeface="+mj-lt"/>
              <a:buAutoNum type="arabicPeriod"/>
            </a:pPr>
            <a:r>
              <a:rPr lang="en-GB" sz="2800" dirty="0"/>
              <a:t>Secure, Clean &amp; Efficient Energy</a:t>
            </a:r>
            <a:endParaRPr lang="en-GB" sz="2800" dirty="0" smtClean="0"/>
          </a:p>
          <a:p>
            <a:pPr marL="624078" indent="-514350">
              <a:buFont typeface="+mj-lt"/>
              <a:buAutoNum type="arabicPeriod"/>
            </a:pPr>
            <a:r>
              <a:rPr lang="en-GB" sz="2800" dirty="0"/>
              <a:t>Smart, Green &amp; Integrated </a:t>
            </a:r>
            <a:r>
              <a:rPr lang="en-GB" sz="2800" dirty="0" smtClean="0"/>
              <a:t>Transport</a:t>
            </a:r>
            <a:endParaRPr lang="en-GB" sz="2800" dirty="0"/>
          </a:p>
          <a:p>
            <a:pPr marL="624078" indent="-514350">
              <a:buFont typeface="+mj-lt"/>
              <a:buAutoNum type="arabicPeriod"/>
            </a:pPr>
            <a:r>
              <a:rPr lang="en-GB" sz="2800" dirty="0"/>
              <a:t>Climate Action, Resource Efficiency &amp; Raw </a:t>
            </a:r>
            <a:r>
              <a:rPr lang="en-GB" sz="2800" dirty="0" smtClean="0"/>
              <a:t>Materials</a:t>
            </a:r>
          </a:p>
          <a:p>
            <a:pPr marL="624078" indent="-514350">
              <a:buFont typeface="+mj-lt"/>
              <a:buAutoNum type="arabicPeriod"/>
            </a:pPr>
            <a:r>
              <a:rPr lang="en-GB" sz="2800" dirty="0"/>
              <a:t>Europe in a Changing World: Inclusive, Innovative and Reflective </a:t>
            </a:r>
            <a:r>
              <a:rPr lang="en-GB" sz="2800" dirty="0" smtClean="0"/>
              <a:t>Societies</a:t>
            </a:r>
          </a:p>
          <a:p>
            <a:pPr marL="624078" indent="-514350">
              <a:buFont typeface="+mj-lt"/>
              <a:buAutoNum type="arabicPeriod"/>
            </a:pPr>
            <a:r>
              <a:rPr lang="en-GB" sz="2800" dirty="0"/>
              <a:t>Secure Societies – Protecting Freedom and Security of Europe and its Citizens</a:t>
            </a:r>
          </a:p>
        </p:txBody>
      </p:sp>
      <p:sp>
        <p:nvSpPr>
          <p:cNvPr id="3" name="Title 2"/>
          <p:cNvSpPr>
            <a:spLocks noGrp="1"/>
          </p:cNvSpPr>
          <p:nvPr>
            <p:ph type="title"/>
          </p:nvPr>
        </p:nvSpPr>
        <p:spPr/>
        <p:txBody>
          <a:bodyPr/>
          <a:lstStyle/>
          <a:p>
            <a:r>
              <a:rPr lang="en-GB" dirty="0" smtClean="0"/>
              <a:t>7 Societal Challenges</a:t>
            </a:r>
            <a:endParaRPr lang="en-GB" dirty="0"/>
          </a:p>
        </p:txBody>
      </p:sp>
    </p:spTree>
    <p:extLst>
      <p:ext uri="{BB962C8B-B14F-4D97-AF65-F5344CB8AC3E}">
        <p14:creationId xmlns:p14="http://schemas.microsoft.com/office/powerpoint/2010/main" val="1671258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smtClean="0"/>
              <a:t>SC1 – Health Demographic Change &amp; Wellbeing 2014-15</a:t>
            </a:r>
            <a:endParaRPr lang="en-GB" sz="2400" dirty="0"/>
          </a:p>
        </p:txBody>
      </p:sp>
      <p:graphicFrame>
        <p:nvGraphicFramePr>
          <p:cNvPr id="4" name="Diagram 3"/>
          <p:cNvGraphicFramePr/>
          <p:nvPr>
            <p:extLst>
              <p:ext uri="{D42A27DB-BD31-4B8C-83A1-F6EECF244321}">
                <p14:modId xmlns:p14="http://schemas.microsoft.com/office/powerpoint/2010/main" val="2786860598"/>
              </p:ext>
            </p:extLst>
          </p:nvPr>
        </p:nvGraphicFramePr>
        <p:xfrm>
          <a:off x="338002" y="1582347"/>
          <a:ext cx="8969828" cy="3710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223158" y="1350708"/>
            <a:ext cx="8528957" cy="1044149"/>
          </a:xfrm>
        </p:spPr>
        <p:txBody>
          <a:bodyPr/>
          <a:lstStyle/>
          <a:p>
            <a:r>
              <a:rPr lang="en-GB" dirty="0" smtClean="0"/>
              <a:t>Eight areas:</a:t>
            </a:r>
            <a:endParaRPr lang="en-GB" dirty="0"/>
          </a:p>
        </p:txBody>
      </p:sp>
      <p:sp>
        <p:nvSpPr>
          <p:cNvPr id="5" name="Content Placeholder 5"/>
          <p:cNvSpPr txBox="1">
            <a:spLocks/>
          </p:cNvSpPr>
          <p:nvPr/>
        </p:nvSpPr>
        <p:spPr>
          <a:xfrm>
            <a:off x="838854" y="5075364"/>
            <a:ext cx="8528957" cy="104414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GB" sz="2000" b="0" dirty="0"/>
              <a:t>Work Programme 2014-2015 - </a:t>
            </a:r>
            <a:r>
              <a:rPr lang="en-GB" sz="2000" b="0" dirty="0">
                <a:hlinkClick r:id="rId8"/>
              </a:rPr>
              <a:t>http://</a:t>
            </a:r>
            <a:r>
              <a:rPr lang="en-GB" sz="2000" b="0" dirty="0" smtClean="0">
                <a:hlinkClick r:id="rId8"/>
              </a:rPr>
              <a:t>ec.europa.eu/research/participants/data/ref/h2020/wp/2014_2015/main/h2020-wp1415-health_en.pdf</a:t>
            </a:r>
            <a:r>
              <a:rPr lang="en-GB" sz="2000" b="0" dirty="0" smtClean="0"/>
              <a:t> </a:t>
            </a:r>
            <a:endParaRPr lang="en-GB" sz="2000" b="0" dirty="0"/>
          </a:p>
        </p:txBody>
      </p:sp>
    </p:spTree>
    <p:extLst>
      <p:ext uri="{BB962C8B-B14F-4D97-AF65-F5344CB8AC3E}">
        <p14:creationId xmlns:p14="http://schemas.microsoft.com/office/powerpoint/2010/main" val="669609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506" y="1340768"/>
            <a:ext cx="8915400" cy="4680520"/>
          </a:xfrm>
        </p:spPr>
        <p:txBody>
          <a:bodyPr>
            <a:normAutofit/>
          </a:bodyPr>
          <a:lstStyle/>
          <a:p>
            <a:pPr marL="365760" lvl="1" indent="-256032">
              <a:spcBef>
                <a:spcPts val="400"/>
              </a:spcBef>
              <a:buClr>
                <a:schemeClr val="accent1"/>
              </a:buClr>
              <a:buSzPct val="68000"/>
              <a:buFont typeface="Wingdings 3"/>
              <a:buChar char=""/>
            </a:pPr>
            <a:r>
              <a:rPr lang="en-GB" dirty="0" smtClean="0"/>
              <a:t>Personalising Health and Care</a:t>
            </a:r>
          </a:p>
          <a:p>
            <a:pPr marL="603504" lvl="2" indent="-256032">
              <a:spcBef>
                <a:spcPts val="400"/>
              </a:spcBef>
              <a:buClr>
                <a:schemeClr val="accent1"/>
              </a:buClr>
              <a:buSzPct val="68000"/>
              <a:buFont typeface="Wingdings 3"/>
              <a:buChar char=""/>
            </a:pPr>
            <a:r>
              <a:rPr lang="en-GB" dirty="0" smtClean="0"/>
              <a:t>Focus area ‘</a:t>
            </a:r>
            <a:r>
              <a:rPr lang="en-GB" u="sng" dirty="0" smtClean="0"/>
              <a:t>Advancing active and healthy aging</a:t>
            </a:r>
            <a:r>
              <a:rPr lang="en-GB" dirty="0" smtClean="0"/>
              <a:t>’</a:t>
            </a:r>
            <a:endParaRPr lang="en-GB" dirty="0"/>
          </a:p>
          <a:p>
            <a:pPr marL="603504" lvl="2" indent="-256032">
              <a:spcBef>
                <a:spcPts val="400"/>
              </a:spcBef>
              <a:buClr>
                <a:schemeClr val="accent1"/>
              </a:buClr>
              <a:buSzPct val="68000"/>
              <a:buFont typeface="Wingdings 3"/>
              <a:buChar char=""/>
            </a:pPr>
            <a:endParaRPr lang="en-GB" dirty="0" smtClean="0"/>
          </a:p>
          <a:p>
            <a:pPr marL="603504" lvl="2" indent="-256032">
              <a:spcBef>
                <a:spcPts val="400"/>
              </a:spcBef>
              <a:buClr>
                <a:schemeClr val="accent1"/>
              </a:buClr>
              <a:buSzPct val="68000"/>
              <a:buFont typeface="Wingdings 3"/>
              <a:buChar char=""/>
            </a:pPr>
            <a:r>
              <a:rPr lang="en-GB" dirty="0" smtClean="0"/>
              <a:t>Topic PHC 22-2015 - </a:t>
            </a:r>
            <a:r>
              <a:rPr lang="en-GB" i="1" dirty="0" smtClean="0"/>
              <a:t>“Promoting mental wellbeing in the aging population”</a:t>
            </a:r>
          </a:p>
          <a:p>
            <a:pPr marL="886968" lvl="3" indent="-256032">
              <a:spcBef>
                <a:spcPts val="400"/>
              </a:spcBef>
              <a:buClr>
                <a:schemeClr val="accent1"/>
              </a:buClr>
              <a:buSzPct val="68000"/>
              <a:buFont typeface="Wingdings 3"/>
              <a:buChar char=""/>
            </a:pPr>
            <a:endParaRPr lang="en-GB" dirty="0" smtClean="0"/>
          </a:p>
          <a:p>
            <a:pPr marL="886968" lvl="3" indent="-256032">
              <a:spcBef>
                <a:spcPts val="400"/>
              </a:spcBef>
              <a:buClr>
                <a:schemeClr val="accent1"/>
              </a:buClr>
              <a:buSzPct val="68000"/>
              <a:buFont typeface="Wingdings 3"/>
              <a:buChar char=""/>
            </a:pPr>
            <a:r>
              <a:rPr lang="en-GB" b="1" dirty="0" smtClean="0"/>
              <a:t>Specific challenge</a:t>
            </a:r>
            <a:r>
              <a:rPr lang="en-GB" dirty="0" smtClean="0"/>
              <a:t>: …</a:t>
            </a:r>
          </a:p>
          <a:p>
            <a:pPr marL="886968" lvl="3" indent="-256032">
              <a:spcBef>
                <a:spcPts val="400"/>
              </a:spcBef>
              <a:buClr>
                <a:schemeClr val="accent1"/>
              </a:buClr>
              <a:buSzPct val="68000"/>
              <a:buFont typeface="Wingdings 3"/>
              <a:buChar char=""/>
            </a:pPr>
            <a:endParaRPr lang="en-GB" dirty="0"/>
          </a:p>
          <a:p>
            <a:pPr marL="886968" lvl="3" indent="-256032">
              <a:spcBef>
                <a:spcPts val="400"/>
              </a:spcBef>
              <a:buClr>
                <a:schemeClr val="accent1"/>
              </a:buClr>
              <a:buSzPct val="68000"/>
              <a:buFont typeface="Wingdings 3"/>
              <a:buChar char=""/>
            </a:pPr>
            <a:r>
              <a:rPr lang="en-GB" b="1" dirty="0" smtClean="0"/>
              <a:t>Scope</a:t>
            </a:r>
            <a:r>
              <a:rPr lang="en-GB" dirty="0" smtClean="0"/>
              <a:t>: … </a:t>
            </a:r>
          </a:p>
          <a:p>
            <a:pPr marL="886968" lvl="3" indent="-256032">
              <a:spcBef>
                <a:spcPts val="400"/>
              </a:spcBef>
              <a:buClr>
                <a:schemeClr val="accent1"/>
              </a:buClr>
              <a:buSzPct val="68000"/>
              <a:buFont typeface="Wingdings 3"/>
              <a:buChar char=""/>
            </a:pPr>
            <a:endParaRPr lang="en-GB" dirty="0"/>
          </a:p>
          <a:p>
            <a:pPr marL="886968" lvl="3" indent="-256032">
              <a:spcBef>
                <a:spcPts val="400"/>
              </a:spcBef>
              <a:buClr>
                <a:schemeClr val="accent1"/>
              </a:buClr>
              <a:buSzPct val="68000"/>
              <a:buFont typeface="Wingdings 3"/>
              <a:buChar char=""/>
            </a:pPr>
            <a:r>
              <a:rPr lang="en-GB" b="1" dirty="0" smtClean="0"/>
              <a:t>Expected impact</a:t>
            </a:r>
            <a:r>
              <a:rPr lang="en-GB" dirty="0" smtClean="0"/>
              <a:t>: …</a:t>
            </a:r>
          </a:p>
          <a:p>
            <a:pPr marL="365760" lvl="1" indent="-256032">
              <a:spcBef>
                <a:spcPts val="400"/>
              </a:spcBef>
              <a:buClr>
                <a:schemeClr val="accent1"/>
              </a:buClr>
              <a:buSzPct val="68000"/>
              <a:buFont typeface="Wingdings 3"/>
              <a:buChar char=""/>
            </a:pPr>
            <a:endParaRPr lang="en-GB" dirty="0"/>
          </a:p>
          <a:p>
            <a:endParaRPr lang="en-GB" dirty="0" smtClean="0"/>
          </a:p>
        </p:txBody>
      </p:sp>
      <p:sp>
        <p:nvSpPr>
          <p:cNvPr id="3" name="Title 2"/>
          <p:cNvSpPr>
            <a:spLocks noGrp="1"/>
          </p:cNvSpPr>
          <p:nvPr>
            <p:ph type="title"/>
          </p:nvPr>
        </p:nvSpPr>
        <p:spPr/>
        <p:txBody>
          <a:bodyPr/>
          <a:lstStyle/>
          <a:p>
            <a:r>
              <a:rPr lang="en-GB" dirty="0" smtClean="0"/>
              <a:t>SC1 Health Work Programme – 2015 Call Example</a:t>
            </a:r>
            <a:endParaRPr lang="en-GB" dirty="0"/>
          </a:p>
        </p:txBody>
      </p:sp>
      <p:sp>
        <p:nvSpPr>
          <p:cNvPr id="4" name="TextBox 3"/>
          <p:cNvSpPr txBox="1"/>
          <p:nvPr/>
        </p:nvSpPr>
        <p:spPr>
          <a:xfrm>
            <a:off x="2378714" y="5414875"/>
            <a:ext cx="5850650" cy="461665"/>
          </a:xfrm>
          <a:prstGeom prst="rect">
            <a:avLst/>
          </a:prstGeom>
          <a:noFill/>
        </p:spPr>
        <p:txBody>
          <a:bodyPr wrap="square" rtlCol="0">
            <a:spAutoFit/>
          </a:bodyPr>
          <a:lstStyle/>
          <a:p>
            <a:r>
              <a:rPr lang="en-GB" sz="2400" b="1" dirty="0" smtClean="0">
                <a:solidFill>
                  <a:srgbClr val="FF0000"/>
                </a:solidFill>
              </a:rPr>
              <a:t>Research and Innovation Action</a:t>
            </a:r>
            <a:endParaRPr lang="en-GB" sz="2400" b="1" dirty="0">
              <a:solidFill>
                <a:srgbClr val="FF0000"/>
              </a:solidFill>
            </a:endParaRPr>
          </a:p>
        </p:txBody>
      </p:sp>
    </p:spTree>
    <p:extLst>
      <p:ext uri="{BB962C8B-B14F-4D97-AF65-F5344CB8AC3E}">
        <p14:creationId xmlns:p14="http://schemas.microsoft.com/office/powerpoint/2010/main" val="3149519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4590056"/>
              </p:ext>
            </p:extLst>
          </p:nvPr>
        </p:nvGraphicFramePr>
        <p:xfrm>
          <a:off x="1130574" y="1916834"/>
          <a:ext cx="7800864" cy="3672406"/>
        </p:xfrm>
        <a:graphic>
          <a:graphicData uri="http://schemas.openxmlformats.org/drawingml/2006/table">
            <a:tbl>
              <a:tblPr firstRow="1" firstCol="1" bandRow="1">
                <a:tableStyleId>{5C22544A-7EE6-4342-B048-85BDC9FD1C3A}</a:tableStyleId>
              </a:tblPr>
              <a:tblGrid>
                <a:gridCol w="2040226"/>
                <a:gridCol w="1500166"/>
                <a:gridCol w="1500166"/>
                <a:gridCol w="1500166"/>
                <a:gridCol w="1260140"/>
              </a:tblGrid>
              <a:tr h="707834">
                <a:tc>
                  <a:txBody>
                    <a:bodyPr/>
                    <a:lstStyle/>
                    <a:p>
                      <a:pPr algn="ctr">
                        <a:spcAft>
                          <a:spcPts val="0"/>
                        </a:spcAft>
                      </a:pPr>
                      <a:r>
                        <a:rPr lang="en-GB" sz="1800" dirty="0">
                          <a:effectLst/>
                        </a:rPr>
                        <a:t>Topic</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Received</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Invited</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Rejected</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a:t>
                      </a:r>
                      <a:endParaRPr lang="en-GB" sz="2800">
                        <a:effectLst/>
                        <a:latin typeface="Calibri"/>
                        <a:ea typeface="Calibri"/>
                        <a:cs typeface="Times New Roman"/>
                      </a:endParaRPr>
                    </a:p>
                  </a:txBody>
                  <a:tcPr marL="48154" marR="48154" marT="0" marB="0" anchor="ctr"/>
                </a:tc>
              </a:tr>
              <a:tr h="333098">
                <a:tc>
                  <a:txBody>
                    <a:bodyPr/>
                    <a:lstStyle/>
                    <a:p>
                      <a:pPr algn="ctr">
                        <a:spcAft>
                          <a:spcPts val="0"/>
                        </a:spcAft>
                      </a:pPr>
                      <a:r>
                        <a:rPr lang="en-GB" sz="1800" dirty="0">
                          <a:effectLst/>
                        </a:rPr>
                        <a:t>PHC-01-2014</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358</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172</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186</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48</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dirty="0">
                          <a:effectLst/>
                        </a:rPr>
                        <a:t>PHC-05-2014</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121</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37</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84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31</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dirty="0">
                          <a:effectLst/>
                        </a:rPr>
                        <a:t>PHC-06-2014</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85</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32</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53</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38</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a:effectLst/>
                        </a:rPr>
                        <a:t>PHC-10-2014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462</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138</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324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latin typeface="+mn-lt"/>
                          <a:ea typeface="+mn-ea"/>
                          <a:cs typeface="+mn-cs"/>
                        </a:rPr>
                        <a:t>30</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a:effectLst/>
                        </a:rPr>
                        <a:t>PHC-13-2014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296</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128</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168</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43</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a:effectLst/>
                        </a:rPr>
                        <a:t>PHC-17-2014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136</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55</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81</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40</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a:effectLst/>
                        </a:rPr>
                        <a:t>PHC-23-2014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107</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33</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74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31</a:t>
                      </a:r>
                      <a:endParaRPr lang="en-GB" sz="2800" dirty="0">
                        <a:effectLst/>
                        <a:latin typeface="Calibri"/>
                        <a:ea typeface="Calibri"/>
                        <a:cs typeface="Times New Roman"/>
                      </a:endParaRPr>
                    </a:p>
                  </a:txBody>
                  <a:tcPr marL="48154" marR="48154" marT="0" marB="0" anchor="ctr"/>
                </a:tc>
              </a:tr>
              <a:tr h="333098">
                <a:tc>
                  <a:txBody>
                    <a:bodyPr/>
                    <a:lstStyle/>
                    <a:p>
                      <a:pPr algn="ctr">
                        <a:spcAft>
                          <a:spcPts val="0"/>
                        </a:spcAft>
                      </a:pPr>
                      <a:r>
                        <a:rPr lang="en-GB" sz="1800">
                          <a:effectLst/>
                        </a:rPr>
                        <a:t>PHC-32-2014</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116</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31</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85</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27</a:t>
                      </a:r>
                      <a:endParaRPr lang="en-GB" sz="2800" dirty="0">
                        <a:effectLst/>
                        <a:latin typeface="Calibri"/>
                        <a:ea typeface="Calibri"/>
                        <a:cs typeface="Times New Roman"/>
                      </a:endParaRPr>
                    </a:p>
                  </a:txBody>
                  <a:tcPr marL="48154" marR="48154" marT="0" marB="0" anchor="ctr"/>
                </a:tc>
              </a:tr>
              <a:tr h="299788">
                <a:tc>
                  <a:txBody>
                    <a:bodyPr/>
                    <a:lstStyle/>
                    <a:p>
                      <a:pPr algn="ctr">
                        <a:spcAft>
                          <a:spcPts val="0"/>
                        </a:spcAft>
                      </a:pPr>
                      <a:r>
                        <a:rPr lang="en-GB" sz="1800">
                          <a:effectLst/>
                        </a:rPr>
                        <a:t>Total</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1681</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626</a:t>
                      </a:r>
                      <a:endParaRPr lang="en-GB" sz="28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1055</a:t>
                      </a:r>
                      <a:endParaRPr lang="en-GB" sz="2800" dirty="0">
                        <a:effectLst/>
                        <a:latin typeface="Calibri"/>
                        <a:ea typeface="Calibri"/>
                        <a:cs typeface="Times New Roman"/>
                      </a:endParaRPr>
                    </a:p>
                  </a:txBody>
                  <a:tcPr marL="48154" marR="48154" marT="0" marB="0" anchor="ctr"/>
                </a:tc>
                <a:tc>
                  <a:txBody>
                    <a:bodyPr/>
                    <a:lstStyle/>
                    <a:p>
                      <a:pPr algn="ctr">
                        <a:spcAft>
                          <a:spcPts val="0"/>
                        </a:spcAft>
                      </a:pPr>
                      <a:r>
                        <a:rPr lang="en-GB" sz="1600" dirty="0" smtClean="0">
                          <a:effectLst/>
                        </a:rPr>
                        <a:t>37</a:t>
                      </a:r>
                      <a:endParaRPr lang="en-GB" sz="2800" dirty="0">
                        <a:effectLst/>
                        <a:latin typeface="Calibri"/>
                        <a:ea typeface="Calibri"/>
                        <a:cs typeface="Times New Roman"/>
                      </a:endParaRPr>
                    </a:p>
                  </a:txBody>
                  <a:tcPr marL="48154" marR="48154" marT="0" marB="0" anchor="ctr"/>
                </a:tc>
              </a:tr>
            </a:tbl>
          </a:graphicData>
        </a:graphic>
      </p:graphicFrame>
      <p:sp>
        <p:nvSpPr>
          <p:cNvPr id="2" name="Title 1"/>
          <p:cNvSpPr>
            <a:spLocks noGrp="1"/>
          </p:cNvSpPr>
          <p:nvPr>
            <p:ph type="title"/>
          </p:nvPr>
        </p:nvSpPr>
        <p:spPr>
          <a:xfrm>
            <a:off x="350488" y="404664"/>
            <a:ext cx="7812073" cy="1143000"/>
          </a:xfrm>
        </p:spPr>
        <p:txBody>
          <a:bodyPr>
            <a:normAutofit/>
          </a:bodyPr>
          <a:lstStyle/>
          <a:p>
            <a:r>
              <a:rPr lang="en-GB" sz="2800" dirty="0" smtClean="0"/>
              <a:t>2014 Two-Stage PHC Call – 1</a:t>
            </a:r>
            <a:r>
              <a:rPr lang="en-GB" sz="2800" baseline="30000" dirty="0" smtClean="0"/>
              <a:t>st</a:t>
            </a:r>
            <a:r>
              <a:rPr lang="en-GB" sz="2800" dirty="0" smtClean="0"/>
              <a:t> Stage Results</a:t>
            </a:r>
            <a:endParaRPr lang="en-GB" sz="2800" dirty="0"/>
          </a:p>
        </p:txBody>
      </p:sp>
    </p:spTree>
    <p:extLst>
      <p:ext uri="{BB962C8B-B14F-4D97-AF65-F5344CB8AC3E}">
        <p14:creationId xmlns:p14="http://schemas.microsoft.com/office/powerpoint/2010/main" val="1379227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0672992"/>
              </p:ext>
            </p:extLst>
          </p:nvPr>
        </p:nvGraphicFramePr>
        <p:xfrm>
          <a:off x="1052569" y="1772816"/>
          <a:ext cx="6708745" cy="3611646"/>
        </p:xfrm>
        <a:graphic>
          <a:graphicData uri="http://schemas.openxmlformats.org/drawingml/2006/table">
            <a:tbl>
              <a:tblPr firstRow="1" firstCol="1" bandRow="1">
                <a:tableStyleId>{5C22544A-7EE6-4342-B048-85BDC9FD1C3A}</a:tableStyleId>
              </a:tblPr>
              <a:tblGrid>
                <a:gridCol w="1404156"/>
                <a:gridCol w="2028225"/>
                <a:gridCol w="1872208"/>
                <a:gridCol w="1404156"/>
              </a:tblGrid>
              <a:tr h="319673">
                <a:tc>
                  <a:txBody>
                    <a:bodyPr/>
                    <a:lstStyle/>
                    <a:p>
                      <a:pPr algn="ctr"/>
                      <a:endParaRPr lang="en-GB" sz="2400" dirty="0">
                        <a:effectLst/>
                        <a:latin typeface="Times New Roman"/>
                      </a:endParaRPr>
                    </a:p>
                  </a:txBody>
                  <a:tcPr marL="48154" marR="48154" marT="0" marB="0" anchor="ctr"/>
                </a:tc>
                <a:tc>
                  <a:txBody>
                    <a:bodyPr/>
                    <a:lstStyle/>
                    <a:p>
                      <a:pPr algn="ctr">
                        <a:spcAft>
                          <a:spcPts val="0"/>
                        </a:spcAft>
                      </a:pPr>
                      <a:r>
                        <a:rPr lang="en-GB" sz="1800" dirty="0">
                          <a:effectLst/>
                        </a:rPr>
                        <a:t>Received</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Invited</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smtClean="0">
                          <a:effectLst/>
                        </a:rPr>
                        <a:t>%</a:t>
                      </a:r>
                      <a:endParaRPr lang="en-GB" sz="3200" dirty="0">
                        <a:effectLst/>
                        <a:latin typeface="Calibri"/>
                        <a:ea typeface="Calibri"/>
                        <a:cs typeface="Times New Roman"/>
                      </a:endParaRPr>
                    </a:p>
                  </a:txBody>
                  <a:tcPr marL="48154" marR="48154" marT="0" marB="0" anchor="ctr"/>
                </a:tc>
              </a:tr>
              <a:tr h="511476">
                <a:tc>
                  <a:txBody>
                    <a:bodyPr/>
                    <a:lstStyle/>
                    <a:p>
                      <a:pPr algn="ctr">
                        <a:spcAft>
                          <a:spcPts val="0"/>
                        </a:spcAft>
                      </a:pPr>
                      <a:r>
                        <a:rPr lang="en-GB" sz="1800" dirty="0">
                          <a:effectLst/>
                        </a:rPr>
                        <a:t> </a:t>
                      </a:r>
                      <a:endParaRPr lang="en-GB" sz="3200" dirty="0">
                        <a:effectLst/>
                      </a:endParaRPr>
                    </a:p>
                    <a:p>
                      <a:pPr algn="ctr">
                        <a:spcAft>
                          <a:spcPts val="0"/>
                        </a:spcAft>
                      </a:pPr>
                      <a:r>
                        <a:rPr lang="en-GB" sz="1800" dirty="0">
                          <a:effectLst/>
                        </a:rPr>
                        <a:t>FR </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134</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67</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50%</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dirty="0">
                          <a:effectLst/>
                        </a:rPr>
                        <a:t>UK</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208</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98</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47%</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DE</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186</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83</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45%</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NL</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163</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80</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49%</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IT</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224</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61</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27%</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ES</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203</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60</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30%</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AT</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46</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17</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37%</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IE</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41</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17</a:t>
                      </a:r>
                      <a:endParaRPr lang="en-GB" sz="3200" dirty="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41%</a:t>
                      </a:r>
                      <a:endParaRPr lang="en-GB" sz="320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IL</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43</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15</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35%</a:t>
                      </a:r>
                      <a:endParaRPr lang="en-GB" sz="3200" dirty="0">
                        <a:effectLst/>
                        <a:latin typeface="Calibri"/>
                        <a:ea typeface="Calibri"/>
                        <a:cs typeface="Times New Roman"/>
                      </a:endParaRPr>
                    </a:p>
                  </a:txBody>
                  <a:tcPr marL="48154" marR="48154" marT="0" marB="0" anchor="ctr"/>
                </a:tc>
              </a:tr>
              <a:tr h="299694">
                <a:tc>
                  <a:txBody>
                    <a:bodyPr/>
                    <a:lstStyle/>
                    <a:p>
                      <a:pPr algn="ctr">
                        <a:spcAft>
                          <a:spcPts val="0"/>
                        </a:spcAft>
                      </a:pPr>
                      <a:r>
                        <a:rPr lang="en-GB" sz="1800">
                          <a:effectLst/>
                        </a:rPr>
                        <a:t>BE</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61</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a:effectLst/>
                        </a:rPr>
                        <a:t>25</a:t>
                      </a:r>
                      <a:endParaRPr lang="en-GB" sz="3200">
                        <a:effectLst/>
                        <a:latin typeface="Calibri"/>
                        <a:ea typeface="Calibri"/>
                        <a:cs typeface="Times New Roman"/>
                      </a:endParaRPr>
                    </a:p>
                  </a:txBody>
                  <a:tcPr marL="48154" marR="48154" marT="0" marB="0" anchor="ctr"/>
                </a:tc>
                <a:tc>
                  <a:txBody>
                    <a:bodyPr/>
                    <a:lstStyle/>
                    <a:p>
                      <a:pPr algn="ctr">
                        <a:spcAft>
                          <a:spcPts val="0"/>
                        </a:spcAft>
                      </a:pPr>
                      <a:r>
                        <a:rPr lang="en-GB" sz="1800" dirty="0">
                          <a:effectLst/>
                        </a:rPr>
                        <a:t>41%</a:t>
                      </a:r>
                      <a:endParaRPr lang="en-GB" sz="3200" dirty="0">
                        <a:effectLst/>
                        <a:latin typeface="Calibri"/>
                        <a:ea typeface="Calibri"/>
                        <a:cs typeface="Times New Roman"/>
                      </a:endParaRPr>
                    </a:p>
                  </a:txBody>
                  <a:tcPr marL="48154" marR="48154" marT="0" marB="0" anchor="ctr"/>
                </a:tc>
              </a:tr>
            </a:tbl>
          </a:graphicData>
        </a:graphic>
      </p:graphicFrame>
      <p:sp>
        <p:nvSpPr>
          <p:cNvPr id="5" name="Title 1"/>
          <p:cNvSpPr>
            <a:spLocks noGrp="1"/>
          </p:cNvSpPr>
          <p:nvPr>
            <p:ph type="title"/>
          </p:nvPr>
        </p:nvSpPr>
        <p:spPr/>
        <p:txBody>
          <a:bodyPr>
            <a:normAutofit/>
          </a:bodyPr>
          <a:lstStyle/>
          <a:p>
            <a:r>
              <a:rPr lang="en-GB" sz="2800" dirty="0" smtClean="0"/>
              <a:t>2014 Two-Stage PHC Call – </a:t>
            </a:r>
            <a:br>
              <a:rPr lang="en-GB" sz="2800" dirty="0" smtClean="0"/>
            </a:br>
            <a:r>
              <a:rPr lang="en-GB" sz="2800" dirty="0" smtClean="0"/>
              <a:t>1</a:t>
            </a:r>
            <a:r>
              <a:rPr lang="en-GB" sz="2800" baseline="30000" dirty="0" smtClean="0"/>
              <a:t>st</a:t>
            </a:r>
            <a:r>
              <a:rPr lang="en-GB" sz="2800" dirty="0" smtClean="0"/>
              <a:t> Stage Results by Country</a:t>
            </a:r>
            <a:endParaRPr lang="en-GB" sz="2800" dirty="0"/>
          </a:p>
        </p:txBody>
      </p:sp>
    </p:spTree>
    <p:extLst>
      <p:ext uri="{BB962C8B-B14F-4D97-AF65-F5344CB8AC3E}">
        <p14:creationId xmlns:p14="http://schemas.microsoft.com/office/powerpoint/2010/main" val="2086224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Horizon 2020</a:t>
            </a:r>
            <a:endParaRPr lang="en-GB" dirty="0"/>
          </a:p>
        </p:txBody>
      </p:sp>
      <p:sp>
        <p:nvSpPr>
          <p:cNvPr id="7" name="Subtitle 6"/>
          <p:cNvSpPr>
            <a:spLocks noGrp="1"/>
          </p:cNvSpPr>
          <p:nvPr>
            <p:ph type="subTitle" idx="1"/>
          </p:nvPr>
        </p:nvSpPr>
        <p:spPr/>
        <p:txBody>
          <a:bodyPr/>
          <a:lstStyle/>
          <a:p>
            <a:r>
              <a:rPr lang="en-GB" dirty="0" smtClean="0"/>
              <a:t>Participant Portal</a:t>
            </a:r>
            <a:endParaRPr lang="en-GB" dirty="0"/>
          </a:p>
        </p:txBody>
      </p:sp>
    </p:spTree>
    <p:extLst>
      <p:ext uri="{BB962C8B-B14F-4D97-AF65-F5344CB8AC3E}">
        <p14:creationId xmlns:p14="http://schemas.microsoft.com/office/powerpoint/2010/main" val="66168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9595" t="5450" r="9928" b="11960"/>
          <a:stretch/>
        </p:blipFill>
        <p:spPr bwMode="auto">
          <a:xfrm>
            <a:off x="425310" y="180678"/>
            <a:ext cx="7899991" cy="648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795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1" t="12001" r="2445" b="4107"/>
          <a:stretch/>
        </p:blipFill>
        <p:spPr bwMode="auto">
          <a:xfrm>
            <a:off x="865632" y="377952"/>
            <a:ext cx="8339328" cy="587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916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6" t="11027" r="3038" b="5021"/>
          <a:stretch/>
        </p:blipFill>
        <p:spPr bwMode="auto">
          <a:xfrm>
            <a:off x="524255" y="231648"/>
            <a:ext cx="8356397" cy="588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494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0488" y="2626014"/>
            <a:ext cx="7812073" cy="1143000"/>
          </a:xfrm>
        </p:spPr>
        <p:txBody>
          <a:bodyPr>
            <a:normAutofit fontScale="90000"/>
          </a:bodyPr>
          <a:lstStyle/>
          <a:p>
            <a:pPr algn="ctr"/>
            <a:r>
              <a:rPr lang="en-GB" sz="4000" dirty="0" smtClean="0"/>
              <a:t>Thank you</a:t>
            </a:r>
            <a:br>
              <a:rPr lang="en-GB" sz="4000" dirty="0" smtClean="0"/>
            </a:br>
            <a:r>
              <a:rPr lang="en-GB" sz="4000" dirty="0" smtClean="0"/>
              <a:t/>
            </a:r>
            <a:br>
              <a:rPr lang="en-GB" sz="4000" dirty="0" smtClean="0"/>
            </a:br>
            <a:r>
              <a:rPr lang="en-GB" sz="4000" dirty="0" smtClean="0"/>
              <a:t>Questions?</a:t>
            </a:r>
            <a:endParaRPr lang="en-US" sz="4000" dirty="0"/>
          </a:p>
        </p:txBody>
      </p:sp>
      <p:sp>
        <p:nvSpPr>
          <p:cNvPr id="2" name="TextBox 1"/>
          <p:cNvSpPr txBox="1"/>
          <p:nvPr/>
        </p:nvSpPr>
        <p:spPr>
          <a:xfrm>
            <a:off x="1371600" y="4866968"/>
            <a:ext cx="6916994" cy="584775"/>
          </a:xfrm>
          <a:prstGeom prst="rect">
            <a:avLst/>
          </a:prstGeom>
          <a:noFill/>
        </p:spPr>
        <p:txBody>
          <a:bodyPr wrap="square" rtlCol="0">
            <a:spAutoFit/>
          </a:bodyPr>
          <a:lstStyle/>
          <a:p>
            <a:pPr algn="ctr"/>
            <a:r>
              <a:rPr lang="en-GB" dirty="0" smtClean="0"/>
              <a:t>Ian.Devine@BBSRC.ac.uk</a:t>
            </a:r>
            <a:endParaRPr lang="en-GB" dirty="0"/>
          </a:p>
        </p:txBody>
      </p:sp>
    </p:spTree>
    <p:extLst>
      <p:ext uri="{BB962C8B-B14F-4D97-AF65-F5344CB8AC3E}">
        <p14:creationId xmlns:p14="http://schemas.microsoft.com/office/powerpoint/2010/main" val="82276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UKRO services</a:t>
            </a:r>
            <a:r>
              <a:rPr lang="en-US" dirty="0" smtClean="0"/>
              <a:t>: offering a suite of quality services to help subscribers and sponsors make informed decisions on participating in EU </a:t>
            </a:r>
            <a:r>
              <a:rPr lang="en-US" dirty="0" err="1" smtClean="0"/>
              <a:t>programmes</a:t>
            </a:r>
            <a:endParaRPr lang="en-US" dirty="0" smtClean="0"/>
          </a:p>
          <a:p>
            <a:endParaRPr lang="en-US" dirty="0" smtClean="0"/>
          </a:p>
          <a:p>
            <a:r>
              <a:rPr lang="en-US" b="1" dirty="0" smtClean="0"/>
              <a:t>Policy work</a:t>
            </a:r>
            <a:r>
              <a:rPr lang="en-US" dirty="0" smtClean="0"/>
              <a:t>: supporting UK input into European research policy development and implementation</a:t>
            </a:r>
          </a:p>
          <a:p>
            <a:endParaRPr lang="en-US" dirty="0" smtClean="0"/>
          </a:p>
          <a:p>
            <a:r>
              <a:rPr lang="en-US" b="1" dirty="0" smtClean="0"/>
              <a:t>Brussels liaison</a:t>
            </a:r>
            <a:r>
              <a:rPr lang="en-US" dirty="0" smtClean="0"/>
              <a:t>: establishing and maintaining contacts with the European Institutions and other major Brussels stakeholders</a:t>
            </a:r>
            <a:endParaRPr lang="en-US" dirty="0"/>
          </a:p>
        </p:txBody>
      </p:sp>
      <p:sp>
        <p:nvSpPr>
          <p:cNvPr id="3" name="Title 2"/>
          <p:cNvSpPr>
            <a:spLocks noGrp="1"/>
          </p:cNvSpPr>
          <p:nvPr>
            <p:ph type="title"/>
          </p:nvPr>
        </p:nvSpPr>
        <p:spPr/>
        <p:txBody>
          <a:bodyPr/>
          <a:lstStyle/>
          <a:p>
            <a:r>
              <a:rPr lang="en-US" dirty="0" smtClean="0"/>
              <a:t>Activities</a:t>
            </a:r>
            <a:endParaRPr lang="en-US" dirty="0"/>
          </a:p>
        </p:txBody>
      </p:sp>
    </p:spTree>
    <p:extLst>
      <p:ext uri="{BB962C8B-B14F-4D97-AF65-F5344CB8AC3E}">
        <p14:creationId xmlns:p14="http://schemas.microsoft.com/office/powerpoint/2010/main" val="16700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UKRO Services</a:t>
            </a:r>
            <a:endParaRPr lang="en-GB" dirty="0"/>
          </a:p>
        </p:txBody>
      </p:sp>
      <p:sp>
        <p:nvSpPr>
          <p:cNvPr id="3" name="Text Placeholder 2"/>
          <p:cNvSpPr>
            <a:spLocks noGrp="1"/>
          </p:cNvSpPr>
          <p:nvPr>
            <p:ph type="body" idx="1"/>
          </p:nvPr>
        </p:nvSpPr>
        <p:spPr/>
        <p:txBody>
          <a:bodyPr/>
          <a:lstStyle/>
          <a:p>
            <a:r>
              <a:rPr lang="en-GB" smtClean="0"/>
              <a:t>Subscriber </a:t>
            </a:r>
            <a:r>
              <a:rPr lang="en-GB" dirty="0" smtClean="0"/>
              <a:t>services</a:t>
            </a:r>
            <a:endParaRPr lang="en-GB" dirty="0"/>
          </a:p>
        </p:txBody>
      </p:sp>
      <p:sp>
        <p:nvSpPr>
          <p:cNvPr id="4" name="Text Placeholder 3"/>
          <p:cNvSpPr>
            <a:spLocks noGrp="1"/>
          </p:cNvSpPr>
          <p:nvPr>
            <p:ph type="body" sz="half" idx="3"/>
          </p:nvPr>
        </p:nvSpPr>
        <p:spPr/>
        <p:txBody>
          <a:bodyPr/>
          <a:lstStyle/>
          <a:p>
            <a:r>
              <a:rPr lang="en-GB" dirty="0" smtClean="0"/>
              <a:t>Open to non-subscribers</a:t>
            </a:r>
            <a:endParaRPr lang="en-GB" dirty="0"/>
          </a:p>
        </p:txBody>
      </p:sp>
      <p:sp>
        <p:nvSpPr>
          <p:cNvPr id="5" name="Content Placeholder 4"/>
          <p:cNvSpPr>
            <a:spLocks noGrp="1"/>
          </p:cNvSpPr>
          <p:nvPr>
            <p:ph sz="quarter" idx="2"/>
          </p:nvPr>
        </p:nvSpPr>
        <p:spPr/>
        <p:txBody>
          <a:bodyPr>
            <a:normAutofit lnSpcReduction="10000"/>
          </a:bodyPr>
          <a:lstStyle/>
          <a:p>
            <a:pPr lvl="0">
              <a:spcAft>
                <a:spcPts val="600"/>
              </a:spcAft>
            </a:pPr>
            <a:r>
              <a:rPr lang="nl-BE" dirty="0" smtClean="0"/>
              <a:t>Enquiry </a:t>
            </a:r>
            <a:r>
              <a:rPr lang="nl-BE" dirty="0"/>
              <a:t>service</a:t>
            </a:r>
            <a:endParaRPr lang="en-US" dirty="0"/>
          </a:p>
          <a:p>
            <a:pPr lvl="0">
              <a:spcAft>
                <a:spcPts val="600"/>
              </a:spcAft>
            </a:pPr>
            <a:r>
              <a:rPr lang="nl-BE" dirty="0"/>
              <a:t>UKRO Portal</a:t>
            </a:r>
          </a:p>
          <a:p>
            <a:pPr lvl="1">
              <a:spcAft>
                <a:spcPts val="600"/>
              </a:spcAft>
            </a:pPr>
            <a:r>
              <a:rPr lang="nl-BE" dirty="0"/>
              <a:t>Subscriber web pages</a:t>
            </a:r>
            <a:endParaRPr lang="en-US" dirty="0"/>
          </a:p>
          <a:p>
            <a:pPr lvl="1">
              <a:spcAft>
                <a:spcPts val="600"/>
              </a:spcAft>
            </a:pPr>
            <a:r>
              <a:rPr lang="nl-BE" dirty="0"/>
              <a:t>Latest news articles</a:t>
            </a:r>
          </a:p>
          <a:p>
            <a:pPr lvl="1">
              <a:spcAft>
                <a:spcPts val="600"/>
              </a:spcAft>
            </a:pPr>
            <a:r>
              <a:rPr lang="nl-BE" dirty="0"/>
              <a:t>Email alerts</a:t>
            </a:r>
            <a:endParaRPr lang="en-US" dirty="0"/>
          </a:p>
          <a:p>
            <a:pPr lvl="1">
              <a:spcAft>
                <a:spcPts val="600"/>
              </a:spcAft>
            </a:pPr>
            <a:r>
              <a:rPr lang="nl-BE" dirty="0">
                <a:hlinkClick r:id="rId2"/>
              </a:rPr>
              <a:t>www.ukro.ac.uk</a:t>
            </a:r>
            <a:endParaRPr lang="nl-BE" dirty="0"/>
          </a:p>
          <a:p>
            <a:pPr lvl="0">
              <a:spcAft>
                <a:spcPts val="600"/>
              </a:spcAft>
            </a:pPr>
            <a:r>
              <a:rPr lang="nl-BE" dirty="0"/>
              <a:t>Meeting room in Brussels</a:t>
            </a:r>
          </a:p>
          <a:p>
            <a:pPr>
              <a:spcAft>
                <a:spcPts val="600"/>
              </a:spcAft>
            </a:pPr>
            <a:r>
              <a:rPr lang="nl-BE" dirty="0"/>
              <a:t>Annual briefing visits</a:t>
            </a:r>
            <a:br>
              <a:rPr lang="nl-BE" dirty="0"/>
            </a:br>
            <a:r>
              <a:rPr lang="nl-BE" dirty="0"/>
              <a:t>(UK subscribers</a:t>
            </a:r>
            <a:r>
              <a:rPr lang="nl-BE" dirty="0" smtClean="0"/>
              <a:t>)</a:t>
            </a:r>
            <a:endParaRPr lang="nl-BE" dirty="0"/>
          </a:p>
        </p:txBody>
      </p:sp>
      <p:sp>
        <p:nvSpPr>
          <p:cNvPr id="6" name="Content Placeholder 5"/>
          <p:cNvSpPr>
            <a:spLocks noGrp="1"/>
          </p:cNvSpPr>
          <p:nvPr>
            <p:ph sz="quarter" idx="4"/>
          </p:nvPr>
        </p:nvSpPr>
        <p:spPr/>
        <p:txBody>
          <a:bodyPr>
            <a:normAutofit/>
          </a:bodyPr>
          <a:lstStyle/>
          <a:p>
            <a:pPr lvl="0">
              <a:spcAft>
                <a:spcPts val="600"/>
              </a:spcAft>
            </a:pPr>
            <a:r>
              <a:rPr lang="nl-BE" dirty="0" smtClean="0"/>
              <a:t>UK National Contact Point:</a:t>
            </a:r>
          </a:p>
          <a:p>
            <a:pPr lvl="1">
              <a:spcAft>
                <a:spcPts val="600"/>
              </a:spcAft>
            </a:pPr>
            <a:r>
              <a:rPr lang="nl-BE" dirty="0" smtClean="0"/>
              <a:t>Marie Curie Actions</a:t>
            </a:r>
          </a:p>
          <a:p>
            <a:pPr lvl="1">
              <a:spcAft>
                <a:spcPts val="600"/>
              </a:spcAft>
            </a:pPr>
            <a:r>
              <a:rPr lang="nl-BE" dirty="0" smtClean="0"/>
              <a:t>European Research Council</a:t>
            </a:r>
          </a:p>
          <a:p>
            <a:pPr lvl="0">
              <a:spcAft>
                <a:spcPts val="600"/>
              </a:spcAft>
            </a:pPr>
            <a:r>
              <a:rPr lang="nl-BE" dirty="0" smtClean="0"/>
              <a:t>Training </a:t>
            </a:r>
            <a:r>
              <a:rPr lang="nl-BE" dirty="0"/>
              <a:t>courses and information events</a:t>
            </a:r>
            <a:endParaRPr lang="en-US" dirty="0"/>
          </a:p>
          <a:p>
            <a:pPr lvl="0">
              <a:spcAft>
                <a:spcPts val="600"/>
              </a:spcAft>
            </a:pPr>
            <a:r>
              <a:rPr lang="nl-BE" dirty="0"/>
              <a:t>Annual </a:t>
            </a:r>
            <a:r>
              <a:rPr lang="nl-BE" dirty="0" smtClean="0"/>
              <a:t>Conference</a:t>
            </a:r>
            <a:endParaRPr lang="en-US" dirty="0"/>
          </a:p>
        </p:txBody>
      </p:sp>
    </p:spTree>
    <p:extLst>
      <p:ext uri="{BB962C8B-B14F-4D97-AF65-F5344CB8AC3E}">
        <p14:creationId xmlns:p14="http://schemas.microsoft.com/office/powerpoint/2010/main" val="3121942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Horizon 2020</a:t>
            </a:r>
            <a:endParaRPr lang="en-GB" dirty="0"/>
          </a:p>
        </p:txBody>
      </p:sp>
    </p:spTree>
    <p:extLst>
      <p:ext uri="{BB962C8B-B14F-4D97-AF65-F5344CB8AC3E}">
        <p14:creationId xmlns:p14="http://schemas.microsoft.com/office/powerpoint/2010/main" val="398649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757" y="973777"/>
            <a:ext cx="9452759" cy="5372593"/>
          </a:xfrm>
        </p:spPr>
        <p:txBody>
          <a:bodyPr>
            <a:normAutofit fontScale="85000" lnSpcReduction="20000"/>
          </a:bodyPr>
          <a:lstStyle/>
          <a:p>
            <a:r>
              <a:rPr lang="en-GB" dirty="0" smtClean="0"/>
              <a:t>The European Union’s funding instrument for research and innovation (2014-2020)</a:t>
            </a:r>
          </a:p>
          <a:p>
            <a:pPr marL="109728" indent="0">
              <a:buNone/>
            </a:pPr>
            <a:endParaRPr lang="en-GB" dirty="0" smtClean="0"/>
          </a:p>
          <a:p>
            <a:r>
              <a:rPr lang="en-GB" dirty="0"/>
              <a:t>Horizon 2020 overarching priority: </a:t>
            </a:r>
          </a:p>
          <a:p>
            <a:pPr marL="109728" indent="0">
              <a:buNone/>
            </a:pPr>
            <a:r>
              <a:rPr lang="en-GB" b="1" dirty="0" smtClean="0"/>
              <a:t>	</a:t>
            </a:r>
            <a:r>
              <a:rPr lang="en-GB" b="1" dirty="0" smtClean="0">
                <a:solidFill>
                  <a:schemeClr val="accent2">
                    <a:lumMod val="60000"/>
                    <a:lumOff val="40000"/>
                  </a:schemeClr>
                </a:solidFill>
              </a:rPr>
              <a:t>Exiting </a:t>
            </a:r>
            <a:r>
              <a:rPr lang="en-GB" b="1" dirty="0">
                <a:solidFill>
                  <a:schemeClr val="accent2">
                    <a:lumMod val="60000"/>
                    <a:lumOff val="40000"/>
                  </a:schemeClr>
                </a:solidFill>
              </a:rPr>
              <a:t>the economic crisis </a:t>
            </a:r>
            <a:r>
              <a:rPr lang="en-GB" b="1" dirty="0" smtClean="0">
                <a:solidFill>
                  <a:schemeClr val="accent2">
                    <a:lumMod val="60000"/>
                    <a:lumOff val="40000"/>
                  </a:schemeClr>
                </a:solidFill>
              </a:rPr>
              <a:t>through </a:t>
            </a:r>
            <a:r>
              <a:rPr lang="en-GB" b="1" dirty="0">
                <a:solidFill>
                  <a:schemeClr val="accent2">
                    <a:lumMod val="60000"/>
                    <a:lumOff val="40000"/>
                  </a:schemeClr>
                </a:solidFill>
              </a:rPr>
              <a:t>sustainable growth</a:t>
            </a:r>
          </a:p>
          <a:p>
            <a:pPr marL="109728" indent="0">
              <a:buNone/>
            </a:pPr>
            <a:endParaRPr lang="en-GB" dirty="0" smtClean="0">
              <a:solidFill>
                <a:schemeClr val="accent2">
                  <a:lumMod val="60000"/>
                  <a:lumOff val="40000"/>
                </a:schemeClr>
              </a:solidFill>
            </a:endParaRPr>
          </a:p>
          <a:p>
            <a:pPr lvl="1"/>
            <a:r>
              <a:rPr lang="en-GB" sz="2600" dirty="0" smtClean="0"/>
              <a:t>Budget of </a:t>
            </a:r>
            <a:r>
              <a:rPr lang="en-GB" sz="2600" b="1" dirty="0"/>
              <a:t>€</a:t>
            </a:r>
            <a:r>
              <a:rPr lang="en-GB" sz="2600" b="1" dirty="0" smtClean="0"/>
              <a:t> 70.2 billion</a:t>
            </a:r>
          </a:p>
          <a:p>
            <a:pPr lvl="1"/>
            <a:r>
              <a:rPr lang="en-GB" sz="2600" dirty="0" smtClean="0"/>
              <a:t>Coupling </a:t>
            </a:r>
            <a:r>
              <a:rPr lang="en-GB" sz="2600" b="1" dirty="0" smtClean="0"/>
              <a:t>research to innovation </a:t>
            </a:r>
            <a:r>
              <a:rPr lang="en-GB" sz="2600" dirty="0" smtClean="0"/>
              <a:t>– from basic research to bringing ideas to the market</a:t>
            </a:r>
          </a:p>
          <a:p>
            <a:pPr lvl="1"/>
            <a:r>
              <a:rPr lang="en-GB" sz="2600" dirty="0" smtClean="0"/>
              <a:t>Focus on </a:t>
            </a:r>
            <a:r>
              <a:rPr lang="en-GB" sz="2600" b="1" dirty="0" smtClean="0"/>
              <a:t>societal challenges</a:t>
            </a:r>
            <a:r>
              <a:rPr lang="en-GB" sz="2600" dirty="0" smtClean="0"/>
              <a:t> EU society is facing (e.g. health, clean energy, food security, integrated transport)</a:t>
            </a:r>
          </a:p>
          <a:p>
            <a:pPr lvl="1"/>
            <a:r>
              <a:rPr lang="en-GB" sz="2600" dirty="0"/>
              <a:t>Focuses resources on areas of </a:t>
            </a:r>
            <a:r>
              <a:rPr lang="en-GB" sz="2600" b="1" dirty="0"/>
              <a:t>high growth </a:t>
            </a:r>
            <a:r>
              <a:rPr lang="en-GB" sz="2600" dirty="0"/>
              <a:t>and innovation potential</a:t>
            </a:r>
          </a:p>
          <a:p>
            <a:pPr lvl="1"/>
            <a:r>
              <a:rPr lang="en-GB" sz="2600" dirty="0" smtClean="0"/>
              <a:t>Support for industrial </a:t>
            </a:r>
            <a:r>
              <a:rPr lang="en-GB" sz="2600" dirty="0"/>
              <a:t>leadership, particularly innovative </a:t>
            </a:r>
            <a:r>
              <a:rPr lang="en-GB" sz="2600" b="1" dirty="0" smtClean="0"/>
              <a:t>SME</a:t>
            </a:r>
            <a:r>
              <a:rPr lang="en-GB" sz="2600" dirty="0" smtClean="0"/>
              <a:t>s</a:t>
            </a:r>
            <a:endParaRPr lang="en-GB" sz="2600" dirty="0"/>
          </a:p>
          <a:p>
            <a:pPr lvl="1"/>
            <a:r>
              <a:rPr lang="en-GB" sz="2600" dirty="0" smtClean="0"/>
              <a:t>More </a:t>
            </a:r>
            <a:r>
              <a:rPr lang="en-GB" sz="2600" b="1" dirty="0"/>
              <a:t>open, bottom up </a:t>
            </a:r>
            <a:r>
              <a:rPr lang="en-GB" sz="2600" dirty="0" smtClean="0"/>
              <a:t>areas</a:t>
            </a:r>
          </a:p>
          <a:p>
            <a:pPr lvl="1"/>
            <a:r>
              <a:rPr lang="en-GB" sz="2600" dirty="0" smtClean="0"/>
              <a:t>Significant </a:t>
            </a:r>
            <a:r>
              <a:rPr lang="en-GB" sz="2600" dirty="0"/>
              <a:t>investment in </a:t>
            </a:r>
            <a:r>
              <a:rPr lang="en-GB" sz="2600" b="1" dirty="0"/>
              <a:t>excellence</a:t>
            </a:r>
            <a:r>
              <a:rPr lang="en-GB" sz="2600" dirty="0"/>
              <a:t> </a:t>
            </a:r>
            <a:endParaRPr lang="en-GB" sz="2600" dirty="0" smtClean="0"/>
          </a:p>
          <a:p>
            <a:pPr lvl="1"/>
            <a:r>
              <a:rPr lang="en-GB" sz="2600" dirty="0" smtClean="0"/>
              <a:t>Promise of </a:t>
            </a:r>
            <a:r>
              <a:rPr lang="en-GB" sz="2600" b="1" dirty="0" smtClean="0"/>
              <a:t>simplified access </a:t>
            </a:r>
            <a:r>
              <a:rPr lang="en-GB" sz="2600" dirty="0" smtClean="0"/>
              <a:t>for all</a:t>
            </a:r>
          </a:p>
        </p:txBody>
      </p:sp>
      <p:sp>
        <p:nvSpPr>
          <p:cNvPr id="3" name="Title 2"/>
          <p:cNvSpPr>
            <a:spLocks noGrp="1"/>
          </p:cNvSpPr>
          <p:nvPr>
            <p:ph type="title"/>
          </p:nvPr>
        </p:nvSpPr>
        <p:spPr>
          <a:xfrm>
            <a:off x="495302" y="274638"/>
            <a:ext cx="7812073" cy="687263"/>
          </a:xfrm>
        </p:spPr>
        <p:txBody>
          <a:bodyPr/>
          <a:lstStyle/>
          <a:p>
            <a:r>
              <a:rPr lang="en-GB" dirty="0" smtClean="0"/>
              <a:t>What is Horizon 2020?</a:t>
            </a:r>
            <a:endParaRPr lang="en-GB" dirty="0"/>
          </a:p>
        </p:txBody>
      </p:sp>
    </p:spTree>
    <p:extLst>
      <p:ext uri="{BB962C8B-B14F-4D97-AF65-F5344CB8AC3E}">
        <p14:creationId xmlns:p14="http://schemas.microsoft.com/office/powerpoint/2010/main" val="2677306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93454034"/>
              </p:ext>
            </p:extLst>
          </p:nvPr>
        </p:nvGraphicFramePr>
        <p:xfrm>
          <a:off x="1436914" y="985652"/>
          <a:ext cx="6854527" cy="373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591294" y="4786461"/>
            <a:ext cx="6700147" cy="46754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591294" y="52578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33202" y="5254005"/>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3862247"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592261"/>
          </a:xfrm>
        </p:spPr>
        <p:txBody>
          <a:bodyPr/>
          <a:lstStyle/>
          <a:p>
            <a:r>
              <a:rPr lang="en-GB" dirty="0" smtClean="0"/>
              <a:t>Horizon 2020 structure</a:t>
            </a:r>
            <a:endParaRPr lang="en-GB" dirty="0"/>
          </a:p>
        </p:txBody>
      </p:sp>
    </p:spTree>
    <p:extLst>
      <p:ext uri="{BB962C8B-B14F-4D97-AF65-F5344CB8AC3E}">
        <p14:creationId xmlns:p14="http://schemas.microsoft.com/office/powerpoint/2010/main" val="1413902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5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white_template">
  <a:themeElements>
    <a:clrScheme name="">
      <a:dk1>
        <a:srgbClr val="000066"/>
      </a:dk1>
      <a:lt1>
        <a:srgbClr val="FFFFFF"/>
      </a:lt1>
      <a:dk2>
        <a:srgbClr val="000000"/>
      </a:dk2>
      <a:lt2>
        <a:srgbClr val="808080"/>
      </a:lt2>
      <a:accent1>
        <a:srgbClr val="81C474"/>
      </a:accent1>
      <a:accent2>
        <a:srgbClr val="FF99CC"/>
      </a:accent2>
      <a:accent3>
        <a:srgbClr val="FFFFFF"/>
      </a:accent3>
      <a:accent4>
        <a:srgbClr val="000056"/>
      </a:accent4>
      <a:accent5>
        <a:srgbClr val="C1DEBC"/>
      </a:accent5>
      <a:accent6>
        <a:srgbClr val="E78AB9"/>
      </a:accent6>
      <a:hlink>
        <a:srgbClr val="387FB4"/>
      </a:hlink>
      <a:folHlink>
        <a:srgbClr val="03ABCD"/>
      </a:folHlink>
    </a:clrScheme>
    <a:fontScheme name="3_white_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lnDef>
  </a:objectDefaults>
  <a:extraClrSchemeLst>
    <a:extraClrScheme>
      <a:clrScheme name="1_whit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hite_template 13">
        <a:dk1>
          <a:srgbClr val="000000"/>
        </a:dk1>
        <a:lt1>
          <a:srgbClr val="FFFFFF"/>
        </a:lt1>
        <a:dk2>
          <a:srgbClr val="17588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14">
        <a:dk1>
          <a:srgbClr val="000000"/>
        </a:dk1>
        <a:lt1>
          <a:srgbClr val="FFFFFF"/>
        </a:lt1>
        <a:dk2>
          <a:srgbClr val="175889"/>
        </a:dk2>
        <a:lt2>
          <a:srgbClr val="808080"/>
        </a:lt2>
        <a:accent1>
          <a:srgbClr val="B9C8DE"/>
        </a:accent1>
        <a:accent2>
          <a:srgbClr val="009999"/>
        </a:accent2>
        <a:accent3>
          <a:srgbClr val="FFFFFF"/>
        </a:accent3>
        <a:accent4>
          <a:srgbClr val="000000"/>
        </a:accent4>
        <a:accent5>
          <a:srgbClr val="D9E0EC"/>
        </a:accent5>
        <a:accent6>
          <a:srgbClr val="008A8A"/>
        </a:accent6>
        <a:hlink>
          <a:srgbClr val="FFAA11"/>
        </a:hlink>
        <a:folHlink>
          <a:srgbClr val="175889"/>
        </a:folHlink>
      </a:clrScheme>
      <a:clrMap bg1="lt1" tx1="dk1" bg2="lt2" tx2="dk2" accent1="accent1" accent2="accent2" accent3="accent3" accent4="accent4" accent5="accent5" accent6="accent6" hlink="hlink" folHlink="folHlink"/>
    </a:extraClrScheme>
    <a:extraClrScheme>
      <a:clrScheme name="1_white_template 15">
        <a:dk1>
          <a:srgbClr val="000000"/>
        </a:dk1>
        <a:lt1>
          <a:srgbClr val="FFFFFF"/>
        </a:lt1>
        <a:dk2>
          <a:srgbClr val="17588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
      <a:clrScheme name="1_white_template 16">
        <a:dk1>
          <a:srgbClr val="000000"/>
        </a:dk1>
        <a:lt1>
          <a:srgbClr val="FFFFFF"/>
        </a:lt1>
        <a:dk2>
          <a:srgbClr val="00669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17598</TotalTime>
  <Words>2865</Words>
  <Application>Microsoft Office PowerPoint</Application>
  <PresentationFormat>A4 Paper (210x297 mm)</PresentationFormat>
  <Paragraphs>593</Paragraphs>
  <Slides>49</Slides>
  <Notes>27</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1_ukro_template</vt:lpstr>
      <vt:lpstr>5_ukro_template</vt:lpstr>
      <vt:lpstr>3_white_template</vt:lpstr>
      <vt:lpstr>Horizon 2020</vt:lpstr>
      <vt:lpstr>Session Outline</vt:lpstr>
      <vt:lpstr>The UK Research Office (UKRO)</vt:lpstr>
      <vt:lpstr>UK Research Office</vt:lpstr>
      <vt:lpstr>Activities</vt:lpstr>
      <vt:lpstr>UKRO Services</vt:lpstr>
      <vt:lpstr>Horizon 2020</vt:lpstr>
      <vt:lpstr>What is Horizon 2020?</vt:lpstr>
      <vt:lpstr>Horizon 2020 structure</vt:lpstr>
      <vt:lpstr>Horizon 2020 approach</vt:lpstr>
      <vt:lpstr>Work Programmes</vt:lpstr>
      <vt:lpstr>Focus Areas</vt:lpstr>
      <vt:lpstr>Who is eligible for Horizon 2020 funding?</vt:lpstr>
      <vt:lpstr>But everyone can participate!</vt:lpstr>
      <vt:lpstr>Horizon 2020</vt:lpstr>
      <vt:lpstr>Horizon 2020 structure</vt:lpstr>
      <vt:lpstr>Pillar 1 – Excellent Science: Rationale</vt:lpstr>
      <vt:lpstr>European Research Council </vt:lpstr>
      <vt:lpstr>European Research Council – Five schemes</vt:lpstr>
      <vt:lpstr>ERC Calls 2015 – main changes from 2014 </vt:lpstr>
      <vt:lpstr>ERC calls since 2007: a few statistics </vt:lpstr>
      <vt:lpstr>Marie Sklodowska-Curie Actions </vt:lpstr>
      <vt:lpstr>Marie Skłodowska-Curie Actions – 5 Schemes</vt:lpstr>
      <vt:lpstr>Innovative Training Networks </vt:lpstr>
      <vt:lpstr>Individual Fellowships</vt:lpstr>
      <vt:lpstr>Research and Innovation Staff Exchange</vt:lpstr>
      <vt:lpstr>COFUND</vt:lpstr>
      <vt:lpstr>Overview of FET Activities</vt:lpstr>
      <vt:lpstr>Research Infrastructures in Horizon 2020</vt:lpstr>
      <vt:lpstr>Horizon 2020</vt:lpstr>
      <vt:lpstr>Horizon 2020 structure</vt:lpstr>
      <vt:lpstr>Pillar 2 – Industrial Leadership: Rationale</vt:lpstr>
      <vt:lpstr>Pillar 2 – Industrial Leadership</vt:lpstr>
      <vt:lpstr>LEIT – Key Enabling Technologies </vt:lpstr>
      <vt:lpstr>Access to Risk Finance</vt:lpstr>
      <vt:lpstr>Innovation in SMEs</vt:lpstr>
      <vt:lpstr>Horizon 2020</vt:lpstr>
      <vt:lpstr>Horizon 2020 structure</vt:lpstr>
      <vt:lpstr>Pillar 3 - Societal Challenges: Rationale</vt:lpstr>
      <vt:lpstr>7 Societal Challenges</vt:lpstr>
      <vt:lpstr>SC1 – Health Demographic Change &amp; Wellbeing 2014-15</vt:lpstr>
      <vt:lpstr>SC1 Health Work Programme – 2015 Call Example</vt:lpstr>
      <vt:lpstr>2014 Two-Stage PHC Call – 1st Stage Results</vt:lpstr>
      <vt:lpstr>2014 Two-Stage PHC Call –  1st Stage Results by Country</vt:lpstr>
      <vt:lpstr>Horizon 2020</vt:lpstr>
      <vt:lpstr>PowerPoint Presentation</vt:lpstr>
      <vt:lpstr>PowerPoint Presentation</vt:lpstr>
      <vt:lpstr>PowerPoint Presentation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FP7 Key Policy Background</dc:title>
  <dc:creator>Miller</dc:creator>
  <cp:lastModifiedBy>Ian Devine (UKRO)</cp:lastModifiedBy>
  <cp:revision>1132</cp:revision>
  <cp:lastPrinted>2013-10-02T08:39:05Z</cp:lastPrinted>
  <dcterms:created xsi:type="dcterms:W3CDTF">2009-08-10T07:09:10Z</dcterms:created>
  <dcterms:modified xsi:type="dcterms:W3CDTF">2014-09-09T09:11:30Z</dcterms:modified>
</cp:coreProperties>
</file>