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57" r:id="rId3"/>
    <p:sldId id="258" r:id="rId4"/>
    <p:sldId id="259" r:id="rId5"/>
    <p:sldId id="275" r:id="rId6"/>
    <p:sldId id="260" r:id="rId7"/>
    <p:sldId id="272" r:id="rId8"/>
    <p:sldId id="261" r:id="rId9"/>
    <p:sldId id="262" r:id="rId10"/>
    <p:sldId id="263" r:id="rId11"/>
    <p:sldId id="264" r:id="rId12"/>
    <p:sldId id="273" r:id="rId13"/>
    <p:sldId id="274" r:id="rId14"/>
    <p:sldId id="265" r:id="rId15"/>
    <p:sldId id="276" r:id="rId16"/>
    <p:sldId id="277" r:id="rId17"/>
    <p:sldId id="278" r:id="rId18"/>
    <p:sldId id="279" r:id="rId19"/>
    <p:sldId id="280" r:id="rId20"/>
    <p:sldId id="281" r:id="rId21"/>
    <p:sldId id="282" r:id="rId22"/>
    <p:sldId id="266" r:id="rId23"/>
    <p:sldId id="268" r:id="rId24"/>
    <p:sldId id="269"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280" autoAdjust="0"/>
  </p:normalViewPr>
  <p:slideViewPr>
    <p:cSldViewPr snapToGrid="0">
      <p:cViewPr varScale="1">
        <p:scale>
          <a:sx n="67" d="100"/>
          <a:sy n="67" d="100"/>
        </p:scale>
        <p:origin x="66" y="30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23AE47D-74FA-49DE-84E8-D5EE2219CD91}" type="datetimeFigureOut">
              <a:rPr lang="en-GB" smtClean="0"/>
              <a:t>10/10/2017</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6E90CA-2281-41B0-8E45-40725871027A}" type="slidenum">
              <a:rPr lang="en-GB" smtClean="0"/>
              <a:t>‹#›</a:t>
            </a:fld>
            <a:endParaRPr lang="en-GB"/>
          </a:p>
        </p:txBody>
      </p:sp>
    </p:spTree>
    <p:extLst>
      <p:ext uri="{BB962C8B-B14F-4D97-AF65-F5344CB8AC3E}">
        <p14:creationId xmlns:p14="http://schemas.microsoft.com/office/powerpoint/2010/main" val="29829669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1"/>
            <a:r>
              <a:rPr lang="ar-SA" sz="1200" kern="1200" dirty="0">
                <a:solidFill>
                  <a:schemeClr val="tx1"/>
                </a:solidFill>
                <a:effectLst/>
                <a:latin typeface="+mn-lt"/>
                <a:ea typeface="+mn-ea"/>
                <a:cs typeface="+mn-cs"/>
              </a:rPr>
              <a:t>لقد أخبرنا الأهالي الذين خاضوا تجربتي الحرب والنزاع والذين أكرهوا على ترك منازلهم عن محبتهم لأطفالهم وعن قلقهم عليهم في الفترات الأخيرة. تهدف المعلومات المذكورة في هذا الكتيب إلى مساعدتك من خلال تزويدك ببعض الأفكار التي ستمكنك من تحسين نفسيتك ومساعدة طفلك. </a:t>
            </a:r>
            <a:endParaRPr lang="en-GB" sz="1200" kern="1200" dirty="0">
              <a:solidFill>
                <a:schemeClr val="tx1"/>
              </a:solidFill>
              <a:effectLst/>
              <a:latin typeface="+mn-lt"/>
              <a:ea typeface="+mn-ea"/>
              <a:cs typeface="+mn-cs"/>
            </a:endParaRPr>
          </a:p>
          <a:p>
            <a:pPr rtl="1"/>
            <a:r>
              <a:rPr lang="ar-SA" sz="1200" kern="1200" dirty="0">
                <a:solidFill>
                  <a:schemeClr val="tx1"/>
                </a:solidFill>
                <a:effectLst/>
                <a:latin typeface="+mn-lt"/>
                <a:ea typeface="+mn-ea"/>
                <a:cs typeface="+mn-cs"/>
              </a:rPr>
              <a:t>يساعد أولياء الأمور في حماية الطفل في الفترات العصيبة خاصة عندما يحيطونه بجو من الدفئ والدعم والراحة النفسية وعندما يساعدونه على استيعاب الأحداث المخيفة حوله، فيعمل التناغم الأسري على الحد من شعور الطفل بالقلق مع المحافظة على سلامته في نفس الوقت، كما يساعد تشجيع السلوك الحسن الطفل على التأقلم بأفضل شكل ممكن ويسهّل على ولي أمره الحفاظ على سلامته.</a:t>
            </a:r>
            <a:endParaRPr lang="en-GB" sz="1200" kern="1200" dirty="0">
              <a:solidFill>
                <a:schemeClr val="tx1"/>
              </a:solidFill>
              <a:effectLst/>
              <a:latin typeface="+mn-lt"/>
              <a:ea typeface="+mn-ea"/>
              <a:cs typeface="+mn-cs"/>
            </a:endParaRPr>
          </a:p>
          <a:p>
            <a:pPr rtl="1"/>
            <a:r>
              <a:rPr lang="ar-SA" sz="1200" kern="1200" dirty="0">
                <a:solidFill>
                  <a:schemeClr val="tx1"/>
                </a:solidFill>
                <a:effectLst/>
                <a:latin typeface="+mn-lt"/>
                <a:ea typeface="+mn-ea"/>
                <a:cs typeface="+mn-cs"/>
              </a:rPr>
              <a:t>نأمل أن تفيدك هذه المعلومات بالاعتناء بنفسك ورعاية طفلك، سنبدأ بإلقاء نظرة على ما قد تمر به أنت فنحن نعلم أن مشاعر البالغين قد تؤثر على كيفية رعايتهم لأطفالهم ثم سنناقش الأساليب المختلفة لمساعدة طفلك.</a:t>
            </a:r>
            <a:endParaRPr lang="en-GB" sz="1200" kern="1200" dirty="0">
              <a:solidFill>
                <a:schemeClr val="tx1"/>
              </a:solidFill>
              <a:effectLst/>
              <a:latin typeface="+mn-lt"/>
              <a:ea typeface="+mn-ea"/>
              <a:cs typeface="+mn-cs"/>
            </a:endParaRPr>
          </a:p>
          <a:p>
            <a:pPr rtl="1"/>
            <a:r>
              <a:rPr lang="ar-SA" sz="1200" kern="1200" dirty="0">
                <a:solidFill>
                  <a:schemeClr val="tx1"/>
                </a:solidFill>
                <a:effectLst/>
                <a:latin typeface="+mn-lt"/>
                <a:ea typeface="+mn-ea"/>
                <a:cs typeface="+mn-cs"/>
              </a:rPr>
              <a:t>إن استفدت من الأفكار المطروحة في هذا الكتيب ورغبت في تجريبها ننصحك بأن تبدأ خطوة بخطوة دون محاولتها كلها مرة واحدة، حيث أنها تتطلب بعض الوقت لتصبح فعالة، إن استمريت في تجربتها شيئا فشيئا سترى التغيرات بعد فترة قصيرة.</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236E90CA-2281-41B0-8E45-40725871027A}" type="slidenum">
              <a:rPr lang="en-GB" smtClean="0"/>
              <a:t>2</a:t>
            </a:fld>
            <a:endParaRPr lang="en-GB"/>
          </a:p>
        </p:txBody>
      </p:sp>
    </p:spTree>
    <p:extLst>
      <p:ext uri="{BB962C8B-B14F-4D97-AF65-F5344CB8AC3E}">
        <p14:creationId xmlns:p14="http://schemas.microsoft.com/office/powerpoint/2010/main" val="41237708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1"/>
            <a:r>
              <a:rPr lang="ar-SA" sz="1200" kern="1200" dirty="0">
                <a:solidFill>
                  <a:schemeClr val="tx1"/>
                </a:solidFill>
                <a:effectLst/>
                <a:latin typeface="+mn-lt"/>
                <a:ea typeface="+mn-ea"/>
                <a:cs typeface="+mn-cs"/>
              </a:rPr>
              <a:t>قد يكون وقتك ضيقا إلا أن قضاء بعض الوقت ولو لدقائق معدودة لإيلاء طفلك الانتباه كلما سنحت لك الفرصة سيزيد من ثقته بنفسه وسيحد من شعوره بالقلق. يمكنك مثلا أن تتمشى معه أو أن تحضنه وتدردش معه فسيغير ذلك من مشاعرك ومشاعره، وإن أمكن حاول أن تخصص وقتا لكل طفل من أطفالك. </a:t>
            </a:r>
            <a:r>
              <a:rPr lang="ar-SA" sz="1200" b="1"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pPr lvl="0" rtl="1"/>
            <a:r>
              <a:rPr lang="ar-SA" sz="1200" kern="1200" dirty="0">
                <a:solidFill>
                  <a:schemeClr val="tx1"/>
                </a:solidFill>
                <a:effectLst/>
                <a:latin typeface="+mn-lt"/>
                <a:ea typeface="+mn-ea"/>
                <a:cs typeface="+mn-cs"/>
              </a:rPr>
              <a:t>فالأحيان وعندما لا يتوافر من يستمع إليه يسعى الطفل بجد ليحظى على انتباه أحد ما ليستمع إلى ما يريد أن يقوله، على سبيل المثال قد يستمر الطفل برفع صوته لدرجة الصراخ حتى يحظى على انتباه ولي أمره فيتعلم الطفل أنه كلما أحدث جلبة أكبر سيعطيه ذلك الانتباه الذي يسعى وراءه. عندما تولي انتباهك سريعا لما يريد طفلك أن يريك إياه أو يخبرك به ستعزز ثقته بنفسه وسيشعره ذلك بأنك تصغي إليه سرعان ما سنحت لك الفرصة. </a:t>
            </a:r>
            <a:endParaRPr lang="en-GB" sz="1200" kern="1200" dirty="0">
              <a:solidFill>
                <a:schemeClr val="tx1"/>
              </a:solidFill>
              <a:effectLst/>
              <a:latin typeface="+mn-lt"/>
              <a:ea typeface="+mn-ea"/>
              <a:cs typeface="+mn-cs"/>
            </a:endParaRPr>
          </a:p>
          <a:p>
            <a:pPr lvl="0" rtl="1"/>
            <a:r>
              <a:rPr lang="ar-SA" sz="1200" kern="1200" dirty="0">
                <a:solidFill>
                  <a:schemeClr val="tx1"/>
                </a:solidFill>
                <a:effectLst/>
                <a:latin typeface="+mn-lt"/>
                <a:ea typeface="+mn-ea"/>
                <a:cs typeface="+mn-cs"/>
              </a:rPr>
              <a:t>إن كنت مشغولا عندما يرغب طفلك بأن يحظى على انتباهك حاول أن تخبره أنك ستستمع إليه في أقرب وقت ممكن مما سيعينه على التمهل حتى يحظى على انتباهك، وحاول أن تشرح لطفلك أنك لا تستطيع الاستماع إليه في ذلك الوقت وأن تخبره الوقت الذي يناسبك لأن توليه انتباهك لأن ذلك يزيد من احتمالية تحدثه معك عند حاجته إليك</a:t>
            </a:r>
            <a:r>
              <a:rPr lang="ar-SA" sz="1200" i="1"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pPr lvl="0" rtl="1"/>
            <a:r>
              <a:rPr lang="ar-SA" sz="1200" kern="1200" dirty="0">
                <a:solidFill>
                  <a:schemeClr val="tx1"/>
                </a:solidFill>
                <a:effectLst/>
                <a:latin typeface="+mn-lt"/>
                <a:ea typeface="+mn-ea"/>
                <a:cs typeface="+mn-cs"/>
              </a:rPr>
              <a:t>قد يستسلم الطفل أحيانا حينما لا يتوافر من يستمع إليه عندما يحتاج أن يكلّم أحدا ما لذا من الضروري أن يعلم الطفل أن هناك من يرغب بالاستماع إليه كي لا يتوقف عن محاولة التواصل مع غيره، حاول أن تخصص وقتا للاستماع إليه وإلى استيعابه واسأله عن تجاربه التي مر بها وعما يقلقه وعما يستصعب التأقلم معه. أنت أدرى بطفلك وأدرى أي الطرق هي الأمثل لتشجيعه على الحديث معك عندما يمر بوقت عصيب، من الضروري أن يعلم طفلك أن ترغب بالاستماع إليه.    </a:t>
            </a:r>
            <a:endParaRPr lang="en-GB" sz="1200" kern="1200" dirty="0">
              <a:solidFill>
                <a:schemeClr val="tx1"/>
              </a:solidFill>
              <a:effectLst/>
              <a:latin typeface="+mn-lt"/>
              <a:ea typeface="+mn-ea"/>
              <a:cs typeface="+mn-cs"/>
            </a:endParaRPr>
          </a:p>
          <a:p>
            <a:pPr lvl="0" rtl="1"/>
            <a:r>
              <a:rPr lang="ar-SA" sz="1200" kern="1200" dirty="0">
                <a:solidFill>
                  <a:schemeClr val="tx1"/>
                </a:solidFill>
                <a:effectLst/>
                <a:latin typeface="+mn-lt"/>
                <a:ea typeface="+mn-ea"/>
                <a:cs typeface="+mn-cs"/>
              </a:rPr>
              <a:t>ي بعض</a:t>
            </a:r>
            <a:endParaRPr lang="en-GB" dirty="0"/>
          </a:p>
        </p:txBody>
      </p:sp>
      <p:sp>
        <p:nvSpPr>
          <p:cNvPr id="4" name="Slide Number Placeholder 3"/>
          <p:cNvSpPr>
            <a:spLocks noGrp="1"/>
          </p:cNvSpPr>
          <p:nvPr>
            <p:ph type="sldNum" sz="quarter" idx="10"/>
          </p:nvPr>
        </p:nvSpPr>
        <p:spPr/>
        <p:txBody>
          <a:bodyPr/>
          <a:lstStyle/>
          <a:p>
            <a:fld id="{236E90CA-2281-41B0-8E45-40725871027A}" type="slidenum">
              <a:rPr lang="en-GB" smtClean="0"/>
              <a:t>14</a:t>
            </a:fld>
            <a:endParaRPr lang="en-GB"/>
          </a:p>
        </p:txBody>
      </p:sp>
    </p:spTree>
    <p:extLst>
      <p:ext uri="{BB962C8B-B14F-4D97-AF65-F5344CB8AC3E}">
        <p14:creationId xmlns:p14="http://schemas.microsoft.com/office/powerpoint/2010/main" val="3840145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rtl="1"/>
            <a:r>
              <a:rPr lang="ar-SA" sz="1200" kern="1200" dirty="0">
                <a:solidFill>
                  <a:schemeClr val="tx1"/>
                </a:solidFill>
                <a:effectLst/>
                <a:latin typeface="+mn-lt"/>
                <a:ea typeface="+mn-ea"/>
                <a:cs typeface="+mn-cs"/>
              </a:rPr>
              <a:t>لا تقطع لطفلك وعودا لا يمكنك الوفاء بها فعلى طفلك أن يدرك أنك لا تكذب عليه وأنه يمكنه تصديق ما تقوله له. </a:t>
            </a:r>
            <a:endParaRPr lang="en-GB" sz="1200" kern="1200" dirty="0">
              <a:solidFill>
                <a:schemeClr val="tx1"/>
              </a:solidFill>
              <a:effectLst/>
              <a:latin typeface="+mn-lt"/>
              <a:ea typeface="+mn-ea"/>
              <a:cs typeface="+mn-cs"/>
            </a:endParaRPr>
          </a:p>
          <a:p>
            <a:pPr lvl="0" rtl="1"/>
            <a:r>
              <a:rPr lang="ar-SA" sz="1200" kern="1200" dirty="0">
                <a:solidFill>
                  <a:schemeClr val="tx1"/>
                </a:solidFill>
                <a:effectLst/>
                <a:latin typeface="+mn-lt"/>
                <a:ea typeface="+mn-ea"/>
                <a:cs typeface="+mn-cs"/>
              </a:rPr>
              <a:t>كن صريحا مع طفلك وزوده بمعلومات دقيقة عمّا يحصل حوله شريطة أن تناسب عمره وفهمه وألا يزيد ذلك من خوفه.</a:t>
            </a:r>
            <a:endParaRPr lang="en-GB" sz="1200" kern="1200" dirty="0">
              <a:solidFill>
                <a:schemeClr val="tx1"/>
              </a:solidFill>
              <a:effectLst/>
              <a:latin typeface="+mn-lt"/>
              <a:ea typeface="+mn-ea"/>
              <a:cs typeface="+mn-cs"/>
            </a:endParaRPr>
          </a:p>
          <a:p>
            <a:pPr lvl="0" rtl="1"/>
            <a:r>
              <a:rPr lang="ar-SA" sz="1200" kern="1200" dirty="0">
                <a:solidFill>
                  <a:schemeClr val="tx1"/>
                </a:solidFill>
                <a:effectLst/>
                <a:latin typeface="+mn-lt"/>
                <a:ea typeface="+mn-ea"/>
                <a:cs typeface="+mn-cs"/>
              </a:rPr>
              <a:t>إن احتجت أن تفضفض عن مشاعرك فابحث عن شخص بالغ للحديث معه عمّا تمر به بدلا من طفلك وذلك لكي تبق هيبتك قوية أمامه.</a:t>
            </a:r>
            <a:endParaRPr lang="en-GB" sz="1200" kern="1200" dirty="0">
              <a:solidFill>
                <a:schemeClr val="tx1"/>
              </a:solidFill>
              <a:effectLst/>
              <a:latin typeface="+mn-lt"/>
              <a:ea typeface="+mn-ea"/>
              <a:cs typeface="+mn-cs"/>
            </a:endParaRPr>
          </a:p>
          <a:p>
            <a:pPr lvl="0" rtl="1"/>
            <a:r>
              <a:rPr lang="ar-SA" sz="1200" kern="1200" dirty="0">
                <a:solidFill>
                  <a:schemeClr val="tx1"/>
                </a:solidFill>
                <a:effectLst/>
                <a:latin typeface="+mn-lt"/>
                <a:ea typeface="+mn-ea"/>
                <a:cs typeface="+mn-cs"/>
              </a:rPr>
              <a:t>تذكر أن طفلك فعلا مجرد طفل فلا داعي لتحميله فوق طاقته بمشاركته ما يقلقك كاختفاء أحد أفراد العائلة مثلا، قد يكون ذلك تحديا صعبا أحيانا إلا أن أخذ ذلك بعين الاعتبار قد يساعدك على حماية طفلك. </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236E90CA-2281-41B0-8E45-40725871027A}" type="slidenum">
              <a:rPr lang="en-GB" smtClean="0"/>
              <a:t>15</a:t>
            </a:fld>
            <a:endParaRPr lang="en-GB"/>
          </a:p>
        </p:txBody>
      </p:sp>
    </p:spTree>
    <p:extLst>
      <p:ext uri="{BB962C8B-B14F-4D97-AF65-F5344CB8AC3E}">
        <p14:creationId xmlns:p14="http://schemas.microsoft.com/office/powerpoint/2010/main" val="21733135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lgn="r" rtl="1"/>
            <a:r>
              <a:rPr lang="ar-SA" sz="1400" kern="1200" dirty="0">
                <a:solidFill>
                  <a:schemeClr val="tx1"/>
                </a:solidFill>
                <a:effectLst/>
                <a:latin typeface="+mn-lt"/>
                <a:ea typeface="+mn-ea"/>
                <a:cs typeface="+mn-cs"/>
              </a:rPr>
              <a:t>بالإضافة إلى مدح الطفل وإيلائه الاهتمام والاستماع إليه هناك العديد من الأمور الأخرى التي يمكن لأولياء الأمور القيام بها لتشجيع السلوك الحسن. </a:t>
            </a:r>
            <a:endParaRPr lang="en-GB" sz="1400" kern="1200" dirty="0">
              <a:solidFill>
                <a:schemeClr val="tx1"/>
              </a:solidFill>
              <a:effectLst/>
              <a:latin typeface="+mn-lt"/>
              <a:ea typeface="+mn-ea"/>
              <a:cs typeface="+mn-cs"/>
            </a:endParaRPr>
          </a:p>
          <a:p>
            <a:pPr lvl="0" algn="r" rtl="1"/>
            <a:r>
              <a:rPr lang="ar-SA" sz="1400" kern="1200" dirty="0">
                <a:solidFill>
                  <a:schemeClr val="tx1"/>
                </a:solidFill>
                <a:effectLst/>
                <a:latin typeface="+mn-lt"/>
                <a:ea typeface="+mn-ea"/>
                <a:cs typeface="+mn-cs"/>
              </a:rPr>
              <a:t>من الضروري جدا بداية أن يعرف طفلك قوانين البيت ففي بعض الأحيان يسيء الطفل التصرف لأنه ببساطة لا يفهم ما هو مطلوب منه. هناك العديد من الأشياء العملية جدا التي ترغب أن يقوم طفلك بها مثل التكلم بأدب أوالتصرف برفق مع غيره من الأطفال أو المحافظة على ترتيب المكان الذي هو فيه. يمكنك إعانة طفلك على تعلم هذه الأشياء من خلال انتظام طلباتك منه ومدحك إياه. فضلا عن ذلك، إن إظهار السلوكيات المرغوبة مهم جدا ليقتدي الطفل بها فإن الطفل يتعلم من خلال مراقبة البالغين حوله لذا فإن تصرفك بهذه السلوكيات السليمة أمامه سيؤثر عليه بشكل كبير. </a:t>
            </a:r>
            <a:endParaRPr lang="en-GB" sz="1400" kern="1200" dirty="0">
              <a:solidFill>
                <a:schemeClr val="tx1"/>
              </a:solidFill>
              <a:effectLst/>
              <a:latin typeface="+mn-lt"/>
              <a:ea typeface="+mn-ea"/>
              <a:cs typeface="+mn-cs"/>
            </a:endParaRPr>
          </a:p>
          <a:p>
            <a:pPr algn="r"/>
            <a:r>
              <a:rPr lang="ar-SA" sz="1400" kern="1200" dirty="0">
                <a:solidFill>
                  <a:schemeClr val="tx1"/>
                </a:solidFill>
                <a:effectLst/>
                <a:latin typeface="+mn-lt"/>
                <a:ea typeface="+mn-ea"/>
                <a:cs typeface="+mn-cs"/>
              </a:rPr>
              <a:t>ولقد عبر لنا أولياء الأمور الذين خاضوا تجارب الحرب والنزاع عن قلقهم من استخدام أطفالهم للكلمات البذيئة والمسبّات، في هذه الحالة يمكنك شرح قاعدة مباشرة لطفلك توضح له فيها الطريقة التي تتوقع منه أن يتكلم فيها معك ومع غيرك. من الضروري أن تظهر له هذا السلوك بنفسك ليتمكن من رؤية السلوك المتوقع منه</a:t>
            </a:r>
            <a:endParaRPr lang="en-GB" sz="1400" dirty="0"/>
          </a:p>
        </p:txBody>
      </p:sp>
      <p:sp>
        <p:nvSpPr>
          <p:cNvPr id="4" name="Slide Number Placeholder 3"/>
          <p:cNvSpPr>
            <a:spLocks noGrp="1"/>
          </p:cNvSpPr>
          <p:nvPr>
            <p:ph type="sldNum" sz="quarter" idx="10"/>
          </p:nvPr>
        </p:nvSpPr>
        <p:spPr/>
        <p:txBody>
          <a:bodyPr/>
          <a:lstStyle/>
          <a:p>
            <a:fld id="{236E90CA-2281-41B0-8E45-40725871027A}" type="slidenum">
              <a:rPr lang="en-GB" smtClean="0"/>
              <a:t>16</a:t>
            </a:fld>
            <a:endParaRPr lang="en-GB"/>
          </a:p>
        </p:txBody>
      </p:sp>
    </p:spTree>
    <p:extLst>
      <p:ext uri="{BB962C8B-B14F-4D97-AF65-F5344CB8AC3E}">
        <p14:creationId xmlns:p14="http://schemas.microsoft.com/office/powerpoint/2010/main" val="2416589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rtl="1"/>
            <a:r>
              <a:rPr lang="ar-SA" sz="1200" kern="1200" dirty="0">
                <a:solidFill>
                  <a:schemeClr val="tx1"/>
                </a:solidFill>
                <a:effectLst/>
                <a:latin typeface="+mn-lt"/>
                <a:ea typeface="+mn-ea"/>
                <a:cs typeface="+mn-cs"/>
              </a:rPr>
              <a:t>تساعدك القوانين على حماية طفلك وتصرفه بالشكل المرغوب، فستساعد كتابة لائحة بسيطة من القوانين للبيت الطفل على تذكرها. وإن صياغتها بشكل إيجابي ضروري للتأكد من فهم الطفل لما هو مطلوب منه، من الأمثلة على ذلك: "تكلم بأدب" أو "تصرف برفق" أو "حافظ على ترتيب بيتنا"</a:t>
            </a:r>
          </a:p>
          <a:p>
            <a:pPr lvl="0" rtl="1"/>
            <a:endParaRPr lang="en-GB" sz="1200" kern="1200" dirty="0">
              <a:solidFill>
                <a:schemeClr val="tx1"/>
              </a:solidFill>
              <a:effectLst/>
              <a:latin typeface="+mn-lt"/>
              <a:ea typeface="+mn-ea"/>
              <a:cs typeface="+mn-cs"/>
            </a:endParaRPr>
          </a:p>
          <a:p>
            <a:pPr lvl="0" rtl="1"/>
            <a:r>
              <a:rPr lang="ar-SA" sz="1200" kern="1200" dirty="0">
                <a:solidFill>
                  <a:schemeClr val="tx1"/>
                </a:solidFill>
                <a:effectLst/>
                <a:latin typeface="+mn-lt"/>
                <a:ea typeface="+mn-ea"/>
                <a:cs typeface="+mn-cs"/>
              </a:rPr>
              <a:t>في حال رغبت أن يتوقف الطفل عن فعل أمر ما تأكد من أنه يستمع إليك ثم أخبره ببساطة عن السلوك الذي لم يعجبك والبديل المطلوب منه كأن تقول مثلا: "وقف صياح وإحكي بصوت واطي". </a:t>
            </a:r>
            <a:endParaRPr lang="en-GB" sz="1200" kern="1200" dirty="0">
              <a:solidFill>
                <a:schemeClr val="tx1"/>
              </a:solidFill>
              <a:effectLst/>
              <a:latin typeface="+mn-lt"/>
              <a:ea typeface="+mn-ea"/>
              <a:cs typeface="+mn-cs"/>
            </a:endParaRPr>
          </a:p>
          <a:p>
            <a:r>
              <a:rPr lang="ar-SA" sz="1200" kern="1200" dirty="0">
                <a:solidFill>
                  <a:schemeClr val="tx1"/>
                </a:solidFill>
                <a:effectLst/>
                <a:latin typeface="+mn-lt"/>
                <a:ea typeface="+mn-ea"/>
                <a:cs typeface="+mn-cs"/>
              </a:rPr>
              <a:t>إن استجاب الطفل لطلبك اشكره بطريقة واضحة ومباشرة كأن تقول: "شكرا لأنك حكيت بصوت واطي لما طلبت منك".</a:t>
            </a:r>
            <a:endParaRPr lang="en-GB" dirty="0"/>
          </a:p>
        </p:txBody>
      </p:sp>
      <p:sp>
        <p:nvSpPr>
          <p:cNvPr id="4" name="Slide Number Placeholder 3"/>
          <p:cNvSpPr>
            <a:spLocks noGrp="1"/>
          </p:cNvSpPr>
          <p:nvPr>
            <p:ph type="sldNum" sz="quarter" idx="10"/>
          </p:nvPr>
        </p:nvSpPr>
        <p:spPr/>
        <p:txBody>
          <a:bodyPr/>
          <a:lstStyle/>
          <a:p>
            <a:fld id="{236E90CA-2281-41B0-8E45-40725871027A}" type="slidenum">
              <a:rPr lang="en-GB" smtClean="0"/>
              <a:t>17</a:t>
            </a:fld>
            <a:endParaRPr lang="en-GB"/>
          </a:p>
        </p:txBody>
      </p:sp>
    </p:spTree>
    <p:extLst>
      <p:ext uri="{BB962C8B-B14F-4D97-AF65-F5344CB8AC3E}">
        <p14:creationId xmlns:p14="http://schemas.microsoft.com/office/powerpoint/2010/main" val="29839266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z="1400" kern="1200" dirty="0">
                <a:solidFill>
                  <a:schemeClr val="tx1"/>
                </a:solidFill>
                <a:effectLst/>
                <a:latin typeface="+mn-lt"/>
                <a:ea typeface="+mn-ea"/>
                <a:cs typeface="+mn-cs"/>
              </a:rPr>
              <a:t>إن هذه الأمور هي ردود فعل طبيعية للأطفال الذين خاضوا تجربة النزاع، فيعاني العديد منهم من مختلف المخاوف ومشاعر القلق. قد يساعد استخدام النهج الإيجابية المذكورة في الكتيب على زيادة ثقة الطفل بنفسه والحد من مخاوفه كما يساعده تزويده بالحنان والمدح والأمان والقدرة على التنبؤ بشكل كبير.</a:t>
            </a:r>
            <a:endParaRPr lang="en-GB" sz="1400" kern="1200" dirty="0">
              <a:solidFill>
                <a:schemeClr val="tx1"/>
              </a:solidFill>
              <a:effectLst/>
              <a:latin typeface="+mn-lt"/>
              <a:ea typeface="+mn-ea"/>
              <a:cs typeface="+mn-cs"/>
            </a:endParaRPr>
          </a:p>
          <a:p>
            <a:pPr lvl="0" algn="r" rtl="1"/>
            <a:r>
              <a:rPr lang="ar-SA" sz="1400" kern="1200" dirty="0">
                <a:solidFill>
                  <a:schemeClr val="tx1"/>
                </a:solidFill>
                <a:effectLst/>
                <a:latin typeface="+mn-lt"/>
                <a:ea typeface="+mn-ea"/>
                <a:cs typeface="+mn-cs"/>
              </a:rPr>
              <a:t>قد تؤدي المخاوف ومشاعر القلق إلى بعض الاضطرابات في النوم كتكرار الكوابيس والتبول الليلي، تذكر أنه يصعب التحكم بهذه الأشياء لذا احرص على التعامل معها برفق دون إشعار الطفل أنك منزعج منها لكي لا يزداد توتره.</a:t>
            </a:r>
            <a:endParaRPr lang="en-GB" sz="1400" kern="1200" dirty="0">
              <a:solidFill>
                <a:schemeClr val="tx1"/>
              </a:solidFill>
              <a:effectLst/>
              <a:latin typeface="+mn-lt"/>
              <a:ea typeface="+mn-ea"/>
              <a:cs typeface="+mn-cs"/>
            </a:endParaRPr>
          </a:p>
          <a:p>
            <a:pPr lvl="0" algn="r" rtl="1"/>
            <a:r>
              <a:rPr lang="ar-SA" sz="1400" kern="1200" dirty="0">
                <a:solidFill>
                  <a:schemeClr val="tx1"/>
                </a:solidFill>
                <a:effectLst/>
                <a:latin typeface="+mn-lt"/>
                <a:ea typeface="+mn-ea"/>
                <a:cs typeface="+mn-cs"/>
              </a:rPr>
              <a:t>إن كان طفلك يعاني من التبول الليلي فابدأ بتفقد الأمور الواضحة مثل ما إذا كان الطفل يخاف من أن يذهب إلى الحمام في الليل، ثم فكر في روتينه المسائي والليلي وقم بإجراء التغييرات اللازمة لمساعدته. احرص على أن يشرب الطفل سوائل كافية أثناء اليوم لكي لا تتأثر مثانته فإن حرمته من الشرب خلال اليوم قد يؤدي ذلك إلى زيادة احتمالية تبوله أثناء النوم. </a:t>
            </a:r>
            <a:endParaRPr lang="en-GB" sz="1400" kern="1200" dirty="0">
              <a:solidFill>
                <a:schemeClr val="tx1"/>
              </a:solidFill>
              <a:effectLst/>
              <a:latin typeface="+mn-lt"/>
              <a:ea typeface="+mn-ea"/>
              <a:cs typeface="+mn-cs"/>
            </a:endParaRPr>
          </a:p>
          <a:p>
            <a:pPr lvl="0" algn="r" rtl="1"/>
            <a:r>
              <a:rPr lang="ar-SA" sz="1400" kern="1200" dirty="0">
                <a:solidFill>
                  <a:schemeClr val="tx1"/>
                </a:solidFill>
                <a:effectLst/>
                <a:latin typeface="+mn-lt"/>
                <a:ea typeface="+mn-ea"/>
                <a:cs typeface="+mn-cs"/>
              </a:rPr>
              <a:t>قد يساعدك الاحتفظ بجدول توثق فيه الليالي التي لا يتبول فيها الطفل أثناء نومه ومدحه عند حدوثها. </a:t>
            </a:r>
            <a:endParaRPr lang="en-GB" sz="1400" kern="1200" dirty="0">
              <a:solidFill>
                <a:schemeClr val="tx1"/>
              </a:solidFill>
              <a:effectLst/>
              <a:latin typeface="+mn-lt"/>
              <a:ea typeface="+mn-ea"/>
              <a:cs typeface="+mn-cs"/>
            </a:endParaRPr>
          </a:p>
          <a:p>
            <a:pPr lvl="0" algn="r" rtl="1"/>
            <a:r>
              <a:rPr lang="ar-SA" sz="1400" kern="1200" dirty="0">
                <a:solidFill>
                  <a:schemeClr val="tx1"/>
                </a:solidFill>
                <a:effectLst/>
                <a:latin typeface="+mn-lt"/>
                <a:ea typeface="+mn-ea"/>
                <a:cs typeface="+mn-cs"/>
              </a:rPr>
              <a:t>لا يمكنك تقديم الوعود المستقبلية في هذه الحالة ولكن يمكنك طمأنة طفلك أنك ستعتني به بأكبر قدر ممكن وأن ستقوم بكل ما يلزم لحمايته.    </a:t>
            </a:r>
            <a:endParaRPr lang="en-GB" sz="1400" kern="1200" dirty="0">
              <a:solidFill>
                <a:schemeClr val="tx1"/>
              </a:solidFill>
              <a:effectLst/>
              <a:latin typeface="+mn-lt"/>
              <a:ea typeface="+mn-ea"/>
              <a:cs typeface="+mn-cs"/>
            </a:endParaRPr>
          </a:p>
          <a:p>
            <a:pPr algn="r"/>
            <a:r>
              <a:rPr lang="ar-SA" sz="1400" kern="1200" dirty="0">
                <a:solidFill>
                  <a:schemeClr val="tx1"/>
                </a:solidFill>
                <a:effectLst/>
                <a:latin typeface="+mn-lt"/>
                <a:ea typeface="+mn-ea"/>
                <a:cs typeface="+mn-cs"/>
              </a:rPr>
              <a:t>إن كانت لديك بواعث قلق أكثر حول هذا الموضوع حاول أن تتواصل مع طبيب أو اختصاصي لطلب المساعدة</a:t>
            </a:r>
            <a:endParaRPr lang="en-GB" sz="1400" dirty="0"/>
          </a:p>
        </p:txBody>
      </p:sp>
      <p:sp>
        <p:nvSpPr>
          <p:cNvPr id="4" name="Slide Number Placeholder 3"/>
          <p:cNvSpPr>
            <a:spLocks noGrp="1"/>
          </p:cNvSpPr>
          <p:nvPr>
            <p:ph type="sldNum" sz="quarter" idx="10"/>
          </p:nvPr>
        </p:nvSpPr>
        <p:spPr/>
        <p:txBody>
          <a:bodyPr/>
          <a:lstStyle/>
          <a:p>
            <a:fld id="{236E90CA-2281-41B0-8E45-40725871027A}" type="slidenum">
              <a:rPr lang="en-GB" smtClean="0"/>
              <a:t>18</a:t>
            </a:fld>
            <a:endParaRPr lang="en-GB"/>
          </a:p>
        </p:txBody>
      </p:sp>
    </p:spTree>
    <p:extLst>
      <p:ext uri="{BB962C8B-B14F-4D97-AF65-F5344CB8AC3E}">
        <p14:creationId xmlns:p14="http://schemas.microsoft.com/office/powerpoint/2010/main" val="32648395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z="1400" kern="1200" dirty="0">
                <a:solidFill>
                  <a:schemeClr val="tx1"/>
                </a:solidFill>
                <a:effectLst/>
                <a:latin typeface="+mn-lt"/>
                <a:ea typeface="+mn-ea"/>
                <a:cs typeface="+mn-cs"/>
              </a:rPr>
              <a:t>إن من أكثر التغيرات شيوعا والتي يلاحظها أولياء الأمور فترة النزاع هي زيادة شجار الأطفال وسلوكهم ولعبهم العدوانيين، وهي ردود فعل طبيعية تتولد نتيجة التغيرات التي مروا فيها والأحداث التي شهدوها إلا أنها تقلق وتزعج أولياء الأمور. يؤثر المكان الذي تقطن فيه والتجارب التي مر فيها طفلك على تصرفاته، فإن المرور بتجارب عنيفة ومشاهدتها يجعل الأطفال أكثر عرضة للتصرف بعنف، وأحيانا قد يذكرهم شيء ما بموقف قد أحزنهم فيتصرفون بعدوانية أو يمثلون تلك المشاهد العدوانية التي شهدوها أثناء اللعب.</a:t>
            </a:r>
            <a:endParaRPr lang="en-GB" sz="1400" kern="1200" dirty="0">
              <a:solidFill>
                <a:schemeClr val="tx1"/>
              </a:solidFill>
              <a:effectLst/>
              <a:latin typeface="+mn-lt"/>
              <a:ea typeface="+mn-ea"/>
              <a:cs typeface="+mn-cs"/>
            </a:endParaRPr>
          </a:p>
          <a:p>
            <a:pPr lvl="0" algn="r" rtl="1"/>
            <a:r>
              <a:rPr lang="ar-SA" sz="1400" kern="1200" dirty="0">
                <a:solidFill>
                  <a:schemeClr val="tx1"/>
                </a:solidFill>
                <a:effectLst/>
                <a:latin typeface="+mn-lt"/>
                <a:ea typeface="+mn-ea"/>
                <a:cs typeface="+mn-cs"/>
              </a:rPr>
              <a:t>من السبل الناجحة التي يمكنك استخدامها للحد من حدوث الشجارات والتصرفات العدوانية في المنزل هو وضع القوانين الواضحة التي تبين للطفل ما هو مسموح وما هو ممنوع، ويمكنك توضيحها له من خلال كتابتها ومناقشتها معه. من الضروري أن تخبر طفلك ما هو مطلوب منه بالضبط، على سبيل المثال بدلا من استخدام "ممنوع الضرب" يمكنك استخدام "إلعبوا شوي شوي مع بعض" وبدلا من استخدام "ممنوع الصياح" يمكنك استخدام "إحكي بهدوء". إن الالتزام بهذه القوانين بشكل منتظم ومدح الطفل عند اتباعه لها يساعد الطفل على تعلم السلوك المتوقع منه. </a:t>
            </a:r>
            <a:endParaRPr lang="en-GB" sz="1400" kern="1200" dirty="0">
              <a:solidFill>
                <a:schemeClr val="tx1"/>
              </a:solidFill>
              <a:effectLst/>
              <a:latin typeface="+mn-lt"/>
              <a:ea typeface="+mn-ea"/>
              <a:cs typeface="+mn-cs"/>
            </a:endParaRPr>
          </a:p>
          <a:p>
            <a:pPr lvl="0" algn="r" rtl="1"/>
            <a:r>
              <a:rPr lang="ar-SA" sz="1400" kern="1200" dirty="0">
                <a:solidFill>
                  <a:schemeClr val="tx1"/>
                </a:solidFill>
                <a:effectLst/>
                <a:latin typeface="+mn-lt"/>
                <a:ea typeface="+mn-ea"/>
                <a:cs typeface="+mn-cs"/>
              </a:rPr>
              <a:t>إن أول ما عليك فعله عندما يتشاجر طفلك مع غيره من الأطفال في المنزل هو الحرص على سلامة الجميع، في حال تشاجر الأطفال الذين ترعاهم مع بعضهم اطلب منهم بحزم التوقف بالحال ثم بين لهم ما عليهم القيام به بدلا من التشاجر.</a:t>
            </a:r>
            <a:endParaRPr lang="en-GB" sz="1400" kern="1200" dirty="0">
              <a:solidFill>
                <a:schemeClr val="tx1"/>
              </a:solidFill>
              <a:effectLst/>
              <a:latin typeface="+mn-lt"/>
              <a:ea typeface="+mn-ea"/>
              <a:cs typeface="+mn-cs"/>
            </a:endParaRPr>
          </a:p>
          <a:p>
            <a:pPr lvl="0" algn="r" rtl="1"/>
            <a:r>
              <a:rPr lang="ar-SA" sz="1400" kern="1200" dirty="0">
                <a:solidFill>
                  <a:schemeClr val="tx1"/>
                </a:solidFill>
                <a:effectLst/>
                <a:latin typeface="+mn-lt"/>
                <a:ea typeface="+mn-ea"/>
                <a:cs typeface="+mn-cs"/>
              </a:rPr>
              <a:t>في حال تشاجر طفلك مع طفل آخر ليس تحت رعايتك عليك التدخل وحماية طفلك ثم التكلم مع ولي أمر الطفل الآخر عن أساليب للسيطرة على الأطفال. يحتاج طفلك إلى حمايتك لكن لا تسمح له بإيذاء الأطفال الآخرين فضع له حدودا واضحة وعواقب واضحة لسلوكه مع الغير.  </a:t>
            </a:r>
            <a:endParaRPr lang="en-GB" sz="14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236E90CA-2281-41B0-8E45-40725871027A}" type="slidenum">
              <a:rPr lang="en-GB" smtClean="0"/>
              <a:t>19</a:t>
            </a:fld>
            <a:endParaRPr lang="en-GB"/>
          </a:p>
        </p:txBody>
      </p:sp>
    </p:spTree>
    <p:extLst>
      <p:ext uri="{BB962C8B-B14F-4D97-AF65-F5344CB8AC3E}">
        <p14:creationId xmlns:p14="http://schemas.microsoft.com/office/powerpoint/2010/main" val="25040520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lgn="r" rtl="1"/>
            <a:r>
              <a:rPr lang="ar-SA" sz="1200" kern="1200" dirty="0">
                <a:solidFill>
                  <a:schemeClr val="tx1"/>
                </a:solidFill>
                <a:effectLst/>
                <a:latin typeface="+mn-lt"/>
                <a:ea typeface="+mn-ea"/>
                <a:cs typeface="+mn-cs"/>
              </a:rPr>
              <a:t>من الضروري جدا أن يكون أولياء الأمور عادلين مع الأطفال عند استخدامهم لنهج التعامل مع السلوك العدواني. لمعالجة ذلك خصص وقتا لاحقا لمناقشة الموضوع مع الأطفال الكبار واحرص أن تكونا هادئين في هذا الوقت، حيث أن فهم الأسباب التي دفعت طفلك للتشاجر مع غيره سيساعدك على إعطائه النصائح الملائمة.</a:t>
            </a:r>
            <a:endParaRPr lang="en-GB" sz="1200" kern="1200" dirty="0">
              <a:solidFill>
                <a:schemeClr val="tx1"/>
              </a:solidFill>
              <a:effectLst/>
              <a:latin typeface="+mn-lt"/>
              <a:ea typeface="+mn-ea"/>
              <a:cs typeface="+mn-cs"/>
            </a:endParaRPr>
          </a:p>
          <a:p>
            <a:pPr lvl="0" algn="r" rtl="1"/>
            <a:r>
              <a:rPr lang="ar-SA" sz="1200" kern="1200" dirty="0">
                <a:solidFill>
                  <a:schemeClr val="tx1"/>
                </a:solidFill>
                <a:effectLst/>
                <a:latin typeface="+mn-lt"/>
                <a:ea typeface="+mn-ea"/>
                <a:cs typeface="+mn-cs"/>
              </a:rPr>
              <a:t>من الضروري أيضا أن تشرح معتقداتك وقيمك لطفلك وهو هادئ حيث سيساعده ذلك على استيعاب السلوكيات وردود الأفعال المقبولة كما عليك أن تتعرف على مخاطر البيئة العامة المحيطة بك ومراقبة الطفل بأكبر شكل ممكن ومشاركة العائلات الأخرى بذلك إن أمكن للحد من أية أنشطة مؤذية.</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236E90CA-2281-41B0-8E45-40725871027A}" type="slidenum">
              <a:rPr lang="en-GB" smtClean="0"/>
              <a:t>20</a:t>
            </a:fld>
            <a:endParaRPr lang="en-GB"/>
          </a:p>
        </p:txBody>
      </p:sp>
    </p:spTree>
    <p:extLst>
      <p:ext uri="{BB962C8B-B14F-4D97-AF65-F5344CB8AC3E}">
        <p14:creationId xmlns:p14="http://schemas.microsoft.com/office/powerpoint/2010/main" val="20713983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z="1200" kern="1200" dirty="0">
                <a:solidFill>
                  <a:schemeClr val="tx1"/>
                </a:solidFill>
                <a:effectLst/>
                <a:latin typeface="+mn-lt"/>
                <a:ea typeface="+mn-ea"/>
                <a:cs typeface="+mn-cs"/>
              </a:rPr>
              <a:t>يستصعب الأهالي الذين اضطروا للنزوح الالتزام بروتين وتزداد صعوبة ذلك عندما تكون الأسرة كبيرة، على الرغم من ذلك من المفيد أن يكون لديك روتينا فهو ينظم حياتك ويولد حسا من الألفة لطفلك مما يشعره بالأمان. </a:t>
            </a:r>
            <a:endParaRPr lang="en-GB" sz="1200" kern="1200" dirty="0">
              <a:solidFill>
                <a:schemeClr val="tx1"/>
              </a:solidFill>
              <a:effectLst/>
              <a:latin typeface="+mn-lt"/>
              <a:ea typeface="+mn-ea"/>
              <a:cs typeface="+mn-cs"/>
            </a:endParaRPr>
          </a:p>
          <a:p>
            <a:pPr lvl="0" algn="r" rtl="1"/>
            <a:r>
              <a:rPr lang="ar-SA" sz="1200" kern="1200" dirty="0">
                <a:solidFill>
                  <a:schemeClr val="tx1"/>
                </a:solidFill>
                <a:effectLst/>
                <a:latin typeface="+mn-lt"/>
                <a:ea typeface="+mn-ea"/>
                <a:cs typeface="+mn-cs"/>
              </a:rPr>
              <a:t>حاول قدر الإمكان الالتزام بروتين يومي.</a:t>
            </a:r>
            <a:endParaRPr lang="en-GB" sz="1200" kern="1200" dirty="0">
              <a:solidFill>
                <a:schemeClr val="tx1"/>
              </a:solidFill>
              <a:effectLst/>
              <a:latin typeface="+mn-lt"/>
              <a:ea typeface="+mn-ea"/>
              <a:cs typeface="+mn-cs"/>
            </a:endParaRPr>
          </a:p>
          <a:p>
            <a:pPr lvl="0" algn="r" rtl="1"/>
            <a:r>
              <a:rPr lang="ar-SA" sz="1200" kern="1200" dirty="0">
                <a:solidFill>
                  <a:schemeClr val="tx1"/>
                </a:solidFill>
                <a:effectLst/>
                <a:latin typeface="+mn-lt"/>
                <a:ea typeface="+mn-ea"/>
                <a:cs typeface="+mn-cs"/>
              </a:rPr>
              <a:t>فمثلا إن تمكنت من الالتزام بخطة لمواعيد النوم سيساعد ذلك طفلك على النوم بشكل أفضل، فحدد الوقت الذي ترغب أن ينام فيه طفلك كل يوم وحاول قدر الإمكان -ولو كان ذلك صعبا- من تكرار نفس الأمور بنفس الترتيب كل مساء بحيث يهدأ طفلك ويستعد للنوم. من الأمثلة المفيدة على ذلك الجلوس مع طفلك وسرد القصص له وغناء بعض الأغاني معه. </a:t>
            </a:r>
            <a:endParaRPr lang="en-GB" sz="1200" kern="1200" dirty="0">
              <a:solidFill>
                <a:schemeClr val="tx1"/>
              </a:solidFill>
              <a:effectLst/>
              <a:latin typeface="+mn-lt"/>
              <a:ea typeface="+mn-ea"/>
              <a:cs typeface="+mn-cs"/>
            </a:endParaRPr>
          </a:p>
          <a:p>
            <a:pPr lvl="0" algn="r" rtl="1"/>
            <a:r>
              <a:rPr lang="ar-SA" sz="1200" kern="1200" dirty="0">
                <a:solidFill>
                  <a:schemeClr val="tx1"/>
                </a:solidFill>
                <a:effectLst/>
                <a:latin typeface="+mn-lt"/>
                <a:ea typeface="+mn-ea"/>
                <a:cs typeface="+mn-cs"/>
              </a:rPr>
              <a:t>شجع طفلك على القيام بالواجبات المدرسية كالقراءة والكتابة والرياضيات حتى في حال انعدام وجود المدارس المنتظمة، فسيساعده ذلك على التعلم وتوليد حس الأمل لديه، وتعاون مع الأسر الأخرى المحيطة بك لتسهيل ذلك.  </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236E90CA-2281-41B0-8E45-40725871027A}" type="slidenum">
              <a:rPr lang="en-GB" smtClean="0"/>
              <a:t>21</a:t>
            </a:fld>
            <a:endParaRPr lang="en-GB"/>
          </a:p>
        </p:txBody>
      </p:sp>
    </p:spTree>
    <p:extLst>
      <p:ext uri="{BB962C8B-B14F-4D97-AF65-F5344CB8AC3E}">
        <p14:creationId xmlns:p14="http://schemas.microsoft.com/office/powerpoint/2010/main" val="17215241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z="1400" kern="1200" dirty="0">
                <a:solidFill>
                  <a:schemeClr val="tx1"/>
                </a:solidFill>
                <a:effectLst/>
                <a:latin typeface="+mn-lt"/>
                <a:ea typeface="+mn-ea"/>
                <a:cs typeface="+mn-cs"/>
              </a:rPr>
              <a:t>إن اللعب ضروري لمساعدة الأطفال على الاسترخاء كما أنه فرصة للتعامل مع التحديات السابقة والحالية التي تواجههم وللتحضير لمستقبلهم. شجع طفلك على اللعب معك ومع إخوته وغيره من الأطفال حيث يولد ذلك حسا من الحياة الطبيعية لديه.</a:t>
            </a:r>
            <a:endParaRPr lang="en-GB" sz="1400" kern="1200" dirty="0">
              <a:solidFill>
                <a:schemeClr val="tx1"/>
              </a:solidFill>
              <a:effectLst/>
              <a:latin typeface="+mn-lt"/>
              <a:ea typeface="+mn-ea"/>
              <a:cs typeface="+mn-cs"/>
            </a:endParaRPr>
          </a:p>
          <a:p>
            <a:pPr lvl="0" algn="r" rtl="1"/>
            <a:r>
              <a:rPr lang="ar-SA" sz="1400" kern="1200" dirty="0">
                <a:solidFill>
                  <a:schemeClr val="tx1"/>
                </a:solidFill>
                <a:effectLst/>
                <a:latin typeface="+mn-lt"/>
                <a:ea typeface="+mn-ea"/>
                <a:cs typeface="+mn-cs"/>
              </a:rPr>
              <a:t>يمكنك المساهمة في نمو طفلك من خلال تخصيض بعض الوقت للّعب معه، فإن تخصيص دقائق معدودة للّعب مع طفلك أو الحديث معه إن كان كبيرا بالسن سيعزز علاقتك به. أثناء اللعب مع طفلك قم بمراقبته وبإظهار اهتمامك بما يقوم به بدلا من إعطائه التعليمات، فسيقدر الطفل هذه الفرصة التي ستمكّنه من إعطائك التعليمات بدلا من العكس و امنح طفلك الفرصة ليدلك على أفضل السبل التي ستمكنك من مساعدته أثناء اللعب. عبر لهم عن الجوانب التي تعجبك في طريقة لعبه كأن تقول: "شو هالصورة الحلوة الي عم ترسمها؟ إحكيلي عنها". </a:t>
            </a:r>
            <a:endParaRPr lang="en-GB" sz="1400" kern="1200" dirty="0">
              <a:solidFill>
                <a:schemeClr val="tx1"/>
              </a:solidFill>
              <a:effectLst/>
              <a:latin typeface="+mn-lt"/>
              <a:ea typeface="+mn-ea"/>
              <a:cs typeface="+mn-cs"/>
            </a:endParaRPr>
          </a:p>
          <a:p>
            <a:pPr lvl="0" algn="r" rtl="1"/>
            <a:r>
              <a:rPr lang="ar-SA" sz="1400" kern="1200" dirty="0">
                <a:solidFill>
                  <a:schemeClr val="tx1"/>
                </a:solidFill>
                <a:effectLst/>
                <a:latin typeface="+mn-lt"/>
                <a:ea typeface="+mn-ea"/>
                <a:cs typeface="+mn-cs"/>
              </a:rPr>
              <a:t>ولقد عبّر لنا الأهالي عن مخاوفهم تجاه تغير طريقة لعب أطفالهم بحيث يقومون بتمثيل مشاهد عنيفة أو مشاهد مروا أو سمعوا بها. إن كانت لديك مخاوف مشابهة، حاول أن تجد أنشطة بديلة تجذب اهتمام طفلك ومشاركته فيها. إن التعاون مع غيرك من أولياء الأمور مفيد في هذه الحالة. </a:t>
            </a:r>
            <a:endParaRPr lang="en-GB" sz="1400" kern="1200" dirty="0">
              <a:solidFill>
                <a:schemeClr val="tx1"/>
              </a:solidFill>
              <a:effectLst/>
              <a:latin typeface="+mn-lt"/>
              <a:ea typeface="+mn-ea"/>
              <a:cs typeface="+mn-cs"/>
            </a:endParaRPr>
          </a:p>
          <a:p>
            <a:pPr algn="r"/>
            <a:r>
              <a:rPr lang="ar-SA" sz="1400" kern="1200" dirty="0">
                <a:solidFill>
                  <a:schemeClr val="tx1"/>
                </a:solidFill>
                <a:effectLst/>
                <a:latin typeface="+mn-lt"/>
                <a:ea typeface="+mn-ea"/>
                <a:cs typeface="+mn-cs"/>
              </a:rPr>
              <a:t>أما بالنسبة للمراهقين فاعلم أنه من الطبيعي أن يرغب طفلك المراهق بقضاء بعض الوقت بعيدا عنك، لكن من الضروري أن تسأله عمن يصاحبه وعما يفعلونه وعن موعد رجوعه إلى البيت وذلك للحفاظ على سلامته، ناقش هذه الأمور مع طفلك واتفق معه عليها</a:t>
            </a:r>
            <a:endParaRPr lang="en-GB" sz="1400" dirty="0"/>
          </a:p>
        </p:txBody>
      </p:sp>
      <p:sp>
        <p:nvSpPr>
          <p:cNvPr id="4" name="Slide Number Placeholder 3"/>
          <p:cNvSpPr>
            <a:spLocks noGrp="1"/>
          </p:cNvSpPr>
          <p:nvPr>
            <p:ph type="sldNum" sz="quarter" idx="10"/>
          </p:nvPr>
        </p:nvSpPr>
        <p:spPr/>
        <p:txBody>
          <a:bodyPr/>
          <a:lstStyle/>
          <a:p>
            <a:fld id="{236E90CA-2281-41B0-8E45-40725871027A}" type="slidenum">
              <a:rPr lang="en-GB" smtClean="0"/>
              <a:t>22</a:t>
            </a:fld>
            <a:endParaRPr lang="en-GB"/>
          </a:p>
        </p:txBody>
      </p:sp>
    </p:spTree>
    <p:extLst>
      <p:ext uri="{BB962C8B-B14F-4D97-AF65-F5344CB8AC3E}">
        <p14:creationId xmlns:p14="http://schemas.microsoft.com/office/powerpoint/2010/main" val="22622858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GB" sz="1200" kern="1200" dirty="0">
              <a:solidFill>
                <a:schemeClr val="tx1"/>
              </a:solidFill>
              <a:effectLst/>
              <a:latin typeface="+mn-lt"/>
              <a:ea typeface="+mn-ea"/>
              <a:cs typeface="+mn-cs"/>
            </a:endParaRPr>
          </a:p>
          <a:p>
            <a:pPr algn="r" rtl="1"/>
            <a:r>
              <a:rPr lang="ar-SA" sz="1200" kern="1200" dirty="0">
                <a:solidFill>
                  <a:schemeClr val="tx1"/>
                </a:solidFill>
                <a:effectLst/>
                <a:latin typeface="+mn-lt"/>
                <a:ea typeface="+mn-ea"/>
                <a:cs typeface="+mn-cs"/>
              </a:rPr>
              <a:t>من الضروري أن تخصص وقتا لنفسك للقيام بأمور تعينك على الاسترخاء، فعليك أن تعتني بنفسك لتتمكن من رعاية طفلك بالشكل المرغوب. لتحقيق ذلك يقوم بعض الأشخاص بالمشاركة بالأنشطة الدينية أو الاجتماعية بينما يقوم البعض الآخر بقضاء وقتهم منفردين بالقراءة أو المشي. </a:t>
            </a:r>
            <a:endParaRPr lang="en-GB" sz="1200" kern="1200" dirty="0">
              <a:solidFill>
                <a:schemeClr val="tx1"/>
              </a:solidFill>
              <a:effectLst/>
              <a:latin typeface="+mn-lt"/>
              <a:ea typeface="+mn-ea"/>
              <a:cs typeface="+mn-cs"/>
            </a:endParaRPr>
          </a:p>
          <a:p>
            <a:pPr algn="r" rtl="1"/>
            <a:r>
              <a:rPr lang="ar-SA" sz="1200" kern="1200" dirty="0">
                <a:solidFill>
                  <a:schemeClr val="tx1"/>
                </a:solidFill>
                <a:effectLst/>
                <a:latin typeface="+mn-lt"/>
                <a:ea typeface="+mn-ea"/>
                <a:cs typeface="+mn-cs"/>
              </a:rPr>
              <a:t>تؤثر طريقة التنفس على جسدك ككل وستلاحظ عند شعورك بالتوتر أو القلق أن جسمك يتشنج وأن نفسك يتسارع. يمكنك استخدام أساليب للتنفس تمكنك من تهدئة أعصابك عند شعورك بالضيق أو التوتر حيث يحد التنفس بشكل طويل وعميق من شعورك بالتشنج والضيق ويساعدك على الاسترخاء. لممارسة ذلك قم بتجريب الخطوات التالية: </a:t>
            </a:r>
            <a:endParaRPr lang="en-GB" sz="1200" kern="1200" dirty="0">
              <a:solidFill>
                <a:schemeClr val="tx1"/>
              </a:solidFill>
              <a:effectLst/>
              <a:latin typeface="+mn-lt"/>
              <a:ea typeface="+mn-ea"/>
              <a:cs typeface="+mn-cs"/>
            </a:endParaRPr>
          </a:p>
          <a:p>
            <a:pPr lvl="0" algn="r" rtl="1"/>
            <a:r>
              <a:rPr lang="ar-SA" sz="1200" kern="1200" dirty="0">
                <a:solidFill>
                  <a:schemeClr val="tx1"/>
                </a:solidFill>
                <a:effectLst/>
                <a:latin typeface="+mn-lt"/>
                <a:ea typeface="+mn-ea"/>
                <a:cs typeface="+mn-cs"/>
              </a:rPr>
              <a:t>بداية ارخ يديك وأنزلهما دون مستوى الخصر ووجّه باطني كفيك إلى الأعلى ثم ابدأ برفع يديك ببطء أثناء الشهيق من أنفك وتوقف عند وصولهما لمستوى الكتف ثم أنزلهما ببطء أثناء الزفير من فمك. </a:t>
            </a:r>
            <a:endParaRPr lang="en-GB" sz="1200" kern="1200" dirty="0">
              <a:solidFill>
                <a:schemeClr val="tx1"/>
              </a:solidFill>
              <a:effectLst/>
              <a:latin typeface="+mn-lt"/>
              <a:ea typeface="+mn-ea"/>
              <a:cs typeface="+mn-cs"/>
            </a:endParaRPr>
          </a:p>
          <a:p>
            <a:pPr lvl="0" algn="r" rtl="1"/>
            <a:r>
              <a:rPr lang="ar-SA" sz="1200" kern="1200" dirty="0">
                <a:solidFill>
                  <a:schemeClr val="tx1"/>
                </a:solidFill>
                <a:effectLst/>
                <a:latin typeface="+mn-lt"/>
                <a:ea typeface="+mn-ea"/>
                <a:cs typeface="+mn-cs"/>
              </a:rPr>
              <a:t>ركز على التنفس بعمق من بطنك. </a:t>
            </a:r>
            <a:endParaRPr lang="en-GB" sz="1200" kern="1200" dirty="0">
              <a:solidFill>
                <a:schemeClr val="tx1"/>
              </a:solidFill>
              <a:effectLst/>
              <a:latin typeface="+mn-lt"/>
              <a:ea typeface="+mn-ea"/>
              <a:cs typeface="+mn-cs"/>
            </a:endParaRPr>
          </a:p>
          <a:p>
            <a:pPr lvl="0" algn="r" rtl="1"/>
            <a:r>
              <a:rPr lang="ar-SA" sz="1200" kern="1200" dirty="0">
                <a:solidFill>
                  <a:schemeClr val="tx1"/>
                </a:solidFill>
                <a:effectLst/>
                <a:latin typeface="+mn-lt"/>
                <a:ea typeface="+mn-ea"/>
                <a:cs typeface="+mn-cs"/>
              </a:rPr>
              <a:t>تدرب على هذه الخطوات لدقيقتين أو ثلاثة، ستشعر بالاسترخاء أكثر كلما كانت حركتك أبطأ ونفسك أعمق.</a:t>
            </a:r>
            <a:endParaRPr lang="en-GB" sz="1200" kern="1200" dirty="0">
              <a:solidFill>
                <a:schemeClr val="tx1"/>
              </a:solidFill>
              <a:effectLst/>
              <a:latin typeface="+mn-lt"/>
              <a:ea typeface="+mn-ea"/>
              <a:cs typeface="+mn-cs"/>
            </a:endParaRPr>
          </a:p>
          <a:p>
            <a:pPr algn="r" rtl="1"/>
            <a:r>
              <a:rPr lang="ar-SA" sz="1200" kern="1200" dirty="0">
                <a:solidFill>
                  <a:schemeClr val="tx1"/>
                </a:solidFill>
                <a:effectLst/>
                <a:latin typeface="+mn-lt"/>
                <a:ea typeface="+mn-ea"/>
                <a:cs typeface="+mn-cs"/>
              </a:rPr>
              <a:t>يمكن لطفلك أن يستفيد جدا من تعلم أساليب التنفس هذه واستخدامها عند شعوره بالضيق والقلق، فيحبذ أن تعلمه إياها وأن تتدربا عليها سوية. </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236E90CA-2281-41B0-8E45-40725871027A}" type="slidenum">
              <a:rPr lang="en-GB" smtClean="0"/>
              <a:t>23</a:t>
            </a:fld>
            <a:endParaRPr lang="en-GB"/>
          </a:p>
        </p:txBody>
      </p:sp>
    </p:spTree>
    <p:extLst>
      <p:ext uri="{BB962C8B-B14F-4D97-AF65-F5344CB8AC3E}">
        <p14:creationId xmlns:p14="http://schemas.microsoft.com/office/powerpoint/2010/main" val="40376681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z="1400" kern="1200" dirty="0">
                <a:solidFill>
                  <a:schemeClr val="tx1"/>
                </a:solidFill>
                <a:effectLst/>
                <a:latin typeface="+mn-lt"/>
                <a:ea typeface="+mn-ea"/>
                <a:cs typeface="+mn-cs"/>
              </a:rPr>
              <a:t>هناك ردود فعل شائعة تحدث إثر المرور بتجربتي النزاع والنزوح مثل:</a:t>
            </a:r>
            <a:endParaRPr lang="en-GB" sz="1400" kern="1200" dirty="0">
              <a:solidFill>
                <a:schemeClr val="tx1"/>
              </a:solidFill>
              <a:effectLst/>
              <a:latin typeface="+mn-lt"/>
              <a:ea typeface="+mn-ea"/>
              <a:cs typeface="+mn-cs"/>
            </a:endParaRPr>
          </a:p>
          <a:p>
            <a:pPr lvl="0" algn="r" rtl="1"/>
            <a:r>
              <a:rPr lang="ar-SA" sz="1400" kern="1200" dirty="0">
                <a:solidFill>
                  <a:schemeClr val="tx1"/>
                </a:solidFill>
                <a:effectLst/>
                <a:latin typeface="+mn-lt"/>
                <a:ea typeface="+mn-ea"/>
                <a:cs typeface="+mn-cs"/>
              </a:rPr>
              <a:t>قد تشعر بالزعل والغضب بسهولة أكثر من السابق وقد يتقلب مزاجك بكشل مفاجئ وقد تشعر بالقلق أو التوتر أو الاكتآب.</a:t>
            </a:r>
            <a:endParaRPr lang="en-GB" sz="1400" kern="1200" dirty="0">
              <a:solidFill>
                <a:schemeClr val="tx1"/>
              </a:solidFill>
              <a:effectLst/>
              <a:latin typeface="+mn-lt"/>
              <a:ea typeface="+mn-ea"/>
              <a:cs typeface="+mn-cs"/>
            </a:endParaRPr>
          </a:p>
          <a:p>
            <a:pPr lvl="0" algn="r" rtl="1"/>
            <a:r>
              <a:rPr lang="ar-SA" sz="1400" kern="1200" dirty="0">
                <a:solidFill>
                  <a:schemeClr val="tx1"/>
                </a:solidFill>
                <a:effectLst/>
                <a:latin typeface="+mn-lt"/>
                <a:ea typeface="+mn-ea"/>
                <a:cs typeface="+mn-cs"/>
              </a:rPr>
              <a:t>قد يكون لديك ذكريات واضحة للتجارب التي خضتها وقد تسترجعها مرة تلو الأخرى فتؤدي هذه الذكريات الماضية إلى حدوث ردود فعل جسدية كتسارع دقات القلب والتعرق.</a:t>
            </a:r>
            <a:endParaRPr lang="en-GB" sz="1400" kern="1200" dirty="0">
              <a:solidFill>
                <a:schemeClr val="tx1"/>
              </a:solidFill>
              <a:effectLst/>
              <a:latin typeface="+mn-lt"/>
              <a:ea typeface="+mn-ea"/>
              <a:cs typeface="+mn-cs"/>
            </a:endParaRPr>
          </a:p>
          <a:p>
            <a:pPr lvl="0" algn="r" rtl="1"/>
            <a:r>
              <a:rPr lang="ar-SA" sz="1400" kern="1200" dirty="0">
                <a:solidFill>
                  <a:schemeClr val="tx1"/>
                </a:solidFill>
                <a:effectLst/>
                <a:latin typeface="+mn-lt"/>
                <a:ea typeface="+mn-ea"/>
                <a:cs typeface="+mn-cs"/>
              </a:rPr>
              <a:t>قد تستصعب التركيز وتستصعب اتخاذ القرارات وقد تشعر بالتشوش بسهولة كما قد يتغير نمط نومك وأكلك مما يؤدي إلى شعورك بالإرهاق.</a:t>
            </a:r>
            <a:endParaRPr lang="en-GB" sz="1400" kern="1200" dirty="0">
              <a:solidFill>
                <a:schemeClr val="tx1"/>
              </a:solidFill>
              <a:effectLst/>
              <a:latin typeface="+mn-lt"/>
              <a:ea typeface="+mn-ea"/>
              <a:cs typeface="+mn-cs"/>
            </a:endParaRPr>
          </a:p>
          <a:p>
            <a:pPr algn="r" rtl="1"/>
            <a:r>
              <a:rPr lang="ar-SA" sz="1400" kern="1200" dirty="0">
                <a:solidFill>
                  <a:schemeClr val="tx1"/>
                </a:solidFill>
                <a:effectLst/>
                <a:latin typeface="+mn-lt"/>
                <a:ea typeface="+mn-ea"/>
                <a:cs typeface="+mn-cs"/>
              </a:rPr>
              <a:t>كل هذه النقاط هي ردود فعل شائعة لدى من خاض العيش فترة النزاع.</a:t>
            </a:r>
            <a:endParaRPr lang="en-GB" sz="14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236E90CA-2281-41B0-8E45-40725871027A}" type="slidenum">
              <a:rPr lang="en-GB" smtClean="0"/>
              <a:t>3</a:t>
            </a:fld>
            <a:endParaRPr lang="en-GB"/>
          </a:p>
        </p:txBody>
      </p:sp>
    </p:spTree>
    <p:extLst>
      <p:ext uri="{BB962C8B-B14F-4D97-AF65-F5344CB8AC3E}">
        <p14:creationId xmlns:p14="http://schemas.microsoft.com/office/powerpoint/2010/main" val="32714188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ar-SA" sz="1200" kern="1200" dirty="0">
                <a:solidFill>
                  <a:schemeClr val="tx1"/>
                </a:solidFill>
                <a:effectLst/>
                <a:latin typeface="+mn-lt"/>
                <a:ea typeface="+mn-ea"/>
                <a:cs typeface="+mn-cs"/>
              </a:rPr>
              <a:t>لقد أخبرنا الأهالي أن النزاع والنزوح والعيش في ظل الموارد المحدودة يصعّب عليهم كل شيء. قد يساعدك إدراكك واعترافك بأنك تعيش في ظروف صعبة على انتقاء اللحظات المناسبة للعمل بهذه النصائح، وتذكر أن الشعور بالخوف والقلق والحزن هي ردود فعل طبيعية جدا للتجارب التي مررت بها أنت وطفلك والتي قد لا تزالون تمرون بها، فهي تمثل شعوركما بالضغط نتيجة خوض تجربة النزاع والضياع، لذا من الضروري أن تحاول قدر الإمكان أن تحد من شعور طفلك بالضيق من خلال حبه ورعايته والاستماع إلى ما يقلقه وإيجاد الروتين له ومحاولة إدخال الأنشطة الممتعة فيه. تمر العديد من الأسر بفترات عصيبة كهذه وإن التعاون مع بعضكم البعض عامل مهم لتحسين وضعكم، كما يولد شعورك بالتفاؤل حسا من الأمل بمستقبل أفضل. </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236E90CA-2281-41B0-8E45-40725871027A}" type="slidenum">
              <a:rPr lang="en-GB" smtClean="0"/>
              <a:t>24</a:t>
            </a:fld>
            <a:endParaRPr lang="en-GB"/>
          </a:p>
        </p:txBody>
      </p:sp>
    </p:spTree>
    <p:extLst>
      <p:ext uri="{BB962C8B-B14F-4D97-AF65-F5344CB8AC3E}">
        <p14:creationId xmlns:p14="http://schemas.microsoft.com/office/powerpoint/2010/main" val="22237731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1"/>
            <a:r>
              <a:rPr lang="ar-SA"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pPr marL="285750" lvl="0" indent="-285750" algn="r" rtl="1">
              <a:buFont typeface="Arial" panose="020B0604020202020204" pitchFamily="34" charset="0"/>
              <a:buChar char="•"/>
            </a:pPr>
            <a:r>
              <a:rPr lang="ar-SA" sz="1400" kern="1200" dirty="0">
                <a:solidFill>
                  <a:schemeClr val="tx1"/>
                </a:solidFill>
                <a:effectLst/>
                <a:latin typeface="+mn-lt"/>
                <a:ea typeface="+mn-ea"/>
                <a:cs typeface="+mn-cs"/>
              </a:rPr>
              <a:t>تذكر أنه على الرغم من أنك تمر بفترة عصيبة إلا أنه يمكنك العمل على السيطرة عليها مثلما تمكنت من مواجهة مصاعب أخرى في حياتك.</a:t>
            </a:r>
            <a:endParaRPr lang="en-GB" sz="1400" kern="1200" dirty="0">
              <a:solidFill>
                <a:schemeClr val="tx1"/>
              </a:solidFill>
              <a:effectLst/>
              <a:latin typeface="+mn-lt"/>
              <a:ea typeface="+mn-ea"/>
              <a:cs typeface="+mn-cs"/>
            </a:endParaRPr>
          </a:p>
          <a:p>
            <a:pPr marL="285750" lvl="0" indent="-285750" algn="r" rtl="1">
              <a:buFont typeface="Arial" panose="020B0604020202020204" pitchFamily="34" charset="0"/>
              <a:buChar char="•"/>
            </a:pPr>
            <a:r>
              <a:rPr lang="ar-SA" sz="1400" kern="1200" dirty="0">
                <a:solidFill>
                  <a:schemeClr val="tx1"/>
                </a:solidFill>
                <a:effectLst/>
                <a:latin typeface="+mn-lt"/>
                <a:ea typeface="+mn-ea"/>
                <a:cs typeface="+mn-cs"/>
              </a:rPr>
              <a:t>اعلم أن لديك نقاط قوة ومهارات وموارد شخصية يمكنك استغلالها لتحسين نفسيتك ومساعدة أسرتك.</a:t>
            </a:r>
            <a:endParaRPr lang="en-GB" sz="1400" kern="1200" dirty="0">
              <a:solidFill>
                <a:schemeClr val="tx1"/>
              </a:solidFill>
              <a:effectLst/>
              <a:latin typeface="+mn-lt"/>
              <a:ea typeface="+mn-ea"/>
              <a:cs typeface="+mn-cs"/>
            </a:endParaRPr>
          </a:p>
          <a:p>
            <a:pPr marL="285750" lvl="0" indent="-285750" algn="r" rtl="1">
              <a:buFont typeface="Arial" panose="020B0604020202020204" pitchFamily="34" charset="0"/>
              <a:buChar char="•"/>
            </a:pPr>
            <a:r>
              <a:rPr lang="ar-SA" sz="1400" kern="1200" dirty="0">
                <a:solidFill>
                  <a:schemeClr val="tx1"/>
                </a:solidFill>
                <a:effectLst/>
                <a:latin typeface="+mn-lt"/>
                <a:ea typeface="+mn-ea"/>
                <a:cs typeface="+mn-cs"/>
              </a:rPr>
              <a:t>اسمح لنفسك ولأطفالك بالحزن على ما فقدتم.</a:t>
            </a:r>
            <a:endParaRPr lang="en-GB" sz="1400" kern="1200" dirty="0">
              <a:solidFill>
                <a:schemeClr val="tx1"/>
              </a:solidFill>
              <a:effectLst/>
              <a:latin typeface="+mn-lt"/>
              <a:ea typeface="+mn-ea"/>
              <a:cs typeface="+mn-cs"/>
            </a:endParaRPr>
          </a:p>
          <a:p>
            <a:pPr marL="285750" lvl="0" indent="-285750" algn="r" rtl="1">
              <a:buFont typeface="Arial" panose="020B0604020202020204" pitchFamily="34" charset="0"/>
              <a:buChar char="•"/>
            </a:pPr>
            <a:r>
              <a:rPr lang="ar-SA" sz="1400" kern="1200" dirty="0">
                <a:solidFill>
                  <a:schemeClr val="tx1"/>
                </a:solidFill>
                <a:effectLst/>
                <a:latin typeface="+mn-lt"/>
                <a:ea typeface="+mn-ea"/>
                <a:cs typeface="+mn-cs"/>
              </a:rPr>
              <a:t>اعلم أنه ستتولد لديك تغيرات في مشاعرك وأن هذه التغيرات هي ردة فعل طبيعية لما تمر به.</a:t>
            </a:r>
            <a:endParaRPr lang="en-GB" sz="1400" kern="1200" dirty="0">
              <a:solidFill>
                <a:schemeClr val="tx1"/>
              </a:solidFill>
              <a:effectLst/>
              <a:latin typeface="+mn-lt"/>
              <a:ea typeface="+mn-ea"/>
              <a:cs typeface="+mn-cs"/>
            </a:endParaRPr>
          </a:p>
          <a:p>
            <a:pPr marL="285750" lvl="0" indent="-285750" algn="r" rtl="1">
              <a:buFont typeface="Arial" panose="020B0604020202020204" pitchFamily="34" charset="0"/>
              <a:buChar char="•"/>
            </a:pPr>
            <a:r>
              <a:rPr lang="ar-SA" sz="1400" kern="1200" dirty="0">
                <a:solidFill>
                  <a:schemeClr val="tx1"/>
                </a:solidFill>
                <a:effectLst/>
                <a:latin typeface="+mn-lt"/>
                <a:ea typeface="+mn-ea"/>
                <a:cs typeface="+mn-cs"/>
              </a:rPr>
              <a:t>حاول أن تشعر بالتفاؤل وأن تكون صاحب نظرة إيجابية قدر الإمكان حتى لو كان ذلك تجاه أمور يومية صغيرة حيث سيولد ذلك شعورا بالأمل لدى طفلك لمستقبله.</a:t>
            </a:r>
            <a:endParaRPr lang="en-GB" sz="1400" kern="1200" dirty="0">
              <a:solidFill>
                <a:schemeClr val="tx1"/>
              </a:solidFill>
              <a:effectLst/>
              <a:latin typeface="+mn-lt"/>
              <a:ea typeface="+mn-ea"/>
              <a:cs typeface="+mn-cs"/>
            </a:endParaRPr>
          </a:p>
          <a:p>
            <a:pPr marL="285750" lvl="0" indent="-285750" algn="r" rtl="1">
              <a:buFont typeface="Arial" panose="020B0604020202020204" pitchFamily="34" charset="0"/>
              <a:buChar char="•"/>
            </a:pPr>
            <a:r>
              <a:rPr lang="ar-SA" sz="1400" kern="1200" dirty="0">
                <a:solidFill>
                  <a:schemeClr val="tx1"/>
                </a:solidFill>
                <a:effectLst/>
                <a:latin typeface="+mn-lt"/>
                <a:ea typeface="+mn-ea"/>
                <a:cs typeface="+mn-cs"/>
              </a:rPr>
              <a:t>ادعموا بعضكم البعض واقبل الدعم من أصدقائك وأقاربك وجاليتك والشخصيات الدينية فيها.</a:t>
            </a:r>
            <a:endParaRPr lang="en-GB" sz="1400" kern="1200" dirty="0">
              <a:solidFill>
                <a:schemeClr val="tx1"/>
              </a:solidFill>
              <a:effectLst/>
              <a:latin typeface="+mn-lt"/>
              <a:ea typeface="+mn-ea"/>
              <a:cs typeface="+mn-cs"/>
            </a:endParaRPr>
          </a:p>
          <a:p>
            <a:pPr marL="285750" lvl="0" indent="-285750" algn="r" rtl="1">
              <a:buFont typeface="Arial" panose="020B0604020202020204" pitchFamily="34" charset="0"/>
              <a:buChar char="•"/>
            </a:pPr>
            <a:r>
              <a:rPr lang="ar-SA" sz="1400" kern="1200" dirty="0">
                <a:solidFill>
                  <a:schemeClr val="tx1"/>
                </a:solidFill>
                <a:effectLst/>
                <a:latin typeface="+mn-lt"/>
                <a:ea typeface="+mn-ea"/>
                <a:cs typeface="+mn-cs"/>
              </a:rPr>
              <a:t>حاول أن تناقش  ما يقلقك ويزعجك مع من تثق بهم من البالغين بدلا من الأطفال.</a:t>
            </a:r>
            <a:endParaRPr lang="en-GB" sz="1400" kern="1200" dirty="0">
              <a:solidFill>
                <a:schemeClr val="tx1"/>
              </a:solidFill>
              <a:effectLst/>
              <a:latin typeface="+mn-lt"/>
              <a:ea typeface="+mn-ea"/>
              <a:cs typeface="+mn-cs"/>
            </a:endParaRPr>
          </a:p>
          <a:p>
            <a:pPr marL="285750" lvl="0" indent="-285750" algn="r" rtl="1">
              <a:buFont typeface="Arial" panose="020B0604020202020204" pitchFamily="34" charset="0"/>
              <a:buChar char="•"/>
            </a:pPr>
            <a:r>
              <a:rPr lang="ar-SA" sz="1400" kern="1200" dirty="0">
                <a:solidFill>
                  <a:schemeClr val="tx1"/>
                </a:solidFill>
                <a:effectLst/>
                <a:latin typeface="+mn-lt"/>
                <a:ea typeface="+mn-ea"/>
                <a:cs typeface="+mn-cs"/>
              </a:rPr>
              <a:t>اعتن بنفسك بأكبر قدر ممكن وحاول أن تنال قسطا من الراحة كلما سنحت لك الفرصة.</a:t>
            </a:r>
            <a:endParaRPr lang="en-GB" sz="1400" kern="1200" dirty="0">
              <a:solidFill>
                <a:schemeClr val="tx1"/>
              </a:solidFill>
              <a:effectLst/>
              <a:latin typeface="+mn-lt"/>
              <a:ea typeface="+mn-ea"/>
              <a:cs typeface="+mn-cs"/>
            </a:endParaRPr>
          </a:p>
          <a:p>
            <a:pPr lvl="0" algn="r" rtl="1"/>
            <a:r>
              <a:rPr lang="ar-SA" sz="1400" kern="1200" dirty="0">
                <a:solidFill>
                  <a:schemeClr val="tx1"/>
                </a:solidFill>
                <a:effectLst/>
                <a:latin typeface="+mn-lt"/>
                <a:ea typeface="+mn-ea"/>
                <a:cs typeface="+mn-cs"/>
              </a:rPr>
              <a:t>حاول قدر الإمكان أن تؤسس أو أن تعيد تأسيس الروتين في بيتك كتحديد موعد للنوم مثلا.</a:t>
            </a:r>
            <a:endParaRPr lang="en-GB" sz="1400" kern="1200" dirty="0">
              <a:solidFill>
                <a:schemeClr val="tx1"/>
              </a:solidFill>
              <a:effectLst/>
              <a:latin typeface="+mn-lt"/>
              <a:ea typeface="+mn-ea"/>
              <a:cs typeface="+mn-cs"/>
            </a:endParaRPr>
          </a:p>
          <a:p>
            <a:pPr lvl="0" algn="r" rtl="1"/>
            <a:r>
              <a:rPr lang="ar-SA" sz="1400" kern="1200" dirty="0">
                <a:solidFill>
                  <a:schemeClr val="tx1"/>
                </a:solidFill>
                <a:effectLst/>
                <a:latin typeface="+mn-lt"/>
                <a:ea typeface="+mn-ea"/>
                <a:cs typeface="+mn-cs"/>
              </a:rPr>
              <a:t>  حاول أن تشغل نفسك بشكل منتظم قدر الإمكان بالمهمات المنزلية أو العمل أو غيرها من الأنشطة مع من حولك. </a:t>
            </a:r>
            <a:endParaRPr lang="en-GB" sz="1400" kern="1200" dirty="0">
              <a:solidFill>
                <a:schemeClr val="tx1"/>
              </a:solidFill>
              <a:effectLst/>
              <a:latin typeface="+mn-lt"/>
              <a:ea typeface="+mn-ea"/>
              <a:cs typeface="+mn-cs"/>
            </a:endParaRPr>
          </a:p>
          <a:p>
            <a:pPr lvl="0" algn="r" rtl="1"/>
            <a:r>
              <a:rPr lang="ar-SA" sz="1400" kern="1200" dirty="0">
                <a:solidFill>
                  <a:schemeClr val="tx1"/>
                </a:solidFill>
                <a:effectLst/>
                <a:latin typeface="+mn-lt"/>
                <a:ea typeface="+mn-ea"/>
                <a:cs typeface="+mn-cs"/>
              </a:rPr>
              <a:t>داوم على الأنشطة الدينية  والاجتماعية التي تلتزم بها حيث أنها ستحسن من نفسيتك. </a:t>
            </a:r>
            <a:endParaRPr lang="en-GB" sz="1400" kern="1200" dirty="0">
              <a:solidFill>
                <a:schemeClr val="tx1"/>
              </a:solidFill>
              <a:effectLst/>
              <a:latin typeface="+mn-lt"/>
              <a:ea typeface="+mn-ea"/>
              <a:cs typeface="+mn-cs"/>
            </a:endParaRPr>
          </a:p>
          <a:p>
            <a:pPr algn="r"/>
            <a:r>
              <a:rPr lang="ar-SA" sz="1400" kern="1200" dirty="0">
                <a:solidFill>
                  <a:schemeClr val="tx1"/>
                </a:solidFill>
                <a:effectLst/>
                <a:latin typeface="+mn-lt"/>
                <a:ea typeface="+mn-ea"/>
                <a:cs typeface="+mn-cs"/>
              </a:rPr>
              <a:t>تذكر أن اعتنائك بنفسك سيقويك ويؤهلك على رعاية من هم تحت مسؤوليتك. </a:t>
            </a:r>
            <a:endParaRPr lang="en-GB" sz="1400" dirty="0"/>
          </a:p>
        </p:txBody>
      </p:sp>
      <p:sp>
        <p:nvSpPr>
          <p:cNvPr id="4" name="Slide Number Placeholder 3"/>
          <p:cNvSpPr>
            <a:spLocks noGrp="1"/>
          </p:cNvSpPr>
          <p:nvPr>
            <p:ph type="sldNum" sz="quarter" idx="10"/>
          </p:nvPr>
        </p:nvSpPr>
        <p:spPr/>
        <p:txBody>
          <a:bodyPr/>
          <a:lstStyle/>
          <a:p>
            <a:fld id="{236E90CA-2281-41B0-8E45-40725871027A}" type="slidenum">
              <a:rPr lang="en-GB" smtClean="0"/>
              <a:t>4</a:t>
            </a:fld>
            <a:endParaRPr lang="en-GB"/>
          </a:p>
        </p:txBody>
      </p:sp>
    </p:spTree>
    <p:extLst>
      <p:ext uri="{BB962C8B-B14F-4D97-AF65-F5344CB8AC3E}">
        <p14:creationId xmlns:p14="http://schemas.microsoft.com/office/powerpoint/2010/main" val="28698955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z="1400" kern="1200" dirty="0">
                <a:solidFill>
                  <a:schemeClr val="tx1"/>
                </a:solidFill>
                <a:effectLst/>
                <a:latin typeface="+mn-lt"/>
                <a:ea typeface="+mn-ea"/>
                <a:cs typeface="+mn-cs"/>
              </a:rPr>
              <a:t>هناك العديد من الطرق التي يعبر فيها الأطفال الذين خاضوا تجربتي النزاع والنزوح عن شعورهم بالضيق والقلق، وتختلف ردود فعلهم تجاه التجارب العصيبة التي مروا بها بناء على عوامل عدة كعمرهم على سبيل المثال، إلا أن هناك ردود فعل شائعة بين الأطفال مثل:</a:t>
            </a:r>
            <a:endParaRPr lang="en-GB" sz="1400" kern="1200" dirty="0">
              <a:solidFill>
                <a:schemeClr val="tx1"/>
              </a:solidFill>
              <a:effectLst/>
              <a:latin typeface="+mn-lt"/>
              <a:ea typeface="+mn-ea"/>
              <a:cs typeface="+mn-cs"/>
            </a:endParaRPr>
          </a:p>
          <a:p>
            <a:pPr lvl="0" algn="r" rtl="1"/>
            <a:r>
              <a:rPr lang="ar-SA" sz="1400" kern="1200" dirty="0">
                <a:solidFill>
                  <a:schemeClr val="tx1"/>
                </a:solidFill>
                <a:effectLst/>
                <a:latin typeface="+mn-lt"/>
                <a:ea typeface="+mn-ea"/>
                <a:cs typeface="+mn-cs"/>
              </a:rPr>
              <a:t>الآلام الجسدية مثل الشكوى من الصداع وآلام البطن والحرارة والسعال وفقدان الشهية.</a:t>
            </a:r>
            <a:endParaRPr lang="en-GB" sz="1400" kern="1200" dirty="0">
              <a:solidFill>
                <a:schemeClr val="tx1"/>
              </a:solidFill>
              <a:effectLst/>
              <a:latin typeface="+mn-lt"/>
              <a:ea typeface="+mn-ea"/>
              <a:cs typeface="+mn-cs"/>
            </a:endParaRPr>
          </a:p>
          <a:p>
            <a:pPr lvl="0" algn="r" rtl="1"/>
            <a:r>
              <a:rPr lang="ar-SA" sz="1400" kern="1200" dirty="0">
                <a:solidFill>
                  <a:schemeClr val="tx1"/>
                </a:solidFill>
                <a:effectLst/>
                <a:latin typeface="+mn-lt"/>
                <a:ea typeface="+mn-ea"/>
                <a:cs typeface="+mn-cs"/>
              </a:rPr>
              <a:t>الشعور بالخوف والقلق.</a:t>
            </a:r>
            <a:endParaRPr lang="en-GB" sz="1400" kern="1200" dirty="0">
              <a:solidFill>
                <a:schemeClr val="tx1"/>
              </a:solidFill>
              <a:effectLst/>
              <a:latin typeface="+mn-lt"/>
              <a:ea typeface="+mn-ea"/>
              <a:cs typeface="+mn-cs"/>
            </a:endParaRPr>
          </a:p>
          <a:p>
            <a:pPr lvl="0" algn="r" rtl="1"/>
            <a:r>
              <a:rPr lang="ar-SA" sz="1400" kern="1200" dirty="0">
                <a:solidFill>
                  <a:schemeClr val="tx1"/>
                </a:solidFill>
                <a:effectLst/>
                <a:latin typeface="+mn-lt"/>
                <a:ea typeface="+mn-ea"/>
                <a:cs typeface="+mn-cs"/>
              </a:rPr>
              <a:t>المعاناة من الصعوبة في النوم ومن الكوابيس ومن الفزع والصراخ أثناء النوم. </a:t>
            </a:r>
            <a:endParaRPr lang="en-GB" sz="1400" kern="1200" dirty="0">
              <a:solidFill>
                <a:schemeClr val="tx1"/>
              </a:solidFill>
              <a:effectLst/>
              <a:latin typeface="+mn-lt"/>
              <a:ea typeface="+mn-ea"/>
              <a:cs typeface="+mn-cs"/>
            </a:endParaRPr>
          </a:p>
          <a:p>
            <a:pPr lvl="0" algn="r" rtl="1"/>
            <a:r>
              <a:rPr lang="ar-SA" sz="1400" kern="1200" dirty="0">
                <a:solidFill>
                  <a:schemeClr val="tx1"/>
                </a:solidFill>
                <a:effectLst/>
                <a:latin typeface="+mn-lt"/>
                <a:ea typeface="+mn-ea"/>
                <a:cs typeface="+mn-cs"/>
              </a:rPr>
              <a:t>قد يعاني بعض الأطفال من بعض عاداتهم القديمة مثل التبول الليلي والبكاء المتكرر ومص الإصبع والتعلق الزائد بالأهل والخوف أثناء الوحدة. </a:t>
            </a:r>
            <a:endParaRPr lang="en-GB" sz="1400" kern="1200" dirty="0">
              <a:solidFill>
                <a:schemeClr val="tx1"/>
              </a:solidFill>
              <a:effectLst/>
              <a:latin typeface="+mn-lt"/>
              <a:ea typeface="+mn-ea"/>
              <a:cs typeface="+mn-cs"/>
            </a:endParaRPr>
          </a:p>
          <a:p>
            <a:pPr lvl="0" algn="r" rtl="1"/>
            <a:r>
              <a:rPr lang="ar-SA" sz="1400" kern="1200" dirty="0">
                <a:solidFill>
                  <a:schemeClr val="tx1"/>
                </a:solidFill>
                <a:effectLst/>
                <a:latin typeface="+mn-lt"/>
                <a:ea typeface="+mn-ea"/>
                <a:cs typeface="+mn-cs"/>
              </a:rPr>
              <a:t>قد يصبح بعض الأطفال أكثر نشاطا أو عدوانية بينما يصبح بعضهم الآخر أكثر خجلا وهدوء وانطوائية وحزنا.</a:t>
            </a:r>
            <a:endParaRPr lang="en-GB" sz="1400" kern="1200" dirty="0">
              <a:solidFill>
                <a:schemeClr val="tx1"/>
              </a:solidFill>
              <a:effectLst/>
              <a:latin typeface="+mn-lt"/>
              <a:ea typeface="+mn-ea"/>
              <a:cs typeface="+mn-cs"/>
            </a:endParaRPr>
          </a:p>
          <a:p>
            <a:pPr lvl="0" algn="r" rtl="1"/>
            <a:r>
              <a:rPr lang="ar-SA" sz="1400" kern="1200" dirty="0">
                <a:solidFill>
                  <a:schemeClr val="tx1"/>
                </a:solidFill>
                <a:effectLst/>
                <a:latin typeface="+mn-lt"/>
                <a:ea typeface="+mn-ea"/>
                <a:cs typeface="+mn-cs"/>
              </a:rPr>
              <a:t>الصعوبة في التركيز.</a:t>
            </a:r>
            <a:endParaRPr lang="en-GB" sz="1400" kern="1200" dirty="0">
              <a:solidFill>
                <a:schemeClr val="tx1"/>
              </a:solidFill>
              <a:effectLst/>
              <a:latin typeface="+mn-lt"/>
              <a:ea typeface="+mn-ea"/>
              <a:cs typeface="+mn-cs"/>
            </a:endParaRPr>
          </a:p>
          <a:p>
            <a:pPr algn="r" rtl="1"/>
            <a:r>
              <a:rPr lang="ar-SA" sz="1400" kern="1200" dirty="0">
                <a:solidFill>
                  <a:schemeClr val="tx1"/>
                </a:solidFill>
                <a:effectLst/>
                <a:latin typeface="+mn-lt"/>
                <a:ea typeface="+mn-ea"/>
                <a:cs typeface="+mn-cs"/>
              </a:rPr>
              <a:t>من الضروري أن تتذكر أن أكثر من نصف عدد الأطفال يظهرون ردود الفعل والتغيرات السلوكية هذه بعد خوض تجارب مخيفة وعصيبة. أحيانا يلوم بعض الأهالي أنفسهم على حدوث هذه التغيرات في سلوكيات أطفالهم إلا أنها ردود فعل طبيعية وشائعة تعاني منها العديد من الأسر.</a:t>
            </a:r>
            <a:endParaRPr lang="en-GB" sz="1400" kern="1200" dirty="0">
              <a:solidFill>
                <a:schemeClr val="tx1"/>
              </a:solidFill>
              <a:effectLst/>
              <a:latin typeface="+mn-lt"/>
              <a:ea typeface="+mn-ea"/>
              <a:cs typeface="+mn-cs"/>
            </a:endParaRPr>
          </a:p>
          <a:p>
            <a:pPr algn="r" rtl="1"/>
            <a:r>
              <a:rPr lang="ar-SA" sz="1400" kern="1200" dirty="0">
                <a:solidFill>
                  <a:schemeClr val="tx1"/>
                </a:solidFill>
                <a:effectLst/>
                <a:latin typeface="+mn-lt"/>
                <a:ea typeface="+mn-ea"/>
                <a:cs typeface="+mn-cs"/>
              </a:rPr>
              <a:t>وعبر أولياء الأمور عن قلقهم تجاه:</a:t>
            </a:r>
            <a:endParaRPr lang="en-GB" sz="1400" kern="1200" dirty="0">
              <a:solidFill>
                <a:schemeClr val="tx1"/>
              </a:solidFill>
              <a:effectLst/>
              <a:latin typeface="+mn-lt"/>
              <a:ea typeface="+mn-ea"/>
              <a:cs typeface="+mn-cs"/>
            </a:endParaRPr>
          </a:p>
          <a:p>
            <a:pPr lvl="0" algn="r" rtl="1"/>
            <a:r>
              <a:rPr lang="ar-SA" sz="1400" kern="1200" dirty="0">
                <a:solidFill>
                  <a:schemeClr val="tx1"/>
                </a:solidFill>
                <a:effectLst/>
                <a:latin typeface="+mn-lt"/>
                <a:ea typeface="+mn-ea"/>
                <a:cs typeface="+mn-cs"/>
              </a:rPr>
              <a:t>شعورهم بالحيرة تجاه ما يجب عليهم فعله </a:t>
            </a:r>
            <a:endParaRPr lang="en-GB" sz="1400" kern="1200" dirty="0">
              <a:solidFill>
                <a:schemeClr val="tx1"/>
              </a:solidFill>
              <a:effectLst/>
              <a:latin typeface="+mn-lt"/>
              <a:ea typeface="+mn-ea"/>
              <a:cs typeface="+mn-cs"/>
            </a:endParaRPr>
          </a:p>
          <a:p>
            <a:pPr lvl="0" algn="r" rtl="1"/>
            <a:r>
              <a:rPr lang="ar-SA" sz="1400" kern="1200" dirty="0">
                <a:solidFill>
                  <a:schemeClr val="tx1"/>
                </a:solidFill>
                <a:effectLst/>
                <a:latin typeface="+mn-lt"/>
                <a:ea typeface="+mn-ea"/>
                <a:cs typeface="+mn-cs"/>
              </a:rPr>
              <a:t>الصعوبة في إيجاد الروتين أو المحافظة عليه</a:t>
            </a:r>
            <a:endParaRPr lang="en-GB" sz="1400" kern="1200" dirty="0">
              <a:solidFill>
                <a:schemeClr val="tx1"/>
              </a:solidFill>
              <a:effectLst/>
              <a:latin typeface="+mn-lt"/>
              <a:ea typeface="+mn-ea"/>
              <a:cs typeface="+mn-cs"/>
            </a:endParaRPr>
          </a:p>
          <a:p>
            <a:pPr lvl="0" algn="r" rtl="1"/>
            <a:r>
              <a:rPr lang="ar-SA" sz="1400" kern="1200" dirty="0">
                <a:solidFill>
                  <a:schemeClr val="tx1"/>
                </a:solidFill>
                <a:effectLst/>
                <a:latin typeface="+mn-lt"/>
                <a:ea typeface="+mn-ea"/>
                <a:cs typeface="+mn-cs"/>
              </a:rPr>
              <a:t>صعوبة التواصل مع الأطفال وخوفهم من أن أطفالهم لا يصغون إليهم</a:t>
            </a:r>
            <a:endParaRPr lang="en-GB" sz="1400" kern="1200" dirty="0">
              <a:solidFill>
                <a:schemeClr val="tx1"/>
              </a:solidFill>
              <a:effectLst/>
              <a:latin typeface="+mn-lt"/>
              <a:ea typeface="+mn-ea"/>
              <a:cs typeface="+mn-cs"/>
            </a:endParaRPr>
          </a:p>
          <a:p>
            <a:pPr algn="r"/>
            <a:endParaRPr lang="en-GB" dirty="0"/>
          </a:p>
        </p:txBody>
      </p:sp>
      <p:sp>
        <p:nvSpPr>
          <p:cNvPr id="4" name="Slide Number Placeholder 3"/>
          <p:cNvSpPr>
            <a:spLocks noGrp="1"/>
          </p:cNvSpPr>
          <p:nvPr>
            <p:ph type="sldNum" sz="quarter" idx="10"/>
          </p:nvPr>
        </p:nvSpPr>
        <p:spPr/>
        <p:txBody>
          <a:bodyPr/>
          <a:lstStyle/>
          <a:p>
            <a:fld id="{236E90CA-2281-41B0-8E45-40725871027A}" type="slidenum">
              <a:rPr lang="en-GB" smtClean="0"/>
              <a:t>6</a:t>
            </a:fld>
            <a:endParaRPr lang="en-GB"/>
          </a:p>
        </p:txBody>
      </p:sp>
    </p:spTree>
    <p:extLst>
      <p:ext uri="{BB962C8B-B14F-4D97-AF65-F5344CB8AC3E}">
        <p14:creationId xmlns:p14="http://schemas.microsoft.com/office/powerpoint/2010/main" val="24379906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rtl="1"/>
            <a:r>
              <a:rPr lang="ar-SA" sz="1200" kern="1200" dirty="0">
                <a:solidFill>
                  <a:schemeClr val="tx1"/>
                </a:solidFill>
                <a:effectLst/>
                <a:latin typeface="+mn-lt"/>
                <a:ea typeface="+mn-ea"/>
                <a:cs typeface="+mn-cs"/>
              </a:rPr>
              <a:t>اسع جاهدا على إبقاء عائلتك مع بعضها البعض دائما إن كنت تقيم في مكان محفوف بالمخاطر.</a:t>
            </a:r>
            <a:endParaRPr lang="en-GB" sz="1200" kern="1200" dirty="0">
              <a:solidFill>
                <a:schemeClr val="tx1"/>
              </a:solidFill>
              <a:effectLst/>
              <a:latin typeface="+mn-lt"/>
              <a:ea typeface="+mn-ea"/>
              <a:cs typeface="+mn-cs"/>
            </a:endParaRPr>
          </a:p>
          <a:p>
            <a:pPr lvl="0" rtl="1"/>
            <a:r>
              <a:rPr lang="ar-SA" sz="1200" kern="1200" dirty="0">
                <a:solidFill>
                  <a:schemeClr val="tx1"/>
                </a:solidFill>
                <a:effectLst/>
                <a:latin typeface="+mn-lt"/>
                <a:ea typeface="+mn-ea"/>
                <a:cs typeface="+mn-cs"/>
              </a:rPr>
              <a:t>حاول ألّا تفترق عن طفلك لفترات طويلة.</a:t>
            </a:r>
            <a:endParaRPr lang="en-GB" sz="1200" kern="1200" dirty="0">
              <a:solidFill>
                <a:schemeClr val="tx1"/>
              </a:solidFill>
              <a:effectLst/>
              <a:latin typeface="+mn-lt"/>
              <a:ea typeface="+mn-ea"/>
              <a:cs typeface="+mn-cs"/>
            </a:endParaRPr>
          </a:p>
          <a:p>
            <a:pPr lvl="0" rtl="1"/>
            <a:r>
              <a:rPr lang="ar-SA" sz="1200" kern="1200" dirty="0">
                <a:solidFill>
                  <a:schemeClr val="tx1"/>
                </a:solidFill>
                <a:effectLst/>
                <a:latin typeface="+mn-lt"/>
                <a:ea typeface="+mn-ea"/>
                <a:cs typeface="+mn-cs"/>
              </a:rPr>
              <a:t>علّم طفلك حفظ اسمه ومكان إقامته وكيفية طلب المساعدة في حال افترق عنك. </a:t>
            </a:r>
            <a:endParaRPr lang="en-GB" sz="1200" kern="1200" dirty="0">
              <a:solidFill>
                <a:schemeClr val="tx1"/>
              </a:solidFill>
              <a:effectLst/>
              <a:latin typeface="+mn-lt"/>
              <a:ea typeface="+mn-ea"/>
              <a:cs typeface="+mn-cs"/>
            </a:endParaRPr>
          </a:p>
          <a:p>
            <a:pPr lvl="0" rtl="1"/>
            <a:r>
              <a:rPr lang="ar-SA" sz="1200" kern="1200" dirty="0">
                <a:solidFill>
                  <a:schemeClr val="tx1"/>
                </a:solidFill>
                <a:effectLst/>
                <a:latin typeface="+mn-lt"/>
                <a:ea typeface="+mn-ea"/>
                <a:cs typeface="+mn-cs"/>
              </a:rPr>
              <a:t>إن كنت متجها إلى موقع لتوزيع المؤن الغذائية أو غيرها من المؤن التموينية فاحرص على بقاء طفلك بالقرب منك في جميع الأوقات أو اتركه في البيت تحت رعاية شخص بالغ أو قريب مسؤول وموثوق.</a:t>
            </a:r>
            <a:endParaRPr lang="en-GB" sz="1200" kern="1200" dirty="0">
              <a:solidFill>
                <a:schemeClr val="tx1"/>
              </a:solidFill>
              <a:effectLst/>
              <a:latin typeface="+mn-lt"/>
              <a:ea typeface="+mn-ea"/>
              <a:cs typeface="+mn-cs"/>
            </a:endParaRPr>
          </a:p>
          <a:p>
            <a:pPr lvl="0" rtl="1"/>
            <a:r>
              <a:rPr lang="ar-SA" sz="1200" kern="1200" dirty="0">
                <a:solidFill>
                  <a:schemeClr val="tx1"/>
                </a:solidFill>
                <a:effectLst/>
                <a:latin typeface="+mn-lt"/>
                <a:ea typeface="+mn-ea"/>
                <a:cs typeface="+mn-cs"/>
              </a:rPr>
              <a:t>عندما يخرج طفلك للّعب احرص أن يخبرك عن المكان الذي سيلعب فيه وعمن سيلعب معهم وعن موعد رجوعه إلى البيت. </a:t>
            </a:r>
            <a:endParaRPr lang="en-GB" sz="1200" kern="1200" dirty="0">
              <a:solidFill>
                <a:schemeClr val="tx1"/>
              </a:solidFill>
              <a:effectLst/>
              <a:latin typeface="+mn-lt"/>
              <a:ea typeface="+mn-ea"/>
              <a:cs typeface="+mn-cs"/>
            </a:endParaRPr>
          </a:p>
          <a:p>
            <a:pPr lvl="0" rtl="1"/>
            <a:r>
              <a:rPr lang="ar-SA" sz="1200" kern="1200" dirty="0">
                <a:solidFill>
                  <a:schemeClr val="tx1"/>
                </a:solidFill>
                <a:effectLst/>
                <a:latin typeface="+mn-lt"/>
                <a:ea typeface="+mn-ea"/>
                <a:cs typeface="+mn-cs"/>
              </a:rPr>
              <a:t>إن قررت اصطحاب طفلك معك إلى مكان ما فاتفق معه بشكل مسبق على مكان تلتقون فيه في حال افترق عنك، وتأكد من معرفة طفلك للمكان ومن أنه مكان يناسبه. </a:t>
            </a:r>
            <a:endParaRPr lang="en-GB" sz="1200" kern="1200" dirty="0">
              <a:solidFill>
                <a:schemeClr val="tx1"/>
              </a:solidFill>
              <a:effectLst/>
              <a:latin typeface="+mn-lt"/>
              <a:ea typeface="+mn-ea"/>
              <a:cs typeface="+mn-cs"/>
            </a:endParaRPr>
          </a:p>
          <a:p>
            <a:pPr lvl="0" rtl="1"/>
            <a:r>
              <a:rPr lang="ar-SA" sz="1200" kern="1200" dirty="0">
                <a:solidFill>
                  <a:schemeClr val="tx1"/>
                </a:solidFill>
                <a:effectLst/>
                <a:latin typeface="+mn-lt"/>
                <a:ea typeface="+mn-ea"/>
                <a:cs typeface="+mn-cs"/>
              </a:rPr>
              <a:t>ولقد ذكر الأهالي أنه إن كنت تقطن في مكان محفوف بالمخاطر فمن المحبذ أن تتفق مع طفلك على كلمة أو عبارة خاصة بينكما تستخدمها معه في لحظة معينة يدرك فيها أنه من الضروري أن  يلبي طلبك فورا، على سبيل المثال إن فهم طفلك أنه عليه أن يلزم الصمت عندما تستخدم تلك الكلمة قد يحد ذلك من تعرضه للخطر في ذلك الموقف. يمكنك استخدام أي كلمة شيفرة تتفقان عليها طالما يفهم طفلك أن عليه إطاعة أوامرك بالضبط عند سماعها. تدرب مع طفلك على استخدامها واثن عليه عند إطاعة أوامرك. يمكنك التدرب على هذه الكلمة معه بطريقة مرحة كاستخدامها عند اللعب لتصبح عادة لديه، لكن احرص على أن يعرف أنه إن استخدمتها في موقف آخر أنك جدي ولست تلعب معه.    </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236E90CA-2281-41B0-8E45-40725871027A}" type="slidenum">
              <a:rPr lang="en-GB" smtClean="0"/>
              <a:t>9</a:t>
            </a:fld>
            <a:endParaRPr lang="en-GB"/>
          </a:p>
        </p:txBody>
      </p:sp>
    </p:spTree>
    <p:extLst>
      <p:ext uri="{BB962C8B-B14F-4D97-AF65-F5344CB8AC3E}">
        <p14:creationId xmlns:p14="http://schemas.microsoft.com/office/powerpoint/2010/main" val="36436985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1"/>
            <a:endParaRPr lang="en-GB" sz="1200" kern="1200" dirty="0">
              <a:solidFill>
                <a:schemeClr val="tx1"/>
              </a:solidFill>
              <a:effectLst/>
              <a:latin typeface="+mn-lt"/>
              <a:ea typeface="+mn-ea"/>
              <a:cs typeface="+mn-cs"/>
            </a:endParaRPr>
          </a:p>
          <a:p>
            <a:pPr lvl="0" rtl="1"/>
            <a:r>
              <a:rPr lang="ar-SA" sz="1200" kern="1200" dirty="0">
                <a:solidFill>
                  <a:schemeClr val="tx1"/>
                </a:solidFill>
                <a:effectLst/>
                <a:latin typeface="+mn-lt"/>
                <a:ea typeface="+mn-ea"/>
                <a:cs typeface="+mn-cs"/>
              </a:rPr>
              <a:t>اقطع لطفلك وعدا بأنك ستقوم بكل ما باستطاعتك فعله لرعايته وحمايته. </a:t>
            </a:r>
            <a:endParaRPr lang="en-GB" sz="1200" kern="1200" dirty="0">
              <a:solidFill>
                <a:schemeClr val="tx1"/>
              </a:solidFill>
              <a:effectLst/>
              <a:latin typeface="+mn-lt"/>
              <a:ea typeface="+mn-ea"/>
              <a:cs typeface="+mn-cs"/>
            </a:endParaRPr>
          </a:p>
          <a:p>
            <a:pPr lvl="0" rtl="1"/>
            <a:r>
              <a:rPr lang="ar-SA" sz="1200" kern="1200" dirty="0">
                <a:solidFill>
                  <a:schemeClr val="tx1"/>
                </a:solidFill>
                <a:effectLst/>
                <a:latin typeface="+mn-lt"/>
                <a:ea typeface="+mn-ea"/>
                <a:cs typeface="+mn-cs"/>
              </a:rPr>
              <a:t>حاول أن تكون حنونا مع طفلك فضمّه وقبّله وامسك بيده. </a:t>
            </a:r>
            <a:endParaRPr lang="en-GB" sz="1200" kern="1200" dirty="0">
              <a:solidFill>
                <a:schemeClr val="tx1"/>
              </a:solidFill>
              <a:effectLst/>
              <a:latin typeface="+mn-lt"/>
              <a:ea typeface="+mn-ea"/>
              <a:cs typeface="+mn-cs"/>
            </a:endParaRPr>
          </a:p>
          <a:p>
            <a:pPr lvl="0" rtl="1"/>
            <a:r>
              <a:rPr lang="ar-SA" sz="1200" kern="1200" dirty="0">
                <a:solidFill>
                  <a:schemeClr val="tx1"/>
                </a:solidFill>
                <a:effectLst/>
                <a:latin typeface="+mn-lt"/>
                <a:ea typeface="+mn-ea"/>
                <a:cs typeface="+mn-cs"/>
              </a:rPr>
              <a:t>أخبر طفلك أنك تحبه بشكل متكرر فإن اهتمامك به سيشعره بالاطمئنان وسيزيد من ثقته بنفسه. </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236E90CA-2281-41B0-8E45-40725871027A}" type="slidenum">
              <a:rPr lang="en-GB" smtClean="0"/>
              <a:t>10</a:t>
            </a:fld>
            <a:endParaRPr lang="en-GB"/>
          </a:p>
        </p:txBody>
      </p:sp>
    </p:spTree>
    <p:extLst>
      <p:ext uri="{BB962C8B-B14F-4D97-AF65-F5344CB8AC3E}">
        <p14:creationId xmlns:p14="http://schemas.microsoft.com/office/powerpoint/2010/main" val="4641925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lgn="r" rtl="1"/>
            <a:r>
              <a:rPr lang="ar-SA" sz="1400" kern="1200" dirty="0">
                <a:solidFill>
                  <a:schemeClr val="tx1"/>
                </a:solidFill>
                <a:effectLst/>
                <a:latin typeface="+mn-lt"/>
                <a:ea typeface="+mn-ea"/>
                <a:cs typeface="+mn-cs"/>
              </a:rPr>
              <a:t>يعتبر إيلاء الانتباه لسلوك معين والإعجاب به ومدحه من أهم الأساليب التي قد تغير من سلوك الشخص، حيث يساعد إيلاء الانتباه والحنان والمدح على بناء علاقة طيبة مع الأطفال والبالغين على حد سواء وعلى مساعدة الأطفال بالذات على تعلم السلوك المرغوب منهم، فتزداد احتمالية تكرار الطفل لسلوك معين إن علم أن ولي أمره سيلاحظ ذلك ويمدحه عليه.  </a:t>
            </a:r>
            <a:endParaRPr lang="en-GB" sz="1400" kern="1200" dirty="0">
              <a:solidFill>
                <a:schemeClr val="tx1"/>
              </a:solidFill>
              <a:effectLst/>
              <a:latin typeface="+mn-lt"/>
              <a:ea typeface="+mn-ea"/>
              <a:cs typeface="+mn-cs"/>
            </a:endParaRPr>
          </a:p>
          <a:p>
            <a:pPr lvl="0" algn="r" rtl="1"/>
            <a:r>
              <a:rPr lang="ar-SA" sz="1400" kern="1200" dirty="0">
                <a:solidFill>
                  <a:schemeClr val="tx1"/>
                </a:solidFill>
                <a:effectLst/>
                <a:latin typeface="+mn-lt"/>
                <a:ea typeface="+mn-ea"/>
                <a:cs typeface="+mn-cs"/>
              </a:rPr>
              <a:t>يحب الطفل عادة أن يحظى على ثناء من يحبهم، فعندما تمدح سلوكا معينا لطفلك يزيد ذلك من احتمالية تكراره له وإن مدحته على السلوكيات التي ترغب بتكرارها سيزيد ذلك من احتمالية تصرفه بالشكل المرغوب فيه.</a:t>
            </a:r>
            <a:endParaRPr lang="en-GB" sz="1400" kern="1200" dirty="0">
              <a:solidFill>
                <a:schemeClr val="tx1"/>
              </a:solidFill>
              <a:effectLst/>
              <a:latin typeface="+mn-lt"/>
              <a:ea typeface="+mn-ea"/>
              <a:cs typeface="+mn-cs"/>
            </a:endParaRPr>
          </a:p>
          <a:p>
            <a:pPr lvl="0" algn="r" rtl="1"/>
            <a:r>
              <a:rPr lang="ar-SA" sz="1400" kern="1200" dirty="0">
                <a:solidFill>
                  <a:schemeClr val="tx1"/>
                </a:solidFill>
                <a:effectLst/>
                <a:latin typeface="+mn-lt"/>
                <a:ea typeface="+mn-ea"/>
                <a:cs typeface="+mn-cs"/>
              </a:rPr>
              <a:t>إن تصرّف طفلك بشكل معين ولم تمدحه عليه فمن المحتمل ألا يكرر الطفل ذلك السلوك مرة أخرى.  </a:t>
            </a:r>
            <a:endParaRPr lang="en-GB" sz="1400" kern="1200" dirty="0">
              <a:solidFill>
                <a:schemeClr val="tx1"/>
              </a:solidFill>
              <a:effectLst/>
              <a:latin typeface="+mn-lt"/>
              <a:ea typeface="+mn-ea"/>
              <a:cs typeface="+mn-cs"/>
            </a:endParaRPr>
          </a:p>
          <a:p>
            <a:pPr lvl="0" algn="r" rtl="1"/>
            <a:r>
              <a:rPr lang="ar-SA" sz="1400" kern="1200" dirty="0">
                <a:solidFill>
                  <a:schemeClr val="tx1"/>
                </a:solidFill>
                <a:effectLst/>
                <a:latin typeface="+mn-lt"/>
                <a:ea typeface="+mn-ea"/>
                <a:cs typeface="+mn-cs"/>
              </a:rPr>
              <a:t>انتهز كل فرصة يقوم بها طفلك بسلوك حسن لمدحه عليه بأي شكل كان، فمبجرد رسمك لوجه مبتسم سيعلم طفلك أنك راض عنه.  </a:t>
            </a:r>
            <a:endParaRPr lang="en-GB" sz="1400" kern="1200" dirty="0">
              <a:solidFill>
                <a:schemeClr val="tx1"/>
              </a:solidFill>
              <a:effectLst/>
              <a:latin typeface="+mn-lt"/>
              <a:ea typeface="+mn-ea"/>
              <a:cs typeface="+mn-cs"/>
            </a:endParaRPr>
          </a:p>
          <a:p>
            <a:pPr lvl="0" algn="r" rtl="1"/>
            <a:r>
              <a:rPr lang="ar-SA" sz="1400" kern="1200" dirty="0">
                <a:solidFill>
                  <a:schemeClr val="tx1"/>
                </a:solidFill>
                <a:effectLst/>
                <a:latin typeface="+mn-lt"/>
                <a:ea typeface="+mn-ea"/>
                <a:cs typeface="+mn-cs"/>
              </a:rPr>
              <a:t>تأكد من أن طفلك يعلم أي السلوكيات بالضبط تستحق المدح لكي يتعلم السلوك المرغوب منه، مثلا يمكنك أن تقول له: "شكرا لأنك لميت الأغراض عن الأرض زي ما طلبت منك يا شاطر" بحيث يعلم طفلك أي التصرفات المفيدة ترضيك. </a:t>
            </a:r>
            <a:endParaRPr lang="en-GB" sz="1400" kern="1200" dirty="0">
              <a:solidFill>
                <a:schemeClr val="tx1"/>
              </a:solidFill>
              <a:effectLst/>
              <a:latin typeface="+mn-lt"/>
              <a:ea typeface="+mn-ea"/>
              <a:cs typeface="+mn-cs"/>
            </a:endParaRPr>
          </a:p>
          <a:p>
            <a:pPr lvl="0" algn="r" rtl="1"/>
            <a:r>
              <a:rPr lang="ar-SA" sz="1400" kern="1200" dirty="0">
                <a:solidFill>
                  <a:schemeClr val="tx1"/>
                </a:solidFill>
                <a:effectLst/>
                <a:latin typeface="+mn-lt"/>
                <a:ea typeface="+mn-ea"/>
                <a:cs typeface="+mn-cs"/>
              </a:rPr>
              <a:t>يتعلم الطفل أي السلوكيات ترغب أن يكررها في المستقبل عندما تمدحه عليها بشكل محدد كأن تقول: "الله يرضى عليك لأنك بتلعب شوي شوي مع أختك".</a:t>
            </a:r>
            <a:endParaRPr lang="en-GB" sz="14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236E90CA-2281-41B0-8E45-40725871027A}" type="slidenum">
              <a:rPr lang="en-GB" smtClean="0"/>
              <a:t>11</a:t>
            </a:fld>
            <a:endParaRPr lang="en-GB"/>
          </a:p>
        </p:txBody>
      </p:sp>
    </p:spTree>
    <p:extLst>
      <p:ext uri="{BB962C8B-B14F-4D97-AF65-F5344CB8AC3E}">
        <p14:creationId xmlns:p14="http://schemas.microsoft.com/office/powerpoint/2010/main" val="18721461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rtl="1"/>
            <a:r>
              <a:rPr lang="ar-SA" sz="1200" kern="1200" dirty="0">
                <a:solidFill>
                  <a:schemeClr val="tx1"/>
                </a:solidFill>
                <a:effectLst/>
                <a:latin typeface="+mn-lt"/>
                <a:ea typeface="+mn-ea"/>
                <a:cs typeface="+mn-cs"/>
              </a:rPr>
              <a:t>حاول أن تعطي طفلك تعليمات واضحة جدا حيث تساعد التعليمات الواضحة الطفل على فهم ما هو مطلوب منه بالضبط، واعط طفلك هذه التعليمات باستخدام عبارات إيجابية بدلا من العبارات السلبية فسيزيد ذلك من احتمالية إصغائه إليك وتلبية طلبك. إن استخدام عبارة "لا تحطها هناك" هي عبارة سلبية قد يفهم طفلك منها أنك منزعج منه، بدلا من ذلك يمكنك أن تقول: "لو سمحت حط الكاسة عالطاولة" وهي عبارة إيجابية، وإن لبى طفلك طلبك امدحه فورا قائلا: "شكرا لأنك حطيت الكاسة عالطاولة". </a:t>
            </a:r>
            <a:endParaRPr lang="en-GB" sz="1200" kern="1200" dirty="0">
              <a:solidFill>
                <a:schemeClr val="tx1"/>
              </a:solidFill>
              <a:effectLst/>
              <a:latin typeface="+mn-lt"/>
              <a:ea typeface="+mn-ea"/>
              <a:cs typeface="+mn-cs"/>
            </a:endParaRPr>
          </a:p>
          <a:p>
            <a:pPr lvl="0" rtl="1"/>
            <a:r>
              <a:rPr lang="ar-SA" sz="1200" kern="1200" dirty="0">
                <a:solidFill>
                  <a:schemeClr val="tx1"/>
                </a:solidFill>
                <a:effectLst/>
                <a:latin typeface="+mn-lt"/>
                <a:ea typeface="+mn-ea"/>
                <a:cs typeface="+mn-cs"/>
              </a:rPr>
              <a:t>قد يستغرق الاعتياد على مدح الطفل بشكل مستمر بعض الوقت وقد يستغرب الطفل الذي لم يعتد على تلق المدح من ذلك في البداية بالذات، لذا قد يفيدك ممارسة هذا الأسلوب عند تلبية طفلك لطلباتك اليومية الصغيرة كأن تقول له: "عجبتني لما..." أو "شكرا لأنك..." حيث سيزيد ذلك من احتمالية تلبيته لطلباتك دائما.  </a:t>
            </a:r>
            <a:endParaRPr lang="en-GB" sz="1200" kern="1200" dirty="0">
              <a:solidFill>
                <a:schemeClr val="tx1"/>
              </a:solidFill>
              <a:effectLst/>
              <a:latin typeface="+mn-lt"/>
              <a:ea typeface="+mn-ea"/>
              <a:cs typeface="+mn-cs"/>
            </a:endParaRPr>
          </a:p>
          <a:p>
            <a:pPr lvl="0" rtl="1"/>
            <a:r>
              <a:rPr lang="ar-SA" sz="1200" kern="1200" dirty="0">
                <a:solidFill>
                  <a:schemeClr val="tx1"/>
                </a:solidFill>
                <a:effectLst/>
                <a:latin typeface="+mn-lt"/>
                <a:ea typeface="+mn-ea"/>
                <a:cs typeface="+mn-cs"/>
              </a:rPr>
              <a:t>هنلك العديد من الأساليب التي يمكنك من خلالها التعبير عن رضاك عن طفلك كأن تبتسم في وجهه أو تربت على كتفه أو تحضنه أو تقبّله أو تلقبه بلقب معين مثل "بطل". كما يمكنك الاحتفاظ بجدول ترسم فيه وجها مبتسما كل مرة يتصرف فيها طفلك بسلوك ترغب بتشجيعه عليه، قد لا يفلح هذا الأسلوب فورا لذا أمهل طفلك بعض الوقت ليعتد عليه واستمر في المحاولة.   </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236E90CA-2281-41B0-8E45-40725871027A}" type="slidenum">
              <a:rPr lang="en-GB" smtClean="0"/>
              <a:t>12</a:t>
            </a:fld>
            <a:endParaRPr lang="en-GB"/>
          </a:p>
        </p:txBody>
      </p:sp>
    </p:spTree>
    <p:extLst>
      <p:ext uri="{BB962C8B-B14F-4D97-AF65-F5344CB8AC3E}">
        <p14:creationId xmlns:p14="http://schemas.microsoft.com/office/powerpoint/2010/main" val="2528512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rtl="1"/>
            <a:r>
              <a:rPr lang="ar-SA" sz="1200" kern="1200" dirty="0">
                <a:solidFill>
                  <a:schemeClr val="tx1"/>
                </a:solidFill>
                <a:effectLst/>
                <a:latin typeface="+mn-lt"/>
                <a:ea typeface="+mn-ea"/>
                <a:cs typeface="+mn-cs"/>
              </a:rPr>
              <a:t>حاول أن تكون صبورا مع طفلك وأن تتجنب انتقاد تغيراته السلوكية كتعلقه الزائد بك أو كسعيه للشعور بالطمأنينة منك بشكل مستمر حيث أن هذه التغيرات هي ردود فعل طبيعية على الصعوبات والتغيرات التي مر بها والتي قد لا يزال يمر بها طفلك، لذا اصبر عليه وامدحه عندما يتصرف بالشكل المرغوب فسيساعده ذلك على الشعور بأمان أكثر.  </a:t>
            </a:r>
            <a:endParaRPr lang="en-GB" sz="1200" kern="1200" dirty="0">
              <a:solidFill>
                <a:schemeClr val="tx1"/>
              </a:solidFill>
              <a:effectLst/>
              <a:latin typeface="+mn-lt"/>
              <a:ea typeface="+mn-ea"/>
              <a:cs typeface="+mn-cs"/>
            </a:endParaRPr>
          </a:p>
          <a:p>
            <a:pPr lvl="0" rtl="1"/>
            <a:r>
              <a:rPr lang="ar-SA" sz="1200" kern="1200" dirty="0">
                <a:solidFill>
                  <a:schemeClr val="tx1"/>
                </a:solidFill>
                <a:effectLst/>
                <a:latin typeface="+mn-lt"/>
                <a:ea typeface="+mn-ea"/>
                <a:cs typeface="+mn-cs"/>
              </a:rPr>
              <a:t>حفز طفلك على مساعدتك وعلى تقديم المساعدة للغير وامدحه واشكره في كل مرة يقوم فيها بذلك، فإن تقديم المساعدة للغير يساعد الطفل على التأقلم مع الظروف والتحسن بشكل أسرع كما يشعره ذلك بالأهمية والحاجة إليه.</a:t>
            </a:r>
            <a:endParaRPr lang="en-GB" sz="1200" kern="1200" dirty="0">
              <a:solidFill>
                <a:schemeClr val="tx1"/>
              </a:solidFill>
              <a:effectLst/>
              <a:latin typeface="+mn-lt"/>
              <a:ea typeface="+mn-ea"/>
              <a:cs typeface="+mn-cs"/>
            </a:endParaRPr>
          </a:p>
          <a:p>
            <a:pPr lvl="0" rtl="1"/>
            <a:r>
              <a:rPr lang="ar-SA" sz="1200" kern="1200" dirty="0">
                <a:solidFill>
                  <a:schemeClr val="tx1"/>
                </a:solidFill>
                <a:effectLst/>
                <a:latin typeface="+mn-lt"/>
                <a:ea typeface="+mn-ea"/>
                <a:cs typeface="+mn-cs"/>
              </a:rPr>
              <a:t>إن الحديث بوضوح مع طفلك ومحاولة إعطائه التعليمات الواضحة دون شعورك بالغضب ضروري جدا، فإن ممارسة هذا الأسلوب الهادئ والواضح والإيجابي للحديث مع طفلك يمكّن طفلك من الانتباه إليك في الأوقات الحرجة التي يحتم عليه فيها تلبية تعليماتك.  </a:t>
            </a:r>
            <a:endParaRPr lang="en-GB" sz="1200" kern="1200" dirty="0">
              <a:solidFill>
                <a:schemeClr val="tx1"/>
              </a:solidFill>
              <a:effectLst/>
              <a:latin typeface="+mn-lt"/>
              <a:ea typeface="+mn-ea"/>
              <a:cs typeface="+mn-cs"/>
            </a:endParaRPr>
          </a:p>
          <a:p>
            <a:r>
              <a:rPr lang="ar-SA" sz="1200" kern="1200" dirty="0">
                <a:solidFill>
                  <a:schemeClr val="tx1"/>
                </a:solidFill>
                <a:effectLst/>
                <a:latin typeface="+mn-lt"/>
                <a:ea typeface="+mn-ea"/>
                <a:cs typeface="+mn-cs"/>
              </a:rPr>
              <a:t> قد يكون هناك العديد من المخاطر والأخطار التي تثير قلقك نظرا لطبيعة المكان الذي تقطن فيه حاليا، وقد تمر بمواقف يحتم فيها على طفلك اتباع تعليماتك كما هي بالضبط، لذا فإن حرصك على أن يطيع طفلك أوامرك وعلى أن يتجاوب لتعليماتك بشكل سريع سيعينك على الحفاظ على سلامته.</a:t>
            </a:r>
            <a:endParaRPr lang="en-GB" dirty="0"/>
          </a:p>
        </p:txBody>
      </p:sp>
      <p:sp>
        <p:nvSpPr>
          <p:cNvPr id="4" name="Slide Number Placeholder 3"/>
          <p:cNvSpPr>
            <a:spLocks noGrp="1"/>
          </p:cNvSpPr>
          <p:nvPr>
            <p:ph type="sldNum" sz="quarter" idx="10"/>
          </p:nvPr>
        </p:nvSpPr>
        <p:spPr/>
        <p:txBody>
          <a:bodyPr/>
          <a:lstStyle/>
          <a:p>
            <a:fld id="{236E90CA-2281-41B0-8E45-40725871027A}" type="slidenum">
              <a:rPr lang="en-GB" smtClean="0"/>
              <a:t>13</a:t>
            </a:fld>
            <a:endParaRPr lang="en-GB"/>
          </a:p>
        </p:txBody>
      </p:sp>
    </p:spTree>
    <p:extLst>
      <p:ext uri="{BB962C8B-B14F-4D97-AF65-F5344CB8AC3E}">
        <p14:creationId xmlns:p14="http://schemas.microsoft.com/office/powerpoint/2010/main" val="13730725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0FFA1494-0805-4562-BD3E-1A863785FD4F}" type="datetimeFigureOut">
              <a:rPr lang="en-GB" smtClean="0"/>
              <a:t>10/10/2017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0A1D91-89D7-4868-8664-4E8A05F624D8}" type="slidenum">
              <a:rPr lang="en-GB" smtClean="0"/>
              <a:t>‹#›</a:t>
            </a:fld>
            <a:endParaRPr lang="en-GB"/>
          </a:p>
        </p:txBody>
      </p:sp>
    </p:spTree>
    <p:extLst>
      <p:ext uri="{BB962C8B-B14F-4D97-AF65-F5344CB8AC3E}">
        <p14:creationId xmlns:p14="http://schemas.microsoft.com/office/powerpoint/2010/main" val="23003047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FFA1494-0805-4562-BD3E-1A863785FD4F}" type="datetimeFigureOut">
              <a:rPr lang="en-GB" smtClean="0"/>
              <a:t>10/10/2017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0A1D91-89D7-4868-8664-4E8A05F624D8}" type="slidenum">
              <a:rPr lang="en-GB" smtClean="0"/>
              <a:t>‹#›</a:t>
            </a:fld>
            <a:endParaRPr lang="en-GB"/>
          </a:p>
        </p:txBody>
      </p:sp>
    </p:spTree>
    <p:extLst>
      <p:ext uri="{BB962C8B-B14F-4D97-AF65-F5344CB8AC3E}">
        <p14:creationId xmlns:p14="http://schemas.microsoft.com/office/powerpoint/2010/main" val="37950745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FFA1494-0805-4562-BD3E-1A863785FD4F}" type="datetimeFigureOut">
              <a:rPr lang="en-GB" smtClean="0"/>
              <a:t>10/10/2017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0A1D91-89D7-4868-8664-4E8A05F624D8}" type="slidenum">
              <a:rPr lang="en-GB" smtClean="0"/>
              <a:t>‹#›</a:t>
            </a:fld>
            <a:endParaRPr lang="en-GB"/>
          </a:p>
        </p:txBody>
      </p:sp>
    </p:spTree>
    <p:extLst>
      <p:ext uri="{BB962C8B-B14F-4D97-AF65-F5344CB8AC3E}">
        <p14:creationId xmlns:p14="http://schemas.microsoft.com/office/powerpoint/2010/main" val="40735022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FFA1494-0805-4562-BD3E-1A863785FD4F}" type="datetimeFigureOut">
              <a:rPr lang="en-GB" smtClean="0"/>
              <a:t>10/10/2017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0A1D91-89D7-4868-8664-4E8A05F624D8}" type="slidenum">
              <a:rPr lang="en-GB" smtClean="0"/>
              <a:t>‹#›</a:t>
            </a:fld>
            <a:endParaRPr lang="en-GB"/>
          </a:p>
        </p:txBody>
      </p:sp>
    </p:spTree>
    <p:extLst>
      <p:ext uri="{BB962C8B-B14F-4D97-AF65-F5344CB8AC3E}">
        <p14:creationId xmlns:p14="http://schemas.microsoft.com/office/powerpoint/2010/main" val="39229436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FFA1494-0805-4562-BD3E-1A863785FD4F}" type="datetimeFigureOut">
              <a:rPr lang="en-GB" smtClean="0"/>
              <a:t>10/10/2017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0A1D91-89D7-4868-8664-4E8A05F624D8}" type="slidenum">
              <a:rPr lang="en-GB" smtClean="0"/>
              <a:t>‹#›</a:t>
            </a:fld>
            <a:endParaRPr lang="en-GB"/>
          </a:p>
        </p:txBody>
      </p:sp>
    </p:spTree>
    <p:extLst>
      <p:ext uri="{BB962C8B-B14F-4D97-AF65-F5344CB8AC3E}">
        <p14:creationId xmlns:p14="http://schemas.microsoft.com/office/powerpoint/2010/main" val="27419472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0FFA1494-0805-4562-BD3E-1A863785FD4F}" type="datetimeFigureOut">
              <a:rPr lang="en-GB" smtClean="0"/>
              <a:t>10/10/2017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0A1D91-89D7-4868-8664-4E8A05F624D8}" type="slidenum">
              <a:rPr lang="en-GB" smtClean="0"/>
              <a:t>‹#›</a:t>
            </a:fld>
            <a:endParaRPr lang="en-GB"/>
          </a:p>
        </p:txBody>
      </p:sp>
    </p:spTree>
    <p:extLst>
      <p:ext uri="{BB962C8B-B14F-4D97-AF65-F5344CB8AC3E}">
        <p14:creationId xmlns:p14="http://schemas.microsoft.com/office/powerpoint/2010/main" val="19988763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0FFA1494-0805-4562-BD3E-1A863785FD4F}" type="datetimeFigureOut">
              <a:rPr lang="en-GB" smtClean="0"/>
              <a:t>10/10/2017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20A1D91-89D7-4868-8664-4E8A05F624D8}" type="slidenum">
              <a:rPr lang="en-GB" smtClean="0"/>
              <a:t>‹#›</a:t>
            </a:fld>
            <a:endParaRPr lang="en-GB"/>
          </a:p>
        </p:txBody>
      </p:sp>
    </p:spTree>
    <p:extLst>
      <p:ext uri="{BB962C8B-B14F-4D97-AF65-F5344CB8AC3E}">
        <p14:creationId xmlns:p14="http://schemas.microsoft.com/office/powerpoint/2010/main" val="17947480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0FFA1494-0805-4562-BD3E-1A863785FD4F}" type="datetimeFigureOut">
              <a:rPr lang="en-GB" smtClean="0"/>
              <a:t>10/10/2017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20A1D91-89D7-4868-8664-4E8A05F624D8}" type="slidenum">
              <a:rPr lang="en-GB" smtClean="0"/>
              <a:t>‹#›</a:t>
            </a:fld>
            <a:endParaRPr lang="en-GB"/>
          </a:p>
        </p:txBody>
      </p:sp>
    </p:spTree>
    <p:extLst>
      <p:ext uri="{BB962C8B-B14F-4D97-AF65-F5344CB8AC3E}">
        <p14:creationId xmlns:p14="http://schemas.microsoft.com/office/powerpoint/2010/main" val="27308935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FA1494-0805-4562-BD3E-1A863785FD4F}" type="datetimeFigureOut">
              <a:rPr lang="en-GB" smtClean="0"/>
              <a:t>10/10/2017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20A1D91-89D7-4868-8664-4E8A05F624D8}" type="slidenum">
              <a:rPr lang="en-GB" smtClean="0"/>
              <a:t>‹#›</a:t>
            </a:fld>
            <a:endParaRPr lang="en-GB"/>
          </a:p>
        </p:txBody>
      </p:sp>
    </p:spTree>
    <p:extLst>
      <p:ext uri="{BB962C8B-B14F-4D97-AF65-F5344CB8AC3E}">
        <p14:creationId xmlns:p14="http://schemas.microsoft.com/office/powerpoint/2010/main" val="5080053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FFA1494-0805-4562-BD3E-1A863785FD4F}" type="datetimeFigureOut">
              <a:rPr lang="en-GB" smtClean="0"/>
              <a:t>10/10/2017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0A1D91-89D7-4868-8664-4E8A05F624D8}" type="slidenum">
              <a:rPr lang="en-GB" smtClean="0"/>
              <a:t>‹#›</a:t>
            </a:fld>
            <a:endParaRPr lang="en-GB"/>
          </a:p>
        </p:txBody>
      </p:sp>
    </p:spTree>
    <p:extLst>
      <p:ext uri="{BB962C8B-B14F-4D97-AF65-F5344CB8AC3E}">
        <p14:creationId xmlns:p14="http://schemas.microsoft.com/office/powerpoint/2010/main" val="13062844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FFA1494-0805-4562-BD3E-1A863785FD4F}" type="datetimeFigureOut">
              <a:rPr lang="en-GB" smtClean="0"/>
              <a:t>10/10/2017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0A1D91-89D7-4868-8664-4E8A05F624D8}" type="slidenum">
              <a:rPr lang="en-GB" smtClean="0"/>
              <a:t>‹#›</a:t>
            </a:fld>
            <a:endParaRPr lang="en-GB"/>
          </a:p>
        </p:txBody>
      </p:sp>
    </p:spTree>
    <p:extLst>
      <p:ext uri="{BB962C8B-B14F-4D97-AF65-F5344CB8AC3E}">
        <p14:creationId xmlns:p14="http://schemas.microsoft.com/office/powerpoint/2010/main" val="28758643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FA1494-0805-4562-BD3E-1A863785FD4F}" type="datetimeFigureOut">
              <a:rPr lang="en-GB" smtClean="0"/>
              <a:t>10/10/2017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0A1D91-89D7-4868-8664-4E8A05F624D8}" type="slidenum">
              <a:rPr lang="en-GB" smtClean="0"/>
              <a:t>‹#›</a:t>
            </a:fld>
            <a:endParaRPr lang="en-GB"/>
          </a:p>
        </p:txBody>
      </p:sp>
    </p:spTree>
    <p:extLst>
      <p:ext uri="{BB962C8B-B14F-4D97-AF65-F5344CB8AC3E}">
        <p14:creationId xmlns:p14="http://schemas.microsoft.com/office/powerpoint/2010/main" val="31152907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21276" y="1326223"/>
            <a:ext cx="7933702" cy="5531777"/>
          </a:xfrm>
          <a:prstGeom prst="rect">
            <a:avLst/>
          </a:prstGeom>
        </p:spPr>
      </p:pic>
      <p:sp>
        <p:nvSpPr>
          <p:cNvPr id="2" name="Title 1"/>
          <p:cNvSpPr>
            <a:spLocks noGrp="1"/>
          </p:cNvSpPr>
          <p:nvPr>
            <p:ph type="ctrTitle"/>
          </p:nvPr>
        </p:nvSpPr>
        <p:spPr>
          <a:xfrm>
            <a:off x="1881811" y="287474"/>
            <a:ext cx="8388629" cy="1832872"/>
          </a:xfrm>
        </p:spPr>
        <p:txBody>
          <a:bodyPr>
            <a:normAutofit/>
          </a:bodyPr>
          <a:lstStyle/>
          <a:p>
            <a:r>
              <a:rPr lang="ar-SA" sz="5400" b="1" dirty="0">
                <a:latin typeface="Calibri Light" panose="020F0302020204030204" pitchFamily="34" charset="0"/>
                <a:cs typeface="Calibri Light" panose="020F0302020204030204" pitchFamily="34" charset="0"/>
              </a:rPr>
              <a:t>رعاية الأطفال الذين خاضوا تجربتي النزاع والنزوح</a:t>
            </a:r>
            <a:endParaRPr lang="en-GB" sz="5400" dirty="0">
              <a:latin typeface="Calibri Light" panose="020F0302020204030204" pitchFamily="34" charset="0"/>
              <a:cs typeface="Calibri Light" panose="020F0302020204030204" pitchFamily="34" charset="0"/>
            </a:endParaRPr>
          </a:p>
        </p:txBody>
      </p:sp>
      <p:sp>
        <p:nvSpPr>
          <p:cNvPr id="5" name="TextBox 4"/>
          <p:cNvSpPr txBox="1"/>
          <p:nvPr/>
        </p:nvSpPr>
        <p:spPr>
          <a:xfrm>
            <a:off x="8738870" y="4499429"/>
            <a:ext cx="3032216" cy="923330"/>
          </a:xfrm>
          <a:prstGeom prst="rect">
            <a:avLst/>
          </a:prstGeom>
          <a:noFill/>
        </p:spPr>
        <p:txBody>
          <a:bodyPr wrap="square" rtlCol="0">
            <a:spAutoFit/>
          </a:bodyPr>
          <a:lstStyle/>
          <a:p>
            <a:pPr algn="r"/>
            <a:r>
              <a:rPr lang="ar-AE" b="1" dirty="0"/>
              <a:t>البروفيسورة راشيل كلم</a:t>
            </a:r>
            <a:endParaRPr lang="en-GB" b="1" dirty="0"/>
          </a:p>
          <a:p>
            <a:pPr algn="r"/>
            <a:r>
              <a:rPr lang="ar-AE" b="1" dirty="0"/>
              <a:t> د. آالء الخاني</a:t>
            </a:r>
            <a:endParaRPr lang="en-GB" b="1" dirty="0"/>
          </a:p>
          <a:p>
            <a:pPr algn="r"/>
            <a:r>
              <a:rPr lang="ar-AE" b="1" dirty="0"/>
              <a:t> د. كيم كارترايت </a:t>
            </a:r>
            <a:endParaRPr lang="en-GB" b="1" i="1" dirty="0"/>
          </a:p>
        </p:txBody>
      </p:sp>
      <p:pic>
        <p:nvPicPr>
          <p:cNvPr id="6" name="Picture 5"/>
          <p:cNvPicPr/>
          <p:nvPr/>
        </p:nvPicPr>
        <p:blipFill>
          <a:blip r:embed="rId3">
            <a:extLst>
              <a:ext uri="{28A0092B-C50C-407E-A947-70E740481C1C}">
                <a14:useLocalDpi xmlns:a14="http://schemas.microsoft.com/office/drawing/2010/main" val="0"/>
              </a:ext>
            </a:extLst>
          </a:blip>
          <a:stretch>
            <a:fillRect/>
          </a:stretch>
        </p:blipFill>
        <p:spPr>
          <a:xfrm>
            <a:off x="341004" y="5704113"/>
            <a:ext cx="1226456" cy="891949"/>
          </a:xfrm>
          <a:prstGeom prst="rect">
            <a:avLst/>
          </a:prstGeom>
        </p:spPr>
      </p:pic>
      <p:pic>
        <p:nvPicPr>
          <p:cNvPr id="7" name="Picture 2" descr="http://static.engineeringbecause.com/uploads/default/schools/logos/university-of-manchester.jpg">
            <a:extLst>
              <a:ext uri="{FF2B5EF4-FFF2-40B4-BE49-F238E27FC236}">
                <a16:creationId xmlns:a16="http://schemas.microsoft.com/office/drawing/2014/main" id="{0B3BFA42-8ADB-4D0F-B85C-AB0EDCA41F8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34255" y="5704114"/>
            <a:ext cx="1223392" cy="89194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28929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27906"/>
            <a:ext cx="6176053" cy="5376934"/>
          </a:xfrm>
          <a:prstGeom prst="rect">
            <a:avLst/>
          </a:prstGeom>
        </p:spPr>
      </p:pic>
      <p:sp>
        <p:nvSpPr>
          <p:cNvPr id="2" name="Title 1"/>
          <p:cNvSpPr>
            <a:spLocks noGrp="1"/>
          </p:cNvSpPr>
          <p:nvPr>
            <p:ph type="title"/>
          </p:nvPr>
        </p:nvSpPr>
        <p:spPr/>
        <p:txBody>
          <a:bodyPr/>
          <a:lstStyle/>
          <a:p>
            <a:pPr algn="ctr"/>
            <a:r>
              <a:rPr lang="ar-AE" sz="4900" b="1" dirty="0">
                <a:latin typeface="Calibri Light" panose="020F0302020204030204" pitchFamily="34" charset="0"/>
                <a:cs typeface="Calibri Light" panose="020F0302020204030204" pitchFamily="34" charset="0"/>
              </a:rPr>
              <a:t>توفير الدعم والحنان</a:t>
            </a:r>
            <a:endParaRPr lang="en-GB" sz="4900" b="1" dirty="0">
              <a:latin typeface="Calibri Light" panose="020F0302020204030204" pitchFamily="34" charset="0"/>
              <a:cs typeface="Calibri Light" panose="020F0302020204030204" pitchFamily="34" charset="0"/>
            </a:endParaRPr>
          </a:p>
        </p:txBody>
      </p:sp>
      <p:sp>
        <p:nvSpPr>
          <p:cNvPr id="3" name="Content Placeholder 2"/>
          <p:cNvSpPr>
            <a:spLocks noGrp="1"/>
          </p:cNvSpPr>
          <p:nvPr>
            <p:ph idx="1"/>
          </p:nvPr>
        </p:nvSpPr>
        <p:spPr>
          <a:xfrm>
            <a:off x="5399314" y="1825625"/>
            <a:ext cx="5954486" cy="4351338"/>
          </a:xfrm>
        </p:spPr>
        <p:txBody>
          <a:bodyPr/>
          <a:lstStyle/>
          <a:p>
            <a:pPr algn="r" rtl="1"/>
            <a:r>
              <a:rPr lang="ar-AE" dirty="0">
                <a:latin typeface="Calibri Light" panose="020F0302020204030204" pitchFamily="34" charset="0"/>
                <a:cs typeface="Calibri Light" panose="020F0302020204030204" pitchFamily="34" charset="0"/>
              </a:rPr>
              <a:t> اقطع لطفلك وعدا بأنك ستقوم بكل ما باستطاعتك لرعايته والمحافظة على سلامته</a:t>
            </a:r>
            <a:endParaRPr lang="ar-SA" dirty="0">
              <a:latin typeface="Calibri Light" panose="020F0302020204030204" pitchFamily="34" charset="0"/>
              <a:cs typeface="Calibri Light" panose="020F0302020204030204" pitchFamily="34" charset="0"/>
            </a:endParaRPr>
          </a:p>
          <a:p>
            <a:pPr algn="r" rtl="1"/>
            <a:endParaRPr lang="ar-SA" sz="1050" dirty="0">
              <a:latin typeface="Calibri Light" panose="020F0302020204030204" pitchFamily="34" charset="0"/>
              <a:cs typeface="Calibri Light" panose="020F0302020204030204" pitchFamily="34" charset="0"/>
            </a:endParaRPr>
          </a:p>
          <a:p>
            <a:pPr algn="r" rtl="1"/>
            <a:r>
              <a:rPr lang="ar-AE" dirty="0">
                <a:latin typeface="Calibri Light" panose="020F0302020204030204" pitchFamily="34" charset="0"/>
                <a:cs typeface="Calibri Light" panose="020F0302020204030204" pitchFamily="34" charset="0"/>
              </a:rPr>
              <a:t> حاول أن تكون حنونا مع طفلك بضمه ومسك يده بشكل اعتيادي</a:t>
            </a:r>
            <a:endParaRPr lang="en-GB" dirty="0">
              <a:latin typeface="Calibri Light" panose="020F0302020204030204" pitchFamily="34" charset="0"/>
              <a:cs typeface="Calibri Light" panose="020F0302020204030204" pitchFamily="34" charset="0"/>
            </a:endParaRPr>
          </a:p>
          <a:p>
            <a:pPr algn="r" rtl="1"/>
            <a:endParaRPr lang="ar-SA" sz="1050" dirty="0">
              <a:latin typeface="Calibri Light" panose="020F0302020204030204" pitchFamily="34" charset="0"/>
              <a:cs typeface="Calibri Light" panose="020F0302020204030204" pitchFamily="34" charset="0"/>
            </a:endParaRPr>
          </a:p>
          <a:p>
            <a:pPr algn="r" rtl="1"/>
            <a:r>
              <a:rPr lang="ar-AE" dirty="0">
                <a:latin typeface="Calibri Light" panose="020F0302020204030204" pitchFamily="34" charset="0"/>
                <a:cs typeface="Calibri Light" panose="020F0302020204030204" pitchFamily="34" charset="0"/>
              </a:rPr>
              <a:t> أخبر طفلك أنك تحبه بشكل متكرر فإن اهتمامك به سيشعره باالطمئنينه</a:t>
            </a:r>
            <a:endParaRPr lang="ar-SA"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38476334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AE" sz="4900" b="1" dirty="0">
                <a:latin typeface="Calibri Light" panose="020F0302020204030204" pitchFamily="34" charset="0"/>
                <a:cs typeface="Calibri Light" panose="020F0302020204030204" pitchFamily="34" charset="0"/>
              </a:rPr>
              <a:t>المدح</a:t>
            </a:r>
            <a:endParaRPr lang="en-GB" sz="4900" b="1" dirty="0">
              <a:latin typeface="Calibri Light" panose="020F0302020204030204" pitchFamily="34" charset="0"/>
              <a:cs typeface="Calibri Light" panose="020F0302020204030204" pitchFamily="34"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493" y="-463824"/>
            <a:ext cx="4229171" cy="4803283"/>
          </a:xfrm>
          <a:prstGeom prst="rect">
            <a:avLst/>
          </a:prstGeom>
        </p:spPr>
      </p:pic>
      <p:sp>
        <p:nvSpPr>
          <p:cNvPr id="3" name="Content Placeholder 2"/>
          <p:cNvSpPr>
            <a:spLocks noGrp="1"/>
          </p:cNvSpPr>
          <p:nvPr>
            <p:ph idx="1"/>
          </p:nvPr>
        </p:nvSpPr>
        <p:spPr>
          <a:xfrm>
            <a:off x="2249714" y="1688190"/>
            <a:ext cx="9766698" cy="4633913"/>
          </a:xfrm>
        </p:spPr>
        <p:txBody>
          <a:bodyPr>
            <a:normAutofit/>
          </a:bodyPr>
          <a:lstStyle/>
          <a:p>
            <a:pPr algn="r" rtl="1">
              <a:lnSpc>
                <a:spcPct val="100000"/>
              </a:lnSpc>
            </a:pPr>
            <a:r>
              <a:rPr lang="ar-AE" dirty="0">
                <a:latin typeface="Calibri Light" panose="020F0302020204030204" pitchFamily="34" charset="0"/>
                <a:cs typeface="Calibri Light" panose="020F0302020204030204" pitchFamily="34" charset="0"/>
              </a:rPr>
              <a:t>عندما تمدح سلوك طفلك فانك تشجعه على ان تكراره</a:t>
            </a:r>
            <a:endParaRPr lang="en-GB" dirty="0">
              <a:latin typeface="Calibri Light" panose="020F0302020204030204" pitchFamily="34" charset="0"/>
              <a:cs typeface="Calibri Light" panose="020F0302020204030204" pitchFamily="34" charset="0"/>
            </a:endParaRPr>
          </a:p>
          <a:p>
            <a:pPr algn="r" rtl="1">
              <a:lnSpc>
                <a:spcPct val="100000"/>
              </a:lnSpc>
            </a:pPr>
            <a:r>
              <a:rPr lang="ar-SA" dirty="0">
                <a:latin typeface="Calibri Light" panose="020F0302020204030204" pitchFamily="34" charset="0"/>
                <a:cs typeface="Calibri Light" panose="020F0302020204030204" pitchFamily="34" charset="0"/>
              </a:rPr>
              <a:t>انتهز كل فرصة يقوم بها طفلك بسلوك حسن لمدحه عليه بأي شكل كان</a:t>
            </a:r>
          </a:p>
          <a:p>
            <a:pPr algn="r" rtl="1">
              <a:lnSpc>
                <a:spcPct val="100000"/>
              </a:lnSpc>
            </a:pPr>
            <a:r>
              <a:rPr lang="ar-SA" dirty="0">
                <a:latin typeface="Calibri Light" panose="020F0302020204030204" pitchFamily="34" charset="0"/>
                <a:cs typeface="Calibri Light" panose="020F0302020204030204" pitchFamily="34" charset="0"/>
              </a:rPr>
              <a:t>تأكد من أن طفلك يعلم أي السلوكيات بالضبط تستحق المديح لكي يتعلم السلوك المرغوب</a:t>
            </a:r>
            <a:r>
              <a:rPr lang="en-GB" dirty="0">
                <a:latin typeface="Calibri Light" panose="020F0302020204030204" pitchFamily="34" charset="0"/>
                <a:cs typeface="Calibri Light" panose="020F0302020204030204" pitchFamily="34" charset="0"/>
              </a:rPr>
              <a:t> </a:t>
            </a:r>
            <a:r>
              <a:rPr lang="ar-SA" dirty="0">
                <a:latin typeface="Calibri Light" panose="020F0302020204030204" pitchFamily="34" charset="0"/>
                <a:cs typeface="Calibri Light" panose="020F0302020204030204" pitchFamily="34" charset="0"/>
              </a:rPr>
              <a:t>فيه </a:t>
            </a:r>
            <a:endParaRPr lang="en-GB" dirty="0">
              <a:latin typeface="Calibri Light" panose="020F0302020204030204" pitchFamily="34" charset="0"/>
              <a:cs typeface="Calibri Light" panose="020F0302020204030204" pitchFamily="34" charset="0"/>
            </a:endParaRPr>
          </a:p>
          <a:p>
            <a:pPr algn="r" rtl="1">
              <a:lnSpc>
                <a:spcPct val="100000"/>
              </a:lnSpc>
            </a:pPr>
            <a:r>
              <a:rPr lang="ar-SA" dirty="0">
                <a:latin typeface="Calibri Light" panose="020F0302020204030204" pitchFamily="34" charset="0"/>
                <a:cs typeface="Calibri Light" panose="020F0302020204030204" pitchFamily="34" charset="0"/>
              </a:rPr>
              <a:t>مثلا يمكنك أن تقول له: "شكرا لأنك لميت الأغراض عن الأرض زي ما طلبت منك يا شاطر" بحيث يعلم طفلك أي التصرفات المفيدة ترضيك </a:t>
            </a:r>
            <a:endParaRPr lang="en-GB" dirty="0">
              <a:latin typeface="Calibri Light" panose="020F0302020204030204" pitchFamily="34" charset="0"/>
              <a:cs typeface="Calibri Light" panose="020F0302020204030204" pitchFamily="34" charset="0"/>
            </a:endParaRPr>
          </a:p>
          <a:p>
            <a:pPr lvl="0" algn="r" rtl="1">
              <a:lnSpc>
                <a:spcPct val="100000"/>
              </a:lnSpc>
            </a:pPr>
            <a:r>
              <a:rPr lang="ar-SA" dirty="0">
                <a:latin typeface="Calibri Light" panose="020F0302020204030204" pitchFamily="34" charset="0"/>
                <a:cs typeface="Calibri Light" panose="020F0302020204030204" pitchFamily="34" charset="0"/>
              </a:rPr>
              <a:t>يتعلم الطفل أي السلوكيات ترغب أن يكررها في المستقبل عندما تمدحه عليها بشكل محدد كأن تقول: "الله يرضى عليك لأنك بتلعب شوي شوي مع أختك"</a:t>
            </a:r>
            <a:endParaRPr lang="en-GB"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41714741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AE" b="1" dirty="0">
                <a:latin typeface="Calibri Light" panose="020F0302020204030204" pitchFamily="34" charset="0"/>
                <a:cs typeface="Calibri Light" panose="020F0302020204030204" pitchFamily="34" charset="0"/>
              </a:rPr>
              <a:t>ارشادات ايجابي</a:t>
            </a:r>
            <a:r>
              <a:rPr lang="ar-SA" b="1" dirty="0">
                <a:latin typeface="Calibri Light" panose="020F0302020204030204" pitchFamily="34" charset="0"/>
                <a:cs typeface="Calibri Light" panose="020F0302020204030204" pitchFamily="34" charset="0"/>
              </a:rPr>
              <a:t>ة</a:t>
            </a:r>
            <a:r>
              <a:rPr lang="ar-AE" b="1" dirty="0">
                <a:latin typeface="Calibri Light" panose="020F0302020204030204" pitchFamily="34" charset="0"/>
                <a:cs typeface="Calibri Light" panose="020F0302020204030204" pitchFamily="34" charset="0"/>
              </a:rPr>
              <a:t> واضح</a:t>
            </a:r>
            <a:r>
              <a:rPr lang="ar-SA" b="1" dirty="0">
                <a:latin typeface="Calibri Light" panose="020F0302020204030204" pitchFamily="34" charset="0"/>
                <a:cs typeface="Calibri Light" panose="020F0302020204030204" pitchFamily="34" charset="0"/>
              </a:rPr>
              <a:t>ة</a:t>
            </a:r>
            <a:r>
              <a:rPr lang="ar-AE" b="1" dirty="0">
                <a:latin typeface="Calibri Light" panose="020F0302020204030204" pitchFamily="34" charset="0"/>
                <a:cs typeface="Calibri Light" panose="020F0302020204030204" pitchFamily="34" charset="0"/>
              </a:rPr>
              <a:t> مع المديح</a:t>
            </a:r>
            <a:endParaRPr lang="en-GB" b="1" dirty="0">
              <a:latin typeface="Calibri Light" panose="020F0302020204030204" pitchFamily="34" charset="0"/>
              <a:cs typeface="Calibri Light" panose="020F0302020204030204" pitchFamily="34" charset="0"/>
            </a:endParaRPr>
          </a:p>
        </p:txBody>
      </p:sp>
      <p:sp>
        <p:nvSpPr>
          <p:cNvPr id="3" name="Content Placeholder 2"/>
          <p:cNvSpPr>
            <a:spLocks noGrp="1"/>
          </p:cNvSpPr>
          <p:nvPr>
            <p:ph idx="1"/>
          </p:nvPr>
        </p:nvSpPr>
        <p:spPr/>
        <p:txBody>
          <a:bodyPr>
            <a:normAutofit lnSpcReduction="10000"/>
          </a:bodyPr>
          <a:lstStyle/>
          <a:p>
            <a:pPr algn="r" rtl="1">
              <a:lnSpc>
                <a:spcPct val="100000"/>
              </a:lnSpc>
            </a:pPr>
            <a:r>
              <a:rPr lang="ar-SA" dirty="0">
                <a:latin typeface="Calibri Light" panose="020F0302020204030204" pitchFamily="34" charset="0"/>
                <a:cs typeface="Calibri Light" panose="020F0302020204030204" pitchFamily="34" charset="0"/>
              </a:rPr>
              <a:t>حاول أن تعطي طفلك تعليمات واضحة جدا</a:t>
            </a:r>
          </a:p>
          <a:p>
            <a:pPr algn="r" rtl="1">
              <a:lnSpc>
                <a:spcPct val="100000"/>
              </a:lnSpc>
            </a:pPr>
            <a:r>
              <a:rPr lang="ar-SA" dirty="0">
                <a:latin typeface="Calibri Light" panose="020F0302020204030204" pitchFamily="34" charset="0"/>
                <a:cs typeface="Calibri Light" panose="020F0302020204030204" pitchFamily="34" charset="0"/>
              </a:rPr>
              <a:t>اعط طفلك هذه التعليمات باستخدام عبارات إيجابية بدلا من العبارات السلبية فسيزيد ذلك من احتمالية إصغائه إليك وتلبية طلبك. إن استخدام عبارة "لا تحطها هناك" هي عبارة سلبية قد يفهم طفلك منها أنك منزعج منه، بدلا من ذلك يمكنك أن تقول: "لو سمحت حط الكاسة عالطاولة" وهي عبارة إيجابية، وإن لبى طفلك طلبك امدحه فورا قائلا: "شكرا لأنك حطيت الكاسة عالطاولة"</a:t>
            </a:r>
          </a:p>
          <a:p>
            <a:pPr algn="r" rtl="1">
              <a:lnSpc>
                <a:spcPct val="100000"/>
              </a:lnSpc>
            </a:pPr>
            <a:r>
              <a:rPr lang="ar-SA" dirty="0">
                <a:latin typeface="Calibri Light" panose="020F0302020204030204" pitchFamily="34" charset="0"/>
                <a:cs typeface="Calibri Light" panose="020F0302020204030204" pitchFamily="34" charset="0"/>
              </a:rPr>
              <a:t>قد يستغرق الاعتياد على مدح الطفل بشكل مستمر بعض الوقت </a:t>
            </a:r>
          </a:p>
          <a:p>
            <a:pPr algn="r" rtl="1">
              <a:lnSpc>
                <a:spcPct val="100000"/>
              </a:lnSpc>
            </a:pPr>
            <a:r>
              <a:rPr lang="ar-SA" dirty="0">
                <a:latin typeface="Calibri Light" panose="020F0302020204030204" pitchFamily="34" charset="0"/>
                <a:cs typeface="Calibri Light" panose="020F0302020204030204" pitchFamily="34" charset="0"/>
              </a:rPr>
              <a:t>هنا لك العديد من الأساليب التي يمكنك من خلالها التعبير عن رضاك عن طفلك </a:t>
            </a:r>
          </a:p>
          <a:p>
            <a:pPr algn="r" rtl="1">
              <a:lnSpc>
                <a:spcPct val="100000"/>
              </a:lnSpc>
            </a:pPr>
            <a:r>
              <a:rPr lang="ar-SA" dirty="0">
                <a:latin typeface="Calibri Light" panose="020F0302020204030204" pitchFamily="34" charset="0"/>
                <a:cs typeface="Calibri Light" panose="020F0302020204030204" pitchFamily="34" charset="0"/>
              </a:rPr>
              <a:t>قد لا يفلح هذا الأسلوب فورا لذا أمهل طفلك بعض الوقت ليعتد عليه واستمر في المحاولة</a:t>
            </a:r>
            <a:endParaRPr lang="en-GB"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6491970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AE" dirty="0">
                <a:latin typeface="Calibri Light" panose="020F0302020204030204" pitchFamily="34" charset="0"/>
                <a:cs typeface="Calibri Light" panose="020F0302020204030204" pitchFamily="34" charset="0"/>
              </a:rPr>
              <a:t>ارشادات هادئ</a:t>
            </a:r>
            <a:r>
              <a:rPr lang="ar-SA" dirty="0">
                <a:latin typeface="Calibri Light" panose="020F0302020204030204" pitchFamily="34" charset="0"/>
                <a:cs typeface="Calibri Light" panose="020F0302020204030204" pitchFamily="34" charset="0"/>
              </a:rPr>
              <a:t>ة</a:t>
            </a:r>
            <a:r>
              <a:rPr lang="ar-AE" dirty="0">
                <a:latin typeface="Calibri Light" panose="020F0302020204030204" pitchFamily="34" charset="0"/>
                <a:cs typeface="Calibri Light" panose="020F0302020204030204" pitchFamily="34" charset="0"/>
              </a:rPr>
              <a:t> وواضح</a:t>
            </a:r>
            <a:r>
              <a:rPr lang="ar-SA" dirty="0">
                <a:latin typeface="Calibri Light" panose="020F0302020204030204" pitchFamily="34" charset="0"/>
                <a:cs typeface="Calibri Light" panose="020F0302020204030204" pitchFamily="34" charset="0"/>
              </a:rPr>
              <a:t>ة</a:t>
            </a:r>
            <a:endParaRPr lang="en-GB" dirty="0">
              <a:latin typeface="Calibri Light" panose="020F0302020204030204" pitchFamily="34" charset="0"/>
              <a:cs typeface="Calibri Light" panose="020F0302020204030204" pitchFamily="34" charset="0"/>
            </a:endParaRPr>
          </a:p>
        </p:txBody>
      </p:sp>
      <p:sp>
        <p:nvSpPr>
          <p:cNvPr id="3" name="Content Placeholder 2"/>
          <p:cNvSpPr>
            <a:spLocks noGrp="1"/>
          </p:cNvSpPr>
          <p:nvPr>
            <p:ph idx="1"/>
          </p:nvPr>
        </p:nvSpPr>
        <p:spPr>
          <a:xfrm>
            <a:off x="551543" y="1825625"/>
            <a:ext cx="10802257" cy="4351338"/>
          </a:xfrm>
        </p:spPr>
        <p:txBody>
          <a:bodyPr>
            <a:normAutofit/>
          </a:bodyPr>
          <a:lstStyle/>
          <a:p>
            <a:pPr algn="r" rtl="1">
              <a:lnSpc>
                <a:spcPct val="100000"/>
              </a:lnSpc>
            </a:pPr>
            <a:r>
              <a:rPr lang="ar-SA" dirty="0">
                <a:latin typeface="Calibri Light" panose="020F0302020204030204" pitchFamily="34" charset="0"/>
                <a:cs typeface="Calibri Light" panose="020F0302020204030204" pitchFamily="34" charset="0"/>
              </a:rPr>
              <a:t>حاول أن تكون صبورا مع طفلك وأن تتجنب الانتقاد</a:t>
            </a:r>
          </a:p>
          <a:p>
            <a:pPr algn="r" rtl="1">
              <a:lnSpc>
                <a:spcPct val="100000"/>
              </a:lnSpc>
            </a:pPr>
            <a:endParaRPr lang="ar-SA" dirty="0">
              <a:latin typeface="Calibri Light" panose="020F0302020204030204" pitchFamily="34" charset="0"/>
              <a:cs typeface="Calibri Light" panose="020F0302020204030204" pitchFamily="34" charset="0"/>
            </a:endParaRPr>
          </a:p>
          <a:p>
            <a:pPr algn="r" rtl="1">
              <a:lnSpc>
                <a:spcPct val="100000"/>
              </a:lnSpc>
            </a:pPr>
            <a:r>
              <a:rPr lang="ar-SA" dirty="0">
                <a:latin typeface="Calibri Light" panose="020F0302020204030204" pitchFamily="34" charset="0"/>
                <a:cs typeface="Calibri Light" panose="020F0302020204030204" pitchFamily="34" charset="0"/>
              </a:rPr>
              <a:t>اصبر عليه وامدحه عندما يتصرف بالشكل المرغوب فسيساعده ذلك على الشعور بأمان أكثر</a:t>
            </a:r>
          </a:p>
          <a:p>
            <a:pPr algn="r" rtl="1">
              <a:lnSpc>
                <a:spcPct val="100000"/>
              </a:lnSpc>
            </a:pPr>
            <a:endParaRPr lang="ar-SA" dirty="0">
              <a:latin typeface="Calibri Light" panose="020F0302020204030204" pitchFamily="34" charset="0"/>
              <a:cs typeface="Calibri Light" panose="020F0302020204030204" pitchFamily="34" charset="0"/>
            </a:endParaRPr>
          </a:p>
          <a:p>
            <a:pPr algn="r" rtl="1">
              <a:lnSpc>
                <a:spcPct val="100000"/>
              </a:lnSpc>
            </a:pPr>
            <a:r>
              <a:rPr lang="ar-SA" dirty="0">
                <a:latin typeface="Calibri Light" panose="020F0302020204030204" pitchFamily="34" charset="0"/>
                <a:cs typeface="Calibri Light" panose="020F0302020204030204" pitchFamily="34" charset="0"/>
              </a:rPr>
              <a:t>حفز طفلك على مساعدتك وعلى تقديم المساعدة للغير وامدحه واشكره في كل مرة يقوم فيها بذلك</a:t>
            </a:r>
          </a:p>
          <a:p>
            <a:pPr algn="r" rtl="1">
              <a:lnSpc>
                <a:spcPct val="100000"/>
              </a:lnSpc>
            </a:pPr>
            <a:r>
              <a:rPr lang="ar-SA" dirty="0">
                <a:latin typeface="Calibri Light" panose="020F0302020204030204" pitchFamily="34" charset="0"/>
                <a:cs typeface="Calibri Light" panose="020F0302020204030204" pitchFamily="34" charset="0"/>
              </a:rPr>
              <a:t>إن حرصك على أن يطيع طفلك أوامرك وعلى أن يتجاوب لتعليماتك بشكل سريع سيعينك على الحفاظ على سلامته</a:t>
            </a:r>
            <a:endParaRPr lang="en-GB"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41606754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0336" y="1192696"/>
            <a:ext cx="6469558" cy="5129929"/>
          </a:xfrm>
          <a:prstGeom prst="rect">
            <a:avLst/>
          </a:prstGeom>
        </p:spPr>
      </p:pic>
      <p:sp>
        <p:nvSpPr>
          <p:cNvPr id="2" name="Title 1"/>
          <p:cNvSpPr>
            <a:spLocks noGrp="1"/>
          </p:cNvSpPr>
          <p:nvPr>
            <p:ph type="title"/>
          </p:nvPr>
        </p:nvSpPr>
        <p:spPr/>
        <p:txBody>
          <a:bodyPr/>
          <a:lstStyle/>
          <a:p>
            <a:pPr algn="ctr"/>
            <a:r>
              <a:rPr lang="ar-AE" dirty="0">
                <a:latin typeface="Calibri Light" panose="020F0302020204030204" pitchFamily="34" charset="0"/>
                <a:cs typeface="Calibri Light" panose="020F0302020204030204" pitchFamily="34" charset="0"/>
              </a:rPr>
              <a:t>قضاء الوقت سوية والتحدث مع بعض </a:t>
            </a:r>
            <a:endParaRPr lang="en-GB" dirty="0">
              <a:latin typeface="Calibri Light" panose="020F0302020204030204" pitchFamily="34" charset="0"/>
              <a:cs typeface="Calibri Light" panose="020F0302020204030204" pitchFamily="34" charset="0"/>
            </a:endParaRPr>
          </a:p>
        </p:txBody>
      </p:sp>
      <p:sp>
        <p:nvSpPr>
          <p:cNvPr id="3" name="Content Placeholder 2"/>
          <p:cNvSpPr>
            <a:spLocks noGrp="1"/>
          </p:cNvSpPr>
          <p:nvPr>
            <p:ph idx="1"/>
          </p:nvPr>
        </p:nvSpPr>
        <p:spPr>
          <a:xfrm>
            <a:off x="5645426" y="1488902"/>
            <a:ext cx="6361044" cy="5369097"/>
          </a:xfrm>
        </p:spPr>
        <p:txBody>
          <a:bodyPr>
            <a:normAutofit/>
          </a:bodyPr>
          <a:lstStyle/>
          <a:p>
            <a:pPr algn="r" rtl="1">
              <a:lnSpc>
                <a:spcPct val="100000"/>
              </a:lnSpc>
            </a:pPr>
            <a:r>
              <a:rPr lang="ar-SA" dirty="0">
                <a:latin typeface="Calibri Light" panose="020F0302020204030204" pitchFamily="34" charset="0"/>
                <a:cs typeface="Calibri Light" panose="020F0302020204030204" pitchFamily="34" charset="0"/>
              </a:rPr>
              <a:t>أن قضاء بعض الوقت ولو لدقائق معدودة لمنح طفلك الانتباه كلما سنحت لك الفرصة سيزيد من ثقته بنفسه وسيحد من شعوره بالقلق</a:t>
            </a:r>
          </a:p>
          <a:p>
            <a:pPr algn="r" rtl="1">
              <a:lnSpc>
                <a:spcPct val="100000"/>
              </a:lnSpc>
            </a:pPr>
            <a:endParaRPr lang="ar-SA" dirty="0">
              <a:latin typeface="Calibri Light" panose="020F0302020204030204" pitchFamily="34" charset="0"/>
              <a:cs typeface="Calibri Light" panose="020F0302020204030204" pitchFamily="34" charset="0"/>
            </a:endParaRPr>
          </a:p>
          <a:p>
            <a:pPr algn="r" rtl="1">
              <a:lnSpc>
                <a:spcPct val="100000"/>
              </a:lnSpc>
            </a:pPr>
            <a:r>
              <a:rPr lang="ar-SA" dirty="0">
                <a:latin typeface="Calibri Light" panose="020F0302020204030204" pitchFamily="34" charset="0"/>
                <a:cs typeface="Calibri Light" panose="020F0302020204030204" pitchFamily="34" charset="0"/>
              </a:rPr>
              <a:t>إن كنت مشغولا عندما يرغب طفلك بأن يحظى على انتباهك حاول أن تخبره أنك ستستمع إليه في أقرب وقت ممكن</a:t>
            </a:r>
          </a:p>
          <a:p>
            <a:pPr algn="r" rtl="1">
              <a:lnSpc>
                <a:spcPct val="100000"/>
              </a:lnSpc>
            </a:pPr>
            <a:endParaRPr lang="ar-SA" dirty="0">
              <a:latin typeface="Calibri Light" panose="020F0302020204030204" pitchFamily="34" charset="0"/>
              <a:cs typeface="Calibri Light" panose="020F0302020204030204" pitchFamily="34" charset="0"/>
            </a:endParaRPr>
          </a:p>
          <a:p>
            <a:pPr algn="r" rtl="1">
              <a:lnSpc>
                <a:spcPct val="100000"/>
              </a:lnSpc>
            </a:pPr>
            <a:r>
              <a:rPr lang="ar-SA" dirty="0">
                <a:latin typeface="Calibri Light" panose="020F0302020204030204" pitchFamily="34" charset="0"/>
                <a:cs typeface="Calibri Light" panose="020F0302020204030204" pitchFamily="34" charset="0"/>
              </a:rPr>
              <a:t>حاول أن تخصص وقتا للاستماع إليه وإلى استيعابه واسأله عن تجاربه التي مر بها وعما يقلقه وعما يستصعب التأقلم معه</a:t>
            </a:r>
          </a:p>
          <a:p>
            <a:pPr marL="0" indent="0" algn="r">
              <a:buNone/>
            </a:pPr>
            <a:endParaRPr lang="en-GB"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9234371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AE" dirty="0">
                <a:latin typeface="Calibri Light" panose="020F0302020204030204" pitchFamily="34" charset="0"/>
                <a:cs typeface="Calibri Light" panose="020F0302020204030204" pitchFamily="34" charset="0"/>
              </a:rPr>
              <a:t>التحدث والاصغاء</a:t>
            </a:r>
            <a:endParaRPr lang="en-GB" dirty="0">
              <a:latin typeface="Calibri Light" panose="020F0302020204030204" pitchFamily="34" charset="0"/>
              <a:cs typeface="Calibri Light" panose="020F0302020204030204" pitchFamily="34" charset="0"/>
            </a:endParaRPr>
          </a:p>
        </p:txBody>
      </p:sp>
      <p:sp>
        <p:nvSpPr>
          <p:cNvPr id="3" name="Content Placeholder 2"/>
          <p:cNvSpPr>
            <a:spLocks noGrp="1"/>
          </p:cNvSpPr>
          <p:nvPr>
            <p:ph idx="1"/>
          </p:nvPr>
        </p:nvSpPr>
        <p:spPr/>
        <p:txBody>
          <a:bodyPr/>
          <a:lstStyle/>
          <a:p>
            <a:pPr algn="r" rtl="1">
              <a:lnSpc>
                <a:spcPct val="100000"/>
              </a:lnSpc>
            </a:pPr>
            <a:r>
              <a:rPr lang="ar-SA" dirty="0">
                <a:latin typeface="Calibri Light" panose="020F0302020204030204" pitchFamily="34" charset="0"/>
                <a:cs typeface="Calibri Light" panose="020F0302020204030204" pitchFamily="34" charset="0"/>
              </a:rPr>
              <a:t>لا تقطع لطفلك وعودا لا يمكنك الوفاء بها فعلى طفلك أن يدرك أنك لا تكذب عليه وأنه يمكنه تصديق ما تقوله له</a:t>
            </a:r>
            <a:endParaRPr lang="en-GB" dirty="0">
              <a:latin typeface="Calibri Light" panose="020F0302020204030204" pitchFamily="34" charset="0"/>
              <a:cs typeface="Calibri Light" panose="020F0302020204030204" pitchFamily="34" charset="0"/>
            </a:endParaRPr>
          </a:p>
          <a:p>
            <a:pPr algn="r" rtl="1">
              <a:lnSpc>
                <a:spcPct val="100000"/>
              </a:lnSpc>
            </a:pPr>
            <a:r>
              <a:rPr lang="ar-SA" dirty="0">
                <a:latin typeface="Calibri Light" panose="020F0302020204030204" pitchFamily="34" charset="0"/>
                <a:cs typeface="Calibri Light" panose="020F0302020204030204" pitchFamily="34" charset="0"/>
              </a:rPr>
              <a:t>كن صريحا مع طفلك وزوده بمعلومات دقيقة عمّا يحصل حوله شريطة أن تناسب عمره وفهمه </a:t>
            </a:r>
            <a:endParaRPr lang="en-GB" dirty="0">
              <a:latin typeface="Calibri Light" panose="020F0302020204030204" pitchFamily="34" charset="0"/>
              <a:cs typeface="Calibri Light" panose="020F0302020204030204" pitchFamily="34" charset="0"/>
            </a:endParaRPr>
          </a:p>
          <a:p>
            <a:pPr algn="r" rtl="1">
              <a:lnSpc>
                <a:spcPct val="100000"/>
              </a:lnSpc>
            </a:pPr>
            <a:r>
              <a:rPr lang="ar-SA" dirty="0">
                <a:latin typeface="Calibri Light" panose="020F0302020204030204" pitchFamily="34" charset="0"/>
                <a:cs typeface="Calibri Light" panose="020F0302020204030204" pitchFamily="34" charset="0"/>
              </a:rPr>
              <a:t>إن احتجت أن تفضفض عن مشاعرك فابحث عن شخص بالغ للحديث معه عمّا تمر به بدلا من طفلك </a:t>
            </a:r>
            <a:endParaRPr lang="en-GB" dirty="0">
              <a:latin typeface="Calibri Light" panose="020F0302020204030204" pitchFamily="34" charset="0"/>
              <a:cs typeface="Calibri Light" panose="020F0302020204030204" pitchFamily="34" charset="0"/>
            </a:endParaRPr>
          </a:p>
          <a:p>
            <a:pPr algn="r" rtl="1">
              <a:lnSpc>
                <a:spcPct val="100000"/>
              </a:lnSpc>
            </a:pPr>
            <a:r>
              <a:rPr lang="ar-SA" dirty="0">
                <a:latin typeface="Calibri Light" panose="020F0302020204030204" pitchFamily="34" charset="0"/>
                <a:cs typeface="Calibri Light" panose="020F0302020204030204" pitchFamily="34" charset="0"/>
              </a:rPr>
              <a:t>تذكر أن طفلك فعلا مجرد طفل فلا داعي لتحميله فوق طاقته بمشاركته ما يقلقك </a:t>
            </a:r>
            <a:endParaRPr lang="en-GB"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36496006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a:latin typeface="Calibri Light" panose="020F0302020204030204" pitchFamily="34" charset="0"/>
                <a:cs typeface="Calibri Light" panose="020F0302020204030204" pitchFamily="34" charset="0"/>
              </a:rPr>
              <a:t>تشجيع السلوك الحسن</a:t>
            </a:r>
            <a:br>
              <a:rPr lang="en-GB" dirty="0"/>
            </a:br>
            <a:endParaRPr lang="en-GB" dirty="0"/>
          </a:p>
        </p:txBody>
      </p:sp>
      <p:sp>
        <p:nvSpPr>
          <p:cNvPr id="3" name="Content Placeholder 2"/>
          <p:cNvSpPr>
            <a:spLocks noGrp="1"/>
          </p:cNvSpPr>
          <p:nvPr>
            <p:ph idx="1"/>
          </p:nvPr>
        </p:nvSpPr>
        <p:spPr/>
        <p:txBody>
          <a:bodyPr/>
          <a:lstStyle/>
          <a:p>
            <a:pPr algn="r" rtl="1">
              <a:lnSpc>
                <a:spcPct val="100000"/>
              </a:lnSpc>
            </a:pPr>
            <a:r>
              <a:rPr lang="ar-SA" dirty="0">
                <a:latin typeface="Calibri Light" panose="020F0302020204030204" pitchFamily="34" charset="0"/>
                <a:cs typeface="Calibri Light" panose="020F0302020204030204" pitchFamily="34" charset="0"/>
              </a:rPr>
              <a:t>من الضروري جدا بداية أن يعرف طفلك قوانين البيت</a:t>
            </a:r>
            <a:endParaRPr lang="en-GB" dirty="0">
              <a:latin typeface="Calibri Light" panose="020F0302020204030204" pitchFamily="34" charset="0"/>
              <a:cs typeface="Calibri Light" panose="020F0302020204030204" pitchFamily="34" charset="0"/>
            </a:endParaRPr>
          </a:p>
          <a:p>
            <a:pPr algn="r" rtl="1">
              <a:lnSpc>
                <a:spcPct val="100000"/>
              </a:lnSpc>
            </a:pPr>
            <a:r>
              <a:rPr lang="ar-SA" dirty="0">
                <a:latin typeface="Calibri Light" panose="020F0302020204030204" pitchFamily="34" charset="0"/>
                <a:cs typeface="Calibri Light" panose="020F0302020204030204" pitchFamily="34" charset="0"/>
              </a:rPr>
              <a:t> هناك العديد من الأشياء العملية جدا التي ترغب أن يقوم طفلك بها يمكنك إعانة طفلك على تعلم هذه الأشياء من خلال انتظام طلباتك منه ومدحك إياه</a:t>
            </a:r>
            <a:endParaRPr lang="en-GB" dirty="0">
              <a:latin typeface="Calibri Light" panose="020F0302020204030204" pitchFamily="34" charset="0"/>
              <a:cs typeface="Calibri Light" panose="020F0302020204030204" pitchFamily="34" charset="0"/>
            </a:endParaRPr>
          </a:p>
          <a:p>
            <a:pPr algn="r" rtl="1">
              <a:lnSpc>
                <a:spcPct val="100000"/>
              </a:lnSpc>
            </a:pPr>
            <a:r>
              <a:rPr lang="ar-SA" dirty="0">
                <a:latin typeface="Calibri Light" panose="020F0302020204030204" pitchFamily="34" charset="0"/>
                <a:cs typeface="Calibri Light" panose="020F0302020204030204" pitchFamily="34" charset="0"/>
              </a:rPr>
              <a:t>إن الطفل يتعلم من خلال مراقبة البالغين حوله لذا فإن تصرفك بهذه السلوكيات السليمة أمامه سيؤثر عليه بشكل كبير</a:t>
            </a:r>
            <a:endParaRPr lang="en-GB" dirty="0">
              <a:latin typeface="Calibri Light" panose="020F0302020204030204" pitchFamily="34" charset="0"/>
              <a:cs typeface="Calibri Light" panose="020F0302020204030204" pitchFamily="34" charset="0"/>
            </a:endParaRPr>
          </a:p>
          <a:p>
            <a:pPr algn="r" rtl="1">
              <a:lnSpc>
                <a:spcPct val="100000"/>
              </a:lnSpc>
            </a:pPr>
            <a:r>
              <a:rPr lang="ar-SA" dirty="0">
                <a:latin typeface="Calibri Light" panose="020F0302020204030204" pitchFamily="34" charset="0"/>
                <a:cs typeface="Calibri Light" panose="020F0302020204030204" pitchFamily="34" charset="0"/>
              </a:rPr>
              <a:t>ولقد عبر لنا أولياء الأمورعن قلقهم من استخدام أطفالهم للكلمات البذيئة والمسبّات، في هذه الحالة يمكنك شرح قاعدة مباشرة لطفلك توضح له فيها الطريقة التي تتوقع منه أن يتكلم فيها معك ومع غيرك</a:t>
            </a:r>
            <a:endParaRPr lang="en-GB"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10324161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a:latin typeface="Calibri Light" panose="020F0302020204030204" pitchFamily="34" charset="0"/>
                <a:cs typeface="Calibri Light" panose="020F0302020204030204" pitchFamily="34" charset="0"/>
              </a:rPr>
              <a:t>القوانين</a:t>
            </a:r>
            <a:endParaRPr lang="en-GB" b="1" dirty="0">
              <a:latin typeface="Calibri Light" panose="020F0302020204030204" pitchFamily="34" charset="0"/>
              <a:cs typeface="Calibri Light" panose="020F0302020204030204" pitchFamily="34"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353916"/>
            <a:ext cx="3602296" cy="4038023"/>
          </a:xfrm>
          <a:prstGeom prst="rect">
            <a:avLst/>
          </a:prstGeom>
        </p:spPr>
      </p:pic>
      <p:sp>
        <p:nvSpPr>
          <p:cNvPr id="3" name="Content Placeholder 2"/>
          <p:cNvSpPr>
            <a:spLocks noGrp="1"/>
          </p:cNvSpPr>
          <p:nvPr>
            <p:ph idx="1"/>
          </p:nvPr>
        </p:nvSpPr>
        <p:spPr>
          <a:xfrm>
            <a:off x="410817" y="2029240"/>
            <a:ext cx="11648662" cy="4652963"/>
          </a:xfrm>
        </p:spPr>
        <p:txBody>
          <a:bodyPr>
            <a:normAutofit/>
          </a:bodyPr>
          <a:lstStyle/>
          <a:p>
            <a:pPr algn="r" rtl="1">
              <a:lnSpc>
                <a:spcPct val="110000"/>
              </a:lnSpc>
            </a:pPr>
            <a:r>
              <a:rPr lang="ar-SA" dirty="0">
                <a:latin typeface="Calibri Light" panose="020F0302020204030204" pitchFamily="34" charset="0"/>
                <a:cs typeface="Calibri Light" panose="020F0302020204030204" pitchFamily="34" charset="0"/>
              </a:rPr>
              <a:t>تساعدك القوانين على حماية طفلك وتصرفه بالشكل المرغوب</a:t>
            </a:r>
          </a:p>
          <a:p>
            <a:pPr algn="r" rtl="1">
              <a:lnSpc>
                <a:spcPct val="110000"/>
              </a:lnSpc>
            </a:pPr>
            <a:r>
              <a:rPr lang="ar-SA" dirty="0">
                <a:latin typeface="Calibri Light" panose="020F0302020204030204" pitchFamily="34" charset="0"/>
                <a:cs typeface="Calibri Light" panose="020F0302020204030204" pitchFamily="34" charset="0"/>
              </a:rPr>
              <a:t>فستساعد كتابة لائحة بسيطة من القوانين للبيت الطفل على تذكرها</a:t>
            </a:r>
          </a:p>
          <a:p>
            <a:pPr algn="r" rtl="1">
              <a:lnSpc>
                <a:spcPct val="110000"/>
              </a:lnSpc>
            </a:pPr>
            <a:r>
              <a:rPr lang="ar-SA" dirty="0">
                <a:latin typeface="Calibri Light" panose="020F0302020204030204" pitchFamily="34" charset="0"/>
                <a:cs typeface="Calibri Light" panose="020F0302020204030204" pitchFamily="34" charset="0"/>
              </a:rPr>
              <a:t>وإن صياغتها بشكل إيجابي ضروري للتأكد من فهم الطفل لما هو مطلوب منه، من الأمثلة على ذلك: "تكلم بأدب" أو "تصرف برفق" أو "حافظ على ترتيب بيتنا"</a:t>
            </a:r>
          </a:p>
          <a:p>
            <a:pPr algn="r" rtl="1">
              <a:lnSpc>
                <a:spcPct val="110000"/>
              </a:lnSpc>
            </a:pPr>
            <a:r>
              <a:rPr lang="ar-SA" dirty="0">
                <a:latin typeface="Calibri Light" panose="020F0302020204030204" pitchFamily="34" charset="0"/>
                <a:cs typeface="Calibri Light" panose="020F0302020204030204" pitchFamily="34" charset="0"/>
              </a:rPr>
              <a:t>في حال رغبت أن يتوقف الطفل عن فعل أمر ما تأكد من أنه يستمع إليك ثم أخبره ببساطة عن السلوك الذي لم يعجبك والبديل المطلوب منه كأن تقول مثلا: "وقف صياح وإحكي بصوت واطي"</a:t>
            </a:r>
          </a:p>
          <a:p>
            <a:pPr algn="r" rtl="1">
              <a:lnSpc>
                <a:spcPct val="110000"/>
              </a:lnSpc>
            </a:pPr>
            <a:r>
              <a:rPr lang="ar-SA" dirty="0">
                <a:latin typeface="Calibri Light" panose="020F0302020204030204" pitchFamily="34" charset="0"/>
                <a:cs typeface="Calibri Light" panose="020F0302020204030204" pitchFamily="34" charset="0"/>
              </a:rPr>
              <a:t>إن استجاب الطفل لطلبك اشكره بطريقة واضحة ومباشرة</a:t>
            </a:r>
          </a:p>
          <a:p>
            <a:pPr marL="0" indent="0" algn="r">
              <a:buNone/>
            </a:pPr>
            <a:endParaRPr lang="ar-SA" dirty="0">
              <a:latin typeface="Calibri Light" panose="020F0302020204030204" pitchFamily="34" charset="0"/>
              <a:cs typeface="Calibri Light" panose="020F0302020204030204" pitchFamily="34" charset="0"/>
            </a:endParaRPr>
          </a:p>
          <a:p>
            <a:pPr marL="0" indent="0" algn="r">
              <a:buNone/>
            </a:pPr>
            <a:endParaRPr lang="en-GB"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41441798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a:latin typeface="Calibri Light" panose="020F0302020204030204" pitchFamily="34" charset="0"/>
                <a:cs typeface="Calibri Light" panose="020F0302020204030204" pitchFamily="34" charset="0"/>
              </a:rPr>
              <a:t>المخاوف والشعور بالقلق والاضطرابات الليلية</a:t>
            </a:r>
            <a:br>
              <a:rPr lang="en-GB" dirty="0">
                <a:latin typeface="Calibri Light" panose="020F0302020204030204" pitchFamily="34" charset="0"/>
                <a:cs typeface="Calibri Light" panose="020F0302020204030204" pitchFamily="34" charset="0"/>
              </a:rPr>
            </a:br>
            <a:endParaRPr lang="en-GB" dirty="0">
              <a:latin typeface="Calibri Light" panose="020F0302020204030204" pitchFamily="34" charset="0"/>
              <a:cs typeface="Calibri Light" panose="020F0302020204030204" pitchFamily="34"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2011" y="1232452"/>
            <a:ext cx="4668849" cy="5625548"/>
          </a:xfrm>
          <a:prstGeom prst="rect">
            <a:avLst/>
          </a:prstGeom>
        </p:spPr>
      </p:pic>
      <p:sp>
        <p:nvSpPr>
          <p:cNvPr id="3" name="Content Placeholder 2"/>
          <p:cNvSpPr>
            <a:spLocks noGrp="1"/>
          </p:cNvSpPr>
          <p:nvPr>
            <p:ph idx="1"/>
          </p:nvPr>
        </p:nvSpPr>
        <p:spPr>
          <a:xfrm>
            <a:off x="2888971" y="1523999"/>
            <a:ext cx="8905463" cy="4732476"/>
          </a:xfrm>
        </p:spPr>
        <p:txBody>
          <a:bodyPr>
            <a:normAutofit/>
          </a:bodyPr>
          <a:lstStyle/>
          <a:p>
            <a:pPr algn="r" rtl="1">
              <a:lnSpc>
                <a:spcPct val="110000"/>
              </a:lnSpc>
            </a:pPr>
            <a:r>
              <a:rPr lang="ar-SA" sz="3200" dirty="0">
                <a:latin typeface="Calibri Light" panose="020F0302020204030204" pitchFamily="34" charset="0"/>
                <a:cs typeface="Calibri Light" panose="020F0302020204030204" pitchFamily="34" charset="0"/>
              </a:rPr>
              <a:t>إن هذه الأمور هي ردود فعل طبيعية للأطفال</a:t>
            </a:r>
          </a:p>
          <a:p>
            <a:pPr algn="r" rtl="1">
              <a:lnSpc>
                <a:spcPct val="110000"/>
              </a:lnSpc>
            </a:pPr>
            <a:r>
              <a:rPr lang="ar-SA" sz="3200" dirty="0">
                <a:latin typeface="Calibri Light" panose="020F0302020204030204" pitchFamily="34" charset="0"/>
                <a:cs typeface="Calibri Light" panose="020F0302020204030204" pitchFamily="34" charset="0"/>
              </a:rPr>
              <a:t>قد يساعد استخدام النهج الإيجابية على زيادة ثقة الطفل بنفسه والحد من مخاوفه كما يساعده تزويده بالحنان والمدح والأمان والقدرة على التنبؤ بشكل كبير</a:t>
            </a:r>
          </a:p>
          <a:p>
            <a:pPr algn="r" rtl="1">
              <a:lnSpc>
                <a:spcPct val="110000"/>
              </a:lnSpc>
            </a:pPr>
            <a:r>
              <a:rPr lang="ar-SA" sz="3200" dirty="0">
                <a:latin typeface="Calibri Light" panose="020F0302020204030204" pitchFamily="34" charset="0"/>
                <a:cs typeface="Calibri Light" panose="020F0302020204030204" pitchFamily="34" charset="0"/>
              </a:rPr>
              <a:t>قد تؤدي المخاوف ومشاعر القلق إلى بعض الاضطرابات في النوم كتكرار الكوابيس والتبول الليلي، تذكر أنه يصعب التحكم بهذه الأشياء لذا احرص على التعامل معها برفق دون إشعار الطفل أنك منزعج منها لكي لا يزداد توتره</a:t>
            </a:r>
          </a:p>
          <a:p>
            <a:pPr marL="0" indent="0" algn="r">
              <a:buNone/>
            </a:pPr>
            <a:endParaRPr lang="en-GB" sz="3200" dirty="0">
              <a:latin typeface="Calibri Light" panose="020F0302020204030204" pitchFamily="34" charset="0"/>
              <a:cs typeface="Calibri Light" panose="020F0302020204030204" pitchFamily="34" charset="0"/>
            </a:endParaRPr>
          </a:p>
          <a:p>
            <a:pPr marL="0" indent="0" algn="r">
              <a:buNone/>
            </a:pPr>
            <a:endParaRPr lang="en-GB" sz="3200"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39367528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a:latin typeface="Calibri Light" panose="020F0302020204030204" pitchFamily="34" charset="0"/>
                <a:cs typeface="Calibri Light" panose="020F0302020204030204" pitchFamily="34" charset="0"/>
              </a:rPr>
              <a:t>الشجار والعدوانية </a:t>
            </a:r>
            <a:endParaRPr lang="en-GB" dirty="0">
              <a:latin typeface="Calibri Light" panose="020F0302020204030204" pitchFamily="34" charset="0"/>
              <a:cs typeface="Calibri Light" panose="020F0302020204030204" pitchFamily="34"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772" y="2425149"/>
            <a:ext cx="6536460" cy="4671390"/>
          </a:xfrm>
          <a:prstGeom prst="rect">
            <a:avLst/>
          </a:prstGeom>
        </p:spPr>
      </p:pic>
      <p:sp>
        <p:nvSpPr>
          <p:cNvPr id="3" name="Content Placeholder 2"/>
          <p:cNvSpPr>
            <a:spLocks noGrp="1"/>
          </p:cNvSpPr>
          <p:nvPr>
            <p:ph idx="1"/>
          </p:nvPr>
        </p:nvSpPr>
        <p:spPr>
          <a:xfrm>
            <a:off x="1447792" y="1520825"/>
            <a:ext cx="10515600" cy="4351338"/>
          </a:xfrm>
        </p:spPr>
        <p:txBody>
          <a:bodyPr>
            <a:normAutofit/>
          </a:bodyPr>
          <a:lstStyle/>
          <a:p>
            <a:pPr algn="r" rtl="1">
              <a:lnSpc>
                <a:spcPct val="110000"/>
              </a:lnSpc>
            </a:pPr>
            <a:r>
              <a:rPr lang="ar-SA" dirty="0">
                <a:latin typeface="Calibri Light" panose="020F0302020204030204" pitchFamily="34" charset="0"/>
                <a:cs typeface="Calibri Light" panose="020F0302020204030204" pitchFamily="34" charset="0"/>
              </a:rPr>
              <a:t>وهي ردود فعل طبيعية تتولد نتيجة التغيرات التي مروا بها والأحداث التي شهدوها</a:t>
            </a:r>
          </a:p>
          <a:p>
            <a:pPr algn="r" rtl="1">
              <a:lnSpc>
                <a:spcPct val="110000"/>
              </a:lnSpc>
            </a:pPr>
            <a:endParaRPr lang="ar-SA" sz="1100" dirty="0">
              <a:latin typeface="Calibri Light" panose="020F0302020204030204" pitchFamily="34" charset="0"/>
              <a:cs typeface="Calibri Light" panose="020F0302020204030204" pitchFamily="34" charset="0"/>
            </a:endParaRPr>
          </a:p>
          <a:p>
            <a:pPr algn="r" rtl="1">
              <a:lnSpc>
                <a:spcPct val="110000"/>
              </a:lnSpc>
            </a:pPr>
            <a:r>
              <a:rPr lang="ar-SA" dirty="0">
                <a:latin typeface="Calibri Light" panose="020F0302020204030204" pitchFamily="34" charset="0"/>
                <a:cs typeface="Calibri Light" panose="020F0302020204030204" pitchFamily="34" charset="0"/>
              </a:rPr>
              <a:t>ضع القوانين الواضحة التي تبين للطفل ما هو مسموح وما هو ممنوع</a:t>
            </a:r>
          </a:p>
          <a:p>
            <a:pPr algn="r" rtl="1">
              <a:lnSpc>
                <a:spcPct val="110000"/>
              </a:lnSpc>
            </a:pPr>
            <a:endParaRPr lang="ar-SA" sz="1050" dirty="0">
              <a:latin typeface="Calibri Light" panose="020F0302020204030204" pitchFamily="34" charset="0"/>
              <a:cs typeface="Calibri Light" panose="020F0302020204030204" pitchFamily="34" charset="0"/>
            </a:endParaRPr>
          </a:p>
          <a:p>
            <a:pPr algn="r" rtl="1">
              <a:lnSpc>
                <a:spcPct val="110000"/>
              </a:lnSpc>
            </a:pPr>
            <a:r>
              <a:rPr lang="ar-SA" dirty="0">
                <a:latin typeface="Calibri Light" panose="020F0302020204030204" pitchFamily="34" charset="0"/>
                <a:cs typeface="Calibri Light" panose="020F0302020204030204" pitchFamily="34" charset="0"/>
              </a:rPr>
              <a:t>من الضروري أن تخبر طفلك ما هو مطلوب منه بالضبط</a:t>
            </a:r>
          </a:p>
          <a:p>
            <a:pPr algn="r" rtl="1">
              <a:lnSpc>
                <a:spcPct val="110000"/>
              </a:lnSpc>
            </a:pPr>
            <a:endParaRPr lang="ar-SA" sz="1050" dirty="0">
              <a:latin typeface="Calibri Light" panose="020F0302020204030204" pitchFamily="34" charset="0"/>
              <a:cs typeface="Calibri Light" panose="020F0302020204030204" pitchFamily="34" charset="0"/>
            </a:endParaRPr>
          </a:p>
          <a:p>
            <a:pPr algn="r" rtl="1">
              <a:lnSpc>
                <a:spcPct val="110000"/>
              </a:lnSpc>
            </a:pPr>
            <a:r>
              <a:rPr lang="ar-SA" dirty="0">
                <a:latin typeface="Calibri Light" panose="020F0302020204030204" pitchFamily="34" charset="0"/>
                <a:cs typeface="Calibri Light" panose="020F0302020204030204" pitchFamily="34" charset="0"/>
              </a:rPr>
              <a:t>إن الالتزام بهذه القوانين بشكل منتظم ومدح الطفل عند اتباعه</a:t>
            </a:r>
            <a:endParaRPr lang="en-GB" dirty="0">
              <a:latin typeface="Calibri Light" panose="020F0302020204030204" pitchFamily="34" charset="0"/>
              <a:cs typeface="Calibri Light" panose="020F0302020204030204" pitchFamily="34" charset="0"/>
            </a:endParaRPr>
          </a:p>
          <a:p>
            <a:pPr marL="457200" lvl="1" indent="0" algn="r" rtl="1">
              <a:lnSpc>
                <a:spcPct val="110000"/>
              </a:lnSpc>
              <a:buNone/>
            </a:pPr>
            <a:r>
              <a:rPr lang="ar-SA" dirty="0">
                <a:latin typeface="Calibri Light" panose="020F0302020204030204" pitchFamily="34" charset="0"/>
                <a:cs typeface="Calibri Light" panose="020F0302020204030204" pitchFamily="34" charset="0"/>
              </a:rPr>
              <a:t>لها يساعد الطفل على تعلم السلوك المتوقع منه</a:t>
            </a:r>
            <a:endParaRPr lang="en-GB"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19493656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AE" sz="5400" b="1" dirty="0">
                <a:latin typeface="Calibri Light" panose="020F0302020204030204" pitchFamily="34" charset="0"/>
                <a:cs typeface="Calibri Light" panose="020F0302020204030204" pitchFamily="34" charset="0"/>
              </a:rPr>
              <a:t>مرحبا</a:t>
            </a:r>
            <a:endParaRPr lang="en-GB" sz="5400" b="1" dirty="0">
              <a:latin typeface="Calibri Light" panose="020F0302020204030204" pitchFamily="34" charset="0"/>
              <a:cs typeface="Calibri Light" panose="020F0302020204030204" pitchFamily="34" charset="0"/>
            </a:endParaRPr>
          </a:p>
        </p:txBody>
      </p:sp>
      <p:sp>
        <p:nvSpPr>
          <p:cNvPr id="3" name="Content Placeholder 2"/>
          <p:cNvSpPr>
            <a:spLocks noGrp="1"/>
          </p:cNvSpPr>
          <p:nvPr>
            <p:ph idx="1"/>
          </p:nvPr>
        </p:nvSpPr>
        <p:spPr>
          <a:xfrm>
            <a:off x="838200" y="1785254"/>
            <a:ext cx="10515600" cy="4652962"/>
          </a:xfrm>
        </p:spPr>
        <p:txBody>
          <a:bodyPr>
            <a:normAutofit/>
          </a:bodyPr>
          <a:lstStyle/>
          <a:p>
            <a:pPr algn="r" rtl="1"/>
            <a:r>
              <a:rPr lang="ar-SA" dirty="0">
                <a:latin typeface="Calibri Light" panose="020F0302020204030204" pitchFamily="34" charset="0"/>
                <a:cs typeface="Calibri Light" panose="020F0302020204030204" pitchFamily="34" charset="0"/>
              </a:rPr>
              <a:t>لقد أخبرنا الأهالي عن محبتهم لأطفالهم وعن قلقهم عليهم</a:t>
            </a:r>
            <a:endParaRPr lang="en-GB" dirty="0">
              <a:latin typeface="Calibri Light" panose="020F0302020204030204" pitchFamily="34" charset="0"/>
              <a:cs typeface="Calibri Light" panose="020F0302020204030204" pitchFamily="34" charset="0"/>
            </a:endParaRPr>
          </a:p>
          <a:p>
            <a:pPr algn="r" rtl="1"/>
            <a:r>
              <a:rPr lang="ar-SA" dirty="0">
                <a:latin typeface="Calibri Light" panose="020F0302020204030204" pitchFamily="34" charset="0"/>
                <a:cs typeface="Calibri Light" panose="020F0302020204030204" pitchFamily="34" charset="0"/>
              </a:rPr>
              <a:t>هنا</a:t>
            </a:r>
            <a:r>
              <a:rPr lang="en-GB" dirty="0">
                <a:latin typeface="Calibri Light" panose="020F0302020204030204" pitchFamily="34" charset="0"/>
                <a:cs typeface="Calibri Light" panose="020F0302020204030204" pitchFamily="34" charset="0"/>
              </a:rPr>
              <a:t> </a:t>
            </a:r>
            <a:r>
              <a:rPr lang="ar-SA" dirty="0">
                <a:latin typeface="Calibri Light" panose="020F0302020204030204" pitchFamily="34" charset="0"/>
                <a:cs typeface="Calibri Light" panose="020F0302020204030204" pitchFamily="34" charset="0"/>
              </a:rPr>
              <a:t>معلومات تساعدتك من خلال تزويدك ببعض الأفكار التي ستمكنك من تحسين نفسيتك ومساعدة طفلك. </a:t>
            </a:r>
            <a:endParaRPr lang="en-GB" dirty="0">
              <a:latin typeface="Calibri Light" panose="020F0302020204030204" pitchFamily="34" charset="0"/>
              <a:cs typeface="Calibri Light" panose="020F0302020204030204" pitchFamily="34" charset="0"/>
            </a:endParaRPr>
          </a:p>
          <a:p>
            <a:pPr algn="r" rtl="1"/>
            <a:r>
              <a:rPr lang="ar-SA" dirty="0">
                <a:latin typeface="Calibri Light" panose="020F0302020204030204" pitchFamily="34" charset="0"/>
                <a:cs typeface="Calibri Light" panose="020F0302020204030204" pitchFamily="34" charset="0"/>
              </a:rPr>
              <a:t>يساعد أولياء الأمور في حماية الطفل عندما يحيطونه بجو من الدفئ والدعم والراحة النفسية</a:t>
            </a:r>
            <a:endParaRPr lang="en-GB" dirty="0">
              <a:latin typeface="Calibri Light" panose="020F0302020204030204" pitchFamily="34" charset="0"/>
              <a:cs typeface="Calibri Light" panose="020F0302020204030204" pitchFamily="34" charset="0"/>
            </a:endParaRPr>
          </a:p>
          <a:p>
            <a:pPr algn="r" rtl="1"/>
            <a:r>
              <a:rPr lang="ar-SA" dirty="0">
                <a:latin typeface="Calibri Light" panose="020F0302020204030204" pitchFamily="34" charset="0"/>
                <a:cs typeface="Calibri Light" panose="020F0302020204030204" pitchFamily="34" charset="0"/>
              </a:rPr>
              <a:t>يعمل التناغم الأسري على الحد من شعور الطفل بالقلق مع المحافظة على سلامته في نفس الوقت</a:t>
            </a:r>
            <a:endParaRPr lang="en-GB" dirty="0">
              <a:latin typeface="Calibri Light" panose="020F0302020204030204" pitchFamily="34" charset="0"/>
              <a:cs typeface="Calibri Light" panose="020F0302020204030204" pitchFamily="34" charset="0"/>
            </a:endParaRPr>
          </a:p>
          <a:p>
            <a:pPr algn="r" rtl="1"/>
            <a:r>
              <a:rPr lang="ar-SA" dirty="0">
                <a:latin typeface="Calibri Light" panose="020F0302020204030204" pitchFamily="34" charset="0"/>
                <a:cs typeface="Calibri Light" panose="020F0302020204030204" pitchFamily="34" charset="0"/>
              </a:rPr>
              <a:t>يساعد تشجيع السلوك الحسن الطفل على التأقلم بأفضل شكل ممكن ويسهّل على ولي أمره الحفاظ على سلامته</a:t>
            </a:r>
            <a:endParaRPr lang="en-GB"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28374581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a:latin typeface="Calibri Light" panose="020F0302020204030204" pitchFamily="34" charset="0"/>
                <a:cs typeface="Calibri Light" panose="020F0302020204030204" pitchFamily="34" charset="0"/>
              </a:rPr>
              <a:t>الشجار والعدوانية </a:t>
            </a:r>
            <a:endParaRPr lang="en-GB" dirty="0">
              <a:latin typeface="Calibri Light" panose="020F0302020204030204" pitchFamily="34" charset="0"/>
              <a:cs typeface="Calibri Light" panose="020F0302020204030204" pitchFamily="34" charset="0"/>
            </a:endParaRPr>
          </a:p>
        </p:txBody>
      </p:sp>
      <p:sp>
        <p:nvSpPr>
          <p:cNvPr id="3" name="Content Placeholder 2"/>
          <p:cNvSpPr>
            <a:spLocks noGrp="1"/>
          </p:cNvSpPr>
          <p:nvPr>
            <p:ph idx="1"/>
          </p:nvPr>
        </p:nvSpPr>
        <p:spPr/>
        <p:txBody>
          <a:bodyPr>
            <a:normAutofit fontScale="92500" lnSpcReduction="20000"/>
          </a:bodyPr>
          <a:lstStyle/>
          <a:p>
            <a:pPr algn="r" rtl="1">
              <a:lnSpc>
                <a:spcPct val="110000"/>
              </a:lnSpc>
            </a:pPr>
            <a:r>
              <a:rPr lang="ar-SA" dirty="0">
                <a:latin typeface="Calibri Light" panose="020F0302020204030204" pitchFamily="34" charset="0"/>
                <a:cs typeface="Calibri Light" panose="020F0302020204030204" pitchFamily="34" charset="0"/>
              </a:rPr>
              <a:t>من الضروري جدا أن يكون أولياء الأمور عادلين مع الأطفال</a:t>
            </a:r>
          </a:p>
          <a:p>
            <a:pPr algn="r" rtl="1">
              <a:lnSpc>
                <a:spcPct val="110000"/>
              </a:lnSpc>
            </a:pPr>
            <a:endParaRPr lang="ar-SA" dirty="0">
              <a:latin typeface="Calibri Light" panose="020F0302020204030204" pitchFamily="34" charset="0"/>
              <a:cs typeface="Calibri Light" panose="020F0302020204030204" pitchFamily="34" charset="0"/>
            </a:endParaRPr>
          </a:p>
          <a:p>
            <a:pPr algn="r" rtl="1">
              <a:lnSpc>
                <a:spcPct val="110000"/>
              </a:lnSpc>
            </a:pPr>
            <a:r>
              <a:rPr lang="ar-SA" dirty="0">
                <a:latin typeface="Calibri Light" panose="020F0302020204030204" pitchFamily="34" charset="0"/>
                <a:cs typeface="Calibri Light" panose="020F0302020204030204" pitchFamily="34" charset="0"/>
              </a:rPr>
              <a:t>لمعالجة ذلك خصص وقتا لاحقا لمناقشة الموضوع مع الأطفال الكبار واحرص أن تكونوا هادئين في هذا الوقت</a:t>
            </a:r>
          </a:p>
          <a:p>
            <a:pPr algn="r" rtl="1">
              <a:lnSpc>
                <a:spcPct val="110000"/>
              </a:lnSpc>
            </a:pPr>
            <a:endParaRPr lang="ar-SA" dirty="0">
              <a:latin typeface="Calibri Light" panose="020F0302020204030204" pitchFamily="34" charset="0"/>
              <a:cs typeface="Calibri Light" panose="020F0302020204030204" pitchFamily="34" charset="0"/>
            </a:endParaRPr>
          </a:p>
          <a:p>
            <a:pPr algn="r" rtl="1">
              <a:lnSpc>
                <a:spcPct val="110000"/>
              </a:lnSpc>
            </a:pPr>
            <a:r>
              <a:rPr lang="ar-SA" dirty="0">
                <a:latin typeface="Calibri Light" panose="020F0302020204030204" pitchFamily="34" charset="0"/>
                <a:cs typeface="Calibri Light" panose="020F0302020204030204" pitchFamily="34" charset="0"/>
              </a:rPr>
              <a:t>فهم الأسباب التي دفعت طفلك للشجار مع غيره سيساعدك على إعطائه النصائح الملائمة</a:t>
            </a:r>
          </a:p>
          <a:p>
            <a:pPr algn="r" rtl="1">
              <a:lnSpc>
                <a:spcPct val="110000"/>
              </a:lnSpc>
            </a:pPr>
            <a:endParaRPr lang="ar-SA" dirty="0">
              <a:latin typeface="Calibri Light" panose="020F0302020204030204" pitchFamily="34" charset="0"/>
              <a:cs typeface="Calibri Light" panose="020F0302020204030204" pitchFamily="34" charset="0"/>
            </a:endParaRPr>
          </a:p>
          <a:p>
            <a:pPr algn="r" rtl="1">
              <a:lnSpc>
                <a:spcPct val="110000"/>
              </a:lnSpc>
            </a:pPr>
            <a:r>
              <a:rPr lang="ar-SA" dirty="0">
                <a:latin typeface="Calibri Light" panose="020F0302020204030204" pitchFamily="34" charset="0"/>
                <a:cs typeface="Calibri Light" panose="020F0302020204030204" pitchFamily="34" charset="0"/>
              </a:rPr>
              <a:t>اشرح معتقداتك وقيمك لطفلك وهو هادئ حيث سيساعده ذلك على استيعاب السلوكيات وردود الأفعال المقبولة</a:t>
            </a:r>
          </a:p>
          <a:p>
            <a:pPr marL="0" indent="0" algn="r">
              <a:buNone/>
            </a:pPr>
            <a:endParaRPr lang="ar-SA" dirty="0">
              <a:latin typeface="Calibri Light" panose="020F0302020204030204" pitchFamily="34" charset="0"/>
              <a:cs typeface="Calibri Light" panose="020F0302020204030204" pitchFamily="34" charset="0"/>
            </a:endParaRPr>
          </a:p>
          <a:p>
            <a:pPr marL="0" indent="0" algn="r">
              <a:buNone/>
            </a:pPr>
            <a:endParaRPr lang="ar-SA" dirty="0">
              <a:latin typeface="Calibri Light" panose="020F0302020204030204" pitchFamily="34" charset="0"/>
              <a:cs typeface="Calibri Light" panose="020F0302020204030204" pitchFamily="34" charset="0"/>
            </a:endParaRPr>
          </a:p>
          <a:p>
            <a:pPr marL="0" indent="0" algn="r">
              <a:buNone/>
            </a:pPr>
            <a:endParaRPr lang="en-GB"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32872185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a:latin typeface="Calibri Light" panose="020F0302020204030204" pitchFamily="34" charset="0"/>
                <a:cs typeface="Calibri Light" panose="020F0302020204030204" pitchFamily="34" charset="0"/>
              </a:rPr>
              <a:t>المحافظة على الروتين</a:t>
            </a:r>
            <a:br>
              <a:rPr lang="en-GB" dirty="0">
                <a:latin typeface="Calibri Light" panose="020F0302020204030204" pitchFamily="34" charset="0"/>
                <a:cs typeface="Calibri Light" panose="020F0302020204030204" pitchFamily="34" charset="0"/>
              </a:rPr>
            </a:br>
            <a:endParaRPr lang="en-GB" dirty="0">
              <a:latin typeface="Calibri Light" panose="020F0302020204030204" pitchFamily="34" charset="0"/>
              <a:cs typeface="Calibri Light" panose="020F0302020204030204" pitchFamily="34"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774" y="2319129"/>
            <a:ext cx="5359268" cy="5174973"/>
          </a:xfrm>
          <a:prstGeom prst="rect">
            <a:avLst/>
          </a:prstGeom>
        </p:spPr>
      </p:pic>
      <p:sp>
        <p:nvSpPr>
          <p:cNvPr id="3" name="Content Placeholder 2"/>
          <p:cNvSpPr>
            <a:spLocks noGrp="1"/>
          </p:cNvSpPr>
          <p:nvPr>
            <p:ph idx="1"/>
          </p:nvPr>
        </p:nvSpPr>
        <p:spPr>
          <a:xfrm>
            <a:off x="1381540" y="1219200"/>
            <a:ext cx="10515600" cy="4957763"/>
          </a:xfrm>
        </p:spPr>
        <p:txBody>
          <a:bodyPr/>
          <a:lstStyle/>
          <a:p>
            <a:pPr algn="r" rtl="1"/>
            <a:r>
              <a:rPr lang="ar-SA" dirty="0">
                <a:latin typeface="Calibri Light" panose="020F0302020204030204" pitchFamily="34" charset="0"/>
                <a:cs typeface="Calibri Light" panose="020F0302020204030204" pitchFamily="34" charset="0"/>
              </a:rPr>
              <a:t>من </a:t>
            </a:r>
            <a:r>
              <a:rPr lang="ar-SA" sz="2600" dirty="0">
                <a:latin typeface="Calibri Light" panose="020F0302020204030204" pitchFamily="34" charset="0"/>
                <a:cs typeface="Calibri Light" panose="020F0302020204030204" pitchFamily="34" charset="0"/>
              </a:rPr>
              <a:t>المفيد أن يكون لديك روتين فهو ينظم حياتك ويولد حسا من الألفة لطفلك مما يشعره بالأمان</a:t>
            </a:r>
          </a:p>
          <a:p>
            <a:pPr algn="r" rtl="1"/>
            <a:endParaRPr lang="ar-SA" sz="2600" dirty="0">
              <a:latin typeface="Calibri Light" panose="020F0302020204030204" pitchFamily="34" charset="0"/>
              <a:cs typeface="Calibri Light" panose="020F0302020204030204" pitchFamily="34" charset="0"/>
            </a:endParaRPr>
          </a:p>
          <a:p>
            <a:pPr algn="r" rtl="1"/>
            <a:r>
              <a:rPr lang="ar-SA" sz="2600" dirty="0">
                <a:latin typeface="Calibri Light" panose="020F0302020204030204" pitchFamily="34" charset="0"/>
                <a:cs typeface="Calibri Light" panose="020F0302020204030204" pitchFamily="34" charset="0"/>
              </a:rPr>
              <a:t>حاول قدر الإمكان الالتزام بروتين يومي</a:t>
            </a:r>
          </a:p>
          <a:p>
            <a:pPr algn="r" rtl="1"/>
            <a:endParaRPr lang="ar-SA" sz="2600" dirty="0">
              <a:latin typeface="Calibri Light" panose="020F0302020204030204" pitchFamily="34" charset="0"/>
              <a:cs typeface="Calibri Light" panose="020F0302020204030204" pitchFamily="34" charset="0"/>
            </a:endParaRPr>
          </a:p>
          <a:p>
            <a:pPr algn="r" rtl="1"/>
            <a:r>
              <a:rPr lang="ar-SA" sz="2600" dirty="0">
                <a:latin typeface="Calibri Light" panose="020F0302020204030204" pitchFamily="34" charset="0"/>
                <a:cs typeface="Calibri Light" panose="020F0302020204030204" pitchFamily="34" charset="0"/>
              </a:rPr>
              <a:t>إن تمكنت من الالتزام بخطة لمواعيد النوم سيساعد ذلك طفلك على النوم بشكل أفضل</a:t>
            </a:r>
          </a:p>
          <a:p>
            <a:pPr algn="r" rtl="1"/>
            <a:endParaRPr lang="ar-SA" sz="2600" dirty="0">
              <a:latin typeface="Calibri Light" panose="020F0302020204030204" pitchFamily="34" charset="0"/>
              <a:cs typeface="Calibri Light" panose="020F0302020204030204" pitchFamily="34" charset="0"/>
            </a:endParaRPr>
          </a:p>
          <a:p>
            <a:pPr algn="r" rtl="1"/>
            <a:r>
              <a:rPr lang="ar-SA" sz="2600" dirty="0">
                <a:latin typeface="Calibri Light" panose="020F0302020204030204" pitchFamily="34" charset="0"/>
                <a:cs typeface="Calibri Light" panose="020F0302020204030204" pitchFamily="34" charset="0"/>
              </a:rPr>
              <a:t>شجع طفلك على القيام بالواجبات المدرسية كالقراءة والكتابة والرياضيات</a:t>
            </a:r>
            <a:endParaRPr lang="en-GB" sz="2600" dirty="0">
              <a:latin typeface="Calibri Light" panose="020F0302020204030204" pitchFamily="34" charset="0"/>
              <a:cs typeface="Calibri Light" panose="020F0302020204030204" pitchFamily="34" charset="0"/>
            </a:endParaRPr>
          </a:p>
          <a:p>
            <a:pPr marL="0" indent="0" algn="r" rtl="1">
              <a:buNone/>
            </a:pPr>
            <a:r>
              <a:rPr lang="ar-SA" sz="2600" dirty="0">
                <a:latin typeface="Calibri Light" panose="020F0302020204030204" pitchFamily="34" charset="0"/>
                <a:cs typeface="Calibri Light" panose="020F0302020204030204" pitchFamily="34" charset="0"/>
              </a:rPr>
              <a:t> فسيساعده ذلك على التعل</a:t>
            </a:r>
            <a:r>
              <a:rPr lang="ar-SA" dirty="0">
                <a:latin typeface="Calibri Light" panose="020F0302020204030204" pitchFamily="34" charset="0"/>
                <a:cs typeface="Calibri Light" panose="020F0302020204030204" pitchFamily="34" charset="0"/>
              </a:rPr>
              <a:t>م وتوليد حس الأمل لديه</a:t>
            </a:r>
            <a:endParaRPr lang="en-GB"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30372941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AE" dirty="0">
                <a:latin typeface="Calibri Light" panose="020F0302020204030204" pitchFamily="34" charset="0"/>
                <a:cs typeface="Calibri Light" panose="020F0302020204030204" pitchFamily="34" charset="0"/>
              </a:rPr>
              <a:t>التشجيع على الللعب </a:t>
            </a:r>
            <a:endParaRPr lang="en-GB" dirty="0">
              <a:latin typeface="Calibri Light" panose="020F0302020204030204" pitchFamily="34" charset="0"/>
              <a:cs typeface="Calibri Light" panose="020F0302020204030204" pitchFamily="34"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0640" y="3273287"/>
            <a:ext cx="6172465" cy="3955774"/>
          </a:xfrm>
          <a:prstGeom prst="rect">
            <a:avLst/>
          </a:prstGeom>
        </p:spPr>
      </p:pic>
      <p:sp>
        <p:nvSpPr>
          <p:cNvPr id="3" name="Content Placeholder 2"/>
          <p:cNvSpPr>
            <a:spLocks noGrp="1"/>
          </p:cNvSpPr>
          <p:nvPr>
            <p:ph idx="1"/>
          </p:nvPr>
        </p:nvSpPr>
        <p:spPr>
          <a:xfrm>
            <a:off x="1315269" y="1587089"/>
            <a:ext cx="10515600" cy="4351338"/>
          </a:xfrm>
        </p:spPr>
        <p:txBody>
          <a:bodyPr>
            <a:normAutofit/>
          </a:bodyPr>
          <a:lstStyle/>
          <a:p>
            <a:pPr algn="r" rtl="1"/>
            <a:r>
              <a:rPr lang="ar-AE" sz="2600" dirty="0">
                <a:latin typeface="Calibri Light" panose="020F0302020204030204" pitchFamily="34" charset="0"/>
                <a:cs typeface="Calibri Light" panose="020F0302020204030204" pitchFamily="34" charset="0"/>
              </a:rPr>
              <a:t>شجع</a:t>
            </a:r>
            <a:r>
              <a:rPr lang="ar-AE" sz="3200" dirty="0">
                <a:latin typeface="Calibri Light" panose="020F0302020204030204" pitchFamily="34" charset="0"/>
                <a:cs typeface="Calibri Light" panose="020F0302020204030204" pitchFamily="34" charset="0"/>
              </a:rPr>
              <a:t> </a:t>
            </a:r>
            <a:r>
              <a:rPr lang="ar-AE" sz="2600" dirty="0">
                <a:latin typeface="Calibri Light" panose="020F0302020204030204" pitchFamily="34" charset="0"/>
                <a:cs typeface="Calibri Light" panose="020F0302020204030204" pitchFamily="34" charset="0"/>
              </a:rPr>
              <a:t>طفلك على اللعب معك ومع إخوته أو مع غيرهم من ألاطفال، فإن اللعب أمر ضروري لمساعدة طفلك على مواجهة التجارب العصيبة سواء كانت سابقة أو حالية كما أنه ضروري لتحضيره للمستقبل، فهو يساعد على إضفاء طابع طبيعي لحياته</a:t>
            </a:r>
            <a:endParaRPr lang="ar-SA" sz="2600" dirty="0">
              <a:latin typeface="Calibri Light" panose="020F0302020204030204" pitchFamily="34" charset="0"/>
              <a:cs typeface="Calibri Light" panose="020F0302020204030204" pitchFamily="34" charset="0"/>
            </a:endParaRPr>
          </a:p>
          <a:p>
            <a:pPr algn="r" rtl="1"/>
            <a:endParaRPr lang="ar-SA" sz="2600" dirty="0">
              <a:latin typeface="Calibri Light" panose="020F0302020204030204" pitchFamily="34" charset="0"/>
              <a:cs typeface="Calibri Light" panose="020F0302020204030204" pitchFamily="34" charset="0"/>
            </a:endParaRPr>
          </a:p>
          <a:p>
            <a:pPr algn="r" rtl="1"/>
            <a:r>
              <a:rPr lang="ar-SA" sz="2600" dirty="0">
                <a:latin typeface="Calibri Light" panose="020F0302020204030204" pitchFamily="34" charset="0"/>
                <a:cs typeface="Calibri Light" panose="020F0302020204030204" pitchFamily="34" charset="0"/>
              </a:rPr>
              <a:t>أثناء اللعب مع طفلك قم بمراقبته وبإظهار اهتمامك بما يقوم به بدلا من إعطائه التعليمات، عبر لهم عن الجوانب التي تعجبك في طريقة لعبه كأن تقول: "شو هالصورة</a:t>
            </a:r>
            <a:r>
              <a:rPr lang="en-GB" sz="2600" dirty="0">
                <a:latin typeface="Calibri Light" panose="020F0302020204030204" pitchFamily="34" charset="0"/>
                <a:cs typeface="Calibri Light" panose="020F0302020204030204" pitchFamily="34" charset="0"/>
              </a:rPr>
              <a:t> </a:t>
            </a:r>
            <a:r>
              <a:rPr lang="ar-SA" sz="2600" dirty="0">
                <a:latin typeface="Calibri Light" panose="020F0302020204030204" pitchFamily="34" charset="0"/>
                <a:cs typeface="Calibri Light" panose="020F0302020204030204" pitchFamily="34" charset="0"/>
              </a:rPr>
              <a:t>الحلوة الي عم ترسمها؟ إحكيلي عنها"</a:t>
            </a:r>
          </a:p>
          <a:p>
            <a:pPr marL="0" indent="0" algn="r">
              <a:buNone/>
            </a:pPr>
            <a:endParaRPr lang="ar-SA"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16660344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a:latin typeface="Calibri Light" panose="020F0302020204030204" pitchFamily="34" charset="0"/>
                <a:cs typeface="Calibri Light" panose="020F0302020204030204" pitchFamily="34" charset="0"/>
              </a:rPr>
              <a:t>أساليب الاسترخاء</a:t>
            </a:r>
            <a:endParaRPr lang="en-GB" dirty="0">
              <a:latin typeface="Calibri Light" panose="020F0302020204030204" pitchFamily="34" charset="0"/>
              <a:cs typeface="Calibri Light" panose="020F0302020204030204" pitchFamily="34" charset="0"/>
            </a:endParaRPr>
          </a:p>
        </p:txBody>
      </p:sp>
      <p:sp>
        <p:nvSpPr>
          <p:cNvPr id="3" name="Content Placeholder 2"/>
          <p:cNvSpPr>
            <a:spLocks noGrp="1"/>
          </p:cNvSpPr>
          <p:nvPr>
            <p:ph idx="1"/>
          </p:nvPr>
        </p:nvSpPr>
        <p:spPr/>
        <p:txBody>
          <a:bodyPr/>
          <a:lstStyle/>
          <a:p>
            <a:pPr algn="r" rtl="1"/>
            <a:r>
              <a:rPr lang="ar-SA" dirty="0">
                <a:latin typeface="Calibri Light" panose="020F0302020204030204" pitchFamily="34" charset="0"/>
                <a:cs typeface="Calibri Light" panose="020F0302020204030204" pitchFamily="34" charset="0"/>
              </a:rPr>
              <a:t>من </a:t>
            </a:r>
            <a:r>
              <a:rPr lang="ar-SA" sz="2600" dirty="0">
                <a:latin typeface="Calibri Light" panose="020F0302020204030204" pitchFamily="34" charset="0"/>
                <a:cs typeface="Calibri Light" panose="020F0302020204030204" pitchFamily="34" charset="0"/>
              </a:rPr>
              <a:t>الضروري أن تخصص وقتا لنفسك للقيام بأمور تعينك على الاسترخاء، فعليك أن تعتني بنفسك لتتمكن من رعاية طفلك بالشكل المرغوب</a:t>
            </a:r>
          </a:p>
          <a:p>
            <a:pPr algn="r" rtl="1"/>
            <a:endParaRPr lang="ar-SA" sz="2600" dirty="0">
              <a:latin typeface="Calibri Light" panose="020F0302020204030204" pitchFamily="34" charset="0"/>
              <a:cs typeface="Calibri Light" panose="020F0302020204030204" pitchFamily="34" charset="0"/>
            </a:endParaRPr>
          </a:p>
          <a:p>
            <a:pPr algn="r" rtl="1"/>
            <a:r>
              <a:rPr lang="ar-SA" sz="2600" dirty="0">
                <a:latin typeface="Calibri Light" panose="020F0302020204030204" pitchFamily="34" charset="0"/>
                <a:cs typeface="Calibri Light" panose="020F0302020204030204" pitchFamily="34" charset="0"/>
              </a:rPr>
              <a:t>تؤثر طريقة التنفس على جسدك ككل وستلاحظ عند شعورك بالتوتر أو القلق أن جسمك يتشنج وأن نفسك يتسارع. يمكنك استخدام أساليب للتنفس تمكنك من تهدئة أعصابك عند شعورك بالضيق أو التوتر حيث يحد التنفس بشكل طويل وعميق من شعورك بالتشنج والضيق </a:t>
            </a:r>
            <a:r>
              <a:rPr lang="ar-SA" dirty="0">
                <a:latin typeface="Calibri Light" panose="020F0302020204030204" pitchFamily="34" charset="0"/>
                <a:cs typeface="Calibri Light" panose="020F0302020204030204" pitchFamily="34" charset="0"/>
              </a:rPr>
              <a:t>ويساعدك على الاسترخاء</a:t>
            </a:r>
            <a:endParaRPr lang="en-GB"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11050560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a:latin typeface="Calibri Light" panose="020F0302020204030204" pitchFamily="34" charset="0"/>
                <a:cs typeface="Calibri Light" panose="020F0302020204030204" pitchFamily="34" charset="0"/>
              </a:rPr>
              <a:t>نأمل أن تفيدك الأفكار المطروحة</a:t>
            </a:r>
            <a:endParaRPr lang="en-GB" dirty="0">
              <a:latin typeface="Calibri Light" panose="020F0302020204030204" pitchFamily="34" charset="0"/>
              <a:cs typeface="Calibri Light" panose="020F0302020204030204" pitchFamily="34"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9022" y="3181710"/>
            <a:ext cx="5128592" cy="3914826"/>
          </a:xfrm>
          <a:prstGeom prst="rect">
            <a:avLst/>
          </a:prstGeom>
        </p:spPr>
      </p:pic>
      <p:sp>
        <p:nvSpPr>
          <p:cNvPr id="3" name="Content Placeholder 2"/>
          <p:cNvSpPr>
            <a:spLocks noGrp="1"/>
          </p:cNvSpPr>
          <p:nvPr>
            <p:ph idx="1"/>
          </p:nvPr>
        </p:nvSpPr>
        <p:spPr>
          <a:xfrm>
            <a:off x="715617" y="1466850"/>
            <a:ext cx="10638183" cy="5212246"/>
          </a:xfrm>
        </p:spPr>
        <p:txBody>
          <a:bodyPr/>
          <a:lstStyle/>
          <a:p>
            <a:pPr algn="r" rtl="1"/>
            <a:r>
              <a:rPr lang="ar-SA" dirty="0">
                <a:latin typeface="Calibri Light" panose="020F0302020204030204" pitchFamily="34" charset="0"/>
                <a:cs typeface="Calibri Light" panose="020F0302020204030204" pitchFamily="34" charset="0"/>
              </a:rPr>
              <a:t>قد يساعدك </a:t>
            </a:r>
            <a:r>
              <a:rPr lang="ar-SA" sz="2600" dirty="0">
                <a:latin typeface="Calibri Light" panose="020F0302020204030204" pitchFamily="34" charset="0"/>
                <a:cs typeface="Calibri Light" panose="020F0302020204030204" pitchFamily="34" charset="0"/>
              </a:rPr>
              <a:t>إدراكك واعترافك بأنك تعيش في ظروف صعبة على انتقاء اللحظات المناسبة للعمل بهذه النصائح </a:t>
            </a:r>
          </a:p>
          <a:p>
            <a:pPr algn="r" rtl="1"/>
            <a:r>
              <a:rPr lang="ar-SA" sz="2600" dirty="0">
                <a:latin typeface="Calibri Light" panose="020F0302020204030204" pitchFamily="34" charset="0"/>
                <a:cs typeface="Calibri Light" panose="020F0302020204030204" pitchFamily="34" charset="0"/>
              </a:rPr>
              <a:t>تذكر أن الشعور بالخوف والقلق والحزن هي ردود فعل طبيعية جدا للتجارب التي مررت بها أنت وطفلك والتي قد لا تزالون تمرون بها</a:t>
            </a:r>
          </a:p>
          <a:p>
            <a:pPr algn="r" rtl="1"/>
            <a:r>
              <a:rPr lang="ar-SA" sz="2600" dirty="0">
                <a:latin typeface="Calibri Light" panose="020F0302020204030204" pitchFamily="34" charset="0"/>
                <a:cs typeface="Calibri Light" panose="020F0302020204030204" pitchFamily="34" charset="0"/>
              </a:rPr>
              <a:t>من الضروري أن تحاول قدر الإمكان أن تحد من شعور طفلك بالضيق من خلال حبه ورعايته والاستماع إلى ما يقلقه وإيجاد الروتين له ومحاولة إدخال الأنشطة الممتعة فيه</a:t>
            </a:r>
          </a:p>
          <a:p>
            <a:pPr algn="r" rtl="1"/>
            <a:r>
              <a:rPr lang="ar-SA" sz="2600" dirty="0">
                <a:latin typeface="Calibri Light" panose="020F0302020204030204" pitchFamily="34" charset="0"/>
                <a:cs typeface="Calibri Light" panose="020F0302020204030204" pitchFamily="34" charset="0"/>
              </a:rPr>
              <a:t>تمر العديد من الأسر بفترات عصيبة كهذه وإن التعاون</a:t>
            </a:r>
            <a:endParaRPr lang="en-GB" sz="2600" dirty="0">
              <a:latin typeface="Calibri Light" panose="020F0302020204030204" pitchFamily="34" charset="0"/>
              <a:cs typeface="Calibri Light" panose="020F0302020204030204" pitchFamily="34" charset="0"/>
            </a:endParaRPr>
          </a:p>
          <a:p>
            <a:pPr marL="0" indent="0" algn="r" rtl="1">
              <a:buNone/>
            </a:pPr>
            <a:r>
              <a:rPr lang="ar-SA" sz="2600" dirty="0">
                <a:latin typeface="Calibri Light" panose="020F0302020204030204" pitchFamily="34" charset="0"/>
                <a:cs typeface="Calibri Light" panose="020F0302020204030204" pitchFamily="34" charset="0"/>
              </a:rPr>
              <a:t> مع بعضكم البعض عامل مهم لتحسين وضعكم، كما يولد</a:t>
            </a:r>
            <a:endParaRPr lang="en-GB" sz="2600" dirty="0">
              <a:latin typeface="Calibri Light" panose="020F0302020204030204" pitchFamily="34" charset="0"/>
              <a:cs typeface="Calibri Light" panose="020F0302020204030204" pitchFamily="34" charset="0"/>
            </a:endParaRPr>
          </a:p>
          <a:p>
            <a:pPr marL="0" indent="0" algn="r" rtl="1">
              <a:buNone/>
            </a:pPr>
            <a:r>
              <a:rPr lang="ar-SA" sz="2600" dirty="0">
                <a:latin typeface="Calibri Light" panose="020F0302020204030204" pitchFamily="34" charset="0"/>
                <a:cs typeface="Calibri Light" panose="020F0302020204030204" pitchFamily="34" charset="0"/>
              </a:rPr>
              <a:t> </a:t>
            </a:r>
            <a:r>
              <a:rPr lang="ar-SA" dirty="0">
                <a:latin typeface="Calibri Light" panose="020F0302020204030204" pitchFamily="34" charset="0"/>
                <a:cs typeface="Calibri Light" panose="020F0302020204030204" pitchFamily="34" charset="0"/>
              </a:rPr>
              <a:t>شعورك بالتفاؤل حسا من الأمل بمستقبل أفضل</a:t>
            </a:r>
            <a:endParaRPr lang="en-GB"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4405386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00182" y="214653"/>
            <a:ext cx="3730905" cy="6858000"/>
          </a:xfrm>
          <a:prstGeom prst="rect">
            <a:avLst/>
          </a:prstGeom>
        </p:spPr>
      </p:pic>
      <p:sp>
        <p:nvSpPr>
          <p:cNvPr id="3" name="Content Placeholder 2"/>
          <p:cNvSpPr>
            <a:spLocks noGrp="1"/>
          </p:cNvSpPr>
          <p:nvPr>
            <p:ph idx="1"/>
          </p:nvPr>
        </p:nvSpPr>
        <p:spPr>
          <a:xfrm>
            <a:off x="-357809" y="1743655"/>
            <a:ext cx="9448799" cy="5328998"/>
          </a:xfrm>
        </p:spPr>
        <p:txBody>
          <a:bodyPr>
            <a:normAutofit/>
          </a:bodyPr>
          <a:lstStyle/>
          <a:p>
            <a:pPr algn="r" rtl="1"/>
            <a:r>
              <a:rPr lang="ar-SA" sz="3200" dirty="0">
                <a:latin typeface="Calibri Light" panose="020F0302020204030204" pitchFamily="34" charset="0"/>
                <a:cs typeface="Calibri Light" panose="020F0302020204030204" pitchFamily="34" charset="0"/>
              </a:rPr>
              <a:t>هناك ردود فعل شائعة تحدث إثر المرور بتجربتي النزاع والنزوح</a:t>
            </a:r>
            <a:endParaRPr lang="en-GB" sz="3200" dirty="0">
              <a:latin typeface="Calibri Light" panose="020F0302020204030204" pitchFamily="34" charset="0"/>
              <a:cs typeface="Calibri Light" panose="020F0302020204030204" pitchFamily="34" charset="0"/>
            </a:endParaRPr>
          </a:p>
          <a:p>
            <a:pPr algn="r" rtl="1"/>
            <a:r>
              <a:rPr lang="ar-SA" sz="3200" dirty="0">
                <a:latin typeface="Calibri Light" panose="020F0302020204030204" pitchFamily="34" charset="0"/>
                <a:cs typeface="Calibri Light" panose="020F0302020204030204" pitchFamily="34" charset="0"/>
              </a:rPr>
              <a:t>قد تشعر بالزعل والغضب بسهولة أكثر من السابق وقد يتقلب مزاجك بكشل مفاجئ وتشعر</a:t>
            </a:r>
            <a:r>
              <a:rPr lang="en-GB" sz="3200" dirty="0">
                <a:latin typeface="Calibri Light" panose="020F0302020204030204" pitchFamily="34" charset="0"/>
                <a:cs typeface="Calibri Light" panose="020F0302020204030204" pitchFamily="34" charset="0"/>
              </a:rPr>
              <a:t> </a:t>
            </a:r>
            <a:r>
              <a:rPr lang="ar-SA" sz="3200" dirty="0">
                <a:latin typeface="Calibri Light" panose="020F0302020204030204" pitchFamily="34" charset="0"/>
                <a:cs typeface="Calibri Light" panose="020F0302020204030204" pitchFamily="34" charset="0"/>
              </a:rPr>
              <a:t>بالقلق أو التوتر أو الاكتآب</a:t>
            </a:r>
            <a:endParaRPr lang="en-GB" sz="3200" dirty="0">
              <a:latin typeface="Calibri Light" panose="020F0302020204030204" pitchFamily="34" charset="0"/>
              <a:cs typeface="Calibri Light" panose="020F0302020204030204" pitchFamily="34" charset="0"/>
            </a:endParaRPr>
          </a:p>
          <a:p>
            <a:pPr lvl="0" algn="r" rtl="1"/>
            <a:r>
              <a:rPr lang="ar-SA" sz="3200" dirty="0">
                <a:latin typeface="Calibri Light" panose="020F0302020204030204" pitchFamily="34" charset="0"/>
                <a:cs typeface="Calibri Light" panose="020F0302020204030204" pitchFamily="34" charset="0"/>
              </a:rPr>
              <a:t>قد يكون لديك ذكريات واضحة للتجارب التي خضتها وقد تسترجعها مرة تلو الأخرى فتؤدي هذه الذكريات الماضية إلى حدوث ردود فعل جسدية كتسارع دقات القلب والتعرق</a:t>
            </a:r>
            <a:endParaRPr lang="en-GB" sz="3200" dirty="0">
              <a:latin typeface="Calibri Light" panose="020F0302020204030204" pitchFamily="34" charset="0"/>
              <a:cs typeface="Calibri Light" panose="020F0302020204030204" pitchFamily="34" charset="0"/>
            </a:endParaRPr>
          </a:p>
          <a:p>
            <a:pPr lvl="0" algn="r" rtl="1"/>
            <a:r>
              <a:rPr lang="ar-SA" sz="3200" dirty="0">
                <a:latin typeface="Calibri Light" panose="020F0302020204030204" pitchFamily="34" charset="0"/>
                <a:cs typeface="Calibri Light" panose="020F0302020204030204" pitchFamily="34" charset="0"/>
              </a:rPr>
              <a:t>قد تستصعب التركيز واتخاذ القرارات كما قد يتغير نمط نومك وأكلك مما يؤدي إلى شعورك بالإرهاق</a:t>
            </a:r>
            <a:endParaRPr lang="en-GB" sz="3200" dirty="0">
              <a:latin typeface="Calibri Light" panose="020F0302020204030204" pitchFamily="34" charset="0"/>
              <a:cs typeface="Calibri Light" panose="020F0302020204030204" pitchFamily="34" charset="0"/>
            </a:endParaRPr>
          </a:p>
          <a:p>
            <a:pPr algn="r"/>
            <a:endParaRPr lang="en-GB" sz="3200" dirty="0">
              <a:latin typeface="Calibri Light" panose="020F0302020204030204" pitchFamily="34" charset="0"/>
              <a:cs typeface="Calibri Light" panose="020F0302020204030204" pitchFamily="34" charset="0"/>
            </a:endParaRPr>
          </a:p>
        </p:txBody>
      </p:sp>
      <p:sp>
        <p:nvSpPr>
          <p:cNvPr id="2" name="Title 1"/>
          <p:cNvSpPr>
            <a:spLocks noGrp="1"/>
          </p:cNvSpPr>
          <p:nvPr>
            <p:ph type="title"/>
          </p:nvPr>
        </p:nvSpPr>
        <p:spPr>
          <a:xfrm>
            <a:off x="838200" y="407806"/>
            <a:ext cx="10515600" cy="851152"/>
          </a:xfrm>
        </p:spPr>
        <p:txBody>
          <a:bodyPr>
            <a:normAutofit fontScale="90000"/>
          </a:bodyPr>
          <a:lstStyle/>
          <a:p>
            <a:pPr algn="ctr"/>
            <a:r>
              <a:rPr lang="ar-SA" sz="6000" b="1" dirty="0">
                <a:latin typeface="Calibri Light" panose="020F0302020204030204" pitchFamily="34" charset="0"/>
                <a:cs typeface="Calibri Light" panose="020F0302020204030204" pitchFamily="34" charset="0"/>
              </a:rPr>
              <a:t>ما الذي تمر به أنت؟</a:t>
            </a:r>
            <a:endParaRPr lang="en-GB" dirty="0"/>
          </a:p>
        </p:txBody>
      </p:sp>
    </p:spTree>
    <p:extLst>
      <p:ext uri="{BB962C8B-B14F-4D97-AF65-F5344CB8AC3E}">
        <p14:creationId xmlns:p14="http://schemas.microsoft.com/office/powerpoint/2010/main" val="39115323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sz="5400" b="1" dirty="0">
                <a:latin typeface="Calibri Light" panose="020F0302020204030204" pitchFamily="34" charset="0"/>
                <a:cs typeface="Calibri Light" panose="020F0302020204030204" pitchFamily="34" charset="0"/>
              </a:rPr>
              <a:t>ما الذي يمكنك فعله لمساعدة نفسك؟</a:t>
            </a:r>
            <a:br>
              <a:rPr lang="en-GB" dirty="0"/>
            </a:br>
            <a:endParaRPr lang="en-GB" dirty="0"/>
          </a:p>
        </p:txBody>
      </p:sp>
      <p:sp>
        <p:nvSpPr>
          <p:cNvPr id="3" name="Content Placeholder 2"/>
          <p:cNvSpPr>
            <a:spLocks noGrp="1"/>
          </p:cNvSpPr>
          <p:nvPr>
            <p:ph idx="1"/>
          </p:nvPr>
        </p:nvSpPr>
        <p:spPr>
          <a:xfrm>
            <a:off x="838200" y="1807028"/>
            <a:ext cx="10515600" cy="3621314"/>
          </a:xfrm>
        </p:spPr>
        <p:txBody>
          <a:bodyPr>
            <a:normAutofit/>
          </a:bodyPr>
          <a:lstStyle/>
          <a:p>
            <a:pPr lvl="0" algn="r" rtl="1"/>
            <a:r>
              <a:rPr lang="ar-SA" dirty="0">
                <a:latin typeface="Calibri Light" panose="020F0302020204030204" pitchFamily="34" charset="0"/>
                <a:cs typeface="Calibri Light" panose="020F0302020204030204" pitchFamily="34" charset="0"/>
              </a:rPr>
              <a:t>تذكر أنه على الرغم من أنك تمر بفترة عصيبة إلا أنه يمكنك العمل على السيطرة عليها </a:t>
            </a:r>
          </a:p>
          <a:p>
            <a:pPr lvl="0" algn="r" rtl="1"/>
            <a:r>
              <a:rPr lang="ar-SA" dirty="0">
                <a:latin typeface="Calibri Light" panose="020F0302020204030204" pitchFamily="34" charset="0"/>
                <a:cs typeface="Calibri Light" panose="020F0302020204030204" pitchFamily="34" charset="0"/>
              </a:rPr>
              <a:t>اعلم أن لديك نقاط قوة ومهارات وموارد شخصية يمكنك استغلالها لتحسين نفسيتك ومساعدة أسرتك</a:t>
            </a:r>
          </a:p>
          <a:p>
            <a:pPr lvl="0" algn="r" rtl="1"/>
            <a:r>
              <a:rPr lang="ar-SA" dirty="0">
                <a:latin typeface="Calibri Light" panose="020F0302020204030204" pitchFamily="34" charset="0"/>
                <a:cs typeface="Calibri Light" panose="020F0302020204030204" pitchFamily="34" charset="0"/>
              </a:rPr>
              <a:t>اعلم أنه ستتولد لديك تغيرات في مشاعرك وأن هذه التغيرات هي ردة فعل طبيعية لما تمر به</a:t>
            </a:r>
          </a:p>
          <a:p>
            <a:pPr lvl="0" algn="r" rtl="1"/>
            <a:r>
              <a:rPr lang="ar-SA" dirty="0">
                <a:latin typeface="Calibri Light" panose="020F0302020204030204" pitchFamily="34" charset="0"/>
                <a:cs typeface="Calibri Light" panose="020F0302020204030204" pitchFamily="34" charset="0"/>
              </a:rPr>
              <a:t>حاول أن تشعر بالتفاؤل وأن تكون صاحب نظرة إيجابية قدر الإمكان </a:t>
            </a:r>
          </a:p>
          <a:p>
            <a:pPr lvl="0" algn="r" rtl="1"/>
            <a:r>
              <a:rPr lang="ar-SA" dirty="0">
                <a:latin typeface="Calibri Light" panose="020F0302020204030204" pitchFamily="34" charset="0"/>
                <a:cs typeface="Calibri Light" panose="020F0302020204030204" pitchFamily="34" charset="0"/>
              </a:rPr>
              <a:t>ادعموا بعضكم البعض واقبل الدعم من الاخرين </a:t>
            </a:r>
          </a:p>
        </p:txBody>
      </p:sp>
    </p:spTree>
    <p:extLst>
      <p:ext uri="{BB962C8B-B14F-4D97-AF65-F5344CB8AC3E}">
        <p14:creationId xmlns:p14="http://schemas.microsoft.com/office/powerpoint/2010/main" val="201447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sz="4900" b="1" dirty="0">
                <a:latin typeface="Calibri Light" panose="020F0302020204030204" pitchFamily="34" charset="0"/>
                <a:cs typeface="Calibri Light" panose="020F0302020204030204" pitchFamily="34" charset="0"/>
              </a:rPr>
              <a:t>ما الذي يمكنك فعله لمساعدة نفسك؟</a:t>
            </a:r>
            <a:endParaRPr lang="en-GB" sz="4900" b="1" dirty="0">
              <a:latin typeface="Calibri Light" panose="020F0302020204030204" pitchFamily="34" charset="0"/>
              <a:cs typeface="Calibri Light" panose="020F0302020204030204" pitchFamily="34" charset="0"/>
            </a:endParaRPr>
          </a:p>
        </p:txBody>
      </p:sp>
      <p:sp>
        <p:nvSpPr>
          <p:cNvPr id="3" name="Content Placeholder 2"/>
          <p:cNvSpPr>
            <a:spLocks noGrp="1"/>
          </p:cNvSpPr>
          <p:nvPr>
            <p:ph idx="1"/>
          </p:nvPr>
        </p:nvSpPr>
        <p:spPr/>
        <p:txBody>
          <a:bodyPr/>
          <a:lstStyle/>
          <a:p>
            <a:pPr lvl="0" algn="r" rtl="1"/>
            <a:r>
              <a:rPr lang="ar-SA" dirty="0">
                <a:latin typeface="Calibri Light" panose="020F0302020204030204" pitchFamily="34" charset="0"/>
                <a:cs typeface="Calibri Light" panose="020F0302020204030204" pitchFamily="34" charset="0"/>
              </a:rPr>
              <a:t>حاول أن تناقش ما يقلقك مع من تثق بهم من البالغين بدلا من الأطفال</a:t>
            </a:r>
            <a:endParaRPr lang="en-GB" dirty="0">
              <a:latin typeface="Calibri Light" panose="020F0302020204030204" pitchFamily="34" charset="0"/>
              <a:cs typeface="Calibri Light" panose="020F0302020204030204" pitchFamily="34" charset="0"/>
            </a:endParaRPr>
          </a:p>
          <a:p>
            <a:pPr lvl="0" algn="r" rtl="1"/>
            <a:r>
              <a:rPr lang="ar-SA" dirty="0">
                <a:latin typeface="Calibri Light" panose="020F0302020204030204" pitchFamily="34" charset="0"/>
                <a:cs typeface="Calibri Light" panose="020F0302020204030204" pitchFamily="34" charset="0"/>
              </a:rPr>
              <a:t>اعتن بنفسك بأكبر قدر ممكن وحاول أن تنال قسطا من الراحة كلما سنحت لك الفرصة</a:t>
            </a:r>
            <a:endParaRPr lang="en-GB" dirty="0">
              <a:latin typeface="Calibri Light" panose="020F0302020204030204" pitchFamily="34" charset="0"/>
              <a:cs typeface="Calibri Light" panose="020F0302020204030204" pitchFamily="34" charset="0"/>
            </a:endParaRPr>
          </a:p>
          <a:p>
            <a:pPr lvl="0" algn="r" rtl="1"/>
            <a:r>
              <a:rPr lang="ar-SA" dirty="0">
                <a:latin typeface="Calibri Light" panose="020F0302020204030204" pitchFamily="34" charset="0"/>
                <a:cs typeface="Calibri Light" panose="020F0302020204030204" pitchFamily="34" charset="0"/>
              </a:rPr>
              <a:t>حاول قدر الإمكان أن تؤسس أو أن تعيد تأسيس الروتين في بيتك كتحديد موعد للنوم مثلا</a:t>
            </a:r>
            <a:endParaRPr lang="en-GB" dirty="0">
              <a:latin typeface="Calibri Light" panose="020F0302020204030204" pitchFamily="34" charset="0"/>
              <a:cs typeface="Calibri Light" panose="020F0302020204030204" pitchFamily="34" charset="0"/>
            </a:endParaRPr>
          </a:p>
          <a:p>
            <a:pPr lvl="0" algn="r" rtl="1"/>
            <a:r>
              <a:rPr lang="ar-SA" dirty="0">
                <a:latin typeface="Calibri Light" panose="020F0302020204030204" pitchFamily="34" charset="0"/>
                <a:cs typeface="Calibri Light" panose="020F0302020204030204" pitchFamily="34" charset="0"/>
              </a:rPr>
              <a:t>  حاول أن تشغل نفسك بشكل منتظم قدر الإمكان بالمهمات المنزلية أو العمل أو غيرها من الأنشطة مع من حولك </a:t>
            </a:r>
            <a:endParaRPr lang="en-GB" dirty="0">
              <a:latin typeface="Calibri Light" panose="020F0302020204030204" pitchFamily="34" charset="0"/>
              <a:cs typeface="Calibri Light" panose="020F0302020204030204" pitchFamily="34" charset="0"/>
            </a:endParaRPr>
          </a:p>
          <a:p>
            <a:pPr lvl="0" algn="r" rtl="1"/>
            <a:r>
              <a:rPr lang="ar-SA" dirty="0">
                <a:latin typeface="Calibri Light" panose="020F0302020204030204" pitchFamily="34" charset="0"/>
                <a:cs typeface="Calibri Light" panose="020F0302020204030204" pitchFamily="34" charset="0"/>
              </a:rPr>
              <a:t>داوم على الأنشطة الدينية  والاجتماعية التي تلتزم بها حيث أنها ستحسن من نفسيتك</a:t>
            </a:r>
          </a:p>
          <a:p>
            <a:pPr marL="0" indent="0" algn="r">
              <a:buNone/>
            </a:pPr>
            <a:r>
              <a:rPr lang="ar-SA" dirty="0">
                <a:latin typeface="Calibri Light" panose="020F0302020204030204" pitchFamily="34" charset="0"/>
                <a:cs typeface="Calibri Light" panose="020F0302020204030204" pitchFamily="34" charset="0"/>
              </a:rPr>
              <a:t>تذكر أن اعتنائك بنفسك سيقويك ويؤهلك على رعاية من هم تحت مسؤوليتك</a:t>
            </a:r>
            <a:endParaRPr lang="en-GB"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24881723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620" y="2305876"/>
            <a:ext cx="5027043" cy="4876800"/>
          </a:xfrm>
          <a:prstGeom prst="rect">
            <a:avLst/>
          </a:prstGeom>
        </p:spPr>
      </p:pic>
      <p:sp>
        <p:nvSpPr>
          <p:cNvPr id="2" name="Title 1"/>
          <p:cNvSpPr>
            <a:spLocks noGrp="1"/>
          </p:cNvSpPr>
          <p:nvPr>
            <p:ph type="title"/>
          </p:nvPr>
        </p:nvSpPr>
        <p:spPr>
          <a:xfrm>
            <a:off x="1656522" y="179597"/>
            <a:ext cx="9697278" cy="1325563"/>
          </a:xfrm>
        </p:spPr>
        <p:txBody>
          <a:bodyPr>
            <a:normAutofit fontScale="90000"/>
          </a:bodyPr>
          <a:lstStyle/>
          <a:p>
            <a:pPr algn="ctr" rtl="1"/>
            <a:br>
              <a:rPr lang="en-GB" b="1" dirty="0"/>
            </a:br>
            <a:r>
              <a:rPr lang="ar-SA" sz="5400" b="1" dirty="0">
                <a:latin typeface="Calibri Light" panose="020F0302020204030204" pitchFamily="34" charset="0"/>
                <a:cs typeface="Calibri Light" panose="020F0302020204030204" pitchFamily="34" charset="0"/>
              </a:rPr>
              <a:t>معلومات تخص طفلك </a:t>
            </a:r>
            <a:br>
              <a:rPr lang="en-GB" sz="5300" b="1" dirty="0">
                <a:latin typeface="Calibri Light" panose="020F0302020204030204" pitchFamily="34" charset="0"/>
                <a:cs typeface="Calibri Light" panose="020F0302020204030204" pitchFamily="34" charset="0"/>
              </a:rPr>
            </a:br>
            <a:r>
              <a:rPr lang="ar-SA" sz="5400" b="1" dirty="0">
                <a:latin typeface="Calibri Light" panose="020F0302020204030204" pitchFamily="34" charset="0"/>
                <a:cs typeface="Calibri Light" panose="020F0302020204030204" pitchFamily="34" charset="0"/>
              </a:rPr>
              <a:t>ما الذي يمر به طفلك؟</a:t>
            </a:r>
            <a:br>
              <a:rPr lang="en-GB" sz="5400" b="1" dirty="0">
                <a:latin typeface="Calibri Light" panose="020F0302020204030204" pitchFamily="34" charset="0"/>
                <a:cs typeface="Calibri Light" panose="020F0302020204030204" pitchFamily="34" charset="0"/>
              </a:rPr>
            </a:br>
            <a:endParaRPr lang="en-GB" sz="5400" b="1" dirty="0">
              <a:latin typeface="Calibri Light" panose="020F0302020204030204" pitchFamily="34" charset="0"/>
              <a:cs typeface="Calibri Light" panose="020F0302020204030204" pitchFamily="34" charset="0"/>
            </a:endParaRPr>
          </a:p>
        </p:txBody>
      </p:sp>
      <p:sp>
        <p:nvSpPr>
          <p:cNvPr id="3" name="Content Placeholder 2"/>
          <p:cNvSpPr>
            <a:spLocks noGrp="1"/>
          </p:cNvSpPr>
          <p:nvPr>
            <p:ph idx="1"/>
          </p:nvPr>
        </p:nvSpPr>
        <p:spPr>
          <a:xfrm>
            <a:off x="2849220" y="1743696"/>
            <a:ext cx="9180443" cy="4486275"/>
          </a:xfrm>
        </p:spPr>
        <p:txBody>
          <a:bodyPr>
            <a:normAutofit lnSpcReduction="10000"/>
          </a:bodyPr>
          <a:lstStyle/>
          <a:p>
            <a:pPr marL="0" indent="0" algn="r">
              <a:buNone/>
            </a:pPr>
            <a:r>
              <a:rPr lang="ar-AE" dirty="0">
                <a:latin typeface="Calibri Light" panose="020F0302020204030204" pitchFamily="34" charset="0"/>
                <a:cs typeface="Calibri Light" panose="020F0302020204030204" pitchFamily="34" charset="0"/>
              </a:rPr>
              <a:t>هناك ردود فعل مشتركة بين مثل: </a:t>
            </a:r>
            <a:endParaRPr lang="en-GB" dirty="0">
              <a:latin typeface="Calibri Light" panose="020F0302020204030204" pitchFamily="34" charset="0"/>
              <a:cs typeface="Calibri Light" panose="020F0302020204030204" pitchFamily="34" charset="0"/>
            </a:endParaRPr>
          </a:p>
          <a:p>
            <a:pPr algn="r" rtl="1"/>
            <a:r>
              <a:rPr lang="ar-AE" dirty="0">
                <a:latin typeface="Calibri Light" panose="020F0302020204030204" pitchFamily="34" charset="0"/>
                <a:cs typeface="Calibri Light" panose="020F0302020204030204" pitchFamily="34" charset="0"/>
              </a:rPr>
              <a:t> الشكاوى الجسدية مثل الشكوى من الصداع وآالم البطن والحرارة والسعال وفقدان الشهية</a:t>
            </a:r>
            <a:endParaRPr lang="en-GB" dirty="0">
              <a:latin typeface="Calibri Light" panose="020F0302020204030204" pitchFamily="34" charset="0"/>
              <a:cs typeface="Calibri Light" panose="020F0302020204030204" pitchFamily="34" charset="0"/>
            </a:endParaRPr>
          </a:p>
          <a:p>
            <a:pPr marL="457200" lvl="1" indent="0" algn="r" rtl="1">
              <a:buNone/>
            </a:pPr>
            <a:r>
              <a:rPr lang="ar-AE" sz="2800" dirty="0">
                <a:latin typeface="Calibri Light" panose="020F0302020204030204" pitchFamily="34" charset="0"/>
                <a:cs typeface="Calibri Light" panose="020F0302020204030204" pitchFamily="34" charset="0"/>
              </a:rPr>
              <a:t>والشعور بالقلق والخوف</a:t>
            </a:r>
            <a:endParaRPr lang="ar-SA" sz="2800" dirty="0">
              <a:latin typeface="Calibri Light" panose="020F0302020204030204" pitchFamily="34" charset="0"/>
              <a:cs typeface="Calibri Light" panose="020F0302020204030204" pitchFamily="34" charset="0"/>
            </a:endParaRPr>
          </a:p>
          <a:p>
            <a:pPr algn="r" rtl="1"/>
            <a:r>
              <a:rPr lang="ar-AE" dirty="0">
                <a:latin typeface="Calibri Light" panose="020F0302020204030204" pitchFamily="34" charset="0"/>
                <a:cs typeface="Calibri Light" panose="020F0302020204030204" pitchFamily="34" charset="0"/>
              </a:rPr>
              <a:t>المعاناة من الصعوبة في النوم ومن الكوابيس ومن الفزع أثناء النوم ومن الصراخ</a:t>
            </a:r>
            <a:endParaRPr lang="en-GB" dirty="0">
              <a:latin typeface="Calibri Light" panose="020F0302020204030204" pitchFamily="34" charset="0"/>
              <a:cs typeface="Calibri Light" panose="020F0302020204030204" pitchFamily="34" charset="0"/>
            </a:endParaRPr>
          </a:p>
          <a:p>
            <a:pPr algn="r" rtl="1"/>
            <a:r>
              <a:rPr lang="ar-AE" dirty="0">
                <a:latin typeface="Calibri Light" panose="020F0302020204030204" pitchFamily="34" charset="0"/>
                <a:cs typeface="Calibri Light" panose="020F0302020204030204" pitchFamily="34" charset="0"/>
              </a:rPr>
              <a:t>  قد يعاني بعض األطفال ألاكبر سنا من بعض العادات القديمة مثل التبول الليلي والتعلق بالأهل والبكاء المتكرر ومص الإصبع والخوف أثناء الوحدة</a:t>
            </a:r>
            <a:endParaRPr lang="en-GB" dirty="0">
              <a:latin typeface="Calibri Light" panose="020F0302020204030204" pitchFamily="34" charset="0"/>
              <a:cs typeface="Calibri Light" panose="020F0302020204030204" pitchFamily="34" charset="0"/>
            </a:endParaRPr>
          </a:p>
          <a:p>
            <a:pPr algn="r" rtl="1"/>
            <a:r>
              <a:rPr lang="ar-AE" dirty="0">
                <a:latin typeface="Calibri Light" panose="020F0302020204030204" pitchFamily="34" charset="0"/>
                <a:cs typeface="Calibri Light" panose="020F0302020204030204" pitchFamily="34" charset="0"/>
              </a:rPr>
              <a:t>قد يصبح بعض الأطفال أكثر نشاطا أو عدائية بينما قد يصبح بعضهم الآخر أكثر خجلا وسكوتا وانطوائية وحزنا</a:t>
            </a:r>
            <a:endParaRPr lang="en-GB" dirty="0">
              <a:latin typeface="Calibri Light" panose="020F0302020204030204" pitchFamily="34" charset="0"/>
              <a:cs typeface="Calibri Light" panose="020F0302020204030204" pitchFamily="34" charset="0"/>
            </a:endParaRPr>
          </a:p>
          <a:p>
            <a:pPr algn="r" rtl="1"/>
            <a:r>
              <a:rPr lang="ar-AE" dirty="0">
                <a:latin typeface="Calibri Light" panose="020F0302020204030204" pitchFamily="34" charset="0"/>
                <a:cs typeface="Calibri Light" panose="020F0302020204030204" pitchFamily="34" charset="0"/>
              </a:rPr>
              <a:t> الصعوبة في التركيز</a:t>
            </a:r>
            <a:endParaRPr lang="en-GB"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28807597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AE" sz="4900" b="1" dirty="0">
                <a:latin typeface="Calibri Light" panose="020F0302020204030204" pitchFamily="34" charset="0"/>
                <a:cs typeface="Calibri Light" panose="020F0302020204030204" pitchFamily="34" charset="0"/>
              </a:rPr>
              <a:t>هذه التصرفات تعتبر عادية</a:t>
            </a:r>
            <a:endParaRPr lang="en-GB" sz="4900" b="1" dirty="0">
              <a:latin typeface="Calibri Light" panose="020F0302020204030204" pitchFamily="34" charset="0"/>
              <a:cs typeface="Calibri Light" panose="020F0302020204030204" pitchFamily="34" charset="0"/>
            </a:endParaRPr>
          </a:p>
        </p:txBody>
      </p:sp>
      <p:sp>
        <p:nvSpPr>
          <p:cNvPr id="3" name="Content Placeholder 2"/>
          <p:cNvSpPr>
            <a:spLocks noGrp="1"/>
          </p:cNvSpPr>
          <p:nvPr>
            <p:ph idx="1"/>
          </p:nvPr>
        </p:nvSpPr>
        <p:spPr/>
        <p:txBody>
          <a:bodyPr/>
          <a:lstStyle/>
          <a:p>
            <a:pPr marL="0" indent="0" algn="r">
              <a:buNone/>
            </a:pPr>
            <a:r>
              <a:rPr lang="ar-SA" dirty="0">
                <a:latin typeface="Calibri Light" panose="020F0302020204030204" pitchFamily="34" charset="0"/>
                <a:cs typeface="Calibri Light" panose="020F0302020204030204" pitchFamily="34" charset="0"/>
              </a:rPr>
              <a:t>من الضروري أن تتذكر أن أكثر من نصف عدد الأطفال يظهرون ردود الفعل والتغيرات السلوكية هذه بعد خوض تجارب مخيفة وعصيبة. أنها ردود فعل طبيعية وشائعة تعاني منها العديد من الأسر.</a:t>
            </a:r>
            <a:endParaRPr lang="en-GB" dirty="0">
              <a:latin typeface="Calibri Light" panose="020F0302020204030204" pitchFamily="34" charset="0"/>
              <a:cs typeface="Calibri Light" panose="020F0302020204030204" pitchFamily="34" charset="0"/>
            </a:endParaRPr>
          </a:p>
          <a:p>
            <a:pPr marL="0" indent="0" algn="r">
              <a:buNone/>
            </a:pPr>
            <a:endParaRPr lang="ar-SA" dirty="0">
              <a:latin typeface="Calibri Light" panose="020F0302020204030204" pitchFamily="34" charset="0"/>
              <a:cs typeface="Calibri Light" panose="020F0302020204030204" pitchFamily="34" charset="0"/>
            </a:endParaRPr>
          </a:p>
          <a:p>
            <a:pPr marL="0" indent="0" algn="r" rtl="1">
              <a:buNone/>
            </a:pPr>
            <a:r>
              <a:rPr lang="ar-SA" dirty="0">
                <a:latin typeface="Calibri Light" panose="020F0302020204030204" pitchFamily="34" charset="0"/>
                <a:cs typeface="Calibri Light" panose="020F0302020204030204" pitchFamily="34" charset="0"/>
              </a:rPr>
              <a:t>عبر أولياء الأمور عن قلقهم تجاه:</a:t>
            </a:r>
            <a:endParaRPr lang="en-GB" dirty="0">
              <a:latin typeface="Calibri Light" panose="020F0302020204030204" pitchFamily="34" charset="0"/>
              <a:cs typeface="Calibri Light" panose="020F0302020204030204" pitchFamily="34" charset="0"/>
            </a:endParaRPr>
          </a:p>
          <a:p>
            <a:pPr lvl="0" algn="r" rtl="1"/>
            <a:r>
              <a:rPr lang="ar-SA" dirty="0">
                <a:latin typeface="Calibri Light" panose="020F0302020204030204" pitchFamily="34" charset="0"/>
                <a:cs typeface="Calibri Light" panose="020F0302020204030204" pitchFamily="34" charset="0"/>
              </a:rPr>
              <a:t>شعورهم بالحيرة تجاه ما يجب عليهم فعله </a:t>
            </a:r>
            <a:endParaRPr lang="en-GB" dirty="0">
              <a:latin typeface="Calibri Light" panose="020F0302020204030204" pitchFamily="34" charset="0"/>
              <a:cs typeface="Calibri Light" panose="020F0302020204030204" pitchFamily="34" charset="0"/>
            </a:endParaRPr>
          </a:p>
          <a:p>
            <a:pPr lvl="0" algn="r" rtl="1"/>
            <a:r>
              <a:rPr lang="ar-SA" dirty="0">
                <a:latin typeface="Calibri Light" panose="020F0302020204030204" pitchFamily="34" charset="0"/>
                <a:cs typeface="Calibri Light" panose="020F0302020204030204" pitchFamily="34" charset="0"/>
              </a:rPr>
              <a:t>الصعوبة في إيجاد الروتين أو المحافظة عليه</a:t>
            </a:r>
            <a:endParaRPr lang="en-GB" dirty="0">
              <a:latin typeface="Calibri Light" panose="020F0302020204030204" pitchFamily="34" charset="0"/>
              <a:cs typeface="Calibri Light" panose="020F0302020204030204" pitchFamily="34" charset="0"/>
            </a:endParaRPr>
          </a:p>
          <a:p>
            <a:pPr lvl="0" algn="r" rtl="1"/>
            <a:r>
              <a:rPr lang="ar-SA" dirty="0">
                <a:latin typeface="Calibri Light" panose="020F0302020204030204" pitchFamily="34" charset="0"/>
                <a:cs typeface="Calibri Light" panose="020F0302020204030204" pitchFamily="34" charset="0"/>
              </a:rPr>
              <a:t>صعوبة التواصل مع الأطفال وخوفهم من أن أطفالهم لا يصغون إليهم</a:t>
            </a:r>
            <a:endParaRPr lang="en-GB" dirty="0">
              <a:latin typeface="Calibri Light" panose="020F0302020204030204" pitchFamily="34" charset="0"/>
              <a:cs typeface="Calibri Light" panose="020F0302020204030204" pitchFamily="34" charset="0"/>
            </a:endParaRPr>
          </a:p>
          <a:p>
            <a:pPr marL="0" indent="0" algn="r">
              <a:buNone/>
            </a:pPr>
            <a:endParaRPr lang="en-GB"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30040364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28485" y="1330999"/>
            <a:ext cx="10515600" cy="4139513"/>
          </a:xfrm>
        </p:spPr>
        <p:txBody>
          <a:bodyPr>
            <a:normAutofit/>
          </a:bodyPr>
          <a:lstStyle/>
          <a:p>
            <a:pPr algn="ctr"/>
            <a:r>
              <a:rPr lang="ar-SA" sz="4800" b="1" dirty="0">
                <a:latin typeface="Calibri Light" panose="020F0302020204030204" pitchFamily="34" charset="0"/>
                <a:cs typeface="Calibri Light" panose="020F0302020204030204" pitchFamily="34" charset="0"/>
              </a:rPr>
              <a:t>ما الذي يمكنك فعله لمساعدة طفلك؟</a:t>
            </a:r>
            <a:endParaRPr lang="en-GB"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12947855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sz="4900" b="1" dirty="0">
                <a:latin typeface="Calibri Light" panose="020F0302020204030204" pitchFamily="34" charset="0"/>
                <a:cs typeface="Calibri Light" panose="020F0302020204030204" pitchFamily="34" charset="0"/>
              </a:rPr>
              <a:t>الأمان</a:t>
            </a:r>
            <a:endParaRPr lang="en-GB" sz="4900" b="1" dirty="0">
              <a:latin typeface="Calibri Light" panose="020F0302020204030204" pitchFamily="34" charset="0"/>
              <a:cs typeface="Calibri Light" panose="020F0302020204030204" pitchFamily="34" charset="0"/>
            </a:endParaRPr>
          </a:p>
        </p:txBody>
      </p:sp>
      <p:sp>
        <p:nvSpPr>
          <p:cNvPr id="3" name="Content Placeholder 2"/>
          <p:cNvSpPr>
            <a:spLocks noGrp="1"/>
          </p:cNvSpPr>
          <p:nvPr>
            <p:ph idx="1"/>
          </p:nvPr>
        </p:nvSpPr>
        <p:spPr>
          <a:xfrm>
            <a:off x="983340" y="1538512"/>
            <a:ext cx="10515600" cy="4740049"/>
          </a:xfrm>
        </p:spPr>
        <p:txBody>
          <a:bodyPr/>
          <a:lstStyle/>
          <a:p>
            <a:pPr marL="0" indent="0" algn="r">
              <a:buNone/>
            </a:pPr>
            <a:r>
              <a:rPr lang="ar-AE" dirty="0">
                <a:latin typeface="Calibri Light" panose="020F0302020204030204" pitchFamily="34" charset="0"/>
                <a:cs typeface="Calibri Light" panose="020F0302020204030204" pitchFamily="34" charset="0"/>
              </a:rPr>
              <a:t>اسع جاهدا على إبقاء عائلتك مع بعضها البعض دائما</a:t>
            </a:r>
            <a:endParaRPr lang="ar-SA" dirty="0">
              <a:latin typeface="Calibri Light" panose="020F0302020204030204" pitchFamily="34" charset="0"/>
              <a:cs typeface="Calibri Light" panose="020F0302020204030204" pitchFamily="34" charset="0"/>
            </a:endParaRPr>
          </a:p>
          <a:p>
            <a:pPr algn="r" rtl="1"/>
            <a:r>
              <a:rPr lang="ar-AE" dirty="0">
                <a:latin typeface="Calibri Light" panose="020F0302020204030204" pitchFamily="34" charset="0"/>
                <a:cs typeface="Calibri Light" panose="020F0302020204030204" pitchFamily="34" charset="0"/>
              </a:rPr>
              <a:t> حاول أن لا تفترق عن طفلك لفترات طويلة</a:t>
            </a:r>
            <a:endParaRPr lang="ar-SA" dirty="0">
              <a:latin typeface="Calibri Light" panose="020F0302020204030204" pitchFamily="34" charset="0"/>
              <a:cs typeface="Calibri Light" panose="020F0302020204030204" pitchFamily="34" charset="0"/>
            </a:endParaRPr>
          </a:p>
          <a:p>
            <a:pPr algn="r" rtl="1"/>
            <a:r>
              <a:rPr lang="ar-SA" dirty="0">
                <a:latin typeface="Calibri Light" panose="020F0302020204030204" pitchFamily="34" charset="0"/>
                <a:cs typeface="Calibri Light" panose="020F0302020204030204" pitchFamily="34" charset="0"/>
              </a:rPr>
              <a:t>علّم</a:t>
            </a:r>
            <a:r>
              <a:rPr lang="ar-AE" dirty="0">
                <a:latin typeface="Calibri Light" panose="020F0302020204030204" pitchFamily="34" charset="0"/>
                <a:cs typeface="Calibri Light" panose="020F0302020204030204" pitchFamily="34" charset="0"/>
              </a:rPr>
              <a:t> طفلك اسمه ومكان إقامته وكيفية طلب المساعدة في حال افترق عنك</a:t>
            </a:r>
            <a:endParaRPr lang="ar-SA" dirty="0">
              <a:latin typeface="Calibri Light" panose="020F0302020204030204" pitchFamily="34" charset="0"/>
              <a:cs typeface="Calibri Light" panose="020F0302020204030204" pitchFamily="34" charset="0"/>
            </a:endParaRPr>
          </a:p>
          <a:p>
            <a:pPr algn="r" rtl="1"/>
            <a:r>
              <a:rPr lang="ar-AE" dirty="0">
                <a:latin typeface="Calibri Light" panose="020F0302020204030204" pitchFamily="34" charset="0"/>
                <a:cs typeface="Calibri Light" panose="020F0302020204030204" pitchFamily="34" charset="0"/>
              </a:rPr>
              <a:t>إن قررت اصطحاب طفلك معك فاتفق معه بشكل مسبق على مكان تلتقون فيه في حال افترق عنك، وتأكد من معرفة طفلك للمكان ومن أنه مكان مريح</a:t>
            </a:r>
            <a:endParaRPr lang="ar-SA" dirty="0">
              <a:latin typeface="Calibri Light" panose="020F0302020204030204" pitchFamily="34" charset="0"/>
              <a:cs typeface="Calibri Light" panose="020F0302020204030204" pitchFamily="34" charset="0"/>
            </a:endParaRPr>
          </a:p>
          <a:p>
            <a:pPr algn="r" rtl="1"/>
            <a:r>
              <a:rPr lang="ar-AE" dirty="0">
                <a:latin typeface="Calibri Light" panose="020F0302020204030204" pitchFamily="34" charset="0"/>
                <a:cs typeface="Calibri Light" panose="020F0302020204030204" pitchFamily="34" charset="0"/>
              </a:rPr>
              <a:t>عندما يخرج طفلك ليلعب اطلب منه أن يخبرك عن المكان الذي سيلعب فيه وعن موعد رجوعه إلي البيت</a:t>
            </a:r>
            <a:r>
              <a:rPr lang="en-US" dirty="0">
                <a:latin typeface="Calibri Light" panose="020F0302020204030204" pitchFamily="34" charset="0"/>
                <a:cs typeface="Calibri Light" panose="020F0302020204030204" pitchFamily="34" charset="0"/>
              </a:rPr>
              <a:t> </a:t>
            </a:r>
            <a:endParaRPr lang="ar-SA" dirty="0">
              <a:latin typeface="Calibri Light" panose="020F0302020204030204" pitchFamily="34" charset="0"/>
              <a:cs typeface="Calibri Light" panose="020F0302020204030204" pitchFamily="34" charset="0"/>
            </a:endParaRPr>
          </a:p>
          <a:p>
            <a:pPr algn="r" rtl="1"/>
            <a:r>
              <a:rPr lang="ar-SA" dirty="0">
                <a:latin typeface="Calibri Light" panose="020F0302020204030204" pitchFamily="34" charset="0"/>
                <a:cs typeface="Calibri Light" panose="020F0302020204030204" pitchFamily="34" charset="0"/>
              </a:rPr>
              <a:t>من المحبذ أن تتفق مع طفلك على كلمة أو عبارة خاصة بينكما تستخدمها معه في لحظة معينة يدرك فيها أنه من الضروري أن  يلبي طلبك فورا</a:t>
            </a:r>
            <a:endParaRPr lang="en-GB"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34224019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2996</TotalTime>
  <Words>5098</Words>
  <Application>Microsoft Office PowerPoint</Application>
  <PresentationFormat>Widescreen</PresentationFormat>
  <Paragraphs>266</Paragraphs>
  <Slides>24</Slides>
  <Notes>20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Arial</vt:lpstr>
      <vt:lpstr>Calibri</vt:lpstr>
      <vt:lpstr>Calibri Light</vt:lpstr>
      <vt:lpstr>Office Theme</vt:lpstr>
      <vt:lpstr>رعاية الأطفال الذين خاضوا تجربتي النزاع والنزوح</vt:lpstr>
      <vt:lpstr>مرحبا</vt:lpstr>
      <vt:lpstr>ما الذي تمر به أنت؟</vt:lpstr>
      <vt:lpstr>ما الذي يمكنك فعله لمساعدة نفسك؟ </vt:lpstr>
      <vt:lpstr>ما الذي يمكنك فعله لمساعدة نفسك؟</vt:lpstr>
      <vt:lpstr> معلومات تخص طفلك  ما الذي يمر به طفلك؟ </vt:lpstr>
      <vt:lpstr>هذه التصرفات تعتبر عادية</vt:lpstr>
      <vt:lpstr>ما الذي يمكنك فعله لمساعدة طفلك؟</vt:lpstr>
      <vt:lpstr>الأمان</vt:lpstr>
      <vt:lpstr>توفير الدعم والحنان</vt:lpstr>
      <vt:lpstr>المدح</vt:lpstr>
      <vt:lpstr>ارشادات ايجابية واضحة مع المديح</vt:lpstr>
      <vt:lpstr>ارشادات هادئة وواضحة</vt:lpstr>
      <vt:lpstr>قضاء الوقت سوية والتحدث مع بعض </vt:lpstr>
      <vt:lpstr>التحدث والاصغاء</vt:lpstr>
      <vt:lpstr>تشجيع السلوك الحسن </vt:lpstr>
      <vt:lpstr>القوانين</vt:lpstr>
      <vt:lpstr>المخاوف والشعور بالقلق والاضطرابات الليلية </vt:lpstr>
      <vt:lpstr>الشجار والعدوانية </vt:lpstr>
      <vt:lpstr>الشجار والعدوانية </vt:lpstr>
      <vt:lpstr>المحافظة على الروتين </vt:lpstr>
      <vt:lpstr>التشجيع على الللعب </vt:lpstr>
      <vt:lpstr>أساليب الاسترخاء</vt:lpstr>
      <vt:lpstr>نأمل أن تفيدك الأفكار المطروحة</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رعاية الأطفال الذين خاضوا تجربتي النزاع والنزوح</dc:title>
  <dc:creator>Aala</dc:creator>
  <cp:lastModifiedBy>Aala</cp:lastModifiedBy>
  <cp:revision>73</cp:revision>
  <dcterms:created xsi:type="dcterms:W3CDTF">2017-02-24T04:10:04Z</dcterms:created>
  <dcterms:modified xsi:type="dcterms:W3CDTF">2017-10-10T11:54:32Z</dcterms:modified>
</cp:coreProperties>
</file>