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sldIdLst>
    <p:sldId id="256" r:id="rId2"/>
    <p:sldId id="275" r:id="rId3"/>
    <p:sldId id="273" r:id="rId4"/>
    <p:sldId id="258" r:id="rId5"/>
    <p:sldId id="260" r:id="rId6"/>
    <p:sldId id="276" r:id="rId7"/>
    <p:sldId id="267"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02" autoAdjust="0"/>
    <p:restoredTop sz="95064"/>
  </p:normalViewPr>
  <p:slideViewPr>
    <p:cSldViewPr snapToGrid="0" snapToObjects="1">
      <p:cViewPr varScale="1">
        <p:scale>
          <a:sx n="61" d="100"/>
          <a:sy n="61" d="100"/>
        </p:scale>
        <p:origin x="224" y="10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DB1676-5EB2-8445-8C37-235017B61332}" type="datetimeFigureOut">
              <a:rPr lang="en-GB" smtClean="0"/>
              <a:t>25/02/2021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72E9-F07B-0C42-B7C1-67414FF0B6B9}" type="slidenum">
              <a:rPr lang="en-GB" smtClean="0"/>
              <a:t>‹#›</a:t>
            </a:fld>
            <a:endParaRPr lang="en-GB"/>
          </a:p>
        </p:txBody>
      </p:sp>
    </p:spTree>
    <p:extLst>
      <p:ext uri="{BB962C8B-B14F-4D97-AF65-F5344CB8AC3E}">
        <p14:creationId xmlns:p14="http://schemas.microsoft.com/office/powerpoint/2010/main" val="1940725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E7D72E9-F07B-0C42-B7C1-67414FF0B6B9}" type="slidenum">
              <a:rPr lang="en-GB" smtClean="0"/>
              <a:t>1</a:t>
            </a:fld>
            <a:endParaRPr lang="en-GB"/>
          </a:p>
        </p:txBody>
      </p:sp>
    </p:spTree>
    <p:extLst>
      <p:ext uri="{BB962C8B-B14F-4D97-AF65-F5344CB8AC3E}">
        <p14:creationId xmlns:p14="http://schemas.microsoft.com/office/powerpoint/2010/main" val="320426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189A971-0370-2C49-911C-0EE270D93E3C}"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521B3-78DB-8D40-A5CE-72BB7AEEF5FA}" type="slidenum">
              <a:rPr lang="en-GB" smtClean="0"/>
              <a:t>‹#›</a:t>
            </a:fld>
            <a:endParaRPr lang="en-GB"/>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342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189A971-0370-2C49-911C-0EE270D93E3C}"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521B3-78DB-8D40-A5CE-72BB7AEEF5FA}" type="slidenum">
              <a:rPr lang="en-GB" smtClean="0"/>
              <a:t>‹#›</a:t>
            </a:fld>
            <a:endParaRPr lang="en-GB"/>
          </a:p>
        </p:txBody>
      </p:sp>
    </p:spTree>
    <p:extLst>
      <p:ext uri="{BB962C8B-B14F-4D97-AF65-F5344CB8AC3E}">
        <p14:creationId xmlns:p14="http://schemas.microsoft.com/office/powerpoint/2010/main" val="1312517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GB"/>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189A971-0370-2C49-911C-0EE270D93E3C}"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521B3-78DB-8D40-A5CE-72BB7AEEF5FA}"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6532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189A971-0370-2C49-911C-0EE270D93E3C}"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521B3-78DB-8D40-A5CE-72BB7AEEF5FA}" type="slidenum">
              <a:rPr lang="en-GB" smtClean="0"/>
              <a:t>‹#›</a:t>
            </a:fld>
            <a:endParaRPr lang="en-GB"/>
          </a:p>
        </p:txBody>
      </p:sp>
    </p:spTree>
    <p:extLst>
      <p:ext uri="{BB962C8B-B14F-4D97-AF65-F5344CB8AC3E}">
        <p14:creationId xmlns:p14="http://schemas.microsoft.com/office/powerpoint/2010/main" val="3803569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GB"/>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189A971-0370-2C49-911C-0EE270D93E3C}"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D521B3-78DB-8D40-A5CE-72BB7AEEF5FA}" type="slidenum">
              <a:rPr lang="en-GB" smtClean="0"/>
              <a:t>‹#›</a:t>
            </a:fld>
            <a:endParaRPr lang="en-GB"/>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164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189A971-0370-2C49-911C-0EE270D93E3C}" type="datetimeFigureOut">
              <a:rPr lang="en-GB" smtClean="0"/>
              <a:t>25/02/2021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D521B3-78DB-8D40-A5CE-72BB7AEEF5FA}" type="slidenum">
              <a:rPr lang="en-GB" smtClean="0"/>
              <a:t>‹#›</a:t>
            </a:fld>
            <a:endParaRPr lang="en-GB"/>
          </a:p>
        </p:txBody>
      </p:sp>
    </p:spTree>
    <p:extLst>
      <p:ext uri="{BB962C8B-B14F-4D97-AF65-F5344CB8AC3E}">
        <p14:creationId xmlns:p14="http://schemas.microsoft.com/office/powerpoint/2010/main" val="1060386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GB"/>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189A971-0370-2C49-911C-0EE270D93E3C}" type="datetimeFigureOut">
              <a:rPr lang="en-GB" smtClean="0"/>
              <a:t>25/02/2021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FD521B3-78DB-8D40-A5CE-72BB7AEEF5FA}" type="slidenum">
              <a:rPr lang="en-GB" smtClean="0"/>
              <a:t>‹#›</a:t>
            </a:fld>
            <a:endParaRPr lang="en-GB"/>
          </a:p>
        </p:txBody>
      </p:sp>
    </p:spTree>
    <p:extLst>
      <p:ext uri="{BB962C8B-B14F-4D97-AF65-F5344CB8AC3E}">
        <p14:creationId xmlns:p14="http://schemas.microsoft.com/office/powerpoint/2010/main" val="519457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189A971-0370-2C49-911C-0EE270D93E3C}" type="datetimeFigureOut">
              <a:rPr lang="en-GB" smtClean="0"/>
              <a:t>25/02/2021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FD521B3-78DB-8D40-A5CE-72BB7AEEF5FA}" type="slidenum">
              <a:rPr lang="en-GB" smtClean="0"/>
              <a:t>‹#›</a:t>
            </a:fld>
            <a:endParaRPr lang="en-GB"/>
          </a:p>
        </p:txBody>
      </p:sp>
    </p:spTree>
    <p:extLst>
      <p:ext uri="{BB962C8B-B14F-4D97-AF65-F5344CB8AC3E}">
        <p14:creationId xmlns:p14="http://schemas.microsoft.com/office/powerpoint/2010/main" val="382724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89A971-0370-2C49-911C-0EE270D93E3C}" type="datetimeFigureOut">
              <a:rPr lang="en-GB" smtClean="0"/>
              <a:t>25/02/2021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FD521B3-78DB-8D40-A5CE-72BB7AEEF5FA}" type="slidenum">
              <a:rPr lang="en-GB" smtClean="0"/>
              <a:t>‹#›</a:t>
            </a:fld>
            <a:endParaRPr lang="en-GB"/>
          </a:p>
        </p:txBody>
      </p:sp>
    </p:spTree>
    <p:extLst>
      <p:ext uri="{BB962C8B-B14F-4D97-AF65-F5344CB8AC3E}">
        <p14:creationId xmlns:p14="http://schemas.microsoft.com/office/powerpoint/2010/main" val="1718260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GB"/>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6189A971-0370-2C49-911C-0EE270D93E3C}" type="datetimeFigureOut">
              <a:rPr lang="en-GB" smtClean="0"/>
              <a:t>25/02/2021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D521B3-78DB-8D40-A5CE-72BB7AEEF5FA}" type="slidenum">
              <a:rPr lang="en-GB" smtClean="0"/>
              <a:t>‹#›</a:t>
            </a:fld>
            <a:endParaRPr lang="en-GB"/>
          </a:p>
        </p:txBody>
      </p:sp>
    </p:spTree>
    <p:extLst>
      <p:ext uri="{BB962C8B-B14F-4D97-AF65-F5344CB8AC3E}">
        <p14:creationId xmlns:p14="http://schemas.microsoft.com/office/powerpoint/2010/main" val="3652442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189A971-0370-2C49-911C-0EE270D93E3C}" type="datetimeFigureOut">
              <a:rPr lang="en-GB" smtClean="0"/>
              <a:t>25/02/2021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D521B3-78DB-8D40-A5CE-72BB7AEEF5FA}" type="slidenum">
              <a:rPr lang="en-GB" smtClean="0"/>
              <a:t>‹#›</a:t>
            </a:fld>
            <a:endParaRPr lang="en-GB"/>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536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6189A971-0370-2C49-911C-0EE270D93E3C}" type="datetimeFigureOut">
              <a:rPr lang="en-GB" smtClean="0"/>
              <a:t>25/02/2021</a:t>
            </a:fld>
            <a:endParaRPr lang="en-GB"/>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GB"/>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6FD521B3-78DB-8D40-A5CE-72BB7AEEF5FA}"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746644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fif"/><Relationship Id="rId1" Type="http://schemas.openxmlformats.org/officeDocument/2006/relationships/slideLayout" Target="../slideLayouts/slideLayout2.xml"/><Relationship Id="rId5" Type="http://schemas.openxmlformats.org/officeDocument/2006/relationships/image" Target="../media/image7.jfif"/><Relationship Id="rId4" Type="http://schemas.openxmlformats.org/officeDocument/2006/relationships/image" Target="../media/image6.jf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2D9E4-9919-4B4C-83C6-788DA65378BE}"/>
              </a:ext>
            </a:extLst>
          </p:cNvPr>
          <p:cNvSpPr>
            <a:spLocks noGrp="1"/>
          </p:cNvSpPr>
          <p:nvPr>
            <p:ph type="ctrTitle"/>
          </p:nvPr>
        </p:nvSpPr>
        <p:spPr>
          <a:xfrm>
            <a:off x="3592286" y="1629108"/>
            <a:ext cx="8164286" cy="1463040"/>
          </a:xfrm>
        </p:spPr>
        <p:txBody>
          <a:bodyPr>
            <a:noAutofit/>
          </a:bodyPr>
          <a:lstStyle/>
          <a:p>
            <a:br>
              <a:rPr lang="en-GB" dirty="0"/>
            </a:br>
            <a:br>
              <a:rPr lang="en-GB" dirty="0"/>
            </a:br>
            <a:r>
              <a:rPr lang="en-GB" sz="4400" dirty="0">
                <a:solidFill>
                  <a:schemeClr val="bg1"/>
                </a:solidFill>
              </a:rPr>
              <a:t> </a:t>
            </a:r>
            <a:r>
              <a:rPr lang="en-GB" sz="4400" b="1" dirty="0">
                <a:solidFill>
                  <a:schemeClr val="bg1"/>
                </a:solidFill>
              </a:rPr>
              <a:t>Conflicting Covid narratives: The value of supermarket work and implications for the future </a:t>
            </a:r>
            <a:endParaRPr lang="en-GB" dirty="0">
              <a:solidFill>
                <a:schemeClr val="bg1"/>
              </a:solidFill>
            </a:endParaRPr>
          </a:p>
        </p:txBody>
      </p:sp>
      <p:sp>
        <p:nvSpPr>
          <p:cNvPr id="3" name="Subtitle 2">
            <a:extLst>
              <a:ext uri="{FF2B5EF4-FFF2-40B4-BE49-F238E27FC236}">
                <a16:creationId xmlns:a16="http://schemas.microsoft.com/office/drawing/2014/main" id="{A307FFBB-9F50-1442-A13F-EDF848D08A1A}"/>
              </a:ext>
            </a:extLst>
          </p:cNvPr>
          <p:cNvSpPr>
            <a:spLocks noGrp="1"/>
          </p:cNvSpPr>
          <p:nvPr>
            <p:ph type="subTitle" idx="1"/>
          </p:nvPr>
        </p:nvSpPr>
        <p:spPr>
          <a:xfrm>
            <a:off x="8719457" y="4927479"/>
            <a:ext cx="2612572" cy="1463040"/>
          </a:xfrm>
        </p:spPr>
        <p:txBody>
          <a:bodyPr>
            <a:normAutofit/>
          </a:bodyPr>
          <a:lstStyle/>
          <a:p>
            <a:r>
              <a:rPr lang="en-GB" sz="2400" dirty="0"/>
              <a:t>Abbie Winton</a:t>
            </a:r>
          </a:p>
          <a:p>
            <a:r>
              <a:rPr lang="en-GB" sz="2400" dirty="0"/>
              <a:t>Debra Howcroft</a:t>
            </a:r>
          </a:p>
        </p:txBody>
      </p:sp>
      <p:pic>
        <p:nvPicPr>
          <p:cNvPr id="1028" name="Picture 4">
            <a:extLst>
              <a:ext uri="{FF2B5EF4-FFF2-40B4-BE49-F238E27FC236}">
                <a16:creationId xmlns:a16="http://schemas.microsoft.com/office/drawing/2014/main" id="{5D4FD8F6-11AD-A645-B68D-31E8B1C885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603499"/>
            <a:ext cx="1651001" cy="1651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1053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Framing</a:t>
            </a:r>
          </a:p>
        </p:txBody>
      </p:sp>
      <p:sp>
        <p:nvSpPr>
          <p:cNvPr id="3" name="Content Placeholder 2"/>
          <p:cNvSpPr>
            <a:spLocks noGrp="1"/>
          </p:cNvSpPr>
          <p:nvPr>
            <p:ph idx="1"/>
          </p:nvPr>
        </p:nvSpPr>
        <p:spPr/>
        <p:txBody>
          <a:bodyPr>
            <a:noAutofit/>
          </a:bodyPr>
          <a:lstStyle/>
          <a:p>
            <a:r>
              <a:rPr lang="en-GB" sz="2400" dirty="0"/>
              <a:t>COVID-19 has opened up debate on what is considered ‘key work’ </a:t>
            </a:r>
          </a:p>
          <a:p>
            <a:r>
              <a:rPr lang="en-GB" sz="2400" dirty="0"/>
              <a:t>While there is symbolic recognition of the contribution of key workers, this is not reflected in their salary, employment rights, or social perception</a:t>
            </a:r>
          </a:p>
          <a:p>
            <a:r>
              <a:rPr lang="en-GB" sz="2400" dirty="0"/>
              <a:t>Key workers are confronted with a disproportionate risk/reward equation</a:t>
            </a:r>
          </a:p>
          <a:p>
            <a:pPr lvl="0"/>
            <a:r>
              <a:rPr lang="en-GB" sz="2400" dirty="0"/>
              <a:t>Supermarket sector is one of the most advanced in terms of their use of labour flexibility, employing part-time employees, with far less favourable employment conditions </a:t>
            </a:r>
          </a:p>
        </p:txBody>
      </p:sp>
    </p:spTree>
    <p:extLst>
      <p:ext uri="{BB962C8B-B14F-4D97-AF65-F5344CB8AC3E}">
        <p14:creationId xmlns:p14="http://schemas.microsoft.com/office/powerpoint/2010/main" val="2939668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Focus: supermarket workers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6597" y="4282518"/>
            <a:ext cx="4157196" cy="232803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7436" y="1713648"/>
            <a:ext cx="3458472" cy="2590516"/>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59465" y="4401574"/>
            <a:ext cx="3837511" cy="230250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35718" y="1685378"/>
            <a:ext cx="4460894" cy="2521375"/>
          </a:xfrm>
          <a:prstGeom prst="rect">
            <a:avLst/>
          </a:prstGeom>
        </p:spPr>
      </p:pic>
    </p:spTree>
    <p:extLst>
      <p:ext uri="{BB962C8B-B14F-4D97-AF65-F5344CB8AC3E}">
        <p14:creationId xmlns:p14="http://schemas.microsoft.com/office/powerpoint/2010/main" val="717032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8B92D-C2F9-B64F-A599-1DC2437CBB20}"/>
              </a:ext>
            </a:extLst>
          </p:cNvPr>
          <p:cNvSpPr>
            <a:spLocks noGrp="1"/>
          </p:cNvSpPr>
          <p:nvPr>
            <p:ph type="title"/>
          </p:nvPr>
        </p:nvSpPr>
        <p:spPr/>
        <p:txBody>
          <a:bodyPr/>
          <a:lstStyle/>
          <a:p>
            <a:r>
              <a:rPr lang="en-GB" dirty="0"/>
              <a:t>The General public &amp; Notions of ‘value’</a:t>
            </a:r>
            <a:endParaRPr lang="en-GB" b="1" dirty="0"/>
          </a:p>
        </p:txBody>
      </p:sp>
      <p:sp>
        <p:nvSpPr>
          <p:cNvPr id="3" name="Content Placeholder 2">
            <a:extLst>
              <a:ext uri="{FF2B5EF4-FFF2-40B4-BE49-F238E27FC236}">
                <a16:creationId xmlns:a16="http://schemas.microsoft.com/office/drawing/2014/main" id="{9E6CBDA5-58DD-A947-BB12-A1C7A5349534}"/>
              </a:ext>
            </a:extLst>
          </p:cNvPr>
          <p:cNvSpPr>
            <a:spLocks noGrp="1"/>
          </p:cNvSpPr>
          <p:nvPr>
            <p:ph idx="1"/>
          </p:nvPr>
        </p:nvSpPr>
        <p:spPr>
          <a:xfrm>
            <a:off x="1024128" y="2084832"/>
            <a:ext cx="9720071" cy="4224528"/>
          </a:xfrm>
        </p:spPr>
        <p:txBody>
          <a:bodyPr>
            <a:normAutofit fontScale="92500" lnSpcReduction="10000"/>
          </a:bodyPr>
          <a:lstStyle/>
          <a:p>
            <a:r>
              <a:rPr lang="en-GB" dirty="0"/>
              <a:t>Clap for ‘key workers’ prompted a shift in perceived social value</a:t>
            </a:r>
          </a:p>
          <a:p>
            <a:pPr lvl="1"/>
            <a:r>
              <a:rPr lang="en-GB" i="1" dirty="0"/>
              <a:t>“…that made me quite cross as well, and I’ll be honest, I never stood out and did the applause. It made me so mad because it wasn’t just your NHS. They forget that we’ve actually kept the nation with food</a:t>
            </a:r>
            <a:r>
              <a:rPr lang="en-GB" dirty="0"/>
              <a:t>.” (Union Rep and Store HR) </a:t>
            </a:r>
          </a:p>
          <a:p>
            <a:r>
              <a:rPr lang="en-GB" b="1" dirty="0"/>
              <a:t>But...</a:t>
            </a:r>
          </a:p>
          <a:p>
            <a:r>
              <a:rPr lang="en-GB" dirty="0"/>
              <a:t>Customer complaints and sensationalism in the press</a:t>
            </a:r>
          </a:p>
          <a:p>
            <a:r>
              <a:rPr lang="en-GB" dirty="0"/>
              <a:t>Spike in instances of employee abuse </a:t>
            </a:r>
          </a:p>
          <a:p>
            <a:pPr lvl="1"/>
            <a:r>
              <a:rPr lang="en-GB" dirty="0"/>
              <a:t>Prompting ‘Abuse is not part of the job’ campaign</a:t>
            </a:r>
          </a:p>
          <a:p>
            <a:pPr lvl="1"/>
            <a:r>
              <a:rPr lang="en-GB" dirty="0"/>
              <a:t>“</a:t>
            </a:r>
            <a:r>
              <a:rPr lang="en-GB" i="1" dirty="0"/>
              <a:t>…one of the till operators had said to someone that there was a restriction on how many chickens you can buy, and it was restricted to two chickens per person… When she was told this, she lifted the three chickens and threw them at her. Also people were being spat on and the person who was doing the spitting saying, ‘I have Covid take that!’</a:t>
            </a:r>
            <a:r>
              <a:rPr lang="en-GB" dirty="0"/>
              <a:t>.” (Area Official)</a:t>
            </a:r>
          </a:p>
          <a:p>
            <a:r>
              <a:rPr lang="en-GB" dirty="0"/>
              <a:t>Refusal to adhere to the rules</a:t>
            </a:r>
          </a:p>
          <a:p>
            <a:pPr lvl="1"/>
            <a:r>
              <a:rPr lang="en-GB" dirty="0"/>
              <a:t>Customer assistants in marshalling roles bearing brunt</a:t>
            </a:r>
          </a:p>
          <a:p>
            <a:endParaRPr lang="en-GB" dirty="0"/>
          </a:p>
        </p:txBody>
      </p:sp>
    </p:spTree>
    <p:extLst>
      <p:ext uri="{BB962C8B-B14F-4D97-AF65-F5344CB8AC3E}">
        <p14:creationId xmlns:p14="http://schemas.microsoft.com/office/powerpoint/2010/main" val="1011438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11572-F334-C64B-8216-917B915722EB}"/>
              </a:ext>
            </a:extLst>
          </p:cNvPr>
          <p:cNvSpPr>
            <a:spLocks noGrp="1"/>
          </p:cNvSpPr>
          <p:nvPr>
            <p:ph type="title"/>
          </p:nvPr>
        </p:nvSpPr>
        <p:spPr/>
        <p:txBody>
          <a:bodyPr/>
          <a:lstStyle/>
          <a:p>
            <a:r>
              <a:rPr lang="en-GB" dirty="0"/>
              <a:t>Employer responses &amp; Notions of ‘value'</a:t>
            </a:r>
          </a:p>
        </p:txBody>
      </p:sp>
      <p:sp>
        <p:nvSpPr>
          <p:cNvPr id="3" name="Content Placeholder 2">
            <a:extLst>
              <a:ext uri="{FF2B5EF4-FFF2-40B4-BE49-F238E27FC236}">
                <a16:creationId xmlns:a16="http://schemas.microsoft.com/office/drawing/2014/main" id="{784E7991-CC76-FE49-BB8A-BF7A9AF3455F}"/>
              </a:ext>
            </a:extLst>
          </p:cNvPr>
          <p:cNvSpPr>
            <a:spLocks noGrp="1"/>
          </p:cNvSpPr>
          <p:nvPr>
            <p:ph idx="1"/>
          </p:nvPr>
        </p:nvSpPr>
        <p:spPr>
          <a:xfrm>
            <a:off x="1024129" y="1906292"/>
            <a:ext cx="9720071" cy="4541003"/>
          </a:xfrm>
        </p:spPr>
        <p:txBody>
          <a:bodyPr>
            <a:normAutofit fontScale="92500" lnSpcReduction="10000"/>
          </a:bodyPr>
          <a:lstStyle/>
          <a:p>
            <a:r>
              <a:rPr lang="en-GB" dirty="0"/>
              <a:t>Covid Safety measures </a:t>
            </a:r>
          </a:p>
          <a:p>
            <a:pPr lvl="1"/>
            <a:r>
              <a:rPr lang="en-GB" dirty="0"/>
              <a:t>‘Race to the top’</a:t>
            </a:r>
          </a:p>
          <a:p>
            <a:r>
              <a:rPr lang="en-GB" dirty="0"/>
              <a:t>Customer is </a:t>
            </a:r>
            <a:r>
              <a:rPr lang="en-GB" b="1" dirty="0"/>
              <a:t>not </a:t>
            </a:r>
            <a:r>
              <a:rPr lang="en-GB" dirty="0"/>
              <a:t>always right</a:t>
            </a:r>
          </a:p>
          <a:p>
            <a:pPr marL="0" indent="0">
              <a:buNone/>
            </a:pPr>
            <a:r>
              <a:rPr lang="en-GB" b="1" dirty="0"/>
              <a:t>But… </a:t>
            </a:r>
          </a:p>
          <a:p>
            <a:r>
              <a:rPr lang="en-GB" dirty="0"/>
              <a:t> Some have committed to long-term pay rise for employees</a:t>
            </a:r>
          </a:p>
          <a:p>
            <a:pPr lvl="1"/>
            <a:r>
              <a:rPr lang="en-GB" dirty="0"/>
              <a:t>But concerns remain surrounding hours </a:t>
            </a:r>
          </a:p>
          <a:p>
            <a:pPr lvl="1"/>
            <a:r>
              <a:rPr lang="en-GB" dirty="0"/>
              <a:t>Bare minimum staff and the impact on social distancing</a:t>
            </a:r>
          </a:p>
          <a:p>
            <a:r>
              <a:rPr lang="en-GB" dirty="0"/>
              <a:t>Extension of temporary roles and bogus self-employment</a:t>
            </a:r>
          </a:p>
          <a:p>
            <a:pPr lvl="1">
              <a:buFont typeface="Arial" panose="020B0604020202020204" pitchFamily="34" charset="0"/>
              <a:buChar char="•"/>
            </a:pPr>
            <a:r>
              <a:rPr lang="en-GB" dirty="0"/>
              <a:t>Expansion of use of third-party delivery services (e.g. Deliveroo, </a:t>
            </a:r>
            <a:r>
              <a:rPr lang="en-GB" dirty="0" err="1"/>
              <a:t>UberEATs</a:t>
            </a:r>
            <a:r>
              <a:rPr lang="en-GB" dirty="0"/>
              <a:t> and Amazon)</a:t>
            </a:r>
          </a:p>
          <a:p>
            <a:r>
              <a:rPr lang="en-GB" dirty="0"/>
              <a:t>No support when children are self-isolating</a:t>
            </a:r>
          </a:p>
          <a:p>
            <a:pPr lvl="1"/>
            <a:r>
              <a:rPr lang="en-GB" dirty="0"/>
              <a:t>Open the floodgates – ‘never paid for it, so why should we now’ </a:t>
            </a:r>
          </a:p>
          <a:p>
            <a:r>
              <a:rPr lang="en-GB" dirty="0"/>
              <a:t>‘Punishment’ for self-isolating</a:t>
            </a:r>
          </a:p>
          <a:p>
            <a:pPr lvl="1"/>
            <a:r>
              <a:rPr lang="en-GB" dirty="0"/>
              <a:t>Reports that future shifts withheld/poor treatment for staff who need to self-isolate</a:t>
            </a:r>
          </a:p>
        </p:txBody>
      </p:sp>
    </p:spTree>
    <p:extLst>
      <p:ext uri="{BB962C8B-B14F-4D97-AF65-F5344CB8AC3E}">
        <p14:creationId xmlns:p14="http://schemas.microsoft.com/office/powerpoint/2010/main" val="410953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50CE87-0B27-8B4B-9396-A898A35251B4}"/>
              </a:ext>
            </a:extLst>
          </p:cNvPr>
          <p:cNvSpPr>
            <a:spLocks noGrp="1"/>
          </p:cNvSpPr>
          <p:nvPr>
            <p:ph idx="1"/>
          </p:nvPr>
        </p:nvSpPr>
        <p:spPr>
          <a:xfrm>
            <a:off x="1130648" y="699637"/>
            <a:ext cx="4650219" cy="5458725"/>
          </a:xfrm>
        </p:spPr>
        <p:txBody>
          <a:bodyPr>
            <a:normAutofit/>
          </a:bodyPr>
          <a:lstStyle/>
          <a:p>
            <a:pPr algn="ctr"/>
            <a:r>
              <a:rPr lang="en-GB" sz="3200" dirty="0"/>
              <a:t>Newspaper CEO Narrative</a:t>
            </a:r>
          </a:p>
          <a:p>
            <a:pPr algn="ctr"/>
            <a:endParaRPr lang="en-GB" sz="3200" dirty="0"/>
          </a:p>
          <a:p>
            <a:pPr algn="ctr"/>
            <a:r>
              <a:rPr lang="en-GB" dirty="0"/>
              <a:t>“’Our highly valued colleagues have stood tall amidst the coronavirus pandemic, playing their full part in feeding the nation. We want to thank every single one of them for their continued hard work during these unprecedented times by paying a much higher guaranteed bonus for the whole year in recognition of their effort.’” </a:t>
            </a:r>
          </a:p>
          <a:p>
            <a:pPr algn="ctr"/>
            <a:r>
              <a:rPr lang="en-GB" dirty="0"/>
              <a:t>(The Mirror, April 2020</a:t>
            </a:r>
            <a:r>
              <a:rPr lang="en-GB" sz="3200" dirty="0"/>
              <a:t>)</a:t>
            </a:r>
          </a:p>
          <a:p>
            <a:pPr marL="0" indent="0" algn="ctr">
              <a:buNone/>
            </a:pPr>
            <a:endParaRPr lang="en-GB" sz="3200" dirty="0"/>
          </a:p>
        </p:txBody>
      </p:sp>
      <p:sp>
        <p:nvSpPr>
          <p:cNvPr id="4" name="Content Placeholder 2">
            <a:extLst>
              <a:ext uri="{FF2B5EF4-FFF2-40B4-BE49-F238E27FC236}">
                <a16:creationId xmlns:a16="http://schemas.microsoft.com/office/drawing/2014/main" id="{5C619072-A0E5-064E-AB4F-5A40BA790CF0}"/>
              </a:ext>
            </a:extLst>
          </p:cNvPr>
          <p:cNvSpPr txBox="1">
            <a:spLocks/>
          </p:cNvSpPr>
          <p:nvPr/>
        </p:nvSpPr>
        <p:spPr>
          <a:xfrm>
            <a:off x="6411135" y="699637"/>
            <a:ext cx="4650219" cy="5458725"/>
          </a:xfrm>
          <a:prstGeom prst="rect">
            <a:avLst/>
          </a:prstGeom>
        </p:spPr>
        <p:txBody>
          <a:bodyPr vert="horz" lIns="45720" tIns="45720" rIns="4572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algn="ctr"/>
            <a:r>
              <a:rPr lang="en-GB" sz="3200" dirty="0"/>
              <a:t>Interview Customer Assistant Narrative</a:t>
            </a:r>
          </a:p>
          <a:p>
            <a:pPr algn="ctr"/>
            <a:r>
              <a:rPr lang="en-GB" dirty="0"/>
              <a:t>“…you can do all the other piecemeal things to make yourself look good but if you don’t wanna pay for staff then… and also when people talk about ‘response to Covid’ they think of it in terms of the community and the shoppers, but what about us? How have they responded to their staff? Have they given us any security? No, they are just hiring and firing and taking people on really dodgy contracts… If you were working there you would feel like the company was skint. But I’m sure with Corona they’ve made loads of money. ” </a:t>
            </a:r>
          </a:p>
          <a:p>
            <a:pPr algn="ctr"/>
            <a:r>
              <a:rPr lang="en-GB" dirty="0"/>
              <a:t>(Customer Assistant) </a:t>
            </a:r>
            <a:endParaRPr lang="en-GB" sz="3200" dirty="0"/>
          </a:p>
        </p:txBody>
      </p:sp>
    </p:spTree>
    <p:extLst>
      <p:ext uri="{BB962C8B-B14F-4D97-AF65-F5344CB8AC3E}">
        <p14:creationId xmlns:p14="http://schemas.microsoft.com/office/powerpoint/2010/main" val="1236840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66A53-1CBD-F34D-9192-9BB60C61F565}"/>
              </a:ext>
            </a:extLst>
          </p:cNvPr>
          <p:cNvSpPr>
            <a:spLocks noGrp="1"/>
          </p:cNvSpPr>
          <p:nvPr>
            <p:ph type="title"/>
          </p:nvPr>
        </p:nvSpPr>
        <p:spPr/>
        <p:txBody>
          <a:bodyPr/>
          <a:lstStyle/>
          <a:p>
            <a:r>
              <a:rPr lang="en-GB" dirty="0"/>
              <a:t>Concluding remarks</a:t>
            </a:r>
          </a:p>
        </p:txBody>
      </p:sp>
      <p:sp>
        <p:nvSpPr>
          <p:cNvPr id="3" name="Content Placeholder 2">
            <a:extLst>
              <a:ext uri="{FF2B5EF4-FFF2-40B4-BE49-F238E27FC236}">
                <a16:creationId xmlns:a16="http://schemas.microsoft.com/office/drawing/2014/main" id="{769F6F57-E348-644F-A5E4-5D1F325D427F}"/>
              </a:ext>
            </a:extLst>
          </p:cNvPr>
          <p:cNvSpPr>
            <a:spLocks noGrp="1"/>
          </p:cNvSpPr>
          <p:nvPr>
            <p:ph idx="1"/>
          </p:nvPr>
        </p:nvSpPr>
        <p:spPr>
          <a:xfrm>
            <a:off x="1024128" y="1952786"/>
            <a:ext cx="10429119" cy="4356574"/>
          </a:xfrm>
        </p:spPr>
        <p:txBody>
          <a:bodyPr>
            <a:normAutofit lnSpcReduction="10000"/>
          </a:bodyPr>
          <a:lstStyle/>
          <a:p>
            <a:r>
              <a:rPr lang="en-GB" dirty="0"/>
              <a:t>Poor government responses</a:t>
            </a:r>
          </a:p>
          <a:p>
            <a:pPr algn="ctr"/>
            <a:r>
              <a:rPr lang="en-GB" sz="1800" dirty="0"/>
              <a:t>“</a:t>
            </a:r>
            <a:r>
              <a:rPr lang="en-GB" sz="1800" i="1" dirty="0"/>
              <a:t>… they phrased it that we were ‘feeding the nation’ keeping everybody alive… ‘feeding the nation’. However, you want us to stay open, you want us to feed the nation but then you’re sending all the kids back to school and you are not putting anything in place if, pardon my terminology, shit hits the fan</a:t>
            </a:r>
            <a:r>
              <a:rPr lang="en-GB" sz="1800" dirty="0"/>
              <a:t>.” (Union Rep and Store HR)</a:t>
            </a:r>
          </a:p>
          <a:p>
            <a:r>
              <a:rPr lang="en-GB" dirty="0"/>
              <a:t>Future of retail and the implications this may have for the value of labour?</a:t>
            </a:r>
          </a:p>
          <a:p>
            <a:r>
              <a:rPr lang="en-GB" dirty="0"/>
              <a:t>Shift towards logistics and distribution (gendered notions of value) </a:t>
            </a:r>
          </a:p>
          <a:p>
            <a:r>
              <a:rPr lang="en-GB" dirty="0"/>
              <a:t>Optimism surrounding union working relationship and strength of certain collective agreements</a:t>
            </a:r>
          </a:p>
          <a:p>
            <a:endParaRPr lang="en-GB" dirty="0"/>
          </a:p>
          <a:p>
            <a:pPr marL="128016" lvl="1" indent="0" algn="ctr">
              <a:buNone/>
            </a:pPr>
            <a:r>
              <a:rPr lang="en-GB" i="1" dirty="0"/>
              <a:t>“…what I don’t want is that once things go back to a bit of normality that this view changes again and retail workers go back to being devalued as such… Some of the things we can push the employers on, in wage negotiations and things like that. We can now say that these people are key workers and they have kept your business going through the pandemic.” </a:t>
            </a:r>
            <a:r>
              <a:rPr lang="en-GB" dirty="0"/>
              <a:t>(Area Official)</a:t>
            </a:r>
          </a:p>
        </p:txBody>
      </p:sp>
    </p:spTree>
    <p:extLst>
      <p:ext uri="{BB962C8B-B14F-4D97-AF65-F5344CB8AC3E}">
        <p14:creationId xmlns:p14="http://schemas.microsoft.com/office/powerpoint/2010/main" val="78570769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{671AC564-8CE5-5549-BF9B-D89512BFABCB}tf10001061</Template>
  <TotalTime>1045</TotalTime>
  <Words>785</Words>
  <Application>Microsoft Macintosh PowerPoint</Application>
  <PresentationFormat>Widescreen</PresentationFormat>
  <Paragraphs>49</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Tw Cen MT</vt:lpstr>
      <vt:lpstr>Tw Cen MT Condensed</vt:lpstr>
      <vt:lpstr>Wingdings 3</vt:lpstr>
      <vt:lpstr>Integral</vt:lpstr>
      <vt:lpstr>   Conflicting Covid narratives: The value of supermarket work and implications for the future </vt:lpstr>
      <vt:lpstr>Framing</vt:lpstr>
      <vt:lpstr>Focus: supermarket workers</vt:lpstr>
      <vt:lpstr>The General public &amp; Notions of ‘value’</vt:lpstr>
      <vt:lpstr>Employer responses &amp; Notions of ‘value'</vt:lpstr>
      <vt:lpstr>PowerPoint Presentation</vt:lpstr>
      <vt:lpstr>Concluding remarks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Abbie Winton</dc:creator>
  <cp:lastModifiedBy>Abbie Winton</cp:lastModifiedBy>
  <cp:revision>80</cp:revision>
  <dcterms:created xsi:type="dcterms:W3CDTF">2020-10-27T16:36:04Z</dcterms:created>
  <dcterms:modified xsi:type="dcterms:W3CDTF">2021-02-25T14:29:57Z</dcterms:modified>
</cp:coreProperties>
</file>