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712" autoAdjust="0"/>
  </p:normalViewPr>
  <p:slideViewPr>
    <p:cSldViewPr snapToGrid="0" showGuides="1">
      <p:cViewPr varScale="1">
        <p:scale>
          <a:sx n="108" d="100"/>
          <a:sy n="108" d="100"/>
        </p:scale>
        <p:origin x="65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4020-B55C-4798-A4EA-DBACCA7681EB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BC9C-2197-4E46-AB3F-4AE88B443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723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4020-B55C-4798-A4EA-DBACCA7681EB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BC9C-2197-4E46-AB3F-4AE88B443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972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4020-B55C-4798-A4EA-DBACCA7681EB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BC9C-2197-4E46-AB3F-4AE88B443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44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4020-B55C-4798-A4EA-DBACCA7681EB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BC9C-2197-4E46-AB3F-4AE88B443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042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4020-B55C-4798-A4EA-DBACCA7681EB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BC9C-2197-4E46-AB3F-4AE88B443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244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4020-B55C-4798-A4EA-DBACCA7681EB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BC9C-2197-4E46-AB3F-4AE88B443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45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4020-B55C-4798-A4EA-DBACCA7681EB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BC9C-2197-4E46-AB3F-4AE88B443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804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4020-B55C-4798-A4EA-DBACCA7681EB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BC9C-2197-4E46-AB3F-4AE88B443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585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4020-B55C-4798-A4EA-DBACCA7681EB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BC9C-2197-4E46-AB3F-4AE88B443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25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4020-B55C-4798-A4EA-DBACCA7681EB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BC9C-2197-4E46-AB3F-4AE88B443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17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4020-B55C-4798-A4EA-DBACCA7681EB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BC9C-2197-4E46-AB3F-4AE88B443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64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64020-B55C-4798-A4EA-DBACCA7681EB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0BC9C-2197-4E46-AB3F-4AE88B443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244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Arrow: Pentagon 55">
            <a:extLst>
              <a:ext uri="{FF2B5EF4-FFF2-40B4-BE49-F238E27FC236}">
                <a16:creationId xmlns:a16="http://schemas.microsoft.com/office/drawing/2014/main" id="{B889B142-10CD-2CC2-98F1-5E889C570D7A}"/>
              </a:ext>
            </a:extLst>
          </p:cNvPr>
          <p:cNvSpPr/>
          <p:nvPr/>
        </p:nvSpPr>
        <p:spPr>
          <a:xfrm>
            <a:off x="9744000" y="1455213"/>
            <a:ext cx="2448000" cy="884780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Feb onwards</a:t>
            </a:r>
          </a:p>
          <a:p>
            <a:pPr algn="ctr" defTabSz="457200"/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Ongoing review </a:t>
            </a: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6" name="Arrow: Pentagon 25">
            <a:extLst>
              <a:ext uri="{FF2B5EF4-FFF2-40B4-BE49-F238E27FC236}">
                <a16:creationId xmlns:a16="http://schemas.microsoft.com/office/drawing/2014/main" id="{A17BBCE4-CEE2-FB52-C3B9-7C46A27C2316}"/>
              </a:ext>
            </a:extLst>
          </p:cNvPr>
          <p:cNvSpPr/>
          <p:nvPr/>
        </p:nvSpPr>
        <p:spPr>
          <a:xfrm>
            <a:off x="7332695" y="1442608"/>
            <a:ext cx="2448000" cy="889769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End of </a:t>
            </a:r>
            <a:r>
              <a:rPr lang="en-GB" b="1" dirty="0">
                <a:solidFill>
                  <a:prstClr val="black"/>
                </a:solidFill>
                <a:latin typeface="Calibri" panose="020F0502020204030204"/>
              </a:rPr>
              <a:t>Jan</a:t>
            </a:r>
          </a:p>
          <a:p>
            <a:pPr algn="ctr" defTabSz="457200"/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PDR</a:t>
            </a:r>
            <a:r>
              <a:rPr lang="en-GB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Signed-off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74C2B3D4-2F2B-8892-78C0-849600EB40E2}"/>
              </a:ext>
            </a:extLst>
          </p:cNvPr>
          <p:cNvSpPr/>
          <p:nvPr/>
        </p:nvSpPr>
        <p:spPr>
          <a:xfrm>
            <a:off x="4921390" y="1442608"/>
            <a:ext cx="2448000" cy="934236"/>
          </a:xfrm>
          <a:prstGeom prst="homePlat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b="1" dirty="0">
                <a:solidFill>
                  <a:prstClr val="black"/>
                </a:solidFill>
                <a:latin typeface="Calibri" panose="020F0502020204030204"/>
              </a:rPr>
              <a:t>Dec/Jan</a:t>
            </a:r>
          </a:p>
          <a:p>
            <a:pPr algn="ctr" defTabSz="457200"/>
            <a:r>
              <a:rPr lang="en-GB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Reflection &amp; 2</a:t>
            </a:r>
            <a:r>
              <a:rPr lang="en-GB" sz="1800" baseline="30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nd</a:t>
            </a:r>
            <a:r>
              <a:rPr lang="en-GB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PDR meeting </a:t>
            </a:r>
            <a:endParaRPr kumimoji="0" lang="en-GB" sz="1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DB739CA9-6402-5391-1B1C-04F937B2E38C}"/>
              </a:ext>
            </a:extLst>
          </p:cNvPr>
          <p:cNvSpPr/>
          <p:nvPr/>
        </p:nvSpPr>
        <p:spPr>
          <a:xfrm>
            <a:off x="2499099" y="1428864"/>
            <a:ext cx="2448000" cy="917196"/>
          </a:xfrm>
          <a:prstGeom prst="homePlate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Nov/Dec</a:t>
            </a:r>
          </a:p>
          <a:p>
            <a:pPr algn="ctr" defTabSz="45720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</a:t>
            </a:r>
            <a:r>
              <a:rPr lang="en-GB" sz="1800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PDR meeting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403A2BAA-41A0-37BD-7407-6754CA9888C4}"/>
              </a:ext>
            </a:extLst>
          </p:cNvPr>
          <p:cNvSpPr/>
          <p:nvPr/>
        </p:nvSpPr>
        <p:spPr>
          <a:xfrm>
            <a:off x="58423" y="1411823"/>
            <a:ext cx="2448000" cy="934237"/>
          </a:xfrm>
          <a:prstGeom prst="homePlate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Early 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 </a:t>
            </a:r>
          </a:p>
          <a:p>
            <a:pPr algn="ctr" defTabSz="457200"/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PDR preparation time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5D776A8-B1D1-18D7-6C81-C150E951D566}"/>
              </a:ext>
            </a:extLst>
          </p:cNvPr>
          <p:cNvSpPr txBox="1"/>
          <p:nvPr/>
        </p:nvSpPr>
        <p:spPr>
          <a:xfrm>
            <a:off x="2540012" y="2625597"/>
            <a:ext cx="2088000" cy="7736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base">
              <a:lnSpc>
                <a:spcPct val="107000"/>
              </a:lnSpc>
              <a:spcAft>
                <a:spcPts val="800"/>
              </a:spcAft>
            </a:pPr>
            <a:r>
              <a:rPr lang="en-GB" sz="1400" b="1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GB" sz="1400" b="1" kern="100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</a:t>
            </a:r>
            <a:r>
              <a:rPr lang="en-GB" sz="1400" b="1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PDR Meeting </a:t>
            </a:r>
            <a:r>
              <a:rPr lang="en-GB" sz="14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Reflect on the past year &amp; have future focused discussion </a:t>
            </a:r>
            <a:endParaRPr lang="en-GB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116CCF3-E523-08B6-0D3F-19D25717134F}"/>
              </a:ext>
            </a:extLst>
          </p:cNvPr>
          <p:cNvSpPr txBox="1"/>
          <p:nvPr/>
        </p:nvSpPr>
        <p:spPr>
          <a:xfrm>
            <a:off x="138433" y="2613567"/>
            <a:ext cx="208825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Reviewer sets date of 1</a:t>
            </a:r>
            <a:r>
              <a:rPr kumimoji="0" lang="en-GB" sz="1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PDR meeting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856261-7525-460A-030A-F3FE44C763E8}"/>
              </a:ext>
            </a:extLst>
          </p:cNvPr>
          <p:cNvSpPr txBox="1"/>
          <p:nvPr/>
        </p:nvSpPr>
        <p:spPr>
          <a:xfrm>
            <a:off x="7342670" y="2625597"/>
            <a:ext cx="2088000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Reviewer completes section 6 &amp; 9 of PDR form </a:t>
            </a: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&amp; s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ubmits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PDR system 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769D0B52-A406-855C-DF88-5A2994C5C46D}"/>
              </a:ext>
            </a:extLst>
          </p:cNvPr>
          <p:cNvSpPr/>
          <p:nvPr/>
        </p:nvSpPr>
        <p:spPr>
          <a:xfrm>
            <a:off x="2183889" y="200319"/>
            <a:ext cx="7927336" cy="484632"/>
          </a:xfrm>
          <a:prstGeom prst="homePlat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Library PDR Timeline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7A709E-58C5-A08B-8FAF-B84A6AAB3C34}"/>
              </a:ext>
            </a:extLst>
          </p:cNvPr>
          <p:cNvSpPr txBox="1"/>
          <p:nvPr/>
        </p:nvSpPr>
        <p:spPr>
          <a:xfrm>
            <a:off x="138433" y="3364261"/>
            <a:ext cx="208800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Reviewee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 pitchFamily="34" charset="0"/>
                <a:cs typeface="+mn-cs"/>
              </a:rPr>
              <a:t>c</a:t>
            </a:r>
            <a:r>
              <a:rPr lang="en-GB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ompletes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sections 1-5 (Past Year) of PDR form &amp; sends to manager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37861F3-4D00-7EFC-64CB-17A406880DF1}"/>
              </a:ext>
            </a:extLst>
          </p:cNvPr>
          <p:cNvSpPr txBox="1"/>
          <p:nvPr/>
        </p:nvSpPr>
        <p:spPr>
          <a:xfrm>
            <a:off x="4941341" y="2613567"/>
            <a:ext cx="20880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Reviewer sets date of 2nd PDR meeting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3BEB0C-43A3-3465-4275-0CA2E2564FB4}"/>
              </a:ext>
            </a:extLst>
          </p:cNvPr>
          <p:cNvSpPr txBox="1"/>
          <p:nvPr/>
        </p:nvSpPr>
        <p:spPr>
          <a:xfrm>
            <a:off x="4941341" y="3381973"/>
            <a:ext cx="208800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Reviewee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 pitchFamily="34" charset="0"/>
                <a:cs typeface="+mn-cs"/>
              </a:rPr>
              <a:t>c</a:t>
            </a:r>
            <a:r>
              <a:rPr lang="en-GB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ompletes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sections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7, 8 (if relevant) &amp; 10 of PDR form &amp; uploads onto PDR system 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8A29FAB-17D1-3AF0-13C8-D44654C3709C}"/>
              </a:ext>
            </a:extLst>
          </p:cNvPr>
          <p:cNvSpPr txBox="1"/>
          <p:nvPr/>
        </p:nvSpPr>
        <p:spPr>
          <a:xfrm>
            <a:off x="4941341" y="4542773"/>
            <a:ext cx="208800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Reviewee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 pitchFamily="34" charset="0"/>
                <a:cs typeface="+mn-cs"/>
              </a:rPr>
              <a:t>c</a:t>
            </a:r>
            <a:r>
              <a:rPr lang="en-GB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ompletes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draft PDR Learning &amp; Development Plan and sends to manager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128C531-6BC5-760D-9F55-FDF41389EFA8}"/>
              </a:ext>
            </a:extLst>
          </p:cNvPr>
          <p:cNvSpPr txBox="1"/>
          <p:nvPr/>
        </p:nvSpPr>
        <p:spPr>
          <a:xfrm>
            <a:off x="4941341" y="5703573"/>
            <a:ext cx="2088000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2nd PDR meeting 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</a:t>
            </a:r>
          </a:p>
          <a:p>
            <a:pPr algn="ctr" defTabSz="457200"/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Discuss &amp; agree objectives and actions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15EE03F-7E8A-26F2-6ADA-D02D4348850A}"/>
              </a:ext>
            </a:extLst>
          </p:cNvPr>
          <p:cNvSpPr txBox="1"/>
          <p:nvPr/>
        </p:nvSpPr>
        <p:spPr>
          <a:xfrm>
            <a:off x="7369390" y="5488130"/>
            <a:ext cx="2088000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Reviewer sends competed Personal Learning &amp; Development </a:t>
            </a: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P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lans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to the SL&amp;OD rep for their Directorate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8CDB240-6909-208F-5B26-D14942CF56D5}"/>
              </a:ext>
            </a:extLst>
          </p:cNvPr>
          <p:cNvSpPr txBox="1"/>
          <p:nvPr/>
        </p:nvSpPr>
        <p:spPr>
          <a:xfrm>
            <a:off x="7369390" y="3625976"/>
            <a:ext cx="2088000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Reviewee </a:t>
            </a: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r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eceives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algn="ctr"/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completed form from </a:t>
            </a:r>
          </a:p>
          <a:p>
            <a:pPr algn="ctr"/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manager, signs off , submits to PDR system  &amp; </a:t>
            </a: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s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ends completed Personal Learning &amp; Development </a:t>
            </a:r>
          </a:p>
          <a:p>
            <a:pPr algn="ctr"/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to Line Manager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E6E1FEA-F5F8-2E63-343F-9076F7CFCF81}"/>
              </a:ext>
            </a:extLst>
          </p:cNvPr>
          <p:cNvSpPr txBox="1"/>
          <p:nvPr/>
        </p:nvSpPr>
        <p:spPr>
          <a:xfrm>
            <a:off x="9744000" y="2613567"/>
            <a:ext cx="2088000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Ongoing review of objectives &amp;  performance will then take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place via regular 1:1s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3" name="Straight Arrow Connector 72" descr="Arrow icon&#10;">
            <a:extLst>
              <a:ext uri="{FF2B5EF4-FFF2-40B4-BE49-F238E27FC236}">
                <a16:creationId xmlns:a16="http://schemas.microsoft.com/office/drawing/2014/main" id="{25FE330F-548B-30D2-F58D-4EE2E7400B2C}"/>
              </a:ext>
            </a:extLst>
          </p:cNvPr>
          <p:cNvCxnSpPr>
            <a:cxnSpLocks/>
            <a:endCxn id="51" idx="0"/>
          </p:cNvCxnSpPr>
          <p:nvPr/>
        </p:nvCxnSpPr>
        <p:spPr>
          <a:xfrm flipH="1">
            <a:off x="1182558" y="2376844"/>
            <a:ext cx="6162" cy="236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 descr="Arrow icon&#10;">
            <a:extLst>
              <a:ext uri="{FF2B5EF4-FFF2-40B4-BE49-F238E27FC236}">
                <a16:creationId xmlns:a16="http://schemas.microsoft.com/office/drawing/2014/main" id="{8E2AAE96-CF74-E92B-9BFA-B831D338602D}"/>
              </a:ext>
            </a:extLst>
          </p:cNvPr>
          <p:cNvCxnSpPr>
            <a:cxnSpLocks/>
          </p:cNvCxnSpPr>
          <p:nvPr/>
        </p:nvCxnSpPr>
        <p:spPr>
          <a:xfrm flipH="1">
            <a:off x="1173440" y="3101375"/>
            <a:ext cx="6162" cy="236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 descr="Arrow icon&#10;">
            <a:extLst>
              <a:ext uri="{FF2B5EF4-FFF2-40B4-BE49-F238E27FC236}">
                <a16:creationId xmlns:a16="http://schemas.microsoft.com/office/drawing/2014/main" id="{2B387FBD-E6DE-2E7A-71C8-A63DEEED941E}"/>
              </a:ext>
            </a:extLst>
          </p:cNvPr>
          <p:cNvCxnSpPr>
            <a:cxnSpLocks/>
          </p:cNvCxnSpPr>
          <p:nvPr/>
        </p:nvCxnSpPr>
        <p:spPr>
          <a:xfrm flipH="1">
            <a:off x="3554818" y="2388874"/>
            <a:ext cx="6162" cy="236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 descr="Arrow icon&#10;">
            <a:extLst>
              <a:ext uri="{FF2B5EF4-FFF2-40B4-BE49-F238E27FC236}">
                <a16:creationId xmlns:a16="http://schemas.microsoft.com/office/drawing/2014/main" id="{2AD847F9-D711-6F55-60E1-3052E92F13D3}"/>
              </a:ext>
            </a:extLst>
          </p:cNvPr>
          <p:cNvCxnSpPr>
            <a:cxnSpLocks/>
          </p:cNvCxnSpPr>
          <p:nvPr/>
        </p:nvCxnSpPr>
        <p:spPr>
          <a:xfrm flipH="1">
            <a:off x="5988413" y="2361829"/>
            <a:ext cx="6162" cy="236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 descr="Arrow icon&#10;">
            <a:extLst>
              <a:ext uri="{FF2B5EF4-FFF2-40B4-BE49-F238E27FC236}">
                <a16:creationId xmlns:a16="http://schemas.microsoft.com/office/drawing/2014/main" id="{36C884CA-9BE1-2BA0-D21D-9AD0AE4FAEBE}"/>
              </a:ext>
            </a:extLst>
          </p:cNvPr>
          <p:cNvCxnSpPr>
            <a:cxnSpLocks/>
          </p:cNvCxnSpPr>
          <p:nvPr/>
        </p:nvCxnSpPr>
        <p:spPr>
          <a:xfrm flipH="1">
            <a:off x="5976098" y="3136787"/>
            <a:ext cx="6162" cy="236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 descr="Arrow icon&#10;">
            <a:extLst>
              <a:ext uri="{FF2B5EF4-FFF2-40B4-BE49-F238E27FC236}">
                <a16:creationId xmlns:a16="http://schemas.microsoft.com/office/drawing/2014/main" id="{C53F9125-9143-96C2-8503-00BB6841DAFC}"/>
              </a:ext>
            </a:extLst>
          </p:cNvPr>
          <p:cNvCxnSpPr>
            <a:cxnSpLocks/>
          </p:cNvCxnSpPr>
          <p:nvPr/>
        </p:nvCxnSpPr>
        <p:spPr>
          <a:xfrm flipH="1">
            <a:off x="5969936" y="4329798"/>
            <a:ext cx="6162" cy="236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 descr="Arrow icon&#10;">
            <a:extLst>
              <a:ext uri="{FF2B5EF4-FFF2-40B4-BE49-F238E27FC236}">
                <a16:creationId xmlns:a16="http://schemas.microsoft.com/office/drawing/2014/main" id="{3FA711B8-9D79-C135-625C-F454B47D7BA7}"/>
              </a:ext>
            </a:extLst>
          </p:cNvPr>
          <p:cNvCxnSpPr>
            <a:cxnSpLocks/>
          </p:cNvCxnSpPr>
          <p:nvPr/>
        </p:nvCxnSpPr>
        <p:spPr>
          <a:xfrm flipH="1">
            <a:off x="5969936" y="5481865"/>
            <a:ext cx="6162" cy="236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 descr="Arrow icon&#10;">
            <a:extLst>
              <a:ext uri="{FF2B5EF4-FFF2-40B4-BE49-F238E27FC236}">
                <a16:creationId xmlns:a16="http://schemas.microsoft.com/office/drawing/2014/main" id="{0740B280-2091-BF2F-0CD8-4D2CD8DDCE57}"/>
              </a:ext>
            </a:extLst>
          </p:cNvPr>
          <p:cNvCxnSpPr>
            <a:cxnSpLocks/>
          </p:cNvCxnSpPr>
          <p:nvPr/>
        </p:nvCxnSpPr>
        <p:spPr>
          <a:xfrm flipH="1">
            <a:off x="8413390" y="2336937"/>
            <a:ext cx="6162" cy="236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 descr="Arrow icon&#10;">
            <a:extLst>
              <a:ext uri="{FF2B5EF4-FFF2-40B4-BE49-F238E27FC236}">
                <a16:creationId xmlns:a16="http://schemas.microsoft.com/office/drawing/2014/main" id="{FE976614-D95F-D675-568A-8751F372F49D}"/>
              </a:ext>
            </a:extLst>
          </p:cNvPr>
          <p:cNvCxnSpPr>
            <a:cxnSpLocks/>
          </p:cNvCxnSpPr>
          <p:nvPr/>
        </p:nvCxnSpPr>
        <p:spPr>
          <a:xfrm flipH="1">
            <a:off x="8360471" y="3363742"/>
            <a:ext cx="6162" cy="236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 descr="Arrow icon&#10;">
            <a:extLst>
              <a:ext uri="{FF2B5EF4-FFF2-40B4-BE49-F238E27FC236}">
                <a16:creationId xmlns:a16="http://schemas.microsoft.com/office/drawing/2014/main" id="{9E5C3FC5-94BB-0977-016C-4978EA8E7AE8}"/>
              </a:ext>
            </a:extLst>
          </p:cNvPr>
          <p:cNvCxnSpPr>
            <a:cxnSpLocks/>
          </p:cNvCxnSpPr>
          <p:nvPr/>
        </p:nvCxnSpPr>
        <p:spPr>
          <a:xfrm flipH="1">
            <a:off x="8354309" y="5226414"/>
            <a:ext cx="6162" cy="236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 descr="Arrow icon&#10;">
            <a:extLst>
              <a:ext uri="{FF2B5EF4-FFF2-40B4-BE49-F238E27FC236}">
                <a16:creationId xmlns:a16="http://schemas.microsoft.com/office/drawing/2014/main" id="{A95F19C7-B75C-03AA-0B02-18F61859D05F}"/>
              </a:ext>
            </a:extLst>
          </p:cNvPr>
          <p:cNvCxnSpPr>
            <a:cxnSpLocks/>
          </p:cNvCxnSpPr>
          <p:nvPr/>
        </p:nvCxnSpPr>
        <p:spPr>
          <a:xfrm flipH="1">
            <a:off x="10818533" y="2318028"/>
            <a:ext cx="6162" cy="236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8891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187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Rayner</dc:creator>
  <cp:lastModifiedBy>Kristian Scott</cp:lastModifiedBy>
  <cp:revision>2</cp:revision>
  <dcterms:created xsi:type="dcterms:W3CDTF">2023-10-30T14:49:44Z</dcterms:created>
  <dcterms:modified xsi:type="dcterms:W3CDTF">2023-11-06T13:43:06Z</dcterms:modified>
</cp:coreProperties>
</file>