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58" r:id="rId3"/>
    <p:sldId id="260" r:id="rId4"/>
    <p:sldId id="261" r:id="rId5"/>
    <p:sldId id="264" r:id="rId6"/>
    <p:sldId id="265" r:id="rId7"/>
    <p:sldId id="266" r:id="rId8"/>
    <p:sldId id="269" r:id="rId9"/>
    <p:sldId id="270" r:id="rId10"/>
    <p:sldId id="271" r:id="rId11"/>
    <p:sldId id="273" r:id="rId12"/>
    <p:sldId id="26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F45E"/>
    <a:srgbClr val="BE8D5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EC28874-EB49-44AF-80BD-5E843DEEED15}" type="datetimeFigureOut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94619F-21DE-4CE7-92EE-8925928469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99027-48E8-4A93-9D14-74087C25ACCC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8DC26-F3C5-40A7-8D73-2437FDAD72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4FAF2-0261-4411-BDE5-3A9FA7672EA5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9E1C8-4C43-4197-8654-901797BF40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74273-C444-43FF-886F-5A85C92B8E4F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F0998-DD8E-4FBC-A08B-D9594C91C6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D7BF2-2FC0-43FE-93AF-640BA0B87406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4A855-AAD7-4E09-8D87-4B155B347A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8F0FF-BDF6-489E-B007-3C48E05176E2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2663A-7ADA-4314-9E30-B970FEDA55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CA6C3-FAE0-4B6F-8B16-6BF9380EAA45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5F1BC-A9C9-4D05-9AB4-799732270F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BEC43-DFE9-41B6-919D-01D8775297F2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87D36-915F-4B06-A926-DF3BC44C48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E9A7B-ECEE-474E-9348-2CC55FC94E57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A1EA7-8212-45F4-AA39-504A185E26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01AC1-3746-4ECD-BFED-67A7DF605DDD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A6651-16C2-483D-AFB4-8512338B35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BA7C9-4393-4E4B-B8FA-CB378D15C4BA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92FE1-4790-41E5-8FD2-1BB3645BD2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60495-435E-4A29-8FB1-978F3D4BFDD0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5878F-6A86-4358-8B99-E5182A21E4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DA6ED8-2980-4F3A-A87A-56A831B8FB53}" type="datetime1">
              <a:rPr lang="en-GB"/>
              <a:pPr>
                <a:defRPr/>
              </a:pPr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B296FA-D239-41A3-9EAC-17CB826A23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9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1116013" y="4076700"/>
            <a:ext cx="7056437" cy="1368425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schemeClr val="tx2">
                    <a:lumMod val="75000"/>
                  </a:schemeClr>
                </a:solidFill>
              </a:rPr>
              <a:t>Part 4: The impact of the hospital environment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6013" y="1268413"/>
            <a:ext cx="7056437" cy="259238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dirty="0">
                <a:solidFill>
                  <a:srgbClr val="C9F45E"/>
                </a:solidFill>
              </a:rPr>
              <a:t>“Getting to Know Me”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3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/>
              <a:t>Supporting people with dementia in general hospitals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4.1</a:t>
            </a:r>
            <a:endParaRPr lang="en-GB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4341" name="Picture 23" descr="GMHIEC logo jpeg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33375"/>
            <a:ext cx="13684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Rectangle 21"/>
          <p:cNvSpPr>
            <a:spLocks noChangeArrowheads="1"/>
          </p:cNvSpPr>
          <p:nvPr/>
        </p:nvSpPr>
        <p:spPr bwMode="auto">
          <a:xfrm>
            <a:off x="179388" y="6308725"/>
            <a:ext cx="648017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800" i="1" smtClean="0">
                <a:latin typeface="Calibri" pitchFamily="34" charset="0"/>
              </a:rPr>
              <a:t>© University of Manchester/Greater Manchester West Mental Health NHS Foundation Trust/Royal Bolton Hospital NHS Foundation Trust</a:t>
            </a:r>
            <a:endParaRPr lang="en-GB" sz="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Door surroun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981075"/>
            <a:ext cx="7164388" cy="457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900113" y="5805488"/>
            <a:ext cx="50403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/>
              <a:t>The King’s Fund Enhancing the Healing Environment Photo Library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4.10</a:t>
            </a:r>
            <a:endParaRPr lang="en-GB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 descr="Book tabl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908050"/>
            <a:ext cx="7172325" cy="477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5"/>
          <p:cNvSpPr txBox="1">
            <a:spLocks noChangeArrowheads="1"/>
          </p:cNvSpPr>
          <p:nvPr/>
        </p:nvSpPr>
        <p:spPr bwMode="auto">
          <a:xfrm>
            <a:off x="900113" y="5805488"/>
            <a:ext cx="50403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/>
              <a:t>The King’s Fund Enhancing the Healing Environment Photo Library</a:t>
            </a: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4.11</a:t>
            </a:r>
            <a:endParaRPr lang="en-GB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/>
                </a:solidFill>
              </a:rPr>
              <a:t>4.12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92275" y="1844675"/>
            <a:ext cx="5975350" cy="3024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/>
              <a:t>Any 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31913" y="1268413"/>
            <a:ext cx="6624637" cy="424815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1200"/>
              </a:spcAft>
              <a:defRPr/>
            </a:pPr>
            <a:r>
              <a:rPr lang="en-GB" sz="2400" dirty="0">
                <a:solidFill>
                  <a:srgbClr val="FFFFFF"/>
                </a:solidFill>
              </a:rPr>
              <a:t>Aims</a:t>
            </a:r>
          </a:p>
          <a:p>
            <a:pPr>
              <a:spcAft>
                <a:spcPts val="600"/>
              </a:spcAft>
              <a:defRPr/>
            </a:pPr>
            <a:r>
              <a:rPr lang="en-GB" sz="2400" dirty="0">
                <a:solidFill>
                  <a:srgbClr val="FFFFFF"/>
                </a:solidFill>
              </a:rPr>
              <a:t>To consider which aspects of the hospital environment can be challenging for people with dementia</a:t>
            </a:r>
          </a:p>
          <a:p>
            <a:pPr>
              <a:spcAft>
                <a:spcPts val="600"/>
              </a:spcAft>
              <a:defRPr/>
            </a:pPr>
            <a:endParaRPr lang="en-GB" sz="2400" dirty="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  <a:defRPr/>
            </a:pPr>
            <a:r>
              <a:rPr lang="en-GB" sz="2400" dirty="0">
                <a:solidFill>
                  <a:srgbClr val="FFFFFF"/>
                </a:solidFill>
              </a:rPr>
              <a:t>To explore ideas on practical ways to improve the physical environment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9" descr="CCU_Flooring_2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2997200"/>
            <a:ext cx="3671887" cy="243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684213" y="836613"/>
            <a:ext cx="7704137" cy="1223962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What features of the hospital environment may cause difficulties for people with dementia?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4.3</a:t>
            </a:r>
          </a:p>
        </p:txBody>
      </p:sp>
      <p:pic>
        <p:nvPicPr>
          <p:cNvPr id="16388" name="Picture 8" descr="DSC_003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2420938"/>
            <a:ext cx="2627313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00113" y="620713"/>
            <a:ext cx="7488237" cy="1295400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Creating an “accessible” hospital environment for people living with dementia 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64163" y="2997200"/>
            <a:ext cx="3024187" cy="2303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1200"/>
              </a:spcBef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1200"/>
              </a:spcBef>
              <a:defRPr/>
            </a:pPr>
            <a:r>
              <a:rPr lang="en-GB" sz="2000">
                <a:solidFill>
                  <a:srgbClr val="FFFFFF"/>
                </a:solidFill>
              </a:rPr>
              <a:t>Reduction in noise where possible, particularly at night</a:t>
            </a:r>
          </a:p>
          <a:p>
            <a:pPr>
              <a:spcBef>
                <a:spcPts val="1200"/>
              </a:spcBef>
              <a:defRPr/>
            </a:pPr>
            <a:r>
              <a:rPr lang="en-GB" sz="2000">
                <a:solidFill>
                  <a:srgbClr val="FFFFFF"/>
                </a:solidFill>
              </a:rPr>
              <a:t>Opportunity for patients to access quieter areas</a:t>
            </a:r>
          </a:p>
          <a:p>
            <a:pPr>
              <a:spcBef>
                <a:spcPts val="1200"/>
              </a:spcBef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1200"/>
              </a:spcBef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600"/>
              </a:spcBef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600"/>
              </a:spcBef>
              <a:defRPr/>
            </a:pPr>
            <a:endParaRPr lang="en-GB" sz="2000">
              <a:solidFill>
                <a:srgbClr val="FFFFFF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00113" y="2852738"/>
            <a:ext cx="4248150" cy="37449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spcAft>
                <a:spcPts val="1200"/>
              </a:spcAft>
              <a:defRPr/>
            </a:pPr>
            <a:r>
              <a:rPr lang="en-GB" sz="2000">
                <a:solidFill>
                  <a:srgbClr val="FFFFFF"/>
                </a:solidFill>
              </a:rPr>
              <a:t>Signage that is clear/at an appropriate level, and uses pictures as well as words</a:t>
            </a:r>
          </a:p>
          <a:p>
            <a:pPr>
              <a:spcAft>
                <a:spcPts val="1200"/>
              </a:spcAft>
              <a:defRPr/>
            </a:pPr>
            <a:r>
              <a:rPr lang="en-GB" sz="2000">
                <a:solidFill>
                  <a:srgbClr val="FFFFFF"/>
                </a:solidFill>
              </a:rPr>
              <a:t>Objects/pictures/themes on walls that distinguish and identify areas</a:t>
            </a:r>
          </a:p>
          <a:p>
            <a:pPr>
              <a:spcAft>
                <a:spcPts val="1200"/>
              </a:spcAft>
              <a:defRPr/>
            </a:pPr>
            <a:r>
              <a:rPr lang="en-GB" sz="2000">
                <a:solidFill>
                  <a:srgbClr val="FFFFFF"/>
                </a:solidFill>
              </a:rPr>
              <a:t>Handrails with strong colour contrast to walls</a:t>
            </a:r>
          </a:p>
          <a:p>
            <a:pPr>
              <a:spcAft>
                <a:spcPts val="1200"/>
              </a:spcAft>
              <a:defRPr/>
            </a:pPr>
            <a:r>
              <a:rPr lang="en-GB" sz="2000">
                <a:solidFill>
                  <a:srgbClr val="FFFFFF"/>
                </a:solidFill>
              </a:rPr>
              <a:t>Walls and floors clearly distinguished by colour contrast</a:t>
            </a:r>
          </a:p>
          <a:p>
            <a:pPr>
              <a:spcAft>
                <a:spcPts val="1200"/>
              </a:spcAft>
              <a:defRPr/>
            </a:pPr>
            <a:endParaRPr lang="en-GB" sz="2000">
              <a:solidFill>
                <a:srgbClr val="FFFFFF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71550" y="2133600"/>
            <a:ext cx="4032250" cy="503238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/>
                </a:solidFill>
              </a:rPr>
              <a:t>Way-finding – what works?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64163" y="2133600"/>
            <a:ext cx="2952750" cy="503238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/>
                </a:solidFill>
              </a:rPr>
              <a:t>Noise – what works?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4.4</a:t>
            </a:r>
            <a:endParaRPr lang="en-GB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00113" y="620713"/>
            <a:ext cx="7488237" cy="1295400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Creating an “accessible” hospital environment for people living with dementia  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0113" y="3068638"/>
            <a:ext cx="3527425" cy="19446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600"/>
              </a:spcBef>
              <a:defRPr/>
            </a:pPr>
            <a:r>
              <a:rPr lang="en-GB" sz="2000">
                <a:solidFill>
                  <a:srgbClr val="FFFFFF"/>
                </a:solidFill>
              </a:rPr>
              <a:t>Bright but avoiding glare</a:t>
            </a:r>
          </a:p>
          <a:p>
            <a:pPr>
              <a:spcBef>
                <a:spcPts val="600"/>
              </a:spcBef>
              <a:defRPr/>
            </a:pPr>
            <a:r>
              <a:rPr lang="en-GB" sz="2000">
                <a:solidFill>
                  <a:srgbClr val="FFFFFF"/>
                </a:solidFill>
              </a:rPr>
              <a:t>Natural light where possible</a:t>
            </a:r>
          </a:p>
          <a:p>
            <a:pPr>
              <a:spcBef>
                <a:spcPts val="600"/>
              </a:spcBef>
              <a:defRPr/>
            </a:pPr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600"/>
              </a:spcBef>
              <a:defRPr/>
            </a:pPr>
            <a:endParaRPr lang="en-GB" sz="2000">
              <a:solidFill>
                <a:srgbClr val="FFFFFF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16463" y="2924175"/>
            <a:ext cx="3671887" cy="37449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1200"/>
              </a:spcBef>
              <a:defRPr/>
            </a:pPr>
            <a:endParaRPr lang="en-GB" sz="2000" dirty="0">
              <a:solidFill>
                <a:srgbClr val="FFFFFF"/>
              </a:solidFill>
            </a:endParaRPr>
          </a:p>
          <a:p>
            <a:pPr>
              <a:spcBef>
                <a:spcPts val="1200"/>
              </a:spcBef>
              <a:defRPr/>
            </a:pPr>
            <a:r>
              <a:rPr lang="en-GB" sz="2000" dirty="0">
                <a:solidFill>
                  <a:srgbClr val="FFFFFF"/>
                </a:solidFill>
              </a:rPr>
              <a:t>Avoid unnecessary moves  within or between wards</a:t>
            </a:r>
          </a:p>
          <a:p>
            <a:pPr>
              <a:spcBef>
                <a:spcPts val="1200"/>
              </a:spcBef>
              <a:defRPr/>
            </a:pPr>
            <a:r>
              <a:rPr lang="en-GB" sz="2000" dirty="0">
                <a:solidFill>
                  <a:srgbClr val="FFFFFF"/>
                </a:solidFill>
              </a:rPr>
              <a:t>Familiar items from home for the bedside area</a:t>
            </a:r>
          </a:p>
          <a:p>
            <a:pPr>
              <a:spcBef>
                <a:spcPts val="1200"/>
              </a:spcBef>
              <a:defRPr/>
            </a:pPr>
            <a:r>
              <a:rPr lang="en-GB" sz="2000" dirty="0">
                <a:solidFill>
                  <a:srgbClr val="FFFFFF"/>
                </a:solidFill>
              </a:rPr>
              <a:t>Distinguishing features to help patients identify their own bed areas and bays </a:t>
            </a:r>
          </a:p>
          <a:p>
            <a:pPr>
              <a:spcBef>
                <a:spcPts val="1200"/>
              </a:spcBef>
              <a:defRPr/>
            </a:pPr>
            <a:r>
              <a:rPr lang="en-GB" sz="2000" dirty="0">
                <a:solidFill>
                  <a:srgbClr val="FFFFFF"/>
                </a:solidFill>
              </a:rPr>
              <a:t>Pictures of interest in communal areas</a:t>
            </a:r>
          </a:p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0113" y="2205038"/>
            <a:ext cx="3527425" cy="503237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65150"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/>
                </a:solidFill>
              </a:rPr>
              <a:t>Lighting – what works?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87900" y="2205038"/>
            <a:ext cx="3455988" cy="503237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/>
                </a:solidFill>
              </a:rPr>
              <a:t>Familiarity –what works?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4.5</a:t>
            </a:r>
            <a:endParaRPr lang="en-GB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00113" y="620713"/>
            <a:ext cx="7488237" cy="1295400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tx2"/>
                </a:solidFill>
              </a:rPr>
              <a:t>Creating an “accessible” hospital environment for people living with dementia  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0113" y="2852738"/>
            <a:ext cx="2663825" cy="32400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GB" sz="2000" dirty="0" smtClean="0">
                <a:solidFill>
                  <a:srgbClr val="FFFFFF"/>
                </a:solidFill>
              </a:rPr>
              <a:t>Flooring that does not reflect glare, and is of uniform colour e.g. avoiding patterns or abrupt changes in contrast</a:t>
            </a:r>
            <a:endParaRPr lang="en-GB" sz="2000" dirty="0">
              <a:solidFill>
                <a:srgbClr val="FFFFFF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924300" y="2781300"/>
            <a:ext cx="4679950" cy="3311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1200"/>
              </a:spcBef>
            </a:pPr>
            <a:r>
              <a:rPr lang="en-GB" sz="2000" dirty="0">
                <a:solidFill>
                  <a:srgbClr val="FFFFFF"/>
                </a:solidFill>
              </a:rPr>
              <a:t>Social areas that are homely, restful, and interesting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rgbClr val="FFFFFF"/>
                </a:solidFill>
              </a:rPr>
              <a:t>Access to outdoor spaces and other facilities in the hospital e.g. shops/cafes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rgbClr val="FFFFFF"/>
                </a:solidFill>
              </a:rPr>
              <a:t>Things of interest to look at e.g. pictures/murals/views from windows 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rgbClr val="FFFFFF"/>
                </a:solidFill>
              </a:rPr>
              <a:t>Books and interesting items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71550" y="2133600"/>
            <a:ext cx="2592388" cy="503238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/>
                </a:solidFill>
              </a:rPr>
              <a:t>Flooring – what works?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067175" y="2133600"/>
            <a:ext cx="4249738" cy="503238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/>
                </a:solidFill>
              </a:rPr>
              <a:t>Occupation/relaxation – what works?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4.6</a:t>
            </a:r>
            <a:endParaRPr lang="en-GB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55650" y="620713"/>
            <a:ext cx="7632700" cy="1295400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Creating an “accessible” hospital environment for people living with dementia  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5650" y="2924175"/>
            <a:ext cx="3816350" cy="2881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1200"/>
              </a:spcBef>
            </a:pPr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1200"/>
              </a:spcBef>
            </a:pPr>
            <a:r>
              <a:rPr lang="en-GB" sz="2000">
                <a:solidFill>
                  <a:srgbClr val="FFFFFF"/>
                </a:solidFill>
              </a:rPr>
              <a:t>A calm and quiet environment</a:t>
            </a:r>
          </a:p>
          <a:p>
            <a:pPr>
              <a:spcBef>
                <a:spcPts val="1200"/>
              </a:spcBef>
            </a:pPr>
            <a:r>
              <a:rPr lang="en-GB" sz="2000">
                <a:solidFill>
                  <a:srgbClr val="FFFFFF"/>
                </a:solidFill>
              </a:rPr>
              <a:t>The opportunity to eat with others if this is preferred (and possible)</a:t>
            </a:r>
          </a:p>
          <a:p>
            <a:pPr>
              <a:spcBef>
                <a:spcPts val="1200"/>
              </a:spcBef>
            </a:pPr>
            <a:r>
              <a:rPr lang="en-GB" sz="2000">
                <a:solidFill>
                  <a:srgbClr val="FFFFFF"/>
                </a:solidFill>
              </a:rPr>
              <a:t>Contrasting colours for plates and cups against  table surfaces</a:t>
            </a:r>
          </a:p>
          <a:p>
            <a:pPr>
              <a:spcBef>
                <a:spcPts val="1200"/>
              </a:spcBef>
            </a:pPr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1200"/>
              </a:spcBef>
            </a:pPr>
            <a:endParaRPr lang="en-GB" sz="2000">
              <a:solidFill>
                <a:srgbClr val="FFFFFF"/>
              </a:solidFill>
            </a:endParaRPr>
          </a:p>
          <a:p>
            <a:endParaRPr lang="en-GB" sz="2000">
              <a:solidFill>
                <a:srgbClr val="FFFFFF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59338" y="2924175"/>
            <a:ext cx="3529012" cy="2233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GB" sz="2000">
              <a:solidFill>
                <a:srgbClr val="FFFFFF"/>
              </a:solidFill>
            </a:endParaRPr>
          </a:p>
          <a:p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1200"/>
              </a:spcBef>
            </a:pPr>
            <a:r>
              <a:rPr lang="en-GB" sz="2000">
                <a:solidFill>
                  <a:srgbClr val="FFFFFF"/>
                </a:solidFill>
              </a:rPr>
              <a:t>Warm, light and offering privacy</a:t>
            </a:r>
          </a:p>
          <a:p>
            <a:pPr>
              <a:spcBef>
                <a:spcPts val="1200"/>
              </a:spcBef>
            </a:pPr>
            <a:r>
              <a:rPr lang="en-GB" sz="2000">
                <a:solidFill>
                  <a:srgbClr val="FFFFFF"/>
                </a:solidFill>
              </a:rPr>
              <a:t>Clearly signed</a:t>
            </a:r>
          </a:p>
          <a:p>
            <a:pPr>
              <a:spcBef>
                <a:spcPts val="1200"/>
              </a:spcBef>
            </a:pPr>
            <a:r>
              <a:rPr lang="en-GB" sz="2000">
                <a:solidFill>
                  <a:srgbClr val="FFFFFF"/>
                </a:solidFill>
              </a:rPr>
              <a:t>As “non-clinical” as possible</a:t>
            </a:r>
          </a:p>
          <a:p>
            <a:pPr>
              <a:spcBef>
                <a:spcPts val="1200"/>
              </a:spcBef>
            </a:pPr>
            <a:r>
              <a:rPr lang="en-GB" sz="2000">
                <a:solidFill>
                  <a:srgbClr val="FFFFFF"/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endParaRPr lang="en-GB" sz="2000">
              <a:solidFill>
                <a:srgbClr val="FFFFFF"/>
              </a:solidFill>
            </a:endParaRPr>
          </a:p>
          <a:p>
            <a:pPr>
              <a:spcBef>
                <a:spcPts val="600"/>
              </a:spcBef>
            </a:pPr>
            <a:endParaRPr lang="en-GB" sz="2000">
              <a:solidFill>
                <a:srgbClr val="FFFFFF"/>
              </a:solidFill>
            </a:endParaRP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971550" y="6021388"/>
            <a:ext cx="71294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 3" pitchFamily="18" charset="2"/>
              <a:buNone/>
            </a:pPr>
            <a:r>
              <a:rPr lang="en-GB">
                <a:latin typeface="Calibri" pitchFamily="34" charset="0"/>
              </a:rPr>
              <a:t>Adapted from Dementia Service Development Centre (2009)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5650" y="2205038"/>
            <a:ext cx="3744913" cy="503237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/>
                </a:solidFill>
              </a:rPr>
              <a:t>Mealtimes – what works?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859338" y="2205038"/>
            <a:ext cx="3529012" cy="503237"/>
          </a:xfrm>
          <a:prstGeom prst="roundRect">
            <a:avLst/>
          </a:prstGeom>
          <a:solidFill>
            <a:srgbClr val="C9F4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>
                <a:solidFill>
                  <a:schemeClr val="tx2"/>
                </a:solidFill>
              </a:rPr>
              <a:t>Toilets and bathrooms </a:t>
            </a:r>
          </a:p>
          <a:p>
            <a:pPr algn="ctr"/>
            <a:r>
              <a:rPr lang="en-GB">
                <a:solidFill>
                  <a:schemeClr val="tx2"/>
                </a:solidFill>
              </a:rPr>
              <a:t>– what works?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4.7</a:t>
            </a:r>
            <a:endParaRPr lang="en-GB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Bed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765175"/>
            <a:ext cx="7235825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900113" y="5805488"/>
            <a:ext cx="50403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/>
              <a:t>The King’s Fund Enhancing the Healing Environment Photo Library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4.8</a:t>
            </a:r>
            <a:endParaRPr lang="en-GB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orridor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836613"/>
            <a:ext cx="723582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900113" y="5805488"/>
            <a:ext cx="50403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/>
              <a:t>The King’s Fund Enhancing the Healing Environment Photo Library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4.9</a:t>
            </a:r>
            <a:endParaRPr lang="en-GB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430</Words>
  <Application>Microsoft Office PowerPoint</Application>
  <PresentationFormat>On-screen Show (4:3)</PresentationFormat>
  <Paragraphs>79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MHS IT Services</dc:creator>
  <cp:lastModifiedBy>MHS IT Services</cp:lastModifiedBy>
  <cp:revision>31</cp:revision>
  <dcterms:created xsi:type="dcterms:W3CDTF">2012-06-27T13:40:30Z</dcterms:created>
  <dcterms:modified xsi:type="dcterms:W3CDTF">2013-05-09T14:26:02Z</dcterms:modified>
</cp:coreProperties>
</file>