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744" autoAdjust="0"/>
  </p:normalViewPr>
  <p:slideViewPr>
    <p:cSldViewPr>
      <p:cViewPr varScale="1">
        <p:scale>
          <a:sx n="64" d="100"/>
          <a:sy n="64" d="100"/>
        </p:scale>
        <p:origin x="156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7A040-D4F7-4285-8B7D-28C3064C371A}" type="datetimeFigureOut">
              <a:rPr lang="en-GB" smtClean="0"/>
              <a:t>15/07/2020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20F14E-EA26-439D-A756-61C859AA54DA}" type="slidenum">
              <a:rPr lang="en-GB" smtClean="0"/>
              <a:t>‹#›</a:t>
            </a:fld>
            <a:endParaRPr lang="en-GB"/>
          </a:p>
        </p:txBody>
      </p:sp>
    </p:spTree>
    <p:extLst>
      <p:ext uri="{BB962C8B-B14F-4D97-AF65-F5344CB8AC3E}">
        <p14:creationId xmlns:p14="http://schemas.microsoft.com/office/powerpoint/2010/main" val="2871096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58099D-1C37-4ADF-918D-026A2F8C59ED}" type="datetimeFigureOut">
              <a:rPr lang="en-GB" smtClean="0"/>
              <a:t>15/07/2020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231084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58099D-1C37-4ADF-918D-026A2F8C59ED}" type="datetimeFigureOut">
              <a:rPr lang="en-GB" smtClean="0"/>
              <a:t>15/07/2020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143125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58099D-1C37-4ADF-918D-026A2F8C59ED}" type="datetimeFigureOut">
              <a:rPr lang="en-GB" smtClean="0"/>
              <a:t>15/07/2020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110692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58099D-1C37-4ADF-918D-026A2F8C59ED}" type="datetimeFigureOut">
              <a:rPr lang="en-GB" smtClean="0"/>
              <a:t>15/07/2020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237551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58099D-1C37-4ADF-918D-026A2F8C59ED}" type="datetimeFigureOut">
              <a:rPr lang="en-GB" smtClean="0"/>
              <a:t>15/07/2020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250657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58099D-1C37-4ADF-918D-026A2F8C59ED}" type="datetimeFigureOut">
              <a:rPr lang="en-GB" smtClean="0"/>
              <a:t>15/07/2020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906872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58099D-1C37-4ADF-918D-026A2F8C59ED}" type="datetimeFigureOut">
              <a:rPr lang="en-GB" smtClean="0"/>
              <a:t>15/07/2020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3145527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58099D-1C37-4ADF-918D-026A2F8C59ED}" type="datetimeFigureOut">
              <a:rPr lang="en-GB" smtClean="0"/>
              <a:t>15/07/2020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1851513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58099D-1C37-4ADF-918D-026A2F8C59ED}" type="datetimeFigureOut">
              <a:rPr lang="en-GB" smtClean="0"/>
              <a:t>15/07/2020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2682072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58099D-1C37-4ADF-918D-026A2F8C59ED}" type="datetimeFigureOut">
              <a:rPr lang="en-GB" smtClean="0"/>
              <a:t>15/07/2020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192713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58099D-1C37-4ADF-918D-026A2F8C59ED}" type="datetimeFigureOut">
              <a:rPr lang="en-GB" smtClean="0"/>
              <a:t>15/07/2020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538AE4-3243-40C3-ABAA-1F71DA1B9546}" type="slidenum">
              <a:rPr lang="en-GB" smtClean="0"/>
              <a:t>‹#›</a:t>
            </a:fld>
            <a:endParaRPr lang="en-GB"/>
          </a:p>
        </p:txBody>
      </p:sp>
    </p:spTree>
    <p:extLst>
      <p:ext uri="{BB962C8B-B14F-4D97-AF65-F5344CB8AC3E}">
        <p14:creationId xmlns:p14="http://schemas.microsoft.com/office/powerpoint/2010/main" val="3856298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58099D-1C37-4ADF-918D-026A2F8C59ED}" type="datetimeFigureOut">
              <a:rPr lang="en-GB" smtClean="0"/>
              <a:t>15/07/2020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538AE4-3243-40C3-ABAA-1F71DA1B9546}" type="slidenum">
              <a:rPr lang="en-GB" smtClean="0"/>
              <a:t>‹#›</a:t>
            </a:fld>
            <a:endParaRPr lang="en-GB"/>
          </a:p>
        </p:txBody>
      </p:sp>
    </p:spTree>
    <p:extLst>
      <p:ext uri="{BB962C8B-B14F-4D97-AF65-F5344CB8AC3E}">
        <p14:creationId xmlns:p14="http://schemas.microsoft.com/office/powerpoint/2010/main" val="1814678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hoddereducation.co.uk/Event/1366" TargetMode="External"/><Relationship Id="rId3" Type="http://schemas.openxmlformats.org/officeDocument/2006/relationships/hyperlink" Target="https://www.bbc.com/teach/class-clips-video/history-gcse-WW1/zjfm382" TargetMode="External"/><Relationship Id="rId7" Type="http://schemas.openxmlformats.org/officeDocument/2006/relationships/hyperlink" Target="https://www.hoddereducation.co.uk/Event/1567" TargetMode="External"/><Relationship Id="rId2" Type="http://schemas.openxmlformats.org/officeDocument/2006/relationships/hyperlink" Target="https://www.futurelearn.com/courses/the-tudors" TargetMode="External"/><Relationship Id="rId1" Type="http://schemas.openxmlformats.org/officeDocument/2006/relationships/slideLayout" Target="../slideLayouts/slideLayout2.xml"/><Relationship Id="rId6" Type="http://schemas.openxmlformats.org/officeDocument/2006/relationships/hyperlink" Target="http://www.historyresourcecupboard.co.uk/portfolio/should-your-history-department-spend-money-on-lenin-artefacts/" TargetMode="External"/><Relationship Id="rId5" Type="http://schemas.openxmlformats.org/officeDocument/2006/relationships/hyperlink" Target="https://drive.google.com/drive/mobile/folders/1pbv3QgfFefs2yYV1wIZ6Bxfm2iwtb2tn?usp=sharing" TargetMode="External"/><Relationship Id="rId4" Type="http://schemas.openxmlformats.org/officeDocument/2006/relationships/hyperlink" Target="http://www.historyresourcecupboard.co.uk/portfolio/guide-teaching-edexcel-period-study-super-power-relations-cold-war-1941-91/"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historyhit.com/how-william-the-conquerors-invasion-across-the-sea-didnt-go-exactly-as-planned/" TargetMode="External"/><Relationship Id="rId3" Type="http://schemas.openxmlformats.org/officeDocument/2006/relationships/hyperlink" Target="https://lovetoteach87.com/2018/01/02/summarising-pyramids/" TargetMode="External"/><Relationship Id="rId7" Type="http://schemas.openxmlformats.org/officeDocument/2006/relationships/hyperlink" Target="http://www.schoolshistoryproject.co.uk/revising-the-norman-conquest-for-the-shp-ocr-b-gcse/" TargetMode="External"/><Relationship Id="rId2" Type="http://schemas.openxmlformats.org/officeDocument/2006/relationships/hyperlink" Target="https://clioetcetera.com/map-resources/" TargetMode="External"/><Relationship Id="rId1" Type="http://schemas.openxmlformats.org/officeDocument/2006/relationships/slideLayout" Target="../slideLayouts/slideLayout2.xml"/><Relationship Id="rId6" Type="http://schemas.openxmlformats.org/officeDocument/2006/relationships/hyperlink" Target="https://www.historyhit.com/william-the-bastard-the-norman-kings-traumatic-early-years/" TargetMode="External"/><Relationship Id="rId5" Type="http://schemas.openxmlformats.org/officeDocument/2006/relationships/hyperlink" Target="http://www.historyresourcecupboard.co.uk/portfolio/england-ripe-invasion-1066/" TargetMode="External"/><Relationship Id="rId4" Type="http://schemas.openxmlformats.org/officeDocument/2006/relationships/hyperlink" Target="http://www.historyresourcecupboard.co.uk/portfolio/what-really-happened-in-petrograd-in-october-1917/"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historyresourcecupboard.co.uk/portfolio-category/free-lessons/" TargetMode="External"/><Relationship Id="rId3" Type="http://schemas.openxmlformats.org/officeDocument/2006/relationships/hyperlink" Target="http://www.historyresourcecupboard.co.uk/edexcel-9-1-gcse-history-exam-question-bookmarks/" TargetMode="External"/><Relationship Id="rId7" Type="http://schemas.openxmlformats.org/officeDocument/2006/relationships/hyperlink" Target="http://madefrom.com/history/tudors-and-stuarts/elizabeth-achieve/" TargetMode="External"/><Relationship Id="rId2" Type="http://schemas.openxmlformats.org/officeDocument/2006/relationships/hyperlink" Target="http://www.historyresourcecupboard.co.uk/the-board-game-to-enliven-gcse-judgement-questions/" TargetMode="External"/><Relationship Id="rId1" Type="http://schemas.openxmlformats.org/officeDocument/2006/relationships/slideLayout" Target="../slideLayouts/slideLayout2.xml"/><Relationship Id="rId6" Type="http://schemas.openxmlformats.org/officeDocument/2006/relationships/hyperlink" Target="http://www.historyresourcecupboard.co.uk/portfolio/1558-1588-golden-age-culture-elizabethans/" TargetMode="External"/><Relationship Id="rId5" Type="http://schemas.openxmlformats.org/officeDocument/2006/relationships/hyperlink" Target="http://www.historyresourcecupboard.co.uk/portfolio/elizabeths-character-reign-shaped-events-early-life/" TargetMode="External"/><Relationship Id="rId4" Type="http://schemas.openxmlformats.org/officeDocument/2006/relationships/hyperlink" Target="http://www.historyresourcecupboard.co.uk/portfolio/elizabeth-maintain-authority/"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historyresourcecupboard.co.uk/edexcel-9-1-gcse-history-exam-question-bookmarks/" TargetMode="External"/><Relationship Id="rId7" Type="http://schemas.openxmlformats.org/officeDocument/2006/relationships/hyperlink" Target="https://drive.google.com/file/d/1sU-labglPhoNH68mcZLXKGTDqDUM5TtR/view" TargetMode="External"/><Relationship Id="rId2" Type="http://schemas.openxmlformats.org/officeDocument/2006/relationships/hyperlink" Target="https://www.hoddereducation.co.uk/Subjects/History/History-Subject-Community/Hodder-History-Blog/January-2018/Revision-The-key-to-student-success" TargetMode="External"/><Relationship Id="rId1" Type="http://schemas.openxmlformats.org/officeDocument/2006/relationships/slideLayout" Target="../slideLayouts/slideLayout2.xml"/><Relationship Id="rId6" Type="http://schemas.openxmlformats.org/officeDocument/2006/relationships/hyperlink" Target="https://www.historyresourcecupboard.co.uk/successful-gcse-history-teaching-strategies/amp/?__twitter_impression=true" TargetMode="External"/><Relationship Id="rId5" Type="http://schemas.openxmlformats.org/officeDocument/2006/relationships/hyperlink" Target="https://onebighistorydepartment.wordpress.com/2018/11/27/a-guide-to-historical-enquiry-questions-in-action/" TargetMode="External"/><Relationship Id="rId4" Type="http://schemas.openxmlformats.org/officeDocument/2006/relationships/hyperlink" Target="https://www.historyresourcecupboard.co.uk/lessons-new/"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history.org.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history.org.uk/" TargetMode="External"/><Relationship Id="rId2" Type="http://schemas.openxmlformats.org/officeDocument/2006/relationships/hyperlink" Target="https://onebighistorydepartment.com/" TargetMode="External"/><Relationship Id="rId1" Type="http://schemas.openxmlformats.org/officeDocument/2006/relationships/slideLayout" Target="../slideLayouts/slideLayout2.xml"/><Relationship Id="rId4" Type="http://schemas.openxmlformats.org/officeDocument/2006/relationships/hyperlink" Target="http://www.thinkinghistory.co.uk/"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channel/UC8gq0JePhHhnptrzTKzO4Nw" TargetMode="External"/><Relationship Id="rId2" Type="http://schemas.openxmlformats.org/officeDocument/2006/relationships/hyperlink" Target="https://www.youtube.com/watch?v=Yocja_N5s1I&amp;list=PLBDA2E52FB1EF80C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historyhit.com/why-was-harold-godwinsons-coronation-so-unusual/" TargetMode="External"/><Relationship Id="rId2" Type="http://schemas.openxmlformats.org/officeDocument/2006/relationships/hyperlink" Target="https://www.history.org.uk/secondary/categories/504/resource/9290/exploring-and-teaching-medieval-history-in-schools" TargetMode="External"/><Relationship Id="rId1" Type="http://schemas.openxmlformats.org/officeDocument/2006/relationships/slideLayout" Target="../slideLayouts/slideLayout2.xml"/><Relationship Id="rId6" Type="http://schemas.openxmlformats.org/officeDocument/2006/relationships/hyperlink" Target="https://www.bbc.com/teach/class-clips-video/history-ks3-gcse-exploring-an-urban-environment/znyjy9q" TargetMode="External"/><Relationship Id="rId5" Type="http://schemas.openxmlformats.org/officeDocument/2006/relationships/hyperlink" Target="https://www.ourmigrationstory.org.uk/" TargetMode="External"/><Relationship Id="rId4" Type="http://schemas.openxmlformats.org/officeDocument/2006/relationships/hyperlink" Target="http://www.understandingslaver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6">
              <a:lumMod val="60000"/>
              <a:lumOff val="40000"/>
            </a:schemeClr>
          </a:solidFill>
          <a:ln w="28575">
            <a:solidFill>
              <a:schemeClr val="tx1"/>
            </a:solidFill>
          </a:ln>
        </p:spPr>
        <p:txBody>
          <a:bodyPr/>
          <a:lstStyle/>
          <a:p>
            <a:r>
              <a:rPr lang="en-GB" dirty="0" smtClean="0"/>
              <a:t>Enhancing your subject knowledge</a:t>
            </a:r>
            <a:endParaRPr lang="en-GB" dirty="0"/>
          </a:p>
        </p:txBody>
      </p:sp>
      <p:sp>
        <p:nvSpPr>
          <p:cNvPr id="3" name="Subtitle 2"/>
          <p:cNvSpPr>
            <a:spLocks noGrp="1"/>
          </p:cNvSpPr>
          <p:nvPr>
            <p:ph type="subTitle" idx="1"/>
          </p:nvPr>
        </p:nvSpPr>
        <p:spPr>
          <a:xfrm>
            <a:off x="1371600" y="3886200"/>
            <a:ext cx="6400800" cy="1343000"/>
          </a:xfrm>
          <a:ln>
            <a:solidFill>
              <a:schemeClr val="tx1"/>
            </a:solidFill>
          </a:ln>
        </p:spPr>
        <p:txBody>
          <a:bodyPr/>
          <a:lstStyle/>
          <a:p>
            <a:r>
              <a:rPr lang="en-GB" dirty="0" smtClean="0"/>
              <a:t>University of Manchester</a:t>
            </a:r>
          </a:p>
          <a:p>
            <a:r>
              <a:rPr lang="en-GB" dirty="0" smtClean="0"/>
              <a:t>PGCE </a:t>
            </a:r>
            <a:r>
              <a:rPr lang="en-GB" dirty="0" smtClean="0"/>
              <a:t>History Programme</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 y="188641"/>
            <a:ext cx="3181350"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75458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a:ln>
            <a:solidFill>
              <a:schemeClr val="tx1"/>
            </a:solidFill>
          </a:ln>
        </p:spPr>
        <p:txBody>
          <a:bodyPr/>
          <a:lstStyle/>
          <a:p>
            <a:r>
              <a:rPr lang="en-GB" dirty="0" smtClean="0"/>
              <a:t>Online resources</a:t>
            </a:r>
            <a:endParaRPr lang="en-GB" dirty="0"/>
          </a:p>
        </p:txBody>
      </p:sp>
      <p:sp>
        <p:nvSpPr>
          <p:cNvPr id="3" name="Content Placeholder 2"/>
          <p:cNvSpPr>
            <a:spLocks noGrp="1"/>
          </p:cNvSpPr>
          <p:nvPr>
            <p:ph idx="1"/>
          </p:nvPr>
        </p:nvSpPr>
        <p:spPr>
          <a:xfrm>
            <a:off x="457200" y="1600200"/>
            <a:ext cx="8229600" cy="5069160"/>
          </a:xfrm>
        </p:spPr>
        <p:txBody>
          <a:bodyPr>
            <a:normAutofit fontScale="32500" lnSpcReduction="20000"/>
          </a:bodyPr>
          <a:lstStyle/>
          <a:p>
            <a:pPr marL="0" indent="0">
              <a:buNone/>
            </a:pPr>
            <a:r>
              <a:rPr lang="en-GB" sz="4300" b="1" dirty="0" smtClean="0"/>
              <a:t>         Online </a:t>
            </a:r>
            <a:r>
              <a:rPr lang="en-GB" sz="4300" b="1" dirty="0"/>
              <a:t>course on Tudors</a:t>
            </a:r>
            <a:endParaRPr lang="en-GB" sz="4300" dirty="0"/>
          </a:p>
          <a:p>
            <a:r>
              <a:rPr lang="en-GB" sz="4300" u="sng" dirty="0">
                <a:hlinkClick r:id="rId2"/>
              </a:rPr>
              <a:t>https://www.futurelearn.com/courses/the-tudors</a:t>
            </a:r>
            <a:endParaRPr lang="en-GB" sz="4300" dirty="0"/>
          </a:p>
          <a:p>
            <a:pPr marL="0" indent="0">
              <a:buNone/>
            </a:pPr>
            <a:endParaRPr lang="en-GB" sz="4300" dirty="0"/>
          </a:p>
          <a:p>
            <a:pPr marL="0" indent="0">
              <a:buNone/>
            </a:pPr>
            <a:r>
              <a:rPr lang="en-GB" sz="4300" b="1" dirty="0" smtClean="0"/>
              <a:t>          First </a:t>
            </a:r>
            <a:r>
              <a:rPr lang="en-GB" sz="4300" b="1" dirty="0"/>
              <a:t>World War</a:t>
            </a:r>
            <a:endParaRPr lang="en-GB" sz="4300" dirty="0"/>
          </a:p>
          <a:p>
            <a:r>
              <a:rPr lang="en-GB" sz="4300" dirty="0"/>
              <a:t>A global war - </a:t>
            </a:r>
            <a:r>
              <a:rPr lang="en-GB" sz="4300" u="sng" dirty="0">
                <a:hlinkClick r:id="rId3"/>
              </a:rPr>
              <a:t>https://</a:t>
            </a:r>
            <a:r>
              <a:rPr lang="en-GB" sz="4300" u="sng" dirty="0" smtClean="0">
                <a:hlinkClick r:id="rId3"/>
              </a:rPr>
              <a:t>www.bbc.com/teach/class-clips-video/history-gcse-WW1/zjfm382</a:t>
            </a:r>
            <a:r>
              <a:rPr lang="en-GB" sz="4300" dirty="0"/>
              <a:t> </a:t>
            </a:r>
          </a:p>
          <a:p>
            <a:pPr marL="0" indent="0">
              <a:buNone/>
            </a:pPr>
            <a:endParaRPr lang="en-GB" sz="4300" dirty="0"/>
          </a:p>
          <a:p>
            <a:pPr marL="0" indent="0">
              <a:buNone/>
            </a:pPr>
            <a:r>
              <a:rPr lang="en-GB" sz="4300" b="1" dirty="0" smtClean="0"/>
              <a:t>         Cold </a:t>
            </a:r>
            <a:r>
              <a:rPr lang="en-GB" sz="4300" b="1" dirty="0"/>
              <a:t>War</a:t>
            </a:r>
            <a:endParaRPr lang="en-GB" sz="4300" dirty="0"/>
          </a:p>
          <a:p>
            <a:r>
              <a:rPr lang="en-GB" sz="4300" u="sng" dirty="0">
                <a:hlinkClick r:id="rId4"/>
              </a:rPr>
              <a:t>http://www.historyresourcecupboard.co.uk/portfolio/guide-teaching-edexcel-period-study-super-power-relations-cold-war-1941-91</a:t>
            </a:r>
            <a:r>
              <a:rPr lang="en-GB" sz="4300" u="sng" dirty="0" smtClean="0">
                <a:hlinkClick r:id="rId4"/>
              </a:rPr>
              <a:t>/</a:t>
            </a:r>
            <a:endParaRPr lang="en-GB" sz="4300" dirty="0" smtClean="0"/>
          </a:p>
          <a:p>
            <a:pPr marL="0" indent="0">
              <a:buNone/>
            </a:pPr>
            <a:r>
              <a:rPr lang="en-GB" sz="4300" dirty="0" smtClean="0"/>
              <a:t> </a:t>
            </a:r>
          </a:p>
          <a:p>
            <a:pPr marL="0" indent="0">
              <a:buNone/>
            </a:pPr>
            <a:r>
              <a:rPr lang="en-GB" sz="4300" b="1" dirty="0" smtClean="0"/>
              <a:t>         OCR </a:t>
            </a:r>
            <a:r>
              <a:rPr lang="en-GB" sz="4300" b="1" dirty="0"/>
              <a:t>GCSE resources</a:t>
            </a:r>
            <a:endParaRPr lang="en-GB" sz="4300" dirty="0"/>
          </a:p>
          <a:p>
            <a:r>
              <a:rPr lang="en-GB" sz="4300" u="sng" dirty="0">
                <a:hlinkClick r:id="rId5"/>
              </a:rPr>
              <a:t>https://drive.google.com/drive/mobile/folders/1pbv3QgfFefs2yYV1wIZ6Bxfm2iwtb2tn?usp=sharing</a:t>
            </a:r>
            <a:endParaRPr lang="en-GB" sz="4300" dirty="0"/>
          </a:p>
          <a:p>
            <a:pPr marL="0" indent="0">
              <a:buNone/>
            </a:pPr>
            <a:r>
              <a:rPr lang="en-GB" sz="4300" dirty="0"/>
              <a:t> </a:t>
            </a:r>
            <a:endParaRPr lang="en-GB" sz="4300" dirty="0" smtClean="0"/>
          </a:p>
          <a:p>
            <a:pPr marL="0" indent="0">
              <a:buNone/>
            </a:pPr>
            <a:r>
              <a:rPr lang="en-GB" sz="4300" b="1" dirty="0" smtClean="0"/>
              <a:t>         Lesson on Lenin</a:t>
            </a:r>
            <a:endParaRPr lang="en-GB" sz="4300" dirty="0" smtClean="0"/>
          </a:p>
          <a:p>
            <a:r>
              <a:rPr lang="en-GB" sz="4300" u="sng" dirty="0" smtClean="0">
                <a:hlinkClick r:id="rId6"/>
              </a:rPr>
              <a:t>http</a:t>
            </a:r>
            <a:r>
              <a:rPr lang="en-GB" sz="4300" u="sng" dirty="0">
                <a:hlinkClick r:id="rId6"/>
              </a:rPr>
              <a:t>://www.historyresourcecupboard.co.uk/portfolio/should-your-history-department-spend-money-on-lenin-artefacts/</a:t>
            </a:r>
            <a:endParaRPr lang="en-GB" sz="4300" dirty="0"/>
          </a:p>
          <a:p>
            <a:r>
              <a:rPr lang="en-GB" sz="4300" dirty="0"/>
              <a:t> </a:t>
            </a:r>
          </a:p>
          <a:p>
            <a:pPr marL="0" indent="0">
              <a:buNone/>
            </a:pPr>
            <a:r>
              <a:rPr lang="en-GB" sz="4300" b="1" dirty="0" smtClean="0"/>
              <a:t>         AQA </a:t>
            </a:r>
            <a:r>
              <a:rPr lang="en-GB" sz="4300" b="1" dirty="0"/>
              <a:t>historic environment webinars</a:t>
            </a:r>
            <a:endParaRPr lang="en-GB" sz="4300" dirty="0"/>
          </a:p>
          <a:p>
            <a:r>
              <a:rPr lang="en-GB" sz="4300" u="sng" dirty="0">
                <a:hlinkClick r:id="rId7"/>
              </a:rPr>
              <a:t>https://www.hoddereducation.co.uk/Event/1567</a:t>
            </a:r>
            <a:endParaRPr lang="en-GB" sz="4300" dirty="0"/>
          </a:p>
          <a:p>
            <a:r>
              <a:rPr lang="en-GB" sz="4300" u="sng" dirty="0">
                <a:hlinkClick r:id="rId8"/>
              </a:rPr>
              <a:t>https://www.hoddereducation.co.uk/Event/1366</a:t>
            </a:r>
            <a:endParaRPr lang="en-GB" sz="4300" dirty="0"/>
          </a:p>
          <a:p>
            <a:endParaRPr lang="en-GB" dirty="0"/>
          </a:p>
        </p:txBody>
      </p:sp>
    </p:spTree>
    <p:extLst>
      <p:ext uri="{BB962C8B-B14F-4D97-AF65-F5344CB8AC3E}">
        <p14:creationId xmlns:p14="http://schemas.microsoft.com/office/powerpoint/2010/main" val="1599369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a:ln>
            <a:solidFill>
              <a:schemeClr val="tx1"/>
            </a:solidFill>
          </a:ln>
        </p:spPr>
        <p:txBody>
          <a:bodyPr/>
          <a:lstStyle/>
          <a:p>
            <a:r>
              <a:rPr lang="en-GB" dirty="0" smtClean="0"/>
              <a:t>Online resources</a:t>
            </a:r>
            <a:endParaRPr lang="en-GB" dirty="0"/>
          </a:p>
        </p:txBody>
      </p:sp>
      <p:sp>
        <p:nvSpPr>
          <p:cNvPr id="3" name="Content Placeholder 2"/>
          <p:cNvSpPr>
            <a:spLocks noGrp="1"/>
          </p:cNvSpPr>
          <p:nvPr>
            <p:ph idx="1"/>
          </p:nvPr>
        </p:nvSpPr>
        <p:spPr>
          <a:xfrm>
            <a:off x="457200" y="1600200"/>
            <a:ext cx="8229600" cy="4997152"/>
          </a:xfrm>
        </p:spPr>
        <p:txBody>
          <a:bodyPr>
            <a:normAutofit fontScale="55000" lnSpcReduction="20000"/>
          </a:bodyPr>
          <a:lstStyle/>
          <a:p>
            <a:pPr marL="0" indent="0">
              <a:buNone/>
            </a:pPr>
            <a:r>
              <a:rPr lang="en-GB" b="1" dirty="0" smtClean="0"/>
              <a:t>        Historical </a:t>
            </a:r>
            <a:r>
              <a:rPr lang="en-GB" b="1" dirty="0"/>
              <a:t>maps</a:t>
            </a:r>
            <a:endParaRPr lang="en-GB" dirty="0"/>
          </a:p>
          <a:p>
            <a:r>
              <a:rPr lang="en-GB" u="sng" dirty="0">
                <a:hlinkClick r:id="rId2"/>
              </a:rPr>
              <a:t>https://clioetcetera.com/map-resources/</a:t>
            </a:r>
            <a:endParaRPr lang="en-GB" dirty="0"/>
          </a:p>
          <a:p>
            <a:pPr marL="0" indent="0">
              <a:buNone/>
            </a:pPr>
            <a:r>
              <a:rPr lang="en-GB" dirty="0"/>
              <a:t> </a:t>
            </a:r>
            <a:endParaRPr lang="en-GB" dirty="0" smtClean="0"/>
          </a:p>
          <a:p>
            <a:pPr marL="0" indent="0">
              <a:buNone/>
            </a:pPr>
            <a:r>
              <a:rPr lang="en-GB" b="1" dirty="0"/>
              <a:t> </a:t>
            </a:r>
            <a:r>
              <a:rPr lang="en-GB" b="1" dirty="0" smtClean="0"/>
              <a:t>       Summarising </a:t>
            </a:r>
            <a:r>
              <a:rPr lang="en-GB" b="1" dirty="0"/>
              <a:t>pyramids</a:t>
            </a:r>
            <a:endParaRPr lang="en-GB" dirty="0"/>
          </a:p>
          <a:p>
            <a:r>
              <a:rPr lang="en-GB" u="sng" dirty="0">
                <a:hlinkClick r:id="rId3"/>
              </a:rPr>
              <a:t>https://lovetoteach87.com/2018/01/02/summarising-pyramids/</a:t>
            </a:r>
            <a:endParaRPr lang="en-GB" dirty="0"/>
          </a:p>
          <a:p>
            <a:endParaRPr lang="en-GB" dirty="0"/>
          </a:p>
          <a:p>
            <a:pPr marL="0" indent="0">
              <a:buNone/>
            </a:pPr>
            <a:r>
              <a:rPr lang="en-GB" b="1" dirty="0" smtClean="0"/>
              <a:t>        What </a:t>
            </a:r>
            <a:r>
              <a:rPr lang="en-GB" b="1" dirty="0"/>
              <a:t>really happened in Petrograd in 2017?</a:t>
            </a:r>
            <a:endParaRPr lang="en-GB" dirty="0"/>
          </a:p>
          <a:p>
            <a:r>
              <a:rPr lang="en-GB" u="sng" dirty="0">
                <a:hlinkClick r:id="rId4"/>
              </a:rPr>
              <a:t>http://www.historyresourcecupboard.co.uk/portfolio/what-really-happened-in-petrograd-in-october-1917/</a:t>
            </a:r>
            <a:endParaRPr lang="en-GB" dirty="0"/>
          </a:p>
          <a:p>
            <a:pPr marL="0" indent="0">
              <a:buNone/>
            </a:pPr>
            <a:r>
              <a:rPr lang="en-GB" dirty="0"/>
              <a:t> </a:t>
            </a:r>
          </a:p>
          <a:p>
            <a:pPr marL="0" indent="0">
              <a:buNone/>
            </a:pPr>
            <a:r>
              <a:rPr lang="en-GB" b="1" dirty="0" smtClean="0"/>
              <a:t>        1066</a:t>
            </a:r>
            <a:endParaRPr lang="en-GB" dirty="0"/>
          </a:p>
          <a:p>
            <a:r>
              <a:rPr lang="en-GB" u="sng" dirty="0">
                <a:hlinkClick r:id="rId5"/>
              </a:rPr>
              <a:t>http://www.historyresourcecupboard.co.uk/portfolio/england-ripe-invasion-1066/</a:t>
            </a:r>
            <a:endParaRPr lang="en-GB" dirty="0"/>
          </a:p>
          <a:p>
            <a:r>
              <a:rPr lang="en-GB" u="sng" dirty="0">
                <a:hlinkClick r:id="rId6"/>
              </a:rPr>
              <a:t>https://www.historyhit.com/william-the-bastard-the-norman-kings-traumatic-early-years</a:t>
            </a:r>
            <a:r>
              <a:rPr lang="en-GB" u="sng" dirty="0" smtClean="0">
                <a:hlinkClick r:id="rId6"/>
              </a:rPr>
              <a:t>/</a:t>
            </a:r>
            <a:endParaRPr lang="en-GB" dirty="0"/>
          </a:p>
          <a:p>
            <a:r>
              <a:rPr lang="en-GB" u="sng" dirty="0">
                <a:hlinkClick r:id="rId7"/>
              </a:rPr>
              <a:t>http://www.schoolshistoryproject.co.uk/revising-the-norman-conquest-for-the-shp-ocr-b-gcse</a:t>
            </a:r>
            <a:r>
              <a:rPr lang="en-GB" u="sng" dirty="0" smtClean="0">
                <a:hlinkClick r:id="rId7"/>
              </a:rPr>
              <a:t>/</a:t>
            </a:r>
            <a:endParaRPr lang="en-GB" dirty="0"/>
          </a:p>
          <a:p>
            <a:r>
              <a:rPr lang="en-GB" u="sng" dirty="0">
                <a:hlinkClick r:id="rId8"/>
              </a:rPr>
              <a:t>https://www.historyhit.com/how-william-the-conquerors-invasion-across-the-sea-didnt-go-exactly-as-planned/</a:t>
            </a:r>
            <a:endParaRPr lang="en-GB" dirty="0"/>
          </a:p>
          <a:p>
            <a:endParaRPr lang="en-GB" dirty="0"/>
          </a:p>
          <a:p>
            <a:endParaRPr lang="en-GB" dirty="0"/>
          </a:p>
        </p:txBody>
      </p:sp>
    </p:spTree>
    <p:extLst>
      <p:ext uri="{BB962C8B-B14F-4D97-AF65-F5344CB8AC3E}">
        <p14:creationId xmlns:p14="http://schemas.microsoft.com/office/powerpoint/2010/main" val="1258287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a:ln>
            <a:solidFill>
              <a:schemeClr val="tx1"/>
            </a:solidFill>
          </a:ln>
        </p:spPr>
        <p:txBody>
          <a:bodyPr/>
          <a:lstStyle/>
          <a:p>
            <a:r>
              <a:rPr lang="en-GB" dirty="0" smtClean="0"/>
              <a:t>Online resources</a:t>
            </a:r>
            <a:endParaRPr lang="en-GB" dirty="0"/>
          </a:p>
        </p:txBody>
      </p:sp>
      <p:sp>
        <p:nvSpPr>
          <p:cNvPr id="3" name="Content Placeholder 2"/>
          <p:cNvSpPr>
            <a:spLocks noGrp="1"/>
          </p:cNvSpPr>
          <p:nvPr>
            <p:ph idx="1"/>
          </p:nvPr>
        </p:nvSpPr>
        <p:spPr/>
        <p:txBody>
          <a:bodyPr>
            <a:normAutofit fontScale="55000" lnSpcReduction="20000"/>
          </a:bodyPr>
          <a:lstStyle/>
          <a:p>
            <a:pPr marL="0" indent="0">
              <a:buNone/>
            </a:pPr>
            <a:r>
              <a:rPr lang="en-GB" b="1" dirty="0" smtClean="0"/>
              <a:t>      GCSE </a:t>
            </a:r>
            <a:r>
              <a:rPr lang="en-GB" b="1" dirty="0"/>
              <a:t>judgement questions</a:t>
            </a:r>
            <a:endParaRPr lang="en-GB" dirty="0"/>
          </a:p>
          <a:p>
            <a:r>
              <a:rPr lang="en-GB" u="sng" dirty="0">
                <a:hlinkClick r:id="rId2"/>
              </a:rPr>
              <a:t>http://www.historyresourcecupboard.co.uk/the-board-game-to-enliven-gcse-judgement-questions</a:t>
            </a:r>
            <a:r>
              <a:rPr lang="en-GB" u="sng" dirty="0" smtClean="0">
                <a:hlinkClick r:id="rId2"/>
              </a:rPr>
              <a:t>/</a:t>
            </a:r>
            <a:r>
              <a:rPr lang="en-GB" dirty="0"/>
              <a:t> </a:t>
            </a:r>
          </a:p>
          <a:p>
            <a:pPr marL="0" indent="0">
              <a:buNone/>
            </a:pPr>
            <a:r>
              <a:rPr lang="en-GB" b="1" dirty="0" smtClean="0"/>
              <a:t>      Edexcel </a:t>
            </a:r>
            <a:r>
              <a:rPr lang="en-GB" b="1" dirty="0"/>
              <a:t>GCSE history exam questions</a:t>
            </a:r>
            <a:endParaRPr lang="en-GB" dirty="0"/>
          </a:p>
          <a:p>
            <a:r>
              <a:rPr lang="en-GB" u="sng" dirty="0">
                <a:hlinkClick r:id="rId3"/>
              </a:rPr>
              <a:t>http://</a:t>
            </a:r>
            <a:r>
              <a:rPr lang="en-GB" u="sng" dirty="0" smtClean="0">
                <a:hlinkClick r:id="rId3"/>
              </a:rPr>
              <a:t>www.historyresourcecupboard.co.uk/edexcel-9-1-gcse-history-exam-question-bookmarks/</a:t>
            </a:r>
            <a:endParaRPr lang="en-GB" dirty="0"/>
          </a:p>
          <a:p>
            <a:pPr marL="0" indent="0">
              <a:buNone/>
            </a:pPr>
            <a:r>
              <a:rPr lang="en-GB" b="1" dirty="0"/>
              <a:t> </a:t>
            </a:r>
            <a:r>
              <a:rPr lang="en-GB" b="1" dirty="0" smtClean="0"/>
              <a:t>      Elizabeth </a:t>
            </a:r>
            <a:r>
              <a:rPr lang="en-GB" b="1" dirty="0"/>
              <a:t>I</a:t>
            </a:r>
            <a:endParaRPr lang="en-GB" dirty="0"/>
          </a:p>
          <a:p>
            <a:r>
              <a:rPr lang="en-GB" u="sng" dirty="0">
                <a:hlinkClick r:id="rId4"/>
              </a:rPr>
              <a:t>http://www.historyresourcecupboard.co.uk/portfolio/elizabeth-maintain-authority</a:t>
            </a:r>
            <a:r>
              <a:rPr lang="en-GB" u="sng" dirty="0" smtClean="0">
                <a:hlinkClick r:id="rId4"/>
              </a:rPr>
              <a:t>/</a:t>
            </a:r>
            <a:endParaRPr lang="en-GB" dirty="0"/>
          </a:p>
          <a:p>
            <a:r>
              <a:rPr lang="en-GB" u="sng" dirty="0">
                <a:hlinkClick r:id="rId5"/>
              </a:rPr>
              <a:t>http://www.historyresourcecupboard.co.uk/portfolio/elizabeths-character-reign-shaped-events-early-life</a:t>
            </a:r>
            <a:r>
              <a:rPr lang="en-GB" u="sng" dirty="0" smtClean="0">
                <a:hlinkClick r:id="rId5"/>
              </a:rPr>
              <a:t>/</a:t>
            </a:r>
            <a:endParaRPr lang="en-GB" dirty="0"/>
          </a:p>
          <a:p>
            <a:r>
              <a:rPr lang="en-GB" u="sng" dirty="0">
                <a:hlinkClick r:id="rId6"/>
              </a:rPr>
              <a:t>http://www.historyresourcecupboard.co.uk/portfolio/1558-1588-golden-age-culture-elizabethans</a:t>
            </a:r>
            <a:r>
              <a:rPr lang="en-GB" u="sng" dirty="0" smtClean="0">
                <a:hlinkClick r:id="rId6"/>
              </a:rPr>
              <a:t>/</a:t>
            </a:r>
            <a:endParaRPr lang="en-GB" dirty="0"/>
          </a:p>
          <a:p>
            <a:r>
              <a:rPr lang="en-GB" dirty="0"/>
              <a:t> </a:t>
            </a:r>
            <a:r>
              <a:rPr lang="en-GB" u="sng" dirty="0">
                <a:hlinkClick r:id="rId7"/>
              </a:rPr>
              <a:t>http://madefrom.com/history/tudors-and-stuarts/elizabeth-achieve</a:t>
            </a:r>
            <a:r>
              <a:rPr lang="en-GB" u="sng" dirty="0" smtClean="0">
                <a:hlinkClick r:id="rId7"/>
              </a:rPr>
              <a:t>/</a:t>
            </a:r>
            <a:endParaRPr lang="en-GB" dirty="0"/>
          </a:p>
          <a:p>
            <a:pPr marL="0" indent="0">
              <a:buNone/>
            </a:pPr>
            <a:r>
              <a:rPr lang="en-GB" b="1" dirty="0" smtClean="0"/>
              <a:t>       Free </a:t>
            </a:r>
            <a:r>
              <a:rPr lang="en-GB" b="1" dirty="0"/>
              <a:t>lessons from History Resource Cupboard</a:t>
            </a:r>
            <a:endParaRPr lang="en-GB" dirty="0"/>
          </a:p>
          <a:p>
            <a:r>
              <a:rPr lang="en-GB" u="sng" dirty="0">
                <a:hlinkClick r:id="rId8"/>
              </a:rPr>
              <a:t>http://www.historyresourcecupboard.co.uk/portfolio-category/free-lessons/</a:t>
            </a:r>
            <a:endParaRPr lang="en-GB" dirty="0"/>
          </a:p>
          <a:p>
            <a:endParaRPr lang="en-GB" dirty="0"/>
          </a:p>
          <a:p>
            <a:endParaRPr lang="en-GB" dirty="0"/>
          </a:p>
        </p:txBody>
      </p:sp>
    </p:spTree>
    <p:extLst>
      <p:ext uri="{BB962C8B-B14F-4D97-AF65-F5344CB8AC3E}">
        <p14:creationId xmlns:p14="http://schemas.microsoft.com/office/powerpoint/2010/main" val="4137407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ln>
            <a:solidFill>
              <a:schemeClr val="tx1"/>
            </a:solidFill>
          </a:ln>
        </p:spPr>
        <p:txBody>
          <a:bodyPr/>
          <a:lstStyle/>
          <a:p>
            <a:r>
              <a:rPr lang="en-GB" dirty="0" smtClean="0"/>
              <a:t>Online resources</a:t>
            </a:r>
            <a:endParaRPr lang="en-GB" dirty="0"/>
          </a:p>
        </p:txBody>
      </p:sp>
      <p:sp>
        <p:nvSpPr>
          <p:cNvPr id="3" name="Content Placeholder 2"/>
          <p:cNvSpPr>
            <a:spLocks noGrp="1"/>
          </p:cNvSpPr>
          <p:nvPr>
            <p:ph idx="1"/>
          </p:nvPr>
        </p:nvSpPr>
        <p:spPr/>
        <p:txBody>
          <a:bodyPr>
            <a:normAutofit fontScale="47500" lnSpcReduction="20000"/>
          </a:bodyPr>
          <a:lstStyle/>
          <a:p>
            <a:pPr marL="0" indent="0">
              <a:buNone/>
            </a:pPr>
            <a:r>
              <a:rPr lang="en-GB" b="1" dirty="0" smtClean="0"/>
              <a:t>        Revision</a:t>
            </a:r>
            <a:endParaRPr lang="en-GB" dirty="0"/>
          </a:p>
          <a:p>
            <a:r>
              <a:rPr lang="en-GB" u="sng" dirty="0">
                <a:hlinkClick r:id="rId2"/>
              </a:rPr>
              <a:t>https://</a:t>
            </a:r>
            <a:r>
              <a:rPr lang="en-GB" u="sng" dirty="0" smtClean="0">
                <a:hlinkClick r:id="rId2"/>
              </a:rPr>
              <a:t>www.hoddereducation.co.uk/Subjects/History/History-Subject-Community/Hodder-History-Blog/January-2018/Revision-The-key-to-student-success</a:t>
            </a:r>
            <a:endParaRPr lang="en-GB" dirty="0"/>
          </a:p>
          <a:p>
            <a:r>
              <a:rPr lang="en-GB" u="sng" dirty="0">
                <a:hlinkClick r:id="rId3"/>
              </a:rPr>
              <a:t>http://www.historyresourcecupboard.co.uk/edexcel-9-1-gcse-history-exam-question-bookmarks</a:t>
            </a:r>
            <a:r>
              <a:rPr lang="en-GB" u="sng" dirty="0" smtClean="0">
                <a:hlinkClick r:id="rId3"/>
              </a:rPr>
              <a:t>/</a:t>
            </a:r>
            <a:endParaRPr lang="en-GB" dirty="0"/>
          </a:p>
          <a:p>
            <a:r>
              <a:rPr lang="en-GB" u="sng" dirty="0">
                <a:hlinkClick r:id="rId4"/>
              </a:rPr>
              <a:t>https://www.historyresourcecupboard.co.uk/lessons-new/</a:t>
            </a:r>
            <a:endParaRPr lang="en-GB" dirty="0"/>
          </a:p>
          <a:p>
            <a:pPr marL="0" indent="0">
              <a:buNone/>
            </a:pPr>
            <a:endParaRPr lang="en-GB" dirty="0" smtClean="0"/>
          </a:p>
          <a:p>
            <a:pPr marL="0" indent="0">
              <a:buNone/>
            </a:pPr>
            <a:r>
              <a:rPr lang="en-GB" b="1" dirty="0" smtClean="0"/>
              <a:t>        Enquiry </a:t>
            </a:r>
            <a:r>
              <a:rPr lang="en-GB" b="1" dirty="0"/>
              <a:t>questions</a:t>
            </a:r>
            <a:endParaRPr lang="en-GB" dirty="0"/>
          </a:p>
          <a:p>
            <a:r>
              <a:rPr lang="en-GB" u="sng" dirty="0">
                <a:hlinkClick r:id="rId5"/>
              </a:rPr>
              <a:t>https://onebighistorydepartment.wordpress.com/2018/11/27/a-guide-to-historical-enquiry-questions-in-action/</a:t>
            </a:r>
            <a:endParaRPr lang="en-GB" dirty="0"/>
          </a:p>
          <a:p>
            <a:pPr marL="0" indent="0">
              <a:buNone/>
            </a:pPr>
            <a:r>
              <a:rPr lang="en-GB" b="1" dirty="0"/>
              <a:t> </a:t>
            </a:r>
            <a:r>
              <a:rPr lang="en-GB" dirty="0"/>
              <a:t> </a:t>
            </a:r>
          </a:p>
          <a:p>
            <a:r>
              <a:rPr lang="en-GB" u="sng" dirty="0">
                <a:hlinkClick r:id="rId6"/>
              </a:rPr>
              <a:t>https://www.historyresourcecupboard.co.uk/successful-gcse-history-teaching-strategies/amp/?__</a:t>
            </a:r>
            <a:r>
              <a:rPr lang="en-GB" u="sng" dirty="0" smtClean="0">
                <a:hlinkClick r:id="rId6"/>
              </a:rPr>
              <a:t>twitter_impression=true</a:t>
            </a:r>
            <a:endParaRPr lang="en-GB" u="sng" dirty="0" smtClean="0"/>
          </a:p>
          <a:p>
            <a:endParaRPr lang="en-GB" dirty="0" smtClean="0"/>
          </a:p>
          <a:p>
            <a:pPr marL="0" indent="0">
              <a:buNone/>
            </a:pPr>
            <a:r>
              <a:rPr lang="en-GB" b="1" dirty="0" smtClean="0"/>
              <a:t>        In </a:t>
            </a:r>
            <a:r>
              <a:rPr lang="en-GB" b="1" dirty="0"/>
              <a:t>our time podcast list</a:t>
            </a:r>
            <a:endParaRPr lang="en-GB" dirty="0"/>
          </a:p>
          <a:p>
            <a:r>
              <a:rPr lang="en-GB" u="sng" dirty="0">
                <a:hlinkClick r:id="rId7"/>
              </a:rPr>
              <a:t>https://drive.google.com/file/d/1sU-labglPhoNH68mcZLXKGTDqDUM5TtR/view</a:t>
            </a:r>
            <a:endParaRPr lang="en-GB" dirty="0"/>
          </a:p>
          <a:p>
            <a:pPr marL="0" indent="0">
              <a:buNone/>
            </a:pPr>
            <a:r>
              <a:rPr lang="en-GB" b="1" dirty="0"/>
              <a:t> </a:t>
            </a:r>
            <a:endParaRPr lang="en-GB" dirty="0"/>
          </a:p>
          <a:p>
            <a:endParaRPr lang="en-GB" dirty="0"/>
          </a:p>
        </p:txBody>
      </p:sp>
    </p:spTree>
    <p:extLst>
      <p:ext uri="{BB962C8B-B14F-4D97-AF65-F5344CB8AC3E}">
        <p14:creationId xmlns:p14="http://schemas.microsoft.com/office/powerpoint/2010/main" val="2661070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a:ln>
            <a:solidFill>
              <a:schemeClr val="tx1"/>
            </a:solidFill>
          </a:ln>
        </p:spPr>
        <p:txBody>
          <a:bodyPr/>
          <a:lstStyle/>
          <a:p>
            <a:r>
              <a:rPr lang="en-GB" dirty="0" smtClean="0"/>
              <a:t>The challenge</a:t>
            </a:r>
            <a:endParaRPr lang="en-GB" dirty="0"/>
          </a:p>
        </p:txBody>
      </p:sp>
      <p:sp>
        <p:nvSpPr>
          <p:cNvPr id="3" name="Content Placeholder 2"/>
          <p:cNvSpPr>
            <a:spLocks noGrp="1"/>
          </p:cNvSpPr>
          <p:nvPr>
            <p:ph idx="1"/>
          </p:nvPr>
        </p:nvSpPr>
        <p:spPr>
          <a:xfrm>
            <a:off x="457200" y="1600200"/>
            <a:ext cx="8229600" cy="4925144"/>
          </a:xfrm>
          <a:ln>
            <a:solidFill>
              <a:schemeClr val="tx1"/>
            </a:solidFill>
          </a:ln>
        </p:spPr>
        <p:txBody>
          <a:bodyPr>
            <a:normAutofit fontScale="92500" lnSpcReduction="10000"/>
          </a:bodyPr>
          <a:lstStyle/>
          <a:p>
            <a:pPr marL="0" indent="0">
              <a:buNone/>
            </a:pPr>
            <a:r>
              <a:rPr lang="en-GB" sz="1800" dirty="0"/>
              <a:t>A common concern of trainees is a lack of particular, often many, areas of curriculum subject knowledge. It is a very understandable concern - if we do not know the historical details of a topic we are teaching, how can we expect pupils to understand it? </a:t>
            </a:r>
            <a:r>
              <a:rPr lang="en-GB" sz="1800" dirty="0" smtClean="0"/>
              <a:t>It is often said that by the time an undergraduate has completed their degree, they know ‘a lot about a bot’, whereas in many ways, the secondary History teacher needs to know ‘a bit about a lot’.</a:t>
            </a:r>
          </a:p>
          <a:p>
            <a:pPr marL="0" indent="0">
              <a:buNone/>
            </a:pPr>
            <a:endParaRPr lang="en-GB" sz="1800" dirty="0"/>
          </a:p>
          <a:p>
            <a:pPr marL="0" indent="0">
              <a:buNone/>
            </a:pPr>
            <a:r>
              <a:rPr lang="en-GB" sz="1800" dirty="0"/>
              <a:t>History is an infinitely vast subject and, despite having areas of expertise, few of us will avoid significant gaps in our subject knowledge. Unfortunately, the </a:t>
            </a:r>
            <a:r>
              <a:rPr lang="en-GB" sz="1800" dirty="0" smtClean="0"/>
              <a:t>oft-repeated favourite </a:t>
            </a:r>
            <a:r>
              <a:rPr lang="en-GB" sz="1800" dirty="0"/>
              <a:t>phrase, "not my period", simply doesn't wash when you're actually teaching that period. Whilst History lessons in the classroom are no longer teacher-led lectures </a:t>
            </a:r>
            <a:r>
              <a:rPr lang="en-GB" sz="1800" dirty="0" smtClean="0"/>
              <a:t>dominated by ‘key </a:t>
            </a:r>
            <a:r>
              <a:rPr lang="en-GB" sz="1800" dirty="0"/>
              <a:t>facts and </a:t>
            </a:r>
            <a:r>
              <a:rPr lang="en-GB" sz="1800" dirty="0" smtClean="0"/>
              <a:t>dates’, (with </a:t>
            </a:r>
            <a:r>
              <a:rPr lang="en-GB" sz="1800" dirty="0"/>
              <a:t>pupils passively absorbing such </a:t>
            </a:r>
            <a:r>
              <a:rPr lang="en-GB" sz="1800" dirty="0" smtClean="0"/>
              <a:t>details), </a:t>
            </a:r>
            <a:r>
              <a:rPr lang="en-GB" sz="1800" dirty="0"/>
              <a:t>teachers do still need good subject knowledge - least of all to answer pupils' questions. </a:t>
            </a:r>
            <a:r>
              <a:rPr lang="en-GB" sz="1800" dirty="0" smtClean="0"/>
              <a:t>Importantly, having good subject knowledge will give your teaching confidence and will help to build your credibility with the students as an expert.</a:t>
            </a:r>
            <a:endParaRPr lang="en-GB" sz="1800" dirty="0"/>
          </a:p>
          <a:p>
            <a:pPr marL="0" indent="0">
              <a:buNone/>
            </a:pPr>
            <a:r>
              <a:rPr lang="en-GB" sz="1800" dirty="0"/>
              <a:t> </a:t>
            </a:r>
          </a:p>
          <a:p>
            <a:pPr marL="0" indent="0">
              <a:buNone/>
            </a:pPr>
            <a:r>
              <a:rPr lang="en-GB" sz="1800" dirty="0" smtClean="0"/>
              <a:t>This presentation </a:t>
            </a:r>
            <a:r>
              <a:rPr lang="en-GB" sz="1800" dirty="0"/>
              <a:t>outlines ways that trainees can access subject knowledge, and, if possible, </a:t>
            </a:r>
            <a:r>
              <a:rPr lang="en-GB" sz="1800" dirty="0" smtClean="0"/>
              <a:t>‘on </a:t>
            </a:r>
            <a:r>
              <a:rPr lang="en-GB" sz="1800" dirty="0"/>
              <a:t>the </a:t>
            </a:r>
            <a:r>
              <a:rPr lang="en-GB" sz="1800" dirty="0" smtClean="0"/>
              <a:t>quick’. </a:t>
            </a:r>
            <a:r>
              <a:rPr lang="en-GB" sz="1800" dirty="0"/>
              <a:t>It is in no way comprehensive, but offers a range of resources and approaches that trainees can use. </a:t>
            </a:r>
          </a:p>
          <a:p>
            <a:pPr marL="0" indent="0">
              <a:buNone/>
            </a:pPr>
            <a:endParaRPr lang="en-GB" sz="1800" dirty="0"/>
          </a:p>
        </p:txBody>
      </p:sp>
    </p:spTree>
    <p:extLst>
      <p:ext uri="{BB962C8B-B14F-4D97-AF65-F5344CB8AC3E}">
        <p14:creationId xmlns:p14="http://schemas.microsoft.com/office/powerpoint/2010/main" val="224863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r>
              <a:rPr lang="en-GB" dirty="0" smtClean="0"/>
              <a:t>The skills vs knowledge ‘debate’</a:t>
            </a:r>
            <a:endParaRPr lang="en-GB" dirty="0"/>
          </a:p>
        </p:txBody>
      </p:sp>
      <p:sp>
        <p:nvSpPr>
          <p:cNvPr id="3" name="Content Placeholder 2"/>
          <p:cNvSpPr>
            <a:spLocks noGrp="1"/>
          </p:cNvSpPr>
          <p:nvPr>
            <p:ph idx="1"/>
          </p:nvPr>
        </p:nvSpPr>
        <p:spPr>
          <a:ln>
            <a:solidFill>
              <a:schemeClr val="tx1"/>
            </a:solidFill>
          </a:ln>
        </p:spPr>
        <p:txBody>
          <a:bodyPr>
            <a:normAutofit fontScale="85000" lnSpcReduction="10000"/>
          </a:bodyPr>
          <a:lstStyle/>
          <a:p>
            <a:r>
              <a:rPr lang="en-GB" dirty="0"/>
              <a:t>You will still hear some people talk about </a:t>
            </a:r>
            <a:r>
              <a:rPr lang="en-GB" b="1" dirty="0"/>
              <a:t>historical skills versus historical knowledge.</a:t>
            </a:r>
            <a:r>
              <a:rPr lang="en-GB" dirty="0"/>
              <a:t>  This is not helpful to history teachers.  The discipline of history is about being skilful with concepts AND being able to apply known facts to make arguments. You can’t think historically if you don’t know anything, and you can’t think historically if you have no skills in using historical concepts.  To put it simply, if you know lots of stuff from the past but have no skills you can do pub quizzes well, but you are not a historian.  At the same time, what use are skills with nothing to apply them to?</a:t>
            </a:r>
          </a:p>
        </p:txBody>
      </p:sp>
    </p:spTree>
    <p:extLst>
      <p:ext uri="{BB962C8B-B14F-4D97-AF65-F5344CB8AC3E}">
        <p14:creationId xmlns:p14="http://schemas.microsoft.com/office/powerpoint/2010/main" val="2379833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ln>
            <a:solidFill>
              <a:schemeClr val="tx1"/>
            </a:solidFill>
          </a:ln>
        </p:spPr>
        <p:txBody>
          <a:bodyPr/>
          <a:lstStyle/>
          <a:p>
            <a:r>
              <a:rPr lang="en-GB" dirty="0" smtClean="0"/>
              <a:t>Starting points</a:t>
            </a:r>
            <a:endParaRPr lang="en-GB" dirty="0"/>
          </a:p>
        </p:txBody>
      </p:sp>
      <p:sp>
        <p:nvSpPr>
          <p:cNvPr id="3" name="Content Placeholder 2"/>
          <p:cNvSpPr>
            <a:spLocks noGrp="1"/>
          </p:cNvSpPr>
          <p:nvPr>
            <p:ph idx="1"/>
          </p:nvPr>
        </p:nvSpPr>
        <p:spPr>
          <a:xfrm>
            <a:off x="457200" y="1600200"/>
            <a:ext cx="8229600" cy="4997152"/>
          </a:xfrm>
          <a:ln>
            <a:solidFill>
              <a:schemeClr val="tx1"/>
            </a:solidFill>
          </a:ln>
        </p:spPr>
        <p:txBody>
          <a:bodyPr>
            <a:normAutofit fontScale="70000" lnSpcReduction="20000"/>
          </a:bodyPr>
          <a:lstStyle/>
          <a:p>
            <a:pPr marL="0" indent="0">
              <a:buNone/>
            </a:pPr>
            <a:r>
              <a:rPr lang="en-GB" b="1" dirty="0" smtClean="0"/>
              <a:t>The Historical Association</a:t>
            </a:r>
          </a:p>
          <a:p>
            <a:pPr marL="0" indent="0">
              <a:buNone/>
            </a:pPr>
            <a:endParaRPr lang="en-GB" dirty="0"/>
          </a:p>
          <a:p>
            <a:r>
              <a:rPr lang="en-GB" dirty="0" smtClean="0"/>
              <a:t>Well </a:t>
            </a:r>
            <a:r>
              <a:rPr lang="en-GB" dirty="0"/>
              <a:t>informed trainees invariably find themselves with more options when entering the world of teaching. I strongly advise you to join at least one </a:t>
            </a:r>
            <a:r>
              <a:rPr lang="en-GB" i="1" dirty="0"/>
              <a:t>subject association</a:t>
            </a:r>
            <a:r>
              <a:rPr lang="en-GB" dirty="0"/>
              <a:t>. In my opinion </a:t>
            </a:r>
            <a:r>
              <a:rPr lang="en-GB" b="1" dirty="0"/>
              <a:t>the Historical Association</a:t>
            </a:r>
            <a:r>
              <a:rPr lang="en-GB" dirty="0"/>
              <a:t> have the best offer and resources for trainee History teachers. Membership prices </a:t>
            </a:r>
            <a:r>
              <a:rPr lang="en-GB" dirty="0" smtClean="0"/>
              <a:t>start at </a:t>
            </a:r>
            <a:r>
              <a:rPr lang="en-GB" dirty="0"/>
              <a:t>£</a:t>
            </a:r>
            <a:r>
              <a:rPr lang="en-GB" dirty="0" smtClean="0"/>
              <a:t>22 for trainee teachers, and will unlock a wealth of excellent resources. Schools will often be happy to subsidise your membership. </a:t>
            </a:r>
            <a:r>
              <a:rPr lang="en-GB" dirty="0"/>
              <a:t>Joining associations allows you to </a:t>
            </a:r>
            <a:r>
              <a:rPr lang="en-GB" dirty="0" smtClean="0"/>
              <a:t>access teaching </a:t>
            </a:r>
            <a:r>
              <a:rPr lang="en-GB" dirty="0"/>
              <a:t>materials and attend continuing professional development workshops at reduced rates. Please seek more information from </a:t>
            </a:r>
            <a:r>
              <a:rPr lang="en-GB" u="sng" dirty="0">
                <a:hlinkClick r:id="rId2"/>
              </a:rPr>
              <a:t>https://</a:t>
            </a:r>
            <a:r>
              <a:rPr lang="en-GB" u="sng" dirty="0" smtClean="0">
                <a:hlinkClick r:id="rId2"/>
              </a:rPr>
              <a:t>www.history.org.uk</a:t>
            </a:r>
            <a:endParaRPr lang="en-GB" u="sng" dirty="0" smtClean="0"/>
          </a:p>
          <a:p>
            <a:endParaRPr lang="en-GB" dirty="0"/>
          </a:p>
          <a:p>
            <a:r>
              <a:rPr lang="en-GB" dirty="0" smtClean="0"/>
              <a:t>Members receive a free copy of the excellent </a:t>
            </a:r>
            <a:r>
              <a:rPr lang="en-GB" b="1" dirty="0" smtClean="0"/>
              <a:t>‘Teaching </a:t>
            </a:r>
            <a:r>
              <a:rPr lang="en-GB" b="1" dirty="0"/>
              <a:t>History</a:t>
            </a:r>
            <a:r>
              <a:rPr lang="en-GB" b="1" dirty="0" smtClean="0"/>
              <a:t>’, </a:t>
            </a:r>
            <a:r>
              <a:rPr lang="en-GB" dirty="0" smtClean="0"/>
              <a:t>which is a great resource for ideas on teaching strategies and gives excellent advice to the novice and experienced teacher alike. </a:t>
            </a:r>
            <a:endParaRPr lang="en-GB" dirty="0"/>
          </a:p>
        </p:txBody>
      </p:sp>
    </p:spTree>
    <p:extLst>
      <p:ext uri="{BB962C8B-B14F-4D97-AF65-F5344CB8AC3E}">
        <p14:creationId xmlns:p14="http://schemas.microsoft.com/office/powerpoint/2010/main" val="174867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a:ln>
            <a:solidFill>
              <a:schemeClr val="tx1"/>
            </a:solidFill>
          </a:ln>
        </p:spPr>
        <p:txBody>
          <a:bodyPr/>
          <a:lstStyle/>
          <a:p>
            <a:r>
              <a:rPr lang="en-GB" dirty="0" smtClean="0"/>
              <a:t>Auditing your subject knowledge</a:t>
            </a:r>
            <a:endParaRPr lang="en-GB" dirty="0"/>
          </a:p>
        </p:txBody>
      </p:sp>
      <p:sp>
        <p:nvSpPr>
          <p:cNvPr id="3" name="Content Placeholder 2"/>
          <p:cNvSpPr>
            <a:spLocks noGrp="1"/>
          </p:cNvSpPr>
          <p:nvPr>
            <p:ph idx="1"/>
          </p:nvPr>
        </p:nvSpPr>
        <p:spPr>
          <a:xfrm>
            <a:off x="457200" y="1600200"/>
            <a:ext cx="8229600" cy="4997152"/>
          </a:xfrm>
          <a:ln>
            <a:solidFill>
              <a:schemeClr val="tx1"/>
            </a:solidFill>
          </a:ln>
        </p:spPr>
        <p:txBody>
          <a:bodyPr>
            <a:normAutofit lnSpcReduction="10000"/>
          </a:bodyPr>
          <a:lstStyle/>
          <a:p>
            <a:r>
              <a:rPr lang="en-GB" sz="2400" dirty="0" smtClean="0"/>
              <a:t>One of the first tasks you’ll undergo </a:t>
            </a:r>
            <a:r>
              <a:rPr lang="en-GB" sz="2400" dirty="0" smtClean="0"/>
              <a:t>on the PGCE History course </a:t>
            </a:r>
            <a:r>
              <a:rPr lang="en-GB" sz="2400" dirty="0" smtClean="0"/>
              <a:t>is </a:t>
            </a:r>
            <a:r>
              <a:rPr lang="en-GB" sz="2400" dirty="0" smtClean="0"/>
              <a:t>to informally </a:t>
            </a:r>
            <a:r>
              <a:rPr lang="en-GB" sz="2400" b="1" dirty="0" smtClean="0"/>
              <a:t>audit your own subject knowledge </a:t>
            </a:r>
            <a:r>
              <a:rPr lang="en-GB" sz="2400" dirty="0" smtClean="0"/>
              <a:t>against the content on the National Curriculum</a:t>
            </a:r>
          </a:p>
          <a:p>
            <a:endParaRPr lang="en-GB" sz="2400" dirty="0"/>
          </a:p>
          <a:p>
            <a:r>
              <a:rPr lang="en-GB" sz="2400" dirty="0" smtClean="0"/>
              <a:t>However, it’s important to remember than the National Curriculum is a list of </a:t>
            </a:r>
            <a:r>
              <a:rPr lang="en-GB" sz="2400" i="1" dirty="0" smtClean="0"/>
              <a:t>suggested topics </a:t>
            </a:r>
            <a:r>
              <a:rPr lang="en-GB" sz="2400" dirty="0" smtClean="0"/>
              <a:t>for schools, and that during KS3, only parts of it can be covered. </a:t>
            </a:r>
            <a:r>
              <a:rPr lang="en-GB" sz="2400" b="1" dirty="0" smtClean="0"/>
              <a:t>Don’t worry if there are gaps in your knowledge </a:t>
            </a:r>
            <a:r>
              <a:rPr lang="en-GB" sz="2400" dirty="0" smtClean="0"/>
              <a:t>– this is completely normal.</a:t>
            </a:r>
          </a:p>
          <a:p>
            <a:endParaRPr lang="en-GB" sz="2400" dirty="0"/>
          </a:p>
          <a:p>
            <a:r>
              <a:rPr lang="en-GB" sz="2400" dirty="0" smtClean="0"/>
              <a:t>A sensible first step, therefore, is to </a:t>
            </a:r>
            <a:r>
              <a:rPr lang="en-GB" sz="2400" b="1" dirty="0" smtClean="0"/>
              <a:t>find out what your </a:t>
            </a:r>
            <a:r>
              <a:rPr lang="en-GB" sz="2400" b="1" dirty="0" smtClean="0"/>
              <a:t>placement </a:t>
            </a:r>
            <a:r>
              <a:rPr lang="en-GB" sz="2400" b="1" dirty="0" smtClean="0"/>
              <a:t>school </a:t>
            </a:r>
            <a:r>
              <a:rPr lang="en-GB" sz="2400" b="1" dirty="0" smtClean="0"/>
              <a:t>teaches as soon as you are assigned a school in September.</a:t>
            </a:r>
            <a:r>
              <a:rPr lang="en-GB" sz="2400" dirty="0" smtClean="0"/>
              <a:t> </a:t>
            </a:r>
            <a:r>
              <a:rPr lang="en-GB" sz="2400" dirty="0" smtClean="0"/>
              <a:t>This information can sometimes be found on the school website and can be readily gleaned by a quick conversation with your Head </a:t>
            </a:r>
            <a:r>
              <a:rPr lang="en-GB" sz="2400" dirty="0"/>
              <a:t>o</a:t>
            </a:r>
            <a:r>
              <a:rPr lang="en-GB" sz="2400" dirty="0" smtClean="0"/>
              <a:t>f Department</a:t>
            </a:r>
          </a:p>
          <a:p>
            <a:endParaRPr lang="en-GB" sz="2400" dirty="0"/>
          </a:p>
          <a:p>
            <a:endParaRPr lang="en-GB" sz="2400" dirty="0" smtClean="0"/>
          </a:p>
          <a:p>
            <a:endParaRPr lang="en-GB" sz="2400" dirty="0"/>
          </a:p>
          <a:p>
            <a:endParaRPr lang="en-GB" dirty="0"/>
          </a:p>
        </p:txBody>
      </p:sp>
    </p:spTree>
    <p:extLst>
      <p:ext uri="{BB962C8B-B14F-4D97-AF65-F5344CB8AC3E}">
        <p14:creationId xmlns:p14="http://schemas.microsoft.com/office/powerpoint/2010/main" val="1849821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ln>
            <a:solidFill>
              <a:schemeClr val="tx1"/>
            </a:solidFill>
          </a:ln>
        </p:spPr>
        <p:txBody>
          <a:bodyPr>
            <a:normAutofit fontScale="90000"/>
          </a:bodyPr>
          <a:lstStyle/>
          <a:p>
            <a:r>
              <a:rPr lang="en-GB" dirty="0" smtClean="0"/>
              <a:t>Websites, social media and quick wins</a:t>
            </a:r>
            <a:endParaRPr lang="en-GB" dirty="0"/>
          </a:p>
        </p:txBody>
      </p:sp>
      <p:sp>
        <p:nvSpPr>
          <p:cNvPr id="3" name="Content Placeholder 2"/>
          <p:cNvSpPr>
            <a:spLocks noGrp="1"/>
          </p:cNvSpPr>
          <p:nvPr>
            <p:ph idx="1"/>
          </p:nvPr>
        </p:nvSpPr>
        <p:spPr>
          <a:xfrm>
            <a:off x="457200" y="1600200"/>
            <a:ext cx="8229600" cy="4925144"/>
          </a:xfrm>
          <a:ln>
            <a:solidFill>
              <a:schemeClr val="tx1"/>
            </a:solidFill>
          </a:ln>
        </p:spPr>
        <p:txBody>
          <a:bodyPr>
            <a:normAutofit fontScale="92500" lnSpcReduction="20000"/>
          </a:bodyPr>
          <a:lstStyle/>
          <a:p>
            <a:r>
              <a:rPr lang="en-GB" sz="1800" u="sng" dirty="0">
                <a:hlinkClick r:id="rId2"/>
              </a:rPr>
              <a:t>onebighistorydepartment.com</a:t>
            </a:r>
            <a:r>
              <a:rPr lang="en-GB" sz="1800" dirty="0"/>
              <a:t>: This is a blog run by the HA Secondary Committee and contributed to by history teachers from across the </a:t>
            </a:r>
            <a:r>
              <a:rPr lang="en-GB" sz="1800" dirty="0" smtClean="0"/>
              <a:t>country. </a:t>
            </a:r>
          </a:p>
          <a:p>
            <a:pPr marL="0" indent="0">
              <a:buNone/>
            </a:pPr>
            <a:endParaRPr lang="en-GB" sz="1800" dirty="0" smtClean="0"/>
          </a:p>
          <a:p>
            <a:r>
              <a:rPr lang="en-GB" sz="1800" u="sng" dirty="0">
                <a:hlinkClick r:id="rId3"/>
              </a:rPr>
              <a:t>https://</a:t>
            </a:r>
            <a:r>
              <a:rPr lang="en-GB" sz="1800" u="sng" dirty="0" smtClean="0">
                <a:hlinkClick r:id="rId3"/>
              </a:rPr>
              <a:t>www.history.org.uk</a:t>
            </a:r>
            <a:r>
              <a:rPr lang="en-GB" sz="1800" u="sng" dirty="0" smtClean="0"/>
              <a:t>  </a:t>
            </a:r>
            <a:r>
              <a:rPr lang="en-GB" sz="1800" dirty="0" smtClean="0"/>
              <a:t>the Historical Association website carries excellent podcasts which will help you build subject knowledge</a:t>
            </a:r>
            <a:endParaRPr lang="en-GB" sz="1800" dirty="0"/>
          </a:p>
          <a:p>
            <a:pPr marL="0" indent="0">
              <a:buNone/>
            </a:pPr>
            <a:endParaRPr lang="en-GB" sz="1800" dirty="0"/>
          </a:p>
          <a:p>
            <a:r>
              <a:rPr lang="en-GB" sz="1800" dirty="0"/>
              <a:t>@Twitter: You should join @Twitter if you have not already. History </a:t>
            </a:r>
            <a:r>
              <a:rPr lang="en-GB" sz="1800" dirty="0" err="1"/>
              <a:t>EduTwitter</a:t>
            </a:r>
            <a:r>
              <a:rPr lang="en-GB" sz="1800" dirty="0"/>
              <a:t> is sometime noisy and argumentative, but it is also an invaluable network. There are history teacher book groups, news from museums, resources freely shared from some of the country’s leading curriculum thinkers… Start by following </a:t>
            </a:r>
            <a:r>
              <a:rPr lang="en-GB" sz="1800" dirty="0" smtClean="0"/>
              <a:t>@</a:t>
            </a:r>
            <a:r>
              <a:rPr lang="en-GB" sz="1800" dirty="0" err="1"/>
              <a:t>histassoc</a:t>
            </a:r>
            <a:r>
              <a:rPr lang="en-GB" sz="1800" dirty="0"/>
              <a:t> , see who </a:t>
            </a:r>
            <a:r>
              <a:rPr lang="en-GB" sz="1800" dirty="0" smtClean="0"/>
              <a:t>they </a:t>
            </a:r>
            <a:r>
              <a:rPr lang="en-GB" sz="1800" dirty="0"/>
              <a:t>follow and take it from there. </a:t>
            </a:r>
            <a:endParaRPr lang="en-GB" sz="1800" dirty="0" smtClean="0"/>
          </a:p>
          <a:p>
            <a:endParaRPr lang="en-GB" sz="1800" dirty="0"/>
          </a:p>
          <a:p>
            <a:r>
              <a:rPr lang="en-GB" sz="1800" dirty="0" smtClean="0">
                <a:latin typeface="Calibri" panose="020F0502020204030204" pitchFamily="34" charset="0"/>
                <a:ea typeface="Calibri" panose="020F0502020204030204" pitchFamily="34" charset="0"/>
              </a:rPr>
              <a:t>You </a:t>
            </a:r>
            <a:r>
              <a:rPr lang="en-GB" sz="1800" dirty="0">
                <a:latin typeface="Calibri" panose="020F0502020204030204" pitchFamily="34" charset="0"/>
                <a:ea typeface="Calibri" panose="020F0502020204030204" pitchFamily="34" charset="0"/>
              </a:rPr>
              <a:t>will find </a:t>
            </a:r>
            <a:r>
              <a:rPr lang="en-GB"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www.thinkinghistory.co.uk</a:t>
            </a:r>
            <a:r>
              <a:rPr lang="en-GB" sz="1800" dirty="0">
                <a:latin typeface="Calibri" panose="020F0502020204030204" pitchFamily="34" charset="0"/>
                <a:ea typeface="Calibri" panose="020F0502020204030204" pitchFamily="34" charset="0"/>
              </a:rPr>
              <a:t> very </a:t>
            </a:r>
            <a:r>
              <a:rPr lang="en-GB" sz="1800" dirty="0" smtClean="0">
                <a:latin typeface="Calibri" panose="020F0502020204030204" pitchFamily="34" charset="0"/>
                <a:ea typeface="Calibri" panose="020F0502020204030204" pitchFamily="34" charset="0"/>
              </a:rPr>
              <a:t>useful</a:t>
            </a:r>
            <a:r>
              <a:rPr lang="en-GB" sz="1800" dirty="0">
                <a:latin typeface="Calibri" panose="020F0502020204030204" pitchFamily="34" charset="0"/>
                <a:ea typeface="Calibri" panose="020F0502020204030204" pitchFamily="34" charset="0"/>
              </a:rPr>
              <a:t> </a:t>
            </a:r>
            <a:r>
              <a:rPr lang="en-GB" sz="1800" dirty="0" smtClean="0">
                <a:latin typeface="Calibri" panose="020F0502020204030204" pitchFamily="34" charset="0"/>
                <a:ea typeface="Calibri" panose="020F0502020204030204" pitchFamily="34" charset="0"/>
              </a:rPr>
              <a:t>– lots of ideas and tips</a:t>
            </a:r>
          </a:p>
          <a:p>
            <a:endParaRPr lang="en-GB" sz="1800" dirty="0">
              <a:latin typeface="Calibri" panose="020F0502020204030204" pitchFamily="34" charset="0"/>
              <a:ea typeface="Calibri" panose="020F0502020204030204" pitchFamily="34" charset="0"/>
            </a:endParaRPr>
          </a:p>
          <a:p>
            <a:r>
              <a:rPr lang="en-GB" sz="1800" dirty="0" smtClean="0">
                <a:latin typeface="Calibri" panose="020F0502020204030204" pitchFamily="34" charset="0"/>
                <a:ea typeface="Calibri" panose="020F0502020204030204" pitchFamily="34" charset="0"/>
              </a:rPr>
              <a:t>There </a:t>
            </a:r>
            <a:r>
              <a:rPr lang="en-GB" sz="1800" dirty="0">
                <a:latin typeface="Calibri" panose="020F0502020204030204" pitchFamily="34" charset="0"/>
                <a:ea typeface="Calibri" panose="020F0502020204030204" pitchFamily="34" charset="0"/>
              </a:rPr>
              <a:t>are also many people blogging about History and History </a:t>
            </a:r>
            <a:r>
              <a:rPr lang="en-GB" sz="1800" dirty="0" smtClean="0">
                <a:latin typeface="Calibri" panose="020F0502020204030204" pitchFamily="34" charset="0"/>
                <a:ea typeface="Calibri" panose="020F0502020204030204" pitchFamily="34" charset="0"/>
              </a:rPr>
              <a:t>Teaching</a:t>
            </a:r>
            <a:r>
              <a:rPr lang="en-GB" sz="1800" dirty="0">
                <a:latin typeface="Calibri" panose="020F0502020204030204" pitchFamily="34" charset="0"/>
                <a:ea typeface="Calibri" panose="020F0502020204030204" pitchFamily="34" charset="0"/>
              </a:rPr>
              <a:t> </a:t>
            </a:r>
            <a:r>
              <a:rPr lang="en-GB" sz="1800" dirty="0" smtClean="0">
                <a:latin typeface="Calibri" panose="020F0502020204030204" pitchFamily="34" charset="0"/>
                <a:ea typeface="Calibri" panose="020F0502020204030204" pitchFamily="34" charset="0"/>
              </a:rPr>
              <a:t>– conduct a search</a:t>
            </a:r>
          </a:p>
          <a:p>
            <a:endParaRPr lang="en-GB" sz="1800" dirty="0" smtClean="0">
              <a:latin typeface="Calibri" panose="020F0502020204030204" pitchFamily="34" charset="0"/>
              <a:ea typeface="Calibri" panose="020F0502020204030204" pitchFamily="34" charset="0"/>
            </a:endParaRPr>
          </a:p>
          <a:p>
            <a:r>
              <a:rPr lang="en-GB" sz="1800" b="1" dirty="0" smtClean="0">
                <a:latin typeface="Calibri" panose="020F0502020204030204" pitchFamily="34" charset="0"/>
                <a:ea typeface="Calibri" panose="020F0502020204030204" pitchFamily="34" charset="0"/>
              </a:rPr>
              <a:t>BBC </a:t>
            </a:r>
            <a:r>
              <a:rPr lang="en-GB" sz="1800" b="1" dirty="0">
                <a:latin typeface="Calibri" panose="020F0502020204030204" pitchFamily="34" charset="0"/>
                <a:ea typeface="Calibri" panose="020F0502020204030204" pitchFamily="34" charset="0"/>
              </a:rPr>
              <a:t>Radio4 ‘In Our Time’ and ‘Great Lives’ podcasts </a:t>
            </a:r>
            <a:r>
              <a:rPr lang="en-GB" sz="1800" dirty="0" smtClean="0">
                <a:latin typeface="Calibri" panose="020F0502020204030204" pitchFamily="34" charset="0"/>
                <a:ea typeface="Calibri" panose="020F0502020204030204" pitchFamily="34" charset="0"/>
              </a:rPr>
              <a:t>– search by </a:t>
            </a:r>
            <a:r>
              <a:rPr lang="en-GB" sz="1800" dirty="0">
                <a:latin typeface="Calibri" panose="020F0502020204030204" pitchFamily="34" charset="0"/>
                <a:ea typeface="Calibri" panose="020F0502020204030204" pitchFamily="34" charset="0"/>
              </a:rPr>
              <a:t>topic and century. These are excellent for subject knowledge updating. </a:t>
            </a:r>
            <a:endParaRPr lang="en-GB" dirty="0"/>
          </a:p>
        </p:txBody>
      </p:sp>
    </p:spTree>
    <p:extLst>
      <p:ext uri="{BB962C8B-B14F-4D97-AF65-F5344CB8AC3E}">
        <p14:creationId xmlns:p14="http://schemas.microsoft.com/office/powerpoint/2010/main" val="2078891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38138"/>
          </a:xfrm>
          <a:ln>
            <a:solidFill>
              <a:schemeClr val="tx1"/>
            </a:solidFill>
          </a:ln>
        </p:spPr>
        <p:txBody>
          <a:bodyPr>
            <a:normAutofit/>
          </a:bodyPr>
          <a:lstStyle/>
          <a:p>
            <a:r>
              <a:rPr lang="en-GB" sz="3600" dirty="0" smtClean="0"/>
              <a:t>How else can I build subject knowledge?</a:t>
            </a:r>
            <a:endParaRPr lang="en-GB" sz="3600" dirty="0"/>
          </a:p>
        </p:txBody>
      </p:sp>
      <p:sp>
        <p:nvSpPr>
          <p:cNvPr id="3" name="Content Placeholder 2"/>
          <p:cNvSpPr>
            <a:spLocks noGrp="1"/>
          </p:cNvSpPr>
          <p:nvPr>
            <p:ph idx="1"/>
          </p:nvPr>
        </p:nvSpPr>
        <p:spPr>
          <a:xfrm>
            <a:off x="457200" y="1600200"/>
            <a:ext cx="8229600" cy="5141168"/>
          </a:xfrm>
          <a:ln>
            <a:solidFill>
              <a:schemeClr val="tx1"/>
            </a:solidFill>
          </a:ln>
        </p:spPr>
        <p:txBody>
          <a:bodyPr>
            <a:normAutofit lnSpcReduction="10000"/>
          </a:bodyPr>
          <a:lstStyle/>
          <a:p>
            <a:r>
              <a:rPr lang="en-GB" sz="1800" dirty="0" smtClean="0"/>
              <a:t>Go online and order a raft of </a:t>
            </a:r>
            <a:r>
              <a:rPr lang="en-GB" sz="1800" b="1" dirty="0" smtClean="0"/>
              <a:t>secondary school History textbooks </a:t>
            </a:r>
            <a:r>
              <a:rPr lang="en-GB" sz="1800" dirty="0" smtClean="0"/>
              <a:t>from Amazon or E-Bay…there are too many to list here. Reading these will help familiarise you with the National Curriculum and give you an idea of how ‘enquiry questions’ help to frame History lessons</a:t>
            </a:r>
          </a:p>
          <a:p>
            <a:endParaRPr lang="en-GB" sz="1800" dirty="0"/>
          </a:p>
          <a:p>
            <a:r>
              <a:rPr lang="en-GB" sz="1800" dirty="0" smtClean="0"/>
              <a:t>Bedtime reading: if you haven’t already, read </a:t>
            </a:r>
            <a:r>
              <a:rPr lang="en-GB" sz="1800" b="1" dirty="0" smtClean="0"/>
              <a:t>Simon </a:t>
            </a:r>
            <a:r>
              <a:rPr lang="en-GB" sz="1800" b="1" dirty="0" err="1" smtClean="0"/>
              <a:t>Schama’s</a:t>
            </a:r>
            <a:r>
              <a:rPr lang="en-GB" sz="1800" b="1" dirty="0" smtClean="0"/>
              <a:t> ‘History of Britain’</a:t>
            </a:r>
            <a:r>
              <a:rPr lang="en-GB" sz="1800" dirty="0" smtClean="0"/>
              <a:t>, or watch the DVD, which gives an excellent overview of British History between 3,000BC to 1965</a:t>
            </a:r>
          </a:p>
          <a:p>
            <a:endParaRPr lang="en-GB" sz="1800" dirty="0"/>
          </a:p>
          <a:p>
            <a:r>
              <a:rPr lang="en-GB" sz="1800" dirty="0"/>
              <a:t>Andrew Marr's </a:t>
            </a:r>
            <a:r>
              <a:rPr lang="en-GB" sz="1800" b="1" dirty="0"/>
              <a:t>History of Modern Britain </a:t>
            </a:r>
            <a:r>
              <a:rPr lang="en-GB" sz="1800" dirty="0" smtClean="0"/>
              <a:t>covers </a:t>
            </a:r>
            <a:r>
              <a:rPr lang="en-GB" sz="1800" dirty="0"/>
              <a:t>the period of British history from the end of the Second World War </a:t>
            </a:r>
            <a:r>
              <a:rPr lang="en-GB" sz="1800" dirty="0" smtClean="0"/>
              <a:t>onwards and is a good starting point for those lacking confidence with Modern British history</a:t>
            </a:r>
          </a:p>
          <a:p>
            <a:endParaRPr lang="en-GB" sz="1800" dirty="0"/>
          </a:p>
          <a:p>
            <a:r>
              <a:rPr lang="en-GB" sz="1800" dirty="0" smtClean="0"/>
              <a:t>Try these YouTube ‘Crash Course’ tutorials on World History :</a:t>
            </a:r>
          </a:p>
          <a:p>
            <a:pPr marL="0" indent="0">
              <a:buNone/>
            </a:pPr>
            <a:r>
              <a:rPr lang="en-GB" sz="1800" dirty="0" smtClean="0">
                <a:hlinkClick r:id="rId2"/>
              </a:rPr>
              <a:t>https</a:t>
            </a:r>
            <a:r>
              <a:rPr lang="en-GB" sz="1800" dirty="0">
                <a:hlinkClick r:id="rId2"/>
              </a:rPr>
              <a:t>://</a:t>
            </a:r>
            <a:r>
              <a:rPr lang="en-GB" sz="1800" dirty="0" smtClean="0">
                <a:hlinkClick r:id="rId2"/>
              </a:rPr>
              <a:t>www.youtube.com/watch?v=Yocja_N5s1I&amp;list=PLBDA2E52FB1EF80C9</a:t>
            </a:r>
            <a:endParaRPr lang="en-GB" sz="1800" dirty="0" smtClean="0"/>
          </a:p>
          <a:p>
            <a:pPr marL="0" indent="0">
              <a:buNone/>
            </a:pPr>
            <a:endParaRPr lang="en-GB" sz="1800" dirty="0" smtClean="0"/>
          </a:p>
          <a:p>
            <a:r>
              <a:rPr lang="en-GB" sz="1800" dirty="0" smtClean="0"/>
              <a:t>Or these revision tutorials for GCSE students:</a:t>
            </a:r>
          </a:p>
          <a:p>
            <a:pPr marL="0" indent="0">
              <a:buNone/>
            </a:pPr>
            <a:r>
              <a:rPr lang="en-GB" sz="1800" dirty="0">
                <a:hlinkClick r:id="rId3"/>
              </a:rPr>
              <a:t>https://</a:t>
            </a:r>
            <a:r>
              <a:rPr lang="en-GB" sz="1800" dirty="0" smtClean="0">
                <a:hlinkClick r:id="rId3"/>
              </a:rPr>
              <a:t>www.youtube.com/channel/UC8gq0JePhHhnptrzTKzO4Nw</a:t>
            </a:r>
            <a:endParaRPr lang="en-GB" sz="1800" dirty="0" smtClean="0"/>
          </a:p>
          <a:p>
            <a:pPr marL="0" indent="0">
              <a:buNone/>
            </a:pPr>
            <a:endParaRPr lang="en-GB" sz="1800" dirty="0" smtClean="0"/>
          </a:p>
          <a:p>
            <a:endParaRPr lang="en-GB" sz="1800" dirty="0"/>
          </a:p>
          <a:p>
            <a:endParaRPr lang="en-GB" sz="1800" dirty="0"/>
          </a:p>
          <a:p>
            <a:endParaRPr lang="en-GB" sz="1800" dirty="0"/>
          </a:p>
        </p:txBody>
      </p:sp>
    </p:spTree>
    <p:extLst>
      <p:ext uri="{BB962C8B-B14F-4D97-AF65-F5344CB8AC3E}">
        <p14:creationId xmlns:p14="http://schemas.microsoft.com/office/powerpoint/2010/main" val="273239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a:ln>
            <a:solidFill>
              <a:schemeClr val="tx1"/>
            </a:solidFill>
          </a:ln>
        </p:spPr>
        <p:txBody>
          <a:bodyPr/>
          <a:lstStyle/>
          <a:p>
            <a:r>
              <a:rPr lang="en-GB" dirty="0" smtClean="0"/>
              <a:t>Suggested reading</a:t>
            </a:r>
            <a:endParaRPr lang="en-GB" dirty="0"/>
          </a:p>
        </p:txBody>
      </p:sp>
      <p:sp>
        <p:nvSpPr>
          <p:cNvPr id="3" name="Content Placeholder 2"/>
          <p:cNvSpPr>
            <a:spLocks noGrp="1"/>
          </p:cNvSpPr>
          <p:nvPr>
            <p:ph idx="1"/>
          </p:nvPr>
        </p:nvSpPr>
        <p:spPr>
          <a:xfrm>
            <a:off x="457200" y="1600200"/>
            <a:ext cx="8229600" cy="4997152"/>
          </a:xfrm>
        </p:spPr>
        <p:txBody>
          <a:bodyPr>
            <a:normAutofit/>
          </a:bodyPr>
          <a:lstStyle/>
          <a:p>
            <a:endParaRPr lang="en-GB" sz="1800" dirty="0" smtClean="0"/>
          </a:p>
          <a:p>
            <a:pPr marL="0" indent="0">
              <a:buNone/>
            </a:pPr>
            <a:r>
              <a:rPr lang="en-GB" sz="1800" dirty="0" smtClean="0"/>
              <a:t>I would recommend these 4 books, which we will use over the course of the year on the PGCE. A free copy of Haydn et al will be provided as an e- book; you might want to consider picking up some all of the others on Amazon or e Bay.</a:t>
            </a:r>
            <a:endParaRPr lang="en-GB" sz="1800" dirty="0" smtClean="0"/>
          </a:p>
          <a:p>
            <a:endParaRPr lang="en-GB" sz="1800" dirty="0"/>
          </a:p>
          <a:p>
            <a:r>
              <a:rPr lang="en-GB" sz="1800" dirty="0">
                <a:latin typeface="Calibri" panose="020F0502020204030204" pitchFamily="34" charset="0"/>
                <a:ea typeface="Calibri" panose="020F0502020204030204" pitchFamily="34" charset="0"/>
              </a:rPr>
              <a:t>Davies, I. ed., 2017. Debates in History Teaching. Taylor &amp; Francis</a:t>
            </a:r>
            <a:r>
              <a:rPr lang="en-GB" sz="1800" dirty="0" smtClean="0">
                <a:latin typeface="Calibri" panose="020F0502020204030204" pitchFamily="34" charset="0"/>
                <a:ea typeface="Calibri" panose="020F0502020204030204" pitchFamily="34" charset="0"/>
              </a:rPr>
              <a:t>.</a:t>
            </a:r>
          </a:p>
          <a:p>
            <a:endParaRPr lang="en-GB" sz="1800" dirty="0">
              <a:latin typeface="Calibri" panose="020F0502020204030204" pitchFamily="34" charset="0"/>
              <a:ea typeface="Calibri" panose="020F0502020204030204" pitchFamily="34" charset="0"/>
            </a:endParaRPr>
          </a:p>
          <a:p>
            <a:r>
              <a:rPr lang="en-GB" sz="1800" dirty="0">
                <a:latin typeface="Calibri" panose="020F0502020204030204" pitchFamily="34" charset="0"/>
                <a:ea typeface="Calibri" panose="020F0502020204030204" pitchFamily="34" charset="0"/>
              </a:rPr>
              <a:t>Haydn, T., Stephen, A., Arthur, J. and Hunt, M., (2014). Learning to teach History in the secondary school: A companion to school experience. Routledge</a:t>
            </a:r>
            <a:r>
              <a:rPr lang="en-GB" sz="1800" dirty="0" smtClean="0">
                <a:latin typeface="Calibri" panose="020F0502020204030204" pitchFamily="34" charset="0"/>
                <a:ea typeface="Calibri" panose="020F0502020204030204" pitchFamily="34" charset="0"/>
              </a:rPr>
              <a:t>.</a:t>
            </a:r>
          </a:p>
          <a:p>
            <a:endParaRPr lang="en-GB" sz="1800" dirty="0">
              <a:latin typeface="Calibri" panose="020F0502020204030204" pitchFamily="34" charset="0"/>
              <a:ea typeface="Calibri" panose="020F0502020204030204" pitchFamily="34" charset="0"/>
            </a:endParaRPr>
          </a:p>
          <a:p>
            <a:r>
              <a:rPr lang="en-GB" sz="1800" dirty="0" err="1">
                <a:latin typeface="Calibri" panose="020F0502020204030204" pitchFamily="34" charset="0"/>
                <a:ea typeface="Calibri" panose="020F0502020204030204" pitchFamily="34" charset="0"/>
              </a:rPr>
              <a:t>Tarr</a:t>
            </a:r>
            <a:r>
              <a:rPr lang="en-GB" sz="1800" dirty="0">
                <a:latin typeface="Calibri" panose="020F0502020204030204" pitchFamily="34" charset="0"/>
                <a:ea typeface="Calibri" panose="020F0502020204030204" pitchFamily="34" charset="0"/>
              </a:rPr>
              <a:t>, R., (</a:t>
            </a:r>
            <a:r>
              <a:rPr lang="en-GB" sz="1800" dirty="0" smtClean="0">
                <a:latin typeface="Calibri" panose="020F0502020204030204" pitchFamily="34" charset="0"/>
                <a:ea typeface="Calibri" panose="020F0502020204030204" pitchFamily="34" charset="0"/>
              </a:rPr>
              <a:t>2016). </a:t>
            </a:r>
            <a:r>
              <a:rPr lang="en-GB" sz="1800" dirty="0">
                <a:latin typeface="Calibri" panose="020F0502020204030204" pitchFamily="34" charset="0"/>
                <a:ea typeface="Calibri" panose="020F0502020204030204" pitchFamily="34" charset="0"/>
              </a:rPr>
              <a:t>A History Teaching Toolbox: Practical Classroom Strategies. </a:t>
            </a:r>
            <a:r>
              <a:rPr lang="en-GB" sz="1800" dirty="0" err="1">
                <a:latin typeface="Calibri" panose="020F0502020204030204" pitchFamily="34" charset="0"/>
                <a:ea typeface="Calibri" panose="020F0502020204030204" pitchFamily="34" charset="0"/>
              </a:rPr>
              <a:t>CreateSpace</a:t>
            </a:r>
            <a:r>
              <a:rPr lang="en-GB" sz="1800" dirty="0" smtClean="0">
                <a:latin typeface="Calibri" panose="020F0502020204030204" pitchFamily="34" charset="0"/>
                <a:ea typeface="Calibri" panose="020F0502020204030204" pitchFamily="34" charset="0"/>
              </a:rPr>
              <a:t>.</a:t>
            </a:r>
          </a:p>
          <a:p>
            <a:endParaRPr lang="en-GB" sz="1800" dirty="0">
              <a:latin typeface="Calibri" panose="020F0502020204030204" pitchFamily="34" charset="0"/>
              <a:ea typeface="Calibri" panose="020F0502020204030204" pitchFamily="34" charset="0"/>
            </a:endParaRPr>
          </a:p>
          <a:p>
            <a:r>
              <a:rPr lang="en-GB" sz="1800" dirty="0">
                <a:latin typeface="Calibri" panose="020F0502020204030204" pitchFamily="34" charset="0"/>
                <a:ea typeface="Calibri" panose="020F0502020204030204" pitchFamily="34" charset="0"/>
              </a:rPr>
              <a:t>Thorne, S., </a:t>
            </a:r>
            <a:r>
              <a:rPr lang="en-GB" sz="1800" dirty="0" smtClean="0">
                <a:latin typeface="Calibri" panose="020F0502020204030204" pitchFamily="34" charset="0"/>
                <a:ea typeface="Calibri" panose="020F0502020204030204" pitchFamily="34" charset="0"/>
              </a:rPr>
              <a:t>(2018). </a:t>
            </a:r>
            <a:r>
              <a:rPr lang="en-GB" sz="1800" dirty="0">
                <a:latin typeface="Calibri" panose="020F0502020204030204" pitchFamily="34" charset="0"/>
                <a:ea typeface="Calibri" panose="020F0502020204030204" pitchFamily="34" charset="0"/>
              </a:rPr>
              <a:t>Becoming an Outstanding History Teacher. Routledge.</a:t>
            </a:r>
            <a:endParaRPr lang="en-GB" sz="1800" dirty="0" smtClean="0">
              <a:latin typeface="Calibri" panose="020F0502020204030204" pitchFamily="34" charset="0"/>
              <a:ea typeface="Calibri" panose="020F0502020204030204" pitchFamily="34" charset="0"/>
            </a:endParaRPr>
          </a:p>
          <a:p>
            <a:endParaRPr lang="en-GB" sz="1800" dirty="0">
              <a:latin typeface="Calibri" panose="020F0502020204030204" pitchFamily="34" charset="0"/>
            </a:endParaRPr>
          </a:p>
          <a:p>
            <a:endParaRPr lang="en-GB" sz="1800" dirty="0"/>
          </a:p>
        </p:txBody>
      </p:sp>
    </p:spTree>
    <p:extLst>
      <p:ext uri="{BB962C8B-B14F-4D97-AF65-F5344CB8AC3E}">
        <p14:creationId xmlns:p14="http://schemas.microsoft.com/office/powerpoint/2010/main" val="1459671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r>
              <a:rPr lang="en-GB" dirty="0" smtClean="0"/>
              <a:t>Online resources</a:t>
            </a:r>
            <a:endParaRPr lang="en-GB" dirty="0"/>
          </a:p>
        </p:txBody>
      </p:sp>
      <p:sp>
        <p:nvSpPr>
          <p:cNvPr id="3" name="Content Placeholder 2"/>
          <p:cNvSpPr>
            <a:spLocks noGrp="1"/>
          </p:cNvSpPr>
          <p:nvPr>
            <p:ph idx="1"/>
          </p:nvPr>
        </p:nvSpPr>
        <p:spPr/>
        <p:txBody>
          <a:bodyPr>
            <a:normAutofit fontScale="55000" lnSpcReduction="20000"/>
          </a:bodyPr>
          <a:lstStyle/>
          <a:p>
            <a:pPr marL="0" indent="0">
              <a:buNone/>
            </a:pPr>
            <a:r>
              <a:rPr lang="en-GB" b="1" dirty="0" smtClean="0"/>
              <a:t>      Medieval </a:t>
            </a:r>
            <a:r>
              <a:rPr lang="en-GB" b="1" dirty="0"/>
              <a:t>history</a:t>
            </a:r>
            <a:endParaRPr lang="en-GB" dirty="0"/>
          </a:p>
          <a:p>
            <a:r>
              <a:rPr lang="en-GB" u="sng" dirty="0">
                <a:hlinkClick r:id="rId2"/>
              </a:rPr>
              <a:t>https://</a:t>
            </a:r>
            <a:r>
              <a:rPr lang="en-GB" u="sng" dirty="0" smtClean="0">
                <a:hlinkClick r:id="rId2"/>
              </a:rPr>
              <a:t>www.history.org.uk/secondary/categories/504/resource/9290/exploring-and-teaching-medieval-history-in-schools</a:t>
            </a:r>
            <a:r>
              <a:rPr lang="en-GB" dirty="0"/>
              <a:t> </a:t>
            </a:r>
            <a:endParaRPr lang="en-GB" dirty="0" smtClean="0"/>
          </a:p>
          <a:p>
            <a:endParaRPr lang="en-GB" dirty="0"/>
          </a:p>
          <a:p>
            <a:r>
              <a:rPr lang="en-GB" u="sng" dirty="0">
                <a:hlinkClick r:id="rId3"/>
              </a:rPr>
              <a:t>https://www.historyhit.com/why-was-harold-godwinsons-coronation-so-unusual/</a:t>
            </a:r>
            <a:endParaRPr lang="en-GB" dirty="0"/>
          </a:p>
          <a:p>
            <a:pPr marL="0" indent="0">
              <a:buNone/>
            </a:pPr>
            <a:r>
              <a:rPr lang="en-GB" dirty="0"/>
              <a:t> </a:t>
            </a:r>
            <a:r>
              <a:rPr lang="en-GB" b="1" dirty="0"/>
              <a:t> </a:t>
            </a:r>
            <a:endParaRPr lang="en-GB" dirty="0" smtClean="0"/>
          </a:p>
          <a:p>
            <a:pPr marL="0" indent="0">
              <a:buNone/>
            </a:pPr>
            <a:r>
              <a:rPr lang="en-GB" b="1" dirty="0" smtClean="0"/>
              <a:t>       Slavery</a:t>
            </a:r>
            <a:endParaRPr lang="en-GB" dirty="0" smtClean="0"/>
          </a:p>
          <a:p>
            <a:r>
              <a:rPr lang="en-GB" u="sng" dirty="0" smtClean="0">
                <a:hlinkClick r:id="rId4"/>
              </a:rPr>
              <a:t>http</a:t>
            </a:r>
            <a:r>
              <a:rPr lang="en-GB" u="sng" dirty="0">
                <a:hlinkClick r:id="rId4"/>
              </a:rPr>
              <a:t>://www.understandingslavery.com/</a:t>
            </a:r>
            <a:endParaRPr lang="en-GB" dirty="0"/>
          </a:p>
          <a:p>
            <a:pPr marL="0" indent="0">
              <a:buNone/>
            </a:pPr>
            <a:r>
              <a:rPr lang="en-GB" b="1" dirty="0"/>
              <a:t> </a:t>
            </a:r>
            <a:endParaRPr lang="en-GB" dirty="0"/>
          </a:p>
          <a:p>
            <a:pPr marL="0" indent="0">
              <a:buNone/>
            </a:pPr>
            <a:r>
              <a:rPr lang="en-GB" b="1" dirty="0" smtClean="0"/>
              <a:t>       Migration</a:t>
            </a:r>
            <a:endParaRPr lang="en-GB" dirty="0"/>
          </a:p>
          <a:p>
            <a:r>
              <a:rPr lang="en-GB" u="sng" dirty="0">
                <a:hlinkClick r:id="rId5"/>
              </a:rPr>
              <a:t>https://www.ourmigrationstory.org.uk/</a:t>
            </a:r>
            <a:endParaRPr lang="en-GB" dirty="0"/>
          </a:p>
          <a:p>
            <a:pPr marL="0" indent="0">
              <a:buNone/>
            </a:pPr>
            <a:r>
              <a:rPr lang="en-GB" b="1" dirty="0"/>
              <a:t> </a:t>
            </a:r>
            <a:endParaRPr lang="en-GB" dirty="0"/>
          </a:p>
          <a:p>
            <a:pPr marL="0" indent="0">
              <a:buNone/>
            </a:pPr>
            <a:r>
              <a:rPr lang="en-GB" b="1" dirty="0" smtClean="0"/>
              <a:t>      Urban </a:t>
            </a:r>
            <a:r>
              <a:rPr lang="en-GB" b="1" dirty="0"/>
              <a:t>environment</a:t>
            </a:r>
            <a:endParaRPr lang="en-GB" dirty="0"/>
          </a:p>
          <a:p>
            <a:r>
              <a:rPr lang="en-GB" b="1" u="sng" dirty="0">
                <a:hlinkClick r:id="rId6"/>
              </a:rPr>
              <a:t>https://www.bbc.com/teach/class-clips-video/history-ks3-gcse-exploring-an-urban-environment/znyjy9q</a:t>
            </a:r>
            <a:r>
              <a:rPr lang="en-GB" b="1" dirty="0"/>
              <a:t> </a:t>
            </a:r>
            <a:endParaRPr lang="en-GB" dirty="0"/>
          </a:p>
          <a:p>
            <a:endParaRPr lang="en-GB" dirty="0"/>
          </a:p>
        </p:txBody>
      </p:sp>
    </p:spTree>
    <p:extLst>
      <p:ext uri="{BB962C8B-B14F-4D97-AF65-F5344CB8AC3E}">
        <p14:creationId xmlns:p14="http://schemas.microsoft.com/office/powerpoint/2010/main" val="3847372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TotalTime>
  <Words>1353</Words>
  <Application>Microsoft Office PowerPoint</Application>
  <PresentationFormat>On-screen Show (4:3)</PresentationFormat>
  <Paragraphs>136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Enhancing your subject knowledge</vt:lpstr>
      <vt:lpstr>The challenge</vt:lpstr>
      <vt:lpstr>The skills vs knowledge ‘debate’</vt:lpstr>
      <vt:lpstr>Starting points</vt:lpstr>
      <vt:lpstr>Auditing your subject knowledge</vt:lpstr>
      <vt:lpstr>Websites, social media and quick wins</vt:lpstr>
      <vt:lpstr>How else can I build subject knowledge?</vt:lpstr>
      <vt:lpstr>Suggested reading</vt:lpstr>
      <vt:lpstr>Online resources</vt:lpstr>
      <vt:lpstr>Online resources</vt:lpstr>
      <vt:lpstr>Online resources</vt:lpstr>
      <vt:lpstr>Online resources</vt:lpstr>
      <vt:lpstr>Online resources</vt:lpstr>
    </vt:vector>
  </TitlesOfParts>
  <Company>The 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Termly Reviews and QTS Requirements</dc:title>
  <dc:creator>Louisa Dawes</dc:creator>
  <cp:lastModifiedBy>Thomas Donnai</cp:lastModifiedBy>
  <cp:revision>46</cp:revision>
  <dcterms:created xsi:type="dcterms:W3CDTF">2019-01-22T18:02:26Z</dcterms:created>
  <dcterms:modified xsi:type="dcterms:W3CDTF">2020-07-15T09:13:50Z</dcterms:modified>
</cp:coreProperties>
</file>