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80" r:id="rId4"/>
    <p:sldId id="281" r:id="rId5"/>
    <p:sldId id="279" r:id="rId6"/>
    <p:sldId id="277" r:id="rId7"/>
    <p:sldId id="282" r:id="rId8"/>
    <p:sldId id="283" r:id="rId9"/>
    <p:sldId id="284" r:id="rId10"/>
    <p:sldId id="27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1773" autoAdjust="0"/>
  </p:normalViewPr>
  <p:slideViewPr>
    <p:cSldViewPr>
      <p:cViewPr>
        <p:scale>
          <a:sx n="90" d="100"/>
          <a:sy n="90" d="100"/>
        </p:scale>
        <p:origin x="-2160" y="-5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pic>
        <p:nvPicPr>
          <p:cNvPr id="7" name="Picture 6" descr="TAB_col_white_background.jpg"/>
          <p:cNvPicPr>
            <a:picLocks noChangeAspect="1"/>
          </p:cNvPicPr>
          <p:nvPr userDrawn="1"/>
        </p:nvPicPr>
        <p:blipFill>
          <a:blip r:embed="rId2" cstate="print"/>
          <a:stretch>
            <a:fillRect/>
          </a:stretch>
        </p:blipFill>
        <p:spPr>
          <a:xfrm>
            <a:off x="179512" y="188640"/>
            <a:ext cx="2040018" cy="86409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8" name="Footer Placeholder 4"/>
          <p:cNvSpPr>
            <a:spLocks noGrp="1"/>
          </p:cNvSpPr>
          <p:nvPr>
            <p:ph type="ftr" sz="quarter" idx="11"/>
          </p:nvPr>
        </p:nvSpPr>
        <p:spPr/>
        <p:txBody>
          <a:bodyPr/>
          <a:lstStyle>
            <a:lvl1pPr>
              <a:defRPr/>
            </a:lvl1pPr>
          </a:lstStyle>
          <a:p>
            <a:endParaRPr lang="en-GB"/>
          </a:p>
        </p:txBody>
      </p:sp>
      <p:sp>
        <p:nvSpPr>
          <p:cNvPr id="9"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4" name="Footer Placeholder 4"/>
          <p:cNvSpPr>
            <a:spLocks noGrp="1"/>
          </p:cNvSpPr>
          <p:nvPr>
            <p:ph type="ftr" sz="quarter" idx="11"/>
          </p:nvPr>
        </p:nvSpPr>
        <p:spPr/>
        <p:txBody>
          <a:bodyPr/>
          <a:lstStyle>
            <a:lvl1pPr>
              <a:defRPr/>
            </a:lvl1pPr>
          </a:lstStyle>
          <a:p>
            <a:endParaRPr lang="en-GB"/>
          </a:p>
        </p:txBody>
      </p:sp>
      <p:sp>
        <p:nvSpPr>
          <p:cNvPr id="5"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3" name="Footer Placeholder 4"/>
          <p:cNvSpPr>
            <a:spLocks noGrp="1"/>
          </p:cNvSpPr>
          <p:nvPr>
            <p:ph type="ftr" sz="quarter" idx="11"/>
          </p:nvPr>
        </p:nvSpPr>
        <p:spPr/>
        <p:txBody>
          <a:bodyPr/>
          <a:lstStyle>
            <a:lvl1pPr>
              <a:defRPr/>
            </a:lvl1pPr>
          </a:lstStyle>
          <a:p>
            <a:endParaRPr lang="en-GB"/>
          </a:p>
        </p:txBody>
      </p:sp>
      <p:sp>
        <p:nvSpPr>
          <p:cNvPr id="4"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96B44493-5BFD-4E10-80DC-0E0FADB8131C}" type="datetimeFigureOut">
              <a:rPr lang="en-GB" smtClean="0"/>
              <a:pPr/>
              <a:t>19/06/2015</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191163D8-5D18-4A88-9B06-4538400A808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cs typeface="Arial" pitchFamily="34" charset="0"/>
              </a:defRPr>
            </a:lvl1pPr>
          </a:lstStyle>
          <a:p>
            <a:fld id="{96B44493-5BFD-4E10-80DC-0E0FADB8131C}" type="datetimeFigureOut">
              <a:rPr lang="en-GB" smtClean="0"/>
              <a:pPr/>
              <a:t>19/06/2015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ea typeface="+mn-ea"/>
                <a:cs typeface="Arial" pitchFamily="34" charset="0"/>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cs typeface="Arial" pitchFamily="34" charset="0"/>
              </a:defRPr>
            </a:lvl1pPr>
          </a:lstStyle>
          <a:p>
            <a:fld id="{191163D8-5D18-4A88-9B06-4538400A808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fontAlgn="base" hangingPunct="1">
        <a:spcBef>
          <a:spcPct val="0"/>
        </a:spcBef>
        <a:spcAft>
          <a:spcPct val="0"/>
        </a:spcAft>
        <a:defRPr sz="4400" kern="1200">
          <a:solidFill>
            <a:schemeClr val="tx1"/>
          </a:solidFill>
          <a:latin typeface="+mj-lt"/>
          <a:ea typeface="Geneva" charset="0"/>
          <a:cs typeface="Geneva" charset="0"/>
        </a:defRPr>
      </a:lvl1pPr>
      <a:lvl2pPr algn="ctr" defTabSz="457200" rtl="0" eaLnBrk="1" fontAlgn="base" hangingPunct="1">
        <a:spcBef>
          <a:spcPct val="0"/>
        </a:spcBef>
        <a:spcAft>
          <a:spcPct val="0"/>
        </a:spcAft>
        <a:defRPr sz="4400">
          <a:solidFill>
            <a:schemeClr val="tx1"/>
          </a:solidFill>
          <a:latin typeface="Calibri" pitchFamily="34" charset="0"/>
          <a:ea typeface="Geneva" charset="0"/>
          <a:cs typeface="Geneva" charset="0"/>
        </a:defRPr>
      </a:lvl2pPr>
      <a:lvl3pPr algn="ctr" defTabSz="457200" rtl="0" eaLnBrk="1" fontAlgn="base" hangingPunct="1">
        <a:spcBef>
          <a:spcPct val="0"/>
        </a:spcBef>
        <a:spcAft>
          <a:spcPct val="0"/>
        </a:spcAft>
        <a:defRPr sz="4400">
          <a:solidFill>
            <a:schemeClr val="tx1"/>
          </a:solidFill>
          <a:latin typeface="Calibri" pitchFamily="34" charset="0"/>
          <a:ea typeface="Geneva" charset="0"/>
          <a:cs typeface="Geneva" charset="0"/>
        </a:defRPr>
      </a:lvl3pPr>
      <a:lvl4pPr algn="ctr" defTabSz="457200" rtl="0" eaLnBrk="1" fontAlgn="base" hangingPunct="1">
        <a:spcBef>
          <a:spcPct val="0"/>
        </a:spcBef>
        <a:spcAft>
          <a:spcPct val="0"/>
        </a:spcAft>
        <a:defRPr sz="4400">
          <a:solidFill>
            <a:schemeClr val="tx1"/>
          </a:solidFill>
          <a:latin typeface="Calibri" pitchFamily="34" charset="0"/>
          <a:ea typeface="Geneva" charset="0"/>
          <a:cs typeface="Geneva" charset="0"/>
        </a:defRPr>
      </a:lvl4pPr>
      <a:lvl5pPr algn="ctr" defTabSz="457200" rtl="0" eaLnBrk="1" fontAlgn="base" hangingPunct="1">
        <a:spcBef>
          <a:spcPct val="0"/>
        </a:spcBef>
        <a:spcAft>
          <a:spcPct val="0"/>
        </a:spcAft>
        <a:defRPr sz="4400">
          <a:solidFill>
            <a:schemeClr val="tx1"/>
          </a:solidFill>
          <a:latin typeface="Calibri" pitchFamily="34" charset="0"/>
          <a:ea typeface="Geneva" charset="0"/>
          <a:cs typeface="Geneva"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Geneva" charset="0"/>
          <a:cs typeface="Geneva" charset="0"/>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Geneva" charset="0"/>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Geneva" charset="0"/>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0"/>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package" Target="../embeddings/Microsoft_Office_Excel_Worksheet1.xlsx"/></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Donations</a:t>
            </a:r>
            <a:endParaRPr lang="en-GB" dirty="0"/>
          </a:p>
        </p:txBody>
      </p:sp>
      <p:sp>
        <p:nvSpPr>
          <p:cNvPr id="3" name="Subtitle 2"/>
          <p:cNvSpPr>
            <a:spLocks noGrp="1"/>
          </p:cNvSpPr>
          <p:nvPr>
            <p:ph type="subTitle" idx="1"/>
          </p:nvPr>
        </p:nvSpPr>
        <p:spPr/>
        <p:txBody>
          <a:bodyPr/>
          <a:lstStyle/>
          <a:p>
            <a:r>
              <a:rPr lang="en-GB" dirty="0" smtClean="0"/>
              <a:t>Philippa Woods</a:t>
            </a:r>
          </a:p>
          <a:p>
            <a:r>
              <a:rPr lang="en-GB" dirty="0" smtClean="0"/>
              <a:t>HOFFRA</a:t>
            </a: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20888"/>
            <a:ext cx="8229600" cy="1143000"/>
          </a:xfrm>
        </p:spPr>
        <p:txBody>
          <a:bodyPr/>
          <a:lstStyle/>
          <a:p>
            <a:r>
              <a:rPr lang="en-GB" dirty="0" smtClean="0"/>
              <a:t>Questions?</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5776" y="188641"/>
            <a:ext cx="6480720" cy="864095"/>
          </a:xfrm>
        </p:spPr>
        <p:txBody>
          <a:bodyPr/>
          <a:lstStyle/>
          <a:p>
            <a:r>
              <a:rPr lang="en-GB" sz="4000" dirty="0" smtClean="0"/>
              <a:t>Donation Income Recognition</a:t>
            </a:r>
            <a:endParaRPr lang="en-GB" sz="4000" dirty="0"/>
          </a:p>
        </p:txBody>
      </p:sp>
      <p:sp>
        <p:nvSpPr>
          <p:cNvPr id="3" name="Subtitle 2"/>
          <p:cNvSpPr>
            <a:spLocks noGrp="1"/>
          </p:cNvSpPr>
          <p:nvPr>
            <p:ph type="subTitle" idx="1"/>
          </p:nvPr>
        </p:nvSpPr>
        <p:spPr>
          <a:xfrm>
            <a:off x="179512" y="1052736"/>
            <a:ext cx="8489973" cy="5805264"/>
          </a:xfrm>
        </p:spPr>
        <p:txBody>
          <a:bodyPr/>
          <a:lstStyle/>
          <a:p>
            <a:pPr algn="l"/>
            <a:r>
              <a:rPr lang="en-GB" sz="1800" dirty="0" smtClean="0"/>
              <a:t>The </a:t>
            </a:r>
            <a:r>
              <a:rPr lang="en-GB" sz="1800" dirty="0"/>
              <a:t>accounting treatment for each type of donation is as follows:</a:t>
            </a:r>
          </a:p>
          <a:p>
            <a:pPr algn="l"/>
            <a:endParaRPr lang="en-GB" sz="1800" dirty="0" smtClean="0"/>
          </a:p>
          <a:p>
            <a:pPr algn="l"/>
            <a:r>
              <a:rPr lang="en-GB" sz="1800" b="1" dirty="0" smtClean="0">
                <a:solidFill>
                  <a:srgbClr val="FF0000"/>
                </a:solidFill>
              </a:rPr>
              <a:t>Unrestricted</a:t>
            </a:r>
            <a:r>
              <a:rPr lang="en-GB" sz="1800" dirty="0" smtClean="0"/>
              <a:t> </a:t>
            </a:r>
            <a:r>
              <a:rPr lang="en-GB" sz="1800" dirty="0"/>
              <a:t>Donation</a:t>
            </a:r>
          </a:p>
          <a:p>
            <a:pPr algn="l"/>
            <a:r>
              <a:rPr lang="en-GB" sz="1800" dirty="0"/>
              <a:t>•	Income is recognised on receipt</a:t>
            </a:r>
          </a:p>
          <a:p>
            <a:pPr algn="l"/>
            <a:r>
              <a:rPr lang="en-GB" sz="1800" dirty="0"/>
              <a:t>•	No reserves accounting required</a:t>
            </a:r>
          </a:p>
          <a:p>
            <a:pPr algn="l"/>
            <a:endParaRPr lang="en-GB" sz="1800" dirty="0"/>
          </a:p>
          <a:p>
            <a:pPr algn="l"/>
            <a:r>
              <a:rPr lang="en-GB" sz="1800" b="1" dirty="0">
                <a:solidFill>
                  <a:srgbClr val="FF0000"/>
                </a:solidFill>
              </a:rPr>
              <a:t>Restricted</a:t>
            </a:r>
            <a:r>
              <a:rPr lang="en-GB" sz="1800" dirty="0"/>
              <a:t> Donation</a:t>
            </a:r>
          </a:p>
          <a:p>
            <a:pPr algn="l"/>
            <a:r>
              <a:rPr lang="en-GB" sz="1800" dirty="0"/>
              <a:t>•	Income is recognised on receipt</a:t>
            </a:r>
          </a:p>
          <a:p>
            <a:pPr algn="l"/>
            <a:r>
              <a:rPr lang="en-GB" sz="1800" dirty="0"/>
              <a:t>•	The restricted income received is held in restricted reserves until the related </a:t>
            </a:r>
            <a:r>
              <a:rPr lang="en-GB" sz="1800" dirty="0" smtClean="0"/>
              <a:t>	expenditure </a:t>
            </a:r>
            <a:r>
              <a:rPr lang="en-GB" sz="1800" dirty="0"/>
              <a:t>is </a:t>
            </a:r>
            <a:r>
              <a:rPr lang="en-GB" sz="1800" dirty="0" smtClean="0"/>
              <a:t>incurred – A reserve journal will need to be done once the restriction 	is met to move the reserve balance from unrestricted to restricted.</a:t>
            </a:r>
          </a:p>
          <a:p>
            <a:pPr algn="l"/>
            <a:endParaRPr lang="en-GB" sz="1800" dirty="0"/>
          </a:p>
          <a:p>
            <a:pPr algn="l"/>
            <a:r>
              <a:rPr lang="en-GB" sz="1800" dirty="0" smtClean="0"/>
              <a:t>Donation </a:t>
            </a:r>
            <a:r>
              <a:rPr lang="en-GB" sz="1800" dirty="0"/>
              <a:t>with </a:t>
            </a:r>
            <a:r>
              <a:rPr lang="en-GB" sz="1800" b="1" dirty="0">
                <a:solidFill>
                  <a:srgbClr val="FF0000"/>
                </a:solidFill>
              </a:rPr>
              <a:t>Performance-Related Conditions (PRCs)</a:t>
            </a:r>
          </a:p>
          <a:p>
            <a:pPr algn="l"/>
            <a:r>
              <a:rPr lang="en-GB" sz="1800" dirty="0"/>
              <a:t>•	Income is deferred until the University has full entitlement </a:t>
            </a:r>
          </a:p>
          <a:p>
            <a:pPr algn="l"/>
            <a:r>
              <a:rPr lang="en-GB" sz="1800" dirty="0"/>
              <a:t>•	No reserves accounting required</a:t>
            </a:r>
          </a:p>
          <a:p>
            <a:pPr algn="l"/>
            <a:endParaRPr lang="en-GB" sz="1800" dirty="0"/>
          </a:p>
          <a:p>
            <a:pPr algn="l"/>
            <a:r>
              <a:rPr lang="en-GB" sz="1800" dirty="0"/>
              <a:t>The 2015 SORP states that, ‘it is expected that donations with performance-related conditions will be rare’. </a:t>
            </a:r>
            <a:endParaRPr lang="en-GB" sz="1800" dirty="0" smtClean="0"/>
          </a:p>
          <a:p>
            <a:endParaRPr lang="en-GB" dirty="0"/>
          </a:p>
          <a:p>
            <a:r>
              <a:rPr lang="en-GB" dirty="0"/>
              <a:t/>
            </a:r>
            <a:br>
              <a:rPr lang="en-GB" dirty="0"/>
            </a:b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1308192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5776" y="188641"/>
            <a:ext cx="6480720" cy="864095"/>
          </a:xfrm>
        </p:spPr>
        <p:txBody>
          <a:bodyPr/>
          <a:lstStyle/>
          <a:p>
            <a:r>
              <a:rPr lang="en-GB" sz="4000" dirty="0" smtClean="0"/>
              <a:t>Donation Income Recognition</a:t>
            </a:r>
            <a:endParaRPr lang="en-GB" sz="4000" dirty="0"/>
          </a:p>
        </p:txBody>
      </p:sp>
      <p:sp>
        <p:nvSpPr>
          <p:cNvPr id="3" name="Subtitle 2"/>
          <p:cNvSpPr>
            <a:spLocks noGrp="1"/>
          </p:cNvSpPr>
          <p:nvPr>
            <p:ph type="subTitle" idx="1"/>
          </p:nvPr>
        </p:nvSpPr>
        <p:spPr>
          <a:xfrm>
            <a:off x="168832" y="980728"/>
            <a:ext cx="8489973" cy="5472608"/>
          </a:xfrm>
        </p:spPr>
        <p:txBody>
          <a:bodyPr/>
          <a:lstStyle/>
          <a:p>
            <a:pPr algn="l"/>
            <a:r>
              <a:rPr lang="en-GB" sz="1800" dirty="0"/>
              <a:t>• </a:t>
            </a:r>
            <a:r>
              <a:rPr lang="en-GB" sz="1800" dirty="0" smtClean="0"/>
              <a:t>Any </a:t>
            </a:r>
            <a:r>
              <a:rPr lang="en-GB" sz="1800" dirty="0"/>
              <a:t>donation (</a:t>
            </a:r>
            <a:r>
              <a:rPr lang="en-GB" sz="1800" b="1" dirty="0">
                <a:solidFill>
                  <a:srgbClr val="FF0000"/>
                </a:solidFill>
              </a:rPr>
              <a:t>restricted </a:t>
            </a:r>
            <a:r>
              <a:rPr lang="en-GB" sz="1800" dirty="0"/>
              <a:t>or </a:t>
            </a:r>
            <a:r>
              <a:rPr lang="en-GB" sz="1800" b="1" dirty="0">
                <a:solidFill>
                  <a:srgbClr val="FF0000"/>
                </a:solidFill>
              </a:rPr>
              <a:t>unrestricted</a:t>
            </a:r>
            <a:r>
              <a:rPr lang="en-GB" sz="1800" dirty="0"/>
              <a:t>) received of a value </a:t>
            </a:r>
            <a:r>
              <a:rPr lang="en-GB" sz="1800" b="1" dirty="0"/>
              <a:t>more than £50,000</a:t>
            </a:r>
            <a:r>
              <a:rPr lang="en-GB" sz="1800" dirty="0"/>
              <a:t> will be accounted for within the specified area, via the </a:t>
            </a:r>
            <a:r>
              <a:rPr lang="en-GB" sz="1800" b="1" dirty="0"/>
              <a:t>Major Gifts</a:t>
            </a:r>
            <a:r>
              <a:rPr lang="en-GB" sz="1800" dirty="0"/>
              <a:t> account</a:t>
            </a:r>
          </a:p>
          <a:p>
            <a:pPr algn="l"/>
            <a:r>
              <a:rPr lang="en-GB" sz="1800" dirty="0"/>
              <a:t/>
            </a:r>
            <a:br>
              <a:rPr lang="en-GB" sz="1800" dirty="0"/>
            </a:br>
            <a:r>
              <a:rPr lang="en-GB" sz="1800" dirty="0"/>
              <a:t>• any donation pledge received of a value </a:t>
            </a:r>
            <a:r>
              <a:rPr lang="en-GB" sz="1800" b="1" dirty="0"/>
              <a:t>less than £50,000</a:t>
            </a:r>
            <a:r>
              <a:rPr lang="en-GB" sz="1800" dirty="0"/>
              <a:t> to be classified as a </a:t>
            </a:r>
            <a:r>
              <a:rPr lang="en-GB" sz="1800" b="1" dirty="0">
                <a:solidFill>
                  <a:srgbClr val="FF0000"/>
                </a:solidFill>
              </a:rPr>
              <a:t>unrestricted</a:t>
            </a:r>
            <a:r>
              <a:rPr lang="en-GB" sz="1800" b="1" dirty="0"/>
              <a:t> donation</a:t>
            </a:r>
            <a:r>
              <a:rPr lang="en-GB" sz="1800" dirty="0"/>
              <a:t/>
            </a:r>
            <a:br>
              <a:rPr lang="en-GB" sz="1800" dirty="0"/>
            </a:br>
            <a:r>
              <a:rPr lang="en-GB" sz="1800" dirty="0"/>
              <a:t/>
            </a:r>
            <a:br>
              <a:rPr lang="en-GB" sz="1800" dirty="0"/>
            </a:br>
            <a:r>
              <a:rPr lang="en-GB" sz="1800" dirty="0"/>
              <a:t>• if this donation (&lt;£50k) has </a:t>
            </a:r>
            <a:r>
              <a:rPr lang="en-GB" sz="1800" b="1" dirty="0"/>
              <a:t>requirements attached</a:t>
            </a:r>
            <a:r>
              <a:rPr lang="en-GB" sz="1800" dirty="0"/>
              <a:t> it will be accounted for within the specified area, via the </a:t>
            </a:r>
            <a:r>
              <a:rPr lang="en-GB" sz="1800" b="1" dirty="0"/>
              <a:t>Major Gifts</a:t>
            </a:r>
            <a:r>
              <a:rPr lang="en-GB" sz="1800" dirty="0"/>
              <a:t> </a:t>
            </a:r>
            <a:r>
              <a:rPr lang="en-GB" sz="1800" dirty="0" smtClean="0"/>
              <a:t>account</a:t>
            </a:r>
            <a:endParaRPr lang="en-GB" sz="1800" dirty="0"/>
          </a:p>
          <a:p>
            <a:pPr algn="l"/>
            <a:r>
              <a:rPr lang="en-GB" sz="1800" dirty="0" smtClean="0"/>
              <a:t>Activity codes must be set up promptly in the School/Area to allow this journal, however Faculty codes till be set up to accommodate any donations that  we are only aware of late in the month.</a:t>
            </a:r>
            <a:r>
              <a:rPr lang="en-GB" sz="1800" dirty="0"/>
              <a:t/>
            </a:r>
            <a:br>
              <a:rPr lang="en-GB" sz="1800" dirty="0"/>
            </a:br>
            <a:r>
              <a:rPr lang="en-GB" sz="1800" dirty="0"/>
              <a:t/>
            </a:r>
            <a:br>
              <a:rPr lang="en-GB" sz="1800" dirty="0"/>
            </a:br>
            <a:r>
              <a:rPr lang="en-GB" sz="1800" dirty="0"/>
              <a:t>• if this donation (&lt;£50k) has </a:t>
            </a:r>
            <a:r>
              <a:rPr lang="en-GB" sz="1800" b="1" dirty="0"/>
              <a:t>no requirements attached</a:t>
            </a:r>
            <a:r>
              <a:rPr lang="en-GB" sz="1800" dirty="0"/>
              <a:t> it will be added to the </a:t>
            </a:r>
            <a:r>
              <a:rPr lang="en-GB" sz="1800" b="1" dirty="0"/>
              <a:t>Annual Fund</a:t>
            </a:r>
            <a:r>
              <a:rPr lang="en-GB" sz="1800" dirty="0"/>
              <a:t/>
            </a:r>
            <a:br>
              <a:rPr lang="en-GB" sz="1800" dirty="0"/>
            </a:br>
            <a:r>
              <a:rPr lang="en-GB" sz="1800" dirty="0"/>
              <a:t/>
            </a:r>
            <a:br>
              <a:rPr lang="en-GB" sz="1800" dirty="0"/>
            </a:br>
            <a:r>
              <a:rPr lang="en-GB" sz="1800" dirty="0"/>
              <a:t>DDAR will work with donors, to try to minimise the volume of gifts accounted for via the Major Gifts account.  In particular, for donations of a value less than £10,000, DDAR will strongly encourage the donor towards making a contribution to the Annual Fund, unless there is a strategic reason for doing otherwise.</a:t>
            </a:r>
          </a:p>
          <a:p>
            <a:r>
              <a:rPr lang="en-GB" sz="1800" dirty="0"/>
              <a:t> </a:t>
            </a:r>
          </a:p>
          <a:p>
            <a:r>
              <a:rPr lang="en-GB" sz="1800" dirty="0" smtClean="0"/>
              <a:t> </a:t>
            </a:r>
            <a:endParaRPr lang="en-GB" dirty="0"/>
          </a:p>
          <a:p>
            <a:r>
              <a:rPr lang="en-GB" dirty="0"/>
              <a:t/>
            </a:r>
            <a:br>
              <a:rPr lang="en-GB" dirty="0"/>
            </a:br>
            <a:endParaRPr lang="en-GB" dirty="0"/>
          </a:p>
        </p:txBody>
      </p:sp>
      <p:pic>
        <p:nvPicPr>
          <p:cNvPr id="4" name="Picture 3" descr="TAB_col_white_background.jpg"/>
          <p:cNvPicPr>
            <a:picLocks noChangeAspect="1"/>
          </p:cNvPicPr>
          <p:nvPr/>
        </p:nvPicPr>
        <p:blipFill>
          <a:blip r:embed="rId2" cstate="print"/>
          <a:stretch>
            <a:fillRect/>
          </a:stretch>
        </p:blipFill>
        <p:spPr>
          <a:xfrm>
            <a:off x="168832" y="116632"/>
            <a:ext cx="2040018" cy="864096"/>
          </a:xfrm>
          <a:prstGeom prst="rect">
            <a:avLst/>
          </a:prstGeom>
        </p:spPr>
      </p:pic>
    </p:spTree>
    <p:extLst>
      <p:ext uri="{BB962C8B-B14F-4D97-AF65-F5344CB8AC3E}">
        <p14:creationId xmlns:p14="http://schemas.microsoft.com/office/powerpoint/2010/main" xmlns="" val="2473336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5776" y="188641"/>
            <a:ext cx="6480720" cy="864095"/>
          </a:xfrm>
        </p:spPr>
        <p:txBody>
          <a:bodyPr/>
          <a:lstStyle/>
          <a:p>
            <a:r>
              <a:rPr lang="en-GB" sz="4000" dirty="0" smtClean="0"/>
              <a:t>Donation Income Recognition</a:t>
            </a:r>
            <a:endParaRPr lang="en-GB" sz="4000" dirty="0"/>
          </a:p>
        </p:txBody>
      </p:sp>
      <p:sp>
        <p:nvSpPr>
          <p:cNvPr id="3" name="Subtitle 2"/>
          <p:cNvSpPr>
            <a:spLocks noGrp="1"/>
          </p:cNvSpPr>
          <p:nvPr>
            <p:ph type="subTitle" idx="1"/>
          </p:nvPr>
        </p:nvSpPr>
        <p:spPr>
          <a:xfrm>
            <a:off x="168832" y="1340768"/>
            <a:ext cx="8489973" cy="5112568"/>
          </a:xfrm>
        </p:spPr>
        <p:txBody>
          <a:bodyPr/>
          <a:lstStyle/>
          <a:p>
            <a:pPr algn="l"/>
            <a:r>
              <a:rPr lang="en-GB" sz="1800" dirty="0" smtClean="0"/>
              <a:t>There are new IE codes for the different categories of donation we will be accounting for under the new SORP</a:t>
            </a:r>
          </a:p>
          <a:p>
            <a:pPr algn="l"/>
            <a:endParaRPr lang="en-GB" sz="1800" dirty="0"/>
          </a:p>
          <a:p>
            <a:r>
              <a:rPr lang="en-GB" sz="1800" dirty="0"/>
              <a:t> </a:t>
            </a:r>
          </a:p>
          <a:p>
            <a:r>
              <a:rPr lang="en-GB" sz="1800" dirty="0" smtClean="0"/>
              <a:t> </a:t>
            </a:r>
            <a:endParaRPr lang="en-GB" dirty="0"/>
          </a:p>
          <a:p>
            <a:r>
              <a:rPr lang="en-GB" dirty="0"/>
              <a:t/>
            </a:r>
            <a:br>
              <a:rPr lang="en-GB" dirty="0"/>
            </a:br>
            <a:endParaRPr lang="en-GB" dirty="0"/>
          </a:p>
        </p:txBody>
      </p:sp>
      <p:pic>
        <p:nvPicPr>
          <p:cNvPr id="4" name="Picture 3" descr="TAB_col_white_background.jpg"/>
          <p:cNvPicPr>
            <a:picLocks noChangeAspect="1"/>
          </p:cNvPicPr>
          <p:nvPr/>
        </p:nvPicPr>
        <p:blipFill>
          <a:blip r:embed="rId3" cstate="print"/>
          <a:stretch>
            <a:fillRect/>
          </a:stretch>
        </p:blipFill>
        <p:spPr>
          <a:xfrm>
            <a:off x="168832" y="116632"/>
            <a:ext cx="2040018" cy="864096"/>
          </a:xfrm>
          <a:prstGeom prst="rect">
            <a:avLst/>
          </a:prstGeom>
        </p:spPr>
      </p:pic>
      <p:graphicFrame>
        <p:nvGraphicFramePr>
          <p:cNvPr id="6" name="Object 5"/>
          <p:cNvGraphicFramePr>
            <a:graphicFrameLocks noChangeAspect="1"/>
          </p:cNvGraphicFramePr>
          <p:nvPr>
            <p:extLst>
              <p:ext uri="{D42A27DB-BD31-4B8C-83A1-F6EECF244321}">
                <p14:modId xmlns:p14="http://schemas.microsoft.com/office/powerpoint/2010/main" xmlns="" val="3308930238"/>
              </p:ext>
            </p:extLst>
          </p:nvPr>
        </p:nvGraphicFramePr>
        <p:xfrm>
          <a:off x="323528" y="2204864"/>
          <a:ext cx="6166165" cy="1440359"/>
        </p:xfrm>
        <a:graphic>
          <a:graphicData uri="http://schemas.openxmlformats.org/presentationml/2006/ole">
            <p:oleObj spid="_x0000_s3088" name="Worksheet" r:id="rId4" imgW="4933979" imgH="1152616" progId="Excel.Sheet.12">
              <p:embed/>
            </p:oleObj>
          </a:graphicData>
        </a:graphic>
      </p:graphicFrame>
      <p:sp>
        <p:nvSpPr>
          <p:cNvPr id="7" name="TextBox 6"/>
          <p:cNvSpPr txBox="1"/>
          <p:nvPr/>
        </p:nvSpPr>
        <p:spPr>
          <a:xfrm>
            <a:off x="32802" y="4077072"/>
            <a:ext cx="8787669" cy="2031325"/>
          </a:xfrm>
          <a:prstGeom prst="rect">
            <a:avLst/>
          </a:prstGeom>
          <a:noFill/>
        </p:spPr>
        <p:txBody>
          <a:bodyPr wrap="square" rtlCol="0">
            <a:spAutoFit/>
          </a:bodyPr>
          <a:lstStyle/>
          <a:p>
            <a:r>
              <a:rPr lang="en-GB" dirty="0">
                <a:solidFill>
                  <a:schemeClr val="tx1">
                    <a:tint val="75000"/>
                  </a:schemeClr>
                </a:solidFill>
                <a:ea typeface="Geneva" charset="0"/>
                <a:cs typeface="Geneva" charset="0"/>
              </a:rPr>
              <a:t>The existing code of 1701 will no longer be in use</a:t>
            </a:r>
            <a:r>
              <a:rPr lang="en-GB" dirty="0" smtClean="0">
                <a:solidFill>
                  <a:schemeClr val="tx1">
                    <a:tint val="75000"/>
                  </a:schemeClr>
                </a:solidFill>
                <a:ea typeface="Geneva" charset="0"/>
                <a:cs typeface="Geneva" charset="0"/>
              </a:rPr>
              <a:t>.</a:t>
            </a:r>
          </a:p>
          <a:p>
            <a:endParaRPr lang="en-GB" dirty="0">
              <a:solidFill>
                <a:schemeClr val="tx1">
                  <a:tint val="75000"/>
                </a:schemeClr>
              </a:solidFill>
              <a:ea typeface="Geneva" charset="0"/>
              <a:cs typeface="Geneva" charset="0"/>
            </a:endParaRPr>
          </a:p>
          <a:p>
            <a:r>
              <a:rPr lang="en-GB" dirty="0" smtClean="0">
                <a:solidFill>
                  <a:schemeClr val="tx1">
                    <a:tint val="75000"/>
                  </a:schemeClr>
                </a:solidFill>
                <a:ea typeface="Geneva" charset="0"/>
                <a:cs typeface="Geneva" charset="0"/>
              </a:rPr>
              <a:t>Donations should be accounted for in Oracle on activity codes with a HA prefix.    However, there may be occasions where it would be allowable for donation income to be recognised on an AD code </a:t>
            </a:r>
            <a:endParaRPr lang="en-GB" dirty="0">
              <a:solidFill>
                <a:schemeClr val="tx1">
                  <a:tint val="75000"/>
                </a:schemeClr>
              </a:solidFill>
              <a:ea typeface="Geneva" charset="0"/>
              <a:cs typeface="Geneva" charset="0"/>
            </a:endParaRPr>
          </a:p>
          <a:p>
            <a:r>
              <a:rPr lang="en-GB" dirty="0" smtClean="0">
                <a:solidFill>
                  <a:schemeClr val="tx1">
                    <a:tint val="75000"/>
                  </a:schemeClr>
                </a:solidFill>
                <a:ea typeface="Geneva" charset="0"/>
                <a:cs typeface="Geneva" charset="0"/>
              </a:rPr>
              <a:t>An exception report will be run monthly to check all donation IE codes and any donation income not on a HA code will need to be explained.</a:t>
            </a:r>
            <a:endParaRPr lang="en-GB" dirty="0">
              <a:solidFill>
                <a:schemeClr val="tx1">
                  <a:tint val="75000"/>
                </a:schemeClr>
              </a:solidFill>
              <a:ea typeface="Geneva" charset="0"/>
              <a:cs typeface="Geneva" charset="0"/>
            </a:endParaRPr>
          </a:p>
        </p:txBody>
      </p:sp>
    </p:spTree>
    <p:extLst>
      <p:ext uri="{BB962C8B-B14F-4D97-AF65-F5344CB8AC3E}">
        <p14:creationId xmlns:p14="http://schemas.microsoft.com/office/powerpoint/2010/main" xmlns="" val="38107734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5776" y="188641"/>
            <a:ext cx="6480720" cy="864095"/>
          </a:xfrm>
        </p:spPr>
        <p:txBody>
          <a:bodyPr/>
          <a:lstStyle/>
          <a:p>
            <a:r>
              <a:rPr lang="en-GB" sz="4000" dirty="0" smtClean="0"/>
              <a:t>Donation Income Recognition</a:t>
            </a:r>
            <a:endParaRPr lang="en-GB" sz="4000" dirty="0"/>
          </a:p>
        </p:txBody>
      </p:sp>
      <p:sp>
        <p:nvSpPr>
          <p:cNvPr id="3" name="Subtitle 2"/>
          <p:cNvSpPr>
            <a:spLocks noGrp="1"/>
          </p:cNvSpPr>
          <p:nvPr>
            <p:ph type="subTitle" idx="1"/>
          </p:nvPr>
        </p:nvSpPr>
        <p:spPr>
          <a:xfrm>
            <a:off x="179512" y="1059366"/>
            <a:ext cx="8489973" cy="5328592"/>
          </a:xfrm>
        </p:spPr>
        <p:txBody>
          <a:bodyPr/>
          <a:lstStyle/>
          <a:p>
            <a:pPr algn="l"/>
            <a:endParaRPr lang="en-GB" sz="1100" dirty="0"/>
          </a:p>
          <a:p>
            <a:pPr algn="l"/>
            <a:endParaRPr lang="en-GB" sz="1800" dirty="0"/>
          </a:p>
          <a:p>
            <a:pPr algn="l"/>
            <a:endParaRPr lang="en-GB" dirty="0" smtClean="0"/>
          </a:p>
          <a:p>
            <a:endParaRPr lang="en-GB" dirty="0"/>
          </a:p>
          <a:p>
            <a:r>
              <a:rPr lang="en-GB" dirty="0"/>
              <a:t/>
            </a:r>
            <a:br>
              <a:rPr lang="en-GB" dirty="0"/>
            </a:b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9512" y="884220"/>
            <a:ext cx="8424936" cy="58583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355284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772816"/>
            <a:ext cx="8489973" cy="3096344"/>
          </a:xfrm>
        </p:spPr>
        <p:txBody>
          <a:bodyPr/>
          <a:lstStyle/>
          <a:p>
            <a:pPr algn="l"/>
            <a:endParaRPr lang="en-GB" sz="1100" smtClean="0"/>
          </a:p>
          <a:p>
            <a:pPr algn="l"/>
            <a:endParaRPr lang="en-GB" sz="1800" smtClean="0"/>
          </a:p>
          <a:p>
            <a:pPr algn="l"/>
            <a:endParaRPr lang="en-GB" smtClean="0"/>
          </a:p>
          <a:p>
            <a:endParaRPr lang="en-GB" smtClean="0"/>
          </a:p>
          <a:p>
            <a:r>
              <a:rPr lang="en-GB" smtClean="0"/>
              <a:t/>
            </a:r>
            <a:br>
              <a:rPr lang="en-GB" smtClean="0"/>
            </a:b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14238" y="404664"/>
            <a:ext cx="8929762" cy="4320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extBox 4"/>
          <p:cNvSpPr txBox="1"/>
          <p:nvPr/>
        </p:nvSpPr>
        <p:spPr>
          <a:xfrm>
            <a:off x="44481" y="4842088"/>
            <a:ext cx="9127166" cy="2062103"/>
          </a:xfrm>
          <a:prstGeom prst="rect">
            <a:avLst/>
          </a:prstGeom>
          <a:noFill/>
        </p:spPr>
        <p:txBody>
          <a:bodyPr wrap="square" rtlCol="0">
            <a:spAutoFit/>
          </a:bodyPr>
          <a:lstStyle/>
          <a:p>
            <a:r>
              <a:rPr lang="en-GB" sz="1100" dirty="0"/>
              <a:t>1. Please see Appendix A of ‘Donations and Endowments De Minimis Threshold’ paper for definitions of these terms (when used in the context of donations and endowments).</a:t>
            </a:r>
          </a:p>
          <a:p>
            <a:r>
              <a:rPr lang="en-GB" sz="1100" dirty="0"/>
              <a:t>2. An endowment is a form of charitable trust, which is created if a donor expresses their intention for the gift to be used to establish an endowment fund.</a:t>
            </a:r>
          </a:p>
          <a:p>
            <a:r>
              <a:rPr lang="en-GB" sz="1100" dirty="0"/>
              <a:t>3.  Entitlement is considered to be on receipt, except for legacy donations, when entitlement is considered to be once probate has been granted, the gift purpose agreed, and the gift agreement process completed.</a:t>
            </a:r>
          </a:p>
          <a:p>
            <a:r>
              <a:rPr lang="en-GB" sz="1100" dirty="0"/>
              <a:t>4. If a gift to establish a restricted permanent endowment of less than £100,000 is offered, DDAR will liaise with the donor or executors wherever possible to agree an alternative gift model.</a:t>
            </a:r>
          </a:p>
          <a:p>
            <a:r>
              <a:rPr lang="en-GB" sz="1100" dirty="0"/>
              <a:t>5. It is expected that donations with performance-related conditions will be rare.  Please see Appendix A of ‘Donations and Endowments De Minimis Threshold’ paper.</a:t>
            </a:r>
          </a:p>
          <a:p>
            <a:r>
              <a:rPr lang="en-GB" sz="1100" dirty="0"/>
              <a:t>6. Any proposed restricted expendable endowments less than £100,000 must be approved by Finance Sub Committee.</a:t>
            </a:r>
          </a:p>
          <a:p>
            <a:endParaRPr lang="en-GB" dirty="0"/>
          </a:p>
        </p:txBody>
      </p:sp>
    </p:spTree>
    <p:extLst>
      <p:ext uri="{BB962C8B-B14F-4D97-AF65-F5344CB8AC3E}">
        <p14:creationId xmlns:p14="http://schemas.microsoft.com/office/powerpoint/2010/main" xmlns="" val="11622037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1720" y="188641"/>
            <a:ext cx="7200800" cy="864095"/>
          </a:xfrm>
        </p:spPr>
        <p:txBody>
          <a:bodyPr/>
          <a:lstStyle/>
          <a:p>
            <a:r>
              <a:rPr lang="en-GB" sz="3600" dirty="0" smtClean="0"/>
              <a:t>Example of a Unrestricted Donation</a:t>
            </a:r>
            <a:endParaRPr lang="en-GB" sz="3600" dirty="0"/>
          </a:p>
        </p:txBody>
      </p:sp>
      <p:sp>
        <p:nvSpPr>
          <p:cNvPr id="3" name="Subtitle 2"/>
          <p:cNvSpPr>
            <a:spLocks noGrp="1"/>
          </p:cNvSpPr>
          <p:nvPr>
            <p:ph type="subTitle" idx="1"/>
          </p:nvPr>
        </p:nvSpPr>
        <p:spPr>
          <a:xfrm>
            <a:off x="179512" y="1059366"/>
            <a:ext cx="8489973" cy="5328592"/>
          </a:xfrm>
        </p:spPr>
        <p:txBody>
          <a:bodyPr/>
          <a:lstStyle/>
          <a:p>
            <a:pPr algn="l"/>
            <a:endParaRPr lang="en-GB" sz="2400" dirty="0" smtClean="0"/>
          </a:p>
          <a:p>
            <a:pPr marL="342900" indent="-342900" algn="l">
              <a:buFont typeface="Arial" panose="020B0604020202020204" pitchFamily="34" charset="0"/>
              <a:buChar char="•"/>
            </a:pPr>
            <a:r>
              <a:rPr lang="en-GB" sz="2400" dirty="0" smtClean="0"/>
              <a:t>Legacy - £250k bequeathed to the University for the purposes of Cancer Research.  </a:t>
            </a:r>
          </a:p>
          <a:p>
            <a:pPr algn="l"/>
            <a:endParaRPr lang="en-GB" sz="2400" i="1" dirty="0"/>
          </a:p>
          <a:p>
            <a:pPr marL="342900" indent="-342900" algn="l">
              <a:buFont typeface="Arial" panose="020B0604020202020204" pitchFamily="34" charset="0"/>
              <a:buChar char="•"/>
            </a:pPr>
            <a:r>
              <a:rPr lang="en-GB" sz="2400" i="1" dirty="0" smtClean="0"/>
              <a:t>No, there </a:t>
            </a:r>
            <a:r>
              <a:rPr lang="en-GB" sz="2400" i="1" dirty="0"/>
              <a:t>are no time conditions attached to the gift, so </a:t>
            </a:r>
            <a:r>
              <a:rPr lang="en-GB" sz="2400" i="1" dirty="0" smtClean="0"/>
              <a:t>there are no performance related conditions.  Hence the gift </a:t>
            </a:r>
            <a:r>
              <a:rPr lang="en-GB" sz="2400" i="1" dirty="0"/>
              <a:t>should be recognised in full upon receipt</a:t>
            </a:r>
            <a:r>
              <a:rPr lang="en-GB" sz="2400" i="1" dirty="0" smtClean="0"/>
              <a:t>.</a:t>
            </a:r>
          </a:p>
          <a:p>
            <a:pPr algn="l"/>
            <a:endParaRPr lang="en-GB" sz="2400" i="1" dirty="0" smtClean="0"/>
          </a:p>
          <a:p>
            <a:pPr marL="342900" indent="-342900" algn="l">
              <a:buFont typeface="Arial" panose="020B0604020202020204" pitchFamily="34" charset="0"/>
              <a:buChar char="•"/>
            </a:pPr>
            <a:r>
              <a:rPr lang="en-GB" sz="2400" i="1" dirty="0" smtClean="0"/>
              <a:t>Cancer Research is a broad research activity of the University. Hence funding is unrestricted</a:t>
            </a:r>
            <a:r>
              <a:rPr lang="en-GB" sz="2400" dirty="0" smtClean="0"/>
              <a:t>.</a:t>
            </a:r>
          </a:p>
          <a:p>
            <a:pPr algn="l"/>
            <a:endParaRPr lang="en-GB" sz="2400" dirty="0"/>
          </a:p>
          <a:p>
            <a:pPr algn="l"/>
            <a:r>
              <a:rPr lang="en-GB" i="1" dirty="0"/>
              <a:t/>
            </a:r>
            <a:br>
              <a:rPr lang="en-GB" i="1" dirty="0"/>
            </a:br>
            <a:endParaRPr lang="en-GB" i="1"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4240712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9530" y="188641"/>
            <a:ext cx="6816966" cy="576063"/>
          </a:xfrm>
        </p:spPr>
        <p:txBody>
          <a:bodyPr/>
          <a:lstStyle/>
          <a:p>
            <a:r>
              <a:rPr lang="en-GB" sz="3600" dirty="0" smtClean="0"/>
              <a:t>Examples of a Restricted Donation</a:t>
            </a:r>
            <a:endParaRPr lang="en-GB" sz="3600" dirty="0"/>
          </a:p>
        </p:txBody>
      </p:sp>
      <p:sp>
        <p:nvSpPr>
          <p:cNvPr id="3" name="Subtitle 2"/>
          <p:cNvSpPr>
            <a:spLocks noGrp="1"/>
          </p:cNvSpPr>
          <p:nvPr>
            <p:ph type="subTitle" idx="1"/>
          </p:nvPr>
        </p:nvSpPr>
        <p:spPr>
          <a:xfrm>
            <a:off x="179512" y="1059366"/>
            <a:ext cx="8489973" cy="5682002"/>
          </a:xfrm>
        </p:spPr>
        <p:txBody>
          <a:bodyPr/>
          <a:lstStyle/>
          <a:p>
            <a:pPr marL="342900" indent="-342900" algn="l">
              <a:buFont typeface="Arial" panose="020B0604020202020204" pitchFamily="34" charset="0"/>
              <a:buChar char="•"/>
            </a:pPr>
            <a:r>
              <a:rPr lang="en-GB" sz="2400" dirty="0" smtClean="0"/>
              <a:t>Donation </a:t>
            </a:r>
            <a:r>
              <a:rPr lang="en-GB" sz="2400" dirty="0"/>
              <a:t>of £100k to fund a doctoral scholarship in a broad research area.  </a:t>
            </a:r>
          </a:p>
          <a:p>
            <a:pPr marL="342900" indent="-342900" algn="l">
              <a:buFont typeface="Arial" panose="020B0604020202020204" pitchFamily="34" charset="0"/>
              <a:buChar char="•"/>
            </a:pPr>
            <a:r>
              <a:rPr lang="en-GB" sz="2400" dirty="0"/>
              <a:t>Donor has specified strict requirements with regard to the type of student:</a:t>
            </a:r>
          </a:p>
          <a:p>
            <a:pPr marL="800100" lvl="1" indent="-342900" algn="l">
              <a:buFont typeface="Wingdings" panose="05000000000000000000" pitchFamily="2" charset="2"/>
              <a:buChar char="ü"/>
            </a:pPr>
            <a:r>
              <a:rPr lang="en-GB" sz="1800" dirty="0"/>
              <a:t>Satisfy the University’s criteria for the a Presidential Doctoral Award</a:t>
            </a:r>
          </a:p>
          <a:p>
            <a:pPr marL="800100" lvl="1" indent="-342900" algn="l">
              <a:buFont typeface="Wingdings" panose="05000000000000000000" pitchFamily="2" charset="2"/>
              <a:buChar char="ü"/>
            </a:pPr>
            <a:r>
              <a:rPr lang="en-GB" sz="1800" dirty="0"/>
              <a:t>Preference for student to be from a particular country</a:t>
            </a:r>
          </a:p>
          <a:p>
            <a:pPr marL="800100" lvl="1" indent="-342900" algn="l">
              <a:buFont typeface="Wingdings" panose="05000000000000000000" pitchFamily="2" charset="2"/>
              <a:buChar char="ü"/>
            </a:pPr>
            <a:r>
              <a:rPr lang="en-GB" sz="1800" dirty="0"/>
              <a:t>Student to be committed to knowledge exchange in the area specific research area between the UK and their country of </a:t>
            </a:r>
            <a:r>
              <a:rPr lang="en-GB" sz="1800" dirty="0" smtClean="0"/>
              <a:t>origin</a:t>
            </a:r>
          </a:p>
          <a:p>
            <a:pPr marL="342900" indent="-342900" algn="l">
              <a:buFont typeface="Arial" panose="020B0604020202020204" pitchFamily="34" charset="0"/>
              <a:buChar char="•"/>
            </a:pPr>
            <a:r>
              <a:rPr lang="en-GB" sz="2400" dirty="0"/>
              <a:t>No time conditions attached </a:t>
            </a:r>
            <a:r>
              <a:rPr lang="en-GB" sz="2400" dirty="0" smtClean="0"/>
              <a:t>so </a:t>
            </a:r>
            <a:r>
              <a:rPr lang="en-GB" sz="2400" dirty="0"/>
              <a:t>recognise income upon </a:t>
            </a:r>
            <a:r>
              <a:rPr lang="en-GB" sz="2400" dirty="0" smtClean="0"/>
              <a:t>receipt.</a:t>
            </a:r>
          </a:p>
          <a:p>
            <a:pPr marL="342900" indent="-342900" algn="l">
              <a:buFont typeface="Arial" panose="020B0604020202020204" pitchFamily="34" charset="0"/>
              <a:buChar char="•"/>
            </a:pPr>
            <a:r>
              <a:rPr lang="en-GB" sz="2400" dirty="0" smtClean="0"/>
              <a:t>The </a:t>
            </a:r>
            <a:r>
              <a:rPr lang="en-GB" sz="2400" dirty="0"/>
              <a:t>requirements </a:t>
            </a:r>
            <a:r>
              <a:rPr lang="en-GB" sz="2400" dirty="0" smtClean="0"/>
              <a:t>are strict enough to limit </a:t>
            </a:r>
            <a:r>
              <a:rPr lang="en-GB" sz="2400" dirty="0"/>
              <a:t>the likelihood </a:t>
            </a:r>
            <a:r>
              <a:rPr lang="en-GB" sz="2400" dirty="0" smtClean="0"/>
              <a:t>the University being able to spend the money, as such they are restrictions. </a:t>
            </a:r>
            <a:endParaRPr lang="en-GB" sz="2400" dirty="0"/>
          </a:p>
          <a:p>
            <a:pPr marL="342900" indent="-342900" algn="l">
              <a:buFont typeface="Arial" panose="020B0604020202020204" pitchFamily="34" charset="0"/>
              <a:buChar char="•"/>
            </a:pPr>
            <a:r>
              <a:rPr lang="en-GB" sz="2400" dirty="0"/>
              <a:t>Hence the income is recognised as restricted income and held in the restricted reserve until the conditions are met.  At this point the income will be moved to the unrestricted </a:t>
            </a:r>
            <a:r>
              <a:rPr lang="en-GB" sz="2400" dirty="0" smtClean="0"/>
              <a:t>reserves.</a:t>
            </a:r>
          </a:p>
          <a:p>
            <a:pPr algn="l"/>
            <a:endParaRPr lang="en-GB" sz="2400" dirty="0"/>
          </a:p>
          <a:p>
            <a:pPr algn="l"/>
            <a:endParaRPr lang="en-GB" dirty="0" smtClean="0"/>
          </a:p>
          <a:p>
            <a:endParaRPr lang="en-GB" dirty="0"/>
          </a:p>
          <a:p>
            <a:r>
              <a:rPr lang="en-GB" dirty="0"/>
              <a:t/>
            </a:r>
            <a:br>
              <a:rPr lang="en-GB" dirty="0"/>
            </a:b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2380336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9530" y="188641"/>
            <a:ext cx="6816966" cy="864095"/>
          </a:xfrm>
        </p:spPr>
        <p:txBody>
          <a:bodyPr/>
          <a:lstStyle/>
          <a:p>
            <a:pPr algn="l"/>
            <a:r>
              <a:rPr lang="en-GB" sz="3600" dirty="0" smtClean="0"/>
              <a:t>Example of a Donation with Performance related condition</a:t>
            </a:r>
            <a:endParaRPr lang="en-GB" sz="3600" dirty="0"/>
          </a:p>
        </p:txBody>
      </p:sp>
      <p:sp>
        <p:nvSpPr>
          <p:cNvPr id="3" name="Subtitle 2"/>
          <p:cNvSpPr>
            <a:spLocks noGrp="1"/>
          </p:cNvSpPr>
          <p:nvPr>
            <p:ph type="subTitle" idx="1"/>
          </p:nvPr>
        </p:nvSpPr>
        <p:spPr>
          <a:xfrm>
            <a:off x="179512" y="1059366"/>
            <a:ext cx="8489973" cy="5609994"/>
          </a:xfrm>
        </p:spPr>
        <p:txBody>
          <a:bodyPr/>
          <a:lstStyle/>
          <a:p>
            <a:pPr marL="342900" indent="-342900" algn="l">
              <a:buFont typeface="Arial" panose="020B0604020202020204" pitchFamily="34" charset="0"/>
              <a:buChar char="•"/>
            </a:pPr>
            <a:endParaRPr lang="en-GB" sz="2400" dirty="0" smtClean="0"/>
          </a:p>
          <a:p>
            <a:pPr marL="342900" indent="-342900" algn="l">
              <a:buFont typeface="Arial" panose="020B0604020202020204" pitchFamily="34" charset="0"/>
              <a:buChar char="•"/>
            </a:pPr>
            <a:r>
              <a:rPr lang="en-GB" sz="2400" dirty="0" smtClean="0"/>
              <a:t>£</a:t>
            </a:r>
            <a:r>
              <a:rPr lang="en-GB" sz="2400" dirty="0"/>
              <a:t>63k Donation received in July 2015 to support 3 undergraduate scholarships of £6,000 per each year their 3 or 4 year degree in the School of Physics, commencing in 15/16.  </a:t>
            </a:r>
            <a:endParaRPr lang="en-GB" sz="2400" dirty="0" smtClean="0"/>
          </a:p>
          <a:p>
            <a:pPr marL="342900" indent="-342900" algn="l">
              <a:buFont typeface="Arial" panose="020B0604020202020204" pitchFamily="34" charset="0"/>
              <a:buChar char="•"/>
            </a:pPr>
            <a:endParaRPr lang="en-GB" sz="2400" i="1" dirty="0" smtClean="0"/>
          </a:p>
          <a:p>
            <a:pPr marL="342900" indent="-342900" algn="l">
              <a:buFont typeface="Arial" panose="020B0604020202020204" pitchFamily="34" charset="0"/>
              <a:buChar char="•"/>
            </a:pPr>
            <a:r>
              <a:rPr lang="en-GB" sz="2400" i="1" dirty="0" smtClean="0"/>
              <a:t>There is a PRC attached to this funding as it states that the scholarships are for students commencing their studies in 15/16, thus the funding can </a:t>
            </a:r>
            <a:r>
              <a:rPr lang="en-GB" sz="2400" i="1" dirty="0"/>
              <a:t>be deferred until allocated to students commencing their courses in </a:t>
            </a:r>
            <a:r>
              <a:rPr lang="en-GB" sz="2400" i="1" dirty="0" smtClean="0"/>
              <a:t>15/16.  At this point the PRC is met and so the income should be recognised </a:t>
            </a:r>
            <a:r>
              <a:rPr lang="en-GB" sz="2400" i="1" dirty="0"/>
              <a:t>in full</a:t>
            </a:r>
            <a:r>
              <a:rPr lang="en-GB" sz="2400" i="1" dirty="0" smtClean="0"/>
              <a:t>.</a:t>
            </a:r>
          </a:p>
          <a:p>
            <a:pPr marL="342900" indent="-342900" algn="l">
              <a:buFont typeface="Arial" panose="020B0604020202020204" pitchFamily="34" charset="0"/>
              <a:buChar char="•"/>
            </a:pPr>
            <a:endParaRPr lang="en-GB" sz="2400" dirty="0"/>
          </a:p>
          <a:p>
            <a:endParaRPr lang="en-GB" dirty="0"/>
          </a:p>
          <a:p>
            <a:r>
              <a:rPr lang="en-GB" dirty="0"/>
              <a:t/>
            </a:r>
            <a:br>
              <a:rPr lang="en-GB" dirty="0"/>
            </a:b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901365740"/>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3_pp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2013_ppt_template</Template>
  <TotalTime>1270</TotalTime>
  <Words>651</Words>
  <Application>Microsoft Office PowerPoint</Application>
  <PresentationFormat>On-screen Show (4:3)</PresentationFormat>
  <Paragraphs>86</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2013_ppt_template</vt:lpstr>
      <vt:lpstr>Worksheet</vt:lpstr>
      <vt:lpstr>Donations</vt:lpstr>
      <vt:lpstr>Donation Income Recognition</vt:lpstr>
      <vt:lpstr>Donation Income Recognition</vt:lpstr>
      <vt:lpstr>Donation Income Recognition</vt:lpstr>
      <vt:lpstr>Donation Income Recognition</vt:lpstr>
      <vt:lpstr>Slide 6</vt:lpstr>
      <vt:lpstr>Example of a Unrestricted Donation</vt:lpstr>
      <vt:lpstr>Examples of a Restricted Donation</vt:lpstr>
      <vt:lpstr>Example of a Donation with Performance related condition</vt:lpstr>
      <vt:lpstr>Questions?</vt:lpstr>
    </vt:vector>
  </TitlesOfParts>
  <Company>The 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processes</dc:title>
  <dc:creator>Jill Roberts</dc:creator>
  <cp:lastModifiedBy>Jill Roberts</cp:lastModifiedBy>
  <cp:revision>121</cp:revision>
  <dcterms:created xsi:type="dcterms:W3CDTF">2015-06-03T11:13:51Z</dcterms:created>
  <dcterms:modified xsi:type="dcterms:W3CDTF">2015-06-19T14:48:18Z</dcterms:modified>
</cp:coreProperties>
</file>