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6.xml" ContentType="application/vnd.openxmlformats-officedocument.presentationml.tags+xml"/>
  <Override PartName="/ppt/notesSlides/notesSlide13.xml" ContentType="application/vnd.openxmlformats-officedocument.presentationml.notesSlide+xml"/>
  <Override PartName="/ppt/tags/tag7.xml" ContentType="application/vnd.openxmlformats-officedocument.presentationml.tags+xml"/>
  <Override PartName="/ppt/notesSlides/notesSlide14.xml" ContentType="application/vnd.openxmlformats-officedocument.presentationml.notesSlide+xml"/>
  <Override PartName="/ppt/tags/tag8.xml" ContentType="application/vnd.openxmlformats-officedocument.presentationml.tags+xml"/>
  <Override PartName="/ppt/notesSlides/notesSlide1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6.xml" ContentType="application/vnd.openxmlformats-officedocument.presentationml.notesSlide+xml"/>
  <Override PartName="/ppt/tags/tag14.xml" ContentType="application/vnd.openxmlformats-officedocument.presentationml.tags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tags/tag15.xml" ContentType="application/vnd.openxmlformats-officedocument.presentationml.tags+xml"/>
  <Override PartName="/ppt/notesSlides/notesSlide17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tags/tag16.xml" ContentType="application/vnd.openxmlformats-officedocument.presentationml.tags+xml"/>
  <Override PartName="/ppt/notesSlides/notesSlide18.xml" ContentType="application/vnd.openxmlformats-officedocument.presentationml.notesSlide+xml"/>
  <Override PartName="/ppt/tags/tag17.xml" ContentType="application/vnd.openxmlformats-officedocument.presentationml.tags+xml"/>
  <Override PartName="/ppt/media/audio1.bin" ContentType="audio/unknown"/>
  <Override PartName="/ppt/tags/tag18.xml" ContentType="application/vnd.openxmlformats-officedocument.presentationml.tags+xml"/>
  <Override PartName="/ppt/notesSlides/notesSlide19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ppt/tags/tag26.xml" ContentType="application/vnd.openxmlformats-officedocument.presentationml.tags+xml"/>
  <Override PartName="/ppt/notesSlides/notesSlide25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26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27.xml" ContentType="application/vnd.openxmlformats-officedocument.presentationml.notesSlide+xml"/>
  <Override PartName="/ppt/tags/tag31.xml" ContentType="application/vnd.openxmlformats-officedocument.presentationml.tags+xml"/>
  <Override PartName="/ppt/notesSlides/notesSlide28.xml" ContentType="application/vnd.openxmlformats-officedocument.presentationml.notesSlide+xml"/>
  <Override PartName="/ppt/tags/tag32.xml" ContentType="application/vnd.openxmlformats-officedocument.presentationml.tags+xml"/>
  <Override PartName="/ppt/notesSlides/notesSlide29.xml" ContentType="application/vnd.openxmlformats-officedocument.presentationml.notesSlide+xml"/>
  <Override PartName="/ppt/tags/tag33.xml" ContentType="application/vnd.openxmlformats-officedocument.presentationml.tags+xml"/>
  <Override PartName="/ppt/notesSlides/notesSlide30.xml" ContentType="application/vnd.openxmlformats-officedocument.presentationml.notesSlide+xml"/>
  <Override PartName="/ppt/tags/tag34.xml" ContentType="application/vnd.openxmlformats-officedocument.presentationml.tags+xml"/>
  <Override PartName="/ppt/notesSlides/notesSlide31.xml" ContentType="application/vnd.openxmlformats-officedocument.presentationml.notesSlide+xml"/>
  <Override PartName="/ppt/tags/tag35.xml" ContentType="application/vnd.openxmlformats-officedocument.presentationml.tags+xml"/>
  <Override PartName="/ppt/notesSlides/notesSlide32.xml" ContentType="application/vnd.openxmlformats-officedocument.presentationml.notesSlide+xml"/>
  <Override PartName="/ppt/tags/tag36.xml" ContentType="application/vnd.openxmlformats-officedocument.presentationml.tags+xml"/>
  <Override PartName="/ppt/notesSlides/notesSlide33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86" r:id="rId2"/>
  </p:sldMasterIdLst>
  <p:notesMasterIdLst>
    <p:notesMasterId r:id="rId52"/>
  </p:notesMasterIdLst>
  <p:handoutMasterIdLst>
    <p:handoutMasterId r:id="rId53"/>
  </p:handoutMasterIdLst>
  <p:sldIdLst>
    <p:sldId id="409" r:id="rId3"/>
    <p:sldId id="328" r:id="rId4"/>
    <p:sldId id="346" r:id="rId5"/>
    <p:sldId id="294" r:id="rId6"/>
    <p:sldId id="349" r:id="rId7"/>
    <p:sldId id="396" r:id="rId8"/>
    <p:sldId id="354" r:id="rId9"/>
    <p:sldId id="392" r:id="rId10"/>
    <p:sldId id="400" r:id="rId11"/>
    <p:sldId id="401" r:id="rId12"/>
    <p:sldId id="402" r:id="rId13"/>
    <p:sldId id="403" r:id="rId14"/>
    <p:sldId id="404" r:id="rId15"/>
    <p:sldId id="405" r:id="rId16"/>
    <p:sldId id="406" r:id="rId17"/>
    <p:sldId id="407" r:id="rId18"/>
    <p:sldId id="408" r:id="rId19"/>
    <p:sldId id="393" r:id="rId20"/>
    <p:sldId id="292" r:id="rId21"/>
    <p:sldId id="280" r:id="rId22"/>
    <p:sldId id="305" r:id="rId23"/>
    <p:sldId id="315" r:id="rId24"/>
    <p:sldId id="306" r:id="rId25"/>
    <p:sldId id="325" r:id="rId26"/>
    <p:sldId id="296" r:id="rId27"/>
    <p:sldId id="317" r:id="rId28"/>
    <p:sldId id="318" r:id="rId29"/>
    <p:sldId id="308" r:id="rId30"/>
    <p:sldId id="310" r:id="rId31"/>
    <p:sldId id="326" r:id="rId32"/>
    <p:sldId id="321" r:id="rId33"/>
    <p:sldId id="398" r:id="rId34"/>
    <p:sldId id="394" r:id="rId35"/>
    <p:sldId id="331" r:id="rId36"/>
    <p:sldId id="395" r:id="rId37"/>
    <p:sldId id="335" r:id="rId38"/>
    <p:sldId id="336" r:id="rId39"/>
    <p:sldId id="337" r:id="rId40"/>
    <p:sldId id="338" r:id="rId41"/>
    <p:sldId id="339" r:id="rId42"/>
    <p:sldId id="370" r:id="rId43"/>
    <p:sldId id="344" r:id="rId44"/>
    <p:sldId id="371" r:id="rId45"/>
    <p:sldId id="372" r:id="rId46"/>
    <p:sldId id="373" r:id="rId47"/>
    <p:sldId id="374" r:id="rId48"/>
    <p:sldId id="345" r:id="rId49"/>
    <p:sldId id="399" r:id="rId50"/>
    <p:sldId id="410" r:id="rId51"/>
  </p:sldIdLst>
  <p:sldSz cx="9144000" cy="6858000" type="screen4x3"/>
  <p:notesSz cx="6858000" cy="9144000"/>
  <p:custDataLst>
    <p:tags r:id="rId5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mc="http://schemas.openxmlformats.org/markup-compatibility/2006" xmlns:mv="urn:schemas-microsoft-com:mac:vml"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66"/>
    <a:srgbClr val="2B467A"/>
    <a:srgbClr val="7DA8FF"/>
    <a:srgbClr val="002060"/>
    <a:srgbClr val="CED9DE"/>
    <a:srgbClr val="BEF0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mc="http://schemas.openxmlformats.org/markup-compatibility/2006" xmlns:mv="urn:schemas-microsoft-com:mac:vml"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0040" autoAdjust="0"/>
    <p:restoredTop sz="85211" autoAdjust="0"/>
  </p:normalViewPr>
  <p:slideViewPr>
    <p:cSldViewPr>
      <p:cViewPr varScale="1">
        <p:scale>
          <a:sx n="60" d="100"/>
          <a:sy n="60" d="100"/>
        </p:scale>
        <p:origin x="-155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handoutMaster" Target="handoutMasters/handoutMaster1.xml"/><Relationship Id="rId58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Paul\Documents\Teaching\Teaching%20General\Recent%20Surveys%20Results\TP%20Survey%20for%20ECON20401%202013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Paul\Documents\Teaching\Teaching%20General\Recent%20Surveys%20Results\TP%20Survey%20for%20ECON10042%202013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Paul\Documents\Copy%20of%20My%20Work\Teaching\Teaching%20General\ResponseWare%20Survey%20results%202012_v3_willschangeswithmbclick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Paul\Documents\Teaching\Teaching%20General\Recent%20Surveys%20Results\TP%20Survey%20for%20ECON10042%202013.xlsx" TargetMode="External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-0.185442880898539"/>
                  <c:y val="0.127796687920778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smtClean="0">
                        <a:solidFill>
                          <a:schemeClr val="bg1"/>
                        </a:solidFill>
                      </a:rPr>
                      <a:t>Strongly Agree</a:t>
                    </a:r>
                    <a:endParaRPr lang="en-US" sz="1600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5447454763090801"/>
                  <c:y val="-0.229092027519466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smtClean="0">
                        <a:solidFill>
                          <a:schemeClr val="bg1"/>
                        </a:solidFill>
                      </a:rPr>
                      <a:t>Agree</a:t>
                    </a:r>
                    <a:endParaRPr lang="en-US" sz="1600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600" b="1" dirty="0" smtClean="0">
                        <a:solidFill>
                          <a:schemeClr val="tx1"/>
                        </a:solidFill>
                      </a:rPr>
                      <a:t>Neutral</a:t>
                    </a:r>
                    <a:endParaRPr lang="en-US" sz="1600" b="1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600" b="1" dirty="0" smtClean="0"/>
                      <a:t>Disagree</a:t>
                    </a:r>
                    <a:endParaRPr lang="en-US" sz="1600" b="1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'Graphical Results by Question'!$A$121:$A$125</c:f>
              <c:strCache>
                <c:ptCount val="5"/>
                <c:pt idx="0">
                  <c:v>Strongly Agree</c:v>
                </c:pt>
                <c:pt idx="1">
                  <c:v>Agree</c:v>
                </c:pt>
                <c:pt idx="2">
                  <c:v>Neutral</c:v>
                </c:pt>
                <c:pt idx="3">
                  <c:v>Disagree</c:v>
                </c:pt>
                <c:pt idx="4">
                  <c:v>Strongly Disagree</c:v>
                </c:pt>
              </c:strCache>
            </c:strRef>
          </c:cat>
          <c:val>
            <c:numRef>
              <c:f>'Graphical Results by Question'!$G$121:$G$125</c:f>
              <c:numCache>
                <c:formatCode>0.00%</c:formatCode>
                <c:ptCount val="5"/>
                <c:pt idx="0">
                  <c:v>0.35560000000000003</c:v>
                </c:pt>
                <c:pt idx="1">
                  <c:v>0.57040000000000002</c:v>
                </c:pt>
                <c:pt idx="2">
                  <c:v>5.1900000000000002E-2</c:v>
                </c:pt>
                <c:pt idx="3">
                  <c:v>2.2200000000000102E-2</c:v>
                </c:pt>
                <c:pt idx="4" formatCode="0%">
                  <c:v>0</c:v>
                </c:pt>
              </c:numCache>
            </c:numRef>
          </c:val>
        </c:ser>
        <c:ser>
          <c:idx val="1"/>
          <c:order val="1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'Graphical Results by Question'!$A$121:$A$125</c:f>
              <c:strCache>
                <c:ptCount val="5"/>
                <c:pt idx="0">
                  <c:v>Strongly Agree</c:v>
                </c:pt>
                <c:pt idx="1">
                  <c:v>Agree</c:v>
                </c:pt>
                <c:pt idx="2">
                  <c:v>Neutral</c:v>
                </c:pt>
                <c:pt idx="3">
                  <c:v>Disagree</c:v>
                </c:pt>
                <c:pt idx="4">
                  <c:v>Strongly Disagree</c:v>
                </c:pt>
              </c:strCache>
            </c:strRef>
          </c:cat>
          <c:val>
            <c:numRef>
              <c:f>'Graphical Results by Question'!$C$121:$C$125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'Graphical Results by Question'!$A$121:$A$125</c:f>
              <c:strCache>
                <c:ptCount val="5"/>
                <c:pt idx="0">
                  <c:v>Strongly Agree</c:v>
                </c:pt>
                <c:pt idx="1">
                  <c:v>Agree</c:v>
                </c:pt>
                <c:pt idx="2">
                  <c:v>Neutral</c:v>
                </c:pt>
                <c:pt idx="3">
                  <c:v>Disagree</c:v>
                </c:pt>
                <c:pt idx="4">
                  <c:v>Strongly Disagree</c:v>
                </c:pt>
              </c:strCache>
            </c:strRef>
          </c:cat>
          <c:val>
            <c:numRef>
              <c:f>'Graphical Results by Question'!$D$121:$D$125</c:f>
              <c:numCache>
                <c:formatCode>General</c:formatCode>
                <c:ptCount val="5"/>
              </c:numCache>
            </c:numRef>
          </c:val>
        </c:ser>
        <c:ser>
          <c:idx val="3"/>
          <c:order val="3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'Graphical Results by Question'!$A$121:$A$125</c:f>
              <c:strCache>
                <c:ptCount val="5"/>
                <c:pt idx="0">
                  <c:v>Strongly Agree</c:v>
                </c:pt>
                <c:pt idx="1">
                  <c:v>Agree</c:v>
                </c:pt>
                <c:pt idx="2">
                  <c:v>Neutral</c:v>
                </c:pt>
                <c:pt idx="3">
                  <c:v>Disagree</c:v>
                </c:pt>
                <c:pt idx="4">
                  <c:v>Strongly Disagree</c:v>
                </c:pt>
              </c:strCache>
            </c:strRef>
          </c:cat>
          <c:val>
            <c:numRef>
              <c:f>'Graphical Results by Question'!$E$121:$E$125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-0.20501674056418001"/>
                  <c:y val="5.8083755517061401E-2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smtClean="0">
                        <a:solidFill>
                          <a:schemeClr val="bg1"/>
                        </a:solidFill>
                      </a:rPr>
                      <a:t>Strongly</a:t>
                    </a:r>
                    <a:r>
                      <a:rPr lang="en-US" sz="1600" baseline="0" dirty="0" smtClean="0">
                        <a:solidFill>
                          <a:schemeClr val="bg1"/>
                        </a:solidFill>
                      </a:rPr>
                      <a:t> Agree</a:t>
                    </a:r>
                    <a:endParaRPr lang="en-US" sz="1600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61142953813213"/>
                  <c:y val="-0.220336155142139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smtClean="0">
                        <a:solidFill>
                          <a:schemeClr val="bg1"/>
                        </a:solidFill>
                      </a:rPr>
                      <a:t>Agree</a:t>
                    </a:r>
                    <a:endParaRPr lang="en-US" sz="1600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600" b="1" dirty="0" smtClean="0">
                        <a:solidFill>
                          <a:schemeClr val="tx1"/>
                        </a:solidFill>
                      </a:rPr>
                      <a:t>Neutral</a:t>
                    </a:r>
                    <a:endParaRPr lang="en-US" sz="1600" b="1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600" b="1" dirty="0" smtClean="0"/>
                      <a:t>Disagree</a:t>
                    </a:r>
                    <a:endParaRPr lang="en-US" sz="1600" b="1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'Graphical Results by Question'!$A$49:$A$53</c:f>
              <c:strCache>
                <c:ptCount val="5"/>
                <c:pt idx="0">
                  <c:v>Strongly Agree</c:v>
                </c:pt>
                <c:pt idx="1">
                  <c:v>Agree</c:v>
                </c:pt>
                <c:pt idx="2">
                  <c:v>Neutral</c:v>
                </c:pt>
                <c:pt idx="3">
                  <c:v>Disagree</c:v>
                </c:pt>
                <c:pt idx="4">
                  <c:v>Strongly Disagree</c:v>
                </c:pt>
              </c:strCache>
            </c:strRef>
          </c:cat>
          <c:val>
            <c:numRef>
              <c:f>'Graphical Results by Question'!$G$49:$G$53</c:f>
              <c:numCache>
                <c:formatCode>0.00%</c:formatCode>
                <c:ptCount val="5"/>
                <c:pt idx="0">
                  <c:v>0.43430000000000102</c:v>
                </c:pt>
                <c:pt idx="1">
                  <c:v>0.40400000000000003</c:v>
                </c:pt>
                <c:pt idx="2">
                  <c:v>0.1212</c:v>
                </c:pt>
                <c:pt idx="3">
                  <c:v>3.0300000000000001E-2</c:v>
                </c:pt>
                <c:pt idx="4">
                  <c:v>1.01E-2</c:v>
                </c:pt>
              </c:numCache>
            </c:numRef>
          </c:val>
        </c:ser>
        <c:ser>
          <c:idx val="1"/>
          <c:order val="1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'Graphical Results by Question'!$A$49:$A$53</c:f>
              <c:strCache>
                <c:ptCount val="5"/>
                <c:pt idx="0">
                  <c:v>Strongly Agree</c:v>
                </c:pt>
                <c:pt idx="1">
                  <c:v>Agree</c:v>
                </c:pt>
                <c:pt idx="2">
                  <c:v>Neutral</c:v>
                </c:pt>
                <c:pt idx="3">
                  <c:v>Disagree</c:v>
                </c:pt>
                <c:pt idx="4">
                  <c:v>Strongly Disagree</c:v>
                </c:pt>
              </c:strCache>
            </c:strRef>
          </c:cat>
          <c:val>
            <c:numRef>
              <c:f>'Graphical Results by Question'!$C$49:$C$53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'Graphical Results by Question'!$A$49:$A$53</c:f>
              <c:strCache>
                <c:ptCount val="5"/>
                <c:pt idx="0">
                  <c:v>Strongly Agree</c:v>
                </c:pt>
                <c:pt idx="1">
                  <c:v>Agree</c:v>
                </c:pt>
                <c:pt idx="2">
                  <c:v>Neutral</c:v>
                </c:pt>
                <c:pt idx="3">
                  <c:v>Disagree</c:v>
                </c:pt>
                <c:pt idx="4">
                  <c:v>Strongly Disagree</c:v>
                </c:pt>
              </c:strCache>
            </c:strRef>
          </c:cat>
          <c:val>
            <c:numRef>
              <c:f>'Graphical Results by Question'!$D$49:$D$53</c:f>
              <c:numCache>
                <c:formatCode>General</c:formatCode>
                <c:ptCount val="5"/>
              </c:numCache>
            </c:numRef>
          </c:val>
        </c:ser>
        <c:ser>
          <c:idx val="3"/>
          <c:order val="3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'Graphical Results by Question'!$A$49:$A$53</c:f>
              <c:strCache>
                <c:ptCount val="5"/>
                <c:pt idx="0">
                  <c:v>Strongly Agree</c:v>
                </c:pt>
                <c:pt idx="1">
                  <c:v>Agree</c:v>
                </c:pt>
                <c:pt idx="2">
                  <c:v>Neutral</c:v>
                </c:pt>
                <c:pt idx="3">
                  <c:v>Disagree</c:v>
                </c:pt>
                <c:pt idx="4">
                  <c:v>Strongly Disagree</c:v>
                </c:pt>
              </c:strCache>
            </c:strRef>
          </c:cat>
          <c:val>
            <c:numRef>
              <c:f>'Graphical Results by Question'!$E$49:$E$53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-0.20500056986005399"/>
                  <c:y val="0.139952150019507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/>
                      <a:t>Laptop 
35%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0599135938300799"/>
                  <c:y val="-0.23104774072722201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/>
                      <a:t>Smart Phone
39%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7356548506104699"/>
                  <c:y val="5.9164937745935502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 smtClean="0"/>
                      <a:t>Tablet</a:t>
                    </a:r>
                    <a:r>
                      <a:rPr lang="en-US" sz="1600" b="1" dirty="0"/>
                      <a:t>
11%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600" b="1" dirty="0">
                        <a:solidFill>
                          <a:schemeClr val="tx1"/>
                        </a:solidFill>
                      </a:rPr>
                      <a:t>Clickers
15%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ResponseWare!$D$85:$D$88</c:f>
              <c:strCache>
                <c:ptCount val="4"/>
                <c:pt idx="0">
                  <c:v>Laptop or Notebook</c:v>
                </c:pt>
                <c:pt idx="1">
                  <c:v>Smart Phone</c:v>
                </c:pt>
                <c:pt idx="2">
                  <c:v>Tablet/Other</c:v>
                </c:pt>
                <c:pt idx="3">
                  <c:v>Clickers</c:v>
                </c:pt>
              </c:strCache>
            </c:strRef>
          </c:cat>
          <c:val>
            <c:numRef>
              <c:f>ResponseWare!$E$85:$E$88</c:f>
              <c:numCache>
                <c:formatCode>General</c:formatCode>
                <c:ptCount val="4"/>
                <c:pt idx="0">
                  <c:v>22</c:v>
                </c:pt>
                <c:pt idx="1">
                  <c:v>24</c:v>
                </c:pt>
                <c:pt idx="2">
                  <c:v>7</c:v>
                </c:pt>
                <c:pt idx="3">
                  <c:v>9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spPr>
    <a:noFill/>
  </c:sp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-1.84579213076091E-2"/>
                  <c:y val="5.74175091656485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 smtClean="0"/>
                      <a:t>Clicker</a:t>
                    </a:r>
                    <a:r>
                      <a:rPr lang="en-US" sz="1600" b="1" baseline="0" dirty="0" smtClean="0"/>
                      <a:t>s </a:t>
                    </a:r>
                    <a:r>
                      <a:rPr lang="en-US" sz="1600" b="1" dirty="0" smtClean="0"/>
                      <a:t>2%</a:t>
                    </a:r>
                    <a:endParaRPr lang="en-US" sz="1600" b="1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22852039374552"/>
                  <c:y val="-0.21892267072366101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 smtClean="0">
                        <a:solidFill>
                          <a:schemeClr val="bg1"/>
                        </a:solidFill>
                      </a:rPr>
                      <a:t>Smart Phone</a:t>
                    </a:r>
                    <a:r>
                      <a:rPr lang="en-US" sz="1600" b="1" baseline="0" dirty="0" smtClean="0">
                        <a:solidFill>
                          <a:schemeClr val="bg1"/>
                        </a:solidFill>
                      </a:rPr>
                      <a:t> 62%</a:t>
                    </a:r>
                    <a:endParaRPr lang="en-US" sz="1600" b="1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600" b="1" dirty="0" smtClean="0"/>
                      <a:t>Laptop 12%</a:t>
                    </a:r>
                    <a:endParaRPr lang="en-US" sz="1600" b="1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6479757815410501"/>
                  <c:y val="0.22029865162374199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 smtClean="0">
                        <a:solidFill>
                          <a:schemeClr val="bg1"/>
                        </a:solidFill>
                      </a:rPr>
                      <a:t>Tablet 23%</a:t>
                    </a:r>
                    <a:endParaRPr lang="en-US" sz="1600" b="1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'Graphical Results by Question'!$A$64:$A$67</c:f>
              <c:strCache>
                <c:ptCount val="4"/>
                <c:pt idx="0">
                  <c:v>Clicker</c:v>
                </c:pt>
                <c:pt idx="1">
                  <c:v>Phone</c:v>
                </c:pt>
                <c:pt idx="2">
                  <c:v>Laptop</c:v>
                </c:pt>
                <c:pt idx="3">
                  <c:v>Tablet/iPod/Other</c:v>
                </c:pt>
              </c:strCache>
            </c:strRef>
          </c:cat>
          <c:val>
            <c:numRef>
              <c:f>'Graphical Results by Question'!$G$64:$G$67</c:f>
              <c:numCache>
                <c:formatCode>0.00%</c:formatCode>
                <c:ptCount val="4"/>
                <c:pt idx="0">
                  <c:v>2.52E-2</c:v>
                </c:pt>
                <c:pt idx="1">
                  <c:v>0.62180000000000202</c:v>
                </c:pt>
                <c:pt idx="2">
                  <c:v>0.1176</c:v>
                </c:pt>
                <c:pt idx="3">
                  <c:v>0.23530000000000001</c:v>
                </c:pt>
              </c:numCache>
            </c:numRef>
          </c:val>
        </c:ser>
        <c:ser>
          <c:idx val="1"/>
          <c:order val="1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'Graphical Results by Question'!$A$64:$A$67</c:f>
              <c:strCache>
                <c:ptCount val="4"/>
                <c:pt idx="0">
                  <c:v>Clicker</c:v>
                </c:pt>
                <c:pt idx="1">
                  <c:v>Phone</c:v>
                </c:pt>
                <c:pt idx="2">
                  <c:v>Laptop</c:v>
                </c:pt>
                <c:pt idx="3">
                  <c:v>Tablet/iPod/Other</c:v>
                </c:pt>
              </c:strCache>
            </c:strRef>
          </c:cat>
          <c:val>
            <c:numRef>
              <c:f>'Graphical Results by Question'!$C$64:$C$67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'Graphical Results by Question'!$A$64:$A$67</c:f>
              <c:strCache>
                <c:ptCount val="4"/>
                <c:pt idx="0">
                  <c:v>Clicker</c:v>
                </c:pt>
                <c:pt idx="1">
                  <c:v>Phone</c:v>
                </c:pt>
                <c:pt idx="2">
                  <c:v>Laptop</c:v>
                </c:pt>
                <c:pt idx="3">
                  <c:v>Tablet/iPod/Other</c:v>
                </c:pt>
              </c:strCache>
            </c:strRef>
          </c:cat>
          <c:val>
            <c:numRef>
              <c:f>'Graphical Results by Question'!$D$64:$D$67</c:f>
              <c:numCache>
                <c:formatCode>General</c:formatCode>
                <c:ptCount val="4"/>
              </c:numCache>
            </c:numRef>
          </c:val>
        </c:ser>
        <c:ser>
          <c:idx val="3"/>
          <c:order val="3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'Graphical Results by Question'!$A$64:$A$67</c:f>
              <c:strCache>
                <c:ptCount val="4"/>
                <c:pt idx="0">
                  <c:v>Clicker</c:v>
                </c:pt>
                <c:pt idx="1">
                  <c:v>Phone</c:v>
                </c:pt>
                <c:pt idx="2">
                  <c:v>Laptop</c:v>
                </c:pt>
                <c:pt idx="3">
                  <c:v>Tablet/iPod/Other</c:v>
                </c:pt>
              </c:strCache>
            </c:strRef>
          </c:cat>
          <c:val>
            <c:numRef>
              <c:f>'Graphical Results by Question'!$E$64:$E$67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</c:plotArea>
    <c:plotVisOnly val="1"/>
    <c:dispBlanksAs val="zero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12AB9E-7A00-4A12-9495-C9634A56AAB1}" type="datetimeFigureOut">
              <a:rPr lang="en-GB" smtClean="0"/>
              <a:pPr/>
              <a:t>14/03/2014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C289F2-494F-4CE5-B764-8537CF01733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18314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EEE9CE-ABDF-4F10-871E-549F5917225E}" type="datetimeFigureOut">
              <a:rPr lang="en-GB" smtClean="0"/>
              <a:pPr/>
              <a:t>14/03/2014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5688D9-83D0-42A0-97E0-1CE3BEF249A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0676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CB1A7E-062E-B64E-AACC-FA763D3BB82B}" type="slidenum">
              <a:rPr lang="en-US">
                <a:latin typeface="Arial" charset="0"/>
                <a:ea typeface="ＭＳ Ｐゴシック" charset="-128"/>
                <a:cs typeface="ＭＳ Ｐゴシック" charset="-128"/>
              </a:rPr>
              <a:pPr/>
              <a:t>1</a:t>
            </a:fld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Try and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condence</a:t>
            </a:r>
            <a:r>
              <a:rPr lang="en-GB" baseline="0" dirty="0" smtClean="0"/>
              <a:t> these two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5688D9-83D0-42A0-97E0-1CE3BEF249A1}" type="slidenum">
              <a:rPr lang="en-GB" smtClean="0">
                <a:solidFill>
                  <a:prstClr val="black"/>
                </a:solidFill>
              </a:rPr>
              <a:pPr/>
              <a:t>16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0641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5688D9-83D0-42A0-97E0-1CE3BEF249A1}" type="slidenum">
              <a:rPr lang="en-GB" smtClean="0">
                <a:solidFill>
                  <a:prstClr val="black"/>
                </a:solidFill>
              </a:rPr>
              <a:pPr/>
              <a:t>17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2543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GB" sz="1200" dirty="0" smtClean="0">
                <a:latin typeface="Calibri" panose="020F0502020204030204" pitchFamily="34" charset="0"/>
              </a:rPr>
              <a:t>Paul – how do you think about using this to mentally break up the presentation for people? It doesn’t work so well with Twitter</a:t>
            </a:r>
            <a:r>
              <a:rPr lang="en-GB" sz="1200" baseline="0" dirty="0" smtClean="0">
                <a:latin typeface="Calibri" panose="020F0502020204030204" pitchFamily="34" charset="0"/>
              </a:rPr>
              <a:t> as, perceived value can be argued about a lot for the PI also, so I </a:t>
            </a:r>
            <a:r>
              <a:rPr lang="en-GB" sz="1200" baseline="0" dirty="0" err="1" smtClean="0">
                <a:latin typeface="Calibri" panose="020F0502020204030204" pitchFamily="34" charset="0"/>
              </a:rPr>
              <a:t>don’;t</a:t>
            </a:r>
            <a:r>
              <a:rPr lang="en-GB" sz="1200" baseline="0" dirty="0" smtClean="0">
                <a:latin typeface="Calibri" panose="020F0502020204030204" pitchFamily="34" charset="0"/>
              </a:rPr>
              <a:t> know but I think it does break things up ok</a:t>
            </a:r>
            <a:endParaRPr lang="en-GB" sz="1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2129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B9F11D-AAFF-4894-9838-685023181278}" type="slidenum">
              <a:rPr lang="en-US"/>
              <a:pPr/>
              <a:t>19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it-IT" dirty="0" smtClean="0"/>
              <a:t>Case: Facilited by interaction technolgies,</a:t>
            </a:r>
            <a:r>
              <a:rPr lang="it-IT" baseline="0" dirty="0" smtClean="0"/>
              <a:t> namely TurnignPoint allowing embedding of MCQs within lectures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12105899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5688D9-83D0-42A0-97E0-1CE3BEF249A1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08086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So increased usage has allowed feasibility over </a:t>
            </a:r>
            <a:r>
              <a:rPr lang="en-GB" dirty="0" err="1" smtClean="0"/>
              <a:t>severalk</a:t>
            </a:r>
            <a:r>
              <a:rPr lang="en-GB" dirty="0" smtClean="0"/>
              <a:t> years, allowing explore new potential worth highlighting as useful for those teaching large cohorts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5688D9-83D0-42A0-97E0-1CE3BEF249A1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25447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9FEDFE-796F-47B7-975C-24E2045D8713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3852420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Whats</a:t>
            </a:r>
            <a:r>
              <a:rPr lang="en-GB" dirty="0" smtClean="0"/>
              <a:t> interesting is that the second survey for the same cohort genuinely shows a shift of the use of devices. Also the survey</a:t>
            </a:r>
            <a:r>
              <a:rPr lang="en-GB" baseline="0" dirty="0" smtClean="0"/>
              <a:t> on the right hand side was taken through an interactive slide therefore giving a much higher return rate.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5688D9-83D0-42A0-97E0-1CE3BEF249A1}" type="slidenum">
              <a:rPr lang="en-GB" smtClean="0"/>
              <a:pPr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6928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ProbaBLY</a:t>
            </a:r>
            <a:r>
              <a:rPr lang="en-GB" dirty="0" smtClean="0"/>
              <a:t> delete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5688D9-83D0-42A0-97E0-1CE3BEF249A1}" type="slidenum">
              <a:rPr lang="en-GB" smtClean="0"/>
              <a:pPr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48637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Delete this but for now a place holder (I’ll just press</a:t>
            </a:r>
            <a:r>
              <a:rPr lang="en-GB" baseline="0" dirty="0" smtClean="0"/>
              <a:t> Escape)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5688D9-83D0-42A0-97E0-1CE3BEF249A1}" type="slidenum">
              <a:rPr lang="en-GB" smtClean="0"/>
              <a:pPr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05635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DB912B-B48A-4852-9ED2-251BF4D58C74}" type="slidenum">
              <a:rPr lang="en-US"/>
              <a:pPr/>
              <a:t>2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20925848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Which of these are</a:t>
            </a:r>
            <a:r>
              <a:rPr lang="en-GB" baseline="0" dirty="0" smtClean="0"/>
              <a:t> a problem, or which of these give you most good ideas for use?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5688D9-83D0-42A0-97E0-1CE3BEF249A1}" type="slidenum">
              <a:rPr lang="en-GB" smtClean="0"/>
              <a:pPr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90422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211616-AA24-446D-B357-5B7A2A8CF649}" type="slidenum">
              <a:rPr lang="en-US"/>
              <a:pPr/>
              <a:t>32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it-IT" dirty="0" smtClean="0"/>
              <a:t>As a </a:t>
            </a:r>
            <a:r>
              <a:rPr lang="en-GB" noProof="0" dirty="0" smtClean="0"/>
              <a:t>support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role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easier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to</a:t>
            </a:r>
            <a:r>
              <a:rPr lang="it-IT" baseline="0" dirty="0" smtClean="0"/>
              <a:t> </a:t>
            </a:r>
            <a:r>
              <a:rPr lang="it-IT" baseline="0" dirty="0" err="1" smtClean="0"/>
              <a:t>use</a:t>
            </a:r>
            <a:r>
              <a:rPr lang="it-IT" baseline="0" dirty="0" smtClean="0"/>
              <a:t>,</a:t>
            </a:r>
          </a:p>
          <a:p>
            <a:pPr eaLnBrk="1" hangingPunct="1"/>
            <a:endParaRPr lang="it-IT" baseline="0" dirty="0" smtClean="0"/>
          </a:p>
          <a:p>
            <a:pPr eaLnBrk="1" hangingPunct="1"/>
            <a:r>
              <a:rPr lang="it-IT" baseline="0" dirty="0" err="1" smtClean="0"/>
              <a:t>Easier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to</a:t>
            </a:r>
            <a:r>
              <a:rPr lang="it-IT" baseline="0" dirty="0" smtClean="0"/>
              <a:t> </a:t>
            </a:r>
            <a:r>
              <a:rPr lang="it-IT" baseline="0" dirty="0" err="1" smtClean="0"/>
              <a:t>ptompt</a:t>
            </a:r>
            <a:endParaRPr lang="it-IT" baseline="0" dirty="0" smtClean="0"/>
          </a:p>
          <a:p>
            <a:pPr eaLnBrk="1" hangingPunct="1"/>
            <a:endParaRPr lang="it-IT" baseline="0" dirty="0" smtClean="0"/>
          </a:p>
          <a:p>
            <a:pPr eaLnBrk="1" hangingPunct="1"/>
            <a:r>
              <a:rPr lang="it-IT" baseline="0" dirty="0" smtClean="0"/>
              <a:t>wifi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38976150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indent="0">
              <a:buNone/>
            </a:pPr>
            <a:endParaRPr lang="en-GB" sz="1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2274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B9F11D-AAFF-4894-9838-685023181278}" type="slidenum">
              <a:rPr lang="en-US"/>
              <a:pPr/>
              <a:t>34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32623709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B9F11D-AAFF-4894-9838-685023181278}" type="slidenum">
              <a:rPr lang="en-US"/>
              <a:pPr/>
              <a:t>35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25660322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Change look or </a:t>
            </a:r>
            <a:r>
              <a:rPr lang="en-GB" dirty="0" err="1" smtClean="0"/>
              <a:t>condence</a:t>
            </a:r>
            <a:r>
              <a:rPr lang="en-GB" dirty="0" smtClean="0"/>
              <a:t> as repeat from what in  TP</a:t>
            </a:r>
            <a:r>
              <a:rPr lang="en-GB" baseline="0" dirty="0" smtClean="0"/>
              <a:t> section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5688D9-83D0-42A0-97E0-1CE3BEF249A1}" type="slidenum">
              <a:rPr lang="en-GB" smtClean="0"/>
              <a:pPr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704077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Condence</a:t>
            </a:r>
            <a:r>
              <a:rPr lang="en-GB" dirty="0" smtClean="0"/>
              <a:t> lots of the results, but this is very </a:t>
            </a:r>
            <a:r>
              <a:rPr lang="en-GB" dirty="0" err="1" smtClean="0"/>
              <a:t>interestiong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5688D9-83D0-42A0-97E0-1CE3BEF249A1}" type="slidenum">
              <a:rPr lang="en-GB" smtClean="0"/>
              <a:pPr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036786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9FEDFE-796F-47B7-975C-24E2045D8713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240913410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9FEDFE-796F-47B7-975C-24E2045D8713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257386858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211616-AA24-446D-B357-5B7A2A8CF649}" type="slidenum">
              <a:rPr lang="en-US"/>
              <a:pPr/>
              <a:t>42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it-IT" dirty="0" smtClean="0"/>
              <a:t>As a </a:t>
            </a:r>
            <a:r>
              <a:rPr lang="en-GB" noProof="0" dirty="0" smtClean="0"/>
              <a:t>support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role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easier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to</a:t>
            </a:r>
            <a:r>
              <a:rPr lang="it-IT" baseline="0" dirty="0" smtClean="0"/>
              <a:t> </a:t>
            </a:r>
            <a:r>
              <a:rPr lang="it-IT" baseline="0" dirty="0" err="1" smtClean="0"/>
              <a:t>use</a:t>
            </a:r>
            <a:r>
              <a:rPr lang="it-IT" baseline="0" dirty="0" smtClean="0"/>
              <a:t>,</a:t>
            </a:r>
          </a:p>
          <a:p>
            <a:pPr eaLnBrk="1" hangingPunct="1"/>
            <a:endParaRPr lang="it-IT" baseline="0" dirty="0" smtClean="0"/>
          </a:p>
          <a:p>
            <a:pPr eaLnBrk="1" hangingPunct="1"/>
            <a:r>
              <a:rPr lang="it-IT" baseline="0" dirty="0" err="1" smtClean="0"/>
              <a:t>Easier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to</a:t>
            </a:r>
            <a:r>
              <a:rPr lang="it-IT" baseline="0" dirty="0" smtClean="0"/>
              <a:t> </a:t>
            </a:r>
            <a:r>
              <a:rPr lang="it-IT" baseline="0" dirty="0" err="1" smtClean="0"/>
              <a:t>ptompt</a:t>
            </a:r>
            <a:endParaRPr lang="it-IT" baseline="0" dirty="0" smtClean="0"/>
          </a:p>
          <a:p>
            <a:pPr eaLnBrk="1" hangingPunct="1"/>
            <a:endParaRPr lang="it-IT" baseline="0" dirty="0" smtClean="0"/>
          </a:p>
          <a:p>
            <a:pPr eaLnBrk="1" hangingPunct="1"/>
            <a:r>
              <a:rPr lang="it-IT" baseline="0" dirty="0" smtClean="0"/>
              <a:t>wifi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41124864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5688D9-83D0-42A0-97E0-1CE3BEF249A1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414630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8791367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836022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6360638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9413182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947E80-A875-F94B-BB9D-D7230221B2A0}" type="slidenum">
              <a:rPr lang="en-US">
                <a:latin typeface="Arial" charset="0"/>
                <a:ea typeface="ＭＳ Ｐゴシック" charset="-128"/>
                <a:cs typeface="ＭＳ Ｐゴシック" charset="-128"/>
              </a:rPr>
              <a:pPr/>
              <a:t>49</a:t>
            </a:fld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B9F11D-AAFF-4894-9838-685023181278}" type="slidenum">
              <a:rPr lang="en-US"/>
              <a:pPr/>
              <a:t>4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39729451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B9F11D-AAFF-4894-9838-685023181278}" type="slidenum">
              <a:rPr lang="en-US"/>
              <a:pPr/>
              <a:t>5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41409635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GB" dirty="0" smtClean="0"/>
              <a:t>Nice flow or an </a:t>
            </a:r>
            <a:r>
              <a:rPr lang="en-GB" dirty="0" err="1" smtClean="0"/>
              <a:t>itinary</a:t>
            </a:r>
            <a:r>
              <a:rPr lang="en-GB" dirty="0" smtClean="0"/>
              <a:t>, graphic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888774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GB" sz="1200" dirty="0" smtClean="0">
                <a:latin typeface="Calibri" panose="020F0502020204030204" pitchFamily="34" charset="0"/>
              </a:rPr>
              <a:t>The typical module structure can limit our ability to address the challenges of large cohort teaching - we can challenge this structure using our academic licence</a:t>
            </a:r>
            <a:endParaRPr lang="en-GB" sz="1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9602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6DE8B-78C3-44DC-B5AF-66E735FA6D42}" type="slidenum">
              <a:rPr lang="en-GB" smtClean="0">
                <a:solidFill>
                  <a:prstClr val="black"/>
                </a:solidFill>
              </a:rPr>
              <a:pPr/>
              <a:t>10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7341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6DE8B-78C3-44DC-B5AF-66E735FA6D42}" type="slidenum">
              <a:rPr lang="en-GB" smtClean="0">
                <a:solidFill>
                  <a:prstClr val="black"/>
                </a:solidFill>
              </a:rPr>
              <a:pPr/>
              <a:t>11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734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E5543-296C-43CB-8716-0301C8C1109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14/03/2014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9A06A-611A-4582-AB9C-E2440375AAC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776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E5543-296C-43CB-8716-0301C8C1109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14/03/2014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9A06A-611A-4582-AB9C-E2440375AAC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198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E5543-296C-43CB-8716-0301C8C1109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14/03/2014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9A06A-611A-4582-AB9C-E2440375AAC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7822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BC522-9128-664D-873F-7A7C44F3E7AC}" type="datetimeFigureOut">
              <a:rPr lang="en-US" smtClean="0"/>
              <a:pPr/>
              <a:t>3/14/2014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207A3-FB1A-584A-8767-AC802CCB2B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BC522-9128-664D-873F-7A7C44F3E7AC}" type="datetimeFigureOut">
              <a:rPr lang="en-US" smtClean="0"/>
              <a:pPr/>
              <a:t>3/14/2014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26083-E84A-4067-BAD4-965CCF5F852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BC522-9128-664D-873F-7A7C44F3E7AC}" type="datetimeFigureOut">
              <a:rPr lang="en-US" smtClean="0"/>
              <a:pPr/>
              <a:t>3/14/2014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26083-E84A-4067-BAD4-965CCF5F852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BC522-9128-664D-873F-7A7C44F3E7AC}" type="datetimeFigureOut">
              <a:rPr lang="en-US" smtClean="0"/>
              <a:pPr/>
              <a:t>3/14/2014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26083-E84A-4067-BAD4-965CCF5F852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BC522-9128-664D-873F-7A7C44F3E7AC}" type="datetimeFigureOut">
              <a:rPr lang="en-US" smtClean="0"/>
              <a:pPr/>
              <a:t>3/14/2014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26083-E84A-4067-BAD4-965CCF5F852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BC522-9128-664D-873F-7A7C44F3E7AC}" type="datetimeFigureOut">
              <a:rPr lang="en-US" smtClean="0"/>
              <a:pPr/>
              <a:t>3/14/2014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26083-E84A-4067-BAD4-965CCF5F852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BC522-9128-664D-873F-7A7C44F3E7AC}" type="datetimeFigureOut">
              <a:rPr lang="en-US" smtClean="0"/>
              <a:pPr/>
              <a:t>3/14/2014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26083-E84A-4067-BAD4-965CCF5F852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BC522-9128-664D-873F-7A7C44F3E7AC}" type="datetimeFigureOut">
              <a:rPr lang="en-US" smtClean="0"/>
              <a:pPr/>
              <a:t>3/14/2014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26083-E84A-4067-BAD4-965CCF5F852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E5543-296C-43CB-8716-0301C8C1109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14/03/2014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9A06A-611A-4582-AB9C-E2440375AAC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826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BC522-9128-664D-873F-7A7C44F3E7AC}" type="datetimeFigureOut">
              <a:rPr lang="en-US" smtClean="0"/>
              <a:pPr/>
              <a:t>3/14/2014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26083-E84A-4067-BAD4-965CCF5F852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BC522-9128-664D-873F-7A7C44F3E7AC}" type="datetimeFigureOut">
              <a:rPr lang="en-US" smtClean="0"/>
              <a:pPr/>
              <a:t>3/14/2014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26083-E84A-4067-BAD4-965CCF5F852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BC522-9128-664D-873F-7A7C44F3E7AC}" type="datetimeFigureOut">
              <a:rPr lang="en-US" smtClean="0"/>
              <a:pPr/>
              <a:t>3/14/2014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26083-E84A-4067-BAD4-965CCF5F852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AF9DD9-647B-491D-B9C1-77B8D00F41CA}" type="datetimeFigureOut">
              <a:rPr lang="en-GB" smtClean="0"/>
              <a:pPr/>
              <a:t>14/03/2014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26083-E84A-4067-BAD4-965CCF5F852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E5543-296C-43CB-8716-0301C8C1109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14/03/2014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9A06A-611A-4582-AB9C-E2440375AAC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143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E5543-296C-43CB-8716-0301C8C1109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14/03/2014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9A06A-611A-4582-AB9C-E2440375AAC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829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E5543-296C-43CB-8716-0301C8C1109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14/03/2014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9A06A-611A-4582-AB9C-E2440375AAC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904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E5543-296C-43CB-8716-0301C8C1109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14/03/2014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9A06A-611A-4582-AB9C-E2440375AAC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52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E5543-296C-43CB-8716-0301C8C1109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14/03/2014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9A06A-611A-4582-AB9C-E2440375AAC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101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E5543-296C-43CB-8716-0301C8C1109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14/03/2014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9A06A-611A-4582-AB9C-E2440375AAC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833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E5543-296C-43CB-8716-0301C8C1109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14/03/2014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9A06A-611A-4582-AB9C-E2440375AAC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623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5E5543-296C-43CB-8716-0301C8C1109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14/03/2014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9A06A-611A-4582-AB9C-E2440375AAC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675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BC522-9128-664D-873F-7A7C44F3E7AC}" type="datetimeFigureOut">
              <a:rPr lang="en-US" smtClean="0"/>
              <a:pPr/>
              <a:t>3/14/2014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26083-E84A-4067-BAD4-965CCF5F8528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ffnet.manchester.ac.uk/employment/training/personal-development/academic-staff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7.xml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9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emf"/><Relationship Id="rId5" Type="http://schemas.openxmlformats.org/officeDocument/2006/relationships/package" Target="../embeddings/Microsoft_Excel_Worksheet1.xlsx"/><Relationship Id="rId4" Type="http://schemas.openxmlformats.org/officeDocument/2006/relationships/oleObject" Target="../embeddings/oleObject1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4.xml"/><Relationship Id="rId4" Type="http://schemas.openxmlformats.org/officeDocument/2006/relationships/chart" Target="../charts/char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16.xml"/><Relationship Id="rId4" Type="http://schemas.openxmlformats.org/officeDocument/2006/relationships/image" Target="../media/image22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audio" Target="file:///C:\Users\Paul\Google%20Drive\Teaching\Teaching%20General\Jeopardy_1min.wav" TargetMode="External"/><Relationship Id="rId7" Type="http://schemas.openxmlformats.org/officeDocument/2006/relationships/audio" Target="../media/audio1.bin"/><Relationship Id="rId2" Type="http://schemas.microsoft.com/office/2007/relationships/media" Target="file:///C:\Users\Paul\Google%20Drive\Teaching\Teaching%20General\Jeopardy_1min.wav" TargetMode="External"/><Relationship Id="rId1" Type="http://schemas.openxmlformats.org/officeDocument/2006/relationships/tags" Target="../tags/tag17.xml"/><Relationship Id="rId6" Type="http://schemas.openxmlformats.org/officeDocument/2006/relationships/slideLayout" Target="../slideLayouts/slideLayout23.xml"/><Relationship Id="rId5" Type="http://schemas.openxmlformats.org/officeDocument/2006/relationships/audio" Target="../media/media1.wav"/><Relationship Id="rId4" Type="http://schemas.microsoft.com/office/2007/relationships/media" Target="../media/media1.wav"/><Relationship Id="rId9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18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tags" Target="../tags/tag20.xml"/><Relationship Id="rId7" Type="http://schemas.openxmlformats.org/officeDocument/2006/relationships/oleObject" Target="../embeddings/oleObject2.bin"/><Relationship Id="rId2" Type="http://schemas.openxmlformats.org/officeDocument/2006/relationships/tags" Target="../tags/tag19.xml"/><Relationship Id="rId1" Type="http://schemas.openxmlformats.org/officeDocument/2006/relationships/vmlDrawing" Target="../drawings/vmlDrawing2.vml"/><Relationship Id="rId6" Type="http://schemas.openxmlformats.org/officeDocument/2006/relationships/notesSlide" Target="../notesSlides/notesSlide20.xml"/><Relationship Id="rId5" Type="http://schemas.openxmlformats.org/officeDocument/2006/relationships/slideLayout" Target="../slideLayouts/slideLayout23.xml"/><Relationship Id="rId4" Type="http://schemas.openxmlformats.org/officeDocument/2006/relationships/tags" Target="../tags/tag2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2.xml"/><Relationship Id="rId4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2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5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3.xml"/><Relationship Id="rId1" Type="http://schemas.openxmlformats.org/officeDocument/2006/relationships/tags" Target="../tags/tag2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8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3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3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3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3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3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3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3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mailto:will.moindrot@manchester.ac.uk" TargetMode="Externa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ffnet.manchester.ac.uk/employment/training/personal-development/academic-staff/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5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2209800"/>
            <a:ext cx="8458200" cy="2819400"/>
          </a:xfrm>
        </p:spPr>
        <p:txBody>
          <a:bodyPr>
            <a:normAutofit fontScale="90000"/>
          </a:bodyPr>
          <a:lstStyle/>
          <a:p>
            <a:r>
              <a:rPr lang="en-US" sz="5400" b="1" dirty="0" smtClean="0"/>
              <a:t/>
            </a:r>
            <a:br>
              <a:rPr lang="en-US" sz="5400" b="1" dirty="0" smtClean="0"/>
            </a:br>
            <a:r>
              <a:rPr lang="en-US" sz="5400" b="1" dirty="0" smtClean="0"/>
              <a:t/>
            </a:r>
            <a:br>
              <a:rPr lang="en-US" sz="5400" b="1" dirty="0" smtClean="0"/>
            </a:br>
            <a:r>
              <a:rPr lang="en-US" sz="5400" b="1" dirty="0" smtClean="0"/>
              <a:t/>
            </a:r>
            <a:br>
              <a:rPr lang="en-US" sz="5400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>
                <a:solidFill>
                  <a:srgbClr val="000000"/>
                </a:solidFill>
              </a:rPr>
              <a:t>CPD 5 Academic Staff </a:t>
            </a:r>
            <a:r>
              <a:rPr lang="en-US" b="1" dirty="0" err="1" smtClean="0">
                <a:solidFill>
                  <a:srgbClr val="000000"/>
                </a:solidFill>
              </a:rPr>
              <a:t>Masterclass</a:t>
            </a:r>
            <a:r>
              <a:rPr lang="en-US" b="1" dirty="0" smtClean="0">
                <a:solidFill>
                  <a:srgbClr val="000000"/>
                </a:solidFill>
              </a:rPr>
              <a:t/>
            </a:r>
            <a:br>
              <a:rPr lang="en-US" b="1" dirty="0" smtClean="0">
                <a:solidFill>
                  <a:srgbClr val="000000"/>
                </a:solidFill>
              </a:rPr>
            </a:br>
            <a:r>
              <a:rPr lang="en-US" sz="4000" b="1" dirty="0"/>
              <a:t>Advanced Teaching Skills 1 - Advanced Approaches for Delivering Large Group Lectures</a:t>
            </a:r>
            <a:r>
              <a:rPr lang="en-GB" dirty="0"/>
              <a:t/>
            </a:r>
            <a:br>
              <a:rPr lang="en-GB" dirty="0"/>
            </a:br>
            <a:r>
              <a:rPr lang="en-US" b="1" dirty="0" smtClean="0">
                <a:solidFill>
                  <a:srgbClr val="000000"/>
                </a:solidFill>
              </a:rPr>
              <a:t/>
            </a:r>
            <a:br>
              <a:rPr lang="en-US" b="1" dirty="0" smtClean="0">
                <a:solidFill>
                  <a:srgbClr val="000000"/>
                </a:solidFill>
              </a:rPr>
            </a:br>
            <a:r>
              <a:rPr lang="en-US" sz="2800" b="1" i="1" dirty="0" smtClean="0">
                <a:solidFill>
                  <a:srgbClr val="000000"/>
                </a:solidFill>
              </a:rPr>
              <a:t/>
            </a:r>
            <a:br>
              <a:rPr lang="en-US" sz="2800" b="1" i="1" dirty="0" smtClean="0">
                <a:solidFill>
                  <a:srgbClr val="000000"/>
                </a:solidFill>
              </a:rPr>
            </a:br>
            <a:r>
              <a:rPr lang="en-US" sz="2800" b="1" i="1" dirty="0" smtClean="0">
                <a:solidFill>
                  <a:srgbClr val="000000"/>
                </a:solidFill>
              </a:rPr>
              <a:t/>
            </a:r>
            <a:br>
              <a:rPr lang="en-US" sz="2800" b="1" i="1" dirty="0" smtClean="0">
                <a:solidFill>
                  <a:srgbClr val="000000"/>
                </a:solidFill>
              </a:rPr>
            </a:br>
            <a:r>
              <a:rPr lang="en-US" sz="2800" b="1" i="1" dirty="0" smtClean="0"/>
              <a:t/>
            </a:r>
            <a:br>
              <a:rPr lang="en-US" sz="2800" b="1" i="1" dirty="0" smtClean="0"/>
            </a:br>
            <a:r>
              <a:rPr lang="en-US" sz="1600" b="1" dirty="0" smtClean="0">
                <a:solidFill>
                  <a:srgbClr val="3366FF"/>
                </a:solidFill>
              </a:rPr>
              <a:t/>
            </a:r>
            <a:br>
              <a:rPr lang="en-US" sz="1600" b="1" dirty="0" smtClean="0">
                <a:solidFill>
                  <a:srgbClr val="3366FF"/>
                </a:solidFill>
              </a:rPr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b="1" dirty="0" smtClean="0">
                <a:solidFill>
                  <a:srgbClr val="3366FF"/>
                </a:solidFill>
              </a:rPr>
              <a:t/>
            </a:r>
            <a:br>
              <a:rPr lang="en-US" b="1" dirty="0" smtClean="0">
                <a:solidFill>
                  <a:srgbClr val="3366FF"/>
                </a:solidFill>
              </a:rPr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dirty="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267200"/>
            <a:ext cx="6400800" cy="1752600"/>
          </a:xfrm>
        </p:spPr>
        <p:txBody>
          <a:bodyPr>
            <a:normAutofit lnSpcReduction="10000"/>
          </a:bodyPr>
          <a:lstStyle/>
          <a:p>
            <a:pPr eaLnBrk="1" hangingPunct="1"/>
            <a:endParaRPr lang="en-US" dirty="0" smtClean="0"/>
          </a:p>
          <a:p>
            <a:pPr eaLnBrk="1" hangingPunct="1"/>
            <a:r>
              <a:rPr lang="en-US" sz="2000" b="1" dirty="0" smtClean="0">
                <a:solidFill>
                  <a:srgbClr val="000000"/>
                </a:solidFill>
              </a:rPr>
              <a:t/>
            </a:r>
            <a:br>
              <a:rPr lang="en-US" sz="2000" b="1" dirty="0" smtClean="0">
                <a:solidFill>
                  <a:srgbClr val="000000"/>
                </a:solidFill>
              </a:rPr>
            </a:br>
            <a:endParaRPr lang="en-US" sz="2000" i="0" dirty="0" smtClean="0">
              <a:hlinkClick r:id="rId3"/>
            </a:endParaRPr>
          </a:p>
          <a:p>
            <a:pPr eaLnBrk="1" hangingPunct="1"/>
            <a:r>
              <a:rPr lang="en-US" sz="2000" dirty="0" smtClean="0">
                <a:hlinkClick r:id="rId3"/>
              </a:rPr>
              <a:t>http://www.staffnet.manchester.ac.uk/employment/training/personal-development/academic-staff/</a:t>
            </a:r>
            <a:endParaRPr lang="en-US" sz="2000" dirty="0" smtClean="0"/>
          </a:p>
          <a:p>
            <a:pPr eaLnBrk="1" hangingPunct="1"/>
            <a:endParaRPr lang="en-US" sz="2000" dirty="0" smtClean="0"/>
          </a:p>
        </p:txBody>
      </p:sp>
      <p:pic>
        <p:nvPicPr>
          <p:cNvPr id="14340" name="Picture 3" descr="TUOM_4CO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457200"/>
            <a:ext cx="15049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en-GB" sz="3200" dirty="0" smtClean="0">
                <a:solidFill>
                  <a:prstClr val="black"/>
                </a:solidFill>
              </a:rPr>
              <a:t>The Old Structure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187624" y="1111849"/>
            <a:ext cx="1296144" cy="4473019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en-GB" sz="2000" dirty="0" smtClean="0">
                <a:solidFill>
                  <a:prstClr val="black"/>
                </a:solidFill>
              </a:rPr>
              <a:t>Lecture 1</a:t>
            </a:r>
          </a:p>
          <a:p>
            <a:pPr>
              <a:spcAft>
                <a:spcPts val="800"/>
              </a:spcAft>
            </a:pPr>
            <a:r>
              <a:rPr lang="en-GB" sz="2000" dirty="0" smtClean="0">
                <a:solidFill>
                  <a:prstClr val="black"/>
                </a:solidFill>
              </a:rPr>
              <a:t>Lecture 2</a:t>
            </a:r>
          </a:p>
          <a:p>
            <a:pPr>
              <a:spcAft>
                <a:spcPts val="800"/>
              </a:spcAft>
            </a:pPr>
            <a:r>
              <a:rPr lang="en-GB" sz="2000" dirty="0" smtClean="0">
                <a:solidFill>
                  <a:prstClr val="black"/>
                </a:solidFill>
              </a:rPr>
              <a:t>Lecture 3</a:t>
            </a:r>
          </a:p>
          <a:p>
            <a:pPr>
              <a:spcAft>
                <a:spcPts val="800"/>
              </a:spcAft>
            </a:pPr>
            <a:r>
              <a:rPr lang="en-GB" sz="2000" dirty="0" smtClean="0">
                <a:solidFill>
                  <a:prstClr val="black"/>
                </a:solidFill>
              </a:rPr>
              <a:t>Lecture 4</a:t>
            </a:r>
          </a:p>
          <a:p>
            <a:pPr>
              <a:spcAft>
                <a:spcPts val="800"/>
              </a:spcAft>
            </a:pPr>
            <a:r>
              <a:rPr lang="en-GB" sz="2000" dirty="0" smtClean="0">
                <a:solidFill>
                  <a:prstClr val="black"/>
                </a:solidFill>
              </a:rPr>
              <a:t>Lecture 5</a:t>
            </a:r>
          </a:p>
          <a:p>
            <a:pPr>
              <a:spcAft>
                <a:spcPts val="800"/>
              </a:spcAft>
            </a:pPr>
            <a:r>
              <a:rPr lang="en-GB" sz="2000" dirty="0" smtClean="0">
                <a:solidFill>
                  <a:prstClr val="black"/>
                </a:solidFill>
              </a:rPr>
              <a:t>Lecture 6</a:t>
            </a:r>
          </a:p>
          <a:p>
            <a:pPr>
              <a:spcAft>
                <a:spcPts val="800"/>
              </a:spcAft>
            </a:pPr>
            <a:r>
              <a:rPr lang="en-GB" sz="2000" dirty="0" smtClean="0">
                <a:solidFill>
                  <a:prstClr val="black"/>
                </a:solidFill>
              </a:rPr>
              <a:t>Lecture 7</a:t>
            </a:r>
          </a:p>
          <a:p>
            <a:pPr>
              <a:spcAft>
                <a:spcPts val="800"/>
              </a:spcAft>
            </a:pPr>
            <a:r>
              <a:rPr lang="en-GB" sz="2000" dirty="0" smtClean="0">
                <a:solidFill>
                  <a:prstClr val="black"/>
                </a:solidFill>
              </a:rPr>
              <a:t>Lecture 8</a:t>
            </a:r>
          </a:p>
          <a:p>
            <a:pPr>
              <a:spcAft>
                <a:spcPts val="800"/>
              </a:spcAft>
            </a:pPr>
            <a:r>
              <a:rPr lang="en-GB" sz="2000" dirty="0" smtClean="0">
                <a:solidFill>
                  <a:prstClr val="black"/>
                </a:solidFill>
              </a:rPr>
              <a:t>Lecture 9</a:t>
            </a:r>
          </a:p>
          <a:p>
            <a:pPr>
              <a:spcAft>
                <a:spcPts val="800"/>
              </a:spcAft>
            </a:pPr>
            <a:r>
              <a:rPr lang="en-GB" sz="2000" dirty="0" smtClean="0">
                <a:solidFill>
                  <a:prstClr val="black"/>
                </a:solidFill>
              </a:rPr>
              <a:t>Lecture 10</a:t>
            </a:r>
          </a:p>
          <a:p>
            <a:pPr>
              <a:spcAft>
                <a:spcPts val="800"/>
              </a:spcAft>
            </a:pPr>
            <a:r>
              <a:rPr lang="en-GB" sz="2000" dirty="0" smtClean="0">
                <a:solidFill>
                  <a:prstClr val="black"/>
                </a:solidFill>
              </a:rPr>
              <a:t>Lecture 11</a:t>
            </a:r>
            <a:endParaRPr lang="en-GB" sz="2000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7504" y="926066"/>
            <a:ext cx="1080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prstClr val="black"/>
                </a:solidFill>
              </a:rPr>
              <a:t>Office Hours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699792" y="1338305"/>
            <a:ext cx="1080120" cy="400110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prstClr val="black"/>
                </a:solidFill>
              </a:rPr>
              <a:t>Tut 1</a:t>
            </a:r>
            <a:endParaRPr lang="en-GB" sz="2000" dirty="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79631" y="2068171"/>
            <a:ext cx="1080120" cy="400110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prstClr val="black"/>
                </a:solidFill>
              </a:rPr>
              <a:t>Tut 2</a:t>
            </a:r>
            <a:endParaRPr lang="en-GB" sz="2000" dirty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99792" y="2861933"/>
            <a:ext cx="1080120" cy="400110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prstClr val="black"/>
                </a:solidFill>
              </a:rPr>
              <a:t>Tut 3</a:t>
            </a:r>
            <a:endParaRPr lang="en-GB" sz="2000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44711" y="3573016"/>
            <a:ext cx="1080120" cy="400110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prstClr val="black"/>
                </a:solidFill>
              </a:rPr>
              <a:t>Tut 4</a:t>
            </a:r>
            <a:endParaRPr lang="en-GB" sz="2000" dirty="0">
              <a:solidFill>
                <a:prstClr val="black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259632" y="6060752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prstClr val="black"/>
                </a:solidFill>
              </a:rPr>
              <a:t>EXAM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068383" y="629193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prstClr val="black"/>
                </a:solidFill>
              </a:rPr>
              <a:t>LECTURES</a:t>
            </a:r>
            <a:endParaRPr lang="en-GB" sz="2000" b="1" dirty="0">
              <a:solidFill>
                <a:prstClr val="black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744711" y="4285412"/>
            <a:ext cx="1080120" cy="400110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prstClr val="black"/>
                </a:solidFill>
              </a:rPr>
              <a:t>Tut 5</a:t>
            </a:r>
            <a:endParaRPr lang="en-GB" sz="2000" dirty="0">
              <a:solidFill>
                <a:prstClr val="black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788024" y="1268759"/>
            <a:ext cx="3672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</a:rPr>
              <a:t>Theory and Method in Demography (150 students)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539552" y="1522971"/>
            <a:ext cx="0" cy="464233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525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en-GB" sz="3200" dirty="0" smtClean="0">
                <a:solidFill>
                  <a:prstClr val="black"/>
                </a:solidFill>
              </a:rPr>
              <a:t>The Old Structure 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1124744"/>
            <a:ext cx="1296144" cy="4473019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en-GB" sz="2000" dirty="0" smtClean="0">
                <a:solidFill>
                  <a:prstClr val="black"/>
                </a:solidFill>
              </a:rPr>
              <a:t>Lecture 1</a:t>
            </a:r>
          </a:p>
          <a:p>
            <a:pPr>
              <a:spcAft>
                <a:spcPts val="800"/>
              </a:spcAft>
            </a:pPr>
            <a:r>
              <a:rPr lang="en-GB" sz="2000" dirty="0" smtClean="0">
                <a:solidFill>
                  <a:prstClr val="black"/>
                </a:solidFill>
              </a:rPr>
              <a:t>Lecture 2</a:t>
            </a:r>
          </a:p>
          <a:p>
            <a:pPr>
              <a:spcAft>
                <a:spcPts val="800"/>
              </a:spcAft>
            </a:pPr>
            <a:r>
              <a:rPr lang="en-GB" sz="2000" dirty="0" smtClean="0">
                <a:solidFill>
                  <a:prstClr val="black"/>
                </a:solidFill>
              </a:rPr>
              <a:t>Lecture 3</a:t>
            </a:r>
          </a:p>
          <a:p>
            <a:pPr>
              <a:spcAft>
                <a:spcPts val="800"/>
              </a:spcAft>
            </a:pPr>
            <a:r>
              <a:rPr lang="en-GB" sz="2000" dirty="0" smtClean="0">
                <a:solidFill>
                  <a:prstClr val="black"/>
                </a:solidFill>
              </a:rPr>
              <a:t>Lecture 4</a:t>
            </a:r>
          </a:p>
          <a:p>
            <a:pPr>
              <a:spcAft>
                <a:spcPts val="800"/>
              </a:spcAft>
            </a:pPr>
            <a:r>
              <a:rPr lang="en-GB" sz="2000" dirty="0" smtClean="0">
                <a:solidFill>
                  <a:prstClr val="black"/>
                </a:solidFill>
              </a:rPr>
              <a:t>Lecture 5</a:t>
            </a:r>
          </a:p>
          <a:p>
            <a:pPr>
              <a:spcAft>
                <a:spcPts val="800"/>
              </a:spcAft>
            </a:pPr>
            <a:r>
              <a:rPr lang="en-GB" sz="2000" dirty="0" smtClean="0">
                <a:solidFill>
                  <a:prstClr val="black"/>
                </a:solidFill>
              </a:rPr>
              <a:t>Lecture 6</a:t>
            </a:r>
          </a:p>
          <a:p>
            <a:pPr>
              <a:spcAft>
                <a:spcPts val="800"/>
              </a:spcAft>
            </a:pPr>
            <a:r>
              <a:rPr lang="en-GB" sz="2000" dirty="0" smtClean="0">
                <a:solidFill>
                  <a:prstClr val="black"/>
                </a:solidFill>
              </a:rPr>
              <a:t>Lecture 7</a:t>
            </a:r>
          </a:p>
          <a:p>
            <a:pPr>
              <a:spcAft>
                <a:spcPts val="800"/>
              </a:spcAft>
            </a:pPr>
            <a:r>
              <a:rPr lang="en-GB" sz="2000" dirty="0" smtClean="0">
                <a:solidFill>
                  <a:prstClr val="black"/>
                </a:solidFill>
              </a:rPr>
              <a:t>Lecture 8</a:t>
            </a:r>
          </a:p>
          <a:p>
            <a:pPr>
              <a:spcAft>
                <a:spcPts val="800"/>
              </a:spcAft>
            </a:pPr>
            <a:r>
              <a:rPr lang="en-GB" sz="2000" dirty="0" smtClean="0">
                <a:solidFill>
                  <a:prstClr val="black"/>
                </a:solidFill>
              </a:rPr>
              <a:t>Lecture 9</a:t>
            </a:r>
          </a:p>
          <a:p>
            <a:pPr>
              <a:spcAft>
                <a:spcPts val="800"/>
              </a:spcAft>
            </a:pPr>
            <a:r>
              <a:rPr lang="en-GB" sz="2000" dirty="0" smtClean="0">
                <a:solidFill>
                  <a:prstClr val="black"/>
                </a:solidFill>
              </a:rPr>
              <a:t>Lecture 10</a:t>
            </a:r>
          </a:p>
          <a:p>
            <a:pPr>
              <a:spcAft>
                <a:spcPts val="800"/>
              </a:spcAft>
            </a:pPr>
            <a:r>
              <a:rPr lang="en-GB" sz="2000" dirty="0" smtClean="0">
                <a:solidFill>
                  <a:prstClr val="black"/>
                </a:solidFill>
              </a:rPr>
              <a:t>Lecture 11</a:t>
            </a:r>
            <a:endParaRPr lang="en-GB" sz="2000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5400000">
            <a:off x="1490464" y="3414192"/>
            <a:ext cx="50405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FF0000"/>
                </a:solidFill>
              </a:rPr>
              <a:t>STUDENT                 ENGAGEMENT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5536" y="5517232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prstClr val="black"/>
                </a:solidFill>
              </a:rPr>
              <a:t>Office Hours</a:t>
            </a:r>
          </a:p>
          <a:p>
            <a:r>
              <a:rPr lang="en-GB" sz="2000" dirty="0" smtClean="0">
                <a:solidFill>
                  <a:prstClr val="black"/>
                </a:solidFill>
              </a:rPr>
              <a:t>Office Hours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35696" y="1340768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prstClr val="black"/>
                </a:solidFill>
              </a:rPr>
              <a:t>Tut 1</a:t>
            </a:r>
            <a:endParaRPr lang="en-GB" sz="2000" dirty="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63688" y="2060848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prstClr val="black"/>
                </a:solidFill>
              </a:rPr>
              <a:t>Tut</a:t>
            </a:r>
            <a:r>
              <a:rPr lang="en-GB" dirty="0" smtClean="0">
                <a:solidFill>
                  <a:prstClr val="black"/>
                </a:solidFill>
              </a:rPr>
              <a:t> 2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35696" y="2852936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prstClr val="black"/>
                </a:solidFill>
              </a:rPr>
              <a:t>Tut 3</a:t>
            </a:r>
            <a:endParaRPr lang="en-GB" sz="2000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35696" y="3717032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prstClr val="black"/>
                </a:solidFill>
              </a:rPr>
              <a:t>Tut 4</a:t>
            </a:r>
            <a:endParaRPr lang="en-GB" sz="2000" dirty="0">
              <a:solidFill>
                <a:prstClr val="black"/>
              </a:solidFill>
            </a:endParaRPr>
          </a:p>
        </p:txBody>
      </p:sp>
      <p:sp>
        <p:nvSpPr>
          <p:cNvPr id="19" name="Right Arrow 18"/>
          <p:cNvSpPr/>
          <p:nvPr/>
        </p:nvSpPr>
        <p:spPr>
          <a:xfrm flipH="1">
            <a:off x="1835696" y="1268760"/>
            <a:ext cx="1656184" cy="15338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860032" y="1196752"/>
            <a:ext cx="410445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000000"/>
              </a:solidFill>
              <a:latin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0000"/>
                </a:solidFill>
                <a:latin typeface="Arial"/>
              </a:rPr>
              <a:t>Lectures ‘disconnected’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 smtClean="0">
              <a:solidFill>
                <a:srgbClr val="000000"/>
              </a:solidFill>
              <a:latin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0000"/>
                </a:solidFill>
                <a:latin typeface="Arial"/>
              </a:rPr>
              <a:t>Poor attendance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 smtClean="0">
              <a:solidFill>
                <a:srgbClr val="000000"/>
              </a:solidFill>
              <a:latin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0000"/>
                </a:solidFill>
                <a:latin typeface="Arial"/>
              </a:rPr>
              <a:t>Cramming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 smtClean="0">
              <a:solidFill>
                <a:srgbClr val="000000"/>
              </a:solidFill>
              <a:latin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0000"/>
                </a:solidFill>
                <a:latin typeface="Arial"/>
              </a:rPr>
              <a:t>Student engagement focussed in last 3 weeks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000000"/>
              </a:solidFill>
              <a:latin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0000"/>
                </a:solidFill>
                <a:latin typeface="Arial"/>
              </a:rPr>
              <a:t>Impersonal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 smtClean="0">
              <a:solidFill>
                <a:srgbClr val="000000"/>
              </a:solidFill>
              <a:latin typeface="Arial"/>
            </a:endParaRPr>
          </a:p>
          <a:p>
            <a:endParaRPr lang="en-GB" sz="240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67544" y="6237312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prstClr val="black"/>
                </a:solidFill>
              </a:rPr>
              <a:t>EXAM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67544" y="620688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prstClr val="black"/>
                </a:solidFill>
              </a:rPr>
              <a:t>LECTURES</a:t>
            </a:r>
            <a:endParaRPr lang="en-GB" sz="2000" b="1" dirty="0">
              <a:solidFill>
                <a:prstClr val="black"/>
              </a:solidFill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 flipH="1">
            <a:off x="1835696" y="2060848"/>
            <a:ext cx="1584176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1835696" y="2492896"/>
            <a:ext cx="1584176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1835696" y="3356992"/>
            <a:ext cx="1656184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1835696" y="3717032"/>
            <a:ext cx="1656184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1835696" y="4149080"/>
            <a:ext cx="1656184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ight Arrow 43"/>
          <p:cNvSpPr/>
          <p:nvPr/>
        </p:nvSpPr>
        <p:spPr>
          <a:xfrm flipH="1" flipV="1">
            <a:off x="2627784" y="1556792"/>
            <a:ext cx="792088" cy="4571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45" name="Right Arrow 44"/>
          <p:cNvSpPr/>
          <p:nvPr/>
        </p:nvSpPr>
        <p:spPr>
          <a:xfrm flipH="1">
            <a:off x="2699792" y="2276872"/>
            <a:ext cx="792088" cy="4571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763688" y="4509120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prstClr val="black"/>
                </a:solidFill>
              </a:rPr>
              <a:t>Tut 5</a:t>
            </a:r>
            <a:endParaRPr lang="en-GB" sz="2000" dirty="0">
              <a:solidFill>
                <a:prstClr val="black"/>
              </a:solidFill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 flipH="1">
            <a:off x="1835696" y="1700808"/>
            <a:ext cx="1584176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>
            <a:off x="1835696" y="2852936"/>
            <a:ext cx="1656184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H="1">
            <a:off x="1835696" y="4509120"/>
            <a:ext cx="1656184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H="1">
            <a:off x="1835696" y="4941168"/>
            <a:ext cx="1656184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ight Arrow 53"/>
          <p:cNvSpPr/>
          <p:nvPr/>
        </p:nvSpPr>
        <p:spPr>
          <a:xfrm flipH="1">
            <a:off x="2699792" y="3068960"/>
            <a:ext cx="792088" cy="4571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55" name="Right Arrow 54"/>
          <p:cNvSpPr/>
          <p:nvPr/>
        </p:nvSpPr>
        <p:spPr>
          <a:xfrm flipH="1">
            <a:off x="2699792" y="3861048"/>
            <a:ext cx="792088" cy="4571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56" name="Right Arrow 55"/>
          <p:cNvSpPr/>
          <p:nvPr/>
        </p:nvSpPr>
        <p:spPr>
          <a:xfrm flipH="1">
            <a:off x="2699792" y="4653136"/>
            <a:ext cx="792088" cy="4571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57" name="Right Arrow 56"/>
          <p:cNvSpPr/>
          <p:nvPr/>
        </p:nvSpPr>
        <p:spPr>
          <a:xfrm flipH="1">
            <a:off x="1835696" y="5445223"/>
            <a:ext cx="1620180" cy="57606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58" name="Right Arrow 57"/>
          <p:cNvSpPr/>
          <p:nvPr/>
        </p:nvSpPr>
        <p:spPr>
          <a:xfrm flipH="1">
            <a:off x="1835696" y="6056420"/>
            <a:ext cx="1620180" cy="61293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flipH="1">
            <a:off x="1835696" y="5373216"/>
            <a:ext cx="1656184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904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1953355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prstClr val="black"/>
                </a:solidFill>
              </a:rPr>
              <a:t>Lecture 1 </a:t>
            </a:r>
            <a:endParaRPr lang="en-GB" sz="2000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23728" y="1649135"/>
            <a:ext cx="14401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prstClr val="black"/>
                </a:solidFill>
              </a:rPr>
              <a:t>Workshop 1</a:t>
            </a:r>
          </a:p>
          <a:p>
            <a:r>
              <a:rPr lang="en-GB" sz="2000" dirty="0" smtClean="0">
                <a:solidFill>
                  <a:prstClr val="black"/>
                </a:solidFill>
              </a:rPr>
              <a:t>Workshop 1</a:t>
            </a:r>
            <a:endParaRPr lang="en-GB" sz="2000" dirty="0">
              <a:solidFill>
                <a:prstClr val="black"/>
              </a:solidFill>
            </a:endParaRPr>
          </a:p>
          <a:p>
            <a:r>
              <a:rPr lang="en-GB" sz="2000" dirty="0" smtClean="0">
                <a:solidFill>
                  <a:prstClr val="black"/>
                </a:solidFill>
              </a:rPr>
              <a:t>Workshop 1</a:t>
            </a:r>
            <a:endParaRPr lang="en-GB" sz="20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7615" y="3160712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prstClr val="black"/>
                </a:solidFill>
              </a:rPr>
              <a:t>L</a:t>
            </a:r>
            <a:r>
              <a:rPr lang="en-GB" sz="2000" dirty="0" smtClean="0">
                <a:solidFill>
                  <a:prstClr val="black"/>
                </a:solidFill>
              </a:rPr>
              <a:t>ecture 2</a:t>
            </a:r>
            <a:endParaRPr lang="en-GB" sz="2000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30725" y="2036158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prstClr val="black"/>
                </a:solidFill>
              </a:rPr>
              <a:t>Assessment</a:t>
            </a:r>
            <a:endParaRPr lang="en-GB" sz="2000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09743" y="3149449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prstClr val="black"/>
                </a:solidFill>
              </a:rPr>
              <a:t>Assessment</a:t>
            </a:r>
            <a:endParaRPr lang="en-GB" sz="2000" dirty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6849" y="1645579"/>
            <a:ext cx="5040560" cy="10156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1511660" y="2154921"/>
            <a:ext cx="504056" cy="204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3491880" y="2236213"/>
            <a:ext cx="504056" cy="204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en-GB" sz="3200" dirty="0" smtClean="0">
                <a:solidFill>
                  <a:prstClr val="black"/>
                </a:solidFill>
              </a:rPr>
              <a:t>The New Structure </a:t>
            </a:r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5580112" y="1196752"/>
            <a:ext cx="338437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000000"/>
              </a:solidFill>
              <a:latin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0000"/>
                </a:solidFill>
                <a:latin typeface="Arial"/>
              </a:rPr>
              <a:t>Lectures Integrated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 smtClean="0">
              <a:solidFill>
                <a:srgbClr val="000000"/>
              </a:solidFill>
              <a:latin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0000"/>
                </a:solidFill>
                <a:latin typeface="Arial"/>
              </a:rPr>
              <a:t>Active (&amp; deep) learning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000000"/>
              </a:solidFill>
              <a:latin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0000"/>
                </a:solidFill>
                <a:latin typeface="Arial"/>
              </a:rPr>
              <a:t>Incentivised attendance and student engagement </a:t>
            </a:r>
            <a:r>
              <a:rPr lang="en-GB" sz="2000" b="1" dirty="0" smtClean="0">
                <a:solidFill>
                  <a:srgbClr val="000000"/>
                </a:solidFill>
                <a:latin typeface="Arial"/>
              </a:rPr>
              <a:t>from week 1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000000"/>
              </a:solidFill>
              <a:latin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0000"/>
                </a:solidFill>
                <a:latin typeface="Arial"/>
              </a:rPr>
              <a:t>Personal – no hiding place in workshops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000000"/>
              </a:solidFill>
              <a:latin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0000"/>
                </a:solidFill>
                <a:latin typeface="Arial"/>
              </a:rPr>
              <a:t>A good student experience reflected in UEQ scores and a waiting list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 smtClean="0">
              <a:solidFill>
                <a:srgbClr val="000000"/>
              </a:solidFill>
              <a:latin typeface="Arial"/>
            </a:endParaRPr>
          </a:p>
          <a:p>
            <a:endParaRPr lang="en-GB" sz="200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1051" y="1124744"/>
            <a:ext cx="57094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prstClr val="black"/>
                </a:solidFill>
              </a:rPr>
              <a:t>Theory &gt; Method &gt; Application &gt; Assessment  </a:t>
            </a:r>
            <a:endParaRPr lang="en-GB" sz="2000" dirty="0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21624" y="2852936"/>
            <a:ext cx="5040560" cy="10156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23728" y="2852935"/>
            <a:ext cx="14401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prstClr val="black"/>
                </a:solidFill>
              </a:rPr>
              <a:t>Workshop 2</a:t>
            </a:r>
          </a:p>
          <a:p>
            <a:r>
              <a:rPr lang="en-GB" sz="2000" dirty="0" smtClean="0">
                <a:solidFill>
                  <a:prstClr val="black"/>
                </a:solidFill>
              </a:rPr>
              <a:t>Workshop 2</a:t>
            </a:r>
            <a:endParaRPr lang="en-GB" sz="2000" dirty="0">
              <a:solidFill>
                <a:prstClr val="black"/>
              </a:solidFill>
            </a:endParaRPr>
          </a:p>
          <a:p>
            <a:r>
              <a:rPr lang="en-GB" sz="2000" dirty="0" smtClean="0">
                <a:solidFill>
                  <a:prstClr val="black"/>
                </a:solidFill>
              </a:rPr>
              <a:t>Workshop 2</a:t>
            </a:r>
            <a:endParaRPr lang="en-GB" sz="2000" dirty="0">
              <a:solidFill>
                <a:prstClr val="black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3458257" y="3360767"/>
            <a:ext cx="504056" cy="204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1619672" y="3339390"/>
            <a:ext cx="504056" cy="204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499992" y="2438314"/>
            <a:ext cx="0" cy="71113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499992" y="3560822"/>
            <a:ext cx="0" cy="71113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365792" y="4355429"/>
            <a:ext cx="29049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prstClr val="black"/>
                </a:solidFill>
              </a:rPr>
              <a:t>Coursework portfolio</a:t>
            </a:r>
            <a:endParaRPr lang="en-GB" sz="2000" b="1" dirty="0">
              <a:solidFill>
                <a:prstClr val="black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067944" y="5733256"/>
            <a:ext cx="9697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prstClr val="black"/>
                </a:solidFill>
              </a:rPr>
              <a:t>Exam</a:t>
            </a:r>
            <a:endParaRPr lang="en-GB" sz="2000" b="1" dirty="0">
              <a:solidFill>
                <a:prstClr val="black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91580" y="4271957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 smtClean="0">
                <a:solidFill>
                  <a:prstClr val="black"/>
                </a:solidFill>
              </a:rPr>
              <a:t>etc</a:t>
            </a:r>
            <a:endParaRPr lang="en-GB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77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b="0" i="0" u="none" strike="noStrike" dirty="0" smtClean="0">
                <a:solidFill>
                  <a:srgbClr val="000000"/>
                </a:solidFill>
                <a:effectLst/>
                <a:latin typeface="Arial"/>
              </a:rPr>
              <a:t>Rethinking the use of contact time in the lecture itself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12776"/>
            <a:ext cx="8784976" cy="5112568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endParaRPr lang="en-GB" sz="2800" b="0" i="0" u="none" strike="noStrike" dirty="0" smtClean="0">
              <a:solidFill>
                <a:srgbClr val="000000"/>
              </a:solidFill>
              <a:effectLst/>
              <a:latin typeface="Arial"/>
            </a:endParaRPr>
          </a:p>
          <a:p>
            <a:pPr>
              <a:spcBef>
                <a:spcPts val="600"/>
              </a:spcBef>
            </a:pPr>
            <a:endParaRPr lang="en-GB" sz="2800" dirty="0">
              <a:solidFill>
                <a:srgbClr val="000000"/>
              </a:solidFill>
              <a:latin typeface="Arial"/>
            </a:endParaRPr>
          </a:p>
          <a:p>
            <a:pPr>
              <a:spcBef>
                <a:spcPts val="600"/>
              </a:spcBef>
            </a:pPr>
            <a:endParaRPr lang="en-GB" sz="2800" b="0" i="0" u="none" strike="noStrike" dirty="0" smtClean="0">
              <a:solidFill>
                <a:srgbClr val="000000"/>
              </a:solidFill>
              <a:effectLst/>
              <a:latin typeface="Arial"/>
            </a:endParaRPr>
          </a:p>
          <a:p>
            <a:pPr>
              <a:spcBef>
                <a:spcPts val="600"/>
              </a:spcBef>
            </a:pPr>
            <a:endParaRPr lang="en-GB" sz="2800" dirty="0">
              <a:solidFill>
                <a:srgbClr val="000000"/>
              </a:solidFill>
              <a:latin typeface="Arial"/>
            </a:endParaRPr>
          </a:p>
          <a:p>
            <a:pPr>
              <a:spcBef>
                <a:spcPts val="600"/>
              </a:spcBef>
            </a:pPr>
            <a:endParaRPr lang="en-GB" sz="2800" b="0" i="0" u="none" strike="noStrike" dirty="0" smtClean="0">
              <a:solidFill>
                <a:srgbClr val="000000"/>
              </a:solidFill>
              <a:effectLst/>
              <a:latin typeface="Arial"/>
            </a:endParaRPr>
          </a:p>
          <a:p>
            <a:pPr>
              <a:spcBef>
                <a:spcPts val="600"/>
              </a:spcBef>
            </a:pPr>
            <a:endParaRPr lang="en-GB" sz="2800" dirty="0">
              <a:solidFill>
                <a:srgbClr val="000000"/>
              </a:solidFill>
              <a:latin typeface="Arial"/>
            </a:endParaRPr>
          </a:p>
          <a:p>
            <a:pPr>
              <a:spcBef>
                <a:spcPts val="600"/>
              </a:spcBef>
            </a:pPr>
            <a:endParaRPr lang="en-GB" sz="2800" b="0" i="0" u="none" strike="noStrike" dirty="0" smtClean="0">
              <a:solidFill>
                <a:srgbClr val="000000"/>
              </a:solidFill>
              <a:effectLst/>
              <a:latin typeface="Arial"/>
            </a:endParaRPr>
          </a:p>
          <a:p>
            <a:pPr>
              <a:spcBef>
                <a:spcPts val="600"/>
              </a:spcBef>
            </a:pPr>
            <a:endParaRPr lang="en-GB" sz="2800" dirty="0">
              <a:solidFill>
                <a:srgbClr val="000000"/>
              </a:solidFill>
              <a:latin typeface="Arial"/>
            </a:endParaRPr>
          </a:p>
          <a:p>
            <a:pPr>
              <a:spcBef>
                <a:spcPts val="600"/>
              </a:spcBef>
            </a:pPr>
            <a:endParaRPr lang="en-GB" sz="2800" b="0" i="0" u="none" strike="noStrike" dirty="0" smtClean="0">
              <a:solidFill>
                <a:srgbClr val="000000"/>
              </a:solidFill>
              <a:effectLst/>
              <a:latin typeface="Arial"/>
            </a:endParaRPr>
          </a:p>
          <a:p>
            <a:pPr>
              <a:spcBef>
                <a:spcPts val="600"/>
              </a:spcBef>
            </a:pPr>
            <a:r>
              <a:rPr lang="en-GB" sz="2800" b="0" i="0" u="none" strike="noStrike" dirty="0" smtClean="0">
                <a:solidFill>
                  <a:srgbClr val="000000"/>
                </a:solidFill>
                <a:effectLst/>
                <a:latin typeface="Arial"/>
              </a:rPr>
              <a:t>2/3 of contact time – but where are all the students?</a:t>
            </a:r>
            <a:endParaRPr lang="en-GB" sz="2800" b="0" dirty="0" smtClean="0">
              <a:effectLst/>
            </a:endParaRPr>
          </a:p>
          <a:p>
            <a:pPr>
              <a:spcBef>
                <a:spcPts val="600"/>
              </a:spcBef>
            </a:pPr>
            <a:endParaRPr lang="en-GB" sz="2800" b="0" i="0" u="none" strike="noStrike" dirty="0" smtClean="0">
              <a:solidFill>
                <a:srgbClr val="000000"/>
              </a:solidFill>
              <a:effectLst/>
              <a:latin typeface="Arial"/>
            </a:endParaRPr>
          </a:p>
          <a:p>
            <a:pPr>
              <a:spcBef>
                <a:spcPts val="600"/>
              </a:spcBef>
            </a:pPr>
            <a:endParaRPr lang="en-GB" sz="2400" dirty="0" smtClean="0">
              <a:solidFill>
                <a:srgbClr val="000000"/>
              </a:solidFill>
              <a:latin typeface="Arial"/>
            </a:endParaRPr>
          </a:p>
          <a:p>
            <a:pPr>
              <a:spcBef>
                <a:spcPts val="600"/>
              </a:spcBef>
            </a:pPr>
            <a:endParaRPr lang="en-GB" sz="2400" b="0" i="0" u="none" strike="noStrike" dirty="0" smtClean="0">
              <a:solidFill>
                <a:srgbClr val="000000"/>
              </a:solidFill>
              <a:effectLst/>
              <a:latin typeface="Arial"/>
            </a:endParaRPr>
          </a:p>
          <a:p>
            <a:pPr>
              <a:spcBef>
                <a:spcPts val="600"/>
              </a:spcBef>
            </a:pPr>
            <a:endParaRPr lang="en-GB" sz="2400" dirty="0" smtClean="0">
              <a:solidFill>
                <a:srgbClr val="000000"/>
              </a:solidFill>
              <a:latin typeface="Arial"/>
            </a:endParaRPr>
          </a:p>
          <a:p>
            <a:pPr>
              <a:spcBef>
                <a:spcPts val="600"/>
              </a:spcBef>
            </a:pPr>
            <a:endParaRPr lang="en-GB" sz="2400" b="0" i="0" u="none" strike="noStrike" dirty="0" smtClean="0">
              <a:solidFill>
                <a:srgbClr val="000000"/>
              </a:solidFill>
              <a:effectLst/>
              <a:latin typeface="Arial"/>
            </a:endParaRPr>
          </a:p>
          <a:p>
            <a:pPr>
              <a:spcBef>
                <a:spcPts val="600"/>
              </a:spcBef>
            </a:pPr>
            <a:endParaRPr lang="en-GB" sz="2400" dirty="0" smtClean="0">
              <a:solidFill>
                <a:srgbClr val="000000"/>
              </a:solidFill>
              <a:latin typeface="Arial"/>
            </a:endParaRPr>
          </a:p>
          <a:p>
            <a:pPr>
              <a:spcBef>
                <a:spcPts val="600"/>
              </a:spcBef>
            </a:pPr>
            <a:endParaRPr lang="en-GB" sz="2400" b="0" i="0" u="none" strike="noStrike" dirty="0" smtClean="0">
              <a:solidFill>
                <a:srgbClr val="000000"/>
              </a:solidFill>
              <a:effectLst/>
              <a:latin typeface="Arial"/>
            </a:endParaRPr>
          </a:p>
          <a:p>
            <a:pPr>
              <a:spcBef>
                <a:spcPts val="600"/>
              </a:spcBef>
            </a:pPr>
            <a:endParaRPr lang="en-GB" sz="2400" dirty="0" smtClean="0">
              <a:solidFill>
                <a:srgbClr val="000000"/>
              </a:solidFill>
              <a:latin typeface="Arial"/>
            </a:endParaRPr>
          </a:p>
          <a:p>
            <a:pPr>
              <a:spcBef>
                <a:spcPts val="600"/>
              </a:spcBef>
            </a:pPr>
            <a:endParaRPr lang="en-GB" sz="2400" b="0" i="0" u="none" strike="noStrike" dirty="0" smtClean="0">
              <a:solidFill>
                <a:srgbClr val="000000"/>
              </a:solidFill>
              <a:effectLst/>
              <a:latin typeface="Arial"/>
            </a:endParaRPr>
          </a:p>
          <a:p>
            <a:pPr>
              <a:spcBef>
                <a:spcPts val="600"/>
              </a:spcBef>
            </a:pPr>
            <a:endParaRPr lang="en-GB" sz="2400" dirty="0" smtClean="0">
              <a:solidFill>
                <a:srgbClr val="000000"/>
              </a:solidFill>
              <a:latin typeface="Arial"/>
            </a:endParaRPr>
          </a:p>
          <a:p>
            <a:pPr>
              <a:spcBef>
                <a:spcPts val="600"/>
              </a:spcBef>
              <a:buNone/>
            </a:pPr>
            <a:endParaRPr lang="en-GB" sz="2400" dirty="0"/>
          </a:p>
        </p:txBody>
      </p:sp>
      <p:pic>
        <p:nvPicPr>
          <p:cNvPr id="1026" name="Picture 2" descr="http://www.timeshighereducation.co.uk/Pictures/web/o/s/t/near_empty_lecture_hal_4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8736" y="1268760"/>
            <a:ext cx="7056784" cy="47045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3756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b="0" i="0" u="none" strike="noStrike" dirty="0" smtClean="0">
                <a:solidFill>
                  <a:srgbClr val="000000"/>
                </a:solidFill>
                <a:effectLst/>
                <a:latin typeface="Arial"/>
              </a:rPr>
              <a:t>Rethinking the use of contact time in the lecture itself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spcBef>
                <a:spcPts val="600"/>
              </a:spcBef>
            </a:pPr>
            <a:r>
              <a:rPr lang="en-GB" dirty="0">
                <a:solidFill>
                  <a:srgbClr val="000000"/>
                </a:solidFill>
                <a:latin typeface="Arial"/>
              </a:rPr>
              <a:t>A lost opportunity.. </a:t>
            </a:r>
            <a:endParaRPr lang="en-GB" dirty="0" smtClean="0">
              <a:solidFill>
                <a:srgbClr val="000000"/>
              </a:solidFill>
              <a:latin typeface="Arial"/>
            </a:endParaRPr>
          </a:p>
          <a:p>
            <a:pPr>
              <a:spcBef>
                <a:spcPts val="600"/>
              </a:spcBef>
            </a:pPr>
            <a:endParaRPr lang="en-GB" dirty="0">
              <a:solidFill>
                <a:srgbClr val="000000"/>
              </a:solidFill>
              <a:latin typeface="Arial"/>
            </a:endParaRPr>
          </a:p>
          <a:p>
            <a:pPr>
              <a:spcBef>
                <a:spcPts val="600"/>
              </a:spcBef>
            </a:pPr>
            <a:r>
              <a:rPr lang="en-GB" dirty="0" smtClean="0">
                <a:solidFill>
                  <a:srgbClr val="000000"/>
                </a:solidFill>
                <a:latin typeface="Arial"/>
              </a:rPr>
              <a:t>However animated and ‘inspiring’, 2 hour ‘lectures’ don’t work... </a:t>
            </a:r>
            <a:r>
              <a:rPr lang="en-GB" b="1" dirty="0" smtClean="0">
                <a:solidFill>
                  <a:srgbClr val="000000"/>
                </a:solidFill>
                <a:latin typeface="Arial"/>
              </a:rPr>
              <a:t>surface learning</a:t>
            </a:r>
          </a:p>
          <a:p>
            <a:pPr>
              <a:spcBef>
                <a:spcPts val="600"/>
              </a:spcBef>
            </a:pPr>
            <a:endParaRPr lang="en-GB" dirty="0">
              <a:solidFill>
                <a:srgbClr val="000000"/>
              </a:solidFill>
              <a:latin typeface="Arial"/>
            </a:endParaRPr>
          </a:p>
          <a:p>
            <a:pPr>
              <a:spcBef>
                <a:spcPts val="600"/>
              </a:spcBef>
            </a:pPr>
            <a:r>
              <a:rPr lang="en-GB" b="0" i="0" u="none" strike="noStrike" dirty="0" smtClean="0">
                <a:solidFill>
                  <a:srgbClr val="000000"/>
                </a:solidFill>
                <a:effectLst/>
                <a:latin typeface="Arial"/>
              </a:rPr>
              <a:t>Can we design them in a way that encourages more </a:t>
            </a:r>
            <a:r>
              <a:rPr lang="en-GB" b="1" i="0" u="none" strike="noStrike" dirty="0" smtClean="0">
                <a:solidFill>
                  <a:srgbClr val="000000"/>
                </a:solidFill>
                <a:effectLst/>
                <a:latin typeface="Arial"/>
              </a:rPr>
              <a:t>active learning</a:t>
            </a:r>
            <a:r>
              <a:rPr lang="en-GB" b="0" i="0" u="none" strike="noStrike" dirty="0" smtClean="0">
                <a:solidFill>
                  <a:srgbClr val="000000"/>
                </a:solidFill>
                <a:effectLst/>
                <a:latin typeface="Arial"/>
              </a:rPr>
              <a:t>? </a:t>
            </a:r>
          </a:p>
          <a:p>
            <a:pPr>
              <a:spcBef>
                <a:spcPts val="600"/>
              </a:spcBef>
            </a:pPr>
            <a:endParaRPr lang="en-GB" dirty="0" smtClean="0">
              <a:solidFill>
                <a:srgbClr val="000000"/>
              </a:solidFill>
              <a:latin typeface="Arial"/>
            </a:endParaRPr>
          </a:p>
          <a:p>
            <a:pPr>
              <a:spcBef>
                <a:spcPts val="600"/>
              </a:spcBef>
            </a:pPr>
            <a:r>
              <a:rPr lang="en-GB" dirty="0" smtClean="0">
                <a:solidFill>
                  <a:srgbClr val="000000"/>
                </a:solidFill>
                <a:latin typeface="Arial"/>
              </a:rPr>
              <a:t>Active learning requires student activity – </a:t>
            </a:r>
            <a:r>
              <a:rPr lang="en-GB" b="1" dirty="0" smtClean="0">
                <a:solidFill>
                  <a:srgbClr val="000000"/>
                </a:solidFill>
                <a:latin typeface="Arial"/>
              </a:rPr>
              <a:t>engagement </a:t>
            </a:r>
            <a:r>
              <a:rPr lang="en-GB" dirty="0" smtClean="0">
                <a:solidFill>
                  <a:srgbClr val="000000"/>
                </a:solidFill>
                <a:latin typeface="Arial"/>
              </a:rPr>
              <a:t>and </a:t>
            </a:r>
            <a:r>
              <a:rPr lang="en-GB" b="1" i="0" u="none" strike="noStrike" dirty="0" smtClean="0">
                <a:solidFill>
                  <a:srgbClr val="000000"/>
                </a:solidFill>
                <a:effectLst/>
                <a:latin typeface="Arial"/>
              </a:rPr>
              <a:t>interaction</a:t>
            </a:r>
            <a:endParaRPr lang="en-GB" b="0" dirty="0" smtClean="0">
              <a:effectLst/>
            </a:endParaRPr>
          </a:p>
          <a:p>
            <a:endParaRPr lang="en-GB" b="0" i="0" u="none" strike="noStrike" dirty="0" smtClean="0">
              <a:solidFill>
                <a:srgbClr val="000000"/>
              </a:solidFill>
              <a:effectLst/>
              <a:latin typeface="Arial"/>
            </a:endParaRPr>
          </a:p>
          <a:p>
            <a:r>
              <a:rPr lang="en-GB" b="0" i="0" u="none" strike="noStrike" dirty="0" smtClean="0">
                <a:solidFill>
                  <a:srgbClr val="000000"/>
                </a:solidFill>
                <a:effectLst/>
                <a:latin typeface="Arial"/>
              </a:rPr>
              <a:t>‘Any questions?’ is not good enough!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465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b="0" i="0" u="none" strike="noStrike" dirty="0" smtClean="0">
                <a:solidFill>
                  <a:srgbClr val="000000"/>
                </a:solidFill>
                <a:effectLst/>
                <a:latin typeface="Arial"/>
              </a:rPr>
              <a:t>Rethinking the use of contact time in the lecture itself 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GB" sz="2400" b="0" i="0" u="none" strike="noStrike" dirty="0" smtClean="0">
                <a:solidFill>
                  <a:srgbClr val="000000"/>
                </a:solidFill>
                <a:effectLst/>
                <a:latin typeface="Arial"/>
              </a:rPr>
              <a:t>Encouraging participation</a:t>
            </a:r>
            <a:r>
              <a:rPr lang="en-GB" sz="2400" b="1" i="0" u="none" strike="noStrike" dirty="0" smtClean="0">
                <a:solidFill>
                  <a:srgbClr val="000000"/>
                </a:solidFill>
                <a:effectLst/>
                <a:latin typeface="Arial"/>
              </a:rPr>
              <a:t> by design</a:t>
            </a:r>
            <a:endParaRPr lang="en-GB" sz="2400" b="0" dirty="0" smtClean="0">
              <a:effectLst/>
            </a:endParaRPr>
          </a:p>
          <a:p>
            <a:pPr fontAlgn="base">
              <a:spcBef>
                <a:spcPts val="600"/>
              </a:spcBef>
              <a:buFont typeface="Arial"/>
              <a:buChar char="•"/>
            </a:pPr>
            <a:r>
              <a:rPr lang="en-GB" sz="2400" b="0" i="0" u="none" strike="noStrike" dirty="0" smtClean="0">
                <a:solidFill>
                  <a:srgbClr val="000000"/>
                </a:solidFill>
                <a:effectLst/>
                <a:latin typeface="Arial"/>
              </a:rPr>
              <a:t>‘Lecturing’...  still has it’s place... but in small blocks</a:t>
            </a:r>
          </a:p>
          <a:p>
            <a:pPr fontAlgn="base">
              <a:spcBef>
                <a:spcPts val="600"/>
              </a:spcBef>
              <a:buFont typeface="Arial"/>
              <a:buChar char="•"/>
            </a:pPr>
            <a:r>
              <a:rPr lang="en-GB" sz="2400" b="0" i="0" u="none" strike="noStrike" dirty="0" smtClean="0">
                <a:solidFill>
                  <a:srgbClr val="000000"/>
                </a:solidFill>
                <a:effectLst/>
                <a:latin typeface="Arial"/>
              </a:rPr>
              <a:t>Lecture activities.... </a:t>
            </a:r>
          </a:p>
          <a:p>
            <a:pPr lvl="1" fontAlgn="base">
              <a:spcBef>
                <a:spcPts val="480"/>
              </a:spcBef>
              <a:buFont typeface="Arial"/>
              <a:buChar char="•"/>
            </a:pPr>
            <a:r>
              <a:rPr lang="en-GB" sz="2400" b="0" i="0" u="none" strike="noStrike" dirty="0" smtClean="0">
                <a:solidFill>
                  <a:srgbClr val="000000"/>
                </a:solidFill>
                <a:effectLst/>
                <a:latin typeface="Arial"/>
              </a:rPr>
              <a:t>Best when it involves peer to peer interaction - class is visibly energized</a:t>
            </a:r>
          </a:p>
          <a:p>
            <a:pPr lvl="1" fontAlgn="base">
              <a:spcBef>
                <a:spcPts val="480"/>
              </a:spcBef>
              <a:buFont typeface="Arial"/>
              <a:buChar char="•"/>
            </a:pPr>
            <a:r>
              <a:rPr lang="en-GB" sz="2400" b="0" i="0" u="none" strike="noStrike" dirty="0" smtClean="0">
                <a:solidFill>
                  <a:srgbClr val="000000"/>
                </a:solidFill>
                <a:effectLst/>
                <a:latin typeface="Arial"/>
              </a:rPr>
              <a:t>A different kind of learning... And one where the large cohort can become an advantage </a:t>
            </a:r>
          </a:p>
          <a:p>
            <a:pPr lvl="1" fontAlgn="base">
              <a:spcBef>
                <a:spcPts val="480"/>
              </a:spcBef>
              <a:buFont typeface="Arial"/>
              <a:buChar char="•"/>
            </a:pPr>
            <a:r>
              <a:rPr lang="en-GB" sz="2400" b="0" i="0" u="none" strike="noStrike" dirty="0" smtClean="0">
                <a:solidFill>
                  <a:srgbClr val="000000"/>
                </a:solidFill>
                <a:effectLst/>
                <a:latin typeface="Arial"/>
              </a:rPr>
              <a:t>New ways to facilitate this (use of Turning point)</a:t>
            </a:r>
          </a:p>
          <a:p>
            <a:pPr fontAlgn="base">
              <a:spcBef>
                <a:spcPts val="0"/>
              </a:spcBef>
              <a:buFont typeface="Arial"/>
              <a:buChar char="•"/>
            </a:pPr>
            <a:endParaRPr lang="en-GB" sz="2400" b="0" i="0" u="none" strike="noStrike" dirty="0" smtClean="0">
              <a:solidFill>
                <a:srgbClr val="000000"/>
              </a:solidFill>
              <a:effectLst/>
              <a:latin typeface="Arial"/>
            </a:endParaRPr>
          </a:p>
          <a:p>
            <a:pPr fontAlgn="base">
              <a:spcBef>
                <a:spcPts val="0"/>
              </a:spcBef>
              <a:buFont typeface="Arial"/>
              <a:buChar char="•"/>
            </a:pPr>
            <a:r>
              <a:rPr lang="en-GB" sz="2400" b="0" i="0" u="none" strike="noStrike" dirty="0" smtClean="0">
                <a:solidFill>
                  <a:srgbClr val="000000"/>
                </a:solidFill>
                <a:effectLst/>
                <a:latin typeface="Arial"/>
              </a:rPr>
              <a:t>Feeling brave? Flip the lecture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72851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Autofit/>
          </a:bodyPr>
          <a:lstStyle/>
          <a:p>
            <a:r>
              <a:rPr lang="en-GB" sz="3600" dirty="0" smtClean="0"/>
              <a:t>Flipping the lecture </a:t>
            </a:r>
            <a:br>
              <a:rPr lang="en-GB" sz="3600" dirty="0" smtClean="0"/>
            </a:br>
            <a:r>
              <a:rPr lang="en-GB" sz="3600" dirty="0" smtClean="0"/>
              <a:t>(inverting the classroom)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352928" cy="4525963"/>
          </a:xfrm>
        </p:spPr>
        <p:txBody>
          <a:bodyPr>
            <a:noAutofit/>
          </a:bodyPr>
          <a:lstStyle/>
          <a:p>
            <a:r>
              <a:rPr lang="en-GB" sz="2200" dirty="0" smtClean="0"/>
              <a:t>No single model but an approach that encourages student preparation </a:t>
            </a:r>
            <a:r>
              <a:rPr lang="en-GB" sz="2200" b="1" dirty="0" smtClean="0"/>
              <a:t>in advance </a:t>
            </a:r>
            <a:r>
              <a:rPr lang="en-GB" sz="2200" dirty="0" smtClean="0"/>
              <a:t>(what would have been the lecture becomes the homework) for a more interactive learning experience in the lecture </a:t>
            </a:r>
          </a:p>
          <a:p>
            <a:r>
              <a:rPr lang="en-GB" sz="2200" dirty="0" smtClean="0"/>
              <a:t>Preparation? Book chapter, screencast of lecture, </a:t>
            </a:r>
            <a:r>
              <a:rPr lang="en-GB" sz="2200" dirty="0" err="1" smtClean="0"/>
              <a:t>Youtube</a:t>
            </a:r>
            <a:r>
              <a:rPr lang="en-GB" sz="2200" dirty="0" smtClean="0"/>
              <a:t> video</a:t>
            </a:r>
          </a:p>
          <a:p>
            <a:r>
              <a:rPr lang="en-GB" sz="2200" dirty="0" smtClean="0"/>
              <a:t>Lecture contact-time devoted to activities that apply and build understanding the material </a:t>
            </a:r>
          </a:p>
          <a:p>
            <a:pPr>
              <a:buNone/>
            </a:pPr>
            <a:endParaRPr lang="en-GB" sz="2200" dirty="0" smtClean="0"/>
          </a:p>
          <a:p>
            <a:pPr>
              <a:buNone/>
            </a:pPr>
            <a:r>
              <a:rPr lang="en-GB" sz="2200" dirty="0" smtClean="0"/>
              <a:t>Beware..  </a:t>
            </a:r>
          </a:p>
          <a:p>
            <a:r>
              <a:rPr lang="en-GB" sz="2200" dirty="0" smtClean="0"/>
              <a:t>Need time to re-design teaching materials (not much space in WAM for Curriculum Innovation) </a:t>
            </a:r>
          </a:p>
          <a:p>
            <a:r>
              <a:rPr lang="en-GB" sz="2200" dirty="0" smtClean="0"/>
              <a:t>Initially student’s may not like it as much as you think they should/would – lecture culture is as deep rooted for students as it is for us – a flipped lecture puts demands on them that they may not thank you for.</a:t>
            </a:r>
          </a:p>
          <a:p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392295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Where evaluated – generally very positive 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40768"/>
            <a:ext cx="8651304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GB" sz="2200" b="1" dirty="0" smtClean="0"/>
              <a:t>Example.. Second year inorganic chemistry module (UEA)</a:t>
            </a:r>
          </a:p>
          <a:p>
            <a:r>
              <a:rPr lang="en-GB" sz="2200" dirty="0" smtClean="0"/>
              <a:t>'I think the flipped lectures were a really good idea because it was a more </a:t>
            </a:r>
            <a:r>
              <a:rPr lang="en-GB" sz="2200" b="1" dirty="0" smtClean="0"/>
              <a:t>interactive way to engage students  into learning, rather than the repetitive routine of having to listen to the lecturer work through a PowerPoint presentation for an hour</a:t>
            </a:r>
            <a:r>
              <a:rPr lang="en-GB" sz="2200" dirty="0" smtClean="0"/>
              <a:t>.' </a:t>
            </a:r>
          </a:p>
          <a:p>
            <a:r>
              <a:rPr lang="en-GB" sz="2200" dirty="0" smtClean="0"/>
              <a:t>'They were good fun as it was nice to have interaction with the lecture as opposed to just being talked at</a:t>
            </a:r>
            <a:r>
              <a:rPr lang="en-GB" sz="2200" b="1" dirty="0" smtClean="0"/>
              <a:t>, it was also nice having knowledge of what you were talking about as we had already gone through the material</a:t>
            </a:r>
            <a:r>
              <a:rPr lang="en-GB" sz="2200" dirty="0" smtClean="0"/>
              <a:t>!'   </a:t>
            </a:r>
          </a:p>
          <a:p>
            <a:pPr>
              <a:buNone/>
            </a:pPr>
            <a:r>
              <a:rPr lang="en-GB" sz="1800" i="1" dirty="0" smtClean="0"/>
              <a:t>	Source: www.rsc.org/Education/EiC/issues/2013september/flipped-classroom-inverting-lectures.asp</a:t>
            </a:r>
          </a:p>
          <a:p>
            <a:pPr>
              <a:buNone/>
            </a:pPr>
            <a:endParaRPr lang="en-GB" sz="2200" dirty="0" smtClean="0"/>
          </a:p>
          <a:p>
            <a:pPr>
              <a:buNone/>
            </a:pPr>
            <a:r>
              <a:rPr lang="en-GB" sz="2200" b="1" dirty="0" smtClean="0"/>
              <a:t>Manchester advocates... </a:t>
            </a:r>
          </a:p>
          <a:p>
            <a:pPr>
              <a:buNone/>
            </a:pPr>
            <a:r>
              <a:rPr lang="en-GB" sz="2200" dirty="0" smtClean="0"/>
              <a:t>	Ralph Becker (Economics) Wendy Olsen (Social Statistics)</a:t>
            </a:r>
          </a:p>
        </p:txBody>
      </p:sp>
    </p:spTree>
    <p:extLst>
      <p:ext uri="{BB962C8B-B14F-4D97-AF65-F5344CB8AC3E}">
        <p14:creationId xmlns:p14="http://schemas.microsoft.com/office/powerpoint/2010/main" val="194969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922115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Dealing 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with the 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Problem?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467544" y="1700809"/>
            <a:ext cx="8229600" cy="453650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-GB" dirty="0" smtClean="0">
                <a:solidFill>
                  <a:srgbClr val="7DA8FF"/>
                </a:solidFill>
                <a:latin typeface="Calibri" panose="020F0502020204030204" pitchFamily="34" charset="0"/>
              </a:rPr>
              <a:t>Addressing </a:t>
            </a:r>
            <a:r>
              <a:rPr lang="en-GB" dirty="0">
                <a:solidFill>
                  <a:srgbClr val="7DA8FF"/>
                </a:solidFill>
                <a:latin typeface="Calibri" panose="020F0502020204030204" pitchFamily="34" charset="0"/>
              </a:rPr>
              <a:t>the </a:t>
            </a:r>
            <a:r>
              <a:rPr lang="en-GB" dirty="0" smtClean="0">
                <a:solidFill>
                  <a:srgbClr val="7DA8FF"/>
                </a:solidFill>
                <a:latin typeface="Calibri" panose="020F0502020204030204" pitchFamily="34" charset="0"/>
              </a:rPr>
              <a:t>Structure</a:t>
            </a:r>
          </a:p>
          <a:p>
            <a:pPr lvl="0" rtl="0">
              <a:buNone/>
            </a:pPr>
            <a:endParaRPr lang="en-GB" sz="800" dirty="0">
              <a:solidFill>
                <a:srgbClr val="7DA8FF"/>
              </a:solidFill>
              <a:latin typeface="Calibri" panose="020F0502020204030204" pitchFamily="34" charset="0"/>
            </a:endParaRPr>
          </a:p>
          <a:p>
            <a:pPr lvl="0" rtl="0">
              <a:buNone/>
            </a:pPr>
            <a:r>
              <a:rPr lang="en-GB" dirty="0" smtClean="0">
                <a:solidFill>
                  <a:srgbClr val="7DA8FF"/>
                </a:solidFill>
                <a:latin typeface="Calibri" panose="020F0502020204030204" pitchFamily="34" charset="0"/>
              </a:rPr>
              <a:t>Fostering Community</a:t>
            </a:r>
          </a:p>
          <a:p>
            <a:pPr lvl="0" rtl="0">
              <a:buNone/>
            </a:pPr>
            <a:endParaRPr lang="en-GB" sz="8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lvl="0" rtl="0">
              <a:buNone/>
            </a:pPr>
            <a:r>
              <a:rPr lang="en-GB" dirty="0" smtClean="0">
                <a:solidFill>
                  <a:srgbClr val="002060"/>
                </a:solidFill>
                <a:latin typeface="Calibri" panose="020F0502020204030204" pitchFamily="34" charset="0"/>
              </a:rPr>
              <a:t>			Increasing Engagement</a:t>
            </a:r>
          </a:p>
          <a:p>
            <a:pPr lvl="0" rtl="0">
              <a:buNone/>
            </a:pPr>
            <a:endParaRPr lang="en-GB" sz="8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lvl="0" rtl="0">
              <a:buNone/>
            </a:pPr>
            <a:r>
              <a:rPr lang="en-GB" dirty="0" smtClean="0">
                <a:solidFill>
                  <a:srgbClr val="002060"/>
                </a:solidFill>
                <a:latin typeface="Calibri" panose="020F0502020204030204" pitchFamily="34" charset="0"/>
              </a:rPr>
              <a:t>			Encouraging Interaction</a:t>
            </a:r>
          </a:p>
          <a:p>
            <a:pPr lvl="0" rtl="0">
              <a:buNone/>
            </a:pPr>
            <a:endParaRPr lang="en-GB" sz="800" dirty="0">
              <a:solidFill>
                <a:srgbClr val="7DA8FF"/>
              </a:solidFill>
              <a:latin typeface="Calibri" panose="020F0502020204030204" pitchFamily="34" charset="0"/>
            </a:endParaRPr>
          </a:p>
          <a:p>
            <a:pPr lvl="0" rtl="0">
              <a:buNone/>
            </a:pPr>
            <a:r>
              <a:rPr lang="en-GB" dirty="0" smtClean="0">
                <a:solidFill>
                  <a:srgbClr val="7DA8FF"/>
                </a:solidFill>
                <a:latin typeface="Calibri" panose="020F0502020204030204" pitchFamily="34" charset="0"/>
              </a:rPr>
              <a:t>					Increasing Participation</a:t>
            </a:r>
          </a:p>
          <a:p>
            <a:pPr lvl="0" rtl="0">
              <a:buNone/>
            </a:pPr>
            <a:endParaRPr lang="en-GB" sz="800" dirty="0">
              <a:solidFill>
                <a:srgbClr val="7DA8FF"/>
              </a:solidFill>
              <a:latin typeface="Calibri" panose="020F0502020204030204" pitchFamily="34" charset="0"/>
            </a:endParaRPr>
          </a:p>
          <a:p>
            <a:pPr lvl="0" rtl="0">
              <a:buNone/>
            </a:pPr>
            <a:r>
              <a:rPr lang="en-GB" dirty="0" smtClean="0">
                <a:solidFill>
                  <a:srgbClr val="7DA8FF"/>
                </a:solidFill>
                <a:latin typeface="Calibri" panose="020F0502020204030204" pitchFamily="34" charset="0"/>
              </a:rPr>
              <a:t>					Perceived </a:t>
            </a:r>
            <a:r>
              <a:rPr lang="en-GB" dirty="0">
                <a:solidFill>
                  <a:srgbClr val="7DA8FF"/>
                </a:solidFill>
                <a:latin typeface="Calibri" panose="020F0502020204030204" pitchFamily="34" charset="0"/>
              </a:rPr>
              <a:t>Added Value</a:t>
            </a:r>
          </a:p>
        </p:txBody>
      </p:sp>
    </p:spTree>
    <p:extLst>
      <p:ext uri="{BB962C8B-B14F-4D97-AF65-F5344CB8AC3E}">
        <p14:creationId xmlns:p14="http://schemas.microsoft.com/office/powerpoint/2010/main" val="107537476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709295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t"/>
          <a:lstStyle/>
          <a:p>
            <a:pPr eaLnBrk="0" hangingPunct="0">
              <a:spcBef>
                <a:spcPct val="50000"/>
              </a:spcBef>
            </a:pPr>
            <a:fld id="{7782CABA-ECD4-40C4-B5B7-26034C865EAB}" type="slidenum">
              <a:rPr lang="en-US">
                <a:latin typeface="Arial Narrow" pitchFamily="34" charset="0"/>
              </a:rPr>
              <a:pPr eaLnBrk="0" hangingPunct="0">
                <a:spcBef>
                  <a:spcPct val="50000"/>
                </a:spcBef>
              </a:pPr>
              <a:t>19</a:t>
            </a:fld>
            <a:endParaRPr lang="en-US">
              <a:latin typeface="Arial Narrow" pitchFamily="34" charset="0"/>
            </a:endParaRPr>
          </a:p>
        </p:txBody>
      </p:sp>
      <p:sp>
        <p:nvSpPr>
          <p:cNvPr id="1218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260350"/>
            <a:ext cx="8820150" cy="863600"/>
          </a:xfrm>
        </p:spPr>
        <p:txBody>
          <a:bodyPr anchor="b">
            <a:normAutofit/>
          </a:bodyPr>
          <a:lstStyle/>
          <a:p>
            <a:pPr eaLnBrk="1" hangingPunct="1"/>
            <a:r>
              <a:rPr lang="en-GB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Lecture Interaction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1628775"/>
            <a:ext cx="8964612" cy="5445125"/>
          </a:xfrm>
        </p:spPr>
        <p:txBody>
          <a:bodyPr/>
          <a:lstStyle/>
          <a:p>
            <a:pPr>
              <a:buNone/>
            </a:pPr>
            <a:r>
              <a:rPr lang="en-GB" sz="2500" i="1" dirty="0" smtClean="0">
                <a:latin typeface="Arial" pitchFamily="34" charset="0"/>
                <a:cs typeface="Arial" pitchFamily="34" charset="0"/>
              </a:rPr>
              <a:t>What do we mean by: Interaction Technology ?</a:t>
            </a:r>
          </a:p>
          <a:p>
            <a:pPr>
              <a:buNone/>
            </a:pPr>
            <a:endParaRPr lang="en-GB" sz="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GB" sz="25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GB" sz="2500" dirty="0" smtClean="0">
                <a:latin typeface="Calibri" pitchFamily="34" charset="0"/>
                <a:cs typeface="Arial" pitchFamily="34" charset="0"/>
              </a:rPr>
              <a:t>Technology that allows communication between student and lecturer `in class’. – Classroom Voting Systems.</a:t>
            </a:r>
          </a:p>
          <a:p>
            <a:pPr>
              <a:buNone/>
            </a:pPr>
            <a:endParaRPr lang="en-GB" sz="800" dirty="0" smtClean="0">
              <a:latin typeface="Calibri" pitchFamily="34" charset="0"/>
              <a:cs typeface="Arial" pitchFamily="34" charset="0"/>
            </a:endParaRPr>
          </a:p>
          <a:p>
            <a:pPr>
              <a:buNone/>
            </a:pPr>
            <a:r>
              <a:rPr lang="en-GB" sz="2500" dirty="0" smtClean="0">
                <a:latin typeface="Calibri" pitchFamily="34" charset="0"/>
                <a:cs typeface="Arial" pitchFamily="34" charset="0"/>
              </a:rPr>
              <a:t>	Specifically technology that allows ‘over web’ answering of multiple choice style question during lectures.</a:t>
            </a:r>
          </a:p>
          <a:p>
            <a:pPr lvl="1">
              <a:buFont typeface="Arial" charset="0"/>
              <a:buChar char="•"/>
            </a:pPr>
            <a:endParaRPr lang="en-GB" sz="2500" dirty="0" smtClean="0"/>
          </a:p>
          <a:p>
            <a:endParaRPr lang="en-GB" sz="800" dirty="0" smtClean="0"/>
          </a:p>
          <a:p>
            <a:endParaRPr lang="en-GB" sz="800" dirty="0" smtClean="0"/>
          </a:p>
          <a:p>
            <a:pPr>
              <a:buFont typeface="Arial" charset="0"/>
              <a:buNone/>
            </a:pPr>
            <a:endParaRPr lang="en-GB" sz="1200" dirty="0" smtClean="0"/>
          </a:p>
          <a:p>
            <a:pPr>
              <a:buFont typeface="Arial" charset="0"/>
              <a:buNone/>
            </a:pPr>
            <a:endParaRPr lang="en-GB" sz="2400" dirty="0" smtClean="0"/>
          </a:p>
        </p:txBody>
      </p:sp>
      <p:pic>
        <p:nvPicPr>
          <p:cNvPr id="6" name="Picture 4" descr="http://smallbiztechnology.com/media/turningpoint.g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4328" y="260648"/>
            <a:ext cx="1352550" cy="1162050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 descr="http://smallbiztechnology.com/media/turningpoint.g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260648"/>
            <a:ext cx="1352550" cy="1162050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 descr="Mobile1.png"/>
          <p:cNvPicPr>
            <a:picLocks noChangeAspect="1"/>
          </p:cNvPicPr>
          <p:nvPr/>
        </p:nvPicPr>
        <p:blipFill>
          <a:blip r:embed="rId5" cstate="print"/>
          <a:srcRect r="18840"/>
          <a:stretch>
            <a:fillRect/>
          </a:stretch>
        </p:blipFill>
        <p:spPr bwMode="auto">
          <a:xfrm>
            <a:off x="611560" y="4365104"/>
            <a:ext cx="2759854" cy="2065019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8" name="Picture 6" descr="Mobile1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ECF4E9"/>
              </a:clrFrom>
              <a:clrTo>
                <a:srgbClr val="ECF4E9">
                  <a:alpha val="0"/>
                </a:srgbClr>
              </a:clrTo>
            </a:clrChange>
          </a:blip>
          <a:srcRect l="4284" r="55736" b="25546"/>
          <a:stretch>
            <a:fillRect/>
          </a:stretch>
        </p:blipFill>
        <p:spPr bwMode="auto">
          <a:xfrm>
            <a:off x="5940152" y="4077072"/>
            <a:ext cx="2016224" cy="2176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/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0" y="332656"/>
            <a:ext cx="9144000" cy="1368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noAutofit/>
          </a:bodyPr>
          <a:lstStyle/>
          <a:p>
            <a:pPr algn="ctr"/>
            <a:r>
              <a:rPr lang="en-GB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Advanced Approaches for Delivering Large Group </a:t>
            </a:r>
            <a:r>
              <a:rPr lang="en-GB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Lectures</a:t>
            </a:r>
            <a:endParaRPr lang="en-GB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7092950" y="6248400"/>
            <a:ext cx="1905000" cy="457200"/>
          </a:xfrm>
          <a:noFill/>
          <a:ln>
            <a:miter lim="800000"/>
            <a:headEnd/>
            <a:tailEnd/>
          </a:ln>
        </p:spPr>
        <p:txBody>
          <a:bodyPr anchor="t"/>
          <a:lstStyle/>
          <a:p>
            <a:pPr eaLnBrk="0" hangingPunct="0">
              <a:spcBef>
                <a:spcPct val="50000"/>
              </a:spcBef>
            </a:pPr>
            <a:fld id="{7C6390A3-8A92-45A9-ADBF-269730B8B69B}" type="slidenum">
              <a:rPr lang="en-US">
                <a:latin typeface="Arial Narrow" pitchFamily="34" charset="0"/>
              </a:rPr>
              <a:pPr eaLnBrk="0" hangingPunct="0">
                <a:spcBef>
                  <a:spcPct val="50000"/>
                </a:spcBef>
              </a:pPr>
              <a:t>2</a:t>
            </a:fld>
            <a:endParaRPr lang="en-US"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94991" y="2151703"/>
            <a:ext cx="288106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Paul Middleditch</a:t>
            </a:r>
            <a:br>
              <a:rPr lang="en-GB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</a:br>
            <a:r>
              <a:rPr lang="en-GB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Lecturer in </a:t>
            </a:r>
            <a:r>
              <a:rPr lang="en-GB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Macroeconomics</a:t>
            </a:r>
            <a:endParaRPr lang="en-GB" sz="2000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96756" y="2234067"/>
            <a:ext cx="2592388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GB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Will Moindrot</a:t>
            </a:r>
            <a:br>
              <a:rPr lang="en-GB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</a:br>
            <a:r>
              <a:rPr lang="en-GB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Learning Technologist,</a:t>
            </a:r>
          </a:p>
          <a:p>
            <a:r>
              <a:rPr lang="en-GB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Humanities eLearning</a:t>
            </a:r>
            <a:endParaRPr lang="en-GB" sz="20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2007687"/>
            <a:ext cx="1002486" cy="1296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"/>
          </a:effec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612" y="2007687"/>
            <a:ext cx="1018506" cy="13168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505200"/>
            <a:ext cx="1065477" cy="12363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"/>
          </a:effectLst>
        </p:spPr>
      </p:pic>
      <p:sp>
        <p:nvSpPr>
          <p:cNvPr id="13" name="TextBox 12"/>
          <p:cNvSpPr txBox="1"/>
          <p:nvPr/>
        </p:nvSpPr>
        <p:spPr>
          <a:xfrm>
            <a:off x="2362200" y="3657600"/>
            <a:ext cx="2592388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GB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Mark Brown</a:t>
            </a:r>
            <a:r>
              <a:rPr lang="en-GB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/>
            </a:r>
            <a:br>
              <a:rPr lang="en-GB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</a:br>
            <a:r>
              <a:rPr lang="en-GB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Senior Lecturer in Social Statistics</a:t>
            </a:r>
            <a:endParaRPr lang="en-GB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754705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0" y="1196752"/>
            <a:ext cx="396044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ECON10042 – 1st Year UG Macroeconomic Principles – approx  600 students</a:t>
            </a:r>
          </a:p>
          <a:p>
            <a:pPr lvl="0"/>
            <a:endParaRPr lang="en-GB" sz="20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/>
            <a:r>
              <a:rPr lang="en-GB" sz="2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ECON20401 – 2</a:t>
            </a:r>
            <a:r>
              <a:rPr lang="en-GB" sz="2000" baseline="30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nd</a:t>
            </a:r>
            <a:r>
              <a:rPr lang="en-GB" sz="2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Year UG Macroeconomics IIA – approx 510 students</a:t>
            </a:r>
            <a:endParaRPr lang="en-GB" sz="20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  <p:pic>
        <p:nvPicPr>
          <p:cNvPr id="3" name="Picture 2" descr="happy student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1268760"/>
            <a:ext cx="4048314" cy="2232248"/>
          </a:xfrm>
          <a:prstGeom prst="rect">
            <a:avLst/>
          </a:prstGeom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en-GB" sz="3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> Voting technology in at Manchester since 2010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7504" y="3789040"/>
            <a:ext cx="835292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Arial" pitchFamily="34" charset="0"/>
              <a:buChar char="•"/>
            </a:pPr>
            <a:r>
              <a:rPr lang="en-GB" sz="2400" dirty="0" smtClean="0">
                <a:latin typeface="Calibri" pitchFamily="34" charset="0"/>
                <a:cs typeface="Arial" pitchFamily="34" charset="0"/>
              </a:rPr>
              <a:t> 	Students now have a tool to test themselves as they learn</a:t>
            </a:r>
          </a:p>
          <a:p>
            <a:pPr lvl="1">
              <a:buFont typeface="Arial" pitchFamily="34" charset="0"/>
              <a:buChar char="•"/>
            </a:pPr>
            <a:r>
              <a:rPr lang="en-GB" sz="2400" dirty="0" smtClean="0">
                <a:latin typeface="Calibri" pitchFamily="34" charset="0"/>
                <a:cs typeface="Arial" pitchFamily="34" charset="0"/>
              </a:rPr>
              <a:t> 	Lecturers can identify areas of weakness as they teach</a:t>
            </a:r>
          </a:p>
          <a:p>
            <a:pPr lvl="1">
              <a:buFont typeface="Arial" pitchFamily="34" charset="0"/>
              <a:buChar char="•"/>
            </a:pPr>
            <a:r>
              <a:rPr lang="en-GB" sz="2400" dirty="0" smtClean="0">
                <a:latin typeface="Calibri" pitchFamily="34" charset="0"/>
                <a:cs typeface="Arial" pitchFamily="34" charset="0"/>
              </a:rPr>
              <a:t> 	Students can feedback to the lecturer – real time recorded</a:t>
            </a:r>
          </a:p>
          <a:p>
            <a:pPr lvl="1">
              <a:buFont typeface="Arial" pitchFamily="34" charset="0"/>
              <a:buChar char="•"/>
            </a:pPr>
            <a:r>
              <a:rPr lang="en-GB" sz="2400" dirty="0" smtClean="0">
                <a:latin typeface="Calibri" pitchFamily="34" charset="0"/>
                <a:cs typeface="Arial" pitchFamily="34" charset="0"/>
              </a:rPr>
              <a:t> 	Increases  interest/alertness during longer lectures</a:t>
            </a:r>
          </a:p>
          <a:p>
            <a:pPr lvl="1">
              <a:buFont typeface="Arial" pitchFamily="34" charset="0"/>
              <a:buChar char="•"/>
            </a:pPr>
            <a:r>
              <a:rPr lang="en-GB" sz="2400" dirty="0" smtClean="0">
                <a:latin typeface="Calibri" pitchFamily="34" charset="0"/>
                <a:cs typeface="Arial" pitchFamily="34" charset="0"/>
              </a:rPr>
              <a:t> 	Facilitates other pedagogical enhancements to learning, 	some of which we have found surprising!</a:t>
            </a:r>
          </a:p>
          <a:p>
            <a:pPr algn="ctr">
              <a:buNone/>
            </a:pPr>
            <a:endParaRPr lang="en-GB" dirty="0" smtClean="0">
              <a:latin typeface="Calibri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advClick="0" advTm="45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pitchFamily="34" charset="0"/>
              </a:rPr>
              <a:t>Not just a pretty quiz tool!</a:t>
            </a:r>
            <a:endParaRPr lang="en-GB" dirty="0">
              <a:latin typeface="Calibr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412776"/>
            <a:ext cx="8534400" cy="4879975"/>
          </a:xfrm>
        </p:spPr>
        <p:txBody>
          <a:bodyPr/>
          <a:lstStyle/>
          <a:p>
            <a:pPr>
              <a:buNone/>
            </a:pPr>
            <a:r>
              <a:rPr lang="en-GB" dirty="0" smtClean="0"/>
              <a:t>	</a:t>
            </a:r>
            <a:r>
              <a:rPr lang="en-GB" dirty="0" smtClean="0">
                <a:latin typeface="Calibri" pitchFamily="34" charset="0"/>
              </a:rPr>
              <a:t>Other ways we have learnt to use this classroom voting system.</a:t>
            </a:r>
          </a:p>
          <a:p>
            <a:pPr>
              <a:buNone/>
            </a:pPr>
            <a:endParaRPr lang="en-GB" sz="1100" dirty="0" smtClean="0">
              <a:latin typeface="Calibri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latin typeface="Calibri" pitchFamily="34" charset="0"/>
              </a:rPr>
              <a:t>To gauge opinion on the taught material; a barometer.</a:t>
            </a:r>
          </a:p>
          <a:p>
            <a:pPr marL="514350" indent="-514350">
              <a:buFont typeface="+mj-lt"/>
              <a:buAutoNum type="arabicPeriod"/>
            </a:pPr>
            <a:endParaRPr lang="en-GB" sz="1100" dirty="0" smtClean="0">
              <a:latin typeface="Calibri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latin typeface="Calibri" pitchFamily="34" charset="0"/>
              </a:rPr>
              <a:t>To allow students to provide anonymous feedback  during each lecture.</a:t>
            </a:r>
          </a:p>
          <a:p>
            <a:pPr marL="514350" indent="-514350">
              <a:buFont typeface="+mj-lt"/>
              <a:buAutoNum type="arabicPeriod"/>
            </a:pPr>
            <a:endParaRPr lang="en-GB" sz="1000" dirty="0" smtClean="0">
              <a:latin typeface="Calibri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Calibri" pitchFamily="34" charset="0"/>
              </a:rPr>
              <a:t>Peer interaction: Students revisit question after discussion with peers.</a:t>
            </a:r>
          </a:p>
          <a:p>
            <a:pPr marL="514350" indent="-514350">
              <a:buFont typeface="+mj-lt"/>
              <a:buAutoNum type="arabicPeriod"/>
            </a:pPr>
            <a:endParaRPr lang="en-GB" dirty="0" smtClean="0">
              <a:latin typeface="Calibri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GB" sz="1100" dirty="0" smtClean="0">
              <a:latin typeface="Calibri" pitchFamily="34" charset="0"/>
            </a:endParaRPr>
          </a:p>
          <a:p>
            <a:pPr marL="514350" indent="-514350">
              <a:buAutoNum type="arabicPeriod"/>
            </a:pPr>
            <a:endParaRPr lang="en-GB" dirty="0" smtClean="0"/>
          </a:p>
          <a:p>
            <a:pPr marL="514350" indent="-514350">
              <a:buAutoNum type="arabicPeriod"/>
            </a:pPr>
            <a:endParaRPr lang="en-GB" dirty="0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4146" name="Object 2"/>
          <p:cNvGraphicFramePr>
            <a:graphicFrameLocks noChangeAspect="1"/>
          </p:cNvGraphicFramePr>
          <p:nvPr/>
        </p:nvGraphicFramePr>
        <p:xfrm>
          <a:off x="927100" y="2363788"/>
          <a:ext cx="6826250" cy="3802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383" name="Worksheet" r:id="rId5" imgW="5816600" imgH="3251200" progId="Excel.Sheet.12">
                  <p:embed/>
                </p:oleObj>
              </mc:Choice>
              <mc:Fallback>
                <p:oleObj name="Worksheet" r:id="rId5" imgW="5816600" imgH="3251200" progId="Excel.Sheet.12">
                  <p:embed/>
                  <p:pic>
                    <p:nvPicPr>
                      <p:cNvPr id="0" name="Picture 1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7100" y="2363788"/>
                        <a:ext cx="6826250" cy="380206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09828" y="326572"/>
            <a:ext cx="824039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 smtClean="0">
                <a:latin typeface="+mj-lt"/>
              </a:rPr>
              <a:t>1.   Student Difficulty Perception</a:t>
            </a:r>
          </a:p>
          <a:p>
            <a:pPr algn="ctr"/>
            <a:endParaRPr lang="en-GB" sz="1400" dirty="0" smtClean="0">
              <a:latin typeface="+mj-lt"/>
            </a:endParaRPr>
          </a:p>
          <a:p>
            <a:pPr algn="ctr"/>
            <a:r>
              <a:rPr lang="en-GB" sz="2800" dirty="0" smtClean="0">
                <a:latin typeface="+mj-lt"/>
              </a:rPr>
              <a:t>Course: Macroeconomic Principles (400)</a:t>
            </a:r>
          </a:p>
          <a:p>
            <a:pPr algn="ctr"/>
            <a:endParaRPr lang="en-GB" sz="1400" dirty="0" smtClean="0">
              <a:latin typeface="+mj-lt"/>
            </a:endParaRPr>
          </a:p>
          <a:p>
            <a:pPr algn="ctr"/>
            <a:r>
              <a:rPr lang="en-GB" sz="2400" dirty="0" smtClean="0">
                <a:latin typeface="Calibri" pitchFamily="34" charset="0"/>
              </a:rPr>
              <a:t>Q: What do you think about the level of difficulty on this course?</a:t>
            </a:r>
            <a:endParaRPr lang="en-GB" sz="2400" dirty="0">
              <a:latin typeface="Calibri" pitchFamily="34" charset="0"/>
            </a:endParaRPr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2.  Real time feedback</a:t>
            </a:r>
            <a:endParaRPr lang="en-GB" dirty="0"/>
          </a:p>
        </p:txBody>
      </p:sp>
      <p:pic>
        <p:nvPicPr>
          <p:cNvPr id="17715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24744"/>
            <a:ext cx="8505331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I demo 1.jpg"/>
          <p:cNvPicPr>
            <a:picLocks noChangeAspect="1"/>
          </p:cNvPicPr>
          <p:nvPr/>
        </p:nvPicPr>
        <p:blipFill>
          <a:blip r:embed="rId4" cstate="print"/>
          <a:srcRect r="51575"/>
          <a:stretch>
            <a:fillRect/>
          </a:stretch>
        </p:blipFill>
        <p:spPr>
          <a:xfrm>
            <a:off x="0" y="0"/>
            <a:ext cx="4427984" cy="6858000"/>
          </a:xfrm>
          <a:prstGeom prst="rect">
            <a:avLst/>
          </a:prstGeom>
        </p:spPr>
      </p:pic>
      <p:pic>
        <p:nvPicPr>
          <p:cNvPr id="5" name="Picture 4" descr="PI demo 2.jpg"/>
          <p:cNvPicPr>
            <a:picLocks noChangeAspect="1"/>
          </p:cNvPicPr>
          <p:nvPr/>
        </p:nvPicPr>
        <p:blipFill>
          <a:blip r:embed="rId5" cstate="print"/>
          <a:srcRect l="48425" t="29001" b="3801"/>
          <a:stretch>
            <a:fillRect/>
          </a:stretch>
        </p:blipFill>
        <p:spPr>
          <a:xfrm>
            <a:off x="4427984" y="1988840"/>
            <a:ext cx="4716016" cy="4608512"/>
          </a:xfrm>
          <a:prstGeom prst="rect">
            <a:avLst/>
          </a:prstGeom>
        </p:spPr>
      </p:pic>
      <p:pic>
        <p:nvPicPr>
          <p:cNvPr id="4" name="Picture 3" descr="PI demo 1.jpg"/>
          <p:cNvPicPr>
            <a:picLocks noChangeAspect="1"/>
          </p:cNvPicPr>
          <p:nvPr/>
        </p:nvPicPr>
        <p:blipFill>
          <a:blip r:embed="rId4" cstate="print"/>
          <a:srcRect l="50000" t="32150" r="2751" b="8001"/>
          <a:stretch>
            <a:fillRect/>
          </a:stretch>
        </p:blipFill>
        <p:spPr>
          <a:xfrm>
            <a:off x="4420404" y="2060848"/>
            <a:ext cx="4472076" cy="4248472"/>
          </a:xfrm>
          <a:prstGeom prst="rect">
            <a:avLst/>
          </a:prstGeom>
        </p:spPr>
      </p:pic>
      <p:pic>
        <p:nvPicPr>
          <p:cNvPr id="8" name="Picture 7" descr="PI demo 1.jpg"/>
          <p:cNvPicPr>
            <a:picLocks noChangeAspect="1"/>
          </p:cNvPicPr>
          <p:nvPr/>
        </p:nvPicPr>
        <p:blipFill>
          <a:blip r:embed="rId4" cstate="print"/>
          <a:srcRect b="77300"/>
          <a:stretch>
            <a:fillRect/>
          </a:stretch>
        </p:blipFill>
        <p:spPr>
          <a:xfrm>
            <a:off x="0" y="0"/>
            <a:ext cx="9144000" cy="1556792"/>
          </a:xfrm>
          <a:prstGeom prst="rect">
            <a:avLst/>
          </a:prstGeom>
        </p:spPr>
      </p:pic>
      <p:sp>
        <p:nvSpPr>
          <p:cNvPr id="9" name="CAI1"/>
          <p:cNvSpPr/>
          <p:nvPr>
            <p:custDataLst>
              <p:tags r:id="rId2"/>
            </p:custDataLst>
          </p:nvPr>
        </p:nvSpPr>
        <p:spPr bwMode="auto">
          <a:xfrm rot="10800000">
            <a:off x="107504" y="4619936"/>
            <a:ext cx="447040" cy="39324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81481E-6 L 0.00035 -0.2152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repeatDur="0" restart="never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092950" y="6248400"/>
            <a:ext cx="1905000" cy="457200"/>
          </a:xfrm>
          <a:noFill/>
          <a:ln>
            <a:miter lim="800000"/>
            <a:headEnd/>
            <a:tailEnd/>
          </a:ln>
        </p:spPr>
        <p:txBody>
          <a:bodyPr anchor="t"/>
          <a:lstStyle/>
          <a:p>
            <a:pPr eaLnBrk="0" hangingPunct="0">
              <a:spcBef>
                <a:spcPct val="50000"/>
              </a:spcBef>
            </a:pPr>
            <a:fld id="{0183DF97-B070-4C58-AAAF-C889030611E2}" type="slidenum">
              <a:rPr lang="en-US" smtClean="0">
                <a:latin typeface="Arial Narrow" pitchFamily="34" charset="0"/>
              </a:rPr>
              <a:pPr eaLnBrk="0" hangingPunct="0">
                <a:spcBef>
                  <a:spcPct val="50000"/>
                </a:spcBef>
              </a:pPr>
              <a:t>25</a:t>
            </a:fld>
            <a:endParaRPr lang="en-US" smtClean="0">
              <a:latin typeface="Arial Narrow" pitchFamily="34" charset="0"/>
            </a:endParaRPr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251520" y="333028"/>
            <a:ext cx="871309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kumimoji="1" lang="en-GB" sz="4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What do the students think?</a:t>
            </a:r>
          </a:p>
        </p:txBody>
      </p:sp>
      <p:sp>
        <p:nvSpPr>
          <p:cNvPr id="23556" name="Rectangle 3"/>
          <p:cNvSpPr>
            <a:spLocks noChangeArrowheads="1"/>
          </p:cNvSpPr>
          <p:nvPr/>
        </p:nvSpPr>
        <p:spPr bwMode="auto">
          <a:xfrm>
            <a:off x="251520" y="1385888"/>
            <a:ext cx="8439150" cy="547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endParaRPr kumimoji="1" lang="en-GB" sz="12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en-GB" dirty="0">
                <a:latin typeface="Arial" pitchFamily="34" charset="0"/>
                <a:cs typeface="Arial" pitchFamily="34" charset="0"/>
              </a:rPr>
              <a:t>‘The interaction kept us alert during the whole two hours. It was fun, and a nice opportunity to meet new people through the discussion part.’</a:t>
            </a:r>
          </a:p>
          <a:p>
            <a:pPr lvl="1"/>
            <a:endParaRPr lang="en-GB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GB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It's rare to have interactive lectures and I</a:t>
            </a:r>
            <a:r>
              <a:rPr lang="en-GB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felt I</a:t>
            </a:r>
            <a:r>
              <a:rPr lang="en-GB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was learning &amp; also enjoying it. Arguably most enjoyable ECON10042 lecture to date. Great idea and should be used more.</a:t>
            </a:r>
          </a:p>
          <a:p>
            <a:pPr lvl="1"/>
            <a:endParaRPr lang="en-GB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GB" dirty="0" smtClean="0">
                <a:latin typeface="Arial" pitchFamily="34" charset="0"/>
                <a:cs typeface="Arial" pitchFamily="34" charset="0"/>
              </a:rPr>
              <a:t>Brilliant idea. We often turn to our phones when we lose concentration - interest or when the lecture becomes incomprehensible so I think including our devices will keep us alert and participating, as well as checking if our understanding is correct.</a:t>
            </a:r>
          </a:p>
          <a:p>
            <a:pPr lvl="1"/>
            <a:endParaRPr lang="en-GB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GB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‘Not only does it enable students to INTERACT during the lecture, but the method of letting students vote twice gives students an idea of what the TYPICAL ERRORS/COMMON MISTAKES are and how these questions need to be tackled in practice.’</a:t>
            </a:r>
          </a:p>
          <a:p>
            <a:pPr lvl="1"/>
            <a:endParaRPr kumimoji="1" lang="en-GB" sz="800" dirty="0">
              <a:solidFill>
                <a:srgbClr val="7030A0"/>
              </a:solidFill>
              <a:latin typeface="Arial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1412776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latin typeface="Calibri" pitchFamily="34" charset="0"/>
                <a:cs typeface="Arial" pitchFamily="34" charset="0"/>
              </a:rPr>
              <a:t>How much do you agree with the statement: “The voting system has enhanced my level of satisfaction with the programme”</a:t>
            </a:r>
            <a:endParaRPr lang="en-GB" sz="2400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95536" y="260648"/>
            <a:ext cx="792068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r>
              <a:rPr lang="en-GB" sz="3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>Survey Evidence </a:t>
            </a:r>
            <a:r>
              <a:rPr lang="en-GB" sz="3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>II </a:t>
            </a:r>
          </a:p>
          <a:p>
            <a:pPr>
              <a:defRPr/>
            </a:pPr>
            <a:r>
              <a:rPr kumimoji="1" lang="en-GB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ECON20401   2012/13               ECON10042   2012/13</a:t>
            </a:r>
            <a:endParaRPr kumimoji="1" lang="en-GB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5733256"/>
            <a:ext cx="88569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100" dirty="0" smtClean="0">
                <a:latin typeface="Calibri" pitchFamily="34" charset="0"/>
              </a:rPr>
              <a:t>2012/13:</a:t>
            </a:r>
            <a:r>
              <a:rPr lang="en-GB" sz="2100" i="1" dirty="0" smtClean="0">
                <a:latin typeface="Calibri" pitchFamily="34" charset="0"/>
              </a:rPr>
              <a:t>“The voting system has enhanced my level of satisfaction with the programme.” (Agree/Disagree):</a:t>
            </a:r>
            <a:r>
              <a:rPr lang="en-GB" sz="2100" dirty="0" smtClean="0">
                <a:latin typeface="Calibri" pitchFamily="34" charset="0"/>
              </a:rPr>
              <a:t> ECON10042 (83% : 4%) ECON20401  (93% : 2%)</a:t>
            </a:r>
            <a:endParaRPr lang="en-GB" sz="2100" dirty="0">
              <a:latin typeface="Calibri" pitchFamily="34" charset="0"/>
            </a:endParaRPr>
          </a:p>
        </p:txBody>
      </p:sp>
      <p:graphicFrame>
        <p:nvGraphicFramePr>
          <p:cNvPr id="11" name="Chart 10"/>
          <p:cNvGraphicFramePr/>
          <p:nvPr/>
        </p:nvGraphicFramePr>
        <p:xfrm>
          <a:off x="179512" y="2420888"/>
          <a:ext cx="4464496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4644008" y="2348880"/>
          <a:ext cx="4499992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custDataLst>
      <p:tags r:id="rId1"/>
    </p:custDataLst>
  </p:cSld>
  <p:clrMapOvr>
    <a:masterClrMapping/>
  </p:clrMapOvr>
  <p:transition advClick="0" advTm="4500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5536" y="1556792"/>
            <a:ext cx="594015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dirty="0" smtClean="0">
                <a:latin typeface="Calibri" pitchFamily="34" charset="0"/>
                <a:cs typeface="Arial" pitchFamily="34" charset="0"/>
              </a:rPr>
              <a:t>Which type of device did you use to participate?</a:t>
            </a:r>
            <a:endParaRPr lang="en-GB" sz="2200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95536" y="188640"/>
            <a:ext cx="7920682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r>
              <a:rPr lang="en-GB" sz="3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Survey Evidence III – focus on devices </a:t>
            </a:r>
          </a:p>
        </p:txBody>
      </p:sp>
      <p:graphicFrame>
        <p:nvGraphicFramePr>
          <p:cNvPr id="8" name="Chart 7"/>
          <p:cNvGraphicFramePr/>
          <p:nvPr/>
        </p:nvGraphicFramePr>
        <p:xfrm>
          <a:off x="323528" y="3068960"/>
          <a:ext cx="4464496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Chart 4"/>
          <p:cNvGraphicFramePr/>
          <p:nvPr/>
        </p:nvGraphicFramePr>
        <p:xfrm>
          <a:off x="4788024" y="3068960"/>
          <a:ext cx="4032448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251520" y="2348880"/>
            <a:ext cx="7920682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r>
              <a:rPr kumimoji="1" lang="en-GB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ECON10042    2011/12                ECON10042  2012/13</a:t>
            </a:r>
            <a:endParaRPr kumimoji="1" lang="en-GB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advClick="0" advTm="4500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TurningPoint ResponseWare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4797152"/>
            <a:ext cx="8892480" cy="1872208"/>
          </a:xfrm>
        </p:spPr>
        <p:txBody>
          <a:bodyPr/>
          <a:lstStyle/>
          <a:p>
            <a:pPr>
              <a:buNone/>
            </a:pPr>
            <a:r>
              <a:rPr lang="en-GB" dirty="0" smtClean="0"/>
              <a:t>	</a:t>
            </a:r>
            <a:endParaRPr lang="en-GB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2060848"/>
            <a:ext cx="585617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GB" sz="2400" dirty="0" smtClean="0">
                <a:latin typeface="Calibri" pitchFamily="34" charset="0"/>
                <a:cs typeface="Calibri" pitchFamily="34" charset="0"/>
              </a:rPr>
              <a:t>Ease of use through PowerPoint (WYSIWYG) and works on any web enabled device.</a:t>
            </a:r>
          </a:p>
          <a:p>
            <a:pPr eaLnBrk="0" hangingPunct="0">
              <a:spcBef>
                <a:spcPct val="20000"/>
              </a:spcBef>
            </a:pPr>
            <a:endParaRPr lang="en-GB" sz="1100" dirty="0" smtClean="0">
              <a:latin typeface="Calibri" pitchFamily="34" charset="0"/>
              <a:cs typeface="Calibri" pitchFamily="34" charset="0"/>
            </a:endParaRPr>
          </a:p>
          <a:p>
            <a:pPr eaLnBrk="0" hangingPunct="0">
              <a:spcBef>
                <a:spcPct val="20000"/>
              </a:spcBef>
            </a:pPr>
            <a:r>
              <a:rPr lang="en-GB" sz="2400" dirty="0" smtClean="0">
                <a:latin typeface="Calibri" pitchFamily="34" charset="0"/>
                <a:cs typeface="Calibri" pitchFamily="34" charset="0"/>
              </a:rPr>
              <a:t>Works in tandem with TurningPoint ‘clickers’ for an inclusive option.</a:t>
            </a:r>
          </a:p>
          <a:p>
            <a:pPr eaLnBrk="0" hangingPunct="0">
              <a:spcBef>
                <a:spcPct val="20000"/>
              </a:spcBef>
            </a:pPr>
            <a:endParaRPr lang="en-GB" sz="1200" dirty="0" smtClean="0">
              <a:latin typeface="Calibri" pitchFamily="34" charset="0"/>
              <a:cs typeface="Calibri" pitchFamily="34" charset="0"/>
            </a:endParaRPr>
          </a:p>
          <a:p>
            <a:pPr eaLnBrk="0" hangingPunct="0">
              <a:spcBef>
                <a:spcPct val="20000"/>
              </a:spcBef>
            </a:pPr>
            <a:r>
              <a:rPr lang="en-GB" sz="2400" dirty="0" smtClean="0">
                <a:latin typeface="Calibri" pitchFamily="34" charset="0"/>
                <a:cs typeface="Calibri" pitchFamily="34" charset="0"/>
              </a:rPr>
              <a:t>Results exportable into Excel files for data gathering.</a:t>
            </a:r>
          </a:p>
          <a:p>
            <a:pPr eaLnBrk="0" hangingPunct="0">
              <a:spcBef>
                <a:spcPct val="20000"/>
              </a:spcBef>
            </a:pPr>
            <a:endParaRPr lang="en-GB" sz="24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Picture 2" descr="http://t1.gstatic.com/images?q=tbn:ANd9GcSALDjUm8NwSC4wjYe7gE0IlSNImQL6LjGQBrrvgQLNX5V6_tyjjw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20898" y="1340768"/>
            <a:ext cx="2807078" cy="4248472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Jeopardy_1min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1043608" y="5805264"/>
            <a:ext cx="232792" cy="2327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pitchFamily="34" charset="0"/>
              </a:rPr>
              <a:t>Task (1 minute)</a:t>
            </a:r>
            <a:endParaRPr lang="en-GB" dirty="0">
              <a:latin typeface="Calibr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rgbClr val="002060"/>
                </a:solidFill>
                <a:latin typeface="Calibri" pitchFamily="34" charset="0"/>
              </a:rPr>
              <a:t>Introduce yourself to a neighbouring delegate using the following as an ice breaker: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solidFill>
                  <a:srgbClr val="002060"/>
                </a:solidFill>
                <a:latin typeface="Calibri" pitchFamily="34" charset="0"/>
              </a:rPr>
              <a:t>Think up a single question that you would ask students </a:t>
            </a:r>
            <a:r>
              <a:rPr lang="en-GB" u="sng" dirty="0" smtClean="0">
                <a:solidFill>
                  <a:srgbClr val="002060"/>
                </a:solidFill>
                <a:latin typeface="Calibri" pitchFamily="34" charset="0"/>
              </a:rPr>
              <a:t>first lecture</a:t>
            </a:r>
            <a:endParaRPr lang="en-GB" dirty="0">
              <a:latin typeface="Calibri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008063" y="5800725"/>
            <a:ext cx="6659562" cy="25241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881438" y="4945348"/>
            <a:ext cx="12700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4800" dirty="0"/>
              <a:t>End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008063" y="5800725"/>
            <a:ext cx="6659562" cy="252413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FF3300"/>
              </a:gs>
            </a:gsLst>
            <a:lin ang="0" scaled="1"/>
          </a:gra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pic>
        <p:nvPicPr>
          <p:cNvPr id="4" name="Jeopardy_1min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71833" y="5826486"/>
            <a:ext cx="173322" cy="17332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6016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167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9" grpId="0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 txBox="1">
            <a:spLocks/>
          </p:cNvSpPr>
          <p:nvPr/>
        </p:nvSpPr>
        <p:spPr>
          <a:xfrm>
            <a:off x="388641" y="2852936"/>
            <a:ext cx="4543399" cy="2448272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  <a:buClr>
                <a:srgbClr val="D16349"/>
              </a:buClr>
              <a:buSzPct val="85000"/>
              <a:buFont typeface="Arial" charset="0"/>
              <a:buNone/>
              <a:defRPr/>
            </a:pPr>
            <a:r>
              <a:rPr lang="en-GB" sz="2400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In </a:t>
            </a:r>
            <a:r>
              <a:rPr lang="en-GB" sz="2400" kern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preparation, use your </a:t>
            </a:r>
            <a:r>
              <a:rPr lang="en-GB" sz="2400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mobile phone </a:t>
            </a:r>
            <a:endParaRPr lang="en-GB" sz="2400" kern="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90000"/>
              </a:lnSpc>
              <a:spcBef>
                <a:spcPct val="30000"/>
              </a:spcBef>
              <a:buClr>
                <a:srgbClr val="D16349"/>
              </a:buClr>
              <a:buSzPct val="85000"/>
              <a:defRPr/>
            </a:pPr>
            <a:r>
              <a:rPr lang="en-GB" sz="24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visit </a:t>
            </a:r>
            <a:r>
              <a:rPr lang="en-GB" sz="24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www.rwpoll.com</a:t>
            </a:r>
          </a:p>
          <a:p>
            <a:pPr>
              <a:lnSpc>
                <a:spcPct val="90000"/>
              </a:lnSpc>
              <a:spcBef>
                <a:spcPct val="30000"/>
              </a:spcBef>
              <a:buClr>
                <a:srgbClr val="D16349"/>
              </a:buClr>
              <a:buSzPct val="85000"/>
              <a:defRPr/>
            </a:pPr>
            <a:r>
              <a:rPr lang="en-GB" sz="24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Session ID: </a:t>
            </a:r>
            <a:r>
              <a:rPr lang="en-GB" sz="24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manc</a:t>
            </a:r>
            <a:r>
              <a:rPr lang="en-GB" sz="24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(lower/upper case)</a:t>
            </a:r>
            <a:endParaRPr lang="en-GB" sz="2400" kern="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90000"/>
              </a:lnSpc>
              <a:spcBef>
                <a:spcPct val="30000"/>
              </a:spcBef>
              <a:buClr>
                <a:srgbClr val="D16349"/>
              </a:buClr>
              <a:buSzPct val="85000"/>
              <a:defRPr/>
            </a:pPr>
            <a:r>
              <a:rPr lang="en-GB" sz="24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You </a:t>
            </a:r>
            <a:r>
              <a:rPr lang="en-GB" sz="24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should see “Polling Closed”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>
              <a:latin typeface="+mn-lt"/>
            </a:endParaRPr>
          </a:p>
        </p:txBody>
      </p:sp>
      <p:sp>
        <p:nvSpPr>
          <p:cNvPr id="18435" name="TPQuestion"/>
          <p:cNvSpPr>
            <a:spLocks noGrp="1"/>
          </p:cNvSpPr>
          <p:nvPr>
            <p:ph type="title"/>
          </p:nvPr>
        </p:nvSpPr>
        <p:spPr>
          <a:xfrm>
            <a:off x="197488" y="260648"/>
            <a:ext cx="8659223" cy="944562"/>
          </a:xfrm>
        </p:spPr>
        <p:txBody>
          <a:bodyPr anchor="ctr">
            <a:normAutofit fontScale="90000"/>
          </a:bodyPr>
          <a:lstStyle/>
          <a:p>
            <a:r>
              <a:rPr lang="en-US" sz="4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" charset="0"/>
              </a:rPr>
              <a:t>    </a:t>
            </a:r>
            <a:r>
              <a:rPr lang="en-GB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Advanced Approaches for Delivering Large Group Lectures</a:t>
            </a:r>
          </a:p>
        </p:txBody>
      </p:sp>
      <p:pic>
        <p:nvPicPr>
          <p:cNvPr id="12" name="Picture 2" descr="http://t0.gstatic.com/images?q=tbn:ANd9GcSJNdcb1Y0TiOHqsKOp2w31U24z2juKufWp7BEMrljC91JnmF3Qiw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1916832"/>
            <a:ext cx="680587" cy="6655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916832"/>
            <a:ext cx="631602" cy="631602"/>
          </a:xfrm>
          <a:prstGeom prst="rect">
            <a:avLst/>
          </a:prstGeom>
          <a:solidFill>
            <a:srgbClr val="CED9DE"/>
          </a:solidFill>
        </p:spPr>
      </p:pic>
      <p:sp>
        <p:nvSpPr>
          <p:cNvPr id="2" name="TextBox 1"/>
          <p:cNvSpPr txBox="1"/>
          <p:nvPr/>
        </p:nvSpPr>
        <p:spPr>
          <a:xfrm>
            <a:off x="287524" y="5589240"/>
            <a:ext cx="8568952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buClr>
                <a:srgbClr val="D16349"/>
              </a:buClr>
              <a:buSzPct val="85000"/>
              <a:defRPr/>
            </a:pPr>
            <a:r>
              <a:rPr lang="en-GB" sz="2400" kern="0" dirty="0">
                <a:solidFill>
                  <a:srgbClr val="0035AA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Feel free to leave ‘feedback’ via your mobile device during any part of this presentation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20072" y="2852936"/>
            <a:ext cx="3725685" cy="2462213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GB" sz="22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Follow this course on:</a:t>
            </a:r>
          </a:p>
          <a:p>
            <a:endParaRPr lang="en-GB" sz="22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r>
              <a:rPr lang="en-GB" sz="2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@innov8_mcr</a:t>
            </a:r>
            <a:endParaRPr lang="en-GB" sz="22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endParaRPr lang="en-GB" sz="2200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r>
              <a:rPr lang="en-GB" sz="2200" dirty="0" smtClean="0">
                <a:solidFill>
                  <a:srgbClr val="002060"/>
                </a:solidFill>
                <a:latin typeface="Miriam" panose="020B0502050101010101" pitchFamily="34" charset="-79"/>
                <a:cs typeface="Miriam" panose="020B0502050101010101" pitchFamily="34" charset="-79"/>
              </a:rPr>
              <a:t>#</a:t>
            </a:r>
            <a:r>
              <a:rPr lang="en-GB" sz="2200" dirty="0" err="1" smtClean="0">
                <a:solidFill>
                  <a:srgbClr val="002060"/>
                </a:solidFill>
                <a:latin typeface="Miriam" panose="020B0502050101010101" pitchFamily="34" charset="-79"/>
                <a:cs typeface="Miriam" panose="020B0502050101010101" pitchFamily="34" charset="-79"/>
              </a:rPr>
              <a:t>XLCohort</a:t>
            </a:r>
            <a:endParaRPr lang="en-GB" sz="2200" dirty="0" smtClean="0">
              <a:solidFill>
                <a:srgbClr val="002060"/>
              </a:solidFill>
              <a:latin typeface="Miriam" panose="020B0502050101010101" pitchFamily="34" charset="-79"/>
              <a:cs typeface="Miriam" panose="020B0502050101010101" pitchFamily="34" charset="-79"/>
            </a:endParaRPr>
          </a:p>
          <a:p>
            <a:endParaRPr lang="en-GB" sz="22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endParaRPr lang="en-GB" sz="22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424678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Technical demonstration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2010817"/>
            <a:ext cx="8534400" cy="3578423"/>
          </a:xfrm>
        </p:spPr>
        <p:txBody>
          <a:bodyPr/>
          <a:lstStyle/>
          <a:p>
            <a:pPr marL="400050" lvl="1" indent="0">
              <a:buNone/>
            </a:pPr>
            <a:r>
              <a:rPr lang="en-GB" sz="3200" dirty="0" smtClean="0">
                <a:latin typeface="Calibri" panose="020F0502020204030204" pitchFamily="34" charset="0"/>
              </a:rPr>
              <a:t>Now I will put your question into an interactive slide in less than 30 seconds</a:t>
            </a:r>
            <a:endParaRPr lang="en-GB" sz="3200" dirty="0">
              <a:latin typeface="Calibri" panose="020F0502020204030204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896144"/>
          </a:xfrm>
        </p:spPr>
        <p:txBody>
          <a:bodyPr>
            <a:noAutofit/>
          </a:bodyPr>
          <a:lstStyle/>
          <a:p>
            <a:r>
              <a:rPr lang="en-GB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/>
            </a:r>
            <a:br>
              <a:rPr lang="en-GB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GB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Which use of this voting technology do you see being of most value?</a:t>
            </a:r>
            <a:endParaRPr lang="en-GB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395536" y="1628800"/>
            <a:ext cx="4114800" cy="4896544"/>
          </a:xfrm>
        </p:spPr>
        <p:txBody>
          <a:bodyPr>
            <a:noAutofit/>
          </a:bodyPr>
          <a:lstStyle/>
          <a:p>
            <a:pPr marL="514350" indent="-51435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2400" dirty="0" smtClean="0">
                <a:latin typeface="Calibri" pitchFamily="34" charset="0"/>
                <a:cs typeface="Calibri" pitchFamily="34" charset="0"/>
              </a:rPr>
              <a:t>To break up lecture content.</a:t>
            </a: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2400" dirty="0" smtClean="0">
                <a:latin typeface="Calibri" pitchFamily="34" charset="0"/>
                <a:cs typeface="Calibri" pitchFamily="34" charset="0"/>
              </a:rPr>
              <a:t>Enable students to monitor  their own progress.</a:t>
            </a: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2400" dirty="0" smtClean="0">
                <a:latin typeface="Calibri" pitchFamily="34" charset="0"/>
                <a:cs typeface="Calibri" pitchFamily="34" charset="0"/>
              </a:rPr>
              <a:t>To gain feedback from your teaching/explanation.</a:t>
            </a: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2400" dirty="0" smtClean="0">
                <a:latin typeface="Calibri" pitchFamily="34" charset="0"/>
                <a:cs typeface="Calibri" pitchFamily="34" charset="0"/>
              </a:rPr>
              <a:t>To collect data for your teaching/research.</a:t>
            </a: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2400" dirty="0" smtClean="0">
                <a:latin typeface="Calibri" pitchFamily="34" charset="0"/>
                <a:cs typeface="Calibri" pitchFamily="34" charset="0"/>
              </a:rPr>
              <a:t>Provision of other benefits to students.</a:t>
            </a:r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893062180"/>
              </p:ext>
            </p:extLst>
          </p:nvPr>
        </p:nvGraphicFramePr>
        <p:xfrm>
          <a:off x="5156200" y="2427288"/>
          <a:ext cx="3098800" cy="348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628" name="Chart" r:id="rId7" imgW="4572000" imgH="5143500" progId="MSGraph.Chart.8">
                  <p:embed followColorScheme="full"/>
                </p:oleObj>
              </mc:Choice>
              <mc:Fallback>
                <p:oleObj name="Chart" r:id="rId7" imgW="4572000" imgH="5143500" progId="MSGraph.Chart.8">
                  <p:embed followColorScheme="full"/>
                  <p:pic>
                    <p:nvPicPr>
                      <p:cNvPr id="0" name="Picture 1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6200" y="2427288"/>
                        <a:ext cx="3098800" cy="3489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OleChart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7092950" y="6248400"/>
            <a:ext cx="1905000" cy="457200"/>
          </a:xfrm>
          <a:noFill/>
          <a:ln>
            <a:miter lim="800000"/>
            <a:headEnd/>
            <a:tailEnd/>
          </a:ln>
        </p:spPr>
        <p:txBody>
          <a:bodyPr anchor="t"/>
          <a:lstStyle/>
          <a:p>
            <a:pPr eaLnBrk="0" hangingPunct="0">
              <a:spcBef>
                <a:spcPct val="50000"/>
              </a:spcBef>
            </a:pPr>
            <a:fld id="{A5981D76-7927-48C8-AEC4-04A0F909043E}" type="slidenum">
              <a:rPr lang="en-US">
                <a:latin typeface="Arial Narrow" pitchFamily="34" charset="0"/>
              </a:rPr>
              <a:pPr eaLnBrk="0" hangingPunct="0">
                <a:spcBef>
                  <a:spcPct val="50000"/>
                </a:spcBef>
              </a:pPr>
              <a:t>32</a:t>
            </a:fld>
            <a:endParaRPr lang="en-US">
              <a:latin typeface="Arial Narrow" pitchFamily="34" charset="0"/>
            </a:endParaRPr>
          </a:p>
        </p:txBody>
      </p:sp>
      <p:sp>
        <p:nvSpPr>
          <p:cNvPr id="1218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88913"/>
            <a:ext cx="4284663" cy="647700"/>
          </a:xfrm>
        </p:spPr>
        <p:txBody>
          <a:bodyPr anchor="b">
            <a:normAutofit fontScale="90000"/>
          </a:bodyPr>
          <a:lstStyle/>
          <a:p>
            <a:pPr eaLnBrk="1" hangingPunct="1"/>
            <a:r>
              <a:rPr lang="en-GB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Best Practice....</a:t>
            </a:r>
            <a:endParaRPr lang="en-GB" sz="2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908050"/>
            <a:ext cx="8640763" cy="5113338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GB" sz="2800" dirty="0">
                <a:latin typeface="Calibri" pitchFamily="34" charset="0"/>
                <a:cs typeface="Calibri" pitchFamily="34" charset="0"/>
              </a:rPr>
              <a:t>Encourage students to `partner’ in the innovation.</a:t>
            </a:r>
            <a:endParaRPr lang="en-GB" sz="2800" dirty="0" smtClean="0"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1200"/>
              </a:spcBef>
            </a:pPr>
            <a:r>
              <a:rPr lang="en-GB" sz="2800" dirty="0" smtClean="0">
                <a:latin typeface="Calibri" pitchFamily="34" charset="0"/>
                <a:cs typeface="Calibri" pitchFamily="34" charset="0"/>
              </a:rPr>
              <a:t>Innovation presents itself from trial.</a:t>
            </a:r>
          </a:p>
          <a:p>
            <a:pPr>
              <a:spcBef>
                <a:spcPts val="1200"/>
              </a:spcBef>
            </a:pPr>
            <a:r>
              <a:rPr lang="en-GB" sz="2800" dirty="0" smtClean="0">
                <a:latin typeface="Calibri" pitchFamily="34" charset="0"/>
                <a:cs typeface="Calibri" pitchFamily="34" charset="0"/>
              </a:rPr>
              <a:t>Use questions that stretch students or split opinion.</a:t>
            </a:r>
          </a:p>
          <a:p>
            <a:pPr>
              <a:spcBef>
                <a:spcPts val="1200"/>
              </a:spcBef>
            </a:pPr>
            <a:r>
              <a:rPr lang="en-GB" sz="2800" dirty="0" smtClean="0">
                <a:latin typeface="Calibri" pitchFamily="34" charset="0"/>
                <a:cs typeface="Calibri" pitchFamily="34" charset="0"/>
              </a:rPr>
              <a:t>Don’t ask questions you don’t want the answer to!</a:t>
            </a:r>
          </a:p>
          <a:p>
            <a:pPr>
              <a:buNone/>
            </a:pPr>
            <a:endParaRPr lang="en-GB" sz="2400" dirty="0" smtClean="0"/>
          </a:p>
          <a:p>
            <a:endParaRPr lang="en-GB" sz="24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3707904" y="3573016"/>
            <a:ext cx="5112568" cy="210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latin typeface="Calibri" pitchFamily="34" charset="0"/>
                <a:cs typeface="Calibri" pitchFamily="34" charset="0"/>
              </a:rPr>
              <a:t>Finally, you can watch a video we produced with clicker practitioners at </a:t>
            </a:r>
            <a:r>
              <a:rPr lang="en-GB" dirty="0" err="1" smtClean="0">
                <a:latin typeface="Calibri" pitchFamily="34" charset="0"/>
                <a:cs typeface="Calibri" pitchFamily="34" charset="0"/>
              </a:rPr>
              <a:t>UoM</a:t>
            </a:r>
            <a:r>
              <a:rPr lang="en-GB" dirty="0" smtClean="0">
                <a:latin typeface="Calibri" pitchFamily="34" charset="0"/>
                <a:cs typeface="Calibri" pitchFamily="34" charset="0"/>
              </a:rPr>
              <a:t>:</a:t>
            </a:r>
          </a:p>
          <a:p>
            <a:endParaRPr lang="en-GB" dirty="0" smtClean="0"/>
          </a:p>
          <a:p>
            <a:r>
              <a:rPr lang="en-GB" sz="4400" b="1" dirty="0" smtClean="0">
                <a:latin typeface="Freestyle Script" pitchFamily="66" charset="0"/>
              </a:rPr>
              <a:t>‘What’s the Use of Clickers?’</a:t>
            </a:r>
          </a:p>
          <a:p>
            <a:endParaRPr lang="en-GB" sz="900" b="1" dirty="0" smtClean="0"/>
          </a:p>
          <a:p>
            <a:r>
              <a:rPr lang="en-GB" sz="2400" u="sng" dirty="0" smtClean="0">
                <a:solidFill>
                  <a:srgbClr val="0000FF"/>
                </a:solidFill>
              </a:rPr>
              <a:t>http://goo.gl/GgqM1</a:t>
            </a:r>
            <a:endParaRPr lang="en-GB" sz="2400" u="sng" dirty="0">
              <a:solidFill>
                <a:srgbClr val="0000FF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501007"/>
            <a:ext cx="2952328" cy="24824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17291542"/>
      </p:ext>
    </p:extLst>
  </p:cSld>
  <p:clrMapOvr>
    <a:masterClrMapping/>
  </p:clrMapOvr>
  <p:transition advClick="0" advTm="4500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922115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Dealing 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with the 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Problem?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467544" y="1700809"/>
            <a:ext cx="8229600" cy="453650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-GB" dirty="0" smtClean="0">
                <a:solidFill>
                  <a:srgbClr val="7DA8FF"/>
                </a:solidFill>
                <a:latin typeface="Calibri" panose="020F0502020204030204" pitchFamily="34" charset="0"/>
              </a:rPr>
              <a:t>Addressing </a:t>
            </a:r>
            <a:r>
              <a:rPr lang="en-GB" dirty="0">
                <a:solidFill>
                  <a:srgbClr val="7DA8FF"/>
                </a:solidFill>
                <a:latin typeface="Calibri" panose="020F0502020204030204" pitchFamily="34" charset="0"/>
              </a:rPr>
              <a:t>the </a:t>
            </a:r>
            <a:r>
              <a:rPr lang="en-GB" dirty="0" smtClean="0">
                <a:solidFill>
                  <a:srgbClr val="7DA8FF"/>
                </a:solidFill>
                <a:latin typeface="Calibri" panose="020F0502020204030204" pitchFamily="34" charset="0"/>
              </a:rPr>
              <a:t>Structure</a:t>
            </a:r>
          </a:p>
          <a:p>
            <a:pPr lvl="0" rtl="0">
              <a:buNone/>
            </a:pPr>
            <a:endParaRPr lang="en-GB" sz="800" dirty="0">
              <a:solidFill>
                <a:srgbClr val="7DA8FF"/>
              </a:solidFill>
              <a:latin typeface="Calibri" panose="020F0502020204030204" pitchFamily="34" charset="0"/>
            </a:endParaRPr>
          </a:p>
          <a:p>
            <a:pPr lvl="0" rtl="0">
              <a:buNone/>
            </a:pPr>
            <a:r>
              <a:rPr lang="en-GB" dirty="0" smtClean="0">
                <a:solidFill>
                  <a:srgbClr val="7DA8FF"/>
                </a:solidFill>
                <a:latin typeface="Calibri" panose="020F0502020204030204" pitchFamily="34" charset="0"/>
              </a:rPr>
              <a:t>Fostering Community</a:t>
            </a:r>
          </a:p>
          <a:p>
            <a:pPr lvl="0" rtl="0">
              <a:buNone/>
            </a:pPr>
            <a:endParaRPr lang="en-GB" sz="8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lvl="0" rtl="0">
              <a:buNone/>
            </a:pPr>
            <a:r>
              <a:rPr lang="en-GB" dirty="0" smtClean="0">
                <a:solidFill>
                  <a:srgbClr val="002060"/>
                </a:solidFill>
                <a:latin typeface="Calibri" panose="020F0502020204030204" pitchFamily="34" charset="0"/>
              </a:rPr>
              <a:t>			</a:t>
            </a:r>
            <a:r>
              <a:rPr lang="en-GB" dirty="0" smtClean="0">
                <a:solidFill>
                  <a:srgbClr val="7DA8FF"/>
                </a:solidFill>
                <a:latin typeface="Calibri" panose="020F0502020204030204" pitchFamily="34" charset="0"/>
              </a:rPr>
              <a:t>Increasing Engagement</a:t>
            </a:r>
          </a:p>
          <a:p>
            <a:pPr lvl="0" rtl="0">
              <a:buNone/>
            </a:pPr>
            <a:endParaRPr lang="en-GB" sz="800" dirty="0">
              <a:solidFill>
                <a:srgbClr val="7DA8FF"/>
              </a:solidFill>
              <a:latin typeface="Calibri" panose="020F0502020204030204" pitchFamily="34" charset="0"/>
            </a:endParaRPr>
          </a:p>
          <a:p>
            <a:pPr lvl="0" rtl="0">
              <a:buNone/>
            </a:pPr>
            <a:r>
              <a:rPr lang="en-GB" dirty="0" smtClean="0">
                <a:solidFill>
                  <a:srgbClr val="7DA8FF"/>
                </a:solidFill>
                <a:latin typeface="Calibri" panose="020F0502020204030204" pitchFamily="34" charset="0"/>
              </a:rPr>
              <a:t>			Encouraging Interaction</a:t>
            </a:r>
          </a:p>
          <a:p>
            <a:pPr lvl="0" rtl="0">
              <a:buNone/>
            </a:pPr>
            <a:endParaRPr lang="en-GB" sz="800" dirty="0">
              <a:solidFill>
                <a:srgbClr val="7DA8FF"/>
              </a:solidFill>
              <a:latin typeface="Calibri" panose="020F0502020204030204" pitchFamily="34" charset="0"/>
            </a:endParaRPr>
          </a:p>
          <a:p>
            <a:pPr lvl="0" rtl="0">
              <a:buNone/>
            </a:pPr>
            <a:r>
              <a:rPr lang="en-GB" dirty="0" smtClean="0">
                <a:solidFill>
                  <a:srgbClr val="7DA8FF"/>
                </a:solidFill>
                <a:latin typeface="Calibri" panose="020F0502020204030204" pitchFamily="34" charset="0"/>
              </a:rPr>
              <a:t>					</a:t>
            </a:r>
            <a:r>
              <a:rPr lang="en-GB" dirty="0" smtClean="0">
                <a:solidFill>
                  <a:srgbClr val="2B467A"/>
                </a:solidFill>
                <a:latin typeface="Calibri" panose="020F0502020204030204" pitchFamily="34" charset="0"/>
              </a:rPr>
              <a:t>Increasing Participation</a:t>
            </a:r>
          </a:p>
          <a:p>
            <a:pPr lvl="0" rtl="0">
              <a:buNone/>
            </a:pPr>
            <a:endParaRPr lang="en-GB" sz="800" dirty="0">
              <a:solidFill>
                <a:srgbClr val="2B467A"/>
              </a:solidFill>
              <a:latin typeface="Calibri" panose="020F0502020204030204" pitchFamily="34" charset="0"/>
            </a:endParaRPr>
          </a:p>
          <a:p>
            <a:pPr lvl="0" rtl="0">
              <a:buNone/>
            </a:pPr>
            <a:r>
              <a:rPr lang="en-GB" dirty="0" smtClean="0">
                <a:solidFill>
                  <a:srgbClr val="2B467A"/>
                </a:solidFill>
                <a:latin typeface="Calibri" panose="020F0502020204030204" pitchFamily="34" charset="0"/>
              </a:rPr>
              <a:t>					Perceived </a:t>
            </a:r>
            <a:r>
              <a:rPr lang="en-GB" dirty="0">
                <a:solidFill>
                  <a:srgbClr val="2B467A"/>
                </a:solidFill>
                <a:latin typeface="Calibri" panose="020F0502020204030204" pitchFamily="34" charset="0"/>
              </a:rPr>
              <a:t>Added Value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217212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709295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t"/>
          <a:lstStyle/>
          <a:p>
            <a:pPr eaLnBrk="0" hangingPunct="0">
              <a:spcBef>
                <a:spcPct val="50000"/>
              </a:spcBef>
            </a:pPr>
            <a:fld id="{7782CABA-ECD4-40C4-B5B7-26034C865EAB}" type="slidenum">
              <a:rPr lang="en-US">
                <a:latin typeface="Arial Narrow" pitchFamily="34" charset="0"/>
              </a:rPr>
              <a:pPr eaLnBrk="0" hangingPunct="0">
                <a:spcBef>
                  <a:spcPct val="50000"/>
                </a:spcBef>
              </a:pPr>
              <a:t>34</a:t>
            </a:fld>
            <a:endParaRPr lang="en-US">
              <a:latin typeface="Arial Narrow" pitchFamily="34" charset="0"/>
            </a:endParaRPr>
          </a:p>
        </p:txBody>
      </p:sp>
      <p:sp>
        <p:nvSpPr>
          <p:cNvPr id="1218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260350"/>
            <a:ext cx="8820150" cy="863600"/>
          </a:xfrm>
        </p:spPr>
        <p:txBody>
          <a:bodyPr anchor="b">
            <a:normAutofit fontScale="90000"/>
          </a:bodyPr>
          <a:lstStyle/>
          <a:p>
            <a:r>
              <a:rPr lang="en-GB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Teaching with </a:t>
            </a:r>
            <a:r>
              <a:rPr lang="en-GB" sz="4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twitter</a:t>
            </a:r>
            <a:br>
              <a:rPr lang="en-GB" sz="4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en-GB" sz="27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An extension to the learning </a:t>
            </a:r>
            <a:r>
              <a:rPr lang="en-GB" sz="27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environment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1628775"/>
            <a:ext cx="8964612" cy="5445125"/>
          </a:xfrm>
        </p:spPr>
        <p:txBody>
          <a:bodyPr/>
          <a:lstStyle/>
          <a:p>
            <a:pPr>
              <a:buNone/>
            </a:pPr>
            <a:r>
              <a:rPr lang="en-GB" sz="2500" i="1" dirty="0" smtClean="0">
                <a:latin typeface="Arial" pitchFamily="34" charset="0"/>
                <a:cs typeface="Arial" pitchFamily="34" charset="0"/>
              </a:rPr>
              <a:t>What is twitter?</a:t>
            </a:r>
          </a:p>
          <a:p>
            <a:pPr>
              <a:buNone/>
            </a:pPr>
            <a:endParaRPr lang="en-GB" sz="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GB" sz="25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GB" sz="2500" dirty="0" smtClean="0">
                <a:latin typeface="Calibri" pitchFamily="34" charset="0"/>
                <a:cs typeface="Arial" pitchFamily="34" charset="0"/>
              </a:rPr>
              <a:t>Twitter is a social media site that facilitates instant communication with people that choose to follow you.</a:t>
            </a:r>
          </a:p>
          <a:p>
            <a:pPr>
              <a:buNone/>
            </a:pPr>
            <a:endParaRPr lang="en-GB" sz="800" dirty="0" smtClean="0">
              <a:latin typeface="Calibri" pitchFamily="34" charset="0"/>
              <a:cs typeface="Arial" pitchFamily="34" charset="0"/>
            </a:endParaRPr>
          </a:p>
          <a:p>
            <a:pPr>
              <a:buNone/>
            </a:pPr>
            <a:r>
              <a:rPr lang="en-GB" sz="2500" dirty="0" smtClean="0">
                <a:latin typeface="Calibri" pitchFamily="34" charset="0"/>
                <a:cs typeface="Arial" pitchFamily="34" charset="0"/>
              </a:rPr>
              <a:t>	You can view a timeline of announcements of people you follow and make announcements to your followers</a:t>
            </a:r>
          </a:p>
          <a:p>
            <a:pPr lvl="1">
              <a:buFont typeface="Arial" charset="0"/>
              <a:buChar char="•"/>
            </a:pPr>
            <a:endParaRPr lang="en-GB" sz="2500" dirty="0" smtClean="0"/>
          </a:p>
          <a:p>
            <a:endParaRPr lang="en-GB" sz="800" dirty="0" smtClean="0"/>
          </a:p>
          <a:p>
            <a:endParaRPr lang="en-GB" sz="800" dirty="0" smtClean="0"/>
          </a:p>
          <a:p>
            <a:pPr>
              <a:buFont typeface="Arial" charset="0"/>
              <a:buNone/>
            </a:pPr>
            <a:endParaRPr lang="en-GB" sz="1200" dirty="0" smtClean="0"/>
          </a:p>
          <a:p>
            <a:pPr>
              <a:buFont typeface="Arial" charset="0"/>
              <a:buNone/>
            </a:pPr>
            <a:endParaRPr lang="en-GB" sz="2400" dirty="0" smtClean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67362"/>
            <a:ext cx="1366521" cy="10464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67362"/>
            <a:ext cx="1366521" cy="10464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33" y="4221088"/>
            <a:ext cx="1668016" cy="25020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2795">
            <a:off x="6552589" y="4191005"/>
            <a:ext cx="1711030" cy="256654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008184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709295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t"/>
          <a:lstStyle/>
          <a:p>
            <a:pPr eaLnBrk="0" hangingPunct="0">
              <a:spcBef>
                <a:spcPct val="50000"/>
              </a:spcBef>
            </a:pPr>
            <a:fld id="{7782CABA-ECD4-40C4-B5B7-26034C865EAB}" type="slidenum">
              <a:rPr lang="en-US">
                <a:latin typeface="Arial Narrow" pitchFamily="34" charset="0"/>
              </a:rPr>
              <a:pPr eaLnBrk="0" hangingPunct="0">
                <a:spcBef>
                  <a:spcPct val="50000"/>
                </a:spcBef>
              </a:pPr>
              <a:t>35</a:t>
            </a:fld>
            <a:endParaRPr lang="en-US">
              <a:latin typeface="Arial Narrow" pitchFamily="34" charset="0"/>
            </a:endParaRPr>
          </a:p>
        </p:txBody>
      </p:sp>
      <p:sp>
        <p:nvSpPr>
          <p:cNvPr id="1218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260350"/>
            <a:ext cx="8820150" cy="863600"/>
          </a:xfrm>
        </p:spPr>
        <p:txBody>
          <a:bodyPr anchor="b">
            <a:normAutofit fontScale="90000"/>
          </a:bodyPr>
          <a:lstStyle/>
          <a:p>
            <a:r>
              <a:rPr lang="en-GB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Teaching with </a:t>
            </a:r>
            <a:r>
              <a:rPr lang="en-GB" sz="4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twitter</a:t>
            </a:r>
            <a:br>
              <a:rPr lang="en-GB" sz="4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en-GB" sz="27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An extension to the learning </a:t>
            </a:r>
            <a:r>
              <a:rPr lang="en-GB" sz="27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environment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1628775"/>
            <a:ext cx="8964612" cy="5445125"/>
          </a:xfrm>
        </p:spPr>
        <p:txBody>
          <a:bodyPr/>
          <a:lstStyle/>
          <a:p>
            <a:pPr>
              <a:buNone/>
            </a:pPr>
            <a:r>
              <a:rPr lang="en-GB" sz="2500" i="1" dirty="0" smtClean="0">
                <a:latin typeface="Arial" pitchFamily="34" charset="0"/>
                <a:cs typeface="Arial" pitchFamily="34" charset="0"/>
              </a:rPr>
              <a:t>But what about teaching with Twitter?</a:t>
            </a:r>
          </a:p>
          <a:p>
            <a:pPr>
              <a:buNone/>
            </a:pPr>
            <a:endParaRPr lang="en-GB" sz="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GB" sz="25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GB" sz="2500" dirty="0">
                <a:latin typeface="Calibri" pitchFamily="34" charset="0"/>
                <a:cs typeface="Arial" pitchFamily="34" charset="0"/>
              </a:rPr>
              <a:t>R</a:t>
            </a:r>
            <a:r>
              <a:rPr lang="en-GB" sz="2500" dirty="0" smtClean="0">
                <a:latin typeface="Calibri" pitchFamily="34" charset="0"/>
                <a:cs typeface="Arial" pitchFamily="34" charset="0"/>
              </a:rPr>
              <a:t>e-instate </a:t>
            </a:r>
            <a:r>
              <a:rPr lang="en-GB" sz="2500" dirty="0">
                <a:latin typeface="Calibri" pitchFamily="34" charset="0"/>
                <a:cs typeface="Arial" pitchFamily="34" charset="0"/>
              </a:rPr>
              <a:t>the ‘lost’ communication channel in the VLE </a:t>
            </a:r>
            <a:r>
              <a:rPr lang="en-GB" sz="2500" dirty="0" smtClean="0">
                <a:latin typeface="Calibri" pitchFamily="34" charset="0"/>
                <a:cs typeface="Arial" pitchFamily="34" charset="0"/>
              </a:rPr>
              <a:t>and </a:t>
            </a:r>
            <a:r>
              <a:rPr lang="en-GB" sz="2500" dirty="0">
                <a:latin typeface="Calibri" pitchFamily="34" charset="0"/>
                <a:cs typeface="Arial" pitchFamily="34" charset="0"/>
              </a:rPr>
              <a:t>create </a:t>
            </a:r>
            <a:r>
              <a:rPr lang="en-GB" sz="2500" b="1" dirty="0" smtClean="0">
                <a:latin typeface="Calibri" pitchFamily="34" charset="0"/>
                <a:cs typeface="Arial" pitchFamily="34" charset="0"/>
              </a:rPr>
              <a:t>student-led</a:t>
            </a:r>
            <a:r>
              <a:rPr lang="en-GB" sz="2500" dirty="0" smtClean="0">
                <a:latin typeface="Calibri" pitchFamily="34" charset="0"/>
                <a:cs typeface="Arial" pitchFamily="34" charset="0"/>
              </a:rPr>
              <a:t> course </a:t>
            </a:r>
            <a:r>
              <a:rPr lang="en-GB" sz="2500" dirty="0">
                <a:latin typeface="Calibri" pitchFamily="34" charset="0"/>
                <a:cs typeface="Arial" pitchFamily="34" charset="0"/>
              </a:rPr>
              <a:t>community/social benefits. </a:t>
            </a:r>
          </a:p>
          <a:p>
            <a:pPr>
              <a:buNone/>
            </a:pPr>
            <a:r>
              <a:rPr lang="en-GB" sz="2500" dirty="0">
                <a:latin typeface="Calibri" pitchFamily="34" charset="0"/>
                <a:cs typeface="Arial" pitchFamily="34" charset="0"/>
              </a:rPr>
              <a:t>		To innovate in the use of twitter to find benefits that can 	enhance the student experience and increase engagement.</a:t>
            </a:r>
          </a:p>
          <a:p>
            <a:endParaRPr lang="en-GB" sz="800" dirty="0" smtClean="0"/>
          </a:p>
          <a:p>
            <a:endParaRPr lang="en-GB" sz="800" dirty="0" smtClean="0"/>
          </a:p>
          <a:p>
            <a:pPr>
              <a:buFont typeface="Arial" charset="0"/>
              <a:buNone/>
            </a:pPr>
            <a:endParaRPr lang="en-GB" sz="1200" dirty="0" smtClean="0"/>
          </a:p>
          <a:p>
            <a:pPr>
              <a:buFont typeface="Arial" charset="0"/>
              <a:buNone/>
            </a:pPr>
            <a:endParaRPr lang="en-GB" sz="2400" dirty="0" smtClean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67362"/>
            <a:ext cx="1366521" cy="10464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67362"/>
            <a:ext cx="1366521" cy="10464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33" y="4221088"/>
            <a:ext cx="1668016" cy="25020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2795">
            <a:off x="6552589" y="4191005"/>
            <a:ext cx="1711030" cy="256654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244221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1196752"/>
            <a:ext cx="763284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ECON20401 – 2</a:t>
            </a:r>
            <a:r>
              <a:rPr lang="en-GB" sz="2000" baseline="30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nd</a:t>
            </a:r>
            <a:r>
              <a:rPr lang="en-GB" sz="2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Year UG Macroeconomics IIA – </a:t>
            </a:r>
            <a:r>
              <a:rPr lang="en-GB" sz="20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approx</a:t>
            </a:r>
            <a:r>
              <a:rPr lang="en-GB" sz="2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400 students #</a:t>
            </a:r>
            <a:r>
              <a:rPr lang="en-GB" sz="20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BigMacII</a:t>
            </a:r>
            <a:endParaRPr lang="en-GB" sz="20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GB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r>
              <a:rPr lang="en-GB" sz="2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ECON30611– 3</a:t>
            </a:r>
            <a:r>
              <a:rPr lang="en-GB" sz="2000" baseline="30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rd</a:t>
            </a:r>
            <a:r>
              <a:rPr lang="en-GB" sz="2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Year </a:t>
            </a:r>
            <a:r>
              <a:rPr lang="en-GB" sz="2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UG </a:t>
            </a:r>
            <a:r>
              <a:rPr lang="en-GB" sz="2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Macroeconomics IIIA </a:t>
            </a:r>
            <a:r>
              <a:rPr lang="en-GB" sz="2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– </a:t>
            </a:r>
            <a:r>
              <a:rPr lang="en-GB" sz="2000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approx</a:t>
            </a:r>
            <a:r>
              <a:rPr lang="en-GB" sz="2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en-GB" sz="2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300 students #Macro3A</a:t>
            </a:r>
            <a:endParaRPr lang="en-GB" sz="20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en-GB" dirty="0" smtClean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en-GB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> Twitter in teaching at Manchester since 2013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9512" y="2996952"/>
            <a:ext cx="835292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Arial" pitchFamily="34" charset="0"/>
              <a:buChar char="•"/>
            </a:pPr>
            <a:r>
              <a:rPr lang="en-GB" sz="2400" dirty="0" smtClean="0">
                <a:latin typeface="Calibri" pitchFamily="34" charset="0"/>
                <a:cs typeface="Arial" pitchFamily="34" charset="0"/>
              </a:rPr>
              <a:t> 	Contact between lecturer and student is efficient, from 	palm to palm.</a:t>
            </a:r>
          </a:p>
          <a:p>
            <a:pPr lvl="1">
              <a:buFont typeface="Arial" pitchFamily="34" charset="0"/>
              <a:buChar char="•"/>
            </a:pPr>
            <a:r>
              <a:rPr lang="en-GB" sz="2400" dirty="0" smtClean="0">
                <a:latin typeface="Calibri" pitchFamily="34" charset="0"/>
                <a:cs typeface="Arial" pitchFamily="34" charset="0"/>
              </a:rPr>
              <a:t> 	Students are more likely to engage in a less formal setting.</a:t>
            </a:r>
          </a:p>
          <a:p>
            <a:pPr lvl="1">
              <a:buFont typeface="Arial" pitchFamily="34" charset="0"/>
              <a:buChar char="•"/>
            </a:pPr>
            <a:r>
              <a:rPr lang="en-GB" sz="2400" dirty="0" smtClean="0">
                <a:latin typeface="Calibri" pitchFamily="34" charset="0"/>
                <a:cs typeface="Arial" pitchFamily="34" charset="0"/>
              </a:rPr>
              <a:t> 	Questions need to be focussed making queries easier to 	respond to (140 chars.).</a:t>
            </a:r>
          </a:p>
          <a:p>
            <a:pPr lvl="1">
              <a:buFont typeface="Arial" pitchFamily="34" charset="0"/>
              <a:buChar char="•"/>
            </a:pPr>
            <a:r>
              <a:rPr lang="en-GB" sz="2400" dirty="0" smtClean="0">
                <a:latin typeface="Calibri" pitchFamily="34" charset="0"/>
                <a:cs typeface="Arial" pitchFamily="34" charset="0"/>
              </a:rPr>
              <a:t> 	Lecturers can more easily identify the sender of a tweet.</a:t>
            </a:r>
          </a:p>
          <a:p>
            <a:pPr lvl="1">
              <a:buFont typeface="Arial" pitchFamily="34" charset="0"/>
              <a:buChar char="•"/>
            </a:pPr>
            <a:r>
              <a:rPr lang="en-GB" sz="2400" dirty="0" smtClean="0">
                <a:latin typeface="Calibri" pitchFamily="34" charset="0"/>
                <a:cs typeface="Arial" pitchFamily="34" charset="0"/>
              </a:rPr>
              <a:t> 	Answers to questions are ‘reply all’ saving time on 	repetition. Course hashtag becomes an FAQ.</a:t>
            </a:r>
          </a:p>
          <a:p>
            <a:pPr algn="ctr">
              <a:buNone/>
            </a:pPr>
            <a:endParaRPr lang="en-GB" dirty="0" smtClean="0">
              <a:latin typeface="Calibri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16667028"/>
      </p:ext>
    </p:extLst>
  </p:cSld>
  <p:clrMapOvr>
    <a:masterClrMapping/>
  </p:clrMapOvr>
  <p:transition advClick="0" advTm="4500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2060"/>
                </a:solidFill>
                <a:latin typeface="Calibri" pitchFamily="34" charset="0"/>
              </a:rPr>
              <a:t>Not just a medium to broadcast!</a:t>
            </a:r>
            <a:endParaRPr lang="en-GB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412776"/>
            <a:ext cx="8534400" cy="525658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GB" dirty="0" smtClean="0"/>
              <a:t>	</a:t>
            </a:r>
            <a:r>
              <a:rPr lang="en-GB" dirty="0" smtClean="0">
                <a:latin typeface="Calibri" pitchFamily="34" charset="0"/>
              </a:rPr>
              <a:t>Some less obvious benefits I have found from the use of twitter.</a:t>
            </a:r>
          </a:p>
          <a:p>
            <a:pPr>
              <a:buNone/>
            </a:pPr>
            <a:endParaRPr lang="en-GB" sz="1100" dirty="0" smtClean="0">
              <a:latin typeface="Calibri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latin typeface="Calibri" pitchFamily="34" charset="0"/>
              </a:rPr>
              <a:t>Students can easily insert photographs into tweets without character sacrifice. </a:t>
            </a:r>
          </a:p>
          <a:p>
            <a:pPr marL="514350" indent="-514350">
              <a:buFont typeface="+mj-lt"/>
              <a:buAutoNum type="arabicPeriod"/>
            </a:pPr>
            <a:endParaRPr lang="en-GB" sz="1100" dirty="0" smtClean="0">
              <a:latin typeface="Calibri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Calibri" pitchFamily="34" charset="0"/>
              </a:rPr>
              <a:t>Students have a platform to learn from each other (peer interaction) and are also learning a transferable skill</a:t>
            </a:r>
            <a:r>
              <a:rPr lang="en-GB" dirty="0" smtClean="0">
                <a:latin typeface="Calibri" pitchFamily="34" charset="0"/>
              </a:rPr>
              <a:t>.</a:t>
            </a:r>
            <a:endParaRPr lang="en-GB" sz="1100" dirty="0">
              <a:latin typeface="Calibri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GB" sz="1100" dirty="0" smtClean="0">
              <a:latin typeface="Calibri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latin typeface="Calibri" pitchFamily="34" charset="0"/>
              </a:rPr>
              <a:t>Students have a tool to feedback to you on how the course is going and also to contribute.</a:t>
            </a:r>
            <a:endParaRPr lang="en-GB" sz="1100" dirty="0" smtClean="0">
              <a:latin typeface="Calibri" pitchFamily="34" charset="0"/>
            </a:endParaRPr>
          </a:p>
          <a:p>
            <a:pPr marL="514350" indent="-514350">
              <a:buAutoNum type="arabicPeriod"/>
            </a:pPr>
            <a:endParaRPr lang="en-GB" dirty="0" smtClean="0"/>
          </a:p>
          <a:p>
            <a:pPr marL="514350" indent="-514350">
              <a:buAutoNum type="arabicPeriod"/>
            </a:pPr>
            <a:endParaRPr lang="en-GB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183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32915" y="188640"/>
            <a:ext cx="39341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Twitter in Practice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24744"/>
            <a:ext cx="3312368" cy="49685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068" y="1141678"/>
            <a:ext cx="3253073" cy="48796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088666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32915" y="188640"/>
            <a:ext cx="39341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Twitter in Practice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2035" y="1124744"/>
            <a:ext cx="425795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</a:rPr>
              <a:t>With images embedded </a:t>
            </a:r>
            <a:r>
              <a:rPr lang="en-GB" sz="2400" dirty="0" smtClean="0">
                <a:latin typeface="Calibri" panose="020F0502020204030204" pitchFamily="34" charset="0"/>
              </a:rPr>
              <a:t>in </a:t>
            </a:r>
            <a:r>
              <a:rPr lang="en-GB" sz="2400" dirty="0">
                <a:latin typeface="Calibri" panose="020F0502020204030204" pitchFamily="34" charset="0"/>
              </a:rPr>
              <a:t>this way there is no need for screen switching, making questions easier to </a:t>
            </a:r>
            <a:r>
              <a:rPr lang="en-GB" sz="2400" dirty="0" smtClean="0">
                <a:latin typeface="Calibri" panose="020F0502020204030204" pitchFamily="34" charset="0"/>
              </a:rPr>
              <a:t>answer.</a:t>
            </a:r>
          </a:p>
          <a:p>
            <a:endParaRPr lang="en-GB" sz="2400" dirty="0" smtClean="0">
              <a:latin typeface="Calibri" panose="020F0502020204030204" pitchFamily="34" charset="0"/>
            </a:endParaRPr>
          </a:p>
          <a:p>
            <a:r>
              <a:rPr lang="en-GB" sz="2400" dirty="0" smtClean="0">
                <a:latin typeface="Calibri" panose="020F0502020204030204" pitchFamily="34" charset="0"/>
              </a:rPr>
              <a:t>Twitter enables peer interaction, students learn from each other.</a:t>
            </a:r>
          </a:p>
          <a:p>
            <a:endParaRPr lang="en-GB" sz="2400" dirty="0" smtClean="0">
              <a:latin typeface="Calibri" panose="020F0502020204030204" pitchFamily="34" charset="0"/>
            </a:endParaRPr>
          </a:p>
          <a:p>
            <a:r>
              <a:rPr lang="en-GB" sz="2400" dirty="0" smtClean="0">
                <a:latin typeface="Calibri" panose="020F0502020204030204" pitchFamily="34" charset="0"/>
              </a:rPr>
              <a:t>When you do something good students they are quick to reward you for it.</a:t>
            </a:r>
          </a:p>
          <a:p>
            <a:endParaRPr lang="en-GB" sz="2400" dirty="0">
              <a:latin typeface="Calibri" panose="020F0502020204030204" pitchFamily="34" charset="0"/>
            </a:endParaRPr>
          </a:p>
          <a:p>
            <a:r>
              <a:rPr lang="en-GB" sz="2400" dirty="0" smtClean="0">
                <a:latin typeface="Calibri" panose="020F0502020204030204" pitchFamily="34" charset="0"/>
              </a:rPr>
              <a:t>Helps to identify possible further innovation.</a:t>
            </a:r>
            <a:endParaRPr lang="en-GB" dirty="0"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023" y="1124744"/>
            <a:ext cx="3360377" cy="504056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061094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709295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t"/>
          <a:lstStyle/>
          <a:p>
            <a:pPr eaLnBrk="0" hangingPunct="0">
              <a:spcBef>
                <a:spcPct val="50000"/>
              </a:spcBef>
            </a:pPr>
            <a:fld id="{7782CABA-ECD4-40C4-B5B7-26034C865EAB}" type="slidenum">
              <a:rPr lang="en-US">
                <a:latin typeface="Arial Narrow" pitchFamily="34" charset="0"/>
              </a:rPr>
              <a:pPr eaLnBrk="0" hangingPunct="0">
                <a:spcBef>
                  <a:spcPct val="50000"/>
                </a:spcBef>
              </a:pPr>
              <a:t>4</a:t>
            </a:fld>
            <a:endParaRPr lang="en-US">
              <a:latin typeface="Arial Narrow" pitchFamily="34" charset="0"/>
            </a:endParaRPr>
          </a:p>
        </p:txBody>
      </p:sp>
      <p:sp>
        <p:nvSpPr>
          <p:cNvPr id="1218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260350"/>
            <a:ext cx="8820150" cy="863600"/>
          </a:xfrm>
        </p:spPr>
        <p:txBody>
          <a:bodyPr anchor="b">
            <a:normAutofit/>
          </a:bodyPr>
          <a:lstStyle/>
          <a:p>
            <a:pPr algn="l"/>
            <a:r>
              <a:rPr lang="en-GB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Course Outline</a:t>
            </a:r>
            <a:endParaRPr lang="en-GB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1052513"/>
            <a:ext cx="8964612" cy="4824412"/>
          </a:xfrm>
        </p:spPr>
        <p:txBody>
          <a:bodyPr/>
          <a:lstStyle/>
          <a:p>
            <a:pPr>
              <a:buNone/>
            </a:pPr>
            <a:endParaRPr lang="en-GB" sz="12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GB" sz="1600" dirty="0" smtClean="0">
              <a:latin typeface="Calibri" panose="020F0502020204030204" pitchFamily="34" charset="0"/>
              <a:cs typeface="Arial" pitchFamily="34" charset="0"/>
            </a:endParaRPr>
          </a:p>
          <a:p>
            <a:pPr lvl="1">
              <a:buNone/>
            </a:pPr>
            <a:r>
              <a:rPr lang="en-GB" sz="2800" dirty="0" smtClean="0">
                <a:latin typeface="Calibri" panose="020F0502020204030204" pitchFamily="34" charset="0"/>
              </a:rPr>
              <a:t>The </a:t>
            </a:r>
            <a:r>
              <a:rPr lang="en-GB" sz="2800" dirty="0">
                <a:latin typeface="Calibri" panose="020F0502020204030204" pitchFamily="34" charset="0"/>
              </a:rPr>
              <a:t>Large Cohort Environment</a:t>
            </a:r>
          </a:p>
          <a:p>
            <a:pPr lvl="1"/>
            <a:endParaRPr lang="en-GB" sz="1000" dirty="0">
              <a:latin typeface="Calibri" panose="020F0502020204030204" pitchFamily="34" charset="0"/>
            </a:endParaRPr>
          </a:p>
          <a:p>
            <a:pPr lvl="1">
              <a:buNone/>
            </a:pPr>
            <a:r>
              <a:rPr lang="en-GB" sz="2800" dirty="0" smtClean="0">
                <a:latin typeface="Calibri" panose="020F0502020204030204" pitchFamily="34" charset="0"/>
              </a:rPr>
              <a:t>Challenging </a:t>
            </a:r>
            <a:r>
              <a:rPr lang="en-GB" sz="2800" dirty="0">
                <a:latin typeface="Calibri" panose="020F0502020204030204" pitchFamily="34" charset="0"/>
              </a:rPr>
              <a:t>the Traditional Structure</a:t>
            </a:r>
          </a:p>
          <a:p>
            <a:pPr lvl="1"/>
            <a:endParaRPr lang="en-GB" sz="1000" dirty="0">
              <a:latin typeface="Calibri" panose="020F0502020204030204" pitchFamily="34" charset="0"/>
            </a:endParaRPr>
          </a:p>
          <a:p>
            <a:pPr lvl="1">
              <a:buNone/>
            </a:pPr>
            <a:r>
              <a:rPr lang="en-GB" sz="2800" dirty="0" smtClean="0">
                <a:latin typeface="Calibri" panose="020F0502020204030204" pitchFamily="34" charset="0"/>
              </a:rPr>
              <a:t>Adopting </a:t>
            </a:r>
            <a:r>
              <a:rPr lang="en-GB" sz="2800" dirty="0">
                <a:latin typeface="Calibri" panose="020F0502020204030204" pitchFamily="34" charset="0"/>
              </a:rPr>
              <a:t>Interaction Technology</a:t>
            </a:r>
          </a:p>
          <a:p>
            <a:pPr lvl="1"/>
            <a:endParaRPr lang="en-GB" sz="1000" dirty="0">
              <a:latin typeface="Calibri" panose="020F0502020204030204" pitchFamily="34" charset="0"/>
            </a:endParaRPr>
          </a:p>
          <a:p>
            <a:pPr lvl="1">
              <a:buNone/>
            </a:pPr>
            <a:r>
              <a:rPr lang="en-GB" sz="2800" dirty="0" smtClean="0">
                <a:latin typeface="Calibri" panose="020F0502020204030204" pitchFamily="34" charset="0"/>
              </a:rPr>
              <a:t>Using </a:t>
            </a:r>
            <a:r>
              <a:rPr lang="en-GB" sz="2800" dirty="0">
                <a:latin typeface="Calibri" panose="020F0502020204030204" pitchFamily="34" charset="0"/>
              </a:rPr>
              <a:t>Social Media to Engage </a:t>
            </a:r>
          </a:p>
          <a:p>
            <a:pPr lvl="1"/>
            <a:endParaRPr lang="en-GB" sz="1000" dirty="0">
              <a:latin typeface="Calibri" panose="020F0502020204030204" pitchFamily="34" charset="0"/>
            </a:endParaRPr>
          </a:p>
          <a:p>
            <a:pPr lvl="1">
              <a:buNone/>
            </a:pPr>
            <a:r>
              <a:rPr lang="en-GB" sz="2800" dirty="0" smtClean="0">
                <a:latin typeface="Calibri" panose="020F0502020204030204" pitchFamily="34" charset="0"/>
              </a:rPr>
              <a:t>Next </a:t>
            </a:r>
            <a:r>
              <a:rPr lang="en-GB" sz="2800" dirty="0">
                <a:latin typeface="Calibri" panose="020F0502020204030204" pitchFamily="34" charset="0"/>
              </a:rPr>
              <a:t>Steps</a:t>
            </a:r>
          </a:p>
          <a:p>
            <a:pPr>
              <a:buNone/>
            </a:pPr>
            <a:endParaRPr lang="en-GB" sz="2500" dirty="0" smtClean="0">
              <a:latin typeface="Calibri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092950" y="6248400"/>
            <a:ext cx="1905000" cy="457200"/>
          </a:xfrm>
          <a:noFill/>
          <a:ln>
            <a:miter lim="800000"/>
            <a:headEnd/>
            <a:tailEnd/>
          </a:ln>
        </p:spPr>
        <p:txBody>
          <a:bodyPr anchor="t"/>
          <a:lstStyle/>
          <a:p>
            <a:pPr eaLnBrk="0" hangingPunct="0">
              <a:spcBef>
                <a:spcPct val="50000"/>
              </a:spcBef>
            </a:pPr>
            <a:fld id="{0183DF97-B070-4C58-AAAF-C889030611E2}" type="slidenum">
              <a:rPr lang="en-US" smtClean="0">
                <a:latin typeface="Arial Narrow" pitchFamily="34" charset="0"/>
              </a:rPr>
              <a:pPr eaLnBrk="0" hangingPunct="0">
                <a:spcBef>
                  <a:spcPct val="50000"/>
                </a:spcBef>
              </a:pPr>
              <a:t>40</a:t>
            </a:fld>
            <a:endParaRPr lang="en-US" smtClean="0">
              <a:latin typeface="Arial Narrow" pitchFamily="34" charset="0"/>
            </a:endParaRPr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251520" y="333028"/>
            <a:ext cx="871309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kumimoji="1" lang="en-GB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What did the students think?</a:t>
            </a:r>
          </a:p>
        </p:txBody>
      </p:sp>
      <p:sp>
        <p:nvSpPr>
          <p:cNvPr id="23556" name="Rectangle 3"/>
          <p:cNvSpPr>
            <a:spLocks noChangeArrowheads="1"/>
          </p:cNvSpPr>
          <p:nvPr/>
        </p:nvSpPr>
        <p:spPr bwMode="auto">
          <a:xfrm>
            <a:off x="225136" y="1196752"/>
            <a:ext cx="8439150" cy="547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endParaRPr kumimoji="1" lang="en-GB" sz="12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en-GB" dirty="0" smtClean="0">
                <a:latin typeface="Arial" pitchFamily="34" charset="0"/>
                <a:cs typeface="Arial" pitchFamily="34" charset="0"/>
              </a:rPr>
              <a:t>‘…very </a:t>
            </a:r>
            <a:r>
              <a:rPr lang="en-GB" dirty="0">
                <a:latin typeface="Arial" pitchFamily="34" charset="0"/>
                <a:cs typeface="Arial" pitchFamily="34" charset="0"/>
              </a:rPr>
              <a:t>engaging with the students and creative. He was the only lecturer who used Twitter so efficiently and the introduction of the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interaction lectures </a:t>
            </a:r>
            <a:r>
              <a:rPr lang="en-GB" dirty="0">
                <a:latin typeface="Arial" pitchFamily="34" charset="0"/>
                <a:cs typeface="Arial" pitchFamily="34" charset="0"/>
              </a:rPr>
              <a:t>were by far the greatest motivation for me to come to lectures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...’</a:t>
            </a:r>
          </a:p>
          <a:p>
            <a:pPr lvl="1"/>
            <a:endParaRPr lang="en-GB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GB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 don't use twitter myself but I think the social media aspect of the course makes it even more accessible.</a:t>
            </a:r>
          </a:p>
          <a:p>
            <a:pPr lvl="1"/>
            <a:endParaRPr lang="en-GB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en-GB" dirty="0">
                <a:latin typeface="Arial" pitchFamily="34" charset="0"/>
                <a:cs typeface="Arial" pitchFamily="34" charset="0"/>
              </a:rPr>
              <a:t>The lectures were interactive as well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with the </a:t>
            </a:r>
            <a:r>
              <a:rPr lang="en-GB" dirty="0">
                <a:latin typeface="Arial" pitchFamily="34" charset="0"/>
                <a:cs typeface="Arial" pitchFamily="34" charset="0"/>
              </a:rPr>
              <a:t>polling system. He also made use of social media through twitter to keep in touch with students making it more informal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lvl="1"/>
            <a:endParaRPr lang="en-GB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GB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twitter was also brilliant especially for clearer understanding. I did not have to personally ask any questions through twitter, as reading all the </a:t>
            </a:r>
            <a:r>
              <a:rPr lang="en-GB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tweets </a:t>
            </a:r>
            <a:r>
              <a:rPr lang="en-GB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from </a:t>
            </a:r>
            <a:r>
              <a:rPr lang="en-GB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other students </a:t>
            </a:r>
            <a:r>
              <a:rPr lang="en-GB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automatically answered all my </a:t>
            </a:r>
            <a:r>
              <a:rPr lang="en-GB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queries and </a:t>
            </a:r>
            <a:r>
              <a:rPr lang="en-GB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using the hashtag made finding tweet related to macro3a easy and painless</a:t>
            </a:r>
            <a:r>
              <a:rPr lang="en-GB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lvl="1"/>
            <a:endParaRPr lang="en-GB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en-GB" dirty="0" smtClean="0">
                <a:latin typeface="Arial" pitchFamily="34" charset="0"/>
                <a:cs typeface="Arial" pitchFamily="34" charset="0"/>
              </a:rPr>
              <a:t>Covered </a:t>
            </a:r>
            <a:r>
              <a:rPr lang="en-GB" dirty="0">
                <a:latin typeface="Arial" pitchFamily="34" charset="0"/>
                <a:cs typeface="Arial" pitchFamily="34" charset="0"/>
              </a:rPr>
              <a:t>all material. Twitter interaction very useful</a:t>
            </a:r>
          </a:p>
          <a:p>
            <a:pPr lvl="1"/>
            <a:endParaRPr kumimoji="1" lang="en-GB" sz="800" dirty="0">
              <a:solidFill>
                <a:srgbClr val="7030A0"/>
              </a:solidFill>
              <a:latin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03729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092950" y="6248400"/>
            <a:ext cx="1905000" cy="457200"/>
          </a:xfrm>
          <a:noFill/>
          <a:ln>
            <a:miter lim="800000"/>
            <a:headEnd/>
            <a:tailEnd/>
          </a:ln>
        </p:spPr>
        <p:txBody>
          <a:bodyPr anchor="t"/>
          <a:lstStyle/>
          <a:p>
            <a:pPr eaLnBrk="0" hangingPunct="0">
              <a:spcBef>
                <a:spcPct val="50000"/>
              </a:spcBef>
            </a:pPr>
            <a:fld id="{0183DF97-B070-4C58-AAAF-C889030611E2}" type="slidenum">
              <a:rPr lang="en-US" smtClean="0">
                <a:latin typeface="Arial Narrow" pitchFamily="34" charset="0"/>
              </a:rPr>
              <a:pPr eaLnBrk="0" hangingPunct="0">
                <a:spcBef>
                  <a:spcPct val="50000"/>
                </a:spcBef>
              </a:pPr>
              <a:t>41</a:t>
            </a:fld>
            <a:endParaRPr lang="en-US" smtClean="0">
              <a:latin typeface="Arial Narrow" pitchFamily="34" charset="0"/>
            </a:endParaRPr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251520" y="333028"/>
            <a:ext cx="871309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kumimoji="1" lang="en-GB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Take a break take a tweet</a:t>
            </a:r>
          </a:p>
        </p:txBody>
      </p:sp>
      <p:sp>
        <p:nvSpPr>
          <p:cNvPr id="23556" name="Rectangle 3"/>
          <p:cNvSpPr>
            <a:spLocks noChangeArrowheads="1"/>
          </p:cNvSpPr>
          <p:nvPr/>
        </p:nvSpPr>
        <p:spPr bwMode="auto">
          <a:xfrm>
            <a:off x="225136" y="1196752"/>
            <a:ext cx="8439150" cy="547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1"/>
            <a:r>
              <a:rPr kumimoji="1" lang="en-GB" sz="2000" dirty="0" smtClean="0">
                <a:latin typeface="Arial" charset="0"/>
              </a:rPr>
              <a:t>You are requested to send a tweet to comment or raise a question about anything in this presentation. </a:t>
            </a:r>
          </a:p>
          <a:p>
            <a:pPr lvl="1"/>
            <a:endParaRPr kumimoji="1" lang="en-GB" sz="2000" dirty="0">
              <a:latin typeface="Arial" charset="0"/>
            </a:endParaRPr>
          </a:p>
          <a:p>
            <a:pPr lvl="1"/>
            <a:endParaRPr kumimoji="1" lang="en-GB" sz="2000" dirty="0" smtClean="0">
              <a:latin typeface="Arial" charset="0"/>
            </a:endParaRPr>
          </a:p>
          <a:p>
            <a:pPr lvl="1"/>
            <a:r>
              <a:rPr kumimoji="1" lang="en-GB" sz="2000" dirty="0" smtClean="0">
                <a:latin typeface="Arial" charset="0"/>
              </a:rPr>
              <a:t>We will try to act upon anything raised. </a:t>
            </a:r>
            <a:endParaRPr kumimoji="1" lang="en-GB" sz="2000" dirty="0">
              <a:latin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468377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7092950" y="6248400"/>
            <a:ext cx="1905000" cy="457200"/>
          </a:xfrm>
          <a:noFill/>
          <a:ln>
            <a:miter lim="800000"/>
            <a:headEnd/>
            <a:tailEnd/>
          </a:ln>
        </p:spPr>
        <p:txBody>
          <a:bodyPr anchor="t"/>
          <a:lstStyle/>
          <a:p>
            <a:pPr eaLnBrk="0" hangingPunct="0">
              <a:spcBef>
                <a:spcPct val="50000"/>
              </a:spcBef>
            </a:pPr>
            <a:fld id="{A5981D76-7927-48C8-AEC4-04A0F909043E}" type="slidenum">
              <a:rPr lang="en-US">
                <a:latin typeface="Arial Narrow" pitchFamily="34" charset="0"/>
              </a:rPr>
              <a:pPr eaLnBrk="0" hangingPunct="0">
                <a:spcBef>
                  <a:spcPct val="50000"/>
                </a:spcBef>
              </a:pPr>
              <a:t>42</a:t>
            </a:fld>
            <a:endParaRPr lang="en-US">
              <a:latin typeface="Arial Narrow" pitchFamily="34" charset="0"/>
            </a:endParaRPr>
          </a:p>
        </p:txBody>
      </p:sp>
      <p:sp>
        <p:nvSpPr>
          <p:cNvPr id="1218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88913"/>
            <a:ext cx="7092950" cy="647700"/>
          </a:xfrm>
        </p:spPr>
        <p:txBody>
          <a:bodyPr anchor="b">
            <a:normAutofit fontScale="90000"/>
          </a:bodyPr>
          <a:lstStyle/>
          <a:p>
            <a:pPr eaLnBrk="1" hangingPunct="1"/>
            <a:r>
              <a:rPr lang="en-GB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Appendix Twitter Best Practice....</a:t>
            </a:r>
            <a:endParaRPr lang="en-GB" sz="2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908050"/>
            <a:ext cx="8640763" cy="5113338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GB" sz="2800" dirty="0" smtClean="0">
                <a:latin typeface="Calibri" pitchFamily="34" charset="0"/>
                <a:cs typeface="Calibri" pitchFamily="34" charset="0"/>
              </a:rPr>
              <a:t>Use twitter as an ‘optional’ extension of the LE.</a:t>
            </a:r>
          </a:p>
          <a:p>
            <a:pPr>
              <a:spcBef>
                <a:spcPts val="1200"/>
              </a:spcBef>
            </a:pPr>
            <a:r>
              <a:rPr lang="en-GB" sz="2800" dirty="0" smtClean="0">
                <a:latin typeface="Calibri" pitchFamily="34" charset="0"/>
                <a:cs typeface="Calibri" pitchFamily="34" charset="0"/>
              </a:rPr>
              <a:t>Follow back your students if you want to enable PVTs.</a:t>
            </a:r>
          </a:p>
          <a:p>
            <a:pPr>
              <a:spcBef>
                <a:spcPts val="1200"/>
              </a:spcBef>
            </a:pPr>
            <a:r>
              <a:rPr lang="en-GB" sz="2800" dirty="0" smtClean="0">
                <a:latin typeface="Calibri" pitchFamily="34" charset="0"/>
                <a:cs typeface="Calibri" pitchFamily="34" charset="0"/>
              </a:rPr>
              <a:t>Use it to reinforce but not to replace announcements through campus solutions.</a:t>
            </a:r>
          </a:p>
          <a:p>
            <a:pPr>
              <a:spcBef>
                <a:spcPts val="1200"/>
              </a:spcBef>
            </a:pPr>
            <a:r>
              <a:rPr lang="en-GB" sz="2800" dirty="0" smtClean="0">
                <a:latin typeface="Calibri" pitchFamily="34" charset="0"/>
                <a:cs typeface="Calibri" pitchFamily="34" charset="0"/>
              </a:rPr>
              <a:t>Let your students know for dealing with repetitive FAQs </a:t>
            </a:r>
            <a:r>
              <a:rPr lang="en-GB" sz="2800" dirty="0" err="1" smtClean="0">
                <a:latin typeface="Calibri" pitchFamily="34" charset="0"/>
                <a:cs typeface="Calibri" pitchFamily="34" charset="0"/>
              </a:rPr>
              <a:t>eg</a:t>
            </a:r>
            <a:r>
              <a:rPr lang="en-GB" sz="2800" dirty="0" smtClean="0">
                <a:latin typeface="Calibri" pitchFamily="34" charset="0"/>
                <a:cs typeface="Calibri" pitchFamily="34" charset="0"/>
              </a:rPr>
              <a:t>: retweet</a:t>
            </a:r>
            <a:r>
              <a:rPr lang="en-GB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GB" sz="2800" dirty="0" smtClean="0">
                <a:latin typeface="Calibri" pitchFamily="34" charset="0"/>
                <a:cs typeface="Calibri" pitchFamily="34" charset="0"/>
              </a:rPr>
              <a:t>for peer intervention</a:t>
            </a:r>
          </a:p>
          <a:p>
            <a:pPr>
              <a:buNone/>
            </a:pPr>
            <a:endParaRPr lang="en-GB" sz="2400" dirty="0" smtClean="0"/>
          </a:p>
          <a:p>
            <a:endParaRPr lang="en-GB" sz="24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1835696" y="4005064"/>
            <a:ext cx="626469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Finally, why not follow the courses taught in Economics at Manchester to see it in practice:</a:t>
            </a:r>
          </a:p>
          <a:p>
            <a:endParaRPr lang="en-GB" dirty="0" smtClean="0"/>
          </a:p>
          <a:p>
            <a:r>
              <a:rPr lang="en-GB" sz="4000" dirty="0" smtClean="0">
                <a:latin typeface="Calibri" panose="020F0502020204030204" pitchFamily="34" charset="0"/>
              </a:rPr>
              <a:t>@</a:t>
            </a:r>
            <a:r>
              <a:rPr lang="en-GB" sz="4000" dirty="0" err="1" smtClean="0">
                <a:latin typeface="Calibri" panose="020F0502020204030204" pitchFamily="34" charset="0"/>
              </a:rPr>
              <a:t>DrMiddleditch</a:t>
            </a:r>
            <a:endParaRPr lang="en-GB" sz="4000" dirty="0" smtClean="0">
              <a:latin typeface="Calibri" panose="020F0502020204030204" pitchFamily="34" charset="0"/>
            </a:endParaRPr>
          </a:p>
          <a:p>
            <a:endParaRPr lang="en-GB" sz="1400" dirty="0" smtClean="0">
              <a:latin typeface="Calibri" panose="020F0502020204030204" pitchFamily="34" charset="0"/>
            </a:endParaRPr>
          </a:p>
          <a:p>
            <a:r>
              <a:rPr lang="en-GB" sz="4000" dirty="0" smtClean="0">
                <a:latin typeface="Calibri" panose="020F0502020204030204" pitchFamily="34" charset="0"/>
              </a:rPr>
              <a:t>#</a:t>
            </a:r>
            <a:r>
              <a:rPr lang="en-GB" sz="4000" dirty="0" err="1" smtClean="0">
                <a:latin typeface="Calibri" panose="020F0502020204030204" pitchFamily="34" charset="0"/>
              </a:rPr>
              <a:t>BigMacII</a:t>
            </a:r>
            <a:r>
              <a:rPr lang="en-GB" sz="4000" dirty="0" smtClean="0">
                <a:latin typeface="Calibri" panose="020F0502020204030204" pitchFamily="34" charset="0"/>
              </a:rPr>
              <a:t>    #Macro3A</a:t>
            </a:r>
          </a:p>
          <a:p>
            <a:endParaRPr lang="en-GB" sz="2400" u="sng" dirty="0">
              <a:solidFill>
                <a:srgbClr val="0000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112936"/>
      </p:ext>
    </p:extLst>
  </p:cSld>
  <p:clrMapOvr>
    <a:masterClrMapping/>
  </p:clrMapOvr>
  <p:transition advClick="0" advTm="45000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99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Appendix:   Practical Tools for Teaching Large Cohorts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384502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Font typeface="Calibri" panose="020F0502020204030204" pitchFamily="34" charset="0"/>
              <a:buChar char="→"/>
            </a:pPr>
            <a:r>
              <a:rPr lang="en-GB" dirty="0" smtClean="0">
                <a:latin typeface="Calibri" panose="020F0502020204030204" pitchFamily="34" charset="0"/>
              </a:rPr>
              <a:t>Getting Attention</a:t>
            </a:r>
          </a:p>
          <a:p>
            <a:pPr lvl="1">
              <a:buFont typeface="Calibri" panose="020F0502020204030204" pitchFamily="34" charset="0"/>
              <a:buChar char="→"/>
            </a:pPr>
            <a:r>
              <a:rPr lang="en-GB" dirty="0" smtClean="0">
                <a:latin typeface="Calibri" panose="020F0502020204030204" pitchFamily="34" charset="0"/>
              </a:rPr>
              <a:t>Achieving a quiet start to class</a:t>
            </a:r>
          </a:p>
          <a:p>
            <a:pPr lvl="0" rtl="0">
              <a:buFont typeface="Calibri" panose="020F0502020204030204" pitchFamily="34" charset="0"/>
              <a:buChar char="→"/>
            </a:pPr>
            <a:endParaRPr lang="en-GB" sz="1000" dirty="0">
              <a:latin typeface="Calibri" panose="020F0502020204030204" pitchFamily="34" charset="0"/>
            </a:endParaRPr>
          </a:p>
          <a:p>
            <a:pPr lvl="0" rtl="0">
              <a:buFont typeface="Calibri" panose="020F0502020204030204" pitchFamily="34" charset="0"/>
              <a:buChar char="→"/>
            </a:pPr>
            <a:r>
              <a:rPr lang="en-GB" dirty="0" smtClean="0">
                <a:latin typeface="Calibri" panose="020F0502020204030204" pitchFamily="34" charset="0"/>
              </a:rPr>
              <a:t>Keeping Attention</a:t>
            </a:r>
          </a:p>
          <a:p>
            <a:pPr lvl="1">
              <a:buFont typeface="Calibri" panose="020F0502020204030204" pitchFamily="34" charset="0"/>
              <a:buChar char="→"/>
            </a:pPr>
            <a:r>
              <a:rPr lang="en-GB" dirty="0" smtClean="0">
                <a:latin typeface="Calibri" panose="020F0502020204030204" pitchFamily="34" charset="0"/>
              </a:rPr>
              <a:t>Avoid losing the students during class</a:t>
            </a:r>
          </a:p>
          <a:p>
            <a:pPr lvl="0" rtl="0">
              <a:buFont typeface="Calibri" panose="020F0502020204030204" pitchFamily="34" charset="0"/>
              <a:buChar char="→"/>
            </a:pPr>
            <a:endParaRPr lang="en-GB" sz="1000" dirty="0">
              <a:latin typeface="Calibri" panose="020F0502020204030204" pitchFamily="34" charset="0"/>
            </a:endParaRPr>
          </a:p>
          <a:p>
            <a:pPr lvl="0" rtl="0">
              <a:buFont typeface="Calibri" panose="020F0502020204030204" pitchFamily="34" charset="0"/>
              <a:buChar char="→"/>
            </a:pPr>
            <a:r>
              <a:rPr lang="en-GB" dirty="0" smtClean="0">
                <a:latin typeface="Calibri" panose="020F0502020204030204" pitchFamily="34" charset="0"/>
              </a:rPr>
              <a:t>Approachability</a:t>
            </a:r>
          </a:p>
          <a:p>
            <a:pPr lvl="1">
              <a:buFont typeface="Calibri" panose="020F0502020204030204" pitchFamily="34" charset="0"/>
              <a:buChar char="→"/>
            </a:pPr>
            <a:r>
              <a:rPr lang="en-GB" dirty="0" smtClean="0">
                <a:latin typeface="Calibri" panose="020F0502020204030204" pitchFamily="34" charset="0"/>
              </a:rPr>
              <a:t>Helping to keep that smaller class feel</a:t>
            </a:r>
          </a:p>
          <a:p>
            <a:pPr lvl="0" rtl="0">
              <a:buNone/>
            </a:pPr>
            <a:endParaRPr lang="en-GB" sz="1000" dirty="0"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8593979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99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850107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Appendix: Getting Attention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467544" y="1412776"/>
            <a:ext cx="8229600" cy="4967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buNone/>
            </a:pPr>
            <a:r>
              <a:rPr lang="en-GB" sz="2800" dirty="0" smtClean="0">
                <a:latin typeface="Calibri" panose="020F0502020204030204" pitchFamily="34" charset="0"/>
              </a:rPr>
              <a:t>Beginning classes in large cohorts presents some challenge, like in any public space noise breeds!</a:t>
            </a:r>
          </a:p>
          <a:p>
            <a:pPr lvl="0" rtl="0">
              <a:buNone/>
            </a:pPr>
            <a:endParaRPr lang="en-GB" sz="1000" dirty="0">
              <a:latin typeface="Calibri" panose="020F0502020204030204" pitchFamily="34" charset="0"/>
            </a:endParaRPr>
          </a:p>
          <a:p>
            <a:pPr marL="0" lvl="0" rtl="0">
              <a:buNone/>
            </a:pPr>
            <a:r>
              <a:rPr lang="en-GB" sz="2800" dirty="0" smtClean="0">
                <a:latin typeface="Calibri" panose="020F0502020204030204" pitchFamily="34" charset="0"/>
              </a:rPr>
              <a:t>Wait until the majority have arrived, late students can create havoc if you have already started.</a:t>
            </a:r>
          </a:p>
          <a:p>
            <a:pPr lvl="0" rtl="0">
              <a:buNone/>
            </a:pPr>
            <a:endParaRPr lang="en-GB" sz="1000" dirty="0">
              <a:latin typeface="Calibri" panose="020F0502020204030204" pitchFamily="34" charset="0"/>
            </a:endParaRPr>
          </a:p>
          <a:p>
            <a:pPr marL="0" lvl="0" indent="0" rtl="0">
              <a:buNone/>
            </a:pPr>
            <a:r>
              <a:rPr lang="en-GB" sz="2800" dirty="0" smtClean="0">
                <a:latin typeface="Calibri" panose="020F0502020204030204" pitchFamily="34" charset="0"/>
              </a:rPr>
              <a:t>Use lighting or music to give students a natural pause in their own conversation and yourself a window of opportunity.</a:t>
            </a:r>
          </a:p>
          <a:p>
            <a:pPr lvl="0" rtl="0">
              <a:buNone/>
            </a:pPr>
            <a:endParaRPr lang="en-GB" sz="1000" dirty="0">
              <a:latin typeface="Calibri" panose="020F0502020204030204" pitchFamily="34" charset="0"/>
            </a:endParaRPr>
          </a:p>
          <a:p>
            <a:pPr marL="0" lvl="0" rtl="0">
              <a:buNone/>
            </a:pPr>
            <a:r>
              <a:rPr lang="en-GB" sz="2800" dirty="0" smtClean="0">
                <a:latin typeface="Calibri" panose="020F0502020204030204" pitchFamily="34" charset="0"/>
              </a:rPr>
              <a:t>If you don’t at first succeed be patient and start again, students get used to your opening. </a:t>
            </a:r>
          </a:p>
          <a:p>
            <a:pPr lvl="0" rtl="0">
              <a:buNone/>
            </a:pPr>
            <a:endParaRPr lang="en-GB" sz="1000" dirty="0">
              <a:latin typeface="Calibri" panose="020F0502020204030204" pitchFamily="34" charset="0"/>
            </a:endParaRPr>
          </a:p>
          <a:p>
            <a:pPr lvl="0" rtl="0">
              <a:buNone/>
            </a:pPr>
            <a:endParaRPr lang="en-GB" sz="1000" dirty="0"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726639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99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850107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Appendix: Keeping Attention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395536" y="1340768"/>
            <a:ext cx="8229600" cy="4967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-GB" sz="2800" dirty="0" smtClean="0">
                <a:latin typeface="Calibri" panose="020F0502020204030204" pitchFamily="34" charset="0"/>
              </a:rPr>
              <a:t>Students will inevitably ‘drop out’ after a prolonged spell of given material. Try:</a:t>
            </a:r>
          </a:p>
          <a:p>
            <a:pPr lvl="0" rtl="0">
              <a:buNone/>
            </a:pPr>
            <a:endParaRPr lang="en-GB" sz="1000" dirty="0">
              <a:latin typeface="Calibri" panose="020F0502020204030204" pitchFamily="34" charset="0"/>
            </a:endParaRPr>
          </a:p>
          <a:p>
            <a:pPr>
              <a:buFont typeface="Calibri" panose="020F0502020204030204" pitchFamily="34" charset="0"/>
              <a:buChar char="→"/>
            </a:pPr>
            <a:r>
              <a:rPr lang="en-GB" sz="2800" dirty="0" smtClean="0">
                <a:latin typeface="Calibri" panose="020F0502020204030204" pitchFamily="34" charset="0"/>
              </a:rPr>
              <a:t>Turning off </a:t>
            </a:r>
            <a:r>
              <a:rPr lang="en-GB" sz="2800" dirty="0" err="1" smtClean="0">
                <a:latin typeface="Calibri" panose="020F0502020204030204" pitchFamily="34" charset="0"/>
              </a:rPr>
              <a:t>powerpoint</a:t>
            </a:r>
            <a:endParaRPr lang="en-GB" sz="2800" dirty="0" smtClean="0">
              <a:latin typeface="Calibri" panose="020F0502020204030204" pitchFamily="34" charset="0"/>
            </a:endParaRPr>
          </a:p>
          <a:p>
            <a:pPr>
              <a:buFont typeface="Calibri" panose="020F0502020204030204" pitchFamily="34" charset="0"/>
              <a:buChar char="→"/>
            </a:pPr>
            <a:endParaRPr lang="en-GB" sz="1000" dirty="0">
              <a:latin typeface="Calibri" panose="020F0502020204030204" pitchFamily="34" charset="0"/>
            </a:endParaRPr>
          </a:p>
          <a:p>
            <a:pPr>
              <a:buFont typeface="Calibri" panose="020F0502020204030204" pitchFamily="34" charset="0"/>
              <a:buChar char="→"/>
            </a:pPr>
            <a:r>
              <a:rPr lang="en-GB" sz="2800" dirty="0" smtClean="0">
                <a:latin typeface="Calibri" panose="020F0502020204030204" pitchFamily="34" charset="0"/>
              </a:rPr>
              <a:t>Use physical movement to keep their attention</a:t>
            </a:r>
          </a:p>
          <a:p>
            <a:pPr>
              <a:buFont typeface="Calibri" panose="020F0502020204030204" pitchFamily="34" charset="0"/>
              <a:buChar char="→"/>
            </a:pPr>
            <a:endParaRPr lang="en-GB" sz="1000" dirty="0">
              <a:latin typeface="Calibri" panose="020F0502020204030204" pitchFamily="34" charset="0"/>
            </a:endParaRPr>
          </a:p>
          <a:p>
            <a:pPr>
              <a:buFont typeface="Calibri" panose="020F0502020204030204" pitchFamily="34" charset="0"/>
              <a:buChar char="→"/>
            </a:pPr>
            <a:r>
              <a:rPr lang="en-GB" sz="2800" dirty="0" smtClean="0">
                <a:latin typeface="Calibri" panose="020F0502020204030204" pitchFamily="34" charset="0"/>
              </a:rPr>
              <a:t>Use other ways to break up class</a:t>
            </a:r>
          </a:p>
          <a:p>
            <a:pPr lvl="1">
              <a:buFont typeface="Calibri" panose="020F0502020204030204" pitchFamily="34" charset="0"/>
              <a:buChar char="→"/>
            </a:pPr>
            <a:r>
              <a:rPr lang="en-GB" dirty="0" smtClean="0">
                <a:latin typeface="Calibri" panose="020F0502020204030204" pitchFamily="34" charset="0"/>
              </a:rPr>
              <a:t>class voting, </a:t>
            </a:r>
          </a:p>
          <a:p>
            <a:pPr lvl="1">
              <a:buFont typeface="Calibri" panose="020F0502020204030204" pitchFamily="34" charset="0"/>
              <a:buChar char="→"/>
            </a:pPr>
            <a:r>
              <a:rPr lang="en-GB" dirty="0" smtClean="0">
                <a:latin typeface="Calibri" panose="020F0502020204030204" pitchFamily="34" charset="0"/>
              </a:rPr>
              <a:t>discussions, </a:t>
            </a:r>
          </a:p>
          <a:p>
            <a:pPr lvl="1">
              <a:buFont typeface="Calibri" panose="020F0502020204030204" pitchFamily="34" charset="0"/>
              <a:buChar char="→"/>
            </a:pPr>
            <a:r>
              <a:rPr lang="en-GB" dirty="0" smtClean="0">
                <a:latin typeface="Calibri" panose="020F0502020204030204" pitchFamily="34" charset="0"/>
              </a:rPr>
              <a:t>occasional chat/personal observations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449851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99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850107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Appendix: Approachability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467544" y="1412776"/>
            <a:ext cx="8280920" cy="4967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rtl="0">
              <a:buNone/>
            </a:pPr>
            <a:r>
              <a:rPr lang="en-GB" sz="2800" dirty="0" smtClean="0">
                <a:latin typeface="Calibri" panose="020F0502020204030204" pitchFamily="34" charset="0"/>
              </a:rPr>
              <a:t>During the taught class I always try to get the students to answer questions. This is quite difficult and takes some nurturing in large cohorts.</a:t>
            </a:r>
          </a:p>
          <a:p>
            <a:pPr lvl="0" rtl="0">
              <a:buNone/>
            </a:pPr>
            <a:endParaRPr lang="en-GB" sz="1000" dirty="0">
              <a:latin typeface="Calibri" panose="020F0502020204030204" pitchFamily="34" charset="0"/>
            </a:endParaRPr>
          </a:p>
          <a:p>
            <a:pPr marL="0" lvl="0" rtl="0">
              <a:buNone/>
            </a:pPr>
            <a:r>
              <a:rPr lang="en-GB" sz="2800" dirty="0" smtClean="0">
                <a:latin typeface="Calibri" panose="020F0502020204030204" pitchFamily="34" charset="0"/>
              </a:rPr>
              <a:t>Look really pleased to see students approach you during the break, others are watching your reaction.</a:t>
            </a:r>
          </a:p>
          <a:p>
            <a:pPr lvl="0" rtl="0">
              <a:buNone/>
            </a:pPr>
            <a:endParaRPr lang="en-GB" sz="1000" dirty="0">
              <a:latin typeface="Calibri" panose="020F0502020204030204" pitchFamily="34" charset="0"/>
            </a:endParaRPr>
          </a:p>
          <a:p>
            <a:pPr marL="0" lvl="0" rtl="0">
              <a:buNone/>
            </a:pPr>
            <a:r>
              <a:rPr lang="en-GB" sz="2800" dirty="0" smtClean="0">
                <a:latin typeface="Calibri" panose="020F0502020204030204" pitchFamily="34" charset="0"/>
              </a:rPr>
              <a:t>It may seem pointless to a large cohort lecturer but asking a student his/her name makes a difference.</a:t>
            </a:r>
          </a:p>
          <a:p>
            <a:pPr marL="0" lvl="0" rtl="0">
              <a:buNone/>
            </a:pPr>
            <a:endParaRPr lang="en-GB" sz="1000" dirty="0">
              <a:latin typeface="Calibri" panose="020F0502020204030204" pitchFamily="34" charset="0"/>
            </a:endParaRPr>
          </a:p>
          <a:p>
            <a:pPr marL="0" lvl="0" rtl="0">
              <a:buNone/>
            </a:pPr>
            <a:r>
              <a:rPr lang="en-GB" sz="2800" dirty="0" smtClean="0">
                <a:latin typeface="Calibri" panose="020F0502020204030204" pitchFamily="34" charset="0"/>
              </a:rPr>
              <a:t>I confess to students about my difficulties remembering names.</a:t>
            </a:r>
          </a:p>
          <a:p>
            <a:pPr lvl="0" rtl="0">
              <a:buNone/>
            </a:pPr>
            <a:endParaRPr lang="en-GB" sz="1000" dirty="0"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788085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534400" cy="758825"/>
          </a:xfrm>
        </p:spPr>
        <p:txBody>
          <a:bodyPr/>
          <a:lstStyle/>
          <a:p>
            <a:r>
              <a:rPr lang="en-GB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Further Reading:</a:t>
            </a:r>
          </a:p>
        </p:txBody>
      </p:sp>
      <p:sp>
        <p:nvSpPr>
          <p:cNvPr id="18435" name="Content Placeholder 2"/>
          <p:cNvSpPr txBox="1">
            <a:spLocks/>
          </p:cNvSpPr>
          <p:nvPr/>
        </p:nvSpPr>
        <p:spPr bwMode="auto">
          <a:xfrm>
            <a:off x="251520" y="1196752"/>
            <a:ext cx="8640960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itchFamily="34" charset="0"/>
                <a:cs typeface="Calibri" pitchFamily="34" charset="0"/>
              </a:rPr>
              <a:t>Bligh, D. A. (1972). What's the use of lectures? Bournemouth, Direct Design Books.</a:t>
            </a:r>
            <a:endParaRPr lang="en-GB" sz="800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alibri" pitchFamily="34" charset="0"/>
                <a:cs typeface="Calibri" pitchFamily="34" charset="0"/>
              </a:rPr>
              <a:t>Salmon, </a:t>
            </a: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Gilly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 (2002). E-</a:t>
            </a:r>
            <a:r>
              <a:rPr lang="en-GB" sz="2400" dirty="0" err="1">
                <a:latin typeface="Calibri" pitchFamily="34" charset="0"/>
                <a:cs typeface="Calibri" pitchFamily="34" charset="0"/>
              </a:rPr>
              <a:t>T</a:t>
            </a: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ivities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: The Key to Active Online Learning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itchFamily="34" charset="0"/>
                <a:cs typeface="Calibri" pitchFamily="34" charset="0"/>
              </a:rPr>
              <a:t>Bloom, B. S. (1953). "Thought-processes in lectures and discussions." The Journal of General Education 7(3): 160-169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2400" dirty="0" err="1">
                <a:latin typeface="Calibri" pitchFamily="34" charset="0"/>
                <a:cs typeface="Calibri" pitchFamily="34" charset="0"/>
              </a:rPr>
              <a:t>Laurillard</a:t>
            </a:r>
            <a:r>
              <a:rPr lang="en-GB" sz="2400" dirty="0">
                <a:latin typeface="Calibri" pitchFamily="34" charset="0"/>
                <a:cs typeface="Calibri" pitchFamily="34" charset="0"/>
              </a:rPr>
              <a:t>, D. (2002). Rethinking University Teaching: A framework for the effective use of learning technologies. New York, </a:t>
            </a:r>
            <a:r>
              <a:rPr lang="en-GB" sz="2400" dirty="0" err="1">
                <a:latin typeface="Calibri" pitchFamily="34" charset="0"/>
                <a:cs typeface="Calibri" pitchFamily="34" charset="0"/>
              </a:rPr>
              <a:t>RoutledgeFalmer</a:t>
            </a:r>
            <a:r>
              <a:rPr lang="en-GB" sz="2400">
                <a:latin typeface="Calibri" pitchFamily="34" charset="0"/>
                <a:cs typeface="Calibri" pitchFamily="34" charset="0"/>
              </a:rPr>
              <a:t>.</a:t>
            </a:r>
            <a:endParaRPr lang="en-GB" sz="2400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GB" sz="800" dirty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n-GB" sz="2400" dirty="0" smtClean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GB" sz="2400" dirty="0" smtClean="0">
              <a:latin typeface="Calibri" pitchFamily="34" charset="0"/>
              <a:cs typeface="Calibri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4843504"/>
      </p:ext>
    </p:extLst>
  </p:cSld>
  <p:clrMapOvr>
    <a:masterClrMapping/>
  </p:clrMapOvr>
  <p:transition/>
  <p:timing>
    <p:tnLst>
      <p:par>
        <p:cTn id="1" dur="indefinite" restart="never" nodeType="tmRoot"/>
      </p:par>
    </p:tnLst>
    <p:bldLst>
      <p:bldP spid="1843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534400" cy="758825"/>
          </a:xfrm>
        </p:spPr>
        <p:txBody>
          <a:bodyPr/>
          <a:lstStyle/>
          <a:p>
            <a:r>
              <a:rPr lang="en-GB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Next steps</a:t>
            </a:r>
            <a:r>
              <a:rPr lang="en-GB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: Teaching Innovation </a:t>
            </a:r>
            <a:r>
              <a:rPr lang="en-GB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Project</a:t>
            </a:r>
          </a:p>
        </p:txBody>
      </p:sp>
      <p:sp>
        <p:nvSpPr>
          <p:cNvPr id="18435" name="Content Placeholder 2"/>
          <p:cNvSpPr txBox="1">
            <a:spLocks/>
          </p:cNvSpPr>
          <p:nvPr/>
        </p:nvSpPr>
        <p:spPr bwMode="auto">
          <a:xfrm>
            <a:off x="251520" y="1196752"/>
            <a:ext cx="8640960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alibri" pitchFamily="34" charset="0"/>
                <a:cs typeface="Calibri" pitchFamily="34" charset="0"/>
              </a:rPr>
              <a:t>The Humanities eLearning </a:t>
            </a:r>
            <a:r>
              <a:rPr lang="en-GB" sz="2400" dirty="0">
                <a:latin typeface="Calibri" pitchFamily="34" charset="0"/>
                <a:cs typeface="Calibri" pitchFamily="34" charset="0"/>
              </a:rPr>
              <a:t>t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eam alongside participating academics </a:t>
            </a:r>
            <a:r>
              <a:rPr lang="en-GB" sz="2400" smtClean="0">
                <a:latin typeface="Calibri" pitchFamily="34" charset="0"/>
                <a:cs typeface="Calibri" pitchFamily="34" charset="0"/>
              </a:rPr>
              <a:t>invite convenors 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who are looking to embed, develop or disseminate innovation in their teaching. 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GB" sz="800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alibri" pitchFamily="34" charset="0"/>
                <a:cs typeface="Calibri" pitchFamily="34" charset="0"/>
              </a:rPr>
              <a:t>The project aims to foster academic mentoring, one-to-one learning technologist support, and formalise a network of fellow innovators.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GB" sz="800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alibri" pitchFamily="34" charset="0"/>
              </a:rPr>
              <a:t>If you would like to develop your own ideas or existing innovations in teaching then we would very much like to hear from you; please contact…</a:t>
            </a:r>
          </a:p>
          <a:p>
            <a:pPr>
              <a:buNone/>
            </a:pPr>
            <a:endParaRPr lang="en-GB" sz="2200" dirty="0" smtClean="0">
              <a:latin typeface="Calibri" pitchFamily="34" charset="0"/>
            </a:endParaRPr>
          </a:p>
          <a:p>
            <a:pPr>
              <a:buNone/>
            </a:pPr>
            <a:r>
              <a:rPr lang="en-GB" sz="2200" dirty="0" smtClean="0">
                <a:latin typeface="Calibri" pitchFamily="34" charset="0"/>
              </a:rPr>
              <a:t>	Will:		</a:t>
            </a:r>
            <a:r>
              <a:rPr lang="en-GB" sz="2200" dirty="0" smtClean="0">
                <a:latin typeface="Calibri" pitchFamily="34" charset="0"/>
                <a:hlinkClick r:id="rId3"/>
              </a:rPr>
              <a:t>will.moindrot@manchester.ac.uk</a:t>
            </a:r>
            <a:endParaRPr lang="en-GB" sz="2200" dirty="0" smtClean="0">
              <a:latin typeface="Calibri" pitchFamily="34" charset="0"/>
            </a:endParaRPr>
          </a:p>
          <a:p>
            <a:pPr>
              <a:buNone/>
            </a:pPr>
            <a:r>
              <a:rPr lang="en-GB" sz="2200" dirty="0" smtClean="0">
                <a:latin typeface="Calibri" pitchFamily="34" charset="0"/>
              </a:rPr>
              <a:t>			Ellen Wilkinson Building   (C1.46)</a:t>
            </a:r>
          </a:p>
          <a:p>
            <a:pPr>
              <a:buNone/>
            </a:pPr>
            <a:r>
              <a:rPr lang="en-GB" sz="2200" dirty="0" smtClean="0">
                <a:latin typeface="Calibri" pitchFamily="34" charset="0"/>
              </a:rPr>
              <a:t>			University of Manchester</a:t>
            </a:r>
          </a:p>
          <a:p>
            <a:pPr>
              <a:buNone/>
            </a:pPr>
            <a:r>
              <a:rPr lang="en-GB" sz="2200" dirty="0" smtClean="0">
                <a:latin typeface="Calibri" pitchFamily="34" charset="0"/>
              </a:rPr>
              <a:t>			Tel: 0161 3061743</a:t>
            </a:r>
          </a:p>
          <a:p>
            <a:pPr>
              <a:buNone/>
            </a:pPr>
            <a:endParaRPr lang="en-GB" sz="2400" dirty="0" smtClean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GB" sz="2400" dirty="0" smtClean="0">
              <a:latin typeface="Calibri" pitchFamily="34" charset="0"/>
              <a:cs typeface="Calibri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5668621"/>
      </p:ext>
    </p:extLst>
  </p:cSld>
  <p:clrMapOvr>
    <a:masterClrMapping/>
  </p:clrMapOvr>
  <p:transition/>
  <p:timing>
    <p:tnLst>
      <p:par>
        <p:cTn id="1" dur="indefinite" restart="never" nodeType="tmRoot"/>
      </p:par>
    </p:tnLst>
    <p:bldLst>
      <p:bldP spid="1843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28194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sz="5400" b="1" smtClean="0"/>
              <a:t/>
            </a:r>
            <a:br>
              <a:rPr lang="en-US" sz="5400" b="1" smtClean="0"/>
            </a:br>
            <a:r>
              <a:rPr lang="en-US" sz="5400" b="1" smtClean="0"/>
              <a:t/>
            </a:r>
            <a:br>
              <a:rPr lang="en-US" sz="5400" b="1" smtClean="0"/>
            </a:br>
            <a:r>
              <a:rPr lang="en-US" sz="5400" b="1" smtClean="0"/>
              <a:t/>
            </a:r>
            <a:br>
              <a:rPr lang="en-US" sz="5400" b="1" smtClean="0"/>
            </a:br>
            <a:r>
              <a:rPr lang="en-US" b="1" smtClean="0"/>
              <a:t/>
            </a:r>
            <a:br>
              <a:rPr lang="en-US" b="1" smtClean="0"/>
            </a:br>
            <a:r>
              <a:rPr lang="en-US" b="1" smtClean="0"/>
              <a:t/>
            </a:r>
            <a:br>
              <a:rPr lang="en-US" b="1" smtClean="0"/>
            </a:br>
            <a:r>
              <a:rPr lang="en-US" b="1" smtClean="0"/>
              <a:t/>
            </a:r>
            <a:br>
              <a:rPr lang="en-US" b="1" smtClean="0"/>
            </a:br>
            <a:r>
              <a:rPr lang="en-US" b="1" smtClean="0"/>
              <a:t>   </a:t>
            </a:r>
            <a:r>
              <a:rPr lang="en-US" sz="3200" b="1" smtClean="0"/>
              <a:t>Questions and ideas to share</a:t>
            </a:r>
            <a:r>
              <a:rPr lang="en-US" b="1" smtClean="0"/>
              <a:t/>
            </a:r>
            <a:br>
              <a:rPr lang="en-US" b="1" smtClean="0"/>
            </a:br>
            <a:r>
              <a:rPr lang="en-US" sz="2400" b="1" smtClean="0">
                <a:solidFill>
                  <a:srgbClr val="3366FF"/>
                </a:solidFill>
              </a:rPr>
              <a:t/>
            </a:r>
            <a:br>
              <a:rPr lang="en-US" sz="2400" b="1" smtClean="0">
                <a:solidFill>
                  <a:srgbClr val="3366FF"/>
                </a:solidFill>
              </a:rPr>
            </a:br>
            <a:r>
              <a:rPr lang="en-US" sz="2400" b="1" smtClean="0"/>
              <a:t/>
            </a:r>
            <a:br>
              <a:rPr lang="en-US" sz="2400" b="1" smtClean="0"/>
            </a:br>
            <a:r>
              <a:rPr lang="en-US" b="1" smtClean="0">
                <a:solidFill>
                  <a:srgbClr val="3366FF"/>
                </a:solidFill>
              </a:rPr>
              <a:t/>
            </a:r>
            <a:br>
              <a:rPr lang="en-US" b="1" smtClean="0">
                <a:solidFill>
                  <a:srgbClr val="3366FF"/>
                </a:solidFill>
              </a:rPr>
            </a:br>
            <a:r>
              <a:rPr lang="en-US" b="1" smtClean="0"/>
              <a:t/>
            </a:r>
            <a:br>
              <a:rPr lang="en-US" b="1" smtClean="0"/>
            </a:br>
            <a:r>
              <a:rPr lang="en-US" b="1" smtClean="0"/>
              <a:t/>
            </a:r>
            <a:br>
              <a:rPr lang="en-US" b="1" smtClean="0"/>
            </a:br>
            <a:r>
              <a:rPr lang="en-US" b="1" smtClean="0"/>
              <a:t/>
            </a:r>
            <a:br>
              <a:rPr lang="en-US" b="1" smtClean="0"/>
            </a:br>
            <a:r>
              <a:rPr lang="en-US" sz="2400" smtClean="0"/>
              <a:t/>
            </a:r>
            <a:br>
              <a:rPr lang="en-US" sz="2400" smtClean="0"/>
            </a:br>
            <a:endParaRPr lang="en-US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3886200"/>
            <a:ext cx="8077200" cy="1752600"/>
          </a:xfrm>
        </p:spPr>
        <p:txBody>
          <a:bodyPr/>
          <a:lstStyle/>
          <a:p>
            <a:pPr eaLnBrk="1" hangingPunct="1"/>
            <a:r>
              <a:rPr lang="en-US" sz="2400" smtClean="0">
                <a:hlinkClick r:id="rId3"/>
              </a:rPr>
              <a:t>http://www.staffnet.manchester.ac.uk/employment/training/personal-development/academic-staff/</a:t>
            </a:r>
            <a:endParaRPr lang="en-US" sz="2400" smtClean="0"/>
          </a:p>
          <a:p>
            <a:pPr eaLnBrk="1" hangingPunct="1"/>
            <a:endParaRPr lang="en-US" smtClean="0"/>
          </a:p>
        </p:txBody>
      </p:sp>
      <p:pic>
        <p:nvPicPr>
          <p:cNvPr id="17412" name="Picture 3" descr="TUOM_4CO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457200"/>
            <a:ext cx="15049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709295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t"/>
          <a:lstStyle/>
          <a:p>
            <a:pPr eaLnBrk="0" hangingPunct="0">
              <a:spcBef>
                <a:spcPct val="50000"/>
              </a:spcBef>
            </a:pPr>
            <a:fld id="{7782CABA-ECD4-40C4-B5B7-26034C865EAB}" type="slidenum">
              <a:rPr lang="en-US">
                <a:latin typeface="Arial Narrow" pitchFamily="34" charset="0"/>
              </a:rPr>
              <a:pPr eaLnBrk="0" hangingPunct="0">
                <a:spcBef>
                  <a:spcPct val="50000"/>
                </a:spcBef>
              </a:pPr>
              <a:t>5</a:t>
            </a:fld>
            <a:endParaRPr lang="en-US">
              <a:latin typeface="Arial Narrow" pitchFamily="34" charset="0"/>
            </a:endParaRPr>
          </a:p>
        </p:txBody>
      </p:sp>
      <p:sp>
        <p:nvSpPr>
          <p:cNvPr id="1218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260350"/>
            <a:ext cx="8820150" cy="863600"/>
          </a:xfrm>
        </p:spPr>
        <p:txBody>
          <a:bodyPr anchor="b">
            <a:normAutofit/>
          </a:bodyPr>
          <a:lstStyle/>
          <a:p>
            <a:pPr eaLnBrk="1" hangingPunct="1"/>
            <a:r>
              <a:rPr lang="en-GB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Delivering Large Group Lectures</a:t>
            </a:r>
          </a:p>
        </p:txBody>
      </p:sp>
      <p:sp>
        <p:nvSpPr>
          <p:cNvPr id="2" name="Rectangle 1"/>
          <p:cNvSpPr/>
          <p:nvPr/>
        </p:nvSpPr>
        <p:spPr>
          <a:xfrm>
            <a:off x="315688" y="1340768"/>
            <a:ext cx="820891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800" u="sng" dirty="0" smtClean="0">
                <a:latin typeface="Calibri" panose="020F0502020204030204" pitchFamily="34" charset="0"/>
              </a:rPr>
              <a:t>Large Cohort</a:t>
            </a:r>
          </a:p>
          <a:p>
            <a:pPr lvl="0"/>
            <a:endParaRPr lang="en-GB" sz="2800" dirty="0">
              <a:latin typeface="Calibri" panose="020F0502020204030204" pitchFamily="34" charset="0"/>
            </a:endParaRPr>
          </a:p>
          <a:p>
            <a:pPr lvl="0"/>
            <a:r>
              <a:rPr lang="en-GB" sz="2800" dirty="0" smtClean="0">
                <a:latin typeface="Calibri" panose="020F0502020204030204" pitchFamily="34" charset="0"/>
              </a:rPr>
              <a:t>To </a:t>
            </a:r>
            <a:r>
              <a:rPr lang="en-GB" sz="2800" dirty="0">
                <a:latin typeface="Calibri" panose="020F0502020204030204" pitchFamily="34" charset="0"/>
              </a:rPr>
              <a:t>help define the large cohort we could use key variables such as:</a:t>
            </a:r>
          </a:p>
          <a:p>
            <a:endParaRPr lang="en-GB" sz="2800" dirty="0">
              <a:latin typeface="Calibri" panose="020F0502020204030204" pitchFamily="34" charset="0"/>
            </a:endParaRPr>
          </a:p>
          <a:p>
            <a:pPr marL="457200" lvl="0" indent="-419100"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GB" sz="2800" dirty="0">
                <a:latin typeface="Calibri" panose="020F0502020204030204" pitchFamily="34" charset="0"/>
              </a:rPr>
              <a:t>Class size</a:t>
            </a:r>
          </a:p>
          <a:p>
            <a:pPr marL="457200" lvl="0" indent="-419100"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GB" sz="2800" dirty="0">
                <a:latin typeface="Calibri" panose="020F0502020204030204" pitchFamily="34" charset="0"/>
              </a:rPr>
              <a:t>Environment</a:t>
            </a:r>
          </a:p>
          <a:p>
            <a:pPr marL="457200" lvl="0" indent="-419100"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GB" sz="2800" dirty="0">
                <a:latin typeface="Calibri" panose="020F0502020204030204" pitchFamily="34" charset="0"/>
              </a:rPr>
              <a:t>Discipline</a:t>
            </a:r>
          </a:p>
          <a:p>
            <a:endParaRPr lang="en-GB" sz="2800" dirty="0">
              <a:latin typeface="Calibri" panose="020F0502020204030204" pitchFamily="34" charset="0"/>
            </a:endParaRPr>
          </a:p>
          <a:p>
            <a:pPr>
              <a:buNone/>
            </a:pPr>
            <a:r>
              <a:rPr lang="en-GB" sz="2800" dirty="0">
                <a:latin typeface="Calibri" panose="020F0502020204030204" pitchFamily="34" charset="0"/>
              </a:rPr>
              <a:t>We associate large cohort with a less intimate experience.</a:t>
            </a:r>
          </a:p>
        </p:txBody>
      </p:sp>
      <p:pic>
        <p:nvPicPr>
          <p:cNvPr id="5" name="Shape 72"/>
          <p:cNvPicPr preferRelativeResize="0"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55419" y="3068960"/>
            <a:ext cx="6088581" cy="19396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030068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 problem for the student or the convenor?</a:t>
            </a:r>
            <a:endParaRPr lang="en-GB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1364" y="4077072"/>
            <a:ext cx="4886391" cy="19958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8147" y="1556792"/>
            <a:ext cx="4906667" cy="22331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1840" y="1556792"/>
            <a:ext cx="1436985" cy="15751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1839" y="4077072"/>
            <a:ext cx="1436985" cy="15751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625" y="1579290"/>
            <a:ext cx="2808312" cy="3375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6130" y="4077072"/>
            <a:ext cx="2843807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37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922115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Dealing 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with the 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Problem?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467544" y="1700809"/>
            <a:ext cx="8229600" cy="453650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-GB" dirty="0" smtClean="0">
                <a:solidFill>
                  <a:srgbClr val="002060"/>
                </a:solidFill>
                <a:latin typeface="Calibri" panose="020F0502020204030204" pitchFamily="34" charset="0"/>
              </a:rPr>
              <a:t>Addressing </a:t>
            </a:r>
            <a:r>
              <a:rPr lang="en-GB" dirty="0">
                <a:solidFill>
                  <a:srgbClr val="002060"/>
                </a:solidFill>
                <a:latin typeface="Calibri" panose="020F0502020204030204" pitchFamily="34" charset="0"/>
              </a:rPr>
              <a:t>the </a:t>
            </a:r>
            <a:r>
              <a:rPr lang="en-GB" dirty="0" smtClean="0">
                <a:solidFill>
                  <a:srgbClr val="002060"/>
                </a:solidFill>
                <a:latin typeface="Calibri" panose="020F0502020204030204" pitchFamily="34" charset="0"/>
              </a:rPr>
              <a:t>Structure</a:t>
            </a:r>
          </a:p>
          <a:p>
            <a:pPr lvl="0" rtl="0">
              <a:buNone/>
            </a:pPr>
            <a:endParaRPr lang="en-GB" sz="8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lvl="0" rtl="0">
              <a:buNone/>
            </a:pPr>
            <a:r>
              <a:rPr lang="en-GB" dirty="0" smtClean="0">
                <a:solidFill>
                  <a:srgbClr val="002060"/>
                </a:solidFill>
                <a:latin typeface="Calibri" panose="020F0502020204030204" pitchFamily="34" charset="0"/>
              </a:rPr>
              <a:t>Fostering Community</a:t>
            </a:r>
          </a:p>
          <a:p>
            <a:pPr lvl="0" rtl="0">
              <a:buNone/>
            </a:pPr>
            <a:endParaRPr lang="en-GB" sz="8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lvl="0" rtl="0">
              <a:buNone/>
            </a:pPr>
            <a:r>
              <a:rPr lang="en-GB" dirty="0" smtClean="0">
                <a:solidFill>
                  <a:srgbClr val="002060"/>
                </a:solidFill>
                <a:latin typeface="Calibri" panose="020F0502020204030204" pitchFamily="34" charset="0"/>
              </a:rPr>
              <a:t>			Increasing Engagement</a:t>
            </a:r>
          </a:p>
          <a:p>
            <a:pPr lvl="0" rtl="0">
              <a:buNone/>
            </a:pPr>
            <a:endParaRPr lang="en-GB" sz="8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lvl="0" rtl="0">
              <a:buNone/>
            </a:pPr>
            <a:r>
              <a:rPr lang="en-GB" dirty="0" smtClean="0">
                <a:solidFill>
                  <a:srgbClr val="002060"/>
                </a:solidFill>
                <a:latin typeface="Calibri" panose="020F0502020204030204" pitchFamily="34" charset="0"/>
              </a:rPr>
              <a:t>			Encouraging Interaction</a:t>
            </a:r>
          </a:p>
          <a:p>
            <a:pPr lvl="0" rtl="0">
              <a:buNone/>
            </a:pPr>
            <a:endParaRPr lang="en-GB" sz="8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lvl="0" rtl="0">
              <a:buNone/>
            </a:pPr>
            <a:r>
              <a:rPr lang="en-GB" dirty="0" smtClean="0">
                <a:solidFill>
                  <a:srgbClr val="002060"/>
                </a:solidFill>
                <a:latin typeface="Calibri" panose="020F0502020204030204" pitchFamily="34" charset="0"/>
              </a:rPr>
              <a:t>					Increasing Participation</a:t>
            </a:r>
          </a:p>
          <a:p>
            <a:pPr lvl="0" rtl="0">
              <a:buNone/>
            </a:pPr>
            <a:endParaRPr lang="en-GB" sz="8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lvl="0" rtl="0">
              <a:buNone/>
            </a:pPr>
            <a:r>
              <a:rPr lang="en-GB" dirty="0" smtClean="0">
                <a:solidFill>
                  <a:srgbClr val="002060"/>
                </a:solidFill>
                <a:latin typeface="Calibri" panose="020F0502020204030204" pitchFamily="34" charset="0"/>
              </a:rPr>
              <a:t>					Perceived </a:t>
            </a:r>
            <a:r>
              <a:rPr lang="en-GB" dirty="0">
                <a:solidFill>
                  <a:srgbClr val="002060"/>
                </a:solidFill>
                <a:latin typeface="Calibri" panose="020F0502020204030204" pitchFamily="34" charset="0"/>
              </a:rPr>
              <a:t>Added Value</a:t>
            </a:r>
          </a:p>
        </p:txBody>
      </p:sp>
    </p:spTree>
    <p:extLst>
      <p:ext uri="{BB962C8B-B14F-4D97-AF65-F5344CB8AC3E}">
        <p14:creationId xmlns:p14="http://schemas.microsoft.com/office/powerpoint/2010/main" val="255286757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922115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Dealing 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with the 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Problem?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467544" y="1700809"/>
            <a:ext cx="8229600" cy="453650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-GB" dirty="0" smtClean="0">
                <a:solidFill>
                  <a:srgbClr val="002060"/>
                </a:solidFill>
                <a:latin typeface="Calibri" panose="020F0502020204030204" pitchFamily="34" charset="0"/>
              </a:rPr>
              <a:t>Addressing </a:t>
            </a:r>
            <a:r>
              <a:rPr lang="en-GB" dirty="0">
                <a:solidFill>
                  <a:srgbClr val="002060"/>
                </a:solidFill>
                <a:latin typeface="Calibri" panose="020F0502020204030204" pitchFamily="34" charset="0"/>
              </a:rPr>
              <a:t>the </a:t>
            </a:r>
            <a:r>
              <a:rPr lang="en-GB" dirty="0" smtClean="0">
                <a:solidFill>
                  <a:srgbClr val="002060"/>
                </a:solidFill>
                <a:latin typeface="Calibri" panose="020F0502020204030204" pitchFamily="34" charset="0"/>
              </a:rPr>
              <a:t>Structure</a:t>
            </a:r>
          </a:p>
          <a:p>
            <a:pPr lvl="0" rtl="0">
              <a:buNone/>
            </a:pPr>
            <a:endParaRPr lang="en-GB" sz="8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lvl="0" rtl="0">
              <a:buNone/>
            </a:pPr>
            <a:r>
              <a:rPr lang="en-GB" dirty="0" smtClean="0">
                <a:solidFill>
                  <a:srgbClr val="002060"/>
                </a:solidFill>
                <a:latin typeface="Calibri" panose="020F0502020204030204" pitchFamily="34" charset="0"/>
              </a:rPr>
              <a:t>Fostering Community</a:t>
            </a:r>
          </a:p>
          <a:p>
            <a:pPr lvl="0" rtl="0">
              <a:buNone/>
            </a:pPr>
            <a:endParaRPr lang="en-GB" sz="8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lvl="0" rtl="0">
              <a:buNone/>
            </a:pPr>
            <a:r>
              <a:rPr lang="en-GB" dirty="0" smtClean="0">
                <a:solidFill>
                  <a:srgbClr val="002060"/>
                </a:solidFill>
                <a:latin typeface="Calibri" panose="020F0502020204030204" pitchFamily="34" charset="0"/>
              </a:rPr>
              <a:t>			</a:t>
            </a:r>
            <a:r>
              <a:rPr lang="en-GB" dirty="0" smtClean="0">
                <a:solidFill>
                  <a:srgbClr val="7DA8FF"/>
                </a:solidFill>
                <a:latin typeface="Calibri" panose="020F0502020204030204" pitchFamily="34" charset="0"/>
              </a:rPr>
              <a:t>Increasing Engagement</a:t>
            </a:r>
          </a:p>
          <a:p>
            <a:pPr lvl="0" rtl="0">
              <a:buNone/>
            </a:pPr>
            <a:endParaRPr lang="en-GB" sz="800" dirty="0">
              <a:solidFill>
                <a:srgbClr val="7DA8FF"/>
              </a:solidFill>
              <a:latin typeface="Calibri" panose="020F0502020204030204" pitchFamily="34" charset="0"/>
            </a:endParaRPr>
          </a:p>
          <a:p>
            <a:pPr lvl="0" rtl="0">
              <a:buNone/>
            </a:pPr>
            <a:r>
              <a:rPr lang="en-GB" dirty="0" smtClean="0">
                <a:solidFill>
                  <a:srgbClr val="7DA8FF"/>
                </a:solidFill>
                <a:latin typeface="Calibri" panose="020F0502020204030204" pitchFamily="34" charset="0"/>
              </a:rPr>
              <a:t>			Encouraging Interaction</a:t>
            </a:r>
          </a:p>
          <a:p>
            <a:pPr lvl="0" rtl="0">
              <a:buNone/>
            </a:pPr>
            <a:endParaRPr lang="en-GB" sz="800" dirty="0">
              <a:solidFill>
                <a:srgbClr val="7DA8FF"/>
              </a:solidFill>
              <a:latin typeface="Calibri" panose="020F0502020204030204" pitchFamily="34" charset="0"/>
            </a:endParaRPr>
          </a:p>
          <a:p>
            <a:pPr lvl="0" rtl="0">
              <a:buNone/>
            </a:pPr>
            <a:r>
              <a:rPr lang="en-GB" dirty="0" smtClean="0">
                <a:solidFill>
                  <a:srgbClr val="7DA8FF"/>
                </a:solidFill>
                <a:latin typeface="Calibri" panose="020F0502020204030204" pitchFamily="34" charset="0"/>
              </a:rPr>
              <a:t>					Increasing Participation</a:t>
            </a:r>
          </a:p>
          <a:p>
            <a:pPr lvl="0" rtl="0">
              <a:buNone/>
            </a:pPr>
            <a:endParaRPr lang="en-GB" sz="800" dirty="0">
              <a:solidFill>
                <a:srgbClr val="7DA8FF"/>
              </a:solidFill>
              <a:latin typeface="Calibri" panose="020F0502020204030204" pitchFamily="34" charset="0"/>
            </a:endParaRPr>
          </a:p>
          <a:p>
            <a:pPr lvl="0" rtl="0">
              <a:buNone/>
            </a:pPr>
            <a:r>
              <a:rPr lang="en-GB" dirty="0" smtClean="0">
                <a:solidFill>
                  <a:srgbClr val="7DA8FF"/>
                </a:solidFill>
                <a:latin typeface="Calibri" panose="020F0502020204030204" pitchFamily="34" charset="0"/>
              </a:rPr>
              <a:t>					Perceived </a:t>
            </a:r>
            <a:r>
              <a:rPr lang="en-GB" dirty="0">
                <a:solidFill>
                  <a:srgbClr val="7DA8FF"/>
                </a:solidFill>
                <a:latin typeface="Calibri" panose="020F0502020204030204" pitchFamily="34" charset="0"/>
              </a:rPr>
              <a:t>Added Value</a:t>
            </a:r>
          </a:p>
        </p:txBody>
      </p:sp>
    </p:spTree>
    <p:extLst>
      <p:ext uri="{BB962C8B-B14F-4D97-AF65-F5344CB8AC3E}">
        <p14:creationId xmlns:p14="http://schemas.microsoft.com/office/powerpoint/2010/main" val="408882805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Challenging the Structure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1. Rethinking the relationship between lectures and other components of the module (including assessment)</a:t>
            </a:r>
          </a:p>
          <a:p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2. Rethinking the use of contact time in the lecture itself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00357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VERSION" val="12.0"/>
  <p:tag name="DELIMITERS" val="3.1"/>
  <p:tag name="SHOWBARVISIBLE" val="True"/>
  <p:tag name="USESECONDARYMONITOR" val="True"/>
  <p:tag name="SAVECSVWITHSESSION" val="True"/>
  <p:tag name="CSVFORMAT" val="0"/>
  <p:tag name="ANSWERNOWSTYLE" val="-1"/>
  <p:tag name="ANSWERNOWTEXT" val="Answer Now"/>
  <p:tag name="COUNTDOWNSTYLE" val="-1"/>
  <p:tag name="RESPCOUNTERSTYLE" val="-1"/>
  <p:tag name="RESPCOUNTERFORMAT" val="0"/>
  <p:tag name="RESPTABLESTYLE" val="-1"/>
  <p:tag name="COUNTDOWNSECONDS" val="10"/>
  <p:tag name="INPUTSOURCE" val="1"/>
  <p:tag name="NUMRESPONSES" val="1"/>
  <p:tag name="BACKUPSESSIONS" val="True"/>
  <p:tag name="BACKUPMAINTENANCE" val="7"/>
  <p:tag name="CHARTVALUEFORMAT" val="0%"/>
  <p:tag name="AUTOADVANCE" val="False"/>
  <p:tag name="REVIEWONLY" val="False"/>
  <p:tag name="ROTATIONINTERVAL" val="2"/>
  <p:tag name="AUTOUPDATEALIASES" val="True"/>
  <p:tag name="STDCHART" val="1"/>
  <p:tag name="RACEENDPOINTS" val="100"/>
  <p:tag name="RACERSMAXDISPLAYED" val="5"/>
  <p:tag name="RACEANIMATIONSPEED" val="3"/>
  <p:tag name="SKIPREMAININGRACESLIDES" val="True"/>
  <p:tag name="PARTICIPANTSINLEADERBOARD" val="5"/>
  <p:tag name="TEAMSINLEADERBOARD" val="4"/>
  <p:tag name="MAXRESPONDERS" val="20"/>
  <p:tag name="BUBBLENAMEVISIBLE" val="True"/>
  <p:tag name="BUBBLESIZEVISIBLE" val="True"/>
  <p:tag name="BUBBLEVALUEFORMAT" val="0.0"/>
  <p:tag name="BUBBLEGROUPING" val="3"/>
  <p:tag name="DEFAULTNUMTEAMS" val="5"/>
  <p:tag name="CUSTOMGRIDBACKCOLOR" val="-2830136"/>
  <p:tag name="CUSTOMCELLFORECOLOR" val="-16777216"/>
  <p:tag name="CUSTOMCELLBACKCOLOR1" val="-657956"/>
  <p:tag name="CUSTOMCELLBACKCOLOR2" val="-13395457"/>
  <p:tag name="CUSTOMCELLBACKCOLOR3" val="-268652"/>
  <p:tag name="CUSTOMCELLBACKCOLOR4" val="-8355712"/>
  <p:tag name="USESCHEMECOLORS" val="True"/>
  <p:tag name="DISPLAYNAME" val="True"/>
  <p:tag name="DISPLAYDEVICENUMBER" val="True"/>
  <p:tag name="DISPLAYDEVICEID" val="True"/>
  <p:tag name="GRIDOPACITY" val="90"/>
  <p:tag name="GRIDROTATIONINTERVAL" val="2"/>
  <p:tag name="AUTOSIZEGRID" val="True"/>
  <p:tag name="GRIDSIZE" val="{Width=800, Height=600}"/>
  <p:tag name="GRIDPOSITION" val="1"/>
  <p:tag name="POLLINGCYCLE" val="2"/>
  <p:tag name="CHARTLABELS" val="1"/>
  <p:tag name="RESETCHARTS" val="True"/>
  <p:tag name="INCLUDENONRESPONDERS" val="False"/>
  <p:tag name="MULTIRESPDIVISOR" val="1"/>
  <p:tag name="INCLUDEPPT" val="True"/>
  <p:tag name="ALLOWUSERFEEDBACK" val="True"/>
  <p:tag name="CORRECTPOINTVALUE" val="100"/>
  <p:tag name="INCORRECTPOINTVALUE" val="0"/>
  <p:tag name="REALTIMEBACKUP" val="False"/>
  <p:tag name="REALTIMEBACKUPPATH" val="(None)"/>
  <p:tag name="ZEROBASED" val="False"/>
  <p:tag name="AUTOADJUSTPARTRANGE" val="True"/>
  <p:tag name="CHARTSCALE" val="True"/>
  <p:tag name="ADVANCEDSETTINGSVIEW" val="True"/>
  <p:tag name="FIBDISPLAYRESULTS" val="True"/>
  <p:tag name="FIBNUMRESULTS" val="5"/>
  <p:tag name="FIBINCLUDEOTHER" val="True"/>
  <p:tag name="FIBDISPLAYKEYWORDS" val="True"/>
  <p:tag name="PRRESPONSE1" val="10"/>
  <p:tag name="PRRESPONSE2" val="9"/>
  <p:tag name="PRRESPONSE3" val="8"/>
  <p:tag name="PRRESPONSE4" val="7"/>
  <p:tag name="PRRESPONSE5" val="6"/>
  <p:tag name="PRRESPONSE6" val="5"/>
  <p:tag name="PRRESPONSE7" val="4"/>
  <p:tag name="PRRESPONSE8" val="3"/>
  <p:tag name="PRRESPONSE9" val="2"/>
  <p:tag name="PRRESPONSE10" val="1"/>
  <p:tag name="SHOWFLASHWARNING" val="True"/>
  <p:tag name="ALWAYSOPENPOLL" val="False"/>
  <p:tag name="CHARTCOLORS" val="0"/>
  <p:tag name="BULLETTYPE" val="3"/>
  <p:tag name="LUIDIAENABLED" val="False"/>
  <p:tag name="TASKPANEKEY" val="ed35b466-38c8-4c4e-b1d1-32eb6fd854b8"/>
  <p:tag name="INCLUDESESSION" val="True"/>
  <p:tag name="EXPANDSHOWBAR" val="True"/>
  <p:tag name="WASPOLLED" val="8C65A3C45BE24A7E94E71059528AEE50"/>
  <p:tag name="POWERPOINTVERSION" val="15.0"/>
  <p:tag name="TPVERSION" val="5"/>
  <p:tag name="TPFULLVERSION" val="5.3.0.3294"/>
  <p:tag name="PPTVERSION" val="15"/>
  <p:tag name="TPOS" val="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9FF7C127772343B5B66172EAF1E80529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NUMRESPONSES" val="1"/>
  <p:tag name="AUTOADVANCE" val="False"/>
  <p:tag name="DELIMITERS" val="3.1"/>
  <p:tag name="VALUEFORMAT" val="0%"/>
  <p:tag name="CHARTCOLORS" val="0"/>
  <p:tag name="SLIDEORDER" val="2"/>
  <p:tag name="SLIDEGUID" val="669C6E7912614B6BAA620A5B690713A3"/>
  <p:tag name="QUESTIONALIAS" val=" Which use of this technology do you see being of most value?"/>
  <p:tag name="ANSWERSALIAS" val="To break up lecture content.|smicln|Enable students to monitor  their own progress.|smicln|To gain feedback from your teaching/explanation.|smicln|To collect data for your teaching/research.|smicln|Provision of other benefits to students."/>
  <p:tag name="VALUES" val="No Value|smicln|No Value|smicln|No Value|smicln|No Value|smicln|No Value"/>
  <p:tag name="RESPONSESGATHERED" val="True"/>
  <p:tag name="TOTALRESPONSES" val="14"/>
  <p:tag name="RESPONSECOUNT" val="14"/>
  <p:tag name="SLICED" val="False"/>
  <p:tag name="RESPONSES" val="-;-;5;-;-;2;2;2;3;3;-;1;3;1;2;3;3;3;4;-;"/>
  <p:tag name="CHARTSTRINGSTD" val="2 4 6 1 1"/>
  <p:tag name="CHARTSTRINGREV" val="1 1 6 4 2"/>
  <p:tag name="CHARTSTRINGSTDPER" val="0.142857142857143 0.285714285714286 0.428571428571429 0.0714285714285714 0.0714285714285714"/>
  <p:tag name="CHARTSTRINGREVPER" val="0.0714285714285714 0.0714285714285714 0.428571428571429 0.285714285714286 0.142857142857143"/>
  <p:tag name="ANONYMOUSTEMP" val="False"/>
  <p:tag name="RESULTS" val="Which use of this voting technology do you see being of most value?[;crlf;]30[;]30[;]30[;]False[;]0[;][;crlf;]3[;]3.5[;]1.46059348668044[;]2.13333333333333[;crlf;]7[;]0[;]To break up lecture content.1[;]To break up lecture content.[;][;crlf;]6[;]0[;]Enable students to monitor  their own progress.2[;]Enable students to monitor  their own progress.[;][;crlf;]2[;]0[;]To gain feedback from your teaching/explanation.3[;]To gain feedback from your teaching/explanation.[;][;crlf;]10[;]0[;]To collect data for your teaching/research.4[;]To collect data for your teaching/research.[;][;crlf;]5[;]0[;]Provision of other benefits to students.5[;]Provision of other benefits to students.[;]"/>
  <p:tag name="TPQUESTIONXML" val="﻿&lt;?xml version=&quot;1.0&quot; encoding=&quot;utf-8&quot;?&gt;&#10;&lt;questionlist&gt;&#10;    &lt;properties&gt;&#10;        &lt;guid&gt;B8C341DEE9A04FCA80E0BAA8337215A9&lt;/guid&gt;&#10;        &lt;description /&gt;&#10;        &lt;date&gt;2/26/2014 7:59:25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70090E77322B41E68ED2BF7F6614CBC7&lt;/guid&gt;&#10;            &lt;repollguid&gt;48E0BF3220264E0BB0D82AC9293D85BE&lt;/repollguid&gt;&#10;            &lt;sourceid&gt;5422CC9F1D2C40498B65266032F47064&lt;/sourceid&gt;&#10;            &lt;questiontext&gt;Which use of this voting technology do you see being of most value?&lt;/questiontext&gt;&#10;            &lt;showresults&gt;True&lt;/showresults&gt;&#10;            &lt;responsegrid&gt;0&lt;/responsegrid&gt;&#10;            &lt;countdowntimer&gt;False&lt;/countdowntimer&gt;&#10;            &lt;correctvalue&gt;100&lt;/correctvalue&gt;&#10;            &lt;incorrectvalue&gt;0&lt;/incorrectvalue&gt;&#10;            &lt;responselimit&gt;1&lt;/responselimit&gt;&#10;            &lt;bulletstyle&gt;0&lt;/bulletstyle&gt;&#10;            &lt;answers&gt;&#10;                &lt;answer&gt;&#10;                    &lt;guid&gt;842978AF93104245BA32DB9675D3CEDA&lt;/guid&gt;&#10;                    &lt;answertext&gt;To break up lecture content. &lt;/answertext&gt;&#10;                    &lt;valuetype&gt;0&lt;/valuetype&gt;&#10;                &lt;/answer&gt;&#10;                &lt;answer&gt;&#10;                    &lt;guid&gt;9997E566E43F4133B77D69425CD21C9F&lt;/guid&gt;&#10;                    &lt;answertext&gt;Enable students to monitor  their own progress. &lt;/answertext&gt;&#10;                    &lt;valuetype&gt;0&lt;/valuetype&gt;&#10;                &lt;/answer&gt;&#10;                &lt;answer&gt;&#10;                    &lt;guid&gt;3C0721BB94344586A7E66E4E40B705B3&lt;/guid&gt;&#10;                    &lt;answertext&gt;To gain feedback from your teaching/explanation. &lt;/answertext&gt;&#10;                    &lt;valuetype&gt;0&lt;/valuetype&gt;&#10;                &lt;/answer&gt;&#10;                &lt;answer&gt;&#10;                    &lt;guid&gt;DF08CCA2B2A5437E9F53EEBDE0E0A590&lt;/guid&gt;&#10;                    &lt;answertext&gt;To collect data for your teaching/research. &lt;/answertext&gt;&#10;                    &lt;valuetype&gt;0&lt;/valuetype&gt;&#10;                &lt;/answer&gt;&#10;                &lt;answer&gt;&#10;                    &lt;guid&gt;74D9B6870570448DB211165A5411891A&lt;/guid&gt;&#10;                    &lt;answertext&gt;Provision of other benefits to students.&lt;/answertext&gt;&#10;                    &lt;valuetype&gt;0&lt;/valuetype&gt;&#10;                &lt;/answer&gt;&#10;            &lt;/answers&gt;&#10;        &lt;/multichoice&gt;&#10;    &lt;/questions&gt;&#10;&lt;/questionlist&gt;"/>
  <p:tag name="TYPE" val="MultiChoiceSlide"/>
  <p:tag name="HASRESULTS" val="False"/>
  <p:tag name="LIVECHARTING" val="False"/>
  <p:tag name="AUTOOPENPOLL" val="True"/>
  <p:tag name="AUTOFORMATCHART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210"/>
  <p:tag name="FONTSIZE" val="24"/>
  <p:tag name="BULLETTYPE" val="ppBulletArabicPeriod"/>
  <p:tag name="ANSWERTEXT" val="To break up lecture content.&#10;Enable students to monitor  their own progress.&#10;To gain feedback from your teaching/explanation.&#10;To collect data for your teaching/research.&#10;Provision of other benefits to students."/>
  <p:tag name="ZEROBASED" val="False"/>
  <p:tag name="OLDNUMANSWERS" val="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TYPE" val="SCHEME"/>
  <p:tag name="CHARTTYPE" val="0"/>
  <p:tag name="TYPE" val="0"/>
  <p:tag name="NUMBERFORMAT" val="0"/>
  <p:tag name="LABELFORMAT" val="1"/>
  <p:tag name="DEFINEDCOLORS" val="3,6,10,45,32,50,13,4,9,55,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Theme Econ2</Template>
  <TotalTime>7690</TotalTime>
  <Words>2317</Words>
  <Application>Microsoft Office PowerPoint</Application>
  <PresentationFormat>On-screen Show (4:3)</PresentationFormat>
  <Paragraphs>508</Paragraphs>
  <Slides>49</Slides>
  <Notes>34</Notes>
  <HiddenSlides>0</HiddenSlides>
  <MMClips>2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49</vt:i4>
      </vt:variant>
    </vt:vector>
  </HeadingPairs>
  <TitlesOfParts>
    <vt:vector size="53" baseType="lpstr">
      <vt:lpstr>Office Theme</vt:lpstr>
      <vt:lpstr>1_Office Theme</vt:lpstr>
      <vt:lpstr>Worksheet</vt:lpstr>
      <vt:lpstr>Chart</vt:lpstr>
      <vt:lpstr>      CPD 5 Academic Staff Masterclass Advanced Teaching Skills 1 - Advanced Approaches for Delivering Large Group Lectures            </vt:lpstr>
      <vt:lpstr>PowerPoint Presentation</vt:lpstr>
      <vt:lpstr>    Advanced Approaches for Delivering Large Group Lectures</vt:lpstr>
      <vt:lpstr>Course Outline</vt:lpstr>
      <vt:lpstr>Delivering Large Group Lectures</vt:lpstr>
      <vt:lpstr>A problem for the student or the convenor?</vt:lpstr>
      <vt:lpstr>Dealing with the Problem?</vt:lpstr>
      <vt:lpstr>Dealing with the Problem?</vt:lpstr>
      <vt:lpstr>Challenging the Structure</vt:lpstr>
      <vt:lpstr>The Old Structure</vt:lpstr>
      <vt:lpstr>The Old Structure </vt:lpstr>
      <vt:lpstr>The New Structure </vt:lpstr>
      <vt:lpstr>Rethinking the use of contact time in the lecture itself</vt:lpstr>
      <vt:lpstr>Rethinking the use of contact time in the lecture itself</vt:lpstr>
      <vt:lpstr>Rethinking the use of contact time in the lecture itself </vt:lpstr>
      <vt:lpstr>Flipping the lecture  (inverting the classroom)</vt:lpstr>
      <vt:lpstr>Where evaluated – generally very positive </vt:lpstr>
      <vt:lpstr>Dealing with the Problem?</vt:lpstr>
      <vt:lpstr>Lecture Interaction</vt:lpstr>
      <vt:lpstr>PowerPoint Presentation</vt:lpstr>
      <vt:lpstr>Not just a pretty quiz tool!</vt:lpstr>
      <vt:lpstr>PowerPoint Presentation</vt:lpstr>
      <vt:lpstr>2.  Real time feedback</vt:lpstr>
      <vt:lpstr>PowerPoint Presentation</vt:lpstr>
      <vt:lpstr>PowerPoint Presentation</vt:lpstr>
      <vt:lpstr>PowerPoint Presentation</vt:lpstr>
      <vt:lpstr>PowerPoint Presentation</vt:lpstr>
      <vt:lpstr>TurningPoint ResponseWare</vt:lpstr>
      <vt:lpstr>Task (1 minute)</vt:lpstr>
      <vt:lpstr>Technical demonstration</vt:lpstr>
      <vt:lpstr> Which use of this voting technology do you see being of most value?</vt:lpstr>
      <vt:lpstr>Best Practice....</vt:lpstr>
      <vt:lpstr>Dealing with the Problem?</vt:lpstr>
      <vt:lpstr>Teaching with twitter An extension to the learning environment</vt:lpstr>
      <vt:lpstr>Teaching with twitter An extension to the learning environment</vt:lpstr>
      <vt:lpstr>PowerPoint Presentation</vt:lpstr>
      <vt:lpstr>Not just a medium to broadcast!</vt:lpstr>
      <vt:lpstr>PowerPoint Presentation</vt:lpstr>
      <vt:lpstr>PowerPoint Presentation</vt:lpstr>
      <vt:lpstr>PowerPoint Presentation</vt:lpstr>
      <vt:lpstr>PowerPoint Presentation</vt:lpstr>
      <vt:lpstr>Appendix Twitter Best Practice....</vt:lpstr>
      <vt:lpstr>Appendix:   Practical Tools for Teaching Large Cohorts</vt:lpstr>
      <vt:lpstr>Appendix: Getting Attention</vt:lpstr>
      <vt:lpstr>Appendix: Keeping Attention</vt:lpstr>
      <vt:lpstr>Appendix: Approachability</vt:lpstr>
      <vt:lpstr>Further Reading:</vt:lpstr>
      <vt:lpstr>Next steps: Teaching Innovation Project</vt:lpstr>
      <vt:lpstr>         Questions and ideas to share        </vt:lpstr>
    </vt:vector>
  </TitlesOfParts>
  <Company>University of Manchester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mfztswm2</dc:creator>
  <cp:lastModifiedBy>Thomas Mccunnie</cp:lastModifiedBy>
  <cp:revision>534</cp:revision>
  <dcterms:created xsi:type="dcterms:W3CDTF">2014-03-04T22:08:28Z</dcterms:created>
  <dcterms:modified xsi:type="dcterms:W3CDTF">2014-03-14T11:18:20Z</dcterms:modified>
</cp:coreProperties>
</file>