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334" r:id="rId5"/>
    <p:sldId id="261" r:id="rId6"/>
    <p:sldId id="257" r:id="rId7"/>
    <p:sldId id="321" r:id="rId8"/>
    <p:sldId id="322" r:id="rId9"/>
    <p:sldId id="258" r:id="rId10"/>
    <p:sldId id="259" r:id="rId11"/>
    <p:sldId id="267" r:id="rId12"/>
    <p:sldId id="264" r:id="rId13"/>
    <p:sldId id="262" r:id="rId14"/>
    <p:sldId id="269" r:id="rId15"/>
    <p:sldId id="270" r:id="rId16"/>
    <p:sldId id="272" r:id="rId17"/>
    <p:sldId id="332" r:id="rId18"/>
    <p:sldId id="286" r:id="rId19"/>
    <p:sldId id="276" r:id="rId20"/>
    <p:sldId id="304" r:id="rId21"/>
    <p:sldId id="305" r:id="rId22"/>
    <p:sldId id="310" r:id="rId23"/>
    <p:sldId id="278" r:id="rId24"/>
    <p:sldId id="281" r:id="rId25"/>
    <p:sldId id="290" r:id="rId26"/>
    <p:sldId id="297" r:id="rId27"/>
    <p:sldId id="311" r:id="rId28"/>
    <p:sldId id="313" r:id="rId29"/>
    <p:sldId id="283" r:id="rId30"/>
    <p:sldId id="306" r:id="rId31"/>
    <p:sldId id="307" r:id="rId32"/>
    <p:sldId id="308" r:id="rId33"/>
    <p:sldId id="309" r:id="rId34"/>
    <p:sldId id="293" r:id="rId35"/>
    <p:sldId id="314" r:id="rId36"/>
    <p:sldId id="333" r:id="rId37"/>
    <p:sldId id="316" r:id="rId38"/>
    <p:sldId id="315" r:id="rId39"/>
    <p:sldId id="317" r:id="rId40"/>
    <p:sldId id="318" r:id="rId41"/>
    <p:sldId id="312" r:id="rId42"/>
    <p:sldId id="331" r:id="rId43"/>
    <p:sldId id="319" r:id="rId44"/>
    <p:sldId id="320" r:id="rId45"/>
    <p:sldId id="282" r:id="rId46"/>
    <p:sldId id="288" r:id="rId47"/>
    <p:sldId id="289" r:id="rId48"/>
    <p:sldId id="287" r:id="rId49"/>
    <p:sldId id="323" r:id="rId50"/>
    <p:sldId id="324" r:id="rId51"/>
    <p:sldId id="326" r:id="rId52"/>
    <p:sldId id="327" r:id="rId53"/>
    <p:sldId id="328" r:id="rId54"/>
    <p:sldId id="329" r:id="rId55"/>
    <p:sldId id="330" r:id="rId56"/>
    <p:sldId id="296" r:id="rId57"/>
    <p:sldId id="300" r:id="rId58"/>
    <p:sldId id="260" r:id="rId59"/>
  </p:sldIdLst>
  <p:sldSz cx="12192000" cy="6858000"/>
  <p:notesSz cx="6858000" cy="99456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ABD"/>
    <a:srgbClr val="E9B8FF"/>
    <a:srgbClr val="FFF5D6"/>
    <a:srgbClr val="49CC85"/>
    <a:srgbClr val="510076"/>
    <a:srgbClr val="FFFFFF"/>
    <a:srgbClr val="6B2C91"/>
    <a:srgbClr val="F5CC1A"/>
    <a:srgbClr val="9BBB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p:cViewPr varScale="1">
        <p:scale>
          <a:sx n="82" d="100"/>
          <a:sy n="82" d="100"/>
        </p:scale>
        <p:origin x="126" y="1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9F415-7ED9-4CBD-B931-BA677F37FB7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426C677-FF7E-4E9A-889A-01DDA12564A1}">
      <dgm:prSet phldrT="[Text]"/>
      <dgm:spPr/>
      <dgm:t>
        <a:bodyPr/>
        <a:lstStyle/>
        <a:p>
          <a:r>
            <a:rPr lang="en-US" dirty="0"/>
            <a:t>PGCE</a:t>
          </a:r>
        </a:p>
      </dgm:t>
    </dgm:pt>
    <dgm:pt modelId="{0B693EFD-BC78-425E-8DC2-3F3417979F20}" type="parTrans" cxnId="{7411D543-336F-4C61-8B9D-9206513CB0B0}">
      <dgm:prSet/>
      <dgm:spPr/>
      <dgm:t>
        <a:bodyPr/>
        <a:lstStyle/>
        <a:p>
          <a:endParaRPr lang="en-US"/>
        </a:p>
      </dgm:t>
    </dgm:pt>
    <dgm:pt modelId="{70E438D0-9AF8-40F8-9717-2575ECE2E228}" type="sibTrans" cxnId="{7411D543-336F-4C61-8B9D-9206513CB0B0}">
      <dgm:prSet/>
      <dgm:spPr/>
      <dgm:t>
        <a:bodyPr/>
        <a:lstStyle/>
        <a:p>
          <a:endParaRPr lang="en-US"/>
        </a:p>
      </dgm:t>
    </dgm:pt>
    <dgm:pt modelId="{F8C43725-D6CA-4CB4-A9A3-4A82573E95A6}">
      <dgm:prSet phldrT="[Text]"/>
      <dgm:spPr/>
      <dgm:t>
        <a:bodyPr/>
        <a:lstStyle/>
        <a:p>
          <a:r>
            <a:rPr lang="en-US" dirty="0"/>
            <a:t>Taught course</a:t>
          </a:r>
        </a:p>
      </dgm:t>
    </dgm:pt>
    <dgm:pt modelId="{2EEBDF2E-E542-4E26-A92A-71B035F3BC1F}" type="parTrans" cxnId="{5F033522-DF4C-4BEF-8391-FE8B2039F259}">
      <dgm:prSet/>
      <dgm:spPr/>
      <dgm:t>
        <a:bodyPr/>
        <a:lstStyle/>
        <a:p>
          <a:endParaRPr lang="en-US"/>
        </a:p>
      </dgm:t>
    </dgm:pt>
    <dgm:pt modelId="{046E8387-FE83-4130-819C-87054AEB8A94}" type="sibTrans" cxnId="{5F033522-DF4C-4BEF-8391-FE8B2039F259}">
      <dgm:prSet/>
      <dgm:spPr/>
      <dgm:t>
        <a:bodyPr/>
        <a:lstStyle/>
        <a:p>
          <a:endParaRPr lang="en-US"/>
        </a:p>
      </dgm:t>
    </dgm:pt>
    <dgm:pt modelId="{9C4D4491-4A84-44B4-9522-EBC42F5BBA70}">
      <dgm:prSet phldrT="[Text]"/>
      <dgm:spPr/>
      <dgm:t>
        <a:bodyPr/>
        <a:lstStyle/>
        <a:p>
          <a:r>
            <a:rPr lang="en-US" dirty="0"/>
            <a:t>Placement 1</a:t>
          </a:r>
        </a:p>
      </dgm:t>
    </dgm:pt>
    <dgm:pt modelId="{B3B047D3-E76D-4092-ADF9-E31CB857AE08}" type="parTrans" cxnId="{B6384FB4-758B-49C3-B10A-E7EC0CC9A557}">
      <dgm:prSet/>
      <dgm:spPr/>
      <dgm:t>
        <a:bodyPr/>
        <a:lstStyle/>
        <a:p>
          <a:endParaRPr lang="en-US"/>
        </a:p>
      </dgm:t>
    </dgm:pt>
    <dgm:pt modelId="{5A084948-5894-4385-AED5-E505D84BCD1C}" type="sibTrans" cxnId="{B6384FB4-758B-49C3-B10A-E7EC0CC9A557}">
      <dgm:prSet/>
      <dgm:spPr/>
      <dgm:t>
        <a:bodyPr/>
        <a:lstStyle/>
        <a:p>
          <a:endParaRPr lang="en-US"/>
        </a:p>
      </dgm:t>
    </dgm:pt>
    <dgm:pt modelId="{A6CDAED7-E3A7-4212-9F63-367153D2244B}">
      <dgm:prSet phldrT="[Text]"/>
      <dgm:spPr/>
      <dgm:t>
        <a:bodyPr/>
        <a:lstStyle/>
        <a:p>
          <a:r>
            <a:rPr lang="en-US" dirty="0"/>
            <a:t>Taught course</a:t>
          </a:r>
        </a:p>
      </dgm:t>
    </dgm:pt>
    <dgm:pt modelId="{B1ADC8A1-E623-4E7E-BBDA-9AF88FF510A6}" type="parTrans" cxnId="{EC83B5F2-1A9A-4CEB-8538-C94D041E7E50}">
      <dgm:prSet/>
      <dgm:spPr/>
      <dgm:t>
        <a:bodyPr/>
        <a:lstStyle/>
        <a:p>
          <a:endParaRPr lang="en-US"/>
        </a:p>
      </dgm:t>
    </dgm:pt>
    <dgm:pt modelId="{0928E0A8-D90F-4A31-A86D-5C6233416E5B}" type="sibTrans" cxnId="{EC83B5F2-1A9A-4CEB-8538-C94D041E7E50}">
      <dgm:prSet/>
      <dgm:spPr/>
      <dgm:t>
        <a:bodyPr/>
        <a:lstStyle/>
        <a:p>
          <a:endParaRPr lang="en-US"/>
        </a:p>
      </dgm:t>
    </dgm:pt>
    <dgm:pt modelId="{D58F6249-A849-41FD-A03A-F26697D801B5}">
      <dgm:prSet phldrT="[Text]"/>
      <dgm:spPr/>
      <dgm:t>
        <a:bodyPr/>
        <a:lstStyle/>
        <a:p>
          <a:r>
            <a:rPr lang="en-US" dirty="0"/>
            <a:t>Academic Assignments</a:t>
          </a:r>
        </a:p>
      </dgm:t>
    </dgm:pt>
    <dgm:pt modelId="{974F09A5-9F62-44E6-BF96-71A1725C12D4}" type="parTrans" cxnId="{A155EC36-69C6-4EE7-A920-A02E20F8E186}">
      <dgm:prSet/>
      <dgm:spPr/>
      <dgm:t>
        <a:bodyPr/>
        <a:lstStyle/>
        <a:p>
          <a:endParaRPr lang="en-US"/>
        </a:p>
      </dgm:t>
    </dgm:pt>
    <dgm:pt modelId="{79237FEA-3D8E-482A-B521-A45482401A60}" type="sibTrans" cxnId="{A155EC36-69C6-4EE7-A920-A02E20F8E186}">
      <dgm:prSet/>
      <dgm:spPr/>
      <dgm:t>
        <a:bodyPr/>
        <a:lstStyle/>
        <a:p>
          <a:endParaRPr lang="en-US"/>
        </a:p>
      </dgm:t>
    </dgm:pt>
    <dgm:pt modelId="{12A6E94B-6927-4E4A-9A6E-895D2608ED87}">
      <dgm:prSet phldrT="[Text]"/>
      <dgm:spPr/>
      <dgm:t>
        <a:bodyPr/>
        <a:lstStyle/>
        <a:p>
          <a:r>
            <a:rPr lang="en-US" dirty="0"/>
            <a:t>Taught course</a:t>
          </a:r>
        </a:p>
      </dgm:t>
    </dgm:pt>
    <dgm:pt modelId="{1015E7C9-812F-4A9D-A493-0E000A59004A}" type="parTrans" cxnId="{E3D3B6EC-763B-439B-ABB6-01DF56E2AD03}">
      <dgm:prSet/>
      <dgm:spPr/>
      <dgm:t>
        <a:bodyPr/>
        <a:lstStyle/>
        <a:p>
          <a:endParaRPr lang="en-US"/>
        </a:p>
      </dgm:t>
    </dgm:pt>
    <dgm:pt modelId="{8B9D3384-1E29-4762-8F02-78C4E1822B4F}" type="sibTrans" cxnId="{E3D3B6EC-763B-439B-ABB6-01DF56E2AD03}">
      <dgm:prSet/>
      <dgm:spPr/>
      <dgm:t>
        <a:bodyPr/>
        <a:lstStyle/>
        <a:p>
          <a:endParaRPr lang="en-US"/>
        </a:p>
      </dgm:t>
    </dgm:pt>
    <dgm:pt modelId="{2F21B382-5D2F-44D3-A20D-62147696C259}">
      <dgm:prSet phldrT="[Text]"/>
      <dgm:spPr/>
      <dgm:t>
        <a:bodyPr/>
        <a:lstStyle/>
        <a:p>
          <a:r>
            <a:rPr lang="en-US" dirty="0"/>
            <a:t>Placement 2 </a:t>
          </a:r>
        </a:p>
      </dgm:t>
    </dgm:pt>
    <dgm:pt modelId="{001519A4-884F-4D57-B7DC-A5E644CD200A}" type="parTrans" cxnId="{1486578E-0FC1-49C3-BF80-023395CF0009}">
      <dgm:prSet/>
      <dgm:spPr/>
      <dgm:t>
        <a:bodyPr/>
        <a:lstStyle/>
        <a:p>
          <a:endParaRPr lang="en-US"/>
        </a:p>
      </dgm:t>
    </dgm:pt>
    <dgm:pt modelId="{C98D5BD7-DCB5-4FED-AFAB-6069FEBF5C1C}" type="sibTrans" cxnId="{1486578E-0FC1-49C3-BF80-023395CF0009}">
      <dgm:prSet/>
      <dgm:spPr/>
      <dgm:t>
        <a:bodyPr/>
        <a:lstStyle/>
        <a:p>
          <a:endParaRPr lang="en-US"/>
        </a:p>
      </dgm:t>
    </dgm:pt>
    <dgm:pt modelId="{2D32A94C-5A98-4FBA-B44B-433625E29644}" type="pres">
      <dgm:prSet presAssocID="{F2B9F415-7ED9-4CBD-B931-BA677F37FB70}" presName="Name0" presStyleCnt="0">
        <dgm:presLayoutVars>
          <dgm:chMax val="1"/>
          <dgm:chPref val="1"/>
          <dgm:dir/>
          <dgm:animOne val="branch"/>
          <dgm:animLvl val="lvl"/>
        </dgm:presLayoutVars>
      </dgm:prSet>
      <dgm:spPr/>
      <dgm:t>
        <a:bodyPr/>
        <a:lstStyle/>
        <a:p>
          <a:endParaRPr lang="en-US"/>
        </a:p>
      </dgm:t>
    </dgm:pt>
    <dgm:pt modelId="{9B5E7D64-87C0-497E-A099-D50175553004}" type="pres">
      <dgm:prSet presAssocID="{E426C677-FF7E-4E9A-889A-01DDA12564A1}" presName="Parent" presStyleLbl="node0" presStyleIdx="0" presStyleCnt="1">
        <dgm:presLayoutVars>
          <dgm:chMax val="6"/>
          <dgm:chPref val="6"/>
        </dgm:presLayoutVars>
      </dgm:prSet>
      <dgm:spPr/>
      <dgm:t>
        <a:bodyPr/>
        <a:lstStyle/>
        <a:p>
          <a:endParaRPr lang="en-US"/>
        </a:p>
      </dgm:t>
    </dgm:pt>
    <dgm:pt modelId="{45538DD3-1835-427F-ACF3-4C52C8CA5C55}" type="pres">
      <dgm:prSet presAssocID="{F8C43725-D6CA-4CB4-A9A3-4A82573E95A6}" presName="Accent1" presStyleCnt="0"/>
      <dgm:spPr/>
    </dgm:pt>
    <dgm:pt modelId="{689B2499-1A78-4B30-A0B6-1FF079D73CBF}" type="pres">
      <dgm:prSet presAssocID="{F8C43725-D6CA-4CB4-A9A3-4A82573E95A6}" presName="Accent" presStyleLbl="bgShp" presStyleIdx="0" presStyleCnt="6"/>
      <dgm:spPr/>
    </dgm:pt>
    <dgm:pt modelId="{4FBF61CF-E0AE-4873-B5D2-5C2B43D4E958}" type="pres">
      <dgm:prSet presAssocID="{F8C43725-D6CA-4CB4-A9A3-4A82573E95A6}" presName="Child1" presStyleLbl="node1" presStyleIdx="0" presStyleCnt="6">
        <dgm:presLayoutVars>
          <dgm:chMax val="0"/>
          <dgm:chPref val="0"/>
          <dgm:bulletEnabled val="1"/>
        </dgm:presLayoutVars>
      </dgm:prSet>
      <dgm:spPr/>
      <dgm:t>
        <a:bodyPr/>
        <a:lstStyle/>
        <a:p>
          <a:endParaRPr lang="en-US"/>
        </a:p>
      </dgm:t>
    </dgm:pt>
    <dgm:pt modelId="{F61BEED0-60F2-4204-8075-0B7346B274D1}" type="pres">
      <dgm:prSet presAssocID="{9C4D4491-4A84-44B4-9522-EBC42F5BBA70}" presName="Accent2" presStyleCnt="0"/>
      <dgm:spPr/>
    </dgm:pt>
    <dgm:pt modelId="{27C90344-A4A4-4F56-8C1A-7F96AFAAD43B}" type="pres">
      <dgm:prSet presAssocID="{9C4D4491-4A84-44B4-9522-EBC42F5BBA70}" presName="Accent" presStyleLbl="bgShp" presStyleIdx="1" presStyleCnt="6"/>
      <dgm:spPr/>
    </dgm:pt>
    <dgm:pt modelId="{2CBBA9F9-6DC9-4EDA-BF83-DE8F69FEB921}" type="pres">
      <dgm:prSet presAssocID="{9C4D4491-4A84-44B4-9522-EBC42F5BBA70}" presName="Child2" presStyleLbl="node1" presStyleIdx="1" presStyleCnt="6">
        <dgm:presLayoutVars>
          <dgm:chMax val="0"/>
          <dgm:chPref val="0"/>
          <dgm:bulletEnabled val="1"/>
        </dgm:presLayoutVars>
      </dgm:prSet>
      <dgm:spPr/>
      <dgm:t>
        <a:bodyPr/>
        <a:lstStyle/>
        <a:p>
          <a:endParaRPr lang="en-US"/>
        </a:p>
      </dgm:t>
    </dgm:pt>
    <dgm:pt modelId="{57AEF51B-380B-46D9-AE2C-901F18FFDB4D}" type="pres">
      <dgm:prSet presAssocID="{A6CDAED7-E3A7-4212-9F63-367153D2244B}" presName="Accent3" presStyleCnt="0"/>
      <dgm:spPr/>
    </dgm:pt>
    <dgm:pt modelId="{C3323A12-B6C9-4F8A-8289-119962FE0876}" type="pres">
      <dgm:prSet presAssocID="{A6CDAED7-E3A7-4212-9F63-367153D2244B}" presName="Accent" presStyleLbl="bgShp" presStyleIdx="2" presStyleCnt="6"/>
      <dgm:spPr/>
    </dgm:pt>
    <dgm:pt modelId="{E2731B30-25C4-48EE-8324-842CDDA0F5BA}" type="pres">
      <dgm:prSet presAssocID="{A6CDAED7-E3A7-4212-9F63-367153D2244B}" presName="Child3" presStyleLbl="node1" presStyleIdx="2" presStyleCnt="6">
        <dgm:presLayoutVars>
          <dgm:chMax val="0"/>
          <dgm:chPref val="0"/>
          <dgm:bulletEnabled val="1"/>
        </dgm:presLayoutVars>
      </dgm:prSet>
      <dgm:spPr/>
      <dgm:t>
        <a:bodyPr/>
        <a:lstStyle/>
        <a:p>
          <a:endParaRPr lang="en-US"/>
        </a:p>
      </dgm:t>
    </dgm:pt>
    <dgm:pt modelId="{467354D0-A168-4FA9-8EC4-2056CDCCC32A}" type="pres">
      <dgm:prSet presAssocID="{D58F6249-A849-41FD-A03A-F26697D801B5}" presName="Accent4" presStyleCnt="0"/>
      <dgm:spPr/>
    </dgm:pt>
    <dgm:pt modelId="{220B10BA-61DE-4038-9BD9-04EC26EEBE52}" type="pres">
      <dgm:prSet presAssocID="{D58F6249-A849-41FD-A03A-F26697D801B5}" presName="Accent" presStyleLbl="bgShp" presStyleIdx="3" presStyleCnt="6"/>
      <dgm:spPr/>
    </dgm:pt>
    <dgm:pt modelId="{C01C5533-CDB5-4CE3-938C-124A500BE5AB}" type="pres">
      <dgm:prSet presAssocID="{D58F6249-A849-41FD-A03A-F26697D801B5}" presName="Child4" presStyleLbl="node1" presStyleIdx="3" presStyleCnt="6">
        <dgm:presLayoutVars>
          <dgm:chMax val="0"/>
          <dgm:chPref val="0"/>
          <dgm:bulletEnabled val="1"/>
        </dgm:presLayoutVars>
      </dgm:prSet>
      <dgm:spPr/>
      <dgm:t>
        <a:bodyPr/>
        <a:lstStyle/>
        <a:p>
          <a:endParaRPr lang="en-US"/>
        </a:p>
      </dgm:t>
    </dgm:pt>
    <dgm:pt modelId="{2C97AD6B-BCB7-410B-9C35-6BBF5B0D485C}" type="pres">
      <dgm:prSet presAssocID="{12A6E94B-6927-4E4A-9A6E-895D2608ED87}" presName="Accent5" presStyleCnt="0"/>
      <dgm:spPr/>
    </dgm:pt>
    <dgm:pt modelId="{BB46F877-23B7-4C15-BCA0-73C06D96C029}" type="pres">
      <dgm:prSet presAssocID="{12A6E94B-6927-4E4A-9A6E-895D2608ED87}" presName="Accent" presStyleLbl="bgShp" presStyleIdx="4" presStyleCnt="6"/>
      <dgm:spPr/>
    </dgm:pt>
    <dgm:pt modelId="{8FCBC6D0-CA7D-4EDD-B770-43994826F444}" type="pres">
      <dgm:prSet presAssocID="{12A6E94B-6927-4E4A-9A6E-895D2608ED87}" presName="Child5" presStyleLbl="node1" presStyleIdx="4" presStyleCnt="6" custLinFactNeighborY="4162">
        <dgm:presLayoutVars>
          <dgm:chMax val="0"/>
          <dgm:chPref val="0"/>
          <dgm:bulletEnabled val="1"/>
        </dgm:presLayoutVars>
      </dgm:prSet>
      <dgm:spPr/>
      <dgm:t>
        <a:bodyPr/>
        <a:lstStyle/>
        <a:p>
          <a:endParaRPr lang="en-US"/>
        </a:p>
      </dgm:t>
    </dgm:pt>
    <dgm:pt modelId="{B393F1C3-EBDC-4CBF-89FE-8EFA2A9A6957}" type="pres">
      <dgm:prSet presAssocID="{2F21B382-5D2F-44D3-A20D-62147696C259}" presName="Accent6" presStyleCnt="0"/>
      <dgm:spPr/>
    </dgm:pt>
    <dgm:pt modelId="{D6FCE59A-442A-4CC6-B124-FF8D420875EB}" type="pres">
      <dgm:prSet presAssocID="{2F21B382-5D2F-44D3-A20D-62147696C259}" presName="Accent" presStyleLbl="bgShp" presStyleIdx="5" presStyleCnt="6"/>
      <dgm:spPr/>
    </dgm:pt>
    <dgm:pt modelId="{BD7A93AC-A3AD-49F3-A2C6-5F22C433A34E}" type="pres">
      <dgm:prSet presAssocID="{2F21B382-5D2F-44D3-A20D-62147696C259}" presName="Child6" presStyleLbl="node1" presStyleIdx="5" presStyleCnt="6">
        <dgm:presLayoutVars>
          <dgm:chMax val="0"/>
          <dgm:chPref val="0"/>
          <dgm:bulletEnabled val="1"/>
        </dgm:presLayoutVars>
      </dgm:prSet>
      <dgm:spPr/>
      <dgm:t>
        <a:bodyPr/>
        <a:lstStyle/>
        <a:p>
          <a:endParaRPr lang="en-US"/>
        </a:p>
      </dgm:t>
    </dgm:pt>
  </dgm:ptLst>
  <dgm:cxnLst>
    <dgm:cxn modelId="{1486578E-0FC1-49C3-BF80-023395CF0009}" srcId="{E426C677-FF7E-4E9A-889A-01DDA12564A1}" destId="{2F21B382-5D2F-44D3-A20D-62147696C259}" srcOrd="5" destOrd="0" parTransId="{001519A4-884F-4D57-B7DC-A5E644CD200A}" sibTransId="{C98D5BD7-DCB5-4FED-AFAB-6069FEBF5C1C}"/>
    <dgm:cxn modelId="{22BE88AD-9D69-43A5-B2AA-A669EDD2D52E}" type="presOf" srcId="{9C4D4491-4A84-44B4-9522-EBC42F5BBA70}" destId="{2CBBA9F9-6DC9-4EDA-BF83-DE8F69FEB921}" srcOrd="0" destOrd="0" presId="urn:microsoft.com/office/officeart/2011/layout/HexagonRadial"/>
    <dgm:cxn modelId="{65C481F2-C10D-49DA-BEC1-A208D6D59C5B}" type="presOf" srcId="{F2B9F415-7ED9-4CBD-B931-BA677F37FB70}" destId="{2D32A94C-5A98-4FBA-B44B-433625E29644}" srcOrd="0" destOrd="0" presId="urn:microsoft.com/office/officeart/2011/layout/HexagonRadial"/>
    <dgm:cxn modelId="{A155EC36-69C6-4EE7-A920-A02E20F8E186}" srcId="{E426C677-FF7E-4E9A-889A-01DDA12564A1}" destId="{D58F6249-A849-41FD-A03A-F26697D801B5}" srcOrd="3" destOrd="0" parTransId="{974F09A5-9F62-44E6-BF96-71A1725C12D4}" sibTransId="{79237FEA-3D8E-482A-B521-A45482401A60}"/>
    <dgm:cxn modelId="{E3D3B6EC-763B-439B-ABB6-01DF56E2AD03}" srcId="{E426C677-FF7E-4E9A-889A-01DDA12564A1}" destId="{12A6E94B-6927-4E4A-9A6E-895D2608ED87}" srcOrd="4" destOrd="0" parTransId="{1015E7C9-812F-4A9D-A493-0E000A59004A}" sibTransId="{8B9D3384-1E29-4762-8F02-78C4E1822B4F}"/>
    <dgm:cxn modelId="{C04D547C-BED5-49DF-A740-361FC52797C5}" type="presOf" srcId="{A6CDAED7-E3A7-4212-9F63-367153D2244B}" destId="{E2731B30-25C4-48EE-8324-842CDDA0F5BA}" srcOrd="0" destOrd="0" presId="urn:microsoft.com/office/officeart/2011/layout/HexagonRadial"/>
    <dgm:cxn modelId="{EC83B5F2-1A9A-4CEB-8538-C94D041E7E50}" srcId="{E426C677-FF7E-4E9A-889A-01DDA12564A1}" destId="{A6CDAED7-E3A7-4212-9F63-367153D2244B}" srcOrd="2" destOrd="0" parTransId="{B1ADC8A1-E623-4E7E-BBDA-9AF88FF510A6}" sibTransId="{0928E0A8-D90F-4A31-A86D-5C6233416E5B}"/>
    <dgm:cxn modelId="{7411D543-336F-4C61-8B9D-9206513CB0B0}" srcId="{F2B9F415-7ED9-4CBD-B931-BA677F37FB70}" destId="{E426C677-FF7E-4E9A-889A-01DDA12564A1}" srcOrd="0" destOrd="0" parTransId="{0B693EFD-BC78-425E-8DC2-3F3417979F20}" sibTransId="{70E438D0-9AF8-40F8-9717-2575ECE2E228}"/>
    <dgm:cxn modelId="{28D19ACF-CB32-4373-955A-185B1E7804D9}" type="presOf" srcId="{F8C43725-D6CA-4CB4-A9A3-4A82573E95A6}" destId="{4FBF61CF-E0AE-4873-B5D2-5C2B43D4E958}" srcOrd="0" destOrd="0" presId="urn:microsoft.com/office/officeart/2011/layout/HexagonRadial"/>
    <dgm:cxn modelId="{5638B2CF-D029-4844-86B5-A8E88200F3FE}" type="presOf" srcId="{12A6E94B-6927-4E4A-9A6E-895D2608ED87}" destId="{8FCBC6D0-CA7D-4EDD-B770-43994826F444}" srcOrd="0" destOrd="0" presId="urn:microsoft.com/office/officeart/2011/layout/HexagonRadial"/>
    <dgm:cxn modelId="{4A1E984E-EFD9-48F7-8609-12913547D1C7}" type="presOf" srcId="{D58F6249-A849-41FD-A03A-F26697D801B5}" destId="{C01C5533-CDB5-4CE3-938C-124A500BE5AB}" srcOrd="0" destOrd="0" presId="urn:microsoft.com/office/officeart/2011/layout/HexagonRadial"/>
    <dgm:cxn modelId="{AFABBC89-CA76-4076-A6AA-6E88ED6B17FD}" type="presOf" srcId="{2F21B382-5D2F-44D3-A20D-62147696C259}" destId="{BD7A93AC-A3AD-49F3-A2C6-5F22C433A34E}" srcOrd="0" destOrd="0" presId="urn:microsoft.com/office/officeart/2011/layout/HexagonRadial"/>
    <dgm:cxn modelId="{0A155E2F-6DF7-4D41-BE7E-DA9DE94C7153}" type="presOf" srcId="{E426C677-FF7E-4E9A-889A-01DDA12564A1}" destId="{9B5E7D64-87C0-497E-A099-D50175553004}" srcOrd="0" destOrd="0" presId="urn:microsoft.com/office/officeart/2011/layout/HexagonRadial"/>
    <dgm:cxn modelId="{B6384FB4-758B-49C3-B10A-E7EC0CC9A557}" srcId="{E426C677-FF7E-4E9A-889A-01DDA12564A1}" destId="{9C4D4491-4A84-44B4-9522-EBC42F5BBA70}" srcOrd="1" destOrd="0" parTransId="{B3B047D3-E76D-4092-ADF9-E31CB857AE08}" sibTransId="{5A084948-5894-4385-AED5-E505D84BCD1C}"/>
    <dgm:cxn modelId="{5F033522-DF4C-4BEF-8391-FE8B2039F259}" srcId="{E426C677-FF7E-4E9A-889A-01DDA12564A1}" destId="{F8C43725-D6CA-4CB4-A9A3-4A82573E95A6}" srcOrd="0" destOrd="0" parTransId="{2EEBDF2E-E542-4E26-A92A-71B035F3BC1F}" sibTransId="{046E8387-FE83-4130-819C-87054AEB8A94}"/>
    <dgm:cxn modelId="{A7CEAF5A-CEA2-4CC1-96F7-2016FB3512BC}" type="presParOf" srcId="{2D32A94C-5A98-4FBA-B44B-433625E29644}" destId="{9B5E7D64-87C0-497E-A099-D50175553004}" srcOrd="0" destOrd="0" presId="urn:microsoft.com/office/officeart/2011/layout/HexagonRadial"/>
    <dgm:cxn modelId="{FF0BA49E-7B04-4AE6-98EB-32A20E2251D4}" type="presParOf" srcId="{2D32A94C-5A98-4FBA-B44B-433625E29644}" destId="{45538DD3-1835-427F-ACF3-4C52C8CA5C55}" srcOrd="1" destOrd="0" presId="urn:microsoft.com/office/officeart/2011/layout/HexagonRadial"/>
    <dgm:cxn modelId="{119A3290-8CA7-47C0-98A6-1F5A954B117D}" type="presParOf" srcId="{45538DD3-1835-427F-ACF3-4C52C8CA5C55}" destId="{689B2499-1A78-4B30-A0B6-1FF079D73CBF}" srcOrd="0" destOrd="0" presId="urn:microsoft.com/office/officeart/2011/layout/HexagonRadial"/>
    <dgm:cxn modelId="{B74B49E4-32F7-4047-B512-000E2F267681}" type="presParOf" srcId="{2D32A94C-5A98-4FBA-B44B-433625E29644}" destId="{4FBF61CF-E0AE-4873-B5D2-5C2B43D4E958}" srcOrd="2" destOrd="0" presId="urn:microsoft.com/office/officeart/2011/layout/HexagonRadial"/>
    <dgm:cxn modelId="{29A1B3DD-E3D9-40D9-A89C-604734806DC7}" type="presParOf" srcId="{2D32A94C-5A98-4FBA-B44B-433625E29644}" destId="{F61BEED0-60F2-4204-8075-0B7346B274D1}" srcOrd="3" destOrd="0" presId="urn:microsoft.com/office/officeart/2011/layout/HexagonRadial"/>
    <dgm:cxn modelId="{698E8C9A-5637-4301-BD65-5C0D9B25D6A1}" type="presParOf" srcId="{F61BEED0-60F2-4204-8075-0B7346B274D1}" destId="{27C90344-A4A4-4F56-8C1A-7F96AFAAD43B}" srcOrd="0" destOrd="0" presId="urn:microsoft.com/office/officeart/2011/layout/HexagonRadial"/>
    <dgm:cxn modelId="{11AEC9D9-8BE5-4D02-912A-BD687FCA8019}" type="presParOf" srcId="{2D32A94C-5A98-4FBA-B44B-433625E29644}" destId="{2CBBA9F9-6DC9-4EDA-BF83-DE8F69FEB921}" srcOrd="4" destOrd="0" presId="urn:microsoft.com/office/officeart/2011/layout/HexagonRadial"/>
    <dgm:cxn modelId="{EBF49AC8-D0B1-491E-8B45-F8EE6CD84088}" type="presParOf" srcId="{2D32A94C-5A98-4FBA-B44B-433625E29644}" destId="{57AEF51B-380B-46D9-AE2C-901F18FFDB4D}" srcOrd="5" destOrd="0" presId="urn:microsoft.com/office/officeart/2011/layout/HexagonRadial"/>
    <dgm:cxn modelId="{0BB00A4D-2C75-4EF3-82AA-0B40A6594A7A}" type="presParOf" srcId="{57AEF51B-380B-46D9-AE2C-901F18FFDB4D}" destId="{C3323A12-B6C9-4F8A-8289-119962FE0876}" srcOrd="0" destOrd="0" presId="urn:microsoft.com/office/officeart/2011/layout/HexagonRadial"/>
    <dgm:cxn modelId="{3F0A826D-96AC-4DE9-B512-A6A6B7F6AE81}" type="presParOf" srcId="{2D32A94C-5A98-4FBA-B44B-433625E29644}" destId="{E2731B30-25C4-48EE-8324-842CDDA0F5BA}" srcOrd="6" destOrd="0" presId="urn:microsoft.com/office/officeart/2011/layout/HexagonRadial"/>
    <dgm:cxn modelId="{9F7069D2-B8B7-4941-BEB1-D73DB5DC60D2}" type="presParOf" srcId="{2D32A94C-5A98-4FBA-B44B-433625E29644}" destId="{467354D0-A168-4FA9-8EC4-2056CDCCC32A}" srcOrd="7" destOrd="0" presId="urn:microsoft.com/office/officeart/2011/layout/HexagonRadial"/>
    <dgm:cxn modelId="{BF408E3B-908A-4F5C-A417-E2AD3C3F652A}" type="presParOf" srcId="{467354D0-A168-4FA9-8EC4-2056CDCCC32A}" destId="{220B10BA-61DE-4038-9BD9-04EC26EEBE52}" srcOrd="0" destOrd="0" presId="urn:microsoft.com/office/officeart/2011/layout/HexagonRadial"/>
    <dgm:cxn modelId="{0CB4632C-3785-4E86-8162-0F953F3EE59D}" type="presParOf" srcId="{2D32A94C-5A98-4FBA-B44B-433625E29644}" destId="{C01C5533-CDB5-4CE3-938C-124A500BE5AB}" srcOrd="8" destOrd="0" presId="urn:microsoft.com/office/officeart/2011/layout/HexagonRadial"/>
    <dgm:cxn modelId="{47344D40-6723-4FEF-9DBA-F886F0314ABF}" type="presParOf" srcId="{2D32A94C-5A98-4FBA-B44B-433625E29644}" destId="{2C97AD6B-BCB7-410B-9C35-6BBF5B0D485C}" srcOrd="9" destOrd="0" presId="urn:microsoft.com/office/officeart/2011/layout/HexagonRadial"/>
    <dgm:cxn modelId="{3882C55A-FE50-45A3-A9E9-314EFF4DFB58}" type="presParOf" srcId="{2C97AD6B-BCB7-410B-9C35-6BBF5B0D485C}" destId="{BB46F877-23B7-4C15-BCA0-73C06D96C029}" srcOrd="0" destOrd="0" presId="urn:microsoft.com/office/officeart/2011/layout/HexagonRadial"/>
    <dgm:cxn modelId="{5817ED79-9787-4108-9876-040567F5A126}" type="presParOf" srcId="{2D32A94C-5A98-4FBA-B44B-433625E29644}" destId="{8FCBC6D0-CA7D-4EDD-B770-43994826F444}" srcOrd="10" destOrd="0" presId="urn:microsoft.com/office/officeart/2011/layout/HexagonRadial"/>
    <dgm:cxn modelId="{F4EDDFD2-519F-4A76-B17D-CC96A0372B83}" type="presParOf" srcId="{2D32A94C-5A98-4FBA-B44B-433625E29644}" destId="{B393F1C3-EBDC-4CBF-89FE-8EFA2A9A6957}" srcOrd="11" destOrd="0" presId="urn:microsoft.com/office/officeart/2011/layout/HexagonRadial"/>
    <dgm:cxn modelId="{07C14017-1222-4935-BEAB-42CF5901F13F}" type="presParOf" srcId="{B393F1C3-EBDC-4CBF-89FE-8EFA2A9A6957}" destId="{D6FCE59A-442A-4CC6-B124-FF8D420875EB}" srcOrd="0" destOrd="0" presId="urn:microsoft.com/office/officeart/2011/layout/HexagonRadial"/>
    <dgm:cxn modelId="{DF563CCE-781E-4664-8220-8A3EE00FC09C}" type="presParOf" srcId="{2D32A94C-5A98-4FBA-B44B-433625E29644}" destId="{BD7A93AC-A3AD-49F3-A2C6-5F22C433A34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20F28-427B-4DA3-A097-68310DC7A11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B5E5DF0-C743-4A1F-9940-63E3D4927A8B}">
      <dgm:prSet phldrT="[Text]" custT="1"/>
      <dgm:spPr/>
      <dgm:t>
        <a:bodyPr/>
        <a:lstStyle/>
        <a:p>
          <a:r>
            <a:rPr lang="en-US" sz="2600" b="1" dirty="0">
              <a:solidFill>
                <a:srgbClr val="FF0000"/>
              </a:solidFill>
            </a:rPr>
            <a:t> </a:t>
          </a:r>
          <a:r>
            <a:rPr lang="en-US" sz="2400" b="1" dirty="0">
              <a:solidFill>
                <a:srgbClr val="FF0000"/>
              </a:solidFill>
            </a:rPr>
            <a:t>Our curriculum</a:t>
          </a:r>
        </a:p>
      </dgm:t>
    </dgm:pt>
    <dgm:pt modelId="{04D98AA5-EAB5-4652-8424-094BFCBB0297}" type="parTrans" cxnId="{0853189E-7881-44B9-8FE1-E0E103A53F45}">
      <dgm:prSet/>
      <dgm:spPr/>
      <dgm:t>
        <a:bodyPr/>
        <a:lstStyle/>
        <a:p>
          <a:endParaRPr lang="en-US"/>
        </a:p>
      </dgm:t>
    </dgm:pt>
    <dgm:pt modelId="{358A9FAE-7329-4769-B7F4-45CA0EA68E9B}" type="sibTrans" cxnId="{0853189E-7881-44B9-8FE1-E0E103A53F45}">
      <dgm:prSet/>
      <dgm:spPr/>
      <dgm:t>
        <a:bodyPr/>
        <a:lstStyle/>
        <a:p>
          <a:endParaRPr lang="en-US"/>
        </a:p>
      </dgm:t>
    </dgm:pt>
    <dgm:pt modelId="{78757E55-701F-4CD0-907A-01380DF1388C}">
      <dgm:prSet phldrT="[Text]"/>
      <dgm:spPr/>
      <dgm:t>
        <a:bodyPr/>
        <a:lstStyle/>
        <a:p>
          <a:r>
            <a:rPr lang="en-US" b="1" dirty="0"/>
            <a:t>School application and placement</a:t>
          </a:r>
        </a:p>
      </dgm:t>
    </dgm:pt>
    <dgm:pt modelId="{69FF2BD1-A177-4976-9185-F9543A2563C6}" type="parTrans" cxnId="{C12D6E2F-0E33-4BBE-863B-45C908C4961F}">
      <dgm:prSet/>
      <dgm:spPr/>
      <dgm:t>
        <a:bodyPr/>
        <a:lstStyle/>
        <a:p>
          <a:endParaRPr lang="en-US"/>
        </a:p>
      </dgm:t>
    </dgm:pt>
    <dgm:pt modelId="{3E763549-C9B2-46EE-B8ED-3A13762A1144}" type="sibTrans" cxnId="{C12D6E2F-0E33-4BBE-863B-45C908C4961F}">
      <dgm:prSet/>
      <dgm:spPr/>
      <dgm:t>
        <a:bodyPr/>
        <a:lstStyle/>
        <a:p>
          <a:endParaRPr lang="en-US"/>
        </a:p>
      </dgm:t>
    </dgm:pt>
    <dgm:pt modelId="{E0A1B51E-D7CC-4F9F-8924-673657BE8919}">
      <dgm:prSet phldrT="[Text]" custT="1"/>
      <dgm:spPr/>
      <dgm:t>
        <a:bodyPr/>
        <a:lstStyle/>
        <a:p>
          <a:r>
            <a:rPr lang="en-US" sz="1700" b="1" dirty="0"/>
            <a:t>Expert mentor input, training and support</a:t>
          </a:r>
        </a:p>
      </dgm:t>
    </dgm:pt>
    <dgm:pt modelId="{3165AD95-8E86-4DCD-9F99-5561E1EADFDC}" type="parTrans" cxnId="{70E97BD4-8EB0-4D42-AF71-BC420F8E3C68}">
      <dgm:prSet/>
      <dgm:spPr/>
      <dgm:t>
        <a:bodyPr/>
        <a:lstStyle/>
        <a:p>
          <a:endParaRPr lang="en-US"/>
        </a:p>
      </dgm:t>
    </dgm:pt>
    <dgm:pt modelId="{11A2738A-6741-488B-97D2-FBD8AD6C076F}" type="sibTrans" cxnId="{70E97BD4-8EB0-4D42-AF71-BC420F8E3C68}">
      <dgm:prSet/>
      <dgm:spPr/>
      <dgm:t>
        <a:bodyPr/>
        <a:lstStyle/>
        <a:p>
          <a:endParaRPr lang="en-US"/>
        </a:p>
      </dgm:t>
    </dgm:pt>
    <dgm:pt modelId="{B3ABDCC1-CEB7-4F42-9C4C-58086FCBBF3F}">
      <dgm:prSet phldrT="[Text]"/>
      <dgm:spPr/>
      <dgm:t>
        <a:bodyPr/>
        <a:lstStyle/>
        <a:p>
          <a:r>
            <a:rPr lang="en-US" b="1" dirty="0"/>
            <a:t>Professional tutors input, training and support</a:t>
          </a:r>
        </a:p>
      </dgm:t>
    </dgm:pt>
    <dgm:pt modelId="{B8A3A0AF-62FC-4895-9A92-8600180C382D}" type="parTrans" cxnId="{A5EB8F84-9666-4D2F-A2B9-95D11ACD5CF6}">
      <dgm:prSet/>
      <dgm:spPr/>
      <dgm:t>
        <a:bodyPr/>
        <a:lstStyle/>
        <a:p>
          <a:endParaRPr lang="en-US"/>
        </a:p>
      </dgm:t>
    </dgm:pt>
    <dgm:pt modelId="{9F43938F-4FA8-4A70-8440-24AD5C55989E}" type="sibTrans" cxnId="{A5EB8F84-9666-4D2F-A2B9-95D11ACD5CF6}">
      <dgm:prSet/>
      <dgm:spPr/>
      <dgm:t>
        <a:bodyPr/>
        <a:lstStyle/>
        <a:p>
          <a:endParaRPr lang="en-US"/>
        </a:p>
      </dgm:t>
    </dgm:pt>
    <dgm:pt modelId="{5043BCA7-1702-43D2-B611-236F4B8DDD2E}">
      <dgm:prSet phldrT="[Text]"/>
      <dgm:spPr/>
      <dgm:t>
        <a:bodyPr/>
        <a:lstStyle/>
        <a:p>
          <a:r>
            <a:rPr lang="en-US" b="1" dirty="0"/>
            <a:t>Taught sessions</a:t>
          </a:r>
        </a:p>
      </dgm:t>
    </dgm:pt>
    <dgm:pt modelId="{B8A4A4A7-009E-4806-8503-C8BDABBCE5A5}" type="parTrans" cxnId="{FF43B884-7E4A-41D9-955D-4F630BBE9FEE}">
      <dgm:prSet/>
      <dgm:spPr/>
      <dgm:t>
        <a:bodyPr/>
        <a:lstStyle/>
        <a:p>
          <a:endParaRPr lang="en-US"/>
        </a:p>
      </dgm:t>
    </dgm:pt>
    <dgm:pt modelId="{5FB691FB-2F33-40E8-948E-645057B44882}" type="sibTrans" cxnId="{FF43B884-7E4A-41D9-955D-4F630BBE9FEE}">
      <dgm:prSet/>
      <dgm:spPr/>
      <dgm:t>
        <a:bodyPr/>
        <a:lstStyle/>
        <a:p>
          <a:endParaRPr lang="en-US"/>
        </a:p>
      </dgm:t>
    </dgm:pt>
    <dgm:pt modelId="{BFA8A705-EF53-46F7-B08A-9C14A3F9443F}">
      <dgm:prSet/>
      <dgm:spPr/>
      <dgm:t>
        <a:bodyPr/>
        <a:lstStyle/>
        <a:p>
          <a:r>
            <a:rPr lang="en-US" b="1" dirty="0"/>
            <a:t>Academic assignments</a:t>
          </a:r>
        </a:p>
      </dgm:t>
    </dgm:pt>
    <dgm:pt modelId="{7F0C49E2-B458-4F53-B51C-F2CD6786E363}" type="parTrans" cxnId="{003A0C3F-FBDA-45E2-902D-A16D7DC5C072}">
      <dgm:prSet/>
      <dgm:spPr/>
      <dgm:t>
        <a:bodyPr/>
        <a:lstStyle/>
        <a:p>
          <a:endParaRPr lang="en-US"/>
        </a:p>
      </dgm:t>
    </dgm:pt>
    <dgm:pt modelId="{E5C6C6CF-5188-4AB7-AEC8-EF14DED03BB2}" type="sibTrans" cxnId="{003A0C3F-FBDA-45E2-902D-A16D7DC5C072}">
      <dgm:prSet/>
      <dgm:spPr/>
      <dgm:t>
        <a:bodyPr/>
        <a:lstStyle/>
        <a:p>
          <a:endParaRPr lang="en-US"/>
        </a:p>
      </dgm:t>
    </dgm:pt>
    <dgm:pt modelId="{4C77C15B-3C40-4EFA-9AA3-4DEB257E2D72}" type="pres">
      <dgm:prSet presAssocID="{FAF20F28-427B-4DA3-A097-68310DC7A11C}" presName="composite" presStyleCnt="0">
        <dgm:presLayoutVars>
          <dgm:chMax val="1"/>
          <dgm:dir/>
          <dgm:resizeHandles val="exact"/>
        </dgm:presLayoutVars>
      </dgm:prSet>
      <dgm:spPr/>
      <dgm:t>
        <a:bodyPr/>
        <a:lstStyle/>
        <a:p>
          <a:endParaRPr lang="en-US"/>
        </a:p>
      </dgm:t>
    </dgm:pt>
    <dgm:pt modelId="{45CCB3F8-F2D1-4063-807C-C1B79539BFD7}" type="pres">
      <dgm:prSet presAssocID="{FAF20F28-427B-4DA3-A097-68310DC7A11C}" presName="radial" presStyleCnt="0">
        <dgm:presLayoutVars>
          <dgm:animLvl val="ctr"/>
        </dgm:presLayoutVars>
      </dgm:prSet>
      <dgm:spPr/>
    </dgm:pt>
    <dgm:pt modelId="{FC296FF6-BFBE-4609-83F8-677E74AC80E8}" type="pres">
      <dgm:prSet presAssocID="{CB5E5DF0-C743-4A1F-9940-63E3D4927A8B}" presName="centerShape" presStyleLbl="vennNode1" presStyleIdx="0" presStyleCnt="6" custScaleX="102282" custScaleY="112744"/>
      <dgm:spPr/>
      <dgm:t>
        <a:bodyPr/>
        <a:lstStyle/>
        <a:p>
          <a:endParaRPr lang="en-US"/>
        </a:p>
      </dgm:t>
    </dgm:pt>
    <dgm:pt modelId="{5FBEFF3D-E814-4DEE-9365-EE66A90B160B}" type="pres">
      <dgm:prSet presAssocID="{78757E55-701F-4CD0-907A-01380DF1388C}" presName="node" presStyleLbl="vennNode1" presStyleIdx="1" presStyleCnt="6" custScaleX="163846" custScaleY="140778">
        <dgm:presLayoutVars>
          <dgm:bulletEnabled val="1"/>
        </dgm:presLayoutVars>
      </dgm:prSet>
      <dgm:spPr/>
      <dgm:t>
        <a:bodyPr/>
        <a:lstStyle/>
        <a:p>
          <a:endParaRPr lang="en-US"/>
        </a:p>
      </dgm:t>
    </dgm:pt>
    <dgm:pt modelId="{C1516710-0BAD-4907-B09A-FCDD71813BDA}" type="pres">
      <dgm:prSet presAssocID="{E0A1B51E-D7CC-4F9F-8924-673657BE8919}" presName="node" presStyleLbl="vennNode1" presStyleIdx="2" presStyleCnt="6" custScaleX="154464" custScaleY="173229">
        <dgm:presLayoutVars>
          <dgm:bulletEnabled val="1"/>
        </dgm:presLayoutVars>
      </dgm:prSet>
      <dgm:spPr/>
      <dgm:t>
        <a:bodyPr/>
        <a:lstStyle/>
        <a:p>
          <a:endParaRPr lang="en-US"/>
        </a:p>
      </dgm:t>
    </dgm:pt>
    <dgm:pt modelId="{062224BF-8957-44CD-9DBC-2B366D6A2C49}" type="pres">
      <dgm:prSet presAssocID="{B3ABDCC1-CEB7-4F42-9C4C-58086FCBBF3F}" presName="node" presStyleLbl="vennNode1" presStyleIdx="3" presStyleCnt="6" custScaleX="177227" custScaleY="159853" custRadScaleRad="102056" custRadScaleInc="-5386">
        <dgm:presLayoutVars>
          <dgm:bulletEnabled val="1"/>
        </dgm:presLayoutVars>
      </dgm:prSet>
      <dgm:spPr/>
      <dgm:t>
        <a:bodyPr/>
        <a:lstStyle/>
        <a:p>
          <a:endParaRPr lang="en-US"/>
        </a:p>
      </dgm:t>
    </dgm:pt>
    <dgm:pt modelId="{F1D738C9-CBB7-4250-94E4-F2B84E893492}" type="pres">
      <dgm:prSet presAssocID="{5043BCA7-1702-43D2-B611-236F4B8DDD2E}" presName="node" presStyleLbl="vennNode1" presStyleIdx="4" presStyleCnt="6" custScaleX="171727" custScaleY="163651" custRadScaleRad="100950" custRadScaleInc="3183">
        <dgm:presLayoutVars>
          <dgm:bulletEnabled val="1"/>
        </dgm:presLayoutVars>
      </dgm:prSet>
      <dgm:spPr/>
      <dgm:t>
        <a:bodyPr/>
        <a:lstStyle/>
        <a:p>
          <a:endParaRPr lang="en-US"/>
        </a:p>
      </dgm:t>
    </dgm:pt>
    <dgm:pt modelId="{C5A5A9E4-05AD-4B37-B1F0-92D1B5B0A7FC}" type="pres">
      <dgm:prSet presAssocID="{BFA8A705-EF53-46F7-B08A-9C14A3F9443F}" presName="node" presStyleLbl="vennNode1" presStyleIdx="5" presStyleCnt="6" custScaleX="154903" custScaleY="165551" custRadScaleRad="101155" custRadScaleInc="9929">
        <dgm:presLayoutVars>
          <dgm:bulletEnabled val="1"/>
        </dgm:presLayoutVars>
      </dgm:prSet>
      <dgm:spPr/>
      <dgm:t>
        <a:bodyPr/>
        <a:lstStyle/>
        <a:p>
          <a:endParaRPr lang="en-US"/>
        </a:p>
      </dgm:t>
    </dgm:pt>
  </dgm:ptLst>
  <dgm:cxnLst>
    <dgm:cxn modelId="{70E97BD4-8EB0-4D42-AF71-BC420F8E3C68}" srcId="{CB5E5DF0-C743-4A1F-9940-63E3D4927A8B}" destId="{E0A1B51E-D7CC-4F9F-8924-673657BE8919}" srcOrd="1" destOrd="0" parTransId="{3165AD95-8E86-4DCD-9F99-5561E1EADFDC}" sibTransId="{11A2738A-6741-488B-97D2-FBD8AD6C076F}"/>
    <dgm:cxn modelId="{C12D6E2F-0E33-4BBE-863B-45C908C4961F}" srcId="{CB5E5DF0-C743-4A1F-9940-63E3D4927A8B}" destId="{78757E55-701F-4CD0-907A-01380DF1388C}" srcOrd="0" destOrd="0" parTransId="{69FF2BD1-A177-4976-9185-F9543A2563C6}" sibTransId="{3E763549-C9B2-46EE-B8ED-3A13762A1144}"/>
    <dgm:cxn modelId="{667A0B92-65CE-4482-855D-D8C8D2CD5661}" type="presOf" srcId="{B3ABDCC1-CEB7-4F42-9C4C-58086FCBBF3F}" destId="{062224BF-8957-44CD-9DBC-2B366D6A2C49}" srcOrd="0" destOrd="0" presId="urn:microsoft.com/office/officeart/2005/8/layout/radial3"/>
    <dgm:cxn modelId="{003A0C3F-FBDA-45E2-902D-A16D7DC5C072}" srcId="{CB5E5DF0-C743-4A1F-9940-63E3D4927A8B}" destId="{BFA8A705-EF53-46F7-B08A-9C14A3F9443F}" srcOrd="4" destOrd="0" parTransId="{7F0C49E2-B458-4F53-B51C-F2CD6786E363}" sibTransId="{E5C6C6CF-5188-4AB7-AEC8-EF14DED03BB2}"/>
    <dgm:cxn modelId="{FF43B884-7E4A-41D9-955D-4F630BBE9FEE}" srcId="{CB5E5DF0-C743-4A1F-9940-63E3D4927A8B}" destId="{5043BCA7-1702-43D2-B611-236F4B8DDD2E}" srcOrd="3" destOrd="0" parTransId="{B8A4A4A7-009E-4806-8503-C8BDABBCE5A5}" sibTransId="{5FB691FB-2F33-40E8-948E-645057B44882}"/>
    <dgm:cxn modelId="{450505A9-717A-47EE-963E-BF95F6FD13E4}" type="presOf" srcId="{78757E55-701F-4CD0-907A-01380DF1388C}" destId="{5FBEFF3D-E814-4DEE-9365-EE66A90B160B}" srcOrd="0" destOrd="0" presId="urn:microsoft.com/office/officeart/2005/8/layout/radial3"/>
    <dgm:cxn modelId="{104EDE95-0F16-40D6-B755-F6F37337EFF4}" type="presOf" srcId="{5043BCA7-1702-43D2-B611-236F4B8DDD2E}" destId="{F1D738C9-CBB7-4250-94E4-F2B84E893492}" srcOrd="0" destOrd="0" presId="urn:microsoft.com/office/officeart/2005/8/layout/radial3"/>
    <dgm:cxn modelId="{177F1AE0-A2F2-4F43-8E8C-316B358CF8B0}" type="presOf" srcId="{FAF20F28-427B-4DA3-A097-68310DC7A11C}" destId="{4C77C15B-3C40-4EFA-9AA3-4DEB257E2D72}" srcOrd="0" destOrd="0" presId="urn:microsoft.com/office/officeart/2005/8/layout/radial3"/>
    <dgm:cxn modelId="{A5EB8F84-9666-4D2F-A2B9-95D11ACD5CF6}" srcId="{CB5E5DF0-C743-4A1F-9940-63E3D4927A8B}" destId="{B3ABDCC1-CEB7-4F42-9C4C-58086FCBBF3F}" srcOrd="2" destOrd="0" parTransId="{B8A3A0AF-62FC-4895-9A92-8600180C382D}" sibTransId="{9F43938F-4FA8-4A70-8440-24AD5C55989E}"/>
    <dgm:cxn modelId="{89DD6BEC-DF66-442D-A918-C676CD1F0504}" type="presOf" srcId="{CB5E5DF0-C743-4A1F-9940-63E3D4927A8B}" destId="{FC296FF6-BFBE-4609-83F8-677E74AC80E8}" srcOrd="0" destOrd="0" presId="urn:microsoft.com/office/officeart/2005/8/layout/radial3"/>
    <dgm:cxn modelId="{7F30D29E-6A81-4201-A385-47A319BA0BDB}" type="presOf" srcId="{E0A1B51E-D7CC-4F9F-8924-673657BE8919}" destId="{C1516710-0BAD-4907-B09A-FCDD71813BDA}" srcOrd="0" destOrd="0" presId="urn:microsoft.com/office/officeart/2005/8/layout/radial3"/>
    <dgm:cxn modelId="{0853189E-7881-44B9-8FE1-E0E103A53F45}" srcId="{FAF20F28-427B-4DA3-A097-68310DC7A11C}" destId="{CB5E5DF0-C743-4A1F-9940-63E3D4927A8B}" srcOrd="0" destOrd="0" parTransId="{04D98AA5-EAB5-4652-8424-094BFCBB0297}" sibTransId="{358A9FAE-7329-4769-B7F4-45CA0EA68E9B}"/>
    <dgm:cxn modelId="{2B080BCA-0009-484C-B99C-4954A51F7789}" type="presOf" srcId="{BFA8A705-EF53-46F7-B08A-9C14A3F9443F}" destId="{C5A5A9E4-05AD-4B37-B1F0-92D1B5B0A7FC}" srcOrd="0" destOrd="0" presId="urn:microsoft.com/office/officeart/2005/8/layout/radial3"/>
    <dgm:cxn modelId="{94945EF8-A93C-4774-B7AE-92A8400DC183}" type="presParOf" srcId="{4C77C15B-3C40-4EFA-9AA3-4DEB257E2D72}" destId="{45CCB3F8-F2D1-4063-807C-C1B79539BFD7}" srcOrd="0" destOrd="0" presId="urn:microsoft.com/office/officeart/2005/8/layout/radial3"/>
    <dgm:cxn modelId="{4A1EAEA9-5898-49AD-BD3A-29F9BA927B98}" type="presParOf" srcId="{45CCB3F8-F2D1-4063-807C-C1B79539BFD7}" destId="{FC296FF6-BFBE-4609-83F8-677E74AC80E8}" srcOrd="0" destOrd="0" presId="urn:microsoft.com/office/officeart/2005/8/layout/radial3"/>
    <dgm:cxn modelId="{CB2F195C-5F41-413B-9A75-9C22F9AB72AD}" type="presParOf" srcId="{45CCB3F8-F2D1-4063-807C-C1B79539BFD7}" destId="{5FBEFF3D-E814-4DEE-9365-EE66A90B160B}" srcOrd="1" destOrd="0" presId="urn:microsoft.com/office/officeart/2005/8/layout/radial3"/>
    <dgm:cxn modelId="{08F9D85C-4E90-4ED0-AB06-C2F94FE28EFA}" type="presParOf" srcId="{45CCB3F8-F2D1-4063-807C-C1B79539BFD7}" destId="{C1516710-0BAD-4907-B09A-FCDD71813BDA}" srcOrd="2" destOrd="0" presId="urn:microsoft.com/office/officeart/2005/8/layout/radial3"/>
    <dgm:cxn modelId="{20A3E24C-FE70-467C-BE2D-D8CEFD938C12}" type="presParOf" srcId="{45CCB3F8-F2D1-4063-807C-C1B79539BFD7}" destId="{062224BF-8957-44CD-9DBC-2B366D6A2C49}" srcOrd="3" destOrd="0" presId="urn:microsoft.com/office/officeart/2005/8/layout/radial3"/>
    <dgm:cxn modelId="{D0B508EC-AF4F-486E-9C8F-3FC72A3C9330}" type="presParOf" srcId="{45CCB3F8-F2D1-4063-807C-C1B79539BFD7}" destId="{F1D738C9-CBB7-4250-94E4-F2B84E893492}" srcOrd="4" destOrd="0" presId="urn:microsoft.com/office/officeart/2005/8/layout/radial3"/>
    <dgm:cxn modelId="{F2E320DB-577E-43F9-8D61-2F72B548B5AC}" type="presParOf" srcId="{45CCB3F8-F2D1-4063-807C-C1B79539BFD7}" destId="{C5A5A9E4-05AD-4B37-B1F0-92D1B5B0A7FC}" srcOrd="5"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95F62-9909-7D4E-A0D7-83E86505D650}" type="doc">
      <dgm:prSet loTypeId="urn:microsoft.com/office/officeart/2005/8/layout/process4" loCatId="" qsTypeId="urn:microsoft.com/office/officeart/2005/8/quickstyle/simple2" qsCatId="simple" csTypeId="urn:microsoft.com/office/officeart/2005/8/colors/accent0_1" csCatId="mainScheme"/>
      <dgm:spPr/>
      <dgm:t>
        <a:bodyPr/>
        <a:lstStyle/>
        <a:p>
          <a:endParaRPr lang="en-US"/>
        </a:p>
      </dgm:t>
    </dgm:pt>
    <dgm:pt modelId="{F47938C3-2CB0-2942-ADED-75F33F4D7F5A}">
      <dgm:prSet/>
      <dgm:spPr>
        <a:xfrm rot="10800000">
          <a:off x="0" y="2140"/>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rtl="0"/>
          <a:r>
            <a:rPr lang="en-US">
              <a:solidFill>
                <a:sysClr val="windowText" lastClr="000000">
                  <a:hueOff val="0"/>
                  <a:satOff val="0"/>
                  <a:lumOff val="0"/>
                  <a:alphaOff val="0"/>
                </a:sysClr>
              </a:solidFill>
              <a:latin typeface="Calibri"/>
              <a:ea typeface="+mn-ea"/>
              <a:cs typeface="+mn-cs"/>
            </a:rPr>
            <a:t>Preparation</a:t>
          </a:r>
        </a:p>
      </dgm:t>
    </dgm:pt>
    <dgm:pt modelId="{319D79C6-7846-4244-ABCD-493EDCD4975D}" type="parTrans" cxnId="{295DDB8F-8837-3F4B-A1F2-343680A21A8F}">
      <dgm:prSet/>
      <dgm:spPr/>
      <dgm:t>
        <a:bodyPr/>
        <a:lstStyle/>
        <a:p>
          <a:endParaRPr lang="en-US"/>
        </a:p>
      </dgm:t>
    </dgm:pt>
    <dgm:pt modelId="{612BEC37-AFEA-CB40-8AE0-B39EC329A8DA}" type="sibTrans" cxnId="{295DDB8F-8837-3F4B-A1F2-343680A21A8F}">
      <dgm:prSet/>
      <dgm:spPr/>
      <dgm:t>
        <a:bodyPr/>
        <a:lstStyle/>
        <a:p>
          <a:endParaRPr lang="en-US"/>
        </a:p>
      </dgm:t>
    </dgm:pt>
    <dgm:pt modelId="{92F45E8A-1992-6340-AD8D-4D5D35935BEC}">
      <dgm:prSet/>
      <dgm:spPr>
        <a:xfrm rot="10800000">
          <a:off x="0" y="801504"/>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rtl="0"/>
          <a:r>
            <a:rPr lang="en-US">
              <a:solidFill>
                <a:sysClr val="windowText" lastClr="000000">
                  <a:hueOff val="0"/>
                  <a:satOff val="0"/>
                  <a:lumOff val="0"/>
                  <a:alphaOff val="0"/>
                </a:sysClr>
              </a:solidFill>
              <a:latin typeface="Calibri"/>
              <a:ea typeface="+mn-ea"/>
              <a:cs typeface="+mn-cs"/>
            </a:rPr>
            <a:t>The 30s intro</a:t>
          </a:r>
        </a:p>
      </dgm:t>
    </dgm:pt>
    <dgm:pt modelId="{71F88CE1-F4B6-A646-8D7E-7FE4A5C373AA}" type="parTrans" cxnId="{034A15BE-D4AE-2A44-892C-7BDC8F2C28CE}">
      <dgm:prSet/>
      <dgm:spPr/>
      <dgm:t>
        <a:bodyPr/>
        <a:lstStyle/>
        <a:p>
          <a:endParaRPr lang="en-US"/>
        </a:p>
      </dgm:t>
    </dgm:pt>
    <dgm:pt modelId="{98473EFA-B976-6D4A-82E4-1F002BF48987}" type="sibTrans" cxnId="{034A15BE-D4AE-2A44-892C-7BDC8F2C28CE}">
      <dgm:prSet/>
      <dgm:spPr/>
      <dgm:t>
        <a:bodyPr/>
        <a:lstStyle/>
        <a:p>
          <a:endParaRPr lang="en-US"/>
        </a:p>
      </dgm:t>
    </dgm:pt>
    <dgm:pt modelId="{FB252010-888F-7A45-BDFE-21D00D935819}">
      <dgm:prSet/>
      <dgm:spPr>
        <a:xfrm rot="10800000">
          <a:off x="0" y="1600868"/>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rtl="0"/>
          <a:r>
            <a:rPr lang="en-US">
              <a:solidFill>
                <a:sysClr val="windowText" lastClr="000000">
                  <a:hueOff val="0"/>
                  <a:satOff val="0"/>
                  <a:lumOff val="0"/>
                  <a:alphaOff val="0"/>
                </a:sysClr>
              </a:solidFill>
              <a:latin typeface="Calibri"/>
              <a:ea typeface="+mn-ea"/>
              <a:cs typeface="+mn-cs"/>
            </a:rPr>
            <a:t>Invite discussion</a:t>
          </a:r>
        </a:p>
      </dgm:t>
    </dgm:pt>
    <dgm:pt modelId="{7E1C1552-CB99-B449-8C09-B838BE337DBE}" type="parTrans" cxnId="{EC8470E6-90A9-E14F-A570-43BE88C013D4}">
      <dgm:prSet/>
      <dgm:spPr/>
      <dgm:t>
        <a:bodyPr/>
        <a:lstStyle/>
        <a:p>
          <a:endParaRPr lang="en-US"/>
        </a:p>
      </dgm:t>
    </dgm:pt>
    <dgm:pt modelId="{81308CBE-7795-DD42-A263-D3065751D735}" type="sibTrans" cxnId="{EC8470E6-90A9-E14F-A570-43BE88C013D4}">
      <dgm:prSet/>
      <dgm:spPr/>
      <dgm:t>
        <a:bodyPr/>
        <a:lstStyle/>
        <a:p>
          <a:endParaRPr lang="en-US"/>
        </a:p>
      </dgm:t>
    </dgm:pt>
    <dgm:pt modelId="{74694F68-AF37-1848-B468-B32EFE43ACC1}">
      <dgm:prSet/>
      <dgm:spPr>
        <a:xfrm rot="10800000">
          <a:off x="0" y="2400232"/>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rtl="0"/>
          <a:r>
            <a:rPr lang="en-US">
              <a:solidFill>
                <a:sysClr val="windowText" lastClr="000000">
                  <a:hueOff val="0"/>
                  <a:satOff val="0"/>
                  <a:lumOff val="0"/>
                  <a:alphaOff val="0"/>
                </a:sysClr>
              </a:solidFill>
              <a:latin typeface="Calibri"/>
              <a:ea typeface="+mn-ea"/>
              <a:cs typeface="+mn-cs"/>
            </a:rPr>
            <a:t>Discuss alternative</a:t>
          </a:r>
        </a:p>
      </dgm:t>
    </dgm:pt>
    <dgm:pt modelId="{007D88F9-F023-9C47-BFF8-828872836314}" type="parTrans" cxnId="{34389801-A7FA-BD44-A265-867750C360B5}">
      <dgm:prSet/>
      <dgm:spPr/>
      <dgm:t>
        <a:bodyPr/>
        <a:lstStyle/>
        <a:p>
          <a:endParaRPr lang="en-US"/>
        </a:p>
      </dgm:t>
    </dgm:pt>
    <dgm:pt modelId="{32E07020-315C-4E43-99E2-D96B76E31430}" type="sibTrans" cxnId="{34389801-A7FA-BD44-A265-867750C360B5}">
      <dgm:prSet/>
      <dgm:spPr/>
      <dgm:t>
        <a:bodyPr/>
        <a:lstStyle/>
        <a:p>
          <a:endParaRPr lang="en-US"/>
        </a:p>
      </dgm:t>
    </dgm:pt>
    <dgm:pt modelId="{E4475C6E-ADC6-4C46-BCD3-B9CC37CBF31F}">
      <dgm:prSet/>
      <dgm:spPr>
        <a:xfrm rot="10800000">
          <a:off x="0" y="3199596"/>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rtl="0"/>
          <a:r>
            <a:rPr lang="en-US">
              <a:solidFill>
                <a:sysClr val="windowText" lastClr="000000">
                  <a:hueOff val="0"/>
                  <a:satOff val="0"/>
                  <a:lumOff val="0"/>
                  <a:alphaOff val="0"/>
                </a:sysClr>
              </a:solidFill>
              <a:latin typeface="Calibri"/>
              <a:ea typeface="+mn-ea"/>
              <a:cs typeface="+mn-cs"/>
            </a:rPr>
            <a:t>Agree a way forward</a:t>
          </a:r>
        </a:p>
      </dgm:t>
    </dgm:pt>
    <dgm:pt modelId="{0E614A63-661F-194F-AFAD-175AB94771EB}" type="parTrans" cxnId="{3A325A44-600A-5B42-A89E-27972210221D}">
      <dgm:prSet/>
      <dgm:spPr/>
      <dgm:t>
        <a:bodyPr/>
        <a:lstStyle/>
        <a:p>
          <a:endParaRPr lang="en-US"/>
        </a:p>
      </dgm:t>
    </dgm:pt>
    <dgm:pt modelId="{45584F6C-B393-0F4F-9D4D-5B5434296F9D}" type="sibTrans" cxnId="{3A325A44-600A-5B42-A89E-27972210221D}">
      <dgm:prSet/>
      <dgm:spPr/>
      <dgm:t>
        <a:bodyPr/>
        <a:lstStyle/>
        <a:p>
          <a:endParaRPr lang="en-US"/>
        </a:p>
      </dgm:t>
    </dgm:pt>
    <dgm:pt modelId="{A953AAD6-5AD8-EF4D-8044-229D8D2B1342}">
      <dgm:prSet/>
      <dgm:spPr>
        <a:xfrm>
          <a:off x="0" y="3998960"/>
          <a:ext cx="8229600" cy="524861"/>
        </a:xfrm>
        <a:prstGeom prst="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gm:spPr>
      <dgm:t>
        <a:bodyPr/>
        <a:lstStyle/>
        <a:p>
          <a:pPr rtl="0"/>
          <a:r>
            <a:rPr lang="en-US">
              <a:solidFill>
                <a:sysClr val="windowText" lastClr="000000">
                  <a:hueOff val="0"/>
                  <a:satOff val="0"/>
                  <a:lumOff val="0"/>
                  <a:alphaOff val="0"/>
                </a:sysClr>
              </a:solidFill>
              <a:latin typeface="Calibri"/>
              <a:ea typeface="+mn-ea"/>
              <a:cs typeface="+mn-cs"/>
            </a:rPr>
            <a:t>Close</a:t>
          </a:r>
        </a:p>
      </dgm:t>
    </dgm:pt>
    <dgm:pt modelId="{F819DE04-4D4C-0E48-B444-DC1F7471B947}" type="parTrans" cxnId="{6B4D69CC-CBBC-044E-855A-BFE680EDAD85}">
      <dgm:prSet/>
      <dgm:spPr/>
      <dgm:t>
        <a:bodyPr/>
        <a:lstStyle/>
        <a:p>
          <a:endParaRPr lang="en-US"/>
        </a:p>
      </dgm:t>
    </dgm:pt>
    <dgm:pt modelId="{E813E7FA-C3F1-F34D-A0E6-4ABA0A8A80DB}" type="sibTrans" cxnId="{6B4D69CC-CBBC-044E-855A-BFE680EDAD85}">
      <dgm:prSet/>
      <dgm:spPr/>
      <dgm:t>
        <a:bodyPr/>
        <a:lstStyle/>
        <a:p>
          <a:endParaRPr lang="en-US"/>
        </a:p>
      </dgm:t>
    </dgm:pt>
    <dgm:pt modelId="{2AADC407-B29E-9243-B82F-7B52B86D2C38}" type="pres">
      <dgm:prSet presAssocID="{F7395F62-9909-7D4E-A0D7-83E86505D650}" presName="Name0" presStyleCnt="0">
        <dgm:presLayoutVars>
          <dgm:dir/>
          <dgm:animLvl val="lvl"/>
          <dgm:resizeHandles val="exact"/>
        </dgm:presLayoutVars>
      </dgm:prSet>
      <dgm:spPr/>
      <dgm:t>
        <a:bodyPr/>
        <a:lstStyle/>
        <a:p>
          <a:endParaRPr lang="en-US"/>
        </a:p>
      </dgm:t>
    </dgm:pt>
    <dgm:pt modelId="{E17B4EC7-CCFC-7E48-A926-C7B05A5F3450}" type="pres">
      <dgm:prSet presAssocID="{A953AAD6-5AD8-EF4D-8044-229D8D2B1342}" presName="boxAndChildren" presStyleCnt="0"/>
      <dgm:spPr/>
    </dgm:pt>
    <dgm:pt modelId="{0C57C847-E8E4-964B-AFE6-EBDB0849E181}" type="pres">
      <dgm:prSet presAssocID="{A953AAD6-5AD8-EF4D-8044-229D8D2B1342}" presName="parentTextBox" presStyleLbl="node1" presStyleIdx="0" presStyleCnt="6"/>
      <dgm:spPr/>
      <dgm:t>
        <a:bodyPr/>
        <a:lstStyle/>
        <a:p>
          <a:endParaRPr lang="en-US"/>
        </a:p>
      </dgm:t>
    </dgm:pt>
    <dgm:pt modelId="{9F5C672B-97F0-C547-A35D-9E80E53B5593}" type="pres">
      <dgm:prSet presAssocID="{45584F6C-B393-0F4F-9D4D-5B5434296F9D}" presName="sp" presStyleCnt="0"/>
      <dgm:spPr/>
    </dgm:pt>
    <dgm:pt modelId="{CE7E46C4-9B1E-6947-9E6D-1CB3327E5BF9}" type="pres">
      <dgm:prSet presAssocID="{E4475C6E-ADC6-4C46-BCD3-B9CC37CBF31F}" presName="arrowAndChildren" presStyleCnt="0"/>
      <dgm:spPr/>
    </dgm:pt>
    <dgm:pt modelId="{F3E246EE-E38B-7A49-993C-6DDFC22623C1}" type="pres">
      <dgm:prSet presAssocID="{E4475C6E-ADC6-4C46-BCD3-B9CC37CBF31F}" presName="parentTextArrow" presStyleLbl="node1" presStyleIdx="1" presStyleCnt="6"/>
      <dgm:spPr/>
      <dgm:t>
        <a:bodyPr/>
        <a:lstStyle/>
        <a:p>
          <a:endParaRPr lang="en-US"/>
        </a:p>
      </dgm:t>
    </dgm:pt>
    <dgm:pt modelId="{C6467A83-02E2-B648-BD9C-526FBB122AB6}" type="pres">
      <dgm:prSet presAssocID="{32E07020-315C-4E43-99E2-D96B76E31430}" presName="sp" presStyleCnt="0"/>
      <dgm:spPr/>
    </dgm:pt>
    <dgm:pt modelId="{BF8CA77A-D0AE-EE46-8984-0FB2722E7726}" type="pres">
      <dgm:prSet presAssocID="{74694F68-AF37-1848-B468-B32EFE43ACC1}" presName="arrowAndChildren" presStyleCnt="0"/>
      <dgm:spPr/>
    </dgm:pt>
    <dgm:pt modelId="{9453A12C-15EE-334B-B25A-4E04E1F3663E}" type="pres">
      <dgm:prSet presAssocID="{74694F68-AF37-1848-B468-B32EFE43ACC1}" presName="parentTextArrow" presStyleLbl="node1" presStyleIdx="2" presStyleCnt="6"/>
      <dgm:spPr/>
      <dgm:t>
        <a:bodyPr/>
        <a:lstStyle/>
        <a:p>
          <a:endParaRPr lang="en-US"/>
        </a:p>
      </dgm:t>
    </dgm:pt>
    <dgm:pt modelId="{9706E194-6F8B-EE49-ADC3-EB1F7D5F2D4E}" type="pres">
      <dgm:prSet presAssocID="{81308CBE-7795-DD42-A263-D3065751D735}" presName="sp" presStyleCnt="0"/>
      <dgm:spPr/>
    </dgm:pt>
    <dgm:pt modelId="{4726297D-4FEA-E143-AA0D-DD18565F5FB3}" type="pres">
      <dgm:prSet presAssocID="{FB252010-888F-7A45-BDFE-21D00D935819}" presName="arrowAndChildren" presStyleCnt="0"/>
      <dgm:spPr/>
    </dgm:pt>
    <dgm:pt modelId="{8D772947-5616-4946-A1C7-1AFAF3D0ECE3}" type="pres">
      <dgm:prSet presAssocID="{FB252010-888F-7A45-BDFE-21D00D935819}" presName="parentTextArrow" presStyleLbl="node1" presStyleIdx="3" presStyleCnt="6"/>
      <dgm:spPr/>
      <dgm:t>
        <a:bodyPr/>
        <a:lstStyle/>
        <a:p>
          <a:endParaRPr lang="en-US"/>
        </a:p>
      </dgm:t>
    </dgm:pt>
    <dgm:pt modelId="{78D3FD81-1DF2-4849-AEEB-2FBA84DD5315}" type="pres">
      <dgm:prSet presAssocID="{98473EFA-B976-6D4A-82E4-1F002BF48987}" presName="sp" presStyleCnt="0"/>
      <dgm:spPr/>
    </dgm:pt>
    <dgm:pt modelId="{F5D4959C-F235-CA4F-BE72-F7C2EF146A50}" type="pres">
      <dgm:prSet presAssocID="{92F45E8A-1992-6340-AD8D-4D5D35935BEC}" presName="arrowAndChildren" presStyleCnt="0"/>
      <dgm:spPr/>
    </dgm:pt>
    <dgm:pt modelId="{3B0950A8-F68B-7C46-A10E-B4583B71C220}" type="pres">
      <dgm:prSet presAssocID="{92F45E8A-1992-6340-AD8D-4D5D35935BEC}" presName="parentTextArrow" presStyleLbl="node1" presStyleIdx="4" presStyleCnt="6"/>
      <dgm:spPr/>
      <dgm:t>
        <a:bodyPr/>
        <a:lstStyle/>
        <a:p>
          <a:endParaRPr lang="en-US"/>
        </a:p>
      </dgm:t>
    </dgm:pt>
    <dgm:pt modelId="{8FCE6B13-2137-EC4B-A09F-32A6FB4E4034}" type="pres">
      <dgm:prSet presAssocID="{612BEC37-AFEA-CB40-8AE0-B39EC329A8DA}" presName="sp" presStyleCnt="0"/>
      <dgm:spPr/>
    </dgm:pt>
    <dgm:pt modelId="{C9242521-E40F-0D40-A940-6460093D3A78}" type="pres">
      <dgm:prSet presAssocID="{F47938C3-2CB0-2942-ADED-75F33F4D7F5A}" presName="arrowAndChildren" presStyleCnt="0"/>
      <dgm:spPr/>
    </dgm:pt>
    <dgm:pt modelId="{8C91DF5B-623A-A94C-B3B3-1D25805B5D6B}" type="pres">
      <dgm:prSet presAssocID="{F47938C3-2CB0-2942-ADED-75F33F4D7F5A}" presName="parentTextArrow" presStyleLbl="node1" presStyleIdx="5" presStyleCnt="6"/>
      <dgm:spPr/>
      <dgm:t>
        <a:bodyPr/>
        <a:lstStyle/>
        <a:p>
          <a:endParaRPr lang="en-US"/>
        </a:p>
      </dgm:t>
    </dgm:pt>
  </dgm:ptLst>
  <dgm:cxnLst>
    <dgm:cxn modelId="{6B4D69CC-CBBC-044E-855A-BFE680EDAD85}" srcId="{F7395F62-9909-7D4E-A0D7-83E86505D650}" destId="{A953AAD6-5AD8-EF4D-8044-229D8D2B1342}" srcOrd="5" destOrd="0" parTransId="{F819DE04-4D4C-0E48-B444-DC1F7471B947}" sibTransId="{E813E7FA-C3F1-F34D-A0E6-4ABA0A8A80DB}"/>
    <dgm:cxn modelId="{295DDB8F-8837-3F4B-A1F2-343680A21A8F}" srcId="{F7395F62-9909-7D4E-A0D7-83E86505D650}" destId="{F47938C3-2CB0-2942-ADED-75F33F4D7F5A}" srcOrd="0" destOrd="0" parTransId="{319D79C6-7846-4244-ABCD-493EDCD4975D}" sibTransId="{612BEC37-AFEA-CB40-8AE0-B39EC329A8DA}"/>
    <dgm:cxn modelId="{054DB8C2-F639-7241-A878-4614281AFA4F}" type="presOf" srcId="{F47938C3-2CB0-2942-ADED-75F33F4D7F5A}" destId="{8C91DF5B-623A-A94C-B3B3-1D25805B5D6B}" srcOrd="0" destOrd="0" presId="urn:microsoft.com/office/officeart/2005/8/layout/process4"/>
    <dgm:cxn modelId="{3A325A44-600A-5B42-A89E-27972210221D}" srcId="{F7395F62-9909-7D4E-A0D7-83E86505D650}" destId="{E4475C6E-ADC6-4C46-BCD3-B9CC37CBF31F}" srcOrd="4" destOrd="0" parTransId="{0E614A63-661F-194F-AFAD-175AB94771EB}" sibTransId="{45584F6C-B393-0F4F-9D4D-5B5434296F9D}"/>
    <dgm:cxn modelId="{4FCAA04F-8793-9F4F-97F6-42724C72A6C2}" type="presOf" srcId="{A953AAD6-5AD8-EF4D-8044-229D8D2B1342}" destId="{0C57C847-E8E4-964B-AFE6-EBDB0849E181}" srcOrd="0" destOrd="0" presId="urn:microsoft.com/office/officeart/2005/8/layout/process4"/>
    <dgm:cxn modelId="{34389801-A7FA-BD44-A265-867750C360B5}" srcId="{F7395F62-9909-7D4E-A0D7-83E86505D650}" destId="{74694F68-AF37-1848-B468-B32EFE43ACC1}" srcOrd="3" destOrd="0" parTransId="{007D88F9-F023-9C47-BFF8-828872836314}" sibTransId="{32E07020-315C-4E43-99E2-D96B76E31430}"/>
    <dgm:cxn modelId="{EC8470E6-90A9-E14F-A570-43BE88C013D4}" srcId="{F7395F62-9909-7D4E-A0D7-83E86505D650}" destId="{FB252010-888F-7A45-BDFE-21D00D935819}" srcOrd="2" destOrd="0" parTransId="{7E1C1552-CB99-B449-8C09-B838BE337DBE}" sibTransId="{81308CBE-7795-DD42-A263-D3065751D735}"/>
    <dgm:cxn modelId="{A0F7D812-A31F-5A4C-BC12-5EF75B242409}" type="presOf" srcId="{92F45E8A-1992-6340-AD8D-4D5D35935BEC}" destId="{3B0950A8-F68B-7C46-A10E-B4583B71C220}" srcOrd="0" destOrd="0" presId="urn:microsoft.com/office/officeart/2005/8/layout/process4"/>
    <dgm:cxn modelId="{C8D1BF3A-97A9-9C44-8F07-B34F8A5CB85A}" type="presOf" srcId="{E4475C6E-ADC6-4C46-BCD3-B9CC37CBF31F}" destId="{F3E246EE-E38B-7A49-993C-6DDFC22623C1}" srcOrd="0" destOrd="0" presId="urn:microsoft.com/office/officeart/2005/8/layout/process4"/>
    <dgm:cxn modelId="{113CD913-57B2-BD42-94F0-B0786E312D1F}" type="presOf" srcId="{74694F68-AF37-1848-B468-B32EFE43ACC1}" destId="{9453A12C-15EE-334B-B25A-4E04E1F3663E}" srcOrd="0" destOrd="0" presId="urn:microsoft.com/office/officeart/2005/8/layout/process4"/>
    <dgm:cxn modelId="{034A15BE-D4AE-2A44-892C-7BDC8F2C28CE}" srcId="{F7395F62-9909-7D4E-A0D7-83E86505D650}" destId="{92F45E8A-1992-6340-AD8D-4D5D35935BEC}" srcOrd="1" destOrd="0" parTransId="{71F88CE1-F4B6-A646-8D7E-7FE4A5C373AA}" sibTransId="{98473EFA-B976-6D4A-82E4-1F002BF48987}"/>
    <dgm:cxn modelId="{93956705-5F22-FF45-ADA1-DCFF9987E50A}" type="presOf" srcId="{F7395F62-9909-7D4E-A0D7-83E86505D650}" destId="{2AADC407-B29E-9243-B82F-7B52B86D2C38}" srcOrd="0" destOrd="0" presId="urn:microsoft.com/office/officeart/2005/8/layout/process4"/>
    <dgm:cxn modelId="{0CA889A9-D3A8-4B4A-BFD5-FF75A24D0E61}" type="presOf" srcId="{FB252010-888F-7A45-BDFE-21D00D935819}" destId="{8D772947-5616-4946-A1C7-1AFAF3D0ECE3}" srcOrd="0" destOrd="0" presId="urn:microsoft.com/office/officeart/2005/8/layout/process4"/>
    <dgm:cxn modelId="{ABBE4DC8-B483-3B4A-B089-99D8BDF77FBB}" type="presParOf" srcId="{2AADC407-B29E-9243-B82F-7B52B86D2C38}" destId="{E17B4EC7-CCFC-7E48-A926-C7B05A5F3450}" srcOrd="0" destOrd="0" presId="urn:microsoft.com/office/officeart/2005/8/layout/process4"/>
    <dgm:cxn modelId="{300EB673-978D-3C43-AC9D-4F2BA86B85CE}" type="presParOf" srcId="{E17B4EC7-CCFC-7E48-A926-C7B05A5F3450}" destId="{0C57C847-E8E4-964B-AFE6-EBDB0849E181}" srcOrd="0" destOrd="0" presId="urn:microsoft.com/office/officeart/2005/8/layout/process4"/>
    <dgm:cxn modelId="{82731A9C-E548-6348-8161-7D22340614D3}" type="presParOf" srcId="{2AADC407-B29E-9243-B82F-7B52B86D2C38}" destId="{9F5C672B-97F0-C547-A35D-9E80E53B5593}" srcOrd="1" destOrd="0" presId="urn:microsoft.com/office/officeart/2005/8/layout/process4"/>
    <dgm:cxn modelId="{D8E5A5F3-75A9-F341-9055-69D86D06DAC7}" type="presParOf" srcId="{2AADC407-B29E-9243-B82F-7B52B86D2C38}" destId="{CE7E46C4-9B1E-6947-9E6D-1CB3327E5BF9}" srcOrd="2" destOrd="0" presId="urn:microsoft.com/office/officeart/2005/8/layout/process4"/>
    <dgm:cxn modelId="{BDB593C3-CA48-BC47-8B17-1FFCCFA540E3}" type="presParOf" srcId="{CE7E46C4-9B1E-6947-9E6D-1CB3327E5BF9}" destId="{F3E246EE-E38B-7A49-993C-6DDFC22623C1}" srcOrd="0" destOrd="0" presId="urn:microsoft.com/office/officeart/2005/8/layout/process4"/>
    <dgm:cxn modelId="{500F04D8-E826-6C45-A2F6-D4233582AAE1}" type="presParOf" srcId="{2AADC407-B29E-9243-B82F-7B52B86D2C38}" destId="{C6467A83-02E2-B648-BD9C-526FBB122AB6}" srcOrd="3" destOrd="0" presId="urn:microsoft.com/office/officeart/2005/8/layout/process4"/>
    <dgm:cxn modelId="{AA947E8B-A20E-AC4E-A0D2-8B7EA75E3B78}" type="presParOf" srcId="{2AADC407-B29E-9243-B82F-7B52B86D2C38}" destId="{BF8CA77A-D0AE-EE46-8984-0FB2722E7726}" srcOrd="4" destOrd="0" presId="urn:microsoft.com/office/officeart/2005/8/layout/process4"/>
    <dgm:cxn modelId="{E0369B16-A348-2C46-97D2-C3AB03821EF1}" type="presParOf" srcId="{BF8CA77A-D0AE-EE46-8984-0FB2722E7726}" destId="{9453A12C-15EE-334B-B25A-4E04E1F3663E}" srcOrd="0" destOrd="0" presId="urn:microsoft.com/office/officeart/2005/8/layout/process4"/>
    <dgm:cxn modelId="{6AEB269C-8CB0-B44B-BA49-1979601398A4}" type="presParOf" srcId="{2AADC407-B29E-9243-B82F-7B52B86D2C38}" destId="{9706E194-6F8B-EE49-ADC3-EB1F7D5F2D4E}" srcOrd="5" destOrd="0" presId="urn:microsoft.com/office/officeart/2005/8/layout/process4"/>
    <dgm:cxn modelId="{95ACB990-983C-EC49-97EE-92EB69205A23}" type="presParOf" srcId="{2AADC407-B29E-9243-B82F-7B52B86D2C38}" destId="{4726297D-4FEA-E143-AA0D-DD18565F5FB3}" srcOrd="6" destOrd="0" presId="urn:microsoft.com/office/officeart/2005/8/layout/process4"/>
    <dgm:cxn modelId="{03003FC5-9E3B-E24D-B311-A3750187BD29}" type="presParOf" srcId="{4726297D-4FEA-E143-AA0D-DD18565F5FB3}" destId="{8D772947-5616-4946-A1C7-1AFAF3D0ECE3}" srcOrd="0" destOrd="0" presId="urn:microsoft.com/office/officeart/2005/8/layout/process4"/>
    <dgm:cxn modelId="{7B892C6F-0F51-094A-B9E4-CDC7945EFA23}" type="presParOf" srcId="{2AADC407-B29E-9243-B82F-7B52B86D2C38}" destId="{78D3FD81-1DF2-4849-AEEB-2FBA84DD5315}" srcOrd="7" destOrd="0" presId="urn:microsoft.com/office/officeart/2005/8/layout/process4"/>
    <dgm:cxn modelId="{03D434E0-47AE-6248-BB02-CF9ABAEA8A72}" type="presParOf" srcId="{2AADC407-B29E-9243-B82F-7B52B86D2C38}" destId="{F5D4959C-F235-CA4F-BE72-F7C2EF146A50}" srcOrd="8" destOrd="0" presId="urn:microsoft.com/office/officeart/2005/8/layout/process4"/>
    <dgm:cxn modelId="{3C16BC6C-242D-2C4D-A200-F1AB87A8CA99}" type="presParOf" srcId="{F5D4959C-F235-CA4F-BE72-F7C2EF146A50}" destId="{3B0950A8-F68B-7C46-A10E-B4583B71C220}" srcOrd="0" destOrd="0" presId="urn:microsoft.com/office/officeart/2005/8/layout/process4"/>
    <dgm:cxn modelId="{D4AE2F73-BAD5-6D4E-9092-085752592E06}" type="presParOf" srcId="{2AADC407-B29E-9243-B82F-7B52B86D2C38}" destId="{8FCE6B13-2137-EC4B-A09F-32A6FB4E4034}" srcOrd="9" destOrd="0" presId="urn:microsoft.com/office/officeart/2005/8/layout/process4"/>
    <dgm:cxn modelId="{6F6FA0D3-7BA0-5B47-A55E-400CA7AE0070}" type="presParOf" srcId="{2AADC407-B29E-9243-B82F-7B52B86D2C38}" destId="{C9242521-E40F-0D40-A940-6460093D3A78}" srcOrd="10" destOrd="0" presId="urn:microsoft.com/office/officeart/2005/8/layout/process4"/>
    <dgm:cxn modelId="{98984EA6-C017-3A40-B7C4-FB93087E24A3}" type="presParOf" srcId="{C9242521-E40F-0D40-A940-6460093D3A78}" destId="{8C91DF5B-623A-A94C-B3B3-1D25805B5D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E7D64-87C0-497E-A099-D50175553004}">
      <dsp:nvSpPr>
        <dsp:cNvPr id="0" name=""/>
        <dsp:cNvSpPr/>
      </dsp:nvSpPr>
      <dsp:spPr>
        <a:xfrm>
          <a:off x="2027552" y="1254152"/>
          <a:ext cx="1594081" cy="137894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PGCE</a:t>
          </a:r>
        </a:p>
      </dsp:txBody>
      <dsp:txXfrm>
        <a:off x="2291714" y="1482663"/>
        <a:ext cx="1065757" cy="921923"/>
      </dsp:txXfrm>
    </dsp:sp>
    <dsp:sp modelId="{27C90344-A4A4-4F56-8C1A-7F96AFAAD43B}">
      <dsp:nvSpPr>
        <dsp:cNvPr id="0" name=""/>
        <dsp:cNvSpPr/>
      </dsp:nvSpPr>
      <dsp:spPr>
        <a:xfrm>
          <a:off x="3025753" y="594419"/>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F61CF-E0AE-4873-B5D2-5C2B43D4E958}">
      <dsp:nvSpPr>
        <dsp:cNvPr id="0" name=""/>
        <dsp:cNvSpPr/>
      </dsp:nvSpPr>
      <dsp:spPr>
        <a:xfrm>
          <a:off x="2174390" y="0"/>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Taught course</a:t>
          </a:r>
        </a:p>
      </dsp:txBody>
      <dsp:txXfrm>
        <a:off x="2390878" y="187288"/>
        <a:ext cx="873362" cy="755560"/>
      </dsp:txXfrm>
    </dsp:sp>
    <dsp:sp modelId="{C3323A12-B6C9-4F8A-8289-119962FE0876}">
      <dsp:nvSpPr>
        <dsp:cNvPr id="0" name=""/>
        <dsp:cNvSpPr/>
      </dsp:nvSpPr>
      <dsp:spPr>
        <a:xfrm>
          <a:off x="3727683" y="1563219"/>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BA9F9-6DC9-4EDA-BF83-DE8F69FEB921}">
      <dsp:nvSpPr>
        <dsp:cNvPr id="0" name=""/>
        <dsp:cNvSpPr/>
      </dsp:nvSpPr>
      <dsp:spPr>
        <a:xfrm>
          <a:off x="3372454" y="695109"/>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Placement 1</a:t>
          </a:r>
        </a:p>
      </dsp:txBody>
      <dsp:txXfrm>
        <a:off x="3588942" y="882397"/>
        <a:ext cx="873362" cy="755560"/>
      </dsp:txXfrm>
    </dsp:sp>
    <dsp:sp modelId="{220B10BA-61DE-4038-9BD9-04EC26EEBE52}">
      <dsp:nvSpPr>
        <dsp:cNvPr id="0" name=""/>
        <dsp:cNvSpPr/>
      </dsp:nvSpPr>
      <dsp:spPr>
        <a:xfrm>
          <a:off x="3240077" y="2656811"/>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31B30-25C4-48EE-8324-842CDDA0F5BA}">
      <dsp:nvSpPr>
        <dsp:cNvPr id="0" name=""/>
        <dsp:cNvSpPr/>
      </dsp:nvSpPr>
      <dsp:spPr>
        <a:xfrm>
          <a:off x="3372454" y="2061614"/>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Taught course</a:t>
          </a:r>
        </a:p>
      </dsp:txBody>
      <dsp:txXfrm>
        <a:off x="3588942" y="2248902"/>
        <a:ext cx="873362" cy="755560"/>
      </dsp:txXfrm>
    </dsp:sp>
    <dsp:sp modelId="{BB46F877-23B7-4C15-BCA0-73C06D96C029}">
      <dsp:nvSpPr>
        <dsp:cNvPr id="0" name=""/>
        <dsp:cNvSpPr/>
      </dsp:nvSpPr>
      <dsp:spPr>
        <a:xfrm>
          <a:off x="2030518" y="2770330"/>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C5533-CDB5-4CE3-938C-124A500BE5AB}">
      <dsp:nvSpPr>
        <dsp:cNvPr id="0" name=""/>
        <dsp:cNvSpPr/>
      </dsp:nvSpPr>
      <dsp:spPr>
        <a:xfrm>
          <a:off x="2174390" y="2757501"/>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Academic Assignments</a:t>
          </a:r>
        </a:p>
      </dsp:txBody>
      <dsp:txXfrm>
        <a:off x="2390878" y="2944789"/>
        <a:ext cx="873362" cy="755560"/>
      </dsp:txXfrm>
    </dsp:sp>
    <dsp:sp modelId="{D6FCE59A-442A-4CC6-B124-FF8D420875EB}">
      <dsp:nvSpPr>
        <dsp:cNvPr id="0" name=""/>
        <dsp:cNvSpPr/>
      </dsp:nvSpPr>
      <dsp:spPr>
        <a:xfrm>
          <a:off x="1317093" y="1801920"/>
          <a:ext cx="601442" cy="51822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BC6D0-CA7D-4EDD-B770-43994826F444}">
      <dsp:nvSpPr>
        <dsp:cNvPr id="0" name=""/>
        <dsp:cNvSpPr/>
      </dsp:nvSpPr>
      <dsp:spPr>
        <a:xfrm>
          <a:off x="970763" y="2109428"/>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Taught course</a:t>
          </a:r>
        </a:p>
      </dsp:txBody>
      <dsp:txXfrm>
        <a:off x="1187251" y="2296716"/>
        <a:ext cx="873362" cy="755560"/>
      </dsp:txXfrm>
    </dsp:sp>
    <dsp:sp modelId="{BD7A93AC-A3AD-49F3-A2C6-5F22C433A34E}">
      <dsp:nvSpPr>
        <dsp:cNvPr id="0" name=""/>
        <dsp:cNvSpPr/>
      </dsp:nvSpPr>
      <dsp:spPr>
        <a:xfrm>
          <a:off x="970763" y="693554"/>
          <a:ext cx="1306338" cy="1130136"/>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Placement 2 </a:t>
          </a:r>
        </a:p>
      </dsp:txBody>
      <dsp:txXfrm>
        <a:off x="1187251" y="880842"/>
        <a:ext cx="873362" cy="75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6FF6-BFBE-4609-83F8-677E74AC80E8}">
      <dsp:nvSpPr>
        <dsp:cNvPr id="0" name=""/>
        <dsp:cNvSpPr/>
      </dsp:nvSpPr>
      <dsp:spPr>
        <a:xfrm>
          <a:off x="1695282" y="800520"/>
          <a:ext cx="2414738" cy="26617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a:solidFill>
                <a:srgbClr val="FF0000"/>
              </a:solidFill>
            </a:rPr>
            <a:t> </a:t>
          </a:r>
          <a:r>
            <a:rPr lang="en-US" sz="2400" b="1" kern="1200" dirty="0">
              <a:solidFill>
                <a:srgbClr val="FF0000"/>
              </a:solidFill>
            </a:rPr>
            <a:t>Our curriculum</a:t>
          </a:r>
        </a:p>
      </dsp:txBody>
      <dsp:txXfrm>
        <a:off x="2048912" y="1190322"/>
        <a:ext cx="1707478" cy="1882128"/>
      </dsp:txXfrm>
    </dsp:sp>
    <dsp:sp modelId="{5FBEFF3D-E814-4DEE-9365-EE66A90B160B}">
      <dsp:nvSpPr>
        <dsp:cNvPr id="0" name=""/>
        <dsp:cNvSpPr/>
      </dsp:nvSpPr>
      <dsp:spPr>
        <a:xfrm>
          <a:off x="1935606" y="-235340"/>
          <a:ext cx="1934090" cy="16617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t>School application and placement</a:t>
          </a:r>
        </a:p>
      </dsp:txBody>
      <dsp:txXfrm>
        <a:off x="2218847" y="8023"/>
        <a:ext cx="1367608" cy="1175062"/>
      </dsp:txXfrm>
    </dsp:sp>
    <dsp:sp modelId="{C1516710-0BAD-4907-B09A-FCDD71813BDA}">
      <dsp:nvSpPr>
        <dsp:cNvPr id="0" name=""/>
        <dsp:cNvSpPr/>
      </dsp:nvSpPr>
      <dsp:spPr>
        <a:xfrm>
          <a:off x="3451644" y="634363"/>
          <a:ext cx="1823342" cy="20448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a:t>Expert mentor input, training and support</a:t>
          </a:r>
        </a:p>
      </dsp:txBody>
      <dsp:txXfrm>
        <a:off x="3718666" y="933824"/>
        <a:ext cx="1289298" cy="1445928"/>
      </dsp:txXfrm>
    </dsp:sp>
    <dsp:sp modelId="{062224BF-8957-44CD-9DBC-2B366D6A2C49}">
      <dsp:nvSpPr>
        <dsp:cNvPr id="0" name=""/>
        <dsp:cNvSpPr/>
      </dsp:nvSpPr>
      <dsp:spPr>
        <a:xfrm>
          <a:off x="2861580" y="2390758"/>
          <a:ext cx="2092044" cy="1886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t>Professional tutors input, training and support</a:t>
          </a:r>
        </a:p>
      </dsp:txBody>
      <dsp:txXfrm>
        <a:off x="3167953" y="2667096"/>
        <a:ext cx="1479298" cy="1334279"/>
      </dsp:txXfrm>
    </dsp:sp>
    <dsp:sp modelId="{F1D738C9-CBB7-4250-94E4-F2B84E893492}">
      <dsp:nvSpPr>
        <dsp:cNvPr id="0" name=""/>
        <dsp:cNvSpPr/>
      </dsp:nvSpPr>
      <dsp:spPr>
        <a:xfrm>
          <a:off x="928347" y="2382366"/>
          <a:ext cx="2027120" cy="193178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t>Taught sessions</a:t>
          </a:r>
        </a:p>
      </dsp:txBody>
      <dsp:txXfrm>
        <a:off x="1225212" y="2665270"/>
        <a:ext cx="1433390" cy="1365980"/>
      </dsp:txXfrm>
    </dsp:sp>
    <dsp:sp modelId="{C5A5A9E4-05AD-4B37-B1F0-92D1B5B0A7FC}">
      <dsp:nvSpPr>
        <dsp:cNvPr id="0" name=""/>
        <dsp:cNvSpPr/>
      </dsp:nvSpPr>
      <dsp:spPr>
        <a:xfrm>
          <a:off x="582086" y="494054"/>
          <a:ext cx="1828524" cy="1954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a:t>Academic assignments</a:t>
          </a:r>
        </a:p>
      </dsp:txBody>
      <dsp:txXfrm>
        <a:off x="849867" y="780242"/>
        <a:ext cx="1292962" cy="1381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7C847-E8E4-964B-AFE6-EBDB0849E181}">
      <dsp:nvSpPr>
        <dsp:cNvPr id="0" name=""/>
        <dsp:cNvSpPr/>
      </dsp:nvSpPr>
      <dsp:spPr>
        <a:xfrm>
          <a:off x="0" y="3998960"/>
          <a:ext cx="8229600" cy="524861"/>
        </a:xfrm>
        <a:prstGeom prst="rec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Close</a:t>
          </a:r>
        </a:p>
      </dsp:txBody>
      <dsp:txXfrm>
        <a:off x="0" y="3998960"/>
        <a:ext cx="8229600" cy="524861"/>
      </dsp:txXfrm>
    </dsp:sp>
    <dsp:sp modelId="{F3E246EE-E38B-7A49-993C-6DDFC22623C1}">
      <dsp:nvSpPr>
        <dsp:cNvPr id="0" name=""/>
        <dsp:cNvSpPr/>
      </dsp:nvSpPr>
      <dsp:spPr>
        <a:xfrm rot="10800000">
          <a:off x="0" y="3199596"/>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Agree a way forward</a:t>
          </a:r>
        </a:p>
      </dsp:txBody>
      <dsp:txXfrm rot="10800000">
        <a:off x="0" y="3199596"/>
        <a:ext cx="8229600" cy="524518"/>
      </dsp:txXfrm>
    </dsp:sp>
    <dsp:sp modelId="{9453A12C-15EE-334B-B25A-4E04E1F3663E}">
      <dsp:nvSpPr>
        <dsp:cNvPr id="0" name=""/>
        <dsp:cNvSpPr/>
      </dsp:nvSpPr>
      <dsp:spPr>
        <a:xfrm rot="10800000">
          <a:off x="0" y="2400232"/>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Discuss alternative</a:t>
          </a:r>
        </a:p>
      </dsp:txBody>
      <dsp:txXfrm rot="10800000">
        <a:off x="0" y="2400232"/>
        <a:ext cx="8229600" cy="524518"/>
      </dsp:txXfrm>
    </dsp:sp>
    <dsp:sp modelId="{8D772947-5616-4946-A1C7-1AFAF3D0ECE3}">
      <dsp:nvSpPr>
        <dsp:cNvPr id="0" name=""/>
        <dsp:cNvSpPr/>
      </dsp:nvSpPr>
      <dsp:spPr>
        <a:xfrm rot="10800000">
          <a:off x="0" y="1600868"/>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Invite discussion</a:t>
          </a:r>
        </a:p>
      </dsp:txBody>
      <dsp:txXfrm rot="10800000">
        <a:off x="0" y="1600868"/>
        <a:ext cx="8229600" cy="524518"/>
      </dsp:txXfrm>
    </dsp:sp>
    <dsp:sp modelId="{3B0950A8-F68B-7C46-A10E-B4583B71C220}">
      <dsp:nvSpPr>
        <dsp:cNvPr id="0" name=""/>
        <dsp:cNvSpPr/>
      </dsp:nvSpPr>
      <dsp:spPr>
        <a:xfrm rot="10800000">
          <a:off x="0" y="801504"/>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The 30s intro</a:t>
          </a:r>
        </a:p>
      </dsp:txBody>
      <dsp:txXfrm rot="10800000">
        <a:off x="0" y="801504"/>
        <a:ext cx="8229600" cy="524518"/>
      </dsp:txXfrm>
    </dsp:sp>
    <dsp:sp modelId="{8C91DF5B-623A-A94C-B3B3-1D25805B5D6B}">
      <dsp:nvSpPr>
        <dsp:cNvPr id="0" name=""/>
        <dsp:cNvSpPr/>
      </dsp:nvSpPr>
      <dsp:spPr>
        <a:xfrm rot="10800000">
          <a:off x="0" y="2140"/>
          <a:ext cx="8229600" cy="807236"/>
        </a:xfrm>
        <a:prstGeom prst="upArrowCallout">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a:solidFill>
                <a:sysClr val="windowText" lastClr="000000">
                  <a:hueOff val="0"/>
                  <a:satOff val="0"/>
                  <a:lumOff val="0"/>
                  <a:alphaOff val="0"/>
                </a:sysClr>
              </a:solidFill>
              <a:latin typeface="Calibri"/>
              <a:ea typeface="+mn-ea"/>
              <a:cs typeface="+mn-cs"/>
            </a:rPr>
            <a:t>Preparation</a:t>
          </a:r>
        </a:p>
      </dsp:txBody>
      <dsp:txXfrm rot="10800000">
        <a:off x="0" y="2140"/>
        <a:ext cx="8229600" cy="52451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AECCAEB-7496-4C12-9A08-526B0D813A46}" type="datetimeFigureOut">
              <a:rPr lang="en-GB" smtClean="0"/>
              <a:pPr/>
              <a:t>23/02/2022</a:t>
            </a:fld>
            <a:endParaRPr lang="en-GB" dirty="0"/>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3EE8D4E6-F64F-4999-AC2A-A008E685C045}" type="slidenum">
              <a:rPr lang="en-GB" smtClean="0"/>
              <a:pPr/>
              <a:t>‹#›</a:t>
            </a:fld>
            <a:endParaRPr lang="en-GB" dirty="0"/>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outdoor object, honeycomb, purple&#10;&#10;Description automatically generated">
            <a:extLst>
              <a:ext uri="{FF2B5EF4-FFF2-40B4-BE49-F238E27FC236}">
                <a16:creationId xmlns:a16="http://schemas.microsoft.com/office/drawing/2014/main" id="{38D13313-48F2-4156-94B9-3C7FD2B4C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83" r="2114" b="9076"/>
          <a:stretch/>
        </p:blipFill>
        <p:spPr>
          <a:xfrm>
            <a:off x="0" y="3931133"/>
            <a:ext cx="12192000" cy="3028392"/>
          </a:xfrm>
          <a:prstGeom prst="rect">
            <a:avLst/>
          </a:prstGeom>
        </p:spPr>
      </p:pic>
      <p:sp>
        <p:nvSpPr>
          <p:cNvPr id="276" name="Rectangle 275">
            <a:extLst>
              <a:ext uri="{FF2B5EF4-FFF2-40B4-BE49-F238E27FC236}">
                <a16:creationId xmlns:a16="http://schemas.microsoft.com/office/drawing/2014/main" id="{5A909A08-B412-4862-8799-F0EC59E536EB}"/>
              </a:ext>
            </a:extLst>
          </p:cNvPr>
          <p:cNvSpPr/>
          <p:nvPr userDrawn="1"/>
        </p:nvSpPr>
        <p:spPr>
          <a:xfrm>
            <a:off x="100294" y="155032"/>
            <a:ext cx="4093375" cy="2872028"/>
          </a:xfrm>
          <a:prstGeom prst="rect">
            <a:avLst/>
          </a:prstGeom>
          <a:no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E0939C9-61A5-4242-9E1F-00639B5831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294" y="194895"/>
            <a:ext cx="4112069" cy="2870690"/>
          </a:xfrm>
          <a:prstGeom prst="rect">
            <a:avLst/>
          </a:prstGeom>
        </p:spPr>
      </p:pic>
      <p:sp>
        <p:nvSpPr>
          <p:cNvPr id="287" name="Title 1">
            <a:extLst>
              <a:ext uri="{FF2B5EF4-FFF2-40B4-BE49-F238E27FC236}">
                <a16:creationId xmlns:a16="http://schemas.microsoft.com/office/drawing/2014/main" id="{73C561D7-F9B9-4FF5-A9BF-50920ADEBF8A}"/>
              </a:ext>
            </a:extLst>
          </p:cNvPr>
          <p:cNvSpPr>
            <a:spLocks noGrp="1"/>
          </p:cNvSpPr>
          <p:nvPr>
            <p:ph type="title" hasCustomPrompt="1"/>
          </p:nvPr>
        </p:nvSpPr>
        <p:spPr>
          <a:xfrm>
            <a:off x="5303912" y="4926254"/>
            <a:ext cx="6886898" cy="688313"/>
          </a:xfrm>
          <a:prstGeom prst="rect">
            <a:avLst/>
          </a:prstGeom>
          <a:solidFill>
            <a:schemeClr val="accent1">
              <a:lumMod val="20000"/>
              <a:lumOff val="80000"/>
            </a:schemeClr>
          </a:solidFill>
          <a:effectLst>
            <a:outerShdw blurRad="50800" dist="38100" dir="10800000" algn="r" rotWithShape="0">
              <a:prstClr val="black">
                <a:alpha val="40000"/>
              </a:prstClr>
            </a:outerShdw>
          </a:effectLst>
        </p:spPr>
        <p:txBody>
          <a:bodyPr anchor="ctr" anchorCtr="0"/>
          <a:lstStyle>
            <a:lvl1pPr marL="88900" indent="0">
              <a:defRPr sz="3200">
                <a:solidFill>
                  <a:schemeClr val="tx1"/>
                </a:solidFill>
                <a:effectLst/>
                <a:latin typeface="Arial" panose="020B0604020202020204" pitchFamily="34" charset="0"/>
                <a:cs typeface="Arial" panose="020B0604020202020204" pitchFamily="34" charset="0"/>
              </a:defRPr>
            </a:lvl1pPr>
          </a:lstStyle>
          <a:p>
            <a:r>
              <a:rPr lang="en-US" dirty="0"/>
              <a:t>Click to edit (resize as required)</a:t>
            </a:r>
            <a:endParaRPr lang="en-GB" dirty="0"/>
          </a:p>
        </p:txBody>
      </p:sp>
      <p:sp>
        <p:nvSpPr>
          <p:cNvPr id="290" name="Content Placeholder 2">
            <a:extLst>
              <a:ext uri="{FF2B5EF4-FFF2-40B4-BE49-F238E27FC236}">
                <a16:creationId xmlns:a16="http://schemas.microsoft.com/office/drawing/2014/main" id="{586142FD-6B16-4972-B293-1A20A75CB6F2}"/>
              </a:ext>
            </a:extLst>
          </p:cNvPr>
          <p:cNvSpPr>
            <a:spLocks noGrp="1"/>
          </p:cNvSpPr>
          <p:nvPr>
            <p:ph idx="1" hasCustomPrompt="1"/>
          </p:nvPr>
        </p:nvSpPr>
        <p:spPr>
          <a:xfrm>
            <a:off x="5303912" y="5707718"/>
            <a:ext cx="6418535" cy="1008112"/>
          </a:xfrm>
          <a:prstGeom prst="rect">
            <a:avLst/>
          </a:prstGeom>
          <a:noFill/>
        </p:spPr>
        <p:txBody>
          <a:bodyPr anchor="ctr" anchorCtr="0">
            <a:normAutofit/>
          </a:bodyPr>
          <a:lstStyle>
            <a:lvl1pPr marL="0" indent="0" algn="r">
              <a:buClrTx/>
              <a:buSzPct val="100000"/>
              <a:buFont typeface="Webdings" panose="05030102010509060703" pitchFamily="18" charset="2"/>
              <a:buNone/>
              <a:defRPr sz="3000" b="1">
                <a:solidFill>
                  <a:schemeClr val="accent1">
                    <a:lumMod val="20000"/>
                    <a:lumOff val="80000"/>
                  </a:schemeClr>
                </a:solidFill>
                <a:effectLst>
                  <a:outerShdw blurRad="63500" sx="102000" sy="102000" algn="ctr" rotWithShape="0">
                    <a:prstClr val="black">
                      <a:alpha val="40000"/>
                    </a:prstClr>
                  </a:outerShdw>
                </a:effectLst>
                <a:latin typeface="Arial" panose="020B0604020202020204" pitchFamily="34" charset="0"/>
                <a:cs typeface="Arial" panose="020B0604020202020204" pitchFamily="34" charset="0"/>
              </a:defRPr>
            </a:lvl1pPr>
            <a:lvl2pPr marL="538163" indent="0">
              <a:buClrTx/>
              <a:buFont typeface="Wingdings" panose="05000000000000000000" pitchFamily="2" charset="2"/>
              <a:buNone/>
              <a:defRPr sz="240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2pPr>
            <a:lvl3pPr marL="1076325" indent="0">
              <a:buClrTx/>
              <a:buFont typeface="Wingdings" panose="05000000000000000000" pitchFamily="2" charset="2"/>
              <a:buNone/>
              <a:defRPr sz="2000" b="1" i="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3pPr>
            <a:lvl4pPr marL="1435100" indent="0">
              <a:buClrTx/>
              <a:buFont typeface="Arial" panose="020B0604020202020204" pitchFamily="34" charset="0"/>
              <a:buNone/>
              <a:defRPr sz="180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4pPr>
            <a:lvl5pPr marL="1828800" indent="0">
              <a:buClrTx/>
              <a:buFont typeface="Courier New" panose="02070309020205020404" pitchFamily="49" charset="0"/>
              <a:buNone/>
              <a:defRPr sz="1800" b="1" i="0">
                <a:solidFill>
                  <a:schemeClr val="accent1">
                    <a:lumMod val="20000"/>
                    <a:lumOff val="80000"/>
                  </a:schemeClr>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5pPr>
          </a:lstStyle>
          <a:p>
            <a:pPr lvl="0"/>
            <a:r>
              <a:rPr lang="en-US" dirty="0"/>
              <a:t>Click to edit sub-heading</a:t>
            </a:r>
          </a:p>
        </p:txBody>
      </p:sp>
      <p:sp>
        <p:nvSpPr>
          <p:cNvPr id="291" name="Hexagon 290">
            <a:extLst>
              <a:ext uri="{FF2B5EF4-FFF2-40B4-BE49-F238E27FC236}">
                <a16:creationId xmlns:a16="http://schemas.microsoft.com/office/drawing/2014/main" id="{F618AD01-8D54-4D02-8CF0-619D2E4979B6}"/>
              </a:ext>
            </a:extLst>
          </p:cNvPr>
          <p:cNvSpPr/>
          <p:nvPr userDrawn="1"/>
        </p:nvSpPr>
        <p:spPr>
          <a:xfrm>
            <a:off x="10413862" y="3429000"/>
            <a:ext cx="1308586" cy="1128089"/>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2" name="Graphic 291" descr="Schoolhouse with solid fill">
            <a:extLst>
              <a:ext uri="{FF2B5EF4-FFF2-40B4-BE49-F238E27FC236}">
                <a16:creationId xmlns:a16="http://schemas.microsoft.com/office/drawing/2014/main" id="{F29FAE6D-E5C7-47F3-8AC6-86973074D61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0653109" y="3574772"/>
            <a:ext cx="830091" cy="8300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877947-1C1D-4CD7-A490-085C69367A09}"/>
              </a:ext>
            </a:extLst>
          </p:cNvPr>
          <p:cNvSpPr/>
          <p:nvPr userDrawn="1"/>
        </p:nvSpPr>
        <p:spPr>
          <a:xfrm>
            <a:off x="143995" y="1003732"/>
            <a:ext cx="12048005"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9535C05-8F70-4998-9299-999C53882E79}"/>
              </a:ext>
            </a:extLst>
          </p:cNvPr>
          <p:cNvSpPr/>
          <p:nvPr userDrawn="1"/>
        </p:nvSpPr>
        <p:spPr>
          <a:xfrm>
            <a:off x="-1" y="0"/>
            <a:ext cx="9912424" cy="996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815"/>
            <a:ext cx="9912424" cy="990102"/>
          </a:xfrm>
          <a:prstGeom prst="rect">
            <a:avLst/>
          </a:prstGeom>
          <a:noFill/>
          <a:effectLst/>
        </p:spPr>
        <p:txBody>
          <a:bodyPr anchor="ctr" anchorCtr="0"/>
          <a:lstStyle>
            <a:lvl1pPr marL="88900" indent="0">
              <a:defRPr sz="3200">
                <a:solidFill>
                  <a:schemeClr val="accent1">
                    <a:lumMod val="20000"/>
                    <a:lumOff val="80000"/>
                  </a:schemeClr>
                </a:solidFill>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63352" y="1124744"/>
            <a:ext cx="11832360" cy="5217477"/>
          </a:xfrm>
          <a:prstGeom prst="rect">
            <a:avLst/>
          </a:prstGeom>
          <a:noFill/>
        </p:spPr>
        <p:txBody>
          <a:bodyPr>
            <a:normAutofit/>
          </a:bodyPr>
          <a:lstStyle>
            <a:lvl1pPr marL="361950" indent="-361950">
              <a:buClrTx/>
              <a:buSzPct val="100000"/>
              <a:buFontTx/>
              <a:buBlip>
                <a:blip r:embed="rId2"/>
              </a:buBlip>
              <a:defRPr sz="2800" b="1">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1pPr>
            <a:lvl2pPr marL="896938" indent="-358775">
              <a:buClrTx/>
              <a:buFont typeface="Wingdings" panose="05000000000000000000" pitchFamily="2" charset="2"/>
              <a:buChar char="è"/>
              <a:defRPr sz="24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2pPr>
            <a:lvl3pPr marL="1255713" indent="-179388">
              <a:buClrTx/>
              <a:buFont typeface="Wingdings" panose="05000000000000000000" pitchFamily="2" charset="2"/>
              <a:buChar char="§"/>
              <a:defRPr sz="20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3pPr>
            <a:lvl4pPr marL="1600200" indent="-165100">
              <a:buClrTx/>
              <a:buFont typeface="Arial" panose="020B0604020202020204" pitchFamily="34" charset="0"/>
              <a:buChar char="•"/>
              <a:defRPr sz="18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4pPr>
            <a:lvl5pPr marL="2057400" indent="-228600">
              <a:buClrTx/>
              <a:buFont typeface="Courier New" panose="02070309020205020404" pitchFamily="49" charset="0"/>
              <a:buChar char="o"/>
              <a:defRPr sz="18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FECC163C-69D7-4A55-A07C-4D07542428A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56440" y="173517"/>
            <a:ext cx="1967221" cy="640882"/>
          </a:xfrm>
          <a:prstGeom prst="rect">
            <a:avLst/>
          </a:prstGeom>
        </p:spPr>
      </p:pic>
      <p:pic>
        <p:nvPicPr>
          <p:cNvPr id="9" name="Picture 8">
            <a:extLst>
              <a:ext uri="{FF2B5EF4-FFF2-40B4-BE49-F238E27FC236}">
                <a16:creationId xmlns:a16="http://schemas.microsoft.com/office/drawing/2014/main" id="{5D82A089-6554-4845-8222-C9B1BF4324F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5891009"/>
            <a:ext cx="6120000" cy="960176"/>
          </a:xfrm>
          <a:prstGeom prst="rect">
            <a:avLst/>
          </a:prstGeom>
        </p:spPr>
      </p:pic>
      <p:pic>
        <p:nvPicPr>
          <p:cNvPr id="15" name="Picture 14">
            <a:extLst>
              <a:ext uri="{FF2B5EF4-FFF2-40B4-BE49-F238E27FC236}">
                <a16:creationId xmlns:a16="http://schemas.microsoft.com/office/drawing/2014/main" id="{38078FE3-3EAF-48E3-97ED-407C8DB775F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flipH="1">
            <a:off x="6072000" y="5889873"/>
            <a:ext cx="6120000" cy="9601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877947-1C1D-4CD7-A490-085C69367A09}"/>
              </a:ext>
            </a:extLst>
          </p:cNvPr>
          <p:cNvSpPr/>
          <p:nvPr userDrawn="1"/>
        </p:nvSpPr>
        <p:spPr>
          <a:xfrm>
            <a:off x="143995" y="1003732"/>
            <a:ext cx="12048005"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9535C05-8F70-4998-9299-999C53882E79}"/>
              </a:ext>
            </a:extLst>
          </p:cNvPr>
          <p:cNvSpPr/>
          <p:nvPr userDrawn="1"/>
        </p:nvSpPr>
        <p:spPr>
          <a:xfrm>
            <a:off x="-1" y="0"/>
            <a:ext cx="9912424" cy="996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815"/>
            <a:ext cx="9912424" cy="990102"/>
          </a:xfrm>
          <a:prstGeom prst="rect">
            <a:avLst/>
          </a:prstGeom>
          <a:noFill/>
          <a:effectLst/>
        </p:spPr>
        <p:txBody>
          <a:bodyPr anchor="ctr" anchorCtr="0"/>
          <a:lstStyle>
            <a:lvl1pPr marL="88900" indent="0">
              <a:defRPr sz="3200">
                <a:solidFill>
                  <a:schemeClr val="accent1">
                    <a:lumMod val="20000"/>
                    <a:lumOff val="80000"/>
                  </a:schemeClr>
                </a:solidFill>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63352" y="1124744"/>
            <a:ext cx="9167664" cy="5217477"/>
          </a:xfrm>
          <a:prstGeom prst="rect">
            <a:avLst/>
          </a:prstGeom>
          <a:noFill/>
        </p:spPr>
        <p:txBody>
          <a:bodyPr>
            <a:normAutofit/>
          </a:bodyPr>
          <a:lstStyle>
            <a:lvl1pPr marL="361950" indent="-361950">
              <a:buClrTx/>
              <a:buSzPct val="100000"/>
              <a:buFontTx/>
              <a:buBlip>
                <a:blip r:embed="rId2"/>
              </a:buBlip>
              <a:defRPr sz="2800" b="1">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1pPr>
            <a:lvl2pPr marL="896938" indent="-358775">
              <a:buClrTx/>
              <a:buFont typeface="Wingdings" panose="05000000000000000000" pitchFamily="2" charset="2"/>
              <a:buChar char="è"/>
              <a:defRPr sz="24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2pPr>
            <a:lvl3pPr marL="1255713" indent="-179388">
              <a:buClrTx/>
              <a:buFont typeface="Wingdings" panose="05000000000000000000" pitchFamily="2" charset="2"/>
              <a:buChar char="§"/>
              <a:defRPr sz="20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3pPr>
            <a:lvl4pPr marL="1600200" indent="-165100">
              <a:buClrTx/>
              <a:buFont typeface="Arial" panose="020B0604020202020204" pitchFamily="34" charset="0"/>
              <a:buChar char="•"/>
              <a:defRPr sz="180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4pPr>
            <a:lvl5pPr marL="2057400" indent="-228600">
              <a:buClrTx/>
              <a:buFont typeface="Courier New" panose="02070309020205020404" pitchFamily="49" charset="0"/>
              <a:buChar char="o"/>
              <a:defRPr sz="1800" b="1" i="0">
                <a:solidFill>
                  <a:schemeClr val="tx1"/>
                </a:solidFill>
                <a:effectLst>
                  <a:outerShdw blurRad="12700" dist="12700" dir="5400000" algn="ctr" rotWithShape="0">
                    <a:schemeClr val="accent4">
                      <a:lumMod val="50000"/>
                    </a:schemeClr>
                  </a:outerShdw>
                </a:effectLst>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FECC163C-69D7-4A55-A07C-4D07542428A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056440" y="173517"/>
            <a:ext cx="1967221" cy="640882"/>
          </a:xfrm>
          <a:prstGeom prst="rect">
            <a:avLst/>
          </a:prstGeom>
        </p:spPr>
      </p:pic>
      <p:pic>
        <p:nvPicPr>
          <p:cNvPr id="9" name="Picture 8">
            <a:extLst>
              <a:ext uri="{FF2B5EF4-FFF2-40B4-BE49-F238E27FC236}">
                <a16:creationId xmlns:a16="http://schemas.microsoft.com/office/drawing/2014/main" id="{5D82A089-6554-4845-8222-C9B1BF4324F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5891009"/>
            <a:ext cx="6120000" cy="960176"/>
          </a:xfrm>
          <a:prstGeom prst="rect">
            <a:avLst/>
          </a:prstGeom>
        </p:spPr>
      </p:pic>
      <p:pic>
        <p:nvPicPr>
          <p:cNvPr id="15" name="Picture 14">
            <a:extLst>
              <a:ext uri="{FF2B5EF4-FFF2-40B4-BE49-F238E27FC236}">
                <a16:creationId xmlns:a16="http://schemas.microsoft.com/office/drawing/2014/main" id="{38078FE3-3EAF-48E3-97ED-407C8DB775F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flipH="1">
            <a:off x="6072000" y="5889873"/>
            <a:ext cx="6120000" cy="960176"/>
          </a:xfrm>
          <a:prstGeom prst="rect">
            <a:avLst/>
          </a:prstGeom>
        </p:spPr>
      </p:pic>
      <p:sp>
        <p:nvSpPr>
          <p:cNvPr id="8" name="Content Placeholder 7">
            <a:extLst>
              <a:ext uri="{FF2B5EF4-FFF2-40B4-BE49-F238E27FC236}">
                <a16:creationId xmlns:a16="http://schemas.microsoft.com/office/drawing/2014/main" id="{DCBA1544-CD46-4135-8648-C2D2518440C6}"/>
              </a:ext>
            </a:extLst>
          </p:cNvPr>
          <p:cNvSpPr>
            <a:spLocks noGrp="1"/>
          </p:cNvSpPr>
          <p:nvPr>
            <p:ph sz="quarter" idx="18" hasCustomPrompt="1"/>
          </p:nvPr>
        </p:nvSpPr>
        <p:spPr>
          <a:xfrm>
            <a:off x="9545147" y="1123454"/>
            <a:ext cx="2551926" cy="1657474"/>
          </a:xfrm>
          <a:prstGeom prst="rect">
            <a:avLst/>
          </a:prstGeom>
        </p:spPr>
        <p:txBody>
          <a:bodyPr/>
          <a:lstStyle>
            <a:lvl1pPr marL="0" indent="0">
              <a:buNone/>
              <a:defRPr sz="1200"/>
            </a:lvl1pPr>
          </a:lstStyle>
          <a:p>
            <a:pPr lvl="0"/>
            <a:r>
              <a:rPr lang="en-US" dirty="0"/>
              <a:t>add an image/other content</a:t>
            </a:r>
            <a:endParaRPr lang="en-GB" dirty="0"/>
          </a:p>
        </p:txBody>
      </p:sp>
      <p:sp>
        <p:nvSpPr>
          <p:cNvPr id="17" name="Content Placeholder 7">
            <a:extLst>
              <a:ext uri="{FF2B5EF4-FFF2-40B4-BE49-F238E27FC236}">
                <a16:creationId xmlns:a16="http://schemas.microsoft.com/office/drawing/2014/main" id="{FFC06DC8-9D2F-445B-B219-F41A9B846329}"/>
              </a:ext>
            </a:extLst>
          </p:cNvPr>
          <p:cNvSpPr>
            <a:spLocks noGrp="1"/>
          </p:cNvSpPr>
          <p:nvPr>
            <p:ph sz="quarter" idx="19" hasCustomPrompt="1"/>
          </p:nvPr>
        </p:nvSpPr>
        <p:spPr>
          <a:xfrm>
            <a:off x="9545147" y="2904745"/>
            <a:ext cx="2551926" cy="1657474"/>
          </a:xfrm>
          <a:prstGeom prst="rect">
            <a:avLst/>
          </a:prstGeom>
        </p:spPr>
        <p:txBody>
          <a:bodyPr/>
          <a:lstStyle>
            <a:lvl1pPr marL="0" indent="0">
              <a:buNone/>
              <a:defRPr sz="1200"/>
            </a:lvl1pPr>
          </a:lstStyle>
          <a:p>
            <a:pPr lvl="0"/>
            <a:r>
              <a:rPr lang="en-US" dirty="0"/>
              <a:t>add an image/other content</a:t>
            </a:r>
            <a:endParaRPr lang="en-GB" dirty="0"/>
          </a:p>
        </p:txBody>
      </p:sp>
      <p:sp>
        <p:nvSpPr>
          <p:cNvPr id="18" name="Content Placeholder 7">
            <a:extLst>
              <a:ext uri="{FF2B5EF4-FFF2-40B4-BE49-F238E27FC236}">
                <a16:creationId xmlns:a16="http://schemas.microsoft.com/office/drawing/2014/main" id="{893CD914-EAC3-4D03-A2E6-D560F639F257}"/>
              </a:ext>
            </a:extLst>
          </p:cNvPr>
          <p:cNvSpPr>
            <a:spLocks noGrp="1"/>
          </p:cNvSpPr>
          <p:nvPr>
            <p:ph sz="quarter" idx="20" hasCustomPrompt="1"/>
          </p:nvPr>
        </p:nvSpPr>
        <p:spPr>
          <a:xfrm>
            <a:off x="9545147" y="4684747"/>
            <a:ext cx="2551926" cy="1657474"/>
          </a:xfrm>
          <a:prstGeom prst="rect">
            <a:avLst/>
          </a:prstGeom>
        </p:spPr>
        <p:txBody>
          <a:bodyPr/>
          <a:lstStyle>
            <a:lvl1pPr marL="0" indent="0">
              <a:buNone/>
              <a:defRPr sz="1200"/>
            </a:lvl1pPr>
          </a:lstStyle>
          <a:p>
            <a:pPr lvl="0"/>
            <a:r>
              <a:rPr lang="en-US" dirty="0"/>
              <a:t>add an image/other content</a:t>
            </a:r>
            <a:endParaRPr lang="en-GB" dirty="0"/>
          </a:p>
        </p:txBody>
      </p:sp>
    </p:spTree>
    <p:extLst>
      <p:ext uri="{BB962C8B-B14F-4D97-AF65-F5344CB8AC3E}">
        <p14:creationId xmlns:p14="http://schemas.microsoft.com/office/powerpoint/2010/main" val="35781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877947-1C1D-4CD7-A490-085C69367A09}"/>
              </a:ext>
            </a:extLst>
          </p:cNvPr>
          <p:cNvSpPr/>
          <p:nvPr userDrawn="1"/>
        </p:nvSpPr>
        <p:spPr>
          <a:xfrm>
            <a:off x="143996"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B533263-9276-4C41-8900-CE6FA346B451}"/>
              </a:ext>
            </a:extLst>
          </p:cNvPr>
          <p:cNvSpPr/>
          <p:nvPr userDrawn="1"/>
        </p:nvSpPr>
        <p:spPr>
          <a:xfrm>
            <a:off x="3143197"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240EB15-E0CF-47DD-B41E-6369C00D782F}"/>
              </a:ext>
            </a:extLst>
          </p:cNvPr>
          <p:cNvSpPr/>
          <p:nvPr userDrawn="1"/>
        </p:nvSpPr>
        <p:spPr>
          <a:xfrm>
            <a:off x="6142398"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E2CCCE-7805-46AB-9B24-673B052D97FA}"/>
              </a:ext>
            </a:extLst>
          </p:cNvPr>
          <p:cNvSpPr/>
          <p:nvPr userDrawn="1"/>
        </p:nvSpPr>
        <p:spPr>
          <a:xfrm>
            <a:off x="9141598" y="1003732"/>
            <a:ext cx="2901700" cy="58463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9535C05-8F70-4998-9299-999C53882E79}"/>
              </a:ext>
            </a:extLst>
          </p:cNvPr>
          <p:cNvSpPr/>
          <p:nvPr userDrawn="1"/>
        </p:nvSpPr>
        <p:spPr>
          <a:xfrm>
            <a:off x="-1" y="0"/>
            <a:ext cx="9912424" cy="996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815"/>
            <a:ext cx="9912424" cy="990102"/>
          </a:xfrm>
          <a:prstGeom prst="rect">
            <a:avLst/>
          </a:prstGeom>
          <a:noFill/>
          <a:effectLst/>
        </p:spPr>
        <p:txBody>
          <a:bodyPr anchor="ctr" anchorCtr="0"/>
          <a:lstStyle>
            <a:lvl1pPr marL="88900" indent="0">
              <a:defRPr sz="3200">
                <a:solidFill>
                  <a:schemeClr val="accent1">
                    <a:lumMod val="20000"/>
                    <a:lumOff val="80000"/>
                  </a:schemeClr>
                </a:solidFill>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FECC163C-69D7-4A55-A07C-4D07542428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56440" y="173517"/>
            <a:ext cx="1967221" cy="640882"/>
          </a:xfrm>
          <a:prstGeom prst="rect">
            <a:avLst/>
          </a:prstGeom>
        </p:spPr>
      </p:pic>
      <p:pic>
        <p:nvPicPr>
          <p:cNvPr id="9" name="Picture 8">
            <a:extLst>
              <a:ext uri="{FF2B5EF4-FFF2-40B4-BE49-F238E27FC236}">
                <a16:creationId xmlns:a16="http://schemas.microsoft.com/office/drawing/2014/main" id="{5D82A089-6554-4845-8222-C9B1BF4324F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5891009"/>
            <a:ext cx="6120000" cy="960176"/>
          </a:xfrm>
          <a:prstGeom prst="rect">
            <a:avLst/>
          </a:prstGeom>
        </p:spPr>
      </p:pic>
      <p:pic>
        <p:nvPicPr>
          <p:cNvPr id="15" name="Picture 14">
            <a:extLst>
              <a:ext uri="{FF2B5EF4-FFF2-40B4-BE49-F238E27FC236}">
                <a16:creationId xmlns:a16="http://schemas.microsoft.com/office/drawing/2014/main" id="{38078FE3-3EAF-48E3-97ED-407C8DB775F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flipH="1">
            <a:off x="6072000" y="5889873"/>
            <a:ext cx="6120000" cy="960176"/>
          </a:xfrm>
          <a:prstGeom prst="rect">
            <a:avLst/>
          </a:prstGeom>
        </p:spPr>
      </p:pic>
      <p:sp>
        <p:nvSpPr>
          <p:cNvPr id="8" name="Text Placeholder 7">
            <a:extLst>
              <a:ext uri="{FF2B5EF4-FFF2-40B4-BE49-F238E27FC236}">
                <a16:creationId xmlns:a16="http://schemas.microsoft.com/office/drawing/2014/main" id="{B7B6DFB7-BF97-442C-AF8D-9BC8EF39A1B0}"/>
              </a:ext>
            </a:extLst>
          </p:cNvPr>
          <p:cNvSpPr>
            <a:spLocks noGrp="1"/>
          </p:cNvSpPr>
          <p:nvPr>
            <p:ph type="body" sz="quarter" idx="11" hasCustomPrompt="1"/>
          </p:nvPr>
        </p:nvSpPr>
        <p:spPr>
          <a:xfrm>
            <a:off x="269285"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14" name="Text Placeholder 7">
            <a:extLst>
              <a:ext uri="{FF2B5EF4-FFF2-40B4-BE49-F238E27FC236}">
                <a16:creationId xmlns:a16="http://schemas.microsoft.com/office/drawing/2014/main" id="{164FA788-2E29-4A46-84F6-C23FFDBB2F5F}"/>
              </a:ext>
            </a:extLst>
          </p:cNvPr>
          <p:cNvSpPr>
            <a:spLocks noGrp="1"/>
          </p:cNvSpPr>
          <p:nvPr>
            <p:ph type="body" sz="quarter" idx="13" hasCustomPrompt="1"/>
          </p:nvPr>
        </p:nvSpPr>
        <p:spPr>
          <a:xfrm>
            <a:off x="6269951"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18" name="Text Placeholder 7">
            <a:extLst>
              <a:ext uri="{FF2B5EF4-FFF2-40B4-BE49-F238E27FC236}">
                <a16:creationId xmlns:a16="http://schemas.microsoft.com/office/drawing/2014/main" id="{0B61F617-5F6D-4D34-82A5-C1A89A5B9471}"/>
              </a:ext>
            </a:extLst>
          </p:cNvPr>
          <p:cNvSpPr>
            <a:spLocks noGrp="1"/>
          </p:cNvSpPr>
          <p:nvPr>
            <p:ph type="body" sz="quarter" idx="15" hasCustomPrompt="1"/>
          </p:nvPr>
        </p:nvSpPr>
        <p:spPr>
          <a:xfrm>
            <a:off x="3269618"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20" name="Text Placeholder 7">
            <a:extLst>
              <a:ext uri="{FF2B5EF4-FFF2-40B4-BE49-F238E27FC236}">
                <a16:creationId xmlns:a16="http://schemas.microsoft.com/office/drawing/2014/main" id="{3C753011-052D-4B8B-8C2D-66A4740692CF}"/>
              </a:ext>
            </a:extLst>
          </p:cNvPr>
          <p:cNvSpPr>
            <a:spLocks noGrp="1"/>
          </p:cNvSpPr>
          <p:nvPr>
            <p:ph type="body" sz="quarter" idx="17" hasCustomPrompt="1"/>
          </p:nvPr>
        </p:nvSpPr>
        <p:spPr>
          <a:xfrm>
            <a:off x="9270284" y="3083851"/>
            <a:ext cx="2651119" cy="1140463"/>
          </a:xfrm>
          <a:prstGeom prst="rect">
            <a:avLst/>
          </a:prstGeom>
        </p:spPr>
        <p:txBody>
          <a:bodyP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endParaRPr lang="en-GB" dirty="0"/>
          </a:p>
        </p:txBody>
      </p:sp>
      <p:sp>
        <p:nvSpPr>
          <p:cNvPr id="26" name="Content Placeholder 7">
            <a:extLst>
              <a:ext uri="{FF2B5EF4-FFF2-40B4-BE49-F238E27FC236}">
                <a16:creationId xmlns:a16="http://schemas.microsoft.com/office/drawing/2014/main" id="{7AC0138E-146D-41A9-8423-C8A9C6D90CAD}"/>
              </a:ext>
            </a:extLst>
          </p:cNvPr>
          <p:cNvSpPr>
            <a:spLocks noGrp="1"/>
          </p:cNvSpPr>
          <p:nvPr>
            <p:ph sz="quarter" idx="18" hasCustomPrompt="1"/>
          </p:nvPr>
        </p:nvSpPr>
        <p:spPr>
          <a:xfrm>
            <a:off x="269286"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
        <p:nvSpPr>
          <p:cNvPr id="27" name="Content Placeholder 7">
            <a:extLst>
              <a:ext uri="{FF2B5EF4-FFF2-40B4-BE49-F238E27FC236}">
                <a16:creationId xmlns:a16="http://schemas.microsoft.com/office/drawing/2014/main" id="{113EF8AA-6B9D-4FD8-8F82-20F76A9D9054}"/>
              </a:ext>
            </a:extLst>
          </p:cNvPr>
          <p:cNvSpPr>
            <a:spLocks noGrp="1"/>
          </p:cNvSpPr>
          <p:nvPr>
            <p:ph sz="quarter" idx="19" hasCustomPrompt="1"/>
          </p:nvPr>
        </p:nvSpPr>
        <p:spPr>
          <a:xfrm>
            <a:off x="3268487"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
        <p:nvSpPr>
          <p:cNvPr id="28" name="Content Placeholder 7">
            <a:extLst>
              <a:ext uri="{FF2B5EF4-FFF2-40B4-BE49-F238E27FC236}">
                <a16:creationId xmlns:a16="http://schemas.microsoft.com/office/drawing/2014/main" id="{BB3CAEA3-CDD3-4D71-941C-05E4ED2F08F1}"/>
              </a:ext>
            </a:extLst>
          </p:cNvPr>
          <p:cNvSpPr>
            <a:spLocks noGrp="1"/>
          </p:cNvSpPr>
          <p:nvPr>
            <p:ph sz="quarter" idx="20" hasCustomPrompt="1"/>
          </p:nvPr>
        </p:nvSpPr>
        <p:spPr>
          <a:xfrm>
            <a:off x="6267688"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
        <p:nvSpPr>
          <p:cNvPr id="29" name="Content Placeholder 7">
            <a:extLst>
              <a:ext uri="{FF2B5EF4-FFF2-40B4-BE49-F238E27FC236}">
                <a16:creationId xmlns:a16="http://schemas.microsoft.com/office/drawing/2014/main" id="{A42A4055-3439-4C12-81C4-B5663EE7B614}"/>
              </a:ext>
            </a:extLst>
          </p:cNvPr>
          <p:cNvSpPr>
            <a:spLocks noGrp="1"/>
          </p:cNvSpPr>
          <p:nvPr>
            <p:ph sz="quarter" idx="21" hasCustomPrompt="1"/>
          </p:nvPr>
        </p:nvSpPr>
        <p:spPr>
          <a:xfrm>
            <a:off x="9271595" y="1124744"/>
            <a:ext cx="2651119" cy="1721900"/>
          </a:xfrm>
          <a:prstGeom prst="rect">
            <a:avLst/>
          </a:prstGeom>
        </p:spPr>
        <p:txBody>
          <a:bodyPr/>
          <a:lstStyle>
            <a:lvl1pPr marL="0" indent="0">
              <a:buNone/>
              <a:defRPr sz="1200"/>
            </a:lvl1pPr>
          </a:lstStyle>
          <a:p>
            <a:pPr lvl="0"/>
            <a:r>
              <a:rPr lang="en-US" dirty="0"/>
              <a:t>add an image/other content</a:t>
            </a:r>
            <a:endParaRPr lang="en-GB" dirty="0"/>
          </a:p>
        </p:txBody>
      </p:sp>
    </p:spTree>
    <p:extLst>
      <p:ext uri="{BB962C8B-B14F-4D97-AF65-F5344CB8AC3E}">
        <p14:creationId xmlns:p14="http://schemas.microsoft.com/office/powerpoint/2010/main" val="342083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oint">
    <p:spTree>
      <p:nvGrpSpPr>
        <p:cNvPr id="1" name=""/>
        <p:cNvGrpSpPr/>
        <p:nvPr/>
      </p:nvGrpSpPr>
      <p:grpSpPr>
        <a:xfrm>
          <a:off x="0" y="0"/>
          <a:ext cx="0" cy="0"/>
          <a:chOff x="0" y="0"/>
          <a:chExt cx="0" cy="0"/>
        </a:xfrm>
      </p:grpSpPr>
      <p:sp>
        <p:nvSpPr>
          <p:cNvPr id="91" name="Title 1">
            <a:extLst>
              <a:ext uri="{FF2B5EF4-FFF2-40B4-BE49-F238E27FC236}">
                <a16:creationId xmlns:a16="http://schemas.microsoft.com/office/drawing/2014/main" id="{E7B89AAF-9071-4528-B9A8-26EAD1DE05CD}"/>
              </a:ext>
            </a:extLst>
          </p:cNvPr>
          <p:cNvSpPr>
            <a:spLocks noGrp="1"/>
          </p:cNvSpPr>
          <p:nvPr>
            <p:ph type="title" hasCustomPrompt="1"/>
          </p:nvPr>
        </p:nvSpPr>
        <p:spPr>
          <a:xfrm>
            <a:off x="1092493" y="1493726"/>
            <a:ext cx="1216422" cy="423106"/>
          </a:xfrm>
          <a:prstGeom prst="rect">
            <a:avLst/>
          </a:prstGeom>
          <a:solidFill>
            <a:schemeClr val="accent1">
              <a:lumMod val="20000"/>
              <a:lumOff val="80000"/>
            </a:schemeClr>
          </a:solidFill>
          <a:effectLst/>
        </p:spPr>
        <p:txBody>
          <a:bodyPr anchor="ctr" anchorCtr="0">
            <a:normAutofit/>
          </a:bodyPr>
          <a:lstStyle>
            <a:lvl1pPr marL="88900" indent="0" algn="l">
              <a:defRPr sz="1800">
                <a:solidFill>
                  <a:schemeClr val="tx1"/>
                </a:solidFill>
                <a:effectLst/>
                <a:latin typeface="Arial" panose="020B0604020202020204" pitchFamily="34" charset="0"/>
                <a:cs typeface="Arial" panose="020B0604020202020204" pitchFamily="34" charset="0"/>
              </a:defRPr>
            </a:lvl1pPr>
          </a:lstStyle>
          <a:p>
            <a:r>
              <a:rPr lang="en-US" dirty="0"/>
              <a:t>Add dates/ other text</a:t>
            </a:r>
            <a:endParaRPr lang="en-GB" dirty="0"/>
          </a:p>
        </p:txBody>
      </p:sp>
      <p:pic>
        <p:nvPicPr>
          <p:cNvPr id="4" name="Picture 3" descr="Text&#10;&#10;Description automatically generated">
            <a:extLst>
              <a:ext uri="{FF2B5EF4-FFF2-40B4-BE49-F238E27FC236}">
                <a16:creationId xmlns:a16="http://schemas.microsoft.com/office/drawing/2014/main" id="{53C73DEB-54BA-4B42-8FB3-E615BD3A96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441" t="15806" r="47841" b="10922"/>
          <a:stretch/>
        </p:blipFill>
        <p:spPr>
          <a:xfrm>
            <a:off x="1127448" y="828761"/>
            <a:ext cx="1084198" cy="553970"/>
          </a:xfrm>
          <a:prstGeom prst="rect">
            <a:avLst/>
          </a:prstGeom>
        </p:spPr>
      </p:pic>
      <p:pic>
        <p:nvPicPr>
          <p:cNvPr id="76" name="Picture 75" descr="A picture containing outdoor object, honeycomb, purple&#10;&#10;Description automatically generated">
            <a:extLst>
              <a:ext uri="{FF2B5EF4-FFF2-40B4-BE49-F238E27FC236}">
                <a16:creationId xmlns:a16="http://schemas.microsoft.com/office/drawing/2014/main" id="{1F0FB035-B371-49C2-A1A6-7EBC6BFA2F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83" t="1" r="2114" b="26435"/>
          <a:stretch/>
        </p:blipFill>
        <p:spPr>
          <a:xfrm flipH="1">
            <a:off x="0" y="4385557"/>
            <a:ext cx="12192000" cy="2450195"/>
          </a:xfrm>
          <a:prstGeom prst="rect">
            <a:avLst/>
          </a:prstGeom>
        </p:spPr>
      </p:pic>
      <p:pic>
        <p:nvPicPr>
          <p:cNvPr id="83" name="Picture 82">
            <a:extLst>
              <a:ext uri="{FF2B5EF4-FFF2-40B4-BE49-F238E27FC236}">
                <a16:creationId xmlns:a16="http://schemas.microsoft.com/office/drawing/2014/main" id="{3AA61D83-FE82-4EAC-96AA-9A9623557AF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329308" y="3118030"/>
            <a:ext cx="1582370" cy="262306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5" r:id="rId5"/>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eed.manchester.ac.uk/education/study/pgce/primary/mentor-resour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4CYxT76ZSuo?feature=oembed" TargetMode="External"/><Relationship Id="rId4" Type="http://schemas.openxmlformats.org/officeDocument/2006/relationships/hyperlink" Target="https://www.dropbox.com/s/h1ljtta87m8daek/Mentor%20training%201_Trim.mp4?dl=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drive.google.com/file/d/1EqgXO8khF7ZGVDLmaYQb15Ch9hYw4eBl/view?usp=shar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martin.kelly@manchester.ac.u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eed.manchester.ac.uk/education/study/pgce/primary/mentor-resources/"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docs.google.com/forms/d/e/1FAIpQLSeW7J0bZwFvOt22fiUtDRjdR8SJjyeILaq1gnRzpfFR-ACd4g/viewform?usp=sf_link" TargetMode="External"/><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ov.uk/government/publications/initial-teacher-training-itt-core-content-framewor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B51A-CB3E-4C3A-A261-BBAAA18F08F4}"/>
              </a:ext>
            </a:extLst>
          </p:cNvPr>
          <p:cNvSpPr>
            <a:spLocks noGrp="1"/>
          </p:cNvSpPr>
          <p:nvPr>
            <p:ph type="title"/>
          </p:nvPr>
        </p:nvSpPr>
        <p:spPr/>
        <p:txBody>
          <a:bodyPr/>
          <a:lstStyle/>
          <a:p>
            <a:r>
              <a:rPr lang="en-GB" dirty="0"/>
              <a:t>Tutor pre-setup reminders</a:t>
            </a:r>
          </a:p>
        </p:txBody>
      </p:sp>
      <p:pic>
        <p:nvPicPr>
          <p:cNvPr id="11" name="Content Placeholder 10" descr="Badge 1 with solid fill">
            <a:extLst>
              <a:ext uri="{FF2B5EF4-FFF2-40B4-BE49-F238E27FC236}">
                <a16:creationId xmlns:a16="http://schemas.microsoft.com/office/drawing/2014/main" id="{0EF361C3-25C0-4AFB-99CF-0DE66619B7C5}"/>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7368" y="1124744"/>
            <a:ext cx="914400" cy="914400"/>
          </a:xfrm>
        </p:spPr>
      </p:pic>
      <p:pic>
        <p:nvPicPr>
          <p:cNvPr id="7" name="Picture 6">
            <a:extLst>
              <a:ext uri="{FF2B5EF4-FFF2-40B4-BE49-F238E27FC236}">
                <a16:creationId xmlns:a16="http://schemas.microsoft.com/office/drawing/2014/main" id="{E789DAC2-4000-428A-A74F-72B073816E9E}"/>
              </a:ext>
            </a:extLst>
          </p:cNvPr>
          <p:cNvPicPr>
            <a:picLocks noChangeAspect="1"/>
          </p:cNvPicPr>
          <p:nvPr/>
        </p:nvPicPr>
        <p:blipFill rotWithShape="1">
          <a:blip r:embed="rId4"/>
          <a:srcRect l="443" t="18279" r="47110" b="78241"/>
          <a:stretch/>
        </p:blipFill>
        <p:spPr>
          <a:xfrm>
            <a:off x="1393480" y="1610520"/>
            <a:ext cx="10621180" cy="396326"/>
          </a:xfrm>
          <a:prstGeom prst="rect">
            <a:avLst/>
          </a:prstGeom>
        </p:spPr>
      </p:pic>
      <p:pic>
        <p:nvPicPr>
          <p:cNvPr id="9" name="Picture 8">
            <a:extLst>
              <a:ext uri="{FF2B5EF4-FFF2-40B4-BE49-F238E27FC236}">
                <a16:creationId xmlns:a16="http://schemas.microsoft.com/office/drawing/2014/main" id="{C1C7D00F-8ED8-4C18-8226-E551B7381891}"/>
              </a:ext>
            </a:extLst>
          </p:cNvPr>
          <p:cNvPicPr>
            <a:picLocks noChangeAspect="1"/>
          </p:cNvPicPr>
          <p:nvPr/>
        </p:nvPicPr>
        <p:blipFill rotWithShape="1">
          <a:blip r:embed="rId5"/>
          <a:srcRect l="21547" t="24400" r="21294" b="29913"/>
          <a:stretch/>
        </p:blipFill>
        <p:spPr>
          <a:xfrm>
            <a:off x="1401268" y="2780928"/>
            <a:ext cx="7359028" cy="3308592"/>
          </a:xfrm>
          <a:prstGeom prst="rect">
            <a:avLst/>
          </a:prstGeom>
          <a:ln>
            <a:solidFill>
              <a:schemeClr val="tx1"/>
            </a:solidFill>
          </a:ln>
          <a:effectLst>
            <a:outerShdw blurRad="50800" dist="38100" dir="5400000" algn="t" rotWithShape="0">
              <a:prstClr val="black">
                <a:alpha val="40000"/>
              </a:prstClr>
            </a:outerShdw>
          </a:effectLst>
        </p:spPr>
      </p:pic>
      <p:pic>
        <p:nvPicPr>
          <p:cNvPr id="13" name="Graphic 12" descr="Badge with solid fill">
            <a:extLst>
              <a:ext uri="{FF2B5EF4-FFF2-40B4-BE49-F238E27FC236}">
                <a16:creationId xmlns:a16="http://schemas.microsoft.com/office/drawing/2014/main" id="{DCD944B6-A5DE-4FB9-B026-AC13A3D8E3A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07368" y="2334580"/>
            <a:ext cx="914400" cy="914400"/>
          </a:xfrm>
          <a:prstGeom prst="rect">
            <a:avLst/>
          </a:prstGeom>
        </p:spPr>
      </p:pic>
      <p:sp>
        <p:nvSpPr>
          <p:cNvPr id="14" name="Content Placeholder 4">
            <a:extLst>
              <a:ext uri="{FF2B5EF4-FFF2-40B4-BE49-F238E27FC236}">
                <a16:creationId xmlns:a16="http://schemas.microsoft.com/office/drawing/2014/main" id="{C6D8E7A1-5135-46A2-9EC0-701E59085634}"/>
              </a:ext>
            </a:extLst>
          </p:cNvPr>
          <p:cNvSpPr txBox="1">
            <a:spLocks/>
          </p:cNvSpPr>
          <p:nvPr/>
        </p:nvSpPr>
        <p:spPr>
          <a:xfrm>
            <a:off x="1291631" y="1223094"/>
            <a:ext cx="10621180" cy="396326"/>
          </a:xfrm>
          <a:prstGeom prst="rect">
            <a:avLst/>
          </a:prstGeom>
          <a:noFill/>
        </p:spPr>
        <p:txBody>
          <a:bodyPr>
            <a:normAutofit/>
          </a:bodyPr>
          <a:lstStyle>
            <a:lvl1pPr marL="361950" indent="-361950" algn="l" rtl="0" fontAlgn="base">
              <a:spcBef>
                <a:spcPct val="20000"/>
              </a:spcBef>
              <a:spcAft>
                <a:spcPct val="0"/>
              </a:spcAft>
              <a:buClrTx/>
              <a:buSzPct val="100000"/>
              <a:buFontTx/>
              <a:buBlip>
                <a:blip r:embed="rId8"/>
              </a:buBlip>
              <a:defRPr sz="2800" b="1"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1pPr>
            <a:lvl2pPr marL="896938" indent="-358775" algn="l" rtl="0" fontAlgn="base">
              <a:spcBef>
                <a:spcPct val="20000"/>
              </a:spcBef>
              <a:spcAft>
                <a:spcPct val="0"/>
              </a:spcAft>
              <a:buClrTx/>
              <a:buFont typeface="Wingdings" panose="05000000000000000000" pitchFamily="2" charset="2"/>
              <a:buChar char="è"/>
              <a:defRPr sz="240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2pPr>
            <a:lvl3pPr marL="1255713" indent="-179388" algn="l" rtl="0" fontAlgn="base">
              <a:spcBef>
                <a:spcPct val="20000"/>
              </a:spcBef>
              <a:spcAft>
                <a:spcPct val="0"/>
              </a:spcAft>
              <a:buClrTx/>
              <a:buFont typeface="Wingdings" panose="05000000000000000000" pitchFamily="2" charset="2"/>
              <a:buChar char="§"/>
              <a:defRPr sz="2000" b="1" i="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3pPr>
            <a:lvl4pPr marL="1600200" indent="-165100" algn="l" rtl="0" fontAlgn="base">
              <a:spcBef>
                <a:spcPct val="20000"/>
              </a:spcBef>
              <a:spcAft>
                <a:spcPct val="0"/>
              </a:spcAft>
              <a:buClrTx/>
              <a:buFont typeface="Arial" panose="020B0604020202020204" pitchFamily="34" charset="0"/>
              <a:buChar char="•"/>
              <a:defRPr sz="180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Tx/>
              <a:buFont typeface="Courier New" panose="02070309020205020404" pitchFamily="49" charset="0"/>
              <a:buChar char="o"/>
              <a:defRPr sz="1800" b="1" i="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sz="1800" dirty="0">
                <a:effectLst/>
              </a:rPr>
              <a:t>In this PowerPoint, if you see a ‘Security Warning’ click ‘Enable Content’</a:t>
            </a:r>
            <a:endParaRPr lang="en-GB" sz="3600" dirty="0">
              <a:effectLst/>
            </a:endParaRPr>
          </a:p>
        </p:txBody>
      </p:sp>
      <p:sp>
        <p:nvSpPr>
          <p:cNvPr id="15" name="Oval 14">
            <a:extLst>
              <a:ext uri="{FF2B5EF4-FFF2-40B4-BE49-F238E27FC236}">
                <a16:creationId xmlns:a16="http://schemas.microsoft.com/office/drawing/2014/main" id="{27112961-A973-470F-988C-7F3BFB2E161E}"/>
              </a:ext>
            </a:extLst>
          </p:cNvPr>
          <p:cNvSpPr/>
          <p:nvPr/>
        </p:nvSpPr>
        <p:spPr>
          <a:xfrm>
            <a:off x="6952952" y="1553368"/>
            <a:ext cx="1656184" cy="52233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4">
            <a:extLst>
              <a:ext uri="{FF2B5EF4-FFF2-40B4-BE49-F238E27FC236}">
                <a16:creationId xmlns:a16="http://schemas.microsoft.com/office/drawing/2014/main" id="{F058F7C8-FC1B-4635-9E97-F881E3D7D2E4}"/>
              </a:ext>
            </a:extLst>
          </p:cNvPr>
          <p:cNvSpPr txBox="1">
            <a:spLocks/>
          </p:cNvSpPr>
          <p:nvPr/>
        </p:nvSpPr>
        <p:spPr>
          <a:xfrm>
            <a:off x="1293180" y="2384602"/>
            <a:ext cx="10621180" cy="396326"/>
          </a:xfrm>
          <a:prstGeom prst="rect">
            <a:avLst/>
          </a:prstGeom>
          <a:noFill/>
        </p:spPr>
        <p:txBody>
          <a:bodyPr>
            <a:normAutofit/>
          </a:bodyPr>
          <a:lstStyle>
            <a:lvl1pPr marL="361950" indent="-361950" algn="l" rtl="0" fontAlgn="base">
              <a:spcBef>
                <a:spcPct val="20000"/>
              </a:spcBef>
              <a:spcAft>
                <a:spcPct val="0"/>
              </a:spcAft>
              <a:buClrTx/>
              <a:buSzPct val="100000"/>
              <a:buFontTx/>
              <a:buBlip>
                <a:blip r:embed="rId8"/>
              </a:buBlip>
              <a:defRPr sz="2800" b="1"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1pPr>
            <a:lvl2pPr marL="896938" indent="-358775" algn="l" rtl="0" fontAlgn="base">
              <a:spcBef>
                <a:spcPct val="20000"/>
              </a:spcBef>
              <a:spcAft>
                <a:spcPct val="0"/>
              </a:spcAft>
              <a:buClrTx/>
              <a:buFont typeface="Wingdings" panose="05000000000000000000" pitchFamily="2" charset="2"/>
              <a:buChar char="è"/>
              <a:defRPr sz="240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2pPr>
            <a:lvl3pPr marL="1255713" indent="-179388" algn="l" rtl="0" fontAlgn="base">
              <a:spcBef>
                <a:spcPct val="20000"/>
              </a:spcBef>
              <a:spcAft>
                <a:spcPct val="0"/>
              </a:spcAft>
              <a:buClrTx/>
              <a:buFont typeface="Wingdings" panose="05000000000000000000" pitchFamily="2" charset="2"/>
              <a:buChar char="§"/>
              <a:defRPr sz="2000" b="1" i="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3pPr>
            <a:lvl4pPr marL="1600200" indent="-165100" algn="l" rtl="0" fontAlgn="base">
              <a:spcBef>
                <a:spcPct val="20000"/>
              </a:spcBef>
              <a:spcAft>
                <a:spcPct val="0"/>
              </a:spcAft>
              <a:buClrTx/>
              <a:buFont typeface="Arial" panose="020B0604020202020204" pitchFamily="34" charset="0"/>
              <a:buChar char="•"/>
              <a:defRPr sz="180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Tx/>
              <a:buFont typeface="Courier New" panose="02070309020205020404" pitchFamily="49" charset="0"/>
              <a:buChar char="o"/>
              <a:defRPr sz="1800" b="1" i="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sz="1800" dirty="0">
                <a:effectLst/>
              </a:rPr>
              <a:t>In Zoom, when you choose ‘Screen Share’, tick ‘Share sound’.</a:t>
            </a:r>
            <a:endParaRPr lang="en-GB" sz="3600" dirty="0">
              <a:effectLst/>
            </a:endParaRPr>
          </a:p>
        </p:txBody>
      </p:sp>
      <p:pic>
        <p:nvPicPr>
          <p:cNvPr id="20" name="Picture 19">
            <a:extLst>
              <a:ext uri="{FF2B5EF4-FFF2-40B4-BE49-F238E27FC236}">
                <a16:creationId xmlns:a16="http://schemas.microsoft.com/office/drawing/2014/main" id="{997E26D2-07B1-44E0-8694-58F10D883837}"/>
              </a:ext>
            </a:extLst>
          </p:cNvPr>
          <p:cNvPicPr>
            <a:picLocks noChangeAspect="1"/>
          </p:cNvPicPr>
          <p:nvPr/>
        </p:nvPicPr>
        <p:blipFill rotWithShape="1">
          <a:blip r:embed="rId9"/>
          <a:srcRect l="36101" t="27618" r="36108" b="27950"/>
          <a:stretch/>
        </p:blipFill>
        <p:spPr>
          <a:xfrm>
            <a:off x="9696400" y="1124743"/>
            <a:ext cx="2389972" cy="2149421"/>
          </a:xfrm>
          <a:prstGeom prst="rect">
            <a:avLst/>
          </a:prstGeom>
        </p:spPr>
      </p:pic>
      <p:sp>
        <p:nvSpPr>
          <p:cNvPr id="21" name="Oval 20">
            <a:extLst>
              <a:ext uri="{FF2B5EF4-FFF2-40B4-BE49-F238E27FC236}">
                <a16:creationId xmlns:a16="http://schemas.microsoft.com/office/drawing/2014/main" id="{BA797E13-BB53-410F-BFC0-975A73D9EF1F}"/>
              </a:ext>
            </a:extLst>
          </p:cNvPr>
          <p:cNvSpPr/>
          <p:nvPr/>
        </p:nvSpPr>
        <p:spPr>
          <a:xfrm>
            <a:off x="9695832" y="2198527"/>
            <a:ext cx="1367048" cy="2663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9C8F516-2AD5-4AC7-89EE-662D6416516F}"/>
              </a:ext>
            </a:extLst>
          </p:cNvPr>
          <p:cNvSpPr/>
          <p:nvPr/>
        </p:nvSpPr>
        <p:spPr>
          <a:xfrm>
            <a:off x="11187136" y="3044364"/>
            <a:ext cx="504056" cy="2663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4">
            <a:extLst>
              <a:ext uri="{FF2B5EF4-FFF2-40B4-BE49-F238E27FC236}">
                <a16:creationId xmlns:a16="http://schemas.microsoft.com/office/drawing/2014/main" id="{3F138697-09C4-4BE6-A141-E6BE486D73F7}"/>
              </a:ext>
            </a:extLst>
          </p:cNvPr>
          <p:cNvSpPr txBox="1">
            <a:spLocks/>
          </p:cNvSpPr>
          <p:nvPr/>
        </p:nvSpPr>
        <p:spPr>
          <a:xfrm>
            <a:off x="9083764" y="1617773"/>
            <a:ext cx="612068" cy="396326"/>
          </a:xfrm>
          <a:prstGeom prst="rect">
            <a:avLst/>
          </a:prstGeom>
          <a:noFill/>
        </p:spPr>
        <p:txBody>
          <a:bodyPr>
            <a:normAutofit/>
          </a:bodyPr>
          <a:lstStyle>
            <a:lvl1pPr marL="361950" indent="-361950" algn="l" rtl="0" fontAlgn="base">
              <a:spcBef>
                <a:spcPct val="20000"/>
              </a:spcBef>
              <a:spcAft>
                <a:spcPct val="0"/>
              </a:spcAft>
              <a:buClrTx/>
              <a:buSzPct val="100000"/>
              <a:buFontTx/>
              <a:buBlip>
                <a:blip r:embed="rId8"/>
              </a:buBlip>
              <a:defRPr sz="2800" b="1"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1pPr>
            <a:lvl2pPr marL="896938" indent="-358775" algn="l" rtl="0" fontAlgn="base">
              <a:spcBef>
                <a:spcPct val="20000"/>
              </a:spcBef>
              <a:spcAft>
                <a:spcPct val="0"/>
              </a:spcAft>
              <a:buClrTx/>
              <a:buFont typeface="Wingdings" panose="05000000000000000000" pitchFamily="2" charset="2"/>
              <a:buChar char="è"/>
              <a:defRPr sz="240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2pPr>
            <a:lvl3pPr marL="1255713" indent="-179388" algn="l" rtl="0" fontAlgn="base">
              <a:spcBef>
                <a:spcPct val="20000"/>
              </a:spcBef>
              <a:spcAft>
                <a:spcPct val="0"/>
              </a:spcAft>
              <a:buClrTx/>
              <a:buFont typeface="Wingdings" panose="05000000000000000000" pitchFamily="2" charset="2"/>
              <a:buChar char="§"/>
              <a:defRPr sz="2000" b="1" i="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3pPr>
            <a:lvl4pPr marL="1600200" indent="-165100" algn="l" rtl="0" fontAlgn="base">
              <a:spcBef>
                <a:spcPct val="20000"/>
              </a:spcBef>
              <a:spcAft>
                <a:spcPct val="0"/>
              </a:spcAft>
              <a:buClrTx/>
              <a:buFont typeface="Arial" panose="020B0604020202020204" pitchFamily="34" charset="0"/>
              <a:buChar char="•"/>
              <a:defRPr sz="180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Tx/>
              <a:buFont typeface="Courier New" panose="02070309020205020404" pitchFamily="49" charset="0"/>
              <a:buChar char="o"/>
              <a:defRPr sz="1800" b="1" i="0" kern="1200">
                <a:solidFill>
                  <a:schemeClr val="tx1"/>
                </a:solidFill>
                <a:effectLst>
                  <a:outerShdw blurRad="12700" dist="12700" dir="5400000" algn="ctr" rotWithShape="0">
                    <a:schemeClr val="accent4">
                      <a:lumMod val="50000"/>
                    </a:scheme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GB" sz="1800" dirty="0">
                <a:solidFill>
                  <a:schemeClr val="tx2"/>
                </a:solidFill>
                <a:effectLst/>
              </a:rPr>
              <a:t>OR</a:t>
            </a:r>
            <a:endParaRPr lang="en-GB" sz="3600" dirty="0">
              <a:solidFill>
                <a:schemeClr val="tx2"/>
              </a:solidFill>
              <a:effectLst/>
            </a:endParaRPr>
          </a:p>
        </p:txBody>
      </p:sp>
      <p:sp>
        <p:nvSpPr>
          <p:cNvPr id="24" name="Oval 23">
            <a:extLst>
              <a:ext uri="{FF2B5EF4-FFF2-40B4-BE49-F238E27FC236}">
                <a16:creationId xmlns:a16="http://schemas.microsoft.com/office/drawing/2014/main" id="{F2ED0510-A2C3-4ACD-9020-B9553BDCB765}"/>
              </a:ext>
            </a:extLst>
          </p:cNvPr>
          <p:cNvSpPr/>
          <p:nvPr/>
        </p:nvSpPr>
        <p:spPr>
          <a:xfrm>
            <a:off x="1292351" y="5816402"/>
            <a:ext cx="1090463" cy="34391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9BA822F-47F5-4AC2-B428-EF2CD8BB3374}"/>
              </a:ext>
            </a:extLst>
          </p:cNvPr>
          <p:cNvSpPr/>
          <p:nvPr/>
        </p:nvSpPr>
        <p:spPr>
          <a:xfrm>
            <a:off x="7715275" y="5816402"/>
            <a:ext cx="1090463" cy="34391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2B50E8FB-A79E-4F54-B180-3FCFA24D8266}"/>
              </a:ext>
            </a:extLst>
          </p:cNvPr>
          <p:cNvSpPr/>
          <p:nvPr/>
        </p:nvSpPr>
        <p:spPr>
          <a:xfrm>
            <a:off x="1322115" y="4482936"/>
            <a:ext cx="2037581" cy="133346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020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B51A-CB3E-4C3A-A261-BBAAA18F08F4}"/>
              </a:ext>
            </a:extLst>
          </p:cNvPr>
          <p:cNvSpPr>
            <a:spLocks noGrp="1"/>
          </p:cNvSpPr>
          <p:nvPr>
            <p:ph type="title"/>
          </p:nvPr>
        </p:nvSpPr>
        <p:spPr/>
        <p:txBody>
          <a:bodyPr/>
          <a:lstStyle/>
          <a:p>
            <a:r>
              <a:rPr lang="en-GB" dirty="0"/>
              <a:t>The diverse roles of an expert mentor</a:t>
            </a:r>
          </a:p>
        </p:txBody>
      </p:sp>
      <p:pic>
        <p:nvPicPr>
          <p:cNvPr id="4" name="Content Placeholder 3"/>
          <p:cNvPicPr>
            <a:picLocks noGrp="1" noChangeAspect="1"/>
          </p:cNvPicPr>
          <p:nvPr>
            <p:ph idx="1"/>
          </p:nvPr>
        </p:nvPicPr>
        <p:blipFill>
          <a:blip r:embed="rId2"/>
          <a:stretch>
            <a:fillRect/>
          </a:stretch>
        </p:blipFill>
        <p:spPr>
          <a:xfrm>
            <a:off x="1919536" y="1124744"/>
            <a:ext cx="8389548" cy="5472608"/>
          </a:xfrm>
          <a:prstGeom prst="rect">
            <a:avLst/>
          </a:prstGeom>
        </p:spPr>
      </p:pic>
    </p:spTree>
    <p:extLst>
      <p:ext uri="{BB962C8B-B14F-4D97-AF65-F5344CB8AC3E}">
        <p14:creationId xmlns:p14="http://schemas.microsoft.com/office/powerpoint/2010/main" val="3720200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Supporting your mentor role</a:t>
            </a:r>
          </a:p>
        </p:txBody>
      </p:sp>
      <p:sp>
        <p:nvSpPr>
          <p:cNvPr id="3" name="Content Placeholder 2"/>
          <p:cNvSpPr>
            <a:spLocks noGrp="1"/>
          </p:cNvSpPr>
          <p:nvPr>
            <p:ph idx="1"/>
          </p:nvPr>
        </p:nvSpPr>
        <p:spPr>
          <a:xfrm>
            <a:off x="119336" y="996917"/>
            <a:ext cx="11976376" cy="5168387"/>
          </a:xfrm>
        </p:spPr>
        <p:txBody>
          <a:bodyPr>
            <a:normAutofit lnSpcReduction="10000"/>
          </a:bodyPr>
          <a:lstStyle/>
          <a:p>
            <a:pPr marL="0" indent="0">
              <a:buNone/>
            </a:pPr>
            <a:r>
              <a:rPr lang="en-GB" dirty="0"/>
              <a:t>1. </a:t>
            </a:r>
            <a:r>
              <a:rPr lang="en-GB" u="sng" dirty="0"/>
              <a:t>School Experience Handbook</a:t>
            </a:r>
          </a:p>
          <a:p>
            <a:pPr marL="0" indent="0">
              <a:buNone/>
            </a:pPr>
            <a:r>
              <a:rPr lang="en-GB" sz="2400" b="0" dirty="0"/>
              <a:t>Section 1 - Trainee and mentor information </a:t>
            </a:r>
          </a:p>
          <a:p>
            <a:pPr marL="0" indent="0">
              <a:buNone/>
            </a:pPr>
            <a:r>
              <a:rPr lang="en-GB" sz="2400" b="0" dirty="0"/>
              <a:t>Section 2 - Teaching and record keeping expectations</a:t>
            </a:r>
          </a:p>
          <a:p>
            <a:pPr marL="0" indent="0">
              <a:buNone/>
            </a:pPr>
            <a:r>
              <a:rPr lang="en-GB" sz="2400" b="0" dirty="0"/>
              <a:t>Section 3 - Mentor support and information </a:t>
            </a:r>
          </a:p>
          <a:p>
            <a:pPr marL="0" indent="0">
              <a:buNone/>
            </a:pPr>
            <a:r>
              <a:rPr lang="en-GB" sz="2400" b="0" dirty="0"/>
              <a:t>Section 4 - Appendices and block 2 planning documents</a:t>
            </a:r>
          </a:p>
          <a:p>
            <a:pPr marL="0" indent="0">
              <a:buNone/>
            </a:pPr>
            <a:endParaRPr lang="en-GB" sz="2400" b="0" dirty="0"/>
          </a:p>
          <a:p>
            <a:pPr marL="0" indent="0">
              <a:buNone/>
            </a:pPr>
            <a:r>
              <a:rPr lang="en-GB" dirty="0"/>
              <a:t>2. </a:t>
            </a:r>
            <a:r>
              <a:rPr lang="en-GB" u="sng" dirty="0"/>
              <a:t>Mentor resource site </a:t>
            </a:r>
          </a:p>
          <a:p>
            <a:pPr marL="0" indent="0">
              <a:buNone/>
            </a:pPr>
            <a:r>
              <a:rPr lang="en-GB" sz="2400" dirty="0">
                <a:hlinkClick r:id="rId2"/>
              </a:rPr>
              <a:t>https://www.seed.manchester.ac.uk/education/study/pgce/primary/mentor-resources/</a:t>
            </a:r>
            <a:r>
              <a:rPr lang="en-GB" sz="2400" dirty="0"/>
              <a:t> </a:t>
            </a:r>
          </a:p>
          <a:p>
            <a:pPr marL="0" indent="0">
              <a:buNone/>
            </a:pPr>
            <a:r>
              <a:rPr lang="en-GB" sz="2400" b="0" dirty="0"/>
              <a:t>-Short training videos and resources for you e.g. supporting struggling trainees, developing trainee assessment knowledge</a:t>
            </a:r>
          </a:p>
          <a:p>
            <a:pPr marL="0" indent="0">
              <a:buNone/>
            </a:pPr>
            <a:r>
              <a:rPr lang="en-GB" sz="2400" b="0" dirty="0"/>
              <a:t>-Placement resources, </a:t>
            </a:r>
            <a:r>
              <a:rPr lang="en-GB" sz="2400" b="0" dirty="0" err="1"/>
              <a:t>proformas</a:t>
            </a:r>
            <a:r>
              <a:rPr lang="en-GB" sz="2400" b="0" dirty="0"/>
              <a:t> and completed examples e.g. weekly feedback, support plan examples </a:t>
            </a:r>
          </a:p>
        </p:txBody>
      </p:sp>
      <p:pic>
        <p:nvPicPr>
          <p:cNvPr id="4" name="Picture 3"/>
          <p:cNvPicPr>
            <a:picLocks noChangeAspect="1"/>
          </p:cNvPicPr>
          <p:nvPr/>
        </p:nvPicPr>
        <p:blipFill>
          <a:blip r:embed="rId3"/>
          <a:stretch>
            <a:fillRect/>
          </a:stretch>
        </p:blipFill>
        <p:spPr>
          <a:xfrm>
            <a:off x="9624392" y="1412776"/>
            <a:ext cx="2088232" cy="2088232"/>
          </a:xfrm>
          <a:prstGeom prst="rect">
            <a:avLst/>
          </a:prstGeom>
        </p:spPr>
      </p:pic>
    </p:spTree>
    <p:extLst>
      <p:ext uri="{BB962C8B-B14F-4D97-AF65-F5344CB8AC3E}">
        <p14:creationId xmlns:p14="http://schemas.microsoft.com/office/powerpoint/2010/main" val="77543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Trainee induction (day 1)</a:t>
            </a:r>
          </a:p>
        </p:txBody>
      </p:sp>
      <p:sp>
        <p:nvSpPr>
          <p:cNvPr id="3" name="Content Placeholder 2"/>
          <p:cNvSpPr>
            <a:spLocks noGrp="1"/>
          </p:cNvSpPr>
          <p:nvPr>
            <p:ph idx="1"/>
          </p:nvPr>
        </p:nvSpPr>
        <p:spPr/>
        <p:txBody>
          <a:bodyPr>
            <a:normAutofit fontScale="92500"/>
          </a:bodyPr>
          <a:lstStyle/>
          <a:p>
            <a:pPr marL="0" indent="0">
              <a:lnSpc>
                <a:spcPct val="100000"/>
              </a:lnSpc>
              <a:buNone/>
            </a:pPr>
            <a:r>
              <a:rPr lang="en-GB" b="0" dirty="0"/>
              <a:t>Please provide trainees with:</a:t>
            </a:r>
          </a:p>
          <a:p>
            <a:pPr marL="0" indent="0">
              <a:lnSpc>
                <a:spcPct val="100000"/>
              </a:lnSpc>
              <a:buNone/>
            </a:pPr>
            <a:endParaRPr lang="en-GB" sz="600" dirty="0"/>
          </a:p>
          <a:p>
            <a:pPr>
              <a:lnSpc>
                <a:spcPct val="100000"/>
              </a:lnSpc>
            </a:pPr>
            <a:r>
              <a:rPr lang="en-GB" b="0" dirty="0"/>
              <a:t>the name of the designated safeguarding officer(s)</a:t>
            </a:r>
          </a:p>
          <a:p>
            <a:pPr lvl="0">
              <a:lnSpc>
                <a:spcPct val="100000"/>
              </a:lnSpc>
            </a:pPr>
            <a:r>
              <a:rPr lang="en-GB" b="0" dirty="0"/>
              <a:t>safeguarding procedures and/or policy</a:t>
            </a:r>
          </a:p>
          <a:p>
            <a:pPr lvl="0">
              <a:lnSpc>
                <a:spcPct val="100000"/>
              </a:lnSpc>
            </a:pPr>
            <a:r>
              <a:rPr lang="en-GB" b="0" dirty="0"/>
              <a:t>Covid-19 policy and any Covid-19 related protocols</a:t>
            </a:r>
          </a:p>
          <a:p>
            <a:pPr lvl="0">
              <a:lnSpc>
                <a:spcPct val="100000"/>
              </a:lnSpc>
            </a:pPr>
            <a:r>
              <a:rPr lang="en-GB" b="0" dirty="0"/>
              <a:t>procedures for fire/evacuation procedures</a:t>
            </a:r>
          </a:p>
          <a:p>
            <a:pPr lvl="0">
              <a:lnSpc>
                <a:spcPct val="100000"/>
              </a:lnSpc>
            </a:pPr>
            <a:r>
              <a:rPr lang="en-GB" b="0" dirty="0"/>
              <a:t>access to relevant school policies</a:t>
            </a:r>
            <a:r>
              <a:rPr lang="en-GB" b="0" i="1" dirty="0"/>
              <a:t> </a:t>
            </a:r>
            <a:r>
              <a:rPr lang="en-GB" sz="2400" b="0" i="1" dirty="0">
                <a:solidFill>
                  <a:srgbClr val="185ABD"/>
                </a:solidFill>
              </a:rPr>
              <a:t>e.g. safeguarding, staff code of conduct, behaviour, marking and feedback</a:t>
            </a:r>
          </a:p>
          <a:p>
            <a:pPr lvl="0">
              <a:lnSpc>
                <a:spcPct val="100000"/>
              </a:lnSpc>
            </a:pPr>
            <a:r>
              <a:rPr lang="en-GB" b="0" dirty="0"/>
              <a:t>an outline of key school procedures </a:t>
            </a:r>
            <a:r>
              <a:rPr lang="en-GB" sz="2400" b="0" i="1" dirty="0">
                <a:solidFill>
                  <a:srgbClr val="185ABD"/>
                </a:solidFill>
              </a:rPr>
              <a:t>e.g. break/lunch times, security door access/fob use, pupil entrance/exit points, adults in school protocols, start/end of day</a:t>
            </a:r>
          </a:p>
          <a:p>
            <a:pPr lvl="0">
              <a:lnSpc>
                <a:spcPct val="100000"/>
              </a:lnSpc>
            </a:pPr>
            <a:r>
              <a:rPr lang="en-GB" b="0" dirty="0"/>
              <a:t>your preferred contact details/method in the case of absence or other issues </a:t>
            </a:r>
            <a:r>
              <a:rPr lang="en-GB" sz="2400" b="0" i="1" dirty="0">
                <a:solidFill>
                  <a:srgbClr val="185ABD"/>
                </a:solidFill>
              </a:rPr>
              <a:t>e.g. phone call, email, text</a:t>
            </a:r>
          </a:p>
          <a:p>
            <a:endParaRPr lang="en-GB" dirty="0"/>
          </a:p>
        </p:txBody>
      </p:sp>
    </p:spTree>
    <p:extLst>
      <p:ext uri="{BB962C8B-B14F-4D97-AF65-F5344CB8AC3E}">
        <p14:creationId xmlns:p14="http://schemas.microsoft.com/office/powerpoint/2010/main" val="335014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Trainee induction (week 1)</a:t>
            </a:r>
          </a:p>
        </p:txBody>
      </p:sp>
      <p:sp>
        <p:nvSpPr>
          <p:cNvPr id="3" name="Content Placeholder 2"/>
          <p:cNvSpPr>
            <a:spLocks noGrp="1"/>
          </p:cNvSpPr>
          <p:nvPr>
            <p:ph idx="1"/>
          </p:nvPr>
        </p:nvSpPr>
        <p:spPr>
          <a:xfrm>
            <a:off x="191344" y="998255"/>
            <a:ext cx="11832360" cy="5217477"/>
          </a:xfrm>
        </p:spPr>
        <p:txBody>
          <a:bodyPr>
            <a:normAutofit fontScale="92500"/>
          </a:bodyPr>
          <a:lstStyle/>
          <a:p>
            <a:pPr>
              <a:lnSpc>
                <a:spcPct val="100000"/>
              </a:lnSpc>
            </a:pPr>
            <a:endParaRPr lang="en-GB" b="0" dirty="0"/>
          </a:p>
          <a:p>
            <a:pPr>
              <a:lnSpc>
                <a:spcPct val="100000"/>
              </a:lnSpc>
            </a:pPr>
            <a:r>
              <a:rPr lang="en-GB" b="0" dirty="0"/>
              <a:t>Ensure the trainee understands school systems/rotas </a:t>
            </a:r>
          </a:p>
          <a:p>
            <a:pPr marL="0" indent="0">
              <a:lnSpc>
                <a:spcPct val="100000"/>
              </a:lnSpc>
              <a:buNone/>
            </a:pPr>
            <a:r>
              <a:rPr lang="en-GB" sz="2400" b="0" i="1" dirty="0">
                <a:solidFill>
                  <a:srgbClr val="185ABD"/>
                </a:solidFill>
              </a:rPr>
              <a:t>     e.g. playground rotas, photocopier access, resources location, communal space timetables</a:t>
            </a:r>
          </a:p>
          <a:p>
            <a:pPr>
              <a:lnSpc>
                <a:spcPct val="100000"/>
              </a:lnSpc>
            </a:pPr>
            <a:r>
              <a:rPr lang="en-GB" b="0" dirty="0"/>
              <a:t>Ensure the trainee is introduced to staff members with key responsibilities </a:t>
            </a:r>
          </a:p>
          <a:p>
            <a:pPr marL="0" indent="0">
              <a:lnSpc>
                <a:spcPct val="100000"/>
              </a:lnSpc>
              <a:buNone/>
            </a:pPr>
            <a:r>
              <a:rPr lang="en-GB" sz="2400" b="0" i="1" dirty="0">
                <a:solidFill>
                  <a:srgbClr val="185ABD"/>
                </a:solidFill>
              </a:rPr>
              <a:t>     e.g. </a:t>
            </a:r>
            <a:r>
              <a:rPr lang="en-GB" sz="2400" b="0" i="1" dirty="0" err="1">
                <a:solidFill>
                  <a:srgbClr val="185ABD"/>
                </a:solidFill>
              </a:rPr>
              <a:t>SENDCo</a:t>
            </a:r>
            <a:r>
              <a:rPr lang="en-GB" sz="2400" b="0" i="1" dirty="0">
                <a:solidFill>
                  <a:srgbClr val="185ABD"/>
                </a:solidFill>
              </a:rPr>
              <a:t>, safeguarding lead, Maths/English coordinators.</a:t>
            </a:r>
          </a:p>
          <a:p>
            <a:pPr lvl="0">
              <a:lnSpc>
                <a:spcPct val="150000"/>
              </a:lnSpc>
            </a:pPr>
            <a:r>
              <a:rPr lang="en-GB" b="0" dirty="0"/>
              <a:t>Share any curriculum, long, medium and short-term planning for your class</a:t>
            </a:r>
            <a:endParaRPr lang="en-GB" sz="2400" b="0" dirty="0"/>
          </a:p>
          <a:p>
            <a:pPr>
              <a:lnSpc>
                <a:spcPct val="150000"/>
              </a:lnSpc>
            </a:pPr>
            <a:r>
              <a:rPr lang="en-GB" b="0" dirty="0"/>
              <a:t>Share any relevant key dates/events during the placement </a:t>
            </a:r>
          </a:p>
          <a:p>
            <a:pPr marL="0" indent="0">
              <a:lnSpc>
                <a:spcPct val="150000"/>
              </a:lnSpc>
              <a:buNone/>
            </a:pPr>
            <a:r>
              <a:rPr lang="en-GB" sz="2400" b="0" i="1" dirty="0">
                <a:solidFill>
                  <a:srgbClr val="185ABD"/>
                </a:solidFill>
              </a:rPr>
              <a:t>     e.g. trips, staffing rotas, staff meetings, parent meetings, INSET days, school events.</a:t>
            </a:r>
          </a:p>
          <a:p>
            <a:endParaRPr lang="en-GB" dirty="0"/>
          </a:p>
        </p:txBody>
      </p:sp>
    </p:spTree>
    <p:extLst>
      <p:ext uri="{BB962C8B-B14F-4D97-AF65-F5344CB8AC3E}">
        <p14:creationId xmlns:p14="http://schemas.microsoft.com/office/powerpoint/2010/main" val="2597472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 of the trainee (week 1)</a:t>
            </a:r>
          </a:p>
        </p:txBody>
      </p:sp>
      <p:sp>
        <p:nvSpPr>
          <p:cNvPr id="3" name="Content Placeholder 2"/>
          <p:cNvSpPr>
            <a:spLocks noGrp="1"/>
          </p:cNvSpPr>
          <p:nvPr>
            <p:ph idx="1"/>
          </p:nvPr>
        </p:nvSpPr>
        <p:spPr>
          <a:xfrm>
            <a:off x="263352" y="1024381"/>
            <a:ext cx="11832360" cy="5500963"/>
          </a:xfrm>
        </p:spPr>
        <p:txBody>
          <a:bodyPr>
            <a:normAutofit/>
          </a:bodyPr>
          <a:lstStyle/>
          <a:p>
            <a:r>
              <a:rPr lang="en-GB" sz="2400" b="0" dirty="0"/>
              <a:t>Share their curriculum coverage on the taught </a:t>
            </a:r>
            <a:r>
              <a:rPr lang="en-GB" sz="2400" b="0" dirty="0" smtClean="0"/>
              <a:t>course (TP, section 4.1 and 6.1)</a:t>
            </a:r>
            <a:endParaRPr lang="en-GB" sz="2400" b="0" dirty="0"/>
          </a:p>
          <a:p>
            <a:r>
              <a:rPr lang="en-GB" sz="2400" b="0" dirty="0"/>
              <a:t>Share their Trainee Portfolio </a:t>
            </a:r>
            <a:r>
              <a:rPr lang="en-GB" sz="2400" b="0" dirty="0" smtClean="0"/>
              <a:t>link with you – for access and regular checks</a:t>
            </a:r>
          </a:p>
          <a:p>
            <a:r>
              <a:rPr lang="en-GB" sz="2400" b="0" dirty="0" smtClean="0"/>
              <a:t>Share </a:t>
            </a:r>
            <a:r>
              <a:rPr lang="en-GB" sz="2400" b="0" dirty="0"/>
              <a:t>their </a:t>
            </a:r>
            <a:r>
              <a:rPr lang="en-GB" sz="2400" b="0" dirty="0" smtClean="0"/>
              <a:t>SE1 ‘</a:t>
            </a:r>
            <a:r>
              <a:rPr lang="en-GB" sz="2400" b="0" i="1" dirty="0" smtClean="0"/>
              <a:t>Professional </a:t>
            </a:r>
            <a:r>
              <a:rPr lang="en-GB" sz="2400" b="0" i="1" dirty="0"/>
              <a:t>Development Formative Framework</a:t>
            </a:r>
            <a:r>
              <a:rPr lang="en-GB" sz="2400" b="0" dirty="0"/>
              <a:t>’ (section 4.5) </a:t>
            </a:r>
            <a:r>
              <a:rPr lang="en-GB" sz="2400" b="0" dirty="0" smtClean="0"/>
              <a:t>and ‘</a:t>
            </a:r>
            <a:r>
              <a:rPr lang="en-GB" sz="2400" b="0" i="1" dirty="0" smtClean="0"/>
              <a:t>Post-SE1 </a:t>
            </a:r>
            <a:r>
              <a:rPr lang="en-GB" sz="2400" b="0" i="1" dirty="0"/>
              <a:t>action </a:t>
            </a:r>
            <a:r>
              <a:rPr lang="en-GB" sz="2400" b="0" i="1" dirty="0" smtClean="0"/>
              <a:t>plan’ </a:t>
            </a:r>
            <a:r>
              <a:rPr lang="en-GB" sz="2400" b="0" dirty="0" smtClean="0"/>
              <a:t>(section 4.6) – strengths</a:t>
            </a:r>
            <a:r>
              <a:rPr lang="en-GB" sz="2400" b="0" dirty="0"/>
              <a:t>, </a:t>
            </a:r>
            <a:r>
              <a:rPr lang="en-GB" sz="2400" b="0" dirty="0" smtClean="0"/>
              <a:t>gaps and target areas </a:t>
            </a:r>
            <a:r>
              <a:rPr lang="en-GB" sz="2400" b="0" dirty="0"/>
              <a:t>they may need support with</a:t>
            </a:r>
          </a:p>
          <a:p>
            <a:r>
              <a:rPr lang="en-GB" sz="2400" b="0" dirty="0"/>
              <a:t>Share their Professional Task booklet </a:t>
            </a:r>
            <a:r>
              <a:rPr lang="en-GB" sz="2400" b="0" dirty="0" smtClean="0"/>
              <a:t>with you</a:t>
            </a:r>
            <a:endParaRPr lang="en-GB" sz="2400" b="0" dirty="0"/>
          </a:p>
          <a:p>
            <a:r>
              <a:rPr lang="en-GB" sz="2400" b="0" dirty="0"/>
              <a:t>Get to know the class and systems </a:t>
            </a:r>
            <a:r>
              <a:rPr lang="en-GB" sz="2400" b="0" dirty="0" err="1"/>
              <a:t>e.g</a:t>
            </a:r>
            <a:r>
              <a:rPr lang="en-GB" sz="2400" b="0" dirty="0"/>
              <a:t> timetable, groupings, attainment</a:t>
            </a:r>
          </a:p>
          <a:p>
            <a:r>
              <a:rPr lang="en-GB" sz="2400" b="0" dirty="0"/>
              <a:t>Discuss with you the planning/topics/themes that will be covered during the placement </a:t>
            </a:r>
          </a:p>
          <a:p>
            <a:r>
              <a:rPr lang="en-GB" sz="2400" b="0" dirty="0"/>
              <a:t>Discuss and agree with you what they will be teaching the following week and begin to write plans for your feedback</a:t>
            </a:r>
          </a:p>
          <a:p>
            <a:r>
              <a:rPr lang="en-GB" sz="2400" b="0" dirty="0"/>
              <a:t>Engage with the class and establish relationships with the pupils</a:t>
            </a:r>
          </a:p>
        </p:txBody>
      </p:sp>
    </p:spTree>
    <p:extLst>
      <p:ext uri="{BB962C8B-B14F-4D97-AF65-F5344CB8AC3E}">
        <p14:creationId xmlns:p14="http://schemas.microsoft.com/office/powerpoint/2010/main" val="241100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trainee and their Trainee Portfolio</a:t>
            </a:r>
          </a:p>
        </p:txBody>
      </p:sp>
      <p:sp>
        <p:nvSpPr>
          <p:cNvPr id="3" name="Content Placeholder 2"/>
          <p:cNvSpPr>
            <a:spLocks noGrp="1"/>
          </p:cNvSpPr>
          <p:nvPr>
            <p:ph idx="1"/>
          </p:nvPr>
        </p:nvSpPr>
        <p:spPr/>
        <p:txBody>
          <a:bodyPr/>
          <a:lstStyle/>
          <a:p>
            <a:r>
              <a:rPr lang="en-GB" dirty="0"/>
              <a:t>Week 1 – sharing their curriculum learning with you</a:t>
            </a:r>
          </a:p>
          <a:p>
            <a:pPr marL="0" indent="0">
              <a:buNone/>
            </a:pPr>
            <a:endParaRPr lang="en-GB" dirty="0"/>
          </a:p>
        </p:txBody>
      </p:sp>
      <p:pic>
        <p:nvPicPr>
          <p:cNvPr id="4" name="Picture 3"/>
          <p:cNvPicPr>
            <a:picLocks noChangeAspect="1"/>
          </p:cNvPicPr>
          <p:nvPr/>
        </p:nvPicPr>
        <p:blipFill>
          <a:blip r:embed="rId2"/>
          <a:stretch>
            <a:fillRect/>
          </a:stretch>
        </p:blipFill>
        <p:spPr>
          <a:xfrm>
            <a:off x="1127448" y="1742448"/>
            <a:ext cx="9877517" cy="4727600"/>
          </a:xfrm>
          <a:prstGeom prst="rect">
            <a:avLst/>
          </a:prstGeom>
        </p:spPr>
      </p:pic>
      <p:sp>
        <p:nvSpPr>
          <p:cNvPr id="5" name="Rectangle 4">
            <a:extLst>
              <a:ext uri="{FF2B5EF4-FFF2-40B4-BE49-F238E27FC236}">
                <a16:creationId xmlns:a16="http://schemas.microsoft.com/office/drawing/2014/main" id="{59C9F17B-7A88-4E01-9DFA-5797FAE1BCC0}"/>
              </a:ext>
            </a:extLst>
          </p:cNvPr>
          <p:cNvSpPr/>
          <p:nvPr/>
        </p:nvSpPr>
        <p:spPr>
          <a:xfrm>
            <a:off x="1125924" y="1742448"/>
            <a:ext cx="46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92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Teaching expectations </a:t>
            </a:r>
            <a:r>
              <a:rPr lang="en-GB" sz="2400" b="0" dirty="0"/>
              <a:t>(see SE Handbook, Pg.44-45)</a:t>
            </a:r>
          </a:p>
        </p:txBody>
      </p:sp>
      <p:sp>
        <p:nvSpPr>
          <p:cNvPr id="3" name="Content Placeholder 2"/>
          <p:cNvSpPr>
            <a:spLocks noGrp="1"/>
          </p:cNvSpPr>
          <p:nvPr>
            <p:ph idx="1"/>
          </p:nvPr>
        </p:nvSpPr>
        <p:spPr>
          <a:xfrm>
            <a:off x="119336" y="922680"/>
            <a:ext cx="12072664" cy="5217477"/>
          </a:xfrm>
        </p:spPr>
        <p:txBody>
          <a:bodyPr>
            <a:normAutofit fontScale="92500" lnSpcReduction="10000"/>
          </a:bodyPr>
          <a:lstStyle/>
          <a:p>
            <a:endParaRPr lang="en-GB" sz="1400" b="0" dirty="0"/>
          </a:p>
          <a:p>
            <a:r>
              <a:rPr lang="en-GB" b="0" dirty="0"/>
              <a:t>Task and observation week (week 1) – see previous slide</a:t>
            </a:r>
          </a:p>
          <a:p>
            <a:pPr marL="0" indent="0">
              <a:buNone/>
            </a:pPr>
            <a:endParaRPr lang="en-GB" sz="1400" b="0" dirty="0"/>
          </a:p>
          <a:p>
            <a:r>
              <a:rPr lang="en-GB" b="0" dirty="0"/>
              <a:t>Teaching to then build from </a:t>
            </a:r>
            <a:r>
              <a:rPr lang="en-GB" dirty="0"/>
              <a:t>20% </a:t>
            </a:r>
            <a:r>
              <a:rPr lang="en-GB" b="0" dirty="0"/>
              <a:t>(1 day equivalent) to </a:t>
            </a:r>
            <a:r>
              <a:rPr lang="en-GB" dirty="0"/>
              <a:t>80% </a:t>
            </a:r>
            <a:r>
              <a:rPr lang="en-GB" b="0" dirty="0"/>
              <a:t>(4 days equivalent)</a:t>
            </a:r>
          </a:p>
          <a:p>
            <a:pPr marL="0" indent="0">
              <a:buNone/>
            </a:pPr>
            <a:endParaRPr lang="en-GB" sz="1400" b="0" dirty="0"/>
          </a:p>
          <a:p>
            <a:r>
              <a:rPr lang="en-GB" b="0" dirty="0"/>
              <a:t>Non-contact time – 1 x ½ day PPA </a:t>
            </a:r>
            <a:r>
              <a:rPr lang="en-GB" b="0" u="sng" dirty="0"/>
              <a:t>with you</a:t>
            </a:r>
            <a:r>
              <a:rPr lang="en-GB" b="0" dirty="0"/>
              <a:t>, 1 x ½ day trainee planning</a:t>
            </a:r>
          </a:p>
          <a:p>
            <a:pPr marL="0" indent="0">
              <a:buNone/>
            </a:pPr>
            <a:endParaRPr lang="en-GB" b="0" dirty="0"/>
          </a:p>
          <a:p>
            <a:pPr marL="0" indent="0">
              <a:buNone/>
            </a:pPr>
            <a:r>
              <a:rPr lang="en-GB" b="0" u="sng" dirty="0"/>
              <a:t>Key focus areas for SE2</a:t>
            </a:r>
            <a:r>
              <a:rPr lang="en-GB" b="0" dirty="0"/>
              <a:t>:</a:t>
            </a:r>
          </a:p>
          <a:p>
            <a:pPr marL="0" indent="0">
              <a:buNone/>
            </a:pPr>
            <a:endParaRPr lang="en-GB" sz="1400" b="0" dirty="0"/>
          </a:p>
          <a:p>
            <a:r>
              <a:rPr lang="en-GB" b="0" dirty="0"/>
              <a:t>planning, teaching, assessing and reviewing </a:t>
            </a:r>
            <a:r>
              <a:rPr lang="en-GB" b="0" u="sng" dirty="0"/>
              <a:t>sequences</a:t>
            </a:r>
            <a:r>
              <a:rPr lang="en-GB" b="0" dirty="0"/>
              <a:t> of lessons</a:t>
            </a:r>
          </a:p>
          <a:p>
            <a:pPr marL="0" indent="0">
              <a:buNone/>
            </a:pPr>
            <a:endParaRPr lang="en-GB" sz="1400" b="0" dirty="0"/>
          </a:p>
          <a:p>
            <a:r>
              <a:rPr lang="en-GB" b="0" dirty="0"/>
              <a:t>teaching a breadth of curriculum subjects, especially those not taught in SE1</a:t>
            </a:r>
          </a:p>
          <a:p>
            <a:pPr marL="0" indent="0">
              <a:buNone/>
            </a:pPr>
            <a:endParaRPr lang="en-GB" sz="1400" b="0" dirty="0"/>
          </a:p>
          <a:p>
            <a:r>
              <a:rPr lang="en-GB" b="0" dirty="0"/>
              <a:t>assessing and tracking pupil progress over time</a:t>
            </a:r>
          </a:p>
          <a:p>
            <a:pPr marL="0" indent="0">
              <a:buNone/>
            </a:pPr>
            <a:endParaRPr lang="en-GB" sz="1500" b="0" dirty="0"/>
          </a:p>
          <a:p>
            <a:endParaRPr lang="en-GB" dirty="0"/>
          </a:p>
        </p:txBody>
      </p:sp>
    </p:spTree>
    <p:extLst>
      <p:ext uri="{BB962C8B-B14F-4D97-AF65-F5344CB8AC3E}">
        <p14:creationId xmlns:p14="http://schemas.microsoft.com/office/powerpoint/2010/main" val="45169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Planning expectations</a:t>
            </a:r>
          </a:p>
        </p:txBody>
      </p:sp>
      <p:sp>
        <p:nvSpPr>
          <p:cNvPr id="3" name="Content Placeholder 2"/>
          <p:cNvSpPr>
            <a:spLocks noGrp="1"/>
          </p:cNvSpPr>
          <p:nvPr>
            <p:ph idx="1"/>
          </p:nvPr>
        </p:nvSpPr>
        <p:spPr>
          <a:xfrm>
            <a:off x="119336" y="1124744"/>
            <a:ext cx="12072664" cy="5217477"/>
          </a:xfrm>
        </p:spPr>
        <p:txBody>
          <a:bodyPr>
            <a:normAutofit fontScale="92500" lnSpcReduction="10000"/>
          </a:bodyPr>
          <a:lstStyle/>
          <a:p>
            <a:r>
              <a:rPr lang="en-GB" sz="2600" dirty="0"/>
              <a:t>3 detailed weekly plans each week** </a:t>
            </a:r>
            <a:r>
              <a:rPr lang="en-GB" sz="2000" b="0" i="1" dirty="0"/>
              <a:t>(Forms B2a/B2b, page 94/96)</a:t>
            </a:r>
            <a:endParaRPr lang="en-GB" sz="2000" dirty="0"/>
          </a:p>
          <a:p>
            <a:pPr marL="0" indent="0">
              <a:buNone/>
            </a:pPr>
            <a:r>
              <a:rPr lang="en-GB" sz="2600" b="0" dirty="0"/>
              <a:t>	  – English, maths and other subjects</a:t>
            </a:r>
            <a:endParaRPr lang="en-GB" sz="2600" b="0" i="1" dirty="0"/>
          </a:p>
          <a:p>
            <a:r>
              <a:rPr lang="en-GB" sz="2600" dirty="0"/>
              <a:t>Weekly plan as a working document </a:t>
            </a:r>
          </a:p>
          <a:p>
            <a:pPr marL="0" indent="0">
              <a:buNone/>
            </a:pPr>
            <a:r>
              <a:rPr lang="en-GB" sz="2600" b="0" dirty="0"/>
              <a:t>	  – daily assessment notes to be made, edits/reviews to be annotated</a:t>
            </a:r>
          </a:p>
          <a:p>
            <a:r>
              <a:rPr lang="en-GB" sz="2600" dirty="0"/>
              <a:t>Assessment tracking sheet </a:t>
            </a:r>
            <a:r>
              <a:rPr lang="en-GB" sz="2000" b="0" i="1" dirty="0"/>
              <a:t>(Form B2c, page 98)</a:t>
            </a:r>
          </a:p>
          <a:p>
            <a:pPr marL="0" indent="0">
              <a:buNone/>
            </a:pPr>
            <a:r>
              <a:rPr lang="en-GB" sz="2600" b="0" dirty="0"/>
              <a:t>           – English and maths one sheet per week</a:t>
            </a:r>
          </a:p>
          <a:p>
            <a:pPr marL="0" indent="0">
              <a:buNone/>
            </a:pPr>
            <a:r>
              <a:rPr lang="en-GB" sz="2600" b="0" dirty="0"/>
              <a:t>            - other subjects one record over several weeks/a unit of work</a:t>
            </a:r>
          </a:p>
          <a:p>
            <a:r>
              <a:rPr lang="en-GB" sz="2600" dirty="0"/>
              <a:t>TA/additional adult </a:t>
            </a:r>
            <a:r>
              <a:rPr lang="en-GB" sz="2600" dirty="0" err="1"/>
              <a:t>proforma</a:t>
            </a:r>
            <a:r>
              <a:rPr lang="en-GB" sz="2600" dirty="0"/>
              <a:t> </a:t>
            </a:r>
            <a:r>
              <a:rPr lang="en-GB" sz="2000" b="0" i="1" dirty="0"/>
              <a:t>(Form C1, page 99)</a:t>
            </a:r>
          </a:p>
          <a:p>
            <a:pPr marL="0" indent="0">
              <a:buNone/>
            </a:pPr>
            <a:r>
              <a:rPr lang="en-GB" sz="2600" dirty="0"/>
              <a:t>	  </a:t>
            </a:r>
            <a:r>
              <a:rPr lang="en-GB" sz="2600" b="0" dirty="0"/>
              <a:t>- for any TA/adult/you when working with a group</a:t>
            </a:r>
          </a:p>
          <a:p>
            <a:pPr marL="0" indent="0">
              <a:buNone/>
            </a:pPr>
            <a:endParaRPr lang="en-GB" sz="2600" b="0" dirty="0"/>
          </a:p>
          <a:p>
            <a:pPr marL="0" indent="0" algn="ctr">
              <a:buNone/>
            </a:pPr>
            <a:r>
              <a:rPr lang="en-GB" sz="2400" b="0" i="1" dirty="0"/>
              <a:t>           All </a:t>
            </a:r>
            <a:r>
              <a:rPr lang="en-GB" sz="2400" b="0" i="1" dirty="0" err="1"/>
              <a:t>proformas</a:t>
            </a:r>
            <a:r>
              <a:rPr lang="en-GB" sz="2400" b="0" i="1" dirty="0"/>
              <a:t> can be found in the appendices of the SE handbook</a:t>
            </a:r>
          </a:p>
          <a:p>
            <a:pPr marL="0" indent="0" algn="ctr">
              <a:buNone/>
            </a:pPr>
            <a:r>
              <a:rPr lang="en-GB" sz="2400" i="1" dirty="0"/>
              <a:t>** </a:t>
            </a:r>
            <a:r>
              <a:rPr lang="en-GB" sz="2400" b="0" i="1" dirty="0"/>
              <a:t>Mentors, tutors or trainees can ask for the use of a daily lesson plan, should this be considered helpful in improving lesson delivery in all/one subject area.  </a:t>
            </a:r>
          </a:p>
          <a:p>
            <a:pPr marL="0" indent="0">
              <a:buNone/>
            </a:pPr>
            <a:endParaRPr lang="en-GB" b="0" dirty="0"/>
          </a:p>
        </p:txBody>
      </p:sp>
    </p:spTree>
    <p:extLst>
      <p:ext uri="{BB962C8B-B14F-4D97-AF65-F5344CB8AC3E}">
        <p14:creationId xmlns:p14="http://schemas.microsoft.com/office/powerpoint/2010/main" val="378037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Trainee planning experience</a:t>
            </a:r>
          </a:p>
        </p:txBody>
      </p:sp>
      <p:sp>
        <p:nvSpPr>
          <p:cNvPr id="3" name="Content Placeholder 2"/>
          <p:cNvSpPr>
            <a:spLocks noGrp="1"/>
          </p:cNvSpPr>
          <p:nvPr>
            <p:ph idx="1"/>
          </p:nvPr>
        </p:nvSpPr>
        <p:spPr/>
        <p:txBody>
          <a:bodyPr/>
          <a:lstStyle/>
          <a:p>
            <a:r>
              <a:rPr lang="en-GB" b="0" dirty="0"/>
              <a:t>Trainees experience of independent planning in SE1 will be varied e.g. due to highly structured/prescriptive schemes, team approaches to planning.</a:t>
            </a:r>
          </a:p>
          <a:p>
            <a:pPr marL="0" indent="0">
              <a:buNone/>
            </a:pPr>
            <a:endParaRPr lang="en-GB" sz="1600" b="0" i="1" dirty="0"/>
          </a:p>
          <a:p>
            <a:r>
              <a:rPr lang="en-GB" b="0" dirty="0"/>
              <a:t>SE1 was situated in the opposite key stage, so trainee knowledge of the NC, pitch and planning expectations in your year group may be limited initially. </a:t>
            </a:r>
          </a:p>
          <a:p>
            <a:pPr marL="0" indent="0">
              <a:buNone/>
            </a:pPr>
            <a:endParaRPr lang="en-GB" sz="1800" b="0" dirty="0"/>
          </a:p>
          <a:p>
            <a:r>
              <a:rPr lang="en-GB" b="0" dirty="0"/>
              <a:t>Please have an early conversation with your trainee to help you understand what they have experienced and what they may need support with, to ensure that initial expectations of planning is realistic.</a:t>
            </a:r>
          </a:p>
        </p:txBody>
      </p:sp>
    </p:spTree>
    <p:extLst>
      <p:ext uri="{BB962C8B-B14F-4D97-AF65-F5344CB8AC3E}">
        <p14:creationId xmlns:p14="http://schemas.microsoft.com/office/powerpoint/2010/main" val="187887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expectations of trainees</a:t>
            </a:r>
          </a:p>
        </p:txBody>
      </p:sp>
      <p:sp>
        <p:nvSpPr>
          <p:cNvPr id="3" name="Content Placeholder 2"/>
          <p:cNvSpPr>
            <a:spLocks noGrp="1"/>
          </p:cNvSpPr>
          <p:nvPr>
            <p:ph idx="1"/>
          </p:nvPr>
        </p:nvSpPr>
        <p:spPr>
          <a:xfrm>
            <a:off x="191344" y="1340768"/>
            <a:ext cx="11832360" cy="5217477"/>
          </a:xfrm>
        </p:spPr>
        <p:txBody>
          <a:bodyPr/>
          <a:lstStyle/>
          <a:p>
            <a:r>
              <a:rPr lang="en-GB" dirty="0"/>
              <a:t>Weekly Trainee Portfolio (TP) update </a:t>
            </a:r>
            <a:r>
              <a:rPr lang="en-GB" b="0" dirty="0"/>
              <a:t>– weekly log, log of subjects taught, review of action plan.  Trainees should share the link to their TP </a:t>
            </a:r>
          </a:p>
          <a:p>
            <a:pPr marL="0" indent="0">
              <a:buNone/>
            </a:pPr>
            <a:endParaRPr lang="en-GB" b="0" dirty="0"/>
          </a:p>
          <a:p>
            <a:r>
              <a:rPr lang="en-GB" dirty="0"/>
              <a:t>Professional tasks booklet </a:t>
            </a:r>
            <a:r>
              <a:rPr lang="en-GB" b="0" dirty="0"/>
              <a:t>– completion of remaining tasks, with your support</a:t>
            </a:r>
          </a:p>
          <a:p>
            <a:pPr marL="0" indent="0">
              <a:buNone/>
            </a:pPr>
            <a:endParaRPr lang="en-GB" b="0" dirty="0"/>
          </a:p>
          <a:p>
            <a:r>
              <a:rPr lang="en-GB" dirty="0"/>
              <a:t>Teaching files </a:t>
            </a:r>
            <a:r>
              <a:rPr lang="en-GB" b="0" dirty="0"/>
              <a:t>– set up (online/hard copy), maintain and share with you for feedback/regular checking</a:t>
            </a:r>
          </a:p>
          <a:p>
            <a:endParaRPr lang="en-GB" dirty="0"/>
          </a:p>
          <a:p>
            <a:endParaRPr lang="en-GB" dirty="0"/>
          </a:p>
        </p:txBody>
      </p:sp>
    </p:spTree>
    <p:extLst>
      <p:ext uri="{BB962C8B-B14F-4D97-AF65-F5344CB8AC3E}">
        <p14:creationId xmlns:p14="http://schemas.microsoft.com/office/powerpoint/2010/main" val="347960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9B19-D65E-4484-8022-FF41CF0AD9B4}"/>
              </a:ext>
            </a:extLst>
          </p:cNvPr>
          <p:cNvSpPr>
            <a:spLocks noGrp="1"/>
          </p:cNvSpPr>
          <p:nvPr>
            <p:ph type="title"/>
          </p:nvPr>
        </p:nvSpPr>
        <p:spPr>
          <a:xfrm>
            <a:off x="2855640" y="4926254"/>
            <a:ext cx="9335170" cy="688313"/>
          </a:xfrm>
        </p:spPr>
        <p:txBody>
          <a:bodyPr/>
          <a:lstStyle/>
          <a:p>
            <a:r>
              <a:rPr lang="en-GB" dirty="0"/>
              <a:t>Mentor Training – School Experience Block 2</a:t>
            </a:r>
          </a:p>
        </p:txBody>
      </p:sp>
      <p:sp>
        <p:nvSpPr>
          <p:cNvPr id="3" name="Content Placeholder 2">
            <a:extLst>
              <a:ext uri="{FF2B5EF4-FFF2-40B4-BE49-F238E27FC236}">
                <a16:creationId xmlns:a16="http://schemas.microsoft.com/office/drawing/2014/main" id="{EE074FB7-8431-428B-BE82-F96B9C0D4FC2}"/>
              </a:ext>
            </a:extLst>
          </p:cNvPr>
          <p:cNvSpPr>
            <a:spLocks noGrp="1"/>
          </p:cNvSpPr>
          <p:nvPr>
            <p:ph idx="1"/>
          </p:nvPr>
        </p:nvSpPr>
        <p:spPr>
          <a:xfrm>
            <a:off x="7392144" y="5707718"/>
            <a:ext cx="4798666" cy="1008112"/>
          </a:xfrm>
        </p:spPr>
        <p:txBody>
          <a:bodyPr>
            <a:normAutofit fontScale="92500" lnSpcReduction="10000"/>
          </a:bodyPr>
          <a:lstStyle/>
          <a:p>
            <a:pPr algn="ctr"/>
            <a:r>
              <a:rPr lang="en-GB" dirty="0" smtClean="0"/>
              <a:t>SE2 - Monday </a:t>
            </a:r>
            <a:r>
              <a:rPr lang="en-GB" dirty="0"/>
              <a:t>21</a:t>
            </a:r>
            <a:r>
              <a:rPr lang="en-GB" baseline="30000" dirty="0"/>
              <a:t>st</a:t>
            </a:r>
            <a:r>
              <a:rPr lang="en-GB" dirty="0"/>
              <a:t> March – </a:t>
            </a:r>
          </a:p>
          <a:p>
            <a:pPr algn="ctr"/>
            <a:r>
              <a:rPr lang="en-GB" dirty="0"/>
              <a:t>Thursday 23</a:t>
            </a:r>
            <a:r>
              <a:rPr lang="en-GB" baseline="30000" dirty="0"/>
              <a:t>rd</a:t>
            </a:r>
            <a:r>
              <a:rPr lang="en-GB" dirty="0"/>
              <a:t> June </a:t>
            </a:r>
          </a:p>
        </p:txBody>
      </p:sp>
    </p:spTree>
    <p:extLst>
      <p:ext uri="{BB962C8B-B14F-4D97-AF65-F5344CB8AC3E}">
        <p14:creationId xmlns:p14="http://schemas.microsoft.com/office/powerpoint/2010/main" val="127934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014"/>
            <a:ext cx="9912424" cy="990102"/>
          </a:xfrm>
        </p:spPr>
        <p:txBody>
          <a:bodyPr/>
          <a:lstStyle/>
          <a:p>
            <a:r>
              <a:rPr lang="en-GB" dirty="0"/>
              <a:t>Building independence </a:t>
            </a:r>
          </a:p>
        </p:txBody>
      </p:sp>
      <p:sp>
        <p:nvSpPr>
          <p:cNvPr id="3" name="Content Placeholder 2"/>
          <p:cNvSpPr>
            <a:spLocks noGrp="1"/>
          </p:cNvSpPr>
          <p:nvPr>
            <p:ph idx="1"/>
          </p:nvPr>
        </p:nvSpPr>
        <p:spPr>
          <a:xfrm>
            <a:off x="191344" y="1196752"/>
            <a:ext cx="11832360" cy="5544616"/>
          </a:xfrm>
        </p:spPr>
        <p:txBody>
          <a:bodyPr>
            <a:normAutofit fontScale="92500" lnSpcReduction="10000"/>
          </a:bodyPr>
          <a:lstStyle/>
          <a:p>
            <a:pPr lvl="0">
              <a:buFont typeface="Arial" panose="020B0604020202020204" pitchFamily="34" charset="0"/>
              <a:buChar char="•"/>
            </a:pPr>
            <a:r>
              <a:rPr lang="en-GB" sz="2600" b="0" dirty="0"/>
              <a:t>Greater autonomy in planning/teaching should be agreed and directed by you. </a:t>
            </a:r>
          </a:p>
          <a:p>
            <a:pPr>
              <a:buFont typeface="Arial" panose="020B0604020202020204" pitchFamily="34" charset="0"/>
              <a:buChar char="•"/>
            </a:pPr>
            <a:r>
              <a:rPr lang="en-GB" sz="2600" b="0" dirty="0"/>
              <a:t>The progress and safety of pupils remains your overarching responsibility.  </a:t>
            </a:r>
          </a:p>
          <a:p>
            <a:pPr>
              <a:buFont typeface="Arial" panose="020B0604020202020204" pitchFamily="34" charset="0"/>
              <a:buChar char="•"/>
            </a:pPr>
            <a:r>
              <a:rPr lang="en-GB" sz="2600" b="0" dirty="0"/>
              <a:t>If the trainee is left alone, for any duration, they should always know where you/another appropriate adult are and how to send for help if required. </a:t>
            </a:r>
          </a:p>
          <a:p>
            <a:pPr>
              <a:buFont typeface="Arial" panose="020B0604020202020204" pitchFamily="34" charset="0"/>
              <a:buChar char="•"/>
            </a:pPr>
            <a:r>
              <a:rPr lang="en-GB" sz="2600" b="0" dirty="0"/>
              <a:t>If you are not in school, the trainee should have nominated mentor/staff member to support them. </a:t>
            </a:r>
          </a:p>
          <a:p>
            <a:pPr>
              <a:buFont typeface="Arial" panose="020B0604020202020204" pitchFamily="34" charset="0"/>
              <a:buChar char="•"/>
            </a:pPr>
            <a:r>
              <a:rPr lang="en-US" sz="2600" b="0" dirty="0"/>
              <a:t>A trainee teacher should </a:t>
            </a:r>
            <a:r>
              <a:rPr lang="en-US" sz="2600" dirty="0"/>
              <a:t>not </a:t>
            </a:r>
            <a:r>
              <a:rPr lang="en-US" sz="2600" b="0" dirty="0"/>
              <a:t>be treated as a supply teacher. They can support temporarily or in an emergency situation, but must always have a named staff member to be available to offer support their training or take over the class.  </a:t>
            </a:r>
            <a:endParaRPr lang="en-US" sz="1900" b="0" i="1" dirty="0"/>
          </a:p>
          <a:p>
            <a:pPr>
              <a:buFont typeface="Arial" panose="020B0604020202020204" pitchFamily="34" charset="0"/>
              <a:buChar char="•"/>
            </a:pPr>
            <a:r>
              <a:rPr lang="en-US" sz="2600" b="0" dirty="0"/>
              <a:t>During PE lessons, trainees must always be supervised by the mentor or appropriate member of staff.</a:t>
            </a:r>
            <a:endParaRPr lang="en-GB" sz="2600" b="0" dirty="0"/>
          </a:p>
          <a:p>
            <a:pPr marL="0" lvl="0" indent="0">
              <a:buNone/>
            </a:pPr>
            <a:endParaRPr lang="en-GB" sz="2600" b="0" i="1" dirty="0"/>
          </a:p>
          <a:p>
            <a:pPr marL="0" lvl="0" indent="0" algn="ctr">
              <a:buNone/>
            </a:pPr>
            <a:r>
              <a:rPr lang="en-GB" sz="2600" b="0" i="1" dirty="0"/>
              <a:t>NB – A trainee should </a:t>
            </a:r>
            <a:r>
              <a:rPr lang="en-GB" sz="2600" i="1" dirty="0"/>
              <a:t>not</a:t>
            </a:r>
            <a:r>
              <a:rPr lang="en-GB" sz="2600" b="0" i="1" dirty="0"/>
              <a:t> be left unattended if there is concern about their progress and/or professional development. </a:t>
            </a:r>
          </a:p>
          <a:p>
            <a:endParaRPr lang="en-GB" dirty="0"/>
          </a:p>
        </p:txBody>
      </p:sp>
    </p:spTree>
    <p:extLst>
      <p:ext uri="{BB962C8B-B14F-4D97-AF65-F5344CB8AC3E}">
        <p14:creationId xmlns:p14="http://schemas.microsoft.com/office/powerpoint/2010/main" val="292406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your trainee need from you?</a:t>
            </a:r>
          </a:p>
        </p:txBody>
      </p:sp>
      <p:sp>
        <p:nvSpPr>
          <p:cNvPr id="3" name="Content Placeholder 2"/>
          <p:cNvSpPr>
            <a:spLocks noGrp="1"/>
          </p:cNvSpPr>
          <p:nvPr>
            <p:ph idx="1"/>
          </p:nvPr>
        </p:nvSpPr>
        <p:spPr>
          <a:xfrm>
            <a:off x="358531" y="908720"/>
            <a:ext cx="11832360" cy="5544616"/>
          </a:xfrm>
        </p:spPr>
        <p:txBody>
          <a:bodyPr>
            <a:noAutofit/>
          </a:bodyPr>
          <a:lstStyle/>
          <a:p>
            <a:pPr>
              <a:lnSpc>
                <a:spcPct val="150000"/>
              </a:lnSpc>
            </a:pPr>
            <a:r>
              <a:rPr lang="en-GB" sz="2200" b="0" dirty="0"/>
              <a:t>Weekly PPA/planning time </a:t>
            </a:r>
            <a:r>
              <a:rPr lang="en-GB" sz="2200" b="0" u="sng" dirty="0"/>
              <a:t>with</a:t>
            </a:r>
            <a:r>
              <a:rPr lang="en-GB" sz="2200" b="0" dirty="0"/>
              <a:t> you</a:t>
            </a:r>
          </a:p>
          <a:p>
            <a:pPr>
              <a:lnSpc>
                <a:spcPct val="150000"/>
              </a:lnSpc>
            </a:pPr>
            <a:r>
              <a:rPr lang="en-GB" sz="2200" b="0" dirty="0"/>
              <a:t>One official lesson observation and written feedback form per week (</a:t>
            </a:r>
            <a:r>
              <a:rPr lang="en-GB" sz="2200" b="0" i="1" dirty="0"/>
              <a:t>Appendix D</a:t>
            </a:r>
            <a:r>
              <a:rPr lang="en-GB" sz="2200" b="0" dirty="0"/>
              <a:t>) </a:t>
            </a:r>
          </a:p>
          <a:p>
            <a:pPr>
              <a:lnSpc>
                <a:spcPct val="150000"/>
              </a:lnSpc>
            </a:pPr>
            <a:r>
              <a:rPr lang="en-GB" sz="2200" b="0" dirty="0"/>
              <a:t>Weekly meeting - discuss progress, review and set focused targets </a:t>
            </a:r>
            <a:r>
              <a:rPr lang="en-GB" sz="2200" b="0" u="sng" dirty="0"/>
              <a:t>with</a:t>
            </a:r>
            <a:r>
              <a:rPr lang="en-GB" sz="2200" b="0" dirty="0"/>
              <a:t> you</a:t>
            </a:r>
          </a:p>
          <a:p>
            <a:pPr>
              <a:lnSpc>
                <a:spcPct val="150000"/>
              </a:lnSpc>
            </a:pPr>
            <a:r>
              <a:rPr lang="en-GB" sz="2200" b="0" dirty="0"/>
              <a:t>Regular informal feedback and shared expertise in planning, teaching and assessment</a:t>
            </a:r>
          </a:p>
          <a:p>
            <a:pPr>
              <a:lnSpc>
                <a:spcPct val="150000"/>
              </a:lnSpc>
            </a:pPr>
            <a:r>
              <a:rPr lang="en-GB" sz="2200" b="0" dirty="0"/>
              <a:t>Completion of the two interim and one final reviews </a:t>
            </a:r>
          </a:p>
          <a:p>
            <a:pPr>
              <a:lnSpc>
                <a:spcPct val="150000"/>
              </a:lnSpc>
            </a:pPr>
            <a:r>
              <a:rPr lang="en-GB" sz="2200" b="0" dirty="0"/>
              <a:t>Opportunities to plan, teach and assess a breadth of curriculum subjects. </a:t>
            </a:r>
          </a:p>
          <a:p>
            <a:pPr>
              <a:lnSpc>
                <a:spcPct val="150000"/>
              </a:lnSpc>
            </a:pPr>
            <a:r>
              <a:rPr lang="en-GB" sz="2200" b="0" dirty="0"/>
              <a:t>Opportunities to observe you and other colleagues teach</a:t>
            </a:r>
            <a:endParaRPr lang="en-GB" sz="2200" dirty="0"/>
          </a:p>
          <a:p>
            <a:pPr>
              <a:lnSpc>
                <a:spcPct val="150000"/>
              </a:lnSpc>
            </a:pPr>
            <a:r>
              <a:rPr lang="en-GB" sz="2200" b="0" dirty="0"/>
              <a:t>Regular checks and feedback of their placement files and Trainee Portfolio</a:t>
            </a:r>
          </a:p>
          <a:p>
            <a:pPr>
              <a:lnSpc>
                <a:spcPct val="150000"/>
              </a:lnSpc>
            </a:pPr>
            <a:r>
              <a:rPr lang="en-GB" sz="2200" b="0" dirty="0"/>
              <a:t>Sign the attendance log each week</a:t>
            </a:r>
          </a:p>
        </p:txBody>
      </p:sp>
    </p:spTree>
    <p:extLst>
      <p:ext uri="{BB962C8B-B14F-4D97-AF65-F5344CB8AC3E}">
        <p14:creationId xmlns:p14="http://schemas.microsoft.com/office/powerpoint/2010/main" val="345009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university professional tutor </a:t>
            </a:r>
          </a:p>
        </p:txBody>
      </p:sp>
      <p:sp>
        <p:nvSpPr>
          <p:cNvPr id="3" name="Content Placeholder 2"/>
          <p:cNvSpPr>
            <a:spLocks noGrp="1"/>
          </p:cNvSpPr>
          <p:nvPr>
            <p:ph idx="1"/>
          </p:nvPr>
        </p:nvSpPr>
        <p:spPr/>
        <p:txBody>
          <a:bodyPr>
            <a:normAutofit/>
          </a:bodyPr>
          <a:lstStyle/>
          <a:p>
            <a:pPr marL="0" indent="0">
              <a:buNone/>
            </a:pPr>
            <a:r>
              <a:rPr lang="en-GB" sz="2600" dirty="0"/>
              <a:t>Professional tutors will:</a:t>
            </a:r>
          </a:p>
          <a:p>
            <a:pPr marL="285750" indent="-285750">
              <a:buFont typeface="Arial" panose="020B0604020202020204" pitchFamily="34" charset="0"/>
              <a:buChar char="•"/>
            </a:pPr>
            <a:r>
              <a:rPr lang="en-GB" sz="2600" b="0" dirty="0"/>
              <a:t>collaborate with you and the trainee</a:t>
            </a:r>
          </a:p>
          <a:p>
            <a:pPr marL="285750" indent="-285750">
              <a:buFont typeface="Arial" panose="020B0604020202020204" pitchFamily="34" charset="0"/>
              <a:buChar char="•"/>
            </a:pPr>
            <a:r>
              <a:rPr lang="en-GB" sz="2600" b="0" dirty="0"/>
              <a:t>arrange 3 points of contact/meetings (with at least 1 joint lesson observation)</a:t>
            </a:r>
          </a:p>
          <a:p>
            <a:pPr marL="285750" indent="-285750">
              <a:buFont typeface="Arial" panose="020B0604020202020204" pitchFamily="34" charset="0"/>
              <a:buChar char="•"/>
            </a:pPr>
            <a:r>
              <a:rPr lang="en-GB" sz="2600" b="0" dirty="0"/>
              <a:t>provide written feedback for the trainee after each point of contact</a:t>
            </a:r>
          </a:p>
          <a:p>
            <a:pPr marL="285750" indent="-285750">
              <a:buFont typeface="Arial" panose="020B0604020202020204" pitchFamily="34" charset="0"/>
              <a:buChar char="•"/>
            </a:pPr>
            <a:r>
              <a:rPr lang="en-GB" sz="2600" b="0" dirty="0"/>
              <a:t>support the monitoring of the Trainee Portfolio and other placement requirements</a:t>
            </a:r>
          </a:p>
          <a:p>
            <a:pPr marL="285750" indent="-285750">
              <a:buFont typeface="Arial" panose="020B0604020202020204" pitchFamily="34" charset="0"/>
              <a:buChar char="•"/>
            </a:pPr>
            <a:r>
              <a:rPr lang="en-GB" sz="2600" b="0" dirty="0"/>
              <a:t>provide support, advice and further training to you, as required</a:t>
            </a:r>
          </a:p>
          <a:p>
            <a:pPr marL="285750" indent="-285750">
              <a:buFont typeface="Arial" panose="020B0604020202020204" pitchFamily="34" charset="0"/>
              <a:buChar char="•"/>
            </a:pPr>
            <a:r>
              <a:rPr lang="en-GB" sz="2600" b="0" dirty="0"/>
              <a:t>provide additional support to the trainee, if required</a:t>
            </a:r>
          </a:p>
          <a:p>
            <a:pPr marL="285750" indent="-285750">
              <a:buFont typeface="Arial" panose="020B0604020202020204" pitchFamily="34" charset="0"/>
              <a:buChar char="•"/>
            </a:pPr>
            <a:r>
              <a:rPr lang="en-GB" sz="2600" b="0" dirty="0"/>
              <a:t>respond to any specific difficulties or issues around progress, if raised by the trainee and/or you.</a:t>
            </a:r>
          </a:p>
          <a:p>
            <a:endParaRPr lang="en-GB" dirty="0"/>
          </a:p>
        </p:txBody>
      </p:sp>
    </p:spTree>
    <p:extLst>
      <p:ext uri="{BB962C8B-B14F-4D97-AF65-F5344CB8AC3E}">
        <p14:creationId xmlns:p14="http://schemas.microsoft.com/office/powerpoint/2010/main" val="119235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your trainee into school</a:t>
            </a:r>
          </a:p>
        </p:txBody>
      </p:sp>
      <p:sp>
        <p:nvSpPr>
          <p:cNvPr id="3" name="Content Placeholder 2"/>
          <p:cNvSpPr>
            <a:spLocks noGrp="1"/>
          </p:cNvSpPr>
          <p:nvPr>
            <p:ph idx="1"/>
          </p:nvPr>
        </p:nvSpPr>
        <p:spPr/>
        <p:txBody>
          <a:bodyPr>
            <a:normAutofit/>
          </a:bodyPr>
          <a:lstStyle/>
          <a:p>
            <a:r>
              <a:rPr lang="en-GB" sz="2400" dirty="0">
                <a:effectLst/>
              </a:rPr>
              <a:t>Keeping Children Safe in Education (2021) </a:t>
            </a:r>
            <a:r>
              <a:rPr lang="en-GB" sz="2400" b="0" dirty="0">
                <a:effectLst/>
              </a:rPr>
              <a:t>(Pg. 71):  </a:t>
            </a:r>
          </a:p>
          <a:p>
            <a:pPr marL="0" indent="0">
              <a:buNone/>
            </a:pPr>
            <a:r>
              <a:rPr lang="en-GB" sz="2400" b="0" dirty="0">
                <a:effectLst/>
              </a:rPr>
              <a:t>where trainee teachers are fee-funded, it is the responsibility of the ITET provider to carry out all necessary checks, and for schools to be given written confirmation from the training provider that these checks have been carried out and that the provider has judged the trainee to be suitable to work with children (Pg.71, paragraph 279). </a:t>
            </a:r>
          </a:p>
          <a:p>
            <a:pPr marL="0" indent="0">
              <a:buNone/>
            </a:pPr>
            <a:endParaRPr lang="en-GB" sz="1600" b="0" dirty="0">
              <a:effectLst/>
            </a:endParaRPr>
          </a:p>
          <a:p>
            <a:pPr marL="0" indent="0">
              <a:buNone/>
            </a:pPr>
            <a:r>
              <a:rPr lang="en-GB" dirty="0">
                <a:effectLst/>
              </a:rPr>
              <a:t>“</a:t>
            </a:r>
            <a:r>
              <a:rPr lang="en-GB" i="1" dirty="0">
                <a:effectLst/>
              </a:rPr>
              <a:t>There is no requirement for the school to record details of fee-funded trainees on the single central record</a:t>
            </a:r>
            <a:r>
              <a:rPr lang="en-GB" dirty="0">
                <a:effectLst/>
              </a:rPr>
              <a:t>”</a:t>
            </a:r>
            <a:r>
              <a:rPr lang="en-GB" b="0" dirty="0">
                <a:effectLst/>
              </a:rPr>
              <a:t> (</a:t>
            </a:r>
            <a:r>
              <a:rPr lang="en-GB" b="0" i="1" dirty="0">
                <a:effectLst/>
              </a:rPr>
              <a:t>Pg. 71, paragraph 280</a:t>
            </a:r>
            <a:r>
              <a:rPr lang="en-GB" b="0" dirty="0">
                <a:effectLst/>
              </a:rPr>
              <a:t>).</a:t>
            </a:r>
          </a:p>
          <a:p>
            <a:pPr marL="0" indent="0">
              <a:buNone/>
            </a:pPr>
            <a:endParaRPr lang="en-GB" sz="1600" b="0" dirty="0">
              <a:effectLst/>
            </a:endParaRPr>
          </a:p>
          <a:p>
            <a:r>
              <a:rPr lang="en-GB" sz="2400" b="0" dirty="0">
                <a:effectLst/>
              </a:rPr>
              <a:t>To comply with this, each trainee will present the school with a letter which confirms that they have successfully met all of the safeguarding compliance criteria. Trainees should </a:t>
            </a:r>
            <a:r>
              <a:rPr lang="en-GB" sz="2400" u="sng" dirty="0">
                <a:effectLst/>
              </a:rPr>
              <a:t>not</a:t>
            </a:r>
            <a:r>
              <a:rPr lang="en-GB" sz="2400" b="0" dirty="0">
                <a:effectLst/>
              </a:rPr>
              <a:t> be asked by schools to present their DBS Certificate.</a:t>
            </a:r>
          </a:p>
          <a:p>
            <a:endParaRPr lang="en-GB" dirty="0"/>
          </a:p>
        </p:txBody>
      </p:sp>
    </p:spTree>
    <p:extLst>
      <p:ext uri="{BB962C8B-B14F-4D97-AF65-F5344CB8AC3E}">
        <p14:creationId xmlns:p14="http://schemas.microsoft.com/office/powerpoint/2010/main" val="34876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and comfort break</a:t>
            </a:r>
          </a:p>
        </p:txBody>
      </p:sp>
      <p:sp>
        <p:nvSpPr>
          <p:cNvPr id="3" name="Content Placeholder 2"/>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sp>
        <p:nvSpPr>
          <p:cNvPr id="4" name="AutoShape 2" descr="The Best Time of Day to Take a Break from 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5 Tips For Optimizing Your Break Ti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3791744" y="2060848"/>
            <a:ext cx="4708541" cy="3333013"/>
          </a:xfrm>
          <a:prstGeom prst="rect">
            <a:avLst/>
          </a:prstGeom>
        </p:spPr>
      </p:pic>
    </p:spTree>
    <p:extLst>
      <p:ext uri="{BB962C8B-B14F-4D97-AF65-F5344CB8AC3E}">
        <p14:creationId xmlns:p14="http://schemas.microsoft.com/office/powerpoint/2010/main" val="3741808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endParaRPr lang="en-GB" dirty="0"/>
          </a:p>
          <a:p>
            <a:pPr marL="0" indent="0" algn="ctr">
              <a:buNone/>
            </a:pPr>
            <a:r>
              <a:rPr lang="en-GB" dirty="0"/>
              <a:t>2.  Quality feedback and target setting </a:t>
            </a:r>
          </a:p>
          <a:p>
            <a:pPr marL="0" indent="0" algn="ctr">
              <a:buNone/>
            </a:pPr>
            <a:endParaRPr lang="en-GB" dirty="0"/>
          </a:p>
          <a:p>
            <a:pPr marL="0" indent="0" algn="ctr">
              <a:buNone/>
            </a:pPr>
            <a:endParaRPr lang="en-GB" dirty="0"/>
          </a:p>
          <a:p>
            <a:pPr marL="0" indent="0" algn="ctr">
              <a:buNone/>
            </a:pPr>
            <a:endParaRPr lang="en-GB" dirty="0"/>
          </a:p>
        </p:txBody>
      </p:sp>
      <p:pic>
        <p:nvPicPr>
          <p:cNvPr id="4" name="Picture 3"/>
          <p:cNvPicPr>
            <a:picLocks noChangeAspect="1"/>
          </p:cNvPicPr>
          <p:nvPr/>
        </p:nvPicPr>
        <p:blipFill>
          <a:blip r:embed="rId2"/>
          <a:stretch>
            <a:fillRect/>
          </a:stretch>
        </p:blipFill>
        <p:spPr>
          <a:xfrm>
            <a:off x="3863752" y="2852936"/>
            <a:ext cx="4320480" cy="2592288"/>
          </a:xfrm>
          <a:prstGeom prst="rect">
            <a:avLst/>
          </a:prstGeom>
        </p:spPr>
      </p:pic>
    </p:spTree>
    <p:extLst>
      <p:ext uri="{BB962C8B-B14F-4D97-AF65-F5344CB8AC3E}">
        <p14:creationId xmlns:p14="http://schemas.microsoft.com/office/powerpoint/2010/main" val="2633072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Mentor weekly feedback form </a:t>
            </a:r>
            <a:r>
              <a:rPr lang="en-GB" sz="2800" i="1" dirty="0"/>
              <a:t>(Appendix D)</a:t>
            </a:r>
          </a:p>
        </p:txBody>
      </p:sp>
      <p:sp>
        <p:nvSpPr>
          <p:cNvPr id="7" name="Content Placeholder 6"/>
          <p:cNvSpPr>
            <a:spLocks noGrp="1"/>
          </p:cNvSpPr>
          <p:nvPr>
            <p:ph idx="1"/>
          </p:nvPr>
        </p:nvSpPr>
        <p:spPr>
          <a:xfrm>
            <a:off x="7248128" y="1628800"/>
            <a:ext cx="4332379" cy="4752528"/>
          </a:xfrm>
        </p:spPr>
        <p:txBody>
          <a:bodyPr>
            <a:normAutofit/>
          </a:bodyPr>
          <a:lstStyle/>
          <a:p>
            <a:pPr marL="0" indent="0">
              <a:buNone/>
            </a:pPr>
            <a:r>
              <a:rPr lang="en-GB" sz="2200" b="0" dirty="0"/>
              <a:t>Four key parts to this weekly mentor feedback form </a:t>
            </a:r>
          </a:p>
          <a:p>
            <a:pPr marL="0" indent="0">
              <a:buNone/>
            </a:pPr>
            <a:r>
              <a:rPr lang="en-GB" sz="2200" b="0" dirty="0"/>
              <a:t>(from week 2)</a:t>
            </a:r>
          </a:p>
          <a:p>
            <a:pPr marL="0" indent="0">
              <a:buNone/>
            </a:pPr>
            <a:endParaRPr lang="en-GB" sz="2200" b="0" dirty="0"/>
          </a:p>
          <a:p>
            <a:pPr marL="342900" indent="-342900">
              <a:buAutoNum type="arabicPeriod"/>
            </a:pPr>
            <a:r>
              <a:rPr lang="en-GB" sz="2200" b="0" dirty="0"/>
              <a:t>Lesson observation</a:t>
            </a:r>
          </a:p>
          <a:p>
            <a:pPr marL="342900" indent="-342900">
              <a:buAutoNum type="arabicPeriod"/>
            </a:pPr>
            <a:r>
              <a:rPr lang="en-GB" sz="2200" b="0" dirty="0"/>
              <a:t>General review of progress against the 5 strands</a:t>
            </a:r>
          </a:p>
          <a:p>
            <a:pPr marL="342900" indent="-342900">
              <a:buAutoNum type="arabicPeriod"/>
            </a:pPr>
            <a:r>
              <a:rPr lang="en-GB" sz="2200" b="0" dirty="0"/>
              <a:t>Targets – review previous and set new targets/actions</a:t>
            </a:r>
          </a:p>
          <a:p>
            <a:pPr marL="342900" indent="-342900">
              <a:buAutoNum type="arabicPeriod"/>
            </a:pPr>
            <a:r>
              <a:rPr lang="en-GB" sz="2200" b="0" dirty="0"/>
              <a:t>Identify any areas of concern</a:t>
            </a:r>
          </a:p>
        </p:txBody>
      </p:sp>
      <p:pic>
        <p:nvPicPr>
          <p:cNvPr id="3" name="Picture 2"/>
          <p:cNvPicPr>
            <a:picLocks noChangeAspect="1"/>
          </p:cNvPicPr>
          <p:nvPr/>
        </p:nvPicPr>
        <p:blipFill>
          <a:blip r:embed="rId2"/>
          <a:stretch>
            <a:fillRect/>
          </a:stretch>
        </p:blipFill>
        <p:spPr>
          <a:xfrm>
            <a:off x="119336" y="989412"/>
            <a:ext cx="6525716" cy="5821743"/>
          </a:xfrm>
          <a:prstGeom prst="rect">
            <a:avLst/>
          </a:prstGeom>
        </p:spPr>
      </p:pic>
    </p:spTree>
    <p:extLst>
      <p:ext uri="{BB962C8B-B14F-4D97-AF65-F5344CB8AC3E}">
        <p14:creationId xmlns:p14="http://schemas.microsoft.com/office/powerpoint/2010/main" val="3817104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Weekly lesson observation</a:t>
            </a:r>
          </a:p>
        </p:txBody>
      </p:sp>
      <p:sp>
        <p:nvSpPr>
          <p:cNvPr id="5" name="Content Placeholder 4"/>
          <p:cNvSpPr>
            <a:spLocks noGrp="1"/>
          </p:cNvSpPr>
          <p:nvPr>
            <p:ph idx="1"/>
          </p:nvPr>
        </p:nvSpPr>
        <p:spPr>
          <a:xfrm>
            <a:off x="8472264" y="1124744"/>
            <a:ext cx="3623448" cy="5217477"/>
          </a:xfrm>
        </p:spPr>
        <p:txBody>
          <a:bodyPr>
            <a:normAutofit fontScale="70000" lnSpcReduction="20000"/>
          </a:bodyPr>
          <a:lstStyle/>
          <a:p>
            <a:pPr marL="0" indent="0">
              <a:buNone/>
            </a:pPr>
            <a:r>
              <a:rPr lang="en-GB" b="0" i="1" dirty="0"/>
              <a:t>Comments should relate to the 5 CCF strands:</a:t>
            </a:r>
          </a:p>
          <a:p>
            <a:pPr marL="0" indent="0">
              <a:buNone/>
            </a:pPr>
            <a:endParaRPr lang="en-GB" b="0" dirty="0"/>
          </a:p>
          <a:p>
            <a:pPr marL="0" indent="0">
              <a:buNone/>
            </a:pPr>
            <a:r>
              <a:rPr lang="en-GB" b="0" dirty="0"/>
              <a:t>Strand A – Behaviour Management (S1, S7)</a:t>
            </a:r>
          </a:p>
          <a:p>
            <a:pPr marL="0" indent="0">
              <a:buNone/>
            </a:pPr>
            <a:endParaRPr lang="en-GB" b="0" dirty="0"/>
          </a:p>
          <a:p>
            <a:pPr marL="0" indent="0">
              <a:buNone/>
            </a:pPr>
            <a:r>
              <a:rPr lang="en-GB" b="0" dirty="0"/>
              <a:t>Strand B – Pedagogy and Planning (S2, S4, S5)</a:t>
            </a:r>
          </a:p>
          <a:p>
            <a:pPr marL="0" indent="0">
              <a:buNone/>
            </a:pPr>
            <a:endParaRPr lang="en-GB" b="0" dirty="0"/>
          </a:p>
          <a:p>
            <a:pPr marL="0" indent="0">
              <a:buNone/>
            </a:pPr>
            <a:r>
              <a:rPr lang="en-GB" b="0" dirty="0"/>
              <a:t>Strand C – Subject and Curriculum Knowledge (S3)</a:t>
            </a:r>
          </a:p>
          <a:p>
            <a:pPr marL="0" indent="0">
              <a:buNone/>
            </a:pPr>
            <a:endParaRPr lang="en-GB" b="0" dirty="0"/>
          </a:p>
          <a:p>
            <a:pPr marL="0" indent="0">
              <a:buNone/>
            </a:pPr>
            <a:r>
              <a:rPr lang="en-GB" b="0" dirty="0"/>
              <a:t>Strand D – Assessment (S6)</a:t>
            </a:r>
          </a:p>
          <a:p>
            <a:pPr marL="0" indent="0">
              <a:buNone/>
            </a:pPr>
            <a:endParaRPr lang="en-GB" b="0" dirty="0"/>
          </a:p>
          <a:p>
            <a:pPr marL="0" indent="0">
              <a:buNone/>
            </a:pPr>
            <a:r>
              <a:rPr lang="en-GB" b="0" dirty="0"/>
              <a:t>Strand E – Professional behaviours (S8 and Part 2)</a:t>
            </a:r>
          </a:p>
          <a:p>
            <a:endParaRPr lang="en-GB" dirty="0"/>
          </a:p>
        </p:txBody>
      </p:sp>
      <p:pic>
        <p:nvPicPr>
          <p:cNvPr id="6" name="Picture 5"/>
          <p:cNvPicPr>
            <a:picLocks noChangeAspect="1"/>
          </p:cNvPicPr>
          <p:nvPr/>
        </p:nvPicPr>
        <p:blipFill>
          <a:blip r:embed="rId2"/>
          <a:stretch>
            <a:fillRect/>
          </a:stretch>
        </p:blipFill>
        <p:spPr>
          <a:xfrm>
            <a:off x="911424" y="1022880"/>
            <a:ext cx="6879058" cy="5791044"/>
          </a:xfrm>
          <a:prstGeom prst="rect">
            <a:avLst/>
          </a:prstGeom>
        </p:spPr>
      </p:pic>
    </p:spTree>
    <p:extLst>
      <p:ext uri="{BB962C8B-B14F-4D97-AF65-F5344CB8AC3E}">
        <p14:creationId xmlns:p14="http://schemas.microsoft.com/office/powerpoint/2010/main" val="54001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Weekly review of progress – 5 strands</a:t>
            </a:r>
          </a:p>
        </p:txBody>
      </p:sp>
      <p:pic>
        <p:nvPicPr>
          <p:cNvPr id="5" name="Picture 4"/>
          <p:cNvPicPr>
            <a:picLocks noChangeAspect="1"/>
          </p:cNvPicPr>
          <p:nvPr/>
        </p:nvPicPr>
        <p:blipFill>
          <a:blip r:embed="rId2"/>
          <a:stretch>
            <a:fillRect/>
          </a:stretch>
        </p:blipFill>
        <p:spPr>
          <a:xfrm>
            <a:off x="1343472" y="1001068"/>
            <a:ext cx="6756598" cy="3827164"/>
          </a:xfrm>
          <a:prstGeom prst="rect">
            <a:avLst/>
          </a:prstGeom>
        </p:spPr>
      </p:pic>
      <p:pic>
        <p:nvPicPr>
          <p:cNvPr id="7" name="Picture 6"/>
          <p:cNvPicPr>
            <a:picLocks noChangeAspect="1"/>
          </p:cNvPicPr>
          <p:nvPr/>
        </p:nvPicPr>
        <p:blipFill>
          <a:blip r:embed="rId3"/>
          <a:stretch>
            <a:fillRect/>
          </a:stretch>
        </p:blipFill>
        <p:spPr>
          <a:xfrm>
            <a:off x="1343472" y="4741368"/>
            <a:ext cx="6756598" cy="1943100"/>
          </a:xfrm>
          <a:prstGeom prst="rect">
            <a:avLst/>
          </a:prstGeom>
        </p:spPr>
      </p:pic>
      <p:sp>
        <p:nvSpPr>
          <p:cNvPr id="8" name="TextBox 7"/>
          <p:cNvSpPr txBox="1"/>
          <p:nvPr/>
        </p:nvSpPr>
        <p:spPr>
          <a:xfrm>
            <a:off x="8760296" y="2492896"/>
            <a:ext cx="3168352" cy="2800767"/>
          </a:xfrm>
          <a:prstGeom prst="rect">
            <a:avLst/>
          </a:prstGeom>
          <a:noFill/>
        </p:spPr>
        <p:txBody>
          <a:bodyPr wrap="square" rtlCol="0">
            <a:spAutoFit/>
          </a:bodyPr>
          <a:lstStyle/>
          <a:p>
            <a:r>
              <a:rPr lang="en-GB" sz="2200" dirty="0"/>
              <a:t>Overall summary of progress since last week in each strand </a:t>
            </a:r>
          </a:p>
          <a:p>
            <a:r>
              <a:rPr lang="en-GB" sz="2200" dirty="0"/>
              <a:t>– specific examples can support your key points</a:t>
            </a:r>
          </a:p>
          <a:p>
            <a:endParaRPr lang="en-GB" sz="2200" dirty="0"/>
          </a:p>
          <a:p>
            <a:r>
              <a:rPr lang="en-GB" sz="2200" dirty="0"/>
              <a:t>This will help feed into the interim reviews</a:t>
            </a:r>
          </a:p>
        </p:txBody>
      </p:sp>
      <p:sp>
        <p:nvSpPr>
          <p:cNvPr id="9" name="Content Placeholder 8"/>
          <p:cNvSpPr>
            <a:spLocks noGrp="1"/>
          </p:cNvSpPr>
          <p:nvPr>
            <p:ph idx="1"/>
          </p:nvPr>
        </p:nvSpPr>
        <p:spPr>
          <a:xfrm>
            <a:off x="263352" y="1124745"/>
            <a:ext cx="8352928" cy="4464496"/>
          </a:xfrm>
        </p:spPr>
        <p:txBody>
          <a:bodyPr/>
          <a:lstStyle/>
          <a:p>
            <a:endParaRPr lang="en-GB" dirty="0"/>
          </a:p>
        </p:txBody>
      </p:sp>
    </p:spTree>
    <p:extLst>
      <p:ext uri="{BB962C8B-B14F-4D97-AF65-F5344CB8AC3E}">
        <p14:creationId xmlns:p14="http://schemas.microsoft.com/office/powerpoint/2010/main" val="163544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Reviewing and setting targets</a:t>
            </a:r>
          </a:p>
        </p:txBody>
      </p:sp>
      <p:sp>
        <p:nvSpPr>
          <p:cNvPr id="6" name="Content Placeholder 5"/>
          <p:cNvSpPr>
            <a:spLocks noGrp="1"/>
          </p:cNvSpPr>
          <p:nvPr>
            <p:ph idx="1"/>
          </p:nvPr>
        </p:nvSpPr>
        <p:spPr/>
        <p:txBody>
          <a:bodyPr/>
          <a:lstStyle/>
          <a:p>
            <a:endParaRPr lang="en-GB" dirty="0"/>
          </a:p>
        </p:txBody>
      </p:sp>
      <p:pic>
        <p:nvPicPr>
          <p:cNvPr id="7" name="Picture 6"/>
          <p:cNvPicPr>
            <a:picLocks noChangeAspect="1"/>
          </p:cNvPicPr>
          <p:nvPr/>
        </p:nvPicPr>
        <p:blipFill>
          <a:blip r:embed="rId2"/>
          <a:stretch>
            <a:fillRect/>
          </a:stretch>
        </p:blipFill>
        <p:spPr>
          <a:xfrm>
            <a:off x="407368" y="1015660"/>
            <a:ext cx="7867142" cy="5400600"/>
          </a:xfrm>
          <a:prstGeom prst="rect">
            <a:avLst/>
          </a:prstGeom>
        </p:spPr>
      </p:pic>
      <p:sp>
        <p:nvSpPr>
          <p:cNvPr id="8" name="TextBox 7"/>
          <p:cNvSpPr txBox="1"/>
          <p:nvPr/>
        </p:nvSpPr>
        <p:spPr>
          <a:xfrm>
            <a:off x="8616280" y="2348880"/>
            <a:ext cx="3240360" cy="3016210"/>
          </a:xfrm>
          <a:prstGeom prst="rect">
            <a:avLst/>
          </a:prstGeom>
          <a:noFill/>
        </p:spPr>
        <p:txBody>
          <a:bodyPr wrap="square" rtlCol="0">
            <a:spAutoFit/>
          </a:bodyPr>
          <a:lstStyle/>
          <a:p>
            <a:r>
              <a:rPr lang="en-GB" sz="2200" dirty="0"/>
              <a:t>Part of the your weekly feedback meeting </a:t>
            </a:r>
          </a:p>
          <a:p>
            <a:endParaRPr lang="en-GB" sz="1400" dirty="0"/>
          </a:p>
          <a:p>
            <a:r>
              <a:rPr lang="en-GB" sz="2200" dirty="0"/>
              <a:t>– review progress with previous targets </a:t>
            </a:r>
          </a:p>
          <a:p>
            <a:r>
              <a:rPr lang="en-GB" sz="2200" dirty="0"/>
              <a:t>- discuss and agree focused targets and specific actions to support these.</a:t>
            </a:r>
          </a:p>
        </p:txBody>
      </p:sp>
    </p:spTree>
    <p:extLst>
      <p:ext uri="{BB962C8B-B14F-4D97-AF65-F5344CB8AC3E}">
        <p14:creationId xmlns:p14="http://schemas.microsoft.com/office/powerpoint/2010/main" val="177064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B51A-CB3E-4C3A-A261-BBAAA18F08F4}"/>
              </a:ext>
            </a:extLst>
          </p:cNvPr>
          <p:cNvSpPr>
            <a:spLocks noGrp="1"/>
          </p:cNvSpPr>
          <p:nvPr>
            <p:ph type="title"/>
          </p:nvPr>
        </p:nvSpPr>
        <p:spPr/>
        <p:txBody>
          <a:bodyPr/>
          <a:lstStyle/>
          <a:p>
            <a:pPr algn="ctr"/>
            <a:r>
              <a:rPr lang="en-GB" dirty="0"/>
              <a:t>Welcome and thank you!</a:t>
            </a:r>
          </a:p>
        </p:txBody>
      </p:sp>
      <p:sp>
        <p:nvSpPr>
          <p:cNvPr id="5" name="Content Placeholder 4"/>
          <p:cNvSpPr>
            <a:spLocks noGrp="1"/>
          </p:cNvSpPr>
          <p:nvPr>
            <p:ph idx="1"/>
          </p:nvPr>
        </p:nvSpPr>
        <p:spPr/>
        <p:txBody>
          <a:bodyPr/>
          <a:lstStyle/>
          <a:p>
            <a:pPr marL="0" indent="0">
              <a:buNone/>
            </a:pPr>
            <a:endParaRPr lang="en-GB" sz="1400" dirty="0"/>
          </a:p>
          <a:p>
            <a:pPr marL="0" indent="0">
              <a:buNone/>
            </a:pPr>
            <a:r>
              <a:rPr lang="en-GB" dirty="0"/>
              <a:t>Key dates: </a:t>
            </a:r>
          </a:p>
          <a:p>
            <a:pPr marL="0" indent="0">
              <a:buNone/>
            </a:pPr>
            <a:endParaRPr lang="en-GB" dirty="0"/>
          </a:p>
          <a:p>
            <a:r>
              <a:rPr lang="en-GB" dirty="0"/>
              <a:t>Meet your mentor day – Friday 18</a:t>
            </a:r>
            <a:r>
              <a:rPr lang="en-GB" baseline="30000" dirty="0"/>
              <a:t>th</a:t>
            </a:r>
            <a:r>
              <a:rPr lang="en-GB" dirty="0"/>
              <a:t> March</a:t>
            </a:r>
          </a:p>
          <a:p>
            <a:pPr marL="0" indent="0">
              <a:buNone/>
            </a:pPr>
            <a:endParaRPr lang="en-GB" dirty="0"/>
          </a:p>
          <a:p>
            <a:r>
              <a:rPr lang="en-GB" dirty="0"/>
              <a:t>Placement – Monday 21</a:t>
            </a:r>
            <a:r>
              <a:rPr lang="en-GB" baseline="30000" dirty="0"/>
              <a:t>st</a:t>
            </a:r>
            <a:r>
              <a:rPr lang="en-GB" dirty="0"/>
              <a:t> March – Thursday 23</a:t>
            </a:r>
            <a:r>
              <a:rPr lang="en-GB" baseline="30000" dirty="0"/>
              <a:t>rd</a:t>
            </a:r>
            <a:r>
              <a:rPr lang="en-GB" dirty="0"/>
              <a:t> June</a:t>
            </a:r>
          </a:p>
          <a:p>
            <a:pPr marL="0" indent="0">
              <a:buNone/>
            </a:pPr>
            <a:endParaRPr lang="en-GB" dirty="0"/>
          </a:p>
          <a:p>
            <a:r>
              <a:rPr lang="en-GB" b="0" dirty="0"/>
              <a:t>Trainee holidays are to be taken in line with your school</a:t>
            </a:r>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185186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Identifying areas of concern </a:t>
            </a:r>
          </a:p>
        </p:txBody>
      </p:sp>
      <p:sp>
        <p:nvSpPr>
          <p:cNvPr id="3" name="Content Placeholder 2"/>
          <p:cNvSpPr>
            <a:spLocks noGrp="1"/>
          </p:cNvSpPr>
          <p:nvPr>
            <p:ph idx="1"/>
          </p:nvPr>
        </p:nvSpPr>
        <p:spPr>
          <a:xfrm>
            <a:off x="911424" y="4077072"/>
            <a:ext cx="10441160" cy="2553181"/>
          </a:xfrm>
        </p:spPr>
        <p:txBody>
          <a:bodyPr>
            <a:normAutofit/>
          </a:bodyPr>
          <a:lstStyle/>
          <a:p>
            <a:pPr marL="0" indent="0">
              <a:buNone/>
            </a:pPr>
            <a:r>
              <a:rPr lang="en-GB" sz="2600" b="0" dirty="0"/>
              <a:t>- Concerns should be discussed with your trainee and targets set that week should reflect the key priority areas.</a:t>
            </a:r>
          </a:p>
          <a:p>
            <a:pPr marL="0" indent="0">
              <a:buNone/>
            </a:pPr>
            <a:endParaRPr lang="en-GB" sz="1800" b="0" dirty="0"/>
          </a:p>
          <a:p>
            <a:pPr marL="0" indent="0">
              <a:buNone/>
            </a:pPr>
            <a:r>
              <a:rPr lang="en-GB" sz="2600" b="0" dirty="0"/>
              <a:t>- Any continuing concerns should be raised with the professional tutor/alliance lead (SD).</a:t>
            </a:r>
          </a:p>
        </p:txBody>
      </p:sp>
      <p:pic>
        <p:nvPicPr>
          <p:cNvPr id="4" name="Picture 3"/>
          <p:cNvPicPr>
            <a:picLocks noChangeAspect="1"/>
          </p:cNvPicPr>
          <p:nvPr/>
        </p:nvPicPr>
        <p:blipFill>
          <a:blip r:embed="rId2"/>
          <a:stretch>
            <a:fillRect/>
          </a:stretch>
        </p:blipFill>
        <p:spPr>
          <a:xfrm>
            <a:off x="1415480" y="1772816"/>
            <a:ext cx="9012615" cy="1728192"/>
          </a:xfrm>
          <a:prstGeom prst="rect">
            <a:avLst/>
          </a:prstGeom>
        </p:spPr>
      </p:pic>
    </p:spTree>
    <p:extLst>
      <p:ext uri="{BB962C8B-B14F-4D97-AF65-F5344CB8AC3E}">
        <p14:creationId xmlns:p14="http://schemas.microsoft.com/office/powerpoint/2010/main" val="2156740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100" dirty="0"/>
              <a:t>Trainee expectations - Trainee Portfolio weekly log</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120335" y="996917"/>
            <a:ext cx="9216026" cy="5739026"/>
          </a:xfrm>
          <a:prstGeom prst="rect">
            <a:avLst/>
          </a:prstGeom>
        </p:spPr>
      </p:pic>
      <p:sp>
        <p:nvSpPr>
          <p:cNvPr id="4" name="Oval 3"/>
          <p:cNvSpPr/>
          <p:nvPr/>
        </p:nvSpPr>
        <p:spPr>
          <a:xfrm>
            <a:off x="813074" y="4509120"/>
            <a:ext cx="2016224" cy="1224136"/>
          </a:xfrm>
          <a:prstGeom prst="ellipse">
            <a:avLst/>
          </a:prstGeom>
          <a:solidFill>
            <a:schemeClr val="accent2">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4439816" y="4293096"/>
            <a:ext cx="4467791" cy="1243692"/>
          </a:xfrm>
          <a:prstGeom prst="rect">
            <a:avLst/>
          </a:prstGeom>
        </p:spPr>
      </p:pic>
      <p:sp>
        <p:nvSpPr>
          <p:cNvPr id="7" name="TextBox 6"/>
          <p:cNvSpPr txBox="1"/>
          <p:nvPr/>
        </p:nvSpPr>
        <p:spPr>
          <a:xfrm>
            <a:off x="9480376" y="2276872"/>
            <a:ext cx="2615336" cy="2031325"/>
          </a:xfrm>
          <a:prstGeom prst="rect">
            <a:avLst/>
          </a:prstGeom>
          <a:noFill/>
        </p:spPr>
        <p:txBody>
          <a:bodyPr wrap="square" rtlCol="0">
            <a:spAutoFit/>
          </a:bodyPr>
          <a:lstStyle/>
          <a:p>
            <a:r>
              <a:rPr lang="en-GB" dirty="0"/>
              <a:t>Trainees are expected to complete this each week.  </a:t>
            </a:r>
          </a:p>
          <a:p>
            <a:r>
              <a:rPr lang="en-GB" dirty="0"/>
              <a:t>Specific sections rely on feedback from your weekly meetings/ feedback</a:t>
            </a:r>
          </a:p>
        </p:txBody>
      </p:sp>
      <p:sp>
        <p:nvSpPr>
          <p:cNvPr id="8" name="Rectangle 7">
            <a:extLst>
              <a:ext uri="{FF2B5EF4-FFF2-40B4-BE49-F238E27FC236}">
                <a16:creationId xmlns:a16="http://schemas.microsoft.com/office/drawing/2014/main" id="{7DD2B4FB-DF90-43A4-95A7-209B4CD413B7}"/>
              </a:ext>
            </a:extLst>
          </p:cNvPr>
          <p:cNvSpPr/>
          <p:nvPr/>
        </p:nvSpPr>
        <p:spPr>
          <a:xfrm>
            <a:off x="120334" y="996916"/>
            <a:ext cx="46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1317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a:t>Lesson feedback - have a go!</a:t>
            </a:r>
          </a:p>
        </p:txBody>
      </p:sp>
      <p:sp>
        <p:nvSpPr>
          <p:cNvPr id="3" name="Content Placeholder 2"/>
          <p:cNvSpPr>
            <a:spLocks noGrp="1"/>
          </p:cNvSpPr>
          <p:nvPr>
            <p:ph idx="1"/>
          </p:nvPr>
        </p:nvSpPr>
        <p:spPr>
          <a:xfrm>
            <a:off x="263352" y="996917"/>
            <a:ext cx="11809312" cy="5528427"/>
          </a:xfrm>
        </p:spPr>
        <p:txBody>
          <a:bodyPr>
            <a:noAutofit/>
          </a:bodyPr>
          <a:lstStyle/>
          <a:p>
            <a:pPr marL="0" indent="0">
              <a:buNone/>
            </a:pPr>
            <a:r>
              <a:rPr lang="en-GB" sz="2400" b="0" i="1" dirty="0"/>
              <a:t>Comments should reference the 5 CCF strands:</a:t>
            </a:r>
          </a:p>
          <a:p>
            <a:pPr marL="0" indent="0">
              <a:buNone/>
            </a:pPr>
            <a:endParaRPr lang="en-GB" sz="600" dirty="0"/>
          </a:p>
          <a:p>
            <a:pPr marL="0" indent="0">
              <a:buNone/>
            </a:pPr>
            <a:r>
              <a:rPr lang="en-GB" sz="2400" dirty="0"/>
              <a:t>Strand A – Behaviour Management (BM) -  S1, S7</a:t>
            </a:r>
          </a:p>
          <a:p>
            <a:pPr marL="0" indent="0">
              <a:buNone/>
            </a:pPr>
            <a:r>
              <a:rPr lang="en-GB" sz="2400" dirty="0"/>
              <a:t>Strand B – Pedagogy and Planning (PP) - S2, S4, S5</a:t>
            </a:r>
          </a:p>
          <a:p>
            <a:pPr marL="0" indent="0">
              <a:buNone/>
            </a:pPr>
            <a:r>
              <a:rPr lang="en-GB" sz="2400" dirty="0"/>
              <a:t>Strand C – Subject and Curriculum Knowledge (SCK) - S3</a:t>
            </a:r>
          </a:p>
          <a:p>
            <a:pPr marL="0" indent="0">
              <a:buNone/>
            </a:pPr>
            <a:r>
              <a:rPr lang="en-GB" sz="2400" dirty="0"/>
              <a:t>Strand D – Assessment (A) - S6</a:t>
            </a:r>
          </a:p>
          <a:p>
            <a:pPr marL="0" indent="0">
              <a:buNone/>
            </a:pPr>
            <a:r>
              <a:rPr lang="en-GB" sz="2400" dirty="0"/>
              <a:t>Strand E – Professional behaviours (PB) - S8 and Part 2</a:t>
            </a:r>
          </a:p>
          <a:p>
            <a:pPr marL="0" indent="0">
              <a:buNone/>
            </a:pPr>
            <a:endParaRPr lang="en-GB" sz="2400" b="0" dirty="0"/>
          </a:p>
          <a:p>
            <a:pPr marL="0" indent="0">
              <a:buNone/>
            </a:pPr>
            <a:endParaRPr lang="en-GB" sz="2400" b="0" dirty="0"/>
          </a:p>
          <a:p>
            <a:pPr marL="0" indent="0">
              <a:buNone/>
            </a:pPr>
            <a:endParaRPr lang="en-GB" sz="2400" b="0" dirty="0"/>
          </a:p>
          <a:p>
            <a:pPr marL="0" indent="0">
              <a:buNone/>
            </a:pPr>
            <a:endParaRPr lang="en-GB" sz="2400" b="0" dirty="0"/>
          </a:p>
          <a:p>
            <a:pPr marL="0" indent="0">
              <a:buNone/>
            </a:pPr>
            <a:endParaRPr lang="en-GB" sz="2400" b="0" dirty="0"/>
          </a:p>
        </p:txBody>
      </p:sp>
      <p:sp>
        <p:nvSpPr>
          <p:cNvPr id="5" name="TextBox 4"/>
          <p:cNvSpPr txBox="1"/>
          <p:nvPr/>
        </p:nvSpPr>
        <p:spPr>
          <a:xfrm>
            <a:off x="263352" y="3933056"/>
            <a:ext cx="4176464" cy="1446550"/>
          </a:xfrm>
          <a:prstGeom prst="rect">
            <a:avLst/>
          </a:prstGeom>
          <a:noFill/>
          <a:ln>
            <a:solidFill>
              <a:schemeClr val="accent5">
                <a:lumMod val="75000"/>
              </a:schemeClr>
            </a:solidFill>
          </a:ln>
        </p:spPr>
        <p:txBody>
          <a:bodyPr wrap="square" rtlCol="0">
            <a:spAutoFit/>
          </a:bodyPr>
          <a:lstStyle/>
          <a:p>
            <a:r>
              <a:rPr lang="en-GB" sz="2200" b="1" dirty="0"/>
              <a:t>Video context:</a:t>
            </a:r>
          </a:p>
          <a:p>
            <a:r>
              <a:rPr lang="en-GB" sz="2200" dirty="0"/>
              <a:t>-Year 1 class</a:t>
            </a:r>
          </a:p>
          <a:p>
            <a:r>
              <a:rPr lang="en-GB" sz="2200" dirty="0"/>
              <a:t>-3</a:t>
            </a:r>
            <a:r>
              <a:rPr lang="en-GB" sz="2200" baseline="30000" dirty="0"/>
              <a:t>rd</a:t>
            </a:r>
            <a:r>
              <a:rPr lang="en-GB" sz="2200" dirty="0"/>
              <a:t> week of SE2</a:t>
            </a:r>
          </a:p>
          <a:p>
            <a:r>
              <a:rPr lang="en-GB" sz="2200" dirty="0"/>
              <a:t>-2</a:t>
            </a:r>
            <a:r>
              <a:rPr lang="en-GB" sz="2200" baseline="30000" dirty="0"/>
              <a:t>nd</a:t>
            </a:r>
            <a:r>
              <a:rPr lang="en-GB" sz="2200" dirty="0"/>
              <a:t> maths lesson of the week</a:t>
            </a:r>
          </a:p>
        </p:txBody>
      </p:sp>
    </p:spTree>
    <p:extLst>
      <p:ext uri="{BB962C8B-B14F-4D97-AF65-F5344CB8AC3E}">
        <p14:creationId xmlns:p14="http://schemas.microsoft.com/office/powerpoint/2010/main" val="56078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3619-B768-431A-B1AC-8C7ED5F56E24}"/>
              </a:ext>
            </a:extLst>
          </p:cNvPr>
          <p:cNvSpPr>
            <a:spLocks noGrp="1"/>
          </p:cNvSpPr>
          <p:nvPr>
            <p:ph type="title"/>
          </p:nvPr>
        </p:nvSpPr>
        <p:spPr/>
        <p:txBody>
          <a:bodyPr/>
          <a:lstStyle/>
          <a:p>
            <a:r>
              <a:rPr lang="en-US" dirty="0"/>
              <a:t>Lesson feedback - video</a:t>
            </a:r>
            <a:endParaRPr lang="en-GB" dirty="0"/>
          </a:p>
        </p:txBody>
      </p:sp>
      <p:pic>
        <p:nvPicPr>
          <p:cNvPr id="4" name="Online Media 3" title="Mentor training video 1">
            <a:hlinkClick r:id="" action="ppaction://media"/>
            <a:extLst>
              <a:ext uri="{FF2B5EF4-FFF2-40B4-BE49-F238E27FC236}">
                <a16:creationId xmlns:a16="http://schemas.microsoft.com/office/drawing/2014/main" id="{F358E344-5F0D-4A9C-BC2A-CED3B2482AA0}"/>
              </a:ext>
            </a:extLst>
          </p:cNvPr>
          <p:cNvPicPr>
            <a:picLocks noGrp="1" noRot="1" noChangeAspect="1"/>
          </p:cNvPicPr>
          <p:nvPr>
            <p:ph idx="1"/>
            <a:videoFile r:link="rId1"/>
          </p:nvPr>
        </p:nvPicPr>
        <p:blipFill>
          <a:blip r:embed="rId3"/>
          <a:stretch>
            <a:fillRect/>
          </a:stretch>
        </p:blipFill>
        <p:spPr>
          <a:xfrm>
            <a:off x="1563688" y="1125538"/>
            <a:ext cx="9232900" cy="5216525"/>
          </a:xfrm>
          <a:prstGeom prst="rect">
            <a:avLst/>
          </a:prstGeom>
        </p:spPr>
      </p:pic>
      <p:sp>
        <p:nvSpPr>
          <p:cNvPr id="6" name="TextBox 5">
            <a:extLst>
              <a:ext uri="{FF2B5EF4-FFF2-40B4-BE49-F238E27FC236}">
                <a16:creationId xmlns:a16="http://schemas.microsoft.com/office/drawing/2014/main" id="{DBAC8076-8151-4AD1-90B8-7627FB86349E}"/>
              </a:ext>
            </a:extLst>
          </p:cNvPr>
          <p:cNvSpPr txBox="1"/>
          <p:nvPr/>
        </p:nvSpPr>
        <p:spPr>
          <a:xfrm>
            <a:off x="10992544" y="5085184"/>
            <a:ext cx="1055440" cy="954107"/>
          </a:xfrm>
          <a:prstGeom prst="rect">
            <a:avLst/>
          </a:prstGeom>
          <a:noFill/>
        </p:spPr>
        <p:txBody>
          <a:bodyPr wrap="square">
            <a:spAutoFit/>
          </a:bodyPr>
          <a:lstStyle/>
          <a:p>
            <a:pPr marL="0" indent="0" algn="r">
              <a:buNone/>
            </a:pPr>
            <a:r>
              <a:rPr lang="en-GB" sz="800" u="sng" dirty="0">
                <a:effectLst/>
                <a:hlinkClick r:id="rId4"/>
              </a:rPr>
              <a:t>Video also accessible from </a:t>
            </a:r>
            <a:r>
              <a:rPr lang="en-GB" sz="800" b="1" u="sng" dirty="0">
                <a:effectLst/>
                <a:hlinkClick r:id="rId4"/>
              </a:rPr>
              <a:t>https://www.dropbox.com/s/h1ljtta87m8daek/Mentor%20training%201_Trim.mp4?dl=0</a:t>
            </a:r>
            <a:endParaRPr lang="en-GB" sz="800" b="1" dirty="0">
              <a:effectLst/>
            </a:endParaRPr>
          </a:p>
        </p:txBody>
      </p:sp>
    </p:spTree>
    <p:extLst>
      <p:ext uri="{BB962C8B-B14F-4D97-AF65-F5344CB8AC3E}">
        <p14:creationId xmlns:p14="http://schemas.microsoft.com/office/powerpoint/2010/main" val="12172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20000"/>
          </a:bodyPr>
          <a:lstStyle/>
          <a:p>
            <a:endParaRPr lang="en-GB" dirty="0"/>
          </a:p>
          <a:p>
            <a:endParaRPr lang="en-GB" dirty="0"/>
          </a:p>
          <a:p>
            <a:endParaRPr lang="en-GB" dirty="0"/>
          </a:p>
          <a:p>
            <a:endParaRPr lang="en-GB" dirty="0"/>
          </a:p>
          <a:p>
            <a:endParaRPr lang="en-GB" dirty="0"/>
          </a:p>
          <a:p>
            <a:pPr marL="0" indent="0">
              <a:buNone/>
            </a:pPr>
            <a:endParaRPr lang="en-GB" dirty="0"/>
          </a:p>
          <a:p>
            <a:pPr marL="0" indent="0" algn="ctr">
              <a:buNone/>
            </a:pPr>
            <a:endParaRPr lang="en-GB" dirty="0"/>
          </a:p>
          <a:p>
            <a:pPr marL="0" indent="0" algn="ctr">
              <a:buNone/>
            </a:pPr>
            <a:r>
              <a:rPr lang="en-GB" dirty="0"/>
              <a:t>Strengths?</a:t>
            </a:r>
          </a:p>
          <a:p>
            <a:pPr marL="0" indent="0" algn="ctr">
              <a:buNone/>
            </a:pPr>
            <a:endParaRPr lang="en-GB" dirty="0"/>
          </a:p>
          <a:p>
            <a:pPr marL="0" indent="0" algn="ctr">
              <a:buNone/>
            </a:pPr>
            <a:endParaRPr lang="en-GB" sz="1400" dirty="0"/>
          </a:p>
          <a:p>
            <a:pPr marL="0" indent="0">
              <a:buNone/>
            </a:pPr>
            <a:r>
              <a:rPr lang="en-GB" sz="2400" b="0" dirty="0"/>
              <a:t>Strand A – Behaviour Management (BM) -  S1, S7</a:t>
            </a:r>
          </a:p>
          <a:p>
            <a:pPr marL="0" indent="0">
              <a:buNone/>
            </a:pPr>
            <a:r>
              <a:rPr lang="en-GB" sz="2400" b="0" dirty="0"/>
              <a:t>Strand B – Pedagogy and Planning (PP) - S2, S4, S5</a:t>
            </a:r>
          </a:p>
          <a:p>
            <a:pPr marL="0" indent="0">
              <a:buNone/>
            </a:pPr>
            <a:r>
              <a:rPr lang="en-GB" sz="2400" b="0" dirty="0"/>
              <a:t>Strand C – Subject and Curriculum Knowledge (SCK) - S3</a:t>
            </a:r>
          </a:p>
          <a:p>
            <a:pPr marL="0" indent="0">
              <a:buNone/>
            </a:pPr>
            <a:r>
              <a:rPr lang="en-GB" sz="2400" b="0" dirty="0"/>
              <a:t>Strand D – Assessment (A) - S6</a:t>
            </a:r>
          </a:p>
          <a:p>
            <a:pPr marL="0" indent="0">
              <a:buNone/>
            </a:pPr>
            <a:r>
              <a:rPr lang="en-GB" sz="2400" b="0" dirty="0"/>
              <a:t>Strand E – Professional behaviours (PB) - S8 and Part 2</a:t>
            </a:r>
          </a:p>
          <a:p>
            <a:pPr marL="0" indent="0" algn="ctr">
              <a:buNone/>
            </a:pPr>
            <a:endParaRPr lang="en-GB" dirty="0"/>
          </a:p>
          <a:p>
            <a:endParaRPr lang="en-GB" dirty="0"/>
          </a:p>
          <a:p>
            <a:endParaRPr lang="en-GB" dirty="0"/>
          </a:p>
          <a:p>
            <a:endParaRPr lang="en-GB" dirty="0"/>
          </a:p>
          <a:p>
            <a:pPr marL="0" indent="0">
              <a:buNone/>
            </a:pPr>
            <a:endParaRPr lang="en-GB" dirty="0"/>
          </a:p>
        </p:txBody>
      </p:sp>
      <p:sp>
        <p:nvSpPr>
          <p:cNvPr id="4" name="AutoShape 2" descr="How Does Customer Feedback Need to Evolve in 2017? | In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493686" y="485720"/>
            <a:ext cx="5371691" cy="3008147"/>
          </a:xfrm>
          <a:prstGeom prst="rect">
            <a:avLst/>
          </a:prstGeom>
        </p:spPr>
      </p:pic>
    </p:spTree>
    <p:extLst>
      <p:ext uri="{BB962C8B-B14F-4D97-AF65-F5344CB8AC3E}">
        <p14:creationId xmlns:p14="http://schemas.microsoft.com/office/powerpoint/2010/main" val="3697434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Box 3"/>
          <p:cNvSpPr txBox="1"/>
          <p:nvPr/>
        </p:nvSpPr>
        <p:spPr>
          <a:xfrm>
            <a:off x="263352" y="3897860"/>
            <a:ext cx="11832360" cy="2431435"/>
          </a:xfrm>
          <a:prstGeom prst="rect">
            <a:avLst/>
          </a:prstGeom>
          <a:noFill/>
        </p:spPr>
        <p:txBody>
          <a:bodyPr wrap="square" rtlCol="0">
            <a:spAutoFit/>
          </a:bodyPr>
          <a:lstStyle/>
          <a:p>
            <a:pPr algn="ctr"/>
            <a:r>
              <a:rPr lang="en-GB" sz="2800" b="1" dirty="0"/>
              <a:t>Targets?</a:t>
            </a:r>
          </a:p>
          <a:p>
            <a:pPr algn="ctr"/>
            <a:r>
              <a:rPr lang="en-GB" sz="2800" b="1" dirty="0"/>
              <a:t>Actions to support these targets?</a:t>
            </a:r>
          </a:p>
          <a:p>
            <a:pPr algn="ctr"/>
            <a:endParaRPr lang="en-GB" sz="1200" b="1" dirty="0"/>
          </a:p>
          <a:p>
            <a:pPr algn="ctr"/>
            <a:endParaRPr lang="en-GB" sz="1200" b="1" dirty="0"/>
          </a:p>
          <a:p>
            <a:pPr algn="ctr"/>
            <a:r>
              <a:rPr lang="en-GB" sz="2400" i="1" dirty="0"/>
              <a:t>Feedback and target setting booklet  </a:t>
            </a:r>
            <a:r>
              <a:rPr lang="en-GB" sz="2200" b="1" dirty="0">
                <a:hlinkClick r:id="rId2"/>
              </a:rPr>
              <a:t>https://drive.google.com/file/d/1EqgXO8khF7ZGVDLmaYQb15Ch9hYw4eBl/view?usp=sharing</a:t>
            </a:r>
            <a:r>
              <a:rPr lang="en-GB" sz="2200" b="1" dirty="0"/>
              <a:t> </a:t>
            </a:r>
          </a:p>
        </p:txBody>
      </p:sp>
      <p:sp>
        <p:nvSpPr>
          <p:cNvPr id="5" name="Content Placeholder 4"/>
          <p:cNvSpPr>
            <a:spLocks noGrp="1"/>
          </p:cNvSpPr>
          <p:nvPr>
            <p:ph idx="1"/>
          </p:nvPr>
        </p:nvSpPr>
        <p:spPr>
          <a:xfrm>
            <a:off x="4079776" y="1556792"/>
            <a:ext cx="8015936" cy="2341068"/>
          </a:xfrm>
        </p:spPr>
        <p:txBody>
          <a:bodyPr/>
          <a:lstStyle/>
          <a:p>
            <a:pPr marL="0" indent="0">
              <a:buNone/>
            </a:pPr>
            <a:endParaRPr lang="en-GB" dirty="0"/>
          </a:p>
        </p:txBody>
      </p:sp>
      <p:pic>
        <p:nvPicPr>
          <p:cNvPr id="6" name="Picture 5"/>
          <p:cNvPicPr>
            <a:picLocks noChangeAspect="1"/>
          </p:cNvPicPr>
          <p:nvPr/>
        </p:nvPicPr>
        <p:blipFill>
          <a:blip r:embed="rId3"/>
          <a:stretch>
            <a:fillRect/>
          </a:stretch>
        </p:blipFill>
        <p:spPr>
          <a:xfrm>
            <a:off x="2927648" y="332656"/>
            <a:ext cx="6456980" cy="3372333"/>
          </a:xfrm>
          <a:prstGeom prst="rect">
            <a:avLst/>
          </a:prstGeom>
        </p:spPr>
      </p:pic>
    </p:spTree>
    <p:extLst>
      <p:ext uri="{BB962C8B-B14F-4D97-AF65-F5344CB8AC3E}">
        <p14:creationId xmlns:p14="http://schemas.microsoft.com/office/powerpoint/2010/main" val="2697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Reviewing and setting targets</a:t>
            </a:r>
          </a:p>
        </p:txBody>
      </p:sp>
      <p:sp>
        <p:nvSpPr>
          <p:cNvPr id="6" name="Content Placeholder 5"/>
          <p:cNvSpPr>
            <a:spLocks noGrp="1"/>
          </p:cNvSpPr>
          <p:nvPr>
            <p:ph idx="1"/>
          </p:nvPr>
        </p:nvSpPr>
        <p:spPr/>
        <p:txBody>
          <a:bodyPr/>
          <a:lstStyle/>
          <a:p>
            <a:pPr marL="0" indent="0">
              <a:buNone/>
            </a:pPr>
            <a:endParaRPr lang="en-GB" dirty="0"/>
          </a:p>
        </p:txBody>
      </p:sp>
      <p:pic>
        <p:nvPicPr>
          <p:cNvPr id="7" name="Picture 6"/>
          <p:cNvPicPr>
            <a:picLocks noChangeAspect="1"/>
          </p:cNvPicPr>
          <p:nvPr/>
        </p:nvPicPr>
        <p:blipFill>
          <a:blip r:embed="rId2"/>
          <a:stretch>
            <a:fillRect/>
          </a:stretch>
        </p:blipFill>
        <p:spPr>
          <a:xfrm>
            <a:off x="279569" y="1124744"/>
            <a:ext cx="7508593" cy="5154465"/>
          </a:xfrm>
          <a:prstGeom prst="rect">
            <a:avLst/>
          </a:prstGeom>
        </p:spPr>
      </p:pic>
      <p:sp>
        <p:nvSpPr>
          <p:cNvPr id="3" name="TextBox 2"/>
          <p:cNvSpPr txBox="1"/>
          <p:nvPr/>
        </p:nvSpPr>
        <p:spPr>
          <a:xfrm>
            <a:off x="8207280" y="1360957"/>
            <a:ext cx="3888432" cy="5109091"/>
          </a:xfrm>
          <a:prstGeom prst="rect">
            <a:avLst/>
          </a:prstGeom>
          <a:noFill/>
        </p:spPr>
        <p:txBody>
          <a:bodyPr wrap="square" rtlCol="0">
            <a:spAutoFit/>
          </a:bodyPr>
          <a:lstStyle/>
          <a:p>
            <a:r>
              <a:rPr lang="en-GB" sz="2200" dirty="0"/>
              <a:t>Each week:</a:t>
            </a:r>
          </a:p>
          <a:p>
            <a:endParaRPr lang="en-GB" sz="1200" dirty="0"/>
          </a:p>
          <a:p>
            <a:r>
              <a:rPr lang="en-GB" sz="2200" dirty="0"/>
              <a:t>1. Comment on progress towards previous targets</a:t>
            </a:r>
          </a:p>
          <a:p>
            <a:r>
              <a:rPr lang="en-GB" sz="2200" dirty="0"/>
              <a:t>2. Agree and set targets with your trainee</a:t>
            </a:r>
          </a:p>
          <a:p>
            <a:r>
              <a:rPr lang="en-GB" sz="2200" dirty="0"/>
              <a:t>3. Agree support/actions to help address the target</a:t>
            </a:r>
          </a:p>
          <a:p>
            <a:r>
              <a:rPr lang="en-GB" sz="2200" dirty="0"/>
              <a:t>4. Make clear reference to the strand this target sits within </a:t>
            </a:r>
            <a:r>
              <a:rPr lang="en-GB" sz="2200" i="1" dirty="0"/>
              <a:t>(refer to the ‘professional development formative framework’, Appendix C)</a:t>
            </a:r>
          </a:p>
          <a:p>
            <a:endParaRPr lang="en-GB" dirty="0"/>
          </a:p>
        </p:txBody>
      </p:sp>
    </p:spTree>
    <p:extLst>
      <p:ext uri="{BB962C8B-B14F-4D97-AF65-F5344CB8AC3E}">
        <p14:creationId xmlns:p14="http://schemas.microsoft.com/office/powerpoint/2010/main" val="2993415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Quality targets make the biggest impact on progress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1607801"/>
              </p:ext>
            </p:extLst>
          </p:nvPr>
        </p:nvGraphicFramePr>
        <p:xfrm>
          <a:off x="191344" y="1125538"/>
          <a:ext cx="12000655" cy="4987914"/>
        </p:xfrm>
        <a:graphic>
          <a:graphicData uri="http://schemas.openxmlformats.org/drawingml/2006/table">
            <a:tbl>
              <a:tblPr firstRow="1" bandRow="1">
                <a:tableStyleId>{5C22544A-7EE6-4342-B048-85BDC9FD1C3A}</a:tableStyleId>
              </a:tblPr>
              <a:tblGrid>
                <a:gridCol w="3018437">
                  <a:extLst>
                    <a:ext uri="{9D8B030D-6E8A-4147-A177-3AD203B41FA5}">
                      <a16:colId xmlns:a16="http://schemas.microsoft.com/office/drawing/2014/main" val="929885371"/>
                    </a:ext>
                  </a:extLst>
                </a:gridCol>
                <a:gridCol w="4686419">
                  <a:extLst>
                    <a:ext uri="{9D8B030D-6E8A-4147-A177-3AD203B41FA5}">
                      <a16:colId xmlns:a16="http://schemas.microsoft.com/office/drawing/2014/main" val="2227157587"/>
                    </a:ext>
                  </a:extLst>
                </a:gridCol>
                <a:gridCol w="4295799">
                  <a:extLst>
                    <a:ext uri="{9D8B030D-6E8A-4147-A177-3AD203B41FA5}">
                      <a16:colId xmlns:a16="http://schemas.microsoft.com/office/drawing/2014/main" val="2000871145"/>
                    </a:ext>
                  </a:extLst>
                </a:gridCol>
              </a:tblGrid>
              <a:tr h="471864">
                <a:tc>
                  <a:txBody>
                    <a:bodyPr/>
                    <a:lstStyle/>
                    <a:p>
                      <a:r>
                        <a:rPr lang="en-GB" baseline="0" dirty="0"/>
                        <a:t>Vague target</a:t>
                      </a:r>
                      <a:endParaRPr lang="en-GB" dirty="0"/>
                    </a:p>
                  </a:txBody>
                  <a:tcPr/>
                </a:tc>
                <a:tc>
                  <a:txBody>
                    <a:bodyPr/>
                    <a:lstStyle/>
                    <a:p>
                      <a:r>
                        <a:rPr lang="en-GB" dirty="0"/>
                        <a:t>Improved target</a:t>
                      </a:r>
                    </a:p>
                  </a:txBody>
                  <a:tcPr/>
                </a:tc>
                <a:tc>
                  <a:txBody>
                    <a:bodyPr/>
                    <a:lstStyle/>
                    <a:p>
                      <a:r>
                        <a:rPr lang="en-GB" dirty="0"/>
                        <a:t>Actions</a:t>
                      </a:r>
                      <a:r>
                        <a:rPr lang="en-GB" baseline="0" dirty="0"/>
                        <a:t> to help address the target</a:t>
                      </a:r>
                      <a:endParaRPr lang="en-GB" dirty="0"/>
                    </a:p>
                  </a:txBody>
                  <a:tcPr/>
                </a:tc>
                <a:extLst>
                  <a:ext uri="{0D108BD9-81ED-4DB2-BD59-A6C34878D82A}">
                    <a16:rowId xmlns:a16="http://schemas.microsoft.com/office/drawing/2014/main" val="3161467561"/>
                  </a:ext>
                </a:extLst>
              </a:tr>
              <a:tr h="1471558">
                <a:tc>
                  <a:txBody>
                    <a:bodyPr/>
                    <a:lstStyle/>
                    <a:p>
                      <a:r>
                        <a:rPr lang="en-GB" b="1" dirty="0"/>
                        <a:t>PP –</a:t>
                      </a:r>
                      <a:r>
                        <a:rPr lang="en-GB" b="1" baseline="0" dirty="0"/>
                        <a:t> To stretch the higher attaining pupils</a:t>
                      </a:r>
                      <a:endParaRPr lang="en-GB" b="1" dirty="0"/>
                    </a:p>
                  </a:txBody>
                  <a:tcPr/>
                </a:tc>
                <a:tc>
                  <a:txBody>
                    <a:bodyPr/>
                    <a:lstStyle/>
                    <a:p>
                      <a:r>
                        <a:rPr lang="en-GB" sz="1800" kern="1200" dirty="0">
                          <a:solidFill>
                            <a:schemeClr val="dk1"/>
                          </a:solidFill>
                          <a:effectLst/>
                          <a:latin typeface="+mn-lt"/>
                          <a:ea typeface="+mn-ea"/>
                          <a:cs typeface="+mn-cs"/>
                        </a:rPr>
                        <a:t>PP – Plan differentiated success criteria for the higher attaining</a:t>
                      </a:r>
                      <a:r>
                        <a:rPr lang="en-GB" sz="1800" kern="1200" baseline="0" dirty="0">
                          <a:solidFill>
                            <a:schemeClr val="dk1"/>
                          </a:solidFill>
                          <a:effectLst/>
                          <a:latin typeface="+mn-lt"/>
                          <a:ea typeface="+mn-ea"/>
                          <a:cs typeface="+mn-cs"/>
                        </a:rPr>
                        <a:t> group</a:t>
                      </a:r>
                      <a:r>
                        <a:rPr lang="en-GB" sz="1800" kern="1200" dirty="0">
                          <a:solidFill>
                            <a:schemeClr val="dk1"/>
                          </a:solidFill>
                          <a:effectLst/>
                          <a:latin typeface="+mn-lt"/>
                          <a:ea typeface="+mn-ea"/>
                          <a:cs typeface="+mn-cs"/>
                        </a:rPr>
                        <a:t> in Maths and consider how their task provide secure evidence of meeting this.</a:t>
                      </a:r>
                      <a:endParaRPr lang="en-GB" dirty="0"/>
                    </a:p>
                  </a:txBody>
                  <a:tcPr/>
                </a:tc>
                <a:tc>
                  <a:txBody>
                    <a:bodyPr/>
                    <a:lstStyle/>
                    <a:p>
                      <a:pPr marL="0" lvl="0" indent="0">
                        <a:lnSpc>
                          <a:spcPct val="115000"/>
                        </a:lnSpc>
                        <a:spcAft>
                          <a:spcPts val="0"/>
                        </a:spcAft>
                        <a:buFont typeface="Calibri" panose="020F0502020204030204" pitchFamily="34" charset="0"/>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-Observe SD (Maths lead) to see how they challenge HA</a:t>
                      </a:r>
                    </a:p>
                    <a:p>
                      <a:pPr marL="0" lvl="0" indent="0">
                        <a:lnSpc>
                          <a:spcPct val="115000"/>
                        </a:lnSpc>
                        <a:spcAft>
                          <a:spcPts val="0"/>
                        </a:spcAft>
                        <a:buFont typeface="Calibri" panose="020F0502020204030204" pitchFamily="34" charset="0"/>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-Check the books of children from previous units and coverage before planning</a:t>
                      </a:r>
                    </a:p>
                    <a:p>
                      <a:pPr marL="0" lvl="0" indent="0">
                        <a:lnSpc>
                          <a:spcPct val="115000"/>
                        </a:lnSpc>
                        <a:spcAft>
                          <a:spcPts val="0"/>
                        </a:spcAft>
                        <a:buFont typeface="Calibri" panose="020F0502020204030204" pitchFamily="34" charset="0"/>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-Add in</a:t>
                      </a:r>
                      <a:r>
                        <a:rPr lang="en-GB" sz="1300" baseline="0" dirty="0">
                          <a:effectLst/>
                          <a:latin typeface="Calibri" panose="020F0502020204030204" pitchFamily="34" charset="0"/>
                          <a:ea typeface="Calibri" panose="020F0502020204030204" pitchFamily="34" charset="0"/>
                          <a:cs typeface="Times New Roman" panose="02020603050405020304" pitchFamily="18" charset="0"/>
                        </a:rPr>
                        <a:t> one</a:t>
                      </a:r>
                      <a:r>
                        <a:rPr lang="en-GB" sz="1300" dirty="0">
                          <a:effectLst/>
                          <a:latin typeface="Calibri" panose="020F0502020204030204" pitchFamily="34" charset="0"/>
                          <a:ea typeface="Calibri" panose="020F0502020204030204" pitchFamily="34" charset="0"/>
                          <a:cs typeface="Times New Roman" panose="02020603050405020304" pitchFamily="18" charset="0"/>
                        </a:rPr>
                        <a:t> S.C that is specifically for HA</a:t>
                      </a:r>
                    </a:p>
                    <a:p>
                      <a:pPr marL="0" lvl="0" indent="0">
                        <a:lnSpc>
                          <a:spcPct val="115000"/>
                        </a:lnSpc>
                        <a:spcAft>
                          <a:spcPts val="0"/>
                        </a:spcAft>
                        <a:buFont typeface="Calibri" panose="020F0502020204030204" pitchFamily="34" charset="0"/>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-Consider the lesson structure – do you always need whole class input or can you</a:t>
                      </a:r>
                      <a:r>
                        <a:rPr lang="en-GB" sz="1300" baseline="0" dirty="0">
                          <a:effectLst/>
                          <a:latin typeface="Calibri" panose="020F0502020204030204" pitchFamily="34" charset="0"/>
                          <a:ea typeface="Calibri" panose="020F0502020204030204" pitchFamily="34" charset="0"/>
                          <a:cs typeface="Times New Roman" panose="02020603050405020304" pitchFamily="18" charset="0"/>
                        </a:rPr>
                        <a:t> do </a:t>
                      </a:r>
                      <a:r>
                        <a:rPr lang="en-GB" sz="1300" dirty="0">
                          <a:effectLst/>
                          <a:latin typeface="Calibri" panose="020F0502020204030204" pitchFamily="34" charset="0"/>
                          <a:ea typeface="Calibri" panose="020F0502020204030204" pitchFamily="34" charset="0"/>
                          <a:cs typeface="Times New Roman" panose="02020603050405020304" pitchFamily="18" charset="0"/>
                        </a:rPr>
                        <a:t>separate input for HA?</a:t>
                      </a:r>
                    </a:p>
                  </a:txBody>
                  <a:tcPr marL="68580" marR="68580" marT="0" marB="0"/>
                </a:tc>
                <a:extLst>
                  <a:ext uri="{0D108BD9-81ED-4DB2-BD59-A6C34878D82A}">
                    <a16:rowId xmlns:a16="http://schemas.microsoft.com/office/drawing/2014/main" val="1642387768"/>
                  </a:ext>
                </a:extLst>
              </a:tr>
              <a:tr h="471864">
                <a:tc>
                  <a:txBody>
                    <a:bodyPr/>
                    <a:lstStyle/>
                    <a:p>
                      <a:r>
                        <a:rPr lang="en-GB" b="1" dirty="0"/>
                        <a:t>PP - To</a:t>
                      </a:r>
                      <a:r>
                        <a:rPr lang="en-GB" b="1" baseline="0" dirty="0"/>
                        <a:t> improve your pace</a:t>
                      </a:r>
                      <a:endParaRPr lang="en-GB"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25283516"/>
                  </a:ext>
                </a:extLst>
              </a:tr>
              <a:tr h="471864">
                <a:tc>
                  <a:txBody>
                    <a:bodyPr/>
                    <a:lstStyle/>
                    <a:p>
                      <a:r>
                        <a:rPr lang="en-GB" b="1" dirty="0"/>
                        <a:t>A - To ask more questions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39474905"/>
                  </a:ext>
                </a:extLst>
              </a:tr>
              <a:tr h="814450">
                <a:tc>
                  <a:txBody>
                    <a:bodyPr/>
                    <a:lstStyle/>
                    <a:p>
                      <a:r>
                        <a:rPr lang="en-GB" b="1" dirty="0"/>
                        <a:t>A- To assess</a:t>
                      </a:r>
                      <a:r>
                        <a:rPr lang="en-GB" b="1" baseline="0" dirty="0"/>
                        <a:t> the children during the lesson</a:t>
                      </a:r>
                      <a:endParaRPr lang="en-GB" b="1"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235584333"/>
                  </a:ext>
                </a:extLst>
              </a:tr>
              <a:tr h="814450">
                <a:tc>
                  <a:txBody>
                    <a:bodyPr/>
                    <a:lstStyle/>
                    <a:p>
                      <a:r>
                        <a:rPr lang="en-GB" b="1" dirty="0"/>
                        <a:t>BM - To use</a:t>
                      </a:r>
                      <a:r>
                        <a:rPr lang="en-GB" b="1" baseline="0" dirty="0"/>
                        <a:t> the behaviour policy</a:t>
                      </a:r>
                      <a:endParaRPr lang="en-GB" b="1"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99978095"/>
                  </a:ext>
                </a:extLst>
              </a:tr>
              <a:tr h="471864">
                <a:tc>
                  <a:txBody>
                    <a:bodyPr/>
                    <a:lstStyle/>
                    <a:p>
                      <a:r>
                        <a:rPr lang="en-GB" b="1" dirty="0"/>
                        <a:t>PP - To differentiate</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53527378"/>
                  </a:ext>
                </a:extLst>
              </a:tr>
            </a:tbl>
          </a:graphicData>
        </a:graphic>
      </p:graphicFrame>
    </p:spTree>
    <p:extLst>
      <p:ext uri="{BB962C8B-B14F-4D97-AF65-F5344CB8AC3E}">
        <p14:creationId xmlns:p14="http://schemas.microsoft.com/office/powerpoint/2010/main" val="3903321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 feedback </a:t>
            </a:r>
            <a:r>
              <a:rPr lang="en-GB" sz="2600" b="0" dirty="0"/>
              <a:t>(SE handbook </a:t>
            </a:r>
            <a:r>
              <a:rPr lang="en-GB" sz="2600" b="0" dirty="0" err="1"/>
              <a:t>pg</a:t>
            </a:r>
            <a:r>
              <a:rPr lang="en-GB" sz="2600" b="0" dirty="0"/>
              <a:t> 44-45)</a:t>
            </a:r>
          </a:p>
        </p:txBody>
      </p:sp>
      <p:sp>
        <p:nvSpPr>
          <p:cNvPr id="3" name="Content Placeholder 2"/>
          <p:cNvSpPr>
            <a:spLocks noGrp="1"/>
          </p:cNvSpPr>
          <p:nvPr>
            <p:ph idx="1"/>
          </p:nvPr>
        </p:nvSpPr>
        <p:spPr/>
        <p:txBody>
          <a:bodyPr/>
          <a:lstStyle/>
          <a:p>
            <a:r>
              <a:rPr lang="en-GB" b="0" dirty="0"/>
              <a:t>Written and oral feedback has greatest impact when given as soon after the lesson as possible</a:t>
            </a:r>
          </a:p>
          <a:p>
            <a:pPr marL="0" indent="0">
              <a:buNone/>
            </a:pPr>
            <a:endParaRPr lang="en-GB" sz="1200" b="0" dirty="0"/>
          </a:p>
          <a:p>
            <a:r>
              <a:rPr lang="en-GB" b="0" dirty="0"/>
              <a:t>Providing time for the trainee to reflect prior to your feedback supports self-evaluation skills and improvement</a:t>
            </a:r>
          </a:p>
          <a:p>
            <a:pPr marL="0" indent="0">
              <a:buNone/>
            </a:pPr>
            <a:endParaRPr lang="en-GB" sz="1200" b="0" dirty="0"/>
          </a:p>
          <a:p>
            <a:r>
              <a:rPr lang="en-GB" b="0" dirty="0"/>
              <a:t>Provide more positive comments than negative</a:t>
            </a:r>
          </a:p>
          <a:p>
            <a:pPr marL="0" indent="0">
              <a:buNone/>
            </a:pPr>
            <a:endParaRPr lang="en-GB" sz="1200" b="0" dirty="0"/>
          </a:p>
          <a:p>
            <a:r>
              <a:rPr lang="en-GB" b="0" dirty="0"/>
              <a:t>Prioritise target areas to work on – keep to 2 or 3 and be specific</a:t>
            </a:r>
          </a:p>
          <a:p>
            <a:pPr marL="0" indent="0">
              <a:buNone/>
            </a:pPr>
            <a:endParaRPr lang="en-GB" sz="1200" b="0" dirty="0"/>
          </a:p>
          <a:p>
            <a:r>
              <a:rPr lang="en-GB" b="0" dirty="0"/>
              <a:t>Provide ideas and actions to help support the trainee to address the target areas</a:t>
            </a:r>
          </a:p>
          <a:p>
            <a:endParaRPr lang="en-GB" dirty="0"/>
          </a:p>
          <a:p>
            <a:endParaRPr lang="en-GB" dirty="0"/>
          </a:p>
          <a:p>
            <a:endParaRPr lang="en-GB" dirty="0"/>
          </a:p>
        </p:txBody>
      </p:sp>
    </p:spTree>
    <p:extLst>
      <p:ext uri="{BB962C8B-B14F-4D97-AF65-F5344CB8AC3E}">
        <p14:creationId xmlns:p14="http://schemas.microsoft.com/office/powerpoint/2010/main" val="3226623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descr="It's Okay To Take A Brea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5760" y="2276872"/>
            <a:ext cx="4457334" cy="234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9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training</a:t>
            </a:r>
          </a:p>
        </p:txBody>
      </p:sp>
      <p:sp>
        <p:nvSpPr>
          <p:cNvPr id="3" name="Content Placeholder 2"/>
          <p:cNvSpPr>
            <a:spLocks noGrp="1"/>
          </p:cNvSpPr>
          <p:nvPr>
            <p:ph idx="1"/>
          </p:nvPr>
        </p:nvSpPr>
        <p:spPr>
          <a:xfrm>
            <a:off x="407368" y="1772816"/>
            <a:ext cx="8928992" cy="5217477"/>
          </a:xfrm>
        </p:spPr>
        <p:txBody>
          <a:bodyPr/>
          <a:lstStyle/>
          <a:p>
            <a:pPr marL="514350" indent="-514350">
              <a:buAutoNum type="arabicPeriod"/>
            </a:pPr>
            <a:r>
              <a:rPr lang="en-GB" dirty="0"/>
              <a:t>Placement briefing</a:t>
            </a:r>
          </a:p>
          <a:p>
            <a:pPr marL="0" indent="0">
              <a:buNone/>
            </a:pPr>
            <a:r>
              <a:rPr lang="en-GB" b="0" dirty="0">
                <a:solidFill>
                  <a:srgbClr val="0070C0"/>
                </a:solidFill>
              </a:rPr>
              <a:t>Break</a:t>
            </a:r>
          </a:p>
          <a:p>
            <a:pPr marL="0" indent="0">
              <a:buNone/>
            </a:pPr>
            <a:r>
              <a:rPr lang="en-GB" dirty="0"/>
              <a:t>2.  Quality feedback and target setting</a:t>
            </a:r>
          </a:p>
          <a:p>
            <a:pPr marL="0" indent="0">
              <a:buNone/>
            </a:pPr>
            <a:r>
              <a:rPr lang="en-GB" b="0" dirty="0">
                <a:solidFill>
                  <a:srgbClr val="0070C0"/>
                </a:solidFill>
              </a:rPr>
              <a:t>Break</a:t>
            </a:r>
          </a:p>
          <a:p>
            <a:pPr marL="0" indent="0">
              <a:buNone/>
            </a:pPr>
            <a:r>
              <a:rPr lang="en-GB" dirty="0"/>
              <a:t>3.  Assessing trainees</a:t>
            </a:r>
          </a:p>
          <a:p>
            <a:pPr marL="514350" indent="-514350">
              <a:buAutoNum type="arabicPeriod" startAt="4"/>
            </a:pPr>
            <a:r>
              <a:rPr lang="en-GB" dirty="0"/>
              <a:t>Difficult conversations and struggling trainees</a:t>
            </a:r>
          </a:p>
          <a:p>
            <a:pPr marL="514350" indent="-514350">
              <a:buAutoNum type="arabicPeriod" startAt="4"/>
            </a:pPr>
            <a:r>
              <a:rPr lang="en-GB" dirty="0"/>
              <a:t>Questions and close</a:t>
            </a:r>
          </a:p>
        </p:txBody>
      </p:sp>
    </p:spTree>
    <p:extLst>
      <p:ext uri="{BB962C8B-B14F-4D97-AF65-F5344CB8AC3E}">
        <p14:creationId xmlns:p14="http://schemas.microsoft.com/office/powerpoint/2010/main" val="2346832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Assessing your trainee</a:t>
            </a:r>
          </a:p>
        </p:txBody>
      </p:sp>
      <p:pic>
        <p:nvPicPr>
          <p:cNvPr id="5" name="Content Placeholder 4"/>
          <p:cNvPicPr>
            <a:picLocks noGrp="1" noChangeAspect="1"/>
          </p:cNvPicPr>
          <p:nvPr>
            <p:ph idx="1"/>
          </p:nvPr>
        </p:nvPicPr>
        <p:blipFill>
          <a:blip r:embed="rId2"/>
          <a:stretch>
            <a:fillRect/>
          </a:stretch>
        </p:blipFill>
        <p:spPr>
          <a:xfrm>
            <a:off x="4295800" y="1628800"/>
            <a:ext cx="3579366" cy="3725795"/>
          </a:xfrm>
          <a:prstGeom prst="rect">
            <a:avLst/>
          </a:prstGeom>
        </p:spPr>
      </p:pic>
    </p:spTree>
    <p:extLst>
      <p:ext uri="{BB962C8B-B14F-4D97-AF65-F5344CB8AC3E}">
        <p14:creationId xmlns:p14="http://schemas.microsoft.com/office/powerpoint/2010/main" val="2378049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Assessing towards QTS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79376" y="1270081"/>
            <a:ext cx="11035469" cy="4607191"/>
          </a:xfrm>
          <a:prstGeom prst="rect">
            <a:avLst/>
          </a:prstGeom>
        </p:spPr>
      </p:pic>
    </p:spTree>
    <p:extLst>
      <p:ext uri="{BB962C8B-B14F-4D97-AF65-F5344CB8AC3E}">
        <p14:creationId xmlns:p14="http://schemas.microsoft.com/office/powerpoint/2010/main" val="3245837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5" y="332656"/>
            <a:ext cx="9912424" cy="685881"/>
          </a:xfrm>
        </p:spPr>
        <p:txBody>
          <a:bodyPr/>
          <a:lstStyle/>
          <a:p>
            <a:r>
              <a:rPr lang="en-GB" sz="3100" dirty="0"/>
              <a:t>Assessing trainee </a:t>
            </a:r>
            <a:r>
              <a:rPr lang="en-GB" sz="3100" dirty="0" smtClean="0"/>
              <a:t>progress - </a:t>
            </a:r>
            <a:r>
              <a:rPr lang="en-GB" sz="2800" dirty="0"/>
              <a:t>h</a:t>
            </a:r>
            <a:r>
              <a:rPr lang="en-GB" sz="2800" dirty="0" smtClean="0"/>
              <a:t>ow </a:t>
            </a:r>
            <a:r>
              <a:rPr lang="en-GB" sz="2800" dirty="0"/>
              <a:t>and when?</a:t>
            </a:r>
            <a:br>
              <a:rPr lang="en-GB" sz="2800" dirty="0"/>
            </a:br>
            <a:endParaRPr lang="en-GB" sz="3100" dirty="0"/>
          </a:p>
        </p:txBody>
      </p:sp>
      <p:sp>
        <p:nvSpPr>
          <p:cNvPr id="3" name="Content Placeholder 2"/>
          <p:cNvSpPr>
            <a:spLocks noGrp="1"/>
          </p:cNvSpPr>
          <p:nvPr>
            <p:ph idx="1"/>
          </p:nvPr>
        </p:nvSpPr>
        <p:spPr>
          <a:xfrm>
            <a:off x="121151" y="836712"/>
            <a:ext cx="12072664" cy="5616624"/>
          </a:xfrm>
        </p:spPr>
        <p:txBody>
          <a:bodyPr>
            <a:normAutofit fontScale="92500" lnSpcReduction="10000"/>
          </a:bodyPr>
          <a:lstStyle/>
          <a:p>
            <a:pPr marL="0" indent="0">
              <a:buNone/>
            </a:pPr>
            <a:endParaRPr lang="en-GB" sz="1200" dirty="0"/>
          </a:p>
          <a:p>
            <a:r>
              <a:rPr lang="en-GB" sz="2600" b="0" dirty="0"/>
              <a:t>G</a:t>
            </a:r>
            <a:r>
              <a:rPr lang="en-GB" sz="2600" b="0" dirty="0" smtClean="0"/>
              <a:t>eneral </a:t>
            </a:r>
            <a:r>
              <a:rPr lang="en-GB" sz="2600" b="0" dirty="0"/>
              <a:t>daily feedback and advice to support progress </a:t>
            </a:r>
            <a:endParaRPr lang="en-GB" sz="2600" b="0" dirty="0" smtClean="0"/>
          </a:p>
          <a:p>
            <a:pPr marL="0" indent="0">
              <a:buNone/>
            </a:pPr>
            <a:endParaRPr lang="en-GB" sz="2600" b="0" dirty="0"/>
          </a:p>
          <a:p>
            <a:r>
              <a:rPr lang="en-GB" sz="2600" dirty="0"/>
              <a:t>W</a:t>
            </a:r>
            <a:r>
              <a:rPr lang="en-GB" sz="2600" dirty="0" smtClean="0"/>
              <a:t>eekly </a:t>
            </a:r>
            <a:r>
              <a:rPr lang="en-GB" sz="2600" dirty="0"/>
              <a:t>mentor/trainee feedback log </a:t>
            </a:r>
            <a:r>
              <a:rPr lang="en-GB" sz="2600" b="0" dirty="0"/>
              <a:t>(</a:t>
            </a:r>
            <a:r>
              <a:rPr lang="en-GB" sz="2600" b="0" dirty="0" smtClean="0"/>
              <a:t>App </a:t>
            </a:r>
            <a:r>
              <a:rPr lang="en-GB" sz="2600" b="0" dirty="0"/>
              <a:t>D) – informs the interim </a:t>
            </a:r>
            <a:r>
              <a:rPr lang="en-GB" sz="2600" b="0" dirty="0" smtClean="0"/>
              <a:t>reviews</a:t>
            </a:r>
            <a:endParaRPr lang="en-GB" sz="2600" b="0" dirty="0"/>
          </a:p>
          <a:p>
            <a:pPr marL="0" indent="0">
              <a:buNone/>
            </a:pPr>
            <a:endParaRPr lang="en-GB" sz="2600" b="0" dirty="0"/>
          </a:p>
          <a:p>
            <a:r>
              <a:rPr lang="en-GB" sz="2600" b="0" dirty="0"/>
              <a:t>V</a:t>
            </a:r>
            <a:r>
              <a:rPr lang="en-GB" sz="2600" b="0" dirty="0" smtClean="0"/>
              <a:t>erbal </a:t>
            </a:r>
            <a:r>
              <a:rPr lang="en-GB" sz="2600" b="0" dirty="0"/>
              <a:t>discussions during </a:t>
            </a:r>
            <a:r>
              <a:rPr lang="en-GB" sz="2600" b="0" dirty="0" smtClean="0"/>
              <a:t>weekly mentor/trainee </a:t>
            </a:r>
            <a:r>
              <a:rPr lang="en-GB" sz="2600" b="0" dirty="0"/>
              <a:t>feedback meetings (</a:t>
            </a:r>
            <a:r>
              <a:rPr lang="en-GB" sz="2600" b="0" dirty="0" smtClean="0"/>
              <a:t>App </a:t>
            </a:r>
            <a:r>
              <a:rPr lang="en-GB" sz="2600" b="0" dirty="0"/>
              <a:t>D</a:t>
            </a:r>
            <a:r>
              <a:rPr lang="en-GB" sz="2600" b="0" dirty="0" smtClean="0"/>
              <a:t>)</a:t>
            </a:r>
            <a:endParaRPr lang="en-GB" sz="2600" b="0" dirty="0"/>
          </a:p>
          <a:p>
            <a:pPr marL="0" indent="0">
              <a:buNone/>
            </a:pPr>
            <a:endParaRPr lang="en-GB" sz="2600" b="0" dirty="0"/>
          </a:p>
          <a:p>
            <a:r>
              <a:rPr lang="en-GB" sz="2600" dirty="0" smtClean="0"/>
              <a:t>Two interim and final school </a:t>
            </a:r>
            <a:r>
              <a:rPr lang="en-GB" sz="2600" dirty="0"/>
              <a:t>experience </a:t>
            </a:r>
            <a:r>
              <a:rPr lang="en-GB" sz="2600" dirty="0" smtClean="0"/>
              <a:t>reviews </a:t>
            </a:r>
            <a:r>
              <a:rPr lang="en-GB" sz="2600" b="0" i="1" dirty="0" smtClean="0"/>
              <a:t>(Professional Development Formative Framework highlighting)</a:t>
            </a:r>
          </a:p>
          <a:p>
            <a:pPr marL="0" indent="0">
              <a:buNone/>
            </a:pPr>
            <a:endParaRPr lang="en-GB" sz="2600" dirty="0" smtClean="0"/>
          </a:p>
          <a:p>
            <a:r>
              <a:rPr lang="en-GB" sz="2600" dirty="0" smtClean="0"/>
              <a:t>End of school experience mentor report</a:t>
            </a:r>
          </a:p>
          <a:p>
            <a:pPr marL="0" indent="0">
              <a:buNone/>
            </a:pPr>
            <a:endParaRPr lang="en-GB" sz="2600" dirty="0" smtClean="0"/>
          </a:p>
          <a:p>
            <a:r>
              <a:rPr lang="en-GB" sz="2600" b="0" dirty="0" smtClean="0"/>
              <a:t>END OF PROGRAMME SUMMATIVE ASSESSMENT AGAINST TEACHERS’ STANDARDS (university/SD alliance to complete)</a:t>
            </a:r>
            <a:endParaRPr lang="en-GB" sz="2600" b="0" dirty="0"/>
          </a:p>
          <a:p>
            <a:pPr marL="0" indent="0">
              <a:buNone/>
            </a:pPr>
            <a:endParaRPr lang="en-GB" sz="2600" dirty="0"/>
          </a:p>
        </p:txBody>
      </p:sp>
      <p:sp>
        <p:nvSpPr>
          <p:cNvPr id="4" name="Down Arrow 3"/>
          <p:cNvSpPr/>
          <p:nvPr/>
        </p:nvSpPr>
        <p:spPr>
          <a:xfrm>
            <a:off x="949126" y="1407369"/>
            <a:ext cx="360040"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929382" y="2242988"/>
            <a:ext cx="420660" cy="457240"/>
          </a:xfrm>
          <a:prstGeom prst="rect">
            <a:avLst/>
          </a:prstGeom>
        </p:spPr>
      </p:pic>
      <p:pic>
        <p:nvPicPr>
          <p:cNvPr id="6" name="Picture 5"/>
          <p:cNvPicPr>
            <a:picLocks noChangeAspect="1"/>
          </p:cNvPicPr>
          <p:nvPr/>
        </p:nvPicPr>
        <p:blipFill>
          <a:blip r:embed="rId2"/>
          <a:stretch>
            <a:fillRect/>
          </a:stretch>
        </p:blipFill>
        <p:spPr>
          <a:xfrm>
            <a:off x="949126" y="3078784"/>
            <a:ext cx="420660" cy="457240"/>
          </a:xfrm>
          <a:prstGeom prst="rect">
            <a:avLst/>
          </a:prstGeom>
        </p:spPr>
      </p:pic>
      <p:pic>
        <p:nvPicPr>
          <p:cNvPr id="7" name="Picture 6"/>
          <p:cNvPicPr>
            <a:picLocks noChangeAspect="1"/>
          </p:cNvPicPr>
          <p:nvPr/>
        </p:nvPicPr>
        <p:blipFill>
          <a:blip r:embed="rId2"/>
          <a:stretch>
            <a:fillRect/>
          </a:stretch>
        </p:blipFill>
        <p:spPr>
          <a:xfrm>
            <a:off x="949126" y="4164938"/>
            <a:ext cx="420660" cy="457240"/>
          </a:xfrm>
          <a:prstGeom prst="rect">
            <a:avLst/>
          </a:prstGeom>
        </p:spPr>
      </p:pic>
      <p:pic>
        <p:nvPicPr>
          <p:cNvPr id="8" name="Picture 7"/>
          <p:cNvPicPr>
            <a:picLocks noChangeAspect="1"/>
          </p:cNvPicPr>
          <p:nvPr/>
        </p:nvPicPr>
        <p:blipFill>
          <a:blip r:embed="rId2"/>
          <a:stretch>
            <a:fillRect/>
          </a:stretch>
        </p:blipFill>
        <p:spPr>
          <a:xfrm>
            <a:off x="949126" y="5022472"/>
            <a:ext cx="420660" cy="457240"/>
          </a:xfrm>
          <a:prstGeom prst="rect">
            <a:avLst/>
          </a:prstGeom>
        </p:spPr>
      </p:pic>
    </p:spTree>
    <p:extLst>
      <p:ext uri="{BB962C8B-B14F-4D97-AF65-F5344CB8AC3E}">
        <p14:creationId xmlns:p14="http://schemas.microsoft.com/office/powerpoint/2010/main" val="3599403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Interim reviews </a:t>
            </a:r>
            <a:r>
              <a:rPr lang="en-GB" sz="2400" dirty="0"/>
              <a:t>(Trainee Portfolio, section 6.5)</a:t>
            </a:r>
          </a:p>
        </p:txBody>
      </p:sp>
      <p:sp>
        <p:nvSpPr>
          <p:cNvPr id="3" name="Content Placeholder 2"/>
          <p:cNvSpPr>
            <a:spLocks noGrp="1"/>
          </p:cNvSpPr>
          <p:nvPr>
            <p:ph idx="1"/>
          </p:nvPr>
        </p:nvSpPr>
        <p:spPr>
          <a:xfrm>
            <a:off x="191344" y="985192"/>
            <a:ext cx="11832360" cy="5217477"/>
          </a:xfrm>
        </p:spPr>
        <p:txBody>
          <a:bodyPr/>
          <a:lstStyle/>
          <a:p>
            <a:pPr marL="0" indent="0">
              <a:buNone/>
            </a:pPr>
            <a:endParaRPr lang="en-GB" dirty="0"/>
          </a:p>
        </p:txBody>
      </p:sp>
      <p:sp>
        <p:nvSpPr>
          <p:cNvPr id="5" name="TextBox 4"/>
          <p:cNvSpPr txBox="1"/>
          <p:nvPr/>
        </p:nvSpPr>
        <p:spPr>
          <a:xfrm>
            <a:off x="9912424" y="2348880"/>
            <a:ext cx="2111280" cy="2031325"/>
          </a:xfrm>
          <a:prstGeom prst="rect">
            <a:avLst/>
          </a:prstGeom>
          <a:noFill/>
        </p:spPr>
        <p:txBody>
          <a:bodyPr wrap="square" rtlCol="0">
            <a:spAutoFit/>
          </a:bodyPr>
          <a:lstStyle/>
          <a:p>
            <a:r>
              <a:rPr lang="en-GB" b="1" dirty="0"/>
              <a:t>Professional Development Formative Framework</a:t>
            </a:r>
            <a:r>
              <a:rPr lang="en-GB" dirty="0"/>
              <a:t> - Appendix C in the School Experience Handbook</a:t>
            </a:r>
          </a:p>
        </p:txBody>
      </p:sp>
      <p:pic>
        <p:nvPicPr>
          <p:cNvPr id="6" name="Picture 5"/>
          <p:cNvPicPr>
            <a:picLocks noChangeAspect="1"/>
          </p:cNvPicPr>
          <p:nvPr/>
        </p:nvPicPr>
        <p:blipFill>
          <a:blip r:embed="rId2"/>
          <a:stretch>
            <a:fillRect/>
          </a:stretch>
        </p:blipFill>
        <p:spPr>
          <a:xfrm>
            <a:off x="191344" y="996917"/>
            <a:ext cx="9424419" cy="5650185"/>
          </a:xfrm>
          <a:prstGeom prst="rect">
            <a:avLst/>
          </a:prstGeom>
        </p:spPr>
      </p:pic>
    </p:spTree>
    <p:extLst>
      <p:ext uri="{BB962C8B-B14F-4D97-AF65-F5344CB8AC3E}">
        <p14:creationId xmlns:p14="http://schemas.microsoft.com/office/powerpoint/2010/main" val="583274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Interim review – completed example</a:t>
            </a:r>
          </a:p>
        </p:txBody>
      </p:sp>
      <p:sp>
        <p:nvSpPr>
          <p:cNvPr id="3" name="Content Placeholder 2"/>
          <p:cNvSpPr>
            <a:spLocks noGrp="1"/>
          </p:cNvSpPr>
          <p:nvPr>
            <p:ph idx="1"/>
          </p:nvPr>
        </p:nvSpPr>
        <p:spPr>
          <a:xfrm>
            <a:off x="263352" y="1124744"/>
            <a:ext cx="8712968" cy="5217477"/>
          </a:xfrm>
        </p:spPr>
        <p:txBody>
          <a:bodyPr/>
          <a:lstStyle/>
          <a:p>
            <a:endParaRPr lang="en-GB" dirty="0"/>
          </a:p>
        </p:txBody>
      </p:sp>
      <p:pic>
        <p:nvPicPr>
          <p:cNvPr id="5" name="Picture 4"/>
          <p:cNvPicPr>
            <a:picLocks noChangeAspect="1"/>
          </p:cNvPicPr>
          <p:nvPr/>
        </p:nvPicPr>
        <p:blipFill>
          <a:blip r:embed="rId2"/>
          <a:stretch>
            <a:fillRect/>
          </a:stretch>
        </p:blipFill>
        <p:spPr>
          <a:xfrm>
            <a:off x="119336" y="1124744"/>
            <a:ext cx="8424936" cy="5524450"/>
          </a:xfrm>
          <a:prstGeom prst="rect">
            <a:avLst/>
          </a:prstGeom>
        </p:spPr>
      </p:pic>
      <p:sp>
        <p:nvSpPr>
          <p:cNvPr id="6" name="TextBox 5"/>
          <p:cNvSpPr txBox="1"/>
          <p:nvPr/>
        </p:nvSpPr>
        <p:spPr>
          <a:xfrm>
            <a:off x="8544272" y="1009258"/>
            <a:ext cx="3638101" cy="5755422"/>
          </a:xfrm>
          <a:prstGeom prst="rect">
            <a:avLst/>
          </a:prstGeom>
          <a:noFill/>
        </p:spPr>
        <p:txBody>
          <a:bodyPr wrap="square" rtlCol="0">
            <a:spAutoFit/>
          </a:bodyPr>
          <a:lstStyle/>
          <a:p>
            <a:pPr marL="285750" indent="-285750">
              <a:buFontTx/>
              <a:buChar char="-"/>
            </a:pPr>
            <a:r>
              <a:rPr lang="en-GB" sz="1600" dirty="0"/>
              <a:t>This is a </a:t>
            </a:r>
            <a:r>
              <a:rPr lang="en-GB" sz="1600" u="sng" dirty="0"/>
              <a:t>very important</a:t>
            </a:r>
            <a:r>
              <a:rPr lang="en-GB" sz="1600" dirty="0"/>
              <a:t> part of our assessment process</a:t>
            </a:r>
          </a:p>
          <a:p>
            <a:endParaRPr lang="en-GB" sz="1600" dirty="0"/>
          </a:p>
          <a:p>
            <a:pPr marL="285750" indent="-285750">
              <a:buFontTx/>
              <a:buChar char="-"/>
            </a:pPr>
            <a:r>
              <a:rPr lang="en-GB" sz="1600" dirty="0"/>
              <a:t>This document informs the end of placement outcomes and our final summative assessment of the trainee for QTS status</a:t>
            </a:r>
          </a:p>
          <a:p>
            <a:pPr marL="285750" indent="-285750">
              <a:buFontTx/>
              <a:buChar char="-"/>
            </a:pPr>
            <a:endParaRPr lang="en-GB" sz="1600" dirty="0"/>
          </a:p>
          <a:p>
            <a:pPr marL="285750" indent="-285750">
              <a:buFontTx/>
              <a:buChar char="-"/>
            </a:pPr>
            <a:r>
              <a:rPr lang="en-GB" sz="1600" dirty="0"/>
              <a:t>You and the trainee discuss and complete this together </a:t>
            </a:r>
          </a:p>
          <a:p>
            <a:endParaRPr lang="en-GB" sz="1600" dirty="0"/>
          </a:p>
          <a:p>
            <a:pPr marL="285750" indent="-285750">
              <a:buFontTx/>
              <a:buChar char="-"/>
            </a:pPr>
            <a:r>
              <a:rPr lang="en-GB" sz="1600" dirty="0"/>
              <a:t>Best fit assessment, using weekly feedback to inform highlighting</a:t>
            </a:r>
          </a:p>
          <a:p>
            <a:endParaRPr lang="en-GB" sz="1600" dirty="0"/>
          </a:p>
          <a:p>
            <a:pPr marL="285750" indent="-285750">
              <a:buFontTx/>
              <a:buChar char="-"/>
            </a:pPr>
            <a:r>
              <a:rPr lang="en-GB" sz="1600" dirty="0"/>
              <a:t>Early weeks may not demonstrate much evidence of these</a:t>
            </a:r>
          </a:p>
          <a:p>
            <a:endParaRPr lang="en-GB" sz="1600" dirty="0"/>
          </a:p>
          <a:p>
            <a:pPr marL="285750" indent="-285750">
              <a:buFontTx/>
              <a:buChar char="-"/>
            </a:pPr>
            <a:r>
              <a:rPr lang="en-GB" sz="1600" dirty="0"/>
              <a:t>Use this document to aid target setting and to identify priority areas</a:t>
            </a:r>
          </a:p>
          <a:p>
            <a:endParaRPr lang="en-GB" sz="1600" dirty="0"/>
          </a:p>
          <a:p>
            <a:pPr marL="285750" indent="-285750">
              <a:buFontTx/>
              <a:buChar char="-"/>
            </a:pPr>
            <a:r>
              <a:rPr lang="en-GB" sz="1600" dirty="0"/>
              <a:t>Concerns in progress should be raised with tutors</a:t>
            </a:r>
          </a:p>
          <a:p>
            <a:endParaRPr lang="en-GB" sz="1600" dirty="0"/>
          </a:p>
        </p:txBody>
      </p:sp>
      <p:pic>
        <p:nvPicPr>
          <p:cNvPr id="4" name="Picture 3"/>
          <p:cNvPicPr>
            <a:picLocks noChangeAspect="1"/>
          </p:cNvPicPr>
          <p:nvPr/>
        </p:nvPicPr>
        <p:blipFill>
          <a:blip r:embed="rId3"/>
          <a:stretch>
            <a:fillRect/>
          </a:stretch>
        </p:blipFill>
        <p:spPr>
          <a:xfrm>
            <a:off x="1343472" y="1844824"/>
            <a:ext cx="1677363" cy="216024"/>
          </a:xfrm>
          <a:prstGeom prst="rect">
            <a:avLst/>
          </a:prstGeom>
        </p:spPr>
      </p:pic>
      <p:pic>
        <p:nvPicPr>
          <p:cNvPr id="8" name="Picture 7"/>
          <p:cNvPicPr>
            <a:picLocks noChangeAspect="1"/>
          </p:cNvPicPr>
          <p:nvPr/>
        </p:nvPicPr>
        <p:blipFill>
          <a:blip r:embed="rId4"/>
          <a:stretch>
            <a:fillRect/>
          </a:stretch>
        </p:blipFill>
        <p:spPr>
          <a:xfrm>
            <a:off x="4799856" y="1584598"/>
            <a:ext cx="3600400" cy="980306"/>
          </a:xfrm>
          <a:prstGeom prst="rect">
            <a:avLst/>
          </a:prstGeom>
        </p:spPr>
      </p:pic>
    </p:spTree>
    <p:extLst>
      <p:ext uri="{BB962C8B-B14F-4D97-AF65-F5344CB8AC3E}">
        <p14:creationId xmlns:p14="http://schemas.microsoft.com/office/powerpoint/2010/main" val="2340726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15"/>
            <a:ext cx="10056440" cy="990102"/>
          </a:xfrm>
        </p:spPr>
        <p:txBody>
          <a:bodyPr/>
          <a:lstStyle/>
          <a:p>
            <a:r>
              <a:rPr lang="en-GB" sz="3000" dirty="0">
                <a:solidFill>
                  <a:srgbClr val="FFFF00"/>
                </a:solidFill>
              </a:rPr>
              <a:t>Interim review summary - </a:t>
            </a:r>
            <a:r>
              <a:rPr lang="en-GB" sz="2200" dirty="0"/>
              <a:t>Trainee Portfolio Section 6.4</a:t>
            </a:r>
          </a:p>
        </p:txBody>
      </p:sp>
      <p:pic>
        <p:nvPicPr>
          <p:cNvPr id="6" name="Content Placeholder 5"/>
          <p:cNvPicPr>
            <a:picLocks noGrp="1" noChangeAspect="1"/>
          </p:cNvPicPr>
          <p:nvPr>
            <p:ph idx="1"/>
          </p:nvPr>
        </p:nvPicPr>
        <p:blipFill>
          <a:blip r:embed="rId2"/>
          <a:stretch>
            <a:fillRect/>
          </a:stretch>
        </p:blipFill>
        <p:spPr>
          <a:xfrm>
            <a:off x="582362" y="1760076"/>
            <a:ext cx="5269607" cy="4800600"/>
          </a:xfrm>
          <a:prstGeom prst="rect">
            <a:avLst/>
          </a:prstGeom>
        </p:spPr>
      </p:pic>
      <p:pic>
        <p:nvPicPr>
          <p:cNvPr id="7" name="Picture 6"/>
          <p:cNvPicPr>
            <a:picLocks noChangeAspect="1"/>
          </p:cNvPicPr>
          <p:nvPr/>
        </p:nvPicPr>
        <p:blipFill>
          <a:blip r:embed="rId3"/>
          <a:stretch>
            <a:fillRect/>
          </a:stretch>
        </p:blipFill>
        <p:spPr>
          <a:xfrm>
            <a:off x="5851969" y="1793058"/>
            <a:ext cx="6050391" cy="4800600"/>
          </a:xfrm>
          <a:prstGeom prst="rect">
            <a:avLst/>
          </a:prstGeom>
        </p:spPr>
      </p:pic>
      <p:sp>
        <p:nvSpPr>
          <p:cNvPr id="8" name="TextBox 7"/>
          <p:cNvSpPr txBox="1"/>
          <p:nvPr/>
        </p:nvSpPr>
        <p:spPr>
          <a:xfrm>
            <a:off x="582362" y="1128192"/>
            <a:ext cx="11319998" cy="415498"/>
          </a:xfrm>
          <a:prstGeom prst="rect">
            <a:avLst/>
          </a:prstGeom>
          <a:noFill/>
        </p:spPr>
        <p:txBody>
          <a:bodyPr wrap="square" rtlCol="0">
            <a:spAutoFit/>
          </a:bodyPr>
          <a:lstStyle/>
          <a:p>
            <a:r>
              <a:rPr lang="en-GB" sz="2100" dirty="0"/>
              <a:t>Complete this review summary following the highlighting process and professional discussions</a:t>
            </a:r>
          </a:p>
        </p:txBody>
      </p:sp>
    </p:spTree>
    <p:extLst>
      <p:ext uri="{BB962C8B-B14F-4D97-AF65-F5344CB8AC3E}">
        <p14:creationId xmlns:p14="http://schemas.microsoft.com/office/powerpoint/2010/main" val="3424276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dirty="0"/>
              <a:t>4.  Difficult conversations and struggling trainees</a:t>
            </a:r>
          </a:p>
        </p:txBody>
      </p:sp>
      <p:pic>
        <p:nvPicPr>
          <p:cNvPr id="4" name="Picture 3"/>
          <p:cNvPicPr>
            <a:picLocks noChangeAspect="1"/>
          </p:cNvPicPr>
          <p:nvPr/>
        </p:nvPicPr>
        <p:blipFill>
          <a:blip r:embed="rId2"/>
          <a:stretch>
            <a:fillRect/>
          </a:stretch>
        </p:blipFill>
        <p:spPr>
          <a:xfrm>
            <a:off x="4223792" y="3356992"/>
            <a:ext cx="3752437" cy="2182540"/>
          </a:xfrm>
          <a:prstGeom prst="rect">
            <a:avLst/>
          </a:prstGeom>
        </p:spPr>
      </p:pic>
    </p:spTree>
    <p:extLst>
      <p:ext uri="{BB962C8B-B14F-4D97-AF65-F5344CB8AC3E}">
        <p14:creationId xmlns:p14="http://schemas.microsoft.com/office/powerpoint/2010/main" val="1329873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Why might you need to have a difficult conversation?</a:t>
            </a:r>
          </a:p>
        </p:txBody>
      </p:sp>
      <p:sp>
        <p:nvSpPr>
          <p:cNvPr id="4" name="AutoShape 2" descr="Having a great conversation with your users | by Priyam | Chatbots Life"/>
          <p:cNvSpPr>
            <a:spLocks noGrp="1" noChangeAspect="1" noChangeArrowheads="1"/>
          </p:cNvSpPr>
          <p:nvPr>
            <p:ph idx="1"/>
          </p:nvPr>
        </p:nvSpPr>
        <p:spPr bwMode="auto">
          <a:xfrm>
            <a:off x="323642" y="996917"/>
            <a:ext cx="11832360" cy="52174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endParaRPr lang="en-US" sz="600" b="0" dirty="0"/>
          </a:p>
          <a:p>
            <a:r>
              <a:rPr lang="en-US" b="0" dirty="0"/>
              <a:t>Best outcome for pupils in your class</a:t>
            </a:r>
          </a:p>
          <a:p>
            <a:pPr marL="0" indent="0">
              <a:buNone/>
            </a:pPr>
            <a:endParaRPr lang="en-US" b="0" dirty="0"/>
          </a:p>
          <a:p>
            <a:r>
              <a:rPr lang="en-US" b="0" dirty="0"/>
              <a:t>To reduce a message being perceived as a criticism</a:t>
            </a:r>
          </a:p>
          <a:p>
            <a:pPr marL="0" indent="0">
              <a:buNone/>
            </a:pPr>
            <a:endParaRPr lang="en-US" b="0" dirty="0"/>
          </a:p>
          <a:p>
            <a:r>
              <a:rPr lang="en-US" b="0" dirty="0"/>
              <a:t>Maintaining a productive working relationship</a:t>
            </a:r>
          </a:p>
          <a:p>
            <a:pPr marL="0" indent="0">
              <a:buNone/>
            </a:pPr>
            <a:endParaRPr lang="en-US" b="0" dirty="0"/>
          </a:p>
          <a:p>
            <a:r>
              <a:rPr lang="en-US" b="0" dirty="0"/>
              <a:t>Training and supporting trainee in a positive, constructive way and honest way that will help them to become the best teacher that they can</a:t>
            </a:r>
          </a:p>
          <a:p>
            <a:pPr marL="0" indent="0">
              <a:buNone/>
            </a:pPr>
            <a:endParaRPr lang="en-US" sz="2400" b="0" dirty="0"/>
          </a:p>
          <a:p>
            <a:r>
              <a:rPr lang="en-US" b="0" dirty="0"/>
              <a:t>Your sanity!</a:t>
            </a:r>
          </a:p>
          <a:p>
            <a:endParaRPr lang="en-GB" dirty="0"/>
          </a:p>
        </p:txBody>
      </p:sp>
    </p:spTree>
    <p:extLst>
      <p:ext uri="{BB962C8B-B14F-4D97-AF65-F5344CB8AC3E}">
        <p14:creationId xmlns:p14="http://schemas.microsoft.com/office/powerpoint/2010/main" val="4173528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Difficult conversation framework</a:t>
            </a:r>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256610696"/>
              </p:ext>
            </p:extLst>
          </p:nvPr>
        </p:nvGraphicFramePr>
        <p:xfrm>
          <a:off x="1919536" y="14705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520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30 sec intro</a:t>
            </a:r>
          </a:p>
        </p:txBody>
      </p:sp>
      <p:pic>
        <p:nvPicPr>
          <p:cNvPr id="4" name="Content Placeholder 3"/>
          <p:cNvPicPr>
            <a:picLocks noGrp="1" noChangeAspect="1"/>
          </p:cNvPicPr>
          <p:nvPr>
            <p:ph idx="1"/>
          </p:nvPr>
        </p:nvPicPr>
        <p:blipFill>
          <a:blip r:embed="rId2"/>
          <a:stretch>
            <a:fillRect/>
          </a:stretch>
        </p:blipFill>
        <p:spPr>
          <a:xfrm>
            <a:off x="2135560" y="1412776"/>
            <a:ext cx="8158757" cy="4637185"/>
          </a:xfrm>
          <a:prstGeom prst="rect">
            <a:avLst/>
          </a:prstGeom>
        </p:spPr>
      </p:pic>
    </p:spTree>
    <p:extLst>
      <p:ext uri="{BB962C8B-B14F-4D97-AF65-F5344CB8AC3E}">
        <p14:creationId xmlns:p14="http://schemas.microsoft.com/office/powerpoint/2010/main" val="377205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Placement briefing</a:t>
            </a:r>
          </a:p>
        </p:txBody>
      </p:sp>
      <p:pic>
        <p:nvPicPr>
          <p:cNvPr id="4" name="Content Placeholder 3"/>
          <p:cNvPicPr>
            <a:picLocks noGrp="1" noChangeAspect="1"/>
          </p:cNvPicPr>
          <p:nvPr>
            <p:ph idx="1"/>
          </p:nvPr>
        </p:nvPicPr>
        <p:blipFill>
          <a:blip r:embed="rId2"/>
          <a:stretch>
            <a:fillRect/>
          </a:stretch>
        </p:blipFill>
        <p:spPr>
          <a:xfrm>
            <a:off x="508782" y="1317845"/>
            <a:ext cx="3547410" cy="5000625"/>
          </a:xfrm>
          <a:prstGeom prst="rect">
            <a:avLst/>
          </a:prstGeom>
        </p:spPr>
      </p:pic>
      <p:pic>
        <p:nvPicPr>
          <p:cNvPr id="5" name="Picture 4"/>
          <p:cNvPicPr>
            <a:picLocks noChangeAspect="1"/>
          </p:cNvPicPr>
          <p:nvPr/>
        </p:nvPicPr>
        <p:blipFill>
          <a:blip r:embed="rId3"/>
          <a:stretch>
            <a:fillRect/>
          </a:stretch>
        </p:blipFill>
        <p:spPr>
          <a:xfrm>
            <a:off x="4056192" y="2348880"/>
            <a:ext cx="4128405" cy="2790076"/>
          </a:xfrm>
          <a:prstGeom prst="rect">
            <a:avLst/>
          </a:prstGeom>
        </p:spPr>
      </p:pic>
      <p:pic>
        <p:nvPicPr>
          <p:cNvPr id="6" name="Picture 5"/>
          <p:cNvPicPr>
            <a:picLocks noChangeAspect="1"/>
          </p:cNvPicPr>
          <p:nvPr/>
        </p:nvPicPr>
        <p:blipFill>
          <a:blip r:embed="rId4"/>
          <a:stretch>
            <a:fillRect/>
          </a:stretch>
        </p:blipFill>
        <p:spPr>
          <a:xfrm>
            <a:off x="8139379" y="1317845"/>
            <a:ext cx="3612102" cy="5000625"/>
          </a:xfrm>
          <a:prstGeom prst="rect">
            <a:avLst/>
          </a:prstGeom>
        </p:spPr>
      </p:pic>
    </p:spTree>
    <p:extLst>
      <p:ext uri="{BB962C8B-B14F-4D97-AF65-F5344CB8AC3E}">
        <p14:creationId xmlns:p14="http://schemas.microsoft.com/office/powerpoint/2010/main" val="2283629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30 sec intro – lesson plans not handed in on time</a:t>
            </a:r>
          </a:p>
        </p:txBody>
      </p:sp>
      <p:sp>
        <p:nvSpPr>
          <p:cNvPr id="3" name="Content Placeholder 2"/>
          <p:cNvSpPr>
            <a:spLocks noGrp="1"/>
          </p:cNvSpPr>
          <p:nvPr>
            <p:ph idx="1"/>
          </p:nvPr>
        </p:nvSpPr>
        <p:spPr>
          <a:xfrm>
            <a:off x="983432" y="1553223"/>
            <a:ext cx="9937104" cy="5217477"/>
          </a:xfrm>
        </p:spPr>
        <p:txBody>
          <a:bodyPr/>
          <a:lstStyle/>
          <a:p>
            <a:pPr marL="0" indent="0">
              <a:buNone/>
            </a:pPr>
            <a:r>
              <a:rPr lang="en-US" dirty="0">
                <a:solidFill>
                  <a:srgbClr val="7030A0"/>
                </a:solidFill>
              </a:rPr>
              <a:t>I would like to talk to you about when your planning is being submitted. </a:t>
            </a:r>
            <a:r>
              <a:rPr lang="en-US" dirty="0">
                <a:solidFill>
                  <a:srgbClr val="FF0000"/>
                </a:solidFill>
              </a:rPr>
              <a:t>At present I am not seeing the planning with enough time to check that it will develop the children’s learning.</a:t>
            </a:r>
            <a:r>
              <a:rPr lang="en-US" dirty="0">
                <a:solidFill>
                  <a:srgbClr val="00B050"/>
                </a:solidFill>
              </a:rPr>
              <a:t> This might hinder the progress the pupils make and also impact on how successfully you are developing in your role. </a:t>
            </a:r>
            <a:r>
              <a:rPr lang="en-US" dirty="0"/>
              <a:t>I appreciate this might be a challenge and I  would like to find an alternative to this. I there a particular area you are finding difficult?</a:t>
            </a:r>
          </a:p>
          <a:p>
            <a:pPr marL="0" indent="0">
              <a:buNone/>
            </a:pPr>
            <a:endParaRPr lang="en-GB" dirty="0"/>
          </a:p>
        </p:txBody>
      </p:sp>
    </p:spTree>
    <p:extLst>
      <p:ext uri="{BB962C8B-B14F-4D97-AF65-F5344CB8AC3E}">
        <p14:creationId xmlns:p14="http://schemas.microsoft.com/office/powerpoint/2010/main" val="2344606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30 sec intro – trainee regularly arriving late </a:t>
            </a:r>
          </a:p>
        </p:txBody>
      </p:sp>
      <p:sp>
        <p:nvSpPr>
          <p:cNvPr id="3" name="Content Placeholder 2"/>
          <p:cNvSpPr>
            <a:spLocks noGrp="1"/>
          </p:cNvSpPr>
          <p:nvPr>
            <p:ph idx="1"/>
          </p:nvPr>
        </p:nvSpPr>
        <p:spPr>
          <a:xfrm>
            <a:off x="1343472" y="1340768"/>
            <a:ext cx="9289032" cy="5217477"/>
          </a:xfrm>
        </p:spPr>
        <p:txBody>
          <a:bodyPr/>
          <a:lstStyle/>
          <a:p>
            <a:pPr marL="0" indent="0">
              <a:buNone/>
            </a:pPr>
            <a:r>
              <a:rPr lang="en-US" dirty="0">
                <a:solidFill>
                  <a:srgbClr val="7030A0"/>
                </a:solidFill>
              </a:rPr>
              <a:t>I would like to talk to you about making sure that you are ready by the time the children come in. </a:t>
            </a:r>
            <a:r>
              <a:rPr lang="en-US" dirty="0">
                <a:solidFill>
                  <a:srgbClr val="FF0000"/>
                </a:solidFill>
              </a:rPr>
              <a:t>I’ve noticed that not all your resources are prepared by the beginning of the lesson and as a result the children and TA aren’t always clear about what they should be doing.</a:t>
            </a:r>
            <a:r>
              <a:rPr lang="en-US" dirty="0"/>
              <a:t> </a:t>
            </a:r>
            <a:r>
              <a:rPr lang="en-US" dirty="0">
                <a:solidFill>
                  <a:srgbClr val="00B050"/>
                </a:solidFill>
              </a:rPr>
              <a:t>This causes the children to lose focus and be disruptive. I’m concerned that this will impact on their learning and be a barrier to you achieving this aspect of your training. </a:t>
            </a:r>
            <a:r>
              <a:rPr lang="en-US" dirty="0"/>
              <a:t>Can you think of any actions you could take to improve the start of the day and can I help you with this?</a:t>
            </a:r>
            <a:endParaRPr lang="en-GB" dirty="0"/>
          </a:p>
          <a:p>
            <a:pPr marL="0" indent="0">
              <a:buNone/>
            </a:pPr>
            <a:endParaRPr lang="en-GB" dirty="0"/>
          </a:p>
        </p:txBody>
      </p:sp>
    </p:spTree>
    <p:extLst>
      <p:ext uri="{BB962C8B-B14F-4D97-AF65-F5344CB8AC3E}">
        <p14:creationId xmlns:p14="http://schemas.microsoft.com/office/powerpoint/2010/main" val="1057811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Have a go at writing an opener</a:t>
            </a:r>
          </a:p>
        </p:txBody>
      </p:sp>
      <p:sp>
        <p:nvSpPr>
          <p:cNvPr id="3" name="Content Placeholder 2"/>
          <p:cNvSpPr>
            <a:spLocks noGrp="1"/>
          </p:cNvSpPr>
          <p:nvPr>
            <p:ph idx="1"/>
          </p:nvPr>
        </p:nvSpPr>
        <p:spPr>
          <a:xfrm>
            <a:off x="191344" y="1629798"/>
            <a:ext cx="6768752" cy="5217477"/>
          </a:xfrm>
        </p:spPr>
        <p:txBody>
          <a:bodyPr>
            <a:normAutofit/>
          </a:bodyPr>
          <a:lstStyle/>
          <a:p>
            <a:pPr marL="0" indent="0">
              <a:buNone/>
            </a:pPr>
            <a:r>
              <a:rPr lang="en-GB" b="0" dirty="0"/>
              <a:t>1 – </a:t>
            </a:r>
            <a:r>
              <a:rPr lang="en-US" b="0" dirty="0">
                <a:effectLst/>
              </a:rPr>
              <a:t>The trainee is struggling to form effective relationships with colleagues</a:t>
            </a:r>
          </a:p>
          <a:p>
            <a:pPr marL="0" indent="0">
              <a:buNone/>
            </a:pPr>
            <a:endParaRPr lang="en-GB" b="0" dirty="0"/>
          </a:p>
          <a:p>
            <a:pPr marL="0" indent="0">
              <a:buNone/>
            </a:pPr>
            <a:r>
              <a:rPr lang="en-GB" b="0" dirty="0"/>
              <a:t>OR</a:t>
            </a:r>
          </a:p>
          <a:p>
            <a:pPr marL="0" indent="0">
              <a:buNone/>
            </a:pPr>
            <a:endParaRPr lang="en-GB" b="0" dirty="0"/>
          </a:p>
          <a:p>
            <a:pPr marL="0" indent="0">
              <a:buNone/>
            </a:pPr>
            <a:r>
              <a:rPr lang="en-GB" b="0" dirty="0"/>
              <a:t>2 - The trainee is not marking and assessing books prior to the next lesson being delivered  </a:t>
            </a:r>
          </a:p>
          <a:p>
            <a:pPr marL="0" indent="0">
              <a:buNone/>
            </a:pPr>
            <a:endParaRPr lang="en-GB" dirty="0">
              <a:effectLst/>
            </a:endParaRPr>
          </a:p>
          <a:p>
            <a:pPr marL="0" indent="0">
              <a:buNone/>
            </a:pPr>
            <a:endParaRPr lang="en-US" dirty="0"/>
          </a:p>
          <a:p>
            <a:pPr marL="0" indent="0">
              <a:buNone/>
            </a:pPr>
            <a:endParaRPr lang="en-GB" dirty="0"/>
          </a:p>
        </p:txBody>
      </p:sp>
      <p:pic>
        <p:nvPicPr>
          <p:cNvPr id="5" name="Picture 4"/>
          <p:cNvPicPr>
            <a:picLocks noChangeAspect="1"/>
          </p:cNvPicPr>
          <p:nvPr/>
        </p:nvPicPr>
        <p:blipFill>
          <a:blip r:embed="rId2"/>
          <a:stretch>
            <a:fillRect/>
          </a:stretch>
        </p:blipFill>
        <p:spPr>
          <a:xfrm>
            <a:off x="7248128" y="2276872"/>
            <a:ext cx="4641444" cy="2638053"/>
          </a:xfrm>
          <a:prstGeom prst="rect">
            <a:avLst/>
          </a:prstGeom>
        </p:spPr>
      </p:pic>
    </p:spTree>
    <p:extLst>
      <p:ext uri="{BB962C8B-B14F-4D97-AF65-F5344CB8AC3E}">
        <p14:creationId xmlns:p14="http://schemas.microsoft.com/office/powerpoint/2010/main" val="4045991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Trainees experiencing difficulty </a:t>
            </a:r>
            <a:r>
              <a:rPr lang="en-GB" sz="2200" b="0" dirty="0"/>
              <a:t>(Handbook </a:t>
            </a:r>
            <a:r>
              <a:rPr lang="en-GB" sz="2200" b="0" dirty="0" err="1"/>
              <a:t>pgs</a:t>
            </a:r>
            <a:r>
              <a:rPr lang="en-GB" sz="2200" b="0" dirty="0"/>
              <a:t> 46-55)</a:t>
            </a:r>
          </a:p>
        </p:txBody>
      </p:sp>
      <p:sp>
        <p:nvSpPr>
          <p:cNvPr id="3" name="Content Placeholder 2"/>
          <p:cNvSpPr>
            <a:spLocks noGrp="1"/>
          </p:cNvSpPr>
          <p:nvPr>
            <p:ph idx="1"/>
          </p:nvPr>
        </p:nvSpPr>
        <p:spPr>
          <a:xfrm>
            <a:off x="263352" y="1124744"/>
            <a:ext cx="11832360" cy="5328592"/>
          </a:xfrm>
        </p:spPr>
        <p:txBody>
          <a:bodyPr>
            <a:normAutofit fontScale="92500"/>
          </a:bodyPr>
          <a:lstStyle/>
          <a:p>
            <a:r>
              <a:rPr lang="en-GB" sz="2500" b="0" dirty="0"/>
              <a:t>Raise any issues with the trainee as soon as possible</a:t>
            </a:r>
          </a:p>
          <a:p>
            <a:r>
              <a:rPr lang="en-GB" sz="2500" b="0" dirty="0"/>
              <a:t>Ask trainees for their perspective</a:t>
            </a:r>
          </a:p>
          <a:p>
            <a:r>
              <a:rPr lang="en-GB" sz="2500" b="0" dirty="0"/>
              <a:t>Look at handbook and/or mentor site guidance for ideas to help support the trainee</a:t>
            </a:r>
          </a:p>
          <a:p>
            <a:r>
              <a:rPr lang="en-GB" sz="2500" b="0" dirty="0"/>
              <a:t>Consider adaptations to help address the issue </a:t>
            </a:r>
          </a:p>
          <a:p>
            <a:pPr marL="0" indent="0">
              <a:buNone/>
            </a:pPr>
            <a:r>
              <a:rPr lang="en-GB" sz="2500" b="0" dirty="0"/>
              <a:t>     </a:t>
            </a:r>
            <a:r>
              <a:rPr lang="en-GB" sz="2500" b="0" i="1" dirty="0"/>
              <a:t>e.g. reduce teaching timetable, observe other teachers, you model, team plan/teach</a:t>
            </a:r>
          </a:p>
          <a:p>
            <a:r>
              <a:rPr lang="en-GB" sz="2500" b="0" dirty="0"/>
              <a:t>Create a </a:t>
            </a:r>
            <a:r>
              <a:rPr lang="en-GB" sz="2500" dirty="0"/>
              <a:t>trainee support plan </a:t>
            </a:r>
            <a:r>
              <a:rPr lang="en-GB" sz="2500" b="0" dirty="0"/>
              <a:t>(</a:t>
            </a:r>
            <a:r>
              <a:rPr lang="en-GB" sz="2500" b="0" i="1" dirty="0"/>
              <a:t>Appendix E</a:t>
            </a:r>
            <a:r>
              <a:rPr lang="en-GB" sz="2500" b="0" dirty="0"/>
              <a:t>)</a:t>
            </a:r>
            <a:r>
              <a:rPr lang="en-GB" sz="2500" dirty="0"/>
              <a:t>, </a:t>
            </a:r>
            <a:r>
              <a:rPr lang="en-GB" sz="2500" b="0" dirty="0"/>
              <a:t>to support focussed actions </a:t>
            </a:r>
          </a:p>
          <a:p>
            <a:r>
              <a:rPr lang="en-GB" sz="2500" b="0" dirty="0"/>
              <a:t>If the issues persists or is judged as serious, contact the professional tutor or alliance lead (SD) to inform and/or seek advice.</a:t>
            </a:r>
          </a:p>
          <a:p>
            <a:r>
              <a:rPr lang="en-GB" sz="2500" b="0" dirty="0"/>
              <a:t>For safeguarding issues, please follow school protocols and immediately contact Martin Kelly at </a:t>
            </a:r>
            <a:r>
              <a:rPr lang="en-GB" sz="2500" b="0" dirty="0" err="1"/>
              <a:t>UoM</a:t>
            </a:r>
            <a:r>
              <a:rPr lang="en-GB" sz="2500" b="0" dirty="0"/>
              <a:t> </a:t>
            </a:r>
            <a:r>
              <a:rPr lang="en-GB" sz="2500" dirty="0"/>
              <a:t>(</a:t>
            </a:r>
            <a:r>
              <a:rPr lang="en-GB" sz="2500" dirty="0">
                <a:hlinkClick r:id="rId2"/>
              </a:rPr>
              <a:t>martin.kelly@manchester.ac.uk</a:t>
            </a:r>
            <a:r>
              <a:rPr lang="en-GB" sz="2500" dirty="0"/>
              <a:t>)</a:t>
            </a:r>
          </a:p>
          <a:p>
            <a:pPr marL="0" indent="0">
              <a:buNone/>
            </a:pPr>
            <a:endParaRPr lang="en-GB" dirty="0"/>
          </a:p>
          <a:p>
            <a:pPr marL="0" indent="0" algn="ctr">
              <a:buNone/>
            </a:pPr>
            <a:r>
              <a:rPr lang="en-GB" sz="2600" b="0" dirty="0">
                <a:solidFill>
                  <a:srgbClr val="002060"/>
                </a:solidFill>
              </a:rPr>
              <a:t>Please refer to the mentor site for support and practical advice</a:t>
            </a:r>
          </a:p>
          <a:p>
            <a:pPr marL="0" indent="0">
              <a:buNone/>
            </a:pPr>
            <a:endParaRPr lang="en-GB" dirty="0"/>
          </a:p>
        </p:txBody>
      </p:sp>
    </p:spTree>
    <p:extLst>
      <p:ext uri="{BB962C8B-B14F-4D97-AF65-F5344CB8AC3E}">
        <p14:creationId xmlns:p14="http://schemas.microsoft.com/office/powerpoint/2010/main" val="3850930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Thank you!</a:t>
            </a:r>
          </a:p>
        </p:txBody>
      </p:sp>
      <p:sp>
        <p:nvSpPr>
          <p:cNvPr id="5" name="TextBox 4"/>
          <p:cNvSpPr txBox="1"/>
          <p:nvPr/>
        </p:nvSpPr>
        <p:spPr>
          <a:xfrm>
            <a:off x="229386" y="1180278"/>
            <a:ext cx="11701100" cy="430887"/>
          </a:xfrm>
          <a:prstGeom prst="rect">
            <a:avLst/>
          </a:prstGeom>
          <a:noFill/>
          <a:ln>
            <a:solidFill>
              <a:schemeClr val="tx1"/>
            </a:solidFill>
          </a:ln>
        </p:spPr>
        <p:txBody>
          <a:bodyPr wrap="square" rtlCol="0">
            <a:spAutoFit/>
          </a:bodyPr>
          <a:lstStyle/>
          <a:p>
            <a:r>
              <a:rPr lang="en-GB" sz="2200" b="1" dirty="0"/>
              <a:t>My contact details</a:t>
            </a:r>
            <a:r>
              <a:rPr lang="en-GB" dirty="0"/>
              <a:t>:</a:t>
            </a:r>
          </a:p>
        </p:txBody>
      </p:sp>
      <p:pic>
        <p:nvPicPr>
          <p:cNvPr id="6" name="Picture 5"/>
          <p:cNvPicPr>
            <a:picLocks noChangeAspect="1"/>
          </p:cNvPicPr>
          <p:nvPr/>
        </p:nvPicPr>
        <p:blipFill>
          <a:blip r:embed="rId2"/>
          <a:stretch>
            <a:fillRect/>
          </a:stretch>
        </p:blipFill>
        <p:spPr>
          <a:xfrm>
            <a:off x="7536160" y="2497748"/>
            <a:ext cx="2825797" cy="2825797"/>
          </a:xfrm>
          <a:prstGeom prst="rect">
            <a:avLst/>
          </a:prstGeom>
        </p:spPr>
      </p:pic>
      <p:sp>
        <p:nvSpPr>
          <p:cNvPr id="3" name="Rectangle 2"/>
          <p:cNvSpPr/>
          <p:nvPr/>
        </p:nvSpPr>
        <p:spPr>
          <a:xfrm>
            <a:off x="6496215" y="5445224"/>
            <a:ext cx="5434271" cy="707886"/>
          </a:xfrm>
          <a:prstGeom prst="rect">
            <a:avLst/>
          </a:prstGeom>
        </p:spPr>
        <p:txBody>
          <a:bodyPr wrap="square">
            <a:spAutoFit/>
          </a:bodyPr>
          <a:lstStyle/>
          <a:p>
            <a:pPr marL="0" indent="0">
              <a:buNone/>
            </a:pPr>
            <a:r>
              <a:rPr lang="en-GB" sz="2000" b="1" dirty="0">
                <a:hlinkClick r:id="rId3"/>
              </a:rPr>
              <a:t>https://www.seed.manchester.ac.uk/education/study/pgce/primary/mentor-resources/</a:t>
            </a:r>
            <a:r>
              <a:rPr lang="en-GB" sz="2000" b="1" dirty="0"/>
              <a:t> </a:t>
            </a:r>
          </a:p>
        </p:txBody>
      </p:sp>
      <p:sp>
        <p:nvSpPr>
          <p:cNvPr id="7" name="TextBox 6"/>
          <p:cNvSpPr txBox="1"/>
          <p:nvPr/>
        </p:nvSpPr>
        <p:spPr>
          <a:xfrm>
            <a:off x="7104112" y="1793861"/>
            <a:ext cx="3440199" cy="369332"/>
          </a:xfrm>
          <a:prstGeom prst="rect">
            <a:avLst/>
          </a:prstGeom>
          <a:noFill/>
        </p:spPr>
        <p:txBody>
          <a:bodyPr wrap="square" rtlCol="0">
            <a:spAutoFit/>
          </a:bodyPr>
          <a:lstStyle/>
          <a:p>
            <a:pPr algn="ctr"/>
            <a:r>
              <a:rPr lang="en-GB" b="1" dirty="0"/>
              <a:t>Mentor resource site QR link</a:t>
            </a:r>
          </a:p>
        </p:txBody>
      </p:sp>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flipV="1">
            <a:off x="6113463" y="6342063"/>
            <a:ext cx="131762" cy="131762"/>
          </a:xfrm>
        </p:spPr>
      </p:pic>
      <p:sp>
        <p:nvSpPr>
          <p:cNvPr id="9" name="TextBox 8"/>
          <p:cNvSpPr txBox="1"/>
          <p:nvPr/>
        </p:nvSpPr>
        <p:spPr>
          <a:xfrm>
            <a:off x="273886" y="1794526"/>
            <a:ext cx="5839577" cy="4939814"/>
          </a:xfrm>
          <a:prstGeom prst="rect">
            <a:avLst/>
          </a:prstGeom>
          <a:noFill/>
        </p:spPr>
        <p:txBody>
          <a:bodyPr wrap="square" rtlCol="0">
            <a:spAutoFit/>
          </a:bodyPr>
          <a:lstStyle/>
          <a:p>
            <a:r>
              <a:rPr lang="en-GB" b="1" dirty="0"/>
              <a:t>           Mentor training evaluation QR link </a:t>
            </a:r>
          </a:p>
          <a:p>
            <a:r>
              <a:rPr lang="en-GB" b="1" dirty="0"/>
              <a:t>                      (please complete)</a:t>
            </a:r>
            <a:r>
              <a:rPr lang="en-GB" dirty="0"/>
              <a:t>:</a:t>
            </a:r>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r>
              <a:rPr lang="en-GB" sz="2000" b="1" dirty="0">
                <a:hlinkClick r:id="rId5"/>
              </a:rPr>
              <a:t>https://docs.google.com/forms/d/e/1FAIpQLSeW7J0bZwFvOt22fiUtDRjdR8SJjyeILaq1gnRzpfFR-ACd4g/viewform?usp=sf_link</a:t>
            </a:r>
            <a:endParaRPr lang="en-GB" sz="2000" b="1" dirty="0"/>
          </a:p>
          <a:p>
            <a:endParaRPr lang="en-GB" dirty="0"/>
          </a:p>
        </p:txBody>
      </p:sp>
      <p:pic>
        <p:nvPicPr>
          <p:cNvPr id="11" name="Picture 10"/>
          <p:cNvPicPr>
            <a:picLocks noChangeAspect="1"/>
          </p:cNvPicPr>
          <p:nvPr/>
        </p:nvPicPr>
        <p:blipFill>
          <a:blip r:embed="rId6"/>
          <a:stretch>
            <a:fillRect/>
          </a:stretch>
        </p:blipFill>
        <p:spPr>
          <a:xfrm>
            <a:off x="1506099" y="2507311"/>
            <a:ext cx="2816234" cy="2816234"/>
          </a:xfrm>
          <a:prstGeom prst="rect">
            <a:avLst/>
          </a:prstGeom>
        </p:spPr>
      </p:pic>
    </p:spTree>
    <p:extLst>
      <p:ext uri="{BB962C8B-B14F-4D97-AF65-F5344CB8AC3E}">
        <p14:creationId xmlns:p14="http://schemas.microsoft.com/office/powerpoint/2010/main" val="432790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2DB3-BB85-4D42-839E-F2D1C0174E02}"/>
              </a:ext>
            </a:extLst>
          </p:cNvPr>
          <p:cNvSpPr>
            <a:spLocks noGrp="1"/>
          </p:cNvSpPr>
          <p:nvPr>
            <p:ph type="title"/>
          </p:nvPr>
        </p:nvSpPr>
        <p:spPr>
          <a:xfrm>
            <a:off x="1092492" y="1493726"/>
            <a:ext cx="1547123" cy="423106"/>
          </a:xfrm>
        </p:spPr>
        <p:txBody>
          <a:bodyPr>
            <a:normAutofit/>
          </a:bodyPr>
          <a:lstStyle/>
          <a:p>
            <a:r>
              <a:rPr lang="en-GB" dirty="0"/>
              <a:t>Thank you!</a:t>
            </a:r>
          </a:p>
        </p:txBody>
      </p:sp>
    </p:spTree>
    <p:extLst>
      <p:ext uri="{BB962C8B-B14F-4D97-AF65-F5344CB8AC3E}">
        <p14:creationId xmlns:p14="http://schemas.microsoft.com/office/powerpoint/2010/main" val="18767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D4D4-2BBA-44ED-AAC7-720C2A129544}"/>
              </a:ext>
            </a:extLst>
          </p:cNvPr>
          <p:cNvSpPr>
            <a:spLocks noGrp="1"/>
          </p:cNvSpPr>
          <p:nvPr>
            <p:ph type="title"/>
          </p:nvPr>
        </p:nvSpPr>
        <p:spPr/>
        <p:txBody>
          <a:bodyPr/>
          <a:lstStyle/>
          <a:p>
            <a:r>
              <a:rPr lang="en-GB" dirty="0"/>
              <a:t>Towards QTS</a:t>
            </a:r>
          </a:p>
        </p:txBody>
      </p:sp>
      <p:sp>
        <p:nvSpPr>
          <p:cNvPr id="7" name="Content Placeholder 6"/>
          <p:cNvSpPr>
            <a:spLocks noGrp="1"/>
          </p:cNvSpPr>
          <p:nvPr>
            <p:ph idx="1"/>
          </p:nvPr>
        </p:nvSpPr>
        <p:spPr/>
        <p:txBody>
          <a:bodyPr/>
          <a:lstStyle/>
          <a:p>
            <a:pPr marL="0" indent="0">
              <a:buNone/>
            </a:pPr>
            <a:endParaRPr lang="en-GB" dirty="0"/>
          </a:p>
        </p:txBody>
      </p:sp>
      <p:pic>
        <p:nvPicPr>
          <p:cNvPr id="10" name="Picture 9"/>
          <p:cNvPicPr>
            <a:picLocks noChangeAspect="1"/>
          </p:cNvPicPr>
          <p:nvPr/>
        </p:nvPicPr>
        <p:blipFill>
          <a:blip r:embed="rId2"/>
          <a:stretch>
            <a:fillRect/>
          </a:stretch>
        </p:blipFill>
        <p:spPr>
          <a:xfrm>
            <a:off x="479376" y="1270081"/>
            <a:ext cx="11035469" cy="4607191"/>
          </a:xfrm>
          <a:prstGeom prst="rect">
            <a:avLst/>
          </a:prstGeom>
        </p:spPr>
      </p:pic>
    </p:spTree>
    <p:extLst>
      <p:ext uri="{BB962C8B-B14F-4D97-AF65-F5344CB8AC3E}">
        <p14:creationId xmlns:p14="http://schemas.microsoft.com/office/powerpoint/2010/main" val="276991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4EE5-020C-4D3A-B68B-40272BED84BB}"/>
              </a:ext>
            </a:extLst>
          </p:cNvPr>
          <p:cNvSpPr>
            <a:spLocks noGrp="1"/>
          </p:cNvSpPr>
          <p:nvPr>
            <p:ph type="title"/>
          </p:nvPr>
        </p:nvSpPr>
        <p:spPr/>
        <p:txBody>
          <a:bodyPr/>
          <a:lstStyle/>
          <a:p>
            <a:r>
              <a:rPr lang="en-GB" dirty="0"/>
              <a:t>Your contribution to our curriculum</a:t>
            </a:r>
          </a:p>
        </p:txBody>
      </p:sp>
      <p:sp>
        <p:nvSpPr>
          <p:cNvPr id="3" name="Text Placeholder 2">
            <a:extLst>
              <a:ext uri="{FF2B5EF4-FFF2-40B4-BE49-F238E27FC236}">
                <a16:creationId xmlns:a16="http://schemas.microsoft.com/office/drawing/2014/main" id="{8E95ABB6-1B05-468E-BDDF-AD3834EC41A6}"/>
              </a:ext>
            </a:extLst>
          </p:cNvPr>
          <p:cNvSpPr>
            <a:spLocks noGrp="1"/>
          </p:cNvSpPr>
          <p:nvPr>
            <p:ph type="body" sz="quarter" idx="11"/>
          </p:nvPr>
        </p:nvSpPr>
        <p:spPr>
          <a:xfrm>
            <a:off x="269875" y="5092209"/>
            <a:ext cx="2639206" cy="468743"/>
          </a:xfrm>
        </p:spPr>
        <p:txBody>
          <a:bodyPr/>
          <a:lstStyle/>
          <a:p>
            <a:r>
              <a:rPr lang="en-GB" sz="2200" dirty="0"/>
              <a:t>Historical view of roles and PGCE course aspects</a:t>
            </a:r>
          </a:p>
        </p:txBody>
      </p:sp>
      <p:sp>
        <p:nvSpPr>
          <p:cNvPr id="4" name="Text Placeholder 3">
            <a:extLst>
              <a:ext uri="{FF2B5EF4-FFF2-40B4-BE49-F238E27FC236}">
                <a16:creationId xmlns:a16="http://schemas.microsoft.com/office/drawing/2014/main" id="{74206E6B-5385-4962-A82A-C65A7995DEE5}"/>
              </a:ext>
            </a:extLst>
          </p:cNvPr>
          <p:cNvSpPr>
            <a:spLocks noGrp="1"/>
          </p:cNvSpPr>
          <p:nvPr>
            <p:ph type="body" sz="quarter" idx="13"/>
          </p:nvPr>
        </p:nvSpPr>
        <p:spPr>
          <a:xfrm>
            <a:off x="6168008" y="5468244"/>
            <a:ext cx="2880320" cy="891443"/>
          </a:xfrm>
        </p:spPr>
        <p:txBody>
          <a:bodyPr/>
          <a:lstStyle/>
          <a:p>
            <a:r>
              <a:rPr lang="en-GB" sz="2200" dirty="0"/>
              <a:t>Our joined up curriculum</a:t>
            </a:r>
          </a:p>
        </p:txBody>
      </p:sp>
      <p:sp>
        <p:nvSpPr>
          <p:cNvPr id="5" name="Text Placeholder 4">
            <a:extLst>
              <a:ext uri="{FF2B5EF4-FFF2-40B4-BE49-F238E27FC236}">
                <a16:creationId xmlns:a16="http://schemas.microsoft.com/office/drawing/2014/main" id="{B120454D-C5D0-45B4-AFF1-99368DE404E4}"/>
              </a:ext>
            </a:extLst>
          </p:cNvPr>
          <p:cNvSpPr>
            <a:spLocks noGrp="1"/>
          </p:cNvSpPr>
          <p:nvPr>
            <p:ph type="body" sz="quarter" idx="15"/>
          </p:nvPr>
        </p:nvSpPr>
        <p:spPr>
          <a:xfrm>
            <a:off x="4597536" y="5343735"/>
            <a:ext cx="1315519" cy="1140463"/>
          </a:xfrm>
        </p:spPr>
        <p:txBody>
          <a:bodyPr/>
          <a:lstStyle/>
          <a:p>
            <a:endParaRPr lang="en-GB" dirty="0"/>
          </a:p>
        </p:txBody>
      </p:sp>
      <p:sp>
        <p:nvSpPr>
          <p:cNvPr id="6" name="Text Placeholder 5">
            <a:extLst>
              <a:ext uri="{FF2B5EF4-FFF2-40B4-BE49-F238E27FC236}">
                <a16:creationId xmlns:a16="http://schemas.microsoft.com/office/drawing/2014/main" id="{9435FB85-97FE-476F-AFB8-01FC96F164BC}"/>
              </a:ext>
            </a:extLst>
          </p:cNvPr>
          <p:cNvSpPr>
            <a:spLocks noGrp="1"/>
          </p:cNvSpPr>
          <p:nvPr>
            <p:ph type="body" sz="quarter" idx="17"/>
          </p:nvPr>
        </p:nvSpPr>
        <p:spPr>
          <a:xfrm>
            <a:off x="9289015" y="5092209"/>
            <a:ext cx="2651119" cy="1140463"/>
          </a:xfrm>
        </p:spPr>
        <p:txBody>
          <a:bodyPr/>
          <a:lstStyle/>
          <a:p>
            <a:endParaRPr lang="en-GB" dirty="0"/>
          </a:p>
        </p:txBody>
      </p:sp>
      <p:graphicFrame>
        <p:nvGraphicFramePr>
          <p:cNvPr id="11" name="Content Placeholder 10"/>
          <p:cNvGraphicFramePr>
            <a:graphicFrameLocks noGrp="1"/>
          </p:cNvGraphicFramePr>
          <p:nvPr>
            <p:ph sz="quarter" idx="18"/>
            <p:extLst>
              <p:ext uri="{D42A27DB-BD31-4B8C-83A1-F6EECF244321}">
                <p14:modId xmlns:p14="http://schemas.microsoft.com/office/powerpoint/2010/main" val="2120784331"/>
              </p:ext>
            </p:extLst>
          </p:nvPr>
        </p:nvGraphicFramePr>
        <p:xfrm>
          <a:off x="269875" y="1125538"/>
          <a:ext cx="5649557" cy="388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1"/>
          <p:cNvGraphicFramePr>
            <a:graphicFrameLocks noGrp="1"/>
          </p:cNvGraphicFramePr>
          <p:nvPr>
            <p:ph sz="quarter" idx="19"/>
            <p:extLst>
              <p:ext uri="{D42A27DB-BD31-4B8C-83A1-F6EECF244321}">
                <p14:modId xmlns:p14="http://schemas.microsoft.com/office/powerpoint/2010/main" val="2430276694"/>
              </p:ext>
            </p:extLst>
          </p:nvPr>
        </p:nvGraphicFramePr>
        <p:xfrm>
          <a:off x="6269951" y="1124744"/>
          <a:ext cx="5802713" cy="4104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ontent Placeholder 9">
            <a:extLst>
              <a:ext uri="{FF2B5EF4-FFF2-40B4-BE49-F238E27FC236}">
                <a16:creationId xmlns:a16="http://schemas.microsoft.com/office/drawing/2014/main" id="{ED28BA12-6212-4460-917A-86B18774EF0D}"/>
              </a:ext>
            </a:extLst>
          </p:cNvPr>
          <p:cNvSpPr>
            <a:spLocks noGrp="1"/>
          </p:cNvSpPr>
          <p:nvPr>
            <p:ph sz="quarter" idx="21"/>
          </p:nvPr>
        </p:nvSpPr>
        <p:spPr>
          <a:xfrm>
            <a:off x="11443321" y="5302400"/>
            <a:ext cx="496813" cy="360040"/>
          </a:xfrm>
        </p:spPr>
        <p:txBody>
          <a:bodyPr/>
          <a:lstStyle/>
          <a:p>
            <a:endParaRPr lang="en-GB" dirty="0"/>
          </a:p>
        </p:txBody>
      </p:sp>
    </p:spTree>
    <p:extLst>
      <p:ext uri="{BB962C8B-B14F-4D97-AF65-F5344CB8AC3E}">
        <p14:creationId xmlns:p14="http://schemas.microsoft.com/office/powerpoint/2010/main" val="154910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Content Framework (CCF) for ITT</a:t>
            </a:r>
          </a:p>
        </p:txBody>
      </p:sp>
      <p:sp>
        <p:nvSpPr>
          <p:cNvPr id="3" name="Content Placeholder 2"/>
          <p:cNvSpPr>
            <a:spLocks noGrp="1"/>
          </p:cNvSpPr>
          <p:nvPr>
            <p:ph idx="1"/>
          </p:nvPr>
        </p:nvSpPr>
        <p:spPr/>
        <p:txBody>
          <a:bodyPr>
            <a:normAutofit lnSpcReduction="10000"/>
          </a:bodyPr>
          <a:lstStyle/>
          <a:p>
            <a:pPr marL="0" indent="0">
              <a:buNone/>
            </a:pPr>
            <a:r>
              <a:rPr lang="en-GB" b="0" dirty="0"/>
              <a:t>Key terms:</a:t>
            </a:r>
          </a:p>
          <a:p>
            <a:r>
              <a:rPr lang="en-GB" dirty="0"/>
              <a:t>Learn that… </a:t>
            </a:r>
            <a:r>
              <a:rPr lang="en-GB" b="0" dirty="0"/>
              <a:t>(theory/knowledge/understanding/research)</a:t>
            </a:r>
          </a:p>
          <a:p>
            <a:r>
              <a:rPr lang="en-GB" dirty="0"/>
              <a:t>Learn how to…</a:t>
            </a:r>
            <a:r>
              <a:rPr lang="en-GB" b="0" dirty="0"/>
              <a:t>(application/observations/opportunities/guidance)</a:t>
            </a:r>
          </a:p>
          <a:p>
            <a:endParaRPr lang="en-GB" dirty="0"/>
          </a:p>
          <a:p>
            <a:pPr marL="0" indent="0">
              <a:buNone/>
            </a:pPr>
            <a:r>
              <a:rPr lang="en-GB" b="0" dirty="0"/>
              <a:t>Your role:</a:t>
            </a:r>
          </a:p>
          <a:p>
            <a:r>
              <a:rPr lang="en-GB" dirty="0"/>
              <a:t>‘Expert mentors’</a:t>
            </a:r>
          </a:p>
          <a:p>
            <a:r>
              <a:rPr lang="en-GB" dirty="0"/>
              <a:t>‘Following expert input… taking opportunities to practise, receive feedback and improve at…’</a:t>
            </a:r>
          </a:p>
          <a:p>
            <a:pPr marL="0" indent="0">
              <a:buNone/>
            </a:pPr>
            <a:endParaRPr lang="en-GB" dirty="0"/>
          </a:p>
          <a:p>
            <a:pPr marL="0" indent="0">
              <a:buNone/>
            </a:pPr>
            <a:r>
              <a:rPr lang="en-GB" dirty="0">
                <a:hlinkClick r:id="rId2"/>
              </a:rPr>
              <a:t>https://www.gov.uk/government/publications/</a:t>
            </a:r>
          </a:p>
          <a:p>
            <a:pPr marL="0" indent="0">
              <a:buNone/>
            </a:pPr>
            <a:r>
              <a:rPr lang="en-GB" dirty="0">
                <a:hlinkClick r:id="rId2"/>
              </a:rPr>
              <a:t>initial-teacher-training-</a:t>
            </a:r>
            <a:r>
              <a:rPr lang="en-GB" dirty="0" err="1">
                <a:hlinkClick r:id="rId2"/>
              </a:rPr>
              <a:t>itt</a:t>
            </a:r>
            <a:r>
              <a:rPr lang="en-GB" dirty="0">
                <a:hlinkClick r:id="rId2"/>
              </a:rPr>
              <a:t>-core-content-framework</a:t>
            </a:r>
            <a:r>
              <a:rPr lang="en-GB" dirty="0"/>
              <a:t> </a:t>
            </a:r>
          </a:p>
        </p:txBody>
      </p:sp>
      <p:pic>
        <p:nvPicPr>
          <p:cNvPr id="4" name="Picture 3"/>
          <p:cNvPicPr>
            <a:picLocks noChangeAspect="1"/>
          </p:cNvPicPr>
          <p:nvPr/>
        </p:nvPicPr>
        <p:blipFill>
          <a:blip r:embed="rId3"/>
          <a:stretch>
            <a:fillRect/>
          </a:stretch>
        </p:blipFill>
        <p:spPr>
          <a:xfrm>
            <a:off x="9192344" y="4725144"/>
            <a:ext cx="2759352" cy="1960331"/>
          </a:xfrm>
          <a:prstGeom prst="rect">
            <a:avLst/>
          </a:prstGeom>
        </p:spPr>
      </p:pic>
    </p:spTree>
    <p:extLst>
      <p:ext uri="{BB962C8B-B14F-4D97-AF65-F5344CB8AC3E}">
        <p14:creationId xmlns:p14="http://schemas.microsoft.com/office/powerpoint/2010/main" val="131131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Adapting our formative assessments – 5 strands </a:t>
            </a:r>
          </a:p>
        </p:txBody>
      </p:sp>
      <p:sp>
        <p:nvSpPr>
          <p:cNvPr id="5" name="Content Placeholder 4"/>
          <p:cNvSpPr>
            <a:spLocks noGrp="1"/>
          </p:cNvSpPr>
          <p:nvPr>
            <p:ph idx="1"/>
          </p:nvPr>
        </p:nvSpPr>
        <p:spPr/>
        <p:txBody>
          <a:bodyPr/>
          <a:lstStyle/>
          <a:p>
            <a:pPr marL="0" indent="0">
              <a:buNone/>
            </a:pPr>
            <a:endParaRPr lang="en-GB" dirty="0"/>
          </a:p>
        </p:txBody>
      </p:sp>
      <p:pic>
        <p:nvPicPr>
          <p:cNvPr id="9" name="Picture 8"/>
          <p:cNvPicPr>
            <a:picLocks noChangeAspect="1"/>
          </p:cNvPicPr>
          <p:nvPr/>
        </p:nvPicPr>
        <p:blipFill>
          <a:blip r:embed="rId2"/>
          <a:stretch>
            <a:fillRect/>
          </a:stretch>
        </p:blipFill>
        <p:spPr>
          <a:xfrm>
            <a:off x="942193" y="1124744"/>
            <a:ext cx="11153520" cy="5242961"/>
          </a:xfrm>
          <a:prstGeom prst="rect">
            <a:avLst/>
          </a:prstGeom>
        </p:spPr>
      </p:pic>
      <p:sp>
        <p:nvSpPr>
          <p:cNvPr id="6" name="Rectangle 5"/>
          <p:cNvSpPr/>
          <p:nvPr/>
        </p:nvSpPr>
        <p:spPr>
          <a:xfrm>
            <a:off x="961893" y="1524310"/>
            <a:ext cx="2057463" cy="4870981"/>
          </a:xfrm>
          <a:prstGeom prst="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0" y="3733482"/>
            <a:ext cx="942193" cy="5040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5300797"/>
      </p:ext>
    </p:extLst>
  </p:cSld>
  <p:clrMapOvr>
    <a:masterClrMapping/>
  </p:clrMapOvr>
</p:sld>
</file>

<file path=ppt/theme/theme1.xml><?xml version="1.0" encoding="utf-8"?>
<a:theme xmlns:a="http://schemas.openxmlformats.org/drawingml/2006/main" name="Office Theme">
  <a:themeElements>
    <a:clrScheme name="UoMDocTheme">
      <a:dk1>
        <a:srgbClr val="000000"/>
      </a:dk1>
      <a:lt1>
        <a:srgbClr val="FFFFFF"/>
      </a:lt1>
      <a:dk2>
        <a:srgbClr val="6D009D"/>
      </a:dk2>
      <a:lt2>
        <a:srgbClr val="D9D9D9"/>
      </a:lt2>
      <a:accent1>
        <a:srgbClr val="6D009D"/>
      </a:accent1>
      <a:accent2>
        <a:srgbClr val="FFCC33"/>
      </a:accent2>
      <a:accent3>
        <a:srgbClr val="959597"/>
      </a:accent3>
      <a:accent4>
        <a:srgbClr val="009CB2"/>
      </a:accent4>
      <a:accent5>
        <a:srgbClr val="F72E8A"/>
      </a:accent5>
      <a:accent6>
        <a:srgbClr val="393A3C"/>
      </a:accent6>
      <a:hlink>
        <a:srgbClr val="6D009D"/>
      </a:hlink>
      <a:folHlink>
        <a:srgbClr val="6D00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B272BEE20D244A0E5C183A466A46C" ma:contentTypeVersion="13" ma:contentTypeDescription="Create a new document." ma:contentTypeScope="" ma:versionID="2bdf94d29a5c3f6da4b7dfa6f9bfd34d">
  <xsd:schema xmlns:xsd="http://www.w3.org/2001/XMLSchema" xmlns:xs="http://www.w3.org/2001/XMLSchema" xmlns:p="http://schemas.microsoft.com/office/2006/metadata/properties" xmlns:ns3="1607d3ab-c61f-4ed7-a5bc-3b8082c27856" xmlns:ns4="fa5e378e-b709-4e55-a1fc-703fd4edd451" targetNamespace="http://schemas.microsoft.com/office/2006/metadata/properties" ma:root="true" ma:fieldsID="11ab8e04365c1ed9dfb1421e6e409e64" ns3:_="" ns4:_="">
    <xsd:import namespace="1607d3ab-c61f-4ed7-a5bc-3b8082c27856"/>
    <xsd:import namespace="fa5e378e-b709-4e55-a1fc-703fd4edd45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07d3ab-c61f-4ed7-a5bc-3b8082c278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e378e-b709-4e55-a1fc-703fd4edd45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D90619-CF5B-4BE5-9E19-1E3B5C6D2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07d3ab-c61f-4ed7-a5bc-3b8082c27856"/>
    <ds:schemaRef ds:uri="fa5e378e-b709-4e55-a1fc-703fd4edd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1978A0-4D81-45DA-9472-9EF7C15080B9}">
  <ds:schemaRefs>
    <ds:schemaRef ds:uri="http://schemas.microsoft.com/sharepoint/v3/contenttype/forms"/>
  </ds:schemaRefs>
</ds:datastoreItem>
</file>

<file path=customXml/itemProps3.xml><?xml version="1.0" encoding="utf-8"?>
<ds:datastoreItem xmlns:ds="http://schemas.openxmlformats.org/officeDocument/2006/customXml" ds:itemID="{59068AFA-A79C-4F9D-8D34-023247625EC5}">
  <ds:schemaRefs>
    <ds:schemaRef ds:uri="http://purl.org/dc/elements/1.1/"/>
    <ds:schemaRef ds:uri="http://schemas.openxmlformats.org/package/2006/metadata/core-properties"/>
    <ds:schemaRef ds:uri="http://schemas.microsoft.com/office/infopath/2007/PartnerControls"/>
    <ds:schemaRef ds:uri="fa5e378e-b709-4e55-a1fc-703fd4edd451"/>
    <ds:schemaRef ds:uri="http://purl.org/dc/terms/"/>
    <ds:schemaRef ds:uri="http://schemas.microsoft.com/office/2006/metadata/properties"/>
    <ds:schemaRef ds:uri="http://schemas.microsoft.com/office/2006/documentManagement/types"/>
    <ds:schemaRef ds:uri="1607d3ab-c61f-4ed7-a5bc-3b8082c2785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TotalTime>
  <Words>2967</Words>
  <Application>Microsoft Office PowerPoint</Application>
  <PresentationFormat>Widescreen</PresentationFormat>
  <Paragraphs>383</Paragraphs>
  <Slides>55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Times New Roman</vt:lpstr>
      <vt:lpstr>Webdings</vt:lpstr>
      <vt:lpstr>Wingdings</vt:lpstr>
      <vt:lpstr>Office Theme</vt:lpstr>
      <vt:lpstr>Tutor pre-setup reminders</vt:lpstr>
      <vt:lpstr>Mentor Training – School Experience Block 2</vt:lpstr>
      <vt:lpstr>Welcome and thank you!</vt:lpstr>
      <vt:lpstr>Overview of training</vt:lpstr>
      <vt:lpstr>1.  Placement briefing</vt:lpstr>
      <vt:lpstr>Towards QTS</vt:lpstr>
      <vt:lpstr>Your contribution to our curriculum</vt:lpstr>
      <vt:lpstr>Core Content Framework (CCF) for ITT</vt:lpstr>
      <vt:lpstr>Adapting our formative assessments – 5 strands </vt:lpstr>
      <vt:lpstr>The diverse roles of an expert mentor</vt:lpstr>
      <vt:lpstr>Supporting your mentor role</vt:lpstr>
      <vt:lpstr>Trainee induction (day 1)</vt:lpstr>
      <vt:lpstr>Trainee induction (week 1)</vt:lpstr>
      <vt:lpstr>Expectations of the trainee (week 1)</vt:lpstr>
      <vt:lpstr>The trainee and their Trainee Portfolio</vt:lpstr>
      <vt:lpstr>Teaching expectations (see SE Handbook, Pg.44-45)</vt:lpstr>
      <vt:lpstr>Planning expectations</vt:lpstr>
      <vt:lpstr>Trainee planning experience</vt:lpstr>
      <vt:lpstr>Other expectations of trainees</vt:lpstr>
      <vt:lpstr>Building independence </vt:lpstr>
      <vt:lpstr>What does your trainee need from you?</vt:lpstr>
      <vt:lpstr>The university professional tutor </vt:lpstr>
      <vt:lpstr>Getting your trainee into school</vt:lpstr>
      <vt:lpstr>Questions and comfort break</vt:lpstr>
      <vt:lpstr>PowerPoint Presentation</vt:lpstr>
      <vt:lpstr>Mentor weekly feedback form (Appendix D)</vt:lpstr>
      <vt:lpstr>1. Weekly lesson observation</vt:lpstr>
      <vt:lpstr>2. Weekly review of progress – 5 strands</vt:lpstr>
      <vt:lpstr>3. Reviewing and setting targets</vt:lpstr>
      <vt:lpstr>4. Identifying areas of concern </vt:lpstr>
      <vt:lpstr>Trainee expectations - Trainee Portfolio weekly log</vt:lpstr>
      <vt:lpstr>Lesson feedback - have a go!</vt:lpstr>
      <vt:lpstr>Lesson feedback - video</vt:lpstr>
      <vt:lpstr>PowerPoint Presentation</vt:lpstr>
      <vt:lpstr>PowerPoint Presentation</vt:lpstr>
      <vt:lpstr>3. Reviewing and setting targets</vt:lpstr>
      <vt:lpstr>Quality targets make the biggest impact on progress</vt:lpstr>
      <vt:lpstr>Effective feedback (SE handbook pg 44-45)</vt:lpstr>
      <vt:lpstr>PowerPoint Presentation</vt:lpstr>
      <vt:lpstr>3.  Assessing your trainee</vt:lpstr>
      <vt:lpstr>Assessing towards QTS</vt:lpstr>
      <vt:lpstr>Assessing trainee progress - how and when? </vt:lpstr>
      <vt:lpstr>Interim reviews (Trainee Portfolio, section 6.5)</vt:lpstr>
      <vt:lpstr>Interim review – completed example</vt:lpstr>
      <vt:lpstr>Interim review summary - Trainee Portfolio Section 6.4</vt:lpstr>
      <vt:lpstr>PowerPoint Presentation</vt:lpstr>
      <vt:lpstr>Why might you need to have a difficult conversation?</vt:lpstr>
      <vt:lpstr>Difficult conversation framework</vt:lpstr>
      <vt:lpstr>The 30 sec intro</vt:lpstr>
      <vt:lpstr>30 sec intro – lesson plans not handed in on time</vt:lpstr>
      <vt:lpstr>30 sec intro – trainee regularly arriving late </vt:lpstr>
      <vt:lpstr>Have a go at writing an opener</vt:lpstr>
      <vt:lpstr>Trainees experiencing difficulty (Handbook pgs 46-55)</vt:lpstr>
      <vt:lpstr>           Thank you!</vt:lpstr>
      <vt:lpstr>Thank you!</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James</dc:creator>
  <cp:lastModifiedBy>Karen Kilkenny</cp:lastModifiedBy>
  <cp:revision>393</cp:revision>
  <cp:lastPrinted>2020-03-11T11:01:20Z</cp:lastPrinted>
  <dcterms:created xsi:type="dcterms:W3CDTF">2012-06-12T15:56:20Z</dcterms:created>
  <dcterms:modified xsi:type="dcterms:W3CDTF">2022-02-23T15:19:25Z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0x01010095DB272BEE20D244A0E5C183A466A46C</vt:lpwstr>
  </property>
</Properties>
</file>