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handoutMasterIdLst>
    <p:handoutMasterId r:id="rId37"/>
  </p:handoutMasterIdLst>
  <p:sldIdLst>
    <p:sldId id="256" r:id="rId2"/>
    <p:sldId id="302" r:id="rId3"/>
    <p:sldId id="257" r:id="rId4"/>
    <p:sldId id="313" r:id="rId5"/>
    <p:sldId id="314" r:id="rId6"/>
    <p:sldId id="315" r:id="rId7"/>
    <p:sldId id="316" r:id="rId8"/>
    <p:sldId id="317" r:id="rId9"/>
    <p:sldId id="303" r:id="rId10"/>
    <p:sldId id="306" r:id="rId11"/>
    <p:sldId id="305" r:id="rId12"/>
    <p:sldId id="304" r:id="rId13"/>
    <p:sldId id="307" r:id="rId14"/>
    <p:sldId id="308" r:id="rId15"/>
    <p:sldId id="309" r:id="rId16"/>
    <p:sldId id="310" r:id="rId17"/>
    <p:sldId id="311" r:id="rId18"/>
    <p:sldId id="323" r:id="rId19"/>
    <p:sldId id="312" r:id="rId20"/>
    <p:sldId id="261" r:id="rId21"/>
    <p:sldId id="318" r:id="rId22"/>
    <p:sldId id="328" r:id="rId23"/>
    <p:sldId id="324" r:id="rId24"/>
    <p:sldId id="325" r:id="rId25"/>
    <p:sldId id="326" r:id="rId26"/>
    <p:sldId id="327" r:id="rId27"/>
    <p:sldId id="321" r:id="rId28"/>
    <p:sldId id="322" r:id="rId29"/>
    <p:sldId id="283" r:id="rId30"/>
    <p:sldId id="329" r:id="rId31"/>
    <p:sldId id="296" r:id="rId32"/>
    <p:sldId id="330" r:id="rId33"/>
    <p:sldId id="294" r:id="rId34"/>
    <p:sldId id="279"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020" autoAdjust="0"/>
  </p:normalViewPr>
  <p:slideViewPr>
    <p:cSldViewPr>
      <p:cViewPr varScale="1">
        <p:scale>
          <a:sx n="62" d="100"/>
          <a:sy n="62" d="100"/>
        </p:scale>
        <p:origin x="-1740" y="-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3F365CB-A4B9-4842-A36C-7A72BE2EA564}" type="datetimeFigureOut">
              <a:rPr lang="en-GB" smtClean="0"/>
              <a:pPr/>
              <a:t>24/06/2019</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10BF3E4-F5C0-4F94-801D-2D4BE7A5A3DC}" type="slidenum">
              <a:rPr lang="en-GB" smtClean="0"/>
              <a:pPr/>
              <a:t>‹#›</a:t>
            </a:fld>
            <a:endParaRPr lang="en-GB"/>
          </a:p>
        </p:txBody>
      </p:sp>
    </p:spTree>
    <p:extLst>
      <p:ext uri="{BB962C8B-B14F-4D97-AF65-F5344CB8AC3E}">
        <p14:creationId xmlns:p14="http://schemas.microsoft.com/office/powerpoint/2010/main" val="24809232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0783871-1987-48EE-8BE3-E5A63697FE21}" type="datetimeFigureOut">
              <a:rPr lang="en-GB" smtClean="0"/>
              <a:pPr/>
              <a:t>24/06/2019</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A4F23BB-AB7C-494F-BABD-E163B4E6F570}" type="slidenum">
              <a:rPr lang="en-GB" smtClean="0"/>
              <a:pPr/>
              <a:t>‹#›</a:t>
            </a:fld>
            <a:endParaRPr lang="en-GB"/>
          </a:p>
        </p:txBody>
      </p:sp>
    </p:spTree>
    <p:extLst>
      <p:ext uri="{BB962C8B-B14F-4D97-AF65-F5344CB8AC3E}">
        <p14:creationId xmlns:p14="http://schemas.microsoft.com/office/powerpoint/2010/main" val="4074179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fullfact.org/europe/vote-leave-and-stronger-facts-leaflets/"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Thank you etc.</a:t>
            </a:r>
            <a:endParaRPr lang="en-GB" dirty="0"/>
          </a:p>
        </p:txBody>
      </p:sp>
      <p:sp>
        <p:nvSpPr>
          <p:cNvPr id="4" name="Slide Number Placeholder 3"/>
          <p:cNvSpPr>
            <a:spLocks noGrp="1"/>
          </p:cNvSpPr>
          <p:nvPr>
            <p:ph type="sldNum" sz="quarter" idx="10"/>
          </p:nvPr>
        </p:nvSpPr>
        <p:spPr/>
        <p:txBody>
          <a:bodyPr/>
          <a:lstStyle/>
          <a:p>
            <a:fld id="{BA4F23BB-AB7C-494F-BABD-E163B4E6F570}" type="slidenum">
              <a:rPr lang="en-GB" smtClean="0"/>
              <a:pPr/>
              <a:t>1</a:t>
            </a:fld>
            <a:endParaRPr lang="en-GB"/>
          </a:p>
        </p:txBody>
      </p:sp>
    </p:spTree>
    <p:extLst>
      <p:ext uri="{BB962C8B-B14F-4D97-AF65-F5344CB8AC3E}">
        <p14:creationId xmlns:p14="http://schemas.microsoft.com/office/powerpoint/2010/main" val="19552518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GB"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84E002B-A2D9-4535-81FD-ECEE92E14EF1}" type="slidenum">
              <a:rPr lang="en-GB" smtClean="0"/>
              <a:pPr/>
              <a:t>13</a:t>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4F23BB-AB7C-494F-BABD-E163B4E6F570}" type="slidenum">
              <a:rPr lang="en-GB" smtClean="0"/>
              <a:pPr/>
              <a:t>14</a:t>
            </a:fld>
            <a:endParaRPr lang="en-GB"/>
          </a:p>
        </p:txBody>
      </p:sp>
    </p:spTree>
    <p:extLst>
      <p:ext uri="{BB962C8B-B14F-4D97-AF65-F5344CB8AC3E}">
        <p14:creationId xmlns:p14="http://schemas.microsoft.com/office/powerpoint/2010/main" val="32689917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BA4F23BB-AB7C-494F-BABD-E163B4E6F570}" type="slidenum">
              <a:rPr lang="en-GB" smtClean="0"/>
              <a:pPr/>
              <a:t>15</a:t>
            </a:fld>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BA4F23BB-AB7C-494F-BABD-E163B4E6F570}" type="slidenum">
              <a:rPr lang="en-GB" smtClean="0"/>
              <a:pPr/>
              <a:t>16</a:t>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tx1"/>
                </a:solidFill>
                <a:latin typeface="+mn-lt"/>
                <a:ea typeface="+mn-ea"/>
                <a:cs typeface="+mn-cs"/>
              </a:rPr>
              <a:t>.</a:t>
            </a:r>
            <a:endParaRPr lang="en-GB"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96509CB-2BCF-4817-A794-FF7BB5719268}" type="slidenum">
              <a:rPr lang="en-GB" smtClean="0"/>
              <a:pPr/>
              <a:t>18</a:t>
            </a:fld>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BA4F23BB-AB7C-494F-BABD-E163B4E6F570}" type="slidenum">
              <a:rPr lang="en-GB" smtClean="0"/>
              <a:pPr/>
              <a:t>19</a:t>
            </a:fld>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274B0517-D782-4E3C-B9C7-5B49EAA07EEA}" type="slidenum">
              <a:rPr lang="en-GB" smtClean="0"/>
              <a:pPr/>
              <a:t>20</a:t>
            </a:fld>
            <a:endParaRPr lang="en-GB"/>
          </a:p>
        </p:txBody>
      </p:sp>
    </p:spTree>
    <p:extLst>
      <p:ext uri="{BB962C8B-B14F-4D97-AF65-F5344CB8AC3E}">
        <p14:creationId xmlns:p14="http://schemas.microsoft.com/office/powerpoint/2010/main" val="7779555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GB" dirty="0"/>
          </a:p>
        </p:txBody>
      </p:sp>
      <p:sp>
        <p:nvSpPr>
          <p:cNvPr id="4" name="Slide Number Placeholder 3"/>
          <p:cNvSpPr>
            <a:spLocks noGrp="1"/>
          </p:cNvSpPr>
          <p:nvPr>
            <p:ph type="sldNum" sz="quarter" idx="10"/>
          </p:nvPr>
        </p:nvSpPr>
        <p:spPr/>
        <p:txBody>
          <a:bodyPr/>
          <a:lstStyle/>
          <a:p>
            <a:fld id="{BA4F23BB-AB7C-494F-BABD-E163B4E6F570}" type="slidenum">
              <a:rPr lang="en-GB" smtClean="0"/>
              <a:pPr/>
              <a:t>26</a:t>
            </a:fld>
            <a:endParaRPr lang="en-GB"/>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charset="0"/>
              <a:buChar char="•"/>
            </a:pPr>
            <a:endParaRPr lang="en-US" b="0" baseline="0" dirty="0" smtClean="0"/>
          </a:p>
        </p:txBody>
      </p:sp>
      <p:sp>
        <p:nvSpPr>
          <p:cNvPr id="4" name="Slide Number Placeholder 3"/>
          <p:cNvSpPr>
            <a:spLocks noGrp="1"/>
          </p:cNvSpPr>
          <p:nvPr>
            <p:ph type="sldNum" sz="quarter" idx="10"/>
          </p:nvPr>
        </p:nvSpPr>
        <p:spPr/>
        <p:txBody>
          <a:bodyPr/>
          <a:lstStyle/>
          <a:p>
            <a:fld id="{8FB4DE14-17FC-4F53-8A05-536D6CDE5EFF}" type="slidenum">
              <a:rPr lang="en-GB" smtClean="0"/>
              <a:pPr/>
              <a:t>29</a:t>
            </a:fld>
            <a:endParaRPr lang="en-GB"/>
          </a:p>
        </p:txBody>
      </p:sp>
    </p:spTree>
    <p:extLst>
      <p:ext uri="{BB962C8B-B14F-4D97-AF65-F5344CB8AC3E}">
        <p14:creationId xmlns:p14="http://schemas.microsoft.com/office/powerpoint/2010/main" val="36865625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https://www.ons.gov.uk/peoplepopulationandcommunity/birthsdeathsandmarriages/lifeexpectancies/bulletins/lifeexpectancyatbirthandatage65bylocalareasintheunitedkingdom/2014-04-16</a:t>
            </a:r>
            <a:endParaRPr lang="en-GB" dirty="0"/>
          </a:p>
        </p:txBody>
      </p:sp>
      <p:sp>
        <p:nvSpPr>
          <p:cNvPr id="4" name="Slide Number Placeholder 3"/>
          <p:cNvSpPr>
            <a:spLocks noGrp="1"/>
          </p:cNvSpPr>
          <p:nvPr>
            <p:ph type="sldNum" sz="quarter" idx="10"/>
          </p:nvPr>
        </p:nvSpPr>
        <p:spPr/>
        <p:txBody>
          <a:bodyPr/>
          <a:lstStyle/>
          <a:p>
            <a:fld id="{BA4F23BB-AB7C-494F-BABD-E163B4E6F570}" type="slidenum">
              <a:rPr lang="en-GB" smtClean="0"/>
              <a:pPr/>
              <a:t>31</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smtClean="0"/>
              <a:t>[https://fullfact.org/europe/false-claims-forecasts-eu-referendum/ </a:t>
            </a:r>
            <a:r>
              <a:rPr lang="en-GB" sz="1200" kern="1200" dirty="0" smtClean="0">
                <a:solidFill>
                  <a:schemeClr val="tx1"/>
                </a:solidFill>
                <a:effectLst/>
                <a:latin typeface="+mn-lt"/>
                <a:ea typeface="+mn-ea"/>
                <a:cs typeface="+mn-cs"/>
              </a:rPr>
              <a:t>It’s true that campaigners on </a:t>
            </a:r>
            <a:r>
              <a:rPr lang="en-GB" sz="1200" kern="1200" dirty="0" smtClean="0">
                <a:solidFill>
                  <a:schemeClr val="tx1"/>
                </a:solidFill>
                <a:effectLst/>
                <a:latin typeface="+mn-lt"/>
                <a:ea typeface="+mn-ea"/>
                <a:cs typeface="+mn-cs"/>
                <a:hlinkClick r:id="rId3"/>
              </a:rPr>
              <a:t>both sides</a:t>
            </a:r>
            <a:r>
              <a:rPr lang="en-GB" sz="1200" kern="1200" dirty="0" smtClean="0">
                <a:solidFill>
                  <a:schemeClr val="tx1"/>
                </a:solidFill>
                <a:effectLst/>
                <a:latin typeface="+mn-lt"/>
                <a:ea typeface="+mn-ea"/>
                <a:cs typeface="+mn-cs"/>
              </a:rPr>
              <a:t> made false claims before the EU referendum. </a:t>
            </a:r>
          </a:p>
          <a:p>
            <a:r>
              <a:rPr lang="en-GB" sz="1200" kern="1200" dirty="0" smtClean="0">
                <a:solidFill>
                  <a:schemeClr val="tx1"/>
                </a:solidFill>
                <a:effectLst/>
                <a:latin typeface="+mn-lt"/>
                <a:ea typeface="+mn-ea"/>
                <a:cs typeface="+mn-cs"/>
              </a:rPr>
              <a:t> </a:t>
            </a:r>
            <a:r>
              <a:rPr lang="en-US" dirty="0" smtClean="0"/>
              <a:t>The extra money for the NHS was definitely a</a:t>
            </a:r>
            <a:r>
              <a:rPr lang="en-US" baseline="0" dirty="0" smtClean="0"/>
              <a:t> lie though.  </a:t>
            </a:r>
            <a:r>
              <a:rPr lang="en-US" dirty="0" smtClean="0"/>
              <a:t>https://www.newstatesman.com/politics/staggers/2017/08/its-official-theres-200m-hole-brexit-bus-nhs-promise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“Would we have won without £350m [for] NHS?” said Vote Leave campaign director Dominic Cummings. “All our research and the close result strongly suggests no.”  </a:t>
            </a:r>
            <a:endParaRPr lang="en-US" dirty="0" smtClean="0"/>
          </a:p>
          <a:p>
            <a:r>
              <a:rPr lang="en-US" dirty="0" smtClean="0"/>
              <a:t>http://www.independent.co.uk/news/uk/politics/brexit-latest-news-vote-leave-director-dominic-cummings-leave-eu-error-nhs-350-million-lie-bus-a7822386.html</a:t>
            </a:r>
          </a:p>
          <a:p>
            <a:r>
              <a:rPr lang="en-US" dirty="0" smtClean="0"/>
              <a:t>http://brexitlies.com/</a:t>
            </a:r>
          </a:p>
          <a:p>
            <a:r>
              <a:rPr lang="en-US" dirty="0" smtClean="0"/>
              <a:t>https://blogs.spectator.co.uk/2017/04/papers-say-project-fear-failed-materialise/]</a:t>
            </a:r>
          </a:p>
          <a:p>
            <a:endParaRPr lang="en-US" dirty="0"/>
          </a:p>
        </p:txBody>
      </p:sp>
      <p:sp>
        <p:nvSpPr>
          <p:cNvPr id="4" name="Slide Number Placeholder 3"/>
          <p:cNvSpPr>
            <a:spLocks noGrp="1"/>
          </p:cNvSpPr>
          <p:nvPr>
            <p:ph type="sldNum" sz="quarter" idx="10"/>
          </p:nvPr>
        </p:nvSpPr>
        <p:spPr/>
        <p:txBody>
          <a:bodyPr/>
          <a:lstStyle/>
          <a:p>
            <a:fld id="{8FB4DE14-17FC-4F53-8A05-536D6CDE5EFF}" type="slidenum">
              <a:rPr lang="en-GB" smtClean="0"/>
              <a:pPr/>
              <a:t>3</a:t>
            </a:fld>
            <a:endParaRPr lang="en-GB"/>
          </a:p>
        </p:txBody>
      </p:sp>
    </p:spTree>
    <p:extLst>
      <p:ext uri="{BB962C8B-B14F-4D97-AF65-F5344CB8AC3E}">
        <p14:creationId xmlns:p14="http://schemas.microsoft.com/office/powerpoint/2010/main" val="41150368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BA4F23BB-AB7C-494F-BABD-E163B4E6F570}" type="slidenum">
              <a:rPr lang="en-GB" smtClean="0"/>
              <a:pPr/>
              <a:t>32</a:t>
            </a:fld>
            <a:endParaRPr lang="en-GB"/>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Just to </a:t>
            </a:r>
            <a:r>
              <a:rPr lang="en-GB" smtClean="0"/>
              <a:t>end. One </a:t>
            </a:r>
            <a:r>
              <a:rPr lang="en-GB" dirty="0" smtClean="0"/>
              <a:t>of my favourite </a:t>
            </a:r>
            <a:r>
              <a:rPr lang="en-GB" dirty="0" err="1" smtClean="0"/>
              <a:t>Brexit</a:t>
            </a:r>
            <a:r>
              <a:rPr lang="en-GB" dirty="0" smtClean="0"/>
              <a:t> graphics!</a:t>
            </a:r>
            <a:endParaRPr lang="en-GB" dirty="0"/>
          </a:p>
        </p:txBody>
      </p:sp>
      <p:sp>
        <p:nvSpPr>
          <p:cNvPr id="4" name="Slide Number Placeholder 3"/>
          <p:cNvSpPr>
            <a:spLocks noGrp="1"/>
          </p:cNvSpPr>
          <p:nvPr>
            <p:ph type="sldNum" sz="quarter" idx="10"/>
          </p:nvPr>
        </p:nvSpPr>
        <p:spPr/>
        <p:txBody>
          <a:bodyPr/>
          <a:lstStyle/>
          <a:p>
            <a:fld id="{BA4F23BB-AB7C-494F-BABD-E163B4E6F570}" type="slidenum">
              <a:rPr lang="en-GB" smtClean="0"/>
              <a:pPr/>
              <a:t>33</a:t>
            </a:fld>
            <a:endParaRPr lang="en-GB"/>
          </a:p>
        </p:txBody>
      </p:sp>
    </p:spTree>
    <p:extLst>
      <p:ext uri="{BB962C8B-B14F-4D97-AF65-F5344CB8AC3E}">
        <p14:creationId xmlns:p14="http://schemas.microsoft.com/office/powerpoint/2010/main" val="32235010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BA4F23BB-AB7C-494F-BABD-E163B4E6F570}" type="slidenum">
              <a:rPr lang="en-GB" smtClean="0"/>
              <a:pPr/>
              <a:t>5</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BA4F23BB-AB7C-494F-BABD-E163B4E6F570}" type="slidenum">
              <a:rPr lang="en-GB" smtClean="0"/>
              <a:pPr/>
              <a:t>7</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endParaRPr lang="en-US" dirty="0"/>
          </a:p>
        </p:txBody>
      </p:sp>
      <p:sp>
        <p:nvSpPr>
          <p:cNvPr id="4" name="Slide Number Placeholder 3"/>
          <p:cNvSpPr>
            <a:spLocks noGrp="1"/>
          </p:cNvSpPr>
          <p:nvPr>
            <p:ph type="sldNum" sz="quarter" idx="10"/>
          </p:nvPr>
        </p:nvSpPr>
        <p:spPr/>
        <p:txBody>
          <a:bodyPr/>
          <a:lstStyle/>
          <a:p>
            <a:fld id="{8FB4DE14-17FC-4F53-8A05-536D6CDE5EFF}" type="slidenum">
              <a:rPr lang="en-GB" smtClean="0"/>
              <a:pPr/>
              <a:t>8</a:t>
            </a:fld>
            <a:endParaRPr lang="en-GB"/>
          </a:p>
        </p:txBody>
      </p:sp>
    </p:spTree>
    <p:extLst>
      <p:ext uri="{BB962C8B-B14F-4D97-AF65-F5344CB8AC3E}">
        <p14:creationId xmlns:p14="http://schemas.microsoft.com/office/powerpoint/2010/main" val="41150368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E84E002B-A2D9-4535-81FD-ECEE92E14EF1}" type="slidenum">
              <a:rPr lang="en-GB" smtClean="0"/>
              <a:pPr/>
              <a:t>9</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BA4F23BB-AB7C-494F-BABD-E163B4E6F570}" type="slidenum">
              <a:rPr lang="en-GB" smtClean="0"/>
              <a:pPr/>
              <a:t>10</a:t>
            </a:fld>
            <a:endParaRPr lang="en-GB"/>
          </a:p>
        </p:txBody>
      </p:sp>
    </p:spTree>
    <p:extLst>
      <p:ext uri="{BB962C8B-B14F-4D97-AF65-F5344CB8AC3E}">
        <p14:creationId xmlns:p14="http://schemas.microsoft.com/office/powerpoint/2010/main" val="2576616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A4F23BB-AB7C-494F-BABD-E163B4E6F570}" type="slidenum">
              <a:rPr lang="en-GB" smtClean="0"/>
              <a:pPr/>
              <a:t>11</a:t>
            </a:fld>
            <a:endParaRPr lang="en-GB"/>
          </a:p>
        </p:txBody>
      </p:sp>
    </p:spTree>
    <p:extLst>
      <p:ext uri="{BB962C8B-B14F-4D97-AF65-F5344CB8AC3E}">
        <p14:creationId xmlns:p14="http://schemas.microsoft.com/office/powerpoint/2010/main" val="5117296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smtClean="0"/>
          </a:p>
          <a:p>
            <a:endParaRPr lang="en-GB" dirty="0"/>
          </a:p>
        </p:txBody>
      </p:sp>
      <p:sp>
        <p:nvSpPr>
          <p:cNvPr id="4" name="Slide Number Placeholder 3"/>
          <p:cNvSpPr>
            <a:spLocks noGrp="1"/>
          </p:cNvSpPr>
          <p:nvPr>
            <p:ph type="sldNum" sz="quarter" idx="10"/>
          </p:nvPr>
        </p:nvSpPr>
        <p:spPr/>
        <p:txBody>
          <a:bodyPr/>
          <a:lstStyle/>
          <a:p>
            <a:fld id="{E84E002B-A2D9-4535-81FD-ECEE92E14EF1}" type="slidenum">
              <a:rPr lang="en-GB" smtClean="0"/>
              <a:pPr/>
              <a:t>12</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C48F2AA7-D0E2-4F89-8721-64521FCA4BDE}" type="datetimeFigureOut">
              <a:rPr lang="en-GB" smtClean="0"/>
              <a:pPr/>
              <a:t>24/06/2019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ABDA134-42AE-473B-A925-264E476F1359}"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48F2AA7-D0E2-4F89-8721-64521FCA4BDE}" type="datetimeFigureOut">
              <a:rPr lang="en-GB" smtClean="0"/>
              <a:pPr/>
              <a:t>24/06/2019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ABDA134-42AE-473B-A925-264E476F1359}"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48F2AA7-D0E2-4F89-8721-64521FCA4BDE}" type="datetimeFigureOut">
              <a:rPr lang="en-GB" smtClean="0"/>
              <a:pPr/>
              <a:t>24/06/2019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ABDA134-42AE-473B-A925-264E476F1359}"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48F2AA7-D0E2-4F89-8721-64521FCA4BDE}" type="datetimeFigureOut">
              <a:rPr lang="en-GB" smtClean="0"/>
              <a:pPr/>
              <a:t>24/06/2019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ABDA134-42AE-473B-A925-264E476F1359}"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48F2AA7-D0E2-4F89-8721-64521FCA4BDE}" type="datetimeFigureOut">
              <a:rPr lang="en-GB" smtClean="0"/>
              <a:pPr/>
              <a:t>24/06/2019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ABDA134-42AE-473B-A925-264E476F1359}"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C48F2AA7-D0E2-4F89-8721-64521FCA4BDE}" type="datetimeFigureOut">
              <a:rPr lang="en-GB" smtClean="0"/>
              <a:pPr/>
              <a:t>24/06/2019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ABDA134-42AE-473B-A925-264E476F1359}"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C48F2AA7-D0E2-4F89-8721-64521FCA4BDE}" type="datetimeFigureOut">
              <a:rPr lang="en-GB" smtClean="0"/>
              <a:pPr/>
              <a:t>24/06/2019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ABDA134-42AE-473B-A925-264E476F1359}"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C48F2AA7-D0E2-4F89-8721-64521FCA4BDE}" type="datetimeFigureOut">
              <a:rPr lang="en-GB" smtClean="0"/>
              <a:pPr/>
              <a:t>24/06/2019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ABDA134-42AE-473B-A925-264E476F1359}"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8F2AA7-D0E2-4F89-8721-64521FCA4BDE}" type="datetimeFigureOut">
              <a:rPr lang="en-GB" smtClean="0"/>
              <a:pPr/>
              <a:t>24/06/2019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ABDA134-42AE-473B-A925-264E476F1359}"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8F2AA7-D0E2-4F89-8721-64521FCA4BDE}" type="datetimeFigureOut">
              <a:rPr lang="en-GB" smtClean="0"/>
              <a:pPr/>
              <a:t>24/06/2019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ABDA134-42AE-473B-A925-264E476F1359}"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8F2AA7-D0E2-4F89-8721-64521FCA4BDE}" type="datetimeFigureOut">
              <a:rPr lang="en-GB" smtClean="0"/>
              <a:pPr/>
              <a:t>24/06/2019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ABDA134-42AE-473B-A925-264E476F1359}"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8F2AA7-D0E2-4F89-8721-64521FCA4BDE}" type="datetimeFigureOut">
              <a:rPr lang="en-GB" smtClean="0"/>
              <a:pPr/>
              <a:t>24/06/2019</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BDA134-42AE-473B-A925-264E476F1359}"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hyperlink" Target="http://dx.doi.org/10.1016/S0140-6736(17)31926-8"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hyperlink" Target="http://dx.doi.org/10.1016/S0140-6736(19)30425-8"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hyperlink" Target="https://www.parliament.uk/business/committees/committees-a-z/commons-select/health-committee/inquiries/parliament-2015/brexit-and-health-and-social-care-16-17/" TargetMode="External"/><Relationship Id="rId3" Type="http://schemas.openxmlformats.org/officeDocument/2006/relationships/hyperlink" Target="https://journals.sagepub.com/doi/full/10.1177/0968533218810746" TargetMode="External"/><Relationship Id="rId7" Type="http://schemas.openxmlformats.org/officeDocument/2006/relationships/hyperlink" Target="https://theconversation.com/whats-now-at-stake-for-uk-citizens-living-in-the-rest-of-the-eu-80562" TargetMode="External"/><Relationship Id="rId2" Type="http://schemas.openxmlformats.org/officeDocument/2006/relationships/hyperlink" Target="http://dx.doi.org/10.1016/S0140-6736(19)30425-8" TargetMode="External"/><Relationship Id="rId1" Type="http://schemas.openxmlformats.org/officeDocument/2006/relationships/slideLayout" Target="../slideLayouts/slideLayout2.xml"/><Relationship Id="rId6" Type="http://schemas.openxmlformats.org/officeDocument/2006/relationships/hyperlink" Target="https://ablendedlifeblog.wordpress.com/2017/07/24/what-does-the-eu-withdrawal-bill-mean-for-health-law/" TargetMode="External"/><Relationship Id="rId5" Type="http://schemas.openxmlformats.org/officeDocument/2006/relationships/hyperlink" Target="http://www.thelancet.com/pdfs/journals/lancet/PIIS0140-6736(18)30301-5.pdf" TargetMode="External"/><Relationship Id="rId10" Type="http://schemas.openxmlformats.org/officeDocument/2006/relationships/hyperlink" Target="https://www.parliament.uk/business/committees/committees-a-z/lords-select/eu-home-affairs-subcommittee/inquiries/parliament-2017/brexit-reciprocal-healthcare/" TargetMode="External"/><Relationship Id="rId4" Type="http://schemas.openxmlformats.org/officeDocument/2006/relationships/hyperlink" Target="http://dx.doi.org/10.1016/S0140-6736(17)31926-8" TargetMode="External"/><Relationship Id="rId9" Type="http://schemas.openxmlformats.org/officeDocument/2006/relationships/hyperlink" Target="https://www.parliament.uk/business/committees/committees-a-z/commons-select/health-committee/inquiries/parliament-2017/brexit-medicines-substances-human-origin-17-19/"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3" Type="http://schemas.openxmlformats.org/officeDocument/2006/relationships/image" Target="../media/image5.jpeg"/><Relationship Id="rId7" Type="http://schemas.openxmlformats.org/officeDocument/2006/relationships/image" Target="../media/image9.jpeg"/><Relationship Id="rId12" Type="http://schemas.openxmlformats.org/officeDocument/2006/relationships/image" Target="../media/image14.gi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e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jpe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5576" y="1039255"/>
            <a:ext cx="7772400" cy="4804595"/>
          </a:xfrm>
        </p:spPr>
        <p:txBody>
          <a:bodyPr>
            <a:normAutofit/>
          </a:bodyPr>
          <a:lstStyle/>
          <a:p>
            <a:r>
              <a:rPr lang="en-GB" dirty="0" err="1" smtClean="0"/>
              <a:t>Brexit</a:t>
            </a:r>
            <a:r>
              <a:rPr lang="en-GB" dirty="0" smtClean="0"/>
              <a:t> and health law: disruptions and disparities</a:t>
            </a:r>
            <a:br>
              <a:rPr lang="en-GB" dirty="0" smtClean="0"/>
            </a:br>
            <a:r>
              <a:rPr lang="en-GB" sz="2700" dirty="0" smtClean="0"/>
              <a:t/>
            </a:r>
            <a:br>
              <a:rPr lang="en-GB" sz="2700" dirty="0" smtClean="0"/>
            </a:br>
            <a:r>
              <a:rPr lang="en-GB" sz="2400" dirty="0" smtClean="0"/>
              <a:t>Healthcare disparities: Disruptive Healthcare technologies and the patient, University of Manchester, 13-14 June 2019 </a:t>
            </a:r>
            <a:br>
              <a:rPr lang="en-GB" sz="2400" dirty="0" smtClean="0"/>
            </a:br>
            <a:r>
              <a:rPr lang="en-GB" sz="2400" dirty="0" smtClean="0"/>
              <a:t>Tamara Hervey,</a:t>
            </a:r>
            <a:br>
              <a:rPr lang="en-GB" sz="2400" dirty="0" smtClean="0"/>
            </a:br>
            <a:r>
              <a:rPr lang="en-GB" sz="2400" dirty="0" smtClean="0"/>
              <a:t>Jean Monnet Professor of EU Law, University of Sheffield</a:t>
            </a:r>
            <a:br>
              <a:rPr lang="en-GB" sz="2400" dirty="0" smtClean="0"/>
            </a:br>
            <a:r>
              <a:rPr lang="en-GB" sz="2400" dirty="0" smtClean="0"/>
              <a:t>t.hervey@sheffield.ac.uk</a:t>
            </a:r>
            <a:endParaRPr lang="en-GB" sz="2400" dirty="0"/>
          </a:p>
        </p:txBody>
      </p:sp>
      <p:pic>
        <p:nvPicPr>
          <p:cNvPr id="5" name="Picture 2"/>
          <p:cNvPicPr>
            <a:picLocks noChangeAspect="1" noChangeArrowheads="1"/>
          </p:cNvPicPr>
          <p:nvPr/>
        </p:nvPicPr>
        <p:blipFill>
          <a:blip r:embed="rId3" cstate="print"/>
          <a:srcRect/>
          <a:stretch>
            <a:fillRect/>
          </a:stretch>
        </p:blipFill>
        <p:spPr bwMode="auto">
          <a:xfrm>
            <a:off x="7020272" y="260648"/>
            <a:ext cx="1800200" cy="1497321"/>
          </a:xfrm>
          <a:prstGeom prst="rect">
            <a:avLst/>
          </a:prstGeom>
          <a:noFill/>
          <a:ln w="9525">
            <a:noFill/>
            <a:miter lim="800000"/>
            <a:headEnd/>
            <a:tailEnd/>
          </a:ln>
          <a:effectLst/>
        </p:spPr>
      </p:pic>
      <p:sp>
        <p:nvSpPr>
          <p:cNvPr id="6" name="TextBox 5"/>
          <p:cNvSpPr txBox="1"/>
          <p:nvPr/>
        </p:nvSpPr>
        <p:spPr>
          <a:xfrm>
            <a:off x="3923928" y="5589240"/>
            <a:ext cx="4893598" cy="923330"/>
          </a:xfrm>
          <a:prstGeom prst="rect">
            <a:avLst/>
          </a:prstGeom>
          <a:noFill/>
        </p:spPr>
        <p:txBody>
          <a:bodyPr wrap="square" rtlCol="0">
            <a:spAutoFit/>
          </a:bodyPr>
          <a:lstStyle/>
          <a:p>
            <a:r>
              <a:rPr lang="en-GB" dirty="0" smtClean="0"/>
              <a:t>ESRC </a:t>
            </a:r>
            <a:r>
              <a:rPr lang="en-GB" dirty="0" err="1" smtClean="0"/>
              <a:t>Brexit</a:t>
            </a:r>
            <a:r>
              <a:rPr lang="en-GB" dirty="0" smtClean="0"/>
              <a:t> Priority Grant ES/R002053/1</a:t>
            </a:r>
          </a:p>
          <a:p>
            <a:r>
              <a:rPr lang="en-GB" dirty="0" smtClean="0"/>
              <a:t>ESRC Governance after </a:t>
            </a:r>
            <a:r>
              <a:rPr lang="en-GB" dirty="0" err="1" smtClean="0"/>
              <a:t>Brexit</a:t>
            </a:r>
            <a:r>
              <a:rPr lang="en-GB" dirty="0" smtClean="0"/>
              <a:t> Grant ES/S00730X/1</a:t>
            </a:r>
          </a:p>
          <a:p>
            <a:r>
              <a:rPr lang="en-GB" dirty="0" smtClean="0"/>
              <a:t>@</a:t>
            </a:r>
            <a:r>
              <a:rPr lang="en-GB" dirty="0" err="1" smtClean="0"/>
              <a:t>brexithealthlaw</a:t>
            </a:r>
            <a:endParaRPr lang="en-GB" dirty="0"/>
          </a:p>
        </p:txBody>
      </p:sp>
      <p:pic>
        <p:nvPicPr>
          <p:cNvPr id="8" name="Picture 7" descr="Screenshot 2019-03-01 16.58.12.png"/>
          <p:cNvPicPr>
            <a:picLocks noChangeAspect="1"/>
          </p:cNvPicPr>
          <p:nvPr/>
        </p:nvPicPr>
        <p:blipFill>
          <a:blip r:embed="rId4" cstate="print"/>
          <a:srcRect l="11413" t="13601" r="54725" b="54200"/>
          <a:stretch>
            <a:fillRect/>
          </a:stretch>
        </p:blipFill>
        <p:spPr>
          <a:xfrm>
            <a:off x="323528" y="188640"/>
            <a:ext cx="2376264" cy="1271025"/>
          </a:xfrm>
          <a:prstGeom prst="rect">
            <a:avLst/>
          </a:prstGeom>
        </p:spPr>
      </p:pic>
      <p:sp>
        <p:nvSpPr>
          <p:cNvPr id="9" name="TextBox 8"/>
          <p:cNvSpPr txBox="1"/>
          <p:nvPr/>
        </p:nvSpPr>
        <p:spPr>
          <a:xfrm>
            <a:off x="395536" y="5877272"/>
            <a:ext cx="2973827" cy="369332"/>
          </a:xfrm>
          <a:prstGeom prst="rect">
            <a:avLst/>
          </a:prstGeom>
          <a:noFill/>
        </p:spPr>
        <p:txBody>
          <a:bodyPr wrap="none" rtlCol="0">
            <a:spAutoFit/>
          </a:bodyPr>
          <a:lstStyle/>
          <a:p>
            <a:r>
              <a:rPr lang="en-GB" dirty="0" smtClean="0"/>
              <a:t>http://www.jmhealthnet.org/</a:t>
            </a:r>
            <a:endParaRPr lang="en-GB"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1340768"/>
            <a:ext cx="8354441" cy="3888432"/>
          </a:xfrm>
          <a:prstGeom prst="rect">
            <a:avLst/>
          </a:prstGeom>
        </p:spPr>
      </p:pic>
      <p:sp>
        <p:nvSpPr>
          <p:cNvPr id="5" name="TextBox 4"/>
          <p:cNvSpPr txBox="1"/>
          <p:nvPr/>
        </p:nvSpPr>
        <p:spPr>
          <a:xfrm>
            <a:off x="467544" y="5517232"/>
            <a:ext cx="8676456" cy="1107996"/>
          </a:xfrm>
          <a:prstGeom prst="rect">
            <a:avLst/>
          </a:prstGeom>
          <a:noFill/>
        </p:spPr>
        <p:txBody>
          <a:bodyPr wrap="square" rtlCol="0">
            <a:spAutoFit/>
          </a:bodyPr>
          <a:lstStyle/>
          <a:p>
            <a:r>
              <a:rPr lang="en-GB" sz="1600" dirty="0"/>
              <a:t>N </a:t>
            </a:r>
            <a:r>
              <a:rPr lang="en-GB" sz="1600" dirty="0" err="1"/>
              <a:t>Fahy</a:t>
            </a:r>
            <a:r>
              <a:rPr lang="en-GB" sz="1600" dirty="0"/>
              <a:t>, T Hervey, S Greer, H </a:t>
            </a:r>
            <a:r>
              <a:rPr lang="en-GB" sz="1600" dirty="0" err="1"/>
              <a:t>Jarman</a:t>
            </a:r>
            <a:r>
              <a:rPr lang="en-GB" sz="1600" dirty="0"/>
              <a:t>, D </a:t>
            </a:r>
            <a:r>
              <a:rPr lang="en-GB" sz="1600" dirty="0" err="1"/>
              <a:t>Stuckler</a:t>
            </a:r>
            <a:r>
              <a:rPr lang="en-GB" sz="1600" dirty="0"/>
              <a:t>, M Galsworthy, M McKee, ‘How will </a:t>
            </a:r>
            <a:r>
              <a:rPr lang="en-GB" sz="1600" dirty="0" err="1"/>
              <a:t>Brexit</a:t>
            </a:r>
            <a:r>
              <a:rPr lang="en-GB" sz="1600" dirty="0"/>
              <a:t> affect health and health services in the UK? Evaluating three possible scenarios against the WHO health system building blocks’ </a:t>
            </a:r>
            <a:r>
              <a:rPr lang="en-GB" sz="1600" i="1" dirty="0"/>
              <a:t>The Lancet</a:t>
            </a:r>
            <a:r>
              <a:rPr lang="en-GB" sz="1600" dirty="0"/>
              <a:t> 28 Sept 2017 DOI: </a:t>
            </a:r>
            <a:r>
              <a:rPr lang="en-GB" sz="1600" u="sng" dirty="0">
                <a:hlinkClick r:id="rId4"/>
              </a:rPr>
              <a:t>http://dx.doi.org/10.1016/S0140-6736(17)31926-8</a:t>
            </a:r>
            <a:endParaRPr lang="en-GB" sz="1600" dirty="0"/>
          </a:p>
          <a:p>
            <a:endParaRPr lang="en-GB" dirty="0"/>
          </a:p>
        </p:txBody>
      </p:sp>
      <p:sp>
        <p:nvSpPr>
          <p:cNvPr id="6" name="TextBox 5"/>
          <p:cNvSpPr txBox="1"/>
          <p:nvPr/>
        </p:nvSpPr>
        <p:spPr>
          <a:xfrm>
            <a:off x="0" y="188640"/>
            <a:ext cx="9144000" cy="369332"/>
          </a:xfrm>
          <a:prstGeom prst="rect">
            <a:avLst/>
          </a:prstGeom>
          <a:noFill/>
        </p:spPr>
        <p:txBody>
          <a:bodyPr wrap="square" rtlCol="0">
            <a:spAutoFit/>
          </a:bodyPr>
          <a:lstStyle/>
          <a:p>
            <a:r>
              <a:rPr lang="en-GB" b="1" dirty="0" smtClean="0">
                <a:solidFill>
                  <a:schemeClr val="bg1">
                    <a:lumMod val="75000"/>
                  </a:schemeClr>
                </a:solidFill>
              </a:rPr>
              <a:t>Introduction </a:t>
            </a:r>
            <a:r>
              <a:rPr lang="en-GB" dirty="0" smtClean="0">
                <a:solidFill>
                  <a:schemeClr val="bg1">
                    <a:lumMod val="75000"/>
                  </a:schemeClr>
                </a:solidFill>
              </a:rPr>
              <a:t>     The projects      </a:t>
            </a:r>
            <a:r>
              <a:rPr lang="en-GB" b="1" dirty="0" smtClean="0"/>
              <a:t>Where are we now?     </a:t>
            </a:r>
            <a:r>
              <a:rPr lang="en-GB" dirty="0" smtClean="0">
                <a:solidFill>
                  <a:schemeClr val="bg1">
                    <a:lumMod val="65000"/>
                  </a:schemeClr>
                </a:solidFill>
              </a:rPr>
              <a:t>Disruptions     Disparities     Conclusion</a:t>
            </a:r>
            <a:endParaRPr lang="en-GB" dirty="0">
              <a:solidFill>
                <a:schemeClr val="bg1">
                  <a:lumMod val="65000"/>
                </a:schemeClr>
              </a:solidFill>
            </a:endParaRPr>
          </a:p>
        </p:txBody>
      </p:sp>
    </p:spTree>
    <p:extLst>
      <p:ext uri="{BB962C8B-B14F-4D97-AF65-F5344CB8AC3E}">
        <p14:creationId xmlns:p14="http://schemas.microsoft.com/office/powerpoint/2010/main" val="25814081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4013" t="24801" r="24801" b="15000"/>
          <a:stretch/>
        </p:blipFill>
        <p:spPr>
          <a:xfrm>
            <a:off x="218358" y="332656"/>
            <a:ext cx="8925642" cy="5904656"/>
          </a:xfrm>
          <a:prstGeom prst="rect">
            <a:avLst/>
          </a:prstGeom>
        </p:spPr>
      </p:pic>
      <p:sp>
        <p:nvSpPr>
          <p:cNvPr id="3" name="TextBox 2"/>
          <p:cNvSpPr txBox="1"/>
          <p:nvPr/>
        </p:nvSpPr>
        <p:spPr>
          <a:xfrm>
            <a:off x="539552" y="5877272"/>
            <a:ext cx="8208912" cy="1200329"/>
          </a:xfrm>
          <a:prstGeom prst="rect">
            <a:avLst/>
          </a:prstGeom>
          <a:noFill/>
        </p:spPr>
        <p:txBody>
          <a:bodyPr wrap="square" rtlCol="0">
            <a:spAutoFit/>
          </a:bodyPr>
          <a:lstStyle/>
          <a:p>
            <a:r>
              <a:rPr lang="en-GB" dirty="0" smtClean="0"/>
              <a:t>N </a:t>
            </a:r>
            <a:r>
              <a:rPr lang="en-GB" dirty="0" err="1" smtClean="0"/>
              <a:t>Fahy</a:t>
            </a:r>
            <a:r>
              <a:rPr lang="en-GB" dirty="0" smtClean="0"/>
              <a:t>, T Hervey, S Greer, H </a:t>
            </a:r>
            <a:r>
              <a:rPr lang="en-GB" dirty="0" err="1" smtClean="0"/>
              <a:t>Jarman</a:t>
            </a:r>
            <a:r>
              <a:rPr lang="en-GB" dirty="0" smtClean="0"/>
              <a:t>, D </a:t>
            </a:r>
            <a:r>
              <a:rPr lang="en-GB" dirty="0" err="1" smtClean="0"/>
              <a:t>Stuckler</a:t>
            </a:r>
            <a:r>
              <a:rPr lang="en-GB" dirty="0" smtClean="0"/>
              <a:t>, M Galsworthy, M McKee, ‘How will </a:t>
            </a:r>
            <a:r>
              <a:rPr lang="en-GB" dirty="0" err="1" smtClean="0"/>
              <a:t>Brexit</a:t>
            </a:r>
            <a:r>
              <a:rPr lang="en-GB" dirty="0" smtClean="0"/>
              <a:t> affect health and health services in the UK? An updated analysis’ </a:t>
            </a:r>
            <a:r>
              <a:rPr lang="en-GB" i="1" dirty="0" smtClean="0"/>
              <a:t>The Lancet</a:t>
            </a:r>
            <a:r>
              <a:rPr lang="en-GB" dirty="0" smtClean="0"/>
              <a:t> 2019; 393: 949-58 </a:t>
            </a:r>
            <a:r>
              <a:rPr lang="en-GB" u="sng" dirty="0" smtClean="0">
                <a:hlinkClick r:id="rId4"/>
              </a:rPr>
              <a:t>http://dx.doi.org/10.1016/S0140-6736(19)30425-8</a:t>
            </a:r>
            <a:endParaRPr lang="en-GB" dirty="0" smtClean="0"/>
          </a:p>
          <a:p>
            <a:endParaRPr lang="en-GB" dirty="0"/>
          </a:p>
        </p:txBody>
      </p:sp>
      <p:sp>
        <p:nvSpPr>
          <p:cNvPr id="4" name="TextBox 3"/>
          <p:cNvSpPr txBox="1"/>
          <p:nvPr/>
        </p:nvSpPr>
        <p:spPr>
          <a:xfrm>
            <a:off x="0" y="188640"/>
            <a:ext cx="9144000" cy="369332"/>
          </a:xfrm>
          <a:prstGeom prst="rect">
            <a:avLst/>
          </a:prstGeom>
          <a:noFill/>
        </p:spPr>
        <p:txBody>
          <a:bodyPr wrap="square" rtlCol="0">
            <a:spAutoFit/>
          </a:bodyPr>
          <a:lstStyle/>
          <a:p>
            <a:r>
              <a:rPr lang="en-GB" b="1" dirty="0" smtClean="0">
                <a:solidFill>
                  <a:schemeClr val="bg1">
                    <a:lumMod val="75000"/>
                  </a:schemeClr>
                </a:solidFill>
              </a:rPr>
              <a:t>Introduction </a:t>
            </a:r>
            <a:r>
              <a:rPr lang="en-GB" dirty="0" smtClean="0">
                <a:solidFill>
                  <a:schemeClr val="bg1">
                    <a:lumMod val="75000"/>
                  </a:schemeClr>
                </a:solidFill>
              </a:rPr>
              <a:t>     The projects      </a:t>
            </a:r>
            <a:r>
              <a:rPr lang="en-GB" b="1" dirty="0" smtClean="0"/>
              <a:t>Where are we now?     </a:t>
            </a:r>
            <a:r>
              <a:rPr lang="en-GB" dirty="0" smtClean="0">
                <a:solidFill>
                  <a:schemeClr val="bg1">
                    <a:lumMod val="65000"/>
                  </a:schemeClr>
                </a:solidFill>
              </a:rPr>
              <a:t>Disruptions     Disparities     Conclusion</a:t>
            </a:r>
            <a:endParaRPr lang="en-GB" dirty="0">
              <a:solidFill>
                <a:schemeClr val="bg1">
                  <a:lumMod val="65000"/>
                </a:schemeClr>
              </a:solidFill>
            </a:endParaRPr>
          </a:p>
        </p:txBody>
      </p:sp>
    </p:spTree>
    <p:extLst>
      <p:ext uri="{BB962C8B-B14F-4D97-AF65-F5344CB8AC3E}">
        <p14:creationId xmlns:p14="http://schemas.microsoft.com/office/powerpoint/2010/main" val="32701390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Possible futures</a:t>
            </a:r>
            <a:endParaRPr lang="en-GB" dirty="0"/>
          </a:p>
        </p:txBody>
      </p:sp>
      <p:pic>
        <p:nvPicPr>
          <p:cNvPr id="4" name="Picture 3" descr="Screenshot 2018-01-12 10.04.49.png"/>
          <p:cNvPicPr/>
          <p:nvPr/>
        </p:nvPicPr>
        <p:blipFill>
          <a:blip r:embed="rId3" cstate="print"/>
          <a:srcRect l="20799" t="18653" r="21419" b="9423"/>
          <a:stretch>
            <a:fillRect/>
          </a:stretch>
        </p:blipFill>
        <p:spPr>
          <a:xfrm>
            <a:off x="611560" y="1700808"/>
            <a:ext cx="7344816" cy="4509120"/>
          </a:xfrm>
          <a:prstGeom prst="rect">
            <a:avLst/>
          </a:prstGeom>
        </p:spPr>
      </p:pic>
      <p:sp>
        <p:nvSpPr>
          <p:cNvPr id="5" name="TextBox 4"/>
          <p:cNvSpPr txBox="1"/>
          <p:nvPr/>
        </p:nvSpPr>
        <p:spPr>
          <a:xfrm>
            <a:off x="0" y="188640"/>
            <a:ext cx="9144000" cy="369332"/>
          </a:xfrm>
          <a:prstGeom prst="rect">
            <a:avLst/>
          </a:prstGeom>
          <a:noFill/>
        </p:spPr>
        <p:txBody>
          <a:bodyPr wrap="square" rtlCol="0">
            <a:spAutoFit/>
          </a:bodyPr>
          <a:lstStyle/>
          <a:p>
            <a:r>
              <a:rPr lang="en-GB" b="1" dirty="0" smtClean="0">
                <a:solidFill>
                  <a:schemeClr val="bg1">
                    <a:lumMod val="75000"/>
                  </a:schemeClr>
                </a:solidFill>
              </a:rPr>
              <a:t>Introduction </a:t>
            </a:r>
            <a:r>
              <a:rPr lang="en-GB" dirty="0" smtClean="0">
                <a:solidFill>
                  <a:schemeClr val="bg1">
                    <a:lumMod val="75000"/>
                  </a:schemeClr>
                </a:solidFill>
              </a:rPr>
              <a:t>     The projects      </a:t>
            </a:r>
            <a:r>
              <a:rPr lang="en-GB" b="1" dirty="0" smtClean="0"/>
              <a:t>Where are we now?     </a:t>
            </a:r>
            <a:r>
              <a:rPr lang="en-GB" dirty="0" smtClean="0">
                <a:solidFill>
                  <a:schemeClr val="bg1">
                    <a:lumMod val="65000"/>
                  </a:schemeClr>
                </a:solidFill>
              </a:rPr>
              <a:t>Disruptions     Disparities     Conclusion</a:t>
            </a:r>
            <a:endParaRPr lang="en-GB" dirty="0">
              <a:solidFill>
                <a:schemeClr val="bg1">
                  <a:lumMod val="65000"/>
                </a:schemeClr>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domestic position in the UK</a:t>
            </a:r>
            <a:endParaRPr lang="en-GB" dirty="0"/>
          </a:p>
        </p:txBody>
      </p:sp>
      <p:sp>
        <p:nvSpPr>
          <p:cNvPr id="3" name="Content Placeholder 2"/>
          <p:cNvSpPr>
            <a:spLocks noGrp="1"/>
          </p:cNvSpPr>
          <p:nvPr>
            <p:ph idx="1"/>
          </p:nvPr>
        </p:nvSpPr>
        <p:spPr/>
        <p:txBody>
          <a:bodyPr>
            <a:normAutofit/>
          </a:bodyPr>
          <a:lstStyle/>
          <a:p>
            <a:r>
              <a:rPr lang="en-GB" dirty="0" smtClean="0"/>
              <a:t>EU (Withdrawal) Act 2018 (not yet in force) ‘retained EU law’ until amended</a:t>
            </a:r>
          </a:p>
          <a:p>
            <a:r>
              <a:rPr lang="en-GB" dirty="0" smtClean="0"/>
              <a:t>New primary legislation </a:t>
            </a:r>
            <a:r>
              <a:rPr lang="en-GB" dirty="0" err="1" smtClean="0"/>
              <a:t>eg</a:t>
            </a:r>
            <a:r>
              <a:rPr lang="en-GB" dirty="0" smtClean="0"/>
              <a:t> Immigration and Social Security Co-ordination (EU Withdrawal) Bill </a:t>
            </a:r>
          </a:p>
          <a:p>
            <a:r>
              <a:rPr lang="en-GB" dirty="0" smtClean="0"/>
              <a:t>New secondary legislation both enabled by the EU (Withdrawal) Act, and also using other enabling powers</a:t>
            </a:r>
          </a:p>
          <a:p>
            <a:pPr>
              <a:buNone/>
            </a:pPr>
            <a:endParaRPr lang="en-GB" dirty="0" smtClean="0"/>
          </a:p>
          <a:p>
            <a:endParaRPr lang="en-GB" dirty="0"/>
          </a:p>
          <a:p>
            <a:endParaRPr lang="en-GB" dirty="0"/>
          </a:p>
        </p:txBody>
      </p:sp>
      <p:sp>
        <p:nvSpPr>
          <p:cNvPr id="4" name="TextBox 3"/>
          <p:cNvSpPr txBox="1"/>
          <p:nvPr/>
        </p:nvSpPr>
        <p:spPr>
          <a:xfrm>
            <a:off x="0" y="188640"/>
            <a:ext cx="9144000" cy="369332"/>
          </a:xfrm>
          <a:prstGeom prst="rect">
            <a:avLst/>
          </a:prstGeom>
          <a:noFill/>
        </p:spPr>
        <p:txBody>
          <a:bodyPr wrap="square" rtlCol="0">
            <a:spAutoFit/>
          </a:bodyPr>
          <a:lstStyle/>
          <a:p>
            <a:r>
              <a:rPr lang="en-GB" b="1" dirty="0" smtClean="0">
                <a:solidFill>
                  <a:schemeClr val="bg1">
                    <a:lumMod val="75000"/>
                  </a:schemeClr>
                </a:solidFill>
              </a:rPr>
              <a:t>Introduction </a:t>
            </a:r>
            <a:r>
              <a:rPr lang="en-GB" dirty="0" smtClean="0">
                <a:solidFill>
                  <a:schemeClr val="bg1">
                    <a:lumMod val="75000"/>
                  </a:schemeClr>
                </a:solidFill>
              </a:rPr>
              <a:t>     The projects      </a:t>
            </a:r>
            <a:r>
              <a:rPr lang="en-GB" b="1" dirty="0" smtClean="0"/>
              <a:t>Where are we now?     </a:t>
            </a:r>
            <a:r>
              <a:rPr lang="en-GB" dirty="0" smtClean="0">
                <a:solidFill>
                  <a:schemeClr val="bg1">
                    <a:lumMod val="65000"/>
                  </a:schemeClr>
                </a:solidFill>
              </a:rPr>
              <a:t>Disruptions     Disparities     Conclusion</a:t>
            </a:r>
            <a:endParaRPr lang="en-GB" dirty="0">
              <a:solidFill>
                <a:schemeClr val="bg1">
                  <a:lumMod val="65000"/>
                </a:schemeClr>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 2018-11-30 08.36.04.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34287"/>
            <a:ext cx="8691167" cy="6223713"/>
          </a:xfrm>
          <a:prstGeom prst="rect">
            <a:avLst/>
          </a:prstGeom>
        </p:spPr>
      </p:pic>
      <p:sp>
        <p:nvSpPr>
          <p:cNvPr id="3" name="TextBox 2"/>
          <p:cNvSpPr txBox="1"/>
          <p:nvPr/>
        </p:nvSpPr>
        <p:spPr>
          <a:xfrm>
            <a:off x="0" y="188640"/>
            <a:ext cx="9144000" cy="369332"/>
          </a:xfrm>
          <a:prstGeom prst="rect">
            <a:avLst/>
          </a:prstGeom>
          <a:noFill/>
        </p:spPr>
        <p:txBody>
          <a:bodyPr wrap="square" rtlCol="0">
            <a:spAutoFit/>
          </a:bodyPr>
          <a:lstStyle/>
          <a:p>
            <a:r>
              <a:rPr lang="en-GB" b="1" dirty="0" smtClean="0">
                <a:solidFill>
                  <a:schemeClr val="bg1">
                    <a:lumMod val="75000"/>
                  </a:schemeClr>
                </a:solidFill>
              </a:rPr>
              <a:t>Introduction </a:t>
            </a:r>
            <a:r>
              <a:rPr lang="en-GB" dirty="0" smtClean="0">
                <a:solidFill>
                  <a:schemeClr val="bg1">
                    <a:lumMod val="75000"/>
                  </a:schemeClr>
                </a:solidFill>
              </a:rPr>
              <a:t>     The projects      </a:t>
            </a:r>
            <a:r>
              <a:rPr lang="en-GB" b="1" dirty="0" smtClean="0"/>
              <a:t>Where are we now?     </a:t>
            </a:r>
            <a:r>
              <a:rPr lang="en-GB" dirty="0" smtClean="0">
                <a:solidFill>
                  <a:schemeClr val="bg1">
                    <a:lumMod val="65000"/>
                  </a:schemeClr>
                </a:solidFill>
              </a:rPr>
              <a:t>Disruptions     Disparities     Conclusion</a:t>
            </a:r>
            <a:endParaRPr lang="en-GB" dirty="0">
              <a:solidFill>
                <a:schemeClr val="bg1">
                  <a:lumMod val="65000"/>
                </a:schemeClr>
              </a:solidFill>
            </a:endParaRPr>
          </a:p>
        </p:txBody>
      </p:sp>
    </p:spTree>
    <p:extLst>
      <p:ext uri="{BB962C8B-B14F-4D97-AF65-F5344CB8AC3E}">
        <p14:creationId xmlns:p14="http://schemas.microsoft.com/office/powerpoint/2010/main" val="39628416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rot="5400000">
            <a:off x="-777509" y="1415437"/>
            <a:ext cx="6220072" cy="4665054"/>
          </a:xfrm>
          <a:prstGeom prst="rect">
            <a:avLst/>
          </a:prstGeom>
          <a:noFill/>
          <a:ln w="9525">
            <a:noFill/>
            <a:miter lim="800000"/>
            <a:headEnd/>
            <a:tailEnd/>
          </a:ln>
        </p:spPr>
      </p:pic>
      <p:pic>
        <p:nvPicPr>
          <p:cNvPr id="3" name="Picture 2"/>
          <p:cNvPicPr>
            <a:picLocks noChangeAspect="1" noChangeArrowheads="1"/>
          </p:cNvPicPr>
          <p:nvPr/>
        </p:nvPicPr>
        <p:blipFill>
          <a:blip r:embed="rId4" cstate="print"/>
          <a:srcRect/>
          <a:stretch>
            <a:fillRect/>
          </a:stretch>
        </p:blipFill>
        <p:spPr bwMode="auto">
          <a:xfrm rot="5400000">
            <a:off x="3700800" y="1414800"/>
            <a:ext cx="6220800" cy="4665600"/>
          </a:xfrm>
          <a:prstGeom prst="rect">
            <a:avLst/>
          </a:prstGeom>
          <a:noFill/>
          <a:ln w="9525">
            <a:noFill/>
            <a:miter lim="800000"/>
            <a:headEnd/>
            <a:tailEnd/>
          </a:ln>
        </p:spPr>
      </p:pic>
      <p:sp>
        <p:nvSpPr>
          <p:cNvPr id="4" name="TextBox 3"/>
          <p:cNvSpPr txBox="1"/>
          <p:nvPr/>
        </p:nvSpPr>
        <p:spPr>
          <a:xfrm>
            <a:off x="0" y="188640"/>
            <a:ext cx="9144000" cy="369332"/>
          </a:xfrm>
          <a:prstGeom prst="rect">
            <a:avLst/>
          </a:prstGeom>
          <a:noFill/>
        </p:spPr>
        <p:txBody>
          <a:bodyPr wrap="square" rtlCol="0">
            <a:spAutoFit/>
          </a:bodyPr>
          <a:lstStyle/>
          <a:p>
            <a:r>
              <a:rPr lang="en-GB" b="1" dirty="0" smtClean="0">
                <a:solidFill>
                  <a:schemeClr val="bg1">
                    <a:lumMod val="75000"/>
                  </a:schemeClr>
                </a:solidFill>
              </a:rPr>
              <a:t>Introduction </a:t>
            </a:r>
            <a:r>
              <a:rPr lang="en-GB" dirty="0" smtClean="0">
                <a:solidFill>
                  <a:schemeClr val="bg1">
                    <a:lumMod val="75000"/>
                  </a:schemeClr>
                </a:solidFill>
              </a:rPr>
              <a:t>     The projects      </a:t>
            </a:r>
            <a:r>
              <a:rPr lang="en-GB" b="1" dirty="0" smtClean="0"/>
              <a:t>Where are we now?     </a:t>
            </a:r>
            <a:r>
              <a:rPr lang="en-GB" dirty="0" smtClean="0">
                <a:solidFill>
                  <a:schemeClr val="bg1">
                    <a:lumMod val="65000"/>
                  </a:schemeClr>
                </a:solidFill>
              </a:rPr>
              <a:t>Disruptions     Disparities     Conclusion</a:t>
            </a:r>
            <a:endParaRPr lang="en-GB" dirty="0">
              <a:solidFill>
                <a:schemeClr val="bg1">
                  <a:lumMod val="65000"/>
                </a:schemeClr>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t="6139" r="75126" b="1474"/>
          <a:stretch>
            <a:fillRect/>
          </a:stretch>
        </p:blipFill>
        <p:spPr bwMode="auto">
          <a:xfrm rot="5400000">
            <a:off x="3023828" y="-1935596"/>
            <a:ext cx="3024336" cy="8424936"/>
          </a:xfrm>
          <a:prstGeom prst="rect">
            <a:avLst/>
          </a:prstGeom>
          <a:noFill/>
          <a:ln w="9525">
            <a:noFill/>
            <a:miter lim="800000"/>
            <a:headEnd/>
            <a:tailEnd/>
          </a:ln>
        </p:spPr>
      </p:pic>
      <p:sp>
        <p:nvSpPr>
          <p:cNvPr id="3" name="TextBox 2"/>
          <p:cNvSpPr txBox="1"/>
          <p:nvPr/>
        </p:nvSpPr>
        <p:spPr>
          <a:xfrm>
            <a:off x="539552" y="3861048"/>
            <a:ext cx="8208912" cy="2246769"/>
          </a:xfrm>
          <a:prstGeom prst="rect">
            <a:avLst/>
          </a:prstGeom>
          <a:noFill/>
        </p:spPr>
        <p:txBody>
          <a:bodyPr wrap="square" rtlCol="0">
            <a:spAutoFit/>
          </a:bodyPr>
          <a:lstStyle/>
          <a:p>
            <a:r>
              <a:rPr lang="en-GB" sz="2800" dirty="0" smtClean="0"/>
              <a:t>Changes to:</a:t>
            </a:r>
          </a:p>
          <a:p>
            <a:pPr lvl="1">
              <a:buFont typeface="Arial" pitchFamily="34" charset="0"/>
              <a:buChar char="•"/>
            </a:pPr>
            <a:r>
              <a:rPr lang="en-GB" sz="2800" dirty="0" smtClean="0"/>
              <a:t>adequacy decisions; </a:t>
            </a:r>
          </a:p>
          <a:p>
            <a:pPr lvl="1">
              <a:buFont typeface="Arial" pitchFamily="34" charset="0"/>
              <a:buChar char="•"/>
            </a:pPr>
            <a:r>
              <a:rPr lang="en-GB" sz="2800" dirty="0" smtClean="0"/>
              <a:t>information exchange and cooperation; </a:t>
            </a:r>
          </a:p>
          <a:p>
            <a:pPr lvl="1">
              <a:buFont typeface="Arial" pitchFamily="34" charset="0"/>
              <a:buChar char="•"/>
            </a:pPr>
            <a:r>
              <a:rPr lang="en-GB" sz="2800" dirty="0" smtClean="0"/>
              <a:t>procedural and remedial safeguards; </a:t>
            </a:r>
          </a:p>
          <a:p>
            <a:pPr lvl="1">
              <a:buFont typeface="Arial" pitchFamily="34" charset="0"/>
              <a:buChar char="•"/>
            </a:pPr>
            <a:r>
              <a:rPr lang="en-GB" sz="2800" dirty="0" smtClean="0"/>
              <a:t>the application of general principles of EU law</a:t>
            </a:r>
            <a:endParaRPr lang="en-GB" sz="2800" dirty="0"/>
          </a:p>
        </p:txBody>
      </p:sp>
      <p:sp>
        <p:nvSpPr>
          <p:cNvPr id="4" name="TextBox 3"/>
          <p:cNvSpPr txBox="1"/>
          <p:nvPr/>
        </p:nvSpPr>
        <p:spPr>
          <a:xfrm>
            <a:off x="0" y="188640"/>
            <a:ext cx="9144000" cy="369332"/>
          </a:xfrm>
          <a:prstGeom prst="rect">
            <a:avLst/>
          </a:prstGeom>
          <a:noFill/>
        </p:spPr>
        <p:txBody>
          <a:bodyPr wrap="square" rtlCol="0">
            <a:spAutoFit/>
          </a:bodyPr>
          <a:lstStyle/>
          <a:p>
            <a:r>
              <a:rPr lang="en-GB" b="1" dirty="0" smtClean="0">
                <a:solidFill>
                  <a:schemeClr val="bg1">
                    <a:lumMod val="75000"/>
                  </a:schemeClr>
                </a:solidFill>
              </a:rPr>
              <a:t>Introduction </a:t>
            </a:r>
            <a:r>
              <a:rPr lang="en-GB" dirty="0" smtClean="0">
                <a:solidFill>
                  <a:schemeClr val="bg1">
                    <a:lumMod val="75000"/>
                  </a:schemeClr>
                </a:solidFill>
              </a:rPr>
              <a:t>     The projects      </a:t>
            </a:r>
            <a:r>
              <a:rPr lang="en-GB" b="1" dirty="0" smtClean="0"/>
              <a:t>Where are we now?     </a:t>
            </a:r>
            <a:r>
              <a:rPr lang="en-GB" dirty="0" smtClean="0">
                <a:solidFill>
                  <a:schemeClr val="bg1">
                    <a:lumMod val="65000"/>
                  </a:schemeClr>
                </a:solidFill>
              </a:rPr>
              <a:t>Disruptions     Disparities     Conclusion</a:t>
            </a:r>
            <a:endParaRPr lang="en-GB" dirty="0">
              <a:solidFill>
                <a:schemeClr val="bg1">
                  <a:lumMod val="65000"/>
                </a:schemeClr>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 2019-06-08 16.05.01.png"/>
          <p:cNvPicPr>
            <a:picLocks noChangeAspect="1"/>
          </p:cNvPicPr>
          <p:nvPr/>
        </p:nvPicPr>
        <p:blipFill>
          <a:blip r:embed="rId2" cstate="print"/>
          <a:srcRect l="31100" t="9401" r="31888" b="52861"/>
          <a:stretch>
            <a:fillRect/>
          </a:stretch>
        </p:blipFill>
        <p:spPr>
          <a:xfrm>
            <a:off x="0" y="980728"/>
            <a:ext cx="9144000" cy="5244489"/>
          </a:xfrm>
          <a:prstGeom prst="rect">
            <a:avLst/>
          </a:prstGeom>
        </p:spPr>
      </p:pic>
      <p:sp>
        <p:nvSpPr>
          <p:cNvPr id="3" name="TextBox 2"/>
          <p:cNvSpPr txBox="1"/>
          <p:nvPr/>
        </p:nvSpPr>
        <p:spPr>
          <a:xfrm>
            <a:off x="0" y="188640"/>
            <a:ext cx="9144000" cy="369332"/>
          </a:xfrm>
          <a:prstGeom prst="rect">
            <a:avLst/>
          </a:prstGeom>
          <a:noFill/>
        </p:spPr>
        <p:txBody>
          <a:bodyPr wrap="square" rtlCol="0">
            <a:spAutoFit/>
          </a:bodyPr>
          <a:lstStyle/>
          <a:p>
            <a:r>
              <a:rPr lang="en-GB" b="1" dirty="0" smtClean="0">
                <a:solidFill>
                  <a:schemeClr val="bg1">
                    <a:lumMod val="75000"/>
                  </a:schemeClr>
                </a:solidFill>
              </a:rPr>
              <a:t>Introduction </a:t>
            </a:r>
            <a:r>
              <a:rPr lang="en-GB" dirty="0" smtClean="0">
                <a:solidFill>
                  <a:schemeClr val="bg1">
                    <a:lumMod val="75000"/>
                  </a:schemeClr>
                </a:solidFill>
              </a:rPr>
              <a:t>     The projects      </a:t>
            </a:r>
            <a:r>
              <a:rPr lang="en-GB" b="1" dirty="0" smtClean="0"/>
              <a:t>Where are we now?     </a:t>
            </a:r>
            <a:r>
              <a:rPr lang="en-GB" dirty="0" smtClean="0">
                <a:solidFill>
                  <a:schemeClr val="bg1">
                    <a:lumMod val="65000"/>
                  </a:schemeClr>
                </a:solidFill>
              </a:rPr>
              <a:t>Disruptions     Disparities     Conclusion</a:t>
            </a:r>
            <a:endParaRPr lang="en-GB" dirty="0">
              <a:solidFill>
                <a:schemeClr val="bg1">
                  <a:lumMod val="65000"/>
                </a:schemeClr>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AutoShape 2" descr="Pensioners Barbara, left, and Pauline at the Eagle Cafe Bar in Benalmadena, Spai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23556" name="AutoShape 4" descr="Pensioners Barbara, left, and Pauline at the Eagle Cafe Bar in Benalmadena, Spai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23558" name="AutoShape 6" descr="Pensioners Barbara, left, and Pauline at the Eagle Cafe Bar in Benalmadena, Spai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23560" name="AutoShape 8" descr="What a 'no deal' Brexit would mean for healthcare of British pensioners in Spai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6" name="Picture 2" descr="What a 'no deal' Brexit would mean for healthcare of British pensioners in Spain"/>
          <p:cNvPicPr>
            <a:picLocks noChangeAspect="1" noChangeArrowheads="1"/>
          </p:cNvPicPr>
          <p:nvPr/>
        </p:nvPicPr>
        <p:blipFill>
          <a:blip r:embed="rId3" cstate="print"/>
          <a:srcRect/>
          <a:stretch>
            <a:fillRect/>
          </a:stretch>
        </p:blipFill>
        <p:spPr bwMode="auto">
          <a:xfrm>
            <a:off x="444462" y="548680"/>
            <a:ext cx="8304002" cy="5255247"/>
          </a:xfrm>
          <a:prstGeom prst="rect">
            <a:avLst/>
          </a:prstGeom>
          <a:noFill/>
        </p:spPr>
      </p:pic>
    </p:spTree>
    <p:extLst>
      <p:ext uri="{BB962C8B-B14F-4D97-AF65-F5344CB8AC3E}">
        <p14:creationId xmlns:p14="http://schemas.microsoft.com/office/powerpoint/2010/main" val="4795566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 2019-06-08 16.15.06.png"/>
          <p:cNvPicPr>
            <a:picLocks noChangeAspect="1"/>
          </p:cNvPicPr>
          <p:nvPr/>
        </p:nvPicPr>
        <p:blipFill>
          <a:blip r:embed="rId3" cstate="print"/>
          <a:srcRect l="32938" t="10405" r="34887" b="42023"/>
          <a:stretch>
            <a:fillRect/>
          </a:stretch>
        </p:blipFill>
        <p:spPr>
          <a:xfrm>
            <a:off x="323528" y="476672"/>
            <a:ext cx="7272808" cy="6048672"/>
          </a:xfrm>
          <a:prstGeom prst="rect">
            <a:avLst/>
          </a:prstGeom>
        </p:spPr>
      </p:pic>
      <p:cxnSp>
        <p:nvCxnSpPr>
          <p:cNvPr id="4" name="Straight Arrow Connector 3"/>
          <p:cNvCxnSpPr/>
          <p:nvPr/>
        </p:nvCxnSpPr>
        <p:spPr>
          <a:xfrm flipH="1">
            <a:off x="4572000" y="3140968"/>
            <a:ext cx="3816424" cy="2448272"/>
          </a:xfrm>
          <a:prstGeom prst="straightConnector1">
            <a:avLst/>
          </a:prstGeom>
          <a:ln w="15875">
            <a:tailEnd type="arrow" w="lg" len="lg"/>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0" y="188640"/>
            <a:ext cx="9144000" cy="369332"/>
          </a:xfrm>
          <a:prstGeom prst="rect">
            <a:avLst/>
          </a:prstGeom>
          <a:noFill/>
        </p:spPr>
        <p:txBody>
          <a:bodyPr wrap="square" rtlCol="0">
            <a:spAutoFit/>
          </a:bodyPr>
          <a:lstStyle/>
          <a:p>
            <a:r>
              <a:rPr lang="en-GB" b="1" dirty="0" smtClean="0">
                <a:solidFill>
                  <a:schemeClr val="bg1">
                    <a:lumMod val="75000"/>
                  </a:schemeClr>
                </a:solidFill>
              </a:rPr>
              <a:t>Introduction </a:t>
            </a:r>
            <a:r>
              <a:rPr lang="en-GB" dirty="0" smtClean="0">
                <a:solidFill>
                  <a:schemeClr val="bg1">
                    <a:lumMod val="75000"/>
                  </a:schemeClr>
                </a:solidFill>
              </a:rPr>
              <a:t>     The projects      </a:t>
            </a:r>
            <a:r>
              <a:rPr lang="en-GB" b="1" dirty="0" smtClean="0"/>
              <a:t>Where are we now?     </a:t>
            </a:r>
            <a:r>
              <a:rPr lang="en-GB" dirty="0" smtClean="0">
                <a:solidFill>
                  <a:schemeClr val="bg1">
                    <a:lumMod val="65000"/>
                  </a:schemeClr>
                </a:solidFill>
              </a:rPr>
              <a:t>Disruptions     Disparities     Conclusion</a:t>
            </a:r>
            <a:endParaRPr lang="en-GB" dirty="0">
              <a:solidFill>
                <a:schemeClr val="bg1">
                  <a:lumMod val="65000"/>
                </a:schemeClr>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Related image"/>
          <p:cNvPicPr>
            <a:picLocks noChangeAspect="1" noChangeArrowheads="1"/>
          </p:cNvPicPr>
          <p:nvPr/>
        </p:nvPicPr>
        <p:blipFill>
          <a:blip r:embed="rId2" cstate="print"/>
          <a:srcRect/>
          <a:stretch>
            <a:fillRect/>
          </a:stretch>
        </p:blipFill>
        <p:spPr bwMode="auto">
          <a:xfrm>
            <a:off x="323528" y="620688"/>
            <a:ext cx="8433367" cy="5616624"/>
          </a:xfrm>
          <a:prstGeom prst="rect">
            <a:avLst/>
          </a:prstGeom>
          <a:noFill/>
        </p:spPr>
      </p:pic>
      <p:sp>
        <p:nvSpPr>
          <p:cNvPr id="4" name="TextBox 3"/>
          <p:cNvSpPr txBox="1"/>
          <p:nvPr/>
        </p:nvSpPr>
        <p:spPr>
          <a:xfrm>
            <a:off x="0" y="188640"/>
            <a:ext cx="9144000" cy="369332"/>
          </a:xfrm>
          <a:prstGeom prst="rect">
            <a:avLst/>
          </a:prstGeom>
          <a:noFill/>
        </p:spPr>
        <p:txBody>
          <a:bodyPr wrap="square" rtlCol="0">
            <a:spAutoFit/>
          </a:bodyPr>
          <a:lstStyle/>
          <a:p>
            <a:r>
              <a:rPr lang="en-GB" b="1" dirty="0" smtClean="0"/>
              <a:t>Introduction </a:t>
            </a:r>
            <a:r>
              <a:rPr lang="en-GB" dirty="0" smtClean="0"/>
              <a:t>     </a:t>
            </a:r>
            <a:r>
              <a:rPr lang="en-GB" dirty="0" smtClean="0">
                <a:solidFill>
                  <a:schemeClr val="bg1">
                    <a:lumMod val="65000"/>
                  </a:schemeClr>
                </a:solidFill>
              </a:rPr>
              <a:t>The projects      Where are we now?     Disruptions     Disparities     Conclusion</a:t>
            </a:r>
            <a:endParaRPr lang="en-GB" dirty="0">
              <a:solidFill>
                <a:schemeClr val="bg1">
                  <a:lumMod val="65000"/>
                </a:schemeClr>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european_union-1"/>
          <p:cNvPicPr>
            <a:picLocks noChangeAspect="1" noChangeArrowheads="1"/>
          </p:cNvPicPr>
          <p:nvPr/>
        </p:nvPicPr>
        <p:blipFill>
          <a:blip r:embed="rId3" cstate="print">
            <a:lum bright="70000" contrast="-70000"/>
          </a:blip>
          <a:srcRect/>
          <a:stretch>
            <a:fillRect/>
          </a:stretch>
        </p:blipFill>
        <p:spPr bwMode="auto">
          <a:xfrm>
            <a:off x="0" y="0"/>
            <a:ext cx="9144000" cy="6858000"/>
          </a:xfrm>
          <a:prstGeom prst="rect">
            <a:avLst/>
          </a:prstGeom>
          <a:noFill/>
          <a:ln w="9525">
            <a:noFill/>
            <a:miter lim="800000"/>
            <a:headEnd/>
            <a:tailEnd/>
          </a:ln>
        </p:spPr>
      </p:pic>
      <p:sp>
        <p:nvSpPr>
          <p:cNvPr id="9223" name="Text Box 7"/>
          <p:cNvSpPr txBox="1">
            <a:spLocks noChangeArrowheads="1"/>
          </p:cNvSpPr>
          <p:nvPr/>
        </p:nvSpPr>
        <p:spPr bwMode="auto">
          <a:xfrm>
            <a:off x="323528" y="260648"/>
            <a:ext cx="8352928" cy="707886"/>
          </a:xfrm>
          <a:prstGeom prst="rect">
            <a:avLst/>
          </a:prstGeom>
          <a:noFill/>
          <a:ln w="9525">
            <a:noFill/>
            <a:miter lim="800000"/>
            <a:headEnd/>
            <a:tailEnd/>
          </a:ln>
          <a:effectLst/>
        </p:spPr>
        <p:txBody>
          <a:bodyPr wrap="square">
            <a:spAutoFit/>
          </a:bodyPr>
          <a:lstStyle/>
          <a:p>
            <a:pPr algn="ctr"/>
            <a:r>
              <a:rPr lang="en-GB" sz="4000" dirty="0" smtClean="0">
                <a:latin typeface="+mj-lt"/>
              </a:rPr>
              <a:t> Isn’t the EU just about trade?</a:t>
            </a:r>
            <a:endParaRPr lang="en-GB" sz="4000" dirty="0">
              <a:latin typeface="+mj-lt"/>
            </a:endParaRPr>
          </a:p>
        </p:txBody>
      </p:sp>
      <p:graphicFrame>
        <p:nvGraphicFramePr>
          <p:cNvPr id="9268" name="Group 52"/>
          <p:cNvGraphicFramePr>
            <a:graphicFrameLocks noGrp="1"/>
          </p:cNvGraphicFramePr>
          <p:nvPr/>
        </p:nvGraphicFramePr>
        <p:xfrm>
          <a:off x="323850" y="1125538"/>
          <a:ext cx="8568630" cy="4916806"/>
        </p:xfrm>
        <a:graphic>
          <a:graphicData uri="http://schemas.openxmlformats.org/drawingml/2006/table">
            <a:tbl>
              <a:tblPr/>
              <a:tblGrid>
                <a:gridCol w="2682189">
                  <a:extLst>
                    <a:ext uri="{9D8B030D-6E8A-4147-A177-3AD203B41FA5}">
                      <a16:colId xmlns:a16="http://schemas.microsoft.com/office/drawing/2014/main" xmlns="" val="20000"/>
                    </a:ext>
                  </a:extLst>
                </a:gridCol>
                <a:gridCol w="5886441">
                  <a:extLst>
                    <a:ext uri="{9D8B030D-6E8A-4147-A177-3AD203B41FA5}">
                      <a16:colId xmlns:a16="http://schemas.microsoft.com/office/drawing/2014/main" xmlns="" val="20001"/>
                    </a:ext>
                  </a:extLst>
                </a:gridCol>
              </a:tblGrid>
              <a:tr h="11318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dirty="0" smtClean="0">
                          <a:ln>
                            <a:noFill/>
                          </a:ln>
                          <a:solidFill>
                            <a:schemeClr val="tx1"/>
                          </a:solidFill>
                          <a:effectLst/>
                          <a:latin typeface="+mj-lt"/>
                        </a:rPr>
                        <a:t>EU Constitutional Law</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mj-lt"/>
                        </a:rPr>
                        <a:t>Competence; law of institutions; law making; nature &amp; effect of EU law; sovereignty, federalism, </a:t>
                      </a:r>
                      <a:r>
                        <a:rPr kumimoji="0" lang="en-GB" sz="2000" b="0" i="0" u="none" strike="noStrike" cap="none" normalizeH="0" baseline="0" dirty="0" err="1" smtClean="0">
                          <a:ln>
                            <a:noFill/>
                          </a:ln>
                          <a:solidFill>
                            <a:schemeClr val="tx1"/>
                          </a:solidFill>
                          <a:effectLst/>
                          <a:latin typeface="+mj-lt"/>
                        </a:rPr>
                        <a:t>subsidiarity</a:t>
                      </a:r>
                      <a:r>
                        <a:rPr kumimoji="0" lang="en-GB" sz="2000" b="0" i="0" u="none" strike="noStrike" cap="none" normalizeH="0" baseline="0" dirty="0" smtClean="0">
                          <a:ln>
                            <a:noFill/>
                          </a:ln>
                          <a:solidFill>
                            <a:schemeClr val="tx1"/>
                          </a:solidFill>
                          <a:effectLst/>
                          <a:latin typeface="+mj-lt"/>
                        </a:rPr>
                        <a:t>; international relations law; human rights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8588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dirty="0" smtClean="0">
                          <a:ln>
                            <a:noFill/>
                          </a:ln>
                          <a:solidFill>
                            <a:schemeClr val="tx1"/>
                          </a:solidFill>
                          <a:effectLst/>
                          <a:latin typeface="+mn-lt"/>
                        </a:rPr>
                        <a:t>EU Administrative Law</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mn-lt"/>
                        </a:rPr>
                        <a:t>Review of legality; accountability; damages actions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19192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smtClean="0">
                          <a:ln>
                            <a:noFill/>
                          </a:ln>
                          <a:solidFill>
                            <a:schemeClr val="tx1"/>
                          </a:solidFill>
                          <a:effectLst/>
                          <a:latin typeface="+mn-lt"/>
                        </a:rPr>
                        <a:t>EU Social and Economic Law</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mn-lt"/>
                        </a:rPr>
                        <a:t>Single market; free movement of goods; capital; free movement of workers; freedom of establishment; freedom to provide/receive services; citizenship; consumer protection; environmental protection; public health; cohesion of fiscal regimes; non-discrimination law</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10048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smtClean="0">
                          <a:ln>
                            <a:noFill/>
                          </a:ln>
                          <a:solidFill>
                            <a:schemeClr val="tx1"/>
                          </a:solidFill>
                          <a:effectLst/>
                          <a:latin typeface="+mn-lt"/>
                        </a:rPr>
                        <a:t>EU Competition Law</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mn-lt"/>
                        </a:rPr>
                        <a:t>Restrictive practices; abuse of a dominant position; mergers; state monopolies and services of general interest; state aids; the state and the common market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bl>
          </a:graphicData>
        </a:graphic>
      </p:graphicFrame>
      <p:sp>
        <p:nvSpPr>
          <p:cNvPr id="9266" name="Rectangle 50"/>
          <p:cNvSpPr>
            <a:spLocks noChangeArrowheads="1"/>
          </p:cNvSpPr>
          <p:nvPr/>
        </p:nvSpPr>
        <p:spPr bwMode="auto">
          <a:xfrm>
            <a:off x="467544" y="6237312"/>
            <a:ext cx="8092536" cy="369332"/>
          </a:xfrm>
          <a:prstGeom prst="rect">
            <a:avLst/>
          </a:prstGeom>
          <a:noFill/>
          <a:ln w="9525">
            <a:noFill/>
            <a:miter lim="800000"/>
            <a:headEnd/>
            <a:tailEnd/>
          </a:ln>
          <a:effectLst/>
        </p:spPr>
        <p:txBody>
          <a:bodyPr wrap="none">
            <a:spAutoFit/>
          </a:bodyPr>
          <a:lstStyle/>
          <a:p>
            <a:r>
              <a:rPr lang="en-GB" dirty="0">
                <a:latin typeface="Calibri" pitchFamily="34" charset="0"/>
              </a:rPr>
              <a:t>Headings adapted from </a:t>
            </a:r>
            <a:r>
              <a:rPr lang="en-GB" dirty="0" smtClean="0">
                <a:latin typeface="Calibri" pitchFamily="34" charset="0"/>
              </a:rPr>
              <a:t>Craig and de </a:t>
            </a:r>
            <a:r>
              <a:rPr lang="en-GB" dirty="0" err="1" smtClean="0">
                <a:latin typeface="Calibri" pitchFamily="34" charset="0"/>
              </a:rPr>
              <a:t>Búrca</a:t>
            </a:r>
            <a:r>
              <a:rPr lang="en-GB" dirty="0" smtClean="0">
                <a:latin typeface="Calibri" pitchFamily="34" charset="0"/>
              </a:rPr>
              <a:t>, </a:t>
            </a:r>
            <a:r>
              <a:rPr lang="en-GB" i="1" dirty="0">
                <a:latin typeface="Calibri" pitchFamily="34" charset="0"/>
              </a:rPr>
              <a:t>European Union Law</a:t>
            </a:r>
            <a:r>
              <a:rPr lang="en-GB" dirty="0">
                <a:latin typeface="Calibri" pitchFamily="34" charset="0"/>
              </a:rPr>
              <a:t> </a:t>
            </a:r>
            <a:r>
              <a:rPr lang="en-GB" dirty="0" smtClean="0">
                <a:latin typeface="Calibri" pitchFamily="34" charset="0"/>
              </a:rPr>
              <a:t>(Oxford: OUP 2015)</a:t>
            </a:r>
            <a:endParaRPr lang="en-GB" dirty="0">
              <a:latin typeface="Calibri" pitchFamily="34" charset="0"/>
            </a:endParaRPr>
          </a:p>
        </p:txBody>
      </p:sp>
      <p:sp>
        <p:nvSpPr>
          <p:cNvPr id="6" name="Rectangle 23"/>
          <p:cNvSpPr>
            <a:spLocks noChangeArrowheads="1"/>
          </p:cNvSpPr>
          <p:nvPr/>
        </p:nvSpPr>
        <p:spPr bwMode="auto">
          <a:xfrm>
            <a:off x="2268538" y="908050"/>
            <a:ext cx="1366837" cy="5329238"/>
          </a:xfrm>
          <a:prstGeom prst="rect">
            <a:avLst/>
          </a:prstGeom>
          <a:solidFill>
            <a:srgbClr val="800080">
              <a:alpha val="39999"/>
            </a:srgbClr>
          </a:solidFill>
          <a:ln w="9525">
            <a:solidFill>
              <a:schemeClr val="tx1"/>
            </a:solidFill>
            <a:miter lim="800000"/>
            <a:headEnd/>
            <a:tailEnd/>
          </a:ln>
          <a:effectLst/>
        </p:spPr>
        <p:txBody>
          <a:bodyPr wrap="none" anchor="ctr"/>
          <a:lstStyle/>
          <a:p>
            <a:endParaRPr lang="en-GB"/>
          </a:p>
        </p:txBody>
      </p:sp>
      <p:sp>
        <p:nvSpPr>
          <p:cNvPr id="7" name="TextBox 6"/>
          <p:cNvSpPr txBox="1"/>
          <p:nvPr/>
        </p:nvSpPr>
        <p:spPr>
          <a:xfrm>
            <a:off x="0" y="0"/>
            <a:ext cx="9144000" cy="369332"/>
          </a:xfrm>
          <a:prstGeom prst="rect">
            <a:avLst/>
          </a:prstGeom>
          <a:noFill/>
        </p:spPr>
        <p:txBody>
          <a:bodyPr wrap="square" rtlCol="0">
            <a:spAutoFit/>
          </a:bodyPr>
          <a:lstStyle/>
          <a:p>
            <a:r>
              <a:rPr lang="en-GB" b="1" dirty="0" smtClean="0">
                <a:solidFill>
                  <a:schemeClr val="bg1">
                    <a:lumMod val="75000"/>
                  </a:schemeClr>
                </a:solidFill>
              </a:rPr>
              <a:t>Introduction </a:t>
            </a:r>
            <a:r>
              <a:rPr lang="en-GB" dirty="0" smtClean="0">
                <a:solidFill>
                  <a:schemeClr val="bg1">
                    <a:lumMod val="75000"/>
                  </a:schemeClr>
                </a:solidFill>
              </a:rPr>
              <a:t>     The projects      </a:t>
            </a:r>
            <a:r>
              <a:rPr lang="en-GB" dirty="0" smtClean="0">
                <a:solidFill>
                  <a:schemeClr val="bg1">
                    <a:lumMod val="65000"/>
                  </a:schemeClr>
                </a:solidFill>
              </a:rPr>
              <a:t>Where are we now?     </a:t>
            </a:r>
            <a:r>
              <a:rPr lang="en-GB" b="1" dirty="0" smtClean="0"/>
              <a:t>Disruptions     Disparities     </a:t>
            </a:r>
            <a:r>
              <a:rPr lang="en-GB" dirty="0" smtClean="0">
                <a:solidFill>
                  <a:schemeClr val="bg1">
                    <a:lumMod val="65000"/>
                  </a:schemeClr>
                </a:solidFill>
              </a:rPr>
              <a:t>Conclusion</a:t>
            </a:r>
            <a:endParaRPr lang="en-GB"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88640"/>
            <a:ext cx="9144000" cy="369332"/>
          </a:xfrm>
          <a:prstGeom prst="rect">
            <a:avLst/>
          </a:prstGeom>
          <a:noFill/>
        </p:spPr>
        <p:txBody>
          <a:bodyPr wrap="square" rtlCol="0">
            <a:spAutoFit/>
          </a:bodyPr>
          <a:lstStyle/>
          <a:p>
            <a:r>
              <a:rPr lang="en-GB" b="1" dirty="0" smtClean="0">
                <a:solidFill>
                  <a:schemeClr val="bg1">
                    <a:lumMod val="75000"/>
                  </a:schemeClr>
                </a:solidFill>
              </a:rPr>
              <a:t>Introduction </a:t>
            </a:r>
            <a:r>
              <a:rPr lang="en-GB" dirty="0" smtClean="0">
                <a:solidFill>
                  <a:schemeClr val="bg1">
                    <a:lumMod val="75000"/>
                  </a:schemeClr>
                </a:solidFill>
              </a:rPr>
              <a:t>     The projects      </a:t>
            </a:r>
            <a:r>
              <a:rPr lang="en-GB" dirty="0" smtClean="0">
                <a:solidFill>
                  <a:schemeClr val="bg1">
                    <a:lumMod val="65000"/>
                  </a:schemeClr>
                </a:solidFill>
              </a:rPr>
              <a:t>Where are we now?     </a:t>
            </a:r>
            <a:r>
              <a:rPr lang="en-GB" b="1" dirty="0" smtClean="0"/>
              <a:t>Disruptions     </a:t>
            </a:r>
            <a:r>
              <a:rPr lang="en-GB" b="1" dirty="0" smtClean="0">
                <a:solidFill>
                  <a:schemeClr val="bg1">
                    <a:lumMod val="65000"/>
                  </a:schemeClr>
                </a:solidFill>
              </a:rPr>
              <a:t>Disparities   </a:t>
            </a:r>
            <a:r>
              <a:rPr lang="en-GB" b="1" dirty="0" smtClean="0"/>
              <a:t>  </a:t>
            </a:r>
            <a:r>
              <a:rPr lang="en-GB" dirty="0" smtClean="0">
                <a:solidFill>
                  <a:schemeClr val="bg1">
                    <a:lumMod val="65000"/>
                  </a:schemeClr>
                </a:solidFill>
              </a:rPr>
              <a:t>Conclusion</a:t>
            </a:r>
            <a:endParaRPr lang="en-GB" dirty="0">
              <a:solidFill>
                <a:schemeClr val="bg1">
                  <a:lumMod val="65000"/>
                </a:schemeClr>
              </a:solidFill>
            </a:endParaRPr>
          </a:p>
        </p:txBody>
      </p:sp>
      <p:sp>
        <p:nvSpPr>
          <p:cNvPr id="2" name="Rounded Rectangular Callout 1"/>
          <p:cNvSpPr/>
          <p:nvPr/>
        </p:nvSpPr>
        <p:spPr>
          <a:xfrm>
            <a:off x="1115616" y="1412776"/>
            <a:ext cx="7056784" cy="3672408"/>
          </a:xfrm>
          <a:prstGeom prst="wedgeRoundRectCallout">
            <a:avLst>
              <a:gd name="adj1" fmla="val -52120"/>
              <a:gd name="adj2" fmla="val 78461"/>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mr-IN" sz="3600" dirty="0" smtClean="0"/>
              <a:t>…</a:t>
            </a:r>
            <a:r>
              <a:rPr lang="en-GB" sz="3600" dirty="0" smtClean="0"/>
              <a:t>  We are unpicking an extraordinarily close relationship which has developed over decades and covers everything [to do with health] </a:t>
            </a:r>
            <a:r>
              <a:rPr lang="mr-IN" sz="3600" dirty="0" smtClean="0"/>
              <a:t>…</a:t>
            </a:r>
            <a:endParaRPr lang="en-US" sz="36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88640"/>
            <a:ext cx="9144000" cy="369332"/>
          </a:xfrm>
          <a:prstGeom prst="rect">
            <a:avLst/>
          </a:prstGeom>
          <a:noFill/>
        </p:spPr>
        <p:txBody>
          <a:bodyPr wrap="square" rtlCol="0">
            <a:spAutoFit/>
          </a:bodyPr>
          <a:lstStyle/>
          <a:p>
            <a:r>
              <a:rPr lang="en-GB" b="1" dirty="0" smtClean="0">
                <a:solidFill>
                  <a:schemeClr val="bg1">
                    <a:lumMod val="75000"/>
                  </a:schemeClr>
                </a:solidFill>
              </a:rPr>
              <a:t>Introduction </a:t>
            </a:r>
            <a:r>
              <a:rPr lang="en-GB" dirty="0" smtClean="0">
                <a:solidFill>
                  <a:schemeClr val="bg1">
                    <a:lumMod val="75000"/>
                  </a:schemeClr>
                </a:solidFill>
              </a:rPr>
              <a:t>     The projects      </a:t>
            </a:r>
            <a:r>
              <a:rPr lang="en-GB" dirty="0" smtClean="0">
                <a:solidFill>
                  <a:schemeClr val="bg1">
                    <a:lumMod val="65000"/>
                  </a:schemeClr>
                </a:solidFill>
              </a:rPr>
              <a:t>Where are we now?     </a:t>
            </a:r>
            <a:r>
              <a:rPr lang="en-GB" b="1" dirty="0" smtClean="0"/>
              <a:t>Disruptions     </a:t>
            </a:r>
            <a:r>
              <a:rPr lang="en-GB" b="1" dirty="0" smtClean="0">
                <a:solidFill>
                  <a:schemeClr val="bg1">
                    <a:lumMod val="65000"/>
                  </a:schemeClr>
                </a:solidFill>
              </a:rPr>
              <a:t>Disparities   </a:t>
            </a:r>
            <a:r>
              <a:rPr lang="en-GB" b="1" dirty="0" smtClean="0"/>
              <a:t>  </a:t>
            </a:r>
            <a:r>
              <a:rPr lang="en-GB" dirty="0" smtClean="0">
                <a:solidFill>
                  <a:schemeClr val="bg1">
                    <a:lumMod val="65000"/>
                  </a:schemeClr>
                </a:solidFill>
              </a:rPr>
              <a:t>Conclusion</a:t>
            </a:r>
            <a:endParaRPr lang="en-GB" dirty="0">
              <a:solidFill>
                <a:schemeClr val="bg1">
                  <a:lumMod val="65000"/>
                </a:schemeClr>
              </a:solidFill>
            </a:endParaRPr>
          </a:p>
        </p:txBody>
      </p:sp>
      <p:pic>
        <p:nvPicPr>
          <p:cNvPr id="5" name="Picture 4" descr="Screenshot 2019-06-11 11.33.2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836712"/>
            <a:ext cx="7742840" cy="5798822"/>
          </a:xfrm>
          <a:prstGeom prst="rect">
            <a:avLst/>
          </a:prstGeom>
        </p:spPr>
      </p:pic>
    </p:spTree>
    <p:extLst>
      <p:ext uri="{BB962C8B-B14F-4D97-AF65-F5344CB8AC3E}">
        <p14:creationId xmlns:p14="http://schemas.microsoft.com/office/powerpoint/2010/main" val="28444548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88640"/>
            <a:ext cx="9144000" cy="369332"/>
          </a:xfrm>
          <a:prstGeom prst="rect">
            <a:avLst/>
          </a:prstGeom>
          <a:noFill/>
        </p:spPr>
        <p:txBody>
          <a:bodyPr wrap="square" rtlCol="0">
            <a:spAutoFit/>
          </a:bodyPr>
          <a:lstStyle/>
          <a:p>
            <a:r>
              <a:rPr lang="en-GB" b="1" dirty="0" smtClean="0">
                <a:solidFill>
                  <a:schemeClr val="bg1">
                    <a:lumMod val="75000"/>
                  </a:schemeClr>
                </a:solidFill>
              </a:rPr>
              <a:t>Introduction </a:t>
            </a:r>
            <a:r>
              <a:rPr lang="en-GB" dirty="0" smtClean="0">
                <a:solidFill>
                  <a:schemeClr val="bg1">
                    <a:lumMod val="75000"/>
                  </a:schemeClr>
                </a:solidFill>
              </a:rPr>
              <a:t>     The projects      </a:t>
            </a:r>
            <a:r>
              <a:rPr lang="en-GB" dirty="0" smtClean="0">
                <a:solidFill>
                  <a:schemeClr val="bg1">
                    <a:lumMod val="65000"/>
                  </a:schemeClr>
                </a:solidFill>
              </a:rPr>
              <a:t>Where are we now?     </a:t>
            </a:r>
            <a:r>
              <a:rPr lang="en-GB" b="1" dirty="0" smtClean="0"/>
              <a:t>Disruptions     </a:t>
            </a:r>
            <a:r>
              <a:rPr lang="en-GB" b="1" dirty="0" smtClean="0">
                <a:solidFill>
                  <a:schemeClr val="bg1">
                    <a:lumMod val="65000"/>
                  </a:schemeClr>
                </a:solidFill>
              </a:rPr>
              <a:t>Disparities   </a:t>
            </a:r>
            <a:r>
              <a:rPr lang="en-GB" b="1" dirty="0" smtClean="0"/>
              <a:t>  </a:t>
            </a:r>
            <a:r>
              <a:rPr lang="en-GB" dirty="0" smtClean="0">
                <a:solidFill>
                  <a:schemeClr val="bg1">
                    <a:lumMod val="65000"/>
                  </a:schemeClr>
                </a:solidFill>
              </a:rPr>
              <a:t>Conclusion</a:t>
            </a:r>
            <a:endParaRPr lang="en-GB" dirty="0">
              <a:solidFill>
                <a:schemeClr val="bg1">
                  <a:lumMod val="65000"/>
                </a:schemeClr>
              </a:solidFill>
            </a:endParaRPr>
          </a:p>
        </p:txBody>
      </p:sp>
      <p:sp>
        <p:nvSpPr>
          <p:cNvPr id="2" name="Rounded Rectangular Callout 1"/>
          <p:cNvSpPr/>
          <p:nvPr/>
        </p:nvSpPr>
        <p:spPr>
          <a:xfrm>
            <a:off x="827584" y="1196752"/>
            <a:ext cx="7344816" cy="4464496"/>
          </a:xfrm>
          <a:prstGeom prst="wedgeRoundRectCallout">
            <a:avLst>
              <a:gd name="adj1" fmla="val 47143"/>
              <a:gd name="adj2" fmla="val 64860"/>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mr-IN" sz="2800" dirty="0" smtClean="0"/>
              <a:t>…</a:t>
            </a:r>
            <a:r>
              <a:rPr lang="en-GB" sz="2800" dirty="0" smtClean="0"/>
              <a:t>  ministers sort of minimise health] </a:t>
            </a:r>
            <a:r>
              <a:rPr lang="mr-IN" sz="2800" dirty="0" smtClean="0"/>
              <a:t>–</a:t>
            </a:r>
            <a:r>
              <a:rPr lang="en-GB" sz="2800" dirty="0" smtClean="0"/>
              <a:t> a kind of ‘nothing to see here’ approach </a:t>
            </a:r>
            <a:r>
              <a:rPr lang="mr-IN" sz="2800" dirty="0" smtClean="0"/>
              <a:t>–</a:t>
            </a:r>
            <a:r>
              <a:rPr lang="en-GB" sz="2800" dirty="0" smtClean="0"/>
              <a:t> whereas in fact there is a lot to see here and it’s been a steady drum beat from clinicians, researchers, the voluntary sector, certainly within the Health &amp; Social Care Committee and others </a:t>
            </a:r>
            <a:r>
              <a:rPr lang="en-GB" sz="2800" dirty="0" err="1" smtClean="0"/>
              <a:t>eg</a:t>
            </a:r>
            <a:r>
              <a:rPr lang="en-GB" sz="2800" dirty="0" smtClean="0"/>
              <a:t> Science &amp; Technology Committee, Public Accounts Committee </a:t>
            </a:r>
            <a:r>
              <a:rPr lang="mr-IN" sz="2800" dirty="0" smtClean="0"/>
              <a:t>…</a:t>
            </a:r>
            <a:endParaRPr lang="en-US" sz="2800" dirty="0"/>
          </a:p>
        </p:txBody>
      </p:sp>
    </p:spTree>
    <p:extLst>
      <p:ext uri="{BB962C8B-B14F-4D97-AF65-F5344CB8AC3E}">
        <p14:creationId xmlns:p14="http://schemas.microsoft.com/office/powerpoint/2010/main" val="2632349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88640"/>
            <a:ext cx="9144000" cy="369332"/>
          </a:xfrm>
          <a:prstGeom prst="rect">
            <a:avLst/>
          </a:prstGeom>
          <a:noFill/>
        </p:spPr>
        <p:txBody>
          <a:bodyPr wrap="square" rtlCol="0">
            <a:spAutoFit/>
          </a:bodyPr>
          <a:lstStyle/>
          <a:p>
            <a:r>
              <a:rPr lang="en-GB" b="1" dirty="0" smtClean="0">
                <a:solidFill>
                  <a:schemeClr val="bg1">
                    <a:lumMod val="75000"/>
                  </a:schemeClr>
                </a:solidFill>
              </a:rPr>
              <a:t>Introduction </a:t>
            </a:r>
            <a:r>
              <a:rPr lang="en-GB" dirty="0" smtClean="0">
                <a:solidFill>
                  <a:schemeClr val="bg1">
                    <a:lumMod val="75000"/>
                  </a:schemeClr>
                </a:solidFill>
              </a:rPr>
              <a:t>     The projects      </a:t>
            </a:r>
            <a:r>
              <a:rPr lang="en-GB" dirty="0" smtClean="0">
                <a:solidFill>
                  <a:schemeClr val="bg1">
                    <a:lumMod val="65000"/>
                  </a:schemeClr>
                </a:solidFill>
              </a:rPr>
              <a:t>Where are we now?     </a:t>
            </a:r>
            <a:r>
              <a:rPr lang="en-GB" b="1" dirty="0" smtClean="0"/>
              <a:t>Disruptions     </a:t>
            </a:r>
            <a:r>
              <a:rPr lang="en-GB" b="1" dirty="0" smtClean="0">
                <a:solidFill>
                  <a:schemeClr val="bg1">
                    <a:lumMod val="65000"/>
                  </a:schemeClr>
                </a:solidFill>
              </a:rPr>
              <a:t>Disparities   </a:t>
            </a:r>
            <a:r>
              <a:rPr lang="en-GB" b="1" dirty="0" smtClean="0"/>
              <a:t>  </a:t>
            </a:r>
            <a:r>
              <a:rPr lang="en-GB" dirty="0" smtClean="0">
                <a:solidFill>
                  <a:schemeClr val="bg1">
                    <a:lumMod val="65000"/>
                  </a:schemeClr>
                </a:solidFill>
              </a:rPr>
              <a:t>Conclusion</a:t>
            </a:r>
            <a:endParaRPr lang="en-GB" dirty="0">
              <a:solidFill>
                <a:schemeClr val="bg1">
                  <a:lumMod val="65000"/>
                </a:schemeClr>
              </a:solidFill>
            </a:endParaRPr>
          </a:p>
        </p:txBody>
      </p:sp>
      <p:sp>
        <p:nvSpPr>
          <p:cNvPr id="2" name="Rounded Rectangular Callout 1"/>
          <p:cNvSpPr/>
          <p:nvPr/>
        </p:nvSpPr>
        <p:spPr>
          <a:xfrm>
            <a:off x="1115616" y="1412776"/>
            <a:ext cx="7056784" cy="3672408"/>
          </a:xfrm>
          <a:prstGeom prst="wedgeRoundRectCallout">
            <a:avLst>
              <a:gd name="adj1" fmla="val -52120"/>
              <a:gd name="adj2" fmla="val 78461"/>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mr-IN" sz="4000" dirty="0" smtClean="0"/>
              <a:t>…</a:t>
            </a:r>
            <a:r>
              <a:rPr lang="en-GB" sz="4000" dirty="0" smtClean="0"/>
              <a:t>  I think a lot of this is back of a fag packet </a:t>
            </a:r>
            <a:r>
              <a:rPr lang="mr-IN" sz="4000" dirty="0" smtClean="0"/>
              <a:t>…</a:t>
            </a:r>
            <a:endParaRPr lang="en-US" sz="4000" dirty="0"/>
          </a:p>
        </p:txBody>
      </p:sp>
    </p:spTree>
    <p:extLst>
      <p:ext uri="{BB962C8B-B14F-4D97-AF65-F5344CB8AC3E}">
        <p14:creationId xmlns:p14="http://schemas.microsoft.com/office/powerpoint/2010/main" val="1545704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88640"/>
            <a:ext cx="9144000" cy="369332"/>
          </a:xfrm>
          <a:prstGeom prst="rect">
            <a:avLst/>
          </a:prstGeom>
          <a:noFill/>
        </p:spPr>
        <p:txBody>
          <a:bodyPr wrap="square" rtlCol="0">
            <a:spAutoFit/>
          </a:bodyPr>
          <a:lstStyle/>
          <a:p>
            <a:r>
              <a:rPr lang="en-GB" b="1" dirty="0" smtClean="0">
                <a:solidFill>
                  <a:schemeClr val="bg1">
                    <a:lumMod val="75000"/>
                  </a:schemeClr>
                </a:solidFill>
              </a:rPr>
              <a:t>Introduction </a:t>
            </a:r>
            <a:r>
              <a:rPr lang="en-GB" dirty="0" smtClean="0">
                <a:solidFill>
                  <a:schemeClr val="bg1">
                    <a:lumMod val="75000"/>
                  </a:schemeClr>
                </a:solidFill>
              </a:rPr>
              <a:t>     The projects      </a:t>
            </a:r>
            <a:r>
              <a:rPr lang="en-GB" dirty="0" smtClean="0">
                <a:solidFill>
                  <a:schemeClr val="bg1">
                    <a:lumMod val="65000"/>
                  </a:schemeClr>
                </a:solidFill>
              </a:rPr>
              <a:t>Where are we now?     </a:t>
            </a:r>
            <a:r>
              <a:rPr lang="en-GB" b="1" dirty="0" smtClean="0"/>
              <a:t>Disruptions     </a:t>
            </a:r>
            <a:r>
              <a:rPr lang="en-GB" b="1" dirty="0" smtClean="0">
                <a:solidFill>
                  <a:schemeClr val="bg1">
                    <a:lumMod val="65000"/>
                  </a:schemeClr>
                </a:solidFill>
              </a:rPr>
              <a:t>Disparities   </a:t>
            </a:r>
            <a:r>
              <a:rPr lang="en-GB" b="1" dirty="0" smtClean="0"/>
              <a:t>  </a:t>
            </a:r>
            <a:r>
              <a:rPr lang="en-GB" dirty="0" smtClean="0">
                <a:solidFill>
                  <a:schemeClr val="bg1">
                    <a:lumMod val="65000"/>
                  </a:schemeClr>
                </a:solidFill>
              </a:rPr>
              <a:t>Conclusion</a:t>
            </a:r>
            <a:endParaRPr lang="en-GB" dirty="0">
              <a:solidFill>
                <a:schemeClr val="bg1">
                  <a:lumMod val="65000"/>
                </a:schemeClr>
              </a:solidFill>
            </a:endParaRPr>
          </a:p>
        </p:txBody>
      </p:sp>
      <p:sp>
        <p:nvSpPr>
          <p:cNvPr id="2" name="Rounded Rectangular Callout 1"/>
          <p:cNvSpPr/>
          <p:nvPr/>
        </p:nvSpPr>
        <p:spPr>
          <a:xfrm>
            <a:off x="827584" y="1196752"/>
            <a:ext cx="7344816" cy="4464496"/>
          </a:xfrm>
          <a:prstGeom prst="wedgeRoundRectCallout">
            <a:avLst>
              <a:gd name="adj1" fmla="val 47143"/>
              <a:gd name="adj2" fmla="val 64860"/>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mr-IN" sz="3600" dirty="0" smtClean="0"/>
              <a:t>…</a:t>
            </a:r>
            <a:r>
              <a:rPr lang="en-GB" sz="3600" dirty="0" smtClean="0"/>
              <a:t>  there’s been some kind of, like, some kid going ‘you can’t see me’, you know? ‘There isn’t a problem, I’m not engaging with anybody’ </a:t>
            </a:r>
            <a:r>
              <a:rPr lang="mr-IN" sz="3600" dirty="0" smtClean="0"/>
              <a:t>…</a:t>
            </a:r>
            <a:endParaRPr lang="en-US" sz="3600" dirty="0"/>
          </a:p>
        </p:txBody>
      </p:sp>
    </p:spTree>
    <p:extLst>
      <p:ext uri="{BB962C8B-B14F-4D97-AF65-F5344CB8AC3E}">
        <p14:creationId xmlns:p14="http://schemas.microsoft.com/office/powerpoint/2010/main" val="24348035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 2019-03-01 17.46.24.png"/>
          <p:cNvPicPr>
            <a:picLocks noChangeAspect="1"/>
          </p:cNvPicPr>
          <p:nvPr/>
        </p:nvPicPr>
        <p:blipFill>
          <a:blip r:embed="rId3" cstate="print"/>
          <a:srcRect l="24013" t="9401" r="24800" b="2401"/>
          <a:stretch>
            <a:fillRect/>
          </a:stretch>
        </p:blipFill>
        <p:spPr>
          <a:xfrm>
            <a:off x="899592" y="836712"/>
            <a:ext cx="6048672" cy="5862559"/>
          </a:xfrm>
          <a:prstGeom prst="rect">
            <a:avLst/>
          </a:prstGeom>
        </p:spPr>
      </p:pic>
      <p:sp>
        <p:nvSpPr>
          <p:cNvPr id="3" name="TextBox 2"/>
          <p:cNvSpPr txBox="1"/>
          <p:nvPr/>
        </p:nvSpPr>
        <p:spPr>
          <a:xfrm>
            <a:off x="0" y="188640"/>
            <a:ext cx="9144000" cy="369332"/>
          </a:xfrm>
          <a:prstGeom prst="rect">
            <a:avLst/>
          </a:prstGeom>
          <a:noFill/>
        </p:spPr>
        <p:txBody>
          <a:bodyPr wrap="square" rtlCol="0">
            <a:spAutoFit/>
          </a:bodyPr>
          <a:lstStyle/>
          <a:p>
            <a:r>
              <a:rPr lang="en-GB" b="1" dirty="0" smtClean="0">
                <a:solidFill>
                  <a:schemeClr val="bg1">
                    <a:lumMod val="75000"/>
                  </a:schemeClr>
                </a:solidFill>
              </a:rPr>
              <a:t>Introduction </a:t>
            </a:r>
            <a:r>
              <a:rPr lang="en-GB" dirty="0" smtClean="0">
                <a:solidFill>
                  <a:schemeClr val="bg1">
                    <a:lumMod val="75000"/>
                  </a:schemeClr>
                </a:solidFill>
              </a:rPr>
              <a:t>     The projects      </a:t>
            </a:r>
            <a:r>
              <a:rPr lang="en-GB" dirty="0" smtClean="0">
                <a:solidFill>
                  <a:schemeClr val="bg1">
                    <a:lumMod val="65000"/>
                  </a:schemeClr>
                </a:solidFill>
              </a:rPr>
              <a:t>Where are we now?     </a:t>
            </a:r>
            <a:r>
              <a:rPr lang="en-GB" b="1" dirty="0" smtClean="0"/>
              <a:t>Disruptions     </a:t>
            </a:r>
            <a:r>
              <a:rPr lang="en-GB" b="1" dirty="0" smtClean="0">
                <a:solidFill>
                  <a:schemeClr val="bg1">
                    <a:lumMod val="65000"/>
                  </a:schemeClr>
                </a:solidFill>
              </a:rPr>
              <a:t>Disparities   </a:t>
            </a:r>
            <a:r>
              <a:rPr lang="en-GB" b="1" dirty="0" smtClean="0"/>
              <a:t>  </a:t>
            </a:r>
            <a:r>
              <a:rPr lang="en-GB" dirty="0" smtClean="0">
                <a:solidFill>
                  <a:schemeClr val="bg1">
                    <a:lumMod val="65000"/>
                  </a:schemeClr>
                </a:solidFill>
              </a:rPr>
              <a:t>Conclusion</a:t>
            </a:r>
            <a:endParaRPr lang="en-GB" dirty="0">
              <a:solidFill>
                <a:schemeClr val="bg1">
                  <a:lumMod val="65000"/>
                </a:schemeClr>
              </a:solidFill>
            </a:endParaRPr>
          </a:p>
        </p:txBody>
      </p:sp>
    </p:spTree>
    <p:extLst>
      <p:ext uri="{BB962C8B-B14F-4D97-AF65-F5344CB8AC3E}">
        <p14:creationId xmlns:p14="http://schemas.microsoft.com/office/powerpoint/2010/main" val="1241648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88640"/>
            <a:ext cx="9144000" cy="369332"/>
          </a:xfrm>
          <a:prstGeom prst="rect">
            <a:avLst/>
          </a:prstGeom>
          <a:noFill/>
        </p:spPr>
        <p:txBody>
          <a:bodyPr wrap="square" rtlCol="0">
            <a:spAutoFit/>
          </a:bodyPr>
          <a:lstStyle/>
          <a:p>
            <a:r>
              <a:rPr lang="en-GB" b="1" dirty="0" smtClean="0">
                <a:solidFill>
                  <a:schemeClr val="bg1">
                    <a:lumMod val="75000"/>
                  </a:schemeClr>
                </a:solidFill>
              </a:rPr>
              <a:t>Introduction </a:t>
            </a:r>
            <a:r>
              <a:rPr lang="en-GB" dirty="0" smtClean="0">
                <a:solidFill>
                  <a:schemeClr val="bg1">
                    <a:lumMod val="75000"/>
                  </a:schemeClr>
                </a:solidFill>
              </a:rPr>
              <a:t>     The projects      </a:t>
            </a:r>
            <a:r>
              <a:rPr lang="en-GB" dirty="0" smtClean="0">
                <a:solidFill>
                  <a:schemeClr val="bg1">
                    <a:lumMod val="65000"/>
                  </a:schemeClr>
                </a:solidFill>
              </a:rPr>
              <a:t>Where are we now?     </a:t>
            </a:r>
            <a:r>
              <a:rPr lang="en-GB" b="1" dirty="0" smtClean="0"/>
              <a:t>Disruptions     </a:t>
            </a:r>
            <a:r>
              <a:rPr lang="en-GB" b="1" dirty="0" smtClean="0">
                <a:solidFill>
                  <a:schemeClr val="bg1">
                    <a:lumMod val="65000"/>
                  </a:schemeClr>
                </a:solidFill>
              </a:rPr>
              <a:t>Disparities   </a:t>
            </a:r>
            <a:r>
              <a:rPr lang="en-GB" b="1" dirty="0" smtClean="0"/>
              <a:t>  </a:t>
            </a:r>
            <a:r>
              <a:rPr lang="en-GB" dirty="0" smtClean="0">
                <a:solidFill>
                  <a:schemeClr val="bg1">
                    <a:lumMod val="65000"/>
                  </a:schemeClr>
                </a:solidFill>
              </a:rPr>
              <a:t>Conclusion</a:t>
            </a:r>
            <a:endParaRPr lang="en-GB" dirty="0">
              <a:solidFill>
                <a:schemeClr val="bg1">
                  <a:lumMod val="65000"/>
                </a:schemeClr>
              </a:solidFill>
            </a:endParaRPr>
          </a:p>
        </p:txBody>
      </p:sp>
      <p:pic>
        <p:nvPicPr>
          <p:cNvPr id="4" name="Picture 3" descr="Screenshot 2019-03-01 17.49.54.png"/>
          <p:cNvPicPr>
            <a:picLocks noChangeAspect="1"/>
          </p:cNvPicPr>
          <p:nvPr/>
        </p:nvPicPr>
        <p:blipFill>
          <a:blip r:embed="rId2" cstate="print"/>
          <a:srcRect l="19288" t="8001" r="20863" b="5201"/>
          <a:stretch>
            <a:fillRect/>
          </a:stretch>
        </p:blipFill>
        <p:spPr>
          <a:xfrm>
            <a:off x="755576" y="446353"/>
            <a:ext cx="7704856" cy="628554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88640"/>
            <a:ext cx="9144000" cy="369332"/>
          </a:xfrm>
          <a:prstGeom prst="rect">
            <a:avLst/>
          </a:prstGeom>
          <a:noFill/>
        </p:spPr>
        <p:txBody>
          <a:bodyPr wrap="square" rtlCol="0">
            <a:spAutoFit/>
          </a:bodyPr>
          <a:lstStyle/>
          <a:p>
            <a:r>
              <a:rPr lang="en-GB" b="1" dirty="0" smtClean="0">
                <a:solidFill>
                  <a:schemeClr val="bg1">
                    <a:lumMod val="75000"/>
                  </a:schemeClr>
                </a:solidFill>
              </a:rPr>
              <a:t>Introduction </a:t>
            </a:r>
            <a:r>
              <a:rPr lang="en-GB" dirty="0" smtClean="0">
                <a:solidFill>
                  <a:schemeClr val="bg1">
                    <a:lumMod val="75000"/>
                  </a:schemeClr>
                </a:solidFill>
              </a:rPr>
              <a:t>     The projects      </a:t>
            </a:r>
            <a:r>
              <a:rPr lang="en-GB" dirty="0" smtClean="0">
                <a:solidFill>
                  <a:schemeClr val="bg1">
                    <a:lumMod val="65000"/>
                  </a:schemeClr>
                </a:solidFill>
              </a:rPr>
              <a:t>Where are we now?     </a:t>
            </a:r>
            <a:r>
              <a:rPr lang="en-GB" b="1" dirty="0" smtClean="0"/>
              <a:t>Disruptions     </a:t>
            </a:r>
            <a:r>
              <a:rPr lang="en-GB" b="1" dirty="0" smtClean="0">
                <a:solidFill>
                  <a:schemeClr val="bg1">
                    <a:lumMod val="65000"/>
                  </a:schemeClr>
                </a:solidFill>
              </a:rPr>
              <a:t>Disparities   </a:t>
            </a:r>
            <a:r>
              <a:rPr lang="en-GB" b="1" dirty="0" smtClean="0"/>
              <a:t>  </a:t>
            </a:r>
            <a:r>
              <a:rPr lang="en-GB" dirty="0" smtClean="0">
                <a:solidFill>
                  <a:schemeClr val="bg1">
                    <a:lumMod val="65000"/>
                  </a:schemeClr>
                </a:solidFill>
              </a:rPr>
              <a:t>Conclusion</a:t>
            </a:r>
            <a:endParaRPr lang="en-GB" dirty="0">
              <a:solidFill>
                <a:schemeClr val="bg1">
                  <a:lumMod val="65000"/>
                </a:schemeClr>
              </a:solidFill>
            </a:endParaRPr>
          </a:p>
        </p:txBody>
      </p:sp>
      <p:pic>
        <p:nvPicPr>
          <p:cNvPr id="2" name="Picture 1" descr="Screenshot 2019-06-11 11.27.0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8720"/>
            <a:ext cx="3369089" cy="4824536"/>
          </a:xfrm>
          <a:prstGeom prst="rect">
            <a:avLst/>
          </a:prstGeom>
        </p:spPr>
      </p:pic>
      <p:pic>
        <p:nvPicPr>
          <p:cNvPr id="4" name="Picture 3" descr="Screenshot 2019-06-11 11.26.4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2152" y="1628800"/>
            <a:ext cx="5981848" cy="3654028"/>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548680"/>
            <a:ext cx="8229600" cy="922114"/>
          </a:xfrm>
        </p:spPr>
        <p:txBody>
          <a:bodyPr>
            <a:noAutofit/>
          </a:bodyPr>
          <a:lstStyle/>
          <a:p>
            <a:r>
              <a:rPr lang="en-GB" sz="2800" dirty="0" smtClean="0"/>
              <a:t>Implications of </a:t>
            </a:r>
            <a:r>
              <a:rPr lang="en-GB" sz="2800" dirty="0" err="1" smtClean="0"/>
              <a:t>Brexit</a:t>
            </a:r>
            <a:r>
              <a:rPr lang="en-GB" sz="2800" dirty="0" smtClean="0"/>
              <a:t> for domestic economy (implications for health sector)</a:t>
            </a:r>
            <a:endParaRPr lang="en-US" sz="2800" dirty="0"/>
          </a:p>
        </p:txBody>
      </p:sp>
      <p:pic>
        <p:nvPicPr>
          <p:cNvPr id="4" name="Picture 2" descr="https://2.bp.blogspot.com/-ZqeXhQjnKjs/WntO5TpX_II/AAAAAAAAGPE/WwQXZaB0w5EDpB84LC3Gr9fAE_KrrUcpgCLcBGAs/s1600/Brexit%2BImpact%2BAssessment%2BRegional%2BAAV.png"/>
          <p:cNvPicPr>
            <a:picLocks noChangeAspect="1" noChangeArrowheads="1"/>
          </p:cNvPicPr>
          <p:nvPr/>
        </p:nvPicPr>
        <p:blipFill>
          <a:blip r:embed="rId3" cstate="print"/>
          <a:srcRect/>
          <a:stretch>
            <a:fillRect/>
          </a:stretch>
        </p:blipFill>
        <p:spPr bwMode="auto">
          <a:xfrm>
            <a:off x="539552" y="1772816"/>
            <a:ext cx="7956004" cy="4241138"/>
          </a:xfrm>
          <a:prstGeom prst="rect">
            <a:avLst/>
          </a:prstGeom>
          <a:noFill/>
        </p:spPr>
      </p:pic>
      <p:sp>
        <p:nvSpPr>
          <p:cNvPr id="5" name="TextBox 4"/>
          <p:cNvSpPr txBox="1"/>
          <p:nvPr/>
        </p:nvSpPr>
        <p:spPr>
          <a:xfrm>
            <a:off x="0" y="0"/>
            <a:ext cx="9144000" cy="369332"/>
          </a:xfrm>
          <a:prstGeom prst="rect">
            <a:avLst/>
          </a:prstGeom>
          <a:noFill/>
        </p:spPr>
        <p:txBody>
          <a:bodyPr wrap="square" rtlCol="0">
            <a:spAutoFit/>
          </a:bodyPr>
          <a:lstStyle/>
          <a:p>
            <a:r>
              <a:rPr lang="en-GB" b="1" dirty="0" smtClean="0">
                <a:solidFill>
                  <a:schemeClr val="bg1">
                    <a:lumMod val="75000"/>
                  </a:schemeClr>
                </a:solidFill>
              </a:rPr>
              <a:t>Introduction </a:t>
            </a:r>
            <a:r>
              <a:rPr lang="en-GB" dirty="0" smtClean="0">
                <a:solidFill>
                  <a:schemeClr val="bg1">
                    <a:lumMod val="75000"/>
                  </a:schemeClr>
                </a:solidFill>
              </a:rPr>
              <a:t>     The projects      </a:t>
            </a:r>
            <a:r>
              <a:rPr lang="en-GB" dirty="0" smtClean="0">
                <a:solidFill>
                  <a:schemeClr val="bg1">
                    <a:lumMod val="65000"/>
                  </a:schemeClr>
                </a:solidFill>
              </a:rPr>
              <a:t>Where are we now?     </a:t>
            </a:r>
            <a:r>
              <a:rPr lang="en-GB" dirty="0" smtClean="0"/>
              <a:t>Disruptions   </a:t>
            </a:r>
            <a:r>
              <a:rPr lang="en-GB" b="1" dirty="0" smtClean="0"/>
              <a:t>  Disparities     </a:t>
            </a:r>
            <a:r>
              <a:rPr lang="en-GB" dirty="0" smtClean="0">
                <a:solidFill>
                  <a:schemeClr val="bg1">
                    <a:lumMod val="65000"/>
                  </a:schemeClr>
                </a:solidFill>
              </a:rPr>
              <a:t>Conclusion</a:t>
            </a:r>
            <a:endParaRPr lang="en-GB" dirty="0">
              <a:solidFill>
                <a:schemeClr val="bg1">
                  <a:lumMod val="65000"/>
                </a:schemeClr>
              </a:solidFill>
            </a:endParaRPr>
          </a:p>
        </p:txBody>
      </p:sp>
    </p:spTree>
    <p:extLst>
      <p:ext uri="{BB962C8B-B14F-4D97-AF65-F5344CB8AC3E}">
        <p14:creationId xmlns:p14="http://schemas.microsoft.com/office/powerpoint/2010/main" val="23024173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TAFFORD, ENGLAND - MAY 17: The Vote Leave campaign bus arrives at JBMI Group, Kingsilver Refinery in Hixon, Staffordshire during the Vote Leave, Brexit Battle Bus tour on May 17, 20016 in Stafford, England. Boris Johnson and the Vote Leave campaign are touring the UK in their Brexit Battle Bus. The campaign is hoping to persuade voters to back leaving the European Union in the Referendum on the 23rd June 2016. (Photo by Christopher Furlong/Getty Images)"/>
          <p:cNvPicPr>
            <a:picLocks noGrp="1" noChangeAspect="1" noChangeArrowheads="1"/>
          </p:cNvPicPr>
          <p:nvPr>
            <p:ph idx="4294967295"/>
          </p:nvPr>
        </p:nvPicPr>
        <p:blipFill>
          <a:blip r:embed="rId3" cstate="print"/>
          <a:srcRect t="8732" b="8732"/>
          <a:stretch>
            <a:fillRect/>
          </a:stretch>
        </p:blipFill>
        <p:spPr bwMode="auto">
          <a:xfrm>
            <a:off x="179512" y="836712"/>
            <a:ext cx="8772498" cy="4824536"/>
          </a:xfrm>
          <a:prstGeom prst="rect">
            <a:avLst/>
          </a:prstGeom>
          <a:noFill/>
        </p:spPr>
      </p:pic>
      <p:sp>
        <p:nvSpPr>
          <p:cNvPr id="5" name="TextBox 4"/>
          <p:cNvSpPr txBox="1"/>
          <p:nvPr/>
        </p:nvSpPr>
        <p:spPr>
          <a:xfrm>
            <a:off x="0" y="188640"/>
            <a:ext cx="9144000" cy="369332"/>
          </a:xfrm>
          <a:prstGeom prst="rect">
            <a:avLst/>
          </a:prstGeom>
          <a:noFill/>
        </p:spPr>
        <p:txBody>
          <a:bodyPr wrap="square" rtlCol="0">
            <a:spAutoFit/>
          </a:bodyPr>
          <a:lstStyle/>
          <a:p>
            <a:r>
              <a:rPr lang="en-GB" b="1" dirty="0" smtClean="0"/>
              <a:t>Introduction </a:t>
            </a:r>
            <a:r>
              <a:rPr lang="en-GB" dirty="0" smtClean="0"/>
              <a:t>     </a:t>
            </a:r>
            <a:r>
              <a:rPr lang="en-GB" dirty="0" smtClean="0">
                <a:solidFill>
                  <a:schemeClr val="bg1">
                    <a:lumMod val="65000"/>
                  </a:schemeClr>
                </a:solidFill>
              </a:rPr>
              <a:t>The projects      Where are we now?     Disruptions     Disparities     Conclusion</a:t>
            </a:r>
            <a:endParaRPr lang="en-GB" dirty="0">
              <a:solidFill>
                <a:schemeClr val="bg1">
                  <a:lumMod val="65000"/>
                </a:schemeClr>
              </a:solidFill>
            </a:endParaRPr>
          </a:p>
        </p:txBody>
      </p:sp>
    </p:spTree>
    <p:extLst>
      <p:ext uri="{BB962C8B-B14F-4D97-AF65-F5344CB8AC3E}">
        <p14:creationId xmlns:p14="http://schemas.microsoft.com/office/powerpoint/2010/main" val="31543828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369332"/>
          </a:xfrm>
          <a:prstGeom prst="rect">
            <a:avLst/>
          </a:prstGeom>
          <a:noFill/>
        </p:spPr>
        <p:txBody>
          <a:bodyPr wrap="square" rtlCol="0">
            <a:spAutoFit/>
          </a:bodyPr>
          <a:lstStyle/>
          <a:p>
            <a:r>
              <a:rPr lang="en-GB" b="1" dirty="0" smtClean="0">
                <a:solidFill>
                  <a:schemeClr val="bg1">
                    <a:lumMod val="75000"/>
                  </a:schemeClr>
                </a:solidFill>
              </a:rPr>
              <a:t>Introduction </a:t>
            </a:r>
            <a:r>
              <a:rPr lang="en-GB" dirty="0" smtClean="0">
                <a:solidFill>
                  <a:schemeClr val="bg1">
                    <a:lumMod val="75000"/>
                  </a:schemeClr>
                </a:solidFill>
              </a:rPr>
              <a:t>     The projects      </a:t>
            </a:r>
            <a:r>
              <a:rPr lang="en-GB" dirty="0" smtClean="0">
                <a:solidFill>
                  <a:schemeClr val="bg1">
                    <a:lumMod val="65000"/>
                  </a:schemeClr>
                </a:solidFill>
              </a:rPr>
              <a:t>Where are we now?     </a:t>
            </a:r>
            <a:r>
              <a:rPr lang="en-GB" dirty="0" smtClean="0"/>
              <a:t>Disruptions   </a:t>
            </a:r>
            <a:r>
              <a:rPr lang="en-GB" b="1" dirty="0" smtClean="0"/>
              <a:t>  Disparities     </a:t>
            </a:r>
            <a:r>
              <a:rPr lang="en-GB" dirty="0" smtClean="0">
                <a:solidFill>
                  <a:schemeClr val="bg1">
                    <a:lumMod val="65000"/>
                  </a:schemeClr>
                </a:solidFill>
              </a:rPr>
              <a:t>Conclusion</a:t>
            </a:r>
            <a:endParaRPr lang="en-GB" dirty="0">
              <a:solidFill>
                <a:schemeClr val="bg1">
                  <a:lumMod val="65000"/>
                </a:schemeClr>
              </a:solidFill>
            </a:endParaRPr>
          </a:p>
        </p:txBody>
      </p:sp>
      <p:pic>
        <p:nvPicPr>
          <p:cNvPr id="5" name="Picture 4" descr="Screenshot 2019-06-11 12.02.3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764704"/>
            <a:ext cx="7206952" cy="5822309"/>
          </a:xfrm>
          <a:prstGeom prst="rect">
            <a:avLst/>
          </a:prstGeom>
        </p:spPr>
      </p:pic>
    </p:spTree>
    <p:extLst>
      <p:ext uri="{BB962C8B-B14F-4D97-AF65-F5344CB8AC3E}">
        <p14:creationId xmlns:p14="http://schemas.microsoft.com/office/powerpoint/2010/main" val="2977984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shot 2018-12-03 11.46.40.png"/>
          <p:cNvPicPr>
            <a:picLocks noChangeAspect="1"/>
          </p:cNvPicPr>
          <p:nvPr/>
        </p:nvPicPr>
        <p:blipFill>
          <a:blip r:embed="rId3" cstate="print"/>
          <a:srcRect l="34250" t="12201" r="31888" b="12200"/>
          <a:stretch>
            <a:fillRect/>
          </a:stretch>
        </p:blipFill>
        <p:spPr>
          <a:xfrm>
            <a:off x="2051720" y="332656"/>
            <a:ext cx="5328592" cy="6525344"/>
          </a:xfrm>
          <a:prstGeom prst="rect">
            <a:avLst/>
          </a:prstGeom>
        </p:spPr>
      </p:pic>
      <p:sp>
        <p:nvSpPr>
          <p:cNvPr id="3" name="TextBox 2"/>
          <p:cNvSpPr txBox="1"/>
          <p:nvPr/>
        </p:nvSpPr>
        <p:spPr>
          <a:xfrm>
            <a:off x="0" y="0"/>
            <a:ext cx="9144000" cy="369332"/>
          </a:xfrm>
          <a:prstGeom prst="rect">
            <a:avLst/>
          </a:prstGeom>
          <a:noFill/>
        </p:spPr>
        <p:txBody>
          <a:bodyPr wrap="square" rtlCol="0">
            <a:spAutoFit/>
          </a:bodyPr>
          <a:lstStyle/>
          <a:p>
            <a:r>
              <a:rPr lang="en-GB" b="1" dirty="0" smtClean="0">
                <a:solidFill>
                  <a:schemeClr val="bg1">
                    <a:lumMod val="75000"/>
                  </a:schemeClr>
                </a:solidFill>
              </a:rPr>
              <a:t>Introduction </a:t>
            </a:r>
            <a:r>
              <a:rPr lang="en-GB" dirty="0" smtClean="0">
                <a:solidFill>
                  <a:schemeClr val="bg1">
                    <a:lumMod val="75000"/>
                  </a:schemeClr>
                </a:solidFill>
              </a:rPr>
              <a:t>     The projects      </a:t>
            </a:r>
            <a:r>
              <a:rPr lang="en-GB" dirty="0" smtClean="0">
                <a:solidFill>
                  <a:schemeClr val="bg1">
                    <a:lumMod val="65000"/>
                  </a:schemeClr>
                </a:solidFill>
              </a:rPr>
              <a:t>Where are we now?     </a:t>
            </a:r>
            <a:r>
              <a:rPr lang="en-GB" b="1" dirty="0" smtClean="0">
                <a:solidFill>
                  <a:schemeClr val="bg1">
                    <a:lumMod val="65000"/>
                  </a:schemeClr>
                </a:solidFill>
              </a:rPr>
              <a:t>Disruptions</a:t>
            </a:r>
            <a:r>
              <a:rPr lang="en-GB" b="1" dirty="0" smtClean="0"/>
              <a:t>     Disparities     </a:t>
            </a:r>
            <a:r>
              <a:rPr lang="en-GB" dirty="0" smtClean="0">
                <a:solidFill>
                  <a:schemeClr val="bg1">
                    <a:lumMod val="65000"/>
                  </a:schemeClr>
                </a:solidFill>
              </a:rPr>
              <a:t>Conclusion</a:t>
            </a:r>
            <a:endParaRPr lang="en-GB" dirty="0">
              <a:solidFill>
                <a:schemeClr val="bg1">
                  <a:lumMod val="65000"/>
                </a:schemeClr>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369332"/>
          </a:xfrm>
          <a:prstGeom prst="rect">
            <a:avLst/>
          </a:prstGeom>
          <a:noFill/>
        </p:spPr>
        <p:txBody>
          <a:bodyPr wrap="square" rtlCol="0">
            <a:spAutoFit/>
          </a:bodyPr>
          <a:lstStyle/>
          <a:p>
            <a:r>
              <a:rPr lang="en-GB" b="1" dirty="0" smtClean="0">
                <a:solidFill>
                  <a:schemeClr val="bg1">
                    <a:lumMod val="75000"/>
                  </a:schemeClr>
                </a:solidFill>
              </a:rPr>
              <a:t>Introduction </a:t>
            </a:r>
            <a:r>
              <a:rPr lang="en-GB" dirty="0" smtClean="0">
                <a:solidFill>
                  <a:schemeClr val="bg1">
                    <a:lumMod val="75000"/>
                  </a:schemeClr>
                </a:solidFill>
              </a:rPr>
              <a:t>     The projects      </a:t>
            </a:r>
            <a:r>
              <a:rPr lang="en-GB" dirty="0" smtClean="0">
                <a:solidFill>
                  <a:schemeClr val="bg1">
                    <a:lumMod val="65000"/>
                  </a:schemeClr>
                </a:solidFill>
              </a:rPr>
              <a:t>Where are we now?     </a:t>
            </a:r>
            <a:r>
              <a:rPr lang="en-GB" b="1" dirty="0" smtClean="0">
                <a:solidFill>
                  <a:schemeClr val="bg1">
                    <a:lumMod val="65000"/>
                  </a:schemeClr>
                </a:solidFill>
              </a:rPr>
              <a:t>Disruptions</a:t>
            </a:r>
            <a:r>
              <a:rPr lang="en-GB" b="1" dirty="0" smtClean="0"/>
              <a:t>     Disparities     </a:t>
            </a:r>
            <a:r>
              <a:rPr lang="en-GB" dirty="0" smtClean="0">
                <a:solidFill>
                  <a:schemeClr val="bg1">
                    <a:lumMod val="65000"/>
                  </a:schemeClr>
                </a:solidFill>
              </a:rPr>
              <a:t>Conclusion</a:t>
            </a:r>
            <a:endParaRPr lang="en-GB" dirty="0">
              <a:solidFill>
                <a:schemeClr val="bg1">
                  <a:lumMod val="65000"/>
                </a:schemeClr>
              </a:solidFill>
            </a:endParaRPr>
          </a:p>
        </p:txBody>
      </p:sp>
      <p:pic>
        <p:nvPicPr>
          <p:cNvPr id="2" name="Picture 1" descr="Screenshot 2019-06-11 12.53.2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9800" y="1244600"/>
            <a:ext cx="7251700" cy="4368800"/>
          </a:xfrm>
          <a:prstGeom prst="rect">
            <a:avLst/>
          </a:prstGeom>
        </p:spPr>
      </p:pic>
    </p:spTree>
    <p:extLst>
      <p:ext uri="{BB962C8B-B14F-4D97-AF65-F5344CB8AC3E}">
        <p14:creationId xmlns:p14="http://schemas.microsoft.com/office/powerpoint/2010/main" val="9367735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 2018-11-20 12.52.57.png"/>
          <p:cNvPicPr>
            <a:picLocks noChangeAspect="1"/>
          </p:cNvPicPr>
          <p:nvPr/>
        </p:nvPicPr>
        <p:blipFill>
          <a:blip r:embed="rId3" cstate="print"/>
          <a:srcRect l="16138" t="29000" r="35038" b="22000"/>
          <a:stretch>
            <a:fillRect/>
          </a:stretch>
        </p:blipFill>
        <p:spPr>
          <a:xfrm>
            <a:off x="971600" y="836712"/>
            <a:ext cx="7556724" cy="4265892"/>
          </a:xfrm>
          <a:prstGeom prst="rect">
            <a:avLst/>
          </a:prstGeom>
        </p:spPr>
      </p:pic>
      <p:sp>
        <p:nvSpPr>
          <p:cNvPr id="3" name="TextBox 2"/>
          <p:cNvSpPr txBox="1"/>
          <p:nvPr/>
        </p:nvSpPr>
        <p:spPr>
          <a:xfrm>
            <a:off x="0" y="188640"/>
            <a:ext cx="9144000" cy="369332"/>
          </a:xfrm>
          <a:prstGeom prst="rect">
            <a:avLst/>
          </a:prstGeom>
          <a:noFill/>
        </p:spPr>
        <p:txBody>
          <a:bodyPr wrap="square" rtlCol="0">
            <a:spAutoFit/>
          </a:bodyPr>
          <a:lstStyle/>
          <a:p>
            <a:r>
              <a:rPr lang="en-GB" b="1" dirty="0" smtClean="0">
                <a:solidFill>
                  <a:schemeClr val="bg1">
                    <a:lumMod val="75000"/>
                  </a:schemeClr>
                </a:solidFill>
              </a:rPr>
              <a:t>Introduction </a:t>
            </a:r>
            <a:r>
              <a:rPr lang="en-GB" dirty="0" smtClean="0">
                <a:solidFill>
                  <a:schemeClr val="bg1">
                    <a:lumMod val="75000"/>
                  </a:schemeClr>
                </a:solidFill>
              </a:rPr>
              <a:t>     The projects      Where are we now?     </a:t>
            </a:r>
            <a:r>
              <a:rPr lang="en-GB" dirty="0" smtClean="0">
                <a:solidFill>
                  <a:schemeClr val="bg1">
                    <a:lumMod val="65000"/>
                  </a:schemeClr>
                </a:solidFill>
              </a:rPr>
              <a:t>Disruptions     Disparities     </a:t>
            </a:r>
            <a:r>
              <a:rPr lang="en-GB" b="1" dirty="0" smtClean="0"/>
              <a:t>Conclusion</a:t>
            </a:r>
            <a:endParaRPr lang="en-GB" b="1" dirty="0"/>
          </a:p>
        </p:txBody>
      </p:sp>
    </p:spTree>
    <p:extLst>
      <p:ext uri="{BB962C8B-B14F-4D97-AF65-F5344CB8AC3E}">
        <p14:creationId xmlns:p14="http://schemas.microsoft.com/office/powerpoint/2010/main" val="6431990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2074"/>
          </a:xfrm>
        </p:spPr>
        <p:txBody>
          <a:bodyPr>
            <a:normAutofit fontScale="90000"/>
          </a:bodyPr>
          <a:lstStyle/>
          <a:p>
            <a:r>
              <a:rPr lang="en-GB" dirty="0" smtClean="0"/>
              <a:t>Sources and further reading</a:t>
            </a:r>
            <a:endParaRPr lang="en-GB" dirty="0"/>
          </a:p>
        </p:txBody>
      </p:sp>
      <p:sp>
        <p:nvSpPr>
          <p:cNvPr id="3" name="Content Placeholder 2"/>
          <p:cNvSpPr>
            <a:spLocks noGrp="1"/>
          </p:cNvSpPr>
          <p:nvPr>
            <p:ph idx="1"/>
          </p:nvPr>
        </p:nvSpPr>
        <p:spPr>
          <a:xfrm>
            <a:off x="457200" y="980728"/>
            <a:ext cx="8229600" cy="5616624"/>
          </a:xfrm>
        </p:spPr>
        <p:txBody>
          <a:bodyPr>
            <a:normAutofit fontScale="40000" lnSpcReduction="20000"/>
          </a:bodyPr>
          <a:lstStyle/>
          <a:p>
            <a:r>
              <a:rPr lang="en-GB" dirty="0" smtClean="0"/>
              <a:t>N </a:t>
            </a:r>
            <a:r>
              <a:rPr lang="en-GB" dirty="0" err="1" smtClean="0"/>
              <a:t>Fahy</a:t>
            </a:r>
            <a:r>
              <a:rPr lang="en-GB" dirty="0" smtClean="0"/>
              <a:t> et al ‘How will </a:t>
            </a:r>
            <a:r>
              <a:rPr lang="en-GB" dirty="0" err="1" smtClean="0"/>
              <a:t>Brexit</a:t>
            </a:r>
            <a:r>
              <a:rPr lang="en-GB" dirty="0" smtClean="0"/>
              <a:t> affect health and health services in the UK? An updated evaluation’ </a:t>
            </a:r>
            <a:r>
              <a:rPr lang="en-GB" i="1" dirty="0" smtClean="0"/>
              <a:t>The Lancet</a:t>
            </a:r>
            <a:endParaRPr lang="en-GB" b="1" dirty="0" smtClean="0"/>
          </a:p>
          <a:p>
            <a:r>
              <a:rPr lang="en-GB" dirty="0" smtClean="0"/>
              <a:t>February 25, 2019 DOI:  </a:t>
            </a:r>
            <a:r>
              <a:rPr lang="en-GB" dirty="0" smtClean="0">
                <a:hlinkClick r:id="rId2"/>
              </a:rPr>
              <a:t>http://dx.doi.org/10.1016/S0140-6736(19)30425-8</a:t>
            </a:r>
            <a:r>
              <a:rPr lang="en-GB" dirty="0" smtClean="0"/>
              <a:t> </a:t>
            </a:r>
          </a:p>
          <a:p>
            <a:r>
              <a:rPr lang="en-GB" dirty="0" smtClean="0"/>
              <a:t>T </a:t>
            </a:r>
            <a:r>
              <a:rPr lang="en-GB" dirty="0"/>
              <a:t>Hervey and E M </a:t>
            </a:r>
            <a:r>
              <a:rPr lang="en-GB" dirty="0" err="1"/>
              <a:t>Speakman</a:t>
            </a:r>
            <a:r>
              <a:rPr lang="en-GB" dirty="0"/>
              <a:t>, ‘The Immediate Futures of EU Health Law in the UK after </a:t>
            </a:r>
            <a:r>
              <a:rPr lang="en-GB" dirty="0" err="1"/>
              <a:t>Brexit</a:t>
            </a:r>
            <a:r>
              <a:rPr lang="en-GB" dirty="0"/>
              <a:t>’ special issue of </a:t>
            </a:r>
            <a:r>
              <a:rPr lang="en-GB" i="1" dirty="0"/>
              <a:t>Medical Law International</a:t>
            </a:r>
            <a:r>
              <a:rPr lang="en-GB" dirty="0"/>
              <a:t> on </a:t>
            </a:r>
            <a:r>
              <a:rPr lang="en-GB" i="1" dirty="0"/>
              <a:t>Health Law and the UK: Where now after </a:t>
            </a:r>
            <a:r>
              <a:rPr lang="en-GB" i="1" dirty="0" err="1"/>
              <a:t>Brexit</a:t>
            </a:r>
            <a:r>
              <a:rPr lang="en-GB" i="1" dirty="0"/>
              <a:t>?</a:t>
            </a:r>
            <a:r>
              <a:rPr lang="en-GB" dirty="0"/>
              <a:t>, co-editors M </a:t>
            </a:r>
            <a:r>
              <a:rPr lang="en-GB" dirty="0" err="1"/>
              <a:t>Flear</a:t>
            </a:r>
            <a:r>
              <a:rPr lang="en-GB" dirty="0"/>
              <a:t>, T Hervey, J McHale, 15 November 2018 </a:t>
            </a:r>
            <a:r>
              <a:rPr lang="en-GB" dirty="0">
                <a:hlinkClick r:id="rId3"/>
              </a:rPr>
              <a:t>https://</a:t>
            </a:r>
            <a:r>
              <a:rPr lang="en-GB" dirty="0" smtClean="0">
                <a:hlinkClick r:id="rId3"/>
              </a:rPr>
              <a:t>journals.sagepub.com/doi/full/10.1177/0968533218810746</a:t>
            </a:r>
            <a:r>
              <a:rPr lang="en-GB" dirty="0" smtClean="0"/>
              <a:t> </a:t>
            </a:r>
            <a:endParaRPr lang="en-GB" dirty="0"/>
          </a:p>
          <a:p>
            <a:r>
              <a:rPr lang="en-GB" dirty="0" smtClean="0"/>
              <a:t>N </a:t>
            </a:r>
            <a:r>
              <a:rPr lang="en-GB" dirty="0" err="1" smtClean="0"/>
              <a:t>Fahy</a:t>
            </a:r>
            <a:r>
              <a:rPr lang="en-GB" dirty="0" smtClean="0"/>
              <a:t>, T Hervey, S Greer, H </a:t>
            </a:r>
            <a:r>
              <a:rPr lang="en-GB" dirty="0" err="1" smtClean="0"/>
              <a:t>Jarman</a:t>
            </a:r>
            <a:r>
              <a:rPr lang="en-GB" dirty="0" smtClean="0"/>
              <a:t>, D </a:t>
            </a:r>
            <a:r>
              <a:rPr lang="en-GB" dirty="0" err="1" smtClean="0"/>
              <a:t>Stuckler</a:t>
            </a:r>
            <a:r>
              <a:rPr lang="en-GB" dirty="0" smtClean="0"/>
              <a:t>, M Galsworthy, M McKee, ‘How will </a:t>
            </a:r>
            <a:r>
              <a:rPr lang="en-GB" dirty="0" err="1" smtClean="0"/>
              <a:t>Brexit</a:t>
            </a:r>
            <a:r>
              <a:rPr lang="en-GB" dirty="0" smtClean="0"/>
              <a:t> affect health and health services in the UK? Evaluating three possible scenarios against the WHO health system building blocks’ </a:t>
            </a:r>
            <a:r>
              <a:rPr lang="en-GB" i="1" dirty="0" smtClean="0"/>
              <a:t>The Lancet</a:t>
            </a:r>
            <a:r>
              <a:rPr lang="en-GB" dirty="0" smtClean="0"/>
              <a:t> 28 Sept 2017 DOI: </a:t>
            </a:r>
            <a:r>
              <a:rPr lang="en-GB" u="sng" dirty="0" smtClean="0">
                <a:hlinkClick r:id="rId4"/>
              </a:rPr>
              <a:t>http://dx.doi.org/10.1016/S0140-6736(17)31926-8</a:t>
            </a:r>
            <a:endParaRPr lang="en-GB" u="sng" dirty="0" smtClean="0"/>
          </a:p>
          <a:p>
            <a:r>
              <a:rPr lang="en-GB" dirty="0" smtClean="0"/>
              <a:t>M McKee and T Hervey, ‘Amending the EU Withdrawal Bill: a safeguard for health’ </a:t>
            </a:r>
            <a:r>
              <a:rPr lang="en-GB" i="1" dirty="0" smtClean="0"/>
              <a:t>The Lancet </a:t>
            </a:r>
            <a:r>
              <a:rPr lang="en-GB" dirty="0" smtClean="0"/>
              <a:t>Vol 391 February 17, 2018 p 638-9 </a:t>
            </a:r>
            <a:r>
              <a:rPr lang="en-GB" u="sng" dirty="0" smtClean="0">
                <a:hlinkClick r:id="rId5"/>
              </a:rPr>
              <a:t>http://www.thelancet.com/pdfs/journals/lancet/PIIS0140-6736(18)30301-5.pdf</a:t>
            </a:r>
            <a:endParaRPr lang="en-GB" u="sng" dirty="0" smtClean="0"/>
          </a:p>
          <a:p>
            <a:pPr lvl="0"/>
            <a:r>
              <a:rPr lang="en-GB" dirty="0" smtClean="0"/>
              <a:t>T Hervey, ‘What does the EU (Withdrawal) Bill mean for health law?’ </a:t>
            </a:r>
            <a:r>
              <a:rPr lang="en-GB" u="sng" dirty="0" smtClean="0">
                <a:hlinkClick r:id="rId6"/>
              </a:rPr>
              <a:t>https://ablendedlifeblog.wordpress.com/2017/07/24/what-does-the-eu-withdrawal-bill-mean-for-health-law/</a:t>
            </a:r>
            <a:r>
              <a:rPr lang="en-GB" dirty="0" smtClean="0"/>
              <a:t> </a:t>
            </a:r>
          </a:p>
          <a:p>
            <a:r>
              <a:rPr lang="en-GB" dirty="0" smtClean="0"/>
              <a:t>S McCloskey and T Hervey, ‘All of life is changed: the impact of </a:t>
            </a:r>
            <a:r>
              <a:rPr lang="en-GB" dirty="0" err="1" smtClean="0"/>
              <a:t>Brexit</a:t>
            </a:r>
            <a:r>
              <a:rPr lang="en-GB" dirty="0" smtClean="0"/>
              <a:t> on UK nationals living in other Member States’ </a:t>
            </a:r>
            <a:r>
              <a:rPr lang="en-GB" i="1" dirty="0" smtClean="0"/>
              <a:t>The Conversation</a:t>
            </a:r>
            <a:r>
              <a:rPr lang="en-GB" dirty="0" smtClean="0"/>
              <a:t> </a:t>
            </a:r>
            <a:r>
              <a:rPr lang="en-GB" u="sng" dirty="0" smtClean="0">
                <a:hlinkClick r:id="rId7"/>
              </a:rPr>
              <a:t>https://theconversation.com/whats-now-at-stake-for-uk-citizens-living-in-the-rest-of-the-eu-80562</a:t>
            </a:r>
            <a:endParaRPr lang="en-GB" u="sng" dirty="0" smtClean="0"/>
          </a:p>
          <a:p>
            <a:pPr lvl="0"/>
            <a:r>
              <a:rPr lang="en-GB" dirty="0" smtClean="0"/>
              <a:t>J </a:t>
            </a:r>
            <a:r>
              <a:rPr lang="en-GB" dirty="0" err="1" smtClean="0"/>
              <a:t>Cayon</a:t>
            </a:r>
            <a:r>
              <a:rPr lang="en-GB" dirty="0" smtClean="0"/>
              <a:t>-De Las Cuevas and T Hervey, ‘A Place in the Sun? Healthcare rights of retired UK citizens in Spain post Brexit’12 </a:t>
            </a:r>
            <a:r>
              <a:rPr lang="en-GB" i="1" dirty="0" smtClean="0"/>
              <a:t>Health Economics Policy and Law</a:t>
            </a:r>
            <a:r>
              <a:rPr lang="en-GB" dirty="0" smtClean="0"/>
              <a:t> (2017) 297-307 </a:t>
            </a:r>
          </a:p>
          <a:p>
            <a:pPr lvl="0"/>
            <a:r>
              <a:rPr lang="en-GB" dirty="0" smtClean="0"/>
              <a:t>N </a:t>
            </a:r>
            <a:r>
              <a:rPr lang="en-GB" dirty="0" err="1" smtClean="0"/>
              <a:t>Fahy</a:t>
            </a:r>
            <a:r>
              <a:rPr lang="en-GB" dirty="0" smtClean="0"/>
              <a:t> and T Hervey, ‘What does </a:t>
            </a:r>
            <a:r>
              <a:rPr lang="en-GB" dirty="0" err="1" smtClean="0"/>
              <a:t>Brexit</a:t>
            </a:r>
            <a:r>
              <a:rPr lang="en-GB" dirty="0" smtClean="0"/>
              <a:t> mean for health in the UK?’ 23 (1) </a:t>
            </a:r>
            <a:r>
              <a:rPr lang="en-GB" i="1" dirty="0" err="1" smtClean="0"/>
              <a:t>Eurohealth</a:t>
            </a:r>
            <a:r>
              <a:rPr lang="en-GB" dirty="0" smtClean="0"/>
              <a:t> (2017) 24-26</a:t>
            </a:r>
          </a:p>
          <a:p>
            <a:r>
              <a:rPr lang="en-GB" dirty="0" smtClean="0"/>
              <a:t>House of Commons Health and Social Care Committee, Inquiry on </a:t>
            </a:r>
            <a:r>
              <a:rPr lang="en-GB" i="1" dirty="0" err="1" smtClean="0"/>
              <a:t>Brexit</a:t>
            </a:r>
            <a:r>
              <a:rPr lang="en-GB" i="1" dirty="0" smtClean="0"/>
              <a:t> and Health and Social Care: people &amp; process </a:t>
            </a:r>
            <a:r>
              <a:rPr lang="en-GB" dirty="0" smtClean="0">
                <a:hlinkClick r:id="rId8"/>
              </a:rPr>
              <a:t>https://www.parliament.uk/business/committees/committees-a-z/commons-select/health-committee/inquiries/parliament-2015/brexit-and-health-and-social-care-16-17/</a:t>
            </a:r>
            <a:endParaRPr lang="en-GB" dirty="0" smtClean="0"/>
          </a:p>
          <a:p>
            <a:r>
              <a:rPr lang="en-GB" dirty="0" smtClean="0"/>
              <a:t>House of Commons Health and Social Care Committee, Inquiry on </a:t>
            </a:r>
            <a:r>
              <a:rPr lang="en-GB" i="1" dirty="0" err="1" smtClean="0"/>
              <a:t>Brexit</a:t>
            </a:r>
            <a:r>
              <a:rPr lang="en-GB" i="1" dirty="0" smtClean="0"/>
              <a:t> and Health and Social Care: medicines, medical devices and substances of human origin</a:t>
            </a:r>
            <a:r>
              <a:rPr lang="en-GB" dirty="0" smtClean="0"/>
              <a:t> </a:t>
            </a:r>
            <a:r>
              <a:rPr lang="en-GB" dirty="0" smtClean="0">
                <a:hlinkClick r:id="rId9"/>
              </a:rPr>
              <a:t>https://www.parliament.uk/business/committees/committees-a-z/commons-select/health-committee/inquiries/parliament-2017/brexit-medicines-substances-human-origin-17-19/</a:t>
            </a:r>
            <a:endParaRPr lang="en-GB" dirty="0" smtClean="0"/>
          </a:p>
          <a:p>
            <a:r>
              <a:rPr lang="en-GB" dirty="0" smtClean="0"/>
              <a:t>House of Lords, EU Home Affairs Sub Committee, Inquiry on </a:t>
            </a:r>
            <a:r>
              <a:rPr lang="en-GB" dirty="0" err="1" smtClean="0"/>
              <a:t>Brexit:reciprocal</a:t>
            </a:r>
            <a:r>
              <a:rPr lang="en-GB" dirty="0" smtClean="0"/>
              <a:t> healthcare </a:t>
            </a:r>
            <a:r>
              <a:rPr lang="en-GB" dirty="0" smtClean="0">
                <a:hlinkClick r:id="rId10"/>
              </a:rPr>
              <a:t>https://www.parliament.uk/business/committees/committees-a-z/lords-select/eu-home-affairs-subcommittee/inquiries/parliament-2017/brexit-reciprocal-healthcare/</a:t>
            </a:r>
            <a:r>
              <a:rPr lang="en-GB" dirty="0" smtClean="0"/>
              <a:t> </a:t>
            </a:r>
          </a:p>
          <a:p>
            <a:endParaRPr lang="en-GB"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88640"/>
            <a:ext cx="9144000" cy="369332"/>
          </a:xfrm>
          <a:prstGeom prst="rect">
            <a:avLst/>
          </a:prstGeom>
          <a:noFill/>
        </p:spPr>
        <p:txBody>
          <a:bodyPr wrap="square" rtlCol="0">
            <a:spAutoFit/>
          </a:bodyPr>
          <a:lstStyle/>
          <a:p>
            <a:r>
              <a:rPr lang="en-GB" b="1" dirty="0" smtClean="0">
                <a:solidFill>
                  <a:schemeClr val="bg1">
                    <a:lumMod val="75000"/>
                  </a:schemeClr>
                </a:solidFill>
              </a:rPr>
              <a:t>Introduction </a:t>
            </a:r>
            <a:r>
              <a:rPr lang="en-GB" dirty="0" smtClean="0">
                <a:solidFill>
                  <a:schemeClr val="bg1">
                    <a:lumMod val="75000"/>
                  </a:schemeClr>
                </a:solidFill>
              </a:rPr>
              <a:t>  </a:t>
            </a:r>
            <a:r>
              <a:rPr lang="en-GB" dirty="0" smtClean="0"/>
              <a:t>   </a:t>
            </a:r>
            <a:r>
              <a:rPr lang="en-GB" b="1" dirty="0" smtClean="0"/>
              <a:t>The projects      </a:t>
            </a:r>
            <a:r>
              <a:rPr lang="en-GB" dirty="0" smtClean="0">
                <a:solidFill>
                  <a:schemeClr val="bg1">
                    <a:lumMod val="65000"/>
                  </a:schemeClr>
                </a:solidFill>
              </a:rPr>
              <a:t>Where are we now?     Disruptions     Disparities     Conclusion</a:t>
            </a:r>
            <a:endParaRPr lang="en-GB" dirty="0">
              <a:solidFill>
                <a:schemeClr val="bg1">
                  <a:lumMod val="65000"/>
                </a:schemeClr>
              </a:solidFill>
            </a:endParaRPr>
          </a:p>
        </p:txBody>
      </p:sp>
      <p:pic>
        <p:nvPicPr>
          <p:cNvPr id="3" name="Picture 2"/>
          <p:cNvPicPr>
            <a:picLocks noChangeAspect="1" noChangeArrowheads="1"/>
          </p:cNvPicPr>
          <p:nvPr/>
        </p:nvPicPr>
        <p:blipFill>
          <a:blip r:embed="rId2" cstate="print"/>
          <a:srcRect/>
          <a:stretch>
            <a:fillRect/>
          </a:stretch>
        </p:blipFill>
        <p:spPr bwMode="auto">
          <a:xfrm>
            <a:off x="539552" y="1268760"/>
            <a:ext cx="1800200" cy="1497321"/>
          </a:xfrm>
          <a:prstGeom prst="rect">
            <a:avLst/>
          </a:prstGeom>
          <a:noFill/>
          <a:ln w="9525">
            <a:noFill/>
            <a:miter lim="800000"/>
            <a:headEnd/>
            <a:tailEnd/>
          </a:ln>
          <a:effectLst/>
        </p:spPr>
      </p:pic>
      <p:pic>
        <p:nvPicPr>
          <p:cNvPr id="4" name="Picture 3" descr="Screenshot 2019-03-01 16.58.12.png"/>
          <p:cNvPicPr>
            <a:picLocks noChangeAspect="1"/>
          </p:cNvPicPr>
          <p:nvPr/>
        </p:nvPicPr>
        <p:blipFill>
          <a:blip r:embed="rId3" cstate="print"/>
          <a:srcRect l="11413" t="13601" r="54725" b="54200"/>
          <a:stretch>
            <a:fillRect/>
          </a:stretch>
        </p:blipFill>
        <p:spPr>
          <a:xfrm>
            <a:off x="467544" y="4221088"/>
            <a:ext cx="2376264" cy="1271025"/>
          </a:xfrm>
          <a:prstGeom prst="rect">
            <a:avLst/>
          </a:prstGeom>
        </p:spPr>
      </p:pic>
      <p:sp>
        <p:nvSpPr>
          <p:cNvPr id="6" name="TextBox 5"/>
          <p:cNvSpPr txBox="1"/>
          <p:nvPr/>
        </p:nvSpPr>
        <p:spPr>
          <a:xfrm>
            <a:off x="3707904" y="1052736"/>
            <a:ext cx="4893598" cy="5355312"/>
          </a:xfrm>
          <a:prstGeom prst="rect">
            <a:avLst/>
          </a:prstGeom>
          <a:noFill/>
        </p:spPr>
        <p:txBody>
          <a:bodyPr wrap="square" rtlCol="0">
            <a:spAutoFit/>
          </a:bodyPr>
          <a:lstStyle/>
          <a:p>
            <a:r>
              <a:rPr lang="en-GB" dirty="0" smtClean="0"/>
              <a:t>ESRC </a:t>
            </a:r>
            <a:r>
              <a:rPr lang="en-GB" dirty="0" err="1" smtClean="0"/>
              <a:t>Brexit</a:t>
            </a:r>
            <a:r>
              <a:rPr lang="en-GB" dirty="0" smtClean="0"/>
              <a:t> Priority Grant ES/R002053/1</a:t>
            </a:r>
          </a:p>
          <a:p>
            <a:r>
              <a:rPr lang="en-GB" dirty="0" smtClean="0"/>
              <a:t>Principal Investigator: Jean McHale</a:t>
            </a:r>
          </a:p>
          <a:p>
            <a:r>
              <a:rPr lang="en-GB" dirty="0" smtClean="0"/>
              <a:t>Co Investigators: Mark </a:t>
            </a:r>
            <a:r>
              <a:rPr lang="en-GB" dirty="0" err="1" smtClean="0"/>
              <a:t>Flear</a:t>
            </a:r>
            <a:r>
              <a:rPr lang="en-GB" dirty="0" smtClean="0"/>
              <a:t>, Tamara Hervey, Elizabeth </a:t>
            </a:r>
            <a:r>
              <a:rPr lang="en-GB" dirty="0" err="1" smtClean="0"/>
              <a:t>Speakman</a:t>
            </a:r>
            <a:endParaRPr lang="en-GB" dirty="0" smtClean="0"/>
          </a:p>
          <a:p>
            <a:endParaRPr lang="en-GB" dirty="0" smtClean="0"/>
          </a:p>
          <a:p>
            <a:r>
              <a:rPr lang="en-GB" dirty="0" smtClean="0"/>
              <a:t>ESRC Governance after </a:t>
            </a:r>
            <a:r>
              <a:rPr lang="en-GB" dirty="0" err="1" smtClean="0"/>
              <a:t>Brexit</a:t>
            </a:r>
            <a:r>
              <a:rPr lang="en-GB" dirty="0" smtClean="0"/>
              <a:t> Grant ES/S00730X/1</a:t>
            </a:r>
          </a:p>
          <a:p>
            <a:r>
              <a:rPr lang="en-GB" dirty="0" smtClean="0"/>
              <a:t>Principal Investigator: Tamara Hervey</a:t>
            </a:r>
          </a:p>
          <a:p>
            <a:r>
              <a:rPr lang="en-GB" dirty="0" smtClean="0"/>
              <a:t>Co Investigators: </a:t>
            </a:r>
            <a:r>
              <a:rPr lang="en-GB" dirty="0" err="1" smtClean="0"/>
              <a:t>Ivanka</a:t>
            </a:r>
            <a:r>
              <a:rPr lang="en-GB" dirty="0" smtClean="0"/>
              <a:t> </a:t>
            </a:r>
            <a:r>
              <a:rPr lang="en-GB" dirty="0" err="1" smtClean="0"/>
              <a:t>Antova</a:t>
            </a:r>
            <a:r>
              <a:rPr lang="en-GB" dirty="0" smtClean="0"/>
              <a:t>, Mark </a:t>
            </a:r>
            <a:r>
              <a:rPr lang="en-GB" dirty="0" err="1" smtClean="0"/>
              <a:t>Flear</a:t>
            </a:r>
            <a:r>
              <a:rPr lang="en-GB" dirty="0" smtClean="0"/>
              <a:t>, Matthew Wood</a:t>
            </a:r>
          </a:p>
          <a:p>
            <a:endParaRPr lang="en-GB" dirty="0" smtClean="0"/>
          </a:p>
          <a:p>
            <a:endParaRPr lang="en-GB" dirty="0" smtClean="0"/>
          </a:p>
          <a:p>
            <a:r>
              <a:rPr lang="en-GB" dirty="0" smtClean="0"/>
              <a:t>Jean Monnet Health Law and Policy Network</a:t>
            </a:r>
          </a:p>
          <a:p>
            <a:r>
              <a:rPr lang="en-GB" dirty="0" smtClean="0"/>
              <a:t>Principal Investigator: Katherine </a:t>
            </a:r>
            <a:r>
              <a:rPr lang="en-GB" dirty="0" err="1" smtClean="0"/>
              <a:t>Fierlbeck</a:t>
            </a:r>
            <a:endParaRPr lang="en-GB" dirty="0" smtClean="0"/>
          </a:p>
          <a:p>
            <a:r>
              <a:rPr lang="en-GB" dirty="0" smtClean="0"/>
              <a:t>Co Investigators:  Joaquin </a:t>
            </a:r>
            <a:r>
              <a:rPr lang="en-GB" dirty="0" err="1" smtClean="0"/>
              <a:t>Cayon</a:t>
            </a:r>
            <a:r>
              <a:rPr lang="en-GB" dirty="0" smtClean="0"/>
              <a:t> de </a:t>
            </a:r>
            <a:r>
              <a:rPr lang="en-GB" dirty="0" err="1" smtClean="0"/>
              <a:t>las</a:t>
            </a:r>
            <a:r>
              <a:rPr lang="en-GB" dirty="0" smtClean="0"/>
              <a:t> Cuevas,  Marc-André Gagnon, Peter </a:t>
            </a:r>
            <a:r>
              <a:rPr lang="en-GB" dirty="0" err="1" smtClean="0"/>
              <a:t>Gøtzsche</a:t>
            </a:r>
            <a:r>
              <a:rPr lang="en-GB" dirty="0" smtClean="0"/>
              <a:t>, Janice Graham, Matthew Herder, Tamara Hervey, Tom Jefferson, </a:t>
            </a:r>
            <a:r>
              <a:rPr lang="en-GB" dirty="0" err="1" smtClean="0"/>
              <a:t>Trudo</a:t>
            </a:r>
            <a:r>
              <a:rPr lang="en-GB" dirty="0" smtClean="0"/>
              <a:t> </a:t>
            </a:r>
            <a:r>
              <a:rPr lang="en-GB" dirty="0" err="1" smtClean="0"/>
              <a:t>Lemmens</a:t>
            </a:r>
            <a:r>
              <a:rPr lang="en-GB" dirty="0" smtClean="0"/>
              <a:t>, Joel </a:t>
            </a:r>
            <a:r>
              <a:rPr lang="en-GB" dirty="0" err="1" smtClean="0"/>
              <a:t>Lexchin</a:t>
            </a:r>
            <a:r>
              <a:rPr lang="en-GB" dirty="0" smtClean="0"/>
              <a:t>, </a:t>
            </a:r>
            <a:r>
              <a:rPr lang="en-GB" dirty="0" err="1" smtClean="0"/>
              <a:t>Margitta</a:t>
            </a:r>
            <a:r>
              <a:rPr lang="en-GB" dirty="0" smtClean="0"/>
              <a:t> </a:t>
            </a:r>
            <a:r>
              <a:rPr lang="en-GB" dirty="0" err="1" smtClean="0"/>
              <a:t>Mätze</a:t>
            </a:r>
            <a:r>
              <a:rPr lang="en-GB" dirty="0" smtClean="0"/>
              <a:t>, David </a:t>
            </a:r>
            <a:r>
              <a:rPr lang="en-GB" dirty="0" err="1" smtClean="0"/>
              <a:t>Orentlicher</a:t>
            </a:r>
            <a:r>
              <a:rPr lang="en-GB" dirty="0" smtClean="0"/>
              <a:t>, </a:t>
            </a:r>
            <a:r>
              <a:rPr lang="en-GB" dirty="0" err="1" smtClean="0"/>
              <a:t>Dorte</a:t>
            </a:r>
            <a:r>
              <a:rPr lang="en-GB" dirty="0" smtClean="0"/>
              <a:t> </a:t>
            </a:r>
            <a:r>
              <a:rPr lang="en-GB" dirty="0" err="1" smtClean="0"/>
              <a:t>Sindbjerg</a:t>
            </a:r>
            <a:r>
              <a:rPr lang="en-GB" dirty="0" smtClean="0"/>
              <a:t> </a:t>
            </a:r>
            <a:r>
              <a:rPr lang="en-GB" dirty="0" err="1" smtClean="0"/>
              <a:t>Martinsen</a:t>
            </a:r>
            <a:r>
              <a:rPr lang="en-GB" dirty="0" smtClean="0"/>
              <a:t>, </a:t>
            </a:r>
            <a:r>
              <a:rPr lang="en-GB" dirty="0" err="1" smtClean="0"/>
              <a:t>Tomislav</a:t>
            </a:r>
            <a:r>
              <a:rPr lang="en-GB" dirty="0" smtClean="0"/>
              <a:t> </a:t>
            </a:r>
            <a:r>
              <a:rPr lang="en-GB" dirty="0" err="1" smtClean="0"/>
              <a:t>Sokol</a:t>
            </a:r>
            <a:r>
              <a:rPr lang="en-GB" dirty="0" smtClean="0"/>
              <a:t>, Bryn Williams-Jones</a:t>
            </a:r>
          </a:p>
        </p:txBody>
      </p:sp>
      <p:sp>
        <p:nvSpPr>
          <p:cNvPr id="7" name="Rectangle 6"/>
          <p:cNvSpPr/>
          <p:nvPr/>
        </p:nvSpPr>
        <p:spPr>
          <a:xfrm>
            <a:off x="611560" y="3068960"/>
            <a:ext cx="1858137" cy="369332"/>
          </a:xfrm>
          <a:prstGeom prst="rect">
            <a:avLst/>
          </a:prstGeom>
        </p:spPr>
        <p:txBody>
          <a:bodyPr wrap="none">
            <a:spAutoFit/>
          </a:bodyPr>
          <a:lstStyle/>
          <a:p>
            <a:r>
              <a:rPr lang="en-GB" dirty="0" smtClean="0"/>
              <a:t>@</a:t>
            </a:r>
            <a:r>
              <a:rPr lang="en-GB" dirty="0" err="1" smtClean="0"/>
              <a:t>brexithealthlaw</a:t>
            </a:r>
            <a:endParaRPr lang="en-GB" dirty="0"/>
          </a:p>
        </p:txBody>
      </p:sp>
      <p:sp>
        <p:nvSpPr>
          <p:cNvPr id="9" name="Rectangle 8"/>
          <p:cNvSpPr/>
          <p:nvPr/>
        </p:nvSpPr>
        <p:spPr>
          <a:xfrm>
            <a:off x="323528" y="5805264"/>
            <a:ext cx="2973827" cy="369332"/>
          </a:xfrm>
          <a:prstGeom prst="rect">
            <a:avLst/>
          </a:prstGeom>
        </p:spPr>
        <p:txBody>
          <a:bodyPr wrap="none">
            <a:spAutoFit/>
          </a:bodyPr>
          <a:lstStyle/>
          <a:p>
            <a:r>
              <a:rPr lang="en-GB" dirty="0" smtClean="0"/>
              <a:t>http://www.jmhealthnet.org/</a:t>
            </a:r>
            <a:endParaRPr lang="en-GB"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0" name="Picture 20" descr="Image result for CAWT logo"/>
          <p:cNvPicPr>
            <a:picLocks noChangeAspect="1" noChangeArrowheads="1"/>
          </p:cNvPicPr>
          <p:nvPr/>
        </p:nvPicPr>
        <p:blipFill>
          <a:blip r:embed="rId3" cstate="print"/>
          <a:srcRect/>
          <a:stretch>
            <a:fillRect/>
          </a:stretch>
        </p:blipFill>
        <p:spPr bwMode="auto">
          <a:xfrm>
            <a:off x="1619672" y="3861048"/>
            <a:ext cx="3077137" cy="1743480"/>
          </a:xfrm>
          <a:prstGeom prst="rect">
            <a:avLst/>
          </a:prstGeom>
          <a:noFill/>
        </p:spPr>
      </p:pic>
      <p:pic>
        <p:nvPicPr>
          <p:cNvPr id="4" name="Picture 3" descr="Screenshot 2019-03-06 12.10.05.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1412776"/>
            <a:ext cx="3290311" cy="1152128"/>
          </a:xfrm>
          <a:prstGeom prst="rect">
            <a:avLst/>
          </a:prstGeom>
        </p:spPr>
      </p:pic>
      <p:sp>
        <p:nvSpPr>
          <p:cNvPr id="20482" name="AutoShape 2" descr="Image result for cancer research u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20484" name="Picture 4" descr="Image result for cancer research uk"/>
          <p:cNvPicPr>
            <a:picLocks noChangeAspect="1" noChangeArrowheads="1"/>
          </p:cNvPicPr>
          <p:nvPr/>
        </p:nvPicPr>
        <p:blipFill>
          <a:blip r:embed="rId5" cstate="print"/>
          <a:srcRect/>
          <a:stretch>
            <a:fillRect/>
          </a:stretch>
        </p:blipFill>
        <p:spPr bwMode="auto">
          <a:xfrm>
            <a:off x="5436096" y="5445224"/>
            <a:ext cx="3179573" cy="1224136"/>
          </a:xfrm>
          <a:prstGeom prst="rect">
            <a:avLst/>
          </a:prstGeom>
          <a:noFill/>
        </p:spPr>
      </p:pic>
      <p:sp>
        <p:nvSpPr>
          <p:cNvPr id="20486" name="AutoShape 6" descr="Image result for kidney care uk log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20488" name="Picture 8" descr="Image result for kidney care uk logo"/>
          <p:cNvPicPr>
            <a:picLocks noChangeAspect="1" noChangeArrowheads="1"/>
          </p:cNvPicPr>
          <p:nvPr/>
        </p:nvPicPr>
        <p:blipFill>
          <a:blip r:embed="rId6" cstate="print"/>
          <a:srcRect/>
          <a:stretch>
            <a:fillRect/>
          </a:stretch>
        </p:blipFill>
        <p:spPr bwMode="auto">
          <a:xfrm>
            <a:off x="6948264" y="4437112"/>
            <a:ext cx="2047903" cy="936104"/>
          </a:xfrm>
          <a:prstGeom prst="rect">
            <a:avLst/>
          </a:prstGeom>
          <a:noFill/>
        </p:spPr>
      </p:pic>
      <p:pic>
        <p:nvPicPr>
          <p:cNvPr id="20490" name="Picture 10" descr="Image result for MHRA"/>
          <p:cNvPicPr>
            <a:picLocks noChangeAspect="1" noChangeArrowheads="1"/>
          </p:cNvPicPr>
          <p:nvPr/>
        </p:nvPicPr>
        <p:blipFill>
          <a:blip r:embed="rId7" cstate="print"/>
          <a:srcRect/>
          <a:stretch>
            <a:fillRect/>
          </a:stretch>
        </p:blipFill>
        <p:spPr bwMode="auto">
          <a:xfrm>
            <a:off x="323528" y="2564904"/>
            <a:ext cx="2857500" cy="1857376"/>
          </a:xfrm>
          <a:prstGeom prst="rect">
            <a:avLst/>
          </a:prstGeom>
          <a:noFill/>
        </p:spPr>
      </p:pic>
      <p:pic>
        <p:nvPicPr>
          <p:cNvPr id="20492" name="Picture 12" descr="Image result for dr sarah wollaston mp"/>
          <p:cNvPicPr>
            <a:picLocks noChangeAspect="1" noChangeArrowheads="1"/>
          </p:cNvPicPr>
          <p:nvPr/>
        </p:nvPicPr>
        <p:blipFill>
          <a:blip r:embed="rId8" cstate="print"/>
          <a:srcRect/>
          <a:stretch>
            <a:fillRect/>
          </a:stretch>
        </p:blipFill>
        <p:spPr bwMode="auto">
          <a:xfrm>
            <a:off x="179512" y="4509120"/>
            <a:ext cx="1608893" cy="2142753"/>
          </a:xfrm>
          <a:prstGeom prst="rect">
            <a:avLst/>
          </a:prstGeom>
          <a:noFill/>
        </p:spPr>
      </p:pic>
      <p:pic>
        <p:nvPicPr>
          <p:cNvPr id="20494" name="Picture 14" descr="Image result for dr philippa whitford mp"/>
          <p:cNvPicPr>
            <a:picLocks noChangeAspect="1" noChangeArrowheads="1"/>
          </p:cNvPicPr>
          <p:nvPr/>
        </p:nvPicPr>
        <p:blipFill>
          <a:blip r:embed="rId9" cstate="print"/>
          <a:srcRect/>
          <a:stretch>
            <a:fillRect/>
          </a:stretch>
        </p:blipFill>
        <p:spPr bwMode="auto">
          <a:xfrm>
            <a:off x="7020272" y="1124744"/>
            <a:ext cx="1567956" cy="2088232"/>
          </a:xfrm>
          <a:prstGeom prst="rect">
            <a:avLst/>
          </a:prstGeom>
          <a:noFill/>
        </p:spPr>
      </p:pic>
      <p:pic>
        <p:nvPicPr>
          <p:cNvPr id="20496" name="Picture 16" descr="Image result for BMA logo"/>
          <p:cNvPicPr>
            <a:picLocks noChangeAspect="1" noChangeArrowheads="1"/>
          </p:cNvPicPr>
          <p:nvPr/>
        </p:nvPicPr>
        <p:blipFill>
          <a:blip r:embed="rId10" cstate="print"/>
          <a:srcRect/>
          <a:stretch>
            <a:fillRect/>
          </a:stretch>
        </p:blipFill>
        <p:spPr bwMode="auto">
          <a:xfrm>
            <a:off x="5724128" y="3284984"/>
            <a:ext cx="3052094" cy="891936"/>
          </a:xfrm>
          <a:prstGeom prst="rect">
            <a:avLst/>
          </a:prstGeom>
          <a:noFill/>
        </p:spPr>
      </p:pic>
      <p:pic>
        <p:nvPicPr>
          <p:cNvPr id="20498" name="Picture 18" descr="Image result for CORU logo"/>
          <p:cNvPicPr>
            <a:picLocks noChangeAspect="1" noChangeArrowheads="1"/>
          </p:cNvPicPr>
          <p:nvPr/>
        </p:nvPicPr>
        <p:blipFill>
          <a:blip r:embed="rId11" cstate="print"/>
          <a:srcRect/>
          <a:stretch>
            <a:fillRect/>
          </a:stretch>
        </p:blipFill>
        <p:spPr bwMode="auto">
          <a:xfrm>
            <a:off x="2483768" y="5589240"/>
            <a:ext cx="2865934" cy="962194"/>
          </a:xfrm>
          <a:prstGeom prst="rect">
            <a:avLst/>
          </a:prstGeom>
          <a:noFill/>
        </p:spPr>
      </p:pic>
      <p:pic>
        <p:nvPicPr>
          <p:cNvPr id="20502" name="Picture 22" descr="Image result for nhs confederation logo"/>
          <p:cNvPicPr>
            <a:picLocks noChangeAspect="1" noChangeArrowheads="1"/>
          </p:cNvPicPr>
          <p:nvPr/>
        </p:nvPicPr>
        <p:blipFill>
          <a:blip r:embed="rId12" cstate="print"/>
          <a:srcRect/>
          <a:stretch>
            <a:fillRect/>
          </a:stretch>
        </p:blipFill>
        <p:spPr bwMode="auto">
          <a:xfrm>
            <a:off x="3510982" y="1268761"/>
            <a:ext cx="3312366" cy="1656184"/>
          </a:xfrm>
          <a:prstGeom prst="rect">
            <a:avLst/>
          </a:prstGeom>
          <a:noFill/>
        </p:spPr>
      </p:pic>
      <p:sp>
        <p:nvSpPr>
          <p:cNvPr id="20504" name="AutoShape 24" descr="Image result for health information and quality authority log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20506" name="AutoShape 26" descr="Image result for health information and quality authority log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20508" name="AutoShape 28" descr="Hom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20510" name="AutoShape 30" descr="Hom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20512" name="Picture 32" descr="Image result for health information and quality authority logo"/>
          <p:cNvPicPr>
            <a:picLocks noChangeAspect="1" noChangeArrowheads="1"/>
          </p:cNvPicPr>
          <p:nvPr/>
        </p:nvPicPr>
        <p:blipFill>
          <a:blip r:embed="rId13" cstate="print"/>
          <a:srcRect/>
          <a:stretch>
            <a:fillRect/>
          </a:stretch>
        </p:blipFill>
        <p:spPr bwMode="auto">
          <a:xfrm>
            <a:off x="3419872" y="2420888"/>
            <a:ext cx="1584176" cy="1584176"/>
          </a:xfrm>
          <a:prstGeom prst="rect">
            <a:avLst/>
          </a:prstGeom>
          <a:noFill/>
        </p:spPr>
      </p:pic>
      <p:pic>
        <p:nvPicPr>
          <p:cNvPr id="20514" name="Picture 34" descr="Image result for royal colleges of midwives"/>
          <p:cNvPicPr>
            <a:picLocks noChangeAspect="1" noChangeArrowheads="1"/>
          </p:cNvPicPr>
          <p:nvPr/>
        </p:nvPicPr>
        <p:blipFill>
          <a:blip r:embed="rId14" cstate="print"/>
          <a:srcRect/>
          <a:stretch>
            <a:fillRect/>
          </a:stretch>
        </p:blipFill>
        <p:spPr bwMode="auto">
          <a:xfrm>
            <a:off x="4211960" y="4221088"/>
            <a:ext cx="2714625" cy="714375"/>
          </a:xfrm>
          <a:prstGeom prst="rect">
            <a:avLst/>
          </a:prstGeom>
          <a:noFill/>
        </p:spPr>
      </p:pic>
      <p:sp>
        <p:nvSpPr>
          <p:cNvPr id="21" name="TextBox 20"/>
          <p:cNvSpPr txBox="1"/>
          <p:nvPr/>
        </p:nvSpPr>
        <p:spPr>
          <a:xfrm>
            <a:off x="0" y="188640"/>
            <a:ext cx="9144000" cy="369332"/>
          </a:xfrm>
          <a:prstGeom prst="rect">
            <a:avLst/>
          </a:prstGeom>
          <a:noFill/>
        </p:spPr>
        <p:txBody>
          <a:bodyPr wrap="square" rtlCol="0">
            <a:spAutoFit/>
          </a:bodyPr>
          <a:lstStyle/>
          <a:p>
            <a:r>
              <a:rPr lang="en-GB" b="1" dirty="0" smtClean="0">
                <a:solidFill>
                  <a:schemeClr val="bg1">
                    <a:lumMod val="75000"/>
                  </a:schemeClr>
                </a:solidFill>
              </a:rPr>
              <a:t>Introduction </a:t>
            </a:r>
            <a:r>
              <a:rPr lang="en-GB" dirty="0" smtClean="0">
                <a:solidFill>
                  <a:schemeClr val="bg1">
                    <a:lumMod val="75000"/>
                  </a:schemeClr>
                </a:solidFill>
              </a:rPr>
              <a:t>  </a:t>
            </a:r>
            <a:r>
              <a:rPr lang="en-GB" dirty="0" smtClean="0"/>
              <a:t>   </a:t>
            </a:r>
            <a:r>
              <a:rPr lang="en-GB" b="1" dirty="0" smtClean="0"/>
              <a:t>The projects      </a:t>
            </a:r>
            <a:r>
              <a:rPr lang="en-GB" dirty="0" smtClean="0">
                <a:solidFill>
                  <a:schemeClr val="bg1">
                    <a:lumMod val="65000"/>
                  </a:schemeClr>
                </a:solidFill>
              </a:rPr>
              <a:t>Where are we now?     Disruptions     Disparities     Conclusion</a:t>
            </a:r>
            <a:endParaRPr lang="en-GB" dirty="0">
              <a:solidFill>
                <a:schemeClr val="bg1">
                  <a:lumMod val="65000"/>
                </a:schemeClr>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Tammy\Dropbox\Research\ESRC Governance after Brexit grant\Conference papers\Pictures that might be useful for conference presentations\Newry 1.jpg"/>
          <p:cNvPicPr>
            <a:picLocks noChangeAspect="1" noChangeArrowheads="1"/>
          </p:cNvPicPr>
          <p:nvPr/>
        </p:nvPicPr>
        <p:blipFill>
          <a:blip r:embed="rId2" cstate="print"/>
          <a:srcRect/>
          <a:stretch>
            <a:fillRect/>
          </a:stretch>
        </p:blipFill>
        <p:spPr bwMode="auto">
          <a:xfrm>
            <a:off x="683568" y="836712"/>
            <a:ext cx="4515966" cy="6021288"/>
          </a:xfrm>
          <a:prstGeom prst="rect">
            <a:avLst/>
          </a:prstGeom>
          <a:noFill/>
        </p:spPr>
      </p:pic>
      <p:sp>
        <p:nvSpPr>
          <p:cNvPr id="5" name="TextBox 4"/>
          <p:cNvSpPr txBox="1"/>
          <p:nvPr/>
        </p:nvSpPr>
        <p:spPr>
          <a:xfrm>
            <a:off x="5868145" y="1196752"/>
            <a:ext cx="2808312" cy="4801314"/>
          </a:xfrm>
          <a:prstGeom prst="rect">
            <a:avLst/>
          </a:prstGeom>
          <a:noFill/>
        </p:spPr>
        <p:txBody>
          <a:bodyPr wrap="square" rtlCol="0">
            <a:spAutoFit/>
          </a:bodyPr>
          <a:lstStyle/>
          <a:p>
            <a:r>
              <a:rPr lang="en-GB" dirty="0" smtClean="0"/>
              <a:t>Snapshot from conversation schedule:</a:t>
            </a:r>
          </a:p>
          <a:p>
            <a:endParaRPr lang="en-GB" dirty="0" smtClean="0"/>
          </a:p>
          <a:p>
            <a:r>
              <a:rPr lang="en-GB" dirty="0" smtClean="0"/>
              <a:t>Do they perceive that the bus was true [LEGITIMACY]/false [ACCOUNTABILITY]</a:t>
            </a:r>
          </a:p>
          <a:p>
            <a:r>
              <a:rPr lang="en-GB" dirty="0" smtClean="0"/>
              <a:t>- Who should be held to account for the lie? What should the consequences be?</a:t>
            </a:r>
          </a:p>
          <a:p>
            <a:r>
              <a:rPr lang="en-GB" dirty="0" smtClean="0"/>
              <a:t>[ACCOUNTABILITY]</a:t>
            </a:r>
          </a:p>
          <a:p>
            <a:r>
              <a:rPr lang="en-GB" dirty="0" smtClean="0"/>
              <a:t>- What do they perceive as the effects of that? What happened as a result? Was it a</a:t>
            </a:r>
          </a:p>
          <a:p>
            <a:r>
              <a:rPr lang="en-GB" dirty="0" smtClean="0"/>
              <a:t>good thing? [LEGITIMACY]</a:t>
            </a:r>
            <a:endParaRPr lang="en-GB" dirty="0"/>
          </a:p>
        </p:txBody>
      </p:sp>
      <p:sp>
        <p:nvSpPr>
          <p:cNvPr id="4" name="TextBox 3"/>
          <p:cNvSpPr txBox="1"/>
          <p:nvPr/>
        </p:nvSpPr>
        <p:spPr>
          <a:xfrm>
            <a:off x="0" y="188640"/>
            <a:ext cx="9144000" cy="369332"/>
          </a:xfrm>
          <a:prstGeom prst="rect">
            <a:avLst/>
          </a:prstGeom>
          <a:noFill/>
        </p:spPr>
        <p:txBody>
          <a:bodyPr wrap="square" rtlCol="0">
            <a:spAutoFit/>
          </a:bodyPr>
          <a:lstStyle/>
          <a:p>
            <a:r>
              <a:rPr lang="en-GB" b="1" dirty="0" smtClean="0">
                <a:solidFill>
                  <a:schemeClr val="bg1">
                    <a:lumMod val="75000"/>
                  </a:schemeClr>
                </a:solidFill>
              </a:rPr>
              <a:t>Introduction </a:t>
            </a:r>
            <a:r>
              <a:rPr lang="en-GB" dirty="0" smtClean="0">
                <a:solidFill>
                  <a:schemeClr val="bg1">
                    <a:lumMod val="75000"/>
                  </a:schemeClr>
                </a:solidFill>
              </a:rPr>
              <a:t>  </a:t>
            </a:r>
            <a:r>
              <a:rPr lang="en-GB" dirty="0" smtClean="0"/>
              <a:t>   </a:t>
            </a:r>
            <a:r>
              <a:rPr lang="en-GB" b="1" dirty="0" smtClean="0"/>
              <a:t>The projects      </a:t>
            </a:r>
            <a:r>
              <a:rPr lang="en-GB" dirty="0" smtClean="0">
                <a:solidFill>
                  <a:schemeClr val="bg1">
                    <a:lumMod val="65000"/>
                  </a:schemeClr>
                </a:solidFill>
              </a:rPr>
              <a:t>Where are we now?     Disruptions     Disparities     Conclusion</a:t>
            </a:r>
            <a:endParaRPr lang="en-GB" dirty="0">
              <a:solidFill>
                <a:schemeClr val="bg1">
                  <a:lumMod val="65000"/>
                </a:schemeClr>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atch notes notebook 1.JPG"/>
          <p:cNvPicPr>
            <a:picLocks noChangeAspect="1"/>
          </p:cNvPicPr>
          <p:nvPr/>
        </p:nvPicPr>
        <p:blipFill>
          <a:blip r:embed="rId3" cstate="print"/>
          <a:stretch>
            <a:fillRect/>
          </a:stretch>
        </p:blipFill>
        <p:spPr>
          <a:xfrm>
            <a:off x="395536" y="572682"/>
            <a:ext cx="2304256" cy="3072341"/>
          </a:xfrm>
          <a:prstGeom prst="rect">
            <a:avLst/>
          </a:prstGeom>
        </p:spPr>
      </p:pic>
      <p:pic>
        <p:nvPicPr>
          <p:cNvPr id="3" name="Picture 2" descr="Scratch notes notebook 2.JPG"/>
          <p:cNvPicPr>
            <a:picLocks noChangeAspect="1"/>
          </p:cNvPicPr>
          <p:nvPr/>
        </p:nvPicPr>
        <p:blipFill>
          <a:blip r:embed="rId4" cstate="print"/>
          <a:stretch>
            <a:fillRect/>
          </a:stretch>
        </p:blipFill>
        <p:spPr>
          <a:xfrm>
            <a:off x="395536" y="3717032"/>
            <a:ext cx="2355726" cy="3140968"/>
          </a:xfrm>
          <a:prstGeom prst="rect">
            <a:avLst/>
          </a:prstGeom>
        </p:spPr>
      </p:pic>
      <p:pic>
        <p:nvPicPr>
          <p:cNvPr id="4" name="Picture 3" descr="Scratch notes notebook 3.JPG"/>
          <p:cNvPicPr>
            <a:picLocks noChangeAspect="1"/>
          </p:cNvPicPr>
          <p:nvPr/>
        </p:nvPicPr>
        <p:blipFill>
          <a:blip r:embed="rId5" cstate="print"/>
          <a:stretch>
            <a:fillRect/>
          </a:stretch>
        </p:blipFill>
        <p:spPr>
          <a:xfrm>
            <a:off x="3203848" y="764704"/>
            <a:ext cx="2664296" cy="3552395"/>
          </a:xfrm>
          <a:prstGeom prst="rect">
            <a:avLst/>
          </a:prstGeom>
        </p:spPr>
      </p:pic>
      <p:pic>
        <p:nvPicPr>
          <p:cNvPr id="5" name="Picture 4" descr="Scratch notes notebook 4.JPG"/>
          <p:cNvPicPr>
            <a:picLocks noChangeAspect="1"/>
          </p:cNvPicPr>
          <p:nvPr/>
        </p:nvPicPr>
        <p:blipFill>
          <a:blip r:embed="rId6" cstate="print"/>
          <a:srcRect t="21000" b="26900"/>
          <a:stretch>
            <a:fillRect/>
          </a:stretch>
        </p:blipFill>
        <p:spPr>
          <a:xfrm>
            <a:off x="2915816" y="4437112"/>
            <a:ext cx="3109752" cy="2160240"/>
          </a:xfrm>
          <a:prstGeom prst="rect">
            <a:avLst/>
          </a:prstGeom>
        </p:spPr>
      </p:pic>
      <p:pic>
        <p:nvPicPr>
          <p:cNvPr id="6" name="Picture 5" descr="Scratch notes notebook 5.JPG"/>
          <p:cNvPicPr>
            <a:picLocks noChangeAspect="1"/>
          </p:cNvPicPr>
          <p:nvPr/>
        </p:nvPicPr>
        <p:blipFill>
          <a:blip r:embed="rId7" cstate="print"/>
          <a:srcRect l="8669" t="8176" r="7253" b="15183"/>
          <a:stretch>
            <a:fillRect/>
          </a:stretch>
        </p:blipFill>
        <p:spPr>
          <a:xfrm>
            <a:off x="6228184" y="1340768"/>
            <a:ext cx="2915816" cy="4725144"/>
          </a:xfrm>
          <a:prstGeom prst="rect">
            <a:avLst/>
          </a:prstGeom>
        </p:spPr>
      </p:pic>
      <p:sp>
        <p:nvSpPr>
          <p:cNvPr id="7" name="TextBox 6"/>
          <p:cNvSpPr txBox="1"/>
          <p:nvPr/>
        </p:nvSpPr>
        <p:spPr>
          <a:xfrm>
            <a:off x="0" y="188640"/>
            <a:ext cx="9144000" cy="369332"/>
          </a:xfrm>
          <a:prstGeom prst="rect">
            <a:avLst/>
          </a:prstGeom>
          <a:noFill/>
        </p:spPr>
        <p:txBody>
          <a:bodyPr wrap="square" rtlCol="0">
            <a:spAutoFit/>
          </a:bodyPr>
          <a:lstStyle/>
          <a:p>
            <a:r>
              <a:rPr lang="en-GB" b="1" dirty="0" smtClean="0">
                <a:solidFill>
                  <a:schemeClr val="bg1">
                    <a:lumMod val="75000"/>
                  </a:schemeClr>
                </a:solidFill>
              </a:rPr>
              <a:t>Introduction </a:t>
            </a:r>
            <a:r>
              <a:rPr lang="en-GB" dirty="0" smtClean="0">
                <a:solidFill>
                  <a:schemeClr val="bg1">
                    <a:lumMod val="75000"/>
                  </a:schemeClr>
                </a:solidFill>
              </a:rPr>
              <a:t>  </a:t>
            </a:r>
            <a:r>
              <a:rPr lang="en-GB" dirty="0" smtClean="0"/>
              <a:t>   </a:t>
            </a:r>
            <a:r>
              <a:rPr lang="en-GB" b="1" dirty="0" smtClean="0"/>
              <a:t>The projects      </a:t>
            </a:r>
            <a:r>
              <a:rPr lang="en-GB" dirty="0" smtClean="0">
                <a:solidFill>
                  <a:schemeClr val="bg1">
                    <a:lumMod val="65000"/>
                  </a:schemeClr>
                </a:solidFill>
              </a:rPr>
              <a:t>Where are we now?     Disruptions     Disparities     Conclusion</a:t>
            </a:r>
            <a:endParaRPr lang="en-GB" dirty="0">
              <a:solidFill>
                <a:schemeClr val="bg1">
                  <a:lumMod val="65000"/>
                </a:schemeClr>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TAFFORD, ENGLAND - MAY 17: The Vote Leave campaign bus arrives at JBMI Group, Kingsilver Refinery in Hixon, Staffordshire during the Vote Leave, Brexit Battle Bus tour on May 17, 20016 in Stafford, England. Boris Johnson and the Vote Leave campaign are touring the UK in their Brexit Battle Bus. The campaign is hoping to persuade voters to back leaving the European Union in the Referendum on the 23rd June 2016. (Photo by Christopher Furlong/Getty Images)"/>
          <p:cNvPicPr>
            <a:picLocks noGrp="1" noChangeAspect="1" noChangeArrowheads="1"/>
          </p:cNvPicPr>
          <p:nvPr>
            <p:ph idx="4294967295"/>
          </p:nvPr>
        </p:nvPicPr>
        <p:blipFill>
          <a:blip r:embed="rId3" cstate="print"/>
          <a:srcRect t="8732" b="8732"/>
          <a:stretch>
            <a:fillRect/>
          </a:stretch>
        </p:blipFill>
        <p:spPr bwMode="auto">
          <a:xfrm>
            <a:off x="179512" y="836712"/>
            <a:ext cx="8772498" cy="4824536"/>
          </a:xfrm>
          <a:prstGeom prst="rect">
            <a:avLst/>
          </a:prstGeom>
          <a:noFill/>
        </p:spPr>
      </p:pic>
      <p:sp>
        <p:nvSpPr>
          <p:cNvPr id="5" name="TextBox 4"/>
          <p:cNvSpPr txBox="1"/>
          <p:nvPr/>
        </p:nvSpPr>
        <p:spPr>
          <a:xfrm>
            <a:off x="0" y="188640"/>
            <a:ext cx="9144000" cy="369332"/>
          </a:xfrm>
          <a:prstGeom prst="rect">
            <a:avLst/>
          </a:prstGeom>
          <a:noFill/>
        </p:spPr>
        <p:txBody>
          <a:bodyPr wrap="square" rtlCol="0">
            <a:spAutoFit/>
          </a:bodyPr>
          <a:lstStyle/>
          <a:p>
            <a:r>
              <a:rPr lang="en-GB" b="1" dirty="0" smtClean="0">
                <a:solidFill>
                  <a:schemeClr val="bg1">
                    <a:lumMod val="75000"/>
                  </a:schemeClr>
                </a:solidFill>
              </a:rPr>
              <a:t>Introduction </a:t>
            </a:r>
            <a:r>
              <a:rPr lang="en-GB" dirty="0" smtClean="0">
                <a:solidFill>
                  <a:schemeClr val="bg1">
                    <a:lumMod val="75000"/>
                  </a:schemeClr>
                </a:solidFill>
              </a:rPr>
              <a:t>  </a:t>
            </a:r>
            <a:r>
              <a:rPr lang="en-GB" dirty="0" smtClean="0"/>
              <a:t>   </a:t>
            </a:r>
            <a:r>
              <a:rPr lang="en-GB" b="1" dirty="0" smtClean="0"/>
              <a:t>The projects      </a:t>
            </a:r>
            <a:r>
              <a:rPr lang="en-GB" dirty="0" smtClean="0">
                <a:solidFill>
                  <a:schemeClr val="bg1">
                    <a:lumMod val="65000"/>
                  </a:schemeClr>
                </a:solidFill>
              </a:rPr>
              <a:t>Where are we now?     Disruptions     Disparities     Conclusion</a:t>
            </a:r>
            <a:endParaRPr lang="en-GB" dirty="0">
              <a:solidFill>
                <a:schemeClr val="bg1">
                  <a:lumMod val="65000"/>
                </a:schemeClr>
              </a:solidFill>
            </a:endParaRPr>
          </a:p>
        </p:txBody>
      </p:sp>
    </p:spTree>
    <p:extLst>
      <p:ext uri="{BB962C8B-B14F-4D97-AF65-F5344CB8AC3E}">
        <p14:creationId xmlns:p14="http://schemas.microsoft.com/office/powerpoint/2010/main" val="31543828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548680"/>
            <a:ext cx="8229600" cy="850106"/>
          </a:xfrm>
        </p:spPr>
        <p:txBody>
          <a:bodyPr>
            <a:normAutofit/>
          </a:bodyPr>
          <a:lstStyle/>
          <a:p>
            <a:r>
              <a:rPr lang="en-GB" sz="4000" dirty="0" smtClean="0"/>
              <a:t>Possible </a:t>
            </a:r>
            <a:r>
              <a:rPr lang="en-GB" sz="4000" dirty="0" err="1" smtClean="0"/>
              <a:t>Brexits</a:t>
            </a:r>
            <a:endParaRPr lang="en-GB" sz="4000" dirty="0"/>
          </a:p>
        </p:txBody>
      </p:sp>
      <p:sp>
        <p:nvSpPr>
          <p:cNvPr id="3" name="Content Placeholder 2"/>
          <p:cNvSpPr>
            <a:spLocks noGrp="1"/>
          </p:cNvSpPr>
          <p:nvPr>
            <p:ph idx="1"/>
          </p:nvPr>
        </p:nvSpPr>
        <p:spPr>
          <a:xfrm>
            <a:off x="467544" y="1340768"/>
            <a:ext cx="8229600" cy="5373216"/>
          </a:xfrm>
        </p:spPr>
        <p:txBody>
          <a:bodyPr>
            <a:normAutofit fontScale="85000" lnSpcReduction="20000"/>
          </a:bodyPr>
          <a:lstStyle/>
          <a:p>
            <a:r>
              <a:rPr lang="en-GB" dirty="0" smtClean="0"/>
              <a:t>The Withdrawal Agreement</a:t>
            </a:r>
          </a:p>
          <a:p>
            <a:pPr lvl="1"/>
            <a:r>
              <a:rPr lang="en-GB" dirty="0" smtClean="0"/>
              <a:t>Agreed in principle between the EU27 and the UK in November 2018</a:t>
            </a:r>
          </a:p>
          <a:p>
            <a:pPr lvl="1"/>
            <a:r>
              <a:rPr lang="en-GB" dirty="0" smtClean="0"/>
              <a:t>Not yet ratified</a:t>
            </a:r>
          </a:p>
          <a:p>
            <a:r>
              <a:rPr lang="en-GB" dirty="0" smtClean="0"/>
              <a:t>No Deal</a:t>
            </a:r>
          </a:p>
          <a:p>
            <a:pPr lvl="1"/>
            <a:r>
              <a:rPr lang="en-GB" dirty="0" smtClean="0"/>
              <a:t>Default position on 31 October 2019 unless something changes</a:t>
            </a:r>
          </a:p>
          <a:p>
            <a:pPr lvl="1"/>
            <a:r>
              <a:rPr lang="en-GB" dirty="0" smtClean="0"/>
              <a:t>Not desired by UK Parliament</a:t>
            </a:r>
          </a:p>
          <a:p>
            <a:r>
              <a:rPr lang="en-GB" dirty="0" smtClean="0"/>
              <a:t>Something else? Legally possible but politically uncertain</a:t>
            </a:r>
          </a:p>
          <a:p>
            <a:pPr lvl="1"/>
            <a:r>
              <a:rPr lang="en-GB" dirty="0" smtClean="0"/>
              <a:t>EU has reiterated numerous times that no other Withdrawal Agreement is available for negotiation</a:t>
            </a:r>
          </a:p>
          <a:p>
            <a:pPr lvl="1"/>
            <a:r>
              <a:rPr lang="en-GB" dirty="0" smtClean="0"/>
              <a:t>But new E Commission; changes to Council-27; E Parliament?</a:t>
            </a:r>
          </a:p>
          <a:p>
            <a:pPr lvl="1"/>
            <a:r>
              <a:rPr lang="en-GB" dirty="0" smtClean="0"/>
              <a:t>No </a:t>
            </a:r>
            <a:r>
              <a:rPr lang="en-GB" dirty="0" err="1" smtClean="0"/>
              <a:t>Brexit</a:t>
            </a:r>
            <a:r>
              <a:rPr lang="en-GB" dirty="0" smtClean="0"/>
              <a:t>: </a:t>
            </a:r>
            <a:r>
              <a:rPr lang="en-GB" i="1" dirty="0" smtClean="0"/>
              <a:t>Wightman</a:t>
            </a:r>
            <a:r>
              <a:rPr lang="en-GB" dirty="0" smtClean="0"/>
              <a:t> confirms UK could revoke Article 50</a:t>
            </a:r>
            <a:endParaRPr lang="en-GB" dirty="0"/>
          </a:p>
        </p:txBody>
      </p:sp>
      <p:sp>
        <p:nvSpPr>
          <p:cNvPr id="4" name="TextBox 3"/>
          <p:cNvSpPr txBox="1"/>
          <p:nvPr/>
        </p:nvSpPr>
        <p:spPr>
          <a:xfrm>
            <a:off x="0" y="188640"/>
            <a:ext cx="9144000" cy="369332"/>
          </a:xfrm>
          <a:prstGeom prst="rect">
            <a:avLst/>
          </a:prstGeom>
          <a:noFill/>
        </p:spPr>
        <p:txBody>
          <a:bodyPr wrap="square" rtlCol="0">
            <a:spAutoFit/>
          </a:bodyPr>
          <a:lstStyle/>
          <a:p>
            <a:r>
              <a:rPr lang="en-GB" b="1" dirty="0" smtClean="0">
                <a:solidFill>
                  <a:schemeClr val="bg1">
                    <a:lumMod val="75000"/>
                  </a:schemeClr>
                </a:solidFill>
              </a:rPr>
              <a:t>Introduction </a:t>
            </a:r>
            <a:r>
              <a:rPr lang="en-GB" dirty="0" smtClean="0">
                <a:solidFill>
                  <a:schemeClr val="bg1">
                    <a:lumMod val="75000"/>
                  </a:schemeClr>
                </a:solidFill>
              </a:rPr>
              <a:t>     The projects      </a:t>
            </a:r>
            <a:r>
              <a:rPr lang="en-GB" b="1" dirty="0" smtClean="0"/>
              <a:t>Where are we now?     </a:t>
            </a:r>
            <a:r>
              <a:rPr lang="en-GB" dirty="0" smtClean="0">
                <a:solidFill>
                  <a:schemeClr val="bg1">
                    <a:lumMod val="65000"/>
                  </a:schemeClr>
                </a:solidFill>
              </a:rPr>
              <a:t>Disruptions     Disparities     Conclusion</a:t>
            </a:r>
            <a:endParaRPr lang="en-GB" dirty="0">
              <a:solidFill>
                <a:schemeClr val="bg1">
                  <a:lumMod val="65000"/>
                </a:schemeClr>
              </a:solidFil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13772</TotalTime>
  <Words>1516</Words>
  <Application>Microsoft Office PowerPoint</Application>
  <PresentationFormat>On-screen Show (4:3)</PresentationFormat>
  <Paragraphs>141</Paragraphs>
  <Slides>34</Slides>
  <Notes>21</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Brexit and health law: disruptions and disparities  Healthcare disparities: Disruptive Healthcare technologies and the patient, University of Manchester, 13-14 June 2019  Tamara Hervey, Jean Monnet Professor of EU Law, University of Sheffield t.hervey@sheffield.ac.uk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Possible Brexits</vt:lpstr>
      <vt:lpstr>PowerPoint Presentation</vt:lpstr>
      <vt:lpstr>PowerPoint Presentation</vt:lpstr>
      <vt:lpstr>Possible futures</vt:lpstr>
      <vt:lpstr>The domestic position in the UK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Implications of Brexit for domestic economy (implications for health sector)</vt:lpstr>
      <vt:lpstr>PowerPoint Presentation</vt:lpstr>
      <vt:lpstr>PowerPoint Presentation</vt:lpstr>
      <vt:lpstr>PowerPoint Presentation</vt:lpstr>
      <vt:lpstr>PowerPoint Presentation</vt:lpstr>
      <vt:lpstr>Sources and further reading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Legal and policy aspects of Brexit for health care  Tamara Hervey, Jean Monnet Professor of EU Law, University of Sheffield t.hervey@sheffield.ac.uk</dc:title>
  <dc:creator>Tammy</dc:creator>
  <cp:lastModifiedBy>Rose Brooke</cp:lastModifiedBy>
  <cp:revision>269</cp:revision>
  <dcterms:created xsi:type="dcterms:W3CDTF">2018-02-18T19:58:21Z</dcterms:created>
  <dcterms:modified xsi:type="dcterms:W3CDTF">2019-06-24T08:42:33Z</dcterms:modified>
</cp:coreProperties>
</file>