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4" r:id="rId6"/>
    <p:sldId id="267" r:id="rId7"/>
    <p:sldId id="260" r:id="rId8"/>
    <p:sldId id="261" r:id="rId9"/>
    <p:sldId id="265" r:id="rId10"/>
    <p:sldId id="266"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66" d="100"/>
          <a:sy n="66" d="100"/>
        </p:scale>
        <p:origin x="56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C730FB-63D3-44A5-A04B-77965DC8DD39}"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A50B0B31-C217-4936-9D00-8774E70CEAB2}">
      <dgm:prSet/>
      <dgm:spPr>
        <a:solidFill>
          <a:schemeClr val="accent6">
            <a:lumMod val="50000"/>
            <a:alpha val="50000"/>
          </a:schemeClr>
        </a:solidFill>
      </dgm:spPr>
      <dgm:t>
        <a:bodyPr/>
        <a:lstStyle/>
        <a:p>
          <a:r>
            <a:rPr lang="en-GB"/>
            <a:t>ethics </a:t>
          </a:r>
        </a:p>
      </dgm:t>
    </dgm:pt>
    <dgm:pt modelId="{356A1BB7-4A6E-41C8-A549-3041236D8484}" type="parTrans" cxnId="{582C67AA-02C6-49D9-84B3-9DE2EE615C7A}">
      <dgm:prSet/>
      <dgm:spPr/>
      <dgm:t>
        <a:bodyPr/>
        <a:lstStyle/>
        <a:p>
          <a:endParaRPr lang="en-GB"/>
        </a:p>
      </dgm:t>
    </dgm:pt>
    <dgm:pt modelId="{06714296-A78A-43F3-A345-407EF296C582}" type="sibTrans" cxnId="{582C67AA-02C6-49D9-84B3-9DE2EE615C7A}">
      <dgm:prSet/>
      <dgm:spPr/>
      <dgm:t>
        <a:bodyPr/>
        <a:lstStyle/>
        <a:p>
          <a:endParaRPr lang="en-GB"/>
        </a:p>
      </dgm:t>
    </dgm:pt>
    <dgm:pt modelId="{3729A1B7-19DF-4FE9-B094-FB6A558A3884}">
      <dgm:prSet/>
      <dgm:spPr/>
      <dgm:t>
        <a:bodyPr/>
        <a:lstStyle/>
        <a:p>
          <a:r>
            <a:rPr lang="en-GB"/>
            <a:t>data protection &amp; management</a:t>
          </a:r>
        </a:p>
      </dgm:t>
    </dgm:pt>
    <dgm:pt modelId="{C49E41C0-55BA-4DB3-8444-EDE3B86AE962}" type="parTrans" cxnId="{3DEB01A4-E8D7-4774-8958-C20340C11D00}">
      <dgm:prSet/>
      <dgm:spPr/>
      <dgm:t>
        <a:bodyPr/>
        <a:lstStyle/>
        <a:p>
          <a:endParaRPr lang="en-GB"/>
        </a:p>
      </dgm:t>
    </dgm:pt>
    <dgm:pt modelId="{527CECFF-0186-4305-9274-63A8F9E5AAF9}" type="sibTrans" cxnId="{3DEB01A4-E8D7-4774-8958-C20340C11D00}">
      <dgm:prSet/>
      <dgm:spPr/>
      <dgm:t>
        <a:bodyPr/>
        <a:lstStyle/>
        <a:p>
          <a:endParaRPr lang="en-GB"/>
        </a:p>
      </dgm:t>
    </dgm:pt>
    <dgm:pt modelId="{7F1E1C63-9E4F-4529-9E51-BF517C73760D}">
      <dgm:prSet/>
      <dgm:spPr>
        <a:solidFill>
          <a:schemeClr val="accent2">
            <a:lumMod val="50000"/>
            <a:alpha val="50000"/>
          </a:schemeClr>
        </a:solidFill>
      </dgm:spPr>
      <dgm:t>
        <a:bodyPr/>
        <a:lstStyle/>
        <a:p>
          <a:r>
            <a:rPr lang="en-GB" dirty="0"/>
            <a:t>contracts and collaboration agreements</a:t>
          </a:r>
        </a:p>
      </dgm:t>
    </dgm:pt>
    <dgm:pt modelId="{9429C295-104B-4E15-8467-6A8890B3D028}" type="parTrans" cxnId="{0361D016-3225-4BE8-BCA3-F939FEF2D5CD}">
      <dgm:prSet/>
      <dgm:spPr/>
      <dgm:t>
        <a:bodyPr/>
        <a:lstStyle/>
        <a:p>
          <a:endParaRPr lang="en-GB"/>
        </a:p>
      </dgm:t>
    </dgm:pt>
    <dgm:pt modelId="{A1AC1D9C-0DFE-4919-B092-F76430744BA2}" type="sibTrans" cxnId="{0361D016-3225-4BE8-BCA3-F939FEF2D5CD}">
      <dgm:prSet/>
      <dgm:spPr/>
      <dgm:t>
        <a:bodyPr/>
        <a:lstStyle/>
        <a:p>
          <a:endParaRPr lang="en-GB"/>
        </a:p>
      </dgm:t>
    </dgm:pt>
    <dgm:pt modelId="{A370325C-48FF-4B34-988F-2653A68135D7}">
      <dgm:prSet/>
      <dgm:spPr>
        <a:solidFill>
          <a:schemeClr val="accent4">
            <a:lumMod val="40000"/>
            <a:lumOff val="60000"/>
            <a:alpha val="50000"/>
          </a:schemeClr>
        </a:solidFill>
      </dgm:spPr>
      <dgm:t>
        <a:bodyPr/>
        <a:lstStyle/>
        <a:p>
          <a:r>
            <a:rPr lang="en-GB" dirty="0"/>
            <a:t>intellectual property (e.g. authorship)</a:t>
          </a:r>
        </a:p>
      </dgm:t>
    </dgm:pt>
    <dgm:pt modelId="{EB2EF92E-3B6D-4AC4-88DB-CC832B503B02}" type="parTrans" cxnId="{100C79A3-A6B4-4635-9306-BA807DFF3148}">
      <dgm:prSet/>
      <dgm:spPr/>
      <dgm:t>
        <a:bodyPr/>
        <a:lstStyle/>
        <a:p>
          <a:endParaRPr lang="en-GB"/>
        </a:p>
      </dgm:t>
    </dgm:pt>
    <dgm:pt modelId="{EAD1AAC8-4A6D-4280-9B0E-8037E1ADAF38}" type="sibTrans" cxnId="{100C79A3-A6B4-4635-9306-BA807DFF3148}">
      <dgm:prSet/>
      <dgm:spPr/>
      <dgm:t>
        <a:bodyPr/>
        <a:lstStyle/>
        <a:p>
          <a:endParaRPr lang="en-GB"/>
        </a:p>
      </dgm:t>
    </dgm:pt>
    <dgm:pt modelId="{D58AB624-DD7C-4132-A914-AA741B369EA7}" type="pres">
      <dgm:prSet presAssocID="{BBC730FB-63D3-44A5-A04B-77965DC8DD39}" presName="compositeShape" presStyleCnt="0">
        <dgm:presLayoutVars>
          <dgm:chMax val="7"/>
          <dgm:dir/>
          <dgm:resizeHandles val="exact"/>
        </dgm:presLayoutVars>
      </dgm:prSet>
      <dgm:spPr/>
      <dgm:t>
        <a:bodyPr/>
        <a:lstStyle/>
        <a:p>
          <a:endParaRPr lang="en-US"/>
        </a:p>
      </dgm:t>
    </dgm:pt>
    <dgm:pt modelId="{DE5EB9FB-1CF1-4086-9A94-F5D24A1D0BFC}" type="pres">
      <dgm:prSet presAssocID="{A50B0B31-C217-4936-9D00-8774E70CEAB2}" presName="circ1" presStyleLbl="vennNode1" presStyleIdx="0" presStyleCnt="4"/>
      <dgm:spPr/>
      <dgm:t>
        <a:bodyPr/>
        <a:lstStyle/>
        <a:p>
          <a:endParaRPr lang="en-US"/>
        </a:p>
      </dgm:t>
    </dgm:pt>
    <dgm:pt modelId="{322D5A6C-4759-4084-9BBA-3CA317FF215D}" type="pres">
      <dgm:prSet presAssocID="{A50B0B31-C217-4936-9D00-8774E70CEAB2}" presName="circ1Tx" presStyleLbl="revTx" presStyleIdx="0" presStyleCnt="0">
        <dgm:presLayoutVars>
          <dgm:chMax val="0"/>
          <dgm:chPref val="0"/>
          <dgm:bulletEnabled val="1"/>
        </dgm:presLayoutVars>
      </dgm:prSet>
      <dgm:spPr/>
      <dgm:t>
        <a:bodyPr/>
        <a:lstStyle/>
        <a:p>
          <a:endParaRPr lang="en-US"/>
        </a:p>
      </dgm:t>
    </dgm:pt>
    <dgm:pt modelId="{B2B63705-2D4B-4ED2-BB15-3E69C16AD605}" type="pres">
      <dgm:prSet presAssocID="{3729A1B7-19DF-4FE9-B094-FB6A558A3884}" presName="circ2" presStyleLbl="vennNode1" presStyleIdx="1" presStyleCnt="4"/>
      <dgm:spPr/>
      <dgm:t>
        <a:bodyPr/>
        <a:lstStyle/>
        <a:p>
          <a:endParaRPr lang="en-US"/>
        </a:p>
      </dgm:t>
    </dgm:pt>
    <dgm:pt modelId="{F4EC8EEF-DCA0-46F7-AE81-990021FD80E2}" type="pres">
      <dgm:prSet presAssocID="{3729A1B7-19DF-4FE9-B094-FB6A558A3884}" presName="circ2Tx" presStyleLbl="revTx" presStyleIdx="0" presStyleCnt="0">
        <dgm:presLayoutVars>
          <dgm:chMax val="0"/>
          <dgm:chPref val="0"/>
          <dgm:bulletEnabled val="1"/>
        </dgm:presLayoutVars>
      </dgm:prSet>
      <dgm:spPr/>
      <dgm:t>
        <a:bodyPr/>
        <a:lstStyle/>
        <a:p>
          <a:endParaRPr lang="en-US"/>
        </a:p>
      </dgm:t>
    </dgm:pt>
    <dgm:pt modelId="{9255DFA6-2DD8-4B5E-994E-10283C559950}" type="pres">
      <dgm:prSet presAssocID="{7F1E1C63-9E4F-4529-9E51-BF517C73760D}" presName="circ3" presStyleLbl="vennNode1" presStyleIdx="2" presStyleCnt="4"/>
      <dgm:spPr/>
      <dgm:t>
        <a:bodyPr/>
        <a:lstStyle/>
        <a:p>
          <a:endParaRPr lang="en-US"/>
        </a:p>
      </dgm:t>
    </dgm:pt>
    <dgm:pt modelId="{267C18D6-86DF-474A-BD84-3021C69399B0}" type="pres">
      <dgm:prSet presAssocID="{7F1E1C63-9E4F-4529-9E51-BF517C73760D}" presName="circ3Tx" presStyleLbl="revTx" presStyleIdx="0" presStyleCnt="0">
        <dgm:presLayoutVars>
          <dgm:chMax val="0"/>
          <dgm:chPref val="0"/>
          <dgm:bulletEnabled val="1"/>
        </dgm:presLayoutVars>
      </dgm:prSet>
      <dgm:spPr/>
      <dgm:t>
        <a:bodyPr/>
        <a:lstStyle/>
        <a:p>
          <a:endParaRPr lang="en-US"/>
        </a:p>
      </dgm:t>
    </dgm:pt>
    <dgm:pt modelId="{62C81EDE-529F-4626-AF2D-6077AC130A1C}" type="pres">
      <dgm:prSet presAssocID="{A370325C-48FF-4B34-988F-2653A68135D7}" presName="circ4" presStyleLbl="vennNode1" presStyleIdx="3" presStyleCnt="4"/>
      <dgm:spPr/>
      <dgm:t>
        <a:bodyPr/>
        <a:lstStyle/>
        <a:p>
          <a:endParaRPr lang="en-US"/>
        </a:p>
      </dgm:t>
    </dgm:pt>
    <dgm:pt modelId="{7A0C45AE-2AC7-41B5-813C-F645859CB67F}" type="pres">
      <dgm:prSet presAssocID="{A370325C-48FF-4B34-988F-2653A68135D7}" presName="circ4Tx" presStyleLbl="revTx" presStyleIdx="0" presStyleCnt="0">
        <dgm:presLayoutVars>
          <dgm:chMax val="0"/>
          <dgm:chPref val="0"/>
          <dgm:bulletEnabled val="1"/>
        </dgm:presLayoutVars>
      </dgm:prSet>
      <dgm:spPr/>
      <dgm:t>
        <a:bodyPr/>
        <a:lstStyle/>
        <a:p>
          <a:endParaRPr lang="en-US"/>
        </a:p>
      </dgm:t>
    </dgm:pt>
  </dgm:ptLst>
  <dgm:cxnLst>
    <dgm:cxn modelId="{14FF98A2-A87A-4B20-8F05-A2B130DBE365}" type="presOf" srcId="{A50B0B31-C217-4936-9D00-8774E70CEAB2}" destId="{322D5A6C-4759-4084-9BBA-3CA317FF215D}" srcOrd="1" destOrd="0" presId="urn:microsoft.com/office/officeart/2005/8/layout/venn1"/>
    <dgm:cxn modelId="{100C79A3-A6B4-4635-9306-BA807DFF3148}" srcId="{BBC730FB-63D3-44A5-A04B-77965DC8DD39}" destId="{A370325C-48FF-4B34-988F-2653A68135D7}" srcOrd="3" destOrd="0" parTransId="{EB2EF92E-3B6D-4AC4-88DB-CC832B503B02}" sibTransId="{EAD1AAC8-4A6D-4280-9B0E-8037E1ADAF38}"/>
    <dgm:cxn modelId="{3DEB01A4-E8D7-4774-8958-C20340C11D00}" srcId="{BBC730FB-63D3-44A5-A04B-77965DC8DD39}" destId="{3729A1B7-19DF-4FE9-B094-FB6A558A3884}" srcOrd="1" destOrd="0" parTransId="{C49E41C0-55BA-4DB3-8444-EDE3B86AE962}" sibTransId="{527CECFF-0186-4305-9274-63A8F9E5AAF9}"/>
    <dgm:cxn modelId="{DF15F158-194A-45E9-96D9-126B1C229C13}" type="presOf" srcId="{3729A1B7-19DF-4FE9-B094-FB6A558A3884}" destId="{B2B63705-2D4B-4ED2-BB15-3E69C16AD605}" srcOrd="0" destOrd="0" presId="urn:microsoft.com/office/officeart/2005/8/layout/venn1"/>
    <dgm:cxn modelId="{9D1B0CAB-D2AF-442B-BDD3-EE103FFFB83C}" type="presOf" srcId="{A370325C-48FF-4B34-988F-2653A68135D7}" destId="{7A0C45AE-2AC7-41B5-813C-F645859CB67F}" srcOrd="1" destOrd="0" presId="urn:microsoft.com/office/officeart/2005/8/layout/venn1"/>
    <dgm:cxn modelId="{0361D016-3225-4BE8-BCA3-F939FEF2D5CD}" srcId="{BBC730FB-63D3-44A5-A04B-77965DC8DD39}" destId="{7F1E1C63-9E4F-4529-9E51-BF517C73760D}" srcOrd="2" destOrd="0" parTransId="{9429C295-104B-4E15-8467-6A8890B3D028}" sibTransId="{A1AC1D9C-0DFE-4919-B092-F76430744BA2}"/>
    <dgm:cxn modelId="{582C67AA-02C6-49D9-84B3-9DE2EE615C7A}" srcId="{BBC730FB-63D3-44A5-A04B-77965DC8DD39}" destId="{A50B0B31-C217-4936-9D00-8774E70CEAB2}" srcOrd="0" destOrd="0" parTransId="{356A1BB7-4A6E-41C8-A549-3041236D8484}" sibTransId="{06714296-A78A-43F3-A345-407EF296C582}"/>
    <dgm:cxn modelId="{96D03813-CC65-4BE8-AD26-AC8176CDB848}" type="presOf" srcId="{7F1E1C63-9E4F-4529-9E51-BF517C73760D}" destId="{267C18D6-86DF-474A-BD84-3021C69399B0}" srcOrd="1" destOrd="0" presId="urn:microsoft.com/office/officeart/2005/8/layout/venn1"/>
    <dgm:cxn modelId="{EB82EDC0-8C8B-44DA-A57C-DB7519DD8311}" type="presOf" srcId="{7F1E1C63-9E4F-4529-9E51-BF517C73760D}" destId="{9255DFA6-2DD8-4B5E-994E-10283C559950}" srcOrd="0" destOrd="0" presId="urn:microsoft.com/office/officeart/2005/8/layout/venn1"/>
    <dgm:cxn modelId="{CC860171-EA7B-4E25-A7C5-0C31C4BE3860}" type="presOf" srcId="{A370325C-48FF-4B34-988F-2653A68135D7}" destId="{62C81EDE-529F-4626-AF2D-6077AC130A1C}" srcOrd="0" destOrd="0" presId="urn:microsoft.com/office/officeart/2005/8/layout/venn1"/>
    <dgm:cxn modelId="{6EB74AEA-F1BD-4A49-9055-91A2F5119649}" type="presOf" srcId="{3729A1B7-19DF-4FE9-B094-FB6A558A3884}" destId="{F4EC8EEF-DCA0-46F7-AE81-990021FD80E2}" srcOrd="1" destOrd="0" presId="urn:microsoft.com/office/officeart/2005/8/layout/venn1"/>
    <dgm:cxn modelId="{0DCF6C78-5129-4C0E-A6A6-00688E23977F}" type="presOf" srcId="{A50B0B31-C217-4936-9D00-8774E70CEAB2}" destId="{DE5EB9FB-1CF1-4086-9A94-F5D24A1D0BFC}" srcOrd="0" destOrd="0" presId="urn:microsoft.com/office/officeart/2005/8/layout/venn1"/>
    <dgm:cxn modelId="{E7E81A21-7ED7-4863-9469-C96F62B6C35E}" type="presOf" srcId="{BBC730FB-63D3-44A5-A04B-77965DC8DD39}" destId="{D58AB624-DD7C-4132-A914-AA741B369EA7}" srcOrd="0" destOrd="0" presId="urn:microsoft.com/office/officeart/2005/8/layout/venn1"/>
    <dgm:cxn modelId="{40D0A56F-D55F-4DCE-9440-FD619A8EFA2C}" type="presParOf" srcId="{D58AB624-DD7C-4132-A914-AA741B369EA7}" destId="{DE5EB9FB-1CF1-4086-9A94-F5D24A1D0BFC}" srcOrd="0" destOrd="0" presId="urn:microsoft.com/office/officeart/2005/8/layout/venn1"/>
    <dgm:cxn modelId="{07A97626-810B-4D3E-AF83-645DB9A4A068}" type="presParOf" srcId="{D58AB624-DD7C-4132-A914-AA741B369EA7}" destId="{322D5A6C-4759-4084-9BBA-3CA317FF215D}" srcOrd="1" destOrd="0" presId="urn:microsoft.com/office/officeart/2005/8/layout/venn1"/>
    <dgm:cxn modelId="{D18DB27E-4502-4AC7-932A-0A7740C808CD}" type="presParOf" srcId="{D58AB624-DD7C-4132-A914-AA741B369EA7}" destId="{B2B63705-2D4B-4ED2-BB15-3E69C16AD605}" srcOrd="2" destOrd="0" presId="urn:microsoft.com/office/officeart/2005/8/layout/venn1"/>
    <dgm:cxn modelId="{5708C723-08AD-46EA-8D1F-50C522AABFCB}" type="presParOf" srcId="{D58AB624-DD7C-4132-A914-AA741B369EA7}" destId="{F4EC8EEF-DCA0-46F7-AE81-990021FD80E2}" srcOrd="3" destOrd="0" presId="urn:microsoft.com/office/officeart/2005/8/layout/venn1"/>
    <dgm:cxn modelId="{B7120C69-F3A9-47B9-8A55-9C9447F6329D}" type="presParOf" srcId="{D58AB624-DD7C-4132-A914-AA741B369EA7}" destId="{9255DFA6-2DD8-4B5E-994E-10283C559950}" srcOrd="4" destOrd="0" presId="urn:microsoft.com/office/officeart/2005/8/layout/venn1"/>
    <dgm:cxn modelId="{23CADF55-479B-45EA-8586-46C531E315E8}" type="presParOf" srcId="{D58AB624-DD7C-4132-A914-AA741B369EA7}" destId="{267C18D6-86DF-474A-BD84-3021C69399B0}" srcOrd="5" destOrd="0" presId="urn:microsoft.com/office/officeart/2005/8/layout/venn1"/>
    <dgm:cxn modelId="{6C8DF4FA-CFDF-4CD0-866E-D4958517ABEE}" type="presParOf" srcId="{D58AB624-DD7C-4132-A914-AA741B369EA7}" destId="{62C81EDE-529F-4626-AF2D-6077AC130A1C}" srcOrd="6" destOrd="0" presId="urn:microsoft.com/office/officeart/2005/8/layout/venn1"/>
    <dgm:cxn modelId="{E6C13AD3-29B6-4E8C-ABC3-EF02E1C5D477}" type="presParOf" srcId="{D58AB624-DD7C-4132-A914-AA741B369EA7}" destId="{7A0C45AE-2AC7-41B5-813C-F645859CB67F}"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EB9FB-1CF1-4086-9A94-F5D24A1D0BFC}">
      <dsp:nvSpPr>
        <dsp:cNvPr id="0" name=""/>
        <dsp:cNvSpPr/>
      </dsp:nvSpPr>
      <dsp:spPr>
        <a:xfrm>
          <a:off x="1459452" y="43513"/>
          <a:ext cx="2262695" cy="2262695"/>
        </a:xfrm>
        <a:prstGeom prst="ellipse">
          <a:avLst/>
        </a:prstGeom>
        <a:solidFill>
          <a:schemeClr val="accent6">
            <a:lumMod val="5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a:t>ethics </a:t>
          </a:r>
        </a:p>
      </dsp:txBody>
      <dsp:txXfrm>
        <a:off x="1720532" y="348107"/>
        <a:ext cx="1740535" cy="717970"/>
      </dsp:txXfrm>
    </dsp:sp>
    <dsp:sp modelId="{B2B63705-2D4B-4ED2-BB15-3E69C16AD605}">
      <dsp:nvSpPr>
        <dsp:cNvPr id="0" name=""/>
        <dsp:cNvSpPr/>
      </dsp:nvSpPr>
      <dsp:spPr>
        <a:xfrm>
          <a:off x="2460259" y="1044321"/>
          <a:ext cx="2262695" cy="226269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a:t>data protection &amp; management</a:t>
          </a:r>
        </a:p>
      </dsp:txBody>
      <dsp:txXfrm>
        <a:off x="3678634" y="1305401"/>
        <a:ext cx="870267" cy="1740535"/>
      </dsp:txXfrm>
    </dsp:sp>
    <dsp:sp modelId="{9255DFA6-2DD8-4B5E-994E-10283C559950}">
      <dsp:nvSpPr>
        <dsp:cNvPr id="0" name=""/>
        <dsp:cNvSpPr/>
      </dsp:nvSpPr>
      <dsp:spPr>
        <a:xfrm>
          <a:off x="1459452" y="2045128"/>
          <a:ext cx="2262695" cy="2262695"/>
        </a:xfrm>
        <a:prstGeom prst="ellipse">
          <a:avLst/>
        </a:prstGeom>
        <a:solidFill>
          <a:schemeClr val="accent2">
            <a:lumMod val="5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contracts and collaboration agreements</a:t>
          </a:r>
        </a:p>
      </dsp:txBody>
      <dsp:txXfrm>
        <a:off x="1720532" y="3285260"/>
        <a:ext cx="1740535" cy="717970"/>
      </dsp:txXfrm>
    </dsp:sp>
    <dsp:sp modelId="{62C81EDE-529F-4626-AF2D-6077AC130A1C}">
      <dsp:nvSpPr>
        <dsp:cNvPr id="0" name=""/>
        <dsp:cNvSpPr/>
      </dsp:nvSpPr>
      <dsp:spPr>
        <a:xfrm>
          <a:off x="458644" y="1044321"/>
          <a:ext cx="2262695" cy="2262695"/>
        </a:xfrm>
        <a:prstGeom prst="ellipse">
          <a:avLst/>
        </a:prstGeom>
        <a:solidFill>
          <a:schemeClr val="accent4">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intellectual property (e.g. authorship)</a:t>
          </a:r>
        </a:p>
      </dsp:txBody>
      <dsp:txXfrm>
        <a:off x="632697" y="1305401"/>
        <a:ext cx="870267" cy="174053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7E08B-0AA6-47F7-AAF6-1060ED3FAB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E53BE9F-9AB8-4C19-844D-0709F8C29A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B99CF7C-BFF3-4BFE-A557-CB41277C4AA2}"/>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49E1C5ED-B680-4977-9746-F2C3411290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635131-5CDB-42CF-95C5-875DFCE88032}"/>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422453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D135-F4FB-44E3-A065-9B452305BA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3AC994-6F2B-4D3A-BF09-C49042618B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6906A9-7AA2-4E27-93FD-9EC674A93AAA}"/>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D9A3FC6B-466F-4127-9697-9EB51A97B4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3E89F6-8E51-4AD7-8C96-A4A0B76090B1}"/>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100152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6C305B-5E04-4D28-96B7-76EB2ED564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C0668E-06FE-47FB-9E1D-1BD9C78F2C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BBDA91-A43B-4E55-9963-5CD13BDC5FF8}"/>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2BBF3ABD-27B3-4F74-83A9-AF7FFF2CD0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E6B337-B0FF-47FE-97E1-986D57B727E5}"/>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235367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536-A496-49A8-8415-81ADF6248A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BB35A8-1D95-4692-82B3-377DE0719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5A3E69-7656-4F8F-9068-6B84810B1267}"/>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8E66FB95-5D45-4DB2-ACB8-8DCD795A9D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CB3BA4-95A0-4231-BCF2-50CD1AE4EFD8}"/>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1771879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A3BCC-4444-48EB-B847-60A1853D0B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FD76132-CED3-4717-80E0-6B83BAAD00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A19478-E725-45FD-9210-9A3821CBE4B1}"/>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18E019A0-1976-4148-91D2-D881B2ED26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E771D9-3012-449C-A191-FF9B1A632AF7}"/>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458333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730AA-356A-4CE3-9523-F5B88B2ACB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F5294F-D2EA-491B-9B18-A75EA2CFD3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DEABF0-A9AE-4681-853B-7FA0655475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8104FC-CEAE-4A7B-9312-98B17961E61A}"/>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6" name="Footer Placeholder 5">
            <a:extLst>
              <a:ext uri="{FF2B5EF4-FFF2-40B4-BE49-F238E27FC236}">
                <a16:creationId xmlns:a16="http://schemas.microsoft.com/office/drawing/2014/main" id="{D33E6F07-AAA9-462C-8C0A-E64152ABC3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2A2325-290C-4D52-8B92-1BADDFEE0B4B}"/>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2419073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89B51-8B23-4329-A2A2-748106B11E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327662-8E67-4856-AFCA-E794280864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03C849-6CFB-40BA-9389-E21AD68909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1172F7-9C1B-4531-A356-47367160E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E44B77-8FE3-4384-8B71-28490208BD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D8D3C11-421B-417B-A33C-2EDACC2ABCE1}"/>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8" name="Footer Placeholder 7">
            <a:extLst>
              <a:ext uri="{FF2B5EF4-FFF2-40B4-BE49-F238E27FC236}">
                <a16:creationId xmlns:a16="http://schemas.microsoft.com/office/drawing/2014/main" id="{A12C0C69-87F4-4D50-8A53-D8DF813F15A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482F56F-07A3-4875-B5E0-072EE2AD799C}"/>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3798850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01F44-EA4E-4403-B1A0-19B3495AF8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0D36A8F-51DF-418B-8343-1421D5BBA110}"/>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4" name="Footer Placeholder 3">
            <a:extLst>
              <a:ext uri="{FF2B5EF4-FFF2-40B4-BE49-F238E27FC236}">
                <a16:creationId xmlns:a16="http://schemas.microsoft.com/office/drawing/2014/main" id="{72C1E16F-0986-435F-97F5-CBB4D794FDA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EF03DD-F2EB-4932-A039-60570F2E5984}"/>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950404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ED9B05-B8C1-4F65-8991-D4B4B61BBDB1}"/>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3" name="Footer Placeholder 2">
            <a:extLst>
              <a:ext uri="{FF2B5EF4-FFF2-40B4-BE49-F238E27FC236}">
                <a16:creationId xmlns:a16="http://schemas.microsoft.com/office/drawing/2014/main" id="{81F9ECFE-7AA2-4462-9878-1ADFEE66D2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DDD3843-04A6-4D6E-866D-67EE9573465C}"/>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342395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42134-0FCD-4AEA-945B-E2DB0D3183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0CC4A32-7C9A-4182-83E7-FD61244973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406204-41F0-4736-A57C-986A938979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9F6804-958D-421B-B9F4-9F3188AACA77}"/>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6" name="Footer Placeholder 5">
            <a:extLst>
              <a:ext uri="{FF2B5EF4-FFF2-40B4-BE49-F238E27FC236}">
                <a16:creationId xmlns:a16="http://schemas.microsoft.com/office/drawing/2014/main" id="{4356A7F4-82C5-4E72-90FE-EFDE5A6189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3153C5-8387-4209-99DB-61FC9E2F2BA9}"/>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1612034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19E06-D4F6-42D0-A781-5DA3703D9E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0ADA441-46DD-4DC0-AF9A-A057EE0920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A3FC998-ADF3-43EB-8237-9763843DF8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389638-38A6-49E7-A99A-154FB84FB337}"/>
              </a:ext>
            </a:extLst>
          </p:cNvPr>
          <p:cNvSpPr>
            <a:spLocks noGrp="1"/>
          </p:cNvSpPr>
          <p:nvPr>
            <p:ph type="dt" sz="half" idx="10"/>
          </p:nvPr>
        </p:nvSpPr>
        <p:spPr/>
        <p:txBody>
          <a:bodyPr/>
          <a:lstStyle/>
          <a:p>
            <a:fld id="{291A7909-B062-4545-8108-E88A3170A9A5}" type="datetimeFigureOut">
              <a:rPr lang="en-GB" smtClean="0"/>
              <a:t>05/03/2021</a:t>
            </a:fld>
            <a:endParaRPr lang="en-GB"/>
          </a:p>
        </p:txBody>
      </p:sp>
      <p:sp>
        <p:nvSpPr>
          <p:cNvPr id="6" name="Footer Placeholder 5">
            <a:extLst>
              <a:ext uri="{FF2B5EF4-FFF2-40B4-BE49-F238E27FC236}">
                <a16:creationId xmlns:a16="http://schemas.microsoft.com/office/drawing/2014/main" id="{B6E08253-1CA8-494C-B9ED-22AF376197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B7D56A-4BEA-4397-9B75-4CCA63022716}"/>
              </a:ext>
            </a:extLst>
          </p:cNvPr>
          <p:cNvSpPr>
            <a:spLocks noGrp="1"/>
          </p:cNvSpPr>
          <p:nvPr>
            <p:ph type="sldNum" sz="quarter" idx="12"/>
          </p:nvPr>
        </p:nvSpPr>
        <p:spPr/>
        <p:txBody>
          <a:bodyPr/>
          <a:lstStyle/>
          <a:p>
            <a:fld id="{CEF8C4A3-78D5-4A3E-A365-ABF259A4A497}" type="slidenum">
              <a:rPr lang="en-GB" smtClean="0"/>
              <a:t>‹#›</a:t>
            </a:fld>
            <a:endParaRPr lang="en-GB"/>
          </a:p>
        </p:txBody>
      </p:sp>
    </p:spTree>
    <p:extLst>
      <p:ext uri="{BB962C8B-B14F-4D97-AF65-F5344CB8AC3E}">
        <p14:creationId xmlns:p14="http://schemas.microsoft.com/office/powerpoint/2010/main" val="64667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1686AA-2D39-4CBE-9512-8D106E2128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3827B9-EA8E-42C0-9CC6-0C71A02D8E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2D1ADC-AD28-4CB5-AD01-1C664AC19D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A7909-B062-4545-8108-E88A3170A9A5}" type="datetimeFigureOut">
              <a:rPr lang="en-GB" smtClean="0"/>
              <a:t>05/03/2021</a:t>
            </a:fld>
            <a:endParaRPr lang="en-GB"/>
          </a:p>
        </p:txBody>
      </p:sp>
      <p:sp>
        <p:nvSpPr>
          <p:cNvPr id="5" name="Footer Placeholder 4">
            <a:extLst>
              <a:ext uri="{FF2B5EF4-FFF2-40B4-BE49-F238E27FC236}">
                <a16:creationId xmlns:a16="http://schemas.microsoft.com/office/drawing/2014/main" id="{1259BEDC-4D14-4406-AF99-18D6E76AD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CCEE803-F514-43C6-8FFF-6C37203E02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8C4A3-78D5-4A3E-A365-ABF259A4A497}" type="slidenum">
              <a:rPr lang="en-GB" smtClean="0"/>
              <a:t>‹#›</a:t>
            </a:fld>
            <a:endParaRPr lang="en-GB"/>
          </a:p>
        </p:txBody>
      </p:sp>
    </p:spTree>
    <p:extLst>
      <p:ext uri="{BB962C8B-B14F-4D97-AF65-F5344CB8AC3E}">
        <p14:creationId xmlns:p14="http://schemas.microsoft.com/office/powerpoint/2010/main" val="1054441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hyperlink" Target="https://www.staffnet.manchester.ac.uk/rbe/ethics-integrity/ethics/app-prep/"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taffnet.manchester.ac.uk/rbe/ethics-integrity/ethics/"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hyperlink" Target="https://documents.manchester.ac.uk/display.aspx?DocID=29093" TargetMode="External"/><Relationship Id="rId2" Type="http://schemas.openxmlformats.org/officeDocument/2006/relationships/hyperlink" Target="https://documents.manchester.ac.uk/display.aspx?DocID=290"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staffnet.manchester.ac.uk/rbe/ethics-integrity/ethics/app-prep/" TargetMode="External"/><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documents.manchester.ac.uk/display.aspx?DocID=24560" TargetMode="External"/><Relationship Id="rId2" Type="http://schemas.openxmlformats.org/officeDocument/2006/relationships/hyperlink" Target="https://www.staffnet.manchester.ac.uk/rbe/ethics-integrity/ethics/ethical-approval/"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FB2F3E-259B-4650-B258-F09745BAA8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84C5BAC-71DF-48C0-AB51-699516D3BE5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1"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2"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3"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4"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5"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6"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7"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8"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9"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20"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1"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2"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3"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4"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5"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6"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7"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8"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9"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2" name="Title 1">
            <a:extLst>
              <a:ext uri="{FF2B5EF4-FFF2-40B4-BE49-F238E27FC236}">
                <a16:creationId xmlns:a16="http://schemas.microsoft.com/office/drawing/2014/main" id="{175B04D7-5681-4CB7-BE9F-326BF6E1B3B2}"/>
              </a:ext>
            </a:extLst>
          </p:cNvPr>
          <p:cNvSpPr>
            <a:spLocks noGrp="1"/>
          </p:cNvSpPr>
          <p:nvPr>
            <p:ph type="ctrTitle"/>
          </p:nvPr>
        </p:nvSpPr>
        <p:spPr>
          <a:xfrm>
            <a:off x="2002536" y="1261872"/>
            <a:ext cx="8238744" cy="3118104"/>
          </a:xfrm>
        </p:spPr>
        <p:txBody>
          <a:bodyPr>
            <a:normAutofit/>
          </a:bodyPr>
          <a:lstStyle/>
          <a:p>
            <a:pPr algn="l"/>
            <a:r>
              <a:rPr lang="en-GB" sz="5300" dirty="0"/>
              <a:t>Research ethics seminar – University of Manchester ethics processes</a:t>
            </a:r>
            <a:br>
              <a:rPr lang="en-GB" sz="5300" dirty="0"/>
            </a:br>
            <a:r>
              <a:rPr lang="en-GB" sz="3600" dirty="0"/>
              <a:t>WEI/ PMO, 5</a:t>
            </a:r>
            <a:r>
              <a:rPr lang="en-GB" sz="3600" baseline="30000" dirty="0"/>
              <a:t>th</a:t>
            </a:r>
            <a:r>
              <a:rPr lang="en-GB" sz="3600" dirty="0"/>
              <a:t> March 2021</a:t>
            </a:r>
          </a:p>
        </p:txBody>
      </p:sp>
      <p:sp>
        <p:nvSpPr>
          <p:cNvPr id="3" name="Subtitle 2">
            <a:extLst>
              <a:ext uri="{FF2B5EF4-FFF2-40B4-BE49-F238E27FC236}">
                <a16:creationId xmlns:a16="http://schemas.microsoft.com/office/drawing/2014/main" id="{213B27F9-47E8-4B2D-ABED-977A5A859057}"/>
              </a:ext>
            </a:extLst>
          </p:cNvPr>
          <p:cNvSpPr>
            <a:spLocks noGrp="1"/>
          </p:cNvSpPr>
          <p:nvPr>
            <p:ph type="subTitle" idx="1"/>
          </p:nvPr>
        </p:nvSpPr>
        <p:spPr>
          <a:xfrm>
            <a:off x="2002536" y="4562856"/>
            <a:ext cx="8238744" cy="1225296"/>
          </a:xfrm>
        </p:spPr>
        <p:txBody>
          <a:bodyPr>
            <a:normAutofit/>
          </a:bodyPr>
          <a:lstStyle/>
          <a:p>
            <a:pPr algn="l"/>
            <a:r>
              <a:rPr lang="en-GB" dirty="0"/>
              <a:t>Julie Froud, PMO and AMBS Ethics Co-Ordinator for PGR and staff projects </a:t>
            </a:r>
          </a:p>
        </p:txBody>
      </p:sp>
      <p:sp>
        <p:nvSpPr>
          <p:cNvPr id="31" name="Isosceles Triangle 30">
            <a:extLst>
              <a:ext uri="{FF2B5EF4-FFF2-40B4-BE49-F238E27FC236}">
                <a16:creationId xmlns:a16="http://schemas.microsoft.com/office/drawing/2014/main" id="{83CB2632-0822-4E49-A707-FA1B8A4D01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Tree>
    <p:extLst>
      <p:ext uri="{BB962C8B-B14F-4D97-AF65-F5344CB8AC3E}">
        <p14:creationId xmlns:p14="http://schemas.microsoft.com/office/powerpoint/2010/main" val="263857794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80273-4702-4D95-A474-919AD162D54F}"/>
              </a:ext>
            </a:extLst>
          </p:cNvPr>
          <p:cNvSpPr>
            <a:spLocks noGrp="1"/>
          </p:cNvSpPr>
          <p:nvPr>
            <p:ph type="title"/>
          </p:nvPr>
        </p:nvSpPr>
        <p:spPr>
          <a:xfrm>
            <a:off x="838200" y="365125"/>
            <a:ext cx="10515600" cy="988187"/>
          </a:xfrm>
          <a:solidFill>
            <a:schemeClr val="accent5">
              <a:lumMod val="50000"/>
            </a:schemeClr>
          </a:solidFill>
        </p:spPr>
        <p:txBody>
          <a:bodyPr/>
          <a:lstStyle/>
          <a:p>
            <a:r>
              <a:rPr lang="en-GB" dirty="0">
                <a:solidFill>
                  <a:schemeClr val="bg1"/>
                </a:solidFill>
              </a:rPr>
              <a:t>Many policies and guidelines…..</a:t>
            </a:r>
          </a:p>
        </p:txBody>
      </p:sp>
      <p:sp>
        <p:nvSpPr>
          <p:cNvPr id="4" name="Content Placeholder 3">
            <a:extLst>
              <a:ext uri="{FF2B5EF4-FFF2-40B4-BE49-F238E27FC236}">
                <a16:creationId xmlns:a16="http://schemas.microsoft.com/office/drawing/2014/main" id="{8E469783-7CB9-4D92-BF32-2E2A2231F143}"/>
              </a:ext>
            </a:extLst>
          </p:cNvPr>
          <p:cNvSpPr>
            <a:spLocks noGrp="1"/>
          </p:cNvSpPr>
          <p:nvPr>
            <p:ph sz="half" idx="2"/>
          </p:nvPr>
        </p:nvSpPr>
        <p:spPr/>
        <p:txBody>
          <a:bodyPr/>
          <a:lstStyle/>
          <a:p>
            <a:r>
              <a:rPr lang="en-GB" dirty="0"/>
              <a:t>Data management plans: for all data collection. Think through what data you will collect, where it is stored, who can access it, long term storage, repositories…</a:t>
            </a:r>
          </a:p>
          <a:p>
            <a:r>
              <a:rPr lang="en-GB" dirty="0"/>
              <a:t>Risk assessment (e.g. for fieldwork): risks to researchers (mostly relates to face-to-face activities but not exclusively)</a:t>
            </a:r>
          </a:p>
        </p:txBody>
      </p:sp>
      <p:sp>
        <p:nvSpPr>
          <p:cNvPr id="7" name="TextBox 6">
            <a:extLst>
              <a:ext uri="{FF2B5EF4-FFF2-40B4-BE49-F238E27FC236}">
                <a16:creationId xmlns:a16="http://schemas.microsoft.com/office/drawing/2014/main" id="{D02C7A2A-D744-413B-BE60-0A939DA94C1F}"/>
              </a:ext>
            </a:extLst>
          </p:cNvPr>
          <p:cNvSpPr txBox="1"/>
          <p:nvPr/>
        </p:nvSpPr>
        <p:spPr>
          <a:xfrm>
            <a:off x="155493" y="6251039"/>
            <a:ext cx="5873467" cy="307777"/>
          </a:xfrm>
          <a:prstGeom prst="rect">
            <a:avLst/>
          </a:prstGeom>
          <a:noFill/>
        </p:spPr>
        <p:txBody>
          <a:bodyPr wrap="none" rtlCol="0">
            <a:spAutoFit/>
          </a:bodyPr>
          <a:lstStyle/>
          <a:p>
            <a:r>
              <a:rPr lang="en-GB" sz="1400" dirty="0">
                <a:hlinkClick r:id="rId2"/>
              </a:rPr>
              <a:t>https://www.staffnet.manchester.ac.uk/rbe/ethics-integrity/ethics/app-prep/</a:t>
            </a:r>
            <a:r>
              <a:rPr lang="en-GB" sz="1400" dirty="0"/>
              <a:t> </a:t>
            </a:r>
          </a:p>
        </p:txBody>
      </p:sp>
      <p:pic>
        <p:nvPicPr>
          <p:cNvPr id="11" name="Content Placeholder 10" descr="Graphical user interface, text, application, email&#10;&#10;Description automatically generated">
            <a:extLst>
              <a:ext uri="{FF2B5EF4-FFF2-40B4-BE49-F238E27FC236}">
                <a16:creationId xmlns:a16="http://schemas.microsoft.com/office/drawing/2014/main" id="{FAD5F442-1658-4E1E-8C54-A03310D46608}"/>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02336" y="1542288"/>
            <a:ext cx="5441822" cy="4634675"/>
          </a:xfrm>
        </p:spPr>
      </p:pic>
    </p:spTree>
    <p:extLst>
      <p:ext uri="{BB962C8B-B14F-4D97-AF65-F5344CB8AC3E}">
        <p14:creationId xmlns:p14="http://schemas.microsoft.com/office/powerpoint/2010/main" val="1467288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60ED-05C4-4A98-89DF-4173110B233E}"/>
              </a:ext>
            </a:extLst>
          </p:cNvPr>
          <p:cNvSpPr>
            <a:spLocks noGrp="1"/>
          </p:cNvSpPr>
          <p:nvPr>
            <p:ph type="title"/>
          </p:nvPr>
        </p:nvSpPr>
        <p:spPr>
          <a:solidFill>
            <a:schemeClr val="accent1">
              <a:lumMod val="50000"/>
            </a:schemeClr>
          </a:solidFill>
        </p:spPr>
        <p:txBody>
          <a:bodyPr/>
          <a:lstStyle/>
          <a:p>
            <a:r>
              <a:rPr lang="en-GB" dirty="0">
                <a:solidFill>
                  <a:schemeClr val="bg1"/>
                </a:solidFill>
              </a:rPr>
              <a:t>Evolution of research ethics policies</a:t>
            </a:r>
            <a:r>
              <a:rPr lang="en-GB" dirty="0"/>
              <a:t> </a:t>
            </a:r>
          </a:p>
        </p:txBody>
      </p:sp>
      <p:sp>
        <p:nvSpPr>
          <p:cNvPr id="3" name="Content Placeholder 2">
            <a:extLst>
              <a:ext uri="{FF2B5EF4-FFF2-40B4-BE49-F238E27FC236}">
                <a16:creationId xmlns:a16="http://schemas.microsoft.com/office/drawing/2014/main" id="{E0B62A96-BC7A-4D1B-981B-4EB8F3EDB713}"/>
              </a:ext>
            </a:extLst>
          </p:cNvPr>
          <p:cNvSpPr>
            <a:spLocks noGrp="1"/>
          </p:cNvSpPr>
          <p:nvPr>
            <p:ph sz="half" idx="1"/>
          </p:nvPr>
        </p:nvSpPr>
        <p:spPr/>
        <p:txBody>
          <a:bodyPr/>
          <a:lstStyle/>
          <a:p>
            <a:pPr marL="0" indent="0">
              <a:buNone/>
            </a:pPr>
            <a:r>
              <a:rPr lang="en-GB" i="1" dirty="0"/>
              <a:t>In last 15 months</a:t>
            </a:r>
          </a:p>
          <a:p>
            <a:r>
              <a:rPr lang="en-GB" dirty="0"/>
              <a:t>Brexit (data protection implications)</a:t>
            </a:r>
          </a:p>
          <a:p>
            <a:r>
              <a:rPr lang="en-GB" dirty="0"/>
              <a:t>Covid-19: the (in)feasibility of face-to-face research and the rapid adoption of online methods – challenges and opportunities</a:t>
            </a:r>
          </a:p>
          <a:p>
            <a:endParaRPr lang="en-GB" dirty="0"/>
          </a:p>
        </p:txBody>
      </p:sp>
      <p:sp>
        <p:nvSpPr>
          <p:cNvPr id="4" name="Content Placeholder 3">
            <a:extLst>
              <a:ext uri="{FF2B5EF4-FFF2-40B4-BE49-F238E27FC236}">
                <a16:creationId xmlns:a16="http://schemas.microsoft.com/office/drawing/2014/main" id="{CABBA348-EA88-4950-8C17-2627AB813298}"/>
              </a:ext>
            </a:extLst>
          </p:cNvPr>
          <p:cNvSpPr>
            <a:spLocks noGrp="1"/>
          </p:cNvSpPr>
          <p:nvPr>
            <p:ph sz="half" idx="2"/>
          </p:nvPr>
        </p:nvSpPr>
        <p:spPr/>
        <p:txBody>
          <a:bodyPr/>
          <a:lstStyle/>
          <a:p>
            <a:pPr marL="0" indent="0">
              <a:buNone/>
            </a:pPr>
            <a:r>
              <a:rPr lang="en-GB" i="1" dirty="0"/>
              <a:t>Ongoing/ catching up</a:t>
            </a:r>
          </a:p>
          <a:p>
            <a:r>
              <a:rPr lang="en-GB" dirty="0"/>
              <a:t>Social media for recruitment and social media data</a:t>
            </a:r>
          </a:p>
          <a:p>
            <a:r>
              <a:rPr lang="en-GB" dirty="0"/>
              <a:t>Guidance on use of Zoom (including recordings)</a:t>
            </a:r>
          </a:p>
        </p:txBody>
      </p:sp>
      <p:sp>
        <p:nvSpPr>
          <p:cNvPr id="5" name="TextBox 4">
            <a:extLst>
              <a:ext uri="{FF2B5EF4-FFF2-40B4-BE49-F238E27FC236}">
                <a16:creationId xmlns:a16="http://schemas.microsoft.com/office/drawing/2014/main" id="{2BD403DC-B3A4-41FA-99E5-05A10180EDDC}"/>
              </a:ext>
            </a:extLst>
          </p:cNvPr>
          <p:cNvSpPr txBox="1"/>
          <p:nvPr/>
        </p:nvSpPr>
        <p:spPr>
          <a:xfrm>
            <a:off x="1011937" y="5821680"/>
            <a:ext cx="10341864" cy="830997"/>
          </a:xfrm>
          <a:prstGeom prst="rect">
            <a:avLst/>
          </a:prstGeom>
          <a:solidFill>
            <a:schemeClr val="tx2"/>
          </a:solidFill>
        </p:spPr>
        <p:txBody>
          <a:bodyPr wrap="square" rtlCol="0">
            <a:spAutoFit/>
          </a:bodyPr>
          <a:lstStyle/>
          <a:p>
            <a:r>
              <a:rPr lang="en-GB" sz="2400" i="1" dirty="0">
                <a:solidFill>
                  <a:schemeClr val="bg1"/>
                </a:solidFill>
              </a:rPr>
              <a:t>Always ask, if you are unsure, are planning something ‘novel’ or don’t understand how the policies relate to you</a:t>
            </a:r>
          </a:p>
        </p:txBody>
      </p:sp>
    </p:spTree>
    <p:extLst>
      <p:ext uri="{BB962C8B-B14F-4D97-AF65-F5344CB8AC3E}">
        <p14:creationId xmlns:p14="http://schemas.microsoft.com/office/powerpoint/2010/main" val="4210242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A4BD2-782D-459B-89C0-8D25BF55E52D}"/>
              </a:ext>
            </a:extLst>
          </p:cNvPr>
          <p:cNvSpPr>
            <a:spLocks noGrp="1"/>
          </p:cNvSpPr>
          <p:nvPr>
            <p:ph type="title"/>
          </p:nvPr>
        </p:nvSpPr>
        <p:spPr/>
        <p:txBody>
          <a:bodyPr>
            <a:normAutofit/>
          </a:bodyPr>
          <a:lstStyle/>
          <a:p>
            <a:r>
              <a:rPr lang="en-GB" sz="5400" dirty="0"/>
              <a:t>Outline </a:t>
            </a:r>
          </a:p>
        </p:txBody>
      </p:sp>
      <p:sp>
        <p:nvSpPr>
          <p:cNvPr id="3" name="Content Placeholder 2">
            <a:extLst>
              <a:ext uri="{FF2B5EF4-FFF2-40B4-BE49-F238E27FC236}">
                <a16:creationId xmlns:a16="http://schemas.microsoft.com/office/drawing/2014/main" id="{4A2CF8B7-0765-4D9E-B872-A58F3C117D3E}"/>
              </a:ext>
            </a:extLst>
          </p:cNvPr>
          <p:cNvSpPr>
            <a:spLocks noGrp="1"/>
          </p:cNvSpPr>
          <p:nvPr>
            <p:ph idx="1"/>
          </p:nvPr>
        </p:nvSpPr>
        <p:spPr/>
        <p:txBody>
          <a:bodyPr>
            <a:normAutofit/>
          </a:bodyPr>
          <a:lstStyle/>
          <a:p>
            <a:r>
              <a:rPr lang="en-GB" sz="3600" dirty="0"/>
              <a:t>The University of Manchester and research ethics – general context</a:t>
            </a:r>
          </a:p>
          <a:p>
            <a:r>
              <a:rPr lang="en-GB" sz="3600" dirty="0"/>
              <a:t>Focus on particular aspects</a:t>
            </a:r>
          </a:p>
          <a:p>
            <a:r>
              <a:rPr lang="en-GB" sz="3600" dirty="0"/>
              <a:t>Evolution of ethics processes</a:t>
            </a:r>
          </a:p>
          <a:p>
            <a:r>
              <a:rPr lang="en-GB" sz="3600" dirty="0"/>
              <a:t>(Not a guide to how to the application process –&gt; 23</a:t>
            </a:r>
            <a:r>
              <a:rPr lang="en-GB" sz="3600" baseline="30000" dirty="0"/>
              <a:t>rd</a:t>
            </a:r>
            <a:r>
              <a:rPr lang="en-GB" sz="3600" dirty="0"/>
              <a:t> March 12-1.30pm!)</a:t>
            </a:r>
          </a:p>
        </p:txBody>
      </p:sp>
    </p:spTree>
    <p:extLst>
      <p:ext uri="{BB962C8B-B14F-4D97-AF65-F5344CB8AC3E}">
        <p14:creationId xmlns:p14="http://schemas.microsoft.com/office/powerpoint/2010/main" val="2033030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AC32BF-40C6-419A-BC42-1E602A50C2A9}"/>
              </a:ext>
            </a:extLst>
          </p:cNvPr>
          <p:cNvSpPr>
            <a:spLocks noGrp="1"/>
          </p:cNvSpPr>
          <p:nvPr>
            <p:ph type="title"/>
          </p:nvPr>
        </p:nvSpPr>
        <p:spPr/>
        <p:txBody>
          <a:bodyPr/>
          <a:lstStyle/>
          <a:p>
            <a:r>
              <a:rPr lang="en-GB" dirty="0"/>
              <a:t>University of Manchester – research ethics statement</a:t>
            </a:r>
          </a:p>
        </p:txBody>
      </p:sp>
      <p:sp>
        <p:nvSpPr>
          <p:cNvPr id="3" name="Content Placeholder 2">
            <a:extLst>
              <a:ext uri="{FF2B5EF4-FFF2-40B4-BE49-F238E27FC236}">
                <a16:creationId xmlns:a16="http://schemas.microsoft.com/office/drawing/2014/main" id="{53C216A8-A49C-4A0F-A9B2-9394B23482BC}"/>
              </a:ext>
            </a:extLst>
          </p:cNvPr>
          <p:cNvSpPr>
            <a:spLocks noGrp="1"/>
          </p:cNvSpPr>
          <p:nvPr>
            <p:ph sz="half" idx="1"/>
          </p:nvPr>
        </p:nvSpPr>
        <p:spPr>
          <a:xfrm>
            <a:off x="838200" y="1825624"/>
            <a:ext cx="5181600" cy="4892167"/>
          </a:xfrm>
          <a:solidFill>
            <a:schemeClr val="tx2">
              <a:lumMod val="20000"/>
              <a:lumOff val="80000"/>
            </a:schemeClr>
          </a:solidFill>
        </p:spPr>
        <p:txBody>
          <a:bodyPr>
            <a:noAutofit/>
          </a:bodyPr>
          <a:lstStyle/>
          <a:p>
            <a:pPr marL="0" indent="0">
              <a:buNone/>
            </a:pPr>
            <a:r>
              <a:rPr lang="en-GB" sz="2000" dirty="0">
                <a:effectLst/>
                <a:latin typeface="Calibri" panose="020F0502020204030204" pitchFamily="34" charset="0"/>
                <a:ea typeface="SimSun" panose="02010600030101010101" pitchFamily="2" charset="-122"/>
                <a:cs typeface="Arial" panose="020B0604020202020204" pitchFamily="34" charset="0"/>
              </a:rPr>
              <a:t>‘</a:t>
            </a:r>
            <a:r>
              <a:rPr lang="en-GB" sz="2000" i="1" dirty="0">
                <a:effectLst/>
                <a:latin typeface="Calibri" panose="020F0502020204030204" pitchFamily="34" charset="0"/>
                <a:ea typeface="SimSun" panose="02010600030101010101" pitchFamily="2" charset="-122"/>
                <a:cs typeface="Arial" panose="020B0604020202020204" pitchFamily="34" charset="0"/>
              </a:rPr>
              <a:t>Research Ethics is a world-wide set of principles governing the way any research involving interaction between the researcher and other humans or human tissue or data relating to humans, is designed, managed and conducted. Those same principles apply to any researcher, whether an untrained undergraduate or an internationally recognised scholar. The only difference is that the more senior the researcher the less the excuse there is for showing ignorance of the requirements of research ethics</a:t>
            </a:r>
            <a:r>
              <a:rPr lang="en-GB" sz="2000" dirty="0">
                <a:effectLst/>
                <a:latin typeface="Calibri" panose="020F0502020204030204" pitchFamily="34" charset="0"/>
                <a:ea typeface="SimSun" panose="02010600030101010101" pitchFamily="2" charset="-122"/>
                <a:cs typeface="Arial" panose="020B0604020202020204" pitchFamily="34" charset="0"/>
              </a:rPr>
              <a:t>’</a:t>
            </a:r>
          </a:p>
          <a:p>
            <a:pPr marL="0" indent="0">
              <a:buNone/>
            </a:pPr>
            <a:endParaRPr lang="en-GB" sz="2000" dirty="0">
              <a:latin typeface="Calibri" panose="020F0502020204030204" pitchFamily="34" charset="0"/>
              <a:ea typeface="SimSun" panose="02010600030101010101" pitchFamily="2" charset="-122"/>
              <a:cs typeface="Arial" panose="020B0604020202020204" pitchFamily="34" charset="0"/>
            </a:endParaRPr>
          </a:p>
          <a:p>
            <a:pPr marL="0" indent="0">
              <a:buNone/>
            </a:pPr>
            <a:r>
              <a:rPr lang="en-GB" sz="1600" dirty="0">
                <a:latin typeface="Calibri" panose="020F0502020204030204" pitchFamily="34" charset="0"/>
                <a:ea typeface="SimSun" panose="02010600030101010101" pitchFamily="2" charset="-122"/>
                <a:cs typeface="Arial" panose="020B0604020202020204" pitchFamily="34" charset="0"/>
              </a:rPr>
              <a:t>Policy on the Ethical Involvement on Human Participants in Research</a:t>
            </a:r>
          </a:p>
          <a:p>
            <a:pPr marL="0" indent="0">
              <a:buNone/>
            </a:pPr>
            <a:r>
              <a:rPr lang="en-GB" sz="1400" dirty="0">
                <a:hlinkClick r:id="rId2"/>
              </a:rPr>
              <a:t>https://www.staffnet.manchester.ac.uk/rbe/ethics-integrity/ethics/</a:t>
            </a:r>
            <a:r>
              <a:rPr lang="en-GB" sz="1400" dirty="0">
                <a:latin typeface="Calibri" panose="020F0502020204030204" pitchFamily="34" charset="0"/>
                <a:ea typeface="SimSun" panose="02010600030101010101" pitchFamily="2" charset="-122"/>
                <a:cs typeface="Arial" panose="020B0604020202020204" pitchFamily="34" charset="0"/>
              </a:rPr>
              <a:t> </a:t>
            </a:r>
            <a:endParaRPr lang="en-GB" sz="1400" dirty="0"/>
          </a:p>
        </p:txBody>
      </p:sp>
      <p:sp>
        <p:nvSpPr>
          <p:cNvPr id="5" name="Content Placeholder 4">
            <a:extLst>
              <a:ext uri="{FF2B5EF4-FFF2-40B4-BE49-F238E27FC236}">
                <a16:creationId xmlns:a16="http://schemas.microsoft.com/office/drawing/2014/main" id="{3BD3327A-D7A3-411B-88B8-13941E0B9D2C}"/>
              </a:ext>
            </a:extLst>
          </p:cNvPr>
          <p:cNvSpPr>
            <a:spLocks noGrp="1"/>
          </p:cNvSpPr>
          <p:nvPr>
            <p:ph sz="half" idx="2"/>
          </p:nvPr>
        </p:nvSpPr>
        <p:spPr>
          <a:xfrm>
            <a:off x="6172200" y="1825625"/>
            <a:ext cx="5181600" cy="4892166"/>
          </a:xfrm>
          <a:ln w="28575">
            <a:solidFill>
              <a:schemeClr val="accent1">
                <a:lumMod val="75000"/>
              </a:schemeClr>
            </a:solidFill>
          </a:ln>
        </p:spPr>
        <p:txBody>
          <a:bodyPr>
            <a:normAutofit fontScale="55000" lnSpcReduction="20000"/>
          </a:bodyPr>
          <a:lstStyle/>
          <a:p>
            <a:pPr marL="0" indent="0" algn="just">
              <a:lnSpc>
                <a:spcPct val="115000"/>
              </a:lnSpc>
              <a:spcAft>
                <a:spcPts val="1000"/>
              </a:spcAft>
              <a:buNone/>
            </a:pPr>
            <a:r>
              <a:rPr lang="en-GB" sz="2500" dirty="0">
                <a:effectLst/>
                <a:latin typeface="Calibri" panose="020F0502020204030204" pitchFamily="34" charset="0"/>
                <a:ea typeface="SimSun" panose="02010600030101010101" pitchFamily="2" charset="-122"/>
                <a:cs typeface="Arial" panose="020B0604020202020204" pitchFamily="34" charset="0"/>
              </a:rPr>
              <a:t>The principles of research ethics are grouped under the following headings:</a:t>
            </a:r>
          </a:p>
          <a:p>
            <a:pPr marL="0" indent="0" algn="just">
              <a:lnSpc>
                <a:spcPct val="115000"/>
              </a:lnSpc>
              <a:spcBef>
                <a:spcPts val="0"/>
              </a:spcBef>
              <a:spcAft>
                <a:spcPts val="600"/>
              </a:spcAft>
              <a:buNone/>
            </a:pPr>
            <a:r>
              <a:rPr lang="en-GB" sz="2700" dirty="0">
                <a:solidFill>
                  <a:schemeClr val="accent5">
                    <a:lumMod val="50000"/>
                  </a:schemeClr>
                </a:solidFill>
                <a:effectLst/>
                <a:latin typeface="Calibri" panose="020F0502020204030204" pitchFamily="34" charset="0"/>
                <a:ea typeface="SimSun" panose="02010600030101010101" pitchFamily="2" charset="-122"/>
                <a:cs typeface="Arial" panose="020B0604020202020204" pitchFamily="34" charset="0"/>
              </a:rPr>
              <a:t>Autonomy:</a:t>
            </a:r>
            <a:r>
              <a:rPr lang="en-GB" sz="2700" dirty="0">
                <a:effectLst/>
                <a:latin typeface="Calibri" panose="020F0502020204030204" pitchFamily="34" charset="0"/>
                <a:ea typeface="SimSun" panose="02010600030101010101" pitchFamily="2" charset="-122"/>
                <a:cs typeface="Arial" panose="020B0604020202020204" pitchFamily="34" charset="0"/>
              </a:rPr>
              <a:t>	The participant must be free to take part in the research without coercion or penalty for not taking part and must be free to withdraw at any time without giving a reason and without a threat of any adverse effect.</a:t>
            </a:r>
          </a:p>
          <a:p>
            <a:pPr marL="0" indent="0" algn="just">
              <a:lnSpc>
                <a:spcPct val="115000"/>
              </a:lnSpc>
              <a:spcBef>
                <a:spcPts val="0"/>
              </a:spcBef>
              <a:spcAft>
                <a:spcPts val="600"/>
              </a:spcAft>
              <a:buNone/>
            </a:pPr>
            <a:r>
              <a:rPr lang="en-GB" sz="2700" dirty="0">
                <a:solidFill>
                  <a:schemeClr val="accent5">
                    <a:lumMod val="50000"/>
                  </a:schemeClr>
                </a:solidFill>
                <a:effectLst/>
                <a:latin typeface="Calibri" panose="020F0502020204030204" pitchFamily="34" charset="0"/>
                <a:ea typeface="SimSun" panose="02010600030101010101" pitchFamily="2" charset="-122"/>
                <a:cs typeface="Arial" panose="020B0604020202020204" pitchFamily="34" charset="0"/>
              </a:rPr>
              <a:t>Beneficence: </a:t>
            </a:r>
            <a:r>
              <a:rPr lang="en-GB" sz="2700" dirty="0">
                <a:effectLst/>
                <a:latin typeface="Calibri" panose="020F0502020204030204" pitchFamily="34" charset="0"/>
                <a:ea typeface="SimSun" panose="02010600030101010101" pitchFamily="2" charset="-122"/>
                <a:cs typeface="Arial" panose="020B0604020202020204" pitchFamily="34" charset="0"/>
              </a:rPr>
              <a:t>The research must be worthwhile in itself and have beneficial effects that outweigh any risks; it follows that the methodology must be sound so that positive results will be yielded.</a:t>
            </a:r>
          </a:p>
          <a:p>
            <a:pPr marL="0" indent="0" algn="just">
              <a:lnSpc>
                <a:spcPct val="115000"/>
              </a:lnSpc>
              <a:spcBef>
                <a:spcPts val="0"/>
              </a:spcBef>
              <a:spcAft>
                <a:spcPts val="600"/>
              </a:spcAft>
              <a:buNone/>
              <a:tabLst>
                <a:tab pos="1028700" algn="l"/>
              </a:tabLst>
            </a:pPr>
            <a:r>
              <a:rPr lang="en-GB" sz="2700" dirty="0">
                <a:solidFill>
                  <a:schemeClr val="accent5">
                    <a:lumMod val="50000"/>
                  </a:schemeClr>
                </a:solidFill>
                <a:effectLst/>
                <a:latin typeface="Calibri" panose="020F0502020204030204" pitchFamily="34" charset="0"/>
                <a:ea typeface="SimSun" panose="02010600030101010101" pitchFamily="2" charset="-122"/>
                <a:cs typeface="Arial" panose="020B0604020202020204" pitchFamily="34" charset="0"/>
              </a:rPr>
              <a:t>Non-maleficence:</a:t>
            </a:r>
            <a:r>
              <a:rPr lang="en-GB" sz="2700" dirty="0">
                <a:effectLst/>
                <a:latin typeface="Calibri" panose="020F0502020204030204" pitchFamily="34" charset="0"/>
                <a:ea typeface="SimSun" panose="02010600030101010101" pitchFamily="2" charset="-122"/>
                <a:cs typeface="Arial" panose="020B0604020202020204" pitchFamily="34" charset="0"/>
              </a:rPr>
              <a:t> Any possible harm must be avoided or mitigated by robust precautions.</a:t>
            </a:r>
          </a:p>
          <a:p>
            <a:pPr marL="0" indent="0" algn="just">
              <a:lnSpc>
                <a:spcPct val="115000"/>
              </a:lnSpc>
              <a:spcBef>
                <a:spcPts val="0"/>
              </a:spcBef>
              <a:spcAft>
                <a:spcPts val="600"/>
              </a:spcAft>
              <a:buNone/>
              <a:tabLst>
                <a:tab pos="1028700" algn="l"/>
              </a:tabLst>
            </a:pPr>
            <a:r>
              <a:rPr lang="en-GB" sz="2700" dirty="0">
                <a:solidFill>
                  <a:schemeClr val="accent5">
                    <a:lumMod val="50000"/>
                  </a:schemeClr>
                </a:solidFill>
                <a:effectLst/>
                <a:latin typeface="Calibri" panose="020F0502020204030204" pitchFamily="34" charset="0"/>
                <a:ea typeface="SimSun" panose="02010600030101010101" pitchFamily="2" charset="-122"/>
                <a:cs typeface="Arial" panose="020B0604020202020204" pitchFamily="34" charset="0"/>
              </a:rPr>
              <a:t>Confidentiality </a:t>
            </a:r>
            <a:r>
              <a:rPr lang="en-GB" sz="2700" dirty="0">
                <a:effectLst/>
                <a:latin typeface="Calibri" panose="020F0502020204030204" pitchFamily="34" charset="0"/>
                <a:ea typeface="SimSun" panose="02010600030101010101" pitchFamily="2" charset="-122"/>
                <a:cs typeface="Arial" panose="020B0604020202020204" pitchFamily="34" charset="0"/>
              </a:rPr>
              <a:t> The right of the participant and his/her personal data to remain unknown to all but the research team must be respected (unless the participant agrees otherwise).</a:t>
            </a:r>
          </a:p>
          <a:p>
            <a:pPr marL="0" indent="0" algn="just">
              <a:lnSpc>
                <a:spcPct val="115000"/>
              </a:lnSpc>
              <a:spcBef>
                <a:spcPts val="0"/>
              </a:spcBef>
              <a:spcAft>
                <a:spcPts val="600"/>
              </a:spcAft>
              <a:buNone/>
              <a:tabLst>
                <a:tab pos="900430" algn="l"/>
                <a:tab pos="1028700" algn="l"/>
              </a:tabLst>
            </a:pPr>
            <a:r>
              <a:rPr lang="en-GB" sz="2700" dirty="0">
                <a:solidFill>
                  <a:schemeClr val="accent5">
                    <a:lumMod val="50000"/>
                  </a:schemeClr>
                </a:solidFill>
                <a:effectLst/>
                <a:latin typeface="Calibri" panose="020F0502020204030204" pitchFamily="34" charset="0"/>
                <a:ea typeface="SimSun" panose="02010600030101010101" pitchFamily="2" charset="-122"/>
                <a:cs typeface="Arial" panose="020B0604020202020204" pitchFamily="34" charset="0"/>
              </a:rPr>
              <a:t>Integrity</a:t>
            </a:r>
            <a:r>
              <a:rPr lang="en-GB" sz="2700" dirty="0">
                <a:effectLst/>
                <a:latin typeface="Calibri" panose="020F0502020204030204" pitchFamily="34" charset="0"/>
                <a:ea typeface="SimSun" panose="02010600030101010101" pitchFamily="2" charset="-122"/>
                <a:cs typeface="Arial" panose="020B0604020202020204" pitchFamily="34" charset="0"/>
              </a:rPr>
              <a:t>	The researcher must be open about any gains, financial or otherwise, he or she makes from the research, acknowledge the relevant contribution of third parties and ensure that research outcomes are disseminated appropriately.</a:t>
            </a:r>
          </a:p>
          <a:p>
            <a:endParaRPr lang="en-GB" dirty="0"/>
          </a:p>
        </p:txBody>
      </p:sp>
    </p:spTree>
    <p:extLst>
      <p:ext uri="{BB962C8B-B14F-4D97-AF65-F5344CB8AC3E}">
        <p14:creationId xmlns:p14="http://schemas.microsoft.com/office/powerpoint/2010/main" val="3340219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EAEA30-9C54-41DA-8B25-C66CFD78967C}"/>
              </a:ext>
            </a:extLst>
          </p:cNvPr>
          <p:cNvSpPr>
            <a:spLocks noGrp="1"/>
          </p:cNvSpPr>
          <p:nvPr>
            <p:ph type="title"/>
          </p:nvPr>
        </p:nvSpPr>
        <p:spPr/>
        <p:txBody>
          <a:bodyPr/>
          <a:lstStyle/>
          <a:p>
            <a:r>
              <a:rPr lang="en-GB" dirty="0"/>
              <a:t>Doing ‘ethics’</a:t>
            </a:r>
          </a:p>
        </p:txBody>
      </p:sp>
      <p:sp>
        <p:nvSpPr>
          <p:cNvPr id="3" name="Content Placeholder 2">
            <a:extLst>
              <a:ext uri="{FF2B5EF4-FFF2-40B4-BE49-F238E27FC236}">
                <a16:creationId xmlns:a16="http://schemas.microsoft.com/office/drawing/2014/main" id="{0789BDCC-7A51-438C-8920-69E97ACD7E5C}"/>
              </a:ext>
            </a:extLst>
          </p:cNvPr>
          <p:cNvSpPr>
            <a:spLocks noGrp="1"/>
          </p:cNvSpPr>
          <p:nvPr>
            <p:ph sz="half" idx="1"/>
          </p:nvPr>
        </p:nvSpPr>
        <p:spPr>
          <a:solidFill>
            <a:schemeClr val="accent5">
              <a:lumMod val="20000"/>
              <a:lumOff val="80000"/>
            </a:schemeClr>
          </a:solidFill>
        </p:spPr>
        <p:txBody>
          <a:bodyPr/>
          <a:lstStyle/>
          <a:p>
            <a:r>
              <a:rPr lang="en-GB" dirty="0"/>
              <a:t>Good ethical practice/ complying with the principles includes - but is not limited to - ethical processes and approval; not all research requires ‘ethical approval’</a:t>
            </a:r>
          </a:p>
          <a:p>
            <a:r>
              <a:rPr lang="en-GB" dirty="0"/>
              <a:t>Formalisation of processes tend to create an emphasis on the ‘form’ and getting approval</a:t>
            </a:r>
          </a:p>
        </p:txBody>
      </p:sp>
      <p:graphicFrame>
        <p:nvGraphicFramePr>
          <p:cNvPr id="7" name="Content Placeholder 6">
            <a:extLst>
              <a:ext uri="{FF2B5EF4-FFF2-40B4-BE49-F238E27FC236}">
                <a16:creationId xmlns:a16="http://schemas.microsoft.com/office/drawing/2014/main" id="{3966BA0D-B89E-4074-A978-69A065DBAD3D}"/>
              </a:ext>
            </a:extLst>
          </p:cNvPr>
          <p:cNvGraphicFramePr>
            <a:graphicFrameLocks noGrp="1"/>
          </p:cNvGraphicFramePr>
          <p:nvPr>
            <p:ph sz="half" idx="2"/>
            <p:extLst>
              <p:ext uri="{D42A27DB-BD31-4B8C-83A1-F6EECF244321}">
                <p14:modId xmlns:p14="http://schemas.microsoft.com/office/powerpoint/2010/main" val="2938094755"/>
              </p:ext>
            </p:extLst>
          </p:nvPr>
        </p:nvGraphicFramePr>
        <p:xfrm>
          <a:off x="6253620" y="1111641"/>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73F8C74C-2A4E-47CA-B62D-2D242AAD09DC}"/>
              </a:ext>
            </a:extLst>
          </p:cNvPr>
          <p:cNvSpPr txBox="1"/>
          <p:nvPr/>
        </p:nvSpPr>
        <p:spPr>
          <a:xfrm>
            <a:off x="6410987" y="5673049"/>
            <a:ext cx="5511894" cy="738664"/>
          </a:xfrm>
          <a:prstGeom prst="rect">
            <a:avLst/>
          </a:prstGeom>
          <a:noFill/>
        </p:spPr>
        <p:txBody>
          <a:bodyPr wrap="none" rtlCol="0">
            <a:spAutoFit/>
          </a:bodyPr>
          <a:lstStyle/>
          <a:p>
            <a:r>
              <a:rPr lang="en-GB" sz="2400" i="1" dirty="0"/>
              <a:t>Research ethics abuts other areas of policy</a:t>
            </a:r>
          </a:p>
          <a:p>
            <a:endParaRPr lang="en-GB" dirty="0"/>
          </a:p>
        </p:txBody>
      </p:sp>
    </p:spTree>
    <p:extLst>
      <p:ext uri="{BB962C8B-B14F-4D97-AF65-F5344CB8AC3E}">
        <p14:creationId xmlns:p14="http://schemas.microsoft.com/office/powerpoint/2010/main" val="1999556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93FD4-895B-44BA-B0F4-F05AB4BBCEF7}"/>
              </a:ext>
            </a:extLst>
          </p:cNvPr>
          <p:cNvSpPr>
            <a:spLocks noGrp="1"/>
          </p:cNvSpPr>
          <p:nvPr>
            <p:ph type="title"/>
          </p:nvPr>
        </p:nvSpPr>
        <p:spPr/>
        <p:txBody>
          <a:bodyPr/>
          <a:lstStyle/>
          <a:p>
            <a:r>
              <a:rPr lang="en-GB"/>
              <a:t>Applying for ethical approval (for PGRs)</a:t>
            </a:r>
            <a:endParaRPr lang="en-GB" dirty="0"/>
          </a:p>
        </p:txBody>
      </p:sp>
      <p:sp>
        <p:nvSpPr>
          <p:cNvPr id="3" name="Content Placeholder 2">
            <a:extLst>
              <a:ext uri="{FF2B5EF4-FFF2-40B4-BE49-F238E27FC236}">
                <a16:creationId xmlns:a16="http://schemas.microsoft.com/office/drawing/2014/main" id="{A0C6ED41-C334-4847-95DF-847F391346D6}"/>
              </a:ext>
            </a:extLst>
          </p:cNvPr>
          <p:cNvSpPr>
            <a:spLocks noGrp="1"/>
          </p:cNvSpPr>
          <p:nvPr>
            <p:ph sz="half" idx="1"/>
          </p:nvPr>
        </p:nvSpPr>
        <p:spPr>
          <a:solidFill>
            <a:schemeClr val="tx2">
              <a:lumMod val="40000"/>
              <a:lumOff val="60000"/>
            </a:schemeClr>
          </a:solidFill>
          <a:ln w="28575">
            <a:solidFill>
              <a:schemeClr val="accent1">
                <a:lumMod val="75000"/>
              </a:schemeClr>
            </a:solidFill>
          </a:ln>
        </p:spPr>
        <p:txBody>
          <a:bodyPr>
            <a:normAutofit fontScale="85000" lnSpcReduction="20000"/>
          </a:bodyPr>
          <a:lstStyle/>
          <a:p>
            <a:pPr marL="0" indent="0">
              <a:buNone/>
            </a:pPr>
            <a:r>
              <a:rPr lang="en-GB" b="1" dirty="0"/>
              <a:t>School review of ‘low’ and ‘medium’ risk studies</a:t>
            </a:r>
          </a:p>
          <a:p>
            <a:pPr marL="0" indent="0">
              <a:buNone/>
            </a:pPr>
            <a:r>
              <a:rPr lang="en-GB" dirty="0"/>
              <a:t>Differences relate to </a:t>
            </a:r>
          </a:p>
          <a:p>
            <a:r>
              <a:rPr lang="en-GB" dirty="0"/>
              <a:t>Location: low risk studies are in UK/EU/EEA</a:t>
            </a:r>
          </a:p>
          <a:p>
            <a:r>
              <a:rPr lang="en-GB" dirty="0"/>
              <a:t>Possible risks to participants e.g. distress (none for low risk; possible for medium risk)</a:t>
            </a:r>
          </a:p>
          <a:p>
            <a:r>
              <a:rPr lang="en-GB" dirty="0"/>
              <a:t>Topics e.g. sensitive (not ‘sensitive’ for low risk not ‘personally sensitive’ for medium risk). (Example - mental health)</a:t>
            </a:r>
          </a:p>
          <a:p>
            <a:pPr marL="0" indent="0">
              <a:buNone/>
            </a:pPr>
            <a:r>
              <a:rPr lang="en-GB" sz="1600" dirty="0">
                <a:hlinkClick r:id="rId2"/>
              </a:rPr>
              <a:t>https://documents.manchester.ac.uk/display.aspx?DocID=290</a:t>
            </a:r>
            <a:r>
              <a:rPr lang="en-GB" sz="1600" dirty="0">
                <a:hlinkClick r:id="rId3"/>
              </a:rPr>
              <a:t>93</a:t>
            </a:r>
            <a:r>
              <a:rPr lang="en-GB" sz="1600" dirty="0"/>
              <a:t> </a:t>
            </a:r>
          </a:p>
          <a:p>
            <a:endParaRPr lang="en-GB" sz="1600" dirty="0"/>
          </a:p>
        </p:txBody>
      </p:sp>
      <p:sp>
        <p:nvSpPr>
          <p:cNvPr id="4" name="Content Placeholder 3">
            <a:extLst>
              <a:ext uri="{FF2B5EF4-FFF2-40B4-BE49-F238E27FC236}">
                <a16:creationId xmlns:a16="http://schemas.microsoft.com/office/drawing/2014/main" id="{C5F7FD4D-2E81-4B55-A2CC-E95B090920A5}"/>
              </a:ext>
            </a:extLst>
          </p:cNvPr>
          <p:cNvSpPr>
            <a:spLocks noGrp="1"/>
          </p:cNvSpPr>
          <p:nvPr>
            <p:ph sz="half" idx="2"/>
          </p:nvPr>
        </p:nvSpPr>
        <p:spPr>
          <a:solidFill>
            <a:schemeClr val="accent6">
              <a:lumMod val="20000"/>
              <a:lumOff val="80000"/>
            </a:schemeClr>
          </a:solidFill>
          <a:ln w="28575">
            <a:solidFill>
              <a:schemeClr val="accent1">
                <a:lumMod val="75000"/>
              </a:schemeClr>
            </a:solidFill>
          </a:ln>
        </p:spPr>
        <p:txBody>
          <a:bodyPr>
            <a:normAutofit fontScale="85000" lnSpcReduction="20000"/>
          </a:bodyPr>
          <a:lstStyle/>
          <a:p>
            <a:pPr marL="0" indent="0">
              <a:buNone/>
            </a:pPr>
            <a:r>
              <a:rPr lang="en-GB" b="1" dirty="0"/>
              <a:t>University review of ‘high’ risk studies</a:t>
            </a:r>
          </a:p>
          <a:p>
            <a:r>
              <a:rPr lang="en-GB" dirty="0"/>
              <a:t>For PGRs, typically involving data collection /research in ‘high risk’ countries</a:t>
            </a:r>
          </a:p>
          <a:p>
            <a:r>
              <a:rPr lang="en-GB" dirty="0"/>
              <a:t>Participants are vulnerable or dependent</a:t>
            </a:r>
          </a:p>
          <a:p>
            <a:r>
              <a:rPr lang="en-GB" dirty="0"/>
              <a:t>Subject area is particularly sensitive</a:t>
            </a:r>
          </a:p>
          <a:p>
            <a:r>
              <a:rPr lang="en-GB" dirty="0"/>
              <a:t>Data collection may be covert, involve manipulating emotions, risks of disclosure (e.g. illegal activities)…</a:t>
            </a:r>
          </a:p>
        </p:txBody>
      </p:sp>
    </p:spTree>
    <p:extLst>
      <p:ext uri="{BB962C8B-B14F-4D97-AF65-F5344CB8AC3E}">
        <p14:creationId xmlns:p14="http://schemas.microsoft.com/office/powerpoint/2010/main" val="24062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4316E-E2F0-4541-BA88-ACDA91802449}"/>
              </a:ext>
            </a:extLst>
          </p:cNvPr>
          <p:cNvSpPr>
            <a:spLocks noGrp="1"/>
          </p:cNvSpPr>
          <p:nvPr>
            <p:ph type="title"/>
          </p:nvPr>
        </p:nvSpPr>
        <p:spPr>
          <a:xfrm>
            <a:off x="838200" y="365125"/>
            <a:ext cx="10648368" cy="762635"/>
          </a:xfrm>
          <a:solidFill>
            <a:schemeClr val="accent1">
              <a:lumMod val="50000"/>
            </a:schemeClr>
          </a:solidFill>
        </p:spPr>
        <p:txBody>
          <a:bodyPr>
            <a:normAutofit/>
          </a:bodyPr>
          <a:lstStyle/>
          <a:p>
            <a:r>
              <a:rPr lang="en-GB" sz="3600" dirty="0">
                <a:solidFill>
                  <a:schemeClr val="bg1"/>
                </a:solidFill>
              </a:rPr>
              <a:t>Key areas to be covered in the ethics form include</a:t>
            </a:r>
          </a:p>
        </p:txBody>
      </p:sp>
      <p:sp>
        <p:nvSpPr>
          <p:cNvPr id="3" name="Content Placeholder 2">
            <a:extLst>
              <a:ext uri="{FF2B5EF4-FFF2-40B4-BE49-F238E27FC236}">
                <a16:creationId xmlns:a16="http://schemas.microsoft.com/office/drawing/2014/main" id="{9999EE67-3A42-43E5-8C4C-A5D8040B503F}"/>
              </a:ext>
            </a:extLst>
          </p:cNvPr>
          <p:cNvSpPr>
            <a:spLocks noGrp="1"/>
          </p:cNvSpPr>
          <p:nvPr>
            <p:ph sz="half" idx="1"/>
          </p:nvPr>
        </p:nvSpPr>
        <p:spPr>
          <a:xfrm>
            <a:off x="838200" y="1589964"/>
            <a:ext cx="5181600" cy="5317153"/>
          </a:xfrm>
        </p:spPr>
        <p:txBody>
          <a:bodyPr/>
          <a:lstStyle/>
          <a:p>
            <a:pPr marL="0" indent="0">
              <a:buNone/>
            </a:pPr>
            <a:r>
              <a:rPr lang="en-GB" sz="2400" dirty="0"/>
              <a:t>Methodology (in lay language not ‘thesis language’)</a:t>
            </a:r>
          </a:p>
          <a:p>
            <a:endParaRPr lang="en-GB" dirty="0"/>
          </a:p>
        </p:txBody>
      </p:sp>
      <p:pic>
        <p:nvPicPr>
          <p:cNvPr id="6" name="Content Placeholder 5" descr="Graphical user interface, text, application, email&#10;&#10;Description automatically generated">
            <a:extLst>
              <a:ext uri="{FF2B5EF4-FFF2-40B4-BE49-F238E27FC236}">
                <a16:creationId xmlns:a16="http://schemas.microsoft.com/office/drawing/2014/main" id="{BDBEBE43-8FCE-4466-B922-35EB80CD099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5433" y="2351064"/>
            <a:ext cx="4716012" cy="4351338"/>
          </a:xfrm>
        </p:spPr>
      </p:pic>
      <p:sp>
        <p:nvSpPr>
          <p:cNvPr id="8" name="TextBox 7">
            <a:extLst>
              <a:ext uri="{FF2B5EF4-FFF2-40B4-BE49-F238E27FC236}">
                <a16:creationId xmlns:a16="http://schemas.microsoft.com/office/drawing/2014/main" id="{22356A5E-7E2E-47C2-8CF2-20C82049611E}"/>
              </a:ext>
            </a:extLst>
          </p:cNvPr>
          <p:cNvSpPr txBox="1"/>
          <p:nvPr/>
        </p:nvSpPr>
        <p:spPr>
          <a:xfrm>
            <a:off x="5900927" y="1229010"/>
            <a:ext cx="5585641" cy="5355312"/>
          </a:xfrm>
          <a:prstGeom prst="rect">
            <a:avLst/>
          </a:prstGeom>
          <a:solidFill>
            <a:schemeClr val="tx2">
              <a:lumMod val="20000"/>
              <a:lumOff val="80000"/>
            </a:schemeClr>
          </a:solidFill>
        </p:spPr>
        <p:txBody>
          <a:bodyPr wrap="square">
            <a:spAutoFit/>
          </a:bodyPr>
          <a:lstStyle/>
          <a:p>
            <a:pPr algn="l" fontAlgn="base"/>
            <a:r>
              <a:rPr lang="en-GB" b="1" i="0" dirty="0">
                <a:solidFill>
                  <a:srgbClr val="313537"/>
                </a:solidFill>
                <a:effectLst/>
                <a:latin typeface="Lato"/>
              </a:rPr>
              <a:t>Ethical risks and issues</a:t>
            </a:r>
            <a:endParaRPr lang="en-GB" b="1" i="0" dirty="0">
              <a:solidFill>
                <a:srgbClr val="313537"/>
              </a:solidFill>
              <a:effectLst/>
              <a:latin typeface="merriweather"/>
            </a:endParaRPr>
          </a:p>
          <a:p>
            <a:pPr algn="l" fontAlgn="base"/>
            <a:r>
              <a:rPr lang="en-GB" b="0" i="0" dirty="0">
                <a:solidFill>
                  <a:srgbClr val="313537"/>
                </a:solidFill>
                <a:effectLst/>
                <a:latin typeface="merriweather"/>
              </a:rPr>
              <a:t>Ethical risks are the potential negative consequences which may occur during or as a consequence of the proposed project and include:</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Emotional or psychological distress</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The participant or researcher being physically harmed</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Reputational damage</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The reporting of disclosures or malpractice</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Lone working</a:t>
            </a:r>
          </a:p>
          <a:p>
            <a:pPr algn="l" fontAlgn="base">
              <a:buFont typeface="Arial" panose="020B0604020202020204" pitchFamily="34" charset="0"/>
              <a:buChar char="•"/>
            </a:pPr>
            <a:endParaRPr lang="en-GB" dirty="0">
              <a:solidFill>
                <a:srgbClr val="313537"/>
              </a:solidFill>
              <a:latin typeface="merriweather"/>
            </a:endParaRPr>
          </a:p>
          <a:p>
            <a:pPr algn="l" fontAlgn="base"/>
            <a:r>
              <a:rPr lang="en-GB" b="0" i="0" dirty="0">
                <a:solidFill>
                  <a:srgbClr val="313537"/>
                </a:solidFill>
                <a:effectLst/>
                <a:latin typeface="merriweather"/>
              </a:rPr>
              <a:t>Ethical issues are the decisions that need to be made in order to mitigate against the ethical risks including how to manage:</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Consent</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Confidentiality</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Coercion</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Disclosures</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Safeguarding</a:t>
            </a:r>
            <a:endParaRPr lang="en-GB" b="0" i="0" dirty="0">
              <a:solidFill>
                <a:srgbClr val="313537"/>
              </a:solidFill>
              <a:effectLst/>
              <a:latin typeface="lato"/>
            </a:endParaRPr>
          </a:p>
          <a:p>
            <a:pPr algn="l" fontAlgn="base">
              <a:buFont typeface="Arial" panose="020B0604020202020204" pitchFamily="34" charset="0"/>
              <a:buChar char="•"/>
            </a:pPr>
            <a:r>
              <a:rPr lang="en-GB" b="0" i="0" dirty="0">
                <a:solidFill>
                  <a:srgbClr val="313537"/>
                </a:solidFill>
                <a:effectLst/>
                <a:latin typeface="merriweather"/>
              </a:rPr>
              <a:t>Autonomy</a:t>
            </a:r>
          </a:p>
        </p:txBody>
      </p:sp>
      <p:sp>
        <p:nvSpPr>
          <p:cNvPr id="9" name="TextBox 8">
            <a:extLst>
              <a:ext uri="{FF2B5EF4-FFF2-40B4-BE49-F238E27FC236}">
                <a16:creationId xmlns:a16="http://schemas.microsoft.com/office/drawing/2014/main" id="{1B6DA6A7-1E5C-4610-9C53-CEC5D1A886C6}"/>
              </a:ext>
            </a:extLst>
          </p:cNvPr>
          <p:cNvSpPr txBox="1"/>
          <p:nvPr/>
        </p:nvSpPr>
        <p:spPr>
          <a:xfrm>
            <a:off x="9083041" y="4980432"/>
            <a:ext cx="2176272" cy="1200329"/>
          </a:xfrm>
          <a:prstGeom prst="rect">
            <a:avLst/>
          </a:prstGeom>
          <a:solidFill>
            <a:schemeClr val="tx2"/>
          </a:solidFill>
        </p:spPr>
        <p:txBody>
          <a:bodyPr wrap="square" rtlCol="0">
            <a:spAutoFit/>
          </a:bodyPr>
          <a:lstStyle/>
          <a:p>
            <a:r>
              <a:rPr lang="en-GB" dirty="0">
                <a:solidFill>
                  <a:schemeClr val="bg1"/>
                </a:solidFill>
              </a:rPr>
              <a:t>NB/ extract from Research ethics handbook for supervisors</a:t>
            </a:r>
          </a:p>
        </p:txBody>
      </p:sp>
    </p:spTree>
    <p:extLst>
      <p:ext uri="{BB962C8B-B14F-4D97-AF65-F5344CB8AC3E}">
        <p14:creationId xmlns:p14="http://schemas.microsoft.com/office/powerpoint/2010/main" val="546704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400CF-80DC-4307-9256-78F524E5B714}"/>
              </a:ext>
            </a:extLst>
          </p:cNvPr>
          <p:cNvSpPr>
            <a:spLocks noGrp="1"/>
          </p:cNvSpPr>
          <p:nvPr>
            <p:ph type="title"/>
          </p:nvPr>
        </p:nvSpPr>
        <p:spPr>
          <a:solidFill>
            <a:schemeClr val="accent1">
              <a:lumMod val="50000"/>
            </a:schemeClr>
          </a:solidFill>
        </p:spPr>
        <p:txBody>
          <a:bodyPr/>
          <a:lstStyle/>
          <a:p>
            <a:r>
              <a:rPr lang="en-GB" dirty="0">
                <a:solidFill>
                  <a:schemeClr val="bg1"/>
                </a:solidFill>
              </a:rPr>
              <a:t>Practical issues to pick up from Miguel’s presentation</a:t>
            </a:r>
          </a:p>
        </p:txBody>
      </p:sp>
      <p:sp>
        <p:nvSpPr>
          <p:cNvPr id="3" name="Content Placeholder 2">
            <a:extLst>
              <a:ext uri="{FF2B5EF4-FFF2-40B4-BE49-F238E27FC236}">
                <a16:creationId xmlns:a16="http://schemas.microsoft.com/office/drawing/2014/main" id="{6DD42914-BCAC-4F7F-8A0B-364B87E295A3}"/>
              </a:ext>
            </a:extLst>
          </p:cNvPr>
          <p:cNvSpPr>
            <a:spLocks noGrp="1"/>
          </p:cNvSpPr>
          <p:nvPr>
            <p:ph idx="1"/>
          </p:nvPr>
        </p:nvSpPr>
        <p:spPr>
          <a:xfrm>
            <a:off x="838200" y="1825625"/>
            <a:ext cx="6395346" cy="4351338"/>
          </a:xfrm>
          <a:solidFill>
            <a:schemeClr val="tx2">
              <a:lumMod val="20000"/>
              <a:lumOff val="80000"/>
            </a:schemeClr>
          </a:solidFill>
        </p:spPr>
        <p:txBody>
          <a:bodyPr>
            <a:normAutofit lnSpcReduction="10000"/>
          </a:bodyPr>
          <a:lstStyle/>
          <a:p>
            <a:pPr marL="0" indent="0">
              <a:buNone/>
            </a:pPr>
            <a:r>
              <a:rPr lang="en-GB" sz="3600" dirty="0"/>
              <a:t>Recruitment</a:t>
            </a:r>
          </a:p>
          <a:p>
            <a:r>
              <a:rPr lang="en-GB" dirty="0"/>
              <a:t>Introduction letters/ advertising. Guidance -&gt;</a:t>
            </a:r>
          </a:p>
          <a:p>
            <a:r>
              <a:rPr lang="en-GB" dirty="0"/>
              <a:t>Avoiding coercion when using gatekeepers; and protecting anonymity. Participant information sheet (PIS) is critical here in explaining your study and telling potential participants what will happen at each stage so they can decide</a:t>
            </a:r>
          </a:p>
          <a:p>
            <a:r>
              <a:rPr lang="en-GB" dirty="0"/>
              <a:t>Dependent relationships (students?)</a:t>
            </a:r>
          </a:p>
        </p:txBody>
      </p:sp>
      <p:pic>
        <p:nvPicPr>
          <p:cNvPr id="5" name="Picture 4" descr="Graphical user interface, text, application, email&#10;&#10;Description automatically generated">
            <a:extLst>
              <a:ext uri="{FF2B5EF4-FFF2-40B4-BE49-F238E27FC236}">
                <a16:creationId xmlns:a16="http://schemas.microsoft.com/office/drawing/2014/main" id="{4B93665F-5D5F-443D-8B62-C42AA6D185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3546" y="1825625"/>
            <a:ext cx="4865538" cy="3438625"/>
          </a:xfrm>
          <a:prstGeom prst="rect">
            <a:avLst/>
          </a:prstGeom>
        </p:spPr>
      </p:pic>
      <p:sp>
        <p:nvSpPr>
          <p:cNvPr id="6" name="TextBox 5">
            <a:extLst>
              <a:ext uri="{FF2B5EF4-FFF2-40B4-BE49-F238E27FC236}">
                <a16:creationId xmlns:a16="http://schemas.microsoft.com/office/drawing/2014/main" id="{C77A2BA8-6665-49BC-A176-7206D93911A5}"/>
              </a:ext>
            </a:extLst>
          </p:cNvPr>
          <p:cNvSpPr txBox="1"/>
          <p:nvPr/>
        </p:nvSpPr>
        <p:spPr>
          <a:xfrm>
            <a:off x="7717809" y="5677469"/>
            <a:ext cx="4280339" cy="246221"/>
          </a:xfrm>
          <a:prstGeom prst="rect">
            <a:avLst/>
          </a:prstGeom>
          <a:noFill/>
        </p:spPr>
        <p:txBody>
          <a:bodyPr wrap="none" rtlCol="0">
            <a:spAutoFit/>
          </a:bodyPr>
          <a:lstStyle/>
          <a:p>
            <a:r>
              <a:rPr lang="en-GB" sz="1000" dirty="0">
                <a:hlinkClick r:id="rId3"/>
              </a:rPr>
              <a:t>https://www.staffnet.manchester.ac.uk/rbe/ethics-integrity/ethics/app-prep/</a:t>
            </a:r>
            <a:r>
              <a:rPr lang="en-GB" sz="1000" dirty="0"/>
              <a:t> </a:t>
            </a:r>
          </a:p>
        </p:txBody>
      </p:sp>
    </p:spTree>
    <p:extLst>
      <p:ext uri="{BB962C8B-B14F-4D97-AF65-F5344CB8AC3E}">
        <p14:creationId xmlns:p14="http://schemas.microsoft.com/office/powerpoint/2010/main" val="3517560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3513A-1744-4404-B63F-6F3BBAD248AF}"/>
              </a:ext>
            </a:extLst>
          </p:cNvPr>
          <p:cNvSpPr>
            <a:spLocks noGrp="1"/>
          </p:cNvSpPr>
          <p:nvPr>
            <p:ph type="title"/>
          </p:nvPr>
        </p:nvSpPr>
        <p:spPr>
          <a:xfrm>
            <a:off x="838200" y="365125"/>
            <a:ext cx="4170528" cy="1325563"/>
          </a:xfrm>
          <a:solidFill>
            <a:schemeClr val="accent1">
              <a:lumMod val="50000"/>
            </a:schemeClr>
          </a:solidFill>
        </p:spPr>
        <p:txBody>
          <a:bodyPr/>
          <a:lstStyle/>
          <a:p>
            <a:r>
              <a:rPr lang="en-GB" dirty="0">
                <a:solidFill>
                  <a:schemeClr val="bg1"/>
                </a:solidFill>
              </a:rPr>
              <a:t>Consent</a:t>
            </a:r>
          </a:p>
        </p:txBody>
      </p:sp>
      <p:sp>
        <p:nvSpPr>
          <p:cNvPr id="4" name="Content Placeholder 3">
            <a:extLst>
              <a:ext uri="{FF2B5EF4-FFF2-40B4-BE49-F238E27FC236}">
                <a16:creationId xmlns:a16="http://schemas.microsoft.com/office/drawing/2014/main" id="{C5AF6AE4-F759-4E0B-8BB5-A9793F26A1F7}"/>
              </a:ext>
            </a:extLst>
          </p:cNvPr>
          <p:cNvSpPr>
            <a:spLocks noGrp="1"/>
          </p:cNvSpPr>
          <p:nvPr>
            <p:ph sz="half" idx="1"/>
          </p:nvPr>
        </p:nvSpPr>
        <p:spPr>
          <a:xfrm>
            <a:off x="838200" y="1825625"/>
            <a:ext cx="4170528" cy="4351338"/>
          </a:xfrm>
          <a:solidFill>
            <a:schemeClr val="tx2">
              <a:lumMod val="20000"/>
              <a:lumOff val="80000"/>
            </a:schemeClr>
          </a:solidFill>
        </p:spPr>
        <p:txBody>
          <a:bodyPr/>
          <a:lstStyle/>
          <a:p>
            <a:r>
              <a:rPr lang="en-GB" dirty="0"/>
              <a:t>Different ways to obtain consent</a:t>
            </a:r>
          </a:p>
          <a:p>
            <a:pPr lvl="1"/>
            <a:r>
              <a:rPr lang="en-GB" dirty="0"/>
              <a:t>Written (template) -&gt;</a:t>
            </a:r>
          </a:p>
          <a:p>
            <a:pPr lvl="1"/>
            <a:r>
              <a:rPr lang="en-GB" dirty="0"/>
              <a:t>Recorded</a:t>
            </a:r>
          </a:p>
          <a:p>
            <a:pPr lvl="1"/>
            <a:r>
              <a:rPr lang="en-GB" dirty="0"/>
              <a:t>Implied (e.g. tick box to start survey…)</a:t>
            </a:r>
          </a:p>
          <a:p>
            <a:r>
              <a:rPr lang="en-GB" dirty="0"/>
              <a:t> Other languages</a:t>
            </a:r>
          </a:p>
        </p:txBody>
      </p:sp>
      <p:pic>
        <p:nvPicPr>
          <p:cNvPr id="7" name="Content Placeholder 6" descr="Graphical user interface, application, Word&#10;&#10;Description automatically generated">
            <a:extLst>
              <a:ext uri="{FF2B5EF4-FFF2-40B4-BE49-F238E27FC236}">
                <a16:creationId xmlns:a16="http://schemas.microsoft.com/office/drawing/2014/main" id="{10EB795E-EF30-4FB3-A472-07A77EABB6AF}"/>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23209" t="15755" r="24714" b="16027"/>
          <a:stretch/>
        </p:blipFill>
        <p:spPr>
          <a:xfrm>
            <a:off x="5247563" y="308851"/>
            <a:ext cx="3698544" cy="4981012"/>
          </a:xfrm>
        </p:spPr>
      </p:pic>
      <p:pic>
        <p:nvPicPr>
          <p:cNvPr id="9" name="Picture 8" descr="Graphical user interface, application, Word&#10;&#10;Description automatically generated">
            <a:extLst>
              <a:ext uri="{FF2B5EF4-FFF2-40B4-BE49-F238E27FC236}">
                <a16:creationId xmlns:a16="http://schemas.microsoft.com/office/drawing/2014/main" id="{FD9E355A-986E-4D6F-94E3-E3455D0B22DB}"/>
              </a:ext>
            </a:extLst>
          </p:cNvPr>
          <p:cNvPicPr>
            <a:picLocks noChangeAspect="1"/>
          </p:cNvPicPr>
          <p:nvPr/>
        </p:nvPicPr>
        <p:blipFill rotWithShape="1">
          <a:blip r:embed="rId3">
            <a:extLst>
              <a:ext uri="{28A0092B-C50C-407E-A947-70E740481C1C}">
                <a14:useLocalDpi xmlns:a14="http://schemas.microsoft.com/office/drawing/2010/main" val="0"/>
              </a:ext>
            </a:extLst>
          </a:blip>
          <a:srcRect l="23164" t="26621" r="22321" b="27761"/>
          <a:stretch/>
        </p:blipFill>
        <p:spPr>
          <a:xfrm>
            <a:off x="8734566" y="2721765"/>
            <a:ext cx="3467333" cy="2982999"/>
          </a:xfrm>
          <a:prstGeom prst="rect">
            <a:avLst/>
          </a:prstGeom>
        </p:spPr>
      </p:pic>
    </p:spTree>
    <p:extLst>
      <p:ext uri="{BB962C8B-B14F-4D97-AF65-F5344CB8AC3E}">
        <p14:creationId xmlns:p14="http://schemas.microsoft.com/office/powerpoint/2010/main" val="4161183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08CC8-F9E3-4AC7-9F4A-20EE329A2BAD}"/>
              </a:ext>
            </a:extLst>
          </p:cNvPr>
          <p:cNvSpPr>
            <a:spLocks noGrp="1"/>
          </p:cNvSpPr>
          <p:nvPr>
            <p:ph type="title"/>
          </p:nvPr>
        </p:nvSpPr>
        <p:spPr>
          <a:solidFill>
            <a:schemeClr val="accent5">
              <a:lumMod val="50000"/>
            </a:schemeClr>
          </a:solidFill>
        </p:spPr>
        <p:txBody>
          <a:bodyPr/>
          <a:lstStyle/>
          <a:p>
            <a:r>
              <a:rPr lang="en-GB" dirty="0">
                <a:solidFill>
                  <a:schemeClr val="bg1"/>
                </a:solidFill>
              </a:rPr>
              <a:t>Particular kinds of data</a:t>
            </a:r>
          </a:p>
        </p:txBody>
      </p:sp>
      <p:sp>
        <p:nvSpPr>
          <p:cNvPr id="3" name="Content Placeholder 2">
            <a:extLst>
              <a:ext uri="{FF2B5EF4-FFF2-40B4-BE49-F238E27FC236}">
                <a16:creationId xmlns:a16="http://schemas.microsoft.com/office/drawing/2014/main" id="{EC5949BB-2923-469E-BD40-E39374ED36BF}"/>
              </a:ext>
            </a:extLst>
          </p:cNvPr>
          <p:cNvSpPr>
            <a:spLocks noGrp="1"/>
          </p:cNvSpPr>
          <p:nvPr>
            <p:ph sz="half" idx="1"/>
          </p:nvPr>
        </p:nvSpPr>
        <p:spPr>
          <a:solidFill>
            <a:schemeClr val="accent3">
              <a:lumMod val="20000"/>
              <a:lumOff val="80000"/>
            </a:schemeClr>
          </a:solidFill>
        </p:spPr>
        <p:txBody>
          <a:bodyPr>
            <a:normAutofit fontScale="62500" lnSpcReduction="20000"/>
          </a:bodyPr>
          <a:lstStyle/>
          <a:p>
            <a:pPr marL="0" indent="0">
              <a:buNone/>
            </a:pPr>
            <a:r>
              <a:rPr lang="en-GB" sz="2900" b="1" dirty="0"/>
              <a:t>Secondary data </a:t>
            </a:r>
            <a:r>
              <a:rPr lang="en-GB" sz="2900" dirty="0"/>
              <a:t>– databases (public and from organisations)</a:t>
            </a:r>
          </a:p>
          <a:p>
            <a:pPr marL="0" indent="0">
              <a:buNone/>
            </a:pPr>
            <a:r>
              <a:rPr lang="en-GB" sz="2900" dirty="0"/>
              <a:t>Ethical review not required if:</a:t>
            </a:r>
          </a:p>
          <a:p>
            <a:pPr marL="514350" indent="-514350" algn="l">
              <a:buFont typeface="+mj-lt"/>
              <a:buAutoNum type="arabicPeriod"/>
            </a:pPr>
            <a:r>
              <a:rPr lang="en-GB" sz="2900" b="0" i="0" dirty="0">
                <a:effectLst/>
              </a:rPr>
              <a:t>The data is completely anonymous with no personal information being collected (apart from their name, their </a:t>
            </a:r>
            <a:r>
              <a:rPr lang="en-GB" sz="2900" b="0" i="0" dirty="0" err="1">
                <a:effectLst/>
              </a:rPr>
              <a:t>publically</a:t>
            </a:r>
            <a:r>
              <a:rPr lang="en-GB" sz="2900" b="0" i="0" dirty="0">
                <a:effectLst/>
              </a:rPr>
              <a:t> available contact details and a record of consent)</a:t>
            </a:r>
          </a:p>
          <a:p>
            <a:pPr marL="514350" indent="-514350" algn="l">
              <a:buFont typeface="+mj-lt"/>
              <a:buAutoNum type="arabicPeriod"/>
            </a:pPr>
            <a:r>
              <a:rPr lang="en-GB" sz="2900" b="0" i="0" dirty="0">
                <a:effectLst/>
              </a:rPr>
              <a:t>The data is not considered to be sensitive or confidential in nature</a:t>
            </a:r>
          </a:p>
          <a:p>
            <a:pPr marL="514350" indent="-514350">
              <a:buFont typeface="+mj-lt"/>
              <a:buAutoNum type="arabicPeriod"/>
            </a:pPr>
            <a:r>
              <a:rPr lang="en-GB" sz="2900" b="0" i="0" dirty="0">
                <a:effectLst/>
              </a:rPr>
              <a:t>You are able to provide explicit consent from the data controller to access the data</a:t>
            </a:r>
          </a:p>
          <a:p>
            <a:pPr marL="514350" indent="-514350">
              <a:buFont typeface="+mj-lt"/>
              <a:buAutoNum type="arabicPeriod"/>
            </a:pPr>
            <a:r>
              <a:rPr lang="en-GB" sz="2900" b="0" i="0" dirty="0">
                <a:effectLst/>
              </a:rPr>
              <a:t>You are able to prove that the data will be used for a purpose which falls within the remit of the original consent provided by data subjects</a:t>
            </a:r>
            <a:endParaRPr lang="en-GB" sz="2900" dirty="0"/>
          </a:p>
          <a:p>
            <a:pPr marL="0" indent="0">
              <a:buNone/>
            </a:pPr>
            <a:endParaRPr lang="en-GB" dirty="0"/>
          </a:p>
          <a:p>
            <a:pPr marL="0" indent="0">
              <a:buNone/>
            </a:pPr>
            <a:r>
              <a:rPr lang="en-GB" sz="2200" dirty="0">
                <a:hlinkClick r:id="rId2"/>
              </a:rPr>
              <a:t>https://www.staffnet.manchester.ac.uk/rbe/ethics-integrity/ethics/ethical-approval/</a:t>
            </a:r>
            <a:r>
              <a:rPr lang="en-GB" sz="2200" dirty="0"/>
              <a:t> </a:t>
            </a:r>
          </a:p>
        </p:txBody>
      </p:sp>
      <p:sp>
        <p:nvSpPr>
          <p:cNvPr id="4" name="Content Placeholder 3">
            <a:extLst>
              <a:ext uri="{FF2B5EF4-FFF2-40B4-BE49-F238E27FC236}">
                <a16:creationId xmlns:a16="http://schemas.microsoft.com/office/drawing/2014/main" id="{F2B62437-A018-4FEE-90A6-7AFBDA8001D4}"/>
              </a:ext>
            </a:extLst>
          </p:cNvPr>
          <p:cNvSpPr>
            <a:spLocks noGrp="1"/>
          </p:cNvSpPr>
          <p:nvPr>
            <p:ph sz="half" idx="2"/>
          </p:nvPr>
        </p:nvSpPr>
        <p:spPr>
          <a:solidFill>
            <a:schemeClr val="accent1">
              <a:lumMod val="20000"/>
              <a:lumOff val="80000"/>
            </a:schemeClr>
          </a:solidFill>
        </p:spPr>
        <p:txBody>
          <a:bodyPr>
            <a:normAutofit fontScale="62500" lnSpcReduction="20000"/>
          </a:bodyPr>
          <a:lstStyle/>
          <a:p>
            <a:pPr marL="0" indent="0">
              <a:buNone/>
            </a:pPr>
            <a:r>
              <a:rPr lang="en-GB" b="1" dirty="0"/>
              <a:t>Social media data</a:t>
            </a:r>
          </a:p>
          <a:p>
            <a:r>
              <a:rPr lang="en-GB" sz="2900" dirty="0"/>
              <a:t>Using social media platforms to recruit participants</a:t>
            </a:r>
          </a:p>
          <a:p>
            <a:pPr marL="457200" lvl="1" indent="0">
              <a:buNone/>
            </a:pPr>
            <a:r>
              <a:rPr lang="en-GB" sz="2900" dirty="0"/>
              <a:t>-advertising</a:t>
            </a:r>
          </a:p>
          <a:p>
            <a:pPr marL="457200" lvl="1" indent="0">
              <a:buNone/>
            </a:pPr>
            <a:r>
              <a:rPr lang="en-GB" sz="2900" dirty="0"/>
              <a:t>-gaining consent</a:t>
            </a:r>
          </a:p>
          <a:p>
            <a:pPr marL="457200" lvl="1" indent="0">
              <a:buNone/>
            </a:pPr>
            <a:r>
              <a:rPr lang="en-GB" sz="2900" dirty="0"/>
              <a:t>-right to withdraw</a:t>
            </a:r>
          </a:p>
          <a:p>
            <a:r>
              <a:rPr lang="en-GB" sz="2900" dirty="0"/>
              <a:t>Using social media platforms to gather/download/obtain information from or about users (with or without consent)</a:t>
            </a:r>
          </a:p>
          <a:p>
            <a:pPr marL="457200" lvl="1" indent="0">
              <a:buNone/>
            </a:pPr>
            <a:r>
              <a:rPr lang="en-GB" sz="2900" dirty="0"/>
              <a:t>-checking the API (is it permitted?)</a:t>
            </a:r>
          </a:p>
          <a:p>
            <a:pPr marL="457200" lvl="1" indent="0">
              <a:buNone/>
            </a:pPr>
            <a:r>
              <a:rPr lang="en-GB" sz="2900" dirty="0"/>
              <a:t>-respecting social media users</a:t>
            </a:r>
          </a:p>
          <a:p>
            <a:pPr marL="457200" lvl="1" indent="0">
              <a:buNone/>
            </a:pPr>
            <a:r>
              <a:rPr lang="en-GB" sz="2900" dirty="0"/>
              <a:t>-confidentiality and anonymity</a:t>
            </a:r>
          </a:p>
          <a:p>
            <a:pPr marL="457200" lvl="1" indent="0">
              <a:buNone/>
            </a:pPr>
            <a:r>
              <a:rPr lang="en-GB" sz="2900" dirty="0"/>
              <a:t>-using information without consent….</a:t>
            </a:r>
          </a:p>
          <a:p>
            <a:pPr marL="457200" lvl="1" indent="0">
              <a:buNone/>
            </a:pPr>
            <a:endParaRPr lang="en-GB" dirty="0"/>
          </a:p>
          <a:p>
            <a:pPr marL="457200" lvl="1" indent="0">
              <a:buNone/>
            </a:pPr>
            <a:endParaRPr lang="en-GB" dirty="0"/>
          </a:p>
          <a:p>
            <a:pPr marL="457200" lvl="1" indent="0">
              <a:buNone/>
            </a:pPr>
            <a:endParaRPr lang="en-GB" dirty="0"/>
          </a:p>
          <a:p>
            <a:pPr marL="0" indent="0">
              <a:buNone/>
            </a:pPr>
            <a:r>
              <a:rPr lang="en-GB" sz="2200" dirty="0">
                <a:hlinkClick r:id="rId3"/>
              </a:rPr>
              <a:t>https://documents.manchester.ac.uk/display.aspx?DocID=24560</a:t>
            </a:r>
            <a:r>
              <a:rPr lang="en-GB" sz="2200" dirty="0"/>
              <a:t> </a:t>
            </a:r>
          </a:p>
        </p:txBody>
      </p:sp>
    </p:spTree>
    <p:extLst>
      <p:ext uri="{BB962C8B-B14F-4D97-AF65-F5344CB8AC3E}">
        <p14:creationId xmlns:p14="http://schemas.microsoft.com/office/powerpoint/2010/main" val="744248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1044</Words>
  <Application>Microsoft Office PowerPoint</Application>
  <PresentationFormat>Widescreen</PresentationFormat>
  <Paragraphs>103</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SimSun</vt:lpstr>
      <vt:lpstr>Arial</vt:lpstr>
      <vt:lpstr>Calibri</vt:lpstr>
      <vt:lpstr>Calibri Light</vt:lpstr>
      <vt:lpstr>lato</vt:lpstr>
      <vt:lpstr>lato</vt:lpstr>
      <vt:lpstr>merriweather</vt:lpstr>
      <vt:lpstr>Office Theme</vt:lpstr>
      <vt:lpstr>Research ethics seminar – University of Manchester ethics processes WEI/ PMO, 5th March 2021</vt:lpstr>
      <vt:lpstr>Outline </vt:lpstr>
      <vt:lpstr>University of Manchester – research ethics statement</vt:lpstr>
      <vt:lpstr>Doing ‘ethics’</vt:lpstr>
      <vt:lpstr>Applying for ethical approval (for PGRs)</vt:lpstr>
      <vt:lpstr>Key areas to be covered in the ethics form include</vt:lpstr>
      <vt:lpstr>Practical issues to pick up from Miguel’s presentation</vt:lpstr>
      <vt:lpstr>Consent</vt:lpstr>
      <vt:lpstr>Particular kinds of data</vt:lpstr>
      <vt:lpstr>Many policies and guidelines…..</vt:lpstr>
      <vt:lpstr>Evolution of research ethics policies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ethics seminar WEI/ PMO, 5th March 2021</dc:title>
  <dc:creator>Julie Froud</dc:creator>
  <cp:lastModifiedBy>Eleni Maria Pagoni</cp:lastModifiedBy>
  <cp:revision>14</cp:revision>
  <dcterms:created xsi:type="dcterms:W3CDTF">2021-03-04T20:49:58Z</dcterms:created>
  <dcterms:modified xsi:type="dcterms:W3CDTF">2021-03-05T10:47:39Z</dcterms:modified>
</cp:coreProperties>
</file>