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4"/>
  </p:notesMasterIdLst>
  <p:handoutMasterIdLst>
    <p:handoutMasterId r:id="rId15"/>
  </p:handoutMasterIdLst>
  <p:sldIdLst>
    <p:sldId id="368" r:id="rId2"/>
    <p:sldId id="375" r:id="rId3"/>
    <p:sldId id="343" r:id="rId4"/>
    <p:sldId id="344" r:id="rId5"/>
    <p:sldId id="374" r:id="rId6"/>
    <p:sldId id="369" r:id="rId7"/>
    <p:sldId id="371" r:id="rId8"/>
    <p:sldId id="372" r:id="rId9"/>
    <p:sldId id="373" r:id="rId10"/>
    <p:sldId id="345" r:id="rId11"/>
    <p:sldId id="346" r:id="rId12"/>
    <p:sldId id="349" r:id="rId13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09">
          <p15:clr>
            <a:srgbClr val="A4A3A4"/>
          </p15:clr>
        </p15:guide>
        <p15:guide id="2" pos="173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0176"/>
    <a:srgbClr val="00458A"/>
    <a:srgbClr val="1D0E82"/>
    <a:srgbClr val="000066"/>
    <a:srgbClr val="D6B2D6"/>
    <a:srgbClr val="B3DC1F"/>
    <a:srgbClr val="FF6600"/>
    <a:srgbClr val="003F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41" autoAdjust="0"/>
  </p:normalViewPr>
  <p:slideViewPr>
    <p:cSldViewPr snapToGrid="0">
      <p:cViewPr varScale="1">
        <p:scale>
          <a:sx n="81" d="100"/>
          <a:sy n="81" d="100"/>
        </p:scale>
        <p:origin x="538" y="62"/>
      </p:cViewPr>
      <p:guideLst>
        <p:guide orient="horz" pos="1409"/>
        <p:guide pos="17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1320" y="-6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2104362558758"/>
          <c:y val="0.13467199803149607"/>
          <c:w val="0.84787289388026332"/>
          <c:h val="0.73156736240110165"/>
        </c:manualLayout>
      </c:layout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Number of homicides</c:v>
                </c:pt>
              </c:strCache>
            </c:strRef>
          </c:tx>
          <c:spPr>
            <a:ln w="1270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12700">
                <a:solidFill>
                  <a:srgbClr val="0070C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2916666666666665E-2"/>
                  <c:y val="-4.0625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845-4C80-B8D0-2A8E0742F5F3}"/>
                </c:ext>
              </c:extLst>
            </c:dLbl>
            <c:dLbl>
              <c:idx val="1"/>
              <c:layout>
                <c:manualLayout>
                  <c:x val="-2.2916666666666665E-2"/>
                  <c:y val="-4.6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845-4C80-B8D0-2A8E0742F5F3}"/>
                </c:ext>
              </c:extLst>
            </c:dLbl>
            <c:dLbl>
              <c:idx val="2"/>
              <c:layout>
                <c:manualLayout>
                  <c:x val="-2.9166666666666705E-2"/>
                  <c:y val="-3.4375000000000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845-4C80-B8D0-2A8E0742F5F3}"/>
                </c:ext>
              </c:extLst>
            </c:dLbl>
            <c:dLbl>
              <c:idx val="3"/>
              <c:layout>
                <c:manualLayout>
                  <c:x val="-2.9166666666666667E-2"/>
                  <c:y val="-3.749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845-4C80-B8D0-2A8E0742F5F3}"/>
                </c:ext>
              </c:extLst>
            </c:dLbl>
            <c:dLbl>
              <c:idx val="4"/>
              <c:layout>
                <c:manualLayout>
                  <c:x val="-3.5416666666666742E-2"/>
                  <c:y val="-3.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845-4C80-B8D0-2A8E0742F5F3}"/>
                </c:ext>
              </c:extLst>
            </c:dLbl>
            <c:dLbl>
              <c:idx val="5"/>
              <c:layout>
                <c:manualLayout>
                  <c:x val="-3.7499999999999999E-2"/>
                  <c:y val="-3.4375000000000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845-4C80-B8D0-2A8E0742F5F3}"/>
                </c:ext>
              </c:extLst>
            </c:dLbl>
            <c:dLbl>
              <c:idx val="6"/>
              <c:layout>
                <c:manualLayout>
                  <c:x val="-3.7499999999999999E-2"/>
                  <c:y val="-4.0625000000000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845-4C80-B8D0-2A8E0742F5F3}"/>
                </c:ext>
              </c:extLst>
            </c:dLbl>
            <c:dLbl>
              <c:idx val="7"/>
              <c:layout>
                <c:manualLayout>
                  <c:x val="-2.9166666666666667E-2"/>
                  <c:y val="-4.375000000000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845-4C80-B8D0-2A8E0742F5F3}"/>
                </c:ext>
              </c:extLst>
            </c:dLbl>
            <c:dLbl>
              <c:idx val="8"/>
              <c:layout>
                <c:manualLayout>
                  <c:x val="-3.3333333333333486E-2"/>
                  <c:y val="-3.1250000000000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845-4C80-B8D0-2A8E0742F5F3}"/>
                </c:ext>
              </c:extLst>
            </c:dLbl>
            <c:dLbl>
              <c:idx val="9"/>
              <c:layout>
                <c:manualLayout>
                  <c:x val="-3.3333333333333486E-2"/>
                  <c:y val="-4.375000000000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845-4C80-B8D0-2A8E0742F5F3}"/>
                </c:ext>
              </c:extLst>
            </c:dLbl>
            <c:dLbl>
              <c:idx val="10"/>
              <c:layout>
                <c:manualLayout>
                  <c:x val="-3.125E-2"/>
                  <c:y val="-3.437500000000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845-4C80-B8D0-2A8E0742F5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List1!$A$2:$A$12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List1!$B$2:$B$12</c:f>
              <c:numCache>
                <c:formatCode>General</c:formatCode>
                <c:ptCount val="11"/>
                <c:pt idx="0">
                  <c:v>853</c:v>
                </c:pt>
                <c:pt idx="1">
                  <c:v>761</c:v>
                </c:pt>
                <c:pt idx="2">
                  <c:v>660</c:v>
                </c:pt>
                <c:pt idx="3">
                  <c:v>625</c:v>
                </c:pt>
                <c:pt idx="4">
                  <c:v>609</c:v>
                </c:pt>
                <c:pt idx="5">
                  <c:v>589</c:v>
                </c:pt>
                <c:pt idx="6">
                  <c:v>552</c:v>
                </c:pt>
                <c:pt idx="7">
                  <c:v>460</c:v>
                </c:pt>
                <c:pt idx="8">
                  <c:v>425</c:v>
                </c:pt>
                <c:pt idx="9">
                  <c:v>398</c:v>
                </c:pt>
                <c:pt idx="10">
                  <c:v>451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845-4C80-B8D0-2A8E0742F5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174768"/>
        <c:axId val="372177064"/>
      </c:lineChart>
      <c:catAx>
        <c:axId val="3721747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Year</a:t>
                </a:r>
                <a:endParaRPr lang="en-GB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0.48751881313131318"/>
              <c:y val="0.9169501984126984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72177064"/>
        <c:crosses val="autoZero"/>
        <c:auto val="1"/>
        <c:lblAlgn val="ctr"/>
        <c:lblOffset val="100"/>
        <c:noMultiLvlLbl val="0"/>
      </c:catAx>
      <c:valAx>
        <c:axId val="37217706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Number</a:t>
                </a:r>
                <a:r>
                  <a:rPr lang="hr-HR" sz="12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of</a:t>
                </a:r>
                <a:r>
                  <a:rPr lang="hr-HR" sz="12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homicides</a:t>
                </a:r>
                <a:endParaRPr lang="en-GB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4.4451388888888888E-2"/>
              <c:y val="0.2907115079365079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>
            <a:solidFill>
              <a:schemeClr val="tx1">
                <a:lumMod val="50000"/>
                <a:lumOff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72174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Sheet1!$B$68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43%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CB9-4C05-8B6C-7670B634182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11%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CB9-4C05-8B6C-7670B634182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19%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ACB9-4C05-8B6C-7670B634182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5%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CB9-4C05-8B6C-7670B6341828}"/>
                </c:ext>
              </c:extLst>
            </c:dLbl>
            <c:dLbl>
              <c:idx val="4"/>
              <c:layout>
                <c:manualLayout>
                  <c:x val="0"/>
                  <c:y val="-1.1477760107583666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ACB9-4C05-8B6C-7670B634182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14%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ACB9-4C05-8B6C-7670B634182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Sheet1!$A$69:$A$74</c:f>
              <c:strCache>
                <c:ptCount val="6"/>
                <c:pt idx="0">
                  <c:v>Sharp instrument</c:v>
                </c:pt>
                <c:pt idx="1">
                  <c:v>Blunt instrument</c:v>
                </c:pt>
                <c:pt idx="2">
                  <c:v>Hitting and kicking</c:v>
                </c:pt>
                <c:pt idx="3">
                  <c:v>Strangulation</c:v>
                </c:pt>
                <c:pt idx="4">
                  <c:v>Firearms</c:v>
                </c:pt>
                <c:pt idx="5">
                  <c:v>Other methods</c:v>
                </c:pt>
              </c:strCache>
            </c:strRef>
          </c:cat>
          <c:val>
            <c:numRef>
              <c:f>Sheet1!$B$69:$B$74</c:f>
              <c:numCache>
                <c:formatCode>General</c:formatCode>
                <c:ptCount val="6"/>
                <c:pt idx="0">
                  <c:v>2097</c:v>
                </c:pt>
                <c:pt idx="1">
                  <c:v>499</c:v>
                </c:pt>
                <c:pt idx="2">
                  <c:v>863</c:v>
                </c:pt>
                <c:pt idx="3">
                  <c:v>252</c:v>
                </c:pt>
                <c:pt idx="4">
                  <c:v>336</c:v>
                </c:pt>
                <c:pt idx="5">
                  <c:v>641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CB9-4C05-8B6C-7670B6341828}"/>
            </c:ext>
          </c:extLst>
        </c:ser>
        <c:ser>
          <c:idx val="1"/>
          <c:order val="1"/>
          <c:tx>
            <c:strRef>
              <c:f>Sheet1!$C$68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46%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ACB9-4C05-8B6C-7670B634182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10%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ACB9-4C05-8B6C-7670B634182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11%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ACB9-4C05-8B6C-7670B634182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4%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ACB9-4C05-8B6C-7670B634182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2%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ACB9-4C05-8B6C-7670B634182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28%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ACB9-4C05-8B6C-7670B634182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Sheet1!$A$69:$A$74</c:f>
              <c:strCache>
                <c:ptCount val="6"/>
                <c:pt idx="0">
                  <c:v>Sharp instrument</c:v>
                </c:pt>
                <c:pt idx="1">
                  <c:v>Blunt instrument</c:v>
                </c:pt>
                <c:pt idx="2">
                  <c:v>Hitting and kicking</c:v>
                </c:pt>
                <c:pt idx="3">
                  <c:v>Strangulation</c:v>
                </c:pt>
                <c:pt idx="4">
                  <c:v>Firearms</c:v>
                </c:pt>
                <c:pt idx="5">
                  <c:v>Other methods</c:v>
                </c:pt>
              </c:strCache>
            </c:strRef>
          </c:cat>
          <c:val>
            <c:numRef>
              <c:f>Sheet1!$C$69:$C$74</c:f>
              <c:numCache>
                <c:formatCode>General</c:formatCode>
                <c:ptCount val="6"/>
                <c:pt idx="0">
                  <c:v>200</c:v>
                </c:pt>
                <c:pt idx="1">
                  <c:v>46</c:v>
                </c:pt>
                <c:pt idx="2">
                  <c:v>46</c:v>
                </c:pt>
                <c:pt idx="3">
                  <c:v>15</c:v>
                </c:pt>
                <c:pt idx="4">
                  <c:v>7</c:v>
                </c:pt>
                <c:pt idx="5">
                  <c:v>124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CB9-4C05-8B6C-7670B63418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2"/>
        <c:axId val="101117952"/>
        <c:axId val="101120256"/>
      </c:barChart>
      <c:catAx>
        <c:axId val="1011179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83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GB"/>
                  <a:t>Method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latin typeface="Calibri" panose="020F0502020204030204" pitchFamily="34" charset="0"/>
              </a:defRPr>
            </a:pPr>
            <a:endParaRPr lang="en-US"/>
          </a:p>
        </c:txPr>
        <c:crossAx val="101120256"/>
        <c:crosses val="autoZero"/>
        <c:auto val="1"/>
        <c:lblAlgn val="ctr"/>
        <c:lblOffset val="100"/>
        <c:noMultiLvlLbl val="0"/>
      </c:catAx>
      <c:valAx>
        <c:axId val="10112025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183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GB"/>
                  <a:t>Number of homicides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Calibri" panose="020F0502020204030204" pitchFamily="34" charset="0"/>
              </a:defRPr>
            </a:pPr>
            <a:endParaRPr lang="en-US"/>
          </a:p>
        </c:txPr>
        <c:crossAx val="101117952"/>
        <c:crosses val="autoZero"/>
        <c:crossBetween val="between"/>
      </c:valAx>
      <c:spPr>
        <a:noFill/>
        <a:ln w="25153">
          <a:noFill/>
        </a:ln>
      </c:spPr>
    </c:plotArea>
    <c:legend>
      <c:legendPos val="r"/>
      <c:layout>
        <c:manualLayout>
          <c:xMode val="edge"/>
          <c:yMode val="edge"/>
          <c:x val="0.68961476707869607"/>
          <c:y val="7.6582656057807438E-2"/>
          <c:w val="0.19232635375885276"/>
          <c:h val="0.1084047622862581"/>
        </c:manualLayout>
      </c:layout>
      <c:overlay val="0"/>
      <c:txPr>
        <a:bodyPr/>
        <a:lstStyle/>
        <a:p>
          <a:pPr>
            <a:defRPr sz="1200"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Sheet1!$B$87</c:f>
              <c:strCache>
                <c:ptCount val="1"/>
                <c:pt idx="0">
                  <c:v>N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Sheet1!$A$88:$A$98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Sheet1!$B$88:$B$98</c:f>
              <c:numCache>
                <c:formatCode>General</c:formatCode>
                <c:ptCount val="11"/>
                <c:pt idx="0">
                  <c:v>28</c:v>
                </c:pt>
                <c:pt idx="1">
                  <c:v>29</c:v>
                </c:pt>
                <c:pt idx="2">
                  <c:v>24</c:v>
                </c:pt>
                <c:pt idx="3">
                  <c:v>27</c:v>
                </c:pt>
                <c:pt idx="4">
                  <c:v>28</c:v>
                </c:pt>
                <c:pt idx="5">
                  <c:v>33</c:v>
                </c:pt>
                <c:pt idx="6">
                  <c:v>32</c:v>
                </c:pt>
                <c:pt idx="7">
                  <c:v>22</c:v>
                </c:pt>
                <c:pt idx="8">
                  <c:v>24</c:v>
                </c:pt>
                <c:pt idx="9">
                  <c:v>20</c:v>
                </c:pt>
                <c:pt idx="10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1D-4A25-BB3F-081EB8C3C9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4188672"/>
        <c:axId val="94190592"/>
      </c:barChart>
      <c:catAx>
        <c:axId val="941886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97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GB"/>
                  <a:t>Year of conviction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latin typeface="Calibri" panose="020F0502020204030204" pitchFamily="34" charset="0"/>
              </a:defRPr>
            </a:pPr>
            <a:endParaRPr lang="en-US"/>
          </a:p>
        </c:txPr>
        <c:crossAx val="94190592"/>
        <c:crosses val="autoZero"/>
        <c:auto val="1"/>
        <c:lblAlgn val="ctr"/>
        <c:lblOffset val="100"/>
        <c:noMultiLvlLbl val="0"/>
      </c:catAx>
      <c:valAx>
        <c:axId val="94190592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197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GB"/>
                  <a:t>Number of homicides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Calibri" panose="020F0502020204030204" pitchFamily="34" charset="0"/>
              </a:defRPr>
            </a:pPr>
            <a:endParaRPr lang="en-US"/>
          </a:p>
        </c:txPr>
        <c:crossAx val="94188672"/>
        <c:crosses val="autoZero"/>
        <c:crossBetween val="between"/>
      </c:valAx>
      <c:spPr>
        <a:noFill/>
        <a:ln w="25446"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2104362558758"/>
          <c:y val="0.13467199803149607"/>
          <c:w val="0.84787289388026332"/>
          <c:h val="0.73156736240110165"/>
        </c:manualLayout>
      </c:layout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Number of homicides</c:v>
                </c:pt>
              </c:strCache>
            </c:strRef>
          </c:tx>
          <c:spPr>
            <a:ln w="1270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12700">
                <a:solidFill>
                  <a:srgbClr val="0070C0"/>
                </a:solidFill>
              </a:ln>
              <a:effectLst/>
            </c:spPr>
          </c:marker>
          <c:dPt>
            <c:idx val="10"/>
            <c:marker>
              <c:symbol val="circle"/>
              <c:size val="5"/>
              <c:spPr>
                <a:solidFill>
                  <a:srgbClr val="0070C0"/>
                </a:solidFill>
                <a:ln w="12700">
                  <a:solidFill>
                    <a:srgbClr val="0070C0"/>
                  </a:solidFill>
                  <a:prstDash val="sysDash"/>
                </a:ln>
                <a:effectLst/>
              </c:spPr>
            </c:marker>
            <c:bubble3D val="0"/>
            <c:spPr>
              <a:ln w="12700" cap="rnd">
                <a:solidFill>
                  <a:srgbClr val="0070C0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45A0-4ED3-AFE7-BC60DCB3E946}"/>
              </c:ext>
            </c:extLst>
          </c:dPt>
          <c:dLbls>
            <c:dLbl>
              <c:idx val="0"/>
              <c:layout>
                <c:manualLayout>
                  <c:x val="-2.2916666666666665E-2"/>
                  <c:y val="-4.0625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A0-4ED3-AFE7-BC60DCB3E946}"/>
                </c:ext>
              </c:extLst>
            </c:dLbl>
            <c:dLbl>
              <c:idx val="1"/>
              <c:layout>
                <c:manualLayout>
                  <c:x val="-2.2916666666666665E-2"/>
                  <c:y val="-4.6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A0-4ED3-AFE7-BC60DCB3E946}"/>
                </c:ext>
              </c:extLst>
            </c:dLbl>
            <c:dLbl>
              <c:idx val="2"/>
              <c:layout>
                <c:manualLayout>
                  <c:x val="-2.9166666666666705E-2"/>
                  <c:y val="-3.4375000000000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5A0-4ED3-AFE7-BC60DCB3E946}"/>
                </c:ext>
              </c:extLst>
            </c:dLbl>
            <c:dLbl>
              <c:idx val="3"/>
              <c:layout>
                <c:manualLayout>
                  <c:x val="-2.9166666666666667E-2"/>
                  <c:y val="-3.749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5A0-4ED3-AFE7-BC60DCB3E946}"/>
                </c:ext>
              </c:extLst>
            </c:dLbl>
            <c:dLbl>
              <c:idx val="4"/>
              <c:layout>
                <c:manualLayout>
                  <c:x val="-3.5416666666666742E-2"/>
                  <c:y val="-3.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5A0-4ED3-AFE7-BC60DCB3E946}"/>
                </c:ext>
              </c:extLst>
            </c:dLbl>
            <c:dLbl>
              <c:idx val="5"/>
              <c:layout>
                <c:manualLayout>
                  <c:x val="-3.7499999999999999E-2"/>
                  <c:y val="-3.4375000000000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5A0-4ED3-AFE7-BC60DCB3E946}"/>
                </c:ext>
              </c:extLst>
            </c:dLbl>
            <c:dLbl>
              <c:idx val="6"/>
              <c:layout>
                <c:manualLayout>
                  <c:x val="-1.505050505050505E-2"/>
                  <c:y val="-2.8025793650793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5A0-4ED3-AFE7-BC60DCB3E946}"/>
                </c:ext>
              </c:extLst>
            </c:dLbl>
            <c:dLbl>
              <c:idx val="7"/>
              <c:layout>
                <c:manualLayout>
                  <c:x val="-2.9166666666666667E-2"/>
                  <c:y val="-4.375000000000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5A0-4ED3-AFE7-BC60DCB3E946}"/>
                </c:ext>
              </c:extLst>
            </c:dLbl>
            <c:dLbl>
              <c:idx val="8"/>
              <c:layout>
                <c:manualLayout>
                  <c:x val="-3.3333333333333486E-2"/>
                  <c:y val="-3.1250000000000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5A0-4ED3-AFE7-BC60DCB3E946}"/>
                </c:ext>
              </c:extLst>
            </c:dLbl>
            <c:dLbl>
              <c:idx val="9"/>
              <c:layout>
                <c:manualLayout>
                  <c:x val="-3.3333333333333486E-2"/>
                  <c:y val="-4.375000000000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5A0-4ED3-AFE7-BC60DCB3E946}"/>
                </c:ext>
              </c:extLst>
            </c:dLbl>
            <c:dLbl>
              <c:idx val="10"/>
              <c:layout>
                <c:manualLayout>
                  <c:x val="-3.125E-2"/>
                  <c:y val="-3.437500000000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5A0-4ED3-AFE7-BC60DCB3E9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List1!$A$2:$A$12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List1!$B$2:$B$12</c:f>
              <c:numCache>
                <c:formatCode>General</c:formatCode>
                <c:ptCount val="11"/>
                <c:pt idx="0">
                  <c:v>89</c:v>
                </c:pt>
                <c:pt idx="1">
                  <c:v>71</c:v>
                </c:pt>
                <c:pt idx="2">
                  <c:v>65</c:v>
                </c:pt>
                <c:pt idx="3">
                  <c:v>82</c:v>
                </c:pt>
                <c:pt idx="4">
                  <c:v>84</c:v>
                </c:pt>
                <c:pt idx="5">
                  <c:v>78</c:v>
                </c:pt>
                <c:pt idx="6">
                  <c:v>54</c:v>
                </c:pt>
                <c:pt idx="7">
                  <c:v>50</c:v>
                </c:pt>
                <c:pt idx="8">
                  <c:v>47</c:v>
                </c:pt>
                <c:pt idx="9">
                  <c:v>41</c:v>
                </c:pt>
                <c:pt idx="10">
                  <c:v>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45A0-4ED3-AFE7-BC60DCB3E9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174768"/>
        <c:axId val="372177064"/>
      </c:lineChart>
      <c:catAx>
        <c:axId val="3721747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Year</a:t>
                </a:r>
                <a:endParaRPr lang="en-GB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0.48751881313131318"/>
              <c:y val="0.9219898809523809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72177064"/>
        <c:crosses val="autoZero"/>
        <c:auto val="1"/>
        <c:lblAlgn val="ctr"/>
        <c:lblOffset val="100"/>
        <c:noMultiLvlLbl val="0"/>
      </c:catAx>
      <c:valAx>
        <c:axId val="37217706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Number</a:t>
                </a:r>
                <a:r>
                  <a:rPr lang="hr-HR" sz="12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of</a:t>
                </a:r>
                <a:r>
                  <a:rPr lang="hr-HR" sz="12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patients</a:t>
                </a:r>
                <a:endParaRPr lang="en-GB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5.5676136363636358E-2"/>
              <c:y val="0.3007908730158730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>
            <a:solidFill>
              <a:schemeClr val="tx1">
                <a:lumMod val="50000"/>
                <a:lumOff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72174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2104362558758"/>
          <c:y val="0.13467199803149607"/>
          <c:w val="0.84787289388026332"/>
          <c:h val="0.73156736240110165"/>
        </c:manualLayout>
      </c:layout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Number of homicides</c:v>
                </c:pt>
              </c:strCache>
            </c:strRef>
          </c:tx>
          <c:spPr>
            <a:ln w="1270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12700">
                <a:solidFill>
                  <a:srgbClr val="0070C0"/>
                </a:solidFill>
              </a:ln>
              <a:effectLst/>
            </c:spPr>
          </c:marker>
          <c:dPt>
            <c:idx val="10"/>
            <c:marker>
              <c:symbol val="circle"/>
              <c:size val="5"/>
              <c:spPr>
                <a:solidFill>
                  <a:srgbClr val="0070C0"/>
                </a:solidFill>
                <a:ln w="12700">
                  <a:solidFill>
                    <a:srgbClr val="0070C0"/>
                  </a:solidFill>
                  <a:prstDash val="solid"/>
                </a:ln>
                <a:effectLst/>
              </c:spPr>
            </c:marker>
            <c:bubble3D val="0"/>
            <c:spPr>
              <a:ln w="12700" cap="rnd">
                <a:solidFill>
                  <a:srgbClr val="0070C0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12E6-40DC-BAB0-A423D0975FBE}"/>
              </c:ext>
            </c:extLst>
          </c:dPt>
          <c:dLbls>
            <c:dLbl>
              <c:idx val="0"/>
              <c:layout>
                <c:manualLayout>
                  <c:x val="-2.2916666666666665E-2"/>
                  <c:y val="-4.0625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2E6-40DC-BAB0-A423D0975FBE}"/>
                </c:ext>
              </c:extLst>
            </c:dLbl>
            <c:dLbl>
              <c:idx val="1"/>
              <c:layout>
                <c:manualLayout>
                  <c:x val="-2.2916666666666665E-2"/>
                  <c:y val="-4.6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2E6-40DC-BAB0-A423D0975FBE}"/>
                </c:ext>
              </c:extLst>
            </c:dLbl>
            <c:dLbl>
              <c:idx val="2"/>
              <c:layout>
                <c:manualLayout>
                  <c:x val="-2.9166666666666705E-2"/>
                  <c:y val="-3.4375000000000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2E6-40DC-BAB0-A423D0975FBE}"/>
                </c:ext>
              </c:extLst>
            </c:dLbl>
            <c:dLbl>
              <c:idx val="3"/>
              <c:layout>
                <c:manualLayout>
                  <c:x val="-2.9166666666666667E-2"/>
                  <c:y val="-3.749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2E6-40DC-BAB0-A423D0975FBE}"/>
                </c:ext>
              </c:extLst>
            </c:dLbl>
            <c:dLbl>
              <c:idx val="4"/>
              <c:layout>
                <c:manualLayout>
                  <c:x val="-3.5416666666666742E-2"/>
                  <c:y val="-3.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2E6-40DC-BAB0-A423D0975FBE}"/>
                </c:ext>
              </c:extLst>
            </c:dLbl>
            <c:dLbl>
              <c:idx val="5"/>
              <c:layout>
                <c:manualLayout>
                  <c:x val="-3.7499999999999999E-2"/>
                  <c:y val="-3.4375000000000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2E6-40DC-BAB0-A423D0975FBE}"/>
                </c:ext>
              </c:extLst>
            </c:dLbl>
            <c:dLbl>
              <c:idx val="6"/>
              <c:layout>
                <c:manualLayout>
                  <c:x val="-1.505050505050505E-2"/>
                  <c:y val="-2.8025793650793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2E6-40DC-BAB0-A423D0975FBE}"/>
                </c:ext>
              </c:extLst>
            </c:dLbl>
            <c:dLbl>
              <c:idx val="7"/>
              <c:layout>
                <c:manualLayout>
                  <c:x val="-2.9166666666666667E-2"/>
                  <c:y val="-4.375000000000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2E6-40DC-BAB0-A423D0975FBE}"/>
                </c:ext>
              </c:extLst>
            </c:dLbl>
            <c:dLbl>
              <c:idx val="8"/>
              <c:layout>
                <c:manualLayout>
                  <c:x val="-3.3333333333333486E-2"/>
                  <c:y val="-3.1250000000000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2E6-40DC-BAB0-A423D0975FBE}"/>
                </c:ext>
              </c:extLst>
            </c:dLbl>
            <c:dLbl>
              <c:idx val="9"/>
              <c:layout>
                <c:manualLayout>
                  <c:x val="-3.3333333333333486E-2"/>
                  <c:y val="-4.375000000000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2E6-40DC-BAB0-A423D0975FBE}"/>
                </c:ext>
              </c:extLst>
            </c:dLbl>
            <c:dLbl>
              <c:idx val="10"/>
              <c:layout>
                <c:manualLayout>
                  <c:x val="-3.125E-2"/>
                  <c:y val="-3.437500000000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E6-40DC-BAB0-A423D0975F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List1!$A$2:$A$12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List1!$B$2:$B$12</c:f>
              <c:numCache>
                <c:formatCode>General</c:formatCode>
                <c:ptCount val="11"/>
                <c:pt idx="0">
                  <c:v>699</c:v>
                </c:pt>
                <c:pt idx="1">
                  <c:v>605</c:v>
                </c:pt>
                <c:pt idx="2">
                  <c:v>524</c:v>
                </c:pt>
                <c:pt idx="3">
                  <c:v>499</c:v>
                </c:pt>
                <c:pt idx="4">
                  <c:v>494</c:v>
                </c:pt>
                <c:pt idx="5">
                  <c:v>485</c:v>
                </c:pt>
                <c:pt idx="6">
                  <c:v>469</c:v>
                </c:pt>
                <c:pt idx="7">
                  <c:v>397</c:v>
                </c:pt>
                <c:pt idx="8">
                  <c:v>359</c:v>
                </c:pt>
                <c:pt idx="9">
                  <c:v>343</c:v>
                </c:pt>
                <c:pt idx="10">
                  <c:v>387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12E6-40DC-BAB0-A423D0975F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174768"/>
        <c:axId val="372177064"/>
      </c:lineChart>
      <c:catAx>
        <c:axId val="3721747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Year</a:t>
                </a:r>
                <a:endParaRPr lang="en-GB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0.48751881313131318"/>
              <c:y val="0.9194700396825397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72177064"/>
        <c:crosses val="autoZero"/>
        <c:auto val="1"/>
        <c:lblAlgn val="ctr"/>
        <c:lblOffset val="100"/>
        <c:noMultiLvlLbl val="0"/>
      </c:catAx>
      <c:valAx>
        <c:axId val="37217706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Number</a:t>
                </a:r>
                <a:r>
                  <a:rPr lang="hr-HR" sz="12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of</a:t>
                </a:r>
                <a:r>
                  <a:rPr lang="hr-HR" sz="12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homicides</a:t>
                </a:r>
                <a:endParaRPr lang="en-GB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4.4451388888888888E-2"/>
              <c:y val="0.3007908730158730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>
            <a:solidFill>
              <a:schemeClr val="tx1">
                <a:lumMod val="50000"/>
                <a:lumOff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72174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2104362558758"/>
          <c:y val="0.13467199803149607"/>
          <c:w val="0.84787289388026332"/>
          <c:h val="0.73156736240110165"/>
        </c:manualLayout>
      </c:layout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Number of homicides</c:v>
                </c:pt>
              </c:strCache>
            </c:strRef>
          </c:tx>
          <c:spPr>
            <a:ln w="1270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12700">
                <a:solidFill>
                  <a:srgbClr val="0070C0"/>
                </a:solidFill>
              </a:ln>
              <a:effectLst/>
            </c:spPr>
          </c:marker>
          <c:dPt>
            <c:idx val="10"/>
            <c:marker>
              <c:symbol val="circle"/>
              <c:size val="5"/>
              <c:spPr>
                <a:solidFill>
                  <a:srgbClr val="0070C0"/>
                </a:solidFill>
                <a:ln w="12700">
                  <a:solidFill>
                    <a:srgbClr val="0070C0"/>
                  </a:solidFill>
                  <a:prstDash val="sysDash"/>
                </a:ln>
                <a:effectLst/>
              </c:spPr>
            </c:marker>
            <c:bubble3D val="0"/>
            <c:spPr>
              <a:ln w="12700" cap="rnd">
                <a:solidFill>
                  <a:srgbClr val="0070C0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DF0D-436C-B958-675CE4454C39}"/>
              </c:ext>
            </c:extLst>
          </c:dPt>
          <c:dLbls>
            <c:dLbl>
              <c:idx val="0"/>
              <c:layout>
                <c:manualLayout>
                  <c:x val="-2.2916666666666665E-2"/>
                  <c:y val="-4.0625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F0D-436C-B958-675CE4454C39}"/>
                </c:ext>
              </c:extLst>
            </c:dLbl>
            <c:dLbl>
              <c:idx val="1"/>
              <c:layout>
                <c:manualLayout>
                  <c:x val="-2.2916666666666665E-2"/>
                  <c:y val="-4.6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F0D-436C-B958-675CE4454C39}"/>
                </c:ext>
              </c:extLst>
            </c:dLbl>
            <c:dLbl>
              <c:idx val="2"/>
              <c:layout>
                <c:manualLayout>
                  <c:x val="-2.9166666666666705E-2"/>
                  <c:y val="-3.4375000000000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F0D-436C-B958-675CE4454C39}"/>
                </c:ext>
              </c:extLst>
            </c:dLbl>
            <c:dLbl>
              <c:idx val="3"/>
              <c:layout>
                <c:manualLayout>
                  <c:x val="-2.9166666666666667E-2"/>
                  <c:y val="-3.749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F0D-436C-B958-675CE4454C39}"/>
                </c:ext>
              </c:extLst>
            </c:dLbl>
            <c:dLbl>
              <c:idx val="4"/>
              <c:layout>
                <c:manualLayout>
                  <c:x val="-3.5416666666666742E-2"/>
                  <c:y val="-3.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F0D-436C-B958-675CE4454C39}"/>
                </c:ext>
              </c:extLst>
            </c:dLbl>
            <c:dLbl>
              <c:idx val="5"/>
              <c:layout>
                <c:manualLayout>
                  <c:x val="-3.7499999999999999E-2"/>
                  <c:y val="-3.4375000000000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F0D-436C-B958-675CE4454C39}"/>
                </c:ext>
              </c:extLst>
            </c:dLbl>
            <c:dLbl>
              <c:idx val="6"/>
              <c:layout>
                <c:manualLayout>
                  <c:x val="-1.505050505050505E-2"/>
                  <c:y val="-2.8025793650793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F0D-436C-B958-675CE4454C39}"/>
                </c:ext>
              </c:extLst>
            </c:dLbl>
            <c:dLbl>
              <c:idx val="7"/>
              <c:layout>
                <c:manualLayout>
                  <c:x val="-2.9166666666666667E-2"/>
                  <c:y val="-4.375000000000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F0D-436C-B958-675CE4454C39}"/>
                </c:ext>
              </c:extLst>
            </c:dLbl>
            <c:dLbl>
              <c:idx val="8"/>
              <c:layout>
                <c:manualLayout>
                  <c:x val="-3.3333333333333486E-2"/>
                  <c:y val="-3.1250000000000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F0D-436C-B958-675CE4454C39}"/>
                </c:ext>
              </c:extLst>
            </c:dLbl>
            <c:dLbl>
              <c:idx val="9"/>
              <c:layout>
                <c:manualLayout>
                  <c:x val="-3.3333333333333486E-2"/>
                  <c:y val="-4.375000000000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F0D-436C-B958-675CE4454C39}"/>
                </c:ext>
              </c:extLst>
            </c:dLbl>
            <c:dLbl>
              <c:idx val="10"/>
              <c:layout>
                <c:manualLayout>
                  <c:x val="-3.125E-2"/>
                  <c:y val="-3.437500000000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F0D-436C-B958-675CE4454C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List1!$A$2:$A$12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List1!$B$2:$B$12</c:f>
              <c:numCache>
                <c:formatCode>General</c:formatCode>
                <c:ptCount val="11"/>
                <c:pt idx="0">
                  <c:v>69</c:v>
                </c:pt>
                <c:pt idx="1">
                  <c:v>45</c:v>
                </c:pt>
                <c:pt idx="2">
                  <c:v>53</c:v>
                </c:pt>
                <c:pt idx="3">
                  <c:v>63</c:v>
                </c:pt>
                <c:pt idx="4">
                  <c:v>59</c:v>
                </c:pt>
                <c:pt idx="5">
                  <c:v>61</c:v>
                </c:pt>
                <c:pt idx="6">
                  <c:v>45</c:v>
                </c:pt>
                <c:pt idx="7">
                  <c:v>41</c:v>
                </c:pt>
                <c:pt idx="8">
                  <c:v>40</c:v>
                </c:pt>
                <c:pt idx="9">
                  <c:v>34</c:v>
                </c:pt>
                <c:pt idx="10">
                  <c:v>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DF0D-436C-B958-675CE4454C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174768"/>
        <c:axId val="372177064"/>
      </c:lineChart>
      <c:catAx>
        <c:axId val="3721747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Year</a:t>
                </a:r>
                <a:endParaRPr lang="en-GB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0.48751881313131318"/>
              <c:y val="0.9245097222222223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72177064"/>
        <c:crosses val="autoZero"/>
        <c:auto val="1"/>
        <c:lblAlgn val="ctr"/>
        <c:lblOffset val="100"/>
        <c:noMultiLvlLbl val="0"/>
      </c:catAx>
      <c:valAx>
        <c:axId val="37217706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Number</a:t>
                </a:r>
                <a:r>
                  <a:rPr lang="hr-HR" sz="12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of</a:t>
                </a:r>
                <a:r>
                  <a:rPr lang="hr-HR" sz="12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patients</a:t>
                </a:r>
                <a:endParaRPr lang="en-GB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5.7279671717171708E-2"/>
              <c:y val="0.3133900793650793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>
            <a:solidFill>
              <a:schemeClr val="tx1">
                <a:lumMod val="50000"/>
                <a:lumOff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72174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2104362558758"/>
          <c:y val="0.13467199803149607"/>
          <c:w val="0.84787289388026332"/>
          <c:h val="0.73156736240110165"/>
        </c:manualLayout>
      </c:layout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Number of homicides</c:v>
                </c:pt>
              </c:strCache>
            </c:strRef>
          </c:tx>
          <c:spPr>
            <a:ln w="1270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12700">
                <a:solidFill>
                  <a:srgbClr val="0070C0"/>
                </a:solidFill>
              </a:ln>
              <a:effectLst/>
            </c:spPr>
          </c:marker>
          <c:dPt>
            <c:idx val="10"/>
            <c:marker>
              <c:symbol val="circle"/>
              <c:size val="5"/>
              <c:spPr>
                <a:solidFill>
                  <a:srgbClr val="0070C0"/>
                </a:solidFill>
                <a:ln w="12700">
                  <a:solidFill>
                    <a:srgbClr val="0070C0"/>
                  </a:solidFill>
                  <a:prstDash val="solid"/>
                </a:ln>
                <a:effectLst/>
              </c:spPr>
            </c:marker>
            <c:bubble3D val="0"/>
            <c:spPr>
              <a:ln w="12700" cap="rnd">
                <a:solidFill>
                  <a:srgbClr val="0070C0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8324-49B3-8D3A-079D0BA1E82A}"/>
              </c:ext>
            </c:extLst>
          </c:dPt>
          <c:dLbls>
            <c:dLbl>
              <c:idx val="0"/>
              <c:layout>
                <c:manualLayout>
                  <c:x val="-2.2916666666666665E-2"/>
                  <c:y val="-4.0625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324-49B3-8D3A-079D0BA1E82A}"/>
                </c:ext>
              </c:extLst>
            </c:dLbl>
            <c:dLbl>
              <c:idx val="1"/>
              <c:layout>
                <c:manualLayout>
                  <c:x val="-2.2916666666666665E-2"/>
                  <c:y val="-4.6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324-49B3-8D3A-079D0BA1E82A}"/>
                </c:ext>
              </c:extLst>
            </c:dLbl>
            <c:dLbl>
              <c:idx val="2"/>
              <c:layout>
                <c:manualLayout>
                  <c:x val="-2.9166666666666705E-2"/>
                  <c:y val="-3.4375000000000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324-49B3-8D3A-079D0BA1E82A}"/>
                </c:ext>
              </c:extLst>
            </c:dLbl>
            <c:dLbl>
              <c:idx val="3"/>
              <c:layout>
                <c:manualLayout>
                  <c:x val="-2.9166666666666667E-2"/>
                  <c:y val="-3.749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324-49B3-8D3A-079D0BA1E82A}"/>
                </c:ext>
              </c:extLst>
            </c:dLbl>
            <c:dLbl>
              <c:idx val="4"/>
              <c:layout>
                <c:manualLayout>
                  <c:x val="-3.5416666666666742E-2"/>
                  <c:y val="-3.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324-49B3-8D3A-079D0BA1E82A}"/>
                </c:ext>
              </c:extLst>
            </c:dLbl>
            <c:dLbl>
              <c:idx val="5"/>
              <c:layout>
                <c:manualLayout>
                  <c:x val="-3.7499999999999999E-2"/>
                  <c:y val="-3.4375000000000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324-49B3-8D3A-079D0BA1E82A}"/>
                </c:ext>
              </c:extLst>
            </c:dLbl>
            <c:dLbl>
              <c:idx val="6"/>
              <c:layout>
                <c:manualLayout>
                  <c:x val="-1.505050505050505E-2"/>
                  <c:y val="-2.8025793650793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324-49B3-8D3A-079D0BA1E82A}"/>
                </c:ext>
              </c:extLst>
            </c:dLbl>
            <c:dLbl>
              <c:idx val="7"/>
              <c:layout>
                <c:manualLayout>
                  <c:x val="-2.9166666666666667E-2"/>
                  <c:y val="-4.375000000000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324-49B3-8D3A-079D0BA1E82A}"/>
                </c:ext>
              </c:extLst>
            </c:dLbl>
            <c:dLbl>
              <c:idx val="8"/>
              <c:layout>
                <c:manualLayout>
                  <c:x val="-3.3333333333333486E-2"/>
                  <c:y val="-3.1250000000000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324-49B3-8D3A-079D0BA1E82A}"/>
                </c:ext>
              </c:extLst>
            </c:dLbl>
            <c:dLbl>
              <c:idx val="9"/>
              <c:layout>
                <c:manualLayout>
                  <c:x val="-3.3333333333333486E-2"/>
                  <c:y val="-4.375000000000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324-49B3-8D3A-079D0BA1E82A}"/>
                </c:ext>
              </c:extLst>
            </c:dLbl>
            <c:dLbl>
              <c:idx val="10"/>
              <c:layout>
                <c:manualLayout>
                  <c:x val="-3.125E-2"/>
                  <c:y val="-3.437500000000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324-49B3-8D3A-079D0BA1E8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List1!$A$2:$A$12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List1!$B$2:$B$12</c:f>
              <c:numCache>
                <c:formatCode>General</c:formatCode>
                <c:ptCount val="11"/>
                <c:pt idx="0">
                  <c:v>96</c:v>
                </c:pt>
                <c:pt idx="1">
                  <c:v>106</c:v>
                </c:pt>
                <c:pt idx="2">
                  <c:v>90</c:v>
                </c:pt>
                <c:pt idx="3">
                  <c:v>81</c:v>
                </c:pt>
                <c:pt idx="4">
                  <c:v>73</c:v>
                </c:pt>
                <c:pt idx="5">
                  <c:v>66</c:v>
                </c:pt>
                <c:pt idx="6">
                  <c:v>47</c:v>
                </c:pt>
                <c:pt idx="7">
                  <c:v>43</c:v>
                </c:pt>
                <c:pt idx="8">
                  <c:v>38</c:v>
                </c:pt>
                <c:pt idx="9">
                  <c:v>37</c:v>
                </c:pt>
                <c:pt idx="10">
                  <c:v>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8324-49B3-8D3A-079D0BA1E8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174768"/>
        <c:axId val="372177064"/>
      </c:lineChart>
      <c:catAx>
        <c:axId val="3721747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Year</a:t>
                </a:r>
                <a:endParaRPr lang="en-GB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0.48751881313131318"/>
              <c:y val="0.9194700396825397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72177064"/>
        <c:crosses val="autoZero"/>
        <c:auto val="1"/>
        <c:lblAlgn val="ctr"/>
        <c:lblOffset val="100"/>
        <c:noMultiLvlLbl val="0"/>
      </c:catAx>
      <c:valAx>
        <c:axId val="37217706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Number</a:t>
                </a:r>
                <a:r>
                  <a:rPr lang="hr-HR" sz="12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of</a:t>
                </a:r>
                <a:r>
                  <a:rPr lang="hr-HR" sz="12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homicides</a:t>
                </a:r>
                <a:endParaRPr lang="en-GB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5.7279671717171708E-2"/>
              <c:y val="0.3007908730158730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>
            <a:solidFill>
              <a:schemeClr val="tx1">
                <a:lumMod val="50000"/>
                <a:lumOff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72174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2104362558758"/>
          <c:y val="0.13467199803149607"/>
          <c:w val="0.84787289388026332"/>
          <c:h val="0.73156736240110165"/>
        </c:manualLayout>
      </c:layout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Number of homicides</c:v>
                </c:pt>
              </c:strCache>
            </c:strRef>
          </c:tx>
          <c:spPr>
            <a:ln w="1270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12700">
                <a:solidFill>
                  <a:srgbClr val="0070C0"/>
                </a:solidFill>
              </a:ln>
              <a:effectLst/>
            </c:spPr>
          </c:marker>
          <c:dPt>
            <c:idx val="10"/>
            <c:marker>
              <c:symbol val="circle"/>
              <c:size val="5"/>
              <c:spPr>
                <a:solidFill>
                  <a:srgbClr val="0070C0"/>
                </a:solidFill>
                <a:ln w="12700">
                  <a:solidFill>
                    <a:srgbClr val="0070C0"/>
                  </a:solidFill>
                  <a:prstDash val="solid"/>
                </a:ln>
                <a:effectLst/>
              </c:spPr>
            </c:marker>
            <c:bubble3D val="0"/>
            <c:spPr>
              <a:ln w="12700" cap="rnd">
                <a:solidFill>
                  <a:srgbClr val="0070C0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442F-4DE9-8936-0FAF19200F76}"/>
              </c:ext>
            </c:extLst>
          </c:dPt>
          <c:dLbls>
            <c:dLbl>
              <c:idx val="0"/>
              <c:layout>
                <c:manualLayout>
                  <c:x val="-2.2916666666666665E-2"/>
                  <c:y val="-4.0625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2F-4DE9-8936-0FAF19200F76}"/>
                </c:ext>
              </c:extLst>
            </c:dLbl>
            <c:dLbl>
              <c:idx val="1"/>
              <c:layout>
                <c:manualLayout>
                  <c:x val="-2.2916666666666665E-2"/>
                  <c:y val="-4.6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2F-4DE9-8936-0FAF19200F76}"/>
                </c:ext>
              </c:extLst>
            </c:dLbl>
            <c:dLbl>
              <c:idx val="2"/>
              <c:layout>
                <c:manualLayout>
                  <c:x val="-2.9166666666666705E-2"/>
                  <c:y val="-3.4375000000000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42F-4DE9-8936-0FAF19200F76}"/>
                </c:ext>
              </c:extLst>
            </c:dLbl>
            <c:dLbl>
              <c:idx val="3"/>
              <c:layout>
                <c:manualLayout>
                  <c:x val="-2.2752525252525312E-2"/>
                  <c:y val="-3.49801587301587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42F-4DE9-8936-0FAF19200F76}"/>
                </c:ext>
              </c:extLst>
            </c:dLbl>
            <c:dLbl>
              <c:idx val="4"/>
              <c:layout>
                <c:manualLayout>
                  <c:x val="-3.5416666666666742E-2"/>
                  <c:y val="-3.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42F-4DE9-8936-0FAF19200F76}"/>
                </c:ext>
              </c:extLst>
            </c:dLbl>
            <c:dLbl>
              <c:idx val="5"/>
              <c:layout>
                <c:manualLayout>
                  <c:x val="-2.1464646464646582E-2"/>
                  <c:y val="-4.1934523809523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42F-4DE9-8936-0FAF19200F76}"/>
                </c:ext>
              </c:extLst>
            </c:dLbl>
            <c:dLbl>
              <c:idx val="6"/>
              <c:layout>
                <c:manualLayout>
                  <c:x val="-2.4671717171717171E-2"/>
                  <c:y val="-2.8025793650793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42F-4DE9-8936-0FAF19200F76}"/>
                </c:ext>
              </c:extLst>
            </c:dLbl>
            <c:dLbl>
              <c:idx val="7"/>
              <c:layout>
                <c:manualLayout>
                  <c:x val="-2.9166666666666667E-2"/>
                  <c:y val="-4.375000000000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42F-4DE9-8936-0FAF19200F76}"/>
                </c:ext>
              </c:extLst>
            </c:dLbl>
            <c:dLbl>
              <c:idx val="8"/>
              <c:layout>
                <c:manualLayout>
                  <c:x val="-2.5315656565656566E-2"/>
                  <c:y val="-3.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42F-4DE9-8936-0FAF19200F76}"/>
                </c:ext>
              </c:extLst>
            </c:dLbl>
            <c:dLbl>
              <c:idx val="9"/>
              <c:layout>
                <c:manualLayout>
                  <c:x val="-2.5315656565656684E-2"/>
                  <c:y val="-4.87896825396825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42F-4DE9-8936-0FAF19200F76}"/>
                </c:ext>
              </c:extLst>
            </c:dLbl>
            <c:dLbl>
              <c:idx val="10"/>
              <c:layout>
                <c:manualLayout>
                  <c:x val="-3.125E-2"/>
                  <c:y val="-3.437500000000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2F-4DE9-8936-0FAF19200F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List1!$A$2:$A$12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List1!$B$2:$B$12</c:f>
              <c:numCache>
                <c:formatCode>General</c:formatCode>
                <c:ptCount val="11"/>
                <c:pt idx="0">
                  <c:v>36</c:v>
                </c:pt>
                <c:pt idx="1">
                  <c:v>26</c:v>
                </c:pt>
                <c:pt idx="2">
                  <c:v>27</c:v>
                </c:pt>
                <c:pt idx="3">
                  <c:v>20</c:v>
                </c:pt>
                <c:pt idx="4">
                  <c:v>25</c:v>
                </c:pt>
                <c:pt idx="5">
                  <c:v>16</c:v>
                </c:pt>
                <c:pt idx="6">
                  <c:v>19</c:v>
                </c:pt>
                <c:pt idx="7">
                  <c:v>20</c:v>
                </c:pt>
                <c:pt idx="8">
                  <c:v>28</c:v>
                </c:pt>
                <c:pt idx="9">
                  <c:v>18</c:v>
                </c:pt>
                <c:pt idx="10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442F-4DE9-8936-0FAF19200F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174768"/>
        <c:axId val="372177064"/>
      </c:lineChart>
      <c:catAx>
        <c:axId val="3721747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Year</a:t>
                </a:r>
                <a:endParaRPr lang="en-GB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0.48751881313131318"/>
              <c:y val="0.9245097222222223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72177064"/>
        <c:crosses val="autoZero"/>
        <c:auto val="1"/>
        <c:lblAlgn val="ctr"/>
        <c:lblOffset val="100"/>
        <c:noMultiLvlLbl val="0"/>
      </c:catAx>
      <c:valAx>
        <c:axId val="37217706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Number</a:t>
                </a:r>
                <a:r>
                  <a:rPr lang="hr-HR" sz="12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of</a:t>
                </a:r>
                <a:r>
                  <a:rPr lang="hr-HR" sz="12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hr-HR" sz="1200" b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homicides</a:t>
                </a:r>
                <a:endParaRPr lang="en-GB" sz="1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c:rich>
          </c:tx>
          <c:layout>
            <c:manualLayout>
              <c:xMode val="edge"/>
              <c:yMode val="edge"/>
              <c:x val="5.7279671717171708E-2"/>
              <c:y val="0.3007908730158730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>
            <a:solidFill>
              <a:schemeClr val="tx1">
                <a:lumMod val="50000"/>
                <a:lumOff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72174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480314960629913E-2"/>
          <c:y val="2.7942322851250607E-2"/>
          <c:w val="0.81745002187226601"/>
          <c:h val="0.861923999325175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>
                        <a:latin typeface="Calibri" panose="020F0502020204030204" pitchFamily="34" charset="0"/>
                      </a:rPr>
                      <a:t>41%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AC1-44A2-A94A-0997CE9D9AC5}"/>
                </c:ext>
              </c:extLst>
            </c:dLbl>
            <c:dLbl>
              <c:idx val="1"/>
              <c:layout>
                <c:manualLayout>
                  <c:x val="3.3417541557305337E-3"/>
                  <c:y val="-8.3451379172932542E-3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Calibri" panose="020F0502020204030204" pitchFamily="34" charset="0"/>
                      </a:rPr>
                      <a:t>27%</a:t>
                    </a:r>
                    <a:endParaRPr lang="en-US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AC1-44A2-A94A-0997CE9D9AC5}"/>
                </c:ext>
              </c:extLst>
            </c:dLbl>
            <c:dLbl>
              <c:idx val="2"/>
              <c:layout>
                <c:manualLayout>
                  <c:x val="0"/>
                  <c:y val="4.771682309513945E-3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Calibri" panose="020F0502020204030204" pitchFamily="34" charset="0"/>
                      </a:rPr>
                      <a:t>17%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AC1-44A2-A94A-0997CE9D9AC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>
                        <a:latin typeface="Calibri" panose="020F0502020204030204" pitchFamily="34" charset="0"/>
                      </a:rPr>
                      <a:t>11%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AC1-44A2-A94A-0997CE9D9AC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>
                        <a:latin typeface="Calibri" panose="020F0502020204030204" pitchFamily="34" charset="0"/>
                      </a:rPr>
                      <a:t>3%</a:t>
                    </a:r>
                    <a:endParaRPr lang="en-US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EAC1-44A2-A94A-0997CE9D9AC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>
                        <a:latin typeface="Calibri" panose="020F0502020204030204" pitchFamily="34" charset="0"/>
                      </a:rPr>
                      <a:t>1%</a:t>
                    </a:r>
                    <a:endParaRPr lang="en-US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AC1-44A2-A94A-0997CE9D9AC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>
                        <a:latin typeface="Calibri" panose="020F0502020204030204" pitchFamily="34" charset="0"/>
                      </a:rPr>
                      <a:t>1%</a:t>
                    </a:r>
                    <a:endParaRPr lang="en-US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EAC1-44A2-A94A-0997CE9D9A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Sheet1!$A$3:$A$9</c:f>
              <c:strCache>
                <c:ptCount val="7"/>
                <c:pt idx="0">
                  <c:v>&lt;25 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Sheet1!$B$3:$B$9</c:f>
              <c:numCache>
                <c:formatCode>General</c:formatCode>
                <c:ptCount val="7"/>
                <c:pt idx="0">
                  <c:v>1958</c:v>
                </c:pt>
                <c:pt idx="1">
                  <c:v>1305</c:v>
                </c:pt>
                <c:pt idx="2">
                  <c:v>811</c:v>
                </c:pt>
                <c:pt idx="3">
                  <c:v>502</c:v>
                </c:pt>
                <c:pt idx="4">
                  <c:v>160</c:v>
                </c:pt>
                <c:pt idx="5">
                  <c:v>45</c:v>
                </c:pt>
                <c:pt idx="6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AC1-44A2-A94A-0997CE9D9AC5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>
                        <a:latin typeface="Calibri" panose="020F0502020204030204" pitchFamily="34" charset="0"/>
                      </a:rPr>
                      <a:t>28%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EAC1-44A2-A94A-0997CE9D9AC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>
                        <a:latin typeface="Calibri" panose="020F0502020204030204" pitchFamily="34" charset="0"/>
                      </a:rPr>
                      <a:t>29%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EAC1-44A2-A94A-0997CE9D9AC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>
                        <a:latin typeface="Calibri" panose="020F0502020204030204" pitchFamily="34" charset="0"/>
                      </a:rPr>
                      <a:t>25%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EAC1-44A2-A94A-0997CE9D9AC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>
                        <a:latin typeface="Calibri" panose="020F0502020204030204" pitchFamily="34" charset="0"/>
                      </a:rPr>
                      <a:t>12%</a:t>
                    </a:r>
                    <a:endParaRPr lang="en-US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EAC1-44A2-A94A-0997CE9D9AC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>
                        <a:latin typeface="Calibri" panose="020F0502020204030204" pitchFamily="34" charset="0"/>
                      </a:rPr>
                      <a:t>5%</a:t>
                    </a:r>
                    <a:endParaRPr lang="en-US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EAC1-44A2-A94A-0997CE9D9AC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>
                        <a:latin typeface="Calibri" panose="020F0502020204030204" pitchFamily="34" charset="0"/>
                      </a:rPr>
                      <a:t>1%</a:t>
                    </a:r>
                    <a:endParaRPr lang="en-US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EAC1-44A2-A94A-0997CE9D9AC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>
                        <a:latin typeface="Calibri" panose="020F0502020204030204" pitchFamily="34" charset="0"/>
                      </a:rPr>
                      <a:t>&lt;1%</a:t>
                    </a:r>
                    <a:endParaRPr lang="en-US" dirty="0"/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EAC1-44A2-A94A-0997CE9D9A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Sheet1!$A$3:$A$9</c:f>
              <c:strCache>
                <c:ptCount val="7"/>
                <c:pt idx="0">
                  <c:v>&lt;25 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Sheet1!$C$3:$C$9</c:f>
              <c:numCache>
                <c:formatCode>General</c:formatCode>
                <c:ptCount val="7"/>
                <c:pt idx="0">
                  <c:v>121</c:v>
                </c:pt>
                <c:pt idx="1">
                  <c:v>121</c:v>
                </c:pt>
                <c:pt idx="2">
                  <c:v>119</c:v>
                </c:pt>
                <c:pt idx="3">
                  <c:v>60</c:v>
                </c:pt>
                <c:pt idx="4">
                  <c:v>24</c:v>
                </c:pt>
                <c:pt idx="5">
                  <c:v>4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EAC1-44A2-A94A-0997CE9D9A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2"/>
        <c:axId val="93613056"/>
        <c:axId val="93648000"/>
      </c:barChart>
      <c:catAx>
        <c:axId val="936130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GB" dirty="0"/>
                  <a:t>Age-groups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latin typeface="Calibri" panose="020F0502020204030204" pitchFamily="34" charset="0"/>
              </a:defRPr>
            </a:pPr>
            <a:endParaRPr lang="en-US"/>
          </a:p>
        </c:txPr>
        <c:crossAx val="93648000"/>
        <c:crosses val="autoZero"/>
        <c:auto val="1"/>
        <c:lblAlgn val="ctr"/>
        <c:lblOffset val="100"/>
        <c:noMultiLvlLbl val="0"/>
      </c:catAx>
      <c:valAx>
        <c:axId val="93648000"/>
        <c:scaling>
          <c:orientation val="minMax"/>
          <c:max val="2000"/>
        </c:scaling>
        <c:delete val="0"/>
        <c:axPos val="l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GB" dirty="0"/>
                  <a:t>Number of homicides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Calibri" panose="020F0502020204030204" pitchFamily="34" charset="0"/>
              </a:defRPr>
            </a:pPr>
            <a:endParaRPr lang="en-US"/>
          </a:p>
        </c:txPr>
        <c:crossAx val="93613056"/>
        <c:crosses val="autoZero"/>
        <c:crossBetween val="between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71031651740722834"/>
          <c:y val="0.23076424270495599"/>
          <c:w val="0.17857239720034992"/>
          <c:h val="7.9019517024039809E-2"/>
        </c:manualLayout>
      </c:layout>
      <c:overlay val="0"/>
      <c:txPr>
        <a:bodyPr/>
        <a:lstStyle/>
        <a:p>
          <a:pPr>
            <a:defRPr sz="1200"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530984942671659E-2"/>
          <c:y val="7.4575205341011044E-2"/>
          <c:w val="0.81527956900124321"/>
          <c:h val="0.798868758482595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Sheet1!$B$28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11%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09D-4D37-A15D-CD97D155DF3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17%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09D-4D37-A15D-CD97D155DF3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45%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909D-4D37-A15D-CD97D155DF3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27%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909D-4D37-A15D-CD97D155DF3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Sheet1!$A$29:$A$32</c:f>
              <c:strCache>
                <c:ptCount val="4"/>
                <c:pt idx="0">
                  <c:v>Family</c:v>
                </c:pt>
                <c:pt idx="1">
                  <c:v>Spouse</c:v>
                </c:pt>
                <c:pt idx="2">
                  <c:v>Acquaintance</c:v>
                </c:pt>
                <c:pt idx="3">
                  <c:v>Stranger</c:v>
                </c:pt>
              </c:strCache>
            </c:strRef>
          </c:cat>
          <c:val>
            <c:numRef>
              <c:f>Sheet1!$B$29:$B$32</c:f>
              <c:numCache>
                <c:formatCode>General</c:formatCode>
                <c:ptCount val="4"/>
                <c:pt idx="0">
                  <c:v>451</c:v>
                </c:pt>
                <c:pt idx="1">
                  <c:v>717</c:v>
                </c:pt>
                <c:pt idx="2">
                  <c:v>1956</c:v>
                </c:pt>
                <c:pt idx="3">
                  <c:v>1144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09D-4D37-A15D-CD97D155DF37}"/>
            </c:ext>
          </c:extLst>
        </c:ser>
        <c:ser>
          <c:idx val="1"/>
          <c:order val="1"/>
          <c:tx>
            <c:strRef>
              <c:f>Sheet1!$C$28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28%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909D-4D37-A15D-CD97D155DF3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30%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909D-4D37-A15D-CD97D155DF3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35%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909D-4D37-A15D-CD97D155DF3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8%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909D-4D37-A15D-CD97D155DF37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Sheet1!$A$29:$A$32</c:f>
              <c:strCache>
                <c:ptCount val="4"/>
                <c:pt idx="0">
                  <c:v>Family</c:v>
                </c:pt>
                <c:pt idx="1">
                  <c:v>Spouse</c:v>
                </c:pt>
                <c:pt idx="2">
                  <c:v>Acquaintance</c:v>
                </c:pt>
                <c:pt idx="3">
                  <c:v>Stranger</c:v>
                </c:pt>
              </c:strCache>
            </c:strRef>
          </c:cat>
          <c:val>
            <c:numRef>
              <c:f>Sheet1!$C$29:$C$32</c:f>
              <c:numCache>
                <c:formatCode>General</c:formatCode>
                <c:ptCount val="4"/>
                <c:pt idx="0">
                  <c:v>132</c:v>
                </c:pt>
                <c:pt idx="1">
                  <c:v>120</c:v>
                </c:pt>
                <c:pt idx="2">
                  <c:v>142</c:v>
                </c:pt>
                <c:pt idx="3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09D-4D37-A15D-CD97D155DF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4"/>
        <c:axId val="99354496"/>
        <c:axId val="99373056"/>
      </c:barChart>
      <c:catAx>
        <c:axId val="993544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GB"/>
                  <a:t>Relationship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Calibri" panose="020F0502020204030204" pitchFamily="34" charset="0"/>
              </a:defRPr>
            </a:pPr>
            <a:endParaRPr lang="en-US"/>
          </a:p>
        </c:txPr>
        <c:crossAx val="99373056"/>
        <c:crosses val="autoZero"/>
        <c:auto val="1"/>
        <c:lblAlgn val="ctr"/>
        <c:lblOffset val="100"/>
        <c:noMultiLvlLbl val="0"/>
      </c:catAx>
      <c:valAx>
        <c:axId val="99373056"/>
        <c:scaling>
          <c:orientation val="minMax"/>
          <c:max val="2000"/>
        </c:scaling>
        <c:delete val="0"/>
        <c:axPos val="l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GB"/>
                  <a:t>Number of homicides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Calibri" panose="020F0502020204030204" pitchFamily="34" charset="0"/>
              </a:defRPr>
            </a:pPr>
            <a:endParaRPr lang="en-US"/>
          </a:p>
        </c:txPr>
        <c:crossAx val="99354496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>
        <c:manualLayout>
          <c:xMode val="edge"/>
          <c:yMode val="edge"/>
          <c:x val="0.72151185504327686"/>
          <c:y val="9.3390228061983049E-2"/>
          <c:w val="0.16675624666413558"/>
          <c:h val="8.4878561958896259E-2"/>
        </c:manualLayout>
      </c:layout>
      <c:overlay val="0"/>
      <c:txPr>
        <a:bodyPr/>
        <a:lstStyle/>
        <a:p>
          <a:pPr>
            <a:defRPr sz="1200"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Sheet1!$B$48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4%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01C-4705-BEC3-C0A29EFF3D5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25%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01C-4705-BEC3-C0A29EFF3D5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21%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01C-4705-BEC3-C0A29EFF3D5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21%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01C-4705-BEC3-C0A29EFF3D58}"/>
                </c:ext>
              </c:extLst>
            </c:dLbl>
            <c:dLbl>
              <c:idx val="4"/>
              <c:layout>
                <c:manualLayout>
                  <c:x val="1.6645859342488557E-3"/>
                  <c:y val="-1.1379799154011992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15%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401C-4705-BEC3-C0A29EFF3D5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8%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401C-4705-BEC3-C0A29EFF3D5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4%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401C-4705-BEC3-C0A29EFF3D5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3%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401C-4705-BEC3-C0A29EFF3D5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Sheet1!$A$49:$A$56</c:f>
              <c:strCache>
                <c:ptCount val="8"/>
                <c:pt idx="0">
                  <c:v>0-14</c:v>
                </c:pt>
                <c:pt idx="1">
                  <c:v>15-24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75+</c:v>
                </c:pt>
              </c:strCache>
            </c:strRef>
          </c:cat>
          <c:val>
            <c:numRef>
              <c:f>Sheet1!$B$49:$B$56</c:f>
              <c:numCache>
                <c:formatCode>General</c:formatCode>
                <c:ptCount val="8"/>
                <c:pt idx="0">
                  <c:v>183</c:v>
                </c:pt>
                <c:pt idx="1">
                  <c:v>1178</c:v>
                </c:pt>
                <c:pt idx="2">
                  <c:v>1011</c:v>
                </c:pt>
                <c:pt idx="3">
                  <c:v>991</c:v>
                </c:pt>
                <c:pt idx="4">
                  <c:v>706</c:v>
                </c:pt>
                <c:pt idx="5">
                  <c:v>405</c:v>
                </c:pt>
                <c:pt idx="6">
                  <c:v>167</c:v>
                </c:pt>
                <c:pt idx="7">
                  <c:v>166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01C-4705-BEC3-C0A29EFF3D58}"/>
            </c:ext>
          </c:extLst>
        </c:ser>
        <c:ser>
          <c:idx val="1"/>
          <c:order val="1"/>
          <c:tx>
            <c:strRef>
              <c:f>Sheet1!$C$48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19%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401C-4705-BEC3-C0A29EFF3D5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13%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401C-4705-BEC3-C0A29EFF3D5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13%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401C-4705-BEC3-C0A29EFF3D5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19%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401C-4705-BEC3-C0A29EFF3D5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14%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401C-4705-BEC3-C0A29EFF3D5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9%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401C-4705-BEC3-C0A29EFF3D5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5%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401C-4705-BEC3-C0A29EFF3D5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8%</a:t>
                    </a:r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401C-4705-BEC3-C0A29EFF3D58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Sheet1!$A$49:$A$56</c:f>
              <c:strCache>
                <c:ptCount val="8"/>
                <c:pt idx="0">
                  <c:v>0-14</c:v>
                </c:pt>
                <c:pt idx="1">
                  <c:v>15-24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75+</c:v>
                </c:pt>
              </c:strCache>
            </c:strRef>
          </c:cat>
          <c:val>
            <c:numRef>
              <c:f>Sheet1!$C$49:$C$56</c:f>
              <c:numCache>
                <c:formatCode>General</c:formatCode>
                <c:ptCount val="8"/>
                <c:pt idx="0">
                  <c:v>91</c:v>
                </c:pt>
                <c:pt idx="1">
                  <c:v>60</c:v>
                </c:pt>
                <c:pt idx="2">
                  <c:v>54</c:v>
                </c:pt>
                <c:pt idx="3">
                  <c:v>83</c:v>
                </c:pt>
                <c:pt idx="4">
                  <c:v>61</c:v>
                </c:pt>
                <c:pt idx="5">
                  <c:v>42</c:v>
                </c:pt>
                <c:pt idx="6">
                  <c:v>23</c:v>
                </c:pt>
                <c:pt idx="7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401C-4705-BEC3-C0A29EFF3D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9375744"/>
        <c:axId val="99435264"/>
      </c:barChart>
      <c:catAx>
        <c:axId val="993757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GB"/>
                  <a:t>Age-groups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Calibri" panose="020F0502020204030204" pitchFamily="34" charset="0"/>
              </a:defRPr>
            </a:pPr>
            <a:endParaRPr lang="en-US"/>
          </a:p>
        </c:txPr>
        <c:crossAx val="99435264"/>
        <c:crosses val="autoZero"/>
        <c:auto val="1"/>
        <c:lblAlgn val="ctr"/>
        <c:lblOffset val="100"/>
        <c:noMultiLvlLbl val="0"/>
      </c:catAx>
      <c:valAx>
        <c:axId val="99435264"/>
        <c:scaling>
          <c:orientation val="minMax"/>
          <c:max val="1200"/>
        </c:scaling>
        <c:delete val="0"/>
        <c:axPos val="l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GB"/>
                  <a:t>Number of homicides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Calibri" panose="020F0502020204030204" pitchFamily="34" charset="0"/>
              </a:defRPr>
            </a:pPr>
            <a:endParaRPr lang="en-US"/>
          </a:p>
        </c:txPr>
        <c:crossAx val="99375744"/>
        <c:crosses val="autoZero"/>
        <c:crossBetween val="between"/>
      </c:valAx>
      <c:spPr>
        <a:noFill/>
        <a:ln w="25401">
          <a:noFill/>
        </a:ln>
      </c:spPr>
    </c:plotArea>
    <c:legend>
      <c:legendPos val="r"/>
      <c:layout>
        <c:manualLayout>
          <c:xMode val="edge"/>
          <c:yMode val="edge"/>
          <c:x val="0.73735081897576826"/>
          <c:y val="7.2119322335001887E-2"/>
          <c:w val="0.15639801394252473"/>
          <c:h val="8.7253705962810957E-2"/>
        </c:manualLayout>
      </c:layout>
      <c:overlay val="0"/>
      <c:txPr>
        <a:bodyPr/>
        <a:lstStyle/>
        <a:p>
          <a:pPr>
            <a:defRPr sz="1200"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171825" y="422275"/>
            <a:ext cx="32480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965" tIns="45482" rIns="90965" bIns="45482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1D0E8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965" tIns="45482" rIns="90965" bIns="45482" numCol="1" anchor="ctr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rgbClr val="1D0E82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2925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965" tIns="45482" rIns="90965" bIns="45482" numCol="1" anchor="ctr" anchorCtr="0" compatLnSpc="1">
            <a:prstTxWarp prst="textNoShape">
              <a:avLst/>
            </a:prstTxWarp>
          </a:bodyPr>
          <a:lstStyle>
            <a:lvl1pPr algn="r" fontAlgn="b">
              <a:defRPr sz="1100" b="0">
                <a:solidFill>
                  <a:srgbClr val="1D0E82"/>
                </a:solidFill>
              </a:defRPr>
            </a:lvl1pPr>
          </a:lstStyle>
          <a:p>
            <a:pPr>
              <a:defRPr/>
            </a:pPr>
            <a:fld id="{7ADE237E-FABD-4F5C-A954-BC9DDF3E45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34821" name="Picture 1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455613"/>
            <a:ext cx="1008062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822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258763"/>
            <a:ext cx="1973262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4412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82713" y="1200150"/>
            <a:ext cx="4686300" cy="35163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587500" y="5046663"/>
            <a:ext cx="4303713" cy="413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965" tIns="45482" rIns="90965" bIns="454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228" name="Rectangle 12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2925"/>
            <a:ext cx="294481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965" tIns="45482" rIns="90965" bIns="45482" numCol="1" anchor="ctr" anchorCtr="0" compatLnSpc="1">
            <a:prstTxWarp prst="textNoShape">
              <a:avLst/>
            </a:prstTxWarp>
          </a:bodyPr>
          <a:lstStyle>
            <a:lvl1pPr algn="r">
              <a:defRPr sz="1100" b="0">
                <a:solidFill>
                  <a:srgbClr val="1D0E82"/>
                </a:solidFill>
              </a:defRPr>
            </a:lvl1pPr>
          </a:lstStyle>
          <a:p>
            <a:pPr>
              <a:defRPr/>
            </a:pPr>
            <a:fld id="{F79B538F-0E67-4459-8642-CAA291DAA8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9232" name="Rectangle 1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965" tIns="45482" rIns="90965" bIns="45482" numCol="1" anchor="ctr" anchorCtr="0" compatLnSpc="1">
            <a:prstTxWarp prst="textNoShape">
              <a:avLst/>
            </a:prstTxWarp>
          </a:bodyPr>
          <a:lstStyle>
            <a:lvl1pPr>
              <a:defRPr sz="1100" b="0">
                <a:solidFill>
                  <a:srgbClr val="1D0E8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31750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258763"/>
            <a:ext cx="1973262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6555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oleObject" Target="../embeddings/oleObject3.bin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325"/>
          <p:cNvSpPr>
            <a:spLocks noChangeShapeType="1"/>
          </p:cNvSpPr>
          <p:nvPr userDrawn="1"/>
        </p:nvSpPr>
        <p:spPr bwMode="auto">
          <a:xfrm>
            <a:off x="0" y="914400"/>
            <a:ext cx="9144000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4" name="Object 328"/>
          <p:cNvGraphicFramePr>
            <a:graphicFrameLocks noChangeAspect="1"/>
          </p:cNvGraphicFramePr>
          <p:nvPr/>
        </p:nvGraphicFramePr>
        <p:xfrm>
          <a:off x="7997825" y="6372225"/>
          <a:ext cx="9588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2" imgW="1352381" imgH="438095" progId="">
                  <p:embed/>
                </p:oleObj>
              </mc:Choice>
              <mc:Fallback>
                <p:oleObj name="Photo Editor Photo" r:id="rId2" imgW="1352381" imgH="43809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7825" y="6372225"/>
                        <a:ext cx="95885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07"/>
          <p:cNvGraphicFramePr>
            <a:graphicFrameLocks noChangeAspect="1"/>
          </p:cNvGraphicFramePr>
          <p:nvPr userDrawn="1"/>
        </p:nvGraphicFramePr>
        <p:xfrm>
          <a:off x="0" y="1716088"/>
          <a:ext cx="2298700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age" r:id="rId4" imgW="2298413" imgH="2539683" progId="">
                  <p:embed/>
                </p:oleObj>
              </mc:Choice>
              <mc:Fallback>
                <p:oleObj name="Image" r:id="rId4" imgW="2298413" imgH="253968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716088"/>
                        <a:ext cx="2298700" cy="254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40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238125"/>
            <a:ext cx="1990725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ine 408"/>
          <p:cNvSpPr>
            <a:spLocks noChangeShapeType="1"/>
          </p:cNvSpPr>
          <p:nvPr userDrawn="1"/>
        </p:nvSpPr>
        <p:spPr bwMode="auto">
          <a:xfrm>
            <a:off x="2286000" y="0"/>
            <a:ext cx="0" cy="685800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" name="Line 409"/>
          <p:cNvSpPr>
            <a:spLocks noChangeShapeType="1"/>
          </p:cNvSpPr>
          <p:nvPr userDrawn="1"/>
        </p:nvSpPr>
        <p:spPr bwMode="auto">
          <a:xfrm>
            <a:off x="0" y="4241800"/>
            <a:ext cx="2273300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" name="Line 410"/>
          <p:cNvSpPr>
            <a:spLocks noChangeShapeType="1"/>
          </p:cNvSpPr>
          <p:nvPr userDrawn="1"/>
        </p:nvSpPr>
        <p:spPr bwMode="auto">
          <a:xfrm>
            <a:off x="0" y="1701800"/>
            <a:ext cx="2260600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" name="Line 411"/>
          <p:cNvSpPr>
            <a:spLocks noChangeShapeType="1"/>
          </p:cNvSpPr>
          <p:nvPr userDrawn="1"/>
        </p:nvSpPr>
        <p:spPr bwMode="auto">
          <a:xfrm>
            <a:off x="0" y="914400"/>
            <a:ext cx="9144000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11" name="Object 415"/>
          <p:cNvGraphicFramePr>
            <a:graphicFrameLocks noChangeAspect="1"/>
          </p:cNvGraphicFramePr>
          <p:nvPr/>
        </p:nvGraphicFramePr>
        <p:xfrm>
          <a:off x="7997825" y="6372225"/>
          <a:ext cx="9588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7" imgW="1352381" imgH="438095" progId="">
                  <p:embed/>
                </p:oleObj>
              </mc:Choice>
              <mc:Fallback>
                <p:oleObj name="Photo Editor Photo" r:id="rId7" imgW="1352381" imgH="43809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7825" y="6372225"/>
                        <a:ext cx="958850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8" name="Rectangle 30"/>
          <p:cNvSpPr>
            <a:spLocks noGrp="1" noChangeArrowheads="1"/>
          </p:cNvSpPr>
          <p:nvPr>
            <p:ph type="ctrTitle" sz="quarter"/>
          </p:nvPr>
        </p:nvSpPr>
        <p:spPr>
          <a:xfrm>
            <a:off x="2736850" y="1498600"/>
            <a:ext cx="5656263" cy="642938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lvl="0"/>
            <a:r>
              <a:rPr lang="en-GB" noProof="0" dirty="0"/>
              <a:t>Type header in here</a:t>
            </a:r>
          </a:p>
        </p:txBody>
      </p:sp>
    </p:spTree>
    <p:extLst>
      <p:ext uri="{BB962C8B-B14F-4D97-AF65-F5344CB8AC3E}">
        <p14:creationId xmlns:p14="http://schemas.microsoft.com/office/powerpoint/2010/main" val="1412215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103188"/>
            <a:ext cx="1654175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938" y="68263"/>
            <a:ext cx="16541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9063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103188"/>
            <a:ext cx="1654175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938" y="68263"/>
            <a:ext cx="16541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81863" y="1549400"/>
            <a:ext cx="1512887" cy="4349750"/>
          </a:xfrm>
        </p:spPr>
        <p:txBody>
          <a:bodyPr vert="eaVert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3200" y="1549400"/>
            <a:ext cx="4386263" cy="4349750"/>
          </a:xfrm>
        </p:spPr>
        <p:txBody>
          <a:bodyPr vert="eaVert"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1375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103188"/>
            <a:ext cx="1654175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938" y="68263"/>
            <a:ext cx="16541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1549400"/>
            <a:ext cx="6051550" cy="5429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743200" y="2139950"/>
            <a:ext cx="6049963" cy="37592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 lvl="0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6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103188"/>
            <a:ext cx="1654175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938" y="68263"/>
            <a:ext cx="16541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742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103188"/>
            <a:ext cx="1654175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938" y="68263"/>
            <a:ext cx="16541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114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103188"/>
            <a:ext cx="1654175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938" y="68263"/>
            <a:ext cx="16541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58A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200" y="2139950"/>
            <a:ext cx="2947988" cy="3759200"/>
          </a:xfrm>
        </p:spPr>
        <p:txBody>
          <a:bodyPr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43588" y="2139950"/>
            <a:ext cx="2949575" cy="3759200"/>
          </a:xfrm>
        </p:spPr>
        <p:txBody>
          <a:bodyPr/>
          <a:lstStyle>
            <a:lvl1pPr>
              <a:defRPr sz="28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7574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103188"/>
            <a:ext cx="1654175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938" y="68263"/>
            <a:ext cx="16541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266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103188"/>
            <a:ext cx="1654175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938" y="68263"/>
            <a:ext cx="16541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9412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103188"/>
            <a:ext cx="1654175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938" y="68263"/>
            <a:ext cx="16541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6095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103188"/>
            <a:ext cx="1654175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938" y="68263"/>
            <a:ext cx="16541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anose="020F0502020204030204" pitchFamily="34" charset="0"/>
              </a:defRPr>
            </a:lvl1pPr>
            <a:lvl2pPr>
              <a:defRPr sz="28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7313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938" y="68263"/>
            <a:ext cx="16541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103188"/>
            <a:ext cx="1654175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878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3200" y="1549400"/>
            <a:ext cx="605155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Header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3200" y="2139950"/>
            <a:ext cx="6049963" cy="375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Line 325"/>
          <p:cNvSpPr>
            <a:spLocks noChangeShapeType="1"/>
          </p:cNvSpPr>
          <p:nvPr userDrawn="1"/>
        </p:nvSpPr>
        <p:spPr bwMode="auto">
          <a:xfrm>
            <a:off x="0" y="914400"/>
            <a:ext cx="9144000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  <p:sldLayoutId id="214748408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1D0E8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1D0E8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1D0E8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1D0E8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5825"/>
            <a:ext cx="9144000" cy="515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34938" y="1050925"/>
            <a:ext cx="8353425" cy="1149350"/>
          </a:xfrm>
          <a:prstGeom prst="rect">
            <a:avLst/>
          </a:prstGeom>
          <a:solidFill>
            <a:schemeClr val="accent3">
              <a:alpha val="64000"/>
            </a:schemeClr>
          </a:solidFill>
          <a:ln>
            <a:noFill/>
          </a:ln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r>
              <a:rPr lang="en-GB" altLang="en-US" sz="3400" dirty="0">
                <a:solidFill>
                  <a:srgbClr val="002060"/>
                </a:solidFill>
                <a:latin typeface="Calibri" panose="020F0502020204030204" pitchFamily="34" charset="0"/>
              </a:rPr>
              <a:t>National Confidential Inquiry into Suicide </a:t>
            </a:r>
          </a:p>
          <a:p>
            <a:pPr algn="ctr">
              <a:defRPr/>
            </a:pPr>
            <a:r>
              <a:rPr lang="en-GB" altLang="en-US" sz="3400" dirty="0">
                <a:solidFill>
                  <a:srgbClr val="002060"/>
                </a:solidFill>
                <a:latin typeface="Calibri" panose="020F0502020204030204" pitchFamily="34" charset="0"/>
              </a:rPr>
              <a:t>and Safety in Mental Health</a:t>
            </a:r>
          </a:p>
          <a:p>
            <a:pPr>
              <a:defRPr/>
            </a:pPr>
            <a:endParaRPr lang="en-GB" altLang="en-US" sz="34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>
              <a:defRPr/>
            </a:pPr>
            <a:endParaRPr lang="en-GB" altLang="en-US" sz="34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65968" y="6111875"/>
            <a:ext cx="7612063" cy="622300"/>
          </a:xfrm>
          <a:prstGeom prst="rect">
            <a:avLst/>
          </a:prstGeom>
          <a:solidFill>
            <a:schemeClr val="accent3">
              <a:alpha val="64000"/>
            </a:schemeClr>
          </a:solidFill>
          <a:ln>
            <a:noFill/>
          </a:ln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r>
              <a:rPr lang="en-GB" altLang="en-US" sz="3400" dirty="0">
                <a:solidFill>
                  <a:srgbClr val="002060"/>
                </a:solidFill>
                <a:latin typeface="Calibri" panose="020F0502020204030204" pitchFamily="34" charset="0"/>
              </a:rPr>
              <a:t>Homicide data for the UK (2008 – 2018)</a:t>
            </a:r>
          </a:p>
          <a:p>
            <a:pPr algn="ctr">
              <a:defRPr/>
            </a:pPr>
            <a:endParaRPr lang="en-GB" altLang="en-US" sz="34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14341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00" y="123825"/>
            <a:ext cx="18415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03213" y="4763"/>
            <a:ext cx="8840787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2060"/>
                </a:solidFill>
              </a:rPr>
              <a:t>General population homicides</a:t>
            </a:r>
            <a:r>
              <a:rPr lang="hr-HR" altLang="en-US" sz="2400" dirty="0">
                <a:solidFill>
                  <a:srgbClr val="002060"/>
                </a:solidFill>
              </a:rPr>
              <a:t> </a:t>
            </a:r>
            <a:r>
              <a:rPr lang="hr-HR" altLang="en-US" sz="2400" dirty="0" err="1">
                <a:solidFill>
                  <a:srgbClr val="002060"/>
                </a:solidFill>
              </a:rPr>
              <a:t>in</a:t>
            </a:r>
            <a:r>
              <a:rPr lang="hr-HR" altLang="en-US" sz="2400" dirty="0">
                <a:solidFill>
                  <a:srgbClr val="002060"/>
                </a:solidFill>
              </a:rPr>
              <a:t> </a:t>
            </a:r>
            <a:r>
              <a:rPr lang="hr-HR" altLang="en-US" sz="2400" dirty="0" err="1">
                <a:solidFill>
                  <a:srgbClr val="002060"/>
                </a:solidFill>
              </a:rPr>
              <a:t>the</a:t>
            </a:r>
            <a:r>
              <a:rPr lang="hr-HR" altLang="en-US" sz="2400" dirty="0">
                <a:solidFill>
                  <a:srgbClr val="002060"/>
                </a:solidFill>
              </a:rPr>
              <a:t> UK</a:t>
            </a:r>
            <a:r>
              <a:rPr lang="en-GB" altLang="en-US" sz="2400" dirty="0">
                <a:solidFill>
                  <a:srgbClr val="002060"/>
                </a:solidFill>
              </a:rPr>
              <a:t>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2060"/>
                </a:solidFill>
              </a:rPr>
              <a:t>age of victim by gender of offender</a:t>
            </a: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0" y="6413500"/>
            <a:ext cx="40243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en-US" sz="800" b="0" dirty="0">
                <a:solidFill>
                  <a:schemeClr val="folHlink"/>
                </a:solidFill>
              </a:rPr>
              <a:t>UK</a:t>
            </a:r>
            <a:r>
              <a:rPr lang="en-GB" altLang="en-US" sz="800" b="0" dirty="0">
                <a:solidFill>
                  <a:schemeClr val="folHlink"/>
                </a:solidFill>
              </a:rPr>
              <a:t>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2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7981154"/>
              </p:ext>
            </p:extLst>
          </p:nvPr>
        </p:nvGraphicFramePr>
        <p:xfrm>
          <a:off x="720000" y="1080000"/>
          <a:ext cx="792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57175" y="155575"/>
            <a:ext cx="87820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solidFill>
                  <a:srgbClr val="002060"/>
                </a:solidFill>
              </a:rPr>
              <a:t>General population homicides</a:t>
            </a:r>
            <a:r>
              <a:rPr lang="hr-HR" altLang="en-US" sz="2200" dirty="0">
                <a:solidFill>
                  <a:srgbClr val="002060"/>
                </a:solidFill>
              </a:rPr>
              <a:t> </a:t>
            </a:r>
            <a:r>
              <a:rPr lang="hr-HR" altLang="en-US" sz="2200" dirty="0" err="1">
                <a:solidFill>
                  <a:srgbClr val="002060"/>
                </a:solidFill>
              </a:rPr>
              <a:t>in</a:t>
            </a:r>
            <a:r>
              <a:rPr lang="hr-HR" altLang="en-US" sz="2200" dirty="0">
                <a:solidFill>
                  <a:srgbClr val="002060"/>
                </a:solidFill>
              </a:rPr>
              <a:t> </a:t>
            </a:r>
            <a:r>
              <a:rPr lang="hr-HR" altLang="en-US" sz="2200" dirty="0" err="1">
                <a:solidFill>
                  <a:srgbClr val="002060"/>
                </a:solidFill>
              </a:rPr>
              <a:t>the</a:t>
            </a:r>
            <a:r>
              <a:rPr lang="hr-HR" altLang="en-US" sz="2200" dirty="0">
                <a:solidFill>
                  <a:srgbClr val="002060"/>
                </a:solidFill>
              </a:rPr>
              <a:t> UK</a:t>
            </a:r>
            <a:r>
              <a:rPr lang="en-GB" altLang="en-US" sz="2200" dirty="0">
                <a:solidFill>
                  <a:srgbClr val="002060"/>
                </a:solidFill>
              </a:rPr>
              <a:t>: method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solidFill>
                  <a:srgbClr val="002060"/>
                </a:solidFill>
              </a:rPr>
              <a:t>of homicide by gender of offender</a:t>
            </a: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0" y="6413500"/>
            <a:ext cx="40243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en-US" sz="800" b="0" dirty="0">
                <a:solidFill>
                  <a:schemeClr val="folHlink"/>
                </a:solidFill>
              </a:rPr>
              <a:t>UK</a:t>
            </a:r>
            <a:r>
              <a:rPr lang="en-GB" altLang="en-US" sz="800" b="0" dirty="0">
                <a:solidFill>
                  <a:schemeClr val="folHlink"/>
                </a:solidFill>
              </a:rPr>
              <a:t>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2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2990718"/>
              </p:ext>
            </p:extLst>
          </p:nvPr>
        </p:nvGraphicFramePr>
        <p:xfrm>
          <a:off x="720000" y="1080000"/>
          <a:ext cx="792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46869" y="-147251"/>
            <a:ext cx="8770937" cy="119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2060"/>
                </a:solidFill>
              </a:rPr>
              <a:t>Offenders convicted of manslaughter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2060"/>
                </a:solidFill>
              </a:rPr>
              <a:t>section 2 (diminished responsibility)</a:t>
            </a:r>
            <a:r>
              <a:rPr lang="hr-HR" altLang="en-US" sz="2400" dirty="0">
                <a:solidFill>
                  <a:srgbClr val="002060"/>
                </a:solidFill>
              </a:rPr>
              <a:t> </a:t>
            </a:r>
            <a:r>
              <a:rPr lang="hr-HR" altLang="en-US" sz="2400" dirty="0" err="1">
                <a:solidFill>
                  <a:srgbClr val="002060"/>
                </a:solidFill>
              </a:rPr>
              <a:t>in</a:t>
            </a:r>
            <a:r>
              <a:rPr lang="hr-HR" altLang="en-US" sz="2400" dirty="0">
                <a:solidFill>
                  <a:srgbClr val="002060"/>
                </a:solidFill>
              </a:rPr>
              <a:t> </a:t>
            </a:r>
            <a:r>
              <a:rPr lang="hr-HR" altLang="en-US" sz="2400" dirty="0" err="1">
                <a:solidFill>
                  <a:srgbClr val="002060"/>
                </a:solidFill>
              </a:rPr>
              <a:t>the</a:t>
            </a:r>
            <a:r>
              <a:rPr lang="hr-HR" altLang="en-US" sz="2400" dirty="0">
                <a:solidFill>
                  <a:srgbClr val="002060"/>
                </a:solidFill>
              </a:rPr>
              <a:t> UK</a:t>
            </a:r>
            <a:endParaRPr lang="en-GB" altLang="en-US" sz="2400" dirty="0">
              <a:solidFill>
                <a:srgbClr val="002060"/>
              </a:solidFill>
            </a:endParaRP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0" y="6403975"/>
            <a:ext cx="40243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en-US" sz="800" b="0" dirty="0">
                <a:solidFill>
                  <a:schemeClr val="folHlink"/>
                </a:solidFill>
              </a:rPr>
              <a:t>UK</a:t>
            </a:r>
            <a:r>
              <a:rPr lang="en-GB" altLang="en-US" sz="800" b="0" dirty="0">
                <a:solidFill>
                  <a:schemeClr val="folHlink"/>
                </a:solidFill>
              </a:rPr>
              <a:t>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2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9857332"/>
              </p:ext>
            </p:extLst>
          </p:nvPr>
        </p:nvGraphicFramePr>
        <p:xfrm>
          <a:off x="720000" y="1080000"/>
          <a:ext cx="792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42875" y="155575"/>
            <a:ext cx="8858250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en-US" sz="3000" dirty="0">
                <a:solidFill>
                  <a:srgbClr val="002060"/>
                </a:solidFill>
              </a:rPr>
              <a:t>H</a:t>
            </a:r>
            <a:r>
              <a:rPr lang="en-GB" altLang="en-US" sz="3000" dirty="0" err="1">
                <a:solidFill>
                  <a:srgbClr val="002060"/>
                </a:solidFill>
              </a:rPr>
              <a:t>omicides</a:t>
            </a:r>
            <a:r>
              <a:rPr lang="en-GB" altLang="en-US" sz="3000" dirty="0">
                <a:solidFill>
                  <a:srgbClr val="002060"/>
                </a:solidFill>
              </a:rPr>
              <a:t> in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3000" dirty="0">
                <a:solidFill>
                  <a:srgbClr val="002060"/>
                </a:solidFill>
              </a:rPr>
              <a:t>the UK by year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 err="1">
                <a:solidFill>
                  <a:schemeClr val="folHlink"/>
                </a:solidFill>
              </a:rPr>
              <a:t>UK_HOMICIDE</a:t>
            </a:r>
            <a:r>
              <a:rPr lang="en-GB" altLang="en-US" sz="800" b="0" dirty="0">
                <a:solidFill>
                  <a:schemeClr val="folHlink"/>
                </a:solidFill>
              </a:rPr>
              <a:t> (2008-2018)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4" name="Grafikon 3">
            <a:extLst>
              <a:ext uri="{FF2B5EF4-FFF2-40B4-BE49-F238E27FC236}">
                <a16:creationId xmlns:a16="http://schemas.microsoft.com/office/drawing/2014/main" id="{16FDF2D8-A21F-4653-BC0F-D3AC3E14A0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0995320"/>
              </p:ext>
            </p:extLst>
          </p:nvPr>
        </p:nvGraphicFramePr>
        <p:xfrm>
          <a:off x="720000" y="1080000"/>
          <a:ext cx="792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0225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42875" y="155575"/>
            <a:ext cx="8858250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3000" dirty="0">
                <a:solidFill>
                  <a:srgbClr val="002060"/>
                </a:solidFill>
              </a:rPr>
              <a:t>Patient homicides in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3000" dirty="0">
                <a:solidFill>
                  <a:srgbClr val="002060"/>
                </a:solidFill>
              </a:rPr>
              <a:t>the UK by year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809625" y="6048375"/>
            <a:ext cx="25527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 err="1">
                <a:solidFill>
                  <a:schemeClr val="folHlink"/>
                </a:solidFill>
              </a:rPr>
              <a:t>UK_HOMICIDE</a:t>
            </a:r>
            <a:r>
              <a:rPr lang="en-GB" altLang="en-US" sz="800" b="0" dirty="0">
                <a:solidFill>
                  <a:schemeClr val="folHlink"/>
                </a:solidFill>
              </a:rPr>
              <a:t> (2008-2018)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7" name="Grafikon 6">
            <a:extLst>
              <a:ext uri="{FF2B5EF4-FFF2-40B4-BE49-F238E27FC236}">
                <a16:creationId xmlns:a16="http://schemas.microsoft.com/office/drawing/2014/main" id="{16E342F2-BCE2-4A2B-813B-CAB48ED9A3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3452661"/>
              </p:ext>
            </p:extLst>
          </p:nvPr>
        </p:nvGraphicFramePr>
        <p:xfrm>
          <a:off x="720000" y="1080000"/>
          <a:ext cx="792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57175" y="-19050"/>
            <a:ext cx="882015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500" dirty="0">
                <a:solidFill>
                  <a:srgbClr val="002060"/>
                </a:solidFill>
              </a:rPr>
              <a:t>Homicides in England</a:t>
            </a:r>
            <a:r>
              <a:rPr lang="hr-HR" altLang="en-US" sz="2500" dirty="0">
                <a:solidFill>
                  <a:srgbClr val="002060"/>
                </a:solidFill>
              </a:rPr>
              <a:t> </a:t>
            </a:r>
            <a:r>
              <a:rPr lang="hr-HR" altLang="en-US" sz="2500" dirty="0" err="1">
                <a:solidFill>
                  <a:srgbClr val="002060"/>
                </a:solidFill>
              </a:rPr>
              <a:t>by</a:t>
            </a:r>
            <a:r>
              <a:rPr lang="hr-HR" altLang="en-US" sz="2500" dirty="0">
                <a:solidFill>
                  <a:srgbClr val="002060"/>
                </a:solidFill>
              </a:rPr>
              <a:t> </a:t>
            </a:r>
            <a:r>
              <a:rPr lang="hr-HR" altLang="en-US" sz="2500" dirty="0" err="1">
                <a:solidFill>
                  <a:srgbClr val="002060"/>
                </a:solidFill>
              </a:rPr>
              <a:t>year</a:t>
            </a:r>
            <a:endParaRPr lang="en-GB" altLang="en-US" sz="2500" dirty="0">
              <a:solidFill>
                <a:srgbClr val="002060"/>
              </a:solidFill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ENGLAND_HOMICIDE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6" name="Grafikon 5">
            <a:extLst>
              <a:ext uri="{FF2B5EF4-FFF2-40B4-BE49-F238E27FC236}">
                <a16:creationId xmlns:a16="http://schemas.microsoft.com/office/drawing/2014/main" id="{6AAF4B1F-A97B-4528-B9BF-37C4E77E20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0145468"/>
              </p:ext>
            </p:extLst>
          </p:nvPr>
        </p:nvGraphicFramePr>
        <p:xfrm>
          <a:off x="720000" y="1080000"/>
          <a:ext cx="792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57175" y="-19050"/>
            <a:ext cx="882015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r-HR" altLang="en-US" sz="2500" dirty="0">
                <a:solidFill>
                  <a:srgbClr val="002060"/>
                </a:solidFill>
              </a:rPr>
              <a:t>Patient h</a:t>
            </a:r>
            <a:r>
              <a:rPr lang="en-GB" altLang="en-US" sz="2500" dirty="0" err="1">
                <a:solidFill>
                  <a:srgbClr val="002060"/>
                </a:solidFill>
              </a:rPr>
              <a:t>omicides</a:t>
            </a:r>
            <a:r>
              <a:rPr lang="en-GB" altLang="en-US" sz="2500" dirty="0">
                <a:solidFill>
                  <a:srgbClr val="002060"/>
                </a:solidFill>
              </a:rPr>
              <a:t> in England</a:t>
            </a:r>
            <a:r>
              <a:rPr lang="hr-HR" altLang="en-US" sz="2500" dirty="0">
                <a:solidFill>
                  <a:srgbClr val="002060"/>
                </a:solidFill>
              </a:rPr>
              <a:t> by year</a:t>
            </a:r>
            <a:endParaRPr lang="en-GB" altLang="en-US" sz="2500" dirty="0">
              <a:solidFill>
                <a:srgbClr val="002060"/>
              </a:solidFill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ENGLAND_HOMICIDE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8" name="Grafikon 7">
            <a:extLst>
              <a:ext uri="{FF2B5EF4-FFF2-40B4-BE49-F238E27FC236}">
                <a16:creationId xmlns:a16="http://schemas.microsoft.com/office/drawing/2014/main" id="{DB90199C-978A-49A2-911D-9062C53BA2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5022870"/>
              </p:ext>
            </p:extLst>
          </p:nvPr>
        </p:nvGraphicFramePr>
        <p:xfrm>
          <a:off x="720000" y="1080000"/>
          <a:ext cx="792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9723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57175" y="-19050"/>
            <a:ext cx="882015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500" dirty="0">
                <a:solidFill>
                  <a:srgbClr val="002060"/>
                </a:solidFill>
              </a:rPr>
              <a:t>Homicides in </a:t>
            </a:r>
            <a:r>
              <a:rPr lang="hr-HR" altLang="en-US" sz="2500" dirty="0">
                <a:solidFill>
                  <a:srgbClr val="002060"/>
                </a:solidFill>
              </a:rPr>
              <a:t>Scotland </a:t>
            </a:r>
            <a:r>
              <a:rPr lang="hr-HR" altLang="en-US" sz="2500" dirty="0" err="1">
                <a:solidFill>
                  <a:srgbClr val="002060"/>
                </a:solidFill>
              </a:rPr>
              <a:t>by</a:t>
            </a:r>
            <a:r>
              <a:rPr lang="hr-HR" altLang="en-US" sz="2500" dirty="0">
                <a:solidFill>
                  <a:srgbClr val="002060"/>
                </a:solidFill>
              </a:rPr>
              <a:t> </a:t>
            </a:r>
            <a:r>
              <a:rPr lang="hr-HR" altLang="en-US" sz="2500" dirty="0" err="1">
                <a:solidFill>
                  <a:srgbClr val="002060"/>
                </a:solidFill>
              </a:rPr>
              <a:t>year</a:t>
            </a:r>
            <a:endParaRPr lang="en-GB" altLang="en-US" sz="2500" dirty="0">
              <a:solidFill>
                <a:srgbClr val="002060"/>
              </a:solidFill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en-US" sz="800" b="0" dirty="0">
                <a:solidFill>
                  <a:schemeClr val="folHlink"/>
                </a:solidFill>
              </a:rPr>
              <a:t>SCOTLAND</a:t>
            </a:r>
            <a:r>
              <a:rPr lang="en-GB" altLang="en-US" sz="800" b="0" dirty="0">
                <a:solidFill>
                  <a:schemeClr val="folHlink"/>
                </a:solidFill>
              </a:rPr>
              <a:t>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6" name="Grafikon 5">
            <a:extLst>
              <a:ext uri="{FF2B5EF4-FFF2-40B4-BE49-F238E27FC236}">
                <a16:creationId xmlns:a16="http://schemas.microsoft.com/office/drawing/2014/main" id="{319A7416-28E4-43BC-A0DF-581F5D3827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8162674"/>
              </p:ext>
            </p:extLst>
          </p:nvPr>
        </p:nvGraphicFramePr>
        <p:xfrm>
          <a:off x="720000" y="1080000"/>
          <a:ext cx="792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9873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57175" y="-19050"/>
            <a:ext cx="882015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500" dirty="0">
                <a:solidFill>
                  <a:srgbClr val="002060"/>
                </a:solidFill>
              </a:rPr>
              <a:t>Homicides in </a:t>
            </a:r>
            <a:r>
              <a:rPr lang="hr-HR" altLang="en-US" sz="2500" dirty="0">
                <a:solidFill>
                  <a:srgbClr val="002060"/>
                </a:solidFill>
              </a:rPr>
              <a:t>Wales </a:t>
            </a:r>
            <a:r>
              <a:rPr lang="hr-HR" altLang="en-US" sz="2500" dirty="0" err="1">
                <a:solidFill>
                  <a:srgbClr val="002060"/>
                </a:solidFill>
              </a:rPr>
              <a:t>by</a:t>
            </a:r>
            <a:r>
              <a:rPr lang="hr-HR" altLang="en-US" sz="2500" dirty="0">
                <a:solidFill>
                  <a:srgbClr val="002060"/>
                </a:solidFill>
              </a:rPr>
              <a:t> </a:t>
            </a:r>
            <a:r>
              <a:rPr lang="hr-HR" altLang="en-US" sz="2500" dirty="0" err="1">
                <a:solidFill>
                  <a:srgbClr val="002060"/>
                </a:solidFill>
              </a:rPr>
              <a:t>year</a:t>
            </a:r>
            <a:endParaRPr lang="en-GB" altLang="en-US" sz="2500" dirty="0">
              <a:solidFill>
                <a:srgbClr val="002060"/>
              </a:solidFill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en-US" sz="800" b="0" dirty="0">
                <a:solidFill>
                  <a:schemeClr val="folHlink"/>
                </a:solidFill>
              </a:rPr>
              <a:t>WALES</a:t>
            </a:r>
            <a:r>
              <a:rPr lang="en-GB" altLang="en-US" sz="800" b="0" dirty="0">
                <a:solidFill>
                  <a:schemeClr val="folHlink"/>
                </a:solidFill>
              </a:rPr>
              <a:t>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7" name="Grafikon 6">
            <a:extLst>
              <a:ext uri="{FF2B5EF4-FFF2-40B4-BE49-F238E27FC236}">
                <a16:creationId xmlns:a16="http://schemas.microsoft.com/office/drawing/2014/main" id="{BCCF7B76-CF1F-45A3-A668-E0D66E3E5F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1523438"/>
              </p:ext>
            </p:extLst>
          </p:nvPr>
        </p:nvGraphicFramePr>
        <p:xfrm>
          <a:off x="720000" y="1080000"/>
          <a:ext cx="792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1643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42875" y="155575"/>
            <a:ext cx="8858250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2060"/>
                </a:solidFill>
              </a:rPr>
              <a:t>General population homicides</a:t>
            </a:r>
            <a:r>
              <a:rPr lang="hr-HR" altLang="en-US" sz="2400" dirty="0">
                <a:solidFill>
                  <a:srgbClr val="002060"/>
                </a:solidFill>
              </a:rPr>
              <a:t> </a:t>
            </a:r>
            <a:r>
              <a:rPr lang="hr-HR" altLang="en-US" sz="2400" dirty="0" err="1">
                <a:solidFill>
                  <a:srgbClr val="002060"/>
                </a:solidFill>
              </a:rPr>
              <a:t>in</a:t>
            </a:r>
            <a:r>
              <a:rPr lang="hr-HR" altLang="en-US" sz="2400" dirty="0">
                <a:solidFill>
                  <a:srgbClr val="002060"/>
                </a:solidFill>
              </a:rPr>
              <a:t> </a:t>
            </a:r>
            <a:r>
              <a:rPr lang="hr-HR" altLang="en-US" sz="2400" dirty="0" err="1">
                <a:solidFill>
                  <a:srgbClr val="002060"/>
                </a:solidFill>
              </a:rPr>
              <a:t>the</a:t>
            </a:r>
            <a:r>
              <a:rPr lang="hr-HR" altLang="en-US" sz="2400" dirty="0">
                <a:solidFill>
                  <a:srgbClr val="002060"/>
                </a:solidFill>
              </a:rPr>
              <a:t> UK </a:t>
            </a:r>
            <a:r>
              <a:rPr lang="hr-HR" altLang="en-US" sz="2400" dirty="0" err="1">
                <a:solidFill>
                  <a:srgbClr val="002060"/>
                </a:solidFill>
              </a:rPr>
              <a:t>by</a:t>
            </a:r>
            <a:r>
              <a:rPr lang="en-GB" altLang="en-US" sz="2400" dirty="0">
                <a:solidFill>
                  <a:srgbClr val="002060"/>
                </a:solidFill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2060"/>
                </a:solidFill>
              </a:rPr>
              <a:t>age and gender of offender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809625" y="6048375"/>
            <a:ext cx="255270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en-US" sz="800" b="0" dirty="0">
                <a:solidFill>
                  <a:schemeClr val="folHlink"/>
                </a:solidFill>
              </a:rPr>
              <a:t>UK</a:t>
            </a:r>
            <a:r>
              <a:rPr lang="en-GB" altLang="en-US" sz="800" b="0" dirty="0">
                <a:solidFill>
                  <a:schemeClr val="folHlink"/>
                </a:solidFill>
              </a:rPr>
              <a:t>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2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4603609"/>
              </p:ext>
            </p:extLst>
          </p:nvPr>
        </p:nvGraphicFramePr>
        <p:xfrm>
          <a:off x="720000" y="1080000"/>
          <a:ext cx="792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57175" y="-19050"/>
            <a:ext cx="882015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solidFill>
                  <a:srgbClr val="002060"/>
                </a:solidFill>
              </a:rPr>
              <a:t>General population homicides</a:t>
            </a:r>
            <a:r>
              <a:rPr lang="hr-HR" altLang="en-US" sz="2200" dirty="0">
                <a:solidFill>
                  <a:srgbClr val="002060"/>
                </a:solidFill>
              </a:rPr>
              <a:t> </a:t>
            </a:r>
            <a:r>
              <a:rPr lang="hr-HR" altLang="en-US" sz="2200" dirty="0" err="1">
                <a:solidFill>
                  <a:srgbClr val="002060"/>
                </a:solidFill>
              </a:rPr>
              <a:t>in</a:t>
            </a:r>
            <a:r>
              <a:rPr lang="hr-HR" altLang="en-US" sz="2200" dirty="0">
                <a:solidFill>
                  <a:srgbClr val="002060"/>
                </a:solidFill>
              </a:rPr>
              <a:t> </a:t>
            </a:r>
            <a:r>
              <a:rPr lang="hr-HR" altLang="en-US" sz="2200" dirty="0" err="1">
                <a:solidFill>
                  <a:srgbClr val="002060"/>
                </a:solidFill>
              </a:rPr>
              <a:t>the</a:t>
            </a:r>
            <a:r>
              <a:rPr lang="hr-HR" altLang="en-US" sz="2200" dirty="0">
                <a:solidFill>
                  <a:srgbClr val="002060"/>
                </a:solidFill>
              </a:rPr>
              <a:t> UK</a:t>
            </a:r>
            <a:r>
              <a:rPr lang="en-GB" altLang="en-US" sz="2200" dirty="0">
                <a:solidFill>
                  <a:srgbClr val="002060"/>
                </a:solidFill>
              </a:rPr>
              <a:t>: </a:t>
            </a:r>
            <a:endParaRPr lang="hr-HR" altLang="en-US" sz="2200" dirty="0">
              <a:solidFill>
                <a:srgbClr val="00206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solidFill>
                  <a:srgbClr val="002060"/>
                </a:solidFill>
              </a:rPr>
              <a:t>relationship to offender by gender of offender</a:t>
            </a: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r-HR" altLang="en-US" sz="800" b="0" dirty="0">
                <a:solidFill>
                  <a:schemeClr val="folHlink"/>
                </a:solidFill>
              </a:rPr>
              <a:t>UK</a:t>
            </a:r>
            <a:r>
              <a:rPr lang="en-GB" altLang="en-US" sz="800" b="0" dirty="0">
                <a:solidFill>
                  <a:schemeClr val="folHlink"/>
                </a:solidFill>
              </a:rPr>
              <a:t>_HOMICIDE (200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-201</a:t>
            </a:r>
            <a:r>
              <a:rPr lang="hr-HR" altLang="en-US" sz="800" b="0" dirty="0">
                <a:solidFill>
                  <a:schemeClr val="folHlink"/>
                </a:solidFill>
              </a:rPr>
              <a:t>8</a:t>
            </a:r>
            <a:r>
              <a:rPr lang="en-GB" altLang="en-US" sz="800" b="0" dirty="0">
                <a:solidFill>
                  <a:schemeClr val="folHlink"/>
                </a:solidFill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© National Confidential Inquiry into Suicide and Safety in Mental Health. All rights reserved.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0" dirty="0">
                <a:solidFill>
                  <a:schemeClr val="folHlink"/>
                </a:solidFill>
              </a:rPr>
              <a:t>Not to be reproduced in whole or part without the permission of the copyright holder.</a:t>
            </a:r>
          </a:p>
        </p:txBody>
      </p:sp>
      <p:graphicFrame>
        <p:nvGraphicFramePr>
          <p:cNvPr id="2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4558026"/>
              </p:ext>
            </p:extLst>
          </p:nvPr>
        </p:nvGraphicFramePr>
        <p:xfrm>
          <a:off x="720000" y="1080000"/>
          <a:ext cx="792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80F76"/>
      </a:accent1>
      <a:accent2>
        <a:srgbClr val="70BC1F"/>
      </a:accent2>
      <a:accent3>
        <a:srgbClr val="FFFFFF"/>
      </a:accent3>
      <a:accent4>
        <a:srgbClr val="000000"/>
      </a:accent4>
      <a:accent5>
        <a:srgbClr val="BEAABD"/>
      </a:accent5>
      <a:accent6>
        <a:srgbClr val="65AA1B"/>
      </a:accent6>
      <a:hlink>
        <a:srgbClr val="808080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1D0E82"/>
      </a:accent1>
      <a:accent2>
        <a:srgbClr val="0099FF"/>
      </a:accent2>
      <a:accent3>
        <a:srgbClr val="FFFFFF"/>
      </a:accent3>
      <a:accent4>
        <a:srgbClr val="000000"/>
      </a:accent4>
      <a:accent5>
        <a:srgbClr val="ABAAC1"/>
      </a:accent5>
      <a:accent6>
        <a:srgbClr val="008AE7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6795</TotalTime>
  <Words>715</Words>
  <Application>Microsoft Office PowerPoint</Application>
  <PresentationFormat>Prikaz na zaslonu (4:3)</PresentationFormat>
  <Paragraphs>126</Paragraphs>
  <Slides>12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2</vt:i4>
      </vt:variant>
      <vt:variant>
        <vt:lpstr>Naslovi slajdova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1_Default Design</vt:lpstr>
      <vt:lpstr>Photo Editor Photo</vt:lpstr>
      <vt:lpstr>Image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</dc:title>
  <dc:creator>phenshaw</dc:creator>
  <cp:lastModifiedBy>Lana Bojanić</cp:lastModifiedBy>
  <cp:revision>434</cp:revision>
  <cp:lastPrinted>2018-11-05T11:27:42Z</cp:lastPrinted>
  <dcterms:created xsi:type="dcterms:W3CDTF">2002-01-22T13:11:05Z</dcterms:created>
  <dcterms:modified xsi:type="dcterms:W3CDTF">2021-09-15T14:43:53Z</dcterms:modified>
</cp:coreProperties>
</file>