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4"/>
  </p:notesMasterIdLst>
  <p:handoutMasterIdLst>
    <p:handoutMasterId r:id="rId15"/>
  </p:handoutMasterIdLst>
  <p:sldIdLst>
    <p:sldId id="368" r:id="rId2"/>
    <p:sldId id="375" r:id="rId3"/>
    <p:sldId id="343" r:id="rId4"/>
    <p:sldId id="344" r:id="rId5"/>
    <p:sldId id="374" r:id="rId6"/>
    <p:sldId id="369" r:id="rId7"/>
    <p:sldId id="371" r:id="rId8"/>
    <p:sldId id="372" r:id="rId9"/>
    <p:sldId id="373" r:id="rId10"/>
    <p:sldId id="345" r:id="rId11"/>
    <p:sldId id="346" r:id="rId12"/>
    <p:sldId id="349" r:id="rId13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09">
          <p15:clr>
            <a:srgbClr val="A4A3A4"/>
          </p15:clr>
        </p15:guide>
        <p15:guide id="2" pos="173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0176"/>
    <a:srgbClr val="00458A"/>
    <a:srgbClr val="1D0E82"/>
    <a:srgbClr val="000066"/>
    <a:srgbClr val="D6B2D6"/>
    <a:srgbClr val="B3DC1F"/>
    <a:srgbClr val="FF6600"/>
    <a:srgbClr val="003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41" autoAdjust="0"/>
  </p:normalViewPr>
  <p:slideViewPr>
    <p:cSldViewPr snapToGrid="0">
      <p:cViewPr varScale="1">
        <p:scale>
          <a:sx n="81" d="100"/>
          <a:sy n="81" d="100"/>
        </p:scale>
        <p:origin x="538" y="62"/>
      </p:cViewPr>
      <p:guideLst>
        <p:guide orient="horz" pos="1409"/>
        <p:guide pos="17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1320" y="-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2104362558758"/>
          <c:y val="0.13467199803149607"/>
          <c:w val="0.84787289388026332"/>
          <c:h val="0.73156736240110165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Number of homicides</c:v>
                </c:pt>
              </c:strCache>
            </c:strRef>
          </c:tx>
          <c:spPr>
            <a:ln w="127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12700">
                <a:solidFill>
                  <a:srgbClr val="0070C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2916666666666665E-2"/>
                  <c:y val="-4.06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845-4C80-B8D0-2A8E0742F5F3}"/>
                </c:ext>
              </c:extLst>
            </c:dLbl>
            <c:dLbl>
              <c:idx val="1"/>
              <c:layout>
                <c:manualLayout>
                  <c:x val="-2.2916666666666665E-2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845-4C80-B8D0-2A8E0742F5F3}"/>
                </c:ext>
              </c:extLst>
            </c:dLbl>
            <c:dLbl>
              <c:idx val="2"/>
              <c:layout>
                <c:manualLayout>
                  <c:x val="-2.9166666666666705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845-4C80-B8D0-2A8E0742F5F3}"/>
                </c:ext>
              </c:extLst>
            </c:dLbl>
            <c:dLbl>
              <c:idx val="3"/>
              <c:layout>
                <c:manualLayout>
                  <c:x val="-2.9166666666666667E-2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845-4C80-B8D0-2A8E0742F5F3}"/>
                </c:ext>
              </c:extLst>
            </c:dLbl>
            <c:dLbl>
              <c:idx val="4"/>
              <c:layout>
                <c:manualLayout>
                  <c:x val="-3.5416666666666742E-2"/>
                  <c:y val="-3.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845-4C80-B8D0-2A8E0742F5F3}"/>
                </c:ext>
              </c:extLst>
            </c:dLbl>
            <c:dLbl>
              <c:idx val="5"/>
              <c:layout>
                <c:manualLayout>
                  <c:x val="-3.7499999999999999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845-4C80-B8D0-2A8E0742F5F3}"/>
                </c:ext>
              </c:extLst>
            </c:dLbl>
            <c:dLbl>
              <c:idx val="6"/>
              <c:layout>
                <c:manualLayout>
                  <c:x val="-3.7499999999999999E-2"/>
                  <c:y val="-4.0625000000000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845-4C80-B8D0-2A8E0742F5F3}"/>
                </c:ext>
              </c:extLst>
            </c:dLbl>
            <c:dLbl>
              <c:idx val="7"/>
              <c:layout>
                <c:manualLayout>
                  <c:x val="-2.9166666666666667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845-4C80-B8D0-2A8E0742F5F3}"/>
                </c:ext>
              </c:extLst>
            </c:dLbl>
            <c:dLbl>
              <c:idx val="8"/>
              <c:layout>
                <c:manualLayout>
                  <c:x val="-3.3333333333333486E-2"/>
                  <c:y val="-3.1250000000000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845-4C80-B8D0-2A8E0742F5F3}"/>
                </c:ext>
              </c:extLst>
            </c:dLbl>
            <c:dLbl>
              <c:idx val="9"/>
              <c:layout>
                <c:manualLayout>
                  <c:x val="-3.3333333333333486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845-4C80-B8D0-2A8E0742F5F3}"/>
                </c:ext>
              </c:extLst>
            </c:dLbl>
            <c:dLbl>
              <c:idx val="10"/>
              <c:layout>
                <c:manualLayout>
                  <c:x val="-3.125E-2"/>
                  <c:y val="-3.437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845-4C80-B8D0-2A8E0742F5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853</c:v>
                </c:pt>
                <c:pt idx="1">
                  <c:v>761</c:v>
                </c:pt>
                <c:pt idx="2">
                  <c:v>660</c:v>
                </c:pt>
                <c:pt idx="3">
                  <c:v>625</c:v>
                </c:pt>
                <c:pt idx="4">
                  <c:v>609</c:v>
                </c:pt>
                <c:pt idx="5">
                  <c:v>589</c:v>
                </c:pt>
                <c:pt idx="6">
                  <c:v>552</c:v>
                </c:pt>
                <c:pt idx="7">
                  <c:v>460</c:v>
                </c:pt>
                <c:pt idx="8">
                  <c:v>425</c:v>
                </c:pt>
                <c:pt idx="9">
                  <c:v>398</c:v>
                </c:pt>
                <c:pt idx="10">
                  <c:v>451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45-4C80-B8D0-2A8E0742F5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2174768"/>
        <c:axId val="372177064"/>
      </c:lineChart>
      <c:catAx>
        <c:axId val="372174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Year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48751881313131318"/>
              <c:y val="0.916950198412698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7064"/>
        <c:crosses val="autoZero"/>
        <c:auto val="1"/>
        <c:lblAlgn val="ctr"/>
        <c:lblOffset val="100"/>
        <c:noMultiLvlLbl val="0"/>
      </c:catAx>
      <c:valAx>
        <c:axId val="372177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Number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homicides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4.4451388888888888E-2"/>
              <c:y val="0.290711507936507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4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Sheet1!$B$68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CB9-4C05-8B6C-7670B634182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CB9-4C05-8B6C-7670B634182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CB9-4C05-8B6C-7670B634182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CB9-4C05-8B6C-7670B6341828}"/>
                </c:ext>
              </c:extLst>
            </c:dLbl>
            <c:dLbl>
              <c:idx val="4"/>
              <c:layout>
                <c:manualLayout>
                  <c:x val="0"/>
                  <c:y val="-1.147776010758366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CB9-4C05-8B6C-7670B634182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CB9-4C05-8B6C-7670B634182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Sheet1!$A$69:$A$74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Firearms</c:v>
                </c:pt>
                <c:pt idx="5">
                  <c:v>Other methods</c:v>
                </c:pt>
              </c:strCache>
            </c:strRef>
          </c:cat>
          <c:val>
            <c:numRef>
              <c:f>Sheet1!$B$69:$B$74</c:f>
              <c:numCache>
                <c:formatCode>General</c:formatCode>
                <c:ptCount val="6"/>
                <c:pt idx="0">
                  <c:v>2097</c:v>
                </c:pt>
                <c:pt idx="1">
                  <c:v>499</c:v>
                </c:pt>
                <c:pt idx="2">
                  <c:v>863</c:v>
                </c:pt>
                <c:pt idx="3">
                  <c:v>252</c:v>
                </c:pt>
                <c:pt idx="4">
                  <c:v>336</c:v>
                </c:pt>
                <c:pt idx="5">
                  <c:v>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B9-4C05-8B6C-7670B6341828}"/>
            </c:ext>
          </c:extLst>
        </c:ser>
        <c:ser>
          <c:idx val="1"/>
          <c:order val="1"/>
          <c:tx>
            <c:strRef>
              <c:f>Sheet1!$C$68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46%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CB9-4C05-8B6C-7670B634182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10%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CB9-4C05-8B6C-7670B634182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CB9-4C05-8B6C-7670B634182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ACB9-4C05-8B6C-7670B634182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ACB9-4C05-8B6C-7670B634182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28%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ACB9-4C05-8B6C-7670B634182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Sheet1!$A$69:$A$74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Firearms</c:v>
                </c:pt>
                <c:pt idx="5">
                  <c:v>Other methods</c:v>
                </c:pt>
              </c:strCache>
            </c:strRef>
          </c:cat>
          <c:val>
            <c:numRef>
              <c:f>Sheet1!$C$69:$C$74</c:f>
              <c:numCache>
                <c:formatCode>General</c:formatCode>
                <c:ptCount val="6"/>
                <c:pt idx="0">
                  <c:v>200</c:v>
                </c:pt>
                <c:pt idx="1">
                  <c:v>46</c:v>
                </c:pt>
                <c:pt idx="2">
                  <c:v>46</c:v>
                </c:pt>
                <c:pt idx="3">
                  <c:v>15</c:v>
                </c:pt>
                <c:pt idx="4">
                  <c:v>7</c:v>
                </c:pt>
                <c:pt idx="5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CB9-4C05-8B6C-7670B63418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101117952"/>
        <c:axId val="101120256"/>
      </c:barChart>
      <c:catAx>
        <c:axId val="101117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83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Method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1120256"/>
        <c:crosses val="autoZero"/>
        <c:auto val="1"/>
        <c:lblAlgn val="ctr"/>
        <c:lblOffset val="100"/>
        <c:noMultiLvlLbl val="0"/>
      </c:catAx>
      <c:valAx>
        <c:axId val="1011202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83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1117952"/>
        <c:crosses val="autoZero"/>
        <c:crossBetween val="between"/>
      </c:valAx>
      <c:spPr>
        <a:noFill/>
        <a:ln w="25153">
          <a:noFill/>
        </a:ln>
      </c:spPr>
    </c:plotArea>
    <c:legend>
      <c:legendPos val="r"/>
      <c:layout>
        <c:manualLayout>
          <c:xMode val="edge"/>
          <c:yMode val="edge"/>
          <c:x val="0.68961476707869607"/>
          <c:y val="7.6582656057807438E-2"/>
          <c:w val="0.19232635375885276"/>
          <c:h val="0.1084047622862581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Sheet1!$B$87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Sheet1!$A$88:$A$98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Sheet1!$B$88:$B$98</c:f>
              <c:numCache>
                <c:formatCode>General</c:formatCode>
                <c:ptCount val="11"/>
                <c:pt idx="0">
                  <c:v>28</c:v>
                </c:pt>
                <c:pt idx="1">
                  <c:v>29</c:v>
                </c:pt>
                <c:pt idx="2">
                  <c:v>24</c:v>
                </c:pt>
                <c:pt idx="3">
                  <c:v>27</c:v>
                </c:pt>
                <c:pt idx="4">
                  <c:v>28</c:v>
                </c:pt>
                <c:pt idx="5">
                  <c:v>33</c:v>
                </c:pt>
                <c:pt idx="6">
                  <c:v>32</c:v>
                </c:pt>
                <c:pt idx="7">
                  <c:v>22</c:v>
                </c:pt>
                <c:pt idx="8">
                  <c:v>24</c:v>
                </c:pt>
                <c:pt idx="9">
                  <c:v>20</c:v>
                </c:pt>
                <c:pt idx="1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1D-4A25-BB3F-081EB8C3C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4188672"/>
        <c:axId val="94190592"/>
      </c:barChart>
      <c:catAx>
        <c:axId val="94188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97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 of conviction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4190592"/>
        <c:crosses val="autoZero"/>
        <c:auto val="1"/>
        <c:lblAlgn val="ctr"/>
        <c:lblOffset val="100"/>
        <c:noMultiLvlLbl val="0"/>
      </c:catAx>
      <c:valAx>
        <c:axId val="9419059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97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4188672"/>
        <c:crosses val="autoZero"/>
        <c:crossBetween val="between"/>
      </c:valAx>
      <c:spPr>
        <a:noFill/>
        <a:ln w="25446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2104362558758"/>
          <c:y val="0.13467199803149607"/>
          <c:w val="0.84787289388026332"/>
          <c:h val="0.73156736240110165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Number of homicides</c:v>
                </c:pt>
              </c:strCache>
            </c:strRef>
          </c:tx>
          <c:spPr>
            <a:ln w="127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12700">
                <a:solidFill>
                  <a:srgbClr val="0070C0"/>
                </a:solidFill>
              </a:ln>
              <a:effectLst/>
            </c:spPr>
          </c:marker>
          <c:dPt>
            <c:idx val="10"/>
            <c:marker>
              <c:symbol val="circle"/>
              <c:size val="5"/>
              <c:spPr>
                <a:solidFill>
                  <a:srgbClr val="0070C0"/>
                </a:solidFill>
                <a:ln w="12700">
                  <a:solidFill>
                    <a:srgbClr val="0070C0"/>
                  </a:solidFill>
                  <a:prstDash val="sysDash"/>
                </a:ln>
                <a:effectLst/>
              </c:spPr>
            </c:marker>
            <c:bubble3D val="0"/>
            <c:spPr>
              <a:ln w="12700" cap="rnd">
                <a:solidFill>
                  <a:srgbClr val="0070C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45A0-4ED3-AFE7-BC60DCB3E946}"/>
              </c:ext>
            </c:extLst>
          </c:dPt>
          <c:dLbls>
            <c:dLbl>
              <c:idx val="0"/>
              <c:layout>
                <c:manualLayout>
                  <c:x val="-2.2916666666666665E-2"/>
                  <c:y val="-4.06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A0-4ED3-AFE7-BC60DCB3E946}"/>
                </c:ext>
              </c:extLst>
            </c:dLbl>
            <c:dLbl>
              <c:idx val="1"/>
              <c:layout>
                <c:manualLayout>
                  <c:x val="-2.2916666666666665E-2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A0-4ED3-AFE7-BC60DCB3E946}"/>
                </c:ext>
              </c:extLst>
            </c:dLbl>
            <c:dLbl>
              <c:idx val="2"/>
              <c:layout>
                <c:manualLayout>
                  <c:x val="-2.9166666666666705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A0-4ED3-AFE7-BC60DCB3E946}"/>
                </c:ext>
              </c:extLst>
            </c:dLbl>
            <c:dLbl>
              <c:idx val="3"/>
              <c:layout>
                <c:manualLayout>
                  <c:x val="-2.9166666666666667E-2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A0-4ED3-AFE7-BC60DCB3E946}"/>
                </c:ext>
              </c:extLst>
            </c:dLbl>
            <c:dLbl>
              <c:idx val="4"/>
              <c:layout>
                <c:manualLayout>
                  <c:x val="-3.5416666666666742E-2"/>
                  <c:y val="-3.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A0-4ED3-AFE7-BC60DCB3E946}"/>
                </c:ext>
              </c:extLst>
            </c:dLbl>
            <c:dLbl>
              <c:idx val="5"/>
              <c:layout>
                <c:manualLayout>
                  <c:x val="-3.7499999999999999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A0-4ED3-AFE7-BC60DCB3E946}"/>
                </c:ext>
              </c:extLst>
            </c:dLbl>
            <c:dLbl>
              <c:idx val="6"/>
              <c:layout>
                <c:manualLayout>
                  <c:x val="-1.505050505050505E-2"/>
                  <c:y val="-2.8025793650793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A0-4ED3-AFE7-BC60DCB3E946}"/>
                </c:ext>
              </c:extLst>
            </c:dLbl>
            <c:dLbl>
              <c:idx val="7"/>
              <c:layout>
                <c:manualLayout>
                  <c:x val="-2.9166666666666667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A0-4ED3-AFE7-BC60DCB3E946}"/>
                </c:ext>
              </c:extLst>
            </c:dLbl>
            <c:dLbl>
              <c:idx val="8"/>
              <c:layout>
                <c:manualLayout>
                  <c:x val="-3.3333333333333486E-2"/>
                  <c:y val="-3.1250000000000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A0-4ED3-AFE7-BC60DCB3E946}"/>
                </c:ext>
              </c:extLst>
            </c:dLbl>
            <c:dLbl>
              <c:idx val="9"/>
              <c:layout>
                <c:manualLayout>
                  <c:x val="-3.3333333333333486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5A0-4ED3-AFE7-BC60DCB3E946}"/>
                </c:ext>
              </c:extLst>
            </c:dLbl>
            <c:dLbl>
              <c:idx val="10"/>
              <c:layout>
                <c:manualLayout>
                  <c:x val="-3.125E-2"/>
                  <c:y val="-3.437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5A0-4ED3-AFE7-BC60DCB3E9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89</c:v>
                </c:pt>
                <c:pt idx="1">
                  <c:v>71</c:v>
                </c:pt>
                <c:pt idx="2">
                  <c:v>65</c:v>
                </c:pt>
                <c:pt idx="3">
                  <c:v>82</c:v>
                </c:pt>
                <c:pt idx="4">
                  <c:v>84</c:v>
                </c:pt>
                <c:pt idx="5">
                  <c:v>78</c:v>
                </c:pt>
                <c:pt idx="6">
                  <c:v>54</c:v>
                </c:pt>
                <c:pt idx="7">
                  <c:v>50</c:v>
                </c:pt>
                <c:pt idx="8">
                  <c:v>47</c:v>
                </c:pt>
                <c:pt idx="9">
                  <c:v>41</c:v>
                </c:pt>
                <c:pt idx="10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5A0-4ED3-AFE7-BC60DCB3E9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2174768"/>
        <c:axId val="372177064"/>
      </c:lineChart>
      <c:catAx>
        <c:axId val="372174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Year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48751881313131318"/>
              <c:y val="0.921989880952380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7064"/>
        <c:crosses val="autoZero"/>
        <c:auto val="1"/>
        <c:lblAlgn val="ctr"/>
        <c:lblOffset val="100"/>
        <c:noMultiLvlLbl val="0"/>
      </c:catAx>
      <c:valAx>
        <c:axId val="372177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Number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patients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5.5676136363636358E-2"/>
              <c:y val="0.300790873015873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4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2104362558758"/>
          <c:y val="0.13467199803149607"/>
          <c:w val="0.84787289388026332"/>
          <c:h val="0.73156736240110165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Number of homicides</c:v>
                </c:pt>
              </c:strCache>
            </c:strRef>
          </c:tx>
          <c:spPr>
            <a:ln w="127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12700">
                <a:solidFill>
                  <a:srgbClr val="0070C0"/>
                </a:solidFill>
              </a:ln>
              <a:effectLst/>
            </c:spPr>
          </c:marker>
          <c:dPt>
            <c:idx val="10"/>
            <c:marker>
              <c:symbol val="circle"/>
              <c:size val="5"/>
              <c:spPr>
                <a:solidFill>
                  <a:srgbClr val="0070C0"/>
                </a:solidFill>
                <a:ln w="12700">
                  <a:solidFill>
                    <a:srgbClr val="0070C0"/>
                  </a:solidFill>
                  <a:prstDash val="solid"/>
                </a:ln>
                <a:effectLst/>
              </c:spPr>
            </c:marker>
            <c:bubble3D val="0"/>
            <c:spPr>
              <a:ln w="12700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2E6-40DC-BAB0-A423D0975FBE}"/>
              </c:ext>
            </c:extLst>
          </c:dPt>
          <c:dLbls>
            <c:dLbl>
              <c:idx val="0"/>
              <c:layout>
                <c:manualLayout>
                  <c:x val="-2.2916666666666665E-2"/>
                  <c:y val="-4.06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E6-40DC-BAB0-A423D0975FBE}"/>
                </c:ext>
              </c:extLst>
            </c:dLbl>
            <c:dLbl>
              <c:idx val="1"/>
              <c:layout>
                <c:manualLayout>
                  <c:x val="-2.2916666666666665E-2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E6-40DC-BAB0-A423D0975FBE}"/>
                </c:ext>
              </c:extLst>
            </c:dLbl>
            <c:dLbl>
              <c:idx val="2"/>
              <c:layout>
                <c:manualLayout>
                  <c:x val="-2.9166666666666705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2E6-40DC-BAB0-A423D0975FBE}"/>
                </c:ext>
              </c:extLst>
            </c:dLbl>
            <c:dLbl>
              <c:idx val="3"/>
              <c:layout>
                <c:manualLayout>
                  <c:x val="-2.9166666666666667E-2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E6-40DC-BAB0-A423D0975FBE}"/>
                </c:ext>
              </c:extLst>
            </c:dLbl>
            <c:dLbl>
              <c:idx val="4"/>
              <c:layout>
                <c:manualLayout>
                  <c:x val="-3.5416666666666742E-2"/>
                  <c:y val="-3.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2E6-40DC-BAB0-A423D0975FBE}"/>
                </c:ext>
              </c:extLst>
            </c:dLbl>
            <c:dLbl>
              <c:idx val="5"/>
              <c:layout>
                <c:manualLayout>
                  <c:x val="-3.7499999999999999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2E6-40DC-BAB0-A423D0975FBE}"/>
                </c:ext>
              </c:extLst>
            </c:dLbl>
            <c:dLbl>
              <c:idx val="6"/>
              <c:layout>
                <c:manualLayout>
                  <c:x val="-1.505050505050505E-2"/>
                  <c:y val="-2.8025793650793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2E6-40DC-BAB0-A423D0975FBE}"/>
                </c:ext>
              </c:extLst>
            </c:dLbl>
            <c:dLbl>
              <c:idx val="7"/>
              <c:layout>
                <c:manualLayout>
                  <c:x val="-2.9166666666666667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2E6-40DC-BAB0-A423D0975FBE}"/>
                </c:ext>
              </c:extLst>
            </c:dLbl>
            <c:dLbl>
              <c:idx val="8"/>
              <c:layout>
                <c:manualLayout>
                  <c:x val="-3.3333333333333486E-2"/>
                  <c:y val="-3.1250000000000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2E6-40DC-BAB0-A423D0975FBE}"/>
                </c:ext>
              </c:extLst>
            </c:dLbl>
            <c:dLbl>
              <c:idx val="9"/>
              <c:layout>
                <c:manualLayout>
                  <c:x val="-3.3333333333333486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2E6-40DC-BAB0-A423D0975FBE}"/>
                </c:ext>
              </c:extLst>
            </c:dLbl>
            <c:dLbl>
              <c:idx val="10"/>
              <c:layout>
                <c:manualLayout>
                  <c:x val="-3.125E-2"/>
                  <c:y val="-3.437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E6-40DC-BAB0-A423D0975F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699</c:v>
                </c:pt>
                <c:pt idx="1">
                  <c:v>605</c:v>
                </c:pt>
                <c:pt idx="2">
                  <c:v>524</c:v>
                </c:pt>
                <c:pt idx="3">
                  <c:v>499</c:v>
                </c:pt>
                <c:pt idx="4">
                  <c:v>494</c:v>
                </c:pt>
                <c:pt idx="5">
                  <c:v>485</c:v>
                </c:pt>
                <c:pt idx="6">
                  <c:v>469</c:v>
                </c:pt>
                <c:pt idx="7">
                  <c:v>397</c:v>
                </c:pt>
                <c:pt idx="8">
                  <c:v>359</c:v>
                </c:pt>
                <c:pt idx="9">
                  <c:v>343</c:v>
                </c:pt>
                <c:pt idx="10">
                  <c:v>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12E6-40DC-BAB0-A423D0975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2174768"/>
        <c:axId val="372177064"/>
      </c:lineChart>
      <c:catAx>
        <c:axId val="372174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Year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48751881313131318"/>
              <c:y val="0.919470039682539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7064"/>
        <c:crosses val="autoZero"/>
        <c:auto val="1"/>
        <c:lblAlgn val="ctr"/>
        <c:lblOffset val="100"/>
        <c:noMultiLvlLbl val="0"/>
      </c:catAx>
      <c:valAx>
        <c:axId val="372177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Number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homicides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4.4451388888888888E-2"/>
              <c:y val="0.300790873015873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4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2104362558758"/>
          <c:y val="0.13467199803149607"/>
          <c:w val="0.84787289388026332"/>
          <c:h val="0.73156736240110165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Number of homicides</c:v>
                </c:pt>
              </c:strCache>
            </c:strRef>
          </c:tx>
          <c:spPr>
            <a:ln w="127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12700">
                <a:solidFill>
                  <a:srgbClr val="0070C0"/>
                </a:solidFill>
              </a:ln>
              <a:effectLst/>
            </c:spPr>
          </c:marker>
          <c:dPt>
            <c:idx val="10"/>
            <c:marker>
              <c:symbol val="circle"/>
              <c:size val="5"/>
              <c:spPr>
                <a:solidFill>
                  <a:srgbClr val="0070C0"/>
                </a:solidFill>
                <a:ln w="12700">
                  <a:solidFill>
                    <a:srgbClr val="0070C0"/>
                  </a:solidFill>
                  <a:prstDash val="sysDash"/>
                </a:ln>
                <a:effectLst/>
              </c:spPr>
            </c:marker>
            <c:bubble3D val="0"/>
            <c:spPr>
              <a:ln w="12700" cap="rnd">
                <a:solidFill>
                  <a:srgbClr val="0070C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0D-436C-B958-675CE4454C39}"/>
              </c:ext>
            </c:extLst>
          </c:dPt>
          <c:dLbls>
            <c:dLbl>
              <c:idx val="0"/>
              <c:layout>
                <c:manualLayout>
                  <c:x val="-2.2916666666666665E-2"/>
                  <c:y val="-4.06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0D-436C-B958-675CE4454C39}"/>
                </c:ext>
              </c:extLst>
            </c:dLbl>
            <c:dLbl>
              <c:idx val="1"/>
              <c:layout>
                <c:manualLayout>
                  <c:x val="-2.2916666666666665E-2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0D-436C-B958-675CE4454C39}"/>
                </c:ext>
              </c:extLst>
            </c:dLbl>
            <c:dLbl>
              <c:idx val="2"/>
              <c:layout>
                <c:manualLayout>
                  <c:x val="-2.9166666666666705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F0D-436C-B958-675CE4454C39}"/>
                </c:ext>
              </c:extLst>
            </c:dLbl>
            <c:dLbl>
              <c:idx val="3"/>
              <c:layout>
                <c:manualLayout>
                  <c:x val="-2.9166666666666667E-2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F0D-436C-B958-675CE4454C39}"/>
                </c:ext>
              </c:extLst>
            </c:dLbl>
            <c:dLbl>
              <c:idx val="4"/>
              <c:layout>
                <c:manualLayout>
                  <c:x val="-3.5416666666666742E-2"/>
                  <c:y val="-3.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F0D-436C-B958-675CE4454C39}"/>
                </c:ext>
              </c:extLst>
            </c:dLbl>
            <c:dLbl>
              <c:idx val="5"/>
              <c:layout>
                <c:manualLayout>
                  <c:x val="-3.7499999999999999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F0D-436C-B958-675CE4454C39}"/>
                </c:ext>
              </c:extLst>
            </c:dLbl>
            <c:dLbl>
              <c:idx val="6"/>
              <c:layout>
                <c:manualLayout>
                  <c:x val="-1.505050505050505E-2"/>
                  <c:y val="-2.8025793650793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F0D-436C-B958-675CE4454C39}"/>
                </c:ext>
              </c:extLst>
            </c:dLbl>
            <c:dLbl>
              <c:idx val="7"/>
              <c:layout>
                <c:manualLayout>
                  <c:x val="-2.9166666666666667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F0D-436C-B958-675CE4454C39}"/>
                </c:ext>
              </c:extLst>
            </c:dLbl>
            <c:dLbl>
              <c:idx val="8"/>
              <c:layout>
                <c:manualLayout>
                  <c:x val="-3.3333333333333486E-2"/>
                  <c:y val="-3.1250000000000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F0D-436C-B958-675CE4454C39}"/>
                </c:ext>
              </c:extLst>
            </c:dLbl>
            <c:dLbl>
              <c:idx val="9"/>
              <c:layout>
                <c:manualLayout>
                  <c:x val="-3.3333333333333486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F0D-436C-B958-675CE4454C39}"/>
                </c:ext>
              </c:extLst>
            </c:dLbl>
            <c:dLbl>
              <c:idx val="10"/>
              <c:layout>
                <c:manualLayout>
                  <c:x val="-3.125E-2"/>
                  <c:y val="-3.437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0D-436C-B958-675CE4454C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69</c:v>
                </c:pt>
                <c:pt idx="1">
                  <c:v>45</c:v>
                </c:pt>
                <c:pt idx="2">
                  <c:v>53</c:v>
                </c:pt>
                <c:pt idx="3">
                  <c:v>63</c:v>
                </c:pt>
                <c:pt idx="4">
                  <c:v>59</c:v>
                </c:pt>
                <c:pt idx="5">
                  <c:v>61</c:v>
                </c:pt>
                <c:pt idx="6">
                  <c:v>45</c:v>
                </c:pt>
                <c:pt idx="7">
                  <c:v>41</c:v>
                </c:pt>
                <c:pt idx="8">
                  <c:v>40</c:v>
                </c:pt>
                <c:pt idx="9">
                  <c:v>34</c:v>
                </c:pt>
                <c:pt idx="10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F0D-436C-B958-675CE4454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2174768"/>
        <c:axId val="372177064"/>
      </c:lineChart>
      <c:catAx>
        <c:axId val="372174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Year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48751881313131318"/>
              <c:y val="0.924509722222222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7064"/>
        <c:crosses val="autoZero"/>
        <c:auto val="1"/>
        <c:lblAlgn val="ctr"/>
        <c:lblOffset val="100"/>
        <c:noMultiLvlLbl val="0"/>
      </c:catAx>
      <c:valAx>
        <c:axId val="372177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Number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patients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5.7279671717171708E-2"/>
              <c:y val="0.313390079365079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4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2104362558758"/>
          <c:y val="0.13467199803149607"/>
          <c:w val="0.84787289388026332"/>
          <c:h val="0.73156736240110165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Number of homicides</c:v>
                </c:pt>
              </c:strCache>
            </c:strRef>
          </c:tx>
          <c:spPr>
            <a:ln w="127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12700">
                <a:solidFill>
                  <a:srgbClr val="0070C0"/>
                </a:solidFill>
              </a:ln>
              <a:effectLst/>
            </c:spPr>
          </c:marker>
          <c:dPt>
            <c:idx val="10"/>
            <c:marker>
              <c:symbol val="circle"/>
              <c:size val="5"/>
              <c:spPr>
                <a:solidFill>
                  <a:srgbClr val="0070C0"/>
                </a:solidFill>
                <a:ln w="12700">
                  <a:solidFill>
                    <a:srgbClr val="0070C0"/>
                  </a:solidFill>
                  <a:prstDash val="solid"/>
                </a:ln>
                <a:effectLst/>
              </c:spPr>
            </c:marker>
            <c:bubble3D val="0"/>
            <c:spPr>
              <a:ln w="12700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24-49B3-8D3A-079D0BA1E82A}"/>
              </c:ext>
            </c:extLst>
          </c:dPt>
          <c:dLbls>
            <c:dLbl>
              <c:idx val="0"/>
              <c:layout>
                <c:manualLayout>
                  <c:x val="-2.2916666666666665E-2"/>
                  <c:y val="-4.06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24-49B3-8D3A-079D0BA1E82A}"/>
                </c:ext>
              </c:extLst>
            </c:dLbl>
            <c:dLbl>
              <c:idx val="1"/>
              <c:layout>
                <c:manualLayout>
                  <c:x val="-2.2916666666666665E-2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24-49B3-8D3A-079D0BA1E82A}"/>
                </c:ext>
              </c:extLst>
            </c:dLbl>
            <c:dLbl>
              <c:idx val="2"/>
              <c:layout>
                <c:manualLayout>
                  <c:x val="-2.9166666666666705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324-49B3-8D3A-079D0BA1E82A}"/>
                </c:ext>
              </c:extLst>
            </c:dLbl>
            <c:dLbl>
              <c:idx val="3"/>
              <c:layout>
                <c:manualLayout>
                  <c:x val="-2.9166666666666667E-2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24-49B3-8D3A-079D0BA1E82A}"/>
                </c:ext>
              </c:extLst>
            </c:dLbl>
            <c:dLbl>
              <c:idx val="4"/>
              <c:layout>
                <c:manualLayout>
                  <c:x val="-3.5416666666666742E-2"/>
                  <c:y val="-3.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324-49B3-8D3A-079D0BA1E82A}"/>
                </c:ext>
              </c:extLst>
            </c:dLbl>
            <c:dLbl>
              <c:idx val="5"/>
              <c:layout>
                <c:manualLayout>
                  <c:x val="-3.7499999999999999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24-49B3-8D3A-079D0BA1E82A}"/>
                </c:ext>
              </c:extLst>
            </c:dLbl>
            <c:dLbl>
              <c:idx val="6"/>
              <c:layout>
                <c:manualLayout>
                  <c:x val="-1.505050505050505E-2"/>
                  <c:y val="-2.8025793650793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324-49B3-8D3A-079D0BA1E82A}"/>
                </c:ext>
              </c:extLst>
            </c:dLbl>
            <c:dLbl>
              <c:idx val="7"/>
              <c:layout>
                <c:manualLayout>
                  <c:x val="-2.9166666666666667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24-49B3-8D3A-079D0BA1E82A}"/>
                </c:ext>
              </c:extLst>
            </c:dLbl>
            <c:dLbl>
              <c:idx val="8"/>
              <c:layout>
                <c:manualLayout>
                  <c:x val="-3.3333333333333486E-2"/>
                  <c:y val="-3.1250000000000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324-49B3-8D3A-079D0BA1E82A}"/>
                </c:ext>
              </c:extLst>
            </c:dLbl>
            <c:dLbl>
              <c:idx val="9"/>
              <c:layout>
                <c:manualLayout>
                  <c:x val="-3.3333333333333486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324-49B3-8D3A-079D0BA1E82A}"/>
                </c:ext>
              </c:extLst>
            </c:dLbl>
            <c:dLbl>
              <c:idx val="10"/>
              <c:layout>
                <c:manualLayout>
                  <c:x val="-3.125E-2"/>
                  <c:y val="-3.437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24-49B3-8D3A-079D0BA1E8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96</c:v>
                </c:pt>
                <c:pt idx="1">
                  <c:v>106</c:v>
                </c:pt>
                <c:pt idx="2">
                  <c:v>90</c:v>
                </c:pt>
                <c:pt idx="3">
                  <c:v>81</c:v>
                </c:pt>
                <c:pt idx="4">
                  <c:v>73</c:v>
                </c:pt>
                <c:pt idx="5">
                  <c:v>66</c:v>
                </c:pt>
                <c:pt idx="6">
                  <c:v>47</c:v>
                </c:pt>
                <c:pt idx="7">
                  <c:v>43</c:v>
                </c:pt>
                <c:pt idx="8">
                  <c:v>38</c:v>
                </c:pt>
                <c:pt idx="9">
                  <c:v>37</c:v>
                </c:pt>
                <c:pt idx="10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324-49B3-8D3A-079D0BA1E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2174768"/>
        <c:axId val="372177064"/>
      </c:lineChart>
      <c:catAx>
        <c:axId val="372174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Year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48751881313131318"/>
              <c:y val="0.919470039682539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7064"/>
        <c:crosses val="autoZero"/>
        <c:auto val="1"/>
        <c:lblAlgn val="ctr"/>
        <c:lblOffset val="100"/>
        <c:noMultiLvlLbl val="0"/>
      </c:catAx>
      <c:valAx>
        <c:axId val="372177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Number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homicides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5.7279671717171708E-2"/>
              <c:y val="0.300790873015873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4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2104362558758"/>
          <c:y val="0.13467199803149607"/>
          <c:w val="0.84787289388026332"/>
          <c:h val="0.73156736240110165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Number of homicides</c:v>
                </c:pt>
              </c:strCache>
            </c:strRef>
          </c:tx>
          <c:spPr>
            <a:ln w="127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12700">
                <a:solidFill>
                  <a:srgbClr val="0070C0"/>
                </a:solidFill>
              </a:ln>
              <a:effectLst/>
            </c:spPr>
          </c:marker>
          <c:dPt>
            <c:idx val="10"/>
            <c:marker>
              <c:symbol val="circle"/>
              <c:size val="5"/>
              <c:spPr>
                <a:solidFill>
                  <a:srgbClr val="0070C0"/>
                </a:solidFill>
                <a:ln w="12700">
                  <a:solidFill>
                    <a:srgbClr val="0070C0"/>
                  </a:solidFill>
                  <a:prstDash val="solid"/>
                </a:ln>
                <a:effectLst/>
              </c:spPr>
            </c:marker>
            <c:bubble3D val="0"/>
            <c:spPr>
              <a:ln w="12700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42F-4DE9-8936-0FAF19200F76}"/>
              </c:ext>
            </c:extLst>
          </c:dPt>
          <c:dLbls>
            <c:dLbl>
              <c:idx val="0"/>
              <c:layout>
                <c:manualLayout>
                  <c:x val="-2.2916666666666665E-2"/>
                  <c:y val="-4.06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2F-4DE9-8936-0FAF19200F76}"/>
                </c:ext>
              </c:extLst>
            </c:dLbl>
            <c:dLbl>
              <c:idx val="1"/>
              <c:layout>
                <c:manualLayout>
                  <c:x val="-2.2916666666666665E-2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2F-4DE9-8936-0FAF19200F76}"/>
                </c:ext>
              </c:extLst>
            </c:dLbl>
            <c:dLbl>
              <c:idx val="2"/>
              <c:layout>
                <c:manualLayout>
                  <c:x val="-2.9166666666666705E-2"/>
                  <c:y val="-3.4375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42F-4DE9-8936-0FAF19200F76}"/>
                </c:ext>
              </c:extLst>
            </c:dLbl>
            <c:dLbl>
              <c:idx val="3"/>
              <c:layout>
                <c:manualLayout>
                  <c:x val="-2.2752525252525312E-2"/>
                  <c:y val="-3.4980158730158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2F-4DE9-8936-0FAF19200F76}"/>
                </c:ext>
              </c:extLst>
            </c:dLbl>
            <c:dLbl>
              <c:idx val="4"/>
              <c:layout>
                <c:manualLayout>
                  <c:x val="-3.5416666666666742E-2"/>
                  <c:y val="-3.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2F-4DE9-8936-0FAF19200F76}"/>
                </c:ext>
              </c:extLst>
            </c:dLbl>
            <c:dLbl>
              <c:idx val="5"/>
              <c:layout>
                <c:manualLayout>
                  <c:x val="-2.1464646464646582E-2"/>
                  <c:y val="-4.193452380952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2F-4DE9-8936-0FAF19200F76}"/>
                </c:ext>
              </c:extLst>
            </c:dLbl>
            <c:dLbl>
              <c:idx val="6"/>
              <c:layout>
                <c:manualLayout>
                  <c:x val="-2.4671717171717171E-2"/>
                  <c:y val="-2.8025793650793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42F-4DE9-8936-0FAF19200F76}"/>
                </c:ext>
              </c:extLst>
            </c:dLbl>
            <c:dLbl>
              <c:idx val="7"/>
              <c:layout>
                <c:manualLayout>
                  <c:x val="-2.9166666666666667E-2"/>
                  <c:y val="-4.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42F-4DE9-8936-0FAF19200F76}"/>
                </c:ext>
              </c:extLst>
            </c:dLbl>
            <c:dLbl>
              <c:idx val="8"/>
              <c:layout>
                <c:manualLayout>
                  <c:x val="-2.5315656565656566E-2"/>
                  <c:y val="-3.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42F-4DE9-8936-0FAF19200F76}"/>
                </c:ext>
              </c:extLst>
            </c:dLbl>
            <c:dLbl>
              <c:idx val="9"/>
              <c:layout>
                <c:manualLayout>
                  <c:x val="-2.5315656565656684E-2"/>
                  <c:y val="-4.8789682539682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42F-4DE9-8936-0FAF19200F76}"/>
                </c:ext>
              </c:extLst>
            </c:dLbl>
            <c:dLbl>
              <c:idx val="10"/>
              <c:layout>
                <c:manualLayout>
                  <c:x val="-3.125E-2"/>
                  <c:y val="-3.437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2F-4DE9-8936-0FAF19200F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36</c:v>
                </c:pt>
                <c:pt idx="1">
                  <c:v>26</c:v>
                </c:pt>
                <c:pt idx="2">
                  <c:v>27</c:v>
                </c:pt>
                <c:pt idx="3">
                  <c:v>20</c:v>
                </c:pt>
                <c:pt idx="4">
                  <c:v>25</c:v>
                </c:pt>
                <c:pt idx="5">
                  <c:v>16</c:v>
                </c:pt>
                <c:pt idx="6">
                  <c:v>19</c:v>
                </c:pt>
                <c:pt idx="7">
                  <c:v>20</c:v>
                </c:pt>
                <c:pt idx="8">
                  <c:v>28</c:v>
                </c:pt>
                <c:pt idx="9">
                  <c:v>18</c:v>
                </c:pt>
                <c:pt idx="10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442F-4DE9-8936-0FAF19200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2174768"/>
        <c:axId val="372177064"/>
      </c:lineChart>
      <c:catAx>
        <c:axId val="372174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Year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48751881313131318"/>
              <c:y val="0.924509722222222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7064"/>
        <c:crosses val="autoZero"/>
        <c:auto val="1"/>
        <c:lblAlgn val="ctr"/>
        <c:lblOffset val="100"/>
        <c:noMultiLvlLbl val="0"/>
      </c:catAx>
      <c:valAx>
        <c:axId val="372177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Number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of</a:t>
                </a:r>
                <a:r>
                  <a:rPr lang="hr-HR" sz="1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hr-HR" sz="1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homicides</a:t>
                </a:r>
                <a:endPara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5.7279671717171708E-2"/>
              <c:y val="0.300790873015873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72174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480314960629913E-2"/>
          <c:y val="2.7942322851250607E-2"/>
          <c:w val="0.81745002187226601"/>
          <c:h val="0.861923999325175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41%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AC1-44A2-A94A-0997CE9D9AC5}"/>
                </c:ext>
              </c:extLst>
            </c:dLbl>
            <c:dLbl>
              <c:idx val="1"/>
              <c:layout>
                <c:manualLayout>
                  <c:x val="3.3417541557305337E-3"/>
                  <c:y val="-8.3451379172932542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AC1-44A2-A94A-0997CE9D9AC5}"/>
                </c:ext>
              </c:extLst>
            </c:dLbl>
            <c:dLbl>
              <c:idx val="2"/>
              <c:layout>
                <c:manualLayout>
                  <c:x val="0"/>
                  <c:y val="4.771682309513945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AC1-44A2-A94A-0997CE9D9AC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11%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AC1-44A2-A94A-0997CE9D9AC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3%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AC1-44A2-A94A-0997CE9D9AC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AC1-44A2-A94A-0997CE9D9AC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AC1-44A2-A94A-0997CE9D9A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Sheet1!$A$3:$A$9</c:f>
              <c:strCache>
                <c:ptCount val="7"/>
                <c:pt idx="0">
                  <c:v>&lt;25 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Sheet1!$B$3:$B$9</c:f>
              <c:numCache>
                <c:formatCode>General</c:formatCode>
                <c:ptCount val="7"/>
                <c:pt idx="0">
                  <c:v>1958</c:v>
                </c:pt>
                <c:pt idx="1">
                  <c:v>1305</c:v>
                </c:pt>
                <c:pt idx="2">
                  <c:v>811</c:v>
                </c:pt>
                <c:pt idx="3">
                  <c:v>502</c:v>
                </c:pt>
                <c:pt idx="4">
                  <c:v>160</c:v>
                </c:pt>
                <c:pt idx="5">
                  <c:v>45</c:v>
                </c:pt>
                <c:pt idx="6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AC1-44A2-A94A-0997CE9D9AC5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28%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AC1-44A2-A94A-0997CE9D9A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29%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AC1-44A2-A94A-0997CE9D9AC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25%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EAC1-44A2-A94A-0997CE9D9AC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AC1-44A2-A94A-0997CE9D9AC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EAC1-44A2-A94A-0997CE9D9AC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EAC1-44A2-A94A-0997CE9D9AC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&lt;1%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EAC1-44A2-A94A-0997CE9D9A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Sheet1!$A$3:$A$9</c:f>
              <c:strCache>
                <c:ptCount val="7"/>
                <c:pt idx="0">
                  <c:v>&lt;25 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Sheet1!$C$3:$C$9</c:f>
              <c:numCache>
                <c:formatCode>General</c:formatCode>
                <c:ptCount val="7"/>
                <c:pt idx="0">
                  <c:v>121</c:v>
                </c:pt>
                <c:pt idx="1">
                  <c:v>121</c:v>
                </c:pt>
                <c:pt idx="2">
                  <c:v>119</c:v>
                </c:pt>
                <c:pt idx="3">
                  <c:v>60</c:v>
                </c:pt>
                <c:pt idx="4">
                  <c:v>24</c:v>
                </c:pt>
                <c:pt idx="5">
                  <c:v>4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AC1-44A2-A94A-0997CE9D9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3613056"/>
        <c:axId val="93648000"/>
      </c:barChart>
      <c:catAx>
        <c:axId val="93613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dirty="0"/>
                  <a:t>Age-groups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3648000"/>
        <c:crosses val="autoZero"/>
        <c:auto val="1"/>
        <c:lblAlgn val="ctr"/>
        <c:lblOffset val="100"/>
        <c:noMultiLvlLbl val="0"/>
      </c:catAx>
      <c:valAx>
        <c:axId val="93648000"/>
        <c:scaling>
          <c:orientation val="minMax"/>
          <c:max val="2000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dirty="0"/>
                  <a:t>Number of homicides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3613056"/>
        <c:crosses val="autoZero"/>
        <c:crossBetween val="between"/>
      </c:valAx>
      <c:spPr>
        <a:noFill/>
        <a:ln w="25398">
          <a:noFill/>
        </a:ln>
      </c:spPr>
    </c:plotArea>
    <c:legend>
      <c:legendPos val="r"/>
      <c:layout>
        <c:manualLayout>
          <c:xMode val="edge"/>
          <c:yMode val="edge"/>
          <c:x val="0.71031651740722834"/>
          <c:y val="0.23076424270495599"/>
          <c:w val="0.17857239720034992"/>
          <c:h val="7.9019517024039809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530984942671659E-2"/>
          <c:y val="7.4575205341011044E-2"/>
          <c:w val="0.81527956900124321"/>
          <c:h val="0.798868758482595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09D-4D37-A15D-CD97D155DF3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09D-4D37-A15D-CD97D155DF3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45%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09D-4D37-A15D-CD97D155DF3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09D-4D37-A15D-CD97D155DF3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Sheet1!$A$29:$A$32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Acquaintance</c:v>
                </c:pt>
                <c:pt idx="3">
                  <c:v>Stranger</c:v>
                </c:pt>
              </c:strCache>
            </c:strRef>
          </c:cat>
          <c:val>
            <c:numRef>
              <c:f>Sheet1!$B$29:$B$32</c:f>
              <c:numCache>
                <c:formatCode>General</c:formatCode>
                <c:ptCount val="4"/>
                <c:pt idx="0">
                  <c:v>451</c:v>
                </c:pt>
                <c:pt idx="1">
                  <c:v>717</c:v>
                </c:pt>
                <c:pt idx="2">
                  <c:v>1956</c:v>
                </c:pt>
                <c:pt idx="3">
                  <c:v>1144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9D-4D37-A15D-CD97D155DF37}"/>
            </c:ext>
          </c:extLst>
        </c:ser>
        <c:ser>
          <c:idx val="1"/>
          <c:order val="1"/>
          <c:tx>
            <c:strRef>
              <c:f>Sheet1!$C$28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28%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09D-4D37-A15D-CD97D155DF3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30%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09D-4D37-A15D-CD97D155DF3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35%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09D-4D37-A15D-CD97D155DF3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09D-4D37-A15D-CD97D155DF3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Sheet1!$A$29:$A$32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Acquaintance</c:v>
                </c:pt>
                <c:pt idx="3">
                  <c:v>Stranger</c:v>
                </c:pt>
              </c:strCache>
            </c:strRef>
          </c:cat>
          <c:val>
            <c:numRef>
              <c:f>Sheet1!$C$29:$C$32</c:f>
              <c:numCache>
                <c:formatCode>General</c:formatCode>
                <c:ptCount val="4"/>
                <c:pt idx="0">
                  <c:v>132</c:v>
                </c:pt>
                <c:pt idx="1">
                  <c:v>120</c:v>
                </c:pt>
                <c:pt idx="2">
                  <c:v>142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09D-4D37-A15D-CD97D155DF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axId val="99354496"/>
        <c:axId val="99373056"/>
      </c:barChart>
      <c:catAx>
        <c:axId val="99354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Relationship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373056"/>
        <c:crosses val="autoZero"/>
        <c:auto val="1"/>
        <c:lblAlgn val="ctr"/>
        <c:lblOffset val="100"/>
        <c:noMultiLvlLbl val="0"/>
      </c:catAx>
      <c:valAx>
        <c:axId val="99373056"/>
        <c:scaling>
          <c:orientation val="minMax"/>
          <c:max val="2000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354496"/>
        <c:crosses val="autoZero"/>
        <c:crossBetween val="between"/>
      </c:valAx>
      <c:spPr>
        <a:noFill/>
        <a:ln w="25396">
          <a:noFill/>
        </a:ln>
      </c:spPr>
    </c:plotArea>
    <c:legend>
      <c:legendPos val="r"/>
      <c:layout>
        <c:manualLayout>
          <c:xMode val="edge"/>
          <c:yMode val="edge"/>
          <c:x val="0.72151185504327686"/>
          <c:y val="9.3390228061983049E-2"/>
          <c:w val="0.16675624666413558"/>
          <c:h val="8.4878561958896259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Sheet1!$B$48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01C-4705-BEC3-C0A29EFF3D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01C-4705-BEC3-C0A29EFF3D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01C-4705-BEC3-C0A29EFF3D5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01C-4705-BEC3-C0A29EFF3D58}"/>
                </c:ext>
              </c:extLst>
            </c:dLbl>
            <c:dLbl>
              <c:idx val="4"/>
              <c:layout>
                <c:manualLayout>
                  <c:x val="1.6645859342488557E-3"/>
                  <c:y val="-1.137979915401199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01C-4705-BEC3-C0A29EFF3D5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01C-4705-BEC3-C0A29EFF3D5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01C-4705-BEC3-C0A29EFF3D5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01C-4705-BEC3-C0A29EFF3D5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Sheet1!$A$49:$A$56</c:f>
              <c:strCache>
                <c:ptCount val="8"/>
                <c:pt idx="0">
                  <c:v>0-14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Sheet1!$B$49:$B$56</c:f>
              <c:numCache>
                <c:formatCode>General</c:formatCode>
                <c:ptCount val="8"/>
                <c:pt idx="0">
                  <c:v>183</c:v>
                </c:pt>
                <c:pt idx="1">
                  <c:v>1178</c:v>
                </c:pt>
                <c:pt idx="2">
                  <c:v>1011</c:v>
                </c:pt>
                <c:pt idx="3">
                  <c:v>991</c:v>
                </c:pt>
                <c:pt idx="4">
                  <c:v>706</c:v>
                </c:pt>
                <c:pt idx="5">
                  <c:v>405</c:v>
                </c:pt>
                <c:pt idx="6">
                  <c:v>167</c:v>
                </c:pt>
                <c:pt idx="7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01C-4705-BEC3-C0A29EFF3D58}"/>
            </c:ext>
          </c:extLst>
        </c:ser>
        <c:ser>
          <c:idx val="1"/>
          <c:order val="1"/>
          <c:tx>
            <c:strRef>
              <c:f>Sheet1!$C$48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01C-4705-BEC3-C0A29EFF3D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401C-4705-BEC3-C0A29EFF3D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401C-4705-BEC3-C0A29EFF3D5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401C-4705-BEC3-C0A29EFF3D5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401C-4705-BEC3-C0A29EFF3D5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401C-4705-BEC3-C0A29EFF3D5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401C-4705-BEC3-C0A29EFF3D5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401C-4705-BEC3-C0A29EFF3D5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Sheet1!$A$49:$A$56</c:f>
              <c:strCache>
                <c:ptCount val="8"/>
                <c:pt idx="0">
                  <c:v>0-14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Sheet1!$C$49:$C$56</c:f>
              <c:numCache>
                <c:formatCode>General</c:formatCode>
                <c:ptCount val="8"/>
                <c:pt idx="0">
                  <c:v>91</c:v>
                </c:pt>
                <c:pt idx="1">
                  <c:v>60</c:v>
                </c:pt>
                <c:pt idx="2">
                  <c:v>54</c:v>
                </c:pt>
                <c:pt idx="3">
                  <c:v>83</c:v>
                </c:pt>
                <c:pt idx="4">
                  <c:v>61</c:v>
                </c:pt>
                <c:pt idx="5">
                  <c:v>42</c:v>
                </c:pt>
                <c:pt idx="6">
                  <c:v>23</c:v>
                </c:pt>
                <c:pt idx="7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01C-4705-BEC3-C0A29EFF3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9375744"/>
        <c:axId val="99435264"/>
      </c:barChart>
      <c:catAx>
        <c:axId val="99375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Age-groups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435264"/>
        <c:crosses val="autoZero"/>
        <c:auto val="1"/>
        <c:lblAlgn val="ctr"/>
        <c:lblOffset val="100"/>
        <c:noMultiLvlLbl val="0"/>
      </c:catAx>
      <c:valAx>
        <c:axId val="99435264"/>
        <c:scaling>
          <c:orientation val="minMax"/>
          <c:max val="1200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375744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73735081897576826"/>
          <c:y val="7.2119322335001887E-2"/>
          <c:w val="0.15639801394252473"/>
          <c:h val="8.7253705962810957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171825" y="422275"/>
            <a:ext cx="32480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1D0E8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fontAlgn="b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7ADE237E-FABD-4F5C-A954-BC9DDF3E4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34821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55613"/>
            <a:ext cx="1008062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2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412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2713" y="1200150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587500" y="5046663"/>
            <a:ext cx="4303713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F79B538F-0E67-4459-8642-CAA291DAA8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1750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555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oleObject" Target="../embeddings/oleObject3.bin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352381" imgH="438095" progId="">
                  <p:embed/>
                </p:oleObj>
              </mc:Choice>
              <mc:Fallback>
                <p:oleObj name="Photo Editor Photo" r:id="rId2" imgW="1352381" imgH="43809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2298700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2298413" imgH="2539683" progId="">
                  <p:embed/>
                </p:oleObj>
              </mc:Choice>
              <mc:Fallback>
                <p:oleObj name="Image" r:id="rId4" imgW="2298413" imgH="253968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2298700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38125"/>
            <a:ext cx="1990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2286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22733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22606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7" imgW="1352381" imgH="438095" progId="">
                  <p:embed/>
                </p:oleObj>
              </mc:Choice>
              <mc:Fallback>
                <p:oleObj name="Photo Editor Photo" r:id="rId7" imgW="1352381" imgH="43809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2736850" y="1498600"/>
            <a:ext cx="5656263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412215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06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863" y="1549400"/>
            <a:ext cx="1512887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1549400"/>
            <a:ext cx="438626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375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49400"/>
            <a:ext cx="6051550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43200" y="2139950"/>
            <a:ext cx="6049963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6088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42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114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139950"/>
            <a:ext cx="2947988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3588" y="2139950"/>
            <a:ext cx="2949575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57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66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41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09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731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87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1549400"/>
            <a:ext cx="6051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Header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139950"/>
            <a:ext cx="6049963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825"/>
            <a:ext cx="91440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4938" y="1050925"/>
            <a:ext cx="8353425" cy="1149350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National Confidential Inquiry into Suicide </a:t>
            </a:r>
          </a:p>
          <a:p>
            <a:pPr algn="ctr">
              <a:defRPr/>
            </a:pP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and Safety in Mental Health</a:t>
            </a:r>
          </a:p>
          <a:p>
            <a:pPr>
              <a:defRPr/>
            </a:pPr>
            <a:endParaRPr lang="en-GB" altLang="en-US" sz="3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GB" altLang="en-US" sz="3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5968" y="6111875"/>
            <a:ext cx="7612063" cy="622300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Homicide data for the UK (2008 – 2018)</a:t>
            </a:r>
          </a:p>
          <a:p>
            <a:pPr algn="ctr">
              <a:defRPr/>
            </a:pPr>
            <a:endParaRPr lang="en-GB" altLang="en-US" sz="3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434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123825"/>
            <a:ext cx="18415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03213" y="4763"/>
            <a:ext cx="8840787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2060"/>
                </a:solidFill>
              </a:rPr>
              <a:t>General population homicides</a:t>
            </a:r>
            <a:r>
              <a:rPr lang="hr-HR" altLang="en-US" sz="2400" dirty="0">
                <a:solidFill>
                  <a:srgbClr val="002060"/>
                </a:solidFill>
              </a:rPr>
              <a:t> </a:t>
            </a:r>
            <a:r>
              <a:rPr lang="hr-HR" altLang="en-US" sz="2400" dirty="0" err="1">
                <a:solidFill>
                  <a:srgbClr val="002060"/>
                </a:solidFill>
              </a:rPr>
              <a:t>in</a:t>
            </a:r>
            <a:r>
              <a:rPr lang="hr-HR" altLang="en-US" sz="2400" dirty="0">
                <a:solidFill>
                  <a:srgbClr val="002060"/>
                </a:solidFill>
              </a:rPr>
              <a:t> </a:t>
            </a:r>
            <a:r>
              <a:rPr lang="hr-HR" altLang="en-US" sz="2400" dirty="0" err="1">
                <a:solidFill>
                  <a:srgbClr val="002060"/>
                </a:solidFill>
              </a:rPr>
              <a:t>the</a:t>
            </a:r>
            <a:r>
              <a:rPr lang="hr-HR" altLang="en-US" sz="2400" dirty="0">
                <a:solidFill>
                  <a:srgbClr val="002060"/>
                </a:solidFill>
              </a:rPr>
              <a:t> UK</a:t>
            </a:r>
            <a:r>
              <a:rPr lang="en-GB" altLang="en-US" sz="2400" dirty="0">
                <a:solidFill>
                  <a:srgbClr val="002060"/>
                </a:solidFill>
              </a:rPr>
              <a:t>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2060"/>
                </a:solidFill>
              </a:rPr>
              <a:t>age of victim by gender of offender</a:t>
            </a: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0" y="641350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981154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57175" y="155575"/>
            <a:ext cx="87820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>
                <a:solidFill>
                  <a:srgbClr val="002060"/>
                </a:solidFill>
              </a:rPr>
              <a:t>General population homicides</a:t>
            </a:r>
            <a:r>
              <a:rPr lang="hr-HR" altLang="en-US" sz="2200" dirty="0">
                <a:solidFill>
                  <a:srgbClr val="002060"/>
                </a:solidFill>
              </a:rPr>
              <a:t> </a:t>
            </a:r>
            <a:r>
              <a:rPr lang="hr-HR" altLang="en-US" sz="2200" dirty="0" err="1">
                <a:solidFill>
                  <a:srgbClr val="002060"/>
                </a:solidFill>
              </a:rPr>
              <a:t>in</a:t>
            </a:r>
            <a:r>
              <a:rPr lang="hr-HR" altLang="en-US" sz="2200" dirty="0">
                <a:solidFill>
                  <a:srgbClr val="002060"/>
                </a:solidFill>
              </a:rPr>
              <a:t> </a:t>
            </a:r>
            <a:r>
              <a:rPr lang="hr-HR" altLang="en-US" sz="2200" dirty="0" err="1">
                <a:solidFill>
                  <a:srgbClr val="002060"/>
                </a:solidFill>
              </a:rPr>
              <a:t>the</a:t>
            </a:r>
            <a:r>
              <a:rPr lang="hr-HR" altLang="en-US" sz="2200" dirty="0">
                <a:solidFill>
                  <a:srgbClr val="002060"/>
                </a:solidFill>
              </a:rPr>
              <a:t> UK</a:t>
            </a:r>
            <a:r>
              <a:rPr lang="en-GB" altLang="en-US" sz="2200" dirty="0">
                <a:solidFill>
                  <a:srgbClr val="002060"/>
                </a:solidFill>
              </a:rPr>
              <a:t>: method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>
                <a:solidFill>
                  <a:srgbClr val="002060"/>
                </a:solidFill>
              </a:rPr>
              <a:t>of homicide by gender of offender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0" y="641350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990718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46869" y="-147251"/>
            <a:ext cx="8770937" cy="11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2060"/>
                </a:solidFill>
              </a:rPr>
              <a:t>Offenders convicted of manslaughter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2060"/>
                </a:solidFill>
              </a:rPr>
              <a:t>section 2 (diminished responsibility)</a:t>
            </a:r>
            <a:r>
              <a:rPr lang="hr-HR" altLang="en-US" sz="2400" dirty="0">
                <a:solidFill>
                  <a:srgbClr val="002060"/>
                </a:solidFill>
              </a:rPr>
              <a:t> </a:t>
            </a:r>
            <a:r>
              <a:rPr lang="hr-HR" altLang="en-US" sz="2400" dirty="0" err="1">
                <a:solidFill>
                  <a:srgbClr val="002060"/>
                </a:solidFill>
              </a:rPr>
              <a:t>in</a:t>
            </a:r>
            <a:r>
              <a:rPr lang="hr-HR" altLang="en-US" sz="2400" dirty="0">
                <a:solidFill>
                  <a:srgbClr val="002060"/>
                </a:solidFill>
              </a:rPr>
              <a:t> </a:t>
            </a:r>
            <a:r>
              <a:rPr lang="hr-HR" altLang="en-US" sz="2400" dirty="0" err="1">
                <a:solidFill>
                  <a:srgbClr val="002060"/>
                </a:solidFill>
              </a:rPr>
              <a:t>the</a:t>
            </a:r>
            <a:r>
              <a:rPr lang="hr-HR" altLang="en-US" sz="2400" dirty="0">
                <a:solidFill>
                  <a:srgbClr val="002060"/>
                </a:solidFill>
              </a:rPr>
              <a:t> UK</a:t>
            </a:r>
            <a:endParaRPr lang="en-GB" altLang="en-US" sz="2400" dirty="0">
              <a:solidFill>
                <a:srgbClr val="002060"/>
              </a:solidFill>
            </a:endParaRP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0" y="6403975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857332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42875" y="155575"/>
            <a:ext cx="885825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en-US" sz="3000" dirty="0">
                <a:solidFill>
                  <a:srgbClr val="002060"/>
                </a:solidFill>
              </a:rPr>
              <a:t>H</a:t>
            </a:r>
            <a:r>
              <a:rPr lang="en-GB" altLang="en-US" sz="3000" dirty="0" err="1">
                <a:solidFill>
                  <a:srgbClr val="002060"/>
                </a:solidFill>
              </a:rPr>
              <a:t>omicides</a:t>
            </a:r>
            <a:r>
              <a:rPr lang="en-GB" altLang="en-US" sz="3000" dirty="0">
                <a:solidFill>
                  <a:srgbClr val="002060"/>
                </a:solidFill>
              </a:rPr>
              <a:t> 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the UK by year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err="1">
                <a:solidFill>
                  <a:schemeClr val="folHlink"/>
                </a:solidFill>
              </a:rPr>
              <a:t>UK_HOMICIDE</a:t>
            </a:r>
            <a:r>
              <a:rPr lang="en-GB" altLang="en-US" sz="800" b="0" dirty="0">
                <a:solidFill>
                  <a:schemeClr val="folHlink"/>
                </a:solidFill>
              </a:rPr>
              <a:t>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16FDF2D8-A21F-4653-BC0F-D3AC3E14A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0995320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2253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42875" y="155575"/>
            <a:ext cx="885825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Patient homicides 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the UK by year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809625" y="6048375"/>
            <a:ext cx="25527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800">
              <a:latin typeface="Arial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err="1">
                <a:solidFill>
                  <a:schemeClr val="folHlink"/>
                </a:solidFill>
              </a:rPr>
              <a:t>UK_HOMICIDE</a:t>
            </a:r>
            <a:r>
              <a:rPr lang="en-GB" altLang="en-US" sz="800" b="0" dirty="0">
                <a:solidFill>
                  <a:schemeClr val="folHlink"/>
                </a:solidFill>
              </a:rPr>
              <a:t>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16E342F2-BCE2-4A2B-813B-CAB48ED9A3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3452661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7175" y="-19050"/>
            <a:ext cx="88201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 dirty="0">
                <a:solidFill>
                  <a:srgbClr val="002060"/>
                </a:solidFill>
              </a:rPr>
              <a:t>Homicides in England</a:t>
            </a:r>
            <a:r>
              <a:rPr lang="hr-HR" altLang="en-US" sz="2500" dirty="0">
                <a:solidFill>
                  <a:srgbClr val="002060"/>
                </a:solidFill>
              </a:rPr>
              <a:t> </a:t>
            </a:r>
            <a:r>
              <a:rPr lang="hr-HR" altLang="en-US" sz="2500" dirty="0" err="1">
                <a:solidFill>
                  <a:srgbClr val="002060"/>
                </a:solidFill>
              </a:rPr>
              <a:t>by</a:t>
            </a:r>
            <a:r>
              <a:rPr lang="hr-HR" altLang="en-US" sz="2500" dirty="0">
                <a:solidFill>
                  <a:srgbClr val="002060"/>
                </a:solidFill>
              </a:rPr>
              <a:t> </a:t>
            </a:r>
            <a:r>
              <a:rPr lang="hr-HR" altLang="en-US" sz="2500" dirty="0" err="1">
                <a:solidFill>
                  <a:srgbClr val="002060"/>
                </a:solidFill>
              </a:rPr>
              <a:t>year</a:t>
            </a:r>
            <a:endParaRPr lang="en-GB" altLang="en-US" sz="2500" dirty="0">
              <a:solidFill>
                <a:srgbClr val="002060"/>
              </a:solidFill>
            </a:endParaRP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6AAF4B1F-A97B-4528-B9BF-37C4E77E20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145468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7175" y="-19050"/>
            <a:ext cx="88201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en-US" sz="2500" dirty="0">
                <a:solidFill>
                  <a:srgbClr val="002060"/>
                </a:solidFill>
              </a:rPr>
              <a:t>Patient h</a:t>
            </a:r>
            <a:r>
              <a:rPr lang="en-GB" altLang="en-US" sz="2500" dirty="0" err="1">
                <a:solidFill>
                  <a:srgbClr val="002060"/>
                </a:solidFill>
              </a:rPr>
              <a:t>omicides</a:t>
            </a:r>
            <a:r>
              <a:rPr lang="en-GB" altLang="en-US" sz="2500" dirty="0">
                <a:solidFill>
                  <a:srgbClr val="002060"/>
                </a:solidFill>
              </a:rPr>
              <a:t> in England</a:t>
            </a:r>
            <a:r>
              <a:rPr lang="hr-HR" altLang="en-US" sz="2500" dirty="0">
                <a:solidFill>
                  <a:srgbClr val="002060"/>
                </a:solidFill>
              </a:rPr>
              <a:t> by year</a:t>
            </a:r>
            <a:endParaRPr lang="en-GB" altLang="en-US" sz="2500" dirty="0">
              <a:solidFill>
                <a:srgbClr val="002060"/>
              </a:solidFill>
            </a:endParaRP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DB90199C-978A-49A2-911D-9062C53BA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5022870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9723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7175" y="-19050"/>
            <a:ext cx="88201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 dirty="0">
                <a:solidFill>
                  <a:srgbClr val="002060"/>
                </a:solidFill>
              </a:rPr>
              <a:t>Homicides in </a:t>
            </a:r>
            <a:r>
              <a:rPr lang="hr-HR" altLang="en-US" sz="2500" dirty="0">
                <a:solidFill>
                  <a:srgbClr val="002060"/>
                </a:solidFill>
              </a:rPr>
              <a:t>Scotland </a:t>
            </a:r>
            <a:r>
              <a:rPr lang="hr-HR" altLang="en-US" sz="2500" dirty="0" err="1">
                <a:solidFill>
                  <a:srgbClr val="002060"/>
                </a:solidFill>
              </a:rPr>
              <a:t>by</a:t>
            </a:r>
            <a:r>
              <a:rPr lang="hr-HR" altLang="en-US" sz="2500" dirty="0">
                <a:solidFill>
                  <a:srgbClr val="002060"/>
                </a:solidFill>
              </a:rPr>
              <a:t> </a:t>
            </a:r>
            <a:r>
              <a:rPr lang="hr-HR" altLang="en-US" sz="2500" dirty="0" err="1">
                <a:solidFill>
                  <a:srgbClr val="002060"/>
                </a:solidFill>
              </a:rPr>
              <a:t>year</a:t>
            </a:r>
            <a:endParaRPr lang="en-GB" altLang="en-US" sz="2500" dirty="0">
              <a:solidFill>
                <a:srgbClr val="002060"/>
              </a:solidFill>
            </a:endParaRP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SCOTLAND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319A7416-28E4-43BC-A0DF-581F5D3827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8162674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987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7175" y="-19050"/>
            <a:ext cx="88201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 dirty="0">
                <a:solidFill>
                  <a:srgbClr val="002060"/>
                </a:solidFill>
              </a:rPr>
              <a:t>Homicides in </a:t>
            </a:r>
            <a:r>
              <a:rPr lang="hr-HR" altLang="en-US" sz="2500" dirty="0">
                <a:solidFill>
                  <a:srgbClr val="002060"/>
                </a:solidFill>
              </a:rPr>
              <a:t>Wales </a:t>
            </a:r>
            <a:r>
              <a:rPr lang="hr-HR" altLang="en-US" sz="2500" dirty="0" err="1">
                <a:solidFill>
                  <a:srgbClr val="002060"/>
                </a:solidFill>
              </a:rPr>
              <a:t>by</a:t>
            </a:r>
            <a:r>
              <a:rPr lang="hr-HR" altLang="en-US" sz="2500" dirty="0">
                <a:solidFill>
                  <a:srgbClr val="002060"/>
                </a:solidFill>
              </a:rPr>
              <a:t> </a:t>
            </a:r>
            <a:r>
              <a:rPr lang="hr-HR" altLang="en-US" sz="2500" dirty="0" err="1">
                <a:solidFill>
                  <a:srgbClr val="002060"/>
                </a:solidFill>
              </a:rPr>
              <a:t>year</a:t>
            </a:r>
            <a:endParaRPr lang="en-GB" altLang="en-US" sz="2500" dirty="0">
              <a:solidFill>
                <a:srgbClr val="002060"/>
              </a:solidFill>
            </a:endParaRP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WALES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BCCF7B76-CF1F-45A3-A668-E0D66E3E5F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523438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1643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42875" y="155575"/>
            <a:ext cx="885825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2060"/>
                </a:solidFill>
              </a:rPr>
              <a:t>General population homicides</a:t>
            </a:r>
            <a:r>
              <a:rPr lang="hr-HR" altLang="en-US" sz="2400" dirty="0">
                <a:solidFill>
                  <a:srgbClr val="002060"/>
                </a:solidFill>
              </a:rPr>
              <a:t> </a:t>
            </a:r>
            <a:r>
              <a:rPr lang="hr-HR" altLang="en-US" sz="2400" dirty="0" err="1">
                <a:solidFill>
                  <a:srgbClr val="002060"/>
                </a:solidFill>
              </a:rPr>
              <a:t>in</a:t>
            </a:r>
            <a:r>
              <a:rPr lang="hr-HR" altLang="en-US" sz="2400" dirty="0">
                <a:solidFill>
                  <a:srgbClr val="002060"/>
                </a:solidFill>
              </a:rPr>
              <a:t> </a:t>
            </a:r>
            <a:r>
              <a:rPr lang="hr-HR" altLang="en-US" sz="2400" dirty="0" err="1">
                <a:solidFill>
                  <a:srgbClr val="002060"/>
                </a:solidFill>
              </a:rPr>
              <a:t>the</a:t>
            </a:r>
            <a:r>
              <a:rPr lang="hr-HR" altLang="en-US" sz="2400" dirty="0">
                <a:solidFill>
                  <a:srgbClr val="002060"/>
                </a:solidFill>
              </a:rPr>
              <a:t> UK </a:t>
            </a:r>
            <a:r>
              <a:rPr lang="hr-HR" altLang="en-US" sz="2400" dirty="0" err="1">
                <a:solidFill>
                  <a:srgbClr val="002060"/>
                </a:solidFill>
              </a:rPr>
              <a:t>by</a:t>
            </a:r>
            <a:r>
              <a:rPr lang="en-GB" altLang="en-US" sz="2400" dirty="0">
                <a:solidFill>
                  <a:srgbClr val="00206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2060"/>
                </a:solidFill>
              </a:rPr>
              <a:t>age and gender of offender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809625" y="6048375"/>
            <a:ext cx="25527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800">
              <a:latin typeface="Arial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603609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7175" y="-19050"/>
            <a:ext cx="88201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>
                <a:solidFill>
                  <a:srgbClr val="002060"/>
                </a:solidFill>
              </a:rPr>
              <a:t>General population homicides</a:t>
            </a:r>
            <a:r>
              <a:rPr lang="hr-HR" altLang="en-US" sz="2200" dirty="0">
                <a:solidFill>
                  <a:srgbClr val="002060"/>
                </a:solidFill>
              </a:rPr>
              <a:t> </a:t>
            </a:r>
            <a:r>
              <a:rPr lang="hr-HR" altLang="en-US" sz="2200" dirty="0" err="1">
                <a:solidFill>
                  <a:srgbClr val="002060"/>
                </a:solidFill>
              </a:rPr>
              <a:t>in</a:t>
            </a:r>
            <a:r>
              <a:rPr lang="hr-HR" altLang="en-US" sz="2200" dirty="0">
                <a:solidFill>
                  <a:srgbClr val="002060"/>
                </a:solidFill>
              </a:rPr>
              <a:t> </a:t>
            </a:r>
            <a:r>
              <a:rPr lang="hr-HR" altLang="en-US" sz="2200" dirty="0" err="1">
                <a:solidFill>
                  <a:srgbClr val="002060"/>
                </a:solidFill>
              </a:rPr>
              <a:t>the</a:t>
            </a:r>
            <a:r>
              <a:rPr lang="hr-HR" altLang="en-US" sz="2200" dirty="0">
                <a:solidFill>
                  <a:srgbClr val="002060"/>
                </a:solidFill>
              </a:rPr>
              <a:t> UK</a:t>
            </a:r>
            <a:r>
              <a:rPr lang="en-GB" altLang="en-US" sz="2200" dirty="0">
                <a:solidFill>
                  <a:srgbClr val="002060"/>
                </a:solidFill>
              </a:rPr>
              <a:t>: </a:t>
            </a:r>
            <a:endParaRPr lang="hr-HR" altLang="en-US" sz="22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>
                <a:solidFill>
                  <a:srgbClr val="002060"/>
                </a:solidFill>
              </a:rPr>
              <a:t>relationship to offender by gender of offender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8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4558026"/>
              </p:ext>
            </p:extLst>
          </p:nvPr>
        </p:nvGraphicFramePr>
        <p:xfrm>
          <a:off x="720000" y="1080000"/>
          <a:ext cx="792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0E82"/>
      </a:accent1>
      <a:accent2>
        <a:srgbClr val="0099FF"/>
      </a:accent2>
      <a:accent3>
        <a:srgbClr val="FFFFFF"/>
      </a:accent3>
      <a:accent4>
        <a:srgbClr val="000000"/>
      </a:accent4>
      <a:accent5>
        <a:srgbClr val="ABAAC1"/>
      </a:accent5>
      <a:accent6>
        <a:srgbClr val="008AE7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6795</TotalTime>
  <Words>715</Words>
  <Application>Microsoft Office PowerPoint</Application>
  <PresentationFormat>Prikaz na zaslonu (4:3)</PresentationFormat>
  <Paragraphs>126</Paragraphs>
  <Slides>12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2</vt:i4>
      </vt:variant>
      <vt:variant>
        <vt:lpstr>Naslovi slajdova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1_Default Design</vt:lpstr>
      <vt:lpstr>Photo Editor Photo</vt:lpstr>
      <vt:lpstr>Image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phenshaw</dc:creator>
  <cp:lastModifiedBy>Lana Bojanić</cp:lastModifiedBy>
  <cp:revision>434</cp:revision>
  <cp:lastPrinted>2018-11-05T11:27:42Z</cp:lastPrinted>
  <dcterms:created xsi:type="dcterms:W3CDTF">2002-01-22T13:11:05Z</dcterms:created>
  <dcterms:modified xsi:type="dcterms:W3CDTF">2021-09-15T14:43:53Z</dcterms:modified>
</cp:coreProperties>
</file>