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6/16/2020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6/16/2020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6/16/2020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6/16/2020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6/16/2020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6/16/2020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6/16/2020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surveymonkey.com/r/R2JBG8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8427D-FE9C-45DD-AC69-DDC976A7B36D}"/>
              </a:ext>
            </a:extLst>
          </p:cNvPr>
          <p:cNvSpPr>
            <a:spLocks noGrp="1"/>
          </p:cNvSpPr>
          <p:nvPr>
            <p:ph type="ctrTitle"/>
          </p:nvPr>
        </p:nvSpPr>
        <p:spPr/>
        <p:txBody>
          <a:bodyPr/>
          <a:lstStyle/>
          <a:p>
            <a:r>
              <a:rPr lang="en-GB" dirty="0"/>
              <a:t>HOW to write an abstract</a:t>
            </a:r>
          </a:p>
        </p:txBody>
      </p:sp>
      <p:sp>
        <p:nvSpPr>
          <p:cNvPr id="3" name="Subtitle 2">
            <a:extLst>
              <a:ext uri="{FF2B5EF4-FFF2-40B4-BE49-F238E27FC236}">
                <a16:creationId xmlns:a16="http://schemas.microsoft.com/office/drawing/2014/main" id="{E3C93CB8-0B1B-45BD-A935-1DCED066EC5D}"/>
              </a:ext>
            </a:extLst>
          </p:cNvPr>
          <p:cNvSpPr>
            <a:spLocks noGrp="1"/>
          </p:cNvSpPr>
          <p:nvPr>
            <p:ph type="subTitle" idx="1"/>
          </p:nvPr>
        </p:nvSpPr>
        <p:spPr/>
        <p:txBody>
          <a:bodyPr/>
          <a:lstStyle/>
          <a:p>
            <a:r>
              <a:rPr lang="en-GB" b="1" dirty="0"/>
              <a:t>SEED ONLINE STUDY SKILLS SESSIONS</a:t>
            </a:r>
          </a:p>
          <a:p>
            <a:endParaRPr lang="en-GB" dirty="0"/>
          </a:p>
        </p:txBody>
      </p:sp>
    </p:spTree>
    <p:extLst>
      <p:ext uri="{BB962C8B-B14F-4D97-AF65-F5344CB8AC3E}">
        <p14:creationId xmlns:p14="http://schemas.microsoft.com/office/powerpoint/2010/main" val="4044860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502DB-3208-428C-A3C5-287535EC0556}"/>
              </a:ext>
            </a:extLst>
          </p:cNvPr>
          <p:cNvSpPr>
            <a:spLocks noGrp="1"/>
          </p:cNvSpPr>
          <p:nvPr>
            <p:ph type="title"/>
          </p:nvPr>
        </p:nvSpPr>
        <p:spPr/>
        <p:txBody>
          <a:bodyPr/>
          <a:lstStyle/>
          <a:p>
            <a:pPr algn="ctr"/>
            <a:r>
              <a:rPr lang="en-GB" b="1" dirty="0"/>
              <a:t>An abstract is a summary of your paper</a:t>
            </a:r>
          </a:p>
        </p:txBody>
      </p:sp>
      <p:sp>
        <p:nvSpPr>
          <p:cNvPr id="3" name="Content Placeholder 2">
            <a:extLst>
              <a:ext uri="{FF2B5EF4-FFF2-40B4-BE49-F238E27FC236}">
                <a16:creationId xmlns:a16="http://schemas.microsoft.com/office/drawing/2014/main" id="{15B2BFC3-6665-428D-9BF4-84F1BFA81A87}"/>
              </a:ext>
            </a:extLst>
          </p:cNvPr>
          <p:cNvSpPr>
            <a:spLocks noGrp="1"/>
          </p:cNvSpPr>
          <p:nvPr>
            <p:ph idx="1"/>
          </p:nvPr>
        </p:nvSpPr>
        <p:spPr/>
        <p:txBody>
          <a:bodyPr>
            <a:normAutofit fontScale="92500" lnSpcReduction="20000"/>
          </a:bodyPr>
          <a:lstStyle/>
          <a:p>
            <a:r>
              <a:rPr lang="en-GB" sz="2400" dirty="0"/>
              <a:t>Abstracts are required for all your research projects, whether UG or PGT, dissertations or theses</a:t>
            </a:r>
          </a:p>
          <a:p>
            <a:r>
              <a:rPr lang="en-GB" sz="2400" dirty="0"/>
              <a:t>It acts as a summary of your entire research</a:t>
            </a:r>
          </a:p>
          <a:p>
            <a:r>
              <a:rPr lang="en-GB" sz="2400" dirty="0"/>
              <a:t>But it can be challenging to summarise an entire paper in just one page (usually, 300-500 words; depends on the type of research – BA dissertation? PhD thesis?</a:t>
            </a:r>
          </a:p>
          <a:p>
            <a:r>
              <a:rPr lang="en-GB" sz="2400" dirty="0"/>
              <a:t>Likewise, we rely on reading abstracts for published papers, to decide whether or not to read the whole paper</a:t>
            </a:r>
          </a:p>
          <a:p>
            <a:r>
              <a:rPr lang="en-GB" sz="2400" dirty="0"/>
              <a:t>Often, the abstract is the last thing to be written</a:t>
            </a:r>
          </a:p>
        </p:txBody>
      </p:sp>
    </p:spTree>
    <p:extLst>
      <p:ext uri="{BB962C8B-B14F-4D97-AF65-F5344CB8AC3E}">
        <p14:creationId xmlns:p14="http://schemas.microsoft.com/office/powerpoint/2010/main" val="3736523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11CF6-8F4C-40EF-9820-815AACBF8A8D}"/>
              </a:ext>
            </a:extLst>
          </p:cNvPr>
          <p:cNvSpPr>
            <a:spLocks noGrp="1"/>
          </p:cNvSpPr>
          <p:nvPr>
            <p:ph type="title"/>
          </p:nvPr>
        </p:nvSpPr>
        <p:spPr/>
        <p:txBody>
          <a:bodyPr/>
          <a:lstStyle/>
          <a:p>
            <a:pPr algn="ctr"/>
            <a:r>
              <a:rPr lang="en-GB" b="1" dirty="0"/>
              <a:t>How to write an ABSTRACT</a:t>
            </a:r>
          </a:p>
        </p:txBody>
      </p:sp>
      <p:sp>
        <p:nvSpPr>
          <p:cNvPr id="3" name="Content Placeholder 2">
            <a:extLst>
              <a:ext uri="{FF2B5EF4-FFF2-40B4-BE49-F238E27FC236}">
                <a16:creationId xmlns:a16="http://schemas.microsoft.com/office/drawing/2014/main" id="{EB54BFCD-2BDB-4E8A-9725-533FCCD2DF73}"/>
              </a:ext>
            </a:extLst>
          </p:cNvPr>
          <p:cNvSpPr>
            <a:spLocks noGrp="1"/>
          </p:cNvSpPr>
          <p:nvPr>
            <p:ph idx="1"/>
          </p:nvPr>
        </p:nvSpPr>
        <p:spPr/>
        <p:txBody>
          <a:bodyPr>
            <a:normAutofit lnSpcReduction="10000"/>
          </a:bodyPr>
          <a:lstStyle/>
          <a:p>
            <a:r>
              <a:rPr lang="en-GB" dirty="0"/>
              <a:t>Having a look at abstracts from journal articles can be a good place to obtain some ideas for writing your own abstract – we will look at some later</a:t>
            </a:r>
          </a:p>
          <a:p>
            <a:r>
              <a:rPr lang="en-GB" dirty="0"/>
              <a:t>For now, construct your abstract as follows:</a:t>
            </a:r>
          </a:p>
          <a:p>
            <a:pPr lvl="1"/>
            <a:r>
              <a:rPr lang="en-GB" b="1" dirty="0"/>
              <a:t>WHAT?</a:t>
            </a:r>
          </a:p>
          <a:p>
            <a:pPr lvl="1"/>
            <a:r>
              <a:rPr lang="en-GB" b="1" dirty="0"/>
              <a:t>WHAT?</a:t>
            </a:r>
          </a:p>
          <a:p>
            <a:pPr lvl="1"/>
            <a:r>
              <a:rPr lang="en-GB" b="1" dirty="0"/>
              <a:t>WHY?</a:t>
            </a:r>
          </a:p>
          <a:p>
            <a:pPr lvl="1"/>
            <a:r>
              <a:rPr lang="en-GB" b="1" dirty="0"/>
              <a:t>HOW?</a:t>
            </a:r>
          </a:p>
          <a:p>
            <a:pPr lvl="1"/>
            <a:r>
              <a:rPr lang="en-GB" b="1" dirty="0"/>
              <a:t>WHAT?</a:t>
            </a:r>
          </a:p>
          <a:p>
            <a:pPr lvl="1"/>
            <a:r>
              <a:rPr lang="en-GB" b="1" dirty="0"/>
              <a:t>WHAT?</a:t>
            </a:r>
          </a:p>
          <a:p>
            <a:pPr marL="0" indent="0">
              <a:buNone/>
            </a:pPr>
            <a:endParaRPr lang="en-GB" dirty="0"/>
          </a:p>
        </p:txBody>
      </p:sp>
    </p:spTree>
    <p:extLst>
      <p:ext uri="{BB962C8B-B14F-4D97-AF65-F5344CB8AC3E}">
        <p14:creationId xmlns:p14="http://schemas.microsoft.com/office/powerpoint/2010/main" val="2705568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332A3-FD47-466A-ABAE-5015F678787E}"/>
              </a:ext>
            </a:extLst>
          </p:cNvPr>
          <p:cNvSpPr>
            <a:spLocks noGrp="1"/>
          </p:cNvSpPr>
          <p:nvPr>
            <p:ph type="title"/>
          </p:nvPr>
        </p:nvSpPr>
        <p:spPr/>
        <p:txBody>
          <a:bodyPr/>
          <a:lstStyle/>
          <a:p>
            <a:pPr algn="ctr"/>
            <a:r>
              <a:rPr lang="en-GB" b="1" dirty="0"/>
              <a:t>The components</a:t>
            </a:r>
          </a:p>
        </p:txBody>
      </p:sp>
      <p:sp>
        <p:nvSpPr>
          <p:cNvPr id="3" name="Content Placeholder 2">
            <a:extLst>
              <a:ext uri="{FF2B5EF4-FFF2-40B4-BE49-F238E27FC236}">
                <a16:creationId xmlns:a16="http://schemas.microsoft.com/office/drawing/2014/main" id="{1B25D6DD-9D6B-41CF-8D89-74DD9FA90CFF}"/>
              </a:ext>
            </a:extLst>
          </p:cNvPr>
          <p:cNvSpPr>
            <a:spLocks noGrp="1"/>
          </p:cNvSpPr>
          <p:nvPr>
            <p:ph idx="1"/>
          </p:nvPr>
        </p:nvSpPr>
        <p:spPr/>
        <p:txBody>
          <a:bodyPr/>
          <a:lstStyle/>
          <a:p>
            <a:r>
              <a:rPr lang="en-GB" b="1" dirty="0"/>
              <a:t>WHAT</a:t>
            </a:r>
            <a:r>
              <a:rPr lang="en-GB" dirty="0"/>
              <a:t> is the subject area from which your own research derives?</a:t>
            </a:r>
          </a:p>
          <a:p>
            <a:r>
              <a:rPr lang="en-GB" b="1" dirty="0"/>
              <a:t>WHAT</a:t>
            </a:r>
            <a:r>
              <a:rPr lang="en-GB" dirty="0"/>
              <a:t> is your research paper’s specific focus within the above research area?</a:t>
            </a:r>
          </a:p>
          <a:p>
            <a:r>
              <a:rPr lang="en-GB" b="1" dirty="0"/>
              <a:t>WHY </a:t>
            </a:r>
            <a:r>
              <a:rPr lang="en-GB" dirty="0"/>
              <a:t>is your research needed?</a:t>
            </a:r>
          </a:p>
          <a:p>
            <a:r>
              <a:rPr lang="en-GB" b="1" dirty="0"/>
              <a:t>HOW </a:t>
            </a:r>
            <a:r>
              <a:rPr lang="en-GB" dirty="0"/>
              <a:t>did you collect your data?</a:t>
            </a:r>
          </a:p>
          <a:p>
            <a:r>
              <a:rPr lang="en-GB" b="1" dirty="0"/>
              <a:t>WHAT </a:t>
            </a:r>
            <a:r>
              <a:rPr lang="en-GB" dirty="0"/>
              <a:t>are the main results (i.e. the most interesting aspect of your study)?</a:t>
            </a:r>
          </a:p>
          <a:p>
            <a:r>
              <a:rPr lang="en-GB" b="1" dirty="0"/>
              <a:t>WHAT</a:t>
            </a:r>
            <a:r>
              <a:rPr lang="en-GB" dirty="0"/>
              <a:t> are the implications for your results?</a:t>
            </a:r>
          </a:p>
        </p:txBody>
      </p:sp>
    </p:spTree>
    <p:extLst>
      <p:ext uri="{BB962C8B-B14F-4D97-AF65-F5344CB8AC3E}">
        <p14:creationId xmlns:p14="http://schemas.microsoft.com/office/powerpoint/2010/main" val="1750227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B4D90-794A-40DC-B559-BA3D6E8840B4}"/>
              </a:ext>
            </a:extLst>
          </p:cNvPr>
          <p:cNvSpPr>
            <a:spLocks noGrp="1"/>
          </p:cNvSpPr>
          <p:nvPr>
            <p:ph type="title"/>
          </p:nvPr>
        </p:nvSpPr>
        <p:spPr/>
        <p:txBody>
          <a:bodyPr/>
          <a:lstStyle/>
          <a:p>
            <a:pPr algn="ctr"/>
            <a:r>
              <a:rPr lang="en-GB" b="1" dirty="0"/>
              <a:t>THE COMPONENTS</a:t>
            </a:r>
          </a:p>
        </p:txBody>
      </p:sp>
      <p:sp>
        <p:nvSpPr>
          <p:cNvPr id="3" name="Content Placeholder 2">
            <a:extLst>
              <a:ext uri="{FF2B5EF4-FFF2-40B4-BE49-F238E27FC236}">
                <a16:creationId xmlns:a16="http://schemas.microsoft.com/office/drawing/2014/main" id="{B207E1D2-2A16-4C2F-9F7A-C5065FBDB403}"/>
              </a:ext>
            </a:extLst>
          </p:cNvPr>
          <p:cNvSpPr>
            <a:spLocks noGrp="1"/>
          </p:cNvSpPr>
          <p:nvPr>
            <p:ph idx="1"/>
          </p:nvPr>
        </p:nvSpPr>
        <p:spPr/>
        <p:txBody>
          <a:bodyPr>
            <a:normAutofit/>
          </a:bodyPr>
          <a:lstStyle/>
          <a:p>
            <a:pPr marL="0" indent="0">
              <a:buNone/>
            </a:pPr>
            <a:r>
              <a:rPr lang="en-GB" dirty="0"/>
              <a:t>The model on the previous slide is by no means the only one; you can just do the following:</a:t>
            </a:r>
          </a:p>
          <a:p>
            <a:pPr marL="0" indent="0">
              <a:buNone/>
            </a:pPr>
            <a:endParaRPr lang="en-GB" dirty="0"/>
          </a:p>
          <a:p>
            <a:r>
              <a:rPr lang="en-GB" b="1" dirty="0"/>
              <a:t>WHAT</a:t>
            </a:r>
            <a:r>
              <a:rPr lang="en-GB" dirty="0"/>
              <a:t> is your research paper’s specific focus?</a:t>
            </a:r>
          </a:p>
          <a:p>
            <a:r>
              <a:rPr lang="en-GB" b="1" dirty="0"/>
              <a:t>HOW </a:t>
            </a:r>
            <a:r>
              <a:rPr lang="en-GB" dirty="0"/>
              <a:t>did you collect your data?</a:t>
            </a:r>
          </a:p>
          <a:p>
            <a:r>
              <a:rPr lang="en-GB" b="1" dirty="0"/>
              <a:t>WHAT </a:t>
            </a:r>
            <a:r>
              <a:rPr lang="en-GB" dirty="0"/>
              <a:t>are the main results (i.e. the most interesting aspect of your study)?</a:t>
            </a:r>
          </a:p>
          <a:p>
            <a:r>
              <a:rPr lang="en-GB" b="1" dirty="0"/>
              <a:t>WHAT</a:t>
            </a:r>
            <a:r>
              <a:rPr lang="en-GB" dirty="0"/>
              <a:t> are the implications for your results?</a:t>
            </a:r>
          </a:p>
          <a:p>
            <a:endParaRPr lang="en-GB" dirty="0"/>
          </a:p>
          <a:p>
            <a:endParaRPr lang="en-GB" dirty="0"/>
          </a:p>
        </p:txBody>
      </p:sp>
    </p:spTree>
    <p:extLst>
      <p:ext uri="{BB962C8B-B14F-4D97-AF65-F5344CB8AC3E}">
        <p14:creationId xmlns:p14="http://schemas.microsoft.com/office/powerpoint/2010/main" val="1143077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1916D-1A72-47E1-AD47-9BBDD38B1C5F}"/>
              </a:ext>
            </a:extLst>
          </p:cNvPr>
          <p:cNvSpPr>
            <a:spLocks noGrp="1"/>
          </p:cNvSpPr>
          <p:nvPr>
            <p:ph type="title"/>
          </p:nvPr>
        </p:nvSpPr>
        <p:spPr>
          <a:xfrm>
            <a:off x="1451579" y="279901"/>
            <a:ext cx="9603275" cy="1049235"/>
          </a:xfrm>
        </p:spPr>
        <p:txBody>
          <a:bodyPr/>
          <a:lstStyle/>
          <a:p>
            <a:pPr algn="ctr"/>
            <a:r>
              <a:rPr lang="en-GB" b="1" dirty="0"/>
              <a:t>PRACTICE</a:t>
            </a:r>
          </a:p>
        </p:txBody>
      </p:sp>
      <p:sp>
        <p:nvSpPr>
          <p:cNvPr id="3" name="Content Placeholder 2">
            <a:extLst>
              <a:ext uri="{FF2B5EF4-FFF2-40B4-BE49-F238E27FC236}">
                <a16:creationId xmlns:a16="http://schemas.microsoft.com/office/drawing/2014/main" id="{B73C0D19-5E49-4820-9E71-AB2E28656807}"/>
              </a:ext>
            </a:extLst>
          </p:cNvPr>
          <p:cNvSpPr>
            <a:spLocks noGrp="1"/>
          </p:cNvSpPr>
          <p:nvPr>
            <p:ph idx="1"/>
          </p:nvPr>
        </p:nvSpPr>
        <p:spPr>
          <a:xfrm>
            <a:off x="1451579" y="1900636"/>
            <a:ext cx="9603275" cy="3450613"/>
          </a:xfrm>
        </p:spPr>
        <p:txBody>
          <a:bodyPr>
            <a:normAutofit fontScale="92500" lnSpcReduction="20000"/>
          </a:bodyPr>
          <a:lstStyle/>
          <a:p>
            <a:pPr marL="0" indent="0">
              <a:buNone/>
            </a:pPr>
            <a:r>
              <a:rPr lang="en-GB" b="1" dirty="0"/>
              <a:t>WHAT? </a:t>
            </a:r>
            <a:r>
              <a:rPr lang="en-GB" dirty="0"/>
              <a:t>The topic of language and identity has been well covered within the literature (</a:t>
            </a:r>
            <a:r>
              <a:rPr lang="en-GB" dirty="0" err="1"/>
              <a:t>e.g</a:t>
            </a:r>
            <a:r>
              <a:rPr lang="en-GB" dirty="0"/>
              <a:t>………).  Clearly, language plays a large role in how we see ourselves, and are perceived by others.</a:t>
            </a:r>
          </a:p>
          <a:p>
            <a:pPr marL="0" indent="0">
              <a:buNone/>
            </a:pPr>
            <a:r>
              <a:rPr lang="en-GB" b="1" dirty="0"/>
              <a:t>WHAT? </a:t>
            </a:r>
            <a:r>
              <a:rPr lang="en-GB" dirty="0"/>
              <a:t>This study investigates language and identity from the perspective of teacher trainees in the UK, focusing on the role accent plays in the development of a professional teacher identity.</a:t>
            </a:r>
          </a:p>
          <a:p>
            <a:pPr marL="0" indent="0">
              <a:buNone/>
            </a:pPr>
            <a:r>
              <a:rPr lang="en-GB" b="1" dirty="0"/>
              <a:t>WHY? </a:t>
            </a:r>
            <a:r>
              <a:rPr lang="en-GB" dirty="0"/>
              <a:t>This is an important gap to fill, given the focus on equality and diversity in society and yet, there is little information on this subject from an accent-based perspective. Moreover, the study can shed light on an important aspect of identity in Britain and address how some accents which are stigmatised in society are perceived in teacher training.</a:t>
            </a:r>
          </a:p>
        </p:txBody>
      </p:sp>
    </p:spTree>
    <p:extLst>
      <p:ext uri="{BB962C8B-B14F-4D97-AF65-F5344CB8AC3E}">
        <p14:creationId xmlns:p14="http://schemas.microsoft.com/office/powerpoint/2010/main" val="243366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69DB9-1543-422A-9FD7-B6750D613AD0}"/>
              </a:ext>
            </a:extLst>
          </p:cNvPr>
          <p:cNvSpPr>
            <a:spLocks noGrp="1"/>
          </p:cNvSpPr>
          <p:nvPr>
            <p:ph type="title"/>
          </p:nvPr>
        </p:nvSpPr>
        <p:spPr/>
        <p:txBody>
          <a:bodyPr/>
          <a:lstStyle/>
          <a:p>
            <a:pPr algn="ctr"/>
            <a:r>
              <a:rPr lang="en-GB" b="1" dirty="0"/>
              <a:t>PRACTICE</a:t>
            </a:r>
          </a:p>
        </p:txBody>
      </p:sp>
      <p:sp>
        <p:nvSpPr>
          <p:cNvPr id="3" name="Content Placeholder 2">
            <a:extLst>
              <a:ext uri="{FF2B5EF4-FFF2-40B4-BE49-F238E27FC236}">
                <a16:creationId xmlns:a16="http://schemas.microsoft.com/office/drawing/2014/main" id="{94949898-BAFF-4DAC-9FB0-08B60185FC64}"/>
              </a:ext>
            </a:extLst>
          </p:cNvPr>
          <p:cNvSpPr>
            <a:spLocks noGrp="1"/>
          </p:cNvSpPr>
          <p:nvPr>
            <p:ph idx="1"/>
          </p:nvPr>
        </p:nvSpPr>
        <p:spPr/>
        <p:txBody>
          <a:bodyPr>
            <a:normAutofit lnSpcReduction="10000"/>
          </a:bodyPr>
          <a:lstStyle/>
          <a:p>
            <a:r>
              <a:rPr lang="en-GB" b="1" dirty="0"/>
              <a:t>HOW? </a:t>
            </a:r>
            <a:r>
              <a:rPr lang="en-GB" dirty="0"/>
              <a:t>For this study, I used semi-structured interviews with ten teacher trainees from the UK, in order to obtain information on the ways in which their accent plays a part in their personal, and professional, identity.</a:t>
            </a:r>
          </a:p>
          <a:p>
            <a:r>
              <a:rPr lang="en-GB" b="1" dirty="0"/>
              <a:t>WHAT? </a:t>
            </a:r>
            <a:r>
              <a:rPr lang="en-GB" dirty="0"/>
              <a:t>From the results, it is clear that teachers with Northern accents, notably those perceived as ‘broad’, are most likely to be advised to reduce their accent for teaching. Several teachers are not in agreement with this, however.</a:t>
            </a:r>
          </a:p>
          <a:p>
            <a:r>
              <a:rPr lang="en-GB" b="1" dirty="0"/>
              <a:t>WHAT? </a:t>
            </a:r>
            <a:r>
              <a:rPr lang="en-GB" dirty="0"/>
              <a:t>This suggests that accent prejudice is perhaps a factor in teacher training, with some accents still treated differently from others, even within a profession that encourages diversity.</a:t>
            </a:r>
          </a:p>
        </p:txBody>
      </p:sp>
    </p:spTree>
    <p:extLst>
      <p:ext uri="{BB962C8B-B14F-4D97-AF65-F5344CB8AC3E}">
        <p14:creationId xmlns:p14="http://schemas.microsoft.com/office/powerpoint/2010/main" val="927152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544F4-9C3B-45C4-9FDF-C74DE1D57A2F}"/>
              </a:ext>
            </a:extLst>
          </p:cNvPr>
          <p:cNvSpPr>
            <a:spLocks noGrp="1"/>
          </p:cNvSpPr>
          <p:nvPr>
            <p:ph type="title"/>
          </p:nvPr>
        </p:nvSpPr>
        <p:spPr/>
        <p:txBody>
          <a:bodyPr/>
          <a:lstStyle/>
          <a:p>
            <a:pPr algn="ctr"/>
            <a:r>
              <a:rPr lang="en-GB" b="1" dirty="0"/>
              <a:t>FEEDBACK</a:t>
            </a:r>
          </a:p>
        </p:txBody>
      </p:sp>
      <p:sp>
        <p:nvSpPr>
          <p:cNvPr id="3" name="Content Placeholder 2">
            <a:extLst>
              <a:ext uri="{FF2B5EF4-FFF2-40B4-BE49-F238E27FC236}">
                <a16:creationId xmlns:a16="http://schemas.microsoft.com/office/drawing/2014/main" id="{2572EE92-54A6-465D-8A33-A3EE5643FC06}"/>
              </a:ext>
            </a:extLst>
          </p:cNvPr>
          <p:cNvSpPr>
            <a:spLocks noGrp="1"/>
          </p:cNvSpPr>
          <p:nvPr>
            <p:ph idx="1"/>
          </p:nvPr>
        </p:nvSpPr>
        <p:spPr/>
        <p:txBody>
          <a:bodyPr/>
          <a:lstStyle/>
          <a:p>
            <a:pPr marL="0" indent="0">
              <a:buNone/>
            </a:pPr>
            <a:r>
              <a:rPr lang="en-GB" dirty="0"/>
              <a:t>I’d be grateful if you could continue to provide feedback for the sessions:</a:t>
            </a:r>
          </a:p>
          <a:p>
            <a:pPr marL="0" indent="0" algn="ctr">
              <a:buNone/>
            </a:pPr>
            <a:endParaRPr lang="en-GB" sz="3600" b="1" dirty="0"/>
          </a:p>
          <a:p>
            <a:pPr marL="0" indent="0" algn="ctr">
              <a:buNone/>
            </a:pPr>
            <a:r>
              <a:rPr lang="en-GB" sz="3600" b="1" dirty="0">
                <a:hlinkClick r:id="rId2">
                  <a:extLst>
                    <a:ext uri="{A12FA001-AC4F-418D-AE19-62706E023703}">
                      <ahyp:hlinkClr xmlns:ahyp="http://schemas.microsoft.com/office/drawing/2018/hyperlinkcolor" val="tx"/>
                    </a:ext>
                  </a:extLst>
                </a:hlinkClick>
              </a:rPr>
              <a:t>https://www.surveymonkey.com/r/R2JBG8L</a:t>
            </a:r>
            <a:endParaRPr lang="en-GB" sz="3600" b="1" dirty="0"/>
          </a:p>
        </p:txBody>
      </p:sp>
    </p:spTree>
    <p:extLst>
      <p:ext uri="{BB962C8B-B14F-4D97-AF65-F5344CB8AC3E}">
        <p14:creationId xmlns:p14="http://schemas.microsoft.com/office/powerpoint/2010/main" val="237783248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0</TotalTime>
  <Words>579</Words>
  <Application>Microsoft Office PowerPoint</Application>
  <PresentationFormat>Widescreen</PresentationFormat>
  <Paragraphs>43</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Gill Sans MT</vt:lpstr>
      <vt:lpstr>Gallery</vt:lpstr>
      <vt:lpstr>HOW to write an abstract</vt:lpstr>
      <vt:lpstr>An abstract is a summary of your paper</vt:lpstr>
      <vt:lpstr>How to write an ABSTRACT</vt:lpstr>
      <vt:lpstr>The components</vt:lpstr>
      <vt:lpstr>THE COMPONENTS</vt:lpstr>
      <vt:lpstr>PRACTICE</vt:lpstr>
      <vt:lpstr>PRACTICE</vt:lpstr>
      <vt:lpstr>FEEDBACK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write an abstract</dc:title>
  <dc:creator>Author</dc:creator>
  <cp:lastModifiedBy>Author</cp:lastModifiedBy>
  <cp:revision>14</cp:revision>
  <dcterms:created xsi:type="dcterms:W3CDTF">2020-06-16T14:56:51Z</dcterms:created>
  <dcterms:modified xsi:type="dcterms:W3CDTF">2020-06-16T16:31:36Z</dcterms:modified>
</cp:coreProperties>
</file>