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69" r:id="rId2"/>
    <p:sldId id="573" r:id="rId3"/>
    <p:sldId id="572" r:id="rId4"/>
    <p:sldId id="521" r:id="rId5"/>
    <p:sldId id="523" r:id="rId6"/>
    <p:sldId id="570" r:id="rId7"/>
    <p:sldId id="469" r:id="rId8"/>
    <p:sldId id="547" r:id="rId9"/>
    <p:sldId id="467" r:id="rId10"/>
    <p:sldId id="490" r:id="rId11"/>
    <p:sldId id="571" r:id="rId12"/>
    <p:sldId id="433" r:id="rId13"/>
    <p:sldId id="561" r:id="rId14"/>
    <p:sldId id="537" r:id="rId15"/>
    <p:sldId id="390" r:id="rId16"/>
    <p:sldId id="410" r:id="rId17"/>
    <p:sldId id="562" r:id="rId18"/>
    <p:sldId id="461" r:id="rId19"/>
    <p:sldId id="533" r:id="rId20"/>
    <p:sldId id="555" r:id="rId21"/>
    <p:sldId id="524" r:id="rId22"/>
    <p:sldId id="563" r:id="rId23"/>
    <p:sldId id="564" r:id="rId24"/>
    <p:sldId id="553" r:id="rId25"/>
    <p:sldId id="554" r:id="rId26"/>
    <p:sldId id="550" r:id="rId27"/>
    <p:sldId id="551" r:id="rId28"/>
    <p:sldId id="503" r:id="rId29"/>
    <p:sldId id="556" r:id="rId30"/>
    <p:sldId id="565" r:id="rId31"/>
    <p:sldId id="568" r:id="rId32"/>
    <p:sldId id="534" r:id="rId33"/>
    <p:sldId id="437" r:id="rId34"/>
    <p:sldId id="488" r:id="rId35"/>
    <p:sldId id="574" r:id="rId36"/>
    <p:sldId id="580" r:id="rId37"/>
    <p:sldId id="576" r:id="rId38"/>
    <p:sldId id="577" r:id="rId39"/>
    <p:sldId id="578" r:id="rId40"/>
    <p:sldId id="581" r:id="rId4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0C0"/>
    <a:srgbClr val="003F7E"/>
    <a:srgbClr val="003399"/>
    <a:srgbClr val="CCECFF"/>
    <a:srgbClr val="CCFFFF"/>
    <a:srgbClr val="99CCFF"/>
    <a:srgbClr val="66CCFF"/>
    <a:srgbClr val="33CC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1" autoAdjust="0"/>
    <p:restoredTop sz="79929" autoAdjust="0"/>
  </p:normalViewPr>
  <p:slideViewPr>
    <p:cSldViewPr snapToGrid="0">
      <p:cViewPr>
        <p:scale>
          <a:sx n="80" d="100"/>
          <a:sy n="80" d="100"/>
        </p:scale>
        <p:origin x="-1296" y="-18"/>
      </p:cViewPr>
      <p:guideLst>
        <p:guide orient="horz" pos="1409"/>
        <p:guide pos="1730"/>
      </p:guideLst>
    </p:cSldViewPr>
  </p:slideViewPr>
  <p:outlineViewPr>
    <p:cViewPr>
      <p:scale>
        <a:sx n="33" d="100"/>
        <a:sy n="33" d="100"/>
      </p:scale>
      <p:origin x="0" y="5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750"/>
    </p:cViewPr>
  </p:sorterViewPr>
  <p:notesViewPr>
    <p:cSldViewPr snapToGrid="0">
      <p:cViewPr>
        <p:scale>
          <a:sx n="75" d="100"/>
          <a:sy n="75" d="100"/>
        </p:scale>
        <p:origin x="-210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FSP-AD1\NCI\Isabelle\REPORT%202018\UK\UK%20Figures\Fig%201%20gen%20pop%20rates%20UK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RAFT%2010.doc!_1592642038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FSP-AD1\NCI\Saied\ANNUAL%20REPORT\2018\Suicide\England\output\New%20topics%20rates%20of%20self%20harm%20SHORT%20TERM%203MS%2006-16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FIGURES%20TO%20SEND%20DESIGNER%20MATT\CYP%20section%20age%20by%20gender%20CR%2018092018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RAFT%2010.doc!_1592653901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G:\SUDS\Fig%2095%20number%20of%20SUDs%20by%20sex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g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RAFT%2010.doc!_1592740059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FSP-AD1\NCI\INQUIRY_PRESENTATION%20MASTER%20SLIDES\Annual%20Report%20Launch%202018\patient%20suicides,%20UK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FSP-AD1\NCI\Isabelle\REPORT%202018\ENGLAND\ENGLAND%20SUICIDE%20FIGURES\Fig%209%20patient%20rate%20per%20MH%20contact%20figure.xls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FSP-AD1\NCI\Isabelle\REPORT%202018\ENGLAND\ENGLAND%20SUICIDE%20FIGURES\Fig%2011%20patient%20methods%20pie%20ENGLAN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NGLAND\ENGLAND%20SUICIDE%20FIGURES\Fig%2021%20crisis%20resolution%20and%20inpatients%20ENGLAND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RAFT%2010.doc!_159956310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541209716758445E-2"/>
          <c:y val="0.13614711494291343"/>
          <c:w val="0.8939828080229224"/>
          <c:h val="0.676931680569631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England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</c:spPr>
          </c:marker>
          <c:dPt>
            <c:idx val="10"/>
            <c:bubble3D val="0"/>
            <c:spPr>
              <a:ln>
                <a:solidFill>
                  <a:srgbClr val="002060"/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3.2517203257902236E-2"/>
                  <c:y val="3.339205261028228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9.4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395776459174718E-2"/>
                  <c:y val="2.861513896067608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9.4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437673442682147E-2"/>
                  <c:y val="3.347411981667022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10.1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614240913295595E-2"/>
                  <c:y val="2.762072100939886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9.4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551215233336469E-2"/>
                  <c:y val="2.760385070993982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9.5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894200806173617E-2"/>
                  <c:y val="2.927490880696264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9.6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172747031262877E-2"/>
                  <c:y val="2.474424374348083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10.3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615606729262876E-2"/>
                  <c:y val="2.574381627425144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10.0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491021847236585E-2"/>
                  <c:y val="2.673692955236516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9.6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702599854101333E-2"/>
                  <c:y val="2.264672424327751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9.8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2879167324714744E-2"/>
                  <c:y val="2.603813376507854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9.2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86962750716332393"/>
                  <c:y val="0.589203228623892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93982808022922648"/>
                  <c:y val="0.605635191175155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Sheet1!$A$6:$A$16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Sheet1!$B$6:$B$16</c:f>
              <c:numCache>
                <c:formatCode>0.0</c:formatCode>
                <c:ptCount val="11"/>
                <c:pt idx="0">
                  <c:v>9.3902099408356801</c:v>
                </c:pt>
                <c:pt idx="1">
                  <c:v>9.3623520131568174</c:v>
                </c:pt>
                <c:pt idx="2">
                  <c:v>10.102468267039248</c:v>
                </c:pt>
                <c:pt idx="3">
                  <c:v>9.4394286039734059</c:v>
                </c:pt>
                <c:pt idx="4">
                  <c:v>9.4598888114134354</c:v>
                </c:pt>
                <c:pt idx="5">
                  <c:v>9.5878695112759846</c:v>
                </c:pt>
                <c:pt idx="6">
                  <c:v>10.340986478639092</c:v>
                </c:pt>
                <c:pt idx="7">
                  <c:v>9.9949712007726497</c:v>
                </c:pt>
                <c:pt idx="8">
                  <c:v>9.6128610798126637</c:v>
                </c:pt>
                <c:pt idx="9">
                  <c:v>9.8011875772281094</c:v>
                </c:pt>
                <c:pt idx="10">
                  <c:v>9.2128202797722825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Northern Ireland</c:v>
                </c:pt>
              </c:strCache>
            </c:strRef>
          </c:tx>
          <c:spPr>
            <a:ln>
              <a:solidFill>
                <a:srgbClr val="780F76">
                  <a:lumMod val="75000"/>
                </a:srgbClr>
              </a:solidFill>
            </a:ln>
          </c:spPr>
          <c:marker>
            <c:symbol val="square"/>
            <c:size val="5"/>
            <c:spPr>
              <a:solidFill>
                <a:srgbClr val="780F76">
                  <a:lumMod val="75000"/>
                </a:srgbClr>
              </a:solidFill>
              <a:ln>
                <a:solidFill>
                  <a:srgbClr val="780F76">
                    <a:lumMod val="75000"/>
                  </a:srgbClr>
                </a:solidFill>
              </a:ln>
            </c:spPr>
          </c:marker>
          <c:dPt>
            <c:idx val="10"/>
            <c:bubble3D val="0"/>
            <c:spPr>
              <a:ln>
                <a:solidFill>
                  <a:srgbClr val="780F76">
                    <a:lumMod val="75000"/>
                  </a:srgbClr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3.0607019376154058E-2"/>
                  <c:y val="-2.463366336633658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15.0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350924437436214E-2"/>
                  <c:y val="2.82088303318521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17.1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895470478413847E-2"/>
                  <c:y val="2.870694628517975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16.7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56619873101038E-2"/>
                  <c:y val="2.530287674436735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14.9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979507763090092E-2"/>
                  <c:y val="-2.73961695382136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19.1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518589435098242E-2"/>
                  <c:y val="1.923297211610925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16.4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03137319148501E-2"/>
                  <c:y val="3.5458953769392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17.2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304581400666916E-2"/>
                  <c:y val="-3.049130739845638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19.3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115410476161227E-2"/>
                  <c:y val="-3.085346014916453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17.8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5759704289239531E-2"/>
                  <c:y val="-3.265320547802812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18.1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8061121748598067E-2"/>
                  <c:y val="-3.203762895974637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16.5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87249283667621791"/>
                  <c:y val="0.504695992645963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93696275071633228"/>
                  <c:y val="0.500001146202744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Sheet1!$A$6:$A$16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Sheet1!$C$6:$C$16</c:f>
              <c:numCache>
                <c:formatCode>0.0</c:formatCode>
                <c:ptCount val="11"/>
                <c:pt idx="0">
                  <c:v>14.977309705692564</c:v>
                </c:pt>
                <c:pt idx="1">
                  <c:v>17.086013076669239</c:v>
                </c:pt>
                <c:pt idx="2">
                  <c:v>16.7252264847513</c:v>
                </c:pt>
                <c:pt idx="3">
                  <c:v>14.861325258679944</c:v>
                </c:pt>
                <c:pt idx="4">
                  <c:v>19.10494601579088</c:v>
                </c:pt>
                <c:pt idx="5">
                  <c:v>16.429808875014828</c:v>
                </c:pt>
                <c:pt idx="6">
                  <c:v>17.2</c:v>
                </c:pt>
                <c:pt idx="7">
                  <c:v>19.3</c:v>
                </c:pt>
                <c:pt idx="8">
                  <c:v>17.829486077619787</c:v>
                </c:pt>
                <c:pt idx="9">
                  <c:v>18.100000000000001</c:v>
                </c:pt>
                <c:pt idx="10">
                  <c:v>16.5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Scotland</c:v>
                </c:pt>
              </c:strCache>
            </c:strRef>
          </c:tx>
          <c:spPr>
            <a:ln>
              <a:solidFill>
                <a:srgbClr val="70BC1F">
                  <a:lumMod val="75000"/>
                </a:srgbClr>
              </a:solidFill>
            </a:ln>
          </c:spPr>
          <c:marker>
            <c:spPr>
              <a:solidFill>
                <a:srgbClr val="70BC1F">
                  <a:lumMod val="75000"/>
                </a:srgbClr>
              </a:solidFill>
              <a:ln>
                <a:solidFill>
                  <a:srgbClr val="70BC1F">
                    <a:lumMod val="75000"/>
                  </a:srgbClr>
                </a:solidFill>
              </a:ln>
            </c:spPr>
          </c:marker>
          <c:dPt>
            <c:idx val="10"/>
            <c:bubble3D val="0"/>
            <c:spPr>
              <a:ln>
                <a:solidFill>
                  <a:srgbClr val="70BC1F">
                    <a:lumMod val="75000"/>
                  </a:srgbClr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2.9174318826192584E-2"/>
                  <c:y val="-3.24851795882682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16.8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914979743266807E-2"/>
                  <c:y val="-2.14719991684207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18.1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960118523866504E-2"/>
                  <c:y val="-3.066282957325755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18.1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867345020267913E-2"/>
                  <c:y val="-3.514283249541934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16.3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342002600780234E-2"/>
                  <c:y val="3.720007276318178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16.6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518589435098242E-2"/>
                  <c:y val="-3.034079155947090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18.9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677069787602953E-2"/>
                  <c:y val="-3.1683168316831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17.5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871899627631078E-2"/>
                  <c:y val="2.321644447909358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16.9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311370051435383E-2"/>
                  <c:y val="-2.487981081572722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14.4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5356583352958637E-2"/>
                  <c:y val="-2.327964449988306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14.2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8132250698831695E-2"/>
                  <c:y val="2.192645721265034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15.0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86819484240687705"/>
                  <c:y val="0.347418636798151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94269340974212035"/>
                  <c:y val="0.396714524451943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Sheet1!$A$6:$A$16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Sheet1!$D$6:$D$16</c:f>
              <c:numCache>
                <c:formatCode>0.0</c:formatCode>
                <c:ptCount val="11"/>
                <c:pt idx="0">
                  <c:v>16.761107944154084</c:v>
                </c:pt>
                <c:pt idx="1">
                  <c:v>18.100448830507482</c:v>
                </c:pt>
                <c:pt idx="2">
                  <c:v>18.091476182711432</c:v>
                </c:pt>
                <c:pt idx="3">
                  <c:v>16.321564337446098</c:v>
                </c:pt>
                <c:pt idx="4">
                  <c:v>16.632267790571245</c:v>
                </c:pt>
                <c:pt idx="5">
                  <c:v>18.857907671852981</c:v>
                </c:pt>
                <c:pt idx="6">
                  <c:v>17.523556636725488</c:v>
                </c:pt>
                <c:pt idx="7">
                  <c:v>16.860265028210954</c:v>
                </c:pt>
                <c:pt idx="8">
                  <c:v>14.370272626099142</c:v>
                </c:pt>
                <c:pt idx="9">
                  <c:v>14.156054845316916</c:v>
                </c:pt>
                <c:pt idx="10">
                  <c:v>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Sheet1!$E$5</c:f>
              <c:strCache>
                <c:ptCount val="1"/>
                <c:pt idx="0">
                  <c:v>Wales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x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Pt>
            <c:idx val="10"/>
            <c:bubble3D val="0"/>
            <c:spPr>
              <a:ln>
                <a:solidFill>
                  <a:srgbClr val="00B0F0"/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2.9953206434371261E-2"/>
                  <c:y val="-2.531659780151243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11.1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828485028448171E-2"/>
                  <c:y val="-2.254639483456358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11.1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437673442682147E-2"/>
                  <c:y val="-3.297604923718117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11.3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479570426189579E-2"/>
                  <c:y val="-2.887623496425371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10.6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954282577142039E-2"/>
                  <c:y val="-2.765853506406518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11.2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563468253074346E-2"/>
                  <c:y val="-2.593695590031444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11.9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740055087392365E-2"/>
                  <c:y val="-3.006969673345286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13.4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782129669321405E-2"/>
                  <c:y val="-3.37980170275234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13.1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958697139934797E-2"/>
                  <c:y val="-2.277826819331901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11.4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266689193109636E-2"/>
                  <c:y val="-2.676749564720251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12.6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7478301233152098E-2"/>
                  <c:y val="-2.0725241028039812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Calibri" panose="020F0502020204030204" pitchFamily="34" charset="0"/>
                      </a:defRPr>
                    </a:pPr>
                    <a:r>
                      <a:rPr lang="en-US" dirty="0">
                        <a:latin typeface="Calibri" panose="020F0502020204030204" pitchFamily="34" charset="0"/>
                      </a:rPr>
                      <a:t>11.1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86246418338108888"/>
                  <c:y val="0.446010412105734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93266475644699154"/>
                  <c:y val="0.32394440458206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Sheet1!$A$6:$A$16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Sheet1!$E$6:$E$16</c:f>
              <c:numCache>
                <c:formatCode>0.0</c:formatCode>
                <c:ptCount val="11"/>
                <c:pt idx="0">
                  <c:v>11.050828152079005</c:v>
                </c:pt>
                <c:pt idx="1">
                  <c:v>11.072457262559386</c:v>
                </c:pt>
                <c:pt idx="2">
                  <c:v>11.294498093310388</c:v>
                </c:pt>
                <c:pt idx="3">
                  <c:v>10.578851839481089</c:v>
                </c:pt>
                <c:pt idx="4">
                  <c:v>11.245649224234558</c:v>
                </c:pt>
                <c:pt idx="5">
                  <c:v>11.905378695765764</c:v>
                </c:pt>
                <c:pt idx="6">
                  <c:v>13.386375163983097</c:v>
                </c:pt>
                <c:pt idx="7">
                  <c:v>13.145141771635563</c:v>
                </c:pt>
                <c:pt idx="8">
                  <c:v>11.395024975922533</c:v>
                </c:pt>
                <c:pt idx="9">
                  <c:v>12.612266486255363</c:v>
                </c:pt>
                <c:pt idx="10">
                  <c:v>11.098618113234918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Sheet1!$F$5</c:f>
              <c:strCache>
                <c:ptCount val="1"/>
              </c:strCache>
            </c:strRef>
          </c:tx>
          <c:dLbls>
            <c:dLbl>
              <c:idx val="6"/>
              <c:layout>
                <c:manualLayout>
                  <c:x val="-2.7741655830082357E-2"/>
                  <c:y val="3.168316831683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-5.5483311660164715E-2"/>
                  <c:y val="1.3201320132013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6007802340702213E-2"/>
                  <c:y val="2.376237623762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6692674469007365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Sheet1!$A$6:$A$16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Sheet1!$F$6:$F$16</c:f>
              <c:numCache>
                <c:formatCode>General</c:formatCode>
                <c:ptCount val="11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53984"/>
        <c:axId val="118580352"/>
      </c:lineChart>
      <c:catAx>
        <c:axId val="109353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GB" sz="1000" dirty="0">
                    <a:latin typeface="Calibri" panose="020F050202020403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7857321606143099"/>
              <c:y val="0.938463445544683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18580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8580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n-GB" sz="1000" dirty="0">
                    <a:latin typeface="Calibri" panose="020F0502020204030204" pitchFamily="34" charset="0"/>
                  </a:rPr>
                  <a:t>Suicide rate per 100,000 population</a:t>
                </a:r>
              </a:p>
            </c:rich>
          </c:tx>
          <c:layout>
            <c:manualLayout>
              <c:xMode val="edge"/>
              <c:yMode val="edge"/>
              <c:x val="1.432668120646168E-2"/>
              <c:y val="0.2564596554143603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109353984"/>
        <c:crosses val="autoZero"/>
        <c:crossBetween val="between"/>
      </c:valAx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9.4928478543563094E-2"/>
          <c:y val="5.9405940594059396E-2"/>
          <c:w val="0.89076777626463799"/>
          <c:h val="9.5049504950495051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misuse</c:v>
                </c:pt>
              </c:strCache>
            </c:strRef>
          </c:tx>
          <c:spPr>
            <a:ln w="25400"/>
          </c:spPr>
          <c:marker>
            <c:symbol val="x"/>
            <c:size val="5"/>
            <c:spPr>
              <a:solidFill>
                <a:schemeClr val="accent1"/>
              </a:solidFill>
            </c:spPr>
          </c:marker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466</c:v>
                </c:pt>
                <c:pt idx="1">
                  <c:v>501</c:v>
                </c:pt>
                <c:pt idx="2">
                  <c:v>561</c:v>
                </c:pt>
                <c:pt idx="3">
                  <c:v>524</c:v>
                </c:pt>
                <c:pt idx="4">
                  <c:v>560</c:v>
                </c:pt>
                <c:pt idx="5">
                  <c:v>624</c:v>
                </c:pt>
                <c:pt idx="6">
                  <c:v>599</c:v>
                </c:pt>
                <c:pt idx="7">
                  <c:v>583</c:v>
                </c:pt>
                <c:pt idx="8">
                  <c:v>526</c:v>
                </c:pt>
                <c:pt idx="9">
                  <c:v>521</c:v>
                </c:pt>
                <c:pt idx="10">
                  <c:v>473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Drug misuse</c:v>
                </c:pt>
              </c:strCache>
            </c:strRef>
          </c:tx>
          <c:spPr>
            <a:ln w="25400"/>
          </c:spPr>
          <c:marker>
            <c:symbol val="triangle"/>
            <c:size val="5"/>
          </c:marker>
          <c:dLbls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356</c:v>
                </c:pt>
                <c:pt idx="1">
                  <c:v>337</c:v>
                </c:pt>
                <c:pt idx="2">
                  <c:v>391</c:v>
                </c:pt>
                <c:pt idx="3">
                  <c:v>357</c:v>
                </c:pt>
                <c:pt idx="4">
                  <c:v>377</c:v>
                </c:pt>
                <c:pt idx="5">
                  <c:v>475</c:v>
                </c:pt>
                <c:pt idx="6">
                  <c:v>432</c:v>
                </c:pt>
                <c:pt idx="7">
                  <c:v>449</c:v>
                </c:pt>
                <c:pt idx="8">
                  <c:v>422</c:v>
                </c:pt>
                <c:pt idx="9">
                  <c:v>417</c:v>
                </c:pt>
                <c:pt idx="10">
                  <c:v>362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38144"/>
        <c:axId val="39211776"/>
      </c:lineChart>
      <c:catAx>
        <c:axId val="38038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dirty="0" smtClean="0">
                    <a:latin typeface="Calibri" panose="020F0502020204030204" pitchFamily="34" charset="0"/>
                  </a:rPr>
                  <a:t>Year</a:t>
                </a:r>
                <a:endParaRPr lang="en-GB" sz="1200" dirty="0">
                  <a:latin typeface="Calibri" panose="020F050202020403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n-US"/>
          </a:p>
        </c:txPr>
        <c:crossAx val="39211776"/>
        <c:crosses val="autoZero"/>
        <c:auto val="1"/>
        <c:lblAlgn val="ctr"/>
        <c:lblOffset val="100"/>
        <c:noMultiLvlLbl val="0"/>
      </c:catAx>
      <c:valAx>
        <c:axId val="3921177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200" dirty="0" smtClean="0">
                    <a:latin typeface="Calibri" panose="020F0502020204030204" pitchFamily="34" charset="0"/>
                  </a:rPr>
                  <a:t>Number</a:t>
                </a:r>
                <a:r>
                  <a:rPr lang="en-GB" sz="1200" baseline="0" dirty="0" smtClean="0">
                    <a:latin typeface="Calibri" panose="020F0502020204030204" pitchFamily="34" charset="0"/>
                  </a:rPr>
                  <a:t> of patients</a:t>
                </a:r>
                <a:endParaRPr lang="en-GB" sz="1200" dirty="0">
                  <a:latin typeface="Calibri" panose="020F050202020403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n-US"/>
          </a:p>
        </c:txPr>
        <c:crossAx val="380381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11605448896509"/>
          <c:y val="2.6747481933892165E-2"/>
          <c:w val="0.89040790922985813"/>
          <c:h val="0.83919226532417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'[Worksheet in DRAFT 10.doc 2]Sheet1'!$B$5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GB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8%</a:t>
                    </a:r>
                    <a:endParaRPr lang="en-GB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GB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14%</a:t>
                    </a:r>
                    <a:endParaRPr lang="en-GB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GB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21%</a:t>
                    </a:r>
                    <a:endParaRPr lang="en-GB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GB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25%</a:t>
                    </a:r>
                    <a:endParaRPr lang="en-GB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GB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16%</a:t>
                    </a:r>
                    <a:endParaRPr lang="en-GB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GB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10%</a:t>
                    </a:r>
                    <a:endParaRPr lang="en-GB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GB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5%</a:t>
                    </a:r>
                    <a:endParaRPr lang="en-GB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'[Worksheet in DRAFT 10.doc 2]Sheet1'!$A$6:$A$12</c:f>
              <c:strCache>
                <c:ptCount val="7"/>
                <c:pt idx="0">
                  <c:v>&lt;25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</c:strRef>
          </c:cat>
          <c:val>
            <c:numRef>
              <c:f>'[Worksheet in DRAFT 10.doc 2]Sheet1'!$B$6:$B$12</c:f>
              <c:numCache>
                <c:formatCode>#,##0</c:formatCode>
                <c:ptCount val="7"/>
                <c:pt idx="0">
                  <c:v>8</c:v>
                </c:pt>
                <c:pt idx="1">
                  <c:v>14</c:v>
                </c:pt>
                <c:pt idx="2">
                  <c:v>21</c:v>
                </c:pt>
                <c:pt idx="3">
                  <c:v>25</c:v>
                </c:pt>
                <c:pt idx="4">
                  <c:v>16</c:v>
                </c:pt>
                <c:pt idx="5">
                  <c:v>10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'[Worksheet in DRAFT 10.doc 2]Sheet1'!$C$5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3399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GB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8%</a:t>
                    </a:r>
                    <a:endParaRPr lang="en-GB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GB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17%</a:t>
                    </a:r>
                    <a:endParaRPr lang="en-GB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GB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25%</a:t>
                    </a:r>
                    <a:endParaRPr lang="en-GB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GB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24%</a:t>
                    </a:r>
                    <a:endParaRPr lang="en-GB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GB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15%</a:t>
                    </a:r>
                    <a:endParaRPr lang="en-GB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GB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8%</a:t>
                    </a:r>
                    <a:endParaRPr lang="en-GB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GB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4%</a:t>
                    </a:r>
                    <a:endParaRPr lang="en-GB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'[Worksheet in DRAFT 10.doc 2]Sheet1'!$A$6:$A$12</c:f>
              <c:strCache>
                <c:ptCount val="7"/>
                <c:pt idx="0">
                  <c:v>&lt;25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</c:strRef>
          </c:cat>
          <c:val>
            <c:numRef>
              <c:f>'[Worksheet in DRAFT 10.doc 2]Sheet1'!$C$6:$C$12</c:f>
              <c:numCache>
                <c:formatCode>General</c:formatCode>
                <c:ptCount val="7"/>
                <c:pt idx="0">
                  <c:v>8</c:v>
                </c:pt>
                <c:pt idx="1">
                  <c:v>17</c:v>
                </c:pt>
                <c:pt idx="2">
                  <c:v>25</c:v>
                </c:pt>
                <c:pt idx="3">
                  <c:v>24</c:v>
                </c:pt>
                <c:pt idx="4">
                  <c:v>15</c:v>
                </c:pt>
                <c:pt idx="5" formatCode="0">
                  <c:v>8</c:v>
                </c:pt>
                <c:pt idx="6" formatCode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9410048"/>
        <c:axId val="119424128"/>
      </c:barChart>
      <c:catAx>
        <c:axId val="11941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9424128"/>
        <c:crosses val="autoZero"/>
        <c:auto val="1"/>
        <c:lblAlgn val="ctr"/>
        <c:lblOffset val="100"/>
        <c:noMultiLvlLbl val="0"/>
      </c:catAx>
      <c:valAx>
        <c:axId val="1194241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100" dirty="0">
                    <a:latin typeface="Calibri" panose="020F0502020204030204" pitchFamily="34" charset="0"/>
                  </a:rPr>
                  <a:t>Percentage of patients</a:t>
                </a:r>
              </a:p>
            </c:rich>
          </c:tx>
          <c:layout>
            <c:manualLayout>
              <c:xMode val="edge"/>
              <c:yMode val="edge"/>
              <c:x val="5.4153024686347207E-4"/>
              <c:y val="0.27505223320172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94100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68854398354844837"/>
          <c:y val="5.8533306566140988E-2"/>
          <c:w val="0.23406751991052666"/>
          <c:h val="0.10085194024967843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'dsh % of suicides by age'!$A$7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'dsh % of suicides by age'!$B$3:$G$3</c:f>
              <c:strCache>
                <c:ptCount val="6"/>
                <c:pt idx="0">
                  <c:v>&lt;25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'dsh % of suicides by age'!$B$7:$G$7</c:f>
              <c:numCache>
                <c:formatCode>0%</c:formatCode>
                <c:ptCount val="6"/>
                <c:pt idx="0">
                  <c:v>0.32004555808656032</c:v>
                </c:pt>
                <c:pt idx="1">
                  <c:v>0.27007299270072999</c:v>
                </c:pt>
                <c:pt idx="2">
                  <c:v>0.26129943502824859</c:v>
                </c:pt>
                <c:pt idx="3">
                  <c:v>0.25385745775165325</c:v>
                </c:pt>
                <c:pt idx="4">
                  <c:v>0.24896019013666079</c:v>
                </c:pt>
                <c:pt idx="5">
                  <c:v>0.18089725036179452</c:v>
                </c:pt>
              </c:numCache>
            </c:numRef>
          </c:val>
        </c:ser>
        <c:ser>
          <c:idx val="1"/>
          <c:order val="1"/>
          <c:tx>
            <c:strRef>
              <c:f>'dsh % of suicides by age'!$A$12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'dsh % of suicides by age'!$B$3:$G$3</c:f>
              <c:strCache>
                <c:ptCount val="6"/>
                <c:pt idx="0">
                  <c:v>&lt;25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'dsh % of suicides by age'!$B$12:$G$12</c:f>
              <c:numCache>
                <c:formatCode>0%</c:formatCode>
                <c:ptCount val="6"/>
                <c:pt idx="0">
                  <c:v>0.49776785714285726</c:v>
                </c:pt>
                <c:pt idx="1">
                  <c:v>0.4156327543424318</c:v>
                </c:pt>
                <c:pt idx="2">
                  <c:v>0.35332785538208722</c:v>
                </c:pt>
                <c:pt idx="3">
                  <c:v>0.30637422892392052</c:v>
                </c:pt>
                <c:pt idx="4">
                  <c:v>0.27589852008456667</c:v>
                </c:pt>
                <c:pt idx="5">
                  <c:v>0.19089900110987792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9838208"/>
        <c:axId val="119840128"/>
      </c:barChart>
      <c:catAx>
        <c:axId val="119838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 b="1"/>
                </a:pPr>
                <a:r>
                  <a:rPr lang="en-US" sz="1050" b="1" dirty="0">
                    <a:latin typeface="Calibri" panose="020F0502020204030204" pitchFamily="34" charset="0"/>
                  </a:rPr>
                  <a:t>A</a:t>
                </a:r>
                <a:r>
                  <a:rPr lang="en-US" sz="1050" b="1" dirty="0" smtClean="0">
                    <a:latin typeface="Calibri" panose="020F0502020204030204" pitchFamily="34" charset="0"/>
                  </a:rPr>
                  <a:t>ge </a:t>
                </a:r>
                <a:r>
                  <a:rPr lang="en-US" sz="1050" b="1" dirty="0">
                    <a:latin typeface="Calibri" panose="020F0502020204030204" pitchFamily="34" charset="0"/>
                  </a:rPr>
                  <a:t>group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9840128"/>
        <c:crosses val="autoZero"/>
        <c:auto val="1"/>
        <c:lblAlgn val="ctr"/>
        <c:lblOffset val="100"/>
        <c:noMultiLvlLbl val="0"/>
      </c:catAx>
      <c:valAx>
        <c:axId val="1198401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000" dirty="0">
                    <a:latin typeface="Calibri" panose="020F0502020204030204" pitchFamily="34" charset="0"/>
                  </a:rPr>
                  <a:t>% of patient suicides</a:t>
                </a:r>
                <a:r>
                  <a:rPr lang="en-GB" sz="1000" baseline="0" dirty="0">
                    <a:latin typeface="Calibri" panose="020F0502020204030204" pitchFamily="34" charset="0"/>
                  </a:rPr>
                  <a:t> with a </a:t>
                </a:r>
                <a:r>
                  <a:rPr lang="en-GB" sz="900" baseline="0" dirty="0">
                    <a:latin typeface="Calibri" panose="020F0502020204030204" pitchFamily="34" charset="0"/>
                  </a:rPr>
                  <a:t>recent</a:t>
                </a:r>
                <a:r>
                  <a:rPr lang="en-GB" sz="1000" baseline="0" dirty="0">
                    <a:latin typeface="Calibri" panose="020F0502020204030204" pitchFamily="34" charset="0"/>
                  </a:rPr>
                  <a:t> history of self-harm</a:t>
                </a:r>
                <a:endParaRPr lang="en-GB" sz="1000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6.5627150359778936E-3"/>
              <c:y val="7.039857471916379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9838208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1114854458262895"/>
          <c:y val="7.5565270618125402E-2"/>
          <c:w val="0.17770291083474218"/>
          <c:h val="4.4138931510048489E-2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8990203192704E-2"/>
          <c:y val="3.7395446825582782E-2"/>
          <c:w val="0.89040790922985813"/>
          <c:h val="0.839192265324177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50" b="1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6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19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48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77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118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Sheet1!$B$6:$B$13</c:f>
              <c:strCache>
                <c:ptCount val="8"/>
                <c:pt idx="0">
                  <c:v>&lt;13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</c:strCache>
            </c:strRef>
          </c:cat>
          <c:val>
            <c:numRef>
              <c:f>Sheet1!$C$6:$C$13</c:f>
              <c:numCache>
                <c:formatCode>#,##0</c:formatCode>
                <c:ptCount val="8"/>
                <c:pt idx="1">
                  <c:v>6</c:v>
                </c:pt>
                <c:pt idx="2">
                  <c:v>11</c:v>
                </c:pt>
                <c:pt idx="3">
                  <c:v>19</c:v>
                </c:pt>
                <c:pt idx="4">
                  <c:v>48</c:v>
                </c:pt>
                <c:pt idx="5">
                  <c:v>77</c:v>
                </c:pt>
                <c:pt idx="6">
                  <c:v>118</c:v>
                </c:pt>
                <c:pt idx="7" formatCode="General">
                  <c:v>141</c:v>
                </c:pt>
              </c:numCache>
            </c:numRef>
          </c:val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50" b="1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6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36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Sheet1!$B$6:$B$13</c:f>
              <c:strCache>
                <c:ptCount val="8"/>
                <c:pt idx="0">
                  <c:v>&lt;13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</c:strCache>
            </c:strRef>
          </c:cat>
          <c:val>
            <c:numRef>
              <c:f>Sheet1!$D$6:$D$13</c:f>
              <c:numCache>
                <c:formatCode>General</c:formatCode>
                <c:ptCount val="8"/>
                <c:pt idx="1">
                  <c:v>6</c:v>
                </c:pt>
                <c:pt idx="2">
                  <c:v>7</c:v>
                </c:pt>
                <c:pt idx="3">
                  <c:v>21</c:v>
                </c:pt>
                <c:pt idx="4" formatCode="0">
                  <c:v>27</c:v>
                </c:pt>
                <c:pt idx="5" formatCode="0">
                  <c:v>28</c:v>
                </c:pt>
                <c:pt idx="6" formatCode="0">
                  <c:v>36</c:v>
                </c:pt>
                <c:pt idx="7">
                  <c:v>43</c:v>
                </c:pt>
              </c:numCache>
            </c:numRef>
          </c:val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67904098994587E-3"/>
                  <c:y val="-3.3737609066119077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7</a:t>
                    </a:r>
                    <a:endParaRPr lang="en-US" sz="1050" b="1" dirty="0">
                      <a:solidFill>
                        <a:srgbClr val="002060"/>
                      </a:solidFill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Sheet1!$B$6:$B$13</c:f>
              <c:strCache>
                <c:ptCount val="8"/>
                <c:pt idx="0">
                  <c:v>&lt;13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9550336"/>
        <c:axId val="119552256"/>
      </c:barChart>
      <c:catAx>
        <c:axId val="119550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GB" sz="1050" dirty="0">
                    <a:latin typeface="Calibri" panose="020F0502020204030204" pitchFamily="34" charset="0"/>
                  </a:rPr>
                  <a:t>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n-US"/>
          </a:p>
        </c:txPr>
        <c:crossAx val="119552256"/>
        <c:crosses val="autoZero"/>
        <c:auto val="1"/>
        <c:lblAlgn val="ctr"/>
        <c:lblOffset val="100"/>
        <c:noMultiLvlLbl val="0"/>
      </c:catAx>
      <c:valAx>
        <c:axId val="119552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>
                    <a:latin typeface="Calibri" panose="020F0502020204030204" pitchFamily="34" charset="0"/>
                  </a:defRPr>
                </a:pPr>
                <a:r>
                  <a:rPr lang="en-US" sz="1050" dirty="0">
                    <a:latin typeface="Calibri" panose="020F0502020204030204" pitchFamily="34" charset="0"/>
                  </a:rPr>
                  <a:t>Number of suicides</a:t>
                </a:r>
              </a:p>
            </c:rich>
          </c:tx>
          <c:layout>
            <c:manualLayout>
              <c:xMode val="edge"/>
              <c:yMode val="edge"/>
              <c:x val="0"/>
              <c:y val="0.2723270461845355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</a:ln>
        </c:spPr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n-US"/>
          </a:p>
        </c:txPr>
        <c:crossAx val="119550336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20152932642213695"/>
          <c:y val="4.8290887467191602E-2"/>
          <c:w val="0.43626098998931673"/>
          <c:h val="9.2191190944881915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34213944511334E-2"/>
          <c:y val="0.10624711504055483"/>
          <c:w val="0.83165467625899303"/>
          <c:h val="0.74067457985662244"/>
        </c:manualLayout>
      </c:layout>
      <c:lineChart>
        <c:grouping val="standard"/>
        <c:varyColors val="0"/>
        <c:ser>
          <c:idx val="0"/>
          <c:order val="0"/>
          <c:tx>
            <c:strRef>
              <c:f>'[Worksheet in DRAFT 10.doc]Sheet1'!$B$3</c:f>
              <c:strCache>
                <c:ptCount val="1"/>
                <c:pt idx="0">
                  <c:v>General population</c:v>
                </c:pt>
              </c:strCache>
            </c:strRef>
          </c:tx>
          <c:spPr>
            <a:ln w="25400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Pt>
            <c:idx val="10"/>
            <c:bubble3D val="0"/>
            <c:spPr>
              <a:ln w="25400">
                <a:solidFill>
                  <a:srgbClr val="002060"/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2.926273142031741E-2"/>
                  <c:y val="-2.7930314680814167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29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556166217477848E-2"/>
                  <c:y val="-2.6604649102406508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34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340960735612746E-2"/>
                  <c:y val="-3.3776673438208282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38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58192109167208E-2"/>
                  <c:y val="3.1920738594091044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47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471877256953628E-2"/>
                  <c:y val="-4.2731449613574425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70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12693207058583E-2"/>
                  <c:y val="2.5998406751903031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41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075780795856898E-2"/>
                  <c:y val="-3.1325935004393117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63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001180221599816E-2"/>
                  <c:y val="-3.4517647319401538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63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820146378468738E-2"/>
                  <c:y val="3.0216678405706791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50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499991192376124E-2"/>
                  <c:y val="-3.2894470280767148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71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4547622822314999E-2"/>
                  <c:y val="-3.0160286567952589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71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'[Worksheet in DRAFT 10.doc]Sheet1'!$A$4:$A$14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'[Worksheet in DRAFT 10.doc]Sheet1'!$B$4:$B$14</c:f>
              <c:numCache>
                <c:formatCode>General</c:formatCode>
                <c:ptCount val="11"/>
                <c:pt idx="0">
                  <c:v>29</c:v>
                </c:pt>
                <c:pt idx="1">
                  <c:v>34</c:v>
                </c:pt>
                <c:pt idx="2">
                  <c:v>38</c:v>
                </c:pt>
                <c:pt idx="3">
                  <c:v>47</c:v>
                </c:pt>
                <c:pt idx="4">
                  <c:v>70</c:v>
                </c:pt>
                <c:pt idx="5">
                  <c:v>41</c:v>
                </c:pt>
                <c:pt idx="6">
                  <c:v>63</c:v>
                </c:pt>
                <c:pt idx="7">
                  <c:v>63</c:v>
                </c:pt>
                <c:pt idx="8">
                  <c:v>50</c:v>
                </c:pt>
                <c:pt idx="9">
                  <c:v>71</c:v>
                </c:pt>
                <c:pt idx="10">
                  <c:v>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'[Worksheet in DRAFT 10.doc]Sheet1'!$C$3</c:f>
              <c:strCache>
                <c:ptCount val="1"/>
                <c:pt idx="0">
                  <c:v>Patient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10"/>
            <c:bubble3D val="0"/>
            <c:spPr>
              <a:ln w="25400"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2.3266219239373588E-2"/>
                  <c:y val="-2.5316455696202528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5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635346756152133E-2"/>
                  <c:y val="-2.8469293687282383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&lt;3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266219239373602E-2"/>
                  <c:y val="-2.5316455696202528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&lt;3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4765100671141E-2"/>
                  <c:y val="-3.0942334739803096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4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686800894854591E-2"/>
                  <c:y val="-3.0942251621532382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12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686800894854591E-2"/>
                  <c:y val="-2.8069327155001152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5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686800894854591E-2"/>
                  <c:y val="-3.3755631292357105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9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7897091722595078E-2"/>
                  <c:y val="-3.0972247872001084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4765100671141E-2"/>
                  <c:y val="-3.6658104304126173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6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5055928411633118E-2"/>
                  <c:y val="-3.3755407439741675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9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266219239373602E-2"/>
                  <c:y val="-2.5316399208488195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'[Worksheet in DRAFT 10.doc]Sheet1'!$A$4:$A$14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'[Worksheet in DRAFT 10.doc]Sheet1'!$C$4:$C$14</c:f>
              <c:numCache>
                <c:formatCode>0</c:formatCode>
                <c:ptCount val="11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12</c:v>
                </c:pt>
                <c:pt idx="5">
                  <c:v>5</c:v>
                </c:pt>
                <c:pt idx="6">
                  <c:v>9</c:v>
                </c:pt>
                <c:pt idx="7">
                  <c:v>8</c:v>
                </c:pt>
                <c:pt idx="8">
                  <c:v>6</c:v>
                </c:pt>
                <c:pt idx="9">
                  <c:v>9</c:v>
                </c:pt>
                <c:pt idx="10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716864"/>
        <c:axId val="119633024"/>
      </c:lineChart>
      <c:catAx>
        <c:axId val="119716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dirty="0">
                    <a:latin typeface="Calibri" panose="020F0502020204030204" pitchFamily="34" charset="0"/>
                  </a:rPr>
                  <a:t>Year </a:t>
                </a:r>
              </a:p>
            </c:rich>
          </c:tx>
          <c:layout>
            <c:manualLayout>
              <c:xMode val="edge"/>
              <c:yMode val="edge"/>
              <c:x val="0.50734740604232986"/>
              <c:y val="0.926524695776664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9633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9633024"/>
        <c:scaling>
          <c:orientation val="minMax"/>
          <c:max val="9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400" dirty="0">
                    <a:latin typeface="Calibri" panose="020F0502020204030204" pitchFamily="34" charset="0"/>
                  </a:rPr>
                  <a:t>Number of suicides</a:t>
                </a:r>
              </a:p>
            </c:rich>
          </c:tx>
          <c:layout>
            <c:manualLayout>
              <c:xMode val="edge"/>
              <c:yMode val="edge"/>
              <c:x val="1.6915288273529568E-2"/>
              <c:y val="0.3591999507524246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9716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33849629199034698"/>
          <c:y val="3.118266933051279E-4"/>
          <c:w val="0.41631355141010057"/>
          <c:h val="8.0649396437385626E-2"/>
        </c:manualLayout>
      </c:layout>
      <c:overlay val="0"/>
      <c:spPr>
        <a:ln w="952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63393450160939"/>
          <c:y val="0.12259615384615388"/>
          <c:w val="0.8475348694630358"/>
          <c:h val="0.716346153846153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Total</c:v>
                </c:pt>
              </c:strCache>
            </c:strRef>
          </c:tx>
          <c:spPr>
            <a:ln w="25400"/>
          </c:spPr>
          <c:dPt>
            <c:idx val="10"/>
            <c:bubble3D val="0"/>
            <c:spPr>
              <a:ln w="25400">
                <a:prstDash val="sysDash"/>
              </a:ln>
            </c:spPr>
          </c:dPt>
          <c:dLbls>
            <c:dLbl>
              <c:idx val="0"/>
              <c:layout>
                <c:manualLayout>
                  <c:x val="-2.8559228850923945E-2"/>
                  <c:y val="-3.606551584898044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51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510603441761641E-2"/>
                  <c:y val="-2.51484509233688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31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156274687428228E-2"/>
                  <c:y val="-3.757568211887348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015595329048598E-2"/>
                  <c:y val="-3.518423177871996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23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34761431520095E-2"/>
                  <c:y val="-3.678680730946368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34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667275264507584E-2"/>
                  <c:y val="-4.495987280436097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24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395459062762719E-2"/>
                  <c:y val="-3.37100975585598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28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157611366540349E-2"/>
                  <c:y val="-2.728470261971971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21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3439602211515693E-2"/>
                  <c:y val="-2.739445498530720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988591231921253E-2"/>
                  <c:y val="-3.133815762908179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25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7357053669262219E-2"/>
                  <c:y val="-3.25105244197416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Sheet1!$A$5:$A$15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Sheet1!$B$5:$B$15</c:f>
              <c:numCache>
                <c:formatCode>General</c:formatCode>
                <c:ptCount val="11"/>
                <c:pt idx="0">
                  <c:v>51</c:v>
                </c:pt>
                <c:pt idx="1">
                  <c:v>31</c:v>
                </c:pt>
                <c:pt idx="2">
                  <c:v>13</c:v>
                </c:pt>
                <c:pt idx="3">
                  <c:v>23</c:v>
                </c:pt>
                <c:pt idx="4">
                  <c:v>34</c:v>
                </c:pt>
                <c:pt idx="5">
                  <c:v>24</c:v>
                </c:pt>
                <c:pt idx="6">
                  <c:v>28</c:v>
                </c:pt>
                <c:pt idx="7">
                  <c:v>21</c:v>
                </c:pt>
                <c:pt idx="8">
                  <c:v>14</c:v>
                </c:pt>
                <c:pt idx="9">
                  <c:v>25</c:v>
                </c:pt>
                <c:pt idx="10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Male</c:v>
                </c:pt>
              </c:strCache>
            </c:strRef>
          </c:tx>
          <c:spPr>
            <a:ln w="25400"/>
          </c:spPr>
          <c:dPt>
            <c:idx val="10"/>
            <c:bubble3D val="0"/>
            <c:spPr>
              <a:ln w="25400">
                <a:prstDash val="sysDash"/>
              </a:ln>
            </c:spPr>
          </c:dPt>
          <c:dLbls>
            <c:dLbl>
              <c:idx val="0"/>
              <c:layout>
                <c:manualLayout>
                  <c:x val="-2.6566193788883176E-2"/>
                  <c:y val="-3.012093299658297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27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391902468502119E-2"/>
                  <c:y val="-3.040974595156738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561756236781072E-2"/>
                  <c:y val="-2.553855296389837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792155636417069E-2"/>
                  <c:y val="-2.767857430934995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827410024284795E-2"/>
                  <c:y val="-3.606551584898044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663787471782116E-2"/>
                  <c:y val="-3.358166767615589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489548973983454E-2"/>
                  <c:y val="-3.27803856248738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3684587970193E-2"/>
                  <c:y val="-2.22920814143515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5614924442786905E-2"/>
                  <c:y val="-2.789243892590344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279474774391068E-2"/>
                  <c:y val="-2.687175236698641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9884893029148061E-3"/>
                  <c:y val="-1.343070351500180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Sheet1!$A$5:$A$15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Sheet1!$C$5:$C$15</c:f>
              <c:numCache>
                <c:formatCode>General</c:formatCode>
                <c:ptCount val="11"/>
                <c:pt idx="0">
                  <c:v>27</c:v>
                </c:pt>
                <c:pt idx="1">
                  <c:v>17</c:v>
                </c:pt>
                <c:pt idx="2">
                  <c:v>7</c:v>
                </c:pt>
                <c:pt idx="3">
                  <c:v>18</c:v>
                </c:pt>
                <c:pt idx="4">
                  <c:v>19</c:v>
                </c:pt>
                <c:pt idx="5">
                  <c:v>17</c:v>
                </c:pt>
                <c:pt idx="6">
                  <c:v>16</c:v>
                </c:pt>
                <c:pt idx="7">
                  <c:v>14</c:v>
                </c:pt>
                <c:pt idx="8">
                  <c:v>7</c:v>
                </c:pt>
                <c:pt idx="9">
                  <c:v>18</c:v>
                </c:pt>
                <c:pt idx="10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Female</c:v>
                </c:pt>
              </c:strCache>
            </c:strRef>
          </c:tx>
          <c:spPr>
            <a:ln w="25400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Pt>
            <c:idx val="10"/>
            <c:bubble3D val="0"/>
            <c:spPr>
              <a:ln w="25400">
                <a:solidFill>
                  <a:srgbClr val="002060"/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2.9555770403072067E-2"/>
                  <c:y val="3.262380684592818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24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266237588897154E-2"/>
                  <c:y val="2.947932524222738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19679514807006E-2"/>
                  <c:y val="3.158222578357253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033025564802613E-2"/>
                  <c:y val="2.96396123561478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950420699911083E-2"/>
                  <c:y val="4.474926801790047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663787471782116E-2"/>
                  <c:y val="3.645038360589543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984319466863614E-2"/>
                  <c:y val="2.996012517666059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810080969064949E-2"/>
                  <c:y val="2.811705027256210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3688880087906285E-2"/>
                  <c:y val="2.743374202610672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0805603183097262E-2"/>
                  <c:y val="3.281951520765787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3214840863338694E-3"/>
                  <c:y val="4.4287993412588144E-3"/>
                </c:manualLayout>
              </c:layout>
              <c:tx>
                <c:rich>
                  <a:bodyPr/>
                  <a:lstStyle/>
                  <a:p>
                    <a:r>
                      <a:rPr lang="en-GB" dirty="0">
                        <a:latin typeface="Calibri" panose="020F0502020204030204" pitchFamily="34" charset="0"/>
                      </a:rPr>
                      <a:t>&lt;3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Sheet1!$A$5:$A$15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Sheet1!$D$5:$D$15</c:f>
              <c:numCache>
                <c:formatCode>General</c:formatCode>
                <c:ptCount val="11"/>
                <c:pt idx="0">
                  <c:v>24</c:v>
                </c:pt>
                <c:pt idx="1">
                  <c:v>14</c:v>
                </c:pt>
                <c:pt idx="2">
                  <c:v>6</c:v>
                </c:pt>
                <c:pt idx="3">
                  <c:v>5</c:v>
                </c:pt>
                <c:pt idx="4">
                  <c:v>15</c:v>
                </c:pt>
                <c:pt idx="5">
                  <c:v>7</c:v>
                </c:pt>
                <c:pt idx="6">
                  <c:v>12</c:v>
                </c:pt>
                <c:pt idx="7">
                  <c:v>7</c:v>
                </c:pt>
                <c:pt idx="8">
                  <c:v>6</c:v>
                </c:pt>
                <c:pt idx="9">
                  <c:v>7</c:v>
                </c:pt>
                <c:pt idx="10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772288"/>
        <c:axId val="119774208"/>
      </c:lineChart>
      <c:catAx>
        <c:axId val="119772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200" dirty="0">
                    <a:latin typeface="Calibri" panose="020F050202020403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0523237993309078"/>
              <c:y val="0.911057588389686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9774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97742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200" dirty="0">
                    <a:latin typeface="Calibri" panose="020F0502020204030204" pitchFamily="34" charset="0"/>
                  </a:rPr>
                  <a:t>Number of SUDs</a:t>
                </a:r>
              </a:p>
            </c:rich>
          </c:tx>
          <c:layout>
            <c:manualLayout>
              <c:xMode val="edge"/>
              <c:yMode val="edge"/>
              <c:x val="9.3231549939752686E-3"/>
              <c:y val="0.387968915650249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97722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7727354469040889"/>
          <c:y val="4.6063918480778135E-2"/>
          <c:w val="0.36322925653710764"/>
          <c:h val="7.9326848849776144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87778111243632"/>
          <c:y val="8.897701310534821E-2"/>
          <c:w val="0.88912221888756371"/>
          <c:h val="0.787299275087293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Confirmed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elete val="1"/>
          </c:dLbls>
          <c:cat>
            <c:numRef>
              <c:f>Sheet1!$A$7:$A$26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Sheet1!$B$7:$B$26</c:f>
              <c:numCache>
                <c:formatCode>General</c:formatCode>
                <c:ptCount val="20"/>
                <c:pt idx="0">
                  <c:v>66</c:v>
                </c:pt>
                <c:pt idx="1">
                  <c:v>78</c:v>
                </c:pt>
                <c:pt idx="2">
                  <c:v>63</c:v>
                </c:pt>
                <c:pt idx="3">
                  <c:v>68</c:v>
                </c:pt>
                <c:pt idx="4">
                  <c:v>71</c:v>
                </c:pt>
                <c:pt idx="5">
                  <c:v>59</c:v>
                </c:pt>
                <c:pt idx="6">
                  <c:v>87</c:v>
                </c:pt>
                <c:pt idx="7">
                  <c:v>87</c:v>
                </c:pt>
                <c:pt idx="8">
                  <c:v>93</c:v>
                </c:pt>
                <c:pt idx="9">
                  <c:v>94</c:v>
                </c:pt>
                <c:pt idx="10">
                  <c:v>74</c:v>
                </c:pt>
                <c:pt idx="11">
                  <c:v>89</c:v>
                </c:pt>
                <c:pt idx="12">
                  <c:v>71</c:v>
                </c:pt>
                <c:pt idx="13">
                  <c:v>65</c:v>
                </c:pt>
                <c:pt idx="14">
                  <c:v>81</c:v>
                </c:pt>
                <c:pt idx="15">
                  <c:v>84</c:v>
                </c:pt>
                <c:pt idx="16">
                  <c:v>77</c:v>
                </c:pt>
                <c:pt idx="17">
                  <c:v>54</c:v>
                </c:pt>
                <c:pt idx="18">
                  <c:v>50</c:v>
                </c:pt>
                <c:pt idx="19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Estimated</c:v>
                </c:pt>
              </c:strCache>
            </c:strRef>
          </c:tx>
          <c:spPr>
            <a:pattFill prst="pct25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delete val="1"/>
          </c:dLbls>
          <c:cat>
            <c:numRef>
              <c:f>Sheet1!$A$7:$A$26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Sheet1!$C$7:$C$26</c:f>
              <c:numCache>
                <c:formatCode>General</c:formatCode>
                <c:ptCount val="20"/>
                <c:pt idx="18">
                  <c:v>2</c:v>
                </c:pt>
                <c:pt idx="19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9986432"/>
        <c:axId val="119996800"/>
      </c:barChart>
      <c:catAx>
        <c:axId val="119986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Year of conviction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</a:ln>
        </c:spPr>
        <c:crossAx val="119996800"/>
        <c:crosses val="autoZero"/>
        <c:auto val="1"/>
        <c:lblAlgn val="ctr"/>
        <c:lblOffset val="100"/>
        <c:noMultiLvlLbl val="0"/>
      </c:catAx>
      <c:valAx>
        <c:axId val="119996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2.0222790279027902E-2"/>
              <c:y val="0.353657514107732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</a:ln>
        </c:spPr>
        <c:crossAx val="11998643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1146325832583258"/>
          <c:y val="2.6751943486719401E-2"/>
          <c:w val="0.23194282628262827"/>
          <c:h val="4.1847818065229261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77358490566041"/>
          <c:y val="0.12447560948126743"/>
          <c:w val="0.8673527730131505"/>
          <c:h val="0.68811235803127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'[Worksheet in DRAFT 10.doc]Sheet1'!$B$6</c:f>
              <c:strCache>
                <c:ptCount val="1"/>
                <c:pt idx="0">
                  <c:v>England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'[Worksheet in DRAFT 10.doc]Sheet1'!$C$5:$S$5</c:f>
              <c:strCache>
                <c:ptCount val="17"/>
                <c:pt idx="0">
                  <c:v>10-14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  <c:pt idx="12">
                  <c:v>70-74</c:v>
                </c:pt>
                <c:pt idx="13">
                  <c:v>75-79</c:v>
                </c:pt>
                <c:pt idx="14">
                  <c:v>80-84</c:v>
                </c:pt>
                <c:pt idx="15">
                  <c:v>85-89</c:v>
                </c:pt>
                <c:pt idx="16">
                  <c:v>90+</c:v>
                </c:pt>
              </c:strCache>
            </c:strRef>
          </c:cat>
          <c:val>
            <c:numRef>
              <c:f>'[Worksheet in DRAFT 10.doc]Sheet1'!$C$6:$S$6</c:f>
              <c:numCache>
                <c:formatCode>0.0</c:formatCode>
                <c:ptCount val="17"/>
                <c:pt idx="0">
                  <c:v>0.4</c:v>
                </c:pt>
                <c:pt idx="1">
                  <c:v>4</c:v>
                </c:pt>
                <c:pt idx="2">
                  <c:v>8.3000000000000007</c:v>
                </c:pt>
                <c:pt idx="3">
                  <c:v>9.4</c:v>
                </c:pt>
                <c:pt idx="4">
                  <c:v>10.6</c:v>
                </c:pt>
                <c:pt idx="5">
                  <c:v>12.4</c:v>
                </c:pt>
                <c:pt idx="6">
                  <c:v>13.9</c:v>
                </c:pt>
                <c:pt idx="7">
                  <c:v>14</c:v>
                </c:pt>
                <c:pt idx="8">
                  <c:v>13.9</c:v>
                </c:pt>
                <c:pt idx="9">
                  <c:v>12.2</c:v>
                </c:pt>
                <c:pt idx="10">
                  <c:v>9.4</c:v>
                </c:pt>
                <c:pt idx="11">
                  <c:v>7.6</c:v>
                </c:pt>
                <c:pt idx="12">
                  <c:v>7.2</c:v>
                </c:pt>
                <c:pt idx="13">
                  <c:v>7.4</c:v>
                </c:pt>
                <c:pt idx="14">
                  <c:v>8.9</c:v>
                </c:pt>
                <c:pt idx="15">
                  <c:v>9.6</c:v>
                </c:pt>
                <c:pt idx="16">
                  <c:v>9.6</c:v>
                </c:pt>
              </c:numCache>
            </c:numRef>
          </c:val>
        </c:ser>
        <c:ser>
          <c:idx val="1"/>
          <c:order val="1"/>
          <c:tx>
            <c:strRef>
              <c:f>'[Worksheet in DRAFT 10.doc]Sheet1'!$B$7</c:f>
              <c:strCache>
                <c:ptCount val="1"/>
                <c:pt idx="0">
                  <c:v>Northern Ireland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cat>
            <c:strRef>
              <c:f>'[Worksheet in DRAFT 10.doc]Sheet1'!$C$5:$S$5</c:f>
              <c:strCache>
                <c:ptCount val="17"/>
                <c:pt idx="0">
                  <c:v>10-14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  <c:pt idx="12">
                  <c:v>70-74</c:v>
                </c:pt>
                <c:pt idx="13">
                  <c:v>75-79</c:v>
                </c:pt>
                <c:pt idx="14">
                  <c:v>80-84</c:v>
                </c:pt>
                <c:pt idx="15">
                  <c:v>85-89</c:v>
                </c:pt>
                <c:pt idx="16">
                  <c:v>90+</c:v>
                </c:pt>
              </c:strCache>
            </c:strRef>
          </c:cat>
          <c:val>
            <c:numRef>
              <c:f>'[Worksheet in DRAFT 10.doc]Sheet1'!$C$7:$S$7</c:f>
              <c:numCache>
                <c:formatCode>0.0</c:formatCode>
                <c:ptCount val="17"/>
                <c:pt idx="0">
                  <c:v>1.7</c:v>
                </c:pt>
                <c:pt idx="1">
                  <c:v>12.4</c:v>
                </c:pt>
                <c:pt idx="2">
                  <c:v>22.8</c:v>
                </c:pt>
                <c:pt idx="3">
                  <c:v>25.3</c:v>
                </c:pt>
                <c:pt idx="4">
                  <c:v>24.4</c:v>
                </c:pt>
                <c:pt idx="5">
                  <c:v>22.3</c:v>
                </c:pt>
                <c:pt idx="6">
                  <c:v>22.4</c:v>
                </c:pt>
                <c:pt idx="7">
                  <c:v>22.6</c:v>
                </c:pt>
                <c:pt idx="8">
                  <c:v>22</c:v>
                </c:pt>
                <c:pt idx="9">
                  <c:v>16.5</c:v>
                </c:pt>
                <c:pt idx="10">
                  <c:v>13.8</c:v>
                </c:pt>
                <c:pt idx="11">
                  <c:v>12.1</c:v>
                </c:pt>
                <c:pt idx="12">
                  <c:v>6.4</c:v>
                </c:pt>
                <c:pt idx="13">
                  <c:v>8.2000000000000011</c:v>
                </c:pt>
                <c:pt idx="14">
                  <c:v>5.2</c:v>
                </c:pt>
                <c:pt idx="15">
                  <c:v>4.3</c:v>
                </c:pt>
                <c:pt idx="16">
                  <c:v>2.6</c:v>
                </c:pt>
              </c:numCache>
            </c:numRef>
          </c:val>
        </c:ser>
        <c:ser>
          <c:idx val="2"/>
          <c:order val="2"/>
          <c:tx>
            <c:strRef>
              <c:f>'[Worksheet in DRAFT 10.doc]Sheet1'!$B$8</c:f>
              <c:strCache>
                <c:ptCount val="1"/>
                <c:pt idx="0">
                  <c:v>Scotland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  <a:prstDash val="solid"/>
            </a:ln>
          </c:spPr>
          <c:invertIfNegative val="0"/>
          <c:cat>
            <c:strRef>
              <c:f>'[Worksheet in DRAFT 10.doc]Sheet1'!$C$5:$S$5</c:f>
              <c:strCache>
                <c:ptCount val="17"/>
                <c:pt idx="0">
                  <c:v>10-14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  <c:pt idx="12">
                  <c:v>70-74</c:v>
                </c:pt>
                <c:pt idx="13">
                  <c:v>75-79</c:v>
                </c:pt>
                <c:pt idx="14">
                  <c:v>80-84</c:v>
                </c:pt>
                <c:pt idx="15">
                  <c:v>85-89</c:v>
                </c:pt>
                <c:pt idx="16">
                  <c:v>90+</c:v>
                </c:pt>
              </c:strCache>
            </c:strRef>
          </c:cat>
          <c:val>
            <c:numRef>
              <c:f>'[Worksheet in DRAFT 10.doc]Sheet1'!$C$8:$S$8</c:f>
              <c:numCache>
                <c:formatCode>0.0</c:formatCode>
                <c:ptCount val="17"/>
                <c:pt idx="0">
                  <c:v>0.9</c:v>
                </c:pt>
                <c:pt idx="1">
                  <c:v>9</c:v>
                </c:pt>
                <c:pt idx="2">
                  <c:v>15.5</c:v>
                </c:pt>
                <c:pt idx="3">
                  <c:v>19.7</c:v>
                </c:pt>
                <c:pt idx="4">
                  <c:v>23.3</c:v>
                </c:pt>
                <c:pt idx="5">
                  <c:v>25.3</c:v>
                </c:pt>
                <c:pt idx="6">
                  <c:v>26.5</c:v>
                </c:pt>
                <c:pt idx="7">
                  <c:v>23.9</c:v>
                </c:pt>
                <c:pt idx="8">
                  <c:v>21.1</c:v>
                </c:pt>
                <c:pt idx="9">
                  <c:v>17.3</c:v>
                </c:pt>
                <c:pt idx="10">
                  <c:v>14.2</c:v>
                </c:pt>
                <c:pt idx="11">
                  <c:v>9.9</c:v>
                </c:pt>
                <c:pt idx="12">
                  <c:v>9.8000000000000007</c:v>
                </c:pt>
                <c:pt idx="13">
                  <c:v>9.3000000000000007</c:v>
                </c:pt>
                <c:pt idx="14">
                  <c:v>7.9</c:v>
                </c:pt>
                <c:pt idx="15">
                  <c:v>7.2</c:v>
                </c:pt>
                <c:pt idx="16">
                  <c:v>7.6</c:v>
                </c:pt>
              </c:numCache>
            </c:numRef>
          </c:val>
        </c:ser>
        <c:ser>
          <c:idx val="3"/>
          <c:order val="3"/>
          <c:tx>
            <c:strRef>
              <c:f>'[Worksheet in DRAFT 10.doc]Sheet1'!$B$9</c:f>
              <c:strCache>
                <c:ptCount val="1"/>
                <c:pt idx="0">
                  <c:v>Wales</c:v>
                </c:pt>
              </c:strCache>
            </c:strRef>
          </c:tx>
          <c:spPr>
            <a:pattFill prst="wdDnDiag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chemeClr val="accent5">
                  <a:lumMod val="75000"/>
                </a:schemeClr>
              </a:solidFill>
              <a:prstDash val="solid"/>
            </a:ln>
          </c:spPr>
          <c:invertIfNegative val="0"/>
          <c:cat>
            <c:strRef>
              <c:f>'[Worksheet in DRAFT 10.doc]Sheet1'!$C$5:$S$5</c:f>
              <c:strCache>
                <c:ptCount val="17"/>
                <c:pt idx="0">
                  <c:v>10-14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  <c:pt idx="12">
                  <c:v>70-74</c:v>
                </c:pt>
                <c:pt idx="13">
                  <c:v>75-79</c:v>
                </c:pt>
                <c:pt idx="14">
                  <c:v>80-84</c:v>
                </c:pt>
                <c:pt idx="15">
                  <c:v>85-89</c:v>
                </c:pt>
                <c:pt idx="16">
                  <c:v>90+</c:v>
                </c:pt>
              </c:strCache>
            </c:strRef>
          </c:cat>
          <c:val>
            <c:numRef>
              <c:f>'[Worksheet in DRAFT 10.doc]Sheet1'!$C$9:$S$9</c:f>
              <c:numCache>
                <c:formatCode>0.0</c:formatCode>
                <c:ptCount val="17"/>
                <c:pt idx="0">
                  <c:v>0.30000000000000004</c:v>
                </c:pt>
                <c:pt idx="1">
                  <c:v>5.2</c:v>
                </c:pt>
                <c:pt idx="2">
                  <c:v>8.5</c:v>
                </c:pt>
                <c:pt idx="3">
                  <c:v>10.8</c:v>
                </c:pt>
                <c:pt idx="4">
                  <c:v>14.2</c:v>
                </c:pt>
                <c:pt idx="5">
                  <c:v>12.5</c:v>
                </c:pt>
                <c:pt idx="6">
                  <c:v>15.3</c:v>
                </c:pt>
                <c:pt idx="7">
                  <c:v>14.3</c:v>
                </c:pt>
                <c:pt idx="8">
                  <c:v>12.6</c:v>
                </c:pt>
                <c:pt idx="9">
                  <c:v>11.6</c:v>
                </c:pt>
                <c:pt idx="10">
                  <c:v>9.5</c:v>
                </c:pt>
                <c:pt idx="11">
                  <c:v>8</c:v>
                </c:pt>
                <c:pt idx="12">
                  <c:v>7.5</c:v>
                </c:pt>
                <c:pt idx="13">
                  <c:v>6.4</c:v>
                </c:pt>
                <c:pt idx="14">
                  <c:v>8.7000000000000011</c:v>
                </c:pt>
                <c:pt idx="15">
                  <c:v>7.9</c:v>
                </c:pt>
                <c:pt idx="16">
                  <c:v>8.7000000000000011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51616"/>
        <c:axId val="109553536"/>
      </c:barChart>
      <c:catAx>
        <c:axId val="109551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600" dirty="0">
                    <a:latin typeface="Calibri" panose="020F0502020204030204" pitchFamily="34" charset="0"/>
                  </a:rPr>
                  <a:t>Age-groups</a:t>
                </a:r>
              </a:p>
            </c:rich>
          </c:tx>
          <c:layout>
            <c:manualLayout>
              <c:xMode val="edge"/>
              <c:yMode val="edge"/>
              <c:x val="0.43156924648250294"/>
              <c:y val="0.904062349903938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9553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5535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400" dirty="0">
                    <a:latin typeface="Calibri" panose="020F0502020204030204" pitchFamily="34" charset="0"/>
                  </a:rPr>
                  <a:t>Suicide rate per 100,000 population</a:t>
                </a:r>
              </a:p>
            </c:rich>
          </c:tx>
          <c:layout>
            <c:manualLayout>
              <c:xMode val="edge"/>
              <c:yMode val="edge"/>
              <c:x val="1.6351282652402595E-2"/>
              <c:y val="0.2209391093633258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95516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034305098439845"/>
          <c:y val="1.9726166413171098E-2"/>
          <c:w val="0.87049743304234717"/>
          <c:h val="8.9433487431956449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19285894590688"/>
          <c:y val="0.12923189555930492"/>
          <c:w val="0.8345534407027817"/>
          <c:h val="0.713097938354444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Patients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10"/>
            <c:bubble3D val="0"/>
            <c:spPr>
              <a:ln w="25400">
                <a:solidFill>
                  <a:srgbClr val="FF0000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-4.4330952548477749E-2"/>
                  <c:y val="-3.8135712464243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485373218341085E-2"/>
                  <c:y val="-3.3212454502671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539543434228506E-2"/>
                  <c:y val="3.9215482534697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952596382863745E-2"/>
                  <c:y val="-3.3353811731221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61488621784557E-2"/>
                  <c:y val="-3.3564873443068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049677613486492E-2"/>
                  <c:y val="3.6449383504975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02453191454318E-2"/>
                  <c:y val="-3.1584573402068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8730169898515986E-2"/>
                  <c:y val="-3.7420483853021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958068155992942E-2"/>
                  <c:y val="-3.9745366181840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169969602994343E-2"/>
                  <c:y val="-3.5025015005970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752729469286079E-2"/>
                  <c:y val="4.0356514619974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Sheet1!$A$6:$A$16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Sheet1!$B$6:$B$16</c:f>
              <c:numCache>
                <c:formatCode>#,##0</c:formatCode>
                <c:ptCount val="11"/>
                <c:pt idx="0">
                  <c:v>1453</c:v>
                </c:pt>
                <c:pt idx="1">
                  <c:v>1573</c:v>
                </c:pt>
                <c:pt idx="2">
                  <c:v>1575</c:v>
                </c:pt>
                <c:pt idx="3">
                  <c:v>1522</c:v>
                </c:pt>
                <c:pt idx="4">
                  <c:v>1647</c:v>
                </c:pt>
                <c:pt idx="5">
                  <c:v>1759</c:v>
                </c:pt>
                <c:pt idx="6">
                  <c:v>1810</c:v>
                </c:pt>
                <c:pt idx="7">
                  <c:v>1753</c:v>
                </c:pt>
                <c:pt idx="8">
                  <c:v>1591</c:v>
                </c:pt>
                <c:pt idx="9">
                  <c:v>1636</c:v>
                </c:pt>
                <c:pt idx="10">
                  <c:v>1612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639552"/>
        <c:axId val="109645824"/>
      </c:lineChart>
      <c:catAx>
        <c:axId val="109639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Year</a:t>
                </a:r>
              </a:p>
            </c:rich>
          </c:tx>
          <c:layout>
            <c:manualLayout>
              <c:xMode val="edge"/>
              <c:yMode val="edge"/>
              <c:x val="0.51250458260799381"/>
              <c:y val="0.909024144493786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9645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645824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dirty="0"/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1.193345021011531E-3"/>
              <c:y val="0.3302026928443803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9639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>
        <a:alpha val="0"/>
      </a:srgbClr>
    </a:solidFill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13102133617439"/>
          <c:y val="0.12841854934601668"/>
          <c:w val="0.85707514398958307"/>
          <c:h val="0.703923900118906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Total</c:v>
                </c:pt>
              </c:strCache>
            </c:strRef>
          </c:tx>
          <c:dPt>
            <c:idx val="10"/>
            <c:bubble3D val="0"/>
            <c:spPr>
              <a:ln>
                <a:prstDash val="sysDash"/>
              </a:ln>
            </c:spPr>
          </c:dPt>
          <c:dLbls>
            <c:dLbl>
              <c:idx val="0"/>
              <c:layout>
                <c:manualLayout>
                  <c:x val="-4.3176057114167096E-2"/>
                  <c:y val="-3.543882357171107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97.7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402761814760138E-2"/>
                  <c:y val="-4.046463485491153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96.9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955345634957136E-2"/>
                  <c:y val="-3.71533917435716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99.9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177026878907871E-2"/>
                  <c:y val="-3.869793927067790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92.7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398871399494075E-2"/>
                  <c:y val="-4.058062803523163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98.5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507712176518647E-2"/>
                  <c:y val="-3.409832110650802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87.7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619704224374755E-2"/>
                  <c:y val="-3.257325710998455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86.2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6177082151543173E-2"/>
                  <c:y val="-4.274315499158356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77.0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251425609123907E-2"/>
                  <c:y val="-3.957382039573819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68.1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17781233799897E-2"/>
                  <c:y val="-3.652968036529679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68.5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251425609123907E-2"/>
                  <c:y val="-3.652968036529679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52.0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Sheet1!$A$7:$A$17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Sheet1!$B$7:$B$17</c:f>
              <c:numCache>
                <c:formatCode>0.0</c:formatCode>
                <c:ptCount val="11"/>
                <c:pt idx="0">
                  <c:v>97.67008193338097</c:v>
                </c:pt>
                <c:pt idx="1">
                  <c:v>96.889910110047111</c:v>
                </c:pt>
                <c:pt idx="2">
                  <c:v>99.883955923425319</c:v>
                </c:pt>
                <c:pt idx="3">
                  <c:v>92.719162238273967</c:v>
                </c:pt>
                <c:pt idx="4">
                  <c:v>98.482232196405036</c:v>
                </c:pt>
                <c:pt idx="5">
                  <c:v>87.671211350639169</c:v>
                </c:pt>
                <c:pt idx="6">
                  <c:v>86.231914619743137</c:v>
                </c:pt>
                <c:pt idx="7">
                  <c:v>77.008374001855799</c:v>
                </c:pt>
                <c:pt idx="8">
                  <c:v>68.14905565864602</c:v>
                </c:pt>
                <c:pt idx="9">
                  <c:v>68.528822098658239</c:v>
                </c:pt>
                <c:pt idx="10">
                  <c:v>52.034708012698196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Male</c:v>
                </c:pt>
              </c:strCache>
            </c:strRef>
          </c:tx>
          <c:dPt>
            <c:idx val="10"/>
            <c:bubble3D val="0"/>
            <c:spPr>
              <a:ln>
                <a:prstDash val="sysDash"/>
              </a:ln>
            </c:spPr>
          </c:dPt>
          <c:dLbls>
            <c:dLbl>
              <c:idx val="0"/>
              <c:layout>
                <c:manualLayout>
                  <c:x val="-4.1624497060710836E-2"/>
                  <c:y val="-3.429368136595174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143.9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177080880907951E-2"/>
                  <c:y val="-4.020840277971288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145.4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511765868420277E-2"/>
                  <c:y val="-3.924751344617936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149.3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177026878907927E-2"/>
                  <c:y val="-3.548993088746714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141.8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842451166031032E-2"/>
                  <c:y val="-3.279858333055157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146.1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733393110370772E-2"/>
                  <c:y val="-4.0696480367600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137.4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842397164030966E-2"/>
                  <c:y val="-3.376245152411973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136.9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880783564573865E-2"/>
                  <c:y val="-3.674061290283920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118.4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397354422172036E-2"/>
                  <c:y val="-3.677815366887770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96.8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1472265422498704E-2"/>
                  <c:y val="-3.957382039573819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97.5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317781233799897E-2"/>
                  <c:y val="-3.34855403348554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71.5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Sheet1!$A$7:$A$17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Sheet1!$C$7:$C$17</c:f>
              <c:numCache>
                <c:formatCode>0.0</c:formatCode>
                <c:ptCount val="11"/>
                <c:pt idx="0">
                  <c:v>143.91084509801257</c:v>
                </c:pt>
                <c:pt idx="1">
                  <c:v>145.3515333492827</c:v>
                </c:pt>
                <c:pt idx="2">
                  <c:v>149.28992242023998</c:v>
                </c:pt>
                <c:pt idx="3">
                  <c:v>141.82972901735846</c:v>
                </c:pt>
                <c:pt idx="4">
                  <c:v>146.13347853005877</c:v>
                </c:pt>
                <c:pt idx="5">
                  <c:v>137.3892054462529</c:v>
                </c:pt>
                <c:pt idx="6">
                  <c:v>136.89214566934791</c:v>
                </c:pt>
                <c:pt idx="7">
                  <c:v>118.40193033425776</c:v>
                </c:pt>
                <c:pt idx="8">
                  <c:v>96.843377262803358</c:v>
                </c:pt>
                <c:pt idx="9">
                  <c:v>97.465360486798673</c:v>
                </c:pt>
                <c:pt idx="10">
                  <c:v>71.50515279625894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Pt>
            <c:idx val="10"/>
            <c:bubble3D val="0"/>
            <c:spPr>
              <a:ln>
                <a:solidFill>
                  <a:srgbClr val="002060"/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3.3842395893395667E-2"/>
                  <c:y val="-3.687964559630992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60.5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1578966703812E-2"/>
                  <c:y val="-3.504548232840758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58.3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286084934568034E-2"/>
                  <c:y val="-4.376433762644568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60.7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177026878907871E-2"/>
                  <c:y val="-4.316376700395237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53.8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398871399494075E-2"/>
                  <c:y val="-3.863420068020522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60.7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507712176518647E-2"/>
                  <c:y val="-2.855474056730343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51.4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842397164030966E-2"/>
                  <c:y val="-3.79379569371622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48.3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4620661918080137E-2"/>
                  <c:y val="-3.706424507229176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44.2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398652151373774E-2"/>
                  <c:y val="-3.34855403348554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44.7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17781233799897E-2"/>
                  <c:y val="-3.34855403348554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44.4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104199066874037E-2"/>
                  <c:y val="-3.652968036529679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35.0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Sheet1!$A$7:$A$17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Sheet1!$D$7:$D$17</c:f>
              <c:numCache>
                <c:formatCode>0.0</c:formatCode>
                <c:ptCount val="11"/>
                <c:pt idx="0">
                  <c:v>60.482801588702685</c:v>
                </c:pt>
                <c:pt idx="1">
                  <c:v>58.25734646218848</c:v>
                </c:pt>
                <c:pt idx="2">
                  <c:v>60.65672050074501</c:v>
                </c:pt>
                <c:pt idx="3">
                  <c:v>53.786417141559483</c:v>
                </c:pt>
                <c:pt idx="4">
                  <c:v>60.693464985701205</c:v>
                </c:pt>
                <c:pt idx="5">
                  <c:v>51.397890524894947</c:v>
                </c:pt>
                <c:pt idx="6">
                  <c:v>48.330139411886179</c:v>
                </c:pt>
                <c:pt idx="7">
                  <c:v>44.240844830793314</c:v>
                </c:pt>
                <c:pt idx="8">
                  <c:v>44.719146175834673</c:v>
                </c:pt>
                <c:pt idx="9">
                  <c:v>44.430664109972433</c:v>
                </c:pt>
                <c:pt idx="10">
                  <c:v>35.001797625582043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192896"/>
        <c:axId val="108194816"/>
      </c:lineChart>
      <c:catAx>
        <c:axId val="108192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>
                    <a:latin typeface="Calibri" panose="020F050202020403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2916836330038186"/>
              <c:y val="0.919666708328125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8194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1948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>
                    <a:latin typeface="Calibri" panose="020F0502020204030204" pitchFamily="34" charset="0"/>
                  </a:rPr>
                  <a:t>Rate per 100,000 MH service users</a:t>
                </a:r>
              </a:p>
            </c:rich>
          </c:tx>
          <c:layout>
            <c:manualLayout>
              <c:xMode val="edge"/>
              <c:yMode val="edge"/>
              <c:x val="5.7065763975764714E-3"/>
              <c:y val="0.2054738395795764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819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216040751915361"/>
          <c:y val="0"/>
          <c:w val="0.35358304511001548"/>
          <c:h val="8.3900464822849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90103226669605"/>
          <c:y val="0.13348500491371967"/>
          <c:w val="0.77688390192351497"/>
          <c:h val="0.76336749128931514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explosion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bubble3D val="0"/>
            <c:spPr>
              <a:solidFill>
                <a:srgbClr val="009999"/>
              </a:solidFill>
              <a:ln>
                <a:solidFill>
                  <a:srgbClr val="009999"/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4"/>
            <c:bubble3D val="0"/>
            <c:spPr>
              <a:solidFill>
                <a:srgbClr val="3399FF"/>
              </a:solidFill>
              <a:ln>
                <a:solidFill>
                  <a:srgbClr val="00B0F0"/>
                </a:solidFill>
              </a:ln>
            </c:spPr>
          </c:dPt>
          <c:dPt>
            <c:idx val="5"/>
            <c:bubble3D val="0"/>
            <c:explosion val="9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4.4397167233567188E-2"/>
                  <c:y val="-6.9094011086689991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00206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Other</a:t>
                    </a:r>
                  </a:p>
                  <a:p>
                    <a:pPr>
                      <a:defRPr sz="1400">
                        <a:solidFill>
                          <a:srgbClr val="00206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1,193 (9%)</a:t>
                    </a:r>
                    <a:endParaRPr lang="en-US" dirty="0">
                      <a:solidFill>
                        <a:srgbClr val="002060"/>
                      </a:solidFill>
                      <a:latin typeface="Calibri" panose="020F050202020403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458A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Sheet1!$B$2:$G$2</c:f>
              <c:strCache>
                <c:ptCount val="6"/>
                <c:pt idx="0">
                  <c:v>Hanging/strangulation</c:v>
                </c:pt>
                <c:pt idx="1">
                  <c:v>Self-poisoning</c:v>
                </c:pt>
                <c:pt idx="2">
                  <c:v>Gas inhalation</c:v>
                </c:pt>
                <c:pt idx="3">
                  <c:v>Jumping/multiple injuries</c:v>
                </c:pt>
                <c:pt idx="4">
                  <c:v>Drowning</c:v>
                </c:pt>
                <c:pt idx="5">
                  <c:v>Other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5842</c:v>
                </c:pt>
                <c:pt idx="1">
                  <c:v>3095</c:v>
                </c:pt>
                <c:pt idx="2">
                  <c:v>359</c:v>
                </c:pt>
                <c:pt idx="3">
                  <c:v>2045</c:v>
                </c:pt>
                <c:pt idx="4">
                  <c:v>654</c:v>
                </c:pt>
                <c:pt idx="5">
                  <c:v>1193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1303074670571"/>
          <c:y val="0.15151549642040096"/>
          <c:w val="0.8345534407027817"/>
          <c:h val="0.68531624534765911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PowerPoint]Sheet1'!$B$5</c:f>
              <c:strCache>
                <c:ptCount val="1"/>
                <c:pt idx="0">
                  <c:v>Hanging/strangulation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10"/>
            <c:bubble3D val="0"/>
            <c:spPr>
              <a:ln w="25400">
                <a:solidFill>
                  <a:srgbClr val="FF0000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-3.1579795757753895E-2"/>
                  <c:y val="-3.1068046054620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734044625955042E-2"/>
                  <c:y val="-3.3212420320672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033294520468991E-2"/>
                  <c:y val="-2.8544733332492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76721504248279E-2"/>
                  <c:y val="-3.6102920982912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371569542964624E-2"/>
                  <c:y val="-3.3564837022455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182910196604646E-2"/>
                  <c:y val="-2.9829608589155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954640566497411E-2"/>
                  <c:y val="-3.4668962678075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674201898663144E-2"/>
                  <c:y val="-3.3949070807583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78490912422122E-2"/>
                  <c:y val="-3.3576252311899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4054597346936839E-2"/>
                  <c:y val="-3.5025022557340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903736410693889E-2"/>
                  <c:y val="-3.048798504872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 in Microsoft PowerPoint]Sheet1'!$A$6:$A$16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'[Chart in Microsoft PowerPoint]Sheet1'!$B$6:$B$16</c:f>
              <c:numCache>
                <c:formatCode>#,##0</c:formatCode>
                <c:ptCount val="11"/>
                <c:pt idx="0">
                  <c:v>572</c:v>
                </c:pt>
                <c:pt idx="1">
                  <c:v>646</c:v>
                </c:pt>
                <c:pt idx="2">
                  <c:v>686</c:v>
                </c:pt>
                <c:pt idx="3">
                  <c:v>605</c:v>
                </c:pt>
                <c:pt idx="4">
                  <c:v>726</c:v>
                </c:pt>
                <c:pt idx="5">
                  <c:v>728</c:v>
                </c:pt>
                <c:pt idx="6">
                  <c:v>810</c:v>
                </c:pt>
                <c:pt idx="7">
                  <c:v>764</c:v>
                </c:pt>
                <c:pt idx="8">
                  <c:v>755</c:v>
                </c:pt>
                <c:pt idx="9">
                  <c:v>779</c:v>
                </c:pt>
                <c:pt idx="10">
                  <c:v>776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'[Chart in Microsoft PowerPoint]Sheet1'!$C$5</c:f>
              <c:strCache>
                <c:ptCount val="1"/>
                <c:pt idx="0">
                  <c:v>Self-poisoning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  <a:prstDash val="solid"/>
              </a:ln>
            </c:spPr>
          </c:marker>
          <c:dPt>
            <c:idx val="10"/>
            <c:bubble3D val="0"/>
            <c:spPr>
              <a:ln w="25400">
                <a:solidFill>
                  <a:srgbClr val="002060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-3.3541846800628695E-2"/>
                  <c:y val="-3.3559307265504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811484764990031E-2"/>
                  <c:y val="-3.0124304263413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473487567723622E-2"/>
                  <c:y val="-3.2251835857852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279172094703371E-2"/>
                  <c:y val="-3.218122028797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869454275755761E-2"/>
                  <c:y val="-2.9840860051534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210834553440711E-2"/>
                  <c:y val="-3.1194581326199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944546826237485E-2"/>
                  <c:y val="-3.7909933366283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750110482163322E-2"/>
                  <c:y val="-3.2705037810462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876417534191855E-2"/>
                  <c:y val="-3.0232308067285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21779781187668E-2"/>
                  <c:y val="-3.4068356408985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0879822306252708E-2"/>
                  <c:y val="-3.2835683632148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 in Microsoft PowerPoint]Sheet1'!$A$6:$A$16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'[Chart in Microsoft PowerPoint]Sheet1'!$C$6:$C$16</c:f>
              <c:numCache>
                <c:formatCode>General</c:formatCode>
                <c:ptCount val="11"/>
                <c:pt idx="0">
                  <c:v>389</c:v>
                </c:pt>
                <c:pt idx="1">
                  <c:v>419</c:v>
                </c:pt>
                <c:pt idx="2">
                  <c:v>400</c:v>
                </c:pt>
                <c:pt idx="3">
                  <c:v>409</c:v>
                </c:pt>
                <c:pt idx="4">
                  <c:v>437</c:v>
                </c:pt>
                <c:pt idx="5">
                  <c:v>536</c:v>
                </c:pt>
                <c:pt idx="6">
                  <c:v>460</c:v>
                </c:pt>
                <c:pt idx="7">
                  <c:v>435</c:v>
                </c:pt>
                <c:pt idx="8">
                  <c:v>350</c:v>
                </c:pt>
                <c:pt idx="9">
                  <c:v>347</c:v>
                </c:pt>
                <c:pt idx="10">
                  <c:v>365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'[Chart in Microsoft PowerPoint]Sheet1'!$D$5</c:f>
              <c:strCache>
                <c:ptCount val="1"/>
                <c:pt idx="0">
                  <c:v>Jumping/multiple injuries</c:v>
                </c:pt>
              </c:strCache>
            </c:strRef>
          </c:tx>
          <c:spPr>
            <a:ln w="25400">
              <a:solidFill>
                <a:schemeClr val="accent2"/>
              </a:solidFill>
              <a:prstDash val="solid"/>
            </a:ln>
          </c:spPr>
          <c:marker>
            <c:symbol val="triangl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dPt>
            <c:idx val="10"/>
            <c:bubble3D val="0"/>
            <c:spPr>
              <a:ln w="25400">
                <a:solidFill>
                  <a:schemeClr val="accent2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-2.6221202583937613E-2"/>
                  <c:y val="-3.0732004611562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347355921651799E-2"/>
                  <c:y val="-2.8402965384028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688736199336704E-2"/>
                  <c:y val="-2.5795897724414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422656721350509E-2"/>
                  <c:y val="-2.2914738452126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12938902402917E-2"/>
                  <c:y val="-3.114240255037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282576866764227E-2"/>
                  <c:y val="-2.4839284969954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408730204478494E-2"/>
                  <c:y val="-2.6890540490063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893595108810467E-2"/>
                  <c:y val="-2.5245746089363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948159847515372E-2"/>
                  <c:y val="-2.7578722136302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21779781187668E-2"/>
                  <c:y val="-3.0456189313840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487435776238091E-2"/>
                  <c:y val="-2.8943764419874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 in Microsoft PowerPoint]Sheet1'!$A$6:$A$16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'[Chart in Microsoft PowerPoint]Sheet1'!$D$6:$D$16</c:f>
              <c:numCache>
                <c:formatCode>General</c:formatCode>
                <c:ptCount val="11"/>
                <c:pt idx="0">
                  <c:v>238</c:v>
                </c:pt>
                <c:pt idx="1">
                  <c:v>247</c:v>
                </c:pt>
                <c:pt idx="2">
                  <c:v>231</c:v>
                </c:pt>
                <c:pt idx="3">
                  <c:v>248</c:v>
                </c:pt>
                <c:pt idx="4">
                  <c:v>210</c:v>
                </c:pt>
                <c:pt idx="5">
                  <c:v>209</c:v>
                </c:pt>
                <c:pt idx="6">
                  <c:v>231</c:v>
                </c:pt>
                <c:pt idx="7">
                  <c:v>266</c:v>
                </c:pt>
                <c:pt idx="8">
                  <c:v>230</c:v>
                </c:pt>
                <c:pt idx="9">
                  <c:v>203</c:v>
                </c:pt>
                <c:pt idx="10">
                  <c:v>203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56032"/>
        <c:axId val="119390976"/>
      </c:lineChart>
      <c:catAx>
        <c:axId val="11935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GB" sz="1200" b="1"/>
                  <a:t>Year</a:t>
                </a:r>
              </a:p>
            </c:rich>
          </c:tx>
          <c:layout>
            <c:manualLayout>
              <c:xMode val="edge"/>
              <c:yMode val="edge"/>
              <c:x val="0.52415812591508049"/>
              <c:y val="0.93240313492281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939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93909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GB" sz="1200" b="1"/>
                  <a:t>Number of suicides</a:t>
                </a:r>
              </a:p>
            </c:rich>
          </c:tx>
          <c:layout>
            <c:manualLayout>
              <c:xMode val="edge"/>
              <c:yMode val="edge"/>
              <c:x val="7.3503110793434866E-3"/>
              <c:y val="0.3373128009348483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93560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142020497803807"/>
          <c:y val="2.7077804085678107E-2"/>
          <c:w val="0.84767126656752123"/>
          <c:h val="8.7141554858090289E-2"/>
        </c:manualLayout>
      </c:layout>
      <c:overlay val="0"/>
      <c:spPr>
        <a:solidFill>
          <a:srgbClr val="FFFFFF">
            <a:alpha val="0"/>
          </a:srgbClr>
        </a:solidFill>
        <a:ln w="3175">
          <a:noFill/>
          <a:prstDash val="solid"/>
        </a:ln>
      </c:spPr>
    </c:legend>
    <c:plotVisOnly val="1"/>
    <c:dispBlanksAs val="gap"/>
    <c:showDLblsOverMax val="0"/>
  </c:chart>
  <c:spPr>
    <a:solidFill>
      <a:srgbClr val="FFFFFF">
        <a:alpha val="0"/>
      </a:srgbClr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98203903270005"/>
          <c:y val="8.1347874530755981E-2"/>
          <c:w val="0.88773377032181611"/>
          <c:h val="0.725472464613180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In-patient suicide</c:v>
                </c:pt>
              </c:strCache>
            </c:strRef>
          </c:tx>
          <c:spPr>
            <a:ln w="1270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c:spPr>
          </c:marker>
          <c:dPt>
            <c:idx val="10"/>
            <c:bubble3D val="0"/>
            <c:spPr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5959693427177685E-2"/>
                  <c:y val="-3.3031026252983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7936462910556E-2"/>
                  <c:y val="-3.36674622116149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350479576343376E-2"/>
                  <c:y val="-3.5187087398608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197563529792839E-2"/>
                  <c:y val="-3.0007955449482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359244361897397E-2"/>
                  <c:y val="-3.7326968973747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775099063067074E-2"/>
                  <c:y val="-3.7255320735783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035910577055922E-2"/>
                  <c:y val="-2.9472344987481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239124094689251E-2"/>
                  <c:y val="-3.3985680190930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738093549117175E-2"/>
                  <c:y val="-3.33683289588801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1780520678158475E-2"/>
                  <c:y val="-3.3402028450147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789053395352474E-2"/>
                  <c:y val="-3.165505546374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691714211399255E-2"/>
                  <c:y val="-2.8509186351706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3040903670824939E-2"/>
                  <c:y val="-3.407727034120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5611798525184238E-2"/>
                  <c:y val="-3.3647874015748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8876018876018877E-2"/>
                  <c:y val="-2.9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4024024024024027E-2"/>
                  <c:y val="-2.9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7.5628633855497566E-3"/>
                  <c:y val="-3.5588247259117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Sheet1!$A$5:$A$21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Sheet1!$B$5:$B$21</c:f>
              <c:numCache>
                <c:formatCode>General</c:formatCode>
                <c:ptCount val="17"/>
                <c:pt idx="0">
                  <c:v>244</c:v>
                </c:pt>
                <c:pt idx="1">
                  <c:v>222</c:v>
                </c:pt>
                <c:pt idx="2">
                  <c:v>207</c:v>
                </c:pt>
                <c:pt idx="3">
                  <c:v>219</c:v>
                </c:pt>
                <c:pt idx="4">
                  <c:v>184</c:v>
                </c:pt>
                <c:pt idx="5">
                  <c:v>190</c:v>
                </c:pt>
                <c:pt idx="6" formatCode="0">
                  <c:v>142</c:v>
                </c:pt>
                <c:pt idx="7" formatCode="0">
                  <c:v>122</c:v>
                </c:pt>
                <c:pt idx="8" formatCode="0">
                  <c:v>104</c:v>
                </c:pt>
                <c:pt idx="9" formatCode="0">
                  <c:v>100</c:v>
                </c:pt>
                <c:pt idx="10" formatCode="0">
                  <c:v>92</c:v>
                </c:pt>
                <c:pt idx="11" formatCode="0">
                  <c:v>101</c:v>
                </c:pt>
                <c:pt idx="12" formatCode="0">
                  <c:v>91</c:v>
                </c:pt>
                <c:pt idx="13" formatCode="0">
                  <c:v>94</c:v>
                </c:pt>
                <c:pt idx="14" formatCode="0">
                  <c:v>87</c:v>
                </c:pt>
                <c:pt idx="15" formatCode="0">
                  <c:v>88</c:v>
                </c:pt>
                <c:pt idx="16" formatCode="0">
                  <c:v>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Sheet1!$C$4</c:f>
              <c:strCache>
                <c:ptCount val="1"/>
              </c:strCache>
            </c:strRef>
          </c:tx>
          <c:spPr>
            <a:ln w="1270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c:spPr>
          </c:marker>
          <c:dPt>
            <c:idx val="10"/>
            <c:bubble3D val="0"/>
            <c:spPr>
              <a:ln w="12700">
                <a:solidFill>
                  <a:schemeClr val="accent5">
                    <a:lumMod val="75000"/>
                  </a:schemeClr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-2.0675674166824282E-2"/>
                  <c:y val="-2.8894192521877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7936462910556E-2"/>
                  <c:y val="-3.6054097056483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356887512776633E-2"/>
                  <c:y val="-3.3190135242641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839573159969542E-2"/>
                  <c:y val="-3.1121718377088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038239546809056E-2"/>
                  <c:y val="-2.316626889419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915901118560242E-2"/>
                  <c:y val="-3.4463007159904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07744326258469E-2"/>
                  <c:y val="-3.5258552108194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91811927960091E-2"/>
                  <c:y val="-2.3484486873508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3437790481528786E-2"/>
                  <c:y val="-2.9689737470167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6920283613197E-2"/>
                  <c:y val="-3.2526354287681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797999012392757E-2"/>
                  <c:y val="-2.7303102625298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78203485053230437"/>
                  <c:y val="0.503579952267303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83619604795092661"/>
                  <c:y val="0.503579952267303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90753030796569767"/>
                  <c:y val="0.427207637231503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Sheet1!$A$5:$A$21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Sheet1!$C$5:$C$15</c:f>
              <c:numCache>
                <c:formatCode>General</c:formatCode>
                <c:ptCount val="11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83744"/>
        <c:axId val="37985664"/>
      </c:lineChart>
      <c:catAx>
        <c:axId val="37983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Year</a:t>
                </a:r>
              </a:p>
            </c:rich>
          </c:tx>
          <c:layout>
            <c:manualLayout>
              <c:xMode val="edge"/>
              <c:yMode val="edge"/>
              <c:x val="0.51783378429047722"/>
              <c:y val="0.889030377350372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7985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98566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7.6460022960411827E-3"/>
              <c:y val="0.295126529210088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7983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01492252442608"/>
          <c:y val="0.10842208470342329"/>
          <c:w val="0.8345534407027817"/>
          <c:h val="0.72511275221471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CRHT</c:v>
                </c:pt>
              </c:strCache>
            </c:strRef>
          </c:tx>
          <c:dPt>
            <c:idx val="10"/>
            <c:bubble3D val="0"/>
            <c:spPr>
              <a:ln>
                <a:prstDash val="sysDash"/>
              </a:ln>
            </c:spPr>
          </c:dPt>
          <c:dLbls>
            <c:dLbl>
              <c:idx val="0"/>
              <c:layout>
                <c:manualLayout>
                  <c:x val="-3.1579795757753895E-2"/>
                  <c:y val="-3.8047468688412397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156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734044625955042E-2"/>
                  <c:y val="-3.5102666880118961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177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033402327616513E-2"/>
                  <c:y val="-3.3642754957439062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187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767141694396414E-2"/>
                  <c:y val="-3.7091056012762441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207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544728574736349E-2"/>
                  <c:y val="-3.199252948231647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178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240629873861892E-2"/>
                  <c:y val="-3.353898961330852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193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115695968839302E-2"/>
                  <c:y val="-3.4835845742184533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191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731921575920387E-2"/>
                  <c:y val="-4.1407482530691049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200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958068155992942E-2"/>
                  <c:y val="-3.2918564284783035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210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169969602994343E-2"/>
                  <c:y val="-3.5025015005970564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200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846056390973994E-2"/>
                  <c:y val="-4.0885798192870915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203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Sheet1!$A$6:$A$16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Sheet1!$B$6:$B$16</c:f>
              <c:numCache>
                <c:formatCode>General</c:formatCode>
                <c:ptCount val="11"/>
                <c:pt idx="0">
                  <c:v>156</c:v>
                </c:pt>
                <c:pt idx="1">
                  <c:v>177</c:v>
                </c:pt>
                <c:pt idx="2">
                  <c:v>187</c:v>
                </c:pt>
                <c:pt idx="3">
                  <c:v>207</c:v>
                </c:pt>
                <c:pt idx="4">
                  <c:v>178</c:v>
                </c:pt>
                <c:pt idx="5">
                  <c:v>193</c:v>
                </c:pt>
                <c:pt idx="6" formatCode="0">
                  <c:v>191</c:v>
                </c:pt>
                <c:pt idx="7" formatCode="0">
                  <c:v>200</c:v>
                </c:pt>
                <c:pt idx="8" formatCode="0">
                  <c:v>210.29000000000002</c:v>
                </c:pt>
                <c:pt idx="9" formatCode="0">
                  <c:v>200.48000000000005</c:v>
                </c:pt>
                <c:pt idx="10" formatCode="0">
                  <c:v>202.72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In-patient</c:v>
                </c:pt>
              </c:strCache>
            </c:strRef>
          </c:tx>
          <c:dPt>
            <c:idx val="10"/>
            <c:bubble3D val="0"/>
            <c:spPr>
              <a:ln>
                <a:prstDash val="sysDash"/>
              </a:ln>
            </c:spPr>
          </c:dPt>
          <c:dLbls>
            <c:dLbl>
              <c:idx val="0"/>
              <c:layout>
                <c:manualLayout>
                  <c:x val="-3.5484085077383792E-2"/>
                  <c:y val="3.5370509695709942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142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811492977356685E-2"/>
                  <c:y val="3.4724593805836382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122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58892692223809E-2"/>
                  <c:y val="3.3656253593687409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104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279124646375001E-2"/>
                  <c:y val="3.8334203638691694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100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984966750301978E-2"/>
                  <c:y val="3.8561450335012779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92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210807459457591E-2"/>
                  <c:y val="2.8147512058565395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101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002266503494739E-2"/>
                  <c:y val="2.143220011416732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91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692464227631583E-2"/>
                  <c:y val="3.3230527373546981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94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049541606550289E-2"/>
                  <c:y val="3.2406591384080072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87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217815573907141E-2"/>
                  <c:y val="3.1867165112463118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88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5052969196045827E-2"/>
                  <c:y val="3.2888648451641529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</a:rPr>
                      <a:t>89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Sheet1!$A$6:$A$16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Sheet1!$C$6:$C$16</c:f>
              <c:numCache>
                <c:formatCode>0</c:formatCode>
                <c:ptCount val="11"/>
                <c:pt idx="0">
                  <c:v>142</c:v>
                </c:pt>
                <c:pt idx="1">
                  <c:v>122</c:v>
                </c:pt>
                <c:pt idx="2">
                  <c:v>104</c:v>
                </c:pt>
                <c:pt idx="3">
                  <c:v>100</c:v>
                </c:pt>
                <c:pt idx="4">
                  <c:v>92</c:v>
                </c:pt>
                <c:pt idx="5">
                  <c:v>101</c:v>
                </c:pt>
                <c:pt idx="6">
                  <c:v>91</c:v>
                </c:pt>
                <c:pt idx="7">
                  <c:v>94</c:v>
                </c:pt>
                <c:pt idx="8">
                  <c:v>87</c:v>
                </c:pt>
                <c:pt idx="9">
                  <c:v>88</c:v>
                </c:pt>
                <c:pt idx="10">
                  <c:v>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19392"/>
        <c:axId val="119042048"/>
      </c:lineChart>
      <c:catAx>
        <c:axId val="11901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dirty="0">
                    <a:latin typeface="Calibri" panose="020F050202020403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0667758038297916"/>
              <c:y val="0.918623404833016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9042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904204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dirty="0">
                    <a:latin typeface="Calibri" panose="020F0502020204030204" pitchFamily="34" charset="0"/>
                  </a:rPr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1.1234979229353287E-2"/>
              <c:y val="0.332111729568286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9019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7426945350718421"/>
          <c:y val="2.5037333695357055E-2"/>
          <c:w val="0.30600292825768682"/>
          <c:h val="8.6448547379853399E-2"/>
        </c:manualLayout>
      </c:layout>
      <c:overlay val="0"/>
      <c:spPr>
        <a:ln w="12700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24477226616754"/>
          <c:y val="8.4912811037262045E-2"/>
          <c:w val="0.87449933244325784"/>
          <c:h val="0.7297929707718799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2060"/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312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247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221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175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173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140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115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114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102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94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98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101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pPr algn="ctr" rtl="0">
                      <a:defRPr sz="1050" b="1" i="0" u="none" strike="noStrike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84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'[Worksheet in DRAFT 10.doc]Sheet1'!$D$5:$D$17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'[Worksheet in DRAFT 10.doc]Sheet1'!$E$5:$E$17</c:f>
              <c:numCache>
                <c:formatCode>General</c:formatCode>
                <c:ptCount val="13"/>
                <c:pt idx="0">
                  <c:v>312</c:v>
                </c:pt>
                <c:pt idx="1">
                  <c:v>247</c:v>
                </c:pt>
                <c:pt idx="2">
                  <c:v>221</c:v>
                </c:pt>
                <c:pt idx="3">
                  <c:v>175</c:v>
                </c:pt>
                <c:pt idx="4">
                  <c:v>173</c:v>
                </c:pt>
                <c:pt idx="5">
                  <c:v>140</c:v>
                </c:pt>
                <c:pt idx="6">
                  <c:v>115</c:v>
                </c:pt>
                <c:pt idx="7">
                  <c:v>114</c:v>
                </c:pt>
                <c:pt idx="8">
                  <c:v>102</c:v>
                </c:pt>
                <c:pt idx="9">
                  <c:v>94</c:v>
                </c:pt>
                <c:pt idx="10">
                  <c:v>98</c:v>
                </c:pt>
                <c:pt idx="11">
                  <c:v>101</c:v>
                </c:pt>
                <c:pt idx="12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9184768"/>
        <c:axId val="119191040"/>
      </c:barChart>
      <c:catAx>
        <c:axId val="119184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200" b="1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Weeks between discharge and suicide </a:t>
                </a: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200" b="1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(Week 1 =  First week following discharge)</a:t>
                </a:r>
              </a:p>
            </c:rich>
          </c:tx>
          <c:layout>
            <c:manualLayout>
              <c:xMode val="edge"/>
              <c:yMode val="edge"/>
              <c:x val="0.36448596525599097"/>
              <c:y val="0.891456020983926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25400">
            <a:solidFill>
              <a:schemeClr val="accent5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9191040"/>
        <c:crosses val="autoZero"/>
        <c:auto val="1"/>
        <c:lblAlgn val="ctr"/>
        <c:lblOffset val="100"/>
        <c:noMultiLvlLbl val="0"/>
      </c:catAx>
      <c:valAx>
        <c:axId val="119191040"/>
        <c:scaling>
          <c:orientation val="minMax"/>
          <c:max val="350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dirty="0">
                    <a:latin typeface="Calibri" panose="020F0502020204030204" pitchFamily="34" charset="0"/>
                  </a:rPr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1.7356438752479129E-2"/>
              <c:y val="0.346427217503505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9184768"/>
        <c:crosses val="autoZero"/>
        <c:crossBetween val="between"/>
        <c:majorUnit val="5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0.73773</cdr:x>
      <cdr:y>0.10808</cdr:y>
    </cdr:from>
    <cdr:to>
      <cdr:x>1</cdr:x>
      <cdr:y>0.24687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4367212" y="452438"/>
          <a:ext cx="1552576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1" dirty="0">
              <a:solidFill>
                <a:srgbClr val="002060"/>
              </a:solidFill>
              <a:latin typeface="Calibri" panose="020F0502020204030204" pitchFamily="34" charset="0"/>
            </a:rPr>
            <a:t>Hanging/strangulation</a:t>
          </a:r>
        </a:p>
        <a:p xmlns:a="http://schemas.openxmlformats.org/drawingml/2006/main">
          <a:r>
            <a:rPr lang="en-GB" sz="1400" b="1" dirty="0">
              <a:solidFill>
                <a:srgbClr val="002060"/>
              </a:solidFill>
              <a:latin typeface="Calibri" panose="020F0502020204030204" pitchFamily="34" charset="0"/>
            </a:rPr>
            <a:t>5,842 (44%)</a:t>
          </a:r>
        </a:p>
      </cdr:txBody>
    </cdr:sp>
  </cdr:relSizeAnchor>
  <cdr:relSizeAnchor xmlns:cdr="http://schemas.openxmlformats.org/drawingml/2006/chartDrawing">
    <cdr:from>
      <cdr:x>0.00053</cdr:x>
      <cdr:y>0.2738</cdr:y>
    </cdr:from>
    <cdr:to>
      <cdr:x>0.30973</cdr:x>
      <cdr:y>0.41259</cdr:y>
    </cdr:to>
    <cdr:sp macro="" textlink="">
      <cdr:nvSpPr>
        <cdr:cNvPr id="3" name="TextBox 1"/>
        <cdr:cNvSpPr txBox="1"/>
      </cdr:nvSpPr>
      <cdr:spPr>
        <a:xfrm xmlns:a="http://schemas.openxmlformats.org/drawingml/2006/main" flipH="1">
          <a:off x="3165" y="1146192"/>
          <a:ext cx="1830398" cy="581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>
              <a:solidFill>
                <a:srgbClr val="002060"/>
              </a:solidFill>
              <a:latin typeface="Calibri" panose="020F0502020204030204" pitchFamily="34" charset="0"/>
            </a:rPr>
            <a:t>Jumping/</a:t>
          </a:r>
        </a:p>
        <a:p xmlns:a="http://schemas.openxmlformats.org/drawingml/2006/main">
          <a:r>
            <a:rPr lang="en-GB" sz="1400" b="1" dirty="0">
              <a:solidFill>
                <a:srgbClr val="002060"/>
              </a:solidFill>
              <a:latin typeface="Calibri" panose="020F0502020204030204" pitchFamily="34" charset="0"/>
            </a:rPr>
            <a:t>multiple injuries</a:t>
          </a:r>
        </a:p>
        <a:p xmlns:a="http://schemas.openxmlformats.org/drawingml/2006/main">
          <a:r>
            <a:rPr lang="en-GB" sz="1400" b="1" dirty="0">
              <a:solidFill>
                <a:srgbClr val="002060"/>
              </a:solidFill>
              <a:latin typeface="Calibri" panose="020F0502020204030204" pitchFamily="34" charset="0"/>
            </a:rPr>
            <a:t>2,045 (16%)</a:t>
          </a:r>
        </a:p>
      </cdr:txBody>
    </cdr:sp>
  </cdr:relSizeAnchor>
  <cdr:relSizeAnchor xmlns:cdr="http://schemas.openxmlformats.org/drawingml/2006/chartDrawing">
    <cdr:from>
      <cdr:x>0</cdr:x>
      <cdr:y>0.47858</cdr:y>
    </cdr:from>
    <cdr:to>
      <cdr:x>0.26227</cdr:x>
      <cdr:y>0.61737</cdr:y>
    </cdr:to>
    <cdr:sp macro="" textlink="">
      <cdr:nvSpPr>
        <cdr:cNvPr id="4" name="TextBox 1"/>
        <cdr:cNvSpPr txBox="1"/>
      </cdr:nvSpPr>
      <cdr:spPr>
        <a:xfrm xmlns:a="http://schemas.openxmlformats.org/drawingml/2006/main" flipH="1">
          <a:off x="0" y="2003443"/>
          <a:ext cx="1552583" cy="581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>
              <a:solidFill>
                <a:srgbClr val="002060"/>
              </a:solidFill>
              <a:latin typeface="Calibri" panose="020F0502020204030204" pitchFamily="34" charset="0"/>
            </a:rPr>
            <a:t>Gas inhalation</a:t>
          </a:r>
        </a:p>
        <a:p xmlns:a="http://schemas.openxmlformats.org/drawingml/2006/main">
          <a:r>
            <a:rPr lang="en-GB" sz="1400" b="1" dirty="0">
              <a:solidFill>
                <a:srgbClr val="002060"/>
              </a:solidFill>
              <a:latin typeface="Calibri" panose="020F0502020204030204" pitchFamily="34" charset="0"/>
            </a:rPr>
            <a:t>359 (3%)</a:t>
          </a:r>
        </a:p>
      </cdr:txBody>
    </cdr:sp>
  </cdr:relSizeAnchor>
  <cdr:relSizeAnchor xmlns:cdr="http://schemas.openxmlformats.org/drawingml/2006/chartDrawing">
    <cdr:from>
      <cdr:x>0.07455</cdr:x>
      <cdr:y>0.68335</cdr:y>
    </cdr:from>
    <cdr:to>
      <cdr:x>0.33682</cdr:x>
      <cdr:y>0.82215</cdr:y>
    </cdr:to>
    <cdr:sp macro="" textlink="">
      <cdr:nvSpPr>
        <cdr:cNvPr id="5" name="TextBox 1"/>
        <cdr:cNvSpPr txBox="1"/>
      </cdr:nvSpPr>
      <cdr:spPr>
        <a:xfrm xmlns:a="http://schemas.openxmlformats.org/drawingml/2006/main" flipH="1">
          <a:off x="441325" y="2860675"/>
          <a:ext cx="1552576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>
              <a:solidFill>
                <a:srgbClr val="002060"/>
              </a:solidFill>
              <a:latin typeface="Calibri" panose="020F0502020204030204" pitchFamily="34" charset="0"/>
            </a:rPr>
            <a:t>Self-poisoning</a:t>
          </a:r>
        </a:p>
        <a:p xmlns:a="http://schemas.openxmlformats.org/drawingml/2006/main">
          <a:r>
            <a:rPr lang="en-GB" sz="1400" b="1" dirty="0">
              <a:solidFill>
                <a:srgbClr val="002060"/>
              </a:solidFill>
              <a:latin typeface="Calibri" panose="020F0502020204030204" pitchFamily="34" charset="0"/>
            </a:rPr>
            <a:t>3,095 (23%)</a:t>
          </a:r>
        </a:p>
      </cdr:txBody>
    </cdr:sp>
  </cdr:relSizeAnchor>
  <cdr:relSizeAnchor xmlns:cdr="http://schemas.openxmlformats.org/drawingml/2006/chartDrawing">
    <cdr:from>
      <cdr:x>0.17109</cdr:x>
      <cdr:y>0.13728</cdr:y>
    </cdr:from>
    <cdr:to>
      <cdr:x>0.3387</cdr:x>
      <cdr:y>0.27608</cdr:y>
    </cdr:to>
    <cdr:sp macro="" textlink="">
      <cdr:nvSpPr>
        <cdr:cNvPr id="6" name="TextBox 1"/>
        <cdr:cNvSpPr txBox="1"/>
      </cdr:nvSpPr>
      <cdr:spPr>
        <a:xfrm xmlns:a="http://schemas.openxmlformats.org/drawingml/2006/main" flipH="1">
          <a:off x="1012825" y="574666"/>
          <a:ext cx="992187" cy="5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>
              <a:solidFill>
                <a:srgbClr val="002060"/>
              </a:solidFill>
              <a:latin typeface="Calibri" panose="020F0502020204030204" pitchFamily="34" charset="0"/>
            </a:rPr>
            <a:t>Drowning </a:t>
          </a:r>
        </a:p>
        <a:p xmlns:a="http://schemas.openxmlformats.org/drawingml/2006/main">
          <a:r>
            <a:rPr lang="en-GB" sz="1400" b="1" dirty="0">
              <a:solidFill>
                <a:srgbClr val="002060"/>
              </a:solidFill>
              <a:latin typeface="Calibri" panose="020F0502020204030204" pitchFamily="34" charset="0"/>
            </a:rPr>
            <a:t>654 (5%)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0.1971</cdr:x>
      <cdr:y>0.40148</cdr:y>
    </cdr:from>
    <cdr:to>
      <cdr:x>0.59933</cdr:x>
      <cdr:y>0.51846</cdr:y>
    </cdr:to>
    <cdr:sp macro="" textlink="">
      <cdr:nvSpPr>
        <cdr:cNvPr id="2" name="TextBox 1"/>
        <cdr:cNvSpPr txBox="1"/>
      </cdr:nvSpPr>
      <cdr:spPr>
        <a:xfrm xmlns:a="http://schemas.openxmlformats.org/drawingml/2006/main" rot="19413731">
          <a:off x="1165881" y="1870921"/>
          <a:ext cx="2379193" cy="545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dirty="0" smtClean="0">
              <a:solidFill>
                <a:srgbClr val="002060"/>
              </a:solidFill>
              <a:latin typeface="Calibri" panose="020F0502020204030204" pitchFamily="34" charset="0"/>
            </a:rPr>
            <a:t>Increase with age</a:t>
          </a:r>
          <a:endParaRPr lang="en-GB" sz="2400" dirty="0">
            <a:solidFill>
              <a:srgbClr val="00206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0.18332</cdr:x>
      <cdr:y>0.12862</cdr:y>
    </cdr:from>
    <cdr:to>
      <cdr:x>0.18332</cdr:x>
      <cdr:y>0.84111</cdr:y>
    </cdr:to>
    <cdr:sp macro="" textlink="">
      <cdr:nvSpPr>
        <cdr:cNvPr id="3073" name="Line 102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258942" y="624804"/>
          <a:ext cx="0" cy="346109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chemeClr val="accent5">
              <a:lumMod val="75000"/>
            </a:schemeClr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GB" dirty="0"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171825" y="422275"/>
            <a:ext cx="32480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 defTabSz="909638">
              <a:defRPr sz="1400" b="0">
                <a:solidFill>
                  <a:srgbClr val="1D0E82"/>
                </a:solidFill>
              </a:defRPr>
            </a:lvl1pPr>
          </a:lstStyle>
          <a:p>
            <a:pPr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5" tIns="45482" rIns="90965" bIns="45482" numCol="1" anchor="ctr" anchorCtr="0" compatLnSpc="1">
            <a:prstTxWarp prst="textNoShape">
              <a:avLst/>
            </a:prstTxWarp>
          </a:bodyPr>
          <a:lstStyle>
            <a:lvl1pPr defTabSz="909638">
              <a:defRPr sz="1200" b="0">
                <a:solidFill>
                  <a:srgbClr val="1D0E8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5" tIns="45482" rIns="90965" bIns="45482" numCol="1" anchor="ctr" anchorCtr="0" compatLnSpc="1">
            <a:prstTxWarp prst="textNoShape">
              <a:avLst/>
            </a:prstTxWarp>
          </a:bodyPr>
          <a:lstStyle>
            <a:lvl1pPr algn="r" defTabSz="909638" fontAlgn="b">
              <a:defRPr sz="1100" b="0">
                <a:solidFill>
                  <a:srgbClr val="1D0E82"/>
                </a:solidFill>
              </a:defRPr>
            </a:lvl1pPr>
          </a:lstStyle>
          <a:p>
            <a:pPr>
              <a:defRPr/>
            </a:pPr>
            <a:fld id="{903D2E90-780E-4957-8C30-74B642C89FA4}" type="slidenum">
              <a:rPr lang="en-GB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62469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55613"/>
            <a:ext cx="10080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8763"/>
            <a:ext cx="1973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149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25" y="1200150"/>
            <a:ext cx="4689475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87500" y="5046663"/>
            <a:ext cx="4303713" cy="413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5" tIns="45482" rIns="90965" bIns="45482" numCol="1" anchor="ctr" anchorCtr="0" compatLnSpc="1">
            <a:prstTxWarp prst="textNoShape">
              <a:avLst/>
            </a:prstTxWarp>
          </a:bodyPr>
          <a:lstStyle>
            <a:lvl1pPr algn="r" defTabSz="909638">
              <a:defRPr sz="1100" b="0">
                <a:solidFill>
                  <a:srgbClr val="1D0E8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10E1F6-DECB-45C9-9B43-377FF990DAAC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5" tIns="45482" rIns="90965" bIns="45482" numCol="1" anchor="ctr" anchorCtr="0" compatLnSpc="1">
            <a:prstTxWarp prst="textNoShape">
              <a:avLst/>
            </a:prstTxWarp>
          </a:bodyPr>
          <a:lstStyle>
            <a:lvl1pPr defTabSz="909638">
              <a:defRPr sz="1100" b="0">
                <a:solidFill>
                  <a:srgbClr val="1D0E8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5120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8763"/>
            <a:ext cx="1973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080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0E1F6-DECB-45C9-9B43-377FF990DAAC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0540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0E1F6-DECB-45C9-9B43-377FF990DAAC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490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2BC387-C017-4F87-B050-84C54D3501A5}" type="slidenum">
              <a:rPr lang="en-GB" altLang="en-US" sz="1100" smtClean="0">
                <a:solidFill>
                  <a:srgbClr val="1D0E82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z="1100" dirty="0" smtClean="0">
              <a:solidFill>
                <a:srgbClr val="1D0E8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0E1F6-DECB-45C9-9B43-377FF990DAAC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3817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2BC387-C017-4F87-B050-84C54D3501A5}" type="slidenum">
              <a:rPr lang="en-GB" altLang="en-US" sz="1100" smtClean="0">
                <a:solidFill>
                  <a:srgbClr val="1D0E82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z="1100" dirty="0" smtClean="0">
              <a:solidFill>
                <a:srgbClr val="1D0E8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0E1F6-DECB-45C9-9B43-377FF990DAAC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5177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0E1F6-DECB-45C9-9B43-377FF990DAAC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34210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2BC387-C017-4F87-B050-84C54D3501A5}" type="slidenum">
              <a:rPr lang="en-GB" altLang="en-US" sz="1100" smtClean="0">
                <a:solidFill>
                  <a:srgbClr val="1D0E82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 sz="1100" dirty="0" smtClean="0">
              <a:solidFill>
                <a:srgbClr val="1D0E8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0E1F6-DECB-45C9-9B43-377FF990DAAC}" type="slidenum">
              <a:rPr lang="en-GB" altLang="en-US" smtClean="0"/>
              <a:pPr>
                <a:defRPr/>
              </a:pPr>
              <a:t>27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5826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F3AA68-A189-4989-8A51-438A590BBD15}" type="slidenum">
              <a:rPr lang="en-GB" altLang="en-US" sz="1100" smtClean="0">
                <a:solidFill>
                  <a:srgbClr val="1D0E82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z="1100" dirty="0" smtClean="0">
              <a:solidFill>
                <a:srgbClr val="1D0E8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7E8A6C6-C755-448A-8D03-A7FC3883A507}" type="slidenum">
              <a:rPr lang="en-GB" altLang="en-US" sz="1100" smtClean="0">
                <a:solidFill>
                  <a:srgbClr val="1D0E82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en-GB" altLang="en-US" sz="1100" smtClean="0">
              <a:solidFill>
                <a:srgbClr val="1D0E82"/>
              </a:solidFill>
            </a:endParaRPr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DFF9AF-EABD-408D-9CAA-47A6CE2F5A0A}" type="slidenum">
              <a:rPr lang="en-GB" altLang="en-US" sz="1100" b="0">
                <a:solidFill>
                  <a:srgbClr val="1D0E82"/>
                </a:solidFill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GB" altLang="en-US" sz="1100" b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0E1F6-DECB-45C9-9B43-377FF990DAAC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64989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6" rIns="91428" bIns="45716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2210C8-288C-4B2C-BC38-80F4B573A4FF}" type="slidenum">
              <a:rPr lang="en-GB" altLang="en-US" sz="1100" b="0">
                <a:solidFill>
                  <a:srgbClr val="1D0E82"/>
                </a:solidFill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en-GB" altLang="en-US" sz="1100" b="0">
              <a:solidFill>
                <a:srgbClr val="1D0E82"/>
              </a:solidFill>
            </a:endParaRPr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6" rIns="91428" bIns="45716"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6" rIns="91428" bIns="45716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9B050E-5ED7-4A73-AA89-63D02CE4373F}" type="slidenum">
              <a:rPr lang="en-GB" altLang="en-US" sz="1100" b="0">
                <a:solidFill>
                  <a:srgbClr val="1D0E82"/>
                </a:solidFill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en-GB" altLang="en-US" sz="1100" b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0F453EA-F898-4825-AC8E-6F42E5ACE169}" type="slidenum">
              <a:rPr lang="en-GB" altLang="en-US" sz="1100" smtClean="0">
                <a:solidFill>
                  <a:srgbClr val="1D0E82"/>
                </a:solidFill>
              </a:rPr>
              <a:pPr eaLnBrk="1" hangingPunct="1">
                <a:spcBef>
                  <a:spcPct val="0"/>
                </a:spcBef>
              </a:pPr>
              <a:t>39</a:t>
            </a:fld>
            <a:endParaRPr lang="en-GB" altLang="en-US" sz="1100" smtClean="0">
              <a:solidFill>
                <a:srgbClr val="1D0E82"/>
              </a:solidFill>
            </a:endParaRPr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 anchor="ctr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254742-6D15-41B0-B127-772689FDB0FF}" type="slidenum">
              <a:rPr lang="en-GB" altLang="en-US" sz="1100" b="0">
                <a:solidFill>
                  <a:srgbClr val="1D0E82"/>
                </a:solidFill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GB" altLang="en-US" sz="1100" b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3878492-B885-460D-B53C-BDE9172FCBEB}" type="slidenum">
              <a:rPr lang="en-GB" altLang="en-US" sz="1100" smtClean="0">
                <a:solidFill>
                  <a:srgbClr val="1D0E82"/>
                </a:solidFill>
                <a:ea typeface="ＭＳ Ｐゴシック" pitchFamily="34" charset="-128"/>
              </a:rPr>
              <a:pPr>
                <a:spcBef>
                  <a:spcPct val="0"/>
                </a:spcBef>
              </a:pPr>
              <a:t>40</a:t>
            </a:fld>
            <a:endParaRPr lang="en-GB" altLang="en-US" sz="1100" smtClean="0">
              <a:solidFill>
                <a:srgbClr val="1D0E82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0E1F6-DECB-45C9-9B43-377FF990DAAC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682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0E1F6-DECB-45C9-9B43-377FF990DAAC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4723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0E1F6-DECB-45C9-9B43-377FF990DAAC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18484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0E1F6-DECB-45C9-9B43-377FF990DAAC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5188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0E1F6-DECB-45C9-9B43-377FF990DAAC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0794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2BC387-C017-4F87-B050-84C54D3501A5}" type="slidenum">
              <a:rPr lang="en-GB" altLang="en-US" sz="1100" smtClean="0">
                <a:solidFill>
                  <a:srgbClr val="1D0E82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z="1100" dirty="0" smtClean="0">
              <a:solidFill>
                <a:srgbClr val="1D0E8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0E1F6-DECB-45C9-9B43-377FF990DAAC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1228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graphicFrame>
        <p:nvGraphicFramePr>
          <p:cNvPr id="4" name="Object 328"/>
          <p:cNvGraphicFramePr>
            <a:graphicFrameLocks noChangeAspect="1"/>
          </p:cNvGraphicFramePr>
          <p:nvPr/>
        </p:nvGraphicFramePr>
        <p:xfrm>
          <a:off x="7997825" y="6372225"/>
          <a:ext cx="958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7" name="Photo Editor Photo" r:id="rId3" imgW="1352381" imgH="438095" progId="">
                  <p:embed/>
                </p:oleObj>
              </mc:Choice>
              <mc:Fallback>
                <p:oleObj name="Photo Editor Photo" r:id="rId3" imgW="1352381" imgH="438095" progId="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6372225"/>
                        <a:ext cx="9588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07"/>
          <p:cNvGraphicFramePr>
            <a:graphicFrameLocks noChangeAspect="1"/>
          </p:cNvGraphicFramePr>
          <p:nvPr userDrawn="1"/>
        </p:nvGraphicFramePr>
        <p:xfrm>
          <a:off x="0" y="1716088"/>
          <a:ext cx="22987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8" name="Image" r:id="rId5" imgW="2298413" imgH="2539683" progId="">
                  <p:embed/>
                </p:oleObj>
              </mc:Choice>
              <mc:Fallback>
                <p:oleObj name="Image" r:id="rId5" imgW="2298413" imgH="2539683" progId="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22987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0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8125"/>
            <a:ext cx="1990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08"/>
          <p:cNvSpPr>
            <a:spLocks noChangeShapeType="1"/>
          </p:cNvSpPr>
          <p:nvPr userDrawn="1"/>
        </p:nvSpPr>
        <p:spPr bwMode="auto">
          <a:xfrm>
            <a:off x="2286000" y="0"/>
            <a:ext cx="0" cy="68580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Line 409"/>
          <p:cNvSpPr>
            <a:spLocks noChangeShapeType="1"/>
          </p:cNvSpPr>
          <p:nvPr userDrawn="1"/>
        </p:nvSpPr>
        <p:spPr bwMode="auto">
          <a:xfrm>
            <a:off x="0" y="4241800"/>
            <a:ext cx="22733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9" name="Line 410"/>
          <p:cNvSpPr>
            <a:spLocks noChangeShapeType="1"/>
          </p:cNvSpPr>
          <p:nvPr userDrawn="1"/>
        </p:nvSpPr>
        <p:spPr bwMode="auto">
          <a:xfrm>
            <a:off x="0" y="1701800"/>
            <a:ext cx="22606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0" name="Line 411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Object 415"/>
          <p:cNvGraphicFramePr>
            <a:graphicFrameLocks noChangeAspect="1"/>
          </p:cNvGraphicFramePr>
          <p:nvPr/>
        </p:nvGraphicFramePr>
        <p:xfrm>
          <a:off x="7997825" y="6372225"/>
          <a:ext cx="958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9" name="Photo Editor Photo" r:id="rId8" imgW="1352381" imgH="438095" progId="">
                  <p:embed/>
                </p:oleObj>
              </mc:Choice>
              <mc:Fallback>
                <p:oleObj name="Photo Editor Photo" r:id="rId8" imgW="1352381" imgH="438095" progId="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6372225"/>
                        <a:ext cx="9588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2736850" y="1498600"/>
            <a:ext cx="5656263" cy="6429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Type header in here</a:t>
            </a:r>
          </a:p>
        </p:txBody>
      </p:sp>
    </p:spTree>
    <p:extLst>
      <p:ext uri="{BB962C8B-B14F-4D97-AF65-F5344CB8AC3E}">
        <p14:creationId xmlns:p14="http://schemas.microsoft.com/office/powerpoint/2010/main" val="2493483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58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1549400"/>
            <a:ext cx="1512887" cy="434975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1549400"/>
            <a:ext cx="4386263" cy="434975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96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49400"/>
            <a:ext cx="6051550" cy="5429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43200" y="2139950"/>
            <a:ext cx="6049963" cy="3759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6853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46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17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58A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2139950"/>
            <a:ext cx="2947988" cy="37592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588" y="2139950"/>
            <a:ext cx="2949575" cy="37592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55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6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25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75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1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1549400"/>
            <a:ext cx="6051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Header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139950"/>
            <a:ext cx="604996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1028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  <p:sldLayoutId id="21474845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jpe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jpeg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4"/>
            <a:ext cx="9144000" cy="5153025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4937" y="1061145"/>
            <a:ext cx="8353425" cy="1179551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National </a:t>
            </a:r>
            <a:r>
              <a:rPr lang="en-GB" altLang="en-US" sz="3400" dirty="0">
                <a:solidFill>
                  <a:srgbClr val="002060"/>
                </a:solidFill>
                <a:latin typeface="Calibri" panose="020F0502020204030204" pitchFamily="34" charset="0"/>
              </a:rPr>
              <a:t>Confidential Inquiry into Suicide and Safety in Mental </a:t>
            </a: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2732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1127125" y="1452563"/>
            <a:ext cx="6869113" cy="67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Trends </a:t>
            </a: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in patient </a:t>
            </a: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92" y="2409825"/>
            <a:ext cx="3000978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95251" y="157162"/>
            <a:ext cx="89423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Patient suicides, UK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 smtClean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UK_SUICIDE </a:t>
            </a: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05" y="31749"/>
            <a:ext cx="5461094" cy="670526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6" y="31750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540051"/>
              </p:ext>
            </p:extLst>
          </p:nvPr>
        </p:nvGraphicFramePr>
        <p:xfrm>
          <a:off x="0" y="1318161"/>
          <a:ext cx="5165766" cy="454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75431" y="3503221"/>
            <a:ext cx="98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Falling</a:t>
            </a:r>
            <a:endParaRPr lang="en-GB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8187" y="3153547"/>
            <a:ext cx="1510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 change</a:t>
            </a:r>
            <a:endParaRPr lang="en-GB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7686" y="5472546"/>
            <a:ext cx="139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Increased</a:t>
            </a:r>
            <a:endParaRPr lang="en-GB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Connector 14"/>
          <p:cNvCxnSpPr>
            <a:stCxn id="13" idx="2"/>
          </p:cNvCxnSpPr>
          <p:nvPr/>
        </p:nvCxnSpPr>
        <p:spPr bwMode="auto">
          <a:xfrm>
            <a:off x="4963683" y="3615212"/>
            <a:ext cx="755495" cy="349674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8" idx="3"/>
          </p:cNvCxnSpPr>
          <p:nvPr/>
        </p:nvCxnSpPr>
        <p:spPr bwMode="auto">
          <a:xfrm flipV="1">
            <a:off x="6151786" y="5272644"/>
            <a:ext cx="640900" cy="430735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3" idx="2"/>
          </p:cNvCxnSpPr>
          <p:nvPr/>
        </p:nvCxnSpPr>
        <p:spPr bwMode="auto">
          <a:xfrm flipH="1">
            <a:off x="7600209" y="3964886"/>
            <a:ext cx="866575" cy="535862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6660079" y="2931226"/>
            <a:ext cx="1776247" cy="571995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243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125413" y="182562"/>
            <a:ext cx="8902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Patient suicide rates,  England</a:t>
            </a:r>
            <a:r>
              <a:rPr lang="en-GB" altLang="en-US" sz="2800" dirty="0">
                <a:latin typeface="Calibri" panose="020F0502020204030204" pitchFamily="34" charset="0"/>
              </a:rPr>
              <a:t/>
            </a:r>
            <a:br>
              <a:rPr lang="en-GB" altLang="en-US" sz="2800" dirty="0">
                <a:latin typeface="Calibri" panose="020F0502020204030204" pitchFamily="34" charset="0"/>
              </a:rPr>
            </a:br>
            <a:endParaRPr lang="en-GB" altLang="en-US" sz="2800" dirty="0">
              <a:latin typeface="Calibri" panose="020F0502020204030204" pitchFamily="34" charset="0"/>
            </a:endParaRP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6477000" y="2029303"/>
            <a:ext cx="25606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Falling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rates. i.e. adjusted for more people under mental health care</a:t>
            </a:r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0" y="1009301"/>
            <a:ext cx="6710289" cy="5472462"/>
            <a:chOff x="-1392816" y="-53282"/>
            <a:chExt cx="6124575" cy="4171950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5098094"/>
                </p:ext>
              </p:extLst>
            </p:nvPr>
          </p:nvGraphicFramePr>
          <p:xfrm>
            <a:off x="-1392816" y="-53282"/>
            <a:ext cx="6124575" cy="4171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>
              <a:off x="1680304" y="459354"/>
              <a:ext cx="0" cy="292320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ENGLAND_SUICIDE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1127124" y="1433512"/>
            <a:ext cx="6869113" cy="67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Method of suicide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92" y="2409825"/>
            <a:ext cx="3000978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95250" y="-79375"/>
            <a:ext cx="89423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Patient suicide: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main causes of death</a:t>
            </a: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, England</a:t>
            </a:r>
            <a:r>
              <a:rPr lang="en-GB" altLang="en-US" sz="2800" dirty="0">
                <a:latin typeface="Calibri" panose="020F0502020204030204" pitchFamily="34" charset="0"/>
              </a:rPr>
              <a:t/>
            </a:r>
            <a:br>
              <a:rPr lang="en-GB" altLang="en-US" sz="2800" dirty="0">
                <a:latin typeface="Calibri" panose="020F0502020204030204" pitchFamily="34" charset="0"/>
              </a:rPr>
            </a:br>
            <a:endParaRPr lang="en-GB" altLang="en-US" sz="2800" dirty="0">
              <a:latin typeface="Calibri" panose="020F0502020204030204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ENGLAND_SUICIDE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706968"/>
              </p:ext>
            </p:extLst>
          </p:nvPr>
        </p:nvGraphicFramePr>
        <p:xfrm>
          <a:off x="928092" y="1283493"/>
          <a:ext cx="7276703" cy="509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348457" y="168275"/>
            <a:ext cx="84470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Patient suicide method, UK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UK_SUICIDE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24599" y="1598779"/>
            <a:ext cx="2703513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Hanging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commonest method</a:t>
            </a:r>
          </a:p>
          <a:p>
            <a:pPr>
              <a:defRPr/>
            </a:pPr>
            <a:endParaRPr lang="en-GB" altLang="en-US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Fall</a:t>
            </a:r>
            <a:r>
              <a:rPr lang="en-GB" altLang="en-US" sz="24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 self-poisoning</a:t>
            </a:r>
          </a:p>
          <a:p>
            <a:pPr eaLnBrk="0" hangingPunct="0">
              <a:spcBef>
                <a:spcPct val="30000"/>
              </a:spcBef>
              <a:defRPr/>
            </a:pPr>
            <a:endParaRPr lang="en-GB" altLang="en-US" sz="24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Self-poisoning </a:t>
            </a: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as common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as hanging in Scotland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462393"/>
              </p:ext>
            </p:extLst>
          </p:nvPr>
        </p:nvGraphicFramePr>
        <p:xfrm>
          <a:off x="0" y="1123919"/>
          <a:ext cx="6562725" cy="497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134938" y="181768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</a:t>
            </a:r>
            <a:r>
              <a:rPr lang="en-GB" altLang="en-US" sz="3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 by self-poisoning</a:t>
            </a:r>
            <a:r>
              <a:rPr lang="en-GB" altLang="en-US" sz="3100" dirty="0">
                <a:solidFill>
                  <a:srgbClr val="002060"/>
                </a:solidFill>
                <a:latin typeface="Calibri" panose="020F0502020204030204" pitchFamily="34" charset="0"/>
              </a:rPr>
              <a:t>, England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ENGLAND_SUICIDE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658088"/>
              </p:ext>
            </p:extLst>
          </p:nvPr>
        </p:nvGraphicFramePr>
        <p:xfrm>
          <a:off x="655241" y="1029156"/>
          <a:ext cx="7852568" cy="525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1248"/>
                <a:gridCol w="1286308"/>
                <a:gridCol w="1285012"/>
              </a:tblGrid>
              <a:tr h="251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Deaths by self-poisoning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(n=3,095)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Substance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465230">
                <a:tc>
                  <a:txBody>
                    <a:bodyPr/>
                    <a:lstStyle/>
                    <a:p>
                      <a:pPr marL="85725" lvl="1" indent="0">
                        <a:spcAft>
                          <a:spcPts val="0"/>
                        </a:spcAft>
                        <a:tabLst>
                          <a:tab pos="85725" algn="l"/>
                        </a:tabLs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Opiates/opioids (prescribed &amp; illicit)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66700" lvl="1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- opiates only</a:t>
                      </a:r>
                    </a:p>
                    <a:p>
                      <a:pPr marL="266700" lvl="1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- paracetamol/opiate compound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746</a:t>
                      </a:r>
                    </a:p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92197">
                <a:tc>
                  <a:txBody>
                    <a:bodyPr/>
                    <a:lstStyle/>
                    <a:p>
                      <a:pPr marL="85725" lvl="1" indent="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Non-opiate analgesics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205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92197">
                <a:tc>
                  <a:txBody>
                    <a:bodyPr/>
                    <a:lstStyle/>
                    <a:p>
                      <a:pPr marL="85725" lvl="1" indent="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Antipsychotics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302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758277">
                <a:tc>
                  <a:txBody>
                    <a:bodyPr/>
                    <a:lstStyle/>
                    <a:p>
                      <a:pPr marL="85725" lvl="0" indent="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Antidepressants </a:t>
                      </a:r>
                    </a:p>
                    <a:p>
                      <a:pPr marL="361950" lvl="0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- tricyclics</a:t>
                      </a:r>
                    </a:p>
                    <a:p>
                      <a:pPr marL="361950" lvl="0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- SSRI/SNRIs</a:t>
                      </a:r>
                    </a:p>
                    <a:p>
                      <a:pPr marL="361950" lvl="0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- other antidepressants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1127124" y="1433512"/>
            <a:ext cx="6869113" cy="67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Changes in clinical settings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92" y="2409825"/>
            <a:ext cx="3000978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348456" y="195263"/>
            <a:ext cx="84470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In-patient suicide, </a:t>
            </a: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England</a:t>
            </a:r>
            <a:r>
              <a:rPr lang="en-GB" altLang="en-US" sz="3200" dirty="0">
                <a:solidFill>
                  <a:srgbClr val="00458A"/>
                </a:solidFill>
                <a:latin typeface="Calibri" panose="020F0502020204030204" pitchFamily="34" charset="0"/>
              </a:rPr>
              <a:t/>
            </a:r>
            <a:br>
              <a:rPr lang="en-GB" altLang="en-US" sz="3200" dirty="0">
                <a:solidFill>
                  <a:srgbClr val="00458A"/>
                </a:solidFill>
                <a:latin typeface="Calibri" panose="020F0502020204030204" pitchFamily="34" charset="0"/>
              </a:rPr>
            </a:br>
            <a:endParaRPr lang="en-GB" altLang="en-US" sz="3200" dirty="0">
              <a:solidFill>
                <a:srgbClr val="00458A"/>
              </a:solidFill>
              <a:latin typeface="Calibri" panose="020F0502020204030204" pitchFamily="34" charset="0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 smtClean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ENGLAND_SUICIDE </a:t>
            </a: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984875" y="1347685"/>
            <a:ext cx="3159125" cy="2335213"/>
            <a:chOff x="5794375" y="1612900"/>
            <a:chExt cx="3159125" cy="2335213"/>
          </a:xfrm>
        </p:grpSpPr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6267450" y="1612900"/>
              <a:ext cx="22304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0" dirty="0">
                  <a:solidFill>
                    <a:srgbClr val="002060"/>
                  </a:solidFill>
                  <a:latin typeface="Calibri" pitchFamily="34" charset="0"/>
                </a:rPr>
                <a:t>Fall has </a:t>
              </a:r>
              <a:r>
                <a:rPr lang="en-GB" altLang="en-US" sz="2400" dirty="0">
                  <a:solidFill>
                    <a:srgbClr val="0070C0"/>
                  </a:solidFill>
                  <a:latin typeface="Calibri" pitchFamily="34" charset="0"/>
                </a:rPr>
                <a:t>slowed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5994400" y="2527300"/>
              <a:ext cx="8112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en-US" sz="2800" dirty="0">
                  <a:solidFill>
                    <a:srgbClr val="002060"/>
                  </a:solidFill>
                  <a:latin typeface="Calibri" pitchFamily="34" charset="0"/>
                </a:rPr>
                <a:t>31%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942263" y="2527300"/>
              <a:ext cx="8112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en-US" sz="2800" dirty="0">
                  <a:solidFill>
                    <a:srgbClr val="002060"/>
                  </a:solidFill>
                  <a:latin typeface="Calibri" pitchFamily="34" charset="0"/>
                </a:rPr>
                <a:t>11%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794375" y="3486150"/>
              <a:ext cx="12128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en-US" sz="2400" dirty="0">
                  <a:solidFill>
                    <a:srgbClr val="00B050"/>
                  </a:solidFill>
                  <a:latin typeface="Calibri" pitchFamily="34" charset="0"/>
                </a:rPr>
                <a:t>2006-10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7740650" y="3486149"/>
              <a:ext cx="12128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en-US" sz="2400" dirty="0">
                  <a:solidFill>
                    <a:srgbClr val="00B050"/>
                  </a:solidFill>
                  <a:latin typeface="Calibri" pitchFamily="34" charset="0"/>
                </a:rPr>
                <a:t>2012-16</a:t>
              </a:r>
            </a:p>
          </p:txBody>
        </p:sp>
        <p:sp>
          <p:nvSpPr>
            <p:cNvPr id="14" name="Down Arrow 3"/>
            <p:cNvSpPr>
              <a:spLocks noChangeArrowheads="1"/>
            </p:cNvSpPr>
            <p:nvPr/>
          </p:nvSpPr>
          <p:spPr bwMode="auto">
            <a:xfrm>
              <a:off x="6972186" y="2527300"/>
              <a:ext cx="820965" cy="958850"/>
            </a:xfrm>
            <a:prstGeom prst="downArrow">
              <a:avLst>
                <a:gd name="adj1" fmla="val 50000"/>
                <a:gd name="adj2" fmla="val 49942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00739" y="4180114"/>
            <a:ext cx="27433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Need to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strengthen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endParaRPr lang="en-GB" sz="12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w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ard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6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care planning</a:t>
            </a:r>
            <a:endParaRPr lang="en-GB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037471"/>
              </p:ext>
            </p:extLst>
          </p:nvPr>
        </p:nvGraphicFramePr>
        <p:xfrm>
          <a:off x="-1" y="1347685"/>
          <a:ext cx="5984875" cy="489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134938" y="181768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Suicide under CRHT, </a:t>
            </a: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England</a:t>
            </a:r>
            <a:r>
              <a:rPr lang="en-GB" altLang="en-US" sz="3200" dirty="0">
                <a:solidFill>
                  <a:srgbClr val="00458A"/>
                </a:solidFill>
                <a:latin typeface="Calibri" panose="020F0502020204030204" pitchFamily="34" charset="0"/>
              </a:rPr>
              <a:t/>
            </a:r>
            <a:br>
              <a:rPr lang="en-GB" altLang="en-US" sz="3200" dirty="0">
                <a:solidFill>
                  <a:srgbClr val="00458A"/>
                </a:solidFill>
                <a:latin typeface="Calibri" panose="020F0502020204030204" pitchFamily="34" charset="0"/>
              </a:rPr>
            </a:br>
            <a:endParaRPr lang="en-GB" altLang="en-US" sz="3200" dirty="0">
              <a:solidFill>
                <a:srgbClr val="00458A"/>
              </a:solidFill>
              <a:latin typeface="Calibri" panose="020F050202020403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ENGLAND_SUICIDE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401205"/>
              </p:ext>
            </p:extLst>
          </p:nvPr>
        </p:nvGraphicFramePr>
        <p:xfrm>
          <a:off x="134938" y="1047126"/>
          <a:ext cx="6391728" cy="532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7141" y="1466905"/>
            <a:ext cx="25109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&gt;2x</a:t>
            </a:r>
            <a:r>
              <a:rPr lang="en-GB" altLang="en-US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as many suicides 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under CRHT as in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in-patients</a:t>
            </a:r>
          </a:p>
          <a:p>
            <a:pPr algn="ctr"/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1/3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recently discharged from hospital </a:t>
            </a:r>
          </a:p>
          <a:p>
            <a:endParaRPr lang="en-GB" sz="22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&gt;1/3</a:t>
            </a: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under CRHT for &lt;1 week</a:t>
            </a:r>
            <a:endParaRPr lang="en-GB" sz="24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4"/>
            <a:ext cx="9144000" cy="515302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7859" y="1119254"/>
            <a:ext cx="5688281" cy="75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2018 NCISH Annual Report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27859" y="5166761"/>
            <a:ext cx="5688281" cy="7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Professor Louis Appleby</a:t>
            </a:r>
            <a:endParaRPr lang="en-GB" altLang="en-US" sz="3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85725" y="-52387"/>
            <a:ext cx="89423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Suicides per week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after discharge, England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ENGLAND_SUICIDE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27703"/>
              </p:ext>
            </p:extLst>
          </p:nvPr>
        </p:nvGraphicFramePr>
        <p:xfrm>
          <a:off x="139020" y="993058"/>
          <a:ext cx="6608144" cy="538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2" descr="C:\Users\c81298lb\Downloads\wall-calendar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2409825"/>
            <a:ext cx="2305048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>
            <a:off x="1294228" y="1983545"/>
            <a:ext cx="5273258" cy="1266092"/>
          </a:xfrm>
          <a:prstGeom prst="straightConnector1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6723060" y="3046047"/>
            <a:ext cx="2305049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2060"/>
                </a:solidFill>
                <a:latin typeface="Calibri" pitchFamily="34" charset="0"/>
              </a:rPr>
              <a:t>Highest risk on day 3</a:t>
            </a:r>
          </a:p>
        </p:txBody>
      </p:sp>
    </p:spTree>
    <p:extLst>
      <p:ext uri="{BB962C8B-B14F-4D97-AF65-F5344CB8AC3E}">
        <p14:creationId xmlns:p14="http://schemas.microsoft.com/office/powerpoint/2010/main" val="8185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81768"/>
            <a:ext cx="8893175" cy="542925"/>
          </a:xfrm>
        </p:spPr>
        <p:txBody>
          <a:bodyPr/>
          <a:lstStyle/>
          <a:p>
            <a:pPr algn="ctr" eaLnBrk="1" hangingPunct="1"/>
            <a:r>
              <a:rPr lang="en-GB" altLang="en-US" sz="3200" b="1" dirty="0" smtClean="0">
                <a:solidFill>
                  <a:srgbClr val="002060"/>
                </a:solidFill>
              </a:rPr>
              <a:t>  Alcohol &amp; drug misuse, England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ENGLAND_SUICIDE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17141" y="1466905"/>
            <a:ext cx="25109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56%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patients</a:t>
            </a:r>
            <a:r>
              <a:rPr lang="en-GB" altLang="en-US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with either alcohol or drug misuse, UK</a:t>
            </a:r>
          </a:p>
          <a:p>
            <a:pPr algn="ctr"/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Minority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under specialist services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66319984"/>
              </p:ext>
            </p:extLst>
          </p:nvPr>
        </p:nvGraphicFramePr>
        <p:xfrm>
          <a:off x="0" y="1337624"/>
          <a:ext cx="6517141" cy="476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1127124" y="1433512"/>
            <a:ext cx="6869113" cy="67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Themes in this year’s report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92" y="2409825"/>
            <a:ext cx="3000978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85725" y="182562"/>
            <a:ext cx="89423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 in female patients, UK</a:t>
            </a: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 smtClean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UK_SUICIDE </a:t>
            </a: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79953"/>
              </p:ext>
            </p:extLst>
          </p:nvPr>
        </p:nvGraphicFramePr>
        <p:xfrm>
          <a:off x="0" y="1115332"/>
          <a:ext cx="6147581" cy="517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91250" y="1771962"/>
            <a:ext cx="28463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15,634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suicides by females over report period</a:t>
            </a:r>
          </a:p>
          <a:p>
            <a:endParaRPr lang="en-GB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GB" sz="6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38%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were patients</a:t>
            </a:r>
          </a:p>
          <a:p>
            <a:endParaRPr lang="en-GB" sz="24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GB" sz="6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½</a:t>
            </a:r>
            <a:r>
              <a:rPr lang="en-GB" sz="2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aged 35-45 years</a:t>
            </a:r>
          </a:p>
          <a:p>
            <a:r>
              <a:rPr lang="en-GB" sz="1200" dirty="0" smtClean="0">
                <a:latin typeface="Calibri" panose="020F0502020204030204" pitchFamily="34" charset="0"/>
              </a:rPr>
              <a:t> </a:t>
            </a:r>
            <a:endParaRPr lang="en-GB" sz="1200" dirty="0"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1789113" y="1772040"/>
            <a:ext cx="2447925" cy="13239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37" y="5250716"/>
            <a:ext cx="717619" cy="694038"/>
          </a:xfrm>
          <a:prstGeom prst="rect">
            <a:avLst/>
          </a:prstGeom>
        </p:spPr>
      </p:pic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85725" y="181768"/>
            <a:ext cx="89423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 in female patients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 smtClean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UK_SUICIDE </a:t>
            </a: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5897" y="1628792"/>
            <a:ext cx="728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 by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self-poisoning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more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common 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 women (35%)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8489" y="2833035"/>
            <a:ext cx="689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74%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history of self-harm, esp. younger women (89%)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2242" y="4133539"/>
            <a:ext cx="630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Affective disorder &amp; personality disorder most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common diagnoses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" y="1206340"/>
            <a:ext cx="1350962" cy="13065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7274" y="5597735"/>
            <a:ext cx="631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42%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history of self-harm &amp; co-morbid condition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37" y="2515347"/>
            <a:ext cx="1197961" cy="1158596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61" y="5597735"/>
            <a:ext cx="816912" cy="77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2" y="3905421"/>
            <a:ext cx="1261278" cy="13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6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134938" y="-76200"/>
            <a:ext cx="9002599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458A"/>
                </a:solidFill>
                <a:latin typeface="Calibri" panose="020F0502020204030204" pitchFamily="34" charset="0"/>
              </a:rPr>
              <a:t>Patient suicide: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458A"/>
                </a:solidFill>
                <a:latin typeface="Calibri" panose="020F0502020204030204" pitchFamily="34" charset="0"/>
              </a:rPr>
              <a:t>recent history of self-harm</a:t>
            </a:r>
            <a:endParaRPr lang="en-GB" altLang="en-US" sz="3200" dirty="0">
              <a:solidFill>
                <a:srgbClr val="00458A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 smtClean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UK_SUICIDE </a:t>
            </a: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7158" y="1210919"/>
            <a:ext cx="39304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29% </a:t>
            </a:r>
            <a:r>
              <a:rPr lang="en-GB" sz="2400" b="0" dirty="0" smtClean="0">
                <a:solidFill>
                  <a:srgbClr val="00458A"/>
                </a:solidFill>
                <a:latin typeface="Calibri" panose="020F0502020204030204" pitchFamily="34" charset="0"/>
              </a:rPr>
              <a:t>patients had recent history of self-harm </a:t>
            </a:r>
          </a:p>
          <a:p>
            <a:endParaRPr lang="en-GB" sz="1800" dirty="0" smtClean="0">
              <a:solidFill>
                <a:srgbClr val="003F7E"/>
              </a:solidFill>
              <a:latin typeface="Calibri" panose="020F0502020204030204" pitchFamily="34" charset="0"/>
            </a:endParaRPr>
          </a:p>
          <a:p>
            <a:endParaRPr lang="en-GB" sz="1800" dirty="0" smtClean="0">
              <a:solidFill>
                <a:srgbClr val="003F7E"/>
              </a:solidFill>
              <a:latin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76% </a:t>
            </a:r>
            <a:r>
              <a:rPr lang="en-GB" sz="2400" b="0" dirty="0" smtClean="0">
                <a:solidFill>
                  <a:srgbClr val="003F7E"/>
                </a:solidFill>
                <a:latin typeface="Calibri" panose="020F0502020204030204" pitchFamily="34" charset="0"/>
              </a:rPr>
              <a:t>seen as low risk</a:t>
            </a:r>
            <a:endParaRPr lang="en-GB" sz="2400" b="0" dirty="0">
              <a:solidFill>
                <a:srgbClr val="003F7E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48255792"/>
              </p:ext>
            </p:extLst>
          </p:nvPr>
        </p:nvGraphicFramePr>
        <p:xfrm>
          <a:off x="95250" y="952819"/>
          <a:ext cx="6502499" cy="5378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962025" y="1817849"/>
            <a:ext cx="962025" cy="13239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9225" y="181768"/>
            <a:ext cx="8918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 in people aged &lt;20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093145"/>
              </p:ext>
            </p:extLst>
          </p:nvPr>
        </p:nvGraphicFramePr>
        <p:xfrm>
          <a:off x="95250" y="1302562"/>
          <a:ext cx="5915026" cy="466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779463" y="1609725"/>
            <a:ext cx="4611687" cy="3479517"/>
          </a:xfrm>
          <a:prstGeom prst="straightConnector1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 smtClean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PEOPLE YOUNGER THAN 20 </a:t>
            </a: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64262" y="1609725"/>
            <a:ext cx="29797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Themes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of bereavement, bullying, physical health, self-harm</a:t>
            </a:r>
          </a:p>
          <a:p>
            <a:endParaRPr lang="en-GB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¼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suicide-related internet use</a:t>
            </a:r>
          </a:p>
          <a:p>
            <a:endParaRPr lang="en-GB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40%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no service contact</a:t>
            </a:r>
            <a:endParaRPr lang="en-GB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9538" y="-78694"/>
            <a:ext cx="8918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Student suicide (aged 18-21),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England &amp; Wales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6664" y="1338252"/>
            <a:ext cx="26614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12%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were patients;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lower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than non-student patients (21%)</a:t>
            </a:r>
          </a:p>
          <a:p>
            <a:endParaRPr lang="en-GB" sz="32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Highest risk in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January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&amp;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April</a:t>
            </a:r>
          </a:p>
          <a:p>
            <a:endParaRPr lang="en-GB" sz="3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Low 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rates of some common risk factors, e.g. alcohol &amp; drug misuse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85393"/>
              </p:ext>
            </p:extLst>
          </p:nvPr>
        </p:nvGraphicFramePr>
        <p:xfrm>
          <a:off x="60824" y="980465"/>
          <a:ext cx="6621329" cy="539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 smtClean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STUDENT_SUICIDE </a:t>
            </a: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22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 txBox="1">
            <a:spLocks noChangeArrowheads="1"/>
          </p:cNvSpPr>
          <p:nvPr/>
        </p:nvSpPr>
        <p:spPr bwMode="auto">
          <a:xfrm>
            <a:off x="1127123" y="928688"/>
            <a:ext cx="686911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1D0E82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1D0E82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Clinical </a:t>
            </a: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messages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1D0E8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2" descr="C:\Users\c81298lb\Downloads\medical-histo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58149"/>
            <a:ext cx="1800665" cy="18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5"/>
          <p:cNvGrpSpPr>
            <a:grpSpLocks/>
          </p:cNvGrpSpPr>
          <p:nvPr/>
        </p:nvGrpSpPr>
        <p:grpSpPr bwMode="auto">
          <a:xfrm>
            <a:off x="504825" y="1552575"/>
            <a:ext cx="4044950" cy="6677025"/>
            <a:chOff x="6828" y="869313"/>
            <a:chExt cx="4004426" cy="6091980"/>
          </a:xfrm>
        </p:grpSpPr>
        <p:sp>
          <p:nvSpPr>
            <p:cNvPr id="17" name="Rectangle 16"/>
            <p:cNvSpPr/>
            <p:nvPr/>
          </p:nvSpPr>
          <p:spPr>
            <a:xfrm>
              <a:off x="6828" y="869313"/>
              <a:ext cx="3999712" cy="4631990"/>
            </a:xfrm>
            <a:prstGeom prst="rect">
              <a:avLst/>
            </a:prstGeom>
            <a:no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6828" y="879452"/>
              <a:ext cx="4004426" cy="6081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70688" bIns="192024" spcCol="1270"/>
            <a:lstStyle/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GB" sz="2200" dirty="0">
                <a:solidFill>
                  <a:srgbClr val="00458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5059" name="Rectangle 2"/>
          <p:cNvSpPr txBox="1">
            <a:spLocks noChangeArrowheads="1"/>
          </p:cNvSpPr>
          <p:nvPr/>
        </p:nvSpPr>
        <p:spPr bwMode="auto">
          <a:xfrm>
            <a:off x="177324" y="181768"/>
            <a:ext cx="88090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Clinical messages (1) 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177324" y="1057275"/>
            <a:ext cx="4739640" cy="495300"/>
            <a:chOff x="-300879" y="24561"/>
            <a:chExt cx="4672727" cy="1237853"/>
          </a:xfrm>
        </p:grpSpPr>
        <p:sp>
          <p:nvSpPr>
            <p:cNvPr id="14" name="Rectangle 13"/>
            <p:cNvSpPr/>
            <p:nvPr/>
          </p:nvSpPr>
          <p:spPr>
            <a:xfrm>
              <a:off x="7630" y="24561"/>
              <a:ext cx="3997518" cy="1237853"/>
            </a:xfrm>
            <a:prstGeom prst="rect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-300879" y="24561"/>
              <a:ext cx="4672727" cy="123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97536" rIns="170688" bIns="97536" spcCol="1270" anchor="ctr"/>
            <a:lstStyle/>
            <a:p>
              <a:pPr algn="ctr" defTabSz="1066800">
                <a:spcAft>
                  <a:spcPct val="35000"/>
                </a:spcAft>
                <a:defRPr/>
              </a:pPr>
              <a:r>
                <a:rPr lang="en-GB" sz="2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Reducing suicide by in-patients</a:t>
              </a:r>
              <a:endParaRPr lang="en-GB" sz="2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4701794" y="1556957"/>
            <a:ext cx="4156401" cy="5079236"/>
            <a:chOff x="-44455" y="869313"/>
            <a:chExt cx="4181747" cy="6094874"/>
          </a:xfrm>
        </p:grpSpPr>
        <p:sp>
          <p:nvSpPr>
            <p:cNvPr id="12" name="Rectangle 11"/>
            <p:cNvSpPr/>
            <p:nvPr/>
          </p:nvSpPr>
          <p:spPr>
            <a:xfrm>
              <a:off x="-44455" y="869313"/>
              <a:ext cx="4181747" cy="6091980"/>
            </a:xfrm>
            <a:prstGeom prst="rect">
              <a:avLst/>
            </a:prstGeom>
            <a:no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-10960" y="882723"/>
              <a:ext cx="4114758" cy="6081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70688" bIns="192024" spcCol="1270"/>
            <a:lstStyle/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endParaRPr lang="en-GB" sz="2200" dirty="0" smtClean="0">
                <a:solidFill>
                  <a:srgbClr val="002060"/>
                </a:solidFill>
                <a:latin typeface="Calibri" panose="020F0502020204030204" pitchFamily="34" charset="0"/>
              </a:endParaRPr>
            </a:p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2200" dirty="0">
                <a:solidFill>
                  <a:srgbClr val="003F7E"/>
                </a:solidFill>
                <a:latin typeface="Calibri" panose="020F0502020204030204" pitchFamily="34" charset="0"/>
              </a:endParaRPr>
            </a:p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endParaRPr lang="en-GB" sz="22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500" dirty="0">
                <a:solidFill>
                  <a:srgbClr val="00458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5062" name="Group 4"/>
          <p:cNvGrpSpPr>
            <a:grpSpLocks/>
          </p:cNvGrpSpPr>
          <p:nvPr/>
        </p:nvGrpSpPr>
        <p:grpSpPr bwMode="auto">
          <a:xfrm>
            <a:off x="4384067" y="1057275"/>
            <a:ext cx="4759933" cy="510857"/>
            <a:chOff x="-297954" y="24561"/>
            <a:chExt cx="4577981" cy="1276733"/>
          </a:xfrm>
        </p:grpSpPr>
        <p:sp>
          <p:nvSpPr>
            <p:cNvPr id="19" name="Rectangle 18"/>
            <p:cNvSpPr/>
            <p:nvPr/>
          </p:nvSpPr>
          <p:spPr>
            <a:xfrm>
              <a:off x="7630" y="24561"/>
              <a:ext cx="3997518" cy="1237853"/>
            </a:xfrm>
            <a:prstGeom prst="rect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-297954" y="63441"/>
              <a:ext cx="4577981" cy="123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97536" rIns="170688" bIns="97536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Safer care</a:t>
              </a:r>
              <a:endParaRPr lang="en-GB" sz="2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2" descr="C:\Users\c81298lb\Downloads\hospi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63" y="1876490"/>
            <a:ext cx="927603" cy="92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524669" y="1568132"/>
            <a:ext cx="4044950" cy="45212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8016" tIns="128016" rIns="170688" bIns="192024" spcCol="1270"/>
          <a:lstStyle/>
          <a:p>
            <a:pPr marL="342900" lvl="1" indent="-342900" defTabSz="10668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Improving physical </a:t>
            </a: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safety on ward </a:t>
            </a:r>
          </a:p>
          <a:p>
            <a:pPr marL="342900" lvl="1" indent="-342900" defTabSz="10668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lvl="1" indent="-342900" defTabSz="10668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1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Care plans in place</a:t>
            </a:r>
          </a:p>
          <a:p>
            <a:pPr marL="342900" lvl="1" indent="-342900" defTabSz="10668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lvl="1" indent="-342900" defTabSz="10668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Strengthen nursing </a:t>
            </a: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observation</a:t>
            </a:r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2707" name="Picture 3" descr="C:\Users\c81298lb\Downloads\social-ca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5849" y="3267895"/>
            <a:ext cx="968830" cy="9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19650" y="1552575"/>
            <a:ext cx="2896960" cy="414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Follow-up within </a:t>
            </a: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2-3 </a:t>
            </a: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</a:rPr>
              <a:t>days </a:t>
            </a: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post-discharge</a:t>
            </a: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22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22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12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Safer prescribing</a:t>
            </a: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Reducing alcohol </a:t>
            </a: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&amp; drug misuse</a:t>
            </a:r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10" y="3267895"/>
            <a:ext cx="968830" cy="9688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10" y="4824030"/>
            <a:ext cx="968830" cy="968830"/>
          </a:xfrm>
          <a:prstGeom prst="rect">
            <a:avLst/>
          </a:prstGeom>
        </p:spPr>
      </p:pic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V="1">
            <a:off x="7791450" y="4824030"/>
            <a:ext cx="809625" cy="968831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" descr="C:\Users\c81298lb\Downloads\wall-calenda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38" y="1786245"/>
            <a:ext cx="920260" cy="94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49" y="4824030"/>
            <a:ext cx="927603" cy="9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3800103" y="1623329"/>
            <a:ext cx="512799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Annual update of key figures on suicide, homicide, and sudden death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Messages on safer care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Final year 2016 (equates to ONS 2016-17)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Final year contains estimates to allow for delayed returns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458A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34938" y="111125"/>
            <a:ext cx="879316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Annual Report 2018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" y="1453303"/>
            <a:ext cx="3451766" cy="48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5"/>
          <p:cNvGrpSpPr>
            <a:grpSpLocks/>
          </p:cNvGrpSpPr>
          <p:nvPr/>
        </p:nvGrpSpPr>
        <p:grpSpPr bwMode="auto">
          <a:xfrm>
            <a:off x="504825" y="1552575"/>
            <a:ext cx="4044950" cy="6677025"/>
            <a:chOff x="6828" y="869313"/>
            <a:chExt cx="4004426" cy="6091980"/>
          </a:xfrm>
        </p:grpSpPr>
        <p:sp>
          <p:nvSpPr>
            <p:cNvPr id="17" name="Rectangle 16"/>
            <p:cNvSpPr/>
            <p:nvPr/>
          </p:nvSpPr>
          <p:spPr>
            <a:xfrm>
              <a:off x="6828" y="869313"/>
              <a:ext cx="3999712" cy="4631990"/>
            </a:xfrm>
            <a:prstGeom prst="rect">
              <a:avLst/>
            </a:prstGeom>
            <a:no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6828" y="879452"/>
              <a:ext cx="4004426" cy="6081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70688" bIns="192024" spcCol="1270"/>
            <a:lstStyle/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GB" sz="2200" dirty="0">
                <a:solidFill>
                  <a:srgbClr val="00458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5059" name="Rectangle 2"/>
          <p:cNvSpPr txBox="1">
            <a:spLocks noChangeArrowheads="1"/>
          </p:cNvSpPr>
          <p:nvPr/>
        </p:nvSpPr>
        <p:spPr bwMode="auto">
          <a:xfrm>
            <a:off x="177324" y="182562"/>
            <a:ext cx="88090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Clinical messages </a:t>
            </a: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(2) 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177324" y="1057275"/>
            <a:ext cx="4739640" cy="495300"/>
            <a:chOff x="-300879" y="24561"/>
            <a:chExt cx="4672727" cy="1237853"/>
          </a:xfrm>
        </p:grpSpPr>
        <p:sp>
          <p:nvSpPr>
            <p:cNvPr id="14" name="Rectangle 13"/>
            <p:cNvSpPr/>
            <p:nvPr/>
          </p:nvSpPr>
          <p:spPr>
            <a:xfrm>
              <a:off x="7630" y="24561"/>
              <a:ext cx="3997518" cy="1237853"/>
            </a:xfrm>
            <a:prstGeom prst="rect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-300879" y="24561"/>
              <a:ext cx="4672727" cy="123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97536" rIns="170688" bIns="97536" spcCol="1270" anchor="ctr"/>
            <a:lstStyle/>
            <a:p>
              <a:pPr algn="ctr" defTabSz="1066800">
                <a:spcAft>
                  <a:spcPct val="35000"/>
                </a:spcAft>
                <a:defRPr/>
              </a:pPr>
              <a:r>
                <a:rPr lang="en-GB" sz="2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Female patients</a:t>
              </a:r>
              <a:endParaRPr lang="en-GB" sz="2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4701794" y="1556957"/>
            <a:ext cx="4156401" cy="5079236"/>
            <a:chOff x="-44455" y="869313"/>
            <a:chExt cx="4181747" cy="6094874"/>
          </a:xfrm>
        </p:grpSpPr>
        <p:sp>
          <p:nvSpPr>
            <p:cNvPr id="12" name="Rectangle 11"/>
            <p:cNvSpPr/>
            <p:nvPr/>
          </p:nvSpPr>
          <p:spPr>
            <a:xfrm>
              <a:off x="-44455" y="869313"/>
              <a:ext cx="4181747" cy="6091980"/>
            </a:xfrm>
            <a:prstGeom prst="rect">
              <a:avLst/>
            </a:prstGeom>
            <a:no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-10960" y="882723"/>
              <a:ext cx="4114758" cy="6081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70688" bIns="192024" spcCol="1270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2200" dirty="0">
                <a:solidFill>
                  <a:srgbClr val="003F7E"/>
                </a:solidFill>
                <a:latin typeface="Calibri" panose="020F0502020204030204" pitchFamily="34" charset="0"/>
              </a:endParaRPr>
            </a:p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500" dirty="0">
                <a:solidFill>
                  <a:srgbClr val="00458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5062" name="Group 4"/>
          <p:cNvGrpSpPr>
            <a:grpSpLocks/>
          </p:cNvGrpSpPr>
          <p:nvPr/>
        </p:nvGrpSpPr>
        <p:grpSpPr bwMode="auto">
          <a:xfrm>
            <a:off x="4384067" y="1057275"/>
            <a:ext cx="4759933" cy="510857"/>
            <a:chOff x="-297954" y="24561"/>
            <a:chExt cx="4577981" cy="1276733"/>
          </a:xfrm>
        </p:grpSpPr>
        <p:sp>
          <p:nvSpPr>
            <p:cNvPr id="19" name="Rectangle 18"/>
            <p:cNvSpPr/>
            <p:nvPr/>
          </p:nvSpPr>
          <p:spPr>
            <a:xfrm>
              <a:off x="7630" y="24561"/>
              <a:ext cx="3997518" cy="1237853"/>
            </a:xfrm>
            <a:prstGeom prst="rect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-297954" y="63441"/>
              <a:ext cx="4577981" cy="123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97536" rIns="170688" bIns="97536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Recent self-harm</a:t>
              </a:r>
              <a:endParaRPr lang="en-GB" sz="2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524669" y="1568132"/>
            <a:ext cx="4044950" cy="45212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8016" tIns="128016" rIns="170688" bIns="192024" spcCol="1270"/>
          <a:lstStyle/>
          <a:p>
            <a:pPr marL="342900" lvl="1" indent="-342900" defTabSz="10668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Treatment of </a:t>
            </a: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depression, following </a:t>
            </a: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guidelines</a:t>
            </a:r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lvl="1" indent="-342900" defTabSz="10668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lvl="1" indent="-342900" defTabSz="10668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Improving personality </a:t>
            </a: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disorder services</a:t>
            </a: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Care of women with </a:t>
            </a: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complex problems</a:t>
            </a:r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16" y="1957387"/>
            <a:ext cx="941851" cy="9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13" y="3631288"/>
            <a:ext cx="941851" cy="941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16" y="5031463"/>
            <a:ext cx="941854" cy="94174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4722019" y="1568132"/>
            <a:ext cx="4044950" cy="45212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8016" tIns="128016" rIns="170688" bIns="192024" spcCol="1270"/>
          <a:lstStyle/>
          <a:p>
            <a:pPr marL="342900" lvl="1" indent="-342900" defTabSz="10668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Rise of recent self-harm</a:t>
            </a:r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lvl="1" indent="-342900" defTabSz="10668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lvl="1" indent="-342900" defTabSz="10668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Associated with age &amp;</a:t>
            </a: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gender</a:t>
            </a: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Strong warning of </a:t>
            </a: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 risk</a:t>
            </a:r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75" y="1957387"/>
            <a:ext cx="1047994" cy="941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75" y="3564046"/>
            <a:ext cx="994924" cy="952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75" y="5020288"/>
            <a:ext cx="994924" cy="9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 txBox="1">
            <a:spLocks noChangeArrowheads="1"/>
          </p:cNvSpPr>
          <p:nvPr/>
        </p:nvSpPr>
        <p:spPr bwMode="auto">
          <a:xfrm>
            <a:off x="177324" y="182562"/>
            <a:ext cx="88090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Clinical messages </a:t>
            </a: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(3) 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4701794" y="1556957"/>
            <a:ext cx="4156401" cy="5079236"/>
            <a:chOff x="-44455" y="869313"/>
            <a:chExt cx="4181747" cy="6094874"/>
          </a:xfrm>
        </p:grpSpPr>
        <p:sp>
          <p:nvSpPr>
            <p:cNvPr id="12" name="Rectangle 11"/>
            <p:cNvSpPr/>
            <p:nvPr/>
          </p:nvSpPr>
          <p:spPr>
            <a:xfrm>
              <a:off x="-44455" y="869313"/>
              <a:ext cx="4181747" cy="6091980"/>
            </a:xfrm>
            <a:prstGeom prst="rect">
              <a:avLst/>
            </a:prstGeom>
            <a:no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-10960" y="882723"/>
              <a:ext cx="4114758" cy="6081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70688" bIns="192024" spcCol="1270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2200" dirty="0">
                <a:solidFill>
                  <a:srgbClr val="003F7E"/>
                </a:solidFill>
                <a:latin typeface="Calibri" panose="020F0502020204030204" pitchFamily="34" charset="0"/>
              </a:endParaRPr>
            </a:p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2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Promoting mental </a:t>
              </a:r>
            </a:p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2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health in education</a:t>
              </a:r>
              <a:endParaRPr lang="en-GB" sz="22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endParaRPr lang="en-GB" sz="2200" dirty="0" smtClean="0">
                <a:solidFill>
                  <a:srgbClr val="002060"/>
                </a:solidFill>
                <a:latin typeface="Calibri" panose="020F0502020204030204" pitchFamily="34" charset="0"/>
              </a:endParaRPr>
            </a:p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endParaRPr lang="en-GB" sz="2200" dirty="0" smtClean="0">
                <a:solidFill>
                  <a:srgbClr val="002060"/>
                </a:solidFill>
                <a:latin typeface="Calibri" panose="020F0502020204030204" pitchFamily="34" charset="0"/>
              </a:endParaRPr>
            </a:p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endParaRPr lang="en-GB" sz="12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2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Shared role for </a:t>
              </a:r>
            </a:p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2200" dirty="0">
                  <a:solidFill>
                    <a:srgbClr val="002060"/>
                  </a:solidFill>
                  <a:latin typeface="Calibri" panose="020F0502020204030204" pitchFamily="34" charset="0"/>
                </a:rPr>
                <a:t>f</a:t>
              </a:r>
              <a:r>
                <a:rPr lang="en-GB" sz="2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rontline services</a:t>
              </a:r>
            </a:p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endParaRPr lang="en-GB" sz="2200" dirty="0" smtClean="0">
                <a:solidFill>
                  <a:srgbClr val="002060"/>
                </a:solidFill>
                <a:latin typeface="Calibri" panose="020F0502020204030204" pitchFamily="34" charset="0"/>
              </a:endParaRPr>
            </a:p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endParaRPr lang="en-GB" sz="22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2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Availability of support </a:t>
              </a:r>
            </a:p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2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at times of risk</a:t>
              </a:r>
              <a:endParaRPr lang="en-GB" sz="22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500" dirty="0">
                <a:solidFill>
                  <a:srgbClr val="00458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5062" name="Group 4"/>
          <p:cNvGrpSpPr>
            <a:grpSpLocks/>
          </p:cNvGrpSpPr>
          <p:nvPr/>
        </p:nvGrpSpPr>
        <p:grpSpPr bwMode="auto">
          <a:xfrm>
            <a:off x="4384067" y="1057275"/>
            <a:ext cx="4759933" cy="510857"/>
            <a:chOff x="-297954" y="24561"/>
            <a:chExt cx="4577981" cy="1276733"/>
          </a:xfrm>
        </p:grpSpPr>
        <p:sp>
          <p:nvSpPr>
            <p:cNvPr id="19" name="Rectangle 18"/>
            <p:cNvSpPr/>
            <p:nvPr/>
          </p:nvSpPr>
          <p:spPr>
            <a:xfrm>
              <a:off x="7630" y="24561"/>
              <a:ext cx="3997518" cy="1237853"/>
            </a:xfrm>
            <a:prstGeom prst="rect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-297954" y="63441"/>
              <a:ext cx="4577981" cy="123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97536" rIns="170688" bIns="97536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Young people</a:t>
              </a:r>
              <a:endParaRPr lang="en-GB" sz="2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C:\Users\c81298lb\Downloads\camp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38" y="4896644"/>
            <a:ext cx="889725" cy="8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C:\Users\c81298lb\Downloads\handshak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151" y="3453120"/>
            <a:ext cx="941747" cy="94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151" y="1900545"/>
            <a:ext cx="941747" cy="941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057275"/>
            <a:ext cx="299085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98" y="2504694"/>
            <a:ext cx="29368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1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 txBox="1">
            <a:spLocks noChangeArrowheads="1"/>
          </p:cNvSpPr>
          <p:nvPr/>
        </p:nvSpPr>
        <p:spPr bwMode="auto">
          <a:xfrm>
            <a:off x="134938" y="181768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‘10 ways’ to improve safety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858000" cy="5943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1520825" y="1238250"/>
            <a:ext cx="60769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1D0E82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1D0E82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Sudden unexplained death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C:\Users\c81298lb\Downloads\he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29" y="3048899"/>
            <a:ext cx="1899139" cy="189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150813" y="-36513"/>
            <a:ext cx="89931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Sudden unexplained deaths, </a:t>
            </a:r>
            <a:endParaRPr lang="en-GB" altLang="en-US" sz="3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England </a:t>
            </a: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&amp; Wales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0" y="6383338"/>
            <a:ext cx="5241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ENGLAND &amp; WALES_SUDS (2005-2015)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</a:t>
            </a:r>
            <a:r>
              <a:rPr lang="en-GB" altLang="en-US" sz="800" b="0" dirty="0" smtClean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Confidential </a:t>
            </a: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Inquiry into Suicide and Homicide by People with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042163"/>
              </p:ext>
            </p:extLst>
          </p:nvPr>
        </p:nvGraphicFramePr>
        <p:xfrm>
          <a:off x="4371" y="973747"/>
          <a:ext cx="6696222" cy="526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352373" y="1166525"/>
            <a:ext cx="27757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31</a:t>
            </a: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deaths on average per year</a:t>
            </a:r>
          </a:p>
          <a:p>
            <a:pPr>
              <a:defRPr/>
            </a:pPr>
            <a:endParaRPr lang="en-GB" altLang="en-US" sz="24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GB" altLang="en-US" sz="6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Linked to physical health,</a:t>
            </a: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especially</a:t>
            </a: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cardiovascular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 &amp; </a:t>
            </a: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respiratory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 diseases</a:t>
            </a:r>
          </a:p>
          <a:p>
            <a:pPr>
              <a:defRPr/>
            </a:pPr>
            <a:endParaRPr lang="en-GB" altLang="en-US" sz="24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GB" altLang="en-US" sz="6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¼</a:t>
            </a:r>
            <a:r>
              <a:rPr lang="en-GB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aged under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45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less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physical ill-  </a:t>
            </a:r>
          </a:p>
          <a:p>
            <a:pPr>
              <a:tabLst>
                <a:tab pos="450850" algn="l"/>
              </a:tabLst>
              <a:defRPr/>
            </a:pP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	health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more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poly-  </a:t>
            </a:r>
          </a:p>
          <a:p>
            <a:pPr>
              <a:defRPr/>
            </a:pP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pharmacy</a:t>
            </a:r>
            <a:endParaRPr lang="en-GB" altLang="en-US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43869" y="1055837"/>
            <a:ext cx="5656263" cy="569147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D0E8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D0E8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D0E8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D0E82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80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20 Years of the </a:t>
            </a:r>
          </a:p>
          <a:p>
            <a:pPr algn="ctr"/>
            <a:r>
              <a:rPr lang="en-US" altLang="en-US" sz="380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Homicide Inquiry</a:t>
            </a:r>
            <a:r>
              <a:rPr lang="en-US" altLang="en-US" b="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n-US" altLang="en-US" b="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altLang="en-US" b="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n-US" altLang="en-US" b="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altLang="en-US" b="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n-US" altLang="en-US" b="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GB" altLang="en-US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n-GB" altLang="en-US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altLang="en-US" b="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n-US" altLang="en-US" b="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endParaRPr lang="en-US" altLang="en-US" b="0" kern="0" dirty="0" smtClean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/>
            <a:endParaRPr lang="en-US" altLang="en-US" sz="2800" b="0" kern="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/>
            <a:endParaRPr lang="en-US" altLang="en-US" sz="2800" b="0" kern="0" dirty="0" smtClean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/>
            <a:endParaRPr lang="en-US" altLang="en-US" sz="2800" b="0" kern="0" dirty="0" smtClean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/>
            <a:endParaRPr lang="en-US" altLang="en-US" sz="2800" b="0" kern="0" dirty="0" smtClean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/>
            <a:r>
              <a:rPr lang="en-US" altLang="en-US" b="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n-US" altLang="en-US" b="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altLang="en-US" b="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n-US" altLang="en-US" b="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endParaRPr lang="en-US" altLang="en-US" b="0" kern="0" dirty="0" smtClean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28" y="2574988"/>
            <a:ext cx="2065943" cy="29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5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150813" y="-36513"/>
            <a:ext cx="89931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Patient homicides in the UK,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1997-2016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0" y="6383338"/>
            <a:ext cx="5241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 smtClean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UK_HOMICIDE (1997-2016)</a:t>
            </a:r>
            <a:endParaRPr lang="en-GB" altLang="en-US" sz="800" b="0" dirty="0">
              <a:solidFill>
                <a:schemeClr val="folHlink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</a:t>
            </a:r>
            <a:r>
              <a:rPr lang="en-GB" altLang="en-US" sz="800" b="0" dirty="0" smtClean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Confidential </a:t>
            </a: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Inquiry into Suicide and Homicide by People with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210794" y="1546537"/>
            <a:ext cx="281731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11%</a:t>
            </a: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patients, 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71</a:t>
            </a: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 year</a:t>
            </a:r>
          </a:p>
          <a:p>
            <a:pPr>
              <a:defRPr/>
            </a:pPr>
            <a:endParaRPr lang="en-GB" altLang="en-US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GB" altLang="en-US" sz="6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6%</a:t>
            </a:r>
            <a:r>
              <a:rPr lang="en-GB" alt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schizophrenia, 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37</a:t>
            </a:r>
            <a:r>
              <a:rPr lang="en-GB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 year</a:t>
            </a:r>
            <a:endParaRPr lang="en-GB" altLang="en-US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GB" altLang="en-US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GB" altLang="en-US" sz="6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Around half followed 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loss of contact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or treatment 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non-adherence</a:t>
            </a:r>
            <a:endParaRPr lang="en-GB" alt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082473"/>
              </p:ext>
            </p:extLst>
          </p:nvPr>
        </p:nvGraphicFramePr>
        <p:xfrm>
          <a:off x="0" y="1396644"/>
          <a:ext cx="6092042" cy="480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85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1459093"/>
            <a:ext cx="3292973" cy="442194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850105" y="1117985"/>
            <a:ext cx="4889634" cy="41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4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Alcohol &amp; drugs 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contribute to </a:t>
            </a: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45% 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of all homicides in England &amp; Wales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en-US" altLang="en-US" sz="24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Most </a:t>
            </a:r>
            <a:r>
              <a:rPr lang="en-US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patients (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89%</a:t>
            </a:r>
            <a:r>
              <a:rPr lang="en-US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) had </a:t>
            </a:r>
            <a:r>
              <a:rPr lang="en-US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co-existing</a:t>
            </a:r>
            <a:r>
              <a:rPr lang="en-US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substance </a:t>
            </a:r>
            <a:r>
              <a:rPr lang="en-US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misuse </a:t>
            </a:r>
            <a:r>
              <a:rPr lang="en-US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(1997-2016). </a:t>
            </a:r>
            <a:endParaRPr lang="en-GB" altLang="en-US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n-US" sz="12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Prevention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should focus on individual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&amp; public 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health measures to influence alcohol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&amp; substance 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misuse.</a:t>
            </a: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47654" y="217487"/>
            <a:ext cx="883257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Homicide: alcohol </a:t>
            </a:r>
            <a:r>
              <a:rPr lang="en-GB" altLang="en-US" sz="3100" dirty="0">
                <a:solidFill>
                  <a:srgbClr val="002060"/>
                </a:solidFill>
                <a:latin typeface="Calibri" panose="020F0502020204030204" pitchFamily="34" charset="0"/>
              </a:rPr>
              <a:t>and </a:t>
            </a:r>
            <a:r>
              <a:rPr lang="en-GB" altLang="en-US" sz="3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drugs</a:t>
            </a:r>
            <a:endParaRPr lang="en-GB" altLang="en-US" sz="31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34939" y="216693"/>
            <a:ext cx="8893174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100" dirty="0">
                <a:solidFill>
                  <a:srgbClr val="002060"/>
                </a:solidFill>
                <a:latin typeface="Calibri" panose="020F0502020204030204" pitchFamily="34" charset="0"/>
              </a:rPr>
              <a:t>Stranger homicide </a:t>
            </a:r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4273617" y="1443341"/>
            <a:ext cx="4456497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24</a:t>
            </a: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% 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of homicides the victim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&amp; offender were </a:t>
            </a: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not known 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to each other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Alcohol contributed to the offence in </a:t>
            </a: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54% 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and drugs in </a:t>
            </a: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24</a:t>
            </a: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%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altLang="en-US" sz="24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Victims </a:t>
            </a:r>
            <a:r>
              <a:rPr lang="en-US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of patient homicide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less likely </a:t>
            </a:r>
            <a:r>
              <a:rPr lang="en-US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to be strangers compared to </a:t>
            </a:r>
            <a:r>
              <a:rPr lang="en-US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non-patients</a:t>
            </a:r>
            <a:endParaRPr lang="en-US" altLang="en-US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6" y="1329059"/>
            <a:ext cx="3459163" cy="49006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5" y="1142516"/>
            <a:ext cx="3686175" cy="508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87325" y="216693"/>
            <a:ext cx="88931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100" dirty="0">
                <a:solidFill>
                  <a:srgbClr val="002060"/>
                </a:solidFill>
                <a:latin typeface="Calibri" panose="020F0502020204030204" pitchFamily="34" charset="0"/>
              </a:rPr>
              <a:t>Victims of homicide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302493" y="1314480"/>
            <a:ext cx="441764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en-US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90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patient victims of homicide between 2003-2005, </a:t>
            </a: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30 per year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Patients were </a:t>
            </a: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2.6 times </a:t>
            </a:r>
            <a:r>
              <a: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</a:rPr>
              <a:t>more likely to be a victim of homicide.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32%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 patient victims were killed by </a:t>
            </a: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another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patient.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44513" y="111125"/>
            <a:ext cx="80549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Collecting NCISH data</a:t>
            </a:r>
          </a:p>
        </p:txBody>
      </p:sp>
      <p:grpSp>
        <p:nvGrpSpPr>
          <p:cNvPr id="5123" name="Content Placeholder 18435"/>
          <p:cNvGrpSpPr>
            <a:grpSpLocks/>
          </p:cNvGrpSpPr>
          <p:nvPr/>
        </p:nvGrpSpPr>
        <p:grpSpPr bwMode="auto">
          <a:xfrm>
            <a:off x="515937" y="1335088"/>
            <a:ext cx="8112125" cy="4705350"/>
            <a:chOff x="2467" y="8580"/>
            <a:chExt cx="2160" cy="2956"/>
          </a:xfrm>
        </p:grpSpPr>
        <p:cxnSp>
          <p:nvCxnSpPr>
            <p:cNvPr id="5124" name="_s56324"/>
            <p:cNvCxnSpPr>
              <a:cxnSpLocks noChangeShapeType="1"/>
              <a:stCxn id="5128" idx="0"/>
              <a:endCxn id="5127" idx="2"/>
            </p:cNvCxnSpPr>
            <p:nvPr/>
          </p:nvCxnSpPr>
          <p:spPr bwMode="auto">
            <a:xfrm rot="-5400000">
              <a:off x="3349" y="10616"/>
              <a:ext cx="398" cy="1"/>
            </a:xfrm>
            <a:prstGeom prst="straightConnector1">
              <a:avLst/>
            </a:prstGeom>
            <a:ln w="50800">
              <a:solidFill>
                <a:srgbClr val="002060"/>
              </a:solidFill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5125" name="_s56325"/>
            <p:cNvCxnSpPr>
              <a:cxnSpLocks noChangeShapeType="1"/>
              <a:stCxn id="5127" idx="0"/>
              <a:endCxn id="5126" idx="2"/>
            </p:cNvCxnSpPr>
            <p:nvPr/>
          </p:nvCxnSpPr>
          <p:spPr bwMode="auto">
            <a:xfrm rot="-5400000">
              <a:off x="3349" y="9498"/>
              <a:ext cx="398" cy="1"/>
            </a:xfrm>
            <a:prstGeom prst="straightConnector1">
              <a:avLst/>
            </a:prstGeom>
            <a:ln w="50800">
              <a:solidFill>
                <a:srgbClr val="002060"/>
              </a:solidFill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sp>
          <p:nvSpPr>
            <p:cNvPr id="5126" name="_s56326"/>
            <p:cNvSpPr>
              <a:spLocks noChangeArrowheads="1"/>
            </p:cNvSpPr>
            <p:nvPr/>
          </p:nvSpPr>
          <p:spPr bwMode="auto">
            <a:xfrm>
              <a:off x="2467" y="8580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50800">
              <a:solidFill>
                <a:srgbClr val="002060"/>
              </a:solidFill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002060"/>
                  </a:solidFill>
                  <a:latin typeface="Calibri" panose="020F0502020204030204" pitchFamily="34" charset="0"/>
                  <a:cs typeface="Arial" charset="0"/>
                </a:rPr>
                <a:t>All potential cases nationally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500" dirty="0">
                  <a:solidFill>
                    <a:srgbClr val="002060"/>
                  </a:solidFill>
                  <a:latin typeface="Calibri" panose="020F0502020204030204" pitchFamily="34" charset="0"/>
                  <a:cs typeface="Arial" charset="0"/>
                </a:rPr>
                <a:t>(e.g. ONS, GRO (N. Ireland and Scotland), Homicide Index) </a:t>
              </a:r>
              <a:endParaRPr lang="en-GB" altLang="en-US" sz="1700" dirty="0">
                <a:solidFill>
                  <a:srgbClr val="00206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5127" name="_s56327"/>
            <p:cNvSpPr>
              <a:spLocks noChangeArrowheads="1"/>
            </p:cNvSpPr>
            <p:nvPr/>
          </p:nvSpPr>
          <p:spPr bwMode="auto">
            <a:xfrm>
              <a:off x="2467" y="9698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50800">
              <a:solidFill>
                <a:srgbClr val="002060"/>
              </a:solidFill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002060"/>
                  </a:solidFill>
                  <a:latin typeface="Calibri" panose="020F0502020204030204" pitchFamily="34" charset="0"/>
                  <a:cs typeface="Arial" charset="0"/>
                </a:rPr>
                <a:t>Contact with mental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002060"/>
                  </a:solidFill>
                  <a:latin typeface="Calibri" panose="020F0502020204030204" pitchFamily="34" charset="0"/>
                  <a:cs typeface="Arial" charset="0"/>
                </a:rPr>
                <a:t>health services</a:t>
              </a:r>
              <a:endParaRPr lang="en-GB" altLang="en-US" sz="2400" b="0" dirty="0">
                <a:solidFill>
                  <a:srgbClr val="00206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5128" name="_s56328"/>
            <p:cNvSpPr>
              <a:spLocks noChangeArrowheads="1"/>
            </p:cNvSpPr>
            <p:nvPr/>
          </p:nvSpPr>
          <p:spPr bwMode="auto">
            <a:xfrm>
              <a:off x="2467" y="1081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50800">
              <a:solidFill>
                <a:srgbClr val="002060"/>
              </a:solidFill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Arial" charset="0"/>
                </a:rPr>
                <a:t>Detailed data collection via questionnaire</a:t>
              </a:r>
              <a:endParaRPr lang="en-GB" altLang="en-US" sz="2400" dirty="0">
                <a:solidFill>
                  <a:srgbClr val="00206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/>
        </p:nvSpPr>
        <p:spPr bwMode="auto">
          <a:xfrm>
            <a:off x="1524000" y="0"/>
            <a:ext cx="71501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ea typeface="ＭＳ Ｐゴシック" pitchFamily="34" charset="-128"/>
              </a:rPr>
              <a:t>National Confidential Inquiry into Suicide and Safety in Mental Health</a:t>
            </a:r>
          </a:p>
        </p:txBody>
      </p:sp>
      <p:sp>
        <p:nvSpPr>
          <p:cNvPr id="28675" name="Content Placeholder 2"/>
          <p:cNvSpPr txBox="1">
            <a:spLocks/>
          </p:cNvSpPr>
          <p:nvPr/>
        </p:nvSpPr>
        <p:spPr bwMode="auto">
          <a:xfrm>
            <a:off x="169863" y="4721225"/>
            <a:ext cx="763428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rgbClr val="00458A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458A"/>
                </a:solidFill>
                <a:latin typeface="Calibri" pitchFamily="34" charset="0"/>
                <a:ea typeface="ＭＳ Ｐゴシック" pitchFamily="34" charset="-128"/>
              </a:rPr>
              <a:t>www.manchester.ac.uk/ncish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rgbClr val="00458A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458A"/>
                </a:solidFill>
                <a:ea typeface="ＭＳ Ｐゴシック" pitchFamily="34" charset="-128"/>
              </a:rPr>
              <a:t>                  </a:t>
            </a:r>
            <a:r>
              <a:rPr lang="en-GB" altLang="en-US" sz="1800">
                <a:solidFill>
                  <a:srgbClr val="00458A"/>
                </a:solidFill>
                <a:latin typeface="Calibri" pitchFamily="34" charset="0"/>
                <a:ea typeface="ＭＳ Ｐゴシック" pitchFamily="34" charset="-128"/>
              </a:rPr>
              <a:t>@NCISH_UK</a:t>
            </a:r>
          </a:p>
        </p:txBody>
      </p:sp>
      <p:pic>
        <p:nvPicPr>
          <p:cNvPr id="28676" name="Picture 4" descr="C:\Users\mdmnsplt\AppData\Local\Microsoft\Windows\Temporary Internet Files\Content.Outlook\30GVDCUS\HQIP logo cm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1750"/>
            <a:ext cx="1431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7" name="Object 1"/>
          <p:cNvGraphicFramePr>
            <a:graphicFrameLocks noChangeAspect="1"/>
          </p:cNvGraphicFramePr>
          <p:nvPr/>
        </p:nvGraphicFramePr>
        <p:xfrm>
          <a:off x="92075" y="523875"/>
          <a:ext cx="14239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Photo Editor Photo" r:id="rId5" imgW="1352381" imgH="438095" progId="MSPhotoEd.3">
                  <p:embed/>
                </p:oleObj>
              </mc:Choice>
              <mc:Fallback>
                <p:oleObj name="Photo Editor Photo" r:id="rId5" imgW="1352381" imgH="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523875"/>
                        <a:ext cx="142398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14" descr="C:\Users\mdmnsplt\AppData\Local\Microsoft\Windows\Temporary Internet Files\Content.Outlook\30GVDCUS\Group Photo (Outside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0" b="12714"/>
          <a:stretch>
            <a:fillRect/>
          </a:stretch>
        </p:blipFill>
        <p:spPr bwMode="auto">
          <a:xfrm>
            <a:off x="0" y="0"/>
            <a:ext cx="9166225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462588"/>
            <a:ext cx="4238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9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2659062" y="1433513"/>
            <a:ext cx="3805236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Key </a:t>
            </a: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findings: </a:t>
            </a: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91" y="2400300"/>
            <a:ext cx="3000978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24" y="-167703"/>
            <a:ext cx="5461094" cy="6920349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4938" y="127000"/>
            <a:ext cx="88931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 2006-2016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201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UK_SUICIDE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184969" y="1682334"/>
            <a:ext cx="2771987" cy="1413165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altLang="en-US" sz="2400" b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GB" altLang="en-US" sz="2400" b="0" u="sng" dirty="0" smtClean="0">
                <a:solidFill>
                  <a:srgbClr val="002060"/>
                </a:solidFill>
                <a:latin typeface="Calibri" pitchFamily="34" charset="0"/>
              </a:rPr>
              <a:t>Northern </a:t>
            </a:r>
            <a:r>
              <a:rPr lang="en-GB" altLang="en-US" sz="2400" b="0" u="sng" dirty="0">
                <a:solidFill>
                  <a:srgbClr val="002060"/>
                </a:solidFill>
                <a:latin typeface="Calibri" pitchFamily="34" charset="0"/>
              </a:rPr>
              <a:t>Ireland</a:t>
            </a:r>
          </a:p>
          <a:p>
            <a:pPr algn="ctr"/>
            <a:endParaRPr lang="en-GB" altLang="en-US" sz="600" b="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altLang="en-US" sz="2400" dirty="0" smtClean="0">
                <a:solidFill>
                  <a:srgbClr val="002060"/>
                </a:solidFill>
                <a:latin typeface="Calibri" pitchFamily="34" charset="0"/>
              </a:rPr>
              <a:t>2,956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itchFamily="34" charset="0"/>
              </a:rPr>
              <a:t>suicide deaths</a:t>
            </a:r>
            <a:endParaRPr lang="en-GB" altLang="en-US" sz="2400" b="0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GB" altLang="en-US" sz="2400" dirty="0" smtClean="0">
                <a:solidFill>
                  <a:srgbClr val="0070C0"/>
                </a:solidFill>
                <a:latin typeface="Calibri" pitchFamily="34" charset="0"/>
              </a:rPr>
              <a:t>794</a:t>
            </a:r>
            <a:r>
              <a:rPr lang="en-GB" altLang="en-US" sz="2400" b="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altLang="en-US" sz="2400" dirty="0">
                <a:solidFill>
                  <a:srgbClr val="0070C0"/>
                </a:solidFill>
                <a:latin typeface="Calibri" pitchFamily="34" charset="0"/>
              </a:rPr>
              <a:t>(27</a:t>
            </a:r>
            <a:r>
              <a:rPr lang="en-GB" altLang="en-US" sz="2400" dirty="0" smtClean="0">
                <a:solidFill>
                  <a:srgbClr val="0070C0"/>
                </a:solidFill>
                <a:latin typeface="Calibri" pitchFamily="34" charset="0"/>
              </a:rPr>
              <a:t>%) </a:t>
            </a:r>
            <a:r>
              <a:rPr lang="en-GB" altLang="en-US" sz="2400" b="0" dirty="0">
                <a:solidFill>
                  <a:srgbClr val="0070C0"/>
                </a:solidFill>
                <a:latin typeface="Calibri" pitchFamily="34" charset="0"/>
              </a:rPr>
              <a:t>p</a:t>
            </a:r>
            <a:r>
              <a:rPr lang="en-GB" altLang="en-US" sz="2400" b="0" dirty="0" smtClean="0">
                <a:solidFill>
                  <a:srgbClr val="0070C0"/>
                </a:solidFill>
                <a:latin typeface="Calibri" pitchFamily="34" charset="0"/>
              </a:rPr>
              <a:t>atients </a:t>
            </a:r>
            <a:endParaRPr lang="en-GB" altLang="en-US" sz="2400" dirty="0">
              <a:solidFill>
                <a:srgbClr val="0070C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811893" y="1116279"/>
            <a:ext cx="2771987" cy="1413165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altLang="en-US" sz="2400" b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GB" altLang="en-US" sz="2400" b="0" u="sng" dirty="0" smtClean="0">
                <a:solidFill>
                  <a:srgbClr val="002060"/>
                </a:solidFill>
                <a:latin typeface="Calibri" pitchFamily="34" charset="0"/>
              </a:rPr>
              <a:t>Scotland</a:t>
            </a:r>
            <a:endParaRPr lang="en-GB" altLang="en-US" sz="2400" b="0" u="sng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n-GB" altLang="en-US" sz="600" b="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altLang="en-US" sz="2400" dirty="0" smtClean="0">
                <a:solidFill>
                  <a:srgbClr val="002060"/>
                </a:solidFill>
                <a:latin typeface="Calibri" pitchFamily="34" charset="0"/>
              </a:rPr>
              <a:t>8,601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itchFamily="34" charset="0"/>
              </a:rPr>
              <a:t>suicide deaths</a:t>
            </a:r>
            <a:endParaRPr lang="en-GB" altLang="en-US" sz="2400" b="0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GB" altLang="en-US" sz="2400" dirty="0" smtClean="0">
                <a:solidFill>
                  <a:srgbClr val="0070C0"/>
                </a:solidFill>
                <a:latin typeface="Calibri" pitchFamily="34" charset="0"/>
              </a:rPr>
              <a:t>2,658</a:t>
            </a:r>
            <a:r>
              <a:rPr lang="en-GB" altLang="en-US" sz="2400" b="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altLang="en-US" sz="2400" dirty="0" smtClean="0">
                <a:solidFill>
                  <a:srgbClr val="0070C0"/>
                </a:solidFill>
                <a:latin typeface="Calibri" pitchFamily="34" charset="0"/>
              </a:rPr>
              <a:t>(31%) </a:t>
            </a:r>
            <a:r>
              <a:rPr lang="en-GB" altLang="en-US" sz="2400" b="0" dirty="0">
                <a:solidFill>
                  <a:srgbClr val="0070C0"/>
                </a:solidFill>
                <a:latin typeface="Calibri" pitchFamily="34" charset="0"/>
              </a:rPr>
              <a:t>p</a:t>
            </a:r>
            <a:r>
              <a:rPr lang="en-GB" altLang="en-US" sz="2400" b="0" dirty="0" smtClean="0">
                <a:solidFill>
                  <a:srgbClr val="0070C0"/>
                </a:solidFill>
                <a:latin typeface="Calibri" pitchFamily="34" charset="0"/>
              </a:rPr>
              <a:t>atients </a:t>
            </a:r>
            <a:endParaRPr lang="en-GB" altLang="en-US" sz="2400" dirty="0">
              <a:solidFill>
                <a:srgbClr val="0070C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06413" y="3107376"/>
            <a:ext cx="2931225" cy="1569524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altLang="en-US" sz="2400" b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GB" altLang="en-US" sz="2400" b="0" u="sng" dirty="0" smtClean="0">
                <a:solidFill>
                  <a:srgbClr val="002060"/>
                </a:solidFill>
                <a:latin typeface="Calibri" pitchFamily="34" charset="0"/>
              </a:rPr>
              <a:t>England</a:t>
            </a:r>
          </a:p>
          <a:p>
            <a:pPr algn="ctr"/>
            <a:endParaRPr lang="en-GB" altLang="en-US" sz="600" b="0" u="sng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GB" altLang="en-US" sz="2400" dirty="0" smtClean="0">
                <a:solidFill>
                  <a:srgbClr val="002060"/>
                </a:solidFill>
                <a:latin typeface="Calibri" pitchFamily="34" charset="0"/>
              </a:rPr>
              <a:t>49,654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itchFamily="34" charset="0"/>
              </a:rPr>
              <a:t>suicide deaths</a:t>
            </a:r>
            <a:endParaRPr lang="en-GB" altLang="en-US" sz="2400" b="0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GB" altLang="en-US" sz="2400" dirty="0" smtClean="0">
                <a:solidFill>
                  <a:srgbClr val="0070C0"/>
                </a:solidFill>
                <a:latin typeface="Calibri" pitchFamily="34" charset="0"/>
              </a:rPr>
              <a:t>13,698</a:t>
            </a:r>
            <a:r>
              <a:rPr lang="en-GB" altLang="en-US" sz="2400" b="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altLang="en-US" sz="2400" dirty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en-GB" altLang="en-US" sz="2400" dirty="0" smtClean="0">
                <a:solidFill>
                  <a:srgbClr val="0070C0"/>
                </a:solidFill>
                <a:latin typeface="Calibri" pitchFamily="34" charset="0"/>
              </a:rPr>
              <a:t>28%) </a:t>
            </a:r>
            <a:r>
              <a:rPr lang="en-GB" altLang="en-US" sz="2400" b="0" dirty="0">
                <a:solidFill>
                  <a:srgbClr val="0070C0"/>
                </a:solidFill>
                <a:latin typeface="Calibri" pitchFamily="34" charset="0"/>
              </a:rPr>
              <a:t>p</a:t>
            </a:r>
            <a:r>
              <a:rPr lang="en-GB" altLang="en-US" sz="2400" b="0" dirty="0" smtClean="0">
                <a:solidFill>
                  <a:srgbClr val="0070C0"/>
                </a:solidFill>
                <a:latin typeface="Calibri" pitchFamily="34" charset="0"/>
              </a:rPr>
              <a:t>atients </a:t>
            </a:r>
            <a:endParaRPr lang="en-GB" altLang="en-US" sz="2400" dirty="0">
              <a:solidFill>
                <a:srgbClr val="0070C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4969" y="4663047"/>
            <a:ext cx="2771987" cy="1413165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altLang="en-US" sz="2400" b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GB" altLang="en-US" sz="2400" b="0" u="sng" dirty="0" smtClean="0">
                <a:solidFill>
                  <a:srgbClr val="002060"/>
                </a:solidFill>
                <a:latin typeface="Calibri" pitchFamily="34" charset="0"/>
              </a:rPr>
              <a:t>Wales</a:t>
            </a:r>
            <a:endParaRPr lang="en-GB" altLang="en-US" sz="2400" b="0" u="sng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n-GB" altLang="en-US" sz="600" b="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altLang="en-US" sz="2400" dirty="0" smtClean="0">
                <a:solidFill>
                  <a:srgbClr val="002060"/>
                </a:solidFill>
                <a:latin typeface="Calibri" pitchFamily="34" charset="0"/>
              </a:rPr>
              <a:t>3,491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itchFamily="34" charset="0"/>
              </a:rPr>
              <a:t>suicide deaths</a:t>
            </a:r>
            <a:endParaRPr lang="en-GB" altLang="en-US" sz="2400" b="0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GB" altLang="en-US" sz="2400" dirty="0" smtClean="0">
                <a:solidFill>
                  <a:srgbClr val="0070C0"/>
                </a:solidFill>
                <a:latin typeface="Calibri" pitchFamily="34" charset="0"/>
              </a:rPr>
              <a:t>781</a:t>
            </a:r>
            <a:r>
              <a:rPr lang="en-GB" altLang="en-US" sz="2400" b="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altLang="en-US" sz="2400" dirty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en-GB" altLang="en-US" sz="2400" dirty="0" smtClean="0">
                <a:solidFill>
                  <a:srgbClr val="0070C0"/>
                </a:solidFill>
                <a:latin typeface="Calibri" pitchFamily="34" charset="0"/>
              </a:rPr>
              <a:t>22%) </a:t>
            </a:r>
            <a:r>
              <a:rPr lang="en-GB" altLang="en-US" sz="2400" b="0" dirty="0">
                <a:solidFill>
                  <a:srgbClr val="0070C0"/>
                </a:solidFill>
                <a:latin typeface="Calibri" pitchFamily="34" charset="0"/>
              </a:rPr>
              <a:t>p</a:t>
            </a:r>
            <a:r>
              <a:rPr lang="en-GB" altLang="en-US" sz="2400" b="0" dirty="0" smtClean="0">
                <a:solidFill>
                  <a:srgbClr val="0070C0"/>
                </a:solidFill>
                <a:latin typeface="Calibri" pitchFamily="34" charset="0"/>
              </a:rPr>
              <a:t>atients </a:t>
            </a:r>
            <a:endParaRPr lang="en-GB" altLang="en-US" sz="2400" dirty="0">
              <a:solidFill>
                <a:srgbClr val="0070C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Connector 24"/>
          <p:cNvCxnSpPr>
            <a:stCxn id="3" idx="2"/>
          </p:cNvCxnSpPr>
          <p:nvPr/>
        </p:nvCxnSpPr>
        <p:spPr bwMode="auto">
          <a:xfrm>
            <a:off x="1570963" y="3095499"/>
            <a:ext cx="1944133" cy="621478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2956956" y="5130141"/>
            <a:ext cx="1609488" cy="263236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4" idx="1"/>
          </p:cNvCxnSpPr>
          <p:nvPr/>
        </p:nvCxnSpPr>
        <p:spPr bwMode="auto">
          <a:xfrm flipH="1">
            <a:off x="5165098" y="3892138"/>
            <a:ext cx="941315" cy="521526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13" idx="1"/>
          </p:cNvCxnSpPr>
          <p:nvPr/>
        </p:nvCxnSpPr>
        <p:spPr bwMode="auto">
          <a:xfrm flipH="1">
            <a:off x="4566444" y="1822862"/>
            <a:ext cx="1245449" cy="837211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69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 txBox="1">
            <a:spLocks noChangeArrowheads="1"/>
          </p:cNvSpPr>
          <p:nvPr/>
        </p:nvSpPr>
        <p:spPr bwMode="auto">
          <a:xfrm>
            <a:off x="149373" y="-88900"/>
            <a:ext cx="888826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 rates in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general population, </a:t>
            </a: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UK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5250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UK_SUICIDE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97182"/>
              </p:ext>
            </p:extLst>
          </p:nvPr>
        </p:nvGraphicFramePr>
        <p:xfrm>
          <a:off x="0" y="963612"/>
          <a:ext cx="6639951" cy="576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6659933" y="1725613"/>
            <a:ext cx="2377706" cy="830997"/>
          </a:xfrm>
          <a:prstGeom prst="rect">
            <a:avLst/>
          </a:prstGeom>
          <a:solidFill>
            <a:srgbClr val="003F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 smtClean="0">
                <a:solidFill>
                  <a:schemeClr val="bg1"/>
                </a:solidFill>
                <a:latin typeface="Calibri" pitchFamily="34" charset="0"/>
              </a:rPr>
              <a:t>Highest rate in Northern Ireland</a:t>
            </a:r>
            <a:endParaRPr lang="en-GB" altLang="en-US" sz="24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>
            <a:endCxn id="14" idx="2"/>
          </p:cNvCxnSpPr>
          <p:nvPr/>
        </p:nvCxnSpPr>
        <p:spPr bwMode="auto">
          <a:xfrm flipV="1">
            <a:off x="6450383" y="2556610"/>
            <a:ext cx="1398403" cy="52949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6659933" y="4592638"/>
            <a:ext cx="2377706" cy="830997"/>
          </a:xfrm>
          <a:prstGeom prst="rect">
            <a:avLst/>
          </a:prstGeom>
          <a:solidFill>
            <a:srgbClr val="003F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 smtClean="0">
                <a:solidFill>
                  <a:schemeClr val="bg1"/>
                </a:solidFill>
                <a:latin typeface="Calibri" pitchFamily="34" charset="0"/>
              </a:rPr>
              <a:t>Rate in England at historical low</a:t>
            </a:r>
            <a:endParaRPr lang="en-GB" altLang="en-US" sz="24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8" name="Straight Connector 17"/>
          <p:cNvCxnSpPr>
            <a:endCxn id="17" idx="0"/>
          </p:cNvCxnSpPr>
          <p:nvPr/>
        </p:nvCxnSpPr>
        <p:spPr bwMode="auto">
          <a:xfrm>
            <a:off x="6450383" y="4257675"/>
            <a:ext cx="1398403" cy="334963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 noChangeArrowheads="1"/>
          </p:cNvSpPr>
          <p:nvPr/>
        </p:nvSpPr>
        <p:spPr bwMode="auto">
          <a:xfrm>
            <a:off x="134939" y="181768"/>
            <a:ext cx="889317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Age-specific suicide rates, UK</a:t>
            </a:r>
            <a:endParaRPr lang="en-GB" alt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5725" y="6376988"/>
            <a:ext cx="8942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UK_SUICIDE (2006-2016)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4569"/>
              </p:ext>
            </p:extLst>
          </p:nvPr>
        </p:nvGraphicFramePr>
        <p:xfrm>
          <a:off x="0" y="1554081"/>
          <a:ext cx="9144000" cy="4488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1343024" y="2667000"/>
            <a:ext cx="1581151" cy="16478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657599" y="2224087"/>
            <a:ext cx="1581151" cy="16478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4938" y="-74612"/>
            <a:ext cx="8893175" cy="102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R</a:t>
            </a: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ates </a:t>
            </a: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in STP ‘footprint’ </a:t>
            </a: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areas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(2014-16</a:t>
            </a:r>
            <a:r>
              <a:rPr lang="en-GB" alt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67250" y="1426516"/>
            <a:ext cx="4401398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Variation</a:t>
            </a:r>
            <a:r>
              <a:rPr lang="en-GB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by geography</a:t>
            </a:r>
          </a:p>
          <a:p>
            <a:endParaRPr lang="en-GB" sz="24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Highest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rates in north &amp; </a:t>
            </a:r>
          </a:p>
          <a:p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south west</a:t>
            </a:r>
          </a:p>
          <a:p>
            <a:endParaRPr lang="en-GB" sz="24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Lowest</a:t>
            </a:r>
            <a:r>
              <a:rPr lang="en-GB" sz="24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rates in London &amp; </a:t>
            </a:r>
          </a:p>
          <a:p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south-central areas</a:t>
            </a:r>
          </a:p>
          <a:p>
            <a:endParaRPr lang="en-GB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High rates in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rural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&amp;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coastal</a:t>
            </a:r>
            <a:r>
              <a:rPr lang="en-GB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areas</a:t>
            </a:r>
            <a:endParaRPr lang="en-GB" sz="2400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7680"/>
            <a:ext cx="5229225" cy="591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0F76"/>
      </a:accent1>
      <a:accent2>
        <a:srgbClr val="70BC1F"/>
      </a:accent2>
      <a:accent3>
        <a:srgbClr val="FFFFFF"/>
      </a:accent3>
      <a:accent4>
        <a:srgbClr val="000000"/>
      </a:accent4>
      <a:accent5>
        <a:srgbClr val="BEAABD"/>
      </a:accent5>
      <a:accent6>
        <a:srgbClr val="65AA1B"/>
      </a:accent6>
      <a:hlink>
        <a:srgbClr val="80808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0E82"/>
      </a:accent1>
      <a:accent2>
        <a:srgbClr val="0099FF"/>
      </a:accent2>
      <a:accent3>
        <a:srgbClr val="FFFFFF"/>
      </a:accent3>
      <a:accent4>
        <a:srgbClr val="000000"/>
      </a:accent4>
      <a:accent5>
        <a:srgbClr val="ABAAC1"/>
      </a:accent5>
      <a:accent6>
        <a:srgbClr val="008AE7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80F76"/>
    </a:accent1>
    <a:accent2>
      <a:srgbClr val="70BC1F"/>
    </a:accent2>
    <a:accent3>
      <a:srgbClr val="FFFFFF"/>
    </a:accent3>
    <a:accent4>
      <a:srgbClr val="000000"/>
    </a:accent4>
    <a:accent5>
      <a:srgbClr val="BEAABD"/>
    </a:accent5>
    <a:accent6>
      <a:srgbClr val="65AA1B"/>
    </a:accent6>
    <a:hlink>
      <a:srgbClr val="808080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80F76"/>
    </a:accent1>
    <a:accent2>
      <a:srgbClr val="70BC1F"/>
    </a:accent2>
    <a:accent3>
      <a:srgbClr val="FFFFFF"/>
    </a:accent3>
    <a:accent4>
      <a:srgbClr val="000000"/>
    </a:accent4>
    <a:accent5>
      <a:srgbClr val="BEAABD"/>
    </a:accent5>
    <a:accent6>
      <a:srgbClr val="65AA1B"/>
    </a:accent6>
    <a:hlink>
      <a:srgbClr val="808080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9812</TotalTime>
  <Words>1986</Words>
  <Application>Microsoft Office PowerPoint</Application>
  <PresentationFormat>On-screen Show (4:3)</PresentationFormat>
  <Paragraphs>694</Paragraphs>
  <Slides>40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Default Design</vt:lpstr>
      <vt:lpstr>Photo Editor Photo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Alcohol &amp; drug misuse, England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</dc:title>
  <dc:creator>phenshaw</dc:creator>
  <cp:lastModifiedBy>mhshelp</cp:lastModifiedBy>
  <cp:revision>871</cp:revision>
  <cp:lastPrinted>2018-10-08T08:11:18Z</cp:lastPrinted>
  <dcterms:created xsi:type="dcterms:W3CDTF">2002-01-22T13:11:05Z</dcterms:created>
  <dcterms:modified xsi:type="dcterms:W3CDTF">2019-03-07T12:57:37Z</dcterms:modified>
</cp:coreProperties>
</file>