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7"/>
  </p:handoutMasterIdLst>
  <p:sldIdLst>
    <p:sldId id="259" r:id="rId2"/>
    <p:sldId id="284" r:id="rId3"/>
    <p:sldId id="304" r:id="rId4"/>
    <p:sldId id="325" r:id="rId5"/>
    <p:sldId id="326" r:id="rId6"/>
    <p:sldId id="311" r:id="rId7"/>
    <p:sldId id="313" r:id="rId8"/>
    <p:sldId id="314" r:id="rId9"/>
    <p:sldId id="315" r:id="rId10"/>
    <p:sldId id="316" r:id="rId11"/>
    <p:sldId id="317" r:id="rId12"/>
    <p:sldId id="318" r:id="rId13"/>
    <p:sldId id="319" r:id="rId14"/>
    <p:sldId id="320" r:id="rId15"/>
    <p:sldId id="321" r:id="rId16"/>
    <p:sldId id="322" r:id="rId17"/>
    <p:sldId id="323" r:id="rId18"/>
    <p:sldId id="324" r:id="rId19"/>
    <p:sldId id="298" r:id="rId20"/>
    <p:sldId id="300" r:id="rId21"/>
    <p:sldId id="306" r:id="rId22"/>
    <p:sldId id="307" r:id="rId23"/>
    <p:sldId id="308" r:id="rId24"/>
    <p:sldId id="309" r:id="rId25"/>
    <p:sldId id="301"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pitchFamily="-109"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109"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109"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109"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109" charset="-128"/>
        <a:cs typeface="+mn-cs"/>
      </a:defRPr>
    </a:lvl5pPr>
    <a:lvl6pPr marL="2286000" algn="l" defTabSz="914400" rtl="0" eaLnBrk="1" latinLnBrk="0" hangingPunct="1">
      <a:defRPr kern="1200">
        <a:solidFill>
          <a:schemeClr val="tx1"/>
        </a:solidFill>
        <a:latin typeface="Arial" charset="0"/>
        <a:ea typeface="ＭＳ Ｐゴシック" pitchFamily="-109" charset="-128"/>
        <a:cs typeface="+mn-cs"/>
      </a:defRPr>
    </a:lvl6pPr>
    <a:lvl7pPr marL="2743200" algn="l" defTabSz="914400" rtl="0" eaLnBrk="1" latinLnBrk="0" hangingPunct="1">
      <a:defRPr kern="1200">
        <a:solidFill>
          <a:schemeClr val="tx1"/>
        </a:solidFill>
        <a:latin typeface="Arial" charset="0"/>
        <a:ea typeface="ＭＳ Ｐゴシック" pitchFamily="-109" charset="-128"/>
        <a:cs typeface="+mn-cs"/>
      </a:defRPr>
    </a:lvl7pPr>
    <a:lvl8pPr marL="3200400" algn="l" defTabSz="914400" rtl="0" eaLnBrk="1" latinLnBrk="0" hangingPunct="1">
      <a:defRPr kern="1200">
        <a:solidFill>
          <a:schemeClr val="tx1"/>
        </a:solidFill>
        <a:latin typeface="Arial" charset="0"/>
        <a:ea typeface="ＭＳ Ｐゴシック" pitchFamily="-109" charset="-128"/>
        <a:cs typeface="+mn-cs"/>
      </a:defRPr>
    </a:lvl8pPr>
    <a:lvl9pPr marL="3657600" algn="l" defTabSz="914400" rtl="0" eaLnBrk="1" latinLnBrk="0" hangingPunct="1">
      <a:defRPr kern="1200">
        <a:solidFill>
          <a:schemeClr val="tx1"/>
        </a:solidFill>
        <a:latin typeface="Arial" charset="0"/>
        <a:ea typeface="ＭＳ Ｐゴシック" pitchFamily="-109"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80"/>
    <a:srgbClr val="E6F8BA"/>
    <a:srgbClr val="CCFFCC"/>
    <a:srgbClr val="EEC5FB"/>
    <a:srgbClr val="006600"/>
    <a:srgbClr val="DEB3EB"/>
    <a:srgbClr val="D60093"/>
    <a:srgbClr val="CC66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56B6B3DC-6243-4418-9082-519A788B681D}" type="datetimeFigureOut">
              <a:rPr lang="en-GB"/>
              <a:pPr>
                <a:defRPr/>
              </a:pPr>
              <a:t>15/06/2011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50B35A6-A205-4014-8DB1-1D90C67CB42E}"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SmartArt Placeholder 2"/>
          <p:cNvSpPr>
            <a:spLocks noGrp="1"/>
          </p:cNvSpPr>
          <p:nvPr>
            <p:ph type="dgm" idx="1"/>
          </p:nvPr>
        </p:nvSpPr>
        <p:spPr>
          <a:xfrm>
            <a:off x="457200" y="1600200"/>
            <a:ext cx="8229600" cy="4525963"/>
          </a:xfrm>
          <a:prstGeom prst="rect">
            <a:avLst/>
          </a:prstGeom>
        </p:spPr>
        <p:txBody>
          <a:bodyPr vert="horz"/>
          <a:lstStyle/>
          <a:p>
            <a:pPr lvl="0"/>
            <a:endParaRPr lang="en-US" noProof="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w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53000"/>
          </a:schemeClr>
        </a:solidFill>
        <a:effectLst/>
      </p:bgPr>
    </p:bg>
    <p:spTree>
      <p:nvGrpSpPr>
        <p:cNvPr id="1" name=""/>
        <p:cNvGrpSpPr/>
        <p:nvPr/>
      </p:nvGrpSpPr>
      <p:grpSpPr>
        <a:xfrm>
          <a:off x="0" y="0"/>
          <a:ext cx="0" cy="0"/>
          <a:chOff x="0" y="0"/>
          <a:chExt cx="0" cy="0"/>
        </a:xfrm>
      </p:grpSpPr>
      <p:sp>
        <p:nvSpPr>
          <p:cNvPr id="1031" name="Line 7"/>
          <p:cNvSpPr>
            <a:spLocks noChangeShapeType="1"/>
          </p:cNvSpPr>
          <p:nvPr/>
        </p:nvSpPr>
        <p:spPr bwMode="auto">
          <a:xfrm>
            <a:off x="2195513" y="714375"/>
            <a:ext cx="6948487" cy="0"/>
          </a:xfrm>
          <a:prstGeom prst="line">
            <a:avLst/>
          </a:prstGeom>
          <a:noFill/>
          <a:ln w="38100">
            <a:solidFill>
              <a:srgbClr val="800080"/>
            </a:solidFill>
            <a:round/>
            <a:headEnd/>
            <a:tailEnd/>
          </a:ln>
          <a:effectLst/>
        </p:spPr>
        <p:txBody>
          <a:bodyPr/>
          <a:lstStyle/>
          <a:p>
            <a:pPr>
              <a:defRPr/>
            </a:pPr>
            <a:endParaRPr lang="en-GB">
              <a:ea typeface="+mn-ea"/>
            </a:endParaRPr>
          </a:p>
        </p:txBody>
      </p:sp>
      <p:pic>
        <p:nvPicPr>
          <p:cNvPr id="1027" name="Picture 9" descr="TUOM_4COL"/>
          <p:cNvPicPr>
            <a:picLocks noChangeAspect="1" noChangeArrowheads="1"/>
          </p:cNvPicPr>
          <p:nvPr/>
        </p:nvPicPr>
        <p:blipFill>
          <a:blip r:embed="rId15" cstate="print"/>
          <a:srcRect/>
          <a:stretch>
            <a:fillRect/>
          </a:stretch>
        </p:blipFill>
        <p:spPr bwMode="auto">
          <a:xfrm>
            <a:off x="142875" y="0"/>
            <a:ext cx="2073275" cy="19939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r" rtl="0" eaLnBrk="0" fontAlgn="base" hangingPunct="0">
        <a:spcBef>
          <a:spcPct val="0"/>
        </a:spcBef>
        <a:spcAft>
          <a:spcPct val="0"/>
        </a:spcAft>
        <a:defRPr sz="2400" i="1">
          <a:solidFill>
            <a:schemeClr val="tx2"/>
          </a:solidFill>
          <a:latin typeface="+mj-lt"/>
          <a:ea typeface="ＭＳ Ｐゴシック" pitchFamily="-106" charset="-128"/>
          <a:cs typeface="ＭＳ Ｐゴシック" pitchFamily="-106" charset="-128"/>
        </a:defRPr>
      </a:lvl1pPr>
      <a:lvl2pPr algn="r" rtl="0" eaLnBrk="0" fontAlgn="base" hangingPunct="0">
        <a:spcBef>
          <a:spcPct val="0"/>
        </a:spcBef>
        <a:spcAft>
          <a:spcPct val="0"/>
        </a:spcAft>
        <a:defRPr sz="2400" i="1">
          <a:solidFill>
            <a:schemeClr val="tx2"/>
          </a:solidFill>
          <a:latin typeface="Calibri" pitchFamily="34" charset="0"/>
          <a:ea typeface="ＭＳ Ｐゴシック" pitchFamily="-106" charset="-128"/>
          <a:cs typeface="ＭＳ Ｐゴシック" pitchFamily="-106" charset="-128"/>
        </a:defRPr>
      </a:lvl2pPr>
      <a:lvl3pPr algn="r" rtl="0" eaLnBrk="0" fontAlgn="base" hangingPunct="0">
        <a:spcBef>
          <a:spcPct val="0"/>
        </a:spcBef>
        <a:spcAft>
          <a:spcPct val="0"/>
        </a:spcAft>
        <a:defRPr sz="2400" i="1">
          <a:solidFill>
            <a:schemeClr val="tx2"/>
          </a:solidFill>
          <a:latin typeface="Calibri" pitchFamily="34" charset="0"/>
          <a:ea typeface="ＭＳ Ｐゴシック" pitchFamily="-106" charset="-128"/>
          <a:cs typeface="ＭＳ Ｐゴシック" pitchFamily="-106" charset="-128"/>
        </a:defRPr>
      </a:lvl3pPr>
      <a:lvl4pPr algn="r" rtl="0" eaLnBrk="0" fontAlgn="base" hangingPunct="0">
        <a:spcBef>
          <a:spcPct val="0"/>
        </a:spcBef>
        <a:spcAft>
          <a:spcPct val="0"/>
        </a:spcAft>
        <a:defRPr sz="2400" i="1">
          <a:solidFill>
            <a:schemeClr val="tx2"/>
          </a:solidFill>
          <a:latin typeface="Calibri" pitchFamily="34" charset="0"/>
          <a:ea typeface="ＭＳ Ｐゴシック" pitchFamily="-106" charset="-128"/>
          <a:cs typeface="ＭＳ Ｐゴシック" pitchFamily="-106" charset="-128"/>
        </a:defRPr>
      </a:lvl4pPr>
      <a:lvl5pPr algn="r" rtl="0" eaLnBrk="0" fontAlgn="base" hangingPunct="0">
        <a:spcBef>
          <a:spcPct val="0"/>
        </a:spcBef>
        <a:spcAft>
          <a:spcPct val="0"/>
        </a:spcAft>
        <a:defRPr sz="2400" i="1">
          <a:solidFill>
            <a:schemeClr val="tx2"/>
          </a:solidFill>
          <a:latin typeface="Calibri" pitchFamily="34" charset="0"/>
          <a:ea typeface="ＭＳ Ｐゴシック" pitchFamily="-106" charset="-128"/>
          <a:cs typeface="ＭＳ Ｐゴシック" pitchFamily="-106" charset="-128"/>
        </a:defRPr>
      </a:lvl5pPr>
      <a:lvl6pPr marL="457200" algn="r" rtl="0" eaLnBrk="1" fontAlgn="base" hangingPunct="1">
        <a:spcBef>
          <a:spcPct val="0"/>
        </a:spcBef>
        <a:spcAft>
          <a:spcPct val="0"/>
        </a:spcAft>
        <a:defRPr sz="2400" i="1">
          <a:solidFill>
            <a:schemeClr val="tx2"/>
          </a:solidFill>
          <a:latin typeface="Arial" charset="0"/>
        </a:defRPr>
      </a:lvl6pPr>
      <a:lvl7pPr marL="914400" algn="r" rtl="0" eaLnBrk="1" fontAlgn="base" hangingPunct="1">
        <a:spcBef>
          <a:spcPct val="0"/>
        </a:spcBef>
        <a:spcAft>
          <a:spcPct val="0"/>
        </a:spcAft>
        <a:defRPr sz="2400" i="1">
          <a:solidFill>
            <a:schemeClr val="tx2"/>
          </a:solidFill>
          <a:latin typeface="Arial" charset="0"/>
        </a:defRPr>
      </a:lvl7pPr>
      <a:lvl8pPr marL="1371600" algn="r" rtl="0" eaLnBrk="1" fontAlgn="base" hangingPunct="1">
        <a:spcBef>
          <a:spcPct val="0"/>
        </a:spcBef>
        <a:spcAft>
          <a:spcPct val="0"/>
        </a:spcAft>
        <a:defRPr sz="2400" i="1">
          <a:solidFill>
            <a:schemeClr val="tx2"/>
          </a:solidFill>
          <a:latin typeface="Arial" charset="0"/>
        </a:defRPr>
      </a:lvl8pPr>
      <a:lvl9pPr marL="1828800" algn="r" rtl="0" eaLnBrk="1" fontAlgn="base" hangingPunct="1">
        <a:spcBef>
          <a:spcPct val="0"/>
        </a:spcBef>
        <a:spcAft>
          <a:spcPct val="0"/>
        </a:spcAft>
        <a:defRPr sz="2400" i="1">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06" charset="-128"/>
          <a:cs typeface="ＭＳ Ｐゴシック" pitchFamily="-106"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0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0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06"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6"/>
          <p:cNvSpPr txBox="1">
            <a:spLocks noChangeArrowheads="1"/>
          </p:cNvSpPr>
          <p:nvPr/>
        </p:nvSpPr>
        <p:spPr bwMode="auto">
          <a:xfrm>
            <a:off x="2214563" y="142875"/>
            <a:ext cx="6786562" cy="366713"/>
          </a:xfrm>
          <a:prstGeom prst="rect">
            <a:avLst/>
          </a:prstGeom>
          <a:noFill/>
          <a:ln w="9525">
            <a:noFill/>
            <a:miter lim="800000"/>
            <a:headEnd/>
            <a:tailEnd/>
          </a:ln>
        </p:spPr>
        <p:txBody>
          <a:bodyPr>
            <a:spAutoFit/>
          </a:bodyPr>
          <a:lstStyle/>
          <a:p>
            <a:pPr algn="r"/>
            <a:r>
              <a:rPr lang="en-GB" i="1" dirty="0" smtClean="0"/>
              <a:t>Research Support Conference, 21 June </a:t>
            </a:r>
            <a:r>
              <a:rPr lang="en-GB" i="1" dirty="0" smtClean="0"/>
              <a:t>2011</a:t>
            </a:r>
            <a:endParaRPr lang="en-US" i="1" dirty="0"/>
          </a:p>
        </p:txBody>
      </p:sp>
      <p:sp>
        <p:nvSpPr>
          <p:cNvPr id="2051" name="TextBox 4"/>
          <p:cNvSpPr txBox="1">
            <a:spLocks noChangeArrowheads="1"/>
          </p:cNvSpPr>
          <p:nvPr/>
        </p:nvSpPr>
        <p:spPr bwMode="auto">
          <a:xfrm>
            <a:off x="7572375" y="6215063"/>
            <a:ext cx="184150" cy="369887"/>
          </a:xfrm>
          <a:prstGeom prst="rect">
            <a:avLst/>
          </a:prstGeom>
          <a:noFill/>
          <a:ln w="9525">
            <a:noFill/>
            <a:miter lim="800000"/>
            <a:headEnd/>
            <a:tailEnd/>
          </a:ln>
        </p:spPr>
        <p:txBody>
          <a:bodyPr wrap="none">
            <a:spAutoFit/>
          </a:bodyPr>
          <a:lstStyle/>
          <a:p>
            <a:endParaRPr lang="en-GB"/>
          </a:p>
        </p:txBody>
      </p:sp>
      <p:sp>
        <p:nvSpPr>
          <p:cNvPr id="2052" name="Rectangle 2"/>
          <p:cNvSpPr>
            <a:spLocks noGrp="1" noChangeArrowheads="1"/>
          </p:cNvSpPr>
          <p:nvPr>
            <p:ph type="ctrTitle"/>
          </p:nvPr>
        </p:nvSpPr>
        <p:spPr bwMode="auto">
          <a:xfrm>
            <a:off x="762000" y="1341438"/>
            <a:ext cx="7924800" cy="4602162"/>
          </a:xfrm>
          <a:solidFill>
            <a:schemeClr val="bg1"/>
          </a:solidFill>
          <a:ln w="19050">
            <a:solidFill>
              <a:schemeClr val="accent1"/>
            </a:solidFill>
            <a:miter lim="800000"/>
            <a:headEnd/>
            <a:tailEnd/>
          </a:ln>
        </p:spPr>
        <p:txBody>
          <a:bodyPr vert="horz" wrap="square" lIns="91440" tIns="45720" rIns="91440" bIns="45720" numCol="1" anchor="t" anchorCtr="0" compatLnSpc="1">
            <a:prstTxWarp prst="textNoShape">
              <a:avLst/>
            </a:prstTxWarp>
          </a:bodyPr>
          <a:lstStyle/>
          <a:p>
            <a:pPr algn="ctr" eaLnBrk="1" hangingPunct="1"/>
            <a:r>
              <a:rPr lang="en-US" sz="3200" b="1" i="0" dirty="0" smtClean="0">
                <a:ea typeface="ＭＳ Ｐゴシック" pitchFamily="-109" charset="-128"/>
              </a:rPr>
              <a:t/>
            </a:r>
            <a:br>
              <a:rPr lang="en-US" sz="3200" b="1" i="0" dirty="0" smtClean="0">
                <a:ea typeface="ＭＳ Ｐゴシック" pitchFamily="-109" charset="-128"/>
              </a:rPr>
            </a:br>
            <a:r>
              <a:rPr lang="en-US" sz="3200" b="1" i="0" dirty="0" smtClean="0">
                <a:ea typeface="ＭＳ Ｐゴシック" pitchFamily="-109" charset="-128"/>
              </a:rPr>
              <a:t>Preparing for the REF:</a:t>
            </a:r>
            <a:br>
              <a:rPr lang="en-US" sz="3200" b="1" i="0" dirty="0" smtClean="0">
                <a:ea typeface="ＭＳ Ｐゴシック" pitchFamily="-109" charset="-128"/>
              </a:rPr>
            </a:br>
            <a:r>
              <a:rPr lang="en-US" sz="3200" b="1" i="0" dirty="0" smtClean="0">
                <a:ea typeface="ＭＳ Ｐゴシック" pitchFamily="-109" charset="-128"/>
              </a:rPr>
              <a:t>  Experience </a:t>
            </a:r>
            <a:r>
              <a:rPr lang="en-US" sz="3200" b="1" i="0" dirty="0" smtClean="0">
                <a:ea typeface="ＭＳ Ｐゴシック" pitchFamily="-109" charset="-128"/>
              </a:rPr>
              <a:t>from the </a:t>
            </a:r>
            <a:r>
              <a:rPr lang="en-US" sz="3200" b="1" i="0" dirty="0" smtClean="0">
                <a:ea typeface="ＭＳ Ｐゴシック" pitchFamily="-109" charset="-128"/>
              </a:rPr>
              <a:t/>
            </a:r>
            <a:br>
              <a:rPr lang="en-US" sz="3200" b="1" i="0" dirty="0" smtClean="0">
                <a:ea typeface="ＭＳ Ｐゴシック" pitchFamily="-109" charset="-128"/>
              </a:rPr>
            </a:br>
            <a:r>
              <a:rPr lang="en-US" sz="3200" b="1" i="0" dirty="0" smtClean="0">
                <a:ea typeface="ＭＳ Ｐゴシック" pitchFamily="-109" charset="-128"/>
              </a:rPr>
              <a:t>HEFCE Impact Pilot</a:t>
            </a:r>
            <a:br>
              <a:rPr lang="en-US" sz="3200" b="1" i="0" dirty="0" smtClean="0">
                <a:ea typeface="ＭＳ Ｐゴシック" pitchFamily="-109" charset="-128"/>
              </a:rPr>
            </a:br>
            <a:r>
              <a:rPr lang="en-GB" sz="2800" i="0" dirty="0" smtClean="0">
                <a:ea typeface="ＭＳ Ｐゴシック" pitchFamily="-109" charset="-128"/>
              </a:rPr>
              <a:t/>
            </a:r>
            <a:br>
              <a:rPr lang="en-GB" sz="2800" i="0" dirty="0" smtClean="0">
                <a:ea typeface="ＭＳ Ｐゴシック" pitchFamily="-109" charset="-128"/>
              </a:rPr>
            </a:br>
            <a:r>
              <a:rPr lang="en-GB" sz="2800" i="0" dirty="0" smtClean="0">
                <a:ea typeface="ＭＳ Ｐゴシック" pitchFamily="-109" charset="-128"/>
              </a:rPr>
              <a:t>Dr Andrew Walsh</a:t>
            </a:r>
            <a:br>
              <a:rPr lang="en-GB" sz="2800" i="0" dirty="0" smtClean="0">
                <a:ea typeface="ＭＳ Ｐゴシック" pitchFamily="-109" charset="-128"/>
              </a:rPr>
            </a:br>
            <a:r>
              <a:rPr lang="en-GB" sz="2800" i="0" dirty="0" smtClean="0">
                <a:ea typeface="ＭＳ Ｐゴシック" pitchFamily="-109" charset="-128"/>
              </a:rPr>
              <a:t> </a:t>
            </a:r>
            <a:r>
              <a:rPr lang="en-GB" sz="2800" i="0" dirty="0" smtClean="0">
                <a:ea typeface="ＭＳ Ｐゴシック" pitchFamily="-109" charset="-128"/>
              </a:rPr>
              <a:t>Director</a:t>
            </a:r>
            <a:br>
              <a:rPr lang="en-GB" sz="2800" i="0" dirty="0" smtClean="0">
                <a:ea typeface="ＭＳ Ｐゴシック" pitchFamily="-109" charset="-128"/>
              </a:rPr>
            </a:br>
            <a:r>
              <a:rPr lang="en-GB" sz="2800" i="0" dirty="0" smtClean="0">
                <a:ea typeface="ＭＳ Ｐゴシック" pitchFamily="-109" charset="-128"/>
              </a:rPr>
              <a:t>Research &amp; Business Engagement</a:t>
            </a:r>
            <a:br>
              <a:rPr lang="en-GB" sz="2800" i="0" dirty="0" smtClean="0">
                <a:ea typeface="ＭＳ Ｐゴシック" pitchFamily="-109" charset="-128"/>
              </a:rPr>
            </a:br>
            <a:r>
              <a:rPr lang="en-GB" sz="2800" i="0" dirty="0" smtClean="0">
                <a:ea typeface="ＭＳ Ｐゴシック" pitchFamily="-109" charset="-128"/>
              </a:rPr>
              <a:t> Support Services</a:t>
            </a:r>
            <a:endParaRPr lang="en-US" sz="2800" i="0" dirty="0" smtClean="0">
              <a:ea typeface="ＭＳ Ｐゴシック" pitchFamily="-109"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p:cNvSpPr>
            <a:spLocks noChangeArrowheads="1"/>
          </p:cNvSpPr>
          <p:nvPr/>
        </p:nvSpPr>
        <p:spPr bwMode="auto">
          <a:xfrm>
            <a:off x="1331913" y="2349500"/>
            <a:ext cx="6840537" cy="3959225"/>
          </a:xfrm>
          <a:prstGeom prst="rect">
            <a:avLst/>
          </a:prstGeom>
          <a:noFill/>
          <a:ln w="9525">
            <a:noFill/>
            <a:miter lim="800000"/>
            <a:headEnd/>
            <a:tailEnd/>
          </a:ln>
        </p:spPr>
        <p:txBody>
          <a:bodyPr lIns="0" tIns="0" rIns="0" bIns="0"/>
          <a:lstStyle/>
          <a:p>
            <a:pPr marL="365125" indent="-365125">
              <a:lnSpc>
                <a:spcPts val="2800"/>
              </a:lnSpc>
              <a:spcAft>
                <a:spcPts val="1400"/>
              </a:spcAft>
              <a:buClr>
                <a:srgbClr val="0066FF"/>
              </a:buClr>
              <a:buSzPct val="140000"/>
              <a:buFontTx/>
              <a:buChar char="•"/>
            </a:pPr>
            <a:endParaRPr lang="en-US" sz="2000">
              <a:solidFill>
                <a:schemeClr val="tx2"/>
              </a:solidFill>
            </a:endParaRPr>
          </a:p>
        </p:txBody>
      </p:sp>
      <p:sp>
        <p:nvSpPr>
          <p:cNvPr id="11267" name="Text Box 4"/>
          <p:cNvSpPr txBox="1">
            <a:spLocks noChangeArrowheads="1"/>
          </p:cNvSpPr>
          <p:nvPr/>
        </p:nvSpPr>
        <p:spPr bwMode="auto">
          <a:xfrm>
            <a:off x="1258888" y="2060575"/>
            <a:ext cx="2160587"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Research </a:t>
            </a:r>
            <a:r>
              <a:rPr lang="en-GB">
                <a:solidFill>
                  <a:srgbClr val="CC0000"/>
                </a:solidFill>
              </a:rPr>
              <a:t>1 </a:t>
            </a:r>
          </a:p>
          <a:p>
            <a:pPr>
              <a:spcBef>
                <a:spcPct val="50000"/>
              </a:spcBef>
            </a:pPr>
            <a:r>
              <a:rPr lang="en-GB"/>
              <a:t>HEI </a:t>
            </a:r>
            <a:r>
              <a:rPr lang="en-GB">
                <a:solidFill>
                  <a:srgbClr val="CC0000"/>
                </a:solidFill>
              </a:rPr>
              <a:t>X</a:t>
            </a:r>
            <a:endParaRPr lang="en-US">
              <a:solidFill>
                <a:srgbClr val="CC0000"/>
              </a:solidFill>
            </a:endParaRPr>
          </a:p>
        </p:txBody>
      </p:sp>
      <p:sp>
        <p:nvSpPr>
          <p:cNvPr id="11268" name="Text Box 5"/>
          <p:cNvSpPr txBox="1">
            <a:spLocks noChangeArrowheads="1"/>
          </p:cNvSpPr>
          <p:nvPr/>
        </p:nvSpPr>
        <p:spPr bwMode="auto">
          <a:xfrm>
            <a:off x="1258888" y="2924175"/>
            <a:ext cx="2160587"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Research </a:t>
            </a:r>
            <a:r>
              <a:rPr lang="en-GB">
                <a:solidFill>
                  <a:srgbClr val="CC0000"/>
                </a:solidFill>
              </a:rPr>
              <a:t>2 </a:t>
            </a:r>
          </a:p>
          <a:p>
            <a:pPr>
              <a:spcBef>
                <a:spcPct val="50000"/>
              </a:spcBef>
            </a:pPr>
            <a:r>
              <a:rPr lang="en-GB"/>
              <a:t>HEI </a:t>
            </a:r>
            <a:r>
              <a:rPr lang="en-GB">
                <a:solidFill>
                  <a:srgbClr val="CC0000"/>
                </a:solidFill>
              </a:rPr>
              <a:t>Y</a:t>
            </a:r>
            <a:endParaRPr lang="en-US">
              <a:solidFill>
                <a:srgbClr val="CC0000"/>
              </a:solidFill>
            </a:endParaRPr>
          </a:p>
        </p:txBody>
      </p:sp>
      <p:sp>
        <p:nvSpPr>
          <p:cNvPr id="11269" name="AutoShape 7"/>
          <p:cNvSpPr>
            <a:spLocks noChangeArrowheads="1"/>
          </p:cNvSpPr>
          <p:nvPr/>
        </p:nvSpPr>
        <p:spPr bwMode="auto">
          <a:xfrm>
            <a:off x="6731000" y="2492375"/>
            <a:ext cx="1728788" cy="1657350"/>
          </a:xfrm>
          <a:prstGeom prst="hexagon">
            <a:avLst>
              <a:gd name="adj" fmla="val 26078"/>
              <a:gd name="vf" fmla="val 115470"/>
            </a:avLst>
          </a:prstGeom>
          <a:solidFill>
            <a:schemeClr val="accent1"/>
          </a:solidFill>
          <a:ln w="9525">
            <a:solidFill>
              <a:schemeClr val="tx1"/>
            </a:solidFill>
            <a:miter lim="800000"/>
            <a:headEnd/>
            <a:tailEnd/>
          </a:ln>
        </p:spPr>
        <p:txBody>
          <a:bodyPr wrap="none" anchor="ctr"/>
          <a:lstStyle/>
          <a:p>
            <a:pPr algn="ctr"/>
            <a:r>
              <a:rPr lang="en-GB"/>
              <a:t>Impact</a:t>
            </a:r>
            <a:endParaRPr lang="en-US"/>
          </a:p>
        </p:txBody>
      </p:sp>
      <p:sp>
        <p:nvSpPr>
          <p:cNvPr id="11270" name="Text Box 8"/>
          <p:cNvSpPr txBox="1">
            <a:spLocks noChangeArrowheads="1"/>
          </p:cNvSpPr>
          <p:nvPr/>
        </p:nvSpPr>
        <p:spPr bwMode="auto">
          <a:xfrm>
            <a:off x="4283075" y="2781300"/>
            <a:ext cx="1441450" cy="1063625"/>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Exploited by HEI </a:t>
            </a:r>
            <a:r>
              <a:rPr lang="en-GB">
                <a:solidFill>
                  <a:srgbClr val="CC0000"/>
                </a:solidFill>
              </a:rPr>
              <a:t>Z</a:t>
            </a:r>
          </a:p>
          <a:p>
            <a:pPr>
              <a:spcBef>
                <a:spcPct val="50000"/>
              </a:spcBef>
            </a:pPr>
            <a:endParaRPr lang="en-US">
              <a:solidFill>
                <a:srgbClr val="CC0000"/>
              </a:solidFill>
            </a:endParaRPr>
          </a:p>
        </p:txBody>
      </p:sp>
      <p:cxnSp>
        <p:nvCxnSpPr>
          <p:cNvPr id="11271" name="AutoShape 9"/>
          <p:cNvCxnSpPr>
            <a:cxnSpLocks noChangeShapeType="1"/>
            <a:stCxn id="11267" idx="3"/>
            <a:endCxn id="11270" idx="1"/>
          </p:cNvCxnSpPr>
          <p:nvPr/>
        </p:nvCxnSpPr>
        <p:spPr bwMode="auto">
          <a:xfrm>
            <a:off x="3419475" y="2455863"/>
            <a:ext cx="863600" cy="857250"/>
          </a:xfrm>
          <a:prstGeom prst="bentConnector3">
            <a:avLst>
              <a:gd name="adj1" fmla="val 49815"/>
            </a:avLst>
          </a:prstGeom>
          <a:noFill/>
          <a:ln w="9525">
            <a:solidFill>
              <a:schemeClr val="tx1"/>
            </a:solidFill>
            <a:miter lim="800000"/>
            <a:headEnd/>
            <a:tailEnd type="triangle" w="med" len="med"/>
          </a:ln>
        </p:spPr>
      </p:cxnSp>
      <p:cxnSp>
        <p:nvCxnSpPr>
          <p:cNvPr id="11272" name="AutoShape 11"/>
          <p:cNvCxnSpPr>
            <a:cxnSpLocks noChangeShapeType="1"/>
            <a:stCxn id="11268" idx="3"/>
            <a:endCxn id="11270" idx="1"/>
          </p:cNvCxnSpPr>
          <p:nvPr/>
        </p:nvCxnSpPr>
        <p:spPr bwMode="auto">
          <a:xfrm flipV="1">
            <a:off x="3419475" y="3313113"/>
            <a:ext cx="863600" cy="6350"/>
          </a:xfrm>
          <a:prstGeom prst="straightConnector1">
            <a:avLst/>
          </a:prstGeom>
          <a:noFill/>
          <a:ln w="9525">
            <a:solidFill>
              <a:schemeClr val="tx1"/>
            </a:solidFill>
            <a:round/>
            <a:headEnd/>
            <a:tailEnd type="triangle" w="med" len="med"/>
          </a:ln>
        </p:spPr>
      </p:cxnSp>
      <p:sp>
        <p:nvSpPr>
          <p:cNvPr id="11273" name="AutoShape 12"/>
          <p:cNvSpPr>
            <a:spLocks noChangeArrowheads="1"/>
          </p:cNvSpPr>
          <p:nvPr/>
        </p:nvSpPr>
        <p:spPr bwMode="auto">
          <a:xfrm>
            <a:off x="5797550" y="3141663"/>
            <a:ext cx="935038" cy="3587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GB"/>
          </a:p>
        </p:txBody>
      </p:sp>
      <p:grpSp>
        <p:nvGrpSpPr>
          <p:cNvPr id="2" name="Group 12"/>
          <p:cNvGrpSpPr>
            <a:grpSpLocks/>
          </p:cNvGrpSpPr>
          <p:nvPr/>
        </p:nvGrpSpPr>
        <p:grpSpPr bwMode="auto">
          <a:xfrm>
            <a:off x="971550" y="1989138"/>
            <a:ext cx="4648200" cy="2201862"/>
            <a:chOff x="971550" y="1989138"/>
            <a:chExt cx="4648200" cy="2201862"/>
          </a:xfrm>
        </p:grpSpPr>
        <p:sp>
          <p:nvSpPr>
            <p:cNvPr id="11275" name="Freeform 15"/>
            <p:cNvSpPr>
              <a:spLocks/>
            </p:cNvSpPr>
            <p:nvPr/>
          </p:nvSpPr>
          <p:spPr bwMode="auto">
            <a:xfrm>
              <a:off x="971550" y="1989138"/>
              <a:ext cx="423863"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sp>
          <p:nvSpPr>
            <p:cNvPr id="11276" name="Freeform 16"/>
            <p:cNvSpPr>
              <a:spLocks/>
            </p:cNvSpPr>
            <p:nvPr/>
          </p:nvSpPr>
          <p:spPr bwMode="auto">
            <a:xfrm>
              <a:off x="971550" y="2924175"/>
              <a:ext cx="423863"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pic>
          <p:nvPicPr>
            <p:cNvPr id="11277" name="Picture 17"/>
            <p:cNvPicPr>
              <a:picLocks noChangeAspect="1" noChangeArrowheads="1"/>
            </p:cNvPicPr>
            <p:nvPr/>
          </p:nvPicPr>
          <p:blipFill>
            <a:blip r:embed="rId2" cstate="print"/>
            <a:srcRect/>
            <a:stretch>
              <a:fillRect/>
            </a:stretch>
          </p:blipFill>
          <p:spPr bwMode="auto">
            <a:xfrm>
              <a:off x="5143500" y="3714750"/>
              <a:ext cx="476250" cy="47625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
          <p:cNvSpPr>
            <a:spLocks noChangeArrowheads="1"/>
          </p:cNvSpPr>
          <p:nvPr/>
        </p:nvSpPr>
        <p:spPr bwMode="auto">
          <a:xfrm>
            <a:off x="5435600" y="3068638"/>
            <a:ext cx="1296988" cy="503237"/>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GB"/>
          </a:p>
        </p:txBody>
      </p:sp>
      <p:sp>
        <p:nvSpPr>
          <p:cNvPr id="12291" name="Rectangle 5"/>
          <p:cNvSpPr>
            <a:spLocks noChangeArrowheads="1"/>
          </p:cNvSpPr>
          <p:nvPr/>
        </p:nvSpPr>
        <p:spPr bwMode="auto">
          <a:xfrm>
            <a:off x="1331913" y="2349500"/>
            <a:ext cx="6840537" cy="3959225"/>
          </a:xfrm>
          <a:prstGeom prst="rect">
            <a:avLst/>
          </a:prstGeom>
          <a:noFill/>
          <a:ln w="9525">
            <a:noFill/>
            <a:miter lim="800000"/>
            <a:headEnd/>
            <a:tailEnd/>
          </a:ln>
        </p:spPr>
        <p:txBody>
          <a:bodyPr lIns="0" tIns="0" rIns="0" bIns="0"/>
          <a:lstStyle/>
          <a:p>
            <a:pPr marL="365125" indent="-365125">
              <a:lnSpc>
                <a:spcPts val="2800"/>
              </a:lnSpc>
              <a:spcAft>
                <a:spcPts val="1400"/>
              </a:spcAft>
              <a:buClr>
                <a:srgbClr val="0066FF"/>
              </a:buClr>
              <a:buSzPct val="140000"/>
              <a:buFontTx/>
              <a:buChar char="•"/>
            </a:pPr>
            <a:endParaRPr lang="en-US" sz="2000">
              <a:solidFill>
                <a:schemeClr val="tx2"/>
              </a:solidFill>
            </a:endParaRPr>
          </a:p>
        </p:txBody>
      </p:sp>
      <p:sp>
        <p:nvSpPr>
          <p:cNvPr id="12292" name="Text Box 5"/>
          <p:cNvSpPr txBox="1">
            <a:spLocks noChangeArrowheads="1"/>
          </p:cNvSpPr>
          <p:nvPr/>
        </p:nvSpPr>
        <p:spPr bwMode="auto">
          <a:xfrm>
            <a:off x="1116013" y="2924175"/>
            <a:ext cx="2087562"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Research 1(a)</a:t>
            </a:r>
          </a:p>
          <a:p>
            <a:pPr>
              <a:spcBef>
                <a:spcPct val="50000"/>
              </a:spcBef>
            </a:pPr>
            <a:r>
              <a:rPr lang="en-GB"/>
              <a:t>Prof A @ HEI </a:t>
            </a:r>
            <a:r>
              <a:rPr lang="en-GB">
                <a:solidFill>
                  <a:srgbClr val="CC0000"/>
                </a:solidFill>
              </a:rPr>
              <a:t>X</a:t>
            </a:r>
            <a:endParaRPr lang="en-US">
              <a:solidFill>
                <a:srgbClr val="CC0000"/>
              </a:solidFill>
            </a:endParaRPr>
          </a:p>
        </p:txBody>
      </p:sp>
      <p:sp>
        <p:nvSpPr>
          <p:cNvPr id="12293" name="Text Box 6"/>
          <p:cNvSpPr txBox="1">
            <a:spLocks noChangeArrowheads="1"/>
          </p:cNvSpPr>
          <p:nvPr/>
        </p:nvSpPr>
        <p:spPr bwMode="auto">
          <a:xfrm>
            <a:off x="3203575" y="2924175"/>
            <a:ext cx="2160588"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Research 1(b) </a:t>
            </a:r>
          </a:p>
          <a:p>
            <a:pPr>
              <a:spcBef>
                <a:spcPct val="50000"/>
              </a:spcBef>
            </a:pPr>
            <a:r>
              <a:rPr lang="en-GB"/>
              <a:t>Prof A @ HEI </a:t>
            </a:r>
            <a:r>
              <a:rPr lang="en-GB">
                <a:solidFill>
                  <a:srgbClr val="CC0000"/>
                </a:solidFill>
              </a:rPr>
              <a:t>Y</a:t>
            </a:r>
            <a:endParaRPr lang="en-US">
              <a:solidFill>
                <a:srgbClr val="CC0000"/>
              </a:solidFill>
            </a:endParaRPr>
          </a:p>
        </p:txBody>
      </p:sp>
      <p:sp>
        <p:nvSpPr>
          <p:cNvPr id="12294" name="AutoShape 8"/>
          <p:cNvSpPr>
            <a:spLocks noChangeArrowheads="1"/>
          </p:cNvSpPr>
          <p:nvPr/>
        </p:nvSpPr>
        <p:spPr bwMode="auto">
          <a:xfrm>
            <a:off x="6804025" y="2492375"/>
            <a:ext cx="1728788" cy="1657350"/>
          </a:xfrm>
          <a:prstGeom prst="hexagon">
            <a:avLst>
              <a:gd name="adj" fmla="val 26078"/>
              <a:gd name="vf" fmla="val 115470"/>
            </a:avLst>
          </a:prstGeom>
          <a:solidFill>
            <a:schemeClr val="accent1"/>
          </a:solidFill>
          <a:ln w="9525">
            <a:solidFill>
              <a:schemeClr val="tx1"/>
            </a:solidFill>
            <a:miter lim="800000"/>
            <a:headEnd/>
            <a:tailEnd/>
          </a:ln>
        </p:spPr>
        <p:txBody>
          <a:bodyPr wrap="none" anchor="ctr"/>
          <a:lstStyle/>
          <a:p>
            <a:pPr algn="ctr"/>
            <a:r>
              <a:rPr lang="en-GB"/>
              <a:t>Impact</a:t>
            </a:r>
            <a:endParaRPr lang="en-US"/>
          </a:p>
        </p:txBody>
      </p:sp>
      <p:sp>
        <p:nvSpPr>
          <p:cNvPr id="12295" name="AutoShape 15"/>
          <p:cNvSpPr>
            <a:spLocks/>
          </p:cNvSpPr>
          <p:nvPr/>
        </p:nvSpPr>
        <p:spPr bwMode="auto">
          <a:xfrm rot="16200000" flipH="1">
            <a:off x="2087563" y="1376363"/>
            <a:ext cx="215900" cy="1873250"/>
          </a:xfrm>
          <a:prstGeom prst="leftBracket">
            <a:avLst>
              <a:gd name="adj" fmla="val 72304"/>
            </a:avLst>
          </a:prstGeom>
          <a:noFill/>
          <a:ln w="9525">
            <a:solidFill>
              <a:schemeClr val="tx1"/>
            </a:solidFill>
            <a:round/>
            <a:headEnd/>
            <a:tailEnd/>
          </a:ln>
        </p:spPr>
        <p:txBody>
          <a:bodyPr wrap="none" anchor="ctr"/>
          <a:lstStyle/>
          <a:p>
            <a:endParaRPr lang="en-US"/>
          </a:p>
        </p:txBody>
      </p:sp>
      <p:sp>
        <p:nvSpPr>
          <p:cNvPr id="12296" name="AutoShape 17"/>
          <p:cNvSpPr>
            <a:spLocks/>
          </p:cNvSpPr>
          <p:nvPr/>
        </p:nvSpPr>
        <p:spPr bwMode="auto">
          <a:xfrm rot="16200000" flipH="1">
            <a:off x="4105275" y="1376363"/>
            <a:ext cx="215900" cy="1873250"/>
          </a:xfrm>
          <a:prstGeom prst="leftBracket">
            <a:avLst>
              <a:gd name="adj" fmla="val 72304"/>
            </a:avLst>
          </a:prstGeom>
          <a:noFill/>
          <a:ln w="9525">
            <a:solidFill>
              <a:schemeClr val="tx1"/>
            </a:solidFill>
            <a:round/>
            <a:headEnd/>
            <a:tailEnd/>
          </a:ln>
        </p:spPr>
        <p:txBody>
          <a:bodyPr wrap="none" anchor="ctr"/>
          <a:lstStyle/>
          <a:p>
            <a:endParaRPr lang="en-US"/>
          </a:p>
        </p:txBody>
      </p:sp>
      <p:sp>
        <p:nvSpPr>
          <p:cNvPr id="12297" name="Text Box 18"/>
          <p:cNvSpPr txBox="1">
            <a:spLocks noChangeArrowheads="1"/>
          </p:cNvSpPr>
          <p:nvPr/>
        </p:nvSpPr>
        <p:spPr bwMode="auto">
          <a:xfrm>
            <a:off x="1403350" y="1773238"/>
            <a:ext cx="1512888" cy="336550"/>
          </a:xfrm>
          <a:prstGeom prst="rect">
            <a:avLst/>
          </a:prstGeom>
          <a:noFill/>
          <a:ln w="9525">
            <a:noFill/>
            <a:miter lim="800000"/>
            <a:headEnd/>
            <a:tailEnd/>
          </a:ln>
        </p:spPr>
        <p:txBody>
          <a:bodyPr>
            <a:spAutoFit/>
          </a:bodyPr>
          <a:lstStyle/>
          <a:p>
            <a:pPr algn="ctr">
              <a:spcBef>
                <a:spcPct val="50000"/>
              </a:spcBef>
            </a:pPr>
            <a:r>
              <a:rPr lang="en-GB" sz="1600"/>
              <a:t>1990-1995</a:t>
            </a:r>
            <a:endParaRPr lang="en-US" sz="1600"/>
          </a:p>
        </p:txBody>
      </p:sp>
      <p:sp>
        <p:nvSpPr>
          <p:cNvPr id="12298" name="Text Box 19"/>
          <p:cNvSpPr txBox="1">
            <a:spLocks noChangeArrowheads="1"/>
          </p:cNvSpPr>
          <p:nvPr/>
        </p:nvSpPr>
        <p:spPr bwMode="auto">
          <a:xfrm>
            <a:off x="3419475" y="1773238"/>
            <a:ext cx="1512888" cy="336550"/>
          </a:xfrm>
          <a:prstGeom prst="rect">
            <a:avLst/>
          </a:prstGeom>
          <a:noFill/>
          <a:ln w="9525">
            <a:noFill/>
            <a:miter lim="800000"/>
            <a:headEnd/>
            <a:tailEnd/>
          </a:ln>
        </p:spPr>
        <p:txBody>
          <a:bodyPr>
            <a:spAutoFit/>
          </a:bodyPr>
          <a:lstStyle/>
          <a:p>
            <a:pPr algn="ctr">
              <a:spcBef>
                <a:spcPct val="50000"/>
              </a:spcBef>
            </a:pPr>
            <a:r>
              <a:rPr lang="en-GB" sz="1600"/>
              <a:t>1995-2000</a:t>
            </a:r>
            <a:endParaRPr lang="en-US" sz="1600"/>
          </a:p>
        </p:txBody>
      </p:sp>
      <p:grpSp>
        <p:nvGrpSpPr>
          <p:cNvPr id="2" name="Group 12"/>
          <p:cNvGrpSpPr>
            <a:grpSpLocks/>
          </p:cNvGrpSpPr>
          <p:nvPr/>
        </p:nvGrpSpPr>
        <p:grpSpPr bwMode="auto">
          <a:xfrm>
            <a:off x="2627313" y="3500438"/>
            <a:ext cx="2584450" cy="800100"/>
            <a:chOff x="2627313" y="3500438"/>
            <a:chExt cx="2584450" cy="800100"/>
          </a:xfrm>
        </p:grpSpPr>
        <p:sp>
          <p:nvSpPr>
            <p:cNvPr id="12300" name="Freeform 20"/>
            <p:cNvSpPr>
              <a:spLocks/>
            </p:cNvSpPr>
            <p:nvPr/>
          </p:nvSpPr>
          <p:spPr bwMode="auto">
            <a:xfrm>
              <a:off x="2627313" y="3573463"/>
              <a:ext cx="423862"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sp>
          <p:nvSpPr>
            <p:cNvPr id="12301" name="Freeform 21"/>
            <p:cNvSpPr>
              <a:spLocks/>
            </p:cNvSpPr>
            <p:nvPr/>
          </p:nvSpPr>
          <p:spPr bwMode="auto">
            <a:xfrm>
              <a:off x="4787900" y="3500438"/>
              <a:ext cx="423863"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p:cNvSpPr>
            <a:spLocks noChangeArrowheads="1"/>
          </p:cNvSpPr>
          <p:nvPr/>
        </p:nvSpPr>
        <p:spPr bwMode="auto">
          <a:xfrm>
            <a:off x="3276600" y="3070225"/>
            <a:ext cx="3525838" cy="503238"/>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GB"/>
          </a:p>
        </p:txBody>
      </p:sp>
      <p:sp>
        <p:nvSpPr>
          <p:cNvPr id="13315" name="Rectangle 5"/>
          <p:cNvSpPr>
            <a:spLocks noChangeArrowheads="1"/>
          </p:cNvSpPr>
          <p:nvPr/>
        </p:nvSpPr>
        <p:spPr bwMode="auto">
          <a:xfrm>
            <a:off x="1331913" y="2349500"/>
            <a:ext cx="6840537" cy="3959225"/>
          </a:xfrm>
          <a:prstGeom prst="rect">
            <a:avLst/>
          </a:prstGeom>
          <a:noFill/>
          <a:ln w="9525">
            <a:noFill/>
            <a:miter lim="800000"/>
            <a:headEnd/>
            <a:tailEnd/>
          </a:ln>
        </p:spPr>
        <p:txBody>
          <a:bodyPr lIns="0" tIns="0" rIns="0" bIns="0"/>
          <a:lstStyle/>
          <a:p>
            <a:pPr marL="365125" indent="-365125">
              <a:lnSpc>
                <a:spcPts val="2800"/>
              </a:lnSpc>
              <a:spcAft>
                <a:spcPts val="1400"/>
              </a:spcAft>
              <a:buClr>
                <a:srgbClr val="0066FF"/>
              </a:buClr>
              <a:buSzPct val="140000"/>
              <a:buFontTx/>
              <a:buChar char="•"/>
            </a:pPr>
            <a:endParaRPr lang="en-US" sz="2000">
              <a:solidFill>
                <a:schemeClr val="tx2"/>
              </a:solidFill>
            </a:endParaRPr>
          </a:p>
        </p:txBody>
      </p:sp>
      <p:sp>
        <p:nvSpPr>
          <p:cNvPr id="13316" name="Text Box 5"/>
          <p:cNvSpPr txBox="1">
            <a:spLocks noChangeArrowheads="1"/>
          </p:cNvSpPr>
          <p:nvPr/>
        </p:nvSpPr>
        <p:spPr bwMode="auto">
          <a:xfrm>
            <a:off x="1116013" y="2924175"/>
            <a:ext cx="2087562"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Research 1(a)</a:t>
            </a:r>
          </a:p>
          <a:p>
            <a:pPr>
              <a:spcBef>
                <a:spcPct val="50000"/>
              </a:spcBef>
            </a:pPr>
            <a:r>
              <a:rPr lang="en-GB"/>
              <a:t>Prof A @ HEI </a:t>
            </a:r>
            <a:r>
              <a:rPr lang="en-GB">
                <a:solidFill>
                  <a:srgbClr val="CC0000"/>
                </a:solidFill>
              </a:rPr>
              <a:t>X</a:t>
            </a:r>
            <a:endParaRPr lang="en-US">
              <a:solidFill>
                <a:srgbClr val="CC0000"/>
              </a:solidFill>
            </a:endParaRPr>
          </a:p>
        </p:txBody>
      </p:sp>
      <p:sp>
        <p:nvSpPr>
          <p:cNvPr id="13317" name="Text Box 6"/>
          <p:cNvSpPr txBox="1">
            <a:spLocks noChangeArrowheads="1"/>
          </p:cNvSpPr>
          <p:nvPr/>
        </p:nvSpPr>
        <p:spPr bwMode="auto">
          <a:xfrm>
            <a:off x="3276600" y="4437063"/>
            <a:ext cx="5256213" cy="788987"/>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Research 1(b, c, d) </a:t>
            </a:r>
          </a:p>
          <a:p>
            <a:pPr>
              <a:spcBef>
                <a:spcPct val="50000"/>
              </a:spcBef>
            </a:pPr>
            <a:r>
              <a:rPr lang="en-GB"/>
              <a:t>Prof A @ HEI </a:t>
            </a:r>
            <a:r>
              <a:rPr lang="en-GB">
                <a:solidFill>
                  <a:srgbClr val="CC0000"/>
                </a:solidFill>
              </a:rPr>
              <a:t>Y</a:t>
            </a:r>
            <a:endParaRPr lang="en-US">
              <a:solidFill>
                <a:srgbClr val="CC0000"/>
              </a:solidFill>
            </a:endParaRPr>
          </a:p>
        </p:txBody>
      </p:sp>
      <p:sp>
        <p:nvSpPr>
          <p:cNvPr id="13318" name="AutoShape 8"/>
          <p:cNvSpPr>
            <a:spLocks noChangeArrowheads="1"/>
          </p:cNvSpPr>
          <p:nvPr/>
        </p:nvSpPr>
        <p:spPr bwMode="auto">
          <a:xfrm>
            <a:off x="6804025" y="2492375"/>
            <a:ext cx="1728788" cy="1657350"/>
          </a:xfrm>
          <a:prstGeom prst="hexagon">
            <a:avLst>
              <a:gd name="adj" fmla="val 26078"/>
              <a:gd name="vf" fmla="val 115470"/>
            </a:avLst>
          </a:prstGeom>
          <a:solidFill>
            <a:schemeClr val="accent1"/>
          </a:solidFill>
          <a:ln w="9525">
            <a:solidFill>
              <a:schemeClr val="tx1"/>
            </a:solidFill>
            <a:miter lim="800000"/>
            <a:headEnd/>
            <a:tailEnd/>
          </a:ln>
        </p:spPr>
        <p:txBody>
          <a:bodyPr wrap="none" anchor="ctr"/>
          <a:lstStyle/>
          <a:p>
            <a:pPr algn="ctr"/>
            <a:r>
              <a:rPr lang="en-GB"/>
              <a:t>Impact</a:t>
            </a:r>
            <a:endParaRPr lang="en-US"/>
          </a:p>
        </p:txBody>
      </p:sp>
      <p:sp>
        <p:nvSpPr>
          <p:cNvPr id="13319" name="AutoShape 9"/>
          <p:cNvSpPr>
            <a:spLocks/>
          </p:cNvSpPr>
          <p:nvPr/>
        </p:nvSpPr>
        <p:spPr bwMode="auto">
          <a:xfrm rot="16200000" flipH="1">
            <a:off x="2087563" y="1376363"/>
            <a:ext cx="215900" cy="1873250"/>
          </a:xfrm>
          <a:prstGeom prst="leftBracket">
            <a:avLst>
              <a:gd name="adj" fmla="val 72304"/>
            </a:avLst>
          </a:prstGeom>
          <a:noFill/>
          <a:ln w="9525">
            <a:solidFill>
              <a:schemeClr val="tx1"/>
            </a:solidFill>
            <a:round/>
            <a:headEnd/>
            <a:tailEnd/>
          </a:ln>
        </p:spPr>
        <p:txBody>
          <a:bodyPr wrap="none" anchor="ctr"/>
          <a:lstStyle/>
          <a:p>
            <a:endParaRPr lang="en-US"/>
          </a:p>
        </p:txBody>
      </p:sp>
      <p:sp>
        <p:nvSpPr>
          <p:cNvPr id="13320" name="AutoShape 10"/>
          <p:cNvSpPr>
            <a:spLocks/>
          </p:cNvSpPr>
          <p:nvPr/>
        </p:nvSpPr>
        <p:spPr bwMode="auto">
          <a:xfrm rot="16200000" flipH="1">
            <a:off x="4105275" y="1376363"/>
            <a:ext cx="215900" cy="1873250"/>
          </a:xfrm>
          <a:prstGeom prst="leftBracket">
            <a:avLst>
              <a:gd name="adj" fmla="val 72304"/>
            </a:avLst>
          </a:prstGeom>
          <a:noFill/>
          <a:ln w="9525">
            <a:solidFill>
              <a:schemeClr val="tx1"/>
            </a:solidFill>
            <a:round/>
            <a:headEnd/>
            <a:tailEnd/>
          </a:ln>
        </p:spPr>
        <p:txBody>
          <a:bodyPr wrap="none" anchor="ctr"/>
          <a:lstStyle/>
          <a:p>
            <a:endParaRPr lang="en-US"/>
          </a:p>
        </p:txBody>
      </p:sp>
      <p:sp>
        <p:nvSpPr>
          <p:cNvPr id="13321" name="Text Box 11"/>
          <p:cNvSpPr txBox="1">
            <a:spLocks noChangeArrowheads="1"/>
          </p:cNvSpPr>
          <p:nvPr/>
        </p:nvSpPr>
        <p:spPr bwMode="auto">
          <a:xfrm>
            <a:off x="1403350" y="1773238"/>
            <a:ext cx="1512888" cy="336550"/>
          </a:xfrm>
          <a:prstGeom prst="rect">
            <a:avLst/>
          </a:prstGeom>
          <a:noFill/>
          <a:ln w="9525">
            <a:noFill/>
            <a:miter lim="800000"/>
            <a:headEnd/>
            <a:tailEnd/>
          </a:ln>
        </p:spPr>
        <p:txBody>
          <a:bodyPr>
            <a:spAutoFit/>
          </a:bodyPr>
          <a:lstStyle/>
          <a:p>
            <a:pPr algn="ctr">
              <a:spcBef>
                <a:spcPct val="50000"/>
              </a:spcBef>
            </a:pPr>
            <a:r>
              <a:rPr lang="en-GB" sz="1600"/>
              <a:t>1990-1995</a:t>
            </a:r>
            <a:endParaRPr lang="en-US" sz="1600"/>
          </a:p>
        </p:txBody>
      </p:sp>
      <p:sp>
        <p:nvSpPr>
          <p:cNvPr id="13322" name="Text Box 12"/>
          <p:cNvSpPr txBox="1">
            <a:spLocks noChangeArrowheads="1"/>
          </p:cNvSpPr>
          <p:nvPr/>
        </p:nvSpPr>
        <p:spPr bwMode="auto">
          <a:xfrm>
            <a:off x="3419475" y="1773238"/>
            <a:ext cx="1512888" cy="336550"/>
          </a:xfrm>
          <a:prstGeom prst="rect">
            <a:avLst/>
          </a:prstGeom>
          <a:noFill/>
          <a:ln w="9525">
            <a:noFill/>
            <a:miter lim="800000"/>
            <a:headEnd/>
            <a:tailEnd/>
          </a:ln>
        </p:spPr>
        <p:txBody>
          <a:bodyPr>
            <a:spAutoFit/>
          </a:bodyPr>
          <a:lstStyle/>
          <a:p>
            <a:pPr algn="ctr">
              <a:spcBef>
                <a:spcPct val="50000"/>
              </a:spcBef>
            </a:pPr>
            <a:r>
              <a:rPr lang="en-GB" sz="1600"/>
              <a:t>1995-2000</a:t>
            </a:r>
            <a:endParaRPr lang="en-US" sz="1600"/>
          </a:p>
        </p:txBody>
      </p:sp>
      <p:cxnSp>
        <p:nvCxnSpPr>
          <p:cNvPr id="13323" name="AutoShape 13"/>
          <p:cNvCxnSpPr>
            <a:cxnSpLocks noChangeShapeType="1"/>
            <a:stCxn id="13316" idx="2"/>
            <a:endCxn id="13317" idx="1"/>
          </p:cNvCxnSpPr>
          <p:nvPr/>
        </p:nvCxnSpPr>
        <p:spPr bwMode="auto">
          <a:xfrm rot="16200000" flipH="1">
            <a:off x="2159000" y="3714751"/>
            <a:ext cx="1119187" cy="1116012"/>
          </a:xfrm>
          <a:prstGeom prst="bentConnector2">
            <a:avLst/>
          </a:prstGeom>
          <a:noFill/>
          <a:ln w="9525">
            <a:solidFill>
              <a:schemeClr val="tx1"/>
            </a:solidFill>
            <a:miter lim="800000"/>
            <a:headEnd/>
            <a:tailEnd type="triangle" w="med" len="med"/>
          </a:ln>
        </p:spPr>
      </p:cxnSp>
      <p:sp>
        <p:nvSpPr>
          <p:cNvPr id="13324" name="AutoShape 14"/>
          <p:cNvSpPr>
            <a:spLocks/>
          </p:cNvSpPr>
          <p:nvPr/>
        </p:nvSpPr>
        <p:spPr bwMode="auto">
          <a:xfrm rot="16200000" flipH="1">
            <a:off x="7345363" y="1376363"/>
            <a:ext cx="215900" cy="1873250"/>
          </a:xfrm>
          <a:prstGeom prst="leftBracket">
            <a:avLst>
              <a:gd name="adj" fmla="val 72304"/>
            </a:avLst>
          </a:prstGeom>
          <a:noFill/>
          <a:ln w="9525">
            <a:solidFill>
              <a:schemeClr val="tx1"/>
            </a:solidFill>
            <a:round/>
            <a:headEnd/>
            <a:tailEnd/>
          </a:ln>
        </p:spPr>
        <p:txBody>
          <a:bodyPr wrap="none" anchor="ctr"/>
          <a:lstStyle/>
          <a:p>
            <a:endParaRPr lang="en-US"/>
          </a:p>
        </p:txBody>
      </p:sp>
      <p:sp>
        <p:nvSpPr>
          <p:cNvPr id="13325" name="Text Box 15"/>
          <p:cNvSpPr txBox="1">
            <a:spLocks noChangeArrowheads="1"/>
          </p:cNvSpPr>
          <p:nvPr/>
        </p:nvSpPr>
        <p:spPr bwMode="auto">
          <a:xfrm>
            <a:off x="6731000" y="1773238"/>
            <a:ext cx="1512888" cy="336550"/>
          </a:xfrm>
          <a:prstGeom prst="rect">
            <a:avLst/>
          </a:prstGeom>
          <a:noFill/>
          <a:ln w="9525">
            <a:noFill/>
            <a:miter lim="800000"/>
            <a:headEnd/>
            <a:tailEnd/>
          </a:ln>
        </p:spPr>
        <p:txBody>
          <a:bodyPr>
            <a:spAutoFit/>
          </a:bodyPr>
          <a:lstStyle/>
          <a:p>
            <a:pPr algn="ctr">
              <a:spcBef>
                <a:spcPct val="50000"/>
              </a:spcBef>
            </a:pPr>
            <a:r>
              <a:rPr lang="en-GB" sz="1600"/>
              <a:t>2005-2009</a:t>
            </a:r>
            <a:endParaRPr lang="en-US" sz="1600"/>
          </a:p>
        </p:txBody>
      </p:sp>
      <p:grpSp>
        <p:nvGrpSpPr>
          <p:cNvPr id="2" name="Group 15"/>
          <p:cNvGrpSpPr>
            <a:grpSpLocks/>
          </p:cNvGrpSpPr>
          <p:nvPr/>
        </p:nvGrpSpPr>
        <p:grpSpPr bwMode="auto">
          <a:xfrm>
            <a:off x="2627313" y="3500438"/>
            <a:ext cx="2849562" cy="2119312"/>
            <a:chOff x="2627313" y="3500438"/>
            <a:chExt cx="2849562" cy="2119312"/>
          </a:xfrm>
        </p:grpSpPr>
        <p:sp>
          <p:nvSpPr>
            <p:cNvPr id="13327" name="Freeform 16"/>
            <p:cNvSpPr>
              <a:spLocks/>
            </p:cNvSpPr>
            <p:nvPr/>
          </p:nvSpPr>
          <p:spPr bwMode="auto">
            <a:xfrm>
              <a:off x="2627313" y="3500438"/>
              <a:ext cx="423862"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pic>
          <p:nvPicPr>
            <p:cNvPr id="13328" name="Picture 17"/>
            <p:cNvPicPr>
              <a:picLocks noChangeAspect="1" noChangeArrowheads="1"/>
            </p:cNvPicPr>
            <p:nvPr/>
          </p:nvPicPr>
          <p:blipFill>
            <a:blip r:embed="rId2" cstate="print"/>
            <a:srcRect/>
            <a:stretch>
              <a:fillRect/>
            </a:stretch>
          </p:blipFill>
          <p:spPr bwMode="auto">
            <a:xfrm>
              <a:off x="5000625" y="5143500"/>
              <a:ext cx="476250" cy="47625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p:cNvSpPr>
            <a:spLocks noChangeArrowheads="1"/>
          </p:cNvSpPr>
          <p:nvPr/>
        </p:nvSpPr>
        <p:spPr bwMode="auto">
          <a:xfrm>
            <a:off x="3275013" y="3068638"/>
            <a:ext cx="1296987" cy="431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GB"/>
          </a:p>
        </p:txBody>
      </p:sp>
      <p:sp>
        <p:nvSpPr>
          <p:cNvPr id="14339" name="Rectangle 5"/>
          <p:cNvSpPr>
            <a:spLocks noChangeArrowheads="1"/>
          </p:cNvSpPr>
          <p:nvPr/>
        </p:nvSpPr>
        <p:spPr bwMode="auto">
          <a:xfrm>
            <a:off x="1331913" y="2349500"/>
            <a:ext cx="6840537" cy="3959225"/>
          </a:xfrm>
          <a:prstGeom prst="rect">
            <a:avLst/>
          </a:prstGeom>
          <a:noFill/>
          <a:ln w="9525">
            <a:noFill/>
            <a:miter lim="800000"/>
            <a:headEnd/>
            <a:tailEnd/>
          </a:ln>
        </p:spPr>
        <p:txBody>
          <a:bodyPr lIns="0" tIns="0" rIns="0" bIns="0"/>
          <a:lstStyle/>
          <a:p>
            <a:pPr marL="365125" indent="-365125">
              <a:lnSpc>
                <a:spcPts val="2800"/>
              </a:lnSpc>
              <a:spcAft>
                <a:spcPts val="1400"/>
              </a:spcAft>
              <a:buClr>
                <a:srgbClr val="0066FF"/>
              </a:buClr>
              <a:buSzPct val="140000"/>
              <a:buFontTx/>
              <a:buChar char="•"/>
            </a:pPr>
            <a:endParaRPr lang="en-US" sz="2000">
              <a:solidFill>
                <a:schemeClr val="tx2"/>
              </a:solidFill>
            </a:endParaRPr>
          </a:p>
        </p:txBody>
      </p:sp>
      <p:sp>
        <p:nvSpPr>
          <p:cNvPr id="14340" name="Text Box 5"/>
          <p:cNvSpPr txBox="1">
            <a:spLocks noChangeArrowheads="1"/>
          </p:cNvSpPr>
          <p:nvPr/>
        </p:nvSpPr>
        <p:spPr bwMode="auto">
          <a:xfrm>
            <a:off x="1116013" y="2924175"/>
            <a:ext cx="2087562"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Research 1</a:t>
            </a:r>
          </a:p>
          <a:p>
            <a:pPr>
              <a:spcBef>
                <a:spcPct val="50000"/>
              </a:spcBef>
            </a:pPr>
            <a:r>
              <a:rPr lang="en-GB"/>
              <a:t>HEI X</a:t>
            </a:r>
            <a:endParaRPr lang="en-US">
              <a:solidFill>
                <a:srgbClr val="CC0000"/>
              </a:solidFill>
            </a:endParaRPr>
          </a:p>
        </p:txBody>
      </p:sp>
      <p:sp>
        <p:nvSpPr>
          <p:cNvPr id="14341" name="AutoShape 7"/>
          <p:cNvSpPr>
            <a:spLocks noChangeArrowheads="1"/>
          </p:cNvSpPr>
          <p:nvPr/>
        </p:nvSpPr>
        <p:spPr bwMode="auto">
          <a:xfrm>
            <a:off x="4572000" y="2420938"/>
            <a:ext cx="1728788" cy="1657350"/>
          </a:xfrm>
          <a:prstGeom prst="hexagon">
            <a:avLst>
              <a:gd name="adj" fmla="val 26078"/>
              <a:gd name="vf" fmla="val 115470"/>
            </a:avLst>
          </a:prstGeom>
          <a:solidFill>
            <a:schemeClr val="accent1"/>
          </a:solidFill>
          <a:ln w="9525">
            <a:solidFill>
              <a:schemeClr val="tx1"/>
            </a:solidFill>
            <a:miter lim="800000"/>
            <a:headEnd/>
            <a:tailEnd/>
          </a:ln>
        </p:spPr>
        <p:txBody>
          <a:bodyPr wrap="none" anchor="ctr"/>
          <a:lstStyle/>
          <a:p>
            <a:pPr algn="ctr"/>
            <a:r>
              <a:rPr lang="en-GB"/>
              <a:t>Impact 1</a:t>
            </a:r>
            <a:endParaRPr lang="en-US"/>
          </a:p>
        </p:txBody>
      </p:sp>
      <p:sp>
        <p:nvSpPr>
          <p:cNvPr id="14342" name="AutoShape 8"/>
          <p:cNvSpPr>
            <a:spLocks/>
          </p:cNvSpPr>
          <p:nvPr/>
        </p:nvSpPr>
        <p:spPr bwMode="auto">
          <a:xfrm rot="16200000" flipH="1">
            <a:off x="2087563" y="1376363"/>
            <a:ext cx="215900" cy="1873250"/>
          </a:xfrm>
          <a:prstGeom prst="leftBracket">
            <a:avLst>
              <a:gd name="adj" fmla="val 72304"/>
            </a:avLst>
          </a:prstGeom>
          <a:noFill/>
          <a:ln w="9525">
            <a:solidFill>
              <a:schemeClr val="tx1"/>
            </a:solidFill>
            <a:round/>
            <a:headEnd/>
            <a:tailEnd/>
          </a:ln>
        </p:spPr>
        <p:txBody>
          <a:bodyPr wrap="none" anchor="ctr"/>
          <a:lstStyle/>
          <a:p>
            <a:endParaRPr lang="en-US"/>
          </a:p>
        </p:txBody>
      </p:sp>
      <p:sp>
        <p:nvSpPr>
          <p:cNvPr id="14343" name="AutoShape 9"/>
          <p:cNvSpPr>
            <a:spLocks/>
          </p:cNvSpPr>
          <p:nvPr/>
        </p:nvSpPr>
        <p:spPr bwMode="auto">
          <a:xfrm rot="16200000" flipH="1">
            <a:off x="3960813" y="1376363"/>
            <a:ext cx="215900" cy="1873250"/>
          </a:xfrm>
          <a:prstGeom prst="leftBracket">
            <a:avLst>
              <a:gd name="adj" fmla="val 72304"/>
            </a:avLst>
          </a:prstGeom>
          <a:noFill/>
          <a:ln w="9525">
            <a:solidFill>
              <a:schemeClr val="tx1"/>
            </a:solidFill>
            <a:round/>
            <a:headEnd/>
            <a:tailEnd/>
          </a:ln>
        </p:spPr>
        <p:txBody>
          <a:bodyPr wrap="none" anchor="ctr"/>
          <a:lstStyle/>
          <a:p>
            <a:endParaRPr lang="en-US"/>
          </a:p>
        </p:txBody>
      </p:sp>
      <p:sp>
        <p:nvSpPr>
          <p:cNvPr id="14344" name="Text Box 10"/>
          <p:cNvSpPr txBox="1">
            <a:spLocks noChangeArrowheads="1"/>
          </p:cNvSpPr>
          <p:nvPr/>
        </p:nvSpPr>
        <p:spPr bwMode="auto">
          <a:xfrm>
            <a:off x="1403350" y="1773238"/>
            <a:ext cx="1512888" cy="336550"/>
          </a:xfrm>
          <a:prstGeom prst="rect">
            <a:avLst/>
          </a:prstGeom>
          <a:noFill/>
          <a:ln w="9525">
            <a:noFill/>
            <a:miter lim="800000"/>
            <a:headEnd/>
            <a:tailEnd/>
          </a:ln>
        </p:spPr>
        <p:txBody>
          <a:bodyPr>
            <a:spAutoFit/>
          </a:bodyPr>
          <a:lstStyle/>
          <a:p>
            <a:pPr algn="ctr">
              <a:spcBef>
                <a:spcPct val="50000"/>
              </a:spcBef>
            </a:pPr>
            <a:r>
              <a:rPr lang="en-GB" sz="1600"/>
              <a:t>1990-1995</a:t>
            </a:r>
            <a:endParaRPr lang="en-US" sz="1600"/>
          </a:p>
        </p:txBody>
      </p:sp>
      <p:sp>
        <p:nvSpPr>
          <p:cNvPr id="14345" name="Text Box 11"/>
          <p:cNvSpPr txBox="1">
            <a:spLocks noChangeArrowheads="1"/>
          </p:cNvSpPr>
          <p:nvPr/>
        </p:nvSpPr>
        <p:spPr bwMode="auto">
          <a:xfrm>
            <a:off x="3419475" y="1773238"/>
            <a:ext cx="1512888" cy="336550"/>
          </a:xfrm>
          <a:prstGeom prst="rect">
            <a:avLst/>
          </a:prstGeom>
          <a:noFill/>
          <a:ln w="9525">
            <a:noFill/>
            <a:miter lim="800000"/>
            <a:headEnd/>
            <a:tailEnd/>
          </a:ln>
        </p:spPr>
        <p:txBody>
          <a:bodyPr>
            <a:spAutoFit/>
          </a:bodyPr>
          <a:lstStyle/>
          <a:p>
            <a:pPr algn="ctr">
              <a:spcBef>
                <a:spcPct val="50000"/>
              </a:spcBef>
            </a:pPr>
            <a:r>
              <a:rPr lang="en-GB" sz="1600"/>
              <a:t>1995-2000</a:t>
            </a:r>
            <a:endParaRPr lang="en-US" sz="1600"/>
          </a:p>
        </p:txBody>
      </p:sp>
      <p:sp>
        <p:nvSpPr>
          <p:cNvPr id="14346" name="AutoShape 12"/>
          <p:cNvSpPr>
            <a:spLocks noChangeArrowheads="1"/>
          </p:cNvSpPr>
          <p:nvPr/>
        </p:nvSpPr>
        <p:spPr bwMode="auto">
          <a:xfrm>
            <a:off x="5867400" y="3213100"/>
            <a:ext cx="1728788" cy="1657350"/>
          </a:xfrm>
          <a:prstGeom prst="hexagon">
            <a:avLst>
              <a:gd name="adj" fmla="val 26078"/>
              <a:gd name="vf" fmla="val 115470"/>
            </a:avLst>
          </a:prstGeom>
          <a:solidFill>
            <a:schemeClr val="accent1"/>
          </a:solidFill>
          <a:ln w="9525">
            <a:solidFill>
              <a:schemeClr val="tx1"/>
            </a:solidFill>
            <a:miter lim="800000"/>
            <a:headEnd/>
            <a:tailEnd/>
          </a:ln>
        </p:spPr>
        <p:txBody>
          <a:bodyPr wrap="none" anchor="ctr"/>
          <a:lstStyle/>
          <a:p>
            <a:pPr algn="ctr"/>
            <a:r>
              <a:rPr lang="en-GB"/>
              <a:t>Impact 2</a:t>
            </a:r>
            <a:endParaRPr lang="en-US"/>
          </a:p>
        </p:txBody>
      </p:sp>
      <p:sp>
        <p:nvSpPr>
          <p:cNvPr id="14347" name="AutoShape 13"/>
          <p:cNvSpPr>
            <a:spLocks/>
          </p:cNvSpPr>
          <p:nvPr/>
        </p:nvSpPr>
        <p:spPr bwMode="auto">
          <a:xfrm rot="16200000" flipH="1">
            <a:off x="5832475" y="1376363"/>
            <a:ext cx="215900" cy="1873250"/>
          </a:xfrm>
          <a:prstGeom prst="leftBracket">
            <a:avLst>
              <a:gd name="adj" fmla="val 72304"/>
            </a:avLst>
          </a:prstGeom>
          <a:noFill/>
          <a:ln w="9525">
            <a:solidFill>
              <a:schemeClr val="tx1"/>
            </a:solidFill>
            <a:round/>
            <a:headEnd/>
            <a:tailEnd/>
          </a:ln>
        </p:spPr>
        <p:txBody>
          <a:bodyPr wrap="none" anchor="ctr"/>
          <a:lstStyle/>
          <a:p>
            <a:endParaRPr lang="en-US"/>
          </a:p>
        </p:txBody>
      </p:sp>
      <p:sp>
        <p:nvSpPr>
          <p:cNvPr id="14348" name="AutoShape 14"/>
          <p:cNvSpPr>
            <a:spLocks/>
          </p:cNvSpPr>
          <p:nvPr/>
        </p:nvSpPr>
        <p:spPr bwMode="auto">
          <a:xfrm rot="16200000" flipH="1">
            <a:off x="7705725" y="1376363"/>
            <a:ext cx="215900" cy="1873250"/>
          </a:xfrm>
          <a:prstGeom prst="leftBracket">
            <a:avLst>
              <a:gd name="adj" fmla="val 72304"/>
            </a:avLst>
          </a:prstGeom>
          <a:noFill/>
          <a:ln w="9525">
            <a:solidFill>
              <a:schemeClr val="tx1"/>
            </a:solidFill>
            <a:round/>
            <a:headEnd/>
            <a:tailEnd/>
          </a:ln>
        </p:spPr>
        <p:txBody>
          <a:bodyPr wrap="none" anchor="ctr"/>
          <a:lstStyle/>
          <a:p>
            <a:endParaRPr lang="en-US"/>
          </a:p>
        </p:txBody>
      </p:sp>
      <p:sp>
        <p:nvSpPr>
          <p:cNvPr id="14349" name="Text Box 15"/>
          <p:cNvSpPr txBox="1">
            <a:spLocks noChangeArrowheads="1"/>
          </p:cNvSpPr>
          <p:nvPr/>
        </p:nvSpPr>
        <p:spPr bwMode="auto">
          <a:xfrm>
            <a:off x="5146675" y="1773238"/>
            <a:ext cx="1512888" cy="336550"/>
          </a:xfrm>
          <a:prstGeom prst="rect">
            <a:avLst/>
          </a:prstGeom>
          <a:noFill/>
          <a:ln w="9525">
            <a:noFill/>
            <a:miter lim="800000"/>
            <a:headEnd/>
            <a:tailEnd/>
          </a:ln>
        </p:spPr>
        <p:txBody>
          <a:bodyPr>
            <a:spAutoFit/>
          </a:bodyPr>
          <a:lstStyle/>
          <a:p>
            <a:pPr algn="ctr">
              <a:spcBef>
                <a:spcPct val="50000"/>
              </a:spcBef>
            </a:pPr>
            <a:r>
              <a:rPr lang="en-GB" sz="1600"/>
              <a:t>2000-2005</a:t>
            </a:r>
            <a:endParaRPr lang="en-US" sz="1600"/>
          </a:p>
        </p:txBody>
      </p:sp>
      <p:sp>
        <p:nvSpPr>
          <p:cNvPr id="14350" name="Text Box 16"/>
          <p:cNvSpPr txBox="1">
            <a:spLocks noChangeArrowheads="1"/>
          </p:cNvSpPr>
          <p:nvPr/>
        </p:nvSpPr>
        <p:spPr bwMode="auto">
          <a:xfrm>
            <a:off x="7019925" y="1773238"/>
            <a:ext cx="1512888" cy="336550"/>
          </a:xfrm>
          <a:prstGeom prst="rect">
            <a:avLst/>
          </a:prstGeom>
          <a:noFill/>
          <a:ln w="9525">
            <a:noFill/>
            <a:miter lim="800000"/>
            <a:headEnd/>
            <a:tailEnd/>
          </a:ln>
        </p:spPr>
        <p:txBody>
          <a:bodyPr>
            <a:spAutoFit/>
          </a:bodyPr>
          <a:lstStyle/>
          <a:p>
            <a:pPr algn="ctr">
              <a:spcBef>
                <a:spcPct val="50000"/>
              </a:spcBef>
            </a:pPr>
            <a:r>
              <a:rPr lang="en-GB" sz="1600"/>
              <a:t>2005-2009</a:t>
            </a:r>
            <a:endParaRPr lang="en-US" sz="1600"/>
          </a:p>
        </p:txBody>
      </p:sp>
      <p:sp>
        <p:nvSpPr>
          <p:cNvPr id="14351" name="AutoShape 17"/>
          <p:cNvSpPr>
            <a:spLocks noChangeArrowheads="1"/>
          </p:cNvSpPr>
          <p:nvPr/>
        </p:nvSpPr>
        <p:spPr bwMode="auto">
          <a:xfrm>
            <a:off x="7164388" y="2420938"/>
            <a:ext cx="1728787" cy="1657350"/>
          </a:xfrm>
          <a:prstGeom prst="hexagon">
            <a:avLst>
              <a:gd name="adj" fmla="val 26078"/>
              <a:gd name="vf" fmla="val 115470"/>
            </a:avLst>
          </a:prstGeom>
          <a:solidFill>
            <a:schemeClr val="accent1"/>
          </a:solidFill>
          <a:ln w="9525">
            <a:solidFill>
              <a:schemeClr val="tx1"/>
            </a:solidFill>
            <a:miter lim="800000"/>
            <a:headEnd/>
            <a:tailEnd/>
          </a:ln>
        </p:spPr>
        <p:txBody>
          <a:bodyPr wrap="none" anchor="ctr"/>
          <a:lstStyle/>
          <a:p>
            <a:pPr algn="ctr"/>
            <a:r>
              <a:rPr lang="en-GB"/>
              <a:t>Impact 3</a:t>
            </a:r>
            <a:endParaRPr lang="en-US"/>
          </a:p>
        </p:txBody>
      </p:sp>
      <p:grpSp>
        <p:nvGrpSpPr>
          <p:cNvPr id="2" name="Group 18"/>
          <p:cNvGrpSpPr>
            <a:grpSpLocks/>
          </p:cNvGrpSpPr>
          <p:nvPr/>
        </p:nvGrpSpPr>
        <p:grpSpPr bwMode="auto">
          <a:xfrm>
            <a:off x="2411413" y="3429000"/>
            <a:ext cx="5392737" cy="976313"/>
            <a:chOff x="2411413" y="3429000"/>
            <a:chExt cx="5392737" cy="976313"/>
          </a:xfrm>
        </p:grpSpPr>
        <p:sp>
          <p:nvSpPr>
            <p:cNvPr id="14353" name="Freeform 18"/>
            <p:cNvSpPr>
              <a:spLocks/>
            </p:cNvSpPr>
            <p:nvPr/>
          </p:nvSpPr>
          <p:spPr bwMode="auto">
            <a:xfrm>
              <a:off x="2411413" y="3429000"/>
              <a:ext cx="423862"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sp>
          <p:nvSpPr>
            <p:cNvPr id="14354" name="Freeform 19"/>
            <p:cNvSpPr>
              <a:spLocks/>
            </p:cNvSpPr>
            <p:nvPr/>
          </p:nvSpPr>
          <p:spPr bwMode="auto">
            <a:xfrm>
              <a:off x="7380288" y="3429000"/>
              <a:ext cx="423862"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pic>
          <p:nvPicPr>
            <p:cNvPr id="14355" name="Picture 17"/>
            <p:cNvPicPr>
              <a:picLocks noChangeAspect="1" noChangeArrowheads="1"/>
            </p:cNvPicPr>
            <p:nvPr/>
          </p:nvPicPr>
          <p:blipFill>
            <a:blip r:embed="rId2" cstate="print"/>
            <a:srcRect/>
            <a:stretch>
              <a:fillRect/>
            </a:stretch>
          </p:blipFill>
          <p:spPr bwMode="auto">
            <a:xfrm>
              <a:off x="5643563" y="3929063"/>
              <a:ext cx="476250" cy="47625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2"/>
          <p:cNvSpPr>
            <a:spLocks noChangeArrowheads="1"/>
          </p:cNvSpPr>
          <p:nvPr/>
        </p:nvSpPr>
        <p:spPr bwMode="auto">
          <a:xfrm>
            <a:off x="5435600" y="3068638"/>
            <a:ext cx="1296988" cy="503237"/>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GB"/>
          </a:p>
        </p:txBody>
      </p:sp>
      <p:sp>
        <p:nvSpPr>
          <p:cNvPr id="15363" name="Rectangle 5"/>
          <p:cNvSpPr>
            <a:spLocks noChangeArrowheads="1"/>
          </p:cNvSpPr>
          <p:nvPr/>
        </p:nvSpPr>
        <p:spPr bwMode="auto">
          <a:xfrm>
            <a:off x="1331913" y="2349500"/>
            <a:ext cx="6840537" cy="3959225"/>
          </a:xfrm>
          <a:prstGeom prst="rect">
            <a:avLst/>
          </a:prstGeom>
          <a:noFill/>
          <a:ln w="9525">
            <a:noFill/>
            <a:miter lim="800000"/>
            <a:headEnd/>
            <a:tailEnd/>
          </a:ln>
        </p:spPr>
        <p:txBody>
          <a:bodyPr lIns="0" tIns="0" rIns="0" bIns="0"/>
          <a:lstStyle/>
          <a:p>
            <a:pPr marL="365125" indent="-365125">
              <a:lnSpc>
                <a:spcPts val="2800"/>
              </a:lnSpc>
              <a:spcAft>
                <a:spcPts val="1400"/>
              </a:spcAft>
              <a:buClr>
                <a:srgbClr val="0066FF"/>
              </a:buClr>
              <a:buSzPct val="140000"/>
              <a:buFontTx/>
              <a:buChar char="•"/>
            </a:pPr>
            <a:endParaRPr lang="en-US" sz="2000">
              <a:solidFill>
                <a:schemeClr val="tx2"/>
              </a:solidFill>
            </a:endParaRPr>
          </a:p>
        </p:txBody>
      </p:sp>
      <p:sp>
        <p:nvSpPr>
          <p:cNvPr id="15364" name="Text Box 5"/>
          <p:cNvSpPr txBox="1">
            <a:spLocks noChangeArrowheads="1"/>
          </p:cNvSpPr>
          <p:nvPr/>
        </p:nvSpPr>
        <p:spPr bwMode="auto">
          <a:xfrm>
            <a:off x="900113" y="2060575"/>
            <a:ext cx="1944687"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Research 1</a:t>
            </a:r>
          </a:p>
          <a:p>
            <a:pPr>
              <a:spcBef>
                <a:spcPct val="50000"/>
              </a:spcBef>
            </a:pPr>
            <a:r>
              <a:rPr lang="en-GB">
                <a:solidFill>
                  <a:srgbClr val="CC0000"/>
                </a:solidFill>
              </a:rPr>
              <a:t>Physics </a:t>
            </a:r>
            <a:r>
              <a:rPr lang="en-GB"/>
              <a:t>@ HEI</a:t>
            </a:r>
            <a:r>
              <a:rPr lang="en-GB">
                <a:solidFill>
                  <a:srgbClr val="CC0000"/>
                </a:solidFill>
              </a:rPr>
              <a:t> X</a:t>
            </a:r>
            <a:endParaRPr lang="en-US">
              <a:solidFill>
                <a:srgbClr val="CC0000"/>
              </a:solidFill>
            </a:endParaRPr>
          </a:p>
        </p:txBody>
      </p:sp>
      <p:sp>
        <p:nvSpPr>
          <p:cNvPr id="15365" name="Text Box 6"/>
          <p:cNvSpPr txBox="1">
            <a:spLocks noChangeArrowheads="1"/>
          </p:cNvSpPr>
          <p:nvPr/>
        </p:nvSpPr>
        <p:spPr bwMode="auto">
          <a:xfrm>
            <a:off x="2916238" y="2924175"/>
            <a:ext cx="2447925"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Exploitation</a:t>
            </a:r>
          </a:p>
          <a:p>
            <a:pPr>
              <a:spcBef>
                <a:spcPct val="50000"/>
              </a:spcBef>
            </a:pPr>
            <a:r>
              <a:rPr lang="en-GB">
                <a:solidFill>
                  <a:srgbClr val="CC0000"/>
                </a:solidFill>
              </a:rPr>
              <a:t>Engineering </a:t>
            </a:r>
            <a:r>
              <a:rPr lang="en-GB"/>
              <a:t>@ HEI</a:t>
            </a:r>
            <a:r>
              <a:rPr lang="en-GB">
                <a:solidFill>
                  <a:srgbClr val="CC0000"/>
                </a:solidFill>
              </a:rPr>
              <a:t> X</a:t>
            </a:r>
            <a:endParaRPr lang="en-US">
              <a:solidFill>
                <a:srgbClr val="CC0000"/>
              </a:solidFill>
            </a:endParaRPr>
          </a:p>
        </p:txBody>
      </p:sp>
      <p:sp>
        <p:nvSpPr>
          <p:cNvPr id="15366" name="AutoShape 8"/>
          <p:cNvSpPr>
            <a:spLocks noChangeArrowheads="1"/>
          </p:cNvSpPr>
          <p:nvPr/>
        </p:nvSpPr>
        <p:spPr bwMode="auto">
          <a:xfrm>
            <a:off x="6804025" y="2492375"/>
            <a:ext cx="1728788" cy="1657350"/>
          </a:xfrm>
          <a:prstGeom prst="hexagon">
            <a:avLst>
              <a:gd name="adj" fmla="val 26078"/>
              <a:gd name="vf" fmla="val 115470"/>
            </a:avLst>
          </a:prstGeom>
          <a:solidFill>
            <a:schemeClr val="accent1"/>
          </a:solidFill>
          <a:ln w="9525">
            <a:solidFill>
              <a:schemeClr val="tx1"/>
            </a:solidFill>
            <a:miter lim="800000"/>
            <a:headEnd/>
            <a:tailEnd/>
          </a:ln>
        </p:spPr>
        <p:txBody>
          <a:bodyPr wrap="none" anchor="ctr"/>
          <a:lstStyle/>
          <a:p>
            <a:pPr algn="ctr"/>
            <a:r>
              <a:rPr lang="en-GB"/>
              <a:t>Impact</a:t>
            </a:r>
            <a:endParaRPr lang="en-US"/>
          </a:p>
        </p:txBody>
      </p:sp>
      <p:sp>
        <p:nvSpPr>
          <p:cNvPr id="15367" name="AutoShape 9"/>
          <p:cNvSpPr>
            <a:spLocks noChangeArrowheads="1"/>
          </p:cNvSpPr>
          <p:nvPr/>
        </p:nvSpPr>
        <p:spPr bwMode="auto">
          <a:xfrm rot="5400000">
            <a:off x="2194719" y="2709069"/>
            <a:ext cx="576262" cy="8636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1"/>
          </a:solidFill>
          <a:ln w="9525">
            <a:solidFill>
              <a:schemeClr val="tx1"/>
            </a:solidFill>
            <a:miter lim="800000"/>
            <a:headEnd/>
            <a:tailEnd/>
          </a:ln>
        </p:spPr>
        <p:txBody>
          <a:bodyPr wrap="none" anchor="ctr"/>
          <a:lstStyle/>
          <a:p>
            <a:endParaRPr lang="en-GB"/>
          </a:p>
        </p:txBody>
      </p:sp>
      <p:grpSp>
        <p:nvGrpSpPr>
          <p:cNvPr id="2" name="Group 9"/>
          <p:cNvGrpSpPr>
            <a:grpSpLocks/>
          </p:cNvGrpSpPr>
          <p:nvPr/>
        </p:nvGrpSpPr>
        <p:grpSpPr bwMode="auto">
          <a:xfrm>
            <a:off x="611188" y="1916113"/>
            <a:ext cx="4294187" cy="1203325"/>
            <a:chOff x="611188" y="1916113"/>
            <a:chExt cx="4294187" cy="1203325"/>
          </a:xfrm>
        </p:grpSpPr>
        <p:sp>
          <p:nvSpPr>
            <p:cNvPr id="15369" name="Freeform 10"/>
            <p:cNvSpPr>
              <a:spLocks/>
            </p:cNvSpPr>
            <p:nvPr/>
          </p:nvSpPr>
          <p:spPr bwMode="auto">
            <a:xfrm>
              <a:off x="611188" y="1916113"/>
              <a:ext cx="423862"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pic>
          <p:nvPicPr>
            <p:cNvPr id="15370" name="Picture 17"/>
            <p:cNvPicPr>
              <a:picLocks noChangeAspect="1" noChangeArrowheads="1"/>
            </p:cNvPicPr>
            <p:nvPr/>
          </p:nvPicPr>
          <p:blipFill>
            <a:blip r:embed="rId2" cstate="print"/>
            <a:srcRect/>
            <a:stretch>
              <a:fillRect/>
            </a:stretch>
          </p:blipFill>
          <p:spPr bwMode="auto">
            <a:xfrm>
              <a:off x="4429125" y="2643188"/>
              <a:ext cx="476250" cy="47625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2"/>
          <p:cNvSpPr>
            <a:spLocks noChangeArrowheads="1"/>
          </p:cNvSpPr>
          <p:nvPr/>
        </p:nvSpPr>
        <p:spPr bwMode="auto">
          <a:xfrm>
            <a:off x="5435600" y="2997200"/>
            <a:ext cx="1366838" cy="503238"/>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GB"/>
          </a:p>
        </p:txBody>
      </p:sp>
      <p:sp>
        <p:nvSpPr>
          <p:cNvPr id="16387" name="Rectangle 5"/>
          <p:cNvSpPr>
            <a:spLocks noChangeArrowheads="1"/>
          </p:cNvSpPr>
          <p:nvPr/>
        </p:nvSpPr>
        <p:spPr bwMode="auto">
          <a:xfrm>
            <a:off x="1331913" y="2349500"/>
            <a:ext cx="6840537" cy="3959225"/>
          </a:xfrm>
          <a:prstGeom prst="rect">
            <a:avLst/>
          </a:prstGeom>
          <a:noFill/>
          <a:ln w="9525">
            <a:noFill/>
            <a:miter lim="800000"/>
            <a:headEnd/>
            <a:tailEnd/>
          </a:ln>
        </p:spPr>
        <p:txBody>
          <a:bodyPr lIns="0" tIns="0" rIns="0" bIns="0"/>
          <a:lstStyle/>
          <a:p>
            <a:pPr marL="365125" indent="-365125">
              <a:lnSpc>
                <a:spcPts val="2800"/>
              </a:lnSpc>
              <a:spcAft>
                <a:spcPts val="1400"/>
              </a:spcAft>
              <a:buClr>
                <a:srgbClr val="0066FF"/>
              </a:buClr>
              <a:buSzPct val="140000"/>
              <a:buFontTx/>
              <a:buChar char="•"/>
            </a:pPr>
            <a:endParaRPr lang="en-US" sz="2000">
              <a:solidFill>
                <a:schemeClr val="tx2"/>
              </a:solidFill>
            </a:endParaRPr>
          </a:p>
        </p:txBody>
      </p:sp>
      <p:sp>
        <p:nvSpPr>
          <p:cNvPr id="16388" name="Text Box 5"/>
          <p:cNvSpPr txBox="1">
            <a:spLocks noChangeArrowheads="1"/>
          </p:cNvSpPr>
          <p:nvPr/>
        </p:nvSpPr>
        <p:spPr bwMode="auto">
          <a:xfrm>
            <a:off x="755650" y="2060575"/>
            <a:ext cx="2089150"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solidFill>
                  <a:srgbClr val="CC0000"/>
                </a:solidFill>
              </a:rPr>
              <a:t>‘Basic’</a:t>
            </a:r>
            <a:r>
              <a:rPr lang="en-GB"/>
              <a:t> Research </a:t>
            </a:r>
            <a:r>
              <a:rPr lang="en-GB">
                <a:solidFill>
                  <a:srgbClr val="CC0000"/>
                </a:solidFill>
              </a:rPr>
              <a:t>1</a:t>
            </a:r>
          </a:p>
          <a:p>
            <a:pPr>
              <a:spcBef>
                <a:spcPct val="50000"/>
              </a:spcBef>
            </a:pPr>
            <a:r>
              <a:rPr lang="en-GB">
                <a:solidFill>
                  <a:srgbClr val="CC0000"/>
                </a:solidFill>
              </a:rPr>
              <a:t>Physics</a:t>
            </a:r>
            <a:r>
              <a:rPr lang="en-GB"/>
              <a:t> @ HEI </a:t>
            </a:r>
            <a:r>
              <a:rPr lang="en-GB">
                <a:solidFill>
                  <a:srgbClr val="CC0000"/>
                </a:solidFill>
              </a:rPr>
              <a:t>X</a:t>
            </a:r>
            <a:endParaRPr lang="en-US">
              <a:solidFill>
                <a:srgbClr val="CC0000"/>
              </a:solidFill>
            </a:endParaRPr>
          </a:p>
        </p:txBody>
      </p:sp>
      <p:sp>
        <p:nvSpPr>
          <p:cNvPr id="16389" name="Text Box 6"/>
          <p:cNvSpPr txBox="1">
            <a:spLocks noChangeArrowheads="1"/>
          </p:cNvSpPr>
          <p:nvPr/>
        </p:nvSpPr>
        <p:spPr bwMode="auto">
          <a:xfrm>
            <a:off x="2916238" y="2924175"/>
            <a:ext cx="2447925"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solidFill>
                  <a:srgbClr val="CC0000"/>
                </a:solidFill>
              </a:rPr>
              <a:t>‘Applied’</a:t>
            </a:r>
            <a:r>
              <a:rPr lang="en-GB"/>
              <a:t> Research </a:t>
            </a:r>
            <a:r>
              <a:rPr lang="en-GB">
                <a:solidFill>
                  <a:srgbClr val="CC0000"/>
                </a:solidFill>
              </a:rPr>
              <a:t>2</a:t>
            </a:r>
            <a:r>
              <a:rPr lang="en-GB"/>
              <a:t> </a:t>
            </a:r>
          </a:p>
          <a:p>
            <a:pPr>
              <a:spcBef>
                <a:spcPct val="50000"/>
              </a:spcBef>
            </a:pPr>
            <a:r>
              <a:rPr lang="en-GB">
                <a:solidFill>
                  <a:srgbClr val="CC0000"/>
                </a:solidFill>
              </a:rPr>
              <a:t>Engineering</a:t>
            </a:r>
            <a:r>
              <a:rPr lang="en-GB"/>
              <a:t> @ HEI </a:t>
            </a:r>
            <a:r>
              <a:rPr lang="en-GB">
                <a:solidFill>
                  <a:srgbClr val="CC0000"/>
                </a:solidFill>
              </a:rPr>
              <a:t>X</a:t>
            </a:r>
            <a:endParaRPr lang="en-US">
              <a:solidFill>
                <a:srgbClr val="CC0000"/>
              </a:solidFill>
            </a:endParaRPr>
          </a:p>
        </p:txBody>
      </p:sp>
      <p:sp>
        <p:nvSpPr>
          <p:cNvPr id="16390" name="AutoShape 8"/>
          <p:cNvSpPr>
            <a:spLocks noChangeArrowheads="1"/>
          </p:cNvSpPr>
          <p:nvPr/>
        </p:nvSpPr>
        <p:spPr bwMode="auto">
          <a:xfrm>
            <a:off x="6804025" y="2420938"/>
            <a:ext cx="1728788" cy="1657350"/>
          </a:xfrm>
          <a:prstGeom prst="hexagon">
            <a:avLst>
              <a:gd name="adj" fmla="val 26078"/>
              <a:gd name="vf" fmla="val 115470"/>
            </a:avLst>
          </a:prstGeom>
          <a:solidFill>
            <a:schemeClr val="accent1"/>
          </a:solidFill>
          <a:ln w="9525">
            <a:solidFill>
              <a:schemeClr val="tx1"/>
            </a:solidFill>
            <a:miter lim="800000"/>
            <a:headEnd/>
            <a:tailEnd/>
          </a:ln>
        </p:spPr>
        <p:txBody>
          <a:bodyPr wrap="none" anchor="ctr"/>
          <a:lstStyle/>
          <a:p>
            <a:pPr algn="ctr"/>
            <a:r>
              <a:rPr lang="en-GB"/>
              <a:t>Impact</a:t>
            </a:r>
            <a:endParaRPr lang="en-US"/>
          </a:p>
        </p:txBody>
      </p:sp>
      <p:sp>
        <p:nvSpPr>
          <p:cNvPr id="16391" name="AutoShape 9"/>
          <p:cNvSpPr>
            <a:spLocks noChangeArrowheads="1"/>
          </p:cNvSpPr>
          <p:nvPr/>
        </p:nvSpPr>
        <p:spPr bwMode="auto">
          <a:xfrm rot="5400000">
            <a:off x="2194719" y="2709069"/>
            <a:ext cx="576262" cy="8636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1"/>
          </a:solidFill>
          <a:ln w="9525">
            <a:solidFill>
              <a:schemeClr val="tx1"/>
            </a:solidFill>
            <a:miter lim="800000"/>
            <a:headEnd/>
            <a:tailEnd/>
          </a:ln>
        </p:spPr>
        <p:txBody>
          <a:bodyPr wrap="none" anchor="ctr"/>
          <a:lstStyle/>
          <a:p>
            <a:endParaRPr lang="en-GB"/>
          </a:p>
        </p:txBody>
      </p:sp>
      <p:grpSp>
        <p:nvGrpSpPr>
          <p:cNvPr id="2" name="Group 9"/>
          <p:cNvGrpSpPr>
            <a:grpSpLocks/>
          </p:cNvGrpSpPr>
          <p:nvPr/>
        </p:nvGrpSpPr>
        <p:grpSpPr bwMode="auto">
          <a:xfrm>
            <a:off x="468313" y="1916113"/>
            <a:ext cx="4959350" cy="2239962"/>
            <a:chOff x="468313" y="1916113"/>
            <a:chExt cx="4959350" cy="2239962"/>
          </a:xfrm>
        </p:grpSpPr>
        <p:sp>
          <p:nvSpPr>
            <p:cNvPr id="16393" name="Freeform 10"/>
            <p:cNvSpPr>
              <a:spLocks/>
            </p:cNvSpPr>
            <p:nvPr/>
          </p:nvSpPr>
          <p:spPr bwMode="auto">
            <a:xfrm>
              <a:off x="468313" y="1916113"/>
              <a:ext cx="423862"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sp>
          <p:nvSpPr>
            <p:cNvPr id="16394" name="Freeform 11"/>
            <p:cNvSpPr>
              <a:spLocks/>
            </p:cNvSpPr>
            <p:nvPr/>
          </p:nvSpPr>
          <p:spPr bwMode="auto">
            <a:xfrm>
              <a:off x="5003800" y="3429000"/>
              <a:ext cx="423863"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ChangeArrowheads="1"/>
          </p:cNvSpPr>
          <p:nvPr/>
        </p:nvSpPr>
        <p:spPr bwMode="auto">
          <a:xfrm>
            <a:off x="5508625" y="2997200"/>
            <a:ext cx="1366838" cy="5746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GB"/>
          </a:p>
        </p:txBody>
      </p:sp>
      <p:sp>
        <p:nvSpPr>
          <p:cNvPr id="17411" name="Rectangle 5"/>
          <p:cNvSpPr>
            <a:spLocks noChangeArrowheads="1"/>
          </p:cNvSpPr>
          <p:nvPr/>
        </p:nvSpPr>
        <p:spPr bwMode="auto">
          <a:xfrm>
            <a:off x="1331913" y="2349500"/>
            <a:ext cx="6840537" cy="3959225"/>
          </a:xfrm>
          <a:prstGeom prst="rect">
            <a:avLst/>
          </a:prstGeom>
          <a:noFill/>
          <a:ln w="9525">
            <a:noFill/>
            <a:miter lim="800000"/>
            <a:headEnd/>
            <a:tailEnd/>
          </a:ln>
        </p:spPr>
        <p:txBody>
          <a:bodyPr lIns="0" tIns="0" rIns="0" bIns="0"/>
          <a:lstStyle/>
          <a:p>
            <a:pPr marL="365125" indent="-365125">
              <a:lnSpc>
                <a:spcPts val="2800"/>
              </a:lnSpc>
              <a:spcAft>
                <a:spcPts val="1400"/>
              </a:spcAft>
              <a:buClr>
                <a:srgbClr val="0066FF"/>
              </a:buClr>
              <a:buSzPct val="140000"/>
              <a:buFontTx/>
              <a:buChar char="•"/>
            </a:pPr>
            <a:endParaRPr lang="en-US" sz="2000">
              <a:solidFill>
                <a:schemeClr val="tx2"/>
              </a:solidFill>
            </a:endParaRPr>
          </a:p>
        </p:txBody>
      </p:sp>
      <p:sp>
        <p:nvSpPr>
          <p:cNvPr id="17412" name="Text Box 5"/>
          <p:cNvSpPr txBox="1">
            <a:spLocks noChangeArrowheads="1"/>
          </p:cNvSpPr>
          <p:nvPr/>
        </p:nvSpPr>
        <p:spPr bwMode="auto">
          <a:xfrm>
            <a:off x="3635375" y="2924175"/>
            <a:ext cx="1800225"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Prof A @ HEI X</a:t>
            </a:r>
          </a:p>
          <a:p>
            <a:pPr>
              <a:spcBef>
                <a:spcPct val="50000"/>
              </a:spcBef>
            </a:pPr>
            <a:r>
              <a:rPr lang="en-GB"/>
              <a:t>Expert advisor</a:t>
            </a:r>
            <a:endParaRPr lang="en-US"/>
          </a:p>
        </p:txBody>
      </p:sp>
      <p:sp>
        <p:nvSpPr>
          <p:cNvPr id="17413" name="Text Box 6"/>
          <p:cNvSpPr txBox="1">
            <a:spLocks noChangeArrowheads="1"/>
          </p:cNvSpPr>
          <p:nvPr/>
        </p:nvSpPr>
        <p:spPr bwMode="auto">
          <a:xfrm>
            <a:off x="5795963" y="3124200"/>
            <a:ext cx="893762" cy="304800"/>
          </a:xfrm>
          <a:prstGeom prst="rect">
            <a:avLst/>
          </a:prstGeom>
          <a:noFill/>
          <a:ln w="9525">
            <a:noFill/>
            <a:miter lim="800000"/>
            <a:headEnd/>
            <a:tailEnd/>
          </a:ln>
        </p:spPr>
        <p:txBody>
          <a:bodyPr wrap="none">
            <a:spAutoFit/>
          </a:bodyPr>
          <a:lstStyle/>
          <a:p>
            <a:r>
              <a:rPr lang="en-GB" sz="1400"/>
              <a:t>influence</a:t>
            </a:r>
            <a:endParaRPr lang="en-US" sz="1400"/>
          </a:p>
        </p:txBody>
      </p:sp>
      <p:sp>
        <p:nvSpPr>
          <p:cNvPr id="17414" name="AutoShape 7"/>
          <p:cNvSpPr>
            <a:spLocks noChangeArrowheads="1"/>
          </p:cNvSpPr>
          <p:nvPr/>
        </p:nvSpPr>
        <p:spPr bwMode="auto">
          <a:xfrm>
            <a:off x="6946900" y="2420938"/>
            <a:ext cx="1728788" cy="1657350"/>
          </a:xfrm>
          <a:prstGeom prst="hexagon">
            <a:avLst>
              <a:gd name="adj" fmla="val 26078"/>
              <a:gd name="vf" fmla="val 115470"/>
            </a:avLst>
          </a:prstGeom>
          <a:solidFill>
            <a:schemeClr val="accent1"/>
          </a:solidFill>
          <a:ln w="9525">
            <a:solidFill>
              <a:schemeClr val="tx1"/>
            </a:solidFill>
            <a:miter lim="800000"/>
            <a:headEnd/>
            <a:tailEnd/>
          </a:ln>
        </p:spPr>
        <p:txBody>
          <a:bodyPr wrap="none" anchor="ctr"/>
          <a:lstStyle/>
          <a:p>
            <a:pPr algn="ctr"/>
            <a:r>
              <a:rPr lang="en-GB"/>
              <a:t>Public policy </a:t>
            </a:r>
          </a:p>
          <a:p>
            <a:pPr algn="ctr"/>
            <a:r>
              <a:rPr lang="en-GB"/>
              <a:t>change</a:t>
            </a:r>
            <a:endParaRPr lang="en-US"/>
          </a:p>
        </p:txBody>
      </p:sp>
      <p:sp>
        <p:nvSpPr>
          <p:cNvPr id="17415" name="AutoShape 10"/>
          <p:cNvSpPr>
            <a:spLocks noChangeArrowheads="1"/>
          </p:cNvSpPr>
          <p:nvPr/>
        </p:nvSpPr>
        <p:spPr bwMode="auto">
          <a:xfrm>
            <a:off x="395288" y="1628775"/>
            <a:ext cx="3024187" cy="1295400"/>
          </a:xfrm>
          <a:prstGeom prst="flowChartMultidocument">
            <a:avLst/>
          </a:prstGeom>
          <a:solidFill>
            <a:schemeClr val="accent1"/>
          </a:solidFill>
          <a:ln w="9525">
            <a:solidFill>
              <a:schemeClr val="tx1"/>
            </a:solidFill>
            <a:miter lim="800000"/>
            <a:headEnd/>
            <a:tailEnd/>
          </a:ln>
        </p:spPr>
        <p:txBody>
          <a:bodyPr wrap="none" anchor="ctr"/>
          <a:lstStyle/>
          <a:p>
            <a:pPr algn="ctr"/>
            <a:r>
              <a:rPr lang="en-GB"/>
              <a:t>Knowledge pool</a:t>
            </a:r>
            <a:endParaRPr lang="en-US"/>
          </a:p>
        </p:txBody>
      </p:sp>
      <p:sp>
        <p:nvSpPr>
          <p:cNvPr id="17416" name="AutoShape 11"/>
          <p:cNvSpPr>
            <a:spLocks noChangeArrowheads="1"/>
          </p:cNvSpPr>
          <p:nvPr/>
        </p:nvSpPr>
        <p:spPr bwMode="auto">
          <a:xfrm rot="5400000">
            <a:off x="2628107" y="2564606"/>
            <a:ext cx="647700" cy="1223963"/>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1"/>
          </a:solidFill>
          <a:ln w="9525">
            <a:solidFill>
              <a:schemeClr val="tx1"/>
            </a:solidFill>
            <a:miter lim="800000"/>
            <a:headEnd/>
            <a:tailEnd/>
          </a:ln>
        </p:spPr>
        <p:txBody>
          <a:bodyPr wrap="none" anchor="ctr"/>
          <a:lstStyle/>
          <a:p>
            <a:endParaRPr lang="en-GB"/>
          </a:p>
        </p:txBody>
      </p:sp>
      <p:pic>
        <p:nvPicPr>
          <p:cNvPr id="17417" name="Picture 17"/>
          <p:cNvPicPr>
            <a:picLocks noChangeAspect="1" noChangeArrowheads="1"/>
          </p:cNvPicPr>
          <p:nvPr/>
        </p:nvPicPr>
        <p:blipFill>
          <a:blip r:embed="rId2" cstate="print"/>
          <a:srcRect/>
          <a:stretch>
            <a:fillRect/>
          </a:stretch>
        </p:blipFill>
        <p:spPr bwMode="auto">
          <a:xfrm>
            <a:off x="5072063" y="3571875"/>
            <a:ext cx="476250" cy="476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417"/>
                                        </p:tgtEl>
                                        <p:attrNameLst>
                                          <p:attrName>style.visibility</p:attrName>
                                        </p:attrNameLst>
                                      </p:cBhvr>
                                      <p:to>
                                        <p:strVal val="visible"/>
                                      </p:to>
                                    </p:set>
                                    <p:animEffect transition="in" filter="wipe(down)">
                                      <p:cBhvr>
                                        <p:cTn id="7" dur="500"/>
                                        <p:tgtEl>
                                          <p:spTgt spid="174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p:cNvSpPr>
            <a:spLocks noChangeArrowheads="1"/>
          </p:cNvSpPr>
          <p:nvPr/>
        </p:nvSpPr>
        <p:spPr bwMode="auto">
          <a:xfrm>
            <a:off x="5508625" y="2997200"/>
            <a:ext cx="1366838" cy="5746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GB"/>
          </a:p>
        </p:txBody>
      </p:sp>
      <p:sp>
        <p:nvSpPr>
          <p:cNvPr id="18435" name="Rectangle 5"/>
          <p:cNvSpPr>
            <a:spLocks noChangeArrowheads="1"/>
          </p:cNvSpPr>
          <p:nvPr/>
        </p:nvSpPr>
        <p:spPr bwMode="auto">
          <a:xfrm>
            <a:off x="1331913" y="2349500"/>
            <a:ext cx="6840537" cy="3959225"/>
          </a:xfrm>
          <a:prstGeom prst="rect">
            <a:avLst/>
          </a:prstGeom>
          <a:noFill/>
          <a:ln w="9525">
            <a:noFill/>
            <a:miter lim="800000"/>
            <a:headEnd/>
            <a:tailEnd/>
          </a:ln>
        </p:spPr>
        <p:txBody>
          <a:bodyPr lIns="0" tIns="0" rIns="0" bIns="0"/>
          <a:lstStyle/>
          <a:p>
            <a:pPr marL="365125" indent="-365125">
              <a:lnSpc>
                <a:spcPts val="2800"/>
              </a:lnSpc>
              <a:spcAft>
                <a:spcPts val="1400"/>
              </a:spcAft>
              <a:buClr>
                <a:srgbClr val="0066FF"/>
              </a:buClr>
              <a:buSzPct val="140000"/>
              <a:buFontTx/>
              <a:buChar char="•"/>
            </a:pPr>
            <a:endParaRPr lang="en-US" sz="2000">
              <a:solidFill>
                <a:schemeClr val="tx2"/>
              </a:solidFill>
            </a:endParaRPr>
          </a:p>
        </p:txBody>
      </p:sp>
      <p:sp>
        <p:nvSpPr>
          <p:cNvPr id="18436" name="Text Box 5"/>
          <p:cNvSpPr txBox="1">
            <a:spLocks noChangeArrowheads="1"/>
          </p:cNvSpPr>
          <p:nvPr/>
        </p:nvSpPr>
        <p:spPr bwMode="auto">
          <a:xfrm>
            <a:off x="3635375" y="2924175"/>
            <a:ext cx="1800225"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Prof A @ HEI X</a:t>
            </a:r>
          </a:p>
          <a:p>
            <a:pPr>
              <a:spcBef>
                <a:spcPct val="50000"/>
              </a:spcBef>
            </a:pPr>
            <a:r>
              <a:rPr lang="en-GB"/>
              <a:t>Expert advisor</a:t>
            </a:r>
            <a:endParaRPr lang="en-US"/>
          </a:p>
        </p:txBody>
      </p:sp>
      <p:sp>
        <p:nvSpPr>
          <p:cNvPr id="18437" name="Text Box 6"/>
          <p:cNvSpPr txBox="1">
            <a:spLocks noChangeArrowheads="1"/>
          </p:cNvSpPr>
          <p:nvPr/>
        </p:nvSpPr>
        <p:spPr bwMode="auto">
          <a:xfrm>
            <a:off x="5795963" y="3124200"/>
            <a:ext cx="893762" cy="304800"/>
          </a:xfrm>
          <a:prstGeom prst="rect">
            <a:avLst/>
          </a:prstGeom>
          <a:noFill/>
          <a:ln w="9525">
            <a:noFill/>
            <a:miter lim="800000"/>
            <a:headEnd/>
            <a:tailEnd/>
          </a:ln>
        </p:spPr>
        <p:txBody>
          <a:bodyPr wrap="none">
            <a:spAutoFit/>
          </a:bodyPr>
          <a:lstStyle/>
          <a:p>
            <a:r>
              <a:rPr lang="en-GB" sz="1400"/>
              <a:t>influence</a:t>
            </a:r>
            <a:endParaRPr lang="en-US" sz="1400"/>
          </a:p>
        </p:txBody>
      </p:sp>
      <p:sp>
        <p:nvSpPr>
          <p:cNvPr id="18438" name="AutoShape 7"/>
          <p:cNvSpPr>
            <a:spLocks noChangeArrowheads="1"/>
          </p:cNvSpPr>
          <p:nvPr/>
        </p:nvSpPr>
        <p:spPr bwMode="auto">
          <a:xfrm>
            <a:off x="6946900" y="2420938"/>
            <a:ext cx="1728788" cy="1657350"/>
          </a:xfrm>
          <a:prstGeom prst="hexagon">
            <a:avLst>
              <a:gd name="adj" fmla="val 26078"/>
              <a:gd name="vf" fmla="val 115470"/>
            </a:avLst>
          </a:prstGeom>
          <a:solidFill>
            <a:schemeClr val="accent1"/>
          </a:solidFill>
          <a:ln w="9525">
            <a:solidFill>
              <a:schemeClr val="tx1"/>
            </a:solidFill>
            <a:miter lim="800000"/>
            <a:headEnd/>
            <a:tailEnd/>
          </a:ln>
        </p:spPr>
        <p:txBody>
          <a:bodyPr wrap="none" anchor="ctr"/>
          <a:lstStyle/>
          <a:p>
            <a:pPr algn="ctr"/>
            <a:r>
              <a:rPr lang="en-GB"/>
              <a:t>Public policy </a:t>
            </a:r>
          </a:p>
          <a:p>
            <a:pPr algn="ctr"/>
            <a:r>
              <a:rPr lang="en-GB"/>
              <a:t>change</a:t>
            </a:r>
            <a:endParaRPr lang="en-US"/>
          </a:p>
        </p:txBody>
      </p:sp>
      <p:sp>
        <p:nvSpPr>
          <p:cNvPr id="18439" name="AutoShape 8"/>
          <p:cNvSpPr>
            <a:spLocks noChangeArrowheads="1"/>
          </p:cNvSpPr>
          <p:nvPr/>
        </p:nvSpPr>
        <p:spPr bwMode="auto">
          <a:xfrm>
            <a:off x="395288" y="1628775"/>
            <a:ext cx="3024187" cy="1295400"/>
          </a:xfrm>
          <a:prstGeom prst="flowChartMultidocument">
            <a:avLst/>
          </a:prstGeom>
          <a:solidFill>
            <a:schemeClr val="accent1"/>
          </a:solidFill>
          <a:ln w="9525">
            <a:solidFill>
              <a:schemeClr val="tx1"/>
            </a:solidFill>
            <a:miter lim="800000"/>
            <a:headEnd/>
            <a:tailEnd/>
          </a:ln>
        </p:spPr>
        <p:txBody>
          <a:bodyPr wrap="none" anchor="ctr"/>
          <a:lstStyle/>
          <a:p>
            <a:pPr algn="ctr"/>
            <a:r>
              <a:rPr lang="en-GB"/>
              <a:t>Knowledge pool</a:t>
            </a:r>
            <a:endParaRPr lang="en-US"/>
          </a:p>
        </p:txBody>
      </p:sp>
      <p:sp>
        <p:nvSpPr>
          <p:cNvPr id="18440" name="AutoShape 9"/>
          <p:cNvSpPr>
            <a:spLocks noChangeArrowheads="1"/>
          </p:cNvSpPr>
          <p:nvPr/>
        </p:nvSpPr>
        <p:spPr bwMode="auto">
          <a:xfrm rot="5400000">
            <a:off x="2628107" y="2564606"/>
            <a:ext cx="647700" cy="1223963"/>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1"/>
          </a:solidFill>
          <a:ln w="9525">
            <a:solidFill>
              <a:schemeClr val="tx1"/>
            </a:solidFill>
            <a:miter lim="800000"/>
            <a:headEnd/>
            <a:tailEnd/>
          </a:ln>
        </p:spPr>
        <p:txBody>
          <a:bodyPr wrap="none" anchor="ctr"/>
          <a:lstStyle/>
          <a:p>
            <a:endParaRPr lang="en-GB"/>
          </a:p>
        </p:txBody>
      </p:sp>
      <p:sp>
        <p:nvSpPr>
          <p:cNvPr id="18441" name="AutoShape 11"/>
          <p:cNvSpPr>
            <a:spLocks noChangeArrowheads="1"/>
          </p:cNvSpPr>
          <p:nvPr/>
        </p:nvSpPr>
        <p:spPr bwMode="auto">
          <a:xfrm>
            <a:off x="468313" y="4438650"/>
            <a:ext cx="3024187" cy="1295400"/>
          </a:xfrm>
          <a:prstGeom prst="flowChartMultidocument">
            <a:avLst/>
          </a:prstGeom>
          <a:solidFill>
            <a:schemeClr val="accent1"/>
          </a:solidFill>
          <a:ln w="9525">
            <a:solidFill>
              <a:schemeClr val="tx1"/>
            </a:solidFill>
            <a:miter lim="800000"/>
            <a:headEnd/>
            <a:tailEnd/>
          </a:ln>
        </p:spPr>
        <p:txBody>
          <a:bodyPr wrap="none" anchor="ctr"/>
          <a:lstStyle/>
          <a:p>
            <a:pPr algn="ctr"/>
            <a:r>
              <a:rPr lang="en-GB"/>
              <a:t>Research by Prof A</a:t>
            </a:r>
          </a:p>
          <a:p>
            <a:pPr algn="ctr"/>
            <a:r>
              <a:rPr lang="en-GB"/>
              <a:t>@ HEI X</a:t>
            </a:r>
            <a:endParaRPr lang="en-US"/>
          </a:p>
        </p:txBody>
      </p:sp>
      <p:sp>
        <p:nvSpPr>
          <p:cNvPr id="18442" name="AutoShape 12"/>
          <p:cNvSpPr>
            <a:spLocks noChangeArrowheads="1"/>
          </p:cNvSpPr>
          <p:nvPr/>
        </p:nvSpPr>
        <p:spPr bwMode="auto">
          <a:xfrm>
            <a:off x="3636963" y="3789363"/>
            <a:ext cx="647700" cy="1223962"/>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1"/>
          </a:solidFill>
          <a:ln w="9525">
            <a:solidFill>
              <a:schemeClr val="tx1"/>
            </a:solidFill>
            <a:miter lim="800000"/>
            <a:headEnd/>
            <a:tailEnd/>
          </a:ln>
        </p:spPr>
        <p:txBody>
          <a:bodyPr wrap="none" anchor="ctr"/>
          <a:lstStyle/>
          <a:p>
            <a:endParaRPr lang="en-GB"/>
          </a:p>
        </p:txBody>
      </p:sp>
      <p:sp>
        <p:nvSpPr>
          <p:cNvPr id="18443" name="Freeform 13"/>
          <p:cNvSpPr>
            <a:spLocks/>
          </p:cNvSpPr>
          <p:nvPr/>
        </p:nvSpPr>
        <p:spPr bwMode="auto">
          <a:xfrm>
            <a:off x="5003800" y="3429000"/>
            <a:ext cx="423863"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443"/>
                                        </p:tgtEl>
                                        <p:attrNameLst>
                                          <p:attrName>style.visibility</p:attrName>
                                        </p:attrNameLst>
                                      </p:cBhvr>
                                      <p:to>
                                        <p:strVal val="visible"/>
                                      </p:to>
                                    </p:set>
                                    <p:animEffect transition="in" filter="wipe(down)">
                                      <p:cBhvr>
                                        <p:cTn id="7" dur="500"/>
                                        <p:tgtEl>
                                          <p:spTgt spid="184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p:cNvSpPr>
            <a:spLocks noChangeArrowheads="1"/>
          </p:cNvSpPr>
          <p:nvPr/>
        </p:nvSpPr>
        <p:spPr bwMode="auto">
          <a:xfrm>
            <a:off x="5508625" y="2997200"/>
            <a:ext cx="1366838" cy="5746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GB"/>
          </a:p>
        </p:txBody>
      </p:sp>
      <p:sp>
        <p:nvSpPr>
          <p:cNvPr id="19459" name="Rectangle 5"/>
          <p:cNvSpPr>
            <a:spLocks noChangeArrowheads="1"/>
          </p:cNvSpPr>
          <p:nvPr/>
        </p:nvSpPr>
        <p:spPr bwMode="auto">
          <a:xfrm>
            <a:off x="1331913" y="2349500"/>
            <a:ext cx="6840537" cy="3959225"/>
          </a:xfrm>
          <a:prstGeom prst="rect">
            <a:avLst/>
          </a:prstGeom>
          <a:noFill/>
          <a:ln w="9525">
            <a:noFill/>
            <a:miter lim="800000"/>
            <a:headEnd/>
            <a:tailEnd/>
          </a:ln>
        </p:spPr>
        <p:txBody>
          <a:bodyPr lIns="0" tIns="0" rIns="0" bIns="0"/>
          <a:lstStyle/>
          <a:p>
            <a:pPr marL="365125" indent="-365125">
              <a:lnSpc>
                <a:spcPts val="2800"/>
              </a:lnSpc>
              <a:spcAft>
                <a:spcPts val="1400"/>
              </a:spcAft>
              <a:buClr>
                <a:srgbClr val="0066FF"/>
              </a:buClr>
              <a:buSzPct val="140000"/>
              <a:buFontTx/>
              <a:buChar char="•"/>
            </a:pPr>
            <a:endParaRPr lang="en-US" sz="2000">
              <a:solidFill>
                <a:schemeClr val="tx2"/>
              </a:solidFill>
            </a:endParaRPr>
          </a:p>
        </p:txBody>
      </p:sp>
      <p:sp>
        <p:nvSpPr>
          <p:cNvPr id="19460" name="Text Box 5"/>
          <p:cNvSpPr txBox="1">
            <a:spLocks noChangeArrowheads="1"/>
          </p:cNvSpPr>
          <p:nvPr/>
        </p:nvSpPr>
        <p:spPr bwMode="auto">
          <a:xfrm>
            <a:off x="3635375" y="2924175"/>
            <a:ext cx="1800225"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Prof A @ HEI </a:t>
            </a:r>
            <a:r>
              <a:rPr lang="en-GB">
                <a:solidFill>
                  <a:srgbClr val="CC0000"/>
                </a:solidFill>
              </a:rPr>
              <a:t>X</a:t>
            </a:r>
          </a:p>
          <a:p>
            <a:pPr>
              <a:spcBef>
                <a:spcPct val="50000"/>
              </a:spcBef>
            </a:pPr>
            <a:r>
              <a:rPr lang="en-GB"/>
              <a:t>Expert advisor</a:t>
            </a:r>
            <a:endParaRPr lang="en-US"/>
          </a:p>
        </p:txBody>
      </p:sp>
      <p:sp>
        <p:nvSpPr>
          <p:cNvPr id="19461" name="Text Box 6"/>
          <p:cNvSpPr txBox="1">
            <a:spLocks noChangeArrowheads="1"/>
          </p:cNvSpPr>
          <p:nvPr/>
        </p:nvSpPr>
        <p:spPr bwMode="auto">
          <a:xfrm>
            <a:off x="5795963" y="3124200"/>
            <a:ext cx="893762" cy="304800"/>
          </a:xfrm>
          <a:prstGeom prst="rect">
            <a:avLst/>
          </a:prstGeom>
          <a:noFill/>
          <a:ln w="9525">
            <a:noFill/>
            <a:miter lim="800000"/>
            <a:headEnd/>
            <a:tailEnd/>
          </a:ln>
        </p:spPr>
        <p:txBody>
          <a:bodyPr wrap="none">
            <a:spAutoFit/>
          </a:bodyPr>
          <a:lstStyle/>
          <a:p>
            <a:r>
              <a:rPr lang="en-GB" sz="1400"/>
              <a:t>influence</a:t>
            </a:r>
            <a:endParaRPr lang="en-US" sz="1400"/>
          </a:p>
        </p:txBody>
      </p:sp>
      <p:sp>
        <p:nvSpPr>
          <p:cNvPr id="19462" name="AutoShape 7"/>
          <p:cNvSpPr>
            <a:spLocks noChangeArrowheads="1"/>
          </p:cNvSpPr>
          <p:nvPr/>
        </p:nvSpPr>
        <p:spPr bwMode="auto">
          <a:xfrm>
            <a:off x="6946900" y="2420938"/>
            <a:ext cx="1728788" cy="1657350"/>
          </a:xfrm>
          <a:prstGeom prst="hexagon">
            <a:avLst>
              <a:gd name="adj" fmla="val 26078"/>
              <a:gd name="vf" fmla="val 115470"/>
            </a:avLst>
          </a:prstGeom>
          <a:solidFill>
            <a:schemeClr val="accent1"/>
          </a:solidFill>
          <a:ln w="9525">
            <a:solidFill>
              <a:schemeClr val="tx1"/>
            </a:solidFill>
            <a:miter lim="800000"/>
            <a:headEnd/>
            <a:tailEnd/>
          </a:ln>
        </p:spPr>
        <p:txBody>
          <a:bodyPr wrap="none" anchor="ctr"/>
          <a:lstStyle/>
          <a:p>
            <a:pPr algn="ctr"/>
            <a:r>
              <a:rPr lang="en-GB"/>
              <a:t>Public policy </a:t>
            </a:r>
          </a:p>
          <a:p>
            <a:pPr algn="ctr"/>
            <a:r>
              <a:rPr lang="en-GB"/>
              <a:t>change</a:t>
            </a:r>
            <a:endParaRPr lang="en-US"/>
          </a:p>
        </p:txBody>
      </p:sp>
      <p:sp>
        <p:nvSpPr>
          <p:cNvPr id="19463" name="AutoShape 8"/>
          <p:cNvSpPr>
            <a:spLocks noChangeArrowheads="1"/>
          </p:cNvSpPr>
          <p:nvPr/>
        </p:nvSpPr>
        <p:spPr bwMode="auto">
          <a:xfrm>
            <a:off x="395288" y="1628775"/>
            <a:ext cx="3024187" cy="1295400"/>
          </a:xfrm>
          <a:prstGeom prst="flowChartMultidocument">
            <a:avLst/>
          </a:prstGeom>
          <a:solidFill>
            <a:schemeClr val="accent1"/>
          </a:solidFill>
          <a:ln w="9525">
            <a:solidFill>
              <a:schemeClr val="tx1"/>
            </a:solidFill>
            <a:miter lim="800000"/>
            <a:headEnd/>
            <a:tailEnd/>
          </a:ln>
        </p:spPr>
        <p:txBody>
          <a:bodyPr wrap="none" anchor="ctr"/>
          <a:lstStyle/>
          <a:p>
            <a:pPr algn="ctr"/>
            <a:r>
              <a:rPr lang="en-GB"/>
              <a:t>Knowledge pool</a:t>
            </a:r>
            <a:endParaRPr lang="en-US"/>
          </a:p>
        </p:txBody>
      </p:sp>
      <p:sp>
        <p:nvSpPr>
          <p:cNvPr id="19464" name="AutoShape 9"/>
          <p:cNvSpPr>
            <a:spLocks noChangeArrowheads="1"/>
          </p:cNvSpPr>
          <p:nvPr/>
        </p:nvSpPr>
        <p:spPr bwMode="auto">
          <a:xfrm rot="5400000">
            <a:off x="2628107" y="2564606"/>
            <a:ext cx="647700" cy="1223963"/>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1"/>
          </a:solidFill>
          <a:ln w="9525">
            <a:solidFill>
              <a:schemeClr val="tx1"/>
            </a:solidFill>
            <a:miter lim="800000"/>
            <a:headEnd/>
            <a:tailEnd/>
          </a:ln>
        </p:spPr>
        <p:txBody>
          <a:bodyPr wrap="none" anchor="ctr"/>
          <a:lstStyle/>
          <a:p>
            <a:endParaRPr lang="en-GB"/>
          </a:p>
        </p:txBody>
      </p:sp>
      <p:sp>
        <p:nvSpPr>
          <p:cNvPr id="19465" name="AutoShape 10"/>
          <p:cNvSpPr>
            <a:spLocks noChangeArrowheads="1"/>
          </p:cNvSpPr>
          <p:nvPr/>
        </p:nvSpPr>
        <p:spPr bwMode="auto">
          <a:xfrm>
            <a:off x="468313" y="4438650"/>
            <a:ext cx="3024187" cy="1295400"/>
          </a:xfrm>
          <a:prstGeom prst="flowChartMultidocument">
            <a:avLst/>
          </a:prstGeom>
          <a:solidFill>
            <a:schemeClr val="accent1"/>
          </a:solidFill>
          <a:ln w="9525">
            <a:solidFill>
              <a:schemeClr val="tx1"/>
            </a:solidFill>
            <a:miter lim="800000"/>
            <a:headEnd/>
            <a:tailEnd/>
          </a:ln>
        </p:spPr>
        <p:txBody>
          <a:bodyPr wrap="none" anchor="ctr"/>
          <a:lstStyle/>
          <a:p>
            <a:pPr algn="ctr"/>
            <a:r>
              <a:rPr lang="en-GB"/>
              <a:t>Research by Prof A</a:t>
            </a:r>
          </a:p>
          <a:p>
            <a:pPr algn="ctr"/>
            <a:r>
              <a:rPr lang="en-GB"/>
              <a:t>@ HEI </a:t>
            </a:r>
            <a:r>
              <a:rPr lang="en-GB">
                <a:solidFill>
                  <a:srgbClr val="CC0000"/>
                </a:solidFill>
              </a:rPr>
              <a:t>X,</a:t>
            </a:r>
            <a:r>
              <a:rPr lang="en-GB"/>
              <a:t> </a:t>
            </a:r>
            <a:r>
              <a:rPr lang="en-GB">
                <a:solidFill>
                  <a:srgbClr val="CC0000"/>
                </a:solidFill>
              </a:rPr>
              <a:t>Y, Z</a:t>
            </a:r>
            <a:endParaRPr lang="en-US">
              <a:solidFill>
                <a:srgbClr val="CC0000"/>
              </a:solidFill>
            </a:endParaRPr>
          </a:p>
        </p:txBody>
      </p:sp>
      <p:sp>
        <p:nvSpPr>
          <p:cNvPr id="19466" name="AutoShape 11"/>
          <p:cNvSpPr>
            <a:spLocks noChangeArrowheads="1"/>
          </p:cNvSpPr>
          <p:nvPr/>
        </p:nvSpPr>
        <p:spPr bwMode="auto">
          <a:xfrm>
            <a:off x="3636963" y="3789363"/>
            <a:ext cx="647700" cy="1223962"/>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1"/>
          </a:solidFill>
          <a:ln w="9525">
            <a:solidFill>
              <a:schemeClr val="tx1"/>
            </a:solidFill>
            <a:miter lim="800000"/>
            <a:headEnd/>
            <a:tailEnd/>
          </a:ln>
        </p:spPr>
        <p:txBody>
          <a:bodyPr wrap="none" anchor="ctr"/>
          <a:lstStyle/>
          <a:p>
            <a:endParaRPr lang="en-GB"/>
          </a:p>
        </p:txBody>
      </p:sp>
      <p:grpSp>
        <p:nvGrpSpPr>
          <p:cNvPr id="2" name="Group 12"/>
          <p:cNvGrpSpPr>
            <a:grpSpLocks/>
          </p:cNvGrpSpPr>
          <p:nvPr/>
        </p:nvGrpSpPr>
        <p:grpSpPr bwMode="auto">
          <a:xfrm>
            <a:off x="2571750" y="3429000"/>
            <a:ext cx="2855913" cy="2405063"/>
            <a:chOff x="2571750" y="3429000"/>
            <a:chExt cx="2855913" cy="2405063"/>
          </a:xfrm>
        </p:grpSpPr>
        <p:sp>
          <p:nvSpPr>
            <p:cNvPr id="19468" name="Freeform 12"/>
            <p:cNvSpPr>
              <a:spLocks/>
            </p:cNvSpPr>
            <p:nvPr/>
          </p:nvSpPr>
          <p:spPr bwMode="auto">
            <a:xfrm>
              <a:off x="5003800" y="3429000"/>
              <a:ext cx="423863"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pic>
          <p:nvPicPr>
            <p:cNvPr id="19469" name="Picture 17"/>
            <p:cNvPicPr>
              <a:picLocks noChangeAspect="1" noChangeArrowheads="1"/>
            </p:cNvPicPr>
            <p:nvPr/>
          </p:nvPicPr>
          <p:blipFill>
            <a:blip r:embed="rId2" cstate="print"/>
            <a:srcRect/>
            <a:stretch>
              <a:fillRect/>
            </a:stretch>
          </p:blipFill>
          <p:spPr bwMode="auto">
            <a:xfrm>
              <a:off x="2571750" y="5357813"/>
              <a:ext cx="476250" cy="47625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smtClean="0">
                <a:ea typeface="ＭＳ Ｐゴシック" pitchFamily="-109" charset="-128"/>
              </a:rPr>
              <a:t>Developing submissions - challenges?</a:t>
            </a:r>
            <a:endParaRPr lang="en-US" smtClean="0">
              <a:ea typeface="ＭＳ Ｐゴシック" pitchFamily="-109" charset="-128"/>
            </a:endParaRPr>
          </a:p>
        </p:txBody>
      </p:sp>
      <p:sp>
        <p:nvSpPr>
          <p:cNvPr id="21507" name="Rectangle 3"/>
          <p:cNvSpPr>
            <a:spLocks noGrp="1" noChangeArrowheads="1"/>
          </p:cNvSpPr>
          <p:nvPr>
            <p:ph type="body" idx="1"/>
          </p:nvPr>
        </p:nvSpPr>
        <p:spPr bwMode="auto">
          <a:xfrm>
            <a:off x="914400" y="1268413"/>
            <a:ext cx="7761288" cy="5275262"/>
          </a:xfrm>
          <a:noFill/>
          <a:ln>
            <a:miter lim="800000"/>
            <a:headEnd/>
            <a:tailEnd/>
          </a:ln>
        </p:spPr>
        <p:txBody>
          <a:bodyPr vert="horz" wrap="square" lIns="91440" tIns="45720" rIns="91440" bIns="45720" numCol="1" anchor="t" anchorCtr="0" compatLnSpc="1">
            <a:prstTxWarp prst="textNoShape">
              <a:avLst/>
            </a:prstTxWarp>
          </a:bodyPr>
          <a:lstStyle/>
          <a:p>
            <a:pPr marL="0" indent="0">
              <a:lnSpc>
                <a:spcPct val="80000"/>
              </a:lnSpc>
              <a:buFontTx/>
              <a:buNone/>
            </a:pPr>
            <a:r>
              <a:rPr lang="en-GB" sz="2100" smtClean="0">
                <a:solidFill>
                  <a:srgbClr val="800080"/>
                </a:solidFill>
                <a:ea typeface="ＭＳ Ｐゴシック" pitchFamily="-109" charset="-128"/>
              </a:rPr>
              <a:t>Relatively low level of appreciation of what counts as impact for REF</a:t>
            </a:r>
          </a:p>
          <a:p>
            <a:pPr marL="0" indent="0">
              <a:lnSpc>
                <a:spcPct val="80000"/>
              </a:lnSpc>
              <a:buFontTx/>
              <a:buNone/>
            </a:pPr>
            <a:r>
              <a:rPr lang="en-GB" sz="2100" smtClean="0">
                <a:solidFill>
                  <a:srgbClr val="800080"/>
                </a:solidFill>
                <a:ea typeface="ＭＳ Ｐゴシック" pitchFamily="-109" charset="-128"/>
              </a:rPr>
              <a:t> </a:t>
            </a:r>
          </a:p>
          <a:p>
            <a:pPr marL="0" indent="0">
              <a:lnSpc>
                <a:spcPct val="80000"/>
              </a:lnSpc>
              <a:buFontTx/>
              <a:buNone/>
            </a:pPr>
            <a:r>
              <a:rPr lang="en-GB" sz="2100" smtClean="0">
                <a:solidFill>
                  <a:srgbClr val="800080"/>
                </a:solidFill>
                <a:ea typeface="ＭＳ Ｐゴシック" pitchFamily="-109" charset="-128"/>
              </a:rPr>
              <a:t>HEFCE advice ambiguous in some areas. Difficult always to distinguish fully between </a:t>
            </a:r>
            <a:r>
              <a:rPr lang="en-GB" sz="2100" i="1" smtClean="0">
                <a:solidFill>
                  <a:srgbClr val="800080"/>
                </a:solidFill>
                <a:ea typeface="ＭＳ Ｐゴシック" pitchFamily="-109" charset="-128"/>
              </a:rPr>
              <a:t>inputs</a:t>
            </a:r>
            <a:r>
              <a:rPr lang="en-GB" sz="2100" smtClean="0">
                <a:solidFill>
                  <a:srgbClr val="800080"/>
                </a:solidFill>
                <a:ea typeface="ＭＳ Ｐゴシック" pitchFamily="-109" charset="-128"/>
              </a:rPr>
              <a:t> (which “are not the focus of assessment”)</a:t>
            </a:r>
            <a:r>
              <a:rPr lang="en-US" sz="2100" smtClean="0">
                <a:solidFill>
                  <a:srgbClr val="800080"/>
                </a:solidFill>
                <a:ea typeface="ＭＳ Ｐゴシック" pitchFamily="-109" charset="-128"/>
              </a:rPr>
              <a:t> </a:t>
            </a:r>
            <a:r>
              <a:rPr lang="en-GB" sz="2100" smtClean="0">
                <a:solidFill>
                  <a:srgbClr val="800080"/>
                </a:solidFill>
                <a:ea typeface="ＭＳ Ｐゴシック" pitchFamily="-109" charset="-128"/>
              </a:rPr>
              <a:t>and interim or full </a:t>
            </a:r>
            <a:r>
              <a:rPr lang="en-GB" sz="2100" i="1" smtClean="0">
                <a:solidFill>
                  <a:srgbClr val="800080"/>
                </a:solidFill>
                <a:ea typeface="ＭＳ Ｐゴシック" pitchFamily="-109" charset="-128"/>
              </a:rPr>
              <a:t>outcomes</a:t>
            </a:r>
            <a:r>
              <a:rPr lang="en-GB" sz="2100" smtClean="0">
                <a:solidFill>
                  <a:srgbClr val="800080"/>
                </a:solidFill>
                <a:ea typeface="ＭＳ Ｐゴシック" pitchFamily="-109" charset="-128"/>
              </a:rPr>
              <a:t> (which are) </a:t>
            </a:r>
          </a:p>
          <a:p>
            <a:pPr marL="0" indent="0">
              <a:lnSpc>
                <a:spcPct val="80000"/>
              </a:lnSpc>
              <a:buFontTx/>
              <a:buNone/>
            </a:pPr>
            <a:endParaRPr lang="en-GB" sz="2100" smtClean="0">
              <a:solidFill>
                <a:srgbClr val="800080"/>
              </a:solidFill>
              <a:ea typeface="ＭＳ Ｐゴシック" pitchFamily="-109" charset="-128"/>
            </a:endParaRPr>
          </a:p>
          <a:p>
            <a:pPr marL="0" indent="0">
              <a:lnSpc>
                <a:spcPct val="80000"/>
              </a:lnSpc>
              <a:buFontTx/>
              <a:buNone/>
            </a:pPr>
            <a:r>
              <a:rPr lang="en-GB" sz="2100" smtClean="0">
                <a:solidFill>
                  <a:srgbClr val="800080"/>
                </a:solidFill>
                <a:ea typeface="ＭＳ Ｐゴシック" pitchFamily="-109" charset="-128"/>
              </a:rPr>
              <a:t>Relevant indicators of impact range and significance not readily available, sufficient or widely understood in the institution – ‘standing start’</a:t>
            </a:r>
          </a:p>
          <a:p>
            <a:pPr marL="0" indent="0">
              <a:lnSpc>
                <a:spcPct val="80000"/>
              </a:lnSpc>
              <a:buFontTx/>
              <a:buNone/>
            </a:pPr>
            <a:endParaRPr lang="en-GB" sz="2100" smtClean="0">
              <a:solidFill>
                <a:srgbClr val="800080"/>
              </a:solidFill>
              <a:ea typeface="ＭＳ Ｐゴシック" pitchFamily="-109" charset="-128"/>
            </a:endParaRPr>
          </a:p>
          <a:p>
            <a:pPr marL="0" indent="0">
              <a:lnSpc>
                <a:spcPct val="80000"/>
              </a:lnSpc>
              <a:buFontTx/>
              <a:buNone/>
            </a:pPr>
            <a:r>
              <a:rPr lang="en-GB" sz="2100" smtClean="0">
                <a:solidFill>
                  <a:srgbClr val="800080"/>
                </a:solidFill>
                <a:ea typeface="ＭＳ Ｐゴシック" pitchFamily="-109" charset="-128"/>
              </a:rPr>
              <a:t>Difficulty and burden of contacting past researchers and end users in order to identify and evidence impact</a:t>
            </a:r>
          </a:p>
          <a:p>
            <a:pPr marL="0" indent="0">
              <a:lnSpc>
                <a:spcPct val="80000"/>
              </a:lnSpc>
              <a:buFontTx/>
              <a:buNone/>
            </a:pPr>
            <a:endParaRPr lang="en-GB" sz="2100" smtClean="0">
              <a:solidFill>
                <a:srgbClr val="800080"/>
              </a:solidFill>
              <a:ea typeface="ＭＳ Ｐゴシック" pitchFamily="-109" charset="-128"/>
            </a:endParaRPr>
          </a:p>
          <a:p>
            <a:pPr marL="0" indent="0">
              <a:lnSpc>
                <a:spcPct val="80000"/>
              </a:lnSpc>
              <a:buFontTx/>
              <a:buNone/>
            </a:pPr>
            <a:r>
              <a:rPr lang="en-GB" sz="2100" smtClean="0">
                <a:solidFill>
                  <a:srgbClr val="800080"/>
                </a:solidFill>
                <a:ea typeface="ＭＳ Ｐゴシック" pitchFamily="-109" charset="-128"/>
              </a:rPr>
              <a:t>Difficult to determine what some stakeholders do with data provided by the institution or what access we might have to impact indicators</a:t>
            </a:r>
            <a:endParaRPr lang="en-US" sz="2100" smtClean="0">
              <a:solidFill>
                <a:srgbClr val="800080"/>
              </a:solidFill>
              <a:ea typeface="ＭＳ Ｐゴシック" pitchFamily="-109" charset="-128"/>
            </a:endParaRPr>
          </a:p>
          <a:p>
            <a:pPr marL="0" indent="0">
              <a:lnSpc>
                <a:spcPct val="80000"/>
              </a:lnSpc>
              <a:buFontTx/>
              <a:buNone/>
            </a:pPr>
            <a:endParaRPr lang="en-GB" sz="2100" smtClean="0">
              <a:ea typeface="ＭＳ Ｐゴシック" pitchFamily="-109" charset="-128"/>
            </a:endParaRPr>
          </a:p>
          <a:p>
            <a:pPr marL="0" indent="0">
              <a:lnSpc>
                <a:spcPct val="80000"/>
              </a:lnSpc>
              <a:buFontTx/>
              <a:buNone/>
            </a:pPr>
            <a:endParaRPr lang="en-GB" sz="2100" smtClean="0">
              <a:ea typeface="ＭＳ Ｐゴシック" pitchFamily="-109" charset="-128"/>
            </a:endParaRPr>
          </a:p>
          <a:p>
            <a:pPr marL="0" indent="0">
              <a:lnSpc>
                <a:spcPct val="80000"/>
              </a:lnSpc>
              <a:buFontTx/>
              <a:buNone/>
            </a:pPr>
            <a:endParaRPr lang="en-GB" sz="2100" smtClean="0">
              <a:ea typeface="ＭＳ Ｐゴシック" pitchFamily="-109" charset="-128"/>
            </a:endParaRPr>
          </a:p>
          <a:p>
            <a:pPr marL="0" indent="0">
              <a:lnSpc>
                <a:spcPct val="80000"/>
              </a:lnSpc>
              <a:buFontTx/>
              <a:buNone/>
            </a:pPr>
            <a:endParaRPr lang="en-GB" sz="2100" smtClean="0">
              <a:ea typeface="ＭＳ Ｐゴシック" pitchFamily="-109" charset="-128"/>
            </a:endParaRPr>
          </a:p>
          <a:p>
            <a:pPr marL="0" indent="0">
              <a:lnSpc>
                <a:spcPct val="80000"/>
              </a:lnSpc>
              <a:buFontTx/>
              <a:buNone/>
            </a:pPr>
            <a:endParaRPr lang="en-GB" sz="2100" smtClean="0">
              <a:ea typeface="ＭＳ Ｐゴシック" pitchFamily="-109" charset="-128"/>
            </a:endParaRPr>
          </a:p>
          <a:p>
            <a:pPr marL="0" indent="0">
              <a:lnSpc>
                <a:spcPct val="80000"/>
              </a:lnSpc>
              <a:buFontTx/>
              <a:buNone/>
            </a:pPr>
            <a:endParaRPr lang="en-GB" sz="2100" smtClean="0">
              <a:ea typeface="ＭＳ Ｐゴシック" pitchFamily="-109" charset="-128"/>
            </a:endParaRPr>
          </a:p>
          <a:p>
            <a:pPr marL="0" indent="0">
              <a:lnSpc>
                <a:spcPct val="80000"/>
              </a:lnSpc>
              <a:buFontTx/>
              <a:buNone/>
            </a:pPr>
            <a:endParaRPr lang="en-GB" sz="2100" smtClean="0">
              <a:ea typeface="ＭＳ Ｐゴシック" pitchFamily="-109" charset="-128"/>
            </a:endParaRPr>
          </a:p>
          <a:p>
            <a:pPr marL="0" indent="0">
              <a:lnSpc>
                <a:spcPct val="80000"/>
              </a:lnSpc>
              <a:buFontTx/>
              <a:buNone/>
            </a:pPr>
            <a:endParaRPr lang="en-GB" sz="2500" smtClean="0">
              <a:ea typeface="ＭＳ Ｐゴシック" pitchFamily="-109" charset="-12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68313" y="260350"/>
            <a:ext cx="8229600" cy="706438"/>
          </a:xfrm>
          <a:noFill/>
          <a:ln>
            <a:miter lim="800000"/>
            <a:headEnd/>
            <a:tailEnd/>
          </a:ln>
        </p:spPr>
        <p:txBody>
          <a:bodyPr vert="horz" wrap="square" lIns="91440" tIns="45720" rIns="91440" bIns="45720" numCol="1" anchor="t" anchorCtr="0" compatLnSpc="1">
            <a:prstTxWarp prst="textNoShape">
              <a:avLst/>
            </a:prstTxWarp>
          </a:bodyPr>
          <a:lstStyle/>
          <a:p>
            <a:r>
              <a:rPr lang="en-GB" smtClean="0">
                <a:ea typeface="ＭＳ Ｐゴシック" pitchFamily="-109" charset="-128"/>
              </a:rPr>
              <a:t>Nature of the pilot</a:t>
            </a:r>
            <a:endParaRPr lang="en-US" smtClean="0">
              <a:ea typeface="ＭＳ Ｐゴシック" pitchFamily="-109" charset="-128"/>
            </a:endParaRPr>
          </a:p>
        </p:txBody>
      </p:sp>
      <p:sp>
        <p:nvSpPr>
          <p:cNvPr id="3075" name="Rectangle 3"/>
          <p:cNvSpPr>
            <a:spLocks noGrp="1" noChangeArrowheads="1"/>
          </p:cNvSpPr>
          <p:nvPr>
            <p:ph type="body" idx="1"/>
          </p:nvPr>
        </p:nvSpPr>
        <p:spPr bwMode="auto">
          <a:xfrm>
            <a:off x="971550" y="1268413"/>
            <a:ext cx="7956550" cy="4876800"/>
          </a:xfrm>
          <a:noFill/>
          <a:ln>
            <a:miter lim="800000"/>
            <a:headEnd/>
            <a:tailEnd/>
          </a:ln>
        </p:spPr>
        <p:txBody>
          <a:bodyPr vert="horz" wrap="square" lIns="91440" tIns="45720" rIns="91440" bIns="45720" numCol="1" anchor="t" anchorCtr="0" compatLnSpc="1">
            <a:prstTxWarp prst="textNoShape">
              <a:avLst/>
            </a:prstTxWarp>
          </a:bodyPr>
          <a:lstStyle/>
          <a:p>
            <a:pPr marL="0" indent="0">
              <a:lnSpc>
                <a:spcPct val="90000"/>
              </a:lnSpc>
              <a:buFontTx/>
              <a:buNone/>
              <a:tabLst>
                <a:tab pos="441325" algn="l"/>
              </a:tabLst>
            </a:pPr>
            <a:r>
              <a:rPr lang="en-GB" sz="2100" dirty="0" smtClean="0">
                <a:solidFill>
                  <a:srgbClr val="800080"/>
                </a:solidFill>
                <a:ea typeface="ＭＳ Ｐゴシック" pitchFamily="-109" charset="-128"/>
              </a:rPr>
              <a:t>Five proposed REF </a:t>
            </a:r>
            <a:r>
              <a:rPr lang="en-GB" sz="2100" dirty="0" err="1" smtClean="0">
                <a:solidFill>
                  <a:srgbClr val="800080"/>
                </a:solidFill>
                <a:ea typeface="ＭＳ Ｐゴシック" pitchFamily="-109" charset="-128"/>
              </a:rPr>
              <a:t>UOAs</a:t>
            </a:r>
            <a:r>
              <a:rPr lang="en-GB" sz="2100" dirty="0" smtClean="0">
                <a:solidFill>
                  <a:srgbClr val="800080"/>
                </a:solidFill>
                <a:ea typeface="ＭＳ Ｐゴシック" pitchFamily="-109" charset="-128"/>
              </a:rPr>
              <a:t> were chosen in which to pilot the assessment of impact information:</a:t>
            </a:r>
          </a:p>
          <a:p>
            <a:pPr marL="0" indent="0">
              <a:lnSpc>
                <a:spcPct val="90000"/>
              </a:lnSpc>
              <a:buFontTx/>
              <a:buNone/>
              <a:tabLst>
                <a:tab pos="441325" algn="l"/>
              </a:tabLst>
            </a:pPr>
            <a:endParaRPr lang="en-GB" sz="1200" dirty="0" smtClean="0">
              <a:solidFill>
                <a:srgbClr val="800080"/>
              </a:solidFill>
              <a:ea typeface="ＭＳ Ｐゴシック" pitchFamily="-109" charset="-128"/>
            </a:endParaRPr>
          </a:p>
          <a:p>
            <a:pPr marL="0" indent="0">
              <a:lnSpc>
                <a:spcPct val="90000"/>
              </a:lnSpc>
              <a:tabLst>
                <a:tab pos="441325" algn="l"/>
              </a:tabLst>
            </a:pPr>
            <a:r>
              <a:rPr lang="en-GB" sz="2000" dirty="0" smtClean="0">
                <a:solidFill>
                  <a:srgbClr val="800080"/>
                </a:solidFill>
                <a:ea typeface="ＭＳ Ｐゴシック" pitchFamily="-109" charset="-128"/>
              </a:rPr>
              <a:t>	   Clinical Medicine</a:t>
            </a:r>
          </a:p>
          <a:p>
            <a:pPr marL="0" indent="0">
              <a:lnSpc>
                <a:spcPct val="90000"/>
              </a:lnSpc>
              <a:tabLst>
                <a:tab pos="441325" algn="l"/>
              </a:tabLst>
            </a:pPr>
            <a:r>
              <a:rPr lang="en-GB" sz="2000" dirty="0" smtClean="0">
                <a:solidFill>
                  <a:srgbClr val="800080"/>
                </a:solidFill>
                <a:ea typeface="ＭＳ Ｐゴシック" pitchFamily="-109" charset="-128"/>
              </a:rPr>
              <a:t>	   Physics</a:t>
            </a:r>
          </a:p>
          <a:p>
            <a:pPr marL="0" indent="0">
              <a:lnSpc>
                <a:spcPct val="90000"/>
              </a:lnSpc>
              <a:tabLst>
                <a:tab pos="441325" algn="l"/>
              </a:tabLst>
            </a:pPr>
            <a:r>
              <a:rPr lang="en-GB" sz="2000" dirty="0" smtClean="0">
                <a:solidFill>
                  <a:srgbClr val="800080"/>
                </a:solidFill>
                <a:ea typeface="ＭＳ Ｐゴシック" pitchFamily="-109" charset="-128"/>
              </a:rPr>
              <a:t>	   Earth Systems and Environmental Sciences</a:t>
            </a:r>
          </a:p>
          <a:p>
            <a:pPr marL="0" indent="0">
              <a:lnSpc>
                <a:spcPct val="90000"/>
              </a:lnSpc>
              <a:tabLst>
                <a:tab pos="441325" algn="l"/>
              </a:tabLst>
            </a:pPr>
            <a:r>
              <a:rPr lang="en-GB" sz="2000" dirty="0" smtClean="0">
                <a:solidFill>
                  <a:srgbClr val="800080"/>
                </a:solidFill>
                <a:ea typeface="ＭＳ Ｐゴシック" pitchFamily="-109" charset="-128"/>
              </a:rPr>
              <a:t>	   Social Work and Social Policy &amp; Administration</a:t>
            </a:r>
          </a:p>
          <a:p>
            <a:pPr marL="0" indent="0">
              <a:lnSpc>
                <a:spcPct val="90000"/>
              </a:lnSpc>
              <a:tabLst>
                <a:tab pos="441325" algn="l"/>
              </a:tabLst>
            </a:pPr>
            <a:r>
              <a:rPr lang="en-GB" sz="2000" dirty="0" smtClean="0">
                <a:solidFill>
                  <a:srgbClr val="800080"/>
                </a:solidFill>
                <a:ea typeface="ＭＳ Ｐゴシック" pitchFamily="-109" charset="-128"/>
              </a:rPr>
              <a:t>	   English Language &amp; Literature</a:t>
            </a:r>
          </a:p>
          <a:p>
            <a:pPr marL="0" indent="0">
              <a:lnSpc>
                <a:spcPct val="90000"/>
              </a:lnSpc>
              <a:buFontTx/>
              <a:buNone/>
              <a:tabLst>
                <a:tab pos="441325" algn="l"/>
              </a:tabLst>
            </a:pPr>
            <a:endParaRPr lang="en-GB" sz="2000" dirty="0" smtClean="0">
              <a:solidFill>
                <a:srgbClr val="800080"/>
              </a:solidFill>
              <a:ea typeface="ＭＳ Ｐゴシック" pitchFamily="-109" charset="-128"/>
            </a:endParaRPr>
          </a:p>
          <a:p>
            <a:pPr marL="0" indent="0">
              <a:lnSpc>
                <a:spcPct val="90000"/>
              </a:lnSpc>
              <a:buFontTx/>
              <a:buNone/>
              <a:tabLst>
                <a:tab pos="441325" algn="l"/>
              </a:tabLst>
            </a:pPr>
            <a:r>
              <a:rPr lang="en-GB" sz="2100" dirty="0" smtClean="0">
                <a:solidFill>
                  <a:srgbClr val="800080"/>
                </a:solidFill>
                <a:ea typeface="ＭＳ Ｐゴシック" pitchFamily="-109" charset="-128"/>
              </a:rPr>
              <a:t>Twenty-nine </a:t>
            </a:r>
            <a:r>
              <a:rPr lang="en-GB" sz="2100" dirty="0" err="1" smtClean="0">
                <a:solidFill>
                  <a:srgbClr val="800080"/>
                </a:solidFill>
                <a:ea typeface="ＭＳ Ｐゴシック" pitchFamily="-109" charset="-128"/>
              </a:rPr>
              <a:t>HEIs</a:t>
            </a:r>
            <a:r>
              <a:rPr lang="en-GB" sz="2100" dirty="0" smtClean="0">
                <a:solidFill>
                  <a:srgbClr val="800080"/>
                </a:solidFill>
                <a:ea typeface="ＭＳ Ｐゴシック" pitchFamily="-109" charset="-128"/>
              </a:rPr>
              <a:t> from across the UK were selected to take part in the pilot, to provide a spread of at least 10 institutions with differing characteristics submitting to each pilot UOA. </a:t>
            </a:r>
          </a:p>
          <a:p>
            <a:pPr marL="0" indent="0">
              <a:lnSpc>
                <a:spcPct val="90000"/>
              </a:lnSpc>
              <a:tabLst>
                <a:tab pos="441325" algn="l"/>
              </a:tabLst>
            </a:pPr>
            <a:endParaRPr lang="en-GB" sz="2100" dirty="0" smtClean="0">
              <a:solidFill>
                <a:srgbClr val="800080"/>
              </a:solidFill>
              <a:ea typeface="ＭＳ Ｐゴシック" pitchFamily="-109" charset="-128"/>
            </a:endParaRPr>
          </a:p>
          <a:p>
            <a:pPr marL="0" indent="0">
              <a:lnSpc>
                <a:spcPct val="90000"/>
              </a:lnSpc>
              <a:buFontTx/>
              <a:buNone/>
              <a:tabLst>
                <a:tab pos="441325" algn="l"/>
              </a:tabLst>
            </a:pPr>
            <a:r>
              <a:rPr lang="en-GB" sz="2100" dirty="0" smtClean="0">
                <a:solidFill>
                  <a:srgbClr val="800080"/>
                </a:solidFill>
                <a:ea typeface="ＭＳ Ｐゴシック" pitchFamily="-109" charset="-128"/>
              </a:rPr>
              <a:t>Earth Systems and Environmental Sciences and English Language and Literature were piloted in Manchester</a:t>
            </a:r>
            <a:r>
              <a:rPr lang="en-US" sz="2100" dirty="0" smtClean="0">
                <a:solidFill>
                  <a:srgbClr val="800080"/>
                </a:solidFill>
                <a:ea typeface="ＭＳ Ｐゴシック" pitchFamily="-109" charset="-128"/>
              </a:rPr>
              <a:t> </a:t>
            </a:r>
            <a:endParaRPr lang="en-GB" sz="2100" dirty="0" smtClean="0">
              <a:solidFill>
                <a:srgbClr val="800080"/>
              </a:solidFill>
              <a:ea typeface="ＭＳ Ｐゴシック" pitchFamily="-109" charset="-128"/>
            </a:endParaRPr>
          </a:p>
          <a:p>
            <a:pPr marL="0" indent="0">
              <a:lnSpc>
                <a:spcPct val="90000"/>
              </a:lnSpc>
              <a:tabLst>
                <a:tab pos="441325" algn="l"/>
              </a:tabLst>
            </a:pPr>
            <a:endParaRPr lang="en-US" sz="2100" dirty="0" smtClean="0">
              <a:ea typeface="ＭＳ Ｐゴシック" pitchFamily="-109" charset="-12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smtClean="0">
                <a:ea typeface="ＭＳ Ｐゴシック" pitchFamily="-109" charset="-128"/>
              </a:rPr>
              <a:t>Developing submissions – challenges(2)?</a:t>
            </a:r>
            <a:r>
              <a:rPr lang="en-US" smtClean="0">
                <a:ea typeface="ＭＳ Ｐゴシック" pitchFamily="-109" charset="-128"/>
              </a:rPr>
              <a:t> </a:t>
            </a:r>
            <a:br>
              <a:rPr lang="en-US" smtClean="0">
                <a:ea typeface="ＭＳ Ｐゴシック" pitchFamily="-109" charset="-128"/>
              </a:rPr>
            </a:br>
            <a:r>
              <a:rPr lang="en-US" smtClean="0">
                <a:ea typeface="ＭＳ Ｐゴシック" pitchFamily="-109" charset="-128"/>
              </a:rPr>
              <a:t> </a:t>
            </a:r>
            <a:br>
              <a:rPr lang="en-US" smtClean="0">
                <a:ea typeface="ＭＳ Ｐゴシック" pitchFamily="-109" charset="-128"/>
              </a:rPr>
            </a:br>
            <a:r>
              <a:rPr lang="en-US" smtClean="0">
                <a:ea typeface="ＭＳ Ｐゴシック" pitchFamily="-109" charset="-128"/>
              </a:rPr>
              <a:t/>
            </a:r>
            <a:br>
              <a:rPr lang="en-US" smtClean="0">
                <a:ea typeface="ＭＳ Ｐゴシック" pitchFamily="-109" charset="-128"/>
              </a:rPr>
            </a:br>
            <a:endParaRPr lang="en-US" smtClean="0">
              <a:ea typeface="ＭＳ Ｐゴシック" pitchFamily="-109" charset="-128"/>
            </a:endParaRPr>
          </a:p>
        </p:txBody>
      </p:sp>
      <p:sp>
        <p:nvSpPr>
          <p:cNvPr id="22531" name="Rectangle 3"/>
          <p:cNvSpPr>
            <a:spLocks noGrp="1" noChangeArrowheads="1"/>
          </p:cNvSpPr>
          <p:nvPr>
            <p:ph type="body" idx="1"/>
          </p:nvPr>
        </p:nvSpPr>
        <p:spPr bwMode="auto">
          <a:xfrm>
            <a:off x="611188" y="981075"/>
            <a:ext cx="8229600" cy="5472113"/>
          </a:xfrm>
          <a:noFill/>
          <a:ln>
            <a:miter lim="800000"/>
            <a:headEnd/>
            <a:tailEnd/>
          </a:ln>
        </p:spPr>
        <p:txBody>
          <a:bodyPr vert="horz" wrap="square" lIns="91440" tIns="45720" rIns="91440" bIns="45720" numCol="1" anchor="t" anchorCtr="0" compatLnSpc="1">
            <a:prstTxWarp prst="textNoShape">
              <a:avLst/>
            </a:prstTxWarp>
          </a:bodyPr>
          <a:lstStyle/>
          <a:p>
            <a:pPr indent="11113">
              <a:lnSpc>
                <a:spcPct val="80000"/>
              </a:lnSpc>
              <a:buFontTx/>
              <a:buNone/>
            </a:pPr>
            <a:endParaRPr lang="en-GB" sz="2100" smtClean="0">
              <a:ea typeface="ＭＳ Ｐゴシック" pitchFamily="-109" charset="-128"/>
            </a:endParaRPr>
          </a:p>
          <a:p>
            <a:pPr indent="11113">
              <a:lnSpc>
                <a:spcPct val="80000"/>
              </a:lnSpc>
              <a:buFontTx/>
              <a:buNone/>
            </a:pPr>
            <a:r>
              <a:rPr lang="en-GB" sz="2100" smtClean="0">
                <a:solidFill>
                  <a:srgbClr val="800080"/>
                </a:solidFill>
                <a:ea typeface="ＭＳ Ｐゴシック" pitchFamily="-109" charset="-128"/>
              </a:rPr>
              <a:t>Tendency, in case studies, for attribution of impacts to be stressed more than their range and significance </a:t>
            </a:r>
          </a:p>
          <a:p>
            <a:pPr indent="11113">
              <a:lnSpc>
                <a:spcPct val="80000"/>
              </a:lnSpc>
              <a:buFontTx/>
              <a:buNone/>
            </a:pPr>
            <a:endParaRPr lang="en-GB" sz="2100" smtClean="0">
              <a:solidFill>
                <a:srgbClr val="800080"/>
              </a:solidFill>
              <a:ea typeface="ＭＳ Ｐゴシック" pitchFamily="-109" charset="-128"/>
            </a:endParaRPr>
          </a:p>
          <a:p>
            <a:pPr indent="11113">
              <a:lnSpc>
                <a:spcPct val="80000"/>
              </a:lnSpc>
              <a:buFontTx/>
              <a:buNone/>
            </a:pPr>
            <a:r>
              <a:rPr lang="en-GB" sz="2100" smtClean="0">
                <a:solidFill>
                  <a:srgbClr val="800080"/>
                </a:solidFill>
                <a:ea typeface="ＭＳ Ｐゴシック" pitchFamily="-109" charset="-128"/>
              </a:rPr>
              <a:t>Desire to avoid ‘mere’ knowledge transfer can lead to an overly inhibited account of the contribution of our research to major impacts</a:t>
            </a:r>
          </a:p>
          <a:p>
            <a:pPr indent="11113">
              <a:lnSpc>
                <a:spcPct val="80000"/>
              </a:lnSpc>
              <a:buFontTx/>
              <a:buNone/>
            </a:pPr>
            <a:endParaRPr lang="en-GB" sz="2100" smtClean="0">
              <a:solidFill>
                <a:srgbClr val="800080"/>
              </a:solidFill>
              <a:ea typeface="ＭＳ Ｐゴシック" pitchFamily="-109" charset="-128"/>
            </a:endParaRPr>
          </a:p>
          <a:p>
            <a:pPr indent="11113">
              <a:lnSpc>
                <a:spcPct val="80000"/>
              </a:lnSpc>
              <a:buFontTx/>
              <a:buNone/>
            </a:pPr>
            <a:r>
              <a:rPr lang="en-GB" sz="2100" smtClean="0">
                <a:solidFill>
                  <a:srgbClr val="800080"/>
                </a:solidFill>
                <a:ea typeface="ＭＳ Ｐゴシック" pitchFamily="-109" charset="-128"/>
              </a:rPr>
              <a:t>Uncertainty about appropriate scope for case studies or the need for these to be representative of UoA activity as a whole</a:t>
            </a:r>
          </a:p>
          <a:p>
            <a:pPr indent="11113">
              <a:lnSpc>
                <a:spcPct val="80000"/>
              </a:lnSpc>
              <a:buFontTx/>
              <a:buNone/>
            </a:pPr>
            <a:endParaRPr lang="en-GB" sz="2100" smtClean="0">
              <a:solidFill>
                <a:srgbClr val="800080"/>
              </a:solidFill>
              <a:ea typeface="ＭＳ Ｐゴシック" pitchFamily="-109" charset="-128"/>
            </a:endParaRPr>
          </a:p>
          <a:p>
            <a:pPr indent="11113">
              <a:lnSpc>
                <a:spcPct val="80000"/>
              </a:lnSpc>
              <a:buFontTx/>
              <a:buNone/>
            </a:pPr>
            <a:r>
              <a:rPr lang="en-GB" sz="2100" smtClean="0">
                <a:solidFill>
                  <a:srgbClr val="800080"/>
                </a:solidFill>
                <a:ea typeface="ＭＳ Ｐゴシック" pitchFamily="-109" charset="-128"/>
              </a:rPr>
              <a:t>Tendency to focus on </a:t>
            </a:r>
            <a:r>
              <a:rPr lang="en-GB" sz="2100" b="1" smtClean="0">
                <a:solidFill>
                  <a:srgbClr val="800080"/>
                </a:solidFill>
                <a:ea typeface="ＭＳ Ｐゴシック" pitchFamily="-109" charset="-128"/>
              </a:rPr>
              <a:t>recent</a:t>
            </a:r>
            <a:r>
              <a:rPr lang="en-GB" sz="2100" smtClean="0">
                <a:solidFill>
                  <a:srgbClr val="800080"/>
                </a:solidFill>
                <a:ea typeface="ＭＳ Ｐゴシック" pitchFamily="-109" charset="-128"/>
              </a:rPr>
              <a:t> research activity by </a:t>
            </a:r>
            <a:r>
              <a:rPr lang="en-GB" sz="2100" b="1" smtClean="0">
                <a:solidFill>
                  <a:srgbClr val="800080"/>
                </a:solidFill>
                <a:ea typeface="ＭＳ Ｐゴシック" pitchFamily="-109" charset="-128"/>
              </a:rPr>
              <a:t>current</a:t>
            </a:r>
            <a:r>
              <a:rPr lang="en-GB" sz="2100" smtClean="0">
                <a:solidFill>
                  <a:srgbClr val="800080"/>
                </a:solidFill>
                <a:ea typeface="ＭＳ Ｐゴシック" pitchFamily="-109" charset="-128"/>
              </a:rPr>
              <a:t> members of staff with </a:t>
            </a:r>
            <a:r>
              <a:rPr lang="en-GB" sz="2100" b="1" smtClean="0">
                <a:solidFill>
                  <a:srgbClr val="800080"/>
                </a:solidFill>
                <a:ea typeface="ＭＳ Ｐゴシック" pitchFamily="-109" charset="-128"/>
              </a:rPr>
              <a:t>strategic</a:t>
            </a:r>
            <a:r>
              <a:rPr lang="en-GB" sz="2100" smtClean="0">
                <a:solidFill>
                  <a:srgbClr val="800080"/>
                </a:solidFill>
                <a:ea typeface="ＭＳ Ｐゴシック" pitchFamily="-109" charset="-128"/>
              </a:rPr>
              <a:t> academic potential. Are we missing profitable case studies relating to research areas that may now be dormant?</a:t>
            </a:r>
          </a:p>
          <a:p>
            <a:pPr indent="11113">
              <a:lnSpc>
                <a:spcPct val="80000"/>
              </a:lnSpc>
              <a:buFontTx/>
              <a:buNone/>
            </a:pPr>
            <a:endParaRPr lang="en-GB" sz="2100" smtClean="0">
              <a:ea typeface="ＭＳ Ｐゴシック" pitchFamily="-109" charset="-128"/>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b="1" smtClean="0">
                <a:solidFill>
                  <a:schemeClr val="tx1"/>
                </a:solidFill>
                <a:ea typeface="ＭＳ Ｐゴシック" pitchFamily="-109" charset="-128"/>
              </a:rPr>
              <a:t>Earth Systems &amp; Environmental Science </a:t>
            </a:r>
            <a:endParaRPr lang="en-GB" smtClean="0">
              <a:solidFill>
                <a:schemeClr val="tx1"/>
              </a:solidFill>
              <a:ea typeface="ＭＳ Ｐゴシック" pitchFamily="-109" charset="-128"/>
            </a:endParaRPr>
          </a:p>
        </p:txBody>
      </p:sp>
      <p:sp>
        <p:nvSpPr>
          <p:cNvPr id="23555" name="Content Placeholder 2"/>
          <p:cNvSpPr>
            <a:spLocks noGrp="1"/>
          </p:cNvSpPr>
          <p:nvPr>
            <p:ph idx="1"/>
          </p:nvPr>
        </p:nvSpPr>
        <p:spPr bwMode="auto">
          <a:xfrm>
            <a:off x="971550" y="1052513"/>
            <a:ext cx="7715250" cy="5400675"/>
          </a:xfrm>
          <a:noFill/>
          <a:ln>
            <a:miter lim="800000"/>
            <a:headEnd/>
            <a:tailEnd/>
          </a:ln>
        </p:spPr>
        <p:txBody>
          <a:bodyPr vert="horz" wrap="square" lIns="91440" tIns="45720" rIns="91440" bIns="45720" numCol="1" anchor="t" anchorCtr="0" compatLnSpc="1">
            <a:prstTxWarp prst="textNoShape">
              <a:avLst/>
            </a:prstTxWarp>
          </a:bodyPr>
          <a:lstStyle/>
          <a:p>
            <a:pPr>
              <a:buFontTx/>
              <a:buNone/>
            </a:pPr>
            <a:r>
              <a:rPr lang="en-GB" sz="2000" smtClean="0">
                <a:solidFill>
                  <a:srgbClr val="800080"/>
                </a:solidFill>
                <a:ea typeface="ＭＳ Ｐゴシック" pitchFamily="-109" charset="-128"/>
              </a:rPr>
              <a:t>  				</a:t>
            </a:r>
            <a:r>
              <a:rPr lang="en-GB" sz="2100" b="1" smtClean="0">
                <a:solidFill>
                  <a:srgbClr val="800080"/>
                </a:solidFill>
                <a:ea typeface="ＭＳ Ｐゴシック" pitchFamily="-109" charset="-128"/>
              </a:rPr>
              <a:t>4*	3*	2*	1*	U</a:t>
            </a:r>
          </a:p>
          <a:p>
            <a:pPr>
              <a:buFontTx/>
              <a:buNone/>
            </a:pPr>
            <a:r>
              <a:rPr lang="en-GB" sz="2100" i="1" smtClean="0">
                <a:solidFill>
                  <a:srgbClr val="800080"/>
                </a:solidFill>
                <a:ea typeface="ＭＳ Ｐゴシック" pitchFamily="-109" charset="-128"/>
              </a:rPr>
              <a:t>UOA average		18	28	24	15	15</a:t>
            </a:r>
          </a:p>
          <a:p>
            <a:pPr>
              <a:buFontTx/>
              <a:buNone/>
            </a:pPr>
            <a:r>
              <a:rPr lang="en-GB" sz="2100" smtClean="0">
                <a:solidFill>
                  <a:srgbClr val="800080"/>
                </a:solidFill>
                <a:ea typeface="ＭＳ Ｐゴシック" pitchFamily="-109" charset="-128"/>
              </a:rPr>
              <a:t>Institution A		0	50	0	0	50</a:t>
            </a:r>
          </a:p>
          <a:p>
            <a:pPr>
              <a:buFontTx/>
              <a:buNone/>
            </a:pPr>
            <a:r>
              <a:rPr lang="en-GB" sz="2100" smtClean="0">
                <a:solidFill>
                  <a:srgbClr val="800080"/>
                </a:solidFill>
                <a:ea typeface="ＭＳ Ｐゴシック" pitchFamily="-109" charset="-128"/>
              </a:rPr>
              <a:t>Institution B		50	0	0	0	50</a:t>
            </a:r>
          </a:p>
          <a:p>
            <a:pPr>
              <a:buFontTx/>
              <a:buNone/>
            </a:pPr>
            <a:r>
              <a:rPr lang="en-GB" sz="2100" smtClean="0">
                <a:solidFill>
                  <a:srgbClr val="800080"/>
                </a:solidFill>
                <a:ea typeface="ＭＳ Ｐゴシック" pitchFamily="-109" charset="-128"/>
              </a:rPr>
              <a:t>Institution C		25	0	25	50	0</a:t>
            </a:r>
          </a:p>
          <a:p>
            <a:pPr>
              <a:buFontTx/>
              <a:buNone/>
            </a:pPr>
            <a:r>
              <a:rPr lang="en-GB" sz="2100" smtClean="0">
                <a:solidFill>
                  <a:srgbClr val="800080"/>
                </a:solidFill>
                <a:ea typeface="ＭＳ Ｐゴシック" pitchFamily="-109" charset="-128"/>
              </a:rPr>
              <a:t>Institution D		35	25	25	15	0</a:t>
            </a:r>
          </a:p>
          <a:p>
            <a:pPr>
              <a:buFontTx/>
              <a:buNone/>
            </a:pPr>
            <a:r>
              <a:rPr lang="en-GB" sz="2100" b="1" smtClean="0">
                <a:solidFill>
                  <a:srgbClr val="800080"/>
                </a:solidFill>
                <a:ea typeface="ＭＳ Ｐゴシック" pitchFamily="-109" charset="-128"/>
              </a:rPr>
              <a:t>UoM			25	25	50	0	0</a:t>
            </a:r>
          </a:p>
          <a:p>
            <a:pPr>
              <a:buFontTx/>
              <a:buNone/>
            </a:pPr>
            <a:r>
              <a:rPr lang="en-GB" sz="2100" smtClean="0">
                <a:solidFill>
                  <a:srgbClr val="800080"/>
                </a:solidFill>
                <a:ea typeface="ＭＳ Ｐゴシック" pitchFamily="-109" charset="-128"/>
              </a:rPr>
              <a:t>Institution F		25	25	25	25	0</a:t>
            </a:r>
          </a:p>
          <a:p>
            <a:pPr>
              <a:buFontTx/>
              <a:buNone/>
            </a:pPr>
            <a:r>
              <a:rPr lang="en-GB" sz="2100" smtClean="0">
                <a:solidFill>
                  <a:srgbClr val="800080"/>
                </a:solidFill>
                <a:ea typeface="ＭＳ Ｐゴシック" pitchFamily="-109" charset="-128"/>
              </a:rPr>
              <a:t>Institution G		0	0	25	25	50</a:t>
            </a:r>
          </a:p>
          <a:p>
            <a:pPr>
              <a:buFontTx/>
              <a:buNone/>
            </a:pPr>
            <a:r>
              <a:rPr lang="en-GB" sz="2100" smtClean="0">
                <a:solidFill>
                  <a:srgbClr val="800080"/>
                </a:solidFill>
                <a:ea typeface="ＭＳ Ｐゴシック" pitchFamily="-109" charset="-128"/>
              </a:rPr>
              <a:t>Institution H		0	50	25	0	25</a:t>
            </a:r>
          </a:p>
          <a:p>
            <a:pPr>
              <a:buFontTx/>
              <a:buNone/>
            </a:pPr>
            <a:r>
              <a:rPr lang="en-GB" sz="2100" smtClean="0">
                <a:solidFill>
                  <a:srgbClr val="800080"/>
                </a:solidFill>
                <a:ea typeface="ＭＳ Ｐゴシック" pitchFamily="-109" charset="-128"/>
              </a:rPr>
              <a:t>Institution I		0	35	30	0	35</a:t>
            </a:r>
          </a:p>
          <a:p>
            <a:pPr>
              <a:buFontTx/>
              <a:buNone/>
            </a:pPr>
            <a:r>
              <a:rPr lang="en-GB" sz="2100" smtClean="0">
                <a:solidFill>
                  <a:srgbClr val="800080"/>
                </a:solidFill>
                <a:ea typeface="ＭＳ Ｐゴシック" pitchFamily="-109" charset="-128"/>
              </a:rPr>
              <a:t>Institution J		0	100	0	0	0</a:t>
            </a:r>
          </a:p>
          <a:p>
            <a:pPr>
              <a:buFontTx/>
              <a:buNone/>
            </a:pPr>
            <a:endParaRPr lang="en-GB" sz="1800" smtClean="0">
              <a:solidFill>
                <a:srgbClr val="800080"/>
              </a:solidFill>
              <a:ea typeface="ＭＳ Ｐゴシック" pitchFamily="-109" charset="-128"/>
            </a:endParaRPr>
          </a:p>
          <a:p>
            <a:pPr>
              <a:buFontTx/>
              <a:buNone/>
            </a:pPr>
            <a:r>
              <a:rPr lang="en-GB" sz="1600" smtClean="0">
                <a:solidFill>
                  <a:srgbClr val="800080"/>
                </a:solidFill>
                <a:ea typeface="ＭＳ Ｐゴシック" pitchFamily="-109" charset="-128"/>
              </a:rPr>
              <a:t>* Impact statements not scored</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b="1" smtClean="0">
                <a:solidFill>
                  <a:srgbClr val="800080"/>
                </a:solidFill>
                <a:ea typeface="ＭＳ Ｐゴシック" pitchFamily="-109" charset="-128"/>
              </a:rPr>
              <a:t>English Language &amp; Literature</a:t>
            </a:r>
            <a:endParaRPr lang="en-GB" smtClean="0">
              <a:ea typeface="ＭＳ Ｐゴシック" pitchFamily="-109" charset="-128"/>
            </a:endParaRPr>
          </a:p>
        </p:txBody>
      </p:sp>
      <p:sp>
        <p:nvSpPr>
          <p:cNvPr id="24579" name="Content Placeholder 2"/>
          <p:cNvSpPr>
            <a:spLocks noGrp="1"/>
          </p:cNvSpPr>
          <p:nvPr>
            <p:ph idx="1"/>
          </p:nvPr>
        </p:nvSpPr>
        <p:spPr bwMode="auto">
          <a:xfrm>
            <a:off x="1116013" y="908050"/>
            <a:ext cx="7704137" cy="5689600"/>
          </a:xfrm>
          <a:noFill/>
          <a:ln>
            <a:miter lim="800000"/>
            <a:headEnd/>
            <a:tailEnd/>
          </a:ln>
        </p:spPr>
        <p:txBody>
          <a:bodyPr vert="horz" wrap="square" lIns="91440" tIns="45720" rIns="91440" bIns="45720" numCol="1" anchor="t" anchorCtr="0" compatLnSpc="1">
            <a:prstTxWarp prst="textNoShape">
              <a:avLst/>
            </a:prstTxWarp>
          </a:bodyPr>
          <a:lstStyle/>
          <a:p>
            <a:pPr>
              <a:buFontTx/>
              <a:buNone/>
            </a:pPr>
            <a:r>
              <a:rPr lang="en-GB" sz="1900" smtClean="0">
                <a:solidFill>
                  <a:srgbClr val="800080"/>
                </a:solidFill>
                <a:ea typeface="ＭＳ Ｐゴシック" pitchFamily="-109" charset="-128"/>
              </a:rPr>
              <a:t>			</a:t>
            </a:r>
            <a:r>
              <a:rPr lang="en-GB" sz="2000" smtClean="0">
                <a:solidFill>
                  <a:srgbClr val="800080"/>
                </a:solidFill>
                <a:ea typeface="ＭＳ Ｐゴシック" pitchFamily="-109" charset="-128"/>
              </a:rPr>
              <a:t>	</a:t>
            </a:r>
            <a:r>
              <a:rPr lang="en-GB" sz="2000" b="1" smtClean="0">
                <a:solidFill>
                  <a:srgbClr val="800080"/>
                </a:solidFill>
                <a:ea typeface="ＭＳ Ｐゴシック" pitchFamily="-109" charset="-128"/>
              </a:rPr>
              <a:t>4*	3*	2*	1*	U</a:t>
            </a:r>
          </a:p>
          <a:p>
            <a:pPr>
              <a:buFontTx/>
              <a:buNone/>
            </a:pPr>
            <a:r>
              <a:rPr lang="en-GB" sz="2000" i="1" smtClean="0">
                <a:solidFill>
                  <a:srgbClr val="800080"/>
                </a:solidFill>
                <a:ea typeface="ＭＳ Ｐゴシック" pitchFamily="-109" charset="-128"/>
              </a:rPr>
              <a:t>UOA average		19	30	30	19	2</a:t>
            </a:r>
          </a:p>
          <a:p>
            <a:pPr>
              <a:buFontTx/>
              <a:buNone/>
            </a:pPr>
            <a:r>
              <a:rPr lang="en-GB" sz="2000" smtClean="0">
                <a:solidFill>
                  <a:srgbClr val="800080"/>
                </a:solidFill>
                <a:ea typeface="ＭＳ Ｐゴシック" pitchFamily="-109" charset="-128"/>
              </a:rPr>
              <a:t>Institution A		25	0	50	25	0</a:t>
            </a:r>
          </a:p>
          <a:p>
            <a:pPr>
              <a:buFontTx/>
              <a:buNone/>
            </a:pPr>
            <a:r>
              <a:rPr lang="en-GB" sz="2000" b="1" smtClean="0">
                <a:solidFill>
                  <a:srgbClr val="800080"/>
                </a:solidFill>
                <a:ea typeface="ＭＳ Ｐゴシック" pitchFamily="-109" charset="-128"/>
              </a:rPr>
              <a:t>UoM			0	0	20	80	0</a:t>
            </a:r>
          </a:p>
          <a:p>
            <a:pPr>
              <a:buFontTx/>
              <a:buNone/>
            </a:pPr>
            <a:r>
              <a:rPr lang="en-GB" sz="2000" smtClean="0">
                <a:solidFill>
                  <a:srgbClr val="800080"/>
                </a:solidFill>
                <a:ea typeface="ＭＳ Ｐゴシック" pitchFamily="-109" charset="-128"/>
              </a:rPr>
              <a:t>Institution C		20	40	40	0	0</a:t>
            </a:r>
          </a:p>
          <a:p>
            <a:pPr>
              <a:buFontTx/>
              <a:buNone/>
            </a:pPr>
            <a:r>
              <a:rPr lang="en-GB" sz="2000" smtClean="0">
                <a:solidFill>
                  <a:srgbClr val="800080"/>
                </a:solidFill>
                <a:ea typeface="ＭＳ Ｐゴシック" pitchFamily="-109" charset="-128"/>
              </a:rPr>
              <a:t>Institution D		0	0	100	0	0</a:t>
            </a:r>
          </a:p>
          <a:p>
            <a:pPr>
              <a:buFontTx/>
              <a:buNone/>
            </a:pPr>
            <a:r>
              <a:rPr lang="en-GB" sz="2000" smtClean="0">
                <a:solidFill>
                  <a:srgbClr val="800080"/>
                </a:solidFill>
                <a:ea typeface="ＭＳ Ｐゴシック" pitchFamily="-109" charset="-128"/>
              </a:rPr>
              <a:t>Institution E		10	20	50	20	0</a:t>
            </a:r>
          </a:p>
          <a:p>
            <a:pPr>
              <a:buFontTx/>
              <a:buNone/>
            </a:pPr>
            <a:r>
              <a:rPr lang="en-GB" sz="2000" smtClean="0">
                <a:solidFill>
                  <a:srgbClr val="800080"/>
                </a:solidFill>
                <a:ea typeface="ＭＳ Ｐゴシック" pitchFamily="-109" charset="-128"/>
              </a:rPr>
              <a:t>Institution F		0	20	80	0	0</a:t>
            </a:r>
          </a:p>
          <a:p>
            <a:pPr>
              <a:buFontTx/>
              <a:buNone/>
            </a:pPr>
            <a:r>
              <a:rPr lang="en-GB" sz="2000" smtClean="0">
                <a:solidFill>
                  <a:srgbClr val="800080"/>
                </a:solidFill>
                <a:ea typeface="ＭＳ Ｐゴシック" pitchFamily="-109" charset="-128"/>
              </a:rPr>
              <a:t>Institution G		40	60	0	0	0</a:t>
            </a:r>
          </a:p>
          <a:p>
            <a:pPr>
              <a:buFontTx/>
              <a:buNone/>
            </a:pPr>
            <a:r>
              <a:rPr lang="en-GB" sz="2000" smtClean="0">
                <a:solidFill>
                  <a:srgbClr val="800080"/>
                </a:solidFill>
                <a:ea typeface="ＭＳ Ｐゴシック" pitchFamily="-109" charset="-128"/>
              </a:rPr>
              <a:t>Institution H		25	50	25	0	0</a:t>
            </a:r>
          </a:p>
          <a:p>
            <a:pPr>
              <a:buFontTx/>
              <a:buNone/>
            </a:pPr>
            <a:r>
              <a:rPr lang="en-GB" sz="2000" smtClean="0">
                <a:solidFill>
                  <a:srgbClr val="800080"/>
                </a:solidFill>
                <a:ea typeface="ＭＳ Ｐゴシック" pitchFamily="-109" charset="-128"/>
              </a:rPr>
              <a:t>Institution I		35	50	15	0	0</a:t>
            </a:r>
          </a:p>
          <a:p>
            <a:pPr>
              <a:buFontTx/>
              <a:buNone/>
            </a:pPr>
            <a:r>
              <a:rPr lang="en-GB" sz="2000" smtClean="0">
                <a:solidFill>
                  <a:srgbClr val="800080"/>
                </a:solidFill>
                <a:ea typeface="ＭＳ Ｐゴシック" pitchFamily="-109" charset="-128"/>
              </a:rPr>
              <a:t>Institution J		40	0	60	0	0</a:t>
            </a:r>
          </a:p>
          <a:p>
            <a:pPr>
              <a:buFontTx/>
              <a:buNone/>
            </a:pPr>
            <a:r>
              <a:rPr lang="en-GB" sz="2000" smtClean="0">
                <a:solidFill>
                  <a:srgbClr val="800080"/>
                </a:solidFill>
                <a:ea typeface="ＭＳ Ｐゴシック" pitchFamily="-109" charset="-128"/>
              </a:rPr>
              <a:t>Institution K		0	60	0	40	0</a:t>
            </a:r>
          </a:p>
          <a:p>
            <a:pPr>
              <a:buFontTx/>
              <a:buNone/>
            </a:pPr>
            <a:r>
              <a:rPr lang="en-GB" sz="2000" smtClean="0">
                <a:solidFill>
                  <a:srgbClr val="800080"/>
                </a:solidFill>
                <a:ea typeface="ＭＳ Ｐゴシック" pitchFamily="-109" charset="-128"/>
              </a:rPr>
              <a:t>Institution L		20	30	20	15	15</a:t>
            </a:r>
          </a:p>
          <a:p>
            <a:pPr>
              <a:buFontTx/>
              <a:buNone/>
            </a:pPr>
            <a:r>
              <a:rPr lang="en-GB" sz="2000" smtClean="0">
                <a:solidFill>
                  <a:srgbClr val="800080"/>
                </a:solidFill>
                <a:ea typeface="ＭＳ Ｐゴシック" pitchFamily="-109" charset="-128"/>
              </a:rPr>
              <a:t>Institution M		0	0	0	100	0</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smtClean="0">
                <a:ea typeface="ＭＳ Ｐゴシック" pitchFamily="-109" charset="-128"/>
              </a:rPr>
              <a:t>What HEFCE and panels learnt from pilot</a:t>
            </a:r>
          </a:p>
        </p:txBody>
      </p:sp>
      <p:sp>
        <p:nvSpPr>
          <p:cNvPr id="25603" name="Content Placeholder 2"/>
          <p:cNvSpPr>
            <a:spLocks noGrp="1"/>
          </p:cNvSpPr>
          <p:nvPr>
            <p:ph idx="1"/>
          </p:nvPr>
        </p:nvSpPr>
        <p:spPr bwMode="auto">
          <a:xfrm>
            <a:off x="539750" y="1052513"/>
            <a:ext cx="8208963" cy="5400675"/>
          </a:xfrm>
          <a:noFill/>
          <a:ln>
            <a:miter lim="800000"/>
            <a:headEnd/>
            <a:tailEnd/>
          </a:ln>
        </p:spPr>
        <p:txBody>
          <a:bodyPr vert="horz" wrap="square" lIns="91440" tIns="45720" rIns="91440" bIns="45720" numCol="1" anchor="t" anchorCtr="0" compatLnSpc="1">
            <a:prstTxWarp prst="textNoShape">
              <a:avLst/>
            </a:prstTxWarp>
          </a:bodyPr>
          <a:lstStyle/>
          <a:p>
            <a:pPr indent="11113">
              <a:buFontTx/>
              <a:buNone/>
            </a:pPr>
            <a:r>
              <a:rPr lang="en-GB" sz="2000" dirty="0" smtClean="0">
                <a:solidFill>
                  <a:srgbClr val="800080"/>
                </a:solidFill>
                <a:ea typeface="ＭＳ Ｐゴシック" pitchFamily="-109" charset="-128"/>
              </a:rPr>
              <a:t>Panels broadly content that impact can be assessed in REF by mixed academic/user panels</a:t>
            </a:r>
          </a:p>
          <a:p>
            <a:pPr indent="11113">
              <a:buFontTx/>
              <a:buNone/>
            </a:pPr>
            <a:endParaRPr lang="en-GB" sz="800" dirty="0" smtClean="0">
              <a:solidFill>
                <a:srgbClr val="800080"/>
              </a:solidFill>
              <a:ea typeface="ＭＳ Ｐゴシック" pitchFamily="-109" charset="-128"/>
            </a:endParaRPr>
          </a:p>
          <a:p>
            <a:pPr indent="11113">
              <a:buFontTx/>
              <a:buNone/>
            </a:pPr>
            <a:r>
              <a:rPr lang="en-GB" sz="2000" dirty="0" smtClean="0">
                <a:solidFill>
                  <a:srgbClr val="800080"/>
                </a:solidFill>
                <a:ea typeface="ＭＳ Ｐゴシック" pitchFamily="-109" charset="-128"/>
              </a:rPr>
              <a:t>Case study approach is the best mechanism for this assessment</a:t>
            </a:r>
          </a:p>
          <a:p>
            <a:pPr indent="11113">
              <a:buFontTx/>
              <a:buNone/>
            </a:pPr>
            <a:endParaRPr lang="en-GB" sz="800" dirty="0" smtClean="0">
              <a:solidFill>
                <a:srgbClr val="800080"/>
              </a:solidFill>
              <a:ea typeface="ＭＳ Ｐゴシック" pitchFamily="-109" charset="-128"/>
            </a:endParaRPr>
          </a:p>
          <a:p>
            <a:pPr indent="11113">
              <a:buFontTx/>
              <a:buNone/>
            </a:pPr>
            <a:r>
              <a:rPr lang="en-GB" sz="2000" dirty="0" smtClean="0">
                <a:solidFill>
                  <a:srgbClr val="800080"/>
                </a:solidFill>
                <a:ea typeface="ＭＳ Ｐゴシック" pitchFamily="-109" charset="-128"/>
              </a:rPr>
              <a:t>‘Reach and ‘significance’ are appropriate broad criteria</a:t>
            </a:r>
          </a:p>
          <a:p>
            <a:pPr indent="11113">
              <a:buFontTx/>
              <a:buNone/>
            </a:pPr>
            <a:endParaRPr lang="en-GB" sz="800" dirty="0" smtClean="0">
              <a:solidFill>
                <a:srgbClr val="800080"/>
              </a:solidFill>
              <a:ea typeface="ＭＳ Ｐゴシック" pitchFamily="-109" charset="-128"/>
            </a:endParaRPr>
          </a:p>
          <a:p>
            <a:pPr indent="11113">
              <a:buFontTx/>
              <a:buNone/>
            </a:pPr>
            <a:r>
              <a:rPr lang="en-GB" sz="2000" dirty="0" smtClean="0">
                <a:solidFill>
                  <a:srgbClr val="800080"/>
                </a:solidFill>
                <a:ea typeface="ＭＳ Ｐゴシック" pitchFamily="-109" charset="-128"/>
              </a:rPr>
              <a:t>15 year time-lag between research and impact reasonable in most cases</a:t>
            </a:r>
          </a:p>
          <a:p>
            <a:pPr indent="11113">
              <a:buFontTx/>
              <a:buNone/>
            </a:pPr>
            <a:endParaRPr lang="en-GB" sz="800" dirty="0" smtClean="0">
              <a:solidFill>
                <a:srgbClr val="800080"/>
              </a:solidFill>
              <a:ea typeface="ＭＳ Ｐゴシック" pitchFamily="-109" charset="-128"/>
            </a:endParaRPr>
          </a:p>
          <a:p>
            <a:pPr indent="11113">
              <a:buFontTx/>
              <a:buNone/>
            </a:pPr>
            <a:r>
              <a:rPr lang="en-GB" sz="2000" dirty="0" smtClean="0">
                <a:solidFill>
                  <a:srgbClr val="800080"/>
                </a:solidFill>
                <a:ea typeface="ＭＳ Ｐゴシック" pitchFamily="-109" charset="-128"/>
              </a:rPr>
              <a:t>Unconvinced of the need for separate impact statement (elements should be incorporated into environment (‘RA5’) statement) *rejected*</a:t>
            </a:r>
          </a:p>
          <a:p>
            <a:pPr indent="11113">
              <a:buFontTx/>
              <a:buNone/>
            </a:pPr>
            <a:endParaRPr lang="en-GB" sz="800" dirty="0" smtClean="0">
              <a:solidFill>
                <a:srgbClr val="800080"/>
              </a:solidFill>
              <a:ea typeface="ＭＳ Ｐゴシック" pitchFamily="-109" charset="-128"/>
            </a:endParaRPr>
          </a:p>
          <a:p>
            <a:pPr indent="11113">
              <a:buFontTx/>
              <a:buNone/>
            </a:pPr>
            <a:r>
              <a:rPr lang="en-GB" sz="2000" dirty="0" smtClean="0">
                <a:solidFill>
                  <a:srgbClr val="800080"/>
                </a:solidFill>
                <a:ea typeface="ＭＳ Ｐゴシック" pitchFamily="-109" charset="-128"/>
              </a:rPr>
              <a:t>Recommend that weighting for impact assessment should be lower than proposed 25% for first REF (but note CSR politics – likely to be 20%)</a:t>
            </a:r>
          </a:p>
          <a:p>
            <a:pPr indent="11113">
              <a:buFontTx/>
              <a:buNone/>
            </a:pPr>
            <a:endParaRPr lang="en-GB" sz="800" dirty="0" smtClean="0">
              <a:solidFill>
                <a:srgbClr val="800080"/>
              </a:solidFill>
              <a:ea typeface="ＭＳ Ｐゴシック" pitchFamily="-109" charset="-128"/>
            </a:endParaRPr>
          </a:p>
          <a:p>
            <a:pPr indent="11113">
              <a:buFontTx/>
              <a:buNone/>
            </a:pPr>
            <a:r>
              <a:rPr lang="en-GB" sz="2000" dirty="0" smtClean="0">
                <a:solidFill>
                  <a:srgbClr val="800080"/>
                </a:solidFill>
                <a:ea typeface="ＭＳ Ｐゴシック" pitchFamily="-109" charset="-128"/>
              </a:rPr>
              <a:t>Highest scoring cases studies provided “a coherent narrative with evidence of specific benefits”</a:t>
            </a:r>
          </a:p>
          <a:p>
            <a:pPr indent="11113">
              <a:buFontTx/>
              <a:buNone/>
            </a:pPr>
            <a:endParaRPr lang="en-GB" sz="800" dirty="0" smtClean="0">
              <a:solidFill>
                <a:srgbClr val="800080"/>
              </a:solidFill>
              <a:ea typeface="ＭＳ Ｐゴシック" pitchFamily="-109" charset="-128"/>
            </a:endParaRPr>
          </a:p>
          <a:p>
            <a:pPr indent="11113">
              <a:buFontTx/>
              <a:buNone/>
            </a:pPr>
            <a:r>
              <a:rPr lang="en-GB" sz="2000" dirty="0" smtClean="0">
                <a:solidFill>
                  <a:srgbClr val="800080"/>
                </a:solidFill>
                <a:ea typeface="ＭＳ Ｐゴシック" pitchFamily="-109" charset="-128"/>
              </a:rPr>
              <a:t>Many of the poorest case studies took the form: “Professor X is very well-known, here is a list of his/her media appearances and publications”</a:t>
            </a:r>
          </a:p>
          <a:p>
            <a:pPr indent="11113">
              <a:buFontTx/>
              <a:buNone/>
            </a:pPr>
            <a:endParaRPr lang="en-GB" sz="2000" dirty="0" smtClean="0">
              <a:solidFill>
                <a:srgbClr val="800080"/>
              </a:solidFill>
              <a:ea typeface="ＭＳ Ｐゴシック" pitchFamily="-109" charset="-128"/>
            </a:endParaRPr>
          </a:p>
          <a:p>
            <a:pPr indent="11113">
              <a:buFontTx/>
              <a:buNone/>
            </a:pPr>
            <a:endParaRPr lang="en-GB" sz="2000" dirty="0" smtClean="0">
              <a:solidFill>
                <a:srgbClr val="800080"/>
              </a:solidFill>
              <a:ea typeface="ＭＳ Ｐゴシック" pitchFamily="-109" charset="-128"/>
            </a:endParaRPr>
          </a:p>
          <a:p>
            <a:pPr indent="11113">
              <a:buFontTx/>
              <a:buNone/>
            </a:pPr>
            <a:endParaRPr lang="en-GB" sz="1200" dirty="0" smtClean="0">
              <a:ea typeface="ＭＳ Ｐゴシック" pitchFamily="-109" charset="-128"/>
            </a:endParaRPr>
          </a:p>
          <a:p>
            <a:pPr indent="11113">
              <a:buFontTx/>
              <a:buNone/>
            </a:pPr>
            <a:endParaRPr lang="en-GB" sz="1200" dirty="0" smtClean="0">
              <a:ea typeface="ＭＳ Ｐゴシック" pitchFamily="-109" charset="-128"/>
            </a:endParaRPr>
          </a:p>
          <a:p>
            <a:pPr indent="11113">
              <a:buFontTx/>
              <a:buNone/>
            </a:pPr>
            <a:endParaRPr lang="en-GB" sz="2000" dirty="0" smtClean="0">
              <a:ea typeface="ＭＳ Ｐゴシック" pitchFamily="-109" charset="-128"/>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smtClean="0">
                <a:ea typeface="ＭＳ Ｐゴシック" pitchFamily="-109" charset="-128"/>
              </a:rPr>
              <a:t>What have we learnt from the pilot?</a:t>
            </a:r>
          </a:p>
        </p:txBody>
      </p:sp>
      <p:sp>
        <p:nvSpPr>
          <p:cNvPr id="27651" name="Content Placeholder 2"/>
          <p:cNvSpPr>
            <a:spLocks noGrp="1"/>
          </p:cNvSpPr>
          <p:nvPr>
            <p:ph idx="1"/>
          </p:nvPr>
        </p:nvSpPr>
        <p:spPr bwMode="auto">
          <a:xfrm>
            <a:off x="827088" y="1125538"/>
            <a:ext cx="7921625" cy="5472112"/>
          </a:xfrm>
          <a:ln>
            <a:miter lim="800000"/>
            <a:headEnd/>
            <a:tailEnd/>
          </a:ln>
        </p:spPr>
        <p:txBody>
          <a:bodyPr vert="horz" wrap="square" lIns="91440" tIns="45720" rIns="91440" bIns="45720" numCol="1" anchor="t" anchorCtr="0" compatLnSpc="1">
            <a:prstTxWarp prst="textNoShape">
              <a:avLst/>
            </a:prstTxWarp>
          </a:bodyPr>
          <a:lstStyle/>
          <a:p>
            <a:pPr marL="0" indent="0">
              <a:buFontTx/>
              <a:buNone/>
              <a:defRPr/>
            </a:pPr>
            <a:r>
              <a:rPr lang="en-GB" sz="2000" dirty="0" smtClean="0">
                <a:solidFill>
                  <a:srgbClr val="800080"/>
                </a:solidFill>
                <a:ea typeface="ＭＳ Ｐゴシック" pitchFamily="-109" charset="-128"/>
              </a:rPr>
              <a:t>Variability of outcomes and likelihood of significant weighting indicate that this is a very significant challenge to REF performance</a:t>
            </a:r>
          </a:p>
          <a:p>
            <a:pPr>
              <a:buFontTx/>
              <a:buNone/>
              <a:defRPr/>
            </a:pPr>
            <a:endParaRPr lang="en-GB" sz="1200" dirty="0" smtClean="0">
              <a:solidFill>
                <a:srgbClr val="800080"/>
              </a:solidFill>
              <a:ea typeface="ＭＳ Ｐゴシック" pitchFamily="-109" charset="-128"/>
            </a:endParaRPr>
          </a:p>
          <a:p>
            <a:pPr marL="0" indent="0">
              <a:buFontTx/>
              <a:buNone/>
              <a:defRPr/>
            </a:pPr>
            <a:r>
              <a:rPr lang="en-GB" sz="2000" dirty="0" smtClean="0">
                <a:solidFill>
                  <a:srgbClr val="800080"/>
                </a:solidFill>
                <a:ea typeface="ＭＳ Ｐゴシック" pitchFamily="-109" charset="-128"/>
              </a:rPr>
              <a:t>Reasonable performance in Earth Systems and Environmental Sciences, including a 4* case study, provides useful exemplar for cognate disciplines</a:t>
            </a:r>
          </a:p>
          <a:p>
            <a:pPr>
              <a:buFontTx/>
              <a:buNone/>
              <a:defRPr/>
            </a:pPr>
            <a:endParaRPr lang="en-GB" sz="1200" dirty="0" smtClean="0">
              <a:solidFill>
                <a:srgbClr val="800080"/>
              </a:solidFill>
              <a:ea typeface="ＭＳ Ｐゴシック" pitchFamily="-109" charset="-128"/>
            </a:endParaRPr>
          </a:p>
          <a:p>
            <a:pPr marL="0" indent="0">
              <a:buFontTx/>
              <a:buNone/>
              <a:defRPr/>
            </a:pPr>
            <a:r>
              <a:rPr lang="en-GB" sz="2000" dirty="0" smtClean="0">
                <a:solidFill>
                  <a:srgbClr val="800080"/>
                </a:solidFill>
                <a:ea typeface="ＭＳ Ｐゴシック" pitchFamily="-109" charset="-128"/>
              </a:rPr>
              <a:t>Disappointing performance in English Language and Literature indicates that efforts to argue for dissemination </a:t>
            </a:r>
            <a:r>
              <a:rPr lang="en-GB" sz="2000" i="1" dirty="0" smtClean="0">
                <a:solidFill>
                  <a:srgbClr val="800080"/>
                </a:solidFill>
                <a:ea typeface="ＭＳ Ｐゴシック" pitchFamily="-109" charset="-128"/>
              </a:rPr>
              <a:t>per se </a:t>
            </a:r>
            <a:r>
              <a:rPr lang="en-GB" sz="2000" dirty="0" smtClean="0">
                <a:solidFill>
                  <a:srgbClr val="800080"/>
                </a:solidFill>
                <a:ea typeface="ＭＳ Ｐゴシック" pitchFamily="-109" charset="-128"/>
              </a:rPr>
              <a:t>as impact are unlikely to be successful. We must:</a:t>
            </a:r>
          </a:p>
          <a:p>
            <a:pPr marL="0" indent="0">
              <a:buFontTx/>
              <a:buNone/>
              <a:defRPr/>
            </a:pPr>
            <a:endParaRPr lang="en-GB" sz="800" dirty="0" smtClean="0">
              <a:solidFill>
                <a:srgbClr val="800080"/>
              </a:solidFill>
              <a:ea typeface="ＭＳ Ｐゴシック" pitchFamily="-109" charset="-128"/>
            </a:endParaRPr>
          </a:p>
          <a:p>
            <a:pPr marL="354013" indent="-354013">
              <a:buFont typeface="Wingdings" pitchFamily="2" charset="2"/>
              <a:buChar char="Ø"/>
              <a:defRPr/>
            </a:pPr>
            <a:r>
              <a:rPr lang="en-GB" sz="2000" dirty="0" smtClean="0">
                <a:solidFill>
                  <a:srgbClr val="800080"/>
                </a:solidFill>
                <a:ea typeface="ＭＳ Ｐゴシック" pitchFamily="-109" charset="-128"/>
              </a:rPr>
              <a:t>“make a case for the </a:t>
            </a:r>
            <a:r>
              <a:rPr lang="en-GB" sz="2000" i="1" dirty="0" smtClean="0">
                <a:solidFill>
                  <a:srgbClr val="800080"/>
                </a:solidFill>
                <a:ea typeface="ＭＳ Ｐゴシック" pitchFamily="-109" charset="-128"/>
              </a:rPr>
              <a:t>benefits</a:t>
            </a:r>
            <a:r>
              <a:rPr lang="en-GB" sz="2000" dirty="0" smtClean="0">
                <a:solidFill>
                  <a:srgbClr val="800080"/>
                </a:solidFill>
                <a:ea typeface="ＭＳ Ｐゴシック" pitchFamily="-109" charset="-128"/>
              </a:rPr>
              <a:t> arising from public engagement activity… [T]his must go beyond showing how the research was disseminated”</a:t>
            </a:r>
          </a:p>
          <a:p>
            <a:pPr marL="354013" indent="-354013">
              <a:buFont typeface="Wingdings" pitchFamily="2" charset="2"/>
              <a:buChar char="Ø"/>
              <a:defRPr/>
            </a:pPr>
            <a:r>
              <a:rPr lang="en-GB" sz="2000" dirty="0" smtClean="0">
                <a:solidFill>
                  <a:srgbClr val="800080"/>
                </a:solidFill>
                <a:ea typeface="ＭＳ Ｐゴシック" pitchFamily="-109" charset="-128"/>
              </a:rPr>
              <a:t>show what “</a:t>
            </a:r>
            <a:r>
              <a:rPr lang="en-GB" sz="2000" i="1" dirty="0" smtClean="0">
                <a:solidFill>
                  <a:srgbClr val="800080"/>
                </a:solidFill>
                <a:ea typeface="ＭＳ Ｐゴシック" pitchFamily="-109" charset="-128"/>
              </a:rPr>
              <a:t>distinctive contribution </a:t>
            </a:r>
            <a:r>
              <a:rPr lang="en-GB" sz="2000" dirty="0" smtClean="0">
                <a:solidFill>
                  <a:srgbClr val="800080"/>
                </a:solidFill>
                <a:ea typeface="ＭＳ Ｐゴシック" pitchFamily="-109" charset="-128"/>
              </a:rPr>
              <a:t>the department’s research made to the public engagement activity” and that the engagement went beyond “business as usual” activities (such as public lectures)</a:t>
            </a:r>
          </a:p>
          <a:p>
            <a:pPr>
              <a:buFontTx/>
              <a:buNone/>
              <a:defRPr/>
            </a:pPr>
            <a:endParaRPr lang="en-GB" sz="1200" dirty="0" smtClean="0">
              <a:solidFill>
                <a:srgbClr val="800080"/>
              </a:solidFill>
              <a:ea typeface="ＭＳ Ｐゴシック" pitchFamily="-109" charset="-128"/>
            </a:endParaRPr>
          </a:p>
          <a:p>
            <a:pPr marL="0" indent="0">
              <a:buFontTx/>
              <a:buNone/>
              <a:defRPr/>
            </a:pPr>
            <a:r>
              <a:rPr lang="en-GB" sz="2000" dirty="0" smtClean="0">
                <a:solidFill>
                  <a:srgbClr val="800080"/>
                </a:solidFill>
                <a:ea typeface="ＭＳ Ｐゴシック" pitchFamily="-109" charset="-128"/>
              </a:rPr>
              <a:t>HEFCE have published a selection of top-rated case studies from each panel</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dirty="0" smtClean="0">
                <a:ea typeface="ＭＳ Ｐゴシック" pitchFamily="-109" charset="-128"/>
              </a:rPr>
              <a:t>How might we move forward?</a:t>
            </a:r>
          </a:p>
        </p:txBody>
      </p:sp>
      <p:sp>
        <p:nvSpPr>
          <p:cNvPr id="28675" name="Rectangle 3"/>
          <p:cNvSpPr>
            <a:spLocks noGrp="1" noChangeArrowheads="1"/>
          </p:cNvSpPr>
          <p:nvPr>
            <p:ph type="body" idx="1"/>
          </p:nvPr>
        </p:nvSpPr>
        <p:spPr bwMode="auto">
          <a:xfrm>
            <a:off x="611188" y="928671"/>
            <a:ext cx="8353425" cy="5668980"/>
          </a:xfrm>
          <a:ln>
            <a:miter lim="800000"/>
            <a:headEnd/>
            <a:tailEnd/>
          </a:ln>
        </p:spPr>
        <p:txBody>
          <a:bodyPr vert="horz" wrap="square" lIns="91440" tIns="45720" rIns="91440" bIns="45720" numCol="1" anchor="t" anchorCtr="0" compatLnSpc="1">
            <a:prstTxWarp prst="textNoShape">
              <a:avLst/>
            </a:prstTxWarp>
          </a:bodyPr>
          <a:lstStyle/>
          <a:p>
            <a:pPr marL="176213" indent="0">
              <a:lnSpc>
                <a:spcPct val="80000"/>
              </a:lnSpc>
              <a:buFontTx/>
              <a:buNone/>
              <a:defRPr/>
            </a:pPr>
            <a:r>
              <a:rPr lang="en-GB" sz="2000" dirty="0" smtClean="0">
                <a:solidFill>
                  <a:srgbClr val="800080"/>
                </a:solidFill>
                <a:ea typeface="ＭＳ Ｐゴシック" pitchFamily="-109" charset="-128"/>
              </a:rPr>
              <a:t>Improve data on impact collected from Research Profiling Exercise</a:t>
            </a:r>
          </a:p>
          <a:p>
            <a:pPr marL="176213" indent="0">
              <a:lnSpc>
                <a:spcPct val="80000"/>
              </a:lnSpc>
              <a:buFontTx/>
              <a:buNone/>
              <a:defRPr/>
            </a:pPr>
            <a:endParaRPr lang="en-GB" sz="1050" dirty="0" smtClean="0">
              <a:solidFill>
                <a:srgbClr val="800080"/>
              </a:solidFill>
              <a:ea typeface="ＭＳ Ｐゴシック" pitchFamily="-109" charset="-128"/>
            </a:endParaRPr>
          </a:p>
          <a:p>
            <a:pPr marL="176213" indent="0">
              <a:lnSpc>
                <a:spcPct val="80000"/>
              </a:lnSpc>
              <a:buFontTx/>
              <a:buNone/>
              <a:defRPr/>
            </a:pPr>
            <a:r>
              <a:rPr lang="en-GB" sz="2000" dirty="0" smtClean="0">
                <a:solidFill>
                  <a:srgbClr val="800080"/>
                </a:solidFill>
                <a:ea typeface="ＭＳ Ｐゴシック" pitchFamily="-109" charset="-128"/>
              </a:rPr>
              <a:t>Begin developing long-list of candidate case studies and collect evidence, </a:t>
            </a:r>
            <a:r>
              <a:rPr lang="en-GB" sz="2000" dirty="0" err="1" smtClean="0">
                <a:solidFill>
                  <a:srgbClr val="800080"/>
                </a:solidFill>
                <a:ea typeface="ＭＳ Ｐゴシック" pitchFamily="-109" charset="-128"/>
              </a:rPr>
              <a:t>e.g</a:t>
            </a:r>
            <a:r>
              <a:rPr lang="en-GB" sz="2000" dirty="0" smtClean="0">
                <a:solidFill>
                  <a:srgbClr val="800080"/>
                </a:solidFill>
                <a:ea typeface="ＭＳ Ｐゴシック" pitchFamily="-109" charset="-128"/>
              </a:rPr>
              <a:t>:</a:t>
            </a:r>
          </a:p>
          <a:p>
            <a:pPr marL="633413" indent="-368300">
              <a:lnSpc>
                <a:spcPct val="80000"/>
              </a:lnSpc>
              <a:buFontTx/>
              <a:buNone/>
              <a:defRPr/>
            </a:pPr>
            <a:endParaRPr lang="en-GB" sz="900" dirty="0" smtClean="0">
              <a:solidFill>
                <a:srgbClr val="800080"/>
              </a:solidFill>
              <a:ea typeface="ＭＳ Ｐゴシック" pitchFamily="-109" charset="-128"/>
            </a:endParaRPr>
          </a:p>
          <a:p>
            <a:pPr marL="633413" indent="-368300">
              <a:lnSpc>
                <a:spcPct val="80000"/>
              </a:lnSpc>
              <a:buFont typeface="Wingdings" pitchFamily="2" charset="2"/>
              <a:buChar char="Ø"/>
              <a:defRPr/>
            </a:pPr>
            <a:r>
              <a:rPr lang="en-GB" sz="1800" dirty="0" smtClean="0">
                <a:solidFill>
                  <a:srgbClr val="800080"/>
                </a:solidFill>
                <a:ea typeface="ＭＳ Ｐゴシック" pitchFamily="-109" charset="-128"/>
              </a:rPr>
              <a:t>Collection of impact statements and reports for all grant-funded research</a:t>
            </a:r>
          </a:p>
          <a:p>
            <a:pPr marL="633413" indent="-368300">
              <a:lnSpc>
                <a:spcPct val="80000"/>
              </a:lnSpc>
              <a:buFont typeface="Wingdings" pitchFamily="2" charset="2"/>
              <a:buChar char="Ø"/>
              <a:defRPr/>
            </a:pPr>
            <a:endParaRPr lang="en-GB" sz="800" dirty="0" smtClean="0">
              <a:solidFill>
                <a:srgbClr val="800080"/>
              </a:solidFill>
              <a:ea typeface="ＭＳ Ｐゴシック" pitchFamily="-109" charset="-128"/>
            </a:endParaRPr>
          </a:p>
          <a:p>
            <a:pPr marL="633413" indent="-368300">
              <a:lnSpc>
                <a:spcPct val="80000"/>
              </a:lnSpc>
              <a:buFont typeface="Wingdings" pitchFamily="2" charset="2"/>
              <a:buChar char="Ø"/>
              <a:defRPr/>
            </a:pPr>
            <a:r>
              <a:rPr lang="en-GB" sz="1800" dirty="0" smtClean="0">
                <a:solidFill>
                  <a:srgbClr val="800080"/>
                </a:solidFill>
                <a:ea typeface="ＭＳ Ｐゴシック" pitchFamily="-109" charset="-128"/>
              </a:rPr>
              <a:t>Information  on commercialisation impacts (e.g. spinouts - involving UMIP)</a:t>
            </a:r>
          </a:p>
          <a:p>
            <a:pPr marL="633413" indent="-368300">
              <a:lnSpc>
                <a:spcPct val="80000"/>
              </a:lnSpc>
              <a:buFont typeface="Wingdings" pitchFamily="2" charset="2"/>
              <a:buChar char="Ø"/>
              <a:defRPr/>
            </a:pPr>
            <a:endParaRPr lang="en-GB" sz="800" dirty="0" smtClean="0">
              <a:solidFill>
                <a:srgbClr val="800080"/>
              </a:solidFill>
              <a:ea typeface="ＭＳ Ｐゴシック" pitchFamily="-109" charset="-128"/>
            </a:endParaRPr>
          </a:p>
          <a:p>
            <a:pPr marL="633413" indent="-368300">
              <a:lnSpc>
                <a:spcPct val="80000"/>
              </a:lnSpc>
              <a:buFont typeface="Wingdings" pitchFamily="2" charset="2"/>
              <a:buChar char="Ø"/>
              <a:defRPr/>
            </a:pPr>
            <a:r>
              <a:rPr lang="en-GB" sz="1800" dirty="0" smtClean="0">
                <a:solidFill>
                  <a:srgbClr val="800080"/>
                </a:solidFill>
                <a:ea typeface="ＭＳ Ｐゴシック" pitchFamily="-109" charset="-128"/>
              </a:rPr>
              <a:t>Information on business and other relationships where research has not been commercialised by the University but where impacts are significant (involving external and business relations, regional affairs, media relations, etc)</a:t>
            </a:r>
          </a:p>
          <a:p>
            <a:pPr marL="633413" indent="-368300">
              <a:lnSpc>
                <a:spcPct val="80000"/>
              </a:lnSpc>
              <a:buFont typeface="Wingdings" pitchFamily="2" charset="2"/>
              <a:buChar char="Ø"/>
              <a:defRPr/>
            </a:pPr>
            <a:endParaRPr lang="en-GB" sz="800" dirty="0" smtClean="0">
              <a:solidFill>
                <a:srgbClr val="800080"/>
              </a:solidFill>
              <a:ea typeface="ＭＳ Ｐゴシック" pitchFamily="-109" charset="-128"/>
            </a:endParaRPr>
          </a:p>
          <a:p>
            <a:pPr marL="633413" indent="-368300">
              <a:lnSpc>
                <a:spcPct val="80000"/>
              </a:lnSpc>
              <a:buFont typeface="Wingdings" pitchFamily="2" charset="2"/>
              <a:buChar char="Ø"/>
              <a:defRPr/>
            </a:pPr>
            <a:r>
              <a:rPr lang="en-GB" sz="1800" dirty="0" smtClean="0">
                <a:solidFill>
                  <a:srgbClr val="800080"/>
                </a:solidFill>
                <a:ea typeface="ＭＳ Ｐゴシック" pitchFamily="-109" charset="-128"/>
              </a:rPr>
              <a:t>Maintain an accurate picture of postgraduate alumni and research staff destinations, especially if entering areas of national strategic importance (involving careers and employability)</a:t>
            </a:r>
          </a:p>
          <a:p>
            <a:pPr marL="176213" indent="0">
              <a:lnSpc>
                <a:spcPct val="80000"/>
              </a:lnSpc>
              <a:buFontTx/>
              <a:buNone/>
              <a:defRPr/>
            </a:pPr>
            <a:endParaRPr lang="en-GB" sz="1050" dirty="0" smtClean="0">
              <a:solidFill>
                <a:srgbClr val="800080"/>
              </a:solidFill>
              <a:ea typeface="ＭＳ Ｐゴシック" pitchFamily="-109" charset="-128"/>
            </a:endParaRPr>
          </a:p>
          <a:p>
            <a:pPr marL="176213" indent="0">
              <a:lnSpc>
                <a:spcPct val="80000"/>
              </a:lnSpc>
              <a:buFontTx/>
              <a:buNone/>
              <a:defRPr/>
            </a:pPr>
            <a:r>
              <a:rPr lang="en-GB" sz="2000" dirty="0" smtClean="0">
                <a:solidFill>
                  <a:srgbClr val="800080"/>
                </a:solidFill>
                <a:ea typeface="ＭＳ Ｐゴシック" pitchFamily="-109" charset="-128"/>
              </a:rPr>
              <a:t>Consider use of consultants to help with quantifying the commercial impact of our work or involvement of science journalists and other professionals to help case studies communicate impact or to review past 20 years’ of research for eligible impacts</a:t>
            </a:r>
          </a:p>
          <a:p>
            <a:pPr marL="176213" indent="0">
              <a:lnSpc>
                <a:spcPct val="80000"/>
              </a:lnSpc>
              <a:buFontTx/>
              <a:buNone/>
              <a:defRPr/>
            </a:pPr>
            <a:endParaRPr lang="en-GB" sz="1200" dirty="0" smtClean="0">
              <a:solidFill>
                <a:srgbClr val="800080"/>
              </a:solidFill>
              <a:ea typeface="ＭＳ Ｐゴシック" pitchFamily="-109" charset="-128"/>
            </a:endParaRPr>
          </a:p>
          <a:p>
            <a:pPr marL="176213" indent="0">
              <a:lnSpc>
                <a:spcPct val="80000"/>
              </a:lnSpc>
              <a:buFontTx/>
              <a:buNone/>
              <a:defRPr/>
            </a:pPr>
            <a:r>
              <a:rPr lang="en-GB" sz="2000" dirty="0" err="1" smtClean="0">
                <a:solidFill>
                  <a:srgbClr val="800080"/>
                </a:solidFill>
                <a:ea typeface="ＭＳ Ｐゴシック" pitchFamily="-109" charset="-128"/>
              </a:rPr>
              <a:t>UoM</a:t>
            </a:r>
            <a:r>
              <a:rPr lang="en-GB" sz="2000" dirty="0" smtClean="0">
                <a:solidFill>
                  <a:srgbClr val="800080"/>
                </a:solidFill>
                <a:ea typeface="ＭＳ Ｐゴシック" pitchFamily="-109" charset="-128"/>
              </a:rPr>
              <a:t> process for reviewing draft case studies in </a:t>
            </a:r>
            <a:r>
              <a:rPr lang="en-GB" sz="2000" dirty="0" smtClean="0">
                <a:solidFill>
                  <a:srgbClr val="800080"/>
                </a:solidFill>
                <a:ea typeface="ＭＳ Ｐゴシック" pitchFamily="-109" charset="-128"/>
              </a:rPr>
              <a:t>Summer </a:t>
            </a:r>
            <a:r>
              <a:rPr lang="en-GB" sz="2000" dirty="0" smtClean="0">
                <a:solidFill>
                  <a:srgbClr val="800080"/>
                </a:solidFill>
                <a:ea typeface="ＭＳ Ｐゴシック" pitchFamily="-109" charset="-128"/>
              </a:rPr>
              <a:t>2011</a:t>
            </a:r>
          </a:p>
          <a:p>
            <a:pPr marL="176213" indent="0">
              <a:lnSpc>
                <a:spcPct val="80000"/>
              </a:lnSpc>
              <a:buFontTx/>
              <a:buNone/>
              <a:defRPr/>
            </a:pPr>
            <a:endParaRPr lang="en-GB" sz="1200" dirty="0" smtClean="0">
              <a:solidFill>
                <a:srgbClr val="800080"/>
              </a:solidFill>
              <a:ea typeface="ＭＳ Ｐゴシック" pitchFamily="-109" charset="-128"/>
            </a:endParaRPr>
          </a:p>
          <a:p>
            <a:pPr marL="176213" indent="0">
              <a:lnSpc>
                <a:spcPct val="80000"/>
              </a:lnSpc>
              <a:buFontTx/>
              <a:buNone/>
              <a:defRPr/>
            </a:pPr>
            <a:r>
              <a:rPr lang="en-GB" sz="2000" dirty="0" smtClean="0">
                <a:solidFill>
                  <a:srgbClr val="800080"/>
                </a:solidFill>
                <a:ea typeface="ＭＳ Ｐゴシック" pitchFamily="-109" charset="-128"/>
              </a:rPr>
              <a:t>Further development in the light of panel criteria (released for consultation in July 2011)</a:t>
            </a:r>
            <a:endParaRPr lang="en-GB" sz="2000" dirty="0" smtClean="0">
              <a:solidFill>
                <a:srgbClr val="800080"/>
              </a:solidFill>
              <a:ea typeface="ＭＳ Ｐゴシック" pitchFamily="-109"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smtClean="0">
                <a:ea typeface="ＭＳ Ｐゴシック" pitchFamily="-109" charset="-128"/>
              </a:rPr>
              <a:t>Submission contents</a:t>
            </a:r>
            <a:endParaRPr lang="en-US" smtClean="0">
              <a:ea typeface="ＭＳ Ｐゴシック" pitchFamily="-109" charset="-128"/>
            </a:endParaRPr>
          </a:p>
        </p:txBody>
      </p:sp>
      <p:sp>
        <p:nvSpPr>
          <p:cNvPr id="4099" name="Rectangle 3"/>
          <p:cNvSpPr>
            <a:spLocks noGrp="1" noChangeArrowheads="1"/>
          </p:cNvSpPr>
          <p:nvPr>
            <p:ph type="body" idx="1"/>
          </p:nvPr>
        </p:nvSpPr>
        <p:spPr bwMode="auto">
          <a:xfrm>
            <a:off x="863600" y="1125538"/>
            <a:ext cx="7885113" cy="5327650"/>
          </a:xfrm>
          <a:ln>
            <a:miter lim="800000"/>
            <a:headEnd/>
            <a:tailEnd/>
          </a:ln>
        </p:spPr>
        <p:txBody>
          <a:bodyPr vert="horz" wrap="square" lIns="91440" tIns="45720" rIns="91440" bIns="45720" numCol="1" anchor="t" anchorCtr="0" compatLnSpc="1">
            <a:prstTxWarp prst="textNoShape">
              <a:avLst/>
            </a:prstTxWarp>
          </a:bodyPr>
          <a:lstStyle/>
          <a:p>
            <a:pPr marL="92075" indent="-3175">
              <a:lnSpc>
                <a:spcPct val="80000"/>
              </a:lnSpc>
              <a:buFontTx/>
              <a:buNone/>
              <a:defRPr/>
            </a:pPr>
            <a:r>
              <a:rPr lang="en-GB" sz="2100" dirty="0" smtClean="0">
                <a:solidFill>
                  <a:srgbClr val="800080"/>
                </a:solidFill>
                <a:ea typeface="ＭＳ Ｐゴシック" pitchFamily="-109" charset="-128"/>
              </a:rPr>
              <a:t>For each </a:t>
            </a:r>
            <a:r>
              <a:rPr lang="en-GB" sz="2100" dirty="0" err="1" smtClean="0">
                <a:solidFill>
                  <a:srgbClr val="800080"/>
                </a:solidFill>
                <a:ea typeface="ＭＳ Ｐゴシック" pitchFamily="-109" charset="-128"/>
              </a:rPr>
              <a:t>UoA</a:t>
            </a:r>
            <a:r>
              <a:rPr lang="en-GB" sz="2100" dirty="0" smtClean="0">
                <a:solidFill>
                  <a:srgbClr val="800080"/>
                </a:solidFill>
                <a:ea typeface="ＭＳ Ｐゴシック" pitchFamily="-109" charset="-128"/>
              </a:rPr>
              <a:t>:</a:t>
            </a:r>
          </a:p>
          <a:p>
            <a:pPr marL="92075" indent="-3175">
              <a:lnSpc>
                <a:spcPct val="80000"/>
              </a:lnSpc>
              <a:buFontTx/>
              <a:buNone/>
              <a:defRPr/>
            </a:pPr>
            <a:endParaRPr lang="en-GB" sz="1200" dirty="0" smtClean="0">
              <a:solidFill>
                <a:srgbClr val="800080"/>
              </a:solidFill>
              <a:ea typeface="ＭＳ Ｐゴシック" pitchFamily="-109" charset="-128"/>
            </a:endParaRPr>
          </a:p>
          <a:p>
            <a:pPr marL="442913" indent="-354013">
              <a:lnSpc>
                <a:spcPct val="80000"/>
              </a:lnSpc>
              <a:buFont typeface="Wingdings" pitchFamily="2" charset="2"/>
              <a:buChar char="Ø"/>
              <a:defRPr/>
            </a:pPr>
            <a:r>
              <a:rPr lang="en-GB" sz="2100" dirty="0" smtClean="0">
                <a:solidFill>
                  <a:srgbClr val="800080"/>
                </a:solidFill>
                <a:ea typeface="ＭＳ Ｐゴシック" pitchFamily="-109" charset="-128"/>
              </a:rPr>
              <a:t>  overview information relating to the submitted unit as a whole</a:t>
            </a:r>
          </a:p>
          <a:p>
            <a:pPr marL="530225" indent="-441325">
              <a:lnSpc>
                <a:spcPct val="80000"/>
              </a:lnSpc>
              <a:buFont typeface="Wingdings" pitchFamily="2" charset="2"/>
              <a:buChar char="Ø"/>
              <a:defRPr/>
            </a:pPr>
            <a:r>
              <a:rPr lang="en-GB" sz="2100" dirty="0" smtClean="0">
                <a:solidFill>
                  <a:srgbClr val="800080"/>
                </a:solidFill>
                <a:ea typeface="ＭＳ Ｐゴシック" pitchFamily="-109" charset="-128"/>
              </a:rPr>
              <a:t>a number of (template-structured) case studies illustrating specific impacts (one for every ten 2008 Cat A staff)</a:t>
            </a:r>
          </a:p>
          <a:p>
            <a:pPr marL="92075" indent="-3175">
              <a:lnSpc>
                <a:spcPct val="80000"/>
              </a:lnSpc>
              <a:defRPr/>
            </a:pPr>
            <a:endParaRPr lang="en-GB" sz="2100" dirty="0" smtClean="0">
              <a:solidFill>
                <a:srgbClr val="800080"/>
              </a:solidFill>
              <a:ea typeface="ＭＳ Ｐゴシック" pitchFamily="-109" charset="-128"/>
            </a:endParaRPr>
          </a:p>
          <a:p>
            <a:pPr marL="92075" indent="-3175">
              <a:lnSpc>
                <a:spcPct val="80000"/>
              </a:lnSpc>
              <a:buFontTx/>
              <a:buNone/>
              <a:defRPr/>
            </a:pPr>
            <a:r>
              <a:rPr lang="en-GB" sz="2100" dirty="0" smtClean="0">
                <a:solidFill>
                  <a:srgbClr val="800080"/>
                </a:solidFill>
                <a:ea typeface="ＭＳ Ｐゴシック" pitchFamily="-109" charset="-128"/>
              </a:rPr>
              <a:t>Impacts must have occurred between Jan 2005 and Dec 2009</a:t>
            </a:r>
            <a:r>
              <a:rPr lang="en-US" sz="2100" dirty="0" smtClean="0">
                <a:solidFill>
                  <a:srgbClr val="800080"/>
                </a:solidFill>
                <a:ea typeface="ＭＳ Ｐゴシック" pitchFamily="-109" charset="-128"/>
              </a:rPr>
              <a:t> </a:t>
            </a:r>
          </a:p>
          <a:p>
            <a:pPr marL="92075" indent="-3175">
              <a:lnSpc>
                <a:spcPct val="80000"/>
              </a:lnSpc>
              <a:buFontTx/>
              <a:buNone/>
              <a:defRPr/>
            </a:pPr>
            <a:endParaRPr lang="en-GB" sz="2100" dirty="0" smtClean="0">
              <a:solidFill>
                <a:srgbClr val="800080"/>
              </a:solidFill>
              <a:ea typeface="ＭＳ Ｐゴシック" pitchFamily="-109" charset="-128"/>
            </a:endParaRPr>
          </a:p>
          <a:p>
            <a:pPr marL="92075" indent="-3175">
              <a:lnSpc>
                <a:spcPct val="80000"/>
              </a:lnSpc>
              <a:buFontTx/>
              <a:buNone/>
              <a:defRPr/>
            </a:pPr>
            <a:r>
              <a:rPr lang="en-GB" sz="2100" dirty="0" smtClean="0">
                <a:solidFill>
                  <a:srgbClr val="800080"/>
                </a:solidFill>
                <a:ea typeface="ＭＳ Ｐゴシック" pitchFamily="-109" charset="-128"/>
              </a:rPr>
              <a:t>The underpinning research could date back to 1993 and should be &gt;2* in quality</a:t>
            </a:r>
            <a:r>
              <a:rPr lang="en-US" sz="2100" dirty="0" smtClean="0">
                <a:solidFill>
                  <a:srgbClr val="800080"/>
                </a:solidFill>
                <a:ea typeface="ＭＳ Ｐゴシック" pitchFamily="-109" charset="-128"/>
              </a:rPr>
              <a:t> </a:t>
            </a:r>
            <a:endParaRPr lang="en-GB" sz="2100" dirty="0" smtClean="0">
              <a:solidFill>
                <a:srgbClr val="800080"/>
              </a:solidFill>
              <a:ea typeface="ＭＳ Ｐゴシック" pitchFamily="-109" charset="-128"/>
            </a:endParaRPr>
          </a:p>
          <a:p>
            <a:pPr marL="92075" indent="-3175">
              <a:lnSpc>
                <a:spcPct val="80000"/>
              </a:lnSpc>
              <a:defRPr/>
            </a:pPr>
            <a:endParaRPr lang="en-GB" sz="2100" dirty="0" smtClean="0">
              <a:solidFill>
                <a:srgbClr val="800080"/>
              </a:solidFill>
              <a:ea typeface="ＭＳ Ｐゴシック" pitchFamily="-109" charset="-128"/>
            </a:endParaRPr>
          </a:p>
          <a:p>
            <a:pPr marL="92075" indent="-3175">
              <a:lnSpc>
                <a:spcPct val="80000"/>
              </a:lnSpc>
              <a:buFontTx/>
              <a:buNone/>
              <a:defRPr/>
            </a:pPr>
            <a:r>
              <a:rPr lang="en-GB" sz="2100" dirty="0" smtClean="0">
                <a:solidFill>
                  <a:srgbClr val="800080"/>
                </a:solidFill>
                <a:ea typeface="ＭＳ Ｐゴシック" pitchFamily="-109" charset="-128"/>
              </a:rPr>
              <a:t>Impact defined broadly as “</a:t>
            </a:r>
            <a:r>
              <a:rPr lang="en-GB" sz="2100" i="1" dirty="0" smtClean="0">
                <a:solidFill>
                  <a:srgbClr val="800080"/>
                </a:solidFill>
                <a:ea typeface="ＭＳ Ｐゴシック" pitchFamily="-109" charset="-128"/>
              </a:rPr>
              <a:t>any identifiable benefit to or positive influence on the economy, society, public policy or services, culture, the environment or quality of life.” </a:t>
            </a:r>
          </a:p>
          <a:p>
            <a:pPr marL="92075" indent="-3175">
              <a:lnSpc>
                <a:spcPct val="80000"/>
              </a:lnSpc>
              <a:buFontTx/>
              <a:buNone/>
              <a:defRPr/>
            </a:pPr>
            <a:endParaRPr lang="en-GB" sz="2100" i="1" dirty="0" smtClean="0">
              <a:solidFill>
                <a:srgbClr val="800080"/>
              </a:solidFill>
              <a:ea typeface="ＭＳ Ｐゴシック" pitchFamily="-109" charset="-128"/>
            </a:endParaRPr>
          </a:p>
          <a:p>
            <a:pPr marL="92075" indent="-3175">
              <a:lnSpc>
                <a:spcPct val="80000"/>
              </a:lnSpc>
              <a:buFontTx/>
              <a:buNone/>
              <a:defRPr/>
            </a:pPr>
            <a:r>
              <a:rPr lang="en-GB" sz="2100" dirty="0" smtClean="0">
                <a:solidFill>
                  <a:srgbClr val="800080"/>
                </a:solidFill>
                <a:ea typeface="ＭＳ Ｐゴシック" pitchFamily="-109" charset="-128"/>
              </a:rPr>
              <a:t>Does not include impacts within the academic sphere or the advancement of scientific knowledge </a:t>
            </a:r>
          </a:p>
          <a:p>
            <a:pPr marL="92075" indent="-3175">
              <a:lnSpc>
                <a:spcPct val="80000"/>
              </a:lnSpc>
              <a:defRPr/>
            </a:pPr>
            <a:endParaRPr lang="en-US" sz="2100" dirty="0" smtClean="0">
              <a:ea typeface="ＭＳ Ｐゴシック" pitchFamily="-109" charset="-12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smtClean="0">
                <a:ea typeface="ＭＳ Ｐゴシック" pitchFamily="-109" charset="-128"/>
              </a:rPr>
              <a:t>Impact Indicators</a:t>
            </a:r>
          </a:p>
        </p:txBody>
      </p:sp>
      <p:sp>
        <p:nvSpPr>
          <p:cNvPr id="5123" name="Content Placeholder 2"/>
          <p:cNvSpPr>
            <a:spLocks noGrp="1"/>
          </p:cNvSpPr>
          <p:nvPr>
            <p:ph idx="1"/>
          </p:nvPr>
        </p:nvSpPr>
        <p:spPr bwMode="auto">
          <a:xfrm>
            <a:off x="900113" y="1125538"/>
            <a:ext cx="7786687" cy="5327650"/>
          </a:xfrm>
          <a:noFill/>
          <a:ln>
            <a:miter lim="800000"/>
            <a:headEnd/>
            <a:tailEnd/>
          </a:ln>
        </p:spPr>
        <p:txBody>
          <a:bodyPr vert="horz" wrap="square" lIns="91440" tIns="45720" rIns="91440" bIns="45720" numCol="1" anchor="t" anchorCtr="0" compatLnSpc="1">
            <a:prstTxWarp prst="textNoShape">
              <a:avLst/>
            </a:prstTxWarp>
          </a:bodyPr>
          <a:lstStyle/>
          <a:p>
            <a:r>
              <a:rPr lang="en-GB" sz="2100" smtClean="0">
                <a:solidFill>
                  <a:srgbClr val="800080"/>
                </a:solidFill>
                <a:ea typeface="ＭＳ Ｐゴシック" pitchFamily="-109" charset="-128"/>
              </a:rPr>
              <a:t>Delivering highly skilled people </a:t>
            </a:r>
          </a:p>
          <a:p>
            <a:r>
              <a:rPr lang="en-GB" sz="2100" smtClean="0">
                <a:solidFill>
                  <a:srgbClr val="800080"/>
                </a:solidFill>
                <a:ea typeface="ＭＳ Ｐゴシック" pitchFamily="-109" charset="-128"/>
              </a:rPr>
              <a:t>Creating new businesses, improving the performance of existing businesses, or commercialising new products or processes</a:t>
            </a:r>
          </a:p>
          <a:p>
            <a:r>
              <a:rPr lang="en-GB" sz="2100" smtClean="0">
                <a:solidFill>
                  <a:srgbClr val="800080"/>
                </a:solidFill>
                <a:ea typeface="ＭＳ Ｐゴシック" pitchFamily="-109" charset="-128"/>
              </a:rPr>
              <a:t>Attracting R&amp;D investment from global business</a:t>
            </a:r>
          </a:p>
          <a:p>
            <a:r>
              <a:rPr lang="en-GB" sz="2100" smtClean="0">
                <a:solidFill>
                  <a:srgbClr val="800080"/>
                </a:solidFill>
                <a:ea typeface="ＭＳ Ｐゴシック" pitchFamily="-109" charset="-128"/>
              </a:rPr>
              <a:t>Better informed public policy-making or improved public services</a:t>
            </a:r>
          </a:p>
          <a:p>
            <a:r>
              <a:rPr lang="en-GB" sz="2100" smtClean="0">
                <a:solidFill>
                  <a:srgbClr val="800080"/>
                </a:solidFill>
                <a:ea typeface="ＭＳ Ｐゴシック" pitchFamily="-109" charset="-128"/>
              </a:rPr>
              <a:t>Improved patient care or health outcomes</a:t>
            </a:r>
          </a:p>
          <a:p>
            <a:r>
              <a:rPr lang="en-GB" sz="2100" smtClean="0">
                <a:solidFill>
                  <a:srgbClr val="800080"/>
                </a:solidFill>
                <a:ea typeface="ＭＳ Ｐゴシック" pitchFamily="-109" charset="-128"/>
              </a:rPr>
              <a:t>Progress towards sustainable development, including environmental sustainability</a:t>
            </a:r>
          </a:p>
          <a:p>
            <a:r>
              <a:rPr lang="en-GB" sz="2100" smtClean="0">
                <a:solidFill>
                  <a:srgbClr val="800080"/>
                </a:solidFill>
                <a:ea typeface="ＭＳ Ｐゴシック" pitchFamily="-109" charset="-128"/>
              </a:rPr>
              <a:t>Cultural enrichment, including improved public engagement with science and research</a:t>
            </a:r>
          </a:p>
          <a:p>
            <a:r>
              <a:rPr lang="en-GB" sz="2100" smtClean="0">
                <a:solidFill>
                  <a:srgbClr val="800080"/>
                </a:solidFill>
                <a:ea typeface="ＭＳ Ｐゴシック" pitchFamily="-109" charset="-128"/>
              </a:rPr>
              <a:t>Improved social welfare, social cohesion or national security</a:t>
            </a:r>
          </a:p>
          <a:p>
            <a:r>
              <a:rPr lang="en-GB" sz="2100" smtClean="0">
                <a:solidFill>
                  <a:srgbClr val="800080"/>
                </a:solidFill>
                <a:ea typeface="ＭＳ Ｐゴシック" pitchFamily="-109" charset="-128"/>
              </a:rPr>
              <a:t>Other quality of life benefits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smtClean="0">
                <a:ea typeface="ＭＳ Ｐゴシック" pitchFamily="-109" charset="-128"/>
              </a:rPr>
              <a:t>Impact quality levels</a:t>
            </a:r>
          </a:p>
        </p:txBody>
      </p:sp>
      <p:sp>
        <p:nvSpPr>
          <p:cNvPr id="6147" name="Content Placeholder 2"/>
          <p:cNvSpPr>
            <a:spLocks noGrp="1"/>
          </p:cNvSpPr>
          <p:nvPr>
            <p:ph idx="1"/>
          </p:nvPr>
        </p:nvSpPr>
        <p:spPr bwMode="auto">
          <a:xfrm>
            <a:off x="900113" y="908050"/>
            <a:ext cx="7786687" cy="5616575"/>
          </a:xfrm>
          <a:noFill/>
          <a:ln>
            <a:miter lim="800000"/>
            <a:headEnd/>
            <a:tailEnd/>
          </a:ln>
        </p:spPr>
        <p:txBody>
          <a:bodyPr vert="horz" wrap="square" lIns="91440" tIns="45720" rIns="91440" bIns="45720" numCol="1" anchor="t" anchorCtr="0" compatLnSpc="1">
            <a:prstTxWarp prst="textNoShape">
              <a:avLst/>
            </a:prstTxWarp>
          </a:bodyPr>
          <a:lstStyle/>
          <a:p>
            <a:pPr>
              <a:buFontTx/>
              <a:buNone/>
            </a:pPr>
            <a:r>
              <a:rPr lang="en-GB" sz="2000" b="1" smtClean="0">
                <a:solidFill>
                  <a:srgbClr val="800080"/>
                </a:solidFill>
                <a:ea typeface="ＭＳ Ｐゴシック" pitchFamily="-109" charset="-128"/>
              </a:rPr>
              <a:t>Criteria = ‘range’ and ‘significance’ of impacts</a:t>
            </a:r>
          </a:p>
          <a:p>
            <a:pPr>
              <a:buFontTx/>
              <a:buNone/>
            </a:pPr>
            <a:endParaRPr lang="en-GB" sz="1200" b="1" smtClean="0">
              <a:solidFill>
                <a:srgbClr val="800080"/>
              </a:solidFill>
              <a:ea typeface="ＭＳ Ｐゴシック" pitchFamily="-109" charset="-128"/>
            </a:endParaRPr>
          </a:p>
          <a:p>
            <a:r>
              <a:rPr lang="en-GB" sz="2000" b="1" smtClean="0">
                <a:solidFill>
                  <a:srgbClr val="800080"/>
                </a:solidFill>
                <a:ea typeface="ＭＳ Ｐゴシック" pitchFamily="-109" charset="-128"/>
              </a:rPr>
              <a:t>Four star/Exceptional</a:t>
            </a:r>
            <a:r>
              <a:rPr lang="en-GB" sz="2000" smtClean="0">
                <a:solidFill>
                  <a:srgbClr val="800080"/>
                </a:solidFill>
                <a:ea typeface="ＭＳ Ｐゴシック" pitchFamily="-109" charset="-128"/>
              </a:rPr>
              <a:t>: Ground-breaking or transformative impacts of major value or significance with wide-ranging relevance have been demonstrated</a:t>
            </a:r>
          </a:p>
          <a:p>
            <a:r>
              <a:rPr lang="en-GB" sz="2000" b="1" smtClean="0">
                <a:solidFill>
                  <a:srgbClr val="800080"/>
                </a:solidFill>
                <a:ea typeface="ＭＳ Ｐゴシック" pitchFamily="-109" charset="-128"/>
              </a:rPr>
              <a:t>Three star/Excellent</a:t>
            </a:r>
            <a:r>
              <a:rPr lang="en-GB" sz="2000" smtClean="0">
                <a:solidFill>
                  <a:srgbClr val="800080"/>
                </a:solidFill>
                <a:ea typeface="ＭＳ Ｐゴシック" pitchFamily="-109" charset="-128"/>
              </a:rPr>
              <a:t>: Highly significant or innovative (but not quite ground-breaking) impacts relevant to several situations have been demonstrated</a:t>
            </a:r>
          </a:p>
          <a:p>
            <a:r>
              <a:rPr lang="en-GB" sz="2000" b="1" smtClean="0">
                <a:solidFill>
                  <a:srgbClr val="800080"/>
                </a:solidFill>
                <a:ea typeface="ＭＳ Ｐゴシック" pitchFamily="-109" charset="-128"/>
              </a:rPr>
              <a:t>Two star/Very good</a:t>
            </a:r>
            <a:r>
              <a:rPr lang="en-GB" sz="2000" smtClean="0">
                <a:solidFill>
                  <a:srgbClr val="800080"/>
                </a:solidFill>
                <a:ea typeface="ＭＳ Ｐゴシック" pitchFamily="-109" charset="-128"/>
              </a:rPr>
              <a:t>: Substantial impacts of more than incremental significance or incremental improvements that are wide-ranging have been demonstrated</a:t>
            </a:r>
          </a:p>
          <a:p>
            <a:r>
              <a:rPr lang="en-GB" sz="2000" b="1" smtClean="0">
                <a:solidFill>
                  <a:srgbClr val="800080"/>
                </a:solidFill>
                <a:ea typeface="ＭＳ Ｐゴシック" pitchFamily="-109" charset="-128"/>
              </a:rPr>
              <a:t>One star/Good</a:t>
            </a:r>
            <a:r>
              <a:rPr lang="en-GB" sz="2000" smtClean="0">
                <a:solidFill>
                  <a:srgbClr val="800080"/>
                </a:solidFill>
                <a:ea typeface="ＭＳ Ｐゴシック" pitchFamily="-109" charset="-128"/>
              </a:rPr>
              <a:t>: Impacts in the form of incremental improvements or process innovation of modest range have been demonstrated</a:t>
            </a:r>
          </a:p>
          <a:p>
            <a:r>
              <a:rPr lang="en-GB" sz="2000" b="1" smtClean="0">
                <a:solidFill>
                  <a:srgbClr val="800080"/>
                </a:solidFill>
                <a:ea typeface="ＭＳ Ｐゴシック" pitchFamily="-109" charset="-128"/>
              </a:rPr>
              <a:t>Unclassified: </a:t>
            </a:r>
            <a:r>
              <a:rPr lang="en-GB" sz="2000" smtClean="0">
                <a:solidFill>
                  <a:srgbClr val="800080"/>
                </a:solidFill>
                <a:ea typeface="ＭＳ Ｐゴシック" pitchFamily="-109" charset="-128"/>
              </a:rPr>
              <a:t>The impacts are of little or no significance or reach; or the underpinning research was not of high quality; or research-based activity within the submitted unit did not make a significant contribution to the impact.  </a:t>
            </a:r>
          </a:p>
          <a:p>
            <a:endParaRPr lang="en-GB" smtClean="0">
              <a:ea typeface="ＭＳ Ｐゴシック" pitchFamily="-109" charset="-12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smtClean="0">
                <a:ea typeface="ＭＳ Ｐゴシック" pitchFamily="-109" charset="-128"/>
              </a:rPr>
              <a:t>Attribution</a:t>
            </a:r>
          </a:p>
        </p:txBody>
      </p:sp>
      <p:sp>
        <p:nvSpPr>
          <p:cNvPr id="7171" name="Content Placeholder 2"/>
          <p:cNvSpPr>
            <a:spLocks noGrp="1"/>
          </p:cNvSpPr>
          <p:nvPr>
            <p:ph idx="1"/>
          </p:nvPr>
        </p:nvSpPr>
        <p:spPr bwMode="auto">
          <a:xfrm>
            <a:off x="900113" y="1125538"/>
            <a:ext cx="7786687" cy="5472112"/>
          </a:xfrm>
          <a:noFill/>
          <a:ln>
            <a:miter lim="800000"/>
            <a:headEnd/>
            <a:tailEnd/>
          </a:ln>
        </p:spPr>
        <p:txBody>
          <a:bodyPr vert="horz" wrap="square" lIns="91440" tIns="45720" rIns="91440" bIns="45720" numCol="1" anchor="t" anchorCtr="0" compatLnSpc="1">
            <a:prstTxWarp prst="textNoShape">
              <a:avLst/>
            </a:prstTxWarp>
          </a:bodyPr>
          <a:lstStyle/>
          <a:p>
            <a:pPr marL="92075" lvl="1" indent="-3175">
              <a:lnSpc>
                <a:spcPct val="80000"/>
              </a:lnSpc>
              <a:buFontTx/>
              <a:buNone/>
            </a:pPr>
            <a:r>
              <a:rPr lang="en-GB" sz="2100" smtClean="0">
                <a:solidFill>
                  <a:srgbClr val="800080"/>
                </a:solidFill>
                <a:ea typeface="ＭＳ Ｐゴシック" pitchFamily="-109" charset="-128"/>
              </a:rPr>
              <a:t>Specific research-based activity within the institution must have made a significant contribution to achieving the impact. </a:t>
            </a:r>
          </a:p>
          <a:p>
            <a:pPr marL="92075" lvl="1" indent="-3175">
              <a:lnSpc>
                <a:spcPct val="80000"/>
              </a:lnSpc>
              <a:buFontTx/>
              <a:buNone/>
            </a:pPr>
            <a:endParaRPr lang="en-GB" sz="1200" smtClean="0">
              <a:solidFill>
                <a:srgbClr val="800080"/>
              </a:solidFill>
              <a:ea typeface="ＭＳ Ｐゴシック" pitchFamily="-109" charset="-128"/>
            </a:endParaRPr>
          </a:p>
          <a:p>
            <a:pPr marL="92075" lvl="1" indent="-3175">
              <a:lnSpc>
                <a:spcPct val="80000"/>
              </a:lnSpc>
              <a:buFontTx/>
              <a:buNone/>
            </a:pPr>
            <a:r>
              <a:rPr lang="en-GB" sz="2100" smtClean="0">
                <a:solidFill>
                  <a:srgbClr val="800080"/>
                </a:solidFill>
                <a:ea typeface="ＭＳ Ｐゴシック" pitchFamily="-109" charset="-128"/>
              </a:rPr>
              <a:t>Either:</a:t>
            </a:r>
          </a:p>
          <a:p>
            <a:pPr marL="92075" lvl="1" indent="-3175">
              <a:lnSpc>
                <a:spcPct val="80000"/>
              </a:lnSpc>
              <a:buFontTx/>
              <a:buNone/>
            </a:pPr>
            <a:endParaRPr lang="en-GB" sz="1200" smtClean="0">
              <a:solidFill>
                <a:srgbClr val="800080"/>
              </a:solidFill>
              <a:ea typeface="ＭＳ Ｐゴシック" pitchFamily="-109" charset="-128"/>
            </a:endParaRPr>
          </a:p>
          <a:p>
            <a:pPr marL="92075" lvl="1" indent="-3175">
              <a:lnSpc>
                <a:spcPct val="80000"/>
              </a:lnSpc>
              <a:buFontTx/>
              <a:buNone/>
            </a:pPr>
            <a:r>
              <a:rPr lang="en-GB" sz="2100" smtClean="0">
                <a:solidFill>
                  <a:srgbClr val="800080"/>
                </a:solidFill>
                <a:ea typeface="ＭＳ Ｐゴシック" pitchFamily="-109" charset="-128"/>
              </a:rPr>
              <a:t>Through research (fixed):</a:t>
            </a:r>
          </a:p>
          <a:p>
            <a:pPr marL="92075" lvl="1" indent="-3175">
              <a:lnSpc>
                <a:spcPct val="80000"/>
              </a:lnSpc>
              <a:buFont typeface="Wingdings" pitchFamily="2" charset="2"/>
              <a:buChar char="Ø"/>
            </a:pPr>
            <a:r>
              <a:rPr lang="en-GB" sz="2100" smtClean="0">
                <a:solidFill>
                  <a:srgbClr val="800080"/>
                </a:solidFill>
                <a:ea typeface="ＭＳ Ｐゴシック" pitchFamily="-109" charset="-128"/>
              </a:rPr>
              <a:t>  </a:t>
            </a:r>
            <a:r>
              <a:rPr lang="en-GB" sz="2000" smtClean="0">
                <a:solidFill>
                  <a:srgbClr val="800080"/>
                </a:solidFill>
                <a:ea typeface="ＭＳ Ｐゴシック" pitchFamily="-109" charset="-128"/>
              </a:rPr>
              <a:t>Underpinning research that was undertaken by staff within the institution. This could be any type of research that meets the Frascati principles, including basic research, practice-based research, applied or translational research. </a:t>
            </a:r>
          </a:p>
          <a:p>
            <a:pPr marL="92075" lvl="1" indent="-3175">
              <a:lnSpc>
                <a:spcPct val="80000"/>
              </a:lnSpc>
            </a:pPr>
            <a:endParaRPr lang="en-GB" sz="1200" smtClean="0">
              <a:solidFill>
                <a:srgbClr val="800080"/>
              </a:solidFill>
              <a:ea typeface="ＭＳ Ｐゴシック" pitchFamily="-109" charset="-128"/>
            </a:endParaRPr>
          </a:p>
          <a:p>
            <a:pPr marL="92075" lvl="1" indent="-3175">
              <a:lnSpc>
                <a:spcPct val="80000"/>
              </a:lnSpc>
              <a:buFontTx/>
              <a:buNone/>
            </a:pPr>
            <a:r>
              <a:rPr lang="en-GB" sz="2100" i="1" smtClean="0">
                <a:solidFill>
                  <a:srgbClr val="800080"/>
                </a:solidFill>
                <a:ea typeface="ＭＳ Ｐゴシック" pitchFamily="-109" charset="-128"/>
              </a:rPr>
              <a:t>or</a:t>
            </a:r>
          </a:p>
          <a:p>
            <a:pPr marL="92075" lvl="1" indent="-3175">
              <a:lnSpc>
                <a:spcPct val="80000"/>
              </a:lnSpc>
              <a:buFontTx/>
              <a:buNone/>
            </a:pPr>
            <a:endParaRPr lang="en-GB" sz="1200" smtClean="0">
              <a:solidFill>
                <a:srgbClr val="800080"/>
              </a:solidFill>
              <a:ea typeface="ＭＳ Ｐゴシック" pitchFamily="-109" charset="-128"/>
            </a:endParaRPr>
          </a:p>
          <a:p>
            <a:pPr marL="92075" lvl="1" indent="-3175">
              <a:lnSpc>
                <a:spcPct val="80000"/>
              </a:lnSpc>
              <a:buFontTx/>
              <a:buNone/>
            </a:pPr>
            <a:r>
              <a:rPr lang="en-GB" sz="2100" smtClean="0">
                <a:solidFill>
                  <a:srgbClr val="800080"/>
                </a:solidFill>
                <a:ea typeface="ＭＳ Ｐゴシック" pitchFamily="-109" charset="-128"/>
              </a:rPr>
              <a:t>Through researchers (portable):</a:t>
            </a:r>
          </a:p>
          <a:p>
            <a:pPr marL="92075" lvl="1" indent="-3175">
              <a:lnSpc>
                <a:spcPct val="80000"/>
              </a:lnSpc>
              <a:buFont typeface="Wingdings" pitchFamily="2" charset="2"/>
              <a:buChar char="Ø"/>
            </a:pPr>
            <a:r>
              <a:rPr lang="en-GB" sz="2100" smtClean="0">
                <a:solidFill>
                  <a:srgbClr val="800080"/>
                </a:solidFill>
                <a:ea typeface="ＭＳ Ｐゴシック" pitchFamily="-109" charset="-128"/>
              </a:rPr>
              <a:t>  </a:t>
            </a:r>
            <a:r>
              <a:rPr lang="en-GB" sz="2000" smtClean="0">
                <a:solidFill>
                  <a:srgbClr val="800080"/>
                </a:solidFill>
                <a:ea typeface="ＭＳ Ｐゴシック" pitchFamily="-109" charset="-128"/>
              </a:rPr>
              <a:t>Other research-based activity undertaken by research-active staff at the institution which drew or built substantially on their own research – e.g. the contribution of an individual as an expert advisor on a committee, where this was based to a significant degree on their personal research record.  </a:t>
            </a:r>
          </a:p>
          <a:p>
            <a:endParaRPr lang="en-GB" smtClean="0">
              <a:ea typeface="ＭＳ Ｐゴシック" pitchFamily="-109" charset="-12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6"/>
          <p:cNvSpPr>
            <a:spLocks noChangeArrowheads="1"/>
          </p:cNvSpPr>
          <p:nvPr/>
        </p:nvSpPr>
        <p:spPr bwMode="auto">
          <a:xfrm>
            <a:off x="3492500" y="3789363"/>
            <a:ext cx="1366838" cy="5746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GB"/>
          </a:p>
        </p:txBody>
      </p:sp>
      <p:sp>
        <p:nvSpPr>
          <p:cNvPr id="8195" name="AutoShape 25"/>
          <p:cNvSpPr>
            <a:spLocks noChangeArrowheads="1"/>
          </p:cNvSpPr>
          <p:nvPr/>
        </p:nvSpPr>
        <p:spPr bwMode="auto">
          <a:xfrm>
            <a:off x="3492500" y="2997200"/>
            <a:ext cx="1366838" cy="5746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GB"/>
          </a:p>
        </p:txBody>
      </p:sp>
      <p:sp>
        <p:nvSpPr>
          <p:cNvPr id="8196" name="Rectangle 5"/>
          <p:cNvSpPr>
            <a:spLocks noChangeArrowheads="1"/>
          </p:cNvSpPr>
          <p:nvPr/>
        </p:nvSpPr>
        <p:spPr bwMode="auto">
          <a:xfrm>
            <a:off x="1331913" y="2349500"/>
            <a:ext cx="6840537" cy="3959225"/>
          </a:xfrm>
          <a:prstGeom prst="rect">
            <a:avLst/>
          </a:prstGeom>
          <a:noFill/>
          <a:ln w="9525">
            <a:noFill/>
            <a:miter lim="800000"/>
            <a:headEnd/>
            <a:tailEnd/>
          </a:ln>
        </p:spPr>
        <p:txBody>
          <a:bodyPr lIns="0" tIns="0" rIns="0" bIns="0"/>
          <a:lstStyle/>
          <a:p>
            <a:pPr marL="365125" indent="-365125">
              <a:lnSpc>
                <a:spcPts val="2800"/>
              </a:lnSpc>
              <a:spcAft>
                <a:spcPts val="1400"/>
              </a:spcAft>
              <a:buClr>
                <a:srgbClr val="0066FF"/>
              </a:buClr>
              <a:buSzPct val="140000"/>
              <a:buFontTx/>
              <a:buChar char="•"/>
            </a:pPr>
            <a:endParaRPr lang="en-US" sz="2000">
              <a:solidFill>
                <a:schemeClr val="tx2"/>
              </a:solidFill>
            </a:endParaRPr>
          </a:p>
        </p:txBody>
      </p:sp>
      <p:sp>
        <p:nvSpPr>
          <p:cNvPr id="8197" name="Text Box 15"/>
          <p:cNvSpPr txBox="1">
            <a:spLocks noChangeArrowheads="1"/>
          </p:cNvSpPr>
          <p:nvPr/>
        </p:nvSpPr>
        <p:spPr bwMode="auto">
          <a:xfrm>
            <a:off x="1258888" y="2060575"/>
            <a:ext cx="2160587"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dirty="0"/>
              <a:t>Research </a:t>
            </a:r>
            <a:r>
              <a:rPr lang="en-GB" dirty="0">
                <a:solidFill>
                  <a:srgbClr val="CC0000"/>
                </a:solidFill>
              </a:rPr>
              <a:t>1 </a:t>
            </a:r>
          </a:p>
          <a:p>
            <a:pPr>
              <a:spcBef>
                <a:spcPct val="50000"/>
              </a:spcBef>
            </a:pPr>
            <a:r>
              <a:rPr lang="en-GB" dirty="0"/>
              <a:t>HEI </a:t>
            </a:r>
            <a:r>
              <a:rPr lang="en-GB" dirty="0">
                <a:solidFill>
                  <a:srgbClr val="CC0000"/>
                </a:solidFill>
              </a:rPr>
              <a:t>X</a:t>
            </a:r>
            <a:endParaRPr lang="en-US" dirty="0">
              <a:solidFill>
                <a:srgbClr val="CC0000"/>
              </a:solidFill>
            </a:endParaRPr>
          </a:p>
        </p:txBody>
      </p:sp>
      <p:sp>
        <p:nvSpPr>
          <p:cNvPr id="8198" name="AutoShape 16"/>
          <p:cNvSpPr>
            <a:spLocks noChangeArrowheads="1"/>
          </p:cNvSpPr>
          <p:nvPr/>
        </p:nvSpPr>
        <p:spPr bwMode="auto">
          <a:xfrm>
            <a:off x="3492500" y="2276475"/>
            <a:ext cx="1366838" cy="5746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GB"/>
          </a:p>
        </p:txBody>
      </p:sp>
      <p:sp>
        <p:nvSpPr>
          <p:cNvPr id="8199" name="Text Box 17"/>
          <p:cNvSpPr txBox="1">
            <a:spLocks noChangeArrowheads="1"/>
          </p:cNvSpPr>
          <p:nvPr/>
        </p:nvSpPr>
        <p:spPr bwMode="auto">
          <a:xfrm>
            <a:off x="1258888" y="2924175"/>
            <a:ext cx="2160587"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Research </a:t>
            </a:r>
            <a:r>
              <a:rPr lang="en-GB">
                <a:solidFill>
                  <a:srgbClr val="CC0000"/>
                </a:solidFill>
              </a:rPr>
              <a:t>2 </a:t>
            </a:r>
          </a:p>
          <a:p>
            <a:pPr>
              <a:spcBef>
                <a:spcPct val="50000"/>
              </a:spcBef>
            </a:pPr>
            <a:r>
              <a:rPr lang="en-GB"/>
              <a:t>HEI </a:t>
            </a:r>
            <a:r>
              <a:rPr lang="en-GB">
                <a:solidFill>
                  <a:srgbClr val="CC0000"/>
                </a:solidFill>
              </a:rPr>
              <a:t>Y</a:t>
            </a:r>
            <a:endParaRPr lang="en-US">
              <a:solidFill>
                <a:srgbClr val="CC0000"/>
              </a:solidFill>
            </a:endParaRPr>
          </a:p>
        </p:txBody>
      </p:sp>
      <p:sp>
        <p:nvSpPr>
          <p:cNvPr id="8200" name="Text Box 18"/>
          <p:cNvSpPr txBox="1">
            <a:spLocks noChangeArrowheads="1"/>
          </p:cNvSpPr>
          <p:nvPr/>
        </p:nvSpPr>
        <p:spPr bwMode="auto">
          <a:xfrm>
            <a:off x="1258888" y="3792538"/>
            <a:ext cx="2160587" cy="788987"/>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Research </a:t>
            </a:r>
            <a:r>
              <a:rPr lang="en-GB">
                <a:solidFill>
                  <a:srgbClr val="CC0000"/>
                </a:solidFill>
              </a:rPr>
              <a:t>3 </a:t>
            </a:r>
          </a:p>
          <a:p>
            <a:pPr>
              <a:spcBef>
                <a:spcPct val="50000"/>
              </a:spcBef>
            </a:pPr>
            <a:r>
              <a:rPr lang="en-GB"/>
              <a:t>HEI </a:t>
            </a:r>
            <a:r>
              <a:rPr lang="en-GB">
                <a:solidFill>
                  <a:srgbClr val="CC0000"/>
                </a:solidFill>
              </a:rPr>
              <a:t>Z</a:t>
            </a:r>
            <a:endParaRPr lang="en-US">
              <a:solidFill>
                <a:srgbClr val="CC0000"/>
              </a:solidFill>
            </a:endParaRPr>
          </a:p>
        </p:txBody>
      </p:sp>
      <p:sp>
        <p:nvSpPr>
          <p:cNvPr id="8201" name="Text Box 21"/>
          <p:cNvSpPr txBox="1">
            <a:spLocks noChangeArrowheads="1"/>
          </p:cNvSpPr>
          <p:nvPr/>
        </p:nvSpPr>
        <p:spPr bwMode="auto">
          <a:xfrm>
            <a:off x="3779838" y="2420938"/>
            <a:ext cx="893762" cy="304800"/>
          </a:xfrm>
          <a:prstGeom prst="rect">
            <a:avLst/>
          </a:prstGeom>
          <a:noFill/>
          <a:ln w="9525">
            <a:noFill/>
            <a:miter lim="800000"/>
            <a:headEnd/>
            <a:tailEnd/>
          </a:ln>
        </p:spPr>
        <p:txBody>
          <a:bodyPr wrap="none">
            <a:spAutoFit/>
          </a:bodyPr>
          <a:lstStyle/>
          <a:p>
            <a:r>
              <a:rPr lang="en-GB" sz="1400"/>
              <a:t>influence</a:t>
            </a:r>
            <a:endParaRPr lang="en-US" sz="1400"/>
          </a:p>
        </p:txBody>
      </p:sp>
      <p:sp>
        <p:nvSpPr>
          <p:cNvPr id="8202" name="Text Box 22"/>
          <p:cNvSpPr txBox="1">
            <a:spLocks noChangeArrowheads="1"/>
          </p:cNvSpPr>
          <p:nvPr/>
        </p:nvSpPr>
        <p:spPr bwMode="auto">
          <a:xfrm>
            <a:off x="3779838" y="3141663"/>
            <a:ext cx="893762" cy="304800"/>
          </a:xfrm>
          <a:prstGeom prst="rect">
            <a:avLst/>
          </a:prstGeom>
          <a:noFill/>
          <a:ln w="9525">
            <a:noFill/>
            <a:miter lim="800000"/>
            <a:headEnd/>
            <a:tailEnd/>
          </a:ln>
        </p:spPr>
        <p:txBody>
          <a:bodyPr wrap="none">
            <a:spAutoFit/>
          </a:bodyPr>
          <a:lstStyle/>
          <a:p>
            <a:r>
              <a:rPr lang="en-GB" sz="1400"/>
              <a:t>influence</a:t>
            </a:r>
            <a:endParaRPr lang="en-US" sz="1400"/>
          </a:p>
        </p:txBody>
      </p:sp>
      <p:sp>
        <p:nvSpPr>
          <p:cNvPr id="8203" name="Text Box 23"/>
          <p:cNvSpPr txBox="1">
            <a:spLocks noChangeArrowheads="1"/>
          </p:cNvSpPr>
          <p:nvPr/>
        </p:nvSpPr>
        <p:spPr bwMode="auto">
          <a:xfrm>
            <a:off x="3851275" y="3933825"/>
            <a:ext cx="893763" cy="304800"/>
          </a:xfrm>
          <a:prstGeom prst="rect">
            <a:avLst/>
          </a:prstGeom>
          <a:noFill/>
          <a:ln w="9525">
            <a:noFill/>
            <a:miter lim="800000"/>
            <a:headEnd/>
            <a:tailEnd/>
          </a:ln>
        </p:spPr>
        <p:txBody>
          <a:bodyPr wrap="none">
            <a:spAutoFit/>
          </a:bodyPr>
          <a:lstStyle/>
          <a:p>
            <a:r>
              <a:rPr lang="en-GB" sz="1400"/>
              <a:t>influence</a:t>
            </a:r>
            <a:endParaRPr lang="en-US" sz="1400"/>
          </a:p>
        </p:txBody>
      </p:sp>
      <p:sp>
        <p:nvSpPr>
          <p:cNvPr id="8204" name="AutoShape 27"/>
          <p:cNvSpPr>
            <a:spLocks noChangeArrowheads="1"/>
          </p:cNvSpPr>
          <p:nvPr/>
        </p:nvSpPr>
        <p:spPr bwMode="auto">
          <a:xfrm>
            <a:off x="5219700" y="2492375"/>
            <a:ext cx="1728788" cy="1657350"/>
          </a:xfrm>
          <a:prstGeom prst="hexagon">
            <a:avLst>
              <a:gd name="adj" fmla="val 26078"/>
              <a:gd name="vf" fmla="val 115470"/>
            </a:avLst>
          </a:prstGeom>
          <a:solidFill>
            <a:schemeClr val="accent1"/>
          </a:solidFill>
          <a:ln w="9525">
            <a:solidFill>
              <a:schemeClr val="tx1"/>
            </a:solidFill>
            <a:miter lim="800000"/>
            <a:headEnd/>
            <a:tailEnd/>
          </a:ln>
        </p:spPr>
        <p:txBody>
          <a:bodyPr wrap="none" anchor="ctr"/>
          <a:lstStyle/>
          <a:p>
            <a:pPr algn="ctr"/>
            <a:r>
              <a:rPr lang="en-GB"/>
              <a:t>Impact</a:t>
            </a:r>
            <a:endParaRPr lang="en-US"/>
          </a:p>
        </p:txBody>
      </p:sp>
      <p:grpSp>
        <p:nvGrpSpPr>
          <p:cNvPr id="2" name="Group 15"/>
          <p:cNvGrpSpPr>
            <a:grpSpLocks/>
          </p:cNvGrpSpPr>
          <p:nvPr/>
        </p:nvGrpSpPr>
        <p:grpSpPr bwMode="auto">
          <a:xfrm>
            <a:off x="971550" y="2060575"/>
            <a:ext cx="423863" cy="2455863"/>
            <a:chOff x="971550" y="2060575"/>
            <a:chExt cx="423863" cy="2455863"/>
          </a:xfrm>
        </p:grpSpPr>
        <p:sp>
          <p:nvSpPr>
            <p:cNvPr id="8206" name="Freeform 46"/>
            <p:cNvSpPr>
              <a:spLocks/>
            </p:cNvSpPr>
            <p:nvPr/>
          </p:nvSpPr>
          <p:spPr bwMode="auto">
            <a:xfrm>
              <a:off x="971550" y="3789363"/>
              <a:ext cx="423863"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sp>
          <p:nvSpPr>
            <p:cNvPr id="8207" name="Freeform 42"/>
            <p:cNvSpPr>
              <a:spLocks/>
            </p:cNvSpPr>
            <p:nvPr/>
          </p:nvSpPr>
          <p:spPr bwMode="auto">
            <a:xfrm>
              <a:off x="971550" y="2060575"/>
              <a:ext cx="423863"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sp>
          <p:nvSpPr>
            <p:cNvPr id="8208" name="Freeform 43"/>
            <p:cNvSpPr>
              <a:spLocks/>
            </p:cNvSpPr>
            <p:nvPr/>
          </p:nvSpPr>
          <p:spPr bwMode="auto">
            <a:xfrm>
              <a:off x="971550" y="2924175"/>
              <a:ext cx="423863"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3"/>
          <p:cNvSpPr>
            <a:spLocks noChangeArrowheads="1"/>
          </p:cNvSpPr>
          <p:nvPr/>
        </p:nvSpPr>
        <p:spPr bwMode="auto">
          <a:xfrm>
            <a:off x="3492500" y="3070225"/>
            <a:ext cx="1366838" cy="5746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GB"/>
          </a:p>
        </p:txBody>
      </p:sp>
      <p:sp>
        <p:nvSpPr>
          <p:cNvPr id="9219" name="Rectangle 5"/>
          <p:cNvSpPr>
            <a:spLocks noChangeArrowheads="1"/>
          </p:cNvSpPr>
          <p:nvPr/>
        </p:nvSpPr>
        <p:spPr bwMode="auto">
          <a:xfrm>
            <a:off x="1331913" y="2349500"/>
            <a:ext cx="6840537" cy="3959225"/>
          </a:xfrm>
          <a:prstGeom prst="rect">
            <a:avLst/>
          </a:prstGeom>
          <a:noFill/>
          <a:ln w="9525">
            <a:noFill/>
            <a:miter lim="800000"/>
            <a:headEnd/>
            <a:tailEnd/>
          </a:ln>
        </p:spPr>
        <p:txBody>
          <a:bodyPr lIns="0" tIns="0" rIns="0" bIns="0"/>
          <a:lstStyle/>
          <a:p>
            <a:pPr marL="365125" indent="-365125">
              <a:lnSpc>
                <a:spcPts val="2800"/>
              </a:lnSpc>
              <a:spcAft>
                <a:spcPts val="1400"/>
              </a:spcAft>
              <a:buClr>
                <a:srgbClr val="0066FF"/>
              </a:buClr>
              <a:buSzPct val="140000"/>
              <a:buFontTx/>
              <a:buChar char="•"/>
            </a:pPr>
            <a:endParaRPr lang="en-US" sz="2000">
              <a:solidFill>
                <a:schemeClr val="tx2"/>
              </a:solidFill>
            </a:endParaRPr>
          </a:p>
        </p:txBody>
      </p:sp>
      <p:sp>
        <p:nvSpPr>
          <p:cNvPr id="9220" name="Text Box 6"/>
          <p:cNvSpPr txBox="1">
            <a:spLocks noChangeArrowheads="1"/>
          </p:cNvSpPr>
          <p:nvPr/>
        </p:nvSpPr>
        <p:spPr bwMode="auto">
          <a:xfrm>
            <a:off x="1258888" y="2060575"/>
            <a:ext cx="2160587"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Research 1 </a:t>
            </a:r>
          </a:p>
          <a:p>
            <a:pPr>
              <a:spcBef>
                <a:spcPct val="50000"/>
              </a:spcBef>
            </a:pPr>
            <a:r>
              <a:rPr lang="en-GB"/>
              <a:t>HEI </a:t>
            </a:r>
            <a:r>
              <a:rPr lang="en-GB">
                <a:solidFill>
                  <a:srgbClr val="CC0000"/>
                </a:solidFill>
              </a:rPr>
              <a:t>X</a:t>
            </a:r>
            <a:endParaRPr lang="en-US">
              <a:solidFill>
                <a:srgbClr val="CC0000"/>
              </a:solidFill>
            </a:endParaRPr>
          </a:p>
        </p:txBody>
      </p:sp>
      <p:sp>
        <p:nvSpPr>
          <p:cNvPr id="9221" name="AutoShape 7"/>
          <p:cNvSpPr>
            <a:spLocks noChangeArrowheads="1"/>
          </p:cNvSpPr>
          <p:nvPr/>
        </p:nvSpPr>
        <p:spPr bwMode="auto">
          <a:xfrm>
            <a:off x="3492500" y="2276475"/>
            <a:ext cx="1366838" cy="5746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GB"/>
          </a:p>
        </p:txBody>
      </p:sp>
      <p:sp>
        <p:nvSpPr>
          <p:cNvPr id="9222" name="Text Box 8"/>
          <p:cNvSpPr txBox="1">
            <a:spLocks noChangeArrowheads="1"/>
          </p:cNvSpPr>
          <p:nvPr/>
        </p:nvSpPr>
        <p:spPr bwMode="auto">
          <a:xfrm>
            <a:off x="1258888" y="2924175"/>
            <a:ext cx="2160587" cy="1063625"/>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Research 2 </a:t>
            </a:r>
          </a:p>
          <a:p>
            <a:pPr>
              <a:spcBef>
                <a:spcPct val="50000"/>
              </a:spcBef>
            </a:pPr>
            <a:r>
              <a:rPr lang="en-GB"/>
              <a:t>HEI </a:t>
            </a:r>
            <a:r>
              <a:rPr lang="en-GB">
                <a:solidFill>
                  <a:srgbClr val="CC0000"/>
                </a:solidFill>
              </a:rPr>
              <a:t>Y</a:t>
            </a:r>
            <a:r>
              <a:rPr lang="en-GB"/>
              <a:t> + HEI </a:t>
            </a:r>
            <a:r>
              <a:rPr lang="en-GB">
                <a:solidFill>
                  <a:srgbClr val="CC0000"/>
                </a:solidFill>
              </a:rPr>
              <a:t>Z</a:t>
            </a:r>
            <a:r>
              <a:rPr lang="en-GB"/>
              <a:t> collaboration</a:t>
            </a:r>
            <a:endParaRPr lang="en-US"/>
          </a:p>
        </p:txBody>
      </p:sp>
      <p:sp>
        <p:nvSpPr>
          <p:cNvPr id="9223" name="Text Box 10"/>
          <p:cNvSpPr txBox="1">
            <a:spLocks noChangeArrowheads="1"/>
          </p:cNvSpPr>
          <p:nvPr/>
        </p:nvSpPr>
        <p:spPr bwMode="auto">
          <a:xfrm>
            <a:off x="3779838" y="2420938"/>
            <a:ext cx="893762" cy="304800"/>
          </a:xfrm>
          <a:prstGeom prst="rect">
            <a:avLst/>
          </a:prstGeom>
          <a:noFill/>
          <a:ln w="9525">
            <a:noFill/>
            <a:miter lim="800000"/>
            <a:headEnd/>
            <a:tailEnd/>
          </a:ln>
        </p:spPr>
        <p:txBody>
          <a:bodyPr wrap="none">
            <a:spAutoFit/>
          </a:bodyPr>
          <a:lstStyle/>
          <a:p>
            <a:r>
              <a:rPr lang="en-GB" sz="1400"/>
              <a:t>influence</a:t>
            </a:r>
            <a:endParaRPr lang="en-US" sz="1400"/>
          </a:p>
        </p:txBody>
      </p:sp>
      <p:sp>
        <p:nvSpPr>
          <p:cNvPr id="9224" name="Text Box 11"/>
          <p:cNvSpPr txBox="1">
            <a:spLocks noChangeArrowheads="1"/>
          </p:cNvSpPr>
          <p:nvPr/>
        </p:nvSpPr>
        <p:spPr bwMode="auto">
          <a:xfrm>
            <a:off x="3779838" y="3195638"/>
            <a:ext cx="893762" cy="304800"/>
          </a:xfrm>
          <a:prstGeom prst="rect">
            <a:avLst/>
          </a:prstGeom>
          <a:noFill/>
          <a:ln w="9525">
            <a:noFill/>
            <a:miter lim="800000"/>
            <a:headEnd/>
            <a:tailEnd/>
          </a:ln>
        </p:spPr>
        <p:txBody>
          <a:bodyPr wrap="none">
            <a:spAutoFit/>
          </a:bodyPr>
          <a:lstStyle/>
          <a:p>
            <a:r>
              <a:rPr lang="en-GB" sz="1400"/>
              <a:t>influence</a:t>
            </a:r>
            <a:endParaRPr lang="en-US" sz="1400"/>
          </a:p>
        </p:txBody>
      </p:sp>
      <p:sp>
        <p:nvSpPr>
          <p:cNvPr id="9225" name="AutoShape 13"/>
          <p:cNvSpPr>
            <a:spLocks noChangeArrowheads="1"/>
          </p:cNvSpPr>
          <p:nvPr/>
        </p:nvSpPr>
        <p:spPr bwMode="auto">
          <a:xfrm>
            <a:off x="4932363" y="2133600"/>
            <a:ext cx="1728787" cy="1657350"/>
          </a:xfrm>
          <a:prstGeom prst="hexagon">
            <a:avLst>
              <a:gd name="adj" fmla="val 26078"/>
              <a:gd name="vf" fmla="val 115470"/>
            </a:avLst>
          </a:prstGeom>
          <a:solidFill>
            <a:schemeClr val="accent1"/>
          </a:solidFill>
          <a:ln w="9525">
            <a:solidFill>
              <a:schemeClr val="tx1"/>
            </a:solidFill>
            <a:miter lim="800000"/>
            <a:headEnd/>
            <a:tailEnd/>
          </a:ln>
        </p:spPr>
        <p:txBody>
          <a:bodyPr wrap="none" anchor="ctr"/>
          <a:lstStyle/>
          <a:p>
            <a:pPr algn="ctr"/>
            <a:r>
              <a:rPr lang="en-GB"/>
              <a:t>Impact</a:t>
            </a:r>
            <a:endParaRPr lang="en-US"/>
          </a:p>
        </p:txBody>
      </p:sp>
      <p:grpSp>
        <p:nvGrpSpPr>
          <p:cNvPr id="2" name="Group 12"/>
          <p:cNvGrpSpPr>
            <a:grpSpLocks/>
          </p:cNvGrpSpPr>
          <p:nvPr/>
        </p:nvGrpSpPr>
        <p:grpSpPr bwMode="auto">
          <a:xfrm>
            <a:off x="971550" y="1989138"/>
            <a:ext cx="2079625" cy="2382837"/>
            <a:chOff x="971550" y="1989138"/>
            <a:chExt cx="2079625" cy="2382837"/>
          </a:xfrm>
        </p:grpSpPr>
        <p:sp>
          <p:nvSpPr>
            <p:cNvPr id="9227" name="Freeform 14"/>
            <p:cNvSpPr>
              <a:spLocks/>
            </p:cNvSpPr>
            <p:nvPr/>
          </p:nvSpPr>
          <p:spPr bwMode="auto">
            <a:xfrm>
              <a:off x="971550" y="1989138"/>
              <a:ext cx="423863"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sp>
          <p:nvSpPr>
            <p:cNvPr id="9228" name="Freeform 15"/>
            <p:cNvSpPr>
              <a:spLocks/>
            </p:cNvSpPr>
            <p:nvPr/>
          </p:nvSpPr>
          <p:spPr bwMode="auto">
            <a:xfrm>
              <a:off x="971550" y="3213100"/>
              <a:ext cx="423863"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sp>
          <p:nvSpPr>
            <p:cNvPr id="9229" name="Freeform 16"/>
            <p:cNvSpPr>
              <a:spLocks/>
            </p:cNvSpPr>
            <p:nvPr/>
          </p:nvSpPr>
          <p:spPr bwMode="auto">
            <a:xfrm>
              <a:off x="2627313" y="3644900"/>
              <a:ext cx="423862"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ChangeArrowheads="1"/>
          </p:cNvSpPr>
          <p:nvPr/>
        </p:nvSpPr>
        <p:spPr bwMode="auto">
          <a:xfrm>
            <a:off x="1331913" y="2349500"/>
            <a:ext cx="6840537" cy="3959225"/>
          </a:xfrm>
          <a:prstGeom prst="rect">
            <a:avLst/>
          </a:prstGeom>
          <a:noFill/>
          <a:ln w="9525">
            <a:noFill/>
            <a:miter lim="800000"/>
            <a:headEnd/>
            <a:tailEnd/>
          </a:ln>
        </p:spPr>
        <p:txBody>
          <a:bodyPr lIns="0" tIns="0" rIns="0" bIns="0"/>
          <a:lstStyle/>
          <a:p>
            <a:pPr marL="365125" indent="-365125">
              <a:lnSpc>
                <a:spcPts val="2800"/>
              </a:lnSpc>
              <a:spcAft>
                <a:spcPts val="1400"/>
              </a:spcAft>
              <a:buClr>
                <a:srgbClr val="0066FF"/>
              </a:buClr>
              <a:buSzPct val="140000"/>
              <a:buFontTx/>
              <a:buChar char="•"/>
            </a:pPr>
            <a:endParaRPr lang="en-US" sz="2000">
              <a:solidFill>
                <a:schemeClr val="tx2"/>
              </a:solidFill>
            </a:endParaRPr>
          </a:p>
        </p:txBody>
      </p:sp>
      <p:sp>
        <p:nvSpPr>
          <p:cNvPr id="10243" name="Text Box 6"/>
          <p:cNvSpPr txBox="1">
            <a:spLocks noChangeArrowheads="1"/>
          </p:cNvSpPr>
          <p:nvPr/>
        </p:nvSpPr>
        <p:spPr bwMode="auto">
          <a:xfrm>
            <a:off x="1258888" y="2060575"/>
            <a:ext cx="2160587"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Research </a:t>
            </a:r>
            <a:r>
              <a:rPr lang="en-GB">
                <a:solidFill>
                  <a:srgbClr val="CC0000"/>
                </a:solidFill>
              </a:rPr>
              <a:t>1 </a:t>
            </a:r>
          </a:p>
          <a:p>
            <a:pPr>
              <a:spcBef>
                <a:spcPct val="50000"/>
              </a:spcBef>
            </a:pPr>
            <a:r>
              <a:rPr lang="en-GB"/>
              <a:t>HEI </a:t>
            </a:r>
            <a:r>
              <a:rPr lang="en-GB">
                <a:solidFill>
                  <a:srgbClr val="CC0000"/>
                </a:solidFill>
              </a:rPr>
              <a:t>X</a:t>
            </a:r>
            <a:endParaRPr lang="en-US">
              <a:solidFill>
                <a:srgbClr val="CC0000"/>
              </a:solidFill>
            </a:endParaRPr>
          </a:p>
        </p:txBody>
      </p:sp>
      <p:sp>
        <p:nvSpPr>
          <p:cNvPr id="10244" name="Text Box 8"/>
          <p:cNvSpPr txBox="1">
            <a:spLocks noChangeArrowheads="1"/>
          </p:cNvSpPr>
          <p:nvPr/>
        </p:nvSpPr>
        <p:spPr bwMode="auto">
          <a:xfrm>
            <a:off x="1258888" y="2924175"/>
            <a:ext cx="2160587" cy="788988"/>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Research </a:t>
            </a:r>
            <a:r>
              <a:rPr lang="en-GB">
                <a:solidFill>
                  <a:srgbClr val="CC0000"/>
                </a:solidFill>
              </a:rPr>
              <a:t>2 </a:t>
            </a:r>
          </a:p>
          <a:p>
            <a:pPr>
              <a:spcBef>
                <a:spcPct val="50000"/>
              </a:spcBef>
            </a:pPr>
            <a:r>
              <a:rPr lang="en-GB"/>
              <a:t>HEI </a:t>
            </a:r>
            <a:r>
              <a:rPr lang="en-GB">
                <a:solidFill>
                  <a:srgbClr val="CC0000"/>
                </a:solidFill>
              </a:rPr>
              <a:t>Y</a:t>
            </a:r>
            <a:endParaRPr lang="en-US">
              <a:solidFill>
                <a:srgbClr val="CC0000"/>
              </a:solidFill>
            </a:endParaRPr>
          </a:p>
        </p:txBody>
      </p:sp>
      <p:sp>
        <p:nvSpPr>
          <p:cNvPr id="10245" name="Text Box 9"/>
          <p:cNvSpPr txBox="1">
            <a:spLocks noChangeArrowheads="1"/>
          </p:cNvSpPr>
          <p:nvPr/>
        </p:nvSpPr>
        <p:spPr bwMode="auto">
          <a:xfrm>
            <a:off x="1258888" y="3792538"/>
            <a:ext cx="2160587" cy="788987"/>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Research </a:t>
            </a:r>
            <a:r>
              <a:rPr lang="en-GB">
                <a:solidFill>
                  <a:srgbClr val="CC0000"/>
                </a:solidFill>
              </a:rPr>
              <a:t>3 </a:t>
            </a:r>
          </a:p>
          <a:p>
            <a:pPr>
              <a:spcBef>
                <a:spcPct val="50000"/>
              </a:spcBef>
            </a:pPr>
            <a:r>
              <a:rPr lang="en-GB"/>
              <a:t>HEI </a:t>
            </a:r>
            <a:r>
              <a:rPr lang="en-GB">
                <a:solidFill>
                  <a:srgbClr val="CC0000"/>
                </a:solidFill>
              </a:rPr>
              <a:t>Z</a:t>
            </a:r>
            <a:endParaRPr lang="en-US">
              <a:solidFill>
                <a:srgbClr val="CC0000"/>
              </a:solidFill>
            </a:endParaRPr>
          </a:p>
        </p:txBody>
      </p:sp>
      <p:sp>
        <p:nvSpPr>
          <p:cNvPr id="10246" name="AutoShape 13"/>
          <p:cNvSpPr>
            <a:spLocks noChangeArrowheads="1"/>
          </p:cNvSpPr>
          <p:nvPr/>
        </p:nvSpPr>
        <p:spPr bwMode="auto">
          <a:xfrm>
            <a:off x="6731000" y="2492375"/>
            <a:ext cx="1728788" cy="1657350"/>
          </a:xfrm>
          <a:prstGeom prst="hexagon">
            <a:avLst>
              <a:gd name="adj" fmla="val 26078"/>
              <a:gd name="vf" fmla="val 115470"/>
            </a:avLst>
          </a:prstGeom>
          <a:solidFill>
            <a:schemeClr val="accent1"/>
          </a:solidFill>
          <a:ln w="9525">
            <a:solidFill>
              <a:schemeClr val="tx1"/>
            </a:solidFill>
            <a:miter lim="800000"/>
            <a:headEnd/>
            <a:tailEnd/>
          </a:ln>
        </p:spPr>
        <p:txBody>
          <a:bodyPr wrap="none" anchor="ctr"/>
          <a:lstStyle/>
          <a:p>
            <a:pPr algn="ctr"/>
            <a:r>
              <a:rPr lang="en-GB"/>
              <a:t>Impact</a:t>
            </a:r>
            <a:endParaRPr lang="en-US"/>
          </a:p>
        </p:txBody>
      </p:sp>
      <p:sp>
        <p:nvSpPr>
          <p:cNvPr id="10247" name="Text Box 15"/>
          <p:cNvSpPr txBox="1">
            <a:spLocks noChangeArrowheads="1"/>
          </p:cNvSpPr>
          <p:nvPr/>
        </p:nvSpPr>
        <p:spPr bwMode="auto">
          <a:xfrm>
            <a:off x="4283075" y="2781300"/>
            <a:ext cx="1441450" cy="1063625"/>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GB"/>
              <a:t>Exploited by HEI </a:t>
            </a:r>
            <a:r>
              <a:rPr lang="en-GB">
                <a:solidFill>
                  <a:srgbClr val="CC0000"/>
                </a:solidFill>
              </a:rPr>
              <a:t>Z</a:t>
            </a:r>
          </a:p>
          <a:p>
            <a:pPr>
              <a:spcBef>
                <a:spcPct val="50000"/>
              </a:spcBef>
            </a:pPr>
            <a:endParaRPr lang="en-US">
              <a:solidFill>
                <a:srgbClr val="CC0000"/>
              </a:solidFill>
            </a:endParaRPr>
          </a:p>
        </p:txBody>
      </p:sp>
      <p:cxnSp>
        <p:nvCxnSpPr>
          <p:cNvPr id="10248" name="AutoShape 16"/>
          <p:cNvCxnSpPr>
            <a:cxnSpLocks noChangeShapeType="1"/>
            <a:stCxn id="10243" idx="3"/>
            <a:endCxn id="10247" idx="1"/>
          </p:cNvCxnSpPr>
          <p:nvPr/>
        </p:nvCxnSpPr>
        <p:spPr bwMode="auto">
          <a:xfrm>
            <a:off x="3419475" y="2455863"/>
            <a:ext cx="863600" cy="857250"/>
          </a:xfrm>
          <a:prstGeom prst="bentConnector3">
            <a:avLst>
              <a:gd name="adj1" fmla="val 49815"/>
            </a:avLst>
          </a:prstGeom>
          <a:noFill/>
          <a:ln w="9525">
            <a:solidFill>
              <a:schemeClr val="tx1"/>
            </a:solidFill>
            <a:miter lim="800000"/>
            <a:headEnd/>
            <a:tailEnd type="triangle" w="med" len="med"/>
          </a:ln>
        </p:spPr>
      </p:cxnSp>
      <p:cxnSp>
        <p:nvCxnSpPr>
          <p:cNvPr id="10249" name="AutoShape 17"/>
          <p:cNvCxnSpPr>
            <a:cxnSpLocks noChangeShapeType="1"/>
            <a:stCxn id="10245" idx="3"/>
            <a:endCxn id="10247" idx="1"/>
          </p:cNvCxnSpPr>
          <p:nvPr/>
        </p:nvCxnSpPr>
        <p:spPr bwMode="auto">
          <a:xfrm flipV="1">
            <a:off x="3419475" y="3313113"/>
            <a:ext cx="863600" cy="874712"/>
          </a:xfrm>
          <a:prstGeom prst="bentConnector3">
            <a:avLst>
              <a:gd name="adj1" fmla="val 49815"/>
            </a:avLst>
          </a:prstGeom>
          <a:noFill/>
          <a:ln w="9525">
            <a:solidFill>
              <a:schemeClr val="tx1"/>
            </a:solidFill>
            <a:miter lim="800000"/>
            <a:headEnd/>
            <a:tailEnd type="triangle" w="med" len="med"/>
          </a:ln>
        </p:spPr>
      </p:cxnSp>
      <p:cxnSp>
        <p:nvCxnSpPr>
          <p:cNvPr id="10250" name="AutoShape 18"/>
          <p:cNvCxnSpPr>
            <a:cxnSpLocks noChangeShapeType="1"/>
            <a:stCxn id="10244" idx="3"/>
            <a:endCxn id="10247" idx="1"/>
          </p:cNvCxnSpPr>
          <p:nvPr/>
        </p:nvCxnSpPr>
        <p:spPr bwMode="auto">
          <a:xfrm flipV="1">
            <a:off x="3419475" y="3313113"/>
            <a:ext cx="863600" cy="6350"/>
          </a:xfrm>
          <a:prstGeom prst="straightConnector1">
            <a:avLst/>
          </a:prstGeom>
          <a:noFill/>
          <a:ln w="9525">
            <a:solidFill>
              <a:schemeClr val="tx1"/>
            </a:solidFill>
            <a:round/>
            <a:headEnd/>
            <a:tailEnd type="triangle" w="med" len="med"/>
          </a:ln>
        </p:spPr>
      </p:cxnSp>
      <p:sp>
        <p:nvSpPr>
          <p:cNvPr id="10251" name="AutoShape 19"/>
          <p:cNvSpPr>
            <a:spLocks noChangeArrowheads="1"/>
          </p:cNvSpPr>
          <p:nvPr/>
        </p:nvSpPr>
        <p:spPr bwMode="auto">
          <a:xfrm>
            <a:off x="5797550" y="3141663"/>
            <a:ext cx="935038" cy="3587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GB"/>
          </a:p>
        </p:txBody>
      </p:sp>
      <p:grpSp>
        <p:nvGrpSpPr>
          <p:cNvPr id="2" name="Group 14"/>
          <p:cNvGrpSpPr>
            <a:grpSpLocks/>
          </p:cNvGrpSpPr>
          <p:nvPr/>
        </p:nvGrpSpPr>
        <p:grpSpPr bwMode="auto">
          <a:xfrm>
            <a:off x="971550" y="1989138"/>
            <a:ext cx="423863" cy="2527300"/>
            <a:chOff x="971550" y="1989138"/>
            <a:chExt cx="423863" cy="2527300"/>
          </a:xfrm>
        </p:grpSpPr>
        <p:sp>
          <p:nvSpPr>
            <p:cNvPr id="10253" name="Freeform 20"/>
            <p:cNvSpPr>
              <a:spLocks/>
            </p:cNvSpPr>
            <p:nvPr/>
          </p:nvSpPr>
          <p:spPr bwMode="auto">
            <a:xfrm>
              <a:off x="971550" y="1989138"/>
              <a:ext cx="423863"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sp>
          <p:nvSpPr>
            <p:cNvPr id="10254" name="Freeform 21"/>
            <p:cNvSpPr>
              <a:spLocks/>
            </p:cNvSpPr>
            <p:nvPr/>
          </p:nvSpPr>
          <p:spPr bwMode="auto">
            <a:xfrm>
              <a:off x="971550" y="2924175"/>
              <a:ext cx="423863"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sp>
          <p:nvSpPr>
            <p:cNvPr id="10255" name="Freeform 22"/>
            <p:cNvSpPr>
              <a:spLocks/>
            </p:cNvSpPr>
            <p:nvPr/>
          </p:nvSpPr>
          <p:spPr bwMode="auto">
            <a:xfrm>
              <a:off x="971550" y="3789363"/>
              <a:ext cx="423863" cy="727075"/>
            </a:xfrm>
            <a:custGeom>
              <a:avLst/>
              <a:gdLst>
                <a:gd name="T0" fmla="*/ 0 w 1610"/>
                <a:gd name="T1" fmla="*/ 2147483647 h 1978"/>
                <a:gd name="T2" fmla="*/ 2147483647 w 1610"/>
                <a:gd name="T3" fmla="*/ 2147483647 h 1978"/>
                <a:gd name="T4" fmla="*/ 2147483647 w 1610"/>
                <a:gd name="T5" fmla="*/ 2147483647 h 1978"/>
                <a:gd name="T6" fmla="*/ 2147483647 w 1610"/>
                <a:gd name="T7" fmla="*/ 2147483647 h 1978"/>
                <a:gd name="T8" fmla="*/ 2147483647 w 1610"/>
                <a:gd name="T9" fmla="*/ 2147483647 h 1978"/>
                <a:gd name="T10" fmla="*/ 2147483647 w 1610"/>
                <a:gd name="T11" fmla="*/ 2147483647 h 1978"/>
                <a:gd name="T12" fmla="*/ 2147483647 w 1610"/>
                <a:gd name="T13" fmla="*/ 2147483647 h 1978"/>
                <a:gd name="T14" fmla="*/ 2147483647 w 1610"/>
                <a:gd name="T15" fmla="*/ 2147483647 h 1978"/>
                <a:gd name="T16" fmla="*/ 2147483647 w 1610"/>
                <a:gd name="T17" fmla="*/ 2147483647 h 1978"/>
                <a:gd name="T18" fmla="*/ 2147483647 w 1610"/>
                <a:gd name="T19" fmla="*/ 2147483647 h 1978"/>
                <a:gd name="T20" fmla="*/ 2147483647 w 1610"/>
                <a:gd name="T21" fmla="*/ 2147483647 h 1978"/>
                <a:gd name="T22" fmla="*/ 2147483647 w 1610"/>
                <a:gd name="T23" fmla="*/ 2147483647 h 1978"/>
                <a:gd name="T24" fmla="*/ 2147483647 w 1610"/>
                <a:gd name="T25" fmla="*/ 2147483647 h 1978"/>
                <a:gd name="T26" fmla="*/ 2147483647 w 1610"/>
                <a:gd name="T27" fmla="*/ 2147483647 h 1978"/>
                <a:gd name="T28" fmla="*/ 2147483647 w 1610"/>
                <a:gd name="T29" fmla="*/ 2147483647 h 1978"/>
                <a:gd name="T30" fmla="*/ 2147483647 w 1610"/>
                <a:gd name="T31" fmla="*/ 2147483647 h 1978"/>
                <a:gd name="T32" fmla="*/ 2147483647 w 1610"/>
                <a:gd name="T33" fmla="*/ 2147483647 h 1978"/>
                <a:gd name="T34" fmla="*/ 2147483647 w 1610"/>
                <a:gd name="T35" fmla="*/ 2147483647 h 1978"/>
                <a:gd name="T36" fmla="*/ 2147483647 w 1610"/>
                <a:gd name="T37" fmla="*/ 2147483647 h 1978"/>
                <a:gd name="T38" fmla="*/ 2147483647 w 1610"/>
                <a:gd name="T39" fmla="*/ 2147483647 h 1978"/>
                <a:gd name="T40" fmla="*/ 2147483647 w 1610"/>
                <a:gd name="T41" fmla="*/ 2147483647 h 1978"/>
                <a:gd name="T42" fmla="*/ 2147483647 w 1610"/>
                <a:gd name="T43" fmla="*/ 2147483647 h 1978"/>
                <a:gd name="T44" fmla="*/ 2147483647 w 1610"/>
                <a:gd name="T45" fmla="*/ 2147483647 h 1978"/>
                <a:gd name="T46" fmla="*/ 2147483647 w 1610"/>
                <a:gd name="T47" fmla="*/ 2147483647 h 1978"/>
                <a:gd name="T48" fmla="*/ 2147483647 w 1610"/>
                <a:gd name="T49" fmla="*/ 2147483647 h 1978"/>
                <a:gd name="T50" fmla="*/ 2147483647 w 1610"/>
                <a:gd name="T51" fmla="*/ 2147483647 h 1978"/>
                <a:gd name="T52" fmla="*/ 2147483647 w 1610"/>
                <a:gd name="T53" fmla="*/ 2147483647 h 1978"/>
                <a:gd name="T54" fmla="*/ 2147483647 w 1610"/>
                <a:gd name="T55" fmla="*/ 2147483647 h 1978"/>
                <a:gd name="T56" fmla="*/ 2147483647 w 1610"/>
                <a:gd name="T57" fmla="*/ 2147483647 h 1978"/>
                <a:gd name="T58" fmla="*/ 2147483647 w 1610"/>
                <a:gd name="T59" fmla="*/ 2147483647 h 1978"/>
                <a:gd name="T60" fmla="*/ 2147483647 w 1610"/>
                <a:gd name="T61" fmla="*/ 2147483647 h 1978"/>
                <a:gd name="T62" fmla="*/ 2147483647 w 1610"/>
                <a:gd name="T63" fmla="*/ 2147483647 h 1978"/>
                <a:gd name="T64" fmla="*/ 2147483647 w 1610"/>
                <a:gd name="T65" fmla="*/ 2147483647 h 1978"/>
                <a:gd name="T66" fmla="*/ 2147483647 w 1610"/>
                <a:gd name="T67" fmla="*/ 2147483647 h 1978"/>
                <a:gd name="T68" fmla="*/ 2147483647 w 1610"/>
                <a:gd name="T69" fmla="*/ 2147483647 h 1978"/>
                <a:gd name="T70" fmla="*/ 2147483647 w 1610"/>
                <a:gd name="T71" fmla="*/ 2147483647 h 1978"/>
                <a:gd name="T72" fmla="*/ 2147483647 w 1610"/>
                <a:gd name="T73" fmla="*/ 2147483647 h 1978"/>
                <a:gd name="T74" fmla="*/ 2147483647 w 1610"/>
                <a:gd name="T75" fmla="*/ 2147483647 h 1978"/>
                <a:gd name="T76" fmla="*/ 2147483647 w 1610"/>
                <a:gd name="T77" fmla="*/ 2147483647 h 1978"/>
                <a:gd name="T78" fmla="*/ 2147483647 w 1610"/>
                <a:gd name="T79" fmla="*/ 2147483647 h 1978"/>
                <a:gd name="T80" fmla="*/ 2147483647 w 1610"/>
                <a:gd name="T81" fmla="*/ 2147483647 h 1978"/>
                <a:gd name="T82" fmla="*/ 2147483647 w 1610"/>
                <a:gd name="T83" fmla="*/ 2147483647 h 1978"/>
                <a:gd name="T84" fmla="*/ 2147483647 w 1610"/>
                <a:gd name="T85" fmla="*/ 2147483647 h 1978"/>
                <a:gd name="T86" fmla="*/ 2147483647 w 1610"/>
                <a:gd name="T87" fmla="*/ 2147483647 h 1978"/>
                <a:gd name="T88" fmla="*/ 2147483647 w 1610"/>
                <a:gd name="T89" fmla="*/ 2147483647 h 1978"/>
                <a:gd name="T90" fmla="*/ 2147483647 w 1610"/>
                <a:gd name="T91" fmla="*/ 2147483647 h 1978"/>
                <a:gd name="T92" fmla="*/ 2147483647 w 1610"/>
                <a:gd name="T93" fmla="*/ 2147483647 h 1978"/>
                <a:gd name="T94" fmla="*/ 2147483647 w 1610"/>
                <a:gd name="T95" fmla="*/ 2147483647 h 1978"/>
                <a:gd name="T96" fmla="*/ 2147483647 w 1610"/>
                <a:gd name="T97" fmla="*/ 2147483647 h 19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10"/>
                <a:gd name="T148" fmla="*/ 0 h 1978"/>
                <a:gd name="T149" fmla="*/ 1610 w 1610"/>
                <a:gd name="T150" fmla="*/ 1978 h 19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10" h="1978">
                  <a:moveTo>
                    <a:pt x="0" y="1083"/>
                  </a:moveTo>
                  <a:cubicBezTo>
                    <a:pt x="11" y="1131"/>
                    <a:pt x="40" y="1159"/>
                    <a:pt x="68" y="1197"/>
                  </a:cubicBezTo>
                  <a:cubicBezTo>
                    <a:pt x="112" y="1256"/>
                    <a:pt x="141" y="1336"/>
                    <a:pt x="204" y="1379"/>
                  </a:cubicBezTo>
                  <a:cubicBezTo>
                    <a:pt x="239" y="1433"/>
                    <a:pt x="265" y="1491"/>
                    <a:pt x="318" y="1530"/>
                  </a:cubicBezTo>
                  <a:cubicBezTo>
                    <a:pt x="328" y="1560"/>
                    <a:pt x="344" y="1580"/>
                    <a:pt x="363" y="1606"/>
                  </a:cubicBezTo>
                  <a:cubicBezTo>
                    <a:pt x="376" y="1642"/>
                    <a:pt x="409" y="1686"/>
                    <a:pt x="447" y="1697"/>
                  </a:cubicBezTo>
                  <a:cubicBezTo>
                    <a:pt x="454" y="1721"/>
                    <a:pt x="457" y="1755"/>
                    <a:pt x="477" y="1773"/>
                  </a:cubicBezTo>
                  <a:cubicBezTo>
                    <a:pt x="491" y="1785"/>
                    <a:pt x="523" y="1803"/>
                    <a:pt x="523" y="1803"/>
                  </a:cubicBezTo>
                  <a:cubicBezTo>
                    <a:pt x="537" y="1866"/>
                    <a:pt x="577" y="1931"/>
                    <a:pt x="621" y="1978"/>
                  </a:cubicBezTo>
                  <a:cubicBezTo>
                    <a:pt x="633" y="1930"/>
                    <a:pt x="652" y="1885"/>
                    <a:pt x="674" y="1841"/>
                  </a:cubicBezTo>
                  <a:cubicBezTo>
                    <a:pt x="696" y="1797"/>
                    <a:pt x="710" y="1737"/>
                    <a:pt x="727" y="1690"/>
                  </a:cubicBezTo>
                  <a:cubicBezTo>
                    <a:pt x="754" y="1613"/>
                    <a:pt x="793" y="1540"/>
                    <a:pt x="818" y="1462"/>
                  </a:cubicBezTo>
                  <a:cubicBezTo>
                    <a:pt x="849" y="1365"/>
                    <a:pt x="854" y="1248"/>
                    <a:pt x="902" y="1159"/>
                  </a:cubicBezTo>
                  <a:cubicBezTo>
                    <a:pt x="919" y="1088"/>
                    <a:pt x="895" y="1173"/>
                    <a:pt x="932" y="1098"/>
                  </a:cubicBezTo>
                  <a:cubicBezTo>
                    <a:pt x="939" y="1084"/>
                    <a:pt x="940" y="1067"/>
                    <a:pt x="947" y="1053"/>
                  </a:cubicBezTo>
                  <a:cubicBezTo>
                    <a:pt x="964" y="1018"/>
                    <a:pt x="991" y="989"/>
                    <a:pt x="1008" y="954"/>
                  </a:cubicBezTo>
                  <a:cubicBezTo>
                    <a:pt x="1055" y="860"/>
                    <a:pt x="1113" y="774"/>
                    <a:pt x="1174" y="689"/>
                  </a:cubicBezTo>
                  <a:cubicBezTo>
                    <a:pt x="1194" y="662"/>
                    <a:pt x="1203" y="638"/>
                    <a:pt x="1227" y="613"/>
                  </a:cubicBezTo>
                  <a:cubicBezTo>
                    <a:pt x="1241" y="559"/>
                    <a:pt x="1281" y="495"/>
                    <a:pt x="1326" y="462"/>
                  </a:cubicBezTo>
                  <a:cubicBezTo>
                    <a:pt x="1343" y="436"/>
                    <a:pt x="1364" y="413"/>
                    <a:pt x="1379" y="386"/>
                  </a:cubicBezTo>
                  <a:cubicBezTo>
                    <a:pt x="1386" y="374"/>
                    <a:pt x="1387" y="360"/>
                    <a:pt x="1394" y="348"/>
                  </a:cubicBezTo>
                  <a:cubicBezTo>
                    <a:pt x="1410" y="322"/>
                    <a:pt x="1437" y="299"/>
                    <a:pt x="1455" y="272"/>
                  </a:cubicBezTo>
                  <a:cubicBezTo>
                    <a:pt x="1466" y="238"/>
                    <a:pt x="1479" y="226"/>
                    <a:pt x="1508" y="204"/>
                  </a:cubicBezTo>
                  <a:cubicBezTo>
                    <a:pt x="1528" y="164"/>
                    <a:pt x="1531" y="121"/>
                    <a:pt x="1553" y="83"/>
                  </a:cubicBezTo>
                  <a:cubicBezTo>
                    <a:pt x="1595" y="9"/>
                    <a:pt x="1541" y="90"/>
                    <a:pt x="1591" y="30"/>
                  </a:cubicBezTo>
                  <a:cubicBezTo>
                    <a:pt x="1597" y="23"/>
                    <a:pt x="1610" y="15"/>
                    <a:pt x="1606" y="7"/>
                  </a:cubicBezTo>
                  <a:cubicBezTo>
                    <a:pt x="1603" y="0"/>
                    <a:pt x="1591" y="13"/>
                    <a:pt x="1584" y="15"/>
                  </a:cubicBezTo>
                  <a:cubicBezTo>
                    <a:pt x="1576" y="18"/>
                    <a:pt x="1569" y="20"/>
                    <a:pt x="1561" y="22"/>
                  </a:cubicBezTo>
                  <a:cubicBezTo>
                    <a:pt x="1539" y="44"/>
                    <a:pt x="1523" y="57"/>
                    <a:pt x="1493" y="68"/>
                  </a:cubicBezTo>
                  <a:cubicBezTo>
                    <a:pt x="1461" y="99"/>
                    <a:pt x="1429" y="132"/>
                    <a:pt x="1394" y="159"/>
                  </a:cubicBezTo>
                  <a:cubicBezTo>
                    <a:pt x="1345" y="196"/>
                    <a:pt x="1302" y="203"/>
                    <a:pt x="1258" y="250"/>
                  </a:cubicBezTo>
                  <a:cubicBezTo>
                    <a:pt x="1242" y="295"/>
                    <a:pt x="1210" y="306"/>
                    <a:pt x="1182" y="340"/>
                  </a:cubicBezTo>
                  <a:cubicBezTo>
                    <a:pt x="1145" y="384"/>
                    <a:pt x="1102" y="428"/>
                    <a:pt x="1061" y="469"/>
                  </a:cubicBezTo>
                  <a:cubicBezTo>
                    <a:pt x="1000" y="609"/>
                    <a:pt x="897" y="718"/>
                    <a:pt x="818" y="848"/>
                  </a:cubicBezTo>
                  <a:cubicBezTo>
                    <a:pt x="816" y="858"/>
                    <a:pt x="818" y="871"/>
                    <a:pt x="811" y="879"/>
                  </a:cubicBezTo>
                  <a:cubicBezTo>
                    <a:pt x="799" y="893"/>
                    <a:pt x="778" y="896"/>
                    <a:pt x="765" y="909"/>
                  </a:cubicBezTo>
                  <a:cubicBezTo>
                    <a:pt x="757" y="917"/>
                    <a:pt x="751" y="927"/>
                    <a:pt x="742" y="932"/>
                  </a:cubicBezTo>
                  <a:cubicBezTo>
                    <a:pt x="728" y="940"/>
                    <a:pt x="697" y="947"/>
                    <a:pt x="697" y="947"/>
                  </a:cubicBezTo>
                  <a:cubicBezTo>
                    <a:pt x="692" y="955"/>
                    <a:pt x="688" y="964"/>
                    <a:pt x="682" y="970"/>
                  </a:cubicBezTo>
                  <a:cubicBezTo>
                    <a:pt x="676" y="976"/>
                    <a:pt x="665" y="978"/>
                    <a:pt x="659" y="985"/>
                  </a:cubicBezTo>
                  <a:cubicBezTo>
                    <a:pt x="654" y="991"/>
                    <a:pt x="655" y="1000"/>
                    <a:pt x="651" y="1007"/>
                  </a:cubicBezTo>
                  <a:cubicBezTo>
                    <a:pt x="627" y="1051"/>
                    <a:pt x="598" y="1091"/>
                    <a:pt x="576" y="1136"/>
                  </a:cubicBezTo>
                  <a:cubicBezTo>
                    <a:pt x="566" y="1182"/>
                    <a:pt x="556" y="1225"/>
                    <a:pt x="530" y="1265"/>
                  </a:cubicBezTo>
                  <a:cubicBezTo>
                    <a:pt x="521" y="1305"/>
                    <a:pt x="519" y="1333"/>
                    <a:pt x="485" y="1356"/>
                  </a:cubicBezTo>
                  <a:cubicBezTo>
                    <a:pt x="446" y="1343"/>
                    <a:pt x="433" y="1317"/>
                    <a:pt x="401" y="1295"/>
                  </a:cubicBezTo>
                  <a:cubicBezTo>
                    <a:pt x="393" y="1282"/>
                    <a:pt x="367" y="1238"/>
                    <a:pt x="348" y="1227"/>
                  </a:cubicBezTo>
                  <a:cubicBezTo>
                    <a:pt x="332" y="1218"/>
                    <a:pt x="311" y="1220"/>
                    <a:pt x="295" y="1212"/>
                  </a:cubicBezTo>
                  <a:cubicBezTo>
                    <a:pt x="232" y="1180"/>
                    <a:pt x="187" y="1173"/>
                    <a:pt x="113" y="1167"/>
                  </a:cubicBezTo>
                  <a:cubicBezTo>
                    <a:pt x="71" y="1152"/>
                    <a:pt x="51" y="1136"/>
                    <a:pt x="7" y="1136"/>
                  </a:cubicBezTo>
                </a:path>
              </a:pathLst>
            </a:custGeom>
            <a:solidFill>
              <a:srgbClr val="0AA218"/>
            </a:solidFill>
            <a:ln w="9525">
              <a:solidFill>
                <a:schemeClr val="tx1"/>
              </a:solidFill>
              <a:round/>
              <a:headEnd/>
              <a:tailEnd/>
            </a:ln>
          </p:spPr>
          <p:txBody>
            <a:bodyPr/>
            <a:lstStyle/>
            <a:p>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LB_Oct08">
  <a:themeElements>
    <a:clrScheme name="Custom 3">
      <a:dk1>
        <a:srgbClr val="000000"/>
      </a:dk1>
      <a:lt1>
        <a:srgbClr val="FFFFFF"/>
      </a:lt1>
      <a:dk2>
        <a:srgbClr val="000000"/>
      </a:dk2>
      <a:lt2>
        <a:srgbClr val="808080"/>
      </a:lt2>
      <a:accent1>
        <a:srgbClr val="EBC3FD"/>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3977</TotalTime>
  <Words>1362</Words>
  <Application>Microsoft Office PowerPoint</Application>
  <PresentationFormat>On-screen Show (4:3)</PresentationFormat>
  <Paragraphs>248</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GLB_Oct08</vt:lpstr>
      <vt:lpstr> Preparing for the REF:   Experience from the  HEFCE Impact Pilot  Dr Andrew Walsh  Director Research &amp; Business Engagement  Support Services</vt:lpstr>
      <vt:lpstr>Nature of the pilot</vt:lpstr>
      <vt:lpstr>Submission contents</vt:lpstr>
      <vt:lpstr>Impact Indicators</vt:lpstr>
      <vt:lpstr>Impact quality levels</vt:lpstr>
      <vt:lpstr>Attribution</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Developing submissions - challenges?</vt:lpstr>
      <vt:lpstr>Developing submissions – challenges(2)?     </vt:lpstr>
      <vt:lpstr>Earth Systems &amp; Environmental Science </vt:lpstr>
      <vt:lpstr>English Language &amp; Literature</vt:lpstr>
      <vt:lpstr>What HEFCE and panels learnt from pilot</vt:lpstr>
      <vt:lpstr>What have we learnt from the pilot?</vt:lpstr>
      <vt:lpstr>How might we move forward?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Funding and Strategy</dc:title>
  <dc:creator>Simon Gaskell</dc:creator>
  <cp:lastModifiedBy>Andrew Walsh</cp:lastModifiedBy>
  <cp:revision>181</cp:revision>
  <dcterms:created xsi:type="dcterms:W3CDTF">2010-05-07T12:15:47Z</dcterms:created>
  <dcterms:modified xsi:type="dcterms:W3CDTF">2011-06-15T18:56:51Z</dcterms:modified>
</cp:coreProperties>
</file>