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7"/>
  </p:handoutMasterIdLst>
  <p:sldIdLst>
    <p:sldId id="259" r:id="rId2"/>
    <p:sldId id="284" r:id="rId3"/>
    <p:sldId id="304" r:id="rId4"/>
    <p:sldId id="325" r:id="rId5"/>
    <p:sldId id="326" r:id="rId6"/>
    <p:sldId id="311" r:id="rId7"/>
    <p:sldId id="313" r:id="rId8"/>
    <p:sldId id="314" r:id="rId9"/>
    <p:sldId id="315" r:id="rId10"/>
    <p:sldId id="316" r:id="rId11"/>
    <p:sldId id="317" r:id="rId12"/>
    <p:sldId id="318" r:id="rId13"/>
    <p:sldId id="319" r:id="rId14"/>
    <p:sldId id="320" r:id="rId15"/>
    <p:sldId id="321" r:id="rId16"/>
    <p:sldId id="322" r:id="rId17"/>
    <p:sldId id="323" r:id="rId18"/>
    <p:sldId id="324" r:id="rId19"/>
    <p:sldId id="298" r:id="rId20"/>
    <p:sldId id="300" r:id="rId21"/>
    <p:sldId id="306" r:id="rId22"/>
    <p:sldId id="307" r:id="rId23"/>
    <p:sldId id="308" r:id="rId24"/>
    <p:sldId id="309" r:id="rId25"/>
    <p:sldId id="301"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pitchFamily="-109"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109"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109"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109"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109" charset="-128"/>
        <a:cs typeface="+mn-cs"/>
      </a:defRPr>
    </a:lvl5pPr>
    <a:lvl6pPr marL="2286000" algn="l" defTabSz="914400" rtl="0" eaLnBrk="1" latinLnBrk="0" hangingPunct="1">
      <a:defRPr kern="1200">
        <a:solidFill>
          <a:schemeClr val="tx1"/>
        </a:solidFill>
        <a:latin typeface="Arial" charset="0"/>
        <a:ea typeface="ＭＳ Ｐゴシック" pitchFamily="-109" charset="-128"/>
        <a:cs typeface="+mn-cs"/>
      </a:defRPr>
    </a:lvl6pPr>
    <a:lvl7pPr marL="2743200" algn="l" defTabSz="914400" rtl="0" eaLnBrk="1" latinLnBrk="0" hangingPunct="1">
      <a:defRPr kern="1200">
        <a:solidFill>
          <a:schemeClr val="tx1"/>
        </a:solidFill>
        <a:latin typeface="Arial" charset="0"/>
        <a:ea typeface="ＭＳ Ｐゴシック" pitchFamily="-109" charset="-128"/>
        <a:cs typeface="+mn-cs"/>
      </a:defRPr>
    </a:lvl7pPr>
    <a:lvl8pPr marL="3200400" algn="l" defTabSz="914400" rtl="0" eaLnBrk="1" latinLnBrk="0" hangingPunct="1">
      <a:defRPr kern="1200">
        <a:solidFill>
          <a:schemeClr val="tx1"/>
        </a:solidFill>
        <a:latin typeface="Arial" charset="0"/>
        <a:ea typeface="ＭＳ Ｐゴシック" pitchFamily="-109" charset="-128"/>
        <a:cs typeface="+mn-cs"/>
      </a:defRPr>
    </a:lvl8pPr>
    <a:lvl9pPr marL="3657600" algn="l" defTabSz="914400" rtl="0" eaLnBrk="1" latinLnBrk="0" hangingPunct="1">
      <a:defRPr kern="1200">
        <a:solidFill>
          <a:schemeClr val="tx1"/>
        </a:solidFill>
        <a:latin typeface="Arial" charset="0"/>
        <a:ea typeface="ＭＳ Ｐゴシック" pitchFamily="-109"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80"/>
    <a:srgbClr val="E6F8BA"/>
    <a:srgbClr val="CCFFCC"/>
    <a:srgbClr val="EEC5FB"/>
    <a:srgbClr val="006600"/>
    <a:srgbClr val="DEB3EB"/>
    <a:srgbClr val="D60093"/>
    <a:srgbClr val="CC66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56B6B3DC-6243-4418-9082-519A788B681D}" type="datetimeFigureOut">
              <a:rPr lang="en-GB"/>
              <a:pPr>
                <a:defRPr/>
              </a:pPr>
              <a:t>15/06/2011</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D50B35A6-A205-4014-8DB1-1D90C67CB42E}"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GB" smtClean="0"/>
              <a:t>Click to edit Master title style</a:t>
            </a:r>
            <a:endParaRPr lang="en-US"/>
          </a:p>
        </p:txBody>
      </p:sp>
      <p:sp>
        <p:nvSpPr>
          <p:cNvPr id="3" name="SmartArt Placeholder 2"/>
          <p:cNvSpPr>
            <a:spLocks noGrp="1"/>
          </p:cNvSpPr>
          <p:nvPr>
            <p:ph type="dgm" idx="1"/>
          </p:nvPr>
        </p:nvSpPr>
        <p:spPr>
          <a:xfrm>
            <a:off x="457200" y="1600200"/>
            <a:ext cx="8229600" cy="4525963"/>
          </a:xfrm>
          <a:prstGeom prst="rect">
            <a:avLst/>
          </a:prstGeom>
        </p:spPr>
        <p:txBody>
          <a:bodyPr vert="horz"/>
          <a:lstStyle/>
          <a:p>
            <a:pPr lvl="0"/>
            <a:endParaRPr lang="en-US"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53000"/>
          </a:schemeClr>
        </a:solidFill>
        <a:effectLst/>
      </p:bgPr>
    </p:bg>
    <p:spTree>
      <p:nvGrpSpPr>
        <p:cNvPr id="1" name=""/>
        <p:cNvGrpSpPr/>
        <p:nvPr/>
      </p:nvGrpSpPr>
      <p:grpSpPr>
        <a:xfrm>
          <a:off x="0" y="0"/>
          <a:ext cx="0" cy="0"/>
          <a:chOff x="0" y="0"/>
          <a:chExt cx="0" cy="0"/>
        </a:xfrm>
      </p:grpSpPr>
      <p:sp>
        <p:nvSpPr>
          <p:cNvPr id="1031" name="Line 7"/>
          <p:cNvSpPr>
            <a:spLocks noChangeShapeType="1"/>
          </p:cNvSpPr>
          <p:nvPr/>
        </p:nvSpPr>
        <p:spPr bwMode="auto">
          <a:xfrm>
            <a:off x="2195513" y="714375"/>
            <a:ext cx="6948487" cy="0"/>
          </a:xfrm>
          <a:prstGeom prst="line">
            <a:avLst/>
          </a:prstGeom>
          <a:noFill/>
          <a:ln w="38100">
            <a:solidFill>
              <a:srgbClr val="800080"/>
            </a:solidFill>
            <a:round/>
            <a:headEnd/>
            <a:tailEnd/>
          </a:ln>
          <a:effectLst/>
        </p:spPr>
        <p:txBody>
          <a:bodyPr/>
          <a:lstStyle/>
          <a:p>
            <a:pPr>
              <a:defRPr/>
            </a:pPr>
            <a:endParaRPr lang="en-GB">
              <a:ea typeface="+mn-ea"/>
            </a:endParaRPr>
          </a:p>
        </p:txBody>
      </p:sp>
      <p:pic>
        <p:nvPicPr>
          <p:cNvPr id="1027" name="Picture 9" descr="TUOM_4COL"/>
          <p:cNvPicPr>
            <a:picLocks noChangeAspect="1" noChangeArrowheads="1"/>
          </p:cNvPicPr>
          <p:nvPr/>
        </p:nvPicPr>
        <p:blipFill>
          <a:blip r:embed="rId15" cstate="print"/>
          <a:srcRect/>
          <a:stretch>
            <a:fillRect/>
          </a:stretch>
        </p:blipFill>
        <p:spPr bwMode="auto">
          <a:xfrm>
            <a:off x="142875" y="0"/>
            <a:ext cx="2073275" cy="19939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r" rtl="0" eaLnBrk="0" fontAlgn="base" hangingPunct="0">
        <a:spcBef>
          <a:spcPct val="0"/>
        </a:spcBef>
        <a:spcAft>
          <a:spcPct val="0"/>
        </a:spcAft>
        <a:defRPr sz="2400" i="1">
          <a:solidFill>
            <a:schemeClr val="tx2"/>
          </a:solidFill>
          <a:latin typeface="+mj-lt"/>
          <a:ea typeface="ＭＳ Ｐゴシック" pitchFamily="-106" charset="-128"/>
          <a:cs typeface="ＭＳ Ｐゴシック" pitchFamily="-106" charset="-128"/>
        </a:defRPr>
      </a:lvl1pPr>
      <a:lvl2pPr algn="r" rtl="0" eaLnBrk="0" fontAlgn="base" hangingPunct="0">
        <a:spcBef>
          <a:spcPct val="0"/>
        </a:spcBef>
        <a:spcAft>
          <a:spcPct val="0"/>
        </a:spcAft>
        <a:defRPr sz="2400" i="1">
          <a:solidFill>
            <a:schemeClr val="tx2"/>
          </a:solidFill>
          <a:latin typeface="Calibri" pitchFamily="34" charset="0"/>
          <a:ea typeface="ＭＳ Ｐゴシック" pitchFamily="-106" charset="-128"/>
          <a:cs typeface="ＭＳ Ｐゴシック" pitchFamily="-106" charset="-128"/>
        </a:defRPr>
      </a:lvl2pPr>
      <a:lvl3pPr algn="r" rtl="0" eaLnBrk="0" fontAlgn="base" hangingPunct="0">
        <a:spcBef>
          <a:spcPct val="0"/>
        </a:spcBef>
        <a:spcAft>
          <a:spcPct val="0"/>
        </a:spcAft>
        <a:defRPr sz="2400" i="1">
          <a:solidFill>
            <a:schemeClr val="tx2"/>
          </a:solidFill>
          <a:latin typeface="Calibri" pitchFamily="34" charset="0"/>
          <a:ea typeface="ＭＳ Ｐゴシック" pitchFamily="-106" charset="-128"/>
          <a:cs typeface="ＭＳ Ｐゴシック" pitchFamily="-106" charset="-128"/>
        </a:defRPr>
      </a:lvl3pPr>
      <a:lvl4pPr algn="r" rtl="0" eaLnBrk="0" fontAlgn="base" hangingPunct="0">
        <a:spcBef>
          <a:spcPct val="0"/>
        </a:spcBef>
        <a:spcAft>
          <a:spcPct val="0"/>
        </a:spcAft>
        <a:defRPr sz="2400" i="1">
          <a:solidFill>
            <a:schemeClr val="tx2"/>
          </a:solidFill>
          <a:latin typeface="Calibri" pitchFamily="34" charset="0"/>
          <a:ea typeface="ＭＳ Ｐゴシック" pitchFamily="-106" charset="-128"/>
          <a:cs typeface="ＭＳ Ｐゴシック" pitchFamily="-106" charset="-128"/>
        </a:defRPr>
      </a:lvl4pPr>
      <a:lvl5pPr algn="r" rtl="0" eaLnBrk="0" fontAlgn="base" hangingPunct="0">
        <a:spcBef>
          <a:spcPct val="0"/>
        </a:spcBef>
        <a:spcAft>
          <a:spcPct val="0"/>
        </a:spcAft>
        <a:defRPr sz="2400" i="1">
          <a:solidFill>
            <a:schemeClr val="tx2"/>
          </a:solidFill>
          <a:latin typeface="Calibri" pitchFamily="34" charset="0"/>
          <a:ea typeface="ＭＳ Ｐゴシック" pitchFamily="-106" charset="-128"/>
          <a:cs typeface="ＭＳ Ｐゴシック" pitchFamily="-106" charset="-128"/>
        </a:defRPr>
      </a:lvl5pPr>
      <a:lvl6pPr marL="457200" algn="r" rtl="0" eaLnBrk="1" fontAlgn="base" hangingPunct="1">
        <a:spcBef>
          <a:spcPct val="0"/>
        </a:spcBef>
        <a:spcAft>
          <a:spcPct val="0"/>
        </a:spcAft>
        <a:defRPr sz="2400" i="1">
          <a:solidFill>
            <a:schemeClr val="tx2"/>
          </a:solidFill>
          <a:latin typeface="Arial" charset="0"/>
        </a:defRPr>
      </a:lvl6pPr>
      <a:lvl7pPr marL="914400" algn="r" rtl="0" eaLnBrk="1" fontAlgn="base" hangingPunct="1">
        <a:spcBef>
          <a:spcPct val="0"/>
        </a:spcBef>
        <a:spcAft>
          <a:spcPct val="0"/>
        </a:spcAft>
        <a:defRPr sz="2400" i="1">
          <a:solidFill>
            <a:schemeClr val="tx2"/>
          </a:solidFill>
          <a:latin typeface="Arial" charset="0"/>
        </a:defRPr>
      </a:lvl7pPr>
      <a:lvl8pPr marL="1371600" algn="r" rtl="0" eaLnBrk="1" fontAlgn="base" hangingPunct="1">
        <a:spcBef>
          <a:spcPct val="0"/>
        </a:spcBef>
        <a:spcAft>
          <a:spcPct val="0"/>
        </a:spcAft>
        <a:defRPr sz="2400" i="1">
          <a:solidFill>
            <a:schemeClr val="tx2"/>
          </a:solidFill>
          <a:latin typeface="Arial" charset="0"/>
        </a:defRPr>
      </a:lvl8pPr>
      <a:lvl9pPr marL="1828800" algn="r" rtl="0" eaLnBrk="1" fontAlgn="base" hangingPunct="1">
        <a:spcBef>
          <a:spcPct val="0"/>
        </a:spcBef>
        <a:spcAft>
          <a:spcPct val="0"/>
        </a:spcAft>
        <a:defRPr sz="2400" i="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106" charset="-128"/>
          <a:cs typeface="ＭＳ Ｐゴシック" pitchFamily="-106"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pitchFamily="-106"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106"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106"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106" charset="-128"/>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6"/>
          <p:cNvSpPr txBox="1">
            <a:spLocks noChangeArrowheads="1"/>
          </p:cNvSpPr>
          <p:nvPr/>
        </p:nvSpPr>
        <p:spPr bwMode="auto">
          <a:xfrm>
            <a:off x="2214563" y="142875"/>
            <a:ext cx="6786562" cy="366713"/>
          </a:xfrm>
          <a:prstGeom prst="rect">
            <a:avLst/>
          </a:prstGeom>
          <a:noFill/>
          <a:ln w="9525">
            <a:noFill/>
            <a:miter lim="800000"/>
            <a:headEnd/>
            <a:tailEnd/>
          </a:ln>
        </p:spPr>
        <p:txBody>
          <a:bodyPr>
            <a:spAutoFit/>
          </a:bodyPr>
          <a:lstStyle/>
          <a:p>
            <a:pPr algn="r"/>
            <a:r>
              <a:rPr lang="en-GB" i="1" dirty="0" smtClean="0"/>
              <a:t>Research Support Conference, 21 June </a:t>
            </a:r>
            <a:r>
              <a:rPr lang="en-GB" i="1" dirty="0" smtClean="0"/>
              <a:t>2011</a:t>
            </a:r>
            <a:endParaRPr lang="en-US" i="1" dirty="0"/>
          </a:p>
        </p:txBody>
      </p:sp>
      <p:sp>
        <p:nvSpPr>
          <p:cNvPr id="2051" name="TextBox 4"/>
          <p:cNvSpPr txBox="1">
            <a:spLocks noChangeArrowheads="1"/>
          </p:cNvSpPr>
          <p:nvPr/>
        </p:nvSpPr>
        <p:spPr bwMode="auto">
          <a:xfrm>
            <a:off x="7572375" y="6215063"/>
            <a:ext cx="184150" cy="369887"/>
          </a:xfrm>
          <a:prstGeom prst="rect">
            <a:avLst/>
          </a:prstGeom>
          <a:noFill/>
          <a:ln w="9525">
            <a:noFill/>
            <a:miter lim="800000"/>
            <a:headEnd/>
            <a:tailEnd/>
          </a:ln>
        </p:spPr>
        <p:txBody>
          <a:bodyPr wrap="none">
            <a:spAutoFit/>
          </a:bodyPr>
          <a:lstStyle/>
          <a:p>
            <a:endParaRPr lang="en-GB"/>
          </a:p>
        </p:txBody>
      </p:sp>
      <p:sp>
        <p:nvSpPr>
          <p:cNvPr id="2052" name="Rectangle 2"/>
          <p:cNvSpPr>
            <a:spLocks noGrp="1" noChangeArrowheads="1"/>
          </p:cNvSpPr>
          <p:nvPr>
            <p:ph type="ctrTitle"/>
          </p:nvPr>
        </p:nvSpPr>
        <p:spPr bwMode="auto">
          <a:xfrm>
            <a:off x="762000" y="1341438"/>
            <a:ext cx="7924800" cy="4602162"/>
          </a:xfrm>
          <a:solidFill>
            <a:schemeClr val="bg1"/>
          </a:solidFill>
          <a:ln w="19050">
            <a:solidFill>
              <a:schemeClr val="accent1"/>
            </a:solidFill>
            <a:miter lim="800000"/>
            <a:headEnd/>
            <a:tailEnd/>
          </a:ln>
        </p:spPr>
        <p:txBody>
          <a:bodyPr vert="horz" wrap="square" lIns="91440" tIns="45720" rIns="91440" bIns="45720" numCol="1" anchor="t" anchorCtr="0" compatLnSpc="1">
            <a:prstTxWarp prst="textNoShape">
              <a:avLst/>
            </a:prstTxWarp>
          </a:bodyPr>
          <a:lstStyle/>
          <a:p>
            <a:pPr algn="ctr" eaLnBrk="1" hangingPunct="1"/>
            <a:r>
              <a:rPr lang="en-US" sz="3200" b="1" i="0" dirty="0" smtClean="0">
                <a:ea typeface="ＭＳ Ｐゴシック" pitchFamily="-109" charset="-128"/>
              </a:rPr>
              <a:t/>
            </a:r>
            <a:br>
              <a:rPr lang="en-US" sz="3200" b="1" i="0" dirty="0" smtClean="0">
                <a:ea typeface="ＭＳ Ｐゴシック" pitchFamily="-109" charset="-128"/>
              </a:rPr>
            </a:br>
            <a:r>
              <a:rPr lang="en-US" sz="3200" b="1" i="0" dirty="0" smtClean="0">
                <a:ea typeface="ＭＳ Ｐゴシック" pitchFamily="-109" charset="-128"/>
              </a:rPr>
              <a:t>Preparing for the REF:</a:t>
            </a:r>
            <a:br>
              <a:rPr lang="en-US" sz="3200" b="1" i="0" dirty="0" smtClean="0">
                <a:ea typeface="ＭＳ Ｐゴシック" pitchFamily="-109" charset="-128"/>
              </a:rPr>
            </a:br>
            <a:r>
              <a:rPr lang="en-US" sz="3200" b="1" i="0" dirty="0" smtClean="0">
                <a:ea typeface="ＭＳ Ｐゴシック" pitchFamily="-109" charset="-128"/>
              </a:rPr>
              <a:t>  Experience </a:t>
            </a:r>
            <a:r>
              <a:rPr lang="en-US" sz="3200" b="1" i="0" dirty="0" smtClean="0">
                <a:ea typeface="ＭＳ Ｐゴシック" pitchFamily="-109" charset="-128"/>
              </a:rPr>
              <a:t>from the </a:t>
            </a:r>
            <a:r>
              <a:rPr lang="en-US" sz="3200" b="1" i="0" dirty="0" smtClean="0">
                <a:ea typeface="ＭＳ Ｐゴシック" pitchFamily="-109" charset="-128"/>
              </a:rPr>
              <a:t/>
            </a:r>
            <a:br>
              <a:rPr lang="en-US" sz="3200" b="1" i="0" dirty="0" smtClean="0">
                <a:ea typeface="ＭＳ Ｐゴシック" pitchFamily="-109" charset="-128"/>
              </a:rPr>
            </a:br>
            <a:r>
              <a:rPr lang="en-US" sz="3200" b="1" i="0" dirty="0" smtClean="0">
                <a:ea typeface="ＭＳ Ｐゴシック" pitchFamily="-109" charset="-128"/>
              </a:rPr>
              <a:t>HEFCE Impact Pilot</a:t>
            </a:r>
            <a:br>
              <a:rPr lang="en-US" sz="3200" b="1" i="0" dirty="0" smtClean="0">
                <a:ea typeface="ＭＳ Ｐゴシック" pitchFamily="-109" charset="-128"/>
              </a:rPr>
            </a:br>
            <a:r>
              <a:rPr lang="en-GB" sz="2800" i="0" dirty="0" smtClean="0">
                <a:ea typeface="ＭＳ Ｐゴシック" pitchFamily="-109" charset="-128"/>
              </a:rPr>
              <a:t/>
            </a:r>
            <a:br>
              <a:rPr lang="en-GB" sz="2800" i="0" dirty="0" smtClean="0">
                <a:ea typeface="ＭＳ Ｐゴシック" pitchFamily="-109" charset="-128"/>
              </a:rPr>
            </a:br>
            <a:r>
              <a:rPr lang="en-GB" sz="2800" i="0" dirty="0" smtClean="0">
                <a:ea typeface="ＭＳ Ｐゴシック" pitchFamily="-109" charset="-128"/>
              </a:rPr>
              <a:t>Dr Andrew Walsh</a:t>
            </a:r>
            <a:br>
              <a:rPr lang="en-GB" sz="2800" i="0" dirty="0" smtClean="0">
                <a:ea typeface="ＭＳ Ｐゴシック" pitchFamily="-109" charset="-128"/>
              </a:rPr>
            </a:br>
            <a:r>
              <a:rPr lang="en-GB" sz="2800" i="0" dirty="0" smtClean="0">
                <a:ea typeface="ＭＳ Ｐゴシック" pitchFamily="-109" charset="-128"/>
              </a:rPr>
              <a:t> </a:t>
            </a:r>
            <a:r>
              <a:rPr lang="en-GB" sz="2800" i="0" dirty="0" smtClean="0">
                <a:ea typeface="ＭＳ Ｐゴシック" pitchFamily="-109" charset="-128"/>
              </a:rPr>
              <a:t>Director</a:t>
            </a:r>
            <a:br>
              <a:rPr lang="en-GB" sz="2800" i="0" dirty="0" smtClean="0">
                <a:ea typeface="ＭＳ Ｐゴシック" pitchFamily="-109" charset="-128"/>
              </a:rPr>
            </a:br>
            <a:r>
              <a:rPr lang="en-GB" sz="2800" i="0" dirty="0" smtClean="0">
                <a:ea typeface="ＭＳ Ｐゴシック" pitchFamily="-109" charset="-128"/>
              </a:rPr>
              <a:t>Research &amp; Business Engagement</a:t>
            </a:r>
            <a:br>
              <a:rPr lang="en-GB" sz="2800" i="0" dirty="0" smtClean="0">
                <a:ea typeface="ＭＳ Ｐゴシック" pitchFamily="-109" charset="-128"/>
              </a:rPr>
            </a:br>
            <a:r>
              <a:rPr lang="en-GB" sz="2800" i="0" dirty="0" smtClean="0">
                <a:ea typeface="ＭＳ Ｐゴシック" pitchFamily="-109" charset="-128"/>
              </a:rPr>
              <a:t> Support Services</a:t>
            </a:r>
            <a:endParaRPr lang="en-US" sz="2800" i="0" dirty="0" smtClean="0">
              <a:ea typeface="ＭＳ Ｐゴシック" pitchFamily="-109"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5"/>
          <p:cNvSpPr>
            <a:spLocks noChangeArrowheads="1"/>
          </p:cNvSpPr>
          <p:nvPr/>
        </p:nvSpPr>
        <p:spPr bwMode="auto">
          <a:xfrm>
            <a:off x="1331913" y="2349500"/>
            <a:ext cx="6840537" cy="3959225"/>
          </a:xfrm>
          <a:prstGeom prst="rect">
            <a:avLst/>
          </a:prstGeom>
          <a:noFill/>
          <a:ln w="9525">
            <a:noFill/>
            <a:miter lim="800000"/>
            <a:headEnd/>
            <a:tailEnd/>
          </a:ln>
        </p:spPr>
        <p:txBody>
          <a:bodyPr lIns="0" tIns="0" rIns="0" bIns="0"/>
          <a:lstStyle/>
          <a:p>
            <a:pPr marL="365125" indent="-365125">
              <a:lnSpc>
                <a:spcPts val="2800"/>
              </a:lnSpc>
              <a:spcAft>
                <a:spcPts val="1400"/>
              </a:spcAft>
              <a:buClr>
                <a:srgbClr val="0066FF"/>
              </a:buClr>
              <a:buSzPct val="140000"/>
              <a:buFontTx/>
              <a:buChar char="•"/>
            </a:pPr>
            <a:endParaRPr lang="en-US" sz="2000">
              <a:solidFill>
                <a:schemeClr val="tx2"/>
              </a:solidFill>
            </a:endParaRPr>
          </a:p>
        </p:txBody>
      </p:sp>
      <p:sp>
        <p:nvSpPr>
          <p:cNvPr id="11267" name="Text Box 4"/>
          <p:cNvSpPr txBox="1">
            <a:spLocks noChangeArrowheads="1"/>
          </p:cNvSpPr>
          <p:nvPr/>
        </p:nvSpPr>
        <p:spPr bwMode="auto">
          <a:xfrm>
            <a:off x="1258888" y="2060575"/>
            <a:ext cx="2160587" cy="788988"/>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t>Research </a:t>
            </a:r>
            <a:r>
              <a:rPr lang="en-GB">
                <a:solidFill>
                  <a:srgbClr val="CC0000"/>
                </a:solidFill>
              </a:rPr>
              <a:t>1 </a:t>
            </a:r>
          </a:p>
          <a:p>
            <a:pPr>
              <a:spcBef>
                <a:spcPct val="50000"/>
              </a:spcBef>
            </a:pPr>
            <a:r>
              <a:rPr lang="en-GB"/>
              <a:t>HEI </a:t>
            </a:r>
            <a:r>
              <a:rPr lang="en-GB">
                <a:solidFill>
                  <a:srgbClr val="CC0000"/>
                </a:solidFill>
              </a:rPr>
              <a:t>X</a:t>
            </a:r>
            <a:endParaRPr lang="en-US">
              <a:solidFill>
                <a:srgbClr val="CC0000"/>
              </a:solidFill>
            </a:endParaRPr>
          </a:p>
        </p:txBody>
      </p:sp>
      <p:sp>
        <p:nvSpPr>
          <p:cNvPr id="11268" name="Text Box 5"/>
          <p:cNvSpPr txBox="1">
            <a:spLocks noChangeArrowheads="1"/>
          </p:cNvSpPr>
          <p:nvPr/>
        </p:nvSpPr>
        <p:spPr bwMode="auto">
          <a:xfrm>
            <a:off x="1258888" y="2924175"/>
            <a:ext cx="2160587" cy="788988"/>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t>Research </a:t>
            </a:r>
            <a:r>
              <a:rPr lang="en-GB">
                <a:solidFill>
                  <a:srgbClr val="CC0000"/>
                </a:solidFill>
              </a:rPr>
              <a:t>2 </a:t>
            </a:r>
          </a:p>
          <a:p>
            <a:pPr>
              <a:spcBef>
                <a:spcPct val="50000"/>
              </a:spcBef>
            </a:pPr>
            <a:r>
              <a:rPr lang="en-GB"/>
              <a:t>HEI </a:t>
            </a:r>
            <a:r>
              <a:rPr lang="en-GB">
                <a:solidFill>
                  <a:srgbClr val="CC0000"/>
                </a:solidFill>
              </a:rPr>
              <a:t>Y</a:t>
            </a:r>
            <a:endParaRPr lang="en-US">
              <a:solidFill>
                <a:srgbClr val="CC0000"/>
              </a:solidFill>
            </a:endParaRPr>
          </a:p>
        </p:txBody>
      </p:sp>
      <p:sp>
        <p:nvSpPr>
          <p:cNvPr id="11269" name="AutoShape 7"/>
          <p:cNvSpPr>
            <a:spLocks noChangeArrowheads="1"/>
          </p:cNvSpPr>
          <p:nvPr/>
        </p:nvSpPr>
        <p:spPr bwMode="auto">
          <a:xfrm>
            <a:off x="6731000" y="2492375"/>
            <a:ext cx="1728788" cy="1657350"/>
          </a:xfrm>
          <a:prstGeom prst="hexagon">
            <a:avLst>
              <a:gd name="adj" fmla="val 26078"/>
              <a:gd name="vf" fmla="val 115470"/>
            </a:avLst>
          </a:prstGeom>
          <a:solidFill>
            <a:schemeClr val="accent1"/>
          </a:solidFill>
          <a:ln w="9525">
            <a:solidFill>
              <a:schemeClr val="tx1"/>
            </a:solidFill>
            <a:miter lim="800000"/>
            <a:headEnd/>
            <a:tailEnd/>
          </a:ln>
        </p:spPr>
        <p:txBody>
          <a:bodyPr wrap="none" anchor="ctr"/>
          <a:lstStyle/>
          <a:p>
            <a:pPr algn="ctr"/>
            <a:r>
              <a:rPr lang="en-GB"/>
              <a:t>Impact</a:t>
            </a:r>
            <a:endParaRPr lang="en-US"/>
          </a:p>
        </p:txBody>
      </p:sp>
      <p:sp>
        <p:nvSpPr>
          <p:cNvPr id="11270" name="Text Box 8"/>
          <p:cNvSpPr txBox="1">
            <a:spLocks noChangeArrowheads="1"/>
          </p:cNvSpPr>
          <p:nvPr/>
        </p:nvSpPr>
        <p:spPr bwMode="auto">
          <a:xfrm>
            <a:off x="4283075" y="2781300"/>
            <a:ext cx="1441450" cy="1063625"/>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t>Exploited by HEI </a:t>
            </a:r>
            <a:r>
              <a:rPr lang="en-GB">
                <a:solidFill>
                  <a:srgbClr val="CC0000"/>
                </a:solidFill>
              </a:rPr>
              <a:t>Z</a:t>
            </a:r>
          </a:p>
          <a:p>
            <a:pPr>
              <a:spcBef>
                <a:spcPct val="50000"/>
              </a:spcBef>
            </a:pPr>
            <a:endParaRPr lang="en-US">
              <a:solidFill>
                <a:srgbClr val="CC0000"/>
              </a:solidFill>
            </a:endParaRPr>
          </a:p>
        </p:txBody>
      </p:sp>
      <p:cxnSp>
        <p:nvCxnSpPr>
          <p:cNvPr id="11271" name="AutoShape 9"/>
          <p:cNvCxnSpPr>
            <a:cxnSpLocks noChangeShapeType="1"/>
            <a:stCxn id="11267" idx="3"/>
            <a:endCxn id="11270" idx="1"/>
          </p:cNvCxnSpPr>
          <p:nvPr/>
        </p:nvCxnSpPr>
        <p:spPr bwMode="auto">
          <a:xfrm>
            <a:off x="3419475" y="2455863"/>
            <a:ext cx="863600" cy="857250"/>
          </a:xfrm>
          <a:prstGeom prst="bentConnector3">
            <a:avLst>
              <a:gd name="adj1" fmla="val 49815"/>
            </a:avLst>
          </a:prstGeom>
          <a:noFill/>
          <a:ln w="9525">
            <a:solidFill>
              <a:schemeClr val="tx1"/>
            </a:solidFill>
            <a:miter lim="800000"/>
            <a:headEnd/>
            <a:tailEnd type="triangle" w="med" len="med"/>
          </a:ln>
        </p:spPr>
      </p:cxnSp>
      <p:cxnSp>
        <p:nvCxnSpPr>
          <p:cNvPr id="11272" name="AutoShape 11"/>
          <p:cNvCxnSpPr>
            <a:cxnSpLocks noChangeShapeType="1"/>
            <a:stCxn id="11268" idx="3"/>
            <a:endCxn id="11270" idx="1"/>
          </p:cNvCxnSpPr>
          <p:nvPr/>
        </p:nvCxnSpPr>
        <p:spPr bwMode="auto">
          <a:xfrm flipV="1">
            <a:off x="3419475" y="3313113"/>
            <a:ext cx="863600" cy="6350"/>
          </a:xfrm>
          <a:prstGeom prst="straightConnector1">
            <a:avLst/>
          </a:prstGeom>
          <a:noFill/>
          <a:ln w="9525">
            <a:solidFill>
              <a:schemeClr val="tx1"/>
            </a:solidFill>
            <a:round/>
            <a:headEnd/>
            <a:tailEnd type="triangle" w="med" len="med"/>
          </a:ln>
        </p:spPr>
      </p:cxnSp>
      <p:sp>
        <p:nvSpPr>
          <p:cNvPr id="11273" name="AutoShape 12"/>
          <p:cNvSpPr>
            <a:spLocks noChangeArrowheads="1"/>
          </p:cNvSpPr>
          <p:nvPr/>
        </p:nvSpPr>
        <p:spPr bwMode="auto">
          <a:xfrm>
            <a:off x="5797550" y="3141663"/>
            <a:ext cx="935038" cy="358775"/>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GB"/>
          </a:p>
        </p:txBody>
      </p:sp>
      <p:grpSp>
        <p:nvGrpSpPr>
          <p:cNvPr id="2" name="Group 12"/>
          <p:cNvGrpSpPr>
            <a:grpSpLocks/>
          </p:cNvGrpSpPr>
          <p:nvPr/>
        </p:nvGrpSpPr>
        <p:grpSpPr bwMode="auto">
          <a:xfrm>
            <a:off x="971550" y="1989138"/>
            <a:ext cx="4648200" cy="2201862"/>
            <a:chOff x="971550" y="1989138"/>
            <a:chExt cx="4648200" cy="2201862"/>
          </a:xfrm>
        </p:grpSpPr>
        <p:sp>
          <p:nvSpPr>
            <p:cNvPr id="11275" name="Freeform 15"/>
            <p:cNvSpPr>
              <a:spLocks/>
            </p:cNvSpPr>
            <p:nvPr/>
          </p:nvSpPr>
          <p:spPr bwMode="auto">
            <a:xfrm>
              <a:off x="971550" y="1989138"/>
              <a:ext cx="423863" cy="727075"/>
            </a:xfrm>
            <a:custGeom>
              <a:avLst/>
              <a:gdLst>
                <a:gd name="T0" fmla="*/ 0 w 1610"/>
                <a:gd name="T1" fmla="*/ 2147483647 h 1978"/>
                <a:gd name="T2" fmla="*/ 2147483647 w 1610"/>
                <a:gd name="T3" fmla="*/ 2147483647 h 1978"/>
                <a:gd name="T4" fmla="*/ 2147483647 w 1610"/>
                <a:gd name="T5" fmla="*/ 2147483647 h 1978"/>
                <a:gd name="T6" fmla="*/ 2147483647 w 1610"/>
                <a:gd name="T7" fmla="*/ 2147483647 h 1978"/>
                <a:gd name="T8" fmla="*/ 2147483647 w 1610"/>
                <a:gd name="T9" fmla="*/ 2147483647 h 1978"/>
                <a:gd name="T10" fmla="*/ 2147483647 w 1610"/>
                <a:gd name="T11" fmla="*/ 2147483647 h 1978"/>
                <a:gd name="T12" fmla="*/ 2147483647 w 1610"/>
                <a:gd name="T13" fmla="*/ 2147483647 h 1978"/>
                <a:gd name="T14" fmla="*/ 2147483647 w 1610"/>
                <a:gd name="T15" fmla="*/ 2147483647 h 1978"/>
                <a:gd name="T16" fmla="*/ 2147483647 w 1610"/>
                <a:gd name="T17" fmla="*/ 2147483647 h 1978"/>
                <a:gd name="T18" fmla="*/ 2147483647 w 1610"/>
                <a:gd name="T19" fmla="*/ 2147483647 h 1978"/>
                <a:gd name="T20" fmla="*/ 2147483647 w 1610"/>
                <a:gd name="T21" fmla="*/ 2147483647 h 1978"/>
                <a:gd name="T22" fmla="*/ 2147483647 w 1610"/>
                <a:gd name="T23" fmla="*/ 2147483647 h 1978"/>
                <a:gd name="T24" fmla="*/ 2147483647 w 1610"/>
                <a:gd name="T25" fmla="*/ 2147483647 h 1978"/>
                <a:gd name="T26" fmla="*/ 2147483647 w 1610"/>
                <a:gd name="T27" fmla="*/ 2147483647 h 1978"/>
                <a:gd name="T28" fmla="*/ 2147483647 w 1610"/>
                <a:gd name="T29" fmla="*/ 2147483647 h 1978"/>
                <a:gd name="T30" fmla="*/ 2147483647 w 1610"/>
                <a:gd name="T31" fmla="*/ 2147483647 h 1978"/>
                <a:gd name="T32" fmla="*/ 2147483647 w 1610"/>
                <a:gd name="T33" fmla="*/ 2147483647 h 1978"/>
                <a:gd name="T34" fmla="*/ 2147483647 w 1610"/>
                <a:gd name="T35" fmla="*/ 2147483647 h 1978"/>
                <a:gd name="T36" fmla="*/ 2147483647 w 1610"/>
                <a:gd name="T37" fmla="*/ 2147483647 h 1978"/>
                <a:gd name="T38" fmla="*/ 2147483647 w 1610"/>
                <a:gd name="T39" fmla="*/ 2147483647 h 1978"/>
                <a:gd name="T40" fmla="*/ 2147483647 w 1610"/>
                <a:gd name="T41" fmla="*/ 2147483647 h 1978"/>
                <a:gd name="T42" fmla="*/ 2147483647 w 1610"/>
                <a:gd name="T43" fmla="*/ 2147483647 h 1978"/>
                <a:gd name="T44" fmla="*/ 2147483647 w 1610"/>
                <a:gd name="T45" fmla="*/ 2147483647 h 1978"/>
                <a:gd name="T46" fmla="*/ 2147483647 w 1610"/>
                <a:gd name="T47" fmla="*/ 2147483647 h 1978"/>
                <a:gd name="T48" fmla="*/ 2147483647 w 1610"/>
                <a:gd name="T49" fmla="*/ 2147483647 h 1978"/>
                <a:gd name="T50" fmla="*/ 2147483647 w 1610"/>
                <a:gd name="T51" fmla="*/ 2147483647 h 1978"/>
                <a:gd name="T52" fmla="*/ 2147483647 w 1610"/>
                <a:gd name="T53" fmla="*/ 2147483647 h 1978"/>
                <a:gd name="T54" fmla="*/ 2147483647 w 1610"/>
                <a:gd name="T55" fmla="*/ 2147483647 h 1978"/>
                <a:gd name="T56" fmla="*/ 2147483647 w 1610"/>
                <a:gd name="T57" fmla="*/ 2147483647 h 1978"/>
                <a:gd name="T58" fmla="*/ 2147483647 w 1610"/>
                <a:gd name="T59" fmla="*/ 2147483647 h 1978"/>
                <a:gd name="T60" fmla="*/ 2147483647 w 1610"/>
                <a:gd name="T61" fmla="*/ 2147483647 h 1978"/>
                <a:gd name="T62" fmla="*/ 2147483647 w 1610"/>
                <a:gd name="T63" fmla="*/ 2147483647 h 1978"/>
                <a:gd name="T64" fmla="*/ 2147483647 w 1610"/>
                <a:gd name="T65" fmla="*/ 2147483647 h 1978"/>
                <a:gd name="T66" fmla="*/ 2147483647 w 1610"/>
                <a:gd name="T67" fmla="*/ 2147483647 h 1978"/>
                <a:gd name="T68" fmla="*/ 2147483647 w 1610"/>
                <a:gd name="T69" fmla="*/ 2147483647 h 1978"/>
                <a:gd name="T70" fmla="*/ 2147483647 w 1610"/>
                <a:gd name="T71" fmla="*/ 2147483647 h 1978"/>
                <a:gd name="T72" fmla="*/ 2147483647 w 1610"/>
                <a:gd name="T73" fmla="*/ 2147483647 h 1978"/>
                <a:gd name="T74" fmla="*/ 2147483647 w 1610"/>
                <a:gd name="T75" fmla="*/ 2147483647 h 1978"/>
                <a:gd name="T76" fmla="*/ 2147483647 w 1610"/>
                <a:gd name="T77" fmla="*/ 2147483647 h 1978"/>
                <a:gd name="T78" fmla="*/ 2147483647 w 1610"/>
                <a:gd name="T79" fmla="*/ 2147483647 h 1978"/>
                <a:gd name="T80" fmla="*/ 2147483647 w 1610"/>
                <a:gd name="T81" fmla="*/ 2147483647 h 1978"/>
                <a:gd name="T82" fmla="*/ 2147483647 w 1610"/>
                <a:gd name="T83" fmla="*/ 2147483647 h 1978"/>
                <a:gd name="T84" fmla="*/ 2147483647 w 1610"/>
                <a:gd name="T85" fmla="*/ 2147483647 h 1978"/>
                <a:gd name="T86" fmla="*/ 2147483647 w 1610"/>
                <a:gd name="T87" fmla="*/ 2147483647 h 1978"/>
                <a:gd name="T88" fmla="*/ 2147483647 w 1610"/>
                <a:gd name="T89" fmla="*/ 2147483647 h 1978"/>
                <a:gd name="T90" fmla="*/ 2147483647 w 1610"/>
                <a:gd name="T91" fmla="*/ 2147483647 h 1978"/>
                <a:gd name="T92" fmla="*/ 2147483647 w 1610"/>
                <a:gd name="T93" fmla="*/ 2147483647 h 1978"/>
                <a:gd name="T94" fmla="*/ 2147483647 w 1610"/>
                <a:gd name="T95" fmla="*/ 2147483647 h 1978"/>
                <a:gd name="T96" fmla="*/ 2147483647 w 1610"/>
                <a:gd name="T97" fmla="*/ 2147483647 h 197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0"/>
                <a:gd name="T148" fmla="*/ 0 h 1978"/>
                <a:gd name="T149" fmla="*/ 1610 w 1610"/>
                <a:gd name="T150" fmla="*/ 1978 h 197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0" h="1978">
                  <a:moveTo>
                    <a:pt x="0" y="1083"/>
                  </a:moveTo>
                  <a:cubicBezTo>
                    <a:pt x="11" y="1131"/>
                    <a:pt x="40" y="1159"/>
                    <a:pt x="68" y="1197"/>
                  </a:cubicBezTo>
                  <a:cubicBezTo>
                    <a:pt x="112" y="1256"/>
                    <a:pt x="141" y="1336"/>
                    <a:pt x="204" y="1379"/>
                  </a:cubicBezTo>
                  <a:cubicBezTo>
                    <a:pt x="239" y="1433"/>
                    <a:pt x="265" y="1491"/>
                    <a:pt x="318" y="1530"/>
                  </a:cubicBezTo>
                  <a:cubicBezTo>
                    <a:pt x="328" y="1560"/>
                    <a:pt x="344" y="1580"/>
                    <a:pt x="363" y="1606"/>
                  </a:cubicBezTo>
                  <a:cubicBezTo>
                    <a:pt x="376" y="1642"/>
                    <a:pt x="409" y="1686"/>
                    <a:pt x="447" y="1697"/>
                  </a:cubicBezTo>
                  <a:cubicBezTo>
                    <a:pt x="454" y="1721"/>
                    <a:pt x="457" y="1755"/>
                    <a:pt x="477" y="1773"/>
                  </a:cubicBezTo>
                  <a:cubicBezTo>
                    <a:pt x="491" y="1785"/>
                    <a:pt x="523" y="1803"/>
                    <a:pt x="523" y="1803"/>
                  </a:cubicBezTo>
                  <a:cubicBezTo>
                    <a:pt x="537" y="1866"/>
                    <a:pt x="577" y="1931"/>
                    <a:pt x="621" y="1978"/>
                  </a:cubicBezTo>
                  <a:cubicBezTo>
                    <a:pt x="633" y="1930"/>
                    <a:pt x="652" y="1885"/>
                    <a:pt x="674" y="1841"/>
                  </a:cubicBezTo>
                  <a:cubicBezTo>
                    <a:pt x="696" y="1797"/>
                    <a:pt x="710" y="1737"/>
                    <a:pt x="727" y="1690"/>
                  </a:cubicBezTo>
                  <a:cubicBezTo>
                    <a:pt x="754" y="1613"/>
                    <a:pt x="793" y="1540"/>
                    <a:pt x="818" y="1462"/>
                  </a:cubicBezTo>
                  <a:cubicBezTo>
                    <a:pt x="849" y="1365"/>
                    <a:pt x="854" y="1248"/>
                    <a:pt x="902" y="1159"/>
                  </a:cubicBezTo>
                  <a:cubicBezTo>
                    <a:pt x="919" y="1088"/>
                    <a:pt x="895" y="1173"/>
                    <a:pt x="932" y="1098"/>
                  </a:cubicBezTo>
                  <a:cubicBezTo>
                    <a:pt x="939" y="1084"/>
                    <a:pt x="940" y="1067"/>
                    <a:pt x="947" y="1053"/>
                  </a:cubicBezTo>
                  <a:cubicBezTo>
                    <a:pt x="964" y="1018"/>
                    <a:pt x="991" y="989"/>
                    <a:pt x="1008" y="954"/>
                  </a:cubicBezTo>
                  <a:cubicBezTo>
                    <a:pt x="1055" y="860"/>
                    <a:pt x="1113" y="774"/>
                    <a:pt x="1174" y="689"/>
                  </a:cubicBezTo>
                  <a:cubicBezTo>
                    <a:pt x="1194" y="662"/>
                    <a:pt x="1203" y="638"/>
                    <a:pt x="1227" y="613"/>
                  </a:cubicBezTo>
                  <a:cubicBezTo>
                    <a:pt x="1241" y="559"/>
                    <a:pt x="1281" y="495"/>
                    <a:pt x="1326" y="462"/>
                  </a:cubicBezTo>
                  <a:cubicBezTo>
                    <a:pt x="1343" y="436"/>
                    <a:pt x="1364" y="413"/>
                    <a:pt x="1379" y="386"/>
                  </a:cubicBezTo>
                  <a:cubicBezTo>
                    <a:pt x="1386" y="374"/>
                    <a:pt x="1387" y="360"/>
                    <a:pt x="1394" y="348"/>
                  </a:cubicBezTo>
                  <a:cubicBezTo>
                    <a:pt x="1410" y="322"/>
                    <a:pt x="1437" y="299"/>
                    <a:pt x="1455" y="272"/>
                  </a:cubicBezTo>
                  <a:cubicBezTo>
                    <a:pt x="1466" y="238"/>
                    <a:pt x="1479" y="226"/>
                    <a:pt x="1508" y="204"/>
                  </a:cubicBezTo>
                  <a:cubicBezTo>
                    <a:pt x="1528" y="164"/>
                    <a:pt x="1531" y="121"/>
                    <a:pt x="1553" y="83"/>
                  </a:cubicBezTo>
                  <a:cubicBezTo>
                    <a:pt x="1595" y="9"/>
                    <a:pt x="1541" y="90"/>
                    <a:pt x="1591" y="30"/>
                  </a:cubicBezTo>
                  <a:cubicBezTo>
                    <a:pt x="1597" y="23"/>
                    <a:pt x="1610" y="15"/>
                    <a:pt x="1606" y="7"/>
                  </a:cubicBezTo>
                  <a:cubicBezTo>
                    <a:pt x="1603" y="0"/>
                    <a:pt x="1591" y="13"/>
                    <a:pt x="1584" y="15"/>
                  </a:cubicBezTo>
                  <a:cubicBezTo>
                    <a:pt x="1576" y="18"/>
                    <a:pt x="1569" y="20"/>
                    <a:pt x="1561" y="22"/>
                  </a:cubicBezTo>
                  <a:cubicBezTo>
                    <a:pt x="1539" y="44"/>
                    <a:pt x="1523" y="57"/>
                    <a:pt x="1493" y="68"/>
                  </a:cubicBezTo>
                  <a:cubicBezTo>
                    <a:pt x="1461" y="99"/>
                    <a:pt x="1429" y="132"/>
                    <a:pt x="1394" y="159"/>
                  </a:cubicBezTo>
                  <a:cubicBezTo>
                    <a:pt x="1345" y="196"/>
                    <a:pt x="1302" y="203"/>
                    <a:pt x="1258" y="250"/>
                  </a:cubicBezTo>
                  <a:cubicBezTo>
                    <a:pt x="1242" y="295"/>
                    <a:pt x="1210" y="306"/>
                    <a:pt x="1182" y="340"/>
                  </a:cubicBezTo>
                  <a:cubicBezTo>
                    <a:pt x="1145" y="384"/>
                    <a:pt x="1102" y="428"/>
                    <a:pt x="1061" y="469"/>
                  </a:cubicBezTo>
                  <a:cubicBezTo>
                    <a:pt x="1000" y="609"/>
                    <a:pt x="897" y="718"/>
                    <a:pt x="818" y="848"/>
                  </a:cubicBezTo>
                  <a:cubicBezTo>
                    <a:pt x="816" y="858"/>
                    <a:pt x="818" y="871"/>
                    <a:pt x="811" y="879"/>
                  </a:cubicBezTo>
                  <a:cubicBezTo>
                    <a:pt x="799" y="893"/>
                    <a:pt x="778" y="896"/>
                    <a:pt x="765" y="909"/>
                  </a:cubicBezTo>
                  <a:cubicBezTo>
                    <a:pt x="757" y="917"/>
                    <a:pt x="751" y="927"/>
                    <a:pt x="742" y="932"/>
                  </a:cubicBezTo>
                  <a:cubicBezTo>
                    <a:pt x="728" y="940"/>
                    <a:pt x="697" y="947"/>
                    <a:pt x="697" y="947"/>
                  </a:cubicBezTo>
                  <a:cubicBezTo>
                    <a:pt x="692" y="955"/>
                    <a:pt x="688" y="964"/>
                    <a:pt x="682" y="970"/>
                  </a:cubicBezTo>
                  <a:cubicBezTo>
                    <a:pt x="676" y="976"/>
                    <a:pt x="665" y="978"/>
                    <a:pt x="659" y="985"/>
                  </a:cubicBezTo>
                  <a:cubicBezTo>
                    <a:pt x="654" y="991"/>
                    <a:pt x="655" y="1000"/>
                    <a:pt x="651" y="1007"/>
                  </a:cubicBezTo>
                  <a:cubicBezTo>
                    <a:pt x="627" y="1051"/>
                    <a:pt x="598" y="1091"/>
                    <a:pt x="576" y="1136"/>
                  </a:cubicBezTo>
                  <a:cubicBezTo>
                    <a:pt x="566" y="1182"/>
                    <a:pt x="556" y="1225"/>
                    <a:pt x="530" y="1265"/>
                  </a:cubicBezTo>
                  <a:cubicBezTo>
                    <a:pt x="521" y="1305"/>
                    <a:pt x="519" y="1333"/>
                    <a:pt x="485" y="1356"/>
                  </a:cubicBezTo>
                  <a:cubicBezTo>
                    <a:pt x="446" y="1343"/>
                    <a:pt x="433" y="1317"/>
                    <a:pt x="401" y="1295"/>
                  </a:cubicBezTo>
                  <a:cubicBezTo>
                    <a:pt x="393" y="1282"/>
                    <a:pt x="367" y="1238"/>
                    <a:pt x="348" y="1227"/>
                  </a:cubicBezTo>
                  <a:cubicBezTo>
                    <a:pt x="332" y="1218"/>
                    <a:pt x="311" y="1220"/>
                    <a:pt x="295" y="1212"/>
                  </a:cubicBezTo>
                  <a:cubicBezTo>
                    <a:pt x="232" y="1180"/>
                    <a:pt x="187" y="1173"/>
                    <a:pt x="113" y="1167"/>
                  </a:cubicBezTo>
                  <a:cubicBezTo>
                    <a:pt x="71" y="1152"/>
                    <a:pt x="51" y="1136"/>
                    <a:pt x="7" y="1136"/>
                  </a:cubicBezTo>
                </a:path>
              </a:pathLst>
            </a:custGeom>
            <a:solidFill>
              <a:srgbClr val="0AA218"/>
            </a:solidFill>
            <a:ln w="9525">
              <a:solidFill>
                <a:schemeClr val="tx1"/>
              </a:solidFill>
              <a:round/>
              <a:headEnd/>
              <a:tailEnd/>
            </a:ln>
          </p:spPr>
          <p:txBody>
            <a:bodyPr/>
            <a:lstStyle/>
            <a:p>
              <a:endParaRPr lang="en-GB"/>
            </a:p>
          </p:txBody>
        </p:sp>
        <p:sp>
          <p:nvSpPr>
            <p:cNvPr id="11276" name="Freeform 16"/>
            <p:cNvSpPr>
              <a:spLocks/>
            </p:cNvSpPr>
            <p:nvPr/>
          </p:nvSpPr>
          <p:spPr bwMode="auto">
            <a:xfrm>
              <a:off x="971550" y="2924175"/>
              <a:ext cx="423863" cy="727075"/>
            </a:xfrm>
            <a:custGeom>
              <a:avLst/>
              <a:gdLst>
                <a:gd name="T0" fmla="*/ 0 w 1610"/>
                <a:gd name="T1" fmla="*/ 2147483647 h 1978"/>
                <a:gd name="T2" fmla="*/ 2147483647 w 1610"/>
                <a:gd name="T3" fmla="*/ 2147483647 h 1978"/>
                <a:gd name="T4" fmla="*/ 2147483647 w 1610"/>
                <a:gd name="T5" fmla="*/ 2147483647 h 1978"/>
                <a:gd name="T6" fmla="*/ 2147483647 w 1610"/>
                <a:gd name="T7" fmla="*/ 2147483647 h 1978"/>
                <a:gd name="T8" fmla="*/ 2147483647 w 1610"/>
                <a:gd name="T9" fmla="*/ 2147483647 h 1978"/>
                <a:gd name="T10" fmla="*/ 2147483647 w 1610"/>
                <a:gd name="T11" fmla="*/ 2147483647 h 1978"/>
                <a:gd name="T12" fmla="*/ 2147483647 w 1610"/>
                <a:gd name="T13" fmla="*/ 2147483647 h 1978"/>
                <a:gd name="T14" fmla="*/ 2147483647 w 1610"/>
                <a:gd name="T15" fmla="*/ 2147483647 h 1978"/>
                <a:gd name="T16" fmla="*/ 2147483647 w 1610"/>
                <a:gd name="T17" fmla="*/ 2147483647 h 1978"/>
                <a:gd name="T18" fmla="*/ 2147483647 w 1610"/>
                <a:gd name="T19" fmla="*/ 2147483647 h 1978"/>
                <a:gd name="T20" fmla="*/ 2147483647 w 1610"/>
                <a:gd name="T21" fmla="*/ 2147483647 h 1978"/>
                <a:gd name="T22" fmla="*/ 2147483647 w 1610"/>
                <a:gd name="T23" fmla="*/ 2147483647 h 1978"/>
                <a:gd name="T24" fmla="*/ 2147483647 w 1610"/>
                <a:gd name="T25" fmla="*/ 2147483647 h 1978"/>
                <a:gd name="T26" fmla="*/ 2147483647 w 1610"/>
                <a:gd name="T27" fmla="*/ 2147483647 h 1978"/>
                <a:gd name="T28" fmla="*/ 2147483647 w 1610"/>
                <a:gd name="T29" fmla="*/ 2147483647 h 1978"/>
                <a:gd name="T30" fmla="*/ 2147483647 w 1610"/>
                <a:gd name="T31" fmla="*/ 2147483647 h 1978"/>
                <a:gd name="T32" fmla="*/ 2147483647 w 1610"/>
                <a:gd name="T33" fmla="*/ 2147483647 h 1978"/>
                <a:gd name="T34" fmla="*/ 2147483647 w 1610"/>
                <a:gd name="T35" fmla="*/ 2147483647 h 1978"/>
                <a:gd name="T36" fmla="*/ 2147483647 w 1610"/>
                <a:gd name="T37" fmla="*/ 2147483647 h 1978"/>
                <a:gd name="T38" fmla="*/ 2147483647 w 1610"/>
                <a:gd name="T39" fmla="*/ 2147483647 h 1978"/>
                <a:gd name="T40" fmla="*/ 2147483647 w 1610"/>
                <a:gd name="T41" fmla="*/ 2147483647 h 1978"/>
                <a:gd name="T42" fmla="*/ 2147483647 w 1610"/>
                <a:gd name="T43" fmla="*/ 2147483647 h 1978"/>
                <a:gd name="T44" fmla="*/ 2147483647 w 1610"/>
                <a:gd name="T45" fmla="*/ 2147483647 h 1978"/>
                <a:gd name="T46" fmla="*/ 2147483647 w 1610"/>
                <a:gd name="T47" fmla="*/ 2147483647 h 1978"/>
                <a:gd name="T48" fmla="*/ 2147483647 w 1610"/>
                <a:gd name="T49" fmla="*/ 2147483647 h 1978"/>
                <a:gd name="T50" fmla="*/ 2147483647 w 1610"/>
                <a:gd name="T51" fmla="*/ 2147483647 h 1978"/>
                <a:gd name="T52" fmla="*/ 2147483647 w 1610"/>
                <a:gd name="T53" fmla="*/ 2147483647 h 1978"/>
                <a:gd name="T54" fmla="*/ 2147483647 w 1610"/>
                <a:gd name="T55" fmla="*/ 2147483647 h 1978"/>
                <a:gd name="T56" fmla="*/ 2147483647 w 1610"/>
                <a:gd name="T57" fmla="*/ 2147483647 h 1978"/>
                <a:gd name="T58" fmla="*/ 2147483647 w 1610"/>
                <a:gd name="T59" fmla="*/ 2147483647 h 1978"/>
                <a:gd name="T60" fmla="*/ 2147483647 w 1610"/>
                <a:gd name="T61" fmla="*/ 2147483647 h 1978"/>
                <a:gd name="T62" fmla="*/ 2147483647 w 1610"/>
                <a:gd name="T63" fmla="*/ 2147483647 h 1978"/>
                <a:gd name="T64" fmla="*/ 2147483647 w 1610"/>
                <a:gd name="T65" fmla="*/ 2147483647 h 1978"/>
                <a:gd name="T66" fmla="*/ 2147483647 w 1610"/>
                <a:gd name="T67" fmla="*/ 2147483647 h 1978"/>
                <a:gd name="T68" fmla="*/ 2147483647 w 1610"/>
                <a:gd name="T69" fmla="*/ 2147483647 h 1978"/>
                <a:gd name="T70" fmla="*/ 2147483647 w 1610"/>
                <a:gd name="T71" fmla="*/ 2147483647 h 1978"/>
                <a:gd name="T72" fmla="*/ 2147483647 w 1610"/>
                <a:gd name="T73" fmla="*/ 2147483647 h 1978"/>
                <a:gd name="T74" fmla="*/ 2147483647 w 1610"/>
                <a:gd name="T75" fmla="*/ 2147483647 h 1978"/>
                <a:gd name="T76" fmla="*/ 2147483647 w 1610"/>
                <a:gd name="T77" fmla="*/ 2147483647 h 1978"/>
                <a:gd name="T78" fmla="*/ 2147483647 w 1610"/>
                <a:gd name="T79" fmla="*/ 2147483647 h 1978"/>
                <a:gd name="T80" fmla="*/ 2147483647 w 1610"/>
                <a:gd name="T81" fmla="*/ 2147483647 h 1978"/>
                <a:gd name="T82" fmla="*/ 2147483647 w 1610"/>
                <a:gd name="T83" fmla="*/ 2147483647 h 1978"/>
                <a:gd name="T84" fmla="*/ 2147483647 w 1610"/>
                <a:gd name="T85" fmla="*/ 2147483647 h 1978"/>
                <a:gd name="T86" fmla="*/ 2147483647 w 1610"/>
                <a:gd name="T87" fmla="*/ 2147483647 h 1978"/>
                <a:gd name="T88" fmla="*/ 2147483647 w 1610"/>
                <a:gd name="T89" fmla="*/ 2147483647 h 1978"/>
                <a:gd name="T90" fmla="*/ 2147483647 w 1610"/>
                <a:gd name="T91" fmla="*/ 2147483647 h 1978"/>
                <a:gd name="T92" fmla="*/ 2147483647 w 1610"/>
                <a:gd name="T93" fmla="*/ 2147483647 h 1978"/>
                <a:gd name="T94" fmla="*/ 2147483647 w 1610"/>
                <a:gd name="T95" fmla="*/ 2147483647 h 1978"/>
                <a:gd name="T96" fmla="*/ 2147483647 w 1610"/>
                <a:gd name="T97" fmla="*/ 2147483647 h 197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0"/>
                <a:gd name="T148" fmla="*/ 0 h 1978"/>
                <a:gd name="T149" fmla="*/ 1610 w 1610"/>
                <a:gd name="T150" fmla="*/ 1978 h 197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0" h="1978">
                  <a:moveTo>
                    <a:pt x="0" y="1083"/>
                  </a:moveTo>
                  <a:cubicBezTo>
                    <a:pt x="11" y="1131"/>
                    <a:pt x="40" y="1159"/>
                    <a:pt x="68" y="1197"/>
                  </a:cubicBezTo>
                  <a:cubicBezTo>
                    <a:pt x="112" y="1256"/>
                    <a:pt x="141" y="1336"/>
                    <a:pt x="204" y="1379"/>
                  </a:cubicBezTo>
                  <a:cubicBezTo>
                    <a:pt x="239" y="1433"/>
                    <a:pt x="265" y="1491"/>
                    <a:pt x="318" y="1530"/>
                  </a:cubicBezTo>
                  <a:cubicBezTo>
                    <a:pt x="328" y="1560"/>
                    <a:pt x="344" y="1580"/>
                    <a:pt x="363" y="1606"/>
                  </a:cubicBezTo>
                  <a:cubicBezTo>
                    <a:pt x="376" y="1642"/>
                    <a:pt x="409" y="1686"/>
                    <a:pt x="447" y="1697"/>
                  </a:cubicBezTo>
                  <a:cubicBezTo>
                    <a:pt x="454" y="1721"/>
                    <a:pt x="457" y="1755"/>
                    <a:pt x="477" y="1773"/>
                  </a:cubicBezTo>
                  <a:cubicBezTo>
                    <a:pt x="491" y="1785"/>
                    <a:pt x="523" y="1803"/>
                    <a:pt x="523" y="1803"/>
                  </a:cubicBezTo>
                  <a:cubicBezTo>
                    <a:pt x="537" y="1866"/>
                    <a:pt x="577" y="1931"/>
                    <a:pt x="621" y="1978"/>
                  </a:cubicBezTo>
                  <a:cubicBezTo>
                    <a:pt x="633" y="1930"/>
                    <a:pt x="652" y="1885"/>
                    <a:pt x="674" y="1841"/>
                  </a:cubicBezTo>
                  <a:cubicBezTo>
                    <a:pt x="696" y="1797"/>
                    <a:pt x="710" y="1737"/>
                    <a:pt x="727" y="1690"/>
                  </a:cubicBezTo>
                  <a:cubicBezTo>
                    <a:pt x="754" y="1613"/>
                    <a:pt x="793" y="1540"/>
                    <a:pt x="818" y="1462"/>
                  </a:cubicBezTo>
                  <a:cubicBezTo>
                    <a:pt x="849" y="1365"/>
                    <a:pt x="854" y="1248"/>
                    <a:pt x="902" y="1159"/>
                  </a:cubicBezTo>
                  <a:cubicBezTo>
                    <a:pt x="919" y="1088"/>
                    <a:pt x="895" y="1173"/>
                    <a:pt x="932" y="1098"/>
                  </a:cubicBezTo>
                  <a:cubicBezTo>
                    <a:pt x="939" y="1084"/>
                    <a:pt x="940" y="1067"/>
                    <a:pt x="947" y="1053"/>
                  </a:cubicBezTo>
                  <a:cubicBezTo>
                    <a:pt x="964" y="1018"/>
                    <a:pt x="991" y="989"/>
                    <a:pt x="1008" y="954"/>
                  </a:cubicBezTo>
                  <a:cubicBezTo>
                    <a:pt x="1055" y="860"/>
                    <a:pt x="1113" y="774"/>
                    <a:pt x="1174" y="689"/>
                  </a:cubicBezTo>
                  <a:cubicBezTo>
                    <a:pt x="1194" y="662"/>
                    <a:pt x="1203" y="638"/>
                    <a:pt x="1227" y="613"/>
                  </a:cubicBezTo>
                  <a:cubicBezTo>
                    <a:pt x="1241" y="559"/>
                    <a:pt x="1281" y="495"/>
                    <a:pt x="1326" y="462"/>
                  </a:cubicBezTo>
                  <a:cubicBezTo>
                    <a:pt x="1343" y="436"/>
                    <a:pt x="1364" y="413"/>
                    <a:pt x="1379" y="386"/>
                  </a:cubicBezTo>
                  <a:cubicBezTo>
                    <a:pt x="1386" y="374"/>
                    <a:pt x="1387" y="360"/>
                    <a:pt x="1394" y="348"/>
                  </a:cubicBezTo>
                  <a:cubicBezTo>
                    <a:pt x="1410" y="322"/>
                    <a:pt x="1437" y="299"/>
                    <a:pt x="1455" y="272"/>
                  </a:cubicBezTo>
                  <a:cubicBezTo>
                    <a:pt x="1466" y="238"/>
                    <a:pt x="1479" y="226"/>
                    <a:pt x="1508" y="204"/>
                  </a:cubicBezTo>
                  <a:cubicBezTo>
                    <a:pt x="1528" y="164"/>
                    <a:pt x="1531" y="121"/>
                    <a:pt x="1553" y="83"/>
                  </a:cubicBezTo>
                  <a:cubicBezTo>
                    <a:pt x="1595" y="9"/>
                    <a:pt x="1541" y="90"/>
                    <a:pt x="1591" y="30"/>
                  </a:cubicBezTo>
                  <a:cubicBezTo>
                    <a:pt x="1597" y="23"/>
                    <a:pt x="1610" y="15"/>
                    <a:pt x="1606" y="7"/>
                  </a:cubicBezTo>
                  <a:cubicBezTo>
                    <a:pt x="1603" y="0"/>
                    <a:pt x="1591" y="13"/>
                    <a:pt x="1584" y="15"/>
                  </a:cubicBezTo>
                  <a:cubicBezTo>
                    <a:pt x="1576" y="18"/>
                    <a:pt x="1569" y="20"/>
                    <a:pt x="1561" y="22"/>
                  </a:cubicBezTo>
                  <a:cubicBezTo>
                    <a:pt x="1539" y="44"/>
                    <a:pt x="1523" y="57"/>
                    <a:pt x="1493" y="68"/>
                  </a:cubicBezTo>
                  <a:cubicBezTo>
                    <a:pt x="1461" y="99"/>
                    <a:pt x="1429" y="132"/>
                    <a:pt x="1394" y="159"/>
                  </a:cubicBezTo>
                  <a:cubicBezTo>
                    <a:pt x="1345" y="196"/>
                    <a:pt x="1302" y="203"/>
                    <a:pt x="1258" y="250"/>
                  </a:cubicBezTo>
                  <a:cubicBezTo>
                    <a:pt x="1242" y="295"/>
                    <a:pt x="1210" y="306"/>
                    <a:pt x="1182" y="340"/>
                  </a:cubicBezTo>
                  <a:cubicBezTo>
                    <a:pt x="1145" y="384"/>
                    <a:pt x="1102" y="428"/>
                    <a:pt x="1061" y="469"/>
                  </a:cubicBezTo>
                  <a:cubicBezTo>
                    <a:pt x="1000" y="609"/>
                    <a:pt x="897" y="718"/>
                    <a:pt x="818" y="848"/>
                  </a:cubicBezTo>
                  <a:cubicBezTo>
                    <a:pt x="816" y="858"/>
                    <a:pt x="818" y="871"/>
                    <a:pt x="811" y="879"/>
                  </a:cubicBezTo>
                  <a:cubicBezTo>
                    <a:pt x="799" y="893"/>
                    <a:pt x="778" y="896"/>
                    <a:pt x="765" y="909"/>
                  </a:cubicBezTo>
                  <a:cubicBezTo>
                    <a:pt x="757" y="917"/>
                    <a:pt x="751" y="927"/>
                    <a:pt x="742" y="932"/>
                  </a:cubicBezTo>
                  <a:cubicBezTo>
                    <a:pt x="728" y="940"/>
                    <a:pt x="697" y="947"/>
                    <a:pt x="697" y="947"/>
                  </a:cubicBezTo>
                  <a:cubicBezTo>
                    <a:pt x="692" y="955"/>
                    <a:pt x="688" y="964"/>
                    <a:pt x="682" y="970"/>
                  </a:cubicBezTo>
                  <a:cubicBezTo>
                    <a:pt x="676" y="976"/>
                    <a:pt x="665" y="978"/>
                    <a:pt x="659" y="985"/>
                  </a:cubicBezTo>
                  <a:cubicBezTo>
                    <a:pt x="654" y="991"/>
                    <a:pt x="655" y="1000"/>
                    <a:pt x="651" y="1007"/>
                  </a:cubicBezTo>
                  <a:cubicBezTo>
                    <a:pt x="627" y="1051"/>
                    <a:pt x="598" y="1091"/>
                    <a:pt x="576" y="1136"/>
                  </a:cubicBezTo>
                  <a:cubicBezTo>
                    <a:pt x="566" y="1182"/>
                    <a:pt x="556" y="1225"/>
                    <a:pt x="530" y="1265"/>
                  </a:cubicBezTo>
                  <a:cubicBezTo>
                    <a:pt x="521" y="1305"/>
                    <a:pt x="519" y="1333"/>
                    <a:pt x="485" y="1356"/>
                  </a:cubicBezTo>
                  <a:cubicBezTo>
                    <a:pt x="446" y="1343"/>
                    <a:pt x="433" y="1317"/>
                    <a:pt x="401" y="1295"/>
                  </a:cubicBezTo>
                  <a:cubicBezTo>
                    <a:pt x="393" y="1282"/>
                    <a:pt x="367" y="1238"/>
                    <a:pt x="348" y="1227"/>
                  </a:cubicBezTo>
                  <a:cubicBezTo>
                    <a:pt x="332" y="1218"/>
                    <a:pt x="311" y="1220"/>
                    <a:pt x="295" y="1212"/>
                  </a:cubicBezTo>
                  <a:cubicBezTo>
                    <a:pt x="232" y="1180"/>
                    <a:pt x="187" y="1173"/>
                    <a:pt x="113" y="1167"/>
                  </a:cubicBezTo>
                  <a:cubicBezTo>
                    <a:pt x="71" y="1152"/>
                    <a:pt x="51" y="1136"/>
                    <a:pt x="7" y="1136"/>
                  </a:cubicBezTo>
                </a:path>
              </a:pathLst>
            </a:custGeom>
            <a:solidFill>
              <a:srgbClr val="0AA218"/>
            </a:solidFill>
            <a:ln w="9525">
              <a:solidFill>
                <a:schemeClr val="tx1"/>
              </a:solidFill>
              <a:round/>
              <a:headEnd/>
              <a:tailEnd/>
            </a:ln>
          </p:spPr>
          <p:txBody>
            <a:bodyPr/>
            <a:lstStyle/>
            <a:p>
              <a:endParaRPr lang="en-GB"/>
            </a:p>
          </p:txBody>
        </p:sp>
        <p:pic>
          <p:nvPicPr>
            <p:cNvPr id="11277" name="Picture 17"/>
            <p:cNvPicPr>
              <a:picLocks noChangeAspect="1" noChangeArrowheads="1"/>
            </p:cNvPicPr>
            <p:nvPr/>
          </p:nvPicPr>
          <p:blipFill>
            <a:blip r:embed="rId2" cstate="print"/>
            <a:srcRect/>
            <a:stretch>
              <a:fillRect/>
            </a:stretch>
          </p:blipFill>
          <p:spPr bwMode="auto">
            <a:xfrm>
              <a:off x="5143500" y="3714750"/>
              <a:ext cx="476250" cy="476250"/>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2"/>
          <p:cNvSpPr>
            <a:spLocks noChangeArrowheads="1"/>
          </p:cNvSpPr>
          <p:nvPr/>
        </p:nvSpPr>
        <p:spPr bwMode="auto">
          <a:xfrm>
            <a:off x="5435600" y="3068638"/>
            <a:ext cx="1296988" cy="503237"/>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GB"/>
          </a:p>
        </p:txBody>
      </p:sp>
      <p:sp>
        <p:nvSpPr>
          <p:cNvPr id="12291" name="Rectangle 5"/>
          <p:cNvSpPr>
            <a:spLocks noChangeArrowheads="1"/>
          </p:cNvSpPr>
          <p:nvPr/>
        </p:nvSpPr>
        <p:spPr bwMode="auto">
          <a:xfrm>
            <a:off x="1331913" y="2349500"/>
            <a:ext cx="6840537" cy="3959225"/>
          </a:xfrm>
          <a:prstGeom prst="rect">
            <a:avLst/>
          </a:prstGeom>
          <a:noFill/>
          <a:ln w="9525">
            <a:noFill/>
            <a:miter lim="800000"/>
            <a:headEnd/>
            <a:tailEnd/>
          </a:ln>
        </p:spPr>
        <p:txBody>
          <a:bodyPr lIns="0" tIns="0" rIns="0" bIns="0"/>
          <a:lstStyle/>
          <a:p>
            <a:pPr marL="365125" indent="-365125">
              <a:lnSpc>
                <a:spcPts val="2800"/>
              </a:lnSpc>
              <a:spcAft>
                <a:spcPts val="1400"/>
              </a:spcAft>
              <a:buClr>
                <a:srgbClr val="0066FF"/>
              </a:buClr>
              <a:buSzPct val="140000"/>
              <a:buFontTx/>
              <a:buChar char="•"/>
            </a:pPr>
            <a:endParaRPr lang="en-US" sz="2000">
              <a:solidFill>
                <a:schemeClr val="tx2"/>
              </a:solidFill>
            </a:endParaRPr>
          </a:p>
        </p:txBody>
      </p:sp>
      <p:sp>
        <p:nvSpPr>
          <p:cNvPr id="12292" name="Text Box 5"/>
          <p:cNvSpPr txBox="1">
            <a:spLocks noChangeArrowheads="1"/>
          </p:cNvSpPr>
          <p:nvPr/>
        </p:nvSpPr>
        <p:spPr bwMode="auto">
          <a:xfrm>
            <a:off x="1116013" y="2924175"/>
            <a:ext cx="2087562" cy="788988"/>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t>Research 1(a)</a:t>
            </a:r>
          </a:p>
          <a:p>
            <a:pPr>
              <a:spcBef>
                <a:spcPct val="50000"/>
              </a:spcBef>
            </a:pPr>
            <a:r>
              <a:rPr lang="en-GB"/>
              <a:t>Prof A @ HEI </a:t>
            </a:r>
            <a:r>
              <a:rPr lang="en-GB">
                <a:solidFill>
                  <a:srgbClr val="CC0000"/>
                </a:solidFill>
              </a:rPr>
              <a:t>X</a:t>
            </a:r>
            <a:endParaRPr lang="en-US">
              <a:solidFill>
                <a:srgbClr val="CC0000"/>
              </a:solidFill>
            </a:endParaRPr>
          </a:p>
        </p:txBody>
      </p:sp>
      <p:sp>
        <p:nvSpPr>
          <p:cNvPr id="12293" name="Text Box 6"/>
          <p:cNvSpPr txBox="1">
            <a:spLocks noChangeArrowheads="1"/>
          </p:cNvSpPr>
          <p:nvPr/>
        </p:nvSpPr>
        <p:spPr bwMode="auto">
          <a:xfrm>
            <a:off x="3203575" y="2924175"/>
            <a:ext cx="2160588" cy="788988"/>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t>Research 1(b) </a:t>
            </a:r>
          </a:p>
          <a:p>
            <a:pPr>
              <a:spcBef>
                <a:spcPct val="50000"/>
              </a:spcBef>
            </a:pPr>
            <a:r>
              <a:rPr lang="en-GB"/>
              <a:t>Prof A @ HEI </a:t>
            </a:r>
            <a:r>
              <a:rPr lang="en-GB">
                <a:solidFill>
                  <a:srgbClr val="CC0000"/>
                </a:solidFill>
              </a:rPr>
              <a:t>Y</a:t>
            </a:r>
            <a:endParaRPr lang="en-US">
              <a:solidFill>
                <a:srgbClr val="CC0000"/>
              </a:solidFill>
            </a:endParaRPr>
          </a:p>
        </p:txBody>
      </p:sp>
      <p:sp>
        <p:nvSpPr>
          <p:cNvPr id="12294" name="AutoShape 8"/>
          <p:cNvSpPr>
            <a:spLocks noChangeArrowheads="1"/>
          </p:cNvSpPr>
          <p:nvPr/>
        </p:nvSpPr>
        <p:spPr bwMode="auto">
          <a:xfrm>
            <a:off x="6804025" y="2492375"/>
            <a:ext cx="1728788" cy="1657350"/>
          </a:xfrm>
          <a:prstGeom prst="hexagon">
            <a:avLst>
              <a:gd name="adj" fmla="val 26078"/>
              <a:gd name="vf" fmla="val 115470"/>
            </a:avLst>
          </a:prstGeom>
          <a:solidFill>
            <a:schemeClr val="accent1"/>
          </a:solidFill>
          <a:ln w="9525">
            <a:solidFill>
              <a:schemeClr val="tx1"/>
            </a:solidFill>
            <a:miter lim="800000"/>
            <a:headEnd/>
            <a:tailEnd/>
          </a:ln>
        </p:spPr>
        <p:txBody>
          <a:bodyPr wrap="none" anchor="ctr"/>
          <a:lstStyle/>
          <a:p>
            <a:pPr algn="ctr"/>
            <a:r>
              <a:rPr lang="en-GB"/>
              <a:t>Impact</a:t>
            </a:r>
            <a:endParaRPr lang="en-US"/>
          </a:p>
        </p:txBody>
      </p:sp>
      <p:sp>
        <p:nvSpPr>
          <p:cNvPr id="12295" name="AutoShape 15"/>
          <p:cNvSpPr>
            <a:spLocks/>
          </p:cNvSpPr>
          <p:nvPr/>
        </p:nvSpPr>
        <p:spPr bwMode="auto">
          <a:xfrm rot="16200000" flipH="1">
            <a:off x="2087563" y="1376363"/>
            <a:ext cx="215900" cy="1873250"/>
          </a:xfrm>
          <a:prstGeom prst="leftBracket">
            <a:avLst>
              <a:gd name="adj" fmla="val 72304"/>
            </a:avLst>
          </a:prstGeom>
          <a:noFill/>
          <a:ln w="9525">
            <a:solidFill>
              <a:schemeClr val="tx1"/>
            </a:solidFill>
            <a:round/>
            <a:headEnd/>
            <a:tailEnd/>
          </a:ln>
        </p:spPr>
        <p:txBody>
          <a:bodyPr wrap="none" anchor="ctr"/>
          <a:lstStyle/>
          <a:p>
            <a:endParaRPr lang="en-US"/>
          </a:p>
        </p:txBody>
      </p:sp>
      <p:sp>
        <p:nvSpPr>
          <p:cNvPr id="12296" name="AutoShape 17"/>
          <p:cNvSpPr>
            <a:spLocks/>
          </p:cNvSpPr>
          <p:nvPr/>
        </p:nvSpPr>
        <p:spPr bwMode="auto">
          <a:xfrm rot="16200000" flipH="1">
            <a:off x="4105275" y="1376363"/>
            <a:ext cx="215900" cy="1873250"/>
          </a:xfrm>
          <a:prstGeom prst="leftBracket">
            <a:avLst>
              <a:gd name="adj" fmla="val 72304"/>
            </a:avLst>
          </a:prstGeom>
          <a:noFill/>
          <a:ln w="9525">
            <a:solidFill>
              <a:schemeClr val="tx1"/>
            </a:solidFill>
            <a:round/>
            <a:headEnd/>
            <a:tailEnd/>
          </a:ln>
        </p:spPr>
        <p:txBody>
          <a:bodyPr wrap="none" anchor="ctr"/>
          <a:lstStyle/>
          <a:p>
            <a:endParaRPr lang="en-US"/>
          </a:p>
        </p:txBody>
      </p:sp>
      <p:sp>
        <p:nvSpPr>
          <p:cNvPr id="12297" name="Text Box 18"/>
          <p:cNvSpPr txBox="1">
            <a:spLocks noChangeArrowheads="1"/>
          </p:cNvSpPr>
          <p:nvPr/>
        </p:nvSpPr>
        <p:spPr bwMode="auto">
          <a:xfrm>
            <a:off x="1403350" y="1773238"/>
            <a:ext cx="1512888" cy="336550"/>
          </a:xfrm>
          <a:prstGeom prst="rect">
            <a:avLst/>
          </a:prstGeom>
          <a:noFill/>
          <a:ln w="9525">
            <a:noFill/>
            <a:miter lim="800000"/>
            <a:headEnd/>
            <a:tailEnd/>
          </a:ln>
        </p:spPr>
        <p:txBody>
          <a:bodyPr>
            <a:spAutoFit/>
          </a:bodyPr>
          <a:lstStyle/>
          <a:p>
            <a:pPr algn="ctr">
              <a:spcBef>
                <a:spcPct val="50000"/>
              </a:spcBef>
            </a:pPr>
            <a:r>
              <a:rPr lang="en-GB" sz="1600"/>
              <a:t>1990-1995</a:t>
            </a:r>
            <a:endParaRPr lang="en-US" sz="1600"/>
          </a:p>
        </p:txBody>
      </p:sp>
      <p:sp>
        <p:nvSpPr>
          <p:cNvPr id="12298" name="Text Box 19"/>
          <p:cNvSpPr txBox="1">
            <a:spLocks noChangeArrowheads="1"/>
          </p:cNvSpPr>
          <p:nvPr/>
        </p:nvSpPr>
        <p:spPr bwMode="auto">
          <a:xfrm>
            <a:off x="3419475" y="1773238"/>
            <a:ext cx="1512888" cy="336550"/>
          </a:xfrm>
          <a:prstGeom prst="rect">
            <a:avLst/>
          </a:prstGeom>
          <a:noFill/>
          <a:ln w="9525">
            <a:noFill/>
            <a:miter lim="800000"/>
            <a:headEnd/>
            <a:tailEnd/>
          </a:ln>
        </p:spPr>
        <p:txBody>
          <a:bodyPr>
            <a:spAutoFit/>
          </a:bodyPr>
          <a:lstStyle/>
          <a:p>
            <a:pPr algn="ctr">
              <a:spcBef>
                <a:spcPct val="50000"/>
              </a:spcBef>
            </a:pPr>
            <a:r>
              <a:rPr lang="en-GB" sz="1600"/>
              <a:t>1995-2000</a:t>
            </a:r>
            <a:endParaRPr lang="en-US" sz="1600"/>
          </a:p>
        </p:txBody>
      </p:sp>
      <p:grpSp>
        <p:nvGrpSpPr>
          <p:cNvPr id="2" name="Group 12"/>
          <p:cNvGrpSpPr>
            <a:grpSpLocks/>
          </p:cNvGrpSpPr>
          <p:nvPr/>
        </p:nvGrpSpPr>
        <p:grpSpPr bwMode="auto">
          <a:xfrm>
            <a:off x="2627313" y="3500438"/>
            <a:ext cx="2584450" cy="800100"/>
            <a:chOff x="2627313" y="3500438"/>
            <a:chExt cx="2584450" cy="800100"/>
          </a:xfrm>
        </p:grpSpPr>
        <p:sp>
          <p:nvSpPr>
            <p:cNvPr id="12300" name="Freeform 20"/>
            <p:cNvSpPr>
              <a:spLocks/>
            </p:cNvSpPr>
            <p:nvPr/>
          </p:nvSpPr>
          <p:spPr bwMode="auto">
            <a:xfrm>
              <a:off x="2627313" y="3573463"/>
              <a:ext cx="423862" cy="727075"/>
            </a:xfrm>
            <a:custGeom>
              <a:avLst/>
              <a:gdLst>
                <a:gd name="T0" fmla="*/ 0 w 1610"/>
                <a:gd name="T1" fmla="*/ 2147483647 h 1978"/>
                <a:gd name="T2" fmla="*/ 2147483647 w 1610"/>
                <a:gd name="T3" fmla="*/ 2147483647 h 1978"/>
                <a:gd name="T4" fmla="*/ 2147483647 w 1610"/>
                <a:gd name="T5" fmla="*/ 2147483647 h 1978"/>
                <a:gd name="T6" fmla="*/ 2147483647 w 1610"/>
                <a:gd name="T7" fmla="*/ 2147483647 h 1978"/>
                <a:gd name="T8" fmla="*/ 2147483647 w 1610"/>
                <a:gd name="T9" fmla="*/ 2147483647 h 1978"/>
                <a:gd name="T10" fmla="*/ 2147483647 w 1610"/>
                <a:gd name="T11" fmla="*/ 2147483647 h 1978"/>
                <a:gd name="T12" fmla="*/ 2147483647 w 1610"/>
                <a:gd name="T13" fmla="*/ 2147483647 h 1978"/>
                <a:gd name="T14" fmla="*/ 2147483647 w 1610"/>
                <a:gd name="T15" fmla="*/ 2147483647 h 1978"/>
                <a:gd name="T16" fmla="*/ 2147483647 w 1610"/>
                <a:gd name="T17" fmla="*/ 2147483647 h 1978"/>
                <a:gd name="T18" fmla="*/ 2147483647 w 1610"/>
                <a:gd name="T19" fmla="*/ 2147483647 h 1978"/>
                <a:gd name="T20" fmla="*/ 2147483647 w 1610"/>
                <a:gd name="T21" fmla="*/ 2147483647 h 1978"/>
                <a:gd name="T22" fmla="*/ 2147483647 w 1610"/>
                <a:gd name="T23" fmla="*/ 2147483647 h 1978"/>
                <a:gd name="T24" fmla="*/ 2147483647 w 1610"/>
                <a:gd name="T25" fmla="*/ 2147483647 h 1978"/>
                <a:gd name="T26" fmla="*/ 2147483647 w 1610"/>
                <a:gd name="T27" fmla="*/ 2147483647 h 1978"/>
                <a:gd name="T28" fmla="*/ 2147483647 w 1610"/>
                <a:gd name="T29" fmla="*/ 2147483647 h 1978"/>
                <a:gd name="T30" fmla="*/ 2147483647 w 1610"/>
                <a:gd name="T31" fmla="*/ 2147483647 h 1978"/>
                <a:gd name="T32" fmla="*/ 2147483647 w 1610"/>
                <a:gd name="T33" fmla="*/ 2147483647 h 1978"/>
                <a:gd name="T34" fmla="*/ 2147483647 w 1610"/>
                <a:gd name="T35" fmla="*/ 2147483647 h 1978"/>
                <a:gd name="T36" fmla="*/ 2147483647 w 1610"/>
                <a:gd name="T37" fmla="*/ 2147483647 h 1978"/>
                <a:gd name="T38" fmla="*/ 2147483647 w 1610"/>
                <a:gd name="T39" fmla="*/ 2147483647 h 1978"/>
                <a:gd name="T40" fmla="*/ 2147483647 w 1610"/>
                <a:gd name="T41" fmla="*/ 2147483647 h 1978"/>
                <a:gd name="T42" fmla="*/ 2147483647 w 1610"/>
                <a:gd name="T43" fmla="*/ 2147483647 h 1978"/>
                <a:gd name="T44" fmla="*/ 2147483647 w 1610"/>
                <a:gd name="T45" fmla="*/ 2147483647 h 1978"/>
                <a:gd name="T46" fmla="*/ 2147483647 w 1610"/>
                <a:gd name="T47" fmla="*/ 2147483647 h 1978"/>
                <a:gd name="T48" fmla="*/ 2147483647 w 1610"/>
                <a:gd name="T49" fmla="*/ 2147483647 h 1978"/>
                <a:gd name="T50" fmla="*/ 2147483647 w 1610"/>
                <a:gd name="T51" fmla="*/ 2147483647 h 1978"/>
                <a:gd name="T52" fmla="*/ 2147483647 w 1610"/>
                <a:gd name="T53" fmla="*/ 2147483647 h 1978"/>
                <a:gd name="T54" fmla="*/ 2147483647 w 1610"/>
                <a:gd name="T55" fmla="*/ 2147483647 h 1978"/>
                <a:gd name="T56" fmla="*/ 2147483647 w 1610"/>
                <a:gd name="T57" fmla="*/ 2147483647 h 1978"/>
                <a:gd name="T58" fmla="*/ 2147483647 w 1610"/>
                <a:gd name="T59" fmla="*/ 2147483647 h 1978"/>
                <a:gd name="T60" fmla="*/ 2147483647 w 1610"/>
                <a:gd name="T61" fmla="*/ 2147483647 h 1978"/>
                <a:gd name="T62" fmla="*/ 2147483647 w 1610"/>
                <a:gd name="T63" fmla="*/ 2147483647 h 1978"/>
                <a:gd name="T64" fmla="*/ 2147483647 w 1610"/>
                <a:gd name="T65" fmla="*/ 2147483647 h 1978"/>
                <a:gd name="T66" fmla="*/ 2147483647 w 1610"/>
                <a:gd name="T67" fmla="*/ 2147483647 h 1978"/>
                <a:gd name="T68" fmla="*/ 2147483647 w 1610"/>
                <a:gd name="T69" fmla="*/ 2147483647 h 1978"/>
                <a:gd name="T70" fmla="*/ 2147483647 w 1610"/>
                <a:gd name="T71" fmla="*/ 2147483647 h 1978"/>
                <a:gd name="T72" fmla="*/ 2147483647 w 1610"/>
                <a:gd name="T73" fmla="*/ 2147483647 h 1978"/>
                <a:gd name="T74" fmla="*/ 2147483647 w 1610"/>
                <a:gd name="T75" fmla="*/ 2147483647 h 1978"/>
                <a:gd name="T76" fmla="*/ 2147483647 w 1610"/>
                <a:gd name="T77" fmla="*/ 2147483647 h 1978"/>
                <a:gd name="T78" fmla="*/ 2147483647 w 1610"/>
                <a:gd name="T79" fmla="*/ 2147483647 h 1978"/>
                <a:gd name="T80" fmla="*/ 2147483647 w 1610"/>
                <a:gd name="T81" fmla="*/ 2147483647 h 1978"/>
                <a:gd name="T82" fmla="*/ 2147483647 w 1610"/>
                <a:gd name="T83" fmla="*/ 2147483647 h 1978"/>
                <a:gd name="T84" fmla="*/ 2147483647 w 1610"/>
                <a:gd name="T85" fmla="*/ 2147483647 h 1978"/>
                <a:gd name="T86" fmla="*/ 2147483647 w 1610"/>
                <a:gd name="T87" fmla="*/ 2147483647 h 1978"/>
                <a:gd name="T88" fmla="*/ 2147483647 w 1610"/>
                <a:gd name="T89" fmla="*/ 2147483647 h 1978"/>
                <a:gd name="T90" fmla="*/ 2147483647 w 1610"/>
                <a:gd name="T91" fmla="*/ 2147483647 h 1978"/>
                <a:gd name="T92" fmla="*/ 2147483647 w 1610"/>
                <a:gd name="T93" fmla="*/ 2147483647 h 1978"/>
                <a:gd name="T94" fmla="*/ 2147483647 w 1610"/>
                <a:gd name="T95" fmla="*/ 2147483647 h 1978"/>
                <a:gd name="T96" fmla="*/ 2147483647 w 1610"/>
                <a:gd name="T97" fmla="*/ 2147483647 h 197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0"/>
                <a:gd name="T148" fmla="*/ 0 h 1978"/>
                <a:gd name="T149" fmla="*/ 1610 w 1610"/>
                <a:gd name="T150" fmla="*/ 1978 h 197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0" h="1978">
                  <a:moveTo>
                    <a:pt x="0" y="1083"/>
                  </a:moveTo>
                  <a:cubicBezTo>
                    <a:pt x="11" y="1131"/>
                    <a:pt x="40" y="1159"/>
                    <a:pt x="68" y="1197"/>
                  </a:cubicBezTo>
                  <a:cubicBezTo>
                    <a:pt x="112" y="1256"/>
                    <a:pt x="141" y="1336"/>
                    <a:pt x="204" y="1379"/>
                  </a:cubicBezTo>
                  <a:cubicBezTo>
                    <a:pt x="239" y="1433"/>
                    <a:pt x="265" y="1491"/>
                    <a:pt x="318" y="1530"/>
                  </a:cubicBezTo>
                  <a:cubicBezTo>
                    <a:pt x="328" y="1560"/>
                    <a:pt x="344" y="1580"/>
                    <a:pt x="363" y="1606"/>
                  </a:cubicBezTo>
                  <a:cubicBezTo>
                    <a:pt x="376" y="1642"/>
                    <a:pt x="409" y="1686"/>
                    <a:pt x="447" y="1697"/>
                  </a:cubicBezTo>
                  <a:cubicBezTo>
                    <a:pt x="454" y="1721"/>
                    <a:pt x="457" y="1755"/>
                    <a:pt x="477" y="1773"/>
                  </a:cubicBezTo>
                  <a:cubicBezTo>
                    <a:pt x="491" y="1785"/>
                    <a:pt x="523" y="1803"/>
                    <a:pt x="523" y="1803"/>
                  </a:cubicBezTo>
                  <a:cubicBezTo>
                    <a:pt x="537" y="1866"/>
                    <a:pt x="577" y="1931"/>
                    <a:pt x="621" y="1978"/>
                  </a:cubicBezTo>
                  <a:cubicBezTo>
                    <a:pt x="633" y="1930"/>
                    <a:pt x="652" y="1885"/>
                    <a:pt x="674" y="1841"/>
                  </a:cubicBezTo>
                  <a:cubicBezTo>
                    <a:pt x="696" y="1797"/>
                    <a:pt x="710" y="1737"/>
                    <a:pt x="727" y="1690"/>
                  </a:cubicBezTo>
                  <a:cubicBezTo>
                    <a:pt x="754" y="1613"/>
                    <a:pt x="793" y="1540"/>
                    <a:pt x="818" y="1462"/>
                  </a:cubicBezTo>
                  <a:cubicBezTo>
                    <a:pt x="849" y="1365"/>
                    <a:pt x="854" y="1248"/>
                    <a:pt x="902" y="1159"/>
                  </a:cubicBezTo>
                  <a:cubicBezTo>
                    <a:pt x="919" y="1088"/>
                    <a:pt x="895" y="1173"/>
                    <a:pt x="932" y="1098"/>
                  </a:cubicBezTo>
                  <a:cubicBezTo>
                    <a:pt x="939" y="1084"/>
                    <a:pt x="940" y="1067"/>
                    <a:pt x="947" y="1053"/>
                  </a:cubicBezTo>
                  <a:cubicBezTo>
                    <a:pt x="964" y="1018"/>
                    <a:pt x="991" y="989"/>
                    <a:pt x="1008" y="954"/>
                  </a:cubicBezTo>
                  <a:cubicBezTo>
                    <a:pt x="1055" y="860"/>
                    <a:pt x="1113" y="774"/>
                    <a:pt x="1174" y="689"/>
                  </a:cubicBezTo>
                  <a:cubicBezTo>
                    <a:pt x="1194" y="662"/>
                    <a:pt x="1203" y="638"/>
                    <a:pt x="1227" y="613"/>
                  </a:cubicBezTo>
                  <a:cubicBezTo>
                    <a:pt x="1241" y="559"/>
                    <a:pt x="1281" y="495"/>
                    <a:pt x="1326" y="462"/>
                  </a:cubicBezTo>
                  <a:cubicBezTo>
                    <a:pt x="1343" y="436"/>
                    <a:pt x="1364" y="413"/>
                    <a:pt x="1379" y="386"/>
                  </a:cubicBezTo>
                  <a:cubicBezTo>
                    <a:pt x="1386" y="374"/>
                    <a:pt x="1387" y="360"/>
                    <a:pt x="1394" y="348"/>
                  </a:cubicBezTo>
                  <a:cubicBezTo>
                    <a:pt x="1410" y="322"/>
                    <a:pt x="1437" y="299"/>
                    <a:pt x="1455" y="272"/>
                  </a:cubicBezTo>
                  <a:cubicBezTo>
                    <a:pt x="1466" y="238"/>
                    <a:pt x="1479" y="226"/>
                    <a:pt x="1508" y="204"/>
                  </a:cubicBezTo>
                  <a:cubicBezTo>
                    <a:pt x="1528" y="164"/>
                    <a:pt x="1531" y="121"/>
                    <a:pt x="1553" y="83"/>
                  </a:cubicBezTo>
                  <a:cubicBezTo>
                    <a:pt x="1595" y="9"/>
                    <a:pt x="1541" y="90"/>
                    <a:pt x="1591" y="30"/>
                  </a:cubicBezTo>
                  <a:cubicBezTo>
                    <a:pt x="1597" y="23"/>
                    <a:pt x="1610" y="15"/>
                    <a:pt x="1606" y="7"/>
                  </a:cubicBezTo>
                  <a:cubicBezTo>
                    <a:pt x="1603" y="0"/>
                    <a:pt x="1591" y="13"/>
                    <a:pt x="1584" y="15"/>
                  </a:cubicBezTo>
                  <a:cubicBezTo>
                    <a:pt x="1576" y="18"/>
                    <a:pt x="1569" y="20"/>
                    <a:pt x="1561" y="22"/>
                  </a:cubicBezTo>
                  <a:cubicBezTo>
                    <a:pt x="1539" y="44"/>
                    <a:pt x="1523" y="57"/>
                    <a:pt x="1493" y="68"/>
                  </a:cubicBezTo>
                  <a:cubicBezTo>
                    <a:pt x="1461" y="99"/>
                    <a:pt x="1429" y="132"/>
                    <a:pt x="1394" y="159"/>
                  </a:cubicBezTo>
                  <a:cubicBezTo>
                    <a:pt x="1345" y="196"/>
                    <a:pt x="1302" y="203"/>
                    <a:pt x="1258" y="250"/>
                  </a:cubicBezTo>
                  <a:cubicBezTo>
                    <a:pt x="1242" y="295"/>
                    <a:pt x="1210" y="306"/>
                    <a:pt x="1182" y="340"/>
                  </a:cubicBezTo>
                  <a:cubicBezTo>
                    <a:pt x="1145" y="384"/>
                    <a:pt x="1102" y="428"/>
                    <a:pt x="1061" y="469"/>
                  </a:cubicBezTo>
                  <a:cubicBezTo>
                    <a:pt x="1000" y="609"/>
                    <a:pt x="897" y="718"/>
                    <a:pt x="818" y="848"/>
                  </a:cubicBezTo>
                  <a:cubicBezTo>
                    <a:pt x="816" y="858"/>
                    <a:pt x="818" y="871"/>
                    <a:pt x="811" y="879"/>
                  </a:cubicBezTo>
                  <a:cubicBezTo>
                    <a:pt x="799" y="893"/>
                    <a:pt x="778" y="896"/>
                    <a:pt x="765" y="909"/>
                  </a:cubicBezTo>
                  <a:cubicBezTo>
                    <a:pt x="757" y="917"/>
                    <a:pt x="751" y="927"/>
                    <a:pt x="742" y="932"/>
                  </a:cubicBezTo>
                  <a:cubicBezTo>
                    <a:pt x="728" y="940"/>
                    <a:pt x="697" y="947"/>
                    <a:pt x="697" y="947"/>
                  </a:cubicBezTo>
                  <a:cubicBezTo>
                    <a:pt x="692" y="955"/>
                    <a:pt x="688" y="964"/>
                    <a:pt x="682" y="970"/>
                  </a:cubicBezTo>
                  <a:cubicBezTo>
                    <a:pt x="676" y="976"/>
                    <a:pt x="665" y="978"/>
                    <a:pt x="659" y="985"/>
                  </a:cubicBezTo>
                  <a:cubicBezTo>
                    <a:pt x="654" y="991"/>
                    <a:pt x="655" y="1000"/>
                    <a:pt x="651" y="1007"/>
                  </a:cubicBezTo>
                  <a:cubicBezTo>
                    <a:pt x="627" y="1051"/>
                    <a:pt x="598" y="1091"/>
                    <a:pt x="576" y="1136"/>
                  </a:cubicBezTo>
                  <a:cubicBezTo>
                    <a:pt x="566" y="1182"/>
                    <a:pt x="556" y="1225"/>
                    <a:pt x="530" y="1265"/>
                  </a:cubicBezTo>
                  <a:cubicBezTo>
                    <a:pt x="521" y="1305"/>
                    <a:pt x="519" y="1333"/>
                    <a:pt x="485" y="1356"/>
                  </a:cubicBezTo>
                  <a:cubicBezTo>
                    <a:pt x="446" y="1343"/>
                    <a:pt x="433" y="1317"/>
                    <a:pt x="401" y="1295"/>
                  </a:cubicBezTo>
                  <a:cubicBezTo>
                    <a:pt x="393" y="1282"/>
                    <a:pt x="367" y="1238"/>
                    <a:pt x="348" y="1227"/>
                  </a:cubicBezTo>
                  <a:cubicBezTo>
                    <a:pt x="332" y="1218"/>
                    <a:pt x="311" y="1220"/>
                    <a:pt x="295" y="1212"/>
                  </a:cubicBezTo>
                  <a:cubicBezTo>
                    <a:pt x="232" y="1180"/>
                    <a:pt x="187" y="1173"/>
                    <a:pt x="113" y="1167"/>
                  </a:cubicBezTo>
                  <a:cubicBezTo>
                    <a:pt x="71" y="1152"/>
                    <a:pt x="51" y="1136"/>
                    <a:pt x="7" y="1136"/>
                  </a:cubicBezTo>
                </a:path>
              </a:pathLst>
            </a:custGeom>
            <a:solidFill>
              <a:srgbClr val="0AA218"/>
            </a:solidFill>
            <a:ln w="9525">
              <a:solidFill>
                <a:schemeClr val="tx1"/>
              </a:solidFill>
              <a:round/>
              <a:headEnd/>
              <a:tailEnd/>
            </a:ln>
          </p:spPr>
          <p:txBody>
            <a:bodyPr/>
            <a:lstStyle/>
            <a:p>
              <a:endParaRPr lang="en-GB"/>
            </a:p>
          </p:txBody>
        </p:sp>
        <p:sp>
          <p:nvSpPr>
            <p:cNvPr id="12301" name="Freeform 21"/>
            <p:cNvSpPr>
              <a:spLocks/>
            </p:cNvSpPr>
            <p:nvPr/>
          </p:nvSpPr>
          <p:spPr bwMode="auto">
            <a:xfrm>
              <a:off x="4787900" y="3500438"/>
              <a:ext cx="423863" cy="727075"/>
            </a:xfrm>
            <a:custGeom>
              <a:avLst/>
              <a:gdLst>
                <a:gd name="T0" fmla="*/ 0 w 1610"/>
                <a:gd name="T1" fmla="*/ 2147483647 h 1978"/>
                <a:gd name="T2" fmla="*/ 2147483647 w 1610"/>
                <a:gd name="T3" fmla="*/ 2147483647 h 1978"/>
                <a:gd name="T4" fmla="*/ 2147483647 w 1610"/>
                <a:gd name="T5" fmla="*/ 2147483647 h 1978"/>
                <a:gd name="T6" fmla="*/ 2147483647 w 1610"/>
                <a:gd name="T7" fmla="*/ 2147483647 h 1978"/>
                <a:gd name="T8" fmla="*/ 2147483647 w 1610"/>
                <a:gd name="T9" fmla="*/ 2147483647 h 1978"/>
                <a:gd name="T10" fmla="*/ 2147483647 w 1610"/>
                <a:gd name="T11" fmla="*/ 2147483647 h 1978"/>
                <a:gd name="T12" fmla="*/ 2147483647 w 1610"/>
                <a:gd name="T13" fmla="*/ 2147483647 h 1978"/>
                <a:gd name="T14" fmla="*/ 2147483647 w 1610"/>
                <a:gd name="T15" fmla="*/ 2147483647 h 1978"/>
                <a:gd name="T16" fmla="*/ 2147483647 w 1610"/>
                <a:gd name="T17" fmla="*/ 2147483647 h 1978"/>
                <a:gd name="T18" fmla="*/ 2147483647 w 1610"/>
                <a:gd name="T19" fmla="*/ 2147483647 h 1978"/>
                <a:gd name="T20" fmla="*/ 2147483647 w 1610"/>
                <a:gd name="T21" fmla="*/ 2147483647 h 1978"/>
                <a:gd name="T22" fmla="*/ 2147483647 w 1610"/>
                <a:gd name="T23" fmla="*/ 2147483647 h 1978"/>
                <a:gd name="T24" fmla="*/ 2147483647 w 1610"/>
                <a:gd name="T25" fmla="*/ 2147483647 h 1978"/>
                <a:gd name="T26" fmla="*/ 2147483647 w 1610"/>
                <a:gd name="T27" fmla="*/ 2147483647 h 1978"/>
                <a:gd name="T28" fmla="*/ 2147483647 w 1610"/>
                <a:gd name="T29" fmla="*/ 2147483647 h 1978"/>
                <a:gd name="T30" fmla="*/ 2147483647 w 1610"/>
                <a:gd name="T31" fmla="*/ 2147483647 h 1978"/>
                <a:gd name="T32" fmla="*/ 2147483647 w 1610"/>
                <a:gd name="T33" fmla="*/ 2147483647 h 1978"/>
                <a:gd name="T34" fmla="*/ 2147483647 w 1610"/>
                <a:gd name="T35" fmla="*/ 2147483647 h 1978"/>
                <a:gd name="T36" fmla="*/ 2147483647 w 1610"/>
                <a:gd name="T37" fmla="*/ 2147483647 h 1978"/>
                <a:gd name="T38" fmla="*/ 2147483647 w 1610"/>
                <a:gd name="T39" fmla="*/ 2147483647 h 1978"/>
                <a:gd name="T40" fmla="*/ 2147483647 w 1610"/>
                <a:gd name="T41" fmla="*/ 2147483647 h 1978"/>
                <a:gd name="T42" fmla="*/ 2147483647 w 1610"/>
                <a:gd name="T43" fmla="*/ 2147483647 h 1978"/>
                <a:gd name="T44" fmla="*/ 2147483647 w 1610"/>
                <a:gd name="T45" fmla="*/ 2147483647 h 1978"/>
                <a:gd name="T46" fmla="*/ 2147483647 w 1610"/>
                <a:gd name="T47" fmla="*/ 2147483647 h 1978"/>
                <a:gd name="T48" fmla="*/ 2147483647 w 1610"/>
                <a:gd name="T49" fmla="*/ 2147483647 h 1978"/>
                <a:gd name="T50" fmla="*/ 2147483647 w 1610"/>
                <a:gd name="T51" fmla="*/ 2147483647 h 1978"/>
                <a:gd name="T52" fmla="*/ 2147483647 w 1610"/>
                <a:gd name="T53" fmla="*/ 2147483647 h 1978"/>
                <a:gd name="T54" fmla="*/ 2147483647 w 1610"/>
                <a:gd name="T55" fmla="*/ 2147483647 h 1978"/>
                <a:gd name="T56" fmla="*/ 2147483647 w 1610"/>
                <a:gd name="T57" fmla="*/ 2147483647 h 1978"/>
                <a:gd name="T58" fmla="*/ 2147483647 w 1610"/>
                <a:gd name="T59" fmla="*/ 2147483647 h 1978"/>
                <a:gd name="T60" fmla="*/ 2147483647 w 1610"/>
                <a:gd name="T61" fmla="*/ 2147483647 h 1978"/>
                <a:gd name="T62" fmla="*/ 2147483647 w 1610"/>
                <a:gd name="T63" fmla="*/ 2147483647 h 1978"/>
                <a:gd name="T64" fmla="*/ 2147483647 w 1610"/>
                <a:gd name="T65" fmla="*/ 2147483647 h 1978"/>
                <a:gd name="T66" fmla="*/ 2147483647 w 1610"/>
                <a:gd name="T67" fmla="*/ 2147483647 h 1978"/>
                <a:gd name="T68" fmla="*/ 2147483647 w 1610"/>
                <a:gd name="T69" fmla="*/ 2147483647 h 1978"/>
                <a:gd name="T70" fmla="*/ 2147483647 w 1610"/>
                <a:gd name="T71" fmla="*/ 2147483647 h 1978"/>
                <a:gd name="T72" fmla="*/ 2147483647 w 1610"/>
                <a:gd name="T73" fmla="*/ 2147483647 h 1978"/>
                <a:gd name="T74" fmla="*/ 2147483647 w 1610"/>
                <a:gd name="T75" fmla="*/ 2147483647 h 1978"/>
                <a:gd name="T76" fmla="*/ 2147483647 w 1610"/>
                <a:gd name="T77" fmla="*/ 2147483647 h 1978"/>
                <a:gd name="T78" fmla="*/ 2147483647 w 1610"/>
                <a:gd name="T79" fmla="*/ 2147483647 h 1978"/>
                <a:gd name="T80" fmla="*/ 2147483647 w 1610"/>
                <a:gd name="T81" fmla="*/ 2147483647 h 1978"/>
                <a:gd name="T82" fmla="*/ 2147483647 w 1610"/>
                <a:gd name="T83" fmla="*/ 2147483647 h 1978"/>
                <a:gd name="T84" fmla="*/ 2147483647 w 1610"/>
                <a:gd name="T85" fmla="*/ 2147483647 h 1978"/>
                <a:gd name="T86" fmla="*/ 2147483647 w 1610"/>
                <a:gd name="T87" fmla="*/ 2147483647 h 1978"/>
                <a:gd name="T88" fmla="*/ 2147483647 w 1610"/>
                <a:gd name="T89" fmla="*/ 2147483647 h 1978"/>
                <a:gd name="T90" fmla="*/ 2147483647 w 1610"/>
                <a:gd name="T91" fmla="*/ 2147483647 h 1978"/>
                <a:gd name="T92" fmla="*/ 2147483647 w 1610"/>
                <a:gd name="T93" fmla="*/ 2147483647 h 1978"/>
                <a:gd name="T94" fmla="*/ 2147483647 w 1610"/>
                <a:gd name="T95" fmla="*/ 2147483647 h 1978"/>
                <a:gd name="T96" fmla="*/ 2147483647 w 1610"/>
                <a:gd name="T97" fmla="*/ 2147483647 h 197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0"/>
                <a:gd name="T148" fmla="*/ 0 h 1978"/>
                <a:gd name="T149" fmla="*/ 1610 w 1610"/>
                <a:gd name="T150" fmla="*/ 1978 h 197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0" h="1978">
                  <a:moveTo>
                    <a:pt x="0" y="1083"/>
                  </a:moveTo>
                  <a:cubicBezTo>
                    <a:pt x="11" y="1131"/>
                    <a:pt x="40" y="1159"/>
                    <a:pt x="68" y="1197"/>
                  </a:cubicBezTo>
                  <a:cubicBezTo>
                    <a:pt x="112" y="1256"/>
                    <a:pt x="141" y="1336"/>
                    <a:pt x="204" y="1379"/>
                  </a:cubicBezTo>
                  <a:cubicBezTo>
                    <a:pt x="239" y="1433"/>
                    <a:pt x="265" y="1491"/>
                    <a:pt x="318" y="1530"/>
                  </a:cubicBezTo>
                  <a:cubicBezTo>
                    <a:pt x="328" y="1560"/>
                    <a:pt x="344" y="1580"/>
                    <a:pt x="363" y="1606"/>
                  </a:cubicBezTo>
                  <a:cubicBezTo>
                    <a:pt x="376" y="1642"/>
                    <a:pt x="409" y="1686"/>
                    <a:pt x="447" y="1697"/>
                  </a:cubicBezTo>
                  <a:cubicBezTo>
                    <a:pt x="454" y="1721"/>
                    <a:pt x="457" y="1755"/>
                    <a:pt x="477" y="1773"/>
                  </a:cubicBezTo>
                  <a:cubicBezTo>
                    <a:pt x="491" y="1785"/>
                    <a:pt x="523" y="1803"/>
                    <a:pt x="523" y="1803"/>
                  </a:cubicBezTo>
                  <a:cubicBezTo>
                    <a:pt x="537" y="1866"/>
                    <a:pt x="577" y="1931"/>
                    <a:pt x="621" y="1978"/>
                  </a:cubicBezTo>
                  <a:cubicBezTo>
                    <a:pt x="633" y="1930"/>
                    <a:pt x="652" y="1885"/>
                    <a:pt x="674" y="1841"/>
                  </a:cubicBezTo>
                  <a:cubicBezTo>
                    <a:pt x="696" y="1797"/>
                    <a:pt x="710" y="1737"/>
                    <a:pt x="727" y="1690"/>
                  </a:cubicBezTo>
                  <a:cubicBezTo>
                    <a:pt x="754" y="1613"/>
                    <a:pt x="793" y="1540"/>
                    <a:pt x="818" y="1462"/>
                  </a:cubicBezTo>
                  <a:cubicBezTo>
                    <a:pt x="849" y="1365"/>
                    <a:pt x="854" y="1248"/>
                    <a:pt x="902" y="1159"/>
                  </a:cubicBezTo>
                  <a:cubicBezTo>
                    <a:pt x="919" y="1088"/>
                    <a:pt x="895" y="1173"/>
                    <a:pt x="932" y="1098"/>
                  </a:cubicBezTo>
                  <a:cubicBezTo>
                    <a:pt x="939" y="1084"/>
                    <a:pt x="940" y="1067"/>
                    <a:pt x="947" y="1053"/>
                  </a:cubicBezTo>
                  <a:cubicBezTo>
                    <a:pt x="964" y="1018"/>
                    <a:pt x="991" y="989"/>
                    <a:pt x="1008" y="954"/>
                  </a:cubicBezTo>
                  <a:cubicBezTo>
                    <a:pt x="1055" y="860"/>
                    <a:pt x="1113" y="774"/>
                    <a:pt x="1174" y="689"/>
                  </a:cubicBezTo>
                  <a:cubicBezTo>
                    <a:pt x="1194" y="662"/>
                    <a:pt x="1203" y="638"/>
                    <a:pt x="1227" y="613"/>
                  </a:cubicBezTo>
                  <a:cubicBezTo>
                    <a:pt x="1241" y="559"/>
                    <a:pt x="1281" y="495"/>
                    <a:pt x="1326" y="462"/>
                  </a:cubicBezTo>
                  <a:cubicBezTo>
                    <a:pt x="1343" y="436"/>
                    <a:pt x="1364" y="413"/>
                    <a:pt x="1379" y="386"/>
                  </a:cubicBezTo>
                  <a:cubicBezTo>
                    <a:pt x="1386" y="374"/>
                    <a:pt x="1387" y="360"/>
                    <a:pt x="1394" y="348"/>
                  </a:cubicBezTo>
                  <a:cubicBezTo>
                    <a:pt x="1410" y="322"/>
                    <a:pt x="1437" y="299"/>
                    <a:pt x="1455" y="272"/>
                  </a:cubicBezTo>
                  <a:cubicBezTo>
                    <a:pt x="1466" y="238"/>
                    <a:pt x="1479" y="226"/>
                    <a:pt x="1508" y="204"/>
                  </a:cubicBezTo>
                  <a:cubicBezTo>
                    <a:pt x="1528" y="164"/>
                    <a:pt x="1531" y="121"/>
                    <a:pt x="1553" y="83"/>
                  </a:cubicBezTo>
                  <a:cubicBezTo>
                    <a:pt x="1595" y="9"/>
                    <a:pt x="1541" y="90"/>
                    <a:pt x="1591" y="30"/>
                  </a:cubicBezTo>
                  <a:cubicBezTo>
                    <a:pt x="1597" y="23"/>
                    <a:pt x="1610" y="15"/>
                    <a:pt x="1606" y="7"/>
                  </a:cubicBezTo>
                  <a:cubicBezTo>
                    <a:pt x="1603" y="0"/>
                    <a:pt x="1591" y="13"/>
                    <a:pt x="1584" y="15"/>
                  </a:cubicBezTo>
                  <a:cubicBezTo>
                    <a:pt x="1576" y="18"/>
                    <a:pt x="1569" y="20"/>
                    <a:pt x="1561" y="22"/>
                  </a:cubicBezTo>
                  <a:cubicBezTo>
                    <a:pt x="1539" y="44"/>
                    <a:pt x="1523" y="57"/>
                    <a:pt x="1493" y="68"/>
                  </a:cubicBezTo>
                  <a:cubicBezTo>
                    <a:pt x="1461" y="99"/>
                    <a:pt x="1429" y="132"/>
                    <a:pt x="1394" y="159"/>
                  </a:cubicBezTo>
                  <a:cubicBezTo>
                    <a:pt x="1345" y="196"/>
                    <a:pt x="1302" y="203"/>
                    <a:pt x="1258" y="250"/>
                  </a:cubicBezTo>
                  <a:cubicBezTo>
                    <a:pt x="1242" y="295"/>
                    <a:pt x="1210" y="306"/>
                    <a:pt x="1182" y="340"/>
                  </a:cubicBezTo>
                  <a:cubicBezTo>
                    <a:pt x="1145" y="384"/>
                    <a:pt x="1102" y="428"/>
                    <a:pt x="1061" y="469"/>
                  </a:cubicBezTo>
                  <a:cubicBezTo>
                    <a:pt x="1000" y="609"/>
                    <a:pt x="897" y="718"/>
                    <a:pt x="818" y="848"/>
                  </a:cubicBezTo>
                  <a:cubicBezTo>
                    <a:pt x="816" y="858"/>
                    <a:pt x="818" y="871"/>
                    <a:pt x="811" y="879"/>
                  </a:cubicBezTo>
                  <a:cubicBezTo>
                    <a:pt x="799" y="893"/>
                    <a:pt x="778" y="896"/>
                    <a:pt x="765" y="909"/>
                  </a:cubicBezTo>
                  <a:cubicBezTo>
                    <a:pt x="757" y="917"/>
                    <a:pt x="751" y="927"/>
                    <a:pt x="742" y="932"/>
                  </a:cubicBezTo>
                  <a:cubicBezTo>
                    <a:pt x="728" y="940"/>
                    <a:pt x="697" y="947"/>
                    <a:pt x="697" y="947"/>
                  </a:cubicBezTo>
                  <a:cubicBezTo>
                    <a:pt x="692" y="955"/>
                    <a:pt x="688" y="964"/>
                    <a:pt x="682" y="970"/>
                  </a:cubicBezTo>
                  <a:cubicBezTo>
                    <a:pt x="676" y="976"/>
                    <a:pt x="665" y="978"/>
                    <a:pt x="659" y="985"/>
                  </a:cubicBezTo>
                  <a:cubicBezTo>
                    <a:pt x="654" y="991"/>
                    <a:pt x="655" y="1000"/>
                    <a:pt x="651" y="1007"/>
                  </a:cubicBezTo>
                  <a:cubicBezTo>
                    <a:pt x="627" y="1051"/>
                    <a:pt x="598" y="1091"/>
                    <a:pt x="576" y="1136"/>
                  </a:cubicBezTo>
                  <a:cubicBezTo>
                    <a:pt x="566" y="1182"/>
                    <a:pt x="556" y="1225"/>
                    <a:pt x="530" y="1265"/>
                  </a:cubicBezTo>
                  <a:cubicBezTo>
                    <a:pt x="521" y="1305"/>
                    <a:pt x="519" y="1333"/>
                    <a:pt x="485" y="1356"/>
                  </a:cubicBezTo>
                  <a:cubicBezTo>
                    <a:pt x="446" y="1343"/>
                    <a:pt x="433" y="1317"/>
                    <a:pt x="401" y="1295"/>
                  </a:cubicBezTo>
                  <a:cubicBezTo>
                    <a:pt x="393" y="1282"/>
                    <a:pt x="367" y="1238"/>
                    <a:pt x="348" y="1227"/>
                  </a:cubicBezTo>
                  <a:cubicBezTo>
                    <a:pt x="332" y="1218"/>
                    <a:pt x="311" y="1220"/>
                    <a:pt x="295" y="1212"/>
                  </a:cubicBezTo>
                  <a:cubicBezTo>
                    <a:pt x="232" y="1180"/>
                    <a:pt x="187" y="1173"/>
                    <a:pt x="113" y="1167"/>
                  </a:cubicBezTo>
                  <a:cubicBezTo>
                    <a:pt x="71" y="1152"/>
                    <a:pt x="51" y="1136"/>
                    <a:pt x="7" y="1136"/>
                  </a:cubicBezTo>
                </a:path>
              </a:pathLst>
            </a:custGeom>
            <a:solidFill>
              <a:srgbClr val="0AA218"/>
            </a:solidFill>
            <a:ln w="9525">
              <a:solidFill>
                <a:schemeClr val="tx1"/>
              </a:solidFill>
              <a:round/>
              <a:headEnd/>
              <a:tailEnd/>
            </a:ln>
          </p:spPr>
          <p:txBody>
            <a:bodyPr/>
            <a:lstStyle/>
            <a:p>
              <a:endParaRPr lang="en-GB"/>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2"/>
          <p:cNvSpPr>
            <a:spLocks noChangeArrowheads="1"/>
          </p:cNvSpPr>
          <p:nvPr/>
        </p:nvSpPr>
        <p:spPr bwMode="auto">
          <a:xfrm>
            <a:off x="3276600" y="3070225"/>
            <a:ext cx="3525838" cy="503238"/>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GB"/>
          </a:p>
        </p:txBody>
      </p:sp>
      <p:sp>
        <p:nvSpPr>
          <p:cNvPr id="13315" name="Rectangle 5"/>
          <p:cNvSpPr>
            <a:spLocks noChangeArrowheads="1"/>
          </p:cNvSpPr>
          <p:nvPr/>
        </p:nvSpPr>
        <p:spPr bwMode="auto">
          <a:xfrm>
            <a:off x="1331913" y="2349500"/>
            <a:ext cx="6840537" cy="3959225"/>
          </a:xfrm>
          <a:prstGeom prst="rect">
            <a:avLst/>
          </a:prstGeom>
          <a:noFill/>
          <a:ln w="9525">
            <a:noFill/>
            <a:miter lim="800000"/>
            <a:headEnd/>
            <a:tailEnd/>
          </a:ln>
        </p:spPr>
        <p:txBody>
          <a:bodyPr lIns="0" tIns="0" rIns="0" bIns="0"/>
          <a:lstStyle/>
          <a:p>
            <a:pPr marL="365125" indent="-365125">
              <a:lnSpc>
                <a:spcPts val="2800"/>
              </a:lnSpc>
              <a:spcAft>
                <a:spcPts val="1400"/>
              </a:spcAft>
              <a:buClr>
                <a:srgbClr val="0066FF"/>
              </a:buClr>
              <a:buSzPct val="140000"/>
              <a:buFontTx/>
              <a:buChar char="•"/>
            </a:pPr>
            <a:endParaRPr lang="en-US" sz="2000">
              <a:solidFill>
                <a:schemeClr val="tx2"/>
              </a:solidFill>
            </a:endParaRPr>
          </a:p>
        </p:txBody>
      </p:sp>
      <p:sp>
        <p:nvSpPr>
          <p:cNvPr id="13316" name="Text Box 5"/>
          <p:cNvSpPr txBox="1">
            <a:spLocks noChangeArrowheads="1"/>
          </p:cNvSpPr>
          <p:nvPr/>
        </p:nvSpPr>
        <p:spPr bwMode="auto">
          <a:xfrm>
            <a:off x="1116013" y="2924175"/>
            <a:ext cx="2087562" cy="788988"/>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t>Research 1(a)</a:t>
            </a:r>
          </a:p>
          <a:p>
            <a:pPr>
              <a:spcBef>
                <a:spcPct val="50000"/>
              </a:spcBef>
            </a:pPr>
            <a:r>
              <a:rPr lang="en-GB"/>
              <a:t>Prof A @ HEI </a:t>
            </a:r>
            <a:r>
              <a:rPr lang="en-GB">
                <a:solidFill>
                  <a:srgbClr val="CC0000"/>
                </a:solidFill>
              </a:rPr>
              <a:t>X</a:t>
            </a:r>
            <a:endParaRPr lang="en-US">
              <a:solidFill>
                <a:srgbClr val="CC0000"/>
              </a:solidFill>
            </a:endParaRPr>
          </a:p>
        </p:txBody>
      </p:sp>
      <p:sp>
        <p:nvSpPr>
          <p:cNvPr id="13317" name="Text Box 6"/>
          <p:cNvSpPr txBox="1">
            <a:spLocks noChangeArrowheads="1"/>
          </p:cNvSpPr>
          <p:nvPr/>
        </p:nvSpPr>
        <p:spPr bwMode="auto">
          <a:xfrm>
            <a:off x="3276600" y="4437063"/>
            <a:ext cx="5256213" cy="788987"/>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t>Research 1(b, c, d) </a:t>
            </a:r>
          </a:p>
          <a:p>
            <a:pPr>
              <a:spcBef>
                <a:spcPct val="50000"/>
              </a:spcBef>
            </a:pPr>
            <a:r>
              <a:rPr lang="en-GB"/>
              <a:t>Prof A @ HEI </a:t>
            </a:r>
            <a:r>
              <a:rPr lang="en-GB">
                <a:solidFill>
                  <a:srgbClr val="CC0000"/>
                </a:solidFill>
              </a:rPr>
              <a:t>Y</a:t>
            </a:r>
            <a:endParaRPr lang="en-US">
              <a:solidFill>
                <a:srgbClr val="CC0000"/>
              </a:solidFill>
            </a:endParaRPr>
          </a:p>
        </p:txBody>
      </p:sp>
      <p:sp>
        <p:nvSpPr>
          <p:cNvPr id="13318" name="AutoShape 8"/>
          <p:cNvSpPr>
            <a:spLocks noChangeArrowheads="1"/>
          </p:cNvSpPr>
          <p:nvPr/>
        </p:nvSpPr>
        <p:spPr bwMode="auto">
          <a:xfrm>
            <a:off x="6804025" y="2492375"/>
            <a:ext cx="1728788" cy="1657350"/>
          </a:xfrm>
          <a:prstGeom prst="hexagon">
            <a:avLst>
              <a:gd name="adj" fmla="val 26078"/>
              <a:gd name="vf" fmla="val 115470"/>
            </a:avLst>
          </a:prstGeom>
          <a:solidFill>
            <a:schemeClr val="accent1"/>
          </a:solidFill>
          <a:ln w="9525">
            <a:solidFill>
              <a:schemeClr val="tx1"/>
            </a:solidFill>
            <a:miter lim="800000"/>
            <a:headEnd/>
            <a:tailEnd/>
          </a:ln>
        </p:spPr>
        <p:txBody>
          <a:bodyPr wrap="none" anchor="ctr"/>
          <a:lstStyle/>
          <a:p>
            <a:pPr algn="ctr"/>
            <a:r>
              <a:rPr lang="en-GB"/>
              <a:t>Impact</a:t>
            </a:r>
            <a:endParaRPr lang="en-US"/>
          </a:p>
        </p:txBody>
      </p:sp>
      <p:sp>
        <p:nvSpPr>
          <p:cNvPr id="13319" name="AutoShape 9"/>
          <p:cNvSpPr>
            <a:spLocks/>
          </p:cNvSpPr>
          <p:nvPr/>
        </p:nvSpPr>
        <p:spPr bwMode="auto">
          <a:xfrm rot="16200000" flipH="1">
            <a:off x="2087563" y="1376363"/>
            <a:ext cx="215900" cy="1873250"/>
          </a:xfrm>
          <a:prstGeom prst="leftBracket">
            <a:avLst>
              <a:gd name="adj" fmla="val 72304"/>
            </a:avLst>
          </a:prstGeom>
          <a:noFill/>
          <a:ln w="9525">
            <a:solidFill>
              <a:schemeClr val="tx1"/>
            </a:solidFill>
            <a:round/>
            <a:headEnd/>
            <a:tailEnd/>
          </a:ln>
        </p:spPr>
        <p:txBody>
          <a:bodyPr wrap="none" anchor="ctr"/>
          <a:lstStyle/>
          <a:p>
            <a:endParaRPr lang="en-US"/>
          </a:p>
        </p:txBody>
      </p:sp>
      <p:sp>
        <p:nvSpPr>
          <p:cNvPr id="13320" name="AutoShape 10"/>
          <p:cNvSpPr>
            <a:spLocks/>
          </p:cNvSpPr>
          <p:nvPr/>
        </p:nvSpPr>
        <p:spPr bwMode="auto">
          <a:xfrm rot="16200000" flipH="1">
            <a:off x="4105275" y="1376363"/>
            <a:ext cx="215900" cy="1873250"/>
          </a:xfrm>
          <a:prstGeom prst="leftBracket">
            <a:avLst>
              <a:gd name="adj" fmla="val 72304"/>
            </a:avLst>
          </a:prstGeom>
          <a:noFill/>
          <a:ln w="9525">
            <a:solidFill>
              <a:schemeClr val="tx1"/>
            </a:solidFill>
            <a:round/>
            <a:headEnd/>
            <a:tailEnd/>
          </a:ln>
        </p:spPr>
        <p:txBody>
          <a:bodyPr wrap="none" anchor="ctr"/>
          <a:lstStyle/>
          <a:p>
            <a:endParaRPr lang="en-US"/>
          </a:p>
        </p:txBody>
      </p:sp>
      <p:sp>
        <p:nvSpPr>
          <p:cNvPr id="13321" name="Text Box 11"/>
          <p:cNvSpPr txBox="1">
            <a:spLocks noChangeArrowheads="1"/>
          </p:cNvSpPr>
          <p:nvPr/>
        </p:nvSpPr>
        <p:spPr bwMode="auto">
          <a:xfrm>
            <a:off x="1403350" y="1773238"/>
            <a:ext cx="1512888" cy="336550"/>
          </a:xfrm>
          <a:prstGeom prst="rect">
            <a:avLst/>
          </a:prstGeom>
          <a:noFill/>
          <a:ln w="9525">
            <a:noFill/>
            <a:miter lim="800000"/>
            <a:headEnd/>
            <a:tailEnd/>
          </a:ln>
        </p:spPr>
        <p:txBody>
          <a:bodyPr>
            <a:spAutoFit/>
          </a:bodyPr>
          <a:lstStyle/>
          <a:p>
            <a:pPr algn="ctr">
              <a:spcBef>
                <a:spcPct val="50000"/>
              </a:spcBef>
            </a:pPr>
            <a:r>
              <a:rPr lang="en-GB" sz="1600"/>
              <a:t>1990-1995</a:t>
            </a:r>
            <a:endParaRPr lang="en-US" sz="1600"/>
          </a:p>
        </p:txBody>
      </p:sp>
      <p:sp>
        <p:nvSpPr>
          <p:cNvPr id="13322" name="Text Box 12"/>
          <p:cNvSpPr txBox="1">
            <a:spLocks noChangeArrowheads="1"/>
          </p:cNvSpPr>
          <p:nvPr/>
        </p:nvSpPr>
        <p:spPr bwMode="auto">
          <a:xfrm>
            <a:off x="3419475" y="1773238"/>
            <a:ext cx="1512888" cy="336550"/>
          </a:xfrm>
          <a:prstGeom prst="rect">
            <a:avLst/>
          </a:prstGeom>
          <a:noFill/>
          <a:ln w="9525">
            <a:noFill/>
            <a:miter lim="800000"/>
            <a:headEnd/>
            <a:tailEnd/>
          </a:ln>
        </p:spPr>
        <p:txBody>
          <a:bodyPr>
            <a:spAutoFit/>
          </a:bodyPr>
          <a:lstStyle/>
          <a:p>
            <a:pPr algn="ctr">
              <a:spcBef>
                <a:spcPct val="50000"/>
              </a:spcBef>
            </a:pPr>
            <a:r>
              <a:rPr lang="en-GB" sz="1600"/>
              <a:t>1995-2000</a:t>
            </a:r>
            <a:endParaRPr lang="en-US" sz="1600"/>
          </a:p>
        </p:txBody>
      </p:sp>
      <p:cxnSp>
        <p:nvCxnSpPr>
          <p:cNvPr id="13323" name="AutoShape 13"/>
          <p:cNvCxnSpPr>
            <a:cxnSpLocks noChangeShapeType="1"/>
            <a:stCxn id="13316" idx="2"/>
            <a:endCxn id="13317" idx="1"/>
          </p:cNvCxnSpPr>
          <p:nvPr/>
        </p:nvCxnSpPr>
        <p:spPr bwMode="auto">
          <a:xfrm rot="16200000" flipH="1">
            <a:off x="2159000" y="3714751"/>
            <a:ext cx="1119187" cy="1116012"/>
          </a:xfrm>
          <a:prstGeom prst="bentConnector2">
            <a:avLst/>
          </a:prstGeom>
          <a:noFill/>
          <a:ln w="9525">
            <a:solidFill>
              <a:schemeClr val="tx1"/>
            </a:solidFill>
            <a:miter lim="800000"/>
            <a:headEnd/>
            <a:tailEnd type="triangle" w="med" len="med"/>
          </a:ln>
        </p:spPr>
      </p:cxnSp>
      <p:sp>
        <p:nvSpPr>
          <p:cNvPr id="13324" name="AutoShape 14"/>
          <p:cNvSpPr>
            <a:spLocks/>
          </p:cNvSpPr>
          <p:nvPr/>
        </p:nvSpPr>
        <p:spPr bwMode="auto">
          <a:xfrm rot="16200000" flipH="1">
            <a:off x="7345363" y="1376363"/>
            <a:ext cx="215900" cy="1873250"/>
          </a:xfrm>
          <a:prstGeom prst="leftBracket">
            <a:avLst>
              <a:gd name="adj" fmla="val 72304"/>
            </a:avLst>
          </a:prstGeom>
          <a:noFill/>
          <a:ln w="9525">
            <a:solidFill>
              <a:schemeClr val="tx1"/>
            </a:solidFill>
            <a:round/>
            <a:headEnd/>
            <a:tailEnd/>
          </a:ln>
        </p:spPr>
        <p:txBody>
          <a:bodyPr wrap="none" anchor="ctr"/>
          <a:lstStyle/>
          <a:p>
            <a:endParaRPr lang="en-US"/>
          </a:p>
        </p:txBody>
      </p:sp>
      <p:sp>
        <p:nvSpPr>
          <p:cNvPr id="13325" name="Text Box 15"/>
          <p:cNvSpPr txBox="1">
            <a:spLocks noChangeArrowheads="1"/>
          </p:cNvSpPr>
          <p:nvPr/>
        </p:nvSpPr>
        <p:spPr bwMode="auto">
          <a:xfrm>
            <a:off x="6731000" y="1773238"/>
            <a:ext cx="1512888" cy="336550"/>
          </a:xfrm>
          <a:prstGeom prst="rect">
            <a:avLst/>
          </a:prstGeom>
          <a:noFill/>
          <a:ln w="9525">
            <a:noFill/>
            <a:miter lim="800000"/>
            <a:headEnd/>
            <a:tailEnd/>
          </a:ln>
        </p:spPr>
        <p:txBody>
          <a:bodyPr>
            <a:spAutoFit/>
          </a:bodyPr>
          <a:lstStyle/>
          <a:p>
            <a:pPr algn="ctr">
              <a:spcBef>
                <a:spcPct val="50000"/>
              </a:spcBef>
            </a:pPr>
            <a:r>
              <a:rPr lang="en-GB" sz="1600"/>
              <a:t>2005-2009</a:t>
            </a:r>
            <a:endParaRPr lang="en-US" sz="1600"/>
          </a:p>
        </p:txBody>
      </p:sp>
      <p:grpSp>
        <p:nvGrpSpPr>
          <p:cNvPr id="2" name="Group 15"/>
          <p:cNvGrpSpPr>
            <a:grpSpLocks/>
          </p:cNvGrpSpPr>
          <p:nvPr/>
        </p:nvGrpSpPr>
        <p:grpSpPr bwMode="auto">
          <a:xfrm>
            <a:off x="2627313" y="3500438"/>
            <a:ext cx="2849562" cy="2119312"/>
            <a:chOff x="2627313" y="3500438"/>
            <a:chExt cx="2849562" cy="2119312"/>
          </a:xfrm>
        </p:grpSpPr>
        <p:sp>
          <p:nvSpPr>
            <p:cNvPr id="13327" name="Freeform 16"/>
            <p:cNvSpPr>
              <a:spLocks/>
            </p:cNvSpPr>
            <p:nvPr/>
          </p:nvSpPr>
          <p:spPr bwMode="auto">
            <a:xfrm>
              <a:off x="2627313" y="3500438"/>
              <a:ext cx="423862" cy="727075"/>
            </a:xfrm>
            <a:custGeom>
              <a:avLst/>
              <a:gdLst>
                <a:gd name="T0" fmla="*/ 0 w 1610"/>
                <a:gd name="T1" fmla="*/ 2147483647 h 1978"/>
                <a:gd name="T2" fmla="*/ 2147483647 w 1610"/>
                <a:gd name="T3" fmla="*/ 2147483647 h 1978"/>
                <a:gd name="T4" fmla="*/ 2147483647 w 1610"/>
                <a:gd name="T5" fmla="*/ 2147483647 h 1978"/>
                <a:gd name="T6" fmla="*/ 2147483647 w 1610"/>
                <a:gd name="T7" fmla="*/ 2147483647 h 1978"/>
                <a:gd name="T8" fmla="*/ 2147483647 w 1610"/>
                <a:gd name="T9" fmla="*/ 2147483647 h 1978"/>
                <a:gd name="T10" fmla="*/ 2147483647 w 1610"/>
                <a:gd name="T11" fmla="*/ 2147483647 h 1978"/>
                <a:gd name="T12" fmla="*/ 2147483647 w 1610"/>
                <a:gd name="T13" fmla="*/ 2147483647 h 1978"/>
                <a:gd name="T14" fmla="*/ 2147483647 w 1610"/>
                <a:gd name="T15" fmla="*/ 2147483647 h 1978"/>
                <a:gd name="T16" fmla="*/ 2147483647 w 1610"/>
                <a:gd name="T17" fmla="*/ 2147483647 h 1978"/>
                <a:gd name="T18" fmla="*/ 2147483647 w 1610"/>
                <a:gd name="T19" fmla="*/ 2147483647 h 1978"/>
                <a:gd name="T20" fmla="*/ 2147483647 w 1610"/>
                <a:gd name="T21" fmla="*/ 2147483647 h 1978"/>
                <a:gd name="T22" fmla="*/ 2147483647 w 1610"/>
                <a:gd name="T23" fmla="*/ 2147483647 h 1978"/>
                <a:gd name="T24" fmla="*/ 2147483647 w 1610"/>
                <a:gd name="T25" fmla="*/ 2147483647 h 1978"/>
                <a:gd name="T26" fmla="*/ 2147483647 w 1610"/>
                <a:gd name="T27" fmla="*/ 2147483647 h 1978"/>
                <a:gd name="T28" fmla="*/ 2147483647 w 1610"/>
                <a:gd name="T29" fmla="*/ 2147483647 h 1978"/>
                <a:gd name="T30" fmla="*/ 2147483647 w 1610"/>
                <a:gd name="T31" fmla="*/ 2147483647 h 1978"/>
                <a:gd name="T32" fmla="*/ 2147483647 w 1610"/>
                <a:gd name="T33" fmla="*/ 2147483647 h 1978"/>
                <a:gd name="T34" fmla="*/ 2147483647 w 1610"/>
                <a:gd name="T35" fmla="*/ 2147483647 h 1978"/>
                <a:gd name="T36" fmla="*/ 2147483647 w 1610"/>
                <a:gd name="T37" fmla="*/ 2147483647 h 1978"/>
                <a:gd name="T38" fmla="*/ 2147483647 w 1610"/>
                <a:gd name="T39" fmla="*/ 2147483647 h 1978"/>
                <a:gd name="T40" fmla="*/ 2147483647 w 1610"/>
                <a:gd name="T41" fmla="*/ 2147483647 h 1978"/>
                <a:gd name="T42" fmla="*/ 2147483647 w 1610"/>
                <a:gd name="T43" fmla="*/ 2147483647 h 1978"/>
                <a:gd name="T44" fmla="*/ 2147483647 w 1610"/>
                <a:gd name="T45" fmla="*/ 2147483647 h 1978"/>
                <a:gd name="T46" fmla="*/ 2147483647 w 1610"/>
                <a:gd name="T47" fmla="*/ 2147483647 h 1978"/>
                <a:gd name="T48" fmla="*/ 2147483647 w 1610"/>
                <a:gd name="T49" fmla="*/ 2147483647 h 1978"/>
                <a:gd name="T50" fmla="*/ 2147483647 w 1610"/>
                <a:gd name="T51" fmla="*/ 2147483647 h 1978"/>
                <a:gd name="T52" fmla="*/ 2147483647 w 1610"/>
                <a:gd name="T53" fmla="*/ 2147483647 h 1978"/>
                <a:gd name="T54" fmla="*/ 2147483647 w 1610"/>
                <a:gd name="T55" fmla="*/ 2147483647 h 1978"/>
                <a:gd name="T56" fmla="*/ 2147483647 w 1610"/>
                <a:gd name="T57" fmla="*/ 2147483647 h 1978"/>
                <a:gd name="T58" fmla="*/ 2147483647 w 1610"/>
                <a:gd name="T59" fmla="*/ 2147483647 h 1978"/>
                <a:gd name="T60" fmla="*/ 2147483647 w 1610"/>
                <a:gd name="T61" fmla="*/ 2147483647 h 1978"/>
                <a:gd name="T62" fmla="*/ 2147483647 w 1610"/>
                <a:gd name="T63" fmla="*/ 2147483647 h 1978"/>
                <a:gd name="T64" fmla="*/ 2147483647 w 1610"/>
                <a:gd name="T65" fmla="*/ 2147483647 h 1978"/>
                <a:gd name="T66" fmla="*/ 2147483647 w 1610"/>
                <a:gd name="T67" fmla="*/ 2147483647 h 1978"/>
                <a:gd name="T68" fmla="*/ 2147483647 w 1610"/>
                <a:gd name="T69" fmla="*/ 2147483647 h 1978"/>
                <a:gd name="T70" fmla="*/ 2147483647 w 1610"/>
                <a:gd name="T71" fmla="*/ 2147483647 h 1978"/>
                <a:gd name="T72" fmla="*/ 2147483647 w 1610"/>
                <a:gd name="T73" fmla="*/ 2147483647 h 1978"/>
                <a:gd name="T74" fmla="*/ 2147483647 w 1610"/>
                <a:gd name="T75" fmla="*/ 2147483647 h 1978"/>
                <a:gd name="T76" fmla="*/ 2147483647 w 1610"/>
                <a:gd name="T77" fmla="*/ 2147483647 h 1978"/>
                <a:gd name="T78" fmla="*/ 2147483647 w 1610"/>
                <a:gd name="T79" fmla="*/ 2147483647 h 1978"/>
                <a:gd name="T80" fmla="*/ 2147483647 w 1610"/>
                <a:gd name="T81" fmla="*/ 2147483647 h 1978"/>
                <a:gd name="T82" fmla="*/ 2147483647 w 1610"/>
                <a:gd name="T83" fmla="*/ 2147483647 h 1978"/>
                <a:gd name="T84" fmla="*/ 2147483647 w 1610"/>
                <a:gd name="T85" fmla="*/ 2147483647 h 1978"/>
                <a:gd name="T86" fmla="*/ 2147483647 w 1610"/>
                <a:gd name="T87" fmla="*/ 2147483647 h 1978"/>
                <a:gd name="T88" fmla="*/ 2147483647 w 1610"/>
                <a:gd name="T89" fmla="*/ 2147483647 h 1978"/>
                <a:gd name="T90" fmla="*/ 2147483647 w 1610"/>
                <a:gd name="T91" fmla="*/ 2147483647 h 1978"/>
                <a:gd name="T92" fmla="*/ 2147483647 w 1610"/>
                <a:gd name="T93" fmla="*/ 2147483647 h 1978"/>
                <a:gd name="T94" fmla="*/ 2147483647 w 1610"/>
                <a:gd name="T95" fmla="*/ 2147483647 h 1978"/>
                <a:gd name="T96" fmla="*/ 2147483647 w 1610"/>
                <a:gd name="T97" fmla="*/ 2147483647 h 197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0"/>
                <a:gd name="T148" fmla="*/ 0 h 1978"/>
                <a:gd name="T149" fmla="*/ 1610 w 1610"/>
                <a:gd name="T150" fmla="*/ 1978 h 197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0" h="1978">
                  <a:moveTo>
                    <a:pt x="0" y="1083"/>
                  </a:moveTo>
                  <a:cubicBezTo>
                    <a:pt x="11" y="1131"/>
                    <a:pt x="40" y="1159"/>
                    <a:pt x="68" y="1197"/>
                  </a:cubicBezTo>
                  <a:cubicBezTo>
                    <a:pt x="112" y="1256"/>
                    <a:pt x="141" y="1336"/>
                    <a:pt x="204" y="1379"/>
                  </a:cubicBezTo>
                  <a:cubicBezTo>
                    <a:pt x="239" y="1433"/>
                    <a:pt x="265" y="1491"/>
                    <a:pt x="318" y="1530"/>
                  </a:cubicBezTo>
                  <a:cubicBezTo>
                    <a:pt x="328" y="1560"/>
                    <a:pt x="344" y="1580"/>
                    <a:pt x="363" y="1606"/>
                  </a:cubicBezTo>
                  <a:cubicBezTo>
                    <a:pt x="376" y="1642"/>
                    <a:pt x="409" y="1686"/>
                    <a:pt x="447" y="1697"/>
                  </a:cubicBezTo>
                  <a:cubicBezTo>
                    <a:pt x="454" y="1721"/>
                    <a:pt x="457" y="1755"/>
                    <a:pt x="477" y="1773"/>
                  </a:cubicBezTo>
                  <a:cubicBezTo>
                    <a:pt x="491" y="1785"/>
                    <a:pt x="523" y="1803"/>
                    <a:pt x="523" y="1803"/>
                  </a:cubicBezTo>
                  <a:cubicBezTo>
                    <a:pt x="537" y="1866"/>
                    <a:pt x="577" y="1931"/>
                    <a:pt x="621" y="1978"/>
                  </a:cubicBezTo>
                  <a:cubicBezTo>
                    <a:pt x="633" y="1930"/>
                    <a:pt x="652" y="1885"/>
                    <a:pt x="674" y="1841"/>
                  </a:cubicBezTo>
                  <a:cubicBezTo>
                    <a:pt x="696" y="1797"/>
                    <a:pt x="710" y="1737"/>
                    <a:pt x="727" y="1690"/>
                  </a:cubicBezTo>
                  <a:cubicBezTo>
                    <a:pt x="754" y="1613"/>
                    <a:pt x="793" y="1540"/>
                    <a:pt x="818" y="1462"/>
                  </a:cubicBezTo>
                  <a:cubicBezTo>
                    <a:pt x="849" y="1365"/>
                    <a:pt x="854" y="1248"/>
                    <a:pt x="902" y="1159"/>
                  </a:cubicBezTo>
                  <a:cubicBezTo>
                    <a:pt x="919" y="1088"/>
                    <a:pt x="895" y="1173"/>
                    <a:pt x="932" y="1098"/>
                  </a:cubicBezTo>
                  <a:cubicBezTo>
                    <a:pt x="939" y="1084"/>
                    <a:pt x="940" y="1067"/>
                    <a:pt x="947" y="1053"/>
                  </a:cubicBezTo>
                  <a:cubicBezTo>
                    <a:pt x="964" y="1018"/>
                    <a:pt x="991" y="989"/>
                    <a:pt x="1008" y="954"/>
                  </a:cubicBezTo>
                  <a:cubicBezTo>
                    <a:pt x="1055" y="860"/>
                    <a:pt x="1113" y="774"/>
                    <a:pt x="1174" y="689"/>
                  </a:cubicBezTo>
                  <a:cubicBezTo>
                    <a:pt x="1194" y="662"/>
                    <a:pt x="1203" y="638"/>
                    <a:pt x="1227" y="613"/>
                  </a:cubicBezTo>
                  <a:cubicBezTo>
                    <a:pt x="1241" y="559"/>
                    <a:pt x="1281" y="495"/>
                    <a:pt x="1326" y="462"/>
                  </a:cubicBezTo>
                  <a:cubicBezTo>
                    <a:pt x="1343" y="436"/>
                    <a:pt x="1364" y="413"/>
                    <a:pt x="1379" y="386"/>
                  </a:cubicBezTo>
                  <a:cubicBezTo>
                    <a:pt x="1386" y="374"/>
                    <a:pt x="1387" y="360"/>
                    <a:pt x="1394" y="348"/>
                  </a:cubicBezTo>
                  <a:cubicBezTo>
                    <a:pt x="1410" y="322"/>
                    <a:pt x="1437" y="299"/>
                    <a:pt x="1455" y="272"/>
                  </a:cubicBezTo>
                  <a:cubicBezTo>
                    <a:pt x="1466" y="238"/>
                    <a:pt x="1479" y="226"/>
                    <a:pt x="1508" y="204"/>
                  </a:cubicBezTo>
                  <a:cubicBezTo>
                    <a:pt x="1528" y="164"/>
                    <a:pt x="1531" y="121"/>
                    <a:pt x="1553" y="83"/>
                  </a:cubicBezTo>
                  <a:cubicBezTo>
                    <a:pt x="1595" y="9"/>
                    <a:pt x="1541" y="90"/>
                    <a:pt x="1591" y="30"/>
                  </a:cubicBezTo>
                  <a:cubicBezTo>
                    <a:pt x="1597" y="23"/>
                    <a:pt x="1610" y="15"/>
                    <a:pt x="1606" y="7"/>
                  </a:cubicBezTo>
                  <a:cubicBezTo>
                    <a:pt x="1603" y="0"/>
                    <a:pt x="1591" y="13"/>
                    <a:pt x="1584" y="15"/>
                  </a:cubicBezTo>
                  <a:cubicBezTo>
                    <a:pt x="1576" y="18"/>
                    <a:pt x="1569" y="20"/>
                    <a:pt x="1561" y="22"/>
                  </a:cubicBezTo>
                  <a:cubicBezTo>
                    <a:pt x="1539" y="44"/>
                    <a:pt x="1523" y="57"/>
                    <a:pt x="1493" y="68"/>
                  </a:cubicBezTo>
                  <a:cubicBezTo>
                    <a:pt x="1461" y="99"/>
                    <a:pt x="1429" y="132"/>
                    <a:pt x="1394" y="159"/>
                  </a:cubicBezTo>
                  <a:cubicBezTo>
                    <a:pt x="1345" y="196"/>
                    <a:pt x="1302" y="203"/>
                    <a:pt x="1258" y="250"/>
                  </a:cubicBezTo>
                  <a:cubicBezTo>
                    <a:pt x="1242" y="295"/>
                    <a:pt x="1210" y="306"/>
                    <a:pt x="1182" y="340"/>
                  </a:cubicBezTo>
                  <a:cubicBezTo>
                    <a:pt x="1145" y="384"/>
                    <a:pt x="1102" y="428"/>
                    <a:pt x="1061" y="469"/>
                  </a:cubicBezTo>
                  <a:cubicBezTo>
                    <a:pt x="1000" y="609"/>
                    <a:pt x="897" y="718"/>
                    <a:pt x="818" y="848"/>
                  </a:cubicBezTo>
                  <a:cubicBezTo>
                    <a:pt x="816" y="858"/>
                    <a:pt x="818" y="871"/>
                    <a:pt x="811" y="879"/>
                  </a:cubicBezTo>
                  <a:cubicBezTo>
                    <a:pt x="799" y="893"/>
                    <a:pt x="778" y="896"/>
                    <a:pt x="765" y="909"/>
                  </a:cubicBezTo>
                  <a:cubicBezTo>
                    <a:pt x="757" y="917"/>
                    <a:pt x="751" y="927"/>
                    <a:pt x="742" y="932"/>
                  </a:cubicBezTo>
                  <a:cubicBezTo>
                    <a:pt x="728" y="940"/>
                    <a:pt x="697" y="947"/>
                    <a:pt x="697" y="947"/>
                  </a:cubicBezTo>
                  <a:cubicBezTo>
                    <a:pt x="692" y="955"/>
                    <a:pt x="688" y="964"/>
                    <a:pt x="682" y="970"/>
                  </a:cubicBezTo>
                  <a:cubicBezTo>
                    <a:pt x="676" y="976"/>
                    <a:pt x="665" y="978"/>
                    <a:pt x="659" y="985"/>
                  </a:cubicBezTo>
                  <a:cubicBezTo>
                    <a:pt x="654" y="991"/>
                    <a:pt x="655" y="1000"/>
                    <a:pt x="651" y="1007"/>
                  </a:cubicBezTo>
                  <a:cubicBezTo>
                    <a:pt x="627" y="1051"/>
                    <a:pt x="598" y="1091"/>
                    <a:pt x="576" y="1136"/>
                  </a:cubicBezTo>
                  <a:cubicBezTo>
                    <a:pt x="566" y="1182"/>
                    <a:pt x="556" y="1225"/>
                    <a:pt x="530" y="1265"/>
                  </a:cubicBezTo>
                  <a:cubicBezTo>
                    <a:pt x="521" y="1305"/>
                    <a:pt x="519" y="1333"/>
                    <a:pt x="485" y="1356"/>
                  </a:cubicBezTo>
                  <a:cubicBezTo>
                    <a:pt x="446" y="1343"/>
                    <a:pt x="433" y="1317"/>
                    <a:pt x="401" y="1295"/>
                  </a:cubicBezTo>
                  <a:cubicBezTo>
                    <a:pt x="393" y="1282"/>
                    <a:pt x="367" y="1238"/>
                    <a:pt x="348" y="1227"/>
                  </a:cubicBezTo>
                  <a:cubicBezTo>
                    <a:pt x="332" y="1218"/>
                    <a:pt x="311" y="1220"/>
                    <a:pt x="295" y="1212"/>
                  </a:cubicBezTo>
                  <a:cubicBezTo>
                    <a:pt x="232" y="1180"/>
                    <a:pt x="187" y="1173"/>
                    <a:pt x="113" y="1167"/>
                  </a:cubicBezTo>
                  <a:cubicBezTo>
                    <a:pt x="71" y="1152"/>
                    <a:pt x="51" y="1136"/>
                    <a:pt x="7" y="1136"/>
                  </a:cubicBezTo>
                </a:path>
              </a:pathLst>
            </a:custGeom>
            <a:solidFill>
              <a:srgbClr val="0AA218"/>
            </a:solidFill>
            <a:ln w="9525">
              <a:solidFill>
                <a:schemeClr val="tx1"/>
              </a:solidFill>
              <a:round/>
              <a:headEnd/>
              <a:tailEnd/>
            </a:ln>
          </p:spPr>
          <p:txBody>
            <a:bodyPr/>
            <a:lstStyle/>
            <a:p>
              <a:endParaRPr lang="en-GB"/>
            </a:p>
          </p:txBody>
        </p:sp>
        <p:pic>
          <p:nvPicPr>
            <p:cNvPr id="13328" name="Picture 17"/>
            <p:cNvPicPr>
              <a:picLocks noChangeAspect="1" noChangeArrowheads="1"/>
            </p:cNvPicPr>
            <p:nvPr/>
          </p:nvPicPr>
          <p:blipFill>
            <a:blip r:embed="rId2" cstate="print"/>
            <a:srcRect/>
            <a:stretch>
              <a:fillRect/>
            </a:stretch>
          </p:blipFill>
          <p:spPr bwMode="auto">
            <a:xfrm>
              <a:off x="5000625" y="5143500"/>
              <a:ext cx="476250" cy="476250"/>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p:cNvSpPr>
            <a:spLocks noChangeArrowheads="1"/>
          </p:cNvSpPr>
          <p:nvPr/>
        </p:nvSpPr>
        <p:spPr bwMode="auto">
          <a:xfrm>
            <a:off x="3275013" y="3068638"/>
            <a:ext cx="1296987" cy="431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GB"/>
          </a:p>
        </p:txBody>
      </p:sp>
      <p:sp>
        <p:nvSpPr>
          <p:cNvPr id="14339" name="Rectangle 5"/>
          <p:cNvSpPr>
            <a:spLocks noChangeArrowheads="1"/>
          </p:cNvSpPr>
          <p:nvPr/>
        </p:nvSpPr>
        <p:spPr bwMode="auto">
          <a:xfrm>
            <a:off x="1331913" y="2349500"/>
            <a:ext cx="6840537" cy="3959225"/>
          </a:xfrm>
          <a:prstGeom prst="rect">
            <a:avLst/>
          </a:prstGeom>
          <a:noFill/>
          <a:ln w="9525">
            <a:noFill/>
            <a:miter lim="800000"/>
            <a:headEnd/>
            <a:tailEnd/>
          </a:ln>
        </p:spPr>
        <p:txBody>
          <a:bodyPr lIns="0" tIns="0" rIns="0" bIns="0"/>
          <a:lstStyle/>
          <a:p>
            <a:pPr marL="365125" indent="-365125">
              <a:lnSpc>
                <a:spcPts val="2800"/>
              </a:lnSpc>
              <a:spcAft>
                <a:spcPts val="1400"/>
              </a:spcAft>
              <a:buClr>
                <a:srgbClr val="0066FF"/>
              </a:buClr>
              <a:buSzPct val="140000"/>
              <a:buFontTx/>
              <a:buChar char="•"/>
            </a:pPr>
            <a:endParaRPr lang="en-US" sz="2000">
              <a:solidFill>
                <a:schemeClr val="tx2"/>
              </a:solidFill>
            </a:endParaRPr>
          </a:p>
        </p:txBody>
      </p:sp>
      <p:sp>
        <p:nvSpPr>
          <p:cNvPr id="14340" name="Text Box 5"/>
          <p:cNvSpPr txBox="1">
            <a:spLocks noChangeArrowheads="1"/>
          </p:cNvSpPr>
          <p:nvPr/>
        </p:nvSpPr>
        <p:spPr bwMode="auto">
          <a:xfrm>
            <a:off x="1116013" y="2924175"/>
            <a:ext cx="2087562" cy="788988"/>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t>Research 1</a:t>
            </a:r>
          </a:p>
          <a:p>
            <a:pPr>
              <a:spcBef>
                <a:spcPct val="50000"/>
              </a:spcBef>
            </a:pPr>
            <a:r>
              <a:rPr lang="en-GB"/>
              <a:t>HEI X</a:t>
            </a:r>
            <a:endParaRPr lang="en-US">
              <a:solidFill>
                <a:srgbClr val="CC0000"/>
              </a:solidFill>
            </a:endParaRPr>
          </a:p>
        </p:txBody>
      </p:sp>
      <p:sp>
        <p:nvSpPr>
          <p:cNvPr id="14341" name="AutoShape 7"/>
          <p:cNvSpPr>
            <a:spLocks noChangeArrowheads="1"/>
          </p:cNvSpPr>
          <p:nvPr/>
        </p:nvSpPr>
        <p:spPr bwMode="auto">
          <a:xfrm>
            <a:off x="4572000" y="2420938"/>
            <a:ext cx="1728788" cy="1657350"/>
          </a:xfrm>
          <a:prstGeom prst="hexagon">
            <a:avLst>
              <a:gd name="adj" fmla="val 26078"/>
              <a:gd name="vf" fmla="val 115470"/>
            </a:avLst>
          </a:prstGeom>
          <a:solidFill>
            <a:schemeClr val="accent1"/>
          </a:solidFill>
          <a:ln w="9525">
            <a:solidFill>
              <a:schemeClr val="tx1"/>
            </a:solidFill>
            <a:miter lim="800000"/>
            <a:headEnd/>
            <a:tailEnd/>
          </a:ln>
        </p:spPr>
        <p:txBody>
          <a:bodyPr wrap="none" anchor="ctr"/>
          <a:lstStyle/>
          <a:p>
            <a:pPr algn="ctr"/>
            <a:r>
              <a:rPr lang="en-GB"/>
              <a:t>Impact 1</a:t>
            </a:r>
            <a:endParaRPr lang="en-US"/>
          </a:p>
        </p:txBody>
      </p:sp>
      <p:sp>
        <p:nvSpPr>
          <p:cNvPr id="14342" name="AutoShape 8"/>
          <p:cNvSpPr>
            <a:spLocks/>
          </p:cNvSpPr>
          <p:nvPr/>
        </p:nvSpPr>
        <p:spPr bwMode="auto">
          <a:xfrm rot="16200000" flipH="1">
            <a:off x="2087563" y="1376363"/>
            <a:ext cx="215900" cy="1873250"/>
          </a:xfrm>
          <a:prstGeom prst="leftBracket">
            <a:avLst>
              <a:gd name="adj" fmla="val 72304"/>
            </a:avLst>
          </a:prstGeom>
          <a:noFill/>
          <a:ln w="9525">
            <a:solidFill>
              <a:schemeClr val="tx1"/>
            </a:solidFill>
            <a:round/>
            <a:headEnd/>
            <a:tailEnd/>
          </a:ln>
        </p:spPr>
        <p:txBody>
          <a:bodyPr wrap="none" anchor="ctr"/>
          <a:lstStyle/>
          <a:p>
            <a:endParaRPr lang="en-US"/>
          </a:p>
        </p:txBody>
      </p:sp>
      <p:sp>
        <p:nvSpPr>
          <p:cNvPr id="14343" name="AutoShape 9"/>
          <p:cNvSpPr>
            <a:spLocks/>
          </p:cNvSpPr>
          <p:nvPr/>
        </p:nvSpPr>
        <p:spPr bwMode="auto">
          <a:xfrm rot="16200000" flipH="1">
            <a:off x="3960813" y="1376363"/>
            <a:ext cx="215900" cy="1873250"/>
          </a:xfrm>
          <a:prstGeom prst="leftBracket">
            <a:avLst>
              <a:gd name="adj" fmla="val 72304"/>
            </a:avLst>
          </a:prstGeom>
          <a:noFill/>
          <a:ln w="9525">
            <a:solidFill>
              <a:schemeClr val="tx1"/>
            </a:solidFill>
            <a:round/>
            <a:headEnd/>
            <a:tailEnd/>
          </a:ln>
        </p:spPr>
        <p:txBody>
          <a:bodyPr wrap="none" anchor="ctr"/>
          <a:lstStyle/>
          <a:p>
            <a:endParaRPr lang="en-US"/>
          </a:p>
        </p:txBody>
      </p:sp>
      <p:sp>
        <p:nvSpPr>
          <p:cNvPr id="14344" name="Text Box 10"/>
          <p:cNvSpPr txBox="1">
            <a:spLocks noChangeArrowheads="1"/>
          </p:cNvSpPr>
          <p:nvPr/>
        </p:nvSpPr>
        <p:spPr bwMode="auto">
          <a:xfrm>
            <a:off x="1403350" y="1773238"/>
            <a:ext cx="1512888" cy="336550"/>
          </a:xfrm>
          <a:prstGeom prst="rect">
            <a:avLst/>
          </a:prstGeom>
          <a:noFill/>
          <a:ln w="9525">
            <a:noFill/>
            <a:miter lim="800000"/>
            <a:headEnd/>
            <a:tailEnd/>
          </a:ln>
        </p:spPr>
        <p:txBody>
          <a:bodyPr>
            <a:spAutoFit/>
          </a:bodyPr>
          <a:lstStyle/>
          <a:p>
            <a:pPr algn="ctr">
              <a:spcBef>
                <a:spcPct val="50000"/>
              </a:spcBef>
            </a:pPr>
            <a:r>
              <a:rPr lang="en-GB" sz="1600"/>
              <a:t>1990-1995</a:t>
            </a:r>
            <a:endParaRPr lang="en-US" sz="1600"/>
          </a:p>
        </p:txBody>
      </p:sp>
      <p:sp>
        <p:nvSpPr>
          <p:cNvPr id="14345" name="Text Box 11"/>
          <p:cNvSpPr txBox="1">
            <a:spLocks noChangeArrowheads="1"/>
          </p:cNvSpPr>
          <p:nvPr/>
        </p:nvSpPr>
        <p:spPr bwMode="auto">
          <a:xfrm>
            <a:off x="3419475" y="1773238"/>
            <a:ext cx="1512888" cy="336550"/>
          </a:xfrm>
          <a:prstGeom prst="rect">
            <a:avLst/>
          </a:prstGeom>
          <a:noFill/>
          <a:ln w="9525">
            <a:noFill/>
            <a:miter lim="800000"/>
            <a:headEnd/>
            <a:tailEnd/>
          </a:ln>
        </p:spPr>
        <p:txBody>
          <a:bodyPr>
            <a:spAutoFit/>
          </a:bodyPr>
          <a:lstStyle/>
          <a:p>
            <a:pPr algn="ctr">
              <a:spcBef>
                <a:spcPct val="50000"/>
              </a:spcBef>
            </a:pPr>
            <a:r>
              <a:rPr lang="en-GB" sz="1600"/>
              <a:t>1995-2000</a:t>
            </a:r>
            <a:endParaRPr lang="en-US" sz="1600"/>
          </a:p>
        </p:txBody>
      </p:sp>
      <p:sp>
        <p:nvSpPr>
          <p:cNvPr id="14346" name="AutoShape 12"/>
          <p:cNvSpPr>
            <a:spLocks noChangeArrowheads="1"/>
          </p:cNvSpPr>
          <p:nvPr/>
        </p:nvSpPr>
        <p:spPr bwMode="auto">
          <a:xfrm>
            <a:off x="5867400" y="3213100"/>
            <a:ext cx="1728788" cy="1657350"/>
          </a:xfrm>
          <a:prstGeom prst="hexagon">
            <a:avLst>
              <a:gd name="adj" fmla="val 26078"/>
              <a:gd name="vf" fmla="val 115470"/>
            </a:avLst>
          </a:prstGeom>
          <a:solidFill>
            <a:schemeClr val="accent1"/>
          </a:solidFill>
          <a:ln w="9525">
            <a:solidFill>
              <a:schemeClr val="tx1"/>
            </a:solidFill>
            <a:miter lim="800000"/>
            <a:headEnd/>
            <a:tailEnd/>
          </a:ln>
        </p:spPr>
        <p:txBody>
          <a:bodyPr wrap="none" anchor="ctr"/>
          <a:lstStyle/>
          <a:p>
            <a:pPr algn="ctr"/>
            <a:r>
              <a:rPr lang="en-GB"/>
              <a:t>Impact 2</a:t>
            </a:r>
            <a:endParaRPr lang="en-US"/>
          </a:p>
        </p:txBody>
      </p:sp>
      <p:sp>
        <p:nvSpPr>
          <p:cNvPr id="14347" name="AutoShape 13"/>
          <p:cNvSpPr>
            <a:spLocks/>
          </p:cNvSpPr>
          <p:nvPr/>
        </p:nvSpPr>
        <p:spPr bwMode="auto">
          <a:xfrm rot="16200000" flipH="1">
            <a:off x="5832475" y="1376363"/>
            <a:ext cx="215900" cy="1873250"/>
          </a:xfrm>
          <a:prstGeom prst="leftBracket">
            <a:avLst>
              <a:gd name="adj" fmla="val 72304"/>
            </a:avLst>
          </a:prstGeom>
          <a:noFill/>
          <a:ln w="9525">
            <a:solidFill>
              <a:schemeClr val="tx1"/>
            </a:solidFill>
            <a:round/>
            <a:headEnd/>
            <a:tailEnd/>
          </a:ln>
        </p:spPr>
        <p:txBody>
          <a:bodyPr wrap="none" anchor="ctr"/>
          <a:lstStyle/>
          <a:p>
            <a:endParaRPr lang="en-US"/>
          </a:p>
        </p:txBody>
      </p:sp>
      <p:sp>
        <p:nvSpPr>
          <p:cNvPr id="14348" name="AutoShape 14"/>
          <p:cNvSpPr>
            <a:spLocks/>
          </p:cNvSpPr>
          <p:nvPr/>
        </p:nvSpPr>
        <p:spPr bwMode="auto">
          <a:xfrm rot="16200000" flipH="1">
            <a:off x="7705725" y="1376363"/>
            <a:ext cx="215900" cy="1873250"/>
          </a:xfrm>
          <a:prstGeom prst="leftBracket">
            <a:avLst>
              <a:gd name="adj" fmla="val 72304"/>
            </a:avLst>
          </a:prstGeom>
          <a:noFill/>
          <a:ln w="9525">
            <a:solidFill>
              <a:schemeClr val="tx1"/>
            </a:solidFill>
            <a:round/>
            <a:headEnd/>
            <a:tailEnd/>
          </a:ln>
        </p:spPr>
        <p:txBody>
          <a:bodyPr wrap="none" anchor="ctr"/>
          <a:lstStyle/>
          <a:p>
            <a:endParaRPr lang="en-US"/>
          </a:p>
        </p:txBody>
      </p:sp>
      <p:sp>
        <p:nvSpPr>
          <p:cNvPr id="14349" name="Text Box 15"/>
          <p:cNvSpPr txBox="1">
            <a:spLocks noChangeArrowheads="1"/>
          </p:cNvSpPr>
          <p:nvPr/>
        </p:nvSpPr>
        <p:spPr bwMode="auto">
          <a:xfrm>
            <a:off x="5146675" y="1773238"/>
            <a:ext cx="1512888" cy="336550"/>
          </a:xfrm>
          <a:prstGeom prst="rect">
            <a:avLst/>
          </a:prstGeom>
          <a:noFill/>
          <a:ln w="9525">
            <a:noFill/>
            <a:miter lim="800000"/>
            <a:headEnd/>
            <a:tailEnd/>
          </a:ln>
        </p:spPr>
        <p:txBody>
          <a:bodyPr>
            <a:spAutoFit/>
          </a:bodyPr>
          <a:lstStyle/>
          <a:p>
            <a:pPr algn="ctr">
              <a:spcBef>
                <a:spcPct val="50000"/>
              </a:spcBef>
            </a:pPr>
            <a:r>
              <a:rPr lang="en-GB" sz="1600"/>
              <a:t>2000-2005</a:t>
            </a:r>
            <a:endParaRPr lang="en-US" sz="1600"/>
          </a:p>
        </p:txBody>
      </p:sp>
      <p:sp>
        <p:nvSpPr>
          <p:cNvPr id="14350" name="Text Box 16"/>
          <p:cNvSpPr txBox="1">
            <a:spLocks noChangeArrowheads="1"/>
          </p:cNvSpPr>
          <p:nvPr/>
        </p:nvSpPr>
        <p:spPr bwMode="auto">
          <a:xfrm>
            <a:off x="7019925" y="1773238"/>
            <a:ext cx="1512888" cy="336550"/>
          </a:xfrm>
          <a:prstGeom prst="rect">
            <a:avLst/>
          </a:prstGeom>
          <a:noFill/>
          <a:ln w="9525">
            <a:noFill/>
            <a:miter lim="800000"/>
            <a:headEnd/>
            <a:tailEnd/>
          </a:ln>
        </p:spPr>
        <p:txBody>
          <a:bodyPr>
            <a:spAutoFit/>
          </a:bodyPr>
          <a:lstStyle/>
          <a:p>
            <a:pPr algn="ctr">
              <a:spcBef>
                <a:spcPct val="50000"/>
              </a:spcBef>
            </a:pPr>
            <a:r>
              <a:rPr lang="en-GB" sz="1600"/>
              <a:t>2005-2009</a:t>
            </a:r>
            <a:endParaRPr lang="en-US" sz="1600"/>
          </a:p>
        </p:txBody>
      </p:sp>
      <p:sp>
        <p:nvSpPr>
          <p:cNvPr id="14351" name="AutoShape 17"/>
          <p:cNvSpPr>
            <a:spLocks noChangeArrowheads="1"/>
          </p:cNvSpPr>
          <p:nvPr/>
        </p:nvSpPr>
        <p:spPr bwMode="auto">
          <a:xfrm>
            <a:off x="7164388" y="2420938"/>
            <a:ext cx="1728787" cy="1657350"/>
          </a:xfrm>
          <a:prstGeom prst="hexagon">
            <a:avLst>
              <a:gd name="adj" fmla="val 26078"/>
              <a:gd name="vf" fmla="val 115470"/>
            </a:avLst>
          </a:prstGeom>
          <a:solidFill>
            <a:schemeClr val="accent1"/>
          </a:solidFill>
          <a:ln w="9525">
            <a:solidFill>
              <a:schemeClr val="tx1"/>
            </a:solidFill>
            <a:miter lim="800000"/>
            <a:headEnd/>
            <a:tailEnd/>
          </a:ln>
        </p:spPr>
        <p:txBody>
          <a:bodyPr wrap="none" anchor="ctr"/>
          <a:lstStyle/>
          <a:p>
            <a:pPr algn="ctr"/>
            <a:r>
              <a:rPr lang="en-GB"/>
              <a:t>Impact 3</a:t>
            </a:r>
            <a:endParaRPr lang="en-US"/>
          </a:p>
        </p:txBody>
      </p:sp>
      <p:grpSp>
        <p:nvGrpSpPr>
          <p:cNvPr id="2" name="Group 18"/>
          <p:cNvGrpSpPr>
            <a:grpSpLocks/>
          </p:cNvGrpSpPr>
          <p:nvPr/>
        </p:nvGrpSpPr>
        <p:grpSpPr bwMode="auto">
          <a:xfrm>
            <a:off x="2411413" y="3429000"/>
            <a:ext cx="5392737" cy="976313"/>
            <a:chOff x="2411413" y="3429000"/>
            <a:chExt cx="5392737" cy="976313"/>
          </a:xfrm>
        </p:grpSpPr>
        <p:sp>
          <p:nvSpPr>
            <p:cNvPr id="14353" name="Freeform 18"/>
            <p:cNvSpPr>
              <a:spLocks/>
            </p:cNvSpPr>
            <p:nvPr/>
          </p:nvSpPr>
          <p:spPr bwMode="auto">
            <a:xfrm>
              <a:off x="2411413" y="3429000"/>
              <a:ext cx="423862" cy="727075"/>
            </a:xfrm>
            <a:custGeom>
              <a:avLst/>
              <a:gdLst>
                <a:gd name="T0" fmla="*/ 0 w 1610"/>
                <a:gd name="T1" fmla="*/ 2147483647 h 1978"/>
                <a:gd name="T2" fmla="*/ 2147483647 w 1610"/>
                <a:gd name="T3" fmla="*/ 2147483647 h 1978"/>
                <a:gd name="T4" fmla="*/ 2147483647 w 1610"/>
                <a:gd name="T5" fmla="*/ 2147483647 h 1978"/>
                <a:gd name="T6" fmla="*/ 2147483647 w 1610"/>
                <a:gd name="T7" fmla="*/ 2147483647 h 1978"/>
                <a:gd name="T8" fmla="*/ 2147483647 w 1610"/>
                <a:gd name="T9" fmla="*/ 2147483647 h 1978"/>
                <a:gd name="T10" fmla="*/ 2147483647 w 1610"/>
                <a:gd name="T11" fmla="*/ 2147483647 h 1978"/>
                <a:gd name="T12" fmla="*/ 2147483647 w 1610"/>
                <a:gd name="T13" fmla="*/ 2147483647 h 1978"/>
                <a:gd name="T14" fmla="*/ 2147483647 w 1610"/>
                <a:gd name="T15" fmla="*/ 2147483647 h 1978"/>
                <a:gd name="T16" fmla="*/ 2147483647 w 1610"/>
                <a:gd name="T17" fmla="*/ 2147483647 h 1978"/>
                <a:gd name="T18" fmla="*/ 2147483647 w 1610"/>
                <a:gd name="T19" fmla="*/ 2147483647 h 1978"/>
                <a:gd name="T20" fmla="*/ 2147483647 w 1610"/>
                <a:gd name="T21" fmla="*/ 2147483647 h 1978"/>
                <a:gd name="T22" fmla="*/ 2147483647 w 1610"/>
                <a:gd name="T23" fmla="*/ 2147483647 h 1978"/>
                <a:gd name="T24" fmla="*/ 2147483647 w 1610"/>
                <a:gd name="T25" fmla="*/ 2147483647 h 1978"/>
                <a:gd name="T26" fmla="*/ 2147483647 w 1610"/>
                <a:gd name="T27" fmla="*/ 2147483647 h 1978"/>
                <a:gd name="T28" fmla="*/ 2147483647 w 1610"/>
                <a:gd name="T29" fmla="*/ 2147483647 h 1978"/>
                <a:gd name="T30" fmla="*/ 2147483647 w 1610"/>
                <a:gd name="T31" fmla="*/ 2147483647 h 1978"/>
                <a:gd name="T32" fmla="*/ 2147483647 w 1610"/>
                <a:gd name="T33" fmla="*/ 2147483647 h 1978"/>
                <a:gd name="T34" fmla="*/ 2147483647 w 1610"/>
                <a:gd name="T35" fmla="*/ 2147483647 h 1978"/>
                <a:gd name="T36" fmla="*/ 2147483647 w 1610"/>
                <a:gd name="T37" fmla="*/ 2147483647 h 1978"/>
                <a:gd name="T38" fmla="*/ 2147483647 w 1610"/>
                <a:gd name="T39" fmla="*/ 2147483647 h 1978"/>
                <a:gd name="T40" fmla="*/ 2147483647 w 1610"/>
                <a:gd name="T41" fmla="*/ 2147483647 h 1978"/>
                <a:gd name="T42" fmla="*/ 2147483647 w 1610"/>
                <a:gd name="T43" fmla="*/ 2147483647 h 1978"/>
                <a:gd name="T44" fmla="*/ 2147483647 w 1610"/>
                <a:gd name="T45" fmla="*/ 2147483647 h 1978"/>
                <a:gd name="T46" fmla="*/ 2147483647 w 1610"/>
                <a:gd name="T47" fmla="*/ 2147483647 h 1978"/>
                <a:gd name="T48" fmla="*/ 2147483647 w 1610"/>
                <a:gd name="T49" fmla="*/ 2147483647 h 1978"/>
                <a:gd name="T50" fmla="*/ 2147483647 w 1610"/>
                <a:gd name="T51" fmla="*/ 2147483647 h 1978"/>
                <a:gd name="T52" fmla="*/ 2147483647 w 1610"/>
                <a:gd name="T53" fmla="*/ 2147483647 h 1978"/>
                <a:gd name="T54" fmla="*/ 2147483647 w 1610"/>
                <a:gd name="T55" fmla="*/ 2147483647 h 1978"/>
                <a:gd name="T56" fmla="*/ 2147483647 w 1610"/>
                <a:gd name="T57" fmla="*/ 2147483647 h 1978"/>
                <a:gd name="T58" fmla="*/ 2147483647 w 1610"/>
                <a:gd name="T59" fmla="*/ 2147483647 h 1978"/>
                <a:gd name="T60" fmla="*/ 2147483647 w 1610"/>
                <a:gd name="T61" fmla="*/ 2147483647 h 1978"/>
                <a:gd name="T62" fmla="*/ 2147483647 w 1610"/>
                <a:gd name="T63" fmla="*/ 2147483647 h 1978"/>
                <a:gd name="T64" fmla="*/ 2147483647 w 1610"/>
                <a:gd name="T65" fmla="*/ 2147483647 h 1978"/>
                <a:gd name="T66" fmla="*/ 2147483647 w 1610"/>
                <a:gd name="T67" fmla="*/ 2147483647 h 1978"/>
                <a:gd name="T68" fmla="*/ 2147483647 w 1610"/>
                <a:gd name="T69" fmla="*/ 2147483647 h 1978"/>
                <a:gd name="T70" fmla="*/ 2147483647 w 1610"/>
                <a:gd name="T71" fmla="*/ 2147483647 h 1978"/>
                <a:gd name="T72" fmla="*/ 2147483647 w 1610"/>
                <a:gd name="T73" fmla="*/ 2147483647 h 1978"/>
                <a:gd name="T74" fmla="*/ 2147483647 w 1610"/>
                <a:gd name="T75" fmla="*/ 2147483647 h 1978"/>
                <a:gd name="T76" fmla="*/ 2147483647 w 1610"/>
                <a:gd name="T77" fmla="*/ 2147483647 h 1978"/>
                <a:gd name="T78" fmla="*/ 2147483647 w 1610"/>
                <a:gd name="T79" fmla="*/ 2147483647 h 1978"/>
                <a:gd name="T80" fmla="*/ 2147483647 w 1610"/>
                <a:gd name="T81" fmla="*/ 2147483647 h 1978"/>
                <a:gd name="T82" fmla="*/ 2147483647 w 1610"/>
                <a:gd name="T83" fmla="*/ 2147483647 h 1978"/>
                <a:gd name="T84" fmla="*/ 2147483647 w 1610"/>
                <a:gd name="T85" fmla="*/ 2147483647 h 1978"/>
                <a:gd name="T86" fmla="*/ 2147483647 w 1610"/>
                <a:gd name="T87" fmla="*/ 2147483647 h 1978"/>
                <a:gd name="T88" fmla="*/ 2147483647 w 1610"/>
                <a:gd name="T89" fmla="*/ 2147483647 h 1978"/>
                <a:gd name="T90" fmla="*/ 2147483647 w 1610"/>
                <a:gd name="T91" fmla="*/ 2147483647 h 1978"/>
                <a:gd name="T92" fmla="*/ 2147483647 w 1610"/>
                <a:gd name="T93" fmla="*/ 2147483647 h 1978"/>
                <a:gd name="T94" fmla="*/ 2147483647 w 1610"/>
                <a:gd name="T95" fmla="*/ 2147483647 h 1978"/>
                <a:gd name="T96" fmla="*/ 2147483647 w 1610"/>
                <a:gd name="T97" fmla="*/ 2147483647 h 197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0"/>
                <a:gd name="T148" fmla="*/ 0 h 1978"/>
                <a:gd name="T149" fmla="*/ 1610 w 1610"/>
                <a:gd name="T150" fmla="*/ 1978 h 197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0" h="1978">
                  <a:moveTo>
                    <a:pt x="0" y="1083"/>
                  </a:moveTo>
                  <a:cubicBezTo>
                    <a:pt x="11" y="1131"/>
                    <a:pt x="40" y="1159"/>
                    <a:pt x="68" y="1197"/>
                  </a:cubicBezTo>
                  <a:cubicBezTo>
                    <a:pt x="112" y="1256"/>
                    <a:pt x="141" y="1336"/>
                    <a:pt x="204" y="1379"/>
                  </a:cubicBezTo>
                  <a:cubicBezTo>
                    <a:pt x="239" y="1433"/>
                    <a:pt x="265" y="1491"/>
                    <a:pt x="318" y="1530"/>
                  </a:cubicBezTo>
                  <a:cubicBezTo>
                    <a:pt x="328" y="1560"/>
                    <a:pt x="344" y="1580"/>
                    <a:pt x="363" y="1606"/>
                  </a:cubicBezTo>
                  <a:cubicBezTo>
                    <a:pt x="376" y="1642"/>
                    <a:pt x="409" y="1686"/>
                    <a:pt x="447" y="1697"/>
                  </a:cubicBezTo>
                  <a:cubicBezTo>
                    <a:pt x="454" y="1721"/>
                    <a:pt x="457" y="1755"/>
                    <a:pt x="477" y="1773"/>
                  </a:cubicBezTo>
                  <a:cubicBezTo>
                    <a:pt x="491" y="1785"/>
                    <a:pt x="523" y="1803"/>
                    <a:pt x="523" y="1803"/>
                  </a:cubicBezTo>
                  <a:cubicBezTo>
                    <a:pt x="537" y="1866"/>
                    <a:pt x="577" y="1931"/>
                    <a:pt x="621" y="1978"/>
                  </a:cubicBezTo>
                  <a:cubicBezTo>
                    <a:pt x="633" y="1930"/>
                    <a:pt x="652" y="1885"/>
                    <a:pt x="674" y="1841"/>
                  </a:cubicBezTo>
                  <a:cubicBezTo>
                    <a:pt x="696" y="1797"/>
                    <a:pt x="710" y="1737"/>
                    <a:pt x="727" y="1690"/>
                  </a:cubicBezTo>
                  <a:cubicBezTo>
                    <a:pt x="754" y="1613"/>
                    <a:pt x="793" y="1540"/>
                    <a:pt x="818" y="1462"/>
                  </a:cubicBezTo>
                  <a:cubicBezTo>
                    <a:pt x="849" y="1365"/>
                    <a:pt x="854" y="1248"/>
                    <a:pt x="902" y="1159"/>
                  </a:cubicBezTo>
                  <a:cubicBezTo>
                    <a:pt x="919" y="1088"/>
                    <a:pt x="895" y="1173"/>
                    <a:pt x="932" y="1098"/>
                  </a:cubicBezTo>
                  <a:cubicBezTo>
                    <a:pt x="939" y="1084"/>
                    <a:pt x="940" y="1067"/>
                    <a:pt x="947" y="1053"/>
                  </a:cubicBezTo>
                  <a:cubicBezTo>
                    <a:pt x="964" y="1018"/>
                    <a:pt x="991" y="989"/>
                    <a:pt x="1008" y="954"/>
                  </a:cubicBezTo>
                  <a:cubicBezTo>
                    <a:pt x="1055" y="860"/>
                    <a:pt x="1113" y="774"/>
                    <a:pt x="1174" y="689"/>
                  </a:cubicBezTo>
                  <a:cubicBezTo>
                    <a:pt x="1194" y="662"/>
                    <a:pt x="1203" y="638"/>
                    <a:pt x="1227" y="613"/>
                  </a:cubicBezTo>
                  <a:cubicBezTo>
                    <a:pt x="1241" y="559"/>
                    <a:pt x="1281" y="495"/>
                    <a:pt x="1326" y="462"/>
                  </a:cubicBezTo>
                  <a:cubicBezTo>
                    <a:pt x="1343" y="436"/>
                    <a:pt x="1364" y="413"/>
                    <a:pt x="1379" y="386"/>
                  </a:cubicBezTo>
                  <a:cubicBezTo>
                    <a:pt x="1386" y="374"/>
                    <a:pt x="1387" y="360"/>
                    <a:pt x="1394" y="348"/>
                  </a:cubicBezTo>
                  <a:cubicBezTo>
                    <a:pt x="1410" y="322"/>
                    <a:pt x="1437" y="299"/>
                    <a:pt x="1455" y="272"/>
                  </a:cubicBezTo>
                  <a:cubicBezTo>
                    <a:pt x="1466" y="238"/>
                    <a:pt x="1479" y="226"/>
                    <a:pt x="1508" y="204"/>
                  </a:cubicBezTo>
                  <a:cubicBezTo>
                    <a:pt x="1528" y="164"/>
                    <a:pt x="1531" y="121"/>
                    <a:pt x="1553" y="83"/>
                  </a:cubicBezTo>
                  <a:cubicBezTo>
                    <a:pt x="1595" y="9"/>
                    <a:pt x="1541" y="90"/>
                    <a:pt x="1591" y="30"/>
                  </a:cubicBezTo>
                  <a:cubicBezTo>
                    <a:pt x="1597" y="23"/>
                    <a:pt x="1610" y="15"/>
                    <a:pt x="1606" y="7"/>
                  </a:cubicBezTo>
                  <a:cubicBezTo>
                    <a:pt x="1603" y="0"/>
                    <a:pt x="1591" y="13"/>
                    <a:pt x="1584" y="15"/>
                  </a:cubicBezTo>
                  <a:cubicBezTo>
                    <a:pt x="1576" y="18"/>
                    <a:pt x="1569" y="20"/>
                    <a:pt x="1561" y="22"/>
                  </a:cubicBezTo>
                  <a:cubicBezTo>
                    <a:pt x="1539" y="44"/>
                    <a:pt x="1523" y="57"/>
                    <a:pt x="1493" y="68"/>
                  </a:cubicBezTo>
                  <a:cubicBezTo>
                    <a:pt x="1461" y="99"/>
                    <a:pt x="1429" y="132"/>
                    <a:pt x="1394" y="159"/>
                  </a:cubicBezTo>
                  <a:cubicBezTo>
                    <a:pt x="1345" y="196"/>
                    <a:pt x="1302" y="203"/>
                    <a:pt x="1258" y="250"/>
                  </a:cubicBezTo>
                  <a:cubicBezTo>
                    <a:pt x="1242" y="295"/>
                    <a:pt x="1210" y="306"/>
                    <a:pt x="1182" y="340"/>
                  </a:cubicBezTo>
                  <a:cubicBezTo>
                    <a:pt x="1145" y="384"/>
                    <a:pt x="1102" y="428"/>
                    <a:pt x="1061" y="469"/>
                  </a:cubicBezTo>
                  <a:cubicBezTo>
                    <a:pt x="1000" y="609"/>
                    <a:pt x="897" y="718"/>
                    <a:pt x="818" y="848"/>
                  </a:cubicBezTo>
                  <a:cubicBezTo>
                    <a:pt x="816" y="858"/>
                    <a:pt x="818" y="871"/>
                    <a:pt x="811" y="879"/>
                  </a:cubicBezTo>
                  <a:cubicBezTo>
                    <a:pt x="799" y="893"/>
                    <a:pt x="778" y="896"/>
                    <a:pt x="765" y="909"/>
                  </a:cubicBezTo>
                  <a:cubicBezTo>
                    <a:pt x="757" y="917"/>
                    <a:pt x="751" y="927"/>
                    <a:pt x="742" y="932"/>
                  </a:cubicBezTo>
                  <a:cubicBezTo>
                    <a:pt x="728" y="940"/>
                    <a:pt x="697" y="947"/>
                    <a:pt x="697" y="947"/>
                  </a:cubicBezTo>
                  <a:cubicBezTo>
                    <a:pt x="692" y="955"/>
                    <a:pt x="688" y="964"/>
                    <a:pt x="682" y="970"/>
                  </a:cubicBezTo>
                  <a:cubicBezTo>
                    <a:pt x="676" y="976"/>
                    <a:pt x="665" y="978"/>
                    <a:pt x="659" y="985"/>
                  </a:cubicBezTo>
                  <a:cubicBezTo>
                    <a:pt x="654" y="991"/>
                    <a:pt x="655" y="1000"/>
                    <a:pt x="651" y="1007"/>
                  </a:cubicBezTo>
                  <a:cubicBezTo>
                    <a:pt x="627" y="1051"/>
                    <a:pt x="598" y="1091"/>
                    <a:pt x="576" y="1136"/>
                  </a:cubicBezTo>
                  <a:cubicBezTo>
                    <a:pt x="566" y="1182"/>
                    <a:pt x="556" y="1225"/>
                    <a:pt x="530" y="1265"/>
                  </a:cubicBezTo>
                  <a:cubicBezTo>
                    <a:pt x="521" y="1305"/>
                    <a:pt x="519" y="1333"/>
                    <a:pt x="485" y="1356"/>
                  </a:cubicBezTo>
                  <a:cubicBezTo>
                    <a:pt x="446" y="1343"/>
                    <a:pt x="433" y="1317"/>
                    <a:pt x="401" y="1295"/>
                  </a:cubicBezTo>
                  <a:cubicBezTo>
                    <a:pt x="393" y="1282"/>
                    <a:pt x="367" y="1238"/>
                    <a:pt x="348" y="1227"/>
                  </a:cubicBezTo>
                  <a:cubicBezTo>
                    <a:pt x="332" y="1218"/>
                    <a:pt x="311" y="1220"/>
                    <a:pt x="295" y="1212"/>
                  </a:cubicBezTo>
                  <a:cubicBezTo>
                    <a:pt x="232" y="1180"/>
                    <a:pt x="187" y="1173"/>
                    <a:pt x="113" y="1167"/>
                  </a:cubicBezTo>
                  <a:cubicBezTo>
                    <a:pt x="71" y="1152"/>
                    <a:pt x="51" y="1136"/>
                    <a:pt x="7" y="1136"/>
                  </a:cubicBezTo>
                </a:path>
              </a:pathLst>
            </a:custGeom>
            <a:solidFill>
              <a:srgbClr val="0AA218"/>
            </a:solidFill>
            <a:ln w="9525">
              <a:solidFill>
                <a:schemeClr val="tx1"/>
              </a:solidFill>
              <a:round/>
              <a:headEnd/>
              <a:tailEnd/>
            </a:ln>
          </p:spPr>
          <p:txBody>
            <a:bodyPr/>
            <a:lstStyle/>
            <a:p>
              <a:endParaRPr lang="en-GB"/>
            </a:p>
          </p:txBody>
        </p:sp>
        <p:sp>
          <p:nvSpPr>
            <p:cNvPr id="14354" name="Freeform 19"/>
            <p:cNvSpPr>
              <a:spLocks/>
            </p:cNvSpPr>
            <p:nvPr/>
          </p:nvSpPr>
          <p:spPr bwMode="auto">
            <a:xfrm>
              <a:off x="7380288" y="3429000"/>
              <a:ext cx="423862" cy="727075"/>
            </a:xfrm>
            <a:custGeom>
              <a:avLst/>
              <a:gdLst>
                <a:gd name="T0" fmla="*/ 0 w 1610"/>
                <a:gd name="T1" fmla="*/ 2147483647 h 1978"/>
                <a:gd name="T2" fmla="*/ 2147483647 w 1610"/>
                <a:gd name="T3" fmla="*/ 2147483647 h 1978"/>
                <a:gd name="T4" fmla="*/ 2147483647 w 1610"/>
                <a:gd name="T5" fmla="*/ 2147483647 h 1978"/>
                <a:gd name="T6" fmla="*/ 2147483647 w 1610"/>
                <a:gd name="T7" fmla="*/ 2147483647 h 1978"/>
                <a:gd name="T8" fmla="*/ 2147483647 w 1610"/>
                <a:gd name="T9" fmla="*/ 2147483647 h 1978"/>
                <a:gd name="T10" fmla="*/ 2147483647 w 1610"/>
                <a:gd name="T11" fmla="*/ 2147483647 h 1978"/>
                <a:gd name="T12" fmla="*/ 2147483647 w 1610"/>
                <a:gd name="T13" fmla="*/ 2147483647 h 1978"/>
                <a:gd name="T14" fmla="*/ 2147483647 w 1610"/>
                <a:gd name="T15" fmla="*/ 2147483647 h 1978"/>
                <a:gd name="T16" fmla="*/ 2147483647 w 1610"/>
                <a:gd name="T17" fmla="*/ 2147483647 h 1978"/>
                <a:gd name="T18" fmla="*/ 2147483647 w 1610"/>
                <a:gd name="T19" fmla="*/ 2147483647 h 1978"/>
                <a:gd name="T20" fmla="*/ 2147483647 w 1610"/>
                <a:gd name="T21" fmla="*/ 2147483647 h 1978"/>
                <a:gd name="T22" fmla="*/ 2147483647 w 1610"/>
                <a:gd name="T23" fmla="*/ 2147483647 h 1978"/>
                <a:gd name="T24" fmla="*/ 2147483647 w 1610"/>
                <a:gd name="T25" fmla="*/ 2147483647 h 1978"/>
                <a:gd name="T26" fmla="*/ 2147483647 w 1610"/>
                <a:gd name="T27" fmla="*/ 2147483647 h 1978"/>
                <a:gd name="T28" fmla="*/ 2147483647 w 1610"/>
                <a:gd name="T29" fmla="*/ 2147483647 h 1978"/>
                <a:gd name="T30" fmla="*/ 2147483647 w 1610"/>
                <a:gd name="T31" fmla="*/ 2147483647 h 1978"/>
                <a:gd name="T32" fmla="*/ 2147483647 w 1610"/>
                <a:gd name="T33" fmla="*/ 2147483647 h 1978"/>
                <a:gd name="T34" fmla="*/ 2147483647 w 1610"/>
                <a:gd name="T35" fmla="*/ 2147483647 h 1978"/>
                <a:gd name="T36" fmla="*/ 2147483647 w 1610"/>
                <a:gd name="T37" fmla="*/ 2147483647 h 1978"/>
                <a:gd name="T38" fmla="*/ 2147483647 w 1610"/>
                <a:gd name="T39" fmla="*/ 2147483647 h 1978"/>
                <a:gd name="T40" fmla="*/ 2147483647 w 1610"/>
                <a:gd name="T41" fmla="*/ 2147483647 h 1978"/>
                <a:gd name="T42" fmla="*/ 2147483647 w 1610"/>
                <a:gd name="T43" fmla="*/ 2147483647 h 1978"/>
                <a:gd name="T44" fmla="*/ 2147483647 w 1610"/>
                <a:gd name="T45" fmla="*/ 2147483647 h 1978"/>
                <a:gd name="T46" fmla="*/ 2147483647 w 1610"/>
                <a:gd name="T47" fmla="*/ 2147483647 h 1978"/>
                <a:gd name="T48" fmla="*/ 2147483647 w 1610"/>
                <a:gd name="T49" fmla="*/ 2147483647 h 1978"/>
                <a:gd name="T50" fmla="*/ 2147483647 w 1610"/>
                <a:gd name="T51" fmla="*/ 2147483647 h 1978"/>
                <a:gd name="T52" fmla="*/ 2147483647 w 1610"/>
                <a:gd name="T53" fmla="*/ 2147483647 h 1978"/>
                <a:gd name="T54" fmla="*/ 2147483647 w 1610"/>
                <a:gd name="T55" fmla="*/ 2147483647 h 1978"/>
                <a:gd name="T56" fmla="*/ 2147483647 w 1610"/>
                <a:gd name="T57" fmla="*/ 2147483647 h 1978"/>
                <a:gd name="T58" fmla="*/ 2147483647 w 1610"/>
                <a:gd name="T59" fmla="*/ 2147483647 h 1978"/>
                <a:gd name="T60" fmla="*/ 2147483647 w 1610"/>
                <a:gd name="T61" fmla="*/ 2147483647 h 1978"/>
                <a:gd name="T62" fmla="*/ 2147483647 w 1610"/>
                <a:gd name="T63" fmla="*/ 2147483647 h 1978"/>
                <a:gd name="T64" fmla="*/ 2147483647 w 1610"/>
                <a:gd name="T65" fmla="*/ 2147483647 h 1978"/>
                <a:gd name="T66" fmla="*/ 2147483647 w 1610"/>
                <a:gd name="T67" fmla="*/ 2147483647 h 1978"/>
                <a:gd name="T68" fmla="*/ 2147483647 w 1610"/>
                <a:gd name="T69" fmla="*/ 2147483647 h 1978"/>
                <a:gd name="T70" fmla="*/ 2147483647 w 1610"/>
                <a:gd name="T71" fmla="*/ 2147483647 h 1978"/>
                <a:gd name="T72" fmla="*/ 2147483647 w 1610"/>
                <a:gd name="T73" fmla="*/ 2147483647 h 1978"/>
                <a:gd name="T74" fmla="*/ 2147483647 w 1610"/>
                <a:gd name="T75" fmla="*/ 2147483647 h 1978"/>
                <a:gd name="T76" fmla="*/ 2147483647 w 1610"/>
                <a:gd name="T77" fmla="*/ 2147483647 h 1978"/>
                <a:gd name="T78" fmla="*/ 2147483647 w 1610"/>
                <a:gd name="T79" fmla="*/ 2147483647 h 1978"/>
                <a:gd name="T80" fmla="*/ 2147483647 w 1610"/>
                <a:gd name="T81" fmla="*/ 2147483647 h 1978"/>
                <a:gd name="T82" fmla="*/ 2147483647 w 1610"/>
                <a:gd name="T83" fmla="*/ 2147483647 h 1978"/>
                <a:gd name="T84" fmla="*/ 2147483647 w 1610"/>
                <a:gd name="T85" fmla="*/ 2147483647 h 1978"/>
                <a:gd name="T86" fmla="*/ 2147483647 w 1610"/>
                <a:gd name="T87" fmla="*/ 2147483647 h 1978"/>
                <a:gd name="T88" fmla="*/ 2147483647 w 1610"/>
                <a:gd name="T89" fmla="*/ 2147483647 h 1978"/>
                <a:gd name="T90" fmla="*/ 2147483647 w 1610"/>
                <a:gd name="T91" fmla="*/ 2147483647 h 1978"/>
                <a:gd name="T92" fmla="*/ 2147483647 w 1610"/>
                <a:gd name="T93" fmla="*/ 2147483647 h 1978"/>
                <a:gd name="T94" fmla="*/ 2147483647 w 1610"/>
                <a:gd name="T95" fmla="*/ 2147483647 h 1978"/>
                <a:gd name="T96" fmla="*/ 2147483647 w 1610"/>
                <a:gd name="T97" fmla="*/ 2147483647 h 197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0"/>
                <a:gd name="T148" fmla="*/ 0 h 1978"/>
                <a:gd name="T149" fmla="*/ 1610 w 1610"/>
                <a:gd name="T150" fmla="*/ 1978 h 197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0" h="1978">
                  <a:moveTo>
                    <a:pt x="0" y="1083"/>
                  </a:moveTo>
                  <a:cubicBezTo>
                    <a:pt x="11" y="1131"/>
                    <a:pt x="40" y="1159"/>
                    <a:pt x="68" y="1197"/>
                  </a:cubicBezTo>
                  <a:cubicBezTo>
                    <a:pt x="112" y="1256"/>
                    <a:pt x="141" y="1336"/>
                    <a:pt x="204" y="1379"/>
                  </a:cubicBezTo>
                  <a:cubicBezTo>
                    <a:pt x="239" y="1433"/>
                    <a:pt x="265" y="1491"/>
                    <a:pt x="318" y="1530"/>
                  </a:cubicBezTo>
                  <a:cubicBezTo>
                    <a:pt x="328" y="1560"/>
                    <a:pt x="344" y="1580"/>
                    <a:pt x="363" y="1606"/>
                  </a:cubicBezTo>
                  <a:cubicBezTo>
                    <a:pt x="376" y="1642"/>
                    <a:pt x="409" y="1686"/>
                    <a:pt x="447" y="1697"/>
                  </a:cubicBezTo>
                  <a:cubicBezTo>
                    <a:pt x="454" y="1721"/>
                    <a:pt x="457" y="1755"/>
                    <a:pt x="477" y="1773"/>
                  </a:cubicBezTo>
                  <a:cubicBezTo>
                    <a:pt x="491" y="1785"/>
                    <a:pt x="523" y="1803"/>
                    <a:pt x="523" y="1803"/>
                  </a:cubicBezTo>
                  <a:cubicBezTo>
                    <a:pt x="537" y="1866"/>
                    <a:pt x="577" y="1931"/>
                    <a:pt x="621" y="1978"/>
                  </a:cubicBezTo>
                  <a:cubicBezTo>
                    <a:pt x="633" y="1930"/>
                    <a:pt x="652" y="1885"/>
                    <a:pt x="674" y="1841"/>
                  </a:cubicBezTo>
                  <a:cubicBezTo>
                    <a:pt x="696" y="1797"/>
                    <a:pt x="710" y="1737"/>
                    <a:pt x="727" y="1690"/>
                  </a:cubicBezTo>
                  <a:cubicBezTo>
                    <a:pt x="754" y="1613"/>
                    <a:pt x="793" y="1540"/>
                    <a:pt x="818" y="1462"/>
                  </a:cubicBezTo>
                  <a:cubicBezTo>
                    <a:pt x="849" y="1365"/>
                    <a:pt x="854" y="1248"/>
                    <a:pt x="902" y="1159"/>
                  </a:cubicBezTo>
                  <a:cubicBezTo>
                    <a:pt x="919" y="1088"/>
                    <a:pt x="895" y="1173"/>
                    <a:pt x="932" y="1098"/>
                  </a:cubicBezTo>
                  <a:cubicBezTo>
                    <a:pt x="939" y="1084"/>
                    <a:pt x="940" y="1067"/>
                    <a:pt x="947" y="1053"/>
                  </a:cubicBezTo>
                  <a:cubicBezTo>
                    <a:pt x="964" y="1018"/>
                    <a:pt x="991" y="989"/>
                    <a:pt x="1008" y="954"/>
                  </a:cubicBezTo>
                  <a:cubicBezTo>
                    <a:pt x="1055" y="860"/>
                    <a:pt x="1113" y="774"/>
                    <a:pt x="1174" y="689"/>
                  </a:cubicBezTo>
                  <a:cubicBezTo>
                    <a:pt x="1194" y="662"/>
                    <a:pt x="1203" y="638"/>
                    <a:pt x="1227" y="613"/>
                  </a:cubicBezTo>
                  <a:cubicBezTo>
                    <a:pt x="1241" y="559"/>
                    <a:pt x="1281" y="495"/>
                    <a:pt x="1326" y="462"/>
                  </a:cubicBezTo>
                  <a:cubicBezTo>
                    <a:pt x="1343" y="436"/>
                    <a:pt x="1364" y="413"/>
                    <a:pt x="1379" y="386"/>
                  </a:cubicBezTo>
                  <a:cubicBezTo>
                    <a:pt x="1386" y="374"/>
                    <a:pt x="1387" y="360"/>
                    <a:pt x="1394" y="348"/>
                  </a:cubicBezTo>
                  <a:cubicBezTo>
                    <a:pt x="1410" y="322"/>
                    <a:pt x="1437" y="299"/>
                    <a:pt x="1455" y="272"/>
                  </a:cubicBezTo>
                  <a:cubicBezTo>
                    <a:pt x="1466" y="238"/>
                    <a:pt x="1479" y="226"/>
                    <a:pt x="1508" y="204"/>
                  </a:cubicBezTo>
                  <a:cubicBezTo>
                    <a:pt x="1528" y="164"/>
                    <a:pt x="1531" y="121"/>
                    <a:pt x="1553" y="83"/>
                  </a:cubicBezTo>
                  <a:cubicBezTo>
                    <a:pt x="1595" y="9"/>
                    <a:pt x="1541" y="90"/>
                    <a:pt x="1591" y="30"/>
                  </a:cubicBezTo>
                  <a:cubicBezTo>
                    <a:pt x="1597" y="23"/>
                    <a:pt x="1610" y="15"/>
                    <a:pt x="1606" y="7"/>
                  </a:cubicBezTo>
                  <a:cubicBezTo>
                    <a:pt x="1603" y="0"/>
                    <a:pt x="1591" y="13"/>
                    <a:pt x="1584" y="15"/>
                  </a:cubicBezTo>
                  <a:cubicBezTo>
                    <a:pt x="1576" y="18"/>
                    <a:pt x="1569" y="20"/>
                    <a:pt x="1561" y="22"/>
                  </a:cubicBezTo>
                  <a:cubicBezTo>
                    <a:pt x="1539" y="44"/>
                    <a:pt x="1523" y="57"/>
                    <a:pt x="1493" y="68"/>
                  </a:cubicBezTo>
                  <a:cubicBezTo>
                    <a:pt x="1461" y="99"/>
                    <a:pt x="1429" y="132"/>
                    <a:pt x="1394" y="159"/>
                  </a:cubicBezTo>
                  <a:cubicBezTo>
                    <a:pt x="1345" y="196"/>
                    <a:pt x="1302" y="203"/>
                    <a:pt x="1258" y="250"/>
                  </a:cubicBezTo>
                  <a:cubicBezTo>
                    <a:pt x="1242" y="295"/>
                    <a:pt x="1210" y="306"/>
                    <a:pt x="1182" y="340"/>
                  </a:cubicBezTo>
                  <a:cubicBezTo>
                    <a:pt x="1145" y="384"/>
                    <a:pt x="1102" y="428"/>
                    <a:pt x="1061" y="469"/>
                  </a:cubicBezTo>
                  <a:cubicBezTo>
                    <a:pt x="1000" y="609"/>
                    <a:pt x="897" y="718"/>
                    <a:pt x="818" y="848"/>
                  </a:cubicBezTo>
                  <a:cubicBezTo>
                    <a:pt x="816" y="858"/>
                    <a:pt x="818" y="871"/>
                    <a:pt x="811" y="879"/>
                  </a:cubicBezTo>
                  <a:cubicBezTo>
                    <a:pt x="799" y="893"/>
                    <a:pt x="778" y="896"/>
                    <a:pt x="765" y="909"/>
                  </a:cubicBezTo>
                  <a:cubicBezTo>
                    <a:pt x="757" y="917"/>
                    <a:pt x="751" y="927"/>
                    <a:pt x="742" y="932"/>
                  </a:cubicBezTo>
                  <a:cubicBezTo>
                    <a:pt x="728" y="940"/>
                    <a:pt x="697" y="947"/>
                    <a:pt x="697" y="947"/>
                  </a:cubicBezTo>
                  <a:cubicBezTo>
                    <a:pt x="692" y="955"/>
                    <a:pt x="688" y="964"/>
                    <a:pt x="682" y="970"/>
                  </a:cubicBezTo>
                  <a:cubicBezTo>
                    <a:pt x="676" y="976"/>
                    <a:pt x="665" y="978"/>
                    <a:pt x="659" y="985"/>
                  </a:cubicBezTo>
                  <a:cubicBezTo>
                    <a:pt x="654" y="991"/>
                    <a:pt x="655" y="1000"/>
                    <a:pt x="651" y="1007"/>
                  </a:cubicBezTo>
                  <a:cubicBezTo>
                    <a:pt x="627" y="1051"/>
                    <a:pt x="598" y="1091"/>
                    <a:pt x="576" y="1136"/>
                  </a:cubicBezTo>
                  <a:cubicBezTo>
                    <a:pt x="566" y="1182"/>
                    <a:pt x="556" y="1225"/>
                    <a:pt x="530" y="1265"/>
                  </a:cubicBezTo>
                  <a:cubicBezTo>
                    <a:pt x="521" y="1305"/>
                    <a:pt x="519" y="1333"/>
                    <a:pt x="485" y="1356"/>
                  </a:cubicBezTo>
                  <a:cubicBezTo>
                    <a:pt x="446" y="1343"/>
                    <a:pt x="433" y="1317"/>
                    <a:pt x="401" y="1295"/>
                  </a:cubicBezTo>
                  <a:cubicBezTo>
                    <a:pt x="393" y="1282"/>
                    <a:pt x="367" y="1238"/>
                    <a:pt x="348" y="1227"/>
                  </a:cubicBezTo>
                  <a:cubicBezTo>
                    <a:pt x="332" y="1218"/>
                    <a:pt x="311" y="1220"/>
                    <a:pt x="295" y="1212"/>
                  </a:cubicBezTo>
                  <a:cubicBezTo>
                    <a:pt x="232" y="1180"/>
                    <a:pt x="187" y="1173"/>
                    <a:pt x="113" y="1167"/>
                  </a:cubicBezTo>
                  <a:cubicBezTo>
                    <a:pt x="71" y="1152"/>
                    <a:pt x="51" y="1136"/>
                    <a:pt x="7" y="1136"/>
                  </a:cubicBezTo>
                </a:path>
              </a:pathLst>
            </a:custGeom>
            <a:solidFill>
              <a:srgbClr val="0AA218"/>
            </a:solidFill>
            <a:ln w="9525">
              <a:solidFill>
                <a:schemeClr val="tx1"/>
              </a:solidFill>
              <a:round/>
              <a:headEnd/>
              <a:tailEnd/>
            </a:ln>
          </p:spPr>
          <p:txBody>
            <a:bodyPr/>
            <a:lstStyle/>
            <a:p>
              <a:endParaRPr lang="en-GB"/>
            </a:p>
          </p:txBody>
        </p:sp>
        <p:pic>
          <p:nvPicPr>
            <p:cNvPr id="14355" name="Picture 17"/>
            <p:cNvPicPr>
              <a:picLocks noChangeAspect="1" noChangeArrowheads="1"/>
            </p:cNvPicPr>
            <p:nvPr/>
          </p:nvPicPr>
          <p:blipFill>
            <a:blip r:embed="rId2" cstate="print"/>
            <a:srcRect/>
            <a:stretch>
              <a:fillRect/>
            </a:stretch>
          </p:blipFill>
          <p:spPr bwMode="auto">
            <a:xfrm>
              <a:off x="5643563" y="3929063"/>
              <a:ext cx="476250" cy="476250"/>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2"/>
          <p:cNvSpPr>
            <a:spLocks noChangeArrowheads="1"/>
          </p:cNvSpPr>
          <p:nvPr/>
        </p:nvSpPr>
        <p:spPr bwMode="auto">
          <a:xfrm>
            <a:off x="5435600" y="3068638"/>
            <a:ext cx="1296988" cy="503237"/>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GB"/>
          </a:p>
        </p:txBody>
      </p:sp>
      <p:sp>
        <p:nvSpPr>
          <p:cNvPr id="15363" name="Rectangle 5"/>
          <p:cNvSpPr>
            <a:spLocks noChangeArrowheads="1"/>
          </p:cNvSpPr>
          <p:nvPr/>
        </p:nvSpPr>
        <p:spPr bwMode="auto">
          <a:xfrm>
            <a:off x="1331913" y="2349500"/>
            <a:ext cx="6840537" cy="3959225"/>
          </a:xfrm>
          <a:prstGeom prst="rect">
            <a:avLst/>
          </a:prstGeom>
          <a:noFill/>
          <a:ln w="9525">
            <a:noFill/>
            <a:miter lim="800000"/>
            <a:headEnd/>
            <a:tailEnd/>
          </a:ln>
        </p:spPr>
        <p:txBody>
          <a:bodyPr lIns="0" tIns="0" rIns="0" bIns="0"/>
          <a:lstStyle/>
          <a:p>
            <a:pPr marL="365125" indent="-365125">
              <a:lnSpc>
                <a:spcPts val="2800"/>
              </a:lnSpc>
              <a:spcAft>
                <a:spcPts val="1400"/>
              </a:spcAft>
              <a:buClr>
                <a:srgbClr val="0066FF"/>
              </a:buClr>
              <a:buSzPct val="140000"/>
              <a:buFontTx/>
              <a:buChar char="•"/>
            </a:pPr>
            <a:endParaRPr lang="en-US" sz="2000">
              <a:solidFill>
                <a:schemeClr val="tx2"/>
              </a:solidFill>
            </a:endParaRPr>
          </a:p>
        </p:txBody>
      </p:sp>
      <p:sp>
        <p:nvSpPr>
          <p:cNvPr id="15364" name="Text Box 5"/>
          <p:cNvSpPr txBox="1">
            <a:spLocks noChangeArrowheads="1"/>
          </p:cNvSpPr>
          <p:nvPr/>
        </p:nvSpPr>
        <p:spPr bwMode="auto">
          <a:xfrm>
            <a:off x="900113" y="2060575"/>
            <a:ext cx="1944687" cy="788988"/>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t>Research 1</a:t>
            </a:r>
          </a:p>
          <a:p>
            <a:pPr>
              <a:spcBef>
                <a:spcPct val="50000"/>
              </a:spcBef>
            </a:pPr>
            <a:r>
              <a:rPr lang="en-GB">
                <a:solidFill>
                  <a:srgbClr val="CC0000"/>
                </a:solidFill>
              </a:rPr>
              <a:t>Physics </a:t>
            </a:r>
            <a:r>
              <a:rPr lang="en-GB"/>
              <a:t>@ HEI</a:t>
            </a:r>
            <a:r>
              <a:rPr lang="en-GB">
                <a:solidFill>
                  <a:srgbClr val="CC0000"/>
                </a:solidFill>
              </a:rPr>
              <a:t> X</a:t>
            </a:r>
            <a:endParaRPr lang="en-US">
              <a:solidFill>
                <a:srgbClr val="CC0000"/>
              </a:solidFill>
            </a:endParaRPr>
          </a:p>
        </p:txBody>
      </p:sp>
      <p:sp>
        <p:nvSpPr>
          <p:cNvPr id="15365" name="Text Box 6"/>
          <p:cNvSpPr txBox="1">
            <a:spLocks noChangeArrowheads="1"/>
          </p:cNvSpPr>
          <p:nvPr/>
        </p:nvSpPr>
        <p:spPr bwMode="auto">
          <a:xfrm>
            <a:off x="2916238" y="2924175"/>
            <a:ext cx="2447925" cy="788988"/>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t>Exploitation</a:t>
            </a:r>
          </a:p>
          <a:p>
            <a:pPr>
              <a:spcBef>
                <a:spcPct val="50000"/>
              </a:spcBef>
            </a:pPr>
            <a:r>
              <a:rPr lang="en-GB">
                <a:solidFill>
                  <a:srgbClr val="CC0000"/>
                </a:solidFill>
              </a:rPr>
              <a:t>Engineering </a:t>
            </a:r>
            <a:r>
              <a:rPr lang="en-GB"/>
              <a:t>@ HEI</a:t>
            </a:r>
            <a:r>
              <a:rPr lang="en-GB">
                <a:solidFill>
                  <a:srgbClr val="CC0000"/>
                </a:solidFill>
              </a:rPr>
              <a:t> X</a:t>
            </a:r>
            <a:endParaRPr lang="en-US">
              <a:solidFill>
                <a:srgbClr val="CC0000"/>
              </a:solidFill>
            </a:endParaRPr>
          </a:p>
        </p:txBody>
      </p:sp>
      <p:sp>
        <p:nvSpPr>
          <p:cNvPr id="15366" name="AutoShape 8"/>
          <p:cNvSpPr>
            <a:spLocks noChangeArrowheads="1"/>
          </p:cNvSpPr>
          <p:nvPr/>
        </p:nvSpPr>
        <p:spPr bwMode="auto">
          <a:xfrm>
            <a:off x="6804025" y="2492375"/>
            <a:ext cx="1728788" cy="1657350"/>
          </a:xfrm>
          <a:prstGeom prst="hexagon">
            <a:avLst>
              <a:gd name="adj" fmla="val 26078"/>
              <a:gd name="vf" fmla="val 115470"/>
            </a:avLst>
          </a:prstGeom>
          <a:solidFill>
            <a:schemeClr val="accent1"/>
          </a:solidFill>
          <a:ln w="9525">
            <a:solidFill>
              <a:schemeClr val="tx1"/>
            </a:solidFill>
            <a:miter lim="800000"/>
            <a:headEnd/>
            <a:tailEnd/>
          </a:ln>
        </p:spPr>
        <p:txBody>
          <a:bodyPr wrap="none" anchor="ctr"/>
          <a:lstStyle/>
          <a:p>
            <a:pPr algn="ctr"/>
            <a:r>
              <a:rPr lang="en-GB"/>
              <a:t>Impact</a:t>
            </a:r>
            <a:endParaRPr lang="en-US"/>
          </a:p>
        </p:txBody>
      </p:sp>
      <p:sp>
        <p:nvSpPr>
          <p:cNvPr id="15367" name="AutoShape 9"/>
          <p:cNvSpPr>
            <a:spLocks noChangeArrowheads="1"/>
          </p:cNvSpPr>
          <p:nvPr/>
        </p:nvSpPr>
        <p:spPr bwMode="auto">
          <a:xfrm rot="5400000">
            <a:off x="2194719" y="2709069"/>
            <a:ext cx="576262" cy="8636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accent1"/>
          </a:solidFill>
          <a:ln w="9525">
            <a:solidFill>
              <a:schemeClr val="tx1"/>
            </a:solidFill>
            <a:miter lim="800000"/>
            <a:headEnd/>
            <a:tailEnd/>
          </a:ln>
        </p:spPr>
        <p:txBody>
          <a:bodyPr wrap="none" anchor="ctr"/>
          <a:lstStyle/>
          <a:p>
            <a:endParaRPr lang="en-GB"/>
          </a:p>
        </p:txBody>
      </p:sp>
      <p:grpSp>
        <p:nvGrpSpPr>
          <p:cNvPr id="2" name="Group 9"/>
          <p:cNvGrpSpPr>
            <a:grpSpLocks/>
          </p:cNvGrpSpPr>
          <p:nvPr/>
        </p:nvGrpSpPr>
        <p:grpSpPr bwMode="auto">
          <a:xfrm>
            <a:off x="611188" y="1916113"/>
            <a:ext cx="4294187" cy="1203325"/>
            <a:chOff x="611188" y="1916113"/>
            <a:chExt cx="4294187" cy="1203325"/>
          </a:xfrm>
        </p:grpSpPr>
        <p:sp>
          <p:nvSpPr>
            <p:cNvPr id="15369" name="Freeform 10"/>
            <p:cNvSpPr>
              <a:spLocks/>
            </p:cNvSpPr>
            <p:nvPr/>
          </p:nvSpPr>
          <p:spPr bwMode="auto">
            <a:xfrm>
              <a:off x="611188" y="1916113"/>
              <a:ext cx="423862" cy="727075"/>
            </a:xfrm>
            <a:custGeom>
              <a:avLst/>
              <a:gdLst>
                <a:gd name="T0" fmla="*/ 0 w 1610"/>
                <a:gd name="T1" fmla="*/ 2147483647 h 1978"/>
                <a:gd name="T2" fmla="*/ 2147483647 w 1610"/>
                <a:gd name="T3" fmla="*/ 2147483647 h 1978"/>
                <a:gd name="T4" fmla="*/ 2147483647 w 1610"/>
                <a:gd name="T5" fmla="*/ 2147483647 h 1978"/>
                <a:gd name="T6" fmla="*/ 2147483647 w 1610"/>
                <a:gd name="T7" fmla="*/ 2147483647 h 1978"/>
                <a:gd name="T8" fmla="*/ 2147483647 w 1610"/>
                <a:gd name="T9" fmla="*/ 2147483647 h 1978"/>
                <a:gd name="T10" fmla="*/ 2147483647 w 1610"/>
                <a:gd name="T11" fmla="*/ 2147483647 h 1978"/>
                <a:gd name="T12" fmla="*/ 2147483647 w 1610"/>
                <a:gd name="T13" fmla="*/ 2147483647 h 1978"/>
                <a:gd name="T14" fmla="*/ 2147483647 w 1610"/>
                <a:gd name="T15" fmla="*/ 2147483647 h 1978"/>
                <a:gd name="T16" fmla="*/ 2147483647 w 1610"/>
                <a:gd name="T17" fmla="*/ 2147483647 h 1978"/>
                <a:gd name="T18" fmla="*/ 2147483647 w 1610"/>
                <a:gd name="T19" fmla="*/ 2147483647 h 1978"/>
                <a:gd name="T20" fmla="*/ 2147483647 w 1610"/>
                <a:gd name="T21" fmla="*/ 2147483647 h 1978"/>
                <a:gd name="T22" fmla="*/ 2147483647 w 1610"/>
                <a:gd name="T23" fmla="*/ 2147483647 h 1978"/>
                <a:gd name="T24" fmla="*/ 2147483647 w 1610"/>
                <a:gd name="T25" fmla="*/ 2147483647 h 1978"/>
                <a:gd name="T26" fmla="*/ 2147483647 w 1610"/>
                <a:gd name="T27" fmla="*/ 2147483647 h 1978"/>
                <a:gd name="T28" fmla="*/ 2147483647 w 1610"/>
                <a:gd name="T29" fmla="*/ 2147483647 h 1978"/>
                <a:gd name="T30" fmla="*/ 2147483647 w 1610"/>
                <a:gd name="T31" fmla="*/ 2147483647 h 1978"/>
                <a:gd name="T32" fmla="*/ 2147483647 w 1610"/>
                <a:gd name="T33" fmla="*/ 2147483647 h 1978"/>
                <a:gd name="T34" fmla="*/ 2147483647 w 1610"/>
                <a:gd name="T35" fmla="*/ 2147483647 h 1978"/>
                <a:gd name="T36" fmla="*/ 2147483647 w 1610"/>
                <a:gd name="T37" fmla="*/ 2147483647 h 1978"/>
                <a:gd name="T38" fmla="*/ 2147483647 w 1610"/>
                <a:gd name="T39" fmla="*/ 2147483647 h 1978"/>
                <a:gd name="T40" fmla="*/ 2147483647 w 1610"/>
                <a:gd name="T41" fmla="*/ 2147483647 h 1978"/>
                <a:gd name="T42" fmla="*/ 2147483647 w 1610"/>
                <a:gd name="T43" fmla="*/ 2147483647 h 1978"/>
                <a:gd name="T44" fmla="*/ 2147483647 w 1610"/>
                <a:gd name="T45" fmla="*/ 2147483647 h 1978"/>
                <a:gd name="T46" fmla="*/ 2147483647 w 1610"/>
                <a:gd name="T47" fmla="*/ 2147483647 h 1978"/>
                <a:gd name="T48" fmla="*/ 2147483647 w 1610"/>
                <a:gd name="T49" fmla="*/ 2147483647 h 1978"/>
                <a:gd name="T50" fmla="*/ 2147483647 w 1610"/>
                <a:gd name="T51" fmla="*/ 2147483647 h 1978"/>
                <a:gd name="T52" fmla="*/ 2147483647 w 1610"/>
                <a:gd name="T53" fmla="*/ 2147483647 h 1978"/>
                <a:gd name="T54" fmla="*/ 2147483647 w 1610"/>
                <a:gd name="T55" fmla="*/ 2147483647 h 1978"/>
                <a:gd name="T56" fmla="*/ 2147483647 w 1610"/>
                <a:gd name="T57" fmla="*/ 2147483647 h 1978"/>
                <a:gd name="T58" fmla="*/ 2147483647 w 1610"/>
                <a:gd name="T59" fmla="*/ 2147483647 h 1978"/>
                <a:gd name="T60" fmla="*/ 2147483647 w 1610"/>
                <a:gd name="T61" fmla="*/ 2147483647 h 1978"/>
                <a:gd name="T62" fmla="*/ 2147483647 w 1610"/>
                <a:gd name="T63" fmla="*/ 2147483647 h 1978"/>
                <a:gd name="T64" fmla="*/ 2147483647 w 1610"/>
                <a:gd name="T65" fmla="*/ 2147483647 h 1978"/>
                <a:gd name="T66" fmla="*/ 2147483647 w 1610"/>
                <a:gd name="T67" fmla="*/ 2147483647 h 1978"/>
                <a:gd name="T68" fmla="*/ 2147483647 w 1610"/>
                <a:gd name="T69" fmla="*/ 2147483647 h 1978"/>
                <a:gd name="T70" fmla="*/ 2147483647 w 1610"/>
                <a:gd name="T71" fmla="*/ 2147483647 h 1978"/>
                <a:gd name="T72" fmla="*/ 2147483647 w 1610"/>
                <a:gd name="T73" fmla="*/ 2147483647 h 1978"/>
                <a:gd name="T74" fmla="*/ 2147483647 w 1610"/>
                <a:gd name="T75" fmla="*/ 2147483647 h 1978"/>
                <a:gd name="T76" fmla="*/ 2147483647 w 1610"/>
                <a:gd name="T77" fmla="*/ 2147483647 h 1978"/>
                <a:gd name="T78" fmla="*/ 2147483647 w 1610"/>
                <a:gd name="T79" fmla="*/ 2147483647 h 1978"/>
                <a:gd name="T80" fmla="*/ 2147483647 w 1610"/>
                <a:gd name="T81" fmla="*/ 2147483647 h 1978"/>
                <a:gd name="T82" fmla="*/ 2147483647 w 1610"/>
                <a:gd name="T83" fmla="*/ 2147483647 h 1978"/>
                <a:gd name="T84" fmla="*/ 2147483647 w 1610"/>
                <a:gd name="T85" fmla="*/ 2147483647 h 1978"/>
                <a:gd name="T86" fmla="*/ 2147483647 w 1610"/>
                <a:gd name="T87" fmla="*/ 2147483647 h 1978"/>
                <a:gd name="T88" fmla="*/ 2147483647 w 1610"/>
                <a:gd name="T89" fmla="*/ 2147483647 h 1978"/>
                <a:gd name="T90" fmla="*/ 2147483647 w 1610"/>
                <a:gd name="T91" fmla="*/ 2147483647 h 1978"/>
                <a:gd name="T92" fmla="*/ 2147483647 w 1610"/>
                <a:gd name="T93" fmla="*/ 2147483647 h 1978"/>
                <a:gd name="T94" fmla="*/ 2147483647 w 1610"/>
                <a:gd name="T95" fmla="*/ 2147483647 h 1978"/>
                <a:gd name="T96" fmla="*/ 2147483647 w 1610"/>
                <a:gd name="T97" fmla="*/ 2147483647 h 197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0"/>
                <a:gd name="T148" fmla="*/ 0 h 1978"/>
                <a:gd name="T149" fmla="*/ 1610 w 1610"/>
                <a:gd name="T150" fmla="*/ 1978 h 197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0" h="1978">
                  <a:moveTo>
                    <a:pt x="0" y="1083"/>
                  </a:moveTo>
                  <a:cubicBezTo>
                    <a:pt x="11" y="1131"/>
                    <a:pt x="40" y="1159"/>
                    <a:pt x="68" y="1197"/>
                  </a:cubicBezTo>
                  <a:cubicBezTo>
                    <a:pt x="112" y="1256"/>
                    <a:pt x="141" y="1336"/>
                    <a:pt x="204" y="1379"/>
                  </a:cubicBezTo>
                  <a:cubicBezTo>
                    <a:pt x="239" y="1433"/>
                    <a:pt x="265" y="1491"/>
                    <a:pt x="318" y="1530"/>
                  </a:cubicBezTo>
                  <a:cubicBezTo>
                    <a:pt x="328" y="1560"/>
                    <a:pt x="344" y="1580"/>
                    <a:pt x="363" y="1606"/>
                  </a:cubicBezTo>
                  <a:cubicBezTo>
                    <a:pt x="376" y="1642"/>
                    <a:pt x="409" y="1686"/>
                    <a:pt x="447" y="1697"/>
                  </a:cubicBezTo>
                  <a:cubicBezTo>
                    <a:pt x="454" y="1721"/>
                    <a:pt x="457" y="1755"/>
                    <a:pt x="477" y="1773"/>
                  </a:cubicBezTo>
                  <a:cubicBezTo>
                    <a:pt x="491" y="1785"/>
                    <a:pt x="523" y="1803"/>
                    <a:pt x="523" y="1803"/>
                  </a:cubicBezTo>
                  <a:cubicBezTo>
                    <a:pt x="537" y="1866"/>
                    <a:pt x="577" y="1931"/>
                    <a:pt x="621" y="1978"/>
                  </a:cubicBezTo>
                  <a:cubicBezTo>
                    <a:pt x="633" y="1930"/>
                    <a:pt x="652" y="1885"/>
                    <a:pt x="674" y="1841"/>
                  </a:cubicBezTo>
                  <a:cubicBezTo>
                    <a:pt x="696" y="1797"/>
                    <a:pt x="710" y="1737"/>
                    <a:pt x="727" y="1690"/>
                  </a:cubicBezTo>
                  <a:cubicBezTo>
                    <a:pt x="754" y="1613"/>
                    <a:pt x="793" y="1540"/>
                    <a:pt x="818" y="1462"/>
                  </a:cubicBezTo>
                  <a:cubicBezTo>
                    <a:pt x="849" y="1365"/>
                    <a:pt x="854" y="1248"/>
                    <a:pt x="902" y="1159"/>
                  </a:cubicBezTo>
                  <a:cubicBezTo>
                    <a:pt x="919" y="1088"/>
                    <a:pt x="895" y="1173"/>
                    <a:pt x="932" y="1098"/>
                  </a:cubicBezTo>
                  <a:cubicBezTo>
                    <a:pt x="939" y="1084"/>
                    <a:pt x="940" y="1067"/>
                    <a:pt x="947" y="1053"/>
                  </a:cubicBezTo>
                  <a:cubicBezTo>
                    <a:pt x="964" y="1018"/>
                    <a:pt x="991" y="989"/>
                    <a:pt x="1008" y="954"/>
                  </a:cubicBezTo>
                  <a:cubicBezTo>
                    <a:pt x="1055" y="860"/>
                    <a:pt x="1113" y="774"/>
                    <a:pt x="1174" y="689"/>
                  </a:cubicBezTo>
                  <a:cubicBezTo>
                    <a:pt x="1194" y="662"/>
                    <a:pt x="1203" y="638"/>
                    <a:pt x="1227" y="613"/>
                  </a:cubicBezTo>
                  <a:cubicBezTo>
                    <a:pt x="1241" y="559"/>
                    <a:pt x="1281" y="495"/>
                    <a:pt x="1326" y="462"/>
                  </a:cubicBezTo>
                  <a:cubicBezTo>
                    <a:pt x="1343" y="436"/>
                    <a:pt x="1364" y="413"/>
                    <a:pt x="1379" y="386"/>
                  </a:cubicBezTo>
                  <a:cubicBezTo>
                    <a:pt x="1386" y="374"/>
                    <a:pt x="1387" y="360"/>
                    <a:pt x="1394" y="348"/>
                  </a:cubicBezTo>
                  <a:cubicBezTo>
                    <a:pt x="1410" y="322"/>
                    <a:pt x="1437" y="299"/>
                    <a:pt x="1455" y="272"/>
                  </a:cubicBezTo>
                  <a:cubicBezTo>
                    <a:pt x="1466" y="238"/>
                    <a:pt x="1479" y="226"/>
                    <a:pt x="1508" y="204"/>
                  </a:cubicBezTo>
                  <a:cubicBezTo>
                    <a:pt x="1528" y="164"/>
                    <a:pt x="1531" y="121"/>
                    <a:pt x="1553" y="83"/>
                  </a:cubicBezTo>
                  <a:cubicBezTo>
                    <a:pt x="1595" y="9"/>
                    <a:pt x="1541" y="90"/>
                    <a:pt x="1591" y="30"/>
                  </a:cubicBezTo>
                  <a:cubicBezTo>
                    <a:pt x="1597" y="23"/>
                    <a:pt x="1610" y="15"/>
                    <a:pt x="1606" y="7"/>
                  </a:cubicBezTo>
                  <a:cubicBezTo>
                    <a:pt x="1603" y="0"/>
                    <a:pt x="1591" y="13"/>
                    <a:pt x="1584" y="15"/>
                  </a:cubicBezTo>
                  <a:cubicBezTo>
                    <a:pt x="1576" y="18"/>
                    <a:pt x="1569" y="20"/>
                    <a:pt x="1561" y="22"/>
                  </a:cubicBezTo>
                  <a:cubicBezTo>
                    <a:pt x="1539" y="44"/>
                    <a:pt x="1523" y="57"/>
                    <a:pt x="1493" y="68"/>
                  </a:cubicBezTo>
                  <a:cubicBezTo>
                    <a:pt x="1461" y="99"/>
                    <a:pt x="1429" y="132"/>
                    <a:pt x="1394" y="159"/>
                  </a:cubicBezTo>
                  <a:cubicBezTo>
                    <a:pt x="1345" y="196"/>
                    <a:pt x="1302" y="203"/>
                    <a:pt x="1258" y="250"/>
                  </a:cubicBezTo>
                  <a:cubicBezTo>
                    <a:pt x="1242" y="295"/>
                    <a:pt x="1210" y="306"/>
                    <a:pt x="1182" y="340"/>
                  </a:cubicBezTo>
                  <a:cubicBezTo>
                    <a:pt x="1145" y="384"/>
                    <a:pt x="1102" y="428"/>
                    <a:pt x="1061" y="469"/>
                  </a:cubicBezTo>
                  <a:cubicBezTo>
                    <a:pt x="1000" y="609"/>
                    <a:pt x="897" y="718"/>
                    <a:pt x="818" y="848"/>
                  </a:cubicBezTo>
                  <a:cubicBezTo>
                    <a:pt x="816" y="858"/>
                    <a:pt x="818" y="871"/>
                    <a:pt x="811" y="879"/>
                  </a:cubicBezTo>
                  <a:cubicBezTo>
                    <a:pt x="799" y="893"/>
                    <a:pt x="778" y="896"/>
                    <a:pt x="765" y="909"/>
                  </a:cubicBezTo>
                  <a:cubicBezTo>
                    <a:pt x="757" y="917"/>
                    <a:pt x="751" y="927"/>
                    <a:pt x="742" y="932"/>
                  </a:cubicBezTo>
                  <a:cubicBezTo>
                    <a:pt x="728" y="940"/>
                    <a:pt x="697" y="947"/>
                    <a:pt x="697" y="947"/>
                  </a:cubicBezTo>
                  <a:cubicBezTo>
                    <a:pt x="692" y="955"/>
                    <a:pt x="688" y="964"/>
                    <a:pt x="682" y="970"/>
                  </a:cubicBezTo>
                  <a:cubicBezTo>
                    <a:pt x="676" y="976"/>
                    <a:pt x="665" y="978"/>
                    <a:pt x="659" y="985"/>
                  </a:cubicBezTo>
                  <a:cubicBezTo>
                    <a:pt x="654" y="991"/>
                    <a:pt x="655" y="1000"/>
                    <a:pt x="651" y="1007"/>
                  </a:cubicBezTo>
                  <a:cubicBezTo>
                    <a:pt x="627" y="1051"/>
                    <a:pt x="598" y="1091"/>
                    <a:pt x="576" y="1136"/>
                  </a:cubicBezTo>
                  <a:cubicBezTo>
                    <a:pt x="566" y="1182"/>
                    <a:pt x="556" y="1225"/>
                    <a:pt x="530" y="1265"/>
                  </a:cubicBezTo>
                  <a:cubicBezTo>
                    <a:pt x="521" y="1305"/>
                    <a:pt x="519" y="1333"/>
                    <a:pt x="485" y="1356"/>
                  </a:cubicBezTo>
                  <a:cubicBezTo>
                    <a:pt x="446" y="1343"/>
                    <a:pt x="433" y="1317"/>
                    <a:pt x="401" y="1295"/>
                  </a:cubicBezTo>
                  <a:cubicBezTo>
                    <a:pt x="393" y="1282"/>
                    <a:pt x="367" y="1238"/>
                    <a:pt x="348" y="1227"/>
                  </a:cubicBezTo>
                  <a:cubicBezTo>
                    <a:pt x="332" y="1218"/>
                    <a:pt x="311" y="1220"/>
                    <a:pt x="295" y="1212"/>
                  </a:cubicBezTo>
                  <a:cubicBezTo>
                    <a:pt x="232" y="1180"/>
                    <a:pt x="187" y="1173"/>
                    <a:pt x="113" y="1167"/>
                  </a:cubicBezTo>
                  <a:cubicBezTo>
                    <a:pt x="71" y="1152"/>
                    <a:pt x="51" y="1136"/>
                    <a:pt x="7" y="1136"/>
                  </a:cubicBezTo>
                </a:path>
              </a:pathLst>
            </a:custGeom>
            <a:solidFill>
              <a:srgbClr val="0AA218"/>
            </a:solidFill>
            <a:ln w="9525">
              <a:solidFill>
                <a:schemeClr val="tx1"/>
              </a:solidFill>
              <a:round/>
              <a:headEnd/>
              <a:tailEnd/>
            </a:ln>
          </p:spPr>
          <p:txBody>
            <a:bodyPr/>
            <a:lstStyle/>
            <a:p>
              <a:endParaRPr lang="en-GB"/>
            </a:p>
          </p:txBody>
        </p:sp>
        <p:pic>
          <p:nvPicPr>
            <p:cNvPr id="15370" name="Picture 17"/>
            <p:cNvPicPr>
              <a:picLocks noChangeAspect="1" noChangeArrowheads="1"/>
            </p:cNvPicPr>
            <p:nvPr/>
          </p:nvPicPr>
          <p:blipFill>
            <a:blip r:embed="rId2" cstate="print"/>
            <a:srcRect/>
            <a:stretch>
              <a:fillRect/>
            </a:stretch>
          </p:blipFill>
          <p:spPr bwMode="auto">
            <a:xfrm>
              <a:off x="4429125" y="2643188"/>
              <a:ext cx="476250" cy="476250"/>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2"/>
          <p:cNvSpPr>
            <a:spLocks noChangeArrowheads="1"/>
          </p:cNvSpPr>
          <p:nvPr/>
        </p:nvSpPr>
        <p:spPr bwMode="auto">
          <a:xfrm>
            <a:off x="5435600" y="2997200"/>
            <a:ext cx="1366838" cy="503238"/>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GB"/>
          </a:p>
        </p:txBody>
      </p:sp>
      <p:sp>
        <p:nvSpPr>
          <p:cNvPr id="16387" name="Rectangle 5"/>
          <p:cNvSpPr>
            <a:spLocks noChangeArrowheads="1"/>
          </p:cNvSpPr>
          <p:nvPr/>
        </p:nvSpPr>
        <p:spPr bwMode="auto">
          <a:xfrm>
            <a:off x="1331913" y="2349500"/>
            <a:ext cx="6840537" cy="3959225"/>
          </a:xfrm>
          <a:prstGeom prst="rect">
            <a:avLst/>
          </a:prstGeom>
          <a:noFill/>
          <a:ln w="9525">
            <a:noFill/>
            <a:miter lim="800000"/>
            <a:headEnd/>
            <a:tailEnd/>
          </a:ln>
        </p:spPr>
        <p:txBody>
          <a:bodyPr lIns="0" tIns="0" rIns="0" bIns="0"/>
          <a:lstStyle/>
          <a:p>
            <a:pPr marL="365125" indent="-365125">
              <a:lnSpc>
                <a:spcPts val="2800"/>
              </a:lnSpc>
              <a:spcAft>
                <a:spcPts val="1400"/>
              </a:spcAft>
              <a:buClr>
                <a:srgbClr val="0066FF"/>
              </a:buClr>
              <a:buSzPct val="140000"/>
              <a:buFontTx/>
              <a:buChar char="•"/>
            </a:pPr>
            <a:endParaRPr lang="en-US" sz="2000">
              <a:solidFill>
                <a:schemeClr val="tx2"/>
              </a:solidFill>
            </a:endParaRPr>
          </a:p>
        </p:txBody>
      </p:sp>
      <p:sp>
        <p:nvSpPr>
          <p:cNvPr id="16388" name="Text Box 5"/>
          <p:cNvSpPr txBox="1">
            <a:spLocks noChangeArrowheads="1"/>
          </p:cNvSpPr>
          <p:nvPr/>
        </p:nvSpPr>
        <p:spPr bwMode="auto">
          <a:xfrm>
            <a:off x="755650" y="2060575"/>
            <a:ext cx="2089150" cy="788988"/>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solidFill>
                  <a:srgbClr val="CC0000"/>
                </a:solidFill>
              </a:rPr>
              <a:t>‘Basic’</a:t>
            </a:r>
            <a:r>
              <a:rPr lang="en-GB"/>
              <a:t> Research </a:t>
            </a:r>
            <a:r>
              <a:rPr lang="en-GB">
                <a:solidFill>
                  <a:srgbClr val="CC0000"/>
                </a:solidFill>
              </a:rPr>
              <a:t>1</a:t>
            </a:r>
          </a:p>
          <a:p>
            <a:pPr>
              <a:spcBef>
                <a:spcPct val="50000"/>
              </a:spcBef>
            </a:pPr>
            <a:r>
              <a:rPr lang="en-GB">
                <a:solidFill>
                  <a:srgbClr val="CC0000"/>
                </a:solidFill>
              </a:rPr>
              <a:t>Physics</a:t>
            </a:r>
            <a:r>
              <a:rPr lang="en-GB"/>
              <a:t> @ HEI </a:t>
            </a:r>
            <a:r>
              <a:rPr lang="en-GB">
                <a:solidFill>
                  <a:srgbClr val="CC0000"/>
                </a:solidFill>
              </a:rPr>
              <a:t>X</a:t>
            </a:r>
            <a:endParaRPr lang="en-US">
              <a:solidFill>
                <a:srgbClr val="CC0000"/>
              </a:solidFill>
            </a:endParaRPr>
          </a:p>
        </p:txBody>
      </p:sp>
      <p:sp>
        <p:nvSpPr>
          <p:cNvPr id="16389" name="Text Box 6"/>
          <p:cNvSpPr txBox="1">
            <a:spLocks noChangeArrowheads="1"/>
          </p:cNvSpPr>
          <p:nvPr/>
        </p:nvSpPr>
        <p:spPr bwMode="auto">
          <a:xfrm>
            <a:off x="2916238" y="2924175"/>
            <a:ext cx="2447925" cy="788988"/>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solidFill>
                  <a:srgbClr val="CC0000"/>
                </a:solidFill>
              </a:rPr>
              <a:t>‘Applied’</a:t>
            </a:r>
            <a:r>
              <a:rPr lang="en-GB"/>
              <a:t> Research </a:t>
            </a:r>
            <a:r>
              <a:rPr lang="en-GB">
                <a:solidFill>
                  <a:srgbClr val="CC0000"/>
                </a:solidFill>
              </a:rPr>
              <a:t>2</a:t>
            </a:r>
            <a:r>
              <a:rPr lang="en-GB"/>
              <a:t> </a:t>
            </a:r>
          </a:p>
          <a:p>
            <a:pPr>
              <a:spcBef>
                <a:spcPct val="50000"/>
              </a:spcBef>
            </a:pPr>
            <a:r>
              <a:rPr lang="en-GB">
                <a:solidFill>
                  <a:srgbClr val="CC0000"/>
                </a:solidFill>
              </a:rPr>
              <a:t>Engineering</a:t>
            </a:r>
            <a:r>
              <a:rPr lang="en-GB"/>
              <a:t> @ HEI </a:t>
            </a:r>
            <a:r>
              <a:rPr lang="en-GB">
                <a:solidFill>
                  <a:srgbClr val="CC0000"/>
                </a:solidFill>
              </a:rPr>
              <a:t>X</a:t>
            </a:r>
            <a:endParaRPr lang="en-US">
              <a:solidFill>
                <a:srgbClr val="CC0000"/>
              </a:solidFill>
            </a:endParaRPr>
          </a:p>
        </p:txBody>
      </p:sp>
      <p:sp>
        <p:nvSpPr>
          <p:cNvPr id="16390" name="AutoShape 8"/>
          <p:cNvSpPr>
            <a:spLocks noChangeArrowheads="1"/>
          </p:cNvSpPr>
          <p:nvPr/>
        </p:nvSpPr>
        <p:spPr bwMode="auto">
          <a:xfrm>
            <a:off x="6804025" y="2420938"/>
            <a:ext cx="1728788" cy="1657350"/>
          </a:xfrm>
          <a:prstGeom prst="hexagon">
            <a:avLst>
              <a:gd name="adj" fmla="val 26078"/>
              <a:gd name="vf" fmla="val 115470"/>
            </a:avLst>
          </a:prstGeom>
          <a:solidFill>
            <a:schemeClr val="accent1"/>
          </a:solidFill>
          <a:ln w="9525">
            <a:solidFill>
              <a:schemeClr val="tx1"/>
            </a:solidFill>
            <a:miter lim="800000"/>
            <a:headEnd/>
            <a:tailEnd/>
          </a:ln>
        </p:spPr>
        <p:txBody>
          <a:bodyPr wrap="none" anchor="ctr"/>
          <a:lstStyle/>
          <a:p>
            <a:pPr algn="ctr"/>
            <a:r>
              <a:rPr lang="en-GB"/>
              <a:t>Impact</a:t>
            </a:r>
            <a:endParaRPr lang="en-US"/>
          </a:p>
        </p:txBody>
      </p:sp>
      <p:sp>
        <p:nvSpPr>
          <p:cNvPr id="16391" name="AutoShape 9"/>
          <p:cNvSpPr>
            <a:spLocks noChangeArrowheads="1"/>
          </p:cNvSpPr>
          <p:nvPr/>
        </p:nvSpPr>
        <p:spPr bwMode="auto">
          <a:xfrm rot="5400000">
            <a:off x="2194719" y="2709069"/>
            <a:ext cx="576262" cy="8636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accent1"/>
          </a:solidFill>
          <a:ln w="9525">
            <a:solidFill>
              <a:schemeClr val="tx1"/>
            </a:solidFill>
            <a:miter lim="800000"/>
            <a:headEnd/>
            <a:tailEnd/>
          </a:ln>
        </p:spPr>
        <p:txBody>
          <a:bodyPr wrap="none" anchor="ctr"/>
          <a:lstStyle/>
          <a:p>
            <a:endParaRPr lang="en-GB"/>
          </a:p>
        </p:txBody>
      </p:sp>
      <p:grpSp>
        <p:nvGrpSpPr>
          <p:cNvPr id="2" name="Group 9"/>
          <p:cNvGrpSpPr>
            <a:grpSpLocks/>
          </p:cNvGrpSpPr>
          <p:nvPr/>
        </p:nvGrpSpPr>
        <p:grpSpPr bwMode="auto">
          <a:xfrm>
            <a:off x="468313" y="1916113"/>
            <a:ext cx="4959350" cy="2239962"/>
            <a:chOff x="468313" y="1916113"/>
            <a:chExt cx="4959350" cy="2239962"/>
          </a:xfrm>
        </p:grpSpPr>
        <p:sp>
          <p:nvSpPr>
            <p:cNvPr id="16393" name="Freeform 10"/>
            <p:cNvSpPr>
              <a:spLocks/>
            </p:cNvSpPr>
            <p:nvPr/>
          </p:nvSpPr>
          <p:spPr bwMode="auto">
            <a:xfrm>
              <a:off x="468313" y="1916113"/>
              <a:ext cx="423862" cy="727075"/>
            </a:xfrm>
            <a:custGeom>
              <a:avLst/>
              <a:gdLst>
                <a:gd name="T0" fmla="*/ 0 w 1610"/>
                <a:gd name="T1" fmla="*/ 2147483647 h 1978"/>
                <a:gd name="T2" fmla="*/ 2147483647 w 1610"/>
                <a:gd name="T3" fmla="*/ 2147483647 h 1978"/>
                <a:gd name="T4" fmla="*/ 2147483647 w 1610"/>
                <a:gd name="T5" fmla="*/ 2147483647 h 1978"/>
                <a:gd name="T6" fmla="*/ 2147483647 w 1610"/>
                <a:gd name="T7" fmla="*/ 2147483647 h 1978"/>
                <a:gd name="T8" fmla="*/ 2147483647 w 1610"/>
                <a:gd name="T9" fmla="*/ 2147483647 h 1978"/>
                <a:gd name="T10" fmla="*/ 2147483647 w 1610"/>
                <a:gd name="T11" fmla="*/ 2147483647 h 1978"/>
                <a:gd name="T12" fmla="*/ 2147483647 w 1610"/>
                <a:gd name="T13" fmla="*/ 2147483647 h 1978"/>
                <a:gd name="T14" fmla="*/ 2147483647 w 1610"/>
                <a:gd name="T15" fmla="*/ 2147483647 h 1978"/>
                <a:gd name="T16" fmla="*/ 2147483647 w 1610"/>
                <a:gd name="T17" fmla="*/ 2147483647 h 1978"/>
                <a:gd name="T18" fmla="*/ 2147483647 w 1610"/>
                <a:gd name="T19" fmla="*/ 2147483647 h 1978"/>
                <a:gd name="T20" fmla="*/ 2147483647 w 1610"/>
                <a:gd name="T21" fmla="*/ 2147483647 h 1978"/>
                <a:gd name="T22" fmla="*/ 2147483647 w 1610"/>
                <a:gd name="T23" fmla="*/ 2147483647 h 1978"/>
                <a:gd name="T24" fmla="*/ 2147483647 w 1610"/>
                <a:gd name="T25" fmla="*/ 2147483647 h 1978"/>
                <a:gd name="T26" fmla="*/ 2147483647 w 1610"/>
                <a:gd name="T27" fmla="*/ 2147483647 h 1978"/>
                <a:gd name="T28" fmla="*/ 2147483647 w 1610"/>
                <a:gd name="T29" fmla="*/ 2147483647 h 1978"/>
                <a:gd name="T30" fmla="*/ 2147483647 w 1610"/>
                <a:gd name="T31" fmla="*/ 2147483647 h 1978"/>
                <a:gd name="T32" fmla="*/ 2147483647 w 1610"/>
                <a:gd name="T33" fmla="*/ 2147483647 h 1978"/>
                <a:gd name="T34" fmla="*/ 2147483647 w 1610"/>
                <a:gd name="T35" fmla="*/ 2147483647 h 1978"/>
                <a:gd name="T36" fmla="*/ 2147483647 w 1610"/>
                <a:gd name="T37" fmla="*/ 2147483647 h 1978"/>
                <a:gd name="T38" fmla="*/ 2147483647 w 1610"/>
                <a:gd name="T39" fmla="*/ 2147483647 h 1978"/>
                <a:gd name="T40" fmla="*/ 2147483647 w 1610"/>
                <a:gd name="T41" fmla="*/ 2147483647 h 1978"/>
                <a:gd name="T42" fmla="*/ 2147483647 w 1610"/>
                <a:gd name="T43" fmla="*/ 2147483647 h 1978"/>
                <a:gd name="T44" fmla="*/ 2147483647 w 1610"/>
                <a:gd name="T45" fmla="*/ 2147483647 h 1978"/>
                <a:gd name="T46" fmla="*/ 2147483647 w 1610"/>
                <a:gd name="T47" fmla="*/ 2147483647 h 1978"/>
                <a:gd name="T48" fmla="*/ 2147483647 w 1610"/>
                <a:gd name="T49" fmla="*/ 2147483647 h 1978"/>
                <a:gd name="T50" fmla="*/ 2147483647 w 1610"/>
                <a:gd name="T51" fmla="*/ 2147483647 h 1978"/>
                <a:gd name="T52" fmla="*/ 2147483647 w 1610"/>
                <a:gd name="T53" fmla="*/ 2147483647 h 1978"/>
                <a:gd name="T54" fmla="*/ 2147483647 w 1610"/>
                <a:gd name="T55" fmla="*/ 2147483647 h 1978"/>
                <a:gd name="T56" fmla="*/ 2147483647 w 1610"/>
                <a:gd name="T57" fmla="*/ 2147483647 h 1978"/>
                <a:gd name="T58" fmla="*/ 2147483647 w 1610"/>
                <a:gd name="T59" fmla="*/ 2147483647 h 1978"/>
                <a:gd name="T60" fmla="*/ 2147483647 w 1610"/>
                <a:gd name="T61" fmla="*/ 2147483647 h 1978"/>
                <a:gd name="T62" fmla="*/ 2147483647 w 1610"/>
                <a:gd name="T63" fmla="*/ 2147483647 h 1978"/>
                <a:gd name="T64" fmla="*/ 2147483647 w 1610"/>
                <a:gd name="T65" fmla="*/ 2147483647 h 1978"/>
                <a:gd name="T66" fmla="*/ 2147483647 w 1610"/>
                <a:gd name="T67" fmla="*/ 2147483647 h 1978"/>
                <a:gd name="T68" fmla="*/ 2147483647 w 1610"/>
                <a:gd name="T69" fmla="*/ 2147483647 h 1978"/>
                <a:gd name="T70" fmla="*/ 2147483647 w 1610"/>
                <a:gd name="T71" fmla="*/ 2147483647 h 1978"/>
                <a:gd name="T72" fmla="*/ 2147483647 w 1610"/>
                <a:gd name="T73" fmla="*/ 2147483647 h 1978"/>
                <a:gd name="T74" fmla="*/ 2147483647 w 1610"/>
                <a:gd name="T75" fmla="*/ 2147483647 h 1978"/>
                <a:gd name="T76" fmla="*/ 2147483647 w 1610"/>
                <a:gd name="T77" fmla="*/ 2147483647 h 1978"/>
                <a:gd name="T78" fmla="*/ 2147483647 w 1610"/>
                <a:gd name="T79" fmla="*/ 2147483647 h 1978"/>
                <a:gd name="T80" fmla="*/ 2147483647 w 1610"/>
                <a:gd name="T81" fmla="*/ 2147483647 h 1978"/>
                <a:gd name="T82" fmla="*/ 2147483647 w 1610"/>
                <a:gd name="T83" fmla="*/ 2147483647 h 1978"/>
                <a:gd name="T84" fmla="*/ 2147483647 w 1610"/>
                <a:gd name="T85" fmla="*/ 2147483647 h 1978"/>
                <a:gd name="T86" fmla="*/ 2147483647 w 1610"/>
                <a:gd name="T87" fmla="*/ 2147483647 h 1978"/>
                <a:gd name="T88" fmla="*/ 2147483647 w 1610"/>
                <a:gd name="T89" fmla="*/ 2147483647 h 1978"/>
                <a:gd name="T90" fmla="*/ 2147483647 w 1610"/>
                <a:gd name="T91" fmla="*/ 2147483647 h 1978"/>
                <a:gd name="T92" fmla="*/ 2147483647 w 1610"/>
                <a:gd name="T93" fmla="*/ 2147483647 h 1978"/>
                <a:gd name="T94" fmla="*/ 2147483647 w 1610"/>
                <a:gd name="T95" fmla="*/ 2147483647 h 1978"/>
                <a:gd name="T96" fmla="*/ 2147483647 w 1610"/>
                <a:gd name="T97" fmla="*/ 2147483647 h 197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0"/>
                <a:gd name="T148" fmla="*/ 0 h 1978"/>
                <a:gd name="T149" fmla="*/ 1610 w 1610"/>
                <a:gd name="T150" fmla="*/ 1978 h 197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0" h="1978">
                  <a:moveTo>
                    <a:pt x="0" y="1083"/>
                  </a:moveTo>
                  <a:cubicBezTo>
                    <a:pt x="11" y="1131"/>
                    <a:pt x="40" y="1159"/>
                    <a:pt x="68" y="1197"/>
                  </a:cubicBezTo>
                  <a:cubicBezTo>
                    <a:pt x="112" y="1256"/>
                    <a:pt x="141" y="1336"/>
                    <a:pt x="204" y="1379"/>
                  </a:cubicBezTo>
                  <a:cubicBezTo>
                    <a:pt x="239" y="1433"/>
                    <a:pt x="265" y="1491"/>
                    <a:pt x="318" y="1530"/>
                  </a:cubicBezTo>
                  <a:cubicBezTo>
                    <a:pt x="328" y="1560"/>
                    <a:pt x="344" y="1580"/>
                    <a:pt x="363" y="1606"/>
                  </a:cubicBezTo>
                  <a:cubicBezTo>
                    <a:pt x="376" y="1642"/>
                    <a:pt x="409" y="1686"/>
                    <a:pt x="447" y="1697"/>
                  </a:cubicBezTo>
                  <a:cubicBezTo>
                    <a:pt x="454" y="1721"/>
                    <a:pt x="457" y="1755"/>
                    <a:pt x="477" y="1773"/>
                  </a:cubicBezTo>
                  <a:cubicBezTo>
                    <a:pt x="491" y="1785"/>
                    <a:pt x="523" y="1803"/>
                    <a:pt x="523" y="1803"/>
                  </a:cubicBezTo>
                  <a:cubicBezTo>
                    <a:pt x="537" y="1866"/>
                    <a:pt x="577" y="1931"/>
                    <a:pt x="621" y="1978"/>
                  </a:cubicBezTo>
                  <a:cubicBezTo>
                    <a:pt x="633" y="1930"/>
                    <a:pt x="652" y="1885"/>
                    <a:pt x="674" y="1841"/>
                  </a:cubicBezTo>
                  <a:cubicBezTo>
                    <a:pt x="696" y="1797"/>
                    <a:pt x="710" y="1737"/>
                    <a:pt x="727" y="1690"/>
                  </a:cubicBezTo>
                  <a:cubicBezTo>
                    <a:pt x="754" y="1613"/>
                    <a:pt x="793" y="1540"/>
                    <a:pt x="818" y="1462"/>
                  </a:cubicBezTo>
                  <a:cubicBezTo>
                    <a:pt x="849" y="1365"/>
                    <a:pt x="854" y="1248"/>
                    <a:pt x="902" y="1159"/>
                  </a:cubicBezTo>
                  <a:cubicBezTo>
                    <a:pt x="919" y="1088"/>
                    <a:pt x="895" y="1173"/>
                    <a:pt x="932" y="1098"/>
                  </a:cubicBezTo>
                  <a:cubicBezTo>
                    <a:pt x="939" y="1084"/>
                    <a:pt x="940" y="1067"/>
                    <a:pt x="947" y="1053"/>
                  </a:cubicBezTo>
                  <a:cubicBezTo>
                    <a:pt x="964" y="1018"/>
                    <a:pt x="991" y="989"/>
                    <a:pt x="1008" y="954"/>
                  </a:cubicBezTo>
                  <a:cubicBezTo>
                    <a:pt x="1055" y="860"/>
                    <a:pt x="1113" y="774"/>
                    <a:pt x="1174" y="689"/>
                  </a:cubicBezTo>
                  <a:cubicBezTo>
                    <a:pt x="1194" y="662"/>
                    <a:pt x="1203" y="638"/>
                    <a:pt x="1227" y="613"/>
                  </a:cubicBezTo>
                  <a:cubicBezTo>
                    <a:pt x="1241" y="559"/>
                    <a:pt x="1281" y="495"/>
                    <a:pt x="1326" y="462"/>
                  </a:cubicBezTo>
                  <a:cubicBezTo>
                    <a:pt x="1343" y="436"/>
                    <a:pt x="1364" y="413"/>
                    <a:pt x="1379" y="386"/>
                  </a:cubicBezTo>
                  <a:cubicBezTo>
                    <a:pt x="1386" y="374"/>
                    <a:pt x="1387" y="360"/>
                    <a:pt x="1394" y="348"/>
                  </a:cubicBezTo>
                  <a:cubicBezTo>
                    <a:pt x="1410" y="322"/>
                    <a:pt x="1437" y="299"/>
                    <a:pt x="1455" y="272"/>
                  </a:cubicBezTo>
                  <a:cubicBezTo>
                    <a:pt x="1466" y="238"/>
                    <a:pt x="1479" y="226"/>
                    <a:pt x="1508" y="204"/>
                  </a:cubicBezTo>
                  <a:cubicBezTo>
                    <a:pt x="1528" y="164"/>
                    <a:pt x="1531" y="121"/>
                    <a:pt x="1553" y="83"/>
                  </a:cubicBezTo>
                  <a:cubicBezTo>
                    <a:pt x="1595" y="9"/>
                    <a:pt x="1541" y="90"/>
                    <a:pt x="1591" y="30"/>
                  </a:cubicBezTo>
                  <a:cubicBezTo>
                    <a:pt x="1597" y="23"/>
                    <a:pt x="1610" y="15"/>
                    <a:pt x="1606" y="7"/>
                  </a:cubicBezTo>
                  <a:cubicBezTo>
                    <a:pt x="1603" y="0"/>
                    <a:pt x="1591" y="13"/>
                    <a:pt x="1584" y="15"/>
                  </a:cubicBezTo>
                  <a:cubicBezTo>
                    <a:pt x="1576" y="18"/>
                    <a:pt x="1569" y="20"/>
                    <a:pt x="1561" y="22"/>
                  </a:cubicBezTo>
                  <a:cubicBezTo>
                    <a:pt x="1539" y="44"/>
                    <a:pt x="1523" y="57"/>
                    <a:pt x="1493" y="68"/>
                  </a:cubicBezTo>
                  <a:cubicBezTo>
                    <a:pt x="1461" y="99"/>
                    <a:pt x="1429" y="132"/>
                    <a:pt x="1394" y="159"/>
                  </a:cubicBezTo>
                  <a:cubicBezTo>
                    <a:pt x="1345" y="196"/>
                    <a:pt x="1302" y="203"/>
                    <a:pt x="1258" y="250"/>
                  </a:cubicBezTo>
                  <a:cubicBezTo>
                    <a:pt x="1242" y="295"/>
                    <a:pt x="1210" y="306"/>
                    <a:pt x="1182" y="340"/>
                  </a:cubicBezTo>
                  <a:cubicBezTo>
                    <a:pt x="1145" y="384"/>
                    <a:pt x="1102" y="428"/>
                    <a:pt x="1061" y="469"/>
                  </a:cubicBezTo>
                  <a:cubicBezTo>
                    <a:pt x="1000" y="609"/>
                    <a:pt x="897" y="718"/>
                    <a:pt x="818" y="848"/>
                  </a:cubicBezTo>
                  <a:cubicBezTo>
                    <a:pt x="816" y="858"/>
                    <a:pt x="818" y="871"/>
                    <a:pt x="811" y="879"/>
                  </a:cubicBezTo>
                  <a:cubicBezTo>
                    <a:pt x="799" y="893"/>
                    <a:pt x="778" y="896"/>
                    <a:pt x="765" y="909"/>
                  </a:cubicBezTo>
                  <a:cubicBezTo>
                    <a:pt x="757" y="917"/>
                    <a:pt x="751" y="927"/>
                    <a:pt x="742" y="932"/>
                  </a:cubicBezTo>
                  <a:cubicBezTo>
                    <a:pt x="728" y="940"/>
                    <a:pt x="697" y="947"/>
                    <a:pt x="697" y="947"/>
                  </a:cubicBezTo>
                  <a:cubicBezTo>
                    <a:pt x="692" y="955"/>
                    <a:pt x="688" y="964"/>
                    <a:pt x="682" y="970"/>
                  </a:cubicBezTo>
                  <a:cubicBezTo>
                    <a:pt x="676" y="976"/>
                    <a:pt x="665" y="978"/>
                    <a:pt x="659" y="985"/>
                  </a:cubicBezTo>
                  <a:cubicBezTo>
                    <a:pt x="654" y="991"/>
                    <a:pt x="655" y="1000"/>
                    <a:pt x="651" y="1007"/>
                  </a:cubicBezTo>
                  <a:cubicBezTo>
                    <a:pt x="627" y="1051"/>
                    <a:pt x="598" y="1091"/>
                    <a:pt x="576" y="1136"/>
                  </a:cubicBezTo>
                  <a:cubicBezTo>
                    <a:pt x="566" y="1182"/>
                    <a:pt x="556" y="1225"/>
                    <a:pt x="530" y="1265"/>
                  </a:cubicBezTo>
                  <a:cubicBezTo>
                    <a:pt x="521" y="1305"/>
                    <a:pt x="519" y="1333"/>
                    <a:pt x="485" y="1356"/>
                  </a:cubicBezTo>
                  <a:cubicBezTo>
                    <a:pt x="446" y="1343"/>
                    <a:pt x="433" y="1317"/>
                    <a:pt x="401" y="1295"/>
                  </a:cubicBezTo>
                  <a:cubicBezTo>
                    <a:pt x="393" y="1282"/>
                    <a:pt x="367" y="1238"/>
                    <a:pt x="348" y="1227"/>
                  </a:cubicBezTo>
                  <a:cubicBezTo>
                    <a:pt x="332" y="1218"/>
                    <a:pt x="311" y="1220"/>
                    <a:pt x="295" y="1212"/>
                  </a:cubicBezTo>
                  <a:cubicBezTo>
                    <a:pt x="232" y="1180"/>
                    <a:pt x="187" y="1173"/>
                    <a:pt x="113" y="1167"/>
                  </a:cubicBezTo>
                  <a:cubicBezTo>
                    <a:pt x="71" y="1152"/>
                    <a:pt x="51" y="1136"/>
                    <a:pt x="7" y="1136"/>
                  </a:cubicBezTo>
                </a:path>
              </a:pathLst>
            </a:custGeom>
            <a:solidFill>
              <a:srgbClr val="0AA218"/>
            </a:solidFill>
            <a:ln w="9525">
              <a:solidFill>
                <a:schemeClr val="tx1"/>
              </a:solidFill>
              <a:round/>
              <a:headEnd/>
              <a:tailEnd/>
            </a:ln>
          </p:spPr>
          <p:txBody>
            <a:bodyPr/>
            <a:lstStyle/>
            <a:p>
              <a:endParaRPr lang="en-GB"/>
            </a:p>
          </p:txBody>
        </p:sp>
        <p:sp>
          <p:nvSpPr>
            <p:cNvPr id="16394" name="Freeform 11"/>
            <p:cNvSpPr>
              <a:spLocks/>
            </p:cNvSpPr>
            <p:nvPr/>
          </p:nvSpPr>
          <p:spPr bwMode="auto">
            <a:xfrm>
              <a:off x="5003800" y="3429000"/>
              <a:ext cx="423863" cy="727075"/>
            </a:xfrm>
            <a:custGeom>
              <a:avLst/>
              <a:gdLst>
                <a:gd name="T0" fmla="*/ 0 w 1610"/>
                <a:gd name="T1" fmla="*/ 2147483647 h 1978"/>
                <a:gd name="T2" fmla="*/ 2147483647 w 1610"/>
                <a:gd name="T3" fmla="*/ 2147483647 h 1978"/>
                <a:gd name="T4" fmla="*/ 2147483647 w 1610"/>
                <a:gd name="T5" fmla="*/ 2147483647 h 1978"/>
                <a:gd name="T6" fmla="*/ 2147483647 w 1610"/>
                <a:gd name="T7" fmla="*/ 2147483647 h 1978"/>
                <a:gd name="T8" fmla="*/ 2147483647 w 1610"/>
                <a:gd name="T9" fmla="*/ 2147483647 h 1978"/>
                <a:gd name="T10" fmla="*/ 2147483647 w 1610"/>
                <a:gd name="T11" fmla="*/ 2147483647 h 1978"/>
                <a:gd name="T12" fmla="*/ 2147483647 w 1610"/>
                <a:gd name="T13" fmla="*/ 2147483647 h 1978"/>
                <a:gd name="T14" fmla="*/ 2147483647 w 1610"/>
                <a:gd name="T15" fmla="*/ 2147483647 h 1978"/>
                <a:gd name="T16" fmla="*/ 2147483647 w 1610"/>
                <a:gd name="T17" fmla="*/ 2147483647 h 1978"/>
                <a:gd name="T18" fmla="*/ 2147483647 w 1610"/>
                <a:gd name="T19" fmla="*/ 2147483647 h 1978"/>
                <a:gd name="T20" fmla="*/ 2147483647 w 1610"/>
                <a:gd name="T21" fmla="*/ 2147483647 h 1978"/>
                <a:gd name="T22" fmla="*/ 2147483647 w 1610"/>
                <a:gd name="T23" fmla="*/ 2147483647 h 1978"/>
                <a:gd name="T24" fmla="*/ 2147483647 w 1610"/>
                <a:gd name="T25" fmla="*/ 2147483647 h 1978"/>
                <a:gd name="T26" fmla="*/ 2147483647 w 1610"/>
                <a:gd name="T27" fmla="*/ 2147483647 h 1978"/>
                <a:gd name="T28" fmla="*/ 2147483647 w 1610"/>
                <a:gd name="T29" fmla="*/ 2147483647 h 1978"/>
                <a:gd name="T30" fmla="*/ 2147483647 w 1610"/>
                <a:gd name="T31" fmla="*/ 2147483647 h 1978"/>
                <a:gd name="T32" fmla="*/ 2147483647 w 1610"/>
                <a:gd name="T33" fmla="*/ 2147483647 h 1978"/>
                <a:gd name="T34" fmla="*/ 2147483647 w 1610"/>
                <a:gd name="T35" fmla="*/ 2147483647 h 1978"/>
                <a:gd name="T36" fmla="*/ 2147483647 w 1610"/>
                <a:gd name="T37" fmla="*/ 2147483647 h 1978"/>
                <a:gd name="T38" fmla="*/ 2147483647 w 1610"/>
                <a:gd name="T39" fmla="*/ 2147483647 h 1978"/>
                <a:gd name="T40" fmla="*/ 2147483647 w 1610"/>
                <a:gd name="T41" fmla="*/ 2147483647 h 1978"/>
                <a:gd name="T42" fmla="*/ 2147483647 w 1610"/>
                <a:gd name="T43" fmla="*/ 2147483647 h 1978"/>
                <a:gd name="T44" fmla="*/ 2147483647 w 1610"/>
                <a:gd name="T45" fmla="*/ 2147483647 h 1978"/>
                <a:gd name="T46" fmla="*/ 2147483647 w 1610"/>
                <a:gd name="T47" fmla="*/ 2147483647 h 1978"/>
                <a:gd name="T48" fmla="*/ 2147483647 w 1610"/>
                <a:gd name="T49" fmla="*/ 2147483647 h 1978"/>
                <a:gd name="T50" fmla="*/ 2147483647 w 1610"/>
                <a:gd name="T51" fmla="*/ 2147483647 h 1978"/>
                <a:gd name="T52" fmla="*/ 2147483647 w 1610"/>
                <a:gd name="T53" fmla="*/ 2147483647 h 1978"/>
                <a:gd name="T54" fmla="*/ 2147483647 w 1610"/>
                <a:gd name="T55" fmla="*/ 2147483647 h 1978"/>
                <a:gd name="T56" fmla="*/ 2147483647 w 1610"/>
                <a:gd name="T57" fmla="*/ 2147483647 h 1978"/>
                <a:gd name="T58" fmla="*/ 2147483647 w 1610"/>
                <a:gd name="T59" fmla="*/ 2147483647 h 1978"/>
                <a:gd name="T60" fmla="*/ 2147483647 w 1610"/>
                <a:gd name="T61" fmla="*/ 2147483647 h 1978"/>
                <a:gd name="T62" fmla="*/ 2147483647 w 1610"/>
                <a:gd name="T63" fmla="*/ 2147483647 h 1978"/>
                <a:gd name="T64" fmla="*/ 2147483647 w 1610"/>
                <a:gd name="T65" fmla="*/ 2147483647 h 1978"/>
                <a:gd name="T66" fmla="*/ 2147483647 w 1610"/>
                <a:gd name="T67" fmla="*/ 2147483647 h 1978"/>
                <a:gd name="T68" fmla="*/ 2147483647 w 1610"/>
                <a:gd name="T69" fmla="*/ 2147483647 h 1978"/>
                <a:gd name="T70" fmla="*/ 2147483647 w 1610"/>
                <a:gd name="T71" fmla="*/ 2147483647 h 1978"/>
                <a:gd name="T72" fmla="*/ 2147483647 w 1610"/>
                <a:gd name="T73" fmla="*/ 2147483647 h 1978"/>
                <a:gd name="T74" fmla="*/ 2147483647 w 1610"/>
                <a:gd name="T75" fmla="*/ 2147483647 h 1978"/>
                <a:gd name="T76" fmla="*/ 2147483647 w 1610"/>
                <a:gd name="T77" fmla="*/ 2147483647 h 1978"/>
                <a:gd name="T78" fmla="*/ 2147483647 w 1610"/>
                <a:gd name="T79" fmla="*/ 2147483647 h 1978"/>
                <a:gd name="T80" fmla="*/ 2147483647 w 1610"/>
                <a:gd name="T81" fmla="*/ 2147483647 h 1978"/>
                <a:gd name="T82" fmla="*/ 2147483647 w 1610"/>
                <a:gd name="T83" fmla="*/ 2147483647 h 1978"/>
                <a:gd name="T84" fmla="*/ 2147483647 w 1610"/>
                <a:gd name="T85" fmla="*/ 2147483647 h 1978"/>
                <a:gd name="T86" fmla="*/ 2147483647 w 1610"/>
                <a:gd name="T87" fmla="*/ 2147483647 h 1978"/>
                <a:gd name="T88" fmla="*/ 2147483647 w 1610"/>
                <a:gd name="T89" fmla="*/ 2147483647 h 1978"/>
                <a:gd name="T90" fmla="*/ 2147483647 w 1610"/>
                <a:gd name="T91" fmla="*/ 2147483647 h 1978"/>
                <a:gd name="T92" fmla="*/ 2147483647 w 1610"/>
                <a:gd name="T93" fmla="*/ 2147483647 h 1978"/>
                <a:gd name="T94" fmla="*/ 2147483647 w 1610"/>
                <a:gd name="T95" fmla="*/ 2147483647 h 1978"/>
                <a:gd name="T96" fmla="*/ 2147483647 w 1610"/>
                <a:gd name="T97" fmla="*/ 2147483647 h 197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0"/>
                <a:gd name="T148" fmla="*/ 0 h 1978"/>
                <a:gd name="T149" fmla="*/ 1610 w 1610"/>
                <a:gd name="T150" fmla="*/ 1978 h 197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0" h="1978">
                  <a:moveTo>
                    <a:pt x="0" y="1083"/>
                  </a:moveTo>
                  <a:cubicBezTo>
                    <a:pt x="11" y="1131"/>
                    <a:pt x="40" y="1159"/>
                    <a:pt x="68" y="1197"/>
                  </a:cubicBezTo>
                  <a:cubicBezTo>
                    <a:pt x="112" y="1256"/>
                    <a:pt x="141" y="1336"/>
                    <a:pt x="204" y="1379"/>
                  </a:cubicBezTo>
                  <a:cubicBezTo>
                    <a:pt x="239" y="1433"/>
                    <a:pt x="265" y="1491"/>
                    <a:pt x="318" y="1530"/>
                  </a:cubicBezTo>
                  <a:cubicBezTo>
                    <a:pt x="328" y="1560"/>
                    <a:pt x="344" y="1580"/>
                    <a:pt x="363" y="1606"/>
                  </a:cubicBezTo>
                  <a:cubicBezTo>
                    <a:pt x="376" y="1642"/>
                    <a:pt x="409" y="1686"/>
                    <a:pt x="447" y="1697"/>
                  </a:cubicBezTo>
                  <a:cubicBezTo>
                    <a:pt x="454" y="1721"/>
                    <a:pt x="457" y="1755"/>
                    <a:pt x="477" y="1773"/>
                  </a:cubicBezTo>
                  <a:cubicBezTo>
                    <a:pt x="491" y="1785"/>
                    <a:pt x="523" y="1803"/>
                    <a:pt x="523" y="1803"/>
                  </a:cubicBezTo>
                  <a:cubicBezTo>
                    <a:pt x="537" y="1866"/>
                    <a:pt x="577" y="1931"/>
                    <a:pt x="621" y="1978"/>
                  </a:cubicBezTo>
                  <a:cubicBezTo>
                    <a:pt x="633" y="1930"/>
                    <a:pt x="652" y="1885"/>
                    <a:pt x="674" y="1841"/>
                  </a:cubicBezTo>
                  <a:cubicBezTo>
                    <a:pt x="696" y="1797"/>
                    <a:pt x="710" y="1737"/>
                    <a:pt x="727" y="1690"/>
                  </a:cubicBezTo>
                  <a:cubicBezTo>
                    <a:pt x="754" y="1613"/>
                    <a:pt x="793" y="1540"/>
                    <a:pt x="818" y="1462"/>
                  </a:cubicBezTo>
                  <a:cubicBezTo>
                    <a:pt x="849" y="1365"/>
                    <a:pt x="854" y="1248"/>
                    <a:pt x="902" y="1159"/>
                  </a:cubicBezTo>
                  <a:cubicBezTo>
                    <a:pt x="919" y="1088"/>
                    <a:pt x="895" y="1173"/>
                    <a:pt x="932" y="1098"/>
                  </a:cubicBezTo>
                  <a:cubicBezTo>
                    <a:pt x="939" y="1084"/>
                    <a:pt x="940" y="1067"/>
                    <a:pt x="947" y="1053"/>
                  </a:cubicBezTo>
                  <a:cubicBezTo>
                    <a:pt x="964" y="1018"/>
                    <a:pt x="991" y="989"/>
                    <a:pt x="1008" y="954"/>
                  </a:cubicBezTo>
                  <a:cubicBezTo>
                    <a:pt x="1055" y="860"/>
                    <a:pt x="1113" y="774"/>
                    <a:pt x="1174" y="689"/>
                  </a:cubicBezTo>
                  <a:cubicBezTo>
                    <a:pt x="1194" y="662"/>
                    <a:pt x="1203" y="638"/>
                    <a:pt x="1227" y="613"/>
                  </a:cubicBezTo>
                  <a:cubicBezTo>
                    <a:pt x="1241" y="559"/>
                    <a:pt x="1281" y="495"/>
                    <a:pt x="1326" y="462"/>
                  </a:cubicBezTo>
                  <a:cubicBezTo>
                    <a:pt x="1343" y="436"/>
                    <a:pt x="1364" y="413"/>
                    <a:pt x="1379" y="386"/>
                  </a:cubicBezTo>
                  <a:cubicBezTo>
                    <a:pt x="1386" y="374"/>
                    <a:pt x="1387" y="360"/>
                    <a:pt x="1394" y="348"/>
                  </a:cubicBezTo>
                  <a:cubicBezTo>
                    <a:pt x="1410" y="322"/>
                    <a:pt x="1437" y="299"/>
                    <a:pt x="1455" y="272"/>
                  </a:cubicBezTo>
                  <a:cubicBezTo>
                    <a:pt x="1466" y="238"/>
                    <a:pt x="1479" y="226"/>
                    <a:pt x="1508" y="204"/>
                  </a:cubicBezTo>
                  <a:cubicBezTo>
                    <a:pt x="1528" y="164"/>
                    <a:pt x="1531" y="121"/>
                    <a:pt x="1553" y="83"/>
                  </a:cubicBezTo>
                  <a:cubicBezTo>
                    <a:pt x="1595" y="9"/>
                    <a:pt x="1541" y="90"/>
                    <a:pt x="1591" y="30"/>
                  </a:cubicBezTo>
                  <a:cubicBezTo>
                    <a:pt x="1597" y="23"/>
                    <a:pt x="1610" y="15"/>
                    <a:pt x="1606" y="7"/>
                  </a:cubicBezTo>
                  <a:cubicBezTo>
                    <a:pt x="1603" y="0"/>
                    <a:pt x="1591" y="13"/>
                    <a:pt x="1584" y="15"/>
                  </a:cubicBezTo>
                  <a:cubicBezTo>
                    <a:pt x="1576" y="18"/>
                    <a:pt x="1569" y="20"/>
                    <a:pt x="1561" y="22"/>
                  </a:cubicBezTo>
                  <a:cubicBezTo>
                    <a:pt x="1539" y="44"/>
                    <a:pt x="1523" y="57"/>
                    <a:pt x="1493" y="68"/>
                  </a:cubicBezTo>
                  <a:cubicBezTo>
                    <a:pt x="1461" y="99"/>
                    <a:pt x="1429" y="132"/>
                    <a:pt x="1394" y="159"/>
                  </a:cubicBezTo>
                  <a:cubicBezTo>
                    <a:pt x="1345" y="196"/>
                    <a:pt x="1302" y="203"/>
                    <a:pt x="1258" y="250"/>
                  </a:cubicBezTo>
                  <a:cubicBezTo>
                    <a:pt x="1242" y="295"/>
                    <a:pt x="1210" y="306"/>
                    <a:pt x="1182" y="340"/>
                  </a:cubicBezTo>
                  <a:cubicBezTo>
                    <a:pt x="1145" y="384"/>
                    <a:pt x="1102" y="428"/>
                    <a:pt x="1061" y="469"/>
                  </a:cubicBezTo>
                  <a:cubicBezTo>
                    <a:pt x="1000" y="609"/>
                    <a:pt x="897" y="718"/>
                    <a:pt x="818" y="848"/>
                  </a:cubicBezTo>
                  <a:cubicBezTo>
                    <a:pt x="816" y="858"/>
                    <a:pt x="818" y="871"/>
                    <a:pt x="811" y="879"/>
                  </a:cubicBezTo>
                  <a:cubicBezTo>
                    <a:pt x="799" y="893"/>
                    <a:pt x="778" y="896"/>
                    <a:pt x="765" y="909"/>
                  </a:cubicBezTo>
                  <a:cubicBezTo>
                    <a:pt x="757" y="917"/>
                    <a:pt x="751" y="927"/>
                    <a:pt x="742" y="932"/>
                  </a:cubicBezTo>
                  <a:cubicBezTo>
                    <a:pt x="728" y="940"/>
                    <a:pt x="697" y="947"/>
                    <a:pt x="697" y="947"/>
                  </a:cubicBezTo>
                  <a:cubicBezTo>
                    <a:pt x="692" y="955"/>
                    <a:pt x="688" y="964"/>
                    <a:pt x="682" y="970"/>
                  </a:cubicBezTo>
                  <a:cubicBezTo>
                    <a:pt x="676" y="976"/>
                    <a:pt x="665" y="978"/>
                    <a:pt x="659" y="985"/>
                  </a:cubicBezTo>
                  <a:cubicBezTo>
                    <a:pt x="654" y="991"/>
                    <a:pt x="655" y="1000"/>
                    <a:pt x="651" y="1007"/>
                  </a:cubicBezTo>
                  <a:cubicBezTo>
                    <a:pt x="627" y="1051"/>
                    <a:pt x="598" y="1091"/>
                    <a:pt x="576" y="1136"/>
                  </a:cubicBezTo>
                  <a:cubicBezTo>
                    <a:pt x="566" y="1182"/>
                    <a:pt x="556" y="1225"/>
                    <a:pt x="530" y="1265"/>
                  </a:cubicBezTo>
                  <a:cubicBezTo>
                    <a:pt x="521" y="1305"/>
                    <a:pt x="519" y="1333"/>
                    <a:pt x="485" y="1356"/>
                  </a:cubicBezTo>
                  <a:cubicBezTo>
                    <a:pt x="446" y="1343"/>
                    <a:pt x="433" y="1317"/>
                    <a:pt x="401" y="1295"/>
                  </a:cubicBezTo>
                  <a:cubicBezTo>
                    <a:pt x="393" y="1282"/>
                    <a:pt x="367" y="1238"/>
                    <a:pt x="348" y="1227"/>
                  </a:cubicBezTo>
                  <a:cubicBezTo>
                    <a:pt x="332" y="1218"/>
                    <a:pt x="311" y="1220"/>
                    <a:pt x="295" y="1212"/>
                  </a:cubicBezTo>
                  <a:cubicBezTo>
                    <a:pt x="232" y="1180"/>
                    <a:pt x="187" y="1173"/>
                    <a:pt x="113" y="1167"/>
                  </a:cubicBezTo>
                  <a:cubicBezTo>
                    <a:pt x="71" y="1152"/>
                    <a:pt x="51" y="1136"/>
                    <a:pt x="7" y="1136"/>
                  </a:cubicBezTo>
                </a:path>
              </a:pathLst>
            </a:custGeom>
            <a:solidFill>
              <a:srgbClr val="0AA218"/>
            </a:solidFill>
            <a:ln w="9525">
              <a:solidFill>
                <a:schemeClr val="tx1"/>
              </a:solidFill>
              <a:round/>
              <a:headEnd/>
              <a:tailEnd/>
            </a:ln>
          </p:spPr>
          <p:txBody>
            <a:bodyPr/>
            <a:lstStyle/>
            <a:p>
              <a:endParaRPr lang="en-GB"/>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ChangeArrowheads="1"/>
          </p:cNvSpPr>
          <p:nvPr/>
        </p:nvSpPr>
        <p:spPr bwMode="auto">
          <a:xfrm>
            <a:off x="5508625" y="2997200"/>
            <a:ext cx="1366838" cy="574675"/>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GB"/>
          </a:p>
        </p:txBody>
      </p:sp>
      <p:sp>
        <p:nvSpPr>
          <p:cNvPr id="17411" name="Rectangle 5"/>
          <p:cNvSpPr>
            <a:spLocks noChangeArrowheads="1"/>
          </p:cNvSpPr>
          <p:nvPr/>
        </p:nvSpPr>
        <p:spPr bwMode="auto">
          <a:xfrm>
            <a:off x="1331913" y="2349500"/>
            <a:ext cx="6840537" cy="3959225"/>
          </a:xfrm>
          <a:prstGeom prst="rect">
            <a:avLst/>
          </a:prstGeom>
          <a:noFill/>
          <a:ln w="9525">
            <a:noFill/>
            <a:miter lim="800000"/>
            <a:headEnd/>
            <a:tailEnd/>
          </a:ln>
        </p:spPr>
        <p:txBody>
          <a:bodyPr lIns="0" tIns="0" rIns="0" bIns="0"/>
          <a:lstStyle/>
          <a:p>
            <a:pPr marL="365125" indent="-365125">
              <a:lnSpc>
                <a:spcPts val="2800"/>
              </a:lnSpc>
              <a:spcAft>
                <a:spcPts val="1400"/>
              </a:spcAft>
              <a:buClr>
                <a:srgbClr val="0066FF"/>
              </a:buClr>
              <a:buSzPct val="140000"/>
              <a:buFontTx/>
              <a:buChar char="•"/>
            </a:pPr>
            <a:endParaRPr lang="en-US" sz="2000">
              <a:solidFill>
                <a:schemeClr val="tx2"/>
              </a:solidFill>
            </a:endParaRPr>
          </a:p>
        </p:txBody>
      </p:sp>
      <p:sp>
        <p:nvSpPr>
          <p:cNvPr id="17412" name="Text Box 5"/>
          <p:cNvSpPr txBox="1">
            <a:spLocks noChangeArrowheads="1"/>
          </p:cNvSpPr>
          <p:nvPr/>
        </p:nvSpPr>
        <p:spPr bwMode="auto">
          <a:xfrm>
            <a:off x="3635375" y="2924175"/>
            <a:ext cx="1800225" cy="788988"/>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t>Prof A @ HEI X</a:t>
            </a:r>
          </a:p>
          <a:p>
            <a:pPr>
              <a:spcBef>
                <a:spcPct val="50000"/>
              </a:spcBef>
            </a:pPr>
            <a:r>
              <a:rPr lang="en-GB"/>
              <a:t>Expert advisor</a:t>
            </a:r>
            <a:endParaRPr lang="en-US"/>
          </a:p>
        </p:txBody>
      </p:sp>
      <p:sp>
        <p:nvSpPr>
          <p:cNvPr id="17413" name="Text Box 6"/>
          <p:cNvSpPr txBox="1">
            <a:spLocks noChangeArrowheads="1"/>
          </p:cNvSpPr>
          <p:nvPr/>
        </p:nvSpPr>
        <p:spPr bwMode="auto">
          <a:xfrm>
            <a:off x="5795963" y="3124200"/>
            <a:ext cx="893762" cy="304800"/>
          </a:xfrm>
          <a:prstGeom prst="rect">
            <a:avLst/>
          </a:prstGeom>
          <a:noFill/>
          <a:ln w="9525">
            <a:noFill/>
            <a:miter lim="800000"/>
            <a:headEnd/>
            <a:tailEnd/>
          </a:ln>
        </p:spPr>
        <p:txBody>
          <a:bodyPr wrap="none">
            <a:spAutoFit/>
          </a:bodyPr>
          <a:lstStyle/>
          <a:p>
            <a:r>
              <a:rPr lang="en-GB" sz="1400"/>
              <a:t>influence</a:t>
            </a:r>
            <a:endParaRPr lang="en-US" sz="1400"/>
          </a:p>
        </p:txBody>
      </p:sp>
      <p:sp>
        <p:nvSpPr>
          <p:cNvPr id="17414" name="AutoShape 7"/>
          <p:cNvSpPr>
            <a:spLocks noChangeArrowheads="1"/>
          </p:cNvSpPr>
          <p:nvPr/>
        </p:nvSpPr>
        <p:spPr bwMode="auto">
          <a:xfrm>
            <a:off x="6946900" y="2420938"/>
            <a:ext cx="1728788" cy="1657350"/>
          </a:xfrm>
          <a:prstGeom prst="hexagon">
            <a:avLst>
              <a:gd name="adj" fmla="val 26078"/>
              <a:gd name="vf" fmla="val 115470"/>
            </a:avLst>
          </a:prstGeom>
          <a:solidFill>
            <a:schemeClr val="accent1"/>
          </a:solidFill>
          <a:ln w="9525">
            <a:solidFill>
              <a:schemeClr val="tx1"/>
            </a:solidFill>
            <a:miter lim="800000"/>
            <a:headEnd/>
            <a:tailEnd/>
          </a:ln>
        </p:spPr>
        <p:txBody>
          <a:bodyPr wrap="none" anchor="ctr"/>
          <a:lstStyle/>
          <a:p>
            <a:pPr algn="ctr"/>
            <a:r>
              <a:rPr lang="en-GB"/>
              <a:t>Public policy </a:t>
            </a:r>
          </a:p>
          <a:p>
            <a:pPr algn="ctr"/>
            <a:r>
              <a:rPr lang="en-GB"/>
              <a:t>change</a:t>
            </a:r>
            <a:endParaRPr lang="en-US"/>
          </a:p>
        </p:txBody>
      </p:sp>
      <p:sp>
        <p:nvSpPr>
          <p:cNvPr id="17415" name="AutoShape 10"/>
          <p:cNvSpPr>
            <a:spLocks noChangeArrowheads="1"/>
          </p:cNvSpPr>
          <p:nvPr/>
        </p:nvSpPr>
        <p:spPr bwMode="auto">
          <a:xfrm>
            <a:off x="395288" y="1628775"/>
            <a:ext cx="3024187" cy="1295400"/>
          </a:xfrm>
          <a:prstGeom prst="flowChartMultidocument">
            <a:avLst/>
          </a:prstGeom>
          <a:solidFill>
            <a:schemeClr val="accent1"/>
          </a:solidFill>
          <a:ln w="9525">
            <a:solidFill>
              <a:schemeClr val="tx1"/>
            </a:solidFill>
            <a:miter lim="800000"/>
            <a:headEnd/>
            <a:tailEnd/>
          </a:ln>
        </p:spPr>
        <p:txBody>
          <a:bodyPr wrap="none" anchor="ctr"/>
          <a:lstStyle/>
          <a:p>
            <a:pPr algn="ctr"/>
            <a:r>
              <a:rPr lang="en-GB"/>
              <a:t>Knowledge pool</a:t>
            </a:r>
            <a:endParaRPr lang="en-US"/>
          </a:p>
        </p:txBody>
      </p:sp>
      <p:sp>
        <p:nvSpPr>
          <p:cNvPr id="17416" name="AutoShape 11"/>
          <p:cNvSpPr>
            <a:spLocks noChangeArrowheads="1"/>
          </p:cNvSpPr>
          <p:nvPr/>
        </p:nvSpPr>
        <p:spPr bwMode="auto">
          <a:xfrm rot="5400000">
            <a:off x="2628107" y="2564606"/>
            <a:ext cx="647700" cy="1223963"/>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accent1"/>
          </a:solidFill>
          <a:ln w="9525">
            <a:solidFill>
              <a:schemeClr val="tx1"/>
            </a:solidFill>
            <a:miter lim="800000"/>
            <a:headEnd/>
            <a:tailEnd/>
          </a:ln>
        </p:spPr>
        <p:txBody>
          <a:bodyPr wrap="none" anchor="ctr"/>
          <a:lstStyle/>
          <a:p>
            <a:endParaRPr lang="en-GB"/>
          </a:p>
        </p:txBody>
      </p:sp>
      <p:pic>
        <p:nvPicPr>
          <p:cNvPr id="17417" name="Picture 17"/>
          <p:cNvPicPr>
            <a:picLocks noChangeAspect="1" noChangeArrowheads="1"/>
          </p:cNvPicPr>
          <p:nvPr/>
        </p:nvPicPr>
        <p:blipFill>
          <a:blip r:embed="rId2" cstate="print"/>
          <a:srcRect/>
          <a:stretch>
            <a:fillRect/>
          </a:stretch>
        </p:blipFill>
        <p:spPr bwMode="auto">
          <a:xfrm>
            <a:off x="5072063" y="3571875"/>
            <a:ext cx="476250" cy="4762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7417"/>
                                        </p:tgtEl>
                                        <p:attrNameLst>
                                          <p:attrName>style.visibility</p:attrName>
                                        </p:attrNameLst>
                                      </p:cBhvr>
                                      <p:to>
                                        <p:strVal val="visible"/>
                                      </p:to>
                                    </p:set>
                                    <p:animEffect transition="in" filter="wipe(down)">
                                      <p:cBhvr>
                                        <p:cTn id="7" dur="500"/>
                                        <p:tgtEl>
                                          <p:spTgt spid="174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2"/>
          <p:cNvSpPr>
            <a:spLocks noChangeArrowheads="1"/>
          </p:cNvSpPr>
          <p:nvPr/>
        </p:nvSpPr>
        <p:spPr bwMode="auto">
          <a:xfrm>
            <a:off x="5508625" y="2997200"/>
            <a:ext cx="1366838" cy="574675"/>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GB"/>
          </a:p>
        </p:txBody>
      </p:sp>
      <p:sp>
        <p:nvSpPr>
          <p:cNvPr id="18435" name="Rectangle 5"/>
          <p:cNvSpPr>
            <a:spLocks noChangeArrowheads="1"/>
          </p:cNvSpPr>
          <p:nvPr/>
        </p:nvSpPr>
        <p:spPr bwMode="auto">
          <a:xfrm>
            <a:off x="1331913" y="2349500"/>
            <a:ext cx="6840537" cy="3959225"/>
          </a:xfrm>
          <a:prstGeom prst="rect">
            <a:avLst/>
          </a:prstGeom>
          <a:noFill/>
          <a:ln w="9525">
            <a:noFill/>
            <a:miter lim="800000"/>
            <a:headEnd/>
            <a:tailEnd/>
          </a:ln>
        </p:spPr>
        <p:txBody>
          <a:bodyPr lIns="0" tIns="0" rIns="0" bIns="0"/>
          <a:lstStyle/>
          <a:p>
            <a:pPr marL="365125" indent="-365125">
              <a:lnSpc>
                <a:spcPts val="2800"/>
              </a:lnSpc>
              <a:spcAft>
                <a:spcPts val="1400"/>
              </a:spcAft>
              <a:buClr>
                <a:srgbClr val="0066FF"/>
              </a:buClr>
              <a:buSzPct val="140000"/>
              <a:buFontTx/>
              <a:buChar char="•"/>
            </a:pPr>
            <a:endParaRPr lang="en-US" sz="2000">
              <a:solidFill>
                <a:schemeClr val="tx2"/>
              </a:solidFill>
            </a:endParaRPr>
          </a:p>
        </p:txBody>
      </p:sp>
      <p:sp>
        <p:nvSpPr>
          <p:cNvPr id="18436" name="Text Box 5"/>
          <p:cNvSpPr txBox="1">
            <a:spLocks noChangeArrowheads="1"/>
          </p:cNvSpPr>
          <p:nvPr/>
        </p:nvSpPr>
        <p:spPr bwMode="auto">
          <a:xfrm>
            <a:off x="3635375" y="2924175"/>
            <a:ext cx="1800225" cy="788988"/>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t>Prof A @ HEI X</a:t>
            </a:r>
          </a:p>
          <a:p>
            <a:pPr>
              <a:spcBef>
                <a:spcPct val="50000"/>
              </a:spcBef>
            </a:pPr>
            <a:r>
              <a:rPr lang="en-GB"/>
              <a:t>Expert advisor</a:t>
            </a:r>
            <a:endParaRPr lang="en-US"/>
          </a:p>
        </p:txBody>
      </p:sp>
      <p:sp>
        <p:nvSpPr>
          <p:cNvPr id="18437" name="Text Box 6"/>
          <p:cNvSpPr txBox="1">
            <a:spLocks noChangeArrowheads="1"/>
          </p:cNvSpPr>
          <p:nvPr/>
        </p:nvSpPr>
        <p:spPr bwMode="auto">
          <a:xfrm>
            <a:off x="5795963" y="3124200"/>
            <a:ext cx="893762" cy="304800"/>
          </a:xfrm>
          <a:prstGeom prst="rect">
            <a:avLst/>
          </a:prstGeom>
          <a:noFill/>
          <a:ln w="9525">
            <a:noFill/>
            <a:miter lim="800000"/>
            <a:headEnd/>
            <a:tailEnd/>
          </a:ln>
        </p:spPr>
        <p:txBody>
          <a:bodyPr wrap="none">
            <a:spAutoFit/>
          </a:bodyPr>
          <a:lstStyle/>
          <a:p>
            <a:r>
              <a:rPr lang="en-GB" sz="1400"/>
              <a:t>influence</a:t>
            </a:r>
            <a:endParaRPr lang="en-US" sz="1400"/>
          </a:p>
        </p:txBody>
      </p:sp>
      <p:sp>
        <p:nvSpPr>
          <p:cNvPr id="18438" name="AutoShape 7"/>
          <p:cNvSpPr>
            <a:spLocks noChangeArrowheads="1"/>
          </p:cNvSpPr>
          <p:nvPr/>
        </p:nvSpPr>
        <p:spPr bwMode="auto">
          <a:xfrm>
            <a:off x="6946900" y="2420938"/>
            <a:ext cx="1728788" cy="1657350"/>
          </a:xfrm>
          <a:prstGeom prst="hexagon">
            <a:avLst>
              <a:gd name="adj" fmla="val 26078"/>
              <a:gd name="vf" fmla="val 115470"/>
            </a:avLst>
          </a:prstGeom>
          <a:solidFill>
            <a:schemeClr val="accent1"/>
          </a:solidFill>
          <a:ln w="9525">
            <a:solidFill>
              <a:schemeClr val="tx1"/>
            </a:solidFill>
            <a:miter lim="800000"/>
            <a:headEnd/>
            <a:tailEnd/>
          </a:ln>
        </p:spPr>
        <p:txBody>
          <a:bodyPr wrap="none" anchor="ctr"/>
          <a:lstStyle/>
          <a:p>
            <a:pPr algn="ctr"/>
            <a:r>
              <a:rPr lang="en-GB"/>
              <a:t>Public policy </a:t>
            </a:r>
          </a:p>
          <a:p>
            <a:pPr algn="ctr"/>
            <a:r>
              <a:rPr lang="en-GB"/>
              <a:t>change</a:t>
            </a:r>
            <a:endParaRPr lang="en-US"/>
          </a:p>
        </p:txBody>
      </p:sp>
      <p:sp>
        <p:nvSpPr>
          <p:cNvPr id="18439" name="AutoShape 8"/>
          <p:cNvSpPr>
            <a:spLocks noChangeArrowheads="1"/>
          </p:cNvSpPr>
          <p:nvPr/>
        </p:nvSpPr>
        <p:spPr bwMode="auto">
          <a:xfrm>
            <a:off x="395288" y="1628775"/>
            <a:ext cx="3024187" cy="1295400"/>
          </a:xfrm>
          <a:prstGeom prst="flowChartMultidocument">
            <a:avLst/>
          </a:prstGeom>
          <a:solidFill>
            <a:schemeClr val="accent1"/>
          </a:solidFill>
          <a:ln w="9525">
            <a:solidFill>
              <a:schemeClr val="tx1"/>
            </a:solidFill>
            <a:miter lim="800000"/>
            <a:headEnd/>
            <a:tailEnd/>
          </a:ln>
        </p:spPr>
        <p:txBody>
          <a:bodyPr wrap="none" anchor="ctr"/>
          <a:lstStyle/>
          <a:p>
            <a:pPr algn="ctr"/>
            <a:r>
              <a:rPr lang="en-GB"/>
              <a:t>Knowledge pool</a:t>
            </a:r>
            <a:endParaRPr lang="en-US"/>
          </a:p>
        </p:txBody>
      </p:sp>
      <p:sp>
        <p:nvSpPr>
          <p:cNvPr id="18440" name="AutoShape 9"/>
          <p:cNvSpPr>
            <a:spLocks noChangeArrowheads="1"/>
          </p:cNvSpPr>
          <p:nvPr/>
        </p:nvSpPr>
        <p:spPr bwMode="auto">
          <a:xfrm rot="5400000">
            <a:off x="2628107" y="2564606"/>
            <a:ext cx="647700" cy="1223963"/>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accent1"/>
          </a:solidFill>
          <a:ln w="9525">
            <a:solidFill>
              <a:schemeClr val="tx1"/>
            </a:solidFill>
            <a:miter lim="800000"/>
            <a:headEnd/>
            <a:tailEnd/>
          </a:ln>
        </p:spPr>
        <p:txBody>
          <a:bodyPr wrap="none" anchor="ctr"/>
          <a:lstStyle/>
          <a:p>
            <a:endParaRPr lang="en-GB"/>
          </a:p>
        </p:txBody>
      </p:sp>
      <p:sp>
        <p:nvSpPr>
          <p:cNvPr id="18441" name="AutoShape 11"/>
          <p:cNvSpPr>
            <a:spLocks noChangeArrowheads="1"/>
          </p:cNvSpPr>
          <p:nvPr/>
        </p:nvSpPr>
        <p:spPr bwMode="auto">
          <a:xfrm>
            <a:off x="468313" y="4438650"/>
            <a:ext cx="3024187" cy="1295400"/>
          </a:xfrm>
          <a:prstGeom prst="flowChartMultidocument">
            <a:avLst/>
          </a:prstGeom>
          <a:solidFill>
            <a:schemeClr val="accent1"/>
          </a:solidFill>
          <a:ln w="9525">
            <a:solidFill>
              <a:schemeClr val="tx1"/>
            </a:solidFill>
            <a:miter lim="800000"/>
            <a:headEnd/>
            <a:tailEnd/>
          </a:ln>
        </p:spPr>
        <p:txBody>
          <a:bodyPr wrap="none" anchor="ctr"/>
          <a:lstStyle/>
          <a:p>
            <a:pPr algn="ctr"/>
            <a:r>
              <a:rPr lang="en-GB"/>
              <a:t>Research by Prof A</a:t>
            </a:r>
          </a:p>
          <a:p>
            <a:pPr algn="ctr"/>
            <a:r>
              <a:rPr lang="en-GB"/>
              <a:t>@ HEI X</a:t>
            </a:r>
            <a:endParaRPr lang="en-US"/>
          </a:p>
        </p:txBody>
      </p:sp>
      <p:sp>
        <p:nvSpPr>
          <p:cNvPr id="18442" name="AutoShape 12"/>
          <p:cNvSpPr>
            <a:spLocks noChangeArrowheads="1"/>
          </p:cNvSpPr>
          <p:nvPr/>
        </p:nvSpPr>
        <p:spPr bwMode="auto">
          <a:xfrm>
            <a:off x="3636963" y="3789363"/>
            <a:ext cx="647700" cy="1223962"/>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accent1"/>
          </a:solidFill>
          <a:ln w="9525">
            <a:solidFill>
              <a:schemeClr val="tx1"/>
            </a:solidFill>
            <a:miter lim="800000"/>
            <a:headEnd/>
            <a:tailEnd/>
          </a:ln>
        </p:spPr>
        <p:txBody>
          <a:bodyPr wrap="none" anchor="ctr"/>
          <a:lstStyle/>
          <a:p>
            <a:endParaRPr lang="en-GB"/>
          </a:p>
        </p:txBody>
      </p:sp>
      <p:sp>
        <p:nvSpPr>
          <p:cNvPr id="18443" name="Freeform 13"/>
          <p:cNvSpPr>
            <a:spLocks/>
          </p:cNvSpPr>
          <p:nvPr/>
        </p:nvSpPr>
        <p:spPr bwMode="auto">
          <a:xfrm>
            <a:off x="5003800" y="3429000"/>
            <a:ext cx="423863" cy="727075"/>
          </a:xfrm>
          <a:custGeom>
            <a:avLst/>
            <a:gdLst>
              <a:gd name="T0" fmla="*/ 0 w 1610"/>
              <a:gd name="T1" fmla="*/ 2147483647 h 1978"/>
              <a:gd name="T2" fmla="*/ 2147483647 w 1610"/>
              <a:gd name="T3" fmla="*/ 2147483647 h 1978"/>
              <a:gd name="T4" fmla="*/ 2147483647 w 1610"/>
              <a:gd name="T5" fmla="*/ 2147483647 h 1978"/>
              <a:gd name="T6" fmla="*/ 2147483647 w 1610"/>
              <a:gd name="T7" fmla="*/ 2147483647 h 1978"/>
              <a:gd name="T8" fmla="*/ 2147483647 w 1610"/>
              <a:gd name="T9" fmla="*/ 2147483647 h 1978"/>
              <a:gd name="T10" fmla="*/ 2147483647 w 1610"/>
              <a:gd name="T11" fmla="*/ 2147483647 h 1978"/>
              <a:gd name="T12" fmla="*/ 2147483647 w 1610"/>
              <a:gd name="T13" fmla="*/ 2147483647 h 1978"/>
              <a:gd name="T14" fmla="*/ 2147483647 w 1610"/>
              <a:gd name="T15" fmla="*/ 2147483647 h 1978"/>
              <a:gd name="T16" fmla="*/ 2147483647 w 1610"/>
              <a:gd name="T17" fmla="*/ 2147483647 h 1978"/>
              <a:gd name="T18" fmla="*/ 2147483647 w 1610"/>
              <a:gd name="T19" fmla="*/ 2147483647 h 1978"/>
              <a:gd name="T20" fmla="*/ 2147483647 w 1610"/>
              <a:gd name="T21" fmla="*/ 2147483647 h 1978"/>
              <a:gd name="T22" fmla="*/ 2147483647 w 1610"/>
              <a:gd name="T23" fmla="*/ 2147483647 h 1978"/>
              <a:gd name="T24" fmla="*/ 2147483647 w 1610"/>
              <a:gd name="T25" fmla="*/ 2147483647 h 1978"/>
              <a:gd name="T26" fmla="*/ 2147483647 w 1610"/>
              <a:gd name="T27" fmla="*/ 2147483647 h 1978"/>
              <a:gd name="T28" fmla="*/ 2147483647 w 1610"/>
              <a:gd name="T29" fmla="*/ 2147483647 h 1978"/>
              <a:gd name="T30" fmla="*/ 2147483647 w 1610"/>
              <a:gd name="T31" fmla="*/ 2147483647 h 1978"/>
              <a:gd name="T32" fmla="*/ 2147483647 w 1610"/>
              <a:gd name="T33" fmla="*/ 2147483647 h 1978"/>
              <a:gd name="T34" fmla="*/ 2147483647 w 1610"/>
              <a:gd name="T35" fmla="*/ 2147483647 h 1978"/>
              <a:gd name="T36" fmla="*/ 2147483647 w 1610"/>
              <a:gd name="T37" fmla="*/ 2147483647 h 1978"/>
              <a:gd name="T38" fmla="*/ 2147483647 w 1610"/>
              <a:gd name="T39" fmla="*/ 2147483647 h 1978"/>
              <a:gd name="T40" fmla="*/ 2147483647 w 1610"/>
              <a:gd name="T41" fmla="*/ 2147483647 h 1978"/>
              <a:gd name="T42" fmla="*/ 2147483647 w 1610"/>
              <a:gd name="T43" fmla="*/ 2147483647 h 1978"/>
              <a:gd name="T44" fmla="*/ 2147483647 w 1610"/>
              <a:gd name="T45" fmla="*/ 2147483647 h 1978"/>
              <a:gd name="T46" fmla="*/ 2147483647 w 1610"/>
              <a:gd name="T47" fmla="*/ 2147483647 h 1978"/>
              <a:gd name="T48" fmla="*/ 2147483647 w 1610"/>
              <a:gd name="T49" fmla="*/ 2147483647 h 1978"/>
              <a:gd name="T50" fmla="*/ 2147483647 w 1610"/>
              <a:gd name="T51" fmla="*/ 2147483647 h 1978"/>
              <a:gd name="T52" fmla="*/ 2147483647 w 1610"/>
              <a:gd name="T53" fmla="*/ 2147483647 h 1978"/>
              <a:gd name="T54" fmla="*/ 2147483647 w 1610"/>
              <a:gd name="T55" fmla="*/ 2147483647 h 1978"/>
              <a:gd name="T56" fmla="*/ 2147483647 w 1610"/>
              <a:gd name="T57" fmla="*/ 2147483647 h 1978"/>
              <a:gd name="T58" fmla="*/ 2147483647 w 1610"/>
              <a:gd name="T59" fmla="*/ 2147483647 h 1978"/>
              <a:gd name="T60" fmla="*/ 2147483647 w 1610"/>
              <a:gd name="T61" fmla="*/ 2147483647 h 1978"/>
              <a:gd name="T62" fmla="*/ 2147483647 w 1610"/>
              <a:gd name="T63" fmla="*/ 2147483647 h 1978"/>
              <a:gd name="T64" fmla="*/ 2147483647 w 1610"/>
              <a:gd name="T65" fmla="*/ 2147483647 h 1978"/>
              <a:gd name="T66" fmla="*/ 2147483647 w 1610"/>
              <a:gd name="T67" fmla="*/ 2147483647 h 1978"/>
              <a:gd name="T68" fmla="*/ 2147483647 w 1610"/>
              <a:gd name="T69" fmla="*/ 2147483647 h 1978"/>
              <a:gd name="T70" fmla="*/ 2147483647 w 1610"/>
              <a:gd name="T71" fmla="*/ 2147483647 h 1978"/>
              <a:gd name="T72" fmla="*/ 2147483647 w 1610"/>
              <a:gd name="T73" fmla="*/ 2147483647 h 1978"/>
              <a:gd name="T74" fmla="*/ 2147483647 w 1610"/>
              <a:gd name="T75" fmla="*/ 2147483647 h 1978"/>
              <a:gd name="T76" fmla="*/ 2147483647 w 1610"/>
              <a:gd name="T77" fmla="*/ 2147483647 h 1978"/>
              <a:gd name="T78" fmla="*/ 2147483647 w 1610"/>
              <a:gd name="T79" fmla="*/ 2147483647 h 1978"/>
              <a:gd name="T80" fmla="*/ 2147483647 w 1610"/>
              <a:gd name="T81" fmla="*/ 2147483647 h 1978"/>
              <a:gd name="T82" fmla="*/ 2147483647 w 1610"/>
              <a:gd name="T83" fmla="*/ 2147483647 h 1978"/>
              <a:gd name="T84" fmla="*/ 2147483647 w 1610"/>
              <a:gd name="T85" fmla="*/ 2147483647 h 1978"/>
              <a:gd name="T86" fmla="*/ 2147483647 w 1610"/>
              <a:gd name="T87" fmla="*/ 2147483647 h 1978"/>
              <a:gd name="T88" fmla="*/ 2147483647 w 1610"/>
              <a:gd name="T89" fmla="*/ 2147483647 h 1978"/>
              <a:gd name="T90" fmla="*/ 2147483647 w 1610"/>
              <a:gd name="T91" fmla="*/ 2147483647 h 1978"/>
              <a:gd name="T92" fmla="*/ 2147483647 w 1610"/>
              <a:gd name="T93" fmla="*/ 2147483647 h 1978"/>
              <a:gd name="T94" fmla="*/ 2147483647 w 1610"/>
              <a:gd name="T95" fmla="*/ 2147483647 h 1978"/>
              <a:gd name="T96" fmla="*/ 2147483647 w 1610"/>
              <a:gd name="T97" fmla="*/ 2147483647 h 197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0"/>
              <a:gd name="T148" fmla="*/ 0 h 1978"/>
              <a:gd name="T149" fmla="*/ 1610 w 1610"/>
              <a:gd name="T150" fmla="*/ 1978 h 197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0" h="1978">
                <a:moveTo>
                  <a:pt x="0" y="1083"/>
                </a:moveTo>
                <a:cubicBezTo>
                  <a:pt x="11" y="1131"/>
                  <a:pt x="40" y="1159"/>
                  <a:pt x="68" y="1197"/>
                </a:cubicBezTo>
                <a:cubicBezTo>
                  <a:pt x="112" y="1256"/>
                  <a:pt x="141" y="1336"/>
                  <a:pt x="204" y="1379"/>
                </a:cubicBezTo>
                <a:cubicBezTo>
                  <a:pt x="239" y="1433"/>
                  <a:pt x="265" y="1491"/>
                  <a:pt x="318" y="1530"/>
                </a:cubicBezTo>
                <a:cubicBezTo>
                  <a:pt x="328" y="1560"/>
                  <a:pt x="344" y="1580"/>
                  <a:pt x="363" y="1606"/>
                </a:cubicBezTo>
                <a:cubicBezTo>
                  <a:pt x="376" y="1642"/>
                  <a:pt x="409" y="1686"/>
                  <a:pt x="447" y="1697"/>
                </a:cubicBezTo>
                <a:cubicBezTo>
                  <a:pt x="454" y="1721"/>
                  <a:pt x="457" y="1755"/>
                  <a:pt x="477" y="1773"/>
                </a:cubicBezTo>
                <a:cubicBezTo>
                  <a:pt x="491" y="1785"/>
                  <a:pt x="523" y="1803"/>
                  <a:pt x="523" y="1803"/>
                </a:cubicBezTo>
                <a:cubicBezTo>
                  <a:pt x="537" y="1866"/>
                  <a:pt x="577" y="1931"/>
                  <a:pt x="621" y="1978"/>
                </a:cubicBezTo>
                <a:cubicBezTo>
                  <a:pt x="633" y="1930"/>
                  <a:pt x="652" y="1885"/>
                  <a:pt x="674" y="1841"/>
                </a:cubicBezTo>
                <a:cubicBezTo>
                  <a:pt x="696" y="1797"/>
                  <a:pt x="710" y="1737"/>
                  <a:pt x="727" y="1690"/>
                </a:cubicBezTo>
                <a:cubicBezTo>
                  <a:pt x="754" y="1613"/>
                  <a:pt x="793" y="1540"/>
                  <a:pt x="818" y="1462"/>
                </a:cubicBezTo>
                <a:cubicBezTo>
                  <a:pt x="849" y="1365"/>
                  <a:pt x="854" y="1248"/>
                  <a:pt x="902" y="1159"/>
                </a:cubicBezTo>
                <a:cubicBezTo>
                  <a:pt x="919" y="1088"/>
                  <a:pt x="895" y="1173"/>
                  <a:pt x="932" y="1098"/>
                </a:cubicBezTo>
                <a:cubicBezTo>
                  <a:pt x="939" y="1084"/>
                  <a:pt x="940" y="1067"/>
                  <a:pt x="947" y="1053"/>
                </a:cubicBezTo>
                <a:cubicBezTo>
                  <a:pt x="964" y="1018"/>
                  <a:pt x="991" y="989"/>
                  <a:pt x="1008" y="954"/>
                </a:cubicBezTo>
                <a:cubicBezTo>
                  <a:pt x="1055" y="860"/>
                  <a:pt x="1113" y="774"/>
                  <a:pt x="1174" y="689"/>
                </a:cubicBezTo>
                <a:cubicBezTo>
                  <a:pt x="1194" y="662"/>
                  <a:pt x="1203" y="638"/>
                  <a:pt x="1227" y="613"/>
                </a:cubicBezTo>
                <a:cubicBezTo>
                  <a:pt x="1241" y="559"/>
                  <a:pt x="1281" y="495"/>
                  <a:pt x="1326" y="462"/>
                </a:cubicBezTo>
                <a:cubicBezTo>
                  <a:pt x="1343" y="436"/>
                  <a:pt x="1364" y="413"/>
                  <a:pt x="1379" y="386"/>
                </a:cubicBezTo>
                <a:cubicBezTo>
                  <a:pt x="1386" y="374"/>
                  <a:pt x="1387" y="360"/>
                  <a:pt x="1394" y="348"/>
                </a:cubicBezTo>
                <a:cubicBezTo>
                  <a:pt x="1410" y="322"/>
                  <a:pt x="1437" y="299"/>
                  <a:pt x="1455" y="272"/>
                </a:cubicBezTo>
                <a:cubicBezTo>
                  <a:pt x="1466" y="238"/>
                  <a:pt x="1479" y="226"/>
                  <a:pt x="1508" y="204"/>
                </a:cubicBezTo>
                <a:cubicBezTo>
                  <a:pt x="1528" y="164"/>
                  <a:pt x="1531" y="121"/>
                  <a:pt x="1553" y="83"/>
                </a:cubicBezTo>
                <a:cubicBezTo>
                  <a:pt x="1595" y="9"/>
                  <a:pt x="1541" y="90"/>
                  <a:pt x="1591" y="30"/>
                </a:cubicBezTo>
                <a:cubicBezTo>
                  <a:pt x="1597" y="23"/>
                  <a:pt x="1610" y="15"/>
                  <a:pt x="1606" y="7"/>
                </a:cubicBezTo>
                <a:cubicBezTo>
                  <a:pt x="1603" y="0"/>
                  <a:pt x="1591" y="13"/>
                  <a:pt x="1584" y="15"/>
                </a:cubicBezTo>
                <a:cubicBezTo>
                  <a:pt x="1576" y="18"/>
                  <a:pt x="1569" y="20"/>
                  <a:pt x="1561" y="22"/>
                </a:cubicBezTo>
                <a:cubicBezTo>
                  <a:pt x="1539" y="44"/>
                  <a:pt x="1523" y="57"/>
                  <a:pt x="1493" y="68"/>
                </a:cubicBezTo>
                <a:cubicBezTo>
                  <a:pt x="1461" y="99"/>
                  <a:pt x="1429" y="132"/>
                  <a:pt x="1394" y="159"/>
                </a:cubicBezTo>
                <a:cubicBezTo>
                  <a:pt x="1345" y="196"/>
                  <a:pt x="1302" y="203"/>
                  <a:pt x="1258" y="250"/>
                </a:cubicBezTo>
                <a:cubicBezTo>
                  <a:pt x="1242" y="295"/>
                  <a:pt x="1210" y="306"/>
                  <a:pt x="1182" y="340"/>
                </a:cubicBezTo>
                <a:cubicBezTo>
                  <a:pt x="1145" y="384"/>
                  <a:pt x="1102" y="428"/>
                  <a:pt x="1061" y="469"/>
                </a:cubicBezTo>
                <a:cubicBezTo>
                  <a:pt x="1000" y="609"/>
                  <a:pt x="897" y="718"/>
                  <a:pt x="818" y="848"/>
                </a:cubicBezTo>
                <a:cubicBezTo>
                  <a:pt x="816" y="858"/>
                  <a:pt x="818" y="871"/>
                  <a:pt x="811" y="879"/>
                </a:cubicBezTo>
                <a:cubicBezTo>
                  <a:pt x="799" y="893"/>
                  <a:pt x="778" y="896"/>
                  <a:pt x="765" y="909"/>
                </a:cubicBezTo>
                <a:cubicBezTo>
                  <a:pt x="757" y="917"/>
                  <a:pt x="751" y="927"/>
                  <a:pt x="742" y="932"/>
                </a:cubicBezTo>
                <a:cubicBezTo>
                  <a:pt x="728" y="940"/>
                  <a:pt x="697" y="947"/>
                  <a:pt x="697" y="947"/>
                </a:cubicBezTo>
                <a:cubicBezTo>
                  <a:pt x="692" y="955"/>
                  <a:pt x="688" y="964"/>
                  <a:pt x="682" y="970"/>
                </a:cubicBezTo>
                <a:cubicBezTo>
                  <a:pt x="676" y="976"/>
                  <a:pt x="665" y="978"/>
                  <a:pt x="659" y="985"/>
                </a:cubicBezTo>
                <a:cubicBezTo>
                  <a:pt x="654" y="991"/>
                  <a:pt x="655" y="1000"/>
                  <a:pt x="651" y="1007"/>
                </a:cubicBezTo>
                <a:cubicBezTo>
                  <a:pt x="627" y="1051"/>
                  <a:pt x="598" y="1091"/>
                  <a:pt x="576" y="1136"/>
                </a:cubicBezTo>
                <a:cubicBezTo>
                  <a:pt x="566" y="1182"/>
                  <a:pt x="556" y="1225"/>
                  <a:pt x="530" y="1265"/>
                </a:cubicBezTo>
                <a:cubicBezTo>
                  <a:pt x="521" y="1305"/>
                  <a:pt x="519" y="1333"/>
                  <a:pt x="485" y="1356"/>
                </a:cubicBezTo>
                <a:cubicBezTo>
                  <a:pt x="446" y="1343"/>
                  <a:pt x="433" y="1317"/>
                  <a:pt x="401" y="1295"/>
                </a:cubicBezTo>
                <a:cubicBezTo>
                  <a:pt x="393" y="1282"/>
                  <a:pt x="367" y="1238"/>
                  <a:pt x="348" y="1227"/>
                </a:cubicBezTo>
                <a:cubicBezTo>
                  <a:pt x="332" y="1218"/>
                  <a:pt x="311" y="1220"/>
                  <a:pt x="295" y="1212"/>
                </a:cubicBezTo>
                <a:cubicBezTo>
                  <a:pt x="232" y="1180"/>
                  <a:pt x="187" y="1173"/>
                  <a:pt x="113" y="1167"/>
                </a:cubicBezTo>
                <a:cubicBezTo>
                  <a:pt x="71" y="1152"/>
                  <a:pt x="51" y="1136"/>
                  <a:pt x="7" y="1136"/>
                </a:cubicBezTo>
              </a:path>
            </a:pathLst>
          </a:custGeom>
          <a:solidFill>
            <a:srgbClr val="0AA218"/>
          </a:solidFill>
          <a:ln w="9525">
            <a:solidFill>
              <a:schemeClr val="tx1"/>
            </a:solidFill>
            <a:round/>
            <a:headEnd/>
            <a:tailEnd/>
          </a:ln>
        </p:spPr>
        <p:txBody>
          <a:bodyPr/>
          <a:lstStyle/>
          <a:p>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8443"/>
                                        </p:tgtEl>
                                        <p:attrNameLst>
                                          <p:attrName>style.visibility</p:attrName>
                                        </p:attrNameLst>
                                      </p:cBhvr>
                                      <p:to>
                                        <p:strVal val="visible"/>
                                      </p:to>
                                    </p:set>
                                    <p:animEffect transition="in" filter="wipe(down)">
                                      <p:cBhvr>
                                        <p:cTn id="7" dur="500"/>
                                        <p:tgtEl>
                                          <p:spTgt spid="184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2"/>
          <p:cNvSpPr>
            <a:spLocks noChangeArrowheads="1"/>
          </p:cNvSpPr>
          <p:nvPr/>
        </p:nvSpPr>
        <p:spPr bwMode="auto">
          <a:xfrm>
            <a:off x="5508625" y="2997200"/>
            <a:ext cx="1366838" cy="574675"/>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GB"/>
          </a:p>
        </p:txBody>
      </p:sp>
      <p:sp>
        <p:nvSpPr>
          <p:cNvPr id="19459" name="Rectangle 5"/>
          <p:cNvSpPr>
            <a:spLocks noChangeArrowheads="1"/>
          </p:cNvSpPr>
          <p:nvPr/>
        </p:nvSpPr>
        <p:spPr bwMode="auto">
          <a:xfrm>
            <a:off x="1331913" y="2349500"/>
            <a:ext cx="6840537" cy="3959225"/>
          </a:xfrm>
          <a:prstGeom prst="rect">
            <a:avLst/>
          </a:prstGeom>
          <a:noFill/>
          <a:ln w="9525">
            <a:noFill/>
            <a:miter lim="800000"/>
            <a:headEnd/>
            <a:tailEnd/>
          </a:ln>
        </p:spPr>
        <p:txBody>
          <a:bodyPr lIns="0" tIns="0" rIns="0" bIns="0"/>
          <a:lstStyle/>
          <a:p>
            <a:pPr marL="365125" indent="-365125">
              <a:lnSpc>
                <a:spcPts val="2800"/>
              </a:lnSpc>
              <a:spcAft>
                <a:spcPts val="1400"/>
              </a:spcAft>
              <a:buClr>
                <a:srgbClr val="0066FF"/>
              </a:buClr>
              <a:buSzPct val="140000"/>
              <a:buFontTx/>
              <a:buChar char="•"/>
            </a:pPr>
            <a:endParaRPr lang="en-US" sz="2000">
              <a:solidFill>
                <a:schemeClr val="tx2"/>
              </a:solidFill>
            </a:endParaRPr>
          </a:p>
        </p:txBody>
      </p:sp>
      <p:sp>
        <p:nvSpPr>
          <p:cNvPr id="19460" name="Text Box 5"/>
          <p:cNvSpPr txBox="1">
            <a:spLocks noChangeArrowheads="1"/>
          </p:cNvSpPr>
          <p:nvPr/>
        </p:nvSpPr>
        <p:spPr bwMode="auto">
          <a:xfrm>
            <a:off x="3635375" y="2924175"/>
            <a:ext cx="1800225" cy="788988"/>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t>Prof A @ HEI </a:t>
            </a:r>
            <a:r>
              <a:rPr lang="en-GB">
                <a:solidFill>
                  <a:srgbClr val="CC0000"/>
                </a:solidFill>
              </a:rPr>
              <a:t>X</a:t>
            </a:r>
          </a:p>
          <a:p>
            <a:pPr>
              <a:spcBef>
                <a:spcPct val="50000"/>
              </a:spcBef>
            </a:pPr>
            <a:r>
              <a:rPr lang="en-GB"/>
              <a:t>Expert advisor</a:t>
            </a:r>
            <a:endParaRPr lang="en-US"/>
          </a:p>
        </p:txBody>
      </p:sp>
      <p:sp>
        <p:nvSpPr>
          <p:cNvPr id="19461" name="Text Box 6"/>
          <p:cNvSpPr txBox="1">
            <a:spLocks noChangeArrowheads="1"/>
          </p:cNvSpPr>
          <p:nvPr/>
        </p:nvSpPr>
        <p:spPr bwMode="auto">
          <a:xfrm>
            <a:off x="5795963" y="3124200"/>
            <a:ext cx="893762" cy="304800"/>
          </a:xfrm>
          <a:prstGeom prst="rect">
            <a:avLst/>
          </a:prstGeom>
          <a:noFill/>
          <a:ln w="9525">
            <a:noFill/>
            <a:miter lim="800000"/>
            <a:headEnd/>
            <a:tailEnd/>
          </a:ln>
        </p:spPr>
        <p:txBody>
          <a:bodyPr wrap="none">
            <a:spAutoFit/>
          </a:bodyPr>
          <a:lstStyle/>
          <a:p>
            <a:r>
              <a:rPr lang="en-GB" sz="1400"/>
              <a:t>influence</a:t>
            </a:r>
            <a:endParaRPr lang="en-US" sz="1400"/>
          </a:p>
        </p:txBody>
      </p:sp>
      <p:sp>
        <p:nvSpPr>
          <p:cNvPr id="19462" name="AutoShape 7"/>
          <p:cNvSpPr>
            <a:spLocks noChangeArrowheads="1"/>
          </p:cNvSpPr>
          <p:nvPr/>
        </p:nvSpPr>
        <p:spPr bwMode="auto">
          <a:xfrm>
            <a:off x="6946900" y="2420938"/>
            <a:ext cx="1728788" cy="1657350"/>
          </a:xfrm>
          <a:prstGeom prst="hexagon">
            <a:avLst>
              <a:gd name="adj" fmla="val 26078"/>
              <a:gd name="vf" fmla="val 115470"/>
            </a:avLst>
          </a:prstGeom>
          <a:solidFill>
            <a:schemeClr val="accent1"/>
          </a:solidFill>
          <a:ln w="9525">
            <a:solidFill>
              <a:schemeClr val="tx1"/>
            </a:solidFill>
            <a:miter lim="800000"/>
            <a:headEnd/>
            <a:tailEnd/>
          </a:ln>
        </p:spPr>
        <p:txBody>
          <a:bodyPr wrap="none" anchor="ctr"/>
          <a:lstStyle/>
          <a:p>
            <a:pPr algn="ctr"/>
            <a:r>
              <a:rPr lang="en-GB"/>
              <a:t>Public policy </a:t>
            </a:r>
          </a:p>
          <a:p>
            <a:pPr algn="ctr"/>
            <a:r>
              <a:rPr lang="en-GB"/>
              <a:t>change</a:t>
            </a:r>
            <a:endParaRPr lang="en-US"/>
          </a:p>
        </p:txBody>
      </p:sp>
      <p:sp>
        <p:nvSpPr>
          <p:cNvPr id="19463" name="AutoShape 8"/>
          <p:cNvSpPr>
            <a:spLocks noChangeArrowheads="1"/>
          </p:cNvSpPr>
          <p:nvPr/>
        </p:nvSpPr>
        <p:spPr bwMode="auto">
          <a:xfrm>
            <a:off x="395288" y="1628775"/>
            <a:ext cx="3024187" cy="1295400"/>
          </a:xfrm>
          <a:prstGeom prst="flowChartMultidocument">
            <a:avLst/>
          </a:prstGeom>
          <a:solidFill>
            <a:schemeClr val="accent1"/>
          </a:solidFill>
          <a:ln w="9525">
            <a:solidFill>
              <a:schemeClr val="tx1"/>
            </a:solidFill>
            <a:miter lim="800000"/>
            <a:headEnd/>
            <a:tailEnd/>
          </a:ln>
        </p:spPr>
        <p:txBody>
          <a:bodyPr wrap="none" anchor="ctr"/>
          <a:lstStyle/>
          <a:p>
            <a:pPr algn="ctr"/>
            <a:r>
              <a:rPr lang="en-GB"/>
              <a:t>Knowledge pool</a:t>
            </a:r>
            <a:endParaRPr lang="en-US"/>
          </a:p>
        </p:txBody>
      </p:sp>
      <p:sp>
        <p:nvSpPr>
          <p:cNvPr id="19464" name="AutoShape 9"/>
          <p:cNvSpPr>
            <a:spLocks noChangeArrowheads="1"/>
          </p:cNvSpPr>
          <p:nvPr/>
        </p:nvSpPr>
        <p:spPr bwMode="auto">
          <a:xfrm rot="5400000">
            <a:off x="2628107" y="2564606"/>
            <a:ext cx="647700" cy="1223963"/>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accent1"/>
          </a:solidFill>
          <a:ln w="9525">
            <a:solidFill>
              <a:schemeClr val="tx1"/>
            </a:solidFill>
            <a:miter lim="800000"/>
            <a:headEnd/>
            <a:tailEnd/>
          </a:ln>
        </p:spPr>
        <p:txBody>
          <a:bodyPr wrap="none" anchor="ctr"/>
          <a:lstStyle/>
          <a:p>
            <a:endParaRPr lang="en-GB"/>
          </a:p>
        </p:txBody>
      </p:sp>
      <p:sp>
        <p:nvSpPr>
          <p:cNvPr id="19465" name="AutoShape 10"/>
          <p:cNvSpPr>
            <a:spLocks noChangeArrowheads="1"/>
          </p:cNvSpPr>
          <p:nvPr/>
        </p:nvSpPr>
        <p:spPr bwMode="auto">
          <a:xfrm>
            <a:off x="468313" y="4438650"/>
            <a:ext cx="3024187" cy="1295400"/>
          </a:xfrm>
          <a:prstGeom prst="flowChartMultidocument">
            <a:avLst/>
          </a:prstGeom>
          <a:solidFill>
            <a:schemeClr val="accent1"/>
          </a:solidFill>
          <a:ln w="9525">
            <a:solidFill>
              <a:schemeClr val="tx1"/>
            </a:solidFill>
            <a:miter lim="800000"/>
            <a:headEnd/>
            <a:tailEnd/>
          </a:ln>
        </p:spPr>
        <p:txBody>
          <a:bodyPr wrap="none" anchor="ctr"/>
          <a:lstStyle/>
          <a:p>
            <a:pPr algn="ctr"/>
            <a:r>
              <a:rPr lang="en-GB"/>
              <a:t>Research by Prof A</a:t>
            </a:r>
          </a:p>
          <a:p>
            <a:pPr algn="ctr"/>
            <a:r>
              <a:rPr lang="en-GB"/>
              <a:t>@ HEI </a:t>
            </a:r>
            <a:r>
              <a:rPr lang="en-GB">
                <a:solidFill>
                  <a:srgbClr val="CC0000"/>
                </a:solidFill>
              </a:rPr>
              <a:t>X,</a:t>
            </a:r>
            <a:r>
              <a:rPr lang="en-GB"/>
              <a:t> </a:t>
            </a:r>
            <a:r>
              <a:rPr lang="en-GB">
                <a:solidFill>
                  <a:srgbClr val="CC0000"/>
                </a:solidFill>
              </a:rPr>
              <a:t>Y, Z</a:t>
            </a:r>
            <a:endParaRPr lang="en-US">
              <a:solidFill>
                <a:srgbClr val="CC0000"/>
              </a:solidFill>
            </a:endParaRPr>
          </a:p>
        </p:txBody>
      </p:sp>
      <p:sp>
        <p:nvSpPr>
          <p:cNvPr id="19466" name="AutoShape 11"/>
          <p:cNvSpPr>
            <a:spLocks noChangeArrowheads="1"/>
          </p:cNvSpPr>
          <p:nvPr/>
        </p:nvSpPr>
        <p:spPr bwMode="auto">
          <a:xfrm>
            <a:off x="3636963" y="3789363"/>
            <a:ext cx="647700" cy="1223962"/>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accent1"/>
          </a:solidFill>
          <a:ln w="9525">
            <a:solidFill>
              <a:schemeClr val="tx1"/>
            </a:solidFill>
            <a:miter lim="800000"/>
            <a:headEnd/>
            <a:tailEnd/>
          </a:ln>
        </p:spPr>
        <p:txBody>
          <a:bodyPr wrap="none" anchor="ctr"/>
          <a:lstStyle/>
          <a:p>
            <a:endParaRPr lang="en-GB"/>
          </a:p>
        </p:txBody>
      </p:sp>
      <p:grpSp>
        <p:nvGrpSpPr>
          <p:cNvPr id="2" name="Group 12"/>
          <p:cNvGrpSpPr>
            <a:grpSpLocks/>
          </p:cNvGrpSpPr>
          <p:nvPr/>
        </p:nvGrpSpPr>
        <p:grpSpPr bwMode="auto">
          <a:xfrm>
            <a:off x="2571750" y="3429000"/>
            <a:ext cx="2855913" cy="2405063"/>
            <a:chOff x="2571750" y="3429000"/>
            <a:chExt cx="2855913" cy="2405063"/>
          </a:xfrm>
        </p:grpSpPr>
        <p:sp>
          <p:nvSpPr>
            <p:cNvPr id="19468" name="Freeform 12"/>
            <p:cNvSpPr>
              <a:spLocks/>
            </p:cNvSpPr>
            <p:nvPr/>
          </p:nvSpPr>
          <p:spPr bwMode="auto">
            <a:xfrm>
              <a:off x="5003800" y="3429000"/>
              <a:ext cx="423863" cy="727075"/>
            </a:xfrm>
            <a:custGeom>
              <a:avLst/>
              <a:gdLst>
                <a:gd name="T0" fmla="*/ 0 w 1610"/>
                <a:gd name="T1" fmla="*/ 2147483647 h 1978"/>
                <a:gd name="T2" fmla="*/ 2147483647 w 1610"/>
                <a:gd name="T3" fmla="*/ 2147483647 h 1978"/>
                <a:gd name="T4" fmla="*/ 2147483647 w 1610"/>
                <a:gd name="T5" fmla="*/ 2147483647 h 1978"/>
                <a:gd name="T6" fmla="*/ 2147483647 w 1610"/>
                <a:gd name="T7" fmla="*/ 2147483647 h 1978"/>
                <a:gd name="T8" fmla="*/ 2147483647 w 1610"/>
                <a:gd name="T9" fmla="*/ 2147483647 h 1978"/>
                <a:gd name="T10" fmla="*/ 2147483647 w 1610"/>
                <a:gd name="T11" fmla="*/ 2147483647 h 1978"/>
                <a:gd name="T12" fmla="*/ 2147483647 w 1610"/>
                <a:gd name="T13" fmla="*/ 2147483647 h 1978"/>
                <a:gd name="T14" fmla="*/ 2147483647 w 1610"/>
                <a:gd name="T15" fmla="*/ 2147483647 h 1978"/>
                <a:gd name="T16" fmla="*/ 2147483647 w 1610"/>
                <a:gd name="T17" fmla="*/ 2147483647 h 1978"/>
                <a:gd name="T18" fmla="*/ 2147483647 w 1610"/>
                <a:gd name="T19" fmla="*/ 2147483647 h 1978"/>
                <a:gd name="T20" fmla="*/ 2147483647 w 1610"/>
                <a:gd name="T21" fmla="*/ 2147483647 h 1978"/>
                <a:gd name="T22" fmla="*/ 2147483647 w 1610"/>
                <a:gd name="T23" fmla="*/ 2147483647 h 1978"/>
                <a:gd name="T24" fmla="*/ 2147483647 w 1610"/>
                <a:gd name="T25" fmla="*/ 2147483647 h 1978"/>
                <a:gd name="T26" fmla="*/ 2147483647 w 1610"/>
                <a:gd name="T27" fmla="*/ 2147483647 h 1978"/>
                <a:gd name="T28" fmla="*/ 2147483647 w 1610"/>
                <a:gd name="T29" fmla="*/ 2147483647 h 1978"/>
                <a:gd name="T30" fmla="*/ 2147483647 w 1610"/>
                <a:gd name="T31" fmla="*/ 2147483647 h 1978"/>
                <a:gd name="T32" fmla="*/ 2147483647 w 1610"/>
                <a:gd name="T33" fmla="*/ 2147483647 h 1978"/>
                <a:gd name="T34" fmla="*/ 2147483647 w 1610"/>
                <a:gd name="T35" fmla="*/ 2147483647 h 1978"/>
                <a:gd name="T36" fmla="*/ 2147483647 w 1610"/>
                <a:gd name="T37" fmla="*/ 2147483647 h 1978"/>
                <a:gd name="T38" fmla="*/ 2147483647 w 1610"/>
                <a:gd name="T39" fmla="*/ 2147483647 h 1978"/>
                <a:gd name="T40" fmla="*/ 2147483647 w 1610"/>
                <a:gd name="T41" fmla="*/ 2147483647 h 1978"/>
                <a:gd name="T42" fmla="*/ 2147483647 w 1610"/>
                <a:gd name="T43" fmla="*/ 2147483647 h 1978"/>
                <a:gd name="T44" fmla="*/ 2147483647 w 1610"/>
                <a:gd name="T45" fmla="*/ 2147483647 h 1978"/>
                <a:gd name="T46" fmla="*/ 2147483647 w 1610"/>
                <a:gd name="T47" fmla="*/ 2147483647 h 1978"/>
                <a:gd name="T48" fmla="*/ 2147483647 w 1610"/>
                <a:gd name="T49" fmla="*/ 2147483647 h 1978"/>
                <a:gd name="T50" fmla="*/ 2147483647 w 1610"/>
                <a:gd name="T51" fmla="*/ 2147483647 h 1978"/>
                <a:gd name="T52" fmla="*/ 2147483647 w 1610"/>
                <a:gd name="T53" fmla="*/ 2147483647 h 1978"/>
                <a:gd name="T54" fmla="*/ 2147483647 w 1610"/>
                <a:gd name="T55" fmla="*/ 2147483647 h 1978"/>
                <a:gd name="T56" fmla="*/ 2147483647 w 1610"/>
                <a:gd name="T57" fmla="*/ 2147483647 h 1978"/>
                <a:gd name="T58" fmla="*/ 2147483647 w 1610"/>
                <a:gd name="T59" fmla="*/ 2147483647 h 1978"/>
                <a:gd name="T60" fmla="*/ 2147483647 w 1610"/>
                <a:gd name="T61" fmla="*/ 2147483647 h 1978"/>
                <a:gd name="T62" fmla="*/ 2147483647 w 1610"/>
                <a:gd name="T63" fmla="*/ 2147483647 h 1978"/>
                <a:gd name="T64" fmla="*/ 2147483647 w 1610"/>
                <a:gd name="T65" fmla="*/ 2147483647 h 1978"/>
                <a:gd name="T66" fmla="*/ 2147483647 w 1610"/>
                <a:gd name="T67" fmla="*/ 2147483647 h 1978"/>
                <a:gd name="T68" fmla="*/ 2147483647 w 1610"/>
                <a:gd name="T69" fmla="*/ 2147483647 h 1978"/>
                <a:gd name="T70" fmla="*/ 2147483647 w 1610"/>
                <a:gd name="T71" fmla="*/ 2147483647 h 1978"/>
                <a:gd name="T72" fmla="*/ 2147483647 w 1610"/>
                <a:gd name="T73" fmla="*/ 2147483647 h 1978"/>
                <a:gd name="T74" fmla="*/ 2147483647 w 1610"/>
                <a:gd name="T75" fmla="*/ 2147483647 h 1978"/>
                <a:gd name="T76" fmla="*/ 2147483647 w 1610"/>
                <a:gd name="T77" fmla="*/ 2147483647 h 1978"/>
                <a:gd name="T78" fmla="*/ 2147483647 w 1610"/>
                <a:gd name="T79" fmla="*/ 2147483647 h 1978"/>
                <a:gd name="T80" fmla="*/ 2147483647 w 1610"/>
                <a:gd name="T81" fmla="*/ 2147483647 h 1978"/>
                <a:gd name="T82" fmla="*/ 2147483647 w 1610"/>
                <a:gd name="T83" fmla="*/ 2147483647 h 1978"/>
                <a:gd name="T84" fmla="*/ 2147483647 w 1610"/>
                <a:gd name="T85" fmla="*/ 2147483647 h 1978"/>
                <a:gd name="T86" fmla="*/ 2147483647 w 1610"/>
                <a:gd name="T87" fmla="*/ 2147483647 h 1978"/>
                <a:gd name="T88" fmla="*/ 2147483647 w 1610"/>
                <a:gd name="T89" fmla="*/ 2147483647 h 1978"/>
                <a:gd name="T90" fmla="*/ 2147483647 w 1610"/>
                <a:gd name="T91" fmla="*/ 2147483647 h 1978"/>
                <a:gd name="T92" fmla="*/ 2147483647 w 1610"/>
                <a:gd name="T93" fmla="*/ 2147483647 h 1978"/>
                <a:gd name="T94" fmla="*/ 2147483647 w 1610"/>
                <a:gd name="T95" fmla="*/ 2147483647 h 1978"/>
                <a:gd name="T96" fmla="*/ 2147483647 w 1610"/>
                <a:gd name="T97" fmla="*/ 2147483647 h 197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0"/>
                <a:gd name="T148" fmla="*/ 0 h 1978"/>
                <a:gd name="T149" fmla="*/ 1610 w 1610"/>
                <a:gd name="T150" fmla="*/ 1978 h 197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0" h="1978">
                  <a:moveTo>
                    <a:pt x="0" y="1083"/>
                  </a:moveTo>
                  <a:cubicBezTo>
                    <a:pt x="11" y="1131"/>
                    <a:pt x="40" y="1159"/>
                    <a:pt x="68" y="1197"/>
                  </a:cubicBezTo>
                  <a:cubicBezTo>
                    <a:pt x="112" y="1256"/>
                    <a:pt x="141" y="1336"/>
                    <a:pt x="204" y="1379"/>
                  </a:cubicBezTo>
                  <a:cubicBezTo>
                    <a:pt x="239" y="1433"/>
                    <a:pt x="265" y="1491"/>
                    <a:pt x="318" y="1530"/>
                  </a:cubicBezTo>
                  <a:cubicBezTo>
                    <a:pt x="328" y="1560"/>
                    <a:pt x="344" y="1580"/>
                    <a:pt x="363" y="1606"/>
                  </a:cubicBezTo>
                  <a:cubicBezTo>
                    <a:pt x="376" y="1642"/>
                    <a:pt x="409" y="1686"/>
                    <a:pt x="447" y="1697"/>
                  </a:cubicBezTo>
                  <a:cubicBezTo>
                    <a:pt x="454" y="1721"/>
                    <a:pt x="457" y="1755"/>
                    <a:pt x="477" y="1773"/>
                  </a:cubicBezTo>
                  <a:cubicBezTo>
                    <a:pt x="491" y="1785"/>
                    <a:pt x="523" y="1803"/>
                    <a:pt x="523" y="1803"/>
                  </a:cubicBezTo>
                  <a:cubicBezTo>
                    <a:pt x="537" y="1866"/>
                    <a:pt x="577" y="1931"/>
                    <a:pt x="621" y="1978"/>
                  </a:cubicBezTo>
                  <a:cubicBezTo>
                    <a:pt x="633" y="1930"/>
                    <a:pt x="652" y="1885"/>
                    <a:pt x="674" y="1841"/>
                  </a:cubicBezTo>
                  <a:cubicBezTo>
                    <a:pt x="696" y="1797"/>
                    <a:pt x="710" y="1737"/>
                    <a:pt x="727" y="1690"/>
                  </a:cubicBezTo>
                  <a:cubicBezTo>
                    <a:pt x="754" y="1613"/>
                    <a:pt x="793" y="1540"/>
                    <a:pt x="818" y="1462"/>
                  </a:cubicBezTo>
                  <a:cubicBezTo>
                    <a:pt x="849" y="1365"/>
                    <a:pt x="854" y="1248"/>
                    <a:pt x="902" y="1159"/>
                  </a:cubicBezTo>
                  <a:cubicBezTo>
                    <a:pt x="919" y="1088"/>
                    <a:pt x="895" y="1173"/>
                    <a:pt x="932" y="1098"/>
                  </a:cubicBezTo>
                  <a:cubicBezTo>
                    <a:pt x="939" y="1084"/>
                    <a:pt x="940" y="1067"/>
                    <a:pt x="947" y="1053"/>
                  </a:cubicBezTo>
                  <a:cubicBezTo>
                    <a:pt x="964" y="1018"/>
                    <a:pt x="991" y="989"/>
                    <a:pt x="1008" y="954"/>
                  </a:cubicBezTo>
                  <a:cubicBezTo>
                    <a:pt x="1055" y="860"/>
                    <a:pt x="1113" y="774"/>
                    <a:pt x="1174" y="689"/>
                  </a:cubicBezTo>
                  <a:cubicBezTo>
                    <a:pt x="1194" y="662"/>
                    <a:pt x="1203" y="638"/>
                    <a:pt x="1227" y="613"/>
                  </a:cubicBezTo>
                  <a:cubicBezTo>
                    <a:pt x="1241" y="559"/>
                    <a:pt x="1281" y="495"/>
                    <a:pt x="1326" y="462"/>
                  </a:cubicBezTo>
                  <a:cubicBezTo>
                    <a:pt x="1343" y="436"/>
                    <a:pt x="1364" y="413"/>
                    <a:pt x="1379" y="386"/>
                  </a:cubicBezTo>
                  <a:cubicBezTo>
                    <a:pt x="1386" y="374"/>
                    <a:pt x="1387" y="360"/>
                    <a:pt x="1394" y="348"/>
                  </a:cubicBezTo>
                  <a:cubicBezTo>
                    <a:pt x="1410" y="322"/>
                    <a:pt x="1437" y="299"/>
                    <a:pt x="1455" y="272"/>
                  </a:cubicBezTo>
                  <a:cubicBezTo>
                    <a:pt x="1466" y="238"/>
                    <a:pt x="1479" y="226"/>
                    <a:pt x="1508" y="204"/>
                  </a:cubicBezTo>
                  <a:cubicBezTo>
                    <a:pt x="1528" y="164"/>
                    <a:pt x="1531" y="121"/>
                    <a:pt x="1553" y="83"/>
                  </a:cubicBezTo>
                  <a:cubicBezTo>
                    <a:pt x="1595" y="9"/>
                    <a:pt x="1541" y="90"/>
                    <a:pt x="1591" y="30"/>
                  </a:cubicBezTo>
                  <a:cubicBezTo>
                    <a:pt x="1597" y="23"/>
                    <a:pt x="1610" y="15"/>
                    <a:pt x="1606" y="7"/>
                  </a:cubicBezTo>
                  <a:cubicBezTo>
                    <a:pt x="1603" y="0"/>
                    <a:pt x="1591" y="13"/>
                    <a:pt x="1584" y="15"/>
                  </a:cubicBezTo>
                  <a:cubicBezTo>
                    <a:pt x="1576" y="18"/>
                    <a:pt x="1569" y="20"/>
                    <a:pt x="1561" y="22"/>
                  </a:cubicBezTo>
                  <a:cubicBezTo>
                    <a:pt x="1539" y="44"/>
                    <a:pt x="1523" y="57"/>
                    <a:pt x="1493" y="68"/>
                  </a:cubicBezTo>
                  <a:cubicBezTo>
                    <a:pt x="1461" y="99"/>
                    <a:pt x="1429" y="132"/>
                    <a:pt x="1394" y="159"/>
                  </a:cubicBezTo>
                  <a:cubicBezTo>
                    <a:pt x="1345" y="196"/>
                    <a:pt x="1302" y="203"/>
                    <a:pt x="1258" y="250"/>
                  </a:cubicBezTo>
                  <a:cubicBezTo>
                    <a:pt x="1242" y="295"/>
                    <a:pt x="1210" y="306"/>
                    <a:pt x="1182" y="340"/>
                  </a:cubicBezTo>
                  <a:cubicBezTo>
                    <a:pt x="1145" y="384"/>
                    <a:pt x="1102" y="428"/>
                    <a:pt x="1061" y="469"/>
                  </a:cubicBezTo>
                  <a:cubicBezTo>
                    <a:pt x="1000" y="609"/>
                    <a:pt x="897" y="718"/>
                    <a:pt x="818" y="848"/>
                  </a:cubicBezTo>
                  <a:cubicBezTo>
                    <a:pt x="816" y="858"/>
                    <a:pt x="818" y="871"/>
                    <a:pt x="811" y="879"/>
                  </a:cubicBezTo>
                  <a:cubicBezTo>
                    <a:pt x="799" y="893"/>
                    <a:pt x="778" y="896"/>
                    <a:pt x="765" y="909"/>
                  </a:cubicBezTo>
                  <a:cubicBezTo>
                    <a:pt x="757" y="917"/>
                    <a:pt x="751" y="927"/>
                    <a:pt x="742" y="932"/>
                  </a:cubicBezTo>
                  <a:cubicBezTo>
                    <a:pt x="728" y="940"/>
                    <a:pt x="697" y="947"/>
                    <a:pt x="697" y="947"/>
                  </a:cubicBezTo>
                  <a:cubicBezTo>
                    <a:pt x="692" y="955"/>
                    <a:pt x="688" y="964"/>
                    <a:pt x="682" y="970"/>
                  </a:cubicBezTo>
                  <a:cubicBezTo>
                    <a:pt x="676" y="976"/>
                    <a:pt x="665" y="978"/>
                    <a:pt x="659" y="985"/>
                  </a:cubicBezTo>
                  <a:cubicBezTo>
                    <a:pt x="654" y="991"/>
                    <a:pt x="655" y="1000"/>
                    <a:pt x="651" y="1007"/>
                  </a:cubicBezTo>
                  <a:cubicBezTo>
                    <a:pt x="627" y="1051"/>
                    <a:pt x="598" y="1091"/>
                    <a:pt x="576" y="1136"/>
                  </a:cubicBezTo>
                  <a:cubicBezTo>
                    <a:pt x="566" y="1182"/>
                    <a:pt x="556" y="1225"/>
                    <a:pt x="530" y="1265"/>
                  </a:cubicBezTo>
                  <a:cubicBezTo>
                    <a:pt x="521" y="1305"/>
                    <a:pt x="519" y="1333"/>
                    <a:pt x="485" y="1356"/>
                  </a:cubicBezTo>
                  <a:cubicBezTo>
                    <a:pt x="446" y="1343"/>
                    <a:pt x="433" y="1317"/>
                    <a:pt x="401" y="1295"/>
                  </a:cubicBezTo>
                  <a:cubicBezTo>
                    <a:pt x="393" y="1282"/>
                    <a:pt x="367" y="1238"/>
                    <a:pt x="348" y="1227"/>
                  </a:cubicBezTo>
                  <a:cubicBezTo>
                    <a:pt x="332" y="1218"/>
                    <a:pt x="311" y="1220"/>
                    <a:pt x="295" y="1212"/>
                  </a:cubicBezTo>
                  <a:cubicBezTo>
                    <a:pt x="232" y="1180"/>
                    <a:pt x="187" y="1173"/>
                    <a:pt x="113" y="1167"/>
                  </a:cubicBezTo>
                  <a:cubicBezTo>
                    <a:pt x="71" y="1152"/>
                    <a:pt x="51" y="1136"/>
                    <a:pt x="7" y="1136"/>
                  </a:cubicBezTo>
                </a:path>
              </a:pathLst>
            </a:custGeom>
            <a:solidFill>
              <a:srgbClr val="0AA218"/>
            </a:solidFill>
            <a:ln w="9525">
              <a:solidFill>
                <a:schemeClr val="tx1"/>
              </a:solidFill>
              <a:round/>
              <a:headEnd/>
              <a:tailEnd/>
            </a:ln>
          </p:spPr>
          <p:txBody>
            <a:bodyPr/>
            <a:lstStyle/>
            <a:p>
              <a:endParaRPr lang="en-GB"/>
            </a:p>
          </p:txBody>
        </p:sp>
        <p:pic>
          <p:nvPicPr>
            <p:cNvPr id="19469" name="Picture 17"/>
            <p:cNvPicPr>
              <a:picLocks noChangeAspect="1" noChangeArrowheads="1"/>
            </p:cNvPicPr>
            <p:nvPr/>
          </p:nvPicPr>
          <p:blipFill>
            <a:blip r:embed="rId2" cstate="print"/>
            <a:srcRect/>
            <a:stretch>
              <a:fillRect/>
            </a:stretch>
          </p:blipFill>
          <p:spPr bwMode="auto">
            <a:xfrm>
              <a:off x="2571750" y="5357813"/>
              <a:ext cx="476250" cy="476250"/>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GB" smtClean="0">
                <a:ea typeface="ＭＳ Ｐゴシック" pitchFamily="-109" charset="-128"/>
              </a:rPr>
              <a:t>Developing submissions - challenges?</a:t>
            </a:r>
            <a:endParaRPr lang="en-US" smtClean="0">
              <a:ea typeface="ＭＳ Ｐゴシック" pitchFamily="-109" charset="-128"/>
            </a:endParaRPr>
          </a:p>
        </p:txBody>
      </p:sp>
      <p:sp>
        <p:nvSpPr>
          <p:cNvPr id="21507" name="Rectangle 3"/>
          <p:cNvSpPr>
            <a:spLocks noGrp="1" noChangeArrowheads="1"/>
          </p:cNvSpPr>
          <p:nvPr>
            <p:ph type="body" idx="1"/>
          </p:nvPr>
        </p:nvSpPr>
        <p:spPr bwMode="auto">
          <a:xfrm>
            <a:off x="914400" y="1268413"/>
            <a:ext cx="7761288" cy="5275262"/>
          </a:xfrm>
          <a:noFill/>
          <a:ln>
            <a:miter lim="800000"/>
            <a:headEnd/>
            <a:tailEnd/>
          </a:ln>
        </p:spPr>
        <p:txBody>
          <a:bodyPr vert="horz" wrap="square" lIns="91440" tIns="45720" rIns="91440" bIns="45720" numCol="1" anchor="t" anchorCtr="0" compatLnSpc="1">
            <a:prstTxWarp prst="textNoShape">
              <a:avLst/>
            </a:prstTxWarp>
          </a:bodyPr>
          <a:lstStyle/>
          <a:p>
            <a:pPr marL="0" indent="0">
              <a:lnSpc>
                <a:spcPct val="80000"/>
              </a:lnSpc>
              <a:buFontTx/>
              <a:buNone/>
            </a:pPr>
            <a:r>
              <a:rPr lang="en-GB" sz="2100" smtClean="0">
                <a:solidFill>
                  <a:srgbClr val="800080"/>
                </a:solidFill>
                <a:ea typeface="ＭＳ Ｐゴシック" pitchFamily="-109" charset="-128"/>
              </a:rPr>
              <a:t>Relatively low level of appreciation of what counts as impact for REF</a:t>
            </a:r>
          </a:p>
          <a:p>
            <a:pPr marL="0" indent="0">
              <a:lnSpc>
                <a:spcPct val="80000"/>
              </a:lnSpc>
              <a:buFontTx/>
              <a:buNone/>
            </a:pPr>
            <a:r>
              <a:rPr lang="en-GB" sz="2100" smtClean="0">
                <a:solidFill>
                  <a:srgbClr val="800080"/>
                </a:solidFill>
                <a:ea typeface="ＭＳ Ｐゴシック" pitchFamily="-109" charset="-128"/>
              </a:rPr>
              <a:t> </a:t>
            </a:r>
          </a:p>
          <a:p>
            <a:pPr marL="0" indent="0">
              <a:lnSpc>
                <a:spcPct val="80000"/>
              </a:lnSpc>
              <a:buFontTx/>
              <a:buNone/>
            </a:pPr>
            <a:r>
              <a:rPr lang="en-GB" sz="2100" smtClean="0">
                <a:solidFill>
                  <a:srgbClr val="800080"/>
                </a:solidFill>
                <a:ea typeface="ＭＳ Ｐゴシック" pitchFamily="-109" charset="-128"/>
              </a:rPr>
              <a:t>HEFCE advice ambiguous in some areas. Difficult always to distinguish fully between </a:t>
            </a:r>
            <a:r>
              <a:rPr lang="en-GB" sz="2100" i="1" smtClean="0">
                <a:solidFill>
                  <a:srgbClr val="800080"/>
                </a:solidFill>
                <a:ea typeface="ＭＳ Ｐゴシック" pitchFamily="-109" charset="-128"/>
              </a:rPr>
              <a:t>inputs</a:t>
            </a:r>
            <a:r>
              <a:rPr lang="en-GB" sz="2100" smtClean="0">
                <a:solidFill>
                  <a:srgbClr val="800080"/>
                </a:solidFill>
                <a:ea typeface="ＭＳ Ｐゴシック" pitchFamily="-109" charset="-128"/>
              </a:rPr>
              <a:t> (which “are not the focus of assessment”)</a:t>
            </a:r>
            <a:r>
              <a:rPr lang="en-US" sz="2100" smtClean="0">
                <a:solidFill>
                  <a:srgbClr val="800080"/>
                </a:solidFill>
                <a:ea typeface="ＭＳ Ｐゴシック" pitchFamily="-109" charset="-128"/>
              </a:rPr>
              <a:t> </a:t>
            </a:r>
            <a:r>
              <a:rPr lang="en-GB" sz="2100" smtClean="0">
                <a:solidFill>
                  <a:srgbClr val="800080"/>
                </a:solidFill>
                <a:ea typeface="ＭＳ Ｐゴシック" pitchFamily="-109" charset="-128"/>
              </a:rPr>
              <a:t>and interim or full </a:t>
            </a:r>
            <a:r>
              <a:rPr lang="en-GB" sz="2100" i="1" smtClean="0">
                <a:solidFill>
                  <a:srgbClr val="800080"/>
                </a:solidFill>
                <a:ea typeface="ＭＳ Ｐゴシック" pitchFamily="-109" charset="-128"/>
              </a:rPr>
              <a:t>outcomes</a:t>
            </a:r>
            <a:r>
              <a:rPr lang="en-GB" sz="2100" smtClean="0">
                <a:solidFill>
                  <a:srgbClr val="800080"/>
                </a:solidFill>
                <a:ea typeface="ＭＳ Ｐゴシック" pitchFamily="-109" charset="-128"/>
              </a:rPr>
              <a:t> (which are) </a:t>
            </a:r>
          </a:p>
          <a:p>
            <a:pPr marL="0" indent="0">
              <a:lnSpc>
                <a:spcPct val="80000"/>
              </a:lnSpc>
              <a:buFontTx/>
              <a:buNone/>
            </a:pPr>
            <a:endParaRPr lang="en-GB" sz="2100" smtClean="0">
              <a:solidFill>
                <a:srgbClr val="800080"/>
              </a:solidFill>
              <a:ea typeface="ＭＳ Ｐゴシック" pitchFamily="-109" charset="-128"/>
            </a:endParaRPr>
          </a:p>
          <a:p>
            <a:pPr marL="0" indent="0">
              <a:lnSpc>
                <a:spcPct val="80000"/>
              </a:lnSpc>
              <a:buFontTx/>
              <a:buNone/>
            </a:pPr>
            <a:r>
              <a:rPr lang="en-GB" sz="2100" smtClean="0">
                <a:solidFill>
                  <a:srgbClr val="800080"/>
                </a:solidFill>
                <a:ea typeface="ＭＳ Ｐゴシック" pitchFamily="-109" charset="-128"/>
              </a:rPr>
              <a:t>Relevant indicators of impact range and significance not readily available, sufficient or widely understood in the institution – ‘standing start’</a:t>
            </a:r>
          </a:p>
          <a:p>
            <a:pPr marL="0" indent="0">
              <a:lnSpc>
                <a:spcPct val="80000"/>
              </a:lnSpc>
              <a:buFontTx/>
              <a:buNone/>
            </a:pPr>
            <a:endParaRPr lang="en-GB" sz="2100" smtClean="0">
              <a:solidFill>
                <a:srgbClr val="800080"/>
              </a:solidFill>
              <a:ea typeface="ＭＳ Ｐゴシック" pitchFamily="-109" charset="-128"/>
            </a:endParaRPr>
          </a:p>
          <a:p>
            <a:pPr marL="0" indent="0">
              <a:lnSpc>
                <a:spcPct val="80000"/>
              </a:lnSpc>
              <a:buFontTx/>
              <a:buNone/>
            </a:pPr>
            <a:r>
              <a:rPr lang="en-GB" sz="2100" smtClean="0">
                <a:solidFill>
                  <a:srgbClr val="800080"/>
                </a:solidFill>
                <a:ea typeface="ＭＳ Ｐゴシック" pitchFamily="-109" charset="-128"/>
              </a:rPr>
              <a:t>Difficulty and burden of contacting past researchers and end users in order to identify and evidence impact</a:t>
            </a:r>
          </a:p>
          <a:p>
            <a:pPr marL="0" indent="0">
              <a:lnSpc>
                <a:spcPct val="80000"/>
              </a:lnSpc>
              <a:buFontTx/>
              <a:buNone/>
            </a:pPr>
            <a:endParaRPr lang="en-GB" sz="2100" smtClean="0">
              <a:solidFill>
                <a:srgbClr val="800080"/>
              </a:solidFill>
              <a:ea typeface="ＭＳ Ｐゴシック" pitchFamily="-109" charset="-128"/>
            </a:endParaRPr>
          </a:p>
          <a:p>
            <a:pPr marL="0" indent="0">
              <a:lnSpc>
                <a:spcPct val="80000"/>
              </a:lnSpc>
              <a:buFontTx/>
              <a:buNone/>
            </a:pPr>
            <a:r>
              <a:rPr lang="en-GB" sz="2100" smtClean="0">
                <a:solidFill>
                  <a:srgbClr val="800080"/>
                </a:solidFill>
                <a:ea typeface="ＭＳ Ｐゴシック" pitchFamily="-109" charset="-128"/>
              </a:rPr>
              <a:t>Difficult to determine what some stakeholders do with data provided by the institution or what access we might have to impact indicators</a:t>
            </a:r>
            <a:endParaRPr lang="en-US" sz="2100" smtClean="0">
              <a:solidFill>
                <a:srgbClr val="800080"/>
              </a:solidFill>
              <a:ea typeface="ＭＳ Ｐゴシック" pitchFamily="-109" charset="-128"/>
            </a:endParaRPr>
          </a:p>
          <a:p>
            <a:pPr marL="0" indent="0">
              <a:lnSpc>
                <a:spcPct val="80000"/>
              </a:lnSpc>
              <a:buFontTx/>
              <a:buNone/>
            </a:pPr>
            <a:endParaRPr lang="en-GB" sz="2100" smtClean="0">
              <a:ea typeface="ＭＳ Ｐゴシック" pitchFamily="-109" charset="-128"/>
            </a:endParaRPr>
          </a:p>
          <a:p>
            <a:pPr marL="0" indent="0">
              <a:lnSpc>
                <a:spcPct val="80000"/>
              </a:lnSpc>
              <a:buFontTx/>
              <a:buNone/>
            </a:pPr>
            <a:endParaRPr lang="en-GB" sz="2100" smtClean="0">
              <a:ea typeface="ＭＳ Ｐゴシック" pitchFamily="-109" charset="-128"/>
            </a:endParaRPr>
          </a:p>
          <a:p>
            <a:pPr marL="0" indent="0">
              <a:lnSpc>
                <a:spcPct val="80000"/>
              </a:lnSpc>
              <a:buFontTx/>
              <a:buNone/>
            </a:pPr>
            <a:endParaRPr lang="en-GB" sz="2100" smtClean="0">
              <a:ea typeface="ＭＳ Ｐゴシック" pitchFamily="-109" charset="-128"/>
            </a:endParaRPr>
          </a:p>
          <a:p>
            <a:pPr marL="0" indent="0">
              <a:lnSpc>
                <a:spcPct val="80000"/>
              </a:lnSpc>
              <a:buFontTx/>
              <a:buNone/>
            </a:pPr>
            <a:endParaRPr lang="en-GB" sz="2100" smtClean="0">
              <a:ea typeface="ＭＳ Ｐゴシック" pitchFamily="-109" charset="-128"/>
            </a:endParaRPr>
          </a:p>
          <a:p>
            <a:pPr marL="0" indent="0">
              <a:lnSpc>
                <a:spcPct val="80000"/>
              </a:lnSpc>
              <a:buFontTx/>
              <a:buNone/>
            </a:pPr>
            <a:endParaRPr lang="en-GB" sz="2100" smtClean="0">
              <a:ea typeface="ＭＳ Ｐゴシック" pitchFamily="-109" charset="-128"/>
            </a:endParaRPr>
          </a:p>
          <a:p>
            <a:pPr marL="0" indent="0">
              <a:lnSpc>
                <a:spcPct val="80000"/>
              </a:lnSpc>
              <a:buFontTx/>
              <a:buNone/>
            </a:pPr>
            <a:endParaRPr lang="en-GB" sz="2100" smtClean="0">
              <a:ea typeface="ＭＳ Ｐゴシック" pitchFamily="-109" charset="-128"/>
            </a:endParaRPr>
          </a:p>
          <a:p>
            <a:pPr marL="0" indent="0">
              <a:lnSpc>
                <a:spcPct val="80000"/>
              </a:lnSpc>
              <a:buFontTx/>
              <a:buNone/>
            </a:pPr>
            <a:endParaRPr lang="en-GB" sz="2100" smtClean="0">
              <a:ea typeface="ＭＳ Ｐゴシック" pitchFamily="-109" charset="-128"/>
            </a:endParaRPr>
          </a:p>
          <a:p>
            <a:pPr marL="0" indent="0">
              <a:lnSpc>
                <a:spcPct val="80000"/>
              </a:lnSpc>
              <a:buFontTx/>
              <a:buNone/>
            </a:pPr>
            <a:endParaRPr lang="en-GB" sz="2500" smtClean="0">
              <a:ea typeface="ＭＳ Ｐゴシック" pitchFamily="-109"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68313" y="260350"/>
            <a:ext cx="8229600" cy="706438"/>
          </a:xfrm>
          <a:noFill/>
          <a:ln>
            <a:miter lim="800000"/>
            <a:headEnd/>
            <a:tailEnd/>
          </a:ln>
        </p:spPr>
        <p:txBody>
          <a:bodyPr vert="horz" wrap="square" lIns="91440" tIns="45720" rIns="91440" bIns="45720" numCol="1" anchor="t" anchorCtr="0" compatLnSpc="1">
            <a:prstTxWarp prst="textNoShape">
              <a:avLst/>
            </a:prstTxWarp>
          </a:bodyPr>
          <a:lstStyle/>
          <a:p>
            <a:r>
              <a:rPr lang="en-GB" smtClean="0">
                <a:ea typeface="ＭＳ Ｐゴシック" pitchFamily="-109" charset="-128"/>
              </a:rPr>
              <a:t>Nature of the pilot</a:t>
            </a:r>
            <a:endParaRPr lang="en-US" smtClean="0">
              <a:ea typeface="ＭＳ Ｐゴシック" pitchFamily="-109" charset="-128"/>
            </a:endParaRPr>
          </a:p>
        </p:txBody>
      </p:sp>
      <p:sp>
        <p:nvSpPr>
          <p:cNvPr id="3075" name="Rectangle 3"/>
          <p:cNvSpPr>
            <a:spLocks noGrp="1" noChangeArrowheads="1"/>
          </p:cNvSpPr>
          <p:nvPr>
            <p:ph type="body" idx="1"/>
          </p:nvPr>
        </p:nvSpPr>
        <p:spPr bwMode="auto">
          <a:xfrm>
            <a:off x="971550" y="1268413"/>
            <a:ext cx="7956550" cy="4876800"/>
          </a:xfrm>
          <a:noFill/>
          <a:ln>
            <a:miter lim="800000"/>
            <a:headEnd/>
            <a:tailEnd/>
          </a:ln>
        </p:spPr>
        <p:txBody>
          <a:bodyPr vert="horz" wrap="square" lIns="91440" tIns="45720" rIns="91440" bIns="45720" numCol="1" anchor="t" anchorCtr="0" compatLnSpc="1">
            <a:prstTxWarp prst="textNoShape">
              <a:avLst/>
            </a:prstTxWarp>
          </a:bodyPr>
          <a:lstStyle/>
          <a:p>
            <a:pPr marL="0" indent="0">
              <a:lnSpc>
                <a:spcPct val="90000"/>
              </a:lnSpc>
              <a:buFontTx/>
              <a:buNone/>
              <a:tabLst>
                <a:tab pos="441325" algn="l"/>
              </a:tabLst>
            </a:pPr>
            <a:r>
              <a:rPr lang="en-GB" sz="2100" dirty="0" smtClean="0">
                <a:solidFill>
                  <a:srgbClr val="800080"/>
                </a:solidFill>
                <a:ea typeface="ＭＳ Ｐゴシック" pitchFamily="-109" charset="-128"/>
              </a:rPr>
              <a:t>Five proposed REF </a:t>
            </a:r>
            <a:r>
              <a:rPr lang="en-GB" sz="2100" dirty="0" err="1" smtClean="0">
                <a:solidFill>
                  <a:srgbClr val="800080"/>
                </a:solidFill>
                <a:ea typeface="ＭＳ Ｐゴシック" pitchFamily="-109" charset="-128"/>
              </a:rPr>
              <a:t>UOAs</a:t>
            </a:r>
            <a:r>
              <a:rPr lang="en-GB" sz="2100" dirty="0" smtClean="0">
                <a:solidFill>
                  <a:srgbClr val="800080"/>
                </a:solidFill>
                <a:ea typeface="ＭＳ Ｐゴシック" pitchFamily="-109" charset="-128"/>
              </a:rPr>
              <a:t> were chosen in which to pilot the assessment of impact information:</a:t>
            </a:r>
          </a:p>
          <a:p>
            <a:pPr marL="0" indent="0">
              <a:lnSpc>
                <a:spcPct val="90000"/>
              </a:lnSpc>
              <a:buFontTx/>
              <a:buNone/>
              <a:tabLst>
                <a:tab pos="441325" algn="l"/>
              </a:tabLst>
            </a:pPr>
            <a:endParaRPr lang="en-GB" sz="1200" dirty="0" smtClean="0">
              <a:solidFill>
                <a:srgbClr val="800080"/>
              </a:solidFill>
              <a:ea typeface="ＭＳ Ｐゴシック" pitchFamily="-109" charset="-128"/>
            </a:endParaRPr>
          </a:p>
          <a:p>
            <a:pPr marL="0" indent="0">
              <a:lnSpc>
                <a:spcPct val="90000"/>
              </a:lnSpc>
              <a:tabLst>
                <a:tab pos="441325" algn="l"/>
              </a:tabLst>
            </a:pPr>
            <a:r>
              <a:rPr lang="en-GB" sz="2000" dirty="0" smtClean="0">
                <a:solidFill>
                  <a:srgbClr val="800080"/>
                </a:solidFill>
                <a:ea typeface="ＭＳ Ｐゴシック" pitchFamily="-109" charset="-128"/>
              </a:rPr>
              <a:t>	   Clinical Medicine</a:t>
            </a:r>
          </a:p>
          <a:p>
            <a:pPr marL="0" indent="0">
              <a:lnSpc>
                <a:spcPct val="90000"/>
              </a:lnSpc>
              <a:tabLst>
                <a:tab pos="441325" algn="l"/>
              </a:tabLst>
            </a:pPr>
            <a:r>
              <a:rPr lang="en-GB" sz="2000" dirty="0" smtClean="0">
                <a:solidFill>
                  <a:srgbClr val="800080"/>
                </a:solidFill>
                <a:ea typeface="ＭＳ Ｐゴシック" pitchFamily="-109" charset="-128"/>
              </a:rPr>
              <a:t>	   Physics</a:t>
            </a:r>
          </a:p>
          <a:p>
            <a:pPr marL="0" indent="0">
              <a:lnSpc>
                <a:spcPct val="90000"/>
              </a:lnSpc>
              <a:tabLst>
                <a:tab pos="441325" algn="l"/>
              </a:tabLst>
            </a:pPr>
            <a:r>
              <a:rPr lang="en-GB" sz="2000" dirty="0" smtClean="0">
                <a:solidFill>
                  <a:srgbClr val="800080"/>
                </a:solidFill>
                <a:ea typeface="ＭＳ Ｐゴシック" pitchFamily="-109" charset="-128"/>
              </a:rPr>
              <a:t>	   Earth Systems and Environmental Sciences</a:t>
            </a:r>
          </a:p>
          <a:p>
            <a:pPr marL="0" indent="0">
              <a:lnSpc>
                <a:spcPct val="90000"/>
              </a:lnSpc>
              <a:tabLst>
                <a:tab pos="441325" algn="l"/>
              </a:tabLst>
            </a:pPr>
            <a:r>
              <a:rPr lang="en-GB" sz="2000" dirty="0" smtClean="0">
                <a:solidFill>
                  <a:srgbClr val="800080"/>
                </a:solidFill>
                <a:ea typeface="ＭＳ Ｐゴシック" pitchFamily="-109" charset="-128"/>
              </a:rPr>
              <a:t>	   Social Work and Social Policy &amp; Administration</a:t>
            </a:r>
          </a:p>
          <a:p>
            <a:pPr marL="0" indent="0">
              <a:lnSpc>
                <a:spcPct val="90000"/>
              </a:lnSpc>
              <a:tabLst>
                <a:tab pos="441325" algn="l"/>
              </a:tabLst>
            </a:pPr>
            <a:r>
              <a:rPr lang="en-GB" sz="2000" dirty="0" smtClean="0">
                <a:solidFill>
                  <a:srgbClr val="800080"/>
                </a:solidFill>
                <a:ea typeface="ＭＳ Ｐゴシック" pitchFamily="-109" charset="-128"/>
              </a:rPr>
              <a:t>	   English Language &amp; Literature</a:t>
            </a:r>
          </a:p>
          <a:p>
            <a:pPr marL="0" indent="0">
              <a:lnSpc>
                <a:spcPct val="90000"/>
              </a:lnSpc>
              <a:buFontTx/>
              <a:buNone/>
              <a:tabLst>
                <a:tab pos="441325" algn="l"/>
              </a:tabLst>
            </a:pPr>
            <a:endParaRPr lang="en-GB" sz="2000" dirty="0" smtClean="0">
              <a:solidFill>
                <a:srgbClr val="800080"/>
              </a:solidFill>
              <a:ea typeface="ＭＳ Ｐゴシック" pitchFamily="-109" charset="-128"/>
            </a:endParaRPr>
          </a:p>
          <a:p>
            <a:pPr marL="0" indent="0">
              <a:lnSpc>
                <a:spcPct val="90000"/>
              </a:lnSpc>
              <a:buFontTx/>
              <a:buNone/>
              <a:tabLst>
                <a:tab pos="441325" algn="l"/>
              </a:tabLst>
            </a:pPr>
            <a:r>
              <a:rPr lang="en-GB" sz="2100" dirty="0" smtClean="0">
                <a:solidFill>
                  <a:srgbClr val="800080"/>
                </a:solidFill>
                <a:ea typeface="ＭＳ Ｐゴシック" pitchFamily="-109" charset="-128"/>
              </a:rPr>
              <a:t>Twenty-nine </a:t>
            </a:r>
            <a:r>
              <a:rPr lang="en-GB" sz="2100" dirty="0" err="1" smtClean="0">
                <a:solidFill>
                  <a:srgbClr val="800080"/>
                </a:solidFill>
                <a:ea typeface="ＭＳ Ｐゴシック" pitchFamily="-109" charset="-128"/>
              </a:rPr>
              <a:t>HEIs</a:t>
            </a:r>
            <a:r>
              <a:rPr lang="en-GB" sz="2100" dirty="0" smtClean="0">
                <a:solidFill>
                  <a:srgbClr val="800080"/>
                </a:solidFill>
                <a:ea typeface="ＭＳ Ｐゴシック" pitchFamily="-109" charset="-128"/>
              </a:rPr>
              <a:t> from across the UK were selected to take part in the pilot, to provide a spread of at least 10 institutions with differing characteristics submitting to each pilot UOA. </a:t>
            </a:r>
          </a:p>
          <a:p>
            <a:pPr marL="0" indent="0">
              <a:lnSpc>
                <a:spcPct val="90000"/>
              </a:lnSpc>
              <a:tabLst>
                <a:tab pos="441325" algn="l"/>
              </a:tabLst>
            </a:pPr>
            <a:endParaRPr lang="en-GB" sz="2100" dirty="0" smtClean="0">
              <a:solidFill>
                <a:srgbClr val="800080"/>
              </a:solidFill>
              <a:ea typeface="ＭＳ Ｐゴシック" pitchFamily="-109" charset="-128"/>
            </a:endParaRPr>
          </a:p>
          <a:p>
            <a:pPr marL="0" indent="0">
              <a:lnSpc>
                <a:spcPct val="90000"/>
              </a:lnSpc>
              <a:buFontTx/>
              <a:buNone/>
              <a:tabLst>
                <a:tab pos="441325" algn="l"/>
              </a:tabLst>
            </a:pPr>
            <a:r>
              <a:rPr lang="en-GB" sz="2100" dirty="0" smtClean="0">
                <a:solidFill>
                  <a:srgbClr val="800080"/>
                </a:solidFill>
                <a:ea typeface="ＭＳ Ｐゴシック" pitchFamily="-109" charset="-128"/>
              </a:rPr>
              <a:t>Earth Systems and Environmental Sciences and English Language and Literature were piloted in Manchester</a:t>
            </a:r>
            <a:r>
              <a:rPr lang="en-US" sz="2100" dirty="0" smtClean="0">
                <a:solidFill>
                  <a:srgbClr val="800080"/>
                </a:solidFill>
                <a:ea typeface="ＭＳ Ｐゴシック" pitchFamily="-109" charset="-128"/>
              </a:rPr>
              <a:t> </a:t>
            </a:r>
            <a:endParaRPr lang="en-GB" sz="2100" dirty="0" smtClean="0">
              <a:solidFill>
                <a:srgbClr val="800080"/>
              </a:solidFill>
              <a:ea typeface="ＭＳ Ｐゴシック" pitchFamily="-109" charset="-128"/>
            </a:endParaRPr>
          </a:p>
          <a:p>
            <a:pPr marL="0" indent="0">
              <a:lnSpc>
                <a:spcPct val="90000"/>
              </a:lnSpc>
              <a:tabLst>
                <a:tab pos="441325" algn="l"/>
              </a:tabLst>
            </a:pPr>
            <a:endParaRPr lang="en-US" sz="2100" dirty="0" smtClean="0">
              <a:ea typeface="ＭＳ Ｐゴシック" pitchFamily="-109"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GB" smtClean="0">
                <a:ea typeface="ＭＳ Ｐゴシック" pitchFamily="-109" charset="-128"/>
              </a:rPr>
              <a:t>Developing submissions – challenges(2)?</a:t>
            </a:r>
            <a:r>
              <a:rPr lang="en-US" smtClean="0">
                <a:ea typeface="ＭＳ Ｐゴシック" pitchFamily="-109" charset="-128"/>
              </a:rPr>
              <a:t> </a:t>
            </a:r>
            <a:br>
              <a:rPr lang="en-US" smtClean="0">
                <a:ea typeface="ＭＳ Ｐゴシック" pitchFamily="-109" charset="-128"/>
              </a:rPr>
            </a:br>
            <a:r>
              <a:rPr lang="en-US" smtClean="0">
                <a:ea typeface="ＭＳ Ｐゴシック" pitchFamily="-109" charset="-128"/>
              </a:rPr>
              <a:t> </a:t>
            </a:r>
            <a:br>
              <a:rPr lang="en-US" smtClean="0">
                <a:ea typeface="ＭＳ Ｐゴシック" pitchFamily="-109" charset="-128"/>
              </a:rPr>
            </a:br>
            <a:r>
              <a:rPr lang="en-US" smtClean="0">
                <a:ea typeface="ＭＳ Ｐゴシック" pitchFamily="-109" charset="-128"/>
              </a:rPr>
              <a:t/>
            </a:r>
            <a:br>
              <a:rPr lang="en-US" smtClean="0">
                <a:ea typeface="ＭＳ Ｐゴシック" pitchFamily="-109" charset="-128"/>
              </a:rPr>
            </a:br>
            <a:endParaRPr lang="en-US" smtClean="0">
              <a:ea typeface="ＭＳ Ｐゴシック" pitchFamily="-109" charset="-128"/>
            </a:endParaRPr>
          </a:p>
        </p:txBody>
      </p:sp>
      <p:sp>
        <p:nvSpPr>
          <p:cNvPr id="22531" name="Rectangle 3"/>
          <p:cNvSpPr>
            <a:spLocks noGrp="1" noChangeArrowheads="1"/>
          </p:cNvSpPr>
          <p:nvPr>
            <p:ph type="body" idx="1"/>
          </p:nvPr>
        </p:nvSpPr>
        <p:spPr bwMode="auto">
          <a:xfrm>
            <a:off x="611188" y="981075"/>
            <a:ext cx="8229600" cy="5472113"/>
          </a:xfrm>
          <a:noFill/>
          <a:ln>
            <a:miter lim="800000"/>
            <a:headEnd/>
            <a:tailEnd/>
          </a:ln>
        </p:spPr>
        <p:txBody>
          <a:bodyPr vert="horz" wrap="square" lIns="91440" tIns="45720" rIns="91440" bIns="45720" numCol="1" anchor="t" anchorCtr="0" compatLnSpc="1">
            <a:prstTxWarp prst="textNoShape">
              <a:avLst/>
            </a:prstTxWarp>
          </a:bodyPr>
          <a:lstStyle/>
          <a:p>
            <a:pPr indent="11113">
              <a:lnSpc>
                <a:spcPct val="80000"/>
              </a:lnSpc>
              <a:buFontTx/>
              <a:buNone/>
            </a:pPr>
            <a:endParaRPr lang="en-GB" sz="2100" smtClean="0">
              <a:ea typeface="ＭＳ Ｐゴシック" pitchFamily="-109" charset="-128"/>
            </a:endParaRPr>
          </a:p>
          <a:p>
            <a:pPr indent="11113">
              <a:lnSpc>
                <a:spcPct val="80000"/>
              </a:lnSpc>
              <a:buFontTx/>
              <a:buNone/>
            </a:pPr>
            <a:r>
              <a:rPr lang="en-GB" sz="2100" smtClean="0">
                <a:solidFill>
                  <a:srgbClr val="800080"/>
                </a:solidFill>
                <a:ea typeface="ＭＳ Ｐゴシック" pitchFamily="-109" charset="-128"/>
              </a:rPr>
              <a:t>Tendency, in case studies, for attribution of impacts to be stressed more than their range and significance </a:t>
            </a:r>
          </a:p>
          <a:p>
            <a:pPr indent="11113">
              <a:lnSpc>
                <a:spcPct val="80000"/>
              </a:lnSpc>
              <a:buFontTx/>
              <a:buNone/>
            </a:pPr>
            <a:endParaRPr lang="en-GB" sz="2100" smtClean="0">
              <a:solidFill>
                <a:srgbClr val="800080"/>
              </a:solidFill>
              <a:ea typeface="ＭＳ Ｐゴシック" pitchFamily="-109" charset="-128"/>
            </a:endParaRPr>
          </a:p>
          <a:p>
            <a:pPr indent="11113">
              <a:lnSpc>
                <a:spcPct val="80000"/>
              </a:lnSpc>
              <a:buFontTx/>
              <a:buNone/>
            </a:pPr>
            <a:r>
              <a:rPr lang="en-GB" sz="2100" smtClean="0">
                <a:solidFill>
                  <a:srgbClr val="800080"/>
                </a:solidFill>
                <a:ea typeface="ＭＳ Ｐゴシック" pitchFamily="-109" charset="-128"/>
              </a:rPr>
              <a:t>Desire to avoid ‘mere’ knowledge transfer can lead to an overly inhibited account of the contribution of our research to major impacts</a:t>
            </a:r>
          </a:p>
          <a:p>
            <a:pPr indent="11113">
              <a:lnSpc>
                <a:spcPct val="80000"/>
              </a:lnSpc>
              <a:buFontTx/>
              <a:buNone/>
            </a:pPr>
            <a:endParaRPr lang="en-GB" sz="2100" smtClean="0">
              <a:solidFill>
                <a:srgbClr val="800080"/>
              </a:solidFill>
              <a:ea typeface="ＭＳ Ｐゴシック" pitchFamily="-109" charset="-128"/>
            </a:endParaRPr>
          </a:p>
          <a:p>
            <a:pPr indent="11113">
              <a:lnSpc>
                <a:spcPct val="80000"/>
              </a:lnSpc>
              <a:buFontTx/>
              <a:buNone/>
            </a:pPr>
            <a:r>
              <a:rPr lang="en-GB" sz="2100" smtClean="0">
                <a:solidFill>
                  <a:srgbClr val="800080"/>
                </a:solidFill>
                <a:ea typeface="ＭＳ Ｐゴシック" pitchFamily="-109" charset="-128"/>
              </a:rPr>
              <a:t>Uncertainty about appropriate scope for case studies or the need for these to be representative of UoA activity as a whole</a:t>
            </a:r>
          </a:p>
          <a:p>
            <a:pPr indent="11113">
              <a:lnSpc>
                <a:spcPct val="80000"/>
              </a:lnSpc>
              <a:buFontTx/>
              <a:buNone/>
            </a:pPr>
            <a:endParaRPr lang="en-GB" sz="2100" smtClean="0">
              <a:solidFill>
                <a:srgbClr val="800080"/>
              </a:solidFill>
              <a:ea typeface="ＭＳ Ｐゴシック" pitchFamily="-109" charset="-128"/>
            </a:endParaRPr>
          </a:p>
          <a:p>
            <a:pPr indent="11113">
              <a:lnSpc>
                <a:spcPct val="80000"/>
              </a:lnSpc>
              <a:buFontTx/>
              <a:buNone/>
            </a:pPr>
            <a:r>
              <a:rPr lang="en-GB" sz="2100" smtClean="0">
                <a:solidFill>
                  <a:srgbClr val="800080"/>
                </a:solidFill>
                <a:ea typeface="ＭＳ Ｐゴシック" pitchFamily="-109" charset="-128"/>
              </a:rPr>
              <a:t>Tendency to focus on </a:t>
            </a:r>
            <a:r>
              <a:rPr lang="en-GB" sz="2100" b="1" smtClean="0">
                <a:solidFill>
                  <a:srgbClr val="800080"/>
                </a:solidFill>
                <a:ea typeface="ＭＳ Ｐゴシック" pitchFamily="-109" charset="-128"/>
              </a:rPr>
              <a:t>recent</a:t>
            </a:r>
            <a:r>
              <a:rPr lang="en-GB" sz="2100" smtClean="0">
                <a:solidFill>
                  <a:srgbClr val="800080"/>
                </a:solidFill>
                <a:ea typeface="ＭＳ Ｐゴシック" pitchFamily="-109" charset="-128"/>
              </a:rPr>
              <a:t> research activity by </a:t>
            </a:r>
            <a:r>
              <a:rPr lang="en-GB" sz="2100" b="1" smtClean="0">
                <a:solidFill>
                  <a:srgbClr val="800080"/>
                </a:solidFill>
                <a:ea typeface="ＭＳ Ｐゴシック" pitchFamily="-109" charset="-128"/>
              </a:rPr>
              <a:t>current</a:t>
            </a:r>
            <a:r>
              <a:rPr lang="en-GB" sz="2100" smtClean="0">
                <a:solidFill>
                  <a:srgbClr val="800080"/>
                </a:solidFill>
                <a:ea typeface="ＭＳ Ｐゴシック" pitchFamily="-109" charset="-128"/>
              </a:rPr>
              <a:t> members of staff with </a:t>
            </a:r>
            <a:r>
              <a:rPr lang="en-GB" sz="2100" b="1" smtClean="0">
                <a:solidFill>
                  <a:srgbClr val="800080"/>
                </a:solidFill>
                <a:ea typeface="ＭＳ Ｐゴシック" pitchFamily="-109" charset="-128"/>
              </a:rPr>
              <a:t>strategic</a:t>
            </a:r>
            <a:r>
              <a:rPr lang="en-GB" sz="2100" smtClean="0">
                <a:solidFill>
                  <a:srgbClr val="800080"/>
                </a:solidFill>
                <a:ea typeface="ＭＳ Ｐゴシック" pitchFamily="-109" charset="-128"/>
              </a:rPr>
              <a:t> academic potential. Are we missing profitable case studies relating to research areas that may now be dormant?</a:t>
            </a:r>
          </a:p>
          <a:p>
            <a:pPr indent="11113">
              <a:lnSpc>
                <a:spcPct val="80000"/>
              </a:lnSpc>
              <a:buFontTx/>
              <a:buNone/>
            </a:pPr>
            <a:endParaRPr lang="en-GB" sz="2100" smtClean="0">
              <a:ea typeface="ＭＳ Ｐゴシック" pitchFamily="-109" charset="-128"/>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GB" b="1" smtClean="0">
                <a:solidFill>
                  <a:schemeClr val="tx1"/>
                </a:solidFill>
                <a:ea typeface="ＭＳ Ｐゴシック" pitchFamily="-109" charset="-128"/>
              </a:rPr>
              <a:t>Earth Systems &amp; Environmental Science </a:t>
            </a:r>
            <a:endParaRPr lang="en-GB" smtClean="0">
              <a:solidFill>
                <a:schemeClr val="tx1"/>
              </a:solidFill>
              <a:ea typeface="ＭＳ Ｐゴシック" pitchFamily="-109" charset="-128"/>
            </a:endParaRPr>
          </a:p>
        </p:txBody>
      </p:sp>
      <p:sp>
        <p:nvSpPr>
          <p:cNvPr id="23555" name="Content Placeholder 2"/>
          <p:cNvSpPr>
            <a:spLocks noGrp="1"/>
          </p:cNvSpPr>
          <p:nvPr>
            <p:ph idx="1"/>
          </p:nvPr>
        </p:nvSpPr>
        <p:spPr bwMode="auto">
          <a:xfrm>
            <a:off x="971550" y="1052513"/>
            <a:ext cx="7715250" cy="5400675"/>
          </a:xfrm>
          <a:noFill/>
          <a:ln>
            <a:miter lim="800000"/>
            <a:headEnd/>
            <a:tailEnd/>
          </a:ln>
        </p:spPr>
        <p:txBody>
          <a:bodyPr vert="horz" wrap="square" lIns="91440" tIns="45720" rIns="91440" bIns="45720" numCol="1" anchor="t" anchorCtr="0" compatLnSpc="1">
            <a:prstTxWarp prst="textNoShape">
              <a:avLst/>
            </a:prstTxWarp>
          </a:bodyPr>
          <a:lstStyle/>
          <a:p>
            <a:pPr>
              <a:buFontTx/>
              <a:buNone/>
            </a:pPr>
            <a:r>
              <a:rPr lang="en-GB" sz="2000" smtClean="0">
                <a:solidFill>
                  <a:srgbClr val="800080"/>
                </a:solidFill>
                <a:ea typeface="ＭＳ Ｐゴシック" pitchFamily="-109" charset="-128"/>
              </a:rPr>
              <a:t>  				</a:t>
            </a:r>
            <a:r>
              <a:rPr lang="en-GB" sz="2100" b="1" smtClean="0">
                <a:solidFill>
                  <a:srgbClr val="800080"/>
                </a:solidFill>
                <a:ea typeface="ＭＳ Ｐゴシック" pitchFamily="-109" charset="-128"/>
              </a:rPr>
              <a:t>4*	3*	2*	1*	U</a:t>
            </a:r>
          </a:p>
          <a:p>
            <a:pPr>
              <a:buFontTx/>
              <a:buNone/>
            </a:pPr>
            <a:r>
              <a:rPr lang="en-GB" sz="2100" i="1" smtClean="0">
                <a:solidFill>
                  <a:srgbClr val="800080"/>
                </a:solidFill>
                <a:ea typeface="ＭＳ Ｐゴシック" pitchFamily="-109" charset="-128"/>
              </a:rPr>
              <a:t>UOA average		18	28	24	15	15</a:t>
            </a:r>
          </a:p>
          <a:p>
            <a:pPr>
              <a:buFontTx/>
              <a:buNone/>
            </a:pPr>
            <a:r>
              <a:rPr lang="en-GB" sz="2100" smtClean="0">
                <a:solidFill>
                  <a:srgbClr val="800080"/>
                </a:solidFill>
                <a:ea typeface="ＭＳ Ｐゴシック" pitchFamily="-109" charset="-128"/>
              </a:rPr>
              <a:t>Institution A		0	50	0	0	50</a:t>
            </a:r>
          </a:p>
          <a:p>
            <a:pPr>
              <a:buFontTx/>
              <a:buNone/>
            </a:pPr>
            <a:r>
              <a:rPr lang="en-GB" sz="2100" smtClean="0">
                <a:solidFill>
                  <a:srgbClr val="800080"/>
                </a:solidFill>
                <a:ea typeface="ＭＳ Ｐゴシック" pitchFamily="-109" charset="-128"/>
              </a:rPr>
              <a:t>Institution B		50	0	0	0	50</a:t>
            </a:r>
          </a:p>
          <a:p>
            <a:pPr>
              <a:buFontTx/>
              <a:buNone/>
            </a:pPr>
            <a:r>
              <a:rPr lang="en-GB" sz="2100" smtClean="0">
                <a:solidFill>
                  <a:srgbClr val="800080"/>
                </a:solidFill>
                <a:ea typeface="ＭＳ Ｐゴシック" pitchFamily="-109" charset="-128"/>
              </a:rPr>
              <a:t>Institution C		25	0	25	50	0</a:t>
            </a:r>
          </a:p>
          <a:p>
            <a:pPr>
              <a:buFontTx/>
              <a:buNone/>
            </a:pPr>
            <a:r>
              <a:rPr lang="en-GB" sz="2100" smtClean="0">
                <a:solidFill>
                  <a:srgbClr val="800080"/>
                </a:solidFill>
                <a:ea typeface="ＭＳ Ｐゴシック" pitchFamily="-109" charset="-128"/>
              </a:rPr>
              <a:t>Institution D		35	25	25	15	0</a:t>
            </a:r>
          </a:p>
          <a:p>
            <a:pPr>
              <a:buFontTx/>
              <a:buNone/>
            </a:pPr>
            <a:r>
              <a:rPr lang="en-GB" sz="2100" b="1" smtClean="0">
                <a:solidFill>
                  <a:srgbClr val="800080"/>
                </a:solidFill>
                <a:ea typeface="ＭＳ Ｐゴシック" pitchFamily="-109" charset="-128"/>
              </a:rPr>
              <a:t>UoM			25	25	50	0	0</a:t>
            </a:r>
          </a:p>
          <a:p>
            <a:pPr>
              <a:buFontTx/>
              <a:buNone/>
            </a:pPr>
            <a:r>
              <a:rPr lang="en-GB" sz="2100" smtClean="0">
                <a:solidFill>
                  <a:srgbClr val="800080"/>
                </a:solidFill>
                <a:ea typeface="ＭＳ Ｐゴシック" pitchFamily="-109" charset="-128"/>
              </a:rPr>
              <a:t>Institution F		25	25	25	25	0</a:t>
            </a:r>
          </a:p>
          <a:p>
            <a:pPr>
              <a:buFontTx/>
              <a:buNone/>
            </a:pPr>
            <a:r>
              <a:rPr lang="en-GB" sz="2100" smtClean="0">
                <a:solidFill>
                  <a:srgbClr val="800080"/>
                </a:solidFill>
                <a:ea typeface="ＭＳ Ｐゴシック" pitchFamily="-109" charset="-128"/>
              </a:rPr>
              <a:t>Institution G		0	0	25	25	50</a:t>
            </a:r>
          </a:p>
          <a:p>
            <a:pPr>
              <a:buFontTx/>
              <a:buNone/>
            </a:pPr>
            <a:r>
              <a:rPr lang="en-GB" sz="2100" smtClean="0">
                <a:solidFill>
                  <a:srgbClr val="800080"/>
                </a:solidFill>
                <a:ea typeface="ＭＳ Ｐゴシック" pitchFamily="-109" charset="-128"/>
              </a:rPr>
              <a:t>Institution H		0	50	25	0	25</a:t>
            </a:r>
          </a:p>
          <a:p>
            <a:pPr>
              <a:buFontTx/>
              <a:buNone/>
            </a:pPr>
            <a:r>
              <a:rPr lang="en-GB" sz="2100" smtClean="0">
                <a:solidFill>
                  <a:srgbClr val="800080"/>
                </a:solidFill>
                <a:ea typeface="ＭＳ Ｐゴシック" pitchFamily="-109" charset="-128"/>
              </a:rPr>
              <a:t>Institution I		0	35	30	0	35</a:t>
            </a:r>
          </a:p>
          <a:p>
            <a:pPr>
              <a:buFontTx/>
              <a:buNone/>
            </a:pPr>
            <a:r>
              <a:rPr lang="en-GB" sz="2100" smtClean="0">
                <a:solidFill>
                  <a:srgbClr val="800080"/>
                </a:solidFill>
                <a:ea typeface="ＭＳ Ｐゴシック" pitchFamily="-109" charset="-128"/>
              </a:rPr>
              <a:t>Institution J		0	100	0	0	0</a:t>
            </a:r>
          </a:p>
          <a:p>
            <a:pPr>
              <a:buFontTx/>
              <a:buNone/>
            </a:pPr>
            <a:endParaRPr lang="en-GB" sz="1800" smtClean="0">
              <a:solidFill>
                <a:srgbClr val="800080"/>
              </a:solidFill>
              <a:ea typeface="ＭＳ Ｐゴシック" pitchFamily="-109" charset="-128"/>
            </a:endParaRPr>
          </a:p>
          <a:p>
            <a:pPr>
              <a:buFontTx/>
              <a:buNone/>
            </a:pPr>
            <a:r>
              <a:rPr lang="en-GB" sz="1600" smtClean="0">
                <a:solidFill>
                  <a:srgbClr val="800080"/>
                </a:solidFill>
                <a:ea typeface="ＭＳ Ｐゴシック" pitchFamily="-109" charset="-128"/>
              </a:rPr>
              <a:t>* Impact statements not scored</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GB" b="1" smtClean="0">
                <a:solidFill>
                  <a:srgbClr val="800080"/>
                </a:solidFill>
                <a:ea typeface="ＭＳ Ｐゴシック" pitchFamily="-109" charset="-128"/>
              </a:rPr>
              <a:t>English Language &amp; Literature</a:t>
            </a:r>
            <a:endParaRPr lang="en-GB" smtClean="0">
              <a:ea typeface="ＭＳ Ｐゴシック" pitchFamily="-109" charset="-128"/>
            </a:endParaRPr>
          </a:p>
        </p:txBody>
      </p:sp>
      <p:sp>
        <p:nvSpPr>
          <p:cNvPr id="24579" name="Content Placeholder 2"/>
          <p:cNvSpPr>
            <a:spLocks noGrp="1"/>
          </p:cNvSpPr>
          <p:nvPr>
            <p:ph idx="1"/>
          </p:nvPr>
        </p:nvSpPr>
        <p:spPr bwMode="auto">
          <a:xfrm>
            <a:off x="1116013" y="908050"/>
            <a:ext cx="7704137" cy="5689600"/>
          </a:xfrm>
          <a:noFill/>
          <a:ln>
            <a:miter lim="800000"/>
            <a:headEnd/>
            <a:tailEnd/>
          </a:ln>
        </p:spPr>
        <p:txBody>
          <a:bodyPr vert="horz" wrap="square" lIns="91440" tIns="45720" rIns="91440" bIns="45720" numCol="1" anchor="t" anchorCtr="0" compatLnSpc="1">
            <a:prstTxWarp prst="textNoShape">
              <a:avLst/>
            </a:prstTxWarp>
          </a:bodyPr>
          <a:lstStyle/>
          <a:p>
            <a:pPr>
              <a:buFontTx/>
              <a:buNone/>
            </a:pPr>
            <a:r>
              <a:rPr lang="en-GB" sz="1900" smtClean="0">
                <a:solidFill>
                  <a:srgbClr val="800080"/>
                </a:solidFill>
                <a:ea typeface="ＭＳ Ｐゴシック" pitchFamily="-109" charset="-128"/>
              </a:rPr>
              <a:t>			</a:t>
            </a:r>
            <a:r>
              <a:rPr lang="en-GB" sz="2000" smtClean="0">
                <a:solidFill>
                  <a:srgbClr val="800080"/>
                </a:solidFill>
                <a:ea typeface="ＭＳ Ｐゴシック" pitchFamily="-109" charset="-128"/>
              </a:rPr>
              <a:t>	</a:t>
            </a:r>
            <a:r>
              <a:rPr lang="en-GB" sz="2000" b="1" smtClean="0">
                <a:solidFill>
                  <a:srgbClr val="800080"/>
                </a:solidFill>
                <a:ea typeface="ＭＳ Ｐゴシック" pitchFamily="-109" charset="-128"/>
              </a:rPr>
              <a:t>4*	3*	2*	1*	U</a:t>
            </a:r>
          </a:p>
          <a:p>
            <a:pPr>
              <a:buFontTx/>
              <a:buNone/>
            </a:pPr>
            <a:r>
              <a:rPr lang="en-GB" sz="2000" i="1" smtClean="0">
                <a:solidFill>
                  <a:srgbClr val="800080"/>
                </a:solidFill>
                <a:ea typeface="ＭＳ Ｐゴシック" pitchFamily="-109" charset="-128"/>
              </a:rPr>
              <a:t>UOA average		19	30	30	19	2</a:t>
            </a:r>
          </a:p>
          <a:p>
            <a:pPr>
              <a:buFontTx/>
              <a:buNone/>
            </a:pPr>
            <a:r>
              <a:rPr lang="en-GB" sz="2000" smtClean="0">
                <a:solidFill>
                  <a:srgbClr val="800080"/>
                </a:solidFill>
                <a:ea typeface="ＭＳ Ｐゴシック" pitchFamily="-109" charset="-128"/>
              </a:rPr>
              <a:t>Institution A		25	0	50	25	0</a:t>
            </a:r>
          </a:p>
          <a:p>
            <a:pPr>
              <a:buFontTx/>
              <a:buNone/>
            </a:pPr>
            <a:r>
              <a:rPr lang="en-GB" sz="2000" b="1" smtClean="0">
                <a:solidFill>
                  <a:srgbClr val="800080"/>
                </a:solidFill>
                <a:ea typeface="ＭＳ Ｐゴシック" pitchFamily="-109" charset="-128"/>
              </a:rPr>
              <a:t>UoM			0	0	20	80	0</a:t>
            </a:r>
          </a:p>
          <a:p>
            <a:pPr>
              <a:buFontTx/>
              <a:buNone/>
            </a:pPr>
            <a:r>
              <a:rPr lang="en-GB" sz="2000" smtClean="0">
                <a:solidFill>
                  <a:srgbClr val="800080"/>
                </a:solidFill>
                <a:ea typeface="ＭＳ Ｐゴシック" pitchFamily="-109" charset="-128"/>
              </a:rPr>
              <a:t>Institution C		20	40	40	0	0</a:t>
            </a:r>
          </a:p>
          <a:p>
            <a:pPr>
              <a:buFontTx/>
              <a:buNone/>
            </a:pPr>
            <a:r>
              <a:rPr lang="en-GB" sz="2000" smtClean="0">
                <a:solidFill>
                  <a:srgbClr val="800080"/>
                </a:solidFill>
                <a:ea typeface="ＭＳ Ｐゴシック" pitchFamily="-109" charset="-128"/>
              </a:rPr>
              <a:t>Institution D		0	0	100	0	0</a:t>
            </a:r>
          </a:p>
          <a:p>
            <a:pPr>
              <a:buFontTx/>
              <a:buNone/>
            </a:pPr>
            <a:r>
              <a:rPr lang="en-GB" sz="2000" smtClean="0">
                <a:solidFill>
                  <a:srgbClr val="800080"/>
                </a:solidFill>
                <a:ea typeface="ＭＳ Ｐゴシック" pitchFamily="-109" charset="-128"/>
              </a:rPr>
              <a:t>Institution E		10	20	50	20	0</a:t>
            </a:r>
          </a:p>
          <a:p>
            <a:pPr>
              <a:buFontTx/>
              <a:buNone/>
            </a:pPr>
            <a:r>
              <a:rPr lang="en-GB" sz="2000" smtClean="0">
                <a:solidFill>
                  <a:srgbClr val="800080"/>
                </a:solidFill>
                <a:ea typeface="ＭＳ Ｐゴシック" pitchFamily="-109" charset="-128"/>
              </a:rPr>
              <a:t>Institution F		0	20	80	0	0</a:t>
            </a:r>
          </a:p>
          <a:p>
            <a:pPr>
              <a:buFontTx/>
              <a:buNone/>
            </a:pPr>
            <a:r>
              <a:rPr lang="en-GB" sz="2000" smtClean="0">
                <a:solidFill>
                  <a:srgbClr val="800080"/>
                </a:solidFill>
                <a:ea typeface="ＭＳ Ｐゴシック" pitchFamily="-109" charset="-128"/>
              </a:rPr>
              <a:t>Institution G		40	60	0	0	0</a:t>
            </a:r>
          </a:p>
          <a:p>
            <a:pPr>
              <a:buFontTx/>
              <a:buNone/>
            </a:pPr>
            <a:r>
              <a:rPr lang="en-GB" sz="2000" smtClean="0">
                <a:solidFill>
                  <a:srgbClr val="800080"/>
                </a:solidFill>
                <a:ea typeface="ＭＳ Ｐゴシック" pitchFamily="-109" charset="-128"/>
              </a:rPr>
              <a:t>Institution H		25	50	25	0	0</a:t>
            </a:r>
          </a:p>
          <a:p>
            <a:pPr>
              <a:buFontTx/>
              <a:buNone/>
            </a:pPr>
            <a:r>
              <a:rPr lang="en-GB" sz="2000" smtClean="0">
                <a:solidFill>
                  <a:srgbClr val="800080"/>
                </a:solidFill>
                <a:ea typeface="ＭＳ Ｐゴシック" pitchFamily="-109" charset="-128"/>
              </a:rPr>
              <a:t>Institution I		35	50	15	0	0</a:t>
            </a:r>
          </a:p>
          <a:p>
            <a:pPr>
              <a:buFontTx/>
              <a:buNone/>
            </a:pPr>
            <a:r>
              <a:rPr lang="en-GB" sz="2000" smtClean="0">
                <a:solidFill>
                  <a:srgbClr val="800080"/>
                </a:solidFill>
                <a:ea typeface="ＭＳ Ｐゴシック" pitchFamily="-109" charset="-128"/>
              </a:rPr>
              <a:t>Institution J		40	0	60	0	0</a:t>
            </a:r>
          </a:p>
          <a:p>
            <a:pPr>
              <a:buFontTx/>
              <a:buNone/>
            </a:pPr>
            <a:r>
              <a:rPr lang="en-GB" sz="2000" smtClean="0">
                <a:solidFill>
                  <a:srgbClr val="800080"/>
                </a:solidFill>
                <a:ea typeface="ＭＳ Ｐゴシック" pitchFamily="-109" charset="-128"/>
              </a:rPr>
              <a:t>Institution K		0	60	0	40	0</a:t>
            </a:r>
          </a:p>
          <a:p>
            <a:pPr>
              <a:buFontTx/>
              <a:buNone/>
            </a:pPr>
            <a:r>
              <a:rPr lang="en-GB" sz="2000" smtClean="0">
                <a:solidFill>
                  <a:srgbClr val="800080"/>
                </a:solidFill>
                <a:ea typeface="ＭＳ Ｐゴシック" pitchFamily="-109" charset="-128"/>
              </a:rPr>
              <a:t>Institution L		20	30	20	15	15</a:t>
            </a:r>
          </a:p>
          <a:p>
            <a:pPr>
              <a:buFontTx/>
              <a:buNone/>
            </a:pPr>
            <a:r>
              <a:rPr lang="en-GB" sz="2000" smtClean="0">
                <a:solidFill>
                  <a:srgbClr val="800080"/>
                </a:solidFill>
                <a:ea typeface="ＭＳ Ｐゴシック" pitchFamily="-109" charset="-128"/>
              </a:rPr>
              <a:t>Institution M		0	0	0	100	0</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GB" smtClean="0">
                <a:ea typeface="ＭＳ Ｐゴシック" pitchFamily="-109" charset="-128"/>
              </a:rPr>
              <a:t>What HEFCE and panels learnt from pilot</a:t>
            </a:r>
          </a:p>
        </p:txBody>
      </p:sp>
      <p:sp>
        <p:nvSpPr>
          <p:cNvPr id="25603" name="Content Placeholder 2"/>
          <p:cNvSpPr>
            <a:spLocks noGrp="1"/>
          </p:cNvSpPr>
          <p:nvPr>
            <p:ph idx="1"/>
          </p:nvPr>
        </p:nvSpPr>
        <p:spPr bwMode="auto">
          <a:xfrm>
            <a:off x="539750" y="1052513"/>
            <a:ext cx="8208963" cy="5400675"/>
          </a:xfrm>
          <a:noFill/>
          <a:ln>
            <a:miter lim="800000"/>
            <a:headEnd/>
            <a:tailEnd/>
          </a:ln>
        </p:spPr>
        <p:txBody>
          <a:bodyPr vert="horz" wrap="square" lIns="91440" tIns="45720" rIns="91440" bIns="45720" numCol="1" anchor="t" anchorCtr="0" compatLnSpc="1">
            <a:prstTxWarp prst="textNoShape">
              <a:avLst/>
            </a:prstTxWarp>
          </a:bodyPr>
          <a:lstStyle/>
          <a:p>
            <a:pPr indent="11113">
              <a:buFontTx/>
              <a:buNone/>
            </a:pPr>
            <a:r>
              <a:rPr lang="en-GB" sz="2000" dirty="0" smtClean="0">
                <a:solidFill>
                  <a:srgbClr val="800080"/>
                </a:solidFill>
                <a:ea typeface="ＭＳ Ｐゴシック" pitchFamily="-109" charset="-128"/>
              </a:rPr>
              <a:t>Panels broadly content that impact can be assessed in REF by mixed academic/user panels</a:t>
            </a:r>
          </a:p>
          <a:p>
            <a:pPr indent="11113">
              <a:buFontTx/>
              <a:buNone/>
            </a:pPr>
            <a:endParaRPr lang="en-GB" sz="800" dirty="0" smtClean="0">
              <a:solidFill>
                <a:srgbClr val="800080"/>
              </a:solidFill>
              <a:ea typeface="ＭＳ Ｐゴシック" pitchFamily="-109" charset="-128"/>
            </a:endParaRPr>
          </a:p>
          <a:p>
            <a:pPr indent="11113">
              <a:buFontTx/>
              <a:buNone/>
            </a:pPr>
            <a:r>
              <a:rPr lang="en-GB" sz="2000" dirty="0" smtClean="0">
                <a:solidFill>
                  <a:srgbClr val="800080"/>
                </a:solidFill>
                <a:ea typeface="ＭＳ Ｐゴシック" pitchFamily="-109" charset="-128"/>
              </a:rPr>
              <a:t>Case study approach is the best mechanism for this assessment</a:t>
            </a:r>
          </a:p>
          <a:p>
            <a:pPr indent="11113">
              <a:buFontTx/>
              <a:buNone/>
            </a:pPr>
            <a:endParaRPr lang="en-GB" sz="800" dirty="0" smtClean="0">
              <a:solidFill>
                <a:srgbClr val="800080"/>
              </a:solidFill>
              <a:ea typeface="ＭＳ Ｐゴシック" pitchFamily="-109" charset="-128"/>
            </a:endParaRPr>
          </a:p>
          <a:p>
            <a:pPr indent="11113">
              <a:buFontTx/>
              <a:buNone/>
            </a:pPr>
            <a:r>
              <a:rPr lang="en-GB" sz="2000" dirty="0" smtClean="0">
                <a:solidFill>
                  <a:srgbClr val="800080"/>
                </a:solidFill>
                <a:ea typeface="ＭＳ Ｐゴシック" pitchFamily="-109" charset="-128"/>
              </a:rPr>
              <a:t>‘Reach and ‘significance’ are appropriate broad criteria</a:t>
            </a:r>
          </a:p>
          <a:p>
            <a:pPr indent="11113">
              <a:buFontTx/>
              <a:buNone/>
            </a:pPr>
            <a:endParaRPr lang="en-GB" sz="800" dirty="0" smtClean="0">
              <a:solidFill>
                <a:srgbClr val="800080"/>
              </a:solidFill>
              <a:ea typeface="ＭＳ Ｐゴシック" pitchFamily="-109" charset="-128"/>
            </a:endParaRPr>
          </a:p>
          <a:p>
            <a:pPr indent="11113">
              <a:buFontTx/>
              <a:buNone/>
            </a:pPr>
            <a:r>
              <a:rPr lang="en-GB" sz="2000" dirty="0" smtClean="0">
                <a:solidFill>
                  <a:srgbClr val="800080"/>
                </a:solidFill>
                <a:ea typeface="ＭＳ Ｐゴシック" pitchFamily="-109" charset="-128"/>
              </a:rPr>
              <a:t>15 year time-lag between research and impact reasonable in most cases</a:t>
            </a:r>
          </a:p>
          <a:p>
            <a:pPr indent="11113">
              <a:buFontTx/>
              <a:buNone/>
            </a:pPr>
            <a:endParaRPr lang="en-GB" sz="800" dirty="0" smtClean="0">
              <a:solidFill>
                <a:srgbClr val="800080"/>
              </a:solidFill>
              <a:ea typeface="ＭＳ Ｐゴシック" pitchFamily="-109" charset="-128"/>
            </a:endParaRPr>
          </a:p>
          <a:p>
            <a:pPr indent="11113">
              <a:buFontTx/>
              <a:buNone/>
            </a:pPr>
            <a:r>
              <a:rPr lang="en-GB" sz="2000" dirty="0" smtClean="0">
                <a:solidFill>
                  <a:srgbClr val="800080"/>
                </a:solidFill>
                <a:ea typeface="ＭＳ Ｐゴシック" pitchFamily="-109" charset="-128"/>
              </a:rPr>
              <a:t>Unconvinced of the need for separate impact statement (elements should be incorporated into environment (‘RA5’) statement) *rejected*</a:t>
            </a:r>
          </a:p>
          <a:p>
            <a:pPr indent="11113">
              <a:buFontTx/>
              <a:buNone/>
            </a:pPr>
            <a:endParaRPr lang="en-GB" sz="800" dirty="0" smtClean="0">
              <a:solidFill>
                <a:srgbClr val="800080"/>
              </a:solidFill>
              <a:ea typeface="ＭＳ Ｐゴシック" pitchFamily="-109" charset="-128"/>
            </a:endParaRPr>
          </a:p>
          <a:p>
            <a:pPr indent="11113">
              <a:buFontTx/>
              <a:buNone/>
            </a:pPr>
            <a:r>
              <a:rPr lang="en-GB" sz="2000" dirty="0" smtClean="0">
                <a:solidFill>
                  <a:srgbClr val="800080"/>
                </a:solidFill>
                <a:ea typeface="ＭＳ Ｐゴシック" pitchFamily="-109" charset="-128"/>
              </a:rPr>
              <a:t>Recommend that weighting for impact assessment should be lower than proposed 25% for first REF (but note CSR politics – likely to be 20%)</a:t>
            </a:r>
          </a:p>
          <a:p>
            <a:pPr indent="11113">
              <a:buFontTx/>
              <a:buNone/>
            </a:pPr>
            <a:endParaRPr lang="en-GB" sz="800" dirty="0" smtClean="0">
              <a:solidFill>
                <a:srgbClr val="800080"/>
              </a:solidFill>
              <a:ea typeface="ＭＳ Ｐゴシック" pitchFamily="-109" charset="-128"/>
            </a:endParaRPr>
          </a:p>
          <a:p>
            <a:pPr indent="11113">
              <a:buFontTx/>
              <a:buNone/>
            </a:pPr>
            <a:r>
              <a:rPr lang="en-GB" sz="2000" dirty="0" smtClean="0">
                <a:solidFill>
                  <a:srgbClr val="800080"/>
                </a:solidFill>
                <a:ea typeface="ＭＳ Ｐゴシック" pitchFamily="-109" charset="-128"/>
              </a:rPr>
              <a:t>Highest scoring cases studies provided “a coherent narrative with evidence of specific benefits”</a:t>
            </a:r>
          </a:p>
          <a:p>
            <a:pPr indent="11113">
              <a:buFontTx/>
              <a:buNone/>
            </a:pPr>
            <a:endParaRPr lang="en-GB" sz="800" dirty="0" smtClean="0">
              <a:solidFill>
                <a:srgbClr val="800080"/>
              </a:solidFill>
              <a:ea typeface="ＭＳ Ｐゴシック" pitchFamily="-109" charset="-128"/>
            </a:endParaRPr>
          </a:p>
          <a:p>
            <a:pPr indent="11113">
              <a:buFontTx/>
              <a:buNone/>
            </a:pPr>
            <a:r>
              <a:rPr lang="en-GB" sz="2000" dirty="0" smtClean="0">
                <a:solidFill>
                  <a:srgbClr val="800080"/>
                </a:solidFill>
                <a:ea typeface="ＭＳ Ｐゴシック" pitchFamily="-109" charset="-128"/>
              </a:rPr>
              <a:t>Many of the poorest case studies took the form: “Professor X is very well-known, here is a list of his/her media appearances and publications”</a:t>
            </a:r>
          </a:p>
          <a:p>
            <a:pPr indent="11113">
              <a:buFontTx/>
              <a:buNone/>
            </a:pPr>
            <a:endParaRPr lang="en-GB" sz="2000" dirty="0" smtClean="0">
              <a:solidFill>
                <a:srgbClr val="800080"/>
              </a:solidFill>
              <a:ea typeface="ＭＳ Ｐゴシック" pitchFamily="-109" charset="-128"/>
            </a:endParaRPr>
          </a:p>
          <a:p>
            <a:pPr indent="11113">
              <a:buFontTx/>
              <a:buNone/>
            </a:pPr>
            <a:endParaRPr lang="en-GB" sz="2000" dirty="0" smtClean="0">
              <a:solidFill>
                <a:srgbClr val="800080"/>
              </a:solidFill>
              <a:ea typeface="ＭＳ Ｐゴシック" pitchFamily="-109" charset="-128"/>
            </a:endParaRPr>
          </a:p>
          <a:p>
            <a:pPr indent="11113">
              <a:buFontTx/>
              <a:buNone/>
            </a:pPr>
            <a:endParaRPr lang="en-GB" sz="1200" dirty="0" smtClean="0">
              <a:ea typeface="ＭＳ Ｐゴシック" pitchFamily="-109" charset="-128"/>
            </a:endParaRPr>
          </a:p>
          <a:p>
            <a:pPr indent="11113">
              <a:buFontTx/>
              <a:buNone/>
            </a:pPr>
            <a:endParaRPr lang="en-GB" sz="1200" dirty="0" smtClean="0">
              <a:ea typeface="ＭＳ Ｐゴシック" pitchFamily="-109" charset="-128"/>
            </a:endParaRPr>
          </a:p>
          <a:p>
            <a:pPr indent="11113">
              <a:buFontTx/>
              <a:buNone/>
            </a:pPr>
            <a:endParaRPr lang="en-GB" sz="2000" dirty="0" smtClean="0">
              <a:ea typeface="ＭＳ Ｐゴシック" pitchFamily="-109" charset="-12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GB" smtClean="0">
                <a:ea typeface="ＭＳ Ｐゴシック" pitchFamily="-109" charset="-128"/>
              </a:rPr>
              <a:t>What have we learnt from the pilot?</a:t>
            </a:r>
          </a:p>
        </p:txBody>
      </p:sp>
      <p:sp>
        <p:nvSpPr>
          <p:cNvPr id="27651" name="Content Placeholder 2"/>
          <p:cNvSpPr>
            <a:spLocks noGrp="1"/>
          </p:cNvSpPr>
          <p:nvPr>
            <p:ph idx="1"/>
          </p:nvPr>
        </p:nvSpPr>
        <p:spPr bwMode="auto">
          <a:xfrm>
            <a:off x="827088" y="1125538"/>
            <a:ext cx="7921625" cy="5472112"/>
          </a:xfrm>
          <a:ln>
            <a:miter lim="800000"/>
            <a:headEnd/>
            <a:tailEnd/>
          </a:ln>
        </p:spPr>
        <p:txBody>
          <a:bodyPr vert="horz" wrap="square" lIns="91440" tIns="45720" rIns="91440" bIns="45720" numCol="1" anchor="t" anchorCtr="0" compatLnSpc="1">
            <a:prstTxWarp prst="textNoShape">
              <a:avLst/>
            </a:prstTxWarp>
          </a:bodyPr>
          <a:lstStyle/>
          <a:p>
            <a:pPr marL="0" indent="0">
              <a:buFontTx/>
              <a:buNone/>
              <a:defRPr/>
            </a:pPr>
            <a:r>
              <a:rPr lang="en-GB" sz="2000" dirty="0" smtClean="0">
                <a:solidFill>
                  <a:srgbClr val="800080"/>
                </a:solidFill>
                <a:ea typeface="ＭＳ Ｐゴシック" pitchFamily="-109" charset="-128"/>
              </a:rPr>
              <a:t>Variability of outcomes and likelihood of significant weighting indicate that this is a very significant challenge to REF performance</a:t>
            </a:r>
          </a:p>
          <a:p>
            <a:pPr>
              <a:buFontTx/>
              <a:buNone/>
              <a:defRPr/>
            </a:pPr>
            <a:endParaRPr lang="en-GB" sz="1200" dirty="0" smtClean="0">
              <a:solidFill>
                <a:srgbClr val="800080"/>
              </a:solidFill>
              <a:ea typeface="ＭＳ Ｐゴシック" pitchFamily="-109" charset="-128"/>
            </a:endParaRPr>
          </a:p>
          <a:p>
            <a:pPr marL="0" indent="0">
              <a:buFontTx/>
              <a:buNone/>
              <a:defRPr/>
            </a:pPr>
            <a:r>
              <a:rPr lang="en-GB" sz="2000" dirty="0" smtClean="0">
                <a:solidFill>
                  <a:srgbClr val="800080"/>
                </a:solidFill>
                <a:ea typeface="ＭＳ Ｐゴシック" pitchFamily="-109" charset="-128"/>
              </a:rPr>
              <a:t>Reasonable performance in Earth Systems and Environmental Sciences, including a 4* case study, provides useful exemplar for cognate disciplines</a:t>
            </a:r>
          </a:p>
          <a:p>
            <a:pPr>
              <a:buFontTx/>
              <a:buNone/>
              <a:defRPr/>
            </a:pPr>
            <a:endParaRPr lang="en-GB" sz="1200" dirty="0" smtClean="0">
              <a:solidFill>
                <a:srgbClr val="800080"/>
              </a:solidFill>
              <a:ea typeface="ＭＳ Ｐゴシック" pitchFamily="-109" charset="-128"/>
            </a:endParaRPr>
          </a:p>
          <a:p>
            <a:pPr marL="0" indent="0">
              <a:buFontTx/>
              <a:buNone/>
              <a:defRPr/>
            </a:pPr>
            <a:r>
              <a:rPr lang="en-GB" sz="2000" dirty="0" smtClean="0">
                <a:solidFill>
                  <a:srgbClr val="800080"/>
                </a:solidFill>
                <a:ea typeface="ＭＳ Ｐゴシック" pitchFamily="-109" charset="-128"/>
              </a:rPr>
              <a:t>Disappointing performance in English Language and Literature indicates that efforts to argue for dissemination </a:t>
            </a:r>
            <a:r>
              <a:rPr lang="en-GB" sz="2000" i="1" dirty="0" smtClean="0">
                <a:solidFill>
                  <a:srgbClr val="800080"/>
                </a:solidFill>
                <a:ea typeface="ＭＳ Ｐゴシック" pitchFamily="-109" charset="-128"/>
              </a:rPr>
              <a:t>per se </a:t>
            </a:r>
            <a:r>
              <a:rPr lang="en-GB" sz="2000" dirty="0" smtClean="0">
                <a:solidFill>
                  <a:srgbClr val="800080"/>
                </a:solidFill>
                <a:ea typeface="ＭＳ Ｐゴシック" pitchFamily="-109" charset="-128"/>
              </a:rPr>
              <a:t>as impact are unlikely to be successful. We must:</a:t>
            </a:r>
          </a:p>
          <a:p>
            <a:pPr marL="0" indent="0">
              <a:buFontTx/>
              <a:buNone/>
              <a:defRPr/>
            </a:pPr>
            <a:endParaRPr lang="en-GB" sz="800" dirty="0" smtClean="0">
              <a:solidFill>
                <a:srgbClr val="800080"/>
              </a:solidFill>
              <a:ea typeface="ＭＳ Ｐゴシック" pitchFamily="-109" charset="-128"/>
            </a:endParaRPr>
          </a:p>
          <a:p>
            <a:pPr marL="354013" indent="-354013">
              <a:buFont typeface="Wingdings" pitchFamily="2" charset="2"/>
              <a:buChar char="Ø"/>
              <a:defRPr/>
            </a:pPr>
            <a:r>
              <a:rPr lang="en-GB" sz="2000" dirty="0" smtClean="0">
                <a:solidFill>
                  <a:srgbClr val="800080"/>
                </a:solidFill>
                <a:ea typeface="ＭＳ Ｐゴシック" pitchFamily="-109" charset="-128"/>
              </a:rPr>
              <a:t>“make a case for the </a:t>
            </a:r>
            <a:r>
              <a:rPr lang="en-GB" sz="2000" i="1" dirty="0" smtClean="0">
                <a:solidFill>
                  <a:srgbClr val="800080"/>
                </a:solidFill>
                <a:ea typeface="ＭＳ Ｐゴシック" pitchFamily="-109" charset="-128"/>
              </a:rPr>
              <a:t>benefits</a:t>
            </a:r>
            <a:r>
              <a:rPr lang="en-GB" sz="2000" dirty="0" smtClean="0">
                <a:solidFill>
                  <a:srgbClr val="800080"/>
                </a:solidFill>
                <a:ea typeface="ＭＳ Ｐゴシック" pitchFamily="-109" charset="-128"/>
              </a:rPr>
              <a:t> arising from public engagement activity… [T]his must go beyond showing how the research was disseminated”</a:t>
            </a:r>
          </a:p>
          <a:p>
            <a:pPr marL="354013" indent="-354013">
              <a:buFont typeface="Wingdings" pitchFamily="2" charset="2"/>
              <a:buChar char="Ø"/>
              <a:defRPr/>
            </a:pPr>
            <a:r>
              <a:rPr lang="en-GB" sz="2000" dirty="0" smtClean="0">
                <a:solidFill>
                  <a:srgbClr val="800080"/>
                </a:solidFill>
                <a:ea typeface="ＭＳ Ｐゴシック" pitchFamily="-109" charset="-128"/>
              </a:rPr>
              <a:t>show what “</a:t>
            </a:r>
            <a:r>
              <a:rPr lang="en-GB" sz="2000" i="1" dirty="0" smtClean="0">
                <a:solidFill>
                  <a:srgbClr val="800080"/>
                </a:solidFill>
                <a:ea typeface="ＭＳ Ｐゴシック" pitchFamily="-109" charset="-128"/>
              </a:rPr>
              <a:t>distinctive contribution </a:t>
            </a:r>
            <a:r>
              <a:rPr lang="en-GB" sz="2000" dirty="0" smtClean="0">
                <a:solidFill>
                  <a:srgbClr val="800080"/>
                </a:solidFill>
                <a:ea typeface="ＭＳ Ｐゴシック" pitchFamily="-109" charset="-128"/>
              </a:rPr>
              <a:t>the department’s research made to the public engagement activity” and that the engagement went beyond “business as usual” activities (such as public lectures)</a:t>
            </a:r>
          </a:p>
          <a:p>
            <a:pPr>
              <a:buFontTx/>
              <a:buNone/>
              <a:defRPr/>
            </a:pPr>
            <a:endParaRPr lang="en-GB" sz="1200" dirty="0" smtClean="0">
              <a:solidFill>
                <a:srgbClr val="800080"/>
              </a:solidFill>
              <a:ea typeface="ＭＳ Ｐゴシック" pitchFamily="-109" charset="-128"/>
            </a:endParaRPr>
          </a:p>
          <a:p>
            <a:pPr marL="0" indent="0">
              <a:buFontTx/>
              <a:buNone/>
              <a:defRPr/>
            </a:pPr>
            <a:r>
              <a:rPr lang="en-GB" sz="2000" dirty="0" smtClean="0">
                <a:solidFill>
                  <a:srgbClr val="800080"/>
                </a:solidFill>
                <a:ea typeface="ＭＳ Ｐゴシック" pitchFamily="-109" charset="-128"/>
              </a:rPr>
              <a:t>HEFCE have published a selection of top-rated case studies from each panel</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dirty="0" smtClean="0">
                <a:ea typeface="ＭＳ Ｐゴシック" pitchFamily="-109" charset="-128"/>
              </a:rPr>
              <a:t>How might we move forward?</a:t>
            </a:r>
          </a:p>
        </p:txBody>
      </p:sp>
      <p:sp>
        <p:nvSpPr>
          <p:cNvPr id="28675" name="Rectangle 3"/>
          <p:cNvSpPr>
            <a:spLocks noGrp="1" noChangeArrowheads="1"/>
          </p:cNvSpPr>
          <p:nvPr>
            <p:ph type="body" idx="1"/>
          </p:nvPr>
        </p:nvSpPr>
        <p:spPr bwMode="auto">
          <a:xfrm>
            <a:off x="611188" y="928671"/>
            <a:ext cx="8353425" cy="5668980"/>
          </a:xfrm>
          <a:ln>
            <a:miter lim="800000"/>
            <a:headEnd/>
            <a:tailEnd/>
          </a:ln>
        </p:spPr>
        <p:txBody>
          <a:bodyPr vert="horz" wrap="square" lIns="91440" tIns="45720" rIns="91440" bIns="45720" numCol="1" anchor="t" anchorCtr="0" compatLnSpc="1">
            <a:prstTxWarp prst="textNoShape">
              <a:avLst/>
            </a:prstTxWarp>
          </a:bodyPr>
          <a:lstStyle/>
          <a:p>
            <a:pPr marL="176213" indent="0">
              <a:lnSpc>
                <a:spcPct val="80000"/>
              </a:lnSpc>
              <a:buFontTx/>
              <a:buNone/>
              <a:defRPr/>
            </a:pPr>
            <a:r>
              <a:rPr lang="en-GB" sz="2000" dirty="0" smtClean="0">
                <a:solidFill>
                  <a:srgbClr val="800080"/>
                </a:solidFill>
                <a:ea typeface="ＭＳ Ｐゴシック" pitchFamily="-109" charset="-128"/>
              </a:rPr>
              <a:t>Improve data on impact collected from Research Profiling Exercise</a:t>
            </a:r>
          </a:p>
          <a:p>
            <a:pPr marL="176213" indent="0">
              <a:lnSpc>
                <a:spcPct val="80000"/>
              </a:lnSpc>
              <a:buFontTx/>
              <a:buNone/>
              <a:defRPr/>
            </a:pPr>
            <a:endParaRPr lang="en-GB" sz="1050" dirty="0" smtClean="0">
              <a:solidFill>
                <a:srgbClr val="800080"/>
              </a:solidFill>
              <a:ea typeface="ＭＳ Ｐゴシック" pitchFamily="-109" charset="-128"/>
            </a:endParaRPr>
          </a:p>
          <a:p>
            <a:pPr marL="176213" indent="0">
              <a:lnSpc>
                <a:spcPct val="80000"/>
              </a:lnSpc>
              <a:buFontTx/>
              <a:buNone/>
              <a:defRPr/>
            </a:pPr>
            <a:r>
              <a:rPr lang="en-GB" sz="2000" dirty="0" smtClean="0">
                <a:solidFill>
                  <a:srgbClr val="800080"/>
                </a:solidFill>
                <a:ea typeface="ＭＳ Ｐゴシック" pitchFamily="-109" charset="-128"/>
              </a:rPr>
              <a:t>Begin developing long-list of candidate case studies and collect evidence, </a:t>
            </a:r>
            <a:r>
              <a:rPr lang="en-GB" sz="2000" dirty="0" err="1" smtClean="0">
                <a:solidFill>
                  <a:srgbClr val="800080"/>
                </a:solidFill>
                <a:ea typeface="ＭＳ Ｐゴシック" pitchFamily="-109" charset="-128"/>
              </a:rPr>
              <a:t>e.g</a:t>
            </a:r>
            <a:r>
              <a:rPr lang="en-GB" sz="2000" dirty="0" smtClean="0">
                <a:solidFill>
                  <a:srgbClr val="800080"/>
                </a:solidFill>
                <a:ea typeface="ＭＳ Ｐゴシック" pitchFamily="-109" charset="-128"/>
              </a:rPr>
              <a:t>:</a:t>
            </a:r>
          </a:p>
          <a:p>
            <a:pPr marL="633413" indent="-368300">
              <a:lnSpc>
                <a:spcPct val="80000"/>
              </a:lnSpc>
              <a:buFontTx/>
              <a:buNone/>
              <a:defRPr/>
            </a:pPr>
            <a:endParaRPr lang="en-GB" sz="900" dirty="0" smtClean="0">
              <a:solidFill>
                <a:srgbClr val="800080"/>
              </a:solidFill>
              <a:ea typeface="ＭＳ Ｐゴシック" pitchFamily="-109" charset="-128"/>
            </a:endParaRPr>
          </a:p>
          <a:p>
            <a:pPr marL="633413" indent="-368300">
              <a:lnSpc>
                <a:spcPct val="80000"/>
              </a:lnSpc>
              <a:buFont typeface="Wingdings" pitchFamily="2" charset="2"/>
              <a:buChar char="Ø"/>
              <a:defRPr/>
            </a:pPr>
            <a:r>
              <a:rPr lang="en-GB" sz="1800" dirty="0" smtClean="0">
                <a:solidFill>
                  <a:srgbClr val="800080"/>
                </a:solidFill>
                <a:ea typeface="ＭＳ Ｐゴシック" pitchFamily="-109" charset="-128"/>
              </a:rPr>
              <a:t>Collection of impact statements and reports for all grant-funded research</a:t>
            </a:r>
          </a:p>
          <a:p>
            <a:pPr marL="633413" indent="-368300">
              <a:lnSpc>
                <a:spcPct val="80000"/>
              </a:lnSpc>
              <a:buFont typeface="Wingdings" pitchFamily="2" charset="2"/>
              <a:buChar char="Ø"/>
              <a:defRPr/>
            </a:pPr>
            <a:endParaRPr lang="en-GB" sz="800" dirty="0" smtClean="0">
              <a:solidFill>
                <a:srgbClr val="800080"/>
              </a:solidFill>
              <a:ea typeface="ＭＳ Ｐゴシック" pitchFamily="-109" charset="-128"/>
            </a:endParaRPr>
          </a:p>
          <a:p>
            <a:pPr marL="633413" indent="-368300">
              <a:lnSpc>
                <a:spcPct val="80000"/>
              </a:lnSpc>
              <a:buFont typeface="Wingdings" pitchFamily="2" charset="2"/>
              <a:buChar char="Ø"/>
              <a:defRPr/>
            </a:pPr>
            <a:r>
              <a:rPr lang="en-GB" sz="1800" dirty="0" smtClean="0">
                <a:solidFill>
                  <a:srgbClr val="800080"/>
                </a:solidFill>
                <a:ea typeface="ＭＳ Ｐゴシック" pitchFamily="-109" charset="-128"/>
              </a:rPr>
              <a:t>Information  on commercialisation impacts (e.g. spinouts - involving UMIP)</a:t>
            </a:r>
          </a:p>
          <a:p>
            <a:pPr marL="633413" indent="-368300">
              <a:lnSpc>
                <a:spcPct val="80000"/>
              </a:lnSpc>
              <a:buFont typeface="Wingdings" pitchFamily="2" charset="2"/>
              <a:buChar char="Ø"/>
              <a:defRPr/>
            </a:pPr>
            <a:endParaRPr lang="en-GB" sz="800" dirty="0" smtClean="0">
              <a:solidFill>
                <a:srgbClr val="800080"/>
              </a:solidFill>
              <a:ea typeface="ＭＳ Ｐゴシック" pitchFamily="-109" charset="-128"/>
            </a:endParaRPr>
          </a:p>
          <a:p>
            <a:pPr marL="633413" indent="-368300">
              <a:lnSpc>
                <a:spcPct val="80000"/>
              </a:lnSpc>
              <a:buFont typeface="Wingdings" pitchFamily="2" charset="2"/>
              <a:buChar char="Ø"/>
              <a:defRPr/>
            </a:pPr>
            <a:r>
              <a:rPr lang="en-GB" sz="1800" dirty="0" smtClean="0">
                <a:solidFill>
                  <a:srgbClr val="800080"/>
                </a:solidFill>
                <a:ea typeface="ＭＳ Ｐゴシック" pitchFamily="-109" charset="-128"/>
              </a:rPr>
              <a:t>Information on business and other relationships where research has not been commercialised by the University but where impacts are significant (involving external and business relations, regional affairs, media relations, etc)</a:t>
            </a:r>
          </a:p>
          <a:p>
            <a:pPr marL="633413" indent="-368300">
              <a:lnSpc>
                <a:spcPct val="80000"/>
              </a:lnSpc>
              <a:buFont typeface="Wingdings" pitchFamily="2" charset="2"/>
              <a:buChar char="Ø"/>
              <a:defRPr/>
            </a:pPr>
            <a:endParaRPr lang="en-GB" sz="800" dirty="0" smtClean="0">
              <a:solidFill>
                <a:srgbClr val="800080"/>
              </a:solidFill>
              <a:ea typeface="ＭＳ Ｐゴシック" pitchFamily="-109" charset="-128"/>
            </a:endParaRPr>
          </a:p>
          <a:p>
            <a:pPr marL="633413" indent="-368300">
              <a:lnSpc>
                <a:spcPct val="80000"/>
              </a:lnSpc>
              <a:buFont typeface="Wingdings" pitchFamily="2" charset="2"/>
              <a:buChar char="Ø"/>
              <a:defRPr/>
            </a:pPr>
            <a:r>
              <a:rPr lang="en-GB" sz="1800" dirty="0" smtClean="0">
                <a:solidFill>
                  <a:srgbClr val="800080"/>
                </a:solidFill>
                <a:ea typeface="ＭＳ Ｐゴシック" pitchFamily="-109" charset="-128"/>
              </a:rPr>
              <a:t>Maintain an accurate picture of postgraduate alumni and research staff destinations, especially if entering areas of national strategic importance (involving careers and employability)</a:t>
            </a:r>
          </a:p>
          <a:p>
            <a:pPr marL="176213" indent="0">
              <a:lnSpc>
                <a:spcPct val="80000"/>
              </a:lnSpc>
              <a:buFontTx/>
              <a:buNone/>
              <a:defRPr/>
            </a:pPr>
            <a:endParaRPr lang="en-GB" sz="1050" dirty="0" smtClean="0">
              <a:solidFill>
                <a:srgbClr val="800080"/>
              </a:solidFill>
              <a:ea typeface="ＭＳ Ｐゴシック" pitchFamily="-109" charset="-128"/>
            </a:endParaRPr>
          </a:p>
          <a:p>
            <a:pPr marL="176213" indent="0">
              <a:lnSpc>
                <a:spcPct val="80000"/>
              </a:lnSpc>
              <a:buFontTx/>
              <a:buNone/>
              <a:defRPr/>
            </a:pPr>
            <a:r>
              <a:rPr lang="en-GB" sz="2000" dirty="0" smtClean="0">
                <a:solidFill>
                  <a:srgbClr val="800080"/>
                </a:solidFill>
                <a:ea typeface="ＭＳ Ｐゴシック" pitchFamily="-109" charset="-128"/>
              </a:rPr>
              <a:t>Consider use of consultants to help with quantifying the commercial impact of our work or involvement of science journalists and other professionals to help case studies communicate impact or to review past 20 years’ of research for eligible impacts</a:t>
            </a:r>
          </a:p>
          <a:p>
            <a:pPr marL="176213" indent="0">
              <a:lnSpc>
                <a:spcPct val="80000"/>
              </a:lnSpc>
              <a:buFontTx/>
              <a:buNone/>
              <a:defRPr/>
            </a:pPr>
            <a:endParaRPr lang="en-GB" sz="1200" dirty="0" smtClean="0">
              <a:solidFill>
                <a:srgbClr val="800080"/>
              </a:solidFill>
              <a:ea typeface="ＭＳ Ｐゴシック" pitchFamily="-109" charset="-128"/>
            </a:endParaRPr>
          </a:p>
          <a:p>
            <a:pPr marL="176213" indent="0">
              <a:lnSpc>
                <a:spcPct val="80000"/>
              </a:lnSpc>
              <a:buFontTx/>
              <a:buNone/>
              <a:defRPr/>
            </a:pPr>
            <a:r>
              <a:rPr lang="en-GB" sz="2000" dirty="0" err="1" smtClean="0">
                <a:solidFill>
                  <a:srgbClr val="800080"/>
                </a:solidFill>
                <a:ea typeface="ＭＳ Ｐゴシック" pitchFamily="-109" charset="-128"/>
              </a:rPr>
              <a:t>UoM</a:t>
            </a:r>
            <a:r>
              <a:rPr lang="en-GB" sz="2000" dirty="0" smtClean="0">
                <a:solidFill>
                  <a:srgbClr val="800080"/>
                </a:solidFill>
                <a:ea typeface="ＭＳ Ｐゴシック" pitchFamily="-109" charset="-128"/>
              </a:rPr>
              <a:t> process for reviewing draft case studies in </a:t>
            </a:r>
            <a:r>
              <a:rPr lang="en-GB" sz="2000" dirty="0" smtClean="0">
                <a:solidFill>
                  <a:srgbClr val="800080"/>
                </a:solidFill>
                <a:ea typeface="ＭＳ Ｐゴシック" pitchFamily="-109" charset="-128"/>
              </a:rPr>
              <a:t>Summer </a:t>
            </a:r>
            <a:r>
              <a:rPr lang="en-GB" sz="2000" dirty="0" smtClean="0">
                <a:solidFill>
                  <a:srgbClr val="800080"/>
                </a:solidFill>
                <a:ea typeface="ＭＳ Ｐゴシック" pitchFamily="-109" charset="-128"/>
              </a:rPr>
              <a:t>2011</a:t>
            </a:r>
          </a:p>
          <a:p>
            <a:pPr marL="176213" indent="0">
              <a:lnSpc>
                <a:spcPct val="80000"/>
              </a:lnSpc>
              <a:buFontTx/>
              <a:buNone/>
              <a:defRPr/>
            </a:pPr>
            <a:endParaRPr lang="en-GB" sz="1200" dirty="0" smtClean="0">
              <a:solidFill>
                <a:srgbClr val="800080"/>
              </a:solidFill>
              <a:ea typeface="ＭＳ Ｐゴシック" pitchFamily="-109" charset="-128"/>
            </a:endParaRPr>
          </a:p>
          <a:p>
            <a:pPr marL="176213" indent="0">
              <a:lnSpc>
                <a:spcPct val="80000"/>
              </a:lnSpc>
              <a:buFontTx/>
              <a:buNone/>
              <a:defRPr/>
            </a:pPr>
            <a:r>
              <a:rPr lang="en-GB" sz="2000" dirty="0" smtClean="0">
                <a:solidFill>
                  <a:srgbClr val="800080"/>
                </a:solidFill>
                <a:ea typeface="ＭＳ Ｐゴシック" pitchFamily="-109" charset="-128"/>
              </a:rPr>
              <a:t>Further development in the light of panel criteria (released for consultation in July 2011)</a:t>
            </a:r>
            <a:endParaRPr lang="en-GB" sz="2000" dirty="0" smtClean="0">
              <a:solidFill>
                <a:srgbClr val="800080"/>
              </a:solidFill>
              <a:ea typeface="ＭＳ Ｐゴシック" pitchFamily="-109"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GB" smtClean="0">
                <a:ea typeface="ＭＳ Ｐゴシック" pitchFamily="-109" charset="-128"/>
              </a:rPr>
              <a:t>Submission contents</a:t>
            </a:r>
            <a:endParaRPr lang="en-US" smtClean="0">
              <a:ea typeface="ＭＳ Ｐゴシック" pitchFamily="-109" charset="-128"/>
            </a:endParaRPr>
          </a:p>
        </p:txBody>
      </p:sp>
      <p:sp>
        <p:nvSpPr>
          <p:cNvPr id="4099" name="Rectangle 3"/>
          <p:cNvSpPr>
            <a:spLocks noGrp="1" noChangeArrowheads="1"/>
          </p:cNvSpPr>
          <p:nvPr>
            <p:ph type="body" idx="1"/>
          </p:nvPr>
        </p:nvSpPr>
        <p:spPr bwMode="auto">
          <a:xfrm>
            <a:off x="863600" y="1125538"/>
            <a:ext cx="7885113" cy="5327650"/>
          </a:xfrm>
          <a:ln>
            <a:miter lim="800000"/>
            <a:headEnd/>
            <a:tailEnd/>
          </a:ln>
        </p:spPr>
        <p:txBody>
          <a:bodyPr vert="horz" wrap="square" lIns="91440" tIns="45720" rIns="91440" bIns="45720" numCol="1" anchor="t" anchorCtr="0" compatLnSpc="1">
            <a:prstTxWarp prst="textNoShape">
              <a:avLst/>
            </a:prstTxWarp>
          </a:bodyPr>
          <a:lstStyle/>
          <a:p>
            <a:pPr marL="92075" indent="-3175">
              <a:lnSpc>
                <a:spcPct val="80000"/>
              </a:lnSpc>
              <a:buFontTx/>
              <a:buNone/>
              <a:defRPr/>
            </a:pPr>
            <a:r>
              <a:rPr lang="en-GB" sz="2100" dirty="0" smtClean="0">
                <a:solidFill>
                  <a:srgbClr val="800080"/>
                </a:solidFill>
                <a:ea typeface="ＭＳ Ｐゴシック" pitchFamily="-109" charset="-128"/>
              </a:rPr>
              <a:t>For each </a:t>
            </a:r>
            <a:r>
              <a:rPr lang="en-GB" sz="2100" dirty="0" err="1" smtClean="0">
                <a:solidFill>
                  <a:srgbClr val="800080"/>
                </a:solidFill>
                <a:ea typeface="ＭＳ Ｐゴシック" pitchFamily="-109" charset="-128"/>
              </a:rPr>
              <a:t>UoA</a:t>
            </a:r>
            <a:r>
              <a:rPr lang="en-GB" sz="2100" dirty="0" smtClean="0">
                <a:solidFill>
                  <a:srgbClr val="800080"/>
                </a:solidFill>
                <a:ea typeface="ＭＳ Ｐゴシック" pitchFamily="-109" charset="-128"/>
              </a:rPr>
              <a:t>:</a:t>
            </a:r>
          </a:p>
          <a:p>
            <a:pPr marL="92075" indent="-3175">
              <a:lnSpc>
                <a:spcPct val="80000"/>
              </a:lnSpc>
              <a:buFontTx/>
              <a:buNone/>
              <a:defRPr/>
            </a:pPr>
            <a:endParaRPr lang="en-GB" sz="1200" dirty="0" smtClean="0">
              <a:solidFill>
                <a:srgbClr val="800080"/>
              </a:solidFill>
              <a:ea typeface="ＭＳ Ｐゴシック" pitchFamily="-109" charset="-128"/>
            </a:endParaRPr>
          </a:p>
          <a:p>
            <a:pPr marL="442913" indent="-354013">
              <a:lnSpc>
                <a:spcPct val="80000"/>
              </a:lnSpc>
              <a:buFont typeface="Wingdings" pitchFamily="2" charset="2"/>
              <a:buChar char="Ø"/>
              <a:defRPr/>
            </a:pPr>
            <a:r>
              <a:rPr lang="en-GB" sz="2100" dirty="0" smtClean="0">
                <a:solidFill>
                  <a:srgbClr val="800080"/>
                </a:solidFill>
                <a:ea typeface="ＭＳ Ｐゴシック" pitchFamily="-109" charset="-128"/>
              </a:rPr>
              <a:t>  overview information relating to the submitted unit as a whole</a:t>
            </a:r>
          </a:p>
          <a:p>
            <a:pPr marL="530225" indent="-441325">
              <a:lnSpc>
                <a:spcPct val="80000"/>
              </a:lnSpc>
              <a:buFont typeface="Wingdings" pitchFamily="2" charset="2"/>
              <a:buChar char="Ø"/>
              <a:defRPr/>
            </a:pPr>
            <a:r>
              <a:rPr lang="en-GB" sz="2100" dirty="0" smtClean="0">
                <a:solidFill>
                  <a:srgbClr val="800080"/>
                </a:solidFill>
                <a:ea typeface="ＭＳ Ｐゴシック" pitchFamily="-109" charset="-128"/>
              </a:rPr>
              <a:t>a number of (template-structured) case studies illustrating specific impacts (one for every ten 2008 Cat A staff)</a:t>
            </a:r>
          </a:p>
          <a:p>
            <a:pPr marL="92075" indent="-3175">
              <a:lnSpc>
                <a:spcPct val="80000"/>
              </a:lnSpc>
              <a:defRPr/>
            </a:pPr>
            <a:endParaRPr lang="en-GB" sz="2100" dirty="0" smtClean="0">
              <a:solidFill>
                <a:srgbClr val="800080"/>
              </a:solidFill>
              <a:ea typeface="ＭＳ Ｐゴシック" pitchFamily="-109" charset="-128"/>
            </a:endParaRPr>
          </a:p>
          <a:p>
            <a:pPr marL="92075" indent="-3175">
              <a:lnSpc>
                <a:spcPct val="80000"/>
              </a:lnSpc>
              <a:buFontTx/>
              <a:buNone/>
              <a:defRPr/>
            </a:pPr>
            <a:r>
              <a:rPr lang="en-GB" sz="2100" dirty="0" smtClean="0">
                <a:solidFill>
                  <a:srgbClr val="800080"/>
                </a:solidFill>
                <a:ea typeface="ＭＳ Ｐゴシック" pitchFamily="-109" charset="-128"/>
              </a:rPr>
              <a:t>Impacts must have occurred between Jan 2005 and Dec 2009</a:t>
            </a:r>
            <a:r>
              <a:rPr lang="en-US" sz="2100" dirty="0" smtClean="0">
                <a:solidFill>
                  <a:srgbClr val="800080"/>
                </a:solidFill>
                <a:ea typeface="ＭＳ Ｐゴシック" pitchFamily="-109" charset="-128"/>
              </a:rPr>
              <a:t> </a:t>
            </a:r>
          </a:p>
          <a:p>
            <a:pPr marL="92075" indent="-3175">
              <a:lnSpc>
                <a:spcPct val="80000"/>
              </a:lnSpc>
              <a:buFontTx/>
              <a:buNone/>
              <a:defRPr/>
            </a:pPr>
            <a:endParaRPr lang="en-GB" sz="2100" dirty="0" smtClean="0">
              <a:solidFill>
                <a:srgbClr val="800080"/>
              </a:solidFill>
              <a:ea typeface="ＭＳ Ｐゴシック" pitchFamily="-109" charset="-128"/>
            </a:endParaRPr>
          </a:p>
          <a:p>
            <a:pPr marL="92075" indent="-3175">
              <a:lnSpc>
                <a:spcPct val="80000"/>
              </a:lnSpc>
              <a:buFontTx/>
              <a:buNone/>
              <a:defRPr/>
            </a:pPr>
            <a:r>
              <a:rPr lang="en-GB" sz="2100" dirty="0" smtClean="0">
                <a:solidFill>
                  <a:srgbClr val="800080"/>
                </a:solidFill>
                <a:ea typeface="ＭＳ Ｐゴシック" pitchFamily="-109" charset="-128"/>
              </a:rPr>
              <a:t>The underpinning research could date back to 1993 and should be &gt;2* in quality</a:t>
            </a:r>
            <a:r>
              <a:rPr lang="en-US" sz="2100" dirty="0" smtClean="0">
                <a:solidFill>
                  <a:srgbClr val="800080"/>
                </a:solidFill>
                <a:ea typeface="ＭＳ Ｐゴシック" pitchFamily="-109" charset="-128"/>
              </a:rPr>
              <a:t> </a:t>
            </a:r>
            <a:endParaRPr lang="en-GB" sz="2100" dirty="0" smtClean="0">
              <a:solidFill>
                <a:srgbClr val="800080"/>
              </a:solidFill>
              <a:ea typeface="ＭＳ Ｐゴシック" pitchFamily="-109" charset="-128"/>
            </a:endParaRPr>
          </a:p>
          <a:p>
            <a:pPr marL="92075" indent="-3175">
              <a:lnSpc>
                <a:spcPct val="80000"/>
              </a:lnSpc>
              <a:defRPr/>
            </a:pPr>
            <a:endParaRPr lang="en-GB" sz="2100" dirty="0" smtClean="0">
              <a:solidFill>
                <a:srgbClr val="800080"/>
              </a:solidFill>
              <a:ea typeface="ＭＳ Ｐゴシック" pitchFamily="-109" charset="-128"/>
            </a:endParaRPr>
          </a:p>
          <a:p>
            <a:pPr marL="92075" indent="-3175">
              <a:lnSpc>
                <a:spcPct val="80000"/>
              </a:lnSpc>
              <a:buFontTx/>
              <a:buNone/>
              <a:defRPr/>
            </a:pPr>
            <a:r>
              <a:rPr lang="en-GB" sz="2100" dirty="0" smtClean="0">
                <a:solidFill>
                  <a:srgbClr val="800080"/>
                </a:solidFill>
                <a:ea typeface="ＭＳ Ｐゴシック" pitchFamily="-109" charset="-128"/>
              </a:rPr>
              <a:t>Impact defined broadly as “</a:t>
            </a:r>
            <a:r>
              <a:rPr lang="en-GB" sz="2100" i="1" dirty="0" smtClean="0">
                <a:solidFill>
                  <a:srgbClr val="800080"/>
                </a:solidFill>
                <a:ea typeface="ＭＳ Ｐゴシック" pitchFamily="-109" charset="-128"/>
              </a:rPr>
              <a:t>any identifiable benefit to or positive influence on the economy, society, public policy or services, culture, the environment or quality of life.” </a:t>
            </a:r>
          </a:p>
          <a:p>
            <a:pPr marL="92075" indent="-3175">
              <a:lnSpc>
                <a:spcPct val="80000"/>
              </a:lnSpc>
              <a:buFontTx/>
              <a:buNone/>
              <a:defRPr/>
            </a:pPr>
            <a:endParaRPr lang="en-GB" sz="2100" i="1" dirty="0" smtClean="0">
              <a:solidFill>
                <a:srgbClr val="800080"/>
              </a:solidFill>
              <a:ea typeface="ＭＳ Ｐゴシック" pitchFamily="-109" charset="-128"/>
            </a:endParaRPr>
          </a:p>
          <a:p>
            <a:pPr marL="92075" indent="-3175">
              <a:lnSpc>
                <a:spcPct val="80000"/>
              </a:lnSpc>
              <a:buFontTx/>
              <a:buNone/>
              <a:defRPr/>
            </a:pPr>
            <a:r>
              <a:rPr lang="en-GB" sz="2100" dirty="0" smtClean="0">
                <a:solidFill>
                  <a:srgbClr val="800080"/>
                </a:solidFill>
                <a:ea typeface="ＭＳ Ｐゴシック" pitchFamily="-109" charset="-128"/>
              </a:rPr>
              <a:t>Does not include impacts within the academic sphere or the advancement of scientific knowledge </a:t>
            </a:r>
          </a:p>
          <a:p>
            <a:pPr marL="92075" indent="-3175">
              <a:lnSpc>
                <a:spcPct val="80000"/>
              </a:lnSpc>
              <a:defRPr/>
            </a:pPr>
            <a:endParaRPr lang="en-US" sz="2100" dirty="0" smtClean="0">
              <a:ea typeface="ＭＳ Ｐゴシック" pitchFamily="-109"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GB" smtClean="0">
                <a:ea typeface="ＭＳ Ｐゴシック" pitchFamily="-109" charset="-128"/>
              </a:rPr>
              <a:t>Impact Indicators</a:t>
            </a:r>
          </a:p>
        </p:txBody>
      </p:sp>
      <p:sp>
        <p:nvSpPr>
          <p:cNvPr id="5123" name="Content Placeholder 2"/>
          <p:cNvSpPr>
            <a:spLocks noGrp="1"/>
          </p:cNvSpPr>
          <p:nvPr>
            <p:ph idx="1"/>
          </p:nvPr>
        </p:nvSpPr>
        <p:spPr bwMode="auto">
          <a:xfrm>
            <a:off x="900113" y="1125538"/>
            <a:ext cx="7786687" cy="5327650"/>
          </a:xfrm>
          <a:noFill/>
          <a:ln>
            <a:miter lim="800000"/>
            <a:headEnd/>
            <a:tailEnd/>
          </a:ln>
        </p:spPr>
        <p:txBody>
          <a:bodyPr vert="horz" wrap="square" lIns="91440" tIns="45720" rIns="91440" bIns="45720" numCol="1" anchor="t" anchorCtr="0" compatLnSpc="1">
            <a:prstTxWarp prst="textNoShape">
              <a:avLst/>
            </a:prstTxWarp>
          </a:bodyPr>
          <a:lstStyle/>
          <a:p>
            <a:r>
              <a:rPr lang="en-GB" sz="2100" smtClean="0">
                <a:solidFill>
                  <a:srgbClr val="800080"/>
                </a:solidFill>
                <a:ea typeface="ＭＳ Ｐゴシック" pitchFamily="-109" charset="-128"/>
              </a:rPr>
              <a:t>Delivering highly skilled people </a:t>
            </a:r>
          </a:p>
          <a:p>
            <a:r>
              <a:rPr lang="en-GB" sz="2100" smtClean="0">
                <a:solidFill>
                  <a:srgbClr val="800080"/>
                </a:solidFill>
                <a:ea typeface="ＭＳ Ｐゴシック" pitchFamily="-109" charset="-128"/>
              </a:rPr>
              <a:t>Creating new businesses, improving the performance of existing businesses, or commercialising new products or processes</a:t>
            </a:r>
          </a:p>
          <a:p>
            <a:r>
              <a:rPr lang="en-GB" sz="2100" smtClean="0">
                <a:solidFill>
                  <a:srgbClr val="800080"/>
                </a:solidFill>
                <a:ea typeface="ＭＳ Ｐゴシック" pitchFamily="-109" charset="-128"/>
              </a:rPr>
              <a:t>Attracting R&amp;D investment from global business</a:t>
            </a:r>
          </a:p>
          <a:p>
            <a:r>
              <a:rPr lang="en-GB" sz="2100" smtClean="0">
                <a:solidFill>
                  <a:srgbClr val="800080"/>
                </a:solidFill>
                <a:ea typeface="ＭＳ Ｐゴシック" pitchFamily="-109" charset="-128"/>
              </a:rPr>
              <a:t>Better informed public policy-making or improved public services</a:t>
            </a:r>
          </a:p>
          <a:p>
            <a:r>
              <a:rPr lang="en-GB" sz="2100" smtClean="0">
                <a:solidFill>
                  <a:srgbClr val="800080"/>
                </a:solidFill>
                <a:ea typeface="ＭＳ Ｐゴシック" pitchFamily="-109" charset="-128"/>
              </a:rPr>
              <a:t>Improved patient care or health outcomes</a:t>
            </a:r>
          </a:p>
          <a:p>
            <a:r>
              <a:rPr lang="en-GB" sz="2100" smtClean="0">
                <a:solidFill>
                  <a:srgbClr val="800080"/>
                </a:solidFill>
                <a:ea typeface="ＭＳ Ｐゴシック" pitchFamily="-109" charset="-128"/>
              </a:rPr>
              <a:t>Progress towards sustainable development, including environmental sustainability</a:t>
            </a:r>
          </a:p>
          <a:p>
            <a:r>
              <a:rPr lang="en-GB" sz="2100" smtClean="0">
                <a:solidFill>
                  <a:srgbClr val="800080"/>
                </a:solidFill>
                <a:ea typeface="ＭＳ Ｐゴシック" pitchFamily="-109" charset="-128"/>
              </a:rPr>
              <a:t>Cultural enrichment, including improved public engagement with science and research</a:t>
            </a:r>
          </a:p>
          <a:p>
            <a:r>
              <a:rPr lang="en-GB" sz="2100" smtClean="0">
                <a:solidFill>
                  <a:srgbClr val="800080"/>
                </a:solidFill>
                <a:ea typeface="ＭＳ Ｐゴシック" pitchFamily="-109" charset="-128"/>
              </a:rPr>
              <a:t>Improved social welfare, social cohesion or national security</a:t>
            </a:r>
          </a:p>
          <a:p>
            <a:r>
              <a:rPr lang="en-GB" sz="2100" smtClean="0">
                <a:solidFill>
                  <a:srgbClr val="800080"/>
                </a:solidFill>
                <a:ea typeface="ＭＳ Ｐゴシック" pitchFamily="-109" charset="-128"/>
              </a:rPr>
              <a:t>Other quality of life benefits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GB" smtClean="0">
                <a:ea typeface="ＭＳ Ｐゴシック" pitchFamily="-109" charset="-128"/>
              </a:rPr>
              <a:t>Impact quality levels</a:t>
            </a:r>
          </a:p>
        </p:txBody>
      </p:sp>
      <p:sp>
        <p:nvSpPr>
          <p:cNvPr id="6147" name="Content Placeholder 2"/>
          <p:cNvSpPr>
            <a:spLocks noGrp="1"/>
          </p:cNvSpPr>
          <p:nvPr>
            <p:ph idx="1"/>
          </p:nvPr>
        </p:nvSpPr>
        <p:spPr bwMode="auto">
          <a:xfrm>
            <a:off x="900113" y="908050"/>
            <a:ext cx="7786687" cy="5616575"/>
          </a:xfrm>
          <a:noFill/>
          <a:ln>
            <a:miter lim="800000"/>
            <a:headEnd/>
            <a:tailEnd/>
          </a:ln>
        </p:spPr>
        <p:txBody>
          <a:bodyPr vert="horz" wrap="square" lIns="91440" tIns="45720" rIns="91440" bIns="45720" numCol="1" anchor="t" anchorCtr="0" compatLnSpc="1">
            <a:prstTxWarp prst="textNoShape">
              <a:avLst/>
            </a:prstTxWarp>
          </a:bodyPr>
          <a:lstStyle/>
          <a:p>
            <a:pPr>
              <a:buFontTx/>
              <a:buNone/>
            </a:pPr>
            <a:r>
              <a:rPr lang="en-GB" sz="2000" b="1" smtClean="0">
                <a:solidFill>
                  <a:srgbClr val="800080"/>
                </a:solidFill>
                <a:ea typeface="ＭＳ Ｐゴシック" pitchFamily="-109" charset="-128"/>
              </a:rPr>
              <a:t>Criteria = ‘range’ and ‘significance’ of impacts</a:t>
            </a:r>
          </a:p>
          <a:p>
            <a:pPr>
              <a:buFontTx/>
              <a:buNone/>
            </a:pPr>
            <a:endParaRPr lang="en-GB" sz="1200" b="1" smtClean="0">
              <a:solidFill>
                <a:srgbClr val="800080"/>
              </a:solidFill>
              <a:ea typeface="ＭＳ Ｐゴシック" pitchFamily="-109" charset="-128"/>
            </a:endParaRPr>
          </a:p>
          <a:p>
            <a:r>
              <a:rPr lang="en-GB" sz="2000" b="1" smtClean="0">
                <a:solidFill>
                  <a:srgbClr val="800080"/>
                </a:solidFill>
                <a:ea typeface="ＭＳ Ｐゴシック" pitchFamily="-109" charset="-128"/>
              </a:rPr>
              <a:t>Four star/Exceptional</a:t>
            </a:r>
            <a:r>
              <a:rPr lang="en-GB" sz="2000" smtClean="0">
                <a:solidFill>
                  <a:srgbClr val="800080"/>
                </a:solidFill>
                <a:ea typeface="ＭＳ Ｐゴシック" pitchFamily="-109" charset="-128"/>
              </a:rPr>
              <a:t>: Ground-breaking or transformative impacts of major value or significance with wide-ranging relevance have been demonstrated</a:t>
            </a:r>
          </a:p>
          <a:p>
            <a:r>
              <a:rPr lang="en-GB" sz="2000" b="1" smtClean="0">
                <a:solidFill>
                  <a:srgbClr val="800080"/>
                </a:solidFill>
                <a:ea typeface="ＭＳ Ｐゴシック" pitchFamily="-109" charset="-128"/>
              </a:rPr>
              <a:t>Three star/Excellent</a:t>
            </a:r>
            <a:r>
              <a:rPr lang="en-GB" sz="2000" smtClean="0">
                <a:solidFill>
                  <a:srgbClr val="800080"/>
                </a:solidFill>
                <a:ea typeface="ＭＳ Ｐゴシック" pitchFamily="-109" charset="-128"/>
              </a:rPr>
              <a:t>: Highly significant or innovative (but not quite ground-breaking) impacts relevant to several situations have been demonstrated</a:t>
            </a:r>
          </a:p>
          <a:p>
            <a:r>
              <a:rPr lang="en-GB" sz="2000" b="1" smtClean="0">
                <a:solidFill>
                  <a:srgbClr val="800080"/>
                </a:solidFill>
                <a:ea typeface="ＭＳ Ｐゴシック" pitchFamily="-109" charset="-128"/>
              </a:rPr>
              <a:t>Two star/Very good</a:t>
            </a:r>
            <a:r>
              <a:rPr lang="en-GB" sz="2000" smtClean="0">
                <a:solidFill>
                  <a:srgbClr val="800080"/>
                </a:solidFill>
                <a:ea typeface="ＭＳ Ｐゴシック" pitchFamily="-109" charset="-128"/>
              </a:rPr>
              <a:t>: Substantial impacts of more than incremental significance or incremental improvements that are wide-ranging have been demonstrated</a:t>
            </a:r>
          </a:p>
          <a:p>
            <a:r>
              <a:rPr lang="en-GB" sz="2000" b="1" smtClean="0">
                <a:solidFill>
                  <a:srgbClr val="800080"/>
                </a:solidFill>
                <a:ea typeface="ＭＳ Ｐゴシック" pitchFamily="-109" charset="-128"/>
              </a:rPr>
              <a:t>One star/Good</a:t>
            </a:r>
            <a:r>
              <a:rPr lang="en-GB" sz="2000" smtClean="0">
                <a:solidFill>
                  <a:srgbClr val="800080"/>
                </a:solidFill>
                <a:ea typeface="ＭＳ Ｐゴシック" pitchFamily="-109" charset="-128"/>
              </a:rPr>
              <a:t>: Impacts in the form of incremental improvements or process innovation of modest range have been demonstrated</a:t>
            </a:r>
          </a:p>
          <a:p>
            <a:r>
              <a:rPr lang="en-GB" sz="2000" b="1" smtClean="0">
                <a:solidFill>
                  <a:srgbClr val="800080"/>
                </a:solidFill>
                <a:ea typeface="ＭＳ Ｐゴシック" pitchFamily="-109" charset="-128"/>
              </a:rPr>
              <a:t>Unclassified: </a:t>
            </a:r>
            <a:r>
              <a:rPr lang="en-GB" sz="2000" smtClean="0">
                <a:solidFill>
                  <a:srgbClr val="800080"/>
                </a:solidFill>
                <a:ea typeface="ＭＳ Ｐゴシック" pitchFamily="-109" charset="-128"/>
              </a:rPr>
              <a:t>The impacts are of little or no significance or reach; or the underpinning research was not of high quality; or research-based activity within the submitted unit did not make a significant contribution to the impact.  </a:t>
            </a:r>
          </a:p>
          <a:p>
            <a:endParaRPr lang="en-GB" smtClean="0">
              <a:ea typeface="ＭＳ Ｐゴシック" pitchFamily="-109"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GB" smtClean="0">
                <a:ea typeface="ＭＳ Ｐゴシック" pitchFamily="-109" charset="-128"/>
              </a:rPr>
              <a:t>Attribution</a:t>
            </a:r>
          </a:p>
        </p:txBody>
      </p:sp>
      <p:sp>
        <p:nvSpPr>
          <p:cNvPr id="7171" name="Content Placeholder 2"/>
          <p:cNvSpPr>
            <a:spLocks noGrp="1"/>
          </p:cNvSpPr>
          <p:nvPr>
            <p:ph idx="1"/>
          </p:nvPr>
        </p:nvSpPr>
        <p:spPr bwMode="auto">
          <a:xfrm>
            <a:off x="900113" y="1125538"/>
            <a:ext cx="7786687" cy="5472112"/>
          </a:xfrm>
          <a:noFill/>
          <a:ln>
            <a:miter lim="800000"/>
            <a:headEnd/>
            <a:tailEnd/>
          </a:ln>
        </p:spPr>
        <p:txBody>
          <a:bodyPr vert="horz" wrap="square" lIns="91440" tIns="45720" rIns="91440" bIns="45720" numCol="1" anchor="t" anchorCtr="0" compatLnSpc="1">
            <a:prstTxWarp prst="textNoShape">
              <a:avLst/>
            </a:prstTxWarp>
          </a:bodyPr>
          <a:lstStyle/>
          <a:p>
            <a:pPr marL="92075" lvl="1" indent="-3175">
              <a:lnSpc>
                <a:spcPct val="80000"/>
              </a:lnSpc>
              <a:buFontTx/>
              <a:buNone/>
            </a:pPr>
            <a:r>
              <a:rPr lang="en-GB" sz="2100" smtClean="0">
                <a:solidFill>
                  <a:srgbClr val="800080"/>
                </a:solidFill>
                <a:ea typeface="ＭＳ Ｐゴシック" pitchFamily="-109" charset="-128"/>
              </a:rPr>
              <a:t>Specific research-based activity within the institution must have made a significant contribution to achieving the impact. </a:t>
            </a:r>
          </a:p>
          <a:p>
            <a:pPr marL="92075" lvl="1" indent="-3175">
              <a:lnSpc>
                <a:spcPct val="80000"/>
              </a:lnSpc>
              <a:buFontTx/>
              <a:buNone/>
            </a:pPr>
            <a:endParaRPr lang="en-GB" sz="1200" smtClean="0">
              <a:solidFill>
                <a:srgbClr val="800080"/>
              </a:solidFill>
              <a:ea typeface="ＭＳ Ｐゴシック" pitchFamily="-109" charset="-128"/>
            </a:endParaRPr>
          </a:p>
          <a:p>
            <a:pPr marL="92075" lvl="1" indent="-3175">
              <a:lnSpc>
                <a:spcPct val="80000"/>
              </a:lnSpc>
              <a:buFontTx/>
              <a:buNone/>
            </a:pPr>
            <a:r>
              <a:rPr lang="en-GB" sz="2100" smtClean="0">
                <a:solidFill>
                  <a:srgbClr val="800080"/>
                </a:solidFill>
                <a:ea typeface="ＭＳ Ｐゴシック" pitchFamily="-109" charset="-128"/>
              </a:rPr>
              <a:t>Either:</a:t>
            </a:r>
          </a:p>
          <a:p>
            <a:pPr marL="92075" lvl="1" indent="-3175">
              <a:lnSpc>
                <a:spcPct val="80000"/>
              </a:lnSpc>
              <a:buFontTx/>
              <a:buNone/>
            </a:pPr>
            <a:endParaRPr lang="en-GB" sz="1200" smtClean="0">
              <a:solidFill>
                <a:srgbClr val="800080"/>
              </a:solidFill>
              <a:ea typeface="ＭＳ Ｐゴシック" pitchFamily="-109" charset="-128"/>
            </a:endParaRPr>
          </a:p>
          <a:p>
            <a:pPr marL="92075" lvl="1" indent="-3175">
              <a:lnSpc>
                <a:spcPct val="80000"/>
              </a:lnSpc>
              <a:buFontTx/>
              <a:buNone/>
            </a:pPr>
            <a:r>
              <a:rPr lang="en-GB" sz="2100" smtClean="0">
                <a:solidFill>
                  <a:srgbClr val="800080"/>
                </a:solidFill>
                <a:ea typeface="ＭＳ Ｐゴシック" pitchFamily="-109" charset="-128"/>
              </a:rPr>
              <a:t>Through research (fixed):</a:t>
            </a:r>
          </a:p>
          <a:p>
            <a:pPr marL="92075" lvl="1" indent="-3175">
              <a:lnSpc>
                <a:spcPct val="80000"/>
              </a:lnSpc>
              <a:buFont typeface="Wingdings" pitchFamily="2" charset="2"/>
              <a:buChar char="Ø"/>
            </a:pPr>
            <a:r>
              <a:rPr lang="en-GB" sz="2100" smtClean="0">
                <a:solidFill>
                  <a:srgbClr val="800080"/>
                </a:solidFill>
                <a:ea typeface="ＭＳ Ｐゴシック" pitchFamily="-109" charset="-128"/>
              </a:rPr>
              <a:t>  </a:t>
            </a:r>
            <a:r>
              <a:rPr lang="en-GB" sz="2000" smtClean="0">
                <a:solidFill>
                  <a:srgbClr val="800080"/>
                </a:solidFill>
                <a:ea typeface="ＭＳ Ｐゴシック" pitchFamily="-109" charset="-128"/>
              </a:rPr>
              <a:t>Underpinning research that was undertaken by staff within the institution. This could be any type of research that meets the Frascati principles, including basic research, practice-based research, applied or translational research. </a:t>
            </a:r>
          </a:p>
          <a:p>
            <a:pPr marL="92075" lvl="1" indent="-3175">
              <a:lnSpc>
                <a:spcPct val="80000"/>
              </a:lnSpc>
            </a:pPr>
            <a:endParaRPr lang="en-GB" sz="1200" smtClean="0">
              <a:solidFill>
                <a:srgbClr val="800080"/>
              </a:solidFill>
              <a:ea typeface="ＭＳ Ｐゴシック" pitchFamily="-109" charset="-128"/>
            </a:endParaRPr>
          </a:p>
          <a:p>
            <a:pPr marL="92075" lvl="1" indent="-3175">
              <a:lnSpc>
                <a:spcPct val="80000"/>
              </a:lnSpc>
              <a:buFontTx/>
              <a:buNone/>
            </a:pPr>
            <a:r>
              <a:rPr lang="en-GB" sz="2100" i="1" smtClean="0">
                <a:solidFill>
                  <a:srgbClr val="800080"/>
                </a:solidFill>
                <a:ea typeface="ＭＳ Ｐゴシック" pitchFamily="-109" charset="-128"/>
              </a:rPr>
              <a:t>or</a:t>
            </a:r>
          </a:p>
          <a:p>
            <a:pPr marL="92075" lvl="1" indent="-3175">
              <a:lnSpc>
                <a:spcPct val="80000"/>
              </a:lnSpc>
              <a:buFontTx/>
              <a:buNone/>
            </a:pPr>
            <a:endParaRPr lang="en-GB" sz="1200" smtClean="0">
              <a:solidFill>
                <a:srgbClr val="800080"/>
              </a:solidFill>
              <a:ea typeface="ＭＳ Ｐゴシック" pitchFamily="-109" charset="-128"/>
            </a:endParaRPr>
          </a:p>
          <a:p>
            <a:pPr marL="92075" lvl="1" indent="-3175">
              <a:lnSpc>
                <a:spcPct val="80000"/>
              </a:lnSpc>
              <a:buFontTx/>
              <a:buNone/>
            </a:pPr>
            <a:r>
              <a:rPr lang="en-GB" sz="2100" smtClean="0">
                <a:solidFill>
                  <a:srgbClr val="800080"/>
                </a:solidFill>
                <a:ea typeface="ＭＳ Ｐゴシック" pitchFamily="-109" charset="-128"/>
              </a:rPr>
              <a:t>Through researchers (portable):</a:t>
            </a:r>
          </a:p>
          <a:p>
            <a:pPr marL="92075" lvl="1" indent="-3175">
              <a:lnSpc>
                <a:spcPct val="80000"/>
              </a:lnSpc>
              <a:buFont typeface="Wingdings" pitchFamily="2" charset="2"/>
              <a:buChar char="Ø"/>
            </a:pPr>
            <a:r>
              <a:rPr lang="en-GB" sz="2100" smtClean="0">
                <a:solidFill>
                  <a:srgbClr val="800080"/>
                </a:solidFill>
                <a:ea typeface="ＭＳ Ｐゴシック" pitchFamily="-109" charset="-128"/>
              </a:rPr>
              <a:t>  </a:t>
            </a:r>
            <a:r>
              <a:rPr lang="en-GB" sz="2000" smtClean="0">
                <a:solidFill>
                  <a:srgbClr val="800080"/>
                </a:solidFill>
                <a:ea typeface="ＭＳ Ｐゴシック" pitchFamily="-109" charset="-128"/>
              </a:rPr>
              <a:t>Other research-based activity undertaken by research-active staff at the institution which drew or built substantially on their own research – e.g. the contribution of an individual as an expert advisor on a committee, where this was based to a significant degree on their personal research record.  </a:t>
            </a:r>
          </a:p>
          <a:p>
            <a:endParaRPr lang="en-GB" smtClean="0">
              <a:ea typeface="ＭＳ Ｐゴシック" pitchFamily="-109"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6"/>
          <p:cNvSpPr>
            <a:spLocks noChangeArrowheads="1"/>
          </p:cNvSpPr>
          <p:nvPr/>
        </p:nvSpPr>
        <p:spPr bwMode="auto">
          <a:xfrm>
            <a:off x="3492500" y="3789363"/>
            <a:ext cx="1366838" cy="574675"/>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GB"/>
          </a:p>
        </p:txBody>
      </p:sp>
      <p:sp>
        <p:nvSpPr>
          <p:cNvPr id="8195" name="AutoShape 25"/>
          <p:cNvSpPr>
            <a:spLocks noChangeArrowheads="1"/>
          </p:cNvSpPr>
          <p:nvPr/>
        </p:nvSpPr>
        <p:spPr bwMode="auto">
          <a:xfrm>
            <a:off x="3492500" y="2997200"/>
            <a:ext cx="1366838" cy="574675"/>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GB"/>
          </a:p>
        </p:txBody>
      </p:sp>
      <p:sp>
        <p:nvSpPr>
          <p:cNvPr id="8196" name="Rectangle 5"/>
          <p:cNvSpPr>
            <a:spLocks noChangeArrowheads="1"/>
          </p:cNvSpPr>
          <p:nvPr/>
        </p:nvSpPr>
        <p:spPr bwMode="auto">
          <a:xfrm>
            <a:off x="1331913" y="2349500"/>
            <a:ext cx="6840537" cy="3959225"/>
          </a:xfrm>
          <a:prstGeom prst="rect">
            <a:avLst/>
          </a:prstGeom>
          <a:noFill/>
          <a:ln w="9525">
            <a:noFill/>
            <a:miter lim="800000"/>
            <a:headEnd/>
            <a:tailEnd/>
          </a:ln>
        </p:spPr>
        <p:txBody>
          <a:bodyPr lIns="0" tIns="0" rIns="0" bIns="0"/>
          <a:lstStyle/>
          <a:p>
            <a:pPr marL="365125" indent="-365125">
              <a:lnSpc>
                <a:spcPts val="2800"/>
              </a:lnSpc>
              <a:spcAft>
                <a:spcPts val="1400"/>
              </a:spcAft>
              <a:buClr>
                <a:srgbClr val="0066FF"/>
              </a:buClr>
              <a:buSzPct val="140000"/>
              <a:buFontTx/>
              <a:buChar char="•"/>
            </a:pPr>
            <a:endParaRPr lang="en-US" sz="2000">
              <a:solidFill>
                <a:schemeClr val="tx2"/>
              </a:solidFill>
            </a:endParaRPr>
          </a:p>
        </p:txBody>
      </p:sp>
      <p:sp>
        <p:nvSpPr>
          <p:cNvPr id="8197" name="Text Box 15"/>
          <p:cNvSpPr txBox="1">
            <a:spLocks noChangeArrowheads="1"/>
          </p:cNvSpPr>
          <p:nvPr/>
        </p:nvSpPr>
        <p:spPr bwMode="auto">
          <a:xfrm>
            <a:off x="1258888" y="2060575"/>
            <a:ext cx="2160587" cy="788988"/>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dirty="0"/>
              <a:t>Research </a:t>
            </a:r>
            <a:r>
              <a:rPr lang="en-GB" dirty="0">
                <a:solidFill>
                  <a:srgbClr val="CC0000"/>
                </a:solidFill>
              </a:rPr>
              <a:t>1 </a:t>
            </a:r>
          </a:p>
          <a:p>
            <a:pPr>
              <a:spcBef>
                <a:spcPct val="50000"/>
              </a:spcBef>
            </a:pPr>
            <a:r>
              <a:rPr lang="en-GB" dirty="0"/>
              <a:t>HEI </a:t>
            </a:r>
            <a:r>
              <a:rPr lang="en-GB" dirty="0">
                <a:solidFill>
                  <a:srgbClr val="CC0000"/>
                </a:solidFill>
              </a:rPr>
              <a:t>X</a:t>
            </a:r>
            <a:endParaRPr lang="en-US" dirty="0">
              <a:solidFill>
                <a:srgbClr val="CC0000"/>
              </a:solidFill>
            </a:endParaRPr>
          </a:p>
        </p:txBody>
      </p:sp>
      <p:sp>
        <p:nvSpPr>
          <p:cNvPr id="8198" name="AutoShape 16"/>
          <p:cNvSpPr>
            <a:spLocks noChangeArrowheads="1"/>
          </p:cNvSpPr>
          <p:nvPr/>
        </p:nvSpPr>
        <p:spPr bwMode="auto">
          <a:xfrm>
            <a:off x="3492500" y="2276475"/>
            <a:ext cx="1366838" cy="574675"/>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GB"/>
          </a:p>
        </p:txBody>
      </p:sp>
      <p:sp>
        <p:nvSpPr>
          <p:cNvPr id="8199" name="Text Box 17"/>
          <p:cNvSpPr txBox="1">
            <a:spLocks noChangeArrowheads="1"/>
          </p:cNvSpPr>
          <p:nvPr/>
        </p:nvSpPr>
        <p:spPr bwMode="auto">
          <a:xfrm>
            <a:off x="1258888" y="2924175"/>
            <a:ext cx="2160587" cy="788988"/>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t>Research </a:t>
            </a:r>
            <a:r>
              <a:rPr lang="en-GB">
                <a:solidFill>
                  <a:srgbClr val="CC0000"/>
                </a:solidFill>
              </a:rPr>
              <a:t>2 </a:t>
            </a:r>
          </a:p>
          <a:p>
            <a:pPr>
              <a:spcBef>
                <a:spcPct val="50000"/>
              </a:spcBef>
            </a:pPr>
            <a:r>
              <a:rPr lang="en-GB"/>
              <a:t>HEI </a:t>
            </a:r>
            <a:r>
              <a:rPr lang="en-GB">
                <a:solidFill>
                  <a:srgbClr val="CC0000"/>
                </a:solidFill>
              </a:rPr>
              <a:t>Y</a:t>
            </a:r>
            <a:endParaRPr lang="en-US">
              <a:solidFill>
                <a:srgbClr val="CC0000"/>
              </a:solidFill>
            </a:endParaRPr>
          </a:p>
        </p:txBody>
      </p:sp>
      <p:sp>
        <p:nvSpPr>
          <p:cNvPr id="8200" name="Text Box 18"/>
          <p:cNvSpPr txBox="1">
            <a:spLocks noChangeArrowheads="1"/>
          </p:cNvSpPr>
          <p:nvPr/>
        </p:nvSpPr>
        <p:spPr bwMode="auto">
          <a:xfrm>
            <a:off x="1258888" y="3792538"/>
            <a:ext cx="2160587" cy="788987"/>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t>Research </a:t>
            </a:r>
            <a:r>
              <a:rPr lang="en-GB">
                <a:solidFill>
                  <a:srgbClr val="CC0000"/>
                </a:solidFill>
              </a:rPr>
              <a:t>3 </a:t>
            </a:r>
          </a:p>
          <a:p>
            <a:pPr>
              <a:spcBef>
                <a:spcPct val="50000"/>
              </a:spcBef>
            </a:pPr>
            <a:r>
              <a:rPr lang="en-GB"/>
              <a:t>HEI </a:t>
            </a:r>
            <a:r>
              <a:rPr lang="en-GB">
                <a:solidFill>
                  <a:srgbClr val="CC0000"/>
                </a:solidFill>
              </a:rPr>
              <a:t>Z</a:t>
            </a:r>
            <a:endParaRPr lang="en-US">
              <a:solidFill>
                <a:srgbClr val="CC0000"/>
              </a:solidFill>
            </a:endParaRPr>
          </a:p>
        </p:txBody>
      </p:sp>
      <p:sp>
        <p:nvSpPr>
          <p:cNvPr id="8201" name="Text Box 21"/>
          <p:cNvSpPr txBox="1">
            <a:spLocks noChangeArrowheads="1"/>
          </p:cNvSpPr>
          <p:nvPr/>
        </p:nvSpPr>
        <p:spPr bwMode="auto">
          <a:xfrm>
            <a:off x="3779838" y="2420938"/>
            <a:ext cx="893762" cy="304800"/>
          </a:xfrm>
          <a:prstGeom prst="rect">
            <a:avLst/>
          </a:prstGeom>
          <a:noFill/>
          <a:ln w="9525">
            <a:noFill/>
            <a:miter lim="800000"/>
            <a:headEnd/>
            <a:tailEnd/>
          </a:ln>
        </p:spPr>
        <p:txBody>
          <a:bodyPr wrap="none">
            <a:spAutoFit/>
          </a:bodyPr>
          <a:lstStyle/>
          <a:p>
            <a:r>
              <a:rPr lang="en-GB" sz="1400"/>
              <a:t>influence</a:t>
            </a:r>
            <a:endParaRPr lang="en-US" sz="1400"/>
          </a:p>
        </p:txBody>
      </p:sp>
      <p:sp>
        <p:nvSpPr>
          <p:cNvPr id="8202" name="Text Box 22"/>
          <p:cNvSpPr txBox="1">
            <a:spLocks noChangeArrowheads="1"/>
          </p:cNvSpPr>
          <p:nvPr/>
        </p:nvSpPr>
        <p:spPr bwMode="auto">
          <a:xfrm>
            <a:off x="3779838" y="3141663"/>
            <a:ext cx="893762" cy="304800"/>
          </a:xfrm>
          <a:prstGeom prst="rect">
            <a:avLst/>
          </a:prstGeom>
          <a:noFill/>
          <a:ln w="9525">
            <a:noFill/>
            <a:miter lim="800000"/>
            <a:headEnd/>
            <a:tailEnd/>
          </a:ln>
        </p:spPr>
        <p:txBody>
          <a:bodyPr wrap="none">
            <a:spAutoFit/>
          </a:bodyPr>
          <a:lstStyle/>
          <a:p>
            <a:r>
              <a:rPr lang="en-GB" sz="1400"/>
              <a:t>influence</a:t>
            </a:r>
            <a:endParaRPr lang="en-US" sz="1400"/>
          </a:p>
        </p:txBody>
      </p:sp>
      <p:sp>
        <p:nvSpPr>
          <p:cNvPr id="8203" name="Text Box 23"/>
          <p:cNvSpPr txBox="1">
            <a:spLocks noChangeArrowheads="1"/>
          </p:cNvSpPr>
          <p:nvPr/>
        </p:nvSpPr>
        <p:spPr bwMode="auto">
          <a:xfrm>
            <a:off x="3851275" y="3933825"/>
            <a:ext cx="893763" cy="304800"/>
          </a:xfrm>
          <a:prstGeom prst="rect">
            <a:avLst/>
          </a:prstGeom>
          <a:noFill/>
          <a:ln w="9525">
            <a:noFill/>
            <a:miter lim="800000"/>
            <a:headEnd/>
            <a:tailEnd/>
          </a:ln>
        </p:spPr>
        <p:txBody>
          <a:bodyPr wrap="none">
            <a:spAutoFit/>
          </a:bodyPr>
          <a:lstStyle/>
          <a:p>
            <a:r>
              <a:rPr lang="en-GB" sz="1400"/>
              <a:t>influence</a:t>
            </a:r>
            <a:endParaRPr lang="en-US" sz="1400"/>
          </a:p>
        </p:txBody>
      </p:sp>
      <p:sp>
        <p:nvSpPr>
          <p:cNvPr id="8204" name="AutoShape 27"/>
          <p:cNvSpPr>
            <a:spLocks noChangeArrowheads="1"/>
          </p:cNvSpPr>
          <p:nvPr/>
        </p:nvSpPr>
        <p:spPr bwMode="auto">
          <a:xfrm>
            <a:off x="5219700" y="2492375"/>
            <a:ext cx="1728788" cy="1657350"/>
          </a:xfrm>
          <a:prstGeom prst="hexagon">
            <a:avLst>
              <a:gd name="adj" fmla="val 26078"/>
              <a:gd name="vf" fmla="val 115470"/>
            </a:avLst>
          </a:prstGeom>
          <a:solidFill>
            <a:schemeClr val="accent1"/>
          </a:solidFill>
          <a:ln w="9525">
            <a:solidFill>
              <a:schemeClr val="tx1"/>
            </a:solidFill>
            <a:miter lim="800000"/>
            <a:headEnd/>
            <a:tailEnd/>
          </a:ln>
        </p:spPr>
        <p:txBody>
          <a:bodyPr wrap="none" anchor="ctr"/>
          <a:lstStyle/>
          <a:p>
            <a:pPr algn="ctr"/>
            <a:r>
              <a:rPr lang="en-GB"/>
              <a:t>Impact</a:t>
            </a:r>
            <a:endParaRPr lang="en-US"/>
          </a:p>
        </p:txBody>
      </p:sp>
      <p:grpSp>
        <p:nvGrpSpPr>
          <p:cNvPr id="2" name="Group 15"/>
          <p:cNvGrpSpPr>
            <a:grpSpLocks/>
          </p:cNvGrpSpPr>
          <p:nvPr/>
        </p:nvGrpSpPr>
        <p:grpSpPr bwMode="auto">
          <a:xfrm>
            <a:off x="971550" y="2060575"/>
            <a:ext cx="423863" cy="2455863"/>
            <a:chOff x="971550" y="2060575"/>
            <a:chExt cx="423863" cy="2455863"/>
          </a:xfrm>
        </p:grpSpPr>
        <p:sp>
          <p:nvSpPr>
            <p:cNvPr id="8206" name="Freeform 46"/>
            <p:cNvSpPr>
              <a:spLocks/>
            </p:cNvSpPr>
            <p:nvPr/>
          </p:nvSpPr>
          <p:spPr bwMode="auto">
            <a:xfrm>
              <a:off x="971550" y="3789363"/>
              <a:ext cx="423863" cy="727075"/>
            </a:xfrm>
            <a:custGeom>
              <a:avLst/>
              <a:gdLst>
                <a:gd name="T0" fmla="*/ 0 w 1610"/>
                <a:gd name="T1" fmla="*/ 2147483647 h 1978"/>
                <a:gd name="T2" fmla="*/ 2147483647 w 1610"/>
                <a:gd name="T3" fmla="*/ 2147483647 h 1978"/>
                <a:gd name="T4" fmla="*/ 2147483647 w 1610"/>
                <a:gd name="T5" fmla="*/ 2147483647 h 1978"/>
                <a:gd name="T6" fmla="*/ 2147483647 w 1610"/>
                <a:gd name="T7" fmla="*/ 2147483647 h 1978"/>
                <a:gd name="T8" fmla="*/ 2147483647 w 1610"/>
                <a:gd name="T9" fmla="*/ 2147483647 h 1978"/>
                <a:gd name="T10" fmla="*/ 2147483647 w 1610"/>
                <a:gd name="T11" fmla="*/ 2147483647 h 1978"/>
                <a:gd name="T12" fmla="*/ 2147483647 w 1610"/>
                <a:gd name="T13" fmla="*/ 2147483647 h 1978"/>
                <a:gd name="T14" fmla="*/ 2147483647 w 1610"/>
                <a:gd name="T15" fmla="*/ 2147483647 h 1978"/>
                <a:gd name="T16" fmla="*/ 2147483647 w 1610"/>
                <a:gd name="T17" fmla="*/ 2147483647 h 1978"/>
                <a:gd name="T18" fmla="*/ 2147483647 w 1610"/>
                <a:gd name="T19" fmla="*/ 2147483647 h 1978"/>
                <a:gd name="T20" fmla="*/ 2147483647 w 1610"/>
                <a:gd name="T21" fmla="*/ 2147483647 h 1978"/>
                <a:gd name="T22" fmla="*/ 2147483647 w 1610"/>
                <a:gd name="T23" fmla="*/ 2147483647 h 1978"/>
                <a:gd name="T24" fmla="*/ 2147483647 w 1610"/>
                <a:gd name="T25" fmla="*/ 2147483647 h 1978"/>
                <a:gd name="T26" fmla="*/ 2147483647 w 1610"/>
                <a:gd name="T27" fmla="*/ 2147483647 h 1978"/>
                <a:gd name="T28" fmla="*/ 2147483647 w 1610"/>
                <a:gd name="T29" fmla="*/ 2147483647 h 1978"/>
                <a:gd name="T30" fmla="*/ 2147483647 w 1610"/>
                <a:gd name="T31" fmla="*/ 2147483647 h 1978"/>
                <a:gd name="T32" fmla="*/ 2147483647 w 1610"/>
                <a:gd name="T33" fmla="*/ 2147483647 h 1978"/>
                <a:gd name="T34" fmla="*/ 2147483647 w 1610"/>
                <a:gd name="T35" fmla="*/ 2147483647 h 1978"/>
                <a:gd name="T36" fmla="*/ 2147483647 w 1610"/>
                <a:gd name="T37" fmla="*/ 2147483647 h 1978"/>
                <a:gd name="T38" fmla="*/ 2147483647 w 1610"/>
                <a:gd name="T39" fmla="*/ 2147483647 h 1978"/>
                <a:gd name="T40" fmla="*/ 2147483647 w 1610"/>
                <a:gd name="T41" fmla="*/ 2147483647 h 1978"/>
                <a:gd name="T42" fmla="*/ 2147483647 w 1610"/>
                <a:gd name="T43" fmla="*/ 2147483647 h 1978"/>
                <a:gd name="T44" fmla="*/ 2147483647 w 1610"/>
                <a:gd name="T45" fmla="*/ 2147483647 h 1978"/>
                <a:gd name="T46" fmla="*/ 2147483647 w 1610"/>
                <a:gd name="T47" fmla="*/ 2147483647 h 1978"/>
                <a:gd name="T48" fmla="*/ 2147483647 w 1610"/>
                <a:gd name="T49" fmla="*/ 2147483647 h 1978"/>
                <a:gd name="T50" fmla="*/ 2147483647 w 1610"/>
                <a:gd name="T51" fmla="*/ 2147483647 h 1978"/>
                <a:gd name="T52" fmla="*/ 2147483647 w 1610"/>
                <a:gd name="T53" fmla="*/ 2147483647 h 1978"/>
                <a:gd name="T54" fmla="*/ 2147483647 w 1610"/>
                <a:gd name="T55" fmla="*/ 2147483647 h 1978"/>
                <a:gd name="T56" fmla="*/ 2147483647 w 1610"/>
                <a:gd name="T57" fmla="*/ 2147483647 h 1978"/>
                <a:gd name="T58" fmla="*/ 2147483647 w 1610"/>
                <a:gd name="T59" fmla="*/ 2147483647 h 1978"/>
                <a:gd name="T60" fmla="*/ 2147483647 w 1610"/>
                <a:gd name="T61" fmla="*/ 2147483647 h 1978"/>
                <a:gd name="T62" fmla="*/ 2147483647 w 1610"/>
                <a:gd name="T63" fmla="*/ 2147483647 h 1978"/>
                <a:gd name="T64" fmla="*/ 2147483647 w 1610"/>
                <a:gd name="T65" fmla="*/ 2147483647 h 1978"/>
                <a:gd name="T66" fmla="*/ 2147483647 w 1610"/>
                <a:gd name="T67" fmla="*/ 2147483647 h 1978"/>
                <a:gd name="T68" fmla="*/ 2147483647 w 1610"/>
                <a:gd name="T69" fmla="*/ 2147483647 h 1978"/>
                <a:gd name="T70" fmla="*/ 2147483647 w 1610"/>
                <a:gd name="T71" fmla="*/ 2147483647 h 1978"/>
                <a:gd name="T72" fmla="*/ 2147483647 w 1610"/>
                <a:gd name="T73" fmla="*/ 2147483647 h 1978"/>
                <a:gd name="T74" fmla="*/ 2147483647 w 1610"/>
                <a:gd name="T75" fmla="*/ 2147483647 h 1978"/>
                <a:gd name="T76" fmla="*/ 2147483647 w 1610"/>
                <a:gd name="T77" fmla="*/ 2147483647 h 1978"/>
                <a:gd name="T78" fmla="*/ 2147483647 w 1610"/>
                <a:gd name="T79" fmla="*/ 2147483647 h 1978"/>
                <a:gd name="T80" fmla="*/ 2147483647 w 1610"/>
                <a:gd name="T81" fmla="*/ 2147483647 h 1978"/>
                <a:gd name="T82" fmla="*/ 2147483647 w 1610"/>
                <a:gd name="T83" fmla="*/ 2147483647 h 1978"/>
                <a:gd name="T84" fmla="*/ 2147483647 w 1610"/>
                <a:gd name="T85" fmla="*/ 2147483647 h 1978"/>
                <a:gd name="T86" fmla="*/ 2147483647 w 1610"/>
                <a:gd name="T87" fmla="*/ 2147483647 h 1978"/>
                <a:gd name="T88" fmla="*/ 2147483647 w 1610"/>
                <a:gd name="T89" fmla="*/ 2147483647 h 1978"/>
                <a:gd name="T90" fmla="*/ 2147483647 w 1610"/>
                <a:gd name="T91" fmla="*/ 2147483647 h 1978"/>
                <a:gd name="T92" fmla="*/ 2147483647 w 1610"/>
                <a:gd name="T93" fmla="*/ 2147483647 h 1978"/>
                <a:gd name="T94" fmla="*/ 2147483647 w 1610"/>
                <a:gd name="T95" fmla="*/ 2147483647 h 1978"/>
                <a:gd name="T96" fmla="*/ 2147483647 w 1610"/>
                <a:gd name="T97" fmla="*/ 2147483647 h 197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0"/>
                <a:gd name="T148" fmla="*/ 0 h 1978"/>
                <a:gd name="T149" fmla="*/ 1610 w 1610"/>
                <a:gd name="T150" fmla="*/ 1978 h 197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0" h="1978">
                  <a:moveTo>
                    <a:pt x="0" y="1083"/>
                  </a:moveTo>
                  <a:cubicBezTo>
                    <a:pt x="11" y="1131"/>
                    <a:pt x="40" y="1159"/>
                    <a:pt x="68" y="1197"/>
                  </a:cubicBezTo>
                  <a:cubicBezTo>
                    <a:pt x="112" y="1256"/>
                    <a:pt x="141" y="1336"/>
                    <a:pt x="204" y="1379"/>
                  </a:cubicBezTo>
                  <a:cubicBezTo>
                    <a:pt x="239" y="1433"/>
                    <a:pt x="265" y="1491"/>
                    <a:pt x="318" y="1530"/>
                  </a:cubicBezTo>
                  <a:cubicBezTo>
                    <a:pt x="328" y="1560"/>
                    <a:pt x="344" y="1580"/>
                    <a:pt x="363" y="1606"/>
                  </a:cubicBezTo>
                  <a:cubicBezTo>
                    <a:pt x="376" y="1642"/>
                    <a:pt x="409" y="1686"/>
                    <a:pt x="447" y="1697"/>
                  </a:cubicBezTo>
                  <a:cubicBezTo>
                    <a:pt x="454" y="1721"/>
                    <a:pt x="457" y="1755"/>
                    <a:pt x="477" y="1773"/>
                  </a:cubicBezTo>
                  <a:cubicBezTo>
                    <a:pt x="491" y="1785"/>
                    <a:pt x="523" y="1803"/>
                    <a:pt x="523" y="1803"/>
                  </a:cubicBezTo>
                  <a:cubicBezTo>
                    <a:pt x="537" y="1866"/>
                    <a:pt x="577" y="1931"/>
                    <a:pt x="621" y="1978"/>
                  </a:cubicBezTo>
                  <a:cubicBezTo>
                    <a:pt x="633" y="1930"/>
                    <a:pt x="652" y="1885"/>
                    <a:pt x="674" y="1841"/>
                  </a:cubicBezTo>
                  <a:cubicBezTo>
                    <a:pt x="696" y="1797"/>
                    <a:pt x="710" y="1737"/>
                    <a:pt x="727" y="1690"/>
                  </a:cubicBezTo>
                  <a:cubicBezTo>
                    <a:pt x="754" y="1613"/>
                    <a:pt x="793" y="1540"/>
                    <a:pt x="818" y="1462"/>
                  </a:cubicBezTo>
                  <a:cubicBezTo>
                    <a:pt x="849" y="1365"/>
                    <a:pt x="854" y="1248"/>
                    <a:pt x="902" y="1159"/>
                  </a:cubicBezTo>
                  <a:cubicBezTo>
                    <a:pt x="919" y="1088"/>
                    <a:pt x="895" y="1173"/>
                    <a:pt x="932" y="1098"/>
                  </a:cubicBezTo>
                  <a:cubicBezTo>
                    <a:pt x="939" y="1084"/>
                    <a:pt x="940" y="1067"/>
                    <a:pt x="947" y="1053"/>
                  </a:cubicBezTo>
                  <a:cubicBezTo>
                    <a:pt x="964" y="1018"/>
                    <a:pt x="991" y="989"/>
                    <a:pt x="1008" y="954"/>
                  </a:cubicBezTo>
                  <a:cubicBezTo>
                    <a:pt x="1055" y="860"/>
                    <a:pt x="1113" y="774"/>
                    <a:pt x="1174" y="689"/>
                  </a:cubicBezTo>
                  <a:cubicBezTo>
                    <a:pt x="1194" y="662"/>
                    <a:pt x="1203" y="638"/>
                    <a:pt x="1227" y="613"/>
                  </a:cubicBezTo>
                  <a:cubicBezTo>
                    <a:pt x="1241" y="559"/>
                    <a:pt x="1281" y="495"/>
                    <a:pt x="1326" y="462"/>
                  </a:cubicBezTo>
                  <a:cubicBezTo>
                    <a:pt x="1343" y="436"/>
                    <a:pt x="1364" y="413"/>
                    <a:pt x="1379" y="386"/>
                  </a:cubicBezTo>
                  <a:cubicBezTo>
                    <a:pt x="1386" y="374"/>
                    <a:pt x="1387" y="360"/>
                    <a:pt x="1394" y="348"/>
                  </a:cubicBezTo>
                  <a:cubicBezTo>
                    <a:pt x="1410" y="322"/>
                    <a:pt x="1437" y="299"/>
                    <a:pt x="1455" y="272"/>
                  </a:cubicBezTo>
                  <a:cubicBezTo>
                    <a:pt x="1466" y="238"/>
                    <a:pt x="1479" y="226"/>
                    <a:pt x="1508" y="204"/>
                  </a:cubicBezTo>
                  <a:cubicBezTo>
                    <a:pt x="1528" y="164"/>
                    <a:pt x="1531" y="121"/>
                    <a:pt x="1553" y="83"/>
                  </a:cubicBezTo>
                  <a:cubicBezTo>
                    <a:pt x="1595" y="9"/>
                    <a:pt x="1541" y="90"/>
                    <a:pt x="1591" y="30"/>
                  </a:cubicBezTo>
                  <a:cubicBezTo>
                    <a:pt x="1597" y="23"/>
                    <a:pt x="1610" y="15"/>
                    <a:pt x="1606" y="7"/>
                  </a:cubicBezTo>
                  <a:cubicBezTo>
                    <a:pt x="1603" y="0"/>
                    <a:pt x="1591" y="13"/>
                    <a:pt x="1584" y="15"/>
                  </a:cubicBezTo>
                  <a:cubicBezTo>
                    <a:pt x="1576" y="18"/>
                    <a:pt x="1569" y="20"/>
                    <a:pt x="1561" y="22"/>
                  </a:cubicBezTo>
                  <a:cubicBezTo>
                    <a:pt x="1539" y="44"/>
                    <a:pt x="1523" y="57"/>
                    <a:pt x="1493" y="68"/>
                  </a:cubicBezTo>
                  <a:cubicBezTo>
                    <a:pt x="1461" y="99"/>
                    <a:pt x="1429" y="132"/>
                    <a:pt x="1394" y="159"/>
                  </a:cubicBezTo>
                  <a:cubicBezTo>
                    <a:pt x="1345" y="196"/>
                    <a:pt x="1302" y="203"/>
                    <a:pt x="1258" y="250"/>
                  </a:cubicBezTo>
                  <a:cubicBezTo>
                    <a:pt x="1242" y="295"/>
                    <a:pt x="1210" y="306"/>
                    <a:pt x="1182" y="340"/>
                  </a:cubicBezTo>
                  <a:cubicBezTo>
                    <a:pt x="1145" y="384"/>
                    <a:pt x="1102" y="428"/>
                    <a:pt x="1061" y="469"/>
                  </a:cubicBezTo>
                  <a:cubicBezTo>
                    <a:pt x="1000" y="609"/>
                    <a:pt x="897" y="718"/>
                    <a:pt x="818" y="848"/>
                  </a:cubicBezTo>
                  <a:cubicBezTo>
                    <a:pt x="816" y="858"/>
                    <a:pt x="818" y="871"/>
                    <a:pt x="811" y="879"/>
                  </a:cubicBezTo>
                  <a:cubicBezTo>
                    <a:pt x="799" y="893"/>
                    <a:pt x="778" y="896"/>
                    <a:pt x="765" y="909"/>
                  </a:cubicBezTo>
                  <a:cubicBezTo>
                    <a:pt x="757" y="917"/>
                    <a:pt x="751" y="927"/>
                    <a:pt x="742" y="932"/>
                  </a:cubicBezTo>
                  <a:cubicBezTo>
                    <a:pt x="728" y="940"/>
                    <a:pt x="697" y="947"/>
                    <a:pt x="697" y="947"/>
                  </a:cubicBezTo>
                  <a:cubicBezTo>
                    <a:pt x="692" y="955"/>
                    <a:pt x="688" y="964"/>
                    <a:pt x="682" y="970"/>
                  </a:cubicBezTo>
                  <a:cubicBezTo>
                    <a:pt x="676" y="976"/>
                    <a:pt x="665" y="978"/>
                    <a:pt x="659" y="985"/>
                  </a:cubicBezTo>
                  <a:cubicBezTo>
                    <a:pt x="654" y="991"/>
                    <a:pt x="655" y="1000"/>
                    <a:pt x="651" y="1007"/>
                  </a:cubicBezTo>
                  <a:cubicBezTo>
                    <a:pt x="627" y="1051"/>
                    <a:pt x="598" y="1091"/>
                    <a:pt x="576" y="1136"/>
                  </a:cubicBezTo>
                  <a:cubicBezTo>
                    <a:pt x="566" y="1182"/>
                    <a:pt x="556" y="1225"/>
                    <a:pt x="530" y="1265"/>
                  </a:cubicBezTo>
                  <a:cubicBezTo>
                    <a:pt x="521" y="1305"/>
                    <a:pt x="519" y="1333"/>
                    <a:pt x="485" y="1356"/>
                  </a:cubicBezTo>
                  <a:cubicBezTo>
                    <a:pt x="446" y="1343"/>
                    <a:pt x="433" y="1317"/>
                    <a:pt x="401" y="1295"/>
                  </a:cubicBezTo>
                  <a:cubicBezTo>
                    <a:pt x="393" y="1282"/>
                    <a:pt x="367" y="1238"/>
                    <a:pt x="348" y="1227"/>
                  </a:cubicBezTo>
                  <a:cubicBezTo>
                    <a:pt x="332" y="1218"/>
                    <a:pt x="311" y="1220"/>
                    <a:pt x="295" y="1212"/>
                  </a:cubicBezTo>
                  <a:cubicBezTo>
                    <a:pt x="232" y="1180"/>
                    <a:pt x="187" y="1173"/>
                    <a:pt x="113" y="1167"/>
                  </a:cubicBezTo>
                  <a:cubicBezTo>
                    <a:pt x="71" y="1152"/>
                    <a:pt x="51" y="1136"/>
                    <a:pt x="7" y="1136"/>
                  </a:cubicBezTo>
                </a:path>
              </a:pathLst>
            </a:custGeom>
            <a:solidFill>
              <a:srgbClr val="0AA218"/>
            </a:solidFill>
            <a:ln w="9525">
              <a:solidFill>
                <a:schemeClr val="tx1"/>
              </a:solidFill>
              <a:round/>
              <a:headEnd/>
              <a:tailEnd/>
            </a:ln>
          </p:spPr>
          <p:txBody>
            <a:bodyPr/>
            <a:lstStyle/>
            <a:p>
              <a:endParaRPr lang="en-GB"/>
            </a:p>
          </p:txBody>
        </p:sp>
        <p:sp>
          <p:nvSpPr>
            <p:cNvPr id="8207" name="Freeform 42"/>
            <p:cNvSpPr>
              <a:spLocks/>
            </p:cNvSpPr>
            <p:nvPr/>
          </p:nvSpPr>
          <p:spPr bwMode="auto">
            <a:xfrm>
              <a:off x="971550" y="2060575"/>
              <a:ext cx="423863" cy="727075"/>
            </a:xfrm>
            <a:custGeom>
              <a:avLst/>
              <a:gdLst>
                <a:gd name="T0" fmla="*/ 0 w 1610"/>
                <a:gd name="T1" fmla="*/ 2147483647 h 1978"/>
                <a:gd name="T2" fmla="*/ 2147483647 w 1610"/>
                <a:gd name="T3" fmla="*/ 2147483647 h 1978"/>
                <a:gd name="T4" fmla="*/ 2147483647 w 1610"/>
                <a:gd name="T5" fmla="*/ 2147483647 h 1978"/>
                <a:gd name="T6" fmla="*/ 2147483647 w 1610"/>
                <a:gd name="T7" fmla="*/ 2147483647 h 1978"/>
                <a:gd name="T8" fmla="*/ 2147483647 w 1610"/>
                <a:gd name="T9" fmla="*/ 2147483647 h 1978"/>
                <a:gd name="T10" fmla="*/ 2147483647 w 1610"/>
                <a:gd name="T11" fmla="*/ 2147483647 h 1978"/>
                <a:gd name="T12" fmla="*/ 2147483647 w 1610"/>
                <a:gd name="T13" fmla="*/ 2147483647 h 1978"/>
                <a:gd name="T14" fmla="*/ 2147483647 w 1610"/>
                <a:gd name="T15" fmla="*/ 2147483647 h 1978"/>
                <a:gd name="T16" fmla="*/ 2147483647 w 1610"/>
                <a:gd name="T17" fmla="*/ 2147483647 h 1978"/>
                <a:gd name="T18" fmla="*/ 2147483647 w 1610"/>
                <a:gd name="T19" fmla="*/ 2147483647 h 1978"/>
                <a:gd name="T20" fmla="*/ 2147483647 w 1610"/>
                <a:gd name="T21" fmla="*/ 2147483647 h 1978"/>
                <a:gd name="T22" fmla="*/ 2147483647 w 1610"/>
                <a:gd name="T23" fmla="*/ 2147483647 h 1978"/>
                <a:gd name="T24" fmla="*/ 2147483647 w 1610"/>
                <a:gd name="T25" fmla="*/ 2147483647 h 1978"/>
                <a:gd name="T26" fmla="*/ 2147483647 w 1610"/>
                <a:gd name="T27" fmla="*/ 2147483647 h 1978"/>
                <a:gd name="T28" fmla="*/ 2147483647 w 1610"/>
                <a:gd name="T29" fmla="*/ 2147483647 h 1978"/>
                <a:gd name="T30" fmla="*/ 2147483647 w 1610"/>
                <a:gd name="T31" fmla="*/ 2147483647 h 1978"/>
                <a:gd name="T32" fmla="*/ 2147483647 w 1610"/>
                <a:gd name="T33" fmla="*/ 2147483647 h 1978"/>
                <a:gd name="T34" fmla="*/ 2147483647 w 1610"/>
                <a:gd name="T35" fmla="*/ 2147483647 h 1978"/>
                <a:gd name="T36" fmla="*/ 2147483647 w 1610"/>
                <a:gd name="T37" fmla="*/ 2147483647 h 1978"/>
                <a:gd name="T38" fmla="*/ 2147483647 w 1610"/>
                <a:gd name="T39" fmla="*/ 2147483647 h 1978"/>
                <a:gd name="T40" fmla="*/ 2147483647 w 1610"/>
                <a:gd name="T41" fmla="*/ 2147483647 h 1978"/>
                <a:gd name="T42" fmla="*/ 2147483647 w 1610"/>
                <a:gd name="T43" fmla="*/ 2147483647 h 1978"/>
                <a:gd name="T44" fmla="*/ 2147483647 w 1610"/>
                <a:gd name="T45" fmla="*/ 2147483647 h 1978"/>
                <a:gd name="T46" fmla="*/ 2147483647 w 1610"/>
                <a:gd name="T47" fmla="*/ 2147483647 h 1978"/>
                <a:gd name="T48" fmla="*/ 2147483647 w 1610"/>
                <a:gd name="T49" fmla="*/ 2147483647 h 1978"/>
                <a:gd name="T50" fmla="*/ 2147483647 w 1610"/>
                <a:gd name="T51" fmla="*/ 2147483647 h 1978"/>
                <a:gd name="T52" fmla="*/ 2147483647 w 1610"/>
                <a:gd name="T53" fmla="*/ 2147483647 h 1978"/>
                <a:gd name="T54" fmla="*/ 2147483647 w 1610"/>
                <a:gd name="T55" fmla="*/ 2147483647 h 1978"/>
                <a:gd name="T56" fmla="*/ 2147483647 w 1610"/>
                <a:gd name="T57" fmla="*/ 2147483647 h 1978"/>
                <a:gd name="T58" fmla="*/ 2147483647 w 1610"/>
                <a:gd name="T59" fmla="*/ 2147483647 h 1978"/>
                <a:gd name="T60" fmla="*/ 2147483647 w 1610"/>
                <a:gd name="T61" fmla="*/ 2147483647 h 1978"/>
                <a:gd name="T62" fmla="*/ 2147483647 w 1610"/>
                <a:gd name="T63" fmla="*/ 2147483647 h 1978"/>
                <a:gd name="T64" fmla="*/ 2147483647 w 1610"/>
                <a:gd name="T65" fmla="*/ 2147483647 h 1978"/>
                <a:gd name="T66" fmla="*/ 2147483647 w 1610"/>
                <a:gd name="T67" fmla="*/ 2147483647 h 1978"/>
                <a:gd name="T68" fmla="*/ 2147483647 w 1610"/>
                <a:gd name="T69" fmla="*/ 2147483647 h 1978"/>
                <a:gd name="T70" fmla="*/ 2147483647 w 1610"/>
                <a:gd name="T71" fmla="*/ 2147483647 h 1978"/>
                <a:gd name="T72" fmla="*/ 2147483647 w 1610"/>
                <a:gd name="T73" fmla="*/ 2147483647 h 1978"/>
                <a:gd name="T74" fmla="*/ 2147483647 w 1610"/>
                <a:gd name="T75" fmla="*/ 2147483647 h 1978"/>
                <a:gd name="T76" fmla="*/ 2147483647 w 1610"/>
                <a:gd name="T77" fmla="*/ 2147483647 h 1978"/>
                <a:gd name="T78" fmla="*/ 2147483647 w 1610"/>
                <a:gd name="T79" fmla="*/ 2147483647 h 1978"/>
                <a:gd name="T80" fmla="*/ 2147483647 w 1610"/>
                <a:gd name="T81" fmla="*/ 2147483647 h 1978"/>
                <a:gd name="T82" fmla="*/ 2147483647 w 1610"/>
                <a:gd name="T83" fmla="*/ 2147483647 h 1978"/>
                <a:gd name="T84" fmla="*/ 2147483647 w 1610"/>
                <a:gd name="T85" fmla="*/ 2147483647 h 1978"/>
                <a:gd name="T86" fmla="*/ 2147483647 w 1610"/>
                <a:gd name="T87" fmla="*/ 2147483647 h 1978"/>
                <a:gd name="T88" fmla="*/ 2147483647 w 1610"/>
                <a:gd name="T89" fmla="*/ 2147483647 h 1978"/>
                <a:gd name="T90" fmla="*/ 2147483647 w 1610"/>
                <a:gd name="T91" fmla="*/ 2147483647 h 1978"/>
                <a:gd name="T92" fmla="*/ 2147483647 w 1610"/>
                <a:gd name="T93" fmla="*/ 2147483647 h 1978"/>
                <a:gd name="T94" fmla="*/ 2147483647 w 1610"/>
                <a:gd name="T95" fmla="*/ 2147483647 h 1978"/>
                <a:gd name="T96" fmla="*/ 2147483647 w 1610"/>
                <a:gd name="T97" fmla="*/ 2147483647 h 197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0"/>
                <a:gd name="T148" fmla="*/ 0 h 1978"/>
                <a:gd name="T149" fmla="*/ 1610 w 1610"/>
                <a:gd name="T150" fmla="*/ 1978 h 197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0" h="1978">
                  <a:moveTo>
                    <a:pt x="0" y="1083"/>
                  </a:moveTo>
                  <a:cubicBezTo>
                    <a:pt x="11" y="1131"/>
                    <a:pt x="40" y="1159"/>
                    <a:pt x="68" y="1197"/>
                  </a:cubicBezTo>
                  <a:cubicBezTo>
                    <a:pt x="112" y="1256"/>
                    <a:pt x="141" y="1336"/>
                    <a:pt x="204" y="1379"/>
                  </a:cubicBezTo>
                  <a:cubicBezTo>
                    <a:pt x="239" y="1433"/>
                    <a:pt x="265" y="1491"/>
                    <a:pt x="318" y="1530"/>
                  </a:cubicBezTo>
                  <a:cubicBezTo>
                    <a:pt x="328" y="1560"/>
                    <a:pt x="344" y="1580"/>
                    <a:pt x="363" y="1606"/>
                  </a:cubicBezTo>
                  <a:cubicBezTo>
                    <a:pt x="376" y="1642"/>
                    <a:pt x="409" y="1686"/>
                    <a:pt x="447" y="1697"/>
                  </a:cubicBezTo>
                  <a:cubicBezTo>
                    <a:pt x="454" y="1721"/>
                    <a:pt x="457" y="1755"/>
                    <a:pt x="477" y="1773"/>
                  </a:cubicBezTo>
                  <a:cubicBezTo>
                    <a:pt x="491" y="1785"/>
                    <a:pt x="523" y="1803"/>
                    <a:pt x="523" y="1803"/>
                  </a:cubicBezTo>
                  <a:cubicBezTo>
                    <a:pt x="537" y="1866"/>
                    <a:pt x="577" y="1931"/>
                    <a:pt x="621" y="1978"/>
                  </a:cubicBezTo>
                  <a:cubicBezTo>
                    <a:pt x="633" y="1930"/>
                    <a:pt x="652" y="1885"/>
                    <a:pt x="674" y="1841"/>
                  </a:cubicBezTo>
                  <a:cubicBezTo>
                    <a:pt x="696" y="1797"/>
                    <a:pt x="710" y="1737"/>
                    <a:pt x="727" y="1690"/>
                  </a:cubicBezTo>
                  <a:cubicBezTo>
                    <a:pt x="754" y="1613"/>
                    <a:pt x="793" y="1540"/>
                    <a:pt x="818" y="1462"/>
                  </a:cubicBezTo>
                  <a:cubicBezTo>
                    <a:pt x="849" y="1365"/>
                    <a:pt x="854" y="1248"/>
                    <a:pt x="902" y="1159"/>
                  </a:cubicBezTo>
                  <a:cubicBezTo>
                    <a:pt x="919" y="1088"/>
                    <a:pt x="895" y="1173"/>
                    <a:pt x="932" y="1098"/>
                  </a:cubicBezTo>
                  <a:cubicBezTo>
                    <a:pt x="939" y="1084"/>
                    <a:pt x="940" y="1067"/>
                    <a:pt x="947" y="1053"/>
                  </a:cubicBezTo>
                  <a:cubicBezTo>
                    <a:pt x="964" y="1018"/>
                    <a:pt x="991" y="989"/>
                    <a:pt x="1008" y="954"/>
                  </a:cubicBezTo>
                  <a:cubicBezTo>
                    <a:pt x="1055" y="860"/>
                    <a:pt x="1113" y="774"/>
                    <a:pt x="1174" y="689"/>
                  </a:cubicBezTo>
                  <a:cubicBezTo>
                    <a:pt x="1194" y="662"/>
                    <a:pt x="1203" y="638"/>
                    <a:pt x="1227" y="613"/>
                  </a:cubicBezTo>
                  <a:cubicBezTo>
                    <a:pt x="1241" y="559"/>
                    <a:pt x="1281" y="495"/>
                    <a:pt x="1326" y="462"/>
                  </a:cubicBezTo>
                  <a:cubicBezTo>
                    <a:pt x="1343" y="436"/>
                    <a:pt x="1364" y="413"/>
                    <a:pt x="1379" y="386"/>
                  </a:cubicBezTo>
                  <a:cubicBezTo>
                    <a:pt x="1386" y="374"/>
                    <a:pt x="1387" y="360"/>
                    <a:pt x="1394" y="348"/>
                  </a:cubicBezTo>
                  <a:cubicBezTo>
                    <a:pt x="1410" y="322"/>
                    <a:pt x="1437" y="299"/>
                    <a:pt x="1455" y="272"/>
                  </a:cubicBezTo>
                  <a:cubicBezTo>
                    <a:pt x="1466" y="238"/>
                    <a:pt x="1479" y="226"/>
                    <a:pt x="1508" y="204"/>
                  </a:cubicBezTo>
                  <a:cubicBezTo>
                    <a:pt x="1528" y="164"/>
                    <a:pt x="1531" y="121"/>
                    <a:pt x="1553" y="83"/>
                  </a:cubicBezTo>
                  <a:cubicBezTo>
                    <a:pt x="1595" y="9"/>
                    <a:pt x="1541" y="90"/>
                    <a:pt x="1591" y="30"/>
                  </a:cubicBezTo>
                  <a:cubicBezTo>
                    <a:pt x="1597" y="23"/>
                    <a:pt x="1610" y="15"/>
                    <a:pt x="1606" y="7"/>
                  </a:cubicBezTo>
                  <a:cubicBezTo>
                    <a:pt x="1603" y="0"/>
                    <a:pt x="1591" y="13"/>
                    <a:pt x="1584" y="15"/>
                  </a:cubicBezTo>
                  <a:cubicBezTo>
                    <a:pt x="1576" y="18"/>
                    <a:pt x="1569" y="20"/>
                    <a:pt x="1561" y="22"/>
                  </a:cubicBezTo>
                  <a:cubicBezTo>
                    <a:pt x="1539" y="44"/>
                    <a:pt x="1523" y="57"/>
                    <a:pt x="1493" y="68"/>
                  </a:cubicBezTo>
                  <a:cubicBezTo>
                    <a:pt x="1461" y="99"/>
                    <a:pt x="1429" y="132"/>
                    <a:pt x="1394" y="159"/>
                  </a:cubicBezTo>
                  <a:cubicBezTo>
                    <a:pt x="1345" y="196"/>
                    <a:pt x="1302" y="203"/>
                    <a:pt x="1258" y="250"/>
                  </a:cubicBezTo>
                  <a:cubicBezTo>
                    <a:pt x="1242" y="295"/>
                    <a:pt x="1210" y="306"/>
                    <a:pt x="1182" y="340"/>
                  </a:cubicBezTo>
                  <a:cubicBezTo>
                    <a:pt x="1145" y="384"/>
                    <a:pt x="1102" y="428"/>
                    <a:pt x="1061" y="469"/>
                  </a:cubicBezTo>
                  <a:cubicBezTo>
                    <a:pt x="1000" y="609"/>
                    <a:pt x="897" y="718"/>
                    <a:pt x="818" y="848"/>
                  </a:cubicBezTo>
                  <a:cubicBezTo>
                    <a:pt x="816" y="858"/>
                    <a:pt x="818" y="871"/>
                    <a:pt x="811" y="879"/>
                  </a:cubicBezTo>
                  <a:cubicBezTo>
                    <a:pt x="799" y="893"/>
                    <a:pt x="778" y="896"/>
                    <a:pt x="765" y="909"/>
                  </a:cubicBezTo>
                  <a:cubicBezTo>
                    <a:pt x="757" y="917"/>
                    <a:pt x="751" y="927"/>
                    <a:pt x="742" y="932"/>
                  </a:cubicBezTo>
                  <a:cubicBezTo>
                    <a:pt x="728" y="940"/>
                    <a:pt x="697" y="947"/>
                    <a:pt x="697" y="947"/>
                  </a:cubicBezTo>
                  <a:cubicBezTo>
                    <a:pt x="692" y="955"/>
                    <a:pt x="688" y="964"/>
                    <a:pt x="682" y="970"/>
                  </a:cubicBezTo>
                  <a:cubicBezTo>
                    <a:pt x="676" y="976"/>
                    <a:pt x="665" y="978"/>
                    <a:pt x="659" y="985"/>
                  </a:cubicBezTo>
                  <a:cubicBezTo>
                    <a:pt x="654" y="991"/>
                    <a:pt x="655" y="1000"/>
                    <a:pt x="651" y="1007"/>
                  </a:cubicBezTo>
                  <a:cubicBezTo>
                    <a:pt x="627" y="1051"/>
                    <a:pt x="598" y="1091"/>
                    <a:pt x="576" y="1136"/>
                  </a:cubicBezTo>
                  <a:cubicBezTo>
                    <a:pt x="566" y="1182"/>
                    <a:pt x="556" y="1225"/>
                    <a:pt x="530" y="1265"/>
                  </a:cubicBezTo>
                  <a:cubicBezTo>
                    <a:pt x="521" y="1305"/>
                    <a:pt x="519" y="1333"/>
                    <a:pt x="485" y="1356"/>
                  </a:cubicBezTo>
                  <a:cubicBezTo>
                    <a:pt x="446" y="1343"/>
                    <a:pt x="433" y="1317"/>
                    <a:pt x="401" y="1295"/>
                  </a:cubicBezTo>
                  <a:cubicBezTo>
                    <a:pt x="393" y="1282"/>
                    <a:pt x="367" y="1238"/>
                    <a:pt x="348" y="1227"/>
                  </a:cubicBezTo>
                  <a:cubicBezTo>
                    <a:pt x="332" y="1218"/>
                    <a:pt x="311" y="1220"/>
                    <a:pt x="295" y="1212"/>
                  </a:cubicBezTo>
                  <a:cubicBezTo>
                    <a:pt x="232" y="1180"/>
                    <a:pt x="187" y="1173"/>
                    <a:pt x="113" y="1167"/>
                  </a:cubicBezTo>
                  <a:cubicBezTo>
                    <a:pt x="71" y="1152"/>
                    <a:pt x="51" y="1136"/>
                    <a:pt x="7" y="1136"/>
                  </a:cubicBezTo>
                </a:path>
              </a:pathLst>
            </a:custGeom>
            <a:solidFill>
              <a:srgbClr val="0AA218"/>
            </a:solidFill>
            <a:ln w="9525">
              <a:solidFill>
                <a:schemeClr val="tx1"/>
              </a:solidFill>
              <a:round/>
              <a:headEnd/>
              <a:tailEnd/>
            </a:ln>
          </p:spPr>
          <p:txBody>
            <a:bodyPr/>
            <a:lstStyle/>
            <a:p>
              <a:endParaRPr lang="en-GB"/>
            </a:p>
          </p:txBody>
        </p:sp>
        <p:sp>
          <p:nvSpPr>
            <p:cNvPr id="8208" name="Freeform 43"/>
            <p:cNvSpPr>
              <a:spLocks/>
            </p:cNvSpPr>
            <p:nvPr/>
          </p:nvSpPr>
          <p:spPr bwMode="auto">
            <a:xfrm>
              <a:off x="971550" y="2924175"/>
              <a:ext cx="423863" cy="727075"/>
            </a:xfrm>
            <a:custGeom>
              <a:avLst/>
              <a:gdLst>
                <a:gd name="T0" fmla="*/ 0 w 1610"/>
                <a:gd name="T1" fmla="*/ 2147483647 h 1978"/>
                <a:gd name="T2" fmla="*/ 2147483647 w 1610"/>
                <a:gd name="T3" fmla="*/ 2147483647 h 1978"/>
                <a:gd name="T4" fmla="*/ 2147483647 w 1610"/>
                <a:gd name="T5" fmla="*/ 2147483647 h 1978"/>
                <a:gd name="T6" fmla="*/ 2147483647 w 1610"/>
                <a:gd name="T7" fmla="*/ 2147483647 h 1978"/>
                <a:gd name="T8" fmla="*/ 2147483647 w 1610"/>
                <a:gd name="T9" fmla="*/ 2147483647 h 1978"/>
                <a:gd name="T10" fmla="*/ 2147483647 w 1610"/>
                <a:gd name="T11" fmla="*/ 2147483647 h 1978"/>
                <a:gd name="T12" fmla="*/ 2147483647 w 1610"/>
                <a:gd name="T13" fmla="*/ 2147483647 h 1978"/>
                <a:gd name="T14" fmla="*/ 2147483647 w 1610"/>
                <a:gd name="T15" fmla="*/ 2147483647 h 1978"/>
                <a:gd name="T16" fmla="*/ 2147483647 w 1610"/>
                <a:gd name="T17" fmla="*/ 2147483647 h 1978"/>
                <a:gd name="T18" fmla="*/ 2147483647 w 1610"/>
                <a:gd name="T19" fmla="*/ 2147483647 h 1978"/>
                <a:gd name="T20" fmla="*/ 2147483647 w 1610"/>
                <a:gd name="T21" fmla="*/ 2147483647 h 1978"/>
                <a:gd name="T22" fmla="*/ 2147483647 w 1610"/>
                <a:gd name="T23" fmla="*/ 2147483647 h 1978"/>
                <a:gd name="T24" fmla="*/ 2147483647 w 1610"/>
                <a:gd name="T25" fmla="*/ 2147483647 h 1978"/>
                <a:gd name="T26" fmla="*/ 2147483647 w 1610"/>
                <a:gd name="T27" fmla="*/ 2147483647 h 1978"/>
                <a:gd name="T28" fmla="*/ 2147483647 w 1610"/>
                <a:gd name="T29" fmla="*/ 2147483647 h 1978"/>
                <a:gd name="T30" fmla="*/ 2147483647 w 1610"/>
                <a:gd name="T31" fmla="*/ 2147483647 h 1978"/>
                <a:gd name="T32" fmla="*/ 2147483647 w 1610"/>
                <a:gd name="T33" fmla="*/ 2147483647 h 1978"/>
                <a:gd name="T34" fmla="*/ 2147483647 w 1610"/>
                <a:gd name="T35" fmla="*/ 2147483647 h 1978"/>
                <a:gd name="T36" fmla="*/ 2147483647 w 1610"/>
                <a:gd name="T37" fmla="*/ 2147483647 h 1978"/>
                <a:gd name="T38" fmla="*/ 2147483647 w 1610"/>
                <a:gd name="T39" fmla="*/ 2147483647 h 1978"/>
                <a:gd name="T40" fmla="*/ 2147483647 w 1610"/>
                <a:gd name="T41" fmla="*/ 2147483647 h 1978"/>
                <a:gd name="T42" fmla="*/ 2147483647 w 1610"/>
                <a:gd name="T43" fmla="*/ 2147483647 h 1978"/>
                <a:gd name="T44" fmla="*/ 2147483647 w 1610"/>
                <a:gd name="T45" fmla="*/ 2147483647 h 1978"/>
                <a:gd name="T46" fmla="*/ 2147483647 w 1610"/>
                <a:gd name="T47" fmla="*/ 2147483647 h 1978"/>
                <a:gd name="T48" fmla="*/ 2147483647 w 1610"/>
                <a:gd name="T49" fmla="*/ 2147483647 h 1978"/>
                <a:gd name="T50" fmla="*/ 2147483647 w 1610"/>
                <a:gd name="T51" fmla="*/ 2147483647 h 1978"/>
                <a:gd name="T52" fmla="*/ 2147483647 w 1610"/>
                <a:gd name="T53" fmla="*/ 2147483647 h 1978"/>
                <a:gd name="T54" fmla="*/ 2147483647 w 1610"/>
                <a:gd name="T55" fmla="*/ 2147483647 h 1978"/>
                <a:gd name="T56" fmla="*/ 2147483647 w 1610"/>
                <a:gd name="T57" fmla="*/ 2147483647 h 1978"/>
                <a:gd name="T58" fmla="*/ 2147483647 w 1610"/>
                <a:gd name="T59" fmla="*/ 2147483647 h 1978"/>
                <a:gd name="T60" fmla="*/ 2147483647 w 1610"/>
                <a:gd name="T61" fmla="*/ 2147483647 h 1978"/>
                <a:gd name="T62" fmla="*/ 2147483647 w 1610"/>
                <a:gd name="T63" fmla="*/ 2147483647 h 1978"/>
                <a:gd name="T64" fmla="*/ 2147483647 w 1610"/>
                <a:gd name="T65" fmla="*/ 2147483647 h 1978"/>
                <a:gd name="T66" fmla="*/ 2147483647 w 1610"/>
                <a:gd name="T67" fmla="*/ 2147483647 h 1978"/>
                <a:gd name="T68" fmla="*/ 2147483647 w 1610"/>
                <a:gd name="T69" fmla="*/ 2147483647 h 1978"/>
                <a:gd name="T70" fmla="*/ 2147483647 w 1610"/>
                <a:gd name="T71" fmla="*/ 2147483647 h 1978"/>
                <a:gd name="T72" fmla="*/ 2147483647 w 1610"/>
                <a:gd name="T73" fmla="*/ 2147483647 h 1978"/>
                <a:gd name="T74" fmla="*/ 2147483647 w 1610"/>
                <a:gd name="T75" fmla="*/ 2147483647 h 1978"/>
                <a:gd name="T76" fmla="*/ 2147483647 w 1610"/>
                <a:gd name="T77" fmla="*/ 2147483647 h 1978"/>
                <a:gd name="T78" fmla="*/ 2147483647 w 1610"/>
                <a:gd name="T79" fmla="*/ 2147483647 h 1978"/>
                <a:gd name="T80" fmla="*/ 2147483647 w 1610"/>
                <a:gd name="T81" fmla="*/ 2147483647 h 1978"/>
                <a:gd name="T82" fmla="*/ 2147483647 w 1610"/>
                <a:gd name="T83" fmla="*/ 2147483647 h 1978"/>
                <a:gd name="T84" fmla="*/ 2147483647 w 1610"/>
                <a:gd name="T85" fmla="*/ 2147483647 h 1978"/>
                <a:gd name="T86" fmla="*/ 2147483647 w 1610"/>
                <a:gd name="T87" fmla="*/ 2147483647 h 1978"/>
                <a:gd name="T88" fmla="*/ 2147483647 w 1610"/>
                <a:gd name="T89" fmla="*/ 2147483647 h 1978"/>
                <a:gd name="T90" fmla="*/ 2147483647 w 1610"/>
                <a:gd name="T91" fmla="*/ 2147483647 h 1978"/>
                <a:gd name="T92" fmla="*/ 2147483647 w 1610"/>
                <a:gd name="T93" fmla="*/ 2147483647 h 1978"/>
                <a:gd name="T94" fmla="*/ 2147483647 w 1610"/>
                <a:gd name="T95" fmla="*/ 2147483647 h 1978"/>
                <a:gd name="T96" fmla="*/ 2147483647 w 1610"/>
                <a:gd name="T97" fmla="*/ 2147483647 h 197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0"/>
                <a:gd name="T148" fmla="*/ 0 h 1978"/>
                <a:gd name="T149" fmla="*/ 1610 w 1610"/>
                <a:gd name="T150" fmla="*/ 1978 h 197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0" h="1978">
                  <a:moveTo>
                    <a:pt x="0" y="1083"/>
                  </a:moveTo>
                  <a:cubicBezTo>
                    <a:pt x="11" y="1131"/>
                    <a:pt x="40" y="1159"/>
                    <a:pt x="68" y="1197"/>
                  </a:cubicBezTo>
                  <a:cubicBezTo>
                    <a:pt x="112" y="1256"/>
                    <a:pt x="141" y="1336"/>
                    <a:pt x="204" y="1379"/>
                  </a:cubicBezTo>
                  <a:cubicBezTo>
                    <a:pt x="239" y="1433"/>
                    <a:pt x="265" y="1491"/>
                    <a:pt x="318" y="1530"/>
                  </a:cubicBezTo>
                  <a:cubicBezTo>
                    <a:pt x="328" y="1560"/>
                    <a:pt x="344" y="1580"/>
                    <a:pt x="363" y="1606"/>
                  </a:cubicBezTo>
                  <a:cubicBezTo>
                    <a:pt x="376" y="1642"/>
                    <a:pt x="409" y="1686"/>
                    <a:pt x="447" y="1697"/>
                  </a:cubicBezTo>
                  <a:cubicBezTo>
                    <a:pt x="454" y="1721"/>
                    <a:pt x="457" y="1755"/>
                    <a:pt x="477" y="1773"/>
                  </a:cubicBezTo>
                  <a:cubicBezTo>
                    <a:pt x="491" y="1785"/>
                    <a:pt x="523" y="1803"/>
                    <a:pt x="523" y="1803"/>
                  </a:cubicBezTo>
                  <a:cubicBezTo>
                    <a:pt x="537" y="1866"/>
                    <a:pt x="577" y="1931"/>
                    <a:pt x="621" y="1978"/>
                  </a:cubicBezTo>
                  <a:cubicBezTo>
                    <a:pt x="633" y="1930"/>
                    <a:pt x="652" y="1885"/>
                    <a:pt x="674" y="1841"/>
                  </a:cubicBezTo>
                  <a:cubicBezTo>
                    <a:pt x="696" y="1797"/>
                    <a:pt x="710" y="1737"/>
                    <a:pt x="727" y="1690"/>
                  </a:cubicBezTo>
                  <a:cubicBezTo>
                    <a:pt x="754" y="1613"/>
                    <a:pt x="793" y="1540"/>
                    <a:pt x="818" y="1462"/>
                  </a:cubicBezTo>
                  <a:cubicBezTo>
                    <a:pt x="849" y="1365"/>
                    <a:pt x="854" y="1248"/>
                    <a:pt x="902" y="1159"/>
                  </a:cubicBezTo>
                  <a:cubicBezTo>
                    <a:pt x="919" y="1088"/>
                    <a:pt x="895" y="1173"/>
                    <a:pt x="932" y="1098"/>
                  </a:cubicBezTo>
                  <a:cubicBezTo>
                    <a:pt x="939" y="1084"/>
                    <a:pt x="940" y="1067"/>
                    <a:pt x="947" y="1053"/>
                  </a:cubicBezTo>
                  <a:cubicBezTo>
                    <a:pt x="964" y="1018"/>
                    <a:pt x="991" y="989"/>
                    <a:pt x="1008" y="954"/>
                  </a:cubicBezTo>
                  <a:cubicBezTo>
                    <a:pt x="1055" y="860"/>
                    <a:pt x="1113" y="774"/>
                    <a:pt x="1174" y="689"/>
                  </a:cubicBezTo>
                  <a:cubicBezTo>
                    <a:pt x="1194" y="662"/>
                    <a:pt x="1203" y="638"/>
                    <a:pt x="1227" y="613"/>
                  </a:cubicBezTo>
                  <a:cubicBezTo>
                    <a:pt x="1241" y="559"/>
                    <a:pt x="1281" y="495"/>
                    <a:pt x="1326" y="462"/>
                  </a:cubicBezTo>
                  <a:cubicBezTo>
                    <a:pt x="1343" y="436"/>
                    <a:pt x="1364" y="413"/>
                    <a:pt x="1379" y="386"/>
                  </a:cubicBezTo>
                  <a:cubicBezTo>
                    <a:pt x="1386" y="374"/>
                    <a:pt x="1387" y="360"/>
                    <a:pt x="1394" y="348"/>
                  </a:cubicBezTo>
                  <a:cubicBezTo>
                    <a:pt x="1410" y="322"/>
                    <a:pt x="1437" y="299"/>
                    <a:pt x="1455" y="272"/>
                  </a:cubicBezTo>
                  <a:cubicBezTo>
                    <a:pt x="1466" y="238"/>
                    <a:pt x="1479" y="226"/>
                    <a:pt x="1508" y="204"/>
                  </a:cubicBezTo>
                  <a:cubicBezTo>
                    <a:pt x="1528" y="164"/>
                    <a:pt x="1531" y="121"/>
                    <a:pt x="1553" y="83"/>
                  </a:cubicBezTo>
                  <a:cubicBezTo>
                    <a:pt x="1595" y="9"/>
                    <a:pt x="1541" y="90"/>
                    <a:pt x="1591" y="30"/>
                  </a:cubicBezTo>
                  <a:cubicBezTo>
                    <a:pt x="1597" y="23"/>
                    <a:pt x="1610" y="15"/>
                    <a:pt x="1606" y="7"/>
                  </a:cubicBezTo>
                  <a:cubicBezTo>
                    <a:pt x="1603" y="0"/>
                    <a:pt x="1591" y="13"/>
                    <a:pt x="1584" y="15"/>
                  </a:cubicBezTo>
                  <a:cubicBezTo>
                    <a:pt x="1576" y="18"/>
                    <a:pt x="1569" y="20"/>
                    <a:pt x="1561" y="22"/>
                  </a:cubicBezTo>
                  <a:cubicBezTo>
                    <a:pt x="1539" y="44"/>
                    <a:pt x="1523" y="57"/>
                    <a:pt x="1493" y="68"/>
                  </a:cubicBezTo>
                  <a:cubicBezTo>
                    <a:pt x="1461" y="99"/>
                    <a:pt x="1429" y="132"/>
                    <a:pt x="1394" y="159"/>
                  </a:cubicBezTo>
                  <a:cubicBezTo>
                    <a:pt x="1345" y="196"/>
                    <a:pt x="1302" y="203"/>
                    <a:pt x="1258" y="250"/>
                  </a:cubicBezTo>
                  <a:cubicBezTo>
                    <a:pt x="1242" y="295"/>
                    <a:pt x="1210" y="306"/>
                    <a:pt x="1182" y="340"/>
                  </a:cubicBezTo>
                  <a:cubicBezTo>
                    <a:pt x="1145" y="384"/>
                    <a:pt x="1102" y="428"/>
                    <a:pt x="1061" y="469"/>
                  </a:cubicBezTo>
                  <a:cubicBezTo>
                    <a:pt x="1000" y="609"/>
                    <a:pt x="897" y="718"/>
                    <a:pt x="818" y="848"/>
                  </a:cubicBezTo>
                  <a:cubicBezTo>
                    <a:pt x="816" y="858"/>
                    <a:pt x="818" y="871"/>
                    <a:pt x="811" y="879"/>
                  </a:cubicBezTo>
                  <a:cubicBezTo>
                    <a:pt x="799" y="893"/>
                    <a:pt x="778" y="896"/>
                    <a:pt x="765" y="909"/>
                  </a:cubicBezTo>
                  <a:cubicBezTo>
                    <a:pt x="757" y="917"/>
                    <a:pt x="751" y="927"/>
                    <a:pt x="742" y="932"/>
                  </a:cubicBezTo>
                  <a:cubicBezTo>
                    <a:pt x="728" y="940"/>
                    <a:pt x="697" y="947"/>
                    <a:pt x="697" y="947"/>
                  </a:cubicBezTo>
                  <a:cubicBezTo>
                    <a:pt x="692" y="955"/>
                    <a:pt x="688" y="964"/>
                    <a:pt x="682" y="970"/>
                  </a:cubicBezTo>
                  <a:cubicBezTo>
                    <a:pt x="676" y="976"/>
                    <a:pt x="665" y="978"/>
                    <a:pt x="659" y="985"/>
                  </a:cubicBezTo>
                  <a:cubicBezTo>
                    <a:pt x="654" y="991"/>
                    <a:pt x="655" y="1000"/>
                    <a:pt x="651" y="1007"/>
                  </a:cubicBezTo>
                  <a:cubicBezTo>
                    <a:pt x="627" y="1051"/>
                    <a:pt x="598" y="1091"/>
                    <a:pt x="576" y="1136"/>
                  </a:cubicBezTo>
                  <a:cubicBezTo>
                    <a:pt x="566" y="1182"/>
                    <a:pt x="556" y="1225"/>
                    <a:pt x="530" y="1265"/>
                  </a:cubicBezTo>
                  <a:cubicBezTo>
                    <a:pt x="521" y="1305"/>
                    <a:pt x="519" y="1333"/>
                    <a:pt x="485" y="1356"/>
                  </a:cubicBezTo>
                  <a:cubicBezTo>
                    <a:pt x="446" y="1343"/>
                    <a:pt x="433" y="1317"/>
                    <a:pt x="401" y="1295"/>
                  </a:cubicBezTo>
                  <a:cubicBezTo>
                    <a:pt x="393" y="1282"/>
                    <a:pt x="367" y="1238"/>
                    <a:pt x="348" y="1227"/>
                  </a:cubicBezTo>
                  <a:cubicBezTo>
                    <a:pt x="332" y="1218"/>
                    <a:pt x="311" y="1220"/>
                    <a:pt x="295" y="1212"/>
                  </a:cubicBezTo>
                  <a:cubicBezTo>
                    <a:pt x="232" y="1180"/>
                    <a:pt x="187" y="1173"/>
                    <a:pt x="113" y="1167"/>
                  </a:cubicBezTo>
                  <a:cubicBezTo>
                    <a:pt x="71" y="1152"/>
                    <a:pt x="51" y="1136"/>
                    <a:pt x="7" y="1136"/>
                  </a:cubicBezTo>
                </a:path>
              </a:pathLst>
            </a:custGeom>
            <a:solidFill>
              <a:srgbClr val="0AA218"/>
            </a:solidFill>
            <a:ln w="9525">
              <a:solidFill>
                <a:schemeClr val="tx1"/>
              </a:solidFill>
              <a:round/>
              <a:headEnd/>
              <a:tailEnd/>
            </a:ln>
          </p:spPr>
          <p:txBody>
            <a:bodyPr/>
            <a:lstStyle/>
            <a:p>
              <a:endParaRPr lang="en-GB"/>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3"/>
          <p:cNvSpPr>
            <a:spLocks noChangeArrowheads="1"/>
          </p:cNvSpPr>
          <p:nvPr/>
        </p:nvSpPr>
        <p:spPr bwMode="auto">
          <a:xfrm>
            <a:off x="3492500" y="3070225"/>
            <a:ext cx="1366838" cy="574675"/>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GB"/>
          </a:p>
        </p:txBody>
      </p:sp>
      <p:sp>
        <p:nvSpPr>
          <p:cNvPr id="9219" name="Rectangle 5"/>
          <p:cNvSpPr>
            <a:spLocks noChangeArrowheads="1"/>
          </p:cNvSpPr>
          <p:nvPr/>
        </p:nvSpPr>
        <p:spPr bwMode="auto">
          <a:xfrm>
            <a:off x="1331913" y="2349500"/>
            <a:ext cx="6840537" cy="3959225"/>
          </a:xfrm>
          <a:prstGeom prst="rect">
            <a:avLst/>
          </a:prstGeom>
          <a:noFill/>
          <a:ln w="9525">
            <a:noFill/>
            <a:miter lim="800000"/>
            <a:headEnd/>
            <a:tailEnd/>
          </a:ln>
        </p:spPr>
        <p:txBody>
          <a:bodyPr lIns="0" tIns="0" rIns="0" bIns="0"/>
          <a:lstStyle/>
          <a:p>
            <a:pPr marL="365125" indent="-365125">
              <a:lnSpc>
                <a:spcPts val="2800"/>
              </a:lnSpc>
              <a:spcAft>
                <a:spcPts val="1400"/>
              </a:spcAft>
              <a:buClr>
                <a:srgbClr val="0066FF"/>
              </a:buClr>
              <a:buSzPct val="140000"/>
              <a:buFontTx/>
              <a:buChar char="•"/>
            </a:pPr>
            <a:endParaRPr lang="en-US" sz="2000">
              <a:solidFill>
                <a:schemeClr val="tx2"/>
              </a:solidFill>
            </a:endParaRPr>
          </a:p>
        </p:txBody>
      </p:sp>
      <p:sp>
        <p:nvSpPr>
          <p:cNvPr id="9220" name="Text Box 6"/>
          <p:cNvSpPr txBox="1">
            <a:spLocks noChangeArrowheads="1"/>
          </p:cNvSpPr>
          <p:nvPr/>
        </p:nvSpPr>
        <p:spPr bwMode="auto">
          <a:xfrm>
            <a:off x="1258888" y="2060575"/>
            <a:ext cx="2160587" cy="788988"/>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t>Research 1 </a:t>
            </a:r>
          </a:p>
          <a:p>
            <a:pPr>
              <a:spcBef>
                <a:spcPct val="50000"/>
              </a:spcBef>
            </a:pPr>
            <a:r>
              <a:rPr lang="en-GB"/>
              <a:t>HEI </a:t>
            </a:r>
            <a:r>
              <a:rPr lang="en-GB">
                <a:solidFill>
                  <a:srgbClr val="CC0000"/>
                </a:solidFill>
              </a:rPr>
              <a:t>X</a:t>
            </a:r>
            <a:endParaRPr lang="en-US">
              <a:solidFill>
                <a:srgbClr val="CC0000"/>
              </a:solidFill>
            </a:endParaRPr>
          </a:p>
        </p:txBody>
      </p:sp>
      <p:sp>
        <p:nvSpPr>
          <p:cNvPr id="9221" name="AutoShape 7"/>
          <p:cNvSpPr>
            <a:spLocks noChangeArrowheads="1"/>
          </p:cNvSpPr>
          <p:nvPr/>
        </p:nvSpPr>
        <p:spPr bwMode="auto">
          <a:xfrm>
            <a:off x="3492500" y="2276475"/>
            <a:ext cx="1366838" cy="574675"/>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GB"/>
          </a:p>
        </p:txBody>
      </p:sp>
      <p:sp>
        <p:nvSpPr>
          <p:cNvPr id="9222" name="Text Box 8"/>
          <p:cNvSpPr txBox="1">
            <a:spLocks noChangeArrowheads="1"/>
          </p:cNvSpPr>
          <p:nvPr/>
        </p:nvSpPr>
        <p:spPr bwMode="auto">
          <a:xfrm>
            <a:off x="1258888" y="2924175"/>
            <a:ext cx="2160587" cy="1063625"/>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t>Research 2 </a:t>
            </a:r>
          </a:p>
          <a:p>
            <a:pPr>
              <a:spcBef>
                <a:spcPct val="50000"/>
              </a:spcBef>
            </a:pPr>
            <a:r>
              <a:rPr lang="en-GB"/>
              <a:t>HEI </a:t>
            </a:r>
            <a:r>
              <a:rPr lang="en-GB">
                <a:solidFill>
                  <a:srgbClr val="CC0000"/>
                </a:solidFill>
              </a:rPr>
              <a:t>Y</a:t>
            </a:r>
            <a:r>
              <a:rPr lang="en-GB"/>
              <a:t> + HEI </a:t>
            </a:r>
            <a:r>
              <a:rPr lang="en-GB">
                <a:solidFill>
                  <a:srgbClr val="CC0000"/>
                </a:solidFill>
              </a:rPr>
              <a:t>Z</a:t>
            </a:r>
            <a:r>
              <a:rPr lang="en-GB"/>
              <a:t> collaboration</a:t>
            </a:r>
            <a:endParaRPr lang="en-US"/>
          </a:p>
        </p:txBody>
      </p:sp>
      <p:sp>
        <p:nvSpPr>
          <p:cNvPr id="9223" name="Text Box 10"/>
          <p:cNvSpPr txBox="1">
            <a:spLocks noChangeArrowheads="1"/>
          </p:cNvSpPr>
          <p:nvPr/>
        </p:nvSpPr>
        <p:spPr bwMode="auto">
          <a:xfrm>
            <a:off x="3779838" y="2420938"/>
            <a:ext cx="893762" cy="304800"/>
          </a:xfrm>
          <a:prstGeom prst="rect">
            <a:avLst/>
          </a:prstGeom>
          <a:noFill/>
          <a:ln w="9525">
            <a:noFill/>
            <a:miter lim="800000"/>
            <a:headEnd/>
            <a:tailEnd/>
          </a:ln>
        </p:spPr>
        <p:txBody>
          <a:bodyPr wrap="none">
            <a:spAutoFit/>
          </a:bodyPr>
          <a:lstStyle/>
          <a:p>
            <a:r>
              <a:rPr lang="en-GB" sz="1400"/>
              <a:t>influence</a:t>
            </a:r>
            <a:endParaRPr lang="en-US" sz="1400"/>
          </a:p>
        </p:txBody>
      </p:sp>
      <p:sp>
        <p:nvSpPr>
          <p:cNvPr id="9224" name="Text Box 11"/>
          <p:cNvSpPr txBox="1">
            <a:spLocks noChangeArrowheads="1"/>
          </p:cNvSpPr>
          <p:nvPr/>
        </p:nvSpPr>
        <p:spPr bwMode="auto">
          <a:xfrm>
            <a:off x="3779838" y="3195638"/>
            <a:ext cx="893762" cy="304800"/>
          </a:xfrm>
          <a:prstGeom prst="rect">
            <a:avLst/>
          </a:prstGeom>
          <a:noFill/>
          <a:ln w="9525">
            <a:noFill/>
            <a:miter lim="800000"/>
            <a:headEnd/>
            <a:tailEnd/>
          </a:ln>
        </p:spPr>
        <p:txBody>
          <a:bodyPr wrap="none">
            <a:spAutoFit/>
          </a:bodyPr>
          <a:lstStyle/>
          <a:p>
            <a:r>
              <a:rPr lang="en-GB" sz="1400"/>
              <a:t>influence</a:t>
            </a:r>
            <a:endParaRPr lang="en-US" sz="1400"/>
          </a:p>
        </p:txBody>
      </p:sp>
      <p:sp>
        <p:nvSpPr>
          <p:cNvPr id="9225" name="AutoShape 13"/>
          <p:cNvSpPr>
            <a:spLocks noChangeArrowheads="1"/>
          </p:cNvSpPr>
          <p:nvPr/>
        </p:nvSpPr>
        <p:spPr bwMode="auto">
          <a:xfrm>
            <a:off x="4932363" y="2133600"/>
            <a:ext cx="1728787" cy="1657350"/>
          </a:xfrm>
          <a:prstGeom prst="hexagon">
            <a:avLst>
              <a:gd name="adj" fmla="val 26078"/>
              <a:gd name="vf" fmla="val 115470"/>
            </a:avLst>
          </a:prstGeom>
          <a:solidFill>
            <a:schemeClr val="accent1"/>
          </a:solidFill>
          <a:ln w="9525">
            <a:solidFill>
              <a:schemeClr val="tx1"/>
            </a:solidFill>
            <a:miter lim="800000"/>
            <a:headEnd/>
            <a:tailEnd/>
          </a:ln>
        </p:spPr>
        <p:txBody>
          <a:bodyPr wrap="none" anchor="ctr"/>
          <a:lstStyle/>
          <a:p>
            <a:pPr algn="ctr"/>
            <a:r>
              <a:rPr lang="en-GB"/>
              <a:t>Impact</a:t>
            </a:r>
            <a:endParaRPr lang="en-US"/>
          </a:p>
        </p:txBody>
      </p:sp>
      <p:grpSp>
        <p:nvGrpSpPr>
          <p:cNvPr id="2" name="Group 12"/>
          <p:cNvGrpSpPr>
            <a:grpSpLocks/>
          </p:cNvGrpSpPr>
          <p:nvPr/>
        </p:nvGrpSpPr>
        <p:grpSpPr bwMode="auto">
          <a:xfrm>
            <a:off x="971550" y="1989138"/>
            <a:ext cx="2079625" cy="2382837"/>
            <a:chOff x="971550" y="1989138"/>
            <a:chExt cx="2079625" cy="2382837"/>
          </a:xfrm>
        </p:grpSpPr>
        <p:sp>
          <p:nvSpPr>
            <p:cNvPr id="9227" name="Freeform 14"/>
            <p:cNvSpPr>
              <a:spLocks/>
            </p:cNvSpPr>
            <p:nvPr/>
          </p:nvSpPr>
          <p:spPr bwMode="auto">
            <a:xfrm>
              <a:off x="971550" y="1989138"/>
              <a:ext cx="423863" cy="727075"/>
            </a:xfrm>
            <a:custGeom>
              <a:avLst/>
              <a:gdLst>
                <a:gd name="T0" fmla="*/ 0 w 1610"/>
                <a:gd name="T1" fmla="*/ 2147483647 h 1978"/>
                <a:gd name="T2" fmla="*/ 2147483647 w 1610"/>
                <a:gd name="T3" fmla="*/ 2147483647 h 1978"/>
                <a:gd name="T4" fmla="*/ 2147483647 w 1610"/>
                <a:gd name="T5" fmla="*/ 2147483647 h 1978"/>
                <a:gd name="T6" fmla="*/ 2147483647 w 1610"/>
                <a:gd name="T7" fmla="*/ 2147483647 h 1978"/>
                <a:gd name="T8" fmla="*/ 2147483647 w 1610"/>
                <a:gd name="T9" fmla="*/ 2147483647 h 1978"/>
                <a:gd name="T10" fmla="*/ 2147483647 w 1610"/>
                <a:gd name="T11" fmla="*/ 2147483647 h 1978"/>
                <a:gd name="T12" fmla="*/ 2147483647 w 1610"/>
                <a:gd name="T13" fmla="*/ 2147483647 h 1978"/>
                <a:gd name="T14" fmla="*/ 2147483647 w 1610"/>
                <a:gd name="T15" fmla="*/ 2147483647 h 1978"/>
                <a:gd name="T16" fmla="*/ 2147483647 w 1610"/>
                <a:gd name="T17" fmla="*/ 2147483647 h 1978"/>
                <a:gd name="T18" fmla="*/ 2147483647 w 1610"/>
                <a:gd name="T19" fmla="*/ 2147483647 h 1978"/>
                <a:gd name="T20" fmla="*/ 2147483647 w 1610"/>
                <a:gd name="T21" fmla="*/ 2147483647 h 1978"/>
                <a:gd name="T22" fmla="*/ 2147483647 w 1610"/>
                <a:gd name="T23" fmla="*/ 2147483647 h 1978"/>
                <a:gd name="T24" fmla="*/ 2147483647 w 1610"/>
                <a:gd name="T25" fmla="*/ 2147483647 h 1978"/>
                <a:gd name="T26" fmla="*/ 2147483647 w 1610"/>
                <a:gd name="T27" fmla="*/ 2147483647 h 1978"/>
                <a:gd name="T28" fmla="*/ 2147483647 w 1610"/>
                <a:gd name="T29" fmla="*/ 2147483647 h 1978"/>
                <a:gd name="T30" fmla="*/ 2147483647 w 1610"/>
                <a:gd name="T31" fmla="*/ 2147483647 h 1978"/>
                <a:gd name="T32" fmla="*/ 2147483647 w 1610"/>
                <a:gd name="T33" fmla="*/ 2147483647 h 1978"/>
                <a:gd name="T34" fmla="*/ 2147483647 w 1610"/>
                <a:gd name="T35" fmla="*/ 2147483647 h 1978"/>
                <a:gd name="T36" fmla="*/ 2147483647 w 1610"/>
                <a:gd name="T37" fmla="*/ 2147483647 h 1978"/>
                <a:gd name="T38" fmla="*/ 2147483647 w 1610"/>
                <a:gd name="T39" fmla="*/ 2147483647 h 1978"/>
                <a:gd name="T40" fmla="*/ 2147483647 w 1610"/>
                <a:gd name="T41" fmla="*/ 2147483647 h 1978"/>
                <a:gd name="T42" fmla="*/ 2147483647 w 1610"/>
                <a:gd name="T43" fmla="*/ 2147483647 h 1978"/>
                <a:gd name="T44" fmla="*/ 2147483647 w 1610"/>
                <a:gd name="T45" fmla="*/ 2147483647 h 1978"/>
                <a:gd name="T46" fmla="*/ 2147483647 w 1610"/>
                <a:gd name="T47" fmla="*/ 2147483647 h 1978"/>
                <a:gd name="T48" fmla="*/ 2147483647 w 1610"/>
                <a:gd name="T49" fmla="*/ 2147483647 h 1978"/>
                <a:gd name="T50" fmla="*/ 2147483647 w 1610"/>
                <a:gd name="T51" fmla="*/ 2147483647 h 1978"/>
                <a:gd name="T52" fmla="*/ 2147483647 w 1610"/>
                <a:gd name="T53" fmla="*/ 2147483647 h 1978"/>
                <a:gd name="T54" fmla="*/ 2147483647 w 1610"/>
                <a:gd name="T55" fmla="*/ 2147483647 h 1978"/>
                <a:gd name="T56" fmla="*/ 2147483647 w 1610"/>
                <a:gd name="T57" fmla="*/ 2147483647 h 1978"/>
                <a:gd name="T58" fmla="*/ 2147483647 w 1610"/>
                <a:gd name="T59" fmla="*/ 2147483647 h 1978"/>
                <a:gd name="T60" fmla="*/ 2147483647 w 1610"/>
                <a:gd name="T61" fmla="*/ 2147483647 h 1978"/>
                <a:gd name="T62" fmla="*/ 2147483647 w 1610"/>
                <a:gd name="T63" fmla="*/ 2147483647 h 1978"/>
                <a:gd name="T64" fmla="*/ 2147483647 w 1610"/>
                <a:gd name="T65" fmla="*/ 2147483647 h 1978"/>
                <a:gd name="T66" fmla="*/ 2147483647 w 1610"/>
                <a:gd name="T67" fmla="*/ 2147483647 h 1978"/>
                <a:gd name="T68" fmla="*/ 2147483647 w 1610"/>
                <a:gd name="T69" fmla="*/ 2147483647 h 1978"/>
                <a:gd name="T70" fmla="*/ 2147483647 w 1610"/>
                <a:gd name="T71" fmla="*/ 2147483647 h 1978"/>
                <a:gd name="T72" fmla="*/ 2147483647 w 1610"/>
                <a:gd name="T73" fmla="*/ 2147483647 h 1978"/>
                <a:gd name="T74" fmla="*/ 2147483647 w 1610"/>
                <a:gd name="T75" fmla="*/ 2147483647 h 1978"/>
                <a:gd name="T76" fmla="*/ 2147483647 w 1610"/>
                <a:gd name="T77" fmla="*/ 2147483647 h 1978"/>
                <a:gd name="T78" fmla="*/ 2147483647 w 1610"/>
                <a:gd name="T79" fmla="*/ 2147483647 h 1978"/>
                <a:gd name="T80" fmla="*/ 2147483647 w 1610"/>
                <a:gd name="T81" fmla="*/ 2147483647 h 1978"/>
                <a:gd name="T82" fmla="*/ 2147483647 w 1610"/>
                <a:gd name="T83" fmla="*/ 2147483647 h 1978"/>
                <a:gd name="T84" fmla="*/ 2147483647 w 1610"/>
                <a:gd name="T85" fmla="*/ 2147483647 h 1978"/>
                <a:gd name="T86" fmla="*/ 2147483647 w 1610"/>
                <a:gd name="T87" fmla="*/ 2147483647 h 1978"/>
                <a:gd name="T88" fmla="*/ 2147483647 w 1610"/>
                <a:gd name="T89" fmla="*/ 2147483647 h 1978"/>
                <a:gd name="T90" fmla="*/ 2147483647 w 1610"/>
                <a:gd name="T91" fmla="*/ 2147483647 h 1978"/>
                <a:gd name="T92" fmla="*/ 2147483647 w 1610"/>
                <a:gd name="T93" fmla="*/ 2147483647 h 1978"/>
                <a:gd name="T94" fmla="*/ 2147483647 w 1610"/>
                <a:gd name="T95" fmla="*/ 2147483647 h 1978"/>
                <a:gd name="T96" fmla="*/ 2147483647 w 1610"/>
                <a:gd name="T97" fmla="*/ 2147483647 h 197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0"/>
                <a:gd name="T148" fmla="*/ 0 h 1978"/>
                <a:gd name="T149" fmla="*/ 1610 w 1610"/>
                <a:gd name="T150" fmla="*/ 1978 h 197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0" h="1978">
                  <a:moveTo>
                    <a:pt x="0" y="1083"/>
                  </a:moveTo>
                  <a:cubicBezTo>
                    <a:pt x="11" y="1131"/>
                    <a:pt x="40" y="1159"/>
                    <a:pt x="68" y="1197"/>
                  </a:cubicBezTo>
                  <a:cubicBezTo>
                    <a:pt x="112" y="1256"/>
                    <a:pt x="141" y="1336"/>
                    <a:pt x="204" y="1379"/>
                  </a:cubicBezTo>
                  <a:cubicBezTo>
                    <a:pt x="239" y="1433"/>
                    <a:pt x="265" y="1491"/>
                    <a:pt x="318" y="1530"/>
                  </a:cubicBezTo>
                  <a:cubicBezTo>
                    <a:pt x="328" y="1560"/>
                    <a:pt x="344" y="1580"/>
                    <a:pt x="363" y="1606"/>
                  </a:cubicBezTo>
                  <a:cubicBezTo>
                    <a:pt x="376" y="1642"/>
                    <a:pt x="409" y="1686"/>
                    <a:pt x="447" y="1697"/>
                  </a:cubicBezTo>
                  <a:cubicBezTo>
                    <a:pt x="454" y="1721"/>
                    <a:pt x="457" y="1755"/>
                    <a:pt x="477" y="1773"/>
                  </a:cubicBezTo>
                  <a:cubicBezTo>
                    <a:pt x="491" y="1785"/>
                    <a:pt x="523" y="1803"/>
                    <a:pt x="523" y="1803"/>
                  </a:cubicBezTo>
                  <a:cubicBezTo>
                    <a:pt x="537" y="1866"/>
                    <a:pt x="577" y="1931"/>
                    <a:pt x="621" y="1978"/>
                  </a:cubicBezTo>
                  <a:cubicBezTo>
                    <a:pt x="633" y="1930"/>
                    <a:pt x="652" y="1885"/>
                    <a:pt x="674" y="1841"/>
                  </a:cubicBezTo>
                  <a:cubicBezTo>
                    <a:pt x="696" y="1797"/>
                    <a:pt x="710" y="1737"/>
                    <a:pt x="727" y="1690"/>
                  </a:cubicBezTo>
                  <a:cubicBezTo>
                    <a:pt x="754" y="1613"/>
                    <a:pt x="793" y="1540"/>
                    <a:pt x="818" y="1462"/>
                  </a:cubicBezTo>
                  <a:cubicBezTo>
                    <a:pt x="849" y="1365"/>
                    <a:pt x="854" y="1248"/>
                    <a:pt x="902" y="1159"/>
                  </a:cubicBezTo>
                  <a:cubicBezTo>
                    <a:pt x="919" y="1088"/>
                    <a:pt x="895" y="1173"/>
                    <a:pt x="932" y="1098"/>
                  </a:cubicBezTo>
                  <a:cubicBezTo>
                    <a:pt x="939" y="1084"/>
                    <a:pt x="940" y="1067"/>
                    <a:pt x="947" y="1053"/>
                  </a:cubicBezTo>
                  <a:cubicBezTo>
                    <a:pt x="964" y="1018"/>
                    <a:pt x="991" y="989"/>
                    <a:pt x="1008" y="954"/>
                  </a:cubicBezTo>
                  <a:cubicBezTo>
                    <a:pt x="1055" y="860"/>
                    <a:pt x="1113" y="774"/>
                    <a:pt x="1174" y="689"/>
                  </a:cubicBezTo>
                  <a:cubicBezTo>
                    <a:pt x="1194" y="662"/>
                    <a:pt x="1203" y="638"/>
                    <a:pt x="1227" y="613"/>
                  </a:cubicBezTo>
                  <a:cubicBezTo>
                    <a:pt x="1241" y="559"/>
                    <a:pt x="1281" y="495"/>
                    <a:pt x="1326" y="462"/>
                  </a:cubicBezTo>
                  <a:cubicBezTo>
                    <a:pt x="1343" y="436"/>
                    <a:pt x="1364" y="413"/>
                    <a:pt x="1379" y="386"/>
                  </a:cubicBezTo>
                  <a:cubicBezTo>
                    <a:pt x="1386" y="374"/>
                    <a:pt x="1387" y="360"/>
                    <a:pt x="1394" y="348"/>
                  </a:cubicBezTo>
                  <a:cubicBezTo>
                    <a:pt x="1410" y="322"/>
                    <a:pt x="1437" y="299"/>
                    <a:pt x="1455" y="272"/>
                  </a:cubicBezTo>
                  <a:cubicBezTo>
                    <a:pt x="1466" y="238"/>
                    <a:pt x="1479" y="226"/>
                    <a:pt x="1508" y="204"/>
                  </a:cubicBezTo>
                  <a:cubicBezTo>
                    <a:pt x="1528" y="164"/>
                    <a:pt x="1531" y="121"/>
                    <a:pt x="1553" y="83"/>
                  </a:cubicBezTo>
                  <a:cubicBezTo>
                    <a:pt x="1595" y="9"/>
                    <a:pt x="1541" y="90"/>
                    <a:pt x="1591" y="30"/>
                  </a:cubicBezTo>
                  <a:cubicBezTo>
                    <a:pt x="1597" y="23"/>
                    <a:pt x="1610" y="15"/>
                    <a:pt x="1606" y="7"/>
                  </a:cubicBezTo>
                  <a:cubicBezTo>
                    <a:pt x="1603" y="0"/>
                    <a:pt x="1591" y="13"/>
                    <a:pt x="1584" y="15"/>
                  </a:cubicBezTo>
                  <a:cubicBezTo>
                    <a:pt x="1576" y="18"/>
                    <a:pt x="1569" y="20"/>
                    <a:pt x="1561" y="22"/>
                  </a:cubicBezTo>
                  <a:cubicBezTo>
                    <a:pt x="1539" y="44"/>
                    <a:pt x="1523" y="57"/>
                    <a:pt x="1493" y="68"/>
                  </a:cubicBezTo>
                  <a:cubicBezTo>
                    <a:pt x="1461" y="99"/>
                    <a:pt x="1429" y="132"/>
                    <a:pt x="1394" y="159"/>
                  </a:cubicBezTo>
                  <a:cubicBezTo>
                    <a:pt x="1345" y="196"/>
                    <a:pt x="1302" y="203"/>
                    <a:pt x="1258" y="250"/>
                  </a:cubicBezTo>
                  <a:cubicBezTo>
                    <a:pt x="1242" y="295"/>
                    <a:pt x="1210" y="306"/>
                    <a:pt x="1182" y="340"/>
                  </a:cubicBezTo>
                  <a:cubicBezTo>
                    <a:pt x="1145" y="384"/>
                    <a:pt x="1102" y="428"/>
                    <a:pt x="1061" y="469"/>
                  </a:cubicBezTo>
                  <a:cubicBezTo>
                    <a:pt x="1000" y="609"/>
                    <a:pt x="897" y="718"/>
                    <a:pt x="818" y="848"/>
                  </a:cubicBezTo>
                  <a:cubicBezTo>
                    <a:pt x="816" y="858"/>
                    <a:pt x="818" y="871"/>
                    <a:pt x="811" y="879"/>
                  </a:cubicBezTo>
                  <a:cubicBezTo>
                    <a:pt x="799" y="893"/>
                    <a:pt x="778" y="896"/>
                    <a:pt x="765" y="909"/>
                  </a:cubicBezTo>
                  <a:cubicBezTo>
                    <a:pt x="757" y="917"/>
                    <a:pt x="751" y="927"/>
                    <a:pt x="742" y="932"/>
                  </a:cubicBezTo>
                  <a:cubicBezTo>
                    <a:pt x="728" y="940"/>
                    <a:pt x="697" y="947"/>
                    <a:pt x="697" y="947"/>
                  </a:cubicBezTo>
                  <a:cubicBezTo>
                    <a:pt x="692" y="955"/>
                    <a:pt x="688" y="964"/>
                    <a:pt x="682" y="970"/>
                  </a:cubicBezTo>
                  <a:cubicBezTo>
                    <a:pt x="676" y="976"/>
                    <a:pt x="665" y="978"/>
                    <a:pt x="659" y="985"/>
                  </a:cubicBezTo>
                  <a:cubicBezTo>
                    <a:pt x="654" y="991"/>
                    <a:pt x="655" y="1000"/>
                    <a:pt x="651" y="1007"/>
                  </a:cubicBezTo>
                  <a:cubicBezTo>
                    <a:pt x="627" y="1051"/>
                    <a:pt x="598" y="1091"/>
                    <a:pt x="576" y="1136"/>
                  </a:cubicBezTo>
                  <a:cubicBezTo>
                    <a:pt x="566" y="1182"/>
                    <a:pt x="556" y="1225"/>
                    <a:pt x="530" y="1265"/>
                  </a:cubicBezTo>
                  <a:cubicBezTo>
                    <a:pt x="521" y="1305"/>
                    <a:pt x="519" y="1333"/>
                    <a:pt x="485" y="1356"/>
                  </a:cubicBezTo>
                  <a:cubicBezTo>
                    <a:pt x="446" y="1343"/>
                    <a:pt x="433" y="1317"/>
                    <a:pt x="401" y="1295"/>
                  </a:cubicBezTo>
                  <a:cubicBezTo>
                    <a:pt x="393" y="1282"/>
                    <a:pt x="367" y="1238"/>
                    <a:pt x="348" y="1227"/>
                  </a:cubicBezTo>
                  <a:cubicBezTo>
                    <a:pt x="332" y="1218"/>
                    <a:pt x="311" y="1220"/>
                    <a:pt x="295" y="1212"/>
                  </a:cubicBezTo>
                  <a:cubicBezTo>
                    <a:pt x="232" y="1180"/>
                    <a:pt x="187" y="1173"/>
                    <a:pt x="113" y="1167"/>
                  </a:cubicBezTo>
                  <a:cubicBezTo>
                    <a:pt x="71" y="1152"/>
                    <a:pt x="51" y="1136"/>
                    <a:pt x="7" y="1136"/>
                  </a:cubicBezTo>
                </a:path>
              </a:pathLst>
            </a:custGeom>
            <a:solidFill>
              <a:srgbClr val="0AA218"/>
            </a:solidFill>
            <a:ln w="9525">
              <a:solidFill>
                <a:schemeClr val="tx1"/>
              </a:solidFill>
              <a:round/>
              <a:headEnd/>
              <a:tailEnd/>
            </a:ln>
          </p:spPr>
          <p:txBody>
            <a:bodyPr/>
            <a:lstStyle/>
            <a:p>
              <a:endParaRPr lang="en-GB"/>
            </a:p>
          </p:txBody>
        </p:sp>
        <p:sp>
          <p:nvSpPr>
            <p:cNvPr id="9228" name="Freeform 15"/>
            <p:cNvSpPr>
              <a:spLocks/>
            </p:cNvSpPr>
            <p:nvPr/>
          </p:nvSpPr>
          <p:spPr bwMode="auto">
            <a:xfrm>
              <a:off x="971550" y="3213100"/>
              <a:ext cx="423863" cy="727075"/>
            </a:xfrm>
            <a:custGeom>
              <a:avLst/>
              <a:gdLst>
                <a:gd name="T0" fmla="*/ 0 w 1610"/>
                <a:gd name="T1" fmla="*/ 2147483647 h 1978"/>
                <a:gd name="T2" fmla="*/ 2147483647 w 1610"/>
                <a:gd name="T3" fmla="*/ 2147483647 h 1978"/>
                <a:gd name="T4" fmla="*/ 2147483647 w 1610"/>
                <a:gd name="T5" fmla="*/ 2147483647 h 1978"/>
                <a:gd name="T6" fmla="*/ 2147483647 w 1610"/>
                <a:gd name="T7" fmla="*/ 2147483647 h 1978"/>
                <a:gd name="T8" fmla="*/ 2147483647 w 1610"/>
                <a:gd name="T9" fmla="*/ 2147483647 h 1978"/>
                <a:gd name="T10" fmla="*/ 2147483647 w 1610"/>
                <a:gd name="T11" fmla="*/ 2147483647 h 1978"/>
                <a:gd name="T12" fmla="*/ 2147483647 w 1610"/>
                <a:gd name="T13" fmla="*/ 2147483647 h 1978"/>
                <a:gd name="T14" fmla="*/ 2147483647 w 1610"/>
                <a:gd name="T15" fmla="*/ 2147483647 h 1978"/>
                <a:gd name="T16" fmla="*/ 2147483647 w 1610"/>
                <a:gd name="T17" fmla="*/ 2147483647 h 1978"/>
                <a:gd name="T18" fmla="*/ 2147483647 w 1610"/>
                <a:gd name="T19" fmla="*/ 2147483647 h 1978"/>
                <a:gd name="T20" fmla="*/ 2147483647 w 1610"/>
                <a:gd name="T21" fmla="*/ 2147483647 h 1978"/>
                <a:gd name="T22" fmla="*/ 2147483647 w 1610"/>
                <a:gd name="T23" fmla="*/ 2147483647 h 1978"/>
                <a:gd name="T24" fmla="*/ 2147483647 w 1610"/>
                <a:gd name="T25" fmla="*/ 2147483647 h 1978"/>
                <a:gd name="T26" fmla="*/ 2147483647 w 1610"/>
                <a:gd name="T27" fmla="*/ 2147483647 h 1978"/>
                <a:gd name="T28" fmla="*/ 2147483647 w 1610"/>
                <a:gd name="T29" fmla="*/ 2147483647 h 1978"/>
                <a:gd name="T30" fmla="*/ 2147483647 w 1610"/>
                <a:gd name="T31" fmla="*/ 2147483647 h 1978"/>
                <a:gd name="T32" fmla="*/ 2147483647 w 1610"/>
                <a:gd name="T33" fmla="*/ 2147483647 h 1978"/>
                <a:gd name="T34" fmla="*/ 2147483647 w 1610"/>
                <a:gd name="T35" fmla="*/ 2147483647 h 1978"/>
                <a:gd name="T36" fmla="*/ 2147483647 w 1610"/>
                <a:gd name="T37" fmla="*/ 2147483647 h 1978"/>
                <a:gd name="T38" fmla="*/ 2147483647 w 1610"/>
                <a:gd name="T39" fmla="*/ 2147483647 h 1978"/>
                <a:gd name="T40" fmla="*/ 2147483647 w 1610"/>
                <a:gd name="T41" fmla="*/ 2147483647 h 1978"/>
                <a:gd name="T42" fmla="*/ 2147483647 w 1610"/>
                <a:gd name="T43" fmla="*/ 2147483647 h 1978"/>
                <a:gd name="T44" fmla="*/ 2147483647 w 1610"/>
                <a:gd name="T45" fmla="*/ 2147483647 h 1978"/>
                <a:gd name="T46" fmla="*/ 2147483647 w 1610"/>
                <a:gd name="T47" fmla="*/ 2147483647 h 1978"/>
                <a:gd name="T48" fmla="*/ 2147483647 w 1610"/>
                <a:gd name="T49" fmla="*/ 2147483647 h 1978"/>
                <a:gd name="T50" fmla="*/ 2147483647 w 1610"/>
                <a:gd name="T51" fmla="*/ 2147483647 h 1978"/>
                <a:gd name="T52" fmla="*/ 2147483647 w 1610"/>
                <a:gd name="T53" fmla="*/ 2147483647 h 1978"/>
                <a:gd name="T54" fmla="*/ 2147483647 w 1610"/>
                <a:gd name="T55" fmla="*/ 2147483647 h 1978"/>
                <a:gd name="T56" fmla="*/ 2147483647 w 1610"/>
                <a:gd name="T57" fmla="*/ 2147483647 h 1978"/>
                <a:gd name="T58" fmla="*/ 2147483647 w 1610"/>
                <a:gd name="T59" fmla="*/ 2147483647 h 1978"/>
                <a:gd name="T60" fmla="*/ 2147483647 w 1610"/>
                <a:gd name="T61" fmla="*/ 2147483647 h 1978"/>
                <a:gd name="T62" fmla="*/ 2147483647 w 1610"/>
                <a:gd name="T63" fmla="*/ 2147483647 h 1978"/>
                <a:gd name="T64" fmla="*/ 2147483647 w 1610"/>
                <a:gd name="T65" fmla="*/ 2147483647 h 1978"/>
                <a:gd name="T66" fmla="*/ 2147483647 w 1610"/>
                <a:gd name="T67" fmla="*/ 2147483647 h 1978"/>
                <a:gd name="T68" fmla="*/ 2147483647 w 1610"/>
                <a:gd name="T69" fmla="*/ 2147483647 h 1978"/>
                <a:gd name="T70" fmla="*/ 2147483647 w 1610"/>
                <a:gd name="T71" fmla="*/ 2147483647 h 1978"/>
                <a:gd name="T72" fmla="*/ 2147483647 w 1610"/>
                <a:gd name="T73" fmla="*/ 2147483647 h 1978"/>
                <a:gd name="T74" fmla="*/ 2147483647 w 1610"/>
                <a:gd name="T75" fmla="*/ 2147483647 h 1978"/>
                <a:gd name="T76" fmla="*/ 2147483647 w 1610"/>
                <a:gd name="T77" fmla="*/ 2147483647 h 1978"/>
                <a:gd name="T78" fmla="*/ 2147483647 w 1610"/>
                <a:gd name="T79" fmla="*/ 2147483647 h 1978"/>
                <a:gd name="T80" fmla="*/ 2147483647 w 1610"/>
                <a:gd name="T81" fmla="*/ 2147483647 h 1978"/>
                <a:gd name="T82" fmla="*/ 2147483647 w 1610"/>
                <a:gd name="T83" fmla="*/ 2147483647 h 1978"/>
                <a:gd name="T84" fmla="*/ 2147483647 w 1610"/>
                <a:gd name="T85" fmla="*/ 2147483647 h 1978"/>
                <a:gd name="T86" fmla="*/ 2147483647 w 1610"/>
                <a:gd name="T87" fmla="*/ 2147483647 h 1978"/>
                <a:gd name="T88" fmla="*/ 2147483647 w 1610"/>
                <a:gd name="T89" fmla="*/ 2147483647 h 1978"/>
                <a:gd name="T90" fmla="*/ 2147483647 w 1610"/>
                <a:gd name="T91" fmla="*/ 2147483647 h 1978"/>
                <a:gd name="T92" fmla="*/ 2147483647 w 1610"/>
                <a:gd name="T93" fmla="*/ 2147483647 h 1978"/>
                <a:gd name="T94" fmla="*/ 2147483647 w 1610"/>
                <a:gd name="T95" fmla="*/ 2147483647 h 1978"/>
                <a:gd name="T96" fmla="*/ 2147483647 w 1610"/>
                <a:gd name="T97" fmla="*/ 2147483647 h 197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0"/>
                <a:gd name="T148" fmla="*/ 0 h 1978"/>
                <a:gd name="T149" fmla="*/ 1610 w 1610"/>
                <a:gd name="T150" fmla="*/ 1978 h 197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0" h="1978">
                  <a:moveTo>
                    <a:pt x="0" y="1083"/>
                  </a:moveTo>
                  <a:cubicBezTo>
                    <a:pt x="11" y="1131"/>
                    <a:pt x="40" y="1159"/>
                    <a:pt x="68" y="1197"/>
                  </a:cubicBezTo>
                  <a:cubicBezTo>
                    <a:pt x="112" y="1256"/>
                    <a:pt x="141" y="1336"/>
                    <a:pt x="204" y="1379"/>
                  </a:cubicBezTo>
                  <a:cubicBezTo>
                    <a:pt x="239" y="1433"/>
                    <a:pt x="265" y="1491"/>
                    <a:pt x="318" y="1530"/>
                  </a:cubicBezTo>
                  <a:cubicBezTo>
                    <a:pt x="328" y="1560"/>
                    <a:pt x="344" y="1580"/>
                    <a:pt x="363" y="1606"/>
                  </a:cubicBezTo>
                  <a:cubicBezTo>
                    <a:pt x="376" y="1642"/>
                    <a:pt x="409" y="1686"/>
                    <a:pt x="447" y="1697"/>
                  </a:cubicBezTo>
                  <a:cubicBezTo>
                    <a:pt x="454" y="1721"/>
                    <a:pt x="457" y="1755"/>
                    <a:pt x="477" y="1773"/>
                  </a:cubicBezTo>
                  <a:cubicBezTo>
                    <a:pt x="491" y="1785"/>
                    <a:pt x="523" y="1803"/>
                    <a:pt x="523" y="1803"/>
                  </a:cubicBezTo>
                  <a:cubicBezTo>
                    <a:pt x="537" y="1866"/>
                    <a:pt x="577" y="1931"/>
                    <a:pt x="621" y="1978"/>
                  </a:cubicBezTo>
                  <a:cubicBezTo>
                    <a:pt x="633" y="1930"/>
                    <a:pt x="652" y="1885"/>
                    <a:pt x="674" y="1841"/>
                  </a:cubicBezTo>
                  <a:cubicBezTo>
                    <a:pt x="696" y="1797"/>
                    <a:pt x="710" y="1737"/>
                    <a:pt x="727" y="1690"/>
                  </a:cubicBezTo>
                  <a:cubicBezTo>
                    <a:pt x="754" y="1613"/>
                    <a:pt x="793" y="1540"/>
                    <a:pt x="818" y="1462"/>
                  </a:cubicBezTo>
                  <a:cubicBezTo>
                    <a:pt x="849" y="1365"/>
                    <a:pt x="854" y="1248"/>
                    <a:pt x="902" y="1159"/>
                  </a:cubicBezTo>
                  <a:cubicBezTo>
                    <a:pt x="919" y="1088"/>
                    <a:pt x="895" y="1173"/>
                    <a:pt x="932" y="1098"/>
                  </a:cubicBezTo>
                  <a:cubicBezTo>
                    <a:pt x="939" y="1084"/>
                    <a:pt x="940" y="1067"/>
                    <a:pt x="947" y="1053"/>
                  </a:cubicBezTo>
                  <a:cubicBezTo>
                    <a:pt x="964" y="1018"/>
                    <a:pt x="991" y="989"/>
                    <a:pt x="1008" y="954"/>
                  </a:cubicBezTo>
                  <a:cubicBezTo>
                    <a:pt x="1055" y="860"/>
                    <a:pt x="1113" y="774"/>
                    <a:pt x="1174" y="689"/>
                  </a:cubicBezTo>
                  <a:cubicBezTo>
                    <a:pt x="1194" y="662"/>
                    <a:pt x="1203" y="638"/>
                    <a:pt x="1227" y="613"/>
                  </a:cubicBezTo>
                  <a:cubicBezTo>
                    <a:pt x="1241" y="559"/>
                    <a:pt x="1281" y="495"/>
                    <a:pt x="1326" y="462"/>
                  </a:cubicBezTo>
                  <a:cubicBezTo>
                    <a:pt x="1343" y="436"/>
                    <a:pt x="1364" y="413"/>
                    <a:pt x="1379" y="386"/>
                  </a:cubicBezTo>
                  <a:cubicBezTo>
                    <a:pt x="1386" y="374"/>
                    <a:pt x="1387" y="360"/>
                    <a:pt x="1394" y="348"/>
                  </a:cubicBezTo>
                  <a:cubicBezTo>
                    <a:pt x="1410" y="322"/>
                    <a:pt x="1437" y="299"/>
                    <a:pt x="1455" y="272"/>
                  </a:cubicBezTo>
                  <a:cubicBezTo>
                    <a:pt x="1466" y="238"/>
                    <a:pt x="1479" y="226"/>
                    <a:pt x="1508" y="204"/>
                  </a:cubicBezTo>
                  <a:cubicBezTo>
                    <a:pt x="1528" y="164"/>
                    <a:pt x="1531" y="121"/>
                    <a:pt x="1553" y="83"/>
                  </a:cubicBezTo>
                  <a:cubicBezTo>
                    <a:pt x="1595" y="9"/>
                    <a:pt x="1541" y="90"/>
                    <a:pt x="1591" y="30"/>
                  </a:cubicBezTo>
                  <a:cubicBezTo>
                    <a:pt x="1597" y="23"/>
                    <a:pt x="1610" y="15"/>
                    <a:pt x="1606" y="7"/>
                  </a:cubicBezTo>
                  <a:cubicBezTo>
                    <a:pt x="1603" y="0"/>
                    <a:pt x="1591" y="13"/>
                    <a:pt x="1584" y="15"/>
                  </a:cubicBezTo>
                  <a:cubicBezTo>
                    <a:pt x="1576" y="18"/>
                    <a:pt x="1569" y="20"/>
                    <a:pt x="1561" y="22"/>
                  </a:cubicBezTo>
                  <a:cubicBezTo>
                    <a:pt x="1539" y="44"/>
                    <a:pt x="1523" y="57"/>
                    <a:pt x="1493" y="68"/>
                  </a:cubicBezTo>
                  <a:cubicBezTo>
                    <a:pt x="1461" y="99"/>
                    <a:pt x="1429" y="132"/>
                    <a:pt x="1394" y="159"/>
                  </a:cubicBezTo>
                  <a:cubicBezTo>
                    <a:pt x="1345" y="196"/>
                    <a:pt x="1302" y="203"/>
                    <a:pt x="1258" y="250"/>
                  </a:cubicBezTo>
                  <a:cubicBezTo>
                    <a:pt x="1242" y="295"/>
                    <a:pt x="1210" y="306"/>
                    <a:pt x="1182" y="340"/>
                  </a:cubicBezTo>
                  <a:cubicBezTo>
                    <a:pt x="1145" y="384"/>
                    <a:pt x="1102" y="428"/>
                    <a:pt x="1061" y="469"/>
                  </a:cubicBezTo>
                  <a:cubicBezTo>
                    <a:pt x="1000" y="609"/>
                    <a:pt x="897" y="718"/>
                    <a:pt x="818" y="848"/>
                  </a:cubicBezTo>
                  <a:cubicBezTo>
                    <a:pt x="816" y="858"/>
                    <a:pt x="818" y="871"/>
                    <a:pt x="811" y="879"/>
                  </a:cubicBezTo>
                  <a:cubicBezTo>
                    <a:pt x="799" y="893"/>
                    <a:pt x="778" y="896"/>
                    <a:pt x="765" y="909"/>
                  </a:cubicBezTo>
                  <a:cubicBezTo>
                    <a:pt x="757" y="917"/>
                    <a:pt x="751" y="927"/>
                    <a:pt x="742" y="932"/>
                  </a:cubicBezTo>
                  <a:cubicBezTo>
                    <a:pt x="728" y="940"/>
                    <a:pt x="697" y="947"/>
                    <a:pt x="697" y="947"/>
                  </a:cubicBezTo>
                  <a:cubicBezTo>
                    <a:pt x="692" y="955"/>
                    <a:pt x="688" y="964"/>
                    <a:pt x="682" y="970"/>
                  </a:cubicBezTo>
                  <a:cubicBezTo>
                    <a:pt x="676" y="976"/>
                    <a:pt x="665" y="978"/>
                    <a:pt x="659" y="985"/>
                  </a:cubicBezTo>
                  <a:cubicBezTo>
                    <a:pt x="654" y="991"/>
                    <a:pt x="655" y="1000"/>
                    <a:pt x="651" y="1007"/>
                  </a:cubicBezTo>
                  <a:cubicBezTo>
                    <a:pt x="627" y="1051"/>
                    <a:pt x="598" y="1091"/>
                    <a:pt x="576" y="1136"/>
                  </a:cubicBezTo>
                  <a:cubicBezTo>
                    <a:pt x="566" y="1182"/>
                    <a:pt x="556" y="1225"/>
                    <a:pt x="530" y="1265"/>
                  </a:cubicBezTo>
                  <a:cubicBezTo>
                    <a:pt x="521" y="1305"/>
                    <a:pt x="519" y="1333"/>
                    <a:pt x="485" y="1356"/>
                  </a:cubicBezTo>
                  <a:cubicBezTo>
                    <a:pt x="446" y="1343"/>
                    <a:pt x="433" y="1317"/>
                    <a:pt x="401" y="1295"/>
                  </a:cubicBezTo>
                  <a:cubicBezTo>
                    <a:pt x="393" y="1282"/>
                    <a:pt x="367" y="1238"/>
                    <a:pt x="348" y="1227"/>
                  </a:cubicBezTo>
                  <a:cubicBezTo>
                    <a:pt x="332" y="1218"/>
                    <a:pt x="311" y="1220"/>
                    <a:pt x="295" y="1212"/>
                  </a:cubicBezTo>
                  <a:cubicBezTo>
                    <a:pt x="232" y="1180"/>
                    <a:pt x="187" y="1173"/>
                    <a:pt x="113" y="1167"/>
                  </a:cubicBezTo>
                  <a:cubicBezTo>
                    <a:pt x="71" y="1152"/>
                    <a:pt x="51" y="1136"/>
                    <a:pt x="7" y="1136"/>
                  </a:cubicBezTo>
                </a:path>
              </a:pathLst>
            </a:custGeom>
            <a:solidFill>
              <a:srgbClr val="0AA218"/>
            </a:solidFill>
            <a:ln w="9525">
              <a:solidFill>
                <a:schemeClr val="tx1"/>
              </a:solidFill>
              <a:round/>
              <a:headEnd/>
              <a:tailEnd/>
            </a:ln>
          </p:spPr>
          <p:txBody>
            <a:bodyPr/>
            <a:lstStyle/>
            <a:p>
              <a:endParaRPr lang="en-GB"/>
            </a:p>
          </p:txBody>
        </p:sp>
        <p:sp>
          <p:nvSpPr>
            <p:cNvPr id="9229" name="Freeform 16"/>
            <p:cNvSpPr>
              <a:spLocks/>
            </p:cNvSpPr>
            <p:nvPr/>
          </p:nvSpPr>
          <p:spPr bwMode="auto">
            <a:xfrm>
              <a:off x="2627313" y="3644900"/>
              <a:ext cx="423862" cy="727075"/>
            </a:xfrm>
            <a:custGeom>
              <a:avLst/>
              <a:gdLst>
                <a:gd name="T0" fmla="*/ 0 w 1610"/>
                <a:gd name="T1" fmla="*/ 2147483647 h 1978"/>
                <a:gd name="T2" fmla="*/ 2147483647 w 1610"/>
                <a:gd name="T3" fmla="*/ 2147483647 h 1978"/>
                <a:gd name="T4" fmla="*/ 2147483647 w 1610"/>
                <a:gd name="T5" fmla="*/ 2147483647 h 1978"/>
                <a:gd name="T6" fmla="*/ 2147483647 w 1610"/>
                <a:gd name="T7" fmla="*/ 2147483647 h 1978"/>
                <a:gd name="T8" fmla="*/ 2147483647 w 1610"/>
                <a:gd name="T9" fmla="*/ 2147483647 h 1978"/>
                <a:gd name="T10" fmla="*/ 2147483647 w 1610"/>
                <a:gd name="T11" fmla="*/ 2147483647 h 1978"/>
                <a:gd name="T12" fmla="*/ 2147483647 w 1610"/>
                <a:gd name="T13" fmla="*/ 2147483647 h 1978"/>
                <a:gd name="T14" fmla="*/ 2147483647 w 1610"/>
                <a:gd name="T15" fmla="*/ 2147483647 h 1978"/>
                <a:gd name="T16" fmla="*/ 2147483647 w 1610"/>
                <a:gd name="T17" fmla="*/ 2147483647 h 1978"/>
                <a:gd name="T18" fmla="*/ 2147483647 w 1610"/>
                <a:gd name="T19" fmla="*/ 2147483647 h 1978"/>
                <a:gd name="T20" fmla="*/ 2147483647 w 1610"/>
                <a:gd name="T21" fmla="*/ 2147483647 h 1978"/>
                <a:gd name="T22" fmla="*/ 2147483647 w 1610"/>
                <a:gd name="T23" fmla="*/ 2147483647 h 1978"/>
                <a:gd name="T24" fmla="*/ 2147483647 w 1610"/>
                <a:gd name="T25" fmla="*/ 2147483647 h 1978"/>
                <a:gd name="T26" fmla="*/ 2147483647 w 1610"/>
                <a:gd name="T27" fmla="*/ 2147483647 h 1978"/>
                <a:gd name="T28" fmla="*/ 2147483647 w 1610"/>
                <a:gd name="T29" fmla="*/ 2147483647 h 1978"/>
                <a:gd name="T30" fmla="*/ 2147483647 w 1610"/>
                <a:gd name="T31" fmla="*/ 2147483647 h 1978"/>
                <a:gd name="T32" fmla="*/ 2147483647 w 1610"/>
                <a:gd name="T33" fmla="*/ 2147483647 h 1978"/>
                <a:gd name="T34" fmla="*/ 2147483647 w 1610"/>
                <a:gd name="T35" fmla="*/ 2147483647 h 1978"/>
                <a:gd name="T36" fmla="*/ 2147483647 w 1610"/>
                <a:gd name="T37" fmla="*/ 2147483647 h 1978"/>
                <a:gd name="T38" fmla="*/ 2147483647 w 1610"/>
                <a:gd name="T39" fmla="*/ 2147483647 h 1978"/>
                <a:gd name="T40" fmla="*/ 2147483647 w 1610"/>
                <a:gd name="T41" fmla="*/ 2147483647 h 1978"/>
                <a:gd name="T42" fmla="*/ 2147483647 w 1610"/>
                <a:gd name="T43" fmla="*/ 2147483647 h 1978"/>
                <a:gd name="T44" fmla="*/ 2147483647 w 1610"/>
                <a:gd name="T45" fmla="*/ 2147483647 h 1978"/>
                <a:gd name="T46" fmla="*/ 2147483647 w 1610"/>
                <a:gd name="T47" fmla="*/ 2147483647 h 1978"/>
                <a:gd name="T48" fmla="*/ 2147483647 w 1610"/>
                <a:gd name="T49" fmla="*/ 2147483647 h 1978"/>
                <a:gd name="T50" fmla="*/ 2147483647 w 1610"/>
                <a:gd name="T51" fmla="*/ 2147483647 h 1978"/>
                <a:gd name="T52" fmla="*/ 2147483647 w 1610"/>
                <a:gd name="T53" fmla="*/ 2147483647 h 1978"/>
                <a:gd name="T54" fmla="*/ 2147483647 w 1610"/>
                <a:gd name="T55" fmla="*/ 2147483647 h 1978"/>
                <a:gd name="T56" fmla="*/ 2147483647 w 1610"/>
                <a:gd name="T57" fmla="*/ 2147483647 h 1978"/>
                <a:gd name="T58" fmla="*/ 2147483647 w 1610"/>
                <a:gd name="T59" fmla="*/ 2147483647 h 1978"/>
                <a:gd name="T60" fmla="*/ 2147483647 w 1610"/>
                <a:gd name="T61" fmla="*/ 2147483647 h 1978"/>
                <a:gd name="T62" fmla="*/ 2147483647 w 1610"/>
                <a:gd name="T63" fmla="*/ 2147483647 h 1978"/>
                <a:gd name="T64" fmla="*/ 2147483647 w 1610"/>
                <a:gd name="T65" fmla="*/ 2147483647 h 1978"/>
                <a:gd name="T66" fmla="*/ 2147483647 w 1610"/>
                <a:gd name="T67" fmla="*/ 2147483647 h 1978"/>
                <a:gd name="T68" fmla="*/ 2147483647 w 1610"/>
                <a:gd name="T69" fmla="*/ 2147483647 h 1978"/>
                <a:gd name="T70" fmla="*/ 2147483647 w 1610"/>
                <a:gd name="T71" fmla="*/ 2147483647 h 1978"/>
                <a:gd name="T72" fmla="*/ 2147483647 w 1610"/>
                <a:gd name="T73" fmla="*/ 2147483647 h 1978"/>
                <a:gd name="T74" fmla="*/ 2147483647 w 1610"/>
                <a:gd name="T75" fmla="*/ 2147483647 h 1978"/>
                <a:gd name="T76" fmla="*/ 2147483647 w 1610"/>
                <a:gd name="T77" fmla="*/ 2147483647 h 1978"/>
                <a:gd name="T78" fmla="*/ 2147483647 w 1610"/>
                <a:gd name="T79" fmla="*/ 2147483647 h 1978"/>
                <a:gd name="T80" fmla="*/ 2147483647 w 1610"/>
                <a:gd name="T81" fmla="*/ 2147483647 h 1978"/>
                <a:gd name="T82" fmla="*/ 2147483647 w 1610"/>
                <a:gd name="T83" fmla="*/ 2147483647 h 1978"/>
                <a:gd name="T84" fmla="*/ 2147483647 w 1610"/>
                <a:gd name="T85" fmla="*/ 2147483647 h 1978"/>
                <a:gd name="T86" fmla="*/ 2147483647 w 1610"/>
                <a:gd name="T87" fmla="*/ 2147483647 h 1978"/>
                <a:gd name="T88" fmla="*/ 2147483647 w 1610"/>
                <a:gd name="T89" fmla="*/ 2147483647 h 1978"/>
                <a:gd name="T90" fmla="*/ 2147483647 w 1610"/>
                <a:gd name="T91" fmla="*/ 2147483647 h 1978"/>
                <a:gd name="T92" fmla="*/ 2147483647 w 1610"/>
                <a:gd name="T93" fmla="*/ 2147483647 h 1978"/>
                <a:gd name="T94" fmla="*/ 2147483647 w 1610"/>
                <a:gd name="T95" fmla="*/ 2147483647 h 1978"/>
                <a:gd name="T96" fmla="*/ 2147483647 w 1610"/>
                <a:gd name="T97" fmla="*/ 2147483647 h 197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0"/>
                <a:gd name="T148" fmla="*/ 0 h 1978"/>
                <a:gd name="T149" fmla="*/ 1610 w 1610"/>
                <a:gd name="T150" fmla="*/ 1978 h 197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0" h="1978">
                  <a:moveTo>
                    <a:pt x="0" y="1083"/>
                  </a:moveTo>
                  <a:cubicBezTo>
                    <a:pt x="11" y="1131"/>
                    <a:pt x="40" y="1159"/>
                    <a:pt x="68" y="1197"/>
                  </a:cubicBezTo>
                  <a:cubicBezTo>
                    <a:pt x="112" y="1256"/>
                    <a:pt x="141" y="1336"/>
                    <a:pt x="204" y="1379"/>
                  </a:cubicBezTo>
                  <a:cubicBezTo>
                    <a:pt x="239" y="1433"/>
                    <a:pt x="265" y="1491"/>
                    <a:pt x="318" y="1530"/>
                  </a:cubicBezTo>
                  <a:cubicBezTo>
                    <a:pt x="328" y="1560"/>
                    <a:pt x="344" y="1580"/>
                    <a:pt x="363" y="1606"/>
                  </a:cubicBezTo>
                  <a:cubicBezTo>
                    <a:pt x="376" y="1642"/>
                    <a:pt x="409" y="1686"/>
                    <a:pt x="447" y="1697"/>
                  </a:cubicBezTo>
                  <a:cubicBezTo>
                    <a:pt x="454" y="1721"/>
                    <a:pt x="457" y="1755"/>
                    <a:pt x="477" y="1773"/>
                  </a:cubicBezTo>
                  <a:cubicBezTo>
                    <a:pt x="491" y="1785"/>
                    <a:pt x="523" y="1803"/>
                    <a:pt x="523" y="1803"/>
                  </a:cubicBezTo>
                  <a:cubicBezTo>
                    <a:pt x="537" y="1866"/>
                    <a:pt x="577" y="1931"/>
                    <a:pt x="621" y="1978"/>
                  </a:cubicBezTo>
                  <a:cubicBezTo>
                    <a:pt x="633" y="1930"/>
                    <a:pt x="652" y="1885"/>
                    <a:pt x="674" y="1841"/>
                  </a:cubicBezTo>
                  <a:cubicBezTo>
                    <a:pt x="696" y="1797"/>
                    <a:pt x="710" y="1737"/>
                    <a:pt x="727" y="1690"/>
                  </a:cubicBezTo>
                  <a:cubicBezTo>
                    <a:pt x="754" y="1613"/>
                    <a:pt x="793" y="1540"/>
                    <a:pt x="818" y="1462"/>
                  </a:cubicBezTo>
                  <a:cubicBezTo>
                    <a:pt x="849" y="1365"/>
                    <a:pt x="854" y="1248"/>
                    <a:pt x="902" y="1159"/>
                  </a:cubicBezTo>
                  <a:cubicBezTo>
                    <a:pt x="919" y="1088"/>
                    <a:pt x="895" y="1173"/>
                    <a:pt x="932" y="1098"/>
                  </a:cubicBezTo>
                  <a:cubicBezTo>
                    <a:pt x="939" y="1084"/>
                    <a:pt x="940" y="1067"/>
                    <a:pt x="947" y="1053"/>
                  </a:cubicBezTo>
                  <a:cubicBezTo>
                    <a:pt x="964" y="1018"/>
                    <a:pt x="991" y="989"/>
                    <a:pt x="1008" y="954"/>
                  </a:cubicBezTo>
                  <a:cubicBezTo>
                    <a:pt x="1055" y="860"/>
                    <a:pt x="1113" y="774"/>
                    <a:pt x="1174" y="689"/>
                  </a:cubicBezTo>
                  <a:cubicBezTo>
                    <a:pt x="1194" y="662"/>
                    <a:pt x="1203" y="638"/>
                    <a:pt x="1227" y="613"/>
                  </a:cubicBezTo>
                  <a:cubicBezTo>
                    <a:pt x="1241" y="559"/>
                    <a:pt x="1281" y="495"/>
                    <a:pt x="1326" y="462"/>
                  </a:cubicBezTo>
                  <a:cubicBezTo>
                    <a:pt x="1343" y="436"/>
                    <a:pt x="1364" y="413"/>
                    <a:pt x="1379" y="386"/>
                  </a:cubicBezTo>
                  <a:cubicBezTo>
                    <a:pt x="1386" y="374"/>
                    <a:pt x="1387" y="360"/>
                    <a:pt x="1394" y="348"/>
                  </a:cubicBezTo>
                  <a:cubicBezTo>
                    <a:pt x="1410" y="322"/>
                    <a:pt x="1437" y="299"/>
                    <a:pt x="1455" y="272"/>
                  </a:cubicBezTo>
                  <a:cubicBezTo>
                    <a:pt x="1466" y="238"/>
                    <a:pt x="1479" y="226"/>
                    <a:pt x="1508" y="204"/>
                  </a:cubicBezTo>
                  <a:cubicBezTo>
                    <a:pt x="1528" y="164"/>
                    <a:pt x="1531" y="121"/>
                    <a:pt x="1553" y="83"/>
                  </a:cubicBezTo>
                  <a:cubicBezTo>
                    <a:pt x="1595" y="9"/>
                    <a:pt x="1541" y="90"/>
                    <a:pt x="1591" y="30"/>
                  </a:cubicBezTo>
                  <a:cubicBezTo>
                    <a:pt x="1597" y="23"/>
                    <a:pt x="1610" y="15"/>
                    <a:pt x="1606" y="7"/>
                  </a:cubicBezTo>
                  <a:cubicBezTo>
                    <a:pt x="1603" y="0"/>
                    <a:pt x="1591" y="13"/>
                    <a:pt x="1584" y="15"/>
                  </a:cubicBezTo>
                  <a:cubicBezTo>
                    <a:pt x="1576" y="18"/>
                    <a:pt x="1569" y="20"/>
                    <a:pt x="1561" y="22"/>
                  </a:cubicBezTo>
                  <a:cubicBezTo>
                    <a:pt x="1539" y="44"/>
                    <a:pt x="1523" y="57"/>
                    <a:pt x="1493" y="68"/>
                  </a:cubicBezTo>
                  <a:cubicBezTo>
                    <a:pt x="1461" y="99"/>
                    <a:pt x="1429" y="132"/>
                    <a:pt x="1394" y="159"/>
                  </a:cubicBezTo>
                  <a:cubicBezTo>
                    <a:pt x="1345" y="196"/>
                    <a:pt x="1302" y="203"/>
                    <a:pt x="1258" y="250"/>
                  </a:cubicBezTo>
                  <a:cubicBezTo>
                    <a:pt x="1242" y="295"/>
                    <a:pt x="1210" y="306"/>
                    <a:pt x="1182" y="340"/>
                  </a:cubicBezTo>
                  <a:cubicBezTo>
                    <a:pt x="1145" y="384"/>
                    <a:pt x="1102" y="428"/>
                    <a:pt x="1061" y="469"/>
                  </a:cubicBezTo>
                  <a:cubicBezTo>
                    <a:pt x="1000" y="609"/>
                    <a:pt x="897" y="718"/>
                    <a:pt x="818" y="848"/>
                  </a:cubicBezTo>
                  <a:cubicBezTo>
                    <a:pt x="816" y="858"/>
                    <a:pt x="818" y="871"/>
                    <a:pt x="811" y="879"/>
                  </a:cubicBezTo>
                  <a:cubicBezTo>
                    <a:pt x="799" y="893"/>
                    <a:pt x="778" y="896"/>
                    <a:pt x="765" y="909"/>
                  </a:cubicBezTo>
                  <a:cubicBezTo>
                    <a:pt x="757" y="917"/>
                    <a:pt x="751" y="927"/>
                    <a:pt x="742" y="932"/>
                  </a:cubicBezTo>
                  <a:cubicBezTo>
                    <a:pt x="728" y="940"/>
                    <a:pt x="697" y="947"/>
                    <a:pt x="697" y="947"/>
                  </a:cubicBezTo>
                  <a:cubicBezTo>
                    <a:pt x="692" y="955"/>
                    <a:pt x="688" y="964"/>
                    <a:pt x="682" y="970"/>
                  </a:cubicBezTo>
                  <a:cubicBezTo>
                    <a:pt x="676" y="976"/>
                    <a:pt x="665" y="978"/>
                    <a:pt x="659" y="985"/>
                  </a:cubicBezTo>
                  <a:cubicBezTo>
                    <a:pt x="654" y="991"/>
                    <a:pt x="655" y="1000"/>
                    <a:pt x="651" y="1007"/>
                  </a:cubicBezTo>
                  <a:cubicBezTo>
                    <a:pt x="627" y="1051"/>
                    <a:pt x="598" y="1091"/>
                    <a:pt x="576" y="1136"/>
                  </a:cubicBezTo>
                  <a:cubicBezTo>
                    <a:pt x="566" y="1182"/>
                    <a:pt x="556" y="1225"/>
                    <a:pt x="530" y="1265"/>
                  </a:cubicBezTo>
                  <a:cubicBezTo>
                    <a:pt x="521" y="1305"/>
                    <a:pt x="519" y="1333"/>
                    <a:pt x="485" y="1356"/>
                  </a:cubicBezTo>
                  <a:cubicBezTo>
                    <a:pt x="446" y="1343"/>
                    <a:pt x="433" y="1317"/>
                    <a:pt x="401" y="1295"/>
                  </a:cubicBezTo>
                  <a:cubicBezTo>
                    <a:pt x="393" y="1282"/>
                    <a:pt x="367" y="1238"/>
                    <a:pt x="348" y="1227"/>
                  </a:cubicBezTo>
                  <a:cubicBezTo>
                    <a:pt x="332" y="1218"/>
                    <a:pt x="311" y="1220"/>
                    <a:pt x="295" y="1212"/>
                  </a:cubicBezTo>
                  <a:cubicBezTo>
                    <a:pt x="232" y="1180"/>
                    <a:pt x="187" y="1173"/>
                    <a:pt x="113" y="1167"/>
                  </a:cubicBezTo>
                  <a:cubicBezTo>
                    <a:pt x="71" y="1152"/>
                    <a:pt x="51" y="1136"/>
                    <a:pt x="7" y="1136"/>
                  </a:cubicBezTo>
                </a:path>
              </a:pathLst>
            </a:custGeom>
            <a:solidFill>
              <a:srgbClr val="0AA218"/>
            </a:solidFill>
            <a:ln w="9525">
              <a:solidFill>
                <a:schemeClr val="tx1"/>
              </a:solidFill>
              <a:round/>
              <a:headEnd/>
              <a:tailEnd/>
            </a:ln>
          </p:spPr>
          <p:txBody>
            <a:bodyPr/>
            <a:lstStyle/>
            <a:p>
              <a:endParaRPr lang="en-GB"/>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p:cNvSpPr>
            <a:spLocks noChangeArrowheads="1"/>
          </p:cNvSpPr>
          <p:nvPr/>
        </p:nvSpPr>
        <p:spPr bwMode="auto">
          <a:xfrm>
            <a:off x="1331913" y="2349500"/>
            <a:ext cx="6840537" cy="3959225"/>
          </a:xfrm>
          <a:prstGeom prst="rect">
            <a:avLst/>
          </a:prstGeom>
          <a:noFill/>
          <a:ln w="9525">
            <a:noFill/>
            <a:miter lim="800000"/>
            <a:headEnd/>
            <a:tailEnd/>
          </a:ln>
        </p:spPr>
        <p:txBody>
          <a:bodyPr lIns="0" tIns="0" rIns="0" bIns="0"/>
          <a:lstStyle/>
          <a:p>
            <a:pPr marL="365125" indent="-365125">
              <a:lnSpc>
                <a:spcPts val="2800"/>
              </a:lnSpc>
              <a:spcAft>
                <a:spcPts val="1400"/>
              </a:spcAft>
              <a:buClr>
                <a:srgbClr val="0066FF"/>
              </a:buClr>
              <a:buSzPct val="140000"/>
              <a:buFontTx/>
              <a:buChar char="•"/>
            </a:pPr>
            <a:endParaRPr lang="en-US" sz="2000">
              <a:solidFill>
                <a:schemeClr val="tx2"/>
              </a:solidFill>
            </a:endParaRPr>
          </a:p>
        </p:txBody>
      </p:sp>
      <p:sp>
        <p:nvSpPr>
          <p:cNvPr id="10243" name="Text Box 6"/>
          <p:cNvSpPr txBox="1">
            <a:spLocks noChangeArrowheads="1"/>
          </p:cNvSpPr>
          <p:nvPr/>
        </p:nvSpPr>
        <p:spPr bwMode="auto">
          <a:xfrm>
            <a:off x="1258888" y="2060575"/>
            <a:ext cx="2160587" cy="788988"/>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t>Research </a:t>
            </a:r>
            <a:r>
              <a:rPr lang="en-GB">
                <a:solidFill>
                  <a:srgbClr val="CC0000"/>
                </a:solidFill>
              </a:rPr>
              <a:t>1 </a:t>
            </a:r>
          </a:p>
          <a:p>
            <a:pPr>
              <a:spcBef>
                <a:spcPct val="50000"/>
              </a:spcBef>
            </a:pPr>
            <a:r>
              <a:rPr lang="en-GB"/>
              <a:t>HEI </a:t>
            </a:r>
            <a:r>
              <a:rPr lang="en-GB">
                <a:solidFill>
                  <a:srgbClr val="CC0000"/>
                </a:solidFill>
              </a:rPr>
              <a:t>X</a:t>
            </a:r>
            <a:endParaRPr lang="en-US">
              <a:solidFill>
                <a:srgbClr val="CC0000"/>
              </a:solidFill>
            </a:endParaRPr>
          </a:p>
        </p:txBody>
      </p:sp>
      <p:sp>
        <p:nvSpPr>
          <p:cNvPr id="10244" name="Text Box 8"/>
          <p:cNvSpPr txBox="1">
            <a:spLocks noChangeArrowheads="1"/>
          </p:cNvSpPr>
          <p:nvPr/>
        </p:nvSpPr>
        <p:spPr bwMode="auto">
          <a:xfrm>
            <a:off x="1258888" y="2924175"/>
            <a:ext cx="2160587" cy="788988"/>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t>Research </a:t>
            </a:r>
            <a:r>
              <a:rPr lang="en-GB">
                <a:solidFill>
                  <a:srgbClr val="CC0000"/>
                </a:solidFill>
              </a:rPr>
              <a:t>2 </a:t>
            </a:r>
          </a:p>
          <a:p>
            <a:pPr>
              <a:spcBef>
                <a:spcPct val="50000"/>
              </a:spcBef>
            </a:pPr>
            <a:r>
              <a:rPr lang="en-GB"/>
              <a:t>HEI </a:t>
            </a:r>
            <a:r>
              <a:rPr lang="en-GB">
                <a:solidFill>
                  <a:srgbClr val="CC0000"/>
                </a:solidFill>
              </a:rPr>
              <a:t>Y</a:t>
            </a:r>
            <a:endParaRPr lang="en-US">
              <a:solidFill>
                <a:srgbClr val="CC0000"/>
              </a:solidFill>
            </a:endParaRPr>
          </a:p>
        </p:txBody>
      </p:sp>
      <p:sp>
        <p:nvSpPr>
          <p:cNvPr id="10245" name="Text Box 9"/>
          <p:cNvSpPr txBox="1">
            <a:spLocks noChangeArrowheads="1"/>
          </p:cNvSpPr>
          <p:nvPr/>
        </p:nvSpPr>
        <p:spPr bwMode="auto">
          <a:xfrm>
            <a:off x="1258888" y="3792538"/>
            <a:ext cx="2160587" cy="788987"/>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t>Research </a:t>
            </a:r>
            <a:r>
              <a:rPr lang="en-GB">
                <a:solidFill>
                  <a:srgbClr val="CC0000"/>
                </a:solidFill>
              </a:rPr>
              <a:t>3 </a:t>
            </a:r>
          </a:p>
          <a:p>
            <a:pPr>
              <a:spcBef>
                <a:spcPct val="50000"/>
              </a:spcBef>
            </a:pPr>
            <a:r>
              <a:rPr lang="en-GB"/>
              <a:t>HEI </a:t>
            </a:r>
            <a:r>
              <a:rPr lang="en-GB">
                <a:solidFill>
                  <a:srgbClr val="CC0000"/>
                </a:solidFill>
              </a:rPr>
              <a:t>Z</a:t>
            </a:r>
            <a:endParaRPr lang="en-US">
              <a:solidFill>
                <a:srgbClr val="CC0000"/>
              </a:solidFill>
            </a:endParaRPr>
          </a:p>
        </p:txBody>
      </p:sp>
      <p:sp>
        <p:nvSpPr>
          <p:cNvPr id="10246" name="AutoShape 13"/>
          <p:cNvSpPr>
            <a:spLocks noChangeArrowheads="1"/>
          </p:cNvSpPr>
          <p:nvPr/>
        </p:nvSpPr>
        <p:spPr bwMode="auto">
          <a:xfrm>
            <a:off x="6731000" y="2492375"/>
            <a:ext cx="1728788" cy="1657350"/>
          </a:xfrm>
          <a:prstGeom prst="hexagon">
            <a:avLst>
              <a:gd name="adj" fmla="val 26078"/>
              <a:gd name="vf" fmla="val 115470"/>
            </a:avLst>
          </a:prstGeom>
          <a:solidFill>
            <a:schemeClr val="accent1"/>
          </a:solidFill>
          <a:ln w="9525">
            <a:solidFill>
              <a:schemeClr val="tx1"/>
            </a:solidFill>
            <a:miter lim="800000"/>
            <a:headEnd/>
            <a:tailEnd/>
          </a:ln>
        </p:spPr>
        <p:txBody>
          <a:bodyPr wrap="none" anchor="ctr"/>
          <a:lstStyle/>
          <a:p>
            <a:pPr algn="ctr"/>
            <a:r>
              <a:rPr lang="en-GB"/>
              <a:t>Impact</a:t>
            </a:r>
            <a:endParaRPr lang="en-US"/>
          </a:p>
        </p:txBody>
      </p:sp>
      <p:sp>
        <p:nvSpPr>
          <p:cNvPr id="10247" name="Text Box 15"/>
          <p:cNvSpPr txBox="1">
            <a:spLocks noChangeArrowheads="1"/>
          </p:cNvSpPr>
          <p:nvPr/>
        </p:nvSpPr>
        <p:spPr bwMode="auto">
          <a:xfrm>
            <a:off x="4283075" y="2781300"/>
            <a:ext cx="1441450" cy="1063625"/>
          </a:xfrm>
          <a:prstGeom prst="rect">
            <a:avLst/>
          </a:prstGeom>
          <a:solidFill>
            <a:schemeClr val="accent1"/>
          </a:solidFill>
          <a:ln w="9525">
            <a:solidFill>
              <a:schemeClr val="tx1"/>
            </a:solidFill>
            <a:miter lim="800000"/>
            <a:headEnd/>
            <a:tailEnd/>
          </a:ln>
        </p:spPr>
        <p:txBody>
          <a:bodyPr>
            <a:spAutoFit/>
          </a:bodyPr>
          <a:lstStyle/>
          <a:p>
            <a:pPr>
              <a:spcBef>
                <a:spcPct val="50000"/>
              </a:spcBef>
            </a:pPr>
            <a:r>
              <a:rPr lang="en-GB"/>
              <a:t>Exploited by HEI </a:t>
            </a:r>
            <a:r>
              <a:rPr lang="en-GB">
                <a:solidFill>
                  <a:srgbClr val="CC0000"/>
                </a:solidFill>
              </a:rPr>
              <a:t>Z</a:t>
            </a:r>
          </a:p>
          <a:p>
            <a:pPr>
              <a:spcBef>
                <a:spcPct val="50000"/>
              </a:spcBef>
            </a:pPr>
            <a:endParaRPr lang="en-US">
              <a:solidFill>
                <a:srgbClr val="CC0000"/>
              </a:solidFill>
            </a:endParaRPr>
          </a:p>
        </p:txBody>
      </p:sp>
      <p:cxnSp>
        <p:nvCxnSpPr>
          <p:cNvPr id="10248" name="AutoShape 16"/>
          <p:cNvCxnSpPr>
            <a:cxnSpLocks noChangeShapeType="1"/>
            <a:stCxn id="10243" idx="3"/>
            <a:endCxn id="10247" idx="1"/>
          </p:cNvCxnSpPr>
          <p:nvPr/>
        </p:nvCxnSpPr>
        <p:spPr bwMode="auto">
          <a:xfrm>
            <a:off x="3419475" y="2455863"/>
            <a:ext cx="863600" cy="857250"/>
          </a:xfrm>
          <a:prstGeom prst="bentConnector3">
            <a:avLst>
              <a:gd name="adj1" fmla="val 49815"/>
            </a:avLst>
          </a:prstGeom>
          <a:noFill/>
          <a:ln w="9525">
            <a:solidFill>
              <a:schemeClr val="tx1"/>
            </a:solidFill>
            <a:miter lim="800000"/>
            <a:headEnd/>
            <a:tailEnd type="triangle" w="med" len="med"/>
          </a:ln>
        </p:spPr>
      </p:cxnSp>
      <p:cxnSp>
        <p:nvCxnSpPr>
          <p:cNvPr id="10249" name="AutoShape 17"/>
          <p:cNvCxnSpPr>
            <a:cxnSpLocks noChangeShapeType="1"/>
            <a:stCxn id="10245" idx="3"/>
            <a:endCxn id="10247" idx="1"/>
          </p:cNvCxnSpPr>
          <p:nvPr/>
        </p:nvCxnSpPr>
        <p:spPr bwMode="auto">
          <a:xfrm flipV="1">
            <a:off x="3419475" y="3313113"/>
            <a:ext cx="863600" cy="874712"/>
          </a:xfrm>
          <a:prstGeom prst="bentConnector3">
            <a:avLst>
              <a:gd name="adj1" fmla="val 49815"/>
            </a:avLst>
          </a:prstGeom>
          <a:noFill/>
          <a:ln w="9525">
            <a:solidFill>
              <a:schemeClr val="tx1"/>
            </a:solidFill>
            <a:miter lim="800000"/>
            <a:headEnd/>
            <a:tailEnd type="triangle" w="med" len="med"/>
          </a:ln>
        </p:spPr>
      </p:cxnSp>
      <p:cxnSp>
        <p:nvCxnSpPr>
          <p:cNvPr id="10250" name="AutoShape 18"/>
          <p:cNvCxnSpPr>
            <a:cxnSpLocks noChangeShapeType="1"/>
            <a:stCxn id="10244" idx="3"/>
            <a:endCxn id="10247" idx="1"/>
          </p:cNvCxnSpPr>
          <p:nvPr/>
        </p:nvCxnSpPr>
        <p:spPr bwMode="auto">
          <a:xfrm flipV="1">
            <a:off x="3419475" y="3313113"/>
            <a:ext cx="863600" cy="6350"/>
          </a:xfrm>
          <a:prstGeom prst="straightConnector1">
            <a:avLst/>
          </a:prstGeom>
          <a:noFill/>
          <a:ln w="9525">
            <a:solidFill>
              <a:schemeClr val="tx1"/>
            </a:solidFill>
            <a:round/>
            <a:headEnd/>
            <a:tailEnd type="triangle" w="med" len="med"/>
          </a:ln>
        </p:spPr>
      </p:cxnSp>
      <p:sp>
        <p:nvSpPr>
          <p:cNvPr id="10251" name="AutoShape 19"/>
          <p:cNvSpPr>
            <a:spLocks noChangeArrowheads="1"/>
          </p:cNvSpPr>
          <p:nvPr/>
        </p:nvSpPr>
        <p:spPr bwMode="auto">
          <a:xfrm>
            <a:off x="5797550" y="3141663"/>
            <a:ext cx="935038" cy="358775"/>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GB"/>
          </a:p>
        </p:txBody>
      </p:sp>
      <p:grpSp>
        <p:nvGrpSpPr>
          <p:cNvPr id="2" name="Group 14"/>
          <p:cNvGrpSpPr>
            <a:grpSpLocks/>
          </p:cNvGrpSpPr>
          <p:nvPr/>
        </p:nvGrpSpPr>
        <p:grpSpPr bwMode="auto">
          <a:xfrm>
            <a:off x="971550" y="1989138"/>
            <a:ext cx="423863" cy="2527300"/>
            <a:chOff x="971550" y="1989138"/>
            <a:chExt cx="423863" cy="2527300"/>
          </a:xfrm>
        </p:grpSpPr>
        <p:sp>
          <p:nvSpPr>
            <p:cNvPr id="10253" name="Freeform 20"/>
            <p:cNvSpPr>
              <a:spLocks/>
            </p:cNvSpPr>
            <p:nvPr/>
          </p:nvSpPr>
          <p:spPr bwMode="auto">
            <a:xfrm>
              <a:off x="971550" y="1989138"/>
              <a:ext cx="423863" cy="727075"/>
            </a:xfrm>
            <a:custGeom>
              <a:avLst/>
              <a:gdLst>
                <a:gd name="T0" fmla="*/ 0 w 1610"/>
                <a:gd name="T1" fmla="*/ 2147483647 h 1978"/>
                <a:gd name="T2" fmla="*/ 2147483647 w 1610"/>
                <a:gd name="T3" fmla="*/ 2147483647 h 1978"/>
                <a:gd name="T4" fmla="*/ 2147483647 w 1610"/>
                <a:gd name="T5" fmla="*/ 2147483647 h 1978"/>
                <a:gd name="T6" fmla="*/ 2147483647 w 1610"/>
                <a:gd name="T7" fmla="*/ 2147483647 h 1978"/>
                <a:gd name="T8" fmla="*/ 2147483647 w 1610"/>
                <a:gd name="T9" fmla="*/ 2147483647 h 1978"/>
                <a:gd name="T10" fmla="*/ 2147483647 w 1610"/>
                <a:gd name="T11" fmla="*/ 2147483647 h 1978"/>
                <a:gd name="T12" fmla="*/ 2147483647 w 1610"/>
                <a:gd name="T13" fmla="*/ 2147483647 h 1978"/>
                <a:gd name="T14" fmla="*/ 2147483647 w 1610"/>
                <a:gd name="T15" fmla="*/ 2147483647 h 1978"/>
                <a:gd name="T16" fmla="*/ 2147483647 w 1610"/>
                <a:gd name="T17" fmla="*/ 2147483647 h 1978"/>
                <a:gd name="T18" fmla="*/ 2147483647 w 1610"/>
                <a:gd name="T19" fmla="*/ 2147483647 h 1978"/>
                <a:gd name="T20" fmla="*/ 2147483647 w 1610"/>
                <a:gd name="T21" fmla="*/ 2147483647 h 1978"/>
                <a:gd name="T22" fmla="*/ 2147483647 w 1610"/>
                <a:gd name="T23" fmla="*/ 2147483647 h 1978"/>
                <a:gd name="T24" fmla="*/ 2147483647 w 1610"/>
                <a:gd name="T25" fmla="*/ 2147483647 h 1978"/>
                <a:gd name="T26" fmla="*/ 2147483647 w 1610"/>
                <a:gd name="T27" fmla="*/ 2147483647 h 1978"/>
                <a:gd name="T28" fmla="*/ 2147483647 w 1610"/>
                <a:gd name="T29" fmla="*/ 2147483647 h 1978"/>
                <a:gd name="T30" fmla="*/ 2147483647 w 1610"/>
                <a:gd name="T31" fmla="*/ 2147483647 h 1978"/>
                <a:gd name="T32" fmla="*/ 2147483647 w 1610"/>
                <a:gd name="T33" fmla="*/ 2147483647 h 1978"/>
                <a:gd name="T34" fmla="*/ 2147483647 w 1610"/>
                <a:gd name="T35" fmla="*/ 2147483647 h 1978"/>
                <a:gd name="T36" fmla="*/ 2147483647 w 1610"/>
                <a:gd name="T37" fmla="*/ 2147483647 h 1978"/>
                <a:gd name="T38" fmla="*/ 2147483647 w 1610"/>
                <a:gd name="T39" fmla="*/ 2147483647 h 1978"/>
                <a:gd name="T40" fmla="*/ 2147483647 w 1610"/>
                <a:gd name="T41" fmla="*/ 2147483647 h 1978"/>
                <a:gd name="T42" fmla="*/ 2147483647 w 1610"/>
                <a:gd name="T43" fmla="*/ 2147483647 h 1978"/>
                <a:gd name="T44" fmla="*/ 2147483647 w 1610"/>
                <a:gd name="T45" fmla="*/ 2147483647 h 1978"/>
                <a:gd name="T46" fmla="*/ 2147483647 w 1610"/>
                <a:gd name="T47" fmla="*/ 2147483647 h 1978"/>
                <a:gd name="T48" fmla="*/ 2147483647 w 1610"/>
                <a:gd name="T49" fmla="*/ 2147483647 h 1978"/>
                <a:gd name="T50" fmla="*/ 2147483647 w 1610"/>
                <a:gd name="T51" fmla="*/ 2147483647 h 1978"/>
                <a:gd name="T52" fmla="*/ 2147483647 w 1610"/>
                <a:gd name="T53" fmla="*/ 2147483647 h 1978"/>
                <a:gd name="T54" fmla="*/ 2147483647 w 1610"/>
                <a:gd name="T55" fmla="*/ 2147483647 h 1978"/>
                <a:gd name="T56" fmla="*/ 2147483647 w 1610"/>
                <a:gd name="T57" fmla="*/ 2147483647 h 1978"/>
                <a:gd name="T58" fmla="*/ 2147483647 w 1610"/>
                <a:gd name="T59" fmla="*/ 2147483647 h 1978"/>
                <a:gd name="T60" fmla="*/ 2147483647 w 1610"/>
                <a:gd name="T61" fmla="*/ 2147483647 h 1978"/>
                <a:gd name="T62" fmla="*/ 2147483647 w 1610"/>
                <a:gd name="T63" fmla="*/ 2147483647 h 1978"/>
                <a:gd name="T64" fmla="*/ 2147483647 w 1610"/>
                <a:gd name="T65" fmla="*/ 2147483647 h 1978"/>
                <a:gd name="T66" fmla="*/ 2147483647 w 1610"/>
                <a:gd name="T67" fmla="*/ 2147483647 h 1978"/>
                <a:gd name="T68" fmla="*/ 2147483647 w 1610"/>
                <a:gd name="T69" fmla="*/ 2147483647 h 1978"/>
                <a:gd name="T70" fmla="*/ 2147483647 w 1610"/>
                <a:gd name="T71" fmla="*/ 2147483647 h 1978"/>
                <a:gd name="T72" fmla="*/ 2147483647 w 1610"/>
                <a:gd name="T73" fmla="*/ 2147483647 h 1978"/>
                <a:gd name="T74" fmla="*/ 2147483647 w 1610"/>
                <a:gd name="T75" fmla="*/ 2147483647 h 1978"/>
                <a:gd name="T76" fmla="*/ 2147483647 w 1610"/>
                <a:gd name="T77" fmla="*/ 2147483647 h 1978"/>
                <a:gd name="T78" fmla="*/ 2147483647 w 1610"/>
                <a:gd name="T79" fmla="*/ 2147483647 h 1978"/>
                <a:gd name="T80" fmla="*/ 2147483647 w 1610"/>
                <a:gd name="T81" fmla="*/ 2147483647 h 1978"/>
                <a:gd name="T82" fmla="*/ 2147483647 w 1610"/>
                <a:gd name="T83" fmla="*/ 2147483647 h 1978"/>
                <a:gd name="T84" fmla="*/ 2147483647 w 1610"/>
                <a:gd name="T85" fmla="*/ 2147483647 h 1978"/>
                <a:gd name="T86" fmla="*/ 2147483647 w 1610"/>
                <a:gd name="T87" fmla="*/ 2147483647 h 1978"/>
                <a:gd name="T88" fmla="*/ 2147483647 w 1610"/>
                <a:gd name="T89" fmla="*/ 2147483647 h 1978"/>
                <a:gd name="T90" fmla="*/ 2147483647 w 1610"/>
                <a:gd name="T91" fmla="*/ 2147483647 h 1978"/>
                <a:gd name="T92" fmla="*/ 2147483647 w 1610"/>
                <a:gd name="T93" fmla="*/ 2147483647 h 1978"/>
                <a:gd name="T94" fmla="*/ 2147483647 w 1610"/>
                <a:gd name="T95" fmla="*/ 2147483647 h 1978"/>
                <a:gd name="T96" fmla="*/ 2147483647 w 1610"/>
                <a:gd name="T97" fmla="*/ 2147483647 h 197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0"/>
                <a:gd name="T148" fmla="*/ 0 h 1978"/>
                <a:gd name="T149" fmla="*/ 1610 w 1610"/>
                <a:gd name="T150" fmla="*/ 1978 h 197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0" h="1978">
                  <a:moveTo>
                    <a:pt x="0" y="1083"/>
                  </a:moveTo>
                  <a:cubicBezTo>
                    <a:pt x="11" y="1131"/>
                    <a:pt x="40" y="1159"/>
                    <a:pt x="68" y="1197"/>
                  </a:cubicBezTo>
                  <a:cubicBezTo>
                    <a:pt x="112" y="1256"/>
                    <a:pt x="141" y="1336"/>
                    <a:pt x="204" y="1379"/>
                  </a:cubicBezTo>
                  <a:cubicBezTo>
                    <a:pt x="239" y="1433"/>
                    <a:pt x="265" y="1491"/>
                    <a:pt x="318" y="1530"/>
                  </a:cubicBezTo>
                  <a:cubicBezTo>
                    <a:pt x="328" y="1560"/>
                    <a:pt x="344" y="1580"/>
                    <a:pt x="363" y="1606"/>
                  </a:cubicBezTo>
                  <a:cubicBezTo>
                    <a:pt x="376" y="1642"/>
                    <a:pt x="409" y="1686"/>
                    <a:pt x="447" y="1697"/>
                  </a:cubicBezTo>
                  <a:cubicBezTo>
                    <a:pt x="454" y="1721"/>
                    <a:pt x="457" y="1755"/>
                    <a:pt x="477" y="1773"/>
                  </a:cubicBezTo>
                  <a:cubicBezTo>
                    <a:pt x="491" y="1785"/>
                    <a:pt x="523" y="1803"/>
                    <a:pt x="523" y="1803"/>
                  </a:cubicBezTo>
                  <a:cubicBezTo>
                    <a:pt x="537" y="1866"/>
                    <a:pt x="577" y="1931"/>
                    <a:pt x="621" y="1978"/>
                  </a:cubicBezTo>
                  <a:cubicBezTo>
                    <a:pt x="633" y="1930"/>
                    <a:pt x="652" y="1885"/>
                    <a:pt x="674" y="1841"/>
                  </a:cubicBezTo>
                  <a:cubicBezTo>
                    <a:pt x="696" y="1797"/>
                    <a:pt x="710" y="1737"/>
                    <a:pt x="727" y="1690"/>
                  </a:cubicBezTo>
                  <a:cubicBezTo>
                    <a:pt x="754" y="1613"/>
                    <a:pt x="793" y="1540"/>
                    <a:pt x="818" y="1462"/>
                  </a:cubicBezTo>
                  <a:cubicBezTo>
                    <a:pt x="849" y="1365"/>
                    <a:pt x="854" y="1248"/>
                    <a:pt x="902" y="1159"/>
                  </a:cubicBezTo>
                  <a:cubicBezTo>
                    <a:pt x="919" y="1088"/>
                    <a:pt x="895" y="1173"/>
                    <a:pt x="932" y="1098"/>
                  </a:cubicBezTo>
                  <a:cubicBezTo>
                    <a:pt x="939" y="1084"/>
                    <a:pt x="940" y="1067"/>
                    <a:pt x="947" y="1053"/>
                  </a:cubicBezTo>
                  <a:cubicBezTo>
                    <a:pt x="964" y="1018"/>
                    <a:pt x="991" y="989"/>
                    <a:pt x="1008" y="954"/>
                  </a:cubicBezTo>
                  <a:cubicBezTo>
                    <a:pt x="1055" y="860"/>
                    <a:pt x="1113" y="774"/>
                    <a:pt x="1174" y="689"/>
                  </a:cubicBezTo>
                  <a:cubicBezTo>
                    <a:pt x="1194" y="662"/>
                    <a:pt x="1203" y="638"/>
                    <a:pt x="1227" y="613"/>
                  </a:cubicBezTo>
                  <a:cubicBezTo>
                    <a:pt x="1241" y="559"/>
                    <a:pt x="1281" y="495"/>
                    <a:pt x="1326" y="462"/>
                  </a:cubicBezTo>
                  <a:cubicBezTo>
                    <a:pt x="1343" y="436"/>
                    <a:pt x="1364" y="413"/>
                    <a:pt x="1379" y="386"/>
                  </a:cubicBezTo>
                  <a:cubicBezTo>
                    <a:pt x="1386" y="374"/>
                    <a:pt x="1387" y="360"/>
                    <a:pt x="1394" y="348"/>
                  </a:cubicBezTo>
                  <a:cubicBezTo>
                    <a:pt x="1410" y="322"/>
                    <a:pt x="1437" y="299"/>
                    <a:pt x="1455" y="272"/>
                  </a:cubicBezTo>
                  <a:cubicBezTo>
                    <a:pt x="1466" y="238"/>
                    <a:pt x="1479" y="226"/>
                    <a:pt x="1508" y="204"/>
                  </a:cubicBezTo>
                  <a:cubicBezTo>
                    <a:pt x="1528" y="164"/>
                    <a:pt x="1531" y="121"/>
                    <a:pt x="1553" y="83"/>
                  </a:cubicBezTo>
                  <a:cubicBezTo>
                    <a:pt x="1595" y="9"/>
                    <a:pt x="1541" y="90"/>
                    <a:pt x="1591" y="30"/>
                  </a:cubicBezTo>
                  <a:cubicBezTo>
                    <a:pt x="1597" y="23"/>
                    <a:pt x="1610" y="15"/>
                    <a:pt x="1606" y="7"/>
                  </a:cubicBezTo>
                  <a:cubicBezTo>
                    <a:pt x="1603" y="0"/>
                    <a:pt x="1591" y="13"/>
                    <a:pt x="1584" y="15"/>
                  </a:cubicBezTo>
                  <a:cubicBezTo>
                    <a:pt x="1576" y="18"/>
                    <a:pt x="1569" y="20"/>
                    <a:pt x="1561" y="22"/>
                  </a:cubicBezTo>
                  <a:cubicBezTo>
                    <a:pt x="1539" y="44"/>
                    <a:pt x="1523" y="57"/>
                    <a:pt x="1493" y="68"/>
                  </a:cubicBezTo>
                  <a:cubicBezTo>
                    <a:pt x="1461" y="99"/>
                    <a:pt x="1429" y="132"/>
                    <a:pt x="1394" y="159"/>
                  </a:cubicBezTo>
                  <a:cubicBezTo>
                    <a:pt x="1345" y="196"/>
                    <a:pt x="1302" y="203"/>
                    <a:pt x="1258" y="250"/>
                  </a:cubicBezTo>
                  <a:cubicBezTo>
                    <a:pt x="1242" y="295"/>
                    <a:pt x="1210" y="306"/>
                    <a:pt x="1182" y="340"/>
                  </a:cubicBezTo>
                  <a:cubicBezTo>
                    <a:pt x="1145" y="384"/>
                    <a:pt x="1102" y="428"/>
                    <a:pt x="1061" y="469"/>
                  </a:cubicBezTo>
                  <a:cubicBezTo>
                    <a:pt x="1000" y="609"/>
                    <a:pt x="897" y="718"/>
                    <a:pt x="818" y="848"/>
                  </a:cubicBezTo>
                  <a:cubicBezTo>
                    <a:pt x="816" y="858"/>
                    <a:pt x="818" y="871"/>
                    <a:pt x="811" y="879"/>
                  </a:cubicBezTo>
                  <a:cubicBezTo>
                    <a:pt x="799" y="893"/>
                    <a:pt x="778" y="896"/>
                    <a:pt x="765" y="909"/>
                  </a:cubicBezTo>
                  <a:cubicBezTo>
                    <a:pt x="757" y="917"/>
                    <a:pt x="751" y="927"/>
                    <a:pt x="742" y="932"/>
                  </a:cubicBezTo>
                  <a:cubicBezTo>
                    <a:pt x="728" y="940"/>
                    <a:pt x="697" y="947"/>
                    <a:pt x="697" y="947"/>
                  </a:cubicBezTo>
                  <a:cubicBezTo>
                    <a:pt x="692" y="955"/>
                    <a:pt x="688" y="964"/>
                    <a:pt x="682" y="970"/>
                  </a:cubicBezTo>
                  <a:cubicBezTo>
                    <a:pt x="676" y="976"/>
                    <a:pt x="665" y="978"/>
                    <a:pt x="659" y="985"/>
                  </a:cubicBezTo>
                  <a:cubicBezTo>
                    <a:pt x="654" y="991"/>
                    <a:pt x="655" y="1000"/>
                    <a:pt x="651" y="1007"/>
                  </a:cubicBezTo>
                  <a:cubicBezTo>
                    <a:pt x="627" y="1051"/>
                    <a:pt x="598" y="1091"/>
                    <a:pt x="576" y="1136"/>
                  </a:cubicBezTo>
                  <a:cubicBezTo>
                    <a:pt x="566" y="1182"/>
                    <a:pt x="556" y="1225"/>
                    <a:pt x="530" y="1265"/>
                  </a:cubicBezTo>
                  <a:cubicBezTo>
                    <a:pt x="521" y="1305"/>
                    <a:pt x="519" y="1333"/>
                    <a:pt x="485" y="1356"/>
                  </a:cubicBezTo>
                  <a:cubicBezTo>
                    <a:pt x="446" y="1343"/>
                    <a:pt x="433" y="1317"/>
                    <a:pt x="401" y="1295"/>
                  </a:cubicBezTo>
                  <a:cubicBezTo>
                    <a:pt x="393" y="1282"/>
                    <a:pt x="367" y="1238"/>
                    <a:pt x="348" y="1227"/>
                  </a:cubicBezTo>
                  <a:cubicBezTo>
                    <a:pt x="332" y="1218"/>
                    <a:pt x="311" y="1220"/>
                    <a:pt x="295" y="1212"/>
                  </a:cubicBezTo>
                  <a:cubicBezTo>
                    <a:pt x="232" y="1180"/>
                    <a:pt x="187" y="1173"/>
                    <a:pt x="113" y="1167"/>
                  </a:cubicBezTo>
                  <a:cubicBezTo>
                    <a:pt x="71" y="1152"/>
                    <a:pt x="51" y="1136"/>
                    <a:pt x="7" y="1136"/>
                  </a:cubicBezTo>
                </a:path>
              </a:pathLst>
            </a:custGeom>
            <a:solidFill>
              <a:srgbClr val="0AA218"/>
            </a:solidFill>
            <a:ln w="9525">
              <a:solidFill>
                <a:schemeClr val="tx1"/>
              </a:solidFill>
              <a:round/>
              <a:headEnd/>
              <a:tailEnd/>
            </a:ln>
          </p:spPr>
          <p:txBody>
            <a:bodyPr/>
            <a:lstStyle/>
            <a:p>
              <a:endParaRPr lang="en-GB"/>
            </a:p>
          </p:txBody>
        </p:sp>
        <p:sp>
          <p:nvSpPr>
            <p:cNvPr id="10254" name="Freeform 21"/>
            <p:cNvSpPr>
              <a:spLocks/>
            </p:cNvSpPr>
            <p:nvPr/>
          </p:nvSpPr>
          <p:spPr bwMode="auto">
            <a:xfrm>
              <a:off x="971550" y="2924175"/>
              <a:ext cx="423863" cy="727075"/>
            </a:xfrm>
            <a:custGeom>
              <a:avLst/>
              <a:gdLst>
                <a:gd name="T0" fmla="*/ 0 w 1610"/>
                <a:gd name="T1" fmla="*/ 2147483647 h 1978"/>
                <a:gd name="T2" fmla="*/ 2147483647 w 1610"/>
                <a:gd name="T3" fmla="*/ 2147483647 h 1978"/>
                <a:gd name="T4" fmla="*/ 2147483647 w 1610"/>
                <a:gd name="T5" fmla="*/ 2147483647 h 1978"/>
                <a:gd name="T6" fmla="*/ 2147483647 w 1610"/>
                <a:gd name="T7" fmla="*/ 2147483647 h 1978"/>
                <a:gd name="T8" fmla="*/ 2147483647 w 1610"/>
                <a:gd name="T9" fmla="*/ 2147483647 h 1978"/>
                <a:gd name="T10" fmla="*/ 2147483647 w 1610"/>
                <a:gd name="T11" fmla="*/ 2147483647 h 1978"/>
                <a:gd name="T12" fmla="*/ 2147483647 w 1610"/>
                <a:gd name="T13" fmla="*/ 2147483647 h 1978"/>
                <a:gd name="T14" fmla="*/ 2147483647 w 1610"/>
                <a:gd name="T15" fmla="*/ 2147483647 h 1978"/>
                <a:gd name="T16" fmla="*/ 2147483647 w 1610"/>
                <a:gd name="T17" fmla="*/ 2147483647 h 1978"/>
                <a:gd name="T18" fmla="*/ 2147483647 w 1610"/>
                <a:gd name="T19" fmla="*/ 2147483647 h 1978"/>
                <a:gd name="T20" fmla="*/ 2147483647 w 1610"/>
                <a:gd name="T21" fmla="*/ 2147483647 h 1978"/>
                <a:gd name="T22" fmla="*/ 2147483647 w 1610"/>
                <a:gd name="T23" fmla="*/ 2147483647 h 1978"/>
                <a:gd name="T24" fmla="*/ 2147483647 w 1610"/>
                <a:gd name="T25" fmla="*/ 2147483647 h 1978"/>
                <a:gd name="T26" fmla="*/ 2147483647 w 1610"/>
                <a:gd name="T27" fmla="*/ 2147483647 h 1978"/>
                <a:gd name="T28" fmla="*/ 2147483647 w 1610"/>
                <a:gd name="T29" fmla="*/ 2147483647 h 1978"/>
                <a:gd name="T30" fmla="*/ 2147483647 w 1610"/>
                <a:gd name="T31" fmla="*/ 2147483647 h 1978"/>
                <a:gd name="T32" fmla="*/ 2147483647 w 1610"/>
                <a:gd name="T33" fmla="*/ 2147483647 h 1978"/>
                <a:gd name="T34" fmla="*/ 2147483647 w 1610"/>
                <a:gd name="T35" fmla="*/ 2147483647 h 1978"/>
                <a:gd name="T36" fmla="*/ 2147483647 w 1610"/>
                <a:gd name="T37" fmla="*/ 2147483647 h 1978"/>
                <a:gd name="T38" fmla="*/ 2147483647 w 1610"/>
                <a:gd name="T39" fmla="*/ 2147483647 h 1978"/>
                <a:gd name="T40" fmla="*/ 2147483647 w 1610"/>
                <a:gd name="T41" fmla="*/ 2147483647 h 1978"/>
                <a:gd name="T42" fmla="*/ 2147483647 w 1610"/>
                <a:gd name="T43" fmla="*/ 2147483647 h 1978"/>
                <a:gd name="T44" fmla="*/ 2147483647 w 1610"/>
                <a:gd name="T45" fmla="*/ 2147483647 h 1978"/>
                <a:gd name="T46" fmla="*/ 2147483647 w 1610"/>
                <a:gd name="T47" fmla="*/ 2147483647 h 1978"/>
                <a:gd name="T48" fmla="*/ 2147483647 w 1610"/>
                <a:gd name="T49" fmla="*/ 2147483647 h 1978"/>
                <a:gd name="T50" fmla="*/ 2147483647 w 1610"/>
                <a:gd name="T51" fmla="*/ 2147483647 h 1978"/>
                <a:gd name="T52" fmla="*/ 2147483647 w 1610"/>
                <a:gd name="T53" fmla="*/ 2147483647 h 1978"/>
                <a:gd name="T54" fmla="*/ 2147483647 w 1610"/>
                <a:gd name="T55" fmla="*/ 2147483647 h 1978"/>
                <a:gd name="T56" fmla="*/ 2147483647 w 1610"/>
                <a:gd name="T57" fmla="*/ 2147483647 h 1978"/>
                <a:gd name="T58" fmla="*/ 2147483647 w 1610"/>
                <a:gd name="T59" fmla="*/ 2147483647 h 1978"/>
                <a:gd name="T60" fmla="*/ 2147483647 w 1610"/>
                <a:gd name="T61" fmla="*/ 2147483647 h 1978"/>
                <a:gd name="T62" fmla="*/ 2147483647 w 1610"/>
                <a:gd name="T63" fmla="*/ 2147483647 h 1978"/>
                <a:gd name="T64" fmla="*/ 2147483647 w 1610"/>
                <a:gd name="T65" fmla="*/ 2147483647 h 1978"/>
                <a:gd name="T66" fmla="*/ 2147483647 w 1610"/>
                <a:gd name="T67" fmla="*/ 2147483647 h 1978"/>
                <a:gd name="T68" fmla="*/ 2147483647 w 1610"/>
                <a:gd name="T69" fmla="*/ 2147483647 h 1978"/>
                <a:gd name="T70" fmla="*/ 2147483647 w 1610"/>
                <a:gd name="T71" fmla="*/ 2147483647 h 1978"/>
                <a:gd name="T72" fmla="*/ 2147483647 w 1610"/>
                <a:gd name="T73" fmla="*/ 2147483647 h 1978"/>
                <a:gd name="T74" fmla="*/ 2147483647 w 1610"/>
                <a:gd name="T75" fmla="*/ 2147483647 h 1978"/>
                <a:gd name="T76" fmla="*/ 2147483647 w 1610"/>
                <a:gd name="T77" fmla="*/ 2147483647 h 1978"/>
                <a:gd name="T78" fmla="*/ 2147483647 w 1610"/>
                <a:gd name="T79" fmla="*/ 2147483647 h 1978"/>
                <a:gd name="T80" fmla="*/ 2147483647 w 1610"/>
                <a:gd name="T81" fmla="*/ 2147483647 h 1978"/>
                <a:gd name="T82" fmla="*/ 2147483647 w 1610"/>
                <a:gd name="T83" fmla="*/ 2147483647 h 1978"/>
                <a:gd name="T84" fmla="*/ 2147483647 w 1610"/>
                <a:gd name="T85" fmla="*/ 2147483647 h 1978"/>
                <a:gd name="T86" fmla="*/ 2147483647 w 1610"/>
                <a:gd name="T87" fmla="*/ 2147483647 h 1978"/>
                <a:gd name="T88" fmla="*/ 2147483647 w 1610"/>
                <a:gd name="T89" fmla="*/ 2147483647 h 1978"/>
                <a:gd name="T90" fmla="*/ 2147483647 w 1610"/>
                <a:gd name="T91" fmla="*/ 2147483647 h 1978"/>
                <a:gd name="T92" fmla="*/ 2147483647 w 1610"/>
                <a:gd name="T93" fmla="*/ 2147483647 h 1978"/>
                <a:gd name="T94" fmla="*/ 2147483647 w 1610"/>
                <a:gd name="T95" fmla="*/ 2147483647 h 1978"/>
                <a:gd name="T96" fmla="*/ 2147483647 w 1610"/>
                <a:gd name="T97" fmla="*/ 2147483647 h 197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0"/>
                <a:gd name="T148" fmla="*/ 0 h 1978"/>
                <a:gd name="T149" fmla="*/ 1610 w 1610"/>
                <a:gd name="T150" fmla="*/ 1978 h 197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0" h="1978">
                  <a:moveTo>
                    <a:pt x="0" y="1083"/>
                  </a:moveTo>
                  <a:cubicBezTo>
                    <a:pt x="11" y="1131"/>
                    <a:pt x="40" y="1159"/>
                    <a:pt x="68" y="1197"/>
                  </a:cubicBezTo>
                  <a:cubicBezTo>
                    <a:pt x="112" y="1256"/>
                    <a:pt x="141" y="1336"/>
                    <a:pt x="204" y="1379"/>
                  </a:cubicBezTo>
                  <a:cubicBezTo>
                    <a:pt x="239" y="1433"/>
                    <a:pt x="265" y="1491"/>
                    <a:pt x="318" y="1530"/>
                  </a:cubicBezTo>
                  <a:cubicBezTo>
                    <a:pt x="328" y="1560"/>
                    <a:pt x="344" y="1580"/>
                    <a:pt x="363" y="1606"/>
                  </a:cubicBezTo>
                  <a:cubicBezTo>
                    <a:pt x="376" y="1642"/>
                    <a:pt x="409" y="1686"/>
                    <a:pt x="447" y="1697"/>
                  </a:cubicBezTo>
                  <a:cubicBezTo>
                    <a:pt x="454" y="1721"/>
                    <a:pt x="457" y="1755"/>
                    <a:pt x="477" y="1773"/>
                  </a:cubicBezTo>
                  <a:cubicBezTo>
                    <a:pt x="491" y="1785"/>
                    <a:pt x="523" y="1803"/>
                    <a:pt x="523" y="1803"/>
                  </a:cubicBezTo>
                  <a:cubicBezTo>
                    <a:pt x="537" y="1866"/>
                    <a:pt x="577" y="1931"/>
                    <a:pt x="621" y="1978"/>
                  </a:cubicBezTo>
                  <a:cubicBezTo>
                    <a:pt x="633" y="1930"/>
                    <a:pt x="652" y="1885"/>
                    <a:pt x="674" y="1841"/>
                  </a:cubicBezTo>
                  <a:cubicBezTo>
                    <a:pt x="696" y="1797"/>
                    <a:pt x="710" y="1737"/>
                    <a:pt x="727" y="1690"/>
                  </a:cubicBezTo>
                  <a:cubicBezTo>
                    <a:pt x="754" y="1613"/>
                    <a:pt x="793" y="1540"/>
                    <a:pt x="818" y="1462"/>
                  </a:cubicBezTo>
                  <a:cubicBezTo>
                    <a:pt x="849" y="1365"/>
                    <a:pt x="854" y="1248"/>
                    <a:pt x="902" y="1159"/>
                  </a:cubicBezTo>
                  <a:cubicBezTo>
                    <a:pt x="919" y="1088"/>
                    <a:pt x="895" y="1173"/>
                    <a:pt x="932" y="1098"/>
                  </a:cubicBezTo>
                  <a:cubicBezTo>
                    <a:pt x="939" y="1084"/>
                    <a:pt x="940" y="1067"/>
                    <a:pt x="947" y="1053"/>
                  </a:cubicBezTo>
                  <a:cubicBezTo>
                    <a:pt x="964" y="1018"/>
                    <a:pt x="991" y="989"/>
                    <a:pt x="1008" y="954"/>
                  </a:cubicBezTo>
                  <a:cubicBezTo>
                    <a:pt x="1055" y="860"/>
                    <a:pt x="1113" y="774"/>
                    <a:pt x="1174" y="689"/>
                  </a:cubicBezTo>
                  <a:cubicBezTo>
                    <a:pt x="1194" y="662"/>
                    <a:pt x="1203" y="638"/>
                    <a:pt x="1227" y="613"/>
                  </a:cubicBezTo>
                  <a:cubicBezTo>
                    <a:pt x="1241" y="559"/>
                    <a:pt x="1281" y="495"/>
                    <a:pt x="1326" y="462"/>
                  </a:cubicBezTo>
                  <a:cubicBezTo>
                    <a:pt x="1343" y="436"/>
                    <a:pt x="1364" y="413"/>
                    <a:pt x="1379" y="386"/>
                  </a:cubicBezTo>
                  <a:cubicBezTo>
                    <a:pt x="1386" y="374"/>
                    <a:pt x="1387" y="360"/>
                    <a:pt x="1394" y="348"/>
                  </a:cubicBezTo>
                  <a:cubicBezTo>
                    <a:pt x="1410" y="322"/>
                    <a:pt x="1437" y="299"/>
                    <a:pt x="1455" y="272"/>
                  </a:cubicBezTo>
                  <a:cubicBezTo>
                    <a:pt x="1466" y="238"/>
                    <a:pt x="1479" y="226"/>
                    <a:pt x="1508" y="204"/>
                  </a:cubicBezTo>
                  <a:cubicBezTo>
                    <a:pt x="1528" y="164"/>
                    <a:pt x="1531" y="121"/>
                    <a:pt x="1553" y="83"/>
                  </a:cubicBezTo>
                  <a:cubicBezTo>
                    <a:pt x="1595" y="9"/>
                    <a:pt x="1541" y="90"/>
                    <a:pt x="1591" y="30"/>
                  </a:cubicBezTo>
                  <a:cubicBezTo>
                    <a:pt x="1597" y="23"/>
                    <a:pt x="1610" y="15"/>
                    <a:pt x="1606" y="7"/>
                  </a:cubicBezTo>
                  <a:cubicBezTo>
                    <a:pt x="1603" y="0"/>
                    <a:pt x="1591" y="13"/>
                    <a:pt x="1584" y="15"/>
                  </a:cubicBezTo>
                  <a:cubicBezTo>
                    <a:pt x="1576" y="18"/>
                    <a:pt x="1569" y="20"/>
                    <a:pt x="1561" y="22"/>
                  </a:cubicBezTo>
                  <a:cubicBezTo>
                    <a:pt x="1539" y="44"/>
                    <a:pt x="1523" y="57"/>
                    <a:pt x="1493" y="68"/>
                  </a:cubicBezTo>
                  <a:cubicBezTo>
                    <a:pt x="1461" y="99"/>
                    <a:pt x="1429" y="132"/>
                    <a:pt x="1394" y="159"/>
                  </a:cubicBezTo>
                  <a:cubicBezTo>
                    <a:pt x="1345" y="196"/>
                    <a:pt x="1302" y="203"/>
                    <a:pt x="1258" y="250"/>
                  </a:cubicBezTo>
                  <a:cubicBezTo>
                    <a:pt x="1242" y="295"/>
                    <a:pt x="1210" y="306"/>
                    <a:pt x="1182" y="340"/>
                  </a:cubicBezTo>
                  <a:cubicBezTo>
                    <a:pt x="1145" y="384"/>
                    <a:pt x="1102" y="428"/>
                    <a:pt x="1061" y="469"/>
                  </a:cubicBezTo>
                  <a:cubicBezTo>
                    <a:pt x="1000" y="609"/>
                    <a:pt x="897" y="718"/>
                    <a:pt x="818" y="848"/>
                  </a:cubicBezTo>
                  <a:cubicBezTo>
                    <a:pt x="816" y="858"/>
                    <a:pt x="818" y="871"/>
                    <a:pt x="811" y="879"/>
                  </a:cubicBezTo>
                  <a:cubicBezTo>
                    <a:pt x="799" y="893"/>
                    <a:pt x="778" y="896"/>
                    <a:pt x="765" y="909"/>
                  </a:cubicBezTo>
                  <a:cubicBezTo>
                    <a:pt x="757" y="917"/>
                    <a:pt x="751" y="927"/>
                    <a:pt x="742" y="932"/>
                  </a:cubicBezTo>
                  <a:cubicBezTo>
                    <a:pt x="728" y="940"/>
                    <a:pt x="697" y="947"/>
                    <a:pt x="697" y="947"/>
                  </a:cubicBezTo>
                  <a:cubicBezTo>
                    <a:pt x="692" y="955"/>
                    <a:pt x="688" y="964"/>
                    <a:pt x="682" y="970"/>
                  </a:cubicBezTo>
                  <a:cubicBezTo>
                    <a:pt x="676" y="976"/>
                    <a:pt x="665" y="978"/>
                    <a:pt x="659" y="985"/>
                  </a:cubicBezTo>
                  <a:cubicBezTo>
                    <a:pt x="654" y="991"/>
                    <a:pt x="655" y="1000"/>
                    <a:pt x="651" y="1007"/>
                  </a:cubicBezTo>
                  <a:cubicBezTo>
                    <a:pt x="627" y="1051"/>
                    <a:pt x="598" y="1091"/>
                    <a:pt x="576" y="1136"/>
                  </a:cubicBezTo>
                  <a:cubicBezTo>
                    <a:pt x="566" y="1182"/>
                    <a:pt x="556" y="1225"/>
                    <a:pt x="530" y="1265"/>
                  </a:cubicBezTo>
                  <a:cubicBezTo>
                    <a:pt x="521" y="1305"/>
                    <a:pt x="519" y="1333"/>
                    <a:pt x="485" y="1356"/>
                  </a:cubicBezTo>
                  <a:cubicBezTo>
                    <a:pt x="446" y="1343"/>
                    <a:pt x="433" y="1317"/>
                    <a:pt x="401" y="1295"/>
                  </a:cubicBezTo>
                  <a:cubicBezTo>
                    <a:pt x="393" y="1282"/>
                    <a:pt x="367" y="1238"/>
                    <a:pt x="348" y="1227"/>
                  </a:cubicBezTo>
                  <a:cubicBezTo>
                    <a:pt x="332" y="1218"/>
                    <a:pt x="311" y="1220"/>
                    <a:pt x="295" y="1212"/>
                  </a:cubicBezTo>
                  <a:cubicBezTo>
                    <a:pt x="232" y="1180"/>
                    <a:pt x="187" y="1173"/>
                    <a:pt x="113" y="1167"/>
                  </a:cubicBezTo>
                  <a:cubicBezTo>
                    <a:pt x="71" y="1152"/>
                    <a:pt x="51" y="1136"/>
                    <a:pt x="7" y="1136"/>
                  </a:cubicBezTo>
                </a:path>
              </a:pathLst>
            </a:custGeom>
            <a:solidFill>
              <a:srgbClr val="0AA218"/>
            </a:solidFill>
            <a:ln w="9525">
              <a:solidFill>
                <a:schemeClr val="tx1"/>
              </a:solidFill>
              <a:round/>
              <a:headEnd/>
              <a:tailEnd/>
            </a:ln>
          </p:spPr>
          <p:txBody>
            <a:bodyPr/>
            <a:lstStyle/>
            <a:p>
              <a:endParaRPr lang="en-GB"/>
            </a:p>
          </p:txBody>
        </p:sp>
        <p:sp>
          <p:nvSpPr>
            <p:cNvPr id="10255" name="Freeform 22"/>
            <p:cNvSpPr>
              <a:spLocks/>
            </p:cNvSpPr>
            <p:nvPr/>
          </p:nvSpPr>
          <p:spPr bwMode="auto">
            <a:xfrm>
              <a:off x="971550" y="3789363"/>
              <a:ext cx="423863" cy="727075"/>
            </a:xfrm>
            <a:custGeom>
              <a:avLst/>
              <a:gdLst>
                <a:gd name="T0" fmla="*/ 0 w 1610"/>
                <a:gd name="T1" fmla="*/ 2147483647 h 1978"/>
                <a:gd name="T2" fmla="*/ 2147483647 w 1610"/>
                <a:gd name="T3" fmla="*/ 2147483647 h 1978"/>
                <a:gd name="T4" fmla="*/ 2147483647 w 1610"/>
                <a:gd name="T5" fmla="*/ 2147483647 h 1978"/>
                <a:gd name="T6" fmla="*/ 2147483647 w 1610"/>
                <a:gd name="T7" fmla="*/ 2147483647 h 1978"/>
                <a:gd name="T8" fmla="*/ 2147483647 w 1610"/>
                <a:gd name="T9" fmla="*/ 2147483647 h 1978"/>
                <a:gd name="T10" fmla="*/ 2147483647 w 1610"/>
                <a:gd name="T11" fmla="*/ 2147483647 h 1978"/>
                <a:gd name="T12" fmla="*/ 2147483647 w 1610"/>
                <a:gd name="T13" fmla="*/ 2147483647 h 1978"/>
                <a:gd name="T14" fmla="*/ 2147483647 w 1610"/>
                <a:gd name="T15" fmla="*/ 2147483647 h 1978"/>
                <a:gd name="T16" fmla="*/ 2147483647 w 1610"/>
                <a:gd name="T17" fmla="*/ 2147483647 h 1978"/>
                <a:gd name="T18" fmla="*/ 2147483647 w 1610"/>
                <a:gd name="T19" fmla="*/ 2147483647 h 1978"/>
                <a:gd name="T20" fmla="*/ 2147483647 w 1610"/>
                <a:gd name="T21" fmla="*/ 2147483647 h 1978"/>
                <a:gd name="T22" fmla="*/ 2147483647 w 1610"/>
                <a:gd name="T23" fmla="*/ 2147483647 h 1978"/>
                <a:gd name="T24" fmla="*/ 2147483647 w 1610"/>
                <a:gd name="T25" fmla="*/ 2147483647 h 1978"/>
                <a:gd name="T26" fmla="*/ 2147483647 w 1610"/>
                <a:gd name="T27" fmla="*/ 2147483647 h 1978"/>
                <a:gd name="T28" fmla="*/ 2147483647 w 1610"/>
                <a:gd name="T29" fmla="*/ 2147483647 h 1978"/>
                <a:gd name="T30" fmla="*/ 2147483647 w 1610"/>
                <a:gd name="T31" fmla="*/ 2147483647 h 1978"/>
                <a:gd name="T32" fmla="*/ 2147483647 w 1610"/>
                <a:gd name="T33" fmla="*/ 2147483647 h 1978"/>
                <a:gd name="T34" fmla="*/ 2147483647 w 1610"/>
                <a:gd name="T35" fmla="*/ 2147483647 h 1978"/>
                <a:gd name="T36" fmla="*/ 2147483647 w 1610"/>
                <a:gd name="T37" fmla="*/ 2147483647 h 1978"/>
                <a:gd name="T38" fmla="*/ 2147483647 w 1610"/>
                <a:gd name="T39" fmla="*/ 2147483647 h 1978"/>
                <a:gd name="T40" fmla="*/ 2147483647 w 1610"/>
                <a:gd name="T41" fmla="*/ 2147483647 h 1978"/>
                <a:gd name="T42" fmla="*/ 2147483647 w 1610"/>
                <a:gd name="T43" fmla="*/ 2147483647 h 1978"/>
                <a:gd name="T44" fmla="*/ 2147483647 w 1610"/>
                <a:gd name="T45" fmla="*/ 2147483647 h 1978"/>
                <a:gd name="T46" fmla="*/ 2147483647 w 1610"/>
                <a:gd name="T47" fmla="*/ 2147483647 h 1978"/>
                <a:gd name="T48" fmla="*/ 2147483647 w 1610"/>
                <a:gd name="T49" fmla="*/ 2147483647 h 1978"/>
                <a:gd name="T50" fmla="*/ 2147483647 w 1610"/>
                <a:gd name="T51" fmla="*/ 2147483647 h 1978"/>
                <a:gd name="T52" fmla="*/ 2147483647 w 1610"/>
                <a:gd name="T53" fmla="*/ 2147483647 h 1978"/>
                <a:gd name="T54" fmla="*/ 2147483647 w 1610"/>
                <a:gd name="T55" fmla="*/ 2147483647 h 1978"/>
                <a:gd name="T56" fmla="*/ 2147483647 w 1610"/>
                <a:gd name="T57" fmla="*/ 2147483647 h 1978"/>
                <a:gd name="T58" fmla="*/ 2147483647 w 1610"/>
                <a:gd name="T59" fmla="*/ 2147483647 h 1978"/>
                <a:gd name="T60" fmla="*/ 2147483647 w 1610"/>
                <a:gd name="T61" fmla="*/ 2147483647 h 1978"/>
                <a:gd name="T62" fmla="*/ 2147483647 w 1610"/>
                <a:gd name="T63" fmla="*/ 2147483647 h 1978"/>
                <a:gd name="T64" fmla="*/ 2147483647 w 1610"/>
                <a:gd name="T65" fmla="*/ 2147483647 h 1978"/>
                <a:gd name="T66" fmla="*/ 2147483647 w 1610"/>
                <a:gd name="T67" fmla="*/ 2147483647 h 1978"/>
                <a:gd name="T68" fmla="*/ 2147483647 w 1610"/>
                <a:gd name="T69" fmla="*/ 2147483647 h 1978"/>
                <a:gd name="T70" fmla="*/ 2147483647 w 1610"/>
                <a:gd name="T71" fmla="*/ 2147483647 h 1978"/>
                <a:gd name="T72" fmla="*/ 2147483647 w 1610"/>
                <a:gd name="T73" fmla="*/ 2147483647 h 1978"/>
                <a:gd name="T74" fmla="*/ 2147483647 w 1610"/>
                <a:gd name="T75" fmla="*/ 2147483647 h 1978"/>
                <a:gd name="T76" fmla="*/ 2147483647 w 1610"/>
                <a:gd name="T77" fmla="*/ 2147483647 h 1978"/>
                <a:gd name="T78" fmla="*/ 2147483647 w 1610"/>
                <a:gd name="T79" fmla="*/ 2147483647 h 1978"/>
                <a:gd name="T80" fmla="*/ 2147483647 w 1610"/>
                <a:gd name="T81" fmla="*/ 2147483647 h 1978"/>
                <a:gd name="T82" fmla="*/ 2147483647 w 1610"/>
                <a:gd name="T83" fmla="*/ 2147483647 h 1978"/>
                <a:gd name="T84" fmla="*/ 2147483647 w 1610"/>
                <a:gd name="T85" fmla="*/ 2147483647 h 1978"/>
                <a:gd name="T86" fmla="*/ 2147483647 w 1610"/>
                <a:gd name="T87" fmla="*/ 2147483647 h 1978"/>
                <a:gd name="T88" fmla="*/ 2147483647 w 1610"/>
                <a:gd name="T89" fmla="*/ 2147483647 h 1978"/>
                <a:gd name="T90" fmla="*/ 2147483647 w 1610"/>
                <a:gd name="T91" fmla="*/ 2147483647 h 1978"/>
                <a:gd name="T92" fmla="*/ 2147483647 w 1610"/>
                <a:gd name="T93" fmla="*/ 2147483647 h 1978"/>
                <a:gd name="T94" fmla="*/ 2147483647 w 1610"/>
                <a:gd name="T95" fmla="*/ 2147483647 h 1978"/>
                <a:gd name="T96" fmla="*/ 2147483647 w 1610"/>
                <a:gd name="T97" fmla="*/ 2147483647 h 197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10"/>
                <a:gd name="T148" fmla="*/ 0 h 1978"/>
                <a:gd name="T149" fmla="*/ 1610 w 1610"/>
                <a:gd name="T150" fmla="*/ 1978 h 197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10" h="1978">
                  <a:moveTo>
                    <a:pt x="0" y="1083"/>
                  </a:moveTo>
                  <a:cubicBezTo>
                    <a:pt x="11" y="1131"/>
                    <a:pt x="40" y="1159"/>
                    <a:pt x="68" y="1197"/>
                  </a:cubicBezTo>
                  <a:cubicBezTo>
                    <a:pt x="112" y="1256"/>
                    <a:pt x="141" y="1336"/>
                    <a:pt x="204" y="1379"/>
                  </a:cubicBezTo>
                  <a:cubicBezTo>
                    <a:pt x="239" y="1433"/>
                    <a:pt x="265" y="1491"/>
                    <a:pt x="318" y="1530"/>
                  </a:cubicBezTo>
                  <a:cubicBezTo>
                    <a:pt x="328" y="1560"/>
                    <a:pt x="344" y="1580"/>
                    <a:pt x="363" y="1606"/>
                  </a:cubicBezTo>
                  <a:cubicBezTo>
                    <a:pt x="376" y="1642"/>
                    <a:pt x="409" y="1686"/>
                    <a:pt x="447" y="1697"/>
                  </a:cubicBezTo>
                  <a:cubicBezTo>
                    <a:pt x="454" y="1721"/>
                    <a:pt x="457" y="1755"/>
                    <a:pt x="477" y="1773"/>
                  </a:cubicBezTo>
                  <a:cubicBezTo>
                    <a:pt x="491" y="1785"/>
                    <a:pt x="523" y="1803"/>
                    <a:pt x="523" y="1803"/>
                  </a:cubicBezTo>
                  <a:cubicBezTo>
                    <a:pt x="537" y="1866"/>
                    <a:pt x="577" y="1931"/>
                    <a:pt x="621" y="1978"/>
                  </a:cubicBezTo>
                  <a:cubicBezTo>
                    <a:pt x="633" y="1930"/>
                    <a:pt x="652" y="1885"/>
                    <a:pt x="674" y="1841"/>
                  </a:cubicBezTo>
                  <a:cubicBezTo>
                    <a:pt x="696" y="1797"/>
                    <a:pt x="710" y="1737"/>
                    <a:pt x="727" y="1690"/>
                  </a:cubicBezTo>
                  <a:cubicBezTo>
                    <a:pt x="754" y="1613"/>
                    <a:pt x="793" y="1540"/>
                    <a:pt x="818" y="1462"/>
                  </a:cubicBezTo>
                  <a:cubicBezTo>
                    <a:pt x="849" y="1365"/>
                    <a:pt x="854" y="1248"/>
                    <a:pt x="902" y="1159"/>
                  </a:cubicBezTo>
                  <a:cubicBezTo>
                    <a:pt x="919" y="1088"/>
                    <a:pt x="895" y="1173"/>
                    <a:pt x="932" y="1098"/>
                  </a:cubicBezTo>
                  <a:cubicBezTo>
                    <a:pt x="939" y="1084"/>
                    <a:pt x="940" y="1067"/>
                    <a:pt x="947" y="1053"/>
                  </a:cubicBezTo>
                  <a:cubicBezTo>
                    <a:pt x="964" y="1018"/>
                    <a:pt x="991" y="989"/>
                    <a:pt x="1008" y="954"/>
                  </a:cubicBezTo>
                  <a:cubicBezTo>
                    <a:pt x="1055" y="860"/>
                    <a:pt x="1113" y="774"/>
                    <a:pt x="1174" y="689"/>
                  </a:cubicBezTo>
                  <a:cubicBezTo>
                    <a:pt x="1194" y="662"/>
                    <a:pt x="1203" y="638"/>
                    <a:pt x="1227" y="613"/>
                  </a:cubicBezTo>
                  <a:cubicBezTo>
                    <a:pt x="1241" y="559"/>
                    <a:pt x="1281" y="495"/>
                    <a:pt x="1326" y="462"/>
                  </a:cubicBezTo>
                  <a:cubicBezTo>
                    <a:pt x="1343" y="436"/>
                    <a:pt x="1364" y="413"/>
                    <a:pt x="1379" y="386"/>
                  </a:cubicBezTo>
                  <a:cubicBezTo>
                    <a:pt x="1386" y="374"/>
                    <a:pt x="1387" y="360"/>
                    <a:pt x="1394" y="348"/>
                  </a:cubicBezTo>
                  <a:cubicBezTo>
                    <a:pt x="1410" y="322"/>
                    <a:pt x="1437" y="299"/>
                    <a:pt x="1455" y="272"/>
                  </a:cubicBezTo>
                  <a:cubicBezTo>
                    <a:pt x="1466" y="238"/>
                    <a:pt x="1479" y="226"/>
                    <a:pt x="1508" y="204"/>
                  </a:cubicBezTo>
                  <a:cubicBezTo>
                    <a:pt x="1528" y="164"/>
                    <a:pt x="1531" y="121"/>
                    <a:pt x="1553" y="83"/>
                  </a:cubicBezTo>
                  <a:cubicBezTo>
                    <a:pt x="1595" y="9"/>
                    <a:pt x="1541" y="90"/>
                    <a:pt x="1591" y="30"/>
                  </a:cubicBezTo>
                  <a:cubicBezTo>
                    <a:pt x="1597" y="23"/>
                    <a:pt x="1610" y="15"/>
                    <a:pt x="1606" y="7"/>
                  </a:cubicBezTo>
                  <a:cubicBezTo>
                    <a:pt x="1603" y="0"/>
                    <a:pt x="1591" y="13"/>
                    <a:pt x="1584" y="15"/>
                  </a:cubicBezTo>
                  <a:cubicBezTo>
                    <a:pt x="1576" y="18"/>
                    <a:pt x="1569" y="20"/>
                    <a:pt x="1561" y="22"/>
                  </a:cubicBezTo>
                  <a:cubicBezTo>
                    <a:pt x="1539" y="44"/>
                    <a:pt x="1523" y="57"/>
                    <a:pt x="1493" y="68"/>
                  </a:cubicBezTo>
                  <a:cubicBezTo>
                    <a:pt x="1461" y="99"/>
                    <a:pt x="1429" y="132"/>
                    <a:pt x="1394" y="159"/>
                  </a:cubicBezTo>
                  <a:cubicBezTo>
                    <a:pt x="1345" y="196"/>
                    <a:pt x="1302" y="203"/>
                    <a:pt x="1258" y="250"/>
                  </a:cubicBezTo>
                  <a:cubicBezTo>
                    <a:pt x="1242" y="295"/>
                    <a:pt x="1210" y="306"/>
                    <a:pt x="1182" y="340"/>
                  </a:cubicBezTo>
                  <a:cubicBezTo>
                    <a:pt x="1145" y="384"/>
                    <a:pt x="1102" y="428"/>
                    <a:pt x="1061" y="469"/>
                  </a:cubicBezTo>
                  <a:cubicBezTo>
                    <a:pt x="1000" y="609"/>
                    <a:pt x="897" y="718"/>
                    <a:pt x="818" y="848"/>
                  </a:cubicBezTo>
                  <a:cubicBezTo>
                    <a:pt x="816" y="858"/>
                    <a:pt x="818" y="871"/>
                    <a:pt x="811" y="879"/>
                  </a:cubicBezTo>
                  <a:cubicBezTo>
                    <a:pt x="799" y="893"/>
                    <a:pt x="778" y="896"/>
                    <a:pt x="765" y="909"/>
                  </a:cubicBezTo>
                  <a:cubicBezTo>
                    <a:pt x="757" y="917"/>
                    <a:pt x="751" y="927"/>
                    <a:pt x="742" y="932"/>
                  </a:cubicBezTo>
                  <a:cubicBezTo>
                    <a:pt x="728" y="940"/>
                    <a:pt x="697" y="947"/>
                    <a:pt x="697" y="947"/>
                  </a:cubicBezTo>
                  <a:cubicBezTo>
                    <a:pt x="692" y="955"/>
                    <a:pt x="688" y="964"/>
                    <a:pt x="682" y="970"/>
                  </a:cubicBezTo>
                  <a:cubicBezTo>
                    <a:pt x="676" y="976"/>
                    <a:pt x="665" y="978"/>
                    <a:pt x="659" y="985"/>
                  </a:cubicBezTo>
                  <a:cubicBezTo>
                    <a:pt x="654" y="991"/>
                    <a:pt x="655" y="1000"/>
                    <a:pt x="651" y="1007"/>
                  </a:cubicBezTo>
                  <a:cubicBezTo>
                    <a:pt x="627" y="1051"/>
                    <a:pt x="598" y="1091"/>
                    <a:pt x="576" y="1136"/>
                  </a:cubicBezTo>
                  <a:cubicBezTo>
                    <a:pt x="566" y="1182"/>
                    <a:pt x="556" y="1225"/>
                    <a:pt x="530" y="1265"/>
                  </a:cubicBezTo>
                  <a:cubicBezTo>
                    <a:pt x="521" y="1305"/>
                    <a:pt x="519" y="1333"/>
                    <a:pt x="485" y="1356"/>
                  </a:cubicBezTo>
                  <a:cubicBezTo>
                    <a:pt x="446" y="1343"/>
                    <a:pt x="433" y="1317"/>
                    <a:pt x="401" y="1295"/>
                  </a:cubicBezTo>
                  <a:cubicBezTo>
                    <a:pt x="393" y="1282"/>
                    <a:pt x="367" y="1238"/>
                    <a:pt x="348" y="1227"/>
                  </a:cubicBezTo>
                  <a:cubicBezTo>
                    <a:pt x="332" y="1218"/>
                    <a:pt x="311" y="1220"/>
                    <a:pt x="295" y="1212"/>
                  </a:cubicBezTo>
                  <a:cubicBezTo>
                    <a:pt x="232" y="1180"/>
                    <a:pt x="187" y="1173"/>
                    <a:pt x="113" y="1167"/>
                  </a:cubicBezTo>
                  <a:cubicBezTo>
                    <a:pt x="71" y="1152"/>
                    <a:pt x="51" y="1136"/>
                    <a:pt x="7" y="1136"/>
                  </a:cubicBezTo>
                </a:path>
              </a:pathLst>
            </a:custGeom>
            <a:solidFill>
              <a:srgbClr val="0AA218"/>
            </a:solidFill>
            <a:ln w="9525">
              <a:solidFill>
                <a:schemeClr val="tx1"/>
              </a:solidFill>
              <a:round/>
              <a:headEnd/>
              <a:tailEnd/>
            </a:ln>
          </p:spPr>
          <p:txBody>
            <a:bodyPr/>
            <a:lstStyle/>
            <a:p>
              <a:endParaRPr lang="en-GB"/>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LB_Oct08">
  <a:themeElements>
    <a:clrScheme name="Custom 3">
      <a:dk1>
        <a:srgbClr val="000000"/>
      </a:dk1>
      <a:lt1>
        <a:srgbClr val="FFFFFF"/>
      </a:lt1>
      <a:dk2>
        <a:srgbClr val="000000"/>
      </a:dk2>
      <a:lt2>
        <a:srgbClr val="808080"/>
      </a:lt2>
      <a:accent1>
        <a:srgbClr val="EBC3FD"/>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3977</TotalTime>
  <Words>1362</Words>
  <Application>Microsoft Office PowerPoint</Application>
  <PresentationFormat>On-screen Show (4:3)</PresentationFormat>
  <Paragraphs>248</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GLB_Oct08</vt:lpstr>
      <vt:lpstr> Preparing for the REF:   Experience from the  HEFCE Impact Pilot  Dr Andrew Walsh  Director Research &amp; Business Engagement  Support Services</vt:lpstr>
      <vt:lpstr>Nature of the pilot</vt:lpstr>
      <vt:lpstr>Submission contents</vt:lpstr>
      <vt:lpstr>Impact Indicators</vt:lpstr>
      <vt:lpstr>Impact quality levels</vt:lpstr>
      <vt:lpstr>Attribution</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Developing submissions - challenges?</vt:lpstr>
      <vt:lpstr>Developing submissions – challenges(2)?     </vt:lpstr>
      <vt:lpstr>Earth Systems &amp; Environmental Science </vt:lpstr>
      <vt:lpstr>English Language &amp; Literature</vt:lpstr>
      <vt:lpstr>What HEFCE and panels learnt from pilot</vt:lpstr>
      <vt:lpstr>What have we learnt from the pilot?</vt:lpstr>
      <vt:lpstr>How might we move forward?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Funding and Strategy</dc:title>
  <dc:creator>Simon Gaskell</dc:creator>
  <cp:lastModifiedBy>Andrew Walsh</cp:lastModifiedBy>
  <cp:revision>181</cp:revision>
  <dcterms:created xsi:type="dcterms:W3CDTF">2010-05-07T12:15:47Z</dcterms:created>
  <dcterms:modified xsi:type="dcterms:W3CDTF">2011-06-15T18:56:51Z</dcterms:modified>
</cp:coreProperties>
</file>