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 id="2147483662" r:id="rId2"/>
  </p:sldMasterIdLst>
  <p:notesMasterIdLst>
    <p:notesMasterId r:id="rId55"/>
  </p:notesMasterIdLst>
  <p:handoutMasterIdLst>
    <p:handoutMasterId r:id="rId56"/>
  </p:handoutMasterIdLst>
  <p:sldIdLst>
    <p:sldId id="288" r:id="rId3"/>
    <p:sldId id="289" r:id="rId4"/>
    <p:sldId id="392" r:id="rId5"/>
    <p:sldId id="280" r:id="rId6"/>
    <p:sldId id="273" r:id="rId7"/>
    <p:sldId id="281" r:id="rId8"/>
    <p:sldId id="441" r:id="rId9"/>
    <p:sldId id="480" r:id="rId10"/>
    <p:sldId id="257" r:id="rId11"/>
    <p:sldId id="258" r:id="rId12"/>
    <p:sldId id="418" r:id="rId13"/>
    <p:sldId id="259" r:id="rId14"/>
    <p:sldId id="358" r:id="rId15"/>
    <p:sldId id="419" r:id="rId16"/>
    <p:sldId id="420" r:id="rId17"/>
    <p:sldId id="484" r:id="rId18"/>
    <p:sldId id="486" r:id="rId19"/>
    <p:sldId id="306" r:id="rId20"/>
    <p:sldId id="351" r:id="rId21"/>
    <p:sldId id="483" r:id="rId22"/>
    <p:sldId id="297" r:id="rId23"/>
    <p:sldId id="298" r:id="rId24"/>
    <p:sldId id="262" r:id="rId25"/>
    <p:sldId id="488" r:id="rId26"/>
    <p:sldId id="278" r:id="rId27"/>
    <p:sldId id="430" r:id="rId28"/>
    <p:sldId id="261" r:id="rId29"/>
    <p:sldId id="400" r:id="rId30"/>
    <p:sldId id="308" r:id="rId31"/>
    <p:sldId id="264" r:id="rId32"/>
    <p:sldId id="279" r:id="rId33"/>
    <p:sldId id="355" r:id="rId34"/>
    <p:sldId id="303" r:id="rId35"/>
    <p:sldId id="265" r:id="rId36"/>
    <p:sldId id="487" r:id="rId37"/>
    <p:sldId id="266" r:id="rId38"/>
    <p:sldId id="267" r:id="rId39"/>
    <p:sldId id="379" r:id="rId40"/>
    <p:sldId id="268" r:id="rId41"/>
    <p:sldId id="384" r:id="rId42"/>
    <p:sldId id="364" r:id="rId43"/>
    <p:sldId id="432" r:id="rId44"/>
    <p:sldId id="440" r:id="rId45"/>
    <p:sldId id="274" r:id="rId46"/>
    <p:sldId id="439" r:id="rId47"/>
    <p:sldId id="435" r:id="rId48"/>
    <p:sldId id="481" r:id="rId49"/>
    <p:sldId id="482" r:id="rId50"/>
    <p:sldId id="393" r:id="rId51"/>
    <p:sldId id="309" r:id="rId52"/>
    <p:sldId id="442" r:id="rId53"/>
    <p:sldId id="374" r:id="rId54"/>
  </p:sldIdLst>
  <p:sldSz cx="9144000" cy="6858000" type="screen4x3"/>
  <p:notesSz cx="6858000" cy="99472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C6E0B4"/>
    <a:srgbClr val="FFF2CC"/>
    <a:srgbClr val="CC0000"/>
    <a:srgbClr val="B15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1" autoAdjust="0"/>
    <p:restoredTop sz="94562" autoAdjust="0"/>
  </p:normalViewPr>
  <p:slideViewPr>
    <p:cSldViewPr>
      <p:cViewPr varScale="1">
        <p:scale>
          <a:sx n="110" d="100"/>
          <a:sy n="110" d="100"/>
        </p:scale>
        <p:origin x="15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944" y="-84"/>
      </p:cViewPr>
      <p:guideLst>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C6A9F17D-68F1-4860-ACC0-29C97266C9F5}" type="slidenum">
              <a:rPr lang="en-GB"/>
              <a:pPr>
                <a:defRPr/>
              </a:pPr>
              <a:t>‹#›</a:t>
            </a:fld>
            <a:endParaRPr lang="en-GB"/>
          </a:p>
        </p:txBody>
      </p:sp>
    </p:spTree>
    <p:extLst>
      <p:ext uri="{BB962C8B-B14F-4D97-AF65-F5344CB8AC3E}">
        <p14:creationId xmlns:p14="http://schemas.microsoft.com/office/powerpoint/2010/main" val="157974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508" y="4724678"/>
            <a:ext cx="5028986" cy="4476512"/>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1AFA2727-620B-405F-A13E-C8A517ACB0AB}" type="slidenum">
              <a:rPr lang="en-GB"/>
              <a:pPr>
                <a:defRPr/>
              </a:pPr>
              <a:t>‹#›</a:t>
            </a:fld>
            <a:endParaRPr lang="en-GB"/>
          </a:p>
        </p:txBody>
      </p:sp>
    </p:spTree>
    <p:extLst>
      <p:ext uri="{BB962C8B-B14F-4D97-AF65-F5344CB8AC3E}">
        <p14:creationId xmlns:p14="http://schemas.microsoft.com/office/powerpoint/2010/main" val="227146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a:t>
            </a:fld>
            <a:endParaRPr lang="en-GB"/>
          </a:p>
        </p:txBody>
      </p:sp>
    </p:spTree>
    <p:extLst>
      <p:ext uri="{BB962C8B-B14F-4D97-AF65-F5344CB8AC3E}">
        <p14:creationId xmlns:p14="http://schemas.microsoft.com/office/powerpoint/2010/main" val="11503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Can show a video here or some of our feedback- how would a conversation</a:t>
            </a:r>
            <a:r>
              <a:rPr lang="en-GB" baseline="0" dirty="0"/>
              <a:t> start between mentor and trainee?</a:t>
            </a:r>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22</a:t>
            </a:fld>
            <a:endParaRPr lang="en-GB"/>
          </a:p>
        </p:txBody>
      </p:sp>
    </p:spTree>
    <p:extLst>
      <p:ext uri="{BB962C8B-B14F-4D97-AF65-F5344CB8AC3E}">
        <p14:creationId xmlns:p14="http://schemas.microsoft.com/office/powerpoint/2010/main" val="80980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Can show a video here or some of our feedback- how would a conversation</a:t>
            </a:r>
            <a:r>
              <a:rPr lang="en-GB" baseline="0" dirty="0"/>
              <a:t> start between mentor and trainee?</a:t>
            </a:r>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26</a:t>
            </a:fld>
            <a:endParaRPr lang="en-GB"/>
          </a:p>
        </p:txBody>
      </p:sp>
    </p:spTree>
    <p:extLst>
      <p:ext uri="{BB962C8B-B14F-4D97-AF65-F5344CB8AC3E}">
        <p14:creationId xmlns:p14="http://schemas.microsoft.com/office/powerpoint/2010/main" val="32337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lesson plan</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28</a:t>
            </a:fld>
            <a:endParaRPr lang="en-GB"/>
          </a:p>
        </p:txBody>
      </p:sp>
    </p:spTree>
    <p:extLst>
      <p:ext uri="{BB962C8B-B14F-4D97-AF65-F5344CB8AC3E}">
        <p14:creationId xmlns:p14="http://schemas.microsoft.com/office/powerpoint/2010/main" val="1853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new version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817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E6F33D-864C-42E1-80F3-2F612EDA0E17}" type="slidenum">
              <a:rPr lang="en-US" smtClean="0"/>
              <a:pPr/>
              <a:t>4</a:t>
            </a:fld>
            <a:endParaRPr lang="en-US"/>
          </a:p>
        </p:txBody>
      </p:sp>
    </p:spTree>
    <p:extLst>
      <p:ext uri="{BB962C8B-B14F-4D97-AF65-F5344CB8AC3E}">
        <p14:creationId xmlns:p14="http://schemas.microsoft.com/office/powerpoint/2010/main" val="94233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41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TL pro forma</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7</a:t>
            </a:fld>
            <a:endParaRPr lang="en-GB"/>
          </a:p>
        </p:txBody>
      </p:sp>
    </p:spTree>
    <p:extLst>
      <p:ext uri="{BB962C8B-B14F-4D97-AF65-F5344CB8AC3E}">
        <p14:creationId xmlns:p14="http://schemas.microsoft.com/office/powerpoint/2010/main" val="174695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mentor so important? </a:t>
            </a:r>
          </a:p>
        </p:txBody>
      </p:sp>
      <p:sp>
        <p:nvSpPr>
          <p:cNvPr id="4" name="Slide Number Placeholder 3"/>
          <p:cNvSpPr>
            <a:spLocks noGrp="1"/>
          </p:cNvSpPr>
          <p:nvPr>
            <p:ph type="sldNum" sz="quarter" idx="5"/>
          </p:nvPr>
        </p:nvSpPr>
        <p:spPr/>
        <p:txBody>
          <a:bodyPr/>
          <a:lstStyle/>
          <a:p>
            <a:pPr>
              <a:defRPr/>
            </a:pPr>
            <a:fld id="{48555328-3111-844F-A90A-9C05F44F715B}" type="slidenum">
              <a:rPr lang="en-US" smtClean="0"/>
              <a:pPr>
                <a:defRPr/>
              </a:pPr>
              <a:t>8</a:t>
            </a:fld>
            <a:endParaRPr lang="en-US" dirty="0"/>
          </a:p>
        </p:txBody>
      </p:sp>
    </p:spTree>
    <p:extLst>
      <p:ext uri="{BB962C8B-B14F-4D97-AF65-F5344CB8AC3E}">
        <p14:creationId xmlns:p14="http://schemas.microsoft.com/office/powerpoint/2010/main" val="305843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11</a:t>
            </a:fld>
            <a:endParaRPr lang="en-GB"/>
          </a:p>
        </p:txBody>
      </p:sp>
    </p:spTree>
    <p:extLst>
      <p:ext uri="{BB962C8B-B14F-4D97-AF65-F5344CB8AC3E}">
        <p14:creationId xmlns:p14="http://schemas.microsoft.com/office/powerpoint/2010/main" val="281366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dirty="0"/>
              <a:t>What does the trainee need to know about your School and Department?</a:t>
            </a:r>
          </a:p>
          <a:p>
            <a:pPr lvl="1"/>
            <a:r>
              <a:rPr lang="en-US" sz="1800" dirty="0"/>
              <a:t>Key policies e.g., </a:t>
            </a:r>
            <a:r>
              <a:rPr lang="en-US" sz="1800" dirty="0" err="1"/>
              <a:t>Behaviour</a:t>
            </a:r>
            <a:r>
              <a:rPr lang="en-US" sz="1800" dirty="0"/>
              <a:t>, Assessment, Child Safeguarding</a:t>
            </a:r>
          </a:p>
          <a:p>
            <a:pPr lvl="1"/>
            <a:r>
              <a:rPr lang="en-US" sz="1800" dirty="0"/>
              <a:t>Expectations of staff e.g., Dress code</a:t>
            </a:r>
          </a:p>
          <a:p>
            <a:pPr lvl="1"/>
            <a:r>
              <a:rPr lang="en-US" sz="1800" dirty="0"/>
              <a:t>School day</a:t>
            </a:r>
          </a:p>
          <a:p>
            <a:pPr lvl="1"/>
            <a:r>
              <a:rPr lang="en-US" sz="1800" dirty="0"/>
              <a:t>Key staff (</a:t>
            </a:r>
            <a:r>
              <a:rPr lang="en-US" sz="1800" dirty="0" err="1"/>
              <a:t>HoD</a:t>
            </a:r>
            <a:r>
              <a:rPr lang="en-US" sz="1800" dirty="0"/>
              <a:t>, </a:t>
            </a:r>
            <a:r>
              <a:rPr lang="en-US" sz="1800" dirty="0" err="1"/>
              <a:t>HoY</a:t>
            </a:r>
            <a:r>
              <a:rPr lang="en-US" sz="1800" dirty="0"/>
              <a:t>, SEN(D)Co etc.)</a:t>
            </a:r>
          </a:p>
          <a:p>
            <a:pPr lvl="1"/>
            <a:r>
              <a:rPr lang="en-US" sz="1800" dirty="0"/>
              <a:t>Reprographics/IT access</a:t>
            </a:r>
          </a:p>
          <a:p>
            <a:pPr lvl="1"/>
            <a:r>
              <a:rPr lang="en-US" sz="1800" dirty="0"/>
              <a:t>COVID protocols</a:t>
            </a:r>
          </a:p>
          <a:p>
            <a:pPr lvl="1"/>
            <a:r>
              <a:rPr lang="en-US" sz="1800" dirty="0"/>
              <a:t>Schemes of Work </a:t>
            </a:r>
          </a:p>
          <a:p>
            <a:pPr lvl="1"/>
            <a:r>
              <a:rPr lang="en-US" sz="1800" dirty="0"/>
              <a:t>Resources – please share as you would with an ECT</a:t>
            </a:r>
          </a:p>
          <a:p>
            <a:pPr marL="0" indent="0">
              <a:buNone/>
            </a:pPr>
            <a:endParaRPr lang="en-US" sz="1800" dirty="0"/>
          </a:p>
          <a:p>
            <a:pPr marL="0" indent="0">
              <a:buNone/>
            </a:pPr>
            <a:r>
              <a:rPr lang="en-US" sz="1800" b="1" dirty="0"/>
              <a:t>Suggested activities:</a:t>
            </a:r>
          </a:p>
          <a:p>
            <a:pPr lvl="1"/>
            <a:r>
              <a:rPr lang="en-US" sz="1800" dirty="0"/>
              <a:t>Observe lessons</a:t>
            </a:r>
          </a:p>
          <a:p>
            <a:pPr lvl="1"/>
            <a:r>
              <a:rPr lang="en-US" sz="1800" dirty="0"/>
              <a:t>TA</a:t>
            </a:r>
          </a:p>
          <a:p>
            <a:pPr lvl="1"/>
            <a:r>
              <a:rPr lang="en-US" sz="1800" dirty="0"/>
              <a:t>Team teach</a:t>
            </a:r>
          </a:p>
          <a:p>
            <a:pPr lvl="1"/>
            <a:r>
              <a:rPr lang="en-US" sz="1800" dirty="0"/>
              <a:t>‘Pupil pursuit’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360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21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some feedback </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21</a:t>
            </a:fld>
            <a:endParaRPr lang="en-GB"/>
          </a:p>
        </p:txBody>
      </p:sp>
    </p:spTree>
    <p:extLst>
      <p:ext uri="{BB962C8B-B14F-4D97-AF65-F5344CB8AC3E}">
        <p14:creationId xmlns:p14="http://schemas.microsoft.com/office/powerpoint/2010/main" val="162652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650A3E7-EB09-4E69-BDC3-41B2F52C324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1E0871A-CDFC-4EA5-AEF1-24CBC65F91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E71C66-2B2E-4102-A8DF-CA515E95309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12/01/2024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0A3E7-EB09-4E69-BDC3-41B2F52C324C}" type="slidenum">
              <a:rPr lang="en-GB" smtClean="0"/>
              <a:pPr>
                <a:defRPr/>
              </a:pPr>
              <a:t>‹#›</a:t>
            </a:fld>
            <a:endParaRPr lang="en-GB"/>
          </a:p>
        </p:txBody>
      </p:sp>
    </p:spTree>
    <p:extLst>
      <p:ext uri="{BB962C8B-B14F-4D97-AF65-F5344CB8AC3E}">
        <p14:creationId xmlns:p14="http://schemas.microsoft.com/office/powerpoint/2010/main" val="375958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12/01/2024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B7397-9B2C-4584-ABED-FEF2EADD0823}" type="slidenum">
              <a:rPr lang="en-GB" smtClean="0"/>
              <a:pPr>
                <a:defRPr/>
              </a:pPr>
              <a:t>‹#›</a:t>
            </a:fld>
            <a:endParaRPr lang="en-GB"/>
          </a:p>
        </p:txBody>
      </p:sp>
    </p:spTree>
    <p:extLst>
      <p:ext uri="{BB962C8B-B14F-4D97-AF65-F5344CB8AC3E}">
        <p14:creationId xmlns:p14="http://schemas.microsoft.com/office/powerpoint/2010/main" val="4060094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F2157-9D65-4823-9FCB-92F14F39463F}" type="datetimeFigureOut">
              <a:rPr lang="en-GB" smtClean="0"/>
              <a:t>12/01/2024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77A1E-7054-4A85-BE04-0E2A49E175A9}" type="slidenum">
              <a:rPr lang="en-GB" smtClean="0"/>
              <a:pPr>
                <a:defRPr/>
              </a:pPr>
              <a:t>‹#›</a:t>
            </a:fld>
            <a:endParaRPr lang="en-GB"/>
          </a:p>
        </p:txBody>
      </p:sp>
    </p:spTree>
    <p:extLst>
      <p:ext uri="{BB962C8B-B14F-4D97-AF65-F5344CB8AC3E}">
        <p14:creationId xmlns:p14="http://schemas.microsoft.com/office/powerpoint/2010/main" val="240347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5F2157-9D65-4823-9FCB-92F14F39463F}" type="datetimeFigureOut">
              <a:rPr lang="en-GB" smtClean="0"/>
              <a:t>12/01/2024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66B4C-7808-456F-BA75-681D98FC5FB1}" type="slidenum">
              <a:rPr lang="en-GB" smtClean="0"/>
              <a:pPr>
                <a:defRPr/>
              </a:pPr>
              <a:t>‹#›</a:t>
            </a:fld>
            <a:endParaRPr lang="en-GB"/>
          </a:p>
        </p:txBody>
      </p:sp>
    </p:spTree>
    <p:extLst>
      <p:ext uri="{BB962C8B-B14F-4D97-AF65-F5344CB8AC3E}">
        <p14:creationId xmlns:p14="http://schemas.microsoft.com/office/powerpoint/2010/main" val="258270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5F2157-9D65-4823-9FCB-92F14F39463F}" type="datetimeFigureOut">
              <a:rPr lang="en-GB" smtClean="0"/>
              <a:t>12/01/2024</a:t>
            </a:fld>
            <a:endParaRPr lang="en-GB"/>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1FC7CC-C84D-46F4-8D39-5685E0ED3D27}" type="slidenum">
              <a:rPr lang="en-GB" smtClean="0"/>
              <a:pPr>
                <a:defRPr/>
              </a:pPr>
              <a:t>‹#›</a:t>
            </a:fld>
            <a:endParaRPr lang="en-GB"/>
          </a:p>
        </p:txBody>
      </p:sp>
    </p:spTree>
    <p:extLst>
      <p:ext uri="{BB962C8B-B14F-4D97-AF65-F5344CB8AC3E}">
        <p14:creationId xmlns:p14="http://schemas.microsoft.com/office/powerpoint/2010/main" val="409573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5F2157-9D65-4823-9FCB-92F14F39463F}" type="datetimeFigureOut">
              <a:rPr lang="en-GB" smtClean="0"/>
              <a:t>12/01/2024</a:t>
            </a:fld>
            <a:endParaRPr lang="en-GB"/>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852291-7CEF-4FE9-87A7-6E8DFA42F1BD}" type="slidenum">
              <a:rPr lang="en-GB" smtClean="0"/>
              <a:pPr>
                <a:defRPr/>
              </a:pPr>
              <a:t>‹#›</a:t>
            </a:fld>
            <a:endParaRPr lang="en-GB"/>
          </a:p>
        </p:txBody>
      </p:sp>
    </p:spTree>
    <p:extLst>
      <p:ext uri="{BB962C8B-B14F-4D97-AF65-F5344CB8AC3E}">
        <p14:creationId xmlns:p14="http://schemas.microsoft.com/office/powerpoint/2010/main" val="16730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F2157-9D65-4823-9FCB-92F14F39463F}" type="datetimeFigureOut">
              <a:rPr lang="en-GB" smtClean="0"/>
              <a:t>12/01/2024</a:t>
            </a:fld>
            <a:endParaRPr lang="en-GB"/>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392574-DFA1-4D68-B7F9-61F80E1E2569}" type="slidenum">
              <a:rPr lang="en-GB" smtClean="0"/>
              <a:pPr>
                <a:defRPr/>
              </a:pPr>
              <a:t>‹#›</a:t>
            </a:fld>
            <a:endParaRPr lang="en-GB"/>
          </a:p>
        </p:txBody>
      </p:sp>
    </p:spTree>
    <p:extLst>
      <p:ext uri="{BB962C8B-B14F-4D97-AF65-F5344CB8AC3E}">
        <p14:creationId xmlns:p14="http://schemas.microsoft.com/office/powerpoint/2010/main" val="306258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12/01/2024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CACB84-C343-4A94-AD08-B373104CD71F}" type="slidenum">
              <a:rPr lang="en-GB" smtClean="0"/>
              <a:pPr>
                <a:defRPr/>
              </a:pPr>
              <a:t>‹#›</a:t>
            </a:fld>
            <a:endParaRPr lang="en-GB"/>
          </a:p>
        </p:txBody>
      </p:sp>
    </p:spTree>
    <p:extLst>
      <p:ext uri="{BB962C8B-B14F-4D97-AF65-F5344CB8AC3E}">
        <p14:creationId xmlns:p14="http://schemas.microsoft.com/office/powerpoint/2010/main" val="7680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3B7397-9B2C-4584-ABED-FEF2EADD082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12/01/2024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EF7691-5C42-4013-9CD9-07FAE61E3D13}" type="slidenum">
              <a:rPr lang="en-GB" smtClean="0"/>
              <a:pPr>
                <a:defRPr/>
              </a:pPr>
              <a:t>‹#›</a:t>
            </a:fld>
            <a:endParaRPr lang="en-GB"/>
          </a:p>
        </p:txBody>
      </p:sp>
    </p:spTree>
    <p:extLst>
      <p:ext uri="{BB962C8B-B14F-4D97-AF65-F5344CB8AC3E}">
        <p14:creationId xmlns:p14="http://schemas.microsoft.com/office/powerpoint/2010/main" val="302766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12/01/2024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E0871A-CDFC-4EA5-AEF1-24CBC65F9150}" type="slidenum">
              <a:rPr lang="en-GB" smtClean="0"/>
              <a:pPr>
                <a:defRPr/>
              </a:pPr>
              <a:t>‹#›</a:t>
            </a:fld>
            <a:endParaRPr lang="en-GB"/>
          </a:p>
        </p:txBody>
      </p:sp>
    </p:spTree>
    <p:extLst>
      <p:ext uri="{BB962C8B-B14F-4D97-AF65-F5344CB8AC3E}">
        <p14:creationId xmlns:p14="http://schemas.microsoft.com/office/powerpoint/2010/main" val="234668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12/01/2024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E71C66-2B2E-4102-A8DF-CA515E95309D}" type="slidenum">
              <a:rPr lang="en-GB" smtClean="0"/>
              <a:pPr>
                <a:defRPr/>
              </a:pPr>
              <a:t>‹#›</a:t>
            </a:fld>
            <a:endParaRPr lang="en-GB"/>
          </a:p>
        </p:txBody>
      </p:sp>
    </p:spTree>
    <p:extLst>
      <p:ext uri="{BB962C8B-B14F-4D97-AF65-F5344CB8AC3E}">
        <p14:creationId xmlns:p14="http://schemas.microsoft.com/office/powerpoint/2010/main" val="326469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1752" y="5495278"/>
            <a:ext cx="7772400" cy="594625"/>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Calibri"/>
              <a:buNone/>
              <a:defRPr sz="22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9" name="Shape 69"/>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9pPr>
          </a:lstStyle>
          <a:p>
            <a:r>
              <a:rPr lang="en-US" dirty="0"/>
              <a:t>Click icon to add picture</a:t>
            </a:r>
            <a:endParaRPr dirty="0"/>
          </a:p>
        </p:txBody>
      </p:sp>
      <p:sp>
        <p:nvSpPr>
          <p:cNvPr id="70" name="Shape 70"/>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1" name="Shape 7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2" name="Shape 72"/>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dirty="0">
              <a:solidFill>
                <a:srgbClr val="FFFFFF"/>
              </a:solidFill>
              <a:latin typeface="Calibri"/>
              <a:ea typeface="Calibri"/>
              <a:cs typeface="Calibri"/>
              <a:sym typeface="Calibri"/>
            </a:endParaRPr>
          </a:p>
        </p:txBody>
      </p:sp>
      <p:sp>
        <p:nvSpPr>
          <p:cNvPr id="73" name="Shape 7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69556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3234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0277A1E-7054-4A85-BE04-0E2A49E175A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F366B4C-7808-456F-BA75-681D98FC5FB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F1FC7CC-C84D-46F4-8D39-5685E0ED3D2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B852291-7CEF-4FE9-87A7-6E8DFA42F1B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3392574-DFA1-4D68-B7F9-61F80E1E256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0CACB84-C343-4A94-AD08-B373104CD71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2EF7691-5C42-4013-9CD9-07FAE61E3D1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CFCA50-D04C-451F-8F32-AA18F0BC1677}" type="slidenum">
              <a:rPr lang="en-GB"/>
              <a:pPr>
                <a:defRPr/>
              </a:pPr>
              <a:t>‹#›</a:t>
            </a:fld>
            <a:endParaRPr lang="en-GB"/>
          </a:p>
        </p:txBody>
      </p:sp>
      <p:pic>
        <p:nvPicPr>
          <p:cNvPr id="1030" name="Picture 8" descr="TUOM_4COL_cropped_300"/>
          <p:cNvPicPr>
            <a:picLocks noChangeAspect="1" noChangeArrowheads="1"/>
          </p:cNvPicPr>
          <p:nvPr userDrawn="1"/>
        </p:nvPicPr>
        <p:blipFill>
          <a:blip r:embed="rId13" cstate="print"/>
          <a:srcRect/>
          <a:stretch>
            <a:fillRect/>
          </a:stretch>
        </p:blipFill>
        <p:spPr bwMode="auto">
          <a:xfrm>
            <a:off x="0" y="0"/>
            <a:ext cx="2266950" cy="1947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2157-9D65-4823-9FCB-92F14F39463F}" type="datetimeFigureOut">
              <a:rPr lang="en-GB" smtClean="0"/>
              <a:t>12/01/2024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CFCA50-D04C-451F-8F32-AA18F0BC1677}" type="slidenum">
              <a:rPr lang="en-GB" smtClean="0"/>
              <a:pPr>
                <a:defRPr/>
              </a:pPr>
              <a:t>‹#›</a:t>
            </a:fld>
            <a:endParaRPr lang="en-GB"/>
          </a:p>
        </p:txBody>
      </p:sp>
      <p:pic>
        <p:nvPicPr>
          <p:cNvPr id="7" name="Picture 8" descr="TUOM_4COL_cropped_300"/>
          <p:cNvPicPr>
            <a:picLocks noChangeAspect="1" noChangeArrowheads="1"/>
          </p:cNvPicPr>
          <p:nvPr userDrawn="1"/>
        </p:nvPicPr>
        <p:blipFill>
          <a:blip r:embed="rId15" cstate="print"/>
          <a:srcRect/>
          <a:stretch>
            <a:fillRect/>
          </a:stretch>
        </p:blipFill>
        <p:spPr bwMode="auto">
          <a:xfrm>
            <a:off x="0" y="0"/>
            <a:ext cx="2266950" cy="1947863"/>
          </a:xfrm>
          <a:prstGeom prst="rect">
            <a:avLst/>
          </a:prstGeom>
          <a:noFill/>
          <a:ln w="9525">
            <a:noFill/>
            <a:miter lim="800000"/>
            <a:headEnd/>
            <a:tailEnd/>
          </a:ln>
        </p:spPr>
      </p:pic>
    </p:spTree>
    <p:extLst>
      <p:ext uri="{BB962C8B-B14F-4D97-AF65-F5344CB8AC3E}">
        <p14:creationId xmlns:p14="http://schemas.microsoft.com/office/powerpoint/2010/main" val="9474260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video.manchester.ac.uk/faculties/8856f85434e41fb156ec49cee2ff2134/830b3b40-9064-4751-888e-d4edb13f7054/"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hyperlink" Target="mailto:anna.warburg@manchester.ac.uk" TargetMode="External"/><Relationship Id="rId5" Type="http://schemas.openxmlformats.org/officeDocument/2006/relationships/hyperlink" Target="mailto:carmel.kellett@manchester.ac.uk" TargetMode="External"/><Relationship Id="rId4" Type="http://schemas.openxmlformats.org/officeDocument/2006/relationships/hyperlink" Target="mailto:hannah.strickland@manchester.ac.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manchesterpgcesecondary.co.uk/" TargetMode="External"/><Relationship Id="rId2" Type="http://schemas.openxmlformats.org/officeDocument/2006/relationships/hyperlink" Target="http://www.seed.manchester.ac.uk/mentors"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www.gov.uk/government/publications/supporting-early-career-teachers"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hyperlink" Target="https://livemanchesterac-my.sharepoint.com/:w:/g/personal/thomas_donnai_manchester_ac_uk/EVLJllJyOI1NlVSw5oL0wcsBPWwTzFCasrvynOweq7PEpw?e=pXRxvE" TargetMode="External"/><Relationship Id="rId3" Type="http://schemas.openxmlformats.org/officeDocument/2006/relationships/hyperlink" Target="https://livemanchesterac-my.sharepoint.com/:w:/g/personal/thomas_donnai_manchester_ac_uk/EWsmoWPtiFhInzzY3ai6c6MBSVjr2vH-tZXQHmndGlVEZQ?e=LxYsXJ" TargetMode="External"/><Relationship Id="rId7" Type="http://schemas.openxmlformats.org/officeDocument/2006/relationships/hyperlink" Target="https://livemanchesterac-my.sharepoint.com/:w:/g/personal/thomas_donnai_manchester_ac_uk/EVQwuPBNy0hApeaax2IXK1IBuzqVzc6KiNmT7jcPryaJHg?e=h7wFY0" TargetMode="External"/><Relationship Id="rId2" Type="http://schemas.openxmlformats.org/officeDocument/2006/relationships/hyperlink" Target="https://livemanchesterac-my.sharepoint.com/:b:/g/personal/thomas_donnai_manchester_ac_uk/EbN7PPYwzwBBljlfZwr1Sv0BSrp_Xh8R3c6tIs9HUNV7NQ?e=y60148" TargetMode="External"/><Relationship Id="rId1" Type="http://schemas.openxmlformats.org/officeDocument/2006/relationships/slideLayout" Target="../slideLayouts/slideLayout13.xml"/><Relationship Id="rId6" Type="http://schemas.openxmlformats.org/officeDocument/2006/relationships/hyperlink" Target="https://livemanchesterac-my.sharepoint.com/:w:/g/personal/thomas_donnai_manchester_ac_uk/EVs-E1uMvydJhiceWKrZrvQBnOFuXLuBuu3d62MfeJ4b1Q?e=Na2aUd" TargetMode="External"/><Relationship Id="rId5" Type="http://schemas.openxmlformats.org/officeDocument/2006/relationships/hyperlink" Target="https://livemanchesterac-my.sharepoint.com/:f:/g/personal/thomas_donnai_manchester_ac_uk/Eu78J2dzcdtJvDUse_FTeHoBRj_imi5cwlzErNmQrphztA?e=ELFmcJ" TargetMode="External"/><Relationship Id="rId4" Type="http://schemas.openxmlformats.org/officeDocument/2006/relationships/hyperlink" Target="https://livemanchesterac-my.sharepoint.com/:p:/g/personal/thomas_donnai_manchester_ac_uk/EbvjNKF3d3VBgXjFO_ydEywBYAfugP6LaFbDsvrri3xOCA?e=1B4LB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uk/government/publications/teachers-standards"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ctrTitle"/>
          </p:nvPr>
        </p:nvSpPr>
        <p:spPr>
          <a:xfrm>
            <a:off x="827584" y="764704"/>
            <a:ext cx="7772400" cy="5400600"/>
          </a:xfrm>
          <a:solidFill>
            <a:schemeClr val="tx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GB" dirty="0">
                <a:hlinkClick r:id="rId2"/>
              </a:rPr>
              <a:t>PGCE English Training</a:t>
            </a:r>
            <a:br>
              <a:rPr lang="en-GB" dirty="0">
                <a:hlinkClick r:id="rId2"/>
              </a:rPr>
            </a:br>
            <a:r>
              <a:rPr lang="en-GB" dirty="0">
                <a:hlinkClick r:id="rId2"/>
              </a:rPr>
              <a:t>for New Mentors</a:t>
            </a:r>
            <a:br>
              <a:rPr lang="en-GB" b="1" dirty="0"/>
            </a:br>
            <a:br>
              <a:rPr lang="en-GB" b="1" dirty="0"/>
            </a:br>
            <a:r>
              <a:rPr lang="en-US" sz="4400" dirty="0">
                <a:solidFill>
                  <a:schemeClr val="bg1"/>
                </a:solidFill>
                <a:latin typeface="Lucida Handwriting" panose="03010101010101010101" pitchFamily="66" charset="0"/>
              </a:rPr>
              <a:t>What kind of English teachers do we want to develop?</a:t>
            </a:r>
            <a:br>
              <a:rPr lang="en-US" sz="4400" dirty="0">
                <a:solidFill>
                  <a:schemeClr val="bg1"/>
                </a:solidFill>
                <a:latin typeface="Lucida Handwriting" panose="03010101010101010101" pitchFamily="66" charset="0"/>
              </a:rPr>
            </a:br>
            <a:r>
              <a:rPr lang="en-US" sz="4400" dirty="0">
                <a:solidFill>
                  <a:schemeClr val="bg1"/>
                </a:solidFill>
                <a:latin typeface="Lucida Handwriting" panose="03010101010101010101" pitchFamily="66" charset="0"/>
              </a:rPr>
              <a:t>How will we get there?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BC71-D5D8-F448-9605-19410B5701A6}"/>
              </a:ext>
            </a:extLst>
          </p:cNvPr>
          <p:cNvSpPr>
            <a:spLocks noGrp="1"/>
          </p:cNvSpPr>
          <p:nvPr>
            <p:ph type="title"/>
          </p:nvPr>
        </p:nvSpPr>
        <p:spPr>
          <a:xfrm>
            <a:off x="323528" y="274638"/>
            <a:ext cx="8640960" cy="1143000"/>
          </a:xfrm>
        </p:spPr>
        <p:txBody>
          <a:bodyPr>
            <a:normAutofit/>
          </a:bodyPr>
          <a:lstStyle/>
          <a:p>
            <a:r>
              <a:rPr lang="en-US" sz="2400" dirty="0"/>
              <a:t>Sessions in bold have occurred before p2 starts</a:t>
            </a:r>
          </a:p>
        </p:txBody>
      </p:sp>
      <p:graphicFrame>
        <p:nvGraphicFramePr>
          <p:cNvPr id="9" name="Content Placeholder 8">
            <a:extLst>
              <a:ext uri="{FF2B5EF4-FFF2-40B4-BE49-F238E27FC236}">
                <a16:creationId xmlns:a16="http://schemas.microsoft.com/office/drawing/2014/main" id="{2E85350E-3F7A-3F43-A478-EBBFFFDDA342}"/>
              </a:ext>
            </a:extLst>
          </p:cNvPr>
          <p:cNvGraphicFramePr>
            <a:graphicFrameLocks noGrp="1"/>
          </p:cNvGraphicFramePr>
          <p:nvPr>
            <p:ph idx="1"/>
            <p:extLst>
              <p:ext uri="{D42A27DB-BD31-4B8C-83A1-F6EECF244321}">
                <p14:modId xmlns:p14="http://schemas.microsoft.com/office/powerpoint/2010/main" val="3318261621"/>
              </p:ext>
            </p:extLst>
          </p:nvPr>
        </p:nvGraphicFramePr>
        <p:xfrm>
          <a:off x="0" y="1556792"/>
          <a:ext cx="9144003" cy="4562037"/>
        </p:xfrm>
        <a:graphic>
          <a:graphicData uri="http://schemas.openxmlformats.org/drawingml/2006/table">
            <a:tbl>
              <a:tblPr/>
              <a:tblGrid>
                <a:gridCol w="1350992">
                  <a:extLst>
                    <a:ext uri="{9D8B030D-6E8A-4147-A177-3AD203B41FA5}">
                      <a16:colId xmlns:a16="http://schemas.microsoft.com/office/drawing/2014/main" val="2919848976"/>
                    </a:ext>
                  </a:extLst>
                </a:gridCol>
                <a:gridCol w="1763158">
                  <a:extLst>
                    <a:ext uri="{9D8B030D-6E8A-4147-A177-3AD203B41FA5}">
                      <a16:colId xmlns:a16="http://schemas.microsoft.com/office/drawing/2014/main" val="768780626"/>
                    </a:ext>
                  </a:extLst>
                </a:gridCol>
                <a:gridCol w="1564709">
                  <a:extLst>
                    <a:ext uri="{9D8B030D-6E8A-4147-A177-3AD203B41FA5}">
                      <a16:colId xmlns:a16="http://schemas.microsoft.com/office/drawing/2014/main" val="2180721932"/>
                    </a:ext>
                  </a:extLst>
                </a:gridCol>
                <a:gridCol w="1496014">
                  <a:extLst>
                    <a:ext uri="{9D8B030D-6E8A-4147-A177-3AD203B41FA5}">
                      <a16:colId xmlns:a16="http://schemas.microsoft.com/office/drawing/2014/main" val="2846070370"/>
                    </a:ext>
                  </a:extLst>
                </a:gridCol>
                <a:gridCol w="1496014">
                  <a:extLst>
                    <a:ext uri="{9D8B030D-6E8A-4147-A177-3AD203B41FA5}">
                      <a16:colId xmlns:a16="http://schemas.microsoft.com/office/drawing/2014/main" val="39171954"/>
                    </a:ext>
                  </a:extLst>
                </a:gridCol>
                <a:gridCol w="1473116">
                  <a:extLst>
                    <a:ext uri="{9D8B030D-6E8A-4147-A177-3AD203B41FA5}">
                      <a16:colId xmlns:a16="http://schemas.microsoft.com/office/drawing/2014/main" val="710329384"/>
                    </a:ext>
                  </a:extLst>
                </a:gridCol>
              </a:tblGrid>
              <a:tr h="98472">
                <a:tc>
                  <a:txBody>
                    <a:bodyPr/>
                    <a:lstStyle/>
                    <a:p>
                      <a:pPr algn="ctr" fontAlgn="ctr"/>
                      <a:r>
                        <a:rPr lang="en-GB" sz="1400" b="1" i="0" u="none" strike="noStrike" dirty="0">
                          <a:solidFill>
                            <a:srgbClr val="000000"/>
                          </a:solidFill>
                          <a:effectLst/>
                          <a:latin typeface="Calibri" panose="020F0502020204030204" pitchFamily="34" charset="0"/>
                        </a:rPr>
                        <a:t>CORE AREAS</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B8FE"/>
                    </a:solidFill>
                  </a:tcPr>
                </a:tc>
                <a:tc>
                  <a:txBody>
                    <a:bodyPr/>
                    <a:lstStyle/>
                    <a:p>
                      <a:pPr algn="ctr" fontAlgn="ctr"/>
                      <a:r>
                        <a:rPr lang="en-GB" sz="1400" b="1" i="0" u="none" strike="noStrike" dirty="0">
                          <a:solidFill>
                            <a:srgbClr val="000000"/>
                          </a:solidFill>
                          <a:effectLst/>
                          <a:latin typeface="Calibri" panose="020F0502020204030204" pitchFamily="34" charset="0"/>
                        </a:rPr>
                        <a:t>ENGLISH STRANDS</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B8FE"/>
                    </a:solidFill>
                  </a:tcPr>
                </a:tc>
                <a:tc gridSpan="4">
                  <a:txBody>
                    <a:bodyPr/>
                    <a:lstStyle/>
                    <a:p>
                      <a:pPr algn="ctr" fontAlgn="ctr"/>
                      <a:r>
                        <a:rPr lang="en-GB" sz="1400" b="1" i="0" u="none" strike="noStrike">
                          <a:solidFill>
                            <a:srgbClr val="000000"/>
                          </a:solidFill>
                          <a:effectLst/>
                          <a:latin typeface="Calibri" panose="020F0502020204030204" pitchFamily="34" charset="0"/>
                        </a:rPr>
                        <a:t>TERM 2 UNIVERSITY ENGLISH COURSE SESSIONS</a:t>
                      </a:r>
                    </a:p>
                  </a:txBody>
                  <a:tcPr marL="3191" marR="3191" marT="319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1B8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9279520"/>
                  </a:ext>
                </a:extLst>
              </a:tr>
              <a:tr h="737660">
                <a:tc>
                  <a:txBody>
                    <a:bodyPr/>
                    <a:lstStyle/>
                    <a:p>
                      <a:pPr algn="l" fontAlgn="ctr"/>
                      <a:r>
                        <a:rPr lang="en-GB" sz="900" b="1" i="0" u="none" strike="noStrike" dirty="0">
                          <a:solidFill>
                            <a:srgbClr val="000000"/>
                          </a:solidFill>
                          <a:effectLst/>
                          <a:latin typeface="Calibri (Body)"/>
                        </a:rPr>
                        <a:t>1: Teacher Expectations: High Expectations and Behaviour for Learning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F00"/>
                    </a:solidFill>
                  </a:tcPr>
                </a:tc>
                <a:tc>
                  <a:txBody>
                    <a:bodyPr/>
                    <a:lstStyle/>
                    <a:p>
                      <a:pPr algn="ctr" fontAlgn="ctr"/>
                      <a:r>
                        <a:rPr lang="en-GB" sz="900" b="1" i="0" u="none" strike="noStrike" dirty="0">
                          <a:solidFill>
                            <a:srgbClr val="000000"/>
                          </a:solidFill>
                          <a:effectLst/>
                          <a:latin typeface="Calibri" panose="020F0502020204030204" pitchFamily="34" charset="0"/>
                        </a:rPr>
                        <a:t>Classroom environment and Behaviour for Learning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900" b="1" i="0" u="none" strike="noStrike" dirty="0">
                          <a:solidFill>
                            <a:srgbClr val="000000"/>
                          </a:solidFill>
                          <a:effectLst/>
                          <a:latin typeface="Calibri" panose="020F0502020204030204" pitchFamily="34" charset="0"/>
                        </a:rPr>
                        <a:t>Using Drama to teach literature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1" i="0" u="none" strike="noStrike" dirty="0">
                          <a:solidFill>
                            <a:srgbClr val="000000"/>
                          </a:solidFill>
                          <a:effectLst/>
                          <a:latin typeface="Calibri" panose="020F0502020204030204" pitchFamily="34" charset="0"/>
                        </a:rPr>
                        <a:t>Getting comfortable with the uncomfortable: Holding Difficult Conversations in the English classroom</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panose="020F0502020204030204" pitchFamily="34" charset="0"/>
                        </a:rPr>
                        <a:t>Oracy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10389879"/>
                  </a:ext>
                </a:extLst>
              </a:tr>
              <a:tr h="382242">
                <a:tc rowSpan="3">
                  <a:txBody>
                    <a:bodyPr/>
                    <a:lstStyle/>
                    <a:p>
                      <a:pPr algn="l" fontAlgn="ctr"/>
                      <a:r>
                        <a:rPr lang="en-GB" sz="900" b="1" i="0" u="none" strike="noStrike">
                          <a:solidFill>
                            <a:srgbClr val="000000"/>
                          </a:solidFill>
                          <a:effectLst/>
                          <a:latin typeface="Calibri (Body)"/>
                        </a:rPr>
                        <a:t>2. Subject and curriculum knowledge</a:t>
                      </a:r>
                    </a:p>
                  </a:txBody>
                  <a:tcPr marL="3191" marR="3191" marT="31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1" i="0" u="none" strike="noStrike" dirty="0">
                          <a:solidFill>
                            <a:srgbClr val="000000"/>
                          </a:solidFill>
                          <a:effectLst/>
                          <a:latin typeface="Calibri" panose="020F0502020204030204" pitchFamily="34" charset="0"/>
                        </a:rPr>
                        <a:t>Debates and issues in English teaching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D8"/>
                    </a:solidFill>
                  </a:tcPr>
                </a:tc>
                <a:tc>
                  <a:txBody>
                    <a:bodyPr/>
                    <a:lstStyle/>
                    <a:p>
                      <a:pPr algn="ctr" fontAlgn="ctr"/>
                      <a:r>
                        <a:rPr lang="en-GB" sz="900" b="1" i="0" u="none" strike="noStrike" dirty="0">
                          <a:solidFill>
                            <a:srgbClr val="000000"/>
                          </a:solidFill>
                          <a:effectLst/>
                          <a:latin typeface="Calibri" panose="020F0502020204030204" pitchFamily="34" charset="0"/>
                        </a:rPr>
                        <a:t>GREEN CONFERENCE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D8"/>
                    </a:solidFill>
                  </a:tcPr>
                </a:tc>
                <a:tc>
                  <a:txBody>
                    <a:bodyPr/>
                    <a:lstStyle/>
                    <a:p>
                      <a:pPr algn="ctr" fontAlgn="ctr"/>
                      <a:r>
                        <a:rPr lang="en-GB" sz="900" b="0" i="0" u="none" strike="noStrike" dirty="0">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416330"/>
                  </a:ext>
                </a:extLst>
              </a:tr>
              <a:tr h="462714">
                <a:tc vMerge="1">
                  <a:txBody>
                    <a:bodyPr/>
                    <a:lstStyle/>
                    <a:p>
                      <a:endParaRPr lang="en-US"/>
                    </a:p>
                  </a:txBody>
                  <a:tcPr/>
                </a:tc>
                <a:tc>
                  <a:txBody>
                    <a:bodyPr/>
                    <a:lstStyle/>
                    <a:p>
                      <a:pPr algn="ctr" fontAlgn="ctr"/>
                      <a:r>
                        <a:rPr lang="en-GB" sz="900" b="1" i="0" u="none" strike="noStrike" dirty="0">
                          <a:solidFill>
                            <a:srgbClr val="000000"/>
                          </a:solidFill>
                          <a:effectLst/>
                          <a:latin typeface="Calibri" panose="020F0502020204030204" pitchFamily="34" charset="0"/>
                        </a:rPr>
                        <a:t>Teaching English Language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1" i="0" u="none" strike="noStrike" dirty="0">
                          <a:solidFill>
                            <a:srgbClr val="000000"/>
                          </a:solidFill>
                          <a:effectLst/>
                          <a:latin typeface="Calibri" panose="020F0502020204030204" pitchFamily="34" charset="0"/>
                        </a:rPr>
                        <a:t>Approaches to teaching A Level English Language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1" i="0" u="none" strike="noStrike" dirty="0">
                          <a:solidFill>
                            <a:srgbClr val="000000"/>
                          </a:solidFill>
                          <a:effectLst/>
                          <a:latin typeface="Calibri" panose="020F0502020204030204" pitchFamily="34" charset="0"/>
                        </a:rPr>
                        <a:t> Approaches to teaching GCSE Language (resits)</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0" i="0" u="none" strike="noStrike" dirty="0">
                          <a:solidFill>
                            <a:srgbClr val="000000"/>
                          </a:solidFill>
                          <a:effectLst/>
                          <a:latin typeface="Calibri" panose="020F0502020204030204" pitchFamily="34" charset="0"/>
                        </a:rPr>
                        <a:t>Oracy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72176842"/>
                  </a:ext>
                </a:extLst>
              </a:tr>
              <a:tr h="462714">
                <a:tc vMerge="1">
                  <a:txBody>
                    <a:bodyPr/>
                    <a:lstStyle/>
                    <a:p>
                      <a:endParaRPr lang="en-US"/>
                    </a:p>
                  </a:txBody>
                  <a:tcPr/>
                </a:tc>
                <a:tc>
                  <a:txBody>
                    <a:bodyPr/>
                    <a:lstStyle/>
                    <a:p>
                      <a:pPr algn="ctr" fontAlgn="ctr"/>
                      <a:r>
                        <a:rPr lang="en-GB" sz="900" b="1" i="0" u="none" strike="noStrike" dirty="0">
                          <a:solidFill>
                            <a:srgbClr val="000000"/>
                          </a:solidFill>
                          <a:effectLst/>
                          <a:latin typeface="Calibri" panose="020F0502020204030204" pitchFamily="34" charset="0"/>
                        </a:rPr>
                        <a:t>Teaching English Literature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dirty="0">
                          <a:solidFill>
                            <a:srgbClr val="000000"/>
                          </a:solidFill>
                          <a:effectLst/>
                          <a:latin typeface="Calibri" panose="020F0502020204030204" pitchFamily="34" charset="0"/>
                        </a:rPr>
                        <a:t>Teaching Shakespeare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1" i="0" u="none" strike="noStrike" dirty="0">
                          <a:solidFill>
                            <a:srgbClr val="000000"/>
                          </a:solidFill>
                          <a:effectLst/>
                          <a:latin typeface="Calibri" panose="020F0502020204030204" pitchFamily="34" charset="0"/>
                        </a:rPr>
                        <a:t>Approaches to teaching A Level English Literature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1" i="0" u="none" strike="noStrike" dirty="0">
                          <a:solidFill>
                            <a:srgbClr val="000000"/>
                          </a:solidFill>
                          <a:effectLst/>
                          <a:latin typeface="Calibri" panose="020F0502020204030204" pitchFamily="34" charset="0"/>
                        </a:rPr>
                        <a:t>A Level Literature: Critical readings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699558"/>
                  </a:ext>
                </a:extLst>
              </a:tr>
              <a:tr h="737660">
                <a:tc>
                  <a:txBody>
                    <a:bodyPr/>
                    <a:lstStyle/>
                    <a:p>
                      <a:pPr algn="l" fontAlgn="ctr"/>
                      <a:r>
                        <a:rPr lang="en-GB" sz="900" b="1" i="0" u="none" strike="noStrike">
                          <a:solidFill>
                            <a:srgbClr val="000000"/>
                          </a:solidFill>
                          <a:effectLst/>
                          <a:latin typeface="Calibri (Body)"/>
                        </a:rPr>
                        <a:t>3. Planning and Teaching: Classrooom practice and How young people learn</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Calibri" panose="020F0502020204030204" pitchFamily="34" charset="0"/>
                        </a:rPr>
                        <a:t>Planning, pedagogy and task design</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1" i="0" u="none" strike="noStrike" dirty="0">
                          <a:solidFill>
                            <a:srgbClr val="000000"/>
                          </a:solidFill>
                          <a:effectLst/>
                          <a:latin typeface="Calibri" panose="020F0502020204030204" pitchFamily="34" charset="0"/>
                        </a:rPr>
                        <a:t>Using Drama to teach literature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1" i="0" u="none" strike="noStrike" dirty="0">
                          <a:solidFill>
                            <a:srgbClr val="000000"/>
                          </a:solidFill>
                          <a:effectLst/>
                          <a:latin typeface="Calibri" panose="020F0502020204030204" pitchFamily="34" charset="0"/>
                        </a:rPr>
                        <a:t>Getting comfortable with the uncomfortable: Holding Difficult Conversations in the English classroom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59267089"/>
                  </a:ext>
                </a:extLst>
              </a:tr>
              <a:tr h="576715">
                <a:tc>
                  <a:txBody>
                    <a:bodyPr/>
                    <a:lstStyle/>
                    <a:p>
                      <a:pPr algn="l" fontAlgn="ctr"/>
                      <a:r>
                        <a:rPr lang="en-GB" sz="900" b="1" i="0" u="none" strike="noStrike">
                          <a:solidFill>
                            <a:srgbClr val="000000"/>
                          </a:solidFill>
                          <a:effectLst/>
                          <a:latin typeface="Calibri (Body)"/>
                        </a:rPr>
                        <a:t>3. Planning and Teaching: Adaptive teaching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Calibri" panose="020F0502020204030204" pitchFamily="34" charset="0"/>
                        </a:rPr>
                        <a:t>Adaptive and inclusive teaching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dirty="0">
                          <a:solidFill>
                            <a:srgbClr val="000000"/>
                          </a:solidFill>
                          <a:effectLst/>
                          <a:latin typeface="Calibri" panose="020F0502020204030204" pitchFamily="34" charset="0"/>
                        </a:rPr>
                        <a:t>Assignment 2: Inclusive Educational Practice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dirty="0">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46129973"/>
                  </a:ext>
                </a:extLst>
              </a:tr>
              <a:tr h="610245">
                <a:tc>
                  <a:txBody>
                    <a:bodyPr/>
                    <a:lstStyle/>
                    <a:p>
                      <a:pPr algn="l" fontAlgn="ctr"/>
                      <a:r>
                        <a:rPr lang="en-GB" sz="900" b="1" i="0" u="none" strike="noStrike">
                          <a:solidFill>
                            <a:srgbClr val="000000"/>
                          </a:solidFill>
                          <a:effectLst/>
                          <a:latin typeface="Calibri (Body)"/>
                        </a:rPr>
                        <a:t>4. Assessment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1" i="0" u="none" strike="noStrike" dirty="0">
                          <a:solidFill>
                            <a:srgbClr val="000000"/>
                          </a:solidFill>
                          <a:effectLst/>
                          <a:latin typeface="Calibri" panose="020F0502020204030204" pitchFamily="34" charset="0"/>
                        </a:rPr>
                        <a:t>Assessment</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1" i="0" u="none" strike="noStrike" dirty="0">
                          <a:solidFill>
                            <a:srgbClr val="000000"/>
                          </a:solidFill>
                          <a:effectLst/>
                          <a:latin typeface="Calibri" panose="020F0502020204030204" pitchFamily="34" charset="0"/>
                        </a:rPr>
                        <a:t>Code Marking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Examiner's reports and Assessment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1" i="0" u="none" strike="noStrike" dirty="0">
                          <a:solidFill>
                            <a:srgbClr val="000000"/>
                          </a:solidFill>
                          <a:effectLst/>
                          <a:latin typeface="Calibri" panose="020F0502020204030204" pitchFamily="34" charset="0"/>
                        </a:rPr>
                        <a:t>Approaches to teaching A Level English Language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1" i="0" u="none" strike="noStrike" dirty="0">
                          <a:solidFill>
                            <a:srgbClr val="000000"/>
                          </a:solidFill>
                          <a:effectLst/>
                          <a:latin typeface="Calibri" panose="020F0502020204030204" pitchFamily="34" charset="0"/>
                        </a:rPr>
                        <a:t>Approaches to teaching A Level English Literature</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29175935"/>
                  </a:ext>
                </a:extLst>
              </a:tr>
              <a:tr h="375536">
                <a:tc>
                  <a:txBody>
                    <a:bodyPr/>
                    <a:lstStyle/>
                    <a:p>
                      <a:pPr algn="l" fontAlgn="ctr"/>
                      <a:r>
                        <a:rPr lang="en-GB" sz="900" b="1" i="0" u="none" strike="noStrike">
                          <a:solidFill>
                            <a:srgbClr val="000000"/>
                          </a:solidFill>
                          <a:effectLst/>
                          <a:latin typeface="Calibri (Body)"/>
                        </a:rPr>
                        <a:t>5. Professional behaviours</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900" b="1" i="0" u="none" strike="noStrike" dirty="0">
                          <a:solidFill>
                            <a:srgbClr val="000000"/>
                          </a:solidFill>
                          <a:effectLst/>
                          <a:latin typeface="Calibri" panose="020F0502020204030204" pitchFamily="34" charset="0"/>
                        </a:rPr>
                        <a:t>Developing your English teacher identity</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1" i="0" u="none" strike="noStrike" dirty="0">
                          <a:solidFill>
                            <a:srgbClr val="000000"/>
                          </a:solidFill>
                          <a:effectLst/>
                          <a:latin typeface="Calibri" panose="020F0502020204030204" pitchFamily="34" charset="0"/>
                        </a:rPr>
                        <a:t>Code Marking</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dirty="0">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dirty="0">
                          <a:solidFill>
                            <a:srgbClr val="000000"/>
                          </a:solidFill>
                          <a:effectLst/>
                          <a:latin typeface="Calibri" panose="020F0502020204030204" pitchFamily="34" charset="0"/>
                        </a:rPr>
                        <a:t> </a:t>
                      </a:r>
                    </a:p>
                  </a:txBody>
                  <a:tcPr marL="3191" marR="3191" marT="3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51808228"/>
                  </a:ext>
                </a:extLst>
              </a:tr>
            </a:tbl>
          </a:graphicData>
        </a:graphic>
      </p:graphicFrame>
    </p:spTree>
    <p:extLst>
      <p:ext uri="{BB962C8B-B14F-4D97-AF65-F5344CB8AC3E}">
        <p14:creationId xmlns:p14="http://schemas.microsoft.com/office/powerpoint/2010/main" val="207536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457200" y="1988840"/>
            <a:ext cx="8229600" cy="4137323"/>
          </a:xfrm>
        </p:spPr>
        <p:txBody>
          <a:bodyPr vert="horz" lIns="91440" tIns="45720" rIns="91440" bIns="45720" rtlCol="0" anchor="t">
            <a:normAutofit/>
          </a:bodyPr>
          <a:lstStyle/>
          <a:p>
            <a:pPr eaLnBrk="1" hangingPunct="1">
              <a:lnSpc>
                <a:spcPct val="90000"/>
              </a:lnSpc>
              <a:buFontTx/>
              <a:buNone/>
              <a:defRPr/>
            </a:pPr>
            <a:endParaRPr lang="en-US" sz="2400" dirty="0"/>
          </a:p>
          <a:p>
            <a:pPr marL="0" indent="0">
              <a:lnSpc>
                <a:spcPct val="90000"/>
              </a:lnSpc>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None/>
              <a:defRPr/>
            </a:pPr>
            <a:endParaRPr lang="en-GB" dirty="0"/>
          </a:p>
          <a:p>
            <a:pPr>
              <a:lnSpc>
                <a:spcPct val="90000"/>
              </a:lnSpc>
              <a:defRPr/>
            </a:pPr>
            <a:endParaRPr lang="en-US" dirty="0"/>
          </a:p>
        </p:txBody>
      </p:sp>
      <p:sp>
        <p:nvSpPr>
          <p:cNvPr id="3074" name="Slide Number Placeholder 4"/>
          <p:cNvSpPr>
            <a:spLocks noGrp="1"/>
          </p:cNvSpPr>
          <p:nvPr>
            <p:ph type="sldNum" sz="quarter" idx="12"/>
          </p:nvPr>
        </p:nvSpPr>
        <p:spPr>
          <a:noFill/>
        </p:spPr>
        <p:txBody>
          <a:bodyPr/>
          <a:lstStyle/>
          <a:p>
            <a:fld id="{41B270EA-94BD-49E2-87B0-702281810F77}" type="slidenum">
              <a:rPr lang="en-GB" smtClean="0"/>
              <a:pPr/>
              <a:t>11</a:t>
            </a:fld>
            <a:endParaRPr lang="en-GB"/>
          </a:p>
        </p:txBody>
      </p:sp>
      <p:sp>
        <p:nvSpPr>
          <p:cNvPr id="3" name="TextBox 2"/>
          <p:cNvSpPr txBox="1"/>
          <p:nvPr/>
        </p:nvSpPr>
        <p:spPr>
          <a:xfrm>
            <a:off x="611560" y="1496392"/>
            <a:ext cx="8064896" cy="3539430"/>
          </a:xfrm>
          <a:prstGeom prst="rect">
            <a:avLst/>
          </a:prstGeom>
          <a:noFill/>
          <a:ln>
            <a:solidFill>
              <a:schemeClr val="tx1"/>
            </a:solidFill>
          </a:ln>
        </p:spPr>
        <p:txBody>
          <a:bodyPr wrap="square" rtlCol="0">
            <a:spAutoFit/>
          </a:bodyPr>
          <a:lstStyle/>
          <a:p>
            <a:pPr marL="457200" lvl="0" indent="-457200">
              <a:buFontTx/>
              <a:buChar char="-"/>
            </a:pPr>
            <a:r>
              <a:rPr lang="en-US" sz="2800" dirty="0"/>
              <a:t>Induction of trainee into the department and the school/college</a:t>
            </a:r>
            <a:endParaRPr lang="en-GB" sz="2800" dirty="0"/>
          </a:p>
          <a:p>
            <a:pPr marL="457200" lvl="0" indent="-457200">
              <a:buFontTx/>
              <a:buChar char="-"/>
            </a:pPr>
            <a:r>
              <a:rPr lang="en-US" sz="2800" dirty="0"/>
              <a:t>Timetabling</a:t>
            </a:r>
            <a:endParaRPr lang="en-GB" sz="2800" dirty="0"/>
          </a:p>
          <a:p>
            <a:pPr marL="457200" lvl="0" indent="-457200">
              <a:buFontTx/>
              <a:buChar char="-"/>
            </a:pPr>
            <a:r>
              <a:rPr lang="en-US" sz="2800" dirty="0"/>
              <a:t>Lesson observation and feedback</a:t>
            </a:r>
            <a:endParaRPr lang="en-GB" sz="2800" dirty="0"/>
          </a:p>
          <a:p>
            <a:pPr marL="457200" lvl="0" indent="-457200">
              <a:buFontTx/>
              <a:buChar char="-"/>
            </a:pPr>
            <a:r>
              <a:rPr lang="en-US" sz="2800" dirty="0"/>
              <a:t>Weekly timetabled mentor conferencing</a:t>
            </a:r>
            <a:endParaRPr lang="en-GB" sz="2800" dirty="0"/>
          </a:p>
          <a:p>
            <a:pPr marL="457200" lvl="0" indent="-457200">
              <a:buFontTx/>
              <a:buChar char="-"/>
            </a:pPr>
            <a:r>
              <a:rPr lang="en-US" sz="2800" dirty="0"/>
              <a:t>Target setting</a:t>
            </a:r>
            <a:endParaRPr lang="en-GB" sz="2800" dirty="0"/>
          </a:p>
          <a:p>
            <a:pPr marL="457200" lvl="0" indent="-457200">
              <a:buFontTx/>
              <a:buChar char="-"/>
            </a:pPr>
            <a:r>
              <a:rPr lang="en-US" sz="2800" dirty="0"/>
              <a:t>Assessment of trainees</a:t>
            </a:r>
          </a:p>
          <a:p>
            <a:pPr marL="457200" indent="-457200">
              <a:buFontTx/>
              <a:buChar char="-"/>
            </a:pPr>
            <a:r>
              <a:rPr lang="en-US" sz="2800" dirty="0"/>
              <a:t>Writing progress reports (typed please)</a:t>
            </a:r>
          </a:p>
        </p:txBody>
      </p:sp>
      <p:sp>
        <p:nvSpPr>
          <p:cNvPr id="4" name="Title 3">
            <a:extLst>
              <a:ext uri="{FF2B5EF4-FFF2-40B4-BE49-F238E27FC236}">
                <a16:creationId xmlns:a16="http://schemas.microsoft.com/office/drawing/2014/main" id="{54840EA6-7CFF-064E-9278-695ED3F2894C}"/>
              </a:ext>
            </a:extLst>
          </p:cNvPr>
          <p:cNvSpPr>
            <a:spLocks noGrp="1"/>
          </p:cNvSpPr>
          <p:nvPr>
            <p:ph type="title"/>
          </p:nvPr>
        </p:nvSpPr>
        <p:spPr>
          <a:xfrm>
            <a:off x="457200" y="620688"/>
            <a:ext cx="8229600" cy="580926"/>
          </a:xfrm>
        </p:spPr>
        <p:txBody>
          <a:bodyPr>
            <a:normAutofit fontScale="90000"/>
          </a:bodyPr>
          <a:lstStyle/>
          <a:p>
            <a:r>
              <a:rPr lang="en-US" sz="3600" b="1" dirty="0"/>
              <a:t>Main responsibilities of Subject Mentors</a:t>
            </a:r>
          </a:p>
        </p:txBody>
      </p:sp>
    </p:spTree>
    <p:extLst>
      <p:ext uri="{BB962C8B-B14F-4D97-AF65-F5344CB8AC3E}">
        <p14:creationId xmlns:p14="http://schemas.microsoft.com/office/powerpoint/2010/main" val="127289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B7A67-4452-9247-8888-E75CD5F25D6A}"/>
              </a:ext>
            </a:extLst>
          </p:cNvPr>
          <p:cNvSpPr>
            <a:spLocks noGrp="1"/>
          </p:cNvSpPr>
          <p:nvPr>
            <p:ph type="body" idx="1"/>
          </p:nvPr>
        </p:nvSpPr>
        <p:spPr>
          <a:xfrm>
            <a:off x="445576" y="1510575"/>
            <a:ext cx="8252847" cy="5158784"/>
          </a:xfrm>
        </p:spPr>
        <p:txBody>
          <a:bodyPr>
            <a:normAutofit fontScale="92500" lnSpcReduction="20000"/>
          </a:bodyPr>
          <a:lstStyle/>
          <a:p>
            <a:pPr>
              <a:lnSpc>
                <a:spcPct val="120000"/>
              </a:lnSpc>
            </a:pPr>
            <a:r>
              <a:rPr lang="en-US" sz="1600" dirty="0">
                <a:solidFill>
                  <a:schemeClr val="tx1">
                    <a:lumMod val="50000"/>
                  </a:schemeClr>
                </a:solidFill>
              </a:rPr>
              <a:t>What does the trainee need to know about your school department?</a:t>
            </a:r>
          </a:p>
          <a:p>
            <a:pPr lvl="1">
              <a:lnSpc>
                <a:spcPct val="120000"/>
              </a:lnSpc>
            </a:pPr>
            <a:r>
              <a:rPr lang="en-US" sz="1600" dirty="0">
                <a:solidFill>
                  <a:schemeClr val="tx1">
                    <a:lumMod val="50000"/>
                  </a:schemeClr>
                </a:solidFill>
                <a:latin typeface="+mj-lt"/>
              </a:rPr>
              <a:t>Key policies: e.g. </a:t>
            </a:r>
            <a:r>
              <a:rPr lang="en-US" sz="1600" dirty="0" err="1">
                <a:solidFill>
                  <a:schemeClr val="tx1">
                    <a:lumMod val="50000"/>
                  </a:schemeClr>
                </a:solidFill>
                <a:latin typeface="+mj-lt"/>
              </a:rPr>
              <a:t>Behaviour</a:t>
            </a:r>
            <a:r>
              <a:rPr lang="en-US" sz="1600" dirty="0">
                <a:solidFill>
                  <a:schemeClr val="tx1">
                    <a:lumMod val="50000"/>
                  </a:schemeClr>
                </a:solidFill>
                <a:latin typeface="+mj-lt"/>
              </a:rPr>
              <a:t>, Assessment, Safeguarding, Health &amp; Safety, Illness &amp; Absence</a:t>
            </a:r>
          </a:p>
          <a:p>
            <a:pPr lvl="1">
              <a:lnSpc>
                <a:spcPct val="120000"/>
              </a:lnSpc>
            </a:pPr>
            <a:r>
              <a:rPr lang="en-US" sz="1600" dirty="0">
                <a:solidFill>
                  <a:schemeClr val="tx1">
                    <a:lumMod val="50000"/>
                  </a:schemeClr>
                </a:solidFill>
                <a:latin typeface="+mj-lt"/>
              </a:rPr>
              <a:t>Expectations of staff – explicit and </a:t>
            </a:r>
            <a:r>
              <a:rPr lang="en-US" sz="1600" b="1" dirty="0">
                <a:solidFill>
                  <a:schemeClr val="tx1">
                    <a:lumMod val="50000"/>
                  </a:schemeClr>
                </a:solidFill>
                <a:latin typeface="+mj-lt"/>
              </a:rPr>
              <a:t>implicit</a:t>
            </a:r>
            <a:r>
              <a:rPr lang="en-US" sz="1600" dirty="0">
                <a:solidFill>
                  <a:schemeClr val="tx1">
                    <a:lumMod val="50000"/>
                  </a:schemeClr>
                </a:solidFill>
                <a:latin typeface="+mj-lt"/>
              </a:rPr>
              <a:t> (e.g. dress code), timing of the day</a:t>
            </a:r>
          </a:p>
          <a:p>
            <a:pPr lvl="1">
              <a:lnSpc>
                <a:spcPct val="120000"/>
              </a:lnSpc>
            </a:pPr>
            <a:r>
              <a:rPr lang="en-US" sz="1600" dirty="0">
                <a:solidFill>
                  <a:schemeClr val="tx1">
                    <a:lumMod val="50000"/>
                  </a:schemeClr>
                </a:solidFill>
                <a:latin typeface="+mj-lt"/>
              </a:rPr>
              <a:t>Key staff (HoD, </a:t>
            </a:r>
            <a:r>
              <a:rPr lang="en-US" sz="1600" dirty="0" err="1">
                <a:solidFill>
                  <a:schemeClr val="tx1">
                    <a:lumMod val="50000"/>
                  </a:schemeClr>
                </a:solidFill>
                <a:latin typeface="+mj-lt"/>
              </a:rPr>
              <a:t>HoY</a:t>
            </a:r>
            <a:r>
              <a:rPr lang="en-US" sz="1600" dirty="0">
                <a:solidFill>
                  <a:schemeClr val="tx1">
                    <a:lumMod val="50000"/>
                  </a:schemeClr>
                </a:solidFill>
                <a:latin typeface="+mj-lt"/>
              </a:rPr>
              <a:t>, English colleagues </a:t>
            </a:r>
            <a:r>
              <a:rPr lang="en-US" sz="1600" dirty="0" err="1">
                <a:solidFill>
                  <a:schemeClr val="tx1">
                    <a:lumMod val="50000"/>
                  </a:schemeClr>
                </a:solidFill>
                <a:latin typeface="+mj-lt"/>
              </a:rPr>
              <a:t>etc</a:t>
            </a:r>
            <a:r>
              <a:rPr lang="en-US" sz="1600" dirty="0">
                <a:solidFill>
                  <a:schemeClr val="tx1">
                    <a:lumMod val="50000"/>
                  </a:schemeClr>
                </a:solidFill>
                <a:latin typeface="+mj-lt"/>
              </a:rPr>
              <a:t>)</a:t>
            </a:r>
          </a:p>
          <a:p>
            <a:pPr lvl="1">
              <a:lnSpc>
                <a:spcPct val="120000"/>
              </a:lnSpc>
            </a:pPr>
            <a:r>
              <a:rPr lang="en-US" sz="1600" dirty="0">
                <a:solidFill>
                  <a:schemeClr val="tx1">
                    <a:lumMod val="50000"/>
                  </a:schemeClr>
                </a:solidFill>
                <a:latin typeface="+mj-lt"/>
              </a:rPr>
              <a:t>Workspace / Reprographics / IT Access / key for staff toilets / lunch arrangements / parking etc.</a:t>
            </a:r>
          </a:p>
          <a:p>
            <a:pPr lvl="1">
              <a:lnSpc>
                <a:spcPct val="120000"/>
              </a:lnSpc>
            </a:pPr>
            <a:r>
              <a:rPr lang="en-US" sz="1600" dirty="0">
                <a:solidFill>
                  <a:schemeClr val="tx1">
                    <a:lumMod val="50000"/>
                  </a:schemeClr>
                </a:solidFill>
                <a:latin typeface="+mj-lt"/>
              </a:rPr>
              <a:t>Acronyms especially those particular to your school!</a:t>
            </a:r>
          </a:p>
          <a:p>
            <a:pPr>
              <a:lnSpc>
                <a:spcPct val="120000"/>
              </a:lnSpc>
            </a:pPr>
            <a:endParaRPr lang="en-US" sz="1600" dirty="0">
              <a:solidFill>
                <a:schemeClr val="tx1">
                  <a:lumMod val="50000"/>
                </a:schemeClr>
              </a:solidFill>
            </a:endParaRPr>
          </a:p>
          <a:p>
            <a:pPr>
              <a:lnSpc>
                <a:spcPct val="120000"/>
              </a:lnSpc>
            </a:pPr>
            <a:r>
              <a:rPr lang="en-US" sz="1600" dirty="0">
                <a:solidFill>
                  <a:schemeClr val="tx1">
                    <a:lumMod val="50000"/>
                  </a:schemeClr>
                </a:solidFill>
              </a:rPr>
              <a:t>Schemes of Work and other resources – please share as you would with an ECT.</a:t>
            </a:r>
          </a:p>
          <a:p>
            <a:pPr>
              <a:lnSpc>
                <a:spcPct val="120000"/>
              </a:lnSpc>
            </a:pPr>
            <a:r>
              <a:rPr lang="en-US" sz="1600" dirty="0">
                <a:solidFill>
                  <a:schemeClr val="tx1">
                    <a:lumMod val="50000"/>
                  </a:schemeClr>
                </a:solidFill>
              </a:rPr>
              <a:t>They may need help to liaise with Safeguarding and SEN leads to prepare for their assignments</a:t>
            </a:r>
          </a:p>
          <a:p>
            <a:pPr>
              <a:lnSpc>
                <a:spcPct val="120000"/>
              </a:lnSpc>
            </a:pPr>
            <a:r>
              <a:rPr lang="en-US" sz="1600" dirty="0">
                <a:solidFill>
                  <a:schemeClr val="tx1">
                    <a:lumMod val="50000"/>
                  </a:schemeClr>
                </a:solidFill>
              </a:rPr>
              <a:t>Ensure they share their RoAD link with you!</a:t>
            </a:r>
          </a:p>
          <a:p>
            <a:pPr>
              <a:lnSpc>
                <a:spcPct val="120000"/>
              </a:lnSpc>
            </a:pPr>
            <a:r>
              <a:rPr lang="en-US" sz="1600" dirty="0">
                <a:solidFill>
                  <a:schemeClr val="tx1">
                    <a:lumMod val="50000"/>
                  </a:schemeClr>
                </a:solidFill>
              </a:rPr>
              <a:t>Suggested activities</a:t>
            </a:r>
          </a:p>
          <a:p>
            <a:pPr lvl="1">
              <a:lnSpc>
                <a:spcPct val="120000"/>
              </a:lnSpc>
            </a:pPr>
            <a:r>
              <a:rPr lang="en-US" sz="1600" dirty="0">
                <a:solidFill>
                  <a:schemeClr val="tx1">
                    <a:lumMod val="50000"/>
                  </a:schemeClr>
                </a:solidFill>
                <a:latin typeface="+mj-lt"/>
              </a:rPr>
              <a:t>Observe lessons</a:t>
            </a:r>
          </a:p>
          <a:p>
            <a:pPr lvl="1">
              <a:lnSpc>
                <a:spcPct val="120000"/>
              </a:lnSpc>
            </a:pPr>
            <a:r>
              <a:rPr lang="en-US" sz="1600" dirty="0">
                <a:solidFill>
                  <a:schemeClr val="tx1">
                    <a:lumMod val="50000"/>
                  </a:schemeClr>
                </a:solidFill>
                <a:latin typeface="+mj-lt"/>
              </a:rPr>
              <a:t>TA, team teach, joint lesson planning</a:t>
            </a:r>
          </a:p>
          <a:p>
            <a:pPr lvl="1">
              <a:lnSpc>
                <a:spcPct val="120000"/>
              </a:lnSpc>
            </a:pPr>
            <a:r>
              <a:rPr lang="en-US" sz="1600" dirty="0">
                <a:solidFill>
                  <a:schemeClr val="tx1">
                    <a:lumMod val="50000"/>
                  </a:schemeClr>
                </a:solidFill>
                <a:latin typeface="+mj-lt"/>
              </a:rPr>
              <a:t>Track students for a day</a:t>
            </a:r>
          </a:p>
          <a:p>
            <a:pPr marL="457200" lvl="1" indent="0">
              <a:buNone/>
            </a:pPr>
            <a:endParaRPr lang="en-US" sz="1600" dirty="0">
              <a:solidFill>
                <a:schemeClr val="tx1">
                  <a:lumMod val="50000"/>
                </a:schemeClr>
              </a:solidFill>
              <a:latin typeface="+mj-lt"/>
            </a:endParaRPr>
          </a:p>
          <a:p>
            <a:pPr>
              <a:lnSpc>
                <a:spcPct val="120000"/>
              </a:lnSpc>
            </a:pPr>
            <a:r>
              <a:rPr lang="en-US" sz="1700" dirty="0">
                <a:solidFill>
                  <a:schemeClr val="tx1">
                    <a:lumMod val="50000"/>
                  </a:schemeClr>
                </a:solidFill>
                <a:latin typeface="+mj-lt"/>
              </a:rPr>
              <a:t>Some neurodiverse trainees, recent graduates and trainees educated abroad may need a little more guidance.  Other trainees, may have particular needs – e.g. a space to pray.</a:t>
            </a:r>
          </a:p>
          <a:p>
            <a:pPr lvl="1"/>
            <a:endParaRPr lang="en-US" sz="1600" dirty="0">
              <a:solidFill>
                <a:schemeClr val="tx1">
                  <a:lumMod val="50000"/>
                </a:schemeClr>
              </a:solidFill>
              <a:latin typeface="+mj-lt"/>
            </a:endParaRPr>
          </a:p>
        </p:txBody>
      </p:sp>
      <p:sp>
        <p:nvSpPr>
          <p:cNvPr id="3" name="Title 2">
            <a:extLst>
              <a:ext uri="{FF2B5EF4-FFF2-40B4-BE49-F238E27FC236}">
                <a16:creationId xmlns:a16="http://schemas.microsoft.com/office/drawing/2014/main" id="{65E37E62-9616-334F-ACA0-B40901E4792C}"/>
              </a:ext>
            </a:extLst>
          </p:cNvPr>
          <p:cNvSpPr>
            <a:spLocks noGrp="1"/>
          </p:cNvSpPr>
          <p:nvPr>
            <p:ph type="title"/>
          </p:nvPr>
        </p:nvSpPr>
        <p:spPr>
          <a:xfrm>
            <a:off x="2339752" y="188641"/>
            <a:ext cx="6624736" cy="1053376"/>
          </a:xfrm>
        </p:spPr>
        <p:txBody>
          <a:bodyPr>
            <a:normAutofit fontScale="90000"/>
          </a:bodyPr>
          <a:lstStyle/>
          <a:p>
            <a:r>
              <a:rPr lang="en-US" dirty="0"/>
              <a:t>Trainee Induction – </a:t>
            </a:r>
            <a:r>
              <a:rPr lang="en-US" sz="3600" dirty="0"/>
              <a:t>(consider this from perspective of a younger trainee)</a:t>
            </a:r>
          </a:p>
        </p:txBody>
      </p:sp>
    </p:spTree>
    <p:extLst>
      <p:ext uri="{BB962C8B-B14F-4D97-AF65-F5344CB8AC3E}">
        <p14:creationId xmlns:p14="http://schemas.microsoft.com/office/powerpoint/2010/main" val="295527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13</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827584" y="620688"/>
            <a:ext cx="7632848" cy="5632311"/>
          </a:xfrm>
          <a:prstGeom prst="rect">
            <a:avLst/>
          </a:prstGeom>
        </p:spPr>
        <p:txBody>
          <a:bodyPr wrap="square">
            <a:spAutoFit/>
          </a:bodyPr>
          <a:lstStyle/>
          <a:p>
            <a:pPr algn="ctr">
              <a:spcAft>
                <a:spcPts val="0"/>
              </a:spcAft>
            </a:pPr>
            <a:r>
              <a:rPr lang="en-US" sz="2400" b="1" dirty="0"/>
              <a:t>Further Subject Mentor Responsibilities</a:t>
            </a:r>
            <a:endParaRPr lang="en-GB" sz="2400" b="1" dirty="0"/>
          </a:p>
          <a:p>
            <a:pPr algn="ctr">
              <a:spcAft>
                <a:spcPts val="0"/>
              </a:spcAft>
            </a:pPr>
            <a:r>
              <a:rPr lang="en-US" sz="1400" b="1" dirty="0">
                <a:solidFill>
                  <a:srgbClr val="000000"/>
                </a:solidFill>
                <a:latin typeface="Arial" panose="020B0604020202020204" pitchFamily="34" charset="0"/>
                <a:ea typeface="SimSun" panose="02010600030101010101" pitchFamily="2" charset="-122"/>
              </a:rPr>
              <a:t> </a:t>
            </a:r>
          </a:p>
          <a:p>
            <a:r>
              <a:rPr lang="en-US" sz="2000" dirty="0"/>
              <a:t>Teaching in the subject classroom is a central experience for trainees during their PGCE year. Mentors have a responsibility to help trainees to develop their planning, teaching and assessment skills but also to provide other forms of support. In particular,  mentors have a significant role to play in the following:</a:t>
            </a:r>
          </a:p>
          <a:p>
            <a:endParaRPr lang="en-GB" sz="2000" dirty="0"/>
          </a:p>
          <a:p>
            <a:pPr marL="285750" lvl="0" indent="-285750">
              <a:buFont typeface="Arial" panose="020B0604020202020204" pitchFamily="34" charset="0"/>
              <a:buChar char="•"/>
            </a:pPr>
            <a:r>
              <a:rPr lang="en-US" sz="2000" dirty="0"/>
              <a:t>Helping trainees to prepare schemes of work and individual lessons;</a:t>
            </a:r>
            <a:endParaRPr lang="en-GB" sz="2000" dirty="0"/>
          </a:p>
          <a:p>
            <a:pPr marL="285750" lvl="0" indent="-285750">
              <a:buFont typeface="Arial" panose="020B0604020202020204" pitchFamily="34" charset="0"/>
              <a:buChar char="•"/>
            </a:pPr>
            <a:r>
              <a:rPr lang="en-US" sz="2000" dirty="0"/>
              <a:t>Helping trainees to use resources effectively;</a:t>
            </a:r>
            <a:endParaRPr lang="en-GB" sz="2000" dirty="0"/>
          </a:p>
          <a:p>
            <a:pPr marL="285750" lvl="0" indent="-285750">
              <a:buFont typeface="Arial" panose="020B0604020202020204" pitchFamily="34" charset="0"/>
              <a:buChar char="•"/>
            </a:pPr>
            <a:r>
              <a:rPr lang="en-US" sz="2000" dirty="0"/>
              <a:t>Helping trainees to develop a range of teaching methods;</a:t>
            </a:r>
            <a:endParaRPr lang="en-GB" sz="2000" dirty="0"/>
          </a:p>
          <a:p>
            <a:pPr marL="285750" lvl="0" indent="-285750">
              <a:buFont typeface="Arial" panose="020B0604020202020204" pitchFamily="34" charset="0"/>
              <a:buChar char="•"/>
            </a:pPr>
            <a:r>
              <a:rPr lang="en-US" sz="2000" dirty="0"/>
              <a:t>Supporting trainees in the development of classroom management skills;</a:t>
            </a:r>
            <a:endParaRPr lang="en-GB" sz="2000" dirty="0"/>
          </a:p>
          <a:p>
            <a:pPr marL="285750" lvl="0" indent="-285750">
              <a:buFont typeface="Arial" panose="020B0604020202020204" pitchFamily="34" charset="0"/>
              <a:buChar char="•"/>
            </a:pPr>
            <a:r>
              <a:rPr lang="en-US" sz="2000" dirty="0"/>
              <a:t>Supporting trainees in monitoring and assessment;</a:t>
            </a:r>
            <a:endParaRPr lang="en-GB" sz="2000" dirty="0"/>
          </a:p>
          <a:p>
            <a:pPr marL="285750" lvl="0" indent="-285750">
              <a:buFont typeface="Arial" panose="020B0604020202020204" pitchFamily="34" charset="0"/>
              <a:buChar char="•"/>
            </a:pPr>
            <a:r>
              <a:rPr lang="en-US" sz="2000" dirty="0"/>
              <a:t>Supporting trainees on pastoral and discipline issues;</a:t>
            </a:r>
            <a:endParaRPr lang="en-GB" sz="2000" dirty="0"/>
          </a:p>
          <a:p>
            <a:pPr marL="285750" lvl="0" indent="-285750">
              <a:buFont typeface="Arial" panose="020B0604020202020204" pitchFamily="34" charset="0"/>
              <a:buChar char="•"/>
            </a:pPr>
            <a:r>
              <a:rPr lang="en-US" sz="2000" dirty="0"/>
              <a:t>Debriefing and conferencing trainees;</a:t>
            </a:r>
            <a:endParaRPr lang="en-GB" sz="2000" dirty="0"/>
          </a:p>
          <a:p>
            <a:pPr marL="285750" lvl="0" indent="-285750">
              <a:buFont typeface="Arial" panose="020B0604020202020204" pitchFamily="34" charset="0"/>
              <a:buChar char="•"/>
            </a:pPr>
            <a:r>
              <a:rPr lang="en-US" sz="2000" dirty="0"/>
              <a:t>Helping trainees to develop self-evaluation skills.</a:t>
            </a:r>
            <a:endParaRPr lang="en-GB" sz="2000" dirty="0"/>
          </a:p>
        </p:txBody>
      </p:sp>
    </p:spTree>
    <p:extLst>
      <p:ext uri="{BB962C8B-B14F-4D97-AF65-F5344CB8AC3E}">
        <p14:creationId xmlns:p14="http://schemas.microsoft.com/office/powerpoint/2010/main" val="343990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14</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827584" y="620688"/>
            <a:ext cx="7632848" cy="5816977"/>
          </a:xfrm>
          <a:prstGeom prst="rect">
            <a:avLst/>
          </a:prstGeom>
        </p:spPr>
        <p:txBody>
          <a:bodyPr wrap="square">
            <a:spAutoFit/>
          </a:bodyPr>
          <a:lstStyle/>
          <a:p>
            <a:pPr algn="ctr">
              <a:spcAft>
                <a:spcPts val="0"/>
              </a:spcAft>
            </a:pPr>
            <a:r>
              <a:rPr lang="en-US" sz="2800" b="1" dirty="0"/>
              <a:t>Pause for Discussion</a:t>
            </a:r>
          </a:p>
          <a:p>
            <a:pPr algn="ctr">
              <a:spcAft>
                <a:spcPts val="0"/>
              </a:spcAft>
            </a:pPr>
            <a:endParaRPr lang="en-US" sz="2800" b="1" dirty="0"/>
          </a:p>
          <a:p>
            <a:pPr algn="ctr">
              <a:spcAft>
                <a:spcPts val="0"/>
              </a:spcAft>
            </a:pPr>
            <a:r>
              <a:rPr lang="en-US" sz="2800" b="1" dirty="0"/>
              <a:t>What makes a good mentor?</a:t>
            </a:r>
            <a:endParaRPr lang="en-GB" sz="2800" b="1" dirty="0"/>
          </a:p>
          <a:p>
            <a:pPr algn="ctr">
              <a:spcAft>
                <a:spcPts val="0"/>
              </a:spcAft>
            </a:pPr>
            <a:endParaRPr lang="en-US" sz="1400" b="1" dirty="0">
              <a:solidFill>
                <a:srgbClr val="000000"/>
              </a:solidFill>
              <a:latin typeface="Arial" panose="020B0604020202020204" pitchFamily="34" charset="0"/>
              <a:ea typeface="SimSun" panose="02010600030101010101" pitchFamily="2" charset="-122"/>
            </a:endParaRPr>
          </a:p>
          <a:p>
            <a:pPr algn="ctr">
              <a:spcAft>
                <a:spcPts val="0"/>
              </a:spcAft>
            </a:pPr>
            <a:r>
              <a:rPr lang="en-US" sz="1400" b="1" dirty="0">
                <a:solidFill>
                  <a:srgbClr val="000000"/>
                </a:solidFill>
                <a:latin typeface="Arial" panose="020B0604020202020204" pitchFamily="34" charset="0"/>
                <a:ea typeface="SimSun" panose="02010600030101010101" pitchFamily="2" charset="-122"/>
              </a:rPr>
              <a:t> </a:t>
            </a:r>
          </a:p>
          <a:p>
            <a:r>
              <a:rPr lang="en-US" sz="3200" i="1" dirty="0"/>
              <a:t>Discussion</a:t>
            </a:r>
          </a:p>
          <a:p>
            <a:endParaRPr lang="en-US" sz="3200" i="1" dirty="0"/>
          </a:p>
          <a:p>
            <a:r>
              <a:rPr lang="en-US" sz="3200" dirty="0"/>
              <a:t>Identify and discuss some of the characteristics that in your experience make for a good mentor.</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70228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2088"/>
          </a:xfrm>
          <a:solidFill>
            <a:schemeClr val="tx2">
              <a:lumMod val="20000"/>
              <a:lumOff val="80000"/>
            </a:schemeClr>
          </a:solidFill>
        </p:spPr>
        <p:txBody>
          <a:bodyPr>
            <a:normAutofit/>
          </a:bodyPr>
          <a:lstStyle/>
          <a:p>
            <a:r>
              <a:rPr lang="en-GB" b="1" dirty="0"/>
              <a:t>What Makes a Good Mentor?</a:t>
            </a:r>
            <a:endParaRPr lang="en-US" dirty="0"/>
          </a:p>
        </p:txBody>
      </p:sp>
      <p:sp>
        <p:nvSpPr>
          <p:cNvPr id="3" name="Content Placeholder 2"/>
          <p:cNvSpPr>
            <a:spLocks noGrp="1"/>
          </p:cNvSpPr>
          <p:nvPr>
            <p:ph idx="1"/>
          </p:nvPr>
        </p:nvSpPr>
        <p:spPr>
          <a:xfrm>
            <a:off x="683568" y="1484784"/>
            <a:ext cx="8003232" cy="5040560"/>
          </a:xfrm>
        </p:spPr>
        <p:txBody>
          <a:bodyPr>
            <a:noAutofit/>
          </a:bodyPr>
          <a:lstStyle/>
          <a:p>
            <a:pPr marL="0" indent="0">
              <a:buNone/>
            </a:pPr>
            <a:r>
              <a:rPr lang="en-GB" sz="1600" b="1" dirty="0"/>
              <a:t>Personal qualities </a:t>
            </a:r>
            <a:endParaRPr lang="en-GB" sz="1600" dirty="0"/>
          </a:p>
          <a:p>
            <a:r>
              <a:rPr lang="en-GB" sz="1600" dirty="0"/>
              <a:t>Establishes trusting relationships with the trainee;</a:t>
            </a:r>
          </a:p>
          <a:p>
            <a:r>
              <a:rPr lang="en-GB" sz="1600" dirty="0"/>
              <a:t>Models high standards of practice; </a:t>
            </a:r>
          </a:p>
          <a:p>
            <a:r>
              <a:rPr lang="en-GB" sz="1600" dirty="0"/>
              <a:t>Understands how to support a trainee through initial teacher training. </a:t>
            </a:r>
          </a:p>
          <a:p>
            <a:pPr marL="0" indent="0">
              <a:buNone/>
            </a:pPr>
            <a:endParaRPr lang="en-GB" sz="1600" dirty="0"/>
          </a:p>
          <a:p>
            <a:pPr marL="0" indent="0">
              <a:buNone/>
            </a:pPr>
            <a:r>
              <a:rPr lang="en-GB" sz="1600" b="1" dirty="0"/>
              <a:t>Teaching </a:t>
            </a:r>
            <a:endParaRPr lang="en-GB" sz="1600" dirty="0"/>
          </a:p>
          <a:p>
            <a:r>
              <a:rPr lang="en-GB" sz="1600" dirty="0"/>
              <a:t>Supports trainees to develop their teaching practice;</a:t>
            </a:r>
          </a:p>
          <a:p>
            <a:r>
              <a:rPr lang="en-GB" sz="1600" dirty="0"/>
              <a:t>Sets high expectations of all pupils and meet their needs. </a:t>
            </a:r>
          </a:p>
          <a:p>
            <a:pPr marL="0" indent="0">
              <a:buNone/>
            </a:pPr>
            <a:endParaRPr lang="en-GB" sz="1600" dirty="0"/>
          </a:p>
          <a:p>
            <a:pPr marL="0" indent="0">
              <a:buNone/>
            </a:pPr>
            <a:r>
              <a:rPr lang="en-GB" sz="1600" b="1" dirty="0"/>
              <a:t>Professionalism</a:t>
            </a:r>
            <a:endParaRPr lang="en-GB" sz="1600" dirty="0"/>
          </a:p>
          <a:p>
            <a:r>
              <a:rPr lang="en-GB" sz="1600" dirty="0"/>
              <a:t>Sets high professional expectations; </a:t>
            </a:r>
          </a:p>
          <a:p>
            <a:r>
              <a:rPr lang="en-GB" sz="1600" dirty="0"/>
              <a:t>Inducts the trainee to understand their role and responsibilities as a teacher.</a:t>
            </a:r>
          </a:p>
          <a:p>
            <a:pPr marL="0" indent="0">
              <a:buNone/>
            </a:pPr>
            <a:endParaRPr lang="en-GB" sz="1600" dirty="0"/>
          </a:p>
          <a:p>
            <a:pPr marL="0" indent="0">
              <a:buNone/>
            </a:pPr>
            <a:r>
              <a:rPr lang="en-GB" sz="1600" b="1" dirty="0"/>
              <a:t>Self-development and working in partnership </a:t>
            </a:r>
            <a:endParaRPr lang="en-GB" sz="1600" dirty="0"/>
          </a:p>
          <a:p>
            <a:r>
              <a:rPr lang="en-GB" sz="1600" dirty="0"/>
              <a:t>Mentors continue to develop their own professional knowledge, skills and understanding; </a:t>
            </a:r>
          </a:p>
          <a:p>
            <a:r>
              <a:rPr lang="en-GB" sz="1600" dirty="0"/>
              <a:t>Mentors invest time in developing a good working relationship within ITT partnerships. </a:t>
            </a:r>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15</a:t>
            </a:fld>
            <a:endParaRPr lang="en-GB"/>
          </a:p>
        </p:txBody>
      </p:sp>
    </p:spTree>
    <p:extLst>
      <p:ext uri="{BB962C8B-B14F-4D97-AF65-F5344CB8AC3E}">
        <p14:creationId xmlns:p14="http://schemas.microsoft.com/office/powerpoint/2010/main" val="36397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6CE950-4F2F-EC84-3744-FCDDE785B9D9}"/>
              </a:ext>
            </a:extLst>
          </p:cNvPr>
          <p:cNvSpPr>
            <a:spLocks noGrp="1"/>
          </p:cNvSpPr>
          <p:nvPr>
            <p:ph type="body" idx="1"/>
          </p:nvPr>
        </p:nvSpPr>
        <p:spPr/>
        <p:txBody>
          <a:bodyPr/>
          <a:lstStyle/>
          <a:p>
            <a:pPr marL="254000" indent="0">
              <a:buNone/>
            </a:pPr>
            <a:endParaRPr lang="en-US" dirty="0"/>
          </a:p>
          <a:p>
            <a:pPr marL="254000" indent="0">
              <a:buNone/>
            </a:pPr>
            <a:endParaRPr lang="en-US" dirty="0"/>
          </a:p>
        </p:txBody>
      </p:sp>
      <p:sp>
        <p:nvSpPr>
          <p:cNvPr id="2" name="Title 1">
            <a:extLst>
              <a:ext uri="{FF2B5EF4-FFF2-40B4-BE49-F238E27FC236}">
                <a16:creationId xmlns:a16="http://schemas.microsoft.com/office/drawing/2014/main" id="{6A9B12BB-7232-FD8F-CE07-7C66334B01B1}"/>
              </a:ext>
            </a:extLst>
          </p:cNvPr>
          <p:cNvSpPr>
            <a:spLocks noGrp="1"/>
          </p:cNvSpPr>
          <p:nvPr>
            <p:ph type="title"/>
          </p:nvPr>
        </p:nvSpPr>
        <p:spPr>
          <a:xfrm>
            <a:off x="2411760" y="274638"/>
            <a:ext cx="6275040" cy="1143000"/>
          </a:xfrm>
        </p:spPr>
        <p:txBody>
          <a:bodyPr>
            <a:noAutofit/>
          </a:bodyPr>
          <a:lstStyle/>
          <a:p>
            <a:r>
              <a:rPr lang="en-US" sz="3600" dirty="0"/>
              <a:t>RoAD: Record of Achievement and Development</a:t>
            </a:r>
          </a:p>
        </p:txBody>
      </p:sp>
      <p:graphicFrame>
        <p:nvGraphicFramePr>
          <p:cNvPr id="5" name="Table 5">
            <a:extLst>
              <a:ext uri="{FF2B5EF4-FFF2-40B4-BE49-F238E27FC236}">
                <a16:creationId xmlns:a16="http://schemas.microsoft.com/office/drawing/2014/main" id="{3F248089-EE65-9EC8-921A-C151C0ED28CE}"/>
              </a:ext>
            </a:extLst>
          </p:cNvPr>
          <p:cNvGraphicFramePr>
            <a:graphicFrameLocks noGrp="1"/>
          </p:cNvGraphicFramePr>
          <p:nvPr/>
        </p:nvGraphicFramePr>
        <p:xfrm>
          <a:off x="251520" y="2296160"/>
          <a:ext cx="8640960" cy="434340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3612983877"/>
                    </a:ext>
                  </a:extLst>
                </a:gridCol>
                <a:gridCol w="4320480">
                  <a:extLst>
                    <a:ext uri="{9D8B030D-6E8A-4147-A177-3AD203B41FA5}">
                      <a16:colId xmlns:a16="http://schemas.microsoft.com/office/drawing/2014/main" val="2912531000"/>
                    </a:ext>
                  </a:extLst>
                </a:gridCol>
              </a:tblGrid>
              <a:tr h="0">
                <a:tc>
                  <a:txBody>
                    <a:bodyPr/>
                    <a:lstStyle/>
                    <a:p>
                      <a:r>
                        <a:rPr lang="en-US" dirty="0"/>
                        <a:t>Key Elements &amp; Document/s</a:t>
                      </a:r>
                    </a:p>
                  </a:txBody>
                  <a:tcPr/>
                </a:tc>
                <a:tc>
                  <a:txBody>
                    <a:bodyPr/>
                    <a:lstStyle/>
                    <a:p>
                      <a:r>
                        <a:rPr lang="en-US" dirty="0"/>
                        <a:t>Completed by</a:t>
                      </a:r>
                    </a:p>
                  </a:txBody>
                  <a:tcPr/>
                </a:tc>
                <a:extLst>
                  <a:ext uri="{0D108BD9-81ED-4DB2-BD59-A6C34878D82A}">
                    <a16:rowId xmlns:a16="http://schemas.microsoft.com/office/drawing/2014/main" val="447354779"/>
                  </a:ext>
                </a:extLst>
              </a:tr>
              <a:tr h="370840">
                <a:tc>
                  <a:txBody>
                    <a:bodyPr/>
                    <a:lstStyle/>
                    <a:p>
                      <a:r>
                        <a:rPr lang="en-US" dirty="0"/>
                        <a:t>Attendance Record</a:t>
                      </a:r>
                    </a:p>
                  </a:txBody>
                  <a:tcPr/>
                </a:tc>
                <a:tc>
                  <a:txBody>
                    <a:bodyPr/>
                    <a:lstStyle/>
                    <a:p>
                      <a:r>
                        <a:rPr lang="en-US" dirty="0"/>
                        <a:t>Trainee</a:t>
                      </a:r>
                    </a:p>
                  </a:txBody>
                  <a:tcPr/>
                </a:tc>
                <a:extLst>
                  <a:ext uri="{0D108BD9-81ED-4DB2-BD59-A6C34878D82A}">
                    <a16:rowId xmlns:a16="http://schemas.microsoft.com/office/drawing/2014/main" val="2086326937"/>
                  </a:ext>
                </a:extLst>
              </a:tr>
              <a:tr h="370840">
                <a:tc>
                  <a:txBody>
                    <a:bodyPr/>
                    <a:lstStyle/>
                    <a:p>
                      <a:r>
                        <a:rPr lang="en-US" dirty="0"/>
                        <a:t>Audits incl. Subject Knowledge Audit</a:t>
                      </a:r>
                    </a:p>
                  </a:txBody>
                  <a:tcPr/>
                </a:tc>
                <a:tc>
                  <a:txBody>
                    <a:bodyPr/>
                    <a:lstStyle/>
                    <a:p>
                      <a:r>
                        <a:rPr lang="en-US" dirty="0"/>
                        <a:t>Trainee</a:t>
                      </a:r>
                    </a:p>
                  </a:txBody>
                  <a:tcPr/>
                </a:tc>
                <a:extLst>
                  <a:ext uri="{0D108BD9-81ED-4DB2-BD59-A6C34878D82A}">
                    <a16:rowId xmlns:a16="http://schemas.microsoft.com/office/drawing/2014/main" val="1656340440"/>
                  </a:ext>
                </a:extLst>
              </a:tr>
              <a:tr h="370840">
                <a:tc>
                  <a:txBody>
                    <a:bodyPr/>
                    <a:lstStyle/>
                    <a:p>
                      <a:r>
                        <a:rPr lang="en-US" dirty="0"/>
                        <a:t>Induction, Monitoring, CPD</a:t>
                      </a:r>
                    </a:p>
                  </a:txBody>
                  <a:tcPr/>
                </a:tc>
                <a:tc>
                  <a:txBody>
                    <a:bodyPr/>
                    <a:lstStyle/>
                    <a:p>
                      <a:r>
                        <a:rPr lang="en-US" dirty="0"/>
                        <a:t>Trainee</a:t>
                      </a:r>
                    </a:p>
                  </a:txBody>
                  <a:tcPr/>
                </a:tc>
                <a:extLst>
                  <a:ext uri="{0D108BD9-81ED-4DB2-BD59-A6C34878D82A}">
                    <a16:rowId xmlns:a16="http://schemas.microsoft.com/office/drawing/2014/main" val="1895484314"/>
                  </a:ext>
                </a:extLst>
              </a:tr>
              <a:tr h="370840">
                <a:tc>
                  <a:txBody>
                    <a:bodyPr/>
                    <a:lstStyle/>
                    <a:p>
                      <a:r>
                        <a:rPr lang="en-GB" dirty="0"/>
                        <a:t>Progress Matrix</a:t>
                      </a:r>
                      <a:endParaRPr lang="en-US" dirty="0"/>
                    </a:p>
                  </a:txBody>
                  <a:tcPr/>
                </a:tc>
                <a:tc>
                  <a:txBody>
                    <a:bodyPr/>
                    <a:lstStyle/>
                    <a:p>
                      <a:r>
                        <a:rPr lang="en-US" dirty="0"/>
                        <a:t>Trainee</a:t>
                      </a:r>
                    </a:p>
                  </a:txBody>
                  <a:tcPr/>
                </a:tc>
                <a:extLst>
                  <a:ext uri="{0D108BD9-81ED-4DB2-BD59-A6C34878D82A}">
                    <a16:rowId xmlns:a16="http://schemas.microsoft.com/office/drawing/2014/main" val="1078884308"/>
                  </a:ext>
                </a:extLst>
              </a:tr>
              <a:tr h="370840">
                <a:tc>
                  <a:txBody>
                    <a:bodyPr/>
                    <a:lstStyle/>
                    <a:p>
                      <a:r>
                        <a:rPr lang="en-GB" dirty="0"/>
                        <a:t>Record of Weekly Mentor Meetings </a:t>
                      </a:r>
                      <a:endParaRPr lang="en-US" dirty="0"/>
                    </a:p>
                  </a:txBody>
                  <a:tcPr/>
                </a:tc>
                <a:tc>
                  <a:txBody>
                    <a:bodyPr/>
                    <a:lstStyle/>
                    <a:p>
                      <a:r>
                        <a:rPr lang="en-US" dirty="0"/>
                        <a:t>Trainee</a:t>
                      </a:r>
                    </a:p>
                  </a:txBody>
                  <a:tcPr/>
                </a:tc>
                <a:extLst>
                  <a:ext uri="{0D108BD9-81ED-4DB2-BD59-A6C34878D82A}">
                    <a16:rowId xmlns:a16="http://schemas.microsoft.com/office/drawing/2014/main" val="1715045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plans, assessment folder</a:t>
                      </a:r>
                    </a:p>
                  </a:txBody>
                  <a:tcPr/>
                </a:tc>
                <a:tc>
                  <a:txBody>
                    <a:bodyPr/>
                    <a:lstStyle/>
                    <a:p>
                      <a:r>
                        <a:rPr lang="en-US" dirty="0"/>
                        <a:t>Trainee</a:t>
                      </a:r>
                    </a:p>
                  </a:txBody>
                  <a:tcPr/>
                </a:tc>
                <a:extLst>
                  <a:ext uri="{0D108BD9-81ED-4DB2-BD59-A6C34878D82A}">
                    <a16:rowId xmlns:a16="http://schemas.microsoft.com/office/drawing/2014/main" val="3962694185"/>
                  </a:ext>
                </a:extLst>
              </a:tr>
              <a:tr h="370840">
                <a:tc>
                  <a:txBody>
                    <a:bodyPr/>
                    <a:lstStyle/>
                    <a:p>
                      <a:r>
                        <a:rPr lang="en-GB" dirty="0"/>
                        <a:t>Lesson Observation Report</a:t>
                      </a:r>
                      <a:endParaRPr lang="en-US" dirty="0"/>
                    </a:p>
                  </a:txBody>
                  <a:tcPr/>
                </a:tc>
                <a:tc>
                  <a:txBody>
                    <a:bodyPr/>
                    <a:lstStyle/>
                    <a:p>
                      <a:r>
                        <a:rPr lang="en-US" b="1" dirty="0"/>
                        <a:t>Subject Mentor</a:t>
                      </a:r>
                    </a:p>
                  </a:txBody>
                  <a:tcPr/>
                </a:tc>
                <a:extLst>
                  <a:ext uri="{0D108BD9-81ED-4DB2-BD59-A6C34878D82A}">
                    <a16:rowId xmlns:a16="http://schemas.microsoft.com/office/drawing/2014/main" val="2883853373"/>
                  </a:ext>
                </a:extLst>
              </a:tr>
              <a:tr h="370840">
                <a:tc>
                  <a:txBody>
                    <a:bodyPr/>
                    <a:lstStyle/>
                    <a:p>
                      <a:r>
                        <a:rPr lang="en-US" dirty="0"/>
                        <a:t>ITAP log</a:t>
                      </a:r>
                    </a:p>
                  </a:txBody>
                  <a:tcPr/>
                </a:tc>
                <a:tc>
                  <a:txBody>
                    <a:bodyPr/>
                    <a:lstStyle/>
                    <a:p>
                      <a:r>
                        <a:rPr lang="en-US" dirty="0"/>
                        <a:t>Trainee</a:t>
                      </a:r>
                    </a:p>
                  </a:txBody>
                  <a:tcPr/>
                </a:tc>
                <a:extLst>
                  <a:ext uri="{0D108BD9-81ED-4DB2-BD59-A6C34878D82A}">
                    <a16:rowId xmlns:a16="http://schemas.microsoft.com/office/drawing/2014/main" val="1754498107"/>
                  </a:ext>
                </a:extLst>
              </a:tr>
              <a:tr h="370840">
                <a:tc>
                  <a:txBody>
                    <a:bodyPr/>
                    <a:lstStyle/>
                    <a:p>
                      <a:r>
                        <a:rPr lang="en-GB" dirty="0"/>
                        <a:t>Review meeting with Professional Mentor</a:t>
                      </a:r>
                      <a:endParaRPr lang="en-US" dirty="0"/>
                    </a:p>
                  </a:txBody>
                  <a:tcPr/>
                </a:tc>
                <a:tc>
                  <a:txBody>
                    <a:bodyPr/>
                    <a:lstStyle/>
                    <a:p>
                      <a:r>
                        <a:rPr lang="en-US" dirty="0"/>
                        <a:t>Professional Mentor</a:t>
                      </a:r>
                    </a:p>
                  </a:txBody>
                  <a:tcPr/>
                </a:tc>
                <a:extLst>
                  <a:ext uri="{0D108BD9-81ED-4DB2-BD59-A6C34878D82A}">
                    <a16:rowId xmlns:a16="http://schemas.microsoft.com/office/drawing/2014/main" val="1195524023"/>
                  </a:ext>
                </a:extLst>
              </a:tr>
              <a:tr h="370840">
                <a:tc>
                  <a:txBody>
                    <a:bodyPr/>
                    <a:lstStyle/>
                    <a:p>
                      <a:r>
                        <a:rPr lang="en-US" dirty="0"/>
                        <a:t>Progress Review - (summative end of placement report)</a:t>
                      </a:r>
                    </a:p>
                  </a:txBody>
                  <a:tcPr/>
                </a:tc>
                <a:tc>
                  <a:txBody>
                    <a:bodyPr/>
                    <a:lstStyle/>
                    <a:p>
                      <a:r>
                        <a:rPr lang="en-US" b="1" dirty="0"/>
                        <a:t>Subject Mentor </a:t>
                      </a:r>
                      <a:r>
                        <a:rPr lang="en-US" dirty="0"/>
                        <a:t>with input from Professional Mentor</a:t>
                      </a:r>
                    </a:p>
                  </a:txBody>
                  <a:tcPr/>
                </a:tc>
                <a:extLst>
                  <a:ext uri="{0D108BD9-81ED-4DB2-BD59-A6C34878D82A}">
                    <a16:rowId xmlns:a16="http://schemas.microsoft.com/office/drawing/2014/main" val="3664072843"/>
                  </a:ext>
                </a:extLst>
              </a:tr>
            </a:tbl>
          </a:graphicData>
        </a:graphic>
      </p:graphicFrame>
      <p:sp>
        <p:nvSpPr>
          <p:cNvPr id="6" name="TextBox 5">
            <a:extLst>
              <a:ext uri="{FF2B5EF4-FFF2-40B4-BE49-F238E27FC236}">
                <a16:creationId xmlns:a16="http://schemas.microsoft.com/office/drawing/2014/main" id="{5F300839-CD62-42F9-FA6B-9539FA66D9B6}"/>
              </a:ext>
            </a:extLst>
          </p:cNvPr>
          <p:cNvSpPr txBox="1"/>
          <p:nvPr/>
        </p:nvSpPr>
        <p:spPr>
          <a:xfrm>
            <a:off x="1043608" y="1439927"/>
            <a:ext cx="6672649" cy="523220"/>
          </a:xfrm>
          <a:prstGeom prst="rect">
            <a:avLst/>
          </a:prstGeom>
          <a:noFill/>
        </p:spPr>
        <p:txBody>
          <a:bodyPr wrap="square" rtlCol="0">
            <a:spAutoFit/>
          </a:bodyPr>
          <a:lstStyle/>
          <a:p>
            <a:r>
              <a:rPr lang="en-US" dirty="0"/>
              <a:t>Online on Google Drive.  Maintained by trainee and shared with mentors and tutors</a:t>
            </a:r>
          </a:p>
        </p:txBody>
      </p:sp>
    </p:spTree>
    <p:extLst>
      <p:ext uri="{BB962C8B-B14F-4D97-AF65-F5344CB8AC3E}">
        <p14:creationId xmlns:p14="http://schemas.microsoft.com/office/powerpoint/2010/main" val="169891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4387-EFEA-B743-99D5-F34BD549AD2F}"/>
              </a:ext>
            </a:extLst>
          </p:cNvPr>
          <p:cNvSpPr>
            <a:spLocks noGrp="1"/>
          </p:cNvSpPr>
          <p:nvPr>
            <p:ph type="title"/>
          </p:nvPr>
        </p:nvSpPr>
        <p:spPr>
          <a:xfrm>
            <a:off x="2483768" y="152116"/>
            <a:ext cx="6660232" cy="562074"/>
          </a:xfrm>
        </p:spPr>
        <p:txBody>
          <a:bodyPr>
            <a:normAutofit fontScale="90000"/>
          </a:bodyPr>
          <a:lstStyle/>
          <a:p>
            <a:r>
              <a:rPr lang="en-US" dirty="0"/>
              <a:t>ITAP log – new this year </a:t>
            </a:r>
          </a:p>
        </p:txBody>
      </p:sp>
      <p:sp>
        <p:nvSpPr>
          <p:cNvPr id="9" name="Text Placeholder 2">
            <a:extLst>
              <a:ext uri="{FF2B5EF4-FFF2-40B4-BE49-F238E27FC236}">
                <a16:creationId xmlns:a16="http://schemas.microsoft.com/office/drawing/2014/main" id="{EFBA2E5F-EB05-B843-B112-5137C9186664}"/>
              </a:ext>
            </a:extLst>
          </p:cNvPr>
          <p:cNvSpPr>
            <a:spLocks noGrp="1"/>
          </p:cNvSpPr>
          <p:nvPr>
            <p:ph type="body" idx="1"/>
          </p:nvPr>
        </p:nvSpPr>
        <p:spPr>
          <a:xfrm>
            <a:off x="179512" y="5373216"/>
            <a:ext cx="8856983" cy="1484784"/>
          </a:xfrm>
        </p:spPr>
        <p:txBody>
          <a:bodyPr>
            <a:normAutofit fontScale="92500" lnSpcReduction="20000"/>
          </a:bodyPr>
          <a:lstStyle/>
          <a:p>
            <a:pPr>
              <a:lnSpc>
                <a:spcPct val="110000"/>
              </a:lnSpc>
            </a:pPr>
            <a:r>
              <a:rPr lang="en-US" sz="1600" dirty="0">
                <a:solidFill>
                  <a:schemeClr val="tx1">
                    <a:lumMod val="50000"/>
                  </a:schemeClr>
                </a:solidFill>
              </a:rPr>
              <a:t>Trainees strengthen the link between university and school experience through the ITAP days which are now part of the university curriculum</a:t>
            </a:r>
          </a:p>
          <a:p>
            <a:pPr>
              <a:lnSpc>
                <a:spcPct val="110000"/>
              </a:lnSpc>
            </a:pPr>
            <a:r>
              <a:rPr lang="en-US" sz="1600" dirty="0">
                <a:solidFill>
                  <a:schemeClr val="tx1">
                    <a:lumMod val="50000"/>
                  </a:schemeClr>
                </a:solidFill>
              </a:rPr>
              <a:t>There are 20 ITAP days; this is a pilot for next year.</a:t>
            </a:r>
          </a:p>
          <a:p>
            <a:pPr>
              <a:lnSpc>
                <a:spcPct val="110000"/>
              </a:lnSpc>
            </a:pPr>
            <a:r>
              <a:rPr lang="en-US" sz="1600" dirty="0">
                <a:solidFill>
                  <a:schemeClr val="tx1">
                    <a:lumMod val="50000"/>
                  </a:schemeClr>
                </a:solidFill>
              </a:rPr>
              <a:t>The example above shows the log which trainees maintain in their </a:t>
            </a:r>
            <a:r>
              <a:rPr lang="en-US" sz="1600" dirty="0" err="1">
                <a:solidFill>
                  <a:schemeClr val="tx1">
                    <a:lumMod val="50000"/>
                  </a:schemeClr>
                </a:solidFill>
              </a:rPr>
              <a:t>RoAD</a:t>
            </a:r>
            <a:r>
              <a:rPr lang="en-US" sz="1600" dirty="0">
                <a:solidFill>
                  <a:schemeClr val="tx1">
                    <a:lumMod val="50000"/>
                  </a:schemeClr>
                </a:solidFill>
              </a:rPr>
              <a:t>. </a:t>
            </a:r>
          </a:p>
          <a:p>
            <a:pPr>
              <a:lnSpc>
                <a:spcPct val="110000"/>
              </a:lnSpc>
            </a:pPr>
            <a:r>
              <a:rPr lang="en-US" sz="1600" dirty="0">
                <a:solidFill>
                  <a:schemeClr val="tx1">
                    <a:lumMod val="50000"/>
                  </a:schemeClr>
                </a:solidFill>
              </a:rPr>
              <a:t>ITAP+ provides a particular focus for trainees during </a:t>
            </a:r>
            <a:r>
              <a:rPr lang="en-US" sz="1600" dirty="0" err="1">
                <a:solidFill>
                  <a:schemeClr val="tx1">
                    <a:lumMod val="50000"/>
                  </a:schemeClr>
                </a:solidFill>
              </a:rPr>
              <a:t>eg.</a:t>
            </a:r>
            <a:r>
              <a:rPr lang="en-US" sz="1600" dirty="0">
                <a:solidFill>
                  <a:schemeClr val="tx1">
                    <a:lumMod val="50000"/>
                  </a:schemeClr>
                </a:solidFill>
              </a:rPr>
              <a:t> observations in your department, team teaching with you, etc. </a:t>
            </a:r>
          </a:p>
          <a:p>
            <a:pPr marL="292100" indent="0">
              <a:buNone/>
            </a:pPr>
            <a:endParaRPr lang="en-US" sz="1600" dirty="0">
              <a:solidFill>
                <a:schemeClr val="tx1">
                  <a:lumMod val="50000"/>
                </a:schemeClr>
              </a:solidFill>
            </a:endParaRPr>
          </a:p>
          <a:p>
            <a:pPr marL="292100" indent="0">
              <a:buNone/>
            </a:pPr>
            <a:endParaRPr lang="en-US" sz="1600" dirty="0"/>
          </a:p>
        </p:txBody>
      </p:sp>
      <p:graphicFrame>
        <p:nvGraphicFramePr>
          <p:cNvPr id="3" name="Table 2">
            <a:extLst>
              <a:ext uri="{FF2B5EF4-FFF2-40B4-BE49-F238E27FC236}">
                <a16:creationId xmlns:a16="http://schemas.microsoft.com/office/drawing/2014/main" id="{185EA187-EB45-A63B-4820-F317CBE4CADF}"/>
              </a:ext>
            </a:extLst>
          </p:cNvPr>
          <p:cNvGraphicFramePr>
            <a:graphicFrameLocks noGrp="1"/>
          </p:cNvGraphicFramePr>
          <p:nvPr>
            <p:extLst>
              <p:ext uri="{D42A27DB-BD31-4B8C-83A1-F6EECF244321}">
                <p14:modId xmlns:p14="http://schemas.microsoft.com/office/powerpoint/2010/main" val="1943692582"/>
              </p:ext>
            </p:extLst>
          </p:nvPr>
        </p:nvGraphicFramePr>
        <p:xfrm>
          <a:off x="683568" y="886499"/>
          <a:ext cx="8460433" cy="4387176"/>
        </p:xfrm>
        <a:graphic>
          <a:graphicData uri="http://schemas.openxmlformats.org/drawingml/2006/table">
            <a:tbl>
              <a:tblPr/>
              <a:tblGrid>
                <a:gridCol w="750187">
                  <a:extLst>
                    <a:ext uri="{9D8B030D-6E8A-4147-A177-3AD203B41FA5}">
                      <a16:colId xmlns:a16="http://schemas.microsoft.com/office/drawing/2014/main" val="3703288871"/>
                    </a:ext>
                  </a:extLst>
                </a:gridCol>
                <a:gridCol w="1141948">
                  <a:extLst>
                    <a:ext uri="{9D8B030D-6E8A-4147-A177-3AD203B41FA5}">
                      <a16:colId xmlns:a16="http://schemas.microsoft.com/office/drawing/2014/main" val="2200132342"/>
                    </a:ext>
                  </a:extLst>
                </a:gridCol>
                <a:gridCol w="2308907">
                  <a:extLst>
                    <a:ext uri="{9D8B030D-6E8A-4147-A177-3AD203B41FA5}">
                      <a16:colId xmlns:a16="http://schemas.microsoft.com/office/drawing/2014/main" val="728699475"/>
                    </a:ext>
                  </a:extLst>
                </a:gridCol>
                <a:gridCol w="2358919">
                  <a:extLst>
                    <a:ext uri="{9D8B030D-6E8A-4147-A177-3AD203B41FA5}">
                      <a16:colId xmlns:a16="http://schemas.microsoft.com/office/drawing/2014/main" val="3210489731"/>
                    </a:ext>
                  </a:extLst>
                </a:gridCol>
                <a:gridCol w="1900472">
                  <a:extLst>
                    <a:ext uri="{9D8B030D-6E8A-4147-A177-3AD203B41FA5}">
                      <a16:colId xmlns:a16="http://schemas.microsoft.com/office/drawing/2014/main" val="3062535013"/>
                    </a:ext>
                  </a:extLst>
                </a:gridCol>
              </a:tblGrid>
              <a:tr h="314202">
                <a:tc>
                  <a:txBody>
                    <a:bodyPr/>
                    <a:lstStyle/>
                    <a:p>
                      <a:pPr rtl="0" fontAlgn="t">
                        <a:spcBef>
                          <a:spcPts val="0"/>
                        </a:spcBef>
                        <a:spcAft>
                          <a:spcPts val="0"/>
                        </a:spcAft>
                      </a:pPr>
                      <a:r>
                        <a:rPr lang="en-GB" sz="1000" b="0" i="0" u="none" strike="noStrike">
                          <a:solidFill>
                            <a:srgbClr val="000000"/>
                          </a:solidFill>
                          <a:effectLst/>
                          <a:latin typeface="Calibri" panose="020F0502020204030204" pitchFamily="34" charset="0"/>
                        </a:rPr>
                        <a:t>Date and </a:t>
                      </a:r>
                      <a:endParaRPr lang="en-GB" sz="1500">
                        <a:effectLst/>
                      </a:endParaRPr>
                    </a:p>
                    <a:p>
                      <a:pPr rtl="0" fontAlgn="t">
                        <a:spcBef>
                          <a:spcPts val="0"/>
                        </a:spcBef>
                        <a:spcAft>
                          <a:spcPts val="0"/>
                        </a:spcAft>
                      </a:pPr>
                      <a:r>
                        <a:rPr lang="en-GB" sz="1000" b="0" i="0" u="none" strike="noStrike">
                          <a:solidFill>
                            <a:srgbClr val="000000"/>
                          </a:solidFill>
                          <a:effectLst/>
                          <a:latin typeface="Calibri" panose="020F0502020204030204" pitchFamily="34" charset="0"/>
                        </a:rPr>
                        <a:t>Theme</a:t>
                      </a:r>
                      <a:endParaRPr lang="en-GB" sz="150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A7D6"/>
                    </a:solidFill>
                  </a:tcPr>
                </a:tc>
                <a:tc>
                  <a:txBody>
                    <a:bodyPr/>
                    <a:lstStyle/>
                    <a:p>
                      <a:pPr rtl="0" fontAlgn="t">
                        <a:spcBef>
                          <a:spcPts val="0"/>
                        </a:spcBef>
                        <a:spcAft>
                          <a:spcPts val="0"/>
                        </a:spcAft>
                      </a:pPr>
                      <a:r>
                        <a:rPr lang="en-GB" sz="1000" b="0" i="0" u="none" strike="noStrike">
                          <a:solidFill>
                            <a:srgbClr val="000000"/>
                          </a:solidFill>
                          <a:effectLst/>
                          <a:latin typeface="Calibri" panose="020F0502020204030204" pitchFamily="34" charset="0"/>
                        </a:rPr>
                        <a:t>Learning Objective</a:t>
                      </a:r>
                      <a:endParaRPr lang="en-GB" sz="150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A7D6"/>
                    </a:solidFill>
                  </a:tcPr>
                </a:tc>
                <a:tc>
                  <a:txBody>
                    <a:bodyPr/>
                    <a:lstStyle/>
                    <a:p>
                      <a:pPr rtl="0" fontAlgn="t">
                        <a:spcBef>
                          <a:spcPts val="0"/>
                        </a:spcBef>
                        <a:spcAft>
                          <a:spcPts val="0"/>
                        </a:spcAft>
                      </a:pPr>
                      <a:r>
                        <a:rPr lang="en-GB" sz="1000" b="0" i="0" u="none" strike="noStrike">
                          <a:solidFill>
                            <a:srgbClr val="000000"/>
                          </a:solidFill>
                          <a:effectLst/>
                          <a:latin typeface="Calibri" panose="020F0502020204030204" pitchFamily="34" charset="0"/>
                        </a:rPr>
                        <a:t>Introduce and Analyse</a:t>
                      </a:r>
                      <a:endParaRPr lang="en-GB" sz="1500">
                        <a:effectLst/>
                      </a:endParaRPr>
                    </a:p>
                  </a:txBody>
                  <a:tcPr marL="56785" marR="56785" marT="37857" marB="37857">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A7D6"/>
                    </a:solidFill>
                  </a:tcPr>
                </a:tc>
                <a:tc>
                  <a:txBody>
                    <a:bodyPr/>
                    <a:lstStyle/>
                    <a:p>
                      <a:pPr rtl="0" fontAlgn="t">
                        <a:spcBef>
                          <a:spcPts val="0"/>
                        </a:spcBef>
                        <a:spcAft>
                          <a:spcPts val="0"/>
                        </a:spcAft>
                      </a:pPr>
                      <a:r>
                        <a:rPr lang="en-GB" sz="1000" b="0" i="0" u="none" strike="noStrike" dirty="0">
                          <a:solidFill>
                            <a:srgbClr val="000000"/>
                          </a:solidFill>
                          <a:effectLst/>
                          <a:latin typeface="Calibri" panose="020F0502020204030204" pitchFamily="34" charset="0"/>
                        </a:rPr>
                        <a:t>Prepare and Enact</a:t>
                      </a:r>
                      <a:endParaRPr lang="en-GB" sz="1500" dirty="0">
                        <a:effectLst/>
                      </a:endParaRPr>
                    </a:p>
                  </a:txBody>
                  <a:tcPr marL="56785" marR="56785" marT="37857" marB="378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A7D6"/>
                    </a:solidFill>
                  </a:tcPr>
                </a:tc>
                <a:tc>
                  <a:txBody>
                    <a:bodyPr/>
                    <a:lstStyle/>
                    <a:p>
                      <a:pPr rtl="0" fontAlgn="t">
                        <a:spcBef>
                          <a:spcPts val="0"/>
                        </a:spcBef>
                        <a:spcAft>
                          <a:spcPts val="0"/>
                        </a:spcAft>
                      </a:pPr>
                      <a:r>
                        <a:rPr lang="en-GB" sz="1000" b="0" i="0" u="none" strike="noStrike">
                          <a:solidFill>
                            <a:srgbClr val="000000"/>
                          </a:solidFill>
                          <a:effectLst/>
                          <a:latin typeface="Calibri" panose="020F0502020204030204" pitchFamily="34" charset="0"/>
                        </a:rPr>
                        <a:t>ITAP+ (development of skills within placement)</a:t>
                      </a:r>
                      <a:endParaRPr lang="en-GB" sz="1500">
                        <a:effectLst/>
                      </a:endParaRPr>
                    </a:p>
                  </a:txBody>
                  <a:tcPr marL="56785" marR="56785" marT="37857" marB="37857">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A7D6"/>
                    </a:solidFill>
                  </a:tcPr>
                </a:tc>
                <a:extLst>
                  <a:ext uri="{0D108BD9-81ED-4DB2-BD59-A6C34878D82A}">
                    <a16:rowId xmlns:a16="http://schemas.microsoft.com/office/drawing/2014/main" val="2569657541"/>
                  </a:ext>
                </a:extLst>
              </a:tr>
              <a:tr h="2264740">
                <a:tc>
                  <a:txBody>
                    <a:bodyPr/>
                    <a:lstStyle/>
                    <a:p>
                      <a:pPr rtl="0" fontAlgn="t">
                        <a:spcBef>
                          <a:spcPts val="0"/>
                        </a:spcBef>
                        <a:spcAft>
                          <a:spcPts val="0"/>
                        </a:spcAft>
                      </a:pPr>
                      <a:r>
                        <a:rPr lang="en-GB" sz="1000" b="1" i="0" u="none" strike="noStrike">
                          <a:solidFill>
                            <a:srgbClr val="000000"/>
                          </a:solidFill>
                          <a:effectLst/>
                          <a:latin typeface="Calibri" panose="020F0502020204030204" pitchFamily="34" charset="0"/>
                        </a:rPr>
                        <a:t>ITAP day </a:t>
                      </a:r>
                      <a:r>
                        <a:rPr lang="en-GB" sz="1000" b="1" i="0" u="none" strike="noStrike">
                          <a:solidFill>
                            <a:srgbClr val="FF0000"/>
                          </a:solidFill>
                          <a:effectLst/>
                          <a:latin typeface="Calibri" panose="020F0502020204030204" pitchFamily="34" charset="0"/>
                        </a:rPr>
                        <a:t>1</a:t>
                      </a:r>
                      <a:endParaRPr lang="en-GB" sz="1500">
                        <a:effectLst/>
                      </a:endParaRPr>
                    </a:p>
                    <a:p>
                      <a:pPr rtl="0" fontAlgn="t">
                        <a:spcBef>
                          <a:spcPts val="0"/>
                        </a:spcBef>
                        <a:spcAft>
                          <a:spcPts val="0"/>
                        </a:spcAft>
                      </a:pPr>
                      <a:r>
                        <a:rPr lang="en-GB" sz="1000" b="0" i="0" u="none" strike="noStrike">
                          <a:solidFill>
                            <a:srgbClr val="000000"/>
                          </a:solidFill>
                          <a:effectLst/>
                          <a:latin typeface="Calibri" panose="020F0502020204030204" pitchFamily="34" charset="0"/>
                        </a:rPr>
                        <a:t>Subject and curriculum knowledge</a:t>
                      </a:r>
                      <a:endParaRPr lang="en-GB" sz="1500">
                        <a:effectLst/>
                      </a:endParaRPr>
                    </a:p>
                    <a:p>
                      <a:pPr fontAlgn="t"/>
                      <a:br>
                        <a:rPr lang="en-GB" sz="1500">
                          <a:effectLst/>
                        </a:rPr>
                      </a:br>
                      <a:br>
                        <a:rPr lang="en-GB" sz="1500">
                          <a:effectLst/>
                        </a:rPr>
                      </a:br>
                      <a:br>
                        <a:rPr lang="en-GB" sz="1500">
                          <a:effectLst/>
                        </a:rPr>
                      </a:br>
                      <a:br>
                        <a:rPr lang="en-GB" sz="1500">
                          <a:effectLst/>
                        </a:rPr>
                      </a:br>
                      <a:br>
                        <a:rPr lang="en-GB" sz="1500">
                          <a:effectLst/>
                        </a:rPr>
                      </a:br>
                      <a:br>
                        <a:rPr lang="en-GB" sz="1500">
                          <a:effectLst/>
                        </a:rPr>
                      </a:br>
                      <a:br>
                        <a:rPr lang="en-GB" sz="1500">
                          <a:effectLst/>
                        </a:rPr>
                      </a:br>
                      <a:br>
                        <a:rPr lang="en-GB" sz="1500">
                          <a:effectLst/>
                        </a:rPr>
                      </a:br>
                      <a:endParaRPr lang="en-GB" sz="150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7A8"/>
                    </a:solidFill>
                  </a:tcPr>
                </a:tc>
                <a:tc>
                  <a:txBody>
                    <a:bodyPr/>
                    <a:lstStyle/>
                    <a:p>
                      <a:pPr rtl="0" fontAlgn="t">
                        <a:spcBef>
                          <a:spcPts val="0"/>
                        </a:spcBef>
                        <a:spcAft>
                          <a:spcPts val="0"/>
                        </a:spcAft>
                      </a:pPr>
                      <a:r>
                        <a:rPr lang="en-GB" sz="1000" b="0" i="0" u="none" strike="noStrike" dirty="0">
                          <a:solidFill>
                            <a:srgbClr val="000000"/>
                          </a:solidFill>
                          <a:effectLst/>
                          <a:latin typeface="Calibri" panose="020F0502020204030204" pitchFamily="34" charset="0"/>
                        </a:rPr>
                        <a:t>A: What does short, medium and long-term curricula and planning look like across different English departments?</a:t>
                      </a:r>
                      <a:endParaRPr lang="en-GB" sz="1500" dirty="0">
                        <a:effectLst/>
                      </a:endParaRPr>
                    </a:p>
                    <a:p>
                      <a:pPr rtl="0" fontAlgn="t">
                        <a:spcBef>
                          <a:spcPts val="0"/>
                        </a:spcBef>
                        <a:spcAft>
                          <a:spcPts val="0"/>
                        </a:spcAft>
                      </a:pPr>
                      <a:br>
                        <a:rPr lang="en-GB" sz="1500" dirty="0">
                          <a:effectLst/>
                        </a:rPr>
                      </a:br>
                      <a:r>
                        <a:rPr lang="en-GB" sz="1000" b="0" i="0" u="none" strike="noStrike" dirty="0">
                          <a:solidFill>
                            <a:srgbClr val="000000"/>
                          </a:solidFill>
                          <a:effectLst/>
                          <a:latin typeface="Calibri" panose="020F0502020204030204" pitchFamily="34" charset="0"/>
                        </a:rPr>
                        <a:t>B: How can we teach the novel at KS3?</a:t>
                      </a:r>
                      <a:endParaRPr lang="en-GB" sz="1500" dirty="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Calibri" panose="020F0502020204030204" pitchFamily="34" charset="0"/>
                        </a:rPr>
                        <a:t>A: Read the National Curriculum and NATE’s position paper. Then analyse KS3 schemes of work, across different English departments.</a:t>
                      </a:r>
                      <a:endParaRPr lang="en-GB" sz="1500" dirty="0">
                        <a:effectLst/>
                      </a:endParaRPr>
                    </a:p>
                    <a:p>
                      <a:pPr rtl="0" fontAlgn="t">
                        <a:spcBef>
                          <a:spcPts val="0"/>
                        </a:spcBef>
                        <a:spcAft>
                          <a:spcPts val="0"/>
                        </a:spcAft>
                      </a:pPr>
                      <a:br>
                        <a:rPr lang="en-GB" sz="1500" dirty="0">
                          <a:effectLst/>
                        </a:rPr>
                      </a:br>
                      <a:endParaRPr lang="en-GB" sz="1500" dirty="0">
                        <a:effectLst/>
                      </a:endParaRPr>
                    </a:p>
                    <a:p>
                      <a:pPr rtl="0" fontAlgn="t">
                        <a:spcBef>
                          <a:spcPts val="0"/>
                        </a:spcBef>
                        <a:spcAft>
                          <a:spcPts val="0"/>
                        </a:spcAft>
                      </a:pPr>
                      <a:br>
                        <a:rPr lang="en-GB" sz="1500" dirty="0">
                          <a:effectLst/>
                        </a:rPr>
                      </a:br>
                      <a:r>
                        <a:rPr lang="en-GB" sz="1000" b="0" i="0" u="none" strike="noStrike" dirty="0">
                          <a:solidFill>
                            <a:srgbClr val="000000"/>
                          </a:solidFill>
                          <a:effectLst/>
                          <a:latin typeface="Calibri" panose="020F0502020204030204" pitchFamily="34" charset="0"/>
                        </a:rPr>
                        <a:t>B: Read </a:t>
                      </a:r>
                      <a:r>
                        <a:rPr lang="en-GB" sz="1000" b="0" i="1" u="none" strike="noStrike" dirty="0">
                          <a:solidFill>
                            <a:srgbClr val="000000"/>
                          </a:solidFill>
                          <a:effectLst/>
                          <a:latin typeface="Calibri" panose="020F0502020204030204" pitchFamily="34" charset="0"/>
                        </a:rPr>
                        <a:t>In the Sea there are crocodiles</a:t>
                      </a:r>
                      <a:r>
                        <a:rPr lang="en-GB" sz="1000" b="0" i="0" u="none" strike="noStrike" dirty="0">
                          <a:solidFill>
                            <a:srgbClr val="000000"/>
                          </a:solidFill>
                          <a:effectLst/>
                          <a:latin typeface="Calibri" panose="020F0502020204030204" pitchFamily="34" charset="0"/>
                        </a:rPr>
                        <a:t> and the academic article: </a:t>
                      </a:r>
                      <a:r>
                        <a:rPr lang="en-GB" sz="1000" b="0" i="1" u="none" strike="noStrike" dirty="0">
                          <a:solidFill>
                            <a:srgbClr val="000000"/>
                          </a:solidFill>
                          <a:effectLst/>
                          <a:latin typeface="Calibri" panose="020F0502020204030204" pitchFamily="34" charset="0"/>
                        </a:rPr>
                        <a:t>Function of author, text and reader in Literary texts.</a:t>
                      </a:r>
                      <a:endParaRPr lang="en-GB" sz="1500" dirty="0">
                        <a:effectLst/>
                      </a:endParaRPr>
                    </a:p>
                  </a:txBody>
                  <a:tcPr marL="56785" marR="56785" marT="37857" marB="37857">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Calibri" panose="020F0502020204030204" pitchFamily="34" charset="0"/>
                        </a:rPr>
                        <a:t>A: Reflect on what is being taught and how curricula are constructed. Then develop ideas to teach a unit within one of the schemes, present to your peers and receive feedback.</a:t>
                      </a:r>
                      <a:endParaRPr lang="en-GB" sz="1500" dirty="0">
                        <a:effectLst/>
                      </a:endParaRPr>
                    </a:p>
                    <a:p>
                      <a:pPr rtl="0" fontAlgn="t">
                        <a:spcBef>
                          <a:spcPts val="0"/>
                        </a:spcBef>
                        <a:spcAft>
                          <a:spcPts val="0"/>
                        </a:spcAft>
                      </a:pPr>
                      <a:br>
                        <a:rPr lang="en-GB" sz="1500" dirty="0">
                          <a:effectLst/>
                        </a:rPr>
                      </a:br>
                      <a:br>
                        <a:rPr lang="en-GB" sz="1500" dirty="0">
                          <a:effectLst/>
                        </a:rPr>
                      </a:br>
                      <a:r>
                        <a:rPr lang="en-GB" sz="1000" b="0" i="0" u="none" strike="noStrike" dirty="0">
                          <a:solidFill>
                            <a:srgbClr val="000000"/>
                          </a:solidFill>
                          <a:effectLst/>
                          <a:latin typeface="Calibri" panose="020F0502020204030204" pitchFamily="34" charset="0"/>
                        </a:rPr>
                        <a:t>B: Consider ways of teaching novels, using KS3 school curricula and tutor input. Design activities to teach the novel, </a:t>
                      </a:r>
                      <a:r>
                        <a:rPr lang="en-GB" sz="1000" b="0" i="1" u="none" strike="noStrike" dirty="0">
                          <a:solidFill>
                            <a:srgbClr val="000000"/>
                          </a:solidFill>
                          <a:effectLst/>
                          <a:latin typeface="Calibri" panose="020F0502020204030204" pitchFamily="34" charset="0"/>
                        </a:rPr>
                        <a:t>In the Sea the are Crocodiles.</a:t>
                      </a:r>
                      <a:endParaRPr lang="en-GB" sz="1500" dirty="0">
                        <a:effectLst/>
                      </a:endParaRPr>
                    </a:p>
                    <a:p>
                      <a:pPr rtl="0" fontAlgn="t">
                        <a:spcBef>
                          <a:spcPts val="0"/>
                        </a:spcBef>
                        <a:spcAft>
                          <a:spcPts val="0"/>
                        </a:spcAft>
                      </a:pPr>
                      <a:r>
                        <a:rPr lang="en-GB" sz="1000" b="0" i="0" u="none" strike="noStrike" dirty="0">
                          <a:solidFill>
                            <a:srgbClr val="000000"/>
                          </a:solidFill>
                          <a:effectLst/>
                          <a:latin typeface="Calibri" panose="020F0502020204030204" pitchFamily="34" charset="0"/>
                        </a:rPr>
                        <a:t>Share your ideas and receive feedback.</a:t>
                      </a:r>
                      <a:endParaRPr lang="en-GB" sz="1500" dirty="0">
                        <a:effectLst/>
                      </a:endParaRPr>
                    </a:p>
                  </a:txBody>
                  <a:tcPr marL="56785" marR="56785" marT="37857" marB="378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1" i="0" u="none" strike="noStrike" dirty="0">
                          <a:solidFill>
                            <a:srgbClr val="000000"/>
                          </a:solidFill>
                          <a:effectLst/>
                          <a:latin typeface="Calibri" panose="020F0502020204030204" pitchFamily="34" charset="0"/>
                        </a:rPr>
                        <a:t>Observe how expert colleagues</a:t>
                      </a:r>
                      <a:r>
                        <a:rPr lang="en-GB" sz="1000" b="0" i="0" u="none" strike="noStrike" dirty="0">
                          <a:solidFill>
                            <a:srgbClr val="000000"/>
                          </a:solidFill>
                          <a:effectLst/>
                          <a:latin typeface="Calibri" panose="020F0502020204030204" pitchFamily="34" charset="0"/>
                        </a:rPr>
                        <a:t>:</a:t>
                      </a:r>
                      <a:endParaRPr lang="en-GB" sz="1500" dirty="0">
                        <a:effectLst/>
                      </a:endParaRPr>
                    </a:p>
                    <a:p>
                      <a:pPr rtl="0" fontAlgn="t">
                        <a:spcBef>
                          <a:spcPts val="0"/>
                        </a:spcBef>
                        <a:spcAft>
                          <a:spcPts val="0"/>
                        </a:spcAft>
                      </a:pPr>
                      <a:r>
                        <a:rPr lang="en-GB" sz="1000" b="0" i="0" u="none" strike="noStrike" dirty="0">
                          <a:solidFill>
                            <a:srgbClr val="000000"/>
                          </a:solidFill>
                          <a:effectLst/>
                          <a:latin typeface="Calibri" panose="020F0502020204030204" pitchFamily="34" charset="0"/>
                        </a:rPr>
                        <a:t>- construct curricula in schools</a:t>
                      </a:r>
                      <a:endParaRPr lang="en-GB" sz="1500" dirty="0">
                        <a:effectLst/>
                      </a:endParaRPr>
                    </a:p>
                    <a:p>
                      <a:pPr rtl="0" fontAlgn="t">
                        <a:spcBef>
                          <a:spcPts val="0"/>
                        </a:spcBef>
                        <a:spcAft>
                          <a:spcPts val="0"/>
                        </a:spcAft>
                      </a:pPr>
                      <a:r>
                        <a:rPr lang="en-GB" sz="1000" b="1" i="0" u="none" strike="noStrike" dirty="0">
                          <a:solidFill>
                            <a:srgbClr val="000000"/>
                          </a:solidFill>
                          <a:effectLst/>
                          <a:latin typeface="Calibri" panose="020F0502020204030204" pitchFamily="34" charset="0"/>
                        </a:rPr>
                        <a:t>Together with an expert colleague:</a:t>
                      </a:r>
                      <a:endParaRPr lang="en-GB" sz="1500" dirty="0">
                        <a:effectLst/>
                      </a:endParaRPr>
                    </a:p>
                    <a:p>
                      <a:pPr rtl="0" fontAlgn="t">
                        <a:spcBef>
                          <a:spcPts val="0"/>
                        </a:spcBef>
                        <a:spcAft>
                          <a:spcPts val="0"/>
                        </a:spcAft>
                      </a:pPr>
                      <a:r>
                        <a:rPr lang="en-GB" sz="1000" b="0" i="0" u="none" strike="noStrike" dirty="0">
                          <a:solidFill>
                            <a:srgbClr val="000000"/>
                          </a:solidFill>
                          <a:effectLst/>
                          <a:latin typeface="Calibri" panose="020F0502020204030204" pitchFamily="34" charset="0"/>
                        </a:rPr>
                        <a:t>Plan lessons which contribute to a scheme</a:t>
                      </a:r>
                      <a:endParaRPr lang="en-GB" sz="1500" dirty="0">
                        <a:effectLst/>
                      </a:endParaRPr>
                    </a:p>
                    <a:p>
                      <a:pPr rtl="0" fontAlgn="t">
                        <a:spcBef>
                          <a:spcPts val="0"/>
                        </a:spcBef>
                        <a:spcAft>
                          <a:spcPts val="0"/>
                        </a:spcAft>
                      </a:pPr>
                      <a:r>
                        <a:rPr lang="en-GB" sz="1000" b="0" i="0" u="none" strike="noStrike" dirty="0">
                          <a:solidFill>
                            <a:srgbClr val="000000"/>
                          </a:solidFill>
                          <a:effectLst/>
                          <a:latin typeface="Calibri" panose="020F0502020204030204" pitchFamily="34" charset="0"/>
                        </a:rPr>
                        <a:t>Plan and teach a series of three lessons for the TLA assignment, using strategies connected</a:t>
                      </a:r>
                      <a:endParaRPr lang="en-GB" sz="1500" dirty="0">
                        <a:effectLst/>
                      </a:endParaRPr>
                    </a:p>
                    <a:p>
                      <a:pPr rtl="0" fontAlgn="t">
                        <a:spcBef>
                          <a:spcPts val="0"/>
                        </a:spcBef>
                        <a:spcAft>
                          <a:spcPts val="0"/>
                        </a:spcAft>
                      </a:pPr>
                      <a:r>
                        <a:rPr lang="en-GB" sz="1000" b="0" i="0" u="none" strike="noStrike" dirty="0">
                          <a:solidFill>
                            <a:srgbClr val="000000"/>
                          </a:solidFill>
                          <a:effectLst/>
                          <a:latin typeface="Calibri" panose="020F0502020204030204" pitchFamily="34" charset="0"/>
                        </a:rPr>
                        <a:t> to relevant learning theory, and annotate lesson plans indicating the rationale for choice of activity.</a:t>
                      </a:r>
                      <a:endParaRPr lang="en-GB" sz="1500" dirty="0">
                        <a:effectLst/>
                      </a:endParaRPr>
                    </a:p>
                  </a:txBody>
                  <a:tcPr marL="56785" marR="56785" marT="37857" marB="37857">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389435"/>
                  </a:ext>
                </a:extLst>
              </a:tr>
              <a:tr h="440043">
                <a:tc>
                  <a:txBody>
                    <a:bodyPr/>
                    <a:lstStyle/>
                    <a:p>
                      <a:pPr rtl="0" fontAlgn="t">
                        <a:spcBef>
                          <a:spcPts val="0"/>
                        </a:spcBef>
                        <a:spcAft>
                          <a:spcPts val="0"/>
                        </a:spcAft>
                      </a:pPr>
                      <a:r>
                        <a:rPr lang="en-GB" sz="1000" b="0" i="0" u="none" strike="noStrike" dirty="0">
                          <a:solidFill>
                            <a:srgbClr val="000000"/>
                          </a:solidFill>
                          <a:effectLst/>
                          <a:latin typeface="Calibri" panose="020F0502020204030204" pitchFamily="34" charset="0"/>
                        </a:rPr>
                        <a:t>ITAP</a:t>
                      </a:r>
                      <a:r>
                        <a:rPr lang="en-GB" sz="1000" b="0" i="0" u="none" strike="noStrike" dirty="0">
                          <a:solidFill>
                            <a:srgbClr val="1F1F1F"/>
                          </a:solidFill>
                          <a:effectLst/>
                          <a:latin typeface="Calibri" panose="020F0502020204030204" pitchFamily="34" charset="0"/>
                        </a:rPr>
                        <a:t> log</a:t>
                      </a:r>
                      <a:endParaRPr lang="en-GB" sz="1500" dirty="0">
                        <a:effectLst/>
                      </a:endParaRPr>
                    </a:p>
                    <a:p>
                      <a:pPr rtl="0" fontAlgn="t">
                        <a:spcBef>
                          <a:spcPts val="0"/>
                        </a:spcBef>
                        <a:spcAft>
                          <a:spcPts val="0"/>
                        </a:spcAft>
                      </a:pPr>
                      <a:r>
                        <a:rPr lang="en-GB" sz="1000" b="1" i="0" u="none" strike="noStrike" dirty="0">
                          <a:solidFill>
                            <a:srgbClr val="1F1F1F"/>
                          </a:solidFill>
                          <a:effectLst/>
                          <a:latin typeface="Calibri" panose="020F0502020204030204" pitchFamily="34" charset="0"/>
                        </a:rPr>
                        <a:t>14/09/23</a:t>
                      </a:r>
                      <a:endParaRPr lang="en-GB" sz="1500" dirty="0">
                        <a:effectLst/>
                      </a:endParaRPr>
                    </a:p>
                    <a:p>
                      <a:pPr rtl="0" fontAlgn="t">
                        <a:spcBef>
                          <a:spcPts val="0"/>
                        </a:spcBef>
                        <a:spcAft>
                          <a:spcPts val="0"/>
                        </a:spcAft>
                      </a:pPr>
                      <a:r>
                        <a:rPr lang="en-GB" sz="1000" b="1" i="0" u="none" strike="noStrike" dirty="0">
                          <a:solidFill>
                            <a:srgbClr val="1F1F1F"/>
                          </a:solidFill>
                          <a:effectLst/>
                          <a:latin typeface="Calibri" panose="020F0502020204030204" pitchFamily="34" charset="0"/>
                        </a:rPr>
                        <a:t>15/09/23</a:t>
                      </a:r>
                      <a:endParaRPr lang="en-GB" sz="1500" dirty="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D1DC"/>
                    </a:solidFill>
                  </a:tcPr>
                </a:tc>
                <a:tc>
                  <a:txBody>
                    <a:bodyPr/>
                    <a:lstStyle/>
                    <a:p>
                      <a:r>
                        <a:rPr lang="en-GB" sz="1000" b="0" i="0" u="none" strike="noStrike" dirty="0">
                          <a:solidFill>
                            <a:srgbClr val="1F1F1F"/>
                          </a:solidFill>
                          <a:effectLst/>
                          <a:latin typeface="Calibri" panose="020F0502020204030204" pitchFamily="34" charset="0"/>
                        </a:rPr>
                        <a:t>How have you met the learning objective?</a:t>
                      </a:r>
                      <a:endParaRPr lang="en-GB" dirty="0"/>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D1DC"/>
                    </a:solidFill>
                  </a:tcPr>
                </a:tc>
                <a:tc>
                  <a:txBody>
                    <a:bodyPr/>
                    <a:lstStyle/>
                    <a:p>
                      <a:r>
                        <a:rPr lang="en-GB" sz="1000" b="0" i="0" u="none" strike="noStrike" dirty="0">
                          <a:solidFill>
                            <a:srgbClr val="1F1F1F"/>
                          </a:solidFill>
                          <a:effectLst/>
                          <a:latin typeface="Calibri" panose="020F0502020204030204" pitchFamily="34" charset="0"/>
                        </a:rPr>
                        <a:t>What feedback have you received from  tutors or peers in relation to this ITAP? </a:t>
                      </a:r>
                      <a:endParaRPr lang="en-GB" dirty="0"/>
                    </a:p>
                  </a:txBody>
                  <a:tcPr marL="56785" marR="56785" marT="37857" marB="37857">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D1DC"/>
                    </a:solidFill>
                  </a:tcPr>
                </a:tc>
                <a:tc>
                  <a:txBody>
                    <a:bodyPr/>
                    <a:lstStyle/>
                    <a:p>
                      <a:r>
                        <a:rPr lang="en-GB" sz="1000" b="0" i="0" u="none" strike="noStrike" dirty="0">
                          <a:solidFill>
                            <a:srgbClr val="1F1F1F"/>
                          </a:solidFill>
                          <a:effectLst/>
                          <a:latin typeface="Calibri" panose="020F0502020204030204" pitchFamily="34" charset="0"/>
                        </a:rPr>
                        <a:t>What are the key learning points from this experience or practice?</a:t>
                      </a:r>
                      <a:endParaRPr lang="en-GB" dirty="0"/>
                    </a:p>
                  </a:txBody>
                  <a:tcPr marL="56785" marR="56785" marT="37857" marB="378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D1DC"/>
                    </a:solidFill>
                  </a:tcPr>
                </a:tc>
                <a:tc>
                  <a:txBody>
                    <a:bodyPr/>
                    <a:lstStyle/>
                    <a:p>
                      <a:r>
                        <a:rPr lang="en-GB" sz="1000" b="0" i="0" u="none" strike="noStrike" dirty="0">
                          <a:solidFill>
                            <a:srgbClr val="1F1F1F"/>
                          </a:solidFill>
                          <a:effectLst/>
                          <a:latin typeface="Calibri" panose="020F0502020204030204" pitchFamily="34" charset="0"/>
                        </a:rPr>
                        <a:t>Opportunities you have to apply what you have learnt again? </a:t>
                      </a:r>
                      <a:endParaRPr lang="en-GB" dirty="0"/>
                    </a:p>
                  </a:txBody>
                  <a:tcPr marL="56785" marR="56785" marT="37857" marB="37857">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D1DC"/>
                    </a:solidFill>
                  </a:tcPr>
                </a:tc>
                <a:extLst>
                  <a:ext uri="{0D108BD9-81ED-4DB2-BD59-A6C34878D82A}">
                    <a16:rowId xmlns:a16="http://schemas.microsoft.com/office/drawing/2014/main" val="2162111262"/>
                  </a:ext>
                </a:extLst>
              </a:tr>
              <a:tr h="603636">
                <a:tc>
                  <a:txBody>
                    <a:bodyPr/>
                    <a:lstStyle/>
                    <a:p>
                      <a:pPr rtl="0" fontAlgn="t">
                        <a:spcBef>
                          <a:spcPts val="0"/>
                        </a:spcBef>
                        <a:spcAft>
                          <a:spcPts val="0"/>
                        </a:spcAft>
                      </a:pPr>
                      <a:r>
                        <a:rPr lang="en-GB" sz="900" b="0" i="0" u="none" strike="noStrike">
                          <a:solidFill>
                            <a:srgbClr val="000000"/>
                          </a:solidFill>
                          <a:effectLst/>
                          <a:latin typeface="Calibri" panose="020F0502020204030204" pitchFamily="34" charset="0"/>
                        </a:rPr>
                        <a:t>Core area 2.1, 2.4, </a:t>
                      </a:r>
                      <a:endParaRPr lang="en-GB" sz="1500">
                        <a:effectLst/>
                      </a:endParaRPr>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7A8"/>
                    </a:solidFill>
                  </a:tcPr>
                </a:tc>
                <a:tc>
                  <a:txBody>
                    <a:bodyPr/>
                    <a:lstStyle/>
                    <a:p>
                      <a:br>
                        <a:rPr lang="en-GB" sz="1500" dirty="0">
                          <a:effectLst/>
                        </a:rPr>
                      </a:br>
                      <a:endParaRPr lang="en-GB" dirty="0"/>
                    </a:p>
                  </a:txBody>
                  <a:tcPr marL="56785" marR="56785" marT="37857" marB="378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1F1F1F"/>
                          </a:solidFill>
                          <a:effectLst/>
                          <a:latin typeface="Calibri" panose="020F0502020204030204" pitchFamily="34" charset="0"/>
                        </a:rPr>
                        <a:t>Tutor/peer felt that I demonstrated …</a:t>
                      </a:r>
                      <a:endParaRPr lang="en-GB" sz="1500">
                        <a:effectLst/>
                      </a:endParaRPr>
                    </a:p>
                    <a:p>
                      <a:pPr fontAlgn="t"/>
                      <a:br>
                        <a:rPr lang="en-GB" sz="1500">
                          <a:effectLst/>
                        </a:rPr>
                      </a:br>
                      <a:endParaRPr lang="en-GB"/>
                    </a:p>
                  </a:txBody>
                  <a:tcPr marL="56785" marR="56785" marT="37857" marB="37857">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GB" sz="1000" b="0" i="0" u="none" strike="noStrike">
                          <a:solidFill>
                            <a:srgbClr val="1F1F1F"/>
                          </a:solidFill>
                          <a:effectLst/>
                          <a:latin typeface="Calibri" panose="020F0502020204030204" pitchFamily="34" charset="0"/>
                        </a:rPr>
                        <a:t>I need to remember to …</a:t>
                      </a:r>
                      <a:endParaRPr lang="en-GB"/>
                    </a:p>
                  </a:txBody>
                  <a:tcPr marL="56785" marR="56785" marT="37857" marB="378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br>
                        <a:rPr lang="en-GB" sz="1500" dirty="0">
                          <a:effectLst/>
                        </a:rPr>
                      </a:br>
                      <a:endParaRPr lang="en-GB" dirty="0"/>
                    </a:p>
                  </a:txBody>
                  <a:tcPr marL="56785" marR="56785" marT="37857" marB="37857">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050638"/>
                  </a:ext>
                </a:extLst>
              </a:tr>
            </a:tbl>
          </a:graphicData>
        </a:graphic>
      </p:graphicFrame>
      <p:sp>
        <p:nvSpPr>
          <p:cNvPr id="4" name="Rectangle 1">
            <a:extLst>
              <a:ext uri="{FF2B5EF4-FFF2-40B4-BE49-F238E27FC236}">
                <a16:creationId xmlns:a16="http://schemas.microsoft.com/office/drawing/2014/main" id="{D8040D48-B2F4-109F-EB9F-0FE0CAE4C20C}"/>
              </a:ext>
            </a:extLst>
          </p:cNvPr>
          <p:cNvSpPr>
            <a:spLocks noChangeArrowheads="1"/>
          </p:cNvSpPr>
          <p:nvPr/>
        </p:nvSpPr>
        <p:spPr bwMode="auto">
          <a:xfrm>
            <a:off x="569913"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7853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560" y="692696"/>
            <a:ext cx="8085584" cy="1143000"/>
          </a:xfrm>
          <a:solidFill>
            <a:schemeClr val="tx2">
              <a:lumMod val="20000"/>
              <a:lumOff val="80000"/>
            </a:schemeClr>
          </a:solidFill>
        </p:spPr>
        <p:txBody>
          <a:bodyPr/>
          <a:lstStyle/>
          <a:p>
            <a:pPr eaLnBrk="1" hangingPunct="1"/>
            <a:r>
              <a:rPr lang="en-GB" dirty="0">
                <a:solidFill>
                  <a:srgbClr val="000000"/>
                </a:solidFill>
              </a:rPr>
              <a:t>Planning a timetable for trainees</a:t>
            </a:r>
          </a:p>
        </p:txBody>
      </p:sp>
      <p:sp>
        <p:nvSpPr>
          <p:cNvPr id="5124" name="Rectangle 3"/>
          <p:cNvSpPr>
            <a:spLocks noGrp="1" noChangeArrowheads="1"/>
          </p:cNvSpPr>
          <p:nvPr>
            <p:ph idx="1"/>
          </p:nvPr>
        </p:nvSpPr>
        <p:spPr>
          <a:xfrm>
            <a:off x="395536" y="1988841"/>
            <a:ext cx="8229600" cy="4464496"/>
          </a:xfrm>
        </p:spPr>
        <p:txBody>
          <a:bodyPr vert="horz" lIns="91440" tIns="45720" rIns="91440" bIns="45720" rtlCol="0" anchor="t">
            <a:normAutofit/>
          </a:bodyPr>
          <a:lstStyle/>
          <a:p>
            <a:pPr eaLnBrk="1" hangingPunct="1">
              <a:lnSpc>
                <a:spcPct val="90000"/>
              </a:lnSpc>
            </a:pPr>
            <a:r>
              <a:rPr lang="en-GB" b="1" dirty="0"/>
              <a:t>Placement A</a:t>
            </a:r>
            <a:r>
              <a:rPr lang="en-GB" dirty="0"/>
              <a:t> – about 8 hours teaching per week. This may include experience of team-teaching and acting as a Teaching Assistant. </a:t>
            </a:r>
          </a:p>
          <a:p>
            <a:pPr eaLnBrk="1" hangingPunct="1">
              <a:lnSpc>
                <a:spcPct val="90000"/>
              </a:lnSpc>
            </a:pPr>
            <a:r>
              <a:rPr lang="en-GB" b="1" dirty="0">
                <a:highlight>
                  <a:srgbClr val="FFFF00"/>
                </a:highlight>
              </a:rPr>
              <a:t>Placement B</a:t>
            </a:r>
            <a:r>
              <a:rPr lang="en-GB" dirty="0">
                <a:highlight>
                  <a:srgbClr val="FFFF00"/>
                </a:highlight>
              </a:rPr>
              <a:t> – 10-12 hours per week. This should include experience of team-teaching and work with SEND students. Also PSHE in addition. </a:t>
            </a:r>
          </a:p>
          <a:p>
            <a:pPr eaLnBrk="1" hangingPunct="1">
              <a:lnSpc>
                <a:spcPct val="90000"/>
              </a:lnSpc>
            </a:pPr>
            <a:r>
              <a:rPr lang="en-GB" b="1" dirty="0"/>
              <a:t>Placement C</a:t>
            </a:r>
            <a:r>
              <a:rPr lang="en-GB" dirty="0"/>
              <a:t> – 12-14 hours teaching per week. </a:t>
            </a:r>
          </a:p>
        </p:txBody>
      </p:sp>
      <p:sp>
        <p:nvSpPr>
          <p:cNvPr id="5122" name="Slide Number Placeholder 4"/>
          <p:cNvSpPr>
            <a:spLocks noGrp="1"/>
          </p:cNvSpPr>
          <p:nvPr>
            <p:ph type="sldNum" sz="quarter" idx="12"/>
          </p:nvPr>
        </p:nvSpPr>
        <p:spPr>
          <a:noFill/>
        </p:spPr>
        <p:txBody>
          <a:bodyPr/>
          <a:lstStyle/>
          <a:p>
            <a:fld id="{8F1C1466-13E0-4FC6-AD98-255FF7E509A3}"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19</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827584" y="620688"/>
            <a:ext cx="7632848" cy="4893647"/>
          </a:xfrm>
          <a:prstGeom prst="rect">
            <a:avLst/>
          </a:prstGeom>
        </p:spPr>
        <p:txBody>
          <a:bodyPr wrap="square">
            <a:spAutoFit/>
          </a:bodyPr>
          <a:lstStyle/>
          <a:p>
            <a:pPr algn="ctr"/>
            <a:r>
              <a:rPr lang="en-US" sz="2400" b="1" dirty="0"/>
              <a:t>Trainees’ timetables and teaching loads</a:t>
            </a:r>
            <a:endParaRPr lang="en-GB" sz="2400" b="1" dirty="0"/>
          </a:p>
          <a:p>
            <a:r>
              <a:rPr lang="en-US" sz="1200" b="1" dirty="0"/>
              <a:t> </a:t>
            </a:r>
            <a:endParaRPr lang="en-GB" sz="1200" b="1" dirty="0"/>
          </a:p>
          <a:p>
            <a:endParaRPr lang="en-GB" sz="1200" dirty="0"/>
          </a:p>
          <a:p>
            <a:r>
              <a:rPr lang="en-US" sz="2400" dirty="0"/>
              <a:t>During the first school placement, the trainee should be eased into their full teaching load over the induction period through activities such as small group teaching; team teaching; teaching part of lessons, etc. </a:t>
            </a:r>
          </a:p>
          <a:p>
            <a:r>
              <a:rPr lang="en-US" sz="1200" dirty="0"/>
              <a:t> </a:t>
            </a:r>
            <a:endParaRPr lang="en-GB" sz="1200" dirty="0"/>
          </a:p>
          <a:p>
            <a:r>
              <a:rPr lang="en-US" sz="2400" dirty="0"/>
              <a:t>In placements 2 and 3 there will also be some level of induction required, though trainees should start teaching as soon as realistically possible. </a:t>
            </a:r>
            <a:endParaRPr lang="en-GB" sz="2400" dirty="0"/>
          </a:p>
          <a:p>
            <a:r>
              <a:rPr lang="en-US" sz="1200" dirty="0"/>
              <a:t> </a:t>
            </a:r>
            <a:endParaRPr lang="en-GB" sz="1200" dirty="0"/>
          </a:p>
          <a:p>
            <a:r>
              <a:rPr lang="en-US" sz="2400" dirty="0"/>
              <a:t>Trainees will have approximately 30% (8 hours), 50% (10-12 hours) and 60% (14 hours) of a full timetable in their successive placements. </a:t>
            </a:r>
            <a:endParaRPr lang="en-GB" sz="2400" dirty="0"/>
          </a:p>
        </p:txBody>
      </p:sp>
    </p:spTree>
    <p:extLst>
      <p:ext uri="{BB962C8B-B14F-4D97-AF65-F5344CB8AC3E}">
        <p14:creationId xmlns:p14="http://schemas.microsoft.com/office/powerpoint/2010/main" val="306072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1560" y="548680"/>
            <a:ext cx="8085584" cy="1143000"/>
          </a:xfr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a:bodyPr>
          <a:lstStyle/>
          <a:p>
            <a:r>
              <a:rPr lang="en-GB" dirty="0">
                <a:solidFill>
                  <a:schemeClr val="tx1"/>
                </a:solidFill>
              </a:rPr>
              <a:t>University English PGCE Tutors</a:t>
            </a:r>
          </a:p>
        </p:txBody>
      </p:sp>
      <p:sp>
        <p:nvSpPr>
          <p:cNvPr id="3076" name="Rectangle 3"/>
          <p:cNvSpPr>
            <a:spLocks noGrp="1" noChangeArrowheads="1"/>
          </p:cNvSpPr>
          <p:nvPr>
            <p:ph idx="1"/>
          </p:nvPr>
        </p:nvSpPr>
        <p:spPr>
          <a:xfrm>
            <a:off x="457200" y="1988840"/>
            <a:ext cx="8229600" cy="4137323"/>
          </a:xfrm>
        </p:spPr>
        <p:txBody>
          <a:bodyPr vert="horz" lIns="91440" tIns="45720" rIns="91440" bIns="45720" rtlCol="0" anchor="t">
            <a:normAutofit/>
          </a:bodyPr>
          <a:lstStyle/>
          <a:p>
            <a:pPr eaLnBrk="1" hangingPunct="1">
              <a:lnSpc>
                <a:spcPct val="90000"/>
              </a:lnSpc>
              <a:buFontTx/>
              <a:buNone/>
              <a:defRPr/>
            </a:pPr>
            <a:endParaRPr lang="en-US" sz="2400" dirty="0"/>
          </a:p>
          <a:p>
            <a:pPr marL="0" indent="0">
              <a:lnSpc>
                <a:spcPct val="90000"/>
              </a:lnSpc>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FontTx/>
              <a:buNone/>
              <a:defRPr/>
            </a:pPr>
            <a:endParaRPr lang="en-GB" dirty="0"/>
          </a:p>
          <a:p>
            <a:pPr eaLnBrk="1" hangingPunct="1">
              <a:lnSpc>
                <a:spcPct val="90000"/>
              </a:lnSpc>
              <a:buNone/>
              <a:defRPr/>
            </a:pPr>
            <a:endParaRPr lang="en-GB" dirty="0"/>
          </a:p>
          <a:p>
            <a:pPr>
              <a:lnSpc>
                <a:spcPct val="90000"/>
              </a:lnSpc>
              <a:defRPr/>
            </a:pPr>
            <a:endParaRPr lang="en-US" dirty="0"/>
          </a:p>
        </p:txBody>
      </p:sp>
      <p:sp>
        <p:nvSpPr>
          <p:cNvPr id="3074" name="Slide Number Placeholder 4"/>
          <p:cNvSpPr>
            <a:spLocks noGrp="1"/>
          </p:cNvSpPr>
          <p:nvPr>
            <p:ph type="sldNum" sz="quarter" idx="12"/>
          </p:nvPr>
        </p:nvSpPr>
        <p:spPr>
          <a:noFill/>
        </p:spPr>
        <p:txBody>
          <a:bodyPr/>
          <a:lstStyle/>
          <a:p>
            <a:fld id="{41B270EA-94BD-49E2-87B0-702281810F77}" type="slidenum">
              <a:rPr lang="en-GB" smtClean="0"/>
              <a:pPr/>
              <a:t>2</a:t>
            </a:fld>
            <a:endParaRPr lang="en-GB"/>
          </a:p>
        </p:txBody>
      </p:sp>
      <p:sp>
        <p:nvSpPr>
          <p:cNvPr id="3" name="TextBox 2"/>
          <p:cNvSpPr txBox="1"/>
          <p:nvPr/>
        </p:nvSpPr>
        <p:spPr>
          <a:xfrm>
            <a:off x="611560" y="1985923"/>
            <a:ext cx="8039236" cy="3785652"/>
          </a:xfrm>
          <a:prstGeom prst="rect">
            <a:avLst/>
          </a:prstGeom>
          <a:noFill/>
          <a:ln>
            <a:solidFill>
              <a:schemeClr val="tx1"/>
            </a:solidFill>
          </a:ln>
        </p:spPr>
        <p:txBody>
          <a:bodyPr wrap="square" rtlCol="0">
            <a:spAutoFit/>
          </a:bodyPr>
          <a:lstStyle/>
          <a:p>
            <a:pPr algn="ctr"/>
            <a:r>
              <a:rPr lang="en-GB" sz="2000" b="1" dirty="0"/>
              <a:t>PGCE English 2023-2024</a:t>
            </a:r>
          </a:p>
          <a:p>
            <a:pPr algn="ctr"/>
            <a:endParaRPr lang="en-GB" sz="2000" b="1" dirty="0"/>
          </a:p>
          <a:p>
            <a:r>
              <a:rPr lang="en-GB" sz="2000" b="1" dirty="0"/>
              <a:t>Hannah Strickland </a:t>
            </a:r>
            <a:r>
              <a:rPr lang="mr-IN" sz="2000" b="1" dirty="0"/>
              <a:t>–</a:t>
            </a:r>
            <a:r>
              <a:rPr lang="en-GB" sz="2000" b="1" dirty="0"/>
              <a:t> Lecturer in Education and Subject Lead Email: </a:t>
            </a:r>
            <a:r>
              <a:rPr lang="en-GB" sz="2000" b="1" dirty="0">
                <a:hlinkClick r:id="rId4"/>
              </a:rPr>
              <a:t>hannah.strickland@manchester.ac.uk</a:t>
            </a:r>
            <a:endParaRPr lang="en-GB" sz="2000" b="1" dirty="0"/>
          </a:p>
          <a:p>
            <a:endParaRPr lang="en-GB" sz="2000" b="1" dirty="0"/>
          </a:p>
          <a:p>
            <a:r>
              <a:rPr lang="en-GB" sz="2000" b="1" dirty="0"/>
              <a:t>Carmel Kellett </a:t>
            </a:r>
            <a:r>
              <a:rPr lang="mr-IN" sz="2000" b="1" dirty="0"/>
              <a:t>–</a:t>
            </a:r>
            <a:r>
              <a:rPr lang="en-GB" sz="2000" b="1" dirty="0"/>
              <a:t> Lecturer in Education</a:t>
            </a:r>
          </a:p>
          <a:p>
            <a:r>
              <a:rPr lang="en-GB" sz="2000" b="1" dirty="0"/>
              <a:t>Email: </a:t>
            </a:r>
            <a:r>
              <a:rPr lang="en-GB" sz="2000" b="1" dirty="0">
                <a:hlinkClick r:id="rId5"/>
              </a:rPr>
              <a:t>carmel.kellett@manchester.ac.uk</a:t>
            </a:r>
            <a:r>
              <a:rPr lang="en-GB" sz="2000" b="1" dirty="0"/>
              <a:t> </a:t>
            </a:r>
          </a:p>
          <a:p>
            <a:endParaRPr lang="en-GB" sz="2000" b="1" dirty="0"/>
          </a:p>
          <a:p>
            <a:endParaRPr lang="en-GB" sz="2000" b="1" dirty="0"/>
          </a:p>
          <a:p>
            <a:r>
              <a:rPr lang="en-GB" sz="2000" b="1" dirty="0"/>
              <a:t>Anna Warburg – Lecturer in Education</a:t>
            </a:r>
          </a:p>
          <a:p>
            <a:r>
              <a:rPr lang="en-GB" sz="2000" b="1" dirty="0"/>
              <a:t>Email: </a:t>
            </a:r>
            <a:r>
              <a:rPr lang="en-GB" sz="2000" b="1" dirty="0">
                <a:hlinkClick r:id="rId6"/>
              </a:rPr>
              <a:t>anna.warburg@manchester.ac.uk</a:t>
            </a:r>
            <a:endParaRPr lang="en-GB" sz="2000" b="1" dirty="0"/>
          </a:p>
          <a:p>
            <a:endParaRPr lang="en-GB" sz="2000" b="1"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6DA3-8B77-DE34-C96D-BBB596608C96}"/>
              </a:ext>
            </a:extLst>
          </p:cNvPr>
          <p:cNvSpPr>
            <a:spLocks noGrp="1"/>
          </p:cNvSpPr>
          <p:nvPr>
            <p:ph type="title"/>
          </p:nvPr>
        </p:nvSpPr>
        <p:spPr/>
        <p:txBody>
          <a:bodyPr/>
          <a:lstStyle/>
          <a:p>
            <a:r>
              <a:rPr lang="en-US" dirty="0"/>
              <a:t>Timetable Example</a:t>
            </a:r>
          </a:p>
        </p:txBody>
      </p:sp>
      <p:pic>
        <p:nvPicPr>
          <p:cNvPr id="7" name="Picture 6" descr="Graphical user interface, application, table&#10;&#10;Description automatically generated">
            <a:extLst>
              <a:ext uri="{FF2B5EF4-FFF2-40B4-BE49-F238E27FC236}">
                <a16:creationId xmlns:a16="http://schemas.microsoft.com/office/drawing/2014/main" id="{82B71148-6582-96F2-0F02-DE1D4288B04D}"/>
              </a:ext>
            </a:extLst>
          </p:cNvPr>
          <p:cNvPicPr>
            <a:picLocks noChangeAspect="1"/>
          </p:cNvPicPr>
          <p:nvPr/>
        </p:nvPicPr>
        <p:blipFill rotWithShape="1">
          <a:blip r:embed="rId2"/>
          <a:srcRect l="29864" t="39638" r="29186"/>
          <a:stretch/>
        </p:blipFill>
        <p:spPr>
          <a:xfrm>
            <a:off x="1691054" y="1417637"/>
            <a:ext cx="5457092" cy="5027457"/>
          </a:xfrm>
          <a:prstGeom prst="rect">
            <a:avLst/>
          </a:prstGeom>
        </p:spPr>
      </p:pic>
    </p:spTree>
    <p:extLst>
      <p:ext uri="{BB962C8B-B14F-4D97-AF65-F5344CB8AC3E}">
        <p14:creationId xmlns:p14="http://schemas.microsoft.com/office/powerpoint/2010/main" val="161862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11560" y="692696"/>
            <a:ext cx="8085584" cy="1143000"/>
          </a:xfrm>
          <a:solidFill>
            <a:schemeClr val="tx2">
              <a:lumMod val="20000"/>
              <a:lumOff val="80000"/>
            </a:schemeClr>
          </a:solidFill>
        </p:spPr>
        <p:txBody>
          <a:bodyPr/>
          <a:lstStyle/>
          <a:p>
            <a:pPr eaLnBrk="1" hangingPunct="1"/>
            <a:r>
              <a:rPr lang="en-GB" dirty="0">
                <a:solidFill>
                  <a:srgbClr val="000000"/>
                </a:solidFill>
              </a:rPr>
              <a:t>Observing trainees</a:t>
            </a:r>
          </a:p>
        </p:txBody>
      </p:sp>
      <p:sp>
        <p:nvSpPr>
          <p:cNvPr id="11268" name="Rectangle 3"/>
          <p:cNvSpPr>
            <a:spLocks noGrp="1" noChangeArrowheads="1"/>
          </p:cNvSpPr>
          <p:nvPr>
            <p:ph idx="1"/>
          </p:nvPr>
        </p:nvSpPr>
        <p:spPr>
          <a:xfrm>
            <a:off x="611560" y="1600200"/>
            <a:ext cx="8075240" cy="4525963"/>
          </a:xfrm>
        </p:spPr>
        <p:txBody>
          <a:bodyPr>
            <a:normAutofit/>
          </a:bodyPr>
          <a:lstStyle/>
          <a:p>
            <a:pPr eaLnBrk="1" hangingPunct="1"/>
            <a:endParaRPr lang="en-GB" dirty="0"/>
          </a:p>
          <a:p>
            <a:pPr eaLnBrk="1" hangingPunct="1"/>
            <a:r>
              <a:rPr lang="en-GB" dirty="0"/>
              <a:t>Observation of trainees’ lessons by the mentor should happen weekly. </a:t>
            </a:r>
          </a:p>
          <a:p>
            <a:pPr eaLnBrk="1" hangingPunct="1"/>
            <a:r>
              <a:rPr lang="en-GB" dirty="0"/>
              <a:t>Trainees should give a copy of the lesson plan to their mentor in advance of the lesson. </a:t>
            </a:r>
          </a:p>
          <a:p>
            <a:pPr eaLnBrk="1" hangingPunct="1"/>
            <a:r>
              <a:rPr lang="en-GB" dirty="0"/>
              <a:t>Mentors should use the Lesson Observation Report Form for written feedback. This is in the trainee’s RoAD. </a:t>
            </a:r>
          </a:p>
        </p:txBody>
      </p:sp>
      <p:sp>
        <p:nvSpPr>
          <p:cNvPr id="11266" name="Slide Number Placeholder 4"/>
          <p:cNvSpPr>
            <a:spLocks noGrp="1"/>
          </p:cNvSpPr>
          <p:nvPr>
            <p:ph type="sldNum" sz="quarter" idx="12"/>
          </p:nvPr>
        </p:nvSpPr>
        <p:spPr>
          <a:noFill/>
        </p:spPr>
        <p:txBody>
          <a:bodyPr/>
          <a:lstStyle/>
          <a:p>
            <a:fld id="{8FC55935-D71F-4DD4-9954-70E3114E1F5E}" type="slidenum">
              <a:rPr lang="en-GB" smtClean="0"/>
              <a:pPr/>
              <a:t>21</a:t>
            </a:fld>
            <a:endParaRPr lang="en-GB"/>
          </a:p>
        </p:txBody>
      </p:sp>
    </p:spTree>
    <p:extLst>
      <p:ext uri="{BB962C8B-B14F-4D97-AF65-F5344CB8AC3E}">
        <p14:creationId xmlns:p14="http://schemas.microsoft.com/office/powerpoint/2010/main" val="295654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3568" y="764704"/>
            <a:ext cx="8013576" cy="1143000"/>
          </a:xfrm>
          <a:solidFill>
            <a:schemeClr val="tx2">
              <a:lumMod val="20000"/>
              <a:lumOff val="80000"/>
            </a:schemeClr>
          </a:solidFill>
        </p:spPr>
        <p:txBody>
          <a:bodyPr/>
          <a:lstStyle/>
          <a:p>
            <a:pPr eaLnBrk="1" hangingPunct="1"/>
            <a:r>
              <a:rPr lang="en-GB" dirty="0">
                <a:solidFill>
                  <a:srgbClr val="000000"/>
                </a:solidFill>
              </a:rPr>
              <a:t>Giving Feedback</a:t>
            </a:r>
          </a:p>
        </p:txBody>
      </p:sp>
      <p:sp>
        <p:nvSpPr>
          <p:cNvPr id="12292" name="Rectangle 3"/>
          <p:cNvSpPr>
            <a:spLocks noGrp="1" noChangeArrowheads="1"/>
          </p:cNvSpPr>
          <p:nvPr>
            <p:ph idx="1"/>
          </p:nvPr>
        </p:nvSpPr>
        <p:spPr>
          <a:xfrm>
            <a:off x="683568" y="2204864"/>
            <a:ext cx="7869560" cy="4525963"/>
          </a:xfrm>
        </p:spPr>
        <p:txBody>
          <a:bodyPr>
            <a:normAutofit fontScale="92500"/>
          </a:bodyPr>
          <a:lstStyle/>
          <a:p>
            <a:r>
              <a:rPr lang="en-GB" sz="2800" dirty="0"/>
              <a:t>Questions for immediately after the lesson:</a:t>
            </a:r>
          </a:p>
          <a:p>
            <a:pPr>
              <a:buFontTx/>
              <a:buChar char="-"/>
            </a:pPr>
            <a:r>
              <a:rPr lang="en-GB" sz="2800" dirty="0"/>
              <a:t>What do you think went well?</a:t>
            </a:r>
          </a:p>
          <a:p>
            <a:pPr>
              <a:buFontTx/>
              <a:buChar char="-"/>
            </a:pPr>
            <a:r>
              <a:rPr lang="en-GB" sz="2800" dirty="0"/>
              <a:t>Did you achieve your aims, and what evidence do you have? </a:t>
            </a:r>
          </a:p>
          <a:p>
            <a:pPr>
              <a:buFontTx/>
              <a:buChar char="-"/>
            </a:pPr>
            <a:r>
              <a:rPr lang="en-GB" sz="2800" dirty="0"/>
              <a:t>What would you change if you taught it again?</a:t>
            </a:r>
          </a:p>
          <a:p>
            <a:pPr eaLnBrk="1" hangingPunct="1"/>
            <a:r>
              <a:rPr lang="en-GB" sz="2800" dirty="0"/>
              <a:t>It</a:t>
            </a:r>
            <a:r>
              <a:rPr lang="mr-IN" sz="2800" dirty="0"/>
              <a:t>’</a:t>
            </a:r>
            <a:r>
              <a:rPr lang="en-GB" sz="2800" dirty="0"/>
              <a:t>s helpful if mentors could also give some</a:t>
            </a:r>
            <a:r>
              <a:rPr lang="en-GB" sz="2800" i="1" dirty="0"/>
              <a:t> </a:t>
            </a:r>
            <a:r>
              <a:rPr lang="en-GB" sz="2800" dirty="0"/>
              <a:t>feedback immediately after the lesson. </a:t>
            </a:r>
          </a:p>
          <a:p>
            <a:pPr eaLnBrk="1" hangingPunct="1"/>
            <a:r>
              <a:rPr lang="en-GB" sz="2800" dirty="0"/>
              <a:t>Formal written feedback using the Lesson Observation Report Form should be given to the trainee as soon as possible. (Typed or Handwritten)</a:t>
            </a:r>
          </a:p>
          <a:p>
            <a:pPr eaLnBrk="1" hangingPunct="1">
              <a:buFontTx/>
              <a:buNone/>
            </a:pPr>
            <a:endParaRPr lang="en-GB" sz="2800" dirty="0"/>
          </a:p>
        </p:txBody>
      </p:sp>
      <p:sp>
        <p:nvSpPr>
          <p:cNvPr id="12290" name="Slide Number Placeholder 4"/>
          <p:cNvSpPr>
            <a:spLocks noGrp="1"/>
          </p:cNvSpPr>
          <p:nvPr>
            <p:ph type="sldNum" sz="quarter" idx="12"/>
          </p:nvPr>
        </p:nvSpPr>
        <p:spPr>
          <a:noFill/>
        </p:spPr>
        <p:txBody>
          <a:bodyPr/>
          <a:lstStyle/>
          <a:p>
            <a:fld id="{0D64034E-ABC0-4596-95DD-C2AC4C85F841}" type="slidenum">
              <a:rPr lang="en-GB" smtClean="0"/>
              <a:pPr/>
              <a:t>22</a:t>
            </a:fld>
            <a:endParaRPr lang="en-GB"/>
          </a:p>
        </p:txBody>
      </p:sp>
    </p:spTree>
    <p:extLst>
      <p:ext uri="{BB962C8B-B14F-4D97-AF65-F5344CB8AC3E}">
        <p14:creationId xmlns:p14="http://schemas.microsoft.com/office/powerpoint/2010/main" val="148373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37E62-9616-334F-ACA0-B40901E4792C}"/>
              </a:ext>
            </a:extLst>
          </p:cNvPr>
          <p:cNvSpPr>
            <a:spLocks noGrp="1"/>
          </p:cNvSpPr>
          <p:nvPr>
            <p:ph type="title"/>
          </p:nvPr>
        </p:nvSpPr>
        <p:spPr/>
        <p:txBody>
          <a:bodyPr/>
          <a:lstStyle/>
          <a:p>
            <a:r>
              <a:rPr lang="en-US" sz="2800" b="1" dirty="0">
                <a:solidFill>
                  <a:schemeClr val="tx1"/>
                </a:solidFill>
                <a:latin typeface="Calibri Light" panose="020F0302020204030204" pitchFamily="34" charset="0"/>
                <a:cs typeface="Calibri Light" panose="020F0302020204030204" pitchFamily="34" charset="0"/>
              </a:rPr>
              <a:t>Lesson </a:t>
            </a:r>
            <a:r>
              <a:rPr lang="en-US" sz="2800" b="1" dirty="0">
                <a:solidFill>
                  <a:schemeClr val="tx1"/>
                </a:solidFill>
                <a:highlight>
                  <a:srgbClr val="FFFF00"/>
                </a:highlight>
                <a:latin typeface="Calibri Light" panose="020F0302020204030204" pitchFamily="34" charset="0"/>
                <a:cs typeface="Calibri Light" panose="020F0302020204030204" pitchFamily="34" charset="0"/>
              </a:rPr>
              <a:t>Feedback – Update!</a:t>
            </a:r>
          </a:p>
        </p:txBody>
      </p:sp>
      <p:sp>
        <p:nvSpPr>
          <p:cNvPr id="2" name="Text Placeholder 1">
            <a:extLst>
              <a:ext uri="{FF2B5EF4-FFF2-40B4-BE49-F238E27FC236}">
                <a16:creationId xmlns:a16="http://schemas.microsoft.com/office/drawing/2014/main" id="{66AB7A67-4452-9247-8888-E75CD5F25D6A}"/>
              </a:ext>
            </a:extLst>
          </p:cNvPr>
          <p:cNvSpPr>
            <a:spLocks noGrp="1"/>
          </p:cNvSpPr>
          <p:nvPr>
            <p:ph type="body" idx="1"/>
          </p:nvPr>
        </p:nvSpPr>
        <p:spPr>
          <a:xfrm>
            <a:off x="457200" y="1536191"/>
            <a:ext cx="4642022" cy="4590288"/>
          </a:xfrm>
        </p:spPr>
        <p:txBody>
          <a:bodyPr>
            <a:normAutofit lnSpcReduction="10000"/>
          </a:bodyPr>
          <a:lstStyle/>
          <a:p>
            <a:r>
              <a:rPr lang="en-US" sz="1600" dirty="0">
                <a:solidFill>
                  <a:schemeClr val="tx1">
                    <a:lumMod val="50000"/>
                  </a:schemeClr>
                </a:solidFill>
                <a:latin typeface="+mj-lt"/>
              </a:rPr>
              <a:t>Please provide some feedback on each lesson.</a:t>
            </a:r>
          </a:p>
          <a:p>
            <a:endParaRPr lang="en-US" sz="1600" dirty="0">
              <a:solidFill>
                <a:schemeClr val="tx1">
                  <a:lumMod val="50000"/>
                </a:schemeClr>
              </a:solidFill>
              <a:latin typeface="+mj-lt"/>
            </a:endParaRPr>
          </a:p>
          <a:p>
            <a:r>
              <a:rPr lang="en-US" sz="1600" dirty="0">
                <a:solidFill>
                  <a:schemeClr val="tx1">
                    <a:lumMod val="50000"/>
                  </a:schemeClr>
                </a:solidFill>
                <a:latin typeface="+mj-lt"/>
              </a:rPr>
              <a:t>Do one formal observation each week and record your detailed feedback on the UoM Lesson Observation Form.  The trainee keeps a record of this.</a:t>
            </a:r>
          </a:p>
          <a:p>
            <a:pPr marL="254000" indent="0">
              <a:buNone/>
            </a:pPr>
            <a:endParaRPr lang="en-US" sz="1600" dirty="0">
              <a:solidFill>
                <a:schemeClr val="tx1">
                  <a:lumMod val="50000"/>
                </a:schemeClr>
              </a:solidFill>
              <a:latin typeface="+mj-lt"/>
            </a:endParaRPr>
          </a:p>
          <a:p>
            <a:r>
              <a:rPr lang="en-US" sz="1600" dirty="0">
                <a:solidFill>
                  <a:schemeClr val="tx1">
                    <a:lumMod val="50000"/>
                  </a:schemeClr>
                </a:solidFill>
                <a:latin typeface="+mj-lt"/>
              </a:rPr>
              <a:t>Please feel free to use the observation form for informal feedback as well if it is easier for you and your staff.</a:t>
            </a:r>
          </a:p>
          <a:p>
            <a:endParaRPr lang="en-US" sz="1600" dirty="0">
              <a:solidFill>
                <a:schemeClr val="tx1">
                  <a:lumMod val="50000"/>
                </a:schemeClr>
              </a:solidFill>
              <a:latin typeface="+mj-lt"/>
            </a:endParaRPr>
          </a:p>
          <a:p>
            <a:r>
              <a:rPr lang="en-US" sz="1600" dirty="0">
                <a:solidFill>
                  <a:schemeClr val="tx1">
                    <a:lumMod val="50000"/>
                  </a:schemeClr>
                </a:solidFill>
                <a:latin typeface="+mj-lt"/>
              </a:rPr>
              <a:t>Teachers other than you can you can do the weekly formal observation – sharing it around can be useful to offer a range of views.</a:t>
            </a:r>
          </a:p>
          <a:p>
            <a:endParaRPr lang="en-US" sz="1600" dirty="0">
              <a:solidFill>
                <a:schemeClr val="tx1">
                  <a:lumMod val="50000"/>
                </a:schemeClr>
              </a:solidFill>
              <a:latin typeface="+mj-lt"/>
            </a:endParaRPr>
          </a:p>
          <a:p>
            <a:r>
              <a:rPr lang="en-US" sz="1600" dirty="0">
                <a:solidFill>
                  <a:schemeClr val="tx1">
                    <a:lumMod val="50000"/>
                  </a:schemeClr>
                </a:solidFill>
                <a:latin typeface="+mj-lt"/>
              </a:rPr>
              <a:t>The weekly formal observation is kept in the trainee’s RoAD.</a:t>
            </a:r>
          </a:p>
          <a:p>
            <a:endParaRPr lang="en-US" sz="1600" dirty="0">
              <a:solidFill>
                <a:schemeClr val="tx1">
                  <a:lumMod val="50000"/>
                </a:schemeClr>
              </a:solidFill>
              <a:latin typeface="+mj-lt"/>
            </a:endParaRPr>
          </a:p>
          <a:p>
            <a:endParaRPr lang="en-US" sz="1600" dirty="0">
              <a:solidFill>
                <a:schemeClr val="tx1">
                  <a:lumMod val="50000"/>
                </a:schemeClr>
              </a:solidFill>
              <a:latin typeface="+mj-lt"/>
            </a:endParaRPr>
          </a:p>
        </p:txBody>
      </p:sp>
      <p:pic>
        <p:nvPicPr>
          <p:cNvPr id="7" name="Picture 6" descr="A yellow and green chart with black text&#10;&#10;Description automatically generated">
            <a:extLst>
              <a:ext uri="{FF2B5EF4-FFF2-40B4-BE49-F238E27FC236}">
                <a16:creationId xmlns:a16="http://schemas.microsoft.com/office/drawing/2014/main" id="{493A20B9-6BF1-2E45-B474-A9DAB9F88E8F}"/>
              </a:ext>
            </a:extLst>
          </p:cNvPr>
          <p:cNvPicPr>
            <a:picLocks noChangeAspect="1"/>
          </p:cNvPicPr>
          <p:nvPr/>
        </p:nvPicPr>
        <p:blipFill>
          <a:blip r:embed="rId2"/>
          <a:stretch>
            <a:fillRect/>
          </a:stretch>
        </p:blipFill>
        <p:spPr>
          <a:xfrm>
            <a:off x="5079773" y="581889"/>
            <a:ext cx="4064227" cy="6001474"/>
          </a:xfrm>
          <a:prstGeom prst="rect">
            <a:avLst/>
          </a:prstGeom>
        </p:spPr>
      </p:pic>
    </p:spTree>
    <p:extLst>
      <p:ext uri="{BB962C8B-B14F-4D97-AF65-F5344CB8AC3E}">
        <p14:creationId xmlns:p14="http://schemas.microsoft.com/office/powerpoint/2010/main" val="149268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37E62-9616-334F-ACA0-B40901E4792C}"/>
              </a:ext>
            </a:extLst>
          </p:cNvPr>
          <p:cNvSpPr>
            <a:spLocks noGrp="1"/>
          </p:cNvSpPr>
          <p:nvPr>
            <p:ph type="title"/>
          </p:nvPr>
        </p:nvSpPr>
        <p:spPr>
          <a:xfrm>
            <a:off x="690390" y="479825"/>
            <a:ext cx="7386810" cy="886542"/>
          </a:xfrm>
        </p:spPr>
        <p:txBody>
          <a:bodyPr/>
          <a:lstStyle/>
          <a:p>
            <a:r>
              <a:rPr lang="en-US" sz="1600" b="1" dirty="0">
                <a:solidFill>
                  <a:schemeClr val="tx1"/>
                </a:solidFill>
                <a:latin typeface="Calibri Light" panose="020F0302020204030204" pitchFamily="34" charset="0"/>
                <a:cs typeface="Calibri Light" panose="020F0302020204030204" pitchFamily="34" charset="0"/>
              </a:rPr>
              <a:t>A Proforma of the Lesson Observation Report for is in the Lesson Observation Folder</a:t>
            </a:r>
          </a:p>
        </p:txBody>
      </p:sp>
      <p:sp>
        <p:nvSpPr>
          <p:cNvPr id="4" name="Text Placeholder 3">
            <a:extLst>
              <a:ext uri="{FF2B5EF4-FFF2-40B4-BE49-F238E27FC236}">
                <a16:creationId xmlns:a16="http://schemas.microsoft.com/office/drawing/2014/main" id="{F014BC5C-E7C2-6C6B-B7CF-3BDDAF0FB6CB}"/>
              </a:ext>
            </a:extLst>
          </p:cNvPr>
          <p:cNvSpPr>
            <a:spLocks noGrp="1"/>
          </p:cNvSpPr>
          <p:nvPr>
            <p:ph type="body" idx="2"/>
          </p:nvPr>
        </p:nvSpPr>
        <p:spPr/>
        <p:txBody>
          <a:bodyPr/>
          <a:lstStyle/>
          <a:p>
            <a:endParaRPr lang="en-US" dirty="0"/>
          </a:p>
        </p:txBody>
      </p:sp>
      <p:sp>
        <p:nvSpPr>
          <p:cNvPr id="11" name="Text Placeholder 10">
            <a:extLst>
              <a:ext uri="{FF2B5EF4-FFF2-40B4-BE49-F238E27FC236}">
                <a16:creationId xmlns:a16="http://schemas.microsoft.com/office/drawing/2014/main" id="{1804AF49-CA53-0F8D-8ADC-D218EE9C5284}"/>
              </a:ext>
            </a:extLst>
          </p:cNvPr>
          <p:cNvSpPr>
            <a:spLocks noGrp="1"/>
          </p:cNvSpPr>
          <p:nvPr>
            <p:ph type="body" idx="1"/>
          </p:nvPr>
        </p:nvSpPr>
        <p:spPr/>
        <p:txBody>
          <a:bodyPr/>
          <a:lstStyle/>
          <a:p>
            <a:endParaRPr lang="en-US"/>
          </a:p>
        </p:txBody>
      </p:sp>
      <p:pic>
        <p:nvPicPr>
          <p:cNvPr id="5" name="Picture 4" descr="A yellow and green chart with black text&#10;&#10;Description automatically generated">
            <a:extLst>
              <a:ext uri="{FF2B5EF4-FFF2-40B4-BE49-F238E27FC236}">
                <a16:creationId xmlns:a16="http://schemas.microsoft.com/office/drawing/2014/main" id="{89E47EB2-6338-374A-8B6E-662147B24B66}"/>
              </a:ext>
            </a:extLst>
          </p:cNvPr>
          <p:cNvPicPr>
            <a:picLocks noChangeAspect="1"/>
          </p:cNvPicPr>
          <p:nvPr/>
        </p:nvPicPr>
        <p:blipFill>
          <a:blip r:embed="rId2"/>
          <a:stretch>
            <a:fillRect/>
          </a:stretch>
        </p:blipFill>
        <p:spPr>
          <a:xfrm>
            <a:off x="152400" y="1134319"/>
            <a:ext cx="3876104" cy="5723681"/>
          </a:xfrm>
          <a:prstGeom prst="rect">
            <a:avLst/>
          </a:prstGeom>
        </p:spPr>
      </p:pic>
      <p:pic>
        <p:nvPicPr>
          <p:cNvPr id="7" name="Picture 6" descr="A close-up of a lesson&#10;&#10;Description automatically generated">
            <a:extLst>
              <a:ext uri="{FF2B5EF4-FFF2-40B4-BE49-F238E27FC236}">
                <a16:creationId xmlns:a16="http://schemas.microsoft.com/office/drawing/2014/main" id="{3840875B-AA69-AA40-BB7E-EC55B37CCB4F}"/>
              </a:ext>
            </a:extLst>
          </p:cNvPr>
          <p:cNvPicPr>
            <a:picLocks noChangeAspect="1"/>
          </p:cNvPicPr>
          <p:nvPr/>
        </p:nvPicPr>
        <p:blipFill>
          <a:blip r:embed="rId3"/>
          <a:stretch>
            <a:fillRect/>
          </a:stretch>
        </p:blipFill>
        <p:spPr>
          <a:xfrm>
            <a:off x="4628539" y="1134317"/>
            <a:ext cx="4426046" cy="5723681"/>
          </a:xfrm>
          <a:prstGeom prst="rect">
            <a:avLst/>
          </a:prstGeom>
        </p:spPr>
      </p:pic>
    </p:spTree>
    <p:extLst>
      <p:ext uri="{BB962C8B-B14F-4D97-AF65-F5344CB8AC3E}">
        <p14:creationId xmlns:p14="http://schemas.microsoft.com/office/powerpoint/2010/main" val="636803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6EFECA-C253-5E84-4D70-9CD88C789455}"/>
              </a:ext>
            </a:extLst>
          </p:cNvPr>
          <p:cNvSpPr>
            <a:spLocks noGrp="1"/>
          </p:cNvSpPr>
          <p:nvPr>
            <p:ph type="body" idx="1"/>
          </p:nvPr>
        </p:nvSpPr>
        <p:spPr>
          <a:xfrm>
            <a:off x="457200" y="1536190"/>
            <a:ext cx="3657600" cy="5321810"/>
          </a:xfrm>
        </p:spPr>
        <p:txBody>
          <a:bodyPr>
            <a:normAutofit fontScale="92500" lnSpcReduction="20000"/>
          </a:bodyPr>
          <a:lstStyle/>
          <a:p>
            <a:r>
              <a:rPr lang="en-US" sz="1600" dirty="0">
                <a:solidFill>
                  <a:schemeClr val="tx1">
                    <a:lumMod val="50000"/>
                  </a:schemeClr>
                </a:solidFill>
              </a:rPr>
              <a:t>Timetable this meeting where you will review progress – we suggest an hour but you may not need this much time.</a:t>
            </a:r>
          </a:p>
          <a:p>
            <a:endParaRPr lang="en-US" sz="1600" dirty="0">
              <a:solidFill>
                <a:schemeClr val="tx1">
                  <a:lumMod val="50000"/>
                </a:schemeClr>
              </a:solidFill>
            </a:endParaRPr>
          </a:p>
          <a:p>
            <a:r>
              <a:rPr lang="en-US" sz="1600" dirty="0">
                <a:solidFill>
                  <a:schemeClr val="tx1">
                    <a:lumMod val="50000"/>
                  </a:schemeClr>
                </a:solidFill>
              </a:rPr>
              <a:t>Trainees complete this form – adding notes prior to and during the meeting. </a:t>
            </a:r>
          </a:p>
          <a:p>
            <a:pPr marL="254000" indent="0">
              <a:buNone/>
            </a:pPr>
            <a:endParaRPr lang="en-US" sz="1600" dirty="0">
              <a:solidFill>
                <a:schemeClr val="tx1">
                  <a:lumMod val="50000"/>
                </a:schemeClr>
              </a:solidFill>
            </a:endParaRPr>
          </a:p>
          <a:p>
            <a:r>
              <a:rPr lang="en-US" sz="1600" dirty="0">
                <a:solidFill>
                  <a:schemeClr val="tx1">
                    <a:lumMod val="50000"/>
                  </a:schemeClr>
                </a:solidFill>
              </a:rPr>
              <a:t> Discuss the theme for the week</a:t>
            </a:r>
          </a:p>
          <a:p>
            <a:pPr marL="292100" indent="0">
              <a:buNone/>
            </a:pPr>
            <a:endParaRPr lang="en-US" sz="1600" dirty="0">
              <a:solidFill>
                <a:schemeClr val="tx1">
                  <a:lumMod val="50000"/>
                </a:schemeClr>
              </a:solidFill>
            </a:endParaRPr>
          </a:p>
          <a:p>
            <a:r>
              <a:rPr lang="en-US" sz="1600" dirty="0">
                <a:solidFill>
                  <a:schemeClr val="tx1">
                    <a:lumMod val="50000"/>
                  </a:schemeClr>
                </a:solidFill>
              </a:rPr>
              <a:t>Review progress: Have the trainee </a:t>
            </a:r>
            <a:r>
              <a:rPr lang="en-US" sz="1600" dirty="0" err="1">
                <a:solidFill>
                  <a:schemeClr val="tx1">
                    <a:lumMod val="50000"/>
                  </a:schemeClr>
                </a:solidFill>
              </a:rPr>
              <a:t>summarise</a:t>
            </a:r>
            <a:r>
              <a:rPr lang="en-US" sz="1600" dirty="0">
                <a:solidFill>
                  <a:schemeClr val="tx1">
                    <a:lumMod val="50000"/>
                  </a:schemeClr>
                </a:solidFill>
              </a:rPr>
              <a:t> what they have done (e.g. what they’ve observed) and provide examples of how they have developed.</a:t>
            </a:r>
          </a:p>
          <a:p>
            <a:pPr lvl="1"/>
            <a:r>
              <a:rPr lang="en-US" sz="1400" dirty="0">
                <a:solidFill>
                  <a:schemeClr val="tx1">
                    <a:lumMod val="50000"/>
                  </a:schemeClr>
                </a:solidFill>
              </a:rPr>
              <a:t>Ensure they can relate this to previous targets.</a:t>
            </a:r>
          </a:p>
          <a:p>
            <a:pPr marL="292100" indent="0">
              <a:buNone/>
            </a:pPr>
            <a:endParaRPr lang="en-US" sz="1600" dirty="0">
              <a:solidFill>
                <a:schemeClr val="tx1">
                  <a:lumMod val="50000"/>
                </a:schemeClr>
              </a:solidFill>
            </a:endParaRPr>
          </a:p>
          <a:p>
            <a:r>
              <a:rPr lang="en-US" sz="1600" dirty="0">
                <a:solidFill>
                  <a:schemeClr val="tx1">
                    <a:lumMod val="50000"/>
                  </a:schemeClr>
                </a:solidFill>
              </a:rPr>
              <a:t>Set targets for the following week.</a:t>
            </a:r>
          </a:p>
          <a:p>
            <a:pPr lvl="1"/>
            <a:r>
              <a:rPr lang="en-US" sz="1400" dirty="0">
                <a:solidFill>
                  <a:schemeClr val="tx1">
                    <a:lumMod val="50000"/>
                  </a:schemeClr>
                </a:solidFill>
              </a:rPr>
              <a:t>Provide examples of what you would like them to do.</a:t>
            </a:r>
          </a:p>
          <a:p>
            <a:pPr lvl="1"/>
            <a:r>
              <a:rPr lang="en-US" sz="1400" dirty="0">
                <a:solidFill>
                  <a:schemeClr val="tx1">
                    <a:lumMod val="50000"/>
                  </a:schemeClr>
                </a:solidFill>
              </a:rPr>
              <a:t>Check they understand – </a:t>
            </a:r>
            <a:r>
              <a:rPr lang="en-US" sz="1400" dirty="0" err="1">
                <a:solidFill>
                  <a:schemeClr val="tx1">
                    <a:lumMod val="50000"/>
                  </a:schemeClr>
                </a:solidFill>
              </a:rPr>
              <a:t>e.g.“work</a:t>
            </a:r>
            <a:r>
              <a:rPr lang="en-US" sz="1400" dirty="0">
                <a:solidFill>
                  <a:schemeClr val="tx1">
                    <a:lumMod val="50000"/>
                  </a:schemeClr>
                </a:solidFill>
              </a:rPr>
              <a:t> on your presence” How?</a:t>
            </a:r>
          </a:p>
          <a:p>
            <a:pPr lvl="1"/>
            <a:r>
              <a:rPr lang="en-US" sz="1400" dirty="0">
                <a:solidFill>
                  <a:schemeClr val="tx1">
                    <a:lumMod val="50000"/>
                  </a:schemeClr>
                </a:solidFill>
              </a:rPr>
              <a:t>Suggest how they could work on the targets – e.g. who and what they could observe; discuss what they could try in their lesson planning/execution</a:t>
            </a:r>
          </a:p>
          <a:p>
            <a:pPr marL="292100" indent="0">
              <a:buNone/>
            </a:pPr>
            <a:endParaRPr lang="en-US" sz="1600" dirty="0"/>
          </a:p>
        </p:txBody>
      </p:sp>
      <p:sp>
        <p:nvSpPr>
          <p:cNvPr id="8" name="Rectangle 2">
            <a:extLst>
              <a:ext uri="{FF2B5EF4-FFF2-40B4-BE49-F238E27FC236}">
                <a16:creationId xmlns:a16="http://schemas.microsoft.com/office/drawing/2014/main" id="{A5806AD9-A151-E0DE-A9EA-A70E7504E369}"/>
              </a:ext>
            </a:extLst>
          </p:cNvPr>
          <p:cNvSpPr txBox="1">
            <a:spLocks noChangeArrowheads="1"/>
          </p:cNvSpPr>
          <p:nvPr/>
        </p:nvSpPr>
        <p:spPr>
          <a:xfrm>
            <a:off x="899592" y="393190"/>
            <a:ext cx="8085584"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a:solidFill>
                  <a:srgbClr val="000000"/>
                </a:solidFill>
              </a:rPr>
              <a:t>Weekly meetings with trainees</a:t>
            </a:r>
            <a:endParaRPr lang="en-GB" dirty="0">
              <a:solidFill>
                <a:srgbClr val="000000"/>
              </a:solidFill>
            </a:endParaRPr>
          </a:p>
        </p:txBody>
      </p:sp>
      <p:pic>
        <p:nvPicPr>
          <p:cNvPr id="2" name="Picture 1">
            <a:extLst>
              <a:ext uri="{FF2B5EF4-FFF2-40B4-BE49-F238E27FC236}">
                <a16:creationId xmlns:a16="http://schemas.microsoft.com/office/drawing/2014/main" id="{E40B237E-7AED-F44A-8611-EFDF5DD87074}"/>
              </a:ext>
            </a:extLst>
          </p:cNvPr>
          <p:cNvPicPr>
            <a:picLocks noChangeAspect="1"/>
          </p:cNvPicPr>
          <p:nvPr/>
        </p:nvPicPr>
        <p:blipFill>
          <a:blip r:embed="rId2"/>
          <a:stretch>
            <a:fillRect/>
          </a:stretch>
        </p:blipFill>
        <p:spPr>
          <a:xfrm>
            <a:off x="4665526" y="1469919"/>
            <a:ext cx="4178262" cy="2936406"/>
          </a:xfrm>
          <a:prstGeom prst="rect">
            <a:avLst/>
          </a:prstGeom>
        </p:spPr>
      </p:pic>
      <p:pic>
        <p:nvPicPr>
          <p:cNvPr id="6" name="Picture 5">
            <a:extLst>
              <a:ext uri="{FF2B5EF4-FFF2-40B4-BE49-F238E27FC236}">
                <a16:creationId xmlns:a16="http://schemas.microsoft.com/office/drawing/2014/main" id="{176FA5E1-BA0C-634F-B5AE-001104A8BD86}"/>
              </a:ext>
            </a:extLst>
          </p:cNvPr>
          <p:cNvPicPr>
            <a:picLocks noChangeAspect="1"/>
          </p:cNvPicPr>
          <p:nvPr/>
        </p:nvPicPr>
        <p:blipFill>
          <a:blip r:embed="rId3"/>
          <a:stretch>
            <a:fillRect/>
          </a:stretch>
        </p:blipFill>
        <p:spPr>
          <a:xfrm>
            <a:off x="4650754" y="4406325"/>
            <a:ext cx="4193034" cy="2332874"/>
          </a:xfrm>
          <a:prstGeom prst="rect">
            <a:avLst/>
          </a:prstGeom>
        </p:spPr>
      </p:pic>
    </p:spTree>
    <p:extLst>
      <p:ext uri="{BB962C8B-B14F-4D97-AF65-F5344CB8AC3E}">
        <p14:creationId xmlns:p14="http://schemas.microsoft.com/office/powerpoint/2010/main" val="226535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11560" y="0"/>
            <a:ext cx="8136904" cy="792088"/>
          </a:xfrm>
          <a:solidFill>
            <a:schemeClr val="tx2">
              <a:lumMod val="20000"/>
              <a:lumOff val="80000"/>
            </a:schemeClr>
          </a:solidFill>
        </p:spPr>
        <p:txBody>
          <a:bodyPr>
            <a:normAutofit/>
          </a:bodyPr>
          <a:lstStyle/>
          <a:p>
            <a:r>
              <a:rPr lang="en-GB" sz="2400" b="1" dirty="0">
                <a:solidFill>
                  <a:srgbClr val="000000"/>
                </a:solidFill>
              </a:rPr>
              <a:t>Record of weekly mentor meetings – </a:t>
            </a:r>
            <a:r>
              <a:rPr lang="en-GB" sz="2400" b="1" dirty="0"/>
              <a:t>Trainee to complete</a:t>
            </a:r>
            <a:endParaRPr lang="en-GB" sz="2400" b="1" dirty="0">
              <a:solidFill>
                <a:srgbClr val="FF0000"/>
              </a:solidFill>
            </a:endParaRPr>
          </a:p>
        </p:txBody>
      </p:sp>
      <p:sp>
        <p:nvSpPr>
          <p:cNvPr id="12290" name="Slide Number Placeholder 4"/>
          <p:cNvSpPr>
            <a:spLocks noGrp="1"/>
          </p:cNvSpPr>
          <p:nvPr>
            <p:ph type="sldNum" sz="quarter" idx="12"/>
          </p:nvPr>
        </p:nvSpPr>
        <p:spPr>
          <a:noFill/>
        </p:spPr>
        <p:txBody>
          <a:bodyPr/>
          <a:lstStyle/>
          <a:p>
            <a:fld id="{0D64034E-ABC0-4596-95DD-C2AC4C85F841}" type="slidenum">
              <a:rPr lang="en-GB" smtClean="0"/>
              <a:pPr/>
              <a:t>26</a:t>
            </a:fld>
            <a:endParaRPr lang="en-GB"/>
          </a:p>
        </p:txBody>
      </p:sp>
      <p:pic>
        <p:nvPicPr>
          <p:cNvPr id="2" name="Picture 1">
            <a:extLst>
              <a:ext uri="{FF2B5EF4-FFF2-40B4-BE49-F238E27FC236}">
                <a16:creationId xmlns:a16="http://schemas.microsoft.com/office/drawing/2014/main" id="{76CCCDF7-A24D-4C40-B7FC-E8845C835B85}"/>
              </a:ext>
            </a:extLst>
          </p:cNvPr>
          <p:cNvPicPr>
            <a:picLocks noChangeAspect="1"/>
          </p:cNvPicPr>
          <p:nvPr/>
        </p:nvPicPr>
        <p:blipFill>
          <a:blip r:embed="rId3"/>
          <a:stretch>
            <a:fillRect/>
          </a:stretch>
        </p:blipFill>
        <p:spPr>
          <a:xfrm>
            <a:off x="2123728" y="931920"/>
            <a:ext cx="4536504" cy="5816031"/>
          </a:xfrm>
          <a:prstGeom prst="rect">
            <a:avLst/>
          </a:prstGeom>
        </p:spPr>
      </p:pic>
    </p:spTree>
    <p:extLst>
      <p:ext uri="{BB962C8B-B14F-4D97-AF65-F5344CB8AC3E}">
        <p14:creationId xmlns:p14="http://schemas.microsoft.com/office/powerpoint/2010/main" val="427505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B7A67-4452-9247-8888-E75CD5F25D6A}"/>
              </a:ext>
            </a:extLst>
          </p:cNvPr>
          <p:cNvSpPr>
            <a:spLocks noGrp="1"/>
          </p:cNvSpPr>
          <p:nvPr>
            <p:ph type="body" idx="1"/>
          </p:nvPr>
        </p:nvSpPr>
        <p:spPr>
          <a:xfrm>
            <a:off x="457200" y="1628800"/>
            <a:ext cx="8252847" cy="5158784"/>
          </a:xfrm>
        </p:spPr>
        <p:txBody>
          <a:bodyPr>
            <a:noAutofit/>
          </a:bodyPr>
          <a:lstStyle/>
          <a:p>
            <a:r>
              <a:rPr lang="en-US" sz="1600" dirty="0">
                <a:solidFill>
                  <a:schemeClr val="tx1">
                    <a:lumMod val="50000"/>
                  </a:schemeClr>
                </a:solidFill>
                <a:latin typeface="+mj-lt"/>
              </a:rPr>
              <a:t>Trainees find planning very difficult and do not know if they are “right”.  Early on joint planning of lessons can be very beneficial – demo how you plan, where you find resources, etc.</a:t>
            </a:r>
          </a:p>
          <a:p>
            <a:pPr marL="254000" indent="0">
              <a:buNone/>
            </a:pPr>
            <a:endParaRPr lang="en-US" sz="1600" dirty="0">
              <a:solidFill>
                <a:schemeClr val="tx1">
                  <a:lumMod val="50000"/>
                </a:schemeClr>
              </a:solidFill>
              <a:latin typeface="+mj-lt"/>
            </a:endParaRPr>
          </a:p>
          <a:p>
            <a:r>
              <a:rPr lang="en-US" sz="1600" dirty="0">
                <a:solidFill>
                  <a:schemeClr val="tx1">
                    <a:lumMod val="50000"/>
                  </a:schemeClr>
                </a:solidFill>
                <a:latin typeface="+mj-lt"/>
              </a:rPr>
              <a:t>In P1 and until half term in P2, trainees are required to fully plan each lesson on the UoM proforma.  These must be submitted to SM or class teacher at least 48 hours in advance.</a:t>
            </a:r>
          </a:p>
          <a:p>
            <a:endParaRPr lang="en-US" sz="1600" dirty="0">
              <a:solidFill>
                <a:schemeClr val="tx1">
                  <a:lumMod val="50000"/>
                </a:schemeClr>
              </a:solidFill>
              <a:latin typeface="+mj-lt"/>
            </a:endParaRPr>
          </a:p>
          <a:p>
            <a:r>
              <a:rPr lang="en-US" sz="1600" dirty="0">
                <a:solidFill>
                  <a:schemeClr val="tx1">
                    <a:lumMod val="50000"/>
                  </a:schemeClr>
                </a:solidFill>
                <a:latin typeface="+mj-lt"/>
              </a:rPr>
              <a:t>Trainees should use the school’s resources and adapt these to suit the group and context.</a:t>
            </a:r>
          </a:p>
          <a:p>
            <a:endParaRPr lang="en-US" sz="1600" dirty="0">
              <a:solidFill>
                <a:schemeClr val="tx1">
                  <a:lumMod val="50000"/>
                </a:schemeClr>
              </a:solidFill>
              <a:latin typeface="+mj-lt"/>
            </a:endParaRPr>
          </a:p>
          <a:p>
            <a:r>
              <a:rPr lang="en-US" sz="1600" dirty="0">
                <a:solidFill>
                  <a:schemeClr val="tx1">
                    <a:lumMod val="50000"/>
                  </a:schemeClr>
                </a:solidFill>
                <a:latin typeface="+mj-lt"/>
              </a:rPr>
              <a:t>Please provide feedback on plans and suggest activities you know will work.</a:t>
            </a:r>
          </a:p>
          <a:p>
            <a:endParaRPr lang="en-US" sz="1600" dirty="0">
              <a:solidFill>
                <a:schemeClr val="tx1">
                  <a:lumMod val="50000"/>
                </a:schemeClr>
              </a:solidFill>
              <a:latin typeface="+mj-lt"/>
            </a:endParaRPr>
          </a:p>
          <a:p>
            <a:r>
              <a:rPr lang="en-US" sz="1600" dirty="0">
                <a:solidFill>
                  <a:schemeClr val="tx1">
                    <a:lumMod val="50000"/>
                  </a:schemeClr>
                </a:solidFill>
                <a:latin typeface="+mj-lt"/>
              </a:rPr>
              <a:t>Trainees are expected to evaluate each lesson – annotating their plan is the easiest way, and we have questions at the end of their planning proforma.</a:t>
            </a:r>
          </a:p>
          <a:p>
            <a:endParaRPr lang="en-US" sz="1600" dirty="0">
              <a:solidFill>
                <a:schemeClr val="tx1">
                  <a:lumMod val="50000"/>
                </a:schemeClr>
              </a:solidFill>
              <a:latin typeface="+mj-lt"/>
            </a:endParaRPr>
          </a:p>
          <a:p>
            <a:r>
              <a:rPr lang="en-US" sz="1600" dirty="0">
                <a:solidFill>
                  <a:schemeClr val="tx1">
                    <a:lumMod val="50000"/>
                  </a:schemeClr>
                </a:solidFill>
                <a:latin typeface="+mj-lt"/>
              </a:rPr>
              <a:t>Check-in with them on the time they’re spending on planning – some trainees can strive for an impractical perfectionism.</a:t>
            </a:r>
          </a:p>
          <a:p>
            <a:endParaRPr lang="en-US" sz="1600" dirty="0">
              <a:solidFill>
                <a:schemeClr val="tx1">
                  <a:lumMod val="50000"/>
                </a:schemeClr>
              </a:solidFill>
              <a:latin typeface="+mj-lt"/>
            </a:endParaRPr>
          </a:p>
          <a:p>
            <a:r>
              <a:rPr lang="en-US" sz="1600" dirty="0">
                <a:solidFill>
                  <a:schemeClr val="tx1">
                    <a:lumMod val="50000"/>
                  </a:schemeClr>
                </a:solidFill>
                <a:latin typeface="+mj-lt"/>
              </a:rPr>
              <a:t>Give guidance on managing time for work-life balance – e.g. timetabling planning, marking, </a:t>
            </a:r>
          </a:p>
        </p:txBody>
      </p:sp>
      <p:sp>
        <p:nvSpPr>
          <p:cNvPr id="4" name="Rectangle 2">
            <a:extLst>
              <a:ext uri="{FF2B5EF4-FFF2-40B4-BE49-F238E27FC236}">
                <a16:creationId xmlns:a16="http://schemas.microsoft.com/office/drawing/2014/main" id="{7F1E1B1B-78D8-90DD-736A-A51D04024706}"/>
              </a:ext>
            </a:extLst>
          </p:cNvPr>
          <p:cNvSpPr txBox="1">
            <a:spLocks noChangeArrowheads="1"/>
          </p:cNvSpPr>
          <p:nvPr/>
        </p:nvSpPr>
        <p:spPr>
          <a:xfrm>
            <a:off x="768479" y="470384"/>
            <a:ext cx="7941568"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a:solidFill>
                  <a:srgbClr val="000000"/>
                </a:solidFill>
              </a:rPr>
              <a:t>Lesson planning &amp; evaluation</a:t>
            </a:r>
          </a:p>
        </p:txBody>
      </p:sp>
    </p:spTree>
    <p:extLst>
      <p:ext uri="{BB962C8B-B14F-4D97-AF65-F5344CB8AC3E}">
        <p14:creationId xmlns:p14="http://schemas.microsoft.com/office/powerpoint/2010/main" val="217804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11560" y="-27384"/>
            <a:ext cx="7416824" cy="593010"/>
          </a:xfrm>
          <a:solidFill>
            <a:schemeClr val="tx2">
              <a:lumMod val="20000"/>
              <a:lumOff val="80000"/>
            </a:schemeClr>
          </a:solidFill>
        </p:spPr>
        <p:txBody>
          <a:bodyPr>
            <a:normAutofit fontScale="90000"/>
          </a:bodyPr>
          <a:lstStyle/>
          <a:p>
            <a:pPr eaLnBrk="1" hangingPunct="1"/>
            <a:r>
              <a:rPr lang="en-GB" dirty="0">
                <a:solidFill>
                  <a:srgbClr val="000000"/>
                </a:solidFill>
              </a:rPr>
              <a:t>Lesson Plan Form</a:t>
            </a:r>
          </a:p>
        </p:txBody>
      </p:sp>
      <p:sp>
        <p:nvSpPr>
          <p:cNvPr id="7170" name="Slide Number Placeholder 4"/>
          <p:cNvSpPr>
            <a:spLocks noGrp="1"/>
          </p:cNvSpPr>
          <p:nvPr>
            <p:ph type="sldNum" sz="quarter" idx="12"/>
          </p:nvPr>
        </p:nvSpPr>
        <p:spPr>
          <a:noFill/>
        </p:spPr>
        <p:txBody>
          <a:bodyPr/>
          <a:lstStyle/>
          <a:p>
            <a:fld id="{EE43095C-DB38-4BCE-BBFC-2383C634D41C}" type="slidenum">
              <a:rPr lang="en-GB" smtClean="0"/>
              <a:pPr/>
              <a:t>28</a:t>
            </a:fld>
            <a:endParaRPr lang="en-GB"/>
          </a:p>
        </p:txBody>
      </p:sp>
      <p:pic>
        <p:nvPicPr>
          <p:cNvPr id="4" name="Picture 3">
            <a:extLst>
              <a:ext uri="{FF2B5EF4-FFF2-40B4-BE49-F238E27FC236}">
                <a16:creationId xmlns:a16="http://schemas.microsoft.com/office/drawing/2014/main" id="{9BFE9712-CCB7-224D-B570-EA846285A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817459"/>
            <a:ext cx="4614810" cy="2850570"/>
          </a:xfrm>
          <a:prstGeom prst="rect">
            <a:avLst/>
          </a:prstGeom>
        </p:spPr>
      </p:pic>
      <p:pic>
        <p:nvPicPr>
          <p:cNvPr id="3" name="Picture 2">
            <a:extLst>
              <a:ext uri="{FF2B5EF4-FFF2-40B4-BE49-F238E27FC236}">
                <a16:creationId xmlns:a16="http://schemas.microsoft.com/office/drawing/2014/main" id="{7C570EA8-A435-1F4A-B47C-CE8358F17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600418"/>
            <a:ext cx="4644008" cy="3194567"/>
          </a:xfrm>
          <a:prstGeom prst="rect">
            <a:avLst/>
          </a:prstGeom>
        </p:spPr>
      </p:pic>
    </p:spTree>
    <p:extLst>
      <p:ext uri="{BB962C8B-B14F-4D97-AF65-F5344CB8AC3E}">
        <p14:creationId xmlns:p14="http://schemas.microsoft.com/office/powerpoint/2010/main" val="59018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755576" y="692696"/>
            <a:ext cx="8013576" cy="1143000"/>
          </a:xfrm>
          <a:solidFill>
            <a:schemeClr val="tx2">
              <a:lumMod val="20000"/>
              <a:lumOff val="80000"/>
            </a:schemeClr>
          </a:solidFill>
        </p:spPr>
        <p:txBody>
          <a:bodyPr/>
          <a:lstStyle/>
          <a:p>
            <a:pPr eaLnBrk="1" hangingPunct="1"/>
            <a:r>
              <a:rPr lang="en-GB" dirty="0">
                <a:solidFill>
                  <a:srgbClr val="000000"/>
                </a:solidFill>
              </a:rPr>
              <a:t>Assessing trainees’ attainment</a:t>
            </a:r>
          </a:p>
        </p:txBody>
      </p:sp>
      <p:sp>
        <p:nvSpPr>
          <p:cNvPr id="22532" name="Rectangle 3"/>
          <p:cNvSpPr>
            <a:spLocks noGrp="1" noChangeArrowheads="1"/>
          </p:cNvSpPr>
          <p:nvPr>
            <p:ph idx="1"/>
          </p:nvPr>
        </p:nvSpPr>
        <p:spPr>
          <a:xfrm>
            <a:off x="755576" y="1988841"/>
            <a:ext cx="8013576" cy="4104456"/>
          </a:xfrm>
          <a:ln>
            <a:solidFill>
              <a:schemeClr val="tx1"/>
            </a:solidFill>
          </a:ln>
        </p:spPr>
        <p:txBody>
          <a:bodyPr>
            <a:normAutofit lnSpcReduction="10000"/>
          </a:bodyPr>
          <a:lstStyle/>
          <a:p>
            <a:pPr marL="0" indent="0" eaLnBrk="1" hangingPunct="1">
              <a:buNone/>
            </a:pPr>
            <a:r>
              <a:rPr lang="en-GB" sz="2800" dirty="0"/>
              <a:t>The trainee’s attainment is assessed using the following documents, among others:</a:t>
            </a:r>
          </a:p>
          <a:p>
            <a:pPr marL="0" indent="0">
              <a:buNone/>
            </a:pPr>
            <a:endParaRPr lang="en-GB" sz="2800" dirty="0"/>
          </a:p>
          <a:p>
            <a:r>
              <a:rPr lang="en-GB" sz="2800" dirty="0"/>
              <a:t>The Progress Matrix </a:t>
            </a:r>
            <a:r>
              <a:rPr lang="mr-IN" sz="2800" dirty="0"/>
              <a:t>–</a:t>
            </a:r>
            <a:r>
              <a:rPr lang="en-GB" sz="2800" dirty="0"/>
              <a:t> Trainee self assessment</a:t>
            </a:r>
          </a:p>
          <a:p>
            <a:r>
              <a:rPr lang="en-GB" sz="2800" dirty="0"/>
              <a:t>The Progress Report </a:t>
            </a:r>
            <a:r>
              <a:rPr lang="mr-IN" sz="2800" dirty="0"/>
              <a:t>–</a:t>
            </a:r>
            <a:r>
              <a:rPr lang="en-GB" sz="2800" dirty="0"/>
              <a:t> Subject Mentor assessment – </a:t>
            </a:r>
            <a:r>
              <a:rPr lang="en-GB" sz="2800" i="1" dirty="0"/>
              <a:t>This should be completed in reasonable detail so that the trainee can use it to set targets for subsequent placements. </a:t>
            </a:r>
          </a:p>
          <a:p>
            <a:pPr marL="0" indent="0" eaLnBrk="1" hangingPunct="1">
              <a:buNone/>
            </a:pPr>
            <a:r>
              <a:rPr lang="en-GB" dirty="0"/>
              <a:t> </a:t>
            </a:r>
          </a:p>
        </p:txBody>
      </p:sp>
      <p:sp>
        <p:nvSpPr>
          <p:cNvPr id="22530" name="Slide Number Placeholder 4"/>
          <p:cNvSpPr>
            <a:spLocks noGrp="1"/>
          </p:cNvSpPr>
          <p:nvPr>
            <p:ph type="sldNum" sz="quarter" idx="12"/>
          </p:nvPr>
        </p:nvSpPr>
        <p:spPr>
          <a:noFill/>
        </p:spPr>
        <p:txBody>
          <a:bodyPr/>
          <a:lstStyle/>
          <a:p>
            <a:fld id="{C159AEAF-B412-4B2F-9F57-917ED9B90DEC}"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827584" y="620688"/>
            <a:ext cx="7632848" cy="4154984"/>
          </a:xfrm>
          <a:prstGeom prst="rect">
            <a:avLst/>
          </a:prstGeom>
        </p:spPr>
        <p:txBody>
          <a:bodyPr wrap="square">
            <a:spAutoFit/>
          </a:bodyPr>
          <a:lstStyle/>
          <a:p>
            <a:pPr>
              <a:spcAft>
                <a:spcPts val="0"/>
              </a:spcAft>
            </a:pPr>
            <a:r>
              <a:rPr lang="en-US" sz="2000" b="1" dirty="0">
                <a:solidFill>
                  <a:srgbClr val="000000"/>
                </a:solidFill>
                <a:latin typeface="Arial" panose="020B0604020202020204" pitchFamily="34" charset="0"/>
                <a:ea typeface="SimSun" panose="02010600030101010101" pitchFamily="2" charset="-122"/>
              </a:rPr>
              <a:t> </a:t>
            </a:r>
            <a:endParaRPr lang="en-GB" sz="2000" b="1" dirty="0">
              <a:solidFill>
                <a:srgbClr val="000000"/>
              </a:solidFill>
              <a:latin typeface="Times New Roman" panose="02020603050405020304" pitchFamily="18" charset="0"/>
              <a:ea typeface="SimSun" panose="02010600030101010101" pitchFamily="2" charset="-122"/>
            </a:endParaRPr>
          </a:p>
          <a:p>
            <a:pPr>
              <a:spcAft>
                <a:spcPts val="0"/>
              </a:spcAft>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2800" dirty="0">
                <a:latin typeface="Arial" panose="020B0604020202020204" pitchFamily="34" charset="0"/>
                <a:ea typeface="Times New Roman" panose="02020603050405020304" pitchFamily="18" charset="0"/>
                <a:cs typeface="Arial" panose="020B0604020202020204" pitchFamily="34" charset="0"/>
              </a:rPr>
              <a:t>Mentor resource site:</a:t>
            </a:r>
          </a:p>
          <a:p>
            <a:pPr>
              <a:spcAft>
                <a:spcPts val="0"/>
              </a:spcAft>
            </a:pPr>
            <a:r>
              <a:rPr lang="en-GB" sz="2800" dirty="0">
                <a:latin typeface="Arial" panose="020B0604020202020204" pitchFamily="34" charset="0"/>
                <a:ea typeface="Times New Roman" panose="02020603050405020304" pitchFamily="18" charset="0"/>
                <a:cs typeface="Arial" panose="020B0604020202020204" pitchFamily="34" charset="0"/>
                <a:hlinkClick r:id="rId2"/>
              </a:rPr>
              <a:t>www.seed.manchester.ac.uk/mentors</a:t>
            </a:r>
            <a:endParaRPr lang="en-GB" sz="28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8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2800" dirty="0">
                <a:latin typeface="Arial" panose="020B0604020202020204" pitchFamily="34" charset="0"/>
                <a:ea typeface="Times New Roman" panose="02020603050405020304" pitchFamily="18" charset="0"/>
                <a:cs typeface="Arial" panose="020B0604020202020204" pitchFamily="34" charset="0"/>
              </a:rPr>
              <a:t>Partnership blog:</a:t>
            </a:r>
          </a:p>
          <a:p>
            <a:pPr>
              <a:spcAft>
                <a:spcPts val="0"/>
              </a:spcAft>
            </a:pPr>
            <a:r>
              <a:rPr lang="en-GB" sz="2800" dirty="0">
                <a:hlinkClick r:id="rId3"/>
              </a:rPr>
              <a:t>Manchesterpgcesecondary.co.uk</a:t>
            </a:r>
            <a:endParaRPr lang="en-GB" sz="2800" dirty="0"/>
          </a:p>
          <a:p>
            <a:pPr>
              <a:spcAft>
                <a:spcPts val="0"/>
              </a:spcAft>
            </a:pPr>
            <a:endParaRPr lang="en-US" sz="2000" dirty="0">
              <a:latin typeface="Arial" panose="020B0604020202020204" pitchFamily="34" charset="0"/>
              <a:ea typeface="Times New Roman" panose="02020603050405020304" pitchFamily="18" charset="0"/>
            </a:endParaRPr>
          </a:p>
          <a:p>
            <a:pPr>
              <a:spcAft>
                <a:spcPts val="0"/>
              </a:spcAft>
            </a:pPr>
            <a:endParaRPr lang="en-US" sz="2000" dirty="0">
              <a:latin typeface="Arial" panose="020B0604020202020204" pitchFamily="34" charset="0"/>
              <a:ea typeface="Times New Roman" panose="02020603050405020304" pitchFamily="18" charset="0"/>
            </a:endParaRPr>
          </a:p>
          <a:p>
            <a:pPr>
              <a:spcAft>
                <a:spcPts val="0"/>
              </a:spcAft>
            </a:pPr>
            <a:endParaRPr lang="en-GB" sz="2000" dirty="0">
              <a:latin typeface="Times New Roman" panose="02020603050405020304" pitchFamily="18" charset="0"/>
              <a:ea typeface="Times New Roman" panose="02020603050405020304" pitchFamily="18" charset="0"/>
            </a:endParaRPr>
          </a:p>
          <a:p>
            <a:pPr>
              <a:spcAft>
                <a:spcPts val="0"/>
              </a:spcAft>
            </a:pPr>
            <a:endParaRPr lang="en-US" sz="2000" dirty="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30533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p:txBody>
          <a:bodyPr>
            <a:normAutofit fontScale="70000" lnSpcReduction="20000"/>
          </a:bodyPr>
          <a:lstStyle/>
          <a:p>
            <a:r>
              <a:rPr lang="en-US" dirty="0">
                <a:solidFill>
                  <a:schemeClr val="tx1">
                    <a:lumMod val="50000"/>
                  </a:schemeClr>
                </a:solidFill>
              </a:rPr>
              <a:t>The trainee records their progress and evidence to support it in their Progress Matrix.</a:t>
            </a:r>
          </a:p>
          <a:p>
            <a:pPr marL="254000" indent="0">
              <a:buNone/>
            </a:pPr>
            <a:endParaRPr lang="en-US" dirty="0">
              <a:solidFill>
                <a:schemeClr val="tx1">
                  <a:lumMod val="50000"/>
                </a:schemeClr>
              </a:solidFill>
            </a:endParaRPr>
          </a:p>
          <a:p>
            <a:r>
              <a:rPr lang="en-US" dirty="0">
                <a:solidFill>
                  <a:schemeClr val="tx1">
                    <a:lumMod val="50000"/>
                  </a:schemeClr>
                </a:solidFill>
              </a:rPr>
              <a:t>The trainee is responsible for this document (but you may want to check it from time to time).</a:t>
            </a:r>
          </a:p>
          <a:p>
            <a:endParaRPr lang="en-US" dirty="0">
              <a:solidFill>
                <a:schemeClr val="tx1">
                  <a:lumMod val="50000"/>
                </a:schemeClr>
              </a:solidFill>
            </a:endParaRPr>
          </a:p>
          <a:p>
            <a:r>
              <a:rPr lang="en-US" dirty="0">
                <a:solidFill>
                  <a:schemeClr val="tx1">
                    <a:lumMod val="50000"/>
                  </a:schemeClr>
                </a:solidFill>
              </a:rPr>
              <a:t>The Progress Matrix can be useful to help set targets and monitor development.</a:t>
            </a:r>
          </a:p>
          <a:p>
            <a:endParaRPr lang="en-US" dirty="0">
              <a:solidFill>
                <a:schemeClr val="tx1">
                  <a:lumMod val="50000"/>
                </a:schemeClr>
              </a:solidFill>
            </a:endParaRPr>
          </a:p>
          <a:p>
            <a:r>
              <a:rPr lang="en-US" dirty="0">
                <a:solidFill>
                  <a:schemeClr val="tx1">
                    <a:lumMod val="50000"/>
                  </a:schemeClr>
                </a:solidFill>
              </a:rPr>
              <a:t>Use the Progress Matrix to help inform your end of placement Progress Report.</a:t>
            </a:r>
          </a:p>
          <a:p>
            <a:endParaRPr lang="en-US" dirty="0">
              <a:solidFill>
                <a:schemeClr val="tx1">
                  <a:lumMod val="50000"/>
                </a:schemeClr>
              </a:solidFill>
            </a:endParaRPr>
          </a:p>
          <a:p>
            <a:r>
              <a:rPr lang="en-US" dirty="0">
                <a:solidFill>
                  <a:schemeClr val="tx1">
                    <a:lumMod val="50000"/>
                  </a:schemeClr>
                </a:solidFill>
              </a:rPr>
              <a:t>The University tutor will observe the trainee at least once per placement.</a:t>
            </a:r>
          </a:p>
        </p:txBody>
      </p:sp>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p:txBody>
          <a:bodyPr/>
          <a:lstStyle/>
          <a:p>
            <a:r>
              <a:rPr lang="en-US" dirty="0"/>
              <a:t>Monitoring Progress</a:t>
            </a:r>
          </a:p>
        </p:txBody>
      </p:sp>
    </p:spTree>
    <p:extLst>
      <p:ext uri="{BB962C8B-B14F-4D97-AF65-F5344CB8AC3E}">
        <p14:creationId xmlns:p14="http://schemas.microsoft.com/office/powerpoint/2010/main" val="628187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BE038-D222-626E-BBB4-AE2CA160DC5E}"/>
              </a:ext>
            </a:extLst>
          </p:cNvPr>
          <p:cNvSpPr>
            <a:spLocks noGrp="1"/>
          </p:cNvSpPr>
          <p:nvPr>
            <p:ph type="title"/>
          </p:nvPr>
        </p:nvSpPr>
        <p:spPr>
          <a:xfrm>
            <a:off x="827584" y="620688"/>
            <a:ext cx="8202120" cy="1944216"/>
          </a:xfrm>
        </p:spPr>
        <p:txBody>
          <a:bodyPr>
            <a:normAutofit/>
          </a:bodyPr>
          <a:lstStyle/>
          <a:p>
            <a:r>
              <a:rPr lang="en-US" sz="2400" dirty="0"/>
              <a:t>Trainees complete a progress matrix for each placement: you can find this in their </a:t>
            </a:r>
            <a:r>
              <a:rPr lang="en-US" sz="2400" dirty="0" err="1"/>
              <a:t>RoAD</a:t>
            </a:r>
            <a:r>
              <a:rPr lang="en-US" sz="2400" dirty="0"/>
              <a:t>, which they will give you direct access to.</a:t>
            </a:r>
          </a:p>
        </p:txBody>
      </p:sp>
      <p:pic>
        <p:nvPicPr>
          <p:cNvPr id="9" name="Picture 8">
            <a:extLst>
              <a:ext uri="{FF2B5EF4-FFF2-40B4-BE49-F238E27FC236}">
                <a16:creationId xmlns:a16="http://schemas.microsoft.com/office/drawing/2014/main" id="{5348F1F1-AF41-E1B1-972C-A9352CD9CF16}"/>
              </a:ext>
            </a:extLst>
          </p:cNvPr>
          <p:cNvPicPr>
            <a:picLocks noChangeAspect="1"/>
          </p:cNvPicPr>
          <p:nvPr/>
        </p:nvPicPr>
        <p:blipFill>
          <a:blip r:embed="rId3"/>
          <a:stretch>
            <a:fillRect/>
          </a:stretch>
        </p:blipFill>
        <p:spPr>
          <a:xfrm>
            <a:off x="2627784" y="2686323"/>
            <a:ext cx="6086844" cy="6134772"/>
          </a:xfrm>
          <a:prstGeom prst="rect">
            <a:avLst/>
          </a:prstGeom>
        </p:spPr>
      </p:pic>
    </p:spTree>
    <p:extLst>
      <p:ext uri="{BB962C8B-B14F-4D97-AF65-F5344CB8AC3E}">
        <p14:creationId xmlns:p14="http://schemas.microsoft.com/office/powerpoint/2010/main" val="310574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32</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827584" y="826834"/>
            <a:ext cx="7632848" cy="5386090"/>
          </a:xfrm>
          <a:prstGeom prst="rect">
            <a:avLst/>
          </a:prstGeom>
        </p:spPr>
        <p:txBody>
          <a:bodyPr wrap="square">
            <a:spAutoFit/>
          </a:bodyPr>
          <a:lstStyle/>
          <a:p>
            <a:pPr algn="ctr"/>
            <a:r>
              <a:rPr lang="en-US" sz="2000" b="1" dirty="0"/>
              <a:t>Tutors’ visits to observe trainees</a:t>
            </a:r>
            <a:endParaRPr lang="en-GB" sz="2000" dirty="0"/>
          </a:p>
          <a:p>
            <a:r>
              <a:rPr lang="en-US" dirty="0"/>
              <a:t> </a:t>
            </a:r>
            <a:endParaRPr lang="en-GB" dirty="0"/>
          </a:p>
          <a:p>
            <a:r>
              <a:rPr lang="en-US" dirty="0"/>
              <a:t>A university tutor will observe a lesson taught by each trainee once during each placement. Occasionally, extra visits are needed if there are special circumstances or causes for concern, but normally the main responsibility for observing and supporting the trainee is the mentor’s. </a:t>
            </a:r>
            <a:endParaRPr lang="en-GB" dirty="0"/>
          </a:p>
          <a:p>
            <a:r>
              <a:rPr lang="en-US" dirty="0"/>
              <a:t> </a:t>
            </a:r>
            <a:endParaRPr lang="en-GB" dirty="0"/>
          </a:p>
          <a:p>
            <a:r>
              <a:rPr lang="en-US" dirty="0"/>
              <a:t>When a tutor comes to observe a lesson, the lesson should also be observed by the trainee’s mentor and with time made available after the lesson so that both mentor and tutor can give the trainee joint feedback. </a:t>
            </a:r>
            <a:endParaRPr lang="en-GB" dirty="0"/>
          </a:p>
          <a:p>
            <a:endParaRPr lang="en-US" b="1" i="1" dirty="0"/>
          </a:p>
          <a:p>
            <a:r>
              <a:rPr lang="en-US" dirty="0"/>
              <a:t>The main purposes of tutors’ visits are as follows:</a:t>
            </a:r>
            <a:endParaRPr lang="en-GB" dirty="0"/>
          </a:p>
          <a:p>
            <a:r>
              <a:rPr lang="en-US" dirty="0"/>
              <a:t> </a:t>
            </a:r>
            <a:endParaRPr lang="en-GB" dirty="0"/>
          </a:p>
          <a:p>
            <a:pPr marL="285750" lvl="0" indent="-285750">
              <a:buFont typeface="Arial" panose="020B0604020202020204" pitchFamily="34" charset="0"/>
              <a:buChar char="•"/>
            </a:pPr>
            <a:r>
              <a:rPr lang="en-US" dirty="0"/>
              <a:t>To share lesson observation and subsequent feedback, including debriefing and written feedback, with the mentor or class teacher;</a:t>
            </a:r>
            <a:endParaRPr lang="en-GB" dirty="0"/>
          </a:p>
          <a:p>
            <a:pPr marL="285750" lvl="0" indent="-285750">
              <a:buFont typeface="Arial" panose="020B0604020202020204" pitchFamily="34" charset="0"/>
              <a:buChar char="•"/>
            </a:pPr>
            <a:r>
              <a:rPr lang="en-US" dirty="0"/>
              <a:t>To monitor the trainee’s progress; </a:t>
            </a:r>
            <a:endParaRPr lang="en-GB" dirty="0"/>
          </a:p>
          <a:p>
            <a:pPr marL="285750" lvl="0" indent="-285750">
              <a:buFont typeface="Arial" panose="020B0604020202020204" pitchFamily="34" charset="0"/>
              <a:buChar char="•"/>
            </a:pPr>
            <a:r>
              <a:rPr lang="en-US" dirty="0"/>
              <a:t>To continue relevant aspects of mentor training;</a:t>
            </a:r>
            <a:endParaRPr lang="en-GB" dirty="0"/>
          </a:p>
          <a:p>
            <a:pPr marL="285750" lvl="0" indent="-285750">
              <a:buFont typeface="Arial" panose="020B0604020202020204" pitchFamily="34" charset="0"/>
              <a:buChar char="•"/>
            </a:pPr>
            <a:r>
              <a:rPr lang="en-US" dirty="0"/>
              <a:t>To contribute to moderation of mentors’ assessments of trainees. </a:t>
            </a:r>
            <a:endParaRPr lang="en-GB" dirty="0"/>
          </a:p>
          <a:p>
            <a:pPr algn="ctr"/>
            <a:endParaRPr lang="en-GB" dirty="0"/>
          </a:p>
        </p:txBody>
      </p:sp>
    </p:spTree>
    <p:extLst>
      <p:ext uri="{BB962C8B-B14F-4D97-AF65-F5344CB8AC3E}">
        <p14:creationId xmlns:p14="http://schemas.microsoft.com/office/powerpoint/2010/main" val="76507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3568" y="764704"/>
            <a:ext cx="7992888" cy="1080120"/>
          </a:xfrm>
          <a:solidFill>
            <a:schemeClr val="tx2">
              <a:lumMod val="20000"/>
              <a:lumOff val="80000"/>
            </a:schemeClr>
          </a:solidFill>
        </p:spPr>
        <p:txBody>
          <a:bodyPr>
            <a:normAutofit fontScale="90000"/>
          </a:bodyPr>
          <a:lstStyle/>
          <a:p>
            <a:pPr eaLnBrk="1" hangingPunct="1"/>
            <a:r>
              <a:rPr lang="en-GB" dirty="0">
                <a:solidFill>
                  <a:srgbClr val="000000"/>
                </a:solidFill>
              </a:rPr>
              <a:t>Writing Progress Reports – Mentors</a:t>
            </a:r>
          </a:p>
        </p:txBody>
      </p:sp>
      <p:sp>
        <p:nvSpPr>
          <p:cNvPr id="18436" name="Rectangle 3"/>
          <p:cNvSpPr>
            <a:spLocks noGrp="1" noChangeArrowheads="1"/>
          </p:cNvSpPr>
          <p:nvPr>
            <p:ph idx="1"/>
          </p:nvPr>
        </p:nvSpPr>
        <p:spPr>
          <a:xfrm>
            <a:off x="683568" y="2132856"/>
            <a:ext cx="8003232" cy="3993307"/>
          </a:xfrm>
          <a:ln>
            <a:solidFill>
              <a:schemeClr val="tx1"/>
            </a:solidFill>
          </a:ln>
        </p:spPr>
        <p:txBody>
          <a:bodyPr>
            <a:normAutofit fontScale="85000" lnSpcReduction="10000"/>
          </a:bodyPr>
          <a:lstStyle/>
          <a:p>
            <a:r>
              <a:rPr lang="en-GB" dirty="0"/>
              <a:t>Mentors should complete Progress Reports on their trainee toward the end of each placement. </a:t>
            </a:r>
          </a:p>
          <a:p>
            <a:pPr eaLnBrk="1" hangingPunct="1"/>
            <a:r>
              <a:rPr lang="en-GB" dirty="0"/>
              <a:t>Please highlight strengths and areas for development.</a:t>
            </a:r>
          </a:p>
          <a:p>
            <a:pPr eaLnBrk="1" hangingPunct="1"/>
            <a:r>
              <a:rPr lang="en-GB" dirty="0"/>
              <a:t>A copy of the Progress Report form is sent to mentors before the end of each placement. </a:t>
            </a:r>
          </a:p>
          <a:p>
            <a:pPr eaLnBrk="1" hangingPunct="1"/>
            <a:r>
              <a:rPr lang="en-GB" dirty="0"/>
              <a:t>Please use ‘she’/’he’/’they’ rather than direct address ‘you’. </a:t>
            </a:r>
          </a:p>
          <a:p>
            <a:pPr eaLnBrk="1" hangingPunct="1"/>
            <a:r>
              <a:rPr lang="en-GB" dirty="0"/>
              <a:t>Please type rather than hand-write mentor progress reports. </a:t>
            </a:r>
          </a:p>
        </p:txBody>
      </p:sp>
      <p:sp>
        <p:nvSpPr>
          <p:cNvPr id="18434" name="Slide Number Placeholder 4"/>
          <p:cNvSpPr>
            <a:spLocks noGrp="1"/>
          </p:cNvSpPr>
          <p:nvPr>
            <p:ph type="sldNum" sz="quarter" idx="12"/>
          </p:nvPr>
        </p:nvSpPr>
        <p:spPr>
          <a:noFill/>
        </p:spPr>
        <p:txBody>
          <a:bodyPr/>
          <a:lstStyle/>
          <a:p>
            <a:fld id="{83A05474-B5A1-456B-BCA7-DACAED743704}"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a:xfrm>
            <a:off x="457200" y="274638"/>
            <a:ext cx="3390281" cy="1143000"/>
          </a:xfrm>
        </p:spPr>
        <p:txBody>
          <a:bodyPr/>
          <a:lstStyle/>
          <a:p>
            <a:r>
              <a:rPr lang="en-US" sz="2800" dirty="0">
                <a:solidFill>
                  <a:schemeClr val="tx1"/>
                </a:solidFill>
                <a:latin typeface="Calibri Light" panose="020F0302020204030204" pitchFamily="34" charset="0"/>
                <a:cs typeface="Calibri Light" panose="020F0302020204030204" pitchFamily="34" charset="0"/>
              </a:rPr>
              <a:t>Progress Report</a:t>
            </a:r>
          </a:p>
        </p:txBody>
      </p:sp>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a:xfrm>
            <a:off x="189881" y="1405114"/>
            <a:ext cx="3657600" cy="5452886"/>
          </a:xfrm>
        </p:spPr>
        <p:txBody>
          <a:bodyPr>
            <a:normAutofit lnSpcReduction="10000"/>
          </a:bodyPr>
          <a:lstStyle/>
          <a:p>
            <a:r>
              <a:rPr lang="en-US" sz="1800" dirty="0">
                <a:solidFill>
                  <a:schemeClr val="tx1">
                    <a:lumMod val="50000"/>
                  </a:schemeClr>
                </a:solidFill>
              </a:rPr>
              <a:t>The Progress Report is completed by the subject mentor at the end of the placement.</a:t>
            </a:r>
          </a:p>
          <a:p>
            <a:endParaRPr lang="en-US" sz="1800" dirty="0">
              <a:solidFill>
                <a:schemeClr val="tx1">
                  <a:lumMod val="50000"/>
                </a:schemeClr>
              </a:solidFill>
            </a:endParaRPr>
          </a:p>
          <a:p>
            <a:r>
              <a:rPr lang="en-US" sz="1800" dirty="0">
                <a:solidFill>
                  <a:schemeClr val="tx1">
                    <a:lumMod val="50000"/>
                  </a:schemeClr>
                </a:solidFill>
              </a:rPr>
              <a:t>Comment on progress in the following areas:</a:t>
            </a:r>
          </a:p>
          <a:p>
            <a:pPr lvl="1"/>
            <a:r>
              <a:rPr lang="en-US" sz="1600" dirty="0">
                <a:solidFill>
                  <a:schemeClr val="tx1">
                    <a:lumMod val="50000"/>
                  </a:schemeClr>
                </a:solidFill>
                <a:latin typeface="+mj-lt"/>
              </a:rPr>
              <a:t>Subject and Curriculum Knowledge </a:t>
            </a:r>
          </a:p>
          <a:p>
            <a:pPr lvl="1"/>
            <a:r>
              <a:rPr lang="en-US" sz="1600" dirty="0">
                <a:solidFill>
                  <a:schemeClr val="tx1">
                    <a:lumMod val="50000"/>
                  </a:schemeClr>
                </a:solidFill>
                <a:latin typeface="+mj-lt"/>
              </a:rPr>
              <a:t>Planning and Teaching</a:t>
            </a:r>
          </a:p>
          <a:p>
            <a:pPr lvl="1"/>
            <a:r>
              <a:rPr lang="en-US" sz="1600" dirty="0">
                <a:solidFill>
                  <a:schemeClr val="tx1">
                    <a:lumMod val="50000"/>
                  </a:schemeClr>
                </a:solidFill>
                <a:latin typeface="+mj-lt"/>
              </a:rPr>
              <a:t>Assessment </a:t>
            </a:r>
          </a:p>
          <a:p>
            <a:pPr lvl="1"/>
            <a:r>
              <a:rPr lang="en-US" sz="1600" dirty="0">
                <a:solidFill>
                  <a:schemeClr val="tx1">
                    <a:lumMod val="50000"/>
                  </a:schemeClr>
                </a:solidFill>
                <a:latin typeface="+mj-lt"/>
              </a:rPr>
              <a:t>Wider Professional Responsibilities</a:t>
            </a:r>
          </a:p>
          <a:p>
            <a:pPr lvl="1"/>
            <a:r>
              <a:rPr lang="en-US" sz="1600" dirty="0">
                <a:solidFill>
                  <a:schemeClr val="tx1">
                    <a:lumMod val="50000"/>
                  </a:schemeClr>
                </a:solidFill>
                <a:latin typeface="+mj-lt"/>
              </a:rPr>
              <a:t>Professionalism</a:t>
            </a:r>
          </a:p>
          <a:p>
            <a:pPr lvl="1"/>
            <a:endParaRPr lang="en-US" sz="1600" dirty="0">
              <a:solidFill>
                <a:schemeClr val="tx1">
                  <a:lumMod val="50000"/>
                </a:schemeClr>
              </a:solidFill>
              <a:latin typeface="+mj-lt"/>
            </a:endParaRPr>
          </a:p>
          <a:p>
            <a:r>
              <a:rPr lang="en-US" sz="1800" dirty="0">
                <a:solidFill>
                  <a:schemeClr val="tx1">
                    <a:lumMod val="50000"/>
                  </a:schemeClr>
                </a:solidFill>
                <a:latin typeface="+mj-lt"/>
              </a:rPr>
              <a:t>We no longer use grades.  Trainees are “on-track” to meet the standards or not – this is your judgement to make. You should complete this y/n indicator for each area. </a:t>
            </a:r>
          </a:p>
          <a:p>
            <a:endParaRPr lang="en-US" sz="1800" dirty="0">
              <a:solidFill>
                <a:schemeClr val="tx1">
                  <a:lumMod val="50000"/>
                </a:schemeClr>
              </a:solidFill>
              <a:latin typeface="+mj-lt"/>
            </a:endParaRPr>
          </a:p>
          <a:p>
            <a:pPr marL="292100" indent="0">
              <a:buNone/>
            </a:pPr>
            <a:endParaRPr lang="en-US" sz="1800" dirty="0">
              <a:solidFill>
                <a:schemeClr val="tx1">
                  <a:lumMod val="50000"/>
                </a:schemeClr>
              </a:solidFill>
            </a:endParaRPr>
          </a:p>
        </p:txBody>
      </p:sp>
      <p:sp>
        <p:nvSpPr>
          <p:cNvPr id="4" name="Text Placeholder 3">
            <a:extLst>
              <a:ext uri="{FF2B5EF4-FFF2-40B4-BE49-F238E27FC236}">
                <a16:creationId xmlns:a16="http://schemas.microsoft.com/office/drawing/2014/main" id="{F4445DD2-DBFD-189F-C0E9-7EE75D0F4EDE}"/>
              </a:ext>
            </a:extLst>
          </p:cNvPr>
          <p:cNvSpPr>
            <a:spLocks noGrp="1"/>
          </p:cNvSpPr>
          <p:nvPr>
            <p:ph type="body" idx="2"/>
          </p:nvPr>
        </p:nvSpPr>
        <p:spPr/>
        <p:txBody>
          <a:bodyPr/>
          <a:lstStyle/>
          <a:p>
            <a:endParaRPr lang="en-US" dirty="0"/>
          </a:p>
        </p:txBody>
      </p:sp>
      <p:pic>
        <p:nvPicPr>
          <p:cNvPr id="7" name="Picture 6" descr="A yellow and blue chart with text&#10;&#10;Description automatically generated with medium confidence">
            <a:extLst>
              <a:ext uri="{FF2B5EF4-FFF2-40B4-BE49-F238E27FC236}">
                <a16:creationId xmlns:a16="http://schemas.microsoft.com/office/drawing/2014/main" id="{B395DF3F-40B3-8A41-A7B8-97FB9E410FA3}"/>
              </a:ext>
            </a:extLst>
          </p:cNvPr>
          <p:cNvPicPr>
            <a:picLocks noChangeAspect="1"/>
          </p:cNvPicPr>
          <p:nvPr/>
        </p:nvPicPr>
        <p:blipFill>
          <a:blip r:embed="rId2"/>
          <a:stretch>
            <a:fillRect/>
          </a:stretch>
        </p:blipFill>
        <p:spPr>
          <a:xfrm>
            <a:off x="3926493" y="0"/>
            <a:ext cx="5217507" cy="6858000"/>
          </a:xfrm>
          <a:prstGeom prst="rect">
            <a:avLst/>
          </a:prstGeom>
        </p:spPr>
      </p:pic>
    </p:spTree>
    <p:extLst>
      <p:ext uri="{BB962C8B-B14F-4D97-AF65-F5344CB8AC3E}">
        <p14:creationId xmlns:p14="http://schemas.microsoft.com/office/powerpoint/2010/main" val="1803509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a:xfrm>
            <a:off x="457200" y="274638"/>
            <a:ext cx="3390281" cy="1143000"/>
          </a:xfrm>
        </p:spPr>
        <p:txBody>
          <a:bodyPr/>
          <a:lstStyle/>
          <a:p>
            <a:r>
              <a:rPr lang="en-US" sz="2800" dirty="0">
                <a:solidFill>
                  <a:schemeClr val="tx1"/>
                </a:solidFill>
                <a:latin typeface="Calibri Light" panose="020F0302020204030204" pitchFamily="34" charset="0"/>
                <a:cs typeface="Calibri Light" panose="020F0302020204030204" pitchFamily="34" charset="0"/>
              </a:rPr>
              <a:t>Progress Report</a:t>
            </a:r>
          </a:p>
        </p:txBody>
      </p:sp>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a:xfrm>
            <a:off x="189881" y="1405113"/>
            <a:ext cx="3657600" cy="5178249"/>
          </a:xfrm>
        </p:spPr>
        <p:txBody>
          <a:bodyPr>
            <a:normAutofit/>
          </a:bodyPr>
          <a:lstStyle/>
          <a:p>
            <a:r>
              <a:rPr lang="en-US" sz="1800" dirty="0">
                <a:solidFill>
                  <a:schemeClr val="tx1">
                    <a:lumMod val="50000"/>
                  </a:schemeClr>
                </a:solidFill>
              </a:rPr>
              <a:t>The Progress Report is completed by the subject mentor at the end of the placement.</a:t>
            </a:r>
          </a:p>
          <a:p>
            <a:endParaRPr lang="en-US" sz="1800" dirty="0">
              <a:solidFill>
                <a:schemeClr val="tx1">
                  <a:lumMod val="50000"/>
                </a:schemeClr>
              </a:solidFill>
            </a:endParaRPr>
          </a:p>
          <a:p>
            <a:r>
              <a:rPr lang="en-US" sz="1800" dirty="0">
                <a:solidFill>
                  <a:schemeClr val="tx1">
                    <a:lumMod val="50000"/>
                  </a:schemeClr>
                </a:solidFill>
              </a:rPr>
              <a:t>The Professional Mentor comments at the end.</a:t>
            </a:r>
            <a:endParaRPr lang="en-US" sz="1800" dirty="0">
              <a:solidFill>
                <a:schemeClr val="tx1">
                  <a:lumMod val="50000"/>
                </a:schemeClr>
              </a:solidFill>
              <a:latin typeface="+mj-lt"/>
            </a:endParaRPr>
          </a:p>
          <a:p>
            <a:pPr marL="292100" indent="0">
              <a:buNone/>
            </a:pPr>
            <a:endParaRPr lang="en-US" sz="1800" dirty="0">
              <a:solidFill>
                <a:schemeClr val="tx1">
                  <a:lumMod val="50000"/>
                </a:schemeClr>
              </a:solidFill>
              <a:latin typeface="+mj-lt"/>
            </a:endParaRPr>
          </a:p>
          <a:p>
            <a:pPr marL="292100" indent="0">
              <a:buNone/>
            </a:pPr>
            <a:endParaRPr lang="en-US" sz="1800" dirty="0">
              <a:solidFill>
                <a:schemeClr val="tx1">
                  <a:lumMod val="50000"/>
                </a:schemeClr>
              </a:solidFill>
            </a:endParaRPr>
          </a:p>
        </p:txBody>
      </p:sp>
      <p:sp>
        <p:nvSpPr>
          <p:cNvPr id="4" name="Text Placeholder 3">
            <a:extLst>
              <a:ext uri="{FF2B5EF4-FFF2-40B4-BE49-F238E27FC236}">
                <a16:creationId xmlns:a16="http://schemas.microsoft.com/office/drawing/2014/main" id="{F4445DD2-DBFD-189F-C0E9-7EE75D0F4EDE}"/>
              </a:ext>
            </a:extLst>
          </p:cNvPr>
          <p:cNvSpPr>
            <a:spLocks noGrp="1"/>
          </p:cNvSpPr>
          <p:nvPr>
            <p:ph type="body" idx="2"/>
          </p:nvPr>
        </p:nvSpPr>
        <p:spPr/>
        <p:txBody>
          <a:bodyPr/>
          <a:lstStyle/>
          <a:p>
            <a:endParaRPr lang="en-US" dirty="0"/>
          </a:p>
        </p:txBody>
      </p:sp>
      <p:pic>
        <p:nvPicPr>
          <p:cNvPr id="9" name="Picture 8" descr="A yellow and black form&#10;&#10;Description automatically generated">
            <a:extLst>
              <a:ext uri="{FF2B5EF4-FFF2-40B4-BE49-F238E27FC236}">
                <a16:creationId xmlns:a16="http://schemas.microsoft.com/office/drawing/2014/main" id="{8FCC1E0B-52C3-244A-B111-9B636FFBE1BA}"/>
              </a:ext>
            </a:extLst>
          </p:cNvPr>
          <p:cNvPicPr>
            <a:picLocks noChangeAspect="1"/>
          </p:cNvPicPr>
          <p:nvPr/>
        </p:nvPicPr>
        <p:blipFill>
          <a:blip r:embed="rId2"/>
          <a:stretch>
            <a:fillRect/>
          </a:stretch>
        </p:blipFill>
        <p:spPr>
          <a:xfrm>
            <a:off x="4114800" y="0"/>
            <a:ext cx="4943866" cy="6858000"/>
          </a:xfrm>
          <a:prstGeom prst="rect">
            <a:avLst/>
          </a:prstGeom>
        </p:spPr>
      </p:pic>
    </p:spTree>
    <p:extLst>
      <p:ext uri="{BB962C8B-B14F-4D97-AF65-F5344CB8AC3E}">
        <p14:creationId xmlns:p14="http://schemas.microsoft.com/office/powerpoint/2010/main" val="3112293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p:txBody>
          <a:bodyPr>
            <a:normAutofit fontScale="55000" lnSpcReduction="20000"/>
          </a:bodyPr>
          <a:lstStyle/>
          <a:p>
            <a:r>
              <a:rPr lang="en-US" dirty="0">
                <a:solidFill>
                  <a:schemeClr val="tx1">
                    <a:lumMod val="50000"/>
                  </a:schemeClr>
                </a:solidFill>
              </a:rPr>
              <a:t>Effectively, in each of the areas is the trainee making the progress you would expect at that point?</a:t>
            </a:r>
          </a:p>
          <a:p>
            <a:pPr lvl="1"/>
            <a:r>
              <a:rPr lang="en-US" dirty="0">
                <a:solidFill>
                  <a:schemeClr val="tx1">
                    <a:lumMod val="50000"/>
                  </a:schemeClr>
                </a:solidFill>
                <a:latin typeface="+mj-lt"/>
              </a:rPr>
              <a:t>Can you see their path to becoming a teacher?</a:t>
            </a:r>
          </a:p>
          <a:p>
            <a:pPr lvl="1"/>
            <a:r>
              <a:rPr lang="en-US" dirty="0">
                <a:solidFill>
                  <a:schemeClr val="tx1">
                    <a:lumMod val="50000"/>
                  </a:schemeClr>
                </a:solidFill>
                <a:latin typeface="+mj-lt"/>
              </a:rPr>
              <a:t>What are their strengths?</a:t>
            </a:r>
          </a:p>
          <a:p>
            <a:pPr lvl="1"/>
            <a:r>
              <a:rPr lang="en-US" dirty="0">
                <a:solidFill>
                  <a:schemeClr val="tx1">
                    <a:lumMod val="50000"/>
                  </a:schemeClr>
                </a:solidFill>
                <a:latin typeface="+mj-lt"/>
              </a:rPr>
              <a:t>Where do they need to develop?</a:t>
            </a:r>
          </a:p>
          <a:p>
            <a:endParaRPr lang="en-US" dirty="0">
              <a:solidFill>
                <a:schemeClr val="tx1">
                  <a:lumMod val="50000"/>
                </a:schemeClr>
              </a:solidFill>
            </a:endParaRPr>
          </a:p>
          <a:p>
            <a:r>
              <a:rPr lang="en-US" dirty="0">
                <a:solidFill>
                  <a:schemeClr val="tx1">
                    <a:lumMod val="50000"/>
                  </a:schemeClr>
                </a:solidFill>
              </a:rPr>
              <a:t>Provide feedback that will inform their next steps.</a:t>
            </a:r>
          </a:p>
          <a:p>
            <a:pPr marL="254000" indent="0">
              <a:buNone/>
            </a:pPr>
            <a:endParaRPr lang="en-US" dirty="0">
              <a:solidFill>
                <a:schemeClr val="tx1">
                  <a:lumMod val="50000"/>
                </a:schemeClr>
              </a:solidFill>
            </a:endParaRPr>
          </a:p>
          <a:p>
            <a:r>
              <a:rPr lang="en-US" dirty="0">
                <a:solidFill>
                  <a:schemeClr val="tx1">
                    <a:lumMod val="50000"/>
                  </a:schemeClr>
                </a:solidFill>
              </a:rPr>
              <a:t>Be clear what they need to do in their next placement.</a:t>
            </a:r>
          </a:p>
          <a:p>
            <a:endParaRPr lang="en-US" dirty="0">
              <a:solidFill>
                <a:schemeClr val="tx1">
                  <a:lumMod val="50000"/>
                </a:schemeClr>
              </a:solidFill>
            </a:endParaRPr>
          </a:p>
          <a:p>
            <a:r>
              <a:rPr lang="en-US" dirty="0">
                <a:solidFill>
                  <a:schemeClr val="tx1">
                    <a:lumMod val="50000"/>
                  </a:schemeClr>
                </a:solidFill>
              </a:rPr>
              <a:t>Encourage them to reflect on their development – this feedback can be a collaborative process.</a:t>
            </a:r>
          </a:p>
          <a:p>
            <a:endParaRPr lang="en-US" dirty="0">
              <a:solidFill>
                <a:schemeClr val="tx1">
                  <a:lumMod val="50000"/>
                </a:schemeClr>
              </a:solidFill>
            </a:endParaRPr>
          </a:p>
          <a:p>
            <a:r>
              <a:rPr lang="en-US" dirty="0">
                <a:solidFill>
                  <a:schemeClr val="tx1">
                    <a:lumMod val="50000"/>
                  </a:schemeClr>
                </a:solidFill>
              </a:rPr>
              <a:t>Where you are concerned about a trainee’s progress, share them with your </a:t>
            </a:r>
            <a:r>
              <a:rPr lang="en-US" dirty="0" err="1">
                <a:solidFill>
                  <a:schemeClr val="tx1">
                    <a:lumMod val="50000"/>
                  </a:schemeClr>
                </a:solidFill>
              </a:rPr>
              <a:t>HoD</a:t>
            </a:r>
            <a:r>
              <a:rPr lang="en-US" dirty="0">
                <a:solidFill>
                  <a:schemeClr val="tx1">
                    <a:lumMod val="50000"/>
                  </a:schemeClr>
                </a:solidFill>
              </a:rPr>
              <a:t> and professional mentor.  Ask them to observe and discuss with together with you.  Notify the university tutor</a:t>
            </a:r>
          </a:p>
        </p:txBody>
      </p:sp>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p:txBody>
          <a:bodyPr/>
          <a:lstStyle/>
          <a:p>
            <a:r>
              <a:rPr lang="en-US" dirty="0"/>
              <a:t>Progress Report – “on-track”</a:t>
            </a:r>
          </a:p>
        </p:txBody>
      </p:sp>
    </p:spTree>
    <p:extLst>
      <p:ext uri="{BB962C8B-B14F-4D97-AF65-F5344CB8AC3E}">
        <p14:creationId xmlns:p14="http://schemas.microsoft.com/office/powerpoint/2010/main" val="1077891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p:txBody>
          <a:bodyPr>
            <a:normAutofit fontScale="85000" lnSpcReduction="20000"/>
          </a:bodyPr>
          <a:lstStyle/>
          <a:p>
            <a:r>
              <a:rPr lang="en-US" dirty="0">
                <a:solidFill>
                  <a:schemeClr val="tx1">
                    <a:lumMod val="50000"/>
                  </a:schemeClr>
                </a:solidFill>
              </a:rPr>
              <a:t>Part 2 of the ITE standards deals with professionalism.</a:t>
            </a:r>
          </a:p>
          <a:p>
            <a:endParaRPr lang="en-US" dirty="0">
              <a:solidFill>
                <a:schemeClr val="tx1">
                  <a:lumMod val="50000"/>
                </a:schemeClr>
              </a:solidFill>
            </a:endParaRPr>
          </a:p>
          <a:p>
            <a:r>
              <a:rPr lang="en-US" dirty="0">
                <a:solidFill>
                  <a:schemeClr val="tx1">
                    <a:lumMod val="50000"/>
                  </a:schemeClr>
                </a:solidFill>
              </a:rPr>
              <a:t>We expect our students to behave as if they were members of staff at your school – please hold them to to the same standards.</a:t>
            </a:r>
          </a:p>
          <a:p>
            <a:pPr lvl="1"/>
            <a:r>
              <a:rPr lang="en-US" dirty="0">
                <a:solidFill>
                  <a:schemeClr val="tx1">
                    <a:lumMod val="50000"/>
                  </a:schemeClr>
                </a:solidFill>
                <a:latin typeface="+mj-lt"/>
              </a:rPr>
              <a:t>Time on site/punctuality</a:t>
            </a:r>
          </a:p>
          <a:p>
            <a:pPr lvl="1"/>
            <a:r>
              <a:rPr lang="en-US" dirty="0">
                <a:solidFill>
                  <a:schemeClr val="tx1">
                    <a:lumMod val="50000"/>
                  </a:schemeClr>
                </a:solidFill>
                <a:latin typeface="+mj-lt"/>
              </a:rPr>
              <a:t>Attendance at meetings</a:t>
            </a:r>
          </a:p>
          <a:p>
            <a:pPr lvl="1"/>
            <a:r>
              <a:rPr lang="en-US" dirty="0">
                <a:solidFill>
                  <a:schemeClr val="tx1">
                    <a:lumMod val="50000"/>
                  </a:schemeClr>
                </a:solidFill>
                <a:latin typeface="+mj-lt"/>
              </a:rPr>
              <a:t>Dress code</a:t>
            </a:r>
          </a:p>
          <a:p>
            <a:pPr lvl="1"/>
            <a:endParaRPr lang="en-US" dirty="0">
              <a:solidFill>
                <a:schemeClr val="tx1">
                  <a:lumMod val="50000"/>
                </a:schemeClr>
              </a:solidFill>
              <a:latin typeface="+mj-lt"/>
            </a:endParaRPr>
          </a:p>
          <a:p>
            <a:r>
              <a:rPr lang="en-US" dirty="0">
                <a:solidFill>
                  <a:schemeClr val="tx1">
                    <a:lumMod val="50000"/>
                  </a:schemeClr>
                </a:solidFill>
                <a:latin typeface="+mj-lt"/>
              </a:rPr>
              <a:t>We are clear about their responsibilities and all trainees are made aware of our expectations on this area.</a:t>
            </a:r>
          </a:p>
        </p:txBody>
      </p:sp>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p:txBody>
          <a:bodyPr/>
          <a:lstStyle/>
          <a:p>
            <a:r>
              <a:rPr lang="en-US" dirty="0"/>
              <a:t>Professionalism</a:t>
            </a:r>
          </a:p>
        </p:txBody>
      </p:sp>
    </p:spTree>
    <p:extLst>
      <p:ext uri="{BB962C8B-B14F-4D97-AF65-F5344CB8AC3E}">
        <p14:creationId xmlns:p14="http://schemas.microsoft.com/office/powerpoint/2010/main" val="33251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38</a:t>
            </a:fld>
            <a:endParaRPr lang="en-GB"/>
          </a:p>
        </p:txBody>
      </p:sp>
      <p:sp>
        <p:nvSpPr>
          <p:cNvPr id="4" name="TextBox 3"/>
          <p:cNvSpPr txBox="1"/>
          <p:nvPr/>
        </p:nvSpPr>
        <p:spPr>
          <a:xfrm>
            <a:off x="755576" y="611976"/>
            <a:ext cx="7848872" cy="553998"/>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3000"/>
              <a:t>Review Meeting with Professional Mentor</a:t>
            </a:r>
            <a:endParaRPr lang="en-GB" sz="3000" dirty="0"/>
          </a:p>
        </p:txBody>
      </p:sp>
      <p:pic>
        <p:nvPicPr>
          <p:cNvPr id="12" name="Picture 11" descr="Table&#10;&#10;Description automatically generated">
            <a:extLst>
              <a:ext uri="{FF2B5EF4-FFF2-40B4-BE49-F238E27FC236}">
                <a16:creationId xmlns:a16="http://schemas.microsoft.com/office/drawing/2014/main" id="{0722AEC2-4B6C-B841-8469-ACF18E93E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40768"/>
            <a:ext cx="7848872" cy="5096519"/>
          </a:xfrm>
          <a:prstGeom prst="rect">
            <a:avLst/>
          </a:prstGeom>
        </p:spPr>
      </p:pic>
    </p:spTree>
    <p:extLst>
      <p:ext uri="{BB962C8B-B14F-4D97-AF65-F5344CB8AC3E}">
        <p14:creationId xmlns:p14="http://schemas.microsoft.com/office/powerpoint/2010/main" val="105509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31949-FA72-E647-B269-A81B261BCEE3}"/>
              </a:ext>
            </a:extLst>
          </p:cNvPr>
          <p:cNvSpPr>
            <a:spLocks noGrp="1"/>
          </p:cNvSpPr>
          <p:nvPr>
            <p:ph type="body" idx="1"/>
          </p:nvPr>
        </p:nvSpPr>
        <p:spPr/>
        <p:txBody>
          <a:bodyPr>
            <a:normAutofit fontScale="77500" lnSpcReduction="20000"/>
          </a:bodyPr>
          <a:lstStyle/>
          <a:p>
            <a:r>
              <a:rPr lang="en-US" dirty="0">
                <a:solidFill>
                  <a:schemeClr val="tx1">
                    <a:lumMod val="50000"/>
                  </a:schemeClr>
                </a:solidFill>
                <a:latin typeface="+mj-lt"/>
              </a:rPr>
              <a:t>Speak to the trainee sooner rather than later – ensure they understand there is a problem.</a:t>
            </a:r>
          </a:p>
          <a:p>
            <a:pPr marL="254000" indent="0">
              <a:buNone/>
            </a:pPr>
            <a:endParaRPr lang="en-US" dirty="0">
              <a:solidFill>
                <a:schemeClr val="tx1">
                  <a:lumMod val="50000"/>
                </a:schemeClr>
              </a:solidFill>
              <a:latin typeface="+mj-lt"/>
            </a:endParaRPr>
          </a:p>
          <a:p>
            <a:r>
              <a:rPr lang="en-US" dirty="0">
                <a:solidFill>
                  <a:schemeClr val="tx1">
                    <a:lumMod val="50000"/>
                  </a:schemeClr>
                </a:solidFill>
                <a:latin typeface="+mj-lt"/>
              </a:rPr>
              <a:t>Contact the Professional mentor/Uni tutor early</a:t>
            </a:r>
          </a:p>
          <a:p>
            <a:pPr marL="254000" indent="0">
              <a:buNone/>
            </a:pPr>
            <a:endParaRPr lang="en-US" dirty="0">
              <a:solidFill>
                <a:schemeClr val="tx1">
                  <a:lumMod val="50000"/>
                </a:schemeClr>
              </a:solidFill>
              <a:latin typeface="+mj-lt"/>
            </a:endParaRPr>
          </a:p>
          <a:p>
            <a:r>
              <a:rPr lang="en-US" dirty="0">
                <a:solidFill>
                  <a:schemeClr val="tx1">
                    <a:lumMod val="50000"/>
                  </a:schemeClr>
                </a:solidFill>
                <a:latin typeface="+mj-lt"/>
              </a:rPr>
              <a:t>Record everything: we have a form which we will send you and is on the mentor resource site.</a:t>
            </a:r>
          </a:p>
          <a:p>
            <a:pPr marL="254000" indent="0">
              <a:buNone/>
            </a:pPr>
            <a:endParaRPr lang="en-US" dirty="0">
              <a:solidFill>
                <a:schemeClr val="tx1">
                  <a:lumMod val="50000"/>
                </a:schemeClr>
              </a:solidFill>
              <a:latin typeface="+mj-lt"/>
            </a:endParaRPr>
          </a:p>
          <a:p>
            <a:r>
              <a:rPr lang="en-US" dirty="0">
                <a:solidFill>
                  <a:schemeClr val="tx1">
                    <a:lumMod val="50000"/>
                  </a:schemeClr>
                </a:solidFill>
                <a:latin typeface="+mj-lt"/>
              </a:rPr>
              <a:t>Request a tutor visit/meeting</a:t>
            </a:r>
          </a:p>
          <a:p>
            <a:endParaRPr lang="en-US" dirty="0">
              <a:solidFill>
                <a:schemeClr val="tx1">
                  <a:lumMod val="50000"/>
                </a:schemeClr>
              </a:solidFill>
              <a:latin typeface="+mj-lt"/>
            </a:endParaRPr>
          </a:p>
          <a:p>
            <a:r>
              <a:rPr lang="en-US" dirty="0">
                <a:solidFill>
                  <a:schemeClr val="tx1">
                    <a:lumMod val="50000"/>
                  </a:schemeClr>
                </a:solidFill>
                <a:latin typeface="+mj-lt"/>
              </a:rPr>
              <a:t>If things persist we will issue a formal letter detailing any concerns</a:t>
            </a:r>
          </a:p>
          <a:p>
            <a:endParaRPr lang="en-US" dirty="0">
              <a:solidFill>
                <a:schemeClr val="tx1">
                  <a:lumMod val="50000"/>
                </a:schemeClr>
              </a:solidFill>
              <a:latin typeface="+mj-lt"/>
            </a:endParaRPr>
          </a:p>
        </p:txBody>
      </p:sp>
      <p:sp>
        <p:nvSpPr>
          <p:cNvPr id="3" name="Title 2">
            <a:extLst>
              <a:ext uri="{FF2B5EF4-FFF2-40B4-BE49-F238E27FC236}">
                <a16:creationId xmlns:a16="http://schemas.microsoft.com/office/drawing/2014/main" id="{882B9165-5D36-4A4F-BB7C-311655E2BEE9}"/>
              </a:ext>
            </a:extLst>
          </p:cNvPr>
          <p:cNvSpPr>
            <a:spLocks noGrp="1"/>
          </p:cNvSpPr>
          <p:nvPr>
            <p:ph type="title"/>
          </p:nvPr>
        </p:nvSpPr>
        <p:spPr/>
        <p:txBody>
          <a:bodyPr/>
          <a:lstStyle/>
          <a:p>
            <a:r>
              <a:rPr lang="en-US" dirty="0"/>
              <a:t>Problems – usually rare</a:t>
            </a:r>
          </a:p>
        </p:txBody>
      </p:sp>
    </p:spTree>
    <p:extLst>
      <p:ext uri="{BB962C8B-B14F-4D97-AF65-F5344CB8AC3E}">
        <p14:creationId xmlns:p14="http://schemas.microsoft.com/office/powerpoint/2010/main" val="61736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are our trainees?</a:t>
            </a:r>
          </a:p>
        </p:txBody>
      </p:sp>
      <p:pic>
        <p:nvPicPr>
          <p:cNvPr id="4" name="Content Placeholder 3"/>
          <p:cNvPicPr>
            <a:picLocks noGrp="1" noChangeAspect="1"/>
          </p:cNvPicPr>
          <p:nvPr>
            <p:ph idx="1"/>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31840" y="2276872"/>
            <a:ext cx="2592288" cy="1944216"/>
          </a:xfrm>
        </p:spPr>
      </p:pic>
      <p:sp>
        <p:nvSpPr>
          <p:cNvPr id="6" name="TextBox 5"/>
          <p:cNvSpPr txBox="1"/>
          <p:nvPr/>
        </p:nvSpPr>
        <p:spPr>
          <a:xfrm>
            <a:off x="1017816" y="1733509"/>
            <a:ext cx="2088232" cy="369332"/>
          </a:xfrm>
          <a:prstGeom prst="rect">
            <a:avLst/>
          </a:prstGeom>
          <a:noFill/>
        </p:spPr>
        <p:txBody>
          <a:bodyPr wrap="square" rtlCol="0">
            <a:spAutoFit/>
          </a:bodyPr>
          <a:lstStyle/>
          <a:p>
            <a:r>
              <a:rPr lang="en-GB" b="1" dirty="0"/>
              <a:t>Career Changers</a:t>
            </a:r>
          </a:p>
        </p:txBody>
      </p:sp>
      <p:sp>
        <p:nvSpPr>
          <p:cNvPr id="7" name="TextBox 6"/>
          <p:cNvSpPr txBox="1"/>
          <p:nvPr/>
        </p:nvSpPr>
        <p:spPr>
          <a:xfrm>
            <a:off x="6422878" y="1379576"/>
            <a:ext cx="2304256" cy="646331"/>
          </a:xfrm>
          <a:prstGeom prst="rect">
            <a:avLst/>
          </a:prstGeom>
          <a:noFill/>
        </p:spPr>
        <p:txBody>
          <a:bodyPr wrap="square" rtlCol="0">
            <a:spAutoFit/>
          </a:bodyPr>
          <a:lstStyle/>
          <a:p>
            <a:r>
              <a:rPr lang="en-GB" b="1" dirty="0"/>
              <a:t>Former Teaching Assistants</a:t>
            </a:r>
          </a:p>
        </p:txBody>
      </p:sp>
      <p:sp>
        <p:nvSpPr>
          <p:cNvPr id="8" name="TextBox 7"/>
          <p:cNvSpPr txBox="1"/>
          <p:nvPr/>
        </p:nvSpPr>
        <p:spPr>
          <a:xfrm>
            <a:off x="895706" y="5171051"/>
            <a:ext cx="1872208" cy="646331"/>
          </a:xfrm>
          <a:prstGeom prst="rect">
            <a:avLst/>
          </a:prstGeom>
          <a:noFill/>
        </p:spPr>
        <p:txBody>
          <a:bodyPr wrap="square" rtlCol="0">
            <a:spAutoFit/>
          </a:bodyPr>
          <a:lstStyle/>
          <a:p>
            <a:r>
              <a:rPr lang="en-GB" b="1" dirty="0"/>
              <a:t>Mature Graduates</a:t>
            </a:r>
          </a:p>
        </p:txBody>
      </p:sp>
      <p:sp>
        <p:nvSpPr>
          <p:cNvPr id="9" name="TextBox 8"/>
          <p:cNvSpPr txBox="1"/>
          <p:nvPr/>
        </p:nvSpPr>
        <p:spPr>
          <a:xfrm>
            <a:off x="6315532" y="5195685"/>
            <a:ext cx="2016224" cy="646331"/>
          </a:xfrm>
          <a:prstGeom prst="rect">
            <a:avLst/>
          </a:prstGeom>
          <a:noFill/>
        </p:spPr>
        <p:txBody>
          <a:bodyPr wrap="square" rtlCol="0">
            <a:spAutoFit/>
          </a:bodyPr>
          <a:lstStyle/>
          <a:p>
            <a:r>
              <a:rPr lang="en-GB" b="1" dirty="0"/>
              <a:t>Younger graduates</a:t>
            </a:r>
          </a:p>
        </p:txBody>
      </p:sp>
      <p:sp>
        <p:nvSpPr>
          <p:cNvPr id="10" name="TextBox 9"/>
          <p:cNvSpPr txBox="1"/>
          <p:nvPr/>
        </p:nvSpPr>
        <p:spPr>
          <a:xfrm>
            <a:off x="1043608" y="3356992"/>
            <a:ext cx="1800200" cy="369332"/>
          </a:xfrm>
          <a:prstGeom prst="rect">
            <a:avLst/>
          </a:prstGeom>
          <a:noFill/>
        </p:spPr>
        <p:txBody>
          <a:bodyPr wrap="square" rtlCol="0">
            <a:spAutoFit/>
          </a:bodyPr>
          <a:lstStyle/>
          <a:p>
            <a:r>
              <a:rPr lang="en-GB" b="1" dirty="0"/>
              <a:t>PhDs</a:t>
            </a:r>
          </a:p>
        </p:txBody>
      </p:sp>
      <p:sp>
        <p:nvSpPr>
          <p:cNvPr id="12" name="TextBox 11"/>
          <p:cNvSpPr txBox="1"/>
          <p:nvPr/>
        </p:nvSpPr>
        <p:spPr>
          <a:xfrm>
            <a:off x="6300192" y="3275884"/>
            <a:ext cx="2016224" cy="369332"/>
          </a:xfrm>
          <a:prstGeom prst="rect">
            <a:avLst/>
          </a:prstGeom>
          <a:noFill/>
        </p:spPr>
        <p:txBody>
          <a:bodyPr wrap="square" rtlCol="0">
            <a:spAutoFit/>
          </a:bodyPr>
          <a:lstStyle/>
          <a:p>
            <a:r>
              <a:rPr lang="en-GB" b="1" dirty="0"/>
              <a:t>Taught abroad</a:t>
            </a:r>
          </a:p>
        </p:txBody>
      </p:sp>
      <p:sp>
        <p:nvSpPr>
          <p:cNvPr id="5" name="TextBox 4">
            <a:extLst>
              <a:ext uri="{FF2B5EF4-FFF2-40B4-BE49-F238E27FC236}">
                <a16:creationId xmlns:a16="http://schemas.microsoft.com/office/drawing/2014/main" id="{C03F3E0D-1CE9-F81C-0AF0-582B3BC84AF8}"/>
              </a:ext>
            </a:extLst>
          </p:cNvPr>
          <p:cNvSpPr txBox="1"/>
          <p:nvPr/>
        </p:nvSpPr>
        <p:spPr>
          <a:xfrm>
            <a:off x="786482" y="2463114"/>
            <a:ext cx="1800200" cy="369332"/>
          </a:xfrm>
          <a:prstGeom prst="rect">
            <a:avLst/>
          </a:prstGeom>
          <a:noFill/>
        </p:spPr>
        <p:txBody>
          <a:bodyPr wrap="square" rtlCol="0">
            <a:spAutoFit/>
          </a:bodyPr>
          <a:lstStyle/>
          <a:p>
            <a:r>
              <a:rPr lang="en-US" dirty="0">
                <a:solidFill>
                  <a:schemeClr val="bg2">
                    <a:lumMod val="75000"/>
                  </a:schemeClr>
                </a:solidFill>
              </a:rPr>
              <a:t>Neurodiverse</a:t>
            </a:r>
          </a:p>
        </p:txBody>
      </p:sp>
      <p:sp>
        <p:nvSpPr>
          <p:cNvPr id="11" name="TextBox 10">
            <a:extLst>
              <a:ext uri="{FF2B5EF4-FFF2-40B4-BE49-F238E27FC236}">
                <a16:creationId xmlns:a16="http://schemas.microsoft.com/office/drawing/2014/main" id="{5F51A706-6F70-EBA2-7D89-FD612E81E064}"/>
              </a:ext>
            </a:extLst>
          </p:cNvPr>
          <p:cNvSpPr txBox="1"/>
          <p:nvPr/>
        </p:nvSpPr>
        <p:spPr>
          <a:xfrm>
            <a:off x="3929449" y="1458097"/>
            <a:ext cx="1794679" cy="307777"/>
          </a:xfrm>
          <a:prstGeom prst="rect">
            <a:avLst/>
          </a:prstGeom>
          <a:noFill/>
        </p:spPr>
        <p:txBody>
          <a:bodyPr wrap="square" rtlCol="0">
            <a:spAutoFit/>
          </a:bodyPr>
          <a:lstStyle/>
          <a:p>
            <a:r>
              <a:rPr lang="en-US" dirty="0">
                <a:solidFill>
                  <a:schemeClr val="bg2">
                    <a:lumMod val="75000"/>
                  </a:schemeClr>
                </a:solidFill>
              </a:rPr>
              <a:t>LGBTQ+</a:t>
            </a:r>
          </a:p>
        </p:txBody>
      </p:sp>
      <p:sp>
        <p:nvSpPr>
          <p:cNvPr id="15" name="TextBox 14">
            <a:extLst>
              <a:ext uri="{FF2B5EF4-FFF2-40B4-BE49-F238E27FC236}">
                <a16:creationId xmlns:a16="http://schemas.microsoft.com/office/drawing/2014/main" id="{A3497C82-2A34-1905-D558-73D23EE6823E}"/>
              </a:ext>
            </a:extLst>
          </p:cNvPr>
          <p:cNvSpPr txBox="1"/>
          <p:nvPr/>
        </p:nvSpPr>
        <p:spPr>
          <a:xfrm>
            <a:off x="6921322" y="4165494"/>
            <a:ext cx="1359243" cy="307777"/>
          </a:xfrm>
          <a:prstGeom prst="rect">
            <a:avLst/>
          </a:prstGeom>
          <a:noFill/>
        </p:spPr>
        <p:txBody>
          <a:bodyPr wrap="square" rtlCol="0">
            <a:spAutoFit/>
          </a:bodyPr>
          <a:lstStyle/>
          <a:p>
            <a:r>
              <a:rPr lang="en-US" dirty="0">
                <a:solidFill>
                  <a:schemeClr val="bg2">
                    <a:lumMod val="75000"/>
                  </a:schemeClr>
                </a:solidFill>
              </a:rPr>
              <a:t>Disabilities</a:t>
            </a:r>
          </a:p>
        </p:txBody>
      </p:sp>
      <p:sp>
        <p:nvSpPr>
          <p:cNvPr id="16" name="TextBox 15">
            <a:extLst>
              <a:ext uri="{FF2B5EF4-FFF2-40B4-BE49-F238E27FC236}">
                <a16:creationId xmlns:a16="http://schemas.microsoft.com/office/drawing/2014/main" id="{F5E43B37-A97C-6235-C6DA-4CEF3DD8390D}"/>
              </a:ext>
            </a:extLst>
          </p:cNvPr>
          <p:cNvSpPr txBox="1"/>
          <p:nvPr/>
        </p:nvSpPr>
        <p:spPr>
          <a:xfrm>
            <a:off x="1243914" y="4352678"/>
            <a:ext cx="1342768" cy="307777"/>
          </a:xfrm>
          <a:prstGeom prst="rect">
            <a:avLst/>
          </a:prstGeom>
          <a:noFill/>
        </p:spPr>
        <p:txBody>
          <a:bodyPr wrap="square" rtlCol="0">
            <a:spAutoFit/>
          </a:bodyPr>
          <a:lstStyle/>
          <a:p>
            <a:r>
              <a:rPr lang="en-US" dirty="0">
                <a:solidFill>
                  <a:schemeClr val="bg2">
                    <a:lumMod val="75000"/>
                  </a:schemeClr>
                </a:solidFill>
              </a:rPr>
              <a:t>Parents</a:t>
            </a:r>
          </a:p>
        </p:txBody>
      </p:sp>
      <p:sp>
        <p:nvSpPr>
          <p:cNvPr id="17" name="TextBox 16">
            <a:extLst>
              <a:ext uri="{FF2B5EF4-FFF2-40B4-BE49-F238E27FC236}">
                <a16:creationId xmlns:a16="http://schemas.microsoft.com/office/drawing/2014/main" id="{5DB553BB-07FC-5F00-AECA-EA5FE625B02A}"/>
              </a:ext>
            </a:extLst>
          </p:cNvPr>
          <p:cNvSpPr txBox="1"/>
          <p:nvPr/>
        </p:nvSpPr>
        <p:spPr>
          <a:xfrm>
            <a:off x="3929449" y="4926433"/>
            <a:ext cx="1573427" cy="307777"/>
          </a:xfrm>
          <a:prstGeom prst="rect">
            <a:avLst/>
          </a:prstGeom>
          <a:noFill/>
        </p:spPr>
        <p:txBody>
          <a:bodyPr wrap="square" rtlCol="0">
            <a:spAutoFit/>
          </a:bodyPr>
          <a:lstStyle/>
          <a:p>
            <a:r>
              <a:rPr lang="en-US" dirty="0" err="1">
                <a:solidFill>
                  <a:schemeClr val="bg2">
                    <a:lumMod val="75000"/>
                  </a:schemeClr>
                </a:solidFill>
              </a:rPr>
              <a:t>Carers</a:t>
            </a:r>
            <a:endParaRPr lang="en-US" dirty="0">
              <a:solidFill>
                <a:schemeClr val="bg2">
                  <a:lumMod val="75000"/>
                </a:schemeClr>
              </a:solidFill>
            </a:endParaRPr>
          </a:p>
        </p:txBody>
      </p:sp>
      <p:sp>
        <p:nvSpPr>
          <p:cNvPr id="18" name="TextBox 17">
            <a:extLst>
              <a:ext uri="{FF2B5EF4-FFF2-40B4-BE49-F238E27FC236}">
                <a16:creationId xmlns:a16="http://schemas.microsoft.com/office/drawing/2014/main" id="{A3DD4932-7E10-2269-D808-B90D0A989428}"/>
              </a:ext>
            </a:extLst>
          </p:cNvPr>
          <p:cNvSpPr txBox="1"/>
          <p:nvPr/>
        </p:nvSpPr>
        <p:spPr>
          <a:xfrm>
            <a:off x="7308304" y="2390940"/>
            <a:ext cx="1382615" cy="307777"/>
          </a:xfrm>
          <a:prstGeom prst="rect">
            <a:avLst/>
          </a:prstGeom>
          <a:noFill/>
        </p:spPr>
        <p:txBody>
          <a:bodyPr wrap="square" rtlCol="0">
            <a:spAutoFit/>
          </a:bodyPr>
          <a:lstStyle/>
          <a:p>
            <a:r>
              <a:rPr lang="en-US" dirty="0">
                <a:solidFill>
                  <a:schemeClr val="bg2">
                    <a:lumMod val="75000"/>
                  </a:schemeClr>
                </a:solidFill>
              </a:rPr>
              <a:t>Multi-cultural</a:t>
            </a:r>
          </a:p>
        </p:txBody>
      </p:sp>
    </p:spTree>
    <p:extLst>
      <p:ext uri="{BB962C8B-B14F-4D97-AF65-F5344CB8AC3E}">
        <p14:creationId xmlns:p14="http://schemas.microsoft.com/office/powerpoint/2010/main" val="1804252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BACF9-6B05-0649-A2F2-7D2494F4E5CD}"/>
              </a:ext>
            </a:extLst>
          </p:cNvPr>
          <p:cNvSpPr>
            <a:spLocks noGrp="1"/>
          </p:cNvSpPr>
          <p:nvPr>
            <p:ph type="sldNum" sz="quarter" idx="12"/>
          </p:nvPr>
        </p:nvSpPr>
        <p:spPr/>
        <p:txBody>
          <a:bodyPr/>
          <a:lstStyle/>
          <a:p>
            <a:pPr>
              <a:defRPr/>
            </a:pPr>
            <a:fld id="{93392574-DFA1-4D68-B7F9-61F80E1E2569}" type="slidenum">
              <a:rPr lang="en-GB" smtClean="0"/>
              <a:pPr>
                <a:defRPr/>
              </a:pPr>
              <a:t>40</a:t>
            </a:fld>
            <a:endParaRPr lang="en-GB"/>
          </a:p>
        </p:txBody>
      </p:sp>
      <p:sp>
        <p:nvSpPr>
          <p:cNvPr id="3" name="TextBox 2">
            <a:extLst>
              <a:ext uri="{FF2B5EF4-FFF2-40B4-BE49-F238E27FC236}">
                <a16:creationId xmlns:a16="http://schemas.microsoft.com/office/drawing/2014/main" id="{0D46DA27-1157-434B-BDA1-335175EAA43C}"/>
              </a:ext>
            </a:extLst>
          </p:cNvPr>
          <p:cNvSpPr txBox="1"/>
          <p:nvPr/>
        </p:nvSpPr>
        <p:spPr>
          <a:xfrm>
            <a:off x="971600" y="575964"/>
            <a:ext cx="7344816" cy="6263253"/>
          </a:xfrm>
          <a:prstGeom prst="rect">
            <a:avLst/>
          </a:prstGeom>
          <a:noFill/>
        </p:spPr>
        <p:txBody>
          <a:bodyPr wrap="square" rtlCol="0">
            <a:spAutoFit/>
          </a:bodyPr>
          <a:lstStyle/>
          <a:p>
            <a:pPr algn="ctr"/>
            <a:r>
              <a:rPr lang="en-GB" sz="2100" b="1" dirty="0"/>
              <a:t>Serious issues around your trainee’s professionalism </a:t>
            </a:r>
          </a:p>
          <a:p>
            <a:endParaRPr lang="en-GB" sz="2000" dirty="0"/>
          </a:p>
          <a:p>
            <a:r>
              <a:rPr lang="en-GB" sz="2000" dirty="0"/>
              <a:t>There may be times when your trainee acts in way that is considered of a serious nature and goes against the professional expectations of The National Teacher Standards. These incidents are rare but should be communicated quickly with both the Professional Mentor and University Tutor. </a:t>
            </a:r>
          </a:p>
          <a:p>
            <a:endParaRPr lang="en-GB" sz="2000" dirty="0"/>
          </a:p>
          <a:p>
            <a:r>
              <a:rPr lang="en-GB" sz="2000" dirty="0"/>
              <a:t>Extreme absences and or failure to meet professional standards, including standards of professional and personal conduct, will trigger concerns and possibly warning letters. If your trainee is not on track with one or more groups of Standards this will also trigger concerns and usually warning letters. </a:t>
            </a:r>
          </a:p>
          <a:p>
            <a:endParaRPr lang="en-GB" sz="2000" dirty="0"/>
          </a:p>
          <a:p>
            <a:r>
              <a:rPr lang="en-GB" sz="2000" dirty="0"/>
              <a:t>There are three stages of concern. Trainees reaching the final fourth stage will be required to attend an MIE panel which would result in the trainee failing or being dismissed from the course. It is rare for trainees to reach stage 2 or above. We work hard with you as mentors to prevent this from happening. </a:t>
            </a:r>
          </a:p>
        </p:txBody>
      </p:sp>
    </p:spTree>
    <p:extLst>
      <p:ext uri="{BB962C8B-B14F-4D97-AF65-F5344CB8AC3E}">
        <p14:creationId xmlns:p14="http://schemas.microsoft.com/office/powerpoint/2010/main" val="68582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BDCA-A617-1044-9B8B-5D52A827C729}"/>
              </a:ext>
            </a:extLst>
          </p:cNvPr>
          <p:cNvSpPr>
            <a:spLocks noGrp="1"/>
          </p:cNvSpPr>
          <p:nvPr>
            <p:ph type="title"/>
          </p:nvPr>
        </p:nvSpPr>
        <p:spPr>
          <a:xfrm>
            <a:off x="590872" y="341784"/>
            <a:ext cx="8229600" cy="1143000"/>
          </a:xfrm>
        </p:spPr>
        <p:txBody>
          <a:bodyPr>
            <a:normAutofit fontScale="90000"/>
          </a:bodyPr>
          <a:lstStyle/>
          <a:p>
            <a:r>
              <a:rPr lang="en-GB" dirty="0"/>
              <a:t>The ITT Core Content Framework (CCF)</a:t>
            </a:r>
            <a:endParaRPr lang="en-US" dirty="0"/>
          </a:p>
        </p:txBody>
      </p:sp>
      <p:sp>
        <p:nvSpPr>
          <p:cNvPr id="3" name="Content Placeholder 2">
            <a:extLst>
              <a:ext uri="{FF2B5EF4-FFF2-40B4-BE49-F238E27FC236}">
                <a16:creationId xmlns:a16="http://schemas.microsoft.com/office/drawing/2014/main" id="{0FB0A3F4-A645-2A4B-946A-1EA83B800453}"/>
              </a:ext>
            </a:extLst>
          </p:cNvPr>
          <p:cNvSpPr>
            <a:spLocks noGrp="1"/>
          </p:cNvSpPr>
          <p:nvPr>
            <p:ph idx="1"/>
          </p:nvPr>
        </p:nvSpPr>
        <p:spPr>
          <a:xfrm>
            <a:off x="457200" y="1639341"/>
            <a:ext cx="8229600" cy="4525963"/>
          </a:xfrm>
        </p:spPr>
        <p:txBody>
          <a:bodyPr>
            <a:normAutofit fontScale="85000" lnSpcReduction="10000"/>
          </a:bodyPr>
          <a:lstStyle/>
          <a:p>
            <a:r>
              <a:rPr lang="en-GB" dirty="0"/>
              <a:t>The initial teacher training (ITT) core content framework defines in detail the minimum entitlement of all trainee teachers. Drawing on the best available evidence, it sets out the content that ITT providers and their partnerships must draw upon when designing and delivering their ITT programmes.</a:t>
            </a:r>
          </a:p>
          <a:p>
            <a:pPr marL="0" indent="0">
              <a:buNone/>
            </a:pPr>
            <a:endParaRPr lang="en-GB" sz="1900" dirty="0"/>
          </a:p>
          <a:p>
            <a:r>
              <a:rPr lang="en-GB" dirty="0"/>
              <a:t>The ITT core content framework aligns with the </a:t>
            </a:r>
            <a:r>
              <a:rPr lang="en-GB" u="sng" dirty="0">
                <a:hlinkClick r:id="rId2"/>
              </a:rPr>
              <a:t>Early Career Framework</a:t>
            </a:r>
            <a:r>
              <a:rPr lang="en-GB" dirty="0"/>
              <a:t> (ECF) to establish an entitlement to a 3 or more year structured package of support for all new teachers at the start of their careers.</a:t>
            </a:r>
          </a:p>
          <a:p>
            <a:pPr marL="0" indent="0">
              <a:buNone/>
            </a:pPr>
            <a:endParaRPr lang="en-US" dirty="0"/>
          </a:p>
        </p:txBody>
      </p:sp>
      <p:sp>
        <p:nvSpPr>
          <p:cNvPr id="4" name="Slide Number Placeholder 3">
            <a:extLst>
              <a:ext uri="{FF2B5EF4-FFF2-40B4-BE49-F238E27FC236}">
                <a16:creationId xmlns:a16="http://schemas.microsoft.com/office/drawing/2014/main" id="{82F1A010-776D-F848-A8CB-17369BC46C94}"/>
              </a:ext>
            </a:extLst>
          </p:cNvPr>
          <p:cNvSpPr>
            <a:spLocks noGrp="1"/>
          </p:cNvSpPr>
          <p:nvPr>
            <p:ph type="sldNum" sz="quarter" idx="12"/>
          </p:nvPr>
        </p:nvSpPr>
        <p:spPr/>
        <p:txBody>
          <a:bodyPr/>
          <a:lstStyle/>
          <a:p>
            <a:pPr>
              <a:defRPr/>
            </a:pPr>
            <a:fld id="{943B7397-9B2C-4584-ABED-FEF2EADD0823}" type="slidenum">
              <a:rPr lang="en-GB" smtClean="0"/>
              <a:pPr>
                <a:defRPr/>
              </a:pPr>
              <a:t>41</a:t>
            </a:fld>
            <a:endParaRPr lang="en-GB"/>
          </a:p>
        </p:txBody>
      </p:sp>
    </p:spTree>
    <p:extLst>
      <p:ext uri="{BB962C8B-B14F-4D97-AF65-F5344CB8AC3E}">
        <p14:creationId xmlns:p14="http://schemas.microsoft.com/office/powerpoint/2010/main" val="3938673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BDCA-A617-1044-9B8B-5D52A827C729}"/>
              </a:ext>
            </a:extLst>
          </p:cNvPr>
          <p:cNvSpPr>
            <a:spLocks noGrp="1"/>
          </p:cNvSpPr>
          <p:nvPr>
            <p:ph type="title"/>
          </p:nvPr>
        </p:nvSpPr>
        <p:spPr>
          <a:xfrm>
            <a:off x="683568" y="548680"/>
            <a:ext cx="8085584" cy="1051967"/>
          </a:xfrm>
        </p:spPr>
        <p:txBody>
          <a:bodyPr>
            <a:normAutofit/>
          </a:bodyPr>
          <a:lstStyle/>
          <a:p>
            <a:r>
              <a:rPr lang="en-GB" sz="3600" b="1" dirty="0"/>
              <a:t>The ITT Core Content Framework</a:t>
            </a:r>
            <a:endParaRPr lang="en-US" sz="2200" i="1" dirty="0">
              <a:solidFill>
                <a:srgbClr val="FF0000"/>
              </a:solidFill>
            </a:endParaRPr>
          </a:p>
        </p:txBody>
      </p:sp>
      <p:sp>
        <p:nvSpPr>
          <p:cNvPr id="3" name="Content Placeholder 2">
            <a:extLst>
              <a:ext uri="{FF2B5EF4-FFF2-40B4-BE49-F238E27FC236}">
                <a16:creationId xmlns:a16="http://schemas.microsoft.com/office/drawing/2014/main" id="{0FB0A3F4-A645-2A4B-946A-1EA83B800453}"/>
              </a:ext>
            </a:extLst>
          </p:cNvPr>
          <p:cNvSpPr>
            <a:spLocks noGrp="1"/>
          </p:cNvSpPr>
          <p:nvPr>
            <p:ph idx="1"/>
          </p:nvPr>
        </p:nvSpPr>
        <p:spPr>
          <a:xfrm>
            <a:off x="683568" y="1628800"/>
            <a:ext cx="8085584" cy="4608512"/>
          </a:xfrm>
        </p:spPr>
        <p:txBody>
          <a:bodyPr>
            <a:noAutofit/>
          </a:bodyPr>
          <a:lstStyle/>
          <a:p>
            <a:pPr marL="0" indent="0">
              <a:buNone/>
            </a:pPr>
            <a:r>
              <a:rPr lang="en-GB" sz="2800" b="1" dirty="0">
                <a:solidFill>
                  <a:srgbClr val="FFC000"/>
                </a:solidFill>
                <a:effectLst/>
                <a:ea typeface="Calibri" panose="020F0502020204030204" pitchFamily="34" charset="0"/>
              </a:rPr>
              <a:t>Core Area 1: High Expectations</a:t>
            </a:r>
            <a:endParaRPr lang="en-GB" sz="2800" dirty="0">
              <a:effectLst/>
              <a:ea typeface="Calibri" panose="020F0502020204030204" pitchFamily="34" charset="0"/>
            </a:endParaRPr>
          </a:p>
          <a:p>
            <a:pPr marL="0" indent="0">
              <a:buNone/>
            </a:pPr>
            <a:r>
              <a:rPr lang="en-GB" sz="2800" b="1" dirty="0">
                <a:solidFill>
                  <a:schemeClr val="accent3"/>
                </a:solidFill>
              </a:rPr>
              <a:t>Core Area 2: Subject and Curriculum Knowledge</a:t>
            </a:r>
          </a:p>
          <a:p>
            <a:pPr marL="0" indent="0">
              <a:buNone/>
            </a:pPr>
            <a:r>
              <a:rPr lang="en-GB" sz="2800" b="1" dirty="0">
                <a:solidFill>
                  <a:schemeClr val="accent1"/>
                </a:solidFill>
              </a:rPr>
              <a:t>Core Area 3: Planning and Teaching:</a:t>
            </a:r>
          </a:p>
          <a:p>
            <a:pPr marL="0" indent="0">
              <a:buNone/>
            </a:pPr>
            <a:r>
              <a:rPr lang="en-GB" sz="2800" b="1" dirty="0"/>
              <a:t>- Classroom Practice</a:t>
            </a:r>
          </a:p>
          <a:p>
            <a:pPr marL="0" indent="0">
              <a:buNone/>
            </a:pPr>
            <a:r>
              <a:rPr lang="en-GB" sz="2800" b="1" dirty="0"/>
              <a:t>- How Pupils Learn</a:t>
            </a:r>
          </a:p>
          <a:p>
            <a:pPr marL="0" indent="0">
              <a:buNone/>
            </a:pPr>
            <a:r>
              <a:rPr lang="en-GB" sz="2800" b="1" dirty="0"/>
              <a:t>- Adaptive Teaching</a:t>
            </a:r>
          </a:p>
          <a:p>
            <a:pPr marL="0" indent="0">
              <a:buNone/>
            </a:pPr>
            <a:r>
              <a:rPr lang="en-GB" sz="2800" b="1" dirty="0"/>
              <a:t>- Behaviour for Learning</a:t>
            </a:r>
          </a:p>
          <a:p>
            <a:pPr marL="0" indent="0">
              <a:buNone/>
            </a:pPr>
            <a:r>
              <a:rPr lang="en-GB" sz="2800" b="1" dirty="0">
                <a:solidFill>
                  <a:schemeClr val="accent6"/>
                </a:solidFill>
              </a:rPr>
              <a:t>Core Area 4: Assessment</a:t>
            </a:r>
          </a:p>
          <a:p>
            <a:pPr marL="0" indent="0">
              <a:buNone/>
            </a:pPr>
            <a:r>
              <a:rPr lang="en-GB" sz="2800" b="1" dirty="0">
                <a:solidFill>
                  <a:schemeClr val="bg1">
                    <a:lumMod val="50000"/>
                  </a:schemeClr>
                </a:solidFill>
              </a:rPr>
              <a:t>Core Area 5: Professional Behaviours</a:t>
            </a:r>
          </a:p>
        </p:txBody>
      </p:sp>
      <p:sp>
        <p:nvSpPr>
          <p:cNvPr id="4" name="Slide Number Placeholder 3">
            <a:extLst>
              <a:ext uri="{FF2B5EF4-FFF2-40B4-BE49-F238E27FC236}">
                <a16:creationId xmlns:a16="http://schemas.microsoft.com/office/drawing/2014/main" id="{82F1A010-776D-F848-A8CB-17369BC46C94}"/>
              </a:ext>
            </a:extLst>
          </p:cNvPr>
          <p:cNvSpPr>
            <a:spLocks noGrp="1"/>
          </p:cNvSpPr>
          <p:nvPr>
            <p:ph type="sldNum" sz="quarter" idx="12"/>
          </p:nvPr>
        </p:nvSpPr>
        <p:spPr/>
        <p:txBody>
          <a:bodyPr/>
          <a:lstStyle/>
          <a:p>
            <a:pPr>
              <a:defRPr/>
            </a:pPr>
            <a:fld id="{943B7397-9B2C-4584-ABED-FEF2EADD0823}" type="slidenum">
              <a:rPr lang="en-GB" smtClean="0"/>
              <a:pPr>
                <a:defRPr/>
              </a:pPr>
              <a:t>42</a:t>
            </a:fld>
            <a:endParaRPr lang="en-GB" dirty="0"/>
          </a:p>
        </p:txBody>
      </p:sp>
    </p:spTree>
    <p:extLst>
      <p:ext uri="{BB962C8B-B14F-4D97-AF65-F5344CB8AC3E}">
        <p14:creationId xmlns:p14="http://schemas.microsoft.com/office/powerpoint/2010/main" val="3212987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0A3F4-A645-2A4B-946A-1EA83B800453}"/>
              </a:ext>
            </a:extLst>
          </p:cNvPr>
          <p:cNvSpPr>
            <a:spLocks noGrp="1"/>
          </p:cNvSpPr>
          <p:nvPr>
            <p:ph idx="1"/>
          </p:nvPr>
        </p:nvSpPr>
        <p:spPr>
          <a:xfrm>
            <a:off x="683568" y="1844824"/>
            <a:ext cx="8085584" cy="4320480"/>
          </a:xfrm>
        </p:spPr>
        <p:txBody>
          <a:bodyPr>
            <a:noAutofit/>
          </a:bodyPr>
          <a:lstStyle/>
          <a:p>
            <a:r>
              <a:rPr lang="en-GB" sz="2000" dirty="0"/>
              <a:t>The CCF is not a curriculum for trainee teachers and is not subject specific.</a:t>
            </a:r>
          </a:p>
          <a:p>
            <a:r>
              <a:rPr lang="en-GB" sz="2000" dirty="0"/>
              <a:t>It is a set of basic expectations for what teacher training needs to provide and what it should enable trainees to do. </a:t>
            </a:r>
          </a:p>
          <a:p>
            <a:r>
              <a:rPr lang="en-GB" sz="2000" dirty="0"/>
              <a:t>The ITT Core Content Framework is not an assessment framework – trainees will be assessed against the Teachers’ Standards. </a:t>
            </a:r>
          </a:p>
          <a:p>
            <a:r>
              <a:rPr lang="en-GB" sz="2000" dirty="0"/>
              <a:t>The CCF is broken down into 8 sections which mirror the Teacher’s Standards.</a:t>
            </a:r>
          </a:p>
          <a:p>
            <a:r>
              <a:rPr lang="en-GB" sz="2000" dirty="0"/>
              <a:t>The CCF focuses on 5 core areas: behaviour management, pedagogy, curriculum, assessment and professional behaviours.</a:t>
            </a:r>
          </a:p>
          <a:p>
            <a:r>
              <a:rPr lang="en-GB" sz="2000" dirty="0"/>
              <a:t>The UoM PGCE curriculum goes well beyond the expectations set out in the CCF and aims to provide trainees with a rich and broad experience.</a:t>
            </a:r>
            <a:r>
              <a:rPr lang="en-GB" sz="1000" dirty="0"/>
              <a:t> </a:t>
            </a:r>
            <a:endParaRPr lang="en-GB" sz="2000" dirty="0"/>
          </a:p>
          <a:p>
            <a:pPr marL="0" indent="0">
              <a:buNone/>
            </a:pPr>
            <a:endParaRPr lang="en-GB" sz="2800" b="1" dirty="0">
              <a:solidFill>
                <a:schemeClr val="bg1">
                  <a:lumMod val="50000"/>
                </a:schemeClr>
              </a:solidFill>
            </a:endParaRPr>
          </a:p>
        </p:txBody>
      </p:sp>
      <p:sp>
        <p:nvSpPr>
          <p:cNvPr id="4" name="Slide Number Placeholder 3">
            <a:extLst>
              <a:ext uri="{FF2B5EF4-FFF2-40B4-BE49-F238E27FC236}">
                <a16:creationId xmlns:a16="http://schemas.microsoft.com/office/drawing/2014/main" id="{82F1A010-776D-F848-A8CB-17369BC46C94}"/>
              </a:ext>
            </a:extLst>
          </p:cNvPr>
          <p:cNvSpPr>
            <a:spLocks noGrp="1"/>
          </p:cNvSpPr>
          <p:nvPr>
            <p:ph type="sldNum" sz="quarter" idx="12"/>
          </p:nvPr>
        </p:nvSpPr>
        <p:spPr/>
        <p:txBody>
          <a:bodyPr/>
          <a:lstStyle/>
          <a:p>
            <a:pPr>
              <a:defRPr/>
            </a:pPr>
            <a:fld id="{943B7397-9B2C-4584-ABED-FEF2EADD0823}" type="slidenum">
              <a:rPr lang="en-GB" smtClean="0"/>
              <a:pPr>
                <a:defRPr/>
              </a:pPr>
              <a:t>43</a:t>
            </a:fld>
            <a:endParaRPr lang="en-GB" dirty="0"/>
          </a:p>
        </p:txBody>
      </p:sp>
      <p:sp>
        <p:nvSpPr>
          <p:cNvPr id="9" name="Title 2">
            <a:extLst>
              <a:ext uri="{FF2B5EF4-FFF2-40B4-BE49-F238E27FC236}">
                <a16:creationId xmlns:a16="http://schemas.microsoft.com/office/drawing/2014/main" id="{E42D004F-CCA7-E643-8879-DE5FB8525CCD}"/>
              </a:ext>
            </a:extLst>
          </p:cNvPr>
          <p:cNvSpPr txBox="1">
            <a:spLocks/>
          </p:cNvSpPr>
          <p:nvPr/>
        </p:nvSpPr>
        <p:spPr>
          <a:xfrm>
            <a:off x="683568" y="595710"/>
            <a:ext cx="8085584" cy="1105098"/>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600" dirty="0"/>
              <a:t>The Core Content Framework [CCF]</a:t>
            </a:r>
          </a:p>
        </p:txBody>
      </p:sp>
    </p:spTree>
    <p:extLst>
      <p:ext uri="{BB962C8B-B14F-4D97-AF65-F5344CB8AC3E}">
        <p14:creationId xmlns:p14="http://schemas.microsoft.com/office/powerpoint/2010/main" val="27402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0D6E-CF82-4775-8065-FBC2D6333716}"/>
              </a:ext>
            </a:extLst>
          </p:cNvPr>
          <p:cNvSpPr>
            <a:spLocks noGrp="1"/>
          </p:cNvSpPr>
          <p:nvPr>
            <p:ph type="title"/>
          </p:nvPr>
        </p:nvSpPr>
        <p:spPr>
          <a:xfrm>
            <a:off x="971552" y="1062801"/>
            <a:ext cx="6646104" cy="509437"/>
          </a:xfrm>
          <a:ln>
            <a:solidFill>
              <a:schemeClr val="tx1"/>
            </a:solidFill>
          </a:ln>
        </p:spPr>
        <p:txBody>
          <a:bodyPr>
            <a:noAutofit/>
          </a:bodyPr>
          <a:lstStyle/>
          <a:p>
            <a:r>
              <a:rPr lang="en-GB" sz="2600" b="1" dirty="0"/>
              <a:t>The UoM English  Curriculum</a:t>
            </a:r>
          </a:p>
        </p:txBody>
      </p:sp>
      <p:sp>
        <p:nvSpPr>
          <p:cNvPr id="3" name="Content Placeholder 2">
            <a:extLst>
              <a:ext uri="{FF2B5EF4-FFF2-40B4-BE49-F238E27FC236}">
                <a16:creationId xmlns:a16="http://schemas.microsoft.com/office/drawing/2014/main" id="{E2FDAC6D-E96E-40DA-B3D5-89C8BF3D44C2}"/>
              </a:ext>
            </a:extLst>
          </p:cNvPr>
          <p:cNvSpPr>
            <a:spLocks noGrp="1"/>
          </p:cNvSpPr>
          <p:nvPr>
            <p:ph idx="1"/>
          </p:nvPr>
        </p:nvSpPr>
        <p:spPr>
          <a:xfrm>
            <a:off x="4871647" y="3322998"/>
            <a:ext cx="1618832" cy="2546825"/>
          </a:xfrm>
          <a:ln>
            <a:solidFill>
              <a:schemeClr val="tx1"/>
            </a:solidFill>
          </a:ln>
        </p:spPr>
        <p:txBody>
          <a:bodyPr>
            <a:normAutofit/>
          </a:bodyPr>
          <a:lstStyle/>
          <a:p>
            <a:r>
              <a:rPr lang="en-GB" sz="900" b="1" dirty="0"/>
              <a:t>Working with SEND students  </a:t>
            </a:r>
          </a:p>
          <a:p>
            <a:r>
              <a:rPr lang="en-GB" sz="900" b="1" dirty="0"/>
              <a:t>Working with EAL students</a:t>
            </a:r>
          </a:p>
          <a:p>
            <a:r>
              <a:rPr lang="en-GB" sz="900" b="1" dirty="0"/>
              <a:t>Dual coding</a:t>
            </a:r>
          </a:p>
          <a:p>
            <a:r>
              <a:rPr lang="en-GB" sz="900" b="1" dirty="0"/>
              <a:t>Lesson planning for ECT year </a:t>
            </a:r>
          </a:p>
          <a:p>
            <a:r>
              <a:rPr lang="en-GB" sz="900" b="1" dirty="0"/>
              <a:t>Collaborative learning</a:t>
            </a:r>
          </a:p>
          <a:p>
            <a:r>
              <a:rPr lang="en-GB" sz="900" b="1" dirty="0"/>
              <a:t>Support for assignments </a:t>
            </a:r>
          </a:p>
          <a:p>
            <a:r>
              <a:rPr lang="en-GB" sz="900" b="1" dirty="0"/>
              <a:t>Inclusive practice </a:t>
            </a:r>
          </a:p>
          <a:p>
            <a:r>
              <a:rPr lang="en-GB" sz="900" b="1" dirty="0"/>
              <a:t>Subject knowledge : English Language and English Literature</a:t>
            </a:r>
          </a:p>
          <a:p>
            <a:endParaRPr lang="en-GB" sz="900" b="1" dirty="0"/>
          </a:p>
          <a:p>
            <a:endParaRPr lang="en-GB" sz="1050" b="1" dirty="0"/>
          </a:p>
          <a:p>
            <a:endParaRPr lang="en-GB" sz="1050" dirty="0"/>
          </a:p>
          <a:p>
            <a:endParaRPr lang="en-GB" sz="1050" dirty="0"/>
          </a:p>
          <a:p>
            <a:endParaRPr lang="en-GB" sz="1050" dirty="0"/>
          </a:p>
        </p:txBody>
      </p:sp>
      <p:sp>
        <p:nvSpPr>
          <p:cNvPr id="4" name="Rectangle 3">
            <a:extLst>
              <a:ext uri="{FF2B5EF4-FFF2-40B4-BE49-F238E27FC236}">
                <a16:creationId xmlns:a16="http://schemas.microsoft.com/office/drawing/2014/main" id="{678C2671-437E-4B70-9BE5-A60C6F0B389D}"/>
              </a:ext>
            </a:extLst>
          </p:cNvPr>
          <p:cNvSpPr/>
          <p:nvPr/>
        </p:nvSpPr>
        <p:spPr>
          <a:xfrm>
            <a:off x="200466" y="1778795"/>
            <a:ext cx="1684606" cy="109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Block 1: Sept/Oct </a:t>
            </a:r>
          </a:p>
          <a:p>
            <a:pPr algn="ctr"/>
            <a:r>
              <a:rPr lang="en-GB" sz="1050" dirty="0">
                <a:solidFill>
                  <a:schemeClr val="tx1"/>
                </a:solidFill>
              </a:rPr>
              <a:t>Purpose: Induction, developing skills, establishing foundations and growing awareness of key themes and debates </a:t>
            </a:r>
          </a:p>
        </p:txBody>
      </p:sp>
      <p:sp>
        <p:nvSpPr>
          <p:cNvPr id="5" name="Arrow: Right 4">
            <a:extLst>
              <a:ext uri="{FF2B5EF4-FFF2-40B4-BE49-F238E27FC236}">
                <a16:creationId xmlns:a16="http://schemas.microsoft.com/office/drawing/2014/main" id="{E2262DAA-814C-4A3B-8C40-CC1D3703F2F2}"/>
              </a:ext>
            </a:extLst>
          </p:cNvPr>
          <p:cNvSpPr/>
          <p:nvPr/>
        </p:nvSpPr>
        <p:spPr>
          <a:xfrm>
            <a:off x="2103709" y="2125376"/>
            <a:ext cx="267023" cy="36347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D519217C-A85F-4444-A469-AAAA675A9868}"/>
              </a:ext>
            </a:extLst>
          </p:cNvPr>
          <p:cNvSpPr/>
          <p:nvPr/>
        </p:nvSpPr>
        <p:spPr>
          <a:xfrm>
            <a:off x="2550041" y="1778795"/>
            <a:ext cx="1618833" cy="10987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Block 2: January </a:t>
            </a:r>
          </a:p>
          <a:p>
            <a:pPr algn="ctr"/>
            <a:r>
              <a:rPr lang="en-GB" sz="1050" dirty="0">
                <a:solidFill>
                  <a:schemeClr val="tx1"/>
                </a:solidFill>
              </a:rPr>
              <a:t>Purpose: Deepening understanding, extending practice, broadening curriculum knowledge, adaptive and creative teaching</a:t>
            </a:r>
          </a:p>
        </p:txBody>
      </p:sp>
      <p:sp>
        <p:nvSpPr>
          <p:cNvPr id="7" name="Arrow: Right 6">
            <a:extLst>
              <a:ext uri="{FF2B5EF4-FFF2-40B4-BE49-F238E27FC236}">
                <a16:creationId xmlns:a16="http://schemas.microsoft.com/office/drawing/2014/main" id="{8B1625A3-5432-4735-8161-2F405E2899DE}"/>
              </a:ext>
            </a:extLst>
          </p:cNvPr>
          <p:cNvSpPr/>
          <p:nvPr/>
        </p:nvSpPr>
        <p:spPr>
          <a:xfrm>
            <a:off x="4380994" y="2146436"/>
            <a:ext cx="293000" cy="363474"/>
          </a:xfrm>
          <a:prstGeom prst="rightArrow">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06DFCA7F-375A-485C-A628-98066BBD5D54}"/>
              </a:ext>
            </a:extLst>
          </p:cNvPr>
          <p:cNvSpPr/>
          <p:nvPr/>
        </p:nvSpPr>
        <p:spPr>
          <a:xfrm>
            <a:off x="4905492" y="1778794"/>
            <a:ext cx="1618834" cy="10987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Block 3: March </a:t>
            </a:r>
          </a:p>
          <a:p>
            <a:pPr algn="ctr"/>
            <a:r>
              <a:rPr lang="en-GB" sz="1050" dirty="0">
                <a:solidFill>
                  <a:schemeClr val="tx1"/>
                </a:solidFill>
              </a:rPr>
              <a:t>Purpose:  Developing agency, impacting on practice, curriculum building, adaptive teaching, educational research</a:t>
            </a:r>
          </a:p>
        </p:txBody>
      </p:sp>
      <p:sp>
        <p:nvSpPr>
          <p:cNvPr id="9" name="TextBox 8">
            <a:extLst>
              <a:ext uri="{FF2B5EF4-FFF2-40B4-BE49-F238E27FC236}">
                <a16:creationId xmlns:a16="http://schemas.microsoft.com/office/drawing/2014/main" id="{4D052D0D-2B51-4571-AF0B-702F8C8C75D4}"/>
              </a:ext>
            </a:extLst>
          </p:cNvPr>
          <p:cNvSpPr txBox="1"/>
          <p:nvPr/>
        </p:nvSpPr>
        <p:spPr>
          <a:xfrm>
            <a:off x="200466" y="3322999"/>
            <a:ext cx="1730327" cy="3000821"/>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r>
              <a:rPr lang="en-GB" sz="900" b="1" dirty="0"/>
              <a:t>Micro teaching</a:t>
            </a:r>
          </a:p>
          <a:p>
            <a:pPr marL="214313" indent="-214313">
              <a:buFont typeface="Arial" panose="020B0604020202020204" pitchFamily="34" charset="0"/>
              <a:buChar char="•"/>
            </a:pPr>
            <a:r>
              <a:rPr lang="en-GB" sz="900" b="1" dirty="0"/>
              <a:t>Lesson Planning </a:t>
            </a:r>
          </a:p>
          <a:p>
            <a:pPr marL="214313" indent="-214313">
              <a:buFont typeface="Arial" panose="020B0604020202020204" pitchFamily="34" charset="0"/>
              <a:buChar char="•"/>
            </a:pPr>
            <a:r>
              <a:rPr lang="en-GB" sz="900" b="1" dirty="0"/>
              <a:t>What makes great teaching?</a:t>
            </a:r>
          </a:p>
          <a:p>
            <a:pPr marL="214313" indent="-214313">
              <a:buFont typeface="Arial" panose="020B0604020202020204" pitchFamily="34" charset="0"/>
              <a:buChar char="•"/>
            </a:pPr>
            <a:r>
              <a:rPr lang="en-GB" sz="900" b="1" dirty="0"/>
              <a:t>Curriculum : English Language KS3 </a:t>
            </a:r>
            <a:r>
              <a:rPr lang="en-GB" sz="900" b="1"/>
              <a:t>and KS4</a:t>
            </a:r>
            <a:endParaRPr lang="en-GB" sz="900" b="1" dirty="0"/>
          </a:p>
          <a:p>
            <a:pPr marL="214313" indent="-214313">
              <a:buFont typeface="Arial" panose="020B0604020202020204" pitchFamily="34" charset="0"/>
              <a:buChar char="•"/>
            </a:pPr>
            <a:r>
              <a:rPr lang="en-GB" sz="900" b="1" dirty="0"/>
              <a:t>Curriculum : English Literature KS3 and KS4</a:t>
            </a:r>
          </a:p>
          <a:p>
            <a:pPr marL="214313" indent="-214313">
              <a:buFont typeface="Arial" panose="020B0604020202020204" pitchFamily="34" charset="0"/>
              <a:buChar char="•"/>
            </a:pPr>
            <a:r>
              <a:rPr lang="en-GB" sz="900" b="1" dirty="0"/>
              <a:t>Subject knowledge: English language and English Literature </a:t>
            </a:r>
          </a:p>
          <a:p>
            <a:pPr marL="128588" indent="-128588">
              <a:buFont typeface="Arial" panose="020B0604020202020204" pitchFamily="34" charset="0"/>
              <a:buChar char="•"/>
            </a:pPr>
            <a:r>
              <a:rPr lang="en-GB" sz="900" b="1" dirty="0"/>
              <a:t>   Cognitive Science</a:t>
            </a:r>
          </a:p>
          <a:p>
            <a:pPr marL="214313" indent="-214313">
              <a:buFont typeface="Arial" panose="020B0604020202020204" pitchFamily="34" charset="0"/>
              <a:buChar char="•"/>
            </a:pPr>
            <a:r>
              <a:rPr lang="en-GB" sz="900" b="1" dirty="0"/>
              <a:t>Behaviour management</a:t>
            </a:r>
          </a:p>
          <a:p>
            <a:pPr marL="214313" indent="-214313">
              <a:buFont typeface="Arial" panose="020B0604020202020204" pitchFamily="34" charset="0"/>
              <a:buChar char="•"/>
            </a:pPr>
            <a:r>
              <a:rPr lang="en-GB" sz="900" b="1" dirty="0"/>
              <a:t>Assessment for Learning </a:t>
            </a:r>
          </a:p>
          <a:p>
            <a:pPr marL="214313" indent="-214313">
              <a:buFont typeface="Arial" panose="020B0604020202020204" pitchFamily="34" charset="0"/>
              <a:buChar char="•"/>
            </a:pPr>
            <a:r>
              <a:rPr lang="en-GB" sz="900" b="1" dirty="0"/>
              <a:t>Big Picture philosophy</a:t>
            </a:r>
          </a:p>
          <a:p>
            <a:pPr marL="214313" indent="-214313">
              <a:buFont typeface="Arial" panose="020B0604020202020204" pitchFamily="34" charset="0"/>
              <a:buChar char="•"/>
            </a:pPr>
            <a:r>
              <a:rPr lang="en-GB" sz="900" b="1" dirty="0"/>
              <a:t>Decolonising and diversifying the curriculum</a:t>
            </a:r>
          </a:p>
          <a:p>
            <a:pPr marL="214313" indent="-214313">
              <a:buFont typeface="Arial" panose="020B0604020202020204" pitchFamily="34" charset="0"/>
              <a:buChar char="•"/>
            </a:pPr>
            <a:r>
              <a:rPr lang="en-GB" sz="900" b="1" dirty="0"/>
              <a:t>Differentiation</a:t>
            </a:r>
          </a:p>
          <a:p>
            <a:pPr marL="214313" indent="-214313">
              <a:buFont typeface="Arial" panose="020B0604020202020204" pitchFamily="34" charset="0"/>
              <a:buChar char="•"/>
            </a:pPr>
            <a:r>
              <a:rPr lang="en-GB" sz="900" b="1" dirty="0"/>
              <a:t>Support for assignments  </a:t>
            </a:r>
          </a:p>
          <a:p>
            <a:pPr marL="214313" indent="-214313">
              <a:buFont typeface="Arial" panose="020B0604020202020204" pitchFamily="34" charset="0"/>
              <a:buChar char="•"/>
            </a:pPr>
            <a:endParaRPr lang="en-GB" sz="900" b="1" dirty="0"/>
          </a:p>
        </p:txBody>
      </p:sp>
      <p:sp>
        <p:nvSpPr>
          <p:cNvPr id="12" name="TextBox 11">
            <a:extLst>
              <a:ext uri="{FF2B5EF4-FFF2-40B4-BE49-F238E27FC236}">
                <a16:creationId xmlns:a16="http://schemas.microsoft.com/office/drawing/2014/main" id="{69F96B76-D71C-4CDA-BA84-45DEE7228848}"/>
              </a:ext>
            </a:extLst>
          </p:cNvPr>
          <p:cNvSpPr txBox="1"/>
          <p:nvPr/>
        </p:nvSpPr>
        <p:spPr>
          <a:xfrm>
            <a:off x="2701256" y="3322998"/>
            <a:ext cx="1785160" cy="3000821"/>
          </a:xfrm>
          <a:prstGeom prst="rect">
            <a:avLst/>
          </a:prstGeom>
          <a:solidFill>
            <a:schemeClr val="bg1"/>
          </a:solidFill>
          <a:ln>
            <a:solidFill>
              <a:schemeClr val="tx1"/>
            </a:solidFill>
          </a:ln>
        </p:spPr>
        <p:txBody>
          <a:bodyPr wrap="square" rtlCol="0">
            <a:spAutoFit/>
          </a:bodyPr>
          <a:lstStyle/>
          <a:p>
            <a:pPr marL="214313" indent="-214313">
              <a:buFont typeface="Arial" panose="020B0604020202020204" pitchFamily="34" charset="0"/>
              <a:buChar char="•"/>
            </a:pPr>
            <a:r>
              <a:rPr lang="en-GB" sz="900" b="1" dirty="0"/>
              <a:t>Planning and enquiry questions</a:t>
            </a:r>
          </a:p>
          <a:p>
            <a:pPr marL="214313" indent="-214313">
              <a:buFont typeface="Arial" panose="020B0604020202020204" pitchFamily="34" charset="0"/>
              <a:buChar char="•"/>
            </a:pPr>
            <a:r>
              <a:rPr lang="en-GB" sz="900" b="1" dirty="0"/>
              <a:t>Barriers to Learning </a:t>
            </a:r>
          </a:p>
          <a:p>
            <a:pPr marL="214313" indent="-214313">
              <a:buFont typeface="Arial" panose="020B0604020202020204" pitchFamily="34" charset="0"/>
              <a:buChar char="•"/>
            </a:pPr>
            <a:r>
              <a:rPr lang="en-GB" sz="900" b="1" dirty="0"/>
              <a:t>KS5 English Language  curriculum </a:t>
            </a:r>
          </a:p>
          <a:p>
            <a:pPr marL="214313" indent="-214313">
              <a:buFont typeface="Arial" panose="020B0604020202020204" pitchFamily="34" charset="0"/>
              <a:buChar char="•"/>
            </a:pPr>
            <a:r>
              <a:rPr lang="en-GB" sz="900" b="1" dirty="0"/>
              <a:t>KS5 English Literature curriculum</a:t>
            </a:r>
          </a:p>
          <a:p>
            <a:pPr marL="214313" indent="-214313">
              <a:buFont typeface="Arial" panose="020B0604020202020204" pitchFamily="34" charset="0"/>
              <a:buChar char="•"/>
            </a:pPr>
            <a:r>
              <a:rPr lang="en-GB" sz="900" b="1" dirty="0"/>
              <a:t>Post 16 curriculum </a:t>
            </a:r>
          </a:p>
          <a:p>
            <a:pPr marL="214313" indent="-214313">
              <a:buFont typeface="Arial" panose="020B0604020202020204" pitchFamily="34" charset="0"/>
              <a:buChar char="•"/>
            </a:pPr>
            <a:r>
              <a:rPr lang="en-GB" sz="900" b="1" dirty="0"/>
              <a:t>Drama in the  English classroom</a:t>
            </a:r>
          </a:p>
          <a:p>
            <a:pPr marL="214313" indent="-214313">
              <a:buFont typeface="Arial" panose="020B0604020202020204" pitchFamily="34" charset="0"/>
              <a:buChar char="•"/>
            </a:pPr>
            <a:r>
              <a:rPr lang="en-GB" sz="900" b="1" dirty="0"/>
              <a:t>Decolonising and diversifying the curriculum</a:t>
            </a:r>
          </a:p>
          <a:p>
            <a:pPr marL="214313" indent="-214313">
              <a:buFont typeface="Arial" panose="020B0604020202020204" pitchFamily="34" charset="0"/>
              <a:buChar char="•"/>
            </a:pPr>
            <a:r>
              <a:rPr lang="en-GB" sz="900" b="1" dirty="0"/>
              <a:t>Applying for jobs</a:t>
            </a:r>
          </a:p>
          <a:p>
            <a:pPr marL="214313" indent="-214313">
              <a:buFont typeface="Arial" panose="020B0604020202020204" pitchFamily="34" charset="0"/>
              <a:buChar char="•"/>
            </a:pPr>
            <a:r>
              <a:rPr lang="en-GB" sz="900" b="1" dirty="0"/>
              <a:t>Support for assignments</a:t>
            </a:r>
          </a:p>
          <a:p>
            <a:pPr marL="214313" indent="-214313">
              <a:buFont typeface="Arial" panose="020B0604020202020204" pitchFamily="34" charset="0"/>
              <a:buChar char="•"/>
            </a:pPr>
            <a:r>
              <a:rPr lang="en-GB" sz="900" b="1" dirty="0"/>
              <a:t>Voice coaching and classroom management </a:t>
            </a:r>
          </a:p>
          <a:p>
            <a:pPr marL="214313" indent="-214313">
              <a:buFont typeface="Arial" panose="020B0604020202020204" pitchFamily="34" charset="0"/>
              <a:buChar char="•"/>
            </a:pPr>
            <a:r>
              <a:rPr lang="en-GB" sz="900" b="1" dirty="0"/>
              <a:t>Assessment  </a:t>
            </a:r>
          </a:p>
          <a:p>
            <a:pPr marL="214313" indent="-214313">
              <a:buFont typeface="Arial" panose="020B0604020202020204" pitchFamily="34" charset="0"/>
              <a:buChar char="•"/>
            </a:pPr>
            <a:r>
              <a:rPr lang="en-GB" sz="900" b="1" dirty="0"/>
              <a:t>Subject knowledge : English language and Literature</a:t>
            </a:r>
          </a:p>
        </p:txBody>
      </p:sp>
      <p:sp>
        <p:nvSpPr>
          <p:cNvPr id="13" name="Arrow: Down 12">
            <a:extLst>
              <a:ext uri="{FF2B5EF4-FFF2-40B4-BE49-F238E27FC236}">
                <a16:creationId xmlns:a16="http://schemas.microsoft.com/office/drawing/2014/main" id="{DADB1912-0EE9-4D47-BAFC-3B6922C1297A}"/>
              </a:ext>
            </a:extLst>
          </p:cNvPr>
          <p:cNvSpPr/>
          <p:nvPr/>
        </p:nvSpPr>
        <p:spPr>
          <a:xfrm>
            <a:off x="1013049" y="3028239"/>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Arrow: Down 13">
            <a:extLst>
              <a:ext uri="{FF2B5EF4-FFF2-40B4-BE49-F238E27FC236}">
                <a16:creationId xmlns:a16="http://schemas.microsoft.com/office/drawing/2014/main" id="{1DA166DB-E439-46C0-A1F8-D5CC8E6E7FDD}"/>
              </a:ext>
            </a:extLst>
          </p:cNvPr>
          <p:cNvSpPr/>
          <p:nvPr/>
        </p:nvSpPr>
        <p:spPr>
          <a:xfrm>
            <a:off x="3259841"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Arrow: Down 14">
            <a:extLst>
              <a:ext uri="{FF2B5EF4-FFF2-40B4-BE49-F238E27FC236}">
                <a16:creationId xmlns:a16="http://schemas.microsoft.com/office/drawing/2014/main" id="{1B500473-FBA4-4C33-90FE-49A8959D7752}"/>
              </a:ext>
            </a:extLst>
          </p:cNvPr>
          <p:cNvSpPr/>
          <p:nvPr/>
        </p:nvSpPr>
        <p:spPr>
          <a:xfrm>
            <a:off x="5681064"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611C8AB1-1961-45DF-8C23-64D52210A240}"/>
              </a:ext>
            </a:extLst>
          </p:cNvPr>
          <p:cNvPicPr>
            <a:picLocks noChangeAspect="1"/>
          </p:cNvPicPr>
          <p:nvPr/>
        </p:nvPicPr>
        <p:blipFill>
          <a:blip r:embed="rId2"/>
          <a:stretch>
            <a:fillRect/>
          </a:stretch>
        </p:blipFill>
        <p:spPr>
          <a:xfrm>
            <a:off x="6755824" y="2131560"/>
            <a:ext cx="306350" cy="393226"/>
          </a:xfrm>
          <a:prstGeom prst="rect">
            <a:avLst/>
          </a:prstGeom>
        </p:spPr>
      </p:pic>
      <p:sp>
        <p:nvSpPr>
          <p:cNvPr id="19" name="Rectangle 18">
            <a:extLst>
              <a:ext uri="{FF2B5EF4-FFF2-40B4-BE49-F238E27FC236}">
                <a16:creationId xmlns:a16="http://schemas.microsoft.com/office/drawing/2014/main" id="{AF8CB5DE-C762-44B2-91FB-C25BC76D91EC}"/>
              </a:ext>
            </a:extLst>
          </p:cNvPr>
          <p:cNvSpPr/>
          <p:nvPr/>
        </p:nvSpPr>
        <p:spPr>
          <a:xfrm>
            <a:off x="7260942" y="1778794"/>
            <a:ext cx="1618833" cy="10987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Block 4: June</a:t>
            </a:r>
          </a:p>
          <a:p>
            <a:pPr algn="ctr"/>
            <a:r>
              <a:rPr lang="en-GB" sz="1050" dirty="0">
                <a:solidFill>
                  <a:schemeClr val="tx1"/>
                </a:solidFill>
              </a:rPr>
              <a:t>Purpose: Developing autonomy, developing agency, enrichment and enhancement, joining the profession</a:t>
            </a:r>
          </a:p>
        </p:txBody>
      </p:sp>
      <p:sp>
        <p:nvSpPr>
          <p:cNvPr id="20" name="Arrow: Down 19">
            <a:extLst>
              <a:ext uri="{FF2B5EF4-FFF2-40B4-BE49-F238E27FC236}">
                <a16:creationId xmlns:a16="http://schemas.microsoft.com/office/drawing/2014/main" id="{6A03ED91-F6A3-41F8-904B-13EFCE2E4674}"/>
              </a:ext>
            </a:extLst>
          </p:cNvPr>
          <p:cNvSpPr/>
          <p:nvPr/>
        </p:nvSpPr>
        <p:spPr>
          <a:xfrm>
            <a:off x="7970742" y="3084110"/>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extBox 20">
            <a:extLst>
              <a:ext uri="{FF2B5EF4-FFF2-40B4-BE49-F238E27FC236}">
                <a16:creationId xmlns:a16="http://schemas.microsoft.com/office/drawing/2014/main" id="{1EA293AC-90BB-41AA-9247-14D56F60D8F0}"/>
              </a:ext>
            </a:extLst>
          </p:cNvPr>
          <p:cNvSpPr txBox="1"/>
          <p:nvPr/>
        </p:nvSpPr>
        <p:spPr>
          <a:xfrm>
            <a:off x="7217570" y="3197211"/>
            <a:ext cx="1618833" cy="1615827"/>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endParaRPr lang="en-GB" sz="900" b="1" dirty="0"/>
          </a:p>
          <a:p>
            <a:pPr marL="214313" indent="-214313">
              <a:buFont typeface="Arial" panose="020B0604020202020204" pitchFamily="34" charset="0"/>
              <a:buChar char="•"/>
            </a:pPr>
            <a:r>
              <a:rPr lang="en-GB" sz="900" b="1" dirty="0"/>
              <a:t>Considerations for the ECT phase</a:t>
            </a:r>
          </a:p>
          <a:p>
            <a:pPr marL="214313" indent="-214313">
              <a:buFont typeface="Arial" panose="020B0604020202020204" pitchFamily="34" charset="0"/>
              <a:buChar char="•"/>
            </a:pPr>
            <a:r>
              <a:rPr lang="en-GB" sz="900" b="1" dirty="0"/>
              <a:t>Experiential learning</a:t>
            </a:r>
          </a:p>
          <a:p>
            <a:pPr marL="214313" indent="-214313">
              <a:buFont typeface="Arial" panose="020B0604020202020204" pitchFamily="34" charset="0"/>
              <a:buChar char="•"/>
            </a:pPr>
            <a:r>
              <a:rPr lang="en-GB" sz="900" b="1" dirty="0"/>
              <a:t>Planning an out of school activity</a:t>
            </a:r>
          </a:p>
          <a:p>
            <a:pPr marL="214313" indent="-214313">
              <a:buFont typeface="Arial" panose="020B0604020202020204" pitchFamily="34" charset="0"/>
              <a:buChar char="•"/>
            </a:pPr>
            <a:r>
              <a:rPr lang="en-GB" sz="900" b="1" dirty="0"/>
              <a:t>Decolonising and diversifying the curriculum</a:t>
            </a:r>
          </a:p>
          <a:p>
            <a:pPr marL="214313" indent="-214313">
              <a:buFont typeface="Arial" panose="020B0604020202020204" pitchFamily="34" charset="0"/>
              <a:buChar char="•"/>
            </a:pPr>
            <a:endParaRPr lang="en-GB" sz="900" b="1" dirty="0"/>
          </a:p>
          <a:p>
            <a:pPr marL="214313" indent="-214313">
              <a:buFont typeface="Arial" panose="020B0604020202020204" pitchFamily="34" charset="0"/>
              <a:buChar char="•"/>
            </a:pPr>
            <a:endParaRPr lang="en-GB" sz="900" b="1" dirty="0"/>
          </a:p>
        </p:txBody>
      </p:sp>
      <p:sp>
        <p:nvSpPr>
          <p:cNvPr id="10" name="TextBox 9"/>
          <p:cNvSpPr txBox="1"/>
          <p:nvPr/>
        </p:nvSpPr>
        <p:spPr>
          <a:xfrm>
            <a:off x="7151914" y="5109612"/>
            <a:ext cx="1727861" cy="738664"/>
          </a:xfrm>
          <a:prstGeom prst="rect">
            <a:avLst/>
          </a:prstGeom>
          <a:noFill/>
          <a:ln>
            <a:noFill/>
          </a:ln>
        </p:spPr>
        <p:txBody>
          <a:bodyPr wrap="square" rtlCol="0">
            <a:spAutoFit/>
          </a:bodyPr>
          <a:lstStyle/>
          <a:p>
            <a:r>
              <a:rPr lang="en-GB" sz="1050" dirty="0"/>
              <a:t>Most sessions are supported through pre-reading and/or post reading research articles  </a:t>
            </a:r>
          </a:p>
        </p:txBody>
      </p:sp>
      <p:sp>
        <p:nvSpPr>
          <p:cNvPr id="16" name="TextBox 15">
            <a:extLst>
              <a:ext uri="{FF2B5EF4-FFF2-40B4-BE49-F238E27FC236}">
                <a16:creationId xmlns:a16="http://schemas.microsoft.com/office/drawing/2014/main" id="{3D89EDCF-1551-0422-584A-A2E9EFA490C4}"/>
              </a:ext>
            </a:extLst>
          </p:cNvPr>
          <p:cNvSpPr txBox="1"/>
          <p:nvPr/>
        </p:nvSpPr>
        <p:spPr>
          <a:xfrm>
            <a:off x="261257" y="6237514"/>
            <a:ext cx="8572500" cy="646331"/>
          </a:xfrm>
          <a:prstGeom prst="rect">
            <a:avLst/>
          </a:prstGeom>
          <a:solidFill>
            <a:srgbClr val="FFFF00"/>
          </a:solidFill>
        </p:spPr>
        <p:txBody>
          <a:bodyPr wrap="square" rtlCol="0">
            <a:spAutoFit/>
          </a:bodyPr>
          <a:lstStyle/>
          <a:p>
            <a:r>
              <a:rPr lang="en-GB" b="1" dirty="0"/>
              <a:t>This overview illustrates that all of the suggestions in the CCF are integrated into the subject curriculum….and much, much more</a:t>
            </a:r>
          </a:p>
        </p:txBody>
      </p:sp>
      <p:sp>
        <p:nvSpPr>
          <p:cNvPr id="17" name="Title 2">
            <a:extLst>
              <a:ext uri="{FF2B5EF4-FFF2-40B4-BE49-F238E27FC236}">
                <a16:creationId xmlns:a16="http://schemas.microsoft.com/office/drawing/2014/main" id="{564CCFFE-59EB-7BB1-C2C7-4BAA861651D0}"/>
              </a:ext>
            </a:extLst>
          </p:cNvPr>
          <p:cNvSpPr txBox="1">
            <a:spLocks/>
          </p:cNvSpPr>
          <p:nvPr/>
        </p:nvSpPr>
        <p:spPr bwMode="auto">
          <a:xfrm>
            <a:off x="2320835" y="44624"/>
            <a:ext cx="6571645" cy="943553"/>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defTabSz="914400"/>
            <a:r>
              <a:rPr lang="en-GB" dirty="0"/>
              <a:t>UoM PGCE English aka ‘CCF plus’</a:t>
            </a:r>
            <a:endParaRPr lang="en-GB" i="1" dirty="0">
              <a:solidFill>
                <a:srgbClr val="FF0000"/>
              </a:solidFill>
            </a:endParaRPr>
          </a:p>
        </p:txBody>
      </p:sp>
    </p:spTree>
    <p:extLst>
      <p:ext uri="{BB962C8B-B14F-4D97-AF65-F5344CB8AC3E}">
        <p14:creationId xmlns:p14="http://schemas.microsoft.com/office/powerpoint/2010/main" val="2793956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0A3F4-A645-2A4B-946A-1EA83B800453}"/>
              </a:ext>
            </a:extLst>
          </p:cNvPr>
          <p:cNvSpPr>
            <a:spLocks noGrp="1"/>
          </p:cNvSpPr>
          <p:nvPr>
            <p:ph idx="1"/>
          </p:nvPr>
        </p:nvSpPr>
        <p:spPr>
          <a:xfrm>
            <a:off x="683568" y="1844824"/>
            <a:ext cx="8085584" cy="4608512"/>
          </a:xfrm>
        </p:spPr>
        <p:txBody>
          <a:bodyPr>
            <a:noAutofit/>
          </a:bodyPr>
          <a:lstStyle/>
          <a:p>
            <a:r>
              <a:rPr lang="en-GB" sz="2700" dirty="0"/>
              <a:t>We will definitely not be working through the CCF in a ‘mechanical’ or ‘checklist’ fashion with trainees.</a:t>
            </a:r>
          </a:p>
          <a:p>
            <a:pPr marL="0" indent="0">
              <a:buNone/>
            </a:pPr>
            <a:endParaRPr lang="en-GB" sz="1200" dirty="0"/>
          </a:p>
          <a:p>
            <a:r>
              <a:rPr lang="en-GB" sz="2700" dirty="0"/>
              <a:t>However, the Progress Matrix – which trainees will be working with throughout the year – contains prompts and pointers that are based on the CCF. You will have access to your trainee’s progress matrix and can use this to inform formative discussions.</a:t>
            </a:r>
          </a:p>
          <a:p>
            <a:pPr marL="0" indent="0">
              <a:buNone/>
            </a:pPr>
            <a:endParaRPr lang="en-GB" sz="1200" dirty="0"/>
          </a:p>
          <a:p>
            <a:r>
              <a:rPr lang="en-GB" sz="2700" dirty="0"/>
              <a:t>Have a look at the following slide for a worked example. </a:t>
            </a:r>
            <a:endParaRPr lang="en-GB" sz="2700" b="1" dirty="0">
              <a:solidFill>
                <a:schemeClr val="bg1">
                  <a:lumMod val="50000"/>
                </a:schemeClr>
              </a:solidFill>
            </a:endParaRPr>
          </a:p>
        </p:txBody>
      </p:sp>
      <p:sp>
        <p:nvSpPr>
          <p:cNvPr id="4" name="Slide Number Placeholder 3">
            <a:extLst>
              <a:ext uri="{FF2B5EF4-FFF2-40B4-BE49-F238E27FC236}">
                <a16:creationId xmlns:a16="http://schemas.microsoft.com/office/drawing/2014/main" id="{82F1A010-776D-F848-A8CB-17369BC46C94}"/>
              </a:ext>
            </a:extLst>
          </p:cNvPr>
          <p:cNvSpPr>
            <a:spLocks noGrp="1"/>
          </p:cNvSpPr>
          <p:nvPr>
            <p:ph type="sldNum" sz="quarter" idx="12"/>
          </p:nvPr>
        </p:nvSpPr>
        <p:spPr/>
        <p:txBody>
          <a:bodyPr/>
          <a:lstStyle/>
          <a:p>
            <a:pPr>
              <a:defRPr/>
            </a:pPr>
            <a:fld id="{943B7397-9B2C-4584-ABED-FEF2EADD0823}" type="slidenum">
              <a:rPr lang="en-GB" smtClean="0"/>
              <a:pPr>
                <a:defRPr/>
              </a:pPr>
              <a:t>45</a:t>
            </a:fld>
            <a:endParaRPr lang="en-GB" dirty="0"/>
          </a:p>
        </p:txBody>
      </p:sp>
      <p:sp>
        <p:nvSpPr>
          <p:cNvPr id="5" name="Title 2">
            <a:extLst>
              <a:ext uri="{FF2B5EF4-FFF2-40B4-BE49-F238E27FC236}">
                <a16:creationId xmlns:a16="http://schemas.microsoft.com/office/drawing/2014/main" id="{37DD0A9A-3CDA-3E48-99D7-128590623DC2}"/>
              </a:ext>
            </a:extLst>
          </p:cNvPr>
          <p:cNvSpPr txBox="1">
            <a:spLocks/>
          </p:cNvSpPr>
          <p:nvPr/>
        </p:nvSpPr>
        <p:spPr>
          <a:xfrm>
            <a:off x="724544" y="595710"/>
            <a:ext cx="8085584" cy="1105098"/>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a:t>When will you encounter the CCF?</a:t>
            </a:r>
          </a:p>
        </p:txBody>
      </p:sp>
    </p:spTree>
    <p:extLst>
      <p:ext uri="{BB962C8B-B14F-4D97-AF65-F5344CB8AC3E}">
        <p14:creationId xmlns:p14="http://schemas.microsoft.com/office/powerpoint/2010/main" val="911779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AD23454-5385-2FEB-D8DA-A936139BDE25}"/>
              </a:ext>
            </a:extLst>
          </p:cNvPr>
          <p:cNvGraphicFramePr>
            <a:graphicFrameLocks noGrp="1"/>
          </p:cNvGraphicFramePr>
          <p:nvPr>
            <p:ph idx="1"/>
            <p:extLst>
              <p:ext uri="{D42A27DB-BD31-4B8C-83A1-F6EECF244321}">
                <p14:modId xmlns:p14="http://schemas.microsoft.com/office/powerpoint/2010/main" val="3567784298"/>
              </p:ext>
            </p:extLst>
          </p:nvPr>
        </p:nvGraphicFramePr>
        <p:xfrm>
          <a:off x="0" y="0"/>
          <a:ext cx="9144000" cy="16236431"/>
        </p:xfrm>
        <a:graphic>
          <a:graphicData uri="http://schemas.openxmlformats.org/drawingml/2006/table">
            <a:tbl>
              <a:tblPr bandRow="1"/>
              <a:tblGrid>
                <a:gridCol w="1250257">
                  <a:extLst>
                    <a:ext uri="{9D8B030D-6E8A-4147-A177-3AD203B41FA5}">
                      <a16:colId xmlns:a16="http://schemas.microsoft.com/office/drawing/2014/main" val="389732350"/>
                    </a:ext>
                  </a:extLst>
                </a:gridCol>
                <a:gridCol w="1327328">
                  <a:extLst>
                    <a:ext uri="{9D8B030D-6E8A-4147-A177-3AD203B41FA5}">
                      <a16:colId xmlns:a16="http://schemas.microsoft.com/office/drawing/2014/main" val="2148215727"/>
                    </a:ext>
                  </a:extLst>
                </a:gridCol>
                <a:gridCol w="1387271">
                  <a:extLst>
                    <a:ext uri="{9D8B030D-6E8A-4147-A177-3AD203B41FA5}">
                      <a16:colId xmlns:a16="http://schemas.microsoft.com/office/drawing/2014/main" val="3538920492"/>
                    </a:ext>
                  </a:extLst>
                </a:gridCol>
                <a:gridCol w="3208992">
                  <a:extLst>
                    <a:ext uri="{9D8B030D-6E8A-4147-A177-3AD203B41FA5}">
                      <a16:colId xmlns:a16="http://schemas.microsoft.com/office/drawing/2014/main" val="191379676"/>
                    </a:ext>
                  </a:extLst>
                </a:gridCol>
                <a:gridCol w="1970152">
                  <a:extLst>
                    <a:ext uri="{9D8B030D-6E8A-4147-A177-3AD203B41FA5}">
                      <a16:colId xmlns:a16="http://schemas.microsoft.com/office/drawing/2014/main" val="3234691501"/>
                    </a:ext>
                  </a:extLst>
                </a:gridCol>
              </a:tblGrid>
              <a:tr h="121053">
                <a:tc gridSpan="5">
                  <a:txBody>
                    <a:bodyPr/>
                    <a:lstStyle/>
                    <a:p>
                      <a:pPr algn="ctr">
                        <a:lnSpc>
                          <a:spcPct val="115000"/>
                        </a:lnSpc>
                        <a:spcAft>
                          <a:spcPts val="1000"/>
                        </a:spcAft>
                      </a:pPr>
                      <a:r>
                        <a:rPr lang="en-GB" sz="400" b="1">
                          <a:solidFill>
                            <a:srgbClr val="000000"/>
                          </a:solidFill>
                          <a:effectLst/>
                          <a:latin typeface="Arial" panose="020B0604020202020204" pitchFamily="34" charset="0"/>
                          <a:ea typeface="Arial" panose="020B0604020202020204" pitchFamily="34" charset="0"/>
                        </a:rPr>
                        <a:t>Core Area 2: Subject and Curriculum Knowledge</a:t>
                      </a:r>
                      <a:endParaRPr lang="en-GB" sz="40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5963144"/>
                  </a:ext>
                </a:extLst>
              </a:tr>
              <a:tr h="860804">
                <a:tc>
                  <a:txBody>
                    <a:bodyPr/>
                    <a:lstStyle/>
                    <a:p>
                      <a:pPr algn="ct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University of Manchester Curriculum Statements</a:t>
                      </a:r>
                      <a:endParaRPr lang="en-GB" sz="1050" dirty="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Practice Statements</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Relevant features of your practice</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Action Planning</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Specify areas to focus on during the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Relevant experience</a:t>
                      </a:r>
                      <a:endParaRPr lang="en-GB" sz="1050" dirty="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Briefly note challenges faced, problems addressed, and progress achieved</a:t>
                      </a:r>
                      <a:endParaRPr lang="en-GB" sz="1050" dirty="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Reflection</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Summarise the progress you have made during this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966446389"/>
                  </a:ext>
                </a:extLst>
              </a:tr>
              <a:tr h="15254574">
                <a:tc>
                  <a:txBody>
                    <a:bodyPr/>
                    <a:lstStyle/>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Teachers’ subject knowledge is vital for effective planning and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Curriculum knowledge depends on, but is not limited to, subject knowledge.</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Building pupils’ confidence with foundational concepts and knowledge is highly productive.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Anticipating common misconceptions can facilitate well-planned lessons.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Knowledge and skills often need to be explicitly taught, to support pupils’ learning.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Supporting pupils to think critically requires them to have familiarity with foundational concepts and knowledge, as well as there being a facilitative classroom environment.</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Identifying essential concepts, knowledge, skills and principles of the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opportunities for your pupils to learn essential concepts, knowledge, skills and principles of the subject, without fear of making mistakes.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Accumulating a collection of analogies, examples, explanations and demonstrations.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Using resources and materials aligned with the school curriculum.</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Being aware of common misconceptions.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Drawing explicit links between new content and the core concepts in your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tasks that support pupils to learn key ideas securely.</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1000"/>
                        </a:spcAft>
                      </a:pPr>
                      <a:r>
                        <a:rPr lang="en-GB" sz="1050">
                          <a:effectLst/>
                          <a:latin typeface="Arial" panose="020B0604020202020204" pitchFamily="34" charset="0"/>
                          <a:ea typeface="Arial" panose="020B0604020202020204" pitchFamily="34" charset="0"/>
                        </a:rPr>
                        <a:t>Build my subject knowledge, with a particular focus on the topics being covered during autumn term.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Be confident in my subject knowledge.</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Understand the aims of the school’s history curriculum.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Develop ways of incorporating different disciplinary skills into lessons.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Create resources that are rich with relevant, accurate and detailed content.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Convey the purpose of the curriculum and subject knowledge to the students. </a:t>
                      </a:r>
                      <a:endParaRPr lang="en-GB" sz="105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05/11/21: Went through the history curriculum with my subject mentor and discussed the key themes that the school incorporates into its history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08/11/21: In my </a:t>
                      </a:r>
                      <a:r>
                        <a:rPr lang="en-GB" sz="1050" u="sng" dirty="0">
                          <a:solidFill>
                            <a:srgbClr val="0563C1"/>
                          </a:solidFill>
                          <a:effectLst/>
                          <a:latin typeface="Arial" panose="020B0604020202020204" pitchFamily="34" charset="0"/>
                          <a:ea typeface="Arial" panose="020B0604020202020204" pitchFamily="34" charset="0"/>
                          <a:hlinkClick r:id="rId2"/>
                        </a:rPr>
                        <a:t>weekly mentor meeting</a:t>
                      </a:r>
                      <a:r>
                        <a:rPr lang="en-GB" sz="1050" dirty="0">
                          <a:effectLst/>
                          <a:latin typeface="Arial" panose="020B0604020202020204" pitchFamily="34" charset="0"/>
                          <a:ea typeface="Arial" panose="020B0604020202020204" pitchFamily="34" charset="0"/>
                        </a:rPr>
                        <a:t>, I was given some extra textbooks to improve my subject knowledge on the Norman conquest.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10/11/21: During my year 8 lesson (</a:t>
                      </a:r>
                      <a:r>
                        <a:rPr lang="en-GB" sz="1050" u="sng" dirty="0">
                          <a:solidFill>
                            <a:srgbClr val="0563C1"/>
                          </a:solidFill>
                          <a:effectLst/>
                          <a:latin typeface="Arial" panose="020B0604020202020204" pitchFamily="34" charset="0"/>
                          <a:ea typeface="Arial" panose="020B0604020202020204" pitchFamily="34" charset="0"/>
                          <a:hlinkClick r:id="rId3"/>
                        </a:rPr>
                        <a:t>What was new about the armies in the English Civil War?</a:t>
                      </a:r>
                      <a:r>
                        <a:rPr lang="en-GB" sz="1050" dirty="0">
                          <a:effectLst/>
                          <a:latin typeface="Arial" panose="020B0604020202020204" pitchFamily="34" charset="0"/>
                          <a:ea typeface="Arial" panose="020B0604020202020204" pitchFamily="34" charset="0"/>
                        </a:rPr>
                        <a:t>) the students struggled to understand how to think about the significance of events. In response to this, for their next lesson, I have planned to focus on judging significance using the 5 R’s model. The aim is that they will gain a greater understanding of the historical skill which they will then be able to apply to more specific content.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year 8 lesson (</a:t>
                      </a:r>
                      <a:r>
                        <a:rPr lang="en-GB" sz="1050" u="sng" dirty="0">
                          <a:solidFill>
                            <a:srgbClr val="0563C1"/>
                          </a:solidFill>
                          <a:effectLst/>
                          <a:latin typeface="Arial" panose="020B0604020202020204" pitchFamily="34" charset="0"/>
                          <a:ea typeface="Arial" panose="020B0604020202020204" pitchFamily="34" charset="0"/>
                          <a:hlinkClick r:id="rId4"/>
                        </a:rPr>
                        <a:t>What was new about the armies in the English Civil War? - Revisited</a:t>
                      </a:r>
                      <a:r>
                        <a:rPr lang="en-GB" sz="1050" dirty="0">
                          <a:effectLst/>
                          <a:latin typeface="Arial" panose="020B0604020202020204" pitchFamily="34" charset="0"/>
                          <a:ea typeface="Arial" panose="020B0604020202020204" pitchFamily="34" charset="0"/>
                        </a:rPr>
                        <a:t>) I focused on the 5 R’s model of significance and carried out an activity where the students assessed the significance of the first COVID lockdown. Students really engaged in this work and started to understand what we mean when we talk about the significance of a historical event. Introducing the students to this concept by linking it to an event they are familiar with appeared to really aid their understanding. I used examples to really help convey the concept to the class.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a:t>
                      </a:r>
                      <a:r>
                        <a:rPr lang="en-GB" sz="1050" u="sng" dirty="0">
                          <a:solidFill>
                            <a:srgbClr val="0563C1"/>
                          </a:solidFill>
                          <a:effectLst/>
                          <a:latin typeface="Arial" panose="020B0604020202020204" pitchFamily="34" charset="0"/>
                          <a:ea typeface="Arial" panose="020B0604020202020204" pitchFamily="34" charset="0"/>
                          <a:hlinkClick r:id="rId5"/>
                        </a:rPr>
                        <a:t>weekly mentor meeting</a:t>
                      </a:r>
                      <a:r>
                        <a:rPr lang="en-GB" sz="1050" dirty="0">
                          <a:effectLst/>
                          <a:latin typeface="Arial" panose="020B0604020202020204" pitchFamily="34" charset="0"/>
                          <a:ea typeface="Arial" panose="020B0604020202020204" pitchFamily="34" charset="0"/>
                        </a:rPr>
                        <a:t>, it was noted that the resources that I use in my lessons are improving in quality.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24/11/21: In the </a:t>
                      </a:r>
                      <a:r>
                        <a:rPr lang="en-GB" sz="1050" u="sng" dirty="0">
                          <a:solidFill>
                            <a:srgbClr val="0563C1"/>
                          </a:solidFill>
                          <a:effectLst/>
                          <a:latin typeface="Arial" panose="020B0604020202020204" pitchFamily="34" charset="0"/>
                          <a:ea typeface="Arial" panose="020B0604020202020204" pitchFamily="34" charset="0"/>
                          <a:hlinkClick r:id="rId6"/>
                        </a:rPr>
                        <a:t>PM lesson observation</a:t>
                      </a:r>
                      <a:r>
                        <a:rPr lang="en-GB" sz="1050" dirty="0">
                          <a:effectLst/>
                          <a:latin typeface="Arial" panose="020B0604020202020204" pitchFamily="34" charset="0"/>
                          <a:ea typeface="Arial" panose="020B0604020202020204" pitchFamily="34" charset="0"/>
                        </a:rPr>
                        <a:t>, it was identified that I demonstrated good subject knowledge and that as a result the students had confidence in my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25/11/21: In my 7O class, there is a student who is extremely interested in history. Due to this, the student often asks about history beyond that which the lesson is focused on. Due to this, it may be beneficial for me to make sure I have a really developed understanding of period as I have found myself on a few occasions I was having to research further and get back to them with an answer.</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03/12/21: Today, I taught a lesson with my 7R class </a:t>
                      </a:r>
                      <a:r>
                        <a:rPr lang="en-GB" sz="1050" dirty="0">
                          <a:solidFill>
                            <a:srgbClr val="0070C0"/>
                          </a:solidFill>
                          <a:effectLst/>
                          <a:latin typeface="Arial" panose="020B0604020202020204" pitchFamily="34" charset="0"/>
                          <a:ea typeface="Arial" panose="020B0604020202020204" pitchFamily="34" charset="0"/>
                        </a:rPr>
                        <a:t>(</a:t>
                      </a:r>
                      <a:r>
                        <a:rPr lang="en-GB" sz="1050" u="sng" dirty="0">
                          <a:solidFill>
                            <a:srgbClr val="0070C0"/>
                          </a:solidFill>
                          <a:effectLst/>
                          <a:latin typeface="Arial" panose="020B0604020202020204" pitchFamily="34" charset="0"/>
                          <a:ea typeface="Arial" panose="020B0604020202020204" pitchFamily="34" charset="0"/>
                          <a:hlinkClick r:id="rId7"/>
                        </a:rPr>
                        <a:t>What happened during the Battle of Hastings?</a:t>
                      </a:r>
                      <a:r>
                        <a:rPr lang="en-GB" sz="1050" dirty="0">
                          <a:effectLst/>
                          <a:latin typeface="Arial" panose="020B0604020202020204" pitchFamily="34" charset="0"/>
                          <a:ea typeface="Arial" panose="020B0604020202020204" pitchFamily="34" charset="0"/>
                        </a:rPr>
                        <a:t>) I found it difficult to include all the subject knowledge that students need to know into the lesson. The scheme of work included a lot of information, and it was difficult to get all the information across without either a) overloading the students with information or b) just giving the students' knowledge and not incorporating and disciplinary skills.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06/12/21: In my planning of my 8T lesson (</a:t>
                      </a:r>
                      <a:r>
                        <a:rPr lang="en-GB" sz="1050" u="sng" dirty="0">
                          <a:solidFill>
                            <a:srgbClr val="0563C1"/>
                          </a:solidFill>
                          <a:effectLst/>
                          <a:latin typeface="Arial" panose="020B0604020202020204" pitchFamily="34" charset="0"/>
                          <a:ea typeface="Arial" panose="020B0604020202020204" pitchFamily="34" charset="0"/>
                          <a:hlinkClick r:id="rId8"/>
                        </a:rPr>
                        <a:t>Is Cromwell a hero or a villain?</a:t>
                      </a:r>
                      <a:r>
                        <a:rPr lang="en-GB" sz="1050" dirty="0">
                          <a:effectLst/>
                          <a:latin typeface="Arial" panose="020B0604020202020204" pitchFamily="34" charset="0"/>
                          <a:ea typeface="Arial" panose="020B0604020202020204" pitchFamily="34" charset="0"/>
                        </a:rPr>
                        <a:t>) I did some wider research into the legacy of Cromwell and found some interesting material to share with the students (e.g., he was voted as one of the top 10 Britons by the public in 2002). Students seem really interested in this and started to form their opinions on him having such a legacy in the modern day.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At the start of this placement, I underestimated how much of a challenge acquiring all the subject knowledge would be. Rather than the quantity of knowledge, it was the time that I had to learn it in that brought the challenge. Also, I did not anticipate that I would need to know the subject knowledge for a whole topic before being able to carefully plan the learning journey of the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During this placement, I showed good subject knowledge in my teaching. This strong subject knowledge acted as a foundation for my confidence whilst teaching. Having that subject knowledge secured, I felt prepared to teach the lessons. I have also improved on my subject knowledge whenever I was instructed to. I also took time to read the history curriculum and understand the learning journey students in KS3 follow. This helped me understand the links and threads between their learning.</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Going into my next placement I will try to develop my subject knowledge even further for each topic. I will try to go beyond the scheme of work so I feel completely prepared for any questions students may ask me about the topic. Furthermore, by researching the topic further I could include more unique content and incorporate more primary material.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9378801"/>
                  </a:ext>
                </a:extLst>
              </a:tr>
            </a:tbl>
          </a:graphicData>
        </a:graphic>
      </p:graphicFrame>
      <p:sp>
        <p:nvSpPr>
          <p:cNvPr id="6" name="TextBox 5">
            <a:extLst>
              <a:ext uri="{FF2B5EF4-FFF2-40B4-BE49-F238E27FC236}">
                <a16:creationId xmlns:a16="http://schemas.microsoft.com/office/drawing/2014/main" id="{9FB6E383-D913-4BBE-B757-491C3DD77E61}"/>
              </a:ext>
            </a:extLst>
          </p:cNvPr>
          <p:cNvSpPr txBox="1"/>
          <p:nvPr/>
        </p:nvSpPr>
        <p:spPr>
          <a:xfrm>
            <a:off x="2579914" y="6025243"/>
            <a:ext cx="4767943" cy="923330"/>
          </a:xfrm>
          <a:prstGeom prst="rect">
            <a:avLst/>
          </a:prstGeom>
          <a:solidFill>
            <a:srgbClr val="FFFF00"/>
          </a:solidFill>
          <a:ln>
            <a:solidFill>
              <a:schemeClr val="tx1"/>
            </a:solidFill>
          </a:ln>
        </p:spPr>
        <p:txBody>
          <a:bodyPr wrap="square" rtlCol="0">
            <a:spAutoFit/>
          </a:bodyPr>
          <a:lstStyle/>
          <a:p>
            <a:r>
              <a:rPr lang="en-GB" b="1" dirty="0"/>
              <a:t>The statements in this column mirror those in the CCF - ‘learn how to…….’</a:t>
            </a:r>
          </a:p>
          <a:p>
            <a:endParaRPr lang="en-GB" dirty="0"/>
          </a:p>
        </p:txBody>
      </p:sp>
      <p:sp>
        <p:nvSpPr>
          <p:cNvPr id="7" name="Arrow: Left 6">
            <a:extLst>
              <a:ext uri="{FF2B5EF4-FFF2-40B4-BE49-F238E27FC236}">
                <a16:creationId xmlns:a16="http://schemas.microsoft.com/office/drawing/2014/main" id="{FBEB1892-F4A3-D43A-720C-D1F8692E3C94}"/>
              </a:ext>
            </a:extLst>
          </p:cNvPr>
          <p:cNvSpPr/>
          <p:nvPr/>
        </p:nvSpPr>
        <p:spPr>
          <a:xfrm>
            <a:off x="1926771" y="5995198"/>
            <a:ext cx="52251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0ACA35-82DE-23FB-0452-9471BF558433}"/>
              </a:ext>
            </a:extLst>
          </p:cNvPr>
          <p:cNvSpPr txBox="1"/>
          <p:nvPr/>
        </p:nvSpPr>
        <p:spPr>
          <a:xfrm>
            <a:off x="1926771" y="1943100"/>
            <a:ext cx="3004458" cy="1200329"/>
          </a:xfrm>
          <a:prstGeom prst="rect">
            <a:avLst/>
          </a:prstGeom>
          <a:solidFill>
            <a:srgbClr val="FFFF00"/>
          </a:solidFill>
          <a:ln>
            <a:solidFill>
              <a:schemeClr val="tx1"/>
            </a:solidFill>
          </a:ln>
        </p:spPr>
        <p:txBody>
          <a:bodyPr wrap="square" rtlCol="0">
            <a:spAutoFit/>
          </a:bodyPr>
          <a:lstStyle/>
          <a:p>
            <a:r>
              <a:rPr lang="en-GB" b="1" dirty="0"/>
              <a:t>The statements in this column outline what our UoM curriculum aims to teach trainees</a:t>
            </a:r>
          </a:p>
        </p:txBody>
      </p:sp>
      <p:sp>
        <p:nvSpPr>
          <p:cNvPr id="9" name="Arrow: Left 8">
            <a:extLst>
              <a:ext uri="{FF2B5EF4-FFF2-40B4-BE49-F238E27FC236}">
                <a16:creationId xmlns:a16="http://schemas.microsoft.com/office/drawing/2014/main" id="{E2E463D1-3430-6B4A-5966-2B7A89AB49AD}"/>
              </a:ext>
            </a:extLst>
          </p:cNvPr>
          <p:cNvSpPr/>
          <p:nvPr/>
        </p:nvSpPr>
        <p:spPr>
          <a:xfrm>
            <a:off x="621139" y="213948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6984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9CF3-010D-ED68-E258-85E4C58D4114}"/>
              </a:ext>
            </a:extLst>
          </p:cNvPr>
          <p:cNvSpPr>
            <a:spLocks noGrp="1"/>
          </p:cNvSpPr>
          <p:nvPr>
            <p:ph type="title"/>
          </p:nvPr>
        </p:nvSpPr>
        <p:spPr>
          <a:xfrm>
            <a:off x="893077" y="510482"/>
            <a:ext cx="5832648" cy="1385202"/>
          </a:xfrm>
        </p:spPr>
        <p:txBody>
          <a:bodyPr>
            <a:normAutofit/>
          </a:bodyPr>
          <a:lstStyle/>
          <a:p>
            <a:r>
              <a:rPr lang="en-GB" sz="1800" b="1" dirty="0">
                <a:effectLst/>
                <a:latin typeface="Calibri" panose="020F0502020204030204" pitchFamily="34" charset="0"/>
                <a:ea typeface="Times New Roman" panose="02020603050405020304" pitchFamily="18" charset="0"/>
                <a:cs typeface="Calibri" panose="020F0502020204030204" pitchFamily="34" charset="0"/>
              </a:rPr>
              <a:t>English Curriculum Overview – Core questions</a:t>
            </a:r>
            <a:br>
              <a:rPr lang="en-GB" sz="1800" b="1" dirty="0">
                <a:effectLst/>
                <a:latin typeface="Calibri" panose="020F0502020204030204" pitchFamily="34" charset="0"/>
                <a:ea typeface="Times New Roman" panose="02020603050405020304" pitchFamily="18" charset="0"/>
                <a:cs typeface="Calibri" panose="020F0502020204030204" pitchFamily="34"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Our subject curriculum is structured around core questions. This table is formatted in placement columns, but can also be read across, in thematic rows.</a:t>
            </a:r>
            <a:endParaRPr lang="en-GB" dirty="0"/>
          </a:p>
        </p:txBody>
      </p:sp>
      <p:graphicFrame>
        <p:nvGraphicFramePr>
          <p:cNvPr id="5" name="Content Placeholder 4">
            <a:extLst>
              <a:ext uri="{FF2B5EF4-FFF2-40B4-BE49-F238E27FC236}">
                <a16:creationId xmlns:a16="http://schemas.microsoft.com/office/drawing/2014/main" id="{34A6522A-6369-90FB-E99D-CD8A6C0D6844}"/>
              </a:ext>
            </a:extLst>
          </p:cNvPr>
          <p:cNvGraphicFramePr>
            <a:graphicFrameLocks noGrp="1"/>
          </p:cNvGraphicFramePr>
          <p:nvPr>
            <p:ph idx="1"/>
          </p:nvPr>
        </p:nvGraphicFramePr>
        <p:xfrm>
          <a:off x="6732240" y="28601"/>
          <a:ext cx="2381537" cy="5989320"/>
        </p:xfrm>
        <a:graphic>
          <a:graphicData uri="http://schemas.openxmlformats.org/drawingml/2006/table">
            <a:tbl>
              <a:tblPr firstRow="1" firstCol="1" bandRow="1"/>
              <a:tblGrid>
                <a:gridCol w="746359">
                  <a:extLst>
                    <a:ext uri="{9D8B030D-6E8A-4147-A177-3AD203B41FA5}">
                      <a16:colId xmlns:a16="http://schemas.microsoft.com/office/drawing/2014/main" val="1688794184"/>
                    </a:ext>
                  </a:extLst>
                </a:gridCol>
                <a:gridCol w="787095">
                  <a:extLst>
                    <a:ext uri="{9D8B030D-6E8A-4147-A177-3AD203B41FA5}">
                      <a16:colId xmlns:a16="http://schemas.microsoft.com/office/drawing/2014/main" val="239642152"/>
                    </a:ext>
                  </a:extLst>
                </a:gridCol>
                <a:gridCol w="848083">
                  <a:extLst>
                    <a:ext uri="{9D8B030D-6E8A-4147-A177-3AD203B41FA5}">
                      <a16:colId xmlns:a16="http://schemas.microsoft.com/office/drawing/2014/main" val="839260448"/>
                    </a:ext>
                  </a:extLst>
                </a:gridCol>
              </a:tblGrid>
              <a:tr h="129365">
                <a:tc>
                  <a:txBody>
                    <a:bodyPr/>
                    <a:lstStyle/>
                    <a:p>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Curriculum Content U1/P1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600">
                          <a:effectLst/>
                          <a:latin typeface="Calibri" panose="020F0502020204030204" pitchFamily="34" charset="0"/>
                          <a:ea typeface="Times New Roman" panose="02020603050405020304" pitchFamily="18" charset="0"/>
                          <a:cs typeface="Calibri" panose="020F0502020204030204" pitchFamily="34"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Curriculum Content U2/P2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600">
                          <a:effectLst/>
                          <a:latin typeface="Calibri" panose="020F0502020204030204" pitchFamily="34" charset="0"/>
                          <a:ea typeface="Times New Roman" panose="02020603050405020304" pitchFamily="18" charset="0"/>
                          <a:cs typeface="Calibri" panose="020F0502020204030204" pitchFamily="34"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Curriculum Content U3/P3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600">
                          <a:effectLst/>
                          <a:latin typeface="Calibri" panose="020F0502020204030204" pitchFamily="34" charset="0"/>
                          <a:ea typeface="Times New Roman" panose="02020603050405020304" pitchFamily="18" charset="0"/>
                          <a:cs typeface="Calibri" panose="020F0502020204030204" pitchFamily="34"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9358009"/>
                  </a:ext>
                </a:extLst>
              </a:tr>
              <a:tr h="107804">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identify what makes great English teaching (part 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apply what makes great English teaching (part 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reflect on what makes great English teaching (part 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21361934"/>
                  </a:ext>
                </a:extLst>
              </a:tr>
              <a:tr h="14373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English curriculum at KS3 and KS4?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English curriculum at KS5?</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the future hold for English education and how will you move English forward?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112589869"/>
                  </a:ext>
                </a:extLst>
              </a:tr>
              <a:tr h="251543">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Identifying and developing planning skills (part 1): How can English curricula be constructed and planned at short, medium and long-term levels?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Developing and applying planning skills (part 2): How can you develop your short, medium and long-term planning?</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Reflecting on and developing planning skills (part 3): How can you adapt your planning skills to prepare for your ECT role?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95125420"/>
                  </a:ext>
                </a:extLst>
              </a:tr>
              <a:tr h="14373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literature, including poetry, novels and plays at KS3 and KS4?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English Literature at KS5?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creative teaching methods to deepen students’ appreciation of literary texts?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01052171"/>
                  </a:ext>
                </a:extLst>
              </a:tr>
              <a:tr h="21560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language, including reading, writing and spoken English, at KS3 and KS4?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English Language, including reading, writing, at KS5?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creative methods to deepen students’ appreciation and understanding of language, including reading, writing and spoken English?</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36955487"/>
                  </a:ext>
                </a:extLst>
              </a:tr>
              <a:tr h="179674">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collaborative learning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develop oracy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drama effectively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opportunities are there to enhance the English curriculum using extra-curricular visits and activities?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44481862"/>
                  </a:ext>
                </a:extLst>
              </a:tr>
              <a:tr h="21560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Identify how we can use assessment for learning strategies.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Apply how we can use assessment for learning strategies.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Reflect on how we can use assessment for learning strategies most effectively.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22552007"/>
                  </a:ext>
                </a:extLst>
              </a:tr>
              <a:tr h="395283">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pedagogy? How do pupils learn English? How can learning theories support learning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approach meaningful inclusion in the English classroom? How can we help students with barriers to learning access the English curriculum (part 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approach meaningful inclusion in the English classroom? How can we help students with barriers to learning access the English curriculum (part 2)?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help EAL students to integrate into the classroom and access the English curriculum?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86695028"/>
                  </a:ext>
                </a:extLst>
              </a:tr>
              <a:tr h="21560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identifying texts and strategies?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applying texts and strategies?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reflecting on texts and strategies?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32613210"/>
                  </a:ext>
                </a:extLst>
              </a:tr>
              <a:tr h="251543">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1)? Identify what is powerful knowledge in English and how can we teach it?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2)? How can we apply a critical understanding of powerful knowledge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3)? How can we reflect on our critical understanding of powerful knowledge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85875119"/>
                  </a:ext>
                </a:extLst>
              </a:tr>
              <a:tr h="21560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identify gaps and begin to build on your current English subject and curriculum knowledge for English teaching?</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develop your English subject and curriculum knowledge for English teaching in placement 2?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continue to develop your English subject and curriculum knowledge for English teaching into ECT and beyond?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85012837"/>
                  </a:ext>
                </a:extLst>
              </a:tr>
              <a:tr h="143739">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establish a safe and purposeful environment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hold difficult conversations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take risks and be innovative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34336179"/>
                  </a:ext>
                </a:extLst>
              </a:tr>
              <a:tr h="287478">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1)?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philosophy which underpins who you want to be in the English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2)?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r>
                        <a:rPr lang="en-US" sz="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is your English teacher identity developing, starting to think about entering the profession in your first role?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3)?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you plan to develop your English teacher identity as you enter the profession in your first role?</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31803173"/>
                  </a:ext>
                </a:extLst>
              </a:tr>
            </a:tbl>
          </a:graphicData>
        </a:graphic>
      </p:graphicFrame>
      <p:sp>
        <p:nvSpPr>
          <p:cNvPr id="4" name="Slide Number Placeholder 3">
            <a:extLst>
              <a:ext uri="{FF2B5EF4-FFF2-40B4-BE49-F238E27FC236}">
                <a16:creationId xmlns:a16="http://schemas.microsoft.com/office/drawing/2014/main" id="{36151F22-728A-6017-7035-D1F5C0D604F6}"/>
              </a:ext>
            </a:extLst>
          </p:cNvPr>
          <p:cNvSpPr>
            <a:spLocks noGrp="1"/>
          </p:cNvSpPr>
          <p:nvPr>
            <p:ph type="sldNum" sz="quarter" idx="12"/>
          </p:nvPr>
        </p:nvSpPr>
        <p:spPr/>
        <p:txBody>
          <a:bodyPr/>
          <a:lstStyle/>
          <a:p>
            <a:pPr>
              <a:defRPr/>
            </a:pPr>
            <a:fld id="{943B7397-9B2C-4584-ABED-FEF2EADD0823}" type="slidenum">
              <a:rPr lang="en-GB" smtClean="0"/>
              <a:pPr>
                <a:defRPr/>
              </a:pPr>
              <a:t>47</a:t>
            </a:fld>
            <a:endParaRPr lang="en-GB"/>
          </a:p>
        </p:txBody>
      </p:sp>
      <p:graphicFrame>
        <p:nvGraphicFramePr>
          <p:cNvPr id="6" name="Table 5">
            <a:extLst>
              <a:ext uri="{FF2B5EF4-FFF2-40B4-BE49-F238E27FC236}">
                <a16:creationId xmlns:a16="http://schemas.microsoft.com/office/drawing/2014/main" id="{38B25CA2-4CC6-D904-0F86-0EEF97B99E12}"/>
              </a:ext>
            </a:extLst>
          </p:cNvPr>
          <p:cNvGraphicFramePr>
            <a:graphicFrameLocks noGrp="1"/>
          </p:cNvGraphicFramePr>
          <p:nvPr/>
        </p:nvGraphicFramePr>
        <p:xfrm>
          <a:off x="30223" y="1916832"/>
          <a:ext cx="7827267" cy="2880320"/>
        </p:xfrm>
        <a:graphic>
          <a:graphicData uri="http://schemas.openxmlformats.org/drawingml/2006/table">
            <a:tbl>
              <a:tblPr firstRow="1" firstCol="1" bandRow="1"/>
              <a:tblGrid>
                <a:gridCol w="2453018">
                  <a:extLst>
                    <a:ext uri="{9D8B030D-6E8A-4147-A177-3AD203B41FA5}">
                      <a16:colId xmlns:a16="http://schemas.microsoft.com/office/drawing/2014/main" val="1769224138"/>
                    </a:ext>
                  </a:extLst>
                </a:gridCol>
                <a:gridCol w="2586901">
                  <a:extLst>
                    <a:ext uri="{9D8B030D-6E8A-4147-A177-3AD203B41FA5}">
                      <a16:colId xmlns:a16="http://schemas.microsoft.com/office/drawing/2014/main" val="333088903"/>
                    </a:ext>
                  </a:extLst>
                </a:gridCol>
                <a:gridCol w="2787348">
                  <a:extLst>
                    <a:ext uri="{9D8B030D-6E8A-4147-A177-3AD203B41FA5}">
                      <a16:colId xmlns:a16="http://schemas.microsoft.com/office/drawing/2014/main" val="1010189480"/>
                    </a:ext>
                  </a:extLst>
                </a:gridCol>
              </a:tblGrid>
              <a:tr h="576064">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identify what makes great English teaching (part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apply what makes great English teaching (part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we reflect on what makes great English teaching (part 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1932049"/>
                  </a:ext>
                </a:extLst>
              </a:tr>
              <a:tr h="864096">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English curriculum at KS3 and KS4?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English curriculum at KS5?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the future hold for English education and how will you move English forward?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87806383"/>
                  </a:ext>
                </a:extLst>
              </a:tr>
              <a:tr h="1440160">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Identifying and developing planning skills (part 1): How can English curricula be constructed and planned at short, medium and long-term levels?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Developing and applying planning skills (part 2): How can you develop your short, medium and long-term planning?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Reflecting on and developing planning skills (part 3): How can you adapt your planning skills to prepare for your ECT role?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80396641"/>
                  </a:ext>
                </a:extLst>
              </a:tr>
            </a:tbl>
          </a:graphicData>
        </a:graphic>
      </p:graphicFrame>
      <p:graphicFrame>
        <p:nvGraphicFramePr>
          <p:cNvPr id="7" name="Table 6">
            <a:extLst>
              <a:ext uri="{FF2B5EF4-FFF2-40B4-BE49-F238E27FC236}">
                <a16:creationId xmlns:a16="http://schemas.microsoft.com/office/drawing/2014/main" id="{343E48FE-BF43-3E1A-A726-448E30659D22}"/>
              </a:ext>
            </a:extLst>
          </p:cNvPr>
          <p:cNvGraphicFramePr>
            <a:graphicFrameLocks noGrp="1"/>
          </p:cNvGraphicFramePr>
          <p:nvPr/>
        </p:nvGraphicFramePr>
        <p:xfrm>
          <a:off x="33468" y="4839449"/>
          <a:ext cx="7824023" cy="1785799"/>
        </p:xfrm>
        <a:graphic>
          <a:graphicData uri="http://schemas.openxmlformats.org/drawingml/2006/table">
            <a:tbl>
              <a:tblPr firstRow="1" firstCol="1" bandRow="1"/>
              <a:tblGrid>
                <a:gridCol w="2452001">
                  <a:extLst>
                    <a:ext uri="{9D8B030D-6E8A-4147-A177-3AD203B41FA5}">
                      <a16:colId xmlns:a16="http://schemas.microsoft.com/office/drawing/2014/main" val="3932776814"/>
                    </a:ext>
                  </a:extLst>
                </a:gridCol>
                <a:gridCol w="2585829">
                  <a:extLst>
                    <a:ext uri="{9D8B030D-6E8A-4147-A177-3AD203B41FA5}">
                      <a16:colId xmlns:a16="http://schemas.microsoft.com/office/drawing/2014/main" val="536279964"/>
                    </a:ext>
                  </a:extLst>
                </a:gridCol>
                <a:gridCol w="2786193">
                  <a:extLst>
                    <a:ext uri="{9D8B030D-6E8A-4147-A177-3AD203B41FA5}">
                      <a16:colId xmlns:a16="http://schemas.microsoft.com/office/drawing/2014/main" val="3699152254"/>
                    </a:ext>
                  </a:extLst>
                </a:gridCol>
              </a:tblGrid>
              <a:tr h="718999">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literature, including poetry, novels and plays at KS3 and KS4?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English Literature at KS5?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creative teaching methods to deepen students’ appreciation of literary texts?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3937378"/>
                  </a:ext>
                </a:extLst>
              </a:tr>
              <a:tr h="958666">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language, including reading, writing and spoken English, at KS3 and KS4?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English Language, including reading, writing, at KS5?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creative methods to deepen students’ appreciation and understanding of language, including reading, writing and spoken English?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0329059"/>
                  </a:ext>
                </a:extLst>
              </a:tr>
            </a:tbl>
          </a:graphicData>
        </a:graphic>
      </p:graphicFrame>
    </p:spTree>
    <p:extLst>
      <p:ext uri="{BB962C8B-B14F-4D97-AF65-F5344CB8AC3E}">
        <p14:creationId xmlns:p14="http://schemas.microsoft.com/office/powerpoint/2010/main" val="2252197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B5C2-E8FA-2670-31A6-8B1C6F18046B}"/>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6E1C0523-5672-C27C-F8E2-558BDE6CEA91}"/>
              </a:ext>
            </a:extLst>
          </p:cNvPr>
          <p:cNvSpPr>
            <a:spLocks noGrp="1"/>
          </p:cNvSpPr>
          <p:nvPr>
            <p:ph type="sldNum" sz="quarter" idx="12"/>
          </p:nvPr>
        </p:nvSpPr>
        <p:spPr/>
        <p:txBody>
          <a:bodyPr/>
          <a:lstStyle/>
          <a:p>
            <a:pPr>
              <a:defRPr/>
            </a:pPr>
            <a:fld id="{943B7397-9B2C-4584-ABED-FEF2EADD0823}" type="slidenum">
              <a:rPr lang="en-GB" smtClean="0"/>
              <a:pPr>
                <a:defRPr/>
              </a:pPr>
              <a:t>48</a:t>
            </a:fld>
            <a:endParaRPr lang="en-GB"/>
          </a:p>
        </p:txBody>
      </p:sp>
      <p:graphicFrame>
        <p:nvGraphicFramePr>
          <p:cNvPr id="9" name="Content Placeholder 8">
            <a:extLst>
              <a:ext uri="{FF2B5EF4-FFF2-40B4-BE49-F238E27FC236}">
                <a16:creationId xmlns:a16="http://schemas.microsoft.com/office/drawing/2014/main" id="{287A1D63-B556-2645-E2A4-E66133110DB2}"/>
              </a:ext>
            </a:extLst>
          </p:cNvPr>
          <p:cNvGraphicFramePr>
            <a:graphicFrameLocks noGrp="1"/>
          </p:cNvGraphicFramePr>
          <p:nvPr>
            <p:ph idx="1"/>
          </p:nvPr>
        </p:nvGraphicFramePr>
        <p:xfrm>
          <a:off x="0" y="1"/>
          <a:ext cx="9144000" cy="7894320"/>
        </p:xfrm>
        <a:graphic>
          <a:graphicData uri="http://schemas.openxmlformats.org/drawingml/2006/table">
            <a:tbl>
              <a:tblPr firstRow="1" firstCol="1" bandRow="1"/>
              <a:tblGrid>
                <a:gridCol w="2865674">
                  <a:extLst>
                    <a:ext uri="{9D8B030D-6E8A-4147-A177-3AD203B41FA5}">
                      <a16:colId xmlns:a16="http://schemas.microsoft.com/office/drawing/2014/main" val="1659779309"/>
                    </a:ext>
                  </a:extLst>
                </a:gridCol>
                <a:gridCol w="3022079">
                  <a:extLst>
                    <a:ext uri="{9D8B030D-6E8A-4147-A177-3AD203B41FA5}">
                      <a16:colId xmlns:a16="http://schemas.microsoft.com/office/drawing/2014/main" val="1124577279"/>
                    </a:ext>
                  </a:extLst>
                </a:gridCol>
                <a:gridCol w="3256247">
                  <a:extLst>
                    <a:ext uri="{9D8B030D-6E8A-4147-A177-3AD203B41FA5}">
                      <a16:colId xmlns:a16="http://schemas.microsoft.com/office/drawing/2014/main" val="1416282851"/>
                    </a:ext>
                  </a:extLst>
                </a:gridCol>
              </a:tblGrid>
              <a:tr h="789050">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collaborative learning in the English classroom?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develop oracy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use drama effectively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opportunities are there to enhance the English curriculum using extra-curricular visits and activities?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77424605"/>
                  </a:ext>
                </a:extLst>
              </a:tr>
              <a:tr h="789050">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Identify how we can use assessment for learning strategies.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Apply how we can use assessment for learning strategies.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show progress and impact in the English classroom? Reflect on how we can use assessment for learning strategies most effectively.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73746199"/>
                  </a:ext>
                </a:extLst>
              </a:tr>
              <a:tr h="1399559">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pedagogy? How do pupils learn English? How can learning theories support learning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approach meaningful inclusion in the English classroom? How can we help students with barriers to learning access the English curriculum (part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approach meaningful inclusion in the English classroom? How can we help students with barriers to learning access the English curriculum (part 2)?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help EAL students to integrate into the classroom and access the English curriculum?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05416714"/>
                  </a:ext>
                </a:extLst>
              </a:tr>
              <a:tr h="789050">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identifying texts and strategies?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applying texts and strategies?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teach diverse texts in English to build a more inclusive and representative curriculum, reflecting on texts and strategies?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30325361"/>
                  </a:ext>
                </a:extLst>
              </a:tr>
              <a:tr h="986312">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1)? Identify what is powerful knowledge in English and how can we teach 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2)? How can we apply a critical understanding of powerful knowledge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English support social, moral and cultural development (part 3)? How can we reflect on our critical understanding of powerful knowledge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54108960"/>
                  </a:ext>
                </a:extLst>
              </a:tr>
              <a:tr h="789050">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identify gaps and begin to build on your current English subject and curriculum knowledge for English teaching?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develop your English subject and curriculum knowledge for English teaching in placement 2?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continue to develop your English subject and curriculum knowledge for English teaching into ECT and beyond?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62125538"/>
                  </a:ext>
                </a:extLst>
              </a:tr>
              <a:tr h="591787">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establish a safe and purposeful environment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hold difficult conversations in the English classroom?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take risks and be innovative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6526156"/>
                  </a:ext>
                </a:extLst>
              </a:tr>
              <a:tr h="1183574">
                <a:tc>
                  <a:txBody>
                    <a:bodyPr/>
                    <a:lstStyle/>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1)?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philosophy which underpins who you want to be in the English classroom?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2)?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is your English teacher identity developing, starting to think about entering the profession in your first role?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your English teacher identity (part 3)?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you plan to develop your English teacher identity as you enter the profession in your first role?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4" marR="52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59921566"/>
                  </a:ext>
                </a:extLst>
              </a:tr>
            </a:tbl>
          </a:graphicData>
        </a:graphic>
      </p:graphicFrame>
    </p:spTree>
    <p:extLst>
      <p:ext uri="{BB962C8B-B14F-4D97-AF65-F5344CB8AC3E}">
        <p14:creationId xmlns:p14="http://schemas.microsoft.com/office/powerpoint/2010/main" val="1147780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49</a:t>
            </a:fld>
            <a:endParaRPr lang="en-GB"/>
          </a:p>
        </p:txBody>
      </p:sp>
      <p:sp>
        <p:nvSpPr>
          <p:cNvPr id="4" name="Rectangle 3">
            <a:extLst>
              <a:ext uri="{FF2B5EF4-FFF2-40B4-BE49-F238E27FC236}">
                <a16:creationId xmlns:a16="http://schemas.microsoft.com/office/drawing/2014/main" id="{B11DC2D8-8E27-F342-BA47-E1014B71727A}"/>
              </a:ext>
            </a:extLst>
          </p:cNvPr>
          <p:cNvSpPr/>
          <p:nvPr/>
        </p:nvSpPr>
        <p:spPr>
          <a:xfrm>
            <a:off x="611560" y="302136"/>
            <a:ext cx="8424936" cy="6247864"/>
          </a:xfrm>
          <a:prstGeom prst="rect">
            <a:avLst/>
          </a:prstGeom>
        </p:spPr>
        <p:txBody>
          <a:bodyPr wrap="square">
            <a:spAutoFit/>
          </a:bodyPr>
          <a:lstStyle/>
          <a:p>
            <a:pPr algn="ctr">
              <a:spcAft>
                <a:spcPts val="0"/>
              </a:spcAft>
            </a:pPr>
            <a:r>
              <a:rPr lang="en-US" sz="2000" b="1" dirty="0">
                <a:solidFill>
                  <a:srgbClr val="000000"/>
                </a:solidFill>
                <a:latin typeface="Arial" panose="020B0604020202020204" pitchFamily="34" charset="0"/>
                <a:ea typeface="SimSun" panose="02010600030101010101" pitchFamily="2" charset="-122"/>
              </a:rPr>
              <a:t>Teachers’ </a:t>
            </a:r>
            <a:r>
              <a:rPr lang="en-US" sz="2000" b="1" dirty="0">
                <a:latin typeface="Arial" panose="020B0604020202020204" pitchFamily="34" charset="0"/>
                <a:ea typeface="Times New Roman" panose="02020603050405020304" pitchFamily="18" charset="0"/>
              </a:rPr>
              <a:t>Standards</a:t>
            </a:r>
            <a:endParaRPr lang="en-GB" sz="20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000" b="1" dirty="0">
                <a:solidFill>
                  <a:srgbClr val="000000"/>
                </a:solidFill>
                <a:latin typeface="Arial" panose="020B0604020202020204" pitchFamily="34" charset="0"/>
                <a:ea typeface="SimSun" panose="02010600030101010101" pitchFamily="2" charset="-122"/>
              </a:rPr>
              <a:t> </a:t>
            </a:r>
            <a:endParaRPr lang="en-GB" sz="2000" dirty="0">
              <a:latin typeface="Times New Roman" panose="02020603050405020304" pitchFamily="18" charset="0"/>
              <a:ea typeface="Times New Roman" panose="02020603050405020304" pitchFamily="18" charset="0"/>
            </a:endParaRPr>
          </a:p>
          <a:p>
            <a:pPr>
              <a:spcAft>
                <a:spcPts val="0"/>
              </a:spcAft>
            </a:pPr>
            <a:r>
              <a:rPr lang="en-US" sz="2000" dirty="0">
                <a:solidFill>
                  <a:srgbClr val="000000"/>
                </a:solidFill>
                <a:latin typeface="Arial" panose="020B0604020202020204" pitchFamily="34" charset="0"/>
                <a:ea typeface="SimSun" panose="02010600030101010101" pitchFamily="2" charset="-122"/>
              </a:rPr>
              <a:t>Trainees are assessed against the Teachers’ </a:t>
            </a:r>
            <a:r>
              <a:rPr lang="en-US" sz="2000" dirty="0">
                <a:latin typeface="Arial" panose="020B0604020202020204" pitchFamily="34" charset="0"/>
                <a:ea typeface="Times New Roman" panose="02020603050405020304" pitchFamily="18" charset="0"/>
              </a:rPr>
              <a:t>Standards at the end of the PGCE programme. There is a column in the progress report of term 3 asking mentors to assess whether trainees have met the standards.</a:t>
            </a:r>
            <a:endParaRPr lang="en-US" sz="2000" dirty="0">
              <a:solidFill>
                <a:srgbClr val="000000"/>
              </a:solidFill>
              <a:latin typeface="Arial" panose="020B0604020202020204" pitchFamily="34" charset="0"/>
              <a:ea typeface="SimSun" panose="02010600030101010101" pitchFamily="2" charset="-122"/>
            </a:endParaRPr>
          </a:p>
          <a:p>
            <a:pPr>
              <a:spcAft>
                <a:spcPts val="0"/>
              </a:spcAft>
            </a:pPr>
            <a:endParaRPr lang="en-US" sz="2000" dirty="0">
              <a:solidFill>
                <a:srgbClr val="000000"/>
              </a:solidFill>
              <a:latin typeface="Arial" panose="020B0604020202020204" pitchFamily="34" charset="0"/>
              <a:ea typeface="SimSun" panose="02010600030101010101" pitchFamily="2" charset="-122"/>
            </a:endParaRPr>
          </a:p>
          <a:p>
            <a:pPr>
              <a:spcAft>
                <a:spcPts val="0"/>
              </a:spcAft>
            </a:pPr>
            <a:r>
              <a:rPr lang="en-US" sz="2000" dirty="0">
                <a:solidFill>
                  <a:srgbClr val="000000"/>
                </a:solidFill>
                <a:latin typeface="Arial" panose="020B0604020202020204" pitchFamily="34" charset="0"/>
                <a:ea typeface="SimSun" panose="02010600030101010101" pitchFamily="2" charset="-122"/>
              </a:rPr>
              <a:t>The standards as given below </a:t>
            </a:r>
            <a:r>
              <a:rPr lang="en-US" sz="2000" dirty="0">
                <a:latin typeface="Arial" panose="020B0604020202020204" pitchFamily="34" charset="0"/>
                <a:ea typeface="SimSun" panose="02010600030101010101" pitchFamily="2" charset="-122"/>
              </a:rPr>
              <a:t>are in the order used on the </a:t>
            </a:r>
            <a:r>
              <a:rPr lang="en-US" sz="2000" dirty="0">
                <a:solidFill>
                  <a:srgbClr val="000000"/>
                </a:solidFill>
                <a:latin typeface="Arial" panose="020B0604020202020204" pitchFamily="34" charset="0"/>
                <a:ea typeface="SimSun" panose="02010600030101010101" pitchFamily="2" charset="-122"/>
              </a:rPr>
              <a:t>GOV.UK website: </a:t>
            </a:r>
          </a:p>
          <a:p>
            <a:pPr>
              <a:spcAft>
                <a:spcPts val="0"/>
              </a:spcAft>
            </a:pPr>
            <a:endParaRPr lang="en-GB" sz="2000" dirty="0">
              <a:latin typeface="Times New Roman" panose="02020603050405020304" pitchFamily="18" charset="0"/>
              <a:ea typeface="Times New Roman" panose="02020603050405020304" pitchFamily="18" charset="0"/>
            </a:endParaRPr>
          </a:p>
          <a:p>
            <a:pPr>
              <a:spcAft>
                <a:spcPts val="0"/>
              </a:spcAft>
            </a:pPr>
            <a:r>
              <a:rPr lang="en-US" sz="2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https://www.gov.uk/government/publications/teachers-standards</a:t>
            </a:r>
            <a:r>
              <a:rPr lang="en-US" sz="2000" dirty="0">
                <a:latin typeface="Arial" panose="020B060402020202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0"/>
              </a:spcAft>
            </a:pPr>
            <a:endParaRPr lang="en-US" sz="2000" dirty="0">
              <a:solidFill>
                <a:srgbClr val="000000"/>
              </a:solidFill>
              <a:latin typeface="Arial" panose="020B0604020202020204" pitchFamily="34" charset="0"/>
              <a:ea typeface="SimSun" panose="02010600030101010101" pitchFamily="2" charset="-122"/>
            </a:endParaRPr>
          </a:p>
          <a:p>
            <a:pPr>
              <a:spcAft>
                <a:spcPts val="0"/>
              </a:spcAft>
            </a:pPr>
            <a:r>
              <a:rPr lang="en-US" sz="2000" dirty="0">
                <a:solidFill>
                  <a:srgbClr val="000000"/>
                </a:solidFill>
                <a:latin typeface="Arial" panose="020B0604020202020204" pitchFamily="34" charset="0"/>
                <a:ea typeface="SimSun" panose="02010600030101010101" pitchFamily="2" charset="-122"/>
              </a:rPr>
              <a:t>Some PGCE documents may use a different order. </a:t>
            </a:r>
            <a:endParaRPr lang="en-GB" sz="2000" dirty="0">
              <a:latin typeface="Times New Roman" panose="02020603050405020304" pitchFamily="18" charset="0"/>
              <a:ea typeface="Times New Roman" panose="02020603050405020304" pitchFamily="18" charset="0"/>
            </a:endParaRPr>
          </a:p>
          <a:p>
            <a:pPr>
              <a:spcAft>
                <a:spcPts val="0"/>
              </a:spcAft>
            </a:pPr>
            <a:r>
              <a:rPr lang="en-US" sz="2000" b="1" dirty="0">
                <a:solidFill>
                  <a:srgbClr val="000000"/>
                </a:solidFill>
                <a:latin typeface="Arial" panose="020B0604020202020204" pitchFamily="34" charset="0"/>
                <a:ea typeface="SimSun" panose="02010600030101010101" pitchFamily="2" charset="-122"/>
              </a:rPr>
              <a:t> </a:t>
            </a:r>
            <a:endParaRPr lang="en-GB" sz="2000" dirty="0">
              <a:latin typeface="Times New Roman" panose="02020603050405020304" pitchFamily="18" charset="0"/>
              <a:ea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rPr>
              <a:t>PREAMBLE </a:t>
            </a:r>
            <a:endParaRPr lang="en-GB" sz="2000" dirty="0">
              <a:latin typeface="Times New Roman" panose="02020603050405020304" pitchFamily="18" charset="0"/>
              <a:ea typeface="Times New Roman" panose="02020603050405020304" pitchFamily="18" charset="0"/>
            </a:endParaRPr>
          </a:p>
          <a:p>
            <a:pPr marR="255905">
              <a:spcAft>
                <a:spcPts val="0"/>
              </a:spcAft>
            </a:pPr>
            <a:r>
              <a:rPr lang="en-US" sz="2000" dirty="0">
                <a:latin typeface="Arial" panose="020B0604020202020204" pitchFamily="34" charset="0"/>
                <a:ea typeface="Times New Roman" panose="02020603050405020304" pitchFamily="18" charset="0"/>
              </a:rPr>
              <a:t>Teachers make the education of their pupils their first concern, and are accountable for achieving the highest possible standards in work and conduct. Teachers act with honesty and integrity; have strong subject knowledge, keep their knowledge and skills as teachers up-to-date and are self-critical; forge positive professional relationships; and work with parents in the best interests of their pupils.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231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263A2-4DEB-C51C-41E6-680B0EF89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8" y="1162150"/>
            <a:ext cx="8963025" cy="5041701"/>
          </a:xfrm>
          <a:prstGeom prst="rect">
            <a:avLst/>
          </a:prstGeom>
          <a:noFill/>
          <a:ln>
            <a:noFill/>
          </a:ln>
        </p:spPr>
      </p:pic>
    </p:spTree>
    <p:extLst>
      <p:ext uri="{BB962C8B-B14F-4D97-AF65-F5344CB8AC3E}">
        <p14:creationId xmlns:p14="http://schemas.microsoft.com/office/powerpoint/2010/main" val="2473697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3568" y="620713"/>
            <a:ext cx="8003232" cy="1295400"/>
          </a:xfrm>
          <a:solidFill>
            <a:schemeClr val="tx2">
              <a:lumMod val="20000"/>
              <a:lumOff val="80000"/>
            </a:schemeClr>
          </a:solidFill>
        </p:spPr>
        <p:txBody>
          <a:bodyPr/>
          <a:lstStyle/>
          <a:p>
            <a:pPr eaLnBrk="1" hangingPunct="1"/>
            <a:r>
              <a:rPr lang="en-GB" sz="3600" dirty="0">
                <a:solidFill>
                  <a:srgbClr val="000000"/>
                </a:solidFill>
              </a:rPr>
              <a:t>Teachers’ Standards Assessment</a:t>
            </a:r>
          </a:p>
        </p:txBody>
      </p:sp>
      <p:sp>
        <p:nvSpPr>
          <p:cNvPr id="23556" name="Rectangle 3"/>
          <p:cNvSpPr>
            <a:spLocks noGrp="1" noChangeArrowheads="1"/>
          </p:cNvSpPr>
          <p:nvPr>
            <p:ph idx="1"/>
          </p:nvPr>
        </p:nvSpPr>
        <p:spPr>
          <a:xfrm>
            <a:off x="683568" y="2276475"/>
            <a:ext cx="8003232" cy="3849688"/>
          </a:xfrm>
        </p:spPr>
        <p:txBody>
          <a:bodyPr>
            <a:normAutofit/>
          </a:bodyPr>
          <a:lstStyle/>
          <a:p>
            <a:pPr marL="0" indent="0" eaLnBrk="1" hangingPunct="1">
              <a:buNone/>
            </a:pPr>
            <a:r>
              <a:rPr lang="en-GB" dirty="0"/>
              <a:t>Trainees are assessed in relation to the following clusters of Standards:</a:t>
            </a:r>
          </a:p>
          <a:p>
            <a:pPr eaLnBrk="1" hangingPunct="1"/>
            <a:r>
              <a:rPr lang="en-GB" dirty="0"/>
              <a:t>Teaching (S1, S2, S3)</a:t>
            </a:r>
          </a:p>
          <a:p>
            <a:pPr eaLnBrk="1" hangingPunct="1"/>
            <a:r>
              <a:rPr lang="en-GB" dirty="0"/>
              <a:t>Planning, Differentiation and Assessment (S4, S5, S6)</a:t>
            </a:r>
          </a:p>
          <a:p>
            <a:pPr eaLnBrk="1" hangingPunct="1"/>
            <a:r>
              <a:rPr lang="en-GB" dirty="0"/>
              <a:t>Learning Environment and Wider Responsibilities (S7, S8)</a:t>
            </a:r>
          </a:p>
          <a:p>
            <a:pPr eaLnBrk="1" hangingPunct="1"/>
            <a:endParaRPr lang="en-GB" dirty="0"/>
          </a:p>
        </p:txBody>
      </p:sp>
      <p:sp>
        <p:nvSpPr>
          <p:cNvPr id="23554" name="Slide Number Placeholder 4"/>
          <p:cNvSpPr>
            <a:spLocks noGrp="1"/>
          </p:cNvSpPr>
          <p:nvPr>
            <p:ph type="sldNum" sz="quarter" idx="12"/>
          </p:nvPr>
        </p:nvSpPr>
        <p:spPr>
          <a:noFill/>
        </p:spPr>
        <p:txBody>
          <a:bodyPr/>
          <a:lstStyle/>
          <a:p>
            <a:fld id="{811AAA2F-3DA6-4C0A-973B-91EEE1E2661E}" type="slidenum">
              <a:rPr lang="en-GB" smtClean="0"/>
              <a:pPr/>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41648" y="548680"/>
            <a:ext cx="8178824" cy="1008112"/>
          </a:xfrm>
          <a:solidFill>
            <a:schemeClr val="tx2">
              <a:lumMod val="20000"/>
              <a:lumOff val="80000"/>
            </a:schemeClr>
          </a:solidFill>
          <a:ln>
            <a:solidFill>
              <a:schemeClr val="tx1"/>
            </a:solidFill>
          </a:ln>
        </p:spPr>
        <p:txBody>
          <a:bodyPr>
            <a:noAutofit/>
          </a:bodyPr>
          <a:lstStyle/>
          <a:p>
            <a:r>
              <a:rPr lang="en-GB" sz="3200" dirty="0"/>
              <a:t>Record of Achievement and Development</a:t>
            </a:r>
            <a:br>
              <a:rPr lang="en-GB" sz="3200" dirty="0"/>
            </a:br>
            <a:r>
              <a:rPr lang="en-GB" sz="3200" dirty="0">
                <a:solidFill>
                  <a:srgbClr val="000000"/>
                </a:solidFill>
              </a:rPr>
              <a:t>The RoAD</a:t>
            </a:r>
          </a:p>
        </p:txBody>
      </p:sp>
      <p:sp>
        <p:nvSpPr>
          <p:cNvPr id="17412" name="Rectangle 3"/>
          <p:cNvSpPr>
            <a:spLocks noGrp="1" noChangeArrowheads="1"/>
          </p:cNvSpPr>
          <p:nvPr>
            <p:ph idx="1"/>
          </p:nvPr>
        </p:nvSpPr>
        <p:spPr>
          <a:xfrm>
            <a:off x="641648" y="1584176"/>
            <a:ext cx="8178824" cy="5137299"/>
          </a:xfrm>
          <a:ln>
            <a:solidFill>
              <a:schemeClr val="tx1"/>
            </a:solidFill>
          </a:ln>
        </p:spPr>
        <p:txBody>
          <a:bodyPr>
            <a:noAutofit/>
          </a:bodyPr>
          <a:lstStyle/>
          <a:p>
            <a:pPr marL="0" indent="0">
              <a:lnSpc>
                <a:spcPct val="114000"/>
              </a:lnSpc>
              <a:spcBef>
                <a:spcPts val="0"/>
              </a:spcBef>
              <a:buNone/>
            </a:pPr>
            <a:r>
              <a:rPr lang="en-GB" sz="1800" dirty="0"/>
              <a:t>The RoAD is an index of trainees’ achievements. It is kept on Google Drive, and your trainee will share their link with you.</a:t>
            </a:r>
          </a:p>
          <a:p>
            <a:pPr marL="0" indent="0">
              <a:lnSpc>
                <a:spcPct val="114000"/>
              </a:lnSpc>
              <a:spcBef>
                <a:spcPts val="0"/>
              </a:spcBef>
              <a:buNone/>
            </a:pPr>
            <a:endParaRPr lang="en-GB" sz="1100" dirty="0"/>
          </a:p>
          <a:p>
            <a:pPr>
              <a:lnSpc>
                <a:spcPct val="114000"/>
              </a:lnSpc>
              <a:spcBef>
                <a:spcPts val="0"/>
              </a:spcBef>
            </a:pPr>
            <a:r>
              <a:rPr lang="en-GB" sz="1800" dirty="0"/>
              <a:t>Progress Matrix</a:t>
            </a:r>
          </a:p>
          <a:p>
            <a:pPr>
              <a:lnSpc>
                <a:spcPct val="114000"/>
              </a:lnSpc>
              <a:spcBef>
                <a:spcPts val="0"/>
              </a:spcBef>
            </a:pPr>
            <a:r>
              <a:rPr lang="en-GB" sz="1800" dirty="0"/>
              <a:t>Lesson observation reports</a:t>
            </a:r>
          </a:p>
          <a:p>
            <a:pPr>
              <a:lnSpc>
                <a:spcPct val="114000"/>
              </a:lnSpc>
              <a:spcBef>
                <a:spcPts val="0"/>
              </a:spcBef>
            </a:pPr>
            <a:r>
              <a:rPr lang="en-GB" sz="1800" dirty="0"/>
              <a:t>Record of weekly mentor meetings </a:t>
            </a:r>
          </a:p>
          <a:p>
            <a:pPr>
              <a:lnSpc>
                <a:spcPct val="114000"/>
              </a:lnSpc>
              <a:spcBef>
                <a:spcPts val="0"/>
              </a:spcBef>
            </a:pPr>
            <a:r>
              <a:rPr lang="en-GB" sz="1800" dirty="0"/>
              <a:t>Progress Report </a:t>
            </a:r>
          </a:p>
          <a:p>
            <a:pPr>
              <a:lnSpc>
                <a:spcPct val="114000"/>
              </a:lnSpc>
              <a:spcBef>
                <a:spcPts val="0"/>
              </a:spcBef>
            </a:pPr>
            <a:r>
              <a:rPr lang="en-GB" sz="1800" dirty="0"/>
              <a:t>Review Meeting with Professional Mentor </a:t>
            </a:r>
          </a:p>
          <a:p>
            <a:pPr>
              <a:lnSpc>
                <a:spcPct val="114000"/>
              </a:lnSpc>
              <a:spcBef>
                <a:spcPts val="0"/>
              </a:spcBef>
            </a:pPr>
            <a:r>
              <a:rPr lang="en-GB" sz="1800" dirty="0"/>
              <a:t>Lesson plan folder </a:t>
            </a:r>
          </a:p>
          <a:p>
            <a:pPr>
              <a:lnSpc>
                <a:spcPct val="114000"/>
              </a:lnSpc>
              <a:spcBef>
                <a:spcPts val="0"/>
              </a:spcBef>
            </a:pPr>
            <a:r>
              <a:rPr lang="en-GB" sz="1800" dirty="0"/>
              <a:t>Assessment folder</a:t>
            </a:r>
          </a:p>
          <a:p>
            <a:pPr marL="0" indent="0">
              <a:lnSpc>
                <a:spcPct val="114000"/>
              </a:lnSpc>
              <a:spcBef>
                <a:spcPts val="0"/>
              </a:spcBef>
              <a:buNone/>
            </a:pPr>
            <a:endParaRPr lang="en-GB" sz="1100" dirty="0"/>
          </a:p>
          <a:p>
            <a:pPr>
              <a:lnSpc>
                <a:spcPct val="114000"/>
              </a:lnSpc>
              <a:spcBef>
                <a:spcPts val="0"/>
              </a:spcBef>
            </a:pPr>
            <a:r>
              <a:rPr lang="en-GB" sz="1800" dirty="0"/>
              <a:t>Attendance record</a:t>
            </a:r>
          </a:p>
          <a:p>
            <a:pPr>
              <a:lnSpc>
                <a:spcPct val="114000"/>
              </a:lnSpc>
              <a:spcBef>
                <a:spcPts val="0"/>
              </a:spcBef>
            </a:pPr>
            <a:r>
              <a:rPr lang="en-GB" sz="1800" dirty="0"/>
              <a:t>Audits (Literacy, Numeracy, Subject Knowledge), CV</a:t>
            </a:r>
          </a:p>
          <a:p>
            <a:pPr>
              <a:lnSpc>
                <a:spcPct val="114000"/>
              </a:lnSpc>
              <a:spcBef>
                <a:spcPts val="0"/>
              </a:spcBef>
            </a:pPr>
            <a:r>
              <a:rPr lang="en-GB" sz="1800" dirty="0"/>
              <a:t>Induction, monitoring, CPD </a:t>
            </a:r>
          </a:p>
          <a:p>
            <a:pPr marL="0" indent="0">
              <a:lnSpc>
                <a:spcPct val="114000"/>
              </a:lnSpc>
              <a:spcBef>
                <a:spcPts val="0"/>
              </a:spcBef>
              <a:buNone/>
            </a:pPr>
            <a:endParaRPr lang="en-GB" sz="1100" dirty="0"/>
          </a:p>
          <a:p>
            <a:pPr marL="0" indent="0">
              <a:lnSpc>
                <a:spcPct val="114000"/>
              </a:lnSpc>
              <a:spcBef>
                <a:spcPts val="0"/>
              </a:spcBef>
              <a:buNone/>
            </a:pPr>
            <a:r>
              <a:rPr lang="en-GB" sz="1800" dirty="0"/>
              <a:t>The trainee’s RoAD gives the mentor vital background information about the trainee – request to see it when your trainee first arrives in school. </a:t>
            </a:r>
          </a:p>
        </p:txBody>
      </p:sp>
      <p:sp>
        <p:nvSpPr>
          <p:cNvPr id="17410" name="Slide Number Placeholder 4"/>
          <p:cNvSpPr>
            <a:spLocks noGrp="1"/>
          </p:cNvSpPr>
          <p:nvPr>
            <p:ph type="sldNum" sz="quarter" idx="12"/>
          </p:nvPr>
        </p:nvSpPr>
        <p:spPr>
          <a:noFill/>
        </p:spPr>
        <p:txBody>
          <a:bodyPr/>
          <a:lstStyle/>
          <a:p>
            <a:fld id="{0AD9E9C3-D1F3-47B9-AE0E-E9E3209F11A8}" type="slidenum">
              <a:rPr lang="en-GB" smtClean="0"/>
              <a:pPr/>
              <a:t>51</a:t>
            </a:fld>
            <a:endParaRPr lang="en-GB" dirty="0"/>
          </a:p>
        </p:txBody>
      </p:sp>
    </p:spTree>
    <p:extLst>
      <p:ext uri="{BB962C8B-B14F-4D97-AF65-F5344CB8AC3E}">
        <p14:creationId xmlns:p14="http://schemas.microsoft.com/office/powerpoint/2010/main" val="1013261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0A3F4-A645-2A4B-946A-1EA83B800453}"/>
              </a:ext>
            </a:extLst>
          </p:cNvPr>
          <p:cNvSpPr>
            <a:spLocks noGrp="1"/>
          </p:cNvSpPr>
          <p:nvPr>
            <p:ph idx="1"/>
          </p:nvPr>
        </p:nvSpPr>
        <p:spPr>
          <a:xfrm>
            <a:off x="683390" y="1700808"/>
            <a:ext cx="8003232" cy="4569371"/>
          </a:xfrm>
        </p:spPr>
        <p:txBody>
          <a:bodyPr>
            <a:normAutofit fontScale="92500" lnSpcReduction="10000"/>
          </a:bodyPr>
          <a:lstStyle/>
          <a:p>
            <a:pPr marL="0" indent="0">
              <a:buNone/>
            </a:pPr>
            <a:endParaRPr lang="en-GB" sz="2200" dirty="0"/>
          </a:p>
          <a:p>
            <a:pPr marL="0" indent="0">
              <a:buNone/>
            </a:pPr>
            <a:r>
              <a:rPr lang="en-GB" sz="3600" dirty="0"/>
              <a:t>The ITT Core Content Framework forms the basis for the trainee’s Progress Matrix.</a:t>
            </a:r>
          </a:p>
          <a:p>
            <a:pPr marL="0" indent="0">
              <a:buNone/>
            </a:pPr>
            <a:endParaRPr lang="en-GB" sz="2600" dirty="0"/>
          </a:p>
          <a:p>
            <a:pPr marL="0" indent="0">
              <a:buNone/>
            </a:pPr>
            <a:r>
              <a:rPr lang="en-GB" sz="3600" dirty="0"/>
              <a:t>Trainees should complete the Progress Matrix regularly; we advise every week.</a:t>
            </a:r>
          </a:p>
          <a:p>
            <a:pPr marL="0" indent="0">
              <a:buNone/>
            </a:pPr>
            <a:endParaRPr lang="en-GB" sz="2600" dirty="0"/>
          </a:p>
          <a:p>
            <a:pPr marL="0" indent="0">
              <a:buNone/>
            </a:pPr>
            <a:r>
              <a:rPr lang="en-GB" sz="3600" dirty="0"/>
              <a:t>Trainees should make their Progress Matrix available to mentors. </a:t>
            </a:r>
          </a:p>
        </p:txBody>
      </p:sp>
      <p:sp>
        <p:nvSpPr>
          <p:cNvPr id="4" name="Slide Number Placeholder 3">
            <a:extLst>
              <a:ext uri="{FF2B5EF4-FFF2-40B4-BE49-F238E27FC236}">
                <a16:creationId xmlns:a16="http://schemas.microsoft.com/office/drawing/2014/main" id="{82F1A010-776D-F848-A8CB-17369BC46C94}"/>
              </a:ext>
            </a:extLst>
          </p:cNvPr>
          <p:cNvSpPr>
            <a:spLocks noGrp="1"/>
          </p:cNvSpPr>
          <p:nvPr>
            <p:ph type="sldNum" sz="quarter" idx="12"/>
          </p:nvPr>
        </p:nvSpPr>
        <p:spPr/>
        <p:txBody>
          <a:bodyPr/>
          <a:lstStyle/>
          <a:p>
            <a:pPr>
              <a:defRPr/>
            </a:pPr>
            <a:fld id="{943B7397-9B2C-4584-ABED-FEF2EADD0823}" type="slidenum">
              <a:rPr lang="en-GB" smtClean="0"/>
              <a:pPr>
                <a:defRPr/>
              </a:pPr>
              <a:t>52</a:t>
            </a:fld>
            <a:endParaRPr lang="en-GB"/>
          </a:p>
        </p:txBody>
      </p:sp>
      <p:sp>
        <p:nvSpPr>
          <p:cNvPr id="5" name="TextBox 4">
            <a:extLst>
              <a:ext uri="{FF2B5EF4-FFF2-40B4-BE49-F238E27FC236}">
                <a16:creationId xmlns:a16="http://schemas.microsoft.com/office/drawing/2014/main" id="{75C43A61-9E79-DD48-9EB4-4EAFAA47AB2F}"/>
              </a:ext>
            </a:extLst>
          </p:cNvPr>
          <p:cNvSpPr txBox="1"/>
          <p:nvPr/>
        </p:nvSpPr>
        <p:spPr>
          <a:xfrm>
            <a:off x="687062" y="657157"/>
            <a:ext cx="7999560" cy="892552"/>
          </a:xfrm>
          <a:prstGeom prst="rect">
            <a:avLst/>
          </a:prstGeom>
          <a:solidFill>
            <a:schemeClr val="tx2">
              <a:lumMod val="20000"/>
              <a:lumOff val="80000"/>
            </a:schemeClr>
          </a:solidFill>
          <a:ln>
            <a:solidFill>
              <a:schemeClr val="tx1"/>
            </a:solidFill>
          </a:ln>
        </p:spPr>
        <p:txBody>
          <a:bodyPr wrap="square" rtlCol="0" anchor="ctr" anchorCtr="0">
            <a:spAutoFit/>
          </a:bodyPr>
          <a:lstStyle/>
          <a:p>
            <a:pPr lvl="1" algn="ctr"/>
            <a:r>
              <a:rPr lang="en-GB" sz="2400" b="1" dirty="0"/>
              <a:t>CCF &amp; The Progress Matrix </a:t>
            </a:r>
            <a:r>
              <a:rPr lang="mr-IN" sz="2400" b="1" dirty="0"/>
              <a:t>–</a:t>
            </a:r>
            <a:r>
              <a:rPr lang="en-GB" sz="2400" b="1" dirty="0"/>
              <a:t> Trainee to complete</a:t>
            </a:r>
          </a:p>
          <a:p>
            <a:endParaRPr lang="en-GB" sz="2800" b="1" dirty="0"/>
          </a:p>
        </p:txBody>
      </p:sp>
    </p:spTree>
    <p:extLst>
      <p:ext uri="{BB962C8B-B14F-4D97-AF65-F5344CB8AC3E}">
        <p14:creationId xmlns:p14="http://schemas.microsoft.com/office/powerpoint/2010/main" val="3080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9662-5E03-92B7-54D2-F87821FC694E}"/>
              </a:ext>
            </a:extLst>
          </p:cNvPr>
          <p:cNvSpPr>
            <a:spLocks noGrp="1"/>
          </p:cNvSpPr>
          <p:nvPr>
            <p:ph type="title"/>
          </p:nvPr>
        </p:nvSpPr>
        <p:spPr>
          <a:xfrm>
            <a:off x="2483768" y="188640"/>
            <a:ext cx="6455838" cy="594625"/>
          </a:xfrm>
        </p:spPr>
        <p:txBody>
          <a:bodyPr>
            <a:normAutofit fontScale="90000"/>
          </a:bodyPr>
          <a:lstStyle/>
          <a:p>
            <a:r>
              <a:rPr lang="en-US" dirty="0"/>
              <a:t>This is a snapshot of our UoM curriculum and how it aligns with the CCF and the teacher standards</a:t>
            </a:r>
          </a:p>
        </p:txBody>
      </p:sp>
      <p:pic>
        <p:nvPicPr>
          <p:cNvPr id="7" name="Picture 6">
            <a:extLst>
              <a:ext uri="{FF2B5EF4-FFF2-40B4-BE49-F238E27FC236}">
                <a16:creationId xmlns:a16="http://schemas.microsoft.com/office/drawing/2014/main" id="{61D4C98C-75E0-FF49-97D6-9B38F1E91F80}"/>
              </a:ext>
            </a:extLst>
          </p:cNvPr>
          <p:cNvPicPr>
            <a:picLocks noChangeAspect="1"/>
          </p:cNvPicPr>
          <p:nvPr/>
        </p:nvPicPr>
        <p:blipFill>
          <a:blip r:embed="rId2"/>
          <a:stretch>
            <a:fillRect/>
          </a:stretch>
        </p:blipFill>
        <p:spPr>
          <a:xfrm>
            <a:off x="1907704" y="783265"/>
            <a:ext cx="5847991" cy="6220848"/>
          </a:xfrm>
          <a:prstGeom prst="rect">
            <a:avLst/>
          </a:prstGeom>
        </p:spPr>
      </p:pic>
    </p:spTree>
    <p:extLst>
      <p:ext uri="{BB962C8B-B14F-4D97-AF65-F5344CB8AC3E}">
        <p14:creationId xmlns:p14="http://schemas.microsoft.com/office/powerpoint/2010/main" val="28362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94680" y="573657"/>
            <a:ext cx="7992120" cy="1367879"/>
          </a:xfrm>
          <a:solidFill>
            <a:schemeClr val="tx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en-GB" sz="4000" b="1" dirty="0">
                <a:solidFill>
                  <a:schemeClr val="tx1"/>
                </a:solidFill>
              </a:rPr>
              <a:t>What will trainees have done when they come into school placement 2? </a:t>
            </a:r>
          </a:p>
        </p:txBody>
      </p:sp>
      <p:sp>
        <p:nvSpPr>
          <p:cNvPr id="10244" name="Rectangle 3"/>
          <p:cNvSpPr>
            <a:spLocks noGrp="1" noChangeArrowheads="1"/>
          </p:cNvSpPr>
          <p:nvPr>
            <p:ph idx="1"/>
          </p:nvPr>
        </p:nvSpPr>
        <p:spPr>
          <a:xfrm>
            <a:off x="694680" y="2085825"/>
            <a:ext cx="8003232" cy="4635649"/>
          </a:xfrm>
          <a:ln>
            <a:solidFill>
              <a:schemeClr val="tx1"/>
            </a:solidFill>
          </a:ln>
        </p:spPr>
        <p:txBody>
          <a:bodyPr vert="horz" lIns="91440" tIns="45720" rIns="91440" bIns="45720" rtlCol="0" anchor="t">
            <a:noAutofit/>
          </a:bodyPr>
          <a:lstStyle/>
          <a:p>
            <a:pPr eaLnBrk="1" hangingPunct="1"/>
            <a:r>
              <a:rPr lang="en-GB" sz="1600" dirty="0"/>
              <a:t>Trainees will have completed over 6 weeks of subject-specific preparation in university. </a:t>
            </a:r>
          </a:p>
          <a:p>
            <a:r>
              <a:rPr lang="en-GB" sz="1600" dirty="0"/>
              <a:t>Trainees will have engaged with an Educational and  Professional Studies programme [EPS] covering safeguarding, inclusion, diversity and British values.</a:t>
            </a:r>
          </a:p>
          <a:p>
            <a:r>
              <a:rPr lang="en-GB" sz="1600" dirty="0"/>
              <a:t>Trainees will have completed a first placement, teaching 8-10 hours for 7 weeks. </a:t>
            </a:r>
          </a:p>
          <a:p>
            <a:r>
              <a:rPr lang="en-GB" sz="1600" dirty="0"/>
              <a:t>Trainees will have completed their first academic assignment, reflecting on Teaching, learning and assessment in the classroom, using learning theories and wider reading.</a:t>
            </a:r>
          </a:p>
          <a:p>
            <a:r>
              <a:rPr lang="en-GB" sz="1600" dirty="0"/>
              <a:t>Trainees will have audited their subject knowledge for KS3, KS4 and KS5 and built ion this in P1.</a:t>
            </a:r>
          </a:p>
          <a:p>
            <a:r>
              <a:rPr lang="en-GB" sz="1600" dirty="0"/>
              <a:t>Trainees without English degrees will have taken part in a subject knowledge enhancement course (SKE) before the start of the course.</a:t>
            </a:r>
          </a:p>
          <a:p>
            <a:r>
              <a:rPr lang="en-GB" sz="1600" dirty="0"/>
              <a:t>Trainees without Literature A Levels or Literature degree will have undertaken a Programme Preparation Portfolio before the start of the course.</a:t>
            </a:r>
          </a:p>
          <a:p>
            <a:r>
              <a:rPr lang="en-GB" sz="1600" dirty="0"/>
              <a:t>All trainees have also had access to recordings of previous SKE teaching sessions, and can revisit this at any point in the year to develop their subject knowledge. </a:t>
            </a:r>
          </a:p>
          <a:p>
            <a:pPr marL="0" indent="0">
              <a:buNone/>
            </a:pPr>
            <a:endParaRPr lang="en-GB" sz="1600" dirty="0"/>
          </a:p>
          <a:p>
            <a:pPr marL="0" indent="0">
              <a:buNone/>
            </a:pPr>
            <a:r>
              <a:rPr lang="en-GB" sz="1600" dirty="0"/>
              <a:t>Note: English trainees’ qualifications include a mix of subjects, including English Literature, English Language and other subjects. </a:t>
            </a:r>
          </a:p>
        </p:txBody>
      </p:sp>
      <p:sp>
        <p:nvSpPr>
          <p:cNvPr id="10242" name="Slide Number Placeholder 4"/>
          <p:cNvSpPr>
            <a:spLocks noGrp="1"/>
          </p:cNvSpPr>
          <p:nvPr>
            <p:ph type="sldNum" sz="quarter" idx="12"/>
          </p:nvPr>
        </p:nvSpPr>
        <p:spPr>
          <a:noFill/>
        </p:spPr>
        <p:txBody>
          <a:bodyPr/>
          <a:lstStyle/>
          <a:p>
            <a:fld id="{67ADEE4E-73A6-4298-8372-B70F734DE822}" type="slidenum">
              <a:rPr lang="en-GB" smtClean="0"/>
              <a:pPr/>
              <a:t>7</a:t>
            </a:fld>
            <a:endParaRPr lang="en-GB" dirty="0"/>
          </a:p>
        </p:txBody>
      </p:sp>
    </p:spTree>
    <p:extLst>
      <p:ext uri="{BB962C8B-B14F-4D97-AF65-F5344CB8AC3E}">
        <p14:creationId xmlns:p14="http://schemas.microsoft.com/office/powerpoint/2010/main" val="41139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2736" y="1556792"/>
            <a:ext cx="8126536" cy="857250"/>
          </a:xfrm>
        </p:spPr>
        <p:txBody>
          <a:bodyPr>
            <a:normAutofit fontScale="90000"/>
          </a:bodyPr>
          <a:lstStyle/>
          <a:p>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1500" dirty="0">
                <a:cs typeface="Arial" panose="020B0604020202020204" pitchFamily="34" charset="0"/>
              </a:rPr>
            </a:br>
            <a:br>
              <a:rPr lang="en-US" sz="3000" dirty="0">
                <a:cs typeface="Arial" panose="020B0604020202020204" pitchFamily="34" charset="0"/>
              </a:rPr>
            </a:br>
            <a:r>
              <a:rPr lang="en-US" sz="2325" dirty="0">
                <a:cs typeface="Arial" panose="020B0604020202020204" pitchFamily="34" charset="0"/>
              </a:rPr>
              <a:t>U1 / Placement 1</a:t>
            </a:r>
            <a:br>
              <a:rPr lang="en-US" sz="2325" dirty="0">
                <a:cs typeface="Arial" panose="020B0604020202020204" pitchFamily="34" charset="0"/>
              </a:rPr>
            </a:br>
            <a:br>
              <a:rPr lang="en-US" sz="2325" dirty="0">
                <a:cs typeface="Arial" panose="020B0604020202020204" pitchFamily="34" charset="0"/>
              </a:rPr>
            </a:br>
            <a:br>
              <a:rPr lang="en-US" sz="2325" dirty="0">
                <a:cs typeface="Arial" panose="020B0604020202020204" pitchFamily="34" charset="0"/>
              </a:rPr>
            </a:br>
            <a:r>
              <a:rPr lang="en-US" sz="2325" dirty="0">
                <a:cs typeface="Arial" panose="020B0604020202020204" pitchFamily="34" charset="0"/>
              </a:rPr>
              <a:t>-------------------</a:t>
            </a:r>
            <a:br>
              <a:rPr lang="en-US" sz="2325" dirty="0">
                <a:cs typeface="Arial" panose="020B0604020202020204" pitchFamily="34" charset="0"/>
              </a:rPr>
            </a:br>
            <a:br>
              <a:rPr lang="en-US" sz="2325" dirty="0">
                <a:cs typeface="Arial" panose="020B0604020202020204" pitchFamily="34" charset="0"/>
              </a:rPr>
            </a:br>
            <a:r>
              <a:rPr lang="en-US" sz="2325" dirty="0">
                <a:cs typeface="Arial" panose="020B0604020202020204" pitchFamily="34" charset="0"/>
              </a:rPr>
              <a:t>U2 / Placement 2</a:t>
            </a:r>
            <a:br>
              <a:rPr lang="en-US" sz="2325" dirty="0">
                <a:cs typeface="Arial" panose="020B0604020202020204" pitchFamily="34" charset="0"/>
              </a:rPr>
            </a:br>
            <a:br>
              <a:rPr lang="en-US" sz="2325" dirty="0">
                <a:cs typeface="Arial" panose="020B0604020202020204" pitchFamily="34" charset="0"/>
              </a:rPr>
            </a:br>
            <a:br>
              <a:rPr lang="en-US" sz="2325" dirty="0">
                <a:cs typeface="Arial" panose="020B0604020202020204" pitchFamily="34" charset="0"/>
              </a:rPr>
            </a:br>
            <a:r>
              <a:rPr lang="en-US" sz="2325" dirty="0">
                <a:cs typeface="Arial" panose="020B0604020202020204" pitchFamily="34" charset="0"/>
              </a:rPr>
              <a:t>-------------------</a:t>
            </a:r>
            <a:br>
              <a:rPr lang="en-US" sz="2325" dirty="0">
                <a:cs typeface="Arial" panose="020B0604020202020204" pitchFamily="34" charset="0"/>
              </a:rPr>
            </a:br>
            <a:br>
              <a:rPr lang="en-US" sz="2325" dirty="0">
                <a:cs typeface="Arial" panose="020B0604020202020204" pitchFamily="34" charset="0"/>
              </a:rPr>
            </a:br>
            <a:r>
              <a:rPr lang="en-US" sz="2325" dirty="0">
                <a:cs typeface="Arial" panose="020B0604020202020204" pitchFamily="34" charset="0"/>
              </a:rPr>
              <a:t>U3 / Placement 3</a:t>
            </a:r>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806C4CA-7C3C-A04D-BB73-53CE01F061A4}" type="slidenum">
              <a:rPr lang="en-US" smtClean="0"/>
              <a:pPr>
                <a:defRPr/>
              </a:pPr>
              <a:t>8</a:t>
            </a:fld>
            <a:endParaRPr lang="en-GB" dirty="0"/>
          </a:p>
        </p:txBody>
      </p:sp>
      <p:pic>
        <p:nvPicPr>
          <p:cNvPr id="5" name="Picture 4" descr="A screenshot of a computer&#10;&#10;Description automatically generated">
            <a:extLst>
              <a:ext uri="{FF2B5EF4-FFF2-40B4-BE49-F238E27FC236}">
                <a16:creationId xmlns:a16="http://schemas.microsoft.com/office/drawing/2014/main" id="{D2993477-026A-CCE9-8E80-80C234B4974E}"/>
              </a:ext>
            </a:extLst>
          </p:cNvPr>
          <p:cNvPicPr>
            <a:picLocks noChangeAspect="1"/>
          </p:cNvPicPr>
          <p:nvPr/>
        </p:nvPicPr>
        <p:blipFill rotWithShape="1">
          <a:blip r:embed="rId3"/>
          <a:srcRect l="18143" t="8420" r="33664"/>
          <a:stretch/>
        </p:blipFill>
        <p:spPr>
          <a:xfrm>
            <a:off x="3247194" y="-30416"/>
            <a:ext cx="5684924" cy="6751891"/>
          </a:xfrm>
          <a:prstGeom prst="rect">
            <a:avLst/>
          </a:prstGeom>
        </p:spPr>
      </p:pic>
    </p:spTree>
    <p:extLst>
      <p:ext uri="{BB962C8B-B14F-4D97-AF65-F5344CB8AC3E}">
        <p14:creationId xmlns:p14="http://schemas.microsoft.com/office/powerpoint/2010/main" val="116359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690288E-FE18-EA4B-87F6-7999A6796897}"/>
              </a:ext>
            </a:extLst>
          </p:cNvPr>
          <p:cNvGraphicFramePr>
            <a:graphicFrameLocks noGrp="1"/>
          </p:cNvGraphicFramePr>
          <p:nvPr>
            <p:ph idx="1"/>
            <p:extLst>
              <p:ext uri="{D42A27DB-BD31-4B8C-83A1-F6EECF244321}">
                <p14:modId xmlns:p14="http://schemas.microsoft.com/office/powerpoint/2010/main" val="213189044"/>
              </p:ext>
            </p:extLst>
          </p:nvPr>
        </p:nvGraphicFramePr>
        <p:xfrm>
          <a:off x="0" y="857250"/>
          <a:ext cx="9144000" cy="5263415"/>
        </p:xfrm>
        <a:graphic>
          <a:graphicData uri="http://schemas.openxmlformats.org/drawingml/2006/table">
            <a:tbl>
              <a:tblPr/>
              <a:tblGrid>
                <a:gridCol w="907733">
                  <a:extLst>
                    <a:ext uri="{9D8B030D-6E8A-4147-A177-3AD203B41FA5}">
                      <a16:colId xmlns:a16="http://schemas.microsoft.com/office/drawing/2014/main" val="3657799877"/>
                    </a:ext>
                  </a:extLst>
                </a:gridCol>
                <a:gridCol w="1184669">
                  <a:extLst>
                    <a:ext uri="{9D8B030D-6E8A-4147-A177-3AD203B41FA5}">
                      <a16:colId xmlns:a16="http://schemas.microsoft.com/office/drawing/2014/main" val="2038748825"/>
                    </a:ext>
                  </a:extLst>
                </a:gridCol>
                <a:gridCol w="1051329">
                  <a:extLst>
                    <a:ext uri="{9D8B030D-6E8A-4147-A177-3AD203B41FA5}">
                      <a16:colId xmlns:a16="http://schemas.microsoft.com/office/drawing/2014/main" val="3796879774"/>
                    </a:ext>
                  </a:extLst>
                </a:gridCol>
                <a:gridCol w="1176101">
                  <a:extLst>
                    <a:ext uri="{9D8B030D-6E8A-4147-A177-3AD203B41FA5}">
                      <a16:colId xmlns:a16="http://schemas.microsoft.com/office/drawing/2014/main" val="2901651183"/>
                    </a:ext>
                  </a:extLst>
                </a:gridCol>
                <a:gridCol w="926184">
                  <a:extLst>
                    <a:ext uri="{9D8B030D-6E8A-4147-A177-3AD203B41FA5}">
                      <a16:colId xmlns:a16="http://schemas.microsoft.com/office/drawing/2014/main" val="3480087370"/>
                    </a:ext>
                  </a:extLst>
                </a:gridCol>
                <a:gridCol w="975674">
                  <a:extLst>
                    <a:ext uri="{9D8B030D-6E8A-4147-A177-3AD203B41FA5}">
                      <a16:colId xmlns:a16="http://schemas.microsoft.com/office/drawing/2014/main" val="1946369175"/>
                    </a:ext>
                  </a:extLst>
                </a:gridCol>
                <a:gridCol w="922220">
                  <a:extLst>
                    <a:ext uri="{9D8B030D-6E8A-4147-A177-3AD203B41FA5}">
                      <a16:colId xmlns:a16="http://schemas.microsoft.com/office/drawing/2014/main" val="2885396554"/>
                    </a:ext>
                  </a:extLst>
                </a:gridCol>
                <a:gridCol w="1000045">
                  <a:extLst>
                    <a:ext uri="{9D8B030D-6E8A-4147-A177-3AD203B41FA5}">
                      <a16:colId xmlns:a16="http://schemas.microsoft.com/office/drawing/2014/main" val="1760483263"/>
                    </a:ext>
                  </a:extLst>
                </a:gridCol>
                <a:gridCol w="1000045">
                  <a:extLst>
                    <a:ext uri="{9D8B030D-6E8A-4147-A177-3AD203B41FA5}">
                      <a16:colId xmlns:a16="http://schemas.microsoft.com/office/drawing/2014/main" val="379504396"/>
                    </a:ext>
                  </a:extLst>
                </a:gridCol>
              </a:tblGrid>
              <a:tr h="703204">
                <a:tc>
                  <a:txBody>
                    <a:bodyPr/>
                    <a:lstStyle/>
                    <a:p>
                      <a:pPr algn="ctr" fontAlgn="ctr"/>
                      <a:r>
                        <a:rPr lang="en-GB" sz="1400" b="1" i="0" u="none" strike="noStrike" dirty="0">
                          <a:solidFill>
                            <a:srgbClr val="000000"/>
                          </a:solidFill>
                          <a:effectLst/>
                          <a:latin typeface="Calibri" panose="020F0502020204030204" pitchFamily="34" charset="0"/>
                        </a:rPr>
                        <a:t>CORE AREAS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B8FE"/>
                    </a:solidFill>
                  </a:tcPr>
                </a:tc>
                <a:tc>
                  <a:txBody>
                    <a:bodyPr/>
                    <a:lstStyle/>
                    <a:p>
                      <a:pPr algn="ctr" fontAlgn="ctr"/>
                      <a:r>
                        <a:rPr lang="en-GB" sz="1400" b="1" i="0" u="none" strike="noStrike" dirty="0">
                          <a:solidFill>
                            <a:srgbClr val="000000"/>
                          </a:solidFill>
                          <a:effectLst/>
                          <a:latin typeface="Calibri" panose="020F0502020204030204" pitchFamily="34" charset="0"/>
                        </a:rPr>
                        <a:t>ENGLISH STRANDS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B8FE"/>
                    </a:solidFill>
                  </a:tcPr>
                </a:tc>
                <a:tc gridSpan="7">
                  <a:txBody>
                    <a:bodyPr/>
                    <a:lstStyle/>
                    <a:p>
                      <a:pPr algn="ctr" fontAlgn="ctr"/>
                      <a:r>
                        <a:rPr lang="en-GB" sz="1400" b="1" i="0" u="none" strike="noStrike" dirty="0">
                          <a:solidFill>
                            <a:srgbClr val="000000"/>
                          </a:solidFill>
                          <a:effectLst/>
                          <a:latin typeface="Calibri" panose="020F0502020204030204" pitchFamily="34" charset="0"/>
                        </a:rPr>
                        <a:t>TERM 1 UNIVERSITY ENGLISH COURSE SESSIONS</a:t>
                      </a:r>
                    </a:p>
                  </a:txBody>
                  <a:tcPr marL="3325" marR="3325" marT="33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1B8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0524806"/>
                  </a:ext>
                </a:extLst>
              </a:tr>
              <a:tr h="706370">
                <a:tc>
                  <a:txBody>
                    <a:bodyPr/>
                    <a:lstStyle/>
                    <a:p>
                      <a:pPr algn="ctr" fontAlgn="ctr"/>
                      <a:r>
                        <a:rPr lang="en-GB" sz="900" b="1" i="0" u="none" strike="noStrike" dirty="0">
                          <a:solidFill>
                            <a:srgbClr val="000000"/>
                          </a:solidFill>
                          <a:effectLst/>
                          <a:latin typeface="Calibri (Body)"/>
                        </a:rPr>
                        <a:t>1: Teacher Expectations: High Expectations and Behaviour for Learning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F00"/>
                    </a:solidFill>
                  </a:tcPr>
                </a:tc>
                <a:tc>
                  <a:txBody>
                    <a:bodyPr/>
                    <a:lstStyle/>
                    <a:p>
                      <a:pPr algn="ctr" fontAlgn="ctr"/>
                      <a:r>
                        <a:rPr lang="en-GB" sz="900" b="1" i="0" u="none" strike="noStrike" dirty="0">
                          <a:solidFill>
                            <a:srgbClr val="000000"/>
                          </a:solidFill>
                          <a:effectLst/>
                          <a:latin typeface="Calibri" panose="020F0502020204030204" pitchFamily="34" charset="0"/>
                        </a:rPr>
                        <a:t>Classroom environment and Behaviour for Learning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900" b="0" i="0" u="none" strike="noStrike" dirty="0">
                          <a:solidFill>
                            <a:srgbClr val="000000"/>
                          </a:solidFill>
                          <a:effectLst/>
                          <a:latin typeface="Calibri" panose="020F0502020204030204" pitchFamily="34" charset="0"/>
                        </a:rPr>
                        <a:t>Engagement &amp; Behaviour for learning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dirty="0">
                          <a:solidFill>
                            <a:srgbClr val="000000"/>
                          </a:solidFill>
                          <a:effectLst/>
                          <a:latin typeface="Calibri" panose="020F0502020204030204" pitchFamily="34" charset="0"/>
                        </a:rPr>
                        <a:t>Planning, Scaffolding, HOTS (Teaching Language)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panose="020F0502020204030204" pitchFamily="34" charset="0"/>
                        </a:rPr>
                        <a:t>Establishing a safe classroom environment managing your classroom</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panose="020F0502020204030204" pitchFamily="34" charset="0"/>
                        </a:rPr>
                        <a:t>School day 1: observe and plan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dirty="0">
                          <a:solidFill>
                            <a:srgbClr val="000000"/>
                          </a:solidFill>
                          <a:effectLst/>
                          <a:latin typeface="Calibri" panose="020F0502020204030204" pitchFamily="34" charset="0"/>
                        </a:rPr>
                        <a:t>School day 2: group teach</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Classroom Presence and Voice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900" b="0" i="0" u="none" strike="noStrike" dirty="0">
                          <a:solidFill>
                            <a:srgbClr val="000000"/>
                          </a:solidFill>
                          <a:effectLst/>
                          <a:latin typeface="Calibri" panose="020F0502020204030204" pitchFamily="34" charset="0"/>
                        </a:rPr>
                        <a:t> </a:t>
                      </a:r>
                    </a:p>
                  </a:txBody>
                  <a:tcPr marL="3325" marR="3325" marT="3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42538"/>
                  </a:ext>
                </a:extLst>
              </a:tr>
              <a:tr h="425185">
                <a:tc rowSpan="3">
                  <a:txBody>
                    <a:bodyPr/>
                    <a:lstStyle/>
                    <a:p>
                      <a:pPr algn="ctr" fontAlgn="ctr"/>
                      <a:r>
                        <a:rPr lang="en-GB" sz="900" b="1" i="0" u="none" strike="noStrike" dirty="0">
                          <a:solidFill>
                            <a:srgbClr val="000000"/>
                          </a:solidFill>
                          <a:effectLst/>
                          <a:latin typeface="Calibri (Body)"/>
                        </a:rPr>
                        <a:t>2. Subject and curriculum knowledge</a:t>
                      </a:r>
                    </a:p>
                  </a:txBody>
                  <a:tcPr marL="3325" marR="3325" marT="33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1" i="0" u="none" strike="noStrike" dirty="0">
                          <a:solidFill>
                            <a:srgbClr val="000000"/>
                          </a:solidFill>
                          <a:effectLst/>
                          <a:latin typeface="Calibri" panose="020F0502020204030204" pitchFamily="34" charset="0"/>
                        </a:rPr>
                        <a:t>Debates and issues in English teaching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D8"/>
                    </a:solidFill>
                  </a:tcPr>
                </a:tc>
                <a:tc>
                  <a:txBody>
                    <a:bodyPr/>
                    <a:lstStyle/>
                    <a:p>
                      <a:pPr algn="ctr" fontAlgn="ctr"/>
                      <a:r>
                        <a:rPr lang="en-GB" sz="900" b="0" i="0" u="none" strike="noStrike">
                          <a:solidFill>
                            <a:srgbClr val="000000"/>
                          </a:solidFill>
                          <a:effectLst/>
                          <a:latin typeface="Calibri" panose="020F0502020204030204" pitchFamily="34" charset="0"/>
                        </a:rPr>
                        <a:t>The Big Picture: What is English for?</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D8"/>
                    </a:solidFill>
                  </a:tcPr>
                </a:tc>
                <a:tc>
                  <a:txBody>
                    <a:bodyPr/>
                    <a:lstStyle/>
                    <a:p>
                      <a:pPr algn="ctr" fontAlgn="ctr"/>
                      <a:r>
                        <a:rPr lang="en-GB" sz="900" b="0" i="0" u="none" strike="noStrike" dirty="0">
                          <a:solidFill>
                            <a:srgbClr val="000000"/>
                          </a:solidFill>
                          <a:effectLst/>
                          <a:latin typeface="Calibri" panose="020F0502020204030204" pitchFamily="34" charset="0"/>
                        </a:rPr>
                        <a:t>English Teaching in context and ways of learning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D8"/>
                    </a:solidFill>
                  </a:tcPr>
                </a:tc>
                <a:tc>
                  <a:txBody>
                    <a:bodyPr/>
                    <a:lstStyle/>
                    <a:p>
                      <a:pPr algn="ctr" fontAlgn="ctr"/>
                      <a:r>
                        <a:rPr lang="en-GB" sz="900" b="0" i="0" u="none" strike="noStrike" dirty="0">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325" marR="3325" marT="3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255424"/>
                  </a:ext>
                </a:extLst>
              </a:tr>
              <a:tr h="481041">
                <a:tc vMerge="1">
                  <a:txBody>
                    <a:bodyPr/>
                    <a:lstStyle/>
                    <a:p>
                      <a:endParaRPr lang="en-US"/>
                    </a:p>
                  </a:txBody>
                  <a:tcPr/>
                </a:tc>
                <a:tc>
                  <a:txBody>
                    <a:bodyPr/>
                    <a:lstStyle/>
                    <a:p>
                      <a:pPr algn="ctr" fontAlgn="ctr"/>
                      <a:r>
                        <a:rPr lang="en-GB" sz="900" b="1" i="0" u="none" strike="noStrike" dirty="0">
                          <a:solidFill>
                            <a:srgbClr val="000000"/>
                          </a:solidFill>
                          <a:effectLst/>
                          <a:latin typeface="Calibri" panose="020F0502020204030204" pitchFamily="34" charset="0"/>
                        </a:rPr>
                        <a:t>Teaching English Language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GB" sz="900" b="0" i="0" u="none" strike="noStrike" dirty="0">
                          <a:solidFill>
                            <a:srgbClr val="000000"/>
                          </a:solidFill>
                          <a:effectLst/>
                          <a:latin typeface="Calibri" panose="020F0502020204030204" pitchFamily="34" charset="0"/>
                        </a:rPr>
                        <a:t>Teaching the KS3 Curriculum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0" i="0" u="none" strike="noStrike" dirty="0">
                          <a:solidFill>
                            <a:srgbClr val="000000"/>
                          </a:solidFill>
                          <a:effectLst/>
                          <a:latin typeface="Calibri" panose="020F0502020204030204" pitchFamily="34" charset="0"/>
                        </a:rPr>
                        <a:t>Planning, Scaffolding, HOTS (Teaching Language)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0" i="0" u="none" strike="noStrike">
                          <a:solidFill>
                            <a:srgbClr val="000000"/>
                          </a:solidFill>
                          <a:effectLst/>
                          <a:latin typeface="Calibri" panose="020F0502020204030204" pitchFamily="34" charset="0"/>
                        </a:rPr>
                        <a:t>Approaches to teaching GCSE English Language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900" b="0" i="0" u="none" strike="noStrike">
                          <a:solidFill>
                            <a:srgbClr val="000000"/>
                          </a:solidFill>
                          <a:effectLst/>
                          <a:latin typeface="Calibri" panose="020F0502020204030204" pitchFamily="34" charset="0"/>
                        </a:rPr>
                        <a:t>Teaching language (using diverse texts)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GB" sz="900" b="0" i="0" u="none" strike="noStrike" dirty="0">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325" marR="3325" marT="3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701951"/>
                  </a:ext>
                </a:extLst>
              </a:tr>
              <a:tr h="532679">
                <a:tc vMerge="1">
                  <a:txBody>
                    <a:bodyPr/>
                    <a:lstStyle/>
                    <a:p>
                      <a:endParaRPr lang="en-US"/>
                    </a:p>
                  </a:txBody>
                  <a:tcPr/>
                </a:tc>
                <a:tc>
                  <a:txBody>
                    <a:bodyPr/>
                    <a:lstStyle/>
                    <a:p>
                      <a:pPr algn="ctr" fontAlgn="ctr"/>
                      <a:r>
                        <a:rPr lang="en-GB" sz="900" b="1" i="0" u="none" strike="noStrike" dirty="0">
                          <a:solidFill>
                            <a:srgbClr val="000000"/>
                          </a:solidFill>
                          <a:effectLst/>
                          <a:latin typeface="Calibri" panose="020F0502020204030204" pitchFamily="34" charset="0"/>
                        </a:rPr>
                        <a:t>Teaching English Literature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lang="en-US"/>
                    </a:p>
                  </a:txBody>
                  <a:tcPr/>
                </a:tc>
                <a:tc>
                  <a:txBody>
                    <a:bodyPr/>
                    <a:lstStyle/>
                    <a:p>
                      <a:pPr algn="ctr" fontAlgn="ctr"/>
                      <a:r>
                        <a:rPr lang="en-GB" sz="900" b="0" i="0" u="none" strike="noStrike" dirty="0">
                          <a:solidFill>
                            <a:srgbClr val="000000"/>
                          </a:solidFill>
                          <a:effectLst/>
                          <a:latin typeface="Calibri" panose="020F0502020204030204" pitchFamily="34" charset="0"/>
                        </a:rPr>
                        <a:t>Teaching the narrative text - In the Sea there are Crocodiles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dirty="0">
                          <a:solidFill>
                            <a:srgbClr val="000000"/>
                          </a:solidFill>
                          <a:effectLst/>
                          <a:latin typeface="Calibri" panose="020F0502020204030204" pitchFamily="34" charset="0"/>
                        </a:rPr>
                        <a:t>Approaches to teaching GCSE English Literature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Calibri" panose="020F0502020204030204" pitchFamily="34" charset="0"/>
                        </a:rPr>
                        <a:t>Young Adult Fiction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dirty="0">
                          <a:solidFill>
                            <a:srgbClr val="000000"/>
                          </a:solidFill>
                          <a:effectLst/>
                          <a:latin typeface="Calibri" panose="020F0502020204030204" pitchFamily="34" charset="0"/>
                        </a:rPr>
                        <a:t>Approaches to Teaching Poetry</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dirty="0">
                          <a:solidFill>
                            <a:srgbClr val="000000"/>
                          </a:solidFill>
                          <a:effectLst/>
                          <a:latin typeface="Calibri" panose="020F0502020204030204" pitchFamily="34" charset="0"/>
                        </a:rPr>
                        <a:t>Approaches to engaging with KS3 fiction texts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3325" marR="3325" marT="3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576415"/>
                  </a:ext>
                </a:extLst>
              </a:tr>
              <a:tr h="706370">
                <a:tc>
                  <a:txBody>
                    <a:bodyPr/>
                    <a:lstStyle/>
                    <a:p>
                      <a:pPr algn="ctr" fontAlgn="ctr"/>
                      <a:r>
                        <a:rPr lang="en-GB" sz="900" b="1" i="0" u="none" strike="noStrike" dirty="0">
                          <a:solidFill>
                            <a:srgbClr val="000000"/>
                          </a:solidFill>
                          <a:effectLst/>
                          <a:latin typeface="Calibri (Body)"/>
                        </a:rPr>
                        <a:t>3. Planning and Teaching: Classroom practice and How young people learn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Calibri" panose="020F0502020204030204" pitchFamily="34" charset="0"/>
                        </a:rPr>
                        <a:t>Planning, pedagogy and task design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dirty="0">
                          <a:solidFill>
                            <a:srgbClr val="000000"/>
                          </a:solidFill>
                          <a:effectLst/>
                          <a:latin typeface="Calibri" panose="020F0502020204030204" pitchFamily="34" charset="0"/>
                        </a:rPr>
                        <a:t>Teaching the KS3 Curriculum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Ways of learning: Learning theories and Metacognition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900" b="0" i="0" u="none" strike="noStrike" dirty="0">
                          <a:solidFill>
                            <a:srgbClr val="000000"/>
                          </a:solidFill>
                          <a:effectLst/>
                          <a:latin typeface="Calibri" panose="020F0502020204030204" pitchFamily="34" charset="0"/>
                        </a:rPr>
                        <a:t>Approaches to engaging with KS3 fiction texts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900" b="0" i="0" u="none" strike="noStrike" dirty="0">
                          <a:solidFill>
                            <a:srgbClr val="000000"/>
                          </a:solidFill>
                          <a:effectLst/>
                          <a:latin typeface="Calibri" panose="020F0502020204030204" pitchFamily="34" charset="0"/>
                        </a:rPr>
                        <a:t>Planning for learning, Scaffolding, HOTS (Teaching Language)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900" b="0" i="0" u="none" strike="noStrike" dirty="0">
                          <a:solidFill>
                            <a:srgbClr val="000000"/>
                          </a:solidFill>
                          <a:effectLst/>
                          <a:latin typeface="Calibri" panose="020F0502020204030204" pitchFamily="34" charset="0"/>
                        </a:rPr>
                        <a:t>Planning over your placement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900" b="0" i="0" u="none" strike="noStrike">
                          <a:solidFill>
                            <a:srgbClr val="000000"/>
                          </a:solidFill>
                          <a:effectLst/>
                          <a:latin typeface="Calibri" panose="020F0502020204030204" pitchFamily="34" charset="0"/>
                        </a:rPr>
                        <a:t>School day 1: observe and plan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900" b="0" i="0" u="none" strike="noStrike" dirty="0">
                          <a:solidFill>
                            <a:srgbClr val="000000"/>
                          </a:solidFill>
                          <a:effectLst/>
                          <a:latin typeface="Calibri" panose="020F0502020204030204" pitchFamily="34" charset="0"/>
                        </a:rPr>
                        <a:t>School day 2: group teach</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12163857"/>
                  </a:ext>
                </a:extLst>
              </a:tr>
              <a:tr h="508487">
                <a:tc>
                  <a:txBody>
                    <a:bodyPr/>
                    <a:lstStyle/>
                    <a:p>
                      <a:pPr algn="ctr" fontAlgn="ctr"/>
                      <a:r>
                        <a:rPr lang="en-GB" sz="900" b="1" i="0" u="none" strike="noStrike" dirty="0">
                          <a:solidFill>
                            <a:srgbClr val="000000"/>
                          </a:solidFill>
                          <a:effectLst/>
                          <a:latin typeface="Calibri (Body)"/>
                        </a:rPr>
                        <a:t>3. Planning and Teaching: Adaptive teaching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Calibri" panose="020F0502020204030204" pitchFamily="34" charset="0"/>
                        </a:rPr>
                        <a:t>Adaptive and inclusive teaching</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900" b="0" i="0" u="none" strike="noStrike" dirty="0">
                          <a:solidFill>
                            <a:srgbClr val="000000"/>
                          </a:solidFill>
                          <a:effectLst/>
                          <a:latin typeface="Calibri (Body)"/>
                        </a:rPr>
                        <a:t>Young Adult Fiction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433" marR="4433" marT="4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26486029"/>
                  </a:ext>
                </a:extLst>
              </a:tr>
              <a:tr h="613065">
                <a:tc>
                  <a:txBody>
                    <a:bodyPr/>
                    <a:lstStyle/>
                    <a:p>
                      <a:pPr algn="ctr" fontAlgn="ctr"/>
                      <a:r>
                        <a:rPr lang="en-GB" sz="900" b="1" i="0" u="none" strike="noStrike" dirty="0">
                          <a:solidFill>
                            <a:srgbClr val="000000"/>
                          </a:solidFill>
                          <a:effectLst/>
                          <a:latin typeface="Calibri (Body)"/>
                        </a:rPr>
                        <a:t>4. Assessment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1" i="0" u="none" strike="noStrike" dirty="0">
                          <a:solidFill>
                            <a:srgbClr val="000000"/>
                          </a:solidFill>
                          <a:effectLst/>
                          <a:latin typeface="Calibri" panose="020F0502020204030204" pitchFamily="34" charset="0"/>
                        </a:rPr>
                        <a:t>Assessment</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a:solidFill>
                            <a:srgbClr val="000000"/>
                          </a:solidFill>
                          <a:effectLst/>
                          <a:latin typeface="Calibri" panose="020F0502020204030204" pitchFamily="34" charset="0"/>
                        </a:rPr>
                        <a:t>Teaching the KS3 Curriculum</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dirty="0">
                          <a:solidFill>
                            <a:srgbClr val="000000"/>
                          </a:solidFill>
                          <a:effectLst/>
                          <a:latin typeface="Calibri" panose="020F0502020204030204" pitchFamily="34" charset="0"/>
                        </a:rPr>
                        <a:t>Questioning &amp; Feedback: Using students’ verbal responses to inform your teaching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a:solidFill>
                            <a:srgbClr val="000000"/>
                          </a:solidFill>
                          <a:effectLst/>
                          <a:latin typeface="Calibri" panose="020F0502020204030204" pitchFamily="34" charset="0"/>
                        </a:rPr>
                        <a:t>Helping students demonstrate their comprehension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a:solidFill>
                            <a:srgbClr val="000000"/>
                          </a:solidFill>
                          <a:effectLst/>
                          <a:latin typeface="Calibri" panose="020F0502020204030204" pitchFamily="34" charset="0"/>
                        </a:rPr>
                        <a:t>Formative Assessment at KS4</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a:solidFill>
                            <a:srgbClr val="000000"/>
                          </a:solidFill>
                          <a:effectLst/>
                          <a:latin typeface="Calibri" panose="020F0502020204030204" pitchFamily="34" charset="0"/>
                        </a:rPr>
                        <a:t>School day 1: observe and plan</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dirty="0">
                          <a:solidFill>
                            <a:srgbClr val="000000"/>
                          </a:solidFill>
                          <a:effectLst/>
                          <a:latin typeface="Calibri" panose="020F0502020204030204" pitchFamily="34" charset="0"/>
                        </a:rPr>
                        <a:t>School day 2: group teach</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900" b="0" i="0" u="none" strike="noStrike">
                          <a:solidFill>
                            <a:srgbClr val="000000"/>
                          </a:solidFill>
                          <a:effectLst/>
                          <a:latin typeface="Calibri" panose="020F0502020204030204" pitchFamily="34" charset="0"/>
                        </a:rPr>
                        <a:t>Approaches to teaching GCSE English Language</a:t>
                      </a:r>
                    </a:p>
                  </a:txBody>
                  <a:tcPr marL="3325" marR="3325" marT="33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45461184"/>
                  </a:ext>
                </a:extLst>
              </a:tr>
              <a:tr h="467099">
                <a:tc>
                  <a:txBody>
                    <a:bodyPr/>
                    <a:lstStyle/>
                    <a:p>
                      <a:pPr algn="ctr" fontAlgn="ctr"/>
                      <a:r>
                        <a:rPr lang="en-GB" sz="900" b="1" i="0" u="none" strike="noStrike" dirty="0">
                          <a:solidFill>
                            <a:srgbClr val="000000"/>
                          </a:solidFill>
                          <a:effectLst/>
                          <a:latin typeface="Calibri (Body)"/>
                        </a:rPr>
                        <a:t>5. Professional behaviours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900" b="1" i="0" u="none" strike="noStrike" dirty="0">
                          <a:solidFill>
                            <a:srgbClr val="000000"/>
                          </a:solidFill>
                          <a:effectLst/>
                          <a:latin typeface="Calibri" panose="020F0502020204030204" pitchFamily="34" charset="0"/>
                        </a:rPr>
                        <a:t>Developing your English teacher identity</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dirty="0">
                          <a:solidFill>
                            <a:srgbClr val="000000"/>
                          </a:solidFill>
                          <a:effectLst/>
                          <a:latin typeface="Calibri" panose="020F0502020204030204" pitchFamily="34" charset="0"/>
                        </a:rPr>
                        <a:t>Teacher identity  &amp; Preparing for term 1 </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dirty="0">
                          <a:solidFill>
                            <a:srgbClr val="000000"/>
                          </a:solidFill>
                          <a:effectLst/>
                          <a:latin typeface="Calibri" panose="020F0502020204030204" pitchFamily="34" charset="0"/>
                        </a:rPr>
                        <a:t>Developing reflection skills and Assignment 1</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dirty="0">
                          <a:solidFill>
                            <a:srgbClr val="000000"/>
                          </a:solidFill>
                          <a:effectLst/>
                          <a:latin typeface="Calibri" panose="020F0502020204030204" pitchFamily="34" charset="0"/>
                        </a:rPr>
                        <a:t>Classroom Presence and Voice</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a:solidFill>
                            <a:srgbClr val="000000"/>
                          </a:solidFill>
                          <a:effectLst/>
                          <a:latin typeface="Calibri" panose="020F0502020204030204" pitchFamily="34" charset="0"/>
                        </a:rPr>
                        <a:t>Understanding our curriculum and the teacher standards</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a:solidFill>
                            <a:srgbClr val="000000"/>
                          </a:solidFill>
                          <a:effectLst/>
                          <a:latin typeface="Calibri" panose="020F0502020204030204" pitchFamily="34" charset="0"/>
                        </a:rPr>
                        <a:t>Using the library</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900" b="0" i="0" u="none" strike="noStrike">
                          <a:solidFill>
                            <a:srgbClr val="000000"/>
                          </a:solidFill>
                          <a:effectLst/>
                          <a:latin typeface="Calibri" panose="020F0502020204030204" pitchFamily="34" charset="0"/>
                        </a:rPr>
                        <a:t>FIRST AID - Diane McKinney</a:t>
                      </a:r>
                    </a:p>
                  </a:txBody>
                  <a:tcPr marL="3325" marR="3325"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GB" sz="900" b="0" i="0" u="none" strike="noStrike" dirty="0">
                          <a:solidFill>
                            <a:srgbClr val="000000"/>
                          </a:solidFill>
                          <a:effectLst/>
                          <a:latin typeface="Calibri" panose="020F0502020204030204" pitchFamily="34" charset="0"/>
                        </a:rPr>
                        <a:t> </a:t>
                      </a:r>
                    </a:p>
                  </a:txBody>
                  <a:tcPr marL="3325" marR="3325" marT="3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8796161"/>
                  </a:ext>
                </a:extLst>
              </a:tr>
            </a:tbl>
          </a:graphicData>
        </a:graphic>
      </p:graphicFrame>
    </p:spTree>
    <p:extLst>
      <p:ext uri="{BB962C8B-B14F-4D97-AF65-F5344CB8AC3E}">
        <p14:creationId xmlns:p14="http://schemas.microsoft.com/office/powerpoint/2010/main" val="1808432258"/>
      </p:ext>
    </p:extLst>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12248</TotalTime>
  <Words>7512</Words>
  <Application>Microsoft Macintosh PowerPoint</Application>
  <PresentationFormat>On-screen Show (4:3)</PresentationFormat>
  <Paragraphs>824</Paragraphs>
  <Slides>52</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Calibri (Body)</vt:lpstr>
      <vt:lpstr>Calibri Light</vt:lpstr>
      <vt:lpstr>Lucida Handwriting</vt:lpstr>
      <vt:lpstr>Open Sans</vt:lpstr>
      <vt:lpstr>Times New Roman</vt:lpstr>
      <vt:lpstr>Default Design</vt:lpstr>
      <vt:lpstr>Office Theme</vt:lpstr>
      <vt:lpstr>PGCE English Training for New Mentors  What kind of English teachers do we want to develop? How will we get there?</vt:lpstr>
      <vt:lpstr>University English PGCE Tutors</vt:lpstr>
      <vt:lpstr>PowerPoint Presentation</vt:lpstr>
      <vt:lpstr>Who are our trainees?</vt:lpstr>
      <vt:lpstr>PowerPoint Presentation</vt:lpstr>
      <vt:lpstr>This is a snapshot of our UoM curriculum and how it aligns with the CCF and the teacher standards</vt:lpstr>
      <vt:lpstr>What will trainees have done when they come into school placement 2? </vt:lpstr>
      <vt:lpstr>              U1 / Placement 1   -------------------  U2 / Placement 2   -------------------  U3 / Placement 3</vt:lpstr>
      <vt:lpstr>PowerPoint Presentation</vt:lpstr>
      <vt:lpstr>Sessions in bold have occurred before p2 starts</vt:lpstr>
      <vt:lpstr>Main responsibilities of Subject Mentors</vt:lpstr>
      <vt:lpstr>Trainee Induction – (consider this from perspective of a younger trainee)</vt:lpstr>
      <vt:lpstr>PowerPoint Presentation</vt:lpstr>
      <vt:lpstr>PowerPoint Presentation</vt:lpstr>
      <vt:lpstr>What Makes a Good Mentor?</vt:lpstr>
      <vt:lpstr>RoAD: Record of Achievement and Development</vt:lpstr>
      <vt:lpstr>ITAP log – new this year </vt:lpstr>
      <vt:lpstr>Planning a timetable for trainees</vt:lpstr>
      <vt:lpstr>PowerPoint Presentation</vt:lpstr>
      <vt:lpstr>Timetable Example</vt:lpstr>
      <vt:lpstr>Observing trainees</vt:lpstr>
      <vt:lpstr>Giving Feedback</vt:lpstr>
      <vt:lpstr>Lesson Feedback – Update!</vt:lpstr>
      <vt:lpstr>A Proforma of the Lesson Observation Report for is in the Lesson Observation Folder</vt:lpstr>
      <vt:lpstr>PowerPoint Presentation</vt:lpstr>
      <vt:lpstr>Record of weekly mentor meetings – Trainee to complete</vt:lpstr>
      <vt:lpstr>PowerPoint Presentation</vt:lpstr>
      <vt:lpstr>Lesson Plan Form</vt:lpstr>
      <vt:lpstr>Assessing trainees’ attainment</vt:lpstr>
      <vt:lpstr>Monitoring Progress</vt:lpstr>
      <vt:lpstr>Trainees complete a progress matrix for each placement: you can find this in their RoAD, which they will give you direct access to.</vt:lpstr>
      <vt:lpstr>PowerPoint Presentation</vt:lpstr>
      <vt:lpstr>Writing Progress Reports – Mentors</vt:lpstr>
      <vt:lpstr>Progress Report</vt:lpstr>
      <vt:lpstr>Progress Report</vt:lpstr>
      <vt:lpstr>Progress Report – “on-track”</vt:lpstr>
      <vt:lpstr>Professionalism</vt:lpstr>
      <vt:lpstr>PowerPoint Presentation</vt:lpstr>
      <vt:lpstr>Problems – usually rare</vt:lpstr>
      <vt:lpstr>PowerPoint Presentation</vt:lpstr>
      <vt:lpstr>The ITT Core Content Framework (CCF)</vt:lpstr>
      <vt:lpstr>The ITT Core Content Framework</vt:lpstr>
      <vt:lpstr>PowerPoint Presentation</vt:lpstr>
      <vt:lpstr>The UoM English  Curriculum</vt:lpstr>
      <vt:lpstr>PowerPoint Presentation</vt:lpstr>
      <vt:lpstr>PowerPoint Presentation</vt:lpstr>
      <vt:lpstr>English Curriculum Overview – Core questions Our subject curriculum is structured around core questions. This table is formatted in placement columns, but can also be read across, in thematic rows.</vt:lpstr>
      <vt:lpstr>PowerPoint Presentation</vt:lpstr>
      <vt:lpstr>PowerPoint Presentation</vt:lpstr>
      <vt:lpstr>Teachers’ Standards Assessment</vt:lpstr>
      <vt:lpstr>Record of Achievement and Development The RoAD</vt:lpstr>
      <vt:lpstr>PowerPoint Presentation</vt:lpstr>
    </vt:vector>
  </TitlesOfParts>
  <Company>Brookside Farm, Hazel Grove SK7 6NR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Jervis</dc:creator>
  <cp:lastModifiedBy>Hannah Strickland</cp:lastModifiedBy>
  <cp:revision>712</cp:revision>
  <cp:lastPrinted>2022-09-16T19:28:58Z</cp:lastPrinted>
  <dcterms:created xsi:type="dcterms:W3CDTF">2003-09-08T20:24:33Z</dcterms:created>
  <dcterms:modified xsi:type="dcterms:W3CDTF">2024-01-12T17:24:26Z</dcterms:modified>
</cp:coreProperties>
</file>