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36"/>
  </p:notesMasterIdLst>
  <p:sldIdLst>
    <p:sldId id="270" r:id="rId7"/>
    <p:sldId id="297" r:id="rId8"/>
    <p:sldId id="263" r:id="rId9"/>
    <p:sldId id="261" r:id="rId10"/>
    <p:sldId id="267" r:id="rId11"/>
    <p:sldId id="264" r:id="rId12"/>
    <p:sldId id="298" r:id="rId13"/>
    <p:sldId id="299" r:id="rId14"/>
    <p:sldId id="265" r:id="rId15"/>
    <p:sldId id="300" r:id="rId16"/>
    <p:sldId id="268" r:id="rId17"/>
    <p:sldId id="269" r:id="rId18"/>
    <p:sldId id="301" r:id="rId19"/>
    <p:sldId id="296" r:id="rId20"/>
    <p:sldId id="266" r:id="rId21"/>
    <p:sldId id="257" r:id="rId22"/>
    <p:sldId id="275" r:id="rId23"/>
    <p:sldId id="287" r:id="rId24"/>
    <p:sldId id="288" r:id="rId25"/>
    <p:sldId id="260" r:id="rId26"/>
    <p:sldId id="293" r:id="rId27"/>
    <p:sldId id="291" r:id="rId28"/>
    <p:sldId id="279" r:id="rId29"/>
    <p:sldId id="290" r:id="rId30"/>
    <p:sldId id="283" r:id="rId31"/>
    <p:sldId id="295" r:id="rId32"/>
    <p:sldId id="285" r:id="rId33"/>
    <p:sldId id="286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4DE"/>
    <a:srgbClr val="66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499" autoAdjust="0"/>
  </p:normalViewPr>
  <p:slideViewPr>
    <p:cSldViewPr snapToGrid="0">
      <p:cViewPr varScale="1">
        <p:scale>
          <a:sx n="48" d="100"/>
          <a:sy n="48" d="100"/>
        </p:scale>
        <p:origin x="8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D0-456E-8EEB-DA54116226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D0-456E-8EEB-DA54116226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D0-456E-8EEB-DA54116226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D0-456E-8EEB-DA5411622662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D0-456E-8EEB-DA5411622662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D0-456E-8EEB-DA5411622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A471A-14DF-4AA6-8F34-97FE8CAE6D28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7CE5B-48D4-4411-BBD8-D98F3A82F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4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7CE5B-48D4-4411-BBD8-D98F3A82F4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6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7CE5B-48D4-4411-BBD8-D98F3A82F43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3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3B53D-9705-944B-8BCC-E19F4DB8A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0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7CE5B-48D4-4411-BBD8-D98F3A82F43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8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4A1D7-0FC0-E032-A08B-27C9D0745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84DF32-EA56-6CE1-F0BD-1BE9BD9B3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6CAE41-0BF6-F0AB-BD66-503A56044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CD41E-6C22-CC0E-0B5C-D31A1699E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7CE5B-48D4-4411-BBD8-D98F3A82F43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6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9A3A0-BEA3-6814-A60F-CC09FE458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BFC97E-BC7D-64AA-A7C4-D6237045F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0BA5C-336C-2FFE-32B7-0D3B26A7C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46CB7-EE52-DFB6-6134-DDC4534B8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7CE5B-48D4-4411-BBD8-D98F3A82F43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84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7CE5B-48D4-4411-BBD8-D98F3A82F43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3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280D3-B8FD-4450-9EF5-4E795B55D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51951D-5767-AC84-5BCC-54FD2CD21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2C5C2-8CBB-E483-B27C-209A12DA5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D8A7F-F8AF-C1AB-90B0-5A09C99EB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7CE5B-48D4-4411-BBD8-D98F3A82F43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92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7CE5B-48D4-4411-BBD8-D98F3A82F43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74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553D7-4307-3AF3-641F-9CE00746C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CF4E93-C150-C0CA-DA41-999536A1D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749ED4-18EE-7BAC-8D87-41508B718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83E61-2A44-C17B-FB0E-7D14DD9BA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7CE5B-48D4-4411-BBD8-D98F3A82F43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7D98-296B-483F-3BC3-C281094B2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BAA64-240E-479C-84DD-7FDB01AF4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C6FFD-E603-8DC5-1FFB-FFA381A2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92A2-4EB2-4F3A-8A10-817EB74D50A5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93991-D935-06E8-CFC0-6874C01B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D0293-B2A9-13C4-AD37-97747592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B9C-F9D7-4A4B-AAEC-D0DF110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2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8E08-78B7-8D78-0063-303DA825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E1F0A-248D-EDFE-15C1-3C0120434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60893-C66D-CFD2-6FA9-B4BB0455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92A2-4EB2-4F3A-8A10-817EB74D50A5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FDEB0-F86E-9FA5-A353-C335A9DE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205FF-0A05-495C-D807-775D9832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B9C-F9D7-4A4B-AAEC-D0DF110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36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F9F94-661B-EAA5-8711-9E182BD0B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0555E-80EB-8EB1-7499-CD7B56DC5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0BD45-A895-0565-B516-2A9E2458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92A2-4EB2-4F3A-8A10-817EB74D50A5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78248-CB3E-80F6-1E2C-FE524989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29D3D-8BD3-7299-C201-BF3AA265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B9C-F9D7-4A4B-AAEC-D0DF110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8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130428"/>
            <a:ext cx="103632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3886200"/>
            <a:ext cx="85344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AB759-530A-46AC-842F-B07144F002F9}" type="datetimeFigureOut">
              <a:rPr lang="en-GB"/>
              <a:pPr/>
              <a:t>19/03/2026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D8A0A-4898-40BF-9009-4DA7E611EAC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99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73" y="1268760"/>
            <a:ext cx="7790656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2492899"/>
            <a:ext cx="109728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B6232-AB33-4513-9527-F98CEC472D23}" type="datetimeFigureOut">
              <a:rPr lang="en-GB" smtClean="0"/>
              <a:pPr/>
              <a:t>19/03/2026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857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1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CD916-7149-4247-856D-87DAB39295C7}" type="datetimeFigureOut">
              <a:rPr lang="en-GB"/>
              <a:pPr/>
              <a:t>19/03/2026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F840-035C-411F-BA81-AF7A8ED7813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460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73" y="1268760"/>
            <a:ext cx="7790656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2492899"/>
            <a:ext cx="5384800" cy="3633267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381" y="2492899"/>
            <a:ext cx="53848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09641-23CB-4E80-A5B0-5F03D2E94610}" type="datetimeFigureOut">
              <a:rPr lang="en-GB"/>
              <a:pPr/>
              <a:t>19/03/2026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FA264-F771-4264-8DF0-4BB7F0DA3C6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80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73" y="1268760"/>
            <a:ext cx="7790656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175" y="2348880"/>
            <a:ext cx="538691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3" y="3068962"/>
            <a:ext cx="5386917" cy="305720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9794" y="2348880"/>
            <a:ext cx="538903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1150" y="3068960"/>
            <a:ext cx="5389033" cy="30572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A4E03-F40B-4399-AC2E-A4C6E9D600B3}" type="datetimeFigureOut">
              <a:rPr lang="en-GB"/>
              <a:pPr/>
              <a:t>19/03/2026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2BDDC-0BFC-44A0-A4BA-47C3E99EB1A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18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8F7DA-80EC-4CF7-AB7B-078F533B953B}" type="datetimeFigureOut">
              <a:rPr lang="en-GB"/>
              <a:pPr/>
              <a:t>19/03/2026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6293-7DA2-4D9E-8605-5715E69AF2C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035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E269B-21F6-4A71-848B-6E891C314B78}" type="datetimeFigureOut">
              <a:rPr lang="en-GB"/>
              <a:pPr/>
              <a:t>19/03/2026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9173-A1D5-421E-B384-2A426DF314C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227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3" y="1186830"/>
            <a:ext cx="4011084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96754"/>
            <a:ext cx="6815667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420891"/>
            <a:ext cx="4011084" cy="37052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648B1-3911-4AC2-8E3A-DF4A70CC86E7}" type="datetimeFigureOut">
              <a:rPr lang="en-GB"/>
              <a:pPr/>
              <a:t>19/03/2026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D388-5704-4C64-A883-D899E8570667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1" y="5299619"/>
            <a:ext cx="1746283" cy="13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2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D41C-AE48-BDED-AF02-BA418880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6D868-CF09-4C62-29E2-ED883DD8A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26F7A-DAFB-DEEF-D42E-E6BBAAB8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92A2-4EB2-4F3A-8A10-817EB74D50A5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75B53-9B45-E5E0-5A67-480E7EB0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5F1EB-BF4B-693E-FAD1-96F7A4A1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B9C-F9D7-4A4B-AAEC-D0DF110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76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AA9A3-945F-42AF-BCAE-8459AEA58868}" type="datetimeFigureOut">
              <a:rPr lang="en-GB"/>
              <a:pPr/>
              <a:t>19/03/2026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E2F5-7E8D-47B8-82FB-3832A72B6BD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957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F8105-8845-4543-9ED8-9E57E8E42CB7}" type="datetimeFigureOut">
              <a:rPr lang="en-GB"/>
              <a:pPr/>
              <a:t>19/03/2026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8E4D-CDF4-4B1F-BD52-35BFB528DB8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180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556795"/>
            <a:ext cx="2743200" cy="4569371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56795"/>
            <a:ext cx="8026400" cy="4569371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76883-B614-42E6-9595-363FA777B038}" type="datetimeFigureOut">
              <a:rPr lang="en-GB"/>
              <a:pPr/>
              <a:t>19/03/2026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5344-E335-44E9-ACDC-CB482645048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810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77CD-DB94-D6E4-6326-7F329C164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99D11-F1F3-22D7-2C65-674439453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0D583-4FBF-8BE3-3660-3DA41E533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4C5D-3202-2047-AAFC-609418D6357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D0955-487A-FCCC-4CD9-09AD5CC9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6F4EC-0A95-BCBC-D765-4A8169C5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E60-A0A3-E940-976C-FD7EAD34C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81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98C0-D153-226F-F4EA-BA2154A2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1E7A3-EDFD-BF33-B3F3-8E5A6257A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8287B-C39D-3F35-6D38-1747DE0A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4C5D-3202-2047-AAFC-609418D6357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8950E-47B9-04E0-31D3-D763613E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802F0-5C52-2F33-0803-2E7F0C04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E60-A0A3-E940-976C-FD7EAD34C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33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FB74-7056-4928-986D-8BC342F7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1FF66-8754-E00F-09FE-BAB809628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9A19-22B4-6ADB-0D31-C2B2AEE6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4C5D-3202-2047-AAFC-609418D6357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546E5-FDE9-F86A-A475-E38E07E7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E1B5-E7A2-0B13-2B4D-DA3E369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E60-A0A3-E940-976C-FD7EAD34C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4DD6-ADB4-916F-AC74-873774C8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39BF-5716-BB61-B8CA-2271957C8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43869-D7C6-4404-2997-D565F1D01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12422-8B14-D57D-AB2E-D6C50435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4C5D-3202-2047-AAFC-609418D6357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8E859-9722-19AE-B1C6-11D8A589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E9BCA-6021-E1D0-2A92-80335872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E60-A0A3-E940-976C-FD7EAD34C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7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AB61-7BC5-8656-1F8C-73D1CFC8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0194C-6325-C6DC-C59D-C44A1DE2F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6CC42-7A34-1E12-2146-3CB6AC7C0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A963B-E69C-CC3C-5704-DFFBBA970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9E55C-A5ED-9110-B9E3-ACB6B0DDC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E680A3-2F44-E8E3-9B4E-A7B308C7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4C5D-3202-2047-AAFC-609418D6357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AF2E59-CE3A-5089-F63A-E9656627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3AD732-EC88-3376-6C1A-451E6A2E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E60-A0A3-E940-976C-FD7EAD34C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02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A9BF-E14E-2A9A-ACE2-76F6F415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5CE9F-3B2E-7B07-41C1-F60DAA4C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4C5D-3202-2047-AAFC-609418D6357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F82A3-78DC-624A-B1BC-5BA7DE7A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4C79D-072E-6C62-893E-FC10899D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E60-A0A3-E940-976C-FD7EAD34C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7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D25BA-F1E2-D578-93C7-8527E22A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4C5D-3202-2047-AAFC-609418D6357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EC6E3-1938-2256-9955-D115CEAC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23023-68E2-1E84-6E73-40561448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E60-A0A3-E940-976C-FD7EAD34C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9E2B-44BC-777E-0131-11198843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807F8-2AA5-FD8C-4059-F819000FD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0A721-421F-DB08-FDAA-751BBC398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92A2-4EB2-4F3A-8A10-817EB74D50A5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94583-02F9-54D8-ADBE-B297A1B06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D3589-F757-93D6-27AD-9B279CAA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B9C-F9D7-4A4B-AAEC-D0DF110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571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ACE4-67DF-19F7-78E6-F9B219E8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9FA5-66FB-A3B6-C3BB-EC6A776AB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DBBDA-32F1-7275-7AD6-42F1261B4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A1A63-85BA-8C20-F564-D9697B3E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4C5D-3202-2047-AAFC-609418D6357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9BB13-6DAB-76FD-F38C-920FAF2F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637F6-7F5C-99B3-557B-7EA32C08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E60-A0A3-E940-976C-FD7EAD34C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95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DCA8-2B72-CBB4-1E7E-83320248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C0842-D111-A832-2570-1C8C09107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29946-2822-C587-231C-44EC69CE8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1927C-31ED-AAFF-A1B8-F8F013C0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4C5D-3202-2047-AAFC-609418D6357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4BB44-C70B-5AD3-3E0C-D6E2962F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A8E7F-7542-F8D2-E7B4-E5EA3305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E60-A0A3-E940-976C-FD7EAD34C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3C4B5-09B9-642A-85F4-0F12E274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B82C1-7FB1-AA54-EF20-7A7E9A995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E7B9B-F182-39DA-B672-A9B515B5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4C5D-3202-2047-AAFC-609418D6357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95206-F03A-75B6-96AE-E3A02269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60C1E-1047-150E-DE55-D09D4442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E60-A0A3-E940-976C-FD7EAD34C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98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02066-35D7-F8A2-4E40-712A7EC05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3EEEA-4C74-0E2E-E305-F531ED871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7C77F-A2B9-BD8B-358F-8887FBEF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4C5D-3202-2047-AAFC-609418D6357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2C1BB-7F52-678E-E9B6-31AF8964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6D77-F1D7-16FC-46F2-638B6F63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BE60-A0A3-E940-976C-FD7EAD34C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7625-5562-BABF-0CB5-71EBCE1B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94AB-DFB1-8416-5D93-E52221968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2323C-0D38-27A7-C8DF-4A397EA34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A74A9-D520-D8A1-AC7F-92CE0FB5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92A2-4EB2-4F3A-8A10-817EB74D50A5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C8363-1574-BB89-BD87-AA972765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5700B-BB69-9D98-70F2-B4DADA41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B9C-F9D7-4A4B-AAEC-D0DF110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5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159D-A239-2750-9700-26B04291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BA375-A516-0C03-4A20-7F83E58AE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CA86A-4D2F-80C7-D1A0-DC9EBD6E2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A7DDB-8441-AD3A-37CD-F015B2669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FE93F-1D41-587A-E5B5-A6BD24D0E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D5F96-9A43-3330-D8A0-31503C53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92A2-4EB2-4F3A-8A10-817EB74D50A5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0C913-4260-7C71-02D6-A34C1C98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5E2DA-00EC-95BD-4367-A27BC8D4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B9C-F9D7-4A4B-AAEC-D0DF110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02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19D3-FB97-395D-79D0-BE42B11F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63D79-6C3E-9F80-6E5F-04D5BE86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92A2-4EB2-4F3A-8A10-817EB74D50A5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53D7C-9D4A-5505-C31C-ACB594BA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A4931-D9D9-C75B-8F9B-695A278B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B9C-F9D7-4A4B-AAEC-D0DF110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81909-EB06-C837-6316-7AB374D1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92A2-4EB2-4F3A-8A10-817EB74D50A5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5ECFB-36D9-4635-6DDA-1C2CD68B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8B28F-5C8D-3EE9-EA0B-0B100C7F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B9C-F9D7-4A4B-AAEC-D0DF110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7323-5A22-C0D0-7EC4-65B1C29D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6E42F-4BB3-7AAA-3026-05F509654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5BF71-B3A0-115C-E2FB-27975863F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40421-EE6F-6ECF-A270-C0D53722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92A2-4EB2-4F3A-8A10-817EB74D50A5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798F2-6715-2ABA-9479-137E61B0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7652C-C4E6-F19B-0A87-6397C768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B9C-F9D7-4A4B-AAEC-D0DF110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3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D32C-9580-7BD7-BF90-DDF21395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F37E5-81FF-EF5B-3B8A-86B1FBE2C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07090-3405-C2F4-11D7-5A5384700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0B6F3-D65C-D26D-472C-CD68BDD2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92A2-4EB2-4F3A-8A10-817EB74D50A5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FAEE1-21F8-8265-C303-EA9B2547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14B74-4C6E-4303-326A-213860AB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FB9C-F9D7-4A4B-AAEC-D0DF110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4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4C0F2-7E1E-B253-84AE-BF95EFF9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68956-1472-8356-62E2-975C5B278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7A53-F460-3D67-26ED-B9720B47E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BF92A2-4EB2-4F3A-8A10-817EB74D50A5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84D1D-3589-D0DF-EA0C-2199BDF29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06E1-CA3D-D301-A6DC-C70BA5D09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6CFB9C-F9D7-4A4B-AAEC-D0DF110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6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3392" y="1268760"/>
            <a:ext cx="77906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492899"/>
            <a:ext cx="10972800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6A7D1D-6254-4063-974C-6A2AE04E4B91}" type="datetimeFigureOut">
              <a:rPr lang="en-GB"/>
              <a:pPr/>
              <a:t>19/03/2026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6878614-5F41-4702-8E44-D9C8B2874F5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8" name="Picture 2" descr="TAB_col_white_background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32223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295" y="5172205"/>
            <a:ext cx="1589650" cy="15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6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2C0EE7-3B3E-0B34-254E-FA815F9E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E49E7-60CB-4E13-EDF0-2E3CD3CFD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86867-752F-1EF8-491C-B8E790393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494C5D-3202-2047-AAFC-609418D6357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153C8-2E61-AC4F-7349-E3DB6F891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50C57-13EB-114A-A755-C97FE2FC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0BE60-A0A3-E940-976C-FD7EAD34C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8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o2avuus57m6q62quiu8ihq1ovbpp1p/present?question=5f2t22ev2fzo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660332" y="1588863"/>
            <a:ext cx="7254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 and research communications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0E6A96-8FD8-AA34-584A-180C26807667}"/>
              </a:ext>
            </a:extLst>
          </p:cNvPr>
          <p:cNvSpPr/>
          <p:nvPr/>
        </p:nvSpPr>
        <p:spPr>
          <a:xfrm>
            <a:off x="8338457" y="-1197428"/>
            <a:ext cx="5203372" cy="6096000"/>
          </a:xfrm>
          <a:prstGeom prst="roundRect">
            <a:avLst/>
          </a:prstGeom>
          <a:solidFill>
            <a:srgbClr val="66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660332" y="3811622"/>
            <a:ext cx="68072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Chris Jordan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| Communications &amp; Impact Manager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Global Development Institute (GDI)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Melti Oktavianda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| PhD Researcher (Generative AI in Higher Education)</a:t>
            </a:r>
            <a:b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The University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of Manchester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Hannah van Rooyen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| Digital Communications Manager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African Cities Research Consortium (ACRC)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780983" y="3444962"/>
            <a:ext cx="7013575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66987FE-0C7A-07CD-A1F1-77064EEF1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65" y="1544352"/>
            <a:ext cx="2880000" cy="2880000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2DC0D337-939C-25BC-E4FE-93ED42A2D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366" y="214363"/>
            <a:ext cx="2860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Tell us: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How are you using AI for your work?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96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7C1FB-E15E-C467-915E-A5FF3F692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1C58-30E2-EC81-4385-1EC29F78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3" y="281940"/>
            <a:ext cx="9053013" cy="814925"/>
          </a:xfrm>
        </p:spPr>
        <p:txBody>
          <a:bodyPr>
            <a:normAutofit/>
          </a:bodyPr>
          <a:lstStyle/>
          <a:p>
            <a:r>
              <a:rPr lang="en-GB" sz="3900">
                <a:solidFill>
                  <a:srgbClr val="7030A0"/>
                </a:solidFill>
              </a:rPr>
              <a:t>What this means in practice</a:t>
            </a:r>
            <a:endParaRPr lang="en-US" sz="3900">
              <a:solidFill>
                <a:srgbClr val="6B2C91"/>
              </a:solidFill>
            </a:endParaRPr>
          </a:p>
        </p:txBody>
      </p:sp>
      <p:pic>
        <p:nvPicPr>
          <p:cNvPr id="1026" name="Picture 2" descr="The University of Manchester">
            <a:extLst>
              <a:ext uri="{FF2B5EF4-FFF2-40B4-BE49-F238E27FC236}">
                <a16:creationId xmlns:a16="http://schemas.microsoft.com/office/drawing/2014/main" id="{66D954F2-E272-584E-954B-118944648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5" y="281940"/>
            <a:ext cx="1697208" cy="7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C0B064-2E60-BE5B-7A89-689F84645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24" y="1253614"/>
            <a:ext cx="11560875" cy="2875936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We can put our key ask at the beginning or end of a prompt</a:t>
            </a:r>
          </a:p>
          <a:p>
            <a:r>
              <a:rPr lang="en-GB"/>
              <a:t>Repeat crucial details when we feel we need to. Do not assume the tools read everything equally. </a:t>
            </a:r>
          </a:p>
          <a:p>
            <a:r>
              <a:rPr lang="en-GB"/>
              <a:t>If we have long document or long prompts, structure it intentionally. </a:t>
            </a:r>
          </a:p>
          <a:p>
            <a:r>
              <a:rPr lang="en-GB"/>
              <a:t>Once chat, one topic. </a:t>
            </a:r>
          </a:p>
          <a:p>
            <a:r>
              <a:rPr lang="en-GB"/>
              <a:t>By the end of the discussion, I usually ask whether the information is enough or not. It will then will quick check / summarize what we have discussed so far.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CEF99-999B-06EE-A96B-0FE126827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15" y="4129550"/>
            <a:ext cx="5639570" cy="2291607"/>
          </a:xfrm>
          <a:prstGeom prst="rect">
            <a:avLst/>
          </a:prstGeom>
          <a:ln>
            <a:solidFill>
              <a:srgbClr val="6B2C91"/>
            </a:solidFill>
          </a:ln>
        </p:spPr>
      </p:pic>
    </p:spTree>
    <p:extLst>
      <p:ext uri="{BB962C8B-B14F-4D97-AF65-F5344CB8AC3E}">
        <p14:creationId xmlns:p14="http://schemas.microsoft.com/office/powerpoint/2010/main" val="312059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EF82D-240A-496B-2319-6BDFE500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11B8-8350-7DF0-A1E6-A7576CDD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3" y="281940"/>
            <a:ext cx="9053013" cy="814925"/>
          </a:xfrm>
        </p:spPr>
        <p:txBody>
          <a:bodyPr>
            <a:normAutofit/>
          </a:bodyPr>
          <a:lstStyle/>
          <a:p>
            <a:r>
              <a:rPr lang="en-GB" sz="3900">
                <a:solidFill>
                  <a:srgbClr val="7030A0"/>
                </a:solidFill>
              </a:rPr>
              <a:t>#3: Adapting your workflow</a:t>
            </a:r>
            <a:endParaRPr lang="en-US" sz="3900">
              <a:solidFill>
                <a:srgbClr val="6B2C91"/>
              </a:solidFill>
            </a:endParaRPr>
          </a:p>
        </p:txBody>
      </p:sp>
      <p:pic>
        <p:nvPicPr>
          <p:cNvPr id="1026" name="Picture 2" descr="The University of Manchester">
            <a:extLst>
              <a:ext uri="{FF2B5EF4-FFF2-40B4-BE49-F238E27FC236}">
                <a16:creationId xmlns:a16="http://schemas.microsoft.com/office/drawing/2014/main" id="{5562149C-82F7-4F7F-96B5-032E31630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5" y="281940"/>
            <a:ext cx="1697208" cy="7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EF4965-39B8-30DE-37D1-A4C20ED277F9}"/>
              </a:ext>
            </a:extLst>
          </p:cNvPr>
          <p:cNvSpPr txBox="1"/>
          <p:nvPr/>
        </p:nvSpPr>
        <p:spPr>
          <a:xfrm>
            <a:off x="3214371" y="943305"/>
            <a:ext cx="753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Settings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B0D433-BD79-376F-908A-B7D48ED40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85" y="1533833"/>
            <a:ext cx="10741429" cy="1592826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-webkit-standard"/>
              </a:rPr>
              <a:t>Most tools allow us to set persistent preferences, e.g., tone, format, our role, recurring instructions. We can set these once and the tool carries them forward. 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E38F4-DD2B-2CB7-9EA4-2C73C8127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85" y="3321276"/>
            <a:ext cx="5237451" cy="908979"/>
          </a:xfrm>
          <a:prstGeom prst="rect">
            <a:avLst/>
          </a:prstGeom>
          <a:ln>
            <a:solidFill>
              <a:srgbClr val="6B2C9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F552B-46D0-8C4E-C8F8-86002F82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266" y="2794200"/>
            <a:ext cx="5432658" cy="3287574"/>
          </a:xfrm>
          <a:prstGeom prst="rect">
            <a:avLst/>
          </a:prstGeom>
          <a:ln>
            <a:solidFill>
              <a:srgbClr val="6B2C9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FC5F50-B7B9-91AA-925B-154AC98EA68A}"/>
              </a:ext>
            </a:extLst>
          </p:cNvPr>
          <p:cNvSpPr txBox="1"/>
          <p:nvPr/>
        </p:nvSpPr>
        <p:spPr>
          <a:xfrm>
            <a:off x="1287697" y="5001001"/>
            <a:ext cx="320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 we can just craft detailed prompt for every chat / task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itchFamily="2" charset="2"/>
              </a:rPr>
              <a:t>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2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47B6C-9F01-CE82-FBAC-FDD56D732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7337-C2EE-0C62-AC58-0301496E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3" y="281940"/>
            <a:ext cx="9053013" cy="814925"/>
          </a:xfrm>
        </p:spPr>
        <p:txBody>
          <a:bodyPr>
            <a:normAutofit/>
          </a:bodyPr>
          <a:lstStyle/>
          <a:p>
            <a:r>
              <a:rPr lang="en-GB" sz="3900">
                <a:solidFill>
                  <a:srgbClr val="7030A0"/>
                </a:solidFill>
              </a:rPr>
              <a:t>#3: Adapting your workflow</a:t>
            </a:r>
            <a:endParaRPr lang="en-US" sz="3900">
              <a:solidFill>
                <a:srgbClr val="6B2C91"/>
              </a:solidFill>
            </a:endParaRPr>
          </a:p>
        </p:txBody>
      </p:sp>
      <p:pic>
        <p:nvPicPr>
          <p:cNvPr id="1026" name="Picture 2" descr="The University of Manchester">
            <a:extLst>
              <a:ext uri="{FF2B5EF4-FFF2-40B4-BE49-F238E27FC236}">
                <a16:creationId xmlns:a16="http://schemas.microsoft.com/office/drawing/2014/main" id="{4E355232-F2A2-77EB-D326-701BB3C94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5" y="281940"/>
            <a:ext cx="1697208" cy="7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4117ED-1B25-8ADE-6F94-AEF544A8B3A3}"/>
              </a:ext>
            </a:extLst>
          </p:cNvPr>
          <p:cNvSpPr txBox="1"/>
          <p:nvPr/>
        </p:nvSpPr>
        <p:spPr>
          <a:xfrm>
            <a:off x="3214371" y="943305"/>
            <a:ext cx="753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Settings, Interaction History, Collaboration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9D1F39-4148-C1AB-6D9F-66D5C92ED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85" y="1533832"/>
            <a:ext cx="10925941" cy="1946849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-webkit-standard"/>
              </a:rPr>
              <a:t>Beyond deliberate settings, interaction history also shapes outputs.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-webkit-standard"/>
              </a:rPr>
              <a:t>The tool builds context from our recurring themes, our preferred style, our typical task, our preferred tone.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-webkit-standard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latin typeface="Arial" panose="020B0604020202020204" pitchFamily="34" charset="0"/>
              </a:rPr>
              <a:t>For me, It seems like it ”learns” my preferences the more I interact with them.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499D-1FFA-D5D4-8B99-7C6EFD6AE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85" y="3685610"/>
            <a:ext cx="5370715" cy="2125908"/>
          </a:xfrm>
          <a:prstGeom prst="rect">
            <a:avLst/>
          </a:prstGeom>
          <a:ln>
            <a:solidFill>
              <a:srgbClr val="6B2C9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640E82-4801-396A-DB1A-D1D356FF25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52" t="42973" r="47407" b="27489"/>
          <a:stretch>
            <a:fillRect/>
          </a:stretch>
        </p:blipFill>
        <p:spPr>
          <a:xfrm>
            <a:off x="7209693" y="3685610"/>
            <a:ext cx="3768093" cy="1946848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A9FCA01F-94A1-7FF0-2C3C-0FCA4B0B2452}"/>
              </a:ext>
            </a:extLst>
          </p:cNvPr>
          <p:cNvSpPr/>
          <p:nvPr/>
        </p:nvSpPr>
        <p:spPr>
          <a:xfrm rot="8982614">
            <a:off x="10217114" y="4337769"/>
            <a:ext cx="752167" cy="2373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29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086FA-F591-FA5E-BA51-AF2BEEFC0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FF63-D847-41C1-EC12-C07A475D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3" y="281940"/>
            <a:ext cx="9053013" cy="814925"/>
          </a:xfrm>
        </p:spPr>
        <p:txBody>
          <a:bodyPr>
            <a:normAutofit/>
          </a:bodyPr>
          <a:lstStyle/>
          <a:p>
            <a:r>
              <a:rPr lang="en-GB" sz="3900">
                <a:solidFill>
                  <a:srgbClr val="7030A0"/>
                </a:solidFill>
              </a:rPr>
              <a:t>#3: Adapting your workflow</a:t>
            </a:r>
            <a:endParaRPr lang="en-US" sz="3900">
              <a:solidFill>
                <a:srgbClr val="6B2C91"/>
              </a:solidFill>
            </a:endParaRPr>
          </a:p>
        </p:txBody>
      </p:sp>
      <p:pic>
        <p:nvPicPr>
          <p:cNvPr id="1026" name="Picture 2" descr="The University of Manchester">
            <a:extLst>
              <a:ext uri="{FF2B5EF4-FFF2-40B4-BE49-F238E27FC236}">
                <a16:creationId xmlns:a16="http://schemas.microsoft.com/office/drawing/2014/main" id="{A0FD58CC-AC92-F841-3476-F037D669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5" y="281940"/>
            <a:ext cx="1697208" cy="7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A0561D-4222-3BB6-2286-3A1AFDE7C2CE}"/>
              </a:ext>
            </a:extLst>
          </p:cNvPr>
          <p:cNvSpPr txBox="1"/>
          <p:nvPr/>
        </p:nvSpPr>
        <p:spPr>
          <a:xfrm>
            <a:off x="3214371" y="943305"/>
            <a:ext cx="753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Settings, Interaction History, Collaboration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4CCDA-42A7-DCD3-1688-9F6113768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85" y="1533832"/>
            <a:ext cx="10741429" cy="1895167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-webkit-standard"/>
              </a:rPr>
              <a:t>Some tools also allow you to not only work with the AI, but also work with another human at the same time.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>
              <a:solidFill>
                <a:srgbClr val="000000"/>
              </a:solidFill>
              <a:latin typeface="-webkit-standard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-webkit-standard"/>
              </a:rPr>
              <a:t>For example: </a:t>
            </a:r>
            <a:r>
              <a:rPr lang="en-GB"/>
              <a:t>ChatGPT Group Chats (November 2025) allow Multiple humans + AI in one conversation, in real time.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A1984-705F-F94E-39D7-12D021206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118" y="3557861"/>
            <a:ext cx="58293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3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7F93B-8C8C-926A-F90D-B5B38395E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>
            <a:extLst>
              <a:ext uri="{FF2B5EF4-FFF2-40B4-BE49-F238E27FC236}">
                <a16:creationId xmlns:a16="http://schemas.microsoft.com/office/drawing/2014/main" id="{81F3DCA0-CFDD-5320-D93F-B74A87369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32" y="1588863"/>
            <a:ext cx="62956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are you using AI for your work?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A1CCA8-BD9D-8DA9-817A-17C0989B67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0983" y="3444962"/>
            <a:ext cx="7013575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3">
            <a:extLst>
              <a:ext uri="{FF2B5EF4-FFF2-40B4-BE49-F238E27FC236}">
                <a16:creationId xmlns:a16="http://schemas.microsoft.com/office/drawing/2014/main" id="{23125210-ACAF-1996-9305-7A72D67CF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983" y="3158523"/>
            <a:ext cx="6843362" cy="23876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Menti results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1790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CA2D25-75D1-3F43-9D9F-250A5249C8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4286"/>
          <a:stretch>
            <a:fillRect/>
          </a:stretch>
        </p:blipFill>
        <p:spPr>
          <a:xfrm>
            <a:off x="0" y="0"/>
            <a:ext cx="12192000" cy="1763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F221E0-20C2-9B4C-960C-6F1441D79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956" y="234682"/>
            <a:ext cx="3195250" cy="129696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262D13D-75EF-FFF6-6264-3E94693AF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581" y="2166263"/>
            <a:ext cx="6843362" cy="23876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AI in research comms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7DB80DDB-53B0-033A-9A3E-C833F30CE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581" y="4946735"/>
            <a:ext cx="9144000" cy="1872526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GB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Hannah van Rooyen </a:t>
            </a: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Digital Communications Manager</a:t>
            </a:r>
            <a:b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Cities Research Consortium (ACRC)</a:t>
            </a:r>
          </a:p>
        </p:txBody>
      </p:sp>
    </p:spTree>
    <p:extLst>
      <p:ext uri="{BB962C8B-B14F-4D97-AF65-F5344CB8AC3E}">
        <p14:creationId xmlns:p14="http://schemas.microsoft.com/office/powerpoint/2010/main" val="250529547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0FFF1-2504-C70C-76A5-C0367AAE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22029" cy="1325563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“How many 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communications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 in the UK are using </a:t>
            </a: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tools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them with their work?”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A58FF3-8A95-0768-689A-649B165C3B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011" y="1508691"/>
            <a:ext cx="3322789" cy="498418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639A07-C850-68E9-879C-CFBE7878A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868">
            <a:off x="313948" y="2008082"/>
            <a:ext cx="3490032" cy="4351338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280B851B-A323-5380-DEE1-74E9EEF3C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65777">
            <a:off x="3690583" y="3425825"/>
            <a:ext cx="349003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70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463461-C0CC-1286-7590-33A292FBB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BC894AE-4DE1-1B14-D1C4-F3E56147F4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54431" y="-114300"/>
            <a:ext cx="6781801" cy="7086600"/>
          </a:xfrm>
          <a:custGeom>
            <a:avLst/>
            <a:gdLst>
              <a:gd name="csX0" fmla="*/ 0 w 6825342"/>
              <a:gd name="csY0" fmla="*/ 0 h 7086600"/>
              <a:gd name="csX1" fmla="*/ 5265274 w 6825342"/>
              <a:gd name="csY1" fmla="*/ 0 h 7086600"/>
              <a:gd name="csX2" fmla="*/ 6825342 w 6825342"/>
              <a:gd name="csY2" fmla="*/ 3543300 h 7086600"/>
              <a:gd name="csX3" fmla="*/ 5265274 w 6825342"/>
              <a:gd name="csY3" fmla="*/ 7086600 h 7086600"/>
              <a:gd name="csX4" fmla="*/ 0 w 6825342"/>
              <a:gd name="csY4" fmla="*/ 7086600 h 7086600"/>
              <a:gd name="csX5" fmla="*/ 0 w 6825342"/>
              <a:gd name="csY5" fmla="*/ 0 h 7086600"/>
              <a:gd name="csX0" fmla="*/ 0 w 5265274"/>
              <a:gd name="csY0" fmla="*/ 0 h 7086600"/>
              <a:gd name="csX1" fmla="*/ 5265274 w 5265274"/>
              <a:gd name="csY1" fmla="*/ 0 h 7086600"/>
              <a:gd name="csX2" fmla="*/ 4800599 w 5265274"/>
              <a:gd name="csY2" fmla="*/ 2062843 h 7086600"/>
              <a:gd name="csX3" fmla="*/ 5265274 w 5265274"/>
              <a:gd name="csY3" fmla="*/ 7086600 h 7086600"/>
              <a:gd name="csX4" fmla="*/ 0 w 5265274"/>
              <a:gd name="csY4" fmla="*/ 7086600 h 7086600"/>
              <a:gd name="csX5" fmla="*/ 0 w 5265274"/>
              <a:gd name="csY5" fmla="*/ 0 h 7086600"/>
              <a:gd name="csX0" fmla="*/ 0 w 5265274"/>
              <a:gd name="csY0" fmla="*/ 0 h 7086600"/>
              <a:gd name="csX1" fmla="*/ 5265274 w 5265274"/>
              <a:gd name="csY1" fmla="*/ 0 h 7086600"/>
              <a:gd name="csX2" fmla="*/ 4800599 w 5265274"/>
              <a:gd name="csY2" fmla="*/ 2062843 h 7086600"/>
              <a:gd name="csX3" fmla="*/ 5159830 w 5265274"/>
              <a:gd name="csY3" fmla="*/ 5731329 h 7086600"/>
              <a:gd name="csX4" fmla="*/ 5265274 w 5265274"/>
              <a:gd name="csY4" fmla="*/ 7086600 h 7086600"/>
              <a:gd name="csX5" fmla="*/ 0 w 5265274"/>
              <a:gd name="csY5" fmla="*/ 7086600 h 7086600"/>
              <a:gd name="csX6" fmla="*/ 0 w 5265274"/>
              <a:gd name="csY6" fmla="*/ 0 h 7086600"/>
              <a:gd name="csX0" fmla="*/ 0 w 6215744"/>
              <a:gd name="csY0" fmla="*/ 0 h 7086600"/>
              <a:gd name="csX1" fmla="*/ 5265274 w 6215744"/>
              <a:gd name="csY1" fmla="*/ 0 h 7086600"/>
              <a:gd name="csX2" fmla="*/ 4800599 w 6215744"/>
              <a:gd name="csY2" fmla="*/ 2062843 h 7086600"/>
              <a:gd name="csX3" fmla="*/ 6215744 w 6215744"/>
              <a:gd name="csY3" fmla="*/ 5655129 h 7086600"/>
              <a:gd name="csX4" fmla="*/ 5265274 w 6215744"/>
              <a:gd name="csY4" fmla="*/ 7086600 h 7086600"/>
              <a:gd name="csX5" fmla="*/ 0 w 6215744"/>
              <a:gd name="csY5" fmla="*/ 7086600 h 7086600"/>
              <a:gd name="csX6" fmla="*/ 0 w 6215744"/>
              <a:gd name="csY6" fmla="*/ 0 h 7086600"/>
              <a:gd name="csX0" fmla="*/ 0 w 5658155"/>
              <a:gd name="csY0" fmla="*/ 0 h 7086600"/>
              <a:gd name="csX1" fmla="*/ 5265274 w 5658155"/>
              <a:gd name="csY1" fmla="*/ 0 h 7086600"/>
              <a:gd name="csX2" fmla="*/ 4800599 w 5658155"/>
              <a:gd name="csY2" fmla="*/ 2062843 h 7086600"/>
              <a:gd name="csX3" fmla="*/ 5658155 w 5658155"/>
              <a:gd name="csY3" fmla="*/ 5285014 h 7086600"/>
              <a:gd name="csX4" fmla="*/ 5265274 w 5658155"/>
              <a:gd name="csY4" fmla="*/ 7086600 h 7086600"/>
              <a:gd name="csX5" fmla="*/ 0 w 5658155"/>
              <a:gd name="csY5" fmla="*/ 7086600 h 7086600"/>
              <a:gd name="csX6" fmla="*/ 0 w 5658155"/>
              <a:gd name="csY6" fmla="*/ 0 h 7086600"/>
              <a:gd name="csX0" fmla="*/ 0 w 5694718"/>
              <a:gd name="csY0" fmla="*/ 0 h 7086600"/>
              <a:gd name="csX1" fmla="*/ 5265274 w 5694718"/>
              <a:gd name="csY1" fmla="*/ 0 h 7086600"/>
              <a:gd name="csX2" fmla="*/ 4800599 w 5694718"/>
              <a:gd name="csY2" fmla="*/ 2062843 h 7086600"/>
              <a:gd name="csX3" fmla="*/ 5694718 w 5694718"/>
              <a:gd name="csY3" fmla="*/ 4925785 h 7086600"/>
              <a:gd name="csX4" fmla="*/ 5265274 w 5694718"/>
              <a:gd name="csY4" fmla="*/ 7086600 h 7086600"/>
              <a:gd name="csX5" fmla="*/ 0 w 5694718"/>
              <a:gd name="csY5" fmla="*/ 7086600 h 7086600"/>
              <a:gd name="csX6" fmla="*/ 0 w 5694718"/>
              <a:gd name="csY6" fmla="*/ 0 h 7086600"/>
              <a:gd name="csX0" fmla="*/ 0 w 5612451"/>
              <a:gd name="csY0" fmla="*/ 0 h 7086600"/>
              <a:gd name="csX1" fmla="*/ 5265274 w 5612451"/>
              <a:gd name="csY1" fmla="*/ 0 h 7086600"/>
              <a:gd name="csX2" fmla="*/ 4800599 w 5612451"/>
              <a:gd name="csY2" fmla="*/ 2062843 h 7086600"/>
              <a:gd name="csX3" fmla="*/ 5612451 w 5612451"/>
              <a:gd name="csY3" fmla="*/ 4392385 h 7086600"/>
              <a:gd name="csX4" fmla="*/ 5265274 w 5612451"/>
              <a:gd name="csY4" fmla="*/ 7086600 h 7086600"/>
              <a:gd name="csX5" fmla="*/ 0 w 5612451"/>
              <a:gd name="csY5" fmla="*/ 7086600 h 7086600"/>
              <a:gd name="csX6" fmla="*/ 0 w 5612451"/>
              <a:gd name="csY6" fmla="*/ 0 h 7086600"/>
              <a:gd name="csX0" fmla="*/ 0 w 5594169"/>
              <a:gd name="csY0" fmla="*/ 0 h 7086600"/>
              <a:gd name="csX1" fmla="*/ 5265274 w 5594169"/>
              <a:gd name="csY1" fmla="*/ 0 h 7086600"/>
              <a:gd name="csX2" fmla="*/ 4800599 w 5594169"/>
              <a:gd name="csY2" fmla="*/ 2062843 h 7086600"/>
              <a:gd name="csX3" fmla="*/ 5594169 w 5594169"/>
              <a:gd name="csY3" fmla="*/ 5121728 h 7086600"/>
              <a:gd name="csX4" fmla="*/ 5265274 w 5594169"/>
              <a:gd name="csY4" fmla="*/ 7086600 h 7086600"/>
              <a:gd name="csX5" fmla="*/ 0 w 5594169"/>
              <a:gd name="csY5" fmla="*/ 7086600 h 7086600"/>
              <a:gd name="csX6" fmla="*/ 0 w 5594169"/>
              <a:gd name="csY6" fmla="*/ 0 h 7086600"/>
              <a:gd name="csX0" fmla="*/ 0 w 5594169"/>
              <a:gd name="csY0" fmla="*/ 0 h 7086600"/>
              <a:gd name="csX1" fmla="*/ 5265274 w 5594169"/>
              <a:gd name="csY1" fmla="*/ 0 h 7086600"/>
              <a:gd name="csX2" fmla="*/ 4764037 w 5594169"/>
              <a:gd name="csY2" fmla="*/ 2683329 h 7086600"/>
              <a:gd name="csX3" fmla="*/ 5594169 w 5594169"/>
              <a:gd name="csY3" fmla="*/ 5121728 h 7086600"/>
              <a:gd name="csX4" fmla="*/ 5265274 w 5594169"/>
              <a:gd name="csY4" fmla="*/ 7086600 h 7086600"/>
              <a:gd name="csX5" fmla="*/ 0 w 5594169"/>
              <a:gd name="csY5" fmla="*/ 7086600 h 7086600"/>
              <a:gd name="csX6" fmla="*/ 0 w 5594169"/>
              <a:gd name="csY6" fmla="*/ 0 h 7086600"/>
              <a:gd name="csX0" fmla="*/ 0 w 5694718"/>
              <a:gd name="csY0" fmla="*/ 0 h 7086600"/>
              <a:gd name="csX1" fmla="*/ 5265274 w 5694718"/>
              <a:gd name="csY1" fmla="*/ 0 h 7086600"/>
              <a:gd name="csX2" fmla="*/ 4764037 w 5694718"/>
              <a:gd name="csY2" fmla="*/ 2683329 h 7086600"/>
              <a:gd name="csX3" fmla="*/ 5694718 w 5694718"/>
              <a:gd name="csY3" fmla="*/ 5099957 h 7086600"/>
              <a:gd name="csX4" fmla="*/ 5265274 w 5694718"/>
              <a:gd name="csY4" fmla="*/ 7086600 h 7086600"/>
              <a:gd name="csX5" fmla="*/ 0 w 5694718"/>
              <a:gd name="csY5" fmla="*/ 7086600 h 7086600"/>
              <a:gd name="csX6" fmla="*/ 0 w 5694718"/>
              <a:gd name="csY6" fmla="*/ 0 h 7086600"/>
              <a:gd name="csX0" fmla="*/ 0 w 5694718"/>
              <a:gd name="csY0" fmla="*/ 0 h 7086600"/>
              <a:gd name="csX1" fmla="*/ 5265274 w 5694718"/>
              <a:gd name="csY1" fmla="*/ 0 h 7086600"/>
              <a:gd name="csX2" fmla="*/ 4764037 w 5694718"/>
              <a:gd name="csY2" fmla="*/ 2683329 h 7086600"/>
              <a:gd name="csX3" fmla="*/ 5694718 w 5694718"/>
              <a:gd name="csY3" fmla="*/ 4827814 h 7086600"/>
              <a:gd name="csX4" fmla="*/ 5265274 w 5694718"/>
              <a:gd name="csY4" fmla="*/ 7086600 h 7086600"/>
              <a:gd name="csX5" fmla="*/ 0 w 5694718"/>
              <a:gd name="csY5" fmla="*/ 7086600 h 7086600"/>
              <a:gd name="csX6" fmla="*/ 0 w 5694718"/>
              <a:gd name="csY6" fmla="*/ 0 h 7086600"/>
              <a:gd name="csX0" fmla="*/ 0 w 5694718"/>
              <a:gd name="csY0" fmla="*/ 0 h 7086600"/>
              <a:gd name="csX1" fmla="*/ 5265274 w 5694718"/>
              <a:gd name="csY1" fmla="*/ 0 h 7086600"/>
              <a:gd name="csX2" fmla="*/ 4892009 w 5694718"/>
              <a:gd name="csY2" fmla="*/ 2411186 h 7086600"/>
              <a:gd name="csX3" fmla="*/ 5694718 w 5694718"/>
              <a:gd name="csY3" fmla="*/ 4827814 h 7086600"/>
              <a:gd name="csX4" fmla="*/ 5265274 w 5694718"/>
              <a:gd name="csY4" fmla="*/ 7086600 h 7086600"/>
              <a:gd name="csX5" fmla="*/ 0 w 5694718"/>
              <a:gd name="csY5" fmla="*/ 7086600 h 7086600"/>
              <a:gd name="csX6" fmla="*/ 0 w 5694718"/>
              <a:gd name="csY6" fmla="*/ 0 h 7086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694718" h="7086600">
                <a:moveTo>
                  <a:pt x="0" y="0"/>
                </a:moveTo>
                <a:lnTo>
                  <a:pt x="5265274" y="0"/>
                </a:lnTo>
                <a:lnTo>
                  <a:pt x="4892009" y="2411186"/>
                </a:lnTo>
                <a:lnTo>
                  <a:pt x="5694718" y="4827814"/>
                </a:lnTo>
                <a:lnTo>
                  <a:pt x="5265274" y="7086600"/>
                </a:lnTo>
                <a:lnTo>
                  <a:pt x="0" y="7086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BE843D-36AC-873F-CC85-0AB592E4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686" y="2286623"/>
            <a:ext cx="2503714" cy="228475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60FD6A-B790-2F6A-2DF4-CBA351795FFE}"/>
              </a:ext>
            </a:extLst>
          </p:cNvPr>
          <p:cNvSpPr txBox="1">
            <a:spLocks/>
          </p:cNvSpPr>
          <p:nvPr/>
        </p:nvSpPr>
        <p:spPr>
          <a:xfrm>
            <a:off x="8207826" y="2286623"/>
            <a:ext cx="2503714" cy="228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DD80A-2AF3-4D0C-8AF2-DB601EBE96B3}"/>
              </a:ext>
            </a:extLst>
          </p:cNvPr>
          <p:cNvSpPr txBox="1">
            <a:spLocks/>
          </p:cNvSpPr>
          <p:nvPr/>
        </p:nvSpPr>
        <p:spPr>
          <a:xfrm>
            <a:off x="1556657" y="218340"/>
            <a:ext cx="2503714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saving potential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F02D3C-6106-B7C6-0956-D974CDF854B3}"/>
              </a:ext>
            </a:extLst>
          </p:cNvPr>
          <p:cNvSpPr txBox="1">
            <a:spLocks/>
          </p:cNvSpPr>
          <p:nvPr/>
        </p:nvSpPr>
        <p:spPr>
          <a:xfrm>
            <a:off x="6727370" y="724681"/>
            <a:ext cx="2503714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Fast-changing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92E291-BB2C-E591-0761-15BC0C76C780}"/>
              </a:ext>
            </a:extLst>
          </p:cNvPr>
          <p:cNvSpPr txBox="1">
            <a:spLocks/>
          </p:cNvSpPr>
          <p:nvPr/>
        </p:nvSpPr>
        <p:spPr>
          <a:xfrm>
            <a:off x="9345392" y="1691098"/>
            <a:ext cx="2503714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“Hallucinations”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2DE55F-2397-BB44-72F1-F6A9B426361C}"/>
              </a:ext>
            </a:extLst>
          </p:cNvPr>
          <p:cNvSpPr txBox="1">
            <a:spLocks/>
          </p:cNvSpPr>
          <p:nvPr/>
        </p:nvSpPr>
        <p:spPr>
          <a:xfrm>
            <a:off x="7073098" y="4534639"/>
            <a:ext cx="2503714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Inaccuracies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3295F6-32C2-9BAB-4380-DCD9F6E98D34}"/>
              </a:ext>
            </a:extLst>
          </p:cNvPr>
          <p:cNvSpPr txBox="1">
            <a:spLocks/>
          </p:cNvSpPr>
          <p:nvPr/>
        </p:nvSpPr>
        <p:spPr>
          <a:xfrm>
            <a:off x="9895120" y="4207169"/>
            <a:ext cx="2503714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+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994C4-357C-165B-AEE9-972A44EBCC5D}"/>
              </a:ext>
            </a:extLst>
          </p:cNvPr>
          <p:cNvSpPr txBox="1">
            <a:spLocks/>
          </p:cNvSpPr>
          <p:nvPr/>
        </p:nvSpPr>
        <p:spPr>
          <a:xfrm>
            <a:off x="87086" y="1815819"/>
            <a:ext cx="2324103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synthesise large amounts of information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0F15050-0D2E-21E1-CB2C-8EC85BEEAAAB}"/>
              </a:ext>
            </a:extLst>
          </p:cNvPr>
          <p:cNvSpPr txBox="1">
            <a:spLocks/>
          </p:cNvSpPr>
          <p:nvPr/>
        </p:nvSpPr>
        <p:spPr>
          <a:xfrm>
            <a:off x="1137552" y="4356285"/>
            <a:ext cx="1812474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past the blank page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72A3B8-BF88-65D3-7F92-88DFDFC01D4B}"/>
              </a:ext>
            </a:extLst>
          </p:cNvPr>
          <p:cNvSpPr txBox="1">
            <a:spLocks/>
          </p:cNvSpPr>
          <p:nvPr/>
        </p:nvSpPr>
        <p:spPr>
          <a:xfrm>
            <a:off x="6096000" y="2114240"/>
            <a:ext cx="2324103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Credibility at stake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1EE72C-BFCA-580E-63B4-CB076A87AC36}"/>
              </a:ext>
            </a:extLst>
          </p:cNvPr>
          <p:cNvSpPr txBox="1">
            <a:spLocks/>
          </p:cNvSpPr>
          <p:nvPr/>
        </p:nvSpPr>
        <p:spPr>
          <a:xfrm>
            <a:off x="3483428" y="5350852"/>
            <a:ext cx="2324103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Sense-checking / polishing outputs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DBDB8B-54BA-D3C1-7EA5-6C26003D88A4}"/>
              </a:ext>
            </a:extLst>
          </p:cNvPr>
          <p:cNvSpPr txBox="1">
            <a:spLocks/>
          </p:cNvSpPr>
          <p:nvPr/>
        </p:nvSpPr>
        <p:spPr>
          <a:xfrm>
            <a:off x="9013372" y="5565593"/>
            <a:ext cx="2503714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+ ethical concerns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09993D5-6B50-3F8F-65BE-67F4A4995503}"/>
              </a:ext>
            </a:extLst>
          </p:cNvPr>
          <p:cNvSpPr txBox="1">
            <a:spLocks/>
          </p:cNvSpPr>
          <p:nvPr/>
        </p:nvSpPr>
        <p:spPr>
          <a:xfrm>
            <a:off x="3679373" y="1021785"/>
            <a:ext cx="1932215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all the time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74940A0-E76F-EBD4-BE26-596E299C6071}"/>
              </a:ext>
            </a:extLst>
          </p:cNvPr>
          <p:cNvSpPr txBox="1">
            <a:spLocks/>
          </p:cNvSpPr>
          <p:nvPr/>
        </p:nvSpPr>
        <p:spPr>
          <a:xfrm>
            <a:off x="9394368" y="218340"/>
            <a:ext cx="2503714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Overreliance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551575F-DD5E-1CE0-0660-F09B4EDE1374}"/>
              </a:ext>
            </a:extLst>
          </p:cNvPr>
          <p:cNvSpPr txBox="1">
            <a:spLocks/>
          </p:cNvSpPr>
          <p:nvPr/>
        </p:nvSpPr>
        <p:spPr>
          <a:xfrm>
            <a:off x="4308019" y="3825279"/>
            <a:ext cx="1812474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ideation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95808-5ECF-4CFD-DD56-331CCF85C311}"/>
              </a:ext>
            </a:extLst>
          </p:cNvPr>
          <p:cNvSpPr txBox="1">
            <a:spLocks/>
          </p:cNvSpPr>
          <p:nvPr/>
        </p:nvSpPr>
        <p:spPr>
          <a:xfrm>
            <a:off x="68505" y="5785566"/>
            <a:ext cx="1812474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Automating repetitive processes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2613E57-E8C3-5D04-833E-0E430591FAE8}"/>
              </a:ext>
            </a:extLst>
          </p:cNvPr>
          <p:cNvSpPr txBox="1">
            <a:spLocks/>
          </p:cNvSpPr>
          <p:nvPr/>
        </p:nvSpPr>
        <p:spPr>
          <a:xfrm>
            <a:off x="6850305" y="5839250"/>
            <a:ext cx="1792949" cy="794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privacy risks</a:t>
            </a:r>
          </a:p>
        </p:txBody>
      </p:sp>
    </p:spTree>
    <p:extLst>
      <p:ext uri="{BB962C8B-B14F-4D97-AF65-F5344CB8AC3E}">
        <p14:creationId xmlns:p14="http://schemas.microsoft.com/office/powerpoint/2010/main" val="3056528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67B9F5-E4F5-28A8-821A-EB16A1B28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D518-8A71-C929-3473-793ABC30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22029" cy="1325563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 we’ve used AI: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0EB0F3-BF61-4F7F-34A9-099E2C97C050}"/>
              </a:ext>
            </a:extLst>
          </p:cNvPr>
          <p:cNvSpPr txBox="1">
            <a:spLocks/>
          </p:cNvSpPr>
          <p:nvPr/>
        </p:nvSpPr>
        <p:spPr>
          <a:xfrm>
            <a:off x="838199" y="1690688"/>
            <a:ext cx="8690114" cy="4655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highlight>
                  <a:srgbClr val="66C4DE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Synthesising / summarising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lengthy reports and project proposals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highlight>
                  <a:srgbClr val="66C4DE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Transcribing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videos and podcasts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highlight>
                  <a:srgbClr val="66C4DE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Checking, editing and improving 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comms outputs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10FC1-A69A-6BE9-D25D-95429686E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8675">
            <a:off x="9715703" y="1077426"/>
            <a:ext cx="2800494" cy="2749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9CE7B-30B8-BCFA-523B-2B00813AA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6011">
            <a:off x="6825650" y="4101115"/>
            <a:ext cx="5671502" cy="2625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6AD13D-27CE-56AF-066A-96C7AF1A8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1155">
            <a:off x="2501896" y="4738700"/>
            <a:ext cx="4194634" cy="2833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C08BE8-B833-7F10-1D72-90F709110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5312">
            <a:off x="198783" y="5911379"/>
            <a:ext cx="4007056" cy="7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1CD50-CE5E-A79F-EBDE-7E49963C1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842C-A475-19D6-C505-8C1551F7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60429" cy="1325563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 we’re planning to use AI: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DE702F4-41F8-C47E-A834-F64A03A3391A}"/>
              </a:ext>
            </a:extLst>
          </p:cNvPr>
          <p:cNvSpPr txBox="1">
            <a:spLocks/>
          </p:cNvSpPr>
          <p:nvPr/>
        </p:nvSpPr>
        <p:spPr>
          <a:xfrm>
            <a:off x="838199" y="1690688"/>
            <a:ext cx="9960430" cy="4655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highlight>
                  <a:srgbClr val="66C4DE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ideas / angles for blogs, podcasts and other comms outputs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highlight>
                  <a:srgbClr val="66C4DE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Strategic planning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highlight>
                  <a:srgbClr val="66C4DE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Speeding up repetitive tasks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quarterly reporting, formatting)</a:t>
            </a:r>
          </a:p>
        </p:txBody>
      </p:sp>
    </p:spTree>
    <p:extLst>
      <p:ext uri="{BB962C8B-B14F-4D97-AF65-F5344CB8AC3E}">
        <p14:creationId xmlns:p14="http://schemas.microsoft.com/office/powerpoint/2010/main" val="989941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98AD-E130-3C13-EC24-6F61F489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3" y="281940"/>
            <a:ext cx="9053013" cy="814925"/>
          </a:xfrm>
        </p:spPr>
        <p:txBody>
          <a:bodyPr/>
          <a:lstStyle/>
          <a:p>
            <a:r>
              <a:rPr lang="en-US">
                <a:solidFill>
                  <a:srgbClr val="7030A0"/>
                </a:solidFill>
              </a:rPr>
              <a:t>What this session covers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56D2-B13A-600F-1A1B-17C498674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89" y="1747215"/>
            <a:ext cx="11096222" cy="3363570"/>
          </a:xfrm>
        </p:spPr>
        <p:txBody>
          <a:bodyPr>
            <a:normAutofit/>
          </a:bodyPr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3200"/>
              <a:t>Default </a:t>
            </a:r>
            <a:r>
              <a:rPr lang="en-GB" sz="3200" err="1"/>
              <a:t>behaviors</a:t>
            </a:r>
            <a:r>
              <a:rPr lang="en-GB" sz="3200"/>
              <a:t>: Understand why different tools behave differently.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/>
              <a:t>Under the hood: </a:t>
            </a:r>
            <a:r>
              <a:rPr lang="en-GB" sz="3200"/>
              <a:t>Learn what shapes those difference 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3200"/>
              <a:t>Adapting the workflow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3200"/>
          </a:p>
        </p:txBody>
      </p:sp>
      <p:pic>
        <p:nvPicPr>
          <p:cNvPr id="1026" name="Picture 2" descr="The University of Manchester">
            <a:extLst>
              <a:ext uri="{FF2B5EF4-FFF2-40B4-BE49-F238E27FC236}">
                <a16:creationId xmlns:a16="http://schemas.microsoft.com/office/drawing/2014/main" id="{4CF4788C-175C-8C6C-9988-BB812116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5" y="281940"/>
            <a:ext cx="1697208" cy="7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876CA7-29EA-1ACF-4362-886ABAE31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47939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47991F-704B-DAA4-F4D2-B447CC9B6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986B30-EAF4-0D10-CA26-1BC4BA9AF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987" y="2986042"/>
            <a:ext cx="8991600" cy="958335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things to consider…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B40767-0CAC-07E6-54EC-592BA28A408D}"/>
              </a:ext>
            </a:extLst>
          </p:cNvPr>
          <p:cNvGrpSpPr/>
          <p:nvPr/>
        </p:nvGrpSpPr>
        <p:grpSpPr>
          <a:xfrm>
            <a:off x="1251294" y="2426596"/>
            <a:ext cx="1306849" cy="1983070"/>
            <a:chOff x="5276853" y="2581278"/>
            <a:chExt cx="1638296" cy="2486021"/>
          </a:xfrm>
        </p:grpSpPr>
        <p:grpSp>
          <p:nvGrpSpPr>
            <p:cNvPr id="28" name="Graphic 2" descr="A lightbulb">
              <a:extLst>
                <a:ext uri="{FF2B5EF4-FFF2-40B4-BE49-F238E27FC236}">
                  <a16:creationId xmlns:a16="http://schemas.microsoft.com/office/drawing/2014/main" id="{7E2DA56E-4FFF-5F76-DB47-4417D12057DC}"/>
                </a:ext>
              </a:extLst>
            </p:cNvPr>
            <p:cNvGrpSpPr/>
            <p:nvPr/>
          </p:nvGrpSpPr>
          <p:grpSpPr>
            <a:xfrm>
              <a:off x="5276853" y="2581278"/>
              <a:ext cx="1638296" cy="2486021"/>
              <a:chOff x="5276853" y="2581278"/>
              <a:chExt cx="1638296" cy="2486021"/>
            </a:xfrm>
            <a:solidFill>
              <a:schemeClr val="accent3">
                <a:lumMod val="40000"/>
                <a:lumOff val="60000"/>
              </a:schemeClr>
            </a:solidFill>
          </p:grpSpPr>
          <p:grpSp>
            <p:nvGrpSpPr>
              <p:cNvPr id="41" name="Graphic 2" descr="A lightbulb">
                <a:extLst>
                  <a:ext uri="{FF2B5EF4-FFF2-40B4-BE49-F238E27FC236}">
                    <a16:creationId xmlns:a16="http://schemas.microsoft.com/office/drawing/2014/main" id="{724CDA37-C279-BBDE-65C4-561CE20024DA}"/>
                  </a:ext>
                </a:extLst>
              </p:cNvPr>
              <p:cNvGrpSpPr/>
              <p:nvPr/>
            </p:nvGrpSpPr>
            <p:grpSpPr>
              <a:xfrm>
                <a:off x="5772150" y="4619625"/>
                <a:ext cx="647700" cy="447675"/>
                <a:chOff x="5772150" y="4619625"/>
                <a:chExt cx="647700" cy="447675"/>
              </a:xfrm>
              <a:grpFill/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95E39A17-D163-D861-CB1B-A6858AECF4AF}"/>
                    </a:ext>
                  </a:extLst>
                </p:cNvPr>
                <p:cNvSpPr/>
                <p:nvPr/>
              </p:nvSpPr>
              <p:spPr>
                <a:xfrm>
                  <a:off x="5772150" y="4619625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052634AA-9588-AF34-DB5B-30A961438269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3C1D4B5-E758-179D-EFEC-201D8CF77E27}"/>
                    </a:ext>
                  </a:extLst>
                </p:cNvPr>
                <p:cNvSpPr/>
                <p:nvPr/>
              </p:nvSpPr>
              <p:spPr>
                <a:xfrm>
                  <a:off x="5772150" y="4867275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9A3B581-F568-59EE-72AF-AA0791014244}"/>
                    </a:ext>
                  </a:extLst>
                </p:cNvPr>
                <p:cNvSpPr/>
                <p:nvPr/>
              </p:nvSpPr>
              <p:spPr>
                <a:xfrm>
                  <a:off x="5962650" y="4991100"/>
                  <a:ext cx="266700" cy="76200"/>
                </a:xfrm>
                <a:custGeom>
                  <a:avLst/>
                  <a:gdLst>
                    <a:gd name="csX0" fmla="*/ 228600 w 266700"/>
                    <a:gd name="csY0" fmla="*/ 76200 h 76200"/>
                    <a:gd name="csX1" fmla="*/ 38100 w 266700"/>
                    <a:gd name="csY1" fmla="*/ 76200 h 76200"/>
                    <a:gd name="csX2" fmla="*/ 0 w 266700"/>
                    <a:gd name="csY2" fmla="*/ 38100 h 76200"/>
                    <a:gd name="csX3" fmla="*/ 38100 w 266700"/>
                    <a:gd name="csY3" fmla="*/ 0 h 76200"/>
                    <a:gd name="csX4" fmla="*/ 228600 w 266700"/>
                    <a:gd name="csY4" fmla="*/ 0 h 76200"/>
                    <a:gd name="csX5" fmla="*/ 266700 w 266700"/>
                    <a:gd name="csY5" fmla="*/ 38100 h 76200"/>
                    <a:gd name="csX6" fmla="*/ 228600 w 266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266700" h="76200">
                      <a:moveTo>
                        <a:pt x="228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228600" y="0"/>
                      </a:lnTo>
                      <a:cubicBezTo>
                        <a:pt x="249641" y="0"/>
                        <a:pt x="266700" y="17059"/>
                        <a:pt x="266700" y="38100"/>
                      </a:cubicBezTo>
                      <a:cubicBezTo>
                        <a:pt x="266700" y="59141"/>
                        <a:pt x="249641" y="76200"/>
                        <a:pt x="228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AF09F41-C4D9-EAEE-9A66-ACD09DE375F3}"/>
                  </a:ext>
                </a:extLst>
              </p:cNvPr>
              <p:cNvSpPr/>
              <p:nvPr/>
            </p:nvSpPr>
            <p:spPr>
              <a:xfrm>
                <a:off x="5276853" y="2581278"/>
                <a:ext cx="1638296" cy="1990721"/>
              </a:xfrm>
              <a:custGeom>
                <a:avLst/>
                <a:gdLst>
                  <a:gd name="csX0" fmla="*/ 1638296 w 1638296"/>
                  <a:gd name="csY0" fmla="*/ 819146 h 1990721"/>
                  <a:gd name="csX1" fmla="*/ 799344 w 1638296"/>
                  <a:gd name="csY1" fmla="*/ 234 h 1990721"/>
                  <a:gd name="csX2" fmla="*/ 111 w 1638296"/>
                  <a:gd name="csY2" fmla="*/ 832872 h 1990721"/>
                  <a:gd name="csX3" fmla="*/ 253419 w 1638296"/>
                  <a:gd name="csY3" fmla="*/ 1411468 h 1990721"/>
                  <a:gd name="csX4" fmla="*/ 533396 w 1638296"/>
                  <a:gd name="csY4" fmla="*/ 1974462 h 1990721"/>
                  <a:gd name="csX5" fmla="*/ 533396 w 1638296"/>
                  <a:gd name="csY5" fmla="*/ 1990721 h 1990721"/>
                  <a:gd name="csX6" fmla="*/ 1104896 w 1638296"/>
                  <a:gd name="csY6" fmla="*/ 1990721 h 1990721"/>
                  <a:gd name="csX7" fmla="*/ 1104896 w 1638296"/>
                  <a:gd name="csY7" fmla="*/ 1962975 h 1990721"/>
                  <a:gd name="csX8" fmla="*/ 1381617 w 1638296"/>
                  <a:gd name="csY8" fmla="*/ 1414554 h 1990721"/>
                  <a:gd name="csX9" fmla="*/ 1638296 w 1638296"/>
                  <a:gd name="csY9" fmla="*/ 819146 h 1990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638296" h="1990721">
                    <a:moveTo>
                      <a:pt x="1638296" y="819146"/>
                    </a:moveTo>
                    <a:cubicBezTo>
                      <a:pt x="1638296" y="360155"/>
                      <a:pt x="1260792" y="-10662"/>
                      <a:pt x="799344" y="234"/>
                    </a:cubicBezTo>
                    <a:cubicBezTo>
                      <a:pt x="351974" y="10788"/>
                      <a:pt x="-7233" y="385435"/>
                      <a:pt x="111" y="832872"/>
                    </a:cubicBezTo>
                    <a:cubicBezTo>
                      <a:pt x="3845" y="1060367"/>
                      <a:pt x="100342" y="1265278"/>
                      <a:pt x="253419" y="1411468"/>
                    </a:cubicBezTo>
                    <a:cubicBezTo>
                      <a:pt x="435022" y="1584918"/>
                      <a:pt x="533396" y="1723326"/>
                      <a:pt x="533396" y="1974462"/>
                    </a:cubicBezTo>
                    <a:lnTo>
                      <a:pt x="533396" y="1990721"/>
                    </a:lnTo>
                    <a:lnTo>
                      <a:pt x="1104896" y="1990721"/>
                    </a:lnTo>
                    <a:lnTo>
                      <a:pt x="1104896" y="1962975"/>
                    </a:lnTo>
                    <a:cubicBezTo>
                      <a:pt x="1104896" y="1716763"/>
                      <a:pt x="1202642" y="1583642"/>
                      <a:pt x="1381617" y="1414554"/>
                    </a:cubicBezTo>
                    <a:cubicBezTo>
                      <a:pt x="1539665" y="1265249"/>
                      <a:pt x="1638296" y="1053737"/>
                      <a:pt x="1638296" y="819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9" name="Graphic 2" descr="A lightbulb">
              <a:extLst>
                <a:ext uri="{FF2B5EF4-FFF2-40B4-BE49-F238E27FC236}">
                  <a16:creationId xmlns:a16="http://schemas.microsoft.com/office/drawing/2014/main" id="{BE8742AB-B05C-0E76-88B6-78024BE1B5C5}"/>
                </a:ext>
              </a:extLst>
            </p:cNvPr>
            <p:cNvGrpSpPr/>
            <p:nvPr/>
          </p:nvGrpSpPr>
          <p:grpSpPr>
            <a:xfrm>
              <a:off x="5447518" y="2722988"/>
              <a:ext cx="713708" cy="713708"/>
              <a:chOff x="5447518" y="2722988"/>
              <a:chExt cx="713708" cy="713708"/>
            </a:xfrm>
            <a:solidFill>
              <a:srgbClr val="FFFFFF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9375C16-91C2-01A4-23DA-4F7AB2F53B25}"/>
                  </a:ext>
                </a:extLst>
              </p:cNvPr>
              <p:cNvSpPr/>
              <p:nvPr/>
            </p:nvSpPr>
            <p:spPr>
              <a:xfrm>
                <a:off x="5535349" y="2722988"/>
                <a:ext cx="625877" cy="385419"/>
              </a:xfrm>
              <a:custGeom>
                <a:avLst/>
                <a:gdLst>
                  <a:gd name="csX0" fmla="*/ 28555 w 625877"/>
                  <a:gd name="csY0" fmla="*/ 385420 h 385419"/>
                  <a:gd name="csX1" fmla="*/ 14277 w 625877"/>
                  <a:gd name="csY1" fmla="*/ 381571 h 385419"/>
                  <a:gd name="csX2" fmla="*/ 3847 w 625877"/>
                  <a:gd name="csY2" fmla="*/ 342529 h 385419"/>
                  <a:gd name="csX3" fmla="*/ 597303 w 625877"/>
                  <a:gd name="csY3" fmla="*/ 0 h 385419"/>
                  <a:gd name="csX4" fmla="*/ 625878 w 625877"/>
                  <a:gd name="csY4" fmla="*/ 28575 h 385419"/>
                  <a:gd name="csX5" fmla="*/ 597303 w 625877"/>
                  <a:gd name="csY5" fmla="*/ 57150 h 385419"/>
                  <a:gd name="csX6" fmla="*/ 53320 w 625877"/>
                  <a:gd name="csY6" fmla="*/ 371151 h 385419"/>
                  <a:gd name="csX7" fmla="*/ 28555 w 625877"/>
                  <a:gd name="csY7" fmla="*/ 385420 h 385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625877" h="385419">
                    <a:moveTo>
                      <a:pt x="28555" y="385420"/>
                    </a:moveTo>
                    <a:cubicBezTo>
                      <a:pt x="23698" y="385420"/>
                      <a:pt x="18783" y="384181"/>
                      <a:pt x="14277" y="381571"/>
                    </a:cubicBezTo>
                    <a:cubicBezTo>
                      <a:pt x="609" y="373666"/>
                      <a:pt x="-4058" y="356187"/>
                      <a:pt x="3847" y="342529"/>
                    </a:cubicBezTo>
                    <a:cubicBezTo>
                      <a:pt x="126082" y="131245"/>
                      <a:pt x="353472" y="0"/>
                      <a:pt x="597303" y="0"/>
                    </a:cubicBezTo>
                    <a:cubicBezTo>
                      <a:pt x="613086" y="0"/>
                      <a:pt x="625878" y="12792"/>
                      <a:pt x="625878" y="28575"/>
                    </a:cubicBezTo>
                    <a:cubicBezTo>
                      <a:pt x="625878" y="44358"/>
                      <a:pt x="613086" y="57150"/>
                      <a:pt x="597303" y="57150"/>
                    </a:cubicBezTo>
                    <a:cubicBezTo>
                      <a:pt x="373808" y="57150"/>
                      <a:pt x="165363" y="177470"/>
                      <a:pt x="53320" y="371151"/>
                    </a:cubicBezTo>
                    <a:cubicBezTo>
                      <a:pt x="48024" y="380305"/>
                      <a:pt x="38423" y="385420"/>
                      <a:pt x="28555" y="3854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37A9D0-9515-B8DD-AE83-D43FB91754B2}"/>
                  </a:ext>
                </a:extLst>
              </p:cNvPr>
              <p:cNvSpPr/>
              <p:nvPr/>
            </p:nvSpPr>
            <p:spPr>
              <a:xfrm>
                <a:off x="5447518" y="3210694"/>
                <a:ext cx="79068" cy="226001"/>
              </a:xfrm>
              <a:custGeom>
                <a:avLst/>
                <a:gdLst>
                  <a:gd name="csX0" fmla="*/ 28575 w 79068"/>
                  <a:gd name="csY0" fmla="*/ 226001 h 226001"/>
                  <a:gd name="csX1" fmla="*/ 0 w 79068"/>
                  <a:gd name="csY1" fmla="*/ 197426 h 226001"/>
                  <a:gd name="csX2" fmla="*/ 22870 w 79068"/>
                  <a:gd name="csY2" fmla="*/ 21262 h 226001"/>
                  <a:gd name="csX3" fmla="*/ 57817 w 79068"/>
                  <a:gd name="csY3" fmla="*/ 973 h 226001"/>
                  <a:gd name="csX4" fmla="*/ 78105 w 79068"/>
                  <a:gd name="csY4" fmla="*/ 35921 h 226001"/>
                  <a:gd name="csX5" fmla="*/ 57150 w 79068"/>
                  <a:gd name="csY5" fmla="*/ 197426 h 226001"/>
                  <a:gd name="csX6" fmla="*/ 28575 w 79068"/>
                  <a:gd name="csY6" fmla="*/ 226001 h 2260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79068" h="226001">
                    <a:moveTo>
                      <a:pt x="28575" y="226001"/>
                    </a:moveTo>
                    <a:cubicBezTo>
                      <a:pt x="12792" y="226001"/>
                      <a:pt x="0" y="213209"/>
                      <a:pt x="0" y="197426"/>
                    </a:cubicBezTo>
                    <a:cubicBezTo>
                      <a:pt x="0" y="137714"/>
                      <a:pt x="7696" y="78440"/>
                      <a:pt x="22870" y="21262"/>
                    </a:cubicBezTo>
                    <a:cubicBezTo>
                      <a:pt x="26918" y="6002"/>
                      <a:pt x="42548" y="-3103"/>
                      <a:pt x="57817" y="973"/>
                    </a:cubicBezTo>
                    <a:cubicBezTo>
                      <a:pt x="73076" y="5021"/>
                      <a:pt x="82153" y="20661"/>
                      <a:pt x="78105" y="35921"/>
                    </a:cubicBezTo>
                    <a:cubicBezTo>
                      <a:pt x="64199" y="88317"/>
                      <a:pt x="57150" y="142667"/>
                      <a:pt x="57150" y="197426"/>
                    </a:cubicBezTo>
                    <a:cubicBezTo>
                      <a:pt x="57150" y="213200"/>
                      <a:pt x="44358" y="226001"/>
                      <a:pt x="28575" y="2260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45E0A5-CE3F-AA67-4652-4AABD2D211F3}"/>
                </a:ext>
              </a:extLst>
            </p:cNvPr>
            <p:cNvSpPr/>
            <p:nvPr/>
          </p:nvSpPr>
          <p:spPr>
            <a:xfrm>
              <a:off x="5695950" y="3600450"/>
              <a:ext cx="800100" cy="973455"/>
            </a:xfrm>
            <a:custGeom>
              <a:avLst/>
              <a:gdLst>
                <a:gd name="csX0" fmla="*/ 638175 w 800100"/>
                <a:gd name="csY0" fmla="*/ 0 h 973455"/>
                <a:gd name="csX1" fmla="*/ 476250 w 800100"/>
                <a:gd name="csY1" fmla="*/ 161925 h 973455"/>
                <a:gd name="csX2" fmla="*/ 476250 w 800100"/>
                <a:gd name="csY2" fmla="*/ 267605 h 973455"/>
                <a:gd name="csX3" fmla="*/ 323850 w 800100"/>
                <a:gd name="csY3" fmla="*/ 267605 h 973455"/>
                <a:gd name="csX4" fmla="*/ 323850 w 800100"/>
                <a:gd name="csY4" fmla="*/ 161925 h 973455"/>
                <a:gd name="csX5" fmla="*/ 161925 w 800100"/>
                <a:gd name="csY5" fmla="*/ 0 h 973455"/>
                <a:gd name="csX6" fmla="*/ 0 w 800100"/>
                <a:gd name="csY6" fmla="*/ 161925 h 973455"/>
                <a:gd name="csX7" fmla="*/ 161925 w 800100"/>
                <a:gd name="csY7" fmla="*/ 323850 h 973455"/>
                <a:gd name="csX8" fmla="*/ 266700 w 800100"/>
                <a:gd name="csY8" fmla="*/ 323850 h 973455"/>
                <a:gd name="csX9" fmla="*/ 266700 w 800100"/>
                <a:gd name="csY9" fmla="*/ 973455 h 973455"/>
                <a:gd name="csX10" fmla="*/ 323850 w 800100"/>
                <a:gd name="csY10" fmla="*/ 973455 h 973455"/>
                <a:gd name="csX11" fmla="*/ 323850 w 800100"/>
                <a:gd name="csY11" fmla="*/ 324755 h 973455"/>
                <a:gd name="csX12" fmla="*/ 476250 w 800100"/>
                <a:gd name="csY12" fmla="*/ 324755 h 973455"/>
                <a:gd name="csX13" fmla="*/ 476250 w 800100"/>
                <a:gd name="csY13" fmla="*/ 973455 h 973455"/>
                <a:gd name="csX14" fmla="*/ 533400 w 800100"/>
                <a:gd name="csY14" fmla="*/ 973455 h 973455"/>
                <a:gd name="csX15" fmla="*/ 533400 w 800100"/>
                <a:gd name="csY15" fmla="*/ 323850 h 973455"/>
                <a:gd name="csX16" fmla="*/ 638175 w 800100"/>
                <a:gd name="csY16" fmla="*/ 323850 h 973455"/>
                <a:gd name="csX17" fmla="*/ 800100 w 800100"/>
                <a:gd name="csY17" fmla="*/ 161925 h 973455"/>
                <a:gd name="csX18" fmla="*/ 638175 w 800100"/>
                <a:gd name="csY18" fmla="*/ 0 h 973455"/>
                <a:gd name="csX19" fmla="*/ 57150 w 800100"/>
                <a:gd name="csY19" fmla="*/ 161925 h 973455"/>
                <a:gd name="csX20" fmla="*/ 161925 w 800100"/>
                <a:gd name="csY20" fmla="*/ 57150 h 973455"/>
                <a:gd name="csX21" fmla="*/ 266700 w 800100"/>
                <a:gd name="csY21" fmla="*/ 161925 h 973455"/>
                <a:gd name="csX22" fmla="*/ 266700 w 800100"/>
                <a:gd name="csY22" fmla="*/ 266700 h 973455"/>
                <a:gd name="csX23" fmla="*/ 161925 w 800100"/>
                <a:gd name="csY23" fmla="*/ 266700 h 973455"/>
                <a:gd name="csX24" fmla="*/ 57150 w 800100"/>
                <a:gd name="csY24" fmla="*/ 161925 h 973455"/>
                <a:gd name="csX25" fmla="*/ 638175 w 800100"/>
                <a:gd name="csY25" fmla="*/ 266700 h 973455"/>
                <a:gd name="csX26" fmla="*/ 533400 w 800100"/>
                <a:gd name="csY26" fmla="*/ 266700 h 973455"/>
                <a:gd name="csX27" fmla="*/ 533400 w 800100"/>
                <a:gd name="csY27" fmla="*/ 161925 h 973455"/>
                <a:gd name="csX28" fmla="*/ 638175 w 800100"/>
                <a:gd name="csY28" fmla="*/ 57150 h 973455"/>
                <a:gd name="csX29" fmla="*/ 742950 w 800100"/>
                <a:gd name="csY29" fmla="*/ 161925 h 973455"/>
                <a:gd name="csX30" fmla="*/ 638175 w 800100"/>
                <a:gd name="csY30" fmla="*/ 266700 h 973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800100" h="973455">
                  <a:moveTo>
                    <a:pt x="638175" y="0"/>
                  </a:moveTo>
                  <a:cubicBezTo>
                    <a:pt x="548888" y="0"/>
                    <a:pt x="476250" y="72638"/>
                    <a:pt x="476250" y="161925"/>
                  </a:cubicBezTo>
                  <a:lnTo>
                    <a:pt x="476250" y="267605"/>
                  </a:lnTo>
                  <a:lnTo>
                    <a:pt x="323850" y="267605"/>
                  </a:lnTo>
                  <a:lnTo>
                    <a:pt x="323850" y="161925"/>
                  </a:lnTo>
                  <a:cubicBezTo>
                    <a:pt x="323850" y="72638"/>
                    <a:pt x="251212" y="0"/>
                    <a:pt x="161925" y="0"/>
                  </a:cubicBezTo>
                  <a:cubicBezTo>
                    <a:pt x="72638" y="0"/>
                    <a:pt x="0" y="72638"/>
                    <a:pt x="0" y="161925"/>
                  </a:cubicBezTo>
                  <a:cubicBezTo>
                    <a:pt x="0" y="251212"/>
                    <a:pt x="72638" y="323850"/>
                    <a:pt x="161925" y="323850"/>
                  </a:cubicBezTo>
                  <a:lnTo>
                    <a:pt x="266700" y="323850"/>
                  </a:lnTo>
                  <a:lnTo>
                    <a:pt x="266700" y="973455"/>
                  </a:lnTo>
                  <a:lnTo>
                    <a:pt x="323850" y="973455"/>
                  </a:lnTo>
                  <a:lnTo>
                    <a:pt x="323850" y="324755"/>
                  </a:lnTo>
                  <a:lnTo>
                    <a:pt x="476250" y="324755"/>
                  </a:lnTo>
                  <a:lnTo>
                    <a:pt x="476250" y="973455"/>
                  </a:lnTo>
                  <a:lnTo>
                    <a:pt x="533400" y="973455"/>
                  </a:lnTo>
                  <a:lnTo>
                    <a:pt x="533400" y="323850"/>
                  </a:lnTo>
                  <a:lnTo>
                    <a:pt x="638175" y="323850"/>
                  </a:lnTo>
                  <a:cubicBezTo>
                    <a:pt x="727462" y="323850"/>
                    <a:pt x="800100" y="251212"/>
                    <a:pt x="800100" y="161925"/>
                  </a:cubicBezTo>
                  <a:cubicBezTo>
                    <a:pt x="800100" y="72638"/>
                    <a:pt x="727462" y="0"/>
                    <a:pt x="638175" y="0"/>
                  </a:cubicBezTo>
                  <a:close/>
                  <a:moveTo>
                    <a:pt x="57150" y="161925"/>
                  </a:moveTo>
                  <a:cubicBezTo>
                    <a:pt x="57150" y="104156"/>
                    <a:pt x="104156" y="57150"/>
                    <a:pt x="161925" y="57150"/>
                  </a:cubicBezTo>
                  <a:cubicBezTo>
                    <a:pt x="219694" y="57150"/>
                    <a:pt x="266700" y="104156"/>
                    <a:pt x="266700" y="161925"/>
                  </a:cubicBezTo>
                  <a:lnTo>
                    <a:pt x="266700" y="266700"/>
                  </a:lnTo>
                  <a:lnTo>
                    <a:pt x="161925" y="266700"/>
                  </a:lnTo>
                  <a:cubicBezTo>
                    <a:pt x="104156" y="266700"/>
                    <a:pt x="57150" y="219694"/>
                    <a:pt x="57150" y="161925"/>
                  </a:cubicBezTo>
                  <a:close/>
                  <a:moveTo>
                    <a:pt x="638175" y="266700"/>
                  </a:moveTo>
                  <a:lnTo>
                    <a:pt x="533400" y="266700"/>
                  </a:lnTo>
                  <a:lnTo>
                    <a:pt x="533400" y="161925"/>
                  </a:lnTo>
                  <a:cubicBezTo>
                    <a:pt x="533400" y="104156"/>
                    <a:pt x="580406" y="57150"/>
                    <a:pt x="638175" y="57150"/>
                  </a:cubicBezTo>
                  <a:cubicBezTo>
                    <a:pt x="695944" y="57150"/>
                    <a:pt x="742950" y="104156"/>
                    <a:pt x="742950" y="161925"/>
                  </a:cubicBezTo>
                  <a:cubicBezTo>
                    <a:pt x="742950" y="219694"/>
                    <a:pt x="695944" y="266700"/>
                    <a:pt x="638175" y="2667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3539669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356CD-4C1D-5D2A-D9E1-336B50E0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E333D5D2-EC21-31F6-6816-71DE0FEBF4F2}"/>
              </a:ext>
            </a:extLst>
          </p:cNvPr>
          <p:cNvSpPr/>
          <p:nvPr/>
        </p:nvSpPr>
        <p:spPr>
          <a:xfrm flipV="1">
            <a:off x="0" y="0"/>
            <a:ext cx="12195112" cy="6462715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C4E451-8ED7-737F-FC71-1B8807C7411D}"/>
              </a:ext>
            </a:extLst>
          </p:cNvPr>
          <p:cNvGrpSpPr/>
          <p:nvPr/>
        </p:nvGrpSpPr>
        <p:grpSpPr>
          <a:xfrm>
            <a:off x="5276853" y="4471994"/>
            <a:ext cx="1638296" cy="2486021"/>
            <a:chOff x="5276853" y="2581278"/>
            <a:chExt cx="1638296" cy="2486021"/>
          </a:xfrm>
        </p:grpSpPr>
        <p:grpSp>
          <p:nvGrpSpPr>
            <p:cNvPr id="6" name="Graphic 2" descr="A lightbulb">
              <a:extLst>
                <a:ext uri="{FF2B5EF4-FFF2-40B4-BE49-F238E27FC236}">
                  <a16:creationId xmlns:a16="http://schemas.microsoft.com/office/drawing/2014/main" id="{EA8820BE-E3BB-043A-43D9-712A874DB873}"/>
                </a:ext>
              </a:extLst>
            </p:cNvPr>
            <p:cNvGrpSpPr/>
            <p:nvPr/>
          </p:nvGrpSpPr>
          <p:grpSpPr>
            <a:xfrm>
              <a:off x="5276853" y="2581278"/>
              <a:ext cx="1638296" cy="2486021"/>
              <a:chOff x="5276853" y="2581278"/>
              <a:chExt cx="1638296" cy="2486021"/>
            </a:xfrm>
            <a:solidFill>
              <a:schemeClr val="accent3">
                <a:lumMod val="40000"/>
                <a:lumOff val="60000"/>
              </a:schemeClr>
            </a:solidFill>
          </p:grpSpPr>
          <p:grpSp>
            <p:nvGrpSpPr>
              <p:cNvPr id="7" name="Graphic 2" descr="A lightbulb">
                <a:extLst>
                  <a:ext uri="{FF2B5EF4-FFF2-40B4-BE49-F238E27FC236}">
                    <a16:creationId xmlns:a16="http://schemas.microsoft.com/office/drawing/2014/main" id="{F9BF3429-241F-01F5-32DE-C5CC77716E33}"/>
                  </a:ext>
                </a:extLst>
              </p:cNvPr>
              <p:cNvGrpSpPr/>
              <p:nvPr/>
            </p:nvGrpSpPr>
            <p:grpSpPr>
              <a:xfrm>
                <a:off x="5772150" y="4619625"/>
                <a:ext cx="647700" cy="447675"/>
                <a:chOff x="5772150" y="4619625"/>
                <a:chExt cx="647700" cy="447675"/>
              </a:xfrm>
              <a:grpFill/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1E9EEC3A-55F4-0144-24B2-77B58D69E086}"/>
                    </a:ext>
                  </a:extLst>
                </p:cNvPr>
                <p:cNvSpPr/>
                <p:nvPr/>
              </p:nvSpPr>
              <p:spPr>
                <a:xfrm>
                  <a:off x="5772150" y="4619625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3BBDC4CF-E065-5EC3-16CF-E03B4FF43FFE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38C4EA3A-16D1-E3DA-A813-108CDCCC638E}"/>
                    </a:ext>
                  </a:extLst>
                </p:cNvPr>
                <p:cNvSpPr/>
                <p:nvPr/>
              </p:nvSpPr>
              <p:spPr>
                <a:xfrm>
                  <a:off x="5772150" y="4867275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F5601200-FAD3-64CF-71E1-9F8E4959E78E}"/>
                    </a:ext>
                  </a:extLst>
                </p:cNvPr>
                <p:cNvSpPr/>
                <p:nvPr/>
              </p:nvSpPr>
              <p:spPr>
                <a:xfrm>
                  <a:off x="5962650" y="4991100"/>
                  <a:ext cx="266700" cy="76200"/>
                </a:xfrm>
                <a:custGeom>
                  <a:avLst/>
                  <a:gdLst>
                    <a:gd name="csX0" fmla="*/ 228600 w 266700"/>
                    <a:gd name="csY0" fmla="*/ 76200 h 76200"/>
                    <a:gd name="csX1" fmla="*/ 38100 w 266700"/>
                    <a:gd name="csY1" fmla="*/ 76200 h 76200"/>
                    <a:gd name="csX2" fmla="*/ 0 w 266700"/>
                    <a:gd name="csY2" fmla="*/ 38100 h 76200"/>
                    <a:gd name="csX3" fmla="*/ 38100 w 266700"/>
                    <a:gd name="csY3" fmla="*/ 0 h 76200"/>
                    <a:gd name="csX4" fmla="*/ 228600 w 266700"/>
                    <a:gd name="csY4" fmla="*/ 0 h 76200"/>
                    <a:gd name="csX5" fmla="*/ 266700 w 266700"/>
                    <a:gd name="csY5" fmla="*/ 38100 h 76200"/>
                    <a:gd name="csX6" fmla="*/ 228600 w 266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266700" h="76200">
                      <a:moveTo>
                        <a:pt x="228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228600" y="0"/>
                      </a:lnTo>
                      <a:cubicBezTo>
                        <a:pt x="249641" y="0"/>
                        <a:pt x="266700" y="17059"/>
                        <a:pt x="266700" y="38100"/>
                      </a:cubicBezTo>
                      <a:cubicBezTo>
                        <a:pt x="266700" y="59141"/>
                        <a:pt x="249641" y="76200"/>
                        <a:pt x="228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E90EE1B-D97A-E523-9D7B-56B1F287EE5E}"/>
                  </a:ext>
                </a:extLst>
              </p:cNvPr>
              <p:cNvSpPr/>
              <p:nvPr/>
            </p:nvSpPr>
            <p:spPr>
              <a:xfrm>
                <a:off x="5276853" y="2581278"/>
                <a:ext cx="1638296" cy="1990721"/>
              </a:xfrm>
              <a:custGeom>
                <a:avLst/>
                <a:gdLst>
                  <a:gd name="csX0" fmla="*/ 1638296 w 1638296"/>
                  <a:gd name="csY0" fmla="*/ 819146 h 1990721"/>
                  <a:gd name="csX1" fmla="*/ 799344 w 1638296"/>
                  <a:gd name="csY1" fmla="*/ 234 h 1990721"/>
                  <a:gd name="csX2" fmla="*/ 111 w 1638296"/>
                  <a:gd name="csY2" fmla="*/ 832872 h 1990721"/>
                  <a:gd name="csX3" fmla="*/ 253419 w 1638296"/>
                  <a:gd name="csY3" fmla="*/ 1411468 h 1990721"/>
                  <a:gd name="csX4" fmla="*/ 533396 w 1638296"/>
                  <a:gd name="csY4" fmla="*/ 1974462 h 1990721"/>
                  <a:gd name="csX5" fmla="*/ 533396 w 1638296"/>
                  <a:gd name="csY5" fmla="*/ 1990721 h 1990721"/>
                  <a:gd name="csX6" fmla="*/ 1104896 w 1638296"/>
                  <a:gd name="csY6" fmla="*/ 1990721 h 1990721"/>
                  <a:gd name="csX7" fmla="*/ 1104896 w 1638296"/>
                  <a:gd name="csY7" fmla="*/ 1962975 h 1990721"/>
                  <a:gd name="csX8" fmla="*/ 1381617 w 1638296"/>
                  <a:gd name="csY8" fmla="*/ 1414554 h 1990721"/>
                  <a:gd name="csX9" fmla="*/ 1638296 w 1638296"/>
                  <a:gd name="csY9" fmla="*/ 819146 h 1990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638296" h="1990721">
                    <a:moveTo>
                      <a:pt x="1638296" y="819146"/>
                    </a:moveTo>
                    <a:cubicBezTo>
                      <a:pt x="1638296" y="360155"/>
                      <a:pt x="1260792" y="-10662"/>
                      <a:pt x="799344" y="234"/>
                    </a:cubicBezTo>
                    <a:cubicBezTo>
                      <a:pt x="351974" y="10788"/>
                      <a:pt x="-7233" y="385435"/>
                      <a:pt x="111" y="832872"/>
                    </a:cubicBezTo>
                    <a:cubicBezTo>
                      <a:pt x="3845" y="1060367"/>
                      <a:pt x="100342" y="1265278"/>
                      <a:pt x="253419" y="1411468"/>
                    </a:cubicBezTo>
                    <a:cubicBezTo>
                      <a:pt x="435022" y="1584918"/>
                      <a:pt x="533396" y="1723326"/>
                      <a:pt x="533396" y="1974462"/>
                    </a:cubicBezTo>
                    <a:lnTo>
                      <a:pt x="533396" y="1990721"/>
                    </a:lnTo>
                    <a:lnTo>
                      <a:pt x="1104896" y="1990721"/>
                    </a:lnTo>
                    <a:lnTo>
                      <a:pt x="1104896" y="1962975"/>
                    </a:lnTo>
                    <a:cubicBezTo>
                      <a:pt x="1104896" y="1716763"/>
                      <a:pt x="1202642" y="1583642"/>
                      <a:pt x="1381617" y="1414554"/>
                    </a:cubicBezTo>
                    <a:cubicBezTo>
                      <a:pt x="1539665" y="1265249"/>
                      <a:pt x="1638296" y="1053737"/>
                      <a:pt x="1638296" y="819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aphic 2" descr="A lightbulb">
              <a:extLst>
                <a:ext uri="{FF2B5EF4-FFF2-40B4-BE49-F238E27FC236}">
                  <a16:creationId xmlns:a16="http://schemas.microsoft.com/office/drawing/2014/main" id="{56D189C0-86A9-91B7-2999-753CB950166A}"/>
                </a:ext>
              </a:extLst>
            </p:cNvPr>
            <p:cNvGrpSpPr/>
            <p:nvPr/>
          </p:nvGrpSpPr>
          <p:grpSpPr>
            <a:xfrm>
              <a:off x="5447518" y="2722988"/>
              <a:ext cx="713708" cy="713708"/>
              <a:chOff x="5447518" y="2722988"/>
              <a:chExt cx="713708" cy="713708"/>
            </a:xfrm>
            <a:solidFill>
              <a:srgbClr val="FFFFFF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85AF017-E44D-B94B-758E-480A3AC7A9EB}"/>
                  </a:ext>
                </a:extLst>
              </p:cNvPr>
              <p:cNvSpPr/>
              <p:nvPr/>
            </p:nvSpPr>
            <p:spPr>
              <a:xfrm>
                <a:off x="5535349" y="2722988"/>
                <a:ext cx="625877" cy="385419"/>
              </a:xfrm>
              <a:custGeom>
                <a:avLst/>
                <a:gdLst>
                  <a:gd name="csX0" fmla="*/ 28555 w 625877"/>
                  <a:gd name="csY0" fmla="*/ 385420 h 385419"/>
                  <a:gd name="csX1" fmla="*/ 14277 w 625877"/>
                  <a:gd name="csY1" fmla="*/ 381571 h 385419"/>
                  <a:gd name="csX2" fmla="*/ 3847 w 625877"/>
                  <a:gd name="csY2" fmla="*/ 342529 h 385419"/>
                  <a:gd name="csX3" fmla="*/ 597303 w 625877"/>
                  <a:gd name="csY3" fmla="*/ 0 h 385419"/>
                  <a:gd name="csX4" fmla="*/ 625878 w 625877"/>
                  <a:gd name="csY4" fmla="*/ 28575 h 385419"/>
                  <a:gd name="csX5" fmla="*/ 597303 w 625877"/>
                  <a:gd name="csY5" fmla="*/ 57150 h 385419"/>
                  <a:gd name="csX6" fmla="*/ 53320 w 625877"/>
                  <a:gd name="csY6" fmla="*/ 371151 h 385419"/>
                  <a:gd name="csX7" fmla="*/ 28555 w 625877"/>
                  <a:gd name="csY7" fmla="*/ 385420 h 385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625877" h="385419">
                    <a:moveTo>
                      <a:pt x="28555" y="385420"/>
                    </a:moveTo>
                    <a:cubicBezTo>
                      <a:pt x="23698" y="385420"/>
                      <a:pt x="18783" y="384181"/>
                      <a:pt x="14277" y="381571"/>
                    </a:cubicBezTo>
                    <a:cubicBezTo>
                      <a:pt x="609" y="373666"/>
                      <a:pt x="-4058" y="356187"/>
                      <a:pt x="3847" y="342529"/>
                    </a:cubicBezTo>
                    <a:cubicBezTo>
                      <a:pt x="126082" y="131245"/>
                      <a:pt x="353472" y="0"/>
                      <a:pt x="597303" y="0"/>
                    </a:cubicBezTo>
                    <a:cubicBezTo>
                      <a:pt x="613086" y="0"/>
                      <a:pt x="625878" y="12792"/>
                      <a:pt x="625878" y="28575"/>
                    </a:cubicBezTo>
                    <a:cubicBezTo>
                      <a:pt x="625878" y="44358"/>
                      <a:pt x="613086" y="57150"/>
                      <a:pt x="597303" y="57150"/>
                    </a:cubicBezTo>
                    <a:cubicBezTo>
                      <a:pt x="373808" y="57150"/>
                      <a:pt x="165363" y="177470"/>
                      <a:pt x="53320" y="371151"/>
                    </a:cubicBezTo>
                    <a:cubicBezTo>
                      <a:pt x="48024" y="380305"/>
                      <a:pt x="38423" y="385420"/>
                      <a:pt x="28555" y="3854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D450667-8541-D20B-BDB6-BEA6937C3A93}"/>
                  </a:ext>
                </a:extLst>
              </p:cNvPr>
              <p:cNvSpPr/>
              <p:nvPr/>
            </p:nvSpPr>
            <p:spPr>
              <a:xfrm>
                <a:off x="5447518" y="3210694"/>
                <a:ext cx="79068" cy="226001"/>
              </a:xfrm>
              <a:custGeom>
                <a:avLst/>
                <a:gdLst>
                  <a:gd name="csX0" fmla="*/ 28575 w 79068"/>
                  <a:gd name="csY0" fmla="*/ 226001 h 226001"/>
                  <a:gd name="csX1" fmla="*/ 0 w 79068"/>
                  <a:gd name="csY1" fmla="*/ 197426 h 226001"/>
                  <a:gd name="csX2" fmla="*/ 22870 w 79068"/>
                  <a:gd name="csY2" fmla="*/ 21262 h 226001"/>
                  <a:gd name="csX3" fmla="*/ 57817 w 79068"/>
                  <a:gd name="csY3" fmla="*/ 973 h 226001"/>
                  <a:gd name="csX4" fmla="*/ 78105 w 79068"/>
                  <a:gd name="csY4" fmla="*/ 35921 h 226001"/>
                  <a:gd name="csX5" fmla="*/ 57150 w 79068"/>
                  <a:gd name="csY5" fmla="*/ 197426 h 226001"/>
                  <a:gd name="csX6" fmla="*/ 28575 w 79068"/>
                  <a:gd name="csY6" fmla="*/ 226001 h 2260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79068" h="226001">
                    <a:moveTo>
                      <a:pt x="28575" y="226001"/>
                    </a:moveTo>
                    <a:cubicBezTo>
                      <a:pt x="12792" y="226001"/>
                      <a:pt x="0" y="213209"/>
                      <a:pt x="0" y="197426"/>
                    </a:cubicBezTo>
                    <a:cubicBezTo>
                      <a:pt x="0" y="137714"/>
                      <a:pt x="7696" y="78440"/>
                      <a:pt x="22870" y="21262"/>
                    </a:cubicBezTo>
                    <a:cubicBezTo>
                      <a:pt x="26918" y="6002"/>
                      <a:pt x="42548" y="-3103"/>
                      <a:pt x="57817" y="973"/>
                    </a:cubicBezTo>
                    <a:cubicBezTo>
                      <a:pt x="73076" y="5021"/>
                      <a:pt x="82153" y="20661"/>
                      <a:pt x="78105" y="35921"/>
                    </a:cubicBezTo>
                    <a:cubicBezTo>
                      <a:pt x="64199" y="88317"/>
                      <a:pt x="57150" y="142667"/>
                      <a:pt x="57150" y="197426"/>
                    </a:cubicBezTo>
                    <a:cubicBezTo>
                      <a:pt x="57150" y="213200"/>
                      <a:pt x="44358" y="226001"/>
                      <a:pt x="28575" y="2260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BD6FD80-6674-69F3-9060-7824E854382F}"/>
                </a:ext>
              </a:extLst>
            </p:cNvPr>
            <p:cNvSpPr/>
            <p:nvPr/>
          </p:nvSpPr>
          <p:spPr>
            <a:xfrm>
              <a:off x="5695950" y="3600450"/>
              <a:ext cx="800100" cy="973455"/>
            </a:xfrm>
            <a:custGeom>
              <a:avLst/>
              <a:gdLst>
                <a:gd name="csX0" fmla="*/ 638175 w 800100"/>
                <a:gd name="csY0" fmla="*/ 0 h 973455"/>
                <a:gd name="csX1" fmla="*/ 476250 w 800100"/>
                <a:gd name="csY1" fmla="*/ 161925 h 973455"/>
                <a:gd name="csX2" fmla="*/ 476250 w 800100"/>
                <a:gd name="csY2" fmla="*/ 267605 h 973455"/>
                <a:gd name="csX3" fmla="*/ 323850 w 800100"/>
                <a:gd name="csY3" fmla="*/ 267605 h 973455"/>
                <a:gd name="csX4" fmla="*/ 323850 w 800100"/>
                <a:gd name="csY4" fmla="*/ 161925 h 973455"/>
                <a:gd name="csX5" fmla="*/ 161925 w 800100"/>
                <a:gd name="csY5" fmla="*/ 0 h 973455"/>
                <a:gd name="csX6" fmla="*/ 0 w 800100"/>
                <a:gd name="csY6" fmla="*/ 161925 h 973455"/>
                <a:gd name="csX7" fmla="*/ 161925 w 800100"/>
                <a:gd name="csY7" fmla="*/ 323850 h 973455"/>
                <a:gd name="csX8" fmla="*/ 266700 w 800100"/>
                <a:gd name="csY8" fmla="*/ 323850 h 973455"/>
                <a:gd name="csX9" fmla="*/ 266700 w 800100"/>
                <a:gd name="csY9" fmla="*/ 973455 h 973455"/>
                <a:gd name="csX10" fmla="*/ 323850 w 800100"/>
                <a:gd name="csY10" fmla="*/ 973455 h 973455"/>
                <a:gd name="csX11" fmla="*/ 323850 w 800100"/>
                <a:gd name="csY11" fmla="*/ 324755 h 973455"/>
                <a:gd name="csX12" fmla="*/ 476250 w 800100"/>
                <a:gd name="csY12" fmla="*/ 324755 h 973455"/>
                <a:gd name="csX13" fmla="*/ 476250 w 800100"/>
                <a:gd name="csY13" fmla="*/ 973455 h 973455"/>
                <a:gd name="csX14" fmla="*/ 533400 w 800100"/>
                <a:gd name="csY14" fmla="*/ 973455 h 973455"/>
                <a:gd name="csX15" fmla="*/ 533400 w 800100"/>
                <a:gd name="csY15" fmla="*/ 323850 h 973455"/>
                <a:gd name="csX16" fmla="*/ 638175 w 800100"/>
                <a:gd name="csY16" fmla="*/ 323850 h 973455"/>
                <a:gd name="csX17" fmla="*/ 800100 w 800100"/>
                <a:gd name="csY17" fmla="*/ 161925 h 973455"/>
                <a:gd name="csX18" fmla="*/ 638175 w 800100"/>
                <a:gd name="csY18" fmla="*/ 0 h 973455"/>
                <a:gd name="csX19" fmla="*/ 57150 w 800100"/>
                <a:gd name="csY19" fmla="*/ 161925 h 973455"/>
                <a:gd name="csX20" fmla="*/ 161925 w 800100"/>
                <a:gd name="csY20" fmla="*/ 57150 h 973455"/>
                <a:gd name="csX21" fmla="*/ 266700 w 800100"/>
                <a:gd name="csY21" fmla="*/ 161925 h 973455"/>
                <a:gd name="csX22" fmla="*/ 266700 w 800100"/>
                <a:gd name="csY22" fmla="*/ 266700 h 973455"/>
                <a:gd name="csX23" fmla="*/ 161925 w 800100"/>
                <a:gd name="csY23" fmla="*/ 266700 h 973455"/>
                <a:gd name="csX24" fmla="*/ 57150 w 800100"/>
                <a:gd name="csY24" fmla="*/ 161925 h 973455"/>
                <a:gd name="csX25" fmla="*/ 638175 w 800100"/>
                <a:gd name="csY25" fmla="*/ 266700 h 973455"/>
                <a:gd name="csX26" fmla="*/ 533400 w 800100"/>
                <a:gd name="csY26" fmla="*/ 266700 h 973455"/>
                <a:gd name="csX27" fmla="*/ 533400 w 800100"/>
                <a:gd name="csY27" fmla="*/ 161925 h 973455"/>
                <a:gd name="csX28" fmla="*/ 638175 w 800100"/>
                <a:gd name="csY28" fmla="*/ 57150 h 973455"/>
                <a:gd name="csX29" fmla="*/ 742950 w 800100"/>
                <a:gd name="csY29" fmla="*/ 161925 h 973455"/>
                <a:gd name="csX30" fmla="*/ 638175 w 800100"/>
                <a:gd name="csY30" fmla="*/ 266700 h 973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800100" h="973455">
                  <a:moveTo>
                    <a:pt x="638175" y="0"/>
                  </a:moveTo>
                  <a:cubicBezTo>
                    <a:pt x="548888" y="0"/>
                    <a:pt x="476250" y="72638"/>
                    <a:pt x="476250" y="161925"/>
                  </a:cubicBezTo>
                  <a:lnTo>
                    <a:pt x="476250" y="267605"/>
                  </a:lnTo>
                  <a:lnTo>
                    <a:pt x="323850" y="267605"/>
                  </a:lnTo>
                  <a:lnTo>
                    <a:pt x="323850" y="161925"/>
                  </a:lnTo>
                  <a:cubicBezTo>
                    <a:pt x="323850" y="72638"/>
                    <a:pt x="251212" y="0"/>
                    <a:pt x="161925" y="0"/>
                  </a:cubicBezTo>
                  <a:cubicBezTo>
                    <a:pt x="72638" y="0"/>
                    <a:pt x="0" y="72638"/>
                    <a:pt x="0" y="161925"/>
                  </a:cubicBezTo>
                  <a:cubicBezTo>
                    <a:pt x="0" y="251212"/>
                    <a:pt x="72638" y="323850"/>
                    <a:pt x="161925" y="323850"/>
                  </a:cubicBezTo>
                  <a:lnTo>
                    <a:pt x="266700" y="323850"/>
                  </a:lnTo>
                  <a:lnTo>
                    <a:pt x="266700" y="973455"/>
                  </a:lnTo>
                  <a:lnTo>
                    <a:pt x="323850" y="973455"/>
                  </a:lnTo>
                  <a:lnTo>
                    <a:pt x="323850" y="324755"/>
                  </a:lnTo>
                  <a:lnTo>
                    <a:pt x="476250" y="324755"/>
                  </a:lnTo>
                  <a:lnTo>
                    <a:pt x="476250" y="973455"/>
                  </a:lnTo>
                  <a:lnTo>
                    <a:pt x="533400" y="973455"/>
                  </a:lnTo>
                  <a:lnTo>
                    <a:pt x="533400" y="323850"/>
                  </a:lnTo>
                  <a:lnTo>
                    <a:pt x="638175" y="323850"/>
                  </a:lnTo>
                  <a:cubicBezTo>
                    <a:pt x="727462" y="323850"/>
                    <a:pt x="800100" y="251212"/>
                    <a:pt x="800100" y="161925"/>
                  </a:cubicBezTo>
                  <a:cubicBezTo>
                    <a:pt x="800100" y="72638"/>
                    <a:pt x="727462" y="0"/>
                    <a:pt x="638175" y="0"/>
                  </a:cubicBezTo>
                  <a:close/>
                  <a:moveTo>
                    <a:pt x="57150" y="161925"/>
                  </a:moveTo>
                  <a:cubicBezTo>
                    <a:pt x="57150" y="104156"/>
                    <a:pt x="104156" y="57150"/>
                    <a:pt x="161925" y="57150"/>
                  </a:cubicBezTo>
                  <a:cubicBezTo>
                    <a:pt x="219694" y="57150"/>
                    <a:pt x="266700" y="104156"/>
                    <a:pt x="266700" y="161925"/>
                  </a:cubicBezTo>
                  <a:lnTo>
                    <a:pt x="266700" y="266700"/>
                  </a:lnTo>
                  <a:lnTo>
                    <a:pt x="161925" y="266700"/>
                  </a:lnTo>
                  <a:cubicBezTo>
                    <a:pt x="104156" y="266700"/>
                    <a:pt x="57150" y="219694"/>
                    <a:pt x="57150" y="161925"/>
                  </a:cubicBezTo>
                  <a:close/>
                  <a:moveTo>
                    <a:pt x="638175" y="266700"/>
                  </a:moveTo>
                  <a:lnTo>
                    <a:pt x="533400" y="266700"/>
                  </a:lnTo>
                  <a:lnTo>
                    <a:pt x="533400" y="161925"/>
                  </a:lnTo>
                  <a:cubicBezTo>
                    <a:pt x="533400" y="104156"/>
                    <a:pt x="580406" y="57150"/>
                    <a:pt x="638175" y="57150"/>
                  </a:cubicBezTo>
                  <a:cubicBezTo>
                    <a:pt x="695944" y="57150"/>
                    <a:pt x="742950" y="104156"/>
                    <a:pt x="742950" y="161925"/>
                  </a:cubicBezTo>
                  <a:cubicBezTo>
                    <a:pt x="742950" y="219694"/>
                    <a:pt x="695944" y="266700"/>
                    <a:pt x="638175" y="2667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9C578EA-5DA1-0E50-4292-639739548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4343" y="1966018"/>
            <a:ext cx="6923314" cy="177068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Front-load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effort – effective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prompting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key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84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F388B6-660B-2C31-7D72-9E5CA8171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FDD081-CB34-456E-B364-E8EAE52957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79068" cy="3412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742950" indent="-742950" algn="ctr">
              <a:buAutoNum type="arabicPeriod"/>
            </a:pPr>
            <a:r>
              <a:rPr lang="en-GB" sz="4800" dirty="0">
                <a:solidFill>
                  <a:schemeClr val="tx2"/>
                </a:solidFill>
              </a:rPr>
              <a:t>What’s the </a:t>
            </a:r>
            <a:r>
              <a:rPr lang="en-GB" sz="4800" b="1" dirty="0">
                <a:solidFill>
                  <a:schemeClr val="tx2"/>
                </a:solidFill>
              </a:rPr>
              <a:t>goal</a:t>
            </a:r>
            <a:r>
              <a:rPr lang="en-GB" sz="4800" dirty="0">
                <a:solidFill>
                  <a:schemeClr val="tx2"/>
                </a:solidFill>
              </a:rPr>
              <a:t>?</a:t>
            </a:r>
          </a:p>
          <a:p>
            <a:pPr algn="ctr"/>
            <a:r>
              <a:rPr lang="en-GB" sz="3200" dirty="0">
                <a:solidFill>
                  <a:schemeClr val="tx2"/>
                </a:solidFill>
              </a:rPr>
              <a:t>Provide clear details of what you want the AI to help you achieve.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0BA42-630B-BD4C-287C-1BB1878029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12932" y="0"/>
            <a:ext cx="6079068" cy="34120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Provide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Feed in relevant data, existing resources and key external information.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D9816D-3E6F-0C62-3A27-1BD583024F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45932"/>
            <a:ext cx="6079068" cy="3412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17213B"/>
                </a:solidFill>
                <a:latin typeface="Arial" panose="020B0604020202020204"/>
              </a:rPr>
              <a:t>3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721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Assign a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1721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721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 specific about what role and skills the AI should emulate in its work.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3B931-AA63-424D-E633-D6D5997DA3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12932" y="3445932"/>
            <a:ext cx="6079068" cy="341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srgbClr val="17213B"/>
                </a:solidFill>
                <a:latin typeface="Arial" panose="020B0604020202020204"/>
              </a:rPr>
              <a:t>4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721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Give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1721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instructions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721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Outline clearly how the AI should perform the task – step by step if needed.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0314454-FB3C-4DCF-B5EA-E7DCE04DAB3C}"/>
              </a:ext>
            </a:extLst>
          </p:cNvPr>
          <p:cNvSpPr txBox="1">
            <a:spLocks/>
          </p:cNvSpPr>
          <p:nvPr/>
        </p:nvSpPr>
        <p:spPr>
          <a:xfrm>
            <a:off x="4114906" y="2988416"/>
            <a:ext cx="3962189" cy="88116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prompt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B95D6F-CA20-CC71-64C3-802E10625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2C16617-6E91-B633-D3FC-335C15B203FB}"/>
              </a:ext>
            </a:extLst>
          </p:cNvPr>
          <p:cNvSpPr/>
          <p:nvPr/>
        </p:nvSpPr>
        <p:spPr>
          <a:xfrm flipV="1">
            <a:off x="0" y="0"/>
            <a:ext cx="12195112" cy="6462715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EC2CF7-1A45-EB6D-7C5A-6672DED98670}"/>
              </a:ext>
            </a:extLst>
          </p:cNvPr>
          <p:cNvGrpSpPr/>
          <p:nvPr/>
        </p:nvGrpSpPr>
        <p:grpSpPr>
          <a:xfrm>
            <a:off x="5276853" y="4471994"/>
            <a:ext cx="1638296" cy="2486021"/>
            <a:chOff x="5276853" y="2581278"/>
            <a:chExt cx="1638296" cy="2486021"/>
          </a:xfrm>
        </p:grpSpPr>
        <p:grpSp>
          <p:nvGrpSpPr>
            <p:cNvPr id="6" name="Graphic 2" descr="A lightbulb">
              <a:extLst>
                <a:ext uri="{FF2B5EF4-FFF2-40B4-BE49-F238E27FC236}">
                  <a16:creationId xmlns:a16="http://schemas.microsoft.com/office/drawing/2014/main" id="{65C6D9E3-D19A-D33F-6AD3-64AAC1031D35}"/>
                </a:ext>
              </a:extLst>
            </p:cNvPr>
            <p:cNvGrpSpPr/>
            <p:nvPr/>
          </p:nvGrpSpPr>
          <p:grpSpPr>
            <a:xfrm>
              <a:off x="5276853" y="2581278"/>
              <a:ext cx="1638296" cy="2486021"/>
              <a:chOff x="5276853" y="2581278"/>
              <a:chExt cx="1638296" cy="2486021"/>
            </a:xfrm>
            <a:solidFill>
              <a:schemeClr val="accent3">
                <a:lumMod val="40000"/>
                <a:lumOff val="60000"/>
              </a:schemeClr>
            </a:solidFill>
          </p:grpSpPr>
          <p:grpSp>
            <p:nvGrpSpPr>
              <p:cNvPr id="7" name="Graphic 2" descr="A lightbulb">
                <a:extLst>
                  <a:ext uri="{FF2B5EF4-FFF2-40B4-BE49-F238E27FC236}">
                    <a16:creationId xmlns:a16="http://schemas.microsoft.com/office/drawing/2014/main" id="{6F7CC6CF-741C-D467-9D37-B9DED9ECC892}"/>
                  </a:ext>
                </a:extLst>
              </p:cNvPr>
              <p:cNvGrpSpPr/>
              <p:nvPr/>
            </p:nvGrpSpPr>
            <p:grpSpPr>
              <a:xfrm>
                <a:off x="5772150" y="4619625"/>
                <a:ext cx="647700" cy="447675"/>
                <a:chOff x="5772150" y="4619625"/>
                <a:chExt cx="647700" cy="447675"/>
              </a:xfrm>
              <a:grpFill/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09B3E303-BB43-2A6D-C2CD-8FB6DB70B65A}"/>
                    </a:ext>
                  </a:extLst>
                </p:cNvPr>
                <p:cNvSpPr/>
                <p:nvPr/>
              </p:nvSpPr>
              <p:spPr>
                <a:xfrm>
                  <a:off x="5772150" y="4619625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E6FA831A-806E-0B96-942D-0C541427D68E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6C1FD830-04F0-8F22-27D3-64A0F6F83A22}"/>
                    </a:ext>
                  </a:extLst>
                </p:cNvPr>
                <p:cNvSpPr/>
                <p:nvPr/>
              </p:nvSpPr>
              <p:spPr>
                <a:xfrm>
                  <a:off x="5772150" y="4867275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7D24927-173E-9561-5CD9-C6B2FAA62E13}"/>
                    </a:ext>
                  </a:extLst>
                </p:cNvPr>
                <p:cNvSpPr/>
                <p:nvPr/>
              </p:nvSpPr>
              <p:spPr>
                <a:xfrm>
                  <a:off x="5962650" y="4991100"/>
                  <a:ext cx="266700" cy="76200"/>
                </a:xfrm>
                <a:custGeom>
                  <a:avLst/>
                  <a:gdLst>
                    <a:gd name="csX0" fmla="*/ 228600 w 266700"/>
                    <a:gd name="csY0" fmla="*/ 76200 h 76200"/>
                    <a:gd name="csX1" fmla="*/ 38100 w 266700"/>
                    <a:gd name="csY1" fmla="*/ 76200 h 76200"/>
                    <a:gd name="csX2" fmla="*/ 0 w 266700"/>
                    <a:gd name="csY2" fmla="*/ 38100 h 76200"/>
                    <a:gd name="csX3" fmla="*/ 38100 w 266700"/>
                    <a:gd name="csY3" fmla="*/ 0 h 76200"/>
                    <a:gd name="csX4" fmla="*/ 228600 w 266700"/>
                    <a:gd name="csY4" fmla="*/ 0 h 76200"/>
                    <a:gd name="csX5" fmla="*/ 266700 w 266700"/>
                    <a:gd name="csY5" fmla="*/ 38100 h 76200"/>
                    <a:gd name="csX6" fmla="*/ 228600 w 266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266700" h="76200">
                      <a:moveTo>
                        <a:pt x="228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228600" y="0"/>
                      </a:lnTo>
                      <a:cubicBezTo>
                        <a:pt x="249641" y="0"/>
                        <a:pt x="266700" y="17059"/>
                        <a:pt x="266700" y="38100"/>
                      </a:cubicBezTo>
                      <a:cubicBezTo>
                        <a:pt x="266700" y="59141"/>
                        <a:pt x="249641" y="76200"/>
                        <a:pt x="228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BD723CC-F53C-173A-ECAA-01EE19B7D3C9}"/>
                  </a:ext>
                </a:extLst>
              </p:cNvPr>
              <p:cNvSpPr/>
              <p:nvPr/>
            </p:nvSpPr>
            <p:spPr>
              <a:xfrm>
                <a:off x="5276853" y="2581278"/>
                <a:ext cx="1638296" cy="1990721"/>
              </a:xfrm>
              <a:custGeom>
                <a:avLst/>
                <a:gdLst>
                  <a:gd name="csX0" fmla="*/ 1638296 w 1638296"/>
                  <a:gd name="csY0" fmla="*/ 819146 h 1990721"/>
                  <a:gd name="csX1" fmla="*/ 799344 w 1638296"/>
                  <a:gd name="csY1" fmla="*/ 234 h 1990721"/>
                  <a:gd name="csX2" fmla="*/ 111 w 1638296"/>
                  <a:gd name="csY2" fmla="*/ 832872 h 1990721"/>
                  <a:gd name="csX3" fmla="*/ 253419 w 1638296"/>
                  <a:gd name="csY3" fmla="*/ 1411468 h 1990721"/>
                  <a:gd name="csX4" fmla="*/ 533396 w 1638296"/>
                  <a:gd name="csY4" fmla="*/ 1974462 h 1990721"/>
                  <a:gd name="csX5" fmla="*/ 533396 w 1638296"/>
                  <a:gd name="csY5" fmla="*/ 1990721 h 1990721"/>
                  <a:gd name="csX6" fmla="*/ 1104896 w 1638296"/>
                  <a:gd name="csY6" fmla="*/ 1990721 h 1990721"/>
                  <a:gd name="csX7" fmla="*/ 1104896 w 1638296"/>
                  <a:gd name="csY7" fmla="*/ 1962975 h 1990721"/>
                  <a:gd name="csX8" fmla="*/ 1381617 w 1638296"/>
                  <a:gd name="csY8" fmla="*/ 1414554 h 1990721"/>
                  <a:gd name="csX9" fmla="*/ 1638296 w 1638296"/>
                  <a:gd name="csY9" fmla="*/ 819146 h 1990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638296" h="1990721">
                    <a:moveTo>
                      <a:pt x="1638296" y="819146"/>
                    </a:moveTo>
                    <a:cubicBezTo>
                      <a:pt x="1638296" y="360155"/>
                      <a:pt x="1260792" y="-10662"/>
                      <a:pt x="799344" y="234"/>
                    </a:cubicBezTo>
                    <a:cubicBezTo>
                      <a:pt x="351974" y="10788"/>
                      <a:pt x="-7233" y="385435"/>
                      <a:pt x="111" y="832872"/>
                    </a:cubicBezTo>
                    <a:cubicBezTo>
                      <a:pt x="3845" y="1060367"/>
                      <a:pt x="100342" y="1265278"/>
                      <a:pt x="253419" y="1411468"/>
                    </a:cubicBezTo>
                    <a:cubicBezTo>
                      <a:pt x="435022" y="1584918"/>
                      <a:pt x="533396" y="1723326"/>
                      <a:pt x="533396" y="1974462"/>
                    </a:cubicBezTo>
                    <a:lnTo>
                      <a:pt x="533396" y="1990721"/>
                    </a:lnTo>
                    <a:lnTo>
                      <a:pt x="1104896" y="1990721"/>
                    </a:lnTo>
                    <a:lnTo>
                      <a:pt x="1104896" y="1962975"/>
                    </a:lnTo>
                    <a:cubicBezTo>
                      <a:pt x="1104896" y="1716763"/>
                      <a:pt x="1202642" y="1583642"/>
                      <a:pt x="1381617" y="1414554"/>
                    </a:cubicBezTo>
                    <a:cubicBezTo>
                      <a:pt x="1539665" y="1265249"/>
                      <a:pt x="1638296" y="1053737"/>
                      <a:pt x="1638296" y="819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aphic 2" descr="A lightbulb">
              <a:extLst>
                <a:ext uri="{FF2B5EF4-FFF2-40B4-BE49-F238E27FC236}">
                  <a16:creationId xmlns:a16="http://schemas.microsoft.com/office/drawing/2014/main" id="{31270B51-F174-34F3-A4B9-7A7A7DB35687}"/>
                </a:ext>
              </a:extLst>
            </p:cNvPr>
            <p:cNvGrpSpPr/>
            <p:nvPr/>
          </p:nvGrpSpPr>
          <p:grpSpPr>
            <a:xfrm>
              <a:off x="5447518" y="2722988"/>
              <a:ext cx="713708" cy="713708"/>
              <a:chOff x="5447518" y="2722988"/>
              <a:chExt cx="713708" cy="713708"/>
            </a:xfrm>
            <a:solidFill>
              <a:srgbClr val="FFFFFF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B138E47-CFF9-D6CF-3362-1B099CCD53C7}"/>
                  </a:ext>
                </a:extLst>
              </p:cNvPr>
              <p:cNvSpPr/>
              <p:nvPr/>
            </p:nvSpPr>
            <p:spPr>
              <a:xfrm>
                <a:off x="5535349" y="2722988"/>
                <a:ext cx="625877" cy="385419"/>
              </a:xfrm>
              <a:custGeom>
                <a:avLst/>
                <a:gdLst>
                  <a:gd name="csX0" fmla="*/ 28555 w 625877"/>
                  <a:gd name="csY0" fmla="*/ 385420 h 385419"/>
                  <a:gd name="csX1" fmla="*/ 14277 w 625877"/>
                  <a:gd name="csY1" fmla="*/ 381571 h 385419"/>
                  <a:gd name="csX2" fmla="*/ 3847 w 625877"/>
                  <a:gd name="csY2" fmla="*/ 342529 h 385419"/>
                  <a:gd name="csX3" fmla="*/ 597303 w 625877"/>
                  <a:gd name="csY3" fmla="*/ 0 h 385419"/>
                  <a:gd name="csX4" fmla="*/ 625878 w 625877"/>
                  <a:gd name="csY4" fmla="*/ 28575 h 385419"/>
                  <a:gd name="csX5" fmla="*/ 597303 w 625877"/>
                  <a:gd name="csY5" fmla="*/ 57150 h 385419"/>
                  <a:gd name="csX6" fmla="*/ 53320 w 625877"/>
                  <a:gd name="csY6" fmla="*/ 371151 h 385419"/>
                  <a:gd name="csX7" fmla="*/ 28555 w 625877"/>
                  <a:gd name="csY7" fmla="*/ 385420 h 385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625877" h="385419">
                    <a:moveTo>
                      <a:pt x="28555" y="385420"/>
                    </a:moveTo>
                    <a:cubicBezTo>
                      <a:pt x="23698" y="385420"/>
                      <a:pt x="18783" y="384181"/>
                      <a:pt x="14277" y="381571"/>
                    </a:cubicBezTo>
                    <a:cubicBezTo>
                      <a:pt x="609" y="373666"/>
                      <a:pt x="-4058" y="356187"/>
                      <a:pt x="3847" y="342529"/>
                    </a:cubicBezTo>
                    <a:cubicBezTo>
                      <a:pt x="126082" y="131245"/>
                      <a:pt x="353472" y="0"/>
                      <a:pt x="597303" y="0"/>
                    </a:cubicBezTo>
                    <a:cubicBezTo>
                      <a:pt x="613086" y="0"/>
                      <a:pt x="625878" y="12792"/>
                      <a:pt x="625878" y="28575"/>
                    </a:cubicBezTo>
                    <a:cubicBezTo>
                      <a:pt x="625878" y="44358"/>
                      <a:pt x="613086" y="57150"/>
                      <a:pt x="597303" y="57150"/>
                    </a:cubicBezTo>
                    <a:cubicBezTo>
                      <a:pt x="373808" y="57150"/>
                      <a:pt x="165363" y="177470"/>
                      <a:pt x="53320" y="371151"/>
                    </a:cubicBezTo>
                    <a:cubicBezTo>
                      <a:pt x="48024" y="380305"/>
                      <a:pt x="38423" y="385420"/>
                      <a:pt x="28555" y="3854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C1E2A80-CFE6-0DAB-6D5A-09877DC7AA32}"/>
                  </a:ext>
                </a:extLst>
              </p:cNvPr>
              <p:cNvSpPr/>
              <p:nvPr/>
            </p:nvSpPr>
            <p:spPr>
              <a:xfrm>
                <a:off x="5447518" y="3210694"/>
                <a:ext cx="79068" cy="226001"/>
              </a:xfrm>
              <a:custGeom>
                <a:avLst/>
                <a:gdLst>
                  <a:gd name="csX0" fmla="*/ 28575 w 79068"/>
                  <a:gd name="csY0" fmla="*/ 226001 h 226001"/>
                  <a:gd name="csX1" fmla="*/ 0 w 79068"/>
                  <a:gd name="csY1" fmla="*/ 197426 h 226001"/>
                  <a:gd name="csX2" fmla="*/ 22870 w 79068"/>
                  <a:gd name="csY2" fmla="*/ 21262 h 226001"/>
                  <a:gd name="csX3" fmla="*/ 57817 w 79068"/>
                  <a:gd name="csY3" fmla="*/ 973 h 226001"/>
                  <a:gd name="csX4" fmla="*/ 78105 w 79068"/>
                  <a:gd name="csY4" fmla="*/ 35921 h 226001"/>
                  <a:gd name="csX5" fmla="*/ 57150 w 79068"/>
                  <a:gd name="csY5" fmla="*/ 197426 h 226001"/>
                  <a:gd name="csX6" fmla="*/ 28575 w 79068"/>
                  <a:gd name="csY6" fmla="*/ 226001 h 2260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79068" h="226001">
                    <a:moveTo>
                      <a:pt x="28575" y="226001"/>
                    </a:moveTo>
                    <a:cubicBezTo>
                      <a:pt x="12792" y="226001"/>
                      <a:pt x="0" y="213209"/>
                      <a:pt x="0" y="197426"/>
                    </a:cubicBezTo>
                    <a:cubicBezTo>
                      <a:pt x="0" y="137714"/>
                      <a:pt x="7696" y="78440"/>
                      <a:pt x="22870" y="21262"/>
                    </a:cubicBezTo>
                    <a:cubicBezTo>
                      <a:pt x="26918" y="6002"/>
                      <a:pt x="42548" y="-3103"/>
                      <a:pt x="57817" y="973"/>
                    </a:cubicBezTo>
                    <a:cubicBezTo>
                      <a:pt x="73076" y="5021"/>
                      <a:pt x="82153" y="20661"/>
                      <a:pt x="78105" y="35921"/>
                    </a:cubicBezTo>
                    <a:cubicBezTo>
                      <a:pt x="64199" y="88317"/>
                      <a:pt x="57150" y="142667"/>
                      <a:pt x="57150" y="197426"/>
                    </a:cubicBezTo>
                    <a:cubicBezTo>
                      <a:pt x="57150" y="213200"/>
                      <a:pt x="44358" y="226001"/>
                      <a:pt x="28575" y="2260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5B1EB95-17BF-0F73-4169-F37CEAD0754D}"/>
                </a:ext>
              </a:extLst>
            </p:cNvPr>
            <p:cNvSpPr/>
            <p:nvPr/>
          </p:nvSpPr>
          <p:spPr>
            <a:xfrm>
              <a:off x="5695950" y="3600450"/>
              <a:ext cx="800100" cy="973455"/>
            </a:xfrm>
            <a:custGeom>
              <a:avLst/>
              <a:gdLst>
                <a:gd name="csX0" fmla="*/ 638175 w 800100"/>
                <a:gd name="csY0" fmla="*/ 0 h 973455"/>
                <a:gd name="csX1" fmla="*/ 476250 w 800100"/>
                <a:gd name="csY1" fmla="*/ 161925 h 973455"/>
                <a:gd name="csX2" fmla="*/ 476250 w 800100"/>
                <a:gd name="csY2" fmla="*/ 267605 h 973455"/>
                <a:gd name="csX3" fmla="*/ 323850 w 800100"/>
                <a:gd name="csY3" fmla="*/ 267605 h 973455"/>
                <a:gd name="csX4" fmla="*/ 323850 w 800100"/>
                <a:gd name="csY4" fmla="*/ 161925 h 973455"/>
                <a:gd name="csX5" fmla="*/ 161925 w 800100"/>
                <a:gd name="csY5" fmla="*/ 0 h 973455"/>
                <a:gd name="csX6" fmla="*/ 0 w 800100"/>
                <a:gd name="csY6" fmla="*/ 161925 h 973455"/>
                <a:gd name="csX7" fmla="*/ 161925 w 800100"/>
                <a:gd name="csY7" fmla="*/ 323850 h 973455"/>
                <a:gd name="csX8" fmla="*/ 266700 w 800100"/>
                <a:gd name="csY8" fmla="*/ 323850 h 973455"/>
                <a:gd name="csX9" fmla="*/ 266700 w 800100"/>
                <a:gd name="csY9" fmla="*/ 973455 h 973455"/>
                <a:gd name="csX10" fmla="*/ 323850 w 800100"/>
                <a:gd name="csY10" fmla="*/ 973455 h 973455"/>
                <a:gd name="csX11" fmla="*/ 323850 w 800100"/>
                <a:gd name="csY11" fmla="*/ 324755 h 973455"/>
                <a:gd name="csX12" fmla="*/ 476250 w 800100"/>
                <a:gd name="csY12" fmla="*/ 324755 h 973455"/>
                <a:gd name="csX13" fmla="*/ 476250 w 800100"/>
                <a:gd name="csY13" fmla="*/ 973455 h 973455"/>
                <a:gd name="csX14" fmla="*/ 533400 w 800100"/>
                <a:gd name="csY14" fmla="*/ 973455 h 973455"/>
                <a:gd name="csX15" fmla="*/ 533400 w 800100"/>
                <a:gd name="csY15" fmla="*/ 323850 h 973455"/>
                <a:gd name="csX16" fmla="*/ 638175 w 800100"/>
                <a:gd name="csY16" fmla="*/ 323850 h 973455"/>
                <a:gd name="csX17" fmla="*/ 800100 w 800100"/>
                <a:gd name="csY17" fmla="*/ 161925 h 973455"/>
                <a:gd name="csX18" fmla="*/ 638175 w 800100"/>
                <a:gd name="csY18" fmla="*/ 0 h 973455"/>
                <a:gd name="csX19" fmla="*/ 57150 w 800100"/>
                <a:gd name="csY19" fmla="*/ 161925 h 973455"/>
                <a:gd name="csX20" fmla="*/ 161925 w 800100"/>
                <a:gd name="csY20" fmla="*/ 57150 h 973455"/>
                <a:gd name="csX21" fmla="*/ 266700 w 800100"/>
                <a:gd name="csY21" fmla="*/ 161925 h 973455"/>
                <a:gd name="csX22" fmla="*/ 266700 w 800100"/>
                <a:gd name="csY22" fmla="*/ 266700 h 973455"/>
                <a:gd name="csX23" fmla="*/ 161925 w 800100"/>
                <a:gd name="csY23" fmla="*/ 266700 h 973455"/>
                <a:gd name="csX24" fmla="*/ 57150 w 800100"/>
                <a:gd name="csY24" fmla="*/ 161925 h 973455"/>
                <a:gd name="csX25" fmla="*/ 638175 w 800100"/>
                <a:gd name="csY25" fmla="*/ 266700 h 973455"/>
                <a:gd name="csX26" fmla="*/ 533400 w 800100"/>
                <a:gd name="csY26" fmla="*/ 266700 h 973455"/>
                <a:gd name="csX27" fmla="*/ 533400 w 800100"/>
                <a:gd name="csY27" fmla="*/ 161925 h 973455"/>
                <a:gd name="csX28" fmla="*/ 638175 w 800100"/>
                <a:gd name="csY28" fmla="*/ 57150 h 973455"/>
                <a:gd name="csX29" fmla="*/ 742950 w 800100"/>
                <a:gd name="csY29" fmla="*/ 161925 h 973455"/>
                <a:gd name="csX30" fmla="*/ 638175 w 800100"/>
                <a:gd name="csY30" fmla="*/ 266700 h 973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800100" h="973455">
                  <a:moveTo>
                    <a:pt x="638175" y="0"/>
                  </a:moveTo>
                  <a:cubicBezTo>
                    <a:pt x="548888" y="0"/>
                    <a:pt x="476250" y="72638"/>
                    <a:pt x="476250" y="161925"/>
                  </a:cubicBezTo>
                  <a:lnTo>
                    <a:pt x="476250" y="267605"/>
                  </a:lnTo>
                  <a:lnTo>
                    <a:pt x="323850" y="267605"/>
                  </a:lnTo>
                  <a:lnTo>
                    <a:pt x="323850" y="161925"/>
                  </a:lnTo>
                  <a:cubicBezTo>
                    <a:pt x="323850" y="72638"/>
                    <a:pt x="251212" y="0"/>
                    <a:pt x="161925" y="0"/>
                  </a:cubicBezTo>
                  <a:cubicBezTo>
                    <a:pt x="72638" y="0"/>
                    <a:pt x="0" y="72638"/>
                    <a:pt x="0" y="161925"/>
                  </a:cubicBezTo>
                  <a:cubicBezTo>
                    <a:pt x="0" y="251212"/>
                    <a:pt x="72638" y="323850"/>
                    <a:pt x="161925" y="323850"/>
                  </a:cubicBezTo>
                  <a:lnTo>
                    <a:pt x="266700" y="323850"/>
                  </a:lnTo>
                  <a:lnTo>
                    <a:pt x="266700" y="973455"/>
                  </a:lnTo>
                  <a:lnTo>
                    <a:pt x="323850" y="973455"/>
                  </a:lnTo>
                  <a:lnTo>
                    <a:pt x="323850" y="324755"/>
                  </a:lnTo>
                  <a:lnTo>
                    <a:pt x="476250" y="324755"/>
                  </a:lnTo>
                  <a:lnTo>
                    <a:pt x="476250" y="973455"/>
                  </a:lnTo>
                  <a:lnTo>
                    <a:pt x="533400" y="973455"/>
                  </a:lnTo>
                  <a:lnTo>
                    <a:pt x="533400" y="323850"/>
                  </a:lnTo>
                  <a:lnTo>
                    <a:pt x="638175" y="323850"/>
                  </a:lnTo>
                  <a:cubicBezTo>
                    <a:pt x="727462" y="323850"/>
                    <a:pt x="800100" y="251212"/>
                    <a:pt x="800100" y="161925"/>
                  </a:cubicBezTo>
                  <a:cubicBezTo>
                    <a:pt x="800100" y="72638"/>
                    <a:pt x="727462" y="0"/>
                    <a:pt x="638175" y="0"/>
                  </a:cubicBezTo>
                  <a:close/>
                  <a:moveTo>
                    <a:pt x="57150" y="161925"/>
                  </a:moveTo>
                  <a:cubicBezTo>
                    <a:pt x="57150" y="104156"/>
                    <a:pt x="104156" y="57150"/>
                    <a:pt x="161925" y="57150"/>
                  </a:cubicBezTo>
                  <a:cubicBezTo>
                    <a:pt x="219694" y="57150"/>
                    <a:pt x="266700" y="104156"/>
                    <a:pt x="266700" y="161925"/>
                  </a:cubicBezTo>
                  <a:lnTo>
                    <a:pt x="266700" y="266700"/>
                  </a:lnTo>
                  <a:lnTo>
                    <a:pt x="161925" y="266700"/>
                  </a:lnTo>
                  <a:cubicBezTo>
                    <a:pt x="104156" y="266700"/>
                    <a:pt x="57150" y="219694"/>
                    <a:pt x="57150" y="161925"/>
                  </a:cubicBezTo>
                  <a:close/>
                  <a:moveTo>
                    <a:pt x="638175" y="266700"/>
                  </a:moveTo>
                  <a:lnTo>
                    <a:pt x="533400" y="266700"/>
                  </a:lnTo>
                  <a:lnTo>
                    <a:pt x="533400" y="161925"/>
                  </a:lnTo>
                  <a:cubicBezTo>
                    <a:pt x="533400" y="104156"/>
                    <a:pt x="580406" y="57150"/>
                    <a:pt x="638175" y="57150"/>
                  </a:cubicBezTo>
                  <a:cubicBezTo>
                    <a:pt x="695944" y="57150"/>
                    <a:pt x="742950" y="104156"/>
                    <a:pt x="742950" y="161925"/>
                  </a:cubicBezTo>
                  <a:cubicBezTo>
                    <a:pt x="742950" y="219694"/>
                    <a:pt x="695944" y="266700"/>
                    <a:pt x="638175" y="2667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71D5C75-46A9-1840-3273-78674367E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3229" y="1966018"/>
            <a:ext cx="8425543" cy="177068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Prioritise</a:t>
            </a:r>
            <a:b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control</a:t>
            </a:r>
          </a:p>
        </p:txBody>
      </p:sp>
    </p:spTree>
    <p:extLst>
      <p:ext uri="{BB962C8B-B14F-4D97-AF65-F5344CB8AC3E}">
        <p14:creationId xmlns:p14="http://schemas.microsoft.com/office/powerpoint/2010/main" val="31006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633DFD-69BC-E16B-DC28-DDB053C6F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DCE2ADE-FBD5-9BEB-B3C0-C5E1DA92FB7B}"/>
              </a:ext>
            </a:extLst>
          </p:cNvPr>
          <p:cNvSpPr/>
          <p:nvPr/>
        </p:nvSpPr>
        <p:spPr>
          <a:xfrm>
            <a:off x="-54430" y="-114300"/>
            <a:ext cx="6825342" cy="7086600"/>
          </a:xfrm>
          <a:prstGeom prst="homePlate">
            <a:avLst>
              <a:gd name="adj" fmla="val 22857"/>
            </a:avLst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E3565C-2A29-7338-862A-06639F8A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686" y="2286623"/>
            <a:ext cx="2503714" cy="228475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34F947-CF9E-F427-91DD-8B5408146A94}"/>
              </a:ext>
            </a:extLst>
          </p:cNvPr>
          <p:cNvSpPr txBox="1">
            <a:spLocks/>
          </p:cNvSpPr>
          <p:nvPr/>
        </p:nvSpPr>
        <p:spPr>
          <a:xfrm>
            <a:off x="8120742" y="2286623"/>
            <a:ext cx="2830287" cy="228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9967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F3A31-A624-C0F0-DE04-4401687E8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821AC66-558D-09E1-CBCA-CABA97403BFE}"/>
              </a:ext>
            </a:extLst>
          </p:cNvPr>
          <p:cNvSpPr/>
          <p:nvPr/>
        </p:nvSpPr>
        <p:spPr>
          <a:xfrm flipV="1">
            <a:off x="0" y="0"/>
            <a:ext cx="12195112" cy="6462715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794D21-308C-48FA-211F-C0B09673D1F7}"/>
              </a:ext>
            </a:extLst>
          </p:cNvPr>
          <p:cNvGrpSpPr/>
          <p:nvPr/>
        </p:nvGrpSpPr>
        <p:grpSpPr>
          <a:xfrm>
            <a:off x="5276853" y="4471994"/>
            <a:ext cx="1638296" cy="2486021"/>
            <a:chOff x="5276853" y="2581278"/>
            <a:chExt cx="1638296" cy="2486021"/>
          </a:xfrm>
        </p:grpSpPr>
        <p:grpSp>
          <p:nvGrpSpPr>
            <p:cNvPr id="6" name="Graphic 2" descr="A lightbulb">
              <a:extLst>
                <a:ext uri="{FF2B5EF4-FFF2-40B4-BE49-F238E27FC236}">
                  <a16:creationId xmlns:a16="http://schemas.microsoft.com/office/drawing/2014/main" id="{0D520C27-702C-F428-51B5-423442D61ECA}"/>
                </a:ext>
              </a:extLst>
            </p:cNvPr>
            <p:cNvGrpSpPr/>
            <p:nvPr/>
          </p:nvGrpSpPr>
          <p:grpSpPr>
            <a:xfrm>
              <a:off x="5276853" y="2581278"/>
              <a:ext cx="1638296" cy="2486021"/>
              <a:chOff x="5276853" y="2581278"/>
              <a:chExt cx="1638296" cy="2486021"/>
            </a:xfrm>
            <a:solidFill>
              <a:schemeClr val="accent3">
                <a:lumMod val="40000"/>
                <a:lumOff val="60000"/>
              </a:schemeClr>
            </a:solidFill>
          </p:grpSpPr>
          <p:grpSp>
            <p:nvGrpSpPr>
              <p:cNvPr id="7" name="Graphic 2" descr="A lightbulb">
                <a:extLst>
                  <a:ext uri="{FF2B5EF4-FFF2-40B4-BE49-F238E27FC236}">
                    <a16:creationId xmlns:a16="http://schemas.microsoft.com/office/drawing/2014/main" id="{D36EBD11-3DD0-B93E-52B6-2D6CE72EE96B}"/>
                  </a:ext>
                </a:extLst>
              </p:cNvPr>
              <p:cNvGrpSpPr/>
              <p:nvPr/>
            </p:nvGrpSpPr>
            <p:grpSpPr>
              <a:xfrm>
                <a:off x="5772150" y="4619625"/>
                <a:ext cx="647700" cy="447675"/>
                <a:chOff x="5772150" y="4619625"/>
                <a:chExt cx="647700" cy="447675"/>
              </a:xfrm>
              <a:grpFill/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19649343-CD57-8332-2E19-612EADD80B9D}"/>
                    </a:ext>
                  </a:extLst>
                </p:cNvPr>
                <p:cNvSpPr/>
                <p:nvPr/>
              </p:nvSpPr>
              <p:spPr>
                <a:xfrm>
                  <a:off x="5772150" y="4619625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1F77139B-22C7-BA1D-2AC5-EF0EA65B0978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56075E22-BE8A-9BA4-4296-DD2AEAE6246B}"/>
                    </a:ext>
                  </a:extLst>
                </p:cNvPr>
                <p:cNvSpPr/>
                <p:nvPr/>
              </p:nvSpPr>
              <p:spPr>
                <a:xfrm>
                  <a:off x="5772150" y="4867275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0E80FD1-DEBE-C2F6-4A90-C7B46BBB7C3D}"/>
                    </a:ext>
                  </a:extLst>
                </p:cNvPr>
                <p:cNvSpPr/>
                <p:nvPr/>
              </p:nvSpPr>
              <p:spPr>
                <a:xfrm>
                  <a:off x="5962650" y="4991100"/>
                  <a:ext cx="266700" cy="76200"/>
                </a:xfrm>
                <a:custGeom>
                  <a:avLst/>
                  <a:gdLst>
                    <a:gd name="csX0" fmla="*/ 228600 w 266700"/>
                    <a:gd name="csY0" fmla="*/ 76200 h 76200"/>
                    <a:gd name="csX1" fmla="*/ 38100 w 266700"/>
                    <a:gd name="csY1" fmla="*/ 76200 h 76200"/>
                    <a:gd name="csX2" fmla="*/ 0 w 266700"/>
                    <a:gd name="csY2" fmla="*/ 38100 h 76200"/>
                    <a:gd name="csX3" fmla="*/ 38100 w 266700"/>
                    <a:gd name="csY3" fmla="*/ 0 h 76200"/>
                    <a:gd name="csX4" fmla="*/ 228600 w 266700"/>
                    <a:gd name="csY4" fmla="*/ 0 h 76200"/>
                    <a:gd name="csX5" fmla="*/ 266700 w 266700"/>
                    <a:gd name="csY5" fmla="*/ 38100 h 76200"/>
                    <a:gd name="csX6" fmla="*/ 228600 w 266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266700" h="76200">
                      <a:moveTo>
                        <a:pt x="228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228600" y="0"/>
                      </a:lnTo>
                      <a:cubicBezTo>
                        <a:pt x="249641" y="0"/>
                        <a:pt x="266700" y="17059"/>
                        <a:pt x="266700" y="38100"/>
                      </a:cubicBezTo>
                      <a:cubicBezTo>
                        <a:pt x="266700" y="59141"/>
                        <a:pt x="249641" y="76200"/>
                        <a:pt x="228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30C87F4-8CE1-0289-E8A1-55E9FD977434}"/>
                  </a:ext>
                </a:extLst>
              </p:cNvPr>
              <p:cNvSpPr/>
              <p:nvPr/>
            </p:nvSpPr>
            <p:spPr>
              <a:xfrm>
                <a:off x="5276853" y="2581278"/>
                <a:ext cx="1638296" cy="1990721"/>
              </a:xfrm>
              <a:custGeom>
                <a:avLst/>
                <a:gdLst>
                  <a:gd name="csX0" fmla="*/ 1638296 w 1638296"/>
                  <a:gd name="csY0" fmla="*/ 819146 h 1990721"/>
                  <a:gd name="csX1" fmla="*/ 799344 w 1638296"/>
                  <a:gd name="csY1" fmla="*/ 234 h 1990721"/>
                  <a:gd name="csX2" fmla="*/ 111 w 1638296"/>
                  <a:gd name="csY2" fmla="*/ 832872 h 1990721"/>
                  <a:gd name="csX3" fmla="*/ 253419 w 1638296"/>
                  <a:gd name="csY3" fmla="*/ 1411468 h 1990721"/>
                  <a:gd name="csX4" fmla="*/ 533396 w 1638296"/>
                  <a:gd name="csY4" fmla="*/ 1974462 h 1990721"/>
                  <a:gd name="csX5" fmla="*/ 533396 w 1638296"/>
                  <a:gd name="csY5" fmla="*/ 1990721 h 1990721"/>
                  <a:gd name="csX6" fmla="*/ 1104896 w 1638296"/>
                  <a:gd name="csY6" fmla="*/ 1990721 h 1990721"/>
                  <a:gd name="csX7" fmla="*/ 1104896 w 1638296"/>
                  <a:gd name="csY7" fmla="*/ 1962975 h 1990721"/>
                  <a:gd name="csX8" fmla="*/ 1381617 w 1638296"/>
                  <a:gd name="csY8" fmla="*/ 1414554 h 1990721"/>
                  <a:gd name="csX9" fmla="*/ 1638296 w 1638296"/>
                  <a:gd name="csY9" fmla="*/ 819146 h 1990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638296" h="1990721">
                    <a:moveTo>
                      <a:pt x="1638296" y="819146"/>
                    </a:moveTo>
                    <a:cubicBezTo>
                      <a:pt x="1638296" y="360155"/>
                      <a:pt x="1260792" y="-10662"/>
                      <a:pt x="799344" y="234"/>
                    </a:cubicBezTo>
                    <a:cubicBezTo>
                      <a:pt x="351974" y="10788"/>
                      <a:pt x="-7233" y="385435"/>
                      <a:pt x="111" y="832872"/>
                    </a:cubicBezTo>
                    <a:cubicBezTo>
                      <a:pt x="3845" y="1060367"/>
                      <a:pt x="100342" y="1265278"/>
                      <a:pt x="253419" y="1411468"/>
                    </a:cubicBezTo>
                    <a:cubicBezTo>
                      <a:pt x="435022" y="1584918"/>
                      <a:pt x="533396" y="1723326"/>
                      <a:pt x="533396" y="1974462"/>
                    </a:cubicBezTo>
                    <a:lnTo>
                      <a:pt x="533396" y="1990721"/>
                    </a:lnTo>
                    <a:lnTo>
                      <a:pt x="1104896" y="1990721"/>
                    </a:lnTo>
                    <a:lnTo>
                      <a:pt x="1104896" y="1962975"/>
                    </a:lnTo>
                    <a:cubicBezTo>
                      <a:pt x="1104896" y="1716763"/>
                      <a:pt x="1202642" y="1583642"/>
                      <a:pt x="1381617" y="1414554"/>
                    </a:cubicBezTo>
                    <a:cubicBezTo>
                      <a:pt x="1539665" y="1265249"/>
                      <a:pt x="1638296" y="1053737"/>
                      <a:pt x="1638296" y="819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aphic 2" descr="A lightbulb">
              <a:extLst>
                <a:ext uri="{FF2B5EF4-FFF2-40B4-BE49-F238E27FC236}">
                  <a16:creationId xmlns:a16="http://schemas.microsoft.com/office/drawing/2014/main" id="{22E343EA-23D9-357A-2D19-0318DDFA58A8}"/>
                </a:ext>
              </a:extLst>
            </p:cNvPr>
            <p:cNvGrpSpPr/>
            <p:nvPr/>
          </p:nvGrpSpPr>
          <p:grpSpPr>
            <a:xfrm>
              <a:off x="5447518" y="2722988"/>
              <a:ext cx="713708" cy="713708"/>
              <a:chOff x="5447518" y="2722988"/>
              <a:chExt cx="713708" cy="713708"/>
            </a:xfrm>
            <a:solidFill>
              <a:srgbClr val="FFFFFF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C8C38B4-690E-7867-583D-6B9E2F870C57}"/>
                  </a:ext>
                </a:extLst>
              </p:cNvPr>
              <p:cNvSpPr/>
              <p:nvPr/>
            </p:nvSpPr>
            <p:spPr>
              <a:xfrm>
                <a:off x="5535349" y="2722988"/>
                <a:ext cx="625877" cy="385419"/>
              </a:xfrm>
              <a:custGeom>
                <a:avLst/>
                <a:gdLst>
                  <a:gd name="csX0" fmla="*/ 28555 w 625877"/>
                  <a:gd name="csY0" fmla="*/ 385420 h 385419"/>
                  <a:gd name="csX1" fmla="*/ 14277 w 625877"/>
                  <a:gd name="csY1" fmla="*/ 381571 h 385419"/>
                  <a:gd name="csX2" fmla="*/ 3847 w 625877"/>
                  <a:gd name="csY2" fmla="*/ 342529 h 385419"/>
                  <a:gd name="csX3" fmla="*/ 597303 w 625877"/>
                  <a:gd name="csY3" fmla="*/ 0 h 385419"/>
                  <a:gd name="csX4" fmla="*/ 625878 w 625877"/>
                  <a:gd name="csY4" fmla="*/ 28575 h 385419"/>
                  <a:gd name="csX5" fmla="*/ 597303 w 625877"/>
                  <a:gd name="csY5" fmla="*/ 57150 h 385419"/>
                  <a:gd name="csX6" fmla="*/ 53320 w 625877"/>
                  <a:gd name="csY6" fmla="*/ 371151 h 385419"/>
                  <a:gd name="csX7" fmla="*/ 28555 w 625877"/>
                  <a:gd name="csY7" fmla="*/ 385420 h 385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625877" h="385419">
                    <a:moveTo>
                      <a:pt x="28555" y="385420"/>
                    </a:moveTo>
                    <a:cubicBezTo>
                      <a:pt x="23698" y="385420"/>
                      <a:pt x="18783" y="384181"/>
                      <a:pt x="14277" y="381571"/>
                    </a:cubicBezTo>
                    <a:cubicBezTo>
                      <a:pt x="609" y="373666"/>
                      <a:pt x="-4058" y="356187"/>
                      <a:pt x="3847" y="342529"/>
                    </a:cubicBezTo>
                    <a:cubicBezTo>
                      <a:pt x="126082" y="131245"/>
                      <a:pt x="353472" y="0"/>
                      <a:pt x="597303" y="0"/>
                    </a:cubicBezTo>
                    <a:cubicBezTo>
                      <a:pt x="613086" y="0"/>
                      <a:pt x="625878" y="12792"/>
                      <a:pt x="625878" y="28575"/>
                    </a:cubicBezTo>
                    <a:cubicBezTo>
                      <a:pt x="625878" y="44358"/>
                      <a:pt x="613086" y="57150"/>
                      <a:pt x="597303" y="57150"/>
                    </a:cubicBezTo>
                    <a:cubicBezTo>
                      <a:pt x="373808" y="57150"/>
                      <a:pt x="165363" y="177470"/>
                      <a:pt x="53320" y="371151"/>
                    </a:cubicBezTo>
                    <a:cubicBezTo>
                      <a:pt x="48024" y="380305"/>
                      <a:pt x="38423" y="385420"/>
                      <a:pt x="28555" y="3854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AA96C02-E8FE-A507-F97B-8C6B3F029EA0}"/>
                  </a:ext>
                </a:extLst>
              </p:cNvPr>
              <p:cNvSpPr/>
              <p:nvPr/>
            </p:nvSpPr>
            <p:spPr>
              <a:xfrm>
                <a:off x="5447518" y="3210694"/>
                <a:ext cx="79068" cy="226001"/>
              </a:xfrm>
              <a:custGeom>
                <a:avLst/>
                <a:gdLst>
                  <a:gd name="csX0" fmla="*/ 28575 w 79068"/>
                  <a:gd name="csY0" fmla="*/ 226001 h 226001"/>
                  <a:gd name="csX1" fmla="*/ 0 w 79068"/>
                  <a:gd name="csY1" fmla="*/ 197426 h 226001"/>
                  <a:gd name="csX2" fmla="*/ 22870 w 79068"/>
                  <a:gd name="csY2" fmla="*/ 21262 h 226001"/>
                  <a:gd name="csX3" fmla="*/ 57817 w 79068"/>
                  <a:gd name="csY3" fmla="*/ 973 h 226001"/>
                  <a:gd name="csX4" fmla="*/ 78105 w 79068"/>
                  <a:gd name="csY4" fmla="*/ 35921 h 226001"/>
                  <a:gd name="csX5" fmla="*/ 57150 w 79068"/>
                  <a:gd name="csY5" fmla="*/ 197426 h 226001"/>
                  <a:gd name="csX6" fmla="*/ 28575 w 79068"/>
                  <a:gd name="csY6" fmla="*/ 226001 h 2260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79068" h="226001">
                    <a:moveTo>
                      <a:pt x="28575" y="226001"/>
                    </a:moveTo>
                    <a:cubicBezTo>
                      <a:pt x="12792" y="226001"/>
                      <a:pt x="0" y="213209"/>
                      <a:pt x="0" y="197426"/>
                    </a:cubicBezTo>
                    <a:cubicBezTo>
                      <a:pt x="0" y="137714"/>
                      <a:pt x="7696" y="78440"/>
                      <a:pt x="22870" y="21262"/>
                    </a:cubicBezTo>
                    <a:cubicBezTo>
                      <a:pt x="26918" y="6002"/>
                      <a:pt x="42548" y="-3103"/>
                      <a:pt x="57817" y="973"/>
                    </a:cubicBezTo>
                    <a:cubicBezTo>
                      <a:pt x="73076" y="5021"/>
                      <a:pt x="82153" y="20661"/>
                      <a:pt x="78105" y="35921"/>
                    </a:cubicBezTo>
                    <a:cubicBezTo>
                      <a:pt x="64199" y="88317"/>
                      <a:pt x="57150" y="142667"/>
                      <a:pt x="57150" y="197426"/>
                    </a:cubicBezTo>
                    <a:cubicBezTo>
                      <a:pt x="57150" y="213200"/>
                      <a:pt x="44358" y="226001"/>
                      <a:pt x="28575" y="2260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7E8D4ED-C78D-8FAC-CDC0-8E0451AE012B}"/>
                </a:ext>
              </a:extLst>
            </p:cNvPr>
            <p:cNvSpPr/>
            <p:nvPr/>
          </p:nvSpPr>
          <p:spPr>
            <a:xfrm>
              <a:off x="5695950" y="3600450"/>
              <a:ext cx="800100" cy="973455"/>
            </a:xfrm>
            <a:custGeom>
              <a:avLst/>
              <a:gdLst>
                <a:gd name="csX0" fmla="*/ 638175 w 800100"/>
                <a:gd name="csY0" fmla="*/ 0 h 973455"/>
                <a:gd name="csX1" fmla="*/ 476250 w 800100"/>
                <a:gd name="csY1" fmla="*/ 161925 h 973455"/>
                <a:gd name="csX2" fmla="*/ 476250 w 800100"/>
                <a:gd name="csY2" fmla="*/ 267605 h 973455"/>
                <a:gd name="csX3" fmla="*/ 323850 w 800100"/>
                <a:gd name="csY3" fmla="*/ 267605 h 973455"/>
                <a:gd name="csX4" fmla="*/ 323850 w 800100"/>
                <a:gd name="csY4" fmla="*/ 161925 h 973455"/>
                <a:gd name="csX5" fmla="*/ 161925 w 800100"/>
                <a:gd name="csY5" fmla="*/ 0 h 973455"/>
                <a:gd name="csX6" fmla="*/ 0 w 800100"/>
                <a:gd name="csY6" fmla="*/ 161925 h 973455"/>
                <a:gd name="csX7" fmla="*/ 161925 w 800100"/>
                <a:gd name="csY7" fmla="*/ 323850 h 973455"/>
                <a:gd name="csX8" fmla="*/ 266700 w 800100"/>
                <a:gd name="csY8" fmla="*/ 323850 h 973455"/>
                <a:gd name="csX9" fmla="*/ 266700 w 800100"/>
                <a:gd name="csY9" fmla="*/ 973455 h 973455"/>
                <a:gd name="csX10" fmla="*/ 323850 w 800100"/>
                <a:gd name="csY10" fmla="*/ 973455 h 973455"/>
                <a:gd name="csX11" fmla="*/ 323850 w 800100"/>
                <a:gd name="csY11" fmla="*/ 324755 h 973455"/>
                <a:gd name="csX12" fmla="*/ 476250 w 800100"/>
                <a:gd name="csY12" fmla="*/ 324755 h 973455"/>
                <a:gd name="csX13" fmla="*/ 476250 w 800100"/>
                <a:gd name="csY13" fmla="*/ 973455 h 973455"/>
                <a:gd name="csX14" fmla="*/ 533400 w 800100"/>
                <a:gd name="csY14" fmla="*/ 973455 h 973455"/>
                <a:gd name="csX15" fmla="*/ 533400 w 800100"/>
                <a:gd name="csY15" fmla="*/ 323850 h 973455"/>
                <a:gd name="csX16" fmla="*/ 638175 w 800100"/>
                <a:gd name="csY16" fmla="*/ 323850 h 973455"/>
                <a:gd name="csX17" fmla="*/ 800100 w 800100"/>
                <a:gd name="csY17" fmla="*/ 161925 h 973455"/>
                <a:gd name="csX18" fmla="*/ 638175 w 800100"/>
                <a:gd name="csY18" fmla="*/ 0 h 973455"/>
                <a:gd name="csX19" fmla="*/ 57150 w 800100"/>
                <a:gd name="csY19" fmla="*/ 161925 h 973455"/>
                <a:gd name="csX20" fmla="*/ 161925 w 800100"/>
                <a:gd name="csY20" fmla="*/ 57150 h 973455"/>
                <a:gd name="csX21" fmla="*/ 266700 w 800100"/>
                <a:gd name="csY21" fmla="*/ 161925 h 973455"/>
                <a:gd name="csX22" fmla="*/ 266700 w 800100"/>
                <a:gd name="csY22" fmla="*/ 266700 h 973455"/>
                <a:gd name="csX23" fmla="*/ 161925 w 800100"/>
                <a:gd name="csY23" fmla="*/ 266700 h 973455"/>
                <a:gd name="csX24" fmla="*/ 57150 w 800100"/>
                <a:gd name="csY24" fmla="*/ 161925 h 973455"/>
                <a:gd name="csX25" fmla="*/ 638175 w 800100"/>
                <a:gd name="csY25" fmla="*/ 266700 h 973455"/>
                <a:gd name="csX26" fmla="*/ 533400 w 800100"/>
                <a:gd name="csY26" fmla="*/ 266700 h 973455"/>
                <a:gd name="csX27" fmla="*/ 533400 w 800100"/>
                <a:gd name="csY27" fmla="*/ 161925 h 973455"/>
                <a:gd name="csX28" fmla="*/ 638175 w 800100"/>
                <a:gd name="csY28" fmla="*/ 57150 h 973455"/>
                <a:gd name="csX29" fmla="*/ 742950 w 800100"/>
                <a:gd name="csY29" fmla="*/ 161925 h 973455"/>
                <a:gd name="csX30" fmla="*/ 638175 w 800100"/>
                <a:gd name="csY30" fmla="*/ 266700 h 973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800100" h="973455">
                  <a:moveTo>
                    <a:pt x="638175" y="0"/>
                  </a:moveTo>
                  <a:cubicBezTo>
                    <a:pt x="548888" y="0"/>
                    <a:pt x="476250" y="72638"/>
                    <a:pt x="476250" y="161925"/>
                  </a:cubicBezTo>
                  <a:lnTo>
                    <a:pt x="476250" y="267605"/>
                  </a:lnTo>
                  <a:lnTo>
                    <a:pt x="323850" y="267605"/>
                  </a:lnTo>
                  <a:lnTo>
                    <a:pt x="323850" y="161925"/>
                  </a:lnTo>
                  <a:cubicBezTo>
                    <a:pt x="323850" y="72638"/>
                    <a:pt x="251212" y="0"/>
                    <a:pt x="161925" y="0"/>
                  </a:cubicBezTo>
                  <a:cubicBezTo>
                    <a:pt x="72638" y="0"/>
                    <a:pt x="0" y="72638"/>
                    <a:pt x="0" y="161925"/>
                  </a:cubicBezTo>
                  <a:cubicBezTo>
                    <a:pt x="0" y="251212"/>
                    <a:pt x="72638" y="323850"/>
                    <a:pt x="161925" y="323850"/>
                  </a:cubicBezTo>
                  <a:lnTo>
                    <a:pt x="266700" y="323850"/>
                  </a:lnTo>
                  <a:lnTo>
                    <a:pt x="266700" y="973455"/>
                  </a:lnTo>
                  <a:lnTo>
                    <a:pt x="323850" y="973455"/>
                  </a:lnTo>
                  <a:lnTo>
                    <a:pt x="323850" y="324755"/>
                  </a:lnTo>
                  <a:lnTo>
                    <a:pt x="476250" y="324755"/>
                  </a:lnTo>
                  <a:lnTo>
                    <a:pt x="476250" y="973455"/>
                  </a:lnTo>
                  <a:lnTo>
                    <a:pt x="533400" y="973455"/>
                  </a:lnTo>
                  <a:lnTo>
                    <a:pt x="533400" y="323850"/>
                  </a:lnTo>
                  <a:lnTo>
                    <a:pt x="638175" y="323850"/>
                  </a:lnTo>
                  <a:cubicBezTo>
                    <a:pt x="727462" y="323850"/>
                    <a:pt x="800100" y="251212"/>
                    <a:pt x="800100" y="161925"/>
                  </a:cubicBezTo>
                  <a:cubicBezTo>
                    <a:pt x="800100" y="72638"/>
                    <a:pt x="727462" y="0"/>
                    <a:pt x="638175" y="0"/>
                  </a:cubicBezTo>
                  <a:close/>
                  <a:moveTo>
                    <a:pt x="57150" y="161925"/>
                  </a:moveTo>
                  <a:cubicBezTo>
                    <a:pt x="57150" y="104156"/>
                    <a:pt x="104156" y="57150"/>
                    <a:pt x="161925" y="57150"/>
                  </a:cubicBezTo>
                  <a:cubicBezTo>
                    <a:pt x="219694" y="57150"/>
                    <a:pt x="266700" y="104156"/>
                    <a:pt x="266700" y="161925"/>
                  </a:cubicBezTo>
                  <a:lnTo>
                    <a:pt x="266700" y="266700"/>
                  </a:lnTo>
                  <a:lnTo>
                    <a:pt x="161925" y="266700"/>
                  </a:lnTo>
                  <a:cubicBezTo>
                    <a:pt x="104156" y="266700"/>
                    <a:pt x="57150" y="219694"/>
                    <a:pt x="57150" y="161925"/>
                  </a:cubicBezTo>
                  <a:close/>
                  <a:moveTo>
                    <a:pt x="638175" y="266700"/>
                  </a:moveTo>
                  <a:lnTo>
                    <a:pt x="533400" y="266700"/>
                  </a:lnTo>
                  <a:lnTo>
                    <a:pt x="533400" y="161925"/>
                  </a:lnTo>
                  <a:cubicBezTo>
                    <a:pt x="533400" y="104156"/>
                    <a:pt x="580406" y="57150"/>
                    <a:pt x="638175" y="57150"/>
                  </a:cubicBezTo>
                  <a:cubicBezTo>
                    <a:pt x="695944" y="57150"/>
                    <a:pt x="742950" y="104156"/>
                    <a:pt x="742950" y="161925"/>
                  </a:cubicBezTo>
                  <a:cubicBezTo>
                    <a:pt x="742950" y="219694"/>
                    <a:pt x="695944" y="266700"/>
                    <a:pt x="638175" y="2667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A96492D-A401-8E20-6470-1933AA57F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4343" y="1966018"/>
            <a:ext cx="6923314" cy="177068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thoughtfully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responsibly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and</a:t>
            </a:r>
            <a:b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for everything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57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8B337-ABAD-53F5-5D5E-3CCBCF9B8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7917947-E0F3-AC6E-E8CA-C10B42C53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99305"/>
              </p:ext>
            </p:extLst>
          </p:nvPr>
        </p:nvGraphicFramePr>
        <p:xfrm>
          <a:off x="2360386" y="48986"/>
          <a:ext cx="7471229" cy="6760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466272DD-5F97-6476-DD54-380D9B1D7BED}"/>
              </a:ext>
            </a:extLst>
          </p:cNvPr>
          <p:cNvSpPr txBox="1">
            <a:spLocks/>
          </p:cNvSpPr>
          <p:nvPr/>
        </p:nvSpPr>
        <p:spPr>
          <a:xfrm>
            <a:off x="3863644" y="1244327"/>
            <a:ext cx="1927556" cy="958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type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84D431-ABA3-8A55-B58D-9DD6881B052A}"/>
              </a:ext>
            </a:extLst>
          </p:cNvPr>
          <p:cNvSpPr txBox="1">
            <a:spLocks/>
          </p:cNvSpPr>
          <p:nvPr/>
        </p:nvSpPr>
        <p:spPr>
          <a:xfrm>
            <a:off x="6400802" y="1244326"/>
            <a:ext cx="1927556" cy="958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1AFF01A-2099-F504-EF6E-0D22DA4B07F8}"/>
              </a:ext>
            </a:extLst>
          </p:cNvPr>
          <p:cNvSpPr txBox="1">
            <a:spLocks/>
          </p:cNvSpPr>
          <p:nvPr/>
        </p:nvSpPr>
        <p:spPr>
          <a:xfrm>
            <a:off x="7064830" y="3547502"/>
            <a:ext cx="1927556" cy="958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role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B94C2E8-0515-AF8B-281A-1EBE8AE030B7}"/>
              </a:ext>
            </a:extLst>
          </p:cNvPr>
          <p:cNvSpPr txBox="1">
            <a:spLocks/>
          </p:cNvSpPr>
          <p:nvPr/>
        </p:nvSpPr>
        <p:spPr>
          <a:xfrm>
            <a:off x="5137274" y="5027959"/>
            <a:ext cx="1927556" cy="958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78D125-CA15-13DD-B9C7-D793B5A30DDE}"/>
              </a:ext>
            </a:extLst>
          </p:cNvPr>
          <p:cNvSpPr txBox="1">
            <a:spLocks/>
          </p:cNvSpPr>
          <p:nvPr/>
        </p:nvSpPr>
        <p:spPr>
          <a:xfrm>
            <a:off x="3113315" y="3547501"/>
            <a:ext cx="2046514" cy="958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6D980B9-B28D-9508-BD4F-4AFC2BEEE1B5}"/>
              </a:ext>
            </a:extLst>
          </p:cNvPr>
          <p:cNvSpPr txBox="1">
            <a:spLocks/>
          </p:cNvSpPr>
          <p:nvPr/>
        </p:nvSpPr>
        <p:spPr>
          <a:xfrm>
            <a:off x="441266" y="172673"/>
            <a:ext cx="6923314" cy="1770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4E434-4EFE-EC32-343C-027DA9891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81C2B850-4A5E-CC8F-66EB-19FF64D9F38F}"/>
              </a:ext>
            </a:extLst>
          </p:cNvPr>
          <p:cNvSpPr/>
          <p:nvPr/>
        </p:nvSpPr>
        <p:spPr>
          <a:xfrm flipV="1">
            <a:off x="0" y="0"/>
            <a:ext cx="12195112" cy="6462715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F944F9-1FF0-71B1-FB3B-3DF6C030EA9B}"/>
              </a:ext>
            </a:extLst>
          </p:cNvPr>
          <p:cNvGrpSpPr/>
          <p:nvPr/>
        </p:nvGrpSpPr>
        <p:grpSpPr>
          <a:xfrm>
            <a:off x="5276853" y="4471994"/>
            <a:ext cx="1638296" cy="2486021"/>
            <a:chOff x="5276853" y="2581278"/>
            <a:chExt cx="1638296" cy="2486021"/>
          </a:xfrm>
        </p:grpSpPr>
        <p:grpSp>
          <p:nvGrpSpPr>
            <p:cNvPr id="6" name="Graphic 2" descr="A lightbulb">
              <a:extLst>
                <a:ext uri="{FF2B5EF4-FFF2-40B4-BE49-F238E27FC236}">
                  <a16:creationId xmlns:a16="http://schemas.microsoft.com/office/drawing/2014/main" id="{A3A01FCC-5224-E120-3591-221EFDFE6FF0}"/>
                </a:ext>
              </a:extLst>
            </p:cNvPr>
            <p:cNvGrpSpPr/>
            <p:nvPr/>
          </p:nvGrpSpPr>
          <p:grpSpPr>
            <a:xfrm>
              <a:off x="5276853" y="2581278"/>
              <a:ext cx="1638296" cy="2486021"/>
              <a:chOff x="5276853" y="2581278"/>
              <a:chExt cx="1638296" cy="2486021"/>
            </a:xfrm>
            <a:solidFill>
              <a:schemeClr val="accent3">
                <a:lumMod val="40000"/>
                <a:lumOff val="60000"/>
              </a:schemeClr>
            </a:solidFill>
          </p:grpSpPr>
          <p:grpSp>
            <p:nvGrpSpPr>
              <p:cNvPr id="7" name="Graphic 2" descr="A lightbulb">
                <a:extLst>
                  <a:ext uri="{FF2B5EF4-FFF2-40B4-BE49-F238E27FC236}">
                    <a16:creationId xmlns:a16="http://schemas.microsoft.com/office/drawing/2014/main" id="{A6BE7439-E3EC-F7A6-1D82-1921110C38BE}"/>
                  </a:ext>
                </a:extLst>
              </p:cNvPr>
              <p:cNvGrpSpPr/>
              <p:nvPr/>
            </p:nvGrpSpPr>
            <p:grpSpPr>
              <a:xfrm>
                <a:off x="5772150" y="4619625"/>
                <a:ext cx="647700" cy="447675"/>
                <a:chOff x="5772150" y="4619625"/>
                <a:chExt cx="647700" cy="447675"/>
              </a:xfrm>
              <a:grpFill/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E889D07A-6A3F-773F-04E8-173957B3A58B}"/>
                    </a:ext>
                  </a:extLst>
                </p:cNvPr>
                <p:cNvSpPr/>
                <p:nvPr/>
              </p:nvSpPr>
              <p:spPr>
                <a:xfrm>
                  <a:off x="5772150" y="4619625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3909D75F-AAC3-4A32-F644-D9C7D0AACE4B}"/>
                    </a:ext>
                  </a:extLst>
                </p:cNvPr>
                <p:cNvSpPr/>
                <p:nvPr/>
              </p:nvSpPr>
              <p:spPr>
                <a:xfrm>
                  <a:off x="5772150" y="4743450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C8DBCC96-B2C5-8D53-AC21-699B0CB67811}"/>
                    </a:ext>
                  </a:extLst>
                </p:cNvPr>
                <p:cNvSpPr/>
                <p:nvPr/>
              </p:nvSpPr>
              <p:spPr>
                <a:xfrm>
                  <a:off x="5772150" y="4867275"/>
                  <a:ext cx="647700" cy="76200"/>
                </a:xfrm>
                <a:custGeom>
                  <a:avLst/>
                  <a:gdLst>
                    <a:gd name="csX0" fmla="*/ 609600 w 647700"/>
                    <a:gd name="csY0" fmla="*/ 76200 h 76200"/>
                    <a:gd name="csX1" fmla="*/ 38100 w 647700"/>
                    <a:gd name="csY1" fmla="*/ 76200 h 76200"/>
                    <a:gd name="csX2" fmla="*/ 0 w 647700"/>
                    <a:gd name="csY2" fmla="*/ 38100 h 76200"/>
                    <a:gd name="csX3" fmla="*/ 38100 w 647700"/>
                    <a:gd name="csY3" fmla="*/ 0 h 76200"/>
                    <a:gd name="csX4" fmla="*/ 609600 w 647700"/>
                    <a:gd name="csY4" fmla="*/ 0 h 76200"/>
                    <a:gd name="csX5" fmla="*/ 647700 w 647700"/>
                    <a:gd name="csY5" fmla="*/ 38100 h 76200"/>
                    <a:gd name="csX6" fmla="*/ 609600 w 647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647700" h="76200">
                      <a:moveTo>
                        <a:pt x="609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609600" y="0"/>
                      </a:lnTo>
                      <a:cubicBezTo>
                        <a:pt x="630641" y="0"/>
                        <a:pt x="647700" y="17059"/>
                        <a:pt x="647700" y="38100"/>
                      </a:cubicBezTo>
                      <a:cubicBezTo>
                        <a:pt x="647700" y="59141"/>
                        <a:pt x="630641" y="76200"/>
                        <a:pt x="609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73C88FD-30F6-9149-2C2F-285D2F79820D}"/>
                    </a:ext>
                  </a:extLst>
                </p:cNvPr>
                <p:cNvSpPr/>
                <p:nvPr/>
              </p:nvSpPr>
              <p:spPr>
                <a:xfrm>
                  <a:off x="5962650" y="4991100"/>
                  <a:ext cx="266700" cy="76200"/>
                </a:xfrm>
                <a:custGeom>
                  <a:avLst/>
                  <a:gdLst>
                    <a:gd name="csX0" fmla="*/ 228600 w 266700"/>
                    <a:gd name="csY0" fmla="*/ 76200 h 76200"/>
                    <a:gd name="csX1" fmla="*/ 38100 w 266700"/>
                    <a:gd name="csY1" fmla="*/ 76200 h 76200"/>
                    <a:gd name="csX2" fmla="*/ 0 w 266700"/>
                    <a:gd name="csY2" fmla="*/ 38100 h 76200"/>
                    <a:gd name="csX3" fmla="*/ 38100 w 266700"/>
                    <a:gd name="csY3" fmla="*/ 0 h 76200"/>
                    <a:gd name="csX4" fmla="*/ 228600 w 266700"/>
                    <a:gd name="csY4" fmla="*/ 0 h 76200"/>
                    <a:gd name="csX5" fmla="*/ 266700 w 266700"/>
                    <a:gd name="csY5" fmla="*/ 38100 h 76200"/>
                    <a:gd name="csX6" fmla="*/ 228600 w 266700"/>
                    <a:gd name="csY6" fmla="*/ 76200 h 762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</a:cxnLst>
                  <a:rect l="l" t="t" r="r" b="b"/>
                  <a:pathLst>
                    <a:path w="266700" h="76200">
                      <a:moveTo>
                        <a:pt x="228600" y="76200"/>
                      </a:moveTo>
                      <a:lnTo>
                        <a:pt x="38100" y="76200"/>
                      </a:lnTo>
                      <a:cubicBezTo>
                        <a:pt x="17059" y="76200"/>
                        <a:pt x="0" y="59141"/>
                        <a:pt x="0" y="38100"/>
                      </a:cubicBezTo>
                      <a:cubicBezTo>
                        <a:pt x="0" y="17059"/>
                        <a:pt x="17059" y="0"/>
                        <a:pt x="38100" y="0"/>
                      </a:cubicBezTo>
                      <a:lnTo>
                        <a:pt x="228600" y="0"/>
                      </a:lnTo>
                      <a:cubicBezTo>
                        <a:pt x="249641" y="0"/>
                        <a:pt x="266700" y="17059"/>
                        <a:pt x="266700" y="38100"/>
                      </a:cubicBezTo>
                      <a:cubicBezTo>
                        <a:pt x="266700" y="59141"/>
                        <a:pt x="249641" y="76200"/>
                        <a:pt x="228600" y="762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D9E95F1-9359-05AB-BF84-291DB73120EF}"/>
                  </a:ext>
                </a:extLst>
              </p:cNvPr>
              <p:cNvSpPr/>
              <p:nvPr/>
            </p:nvSpPr>
            <p:spPr>
              <a:xfrm>
                <a:off x="5276853" y="2581278"/>
                <a:ext cx="1638296" cy="1990721"/>
              </a:xfrm>
              <a:custGeom>
                <a:avLst/>
                <a:gdLst>
                  <a:gd name="csX0" fmla="*/ 1638296 w 1638296"/>
                  <a:gd name="csY0" fmla="*/ 819146 h 1990721"/>
                  <a:gd name="csX1" fmla="*/ 799344 w 1638296"/>
                  <a:gd name="csY1" fmla="*/ 234 h 1990721"/>
                  <a:gd name="csX2" fmla="*/ 111 w 1638296"/>
                  <a:gd name="csY2" fmla="*/ 832872 h 1990721"/>
                  <a:gd name="csX3" fmla="*/ 253419 w 1638296"/>
                  <a:gd name="csY3" fmla="*/ 1411468 h 1990721"/>
                  <a:gd name="csX4" fmla="*/ 533396 w 1638296"/>
                  <a:gd name="csY4" fmla="*/ 1974462 h 1990721"/>
                  <a:gd name="csX5" fmla="*/ 533396 w 1638296"/>
                  <a:gd name="csY5" fmla="*/ 1990721 h 1990721"/>
                  <a:gd name="csX6" fmla="*/ 1104896 w 1638296"/>
                  <a:gd name="csY6" fmla="*/ 1990721 h 1990721"/>
                  <a:gd name="csX7" fmla="*/ 1104896 w 1638296"/>
                  <a:gd name="csY7" fmla="*/ 1962975 h 1990721"/>
                  <a:gd name="csX8" fmla="*/ 1381617 w 1638296"/>
                  <a:gd name="csY8" fmla="*/ 1414554 h 1990721"/>
                  <a:gd name="csX9" fmla="*/ 1638296 w 1638296"/>
                  <a:gd name="csY9" fmla="*/ 819146 h 1990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638296" h="1990721">
                    <a:moveTo>
                      <a:pt x="1638296" y="819146"/>
                    </a:moveTo>
                    <a:cubicBezTo>
                      <a:pt x="1638296" y="360155"/>
                      <a:pt x="1260792" y="-10662"/>
                      <a:pt x="799344" y="234"/>
                    </a:cubicBezTo>
                    <a:cubicBezTo>
                      <a:pt x="351974" y="10788"/>
                      <a:pt x="-7233" y="385435"/>
                      <a:pt x="111" y="832872"/>
                    </a:cubicBezTo>
                    <a:cubicBezTo>
                      <a:pt x="3845" y="1060367"/>
                      <a:pt x="100342" y="1265278"/>
                      <a:pt x="253419" y="1411468"/>
                    </a:cubicBezTo>
                    <a:cubicBezTo>
                      <a:pt x="435022" y="1584918"/>
                      <a:pt x="533396" y="1723326"/>
                      <a:pt x="533396" y="1974462"/>
                    </a:cubicBezTo>
                    <a:lnTo>
                      <a:pt x="533396" y="1990721"/>
                    </a:lnTo>
                    <a:lnTo>
                      <a:pt x="1104896" y="1990721"/>
                    </a:lnTo>
                    <a:lnTo>
                      <a:pt x="1104896" y="1962975"/>
                    </a:lnTo>
                    <a:cubicBezTo>
                      <a:pt x="1104896" y="1716763"/>
                      <a:pt x="1202642" y="1583642"/>
                      <a:pt x="1381617" y="1414554"/>
                    </a:cubicBezTo>
                    <a:cubicBezTo>
                      <a:pt x="1539665" y="1265249"/>
                      <a:pt x="1638296" y="1053737"/>
                      <a:pt x="1638296" y="819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aphic 2" descr="A lightbulb">
              <a:extLst>
                <a:ext uri="{FF2B5EF4-FFF2-40B4-BE49-F238E27FC236}">
                  <a16:creationId xmlns:a16="http://schemas.microsoft.com/office/drawing/2014/main" id="{3F12A148-391B-CECC-6910-BB19115E3CF2}"/>
                </a:ext>
              </a:extLst>
            </p:cNvPr>
            <p:cNvGrpSpPr/>
            <p:nvPr/>
          </p:nvGrpSpPr>
          <p:grpSpPr>
            <a:xfrm>
              <a:off x="5447518" y="2722988"/>
              <a:ext cx="713708" cy="713708"/>
              <a:chOff x="5447518" y="2722988"/>
              <a:chExt cx="713708" cy="713708"/>
            </a:xfrm>
            <a:solidFill>
              <a:srgbClr val="FFFFFF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4279A81-156E-CD45-371E-869FDA5695E4}"/>
                  </a:ext>
                </a:extLst>
              </p:cNvPr>
              <p:cNvSpPr/>
              <p:nvPr/>
            </p:nvSpPr>
            <p:spPr>
              <a:xfrm>
                <a:off x="5535349" y="2722988"/>
                <a:ext cx="625877" cy="385419"/>
              </a:xfrm>
              <a:custGeom>
                <a:avLst/>
                <a:gdLst>
                  <a:gd name="csX0" fmla="*/ 28555 w 625877"/>
                  <a:gd name="csY0" fmla="*/ 385420 h 385419"/>
                  <a:gd name="csX1" fmla="*/ 14277 w 625877"/>
                  <a:gd name="csY1" fmla="*/ 381571 h 385419"/>
                  <a:gd name="csX2" fmla="*/ 3847 w 625877"/>
                  <a:gd name="csY2" fmla="*/ 342529 h 385419"/>
                  <a:gd name="csX3" fmla="*/ 597303 w 625877"/>
                  <a:gd name="csY3" fmla="*/ 0 h 385419"/>
                  <a:gd name="csX4" fmla="*/ 625878 w 625877"/>
                  <a:gd name="csY4" fmla="*/ 28575 h 385419"/>
                  <a:gd name="csX5" fmla="*/ 597303 w 625877"/>
                  <a:gd name="csY5" fmla="*/ 57150 h 385419"/>
                  <a:gd name="csX6" fmla="*/ 53320 w 625877"/>
                  <a:gd name="csY6" fmla="*/ 371151 h 385419"/>
                  <a:gd name="csX7" fmla="*/ 28555 w 625877"/>
                  <a:gd name="csY7" fmla="*/ 385420 h 385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625877" h="385419">
                    <a:moveTo>
                      <a:pt x="28555" y="385420"/>
                    </a:moveTo>
                    <a:cubicBezTo>
                      <a:pt x="23698" y="385420"/>
                      <a:pt x="18783" y="384181"/>
                      <a:pt x="14277" y="381571"/>
                    </a:cubicBezTo>
                    <a:cubicBezTo>
                      <a:pt x="609" y="373666"/>
                      <a:pt x="-4058" y="356187"/>
                      <a:pt x="3847" y="342529"/>
                    </a:cubicBezTo>
                    <a:cubicBezTo>
                      <a:pt x="126082" y="131245"/>
                      <a:pt x="353472" y="0"/>
                      <a:pt x="597303" y="0"/>
                    </a:cubicBezTo>
                    <a:cubicBezTo>
                      <a:pt x="613086" y="0"/>
                      <a:pt x="625878" y="12792"/>
                      <a:pt x="625878" y="28575"/>
                    </a:cubicBezTo>
                    <a:cubicBezTo>
                      <a:pt x="625878" y="44358"/>
                      <a:pt x="613086" y="57150"/>
                      <a:pt x="597303" y="57150"/>
                    </a:cubicBezTo>
                    <a:cubicBezTo>
                      <a:pt x="373808" y="57150"/>
                      <a:pt x="165363" y="177470"/>
                      <a:pt x="53320" y="371151"/>
                    </a:cubicBezTo>
                    <a:cubicBezTo>
                      <a:pt x="48024" y="380305"/>
                      <a:pt x="38423" y="385420"/>
                      <a:pt x="28555" y="3854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E7D9D8A-1461-F052-0E0F-EDBDD94B79BB}"/>
                  </a:ext>
                </a:extLst>
              </p:cNvPr>
              <p:cNvSpPr/>
              <p:nvPr/>
            </p:nvSpPr>
            <p:spPr>
              <a:xfrm>
                <a:off x="5447518" y="3210694"/>
                <a:ext cx="79068" cy="226001"/>
              </a:xfrm>
              <a:custGeom>
                <a:avLst/>
                <a:gdLst>
                  <a:gd name="csX0" fmla="*/ 28575 w 79068"/>
                  <a:gd name="csY0" fmla="*/ 226001 h 226001"/>
                  <a:gd name="csX1" fmla="*/ 0 w 79068"/>
                  <a:gd name="csY1" fmla="*/ 197426 h 226001"/>
                  <a:gd name="csX2" fmla="*/ 22870 w 79068"/>
                  <a:gd name="csY2" fmla="*/ 21262 h 226001"/>
                  <a:gd name="csX3" fmla="*/ 57817 w 79068"/>
                  <a:gd name="csY3" fmla="*/ 973 h 226001"/>
                  <a:gd name="csX4" fmla="*/ 78105 w 79068"/>
                  <a:gd name="csY4" fmla="*/ 35921 h 226001"/>
                  <a:gd name="csX5" fmla="*/ 57150 w 79068"/>
                  <a:gd name="csY5" fmla="*/ 197426 h 226001"/>
                  <a:gd name="csX6" fmla="*/ 28575 w 79068"/>
                  <a:gd name="csY6" fmla="*/ 226001 h 2260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79068" h="226001">
                    <a:moveTo>
                      <a:pt x="28575" y="226001"/>
                    </a:moveTo>
                    <a:cubicBezTo>
                      <a:pt x="12792" y="226001"/>
                      <a:pt x="0" y="213209"/>
                      <a:pt x="0" y="197426"/>
                    </a:cubicBezTo>
                    <a:cubicBezTo>
                      <a:pt x="0" y="137714"/>
                      <a:pt x="7696" y="78440"/>
                      <a:pt x="22870" y="21262"/>
                    </a:cubicBezTo>
                    <a:cubicBezTo>
                      <a:pt x="26918" y="6002"/>
                      <a:pt x="42548" y="-3103"/>
                      <a:pt x="57817" y="973"/>
                    </a:cubicBezTo>
                    <a:cubicBezTo>
                      <a:pt x="73076" y="5021"/>
                      <a:pt x="82153" y="20661"/>
                      <a:pt x="78105" y="35921"/>
                    </a:cubicBezTo>
                    <a:cubicBezTo>
                      <a:pt x="64199" y="88317"/>
                      <a:pt x="57150" y="142667"/>
                      <a:pt x="57150" y="197426"/>
                    </a:cubicBezTo>
                    <a:cubicBezTo>
                      <a:pt x="57150" y="213200"/>
                      <a:pt x="44358" y="226001"/>
                      <a:pt x="28575" y="2260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259242-3CCF-76FD-9B49-41E2EEFDDDD4}"/>
                </a:ext>
              </a:extLst>
            </p:cNvPr>
            <p:cNvSpPr/>
            <p:nvPr/>
          </p:nvSpPr>
          <p:spPr>
            <a:xfrm>
              <a:off x="5695950" y="3600450"/>
              <a:ext cx="800100" cy="973455"/>
            </a:xfrm>
            <a:custGeom>
              <a:avLst/>
              <a:gdLst>
                <a:gd name="csX0" fmla="*/ 638175 w 800100"/>
                <a:gd name="csY0" fmla="*/ 0 h 973455"/>
                <a:gd name="csX1" fmla="*/ 476250 w 800100"/>
                <a:gd name="csY1" fmla="*/ 161925 h 973455"/>
                <a:gd name="csX2" fmla="*/ 476250 w 800100"/>
                <a:gd name="csY2" fmla="*/ 267605 h 973455"/>
                <a:gd name="csX3" fmla="*/ 323850 w 800100"/>
                <a:gd name="csY3" fmla="*/ 267605 h 973455"/>
                <a:gd name="csX4" fmla="*/ 323850 w 800100"/>
                <a:gd name="csY4" fmla="*/ 161925 h 973455"/>
                <a:gd name="csX5" fmla="*/ 161925 w 800100"/>
                <a:gd name="csY5" fmla="*/ 0 h 973455"/>
                <a:gd name="csX6" fmla="*/ 0 w 800100"/>
                <a:gd name="csY6" fmla="*/ 161925 h 973455"/>
                <a:gd name="csX7" fmla="*/ 161925 w 800100"/>
                <a:gd name="csY7" fmla="*/ 323850 h 973455"/>
                <a:gd name="csX8" fmla="*/ 266700 w 800100"/>
                <a:gd name="csY8" fmla="*/ 323850 h 973455"/>
                <a:gd name="csX9" fmla="*/ 266700 w 800100"/>
                <a:gd name="csY9" fmla="*/ 973455 h 973455"/>
                <a:gd name="csX10" fmla="*/ 323850 w 800100"/>
                <a:gd name="csY10" fmla="*/ 973455 h 973455"/>
                <a:gd name="csX11" fmla="*/ 323850 w 800100"/>
                <a:gd name="csY11" fmla="*/ 324755 h 973455"/>
                <a:gd name="csX12" fmla="*/ 476250 w 800100"/>
                <a:gd name="csY12" fmla="*/ 324755 h 973455"/>
                <a:gd name="csX13" fmla="*/ 476250 w 800100"/>
                <a:gd name="csY13" fmla="*/ 973455 h 973455"/>
                <a:gd name="csX14" fmla="*/ 533400 w 800100"/>
                <a:gd name="csY14" fmla="*/ 973455 h 973455"/>
                <a:gd name="csX15" fmla="*/ 533400 w 800100"/>
                <a:gd name="csY15" fmla="*/ 323850 h 973455"/>
                <a:gd name="csX16" fmla="*/ 638175 w 800100"/>
                <a:gd name="csY16" fmla="*/ 323850 h 973455"/>
                <a:gd name="csX17" fmla="*/ 800100 w 800100"/>
                <a:gd name="csY17" fmla="*/ 161925 h 973455"/>
                <a:gd name="csX18" fmla="*/ 638175 w 800100"/>
                <a:gd name="csY18" fmla="*/ 0 h 973455"/>
                <a:gd name="csX19" fmla="*/ 57150 w 800100"/>
                <a:gd name="csY19" fmla="*/ 161925 h 973455"/>
                <a:gd name="csX20" fmla="*/ 161925 w 800100"/>
                <a:gd name="csY20" fmla="*/ 57150 h 973455"/>
                <a:gd name="csX21" fmla="*/ 266700 w 800100"/>
                <a:gd name="csY21" fmla="*/ 161925 h 973455"/>
                <a:gd name="csX22" fmla="*/ 266700 w 800100"/>
                <a:gd name="csY22" fmla="*/ 266700 h 973455"/>
                <a:gd name="csX23" fmla="*/ 161925 w 800100"/>
                <a:gd name="csY23" fmla="*/ 266700 h 973455"/>
                <a:gd name="csX24" fmla="*/ 57150 w 800100"/>
                <a:gd name="csY24" fmla="*/ 161925 h 973455"/>
                <a:gd name="csX25" fmla="*/ 638175 w 800100"/>
                <a:gd name="csY25" fmla="*/ 266700 h 973455"/>
                <a:gd name="csX26" fmla="*/ 533400 w 800100"/>
                <a:gd name="csY26" fmla="*/ 266700 h 973455"/>
                <a:gd name="csX27" fmla="*/ 533400 w 800100"/>
                <a:gd name="csY27" fmla="*/ 161925 h 973455"/>
                <a:gd name="csX28" fmla="*/ 638175 w 800100"/>
                <a:gd name="csY28" fmla="*/ 57150 h 973455"/>
                <a:gd name="csX29" fmla="*/ 742950 w 800100"/>
                <a:gd name="csY29" fmla="*/ 161925 h 973455"/>
                <a:gd name="csX30" fmla="*/ 638175 w 800100"/>
                <a:gd name="csY30" fmla="*/ 266700 h 9734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800100" h="973455">
                  <a:moveTo>
                    <a:pt x="638175" y="0"/>
                  </a:moveTo>
                  <a:cubicBezTo>
                    <a:pt x="548888" y="0"/>
                    <a:pt x="476250" y="72638"/>
                    <a:pt x="476250" y="161925"/>
                  </a:cubicBezTo>
                  <a:lnTo>
                    <a:pt x="476250" y="267605"/>
                  </a:lnTo>
                  <a:lnTo>
                    <a:pt x="323850" y="267605"/>
                  </a:lnTo>
                  <a:lnTo>
                    <a:pt x="323850" y="161925"/>
                  </a:lnTo>
                  <a:cubicBezTo>
                    <a:pt x="323850" y="72638"/>
                    <a:pt x="251212" y="0"/>
                    <a:pt x="161925" y="0"/>
                  </a:cubicBezTo>
                  <a:cubicBezTo>
                    <a:pt x="72638" y="0"/>
                    <a:pt x="0" y="72638"/>
                    <a:pt x="0" y="161925"/>
                  </a:cubicBezTo>
                  <a:cubicBezTo>
                    <a:pt x="0" y="251212"/>
                    <a:pt x="72638" y="323850"/>
                    <a:pt x="161925" y="323850"/>
                  </a:cubicBezTo>
                  <a:lnTo>
                    <a:pt x="266700" y="323850"/>
                  </a:lnTo>
                  <a:lnTo>
                    <a:pt x="266700" y="973455"/>
                  </a:lnTo>
                  <a:lnTo>
                    <a:pt x="323850" y="973455"/>
                  </a:lnTo>
                  <a:lnTo>
                    <a:pt x="323850" y="324755"/>
                  </a:lnTo>
                  <a:lnTo>
                    <a:pt x="476250" y="324755"/>
                  </a:lnTo>
                  <a:lnTo>
                    <a:pt x="476250" y="973455"/>
                  </a:lnTo>
                  <a:lnTo>
                    <a:pt x="533400" y="973455"/>
                  </a:lnTo>
                  <a:lnTo>
                    <a:pt x="533400" y="323850"/>
                  </a:lnTo>
                  <a:lnTo>
                    <a:pt x="638175" y="323850"/>
                  </a:lnTo>
                  <a:cubicBezTo>
                    <a:pt x="727462" y="323850"/>
                    <a:pt x="800100" y="251212"/>
                    <a:pt x="800100" y="161925"/>
                  </a:cubicBezTo>
                  <a:cubicBezTo>
                    <a:pt x="800100" y="72638"/>
                    <a:pt x="727462" y="0"/>
                    <a:pt x="638175" y="0"/>
                  </a:cubicBezTo>
                  <a:close/>
                  <a:moveTo>
                    <a:pt x="57150" y="161925"/>
                  </a:moveTo>
                  <a:cubicBezTo>
                    <a:pt x="57150" y="104156"/>
                    <a:pt x="104156" y="57150"/>
                    <a:pt x="161925" y="57150"/>
                  </a:cubicBezTo>
                  <a:cubicBezTo>
                    <a:pt x="219694" y="57150"/>
                    <a:pt x="266700" y="104156"/>
                    <a:pt x="266700" y="161925"/>
                  </a:cubicBezTo>
                  <a:lnTo>
                    <a:pt x="266700" y="266700"/>
                  </a:lnTo>
                  <a:lnTo>
                    <a:pt x="161925" y="266700"/>
                  </a:lnTo>
                  <a:cubicBezTo>
                    <a:pt x="104156" y="266700"/>
                    <a:pt x="57150" y="219694"/>
                    <a:pt x="57150" y="161925"/>
                  </a:cubicBezTo>
                  <a:close/>
                  <a:moveTo>
                    <a:pt x="638175" y="266700"/>
                  </a:moveTo>
                  <a:lnTo>
                    <a:pt x="533400" y="266700"/>
                  </a:lnTo>
                  <a:lnTo>
                    <a:pt x="533400" y="161925"/>
                  </a:lnTo>
                  <a:cubicBezTo>
                    <a:pt x="533400" y="104156"/>
                    <a:pt x="580406" y="57150"/>
                    <a:pt x="638175" y="57150"/>
                  </a:cubicBezTo>
                  <a:cubicBezTo>
                    <a:pt x="695944" y="57150"/>
                    <a:pt x="742950" y="104156"/>
                    <a:pt x="742950" y="161925"/>
                  </a:cubicBezTo>
                  <a:cubicBezTo>
                    <a:pt x="742950" y="219694"/>
                    <a:pt x="695944" y="266700"/>
                    <a:pt x="638175" y="2667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16B295A-9275-FA7C-D42E-B6E3C10D8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4343" y="1966018"/>
            <a:ext cx="6923314" cy="177068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working</a:t>
            </a:r>
            <a:b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and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</a:t>
            </a:r>
            <a:b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37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CB4BAA-106F-2B46-B3EE-3D4B86802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B0E7D97-1AB2-FCBB-872A-F9AECA60BAED}"/>
              </a:ext>
            </a:extLst>
          </p:cNvPr>
          <p:cNvSpPr/>
          <p:nvPr/>
        </p:nvSpPr>
        <p:spPr>
          <a:xfrm>
            <a:off x="1207586" y="549000"/>
            <a:ext cx="5760000" cy="5760000"/>
          </a:xfrm>
          <a:prstGeom prst="ellipse">
            <a:avLst/>
          </a:prstGeom>
          <a:solidFill>
            <a:srgbClr val="66C4DE">
              <a:alpha val="69804"/>
            </a:srgb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0783E7-CE2A-7DC6-3DE5-744D32C46434}"/>
              </a:ext>
            </a:extLst>
          </p:cNvPr>
          <p:cNvSpPr/>
          <p:nvPr/>
        </p:nvSpPr>
        <p:spPr>
          <a:xfrm>
            <a:off x="5224415" y="549000"/>
            <a:ext cx="5760000" cy="5760000"/>
          </a:xfrm>
          <a:prstGeom prst="ellipse">
            <a:avLst/>
          </a:prstGeom>
          <a:solidFill>
            <a:schemeClr val="accent5">
              <a:alpha val="69804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8B23CA-7C9C-F34D-7264-38E71365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157" y="2286624"/>
            <a:ext cx="7173686" cy="228475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  <a:b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(about using AI and what’s worked / what hasn’t)</a:t>
            </a:r>
          </a:p>
        </p:txBody>
      </p:sp>
    </p:spTree>
    <p:extLst>
      <p:ext uri="{BB962C8B-B14F-4D97-AF65-F5344CB8AC3E}">
        <p14:creationId xmlns:p14="http://schemas.microsoft.com/office/powerpoint/2010/main" val="22002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590FF-E991-983B-733E-7FF3BD3C6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>
            <a:extLst>
              <a:ext uri="{FF2B5EF4-FFF2-40B4-BE49-F238E27FC236}">
                <a16:creationId xmlns:a16="http://schemas.microsoft.com/office/drawing/2014/main" id="{2CB817DA-9349-3E5F-04C9-455BA6986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32" y="1588863"/>
            <a:ext cx="7254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 you!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362" name="Rectangle 7">
            <a:extLst>
              <a:ext uri="{FF2B5EF4-FFF2-40B4-BE49-F238E27FC236}">
                <a16:creationId xmlns:a16="http://schemas.microsoft.com/office/drawing/2014/main" id="{F6CA60A2-273B-8B1F-6BB7-7C032F262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32" y="3811622"/>
            <a:ext cx="77425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cs typeface="Arial" charset="0"/>
              </a:rPr>
              <a:t>Chris Jordan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cs typeface="Arial" charset="0"/>
              </a:rPr>
              <a:t>|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cs typeface="Arial" charset="0"/>
              </a:rPr>
              <a:t>chris.jordan</a:t>
            </a:r>
            <a:r>
              <a:rPr lang="en-GB" sz="2000" dirty="0">
                <a:solidFill>
                  <a:srgbClr val="595959"/>
                </a:solidFill>
                <a:latin typeface="Arial" pitchFamily="34" charset="0"/>
                <a:cs typeface="Arial" charset="0"/>
              </a:rPr>
              <a:t>@manchester.ac.uk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cs typeface="Arial" charset="0"/>
              </a:rPr>
              <a:t>Melti Oktavianda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cs typeface="Arial" charset="0"/>
              </a:rPr>
              <a:t>| </a:t>
            </a:r>
            <a:r>
              <a:rPr lang="en-GB" sz="2000" dirty="0">
                <a:solidFill>
                  <a:srgbClr val="595959"/>
                </a:solidFill>
                <a:latin typeface="Arial" pitchFamily="34" charset="0"/>
                <a:cs typeface="Arial" charset="0"/>
              </a:rPr>
              <a:t>melti.oktavianda@postgrad.manchester.ac.uk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cs typeface="Arial" charset="0"/>
              </a:rPr>
              <a:t>Hannah van Rooyen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cs typeface="Arial" charset="0"/>
              </a:rPr>
              <a:t>|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cs typeface="Arial" charset="0"/>
              </a:rPr>
              <a:t>hannah</a:t>
            </a:r>
            <a:r>
              <a:rPr lang="en-GB" sz="2000" dirty="0">
                <a:solidFill>
                  <a:srgbClr val="595959"/>
                </a:solidFill>
                <a:latin typeface="Arial" pitchFamily="34" charset="0"/>
                <a:cs typeface="Arial" charset="0"/>
              </a:rPr>
              <a:t>.vanrooyen@manchester.ac.uk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cs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A37C31-9F95-D167-E4DC-03570F472D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0983" y="3444962"/>
            <a:ext cx="7013575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373100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2B8E5-6B55-42A1-F214-3F50B537D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3767-661F-A80C-A153-9F188BD1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3" y="281940"/>
            <a:ext cx="9053013" cy="814925"/>
          </a:xfrm>
        </p:spPr>
        <p:txBody>
          <a:bodyPr>
            <a:normAutofit/>
          </a:bodyPr>
          <a:lstStyle/>
          <a:p>
            <a:r>
              <a:rPr lang="en-GB" sz="3900">
                <a:solidFill>
                  <a:srgbClr val="7030A0"/>
                </a:solidFill>
              </a:rPr>
              <a:t>#1: DEFAULT BEHAVIORS</a:t>
            </a:r>
            <a:endParaRPr lang="en-US" sz="390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D97D3-F95F-5387-3707-99C516163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89" y="1916108"/>
            <a:ext cx="11096222" cy="3570292"/>
          </a:xfrm>
          <a:noFill/>
          <a:ln w="50800">
            <a:noFill/>
          </a:ln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latin typeface="-webkit-standard"/>
              </a:rPr>
              <a:t>Different AI tools are built with different design priorities.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>
              <a:latin typeface="-webkit-standard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latin typeface="-webkit-standard"/>
              </a:rPr>
              <a:t>These priorities shape how each tool interacts with us by default: what it offers first, how it interprets our request, etc.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>
              <a:latin typeface="-webkit-standard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/>
              <a:t>Some generate suggestions quickly. Others clarify first. </a:t>
            </a:r>
          </a:p>
        </p:txBody>
      </p:sp>
      <p:pic>
        <p:nvPicPr>
          <p:cNvPr id="1026" name="Picture 2" descr="The University of Manchester">
            <a:extLst>
              <a:ext uri="{FF2B5EF4-FFF2-40B4-BE49-F238E27FC236}">
                <a16:creationId xmlns:a16="http://schemas.microsoft.com/office/drawing/2014/main" id="{62A78BDC-3002-6796-64A9-DBEBDCFAD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5" y="281940"/>
            <a:ext cx="1697208" cy="7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7FDC73-C420-FE60-1C6C-CD30CDCB7CA3}"/>
              </a:ext>
            </a:extLst>
          </p:cNvPr>
          <p:cNvSpPr txBox="1"/>
          <p:nvPr/>
        </p:nvSpPr>
        <p:spPr>
          <a:xfrm>
            <a:off x="3203403" y="912199"/>
            <a:ext cx="614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Different tools, different interaction styles</a:t>
            </a:r>
          </a:p>
        </p:txBody>
      </p:sp>
    </p:spTree>
    <p:extLst>
      <p:ext uri="{BB962C8B-B14F-4D97-AF65-F5344CB8AC3E}">
        <p14:creationId xmlns:p14="http://schemas.microsoft.com/office/powerpoint/2010/main" val="413930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A6596-A5CB-71E2-22B3-C32F7D0EF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B423D-3928-37F9-C903-49366317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3" y="281940"/>
            <a:ext cx="9053013" cy="814925"/>
          </a:xfrm>
        </p:spPr>
        <p:txBody>
          <a:bodyPr/>
          <a:lstStyle/>
          <a:p>
            <a:r>
              <a:rPr lang="en-US">
                <a:solidFill>
                  <a:srgbClr val="7030A0"/>
                </a:solidFill>
              </a:rPr>
              <a:t>Default behaviors - example</a:t>
            </a:r>
          </a:p>
        </p:txBody>
      </p:sp>
      <p:pic>
        <p:nvPicPr>
          <p:cNvPr id="1026" name="Picture 2" descr="The University of Manchester">
            <a:extLst>
              <a:ext uri="{FF2B5EF4-FFF2-40B4-BE49-F238E27FC236}">
                <a16:creationId xmlns:a16="http://schemas.microsoft.com/office/drawing/2014/main" id="{3CAE1F32-BAE3-3A1C-EBAD-7354B2CE5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5" y="281940"/>
            <a:ext cx="1697208" cy="7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84F165-05FA-84F5-1F05-F07B910AD6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58" b="45458"/>
          <a:stretch>
            <a:fillRect/>
          </a:stretch>
        </p:blipFill>
        <p:spPr>
          <a:xfrm>
            <a:off x="320009" y="1172496"/>
            <a:ext cx="5130486" cy="2544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6F9997-EC74-4696-00A2-A530D235B4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76" t="10781" r="276" b="58789"/>
          <a:stretch>
            <a:fillRect/>
          </a:stretch>
        </p:blipFill>
        <p:spPr>
          <a:xfrm>
            <a:off x="5560142" y="1172496"/>
            <a:ext cx="6311849" cy="2467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74506-F22D-3063-3846-3A863759C0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45" t="13441" b="20290"/>
          <a:stretch>
            <a:fillRect/>
          </a:stretch>
        </p:blipFill>
        <p:spPr>
          <a:xfrm>
            <a:off x="2847668" y="3525547"/>
            <a:ext cx="5424947" cy="305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4EB49-0FE0-EE3E-7A02-223FB58C6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BDB7-CFAB-FE34-3AC7-0097A4A6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346" y="189608"/>
            <a:ext cx="9053013" cy="814925"/>
          </a:xfrm>
        </p:spPr>
        <p:txBody>
          <a:bodyPr>
            <a:normAutofit/>
          </a:bodyPr>
          <a:lstStyle/>
          <a:p>
            <a:r>
              <a:rPr lang="en-GB" sz="3900">
                <a:solidFill>
                  <a:srgbClr val="7030A0"/>
                </a:solidFill>
              </a:rPr>
              <a:t>#1: DEFAULT BEHAVIORS</a:t>
            </a:r>
            <a:endParaRPr lang="en-US" sz="390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B78C1-08F6-EDA0-FEFD-B82A477F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83" y="1534376"/>
            <a:ext cx="5158790" cy="5041684"/>
          </a:xfrm>
          <a:noFill/>
          <a:ln w="50800">
            <a:noFill/>
          </a:ln>
        </p:spPr>
        <p:txBody>
          <a:bodyPr>
            <a:normAutofit lnSpcReduction="1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Some tools default to answering from internal knowledge (unless we prompt it to look into the web search or you upload the documents)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Others default to web search, pulling in more recent information.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/>
              <a:t>What matters is knowing which mode our tool is in, and whether that matches your task.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-webkit-standard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The University of Manchester">
            <a:extLst>
              <a:ext uri="{FF2B5EF4-FFF2-40B4-BE49-F238E27FC236}">
                <a16:creationId xmlns:a16="http://schemas.microsoft.com/office/drawing/2014/main" id="{3741180A-E8B6-3A1A-CA3D-354122599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5" y="281940"/>
            <a:ext cx="1697208" cy="7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C3F171-ECAC-4546-5E22-F6C842E89D02}"/>
              </a:ext>
            </a:extLst>
          </p:cNvPr>
          <p:cNvSpPr txBox="1"/>
          <p:nvPr/>
        </p:nvSpPr>
        <p:spPr>
          <a:xfrm>
            <a:off x="3144963" y="796414"/>
            <a:ext cx="614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Different defaults for current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652B8-8264-1EEB-2C95-25B0A7907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610" y="1344366"/>
            <a:ext cx="3245659" cy="5437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C20B2-509D-E3D9-C797-D6709E1E8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728" y="2561752"/>
            <a:ext cx="3358389" cy="31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9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4133B-E718-E831-F641-F07FB9B7C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C6E-79A6-19C9-A754-26F895281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3" y="281940"/>
            <a:ext cx="9053013" cy="814925"/>
          </a:xfrm>
        </p:spPr>
        <p:txBody>
          <a:bodyPr>
            <a:normAutofit/>
          </a:bodyPr>
          <a:lstStyle/>
          <a:p>
            <a:r>
              <a:rPr lang="en-GB" sz="3900">
                <a:solidFill>
                  <a:srgbClr val="7030A0"/>
                </a:solidFill>
              </a:rPr>
              <a:t>#2: Under the hood</a:t>
            </a:r>
            <a:endParaRPr lang="en-US" sz="390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400B-048B-94E2-48B0-4E0A8568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89" y="1620742"/>
            <a:ext cx="11096222" cy="4190123"/>
          </a:xfrm>
          <a:noFill/>
          <a:ln w="50800">
            <a:noFill/>
          </a:ln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latin typeface="-webkit-standard"/>
              </a:rPr>
              <a:t>Reflecting on my experience, I used to feel like the AI became less sharp mid-conversation (e.g., forgetting details, giving vaguer answers, or hallucinating), this is not random.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latin typeface="-webkit-standard"/>
              </a:rPr>
              <a:t>One of the reasons is the context window limits.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/>
              <a:t>The tools count tokens, not words.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/>
              <a:t>And not all content costs the same inside that window: Non-English languages cost more tokens for the same number of words.</a:t>
            </a:r>
          </a:p>
        </p:txBody>
      </p:sp>
      <p:pic>
        <p:nvPicPr>
          <p:cNvPr id="1026" name="Picture 2" descr="The University of Manchester">
            <a:extLst>
              <a:ext uri="{FF2B5EF4-FFF2-40B4-BE49-F238E27FC236}">
                <a16:creationId xmlns:a16="http://schemas.microsoft.com/office/drawing/2014/main" id="{E0546883-C386-CE3A-8950-8208FB994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5" y="281940"/>
            <a:ext cx="1697208" cy="7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41A1AE-0EB9-3D8C-7AF0-EB0FCD3B8217}"/>
              </a:ext>
            </a:extLst>
          </p:cNvPr>
          <p:cNvSpPr txBox="1"/>
          <p:nvPr/>
        </p:nvSpPr>
        <p:spPr>
          <a:xfrm>
            <a:off x="3203402" y="912199"/>
            <a:ext cx="753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glimpse of context window and why it matters</a:t>
            </a:r>
          </a:p>
        </p:txBody>
      </p:sp>
    </p:spTree>
    <p:extLst>
      <p:ext uri="{BB962C8B-B14F-4D97-AF65-F5344CB8AC3E}">
        <p14:creationId xmlns:p14="http://schemas.microsoft.com/office/powerpoint/2010/main" val="412546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C3F41-750B-6244-9C3B-818BFA61E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6DAB-644F-EFE8-B79C-A7538757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3" y="281940"/>
            <a:ext cx="9053013" cy="814925"/>
          </a:xfrm>
        </p:spPr>
        <p:txBody>
          <a:bodyPr/>
          <a:lstStyle/>
          <a:p>
            <a:r>
              <a:rPr lang="en-GB">
                <a:solidFill>
                  <a:srgbClr val="7030A0"/>
                </a:solidFill>
              </a:rPr>
              <a:t>#2: example – English vs Bahasa</a:t>
            </a:r>
            <a:endParaRPr lang="en-US">
              <a:solidFill>
                <a:srgbClr val="7030A0"/>
              </a:solidFill>
            </a:endParaRPr>
          </a:p>
        </p:txBody>
      </p:sp>
      <p:pic>
        <p:nvPicPr>
          <p:cNvPr id="1026" name="Picture 2" descr="The University of Manchester">
            <a:extLst>
              <a:ext uri="{FF2B5EF4-FFF2-40B4-BE49-F238E27FC236}">
                <a16:creationId xmlns:a16="http://schemas.microsoft.com/office/drawing/2014/main" id="{0AABF6AB-B0E4-F080-18E7-6D7CD3D6F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5" y="281940"/>
            <a:ext cx="1697208" cy="7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31AFC-4B56-5CAE-2A55-91ABF4871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164" y="1096865"/>
            <a:ext cx="7209503" cy="5070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E42CE-FEAB-0446-81D9-5F600E7FF319}"/>
              </a:ext>
            </a:extLst>
          </p:cNvPr>
          <p:cNvSpPr txBox="1"/>
          <p:nvPr/>
        </p:nvSpPr>
        <p:spPr>
          <a:xfrm>
            <a:off x="326325" y="6391394"/>
            <a:ext cx="364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Source: OpenAI Tokenizer</a:t>
            </a:r>
          </a:p>
        </p:txBody>
      </p:sp>
    </p:spTree>
    <p:extLst>
      <p:ext uri="{BB962C8B-B14F-4D97-AF65-F5344CB8AC3E}">
        <p14:creationId xmlns:p14="http://schemas.microsoft.com/office/powerpoint/2010/main" val="205308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6995E-FF21-4290-7962-FAC0B9896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E791-1247-BBF9-BF70-FD4B20F6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3" y="281940"/>
            <a:ext cx="9053013" cy="814925"/>
          </a:xfrm>
        </p:spPr>
        <p:txBody>
          <a:bodyPr/>
          <a:lstStyle/>
          <a:p>
            <a:r>
              <a:rPr lang="en-GB">
                <a:solidFill>
                  <a:srgbClr val="7030A0"/>
                </a:solidFill>
              </a:rPr>
              <a:t>#2: example – English vs Bahasa</a:t>
            </a:r>
            <a:endParaRPr lang="en-US">
              <a:solidFill>
                <a:srgbClr val="7030A0"/>
              </a:solidFill>
            </a:endParaRPr>
          </a:p>
        </p:txBody>
      </p:sp>
      <p:pic>
        <p:nvPicPr>
          <p:cNvPr id="1026" name="Picture 2" descr="The University of Manchester">
            <a:extLst>
              <a:ext uri="{FF2B5EF4-FFF2-40B4-BE49-F238E27FC236}">
                <a16:creationId xmlns:a16="http://schemas.microsoft.com/office/drawing/2014/main" id="{B47BE069-F73A-88CC-EDAD-8BB91BC3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5" y="281940"/>
            <a:ext cx="1697208" cy="7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CA499A-411F-E267-C81A-CB1056B7F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33" y="1067293"/>
            <a:ext cx="7404100" cy="5161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7FE2F0-903A-12B3-D34C-80C11DE9DBE9}"/>
              </a:ext>
            </a:extLst>
          </p:cNvPr>
          <p:cNvSpPr txBox="1"/>
          <p:nvPr/>
        </p:nvSpPr>
        <p:spPr>
          <a:xfrm>
            <a:off x="326325" y="6391394"/>
            <a:ext cx="364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Source: OpenAI Tokenizer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F5E78BB-C23A-160F-2FD9-8D9984445D8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94966" y="1152641"/>
            <a:ext cx="199103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Hence, If you work with non-English sources, be more deliberate.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chunk very long documents, work in shorter sessions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9CF92-D33C-C433-96E8-424CC06980A7}"/>
              </a:ext>
            </a:extLst>
          </p:cNvPr>
          <p:cNvSpPr txBox="1"/>
          <p:nvPr/>
        </p:nvSpPr>
        <p:spPr>
          <a:xfrm>
            <a:off x="10028767" y="4317652"/>
            <a:ext cx="18682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and since most of the data training is in English, verify that local meaning survived.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31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E8C61-494B-EC37-AA26-2F584C150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0D66-AD4C-C384-0064-246C9F54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3" y="281940"/>
            <a:ext cx="9053013" cy="814925"/>
          </a:xfrm>
        </p:spPr>
        <p:txBody>
          <a:bodyPr>
            <a:normAutofit fontScale="90000"/>
          </a:bodyPr>
          <a:lstStyle/>
          <a:p>
            <a:r>
              <a:rPr lang="en-GB" sz="3900">
                <a:solidFill>
                  <a:srgbClr val="7030A0"/>
                </a:solidFill>
              </a:rPr>
              <a:t>#2: But, longer context window 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≠ 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6B2C91"/>
                </a:solidFill>
                <a:effectLst/>
                <a:latin typeface="-webkit-standard"/>
              </a:rPr>
              <a:t>Equal attention</a:t>
            </a:r>
            <a:endParaRPr lang="en-US" sz="3900">
              <a:solidFill>
                <a:srgbClr val="6B2C91"/>
              </a:solidFill>
            </a:endParaRPr>
          </a:p>
        </p:txBody>
      </p:sp>
      <p:pic>
        <p:nvPicPr>
          <p:cNvPr id="1026" name="Picture 2" descr="The University of Manchester">
            <a:extLst>
              <a:ext uri="{FF2B5EF4-FFF2-40B4-BE49-F238E27FC236}">
                <a16:creationId xmlns:a16="http://schemas.microsoft.com/office/drawing/2014/main" id="{796D6401-BEC0-C4AF-99A8-E32E11F1A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5" y="281940"/>
            <a:ext cx="1697208" cy="7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C0E47D-4559-50E0-2FFB-5E3D6D30A48F}"/>
              </a:ext>
            </a:extLst>
          </p:cNvPr>
          <p:cNvSpPr txBox="1"/>
          <p:nvPr/>
        </p:nvSpPr>
        <p:spPr>
          <a:xfrm>
            <a:off x="3214371" y="943305"/>
            <a:ext cx="753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“Lost in the Middle” issue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AB14051-68A0-A07E-A564-51D819CFE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24" y="5992297"/>
            <a:ext cx="4337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Liu et al. (2024) – Lost in the Middle: How language models use long contexts</a:t>
            </a:r>
            <a:endParaRPr kumimoji="0" lang="en-US" alt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008C38-2096-C2AC-2D25-3428C0CE3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25" y="1930759"/>
            <a:ext cx="6004136" cy="4351338"/>
          </a:xfrm>
        </p:spPr>
        <p:txBody>
          <a:bodyPr>
            <a:normAutofit/>
          </a:bodyPr>
          <a:lstStyle/>
          <a:p>
            <a:r>
              <a:rPr lang="en-US"/>
              <a:t>Research suggests models tend to process information placed in the middle of long prompts less reliably than content at the beginning or end. </a:t>
            </a:r>
          </a:p>
          <a:p>
            <a:r>
              <a:rPr lang="en-GB"/>
              <a:t>Structure matters, not just length.</a:t>
            </a:r>
            <a:endParaRPr lang="en-US"/>
          </a:p>
          <a:p>
            <a:r>
              <a:rPr lang="en-GB"/>
              <a:t>Use this insight as a design reminder, not a fixed benchmark for current models.</a:t>
            </a:r>
            <a:endParaRPr lang="en-US"/>
          </a:p>
        </p:txBody>
      </p:sp>
      <p:pic>
        <p:nvPicPr>
          <p:cNvPr id="13" name="Picture 12" descr="A graph with a line going up&#10;&#10;AI-generated content may be incorrect.">
            <a:extLst>
              <a:ext uri="{FF2B5EF4-FFF2-40B4-BE49-F238E27FC236}">
                <a16:creationId xmlns:a16="http://schemas.microsoft.com/office/drawing/2014/main" id="{BEDAF7D2-D43B-1F2E-20F2-E9FCD1E0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419" y="1482697"/>
            <a:ext cx="5549255" cy="41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8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RC">
      <a:dk1>
        <a:sysClr val="windowText" lastClr="000000"/>
      </a:dk1>
      <a:lt1>
        <a:sysClr val="window" lastClr="FFFFFF"/>
      </a:lt1>
      <a:dk2>
        <a:srgbClr val="17213B"/>
      </a:dk2>
      <a:lt2>
        <a:srgbClr val="E8E8E8"/>
      </a:lt2>
      <a:accent1>
        <a:srgbClr val="66C4DE"/>
      </a:accent1>
      <a:accent2>
        <a:srgbClr val="4FB06B"/>
      </a:accent2>
      <a:accent3>
        <a:srgbClr val="FFD600"/>
      </a:accent3>
      <a:accent4>
        <a:srgbClr val="E8451C"/>
      </a:accent4>
      <a:accent5>
        <a:srgbClr val="21875E"/>
      </a:accent5>
      <a:accent6>
        <a:srgbClr val="FFED00"/>
      </a:accent6>
      <a:hlink>
        <a:srgbClr val="66C4DE"/>
      </a:hlink>
      <a:folHlink>
        <a:srgbClr val="2996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f23797-ab33-451f-ae62-7de329a519c0" xsi:nil="true"/>
    <lcf76f155ced4ddcb4097134ff3c332f xmlns="f0241ee3-9874-473e-b697-f582c4cb8c8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85714DEF65E4EA1B441C362C31A70" ma:contentTypeVersion="16" ma:contentTypeDescription="Create a new document." ma:contentTypeScope="" ma:versionID="03f04b329baf80a7bbd1f1e1c486b853">
  <xsd:schema xmlns:xsd="http://www.w3.org/2001/XMLSchema" xmlns:xs="http://www.w3.org/2001/XMLSchema" xmlns:p="http://schemas.microsoft.com/office/2006/metadata/properties" xmlns:ns2="f0241ee3-9874-473e-b697-f582c4cb8c8f" xmlns:ns3="26f23797-ab33-451f-ae62-7de329a519c0" targetNamespace="http://schemas.microsoft.com/office/2006/metadata/properties" ma:root="true" ma:fieldsID="2b2a7254d841317eb93376cb026b47c0" ns2:_="" ns3:_="">
    <xsd:import namespace="f0241ee3-9874-473e-b697-f582c4cb8c8f"/>
    <xsd:import namespace="26f23797-ab33-451f-ae62-7de329a5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41ee3-9874-473e-b697-f582c4cb8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23797-ab33-451f-ae62-7de329a519c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4b72338-d992-4269-aeb5-cd9e294f9966}" ma:internalName="TaxCatchAll" ma:showField="CatchAllData" ma:web="26f23797-ab33-451f-ae62-7de329a5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DB1E86-B582-4BA9-B70C-89A17EA05E15}">
  <ds:schemaRefs>
    <ds:schemaRef ds:uri="http://schemas.microsoft.com/office/2006/metadata/properties"/>
    <ds:schemaRef ds:uri="http://schemas.microsoft.com/office/infopath/2007/PartnerControls"/>
    <ds:schemaRef ds:uri="26f23797-ab33-451f-ae62-7de329a519c0"/>
    <ds:schemaRef ds:uri="f0241ee3-9874-473e-b697-f582c4cb8c8f"/>
  </ds:schemaRefs>
</ds:datastoreItem>
</file>

<file path=customXml/itemProps2.xml><?xml version="1.0" encoding="utf-8"?>
<ds:datastoreItem xmlns:ds="http://schemas.openxmlformats.org/officeDocument/2006/customXml" ds:itemID="{D5BF3B1B-602E-4448-AAA6-8EA0E259BF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B9F6D1-015C-4995-AC39-F5BFB4F13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241ee3-9874-473e-b697-f582c4cb8c8f"/>
    <ds:schemaRef ds:uri="26f23797-ab33-451f-ae62-7de329a5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1076</Words>
  <Application>Microsoft Office PowerPoint</Application>
  <PresentationFormat>Widescreen</PresentationFormat>
  <Paragraphs>135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2_Office Theme</vt:lpstr>
      <vt:lpstr>PowerPoint Presentation</vt:lpstr>
      <vt:lpstr>What this session covers</vt:lpstr>
      <vt:lpstr>#1: DEFAULT BEHAVIORS</vt:lpstr>
      <vt:lpstr>Default behaviors - example</vt:lpstr>
      <vt:lpstr>#1: DEFAULT BEHAVIORS</vt:lpstr>
      <vt:lpstr>#2: Under the hood</vt:lpstr>
      <vt:lpstr>#2: example – English vs Bahasa</vt:lpstr>
      <vt:lpstr>#2: example – English vs Bahasa</vt:lpstr>
      <vt:lpstr>#2: But, longer context window ≠ Equal attention</vt:lpstr>
      <vt:lpstr>What this means in practice</vt:lpstr>
      <vt:lpstr>#3: Adapting your workflow</vt:lpstr>
      <vt:lpstr>#3: Adapting your workflow</vt:lpstr>
      <vt:lpstr>#3: Adapting your workflow</vt:lpstr>
      <vt:lpstr>Menti results</vt:lpstr>
      <vt:lpstr>Using AI in research comms</vt:lpstr>
      <vt:lpstr>“How many research communications professionals in the UK are using AI tools to help them with their work?”</vt:lpstr>
      <vt:lpstr>Pros</vt:lpstr>
      <vt:lpstr>Ways we’ve used AI:</vt:lpstr>
      <vt:lpstr>Ways we’re planning to use AI:</vt:lpstr>
      <vt:lpstr>A few things to consider…</vt:lpstr>
      <vt:lpstr>Front-load the effort – effective prompting is key</vt:lpstr>
      <vt:lpstr>PowerPoint Presentation</vt:lpstr>
      <vt:lpstr>Prioritise quality control</vt:lpstr>
      <vt:lpstr>Quality of input</vt:lpstr>
      <vt:lpstr>Use thoughtfully and responsibly – and not for everything</vt:lpstr>
      <vt:lpstr>PowerPoint Presentation</vt:lpstr>
      <vt:lpstr>Show your working  – and share your working</vt:lpstr>
      <vt:lpstr>Be open and transparent (about using AI and what’s worked / what hasn’t)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Van Rooyen</dc:creator>
  <cp:lastModifiedBy>Hannah Van Rooyen</cp:lastModifiedBy>
  <cp:revision>3</cp:revision>
  <dcterms:created xsi:type="dcterms:W3CDTF">2026-02-17T16:34:24Z</dcterms:created>
  <dcterms:modified xsi:type="dcterms:W3CDTF">2026-03-19T17:05:07Z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0x01010037085714DEF65E4EA1B441C362C31A70</vt:lpwstr>
  </property>
</Properties>
</file>