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27/01/2022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246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548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9614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2251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746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859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8D4E6-F64F-4999-AC2A-A008E685C045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844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7AB759-530A-46AC-842F-B07144F002F9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D8A0A-4898-40BF-9009-4DA7E611EAC1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27/01/2022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56A7D1D-6254-4063-974C-6A2AE04E4B91}" type="datetimeFigureOut">
              <a:rPr lang="en-GB"/>
              <a:pPr/>
              <a:t>27/01/2022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6878614-5F41-4702-8E44-D9C8B2874F5D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406400" y="1625600"/>
            <a:ext cx="72548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GB" sz="3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Overview of the UK Research Funding Landscape for SEED, January 2022</a:t>
            </a:r>
            <a:endParaRPr lang="en-US" sz="30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406400" y="4295775"/>
            <a:ext cx="6821488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>
                <a:solidFill>
                  <a:srgbClr val="595959"/>
                </a:solidFill>
                <a:cs typeface="Arial" charset="0"/>
              </a:rPr>
              <a:t>Dr Chloe Jeffries</a:t>
            </a:r>
            <a:endParaRPr lang="en-GB" sz="2400" dirty="0">
              <a:solidFill>
                <a:srgbClr val="595959"/>
              </a:solidFill>
              <a:cs typeface="Arial" charset="0"/>
            </a:endParaRPr>
          </a:p>
          <a:p>
            <a:pPr>
              <a:lnSpc>
                <a:spcPct val="120000"/>
              </a:lnSpc>
            </a:pPr>
            <a:r>
              <a:rPr lang="en-GB" sz="2400" dirty="0" smtClean="0">
                <a:solidFill>
                  <a:srgbClr val="595959"/>
                </a:solidFill>
                <a:cs typeface="Arial" charset="0"/>
              </a:rPr>
              <a:t>Head of Strategic Funding</a:t>
            </a:r>
            <a:endParaRPr lang="en-GB" sz="2400" dirty="0">
              <a:solidFill>
                <a:srgbClr val="595959"/>
              </a:solidFill>
              <a:cs typeface="Arial" charset="0"/>
            </a:endParaRP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9113" y="2809875"/>
            <a:ext cx="7013575" cy="0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5364" name="Picture 2" descr="TAB_col_white_background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668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305780"/>
            <a:ext cx="5842992" cy="1143000"/>
          </a:xfrm>
        </p:spPr>
        <p:txBody>
          <a:bodyPr/>
          <a:lstStyle/>
          <a:p>
            <a:r>
              <a:rPr lang="en-US" dirty="0" smtClean="0"/>
              <a:t>Brief update on Oct 21 Spending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4752528"/>
          </a:xfrm>
        </p:spPr>
        <p:txBody>
          <a:bodyPr/>
          <a:lstStyle/>
          <a:p>
            <a:r>
              <a:rPr lang="en-GB" sz="2200" b="1" dirty="0" smtClean="0"/>
              <a:t>Good news for research, more money but not so much for business as usual</a:t>
            </a:r>
          </a:p>
          <a:p>
            <a:pPr marL="0" indent="0">
              <a:buNone/>
            </a:pPr>
            <a:endParaRPr lang="en-GB" sz="2200" b="1" dirty="0"/>
          </a:p>
          <a:p>
            <a:r>
              <a:rPr lang="en-GB" sz="2200" dirty="0"/>
              <a:t>Annual R&amp;D spending </a:t>
            </a:r>
            <a:r>
              <a:rPr lang="en-GB" sz="2200" dirty="0" smtClean="0"/>
              <a:t>rises </a:t>
            </a:r>
            <a:r>
              <a:rPr lang="en-GB" sz="2200" dirty="0"/>
              <a:t>by £20bn </a:t>
            </a:r>
            <a:r>
              <a:rPr lang="en-GB" sz="2200" dirty="0" smtClean="0"/>
              <a:t>(up </a:t>
            </a:r>
            <a:r>
              <a:rPr lang="en-GB" sz="2200" dirty="0"/>
              <a:t>35%).</a:t>
            </a:r>
          </a:p>
          <a:p>
            <a:r>
              <a:rPr lang="en-GB" sz="2200" dirty="0"/>
              <a:t>C</a:t>
            </a:r>
            <a:r>
              <a:rPr lang="en-GB" sz="2200" dirty="0" smtClean="0"/>
              <a:t>ore </a:t>
            </a:r>
            <a:r>
              <a:rPr lang="en-GB" sz="2200" dirty="0"/>
              <a:t>funding for UKRI and national academies will rise by £1.1bn per year by 2024/5</a:t>
            </a:r>
          </a:p>
          <a:p>
            <a:r>
              <a:rPr lang="en-GB" sz="2200" dirty="0"/>
              <a:t>UKRI has more certainty over next few years</a:t>
            </a:r>
          </a:p>
          <a:p>
            <a:pPr lvl="1"/>
            <a:r>
              <a:rPr lang="en-GB" sz="2200" dirty="0"/>
              <a:t>Multi-year settlement </a:t>
            </a:r>
          </a:p>
          <a:p>
            <a:r>
              <a:rPr lang="en-GB" sz="2200" dirty="0"/>
              <a:t>But bigger increases for other types of funders</a:t>
            </a:r>
          </a:p>
          <a:p>
            <a:pPr lvl="1"/>
            <a:r>
              <a:rPr lang="en-GB" sz="2200" dirty="0"/>
              <a:t>Innovate UK, Government </a:t>
            </a:r>
            <a:r>
              <a:rPr lang="en-GB" sz="2200" dirty="0" smtClean="0"/>
              <a:t>departments</a:t>
            </a:r>
          </a:p>
          <a:p>
            <a:pPr lvl="1"/>
            <a:endParaRPr lang="en-GB" sz="2200" dirty="0" smtClean="0"/>
          </a:p>
          <a:p>
            <a:pPr marL="0" indent="0">
              <a:buNone/>
            </a:pPr>
            <a:r>
              <a:rPr lang="en-GB" sz="2000" dirty="0" smtClean="0"/>
              <a:t>Councils now working out their allocations and delivery plans (2022-25)</a:t>
            </a:r>
            <a:endParaRPr lang="en-GB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149080"/>
            <a:ext cx="216024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64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172" y="4234378"/>
            <a:ext cx="4043812" cy="24328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305780"/>
            <a:ext cx="5842992" cy="1143000"/>
          </a:xfrm>
        </p:spPr>
        <p:txBody>
          <a:bodyPr/>
          <a:lstStyle/>
          <a:p>
            <a:r>
              <a:rPr lang="en-US" dirty="0" smtClean="0"/>
              <a:t>UKRI and multidisciplinary bids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77787"/>
            <a:ext cx="8748464" cy="5313183"/>
          </a:xfrm>
        </p:spPr>
        <p:txBody>
          <a:bodyPr/>
          <a:lstStyle/>
          <a:p>
            <a:r>
              <a:rPr lang="en-GB" sz="2200" dirty="0" smtClean="0"/>
              <a:t>The 7 research councils (representing broad discipline area) formed UKRI – one unified body – in April 2018</a:t>
            </a:r>
          </a:p>
          <a:p>
            <a:r>
              <a:rPr lang="en-GB" sz="2200" dirty="0" smtClean="0"/>
              <a:t>The influence of this harmonisation now shows!</a:t>
            </a:r>
          </a:p>
          <a:p>
            <a:r>
              <a:rPr lang="en-GB" sz="2200" dirty="0" smtClean="0"/>
              <a:t>Increasing number of calls funded by more than one council</a:t>
            </a:r>
            <a:endParaRPr lang="en-GB" sz="1800" dirty="0" smtClean="0"/>
          </a:p>
          <a:p>
            <a:r>
              <a:rPr lang="en-GB" sz="2200" dirty="0" smtClean="0"/>
              <a:t>Flagship schemes not specific to any council </a:t>
            </a:r>
          </a:p>
          <a:p>
            <a:pPr lvl="1"/>
            <a:r>
              <a:rPr lang="en-GB" sz="2200" dirty="0" smtClean="0"/>
              <a:t>UKRI Future Leaders Fellowship</a:t>
            </a:r>
          </a:p>
          <a:p>
            <a:r>
              <a:rPr lang="en-GB" sz="2200" dirty="0" smtClean="0"/>
              <a:t>Multidisciplinary teams in one council bids</a:t>
            </a:r>
          </a:p>
          <a:p>
            <a:r>
              <a:rPr lang="en-GB" sz="2200" dirty="0" smtClean="0"/>
              <a:t>Panels drawn from wider pool of expertise</a:t>
            </a:r>
            <a:endParaRPr lang="en-GB" sz="2200" dirty="0"/>
          </a:p>
          <a:p>
            <a:r>
              <a:rPr lang="en-GB" sz="2200" dirty="0" smtClean="0"/>
              <a:t>Often theme or challenge-based</a:t>
            </a:r>
          </a:p>
          <a:p>
            <a:pPr marL="0" indent="0">
              <a:buNone/>
            </a:pPr>
            <a:r>
              <a:rPr lang="en-GB" sz="1400" dirty="0" smtClean="0"/>
              <a:t>E.g.</a:t>
            </a:r>
            <a:endParaRPr lang="en-GB" sz="1400" dirty="0"/>
          </a:p>
          <a:p>
            <a:r>
              <a:rPr lang="en-GB" sz="1400" dirty="0" smtClean="0"/>
              <a:t>MRC-ESRC Adolescent Mental Health</a:t>
            </a:r>
          </a:p>
          <a:p>
            <a:r>
              <a:rPr lang="en-GB" sz="1400" dirty="0" smtClean="0"/>
              <a:t>NERC-AHRC Hidden Histories of Environmental Science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6149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476672"/>
            <a:ext cx="5842992" cy="1143000"/>
          </a:xfrm>
        </p:spPr>
        <p:txBody>
          <a:bodyPr/>
          <a:lstStyle/>
          <a:p>
            <a:r>
              <a:rPr lang="en-GB" dirty="0" smtClean="0"/>
              <a:t>Calls to advance the frontiers of social science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3633267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90"/>
              </a:spcBef>
              <a:spcAft>
                <a:spcPts val="800"/>
              </a:spcAft>
              <a:buNone/>
              <a:tabLst>
                <a:tab pos="302260" algn="l"/>
              </a:tabLst>
            </a:pPr>
            <a:r>
              <a:rPr lang="en-GB" sz="2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ESRC draft delivery plan commits to</a:t>
            </a:r>
          </a:p>
          <a:p>
            <a:pPr>
              <a:lnSpc>
                <a:spcPct val="107000"/>
              </a:lnSpc>
              <a:spcBef>
                <a:spcPts val="90"/>
              </a:spcBef>
              <a:spcAft>
                <a:spcPts val="800"/>
              </a:spcAft>
              <a:tabLst>
                <a:tab pos="302260" algn="l"/>
              </a:tabLst>
            </a:pP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Continue </a:t>
            </a:r>
            <a:r>
              <a:rPr lang="en-GB" sz="2200" dirty="0">
                <a:ea typeface="Calibri" panose="020F0502020204030204" pitchFamily="34" charset="0"/>
                <a:cs typeface="Times New Roman" panose="02020603050405020304" pitchFamily="18" charset="0"/>
              </a:rPr>
              <a:t>to invest in </a:t>
            </a: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Research </a:t>
            </a:r>
            <a:r>
              <a:rPr lang="en-GB" sz="2200" dirty="0">
                <a:ea typeface="Calibri" panose="020F0502020204030204" pitchFamily="34" charset="0"/>
                <a:cs typeface="Times New Roman" panose="02020603050405020304" pitchFamily="18" charset="0"/>
              </a:rPr>
              <a:t>Grants, New Investigator Grants and Secondary Data Analysis Initiative (SDAI) schemes.</a:t>
            </a:r>
          </a:p>
          <a:p>
            <a:pPr>
              <a:lnSpc>
                <a:spcPct val="107000"/>
              </a:lnSpc>
              <a:spcBef>
                <a:spcPts val="90"/>
              </a:spcBef>
              <a:spcAft>
                <a:spcPts val="800"/>
              </a:spcAft>
              <a:tabLst>
                <a:tab pos="302260" algn="l"/>
              </a:tabLst>
            </a:pPr>
            <a:r>
              <a:rPr lang="en-GB" sz="2200" dirty="0">
                <a:ea typeface="Calibri" panose="020F0502020204030204" pitchFamily="34" charset="0"/>
                <a:cs typeface="Times New Roman" panose="02020603050405020304" pitchFamily="18" charset="0"/>
              </a:rPr>
              <a:t>Launch the next round of </a:t>
            </a: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Large </a:t>
            </a:r>
            <a:r>
              <a:rPr lang="en-GB" sz="2200" dirty="0">
                <a:ea typeface="Calibri" panose="020F0502020204030204" pitchFamily="34" charset="0"/>
                <a:cs typeface="Times New Roman" panose="02020603050405020304" pitchFamily="18" charset="0"/>
              </a:rPr>
              <a:t>Grants </a:t>
            </a: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scheme (£1-2.5mi)</a:t>
            </a:r>
            <a:endParaRPr lang="en-GB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90"/>
              </a:spcBef>
              <a:spcAft>
                <a:spcPts val="800"/>
              </a:spcAft>
              <a:tabLst>
                <a:tab pos="302260" algn="l"/>
              </a:tabLst>
            </a:pPr>
            <a:r>
              <a:rPr lang="en-GB" sz="2200" dirty="0">
                <a:ea typeface="Calibri" panose="020F0502020204030204" pitchFamily="34" charset="0"/>
                <a:cs typeface="Times New Roman" panose="02020603050405020304" pitchFamily="18" charset="0"/>
              </a:rPr>
              <a:t>Invest at scale in major new ideas through the launch of the next Research Centres </a:t>
            </a: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(£2.5 - £10 million)</a:t>
            </a:r>
          </a:p>
          <a:p>
            <a:pPr>
              <a:lnSpc>
                <a:spcPct val="107000"/>
              </a:lnSpc>
              <a:spcBef>
                <a:spcPts val="90"/>
              </a:spcBef>
              <a:spcAft>
                <a:spcPts val="800"/>
              </a:spcAft>
              <a:tabLst>
                <a:tab pos="302260" algn="l"/>
              </a:tabLst>
            </a:pP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Horizon Scan for long-term research challenges, identify themes through researcher-led mechanisms such as ‘Big Ideas’ pipeline. We can </a:t>
            </a:r>
            <a:r>
              <a:rPr lang="en-GB" sz="2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influence</a:t>
            </a: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too.</a:t>
            </a:r>
            <a:endParaRPr lang="en-GB" sz="22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13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476672"/>
            <a:ext cx="5842992" cy="1143000"/>
          </a:xfrm>
        </p:spPr>
        <p:txBody>
          <a:bodyPr/>
          <a:lstStyle/>
          <a:p>
            <a:r>
              <a:rPr lang="en-GB" dirty="0" smtClean="0"/>
              <a:t>Funding for international research (and development)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0515" t="17719" r="14221" b="6486"/>
          <a:stretch/>
        </p:blipFill>
        <p:spPr>
          <a:xfrm>
            <a:off x="395536" y="1916832"/>
            <a:ext cx="7992888" cy="452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5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476672"/>
            <a:ext cx="5842992" cy="1143000"/>
          </a:xfrm>
        </p:spPr>
        <p:txBody>
          <a:bodyPr/>
          <a:lstStyle/>
          <a:p>
            <a:r>
              <a:rPr lang="en-GB" dirty="0" smtClean="0"/>
              <a:t>Broadening the range of funders – Wellcome Trust as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03672"/>
            <a:ext cx="8229600" cy="3633267"/>
          </a:xfrm>
        </p:spPr>
        <p:txBody>
          <a:bodyPr/>
          <a:lstStyle/>
          <a:p>
            <a:r>
              <a:rPr lang="en-GB" dirty="0" smtClean="0"/>
              <a:t>New strategy represents many of the wider trends in the funding landscape</a:t>
            </a:r>
          </a:p>
          <a:p>
            <a:r>
              <a:rPr lang="en-GB" dirty="0" smtClean="0"/>
              <a:t>Increasing international mechanisms</a:t>
            </a:r>
          </a:p>
          <a:p>
            <a:r>
              <a:rPr lang="en-GB" dirty="0" smtClean="0"/>
              <a:t>Challenge-led funding for teams</a:t>
            </a:r>
          </a:p>
          <a:p>
            <a:pPr lvl="1"/>
            <a:r>
              <a:rPr lang="en-GB" dirty="0" smtClean="0"/>
              <a:t>Global heating</a:t>
            </a:r>
          </a:p>
          <a:p>
            <a:pPr lvl="1"/>
            <a:r>
              <a:rPr lang="en-GB" dirty="0" smtClean="0"/>
              <a:t>Infectious diseases</a:t>
            </a:r>
          </a:p>
          <a:p>
            <a:pPr lvl="1"/>
            <a:r>
              <a:rPr lang="en-GB" dirty="0" smtClean="0"/>
              <a:t>Mental health</a:t>
            </a:r>
          </a:p>
          <a:p>
            <a:r>
              <a:rPr lang="en-GB" dirty="0" smtClean="0"/>
              <a:t>Flexibility for ECRs</a:t>
            </a:r>
          </a:p>
          <a:p>
            <a:r>
              <a:rPr lang="en-GB" dirty="0" smtClean="0"/>
              <a:t>Impact embedded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04" t="9067" r="31042" b="7490"/>
          <a:stretch/>
        </p:blipFill>
        <p:spPr>
          <a:xfrm>
            <a:off x="6274500" y="3588582"/>
            <a:ext cx="2471737" cy="243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5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331</Words>
  <Application>Microsoft Office PowerPoint</Application>
  <PresentationFormat>On-screen Show (4:3)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Brief update on Oct 21 Spending Review</vt:lpstr>
      <vt:lpstr>UKRI and multidisciplinary bids</vt:lpstr>
      <vt:lpstr>Calls to advance the frontiers of social science</vt:lpstr>
      <vt:lpstr>Funding for international research (and development)</vt:lpstr>
      <vt:lpstr>Broadening the range of funders – Wellcome Trust as example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Chloe Jeffries</cp:lastModifiedBy>
  <cp:revision>24</cp:revision>
  <dcterms:created xsi:type="dcterms:W3CDTF">2012-06-12T15:56:20Z</dcterms:created>
  <dcterms:modified xsi:type="dcterms:W3CDTF">2022-01-27T15:42:29Z</dcterms:modified>
</cp:coreProperties>
</file>