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8" r:id="rId2"/>
    <p:sldId id="259" r:id="rId3"/>
    <p:sldId id="261" r:id="rId4"/>
    <p:sldId id="262" r:id="rId5"/>
    <p:sldId id="263" r:id="rId6"/>
    <p:sldId id="264" r:id="rId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ECCAEB-7496-4C12-9A08-526B0D813A46}" type="datetimeFigureOut">
              <a:rPr lang="en-GB" smtClean="0"/>
              <a:pPr/>
              <a:t>27/01/2022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E8D4E6-F64F-4999-AC2A-A008E685C045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122462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E8D4E6-F64F-4999-AC2A-A008E685C045}" type="slidenum">
              <a:rPr lang="en-GB" smtClean="0"/>
              <a:pPr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395482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E8D4E6-F64F-4999-AC2A-A008E685C045}" type="slidenum">
              <a:rPr lang="en-GB" smtClean="0"/>
              <a:pPr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796149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E8D4E6-F64F-4999-AC2A-A008E685C045}" type="slidenum">
              <a:rPr lang="en-GB" smtClean="0"/>
              <a:pPr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322518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E8D4E6-F64F-4999-AC2A-A008E685C045}" type="slidenum">
              <a:rPr lang="en-GB" smtClean="0"/>
              <a:pPr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407465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E8D4E6-F64F-4999-AC2A-A008E685C045}" type="slidenum">
              <a:rPr lang="en-GB" smtClean="0"/>
              <a:pPr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338596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E8D4E6-F64F-4999-AC2A-A008E685C045}" type="slidenum">
              <a:rPr lang="en-GB" smtClean="0"/>
              <a:pPr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008449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544" y="2130425"/>
            <a:ext cx="7772400" cy="1470025"/>
          </a:xfrm>
        </p:spPr>
        <p:txBody>
          <a:bodyPr/>
          <a:lstStyle>
            <a:lvl1pPr>
              <a:defRPr sz="3200" b="1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544" y="3886200"/>
            <a:ext cx="6400800" cy="1752600"/>
          </a:xfrm>
        </p:spPr>
        <p:txBody>
          <a:bodyPr/>
          <a:lstStyle>
            <a:lvl1pPr marL="0" indent="0" algn="l">
              <a:buNone/>
              <a:defRPr sz="28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C7AB759-530A-46AC-842F-B07144F002F9}" type="datetimeFigureOut">
              <a:rPr lang="en-GB"/>
              <a:pPr/>
              <a:t>27/01/2022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AD8A0A-4898-40BF-9009-4DA7E611EAC1}" type="slidenum">
              <a:rPr lang="en-GB"/>
              <a:pPr/>
              <a:t>‹#›</a:t>
            </a:fld>
            <a:endParaRPr lang="en-GB" dirty="0"/>
          </a:p>
        </p:txBody>
      </p:sp>
      <p:pic>
        <p:nvPicPr>
          <p:cNvPr id="7" name="Picture 5" descr="TAB_col_white_background.eps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 sz="3200"/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8FF8105-8845-4543-9ED8-9E57E8E42CB7}" type="datetimeFigureOut">
              <a:rPr lang="en-GB"/>
              <a:pPr/>
              <a:t>27/01/2022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FF8E4D-CDF4-4B1F-BD52-35BFB528DB87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56792"/>
            <a:ext cx="2057400" cy="4569371"/>
          </a:xfrm>
        </p:spPr>
        <p:txBody>
          <a:bodyPr vert="eaVert"/>
          <a:lstStyle>
            <a:lvl1pPr>
              <a:defRPr sz="32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56792"/>
            <a:ext cx="6019800" cy="4569371"/>
          </a:xfrm>
        </p:spPr>
        <p:txBody>
          <a:bodyPr vert="eaVert"/>
          <a:lstStyle>
            <a:lvl1pPr>
              <a:defRPr sz="28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8976883-B614-42E6-9595-363FA777B038}" type="datetimeFigureOut">
              <a:rPr lang="en-GB"/>
              <a:pPr/>
              <a:t>27/01/2022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915344-E335-44E9-ACDC-CB4826450486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5880" y="1268760"/>
            <a:ext cx="5842992" cy="11430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2492896"/>
            <a:ext cx="8229600" cy="363326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22B6232-AB33-4513-9527-F98CEC472D23}" type="datetimeFigureOut">
              <a:rPr lang="en-GB" smtClean="0"/>
              <a:pPr/>
              <a:t>27/01/2022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58A139-7ABE-46A1-B082-C2C77667394C}" type="slidenum">
              <a:rPr lang="en-GB"/>
              <a:pPr/>
              <a:t>‹#›</a:t>
            </a:fld>
            <a:endParaRPr lang="en-GB" dirty="0"/>
          </a:p>
        </p:txBody>
      </p:sp>
      <p:pic>
        <p:nvPicPr>
          <p:cNvPr id="7" name="Picture 5" descr="TAB_col_white_background.eps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5536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45CD916-7149-4247-856D-87DAB39295C7}" type="datetimeFigureOut">
              <a:rPr lang="en-GB"/>
              <a:pPr/>
              <a:t>27/01/2022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ACF840-035C-411F-BA81-AF7A8ED78138}" type="slidenum">
              <a:rPr lang="en-GB"/>
              <a:pPr/>
              <a:t>‹#›</a:t>
            </a:fld>
            <a:endParaRPr lang="en-GB" dirty="0"/>
          </a:p>
        </p:txBody>
      </p:sp>
      <p:pic>
        <p:nvPicPr>
          <p:cNvPr id="7" name="Picture 5" descr="TAB_col_white_background.eps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5880" y="1268760"/>
            <a:ext cx="5842992" cy="11430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95536" y="2492896"/>
            <a:ext cx="4038600" cy="3633267"/>
          </a:xfrm>
        </p:spPr>
        <p:txBody>
          <a:bodyPr/>
          <a:lstStyle>
            <a:lvl1pPr>
              <a:defRPr sz="2800" baseline="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86536" y="2492896"/>
            <a:ext cx="4038600" cy="363326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FD09641-23CB-4E80-A5B0-5F03D2E94610}" type="datetimeFigureOut">
              <a:rPr lang="en-GB"/>
              <a:pPr/>
              <a:t>27/01/2022</a:t>
            </a:fld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7FA264-F771-4264-8DF0-4BB7F0DA3C69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5880" y="1268760"/>
            <a:ext cx="5842992" cy="1143000"/>
          </a:xfrm>
        </p:spPr>
        <p:txBody>
          <a:bodyPr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5880" y="2348880"/>
            <a:ext cx="4040188" cy="639762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5536" y="3068959"/>
            <a:ext cx="4040188" cy="3057203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2344" y="2348880"/>
            <a:ext cx="4041775" cy="639762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83361" y="3068960"/>
            <a:ext cx="4041775" cy="3057202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A9A4E03-F40B-4399-AC2E-A4C6E9D600B3}" type="datetimeFigureOut">
              <a:rPr lang="en-GB"/>
              <a:pPr/>
              <a:t>27/01/2022</a:t>
            </a:fld>
            <a:endParaRPr lang="en-GB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92BDDC-0BFC-44A0-A4BA-47C3E99EB1AA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FE8F7DA-80EC-4CF7-AB7B-078F533B953B}" type="datetimeFigureOut">
              <a:rPr lang="en-GB"/>
              <a:pPr/>
              <a:t>27/01/2022</a:t>
            </a:fld>
            <a:endParaRPr lang="en-GB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4E6293-7DA2-4D9E-8605-5715E69AF2C7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1AE269B-21F6-4A71-848B-6E891C314B78}" type="datetimeFigureOut">
              <a:rPr lang="en-GB"/>
              <a:pPr/>
              <a:t>27/01/2022</a:t>
            </a:fld>
            <a:endParaRPr lang="en-GB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789173-A1D5-421E-B384-2A426DF314C2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186830"/>
            <a:ext cx="3008313" cy="116205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196752"/>
            <a:ext cx="5111750" cy="492941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420888"/>
            <a:ext cx="3008313" cy="3705275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89648B1-3911-4AC2-8E3A-DF4A70CC86E7}" type="datetimeFigureOut">
              <a:rPr lang="en-GB"/>
              <a:pPr/>
              <a:t>27/01/2022</a:t>
            </a:fld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53D388-5704-4C64-A883-D899E8570667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2AAA9A3-945F-42AF-BCAE-8459AEA58868}" type="datetimeFigureOut">
              <a:rPr lang="en-GB"/>
              <a:pPr/>
              <a:t>27/01/2022</a:t>
            </a:fld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74E2F5-7E8D-47B8-82FB-3832A72B6BDB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67544" y="1268760"/>
            <a:ext cx="584299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  <a:endParaRPr lang="en-GB" dirty="0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2492896"/>
            <a:ext cx="8229600" cy="36332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456A7D1D-6254-4063-974C-6A2AE04E4B91}" type="datetimeFigureOut">
              <a:rPr lang="en-GB"/>
              <a:pPr/>
              <a:t>27/01/2022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26878614-5F41-4702-8E44-D9C8B2874F5D}" type="slidenum">
              <a:rPr lang="en-GB"/>
              <a:pPr/>
              <a:t>‹#›</a:t>
            </a:fld>
            <a:endParaRPr lang="en-GB" dirty="0"/>
          </a:p>
        </p:txBody>
      </p:sp>
      <p:pic>
        <p:nvPicPr>
          <p:cNvPr id="7" name="Picture 5" descr="TAB_col_white_background.eps"/>
          <p:cNvPicPr>
            <a:picLocks noChangeAspect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32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6"/>
          <p:cNvSpPr>
            <a:spLocks noChangeArrowheads="1"/>
          </p:cNvSpPr>
          <p:nvPr/>
        </p:nvSpPr>
        <p:spPr bwMode="auto">
          <a:xfrm>
            <a:off x="406400" y="1625600"/>
            <a:ext cx="7254875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GB" sz="3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Overview of the UK Research Funding Landscape for SEED, January 2022</a:t>
            </a:r>
            <a:endParaRPr lang="en-US" sz="3000" dirty="0">
              <a:solidFill>
                <a:schemeClr val="tx1">
                  <a:lumMod val="65000"/>
                  <a:lumOff val="3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5362" name="Rectangle 7"/>
          <p:cNvSpPr>
            <a:spLocks noChangeArrowheads="1"/>
          </p:cNvSpPr>
          <p:nvPr/>
        </p:nvSpPr>
        <p:spPr bwMode="auto">
          <a:xfrm>
            <a:off x="406400" y="4295775"/>
            <a:ext cx="6821488" cy="978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en-GB" sz="2400" dirty="0" smtClean="0">
                <a:solidFill>
                  <a:srgbClr val="595959"/>
                </a:solidFill>
                <a:cs typeface="Arial" charset="0"/>
              </a:rPr>
              <a:t>Dr Chloe Jeffries</a:t>
            </a:r>
            <a:endParaRPr lang="en-GB" sz="2400" dirty="0">
              <a:solidFill>
                <a:srgbClr val="595959"/>
              </a:solidFill>
              <a:cs typeface="Arial" charset="0"/>
            </a:endParaRPr>
          </a:p>
          <a:p>
            <a:pPr>
              <a:lnSpc>
                <a:spcPct val="120000"/>
              </a:lnSpc>
            </a:pPr>
            <a:r>
              <a:rPr lang="en-GB" sz="2400" dirty="0" smtClean="0">
                <a:solidFill>
                  <a:srgbClr val="595959"/>
                </a:solidFill>
                <a:cs typeface="Arial" charset="0"/>
              </a:rPr>
              <a:t>Head of Strategic Funding</a:t>
            </a:r>
            <a:endParaRPr lang="en-GB" sz="2400" dirty="0">
              <a:solidFill>
                <a:srgbClr val="595959"/>
              </a:solidFill>
              <a:cs typeface="Arial" charset="0"/>
            </a:endParaRPr>
          </a:p>
        </p:txBody>
      </p:sp>
      <p:cxnSp>
        <p:nvCxnSpPr>
          <p:cNvPr id="10" name="Straight Connector 9"/>
          <p:cNvCxnSpPr>
            <a:cxnSpLocks noChangeShapeType="1"/>
          </p:cNvCxnSpPr>
          <p:nvPr/>
        </p:nvCxnSpPr>
        <p:spPr bwMode="auto">
          <a:xfrm>
            <a:off x="519113" y="2809875"/>
            <a:ext cx="7013575" cy="0"/>
          </a:xfrm>
          <a:prstGeom prst="line">
            <a:avLst/>
          </a:prstGeom>
          <a:noFill/>
          <a:ln w="25400">
            <a:solidFill>
              <a:srgbClr val="660066"/>
            </a:solidFill>
            <a:prstDash val="dot"/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5364" name="Picture 2" descr="TAB_col_white_background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16689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9752" y="305780"/>
            <a:ext cx="5842992" cy="1143000"/>
          </a:xfrm>
        </p:spPr>
        <p:txBody>
          <a:bodyPr/>
          <a:lstStyle/>
          <a:p>
            <a:r>
              <a:rPr lang="en-US" dirty="0" smtClean="0"/>
              <a:t>Brief update on Oct 21 Spending Review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700808"/>
            <a:ext cx="8280920" cy="4752528"/>
          </a:xfrm>
        </p:spPr>
        <p:txBody>
          <a:bodyPr/>
          <a:lstStyle/>
          <a:p>
            <a:r>
              <a:rPr lang="en-GB" sz="2200" b="1" dirty="0" smtClean="0"/>
              <a:t>Good news for research, more money but not so much for business as usual</a:t>
            </a:r>
          </a:p>
          <a:p>
            <a:pPr marL="0" indent="0">
              <a:buNone/>
            </a:pPr>
            <a:endParaRPr lang="en-GB" sz="2200" b="1" dirty="0"/>
          </a:p>
          <a:p>
            <a:r>
              <a:rPr lang="en-GB" sz="2200" dirty="0"/>
              <a:t>Annual R&amp;D spending </a:t>
            </a:r>
            <a:r>
              <a:rPr lang="en-GB" sz="2200" dirty="0" smtClean="0"/>
              <a:t>rises </a:t>
            </a:r>
            <a:r>
              <a:rPr lang="en-GB" sz="2200" dirty="0"/>
              <a:t>by £20bn </a:t>
            </a:r>
            <a:r>
              <a:rPr lang="en-GB" sz="2200" dirty="0" smtClean="0"/>
              <a:t>(up </a:t>
            </a:r>
            <a:r>
              <a:rPr lang="en-GB" sz="2200" dirty="0"/>
              <a:t>35%).</a:t>
            </a:r>
          </a:p>
          <a:p>
            <a:r>
              <a:rPr lang="en-GB" sz="2200" dirty="0"/>
              <a:t>C</a:t>
            </a:r>
            <a:r>
              <a:rPr lang="en-GB" sz="2200" dirty="0" smtClean="0"/>
              <a:t>ore </a:t>
            </a:r>
            <a:r>
              <a:rPr lang="en-GB" sz="2200" dirty="0"/>
              <a:t>funding for UKRI and national academies will rise by £1.1bn per year by 2024/5</a:t>
            </a:r>
          </a:p>
          <a:p>
            <a:r>
              <a:rPr lang="en-GB" sz="2200" dirty="0"/>
              <a:t>UKRI has more certainty over next few years</a:t>
            </a:r>
          </a:p>
          <a:p>
            <a:pPr lvl="1"/>
            <a:r>
              <a:rPr lang="en-GB" sz="2200" dirty="0"/>
              <a:t>Multi-year settlement </a:t>
            </a:r>
          </a:p>
          <a:p>
            <a:r>
              <a:rPr lang="en-GB" sz="2200" dirty="0"/>
              <a:t>But bigger increases for other types of funders</a:t>
            </a:r>
          </a:p>
          <a:p>
            <a:pPr lvl="1"/>
            <a:r>
              <a:rPr lang="en-GB" sz="2200" dirty="0"/>
              <a:t>Innovate UK, Government </a:t>
            </a:r>
            <a:r>
              <a:rPr lang="en-GB" sz="2200" dirty="0" smtClean="0"/>
              <a:t>departments</a:t>
            </a:r>
          </a:p>
          <a:p>
            <a:pPr lvl="1"/>
            <a:endParaRPr lang="en-GB" sz="2200" dirty="0" smtClean="0"/>
          </a:p>
          <a:p>
            <a:pPr marL="0" indent="0">
              <a:buNone/>
            </a:pPr>
            <a:r>
              <a:rPr lang="en-GB" sz="2000" dirty="0" smtClean="0"/>
              <a:t>Councils now working out their allocations and delivery plans (2022-25)</a:t>
            </a:r>
            <a:endParaRPr lang="en-GB" sz="20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4149080"/>
            <a:ext cx="2160240" cy="1440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643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6172" y="4234378"/>
            <a:ext cx="4043812" cy="243286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9752" y="305780"/>
            <a:ext cx="5842992" cy="1143000"/>
          </a:xfrm>
        </p:spPr>
        <p:txBody>
          <a:bodyPr/>
          <a:lstStyle/>
          <a:p>
            <a:r>
              <a:rPr lang="en-US" dirty="0" smtClean="0"/>
              <a:t>UKRI and multidisciplinary bids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577787"/>
            <a:ext cx="8748464" cy="5313183"/>
          </a:xfrm>
        </p:spPr>
        <p:txBody>
          <a:bodyPr/>
          <a:lstStyle/>
          <a:p>
            <a:r>
              <a:rPr lang="en-GB" sz="2200" dirty="0" smtClean="0"/>
              <a:t>The 7 research councils (representing broad discipline area) formed UKRI – one unified body – in April 2018</a:t>
            </a:r>
          </a:p>
          <a:p>
            <a:r>
              <a:rPr lang="en-GB" sz="2200" dirty="0" smtClean="0"/>
              <a:t>The influence of this harmonisation now shows!</a:t>
            </a:r>
          </a:p>
          <a:p>
            <a:r>
              <a:rPr lang="en-GB" sz="2200" dirty="0" smtClean="0"/>
              <a:t>Increasing number of calls funded by more than one council</a:t>
            </a:r>
            <a:endParaRPr lang="en-GB" sz="1800" dirty="0" smtClean="0"/>
          </a:p>
          <a:p>
            <a:r>
              <a:rPr lang="en-GB" sz="2200" dirty="0" smtClean="0"/>
              <a:t>Flagship schemes not specific to any council </a:t>
            </a:r>
          </a:p>
          <a:p>
            <a:pPr lvl="1"/>
            <a:r>
              <a:rPr lang="en-GB" sz="2200" dirty="0" smtClean="0"/>
              <a:t>UKRI Future Leaders Fellowship</a:t>
            </a:r>
          </a:p>
          <a:p>
            <a:r>
              <a:rPr lang="en-GB" sz="2200" dirty="0" smtClean="0"/>
              <a:t>Multidisciplinary teams in one council bids</a:t>
            </a:r>
          </a:p>
          <a:p>
            <a:r>
              <a:rPr lang="en-GB" sz="2200" dirty="0" smtClean="0"/>
              <a:t>Panels drawn from wider pool of expertise</a:t>
            </a:r>
            <a:endParaRPr lang="en-GB" sz="2200" dirty="0"/>
          </a:p>
          <a:p>
            <a:r>
              <a:rPr lang="en-GB" sz="2200" dirty="0" smtClean="0"/>
              <a:t>Often theme or challenge-based</a:t>
            </a:r>
          </a:p>
          <a:p>
            <a:pPr marL="0" indent="0">
              <a:buNone/>
            </a:pPr>
            <a:r>
              <a:rPr lang="en-GB" sz="1400" dirty="0" smtClean="0"/>
              <a:t>E.g.</a:t>
            </a:r>
            <a:endParaRPr lang="en-GB" sz="1400" dirty="0"/>
          </a:p>
          <a:p>
            <a:r>
              <a:rPr lang="en-GB" sz="1400" dirty="0" smtClean="0"/>
              <a:t>MRC-ESRC Adolescent Mental Health</a:t>
            </a:r>
          </a:p>
          <a:p>
            <a:r>
              <a:rPr lang="en-GB" sz="1400" dirty="0" smtClean="0"/>
              <a:t>NERC-AHRC Hidden Histories of Environmental Science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661491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7744" y="476672"/>
            <a:ext cx="5842992" cy="1143000"/>
          </a:xfrm>
        </p:spPr>
        <p:txBody>
          <a:bodyPr/>
          <a:lstStyle/>
          <a:p>
            <a:r>
              <a:rPr lang="en-GB" dirty="0" smtClean="0"/>
              <a:t>Calls to advance the frontiers of social science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772816"/>
            <a:ext cx="8229600" cy="3633267"/>
          </a:xfrm>
        </p:spPr>
        <p:txBody>
          <a:bodyPr/>
          <a:lstStyle/>
          <a:p>
            <a:pPr marL="0" indent="0">
              <a:lnSpc>
                <a:spcPct val="107000"/>
              </a:lnSpc>
              <a:spcBef>
                <a:spcPts val="90"/>
              </a:spcBef>
              <a:spcAft>
                <a:spcPts val="800"/>
              </a:spcAft>
              <a:buNone/>
              <a:tabLst>
                <a:tab pos="302260" algn="l"/>
              </a:tabLst>
            </a:pPr>
            <a:r>
              <a:rPr lang="en-GB" sz="22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ESRC draft delivery plan commits to</a:t>
            </a:r>
          </a:p>
          <a:p>
            <a:pPr>
              <a:lnSpc>
                <a:spcPct val="107000"/>
              </a:lnSpc>
              <a:spcBef>
                <a:spcPts val="90"/>
              </a:spcBef>
              <a:spcAft>
                <a:spcPts val="800"/>
              </a:spcAft>
              <a:tabLst>
                <a:tab pos="302260" algn="l"/>
              </a:tabLst>
            </a:pPr>
            <a:r>
              <a:rPr lang="en-GB" sz="2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Continue </a:t>
            </a:r>
            <a:r>
              <a:rPr lang="en-GB" sz="2200" dirty="0">
                <a:ea typeface="Calibri" panose="020F0502020204030204" pitchFamily="34" charset="0"/>
                <a:cs typeface="Times New Roman" panose="02020603050405020304" pitchFamily="18" charset="0"/>
              </a:rPr>
              <a:t>to invest in </a:t>
            </a:r>
            <a:r>
              <a:rPr lang="en-GB" sz="2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Research </a:t>
            </a:r>
            <a:r>
              <a:rPr lang="en-GB" sz="2200" dirty="0">
                <a:ea typeface="Calibri" panose="020F0502020204030204" pitchFamily="34" charset="0"/>
                <a:cs typeface="Times New Roman" panose="02020603050405020304" pitchFamily="18" charset="0"/>
              </a:rPr>
              <a:t>Grants, New Investigator Grants and Secondary Data Analysis Initiative (SDAI) schemes.</a:t>
            </a:r>
          </a:p>
          <a:p>
            <a:pPr>
              <a:lnSpc>
                <a:spcPct val="107000"/>
              </a:lnSpc>
              <a:spcBef>
                <a:spcPts val="90"/>
              </a:spcBef>
              <a:spcAft>
                <a:spcPts val="800"/>
              </a:spcAft>
              <a:tabLst>
                <a:tab pos="302260" algn="l"/>
              </a:tabLst>
            </a:pPr>
            <a:r>
              <a:rPr lang="en-GB" sz="2200" dirty="0">
                <a:ea typeface="Calibri" panose="020F0502020204030204" pitchFamily="34" charset="0"/>
                <a:cs typeface="Times New Roman" panose="02020603050405020304" pitchFamily="18" charset="0"/>
              </a:rPr>
              <a:t>Launch the next round of </a:t>
            </a:r>
            <a:r>
              <a:rPr lang="en-GB" sz="2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Large </a:t>
            </a:r>
            <a:r>
              <a:rPr lang="en-GB" sz="2200" dirty="0">
                <a:ea typeface="Calibri" panose="020F0502020204030204" pitchFamily="34" charset="0"/>
                <a:cs typeface="Times New Roman" panose="02020603050405020304" pitchFamily="18" charset="0"/>
              </a:rPr>
              <a:t>Grants </a:t>
            </a:r>
            <a:r>
              <a:rPr lang="en-GB" sz="2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scheme (£1-2.5mi)</a:t>
            </a:r>
            <a:endParaRPr lang="en-GB" sz="22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90"/>
              </a:spcBef>
              <a:spcAft>
                <a:spcPts val="800"/>
              </a:spcAft>
              <a:tabLst>
                <a:tab pos="302260" algn="l"/>
              </a:tabLst>
            </a:pPr>
            <a:r>
              <a:rPr lang="en-GB" sz="2200" dirty="0">
                <a:ea typeface="Calibri" panose="020F0502020204030204" pitchFamily="34" charset="0"/>
                <a:cs typeface="Times New Roman" panose="02020603050405020304" pitchFamily="18" charset="0"/>
              </a:rPr>
              <a:t>Invest at scale in major new ideas through the launch of the next Research Centres </a:t>
            </a:r>
            <a:r>
              <a:rPr lang="en-GB" sz="2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(£2.5 - £10 million)</a:t>
            </a:r>
          </a:p>
          <a:p>
            <a:pPr>
              <a:lnSpc>
                <a:spcPct val="107000"/>
              </a:lnSpc>
              <a:spcBef>
                <a:spcPts val="90"/>
              </a:spcBef>
              <a:spcAft>
                <a:spcPts val="800"/>
              </a:spcAft>
              <a:tabLst>
                <a:tab pos="302260" algn="l"/>
              </a:tabLst>
            </a:pPr>
            <a:r>
              <a:rPr lang="en-GB" sz="2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Horizon Scan for long-term research challenges, identify themes through researcher-led mechanisms such as ‘Big Ideas’ pipeline. We can </a:t>
            </a:r>
            <a:r>
              <a:rPr lang="en-GB" sz="22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influence</a:t>
            </a:r>
            <a:r>
              <a:rPr lang="en-GB" sz="2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too.</a:t>
            </a:r>
            <a:endParaRPr lang="en-GB" sz="2200" i="1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5137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9752" y="476672"/>
            <a:ext cx="5842992" cy="1143000"/>
          </a:xfrm>
        </p:spPr>
        <p:txBody>
          <a:bodyPr/>
          <a:lstStyle/>
          <a:p>
            <a:r>
              <a:rPr lang="en-GB" dirty="0" smtClean="0"/>
              <a:t>Funding for international research (and development)</a:t>
            </a: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10515" t="17719" r="14221" b="6486"/>
          <a:stretch/>
        </p:blipFill>
        <p:spPr>
          <a:xfrm>
            <a:off x="395536" y="1916832"/>
            <a:ext cx="7992888" cy="4525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6551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11760" y="476672"/>
            <a:ext cx="5842992" cy="1143000"/>
          </a:xfrm>
        </p:spPr>
        <p:txBody>
          <a:bodyPr/>
          <a:lstStyle/>
          <a:p>
            <a:r>
              <a:rPr lang="en-GB" dirty="0" smtClean="0"/>
              <a:t>Broadening the range of funders – Wellcome Trust as example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803672"/>
            <a:ext cx="8229600" cy="3633267"/>
          </a:xfrm>
        </p:spPr>
        <p:txBody>
          <a:bodyPr/>
          <a:lstStyle/>
          <a:p>
            <a:r>
              <a:rPr lang="en-GB" dirty="0" smtClean="0"/>
              <a:t>New strategy represents many of the wider trends in the funding landscape</a:t>
            </a:r>
          </a:p>
          <a:p>
            <a:r>
              <a:rPr lang="en-GB" dirty="0" smtClean="0"/>
              <a:t>Increasing international mechanisms</a:t>
            </a:r>
          </a:p>
          <a:p>
            <a:r>
              <a:rPr lang="en-GB" dirty="0" smtClean="0"/>
              <a:t>Challenge-led funding for teams</a:t>
            </a:r>
          </a:p>
          <a:p>
            <a:pPr lvl="1"/>
            <a:r>
              <a:rPr lang="en-GB" dirty="0" smtClean="0"/>
              <a:t>Global heating</a:t>
            </a:r>
          </a:p>
          <a:p>
            <a:pPr lvl="1"/>
            <a:r>
              <a:rPr lang="en-GB" dirty="0" smtClean="0"/>
              <a:t>Infectious diseases</a:t>
            </a:r>
          </a:p>
          <a:p>
            <a:pPr lvl="1"/>
            <a:r>
              <a:rPr lang="en-GB" dirty="0" smtClean="0"/>
              <a:t>Mental health</a:t>
            </a:r>
          </a:p>
          <a:p>
            <a:r>
              <a:rPr lang="en-GB" dirty="0" smtClean="0"/>
              <a:t>Flexibility for ECRs</a:t>
            </a:r>
          </a:p>
          <a:p>
            <a:r>
              <a:rPr lang="en-GB" dirty="0" smtClean="0"/>
              <a:t>Impact embedded</a:t>
            </a:r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04" t="9067" r="31042" b="7490"/>
          <a:stretch/>
        </p:blipFill>
        <p:spPr>
          <a:xfrm>
            <a:off x="6274500" y="3588582"/>
            <a:ext cx="2471737" cy="2439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358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562</TotalTime>
  <Words>331</Words>
  <Application>Microsoft Office PowerPoint</Application>
  <PresentationFormat>On-screen Show (4:3)</PresentationFormat>
  <Paragraphs>49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Times New Roman</vt:lpstr>
      <vt:lpstr>Office Theme</vt:lpstr>
      <vt:lpstr>PowerPoint Presentation</vt:lpstr>
      <vt:lpstr>Brief update on Oct 21 Spending Review</vt:lpstr>
      <vt:lpstr>UKRI and multidisciplinary bids</vt:lpstr>
      <vt:lpstr>Calls to advance the frontiers of social science</vt:lpstr>
      <vt:lpstr>Funding for international research (and development)</vt:lpstr>
      <vt:lpstr>Broadening the range of funders – Wellcome Trust as example</vt:lpstr>
    </vt:vector>
  </TitlesOfParts>
  <Company>University of Manchester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MZYSSPB2</dc:creator>
  <cp:lastModifiedBy>Chloe Jeffries</cp:lastModifiedBy>
  <cp:revision>24</cp:revision>
  <dcterms:created xsi:type="dcterms:W3CDTF">2012-06-12T15:56:20Z</dcterms:created>
  <dcterms:modified xsi:type="dcterms:W3CDTF">2022-01-27T15:42:29Z</dcterms:modified>
</cp:coreProperties>
</file>