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72" r:id="rId3"/>
    <p:sldId id="259" r:id="rId4"/>
    <p:sldId id="281" r:id="rId5"/>
    <p:sldId id="282" r:id="rId6"/>
    <p:sldId id="283" r:id="rId7"/>
    <p:sldId id="284" r:id="rId8"/>
    <p:sldId id="273" r:id="rId9"/>
    <p:sldId id="265" r:id="rId10"/>
    <p:sldId id="27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6D009D"/>
    <a:srgbClr val="DDC8F1"/>
    <a:srgbClr val="C0AAEF"/>
    <a:srgbClr val="B7DEE8"/>
    <a:srgbClr val="DCE6F2"/>
    <a:srgbClr val="FFF4CE"/>
    <a:srgbClr val="FFF1B3"/>
    <a:srgbClr val="B28FED"/>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60"/>
  </p:normalViewPr>
  <p:slideViewPr>
    <p:cSldViewPr snapToObjects="1">
      <p:cViewPr>
        <p:scale>
          <a:sx n="100" d="100"/>
          <a:sy n="100" d="100"/>
        </p:scale>
        <p:origin x="-123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FD90C87-81C4-0441-8174-92868A40C820}"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FD90C87-81C4-0441-8174-92868A40C820}"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FD90C87-81C4-0441-8174-92868A40C820}"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FD90C87-81C4-0441-8174-92868A40C820}"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FD90C87-81C4-0441-8174-92868A40C820}"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FD90C87-81C4-0441-8174-92868A40C820}"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FD90C87-81C4-0441-8174-92868A40C820}" type="datetimeFigureOut">
              <a:rPr lang="en-US" smtClean="0"/>
              <a:pPr/>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FD90C87-81C4-0441-8174-92868A40C820}" type="datetimeFigureOut">
              <a:rPr lang="en-US" smtClean="0"/>
              <a:pPr/>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90C87-81C4-0441-8174-92868A40C820}" type="datetimeFigureOut">
              <a:rPr lang="en-US" smtClean="0"/>
              <a:pPr/>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FD90C87-81C4-0441-8174-92868A40C820}"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FD90C87-81C4-0441-8174-92868A40C820}"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521A-2117-634E-8B7F-8F41BC526F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90C87-81C4-0441-8174-92868A40C820}" type="datetimeFigureOut">
              <a:rPr lang="en-US" smtClean="0"/>
              <a:pPr/>
              <a:t>6/7/2016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C521A-2117-634E-8B7F-8F41BC526F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6" name="Straight Connector 25"/>
          <p:cNvCxnSpPr/>
          <p:nvPr/>
        </p:nvCxnSpPr>
        <p:spPr>
          <a:xfrm>
            <a:off x="32544" y="3140968"/>
            <a:ext cx="9144000" cy="1588"/>
          </a:xfrm>
          <a:prstGeom prst="line">
            <a:avLst/>
          </a:prstGeom>
          <a:ln w="25400" cap="flat" cmpd="sng" algn="ctr">
            <a:solidFill>
              <a:schemeClr val="bg1">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UoM_LIMITED_SPACE_logo__white.png"/>
          <p:cNvPicPr>
            <a:picLocks noChangeAspect="1"/>
          </p:cNvPicPr>
          <p:nvPr/>
        </p:nvPicPr>
        <p:blipFill>
          <a:blip r:embed="rId3"/>
          <a:stretch>
            <a:fillRect/>
          </a:stretch>
        </p:blipFill>
        <p:spPr>
          <a:xfrm>
            <a:off x="381000" y="380096"/>
            <a:ext cx="1600200" cy="678666"/>
          </a:xfrm>
          <a:prstGeom prst="rect">
            <a:avLst/>
          </a:prstGeom>
        </p:spPr>
      </p:pic>
      <p:sp>
        <p:nvSpPr>
          <p:cNvPr id="15" name="TextBox 14"/>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
        <p:nvSpPr>
          <p:cNvPr id="17" name="TextBox 16"/>
          <p:cNvSpPr txBox="1"/>
          <p:nvPr/>
        </p:nvSpPr>
        <p:spPr>
          <a:xfrm>
            <a:off x="150937" y="1854349"/>
            <a:ext cx="8350122" cy="973691"/>
          </a:xfrm>
          <a:prstGeom prst="rect">
            <a:avLst/>
          </a:prstGeom>
          <a:noFill/>
        </p:spPr>
        <p:txBody>
          <a:bodyPr vert="horz" wrap="none" lIns="36000" tIns="46800" rIns="36000" bIns="46800" rtlCol="0" anchor="t" anchorCtr="0">
            <a:noAutofit/>
          </a:bodyPr>
          <a:lstStyle/>
          <a:p>
            <a:r>
              <a:rPr lang="en-GB" sz="3600" dirty="0" smtClean="0">
                <a:solidFill>
                  <a:srgbClr val="FFCC33"/>
                </a:solidFill>
                <a:latin typeface="Arial"/>
                <a:cs typeface="Arial"/>
              </a:rPr>
              <a:t>Summary </a:t>
            </a:r>
            <a:r>
              <a:rPr lang="en-GB" sz="3600" dirty="0">
                <a:solidFill>
                  <a:srgbClr val="FFCC33"/>
                </a:solidFill>
                <a:latin typeface="Arial"/>
                <a:cs typeface="Arial"/>
              </a:rPr>
              <a:t>findings from O</a:t>
            </a:r>
            <a:r>
              <a:rPr lang="en-GB" sz="3600" dirty="0" smtClean="0">
                <a:solidFill>
                  <a:srgbClr val="FFCC33"/>
                </a:solidFill>
                <a:latin typeface="Arial"/>
                <a:cs typeface="Arial"/>
              </a:rPr>
              <a:t>ffer Holder </a:t>
            </a:r>
            <a:r>
              <a:rPr lang="en-GB" sz="3600" dirty="0">
                <a:solidFill>
                  <a:srgbClr val="FFCC33"/>
                </a:solidFill>
                <a:latin typeface="Arial"/>
                <a:cs typeface="Arial"/>
              </a:rPr>
              <a:t>S</a:t>
            </a:r>
            <a:r>
              <a:rPr lang="en-GB" sz="3600" dirty="0" smtClean="0">
                <a:solidFill>
                  <a:srgbClr val="FFCC33"/>
                </a:solidFill>
                <a:latin typeface="Arial"/>
                <a:cs typeface="Arial"/>
              </a:rPr>
              <a:t>urvey </a:t>
            </a:r>
          </a:p>
          <a:p>
            <a:r>
              <a:rPr lang="en-GB" sz="3600" dirty="0" smtClean="0">
                <a:solidFill>
                  <a:srgbClr val="FFCC33"/>
                </a:solidFill>
                <a:latin typeface="Arial"/>
                <a:cs typeface="Arial"/>
              </a:rPr>
              <a:t>2016 and </a:t>
            </a:r>
            <a:r>
              <a:rPr lang="en-GB" sz="3600" dirty="0">
                <a:solidFill>
                  <a:srgbClr val="FFCC33"/>
                </a:solidFill>
                <a:latin typeface="Arial"/>
                <a:cs typeface="Arial"/>
              </a:rPr>
              <a:t>implications for </a:t>
            </a:r>
            <a:r>
              <a:rPr lang="en-GB" sz="3600" dirty="0" smtClean="0">
                <a:solidFill>
                  <a:srgbClr val="FFCC33"/>
                </a:solidFill>
                <a:latin typeface="Arial"/>
                <a:cs typeface="Arial"/>
              </a:rPr>
              <a:t>the future</a:t>
            </a:r>
            <a:endParaRPr lang="en-US" sz="3600" dirty="0">
              <a:solidFill>
                <a:srgbClr val="FFCC33"/>
              </a:solidFill>
              <a:latin typeface="Arial"/>
              <a:cs typeface="Arial"/>
            </a:endParaRPr>
          </a:p>
        </p:txBody>
      </p:sp>
      <p:sp>
        <p:nvSpPr>
          <p:cNvPr id="2" name="TextBox 1"/>
          <p:cNvSpPr txBox="1"/>
          <p:nvPr/>
        </p:nvSpPr>
        <p:spPr>
          <a:xfrm>
            <a:off x="251520" y="3776846"/>
            <a:ext cx="5954414" cy="830997"/>
          </a:xfrm>
          <a:prstGeom prst="rect">
            <a:avLst/>
          </a:prstGeom>
          <a:noFill/>
        </p:spPr>
        <p:txBody>
          <a:bodyPr wrap="square" rtlCol="0">
            <a:spAutoFit/>
          </a:bodyPr>
          <a:lstStyle/>
          <a:p>
            <a:r>
              <a:rPr lang="en-GB" sz="2400" dirty="0" smtClean="0">
                <a:solidFill>
                  <a:srgbClr val="FFCC33"/>
                </a:solidFill>
              </a:rPr>
              <a:t>Student Communications and Marketing Team June 2016</a:t>
            </a:r>
            <a:endParaRPr lang="en-GB" sz="2400" dirty="0">
              <a:solidFill>
                <a:srgbClr val="FFCC3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UoM_LIMITED_SPACE_logo__white.png"/>
          <p:cNvPicPr>
            <a:picLocks noChangeAspect="1"/>
          </p:cNvPicPr>
          <p:nvPr/>
        </p:nvPicPr>
        <p:blipFill>
          <a:blip r:embed="rId3"/>
          <a:stretch>
            <a:fillRect/>
          </a:stretch>
        </p:blipFill>
        <p:spPr>
          <a:xfrm>
            <a:off x="381000" y="380096"/>
            <a:ext cx="1600200" cy="678666"/>
          </a:xfrm>
          <a:prstGeom prst="rect">
            <a:avLst/>
          </a:prstGeom>
        </p:spPr>
      </p:pic>
      <p:sp>
        <p:nvSpPr>
          <p:cNvPr id="15" name="TextBox 14"/>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
        <p:nvSpPr>
          <p:cNvPr id="17" name="TextBox 16"/>
          <p:cNvSpPr txBox="1"/>
          <p:nvPr/>
        </p:nvSpPr>
        <p:spPr>
          <a:xfrm>
            <a:off x="990600" y="2438400"/>
            <a:ext cx="7162800" cy="1600200"/>
          </a:xfrm>
          <a:prstGeom prst="rect">
            <a:avLst/>
          </a:prstGeom>
          <a:noFill/>
        </p:spPr>
        <p:txBody>
          <a:bodyPr vert="horz" wrap="none" lIns="36000" tIns="46800" rIns="36000" bIns="46800" rtlCol="0" anchor="t" anchorCtr="0">
            <a:noAutofit/>
          </a:bodyPr>
          <a:lstStyle/>
          <a:p>
            <a:pPr algn="ctr"/>
            <a:r>
              <a:rPr lang="en-US" sz="3200" dirty="0" smtClean="0">
                <a:solidFill>
                  <a:srgbClr val="FFCC33"/>
                </a:solidFill>
                <a:latin typeface="Arial"/>
                <a:cs typeface="Arial"/>
              </a:rPr>
              <a:t>If you have any questions about this </a:t>
            </a:r>
          </a:p>
          <a:p>
            <a:pPr algn="ctr"/>
            <a:r>
              <a:rPr lang="en-US" sz="3200" dirty="0" smtClean="0">
                <a:solidFill>
                  <a:srgbClr val="FFCC33"/>
                </a:solidFill>
                <a:latin typeface="Arial"/>
                <a:cs typeface="Arial"/>
              </a:rPr>
              <a:t>market research, please contact </a:t>
            </a:r>
          </a:p>
          <a:p>
            <a:pPr algn="ctr"/>
            <a:r>
              <a:rPr lang="en-US" sz="3200" dirty="0" smtClean="0">
                <a:solidFill>
                  <a:srgbClr val="FFCC33"/>
                </a:solidFill>
                <a:latin typeface="Arial"/>
                <a:cs typeface="Arial"/>
              </a:rPr>
              <a:t>studentmarketing@manchester.ac.uk or 57591</a:t>
            </a:r>
            <a:endParaRPr lang="en-US" sz="3200" dirty="0">
              <a:solidFill>
                <a:srgbClr val="FFCC33"/>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21" name="Straight Connector 20"/>
          <p:cNvCxnSpPr/>
          <p:nvPr/>
        </p:nvCxnSpPr>
        <p:spPr>
          <a:xfrm>
            <a:off x="-10244" y="1484784"/>
            <a:ext cx="9144000" cy="1588"/>
          </a:xfrm>
          <a:prstGeom prst="line">
            <a:avLst/>
          </a:prstGeom>
          <a:ln w="25400" cap="flat" cmpd="sng" algn="ctr">
            <a:solidFill>
              <a:schemeClr val="bg1">
                <a:alpha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88672" y="548680"/>
            <a:ext cx="8241682" cy="710067"/>
          </a:xfrm>
          <a:prstGeom prst="rect">
            <a:avLst/>
          </a:prstGeom>
          <a:noFill/>
        </p:spPr>
        <p:txBody>
          <a:bodyPr vert="horz" wrap="none" lIns="36000" tIns="46800" rIns="36000" bIns="46800" rtlCol="0" anchor="t" anchorCtr="0">
            <a:noAutofit/>
          </a:bodyPr>
          <a:lstStyle/>
          <a:p>
            <a:r>
              <a:rPr lang="en-US" sz="3600" dirty="0">
                <a:solidFill>
                  <a:srgbClr val="6D009D"/>
                </a:solidFill>
                <a:latin typeface="Arial"/>
                <a:cs typeface="Arial"/>
              </a:rPr>
              <a:t>Offer holder survey 2016</a:t>
            </a:r>
          </a:p>
        </p:txBody>
      </p:sp>
      <p:sp>
        <p:nvSpPr>
          <p:cNvPr id="7" name="Content Placeholder 2"/>
          <p:cNvSpPr txBox="1">
            <a:spLocks/>
          </p:cNvSpPr>
          <p:nvPr/>
        </p:nvSpPr>
        <p:spPr>
          <a:xfrm>
            <a:off x="715982" y="1628800"/>
            <a:ext cx="7092360" cy="3701424"/>
          </a:xfrm>
          <a:prstGeom prst="rect">
            <a:avLst/>
          </a:prstGeom>
        </p:spPr>
        <p:txBody>
          <a:bodyPr vert="horz" wrap="square" lIns="91440" tIns="45720" rIns="91440" bIns="45720" rtlCol="0">
            <a:noAutofit/>
          </a:bodyPr>
          <a:lstStyle/>
          <a:p>
            <a:r>
              <a:rPr lang="en-US" sz="2400" dirty="0">
                <a:solidFill>
                  <a:srgbClr val="646464"/>
                </a:solidFill>
                <a:latin typeface="Arial"/>
                <a:cs typeface="Arial"/>
              </a:rPr>
              <a:t>-</a:t>
            </a:r>
            <a:r>
              <a:rPr lang="en-GB" sz="2400" dirty="0">
                <a:solidFill>
                  <a:srgbClr val="646464"/>
                </a:solidFill>
                <a:latin typeface="Arial"/>
                <a:cs typeface="Arial"/>
              </a:rPr>
              <a:t>Survey primary objective to ensure the University is meeting the information needs of offer holders, providing the right information at the right time</a:t>
            </a:r>
          </a:p>
          <a:p>
            <a:r>
              <a:rPr lang="en-GB" sz="2400" dirty="0">
                <a:solidFill>
                  <a:srgbClr val="646464"/>
                </a:solidFill>
                <a:latin typeface="Arial"/>
                <a:cs typeface="Arial"/>
              </a:rPr>
              <a:t>-Asked about:</a:t>
            </a:r>
          </a:p>
          <a:p>
            <a:pPr marL="342900" indent="-342900">
              <a:buFont typeface="Arial" pitchFamily="34" charset="0"/>
              <a:buChar char="•"/>
            </a:pPr>
            <a:r>
              <a:rPr lang="en-GB" dirty="0">
                <a:solidFill>
                  <a:srgbClr val="646464"/>
                </a:solidFill>
                <a:latin typeface="Arial"/>
                <a:cs typeface="Arial"/>
              </a:rPr>
              <a:t>Offer letter leaflet</a:t>
            </a:r>
          </a:p>
          <a:p>
            <a:pPr marL="342900" indent="-342900">
              <a:buFont typeface="Arial" pitchFamily="34" charset="0"/>
              <a:buChar char="•"/>
            </a:pPr>
            <a:r>
              <a:rPr lang="en-GB" dirty="0">
                <a:solidFill>
                  <a:srgbClr val="646464"/>
                </a:solidFill>
                <a:latin typeface="Arial"/>
                <a:cs typeface="Arial"/>
              </a:rPr>
              <a:t>Manchester Advantage (home and international)</a:t>
            </a:r>
          </a:p>
          <a:p>
            <a:pPr marL="342900" indent="-342900">
              <a:buFont typeface="Arial" pitchFamily="34" charset="0"/>
              <a:buChar char="•"/>
            </a:pPr>
            <a:r>
              <a:rPr lang="en-GB" dirty="0">
                <a:solidFill>
                  <a:srgbClr val="646464"/>
                </a:solidFill>
                <a:latin typeface="Arial"/>
                <a:cs typeface="Arial"/>
              </a:rPr>
              <a:t>Living in Manchester</a:t>
            </a:r>
          </a:p>
          <a:p>
            <a:pPr marL="342900" indent="-342900">
              <a:buFont typeface="Arial" pitchFamily="34" charset="0"/>
              <a:buChar char="•"/>
            </a:pPr>
            <a:r>
              <a:rPr lang="en-GB" dirty="0">
                <a:solidFill>
                  <a:srgbClr val="646464"/>
                </a:solidFill>
                <a:latin typeface="Arial"/>
                <a:cs typeface="Arial"/>
              </a:rPr>
              <a:t>E-advantage</a:t>
            </a:r>
          </a:p>
        </p:txBody>
      </p:sp>
      <p:sp>
        <p:nvSpPr>
          <p:cNvPr id="8" name="Rectangle 7"/>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381168"/>
            <a:ext cx="1337305" cy="18981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4548826"/>
            <a:ext cx="1887115" cy="134938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1540" y="4548826"/>
            <a:ext cx="1860431" cy="134001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5116" y="4545502"/>
            <a:ext cx="1872208" cy="1341958"/>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4381168"/>
            <a:ext cx="1224136" cy="197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39552" y="2089776"/>
            <a:ext cx="8424936" cy="1567824"/>
          </a:xfrm>
          <a:prstGeom prst="rect">
            <a:avLst/>
          </a:prstGeom>
          <a:noFill/>
        </p:spPr>
        <p:txBody>
          <a:bodyPr vert="horz" wrap="square" lIns="36000" tIns="46800" rIns="36000" bIns="46800" rtlCol="0" anchor="t" anchorCtr="0">
            <a:noAutofit/>
          </a:bodyPr>
          <a:lstStyle/>
          <a:p>
            <a:r>
              <a:rPr lang="en-US" sz="2200" dirty="0" smtClean="0">
                <a:solidFill>
                  <a:srgbClr val="646464"/>
                </a:solidFill>
                <a:latin typeface="Arial"/>
                <a:cs typeface="Arial"/>
              </a:rPr>
              <a:t>-Survey sent in offer holder e-newsletter, e-advantage, in April 2016</a:t>
            </a:r>
          </a:p>
          <a:p>
            <a:r>
              <a:rPr lang="en-US" sz="2200" dirty="0" smtClean="0">
                <a:solidFill>
                  <a:srgbClr val="646464"/>
                </a:solidFill>
                <a:latin typeface="Arial"/>
                <a:cs typeface="Arial"/>
              </a:rPr>
              <a:t>-Survey created and </a:t>
            </a:r>
            <a:r>
              <a:rPr lang="en-US" sz="2200" dirty="0" err="1" smtClean="0">
                <a:solidFill>
                  <a:srgbClr val="646464"/>
                </a:solidFill>
                <a:latin typeface="Arial"/>
                <a:cs typeface="Arial"/>
              </a:rPr>
              <a:t>analysed</a:t>
            </a:r>
            <a:r>
              <a:rPr lang="en-US" sz="2200" dirty="0" smtClean="0">
                <a:solidFill>
                  <a:srgbClr val="646464"/>
                </a:solidFill>
                <a:latin typeface="Arial"/>
                <a:cs typeface="Arial"/>
              </a:rPr>
              <a:t> by Janice Ellis</a:t>
            </a:r>
            <a:r>
              <a:rPr lang="en-US" sz="2200" dirty="0">
                <a:solidFill>
                  <a:srgbClr val="646464"/>
                </a:solidFill>
                <a:latin typeface="Arial"/>
                <a:cs typeface="Arial"/>
              </a:rPr>
              <a:t>, Market Research Coordinator, Division of Communications and Marketing</a:t>
            </a:r>
            <a:endParaRPr lang="en-US" sz="2200" dirty="0" smtClean="0">
              <a:solidFill>
                <a:srgbClr val="646464"/>
              </a:solidFill>
              <a:latin typeface="Arial"/>
              <a:cs typeface="Arial"/>
            </a:endParaRPr>
          </a:p>
          <a:p>
            <a:r>
              <a:rPr lang="en-US" sz="2200" dirty="0" smtClean="0">
                <a:solidFill>
                  <a:srgbClr val="646464"/>
                </a:solidFill>
                <a:latin typeface="Arial"/>
                <a:cs typeface="Arial"/>
              </a:rPr>
              <a:t>-</a:t>
            </a:r>
            <a:r>
              <a:rPr lang="en-GB" sz="2200" dirty="0" smtClean="0">
                <a:solidFill>
                  <a:srgbClr val="646464"/>
                </a:solidFill>
                <a:latin typeface="Arial"/>
                <a:cs typeface="Arial"/>
              </a:rPr>
              <a:t>2,970 offer holders </a:t>
            </a:r>
            <a:r>
              <a:rPr lang="en-GB" sz="2200" dirty="0">
                <a:solidFill>
                  <a:srgbClr val="646464"/>
                </a:solidFill>
                <a:latin typeface="Arial"/>
                <a:cs typeface="Arial"/>
              </a:rPr>
              <a:t>completed the </a:t>
            </a:r>
            <a:r>
              <a:rPr lang="en-GB" sz="2200" dirty="0" smtClean="0">
                <a:solidFill>
                  <a:srgbClr val="646464"/>
                </a:solidFill>
                <a:latin typeface="Arial"/>
                <a:cs typeface="Arial"/>
              </a:rPr>
              <a:t>survey comprised of:</a:t>
            </a:r>
          </a:p>
          <a:p>
            <a:r>
              <a:rPr lang="en-GB" sz="700" dirty="0" smtClean="0">
                <a:solidFill>
                  <a:srgbClr val="646464"/>
                </a:solidFill>
                <a:latin typeface="Arial"/>
                <a:cs typeface="Arial"/>
              </a:rPr>
              <a:t/>
            </a:r>
            <a:br>
              <a:rPr lang="en-GB" sz="700" dirty="0" smtClean="0">
                <a:solidFill>
                  <a:srgbClr val="646464"/>
                </a:solidFill>
                <a:latin typeface="Arial"/>
                <a:cs typeface="Arial"/>
              </a:rPr>
            </a:br>
            <a:r>
              <a:rPr lang="en-GB" dirty="0" smtClean="0">
                <a:solidFill>
                  <a:srgbClr val="646464"/>
                </a:solidFill>
                <a:latin typeface="Arial"/>
                <a:cs typeface="Arial"/>
              </a:rPr>
              <a:t>3% from foundation programmes </a:t>
            </a:r>
          </a:p>
          <a:p>
            <a:r>
              <a:rPr lang="en-GB" dirty="0" smtClean="0">
                <a:solidFill>
                  <a:srgbClr val="646464"/>
                </a:solidFill>
                <a:latin typeface="Arial"/>
                <a:cs typeface="Arial"/>
              </a:rPr>
              <a:t>73</a:t>
            </a:r>
            <a:r>
              <a:rPr lang="en-GB" dirty="0">
                <a:solidFill>
                  <a:srgbClr val="646464"/>
                </a:solidFill>
                <a:latin typeface="Arial"/>
                <a:cs typeface="Arial"/>
              </a:rPr>
              <a:t>% undergraduate</a:t>
            </a:r>
          </a:p>
          <a:p>
            <a:r>
              <a:rPr lang="en-GB" dirty="0">
                <a:solidFill>
                  <a:srgbClr val="646464"/>
                </a:solidFill>
                <a:latin typeface="Arial"/>
                <a:cs typeface="Arial"/>
              </a:rPr>
              <a:t>21% postgraduate taught</a:t>
            </a:r>
          </a:p>
          <a:p>
            <a:r>
              <a:rPr lang="en-GB" dirty="0">
                <a:solidFill>
                  <a:srgbClr val="646464"/>
                </a:solidFill>
                <a:latin typeface="Arial"/>
                <a:cs typeface="Arial"/>
              </a:rPr>
              <a:t>3% postgraduate </a:t>
            </a:r>
            <a:r>
              <a:rPr lang="en-GB" dirty="0" smtClean="0">
                <a:solidFill>
                  <a:srgbClr val="646464"/>
                </a:solidFill>
                <a:latin typeface="Arial"/>
                <a:cs typeface="Arial"/>
              </a:rPr>
              <a:t>research</a:t>
            </a:r>
          </a:p>
          <a:p>
            <a:endParaRPr lang="en-GB" dirty="0">
              <a:solidFill>
                <a:srgbClr val="646464"/>
              </a:solidFill>
              <a:latin typeface="Arial"/>
              <a:cs typeface="Arial"/>
            </a:endParaRPr>
          </a:p>
          <a:p>
            <a:r>
              <a:rPr lang="en-GB" dirty="0" smtClean="0">
                <a:solidFill>
                  <a:srgbClr val="646464"/>
                </a:solidFill>
                <a:latin typeface="Arial"/>
                <a:cs typeface="Arial"/>
              </a:rPr>
              <a:t>58% UK respondents </a:t>
            </a:r>
          </a:p>
          <a:p>
            <a:r>
              <a:rPr lang="en-GB" dirty="0" smtClean="0">
                <a:solidFill>
                  <a:srgbClr val="646464"/>
                </a:solidFill>
                <a:latin typeface="Arial"/>
                <a:cs typeface="Arial"/>
              </a:rPr>
              <a:t>13% EU respondents </a:t>
            </a:r>
          </a:p>
          <a:p>
            <a:r>
              <a:rPr lang="en-GB" dirty="0" smtClean="0">
                <a:solidFill>
                  <a:srgbClr val="646464"/>
                </a:solidFill>
                <a:latin typeface="Arial"/>
                <a:cs typeface="Arial"/>
              </a:rPr>
              <a:t>29% international respondents</a:t>
            </a:r>
            <a:endParaRPr lang="en-US" dirty="0">
              <a:solidFill>
                <a:srgbClr val="646464"/>
              </a:solidFill>
              <a:latin typeface="Arial"/>
              <a:cs typeface="Arial"/>
            </a:endParaRPr>
          </a:p>
        </p:txBody>
      </p:sp>
      <p:sp>
        <p:nvSpPr>
          <p:cNvPr id="18" name="TextBox 17"/>
          <p:cNvSpPr txBox="1"/>
          <p:nvPr/>
        </p:nvSpPr>
        <p:spPr>
          <a:xfrm>
            <a:off x="749918" y="838200"/>
            <a:ext cx="8241682" cy="710067"/>
          </a:xfrm>
          <a:prstGeom prst="rect">
            <a:avLst/>
          </a:prstGeom>
          <a:noFill/>
        </p:spPr>
        <p:txBody>
          <a:bodyPr vert="horz" wrap="none" lIns="36000" tIns="46800" rIns="36000" bIns="46800" rtlCol="0" anchor="t" anchorCtr="0">
            <a:noAutofit/>
          </a:bodyPr>
          <a:lstStyle/>
          <a:p>
            <a:r>
              <a:rPr lang="en-US" sz="3600" dirty="0" smtClean="0">
                <a:solidFill>
                  <a:srgbClr val="6D009D"/>
                </a:solidFill>
                <a:latin typeface="Arial"/>
                <a:cs typeface="Arial"/>
              </a:rPr>
              <a:t>Offer holder survey 2016</a:t>
            </a:r>
            <a:endParaRPr lang="en-US" sz="3600" dirty="0">
              <a:solidFill>
                <a:srgbClr val="6D009D"/>
              </a:solidFill>
              <a:latin typeface="Arial"/>
              <a:cs typeface="Arial"/>
            </a:endParaRPr>
          </a:p>
        </p:txBody>
      </p:sp>
      <p:cxnSp>
        <p:nvCxnSpPr>
          <p:cNvPr id="22" name="Straight Connector 21"/>
          <p:cNvCxnSpPr/>
          <p:nvPr/>
        </p:nvCxnSpPr>
        <p:spPr>
          <a:xfrm>
            <a:off x="0" y="1828800"/>
            <a:ext cx="9144000" cy="1588"/>
          </a:xfrm>
          <a:prstGeom prst="line">
            <a:avLst/>
          </a:prstGeom>
          <a:ln w="25400" cap="flat" cmpd="sng" algn="ctr">
            <a:solidFill>
              <a:srgbClr val="6D009D">
                <a:alpha val="25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180000">
            <a:off x="4759584" y="3767403"/>
            <a:ext cx="3547376" cy="2113692"/>
          </a:xfrm>
          <a:prstGeom prst="rect">
            <a:avLst/>
          </a:prstGeom>
          <a:noFill/>
          <a:ln w="3175" cap="flat" cmpd="sng" algn="ctr">
            <a:noFill/>
            <a:prstDash val="solid"/>
            <a:round/>
            <a:headEnd type="none" w="med" len="med"/>
            <a:tailEnd type="none" w="med" len="med"/>
          </a:ln>
          <a:effectLst>
            <a:outerShdw blurRad="190500" dist="38100" dir="2700000">
              <a:srgbClr val="000000">
                <a:alpha val="3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719008" y="1981404"/>
            <a:ext cx="7543801" cy="1567824"/>
          </a:xfrm>
          <a:prstGeom prst="rect">
            <a:avLst/>
          </a:prstGeom>
          <a:noFill/>
        </p:spPr>
        <p:txBody>
          <a:bodyPr vert="horz" wrap="square" lIns="36000" tIns="46800" rIns="36000" bIns="46800" rtlCol="0" anchor="t" anchorCtr="0">
            <a:noAutofit/>
          </a:bodyPr>
          <a:lstStyle/>
          <a:p>
            <a:r>
              <a:rPr lang="en-GB" sz="2200" dirty="0" smtClean="0">
                <a:solidFill>
                  <a:srgbClr val="646464"/>
                </a:solidFill>
                <a:latin typeface="Arial"/>
                <a:cs typeface="Arial"/>
              </a:rPr>
              <a:t>Full report </a:t>
            </a:r>
            <a:r>
              <a:rPr lang="en-GB" sz="2200" dirty="0">
                <a:solidFill>
                  <a:srgbClr val="646464"/>
                </a:solidFill>
                <a:latin typeface="Arial"/>
                <a:cs typeface="Arial"/>
              </a:rPr>
              <a:t>available at http://</a:t>
            </a:r>
            <a:r>
              <a:rPr lang="en-GB" sz="2200" dirty="0" smtClean="0">
                <a:solidFill>
                  <a:srgbClr val="646464"/>
                </a:solidFill>
                <a:latin typeface="Arial"/>
                <a:cs typeface="Arial"/>
              </a:rPr>
              <a:t>bit.ly/1ZqYjZJ </a:t>
            </a:r>
          </a:p>
          <a:p>
            <a:endParaRPr lang="en-GB" sz="2200" dirty="0">
              <a:solidFill>
                <a:srgbClr val="646464"/>
              </a:solidFill>
              <a:latin typeface="Arial"/>
              <a:cs typeface="Arial"/>
            </a:endParaRPr>
          </a:p>
        </p:txBody>
      </p:sp>
      <p:sp>
        <p:nvSpPr>
          <p:cNvPr id="18" name="TextBox 17"/>
          <p:cNvSpPr txBox="1"/>
          <p:nvPr/>
        </p:nvSpPr>
        <p:spPr>
          <a:xfrm>
            <a:off x="749918" y="838200"/>
            <a:ext cx="8241682" cy="710067"/>
          </a:xfrm>
          <a:prstGeom prst="rect">
            <a:avLst/>
          </a:prstGeom>
          <a:noFill/>
        </p:spPr>
        <p:txBody>
          <a:bodyPr vert="horz" wrap="none" lIns="36000" tIns="46800" rIns="36000" bIns="46800" rtlCol="0" anchor="t" anchorCtr="0">
            <a:noAutofit/>
          </a:bodyPr>
          <a:lstStyle/>
          <a:p>
            <a:r>
              <a:rPr lang="en-US" sz="3600" dirty="0" smtClean="0">
                <a:solidFill>
                  <a:srgbClr val="6D009D"/>
                </a:solidFill>
                <a:latin typeface="Arial"/>
                <a:cs typeface="Arial"/>
              </a:rPr>
              <a:t>Offer holder survey 2016</a:t>
            </a:r>
            <a:endParaRPr lang="en-US" sz="3600" dirty="0">
              <a:solidFill>
                <a:srgbClr val="6D009D"/>
              </a:solidFill>
              <a:latin typeface="Arial"/>
              <a:cs typeface="Arial"/>
            </a:endParaRPr>
          </a:p>
        </p:txBody>
      </p:sp>
      <p:cxnSp>
        <p:nvCxnSpPr>
          <p:cNvPr id="22" name="Straight Connector 21"/>
          <p:cNvCxnSpPr/>
          <p:nvPr/>
        </p:nvCxnSpPr>
        <p:spPr>
          <a:xfrm>
            <a:off x="0" y="1828800"/>
            <a:ext cx="9144000" cy="1588"/>
          </a:xfrm>
          <a:prstGeom prst="line">
            <a:avLst/>
          </a:prstGeom>
          <a:ln w="25400" cap="flat" cmpd="sng" algn="ctr">
            <a:solidFill>
              <a:srgbClr val="6D009D">
                <a:alpha val="25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20206"/>
            <a:ext cx="2484245" cy="1895636"/>
          </a:xfrm>
          <a:prstGeom prst="rect">
            <a:avLst/>
          </a:prstGeom>
          <a:noFill/>
          <a:ln w="190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653905"/>
            <a:ext cx="2675612" cy="2007344"/>
          </a:xfrm>
          <a:prstGeom prst="rect">
            <a:avLst/>
          </a:prstGeom>
          <a:noFill/>
          <a:ln w="190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945" y="4509120"/>
            <a:ext cx="2556864" cy="1999134"/>
          </a:xfrm>
          <a:prstGeom prst="rect">
            <a:avLst/>
          </a:prstGeom>
          <a:noFill/>
          <a:ln w="190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12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21" name="Straight Connector 20"/>
          <p:cNvCxnSpPr/>
          <p:nvPr/>
        </p:nvCxnSpPr>
        <p:spPr>
          <a:xfrm>
            <a:off x="-10244" y="1484784"/>
            <a:ext cx="9144000" cy="1588"/>
          </a:xfrm>
          <a:prstGeom prst="line">
            <a:avLst/>
          </a:prstGeom>
          <a:ln w="25400" cap="flat" cmpd="sng" algn="ctr">
            <a:solidFill>
              <a:schemeClr val="bg1">
                <a:alpha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88672" y="548680"/>
            <a:ext cx="8241682" cy="710067"/>
          </a:xfrm>
          <a:prstGeom prst="rect">
            <a:avLst/>
          </a:prstGeom>
          <a:noFill/>
        </p:spPr>
        <p:txBody>
          <a:bodyPr vert="horz" wrap="none" lIns="36000" tIns="46800" rIns="36000" bIns="46800" rtlCol="0" anchor="t" anchorCtr="0">
            <a:noAutofit/>
          </a:bodyPr>
          <a:lstStyle/>
          <a:p>
            <a:r>
              <a:rPr lang="en-US" sz="3600" dirty="0" smtClean="0">
                <a:solidFill>
                  <a:srgbClr val="6D009D"/>
                </a:solidFill>
                <a:latin typeface="Arial"/>
                <a:cs typeface="Arial"/>
              </a:rPr>
              <a:t>Headline findings</a:t>
            </a:r>
            <a:endParaRPr lang="en-US" sz="3600" dirty="0">
              <a:solidFill>
                <a:srgbClr val="6D009D"/>
              </a:solidFill>
              <a:latin typeface="Arial"/>
              <a:cs typeface="Arial"/>
            </a:endParaRPr>
          </a:p>
        </p:txBody>
      </p:sp>
      <p:sp>
        <p:nvSpPr>
          <p:cNvPr id="7" name="Content Placeholder 2"/>
          <p:cNvSpPr txBox="1">
            <a:spLocks/>
          </p:cNvSpPr>
          <p:nvPr/>
        </p:nvSpPr>
        <p:spPr>
          <a:xfrm>
            <a:off x="703456" y="1916832"/>
            <a:ext cx="7092360" cy="3701424"/>
          </a:xfrm>
          <a:prstGeom prst="rect">
            <a:avLst/>
          </a:prstGeom>
        </p:spPr>
        <p:txBody>
          <a:bodyPr vert="horz" wrap="square" lIns="91440" tIns="45720" rIns="91440" bIns="45720" rtlCol="0">
            <a:noAutofit/>
          </a:bodyPr>
          <a:lstStyle/>
          <a:p>
            <a:pPr marL="342900" indent="-342900">
              <a:buFontTx/>
              <a:buChar char="-"/>
            </a:pPr>
            <a:r>
              <a:rPr lang="en-GB" sz="2200" b="1" dirty="0" smtClean="0">
                <a:solidFill>
                  <a:srgbClr val="646464"/>
                </a:solidFill>
                <a:latin typeface="Arial"/>
                <a:cs typeface="Arial"/>
              </a:rPr>
              <a:t>Overall…</a:t>
            </a:r>
            <a:br>
              <a:rPr lang="en-GB" sz="2200" b="1" dirty="0" smtClean="0">
                <a:solidFill>
                  <a:srgbClr val="646464"/>
                </a:solidFill>
                <a:latin typeface="Arial"/>
                <a:cs typeface="Arial"/>
              </a:rPr>
            </a:br>
            <a:endParaRPr lang="en-GB" sz="1100" b="1" dirty="0" smtClean="0">
              <a:solidFill>
                <a:srgbClr val="646464"/>
              </a:solidFill>
              <a:latin typeface="Arial"/>
              <a:cs typeface="Arial"/>
            </a:endParaRPr>
          </a:p>
          <a:p>
            <a:r>
              <a:rPr lang="en-GB" sz="2000" dirty="0">
                <a:solidFill>
                  <a:srgbClr val="646464"/>
                </a:solidFill>
                <a:latin typeface="Arial"/>
                <a:cs typeface="Arial"/>
              </a:rPr>
              <a:t>When asked to give a </a:t>
            </a:r>
            <a:r>
              <a:rPr lang="en-GB" sz="2000" b="1" dirty="0">
                <a:solidFill>
                  <a:srgbClr val="646464"/>
                </a:solidFill>
                <a:latin typeface="Arial"/>
                <a:cs typeface="Arial"/>
              </a:rPr>
              <a:t>combined overall rating for the brochures </a:t>
            </a:r>
            <a:r>
              <a:rPr lang="en-GB" sz="2000" dirty="0">
                <a:solidFill>
                  <a:srgbClr val="646464"/>
                </a:solidFill>
                <a:latin typeface="Arial"/>
                <a:cs typeface="Arial"/>
              </a:rPr>
              <a:t>they received, </a:t>
            </a:r>
            <a:r>
              <a:rPr lang="en-GB" sz="2000" b="1" dirty="0">
                <a:solidFill>
                  <a:srgbClr val="646464"/>
                </a:solidFill>
                <a:latin typeface="Arial"/>
                <a:cs typeface="Arial"/>
              </a:rPr>
              <a:t>94% </a:t>
            </a:r>
            <a:r>
              <a:rPr lang="en-GB" sz="2000" dirty="0" smtClean="0">
                <a:solidFill>
                  <a:srgbClr val="646464"/>
                </a:solidFill>
                <a:latin typeface="Arial"/>
                <a:cs typeface="Arial"/>
              </a:rPr>
              <a:t>of respondents </a:t>
            </a:r>
            <a:r>
              <a:rPr lang="en-GB" sz="2000" dirty="0">
                <a:solidFill>
                  <a:srgbClr val="646464"/>
                </a:solidFill>
                <a:latin typeface="Arial"/>
                <a:cs typeface="Arial"/>
              </a:rPr>
              <a:t>rated the brochures </a:t>
            </a:r>
            <a:r>
              <a:rPr lang="en-GB" sz="2000" b="1" dirty="0">
                <a:solidFill>
                  <a:srgbClr val="646464"/>
                </a:solidFill>
                <a:latin typeface="Arial"/>
                <a:cs typeface="Arial"/>
              </a:rPr>
              <a:t>good or very good</a:t>
            </a:r>
            <a:r>
              <a:rPr lang="en-GB" sz="2000" dirty="0">
                <a:solidFill>
                  <a:srgbClr val="646464"/>
                </a:solidFill>
                <a:latin typeface="Arial"/>
                <a:cs typeface="Arial"/>
              </a:rPr>
              <a:t>. High ratings were received across </a:t>
            </a:r>
            <a:r>
              <a:rPr lang="en-GB" sz="2000" dirty="0" smtClean="0">
                <a:solidFill>
                  <a:srgbClr val="646464"/>
                </a:solidFill>
                <a:latin typeface="Arial"/>
                <a:cs typeface="Arial"/>
              </a:rPr>
              <a:t>all respondent </a:t>
            </a:r>
            <a:r>
              <a:rPr lang="en-GB" sz="2000" dirty="0">
                <a:solidFill>
                  <a:srgbClr val="646464"/>
                </a:solidFill>
                <a:latin typeface="Arial"/>
                <a:cs typeface="Arial"/>
              </a:rPr>
              <a:t>groups </a:t>
            </a:r>
            <a:r>
              <a:rPr lang="en-GB" sz="2000" dirty="0" smtClean="0">
                <a:solidFill>
                  <a:srgbClr val="646464"/>
                </a:solidFill>
                <a:latin typeface="Arial"/>
                <a:cs typeface="Arial"/>
              </a:rPr>
              <a:t>(by </a:t>
            </a:r>
            <a:r>
              <a:rPr lang="en-GB" sz="2000" dirty="0">
                <a:solidFill>
                  <a:srgbClr val="646464"/>
                </a:solidFill>
                <a:latin typeface="Arial"/>
                <a:cs typeface="Arial"/>
              </a:rPr>
              <a:t>origin and by level of study</a:t>
            </a:r>
            <a:r>
              <a:rPr lang="en-GB" sz="2000" dirty="0" smtClean="0">
                <a:solidFill>
                  <a:srgbClr val="646464"/>
                </a:solidFill>
                <a:latin typeface="Arial"/>
                <a:cs typeface="Arial"/>
              </a:rPr>
              <a:t>).</a:t>
            </a:r>
          </a:p>
          <a:p>
            <a:endParaRPr lang="en-GB" sz="2000" dirty="0">
              <a:solidFill>
                <a:srgbClr val="646464"/>
              </a:solidFill>
              <a:latin typeface="Arial"/>
              <a:cs typeface="Arial"/>
            </a:endParaRPr>
          </a:p>
          <a:p>
            <a:r>
              <a:rPr lang="en-GB" sz="2000" dirty="0">
                <a:solidFill>
                  <a:srgbClr val="646464"/>
                </a:solidFill>
                <a:latin typeface="Arial"/>
                <a:cs typeface="Arial"/>
              </a:rPr>
              <a:t>-</a:t>
            </a:r>
            <a:r>
              <a:rPr lang="en-GB" sz="2000" dirty="0" smtClean="0">
                <a:solidFill>
                  <a:srgbClr val="646464"/>
                </a:solidFill>
                <a:latin typeface="Arial"/>
                <a:cs typeface="Arial"/>
              </a:rPr>
              <a:t>Most </a:t>
            </a:r>
            <a:r>
              <a:rPr lang="en-GB" sz="2000" dirty="0">
                <a:solidFill>
                  <a:srgbClr val="646464"/>
                </a:solidFill>
                <a:latin typeface="Arial"/>
                <a:cs typeface="Arial"/>
              </a:rPr>
              <a:t>respondents </a:t>
            </a:r>
            <a:r>
              <a:rPr lang="en-GB" sz="2000" b="1" dirty="0">
                <a:solidFill>
                  <a:srgbClr val="646464"/>
                </a:solidFill>
                <a:latin typeface="Arial"/>
                <a:cs typeface="Arial"/>
              </a:rPr>
              <a:t>(90%) welcome post-offer information from universities</a:t>
            </a:r>
            <a:r>
              <a:rPr lang="en-GB" sz="2000" dirty="0">
                <a:solidFill>
                  <a:srgbClr val="646464"/>
                </a:solidFill>
                <a:latin typeface="Arial"/>
                <a:cs typeface="Arial"/>
              </a:rPr>
              <a:t>, and 70% agree </a:t>
            </a:r>
            <a:r>
              <a:rPr lang="en-GB" sz="2000" dirty="0" smtClean="0">
                <a:solidFill>
                  <a:srgbClr val="646464"/>
                </a:solidFill>
                <a:latin typeface="Arial"/>
                <a:cs typeface="Arial"/>
              </a:rPr>
              <a:t>they are </a:t>
            </a:r>
            <a:r>
              <a:rPr lang="en-GB" sz="2000" dirty="0">
                <a:solidFill>
                  <a:srgbClr val="646464"/>
                </a:solidFill>
                <a:latin typeface="Arial"/>
                <a:cs typeface="Arial"/>
              </a:rPr>
              <a:t>more likely to accept an offer from a university that provides further (post-offer) </a:t>
            </a:r>
            <a:r>
              <a:rPr lang="en-GB" sz="2000" dirty="0" smtClean="0">
                <a:solidFill>
                  <a:srgbClr val="646464"/>
                </a:solidFill>
                <a:latin typeface="Arial"/>
                <a:cs typeface="Arial"/>
              </a:rPr>
              <a:t>information.</a:t>
            </a:r>
            <a:endParaRPr lang="en-GB" sz="2000" dirty="0">
              <a:solidFill>
                <a:srgbClr val="646464"/>
              </a:solidFill>
              <a:latin typeface="Arial"/>
              <a:cs typeface="Arial"/>
            </a:endParaRPr>
          </a:p>
          <a:p>
            <a:endParaRPr lang="en-US" sz="2000" b="1" dirty="0">
              <a:solidFill>
                <a:srgbClr val="646464"/>
              </a:solidFill>
              <a:latin typeface="Arial"/>
              <a:cs typeface="Arial"/>
            </a:endParaRPr>
          </a:p>
        </p:txBody>
      </p:sp>
      <p:sp>
        <p:nvSpPr>
          <p:cNvPr id="8" name="Rectangle 7"/>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Tree>
    <p:extLst>
      <p:ext uri="{BB962C8B-B14F-4D97-AF65-F5344CB8AC3E}">
        <p14:creationId xmlns:p14="http://schemas.microsoft.com/office/powerpoint/2010/main" val="143409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673718" y="692696"/>
            <a:ext cx="8241682" cy="710067"/>
          </a:xfrm>
          <a:prstGeom prst="rect">
            <a:avLst/>
          </a:prstGeom>
          <a:noFill/>
        </p:spPr>
        <p:txBody>
          <a:bodyPr vert="horz" wrap="none" lIns="36000" tIns="46800" rIns="36000" bIns="46800" rtlCol="0" anchor="t" anchorCtr="0">
            <a:noAutofit/>
          </a:bodyPr>
          <a:lstStyle/>
          <a:p>
            <a:r>
              <a:rPr lang="en-US" sz="3600" dirty="0">
                <a:solidFill>
                  <a:srgbClr val="6D009D"/>
                </a:solidFill>
                <a:latin typeface="Arial"/>
                <a:cs typeface="Arial"/>
              </a:rPr>
              <a:t>Headline findings</a:t>
            </a:r>
          </a:p>
        </p:txBody>
      </p:sp>
      <p:cxnSp>
        <p:nvCxnSpPr>
          <p:cNvPr id="22" name="Straight Connector 21"/>
          <p:cNvCxnSpPr/>
          <p:nvPr/>
        </p:nvCxnSpPr>
        <p:spPr>
          <a:xfrm>
            <a:off x="0" y="1828800"/>
            <a:ext cx="9144000" cy="1588"/>
          </a:xfrm>
          <a:prstGeom prst="line">
            <a:avLst/>
          </a:prstGeom>
          <a:ln w="25400" cap="flat" cmpd="sng" algn="ctr">
            <a:solidFill>
              <a:srgbClr val="6D009D">
                <a:alpha val="25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
        <p:nvSpPr>
          <p:cNvPr id="11" name="Content Placeholder 2"/>
          <p:cNvSpPr txBox="1">
            <a:spLocks/>
          </p:cNvSpPr>
          <p:nvPr/>
        </p:nvSpPr>
        <p:spPr>
          <a:xfrm>
            <a:off x="467544" y="1988840"/>
            <a:ext cx="7092360" cy="3701424"/>
          </a:xfrm>
          <a:prstGeom prst="rect">
            <a:avLst/>
          </a:prstGeom>
        </p:spPr>
        <p:txBody>
          <a:bodyPr vert="horz" wrap="square" lIns="91440" tIns="45720" rIns="91440" bIns="45720" rtlCol="0">
            <a:noAutofit/>
          </a:bodyPr>
          <a:lstStyle/>
          <a:p>
            <a:pPr marL="342900" indent="-342900">
              <a:buFontTx/>
              <a:buChar char="-"/>
            </a:pPr>
            <a:r>
              <a:rPr lang="en-US" sz="2200" b="1" dirty="0" smtClean="0">
                <a:solidFill>
                  <a:srgbClr val="646464"/>
                </a:solidFill>
                <a:latin typeface="Arial"/>
                <a:cs typeface="Arial"/>
              </a:rPr>
              <a:t>Offer letter leaflet</a:t>
            </a:r>
          </a:p>
          <a:p>
            <a:r>
              <a:rPr lang="en-GB" sz="2000" dirty="0">
                <a:solidFill>
                  <a:srgbClr val="646464"/>
                </a:solidFill>
                <a:latin typeface="Arial"/>
                <a:cs typeface="Arial"/>
              </a:rPr>
              <a:t>Half (50%) of all respondents remember receiving the leaflet included with the offer letter, and 47% actually looked at it. Approaching three quarters (71%) of those who looked at the leaflet would describe it as welcoming and friendly</a:t>
            </a:r>
            <a:r>
              <a:rPr lang="en-GB" sz="2000" dirty="0" smtClean="0">
                <a:solidFill>
                  <a:srgbClr val="646464"/>
                </a:solidFill>
                <a:latin typeface="Arial"/>
                <a:cs typeface="Arial"/>
              </a:rPr>
              <a:t>.</a:t>
            </a:r>
          </a:p>
          <a:p>
            <a:endParaRPr lang="en-GB" sz="2000" dirty="0">
              <a:solidFill>
                <a:srgbClr val="646464"/>
              </a:solidFill>
              <a:latin typeface="Arial"/>
              <a:cs typeface="Arial"/>
            </a:endParaRPr>
          </a:p>
          <a:p>
            <a:pPr marL="342900" indent="-342900">
              <a:buFontTx/>
              <a:buChar char="-"/>
            </a:pPr>
            <a:r>
              <a:rPr lang="en-GB" sz="2200" b="1" dirty="0" smtClean="0">
                <a:solidFill>
                  <a:srgbClr val="646464"/>
                </a:solidFill>
                <a:latin typeface="Arial"/>
                <a:cs typeface="Arial"/>
              </a:rPr>
              <a:t>Manchester Advantage – Home and international</a:t>
            </a:r>
          </a:p>
          <a:p>
            <a:r>
              <a:rPr lang="en-GB" sz="2000" dirty="0" smtClean="0">
                <a:solidFill>
                  <a:srgbClr val="646464"/>
                </a:solidFill>
                <a:latin typeface="Arial"/>
                <a:cs typeface="Arial"/>
              </a:rPr>
              <a:t>52</a:t>
            </a:r>
            <a:r>
              <a:rPr lang="en-GB" sz="2000" dirty="0">
                <a:solidFill>
                  <a:srgbClr val="646464"/>
                </a:solidFill>
                <a:latin typeface="Arial"/>
                <a:cs typeface="Arial"/>
              </a:rPr>
              <a:t>% of UK/EU and 60% of international respondents remember receiving the Manchester Advantage brochure. Feedback for both brochures was very positive:</a:t>
            </a:r>
          </a:p>
          <a:p>
            <a:r>
              <a:rPr lang="en-GB" dirty="0">
                <a:solidFill>
                  <a:srgbClr val="646464"/>
                </a:solidFill>
                <a:latin typeface="Arial"/>
                <a:cs typeface="Arial"/>
              </a:rPr>
              <a:t>• </a:t>
            </a:r>
            <a:r>
              <a:rPr lang="en-GB" b="1" dirty="0">
                <a:solidFill>
                  <a:srgbClr val="646464"/>
                </a:solidFill>
                <a:latin typeface="Arial"/>
                <a:cs typeface="Arial"/>
              </a:rPr>
              <a:t>90% </a:t>
            </a:r>
            <a:r>
              <a:rPr lang="en-GB" dirty="0">
                <a:solidFill>
                  <a:srgbClr val="646464"/>
                </a:solidFill>
                <a:latin typeface="Arial"/>
                <a:cs typeface="Arial"/>
              </a:rPr>
              <a:t>of both UK/EU and international respondents rated the brochures </a:t>
            </a:r>
            <a:r>
              <a:rPr lang="en-GB" b="1" dirty="0">
                <a:solidFill>
                  <a:srgbClr val="646464"/>
                </a:solidFill>
                <a:latin typeface="Arial"/>
                <a:cs typeface="Arial"/>
              </a:rPr>
              <a:t>good/very good </a:t>
            </a:r>
            <a:r>
              <a:rPr lang="en-GB" dirty="0" smtClean="0">
                <a:solidFill>
                  <a:srgbClr val="646464"/>
                </a:solidFill>
                <a:latin typeface="Arial"/>
                <a:cs typeface="Arial"/>
              </a:rPr>
              <a:t>for </a:t>
            </a:r>
            <a:r>
              <a:rPr lang="en-GB" b="1" dirty="0" smtClean="0">
                <a:solidFill>
                  <a:srgbClr val="646464"/>
                </a:solidFill>
                <a:latin typeface="Arial"/>
                <a:cs typeface="Arial"/>
              </a:rPr>
              <a:t>clarity </a:t>
            </a:r>
            <a:r>
              <a:rPr lang="en-GB" b="1" dirty="0">
                <a:solidFill>
                  <a:srgbClr val="646464"/>
                </a:solidFill>
                <a:latin typeface="Arial"/>
                <a:cs typeface="Arial"/>
              </a:rPr>
              <a:t>of information</a:t>
            </a:r>
          </a:p>
          <a:p>
            <a:r>
              <a:rPr lang="en-GB" dirty="0">
                <a:solidFill>
                  <a:srgbClr val="646464"/>
                </a:solidFill>
                <a:latin typeface="Arial"/>
                <a:cs typeface="Arial"/>
              </a:rPr>
              <a:t>• </a:t>
            </a:r>
            <a:r>
              <a:rPr lang="en-GB" b="1" dirty="0">
                <a:solidFill>
                  <a:srgbClr val="646464"/>
                </a:solidFill>
                <a:latin typeface="Arial"/>
                <a:cs typeface="Arial"/>
              </a:rPr>
              <a:t>93%</a:t>
            </a:r>
            <a:r>
              <a:rPr lang="en-GB" dirty="0">
                <a:solidFill>
                  <a:srgbClr val="646464"/>
                </a:solidFill>
                <a:latin typeface="Arial"/>
                <a:cs typeface="Arial"/>
              </a:rPr>
              <a:t> of international and </a:t>
            </a:r>
            <a:r>
              <a:rPr lang="en-GB" b="1" dirty="0">
                <a:solidFill>
                  <a:srgbClr val="646464"/>
                </a:solidFill>
                <a:latin typeface="Arial"/>
                <a:cs typeface="Arial"/>
              </a:rPr>
              <a:t>87%</a:t>
            </a:r>
            <a:r>
              <a:rPr lang="en-GB" dirty="0">
                <a:solidFill>
                  <a:srgbClr val="646464"/>
                </a:solidFill>
                <a:latin typeface="Arial"/>
                <a:cs typeface="Arial"/>
              </a:rPr>
              <a:t> of UK/EU respondents rated </a:t>
            </a:r>
            <a:r>
              <a:rPr lang="en-GB" b="1" dirty="0">
                <a:solidFill>
                  <a:srgbClr val="646464"/>
                </a:solidFill>
                <a:latin typeface="Arial"/>
                <a:cs typeface="Arial"/>
              </a:rPr>
              <a:t>content good/very good</a:t>
            </a:r>
            <a:r>
              <a:rPr lang="en-GB" dirty="0">
                <a:solidFill>
                  <a:srgbClr val="646464"/>
                </a:solidFill>
                <a:latin typeface="Arial"/>
                <a:cs typeface="Arial"/>
              </a:rPr>
              <a:t>.</a:t>
            </a:r>
          </a:p>
          <a:p>
            <a:endParaRPr lang="en-US" sz="2000" b="1" dirty="0">
              <a:solidFill>
                <a:srgbClr val="646464"/>
              </a:solidFill>
              <a:latin typeface="Arial"/>
              <a:cs typeface="Arial"/>
            </a:endParaRPr>
          </a:p>
        </p:txBody>
      </p:sp>
    </p:spTree>
    <p:extLst>
      <p:ext uri="{BB962C8B-B14F-4D97-AF65-F5344CB8AC3E}">
        <p14:creationId xmlns:p14="http://schemas.microsoft.com/office/powerpoint/2010/main" val="1785032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21" name="Straight Connector 20"/>
          <p:cNvCxnSpPr/>
          <p:nvPr/>
        </p:nvCxnSpPr>
        <p:spPr>
          <a:xfrm>
            <a:off x="-10244" y="1484784"/>
            <a:ext cx="9144000" cy="1588"/>
          </a:xfrm>
          <a:prstGeom prst="line">
            <a:avLst/>
          </a:prstGeom>
          <a:ln w="25400" cap="flat" cmpd="sng" algn="ctr">
            <a:solidFill>
              <a:schemeClr val="bg1">
                <a:alpha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88672" y="548680"/>
            <a:ext cx="8241682" cy="710067"/>
          </a:xfrm>
          <a:prstGeom prst="rect">
            <a:avLst/>
          </a:prstGeom>
          <a:noFill/>
        </p:spPr>
        <p:txBody>
          <a:bodyPr vert="horz" wrap="none" lIns="36000" tIns="46800" rIns="36000" bIns="46800" rtlCol="0" anchor="t" anchorCtr="0">
            <a:noAutofit/>
          </a:bodyPr>
          <a:lstStyle/>
          <a:p>
            <a:r>
              <a:rPr lang="en-US" sz="3600" dirty="0" smtClean="0">
                <a:solidFill>
                  <a:srgbClr val="6D009D"/>
                </a:solidFill>
                <a:latin typeface="Arial"/>
                <a:cs typeface="Arial"/>
              </a:rPr>
              <a:t>Headline findings</a:t>
            </a:r>
            <a:endParaRPr lang="en-US" sz="3600" dirty="0">
              <a:solidFill>
                <a:srgbClr val="6D009D"/>
              </a:solidFill>
              <a:latin typeface="Arial"/>
              <a:cs typeface="Arial"/>
            </a:endParaRPr>
          </a:p>
        </p:txBody>
      </p:sp>
      <p:sp>
        <p:nvSpPr>
          <p:cNvPr id="8" name="Rectangle 7"/>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
        <p:nvSpPr>
          <p:cNvPr id="10" name="Content Placeholder 2"/>
          <p:cNvSpPr txBox="1">
            <a:spLocks/>
          </p:cNvSpPr>
          <p:nvPr/>
        </p:nvSpPr>
        <p:spPr>
          <a:xfrm>
            <a:off x="467544" y="1916832"/>
            <a:ext cx="7416824" cy="3701424"/>
          </a:xfrm>
          <a:prstGeom prst="rect">
            <a:avLst/>
          </a:prstGeom>
        </p:spPr>
        <p:txBody>
          <a:bodyPr vert="horz" wrap="square" lIns="91440" tIns="45720" rIns="91440" bIns="45720" rtlCol="0">
            <a:noAutofit/>
          </a:bodyPr>
          <a:lstStyle/>
          <a:p>
            <a:r>
              <a:rPr lang="en-US" sz="2200" b="1" dirty="0" smtClean="0">
                <a:solidFill>
                  <a:srgbClr val="646464"/>
                </a:solidFill>
                <a:latin typeface="Arial"/>
                <a:cs typeface="Arial"/>
              </a:rPr>
              <a:t>-Living in Manchester</a:t>
            </a:r>
          </a:p>
          <a:p>
            <a:r>
              <a:rPr lang="en-GB" sz="2000" b="1" dirty="0" smtClean="0">
                <a:solidFill>
                  <a:srgbClr val="646464"/>
                </a:solidFill>
                <a:latin typeface="Arial"/>
                <a:cs typeface="Arial"/>
              </a:rPr>
              <a:t>76% </a:t>
            </a:r>
            <a:r>
              <a:rPr lang="en-GB" sz="2000" dirty="0" smtClean="0">
                <a:solidFill>
                  <a:srgbClr val="646464"/>
                </a:solidFill>
                <a:latin typeface="Arial"/>
                <a:cs typeface="Arial"/>
              </a:rPr>
              <a:t>remember </a:t>
            </a:r>
            <a:r>
              <a:rPr lang="en-GB" sz="2000" dirty="0">
                <a:solidFill>
                  <a:srgbClr val="646464"/>
                </a:solidFill>
                <a:latin typeface="Arial"/>
                <a:cs typeface="Arial"/>
              </a:rPr>
              <a:t>receiving the </a:t>
            </a:r>
            <a:r>
              <a:rPr lang="en-GB" sz="2000" b="1" dirty="0">
                <a:solidFill>
                  <a:srgbClr val="646464"/>
                </a:solidFill>
                <a:latin typeface="Arial"/>
                <a:cs typeface="Arial"/>
              </a:rPr>
              <a:t>Living In Manchester </a:t>
            </a:r>
            <a:r>
              <a:rPr lang="en-GB" sz="2000" dirty="0">
                <a:solidFill>
                  <a:srgbClr val="646464"/>
                </a:solidFill>
                <a:latin typeface="Arial"/>
                <a:cs typeface="Arial"/>
              </a:rPr>
              <a:t>brochure.</a:t>
            </a:r>
          </a:p>
          <a:p>
            <a:r>
              <a:rPr lang="en-GB" sz="2000" dirty="0">
                <a:solidFill>
                  <a:srgbClr val="646464"/>
                </a:solidFill>
                <a:latin typeface="Arial"/>
                <a:cs typeface="Arial"/>
              </a:rPr>
              <a:t>This also received high scores for content and clarity of information </a:t>
            </a:r>
            <a:r>
              <a:rPr lang="en-GB" sz="2000" dirty="0" smtClean="0">
                <a:solidFill>
                  <a:srgbClr val="646464"/>
                </a:solidFill>
                <a:latin typeface="Arial"/>
                <a:cs typeface="Arial"/>
              </a:rPr>
              <a:t>(</a:t>
            </a:r>
            <a:r>
              <a:rPr lang="en-GB" sz="2000" b="1" dirty="0" smtClean="0">
                <a:solidFill>
                  <a:srgbClr val="646464"/>
                </a:solidFill>
                <a:latin typeface="Arial"/>
                <a:cs typeface="Arial"/>
              </a:rPr>
              <a:t>90</a:t>
            </a:r>
            <a:r>
              <a:rPr lang="en-GB" sz="2000" b="1" dirty="0">
                <a:solidFill>
                  <a:srgbClr val="646464"/>
                </a:solidFill>
                <a:latin typeface="Arial"/>
                <a:cs typeface="Arial"/>
              </a:rPr>
              <a:t>% </a:t>
            </a:r>
            <a:r>
              <a:rPr lang="en-GB" sz="2000" dirty="0" smtClean="0">
                <a:solidFill>
                  <a:srgbClr val="646464"/>
                </a:solidFill>
                <a:latin typeface="Arial"/>
                <a:cs typeface="Arial"/>
              </a:rPr>
              <a:t>rating </a:t>
            </a:r>
            <a:r>
              <a:rPr lang="en-GB" sz="2000" dirty="0">
                <a:solidFill>
                  <a:srgbClr val="646464"/>
                </a:solidFill>
                <a:latin typeface="Arial"/>
                <a:cs typeface="Arial"/>
              </a:rPr>
              <a:t>it </a:t>
            </a:r>
            <a:r>
              <a:rPr lang="en-GB" sz="2000" b="1" dirty="0">
                <a:solidFill>
                  <a:srgbClr val="646464"/>
                </a:solidFill>
                <a:latin typeface="Arial"/>
                <a:cs typeface="Arial"/>
              </a:rPr>
              <a:t>good/very good</a:t>
            </a:r>
            <a:r>
              <a:rPr lang="en-GB" sz="2000" dirty="0" smtClean="0">
                <a:solidFill>
                  <a:srgbClr val="646464"/>
                </a:solidFill>
                <a:latin typeface="Arial"/>
                <a:cs typeface="Arial"/>
              </a:rPr>
              <a:t>).</a:t>
            </a:r>
          </a:p>
          <a:p>
            <a:endParaRPr lang="en-GB" sz="2000" b="1" dirty="0">
              <a:solidFill>
                <a:srgbClr val="646464"/>
              </a:solidFill>
              <a:latin typeface="Arial"/>
              <a:cs typeface="Arial"/>
            </a:endParaRPr>
          </a:p>
          <a:p>
            <a:r>
              <a:rPr lang="en-GB" sz="2200" b="1" dirty="0" smtClean="0">
                <a:solidFill>
                  <a:srgbClr val="646464"/>
                </a:solidFill>
                <a:latin typeface="Arial"/>
                <a:cs typeface="Arial"/>
              </a:rPr>
              <a:t>-E-advantage</a:t>
            </a:r>
          </a:p>
          <a:p>
            <a:r>
              <a:rPr lang="en-GB" sz="2000" b="1" dirty="0" smtClean="0">
                <a:solidFill>
                  <a:srgbClr val="646464"/>
                </a:solidFill>
                <a:latin typeface="Arial"/>
                <a:cs typeface="Arial"/>
              </a:rPr>
              <a:t>73%</a:t>
            </a:r>
            <a:r>
              <a:rPr lang="en-GB" sz="2000" dirty="0" smtClean="0">
                <a:solidFill>
                  <a:srgbClr val="646464"/>
                </a:solidFill>
                <a:latin typeface="Arial"/>
                <a:cs typeface="Arial"/>
              </a:rPr>
              <a:t> </a:t>
            </a:r>
            <a:r>
              <a:rPr lang="en-GB" sz="2000" dirty="0">
                <a:solidFill>
                  <a:srgbClr val="646464"/>
                </a:solidFill>
                <a:latin typeface="Arial"/>
                <a:cs typeface="Arial"/>
              </a:rPr>
              <a:t>of respondents think the </a:t>
            </a:r>
            <a:r>
              <a:rPr lang="en-GB" sz="2000" b="1" dirty="0">
                <a:solidFill>
                  <a:srgbClr val="646464"/>
                </a:solidFill>
                <a:latin typeface="Arial"/>
                <a:cs typeface="Arial"/>
              </a:rPr>
              <a:t>frequency of the </a:t>
            </a:r>
            <a:r>
              <a:rPr lang="en-GB" sz="2000" b="1" dirty="0" smtClean="0">
                <a:solidFill>
                  <a:srgbClr val="646464"/>
                </a:solidFill>
                <a:latin typeface="Arial"/>
                <a:cs typeface="Arial"/>
              </a:rPr>
              <a:t>e-advantage </a:t>
            </a:r>
            <a:r>
              <a:rPr lang="en-GB" sz="2000" b="1" dirty="0">
                <a:solidFill>
                  <a:srgbClr val="646464"/>
                </a:solidFill>
                <a:latin typeface="Arial"/>
                <a:cs typeface="Arial"/>
              </a:rPr>
              <a:t>emails </a:t>
            </a:r>
            <a:r>
              <a:rPr lang="en-GB" sz="2000" b="1" dirty="0" smtClean="0">
                <a:solidFill>
                  <a:srgbClr val="646464"/>
                </a:solidFill>
                <a:latin typeface="Arial"/>
                <a:cs typeface="Arial"/>
              </a:rPr>
              <a:t>is about </a:t>
            </a:r>
            <a:r>
              <a:rPr lang="en-GB" sz="2000" b="1" dirty="0">
                <a:solidFill>
                  <a:srgbClr val="646464"/>
                </a:solidFill>
                <a:latin typeface="Arial"/>
                <a:cs typeface="Arial"/>
              </a:rPr>
              <a:t>right</a:t>
            </a:r>
            <a:r>
              <a:rPr lang="en-GB" sz="2000" dirty="0">
                <a:solidFill>
                  <a:srgbClr val="646464"/>
                </a:solidFill>
                <a:latin typeface="Arial"/>
                <a:cs typeface="Arial"/>
              </a:rPr>
              <a:t>. </a:t>
            </a:r>
            <a:endParaRPr lang="en-GB" sz="2000" dirty="0" smtClean="0">
              <a:solidFill>
                <a:srgbClr val="646464"/>
              </a:solidFill>
              <a:latin typeface="Arial"/>
              <a:cs typeface="Arial"/>
            </a:endParaRPr>
          </a:p>
          <a:p>
            <a:r>
              <a:rPr lang="en-GB" sz="2000" dirty="0" smtClean="0">
                <a:solidFill>
                  <a:srgbClr val="646464"/>
                </a:solidFill>
                <a:latin typeface="Arial"/>
                <a:cs typeface="Arial"/>
              </a:rPr>
              <a:t>The </a:t>
            </a:r>
            <a:r>
              <a:rPr lang="en-GB" sz="2000" dirty="0">
                <a:solidFill>
                  <a:srgbClr val="646464"/>
                </a:solidFill>
                <a:latin typeface="Arial"/>
                <a:cs typeface="Arial"/>
              </a:rPr>
              <a:t>themes </a:t>
            </a:r>
            <a:r>
              <a:rPr lang="en-GB" sz="2000" dirty="0" smtClean="0">
                <a:solidFill>
                  <a:srgbClr val="646464"/>
                </a:solidFill>
                <a:latin typeface="Arial"/>
                <a:cs typeface="Arial"/>
              </a:rPr>
              <a:t>of </a:t>
            </a:r>
            <a:r>
              <a:rPr lang="en-GB" sz="2000" b="1" dirty="0" smtClean="0">
                <a:solidFill>
                  <a:srgbClr val="646464"/>
                </a:solidFill>
                <a:latin typeface="Arial"/>
                <a:cs typeface="Arial"/>
              </a:rPr>
              <a:t>accommodation</a:t>
            </a:r>
            <a:r>
              <a:rPr lang="en-GB" sz="2000" dirty="0" smtClean="0">
                <a:solidFill>
                  <a:srgbClr val="646464"/>
                </a:solidFill>
                <a:latin typeface="Arial"/>
                <a:cs typeface="Arial"/>
              </a:rPr>
              <a:t> </a:t>
            </a:r>
            <a:r>
              <a:rPr lang="en-GB" sz="2000" dirty="0">
                <a:solidFill>
                  <a:srgbClr val="646464"/>
                </a:solidFill>
                <a:latin typeface="Arial"/>
                <a:cs typeface="Arial"/>
              </a:rPr>
              <a:t>and </a:t>
            </a:r>
            <a:r>
              <a:rPr lang="en-GB" sz="2000" b="1" dirty="0">
                <a:solidFill>
                  <a:srgbClr val="646464"/>
                </a:solidFill>
                <a:latin typeface="Arial"/>
                <a:cs typeface="Arial"/>
              </a:rPr>
              <a:t>teaching and learning </a:t>
            </a:r>
            <a:r>
              <a:rPr lang="en-GB" sz="2000" dirty="0">
                <a:solidFill>
                  <a:srgbClr val="646464"/>
                </a:solidFill>
                <a:latin typeface="Arial"/>
                <a:cs typeface="Arial"/>
              </a:rPr>
              <a:t>are most likely to be of interest to respondents.</a:t>
            </a:r>
            <a:endParaRPr lang="en-US" sz="2000" dirty="0">
              <a:solidFill>
                <a:srgbClr val="646464"/>
              </a:solidFill>
              <a:latin typeface="Arial"/>
              <a:cs typeface="Arial"/>
            </a:endParaRPr>
          </a:p>
        </p:txBody>
      </p:sp>
    </p:spTree>
    <p:extLst>
      <p:ext uri="{BB962C8B-B14F-4D97-AF65-F5344CB8AC3E}">
        <p14:creationId xmlns:p14="http://schemas.microsoft.com/office/powerpoint/2010/main" val="3848928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800600" y="1219200"/>
            <a:ext cx="4114800" cy="3352800"/>
          </a:xfrm>
          <a:prstGeom prst="roundRect">
            <a:avLst>
              <a:gd name="adj" fmla="val 6061"/>
            </a:avLst>
          </a:prstGeom>
          <a:solidFill>
            <a:srgbClr val="6D009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a:xfrm>
            <a:off x="5029200" y="1524000"/>
            <a:ext cx="3543300" cy="3048000"/>
          </a:xfrm>
          <a:prstGeom prst="rect">
            <a:avLst/>
          </a:prstGeom>
        </p:spPr>
        <p:txBody>
          <a:bodyPr vert="horz" wrap="square" lIns="91440" tIns="45720" rIns="91440" bIns="45720" rtlCol="0">
            <a:noAutofit/>
          </a:bodyPr>
          <a:lstStyle/>
          <a:p>
            <a:pPr lvl="0" defTabSz="914400">
              <a:spcBef>
                <a:spcPct val="20000"/>
              </a:spcBef>
              <a:spcAft>
                <a:spcPts val="1200"/>
              </a:spcAft>
              <a:defRPr/>
            </a:pPr>
            <a:r>
              <a:rPr lang="en-US" sz="2000" i="1" dirty="0" smtClean="0">
                <a:solidFill>
                  <a:schemeClr val="bg1"/>
                </a:solidFill>
              </a:rPr>
              <a:t>There is lots of verbatim feedback from offer holders, which can be accessed via </a:t>
            </a:r>
            <a:r>
              <a:rPr lang="en-GB" sz="2000" dirty="0">
                <a:solidFill>
                  <a:schemeClr val="bg1"/>
                </a:solidFill>
              </a:rPr>
              <a:t>http://</a:t>
            </a:r>
            <a:r>
              <a:rPr lang="en-GB" sz="2000" dirty="0" smtClean="0">
                <a:solidFill>
                  <a:schemeClr val="bg1"/>
                </a:solidFill>
              </a:rPr>
              <a:t>bit.ly/1r9zeq8</a:t>
            </a:r>
            <a:r>
              <a:rPr lang="en-US" sz="2000" i="1" dirty="0" smtClean="0">
                <a:solidFill>
                  <a:schemeClr val="bg1"/>
                </a:solidFill>
              </a:rPr>
              <a:t>. We will be using these specific suggestions to inform our future conversion communications…</a:t>
            </a:r>
            <a:endParaRPr lang="en-US" sz="2000" dirty="0" smtClean="0">
              <a:solidFill>
                <a:schemeClr val="bg1"/>
              </a:solidFill>
            </a:endParaRPr>
          </a:p>
        </p:txBody>
      </p:sp>
      <p:sp>
        <p:nvSpPr>
          <p:cNvPr id="14" name="Rectangle 13"/>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33"/>
        </a:solidFill>
        <a:effectLst/>
      </p:bgPr>
    </p:bg>
    <p:spTree>
      <p:nvGrpSpPr>
        <p:cNvPr id="1" name=""/>
        <p:cNvGrpSpPr/>
        <p:nvPr/>
      </p:nvGrpSpPr>
      <p:grpSpPr>
        <a:xfrm>
          <a:off x="0" y="0"/>
          <a:ext cx="0" cy="0"/>
          <a:chOff x="0" y="0"/>
          <a:chExt cx="0" cy="0"/>
        </a:xfrm>
      </p:grpSpPr>
      <p:cxnSp>
        <p:nvCxnSpPr>
          <p:cNvPr id="26" name="Straight Connector 25"/>
          <p:cNvCxnSpPr/>
          <p:nvPr/>
        </p:nvCxnSpPr>
        <p:spPr>
          <a:xfrm>
            <a:off x="0" y="1828800"/>
            <a:ext cx="9144000" cy="1588"/>
          </a:xfrm>
          <a:prstGeom prst="line">
            <a:avLst/>
          </a:prstGeom>
          <a:ln w="25400" cap="flat" cmpd="sng" algn="ctr">
            <a:solidFill>
              <a:srgbClr val="FFFFFF">
                <a:alpha val="50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609600" y="2057400"/>
            <a:ext cx="7696200" cy="3200400"/>
          </a:xfrm>
          <a:prstGeom prst="rect">
            <a:avLst/>
          </a:prstGeom>
        </p:spPr>
        <p:txBody>
          <a:bodyPr vert="horz" wrap="square" lIns="91440" tIns="45720" rIns="91440" bIns="45720" rtlCol="0">
            <a:noAutofit/>
          </a:bodyPr>
          <a:lstStyle/>
          <a:p>
            <a:pPr marL="180000" marR="0" lvl="0" indent="-180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646464"/>
                </a:solidFill>
                <a:effectLst/>
                <a:uLnTx/>
                <a:uFillTx/>
                <a:latin typeface="Arial"/>
                <a:cs typeface="Arial"/>
              </a:rPr>
              <a:t>The very positive feedback</a:t>
            </a:r>
            <a:r>
              <a:rPr kumimoji="0" lang="en-GB" b="0" i="0" u="none" strike="noStrike" kern="1200" cap="none" spc="0" normalizeH="0" noProof="0" dirty="0" smtClean="0">
                <a:ln>
                  <a:noFill/>
                </a:ln>
                <a:solidFill>
                  <a:srgbClr val="646464"/>
                </a:solidFill>
                <a:effectLst/>
                <a:uLnTx/>
                <a:uFillTx/>
                <a:latin typeface="Arial"/>
                <a:cs typeface="Arial"/>
              </a:rPr>
              <a:t> on our publications (94% rated as either good or very good) tells us we are on the right lines with the content and need to continue to improve and segment each year as we do now.</a:t>
            </a:r>
            <a:endParaRPr kumimoji="0" lang="en-GB" b="0" i="0" u="none" strike="noStrike" kern="1200" cap="none" spc="0" normalizeH="0" baseline="0" noProof="0" dirty="0" smtClean="0">
              <a:ln>
                <a:noFill/>
              </a:ln>
              <a:solidFill>
                <a:srgbClr val="646464"/>
              </a:solidFill>
              <a:effectLst/>
              <a:uLnTx/>
              <a:uFillTx/>
              <a:latin typeface="Arial"/>
              <a:cs typeface="Arial"/>
            </a:endParaRPr>
          </a:p>
          <a:p>
            <a:pPr marL="180000" marR="0" lvl="0" indent="-180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646464"/>
                </a:solidFill>
                <a:effectLst/>
                <a:uLnTx/>
                <a:uFillTx/>
                <a:latin typeface="Arial"/>
                <a:cs typeface="Arial"/>
              </a:rPr>
              <a:t>Comparatively</a:t>
            </a:r>
            <a:r>
              <a:rPr lang="en-GB" dirty="0" smtClean="0">
                <a:solidFill>
                  <a:srgbClr val="646464"/>
                </a:solidFill>
                <a:latin typeface="Arial"/>
                <a:cs typeface="Arial"/>
              </a:rPr>
              <a:t> low is the recollection of our leaflets, and along with verbatim comments around use of colour and imagery, we need to focus on creating more impactful design…especially on the covers. We also need to be clear about the purpose of each communication</a:t>
            </a:r>
          </a:p>
          <a:p>
            <a:pPr marL="180000" marR="0" lvl="0" indent="-180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646464"/>
                </a:solidFill>
                <a:effectLst/>
                <a:uLnTx/>
                <a:uFillTx/>
                <a:latin typeface="Arial"/>
                <a:cs typeface="Arial"/>
              </a:rPr>
              <a:t>The e-</a:t>
            </a:r>
            <a:r>
              <a:rPr kumimoji="0" lang="en-GB" b="0" i="0" u="none" strike="noStrike" kern="1200" cap="none" spc="0" normalizeH="0" baseline="0" noProof="0" dirty="0" err="1" smtClean="0">
                <a:ln>
                  <a:noFill/>
                </a:ln>
                <a:solidFill>
                  <a:srgbClr val="646464"/>
                </a:solidFill>
                <a:effectLst/>
                <a:uLnTx/>
                <a:uFillTx/>
                <a:latin typeface="Arial"/>
                <a:cs typeface="Arial"/>
              </a:rPr>
              <a:t>adva</a:t>
            </a:r>
            <a:r>
              <a:rPr lang="en-GB" dirty="0" err="1" smtClean="0">
                <a:solidFill>
                  <a:srgbClr val="646464"/>
                </a:solidFill>
                <a:latin typeface="Arial"/>
                <a:cs typeface="Arial"/>
              </a:rPr>
              <a:t>ntage</a:t>
            </a:r>
            <a:r>
              <a:rPr lang="en-GB" dirty="0" smtClean="0">
                <a:solidFill>
                  <a:srgbClr val="646464"/>
                </a:solidFill>
                <a:latin typeface="Arial"/>
                <a:cs typeface="Arial"/>
              </a:rPr>
              <a:t> frequency and topics were fairly positive, but more work can be undertaken – around topics pertinent to different audiences, and timings of these themes.</a:t>
            </a:r>
          </a:p>
          <a:p>
            <a:pPr marL="180000" marR="0" lvl="0" indent="-180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smtClean="0">
                <a:solidFill>
                  <a:srgbClr val="646464"/>
                </a:solidFill>
                <a:latin typeface="Arial"/>
                <a:cs typeface="Arial"/>
              </a:rPr>
              <a:t>Theme popularity would be very useful for Schools to utilise for their own communications with offer holders.</a:t>
            </a:r>
          </a:p>
          <a:p>
            <a:pPr marL="180000" marR="0" lvl="0" indent="-180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646464"/>
                </a:solidFill>
                <a:effectLst/>
                <a:uLnTx/>
                <a:uFillTx/>
                <a:latin typeface="Arial"/>
                <a:cs typeface="Arial"/>
              </a:rPr>
              <a:t>These comments are inputting</a:t>
            </a:r>
            <a:r>
              <a:rPr kumimoji="0" lang="en-GB" b="0" i="0" u="none" strike="noStrike" kern="1200" cap="none" spc="0" normalizeH="0" noProof="0" dirty="0" smtClean="0">
                <a:ln>
                  <a:noFill/>
                </a:ln>
                <a:solidFill>
                  <a:srgbClr val="646464"/>
                </a:solidFill>
                <a:effectLst/>
                <a:uLnTx/>
                <a:uFillTx/>
                <a:latin typeface="Arial"/>
                <a:cs typeface="Arial"/>
              </a:rPr>
              <a:t> directly into every project plan for each communication, to ensure we are carefully considering all feedback.</a:t>
            </a:r>
            <a:endParaRPr kumimoji="0" lang="en-GB" b="0" i="0" u="none" strike="noStrike" kern="1200" cap="none" spc="0" normalizeH="0" baseline="0" noProof="0" dirty="0" smtClean="0">
              <a:ln>
                <a:noFill/>
              </a:ln>
              <a:solidFill>
                <a:srgbClr val="646464"/>
              </a:solidFill>
              <a:effectLst/>
              <a:uLnTx/>
              <a:uFillTx/>
              <a:latin typeface="Arial"/>
              <a:cs typeface="Arial"/>
            </a:endParaRPr>
          </a:p>
        </p:txBody>
      </p:sp>
      <p:sp>
        <p:nvSpPr>
          <p:cNvPr id="9" name="TextBox 8"/>
          <p:cNvSpPr txBox="1"/>
          <p:nvPr/>
        </p:nvSpPr>
        <p:spPr>
          <a:xfrm>
            <a:off x="609600" y="813933"/>
            <a:ext cx="7696200" cy="710067"/>
          </a:xfrm>
          <a:prstGeom prst="rect">
            <a:avLst/>
          </a:prstGeom>
          <a:noFill/>
        </p:spPr>
        <p:txBody>
          <a:bodyPr vert="horz" wrap="none" lIns="36000" tIns="46800" rIns="36000" bIns="46800" rtlCol="0" anchor="t" anchorCtr="0">
            <a:noAutofit/>
          </a:bodyPr>
          <a:lstStyle/>
          <a:p>
            <a:r>
              <a:rPr lang="en-US" sz="3600" dirty="0" smtClean="0">
                <a:solidFill>
                  <a:srgbClr val="6D009D"/>
                </a:solidFill>
                <a:latin typeface="Arial"/>
                <a:cs typeface="Arial"/>
              </a:rPr>
              <a:t>Lessons learned for future cycles…</a:t>
            </a:r>
            <a:endParaRPr lang="en-US" sz="3600" dirty="0">
              <a:solidFill>
                <a:srgbClr val="6D009D"/>
              </a:solidFill>
              <a:latin typeface="Arial"/>
              <a:cs typeface="Arial"/>
            </a:endParaRPr>
          </a:p>
        </p:txBody>
      </p:sp>
      <p:sp>
        <p:nvSpPr>
          <p:cNvPr id="7" name="Rectangle 6"/>
          <p:cNvSpPr/>
          <p:nvPr/>
        </p:nvSpPr>
        <p:spPr>
          <a:xfrm>
            <a:off x="0" y="6619856"/>
            <a:ext cx="9144000" cy="238143"/>
          </a:xfrm>
          <a:prstGeom prst="rect">
            <a:avLst/>
          </a:prstGeom>
          <a:solidFill>
            <a:srgbClr val="959597"/>
          </a:solidFill>
          <a:ln>
            <a:noFill/>
          </a:ln>
          <a:effectLst>
            <a:innerShdw blurRad="63500" dist="50800" dir="16200000">
              <a:srgbClr val="000000">
                <a:alpha val="1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6553200" y="6705600"/>
            <a:ext cx="2362200" cy="112851"/>
          </a:xfrm>
          <a:prstGeom prst="rect">
            <a:avLst/>
          </a:prstGeom>
          <a:noFill/>
        </p:spPr>
        <p:txBody>
          <a:bodyPr vert="horz" wrap="square" lIns="0" tIns="0" rIns="0" bIns="0" rtlCol="0" anchor="b" anchorCtr="0">
            <a:spAutoFit/>
          </a:bodyPr>
          <a:lstStyle/>
          <a:p>
            <a:pPr algn="r"/>
            <a:r>
              <a:rPr lang="en-US" sz="1100" b="1" spc="-110" baseline="30000" dirty="0" smtClean="0">
                <a:solidFill>
                  <a:schemeClr val="bg1"/>
                </a:solidFill>
                <a:latin typeface="Arial"/>
                <a:cs typeface="Arial"/>
              </a:rPr>
              <a:t>Student Communications and Marketing, DSE</a:t>
            </a:r>
            <a:endParaRPr lang="en-US" sz="1100" b="1" spc="-110" baseline="300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885</TotalTime>
  <Words>585</Words>
  <Application>Microsoft Office PowerPoint</Application>
  <PresentationFormat>On-screen Show (4:3)</PresentationFormat>
  <Paragraphs>65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Marieke Mollitt</cp:lastModifiedBy>
  <cp:revision>133</cp:revision>
  <dcterms:created xsi:type="dcterms:W3CDTF">2016-05-13T08:06:34Z</dcterms:created>
  <dcterms:modified xsi:type="dcterms:W3CDTF">2016-06-07T12:09:22Z</dcterms:modified>
</cp:coreProperties>
</file>