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7706" r:id="rId6"/>
    <p:sldId id="27708" r:id="rId7"/>
    <p:sldId id="27709" r:id="rId8"/>
    <p:sldId id="27707" r:id="rId9"/>
  </p:sldIdLst>
  <p:sldSz cx="12192000" cy="6858000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144638E-D367-AC1D-434A-E720145184A7}" name="Angela Cotter" initials="AC" userId="S::angela.cotter@manchester.ac.uk::b65d901d-16c6-4856-a35e-eea55d6f27e2" providerId="AD"/>
  <p188:author id="{805BCCBA-ED76-F147-D59E-FE0A331D4C9C}" name="Andrea Place" initials="AP" userId="S::andrea.place@manchester.ac.uk::0ff6b2e9-9044-47e5-8335-b1778c80729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2580" y="12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53C92D-BE68-45DA-95CA-3BAFBFFE25E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2_2" csCatId="accent2" phldr="1"/>
      <dgm:spPr/>
      <dgm:t>
        <a:bodyPr/>
        <a:lstStyle/>
        <a:p>
          <a:endParaRPr lang="en-US"/>
        </a:p>
      </dgm:t>
    </dgm:pt>
    <dgm:pt modelId="{00A68CC7-B002-45AC-A22B-A5A0DDD80129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Start with talent - How and when can you practice to build strength?</a:t>
          </a:r>
          <a:endParaRPr lang="en-US"/>
        </a:p>
      </dgm:t>
    </dgm:pt>
    <dgm:pt modelId="{C260FB95-CF0C-493E-B959-EC68BAFAD4D7}" type="parTrans" cxnId="{20193941-F116-4C76-8D98-E7502E278273}">
      <dgm:prSet/>
      <dgm:spPr/>
      <dgm:t>
        <a:bodyPr/>
        <a:lstStyle/>
        <a:p>
          <a:endParaRPr lang="en-US"/>
        </a:p>
      </dgm:t>
    </dgm:pt>
    <dgm:pt modelId="{76967DD7-98DD-4DBB-BA57-F85109AF58A2}" type="sibTrans" cxnId="{20193941-F116-4C76-8D98-E7502E278273}">
      <dgm:prSet/>
      <dgm:spPr/>
      <dgm:t>
        <a:bodyPr/>
        <a:lstStyle/>
        <a:p>
          <a:endParaRPr lang="en-US"/>
        </a:p>
      </dgm:t>
    </dgm:pt>
    <dgm:pt modelId="{E844ADB0-905F-4C64-A0BE-4868049EF4F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What examples can you share that show your strengths in action, what they mean you need and what might get in the way of doing your best work?</a:t>
          </a:r>
          <a:endParaRPr lang="en-US"/>
        </a:p>
      </dgm:t>
    </dgm:pt>
    <dgm:pt modelId="{6A871183-8A0C-47D2-8A0C-2F407DCCA965}" type="parTrans" cxnId="{5853E2D4-8FFC-448F-953F-4085A675D045}">
      <dgm:prSet/>
      <dgm:spPr/>
      <dgm:t>
        <a:bodyPr/>
        <a:lstStyle/>
        <a:p>
          <a:endParaRPr lang="en-US"/>
        </a:p>
      </dgm:t>
    </dgm:pt>
    <dgm:pt modelId="{7C05620F-F9E4-4BBE-A505-B7C926DDA792}" type="sibTrans" cxnId="{5853E2D4-8FFC-448F-953F-4085A675D045}">
      <dgm:prSet/>
      <dgm:spPr/>
      <dgm:t>
        <a:bodyPr/>
        <a:lstStyle/>
        <a:p>
          <a:endParaRPr lang="en-US"/>
        </a:p>
      </dgm:t>
    </dgm:pt>
    <dgm:pt modelId="{2F74343D-58EE-476A-AA69-5BB51AC39082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What difference could the strengths focus make in your team – how will you know?</a:t>
          </a:r>
          <a:endParaRPr lang="en-US"/>
        </a:p>
      </dgm:t>
    </dgm:pt>
    <dgm:pt modelId="{E4BA1078-B4B6-4C8F-B191-42E15050FB9E}" type="parTrans" cxnId="{E724792B-A3FA-4EAB-B682-371152845285}">
      <dgm:prSet/>
      <dgm:spPr/>
      <dgm:t>
        <a:bodyPr/>
        <a:lstStyle/>
        <a:p>
          <a:endParaRPr lang="en-US"/>
        </a:p>
      </dgm:t>
    </dgm:pt>
    <dgm:pt modelId="{6CAF34EE-8212-4D56-81D8-BA8CF19B2747}" type="sibTrans" cxnId="{E724792B-A3FA-4EAB-B682-371152845285}">
      <dgm:prSet/>
      <dgm:spPr/>
      <dgm:t>
        <a:bodyPr/>
        <a:lstStyle/>
        <a:p>
          <a:endParaRPr lang="en-US"/>
        </a:p>
      </dgm:t>
    </dgm:pt>
    <dgm:pt modelId="{8BFBBD7E-2161-4D91-9C06-9AB8C9CE436A}">
      <dgm:prSet/>
      <dgm:spPr/>
      <dgm:t>
        <a:bodyPr/>
        <a:lstStyle/>
        <a:p>
          <a:pPr>
            <a:lnSpc>
              <a:spcPct val="100000"/>
            </a:lnSpc>
          </a:pPr>
          <a:r>
            <a:rPr lang="en-GB"/>
            <a:t>What have you learned from others in </a:t>
          </a:r>
          <a:r>
            <a:rPr lang="en-GB">
              <a:latin typeface="Calibri Light" panose="020F0302020204030204"/>
            </a:rPr>
            <a:t>your </a:t>
          </a:r>
          <a:r>
            <a:rPr lang="en-GB"/>
            <a:t>team about using strengths they have at the forefront</a:t>
          </a:r>
          <a:r>
            <a:rPr lang="en-GB">
              <a:latin typeface="Calibri Light" panose="020F0302020204030204"/>
            </a:rPr>
            <a:t> </a:t>
          </a:r>
          <a:r>
            <a:rPr lang="en-GB"/>
            <a:t> - but are more of a challenge for </a:t>
          </a:r>
          <a:r>
            <a:rPr lang="en-GB">
              <a:latin typeface="Calibri Light" panose="020F0302020204030204"/>
            </a:rPr>
            <a:t>you</a:t>
          </a:r>
          <a:r>
            <a:rPr lang="en-GB"/>
            <a:t>?</a:t>
          </a:r>
          <a:r>
            <a:rPr lang="en-GB">
              <a:latin typeface="Calibri Light" panose="020F0302020204030204"/>
            </a:rPr>
            <a:t> </a:t>
          </a:r>
          <a:endParaRPr lang="en-US"/>
        </a:p>
      </dgm:t>
    </dgm:pt>
    <dgm:pt modelId="{8A316ACC-2F70-4868-B639-44E218D85C21}" type="sibTrans" cxnId="{6C407D04-CDB2-4E65-B870-9F1CC4362CB6}">
      <dgm:prSet/>
      <dgm:spPr/>
      <dgm:t>
        <a:bodyPr/>
        <a:lstStyle/>
        <a:p>
          <a:endParaRPr lang="en-US"/>
        </a:p>
      </dgm:t>
    </dgm:pt>
    <dgm:pt modelId="{FACEE808-3888-45E5-A0EA-FA8493F53398}" type="parTrans" cxnId="{6C407D04-CDB2-4E65-B870-9F1CC4362CB6}">
      <dgm:prSet/>
      <dgm:spPr/>
      <dgm:t>
        <a:bodyPr/>
        <a:lstStyle/>
        <a:p>
          <a:endParaRPr lang="en-US"/>
        </a:p>
      </dgm:t>
    </dgm:pt>
    <dgm:pt modelId="{772BE5B6-4FA5-4088-9275-672FBE250520}" type="pres">
      <dgm:prSet presAssocID="{1453C92D-BE68-45DA-95CA-3BAFBFFE25E5}" presName="root" presStyleCnt="0">
        <dgm:presLayoutVars>
          <dgm:dir/>
          <dgm:resizeHandles val="exact"/>
        </dgm:presLayoutVars>
      </dgm:prSet>
      <dgm:spPr/>
    </dgm:pt>
    <dgm:pt modelId="{B1FCD7E2-1153-4AF0-AA0D-D9CD0944FEB9}" type="pres">
      <dgm:prSet presAssocID="{00A68CC7-B002-45AC-A22B-A5A0DDD80129}" presName="compNode" presStyleCnt="0"/>
      <dgm:spPr/>
    </dgm:pt>
    <dgm:pt modelId="{0A60F9BF-DB79-4319-9824-486364735A73}" type="pres">
      <dgm:prSet presAssocID="{00A68CC7-B002-45AC-A22B-A5A0DDD80129}" presName="bgRect" presStyleLbl="bgShp" presStyleIdx="0" presStyleCnt="4"/>
      <dgm:spPr>
        <a:ln w="28575">
          <a:solidFill>
            <a:schemeClr val="tx1"/>
          </a:solidFill>
        </a:ln>
      </dgm:spPr>
    </dgm:pt>
    <dgm:pt modelId="{5AFA039D-E77B-45B0-86B3-A5657350F7B5}" type="pres">
      <dgm:prSet presAssocID="{00A68CC7-B002-45AC-A22B-A5A0DDD80129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umbbell"/>
        </a:ext>
      </dgm:extLst>
    </dgm:pt>
    <dgm:pt modelId="{267D5A3E-B23D-41FA-9D16-284D19CD04C6}" type="pres">
      <dgm:prSet presAssocID="{00A68CC7-B002-45AC-A22B-A5A0DDD80129}" presName="spaceRect" presStyleCnt="0"/>
      <dgm:spPr/>
    </dgm:pt>
    <dgm:pt modelId="{FAF7E8F5-8769-4116-9C45-11B85DAA4801}" type="pres">
      <dgm:prSet presAssocID="{00A68CC7-B002-45AC-A22B-A5A0DDD80129}" presName="parTx" presStyleLbl="revTx" presStyleIdx="0" presStyleCnt="4">
        <dgm:presLayoutVars>
          <dgm:chMax val="0"/>
          <dgm:chPref val="0"/>
        </dgm:presLayoutVars>
      </dgm:prSet>
      <dgm:spPr/>
    </dgm:pt>
    <dgm:pt modelId="{479FB1E0-2384-48D9-A519-6F2D1B8E3E97}" type="pres">
      <dgm:prSet presAssocID="{76967DD7-98DD-4DBB-BA57-F85109AF58A2}" presName="sibTrans" presStyleCnt="0"/>
      <dgm:spPr/>
    </dgm:pt>
    <dgm:pt modelId="{AFC8E50A-D53C-41B5-8A3D-9718DEB098B7}" type="pres">
      <dgm:prSet presAssocID="{E844ADB0-905F-4C64-A0BE-4868049EF4F2}" presName="compNode" presStyleCnt="0"/>
      <dgm:spPr/>
    </dgm:pt>
    <dgm:pt modelId="{BDF3E42D-049C-4845-B32B-812EAFA103E9}" type="pres">
      <dgm:prSet presAssocID="{E844ADB0-905F-4C64-A0BE-4868049EF4F2}" presName="bgRect" presStyleLbl="bgShp" presStyleIdx="1" presStyleCnt="4"/>
      <dgm:spPr>
        <a:ln w="28575">
          <a:solidFill>
            <a:schemeClr val="tx1"/>
          </a:solidFill>
        </a:ln>
      </dgm:spPr>
    </dgm:pt>
    <dgm:pt modelId="{88C825DB-4B87-474F-9A74-D019B5D5AAE1}" type="pres">
      <dgm:prSet presAssocID="{E844ADB0-905F-4C64-A0BE-4868049EF4F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btitles"/>
        </a:ext>
      </dgm:extLst>
    </dgm:pt>
    <dgm:pt modelId="{282F73B9-F4CF-4632-982D-8ACFA7A1F7B6}" type="pres">
      <dgm:prSet presAssocID="{E844ADB0-905F-4C64-A0BE-4868049EF4F2}" presName="spaceRect" presStyleCnt="0"/>
      <dgm:spPr/>
    </dgm:pt>
    <dgm:pt modelId="{0EBB601F-1DA0-4E2B-A57C-3494A5AD2B73}" type="pres">
      <dgm:prSet presAssocID="{E844ADB0-905F-4C64-A0BE-4868049EF4F2}" presName="parTx" presStyleLbl="revTx" presStyleIdx="1" presStyleCnt="4">
        <dgm:presLayoutVars>
          <dgm:chMax val="0"/>
          <dgm:chPref val="0"/>
        </dgm:presLayoutVars>
      </dgm:prSet>
      <dgm:spPr/>
    </dgm:pt>
    <dgm:pt modelId="{30350DAC-6608-458B-9EAE-4E87CA80F7E3}" type="pres">
      <dgm:prSet presAssocID="{7C05620F-F9E4-4BBE-A505-B7C926DDA792}" presName="sibTrans" presStyleCnt="0"/>
      <dgm:spPr/>
    </dgm:pt>
    <dgm:pt modelId="{6F0EF5B5-171E-49AC-B4DE-2EDC0BC77C8A}" type="pres">
      <dgm:prSet presAssocID="{8BFBBD7E-2161-4D91-9C06-9AB8C9CE436A}" presName="compNode" presStyleCnt="0"/>
      <dgm:spPr/>
    </dgm:pt>
    <dgm:pt modelId="{F19D2C87-D921-47FE-82E2-BD0F8FB79CBD}" type="pres">
      <dgm:prSet presAssocID="{8BFBBD7E-2161-4D91-9C06-9AB8C9CE436A}" presName="bgRect" presStyleLbl="bgShp" presStyleIdx="2" presStyleCnt="4"/>
      <dgm:spPr>
        <a:ln w="28575">
          <a:solidFill>
            <a:schemeClr val="tx1"/>
          </a:solidFill>
        </a:ln>
      </dgm:spPr>
    </dgm:pt>
    <dgm:pt modelId="{16DE0255-8842-4084-8A2E-7E5C071DC7D1}" type="pres">
      <dgm:prSet presAssocID="{8BFBBD7E-2161-4D91-9C06-9AB8C9CE436A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367F33C7-14BC-4EEB-B775-981B7FB2EC6E}" type="pres">
      <dgm:prSet presAssocID="{8BFBBD7E-2161-4D91-9C06-9AB8C9CE436A}" presName="spaceRect" presStyleCnt="0"/>
      <dgm:spPr/>
    </dgm:pt>
    <dgm:pt modelId="{A1C8DCBE-1510-4400-A863-7E18693D34F2}" type="pres">
      <dgm:prSet presAssocID="{8BFBBD7E-2161-4D91-9C06-9AB8C9CE436A}" presName="parTx" presStyleLbl="revTx" presStyleIdx="2" presStyleCnt="4">
        <dgm:presLayoutVars>
          <dgm:chMax val="0"/>
          <dgm:chPref val="0"/>
        </dgm:presLayoutVars>
      </dgm:prSet>
      <dgm:spPr/>
    </dgm:pt>
    <dgm:pt modelId="{2B043331-D950-4382-8FB9-AB9816393BE1}" type="pres">
      <dgm:prSet presAssocID="{8A316ACC-2F70-4868-B639-44E218D85C21}" presName="sibTrans" presStyleCnt="0"/>
      <dgm:spPr/>
    </dgm:pt>
    <dgm:pt modelId="{50A20483-1E57-442F-BC07-1D6127E51E9B}" type="pres">
      <dgm:prSet presAssocID="{2F74343D-58EE-476A-AA69-5BB51AC39082}" presName="compNode" presStyleCnt="0"/>
      <dgm:spPr/>
    </dgm:pt>
    <dgm:pt modelId="{F05C99A3-0F56-46F6-A2CA-675EEE0BA4C1}" type="pres">
      <dgm:prSet presAssocID="{2F74343D-58EE-476A-AA69-5BB51AC39082}" presName="bgRect" presStyleLbl="bgShp" presStyleIdx="3" presStyleCnt="4"/>
      <dgm:spPr>
        <a:ln w="28575">
          <a:solidFill>
            <a:schemeClr val="tx1"/>
          </a:solidFill>
        </a:ln>
      </dgm:spPr>
    </dgm:pt>
    <dgm:pt modelId="{BFEA6FAE-8B1F-44E8-A470-20A6B966F94E}" type="pres">
      <dgm:prSet presAssocID="{2F74343D-58EE-476A-AA69-5BB51AC39082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ard Room"/>
        </a:ext>
      </dgm:extLst>
    </dgm:pt>
    <dgm:pt modelId="{5D7EF1DB-6C4E-4788-A138-51CBBEB35F81}" type="pres">
      <dgm:prSet presAssocID="{2F74343D-58EE-476A-AA69-5BB51AC39082}" presName="spaceRect" presStyleCnt="0"/>
      <dgm:spPr/>
    </dgm:pt>
    <dgm:pt modelId="{4DF47045-98CA-461E-A4CB-1D2BE57214C6}" type="pres">
      <dgm:prSet presAssocID="{2F74343D-58EE-476A-AA69-5BB51AC39082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6C407D04-CDB2-4E65-B870-9F1CC4362CB6}" srcId="{1453C92D-BE68-45DA-95CA-3BAFBFFE25E5}" destId="{8BFBBD7E-2161-4D91-9C06-9AB8C9CE436A}" srcOrd="2" destOrd="0" parTransId="{FACEE808-3888-45E5-A0EA-FA8493F53398}" sibTransId="{8A316ACC-2F70-4868-B639-44E218D85C21}"/>
    <dgm:cxn modelId="{002BBA1B-D8FF-499A-B69B-4749ADD501DF}" type="presOf" srcId="{8BFBBD7E-2161-4D91-9C06-9AB8C9CE436A}" destId="{A1C8DCBE-1510-4400-A863-7E18693D34F2}" srcOrd="0" destOrd="0" presId="urn:microsoft.com/office/officeart/2018/2/layout/IconVerticalSolidList"/>
    <dgm:cxn modelId="{E724792B-A3FA-4EAB-B682-371152845285}" srcId="{1453C92D-BE68-45DA-95CA-3BAFBFFE25E5}" destId="{2F74343D-58EE-476A-AA69-5BB51AC39082}" srcOrd="3" destOrd="0" parTransId="{E4BA1078-B4B6-4C8F-B191-42E15050FB9E}" sibTransId="{6CAF34EE-8212-4D56-81D8-BA8CF19B2747}"/>
    <dgm:cxn modelId="{20193941-F116-4C76-8D98-E7502E278273}" srcId="{1453C92D-BE68-45DA-95CA-3BAFBFFE25E5}" destId="{00A68CC7-B002-45AC-A22B-A5A0DDD80129}" srcOrd="0" destOrd="0" parTransId="{C260FB95-CF0C-493E-B959-EC68BAFAD4D7}" sibTransId="{76967DD7-98DD-4DBB-BA57-F85109AF58A2}"/>
    <dgm:cxn modelId="{9D8E5543-022F-42A4-BC29-0D5EEAC4E2AC}" type="presOf" srcId="{1453C92D-BE68-45DA-95CA-3BAFBFFE25E5}" destId="{772BE5B6-4FA5-4088-9275-672FBE250520}" srcOrd="0" destOrd="0" presId="urn:microsoft.com/office/officeart/2018/2/layout/IconVerticalSolidList"/>
    <dgm:cxn modelId="{9A9BF781-CA36-46A4-9A73-DAD54F09F0C3}" type="presOf" srcId="{2F74343D-58EE-476A-AA69-5BB51AC39082}" destId="{4DF47045-98CA-461E-A4CB-1D2BE57214C6}" srcOrd="0" destOrd="0" presId="urn:microsoft.com/office/officeart/2018/2/layout/IconVerticalSolidList"/>
    <dgm:cxn modelId="{05D7B5A0-CDF6-4BDC-92A8-88F239B2CFE0}" type="presOf" srcId="{E844ADB0-905F-4C64-A0BE-4868049EF4F2}" destId="{0EBB601F-1DA0-4E2B-A57C-3494A5AD2B73}" srcOrd="0" destOrd="0" presId="urn:microsoft.com/office/officeart/2018/2/layout/IconVerticalSolidList"/>
    <dgm:cxn modelId="{5853E2D4-8FFC-448F-953F-4085A675D045}" srcId="{1453C92D-BE68-45DA-95CA-3BAFBFFE25E5}" destId="{E844ADB0-905F-4C64-A0BE-4868049EF4F2}" srcOrd="1" destOrd="0" parTransId="{6A871183-8A0C-47D2-8A0C-2F407DCCA965}" sibTransId="{7C05620F-F9E4-4BBE-A505-B7C926DDA792}"/>
    <dgm:cxn modelId="{A70480F0-5830-4BA9-B46E-B1D0F9A1A3FD}" type="presOf" srcId="{00A68CC7-B002-45AC-A22B-A5A0DDD80129}" destId="{FAF7E8F5-8769-4116-9C45-11B85DAA4801}" srcOrd="0" destOrd="0" presId="urn:microsoft.com/office/officeart/2018/2/layout/IconVerticalSolidList"/>
    <dgm:cxn modelId="{34828CB8-8D2D-451D-8CD6-A0CCCBCCE030}" type="presParOf" srcId="{772BE5B6-4FA5-4088-9275-672FBE250520}" destId="{B1FCD7E2-1153-4AF0-AA0D-D9CD0944FEB9}" srcOrd="0" destOrd="0" presId="urn:microsoft.com/office/officeart/2018/2/layout/IconVerticalSolidList"/>
    <dgm:cxn modelId="{DDEDE7C2-72A4-4284-B6EE-2ABB20896C74}" type="presParOf" srcId="{B1FCD7E2-1153-4AF0-AA0D-D9CD0944FEB9}" destId="{0A60F9BF-DB79-4319-9824-486364735A73}" srcOrd="0" destOrd="0" presId="urn:microsoft.com/office/officeart/2018/2/layout/IconVerticalSolidList"/>
    <dgm:cxn modelId="{A4DEDC3D-69C8-45D3-8A64-ACDCD0BC6A55}" type="presParOf" srcId="{B1FCD7E2-1153-4AF0-AA0D-D9CD0944FEB9}" destId="{5AFA039D-E77B-45B0-86B3-A5657350F7B5}" srcOrd="1" destOrd="0" presId="urn:microsoft.com/office/officeart/2018/2/layout/IconVerticalSolidList"/>
    <dgm:cxn modelId="{E8FB3B27-85B3-4DE5-B44D-0C72802297A9}" type="presParOf" srcId="{B1FCD7E2-1153-4AF0-AA0D-D9CD0944FEB9}" destId="{267D5A3E-B23D-41FA-9D16-284D19CD04C6}" srcOrd="2" destOrd="0" presId="urn:microsoft.com/office/officeart/2018/2/layout/IconVerticalSolidList"/>
    <dgm:cxn modelId="{A4466209-7E4D-4134-A358-6A89C42E2698}" type="presParOf" srcId="{B1FCD7E2-1153-4AF0-AA0D-D9CD0944FEB9}" destId="{FAF7E8F5-8769-4116-9C45-11B85DAA4801}" srcOrd="3" destOrd="0" presId="urn:microsoft.com/office/officeart/2018/2/layout/IconVerticalSolidList"/>
    <dgm:cxn modelId="{C7548724-D449-456E-81C7-E97D552A68AA}" type="presParOf" srcId="{772BE5B6-4FA5-4088-9275-672FBE250520}" destId="{479FB1E0-2384-48D9-A519-6F2D1B8E3E97}" srcOrd="1" destOrd="0" presId="urn:microsoft.com/office/officeart/2018/2/layout/IconVerticalSolidList"/>
    <dgm:cxn modelId="{9AC32377-AC56-409E-8C10-9A3E5E4DB311}" type="presParOf" srcId="{772BE5B6-4FA5-4088-9275-672FBE250520}" destId="{AFC8E50A-D53C-41B5-8A3D-9718DEB098B7}" srcOrd="2" destOrd="0" presId="urn:microsoft.com/office/officeart/2018/2/layout/IconVerticalSolidList"/>
    <dgm:cxn modelId="{4C1D77C4-9EF0-4EFC-88A0-FC799DEA413C}" type="presParOf" srcId="{AFC8E50A-D53C-41B5-8A3D-9718DEB098B7}" destId="{BDF3E42D-049C-4845-B32B-812EAFA103E9}" srcOrd="0" destOrd="0" presId="urn:microsoft.com/office/officeart/2018/2/layout/IconVerticalSolidList"/>
    <dgm:cxn modelId="{79961791-C085-4649-9981-EA96E9A1846F}" type="presParOf" srcId="{AFC8E50A-D53C-41B5-8A3D-9718DEB098B7}" destId="{88C825DB-4B87-474F-9A74-D019B5D5AAE1}" srcOrd="1" destOrd="0" presId="urn:microsoft.com/office/officeart/2018/2/layout/IconVerticalSolidList"/>
    <dgm:cxn modelId="{DB211153-F1BE-429C-96D2-A760E09CAE28}" type="presParOf" srcId="{AFC8E50A-D53C-41B5-8A3D-9718DEB098B7}" destId="{282F73B9-F4CF-4632-982D-8ACFA7A1F7B6}" srcOrd="2" destOrd="0" presId="urn:microsoft.com/office/officeart/2018/2/layout/IconVerticalSolidList"/>
    <dgm:cxn modelId="{0C020D9D-2873-4B85-8099-CA2747C1E9A2}" type="presParOf" srcId="{AFC8E50A-D53C-41B5-8A3D-9718DEB098B7}" destId="{0EBB601F-1DA0-4E2B-A57C-3494A5AD2B73}" srcOrd="3" destOrd="0" presId="urn:microsoft.com/office/officeart/2018/2/layout/IconVerticalSolidList"/>
    <dgm:cxn modelId="{6F10D257-E65B-45A8-AFCB-C97537F90725}" type="presParOf" srcId="{772BE5B6-4FA5-4088-9275-672FBE250520}" destId="{30350DAC-6608-458B-9EAE-4E87CA80F7E3}" srcOrd="3" destOrd="0" presId="urn:microsoft.com/office/officeart/2018/2/layout/IconVerticalSolidList"/>
    <dgm:cxn modelId="{F655BF6E-36FA-443A-9E4E-37A8F0C026F1}" type="presParOf" srcId="{772BE5B6-4FA5-4088-9275-672FBE250520}" destId="{6F0EF5B5-171E-49AC-B4DE-2EDC0BC77C8A}" srcOrd="4" destOrd="0" presId="urn:microsoft.com/office/officeart/2018/2/layout/IconVerticalSolidList"/>
    <dgm:cxn modelId="{0A26A335-A3B3-4AF5-B4EE-5559FAE87E77}" type="presParOf" srcId="{6F0EF5B5-171E-49AC-B4DE-2EDC0BC77C8A}" destId="{F19D2C87-D921-47FE-82E2-BD0F8FB79CBD}" srcOrd="0" destOrd="0" presId="urn:microsoft.com/office/officeart/2018/2/layout/IconVerticalSolidList"/>
    <dgm:cxn modelId="{ECD42076-D4B9-4218-8617-795587D1D1F6}" type="presParOf" srcId="{6F0EF5B5-171E-49AC-B4DE-2EDC0BC77C8A}" destId="{16DE0255-8842-4084-8A2E-7E5C071DC7D1}" srcOrd="1" destOrd="0" presId="urn:microsoft.com/office/officeart/2018/2/layout/IconVerticalSolidList"/>
    <dgm:cxn modelId="{3F554B38-ADA3-4318-AE8C-AF04EDFFDE9A}" type="presParOf" srcId="{6F0EF5B5-171E-49AC-B4DE-2EDC0BC77C8A}" destId="{367F33C7-14BC-4EEB-B775-981B7FB2EC6E}" srcOrd="2" destOrd="0" presId="urn:microsoft.com/office/officeart/2018/2/layout/IconVerticalSolidList"/>
    <dgm:cxn modelId="{E7328E73-2DC7-4A92-9858-6B9391C04CA5}" type="presParOf" srcId="{6F0EF5B5-171E-49AC-B4DE-2EDC0BC77C8A}" destId="{A1C8DCBE-1510-4400-A863-7E18693D34F2}" srcOrd="3" destOrd="0" presId="urn:microsoft.com/office/officeart/2018/2/layout/IconVerticalSolidList"/>
    <dgm:cxn modelId="{5F8FF263-3795-440B-9071-E30743A89032}" type="presParOf" srcId="{772BE5B6-4FA5-4088-9275-672FBE250520}" destId="{2B043331-D950-4382-8FB9-AB9816393BE1}" srcOrd="5" destOrd="0" presId="urn:microsoft.com/office/officeart/2018/2/layout/IconVerticalSolidList"/>
    <dgm:cxn modelId="{60E07024-AC35-4BFF-BA34-16C5991C6CDA}" type="presParOf" srcId="{772BE5B6-4FA5-4088-9275-672FBE250520}" destId="{50A20483-1E57-442F-BC07-1D6127E51E9B}" srcOrd="6" destOrd="0" presId="urn:microsoft.com/office/officeart/2018/2/layout/IconVerticalSolidList"/>
    <dgm:cxn modelId="{6ABBCEE4-BEC1-4D3E-B306-AC712677F413}" type="presParOf" srcId="{50A20483-1E57-442F-BC07-1D6127E51E9B}" destId="{F05C99A3-0F56-46F6-A2CA-675EEE0BA4C1}" srcOrd="0" destOrd="0" presId="urn:microsoft.com/office/officeart/2018/2/layout/IconVerticalSolidList"/>
    <dgm:cxn modelId="{390F0396-1108-4155-B71A-14CB7B738898}" type="presParOf" srcId="{50A20483-1E57-442F-BC07-1D6127E51E9B}" destId="{BFEA6FAE-8B1F-44E8-A470-20A6B966F94E}" srcOrd="1" destOrd="0" presId="urn:microsoft.com/office/officeart/2018/2/layout/IconVerticalSolidList"/>
    <dgm:cxn modelId="{CC4453C0-C017-47FD-8D3B-F440C220CC61}" type="presParOf" srcId="{50A20483-1E57-442F-BC07-1D6127E51E9B}" destId="{5D7EF1DB-6C4E-4788-A138-51CBBEB35F81}" srcOrd="2" destOrd="0" presId="urn:microsoft.com/office/officeart/2018/2/layout/IconVerticalSolidList"/>
    <dgm:cxn modelId="{45245B16-AE5C-404C-B8F7-C318D58FB997}" type="presParOf" srcId="{50A20483-1E57-442F-BC07-1D6127E51E9B}" destId="{4DF47045-98CA-461E-A4CB-1D2BE57214C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0F9BF-DB79-4319-9824-486364735A73}">
      <dsp:nvSpPr>
        <dsp:cNvPr id="0" name=""/>
        <dsp:cNvSpPr/>
      </dsp:nvSpPr>
      <dsp:spPr>
        <a:xfrm>
          <a:off x="0" y="1806"/>
          <a:ext cx="10515600" cy="91556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AFA039D-E77B-45B0-86B3-A5657350F7B5}">
      <dsp:nvSpPr>
        <dsp:cNvPr id="0" name=""/>
        <dsp:cNvSpPr/>
      </dsp:nvSpPr>
      <dsp:spPr>
        <a:xfrm>
          <a:off x="276958" y="207808"/>
          <a:ext cx="503560" cy="50356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F7E8F5-8769-4116-9C45-11B85DAA4801}">
      <dsp:nvSpPr>
        <dsp:cNvPr id="0" name=""/>
        <dsp:cNvSpPr/>
      </dsp:nvSpPr>
      <dsp:spPr>
        <a:xfrm>
          <a:off x="1057476" y="1806"/>
          <a:ext cx="9458123" cy="915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97" tIns="96897" rIns="96897" bIns="96897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Start with talent - How and when can you practice to build strength?</a:t>
          </a:r>
          <a:endParaRPr lang="en-US" sz="2200" kern="1200"/>
        </a:p>
      </dsp:txBody>
      <dsp:txXfrm>
        <a:off x="1057476" y="1806"/>
        <a:ext cx="9458123" cy="915564"/>
      </dsp:txXfrm>
    </dsp:sp>
    <dsp:sp modelId="{BDF3E42D-049C-4845-B32B-812EAFA103E9}">
      <dsp:nvSpPr>
        <dsp:cNvPr id="0" name=""/>
        <dsp:cNvSpPr/>
      </dsp:nvSpPr>
      <dsp:spPr>
        <a:xfrm>
          <a:off x="0" y="1146262"/>
          <a:ext cx="10515600" cy="91556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8C825DB-4B87-474F-9A74-D019B5D5AAE1}">
      <dsp:nvSpPr>
        <dsp:cNvPr id="0" name=""/>
        <dsp:cNvSpPr/>
      </dsp:nvSpPr>
      <dsp:spPr>
        <a:xfrm>
          <a:off x="276958" y="1352264"/>
          <a:ext cx="503560" cy="50356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BB601F-1DA0-4E2B-A57C-3494A5AD2B73}">
      <dsp:nvSpPr>
        <dsp:cNvPr id="0" name=""/>
        <dsp:cNvSpPr/>
      </dsp:nvSpPr>
      <dsp:spPr>
        <a:xfrm>
          <a:off x="1057476" y="1146262"/>
          <a:ext cx="9458123" cy="915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97" tIns="96897" rIns="96897" bIns="96897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What examples can you share that show your strengths in action, what they mean you need and what might get in the way of doing your best work?</a:t>
          </a:r>
          <a:endParaRPr lang="en-US" sz="2200" kern="1200"/>
        </a:p>
      </dsp:txBody>
      <dsp:txXfrm>
        <a:off x="1057476" y="1146262"/>
        <a:ext cx="9458123" cy="915564"/>
      </dsp:txXfrm>
    </dsp:sp>
    <dsp:sp modelId="{F19D2C87-D921-47FE-82E2-BD0F8FB79CBD}">
      <dsp:nvSpPr>
        <dsp:cNvPr id="0" name=""/>
        <dsp:cNvSpPr/>
      </dsp:nvSpPr>
      <dsp:spPr>
        <a:xfrm>
          <a:off x="0" y="2290717"/>
          <a:ext cx="10515600" cy="91556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6DE0255-8842-4084-8A2E-7E5C071DC7D1}">
      <dsp:nvSpPr>
        <dsp:cNvPr id="0" name=""/>
        <dsp:cNvSpPr/>
      </dsp:nvSpPr>
      <dsp:spPr>
        <a:xfrm>
          <a:off x="276958" y="2496719"/>
          <a:ext cx="503560" cy="50356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C8DCBE-1510-4400-A863-7E18693D34F2}">
      <dsp:nvSpPr>
        <dsp:cNvPr id="0" name=""/>
        <dsp:cNvSpPr/>
      </dsp:nvSpPr>
      <dsp:spPr>
        <a:xfrm>
          <a:off x="1057476" y="2290717"/>
          <a:ext cx="9458123" cy="915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97" tIns="96897" rIns="96897" bIns="96897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What have you learned from others in </a:t>
          </a:r>
          <a:r>
            <a:rPr lang="en-GB" sz="2200" kern="1200">
              <a:latin typeface="Calibri Light" panose="020F0302020204030204"/>
            </a:rPr>
            <a:t>your </a:t>
          </a:r>
          <a:r>
            <a:rPr lang="en-GB" sz="2200" kern="1200"/>
            <a:t>team about using strengths they have at the forefront</a:t>
          </a:r>
          <a:r>
            <a:rPr lang="en-GB" sz="2200" kern="1200">
              <a:latin typeface="Calibri Light" panose="020F0302020204030204"/>
            </a:rPr>
            <a:t> </a:t>
          </a:r>
          <a:r>
            <a:rPr lang="en-GB" sz="2200" kern="1200"/>
            <a:t> - but are more of a challenge for </a:t>
          </a:r>
          <a:r>
            <a:rPr lang="en-GB" sz="2200" kern="1200">
              <a:latin typeface="Calibri Light" panose="020F0302020204030204"/>
            </a:rPr>
            <a:t>you</a:t>
          </a:r>
          <a:r>
            <a:rPr lang="en-GB" sz="2200" kern="1200"/>
            <a:t>?</a:t>
          </a:r>
          <a:r>
            <a:rPr lang="en-GB" sz="2200" kern="1200">
              <a:latin typeface="Calibri Light" panose="020F0302020204030204"/>
            </a:rPr>
            <a:t> </a:t>
          </a:r>
          <a:endParaRPr lang="en-US" sz="2200" kern="1200"/>
        </a:p>
      </dsp:txBody>
      <dsp:txXfrm>
        <a:off x="1057476" y="2290717"/>
        <a:ext cx="9458123" cy="915564"/>
      </dsp:txXfrm>
    </dsp:sp>
    <dsp:sp modelId="{F05C99A3-0F56-46F6-A2CA-675EEE0BA4C1}">
      <dsp:nvSpPr>
        <dsp:cNvPr id="0" name=""/>
        <dsp:cNvSpPr/>
      </dsp:nvSpPr>
      <dsp:spPr>
        <a:xfrm>
          <a:off x="0" y="3435173"/>
          <a:ext cx="10515600" cy="91556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 w="28575"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EA6FAE-8B1F-44E8-A470-20A6B966F94E}">
      <dsp:nvSpPr>
        <dsp:cNvPr id="0" name=""/>
        <dsp:cNvSpPr/>
      </dsp:nvSpPr>
      <dsp:spPr>
        <a:xfrm>
          <a:off x="276958" y="3641175"/>
          <a:ext cx="503560" cy="50356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F47045-98CA-461E-A4CB-1D2BE57214C6}">
      <dsp:nvSpPr>
        <dsp:cNvPr id="0" name=""/>
        <dsp:cNvSpPr/>
      </dsp:nvSpPr>
      <dsp:spPr>
        <a:xfrm>
          <a:off x="1057476" y="3435173"/>
          <a:ext cx="9458123" cy="915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897" tIns="96897" rIns="96897" bIns="96897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What difference could the strengths focus make in your team – how will you know?</a:t>
          </a:r>
          <a:endParaRPr lang="en-US" sz="2200" kern="1200"/>
        </a:p>
      </dsp:txBody>
      <dsp:txXfrm>
        <a:off x="1057476" y="3435173"/>
        <a:ext cx="9458123" cy="9155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E50639-AF4F-4C92-A9CE-6D9A6E672AAB}" type="datetimeFigureOut">
              <a:t>4/2/2025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CB32BD-1F45-45B7-81AD-D40AF8B05947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847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Linda – </a:t>
            </a:r>
            <a:r>
              <a:rPr lang="en-US" b="1" dirty="0">
                <a:cs typeface="Calibri"/>
              </a:rPr>
              <a:t>5 mins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CB32BD-1F45-45B7-81AD-D40AF8B05947}" type="slidenum"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251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Linda to intro and position what we are doing. </a:t>
            </a: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1 minutes thinking time – put on a post it note, keep it snappy, how many can you get down in a minute</a:t>
            </a:r>
          </a:p>
          <a:p>
            <a:endParaRPr lang="en-US" dirty="0">
              <a:cs typeface="Calibri"/>
            </a:endParaRPr>
          </a:p>
          <a:p>
            <a:r>
              <a:rPr lang="en-US" b="1" dirty="0">
                <a:cs typeface="Calibri"/>
              </a:rPr>
              <a:t>Approx – 4 minutes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CB32BD-1F45-45B7-81AD-D40AF8B05947}" type="slidenum"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6907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xx to guide them into moving into pairs</a:t>
            </a:r>
            <a:endParaRPr lang="en-US" dirty="0"/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Highlight that looking for difference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Give them a clear steer about finding someone near them to talk to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5 minutes discussion within pairs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xxx to then ask them to find another pair to join up with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8 minutes discussion in groups of four</a:t>
            </a:r>
          </a:p>
          <a:p>
            <a:endParaRPr lang="en-US" dirty="0">
              <a:cs typeface="Calibri"/>
            </a:endParaRPr>
          </a:p>
          <a:p>
            <a:r>
              <a:rPr lang="en-US" b="1" dirty="0">
                <a:cs typeface="Calibri"/>
              </a:rPr>
              <a:t>Approx 18 minutes</a:t>
            </a: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CB32BD-1F45-45B7-81AD-D40AF8B05947}" type="slidenum"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2107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 xx picks up here  - brief them to focus on key insights and how use them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6 minutes discussion time – review on the day if need to squeeze it. 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Take 3-4 bits of feedback from the tables</a:t>
            </a: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Hand over to xx to wrap up </a:t>
            </a:r>
          </a:p>
          <a:p>
            <a:endParaRPr lang="en-US" dirty="0">
              <a:cs typeface="Calibri"/>
            </a:endParaRPr>
          </a:p>
          <a:p>
            <a:r>
              <a:rPr lang="en-US" b="1" dirty="0">
                <a:cs typeface="Calibri"/>
              </a:rPr>
              <a:t>Approx 10 minutes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CB32BD-1F45-45B7-81AD-D40AF8B05947}" type="slidenum"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858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endParaRPr lang="en-US" dirty="0">
              <a:cs typeface="Calibri"/>
            </a:endParaRPr>
          </a:p>
          <a:p>
            <a:pPr marL="171450" indent="-171450">
              <a:buFont typeface="Arial"/>
              <a:buChar char="•"/>
            </a:pPr>
            <a:r>
              <a:rPr lang="en-US" dirty="0">
                <a:cs typeface="Calibri"/>
              </a:rPr>
              <a:t>Wrap up – take it and try it, toolkit on it's way to use within teams</a:t>
            </a:r>
          </a:p>
          <a:p>
            <a:endParaRPr lang="en-US" dirty="0">
              <a:cs typeface="Calibri"/>
            </a:endParaRPr>
          </a:p>
          <a:p>
            <a:r>
              <a:rPr lang="en-US" b="1" dirty="0">
                <a:cs typeface="Calibri"/>
              </a:rPr>
              <a:t>Approx 2 minutes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CB32BD-1F45-45B7-81AD-D40AF8B05947}" type="slidenum">
              <a:rPr lang="en-GB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102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CEE3A-9165-D9D5-428F-AC7CBF7952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B00602-97A0-E602-D0D2-A1D7EC7B08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4B2E6-D08B-39FB-1892-352F76976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77A2-5862-42CD-AFF9-D2CA0E354B5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A0E393-7AE9-4DDA-3043-20C0681D7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96B89F-CEF3-345E-535E-33A1E9CEB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D932-C4F3-402B-B393-09D63EEF03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233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50506-1333-89E9-A594-CE92BDDF3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342ADA-A64D-B1BE-BC56-AA19E92964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11A91-CDB9-1B7B-44C2-DC329C6C9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77A2-5862-42CD-AFF9-D2CA0E354B5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B31C8F-ABD6-2794-E760-E4B768FB0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532E76-DCE0-ADD9-B89B-8EE8CBAE3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D932-C4F3-402B-B393-09D63EEF03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968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EB8540-9D3B-7354-3AB8-BD1C08410B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7C00EF-DF84-C309-F56B-E411F29163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79CC81-FA84-6FD6-167A-4F0927B8A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77A2-5862-42CD-AFF9-D2CA0E354B5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8AC01-EF9F-8196-9873-E8F5642FE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F6FBB-94A4-70B4-EE7F-970C4FE95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D932-C4F3-402B-B393-09D63EEF03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288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13C3D-9DB5-94C3-7A46-7175A5B0F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62972-A040-F867-D937-1D42F38B9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A8915-374F-7534-A18E-8B33ECA1C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77A2-5862-42CD-AFF9-D2CA0E354B5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F8E98-64FC-3A08-3B62-C1CD30E16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FE15B-C37E-4F2F-F5AD-9763F7686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D932-C4F3-402B-B393-09D63EEF03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921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CF3B7-F4C1-95BF-3E67-999D66F9C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D005F4-7119-0A83-4D13-CCEFF5261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8AE534-0181-C1BF-673D-8FB90A5AD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77A2-5862-42CD-AFF9-D2CA0E354B5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2D05AD-B18A-48F7-87A7-3137192AA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30B9C-2774-2966-30EB-FFF77C34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D932-C4F3-402B-B393-09D63EEF03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996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D1F2A-FFDA-8EC2-31D8-1911EA647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A92C26-0C55-7F58-27FB-DCD5EB160F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03EA1B-140F-0903-480B-2CACBD989C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7241A7-4A18-84B6-C6C4-D22FAD26A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77A2-5862-42CD-AFF9-D2CA0E354B5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E1DEA9-1380-CFFF-ADAB-819A776A3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03B1A3-78C3-E974-C8F3-673A0A03B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D932-C4F3-402B-B393-09D63EEF03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03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8DB67-9FE9-42B6-6548-2E77F7213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2C5D60-CB0C-CF50-7B34-9457F172C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4C00EA-2173-6BC1-CF87-4BC3A7524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95CF9F-1F3A-4E5B-2F5A-99665D3C98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935D19-46A0-26C0-661F-13045A91B3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10E697-A4E3-C958-4855-4F56E414F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77A2-5862-42CD-AFF9-D2CA0E354B5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BE5955-6405-8FBC-01E0-1BE1B785A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83ECCA-8469-49BF-318E-E35BAC86A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D932-C4F3-402B-B393-09D63EEF03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850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CEE76-A6FC-2D7C-B282-9572C80F5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A06E67-CAE3-490D-6A2F-7A540AA70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77A2-5862-42CD-AFF9-D2CA0E354B5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FA0EFF-7208-1F29-92F7-85669351A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CE3E3-90E3-C2E3-EB26-04279F6FA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D932-C4F3-402B-B393-09D63EEF03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2319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89D642-E721-FA6A-992C-D4D8BC2B5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77A2-5862-42CD-AFF9-D2CA0E354B5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9B7204-4516-051D-8235-1C3D64036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ABE76C-CFBA-0C36-F3B2-3C9371515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D932-C4F3-402B-B393-09D63EEF03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342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523F6-5A85-477E-D916-484F34466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67982-98B7-B5F1-7B7E-0118E3E25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241E76-24AA-A940-CD23-99F646C22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6A11EE-3AA0-4CCC-6D50-D6E526B78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77A2-5862-42CD-AFF9-D2CA0E354B5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82D39-E370-40F3-48CD-84DA651D5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B7A3F0-A2B9-7A38-2DCA-C7874B283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D932-C4F3-402B-B393-09D63EEF03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824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FAA2F-3F56-EB6F-7940-F367D8B12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589FE0-7720-7BBA-9C5D-504FD771E9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07E17D-5749-85E6-427F-87E882BCCA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702490-81D5-0C75-CF8C-FAD56088D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777A2-5862-42CD-AFF9-D2CA0E354B5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1E6FCD-B0D8-985A-692A-3A8B1026F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03CBB5-ADC6-A8EF-75DB-71E05D393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1D932-C4F3-402B-B393-09D63EEF03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66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4013CD-8628-4632-9393-F3E4920FA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1D6C1-0AEF-0CF4-74BF-44688681D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EB9B14-88E8-9341-EDE9-98BB9A58EA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777A2-5862-42CD-AFF9-D2CA0E354B53}" type="datetimeFigureOut">
              <a:rPr lang="en-GB" smtClean="0"/>
              <a:t>02/04/2025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21C71-BBE9-9755-5035-ED031FFE3F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2DF5F-8958-F7D6-41C5-939A2202FE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1D932-C4F3-402B-B393-09D63EEF03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242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emf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2.emf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emf"/><Relationship Id="rId4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81DD5F8-6859-B4C5-7668-127FD079A7A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558" r="21342"/>
          <a:stretch/>
        </p:blipFill>
        <p:spPr>
          <a:xfrm>
            <a:off x="-3752804" y="-1921962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30522C-E13A-C109-246B-67E944E483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8585" y="906703"/>
            <a:ext cx="4699095" cy="2514021"/>
          </a:xfrm>
        </p:spPr>
        <p:txBody>
          <a:bodyPr anchor="b">
            <a:normAutofit/>
          </a:bodyPr>
          <a:lstStyle/>
          <a:p>
            <a:pPr algn="l"/>
            <a:r>
              <a:rPr lang="en-GB" sz="4800" b="1">
                <a:latin typeface="+mn-lt"/>
              </a:rPr>
              <a:t>Strengths Toolkit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129B36-BE89-F6C5-A55F-537A9A9154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623" y="4634896"/>
            <a:ext cx="4414434" cy="1497567"/>
          </a:xfrm>
        </p:spPr>
        <p:txBody>
          <a:bodyPr>
            <a:noAutofit/>
          </a:bodyPr>
          <a:lstStyle/>
          <a:p>
            <a:pPr marL="285750" indent="-285750" algn="l">
              <a:spcAft>
                <a:spcPts val="600"/>
              </a:spcAft>
              <a:buFont typeface="Arial"/>
              <a:buChar char="•"/>
            </a:pPr>
            <a:r>
              <a:rPr lang="en-US" sz="2000" dirty="0"/>
              <a:t>Everyone knows the part they play and the unique strengths they bring</a:t>
            </a:r>
            <a:endParaRPr lang="en-US" sz="2000" dirty="0">
              <a:cs typeface="Calibri" panose="020F0502020204030204"/>
            </a:endParaRPr>
          </a:p>
          <a:p>
            <a:pPr marL="285750" indent="-285750" algn="l">
              <a:lnSpc>
                <a:spcPct val="90000"/>
              </a:lnSpc>
              <a:spcAft>
                <a:spcPts val="600"/>
              </a:spcAft>
              <a:buFont typeface="Arial"/>
              <a:buChar char="•"/>
            </a:pPr>
            <a:r>
              <a:rPr lang="en-US" sz="2000" dirty="0"/>
              <a:t>Building connection, trust, support, collaboration, inclusion</a:t>
            </a:r>
            <a:endParaRPr lang="en-US" sz="2000" dirty="0">
              <a:cs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FE27B5-D689-536C-BB31-BEBBB382F5BA}"/>
              </a:ext>
            </a:extLst>
          </p:cNvPr>
          <p:cNvSpPr/>
          <p:nvPr/>
        </p:nvSpPr>
        <p:spPr>
          <a:xfrm>
            <a:off x="342623" y="348343"/>
            <a:ext cx="1355548" cy="5583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5" descr="TAB_col_white_background.eps">
            <a:extLst>
              <a:ext uri="{FF2B5EF4-FFF2-40B4-BE49-F238E27FC236}">
                <a16:creationId xmlns:a16="http://schemas.microsoft.com/office/drawing/2014/main" id="{5DC249C2-08DF-671C-66DC-FBBDCDC8576A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1938" y="234658"/>
            <a:ext cx="1225339" cy="523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940316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A3C210E6-A35A-4F68-8D60-801A019C7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4" name="Freeform: Shape 53">
            <a:extLst>
              <a:ext uri="{FF2B5EF4-FFF2-40B4-BE49-F238E27FC236}">
                <a16:creationId xmlns:a16="http://schemas.microsoft.com/office/drawing/2014/main" id="{AC0D06B0-F19C-459E-B221-A34B506FB5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45815" cy="6858000"/>
          </a:xfrm>
          <a:custGeom>
            <a:avLst/>
            <a:gdLst>
              <a:gd name="connsiteX0" fmla="*/ 0 w 3945815"/>
              <a:gd name="connsiteY0" fmla="*/ 0 h 6858000"/>
              <a:gd name="connsiteX1" fmla="*/ 3138662 w 3945815"/>
              <a:gd name="connsiteY1" fmla="*/ 0 h 6858000"/>
              <a:gd name="connsiteX2" fmla="*/ 3275260 w 3945815"/>
              <a:gd name="connsiteY2" fmla="*/ 267438 h 6858000"/>
              <a:gd name="connsiteX3" fmla="*/ 3945815 w 3945815"/>
              <a:gd name="connsiteY3" fmla="*/ 3481388 h 6858000"/>
              <a:gd name="connsiteX4" fmla="*/ 3275260 w 3945815"/>
              <a:gd name="connsiteY4" fmla="*/ 6695338 h 6858000"/>
              <a:gd name="connsiteX5" fmla="*/ 3192177 w 3945815"/>
              <a:gd name="connsiteY5" fmla="*/ 6858000 h 6858000"/>
              <a:gd name="connsiteX6" fmla="*/ 0 w 394581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45815" h="6858000">
                <a:moveTo>
                  <a:pt x="0" y="0"/>
                </a:moveTo>
                <a:lnTo>
                  <a:pt x="3138662" y="0"/>
                </a:lnTo>
                <a:lnTo>
                  <a:pt x="3275260" y="267438"/>
                </a:lnTo>
                <a:cubicBezTo>
                  <a:pt x="3698614" y="1184879"/>
                  <a:pt x="3945815" y="2290869"/>
                  <a:pt x="3945815" y="3481388"/>
                </a:cubicBezTo>
                <a:cubicBezTo>
                  <a:pt x="3945815" y="4671908"/>
                  <a:pt x="3698614" y="5777898"/>
                  <a:pt x="3275260" y="6695338"/>
                </a:cubicBezTo>
                <a:lnTo>
                  <a:pt x="319217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56" name="Freeform: Shape 55">
            <a:extLst>
              <a:ext uri="{FF2B5EF4-FFF2-40B4-BE49-F238E27FC236}">
                <a16:creationId xmlns:a16="http://schemas.microsoft.com/office/drawing/2014/main" id="{345B26DA-1C6B-4C66-81C9-9C1877FC2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36670" cy="6858000"/>
          </a:xfrm>
          <a:custGeom>
            <a:avLst/>
            <a:gdLst>
              <a:gd name="connsiteX0" fmla="*/ 0 w 3936670"/>
              <a:gd name="connsiteY0" fmla="*/ 0 h 6858000"/>
              <a:gd name="connsiteX1" fmla="*/ 3129517 w 3936670"/>
              <a:gd name="connsiteY1" fmla="*/ 0 h 6858000"/>
              <a:gd name="connsiteX2" fmla="*/ 3266115 w 3936670"/>
              <a:gd name="connsiteY2" fmla="*/ 267438 h 6858000"/>
              <a:gd name="connsiteX3" fmla="*/ 3936670 w 3936670"/>
              <a:gd name="connsiteY3" fmla="*/ 3481388 h 6858000"/>
              <a:gd name="connsiteX4" fmla="*/ 3266115 w 3936670"/>
              <a:gd name="connsiteY4" fmla="*/ 6695338 h 6858000"/>
              <a:gd name="connsiteX5" fmla="*/ 3183032 w 3936670"/>
              <a:gd name="connsiteY5" fmla="*/ 6858000 h 6858000"/>
              <a:gd name="connsiteX6" fmla="*/ 0 w 393667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36670" h="6858000">
                <a:moveTo>
                  <a:pt x="0" y="0"/>
                </a:moveTo>
                <a:lnTo>
                  <a:pt x="3129517" y="0"/>
                </a:lnTo>
                <a:lnTo>
                  <a:pt x="3266115" y="267438"/>
                </a:lnTo>
                <a:cubicBezTo>
                  <a:pt x="3689469" y="1184879"/>
                  <a:pt x="3936670" y="2290869"/>
                  <a:pt x="3936670" y="3481388"/>
                </a:cubicBezTo>
                <a:cubicBezTo>
                  <a:pt x="3936670" y="4671908"/>
                  <a:pt x="3689469" y="5777898"/>
                  <a:pt x="3266115" y="6695338"/>
                </a:cubicBezTo>
                <a:lnTo>
                  <a:pt x="3183032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37A423A-CB68-1076-79D2-B331F3FF1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685800"/>
            <a:ext cx="2807208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>
                <a:latin typeface="+mn-lt"/>
                <a:ea typeface="+mn-ea"/>
                <a:cs typeface="+mn-cs"/>
              </a:rPr>
              <a:t>Strengths 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8DE6C44-43F8-4DE4-AB81-66853FFEA0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005840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409529B-9B56-4F10-BE4D-F934DB89E5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912" y="2089941"/>
            <a:ext cx="2834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3D4D7D4-37FB-EFFA-94AE-CC2E5F28F972}"/>
              </a:ext>
            </a:extLst>
          </p:cNvPr>
          <p:cNvSpPr txBox="1"/>
          <p:nvPr/>
        </p:nvSpPr>
        <p:spPr>
          <a:xfrm>
            <a:off x="4480774" y="2350392"/>
            <a:ext cx="7272313" cy="33239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493776">
              <a:spcAft>
                <a:spcPts val="600"/>
              </a:spcAft>
            </a:pPr>
            <a:r>
              <a:rPr lang="en-GB" sz="2400">
                <a:cs typeface="Calibri"/>
              </a:rPr>
              <a:t>Individually, think about your </a:t>
            </a:r>
            <a:r>
              <a:rPr lang="en-GB" sz="2400" b="1">
                <a:cs typeface="Calibri"/>
              </a:rPr>
              <a:t>best day at work</a:t>
            </a:r>
            <a:endParaRPr lang="en-GB" sz="2400">
              <a:cs typeface="Calibri"/>
            </a:endParaRPr>
          </a:p>
          <a:p>
            <a:pPr defTabSz="493776">
              <a:spcAft>
                <a:spcPts val="600"/>
              </a:spcAft>
            </a:pPr>
            <a:endParaRPr lang="en-GB" sz="1200" kern="1200">
              <a:latin typeface="+mn-lt"/>
              <a:cs typeface="Calibri"/>
            </a:endParaRPr>
          </a:p>
          <a:p>
            <a:pPr marL="342900" indent="-342900" defTabSz="49377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Where are you?</a:t>
            </a:r>
          </a:p>
          <a:p>
            <a:pPr marL="342900" indent="-342900" defTabSz="49377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What are you doing?</a:t>
            </a:r>
            <a:endParaRPr lang="en-GB" sz="2400">
              <a:cs typeface="Calibri"/>
            </a:endParaRPr>
          </a:p>
          <a:p>
            <a:pPr marL="342900" indent="-342900" defTabSz="49377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Who else is there</a:t>
            </a:r>
            <a:r>
              <a:rPr lang="en-GB" sz="2400" kern="1200">
                <a:latin typeface="+mn-lt"/>
                <a:ea typeface="+mn-ea"/>
                <a:cs typeface="+mn-cs"/>
              </a:rPr>
              <a:t>?</a:t>
            </a:r>
            <a:endParaRPr lang="en-GB" sz="2400" kern="1200">
              <a:latin typeface="+mn-lt"/>
              <a:cs typeface="Calibri"/>
            </a:endParaRPr>
          </a:p>
          <a:p>
            <a:pPr marL="342900" indent="-342900" defTabSz="49377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What are you naturally drawn to during the day?  What do you like doing?</a:t>
            </a:r>
            <a:endParaRPr lang="en-GB" sz="2400">
              <a:cs typeface="Calibri"/>
            </a:endParaRPr>
          </a:p>
          <a:p>
            <a:pPr marL="342900" indent="-342900" defTabSz="49377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>
                <a:cs typeface="Calibri"/>
              </a:rPr>
              <a:t>What gives you energy – what drains you?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65D8A18-A154-B7E8-E198-4B40306CB486}"/>
              </a:ext>
            </a:extLst>
          </p:cNvPr>
          <p:cNvSpPr txBox="1"/>
          <p:nvPr/>
        </p:nvSpPr>
        <p:spPr>
          <a:xfrm>
            <a:off x="261938" y="2382540"/>
            <a:ext cx="3188834" cy="23237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493776">
              <a:spcAft>
                <a:spcPts val="600"/>
              </a:spcAft>
            </a:pPr>
            <a:r>
              <a:rPr lang="en-GB" sz="2000" b="1" i="1" kern="120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‘I was astonished by how well this session worked.</a:t>
            </a:r>
            <a:r>
              <a:rPr lang="en-GB" sz="2000" b="1" i="1">
                <a:solidFill>
                  <a:srgbClr val="7030A0"/>
                </a:solidFill>
              </a:rPr>
              <a:t> </a:t>
            </a:r>
            <a:r>
              <a:rPr lang="en-GB" sz="2000" b="1" i="1" kern="120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It created the unity, trust, connection, and bonding as a team I was looking for…..’</a:t>
            </a:r>
            <a:r>
              <a:rPr lang="en-GB" sz="2000" b="1" i="1">
                <a:solidFill>
                  <a:srgbClr val="7030A0"/>
                </a:solidFill>
              </a:rPr>
              <a:t> </a:t>
            </a:r>
            <a:endParaRPr lang="en-GB" sz="2000" b="1" i="1">
              <a:solidFill>
                <a:srgbClr val="7030A0"/>
              </a:solidFill>
              <a:cs typeface="Calibri"/>
            </a:endParaRPr>
          </a:p>
          <a:p>
            <a:pPr defTabSz="493776">
              <a:spcAft>
                <a:spcPts val="600"/>
              </a:spcAft>
            </a:pPr>
            <a:r>
              <a:rPr lang="en-GB" sz="2000" i="1">
                <a:solidFill>
                  <a:srgbClr val="7030A0"/>
                </a:solidFill>
              </a:rPr>
              <a:t>Jac Dennington</a:t>
            </a:r>
            <a:r>
              <a:rPr lang="en-GB" sz="2000" i="1" kern="120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 Head of WFP&amp;T</a:t>
            </a:r>
            <a:endParaRPr lang="en-GB" sz="2000" i="1">
              <a:solidFill>
                <a:srgbClr val="7030A0"/>
              </a:solidFill>
              <a:cs typeface="Calibri"/>
            </a:endParaRPr>
          </a:p>
        </p:txBody>
      </p:sp>
      <p:pic>
        <p:nvPicPr>
          <p:cNvPr id="2" name="Graphic 1" descr="User outline">
            <a:extLst>
              <a:ext uri="{FF2B5EF4-FFF2-40B4-BE49-F238E27FC236}">
                <a16:creationId xmlns:a16="http://schemas.microsoft.com/office/drawing/2014/main" id="{D7C67BB1-F34D-4F82-3BEC-B579E734D4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008749" y="2382540"/>
            <a:ext cx="381114" cy="38111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4C729EE-91B0-21E8-1160-64AD4521092D}"/>
              </a:ext>
            </a:extLst>
          </p:cNvPr>
          <p:cNvSpPr txBox="1"/>
          <p:nvPr/>
        </p:nvSpPr>
        <p:spPr>
          <a:xfrm>
            <a:off x="4008749" y="1056193"/>
            <a:ext cx="7263169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defTabSz="493776">
              <a:spcAft>
                <a:spcPts val="600"/>
              </a:spcAft>
            </a:pPr>
            <a:r>
              <a:rPr lang="en-GB" sz="3200" b="1"/>
              <a:t>Start with self-reflection: </a:t>
            </a:r>
            <a:r>
              <a:rPr lang="en-GB" sz="3200" b="1" kern="1200">
                <a:latin typeface="+mn-lt"/>
                <a:ea typeface="+mn-ea"/>
                <a:cs typeface="+mn-cs"/>
              </a:rPr>
              <a:t>It’s all about me</a:t>
            </a:r>
            <a:endParaRPr lang="en-GB" sz="3200" b="1" kern="1200">
              <a:latin typeface="+mn-lt"/>
              <a:cs typeface="Calibri"/>
            </a:endParaRPr>
          </a:p>
        </p:txBody>
      </p:sp>
      <p:pic>
        <p:nvPicPr>
          <p:cNvPr id="5" name="Picture 5" descr="TAB_col_white_background.eps">
            <a:extLst>
              <a:ext uri="{FF2B5EF4-FFF2-40B4-BE49-F238E27FC236}">
                <a16:creationId xmlns:a16="http://schemas.microsoft.com/office/drawing/2014/main" id="{2D297504-759A-C946-2D67-0B029E8E5C6E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1938" y="234658"/>
            <a:ext cx="1225339" cy="523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29890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F31AB3-D65C-18E2-7FD4-8DA9CB63A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3196DC90-B8EB-3BFD-0134-3A55D1826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4" name="Freeform: Shape 53">
            <a:extLst>
              <a:ext uri="{FF2B5EF4-FFF2-40B4-BE49-F238E27FC236}">
                <a16:creationId xmlns:a16="http://schemas.microsoft.com/office/drawing/2014/main" id="{DF348FE5-138A-3DF4-79D1-07234FC6A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45815" cy="6858000"/>
          </a:xfrm>
          <a:custGeom>
            <a:avLst/>
            <a:gdLst>
              <a:gd name="connsiteX0" fmla="*/ 0 w 3945815"/>
              <a:gd name="connsiteY0" fmla="*/ 0 h 6858000"/>
              <a:gd name="connsiteX1" fmla="*/ 3138662 w 3945815"/>
              <a:gd name="connsiteY1" fmla="*/ 0 h 6858000"/>
              <a:gd name="connsiteX2" fmla="*/ 3275260 w 3945815"/>
              <a:gd name="connsiteY2" fmla="*/ 267438 h 6858000"/>
              <a:gd name="connsiteX3" fmla="*/ 3945815 w 3945815"/>
              <a:gd name="connsiteY3" fmla="*/ 3481388 h 6858000"/>
              <a:gd name="connsiteX4" fmla="*/ 3275260 w 3945815"/>
              <a:gd name="connsiteY4" fmla="*/ 6695338 h 6858000"/>
              <a:gd name="connsiteX5" fmla="*/ 3192177 w 3945815"/>
              <a:gd name="connsiteY5" fmla="*/ 6858000 h 6858000"/>
              <a:gd name="connsiteX6" fmla="*/ 0 w 394581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45815" h="6858000">
                <a:moveTo>
                  <a:pt x="0" y="0"/>
                </a:moveTo>
                <a:lnTo>
                  <a:pt x="3138662" y="0"/>
                </a:lnTo>
                <a:lnTo>
                  <a:pt x="3275260" y="267438"/>
                </a:lnTo>
                <a:cubicBezTo>
                  <a:pt x="3698614" y="1184879"/>
                  <a:pt x="3945815" y="2290869"/>
                  <a:pt x="3945815" y="3481388"/>
                </a:cubicBezTo>
                <a:cubicBezTo>
                  <a:pt x="3945815" y="4671908"/>
                  <a:pt x="3698614" y="5777898"/>
                  <a:pt x="3275260" y="6695338"/>
                </a:cubicBezTo>
                <a:lnTo>
                  <a:pt x="319217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56" name="Freeform: Shape 55">
            <a:extLst>
              <a:ext uri="{FF2B5EF4-FFF2-40B4-BE49-F238E27FC236}">
                <a16:creationId xmlns:a16="http://schemas.microsoft.com/office/drawing/2014/main" id="{7D4E9C47-241B-BD5D-AC9A-6E2D5DDBB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36670" cy="6858000"/>
          </a:xfrm>
          <a:custGeom>
            <a:avLst/>
            <a:gdLst>
              <a:gd name="connsiteX0" fmla="*/ 0 w 3936670"/>
              <a:gd name="connsiteY0" fmla="*/ 0 h 6858000"/>
              <a:gd name="connsiteX1" fmla="*/ 3129517 w 3936670"/>
              <a:gd name="connsiteY1" fmla="*/ 0 h 6858000"/>
              <a:gd name="connsiteX2" fmla="*/ 3266115 w 3936670"/>
              <a:gd name="connsiteY2" fmla="*/ 267438 h 6858000"/>
              <a:gd name="connsiteX3" fmla="*/ 3936670 w 3936670"/>
              <a:gd name="connsiteY3" fmla="*/ 3481388 h 6858000"/>
              <a:gd name="connsiteX4" fmla="*/ 3266115 w 3936670"/>
              <a:gd name="connsiteY4" fmla="*/ 6695338 h 6858000"/>
              <a:gd name="connsiteX5" fmla="*/ 3183032 w 3936670"/>
              <a:gd name="connsiteY5" fmla="*/ 6858000 h 6858000"/>
              <a:gd name="connsiteX6" fmla="*/ 0 w 393667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36670" h="6858000">
                <a:moveTo>
                  <a:pt x="0" y="0"/>
                </a:moveTo>
                <a:lnTo>
                  <a:pt x="3129517" y="0"/>
                </a:lnTo>
                <a:lnTo>
                  <a:pt x="3266115" y="267438"/>
                </a:lnTo>
                <a:cubicBezTo>
                  <a:pt x="3689469" y="1184879"/>
                  <a:pt x="3936670" y="2290869"/>
                  <a:pt x="3936670" y="3481388"/>
                </a:cubicBezTo>
                <a:cubicBezTo>
                  <a:pt x="3936670" y="4671908"/>
                  <a:pt x="3689469" y="5777898"/>
                  <a:pt x="3266115" y="6695338"/>
                </a:cubicBezTo>
                <a:lnTo>
                  <a:pt x="3183032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0D7141-425B-C784-7355-263FB41C5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628" y="1065894"/>
            <a:ext cx="2807208" cy="53379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>
                <a:latin typeface="+mn-lt"/>
                <a:ea typeface="+mn-ea"/>
                <a:cs typeface="+mn-cs"/>
              </a:rPr>
              <a:t>Strengths</a:t>
            </a:r>
            <a:r>
              <a:rPr lang="en-US"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D159DD5C-52C7-94B9-6C06-12C8B8A935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005840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6E4EA30E-EDD0-0AD3-2A9D-3E5DABD4F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912" y="2089941"/>
            <a:ext cx="2834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9FDBFB2-FA17-3E50-5BC7-10968C9DAD78}"/>
              </a:ext>
            </a:extLst>
          </p:cNvPr>
          <p:cNvSpPr txBox="1"/>
          <p:nvPr/>
        </p:nvSpPr>
        <p:spPr>
          <a:xfrm>
            <a:off x="371813" y="2423631"/>
            <a:ext cx="2991873" cy="32470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493776">
              <a:spcAft>
                <a:spcPts val="600"/>
              </a:spcAft>
            </a:pPr>
            <a:r>
              <a:rPr lang="en-GB" sz="2000" b="1" i="1">
                <a:solidFill>
                  <a:srgbClr val="7030A0"/>
                </a:solidFill>
                <a:ea typeface="+mn-lt"/>
                <a:cs typeface="+mn-lt"/>
              </a:rPr>
              <a:t>The exercise allowed me to recognise my strengths as strengths </a:t>
            </a:r>
            <a:r>
              <a:rPr lang="en-GB" sz="2000" b="1" i="1" kern="1200">
                <a:solidFill>
                  <a:srgbClr val="7030A0"/>
                </a:solidFill>
                <a:ea typeface="+mn-lt"/>
                <a:cs typeface="+mn-lt"/>
              </a:rPr>
              <a:t>and </a:t>
            </a:r>
            <a:r>
              <a:rPr lang="en-GB" sz="2000" b="1" i="1">
                <a:solidFill>
                  <a:srgbClr val="7030A0"/>
                </a:solidFill>
                <a:ea typeface="+mn-lt"/>
                <a:cs typeface="+mn-lt"/>
              </a:rPr>
              <a:t>not apologise for them. Also, it helped me to understand how </a:t>
            </a:r>
            <a:r>
              <a:rPr lang="en-GB" sz="2000" b="1" i="1" kern="1200">
                <a:solidFill>
                  <a:srgbClr val="7030A0"/>
                </a:solidFill>
                <a:ea typeface="+mn-lt"/>
                <a:cs typeface="+mn-lt"/>
              </a:rPr>
              <a:t>I </a:t>
            </a:r>
            <a:r>
              <a:rPr lang="en-GB" sz="2000" b="1" i="1">
                <a:solidFill>
                  <a:srgbClr val="7030A0"/>
                </a:solidFill>
                <a:ea typeface="+mn-lt"/>
                <a:cs typeface="+mn-lt"/>
              </a:rPr>
              <a:t>can best use them to support my team. </a:t>
            </a:r>
          </a:p>
          <a:p>
            <a:pPr defTabSz="493776">
              <a:spcAft>
                <a:spcPts val="600"/>
              </a:spcAft>
            </a:pPr>
            <a:r>
              <a:rPr lang="en-GB" sz="2000" i="1">
                <a:solidFill>
                  <a:srgbClr val="7030A0"/>
                </a:solidFill>
                <a:cs typeface="Calibri"/>
              </a:rPr>
              <a:t>Sam Hollowood P&amp;OD Partner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E720C0F-4E4A-B3CB-19C3-40AD9A9E458C}"/>
              </a:ext>
            </a:extLst>
          </p:cNvPr>
          <p:cNvSpPr txBox="1"/>
          <p:nvPr/>
        </p:nvSpPr>
        <p:spPr>
          <a:xfrm>
            <a:off x="5156974" y="1459281"/>
            <a:ext cx="6910956" cy="48167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493776">
              <a:spcAft>
                <a:spcPts val="600"/>
              </a:spcAft>
            </a:pPr>
            <a:endParaRPr lang="en-GB" kern="1200">
              <a:latin typeface="+mn-lt"/>
              <a:ea typeface="+mn-ea"/>
              <a:cs typeface="+mn-cs"/>
            </a:endParaRPr>
          </a:p>
          <a:p>
            <a:pPr marL="247015" lvl="1" defTabSz="493776">
              <a:spcAft>
                <a:spcPts val="600"/>
              </a:spcAft>
            </a:pPr>
            <a:endParaRPr lang="en-GB"/>
          </a:p>
          <a:p>
            <a:pPr marL="132715" indent="-342900" defTabSz="49377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kern="1200">
                <a:latin typeface="+mn-lt"/>
                <a:ea typeface="+mn-ea"/>
                <a:cs typeface="+mn-cs"/>
              </a:rPr>
              <a:t>Choose someone </a:t>
            </a:r>
            <a:r>
              <a:rPr lang="en-GB" sz="2400"/>
              <a:t>new to talk to:</a:t>
            </a:r>
            <a:endParaRPr lang="en-GB" sz="2400" kern="1200">
              <a:latin typeface="+mn-lt"/>
              <a:cs typeface="Calibri"/>
            </a:endParaRPr>
          </a:p>
          <a:p>
            <a:pPr marL="589915" lvl="1" indent="-342900" defTabSz="493776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400" kern="1200">
                <a:latin typeface="+mn-lt"/>
                <a:ea typeface="+mn-ea"/>
                <a:cs typeface="+mn-cs"/>
              </a:rPr>
              <a:t>Share what you thought about your strengths</a:t>
            </a:r>
            <a:endParaRPr lang="en-GB" sz="2400" kern="1200">
              <a:latin typeface="+mn-lt"/>
              <a:cs typeface="Calibri"/>
            </a:endParaRPr>
          </a:p>
          <a:p>
            <a:pPr marL="589915" lvl="1" indent="-342900" defTabSz="493776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400">
                <a:cs typeface="Calibri"/>
              </a:rPr>
              <a:t>Actively look for where you are different </a:t>
            </a:r>
          </a:p>
          <a:p>
            <a:pPr marL="247015" lvl="1" defTabSz="493776">
              <a:spcAft>
                <a:spcPts val="600"/>
              </a:spcAft>
            </a:pPr>
            <a:endParaRPr lang="en-GB" sz="2400">
              <a:cs typeface="Calibri"/>
            </a:endParaRPr>
          </a:p>
          <a:p>
            <a:pPr marL="247015" lvl="1" defTabSz="493776">
              <a:spcAft>
                <a:spcPts val="600"/>
              </a:spcAft>
            </a:pPr>
            <a:endParaRPr lang="en-GB" sz="1000"/>
          </a:p>
          <a:p>
            <a:pPr marL="132715" indent="-342900" defTabSz="49377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/>
              <a:t>Now, join another pair:</a:t>
            </a:r>
          </a:p>
          <a:p>
            <a:pPr marL="589915" lvl="1" indent="-342900" defTabSz="493776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400"/>
              <a:t>All take turns to explain your partners strengths and your differences to the group.  </a:t>
            </a:r>
          </a:p>
          <a:p>
            <a:pPr marL="589915" lvl="1" indent="-342900" defTabSz="493776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en-GB" sz="2400"/>
              <a:t>Try to find as many different perspectives as you can</a:t>
            </a:r>
          </a:p>
        </p:txBody>
      </p:sp>
      <p:pic>
        <p:nvPicPr>
          <p:cNvPr id="7" name="Graphic 6" descr="User outline">
            <a:extLst>
              <a:ext uri="{FF2B5EF4-FFF2-40B4-BE49-F238E27FC236}">
                <a16:creationId xmlns:a16="http://schemas.microsoft.com/office/drawing/2014/main" id="{8990C005-142B-833C-D6CB-F0E65D60DD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61531" y="2280216"/>
            <a:ext cx="381114" cy="381114"/>
          </a:xfrm>
          <a:prstGeom prst="rect">
            <a:avLst/>
          </a:prstGeom>
        </p:spPr>
      </p:pic>
      <p:pic>
        <p:nvPicPr>
          <p:cNvPr id="8" name="Graphic 7" descr="User outline">
            <a:extLst>
              <a:ext uri="{FF2B5EF4-FFF2-40B4-BE49-F238E27FC236}">
                <a16:creationId xmlns:a16="http://schemas.microsoft.com/office/drawing/2014/main" id="{8F81B601-F6D3-3850-0891-E006A68311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51790" y="2280216"/>
            <a:ext cx="381114" cy="381114"/>
          </a:xfrm>
          <a:prstGeom prst="rect">
            <a:avLst/>
          </a:prstGeom>
        </p:spPr>
      </p:pic>
      <p:pic>
        <p:nvPicPr>
          <p:cNvPr id="9" name="Graphic 8" descr="User outline">
            <a:extLst>
              <a:ext uri="{FF2B5EF4-FFF2-40B4-BE49-F238E27FC236}">
                <a16:creationId xmlns:a16="http://schemas.microsoft.com/office/drawing/2014/main" id="{12DFF24D-2716-0EE1-6F79-B4BEBAD789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61531" y="4196671"/>
            <a:ext cx="381114" cy="381114"/>
          </a:xfrm>
          <a:prstGeom prst="rect">
            <a:avLst/>
          </a:prstGeom>
        </p:spPr>
      </p:pic>
      <p:pic>
        <p:nvPicPr>
          <p:cNvPr id="10" name="Graphic 9" descr="User outline">
            <a:extLst>
              <a:ext uri="{FF2B5EF4-FFF2-40B4-BE49-F238E27FC236}">
                <a16:creationId xmlns:a16="http://schemas.microsoft.com/office/drawing/2014/main" id="{DB52EC10-C891-BA70-DD98-112632C53E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51790" y="4196671"/>
            <a:ext cx="381114" cy="381114"/>
          </a:xfrm>
          <a:prstGeom prst="rect">
            <a:avLst/>
          </a:prstGeom>
        </p:spPr>
      </p:pic>
      <p:pic>
        <p:nvPicPr>
          <p:cNvPr id="11" name="Graphic 10" descr="User outline">
            <a:extLst>
              <a:ext uri="{FF2B5EF4-FFF2-40B4-BE49-F238E27FC236}">
                <a16:creationId xmlns:a16="http://schemas.microsoft.com/office/drawing/2014/main" id="{60587033-812E-26E9-3DE6-61099D9FCB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61531" y="4544578"/>
            <a:ext cx="381114" cy="381114"/>
          </a:xfrm>
          <a:prstGeom prst="rect">
            <a:avLst/>
          </a:prstGeom>
        </p:spPr>
      </p:pic>
      <p:pic>
        <p:nvPicPr>
          <p:cNvPr id="12" name="Graphic 11" descr="User outline">
            <a:extLst>
              <a:ext uri="{FF2B5EF4-FFF2-40B4-BE49-F238E27FC236}">
                <a16:creationId xmlns:a16="http://schemas.microsoft.com/office/drawing/2014/main" id="{C8572121-9E1D-648A-3615-1B5526D8AF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651790" y="4544578"/>
            <a:ext cx="381114" cy="38111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56E5FF67-B2D8-FAB1-0D88-889BFE620967}"/>
              </a:ext>
            </a:extLst>
          </p:cNvPr>
          <p:cNvSpPr txBox="1"/>
          <p:nvPr/>
        </p:nvSpPr>
        <p:spPr>
          <a:xfrm>
            <a:off x="4270427" y="987572"/>
            <a:ext cx="61068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93776">
              <a:spcAft>
                <a:spcPts val="600"/>
              </a:spcAft>
            </a:pPr>
            <a:r>
              <a:rPr lang="en-GB" sz="3200" b="1"/>
              <a:t>S</a:t>
            </a:r>
            <a:r>
              <a:rPr lang="en-GB" sz="3200" b="1" kern="1200">
                <a:latin typeface="+mn-lt"/>
                <a:ea typeface="+mn-ea"/>
                <a:cs typeface="+mn-cs"/>
              </a:rPr>
              <a:t>hare</a:t>
            </a:r>
            <a:r>
              <a:rPr lang="en-GB" sz="3200" b="1"/>
              <a:t> in pairs</a:t>
            </a:r>
            <a:r>
              <a:rPr lang="en-GB" sz="3200" b="1" kern="1200">
                <a:latin typeface="+mn-lt"/>
                <a:ea typeface="+mn-ea"/>
                <a:cs typeface="+mn-cs"/>
              </a:rPr>
              <a:t>: It’s all about you</a:t>
            </a:r>
            <a:endParaRPr lang="en-GB" sz="3200" b="1" kern="1200">
              <a:latin typeface="+mn-lt"/>
              <a:cs typeface="Calibri"/>
            </a:endParaRPr>
          </a:p>
        </p:txBody>
      </p:sp>
      <p:pic>
        <p:nvPicPr>
          <p:cNvPr id="6" name="Picture 5" descr="TAB_col_white_background.eps">
            <a:extLst>
              <a:ext uri="{FF2B5EF4-FFF2-40B4-BE49-F238E27FC236}">
                <a16:creationId xmlns:a16="http://schemas.microsoft.com/office/drawing/2014/main" id="{298AD296-2DDD-8388-8008-6CA6CEC1AAD0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1938" y="234658"/>
            <a:ext cx="1225339" cy="523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923802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6386D4E-EBBE-FE77-A6E0-267D92762A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36EBA0BE-109D-A480-E81C-0641E5DCB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4" name="Freeform: Shape 53">
            <a:extLst>
              <a:ext uri="{FF2B5EF4-FFF2-40B4-BE49-F238E27FC236}">
                <a16:creationId xmlns:a16="http://schemas.microsoft.com/office/drawing/2014/main" id="{94D2C3AC-0318-854B-C664-F6ECB77F3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45815" cy="6858000"/>
          </a:xfrm>
          <a:custGeom>
            <a:avLst/>
            <a:gdLst>
              <a:gd name="connsiteX0" fmla="*/ 0 w 3945815"/>
              <a:gd name="connsiteY0" fmla="*/ 0 h 6858000"/>
              <a:gd name="connsiteX1" fmla="*/ 3138662 w 3945815"/>
              <a:gd name="connsiteY1" fmla="*/ 0 h 6858000"/>
              <a:gd name="connsiteX2" fmla="*/ 3275260 w 3945815"/>
              <a:gd name="connsiteY2" fmla="*/ 267438 h 6858000"/>
              <a:gd name="connsiteX3" fmla="*/ 3945815 w 3945815"/>
              <a:gd name="connsiteY3" fmla="*/ 3481388 h 6858000"/>
              <a:gd name="connsiteX4" fmla="*/ 3275260 w 3945815"/>
              <a:gd name="connsiteY4" fmla="*/ 6695338 h 6858000"/>
              <a:gd name="connsiteX5" fmla="*/ 3192177 w 3945815"/>
              <a:gd name="connsiteY5" fmla="*/ 6858000 h 6858000"/>
              <a:gd name="connsiteX6" fmla="*/ 0 w 394581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45815" h="6858000">
                <a:moveTo>
                  <a:pt x="0" y="0"/>
                </a:moveTo>
                <a:lnTo>
                  <a:pt x="3138662" y="0"/>
                </a:lnTo>
                <a:lnTo>
                  <a:pt x="3275260" y="267438"/>
                </a:lnTo>
                <a:cubicBezTo>
                  <a:pt x="3698614" y="1184879"/>
                  <a:pt x="3945815" y="2290869"/>
                  <a:pt x="3945815" y="3481388"/>
                </a:cubicBezTo>
                <a:cubicBezTo>
                  <a:pt x="3945815" y="4671908"/>
                  <a:pt x="3698614" y="5777898"/>
                  <a:pt x="3275260" y="6695338"/>
                </a:cubicBezTo>
                <a:lnTo>
                  <a:pt x="319217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56" name="Freeform: Shape 55">
            <a:extLst>
              <a:ext uri="{FF2B5EF4-FFF2-40B4-BE49-F238E27FC236}">
                <a16:creationId xmlns:a16="http://schemas.microsoft.com/office/drawing/2014/main" id="{B893635E-B5D6-4137-D461-A85C3F5C25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936670" cy="6858000"/>
          </a:xfrm>
          <a:custGeom>
            <a:avLst/>
            <a:gdLst>
              <a:gd name="connsiteX0" fmla="*/ 0 w 3936670"/>
              <a:gd name="connsiteY0" fmla="*/ 0 h 6858000"/>
              <a:gd name="connsiteX1" fmla="*/ 3129517 w 3936670"/>
              <a:gd name="connsiteY1" fmla="*/ 0 h 6858000"/>
              <a:gd name="connsiteX2" fmla="*/ 3266115 w 3936670"/>
              <a:gd name="connsiteY2" fmla="*/ 267438 h 6858000"/>
              <a:gd name="connsiteX3" fmla="*/ 3936670 w 3936670"/>
              <a:gd name="connsiteY3" fmla="*/ 3481388 h 6858000"/>
              <a:gd name="connsiteX4" fmla="*/ 3266115 w 3936670"/>
              <a:gd name="connsiteY4" fmla="*/ 6695338 h 6858000"/>
              <a:gd name="connsiteX5" fmla="*/ 3183032 w 3936670"/>
              <a:gd name="connsiteY5" fmla="*/ 6858000 h 6858000"/>
              <a:gd name="connsiteX6" fmla="*/ 0 w 393667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936670" h="6858000">
                <a:moveTo>
                  <a:pt x="0" y="0"/>
                </a:moveTo>
                <a:lnTo>
                  <a:pt x="3129517" y="0"/>
                </a:lnTo>
                <a:lnTo>
                  <a:pt x="3266115" y="267438"/>
                </a:lnTo>
                <a:cubicBezTo>
                  <a:pt x="3689469" y="1184879"/>
                  <a:pt x="3936670" y="2290869"/>
                  <a:pt x="3936670" y="3481388"/>
                </a:cubicBezTo>
                <a:cubicBezTo>
                  <a:pt x="3936670" y="4671908"/>
                  <a:pt x="3689469" y="5777898"/>
                  <a:pt x="3266115" y="6695338"/>
                </a:cubicBezTo>
                <a:lnTo>
                  <a:pt x="3183032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C5D9237-74C1-8245-8B7C-F52BB9094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685800"/>
            <a:ext cx="2807208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>
                <a:latin typeface="+mn-lt"/>
                <a:ea typeface="+mn-ea"/>
                <a:cs typeface="+mn-cs"/>
              </a:rPr>
              <a:t>Strengths 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2C47C1E5-78D0-414D-CFA1-49D8DF51C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005840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AA879B7-8A11-71AB-127E-DA06779F1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912" y="2089941"/>
            <a:ext cx="2834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7D953F2-4270-F0C6-1B47-B26AAA58EC3F}"/>
              </a:ext>
            </a:extLst>
          </p:cNvPr>
          <p:cNvSpPr txBox="1"/>
          <p:nvPr/>
        </p:nvSpPr>
        <p:spPr>
          <a:xfrm>
            <a:off x="360589" y="2413337"/>
            <a:ext cx="3351440" cy="263149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493776">
              <a:spcAft>
                <a:spcPts val="600"/>
              </a:spcAft>
            </a:pPr>
            <a:r>
              <a:rPr lang="en-GB" sz="2000" i="1" kern="120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‘</a:t>
            </a:r>
            <a:r>
              <a:rPr lang="en-GB" sz="2000" b="1" i="1">
                <a:solidFill>
                  <a:srgbClr val="7030A0"/>
                </a:solidFill>
                <a:ea typeface="+mn-lt"/>
                <a:cs typeface="+mn-lt"/>
              </a:rPr>
              <a:t>My team now have the language to express and recognise their skills and are having more conversations around helping each other </a:t>
            </a:r>
            <a:r>
              <a:rPr lang="en-GB" sz="2000" i="1">
                <a:solidFill>
                  <a:srgbClr val="7030A0"/>
                </a:solidFill>
                <a:ea typeface="+mn-lt"/>
                <a:cs typeface="+mn-lt"/>
              </a:rPr>
              <a:t>out' </a:t>
            </a:r>
          </a:p>
          <a:p>
            <a:pPr defTabSz="493776">
              <a:spcAft>
                <a:spcPts val="600"/>
              </a:spcAft>
            </a:pPr>
            <a:r>
              <a:rPr lang="en-GB" sz="2000" i="1">
                <a:solidFill>
                  <a:srgbClr val="7030A0"/>
                </a:solidFill>
                <a:cs typeface="Calibri"/>
              </a:rPr>
              <a:t>Carol Prokopyszyn, Chief Financial Officer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8E7335-3E72-620F-6414-FF340F842DC8}"/>
              </a:ext>
            </a:extLst>
          </p:cNvPr>
          <p:cNvSpPr txBox="1"/>
          <p:nvPr/>
        </p:nvSpPr>
        <p:spPr>
          <a:xfrm>
            <a:off x="5227179" y="1815742"/>
            <a:ext cx="6382203" cy="40164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493776">
              <a:spcAft>
                <a:spcPts val="600"/>
              </a:spcAft>
            </a:pPr>
            <a:endParaRPr lang="en-GB" sz="8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493776">
              <a:spcAft>
                <a:spcPts val="600"/>
              </a:spcAft>
            </a:pPr>
            <a:r>
              <a:rPr lang="en-GB" sz="2000" kern="1200">
                <a:latin typeface="+mn-lt"/>
                <a:ea typeface="+mn-ea"/>
                <a:cs typeface="+mn-cs"/>
              </a:rPr>
              <a:t>In your fours, focus on the strengths</a:t>
            </a:r>
            <a:r>
              <a:rPr lang="en-GB" sz="2000"/>
              <a:t>/differences</a:t>
            </a:r>
            <a:r>
              <a:rPr lang="en-GB" sz="2000" kern="1200">
                <a:latin typeface="+mn-lt"/>
                <a:ea typeface="+mn-ea"/>
                <a:cs typeface="+mn-cs"/>
              </a:rPr>
              <a:t> of the four people </a:t>
            </a:r>
            <a:r>
              <a:rPr lang="en-GB" sz="2000"/>
              <a:t>in your group:</a:t>
            </a:r>
            <a:endParaRPr lang="en-GB" sz="2000">
              <a:cs typeface="Calibri"/>
            </a:endParaRPr>
          </a:p>
          <a:p>
            <a:pPr defTabSz="493776">
              <a:spcAft>
                <a:spcPts val="600"/>
              </a:spcAft>
            </a:pPr>
            <a:endParaRPr lang="en-GB" sz="1200"/>
          </a:p>
          <a:p>
            <a:pPr marL="342900" indent="-342900" defTabSz="493776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2000" kern="1200">
                <a:latin typeface="+mn-lt"/>
                <a:ea typeface="+mn-ea"/>
                <a:cs typeface="+mn-cs"/>
              </a:rPr>
              <a:t>What </a:t>
            </a:r>
            <a:r>
              <a:rPr lang="en-GB" sz="2000"/>
              <a:t>differences have you discovered?  </a:t>
            </a:r>
            <a:endParaRPr lang="en-GB" sz="2000">
              <a:cs typeface="Calibri"/>
            </a:endParaRPr>
          </a:p>
          <a:p>
            <a:pPr marL="342900" indent="-342900" defTabSz="493776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2000"/>
              <a:t>What </a:t>
            </a:r>
            <a:r>
              <a:rPr lang="en-GB" sz="2000" kern="1200">
                <a:latin typeface="+mn-lt"/>
                <a:ea typeface="+mn-ea"/>
                <a:cs typeface="+mn-cs"/>
              </a:rPr>
              <a:t>do </a:t>
            </a:r>
            <a:r>
              <a:rPr lang="en-GB" sz="2000"/>
              <a:t>you now</a:t>
            </a:r>
            <a:r>
              <a:rPr lang="en-GB" sz="2000" kern="1200">
                <a:latin typeface="+mn-lt"/>
                <a:ea typeface="+mn-ea"/>
                <a:cs typeface="+mn-cs"/>
              </a:rPr>
              <a:t> know </a:t>
            </a:r>
            <a:r>
              <a:rPr lang="en-GB" sz="2000"/>
              <a:t>that you </a:t>
            </a:r>
            <a:r>
              <a:rPr lang="en-GB" sz="2000" kern="1200">
                <a:latin typeface="+mn-lt"/>
                <a:ea typeface="+mn-ea"/>
                <a:cs typeface="+mn-cs"/>
              </a:rPr>
              <a:t>didn’t know before?</a:t>
            </a:r>
            <a:endParaRPr lang="en-GB" sz="2000" kern="1200">
              <a:latin typeface="+mn-lt"/>
              <a:cs typeface="Calibri"/>
            </a:endParaRPr>
          </a:p>
          <a:p>
            <a:pPr marL="342900" indent="-342900" defTabSz="493776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2000"/>
              <a:t>What</a:t>
            </a:r>
            <a:r>
              <a:rPr lang="en-GB" sz="2000" kern="1200">
                <a:latin typeface="+mn-lt"/>
                <a:ea typeface="+mn-ea"/>
                <a:cs typeface="+mn-cs"/>
              </a:rPr>
              <a:t> do </a:t>
            </a:r>
            <a:r>
              <a:rPr lang="en-GB" sz="2000"/>
              <a:t>your</a:t>
            </a:r>
            <a:r>
              <a:rPr lang="en-GB" sz="2000" kern="1200">
                <a:latin typeface="+mn-lt"/>
                <a:ea typeface="+mn-ea"/>
                <a:cs typeface="+mn-cs"/>
              </a:rPr>
              <a:t> strengths mean for </a:t>
            </a:r>
            <a:r>
              <a:rPr lang="en-GB" sz="2000"/>
              <a:t>your own team?  </a:t>
            </a:r>
            <a:endParaRPr lang="en-GB" sz="2000" kern="1200">
              <a:latin typeface="+mn-lt"/>
              <a:cs typeface="Calibri"/>
            </a:endParaRPr>
          </a:p>
          <a:p>
            <a:pPr marL="342900" indent="-342900" defTabSz="493776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GB" sz="2000" kern="1200">
                <a:latin typeface="+mn-lt"/>
                <a:ea typeface="+mn-ea"/>
                <a:cs typeface="+mn-cs"/>
              </a:rPr>
              <a:t>With this insight, what might </a:t>
            </a:r>
            <a:r>
              <a:rPr lang="en-GB" sz="2000"/>
              <a:t>you</a:t>
            </a:r>
            <a:r>
              <a:rPr lang="en-GB" sz="2000" kern="1200">
                <a:latin typeface="+mn-lt"/>
                <a:ea typeface="+mn-ea"/>
                <a:cs typeface="+mn-cs"/>
              </a:rPr>
              <a:t> now do</a:t>
            </a:r>
            <a:r>
              <a:rPr lang="en-GB" sz="2000"/>
              <a:t> </a:t>
            </a:r>
            <a:r>
              <a:rPr lang="en-GB" sz="2000" kern="1200">
                <a:latin typeface="+mn-lt"/>
                <a:ea typeface="+mn-ea"/>
                <a:cs typeface="+mn-cs"/>
              </a:rPr>
              <a:t>differently</a:t>
            </a:r>
            <a:r>
              <a:rPr lang="en-GB" sz="2000"/>
              <a:t> </a:t>
            </a:r>
            <a:r>
              <a:rPr lang="en-GB" sz="2000" kern="1200">
                <a:latin typeface="+mn-lt"/>
                <a:ea typeface="+mn-ea"/>
                <a:cs typeface="+mn-cs"/>
              </a:rPr>
              <a:t>/more </a:t>
            </a:r>
            <a:r>
              <a:rPr lang="en-GB" sz="2000"/>
              <a:t>of</a:t>
            </a:r>
            <a:r>
              <a:rPr lang="en-GB" sz="2000" kern="1200">
                <a:latin typeface="+mn-lt"/>
                <a:ea typeface="+mn-ea"/>
                <a:cs typeface="+mn-cs"/>
              </a:rPr>
              <a:t>/less of?</a:t>
            </a:r>
            <a:endParaRPr lang="en-GB" sz="2000" kern="1200">
              <a:latin typeface="+mn-lt"/>
              <a:cs typeface="Calibri"/>
            </a:endParaRPr>
          </a:p>
          <a:p>
            <a:pPr marL="154305" indent="-154305" defTabSz="493776">
              <a:spcAft>
                <a:spcPts val="600"/>
              </a:spcAft>
              <a:buFont typeface="Wingdings" panose="05000000000000000000" pitchFamily="2" charset="2"/>
              <a:buChar char="ü"/>
            </a:pPr>
            <a:endParaRPr lang="en-GB" sz="1200"/>
          </a:p>
          <a:p>
            <a:pPr defTabSz="493776">
              <a:spcAft>
                <a:spcPts val="600"/>
              </a:spcAft>
            </a:pPr>
            <a:r>
              <a:rPr lang="en-GB" sz="2000"/>
              <a:t>You can continue this conversation back in your teams.</a:t>
            </a:r>
            <a:endParaRPr lang="en-GB" sz="2000">
              <a:cs typeface="Calibri"/>
            </a:endParaRPr>
          </a:p>
          <a:p>
            <a:pPr defTabSz="493776">
              <a:spcAft>
                <a:spcPts val="600"/>
              </a:spcAft>
            </a:pPr>
            <a:endParaRPr lang="en-GB">
              <a:cs typeface="Calibri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5597781-2190-D63B-28FC-314475D308C8}"/>
              </a:ext>
            </a:extLst>
          </p:cNvPr>
          <p:cNvGrpSpPr/>
          <p:nvPr/>
        </p:nvGrpSpPr>
        <p:grpSpPr>
          <a:xfrm>
            <a:off x="4150941" y="2033456"/>
            <a:ext cx="771373" cy="729021"/>
            <a:chOff x="4082842" y="1282342"/>
            <a:chExt cx="771373" cy="729021"/>
          </a:xfrm>
        </p:grpSpPr>
        <p:pic>
          <p:nvPicPr>
            <p:cNvPr id="8" name="Graphic 7" descr="User outline">
              <a:extLst>
                <a:ext uri="{FF2B5EF4-FFF2-40B4-BE49-F238E27FC236}">
                  <a16:creationId xmlns:a16="http://schemas.microsoft.com/office/drawing/2014/main" id="{5371C289-74DE-99BA-BC6A-A78017ECA2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82842" y="1282342"/>
              <a:ext cx="381114" cy="381114"/>
            </a:xfrm>
            <a:prstGeom prst="rect">
              <a:avLst/>
            </a:prstGeom>
          </p:spPr>
        </p:pic>
        <p:pic>
          <p:nvPicPr>
            <p:cNvPr id="9" name="Graphic 8" descr="User outline">
              <a:extLst>
                <a:ext uri="{FF2B5EF4-FFF2-40B4-BE49-F238E27FC236}">
                  <a16:creationId xmlns:a16="http://schemas.microsoft.com/office/drawing/2014/main" id="{35140AC4-57D7-33AD-800A-0ACD1242B35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473101" y="1282342"/>
              <a:ext cx="381114" cy="381114"/>
            </a:xfrm>
            <a:prstGeom prst="rect">
              <a:avLst/>
            </a:prstGeom>
          </p:spPr>
        </p:pic>
        <p:pic>
          <p:nvPicPr>
            <p:cNvPr id="10" name="Graphic 9" descr="User outline">
              <a:extLst>
                <a:ext uri="{FF2B5EF4-FFF2-40B4-BE49-F238E27FC236}">
                  <a16:creationId xmlns:a16="http://schemas.microsoft.com/office/drawing/2014/main" id="{A38A3FB9-1D95-EA88-E0CE-98BA51F1C3B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082842" y="1630249"/>
              <a:ext cx="381114" cy="381114"/>
            </a:xfrm>
            <a:prstGeom prst="rect">
              <a:avLst/>
            </a:prstGeom>
          </p:spPr>
        </p:pic>
        <p:pic>
          <p:nvPicPr>
            <p:cNvPr id="11" name="Graphic 10" descr="User outline">
              <a:extLst>
                <a:ext uri="{FF2B5EF4-FFF2-40B4-BE49-F238E27FC236}">
                  <a16:creationId xmlns:a16="http://schemas.microsoft.com/office/drawing/2014/main" id="{1ABFD56E-1773-4946-E4F2-8EA72E140CB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4473101" y="1630249"/>
              <a:ext cx="381114" cy="381114"/>
            </a:xfrm>
            <a:prstGeom prst="rect">
              <a:avLst/>
            </a:prstGeom>
          </p:spPr>
        </p:pic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62BF5C41-42C9-4B64-BA59-557A143404AF}"/>
              </a:ext>
            </a:extLst>
          </p:cNvPr>
          <p:cNvSpPr txBox="1"/>
          <p:nvPr/>
        </p:nvSpPr>
        <p:spPr>
          <a:xfrm>
            <a:off x="4150941" y="1040403"/>
            <a:ext cx="61068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493776">
              <a:spcAft>
                <a:spcPts val="600"/>
              </a:spcAft>
            </a:pPr>
            <a:r>
              <a:rPr lang="en-GB" sz="3200" b="1" kern="1200">
                <a:latin typeface="+mn-lt"/>
                <a:ea typeface="+mn-ea"/>
                <a:cs typeface="+mn-cs"/>
              </a:rPr>
              <a:t>Bring it together: It’s all about us</a:t>
            </a:r>
            <a:endParaRPr lang="en-GB" sz="3200" b="1" kern="1200">
              <a:latin typeface="+mn-lt"/>
              <a:cs typeface="Calibri"/>
            </a:endParaRPr>
          </a:p>
        </p:txBody>
      </p:sp>
      <p:pic>
        <p:nvPicPr>
          <p:cNvPr id="4" name="Picture 5" descr="TAB_col_white_background.eps">
            <a:extLst>
              <a:ext uri="{FF2B5EF4-FFF2-40B4-BE49-F238E27FC236}">
                <a16:creationId xmlns:a16="http://schemas.microsoft.com/office/drawing/2014/main" id="{5D6C3D7F-2473-393A-76CA-10E0832A0ACA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1938" y="234658"/>
            <a:ext cx="1225339" cy="523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7461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D2AFB5-1A67-06C2-EBEB-15EAC0579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en-GB" sz="3200" b="1">
                <a:latin typeface="+mn-lt"/>
              </a:rPr>
              <a:t>Strengths reflections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B16D827-F303-2C77-244E-68360E8CF2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0303625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" name="Picture 5" descr="TAB_col_white_background.eps">
            <a:extLst>
              <a:ext uri="{FF2B5EF4-FFF2-40B4-BE49-F238E27FC236}">
                <a16:creationId xmlns:a16="http://schemas.microsoft.com/office/drawing/2014/main" id="{073E8452-C415-20FC-7E4F-3867D8C43822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61938" y="234658"/>
            <a:ext cx="1225339" cy="523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735164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D9729D494A78F46A214F5BAB515C29C" ma:contentTypeVersion="16" ma:contentTypeDescription="Create a new document." ma:contentTypeScope="" ma:versionID="967d791b60c1dbf204c4fbef6b27d501">
  <xsd:schema xmlns:xsd="http://www.w3.org/2001/XMLSchema" xmlns:xs="http://www.w3.org/2001/XMLSchema" xmlns:p="http://schemas.microsoft.com/office/2006/metadata/properties" xmlns:ns3="d5db8e26-586c-48f6-b73b-a852ae3003bb" xmlns:ns4="d2537838-8f5c-46d2-b00c-ad838dd1c092" targetNamespace="http://schemas.microsoft.com/office/2006/metadata/properties" ma:root="true" ma:fieldsID="c00e2700ecbf538cd7c955972c9e3c14" ns3:_="" ns4:_="">
    <xsd:import namespace="d5db8e26-586c-48f6-b73b-a852ae3003bb"/>
    <xsd:import namespace="d2537838-8f5c-46d2-b00c-ad838dd1c09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Location" minOccurs="0"/>
                <xsd:element ref="ns3:MediaServiceSystemTags" minOccurs="0"/>
                <xsd:element ref="ns3:MediaLengthInSecond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db8e26-586c-48f6-b73b-a852ae3003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537838-8f5c-46d2-b00c-ad838dd1c09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5db8e26-586c-48f6-b73b-a852ae3003b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BE554E8-58D0-47A6-B397-1A399EA531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db8e26-586c-48f6-b73b-a852ae3003bb"/>
    <ds:schemaRef ds:uri="d2537838-8f5c-46d2-b00c-ad838dd1c09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02FC2AF-9DBD-4E02-9222-6D3483161795}">
  <ds:schemaRefs>
    <ds:schemaRef ds:uri="http://purl.org/dc/elements/1.1/"/>
    <ds:schemaRef ds:uri="http://schemas.microsoft.com/office/2006/metadata/properties"/>
    <ds:schemaRef ds:uri="d2537838-8f5c-46d2-b00c-ad838dd1c092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d5db8e26-586c-48f6-b73b-a852ae3003b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B21D37D-EE67-454F-B9F5-41FFFCE0375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8613</TotalTime>
  <Words>591</Words>
  <Application>Microsoft Office PowerPoint</Application>
  <PresentationFormat>Widescreen</PresentationFormat>
  <Paragraphs>74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Courier New</vt:lpstr>
      <vt:lpstr>Wingdings</vt:lpstr>
      <vt:lpstr>Office Theme</vt:lpstr>
      <vt:lpstr>Strengths Toolkit</vt:lpstr>
      <vt:lpstr>Strengths </vt:lpstr>
      <vt:lpstr>Strengths </vt:lpstr>
      <vt:lpstr>Strengths </vt:lpstr>
      <vt:lpstr>Strengths reflections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Strengths Toolkit</dc:title>
  <dc:creator>Angela Cotter</dc:creator>
  <cp:lastModifiedBy>Jacqueline Halligan</cp:lastModifiedBy>
  <cp:revision>7</cp:revision>
  <dcterms:created xsi:type="dcterms:W3CDTF">2024-01-12T09:30:38Z</dcterms:created>
  <dcterms:modified xsi:type="dcterms:W3CDTF">2025-04-02T13:36:58Z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0x010100FD9729D494A78F46A214F5BAB515C29C</vt:lpwstr>
  </property>
  <property fmtid="{D5CDD505-2E9C-101B-9397-08002B2CF9AE}" pid="3" name="MediaServiceImageTags">
    <vt:lpwstr/>
  </property>
  <property fmtid="{D5CDD505-2E9C-101B-9397-08002B2CF9AE}" pid="4" name="ArticulateGUID">
    <vt:lpwstr>604477DE-9C2F-4489-974D-9BF5FAB84364</vt:lpwstr>
  </property>
  <property fmtid="{D5CDD505-2E9C-101B-9397-08002B2CF9AE}" pid="5" name="ArticulatePath">
    <vt:lpwstr>https://livemanchesterac-my.sharepoint.com/personal/linda_simmonds_manchester_ac_uk/Documents/Strengths Toolkit (1)</vt:lpwstr>
  </property>
</Properties>
</file>