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B0F0"/>
    <a:srgbClr val="7030A0"/>
    <a:srgbClr val="000000"/>
    <a:srgbClr val="D624CE"/>
    <a:srgbClr val="E14BDA"/>
    <a:srgbClr val="3399FF"/>
    <a:srgbClr val="2865C8"/>
    <a:srgbClr val="0033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5F9A9-6F6C-44D5-8487-192AC03B771A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84235-EDCC-4E83-8F41-C05B1ABC5D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342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006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2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1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04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51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11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98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06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92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43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25539-83F9-4615-AD8A-7C4CDB284F63}" type="datetimeFigureOut">
              <a:rPr lang="en-GB" smtClean="0"/>
              <a:t>18/08/2020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D019C-CE62-4480-9760-570CE1D33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18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242877" y="501225"/>
            <a:ext cx="1404000" cy="6300000"/>
          </a:xfrm>
          <a:prstGeom prst="rect">
            <a:avLst/>
          </a:prstGeom>
          <a:solidFill>
            <a:srgbClr val="7030A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D1 </a:t>
            </a:r>
          </a:p>
          <a:p>
            <a:r>
              <a:rPr lang="en-GB" sz="1100" dirty="0">
                <a:solidFill>
                  <a:schemeClr val="tx1"/>
                </a:solidFill>
              </a:rPr>
              <a:t>No clinical, </a:t>
            </a:r>
            <a:r>
              <a:rPr lang="en-GB" sz="1100" dirty="0" smtClean="0">
                <a:solidFill>
                  <a:schemeClr val="tx1"/>
                </a:solidFill>
              </a:rPr>
              <a:t>practical </a:t>
            </a:r>
            <a:r>
              <a:rPr lang="en-GB" sz="1100" dirty="0">
                <a:solidFill>
                  <a:schemeClr val="tx1"/>
                </a:solidFill>
              </a:rPr>
              <a:t>or </a:t>
            </a:r>
            <a:r>
              <a:rPr lang="en-GB" sz="1100" dirty="0" smtClean="0">
                <a:solidFill>
                  <a:schemeClr val="tx1"/>
                </a:solidFill>
              </a:rPr>
              <a:t>commercial application</a:t>
            </a:r>
            <a:endParaRPr lang="en-GB" sz="1100" dirty="0">
              <a:solidFill>
                <a:schemeClr val="tx1"/>
              </a:solidFill>
            </a:endParaRPr>
          </a:p>
          <a:p>
            <a:pPr algn="ctr"/>
            <a:endParaRPr lang="en-GB" sz="1100" dirty="0" smtClean="0">
              <a:solidFill>
                <a:schemeClr val="tx1"/>
              </a:solidFill>
            </a:endParaRPr>
          </a:p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717061" y="501225"/>
            <a:ext cx="1404000" cy="6300000"/>
          </a:xfrm>
          <a:prstGeom prst="rect">
            <a:avLst/>
          </a:prstGeom>
          <a:solidFill>
            <a:srgbClr val="7030A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D2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Disease focus</a:t>
            </a:r>
            <a:endParaRPr lang="en-GB" sz="1100" i="1" dirty="0" smtClean="0">
              <a:solidFill>
                <a:schemeClr val="tx1"/>
              </a:solidFill>
            </a:endParaRPr>
          </a:p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191245" y="501225"/>
            <a:ext cx="1404000" cy="6300000"/>
          </a:xfrm>
          <a:prstGeom prst="rect">
            <a:avLst/>
          </a:prstGeom>
          <a:solidFill>
            <a:srgbClr val="7030A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D3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Practical outcome</a:t>
            </a:r>
          </a:p>
          <a:p>
            <a:pPr algn="ctr"/>
            <a:endParaRPr lang="en-GB" sz="1100" dirty="0">
              <a:solidFill>
                <a:schemeClr val="tx1"/>
              </a:solidFill>
            </a:endParaRPr>
          </a:p>
          <a:p>
            <a:pPr algn="ctr"/>
            <a:endParaRPr lang="en-GB" sz="1100" dirty="0" smtClean="0">
              <a:solidFill>
                <a:schemeClr val="tx1"/>
              </a:solidFill>
            </a:endParaRPr>
          </a:p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665429" y="501225"/>
            <a:ext cx="1404000" cy="6300000"/>
          </a:xfrm>
          <a:prstGeom prst="rect">
            <a:avLst/>
          </a:prstGeom>
          <a:solidFill>
            <a:srgbClr val="7030A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D4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O</a:t>
            </a:r>
            <a:r>
              <a:rPr lang="en-GB" sz="1100" dirty="0" smtClean="0">
                <a:solidFill>
                  <a:schemeClr val="tx1"/>
                </a:solidFill>
              </a:rPr>
              <a:t>ptimisation </a:t>
            </a:r>
          </a:p>
          <a:p>
            <a:pPr algn="ctr"/>
            <a:endParaRPr lang="en-GB" sz="1100" i="1" dirty="0" smtClean="0">
              <a:solidFill>
                <a:schemeClr val="tx1"/>
              </a:solidFill>
            </a:endParaRPr>
          </a:p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39613" y="501225"/>
            <a:ext cx="1404000" cy="6300000"/>
          </a:xfrm>
          <a:prstGeom prst="rect">
            <a:avLst/>
          </a:prstGeom>
          <a:solidFill>
            <a:srgbClr val="00B0F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T1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First tests with/ in humans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613797" y="501225"/>
            <a:ext cx="1404000" cy="6300000"/>
          </a:xfrm>
          <a:prstGeom prst="rect">
            <a:avLst/>
          </a:prstGeom>
          <a:solidFill>
            <a:srgbClr val="00B0F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T2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Statistical relevance reached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087981" y="501225"/>
            <a:ext cx="1404000" cy="6300000"/>
          </a:xfrm>
          <a:prstGeom prst="rect">
            <a:avLst/>
          </a:prstGeom>
          <a:solidFill>
            <a:srgbClr val="00B0F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T3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Evaluated more widely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557139" y="501225"/>
            <a:ext cx="1404000" cy="6300000"/>
          </a:xfrm>
          <a:prstGeom prst="rect">
            <a:avLst/>
          </a:prstGeom>
          <a:solidFill>
            <a:srgbClr val="FF00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T4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Adopted by population health policy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76476" y="2202704"/>
            <a:ext cx="4458562" cy="688256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Wellcome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Trust Institutional Strategic Support Fund (ISSF)</a:t>
            </a:r>
          </a:p>
          <a:p>
            <a:pPr algn="ctr"/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Supports activities including fellowship for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career researchers, funding for interdisciplinary </a:t>
            </a:r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collaboration, public engagement, awards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training, collaborative visits and 'discipline-hopping'</a:t>
            </a:r>
            <a:endParaRPr lang="en-GB" sz="1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76475" y="3395913"/>
            <a:ext cx="4458563" cy="38048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MRC Confidence in Concept (</a:t>
            </a:r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translational work; projects ~£50-100k &lt;12 months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76476" y="3021205"/>
            <a:ext cx="5908540" cy="226591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MRC Proximity to Discovery (P2D)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industry projects and engaging partners</a:t>
            </a:r>
            <a:endParaRPr lang="en-GB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91840" y="3924914"/>
            <a:ext cx="2743198" cy="38048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Proof of Principle (</a:t>
            </a:r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fund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for spin-out and commercialisation</a:t>
            </a:r>
            <a:endParaRPr lang="en-GB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76476" y="1450709"/>
            <a:ext cx="10314479" cy="226591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UoM-Wellcome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iTPA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Access to Expertise (A2E)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	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Engage experts to progress existing translational projects &lt;£25K </a:t>
            </a:r>
            <a:endParaRPr lang="en-GB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76476" y="1877619"/>
            <a:ext cx="10314479" cy="226591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UoM-Wellcome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iTPA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Projects for Translation (P4T)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Progress existing translational projects &lt;£55K </a:t>
            </a:r>
            <a:endParaRPr lang="en-GB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74698" y="0"/>
            <a:ext cx="6842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Funding Schemes for Translational Research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0478919" y="6574598"/>
            <a:ext cx="17906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Last updated </a:t>
            </a:r>
            <a:r>
              <a:rPr lang="en-GB" sz="1000" dirty="0" smtClean="0"/>
              <a:t>August 2020</a:t>
            </a:r>
            <a:endParaRPr lang="en-GB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1576475" y="4420491"/>
            <a:ext cx="5908541" cy="534368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BBSRC Impact Acceleration Account (IAA)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nowledge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exchange, </a:t>
            </a:r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translation and/or commercialisation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early-stage </a:t>
            </a:r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research, supports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imaginative and innovative approaches to impact delivery</a:t>
            </a:r>
            <a:endParaRPr lang="en-GB" sz="1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744785" y="3483093"/>
            <a:ext cx="2693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Internal </a:t>
            </a:r>
            <a:r>
              <a:rPr lang="en-GB" sz="1400" b="1" dirty="0" err="1" smtClean="0"/>
              <a:t>UoM</a:t>
            </a:r>
            <a:r>
              <a:rPr lang="en-GB" sz="1400" b="1" dirty="0" smtClean="0"/>
              <a:t> Managed Schemes</a:t>
            </a:r>
            <a:endParaRPr lang="en-GB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576474" y="5094971"/>
            <a:ext cx="8841155" cy="38048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EPSRC Impact Acceleration Account (IAA)</a:t>
            </a:r>
          </a:p>
          <a:p>
            <a:pPr algn="ctr"/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Relationship incubator scheme, proof of concept scheme, secondment scheme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72605" y="5596196"/>
            <a:ext cx="8841155" cy="38048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ESRC 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Acceleration Account (IAA)</a:t>
            </a:r>
          </a:p>
          <a:p>
            <a:pPr algn="ctr"/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sciences; relationship response, strategic, breakthrough </a:t>
            </a:r>
            <a:endParaRPr lang="en-GB" sz="1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72606" y="6071804"/>
            <a:ext cx="8841155" cy="380480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</a:ln>
        </p:spPr>
        <p:txBody>
          <a:bodyPr wrap="square" tIns="36000" bIns="36000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STFC 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Acceleration Account (</a:t>
            </a:r>
            <a:r>
              <a:rPr lang="en-GB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IAA)</a:t>
            </a:r>
          </a:p>
          <a:p>
            <a:pPr algn="ctr"/>
            <a:r>
              <a:rPr lang="en-GB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 commercialisation 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activities not currently supported by an STFC funding programme</a:t>
            </a:r>
            <a:endParaRPr lang="en-GB" sz="1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31" grpId="0" animBg="1"/>
      <p:bldP spid="43" grpId="0" animBg="1"/>
      <p:bldP spid="44" grpId="0" animBg="1"/>
      <p:bldP spid="55" grpId="0" animBg="1"/>
      <p:bldP spid="29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353" t="18789" r="16393" b="3864"/>
          <a:stretch/>
        </p:blipFill>
        <p:spPr>
          <a:xfrm>
            <a:off x="518615" y="354841"/>
            <a:ext cx="10764784" cy="590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566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247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Ajram</dc:creator>
  <cp:lastModifiedBy>Becky Bibby</cp:lastModifiedBy>
  <cp:revision>91</cp:revision>
  <dcterms:created xsi:type="dcterms:W3CDTF">2018-05-18T13:41:14Z</dcterms:created>
  <dcterms:modified xsi:type="dcterms:W3CDTF">2020-08-18T15:11:00Z</dcterms:modified>
</cp:coreProperties>
</file>