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5" r:id="rId3"/>
    <p:sldId id="293" r:id="rId4"/>
    <p:sldId id="276" r:id="rId5"/>
    <p:sldId id="277" r:id="rId6"/>
    <p:sldId id="278" r:id="rId7"/>
    <p:sldId id="285" r:id="rId8"/>
    <p:sldId id="286" r:id="rId9"/>
    <p:sldId id="291" r:id="rId10"/>
    <p:sldId id="287" r:id="rId11"/>
    <p:sldId id="295" r:id="rId12"/>
    <p:sldId id="281" r:id="rId13"/>
    <p:sldId id="288" r:id="rId14"/>
    <p:sldId id="292" r:id="rId15"/>
    <p:sldId id="290" r:id="rId16"/>
  </p:sldIdLst>
  <p:sldSz cx="9144000" cy="6858000" type="screen4x3"/>
  <p:notesSz cx="6797675" cy="98742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773" autoAdjust="0"/>
  </p:normalViewPr>
  <p:slideViewPr>
    <p:cSldViewPr>
      <p:cViewPr>
        <p:scale>
          <a:sx n="90" d="100"/>
          <a:sy n="90" d="100"/>
        </p:scale>
        <p:origin x="-2160" y="-3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6B44493-5BFD-4E10-80DC-0E0FADB8131C}" type="datetimeFigureOut">
              <a:rPr lang="en-GB" smtClean="0"/>
              <a:pPr/>
              <a:t>19/06/2015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1163D8-5D18-4A88-9B06-4538400A808E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6B44493-5BFD-4E10-80DC-0E0FADB8131C}" type="datetimeFigureOut">
              <a:rPr lang="en-GB" smtClean="0"/>
              <a:pPr/>
              <a:t>19/06/2015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1163D8-5D18-4A88-9B06-4538400A808E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6B44493-5BFD-4E10-80DC-0E0FADB8131C}" type="datetimeFigureOut">
              <a:rPr lang="en-GB" smtClean="0"/>
              <a:pPr/>
              <a:t>19/06/2015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1163D8-5D18-4A88-9B06-4538400A808E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6B44493-5BFD-4E10-80DC-0E0FADB8131C}" type="datetimeFigureOut">
              <a:rPr lang="en-GB" smtClean="0"/>
              <a:pPr/>
              <a:t>19/06/2015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1163D8-5D18-4A88-9B06-4538400A808E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 descr="TAB_col_white_background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79512" y="188640"/>
            <a:ext cx="2040018" cy="86409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6B44493-5BFD-4E10-80DC-0E0FADB8131C}" type="datetimeFigureOut">
              <a:rPr lang="en-GB" smtClean="0"/>
              <a:pPr/>
              <a:t>19/06/2015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1163D8-5D18-4A88-9B06-4538400A808E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6B44493-5BFD-4E10-80DC-0E0FADB8131C}" type="datetimeFigureOut">
              <a:rPr lang="en-GB" smtClean="0"/>
              <a:pPr/>
              <a:t>19/06/2015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1163D8-5D18-4A88-9B06-4538400A808E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6B44493-5BFD-4E10-80DC-0E0FADB8131C}" type="datetimeFigureOut">
              <a:rPr lang="en-GB" smtClean="0"/>
              <a:pPr/>
              <a:t>19/06/2015</a:t>
            </a:fld>
            <a:endParaRPr lang="en-GB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1163D8-5D18-4A88-9B06-4538400A808E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6B44493-5BFD-4E10-80DC-0E0FADB8131C}" type="datetimeFigureOut">
              <a:rPr lang="en-GB" smtClean="0"/>
              <a:pPr/>
              <a:t>19/06/2015</a:t>
            </a:fld>
            <a:endParaRPr lang="en-GB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1163D8-5D18-4A88-9B06-4538400A808E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6B44493-5BFD-4E10-80DC-0E0FADB8131C}" type="datetimeFigureOut">
              <a:rPr lang="en-GB" smtClean="0"/>
              <a:pPr/>
              <a:t>19/06/2015</a:t>
            </a:fld>
            <a:endParaRPr lang="en-GB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1163D8-5D18-4A88-9B06-4538400A808E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6B44493-5BFD-4E10-80DC-0E0FADB8131C}" type="datetimeFigureOut">
              <a:rPr lang="en-GB" smtClean="0"/>
              <a:pPr/>
              <a:t>19/06/2015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1163D8-5D18-4A88-9B06-4538400A808E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6B44493-5BFD-4E10-80DC-0E0FADB8131C}" type="datetimeFigureOut">
              <a:rPr lang="en-GB" smtClean="0"/>
              <a:pPr/>
              <a:t>19/06/2015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1163D8-5D18-4A88-9B06-4538400A808E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  <a:cs typeface="Arial" pitchFamily="34" charset="0"/>
              </a:defRPr>
            </a:lvl1pPr>
          </a:lstStyle>
          <a:p>
            <a:fld id="{96B44493-5BFD-4E10-80DC-0E0FADB8131C}" type="datetimeFigureOut">
              <a:rPr lang="en-GB" smtClean="0"/>
              <a:pPr/>
              <a:t>19/06/2015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  <a:ea typeface="+mn-ea"/>
                <a:cs typeface="Arial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  <a:cs typeface="Arial" pitchFamily="34" charset="0"/>
              </a:defRPr>
            </a:lvl1pPr>
          </a:lstStyle>
          <a:p>
            <a:fld id="{191163D8-5D18-4A88-9B06-4538400A808E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Geneva" charset="0"/>
          <a:cs typeface="Geneva" charset="0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Geneva" charset="0"/>
          <a:cs typeface="Geneva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Geneva" charset="0"/>
          <a:cs typeface="Geneva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Geneva" charset="0"/>
          <a:cs typeface="Geneva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Geneva" charset="0"/>
          <a:cs typeface="Geneva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Geneva" charset="0"/>
          <a:cs typeface="Geneva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Geneva" charset="0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Geneva" charset="0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Geneva" charset="0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Geneva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Income recognition</a:t>
            </a:r>
            <a:endParaRPr lang="en-GB" dirty="0"/>
          </a:p>
        </p:txBody>
      </p:sp>
      <p:pic>
        <p:nvPicPr>
          <p:cNvPr id="4" name="Picture 3" descr="TAB_col_white_backgroun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188640"/>
            <a:ext cx="2040018" cy="86409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19530" y="188641"/>
            <a:ext cx="7032990" cy="576063"/>
          </a:xfrm>
        </p:spPr>
        <p:txBody>
          <a:bodyPr/>
          <a:lstStyle/>
          <a:p>
            <a:r>
              <a:rPr lang="en-GB" sz="4000" b="1" dirty="0" smtClean="0"/>
              <a:t>Donations and PRC’s</a:t>
            </a:r>
            <a:endParaRPr lang="en-GB" sz="4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9512" y="1059366"/>
            <a:ext cx="8489973" cy="5682002"/>
          </a:xfrm>
        </p:spPr>
        <p:txBody>
          <a:bodyPr/>
          <a:lstStyle/>
          <a:p>
            <a:pPr algn="l"/>
            <a:r>
              <a:rPr lang="en-GB" sz="2400" dirty="0" smtClean="0"/>
              <a:t>It </a:t>
            </a:r>
            <a:r>
              <a:rPr lang="en-GB" sz="2400" dirty="0"/>
              <a:t>is </a:t>
            </a:r>
            <a:r>
              <a:rPr lang="en-GB" sz="2400" dirty="0">
                <a:solidFill>
                  <a:srgbClr val="00B0F0"/>
                </a:solidFill>
              </a:rPr>
              <a:t>rare</a:t>
            </a:r>
            <a:r>
              <a:rPr lang="en-GB" sz="2400" dirty="0"/>
              <a:t> for donations </a:t>
            </a:r>
            <a:r>
              <a:rPr lang="en-GB" sz="2400" dirty="0" smtClean="0"/>
              <a:t>to </a:t>
            </a:r>
            <a:r>
              <a:rPr lang="en-GB" sz="2400" dirty="0"/>
              <a:t>have performance related conditions attached, as the </a:t>
            </a:r>
            <a:r>
              <a:rPr lang="en-GB" sz="2400" u="sng" dirty="0"/>
              <a:t>receipt of the donation </a:t>
            </a:r>
            <a:r>
              <a:rPr lang="en-GB" sz="2400" dirty="0"/>
              <a:t>is deemed </a:t>
            </a:r>
            <a:r>
              <a:rPr lang="en-GB" sz="2400" dirty="0" smtClean="0"/>
              <a:t>to be the </a:t>
            </a:r>
            <a:r>
              <a:rPr lang="en-GB" sz="2400" dirty="0"/>
              <a:t>point at which the University is </a:t>
            </a:r>
            <a:r>
              <a:rPr lang="en-GB" sz="2400" u="sng" dirty="0"/>
              <a:t>entitled</a:t>
            </a:r>
            <a:r>
              <a:rPr lang="en-GB" sz="2400" dirty="0"/>
              <a:t> to the income.  </a:t>
            </a:r>
            <a:r>
              <a:rPr lang="en-GB" sz="2400" dirty="0" smtClean="0"/>
              <a:t>Hence </a:t>
            </a:r>
            <a:r>
              <a:rPr lang="en-GB" sz="2400" dirty="0">
                <a:solidFill>
                  <a:srgbClr val="00B0F0"/>
                </a:solidFill>
              </a:rPr>
              <a:t>donation income will be recognised immediately upon receipt. </a:t>
            </a:r>
          </a:p>
          <a:p>
            <a:pPr algn="l"/>
            <a:endParaRPr lang="en-GB" sz="2400" dirty="0"/>
          </a:p>
          <a:p>
            <a:pPr algn="l"/>
            <a:r>
              <a:rPr lang="en-GB" sz="2400" b="1" dirty="0" smtClean="0"/>
              <a:t>Exception</a:t>
            </a:r>
            <a:r>
              <a:rPr lang="en-GB" sz="2400" dirty="0"/>
              <a:t>: If the donor specifies a time condition </a:t>
            </a:r>
            <a:r>
              <a:rPr lang="en-GB" sz="2400" dirty="0" smtClean="0"/>
              <a:t>on </a:t>
            </a:r>
            <a:r>
              <a:rPr lang="en-GB" sz="2400" dirty="0"/>
              <a:t>the gift (or part of the gift), then this part </a:t>
            </a:r>
            <a:r>
              <a:rPr lang="en-GB" sz="2400" dirty="0" smtClean="0"/>
              <a:t>will </a:t>
            </a:r>
            <a:r>
              <a:rPr lang="en-GB" sz="2400" dirty="0"/>
              <a:t>be deferred until the University is entitled to spend it.  </a:t>
            </a:r>
            <a:endParaRPr lang="en-GB" sz="2400" dirty="0" smtClean="0"/>
          </a:p>
          <a:p>
            <a:pPr algn="l"/>
            <a:r>
              <a:rPr lang="en-GB" sz="2400" dirty="0" smtClean="0"/>
              <a:t>(E.g. If the donor specifies that 50% of a £100k gift cannot be spent until 2017/18, then defer £50k until 2017/18 and recognise then.)</a:t>
            </a:r>
          </a:p>
          <a:p>
            <a:pPr algn="l"/>
            <a:endParaRPr lang="en-GB" sz="2400" dirty="0" smtClean="0"/>
          </a:p>
          <a:p>
            <a:pPr algn="l"/>
            <a:r>
              <a:rPr lang="en-GB" sz="2400" dirty="0" smtClean="0"/>
              <a:t>A </a:t>
            </a:r>
            <a:r>
              <a:rPr lang="en-GB" sz="2400" dirty="0"/>
              <a:t>condition on a gift only becomes a PRC if it is </a:t>
            </a:r>
            <a:r>
              <a:rPr lang="en-GB" sz="2400" i="1" dirty="0">
                <a:solidFill>
                  <a:srgbClr val="FF0000"/>
                </a:solidFill>
              </a:rPr>
              <a:t>probable</a:t>
            </a:r>
            <a:r>
              <a:rPr lang="en-GB" sz="2400" i="1" dirty="0"/>
              <a:t> </a:t>
            </a:r>
            <a:r>
              <a:rPr lang="en-GB" sz="2400" dirty="0"/>
              <a:t>that the donor would ask for the gift to be returned if a condition is not met.  </a:t>
            </a:r>
            <a:r>
              <a:rPr lang="en-GB" sz="2400" dirty="0" smtClean="0"/>
              <a:t>(Unlikely)</a:t>
            </a:r>
            <a:endParaRPr lang="en-GB" sz="2400" dirty="0"/>
          </a:p>
          <a:p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pic>
        <p:nvPicPr>
          <p:cNvPr id="4" name="Picture 3" descr="TAB_col_white_backgroun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188640"/>
            <a:ext cx="2040018" cy="864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1260250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96753"/>
            <a:ext cx="7772400" cy="3312368"/>
          </a:xfrm>
        </p:spPr>
        <p:txBody>
          <a:bodyPr/>
          <a:lstStyle/>
          <a:p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Is income Restricted or Unrestricted?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pic>
        <p:nvPicPr>
          <p:cNvPr id="4" name="Picture 3" descr="TAB_col_white_backgroun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188640"/>
            <a:ext cx="2040018" cy="864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4733512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55776" y="188641"/>
            <a:ext cx="6480720" cy="576063"/>
          </a:xfrm>
        </p:spPr>
        <p:txBody>
          <a:bodyPr/>
          <a:lstStyle/>
          <a:p>
            <a:r>
              <a:rPr lang="en-GB" sz="4000" b="1" dirty="0" smtClean="0"/>
              <a:t>Restricted Income</a:t>
            </a:r>
            <a:endParaRPr lang="en-GB" sz="4000" b="1" dirty="0"/>
          </a:p>
        </p:txBody>
      </p:sp>
      <p:pic>
        <p:nvPicPr>
          <p:cNvPr id="4" name="Picture 3" descr="TAB_col_white_backgroun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188640"/>
            <a:ext cx="2040018" cy="864096"/>
          </a:xfrm>
          <a:prstGeom prst="rect">
            <a:avLst/>
          </a:prstGeom>
        </p:spPr>
      </p:pic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179512" y="1059366"/>
            <a:ext cx="8489973" cy="5798634"/>
          </a:xfrm>
        </p:spPr>
        <p:txBody>
          <a:bodyPr/>
          <a:lstStyle/>
          <a:p>
            <a:pPr algn="l"/>
            <a:r>
              <a:rPr lang="en-GB" sz="2400" u="sng" dirty="0" smtClean="0"/>
              <a:t>Definition</a:t>
            </a:r>
            <a:r>
              <a:rPr lang="en-GB" sz="2400" u="sng" dirty="0"/>
              <a:t>:</a:t>
            </a:r>
            <a:r>
              <a:rPr lang="en-GB" sz="2400" b="1" dirty="0"/>
              <a:t>  </a:t>
            </a:r>
            <a:r>
              <a:rPr lang="en-GB" sz="2400" i="1" dirty="0"/>
              <a:t>A restriction is ‘a </a:t>
            </a:r>
            <a:r>
              <a:rPr lang="en-GB" sz="2400" b="1" i="1" dirty="0"/>
              <a:t>requirement</a:t>
            </a:r>
            <a:r>
              <a:rPr lang="en-GB" sz="2400" i="1" dirty="0"/>
              <a:t> that </a:t>
            </a:r>
            <a:r>
              <a:rPr lang="en-GB" sz="2400" b="1" i="1" dirty="0"/>
              <a:t>limits</a:t>
            </a:r>
            <a:r>
              <a:rPr lang="en-GB" sz="2400" i="1" dirty="0"/>
              <a:t> or </a:t>
            </a:r>
            <a:r>
              <a:rPr lang="en-GB" sz="2400" b="1" i="1" dirty="0"/>
              <a:t>directs</a:t>
            </a:r>
            <a:r>
              <a:rPr lang="en-GB" sz="2400" i="1" dirty="0"/>
              <a:t> the purposes for which a resource may be used that does not meet the definition of a performance-related condition’. (FRS 102</a:t>
            </a:r>
            <a:r>
              <a:rPr lang="en-GB" sz="2400" i="1" dirty="0" smtClean="0"/>
              <a:t>)</a:t>
            </a:r>
          </a:p>
          <a:p>
            <a:pPr algn="l"/>
            <a:endParaRPr lang="en-GB" sz="2400" dirty="0" smtClean="0"/>
          </a:p>
          <a:p>
            <a:pPr algn="l"/>
            <a:r>
              <a:rPr lang="en-GB" sz="2400" u="sng" dirty="0" smtClean="0"/>
              <a:t>Agreed </a:t>
            </a:r>
            <a:r>
              <a:rPr lang="en-GB" sz="2400" u="sng" dirty="0" err="1" smtClean="0"/>
              <a:t>UoM</a:t>
            </a:r>
            <a:r>
              <a:rPr lang="en-GB" sz="2400" u="sng" dirty="0" smtClean="0"/>
              <a:t> Interpretation</a:t>
            </a:r>
            <a:r>
              <a:rPr lang="en-GB" sz="2400" dirty="0" smtClean="0"/>
              <a:t>:</a:t>
            </a:r>
            <a:endParaRPr lang="en-GB" sz="2400" dirty="0"/>
          </a:p>
          <a:p>
            <a:pPr algn="l"/>
            <a:r>
              <a:rPr lang="en-GB" sz="2400" dirty="0"/>
              <a:t>Whilst many income streams have requirements attached, a </a:t>
            </a:r>
            <a:r>
              <a:rPr lang="en-GB" sz="2400" dirty="0">
                <a:solidFill>
                  <a:schemeClr val="bg1">
                    <a:lumMod val="50000"/>
                  </a:schemeClr>
                </a:solidFill>
              </a:rPr>
              <a:t>requirement only becomes a restriction if </a:t>
            </a:r>
            <a:r>
              <a:rPr lang="en-GB" sz="2400" dirty="0" smtClean="0"/>
              <a:t>it is </a:t>
            </a:r>
            <a:r>
              <a:rPr lang="en-GB" sz="2400" dirty="0"/>
              <a:t>so specific that it </a:t>
            </a:r>
            <a:r>
              <a:rPr lang="en-GB" sz="2400" dirty="0">
                <a:solidFill>
                  <a:srgbClr val="00B0F0"/>
                </a:solidFill>
              </a:rPr>
              <a:t>limits the University’s ability to spend the money received </a:t>
            </a:r>
            <a:r>
              <a:rPr lang="en-GB" sz="2400" dirty="0"/>
              <a:t>and/or it </a:t>
            </a:r>
            <a:r>
              <a:rPr lang="en-GB" sz="2400" dirty="0">
                <a:solidFill>
                  <a:srgbClr val="00B0F0"/>
                </a:solidFill>
              </a:rPr>
              <a:t>does not align with the University’s own chosen purpose and strategy.  </a:t>
            </a:r>
          </a:p>
          <a:p>
            <a:pPr algn="l"/>
            <a:r>
              <a:rPr lang="en-GB" sz="2400" dirty="0"/>
              <a:t>Also, a requirement would become a restriction if the </a:t>
            </a:r>
            <a:r>
              <a:rPr lang="en-GB" sz="2400" dirty="0" smtClean="0"/>
              <a:t>income </a:t>
            </a:r>
            <a:r>
              <a:rPr lang="en-GB" sz="2400" dirty="0"/>
              <a:t>was to </a:t>
            </a:r>
            <a:r>
              <a:rPr lang="en-GB" sz="2400" dirty="0">
                <a:solidFill>
                  <a:srgbClr val="00B0F0"/>
                </a:solidFill>
              </a:rPr>
              <a:t>fund an activity that the University would not normally do</a:t>
            </a:r>
            <a:r>
              <a:rPr lang="en-GB" sz="2400" dirty="0"/>
              <a:t>.</a:t>
            </a:r>
          </a:p>
          <a:p>
            <a:pPr algn="l"/>
            <a:r>
              <a:rPr lang="en-GB" sz="2400" dirty="0"/>
              <a:t/>
            </a:r>
            <a:br>
              <a:rPr lang="en-GB" sz="2400" dirty="0"/>
            </a:br>
            <a:r>
              <a:rPr lang="en-GB" sz="1800" dirty="0"/>
              <a:t>Further details can be found in the </a:t>
            </a:r>
            <a:r>
              <a:rPr lang="en-GB" sz="1800" i="1" dirty="0"/>
              <a:t>Donations and Endowments De Minimis Threshold Paper</a:t>
            </a:r>
            <a:r>
              <a:rPr lang="en-GB" sz="1800" dirty="0" smtClean="0"/>
              <a:t>.  (Policy approved by Finance Sub-Committee).</a:t>
            </a:r>
            <a:endParaRPr lang="en-GB" sz="1800" dirty="0"/>
          </a:p>
          <a:p>
            <a:pPr algn="l"/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xmlns="" val="8427822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55776" y="188641"/>
            <a:ext cx="6480720" cy="576063"/>
          </a:xfrm>
        </p:spPr>
        <p:txBody>
          <a:bodyPr/>
          <a:lstStyle/>
          <a:p>
            <a:r>
              <a:rPr lang="en-GB" sz="4000" b="1" dirty="0" smtClean="0"/>
              <a:t>Restricted Income</a:t>
            </a:r>
            <a:endParaRPr lang="en-GB" sz="4000" b="1" dirty="0"/>
          </a:p>
        </p:txBody>
      </p:sp>
      <p:pic>
        <p:nvPicPr>
          <p:cNvPr id="4" name="Picture 3" descr="TAB_col_white_backgroun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188640"/>
            <a:ext cx="2040018" cy="864096"/>
          </a:xfrm>
          <a:prstGeom prst="rect">
            <a:avLst/>
          </a:prstGeom>
        </p:spPr>
      </p:pic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179512" y="1059366"/>
            <a:ext cx="8489973" cy="5328592"/>
          </a:xfrm>
        </p:spPr>
        <p:txBody>
          <a:bodyPr/>
          <a:lstStyle/>
          <a:p>
            <a:pPr algn="l"/>
            <a:r>
              <a:rPr lang="en-GB" sz="2400" u="sng" dirty="0" smtClean="0"/>
              <a:t>Accounting treatment:  </a:t>
            </a:r>
            <a:r>
              <a:rPr lang="en-GB" sz="2400" dirty="0" smtClean="0"/>
              <a:t>Recognise income when entitled to it and </a:t>
            </a:r>
            <a:r>
              <a:rPr lang="en-GB" sz="2400" dirty="0"/>
              <a:t>hold in the restricted reserve on the balance sheet.  </a:t>
            </a:r>
            <a:endParaRPr lang="en-GB" sz="2400" dirty="0" smtClean="0"/>
          </a:p>
          <a:p>
            <a:pPr algn="l"/>
            <a:r>
              <a:rPr lang="en-GB" sz="2400" dirty="0" smtClean="0"/>
              <a:t>(If </a:t>
            </a:r>
            <a:r>
              <a:rPr lang="en-GB" sz="2400" dirty="0"/>
              <a:t>there are PRC’s </a:t>
            </a:r>
            <a:r>
              <a:rPr lang="en-GB" sz="2400" dirty="0" smtClean="0"/>
              <a:t>attached, defer </a:t>
            </a:r>
            <a:r>
              <a:rPr lang="en-GB" sz="2400" dirty="0"/>
              <a:t>income until met</a:t>
            </a:r>
            <a:r>
              <a:rPr lang="en-GB" sz="2400" dirty="0" smtClean="0"/>
              <a:t>.)  </a:t>
            </a:r>
          </a:p>
          <a:p>
            <a:pPr algn="l"/>
            <a:r>
              <a:rPr lang="en-GB" sz="2400" dirty="0" smtClean="0"/>
              <a:t>NB </a:t>
            </a:r>
            <a:r>
              <a:rPr lang="en-GB" sz="2400" dirty="0"/>
              <a:t>– All non exchange transactions under £50k will be treated as unrestricted.</a:t>
            </a:r>
          </a:p>
          <a:p>
            <a:pPr algn="l"/>
            <a:endParaRPr lang="en-GB" sz="2400" dirty="0" smtClean="0"/>
          </a:p>
          <a:p>
            <a:pPr algn="l"/>
            <a:r>
              <a:rPr lang="en-GB" sz="2400" dirty="0" smtClean="0"/>
              <a:t>Reserves </a:t>
            </a:r>
            <a:r>
              <a:rPr lang="en-GB" sz="2400" dirty="0"/>
              <a:t>transfers required as the restrictions are </a:t>
            </a:r>
            <a:r>
              <a:rPr lang="en-GB" sz="2400" dirty="0" smtClean="0"/>
              <a:t>met, to move the income from restricted reserves to unrestricted reserves.</a:t>
            </a:r>
          </a:p>
          <a:p>
            <a:pPr algn="l"/>
            <a:r>
              <a:rPr lang="en-GB" sz="2400" dirty="0" smtClean="0"/>
              <a:t>These are likely to be manual adjustments at year end and hence we want to keep restricted income to a minimum.</a:t>
            </a:r>
          </a:p>
          <a:p>
            <a:pPr algn="l"/>
            <a:endParaRPr lang="en-GB" sz="2400" dirty="0" smtClean="0"/>
          </a:p>
          <a:p>
            <a:pPr algn="l"/>
            <a:r>
              <a:rPr lang="en-GB" sz="2400" dirty="0" smtClean="0"/>
              <a:t>Separate guidance will be issued later for reserve transfers procedures.</a:t>
            </a:r>
          </a:p>
          <a:p>
            <a:pPr algn="l"/>
            <a:endParaRPr lang="en-GB" sz="2400" dirty="0" smtClean="0"/>
          </a:p>
          <a:p>
            <a:pPr algn="l"/>
            <a:endParaRPr lang="en-GB" sz="2400" dirty="0"/>
          </a:p>
          <a:p>
            <a:pPr algn="l"/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4423999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55776" y="188641"/>
            <a:ext cx="6480720" cy="576063"/>
          </a:xfrm>
        </p:spPr>
        <p:txBody>
          <a:bodyPr/>
          <a:lstStyle/>
          <a:p>
            <a:r>
              <a:rPr lang="en-GB" sz="4000" b="1" dirty="0" smtClean="0"/>
              <a:t>E.g. of Restricted Income</a:t>
            </a:r>
            <a:endParaRPr lang="en-GB" sz="4000" b="1" dirty="0"/>
          </a:p>
        </p:txBody>
      </p:sp>
      <p:pic>
        <p:nvPicPr>
          <p:cNvPr id="4" name="Picture 3" descr="TAB_col_white_backgroun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188640"/>
            <a:ext cx="2040018" cy="864096"/>
          </a:xfrm>
          <a:prstGeom prst="rect">
            <a:avLst/>
          </a:prstGeom>
        </p:spPr>
      </p:pic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179512" y="1052736"/>
            <a:ext cx="8489973" cy="5544616"/>
          </a:xfrm>
        </p:spPr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400" dirty="0" smtClean="0"/>
              <a:t>Donation </a:t>
            </a:r>
            <a:r>
              <a:rPr lang="en-GB" sz="2400" dirty="0"/>
              <a:t>of £100k to fund a doctoral scholarship in a broad research area. 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400" dirty="0"/>
              <a:t>Donor has specified strict requirements with regard to the type of student:</a:t>
            </a:r>
          </a:p>
          <a:p>
            <a:pPr marL="800100" lvl="1" indent="-342900" algn="l">
              <a:buFont typeface="Wingdings" panose="05000000000000000000" pitchFamily="2" charset="2"/>
              <a:buChar char="ü"/>
            </a:pPr>
            <a:r>
              <a:rPr lang="en-GB" sz="1800" dirty="0"/>
              <a:t>Satisfy the University’s criteria for the a Presidential Doctoral Award</a:t>
            </a:r>
          </a:p>
          <a:p>
            <a:pPr marL="800100" lvl="1" indent="-342900" algn="l">
              <a:buFont typeface="Wingdings" panose="05000000000000000000" pitchFamily="2" charset="2"/>
              <a:buChar char="ü"/>
            </a:pPr>
            <a:r>
              <a:rPr lang="en-GB" sz="1800" dirty="0"/>
              <a:t>Preference for student to be from a particular country</a:t>
            </a:r>
          </a:p>
          <a:p>
            <a:pPr marL="800100" lvl="1" indent="-342900" algn="l">
              <a:buFont typeface="Wingdings" panose="05000000000000000000" pitchFamily="2" charset="2"/>
              <a:buChar char="ü"/>
            </a:pPr>
            <a:r>
              <a:rPr lang="en-GB" sz="1800" dirty="0"/>
              <a:t>Student to be committed to knowledge exchange in the area specific research area between the UK and their country of </a:t>
            </a:r>
            <a:r>
              <a:rPr lang="en-GB" sz="1800" dirty="0" smtClean="0"/>
              <a:t>origin</a:t>
            </a:r>
            <a:endParaRPr lang="en-GB" sz="24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400" dirty="0"/>
              <a:t>The requirements are strict enough to limit the likelihood the University being able to spend the money, as such they are restrictions.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400" dirty="0"/>
              <a:t>Hence the income is recognised </a:t>
            </a:r>
            <a:r>
              <a:rPr lang="en-GB" sz="2400" dirty="0" smtClean="0"/>
              <a:t>immediately as </a:t>
            </a:r>
            <a:r>
              <a:rPr lang="en-GB" sz="2400" dirty="0"/>
              <a:t>restricted income and held in the restricted reserve until the conditions are met.  At this point the income will be moved to the unrestricted reserves.</a:t>
            </a:r>
          </a:p>
          <a:p>
            <a:pPr algn="l"/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40186941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55776" y="188641"/>
            <a:ext cx="6480720" cy="576063"/>
          </a:xfrm>
        </p:spPr>
        <p:txBody>
          <a:bodyPr/>
          <a:lstStyle/>
          <a:p>
            <a:r>
              <a:rPr lang="en-GB" sz="4000" b="1" dirty="0"/>
              <a:t>Unrestricted Income</a:t>
            </a:r>
            <a:endParaRPr lang="en-GB" sz="4000" dirty="0"/>
          </a:p>
        </p:txBody>
      </p:sp>
      <p:pic>
        <p:nvPicPr>
          <p:cNvPr id="4" name="Picture 3" descr="TAB_col_white_backgroun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188640"/>
            <a:ext cx="2040018" cy="864096"/>
          </a:xfrm>
          <a:prstGeom prst="rect">
            <a:avLst/>
          </a:prstGeom>
        </p:spPr>
      </p:pic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179512" y="1059366"/>
            <a:ext cx="8489973" cy="5328592"/>
          </a:xfrm>
        </p:spPr>
        <p:txBody>
          <a:bodyPr/>
          <a:lstStyle/>
          <a:p>
            <a:pPr algn="l"/>
            <a:endParaRPr lang="en-GB" sz="2400" dirty="0"/>
          </a:p>
          <a:p>
            <a:pPr algn="l"/>
            <a:r>
              <a:rPr lang="en-GB" sz="2400" dirty="0" smtClean="0"/>
              <a:t>All </a:t>
            </a:r>
            <a:r>
              <a:rPr lang="en-GB" sz="2400" dirty="0"/>
              <a:t>income which is not restricted will be treated as unrestricted income.  </a:t>
            </a:r>
            <a:endParaRPr lang="en-GB" sz="2400" dirty="0" smtClean="0"/>
          </a:p>
          <a:p>
            <a:pPr algn="l"/>
            <a:endParaRPr lang="en-GB" sz="2400" dirty="0" smtClean="0"/>
          </a:p>
          <a:p>
            <a:pPr algn="l"/>
            <a:r>
              <a:rPr lang="en-GB" sz="2400" dirty="0" smtClean="0"/>
              <a:t>It </a:t>
            </a:r>
            <a:r>
              <a:rPr lang="en-GB" sz="2400" dirty="0"/>
              <a:t>is expected that the majority of income will fall into this category</a:t>
            </a:r>
            <a:r>
              <a:rPr lang="en-GB" sz="2400" dirty="0" smtClean="0"/>
              <a:t>.</a:t>
            </a:r>
          </a:p>
          <a:p>
            <a:pPr algn="l"/>
            <a:r>
              <a:rPr lang="en-GB" sz="2400" dirty="0" smtClean="0"/>
              <a:t>  </a:t>
            </a:r>
          </a:p>
          <a:p>
            <a:pPr algn="l"/>
            <a:r>
              <a:rPr lang="en-GB" sz="2400" dirty="0" smtClean="0"/>
              <a:t>This </a:t>
            </a:r>
            <a:r>
              <a:rPr lang="en-GB" sz="2400" dirty="0"/>
              <a:t>income will be held in the unrestricted reserves on the balance sheet</a:t>
            </a:r>
            <a:r>
              <a:rPr lang="en-GB" sz="2400" dirty="0" smtClean="0"/>
              <a:t>.</a:t>
            </a:r>
          </a:p>
          <a:p>
            <a:pPr algn="l"/>
            <a:endParaRPr lang="en-GB" sz="2400" dirty="0"/>
          </a:p>
          <a:p>
            <a:pPr algn="l"/>
            <a:r>
              <a:rPr lang="en-GB" sz="2400" dirty="0" smtClean="0"/>
              <a:t>There is no change to the treatment of unrestricted income and no reserve transfers are required.</a:t>
            </a:r>
            <a:endParaRPr lang="en-GB" sz="2400" dirty="0"/>
          </a:p>
          <a:p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9167744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55776" y="188641"/>
            <a:ext cx="6048672" cy="1080119"/>
          </a:xfrm>
        </p:spPr>
        <p:txBody>
          <a:bodyPr/>
          <a:lstStyle/>
          <a:p>
            <a:r>
              <a:rPr lang="en-GB" sz="4000" b="1" dirty="0" smtClean="0"/>
              <a:t>Exchange/Non-Exchange </a:t>
            </a:r>
            <a:r>
              <a:rPr lang="en-GB" sz="4000" b="1" dirty="0"/>
              <a:t>Transactions</a:t>
            </a:r>
            <a:endParaRPr lang="en-GB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9512" y="1412776"/>
            <a:ext cx="8489973" cy="4975182"/>
          </a:xfrm>
        </p:spPr>
        <p:txBody>
          <a:bodyPr/>
          <a:lstStyle/>
          <a:p>
            <a:pPr algn="l"/>
            <a:endParaRPr lang="en-GB" sz="2400" u="sng" dirty="0" smtClean="0"/>
          </a:p>
          <a:p>
            <a:r>
              <a:rPr lang="en-GB" sz="2400" dirty="0" smtClean="0"/>
              <a:t>Income received or due to the University will either be part of an</a:t>
            </a:r>
          </a:p>
          <a:p>
            <a:endParaRPr lang="en-GB" sz="2400" dirty="0" smtClean="0"/>
          </a:p>
          <a:p>
            <a:r>
              <a:rPr lang="en-GB" dirty="0" smtClean="0"/>
              <a:t>Exchange Transaction </a:t>
            </a:r>
          </a:p>
          <a:p>
            <a:endParaRPr lang="en-GB" sz="2400" dirty="0" smtClean="0"/>
          </a:p>
          <a:p>
            <a:r>
              <a:rPr lang="en-GB" sz="2400" dirty="0" smtClean="0"/>
              <a:t>or a</a:t>
            </a:r>
          </a:p>
          <a:p>
            <a:endParaRPr lang="en-GB" sz="2400" dirty="0" smtClean="0"/>
          </a:p>
          <a:p>
            <a:r>
              <a:rPr lang="en-GB" dirty="0" smtClean="0"/>
              <a:t>Non-Exchange Transaction (NET)</a:t>
            </a:r>
            <a:endParaRPr lang="en-GB" dirty="0"/>
          </a:p>
          <a:p>
            <a:pPr algn="l"/>
            <a:endParaRPr lang="en-GB" sz="1100" dirty="0"/>
          </a:p>
          <a:p>
            <a:pPr algn="l"/>
            <a:endParaRPr lang="en-GB" sz="1800" dirty="0"/>
          </a:p>
          <a:p>
            <a:pPr algn="l"/>
            <a:endParaRPr lang="en-GB" dirty="0" smtClean="0"/>
          </a:p>
          <a:p>
            <a:endParaRPr lang="en-GB" dirty="0"/>
          </a:p>
          <a:p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pic>
        <p:nvPicPr>
          <p:cNvPr id="4" name="Picture 3" descr="TAB_col_white_backgroun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188640"/>
            <a:ext cx="2040018" cy="864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3081921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55776" y="188641"/>
            <a:ext cx="6048672" cy="576063"/>
          </a:xfrm>
        </p:spPr>
        <p:txBody>
          <a:bodyPr/>
          <a:lstStyle/>
          <a:p>
            <a:r>
              <a:rPr lang="en-GB" sz="4000" b="1" dirty="0"/>
              <a:t>Exchange Transactions</a:t>
            </a:r>
            <a:endParaRPr lang="en-GB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9512" y="1059366"/>
            <a:ext cx="8489973" cy="5328592"/>
          </a:xfrm>
        </p:spPr>
        <p:txBody>
          <a:bodyPr/>
          <a:lstStyle/>
          <a:p>
            <a:pPr algn="l"/>
            <a:endParaRPr lang="en-GB" sz="2400" u="sng" dirty="0" smtClean="0"/>
          </a:p>
          <a:p>
            <a:pPr algn="l"/>
            <a:r>
              <a:rPr lang="en-GB" sz="2400" u="sng" dirty="0" smtClean="0"/>
              <a:t>Definition</a:t>
            </a:r>
            <a:r>
              <a:rPr lang="en-GB" sz="2400" u="sng" dirty="0"/>
              <a:t>:</a:t>
            </a:r>
            <a:r>
              <a:rPr lang="en-GB" sz="2400" dirty="0"/>
              <a:t> </a:t>
            </a:r>
            <a:r>
              <a:rPr lang="en-GB" sz="2400" dirty="0" smtClean="0"/>
              <a:t> </a:t>
            </a:r>
            <a:r>
              <a:rPr lang="en-GB" sz="2400" i="1" dirty="0" smtClean="0"/>
              <a:t>A </a:t>
            </a:r>
            <a:r>
              <a:rPr lang="en-GB" sz="2400" i="1" dirty="0"/>
              <a:t>transaction with commercial substance </a:t>
            </a:r>
            <a:endParaRPr lang="en-GB" sz="2400" i="1" dirty="0" smtClean="0"/>
          </a:p>
          <a:p>
            <a:pPr algn="l"/>
            <a:r>
              <a:rPr lang="en-GB" sz="2400" i="1" dirty="0" smtClean="0"/>
              <a:t>i.e. goods </a:t>
            </a:r>
            <a:r>
              <a:rPr lang="en-GB" sz="2400" i="1" dirty="0"/>
              <a:t>or services delivered in exchange for resources of equivalent </a:t>
            </a:r>
            <a:r>
              <a:rPr lang="en-GB" sz="2400" i="1" dirty="0" smtClean="0"/>
              <a:t>value.</a:t>
            </a:r>
            <a:endParaRPr lang="en-GB" sz="2400" dirty="0"/>
          </a:p>
          <a:p>
            <a:pPr algn="l"/>
            <a:endParaRPr lang="en-GB" sz="2400" u="sng" dirty="0" smtClean="0"/>
          </a:p>
          <a:p>
            <a:pPr algn="l"/>
            <a:r>
              <a:rPr lang="en-GB" sz="2400" u="sng" dirty="0" smtClean="0"/>
              <a:t>Examples</a:t>
            </a:r>
            <a:r>
              <a:rPr lang="en-GB" sz="2400" u="sng" dirty="0"/>
              <a:t>:</a:t>
            </a:r>
            <a:r>
              <a:rPr lang="en-GB" sz="2400" dirty="0"/>
              <a:t>  </a:t>
            </a:r>
            <a:r>
              <a:rPr lang="en-GB" sz="2400" dirty="0" smtClean="0"/>
              <a:t> Sale </a:t>
            </a:r>
            <a:r>
              <a:rPr lang="en-GB" sz="2400" dirty="0"/>
              <a:t>of goods or provision of services including education, accommodation and commercial research contracts.</a:t>
            </a:r>
          </a:p>
          <a:p>
            <a:pPr algn="l"/>
            <a:endParaRPr lang="en-GB" sz="2400" u="sng" dirty="0" smtClean="0"/>
          </a:p>
          <a:p>
            <a:pPr algn="l"/>
            <a:r>
              <a:rPr lang="en-GB" sz="2400" u="sng" dirty="0" smtClean="0"/>
              <a:t>Accounting </a:t>
            </a:r>
            <a:r>
              <a:rPr lang="en-GB" sz="2400" u="sng" dirty="0"/>
              <a:t>treatment:</a:t>
            </a:r>
            <a:r>
              <a:rPr lang="en-GB" sz="2400" dirty="0"/>
              <a:t> </a:t>
            </a:r>
            <a:r>
              <a:rPr lang="en-GB" sz="2400" dirty="0" smtClean="0"/>
              <a:t> No change.  Continue </a:t>
            </a:r>
            <a:r>
              <a:rPr lang="en-GB" sz="2400" dirty="0"/>
              <a:t>to recognise the income in the same </a:t>
            </a:r>
            <a:r>
              <a:rPr lang="en-GB" sz="2400" dirty="0" smtClean="0"/>
              <a:t>way</a:t>
            </a:r>
            <a:r>
              <a:rPr lang="en-GB" sz="2400" dirty="0"/>
              <a:t> </a:t>
            </a:r>
            <a:r>
              <a:rPr lang="en-GB" sz="2400" dirty="0" smtClean="0"/>
              <a:t>as we now.</a:t>
            </a:r>
          </a:p>
          <a:p>
            <a:pPr algn="l"/>
            <a:r>
              <a:rPr lang="en-GB" sz="2400" dirty="0" smtClean="0"/>
              <a:t>For </a:t>
            </a:r>
            <a:r>
              <a:rPr lang="en-GB" sz="2400" dirty="0"/>
              <a:t>example in line with the expenditure or in line with the delivery of the </a:t>
            </a:r>
            <a:r>
              <a:rPr lang="en-GB" sz="2400" dirty="0" smtClean="0"/>
              <a:t>service (e.g. milestones).</a:t>
            </a:r>
            <a:endParaRPr lang="en-GB" sz="2400" dirty="0"/>
          </a:p>
          <a:p>
            <a:pPr algn="l"/>
            <a:endParaRPr lang="en-GB" sz="1100" dirty="0"/>
          </a:p>
          <a:p>
            <a:pPr algn="l"/>
            <a:endParaRPr lang="en-GB" sz="1800" dirty="0"/>
          </a:p>
          <a:p>
            <a:pPr algn="l"/>
            <a:endParaRPr lang="en-GB" dirty="0" smtClean="0"/>
          </a:p>
          <a:p>
            <a:endParaRPr lang="en-GB" dirty="0"/>
          </a:p>
          <a:p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pic>
        <p:nvPicPr>
          <p:cNvPr id="4" name="Picture 3" descr="TAB_col_white_backgroun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188640"/>
            <a:ext cx="2040018" cy="864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6139558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55776" y="188641"/>
            <a:ext cx="6048672" cy="576063"/>
          </a:xfrm>
        </p:spPr>
        <p:txBody>
          <a:bodyPr/>
          <a:lstStyle/>
          <a:p>
            <a:r>
              <a:rPr lang="en-GB" sz="4000" b="1" dirty="0"/>
              <a:t>Non-Exchange Transactions</a:t>
            </a:r>
            <a:endParaRPr lang="en-GB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9512" y="1059366"/>
            <a:ext cx="8489973" cy="5328592"/>
          </a:xfrm>
        </p:spPr>
        <p:txBody>
          <a:bodyPr/>
          <a:lstStyle/>
          <a:p>
            <a:pPr algn="l"/>
            <a:endParaRPr lang="en-GB" sz="2400" u="sng" dirty="0" smtClean="0"/>
          </a:p>
          <a:p>
            <a:pPr algn="l"/>
            <a:r>
              <a:rPr lang="en-GB" sz="2400" u="sng" dirty="0" smtClean="0"/>
              <a:t>Definition</a:t>
            </a:r>
            <a:r>
              <a:rPr lang="en-GB" sz="2400" u="sng" dirty="0"/>
              <a:t>:</a:t>
            </a:r>
            <a:r>
              <a:rPr lang="en-GB" sz="2400" dirty="0"/>
              <a:t> </a:t>
            </a:r>
            <a:r>
              <a:rPr lang="en-GB" sz="2400" dirty="0" smtClean="0"/>
              <a:t> </a:t>
            </a:r>
            <a:r>
              <a:rPr lang="en-GB" sz="2400" i="1" dirty="0" smtClean="0"/>
              <a:t>A </a:t>
            </a:r>
            <a:r>
              <a:rPr lang="en-GB" sz="2400" i="1" dirty="0"/>
              <a:t>transaction whereby an entity </a:t>
            </a:r>
            <a:r>
              <a:rPr lang="en-GB" sz="2400" i="1" dirty="0" smtClean="0"/>
              <a:t>receives value from another </a:t>
            </a:r>
            <a:r>
              <a:rPr lang="en-GB" sz="2400" i="1" dirty="0"/>
              <a:t>entity </a:t>
            </a:r>
            <a:r>
              <a:rPr lang="en-GB" sz="2400" i="1" dirty="0">
                <a:solidFill>
                  <a:srgbClr val="FF0000"/>
                </a:solidFill>
              </a:rPr>
              <a:t>without directly </a:t>
            </a:r>
            <a:r>
              <a:rPr lang="en-GB" sz="2400" i="1" dirty="0" smtClean="0">
                <a:solidFill>
                  <a:srgbClr val="FF0000"/>
                </a:solidFill>
              </a:rPr>
              <a:t>giving approximately </a:t>
            </a:r>
            <a:r>
              <a:rPr lang="en-GB" sz="2400" i="1" dirty="0">
                <a:solidFill>
                  <a:srgbClr val="FF0000"/>
                </a:solidFill>
              </a:rPr>
              <a:t>equal value </a:t>
            </a:r>
            <a:r>
              <a:rPr lang="en-GB" sz="2400" i="1" dirty="0"/>
              <a:t>in </a:t>
            </a:r>
            <a:r>
              <a:rPr lang="en-GB" sz="2400" i="1" dirty="0" smtClean="0"/>
              <a:t>exchange (and vice versa).</a:t>
            </a:r>
            <a:r>
              <a:rPr lang="en-GB" sz="2400" dirty="0" smtClean="0"/>
              <a:t> </a:t>
            </a:r>
            <a:r>
              <a:rPr lang="en-GB" sz="2400" dirty="0"/>
              <a:t>(FRS 102</a:t>
            </a:r>
            <a:r>
              <a:rPr lang="en-GB" sz="2400" dirty="0" smtClean="0"/>
              <a:t>)</a:t>
            </a:r>
            <a:endParaRPr lang="en-GB" sz="2400" dirty="0"/>
          </a:p>
          <a:p>
            <a:pPr algn="l"/>
            <a:endParaRPr lang="en-GB" sz="2400" u="sng" dirty="0" smtClean="0"/>
          </a:p>
          <a:p>
            <a:pPr algn="l"/>
            <a:r>
              <a:rPr lang="en-GB" sz="2400" u="sng" dirty="0" smtClean="0"/>
              <a:t>Examples</a:t>
            </a:r>
            <a:r>
              <a:rPr lang="en-GB" sz="2400" u="sng" dirty="0"/>
              <a:t>:</a:t>
            </a:r>
            <a:r>
              <a:rPr lang="en-GB" sz="2400" dirty="0"/>
              <a:t> </a:t>
            </a:r>
            <a:r>
              <a:rPr lang="en-GB" sz="2400" dirty="0" smtClean="0"/>
              <a:t> Donations, legacies</a:t>
            </a:r>
            <a:r>
              <a:rPr lang="en-GB" sz="2400" dirty="0"/>
              <a:t>, government and research grants.</a:t>
            </a:r>
          </a:p>
          <a:p>
            <a:pPr algn="l"/>
            <a:endParaRPr lang="en-GB" sz="2400" u="sng" dirty="0" smtClean="0"/>
          </a:p>
          <a:p>
            <a:pPr algn="l"/>
            <a:r>
              <a:rPr lang="en-GB" sz="2400" u="sng" dirty="0" smtClean="0"/>
              <a:t>Accounting </a:t>
            </a:r>
            <a:r>
              <a:rPr lang="en-GB" sz="2400" u="sng" dirty="0"/>
              <a:t>treatment:</a:t>
            </a:r>
            <a:r>
              <a:rPr lang="en-GB" sz="2400" dirty="0"/>
              <a:t> </a:t>
            </a:r>
            <a:r>
              <a:rPr lang="en-GB" sz="2400" dirty="0" smtClean="0"/>
              <a:t> This </a:t>
            </a:r>
            <a:r>
              <a:rPr lang="en-GB" sz="2400" dirty="0"/>
              <a:t>will vary and requires a review of the supporting documentation to decide whether there are </a:t>
            </a:r>
            <a:r>
              <a:rPr lang="en-GB" sz="2400" b="1" dirty="0">
                <a:solidFill>
                  <a:srgbClr val="FF0000"/>
                </a:solidFill>
              </a:rPr>
              <a:t>Performance Related Conditions</a:t>
            </a:r>
            <a:r>
              <a:rPr lang="en-GB" sz="2400" dirty="0">
                <a:solidFill>
                  <a:srgbClr val="FF0000"/>
                </a:solidFill>
              </a:rPr>
              <a:t> </a:t>
            </a:r>
            <a:r>
              <a:rPr lang="en-GB" sz="2400" dirty="0"/>
              <a:t>or </a:t>
            </a:r>
            <a:r>
              <a:rPr lang="en-GB" sz="2400" b="1" dirty="0">
                <a:solidFill>
                  <a:srgbClr val="FF0000"/>
                </a:solidFill>
              </a:rPr>
              <a:t>Restrictions</a:t>
            </a:r>
            <a:r>
              <a:rPr lang="en-GB" sz="2400" dirty="0"/>
              <a:t> attached to the income.</a:t>
            </a:r>
          </a:p>
          <a:p>
            <a:pPr algn="l"/>
            <a:endParaRPr lang="en-GB" sz="1800" dirty="0"/>
          </a:p>
          <a:p>
            <a:pPr algn="l"/>
            <a:endParaRPr lang="en-GB" dirty="0" smtClean="0"/>
          </a:p>
          <a:p>
            <a:endParaRPr lang="en-GB" dirty="0"/>
          </a:p>
          <a:p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pic>
        <p:nvPicPr>
          <p:cNvPr id="4" name="Picture 3" descr="TAB_col_white_backgroun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188640"/>
            <a:ext cx="2040018" cy="864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0691855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19530" y="184097"/>
            <a:ext cx="6924470" cy="576063"/>
          </a:xfrm>
        </p:spPr>
        <p:txBody>
          <a:bodyPr/>
          <a:lstStyle/>
          <a:p>
            <a:pPr algn="l"/>
            <a:r>
              <a:rPr lang="en-GB" sz="4000" b="1" dirty="0"/>
              <a:t>Performance related conditions</a:t>
            </a:r>
            <a:endParaRPr lang="en-GB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9512" y="1059366"/>
            <a:ext cx="8489973" cy="5609994"/>
          </a:xfrm>
        </p:spPr>
        <p:txBody>
          <a:bodyPr/>
          <a:lstStyle/>
          <a:p>
            <a:pPr algn="l"/>
            <a:endParaRPr lang="en-GB" sz="1100" dirty="0"/>
          </a:p>
          <a:p>
            <a:pPr algn="l"/>
            <a:r>
              <a:rPr lang="en-GB" sz="2400" u="sng" dirty="0" smtClean="0"/>
              <a:t>Definition: </a:t>
            </a:r>
            <a:r>
              <a:rPr lang="en-GB" sz="2400" dirty="0" smtClean="0"/>
              <a:t> A </a:t>
            </a:r>
            <a:r>
              <a:rPr lang="en-GB" sz="2400" dirty="0"/>
              <a:t>condition that requires the performance of a particular level of service or units of output to be delivered, </a:t>
            </a:r>
            <a:r>
              <a:rPr lang="en-GB" sz="2400" i="1" dirty="0">
                <a:solidFill>
                  <a:srgbClr val="00B0F0"/>
                </a:solidFill>
              </a:rPr>
              <a:t>with payment of, or entitlement to, the resources conditional on that performance</a:t>
            </a:r>
            <a:r>
              <a:rPr lang="en-GB" sz="2400" i="1" dirty="0"/>
              <a:t>.</a:t>
            </a:r>
            <a:r>
              <a:rPr lang="en-GB" sz="2400" dirty="0"/>
              <a:t> (FRS 102)</a:t>
            </a:r>
          </a:p>
          <a:p>
            <a:pPr algn="l"/>
            <a:r>
              <a:rPr lang="en-GB" sz="2400" dirty="0"/>
              <a:t> </a:t>
            </a:r>
          </a:p>
          <a:p>
            <a:pPr algn="l"/>
            <a:r>
              <a:rPr lang="en-GB" sz="2400" dirty="0"/>
              <a:t>In other words, for the University to be entitled to the income it must perform a particular level of service or units of output.  Only then can the income be recognised. </a:t>
            </a:r>
          </a:p>
          <a:p>
            <a:pPr algn="l"/>
            <a:endParaRPr lang="en-GB" dirty="0" smtClean="0"/>
          </a:p>
          <a:p>
            <a:pPr algn="l"/>
            <a:r>
              <a:rPr lang="en-GB" sz="2400" u="sng" dirty="0"/>
              <a:t>Accounting treatment:</a:t>
            </a:r>
            <a:r>
              <a:rPr lang="en-GB" sz="2400" dirty="0"/>
              <a:t>  Recognise the income in line with the </a:t>
            </a:r>
            <a:r>
              <a:rPr lang="en-GB" sz="2400" dirty="0" smtClean="0"/>
              <a:t>each performance-related condition being met.  </a:t>
            </a:r>
          </a:p>
          <a:p>
            <a:pPr algn="l"/>
            <a:r>
              <a:rPr lang="en-GB" sz="2400" dirty="0" smtClean="0"/>
              <a:t>Where </a:t>
            </a:r>
            <a:r>
              <a:rPr lang="en-GB" sz="2400" dirty="0"/>
              <a:t>these have yet to be met, the income </a:t>
            </a:r>
            <a:r>
              <a:rPr lang="en-GB" sz="2400" dirty="0" smtClean="0"/>
              <a:t>should </a:t>
            </a:r>
            <a:r>
              <a:rPr lang="en-GB" sz="2400" dirty="0"/>
              <a:t>be deferred until met.</a:t>
            </a:r>
          </a:p>
          <a:p>
            <a:pPr algn="l"/>
            <a:endParaRPr lang="en-GB" dirty="0"/>
          </a:p>
          <a:p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pic>
        <p:nvPicPr>
          <p:cNvPr id="4" name="Picture 3" descr="TAB_col_white_backgroun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188640"/>
            <a:ext cx="2040018" cy="864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1622037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19530" y="188641"/>
            <a:ext cx="7032990" cy="576063"/>
          </a:xfrm>
        </p:spPr>
        <p:txBody>
          <a:bodyPr/>
          <a:lstStyle/>
          <a:p>
            <a:r>
              <a:rPr lang="en-GB" sz="4000" b="1" dirty="0"/>
              <a:t>Performance related conditions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9512" y="1059366"/>
            <a:ext cx="8489973" cy="5328592"/>
          </a:xfrm>
        </p:spPr>
        <p:txBody>
          <a:bodyPr/>
          <a:lstStyle/>
          <a:p>
            <a:pPr algn="l"/>
            <a:r>
              <a:rPr lang="en-GB" sz="2400" u="sng" dirty="0" smtClean="0"/>
              <a:t>Considerations</a:t>
            </a:r>
            <a:r>
              <a:rPr lang="en-GB" sz="2400" u="sng" dirty="0"/>
              <a:t>:</a:t>
            </a:r>
            <a:endParaRPr lang="en-GB" sz="2400" dirty="0"/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n-GB" sz="2400" dirty="0"/>
              <a:t>Is </a:t>
            </a:r>
            <a:r>
              <a:rPr lang="en-GB" sz="2400" dirty="0" smtClean="0"/>
              <a:t>there </a:t>
            </a:r>
            <a:r>
              <a:rPr lang="en-GB" sz="2400" dirty="0"/>
              <a:t>a series of conditions to be met or a single test to be performed at the </a:t>
            </a:r>
            <a:r>
              <a:rPr lang="en-GB" sz="2400" dirty="0" smtClean="0"/>
              <a:t>end</a:t>
            </a:r>
            <a:r>
              <a:rPr lang="en-GB" sz="2400" dirty="0"/>
              <a:t>?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n-GB" sz="2400" dirty="0"/>
              <a:t>Procedural conditions such as submitting a grant claim are not performance-related conditions.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n-GB" sz="2400" dirty="0"/>
              <a:t>Payment in instalments does not necessarily indicate that PRC’s exist</a:t>
            </a:r>
            <a:r>
              <a:rPr lang="en-GB" sz="2400" dirty="0" smtClean="0"/>
              <a:t>.</a:t>
            </a:r>
            <a:endParaRPr lang="en-GB" sz="2400" dirty="0"/>
          </a:p>
          <a:p>
            <a:pPr algn="l"/>
            <a:r>
              <a:rPr lang="en-GB" sz="2400" u="sng" dirty="0" smtClean="0"/>
              <a:t>Performance Related Conditions </a:t>
            </a:r>
            <a:r>
              <a:rPr lang="en-GB" sz="2400" u="sng" dirty="0"/>
              <a:t>are likely to be attached to funding if</a:t>
            </a:r>
            <a:r>
              <a:rPr lang="en-GB" sz="2400" dirty="0"/>
              <a:t>: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n-GB" sz="2400" dirty="0" smtClean="0"/>
              <a:t>The funder </a:t>
            </a:r>
            <a:r>
              <a:rPr lang="en-GB" sz="2400" dirty="0"/>
              <a:t>can request </a:t>
            </a:r>
            <a:r>
              <a:rPr lang="en-GB" sz="2400" dirty="0" smtClean="0"/>
              <a:t>unspent </a:t>
            </a:r>
            <a:r>
              <a:rPr lang="en-GB" sz="2400" dirty="0"/>
              <a:t>funds to be returned; </a:t>
            </a:r>
            <a:r>
              <a:rPr lang="en-GB" sz="2400" dirty="0" smtClean="0"/>
              <a:t>or</a:t>
            </a:r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n-GB" sz="2400" dirty="0" smtClean="0"/>
              <a:t>The funder </a:t>
            </a:r>
            <a:r>
              <a:rPr lang="en-GB" sz="2400" dirty="0"/>
              <a:t>can request funding to be returned for </a:t>
            </a:r>
            <a:r>
              <a:rPr lang="en-GB" sz="2400" dirty="0" smtClean="0"/>
              <a:t>not complying </a:t>
            </a:r>
            <a:r>
              <a:rPr lang="en-GB" sz="2400" dirty="0"/>
              <a:t>with the terms and </a:t>
            </a:r>
            <a:r>
              <a:rPr lang="en-GB" sz="2400" dirty="0" smtClean="0"/>
              <a:t>conditions or delivering the required performance.</a:t>
            </a:r>
            <a:endParaRPr lang="en-GB" sz="2400" dirty="0"/>
          </a:p>
          <a:p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pic>
        <p:nvPicPr>
          <p:cNvPr id="4" name="Picture 3" descr="TAB_col_white_backgroun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188640"/>
            <a:ext cx="2040018" cy="864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4858602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19530" y="188641"/>
            <a:ext cx="7032990" cy="576063"/>
          </a:xfrm>
        </p:spPr>
        <p:txBody>
          <a:bodyPr/>
          <a:lstStyle/>
          <a:p>
            <a:r>
              <a:rPr lang="en-GB" sz="4000" b="1" dirty="0"/>
              <a:t>Performance related conditions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9512" y="1059366"/>
            <a:ext cx="8489973" cy="5537986"/>
          </a:xfrm>
        </p:spPr>
        <p:txBody>
          <a:bodyPr/>
          <a:lstStyle/>
          <a:p>
            <a:pPr algn="l"/>
            <a:r>
              <a:rPr lang="en-GB" sz="2400" u="sng" dirty="0" smtClean="0"/>
              <a:t>E.g. 1 – Income matched to expenditure – Typical Research Grant</a:t>
            </a:r>
            <a:endParaRPr lang="en-GB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400" dirty="0" smtClean="0"/>
              <a:t>Detailed proposal would have been prepared </a:t>
            </a:r>
            <a:r>
              <a:rPr lang="en-GB" sz="2400" dirty="0"/>
              <a:t>setting out the expected hours and other expenditure required (including </a:t>
            </a:r>
            <a:r>
              <a:rPr lang="en-GB" sz="2400" dirty="0" smtClean="0"/>
              <a:t>capital </a:t>
            </a:r>
            <a:r>
              <a:rPr lang="en-GB" sz="2400" dirty="0"/>
              <a:t>requirements). </a:t>
            </a:r>
            <a:endParaRPr lang="en-GB" sz="2400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400" dirty="0" smtClean="0"/>
              <a:t>Grant </a:t>
            </a:r>
            <a:r>
              <a:rPr lang="en-GB" sz="2400" dirty="0"/>
              <a:t>document may not specify the detailed costing, but it was awarded on the basis of the </a:t>
            </a:r>
            <a:r>
              <a:rPr lang="en-GB" sz="2400" dirty="0" smtClean="0"/>
              <a:t>proposal</a:t>
            </a:r>
            <a:r>
              <a:rPr lang="en-GB" sz="2400" dirty="0"/>
              <a:t>. </a:t>
            </a:r>
            <a:endParaRPr lang="en-GB" sz="2400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400" dirty="0" smtClean="0"/>
              <a:t>Thus, </a:t>
            </a:r>
            <a:r>
              <a:rPr lang="en-GB" sz="2400" dirty="0"/>
              <a:t>there is an expectation </a:t>
            </a:r>
            <a:r>
              <a:rPr lang="en-GB" sz="2400" dirty="0" smtClean="0"/>
              <a:t>that </a:t>
            </a:r>
            <a:r>
              <a:rPr lang="en-GB" sz="2400" dirty="0"/>
              <a:t>the institution will deliver the </a:t>
            </a:r>
            <a:r>
              <a:rPr lang="en-GB" sz="2400" dirty="0" smtClean="0"/>
              <a:t>resources </a:t>
            </a:r>
            <a:r>
              <a:rPr lang="en-GB" sz="2400" dirty="0"/>
              <a:t>listed within the </a:t>
            </a:r>
            <a:r>
              <a:rPr lang="en-GB" sz="2400" dirty="0" smtClean="0"/>
              <a:t>proposal, equating </a:t>
            </a:r>
            <a:r>
              <a:rPr lang="en-GB" sz="2400" dirty="0"/>
              <a:t>to the </a:t>
            </a:r>
            <a:r>
              <a:rPr lang="en-GB" sz="2400" i="1" dirty="0"/>
              <a:t>“level of service” </a:t>
            </a:r>
            <a:r>
              <a:rPr lang="en-GB" sz="2400" dirty="0"/>
              <a:t>to </a:t>
            </a:r>
            <a:r>
              <a:rPr lang="en-GB" sz="2400" dirty="0" smtClean="0"/>
              <a:t>be </a:t>
            </a:r>
            <a:r>
              <a:rPr lang="en-GB" sz="2400" dirty="0"/>
              <a:t>provided and therefore income should be recognised in line with the </a:t>
            </a:r>
            <a:r>
              <a:rPr lang="en-GB" sz="2400" dirty="0" smtClean="0"/>
              <a:t>‘delivery’ </a:t>
            </a:r>
            <a:r>
              <a:rPr lang="en-GB" sz="2400" dirty="0"/>
              <a:t>of these costs. </a:t>
            </a:r>
            <a:endParaRPr lang="en-GB" sz="2400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400" dirty="0" smtClean="0"/>
              <a:t>If income is received in advance, it should be deferred and matched to future expenditure.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400" dirty="0" smtClean="0"/>
              <a:t>Funds awarded for capital expenditure should be deferred until commissioned and then recognised in full.</a:t>
            </a:r>
            <a:endParaRPr lang="en-GB" sz="2400" dirty="0"/>
          </a:p>
          <a:p>
            <a:pPr algn="l"/>
            <a:endParaRPr lang="en-GB" sz="2400" dirty="0"/>
          </a:p>
        </p:txBody>
      </p:sp>
      <p:pic>
        <p:nvPicPr>
          <p:cNvPr id="4" name="Picture 3" descr="TAB_col_white_backgroun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188640"/>
            <a:ext cx="2040018" cy="864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7199430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19530" y="188641"/>
            <a:ext cx="7032990" cy="576063"/>
          </a:xfrm>
        </p:spPr>
        <p:txBody>
          <a:bodyPr/>
          <a:lstStyle/>
          <a:p>
            <a:r>
              <a:rPr lang="en-GB" sz="4000" b="1" dirty="0"/>
              <a:t>Performance related conditions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9512" y="1059366"/>
            <a:ext cx="8489973" cy="5537986"/>
          </a:xfrm>
        </p:spPr>
        <p:txBody>
          <a:bodyPr/>
          <a:lstStyle/>
          <a:p>
            <a:pPr algn="l"/>
            <a:r>
              <a:rPr lang="en-GB" sz="2400" u="sng" dirty="0" smtClean="0"/>
              <a:t>E.g. 2 – Income matched to delivery of service over specific time period </a:t>
            </a:r>
            <a:endParaRPr lang="en-GB" sz="2400" dirty="0"/>
          </a:p>
          <a:p>
            <a:pPr algn="l"/>
            <a:r>
              <a:rPr lang="en-GB" sz="2400" b="1" dirty="0" smtClean="0"/>
              <a:t>HEFCE </a:t>
            </a:r>
            <a:r>
              <a:rPr lang="en-GB" sz="2400" b="1" dirty="0"/>
              <a:t>Recurrent grant </a:t>
            </a:r>
            <a:r>
              <a:rPr lang="en-GB" sz="2400" b="1" dirty="0" smtClean="0"/>
              <a:t>- </a:t>
            </a:r>
            <a:r>
              <a:rPr lang="en-GB" sz="2400" dirty="0" smtClean="0"/>
              <a:t>This is PRC as in return for the grant the University is required to </a:t>
            </a:r>
            <a:r>
              <a:rPr lang="en-GB" sz="2400" dirty="0"/>
              <a:t>teach a </a:t>
            </a:r>
            <a:r>
              <a:rPr lang="en-GB" sz="2400" dirty="0" smtClean="0"/>
              <a:t>number </a:t>
            </a:r>
            <a:r>
              <a:rPr lang="en-GB" sz="2400" dirty="0"/>
              <a:t>of students over a </a:t>
            </a:r>
            <a:r>
              <a:rPr lang="en-GB" sz="2400" dirty="0" smtClean="0"/>
              <a:t>specific academic year.  This is a ‘level </a:t>
            </a:r>
            <a:r>
              <a:rPr lang="en-GB" sz="2400" dirty="0"/>
              <a:t>of </a:t>
            </a:r>
            <a:r>
              <a:rPr lang="en-GB" sz="2400" dirty="0" smtClean="0"/>
              <a:t>service’.  Thus recognise </a:t>
            </a:r>
            <a:r>
              <a:rPr lang="en-GB" sz="2400" dirty="0"/>
              <a:t>income in line with delivery of teaching over the </a:t>
            </a:r>
            <a:r>
              <a:rPr lang="en-GB" sz="2400" dirty="0" smtClean="0"/>
              <a:t>year.</a:t>
            </a:r>
            <a:endParaRPr lang="en-GB" sz="2400" b="1" dirty="0" smtClean="0"/>
          </a:p>
          <a:p>
            <a:pPr lvl="0" algn="l"/>
            <a:r>
              <a:rPr lang="en-GB" sz="2400" b="1" dirty="0" smtClean="0"/>
              <a:t>NHS education contract </a:t>
            </a:r>
            <a:r>
              <a:rPr lang="en-GB" sz="2400" dirty="0" smtClean="0"/>
              <a:t>– This is PRC as the funding relates to the education of NHS professionals over a period of time.  Thus, recognise the income in line with the delivery of teaching to students.</a:t>
            </a:r>
          </a:p>
          <a:p>
            <a:pPr lvl="0" algn="l"/>
            <a:endParaRPr lang="en-GB" sz="2400" dirty="0"/>
          </a:p>
          <a:p>
            <a:pPr lvl="0" algn="l"/>
            <a:r>
              <a:rPr lang="en-GB" sz="2400" dirty="0" smtClean="0"/>
              <a:t>Cash </a:t>
            </a:r>
            <a:r>
              <a:rPr lang="en-GB" sz="2400" dirty="0"/>
              <a:t>received in advance of delivery of the courses </a:t>
            </a:r>
            <a:r>
              <a:rPr lang="en-GB" sz="2400" dirty="0" smtClean="0"/>
              <a:t>/ teaching will </a:t>
            </a:r>
            <a:r>
              <a:rPr lang="en-GB" sz="2400" dirty="0"/>
              <a:t>be shown in deferred income, and released to tuition fees and education contracts as the courses are delivered.</a:t>
            </a:r>
          </a:p>
          <a:p>
            <a:pPr algn="l"/>
            <a:endParaRPr lang="en-GB" sz="2400" dirty="0"/>
          </a:p>
        </p:txBody>
      </p:sp>
      <p:pic>
        <p:nvPicPr>
          <p:cNvPr id="4" name="Picture 3" descr="TAB_col_white_backgroun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188640"/>
            <a:ext cx="2040018" cy="864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13628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19530" y="188641"/>
            <a:ext cx="7032990" cy="576063"/>
          </a:xfrm>
        </p:spPr>
        <p:txBody>
          <a:bodyPr/>
          <a:lstStyle/>
          <a:p>
            <a:r>
              <a:rPr lang="en-GB" sz="4000" b="1" dirty="0"/>
              <a:t>Performance related conditions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9512" y="1059366"/>
            <a:ext cx="8489973" cy="5328592"/>
          </a:xfrm>
        </p:spPr>
        <p:txBody>
          <a:bodyPr/>
          <a:lstStyle/>
          <a:p>
            <a:pPr algn="l"/>
            <a:r>
              <a:rPr lang="en-GB" sz="2400" u="sng" dirty="0" smtClean="0"/>
              <a:t>E.g. 3 – Income recognised in line with delivery of milestones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400" dirty="0" smtClean="0"/>
              <a:t>A consultancy contract makes it clear that the institution is not entitled to the income unless it achieved various milestones and a final deliverable.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400" dirty="0" smtClean="0"/>
              <a:t>Thus the income has performance related conditions attached.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400" dirty="0" smtClean="0"/>
              <a:t>Income should </a:t>
            </a:r>
            <a:r>
              <a:rPr lang="en-GB" sz="2400" dirty="0"/>
              <a:t>be recognised as each milestone </a:t>
            </a:r>
            <a:r>
              <a:rPr lang="en-GB" sz="2400" dirty="0" smtClean="0"/>
              <a:t>is met (say in </a:t>
            </a:r>
            <a:r>
              <a:rPr lang="en-GB" sz="2400" dirty="0"/>
              <a:t>proportion to the % of work completed to that </a:t>
            </a:r>
            <a:r>
              <a:rPr lang="en-GB" sz="2400" dirty="0" smtClean="0"/>
              <a:t>date).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400" dirty="0" smtClean="0"/>
              <a:t>This </a:t>
            </a:r>
            <a:r>
              <a:rPr lang="en-GB" sz="2400" dirty="0"/>
              <a:t>could result in a mismatch between income and expenditure </a:t>
            </a:r>
            <a:r>
              <a:rPr lang="en-GB" sz="2400" dirty="0" smtClean="0"/>
              <a:t>and </a:t>
            </a:r>
            <a:r>
              <a:rPr lang="en-GB" sz="2400" dirty="0"/>
              <a:t>therefore result in greater volatility in annual </a:t>
            </a:r>
            <a:r>
              <a:rPr lang="en-GB" sz="2400" dirty="0" smtClean="0"/>
              <a:t>results.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2400" dirty="0" smtClean="0"/>
              <a:t>Remember - Procedural conditions such as submitting progress reports or funding claims are not PRC’s.</a:t>
            </a:r>
          </a:p>
          <a:p>
            <a:endParaRPr lang="en-GB" dirty="0"/>
          </a:p>
        </p:txBody>
      </p:sp>
      <p:pic>
        <p:nvPicPr>
          <p:cNvPr id="4" name="Picture 3" descr="TAB_col_white_backgroun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188640"/>
            <a:ext cx="2040018" cy="864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933691076"/>
      </p:ext>
    </p:extLst>
  </p:cSld>
  <p:clrMapOvr>
    <a:masterClrMapping/>
  </p:clrMapOvr>
</p:sld>
</file>

<file path=ppt/theme/theme1.xml><?xml version="1.0" encoding="utf-8"?>
<a:theme xmlns:a="http://schemas.openxmlformats.org/drawingml/2006/main" name="2013_ppt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2013_ppt_template</Template>
  <TotalTime>1572</TotalTime>
  <Words>1251</Words>
  <Application>Microsoft Office PowerPoint</Application>
  <PresentationFormat>On-screen Show (4:3)</PresentationFormat>
  <Paragraphs>126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2013_ppt_template</vt:lpstr>
      <vt:lpstr>Income recognition</vt:lpstr>
      <vt:lpstr>Exchange/Non-Exchange Transactions</vt:lpstr>
      <vt:lpstr>Exchange Transactions</vt:lpstr>
      <vt:lpstr>Non-Exchange Transactions</vt:lpstr>
      <vt:lpstr>Performance related conditions</vt:lpstr>
      <vt:lpstr>Performance related conditions</vt:lpstr>
      <vt:lpstr>Performance related conditions</vt:lpstr>
      <vt:lpstr>Performance related conditions</vt:lpstr>
      <vt:lpstr>Performance related conditions</vt:lpstr>
      <vt:lpstr>Donations and PRC’s</vt:lpstr>
      <vt:lpstr>Is income Restricted or Unrestricted? </vt:lpstr>
      <vt:lpstr>Restricted Income</vt:lpstr>
      <vt:lpstr>Restricted Income</vt:lpstr>
      <vt:lpstr>E.g. of Restricted Income</vt:lpstr>
      <vt:lpstr>Unrestricted Income</vt:lpstr>
    </vt:vector>
  </TitlesOfParts>
  <Company>The University of Manchester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Capital processes</dc:title>
  <dc:creator>Jill Roberts</dc:creator>
  <cp:lastModifiedBy>Jill Roberts</cp:lastModifiedBy>
  <cp:revision>148</cp:revision>
  <cp:lastPrinted>2015-06-19T13:34:36Z</cp:lastPrinted>
  <dcterms:created xsi:type="dcterms:W3CDTF">2015-06-03T11:13:51Z</dcterms:created>
  <dcterms:modified xsi:type="dcterms:W3CDTF">2015-06-19T15:18:52Z</dcterms:modified>
</cp:coreProperties>
</file>