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notesMasterIdLst>
    <p:notesMasterId r:id="rId13"/>
  </p:notesMasterIdLst>
  <p:sldIdLst>
    <p:sldId id="256" r:id="rId5"/>
    <p:sldId id="306" r:id="rId6"/>
    <p:sldId id="310" r:id="rId7"/>
    <p:sldId id="302" r:id="rId8"/>
    <p:sldId id="307" r:id="rId9"/>
    <p:sldId id="311" r:id="rId10"/>
    <p:sldId id="308" r:id="rId11"/>
    <p:sldId id="309" r:id="rId12"/>
  </p:sldIdLst>
  <p:sldSz cx="12192000" cy="6858000"/>
  <p:notesSz cx="6669088" cy="97758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8A3785C-B8EB-4C4D-A8A9-DD90CA96B95A}" v="29" dt="2022-11-10T10:24:35.108"/>
    <p1510:client id="{C0C5FDBB-4070-49ED-B924-598668D172C3}" v="1100" dt="2022-11-09T11:51:49.16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029" autoAdjust="0"/>
    <p:restoredTop sz="96437" autoAdjust="0"/>
  </p:normalViewPr>
  <p:slideViewPr>
    <p:cSldViewPr snapToGrid="0">
      <p:cViewPr varScale="1">
        <p:scale>
          <a:sx n="67" d="100"/>
          <a:sy n="67" d="100"/>
        </p:scale>
        <p:origin x="756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887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887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0D6E08-E9F0-450B-8402-5C88B74F4A03}" type="datetimeFigureOut">
              <a:rPr lang="en-GB" smtClean="0"/>
              <a:t>05/12/2022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8" y="733425"/>
            <a:ext cx="6513512" cy="36655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643517"/>
            <a:ext cx="5335270" cy="439912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285337"/>
            <a:ext cx="2889938" cy="4887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285337"/>
            <a:ext cx="2889938" cy="4887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53F6CB-5DB9-4517-B41D-BA881EF73AF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30082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53F6CB-5DB9-4517-B41D-BA881EF73AFE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62037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12/5/2022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12/5/2022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12/5/2022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12/5/2022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12/5/2022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accent3"/>
          </a:solid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12/5/2022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4000" b="1" dirty="0">
                <a:latin typeface="+mn-lt"/>
              </a:rPr>
              <a:t>Support to Study Procedure (formerly Fitness to Study) – Outline of Changes</a:t>
            </a:r>
            <a:endParaRPr lang="en-US" sz="6000" b="1" dirty="0">
              <a:latin typeface="+mn-lt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346" y="409418"/>
            <a:ext cx="2359102" cy="999251"/>
          </a:xfrm>
          <a:prstGeom prst="rect">
            <a:avLst/>
          </a:prstGeom>
        </p:spPr>
      </p:pic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93819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T&amp;F Group Reviewed the Existing Policy/Procedures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lvl="0"/>
            <a:r>
              <a:rPr lang="en-GB" sz="2900" b="1" dirty="0"/>
              <a:t>Namely the:</a:t>
            </a:r>
          </a:p>
          <a:p>
            <a:pPr lvl="1"/>
            <a:endParaRPr lang="en-GB" sz="2900" b="1" dirty="0"/>
          </a:p>
          <a:p>
            <a:pPr lvl="1"/>
            <a:r>
              <a:rPr lang="en-GB" sz="2900" b="1" dirty="0"/>
              <a:t>Policy on Supporting Health, Fitness and Return to Study </a:t>
            </a:r>
          </a:p>
          <a:p>
            <a:pPr lvl="1"/>
            <a:r>
              <a:rPr lang="en-GB" sz="2900" b="1" dirty="0"/>
              <a:t>Procedure on Support to Study </a:t>
            </a:r>
          </a:p>
          <a:p>
            <a:pPr lvl="1"/>
            <a:r>
              <a:rPr lang="en-GB" sz="2900" b="1" dirty="0"/>
              <a:t>Procedure on Fitness to Study</a:t>
            </a:r>
          </a:p>
          <a:p>
            <a:pPr lvl="1"/>
            <a:r>
              <a:rPr lang="en-GB" sz="2900" b="1" dirty="0"/>
              <a:t>Procedure on Supporting Return to Study </a:t>
            </a:r>
          </a:p>
          <a:p>
            <a:r>
              <a:rPr lang="en-GB" sz="2900" b="1" dirty="0"/>
              <a:t> </a:t>
            </a:r>
          </a:p>
          <a:p>
            <a:pPr lvl="0"/>
            <a:r>
              <a:rPr lang="en-GB" sz="2900" b="1" dirty="0"/>
              <a:t>They considered where amendments to policy and process were required to ensure they:</a:t>
            </a:r>
          </a:p>
          <a:p>
            <a:pPr lvl="0"/>
            <a:endParaRPr lang="en-GB" sz="2900" b="1" dirty="0"/>
          </a:p>
          <a:p>
            <a:pPr lvl="1"/>
            <a:r>
              <a:rPr lang="en-GB" sz="2900" b="1" dirty="0"/>
              <a:t>are supportive to students;</a:t>
            </a:r>
          </a:p>
          <a:p>
            <a:pPr lvl="1"/>
            <a:r>
              <a:rPr lang="en-GB" sz="2900" b="1" dirty="0"/>
              <a:t>apply to students in all settings across the University;</a:t>
            </a:r>
          </a:p>
          <a:p>
            <a:pPr lvl="1"/>
            <a:r>
              <a:rPr lang="en-GB" sz="2900" b="1" dirty="0"/>
              <a:t>are procedurally agile; </a:t>
            </a:r>
          </a:p>
          <a:p>
            <a:pPr lvl="1"/>
            <a:r>
              <a:rPr lang="en-GB" sz="2900" b="1" dirty="0"/>
              <a:t>align with other policies and procedures, such as Regulation XVII (Conduct and Discipline of Students) and the Fitness to Practice procedure.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078690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C7A189-2772-4E4E-975D-D347194D43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Input into draft from…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AA0471-96F3-4177-A34B-850DE1BC6E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GB" dirty="0"/>
              <a:t>Campus Life and Legal (primary authors)                             - PGR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/>
              <a:t>DASS                                                                                            - </a:t>
            </a:r>
            <a:r>
              <a:rPr lang="en-GB" dirty="0" err="1"/>
              <a:t>HoSTLSE</a:t>
            </a:r>
            <a:endParaRPr lang="en-GB" dirty="0"/>
          </a:p>
          <a:p>
            <a:pPr>
              <a:buFont typeface="Wingdings" panose="05000000000000000000" pitchFamily="2" charset="2"/>
              <a:buChar char="§"/>
            </a:pPr>
            <a:r>
              <a:rPr lang="en-GB" dirty="0" err="1"/>
              <a:t>Fac</a:t>
            </a:r>
            <a:r>
              <a:rPr lang="en-GB" dirty="0"/>
              <a:t> </a:t>
            </a:r>
            <a:r>
              <a:rPr lang="en-GB" dirty="0" err="1"/>
              <a:t>HoTLSE</a:t>
            </a:r>
            <a:r>
              <a:rPr lang="en-GB" dirty="0"/>
              <a:t>                                                                                  - C/MH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/>
              <a:t>RL                                                                                                  -  </a:t>
            </a:r>
            <a:r>
              <a:rPr lang="en-GB" dirty="0" err="1"/>
              <a:t>HoSOs</a:t>
            </a:r>
            <a:endParaRPr lang="en-GB" dirty="0"/>
          </a:p>
          <a:p>
            <a:pPr>
              <a:buFont typeface="Wingdings" panose="05000000000000000000" pitchFamily="2" charset="2"/>
              <a:buChar char="§"/>
            </a:pPr>
            <a:r>
              <a:rPr lang="en-GB" dirty="0"/>
              <a:t>SU                                                                                                 -  VP TL&amp;S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/>
              <a:t>Director DSE</a:t>
            </a:r>
          </a:p>
          <a:p>
            <a:pPr>
              <a:buFont typeface="Wingdings" panose="05000000000000000000" pitchFamily="2" charset="2"/>
              <a:buChar char="§"/>
            </a:pPr>
            <a:endParaRPr lang="en-GB" dirty="0"/>
          </a:p>
          <a:p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B043920-936A-481A-80D5-DC29212E9701}"/>
              </a:ext>
            </a:extLst>
          </p:cNvPr>
          <p:cNvSpPr txBox="1"/>
          <p:nvPr/>
        </p:nvSpPr>
        <p:spPr>
          <a:xfrm>
            <a:off x="3009208" y="4804446"/>
            <a:ext cx="4987635" cy="646331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For further consultation…use same mechanism Miriam just described for </a:t>
            </a:r>
            <a:r>
              <a:rPr lang="en-GB" b="1" dirty="0" err="1"/>
              <a:t>Mit</a:t>
            </a:r>
            <a:r>
              <a:rPr lang="en-GB" b="1" dirty="0"/>
              <a:t> </a:t>
            </a:r>
            <a:r>
              <a:rPr lang="en-GB" b="1" dirty="0" err="1"/>
              <a:t>Circs</a:t>
            </a:r>
            <a:r>
              <a:rPr lang="en-GB" b="1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8834663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BA7B0A-6F6A-8F46-96C0-50F6556E66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Identified Issues with Current FTS Procedure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163786"/>
            <a:ext cx="10058400" cy="4023360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GB" dirty="0"/>
              <a:t>Non-academic cases in practice are steered by Campus Life so makes sense to reflect this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GB" dirty="0"/>
              <a:t>Need to make the scope of the FTS suite apply to behaviour/welfare across their ‘University life’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GB" dirty="0"/>
              <a:t>Need to make panel composition more flexible/less numerate/less ‘imposing’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GB" dirty="0"/>
              <a:t>Need for new supportive ‘FTS suspension’ process to make timely non-disciplinary ‘suspensions’ for reasons of protection of the individual/others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GB" dirty="0"/>
              <a:t>Process – the procedure generally could be much clearer, more flexible and more agile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GB" dirty="0"/>
              <a:t>Language needs to be more supportive</a:t>
            </a:r>
          </a:p>
        </p:txBody>
      </p:sp>
    </p:spTree>
    <p:extLst>
      <p:ext uri="{BB962C8B-B14F-4D97-AF65-F5344CB8AC3E}">
        <p14:creationId xmlns:p14="http://schemas.microsoft.com/office/powerpoint/2010/main" val="1839801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BA7B0A-6F6A-8F46-96C0-50F6556E66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Outline of Changes Made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163786"/>
            <a:ext cx="10058400" cy="4023360"/>
          </a:xfrm>
        </p:spPr>
        <p:txBody>
          <a:bodyPr/>
          <a:lstStyle/>
          <a:p>
            <a:pPr marL="201168" lvl="1" indent="0">
              <a:buNone/>
            </a:pPr>
            <a:r>
              <a:rPr lang="en-GB" sz="2300" b="1" dirty="0"/>
              <a:t>The suite is now comprised of 3 papers:</a:t>
            </a:r>
          </a:p>
          <a:p>
            <a:pPr marL="201168" lvl="1" indent="0">
              <a:buNone/>
            </a:pPr>
            <a:endParaRPr lang="en-GB" sz="2300" dirty="0"/>
          </a:p>
          <a:p>
            <a:pPr lvl="3"/>
            <a:r>
              <a:rPr lang="en-GB" sz="2400" dirty="0"/>
              <a:t>Policy on Health, Fitness and Return to Study (</a:t>
            </a:r>
            <a:r>
              <a:rPr lang="en-GB" sz="2400" i="1" dirty="0"/>
              <a:t>approved by Senate already</a:t>
            </a:r>
            <a:r>
              <a:rPr lang="en-GB" sz="2400" dirty="0"/>
              <a:t>)</a:t>
            </a:r>
          </a:p>
          <a:p>
            <a:pPr lvl="3"/>
            <a:endParaRPr lang="en-GB" sz="2400" dirty="0"/>
          </a:p>
          <a:p>
            <a:pPr lvl="3"/>
            <a:r>
              <a:rPr lang="en-GB" sz="2400" dirty="0"/>
              <a:t>Support to Study Procedure (</a:t>
            </a:r>
            <a:r>
              <a:rPr lang="en-GB" sz="2400" i="1" dirty="0"/>
              <a:t>the former FTS procedure</a:t>
            </a:r>
            <a:r>
              <a:rPr lang="en-GB" sz="2400" dirty="0"/>
              <a:t>)</a:t>
            </a:r>
          </a:p>
          <a:p>
            <a:pPr lvl="3"/>
            <a:endParaRPr lang="en-GB" sz="2400" dirty="0"/>
          </a:p>
          <a:p>
            <a:pPr lvl="3"/>
            <a:r>
              <a:rPr lang="en-GB" sz="2400" dirty="0"/>
              <a:t>Procedure on Supporting Return to Study</a:t>
            </a:r>
          </a:p>
        </p:txBody>
      </p:sp>
    </p:spTree>
    <p:extLst>
      <p:ext uri="{BB962C8B-B14F-4D97-AF65-F5344CB8AC3E}">
        <p14:creationId xmlns:p14="http://schemas.microsoft.com/office/powerpoint/2010/main" val="261728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BA7B0A-6F6A-8F46-96C0-50F6556E66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Outline of Changes Made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163786"/>
            <a:ext cx="10058400" cy="4023360"/>
          </a:xfrm>
        </p:spPr>
        <p:txBody>
          <a:bodyPr>
            <a:normAutofit fontScale="85000" lnSpcReduction="20000"/>
          </a:bodyPr>
          <a:lstStyle/>
          <a:p>
            <a:pPr lvl="1"/>
            <a:r>
              <a:rPr lang="en-GB" sz="2300" dirty="0"/>
              <a:t>Support to Study Officer now becomes Campus Life representative rather than academic (</a:t>
            </a:r>
            <a:r>
              <a:rPr lang="en-GB" sz="2300" i="1" dirty="0"/>
              <a:t>depending on nature of concern – School/Faculty STS Officers still exist)</a:t>
            </a:r>
          </a:p>
          <a:p>
            <a:pPr marL="201168" lvl="1" indent="0">
              <a:buNone/>
            </a:pPr>
            <a:endParaRPr lang="en-GB" sz="2300" i="1" dirty="0"/>
          </a:p>
          <a:p>
            <a:pPr lvl="1"/>
            <a:r>
              <a:rPr lang="en-GB" sz="2300" dirty="0"/>
              <a:t>2 stages of STS (FTS) remain – Level 1 and Level 2</a:t>
            </a:r>
          </a:p>
          <a:p>
            <a:pPr marL="201168" lvl="1" indent="0">
              <a:buNone/>
            </a:pPr>
            <a:endParaRPr lang="en-GB" sz="2300" dirty="0"/>
          </a:p>
          <a:p>
            <a:pPr lvl="1"/>
            <a:r>
              <a:rPr lang="en-GB" sz="2300" dirty="0"/>
              <a:t>Power at stage 1 to request precautionary actions which include ‘precautionary restriction on participation and/or access to the University’ – approval from Director of DSE, Appeal to Vice President for T, L, S (</a:t>
            </a:r>
            <a:r>
              <a:rPr lang="en-GB" sz="2300" i="1" dirty="0"/>
              <a:t>this removes STS process from Reg XVII </a:t>
            </a:r>
            <a:r>
              <a:rPr lang="en-GB" sz="2300" i="1"/>
              <a:t>at Level 1</a:t>
            </a:r>
            <a:r>
              <a:rPr lang="en-GB" sz="2300"/>
              <a:t>)</a:t>
            </a:r>
            <a:endParaRPr lang="en-GB" sz="2300" dirty="0"/>
          </a:p>
          <a:p>
            <a:pPr lvl="1"/>
            <a:endParaRPr lang="en-GB" sz="2300" dirty="0"/>
          </a:p>
          <a:p>
            <a:pPr lvl="1"/>
            <a:r>
              <a:rPr lang="en-GB" sz="2300" dirty="0"/>
              <a:t>‘Panel’ at level  1 smaller than current model and not solely academic, as appropriate to case (</a:t>
            </a:r>
            <a:r>
              <a:rPr lang="en-GB" sz="2300" i="1" dirty="0"/>
              <a:t>could just be a few staff compared to stated 7 in current procedure</a:t>
            </a:r>
            <a:r>
              <a:rPr lang="en-GB" sz="2300" dirty="0"/>
              <a:t>)</a:t>
            </a:r>
          </a:p>
          <a:p>
            <a:pPr marL="201168" lvl="1" indent="0">
              <a:buNone/>
            </a:pPr>
            <a:endParaRPr lang="en-GB" sz="2300" dirty="0"/>
          </a:p>
          <a:p>
            <a:pPr lvl="1"/>
            <a:r>
              <a:rPr lang="en-GB" sz="2300" dirty="0"/>
              <a:t>Level 1 outcomes have a ‘Right to Review’ by student – going to Programme Director/Head of School or Director of Campus Life as appropriate</a:t>
            </a:r>
          </a:p>
        </p:txBody>
      </p:sp>
    </p:spTree>
    <p:extLst>
      <p:ext uri="{BB962C8B-B14F-4D97-AF65-F5344CB8AC3E}">
        <p14:creationId xmlns:p14="http://schemas.microsoft.com/office/powerpoint/2010/main" val="1517122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BA7B0A-6F6A-8F46-96C0-50F6556E66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Outline of Changes Made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163786"/>
            <a:ext cx="10058400" cy="4023360"/>
          </a:xfrm>
        </p:spPr>
        <p:txBody>
          <a:bodyPr/>
          <a:lstStyle/>
          <a:p>
            <a:pPr lvl="1"/>
            <a:r>
              <a:rPr lang="en-GB" sz="2300" dirty="0"/>
              <a:t>Level 2 (like now) for continuing of significant concerns</a:t>
            </a:r>
          </a:p>
          <a:p>
            <a:pPr marL="201168" lvl="1" indent="0">
              <a:buNone/>
            </a:pPr>
            <a:endParaRPr lang="en-GB" sz="2300" b="1" dirty="0"/>
          </a:p>
          <a:p>
            <a:pPr lvl="1"/>
            <a:r>
              <a:rPr lang="en-GB" sz="2300" dirty="0"/>
              <a:t>Panel will sit for Level 2 concerns (unlike now) </a:t>
            </a:r>
          </a:p>
          <a:p>
            <a:pPr marL="201168" lvl="1" indent="0">
              <a:buNone/>
            </a:pPr>
            <a:endParaRPr lang="en-GB" sz="2300" dirty="0"/>
          </a:p>
          <a:p>
            <a:pPr lvl="1"/>
            <a:r>
              <a:rPr lang="en-GB" sz="2300" dirty="0"/>
              <a:t>Here suspension and/or expulsion may apply (as now)</a:t>
            </a:r>
          </a:p>
          <a:p>
            <a:pPr marL="201168" lvl="1" indent="0">
              <a:buNone/>
            </a:pPr>
            <a:endParaRPr lang="en-GB" sz="2300" dirty="0"/>
          </a:p>
          <a:p>
            <a:pPr lvl="1"/>
            <a:r>
              <a:rPr lang="en-GB" sz="2300" dirty="0"/>
              <a:t>Appeals at Level 2 go to Head of Teaching and Learning Delivery</a:t>
            </a:r>
          </a:p>
          <a:p>
            <a:pPr marL="201168" lvl="1" indent="0">
              <a:buNone/>
            </a:pPr>
            <a:endParaRPr lang="en-GB" sz="2300" dirty="0"/>
          </a:p>
        </p:txBody>
      </p:sp>
    </p:spTree>
    <p:extLst>
      <p:ext uri="{BB962C8B-B14F-4D97-AF65-F5344CB8AC3E}">
        <p14:creationId xmlns:p14="http://schemas.microsoft.com/office/powerpoint/2010/main" val="15134590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BA7B0A-6F6A-8F46-96C0-50F6556E66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Other Considerations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163786"/>
            <a:ext cx="10058400" cy="4023360"/>
          </a:xfrm>
        </p:spPr>
        <p:txBody>
          <a:bodyPr/>
          <a:lstStyle/>
          <a:p>
            <a:pPr lvl="2"/>
            <a:r>
              <a:rPr lang="en-GB" sz="2400" b="1" dirty="0"/>
              <a:t>STS and FTP </a:t>
            </a:r>
            <a:r>
              <a:rPr lang="en-GB" sz="2400" dirty="0"/>
              <a:t>– references within FTP procedure to FTS need amending to STS.  Campus Life will meet with FTP procedure owners to review how the two procedures </a:t>
            </a:r>
            <a:r>
              <a:rPr lang="en-GB" sz="2400"/>
              <a:t>work together</a:t>
            </a:r>
            <a:endParaRPr lang="en-GB" sz="2400" dirty="0"/>
          </a:p>
          <a:p>
            <a:pPr lvl="2"/>
            <a:endParaRPr lang="en-GB" sz="2400" dirty="0"/>
          </a:p>
          <a:p>
            <a:pPr lvl="2"/>
            <a:r>
              <a:rPr lang="en-GB" sz="2400" b="1" dirty="0"/>
              <a:t>Training and Comms</a:t>
            </a:r>
          </a:p>
          <a:p>
            <a:pPr marL="384048" lvl="2" indent="0">
              <a:buNone/>
            </a:pPr>
            <a:endParaRPr lang="en-GB" sz="2400" dirty="0"/>
          </a:p>
          <a:p>
            <a:pPr lvl="2"/>
            <a:r>
              <a:rPr lang="en-GB" sz="2400" b="1" dirty="0"/>
              <a:t>Implementation date</a:t>
            </a:r>
          </a:p>
          <a:p>
            <a:pPr lvl="2"/>
            <a:endParaRPr lang="en-GB" sz="2400" dirty="0"/>
          </a:p>
          <a:p>
            <a:pPr lvl="2"/>
            <a:r>
              <a:rPr lang="en-GB" sz="2400" b="1" dirty="0"/>
              <a:t>Any other questions?</a:t>
            </a:r>
          </a:p>
          <a:p>
            <a:pPr lvl="2"/>
            <a:endParaRPr lang="en-GB" sz="1900" dirty="0"/>
          </a:p>
          <a:p>
            <a:pPr lvl="2"/>
            <a:endParaRPr lang="en-GB" sz="1900" dirty="0"/>
          </a:p>
          <a:p>
            <a:pPr lvl="1"/>
            <a:endParaRPr lang="en-GB" sz="2300" dirty="0"/>
          </a:p>
          <a:p>
            <a:pPr lvl="1"/>
            <a:endParaRPr lang="en-GB" sz="2300" dirty="0"/>
          </a:p>
          <a:p>
            <a:pPr marL="201168" lvl="1" indent="0">
              <a:buNone/>
            </a:pPr>
            <a:endParaRPr lang="en-GB" sz="2300" dirty="0"/>
          </a:p>
        </p:txBody>
      </p:sp>
    </p:spTree>
    <p:extLst>
      <p:ext uri="{BB962C8B-B14F-4D97-AF65-F5344CB8AC3E}">
        <p14:creationId xmlns:p14="http://schemas.microsoft.com/office/powerpoint/2010/main" val="4270554576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Custom 2">
      <a:dk1>
        <a:sysClr val="windowText" lastClr="000000"/>
      </a:dk1>
      <a:lt1>
        <a:sysClr val="window" lastClr="FFFFFF"/>
      </a:lt1>
      <a:dk2>
        <a:srgbClr val="3E3D2D"/>
      </a:dk2>
      <a:lt2>
        <a:srgbClr val="AB73D5"/>
      </a:lt2>
      <a:accent1>
        <a:srgbClr val="542378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7D03FBAF43D3243821C8B014A56C88E" ma:contentTypeVersion="14" ma:contentTypeDescription="Create a new document." ma:contentTypeScope="" ma:versionID="edcb52635bef86e44b43ea6e6532ceaf">
  <xsd:schema xmlns:xsd="http://www.w3.org/2001/XMLSchema" xmlns:xs="http://www.w3.org/2001/XMLSchema" xmlns:p="http://schemas.microsoft.com/office/2006/metadata/properties" xmlns:ns3="585615ac-d35c-474e-9469-5b5b1fc23335" xmlns:ns4="3ecc3de6-2511-4caa-9557-44e29cf96564" targetNamespace="http://schemas.microsoft.com/office/2006/metadata/properties" ma:root="true" ma:fieldsID="9e23058a7badae498a979050339c5158" ns3:_="" ns4:_="">
    <xsd:import namespace="585615ac-d35c-474e-9469-5b5b1fc23335"/>
    <xsd:import namespace="3ecc3de6-2511-4caa-9557-44e29cf9656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OCR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5615ac-d35c-474e-9469-5b5b1fc2333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cc3de6-2511-4caa-9557-44e29cf96564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65AF781-A43D-4E1B-ABA9-F7D785E144A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85615ac-d35c-474e-9469-5b5b1fc23335"/>
    <ds:schemaRef ds:uri="3ecc3de6-2511-4caa-9557-44e29cf9656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05E47A3-8DA9-462B-BC49-18991B17118D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3ecc3de6-2511-4caa-9557-44e29cf96564"/>
    <ds:schemaRef ds:uri="http://purl.org/dc/terms/"/>
    <ds:schemaRef ds:uri="585615ac-d35c-474e-9469-5b5b1fc23335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BCE34A01-A2B2-4E84-A24C-C2842A9BC78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2509</TotalTime>
  <Words>559</Words>
  <Application>Microsoft Office PowerPoint</Application>
  <PresentationFormat>Widescreen</PresentationFormat>
  <Paragraphs>68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Calibri</vt:lpstr>
      <vt:lpstr>Calibri Light</vt:lpstr>
      <vt:lpstr>Wingdings</vt:lpstr>
      <vt:lpstr>Retrospect</vt:lpstr>
      <vt:lpstr>Support to Study Procedure (formerly Fitness to Study) – Outline of Changes</vt:lpstr>
      <vt:lpstr>T&amp;F Group Reviewed the Existing Policy/Procedures</vt:lpstr>
      <vt:lpstr>Input into draft from…</vt:lpstr>
      <vt:lpstr>Identified Issues with Current FTS Procedure</vt:lpstr>
      <vt:lpstr>Outline of Changes Made</vt:lpstr>
      <vt:lpstr>Outline of Changes Made</vt:lpstr>
      <vt:lpstr>Outline of Changes Made</vt:lpstr>
      <vt:lpstr>Other Considerations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Jenny Gradwell</dc:creator>
  <cp:lastModifiedBy>Miriam Graham</cp:lastModifiedBy>
  <cp:revision>134</cp:revision>
  <cp:lastPrinted>2018-03-27T07:45:54Z</cp:lastPrinted>
  <dcterms:created xsi:type="dcterms:W3CDTF">2014-09-12T02:11:56Z</dcterms:created>
  <dcterms:modified xsi:type="dcterms:W3CDTF">2022-12-05T10:47:24Z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0x01010027D03FBAF43D3243821C8B014A56C88E</vt:lpwstr>
  </property>
</Properties>
</file>