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64" r:id="rId4"/>
    <p:sldId id="266" r:id="rId5"/>
    <p:sldId id="270" r:id="rId6"/>
    <p:sldId id="271" r:id="rId7"/>
    <p:sldId id="267" r:id="rId8"/>
    <p:sldId id="268" r:id="rId9"/>
    <p:sldId id="269" r:id="rId10"/>
    <p:sldId id="263" r:id="rId11"/>
    <p:sldId id="273" r:id="rId12"/>
    <p:sldId id="272" r:id="rId13"/>
    <p:sldId id="2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73969" autoAdjust="0"/>
  </p:normalViewPr>
  <p:slideViewPr>
    <p:cSldViewPr>
      <p:cViewPr varScale="1">
        <p:scale>
          <a:sx n="85" d="100"/>
          <a:sy n="85" d="100"/>
        </p:scale>
        <p:origin x="23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231ED9-B64A-442D-BFAE-7D9DF03769CC}" type="datetimeFigureOut">
              <a:rPr lang="en-GB" smtClean="0"/>
              <a:t>05/08/2019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5E657-3871-4ACB-B6DE-1A62353187D7}" type="slidenum">
              <a:rPr lang="en-GB" smtClean="0"/>
              <a:t>‹#›</a:t>
            </a:fld>
            <a:endParaRPr lang="en-GB"/>
          </a:p>
        </p:txBody>
      </p:sp>
    </p:spTree>
    <p:extLst>
      <p:ext uri="{BB962C8B-B14F-4D97-AF65-F5344CB8AC3E}">
        <p14:creationId xmlns:p14="http://schemas.microsoft.com/office/powerpoint/2010/main" val="2933310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scholar.manchester.ac.u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C5E657-3871-4ACB-B6DE-1A62353187D7}" type="slidenum">
              <a:rPr lang="en-GB" smtClean="0"/>
              <a:t>1</a:t>
            </a:fld>
            <a:endParaRPr lang="en-GB"/>
          </a:p>
        </p:txBody>
      </p:sp>
    </p:spTree>
    <p:extLst>
      <p:ext uri="{BB962C8B-B14F-4D97-AF65-F5344CB8AC3E}">
        <p14:creationId xmlns:p14="http://schemas.microsoft.com/office/powerpoint/2010/main" val="3490173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C5E657-3871-4ACB-B6DE-1A62353187D7}" type="slidenum">
              <a:rPr lang="en-GB" smtClean="0"/>
              <a:t>10</a:t>
            </a:fld>
            <a:endParaRPr lang="en-GB"/>
          </a:p>
        </p:txBody>
      </p:sp>
    </p:spTree>
    <p:extLst>
      <p:ext uri="{BB962C8B-B14F-4D97-AF65-F5344CB8AC3E}">
        <p14:creationId xmlns:p14="http://schemas.microsoft.com/office/powerpoint/2010/main" val="148453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C5E657-3871-4ACB-B6DE-1A62353187D7}" type="slidenum">
              <a:rPr lang="en-GB" smtClean="0"/>
              <a:t>11</a:t>
            </a:fld>
            <a:endParaRPr lang="en-GB"/>
          </a:p>
        </p:txBody>
      </p:sp>
    </p:spTree>
    <p:extLst>
      <p:ext uri="{BB962C8B-B14F-4D97-AF65-F5344CB8AC3E}">
        <p14:creationId xmlns:p14="http://schemas.microsoft.com/office/powerpoint/2010/main" val="891714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t>
            </a:r>
          </a:p>
        </p:txBody>
      </p:sp>
      <p:sp>
        <p:nvSpPr>
          <p:cNvPr id="4" name="Slide Number Placeholder 3"/>
          <p:cNvSpPr>
            <a:spLocks noGrp="1"/>
          </p:cNvSpPr>
          <p:nvPr>
            <p:ph type="sldNum" sz="quarter" idx="10"/>
          </p:nvPr>
        </p:nvSpPr>
        <p:spPr/>
        <p:txBody>
          <a:bodyPr/>
          <a:lstStyle/>
          <a:p>
            <a:fld id="{BFC5E657-3871-4ACB-B6DE-1A62353187D7}" type="slidenum">
              <a:rPr lang="en-GB" smtClean="0"/>
              <a:t>13</a:t>
            </a:fld>
            <a:endParaRPr lang="en-GB"/>
          </a:p>
        </p:txBody>
      </p:sp>
    </p:spTree>
    <p:extLst>
      <p:ext uri="{BB962C8B-B14F-4D97-AF65-F5344CB8AC3E}">
        <p14:creationId xmlns:p14="http://schemas.microsoft.com/office/powerpoint/2010/main" val="1802832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b="1" u="sng" dirty="0" smtClean="0"/>
              <a:t>Getting</a:t>
            </a:r>
            <a:r>
              <a:rPr lang="en-GB" sz="1400" b="1" u="sng" baseline="0" dirty="0" smtClean="0"/>
              <a:t> Started:</a:t>
            </a:r>
          </a:p>
          <a:p>
            <a:endParaRPr lang="en-GB" sz="1400" b="1" u="sng" baseline="0" dirty="0" smtClean="0"/>
          </a:p>
          <a:p>
            <a:pPr>
              <a:buFont typeface="Arial" pitchFamily="34" charset="0"/>
              <a:buChar char="•"/>
            </a:pPr>
            <a:r>
              <a:rPr lang="en-GB" sz="1400" dirty="0" smtClean="0"/>
              <a:t>Ignore various steps if you are familiar with them. </a:t>
            </a:r>
          </a:p>
          <a:p>
            <a:pPr>
              <a:buFont typeface="Arial" pitchFamily="34" charset="0"/>
              <a:buChar char="•"/>
            </a:pPr>
            <a:r>
              <a:rPr lang="en-GB" sz="1400" dirty="0" smtClean="0"/>
              <a:t>Log in to your </a:t>
            </a:r>
            <a:r>
              <a:rPr lang="en-GB" sz="1400" dirty="0" err="1" smtClean="0"/>
              <a:t>eScholar</a:t>
            </a:r>
            <a:r>
              <a:rPr lang="en-GB" sz="1400" dirty="0" smtClean="0"/>
              <a:t> account:  </a:t>
            </a:r>
            <a:r>
              <a:rPr lang="en-GB" sz="1400" dirty="0" smtClean="0">
                <a:hlinkClick r:id="rId3"/>
              </a:rPr>
              <a:t>https://www.escholar.manchester.ac.uk/</a:t>
            </a:r>
            <a:r>
              <a:rPr lang="en-GB" sz="1400" dirty="0" smtClean="0"/>
              <a:t> </a:t>
            </a:r>
          </a:p>
          <a:p>
            <a:pPr>
              <a:buFont typeface="Arial" pitchFamily="34" charset="0"/>
              <a:buChar char="•"/>
            </a:pPr>
            <a:r>
              <a:rPr lang="en-GB" sz="1400" dirty="0" smtClean="0"/>
              <a:t>The tabs you will need are in the left hand column of </a:t>
            </a:r>
            <a:r>
              <a:rPr lang="en-GB" sz="1400" dirty="0" err="1" smtClean="0"/>
              <a:t>eScholar</a:t>
            </a:r>
            <a:r>
              <a:rPr lang="en-GB" sz="1400" dirty="0" smtClean="0"/>
              <a:t>. </a:t>
            </a:r>
          </a:p>
          <a:p>
            <a:pPr>
              <a:buFont typeface="Arial" pitchFamily="34" charset="0"/>
              <a:buChar char="•"/>
            </a:pPr>
            <a:r>
              <a:rPr lang="en-GB" sz="1400" dirty="0" smtClean="0"/>
              <a:t>You will either be creating a ‘new’</a:t>
            </a:r>
            <a:r>
              <a:rPr lang="en-GB" sz="1400" b="1" dirty="0" smtClean="0"/>
              <a:t> </a:t>
            </a:r>
            <a:r>
              <a:rPr lang="en-GB" sz="1400" dirty="0" smtClean="0"/>
              <a:t>eScholar record (see the </a:t>
            </a:r>
            <a:r>
              <a:rPr lang="en-GB" sz="1400" b="1" dirty="0" smtClean="0"/>
              <a:t>‘add’</a:t>
            </a:r>
            <a:r>
              <a:rPr lang="en-GB" sz="1400" dirty="0" smtClean="0"/>
              <a:t> tab on the screen shot), or editing an existing record (see the </a:t>
            </a:r>
            <a:r>
              <a:rPr lang="en-GB" sz="1400" b="1" dirty="0" smtClean="0"/>
              <a:t>‘view/edit’</a:t>
            </a:r>
            <a:r>
              <a:rPr lang="en-GB" sz="1400" dirty="0" smtClean="0"/>
              <a:t> tab). Click on the tab appropriate for what you need to do.</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BFC5E657-3871-4ACB-B6DE-1A62353187D7}" type="slidenum">
              <a:rPr lang="en-GB" smtClean="0"/>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BFC5E657-3871-4ACB-B6DE-1A62353187D7}" type="slidenum">
              <a:rPr lang="en-GB" smtClean="0"/>
              <a:t>3</a:t>
            </a:fld>
            <a:endParaRPr lang="en-GB"/>
          </a:p>
        </p:txBody>
      </p:sp>
    </p:spTree>
    <p:extLst>
      <p:ext uri="{BB962C8B-B14F-4D97-AF65-F5344CB8AC3E}">
        <p14:creationId xmlns:p14="http://schemas.microsoft.com/office/powerpoint/2010/main" val="2026414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FC5E657-3871-4ACB-B6DE-1A62353187D7}" type="slidenum">
              <a:rPr lang="en-GB" smtClean="0"/>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C5E657-3871-4ACB-B6DE-1A62353187D7}" type="slidenum">
              <a:rPr lang="en-GB" smtClean="0"/>
              <a:t>5</a:t>
            </a:fld>
            <a:endParaRPr lang="en-GB"/>
          </a:p>
        </p:txBody>
      </p:sp>
    </p:spTree>
    <p:extLst>
      <p:ext uri="{BB962C8B-B14F-4D97-AF65-F5344CB8AC3E}">
        <p14:creationId xmlns:p14="http://schemas.microsoft.com/office/powerpoint/2010/main" val="4040458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a:t>
            </a:r>
            <a:r>
              <a:rPr lang="en-GB" baseline="0" dirty="0" smtClean="0"/>
              <a:t> MADE THE TEXT BOLD, JUSTIFIED AND BOTH SIZE 11 (ONE WAS SIZE 10)</a:t>
            </a:r>
            <a:endParaRPr lang="en-GB" dirty="0"/>
          </a:p>
        </p:txBody>
      </p:sp>
      <p:sp>
        <p:nvSpPr>
          <p:cNvPr id="4" name="Slide Number Placeholder 3"/>
          <p:cNvSpPr>
            <a:spLocks noGrp="1"/>
          </p:cNvSpPr>
          <p:nvPr>
            <p:ph type="sldNum" sz="quarter" idx="10"/>
          </p:nvPr>
        </p:nvSpPr>
        <p:spPr/>
        <p:txBody>
          <a:bodyPr/>
          <a:lstStyle/>
          <a:p>
            <a:fld id="{BFC5E657-3871-4ACB-B6DE-1A62353187D7}" type="slidenum">
              <a:rPr lang="en-GB" smtClean="0"/>
              <a:t>6</a:t>
            </a:fld>
            <a:endParaRPr lang="en-GB"/>
          </a:p>
        </p:txBody>
      </p:sp>
    </p:spTree>
    <p:extLst>
      <p:ext uri="{BB962C8B-B14F-4D97-AF65-F5344CB8AC3E}">
        <p14:creationId xmlns:p14="http://schemas.microsoft.com/office/powerpoint/2010/main" val="1507417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DIDN’T</a:t>
            </a:r>
            <a:r>
              <a:rPr lang="en-GB" baseline="0" dirty="0" smtClean="0"/>
              <a:t> YOU SAY EARLIER IF YOUR PAPER IS PUBLISHED FOLLOW THIS…? IF SO, THE FIRST BIG TEXT BOX IS NOT QUITE RIGHT. </a:t>
            </a:r>
          </a:p>
          <a:p>
            <a:r>
              <a:rPr lang="en-GB" baseline="0" dirty="0" smtClean="0"/>
              <a:t>I WOULD START IT BY SAYING “UNLESS YOUR ARTICLE IS GOLD OPEN ACCESS, SELECT ‘PUBLISHERS LICENSE’. FROM THE DROP DOWN BOX BELOW, …..(CONT.)</a:t>
            </a:r>
          </a:p>
          <a:p>
            <a:r>
              <a:rPr lang="en-GB" baseline="0" dirty="0" smtClean="0"/>
              <a:t>THE END OF THE FIRST BIG TEXT BOX MAKES ME THINK YOU NEED TO RE-WORD OR EVEN DELETE SLIDE 4.</a:t>
            </a:r>
          </a:p>
          <a:p>
            <a:r>
              <a:rPr lang="en-GB" baseline="0" dirty="0" smtClean="0"/>
              <a:t>MADE TEXT SIZE 11 AND BOLD TO BE CONSISTENT. UNDERLINED WHAT YOU HAD BOLD.</a:t>
            </a:r>
          </a:p>
          <a:p>
            <a:r>
              <a:rPr lang="en-GB" baseline="0" dirty="0" smtClean="0"/>
              <a:t>CHANGED ‘ATTACHING ARTICLES’ TO ‘ATTACH FILES’ (WHAT IT IS ON ESCHOLAR)</a:t>
            </a:r>
            <a:endParaRPr lang="en-GB" dirty="0"/>
          </a:p>
        </p:txBody>
      </p:sp>
      <p:sp>
        <p:nvSpPr>
          <p:cNvPr id="4" name="Slide Number Placeholder 3"/>
          <p:cNvSpPr>
            <a:spLocks noGrp="1"/>
          </p:cNvSpPr>
          <p:nvPr>
            <p:ph type="sldNum" sz="quarter" idx="10"/>
          </p:nvPr>
        </p:nvSpPr>
        <p:spPr/>
        <p:txBody>
          <a:bodyPr/>
          <a:lstStyle/>
          <a:p>
            <a:fld id="{BFC5E657-3871-4ACB-B6DE-1A62353187D7}" type="slidenum">
              <a:rPr lang="en-GB" smtClean="0"/>
              <a:t>7</a:t>
            </a:fld>
            <a:endParaRPr lang="en-GB"/>
          </a:p>
        </p:txBody>
      </p:sp>
    </p:spTree>
    <p:extLst>
      <p:ext uri="{BB962C8B-B14F-4D97-AF65-F5344CB8AC3E}">
        <p14:creationId xmlns:p14="http://schemas.microsoft.com/office/powerpoint/2010/main" val="224387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C5E657-3871-4ACB-B6DE-1A62353187D7}" type="slidenum">
              <a:rPr lang="en-GB" smtClean="0"/>
              <a:t>8</a:t>
            </a:fld>
            <a:endParaRPr lang="en-GB"/>
          </a:p>
        </p:txBody>
      </p:sp>
    </p:spTree>
    <p:extLst>
      <p:ext uri="{BB962C8B-B14F-4D97-AF65-F5344CB8AC3E}">
        <p14:creationId xmlns:p14="http://schemas.microsoft.com/office/powerpoint/2010/main" val="362594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C5E657-3871-4ACB-B6DE-1A62353187D7}" type="slidenum">
              <a:rPr lang="en-GB" smtClean="0"/>
              <a:t>9</a:t>
            </a:fld>
            <a:endParaRPr lang="en-GB"/>
          </a:p>
        </p:txBody>
      </p:sp>
    </p:spTree>
    <p:extLst>
      <p:ext uri="{BB962C8B-B14F-4D97-AF65-F5344CB8AC3E}">
        <p14:creationId xmlns:p14="http://schemas.microsoft.com/office/powerpoint/2010/main" val="3689469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2397C75-0F5E-420A-AB54-3B7EC850DF4B}" type="datetimeFigureOut">
              <a:rPr lang="en-GB" smtClean="0"/>
              <a:pPr/>
              <a:t>05/08/2019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96FEE2-01FF-4682-9CC0-88EBCFDB24F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397C75-0F5E-420A-AB54-3B7EC850DF4B}" type="datetimeFigureOut">
              <a:rPr lang="en-GB" smtClean="0"/>
              <a:pPr/>
              <a:t>05/08/2019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96FEE2-01FF-4682-9CC0-88EBCFDB24F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397C75-0F5E-420A-AB54-3B7EC850DF4B}" type="datetimeFigureOut">
              <a:rPr lang="en-GB" smtClean="0"/>
              <a:pPr/>
              <a:t>05/08/2019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96FEE2-01FF-4682-9CC0-88EBCFDB24F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397C75-0F5E-420A-AB54-3B7EC850DF4B}" type="datetimeFigureOut">
              <a:rPr lang="en-GB" smtClean="0"/>
              <a:pPr/>
              <a:t>05/08/2019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96FEE2-01FF-4682-9CC0-88EBCFDB24F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397C75-0F5E-420A-AB54-3B7EC850DF4B}" type="datetimeFigureOut">
              <a:rPr lang="en-GB" smtClean="0"/>
              <a:pPr/>
              <a:t>05/08/2019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96FEE2-01FF-4682-9CC0-88EBCFDB24F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2397C75-0F5E-420A-AB54-3B7EC850DF4B}" type="datetimeFigureOut">
              <a:rPr lang="en-GB" smtClean="0"/>
              <a:pPr/>
              <a:t>05/08/2019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96FEE2-01FF-4682-9CC0-88EBCFDB24F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2397C75-0F5E-420A-AB54-3B7EC850DF4B}" type="datetimeFigureOut">
              <a:rPr lang="en-GB" smtClean="0"/>
              <a:pPr/>
              <a:t>05/08/2019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96FEE2-01FF-4682-9CC0-88EBCFDB24F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2397C75-0F5E-420A-AB54-3B7EC850DF4B}" type="datetimeFigureOut">
              <a:rPr lang="en-GB" smtClean="0"/>
              <a:pPr/>
              <a:t>05/08/2019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96FEE2-01FF-4682-9CC0-88EBCFDB24F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97C75-0F5E-420A-AB54-3B7EC850DF4B}" type="datetimeFigureOut">
              <a:rPr lang="en-GB" smtClean="0"/>
              <a:pPr/>
              <a:t>05/08/2019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96FEE2-01FF-4682-9CC0-88EBCFDB24F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397C75-0F5E-420A-AB54-3B7EC850DF4B}" type="datetimeFigureOut">
              <a:rPr lang="en-GB" smtClean="0"/>
              <a:pPr/>
              <a:t>05/08/2019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96FEE2-01FF-4682-9CC0-88EBCFDB24F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397C75-0F5E-420A-AB54-3B7EC850DF4B}" type="datetimeFigureOut">
              <a:rPr lang="en-GB" smtClean="0"/>
              <a:pPr/>
              <a:t>05/08/2019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96FEE2-01FF-4682-9CC0-88EBCFDB24F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97C75-0F5E-420A-AB54-3B7EC850DF4B}" type="datetimeFigureOut">
              <a:rPr lang="en-GB" smtClean="0"/>
              <a:pPr/>
              <a:t>05/08/2019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6FEE2-01FF-4682-9CC0-88EBCFDB24F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copus.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Escholar@manchester.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herpa.ac.uk/rome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268760"/>
            <a:ext cx="8136904" cy="3888432"/>
          </a:xfrm>
          <a:solidFill>
            <a:schemeClr val="accent3"/>
          </a:solidFill>
        </p:spPr>
        <p:txBody>
          <a:bodyPr>
            <a:normAutofit/>
          </a:bodyPr>
          <a:lstStyle/>
          <a:p>
            <a:r>
              <a:rPr lang="en-GB" dirty="0" smtClean="0"/>
              <a:t>The </a:t>
            </a:r>
            <a:r>
              <a:rPr lang="en-GB" dirty="0"/>
              <a:t>P</a:t>
            </a:r>
            <a:r>
              <a:rPr lang="en-GB" dirty="0" smtClean="0"/>
              <a:t>rocess of Making Journal Articles (Green) Open Access*</a:t>
            </a:r>
            <a:br>
              <a:rPr lang="en-GB" dirty="0" smtClean="0"/>
            </a:br>
            <a:r>
              <a:rPr lang="en-GB" dirty="0" smtClean="0"/>
              <a:t/>
            </a:r>
            <a:br>
              <a:rPr lang="en-GB" dirty="0" smtClean="0"/>
            </a:br>
            <a:r>
              <a:rPr lang="en-GB" sz="1800" dirty="0" smtClean="0"/>
              <a:t>*Note: Green Open Access (is free </a:t>
            </a:r>
            <a:r>
              <a:rPr lang="en-GB" sz="1800" dirty="0"/>
              <a:t>to </a:t>
            </a:r>
            <a:r>
              <a:rPr lang="en-GB" sz="1800" dirty="0" smtClean="0"/>
              <a:t>author). </a:t>
            </a:r>
            <a:r>
              <a:rPr lang="en-GB" sz="1800" b="1" dirty="0" smtClean="0"/>
              <a:t>From 1 </a:t>
            </a:r>
            <a:r>
              <a:rPr lang="en-GB" sz="1800" b="1" dirty="0"/>
              <a:t>April 2016, HEFCE Open Access Policy requires all journal articles and conference proceedings with an ISSN to be </a:t>
            </a:r>
            <a:r>
              <a:rPr lang="en-GB" sz="1800" b="1" u="sng" dirty="0"/>
              <a:t>deposited in eScholar within 3 months of acceptance</a:t>
            </a:r>
            <a:r>
              <a:rPr lang="en-GB" sz="1800" b="1" dirty="0"/>
              <a:t>, and made </a:t>
            </a:r>
            <a:r>
              <a:rPr lang="en-GB" sz="1800" b="1" u="sng" dirty="0"/>
              <a:t>Open Access within 24 months of publication</a:t>
            </a:r>
            <a:r>
              <a:rPr lang="en-GB" sz="1800" b="1" dirty="0"/>
              <a:t> to be eligible for the post-2014 REF. </a:t>
            </a:r>
            <a:br>
              <a:rPr lang="en-GB" sz="1800" b="1" dirty="0"/>
            </a:br>
            <a:r>
              <a:rPr lang="en-GB" sz="1800" dirty="0" smtClean="0"/>
              <a:t>   If you </a:t>
            </a:r>
            <a:r>
              <a:rPr lang="en-GB" sz="1800" dirty="0"/>
              <a:t>are </a:t>
            </a:r>
            <a:r>
              <a:rPr lang="en-GB" sz="1800" i="1" dirty="0"/>
              <a:t>RCUK funded</a:t>
            </a:r>
            <a:r>
              <a:rPr lang="en-GB" sz="1800" dirty="0"/>
              <a:t>, </a:t>
            </a:r>
            <a:r>
              <a:rPr lang="en-GB" sz="1800" dirty="0" smtClean="0"/>
              <a:t>you </a:t>
            </a:r>
            <a:r>
              <a:rPr lang="en-GB" sz="1800" dirty="0"/>
              <a:t>can request </a:t>
            </a:r>
            <a:r>
              <a:rPr lang="en-GB" sz="1800" dirty="0" smtClean="0"/>
              <a:t>APCs (author processing charges) </a:t>
            </a:r>
            <a:r>
              <a:rPr lang="en-GB" sz="1800" dirty="0"/>
              <a:t>through eScholar to </a:t>
            </a:r>
            <a:r>
              <a:rPr lang="en-GB" sz="1800" dirty="0" smtClean="0"/>
              <a:t>make your </a:t>
            </a:r>
            <a:r>
              <a:rPr lang="en-GB" sz="1800" dirty="0"/>
              <a:t>paper </a:t>
            </a:r>
            <a:r>
              <a:rPr lang="en-GB" sz="1800" dirty="0" smtClean="0"/>
              <a:t>‘Gold’ Open Access  </a:t>
            </a:r>
            <a:endParaRPr lang="en-GB" sz="1800" dirty="0"/>
          </a:p>
        </p:txBody>
      </p:sp>
      <p:sp>
        <p:nvSpPr>
          <p:cNvPr id="3" name="Subtitle 2"/>
          <p:cNvSpPr>
            <a:spLocks noGrp="1"/>
          </p:cNvSpPr>
          <p:nvPr>
            <p:ph type="subTitle" idx="1"/>
          </p:nvPr>
        </p:nvSpPr>
        <p:spPr>
          <a:xfrm>
            <a:off x="1403648" y="5517232"/>
            <a:ext cx="6400800" cy="553616"/>
          </a:xfrm>
        </p:spPr>
        <p:txBody>
          <a:bodyPr>
            <a:normAutofit lnSpcReduction="10000"/>
          </a:bodyPr>
          <a:lstStyle/>
          <a:p>
            <a:r>
              <a:rPr lang="en-GB" dirty="0" err="1" smtClean="0"/>
              <a:t>Em</a:t>
            </a:r>
            <a:r>
              <a:rPr lang="en-GB" dirty="0" smtClean="0"/>
              <a:t> Temple-Malt</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24" y="188640"/>
            <a:ext cx="8676456" cy="936104"/>
          </a:xfrm>
        </p:spPr>
        <p:txBody>
          <a:bodyPr>
            <a:normAutofit fontScale="90000"/>
          </a:bodyPr>
          <a:lstStyle/>
          <a:p>
            <a:r>
              <a:rPr lang="en-GB" sz="2000" dirty="0" smtClean="0"/>
              <a:t>If you were adding/editing a </a:t>
            </a:r>
            <a:r>
              <a:rPr lang="en-GB" sz="2000" b="1" dirty="0" smtClean="0"/>
              <a:t>published</a:t>
            </a:r>
            <a:r>
              <a:rPr lang="en-GB" sz="2000" dirty="0" smtClean="0"/>
              <a:t> article you can </a:t>
            </a:r>
            <a:r>
              <a:rPr lang="en-GB" sz="2000" b="1" u="sng" dirty="0" smtClean="0"/>
              <a:t>stop here</a:t>
            </a:r>
            <a:r>
              <a:rPr lang="en-GB" sz="2000" dirty="0" smtClean="0"/>
              <a:t>! </a:t>
            </a:r>
            <a:br>
              <a:rPr lang="en-GB" sz="2000" dirty="0" smtClean="0"/>
            </a:br>
            <a:r>
              <a:rPr lang="en-GB" sz="2000" dirty="0" smtClean="0"/>
              <a:t>If you were adding an article that has been </a:t>
            </a:r>
            <a:r>
              <a:rPr lang="en-GB" sz="2000" b="1" dirty="0" smtClean="0"/>
              <a:t>accepted </a:t>
            </a:r>
            <a:r>
              <a:rPr lang="en-GB" sz="2000" dirty="0" smtClean="0"/>
              <a:t>(</a:t>
            </a:r>
            <a:r>
              <a:rPr lang="en-GB" sz="2000" i="1" dirty="0" smtClean="0"/>
              <a:t>not yet published</a:t>
            </a:r>
            <a:r>
              <a:rPr lang="en-GB" sz="2000" dirty="0" smtClean="0"/>
              <a:t>), there is a further stage you need to complete - so read on!</a:t>
            </a:r>
            <a:endParaRPr lang="en-GB" dirty="0"/>
          </a:p>
        </p:txBody>
      </p:sp>
      <p:sp>
        <p:nvSpPr>
          <p:cNvPr id="3" name="Content Placeholder 2"/>
          <p:cNvSpPr>
            <a:spLocks noGrp="1"/>
          </p:cNvSpPr>
          <p:nvPr>
            <p:ph idx="1"/>
          </p:nvPr>
        </p:nvSpPr>
        <p:spPr/>
        <p:txBody>
          <a:bodyPr/>
          <a:lstStyle/>
          <a:p>
            <a:endParaRPr lang="en-GB"/>
          </a:p>
        </p:txBody>
      </p:sp>
      <p:pic>
        <p:nvPicPr>
          <p:cNvPr id="7170" name="Picture 2" descr="C:\Users\Em\Desktop\escholar_page_7.png"/>
          <p:cNvPicPr>
            <a:picLocks noChangeAspect="1" noChangeArrowheads="1"/>
          </p:cNvPicPr>
          <p:nvPr/>
        </p:nvPicPr>
        <p:blipFill>
          <a:blip r:embed="rId3" cstate="print"/>
          <a:srcRect/>
          <a:stretch>
            <a:fillRect/>
          </a:stretch>
        </p:blipFill>
        <p:spPr bwMode="auto">
          <a:xfrm>
            <a:off x="395536" y="1268760"/>
            <a:ext cx="8397064" cy="5278983"/>
          </a:xfrm>
          <a:prstGeom prst="rect">
            <a:avLst/>
          </a:prstGeom>
          <a:noFill/>
        </p:spPr>
      </p:pic>
      <p:sp>
        <p:nvSpPr>
          <p:cNvPr id="5" name="TextBox 4"/>
          <p:cNvSpPr txBox="1"/>
          <p:nvPr/>
        </p:nvSpPr>
        <p:spPr>
          <a:xfrm>
            <a:off x="971601" y="3501008"/>
            <a:ext cx="6408712" cy="600164"/>
          </a:xfrm>
          <a:prstGeom prst="rect">
            <a:avLst/>
          </a:prstGeom>
          <a:noFill/>
          <a:ln>
            <a:solidFill>
              <a:srgbClr val="FF0000"/>
            </a:solidFill>
          </a:ln>
        </p:spPr>
        <p:txBody>
          <a:bodyPr wrap="square" rtlCol="0">
            <a:spAutoFit/>
          </a:bodyPr>
          <a:lstStyle/>
          <a:p>
            <a:pPr algn="just"/>
            <a:r>
              <a:rPr lang="en-GB" sz="1100" b="1" u="sng" dirty="0" smtClean="0"/>
              <a:t>Note</a:t>
            </a:r>
            <a:r>
              <a:rPr lang="en-GB" sz="1100" b="1" dirty="0" smtClean="0"/>
              <a:t>:  This is the final screen you will see once you have successfully created your record or edited an existing record.  Clicking on this tab will take you back to the start and you can check that your record has been created.</a:t>
            </a:r>
            <a:endParaRPr lang="en-GB" sz="1100" b="1" dirty="0"/>
          </a:p>
        </p:txBody>
      </p:sp>
      <p:sp>
        <p:nvSpPr>
          <p:cNvPr id="4" name="Up Arrow 3"/>
          <p:cNvSpPr/>
          <p:nvPr/>
        </p:nvSpPr>
        <p:spPr>
          <a:xfrm>
            <a:off x="1619672" y="3140968"/>
            <a:ext cx="144016" cy="32421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5773"/>
            <a:ext cx="8603638" cy="936104"/>
          </a:xfrm>
        </p:spPr>
        <p:txBody>
          <a:bodyPr>
            <a:noAutofit/>
          </a:bodyPr>
          <a:lstStyle/>
          <a:p>
            <a:r>
              <a:rPr lang="en-GB" sz="1800" dirty="0" smtClean="0"/>
              <a:t>If you have deposited an </a:t>
            </a:r>
            <a:r>
              <a:rPr lang="en-GB" sz="1800" b="1" dirty="0" smtClean="0"/>
              <a:t>accepted article </a:t>
            </a:r>
            <a:r>
              <a:rPr lang="en-GB" sz="1800" dirty="0" smtClean="0"/>
              <a:t>in eScholar, </a:t>
            </a:r>
            <a:r>
              <a:rPr lang="en-GB" sz="1800" b="1" dirty="0" smtClean="0"/>
              <a:t>set up a Scopus alert </a:t>
            </a:r>
            <a:r>
              <a:rPr lang="en-GB" sz="1800" dirty="0" smtClean="0">
                <a:hlinkClick r:id="rId3"/>
              </a:rPr>
              <a:t>http://www.scopus.com/</a:t>
            </a:r>
            <a:r>
              <a:rPr lang="en-GB" sz="1800" dirty="0" smtClean="0"/>
              <a:t>. </a:t>
            </a:r>
            <a:r>
              <a:rPr lang="en-GB" sz="1800" dirty="0"/>
              <a:t>This informs you when your work </a:t>
            </a:r>
            <a:r>
              <a:rPr lang="en-GB" sz="1800" dirty="0" smtClean="0"/>
              <a:t>is published and </a:t>
            </a:r>
            <a:r>
              <a:rPr lang="en-GB" sz="1800" dirty="0"/>
              <a:t>means you can amend your eScholar record</a:t>
            </a:r>
            <a:r>
              <a:rPr lang="en-GB" sz="1800" dirty="0" smtClean="0"/>
              <a:t>. </a:t>
            </a:r>
            <a:endParaRPr lang="en-GB" sz="1800" dirty="0"/>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4866" y="1235893"/>
            <a:ext cx="8199542" cy="5001419"/>
          </a:xfrm>
        </p:spPr>
      </p:pic>
      <p:sp>
        <p:nvSpPr>
          <p:cNvPr id="9" name="TextBox 8"/>
          <p:cNvSpPr txBox="1"/>
          <p:nvPr/>
        </p:nvSpPr>
        <p:spPr>
          <a:xfrm>
            <a:off x="674304" y="3468141"/>
            <a:ext cx="2062811" cy="1015663"/>
          </a:xfrm>
          <a:prstGeom prst="rect">
            <a:avLst/>
          </a:prstGeom>
          <a:solidFill>
            <a:schemeClr val="bg1"/>
          </a:solidFill>
          <a:ln>
            <a:solidFill>
              <a:srgbClr val="FF0000"/>
            </a:solidFill>
          </a:ln>
        </p:spPr>
        <p:txBody>
          <a:bodyPr wrap="square" rtlCol="0">
            <a:spAutoFit/>
          </a:bodyPr>
          <a:lstStyle/>
          <a:p>
            <a:pPr algn="just"/>
            <a:r>
              <a:rPr lang="en-GB" sz="1200" b="1" dirty="0" smtClean="0"/>
              <a:t>Type in your name. Now press search. This informs Scopus you want to be emailed (alerted) when your work is published.  </a:t>
            </a:r>
            <a:endParaRPr lang="en-GB" sz="1200" b="1" dirty="0">
              <a:solidFill>
                <a:srgbClr val="FF0000"/>
              </a:solidFill>
            </a:endParaRPr>
          </a:p>
        </p:txBody>
      </p:sp>
      <p:sp>
        <p:nvSpPr>
          <p:cNvPr id="7" name="Up Arrow 6"/>
          <p:cNvSpPr/>
          <p:nvPr/>
        </p:nvSpPr>
        <p:spPr>
          <a:xfrm rot="2556859">
            <a:off x="994389" y="2631402"/>
            <a:ext cx="137098" cy="75495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706588" y="1678973"/>
            <a:ext cx="2257669" cy="276999"/>
          </a:xfrm>
          <a:prstGeom prst="rect">
            <a:avLst/>
          </a:prstGeom>
          <a:solidFill>
            <a:schemeClr val="bg1"/>
          </a:solidFill>
          <a:ln>
            <a:solidFill>
              <a:schemeClr val="accent1"/>
            </a:solidFill>
          </a:ln>
        </p:spPr>
        <p:txBody>
          <a:bodyPr wrap="square" rtlCol="0">
            <a:spAutoFit/>
          </a:bodyPr>
          <a:lstStyle/>
          <a:p>
            <a:r>
              <a:rPr lang="en-GB" sz="1200" b="1" dirty="0"/>
              <a:t>Click on the </a:t>
            </a:r>
            <a:r>
              <a:rPr lang="en-GB" sz="1200" b="1" dirty="0" smtClean="0"/>
              <a:t>‘</a:t>
            </a:r>
            <a:r>
              <a:rPr lang="en-GB" sz="1200" b="1" u="sng" dirty="0" smtClean="0"/>
              <a:t>author search</a:t>
            </a:r>
            <a:r>
              <a:rPr lang="en-GB" sz="1200" b="1" dirty="0" smtClean="0"/>
              <a:t>’ </a:t>
            </a:r>
            <a:r>
              <a:rPr lang="en-GB" sz="1200" b="1" dirty="0"/>
              <a:t>tab. </a:t>
            </a:r>
          </a:p>
        </p:txBody>
      </p:sp>
      <p:sp>
        <p:nvSpPr>
          <p:cNvPr id="13" name="Up Arrow 12"/>
          <p:cNvSpPr/>
          <p:nvPr/>
        </p:nvSpPr>
        <p:spPr>
          <a:xfrm rot="13500398">
            <a:off x="2409202" y="1927453"/>
            <a:ext cx="151768" cy="56102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Up Arrow 13"/>
          <p:cNvSpPr/>
          <p:nvPr/>
        </p:nvSpPr>
        <p:spPr>
          <a:xfrm rot="2248350">
            <a:off x="4051126" y="2694471"/>
            <a:ext cx="197491" cy="36244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2953154" y="3047126"/>
            <a:ext cx="1080104" cy="276999"/>
          </a:xfrm>
          <a:prstGeom prst="rect">
            <a:avLst/>
          </a:prstGeom>
          <a:solidFill>
            <a:schemeClr val="bg1"/>
          </a:solidFill>
          <a:ln>
            <a:solidFill>
              <a:schemeClr val="accent1"/>
            </a:solidFill>
          </a:ln>
        </p:spPr>
        <p:txBody>
          <a:bodyPr wrap="none" rtlCol="0">
            <a:spAutoFit/>
          </a:bodyPr>
          <a:lstStyle/>
          <a:p>
            <a:r>
              <a:rPr lang="en-GB" sz="1200" b="1" dirty="0" smtClean="0"/>
              <a:t>Search button</a:t>
            </a:r>
            <a:endParaRPr lang="en-GB" sz="12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GB" sz="2000" b="1" dirty="0" smtClean="0"/>
              <a:t>Setting up Scopus alert (</a:t>
            </a:r>
            <a:r>
              <a:rPr lang="en-GB" sz="2000" dirty="0" smtClean="0"/>
              <a:t>continued)</a:t>
            </a:r>
            <a:endParaRPr lang="en-GB" sz="2000" dirty="0"/>
          </a:p>
        </p:txBody>
      </p:sp>
      <p:sp>
        <p:nvSpPr>
          <p:cNvPr id="3" name="Content Placeholder 2"/>
          <p:cNvSpPr>
            <a:spLocks noGrp="1"/>
          </p:cNvSpPr>
          <p:nvPr>
            <p:ph idx="1"/>
          </p:nvPr>
        </p:nvSpPr>
        <p:spPr/>
        <p:txBody>
          <a:bodyPr/>
          <a:lstStyle/>
          <a:p>
            <a:endParaRPr lang="en-GB"/>
          </a:p>
        </p:txBody>
      </p:sp>
      <p:pic>
        <p:nvPicPr>
          <p:cNvPr id="17410" name="Picture 2" descr="C:\Users\Em\Desktop\setting_up_scopus_alert_2.png"/>
          <p:cNvPicPr>
            <a:picLocks noChangeAspect="1" noChangeArrowheads="1"/>
          </p:cNvPicPr>
          <p:nvPr/>
        </p:nvPicPr>
        <p:blipFill>
          <a:blip r:embed="rId2" cstate="print"/>
          <a:srcRect/>
          <a:stretch>
            <a:fillRect/>
          </a:stretch>
        </p:blipFill>
        <p:spPr bwMode="auto">
          <a:xfrm>
            <a:off x="361595" y="1268760"/>
            <a:ext cx="8647291" cy="5184576"/>
          </a:xfrm>
          <a:prstGeom prst="rect">
            <a:avLst/>
          </a:prstGeom>
          <a:noFill/>
        </p:spPr>
      </p:pic>
      <p:sp>
        <p:nvSpPr>
          <p:cNvPr id="5" name="TextBox 4"/>
          <p:cNvSpPr txBox="1"/>
          <p:nvPr/>
        </p:nvSpPr>
        <p:spPr>
          <a:xfrm>
            <a:off x="4932040" y="3140968"/>
            <a:ext cx="3888432" cy="1107996"/>
          </a:xfrm>
          <a:prstGeom prst="rect">
            <a:avLst/>
          </a:prstGeom>
          <a:noFill/>
          <a:ln>
            <a:solidFill>
              <a:srgbClr val="FF0000"/>
            </a:solidFill>
          </a:ln>
        </p:spPr>
        <p:txBody>
          <a:bodyPr wrap="square" rtlCol="0">
            <a:spAutoFit/>
          </a:bodyPr>
          <a:lstStyle/>
          <a:p>
            <a:pPr algn="just"/>
            <a:r>
              <a:rPr lang="en-GB" sz="1100" b="1" dirty="0" smtClean="0"/>
              <a:t>Complete the boxes:</a:t>
            </a:r>
          </a:p>
          <a:p>
            <a:pPr marL="342900" indent="-342900" algn="just">
              <a:buAutoNum type="arabicPeriod"/>
            </a:pPr>
            <a:r>
              <a:rPr lang="en-GB" sz="1100" b="1" dirty="0" smtClean="0"/>
              <a:t>Name your alert. </a:t>
            </a:r>
          </a:p>
          <a:p>
            <a:pPr marL="342900" indent="-342900" algn="just">
              <a:buAutoNum type="arabicPeriod"/>
            </a:pPr>
            <a:r>
              <a:rPr lang="en-GB" sz="1100" b="1" dirty="0" smtClean="0"/>
              <a:t>Type in an email address that you want Scopus alerts sent to</a:t>
            </a:r>
          </a:p>
          <a:p>
            <a:pPr marL="342900" indent="-342900" algn="just">
              <a:buAutoNum type="arabicPeriod"/>
            </a:pPr>
            <a:r>
              <a:rPr lang="en-GB" sz="1100" b="1" dirty="0" smtClean="0"/>
              <a:t>Select how frequently you want these alerts</a:t>
            </a:r>
          </a:p>
          <a:p>
            <a:pPr marL="342900" indent="-342900" algn="just">
              <a:buAutoNum type="arabicPeriod"/>
            </a:pPr>
            <a:r>
              <a:rPr lang="en-GB" sz="1100" b="1" dirty="0" smtClean="0"/>
              <a:t>Click Save button</a:t>
            </a:r>
            <a:endParaRPr lang="en-GB" sz="1100" b="1" dirty="0"/>
          </a:p>
        </p:txBody>
      </p:sp>
      <p:cxnSp>
        <p:nvCxnSpPr>
          <p:cNvPr id="7" name="Straight Arrow Connector 6"/>
          <p:cNvCxnSpPr/>
          <p:nvPr/>
        </p:nvCxnSpPr>
        <p:spPr>
          <a:xfrm flipH="1">
            <a:off x="3563888" y="3429000"/>
            <a:ext cx="1368152" cy="720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275856" y="3645024"/>
            <a:ext cx="1656184"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051720" y="3955122"/>
            <a:ext cx="2880320" cy="4099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716016" y="4248964"/>
            <a:ext cx="216024" cy="9082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19256" cy="792088"/>
          </a:xfrm>
        </p:spPr>
        <p:txBody>
          <a:bodyPr>
            <a:normAutofit/>
          </a:bodyPr>
          <a:lstStyle/>
          <a:p>
            <a:r>
              <a:rPr lang="en-GB" sz="2000" b="1" dirty="0" smtClean="0"/>
              <a:t>Scopus alert</a:t>
            </a:r>
            <a:r>
              <a:rPr lang="en-GB" sz="2000" dirty="0" smtClean="0"/>
              <a:t>: in your email inbox</a:t>
            </a:r>
            <a:endParaRPr lang="en-GB" sz="2000" dirty="0"/>
          </a:p>
        </p:txBody>
      </p:sp>
      <p:sp>
        <p:nvSpPr>
          <p:cNvPr id="3" name="Content Placeholder 2"/>
          <p:cNvSpPr>
            <a:spLocks noGrp="1"/>
          </p:cNvSpPr>
          <p:nvPr>
            <p:ph idx="1"/>
          </p:nvPr>
        </p:nvSpPr>
        <p:spPr/>
        <p:txBody>
          <a:bodyPr/>
          <a:lstStyle/>
          <a:p>
            <a:endParaRPr lang="en-GB"/>
          </a:p>
        </p:txBody>
      </p:sp>
      <p:pic>
        <p:nvPicPr>
          <p:cNvPr id="18434" name="Picture 2" descr="C:\Users\Em\Desktop\scopus_alert_email_3.png"/>
          <p:cNvPicPr>
            <a:picLocks noChangeAspect="1" noChangeArrowheads="1"/>
          </p:cNvPicPr>
          <p:nvPr/>
        </p:nvPicPr>
        <p:blipFill>
          <a:blip r:embed="rId3" cstate="print"/>
          <a:srcRect/>
          <a:stretch>
            <a:fillRect/>
          </a:stretch>
        </p:blipFill>
        <p:spPr bwMode="auto">
          <a:xfrm>
            <a:off x="395536" y="1052736"/>
            <a:ext cx="8479231" cy="5566852"/>
          </a:xfrm>
          <a:prstGeom prst="rect">
            <a:avLst/>
          </a:prstGeom>
          <a:noFill/>
        </p:spPr>
      </p:pic>
      <p:sp>
        <p:nvSpPr>
          <p:cNvPr id="5" name="TextBox 4"/>
          <p:cNvSpPr txBox="1"/>
          <p:nvPr/>
        </p:nvSpPr>
        <p:spPr>
          <a:xfrm>
            <a:off x="6012160" y="3068961"/>
            <a:ext cx="2808312" cy="1938992"/>
          </a:xfrm>
          <a:prstGeom prst="rect">
            <a:avLst/>
          </a:prstGeom>
          <a:solidFill>
            <a:schemeClr val="bg1"/>
          </a:solidFill>
          <a:ln>
            <a:solidFill>
              <a:srgbClr val="FF0000"/>
            </a:solidFill>
          </a:ln>
        </p:spPr>
        <p:txBody>
          <a:bodyPr wrap="square" rtlCol="0">
            <a:spAutoFit/>
          </a:bodyPr>
          <a:lstStyle/>
          <a:p>
            <a:pPr algn="just"/>
            <a:r>
              <a:rPr lang="en-GB" sz="1200" b="1" dirty="0" smtClean="0"/>
              <a:t>Receiving this email informs you that you have successfully set up a Scopus alert. Once you receive notification that your article has been published, amend/edit your eScholar record, follow the various stages in making the article Open Access, and setting up relevant embargo periods. If you get stuck you can contact the eScholar team based in </a:t>
            </a:r>
            <a:r>
              <a:rPr lang="en-GB" sz="1200" b="1" dirty="0" err="1" smtClean="0"/>
              <a:t>UoM</a:t>
            </a:r>
            <a:r>
              <a:rPr lang="en-GB" sz="1200" b="1" dirty="0" smtClean="0"/>
              <a:t> library. Email: </a:t>
            </a:r>
            <a:r>
              <a:rPr lang="en-GB" sz="1200" b="1" dirty="0" smtClean="0">
                <a:hlinkClick r:id="rId4"/>
              </a:rPr>
              <a:t>escholar@manchester.ac.uk</a:t>
            </a:r>
            <a:r>
              <a:rPr lang="en-GB" sz="1200" b="1" dirty="0" smtClean="0"/>
              <a:t> </a:t>
            </a:r>
            <a:endParaRPr lang="en-GB" sz="12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fontScale="90000"/>
          </a:bodyPr>
          <a:lstStyle/>
          <a:p>
            <a:r>
              <a:rPr lang="en-GB" sz="2000" b="1" dirty="0" smtClean="0"/>
              <a:t>Log into your </a:t>
            </a:r>
            <a:r>
              <a:rPr lang="en-GB" sz="2000" b="1" dirty="0" err="1" smtClean="0"/>
              <a:t>eScholar</a:t>
            </a:r>
            <a:r>
              <a:rPr lang="en-GB" sz="2000" b="1" dirty="0" smtClean="0"/>
              <a:t> account</a:t>
            </a:r>
            <a:r>
              <a:rPr lang="en-GB" sz="2000" dirty="0" smtClean="0"/>
              <a:t>. Select the appropriate tab: </a:t>
            </a:r>
            <a:r>
              <a:rPr lang="en-GB" sz="2000" b="1" dirty="0" smtClean="0"/>
              <a:t>‘add’</a:t>
            </a:r>
            <a:r>
              <a:rPr lang="en-GB" sz="2000" dirty="0" smtClean="0"/>
              <a:t> or </a:t>
            </a:r>
            <a:r>
              <a:rPr lang="en-GB" sz="2000" b="1" dirty="0" smtClean="0"/>
              <a:t>‘view/edit</a:t>
            </a:r>
            <a:r>
              <a:rPr lang="en-GB" sz="2000" dirty="0" smtClean="0"/>
              <a:t>’. Select type of record. You can make records of anything from the list below. The following instructions are for adding/editing a journal article (record) and making it Open Access</a:t>
            </a:r>
            <a:endParaRPr lang="en-GB" sz="2000" dirty="0"/>
          </a:p>
        </p:txBody>
      </p:sp>
      <p:sp>
        <p:nvSpPr>
          <p:cNvPr id="3" name="Content Placeholder 2"/>
          <p:cNvSpPr>
            <a:spLocks noGrp="1"/>
          </p:cNvSpPr>
          <p:nvPr>
            <p:ph idx="1"/>
          </p:nvPr>
        </p:nvSpPr>
        <p:spPr/>
        <p:txBody>
          <a:bodyPr/>
          <a:lstStyle/>
          <a:p>
            <a:endParaRPr lang="en-GB"/>
          </a:p>
        </p:txBody>
      </p:sp>
      <p:pic>
        <p:nvPicPr>
          <p:cNvPr id="2051" name="Picture 3" descr="C:\Users\Em\Desktop\Add_escholar_page2.png"/>
          <p:cNvPicPr>
            <a:picLocks noChangeAspect="1" noChangeArrowheads="1"/>
          </p:cNvPicPr>
          <p:nvPr/>
        </p:nvPicPr>
        <p:blipFill>
          <a:blip r:embed="rId3" cstate="print"/>
          <a:srcRect/>
          <a:stretch>
            <a:fillRect/>
          </a:stretch>
        </p:blipFill>
        <p:spPr bwMode="auto">
          <a:xfrm>
            <a:off x="224916" y="980728"/>
            <a:ext cx="8884229" cy="5688632"/>
          </a:xfrm>
          <a:prstGeom prst="rect">
            <a:avLst/>
          </a:prstGeom>
          <a:noFill/>
        </p:spPr>
      </p:pic>
      <p:sp>
        <p:nvSpPr>
          <p:cNvPr id="4" name="Right Arrow 3"/>
          <p:cNvSpPr/>
          <p:nvPr/>
        </p:nvSpPr>
        <p:spPr>
          <a:xfrm rot="10357735">
            <a:off x="7700600" y="3871493"/>
            <a:ext cx="627502" cy="22176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own Arrow 4"/>
          <p:cNvSpPr/>
          <p:nvPr/>
        </p:nvSpPr>
        <p:spPr>
          <a:xfrm rot="5243460">
            <a:off x="662597" y="2400366"/>
            <a:ext cx="167800" cy="36950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Autofit/>
          </a:bodyPr>
          <a:lstStyle/>
          <a:p>
            <a:r>
              <a:rPr lang="en-GB" sz="1800" b="1" dirty="0" smtClean="0"/>
              <a:t>Adding</a:t>
            </a:r>
            <a:r>
              <a:rPr lang="en-GB" sz="1800" dirty="0" smtClean="0"/>
              <a:t> </a:t>
            </a:r>
            <a:r>
              <a:rPr lang="en-GB" sz="1800" b="1" dirty="0" smtClean="0"/>
              <a:t>a journal article record</a:t>
            </a:r>
            <a:r>
              <a:rPr lang="en-GB" sz="1800" dirty="0" smtClean="0"/>
              <a:t>. There are a series of tabs (across the top of the screen) to complete. Under </a:t>
            </a:r>
            <a:r>
              <a:rPr lang="en-GB" sz="1800" b="1" dirty="0" smtClean="0"/>
              <a:t>‘</a:t>
            </a:r>
            <a:r>
              <a:rPr lang="en-GB" sz="1800" b="1" dirty="0"/>
              <a:t>A</a:t>
            </a:r>
            <a:r>
              <a:rPr lang="en-GB" sz="1800" b="1" dirty="0" smtClean="0"/>
              <a:t>dd metadata’, </a:t>
            </a:r>
            <a:r>
              <a:rPr lang="en-GB" sz="1800" dirty="0" smtClean="0"/>
              <a:t>select whether the journal is </a:t>
            </a:r>
            <a:r>
              <a:rPr lang="en-GB" sz="1800" b="1" dirty="0" smtClean="0"/>
              <a:t>‘accepted’</a:t>
            </a:r>
            <a:r>
              <a:rPr lang="en-GB" sz="1800" dirty="0" smtClean="0"/>
              <a:t> or </a:t>
            </a:r>
            <a:r>
              <a:rPr lang="en-GB" sz="1800" b="1" dirty="0" smtClean="0"/>
              <a:t>‘published’</a:t>
            </a:r>
            <a:r>
              <a:rPr lang="en-GB" sz="1800" dirty="0" smtClean="0"/>
              <a:t>. Then select relevant </a:t>
            </a:r>
            <a:r>
              <a:rPr lang="en-GB" sz="1800" b="1" dirty="0" smtClean="0"/>
              <a:t>‘publication form’ </a:t>
            </a:r>
            <a:r>
              <a:rPr lang="en-GB" sz="1800" dirty="0" smtClean="0"/>
              <a:t>(e.g. original research or review article...)</a:t>
            </a:r>
            <a:endParaRPr lang="en-GB" sz="1800" dirty="0"/>
          </a:p>
        </p:txBody>
      </p:sp>
      <p:sp>
        <p:nvSpPr>
          <p:cNvPr id="3" name="Content Placeholder 2"/>
          <p:cNvSpPr>
            <a:spLocks noGrp="1"/>
          </p:cNvSpPr>
          <p:nvPr>
            <p:ph idx="1"/>
          </p:nvPr>
        </p:nvSpPr>
        <p:spPr/>
        <p:txBody>
          <a:bodyPr/>
          <a:lstStyle/>
          <a:p>
            <a:endParaRPr lang="en-GB" dirty="0"/>
          </a:p>
        </p:txBody>
      </p:sp>
      <p:pic>
        <p:nvPicPr>
          <p:cNvPr id="8194" name="Picture 2" descr="C:\Users\Em\Desktop\escholar_journal_article_page_accepted_1.png"/>
          <p:cNvPicPr>
            <a:picLocks noChangeAspect="1" noChangeArrowheads="1"/>
          </p:cNvPicPr>
          <p:nvPr/>
        </p:nvPicPr>
        <p:blipFill>
          <a:blip r:embed="rId3" cstate="print"/>
          <a:srcRect/>
          <a:stretch>
            <a:fillRect/>
          </a:stretch>
        </p:blipFill>
        <p:spPr bwMode="auto">
          <a:xfrm>
            <a:off x="179512" y="1052736"/>
            <a:ext cx="8784976" cy="5632261"/>
          </a:xfrm>
          <a:prstGeom prst="rect">
            <a:avLst/>
          </a:prstGeom>
          <a:noFill/>
        </p:spPr>
      </p:pic>
      <p:sp>
        <p:nvSpPr>
          <p:cNvPr id="4" name="Right Arrow 3"/>
          <p:cNvSpPr/>
          <p:nvPr/>
        </p:nvSpPr>
        <p:spPr>
          <a:xfrm rot="20209231">
            <a:off x="-93036" y="2651403"/>
            <a:ext cx="489204" cy="2423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own Arrow 4"/>
          <p:cNvSpPr/>
          <p:nvPr/>
        </p:nvSpPr>
        <p:spPr>
          <a:xfrm rot="5400000">
            <a:off x="3831348" y="3042668"/>
            <a:ext cx="242316" cy="4892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rot="17802835">
            <a:off x="1642530" y="3278549"/>
            <a:ext cx="242316" cy="4892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rot="17802835">
            <a:off x="1649426" y="3741495"/>
            <a:ext cx="242316" cy="489204"/>
          </a:xfrm>
          <a:prstGeom prst="downArrow">
            <a:avLst>
              <a:gd name="adj1" fmla="val 40562"/>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59216" cy="490066"/>
          </a:xfrm>
        </p:spPr>
        <p:txBody>
          <a:bodyPr>
            <a:normAutofit fontScale="90000"/>
          </a:bodyPr>
          <a:lstStyle/>
          <a:p>
            <a:r>
              <a:rPr lang="en-GB" dirty="0" smtClean="0"/>
              <a:t>Adding metadata continued</a:t>
            </a:r>
            <a:endParaRPr lang="en-GB" dirty="0"/>
          </a:p>
        </p:txBody>
      </p:sp>
      <p:sp>
        <p:nvSpPr>
          <p:cNvPr id="3" name="Content Placeholder 2"/>
          <p:cNvSpPr>
            <a:spLocks noGrp="1"/>
          </p:cNvSpPr>
          <p:nvPr>
            <p:ph idx="1"/>
          </p:nvPr>
        </p:nvSpPr>
        <p:spPr/>
        <p:txBody>
          <a:bodyPr/>
          <a:lstStyle/>
          <a:p>
            <a:endParaRPr lang="en-GB" dirty="0"/>
          </a:p>
        </p:txBody>
      </p:sp>
      <p:pic>
        <p:nvPicPr>
          <p:cNvPr id="10242" name="Picture 2" descr="C:\Users\Em\Desktop\escholar_adding_meta_data.png"/>
          <p:cNvPicPr>
            <a:picLocks noChangeAspect="1" noChangeArrowheads="1"/>
          </p:cNvPicPr>
          <p:nvPr/>
        </p:nvPicPr>
        <p:blipFill>
          <a:blip r:embed="rId3" cstate="print"/>
          <a:srcRect/>
          <a:stretch>
            <a:fillRect/>
          </a:stretch>
        </p:blipFill>
        <p:spPr bwMode="auto">
          <a:xfrm>
            <a:off x="0" y="0"/>
            <a:ext cx="8964489" cy="6723366"/>
          </a:xfrm>
          <a:prstGeom prst="rect">
            <a:avLst/>
          </a:prstGeom>
          <a:noFill/>
        </p:spPr>
      </p:pic>
      <p:sp>
        <p:nvSpPr>
          <p:cNvPr id="5" name="TextBox 4"/>
          <p:cNvSpPr txBox="1"/>
          <p:nvPr/>
        </p:nvSpPr>
        <p:spPr>
          <a:xfrm>
            <a:off x="3059832" y="1283079"/>
            <a:ext cx="3888432" cy="261610"/>
          </a:xfrm>
          <a:prstGeom prst="rect">
            <a:avLst/>
          </a:prstGeom>
          <a:solidFill>
            <a:schemeClr val="bg1"/>
          </a:solidFill>
          <a:ln>
            <a:solidFill>
              <a:srgbClr val="FF0000"/>
            </a:solidFill>
          </a:ln>
        </p:spPr>
        <p:txBody>
          <a:bodyPr wrap="square" rtlCol="0">
            <a:spAutoFit/>
          </a:bodyPr>
          <a:lstStyle/>
          <a:p>
            <a:r>
              <a:rPr lang="en-GB" sz="1100" b="1" dirty="0" smtClean="0"/>
              <a:t>Type in Author’s names</a:t>
            </a:r>
            <a:r>
              <a:rPr lang="en-GB" sz="1100" b="1" dirty="0"/>
              <a:t> </a:t>
            </a:r>
            <a:r>
              <a:rPr lang="en-GB" sz="1100" b="1" dirty="0" smtClean="0"/>
              <a:t>either as a single list or individually</a:t>
            </a:r>
            <a:endParaRPr lang="en-GB" sz="1100" b="1" dirty="0"/>
          </a:p>
        </p:txBody>
      </p:sp>
      <p:sp>
        <p:nvSpPr>
          <p:cNvPr id="6" name="TextBox 5"/>
          <p:cNvSpPr txBox="1"/>
          <p:nvPr/>
        </p:nvSpPr>
        <p:spPr>
          <a:xfrm>
            <a:off x="2483768" y="3356992"/>
            <a:ext cx="5400600" cy="261610"/>
          </a:xfrm>
          <a:prstGeom prst="rect">
            <a:avLst/>
          </a:prstGeom>
          <a:solidFill>
            <a:schemeClr val="bg1"/>
          </a:solidFill>
          <a:ln>
            <a:solidFill>
              <a:srgbClr val="FF0000"/>
            </a:solidFill>
          </a:ln>
        </p:spPr>
        <p:txBody>
          <a:bodyPr wrap="square" rtlCol="0">
            <a:spAutoFit/>
          </a:bodyPr>
          <a:lstStyle/>
          <a:p>
            <a:r>
              <a:rPr lang="en-GB" sz="1100" b="1" dirty="0" smtClean="0"/>
              <a:t>Complete submission, acceptance and publication dates (if you still have this information) </a:t>
            </a:r>
            <a:endParaRPr lang="en-GB" sz="1100" b="1" dirty="0"/>
          </a:p>
        </p:txBody>
      </p:sp>
      <p:sp>
        <p:nvSpPr>
          <p:cNvPr id="7" name="TextBox 6"/>
          <p:cNvSpPr txBox="1"/>
          <p:nvPr/>
        </p:nvSpPr>
        <p:spPr>
          <a:xfrm>
            <a:off x="3491880" y="4149080"/>
            <a:ext cx="1512168" cy="261610"/>
          </a:xfrm>
          <a:prstGeom prst="rect">
            <a:avLst/>
          </a:prstGeom>
          <a:solidFill>
            <a:schemeClr val="bg1"/>
          </a:solidFill>
          <a:ln>
            <a:solidFill>
              <a:srgbClr val="FF0000"/>
            </a:solidFill>
          </a:ln>
        </p:spPr>
        <p:txBody>
          <a:bodyPr wrap="square" rtlCol="0">
            <a:spAutoFit/>
          </a:bodyPr>
          <a:lstStyle/>
          <a:p>
            <a:r>
              <a:rPr lang="en-GB" sz="1100" b="1" dirty="0" smtClean="0"/>
              <a:t>Article title goes here</a:t>
            </a:r>
            <a:endParaRPr lang="en-GB" sz="1100" b="1" dirty="0"/>
          </a:p>
        </p:txBody>
      </p:sp>
      <p:sp>
        <p:nvSpPr>
          <p:cNvPr id="8" name="TextBox 7"/>
          <p:cNvSpPr txBox="1"/>
          <p:nvPr/>
        </p:nvSpPr>
        <p:spPr>
          <a:xfrm>
            <a:off x="2915816" y="5301207"/>
            <a:ext cx="2484276" cy="261610"/>
          </a:xfrm>
          <a:prstGeom prst="rect">
            <a:avLst/>
          </a:prstGeom>
          <a:solidFill>
            <a:schemeClr val="bg1"/>
          </a:solidFill>
          <a:ln>
            <a:solidFill>
              <a:srgbClr val="FF0000"/>
            </a:solidFill>
          </a:ln>
        </p:spPr>
        <p:txBody>
          <a:bodyPr wrap="square" rtlCol="0">
            <a:spAutoFit/>
          </a:bodyPr>
          <a:lstStyle/>
          <a:p>
            <a:r>
              <a:rPr lang="en-GB" sz="1100" b="1" dirty="0" smtClean="0"/>
              <a:t>Journal title and publisher details here</a:t>
            </a:r>
            <a:endParaRPr lang="en-GB" sz="11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128"/>
            <a:ext cx="9036496" cy="1115616"/>
          </a:xfrm>
        </p:spPr>
        <p:txBody>
          <a:bodyPr>
            <a:normAutofit/>
          </a:bodyPr>
          <a:lstStyle/>
          <a:p>
            <a:r>
              <a:rPr lang="en-GB" sz="1800" dirty="0" smtClean="0">
                <a:solidFill>
                  <a:srgbClr val="FF0000"/>
                </a:solidFill>
              </a:rPr>
              <a:t>Warning!</a:t>
            </a:r>
            <a:r>
              <a:rPr lang="en-GB" sz="1800" dirty="0" smtClean="0"/>
              <a:t> </a:t>
            </a:r>
            <a:r>
              <a:rPr lang="en-GB" sz="1800" i="1" dirty="0" smtClean="0"/>
              <a:t>Before </a:t>
            </a:r>
            <a:r>
              <a:rPr lang="en-GB" sz="1800" dirty="0" smtClean="0"/>
              <a:t>you deposit your article and make it Open Access, you need to check </a:t>
            </a:r>
            <a:r>
              <a:rPr lang="en-GB" sz="1800" b="1" dirty="0" smtClean="0"/>
              <a:t>SHERPA/</a:t>
            </a:r>
            <a:r>
              <a:rPr lang="en-GB" sz="1800" b="1" dirty="0" err="1" smtClean="0"/>
              <a:t>RoMEO</a:t>
            </a:r>
            <a:r>
              <a:rPr lang="en-GB" sz="1800" b="1" dirty="0" smtClean="0"/>
              <a:t> </a:t>
            </a:r>
            <a:r>
              <a:rPr lang="en-GB" sz="1800" dirty="0" smtClean="0">
                <a:hlinkClick r:id="rId3"/>
              </a:rPr>
              <a:t>http://www.sherpa.ac.uk/romeo/</a:t>
            </a:r>
            <a:r>
              <a:rPr lang="en-GB" sz="1800" dirty="0" smtClean="0"/>
              <a:t> to ascertain which version of the article is allowed to be deposited and publisher embargo periods</a:t>
            </a:r>
            <a:endParaRPr lang="en-GB" sz="1800" dirty="0"/>
          </a:p>
        </p:txBody>
      </p:sp>
      <p:sp>
        <p:nvSpPr>
          <p:cNvPr id="3" name="Content Placeholder 2"/>
          <p:cNvSpPr>
            <a:spLocks noGrp="1"/>
          </p:cNvSpPr>
          <p:nvPr>
            <p:ph idx="1"/>
          </p:nvPr>
        </p:nvSpPr>
        <p:spPr/>
        <p:txBody>
          <a:bodyPr/>
          <a:lstStyle/>
          <a:p>
            <a:endParaRPr lang="en-GB" dirty="0"/>
          </a:p>
        </p:txBody>
      </p:sp>
      <p:pic>
        <p:nvPicPr>
          <p:cNvPr id="12290" name="Picture 2" descr="C:\Users\Em\Desktop\checking_sherpa_romeo_for_journal_publisher_details.png"/>
          <p:cNvPicPr>
            <a:picLocks noChangeAspect="1" noChangeArrowheads="1"/>
          </p:cNvPicPr>
          <p:nvPr/>
        </p:nvPicPr>
        <p:blipFill rotWithShape="1">
          <a:blip r:embed="rId4" cstate="print"/>
          <a:srcRect t="2454"/>
          <a:stretch/>
        </p:blipFill>
        <p:spPr bwMode="auto">
          <a:xfrm>
            <a:off x="307866" y="1257300"/>
            <a:ext cx="8621303" cy="526804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850106"/>
          </a:xfrm>
        </p:spPr>
        <p:txBody>
          <a:bodyPr>
            <a:normAutofit/>
          </a:bodyPr>
          <a:lstStyle/>
          <a:p>
            <a:r>
              <a:rPr lang="en-GB" sz="2000" dirty="0" smtClean="0"/>
              <a:t>Respecting publishers’ embargo periods.  Understanding the content.</a:t>
            </a:r>
            <a:endParaRPr lang="en-GB" sz="2000" dirty="0"/>
          </a:p>
        </p:txBody>
      </p:sp>
      <p:sp>
        <p:nvSpPr>
          <p:cNvPr id="3" name="Content Placeholder 2"/>
          <p:cNvSpPr>
            <a:spLocks noGrp="1"/>
          </p:cNvSpPr>
          <p:nvPr>
            <p:ph idx="1"/>
          </p:nvPr>
        </p:nvSpPr>
        <p:spPr/>
        <p:txBody>
          <a:bodyPr/>
          <a:lstStyle/>
          <a:p>
            <a:endParaRPr lang="en-GB" dirty="0"/>
          </a:p>
        </p:txBody>
      </p:sp>
      <p:pic>
        <p:nvPicPr>
          <p:cNvPr id="13314" name="Picture 2" descr="C:\Users\Em\Desktop\sherpa_romeo_findings.png"/>
          <p:cNvPicPr>
            <a:picLocks noChangeAspect="1" noChangeArrowheads="1"/>
          </p:cNvPicPr>
          <p:nvPr/>
        </p:nvPicPr>
        <p:blipFill>
          <a:blip r:embed="rId3" cstate="print"/>
          <a:srcRect/>
          <a:stretch>
            <a:fillRect/>
          </a:stretch>
        </p:blipFill>
        <p:spPr bwMode="auto">
          <a:xfrm>
            <a:off x="179511" y="1052736"/>
            <a:ext cx="8906837" cy="5616624"/>
          </a:xfrm>
          <a:prstGeom prst="rect">
            <a:avLst/>
          </a:prstGeom>
          <a:noFill/>
        </p:spPr>
      </p:pic>
      <p:sp>
        <p:nvSpPr>
          <p:cNvPr id="10" name="TextBox 9"/>
          <p:cNvSpPr txBox="1"/>
          <p:nvPr/>
        </p:nvSpPr>
        <p:spPr>
          <a:xfrm>
            <a:off x="4283968" y="3068960"/>
            <a:ext cx="4032448" cy="938719"/>
          </a:xfrm>
          <a:prstGeom prst="rect">
            <a:avLst/>
          </a:prstGeom>
          <a:solidFill>
            <a:schemeClr val="bg1"/>
          </a:solidFill>
          <a:ln>
            <a:solidFill>
              <a:srgbClr val="FF0000"/>
            </a:solidFill>
          </a:ln>
        </p:spPr>
        <p:txBody>
          <a:bodyPr wrap="square" rtlCol="0">
            <a:spAutoFit/>
          </a:bodyPr>
          <a:lstStyle/>
          <a:p>
            <a:pPr algn="just"/>
            <a:r>
              <a:rPr lang="en-GB" sz="1100" b="1" dirty="0" smtClean="0"/>
              <a:t>In most cases, publishers won’t allow you to archive their version. So (if you don’t do it already) it’s important to start keeping the most recent version of the journal article that you have completed. This is usually post-peer review and pre-publisher proof. Likely a ‘word’ doc.</a:t>
            </a:r>
            <a:endParaRPr lang="en-GB" sz="1100" b="1" dirty="0"/>
          </a:p>
        </p:txBody>
      </p:sp>
      <p:sp>
        <p:nvSpPr>
          <p:cNvPr id="14" name="TextBox 13"/>
          <p:cNvSpPr txBox="1"/>
          <p:nvPr/>
        </p:nvSpPr>
        <p:spPr>
          <a:xfrm>
            <a:off x="6060107" y="4144592"/>
            <a:ext cx="2952328" cy="938719"/>
          </a:xfrm>
          <a:prstGeom prst="rect">
            <a:avLst/>
          </a:prstGeom>
          <a:solidFill>
            <a:schemeClr val="bg1"/>
          </a:solidFill>
          <a:ln>
            <a:solidFill>
              <a:srgbClr val="FF0000"/>
            </a:solidFill>
          </a:ln>
        </p:spPr>
        <p:txBody>
          <a:bodyPr wrap="square" rtlCol="0">
            <a:spAutoFit/>
          </a:bodyPr>
          <a:lstStyle/>
          <a:p>
            <a:pPr algn="just"/>
            <a:r>
              <a:rPr lang="en-GB" sz="1100" b="1" dirty="0" smtClean="0"/>
              <a:t>Most publishers have an embargo period that is specified, e.g. </a:t>
            </a:r>
            <a:r>
              <a:rPr lang="en-GB" sz="1100" b="1" dirty="0"/>
              <a:t>h</a:t>
            </a:r>
            <a:r>
              <a:rPr lang="en-GB" sz="1100" b="1" dirty="0" smtClean="0"/>
              <a:t>ere it is 12 months, but could be 18 months or 2 years. This becomes important in the next stages of making your work OA.</a:t>
            </a:r>
            <a:endParaRPr lang="en-GB" sz="1100" b="1" dirty="0"/>
          </a:p>
        </p:txBody>
      </p:sp>
      <p:sp>
        <p:nvSpPr>
          <p:cNvPr id="4" name="Right Arrow 3"/>
          <p:cNvSpPr/>
          <p:nvPr/>
        </p:nvSpPr>
        <p:spPr>
          <a:xfrm rot="10800000">
            <a:off x="3764434" y="3794270"/>
            <a:ext cx="489204" cy="21340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1" name="Right Arrow 10"/>
          <p:cNvSpPr/>
          <p:nvPr/>
        </p:nvSpPr>
        <p:spPr>
          <a:xfrm rot="10800000">
            <a:off x="5508104" y="4498535"/>
            <a:ext cx="489204" cy="21340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624"/>
            <a:ext cx="8638146" cy="1143000"/>
          </a:xfrm>
        </p:spPr>
        <p:txBody>
          <a:bodyPr>
            <a:noAutofit/>
          </a:bodyPr>
          <a:lstStyle/>
          <a:p>
            <a:r>
              <a:rPr lang="en-GB" sz="1800" b="1" dirty="0" smtClean="0"/>
              <a:t>‘Attach files’ tab</a:t>
            </a:r>
            <a:r>
              <a:rPr lang="en-GB" sz="1800" dirty="0" smtClean="0"/>
              <a:t>: in most cases (</a:t>
            </a:r>
            <a:r>
              <a:rPr lang="en-GB" sz="1800" i="1" dirty="0" smtClean="0"/>
              <a:t>check SHERPA/</a:t>
            </a:r>
            <a:r>
              <a:rPr lang="en-GB" sz="1800" i="1" dirty="0" err="1" smtClean="0"/>
              <a:t>RoMEO</a:t>
            </a:r>
            <a:r>
              <a:rPr lang="en-GB" sz="1800" dirty="0" smtClean="0"/>
              <a:t>) version needs to be post-peer review (i.e. non-publisher’s document). Depending on outcome  from SHERPA/</a:t>
            </a:r>
            <a:r>
              <a:rPr lang="en-GB" sz="1800" dirty="0" err="1"/>
              <a:t>R</a:t>
            </a:r>
            <a:r>
              <a:rPr lang="en-GB" sz="1800" dirty="0" err="1" smtClean="0"/>
              <a:t>oMEO</a:t>
            </a:r>
            <a:r>
              <a:rPr lang="en-GB" sz="1800" dirty="0" smtClean="0"/>
              <a:t> set appropriate embargo period</a:t>
            </a:r>
            <a:endParaRPr lang="en-GB" sz="1800" dirty="0"/>
          </a:p>
        </p:txBody>
      </p:sp>
      <p:sp>
        <p:nvSpPr>
          <p:cNvPr id="3" name="Content Placeholder 2"/>
          <p:cNvSpPr>
            <a:spLocks noGrp="1"/>
          </p:cNvSpPr>
          <p:nvPr>
            <p:ph idx="1"/>
          </p:nvPr>
        </p:nvSpPr>
        <p:spPr>
          <a:xfrm>
            <a:off x="323528" y="1484784"/>
            <a:ext cx="8363272" cy="4641379"/>
          </a:xfrm>
        </p:spPr>
        <p:txBody>
          <a:bodyPr/>
          <a:lstStyle/>
          <a:p>
            <a:endParaRPr lang="en-GB"/>
          </a:p>
        </p:txBody>
      </p:sp>
      <p:pic>
        <p:nvPicPr>
          <p:cNvPr id="11266" name="Picture 2" descr="C:\Users\Em\Desktop\escholar_journal_article_attach.png"/>
          <p:cNvPicPr>
            <a:picLocks noChangeAspect="1" noChangeArrowheads="1"/>
          </p:cNvPicPr>
          <p:nvPr/>
        </p:nvPicPr>
        <p:blipFill>
          <a:blip r:embed="rId3" cstate="print"/>
          <a:srcRect/>
          <a:stretch>
            <a:fillRect/>
          </a:stretch>
        </p:blipFill>
        <p:spPr bwMode="auto">
          <a:xfrm>
            <a:off x="204839" y="1334961"/>
            <a:ext cx="8872711" cy="4824536"/>
          </a:xfrm>
          <a:prstGeom prst="rect">
            <a:avLst/>
          </a:prstGeom>
          <a:noFill/>
        </p:spPr>
      </p:pic>
      <p:sp>
        <p:nvSpPr>
          <p:cNvPr id="5" name="TextBox 4"/>
          <p:cNvSpPr txBox="1"/>
          <p:nvPr/>
        </p:nvSpPr>
        <p:spPr>
          <a:xfrm>
            <a:off x="3995936" y="2348880"/>
            <a:ext cx="4896544" cy="1107996"/>
          </a:xfrm>
          <a:prstGeom prst="rect">
            <a:avLst/>
          </a:prstGeom>
          <a:solidFill>
            <a:schemeClr val="bg1"/>
          </a:solidFill>
          <a:ln>
            <a:solidFill>
              <a:srgbClr val="FF0000"/>
            </a:solidFill>
          </a:ln>
        </p:spPr>
        <p:txBody>
          <a:bodyPr wrap="square" rtlCol="0">
            <a:spAutoFit/>
          </a:bodyPr>
          <a:lstStyle/>
          <a:p>
            <a:pPr algn="just"/>
            <a:r>
              <a:rPr lang="en-GB" sz="1100" b="1" dirty="0" smtClean="0"/>
              <a:t>If your article has been published then you will complete this part of the screen. From the drop down box, set the appropriate ‘embargo’ period. You will have found this information from SHERPA/</a:t>
            </a:r>
            <a:r>
              <a:rPr lang="en-GB" sz="1100" b="1" dirty="0" err="1" smtClean="0"/>
              <a:t>RoMEO</a:t>
            </a:r>
            <a:r>
              <a:rPr lang="en-GB" sz="1100" b="1" dirty="0" smtClean="0"/>
              <a:t> (previous screen). This particular journal article was published in 2011 so could be set as ‘no embargo immediate release’. If your article is accepted but </a:t>
            </a:r>
            <a:r>
              <a:rPr lang="en-GB" sz="1100" b="1" i="1" dirty="0" smtClean="0"/>
              <a:t>awaiting publication</a:t>
            </a:r>
            <a:r>
              <a:rPr lang="en-GB" sz="1100" b="1" dirty="0" smtClean="0"/>
              <a:t>, this section will need </a:t>
            </a:r>
            <a:r>
              <a:rPr lang="en-GB" sz="1100" b="1" u="sng" dirty="0" smtClean="0"/>
              <a:t>to be completed at a later date </a:t>
            </a:r>
            <a:r>
              <a:rPr lang="en-GB" sz="1100" b="1" dirty="0" smtClean="0"/>
              <a:t>– either by you or the eScholar team</a:t>
            </a:r>
            <a:r>
              <a:rPr lang="en-GB" sz="1100" b="1" i="1" dirty="0" smtClean="0"/>
              <a:t>. </a:t>
            </a:r>
            <a:endParaRPr lang="en-GB" sz="1100" b="1" i="1" dirty="0"/>
          </a:p>
        </p:txBody>
      </p:sp>
      <p:sp>
        <p:nvSpPr>
          <p:cNvPr id="11" name="TextBox 10"/>
          <p:cNvSpPr txBox="1"/>
          <p:nvPr/>
        </p:nvSpPr>
        <p:spPr>
          <a:xfrm>
            <a:off x="4656956" y="4208321"/>
            <a:ext cx="4248472" cy="430887"/>
          </a:xfrm>
          <a:prstGeom prst="rect">
            <a:avLst/>
          </a:prstGeom>
          <a:solidFill>
            <a:schemeClr val="bg1"/>
          </a:solidFill>
          <a:ln>
            <a:solidFill>
              <a:srgbClr val="FF0000"/>
            </a:solidFill>
          </a:ln>
        </p:spPr>
        <p:txBody>
          <a:bodyPr wrap="square" rtlCol="0">
            <a:spAutoFit/>
          </a:bodyPr>
          <a:lstStyle/>
          <a:p>
            <a:pPr algn="just"/>
            <a:r>
              <a:rPr lang="en-GB" sz="1100" b="1" dirty="0" smtClean="0"/>
              <a:t>Depending on the SHERPA/</a:t>
            </a:r>
            <a:r>
              <a:rPr lang="en-GB" sz="1100" b="1" dirty="0" err="1" smtClean="0"/>
              <a:t>RoMEO</a:t>
            </a:r>
            <a:r>
              <a:rPr lang="en-GB" sz="1100" b="1" dirty="0" smtClean="0"/>
              <a:t> record, in most cases the file you will attach is </a:t>
            </a:r>
            <a:r>
              <a:rPr lang="en-GB" sz="1100" b="1" u="sng" dirty="0" smtClean="0"/>
              <a:t>post peer review (non-publisher’s document)</a:t>
            </a:r>
            <a:endParaRPr lang="en-GB" sz="1100" b="1" u="sng" dirty="0"/>
          </a:p>
        </p:txBody>
      </p:sp>
      <p:sp>
        <p:nvSpPr>
          <p:cNvPr id="23" name="TextBox 22"/>
          <p:cNvSpPr txBox="1"/>
          <p:nvPr/>
        </p:nvSpPr>
        <p:spPr>
          <a:xfrm>
            <a:off x="3563888" y="5661249"/>
            <a:ext cx="5328592" cy="430887"/>
          </a:xfrm>
          <a:prstGeom prst="rect">
            <a:avLst/>
          </a:prstGeom>
          <a:solidFill>
            <a:schemeClr val="bg1"/>
          </a:solidFill>
          <a:ln>
            <a:solidFill>
              <a:srgbClr val="FF0000"/>
            </a:solidFill>
          </a:ln>
        </p:spPr>
        <p:txBody>
          <a:bodyPr wrap="square" rtlCol="0">
            <a:spAutoFit/>
          </a:bodyPr>
          <a:lstStyle/>
          <a:p>
            <a:pPr algn="just"/>
            <a:r>
              <a:rPr lang="en-GB" sz="1100" b="1" dirty="0" smtClean="0"/>
              <a:t>Once you have attached (uploaded) the relevant article – press this button. This might take a few seconds. Be patient!</a:t>
            </a:r>
            <a:endParaRPr lang="en-GB" sz="1100" b="1" dirty="0"/>
          </a:p>
        </p:txBody>
      </p:sp>
      <p:sp>
        <p:nvSpPr>
          <p:cNvPr id="26" name="TextBox 25"/>
          <p:cNvSpPr txBox="1"/>
          <p:nvPr/>
        </p:nvSpPr>
        <p:spPr>
          <a:xfrm>
            <a:off x="455349" y="3197005"/>
            <a:ext cx="2488495" cy="261610"/>
          </a:xfrm>
          <a:prstGeom prst="rect">
            <a:avLst/>
          </a:prstGeom>
          <a:solidFill>
            <a:schemeClr val="bg1"/>
          </a:solidFill>
          <a:ln>
            <a:solidFill>
              <a:srgbClr val="FF0000"/>
            </a:solidFill>
          </a:ln>
        </p:spPr>
        <p:txBody>
          <a:bodyPr wrap="square" rtlCol="0">
            <a:spAutoFit/>
          </a:bodyPr>
          <a:lstStyle/>
          <a:p>
            <a:r>
              <a:rPr lang="en-GB" sz="1100" b="1" dirty="0" smtClean="0"/>
              <a:t>Date when your article will be released</a:t>
            </a:r>
            <a:endParaRPr lang="en-GB" sz="1100" b="1" dirty="0"/>
          </a:p>
        </p:txBody>
      </p:sp>
      <p:sp>
        <p:nvSpPr>
          <p:cNvPr id="6" name="Down Arrow 5"/>
          <p:cNvSpPr/>
          <p:nvPr/>
        </p:nvSpPr>
        <p:spPr>
          <a:xfrm rot="16376407">
            <a:off x="1474039" y="2857996"/>
            <a:ext cx="145332" cy="4532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a:xfrm rot="16376407">
            <a:off x="2641140" y="4197156"/>
            <a:ext cx="145332" cy="4532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p:cNvSpPr/>
          <p:nvPr/>
        </p:nvSpPr>
        <p:spPr>
          <a:xfrm rot="9084896">
            <a:off x="6916257" y="4899655"/>
            <a:ext cx="224330" cy="74677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500" y="188640"/>
            <a:ext cx="8219256" cy="648072"/>
          </a:xfrm>
        </p:spPr>
        <p:txBody>
          <a:bodyPr>
            <a:noAutofit/>
          </a:bodyPr>
          <a:lstStyle/>
          <a:p>
            <a:r>
              <a:rPr lang="en-GB" sz="1800" b="1" dirty="0" smtClean="0"/>
              <a:t>‘Set permissions’ tab</a:t>
            </a:r>
            <a:r>
              <a:rPr lang="en-GB" sz="1800" dirty="0" smtClean="0"/>
              <a:t>: </a:t>
            </a:r>
            <a:r>
              <a:rPr lang="en-GB" sz="1800" b="1" dirty="0" smtClean="0"/>
              <a:t>‘visible’</a:t>
            </a:r>
            <a:r>
              <a:rPr lang="en-GB" sz="1800" dirty="0" smtClean="0"/>
              <a:t> (</a:t>
            </a:r>
            <a:r>
              <a:rPr lang="en-GB" sz="1800" i="1" dirty="0" smtClean="0"/>
              <a:t>if published</a:t>
            </a:r>
            <a:r>
              <a:rPr lang="en-GB" sz="1800" dirty="0" smtClean="0"/>
              <a:t>) </a:t>
            </a:r>
            <a:r>
              <a:rPr lang="en-GB" sz="1800" b="1" dirty="0" smtClean="0"/>
              <a:t>‘hidden’</a:t>
            </a:r>
            <a:r>
              <a:rPr lang="en-GB" sz="1800" dirty="0" smtClean="0"/>
              <a:t> (</a:t>
            </a:r>
            <a:r>
              <a:rPr lang="en-GB" sz="1800" i="1" dirty="0" smtClean="0"/>
              <a:t>if accepted so not yet published</a:t>
            </a:r>
            <a:r>
              <a:rPr lang="en-GB" sz="1800" dirty="0" smtClean="0"/>
              <a:t>)</a:t>
            </a:r>
            <a:endParaRPr lang="en-GB" sz="1800" dirty="0"/>
          </a:p>
        </p:txBody>
      </p:sp>
      <p:sp>
        <p:nvSpPr>
          <p:cNvPr id="3" name="Content Placeholder 2"/>
          <p:cNvSpPr>
            <a:spLocks noGrp="1"/>
          </p:cNvSpPr>
          <p:nvPr>
            <p:ph idx="1"/>
          </p:nvPr>
        </p:nvSpPr>
        <p:spPr>
          <a:xfrm>
            <a:off x="526500" y="1600200"/>
            <a:ext cx="8229600" cy="4525963"/>
          </a:xfrm>
        </p:spPr>
        <p:txBody>
          <a:bodyPr/>
          <a:lstStyle/>
          <a:p>
            <a:endParaRPr lang="en-GB"/>
          </a:p>
        </p:txBody>
      </p:sp>
      <p:pic>
        <p:nvPicPr>
          <p:cNvPr id="14338" name="Picture 2" descr="C:\Users\Em\Desktop\escholar_set_permissions_visible_for_published_hidden_for_accepted.png"/>
          <p:cNvPicPr>
            <a:picLocks noChangeAspect="1" noChangeArrowheads="1"/>
          </p:cNvPicPr>
          <p:nvPr/>
        </p:nvPicPr>
        <p:blipFill>
          <a:blip r:embed="rId3" cstate="print"/>
          <a:srcRect/>
          <a:stretch>
            <a:fillRect/>
          </a:stretch>
        </p:blipFill>
        <p:spPr bwMode="auto">
          <a:xfrm>
            <a:off x="220024" y="980728"/>
            <a:ext cx="8744464" cy="5472608"/>
          </a:xfrm>
          <a:prstGeom prst="rect">
            <a:avLst/>
          </a:prstGeom>
          <a:solidFill>
            <a:schemeClr val="bg1"/>
          </a:solidFill>
          <a:ln>
            <a:solidFill>
              <a:srgbClr val="FF0000"/>
            </a:solidFill>
          </a:ln>
        </p:spPr>
      </p:pic>
      <p:sp>
        <p:nvSpPr>
          <p:cNvPr id="6" name="TextBox 5"/>
          <p:cNvSpPr txBox="1"/>
          <p:nvPr/>
        </p:nvSpPr>
        <p:spPr>
          <a:xfrm>
            <a:off x="4427984" y="3811687"/>
            <a:ext cx="4251180" cy="769441"/>
          </a:xfrm>
          <a:prstGeom prst="rect">
            <a:avLst/>
          </a:prstGeom>
          <a:solidFill>
            <a:schemeClr val="bg1"/>
          </a:solidFill>
          <a:ln>
            <a:solidFill>
              <a:srgbClr val="FF0000"/>
            </a:solidFill>
          </a:ln>
        </p:spPr>
        <p:txBody>
          <a:bodyPr wrap="square" rtlCol="0">
            <a:spAutoFit/>
          </a:bodyPr>
          <a:lstStyle/>
          <a:p>
            <a:pPr algn="just"/>
            <a:r>
              <a:rPr lang="en-GB" sz="1100" b="1" dirty="0" smtClean="0"/>
              <a:t>If your article has been </a:t>
            </a:r>
            <a:r>
              <a:rPr lang="en-GB" sz="1100" b="1" u="sng" dirty="0" smtClean="0"/>
              <a:t>published</a:t>
            </a:r>
            <a:r>
              <a:rPr lang="en-GB" sz="1100" b="1" dirty="0" smtClean="0"/>
              <a:t> then you will want to make the article ‘visible’. </a:t>
            </a:r>
            <a:r>
              <a:rPr lang="en-GB" sz="1100" b="1" u="sng" dirty="0" smtClean="0"/>
              <a:t>Note</a:t>
            </a:r>
            <a:r>
              <a:rPr lang="en-GB" sz="1100" b="1" dirty="0" smtClean="0"/>
              <a:t>, if you’ve set an embargo period (previous screen) then it won’t become visible till this embargo period has lapsed! </a:t>
            </a:r>
            <a:r>
              <a:rPr lang="en-GB" sz="1100" b="1" i="1" dirty="0" smtClean="0"/>
              <a:t>So no need to worry!!  </a:t>
            </a:r>
            <a:endParaRPr lang="en-GB" sz="1100" b="1" i="1" dirty="0"/>
          </a:p>
        </p:txBody>
      </p:sp>
      <p:sp>
        <p:nvSpPr>
          <p:cNvPr id="12" name="TextBox 11"/>
          <p:cNvSpPr txBox="1"/>
          <p:nvPr/>
        </p:nvSpPr>
        <p:spPr>
          <a:xfrm>
            <a:off x="3326363" y="1650865"/>
            <a:ext cx="5278085" cy="600164"/>
          </a:xfrm>
          <a:prstGeom prst="rect">
            <a:avLst/>
          </a:prstGeom>
          <a:solidFill>
            <a:schemeClr val="bg1"/>
          </a:solidFill>
          <a:ln>
            <a:solidFill>
              <a:srgbClr val="FF0000"/>
            </a:solidFill>
          </a:ln>
        </p:spPr>
        <p:txBody>
          <a:bodyPr wrap="square" rtlCol="0">
            <a:spAutoFit/>
          </a:bodyPr>
          <a:lstStyle/>
          <a:p>
            <a:pPr algn="just"/>
            <a:r>
              <a:rPr lang="en-GB" sz="1100" b="1" dirty="0" smtClean="0"/>
              <a:t>This screen is an important penultimate stage. If your article has been ‘</a:t>
            </a:r>
            <a:r>
              <a:rPr lang="en-GB" sz="1100" b="1" u="sng" dirty="0" smtClean="0"/>
              <a:t>accepted</a:t>
            </a:r>
            <a:r>
              <a:rPr lang="en-GB" sz="1100" b="1" dirty="0" smtClean="0"/>
              <a:t>’ (</a:t>
            </a:r>
            <a:r>
              <a:rPr lang="en-GB" sz="1100" b="1" i="1" dirty="0" smtClean="0"/>
              <a:t>not yet published</a:t>
            </a:r>
            <a:r>
              <a:rPr lang="en-GB" sz="1100" b="1" dirty="0" smtClean="0"/>
              <a:t>) then you will want to make the record ‘</a:t>
            </a:r>
            <a:r>
              <a:rPr lang="en-GB" sz="1100" b="1" u="sng" dirty="0" smtClean="0"/>
              <a:t>hidden</a:t>
            </a:r>
            <a:r>
              <a:rPr lang="en-GB" sz="1100" b="1" dirty="0" smtClean="0"/>
              <a:t>’. You can edit this at a later date once the article has been published. There is a further stage to follow!</a:t>
            </a:r>
            <a:endParaRPr lang="en-GB" sz="1100" b="1" dirty="0"/>
          </a:p>
        </p:txBody>
      </p:sp>
      <p:sp>
        <p:nvSpPr>
          <p:cNvPr id="4" name="Right Arrow 3"/>
          <p:cNvSpPr/>
          <p:nvPr/>
        </p:nvSpPr>
        <p:spPr>
          <a:xfrm rot="11593853">
            <a:off x="2055044" y="3901544"/>
            <a:ext cx="2390996" cy="11951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rot="8017376" flipV="1">
            <a:off x="1827752" y="2642910"/>
            <a:ext cx="1722581" cy="119105"/>
          </a:xfrm>
          <a:prstGeom prst="right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335" y="260648"/>
            <a:ext cx="8574137" cy="504056"/>
          </a:xfrm>
        </p:spPr>
        <p:txBody>
          <a:bodyPr>
            <a:noAutofit/>
          </a:bodyPr>
          <a:lstStyle/>
          <a:p>
            <a:r>
              <a:rPr lang="en-GB" sz="1800" b="1" dirty="0" smtClean="0"/>
              <a:t>‘Submit’ (tab)</a:t>
            </a:r>
            <a:r>
              <a:rPr lang="en-GB" sz="1800" dirty="0" smtClean="0"/>
              <a:t>: if this record is for </a:t>
            </a:r>
            <a:r>
              <a:rPr lang="en-GB" sz="1800" b="1" dirty="0" smtClean="0"/>
              <a:t>published</a:t>
            </a:r>
            <a:r>
              <a:rPr lang="en-GB" sz="1800" dirty="0" smtClean="0"/>
              <a:t> journal articles, this will be the final tab to complete (if you have completed all the previous sections to your satisfaction…)  </a:t>
            </a:r>
            <a:endParaRPr lang="en-GB" sz="1800" dirty="0"/>
          </a:p>
        </p:txBody>
      </p:sp>
      <p:sp>
        <p:nvSpPr>
          <p:cNvPr id="3" name="Content Placeholder 2"/>
          <p:cNvSpPr>
            <a:spLocks noGrp="1"/>
          </p:cNvSpPr>
          <p:nvPr>
            <p:ph idx="1"/>
          </p:nvPr>
        </p:nvSpPr>
        <p:spPr/>
        <p:txBody>
          <a:bodyPr/>
          <a:lstStyle/>
          <a:p>
            <a:endParaRPr lang="en-GB"/>
          </a:p>
        </p:txBody>
      </p:sp>
      <p:pic>
        <p:nvPicPr>
          <p:cNvPr id="15362" name="Picture 2" descr="C:\Users\Em\Desktop\escholar_journal_article_submission.png"/>
          <p:cNvPicPr>
            <a:picLocks noChangeAspect="1" noChangeArrowheads="1"/>
          </p:cNvPicPr>
          <p:nvPr/>
        </p:nvPicPr>
        <p:blipFill rotWithShape="1">
          <a:blip r:embed="rId3" cstate="print"/>
          <a:srcRect t="2403"/>
          <a:stretch/>
        </p:blipFill>
        <p:spPr bwMode="auto">
          <a:xfrm>
            <a:off x="251520" y="908720"/>
            <a:ext cx="8630643" cy="5692477"/>
          </a:xfrm>
          <a:prstGeom prst="rect">
            <a:avLst/>
          </a:prstGeom>
          <a:solidFill>
            <a:srgbClr val="FF0000"/>
          </a:solidFill>
        </p:spPr>
      </p:pic>
      <p:sp>
        <p:nvSpPr>
          <p:cNvPr id="5" name="TextBox 4"/>
          <p:cNvSpPr txBox="1"/>
          <p:nvPr/>
        </p:nvSpPr>
        <p:spPr>
          <a:xfrm>
            <a:off x="3779912" y="4074457"/>
            <a:ext cx="4968552" cy="938719"/>
          </a:xfrm>
          <a:prstGeom prst="rect">
            <a:avLst/>
          </a:prstGeom>
          <a:solidFill>
            <a:schemeClr val="bg1"/>
          </a:solidFill>
          <a:ln>
            <a:solidFill>
              <a:srgbClr val="FF0000"/>
            </a:solidFill>
          </a:ln>
        </p:spPr>
        <p:txBody>
          <a:bodyPr wrap="square" rtlCol="0">
            <a:spAutoFit/>
          </a:bodyPr>
          <a:lstStyle/>
          <a:p>
            <a:pPr algn="just"/>
            <a:r>
              <a:rPr lang="en-GB" sz="1100" b="1" dirty="0" smtClean="0"/>
              <a:t>All previous sections completed to your satisfaction? </a:t>
            </a:r>
            <a:r>
              <a:rPr lang="en-GB" sz="1100" b="1" dirty="0"/>
              <a:t>C</a:t>
            </a:r>
            <a:r>
              <a:rPr lang="en-GB" sz="1100" b="1" dirty="0" smtClean="0"/>
              <a:t>lick ‘confirm submission’. You can always ‘</a:t>
            </a:r>
            <a:r>
              <a:rPr lang="en-GB" sz="1100" b="1" i="1" dirty="0" smtClean="0"/>
              <a:t>edit/amend’</a:t>
            </a:r>
            <a:r>
              <a:rPr lang="en-GB" sz="1100" b="1" dirty="0" smtClean="0"/>
              <a:t> this record in future. </a:t>
            </a:r>
          </a:p>
          <a:p>
            <a:pPr algn="just"/>
            <a:r>
              <a:rPr lang="en-GB" sz="1100" b="1" i="1" dirty="0" smtClean="0"/>
              <a:t>Word to the wise: creating this record will take time. It’s perfectly normal for this screen to go opaque and a time circle to appear – lasting 30 seconds or longer. Be patient!</a:t>
            </a:r>
            <a:endParaRPr lang="en-GB" sz="1100" b="1" i="1" dirty="0"/>
          </a:p>
        </p:txBody>
      </p:sp>
      <p:sp>
        <p:nvSpPr>
          <p:cNvPr id="8" name="Right Arrow 7"/>
          <p:cNvSpPr/>
          <p:nvPr/>
        </p:nvSpPr>
        <p:spPr>
          <a:xfrm rot="10800000">
            <a:off x="5900197" y="5000982"/>
            <a:ext cx="583966" cy="34479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1171</Words>
  <Application>Microsoft Office PowerPoint</Application>
  <PresentationFormat>On-screen Show (4:3)</PresentationFormat>
  <Paragraphs>63</Paragraphs>
  <Slides>13</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The Process of Making Journal Articles (Green) Open Access*  *Note: Green Open Access (is free to author). From 1 April 2016, HEFCE Open Access Policy requires all journal articles and conference proceedings with an ISSN to be deposited in eScholar within 3 months of acceptance, and made Open Access within 24 months of publication to be eligible for the post-2014 REF.     If you are RCUK funded, you can request APCs (author processing charges) through eScholar to make your paper ‘Gold’ Open Access  </vt:lpstr>
      <vt:lpstr>Log into your eScholar account. Select the appropriate tab: ‘add’ or ‘view/edit’. Select type of record. You can make records of anything from the list below. The following instructions are for adding/editing a journal article (record) and making it Open Access</vt:lpstr>
      <vt:lpstr>Adding a journal article record. There are a series of tabs (across the top of the screen) to complete. Under ‘Add metadata’, select whether the journal is ‘accepted’ or ‘published’. Then select relevant ‘publication form’ (e.g. original research or review article...)</vt:lpstr>
      <vt:lpstr>Adding metadata continued</vt:lpstr>
      <vt:lpstr>Warning! Before you deposit your article and make it Open Access, you need to check SHERPA/RoMEO http://www.sherpa.ac.uk/romeo/ to ascertain which version of the article is allowed to be deposited and publisher embargo periods</vt:lpstr>
      <vt:lpstr>Respecting publishers’ embargo periods.  Understanding the content.</vt:lpstr>
      <vt:lpstr>‘Attach files’ tab: in most cases (check SHERPA/RoMEO) version needs to be post-peer review (i.e. non-publisher’s document). Depending on outcome  from SHERPA/RoMEO set appropriate embargo period</vt:lpstr>
      <vt:lpstr>‘Set permissions’ tab: ‘visible’ (if published) ‘hidden’ (if accepted so not yet published)</vt:lpstr>
      <vt:lpstr>‘Submit’ (tab): if this record is for published journal articles, this will be the final tab to complete (if you have completed all the previous sections to your satisfaction…)  </vt:lpstr>
      <vt:lpstr>If you were adding/editing a published article you can stop here!  If you were adding an article that has been accepted (not yet published), there is a further stage you need to complete - so read on!</vt:lpstr>
      <vt:lpstr>If you have deposited an accepted article in eScholar, set up a Scopus alert http://www.scopus.com/. This informs you when your work is published and means you can amend your eScholar record. </vt:lpstr>
      <vt:lpstr>Setting up Scopus alert (continued)</vt:lpstr>
      <vt:lpstr>Scopus alert: in your email inbox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of making journal articles Open Access</dc:title>
  <dc:creator>Em</dc:creator>
  <cp:lastModifiedBy>Andrei Rydzkowski</cp:lastModifiedBy>
  <cp:revision>36</cp:revision>
  <dcterms:created xsi:type="dcterms:W3CDTF">2015-07-12T09:57:30Z</dcterms:created>
  <dcterms:modified xsi:type="dcterms:W3CDTF">2019-08-05T15:26:12Z</dcterms:modified>
</cp:coreProperties>
</file>