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8" r:id="rId5"/>
    <p:sldId id="261" r:id="rId6"/>
    <p:sldId id="262" r:id="rId7"/>
    <p:sldId id="263" r:id="rId8"/>
    <p:sldId id="264" r:id="rId9"/>
    <p:sldId id="287" r:id="rId10"/>
    <p:sldId id="284" r:id="rId11"/>
    <p:sldId id="267" r:id="rId12"/>
    <p:sldId id="268" r:id="rId13"/>
    <p:sldId id="282" r:id="rId14"/>
    <p:sldId id="276" r:id="rId15"/>
    <p:sldId id="285" r:id="rId16"/>
    <p:sldId id="272" r:id="rId17"/>
    <p:sldId id="269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6"/>
    <p:restoredTop sz="94651"/>
  </p:normalViewPr>
  <p:slideViewPr>
    <p:cSldViewPr>
      <p:cViewPr varScale="1">
        <p:scale>
          <a:sx n="74" d="100"/>
          <a:sy n="74" d="100"/>
        </p:scale>
        <p:origin x="106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07/09/2023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7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36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 baseline="0">
                <a:solidFill>
                  <a:schemeClr val="bg1"/>
                </a:solidFill>
                <a:latin typeface="Open Sans"/>
                <a:cs typeface="Open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EC7AB759-530A-46AC-842F-B07144F002F9}" type="datetimeFigureOut">
              <a:rPr lang="en-GB" smtClean="0"/>
              <a:pPr/>
              <a:t>07/09/2023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10AD8A0A-4898-40BF-9009-4DA7E611EAC1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07/09/2023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07/09/2023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>
                <a:latin typeface="Open Sans"/>
                <a:cs typeface="Open Sans"/>
              </a:defRPr>
            </a:lvl1pPr>
            <a:lvl2pPr>
              <a:defRPr sz="2400">
                <a:latin typeface="Open Sans"/>
                <a:cs typeface="Open Sans"/>
              </a:defRPr>
            </a:lvl2pPr>
            <a:lvl3pPr>
              <a:defRPr sz="2400">
                <a:latin typeface="Open Sans"/>
                <a:cs typeface="Open Sans"/>
              </a:defRPr>
            </a:lvl3pPr>
            <a:lvl4pPr>
              <a:defRPr sz="2400">
                <a:latin typeface="Open Sans"/>
                <a:cs typeface="Open Sans"/>
              </a:defRPr>
            </a:lvl4pPr>
            <a:lvl5pPr>
              <a:defRPr sz="2400"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fld id="{222B6232-AB33-4513-9527-F98CEC472D23}" type="datetimeFigureOut">
              <a:rPr lang="en-GB" smtClean="0"/>
              <a:pPr/>
              <a:t>07/09/2023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fld id="{F758A139-7ABE-46A1-B082-C2C77667394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  <a:ln>
            <a:noFill/>
          </a:ln>
        </p:spPr>
        <p:txBody>
          <a:bodyPr anchor="t"/>
          <a:lstStyle>
            <a:lvl1pPr algn="l">
              <a:defRPr sz="4000" b="1" cap="all"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  <a:ln>
            <a:noFill/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fld id="{445CD916-7149-4247-856D-87DAB39295C7}" type="datetimeFigureOut">
              <a:rPr lang="en-GB" smtClean="0"/>
              <a:pPr/>
              <a:t>07/09/2023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fld id="{13ACF840-035C-411F-BA81-AF7A8ED78138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07/09/2023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07/09/2023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07/09/2023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07/09/2023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07/09/2023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07/09/2023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brand_ppt_back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82089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title </a:t>
            </a:r>
            <a:r>
              <a:rPr lang="en-US" dirty="0" err="1"/>
              <a:t>styleMaster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456A7D1D-6254-4063-974C-6A2AE04E4B91}" type="datetimeFigureOut">
              <a:rPr lang="en-GB" smtClean="0"/>
              <a:pPr/>
              <a:t>07/09/2023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fld id="{26878614-5F41-4702-8E44-D9C8B2874F5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" descr="TAB_allwhite.eps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i="0" kern="1200">
          <a:solidFill>
            <a:schemeClr val="bg1"/>
          </a:solidFill>
          <a:latin typeface="Open Sans"/>
          <a:ea typeface="+mj-ea"/>
          <a:cs typeface="Open San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625600"/>
            <a:ext cx="7254875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School of Social Sciences</a:t>
            </a:r>
            <a:r>
              <a:rPr lang="en-GB" sz="3000" b="1" dirty="0">
                <a:solidFill>
                  <a:schemeClr val="bg1"/>
                </a:solidFill>
                <a:latin typeface="Open Sans"/>
                <a:cs typeface="Open Sans"/>
              </a:rPr>
              <a:t/>
            </a:r>
            <a:br>
              <a:rPr lang="en-GB" sz="3000" b="1" dirty="0">
                <a:solidFill>
                  <a:schemeClr val="bg1"/>
                </a:solidFill>
                <a:latin typeface="Open Sans"/>
                <a:cs typeface="Open Sans"/>
              </a:rPr>
            </a:br>
            <a:r>
              <a:rPr lang="en-GB" sz="3000" b="1" dirty="0">
                <a:solidFill>
                  <a:schemeClr val="bg1"/>
                </a:solidFill>
                <a:latin typeface="Open Sans"/>
                <a:cs typeface="Open Sans"/>
              </a:rPr>
              <a:t>New Staff Welcome</a:t>
            </a:r>
            <a:endParaRPr lang="en-US" sz="3000" b="1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04813" y="4295775"/>
            <a:ext cx="6821487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chemeClr val="bg1"/>
              </a:solidFill>
              <a:latin typeface="Open Sans"/>
              <a:cs typeface="Open Sans"/>
            </a:endParaRPr>
          </a:p>
          <a:p>
            <a:pPr>
              <a:lnSpc>
                <a:spcPct val="120000"/>
              </a:lnSpc>
            </a:pPr>
            <a:endParaRPr lang="en-GB" sz="2400" dirty="0">
              <a:solidFill>
                <a:schemeClr val="bg1"/>
              </a:solidFill>
              <a:latin typeface="Open Sans"/>
              <a:cs typeface="Open Sans"/>
            </a:endParaRPr>
          </a:p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latin typeface="Open Sans"/>
                <a:cs typeface="Open Sans"/>
              </a:rPr>
              <a:t>September </a:t>
            </a:r>
            <a:r>
              <a:rPr lang="en-GB" sz="2400" dirty="0" smtClean="0">
                <a:solidFill>
                  <a:schemeClr val="bg1"/>
                </a:solidFill>
                <a:latin typeface="Open Sans"/>
                <a:cs typeface="Open Sans"/>
              </a:rPr>
              <a:t>2023</a:t>
            </a:r>
            <a:endParaRPr lang="en-GB" sz="24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7525" y="2809875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2C57CF-858C-3E40-95D3-D5DCA1084386}"/>
              </a:ext>
            </a:extLst>
          </p:cNvPr>
          <p:cNvSpPr txBox="1"/>
          <p:nvPr/>
        </p:nvSpPr>
        <p:spPr>
          <a:xfrm>
            <a:off x="690113" y="3252158"/>
            <a:ext cx="85161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Claire Alexander, </a:t>
            </a:r>
            <a:r>
              <a:rPr lang="en-US" sz="2000" dirty="0">
                <a:solidFill>
                  <a:schemeClr val="bg1"/>
                </a:solidFill>
              </a:rPr>
              <a:t>Head of School, Vice Dean of the Faculty of Humanities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Alison Wilson, Head of School Operations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720080"/>
          </a:xfrm>
        </p:spPr>
        <p:txBody>
          <a:bodyPr/>
          <a:lstStyle/>
          <a:p>
            <a:r>
              <a:rPr lang="en-GB" dirty="0"/>
              <a:t>Academic Advisors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608512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Those on T&amp;S and T&amp;R contracts will be </a:t>
            </a:r>
            <a:r>
              <a:rPr lang="en-GB" sz="1800" dirty="0">
                <a:solidFill>
                  <a:srgbClr val="FFFF00"/>
                </a:solidFill>
              </a:rPr>
              <a:t>ACADEMIC ADVISORS </a:t>
            </a:r>
            <a:r>
              <a:rPr lang="en-GB" sz="1800" dirty="0"/>
              <a:t>to a number of students.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You </a:t>
            </a:r>
            <a:r>
              <a:rPr lang="en-GB" sz="1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MUST</a:t>
            </a:r>
            <a:r>
              <a:rPr lang="en-GB" sz="1800" dirty="0"/>
              <a:t> see them regularly face to face or via Zoom/Teams/ Blackboard Collaborate. 2 meetings per year including </a:t>
            </a:r>
            <a:r>
              <a:rPr lang="en-GB" sz="1800" dirty="0" smtClean="0"/>
              <a:t>PGT </a:t>
            </a:r>
            <a:endParaRPr lang="en-GB" sz="18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GB" sz="18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UG students – </a:t>
            </a:r>
            <a:r>
              <a:rPr lang="en-GB" sz="1800" dirty="0" smtClean="0"/>
              <a:t>supported </a:t>
            </a:r>
            <a:r>
              <a:rPr lang="en-GB" sz="1800" dirty="0"/>
              <a:t>by </a:t>
            </a:r>
            <a:r>
              <a:rPr lang="en-GB" sz="1800" dirty="0" smtClean="0"/>
              <a:t>10 Academic Advisors, employed to just do AA , each of whom has a specialism.  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1800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MUST Provide </a:t>
            </a:r>
            <a:r>
              <a:rPr lang="en-GB" sz="1800" dirty="0">
                <a:solidFill>
                  <a:srgbClr val="FFFF00"/>
                </a:solidFill>
              </a:rPr>
              <a:t>OFFICE HOURS </a:t>
            </a:r>
            <a:r>
              <a:rPr lang="en-GB" sz="1800" dirty="0" smtClean="0"/>
              <a:t>on </a:t>
            </a:r>
            <a:r>
              <a:rPr lang="en-GB" sz="1800" dirty="0">
                <a:solidFill>
                  <a:srgbClr val="FFFF00"/>
                </a:solidFill>
              </a:rPr>
              <a:t>two separate days</a:t>
            </a:r>
            <a:r>
              <a:rPr lang="en-GB" sz="1800" dirty="0"/>
              <a:t>. 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Make sure students are aware of this and welcome them.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sz="1800" dirty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dirty="0">
                <a:solidFill>
                  <a:srgbClr val="FFFF00"/>
                </a:solidFill>
              </a:rPr>
              <a:t>ALWAYS</a:t>
            </a:r>
            <a:r>
              <a:rPr lang="en-GB" sz="1800" dirty="0"/>
              <a:t> be prepared to seek advice from your </a:t>
            </a:r>
            <a:r>
              <a:rPr lang="en-GB" sz="1800" dirty="0" err="1"/>
              <a:t>HoD</a:t>
            </a:r>
            <a:r>
              <a:rPr lang="en-GB" sz="1800" dirty="0"/>
              <a:t>/Mentor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We have a </a:t>
            </a:r>
            <a:r>
              <a:rPr lang="en-GB" sz="1800" dirty="0">
                <a:solidFill>
                  <a:srgbClr val="FFFF00"/>
                </a:solidFill>
              </a:rPr>
              <a:t>collective responsibility </a:t>
            </a:r>
            <a:r>
              <a:rPr lang="en-GB" sz="1800" dirty="0"/>
              <a:t>to our students</a:t>
            </a:r>
          </a:p>
        </p:txBody>
      </p:sp>
    </p:spTree>
    <p:extLst>
      <p:ext uri="{BB962C8B-B14F-4D97-AF65-F5344CB8AC3E}">
        <p14:creationId xmlns:p14="http://schemas.microsoft.com/office/powerpoint/2010/main" val="2791153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196752"/>
            <a:ext cx="8486600" cy="936104"/>
          </a:xfrm>
        </p:spPr>
        <p:txBody>
          <a:bodyPr/>
          <a:lstStyle/>
          <a:p>
            <a:r>
              <a:rPr lang="en-GB" dirty="0"/>
              <a:t>Postgraduate Community - Headlines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137323"/>
          </a:xfrm>
        </p:spPr>
        <p:txBody>
          <a:bodyPr/>
          <a:lstStyle/>
          <a:p>
            <a:r>
              <a:rPr lang="en-GB" sz="2400" dirty="0"/>
              <a:t>PGT applications received from </a:t>
            </a:r>
            <a:r>
              <a:rPr lang="en-GB" sz="2400" dirty="0" smtClean="0"/>
              <a:t>over 50 </a:t>
            </a:r>
            <a:r>
              <a:rPr lang="en-GB" sz="2400" dirty="0"/>
              <a:t>different countries</a:t>
            </a:r>
          </a:p>
          <a:p>
            <a:endParaRPr lang="en-GB" sz="2400" dirty="0"/>
          </a:p>
          <a:p>
            <a:r>
              <a:rPr lang="en-GB" sz="2400" dirty="0"/>
              <a:t>Expecting around </a:t>
            </a:r>
            <a:r>
              <a:rPr lang="en-GB" sz="2400" dirty="0" smtClean="0">
                <a:solidFill>
                  <a:srgbClr val="FFFF00"/>
                </a:solidFill>
              </a:rPr>
              <a:t>882</a:t>
            </a:r>
            <a:r>
              <a:rPr lang="en-GB" sz="2400" dirty="0" smtClean="0"/>
              <a:t> </a:t>
            </a:r>
            <a:r>
              <a:rPr lang="en-GB" sz="2400" dirty="0"/>
              <a:t>new PGT students in </a:t>
            </a:r>
            <a:r>
              <a:rPr lang="en-GB" sz="2400" dirty="0" smtClean="0"/>
              <a:t>September, approximately 76% international. China is still dominant but notable increases in students from India, Indonesia, Pakistan, Nigeria, Canada and Japan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All Departments offer specialist degrees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707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Postgraduate Headlines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Trans-National Education (TNE) programmes </a:t>
            </a:r>
            <a:r>
              <a:rPr lang="en-GB" dirty="0"/>
              <a:t>in Ethics, Healthcare and Law, Data Analytics &amp; Social Statistics, International Commercial &amp; Technology Law, Financial Crime &amp; Compliance in Digital </a:t>
            </a:r>
            <a:r>
              <a:rPr lang="en-GB" dirty="0" smtClean="0"/>
              <a:t>Societies</a:t>
            </a:r>
          </a:p>
          <a:p>
            <a:endParaRPr lang="en-GB" dirty="0" smtClean="0"/>
          </a:p>
          <a:p>
            <a:r>
              <a:rPr lang="en-GB" dirty="0" smtClean="0"/>
              <a:t>Healthy PGR community (approx. 200 most of whom are supported through external or School funding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1353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404664"/>
            <a:ext cx="3981128" cy="1296144"/>
          </a:xfrm>
        </p:spPr>
        <p:txBody>
          <a:bodyPr/>
          <a:lstStyle/>
          <a:p>
            <a:r>
              <a:rPr lang="en-US" dirty="0"/>
              <a:t>Research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85395"/>
          </a:xfrm>
        </p:spPr>
        <p:txBody>
          <a:bodyPr/>
          <a:lstStyle/>
          <a:p>
            <a:r>
              <a:rPr lang="en-US" sz="2400" dirty="0"/>
              <a:t>40/40/20 (Teaching, Research, Administration) over the year</a:t>
            </a:r>
          </a:p>
          <a:p>
            <a:r>
              <a:rPr lang="en-US" sz="2400" dirty="0"/>
              <a:t>Top-quality research our driving force for Teaching, Social Responsibility and International Reputation</a:t>
            </a:r>
          </a:p>
          <a:p>
            <a:r>
              <a:rPr lang="en-GB" sz="2400" dirty="0"/>
              <a:t>The current expectation is that colleagues on teaching and research contracts will produce at least four internationally excellent (3* in REF terms) publications in a typical rolling seven-year period, while aiming for three of these to be assessed by peer review as ‘world-leading’ (4</a:t>
            </a:r>
            <a:r>
              <a:rPr lang="en-GB" sz="2400" dirty="0" smtClean="0"/>
              <a:t>*)</a:t>
            </a:r>
          </a:p>
          <a:p>
            <a:r>
              <a:rPr lang="en-US" sz="2400" dirty="0" smtClean="0"/>
              <a:t>For </a:t>
            </a:r>
            <a:r>
              <a:rPr lang="en-US" sz="2400" dirty="0"/>
              <a:t>those without external funding, 1 research funding application within a 3 year cycle</a:t>
            </a:r>
          </a:p>
          <a:p>
            <a:r>
              <a:rPr lang="en-US" sz="2400" dirty="0"/>
              <a:t>RSA to support research (not books!), conferences etc</a:t>
            </a:r>
          </a:p>
        </p:txBody>
      </p:sp>
    </p:spTree>
    <p:extLst>
      <p:ext uri="{BB962C8B-B14F-4D97-AF65-F5344CB8AC3E}">
        <p14:creationId xmlns:p14="http://schemas.microsoft.com/office/powerpoint/2010/main" val="3639658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836712"/>
            <a:ext cx="5842992" cy="1152128"/>
          </a:xfrm>
        </p:spPr>
        <p:txBody>
          <a:bodyPr/>
          <a:lstStyle/>
          <a:p>
            <a:r>
              <a:rPr lang="en-US" sz="2800" dirty="0"/>
              <a:t>Concluding Remarks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24536"/>
          </a:xfrm>
          <a:noFill/>
          <a:ln>
            <a:noFill/>
          </a:ln>
        </p:spPr>
        <p:txBody>
          <a:bodyPr/>
          <a:lstStyle/>
          <a:p>
            <a:pPr marL="655637" lvl="1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2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541337">
              <a:lnSpc>
                <a:spcPct val="120000"/>
              </a:lnSpc>
              <a:spcBef>
                <a:spcPts val="0"/>
              </a:spcBef>
            </a:pPr>
            <a:r>
              <a:rPr lang="en-GB" sz="2200" dirty="0"/>
              <a:t>Financial Contribution to the University</a:t>
            </a:r>
          </a:p>
          <a:p>
            <a:pPr marL="941387" lvl="1">
              <a:lnSpc>
                <a:spcPct val="120000"/>
              </a:lnSpc>
              <a:spcBef>
                <a:spcPts val="0"/>
              </a:spcBef>
            </a:pPr>
            <a:r>
              <a:rPr lang="en-GB" sz="2200" dirty="0" smtClean="0">
                <a:solidFill>
                  <a:srgbClr val="FFFF00"/>
                </a:solidFill>
              </a:rPr>
              <a:t>2022/23:</a:t>
            </a:r>
            <a:r>
              <a:rPr lang="en-GB" sz="2200" dirty="0" smtClean="0"/>
              <a:t> </a:t>
            </a:r>
            <a:r>
              <a:rPr lang="en-GB" sz="2200" dirty="0"/>
              <a:t>the School’s </a:t>
            </a:r>
            <a:r>
              <a:rPr lang="en-GB" sz="2200" dirty="0" smtClean="0">
                <a:solidFill>
                  <a:srgbClr val="FFFF00"/>
                </a:solidFill>
              </a:rPr>
              <a:t>income</a:t>
            </a:r>
            <a:r>
              <a:rPr lang="en-GB" sz="2200" dirty="0" smtClean="0"/>
              <a:t> was </a:t>
            </a:r>
            <a:r>
              <a:rPr lang="en-GB" sz="2200" dirty="0" smtClean="0">
                <a:solidFill>
                  <a:srgbClr val="FFFF00"/>
                </a:solidFill>
              </a:rPr>
              <a:t>£98.1M</a:t>
            </a:r>
            <a:r>
              <a:rPr lang="en-GB" sz="2200" dirty="0"/>
              <a:t>, of which </a:t>
            </a:r>
            <a:r>
              <a:rPr lang="en-GB" sz="2200" dirty="0" smtClean="0">
                <a:solidFill>
                  <a:srgbClr val="FFFF00"/>
                </a:solidFill>
              </a:rPr>
              <a:t>£85.1M </a:t>
            </a:r>
            <a:r>
              <a:rPr lang="en-GB" sz="2200" dirty="0" smtClean="0"/>
              <a:t>was </a:t>
            </a:r>
            <a:r>
              <a:rPr lang="en-GB" sz="2200" dirty="0">
                <a:solidFill>
                  <a:srgbClr val="FFFF00"/>
                </a:solidFill>
              </a:rPr>
              <a:t>student fee income </a:t>
            </a:r>
            <a:endParaRPr lang="en-GB" sz="2200" dirty="0" smtClean="0">
              <a:solidFill>
                <a:srgbClr val="FFFF00"/>
              </a:solidFill>
            </a:endParaRPr>
          </a:p>
          <a:p>
            <a:pPr marL="941387" lvl="1">
              <a:lnSpc>
                <a:spcPct val="120000"/>
              </a:lnSpc>
              <a:spcBef>
                <a:spcPts val="0"/>
              </a:spcBef>
            </a:pPr>
            <a:r>
              <a:rPr lang="en-GB" sz="2200" dirty="0" smtClean="0"/>
              <a:t>We supported </a:t>
            </a:r>
            <a:r>
              <a:rPr lang="en-GB" sz="2200" dirty="0"/>
              <a:t>the University by providing </a:t>
            </a:r>
            <a:r>
              <a:rPr lang="en-GB" sz="2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53.5% (52.5M) contribution </a:t>
            </a:r>
            <a:r>
              <a:rPr lang="en-GB" sz="2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from our </a:t>
            </a:r>
            <a:r>
              <a:rPr lang="en-GB" sz="2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income</a:t>
            </a:r>
            <a:r>
              <a:rPr lang="en-GB" sz="2200" dirty="0" smtClean="0"/>
              <a:t>– </a:t>
            </a:r>
            <a:r>
              <a:rPr lang="en-GB" sz="2200" dirty="0"/>
              <a:t>in return for strategically and operationally </a:t>
            </a:r>
            <a:r>
              <a:rPr lang="en-GB" sz="2200"/>
              <a:t>important </a:t>
            </a:r>
            <a:r>
              <a:rPr lang="en-GB" sz="2200" smtClean="0"/>
              <a:t>support </a:t>
            </a:r>
            <a:r>
              <a:rPr lang="en-GB" sz="2200" dirty="0"/>
              <a:t>(central services, Library, cultural assets, estate </a:t>
            </a:r>
            <a:r>
              <a:rPr lang="en-GB" sz="2200" dirty="0" smtClean="0"/>
              <a:t>…)</a:t>
            </a:r>
          </a:p>
          <a:p>
            <a:pPr marL="941387" lvl="1">
              <a:lnSpc>
                <a:spcPct val="120000"/>
              </a:lnSpc>
              <a:spcBef>
                <a:spcPts val="0"/>
              </a:spcBef>
            </a:pPr>
            <a:r>
              <a:rPr lang="en-GB" sz="2200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Tuition Fee income budgeted for 2023/24 is 98.1m, 88%</a:t>
            </a:r>
            <a:endParaRPr lang="en-GB" sz="22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541337">
              <a:lnSpc>
                <a:spcPct val="120000"/>
              </a:lnSpc>
              <a:spcBef>
                <a:spcPts val="0"/>
              </a:spcBef>
            </a:pPr>
            <a:r>
              <a:rPr lang="en-GB" sz="2200" i="1" dirty="0" smtClean="0"/>
              <a:t>SoSS </a:t>
            </a:r>
            <a:r>
              <a:rPr lang="en-GB" sz="2200" i="1" dirty="0"/>
              <a:t>is a collegial place to </a:t>
            </a:r>
            <a:r>
              <a:rPr lang="en-GB" sz="2200" i="1" dirty="0" smtClean="0"/>
              <a:t>work </a:t>
            </a:r>
          </a:p>
          <a:p>
            <a:pPr marL="541337">
              <a:lnSpc>
                <a:spcPct val="120000"/>
              </a:lnSpc>
              <a:spcBef>
                <a:spcPts val="0"/>
              </a:spcBef>
            </a:pPr>
            <a:r>
              <a:rPr lang="en-GB" sz="2200" i="1" dirty="0" smtClean="0"/>
              <a:t>Plenty </a:t>
            </a:r>
            <a:r>
              <a:rPr lang="en-GB" sz="2200" i="1" dirty="0" smtClean="0"/>
              <a:t>of </a:t>
            </a:r>
            <a:r>
              <a:rPr lang="en-GB" sz="2200" i="1" dirty="0" smtClean="0"/>
              <a:t>support available, </a:t>
            </a:r>
            <a:r>
              <a:rPr lang="en-GB" sz="2200" i="1" dirty="0"/>
              <a:t>including </a:t>
            </a:r>
            <a:r>
              <a:rPr lang="en-GB" sz="2200" i="1" dirty="0">
                <a:solidFill>
                  <a:srgbClr val="FFFF00"/>
                </a:solidFill>
              </a:rPr>
              <a:t>line managers, mentors,  myself and Alison</a:t>
            </a:r>
            <a:r>
              <a:rPr lang="en-GB" sz="2200" i="1" dirty="0"/>
              <a:t>, if you need any </a:t>
            </a:r>
            <a:r>
              <a:rPr lang="en-GB" sz="2200" i="1" dirty="0" smtClean="0"/>
              <a:t>assistance</a:t>
            </a:r>
            <a:endParaRPr lang="en-GB" sz="2200" i="1" dirty="0"/>
          </a:p>
          <a:p>
            <a:pPr marL="198437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200" i="1" dirty="0"/>
          </a:p>
          <a:p>
            <a:pPr>
              <a:lnSpc>
                <a:spcPct val="12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Today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36504"/>
          </a:xfrm>
          <a:noFill/>
          <a:ln>
            <a:noFill/>
          </a:ln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GB" sz="2400" dirty="0"/>
              <a:t>Quite informal introduction to the School</a:t>
            </a:r>
          </a:p>
          <a:p>
            <a:pPr eaLnBrk="1" hangingPunct="1">
              <a:lnSpc>
                <a:spcPct val="120000"/>
              </a:lnSpc>
            </a:pPr>
            <a:r>
              <a:rPr lang="en-GB" sz="2400" dirty="0">
                <a:solidFill>
                  <a:srgbClr val="FFFF00"/>
                </a:solidFill>
              </a:rPr>
              <a:t>Core Business </a:t>
            </a:r>
            <a:r>
              <a:rPr lang="en-GB" sz="2400" dirty="0"/>
              <a:t>of Research &amp; Teaching </a:t>
            </a:r>
            <a:r>
              <a:rPr lang="en-GB" sz="2400" dirty="0" smtClean="0"/>
              <a:t>is being covered via </a:t>
            </a:r>
            <a:r>
              <a:rPr lang="en-GB" sz="2400" dirty="0"/>
              <a:t>zoom</a:t>
            </a:r>
          </a:p>
          <a:p>
            <a:pPr eaLnBrk="1" hangingPunct="1">
              <a:lnSpc>
                <a:spcPct val="120000"/>
              </a:lnSpc>
            </a:pPr>
            <a:r>
              <a:rPr lang="en-GB" sz="2400" dirty="0"/>
              <a:t>Good opportunity for you to meet each other</a:t>
            </a:r>
          </a:p>
          <a:p>
            <a:pPr eaLnBrk="1" hangingPunct="1">
              <a:lnSpc>
                <a:spcPct val="120000"/>
              </a:lnSpc>
            </a:pPr>
            <a:r>
              <a:rPr lang="en-GB" sz="2400" dirty="0"/>
              <a:t>In addition: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Meet with your HoD/Line Manager to discuss the next 12 months, expectations, Health &amp; Safety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Humanities New Academic Programme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University Welcome Event</a:t>
            </a:r>
          </a:p>
          <a:p>
            <a:pPr>
              <a:lnSpc>
                <a:spcPct val="12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7610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052736"/>
            <a:ext cx="5842992" cy="1080120"/>
          </a:xfrm>
        </p:spPr>
        <p:txBody>
          <a:bodyPr/>
          <a:lstStyle/>
          <a:p>
            <a:r>
              <a:rPr lang="en-US" sz="2800" dirty="0"/>
              <a:t>UoM, Faculties and Schools</a:t>
            </a:r>
            <a:endParaRPr lang="en-GB" sz="3000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idx="1"/>
          </p:nvPr>
        </p:nvSpPr>
        <p:spPr>
          <a:xfrm>
            <a:off x="395536" y="2132856"/>
            <a:ext cx="8229600" cy="4392488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dirty="0">
                <a:latin typeface="+mj-lt"/>
              </a:rPr>
              <a:t>The University of Manchester is the Second largest university in the UK.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b="1" dirty="0">
                <a:latin typeface="+mj-lt"/>
              </a:rPr>
              <a:t>3 Faculties, 9 Schools: </a:t>
            </a:r>
            <a:r>
              <a:rPr lang="en-GB" sz="2000" dirty="0">
                <a:latin typeface="+mj-lt"/>
              </a:rPr>
              <a:t>Science &amp; Engineering; Biology, Medicine &amp; Health; and Humanities (HUMS).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dirty="0">
                <a:latin typeface="+mj-lt"/>
              </a:rPr>
              <a:t>HUMS: 4 Schools: </a:t>
            </a:r>
            <a:r>
              <a:rPr lang="en-GB" sz="2000" dirty="0" smtClean="0">
                <a:solidFill>
                  <a:srgbClr val="FFFF00"/>
                </a:solidFill>
                <a:latin typeface="+mj-lt"/>
              </a:rPr>
              <a:t>SoSS</a:t>
            </a:r>
            <a:r>
              <a:rPr lang="en-GB" sz="2000" dirty="0">
                <a:latin typeface="+mj-lt"/>
              </a:rPr>
              <a:t>, A</a:t>
            </a:r>
            <a:r>
              <a:rPr lang="en-GB" sz="2000" dirty="0" smtClean="0">
                <a:latin typeface="+mj-lt"/>
              </a:rPr>
              <a:t>MBS, </a:t>
            </a:r>
            <a:r>
              <a:rPr lang="en-GB" sz="2000" dirty="0">
                <a:latin typeface="+mj-lt"/>
              </a:rPr>
              <a:t>SALC, SEED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dirty="0">
                <a:latin typeface="+mj-lt"/>
              </a:rPr>
              <a:t>Largest School in terms of Student numbers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dirty="0">
                <a:latin typeface="+mj-lt"/>
              </a:rPr>
              <a:t>We operate across four buildings – ALB (Economics, Politics, Sociology &amp; Social Anthropology), HBS (Philosophy and Social Statistics</a:t>
            </a:r>
            <a:r>
              <a:rPr lang="en-GB" sz="2000" dirty="0" smtClean="0">
                <a:latin typeface="+mj-lt"/>
              </a:rPr>
              <a:t>), Williamson (Law &amp; Criminology) &amp; Crawford House (overflow)</a:t>
            </a:r>
            <a:endParaRPr lang="en-GB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124744"/>
            <a:ext cx="5842992" cy="864096"/>
          </a:xfrm>
        </p:spPr>
        <p:txBody>
          <a:bodyPr/>
          <a:lstStyle/>
          <a:p>
            <a:r>
              <a:rPr lang="en-US" sz="2800" dirty="0"/>
              <a:t>SoSS Structures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464496"/>
          </a:xfrm>
          <a:noFill/>
          <a:ln>
            <a:noFill/>
          </a:ln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GB" sz="2200" dirty="0">
                <a:solidFill>
                  <a:srgbClr val="FFFF00"/>
                </a:solidFill>
              </a:rPr>
              <a:t>8 Departments</a:t>
            </a:r>
            <a:r>
              <a:rPr lang="en-GB" sz="2200" b="1" dirty="0">
                <a:solidFill>
                  <a:srgbClr val="FFFF00"/>
                </a:solidFill>
              </a:rPr>
              <a:t> </a:t>
            </a:r>
            <a:r>
              <a:rPr lang="en-GB" sz="2200" dirty="0"/>
              <a:t>within SoSS: </a:t>
            </a:r>
            <a:r>
              <a:rPr lang="en-GB" sz="2200" dirty="0">
                <a:solidFill>
                  <a:srgbClr val="FFFF00"/>
                </a:solidFill>
              </a:rPr>
              <a:t>Criminology,</a:t>
            </a:r>
            <a:r>
              <a:rPr lang="en-GB" sz="2200" dirty="0"/>
              <a:t> </a:t>
            </a:r>
            <a:r>
              <a:rPr lang="en-GB" sz="2200" dirty="0" smtClean="0">
                <a:solidFill>
                  <a:srgbClr val="FFFF00"/>
                </a:solidFill>
              </a:rPr>
              <a:t>Economics, Philosophy, Politics</a:t>
            </a:r>
            <a:r>
              <a:rPr lang="en-GB" sz="2200" dirty="0">
                <a:solidFill>
                  <a:srgbClr val="FFFF00"/>
                </a:solidFill>
              </a:rPr>
              <a:t>, Law, Social Anthropology, Sociology, </a:t>
            </a:r>
            <a:r>
              <a:rPr lang="en-GB" sz="2200" dirty="0" smtClean="0">
                <a:solidFill>
                  <a:srgbClr val="FFFF00"/>
                </a:solidFill>
              </a:rPr>
              <a:t>and </a:t>
            </a:r>
            <a:r>
              <a:rPr lang="en-GB" sz="2200" dirty="0">
                <a:solidFill>
                  <a:srgbClr val="FFFF00"/>
                </a:solidFill>
              </a:rPr>
              <a:t>Social </a:t>
            </a:r>
            <a:r>
              <a:rPr lang="en-GB" sz="2200" dirty="0" smtClean="0">
                <a:solidFill>
                  <a:srgbClr val="FFFF00"/>
                </a:solidFill>
              </a:rPr>
              <a:t>Statistics </a:t>
            </a:r>
            <a:r>
              <a:rPr lang="en-GB" sz="2200" dirty="0">
                <a:solidFill>
                  <a:srgbClr val="FFFF00"/>
                </a:solidFill>
              </a:rPr>
              <a:t>(currently around </a:t>
            </a:r>
            <a:r>
              <a:rPr lang="en-GB" sz="2200" dirty="0" smtClean="0">
                <a:solidFill>
                  <a:srgbClr val="FFFF00"/>
                </a:solidFill>
              </a:rPr>
              <a:t>450 </a:t>
            </a:r>
            <a:r>
              <a:rPr lang="en-GB" sz="2200" dirty="0">
                <a:solidFill>
                  <a:srgbClr val="FFFF00"/>
                </a:solidFill>
              </a:rPr>
              <a:t>members of staff)</a:t>
            </a:r>
          </a:p>
          <a:p>
            <a:pPr eaLnBrk="1" hangingPunct="1">
              <a:lnSpc>
                <a:spcPct val="120000"/>
              </a:lnSpc>
            </a:pPr>
            <a:endParaRPr lang="en-GB" sz="2200" dirty="0">
              <a:solidFill>
                <a:srgbClr val="FFFF00"/>
              </a:solidFill>
            </a:endParaRPr>
          </a:p>
          <a:p>
            <a:pPr eaLnBrk="1" hangingPunct="1">
              <a:lnSpc>
                <a:spcPct val="120000"/>
              </a:lnSpc>
            </a:pPr>
            <a:r>
              <a:rPr lang="en-GB" sz="2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10 </a:t>
            </a:r>
            <a:r>
              <a:rPr lang="en-GB" sz="22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+ Research Institutes and Centres </a:t>
            </a:r>
            <a:r>
              <a:rPr lang="en-GB" sz="2200" dirty="0"/>
              <a:t>associated </a:t>
            </a:r>
            <a:r>
              <a:rPr lang="en-GB" sz="2200" dirty="0" smtClean="0"/>
              <a:t>with </a:t>
            </a:r>
            <a:r>
              <a:rPr lang="en-GB" sz="2200" dirty="0"/>
              <a:t>SoSS </a:t>
            </a:r>
          </a:p>
          <a:p>
            <a:pPr eaLnBrk="1" hangingPunct="1">
              <a:lnSpc>
                <a:spcPct val="120000"/>
              </a:lnSpc>
            </a:pPr>
            <a:endParaRPr lang="en-GB" sz="2200" dirty="0"/>
          </a:p>
          <a:p>
            <a:pPr eaLnBrk="1" hangingPunct="1">
              <a:lnSpc>
                <a:spcPct val="120000"/>
              </a:lnSpc>
            </a:pPr>
            <a:r>
              <a:rPr lang="en-GB" sz="2400" dirty="0"/>
              <a:t>Legal Advice Centre &amp; Justice Hub</a:t>
            </a:r>
          </a:p>
          <a:p>
            <a:pPr lvl="1">
              <a:lnSpc>
                <a:spcPct val="120000"/>
              </a:lnSpc>
            </a:pPr>
            <a:r>
              <a:rPr lang="en-GB" sz="1800" dirty="0"/>
              <a:t>Helps students to develop practical skills in offering pro bono legal advice in real legal cases.</a:t>
            </a:r>
          </a:p>
          <a:p>
            <a:pPr lvl="1">
              <a:lnSpc>
                <a:spcPct val="120000"/>
              </a:lnSpc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Senior Leadership Team (SLT)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76872"/>
            <a:ext cx="8640960" cy="4176464"/>
          </a:xfrm>
          <a:noFill/>
          <a:ln>
            <a:noFill/>
          </a:ln>
        </p:spPr>
        <p:txBody>
          <a:bodyPr/>
          <a:lstStyle/>
          <a:p>
            <a:pPr marL="285750" lvl="1">
              <a:lnSpc>
                <a:spcPct val="120000"/>
              </a:lnSpc>
            </a:pPr>
            <a:r>
              <a:rPr lang="en-GB" sz="1800" dirty="0" smtClean="0">
                <a:solidFill>
                  <a:srgbClr val="FFFF00"/>
                </a:solidFill>
              </a:rPr>
              <a:t>Claire Alexander </a:t>
            </a:r>
            <a:r>
              <a:rPr lang="en-GB" sz="1800" dirty="0" smtClean="0"/>
              <a:t>– </a:t>
            </a:r>
            <a:r>
              <a:rPr lang="en-GB" sz="1800" dirty="0"/>
              <a:t>Head of School (HoS)</a:t>
            </a:r>
          </a:p>
          <a:p>
            <a:pPr marL="285750" lvl="1">
              <a:lnSpc>
                <a:spcPct val="120000"/>
              </a:lnSpc>
            </a:pPr>
            <a:r>
              <a:rPr lang="en-GB" sz="1800" dirty="0">
                <a:solidFill>
                  <a:srgbClr val="FFFF00"/>
                </a:solidFill>
              </a:rPr>
              <a:t>Alison </a:t>
            </a:r>
            <a:r>
              <a:rPr lang="en-GB" sz="1800" dirty="0" smtClean="0">
                <a:solidFill>
                  <a:srgbClr val="FFFF00"/>
                </a:solidFill>
              </a:rPr>
              <a:t>Wilson </a:t>
            </a:r>
            <a:r>
              <a:rPr lang="en-GB" sz="1800" dirty="0" smtClean="0"/>
              <a:t>– </a:t>
            </a:r>
            <a:r>
              <a:rPr lang="en-GB" sz="1800" dirty="0"/>
              <a:t>Head of School </a:t>
            </a:r>
            <a:r>
              <a:rPr lang="en-GB" sz="1800" dirty="0" smtClean="0"/>
              <a:t>Operations (PS)</a:t>
            </a:r>
            <a:endParaRPr lang="en-GB" sz="1800" dirty="0"/>
          </a:p>
          <a:p>
            <a:pPr marL="285750" lvl="1">
              <a:lnSpc>
                <a:spcPct val="120000"/>
              </a:lnSpc>
            </a:pPr>
            <a:r>
              <a:rPr lang="en-GB" sz="1800" dirty="0">
                <a:solidFill>
                  <a:srgbClr val="FFFF00"/>
                </a:solidFill>
              </a:rPr>
              <a:t>Andy Miles </a:t>
            </a:r>
            <a:r>
              <a:rPr lang="en-GB" sz="1800" dirty="0"/>
              <a:t>– Director of Research</a:t>
            </a:r>
          </a:p>
          <a:p>
            <a:pPr marL="285750" lvl="1">
              <a:lnSpc>
                <a:spcPct val="120000"/>
              </a:lnSpc>
            </a:pPr>
            <a:r>
              <a:rPr lang="en-GB" sz="1800" dirty="0" smtClean="0">
                <a:solidFill>
                  <a:srgbClr val="FFFF00"/>
                </a:solidFill>
              </a:rPr>
              <a:t>Michele Berardi-  </a:t>
            </a:r>
            <a:r>
              <a:rPr lang="en-GB" sz="1800" dirty="0">
                <a:solidFill>
                  <a:srgbClr val="FFFFFF"/>
                </a:solidFill>
              </a:rPr>
              <a:t>Director of PGR Studies</a:t>
            </a:r>
          </a:p>
          <a:p>
            <a:pPr marL="285750" lvl="1">
              <a:lnSpc>
                <a:spcPct val="120000"/>
              </a:lnSpc>
            </a:pPr>
            <a:r>
              <a:rPr lang="en-GB" sz="1800" dirty="0">
                <a:solidFill>
                  <a:srgbClr val="FFFF00"/>
                </a:solidFill>
              </a:rPr>
              <a:t>Mario Pezzino</a:t>
            </a:r>
            <a:r>
              <a:rPr lang="en-GB" sz="1800" dirty="0">
                <a:solidFill>
                  <a:srgbClr val="FFFFFF"/>
                </a:solidFill>
              </a:rPr>
              <a:t>– Director of Teaching and </a:t>
            </a:r>
            <a:r>
              <a:rPr lang="en-GB" sz="1800" dirty="0" smtClean="0">
                <a:solidFill>
                  <a:srgbClr val="FFFFFF"/>
                </a:solidFill>
              </a:rPr>
              <a:t>Learning (UG &amp; PGT) &amp; Deputy Head of School </a:t>
            </a:r>
          </a:p>
          <a:p>
            <a:pPr marL="285750" lvl="1">
              <a:lnSpc>
                <a:spcPct val="120000"/>
              </a:lnSpc>
            </a:pPr>
            <a:r>
              <a:rPr lang="en-GB" sz="1800" dirty="0" smtClean="0">
                <a:solidFill>
                  <a:srgbClr val="FFFF00"/>
                </a:solidFill>
              </a:rPr>
              <a:t>Paul Rowbotham </a:t>
            </a:r>
            <a:r>
              <a:rPr lang="en-GB" sz="1800" dirty="0" smtClean="0"/>
              <a:t>– </a:t>
            </a:r>
            <a:r>
              <a:rPr lang="en-GB" sz="1800" dirty="0"/>
              <a:t>Head of Teaching, Learning and Student </a:t>
            </a:r>
            <a:r>
              <a:rPr lang="en-GB" sz="1800" dirty="0" smtClean="0"/>
              <a:t>Experience (PS)</a:t>
            </a:r>
            <a:endParaRPr lang="en-GB" sz="1800" dirty="0">
              <a:solidFill>
                <a:srgbClr val="FFFFFF"/>
              </a:solidFill>
            </a:endParaRPr>
          </a:p>
          <a:p>
            <a:pPr marL="285750" lvl="1">
              <a:lnSpc>
                <a:spcPct val="120000"/>
              </a:lnSpc>
            </a:pPr>
            <a:r>
              <a:rPr lang="en-GB" sz="1800" dirty="0" smtClean="0">
                <a:solidFill>
                  <a:srgbClr val="FFFF00"/>
                </a:solidFill>
              </a:rPr>
              <a:t>Phil Drake </a:t>
            </a:r>
            <a:r>
              <a:rPr lang="en-GB" sz="1800" dirty="0" smtClean="0">
                <a:solidFill>
                  <a:srgbClr val="FFFFFF"/>
                </a:solidFill>
              </a:rPr>
              <a:t>– </a:t>
            </a:r>
            <a:r>
              <a:rPr lang="en-GB" sz="1800" dirty="0">
                <a:solidFill>
                  <a:srgbClr val="FFFFFF"/>
                </a:solidFill>
              </a:rPr>
              <a:t>Director of Social </a:t>
            </a:r>
            <a:r>
              <a:rPr lang="en-GB" sz="1800" dirty="0" smtClean="0">
                <a:solidFill>
                  <a:srgbClr val="FFFFFF"/>
                </a:solidFill>
              </a:rPr>
              <a:t>Responsibility</a:t>
            </a:r>
          </a:p>
          <a:p>
            <a:pPr marL="285750" lvl="1">
              <a:lnSpc>
                <a:spcPct val="120000"/>
              </a:lnSpc>
            </a:pPr>
            <a:r>
              <a:rPr lang="en-GB" sz="1800" dirty="0">
                <a:solidFill>
                  <a:srgbClr val="FFFF00"/>
                </a:solidFill>
              </a:rPr>
              <a:t>Claire </a:t>
            </a:r>
            <a:r>
              <a:rPr lang="en-GB" sz="1800" dirty="0" smtClean="0">
                <a:solidFill>
                  <a:srgbClr val="FFFF00"/>
                </a:solidFill>
              </a:rPr>
              <a:t>Fox – </a:t>
            </a:r>
            <a:r>
              <a:rPr lang="en-GB" sz="1800" dirty="0" smtClean="0"/>
              <a:t>Director of ED&amp;I </a:t>
            </a:r>
          </a:p>
          <a:p>
            <a:pPr marL="285750" lvl="1">
              <a:lnSpc>
                <a:spcPct val="120000"/>
              </a:lnSpc>
            </a:pPr>
            <a:r>
              <a:rPr lang="en-GB" sz="1800" dirty="0" smtClean="0">
                <a:solidFill>
                  <a:srgbClr val="FFFF00"/>
                </a:solidFill>
              </a:rPr>
              <a:t>Claire </a:t>
            </a:r>
            <a:r>
              <a:rPr lang="en-GB" sz="1800" dirty="0">
                <a:solidFill>
                  <a:srgbClr val="FFFF00"/>
                </a:solidFill>
              </a:rPr>
              <a:t>McGourlay </a:t>
            </a:r>
            <a:r>
              <a:rPr lang="en-GB" sz="1800" dirty="0">
                <a:solidFill>
                  <a:srgbClr val="FFFFFF"/>
                </a:solidFill>
              </a:rPr>
              <a:t> - Director of External Relations</a:t>
            </a:r>
          </a:p>
          <a:p>
            <a:pPr marL="285750" lvl="1">
              <a:lnSpc>
                <a:spcPct val="120000"/>
              </a:lnSpc>
            </a:pPr>
            <a:r>
              <a:rPr lang="en-GB" sz="1800" dirty="0" smtClean="0">
                <a:solidFill>
                  <a:srgbClr val="FFFF00"/>
                </a:solidFill>
              </a:rPr>
              <a:t>Lizzy </a:t>
            </a:r>
            <a:r>
              <a:rPr lang="en-GB" sz="1800" dirty="0">
                <a:solidFill>
                  <a:srgbClr val="FFFF00"/>
                </a:solidFill>
              </a:rPr>
              <a:t>Langton </a:t>
            </a:r>
            <a:r>
              <a:rPr lang="en-GB" sz="1800" dirty="0"/>
              <a:t>– Head of School Finance </a:t>
            </a:r>
            <a:r>
              <a:rPr lang="en-GB" sz="1800" dirty="0" smtClean="0"/>
              <a:t>(PS) </a:t>
            </a:r>
            <a:endParaRPr lang="en-GB" sz="1800" dirty="0"/>
          </a:p>
          <a:p>
            <a:pPr marL="285750" lvl="1">
              <a:lnSpc>
                <a:spcPct val="120000"/>
              </a:lnSpc>
            </a:pPr>
            <a:r>
              <a:rPr lang="en-GB" sz="1800" dirty="0">
                <a:solidFill>
                  <a:srgbClr val="FFFF00"/>
                </a:solidFill>
              </a:rPr>
              <a:t>Jenny Knights </a:t>
            </a:r>
            <a:r>
              <a:rPr lang="en-GB" sz="1800" dirty="0"/>
              <a:t>– </a:t>
            </a:r>
            <a:r>
              <a:rPr lang="en-GB" sz="1800" dirty="0" smtClean="0"/>
              <a:t>People &amp; OD Partner (PS)</a:t>
            </a:r>
            <a:endParaRPr lang="en-GB" sz="1800" dirty="0"/>
          </a:p>
          <a:p>
            <a:pPr>
              <a:lnSpc>
                <a:spcPct val="12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School Leadership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396" y="2204864"/>
            <a:ext cx="7269028" cy="4320479"/>
          </a:xfrm>
        </p:spPr>
      </p:pic>
    </p:spTree>
    <p:extLst>
      <p:ext uri="{BB962C8B-B14F-4D97-AF65-F5344CB8AC3E}">
        <p14:creationId xmlns:p14="http://schemas.microsoft.com/office/powerpoint/2010/main" val="2960873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648072"/>
          </a:xfrm>
        </p:spPr>
        <p:txBody>
          <a:bodyPr/>
          <a:lstStyle/>
          <a:p>
            <a:r>
              <a:rPr lang="en-GB" sz="2400" dirty="0" smtClean="0"/>
              <a:t>School</a:t>
            </a:r>
            <a:r>
              <a:rPr lang="en-GB" dirty="0" smtClean="0"/>
              <a:t> </a:t>
            </a:r>
            <a:r>
              <a:rPr lang="en-GB" sz="2400" dirty="0" smtClean="0"/>
              <a:t>Governance</a:t>
            </a:r>
            <a:endParaRPr lang="en-GB" sz="2400" dirty="0"/>
          </a:p>
        </p:txBody>
      </p:sp>
      <p:pic>
        <p:nvPicPr>
          <p:cNvPr id="4" name="Content Placeholder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6832"/>
            <a:ext cx="8640960" cy="4464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7229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124744"/>
            <a:ext cx="5842992" cy="864096"/>
          </a:xfrm>
        </p:spPr>
        <p:txBody>
          <a:bodyPr/>
          <a:lstStyle/>
          <a:p>
            <a:r>
              <a:rPr lang="en-US" sz="2800" dirty="0"/>
              <a:t>Undergraduate Community 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464496"/>
          </a:xfrm>
          <a:noFill/>
          <a:ln>
            <a:noFill/>
          </a:ln>
        </p:spPr>
        <p:txBody>
          <a:bodyPr/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2000" dirty="0" smtClean="0">
                <a:solidFill>
                  <a:srgbClr val="FFFFFF"/>
                </a:solidFill>
              </a:rPr>
              <a:t>2023 </a:t>
            </a:r>
            <a:r>
              <a:rPr lang="en-GB" sz="2000" dirty="0">
                <a:solidFill>
                  <a:srgbClr val="FFFFFF"/>
                </a:solidFill>
              </a:rPr>
              <a:t>intake (</a:t>
            </a:r>
            <a:r>
              <a:rPr lang="en-GB" sz="2000" dirty="0" smtClean="0">
                <a:solidFill>
                  <a:srgbClr val="FFFFFF"/>
                </a:solidFill>
              </a:rPr>
              <a:t>target Dec 1</a:t>
            </a:r>
            <a:r>
              <a:rPr lang="en-GB" sz="2000" baseline="30000" dirty="0" smtClean="0">
                <a:solidFill>
                  <a:srgbClr val="FFFFFF"/>
                </a:solidFill>
              </a:rPr>
              <a:t>st</a:t>
            </a:r>
            <a:r>
              <a:rPr lang="en-GB" sz="2000" dirty="0" smtClean="0">
                <a:solidFill>
                  <a:srgbClr val="FFFFFF"/>
                </a:solidFill>
              </a:rPr>
              <a:t> 1604, </a:t>
            </a:r>
            <a:r>
              <a:rPr lang="en-GB" sz="2000" dirty="0">
                <a:solidFill>
                  <a:srgbClr val="FFFFFF"/>
                </a:solidFill>
              </a:rPr>
              <a:t>intake </a:t>
            </a:r>
            <a:r>
              <a:rPr lang="en-GB" sz="2000" dirty="0" smtClean="0">
                <a:solidFill>
                  <a:srgbClr val="FFFFFF"/>
                </a:solidFill>
              </a:rPr>
              <a:t>c.1619): </a:t>
            </a:r>
            <a:r>
              <a:rPr lang="en-GB" sz="2000" dirty="0">
                <a:solidFill>
                  <a:srgbClr val="FFFFFF"/>
                </a:solidFill>
              </a:rPr>
              <a:t>TOTAL </a:t>
            </a:r>
            <a:r>
              <a:rPr lang="en-GB" sz="2000" dirty="0" smtClean="0">
                <a:solidFill>
                  <a:srgbClr val="FFFFFF"/>
                </a:solidFill>
              </a:rPr>
              <a:t>c.5,400 </a:t>
            </a:r>
            <a:r>
              <a:rPr lang="en-GB" sz="2000" dirty="0">
                <a:solidFill>
                  <a:srgbClr val="FFFFFF"/>
                </a:solidFill>
              </a:rPr>
              <a:t>students, </a:t>
            </a:r>
            <a:r>
              <a:rPr lang="en-GB" sz="2000" dirty="0" smtClean="0">
                <a:solidFill>
                  <a:srgbClr val="FFFFFF"/>
                </a:solidFill>
              </a:rPr>
              <a:t>c. 45% international</a:t>
            </a:r>
            <a:endParaRPr lang="en-GB" sz="2000" dirty="0">
              <a:solidFill>
                <a:srgbClr val="FFFFFF"/>
              </a:solidFill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2000" dirty="0" smtClean="0">
                <a:solidFill>
                  <a:srgbClr val="FFFFFF"/>
                </a:solidFill>
              </a:rPr>
              <a:t>Two School </a:t>
            </a:r>
            <a:r>
              <a:rPr lang="en-GB" sz="2000" dirty="0">
                <a:solidFill>
                  <a:srgbClr val="FFFFFF"/>
                </a:solidFill>
              </a:rPr>
              <a:t>wide degrees: the </a:t>
            </a:r>
            <a:r>
              <a:rPr lang="en-GB" sz="2000" dirty="0">
                <a:solidFill>
                  <a:srgbClr val="FFFF00"/>
                </a:solidFill>
              </a:rPr>
              <a:t>BA Econ degree </a:t>
            </a:r>
            <a:r>
              <a:rPr lang="en-GB" sz="2000" dirty="0" smtClean="0">
                <a:solidFill>
                  <a:srgbClr val="FFFFFF"/>
                </a:solidFill>
              </a:rPr>
              <a:t>(800</a:t>
            </a:r>
            <a:r>
              <a:rPr lang="en-GB" sz="2000" dirty="0">
                <a:solidFill>
                  <a:srgbClr val="FFFFFF"/>
                </a:solidFill>
              </a:rPr>
              <a:t>) which is well established  </a:t>
            </a:r>
            <a:r>
              <a:rPr lang="en-GB" sz="2000" dirty="0" smtClean="0">
                <a:solidFill>
                  <a:srgbClr val="FFFFFF"/>
                </a:solidFill>
              </a:rPr>
              <a:t>the </a:t>
            </a:r>
            <a:r>
              <a:rPr lang="en-GB" sz="2000" dirty="0">
                <a:solidFill>
                  <a:srgbClr val="FFFF00"/>
                </a:solidFill>
              </a:rPr>
              <a:t>BASS degree </a:t>
            </a:r>
            <a:r>
              <a:rPr lang="en-GB" sz="2000" dirty="0" smtClean="0">
                <a:solidFill>
                  <a:srgbClr val="FFFFFF"/>
                </a:solidFill>
              </a:rPr>
              <a:t>(600) 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2000" dirty="0" smtClean="0">
                <a:solidFill>
                  <a:srgbClr val="FFFFFF"/>
                </a:solidFill>
              </a:rPr>
              <a:t>Then each department has a specialist </a:t>
            </a:r>
            <a:r>
              <a:rPr lang="en-GB" sz="2000" dirty="0">
                <a:solidFill>
                  <a:srgbClr val="FFFFFF"/>
                </a:solidFill>
              </a:rPr>
              <a:t>degrees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2000" dirty="0"/>
              <a:t>Students also do courses in </a:t>
            </a:r>
            <a:r>
              <a:rPr lang="en-GB" sz="2000" dirty="0" err="1"/>
              <a:t>SoSS</a:t>
            </a:r>
            <a:r>
              <a:rPr lang="en-GB" sz="2000" dirty="0"/>
              <a:t> from the rest of the Faculty of Humanities (e.g. BA History and Sociology; optional modules)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2000" dirty="0" smtClean="0"/>
              <a:t>Diversification - for the first year in the last 5 years we have seen a reduction in Chinese students (15% across the Faculty) and increases from Hong Kong, India, Malaysia and UAE</a:t>
            </a:r>
            <a:endParaRPr lang="en-GB" sz="2000" dirty="0"/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endParaRPr lang="en-GB" sz="2000" dirty="0">
              <a:solidFill>
                <a:srgbClr val="FFFFFF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endParaRPr lang="en-GB" sz="2000" dirty="0">
              <a:solidFill>
                <a:srgbClr val="FFFFFF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endParaRPr lang="en-GB" sz="2000" dirty="0">
              <a:solidFill>
                <a:srgbClr val="FFFFFF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endParaRPr lang="en-GB" sz="2000" dirty="0">
              <a:solidFill>
                <a:srgbClr val="FFFFFF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GB" sz="2000" dirty="0">
                <a:solidFill>
                  <a:srgbClr val="FFFFFF"/>
                </a:solidFill>
              </a:rPr>
              <a:t>	</a:t>
            </a:r>
            <a:r>
              <a:rPr lang="en-GB" sz="2000" dirty="0">
                <a:solidFill>
                  <a:srgbClr val="FFFF00"/>
                </a:solidFill>
              </a:rPr>
              <a:t>		</a:t>
            </a:r>
          </a:p>
          <a:p>
            <a:pPr>
              <a:lnSpc>
                <a:spcPct val="130000"/>
              </a:lnSpc>
              <a:spcBef>
                <a:spcPts val="0"/>
              </a:spcBef>
              <a:buNone/>
            </a:pPr>
            <a:r>
              <a:rPr lang="en-GB" sz="2000" dirty="0">
                <a:solidFill>
                  <a:srgbClr val="FFFF00"/>
                </a:solidFill>
              </a:rPr>
              <a:t>					</a:t>
            </a:r>
          </a:p>
          <a:p>
            <a:pPr>
              <a:lnSpc>
                <a:spcPct val="130000"/>
              </a:lnSpc>
              <a:spcBef>
                <a:spcPts val="0"/>
              </a:spcBef>
              <a:buNone/>
            </a:pPr>
            <a:r>
              <a:rPr lang="en-GB" sz="2000" dirty="0">
                <a:solidFill>
                  <a:srgbClr val="FFFF00"/>
                </a:solidFill>
              </a:rPr>
              <a:t>				: </a:t>
            </a:r>
          </a:p>
          <a:p>
            <a:pPr>
              <a:lnSpc>
                <a:spcPct val="130000"/>
              </a:lnSpc>
            </a:pPr>
            <a:endParaRPr lang="en-GB" sz="2400" dirty="0">
              <a:solidFill>
                <a:srgbClr val="FFFFFF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460858"/>
              </p:ext>
            </p:extLst>
          </p:nvPr>
        </p:nvGraphicFramePr>
        <p:xfrm>
          <a:off x="2483768" y="7173415"/>
          <a:ext cx="6032087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9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52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124744"/>
            <a:ext cx="5842992" cy="576064"/>
          </a:xfrm>
        </p:spPr>
        <p:txBody>
          <a:bodyPr/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Our </a:t>
            </a:r>
            <a:r>
              <a:rPr lang="en-US" sz="2800" dirty="0"/>
              <a:t>Teaching Challenges</a:t>
            </a:r>
            <a:br>
              <a:rPr lang="en-US" sz="2800" dirty="0"/>
            </a:b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304" y="1916832"/>
            <a:ext cx="8229600" cy="4608512"/>
          </a:xfrm>
          <a:noFill/>
          <a:ln>
            <a:noFill/>
          </a:ln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GB" sz="2200" dirty="0"/>
              <a:t>Scale of this activity poses specific challenges for us:</a:t>
            </a:r>
          </a:p>
          <a:p>
            <a:pPr lvl="1" eaLnBrk="1" hangingPunct="1">
              <a:lnSpc>
                <a:spcPct val="120000"/>
              </a:lnSpc>
            </a:pPr>
            <a:r>
              <a:rPr lang="en-GB" sz="2200" dirty="0">
                <a:solidFill>
                  <a:srgbClr val="FFFF00"/>
                </a:solidFill>
              </a:rPr>
              <a:t>NSS/TEF: </a:t>
            </a:r>
            <a:r>
              <a:rPr lang="en-GB" sz="2200" dirty="0" smtClean="0">
                <a:solidFill>
                  <a:srgbClr val="FFFF00"/>
                </a:solidFill>
              </a:rPr>
              <a:t>Student Voice, Assessment &amp; Feedback</a:t>
            </a:r>
            <a:endParaRPr lang="en-GB" sz="2200" dirty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200" dirty="0"/>
              <a:t>Compared to other Russell Group universities our formal contact hours are relatively low and we have a lot of GTA support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200" dirty="0"/>
              <a:t>But, large student numbers means it can be very difficult to get to know them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2200" dirty="0"/>
              <a:t>But ESSENTIAL that we do !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e9f9da-a1e5-4486-89fe-46a24083522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EDDA3A3585444AA744C5EB2FDE325D" ma:contentTypeVersion="13" ma:contentTypeDescription="Create a new document." ma:contentTypeScope="" ma:versionID="f7141ca909506ff78feb1e5113ff0925">
  <xsd:schema xmlns:xsd="http://www.w3.org/2001/XMLSchema" xmlns:xs="http://www.w3.org/2001/XMLSchema" xmlns:p="http://schemas.microsoft.com/office/2006/metadata/properties" xmlns:ns2="b6e9f9da-a1e5-4486-89fe-46a240835221" xmlns:ns3="5568f873-e554-402d-807c-afe9e257be05" targetNamespace="http://schemas.microsoft.com/office/2006/metadata/properties" ma:root="true" ma:fieldsID="f8e250c9f432ee69d5ff66b25e4b8ac4" ns2:_="" ns3:_="">
    <xsd:import namespace="b6e9f9da-a1e5-4486-89fe-46a240835221"/>
    <xsd:import namespace="5568f873-e554-402d-807c-afe9e257b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9f9da-a1e5-4486-89fe-46a2408352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68f873-e554-402d-807c-afe9e257b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3DA682-6767-4BDF-8D46-4043240B097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585615ac-d35c-474e-9469-5b5b1fc23335"/>
    <ds:schemaRef ds:uri="http://purl.org/dc/dcmitype/"/>
    <ds:schemaRef ds:uri="http://schemas.openxmlformats.org/package/2006/metadata/core-properties"/>
    <ds:schemaRef ds:uri="3ecc3de6-2511-4caa-9557-44e29cf9656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71E0793-FC98-4274-B559-4BD216F1D3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BB8041-04D5-4BA9-A981-E4E3F736C86F}"/>
</file>

<file path=docProps/app.xml><?xml version="1.0" encoding="utf-8"?>
<Properties xmlns="http://schemas.openxmlformats.org/officeDocument/2006/extended-properties" xmlns:vt="http://schemas.openxmlformats.org/officeDocument/2006/docPropsVTypes">
  <TotalTime>3244</TotalTime>
  <Words>950</Words>
  <Application>Microsoft Office PowerPoint</Application>
  <PresentationFormat>On-screen Show (4:3)</PresentationFormat>
  <Paragraphs>101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Open Sans</vt:lpstr>
      <vt:lpstr>Office Theme</vt:lpstr>
      <vt:lpstr>PowerPoint Presentation</vt:lpstr>
      <vt:lpstr>Today</vt:lpstr>
      <vt:lpstr>UoM, Faculties and Schools</vt:lpstr>
      <vt:lpstr>SoSS Structures</vt:lpstr>
      <vt:lpstr>Senior Leadership Team (SLT)</vt:lpstr>
      <vt:lpstr>School Leadership</vt:lpstr>
      <vt:lpstr>School Governance</vt:lpstr>
      <vt:lpstr>Undergraduate Community </vt:lpstr>
      <vt:lpstr> Our Teaching Challenges </vt:lpstr>
      <vt:lpstr>Academic Advisors</vt:lpstr>
      <vt:lpstr>Postgraduate Community - Headlines</vt:lpstr>
      <vt:lpstr>Postgraduate Headlines continued</vt:lpstr>
      <vt:lpstr>Research </vt:lpstr>
      <vt:lpstr>Concluding Remarks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Alison Wilson</cp:lastModifiedBy>
  <cp:revision>149</cp:revision>
  <dcterms:created xsi:type="dcterms:W3CDTF">2012-06-12T15:56:20Z</dcterms:created>
  <dcterms:modified xsi:type="dcterms:W3CDTF">2023-09-07T13:11:45Z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0x01010094EDDA3A3585444AA744C5EB2FDE325D</vt:lpwstr>
  </property>
</Properties>
</file>