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1" r:id="rId6"/>
    <p:sldId id="260" r:id="rId7"/>
    <p:sldId id="259"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6395" autoAdjust="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E06A974-4D31-49C8-AE6A-C7FCE78AAD3A}" type="datetimeFigureOut">
              <a:rPr lang="en-GB" smtClean="0"/>
              <a:t>17/05/2022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1E3150-931E-4379-AB96-9B6AF93E406F}" type="slidenum">
              <a:rPr lang="en-GB" smtClean="0"/>
              <a:t>‹#›</a:t>
            </a:fld>
            <a:endParaRPr lang="en-GB"/>
          </a:p>
        </p:txBody>
      </p:sp>
    </p:spTree>
    <p:extLst>
      <p:ext uri="{BB962C8B-B14F-4D97-AF65-F5344CB8AC3E}">
        <p14:creationId xmlns:p14="http://schemas.microsoft.com/office/powerpoint/2010/main" val="740507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E06A974-4D31-49C8-AE6A-C7FCE78AAD3A}" type="datetimeFigureOut">
              <a:rPr lang="en-GB" smtClean="0"/>
              <a:t>17/05/2022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1E3150-931E-4379-AB96-9B6AF93E406F}" type="slidenum">
              <a:rPr lang="en-GB" smtClean="0"/>
              <a:t>‹#›</a:t>
            </a:fld>
            <a:endParaRPr lang="en-GB"/>
          </a:p>
        </p:txBody>
      </p:sp>
    </p:spTree>
    <p:extLst>
      <p:ext uri="{BB962C8B-B14F-4D97-AF65-F5344CB8AC3E}">
        <p14:creationId xmlns:p14="http://schemas.microsoft.com/office/powerpoint/2010/main" val="5751835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E06A974-4D31-49C8-AE6A-C7FCE78AAD3A}" type="datetimeFigureOut">
              <a:rPr lang="en-GB" smtClean="0"/>
              <a:t>17/05/2022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1E3150-931E-4379-AB96-9B6AF93E406F}" type="slidenum">
              <a:rPr lang="en-GB" smtClean="0"/>
              <a:t>‹#›</a:t>
            </a:fld>
            <a:endParaRPr lang="en-GB"/>
          </a:p>
        </p:txBody>
      </p:sp>
    </p:spTree>
    <p:extLst>
      <p:ext uri="{BB962C8B-B14F-4D97-AF65-F5344CB8AC3E}">
        <p14:creationId xmlns:p14="http://schemas.microsoft.com/office/powerpoint/2010/main" val="2273549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E06A974-4D31-49C8-AE6A-C7FCE78AAD3A}" type="datetimeFigureOut">
              <a:rPr lang="en-GB" smtClean="0"/>
              <a:t>17/05/2022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1E3150-931E-4379-AB96-9B6AF93E406F}" type="slidenum">
              <a:rPr lang="en-GB" smtClean="0"/>
              <a:t>‹#›</a:t>
            </a:fld>
            <a:endParaRPr lang="en-GB"/>
          </a:p>
        </p:txBody>
      </p:sp>
    </p:spTree>
    <p:extLst>
      <p:ext uri="{BB962C8B-B14F-4D97-AF65-F5344CB8AC3E}">
        <p14:creationId xmlns:p14="http://schemas.microsoft.com/office/powerpoint/2010/main" val="812143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E06A974-4D31-49C8-AE6A-C7FCE78AAD3A}" type="datetimeFigureOut">
              <a:rPr lang="en-GB" smtClean="0"/>
              <a:t>17/05/2022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1E3150-931E-4379-AB96-9B6AF93E406F}" type="slidenum">
              <a:rPr lang="en-GB" smtClean="0"/>
              <a:t>‹#›</a:t>
            </a:fld>
            <a:endParaRPr lang="en-GB"/>
          </a:p>
        </p:txBody>
      </p:sp>
    </p:spTree>
    <p:extLst>
      <p:ext uri="{BB962C8B-B14F-4D97-AF65-F5344CB8AC3E}">
        <p14:creationId xmlns:p14="http://schemas.microsoft.com/office/powerpoint/2010/main" val="2448192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E06A974-4D31-49C8-AE6A-C7FCE78AAD3A}" type="datetimeFigureOut">
              <a:rPr lang="en-GB" smtClean="0"/>
              <a:t>17/05/2022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81E3150-931E-4379-AB96-9B6AF93E406F}" type="slidenum">
              <a:rPr lang="en-GB" smtClean="0"/>
              <a:t>‹#›</a:t>
            </a:fld>
            <a:endParaRPr lang="en-GB"/>
          </a:p>
        </p:txBody>
      </p:sp>
    </p:spTree>
    <p:extLst>
      <p:ext uri="{BB962C8B-B14F-4D97-AF65-F5344CB8AC3E}">
        <p14:creationId xmlns:p14="http://schemas.microsoft.com/office/powerpoint/2010/main" val="1938094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E06A974-4D31-49C8-AE6A-C7FCE78AAD3A}" type="datetimeFigureOut">
              <a:rPr lang="en-GB" smtClean="0"/>
              <a:t>17/05/2022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81E3150-931E-4379-AB96-9B6AF93E406F}" type="slidenum">
              <a:rPr lang="en-GB" smtClean="0"/>
              <a:t>‹#›</a:t>
            </a:fld>
            <a:endParaRPr lang="en-GB"/>
          </a:p>
        </p:txBody>
      </p:sp>
    </p:spTree>
    <p:extLst>
      <p:ext uri="{BB962C8B-B14F-4D97-AF65-F5344CB8AC3E}">
        <p14:creationId xmlns:p14="http://schemas.microsoft.com/office/powerpoint/2010/main" val="1701845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E06A974-4D31-49C8-AE6A-C7FCE78AAD3A}" type="datetimeFigureOut">
              <a:rPr lang="en-GB" smtClean="0"/>
              <a:t>17/05/2022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81E3150-931E-4379-AB96-9B6AF93E406F}" type="slidenum">
              <a:rPr lang="en-GB" smtClean="0"/>
              <a:t>‹#›</a:t>
            </a:fld>
            <a:endParaRPr lang="en-GB"/>
          </a:p>
        </p:txBody>
      </p:sp>
    </p:spTree>
    <p:extLst>
      <p:ext uri="{BB962C8B-B14F-4D97-AF65-F5344CB8AC3E}">
        <p14:creationId xmlns:p14="http://schemas.microsoft.com/office/powerpoint/2010/main" val="2012372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06A974-4D31-49C8-AE6A-C7FCE78AAD3A}" type="datetimeFigureOut">
              <a:rPr lang="en-GB" smtClean="0"/>
              <a:t>17/05/2022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81E3150-931E-4379-AB96-9B6AF93E406F}" type="slidenum">
              <a:rPr lang="en-GB" smtClean="0"/>
              <a:t>‹#›</a:t>
            </a:fld>
            <a:endParaRPr lang="en-GB"/>
          </a:p>
        </p:txBody>
      </p:sp>
    </p:spTree>
    <p:extLst>
      <p:ext uri="{BB962C8B-B14F-4D97-AF65-F5344CB8AC3E}">
        <p14:creationId xmlns:p14="http://schemas.microsoft.com/office/powerpoint/2010/main" val="3606878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E06A974-4D31-49C8-AE6A-C7FCE78AAD3A}" type="datetimeFigureOut">
              <a:rPr lang="en-GB" smtClean="0"/>
              <a:t>17/05/2022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81E3150-931E-4379-AB96-9B6AF93E406F}" type="slidenum">
              <a:rPr lang="en-GB" smtClean="0"/>
              <a:t>‹#›</a:t>
            </a:fld>
            <a:endParaRPr lang="en-GB"/>
          </a:p>
        </p:txBody>
      </p:sp>
    </p:spTree>
    <p:extLst>
      <p:ext uri="{BB962C8B-B14F-4D97-AF65-F5344CB8AC3E}">
        <p14:creationId xmlns:p14="http://schemas.microsoft.com/office/powerpoint/2010/main" val="1641776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E06A974-4D31-49C8-AE6A-C7FCE78AAD3A}" type="datetimeFigureOut">
              <a:rPr lang="en-GB" smtClean="0"/>
              <a:t>17/05/2022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81E3150-931E-4379-AB96-9B6AF93E406F}" type="slidenum">
              <a:rPr lang="en-GB" smtClean="0"/>
              <a:t>‹#›</a:t>
            </a:fld>
            <a:endParaRPr lang="en-GB"/>
          </a:p>
        </p:txBody>
      </p:sp>
    </p:spTree>
    <p:extLst>
      <p:ext uri="{BB962C8B-B14F-4D97-AF65-F5344CB8AC3E}">
        <p14:creationId xmlns:p14="http://schemas.microsoft.com/office/powerpoint/2010/main" val="2117799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06A974-4D31-49C8-AE6A-C7FCE78AAD3A}" type="datetimeFigureOut">
              <a:rPr lang="en-GB" smtClean="0"/>
              <a:t>17/05/2022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1E3150-931E-4379-AB96-9B6AF93E406F}" type="slidenum">
              <a:rPr lang="en-GB" smtClean="0"/>
              <a:t>‹#›</a:t>
            </a:fld>
            <a:endParaRPr lang="en-GB"/>
          </a:p>
        </p:txBody>
      </p:sp>
    </p:spTree>
    <p:extLst>
      <p:ext uri="{BB962C8B-B14F-4D97-AF65-F5344CB8AC3E}">
        <p14:creationId xmlns:p14="http://schemas.microsoft.com/office/powerpoint/2010/main" val="24550842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staffnet.manchester.ac.uk/finance/contacts-help/" TargetMode="External"/><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hyperlink" Target="https://www.keytravel.com/uk/my-travel/training-academy/key-travel-mobile-app/" TargetMode="External"/><Relationship Id="rId13" Type="http://schemas.openxmlformats.org/officeDocument/2006/relationships/hyperlink" Target="https://documents.manchester.ac.uk/display.aspx?DocID=60493" TargetMode="External"/><Relationship Id="rId3" Type="http://schemas.openxmlformats.org/officeDocument/2006/relationships/hyperlink" Target="https://www.staffnet.manchester.ac.uk/compliance-and-risk/travel/" TargetMode="External"/><Relationship Id="rId7" Type="http://schemas.openxmlformats.org/officeDocument/2006/relationships/hyperlink" Target="http://documents.manchester.ac.uk/display.aspx?DocID=43235" TargetMode="External"/><Relationship Id="rId12" Type="http://schemas.openxmlformats.org/officeDocument/2006/relationships/hyperlink" Target="https://documents.manchester.ac.uk/display.aspx?DocID=60492" TargetMode="External"/><Relationship Id="rId2" Type="http://schemas.openxmlformats.org/officeDocument/2006/relationships/hyperlink" Target="https://www.staffnet.manchester.ac.uk/finance/travel-expenses/travel/" TargetMode="External"/><Relationship Id="rId1" Type="http://schemas.openxmlformats.org/officeDocument/2006/relationships/slideLayout" Target="../slideLayouts/slideLayout7.xml"/><Relationship Id="rId6" Type="http://schemas.openxmlformats.org/officeDocument/2006/relationships/hyperlink" Target="https://my.keytravel.com/media/4813/approval-process-guide-approvers-uk-v3.pdf" TargetMode="External"/><Relationship Id="rId11" Type="http://schemas.openxmlformats.org/officeDocument/2006/relationships/hyperlink" Target="https://documents.manchester.ac.uk/display.aspx?DocID=60491" TargetMode="External"/><Relationship Id="rId5" Type="http://schemas.openxmlformats.org/officeDocument/2006/relationships/hyperlink" Target="https://my.keytravel.com/media/5143/kt-online-full-user-guide-uk-inc-all-v5.pdf" TargetMode="External"/><Relationship Id="rId10" Type="http://schemas.openxmlformats.org/officeDocument/2006/relationships/hyperlink" Target="https://www.keytravel.com/uk/my-travel/training-academy/groups/" TargetMode="External"/><Relationship Id="rId4" Type="http://schemas.openxmlformats.org/officeDocument/2006/relationships/hyperlink" Target="https://www.keytravel.com/uk/my-travel/training-academy/traveller-profile/" TargetMode="External"/><Relationship Id="rId9" Type="http://schemas.openxmlformats.org/officeDocument/2006/relationships/hyperlink" Target="http://documents.manchester.ac.uk/display.aspx?DocID=43236"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0080" y="1460734"/>
            <a:ext cx="11114116" cy="4748873"/>
          </a:xfrm>
        </p:spPr>
        <p:txBody>
          <a:bodyPr>
            <a:normAutofit fontScale="90000"/>
          </a:bodyPr>
          <a:lstStyle/>
          <a:p>
            <a:pPr algn="l"/>
            <a:r>
              <a:rPr lang="en-GB" dirty="0" smtClean="0"/>
              <a:t>        Key Travel Hints and </a:t>
            </a:r>
            <a:r>
              <a:rPr lang="en-GB" dirty="0" smtClean="0"/>
              <a:t>Tips</a:t>
            </a:r>
            <a:br>
              <a:rPr lang="en-GB" dirty="0" smtClean="0"/>
            </a:br>
            <a:r>
              <a:rPr lang="en-GB" dirty="0" smtClean="0"/>
              <a:t>		</a:t>
            </a:r>
            <a:r>
              <a:rPr lang="en-GB" sz="4000" dirty="0" smtClean="0"/>
              <a:t>Page </a:t>
            </a:r>
            <a:r>
              <a:rPr lang="en-GB" sz="4000" dirty="0" smtClean="0"/>
              <a:t>2 </a:t>
            </a:r>
            <a:r>
              <a:rPr lang="en-GB" sz="4000" dirty="0" smtClean="0"/>
              <a:t>Trains</a:t>
            </a:r>
            <a:br>
              <a:rPr lang="en-GB" sz="4000" dirty="0" smtClean="0"/>
            </a:br>
            <a:r>
              <a:rPr lang="en-GB" sz="4000" dirty="0" smtClean="0"/>
              <a:t>		Page </a:t>
            </a:r>
            <a:r>
              <a:rPr lang="en-GB" sz="4000" dirty="0" smtClean="0"/>
              <a:t>3 Flights</a:t>
            </a:r>
            <a:br>
              <a:rPr lang="en-GB" sz="4000" dirty="0" smtClean="0"/>
            </a:br>
            <a:r>
              <a:rPr lang="en-GB" sz="4000" dirty="0" smtClean="0"/>
              <a:t>		Page 4 Travellers</a:t>
            </a:r>
            <a:br>
              <a:rPr lang="en-GB" sz="4000" dirty="0" smtClean="0"/>
            </a:br>
            <a:r>
              <a:rPr lang="en-GB" sz="4000" dirty="0" smtClean="0"/>
              <a:t>		Page 5 Out of Policy message</a:t>
            </a:r>
            <a:br>
              <a:rPr lang="en-GB" sz="4000" dirty="0" smtClean="0"/>
            </a:br>
            <a:r>
              <a:rPr lang="en-GB" sz="4000" dirty="0" smtClean="0"/>
              <a:t>		Page 5-7 Activity Codes</a:t>
            </a:r>
            <a:br>
              <a:rPr lang="en-GB" sz="4000" dirty="0" smtClean="0"/>
            </a:br>
            <a:r>
              <a:rPr lang="en-GB" sz="4000" dirty="0"/>
              <a:t>	</a:t>
            </a:r>
            <a:r>
              <a:rPr lang="en-GB" sz="4000" dirty="0" smtClean="0"/>
              <a:t>	Page 8 </a:t>
            </a:r>
            <a:r>
              <a:rPr lang="en-GB" sz="4000" dirty="0" smtClean="0"/>
              <a:t>Access, User guides </a:t>
            </a:r>
            <a:r>
              <a:rPr lang="en-GB" sz="4000" dirty="0" smtClean="0"/>
              <a:t>and other info</a:t>
            </a:r>
            <a:r>
              <a:rPr lang="en-GB" dirty="0"/>
              <a:t/>
            </a:r>
            <a:br>
              <a:rPr lang="en-GB" dirty="0"/>
            </a:br>
            <a:endParaRPr lang="en-GB" dirty="0"/>
          </a:p>
        </p:txBody>
      </p:sp>
      <p:pic>
        <p:nvPicPr>
          <p:cNvPr id="4" name="Picture 3"/>
          <p:cNvPicPr>
            <a:picLocks noChangeAspect="1"/>
          </p:cNvPicPr>
          <p:nvPr/>
        </p:nvPicPr>
        <p:blipFill>
          <a:blip r:embed="rId2"/>
          <a:stretch>
            <a:fillRect/>
          </a:stretch>
        </p:blipFill>
        <p:spPr>
          <a:xfrm>
            <a:off x="298669" y="149597"/>
            <a:ext cx="2727164" cy="1311137"/>
          </a:xfrm>
          <a:prstGeom prst="rect">
            <a:avLst/>
          </a:prstGeom>
        </p:spPr>
      </p:pic>
    </p:spTree>
    <p:extLst>
      <p:ext uri="{BB962C8B-B14F-4D97-AF65-F5344CB8AC3E}">
        <p14:creationId xmlns:p14="http://schemas.microsoft.com/office/powerpoint/2010/main" val="673317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757237" y="1500187"/>
            <a:ext cx="10677525" cy="3857625"/>
          </a:xfrm>
          <a:prstGeom prst="rect">
            <a:avLst/>
          </a:prstGeom>
        </p:spPr>
      </p:pic>
      <p:sp>
        <p:nvSpPr>
          <p:cNvPr id="3" name="TextBox 2"/>
          <p:cNvSpPr txBox="1"/>
          <p:nvPr/>
        </p:nvSpPr>
        <p:spPr>
          <a:xfrm>
            <a:off x="1289252" y="922713"/>
            <a:ext cx="9242974" cy="646331"/>
          </a:xfrm>
          <a:prstGeom prst="rect">
            <a:avLst/>
          </a:prstGeom>
          <a:solidFill>
            <a:schemeClr val="accent4">
              <a:lumMod val="40000"/>
              <a:lumOff val="60000"/>
            </a:schemeClr>
          </a:solidFill>
          <a:ln>
            <a:solidFill>
              <a:schemeClr val="tx1"/>
            </a:solidFill>
          </a:ln>
        </p:spPr>
        <p:txBody>
          <a:bodyPr wrap="square" rtlCol="0">
            <a:spAutoFit/>
          </a:bodyPr>
          <a:lstStyle/>
          <a:p>
            <a:r>
              <a:rPr lang="en-GB" dirty="0" smtClean="0"/>
              <a:t>If you need more than one travellers or you need to add a railcard, you need to do it prior to searching for train options. </a:t>
            </a:r>
            <a:endParaRPr lang="en-GB" dirty="0"/>
          </a:p>
        </p:txBody>
      </p:sp>
      <p:cxnSp>
        <p:nvCxnSpPr>
          <p:cNvPr id="7" name="Straight Arrow Connector 6"/>
          <p:cNvCxnSpPr/>
          <p:nvPr/>
        </p:nvCxnSpPr>
        <p:spPr>
          <a:xfrm flipH="1">
            <a:off x="1421476" y="1292045"/>
            <a:ext cx="2261062" cy="944079"/>
          </a:xfrm>
          <a:prstGeom prst="straightConnector1">
            <a:avLst/>
          </a:prstGeom>
          <a:ln w="28575">
            <a:solidFill>
              <a:schemeClr val="accent4">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3283527" y="1292045"/>
            <a:ext cx="3017520" cy="860951"/>
          </a:xfrm>
          <a:prstGeom prst="straightConnector1">
            <a:avLst/>
          </a:prstGeom>
          <a:ln w="28575">
            <a:solidFill>
              <a:schemeClr val="accent4">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7546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790575" y="1671637"/>
            <a:ext cx="10610850" cy="3514725"/>
          </a:xfrm>
          <a:prstGeom prst="rect">
            <a:avLst/>
          </a:prstGeom>
        </p:spPr>
      </p:pic>
      <p:sp>
        <p:nvSpPr>
          <p:cNvPr id="3" name="TextBox 2"/>
          <p:cNvSpPr txBox="1"/>
          <p:nvPr/>
        </p:nvSpPr>
        <p:spPr>
          <a:xfrm>
            <a:off x="790575" y="831273"/>
            <a:ext cx="5934421" cy="646331"/>
          </a:xfrm>
          <a:prstGeom prst="rect">
            <a:avLst/>
          </a:prstGeom>
          <a:solidFill>
            <a:schemeClr val="accent4">
              <a:lumMod val="40000"/>
              <a:lumOff val="60000"/>
            </a:schemeClr>
          </a:solidFill>
          <a:ln>
            <a:solidFill>
              <a:schemeClr val="tx1"/>
            </a:solidFill>
          </a:ln>
        </p:spPr>
        <p:txBody>
          <a:bodyPr wrap="square" rtlCol="0">
            <a:spAutoFit/>
          </a:bodyPr>
          <a:lstStyle/>
          <a:p>
            <a:r>
              <a:rPr lang="en-GB" dirty="0" smtClean="0"/>
              <a:t>If you need more than an Economy seat you need to select the ticket type prior to searching for flights</a:t>
            </a:r>
            <a:endParaRPr lang="en-GB" dirty="0"/>
          </a:p>
        </p:txBody>
      </p:sp>
      <p:cxnSp>
        <p:nvCxnSpPr>
          <p:cNvPr id="5" name="Straight Arrow Connector 4"/>
          <p:cNvCxnSpPr/>
          <p:nvPr/>
        </p:nvCxnSpPr>
        <p:spPr>
          <a:xfrm flipH="1">
            <a:off x="2851265" y="1205345"/>
            <a:ext cx="665019" cy="1105593"/>
          </a:xfrm>
          <a:prstGeom prst="straightConnector1">
            <a:avLst/>
          </a:prstGeom>
          <a:ln w="28575">
            <a:solidFill>
              <a:schemeClr val="accent4">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0923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29020" y="649605"/>
            <a:ext cx="6115050" cy="4095750"/>
          </a:xfrm>
          <a:prstGeom prst="rect">
            <a:avLst/>
          </a:prstGeom>
        </p:spPr>
      </p:pic>
      <p:sp>
        <p:nvSpPr>
          <p:cNvPr id="4" name="TextBox 3"/>
          <p:cNvSpPr txBox="1"/>
          <p:nvPr/>
        </p:nvSpPr>
        <p:spPr>
          <a:xfrm>
            <a:off x="6874625" y="764771"/>
            <a:ext cx="4754880" cy="1200329"/>
          </a:xfrm>
          <a:prstGeom prst="rect">
            <a:avLst/>
          </a:prstGeom>
          <a:solidFill>
            <a:schemeClr val="accent4">
              <a:lumMod val="40000"/>
              <a:lumOff val="60000"/>
            </a:schemeClr>
          </a:solidFill>
          <a:ln>
            <a:solidFill>
              <a:schemeClr val="tx1"/>
            </a:solidFill>
          </a:ln>
        </p:spPr>
        <p:txBody>
          <a:bodyPr wrap="square" rtlCol="0">
            <a:spAutoFit/>
          </a:bodyPr>
          <a:lstStyle/>
          <a:p>
            <a:r>
              <a:rPr lang="en-GB" dirty="0" smtClean="0"/>
              <a:t>When adding a traveller it sometimes helps to only type part of the name and allow the system to auto populate. Some people have more than one profile so make sure to use the correct one</a:t>
            </a:r>
            <a:endParaRPr lang="en-GB" dirty="0"/>
          </a:p>
        </p:txBody>
      </p:sp>
    </p:spTree>
    <p:extLst>
      <p:ext uri="{BB962C8B-B14F-4D97-AF65-F5344CB8AC3E}">
        <p14:creationId xmlns:p14="http://schemas.microsoft.com/office/powerpoint/2010/main" val="1682707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41069" y="305146"/>
            <a:ext cx="7620000" cy="5981700"/>
          </a:xfrm>
          <a:prstGeom prst="rect">
            <a:avLst/>
          </a:prstGeom>
        </p:spPr>
      </p:pic>
      <p:sp>
        <p:nvSpPr>
          <p:cNvPr id="3" name="TextBox 2"/>
          <p:cNvSpPr txBox="1"/>
          <p:nvPr/>
        </p:nvSpPr>
        <p:spPr>
          <a:xfrm>
            <a:off x="6417424" y="1602272"/>
            <a:ext cx="4779820" cy="646331"/>
          </a:xfrm>
          <a:prstGeom prst="rect">
            <a:avLst/>
          </a:prstGeom>
          <a:solidFill>
            <a:schemeClr val="accent4">
              <a:lumMod val="40000"/>
              <a:lumOff val="60000"/>
            </a:schemeClr>
          </a:solidFill>
          <a:ln>
            <a:solidFill>
              <a:schemeClr val="tx1"/>
            </a:solidFill>
          </a:ln>
        </p:spPr>
        <p:txBody>
          <a:bodyPr wrap="square" rtlCol="0">
            <a:spAutoFit/>
          </a:bodyPr>
          <a:lstStyle/>
          <a:p>
            <a:r>
              <a:rPr lang="en-GB" dirty="0" smtClean="0"/>
              <a:t>Sometimes you will see this box, if the trip is not out of policy ignore it or put n/a </a:t>
            </a:r>
            <a:endParaRPr lang="en-GB" dirty="0"/>
          </a:p>
        </p:txBody>
      </p:sp>
      <p:sp>
        <p:nvSpPr>
          <p:cNvPr id="4" name="TextBox 3"/>
          <p:cNvSpPr txBox="1"/>
          <p:nvPr/>
        </p:nvSpPr>
        <p:spPr>
          <a:xfrm>
            <a:off x="6417424" y="3075708"/>
            <a:ext cx="5478087" cy="1754326"/>
          </a:xfrm>
          <a:prstGeom prst="rect">
            <a:avLst/>
          </a:prstGeom>
          <a:solidFill>
            <a:schemeClr val="accent4">
              <a:lumMod val="40000"/>
              <a:lumOff val="60000"/>
            </a:schemeClr>
          </a:solidFill>
          <a:ln>
            <a:solidFill>
              <a:schemeClr val="tx1"/>
            </a:solidFill>
          </a:ln>
        </p:spPr>
        <p:txBody>
          <a:bodyPr wrap="square" rtlCol="0">
            <a:spAutoFit/>
          </a:bodyPr>
          <a:lstStyle/>
          <a:p>
            <a:r>
              <a:rPr lang="en-GB" dirty="0" smtClean="0"/>
              <a:t>As you can see in the activity code section, by entering</a:t>
            </a:r>
          </a:p>
          <a:p>
            <a:r>
              <a:rPr lang="en-GB" dirty="0" smtClean="0"/>
              <a:t>part of a code you get a drop down list of usable codes. By adding more digits the appropriate code will appear. Just select the one you require.</a:t>
            </a:r>
          </a:p>
          <a:p>
            <a:r>
              <a:rPr lang="en-GB" dirty="0" smtClean="0"/>
              <a:t>If your code does not appear you should check to make</a:t>
            </a:r>
          </a:p>
          <a:p>
            <a:r>
              <a:rPr lang="en-GB" dirty="0" smtClean="0"/>
              <a:t>sure it is an active code and task code (if required).</a:t>
            </a:r>
            <a:endParaRPr lang="en-GB" dirty="0"/>
          </a:p>
        </p:txBody>
      </p:sp>
    </p:spTree>
    <p:extLst>
      <p:ext uri="{BB962C8B-B14F-4D97-AF65-F5344CB8AC3E}">
        <p14:creationId xmlns:p14="http://schemas.microsoft.com/office/powerpoint/2010/main" val="3349998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82385" y="2067807"/>
            <a:ext cx="6076950" cy="2924175"/>
          </a:xfrm>
          <a:prstGeom prst="rect">
            <a:avLst/>
          </a:prstGeom>
        </p:spPr>
      </p:pic>
      <p:sp>
        <p:nvSpPr>
          <p:cNvPr id="3" name="TextBox 2"/>
          <p:cNvSpPr txBox="1"/>
          <p:nvPr/>
        </p:nvSpPr>
        <p:spPr>
          <a:xfrm>
            <a:off x="382385" y="1421476"/>
            <a:ext cx="9385069" cy="646331"/>
          </a:xfrm>
          <a:prstGeom prst="rect">
            <a:avLst/>
          </a:prstGeom>
          <a:solidFill>
            <a:schemeClr val="accent4">
              <a:lumMod val="40000"/>
              <a:lumOff val="60000"/>
            </a:schemeClr>
          </a:solidFill>
          <a:ln>
            <a:solidFill>
              <a:schemeClr val="tx1"/>
            </a:solidFill>
          </a:ln>
        </p:spPr>
        <p:txBody>
          <a:bodyPr wrap="square" rtlCol="0">
            <a:spAutoFit/>
          </a:bodyPr>
          <a:lstStyle/>
          <a:p>
            <a:r>
              <a:rPr lang="en-GB" b="1" dirty="0"/>
              <a:t>Useful tip</a:t>
            </a:r>
            <a:r>
              <a:rPr lang="en-GB" dirty="0"/>
              <a:t>, </a:t>
            </a:r>
            <a:r>
              <a:rPr lang="en-GB" dirty="0" smtClean="0"/>
              <a:t>When you have entered your code if you hover over the </a:t>
            </a:r>
            <a:r>
              <a:rPr lang="en-GB" b="1" dirty="0" smtClean="0">
                <a:solidFill>
                  <a:srgbClr val="00B050"/>
                </a:solidFill>
              </a:rPr>
              <a:t>?</a:t>
            </a:r>
            <a:r>
              <a:rPr lang="en-GB" dirty="0" smtClean="0"/>
              <a:t>  The </a:t>
            </a:r>
            <a:r>
              <a:rPr lang="en-GB" dirty="0"/>
              <a:t>system will display the </a:t>
            </a:r>
            <a:r>
              <a:rPr lang="en-GB" b="1" dirty="0" smtClean="0"/>
              <a:t>Code, Description</a:t>
            </a:r>
            <a:r>
              <a:rPr lang="en-GB" b="1" dirty="0"/>
              <a:t>, </a:t>
            </a:r>
            <a:r>
              <a:rPr lang="en-GB" b="1" dirty="0" smtClean="0"/>
              <a:t>Organization, </a:t>
            </a:r>
            <a:r>
              <a:rPr lang="en-GB" dirty="0" smtClean="0"/>
              <a:t>and </a:t>
            </a:r>
            <a:r>
              <a:rPr lang="en-GB" b="1" dirty="0" smtClean="0"/>
              <a:t>Approver</a:t>
            </a:r>
            <a:endParaRPr lang="en-GB" dirty="0"/>
          </a:p>
        </p:txBody>
      </p:sp>
    </p:spTree>
    <p:extLst>
      <p:ext uri="{BB962C8B-B14F-4D97-AF65-F5344CB8AC3E}">
        <p14:creationId xmlns:p14="http://schemas.microsoft.com/office/powerpoint/2010/main" val="2107813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128712" y="523875"/>
            <a:ext cx="9934575" cy="5810250"/>
          </a:xfrm>
          <a:prstGeom prst="rect">
            <a:avLst/>
          </a:prstGeom>
        </p:spPr>
      </p:pic>
      <p:sp>
        <p:nvSpPr>
          <p:cNvPr id="3" name="TextBox 2"/>
          <p:cNvSpPr txBox="1"/>
          <p:nvPr/>
        </p:nvSpPr>
        <p:spPr>
          <a:xfrm>
            <a:off x="6666808" y="5353397"/>
            <a:ext cx="4281054" cy="369332"/>
          </a:xfrm>
          <a:prstGeom prst="rect">
            <a:avLst/>
          </a:prstGeom>
          <a:solidFill>
            <a:schemeClr val="accent4">
              <a:lumMod val="40000"/>
              <a:lumOff val="60000"/>
            </a:schemeClr>
          </a:solidFill>
          <a:ln>
            <a:solidFill>
              <a:schemeClr val="tx1"/>
            </a:solidFill>
          </a:ln>
        </p:spPr>
        <p:txBody>
          <a:bodyPr wrap="square" rtlCol="0">
            <a:spAutoFit/>
          </a:bodyPr>
          <a:lstStyle/>
          <a:p>
            <a:r>
              <a:rPr lang="en-GB" dirty="0" smtClean="0"/>
              <a:t>Contact details for these can be found </a:t>
            </a:r>
            <a:r>
              <a:rPr lang="en-GB" dirty="0" smtClean="0">
                <a:hlinkClick r:id="rId3"/>
              </a:rPr>
              <a:t>here</a:t>
            </a:r>
            <a:endParaRPr lang="en-GB" dirty="0"/>
          </a:p>
        </p:txBody>
      </p:sp>
    </p:spTree>
    <p:extLst>
      <p:ext uri="{BB962C8B-B14F-4D97-AF65-F5344CB8AC3E}">
        <p14:creationId xmlns:p14="http://schemas.microsoft.com/office/powerpoint/2010/main" val="3199083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7775" y="117693"/>
            <a:ext cx="10590414" cy="6186309"/>
          </a:xfrm>
          <a:prstGeom prst="rect">
            <a:avLst/>
          </a:prstGeom>
          <a:solidFill>
            <a:schemeClr val="accent4">
              <a:lumMod val="40000"/>
              <a:lumOff val="60000"/>
            </a:schemeClr>
          </a:solidFill>
          <a:ln>
            <a:solidFill>
              <a:schemeClr val="tx1"/>
            </a:solidFill>
          </a:ln>
        </p:spPr>
        <p:txBody>
          <a:bodyPr wrap="square" rtlCol="0">
            <a:spAutoFit/>
          </a:bodyPr>
          <a:lstStyle/>
          <a:p>
            <a:r>
              <a:rPr lang="en-GB" dirty="0" smtClean="0"/>
              <a:t>Staff and PGR’s get look not book access. Staff can get booker access by having a line or ops manager emailing THD and confirming this is required. </a:t>
            </a:r>
            <a:endParaRPr lang="en-GB" dirty="0" smtClean="0"/>
          </a:p>
          <a:p>
            <a:r>
              <a:rPr lang="en-GB" dirty="0" smtClean="0"/>
              <a:t>PGT’s </a:t>
            </a:r>
            <a:r>
              <a:rPr lang="en-GB" dirty="0" smtClean="0"/>
              <a:t>and students can only be added as a traveller on a trip and do not get access to KT (see user guides*)</a:t>
            </a:r>
          </a:p>
          <a:p>
            <a:endParaRPr lang="en-GB" dirty="0"/>
          </a:p>
          <a:p>
            <a:r>
              <a:rPr lang="en-GB" dirty="0" smtClean="0"/>
              <a:t>Honorary or non-substantive (i.e. casuals) staff need to be added manually, again email THD and let us know a contract end date for any non-substantive staff</a:t>
            </a:r>
          </a:p>
          <a:p>
            <a:endParaRPr lang="en-GB" dirty="0"/>
          </a:p>
          <a:p>
            <a:pPr lvl="0"/>
            <a:r>
              <a:rPr lang="en-GB" dirty="0">
                <a:solidFill>
                  <a:prstClr val="black"/>
                </a:solidFill>
              </a:rPr>
              <a:t>Further information, </a:t>
            </a:r>
            <a:r>
              <a:rPr lang="en-GB" dirty="0" smtClean="0">
                <a:solidFill>
                  <a:prstClr val="black"/>
                </a:solidFill>
              </a:rPr>
              <a:t>training/user guides* </a:t>
            </a:r>
            <a:r>
              <a:rPr lang="en-GB" dirty="0">
                <a:solidFill>
                  <a:prstClr val="black"/>
                </a:solidFill>
              </a:rPr>
              <a:t>and travel insurance information can be found </a:t>
            </a:r>
            <a:r>
              <a:rPr lang="en-GB" dirty="0">
                <a:solidFill>
                  <a:prstClr val="black"/>
                </a:solidFill>
                <a:hlinkClick r:id="rId2"/>
              </a:rPr>
              <a:t>here</a:t>
            </a:r>
            <a:r>
              <a:rPr lang="en-GB" dirty="0">
                <a:solidFill>
                  <a:prstClr val="black"/>
                </a:solidFill>
              </a:rPr>
              <a:t> on StaffNet</a:t>
            </a:r>
          </a:p>
          <a:p>
            <a:endParaRPr lang="en-GB" dirty="0"/>
          </a:p>
          <a:p>
            <a:r>
              <a:rPr lang="en-GB" dirty="0" smtClean="0"/>
              <a:t>The Compliance and Risk Office have details on various risk assessments which can be found </a:t>
            </a:r>
            <a:r>
              <a:rPr lang="en-GB" dirty="0" smtClean="0">
                <a:hlinkClick r:id="rId3"/>
              </a:rPr>
              <a:t>here</a:t>
            </a:r>
            <a:endParaRPr lang="en-GB" dirty="0" smtClean="0"/>
          </a:p>
          <a:p>
            <a:endParaRPr lang="en-GB" dirty="0"/>
          </a:p>
          <a:p>
            <a:r>
              <a:rPr lang="en-GB" u="sng" dirty="0">
                <a:hlinkClick r:id="rId4"/>
              </a:rPr>
              <a:t>KT Traveller Profile</a:t>
            </a:r>
            <a:endParaRPr lang="en-GB" dirty="0"/>
          </a:p>
          <a:p>
            <a:r>
              <a:rPr lang="en-GB" u="sng" dirty="0">
                <a:hlinkClick r:id="rId5"/>
              </a:rPr>
              <a:t>KT Online full User guide</a:t>
            </a:r>
            <a:endParaRPr lang="en-GB" dirty="0"/>
          </a:p>
          <a:p>
            <a:r>
              <a:rPr lang="en-GB" u="sng" dirty="0">
                <a:hlinkClick r:id="rId6"/>
              </a:rPr>
              <a:t>Online Approval guide</a:t>
            </a:r>
            <a:endParaRPr lang="en-GB" dirty="0"/>
          </a:p>
          <a:p>
            <a:r>
              <a:rPr lang="en-GB" u="sng" dirty="0">
                <a:hlinkClick r:id="rId7"/>
              </a:rPr>
              <a:t>Travel advice booklet</a:t>
            </a:r>
            <a:endParaRPr lang="en-GB" dirty="0"/>
          </a:p>
          <a:p>
            <a:r>
              <a:rPr lang="en-GB" u="sng" dirty="0">
                <a:hlinkClick r:id="rId8"/>
              </a:rPr>
              <a:t>KT Mobile App</a:t>
            </a:r>
            <a:endParaRPr lang="en-GB" dirty="0"/>
          </a:p>
          <a:p>
            <a:r>
              <a:rPr lang="en-GB" u="sng" dirty="0">
                <a:hlinkClick r:id="rId9"/>
              </a:rPr>
              <a:t>Key Travel Hints and Tips</a:t>
            </a:r>
            <a:endParaRPr lang="en-GB" dirty="0"/>
          </a:p>
          <a:p>
            <a:r>
              <a:rPr lang="en-GB" u="sng" dirty="0">
                <a:hlinkClick r:id="rId10"/>
              </a:rPr>
              <a:t>Group Travel</a:t>
            </a:r>
            <a:endParaRPr lang="en-GB" dirty="0"/>
          </a:p>
          <a:p>
            <a:r>
              <a:rPr lang="en-GB" u="sng" dirty="0">
                <a:hlinkClick r:id="rId11"/>
              </a:rPr>
              <a:t>Changes and Cancellations</a:t>
            </a:r>
            <a:endParaRPr lang="en-GB" dirty="0"/>
          </a:p>
          <a:p>
            <a:r>
              <a:rPr lang="en-GB" u="sng" dirty="0">
                <a:hlinkClick r:id="rId12"/>
              </a:rPr>
              <a:t>Baggage</a:t>
            </a:r>
            <a:endParaRPr lang="en-GB" dirty="0"/>
          </a:p>
          <a:p>
            <a:r>
              <a:rPr lang="en-GB" u="sng" dirty="0">
                <a:hlinkClick r:id="rId13"/>
              </a:rPr>
              <a:t>Euro Rail User Guide</a:t>
            </a:r>
            <a:endParaRPr lang="en-GB" dirty="0"/>
          </a:p>
          <a:p>
            <a:endParaRPr lang="en-GB" dirty="0"/>
          </a:p>
        </p:txBody>
      </p:sp>
    </p:spTree>
    <p:extLst>
      <p:ext uri="{BB962C8B-B14F-4D97-AF65-F5344CB8AC3E}">
        <p14:creationId xmlns:p14="http://schemas.microsoft.com/office/powerpoint/2010/main" val="13221419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254</TotalTime>
  <Words>408</Words>
  <Application>Microsoft Office PowerPoint</Application>
  <PresentationFormat>Widescreen</PresentationFormat>
  <Paragraphs>30</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        Key Travel Hints and Tips   Page 2 Trains   Page 3 Flights   Page 4 Travellers   Page 5 Out of Policy message   Page 5-7 Activity Codes   Page 8 Access, User guides and other info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 Travel Hints and Tips</dc:title>
  <dc:creator>Mark Scoular</dc:creator>
  <cp:lastModifiedBy>Mark Scoular</cp:lastModifiedBy>
  <cp:revision>13</cp:revision>
  <dcterms:created xsi:type="dcterms:W3CDTF">2022-05-17T09:57:19Z</dcterms:created>
  <dcterms:modified xsi:type="dcterms:W3CDTF">2022-05-17T14:37:06Z</dcterms:modified>
</cp:coreProperties>
</file>