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4"/>
  </p:notesMasterIdLst>
  <p:sldIdLst>
    <p:sldId id="256" r:id="rId5"/>
    <p:sldId id="257" r:id="rId6"/>
    <p:sldId id="258" r:id="rId7"/>
    <p:sldId id="259" r:id="rId8"/>
    <p:sldId id="260" r:id="rId9"/>
    <p:sldId id="261" r:id="rId10"/>
    <p:sldId id="262" r:id="rId11"/>
    <p:sldId id="263" r:id="rId12"/>
    <p:sldId id="264" r:id="rId13"/>
  </p:sldIdLst>
  <p:sldSz cx="18288000" cy="10287000"/>
  <p:notesSz cx="6858000" cy="9144000"/>
  <p:embeddedFontLst>
    <p:embeddedFont>
      <p:font typeface="Effra 1" panose="020B0604020202020204" charset="0"/>
      <p:regular r:id="rId15"/>
    </p:embeddedFont>
    <p:embeddedFont>
      <p:font typeface="Effra 2" panose="020B0806080202020204" charset="0"/>
      <p:regular r:id="rId16"/>
    </p:embeddedFont>
    <p:embeddedFont>
      <p:font typeface="Effra 3" panose="020B0604020202020204" charset="0"/>
      <p:regular r:id="rId17"/>
    </p:embeddedFont>
    <p:embeddedFont>
      <p:font typeface="Effra 4"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F60DF-D90A-421F-8DEA-F5995093DD1B}" v="4" dt="2025-08-28T15:21:11.147"/>
    <p1510:client id="{DC642F56-78FF-4007-9710-3B41496E621F}" v="159" dt="2025-08-28T15:38:05.899"/>
    <p1510:client id="{F6BC7AFE-6612-8103-2179-4E7232416CD0}" v="5" dt="2025-08-28T15:09:27.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font" Target="fonts/font4.fntdata" Id="rId18" /><Relationship Type="http://schemas.openxmlformats.org/officeDocument/2006/relationships/customXml" Target="../customXml/item3.xml" Id="rId3" /><Relationship Type="http://schemas.openxmlformats.org/officeDocument/2006/relationships/theme" Target="theme/theme1.xml" Id="rId21"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font" Target="fonts/font3.fntdata" Id="rId17" /><Relationship Type="http://schemas.openxmlformats.org/officeDocument/2006/relationships/customXml" Target="../customXml/item2.xml" Id="rId2" /><Relationship Type="http://schemas.openxmlformats.org/officeDocument/2006/relationships/font" Target="fonts/font2.fntdata" Id="rId16" /><Relationship Type="http://schemas.openxmlformats.org/officeDocument/2006/relationships/viewProps" Target="viewProps.xml" Id="rId20"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microsoft.com/office/2015/10/relationships/revisionInfo" Target="revisionInfo.xml" Id="rId24" /><Relationship Type="http://schemas.openxmlformats.org/officeDocument/2006/relationships/slide" Target="slides/slide1.xml" Id="rId5" /><Relationship Type="http://schemas.openxmlformats.org/officeDocument/2006/relationships/font" Target="fonts/font1.fntdata" Id="rId15" /><Relationship Type="http://schemas.openxmlformats.org/officeDocument/2006/relationships/slide" Target="slides/slide6.xml" Id="rId10" /><Relationship Type="http://schemas.openxmlformats.org/officeDocument/2006/relationships/presProps" Target="presProps.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notesMaster" Target="notesMasters/notesMaster1.xml" Id="rId14" /><Relationship Type="http://schemas.openxmlformats.org/officeDocument/2006/relationships/tableStyles" Target="tableStyles.xml" Id="rId22"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seed.hub@manchester.ac.u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Welcome to the SEED Student Support and Experience team. We'll be your first point of contact for any queries you may have during your time at Manchester, so we wanted to take the time to introduce ourselves and our services.</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4253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Our Information, Advice, and Guidance (IAG) team is based in the Student Support Hub, and is here to be your first port of call for any queries or support you need during your time at university. If we don't know the answer, we'll find it for you. If you're unsure where to go for something, come to us!</a:t>
            </a:r>
          </a:p>
          <a:p>
            <a:r>
              <a:rPr lang="en-US"/>
              <a:t>Examples of the services we offer are:</a:t>
            </a:r>
            <a:endParaRPr lang="en-US">
              <a:ea typeface="Calibri"/>
              <a:cs typeface="Calibri"/>
            </a:endParaRPr>
          </a:p>
          <a:p>
            <a:pPr marL="171450" indent="-171450">
              <a:buFont typeface="Arial"/>
              <a:buChar char="•"/>
            </a:pPr>
            <a:r>
              <a:rPr lang="en-US"/>
              <a:t>Help with university procedures and policies</a:t>
            </a:r>
            <a:endParaRPr lang="en-US">
              <a:ea typeface="Calibri"/>
              <a:cs typeface="Calibri"/>
            </a:endParaRPr>
          </a:p>
          <a:p>
            <a:pPr marL="171450" indent="-171450">
              <a:buFont typeface="Arial"/>
              <a:buChar char="•"/>
            </a:pPr>
            <a:r>
              <a:rPr lang="en-US"/>
              <a:t>Guidance on course selection and registration</a:t>
            </a:r>
            <a:endParaRPr lang="en-US">
              <a:ea typeface="Calibri"/>
              <a:cs typeface="Calibri"/>
            </a:endParaRPr>
          </a:p>
          <a:p>
            <a:pPr marL="171450" indent="-171450">
              <a:buFont typeface="Arial"/>
              <a:buChar char="•"/>
            </a:pPr>
            <a:r>
              <a:rPr lang="en-US"/>
              <a:t>Document requests</a:t>
            </a:r>
            <a:endParaRPr lang="en-US">
              <a:ea typeface="Calibri"/>
              <a:cs typeface="Calibri"/>
            </a:endParaRPr>
          </a:p>
          <a:p>
            <a:pPr marL="171450" indent="-171450">
              <a:buFont typeface="Arial"/>
              <a:buChar char="•"/>
            </a:pPr>
            <a:r>
              <a:rPr lang="en-US"/>
              <a:t>Assistance with finding resources and information</a:t>
            </a:r>
            <a:endParaRPr lang="en-US">
              <a:ea typeface="Calibri"/>
              <a:cs typeface="Calibri"/>
            </a:endParaRPr>
          </a:p>
          <a:p>
            <a:pPr marL="171450" indent="-171450">
              <a:buFont typeface="Arial"/>
              <a:buChar char="•"/>
            </a:pPr>
            <a:r>
              <a:rPr lang="en-US"/>
              <a:t>Referral to other university services</a:t>
            </a:r>
            <a:endParaRPr lang="en-US">
              <a:ea typeface="Calibri"/>
              <a:cs typeface="Calibri"/>
            </a:endParaRPr>
          </a:p>
          <a:p>
            <a:pPr marL="171450" indent="-171450">
              <a:buFont typeface="Arial"/>
              <a:buChar char="•"/>
            </a:pPr>
            <a:r>
              <a:rPr lang="en-US"/>
              <a:t>Appeals and complaints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92871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You can email us at </a:t>
            </a:r>
            <a:r>
              <a:rPr lang="en-US">
                <a:hlinkClick r:id="rId3"/>
              </a:rPr>
              <a:t>seed.hub@manchester.ac.uk</a:t>
            </a:r>
            <a:r>
              <a:rPr lang="en-US"/>
              <a:t> and you can find us in-person on the ground floor of the Humanities Bridgeford Street Building. We're open Monday-Friday 9-5.</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14778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In the SEED Student Support Hub, we often have various student activities taking place such as free breakfasts during exam season, craft events, dog therapy and seasonal celebrations. </a:t>
            </a:r>
          </a:p>
          <a:p>
            <a:r>
              <a:rPr lang="en-US"/>
              <a:t>Other activities that take place in SEED are the SEED Employability Champion scheme, study skills sessions, and we also have the careers service come into the Hub to support you. Do keep an eye out for new events throughout the year!</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20525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Wellbeing Team is dedicated to supporting your wellbeing needs while you are with us here in Manchester. While we are a separate team from the SEED Student Support Hub, we work closely together to ensure you have comprehensive support. Some of the main things we support with are: </a:t>
            </a:r>
          </a:p>
          <a:p>
            <a:pPr marL="171450" indent="-171450">
              <a:buFont typeface="Arial"/>
              <a:buChar char="•"/>
            </a:pPr>
            <a:r>
              <a:rPr lang="en-US"/>
              <a:t>Mitigating Circumstances and Extensions </a:t>
            </a:r>
            <a:endParaRPr lang="en-US">
              <a:ea typeface="Calibri"/>
              <a:cs typeface="Calibri"/>
            </a:endParaRPr>
          </a:p>
          <a:p>
            <a:pPr marL="171450" indent="-171450">
              <a:buFont typeface="Arial"/>
              <a:buChar char="•"/>
            </a:pPr>
            <a:r>
              <a:rPr lang="en-US"/>
              <a:t>Disability support </a:t>
            </a:r>
            <a:endParaRPr lang="en-US">
              <a:ea typeface="Calibri"/>
              <a:cs typeface="Calibri"/>
            </a:endParaRPr>
          </a:p>
          <a:p>
            <a:pPr marL="171450" indent="-171450">
              <a:buFont typeface="Arial"/>
              <a:buChar char="•"/>
            </a:pPr>
            <a:r>
              <a:rPr lang="en-US"/>
              <a:t>Interruptions and Withdrawals </a:t>
            </a:r>
            <a:endParaRPr lang="en-US">
              <a:ea typeface="Calibri"/>
              <a:cs typeface="Calibri"/>
            </a:endParaRPr>
          </a:p>
          <a:p>
            <a:pPr marL="171450" indent="-171450">
              <a:buFont typeface="Arial"/>
              <a:buChar char="•"/>
            </a:pPr>
            <a:r>
              <a:rPr lang="en-US"/>
              <a:t>DBS checks for school placements </a:t>
            </a:r>
            <a:endParaRPr lang="en-US">
              <a:ea typeface="Calibri"/>
              <a:cs typeface="Calibri"/>
            </a:endParaRPr>
          </a:p>
          <a:p>
            <a:pPr marL="171450" indent="-171450">
              <a:buFont typeface="Arial"/>
              <a:buChar char="•"/>
            </a:pPr>
            <a:r>
              <a:rPr lang="en-US"/>
              <a:t>General wellbeing concerns </a:t>
            </a:r>
            <a:endParaRPr lang="en-US">
              <a:ea typeface="Calibri"/>
              <a:cs typeface="Calibri"/>
            </a:endParaRPr>
          </a:p>
          <a:p>
            <a:pPr marL="171450" indent="-171450">
              <a:buFont typeface="Arial"/>
              <a:buChar char="•"/>
            </a:pPr>
            <a:r>
              <a:rPr lang="en-US"/>
              <a:t>Issues with attendance and engagement </a:t>
            </a:r>
            <a:endParaRPr lang="en-US">
              <a:ea typeface="Calibri"/>
              <a:cs typeface="Calibri"/>
            </a:endParaRPr>
          </a:p>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addition to the support already mentioned, we are also a signposting service, meaning if you are struggling and need support we can signpost you to different support services available at the University, such as the Mental Health Support team, Occupational Health Service, the Disability Advisory Support Service (DASS) and Advice &amp; Response.</a:t>
            </a:r>
          </a:p>
          <a:p>
            <a:endParaRPr lang="en-US">
              <a:ea typeface="Calibri"/>
              <a:cs typeface="Calibri"/>
            </a:endParaRPr>
          </a:p>
          <a:p>
            <a:endParaRPr lang="en-US"/>
          </a:p>
          <a:p>
            <a:endParaRPr lang="en-US"/>
          </a:p>
          <a:p>
            <a:endParaRPr lang="en-US"/>
          </a:p>
          <a:p>
            <a:endParaRPr lang="en-US"/>
          </a:p>
          <a:p>
            <a:r>
              <a:rPr lang="en-US"/>
              <a:t>Our unique position:</a:t>
            </a:r>
            <a:endParaRPr lang="en-US">
              <a:ea typeface="Calibri"/>
              <a:cs typeface="Calibri"/>
            </a:endParaRPr>
          </a:p>
          <a:p>
            <a:r>
              <a:rPr lang="en-US"/>
              <a:t>- Finding the balance and considering different levels of identity when preparing content.</a:t>
            </a:r>
            <a:endParaRPr lang="en-US">
              <a:ea typeface="Calibri"/>
              <a:cs typeface="Calibri"/>
            </a:endParaRPr>
          </a:p>
          <a:p>
            <a:r>
              <a:rPr lang="en-US"/>
              <a:t>- Forging new relationships with departments, schools and the student union.</a:t>
            </a:r>
            <a:endParaRPr lang="en-US">
              <a:ea typeface="Calibri"/>
              <a:cs typeface="Calibri"/>
            </a:endParaRPr>
          </a:p>
          <a:p>
            <a:r>
              <a:rPr lang="en-US"/>
              <a:t>Our challenges:</a:t>
            </a:r>
            <a:endParaRPr lang="en-US">
              <a:ea typeface="Calibri"/>
              <a:cs typeface="Calibri"/>
            </a:endParaRPr>
          </a:p>
          <a:p>
            <a:r>
              <a:rPr lang="en-US"/>
              <a:t>- Understanding the school's needs and influencing change.</a:t>
            </a:r>
            <a:endParaRPr lang="en-US">
              <a:ea typeface="Calibri"/>
              <a:cs typeface="Calibri"/>
            </a:endParaRPr>
          </a:p>
          <a:p>
            <a:r>
              <a:rPr lang="en-US"/>
              <a:t>- Develop a comms plan that addresses the different stakeholders' needs.</a:t>
            </a:r>
            <a:endParaRPr lang="en-US">
              <a:ea typeface="Calibri"/>
              <a:cs typeface="Calibri"/>
            </a:endParaRPr>
          </a:p>
          <a:p>
            <a:endParaRPr lang="en-US"/>
          </a:p>
          <a:p>
            <a:r>
              <a:rPr lang="en-US"/>
              <a:t>Our solution:</a:t>
            </a:r>
            <a:endParaRPr lang="en-US">
              <a:ea typeface="Calibri"/>
              <a:cs typeface="Calibri"/>
            </a:endParaRPr>
          </a:p>
          <a:p>
            <a:r>
              <a:rPr lang="en-US"/>
              <a:t>- Build confidence and knowledge with our school colleagues through training and workshops.</a:t>
            </a:r>
            <a:endParaRPr lang="en-US">
              <a:ea typeface="Calibri"/>
              <a:cs typeface="Calibri"/>
            </a:endParaRPr>
          </a:p>
          <a:p>
            <a:r>
              <a:rPr lang="en-US"/>
              <a:t>- Provide tools to plan, schedule and initiate content from the team for welcome and beyond.</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You can stay up to date with everything  happening in SEED by checking in on the SEED Student community page, reading our student news letter, following us on </a:t>
            </a:r>
            <a:r>
              <a:rPr lang="en-US" err="1">
                <a:ea typeface="Calibri"/>
                <a:cs typeface="Calibri"/>
              </a:rPr>
              <a:t>instagram</a:t>
            </a:r>
            <a:r>
              <a:rPr lang="en-US">
                <a:ea typeface="Calibri"/>
                <a:cs typeface="Calibri"/>
              </a:rPr>
              <a:t> at </a:t>
            </a:r>
            <a:r>
              <a:rPr lang="en-US" err="1">
                <a:ea typeface="Calibri"/>
                <a:cs typeface="Calibri"/>
              </a:rPr>
              <a:t>uomseed</a:t>
            </a:r>
            <a:r>
              <a:rPr lang="en-US">
                <a:ea typeface="Calibri"/>
                <a:cs typeface="Calibri"/>
              </a:rPr>
              <a:t>, or by checking on Canvas. We update all of these regularly, so do keep an eye 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You can reach us at any time in the year via the above email addresses, or you can drop by the Student hub. If you want to chat about anything wellbeing related in a designated meeting, you can book a chat with one of our wellbeing team at the link above and they can direct you to the best support.</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50229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Thank you for listening, and we look forward to meeting you!</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86079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jpeg"/><Relationship Id="rId17" Type="http://schemas.openxmlformats.org/officeDocument/2006/relationships/image" Target="../media/image13.png"/><Relationship Id="rId2" Type="http://schemas.openxmlformats.org/officeDocument/2006/relationships/audio" Target="../media/media1.m4a"/><Relationship Id="rId16" Type="http://schemas.openxmlformats.org/officeDocument/2006/relationships/image" Target="../media/image12.jpeg"/><Relationship Id="rId1" Type="http://schemas.microsoft.com/office/2007/relationships/media" Target="../media/media1.m4a"/><Relationship Id="rId6" Type="http://schemas.openxmlformats.org/officeDocument/2006/relationships/image" Target="../media/image2.svg"/><Relationship Id="rId11" Type="http://schemas.openxmlformats.org/officeDocument/2006/relationships/image" Target="../media/image7.svg"/><Relationship Id="rId5" Type="http://schemas.openxmlformats.org/officeDocument/2006/relationships/image" Target="../media/image1.png"/><Relationship Id="rId15" Type="http://schemas.openxmlformats.org/officeDocument/2006/relationships/image" Target="../media/image11.jpe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5.jpeg"/><Relationship Id="rId14"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sv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svg"/><Relationship Id="rId11"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8.jpeg"/><Relationship Id="rId4" Type="http://schemas.openxmlformats.org/officeDocument/2006/relationships/notesSlide" Target="../notesSlides/notesSlide4.xml"/><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2.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sv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14.sv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hyperlink" Target="https://calendly.com/seed-wellbeing/meeting?month=2025-07"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svg"/><Relationship Id="rId11" Type="http://schemas.openxmlformats.org/officeDocument/2006/relationships/image" Target="../media/image15.png"/><Relationship Id="rId5" Type="http://schemas.openxmlformats.org/officeDocument/2006/relationships/image" Target="../media/image29.png"/><Relationship Id="rId10" Type="http://schemas.openxmlformats.org/officeDocument/2006/relationships/image" Target="../media/image7.sv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C2383"/>
        </a:solidFill>
        <a:effectLst/>
      </p:bgPr>
    </p:bg>
    <p:spTree>
      <p:nvGrpSpPr>
        <p:cNvPr id="1" name=""/>
        <p:cNvGrpSpPr/>
        <p:nvPr/>
      </p:nvGrpSpPr>
      <p:grpSpPr>
        <a:xfrm>
          <a:off x="0" y="0"/>
          <a:ext cx="0" cy="0"/>
          <a:chOff x="0" y="0"/>
          <a:chExt cx="0" cy="0"/>
        </a:xfrm>
      </p:grpSpPr>
      <p:sp>
        <p:nvSpPr>
          <p:cNvPr id="2" name="Freeform 2"/>
          <p:cNvSpPr/>
          <p:nvPr/>
        </p:nvSpPr>
        <p:spPr>
          <a:xfrm rot="-5208325">
            <a:off x="11755114" y="3855678"/>
            <a:ext cx="2685906" cy="1163901"/>
          </a:xfrm>
          <a:custGeom>
            <a:avLst/>
            <a:gdLst/>
            <a:ahLst/>
            <a:cxnLst/>
            <a:rect l="l" t="t" r="r" b="b"/>
            <a:pathLst>
              <a:path w="2685906" h="1163901">
                <a:moveTo>
                  <a:pt x="0" y="0"/>
                </a:moveTo>
                <a:lnTo>
                  <a:pt x="2685906" y="0"/>
                </a:lnTo>
                <a:lnTo>
                  <a:pt x="2685906" y="1163901"/>
                </a:lnTo>
                <a:lnTo>
                  <a:pt x="0" y="1163901"/>
                </a:lnTo>
                <a:lnTo>
                  <a:pt x="0" y="0"/>
                </a:lnTo>
                <a:close/>
              </a:path>
            </a:pathLst>
          </a:custGeom>
          <a:blipFill>
            <a:blip r:embed="rId5">
              <a:extLst>
                <a:ext uri="{96DAC541-7B7A-43D3-8B79-37D633B846F1}">
                  <asvg:svgBlip xmlns:asvg="http://schemas.microsoft.com/office/drawing/2016/SVG/main" r:embed="rId6"/>
                </a:ext>
              </a:extLst>
            </a:blip>
            <a:stretch>
              <a:fillRect t="-95121" r="-36376"/>
            </a:stretch>
          </a:blipFill>
        </p:spPr>
        <p:txBody>
          <a:bodyPr/>
          <a:lstStyle/>
          <a:p>
            <a:endParaRPr lang="en-GB"/>
          </a:p>
        </p:txBody>
      </p:sp>
      <p:grpSp>
        <p:nvGrpSpPr>
          <p:cNvPr id="3" name="Group 3"/>
          <p:cNvGrpSpPr/>
          <p:nvPr/>
        </p:nvGrpSpPr>
        <p:grpSpPr>
          <a:xfrm>
            <a:off x="8653876" y="878935"/>
            <a:ext cx="4484994" cy="3854292"/>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500"/>
            </a:solidFill>
          </p:spPr>
          <p:txBody>
            <a:bodyPr/>
            <a:lstStyle/>
            <a:p>
              <a:endParaRPr lang="en-GB"/>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964293" y="1882579"/>
            <a:ext cx="4484994" cy="3854292"/>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500"/>
            </a:solidFill>
          </p:spPr>
          <p:txBody>
            <a:bodyPr/>
            <a:lstStyle/>
            <a:p>
              <a:endParaRPr lang="en-GB"/>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1320409">
            <a:off x="12483037" y="1195854"/>
            <a:ext cx="1803684" cy="576920"/>
          </a:xfrm>
          <a:custGeom>
            <a:avLst/>
            <a:gdLst/>
            <a:ahLst/>
            <a:cxnLst/>
            <a:rect l="l" t="t" r="r" b="b"/>
            <a:pathLst>
              <a:path w="1803684" h="576920">
                <a:moveTo>
                  <a:pt x="0" y="0"/>
                </a:moveTo>
                <a:lnTo>
                  <a:pt x="1803684" y="0"/>
                </a:lnTo>
                <a:lnTo>
                  <a:pt x="1803684" y="576920"/>
                </a:lnTo>
                <a:lnTo>
                  <a:pt x="0" y="576920"/>
                </a:lnTo>
                <a:lnTo>
                  <a:pt x="0" y="0"/>
                </a:lnTo>
                <a:close/>
              </a:path>
            </a:pathLst>
          </a:custGeom>
          <a:blipFill>
            <a:blip r:embed="rId7">
              <a:extLst>
                <a:ext uri="{96DAC541-7B7A-43D3-8B79-37D633B846F1}">
                  <asvg:svgBlip xmlns:asvg="http://schemas.microsoft.com/office/drawing/2016/SVG/main" r:embed="rId8"/>
                </a:ext>
              </a:extLst>
            </a:blip>
            <a:stretch>
              <a:fillRect r="-173116" b="-124141"/>
            </a:stretch>
          </a:blipFill>
        </p:spPr>
        <p:txBody>
          <a:bodyPr/>
          <a:lstStyle/>
          <a:p>
            <a:endParaRPr lang="en-GB"/>
          </a:p>
        </p:txBody>
      </p:sp>
      <p:grpSp>
        <p:nvGrpSpPr>
          <p:cNvPr id="10" name="Group 10"/>
          <p:cNvGrpSpPr/>
          <p:nvPr/>
        </p:nvGrpSpPr>
        <p:grpSpPr>
          <a:xfrm>
            <a:off x="8843863" y="1028700"/>
            <a:ext cx="4105021" cy="3554763"/>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a:stretch>
                <a:fillRect l="-34758" t="-1937" b="-1937"/>
              </a:stretch>
            </a:blipFill>
          </p:spPr>
          <p:txBody>
            <a:bodyPr/>
            <a:lstStyle/>
            <a:p>
              <a:endParaRPr lang="en-GB"/>
            </a:p>
          </p:txBody>
        </p:sp>
      </p:grpSp>
      <p:sp>
        <p:nvSpPr>
          <p:cNvPr id="12" name="Freeform 12"/>
          <p:cNvSpPr/>
          <p:nvPr/>
        </p:nvSpPr>
        <p:spPr>
          <a:xfrm rot="7411636">
            <a:off x="14888401" y="5081615"/>
            <a:ext cx="3444505" cy="2501690"/>
          </a:xfrm>
          <a:custGeom>
            <a:avLst/>
            <a:gdLst/>
            <a:ahLst/>
            <a:cxnLst/>
            <a:rect l="l" t="t" r="r" b="b"/>
            <a:pathLst>
              <a:path w="3444505" h="2501690">
                <a:moveTo>
                  <a:pt x="0" y="0"/>
                </a:moveTo>
                <a:lnTo>
                  <a:pt x="3444505" y="0"/>
                </a:lnTo>
                <a:lnTo>
                  <a:pt x="3444505" y="2501691"/>
                </a:lnTo>
                <a:lnTo>
                  <a:pt x="0" y="2501691"/>
                </a:lnTo>
                <a:lnTo>
                  <a:pt x="0" y="0"/>
                </a:lnTo>
                <a:close/>
              </a:path>
            </a:pathLst>
          </a:custGeom>
          <a:blipFill>
            <a:blip r:embed="rId10">
              <a:extLst>
                <a:ext uri="{96DAC541-7B7A-43D3-8B79-37D633B846F1}">
                  <asvg:svgBlip xmlns:asvg="http://schemas.microsoft.com/office/drawing/2016/SVG/main" r:embed="rId11"/>
                </a:ext>
              </a:extLst>
            </a:blip>
            <a:stretch>
              <a:fillRect l="-39001"/>
            </a:stretch>
          </a:blipFill>
        </p:spPr>
        <p:txBody>
          <a:bodyPr/>
          <a:lstStyle/>
          <a:p>
            <a:endParaRPr lang="en-GB"/>
          </a:p>
        </p:txBody>
      </p:sp>
      <p:grpSp>
        <p:nvGrpSpPr>
          <p:cNvPr id="13" name="Group 13"/>
          <p:cNvGrpSpPr/>
          <p:nvPr/>
        </p:nvGrpSpPr>
        <p:grpSpPr>
          <a:xfrm>
            <a:off x="13154279" y="2032344"/>
            <a:ext cx="4105021" cy="3554763"/>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stretch>
                <a:fillRect l="-15109" r="-15109"/>
              </a:stretch>
            </a:blipFill>
          </p:spPr>
          <p:txBody>
            <a:bodyPr/>
            <a:lstStyle/>
            <a:p>
              <a:endParaRPr lang="en-GB"/>
            </a:p>
          </p:txBody>
        </p:sp>
      </p:grpSp>
      <p:sp>
        <p:nvSpPr>
          <p:cNvPr id="15" name="Freeform 15"/>
          <p:cNvSpPr/>
          <p:nvPr/>
        </p:nvSpPr>
        <p:spPr>
          <a:xfrm rot="-671980">
            <a:off x="9110655" y="6611630"/>
            <a:ext cx="1157028" cy="2257994"/>
          </a:xfrm>
          <a:custGeom>
            <a:avLst/>
            <a:gdLst/>
            <a:ahLst/>
            <a:cxnLst/>
            <a:rect l="l" t="t" r="r" b="b"/>
            <a:pathLst>
              <a:path w="1157028" h="2257994">
                <a:moveTo>
                  <a:pt x="0" y="0"/>
                </a:moveTo>
                <a:lnTo>
                  <a:pt x="1157028" y="0"/>
                </a:lnTo>
                <a:lnTo>
                  <a:pt x="1157028" y="2257994"/>
                </a:lnTo>
                <a:lnTo>
                  <a:pt x="0" y="2257994"/>
                </a:lnTo>
                <a:lnTo>
                  <a:pt x="0" y="0"/>
                </a:lnTo>
                <a:close/>
              </a:path>
            </a:pathLst>
          </a:custGeom>
          <a:blipFill>
            <a:blip r:embed="rId13">
              <a:extLst>
                <a:ext uri="{96DAC541-7B7A-43D3-8B79-37D633B846F1}">
                  <asvg:svgBlip xmlns:asvg="http://schemas.microsoft.com/office/drawing/2016/SVG/main" r:embed="rId14"/>
                </a:ext>
              </a:extLst>
            </a:blip>
            <a:stretch>
              <a:fillRect t="-13344" r="-297657"/>
            </a:stretch>
          </a:blipFill>
        </p:spPr>
        <p:txBody>
          <a:bodyPr/>
          <a:lstStyle/>
          <a:p>
            <a:endParaRPr lang="en-GB"/>
          </a:p>
        </p:txBody>
      </p:sp>
      <p:grpSp>
        <p:nvGrpSpPr>
          <p:cNvPr id="16" name="Group 16"/>
          <p:cNvGrpSpPr/>
          <p:nvPr/>
        </p:nvGrpSpPr>
        <p:grpSpPr>
          <a:xfrm>
            <a:off x="9817343" y="5553773"/>
            <a:ext cx="4484994" cy="3854292"/>
            <a:chOff x="0" y="0"/>
            <a:chExt cx="812800" cy="698500"/>
          </a:xfrm>
        </p:grpSpPr>
        <p:sp>
          <p:nvSpPr>
            <p:cNvPr id="17" name="Freeform 1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500"/>
            </a:solidFill>
          </p:spPr>
          <p:txBody>
            <a:bodyPr/>
            <a:lstStyle/>
            <a:p>
              <a:endParaRPr lang="en-GB"/>
            </a:p>
          </p:txBody>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5402736" y="4754526"/>
            <a:ext cx="4484994" cy="3854292"/>
            <a:chOff x="0" y="0"/>
            <a:chExt cx="812800" cy="698500"/>
          </a:xfrm>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500"/>
            </a:solidFill>
          </p:spPr>
          <p:txBody>
            <a:bodyPr/>
            <a:lstStyle/>
            <a:p>
              <a:endParaRPr lang="en-GB"/>
            </a:p>
          </p:txBody>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592723" y="4904291"/>
            <a:ext cx="4105021" cy="3554763"/>
            <a:chOff x="0" y="0"/>
            <a:chExt cx="4282440" cy="3708400"/>
          </a:xfrm>
        </p:grpSpPr>
        <p:sp>
          <p:nvSpPr>
            <p:cNvPr id="23" name="Freeform 2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5"/>
              <a:stretch>
                <a:fillRect l="-14865" r="-14865"/>
              </a:stretch>
            </a:blipFill>
          </p:spPr>
          <p:txBody>
            <a:bodyPr/>
            <a:lstStyle/>
            <a:p>
              <a:endParaRPr lang="en-GB"/>
            </a:p>
          </p:txBody>
        </p:sp>
      </p:grpSp>
      <p:grpSp>
        <p:nvGrpSpPr>
          <p:cNvPr id="24" name="Group 24"/>
          <p:cNvGrpSpPr/>
          <p:nvPr/>
        </p:nvGrpSpPr>
        <p:grpSpPr>
          <a:xfrm>
            <a:off x="10007330" y="5703537"/>
            <a:ext cx="4105021" cy="3554763"/>
            <a:chOff x="0" y="0"/>
            <a:chExt cx="4282440" cy="3708400"/>
          </a:xfrm>
        </p:grpSpPr>
        <p:sp>
          <p:nvSpPr>
            <p:cNvPr id="25" name="Freeform 2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6"/>
              <a:stretch>
                <a:fillRect l="-14865" r="-14865"/>
              </a:stretch>
            </a:blipFill>
          </p:spPr>
          <p:txBody>
            <a:bodyPr/>
            <a:lstStyle/>
            <a:p>
              <a:endParaRPr lang="en-GB"/>
            </a:p>
          </p:txBody>
        </p:sp>
      </p:grpSp>
      <p:sp>
        <p:nvSpPr>
          <p:cNvPr id="26" name="Freeform 26"/>
          <p:cNvSpPr/>
          <p:nvPr/>
        </p:nvSpPr>
        <p:spPr>
          <a:xfrm>
            <a:off x="1986554" y="5587107"/>
            <a:ext cx="3895085" cy="2871947"/>
          </a:xfrm>
          <a:custGeom>
            <a:avLst/>
            <a:gdLst/>
            <a:ahLst/>
            <a:cxnLst/>
            <a:rect l="l" t="t" r="r" b="b"/>
            <a:pathLst>
              <a:path w="3895085" h="2871947">
                <a:moveTo>
                  <a:pt x="0" y="0"/>
                </a:moveTo>
                <a:lnTo>
                  <a:pt x="3895084" y="0"/>
                </a:lnTo>
                <a:lnTo>
                  <a:pt x="3895084" y="2871947"/>
                </a:lnTo>
                <a:lnTo>
                  <a:pt x="0" y="2871947"/>
                </a:lnTo>
                <a:lnTo>
                  <a:pt x="0" y="0"/>
                </a:lnTo>
                <a:close/>
              </a:path>
            </a:pathLst>
          </a:custGeom>
          <a:blipFill>
            <a:blip r:embed="rId17">
              <a:extLst>
                <a:ext uri="{96DAC541-7B7A-43D3-8B79-37D633B846F1}">
                  <asvg:svgBlip xmlns:asvg="http://schemas.microsoft.com/office/drawing/2016/SVG/main" r:embed="rId18"/>
                </a:ext>
              </a:extLst>
            </a:blip>
            <a:stretch>
              <a:fillRect r="-41115"/>
            </a:stretch>
          </a:blipFill>
        </p:spPr>
        <p:txBody>
          <a:bodyPr/>
          <a:lstStyle/>
          <a:p>
            <a:endParaRPr lang="en-GB"/>
          </a:p>
        </p:txBody>
      </p:sp>
      <p:sp>
        <p:nvSpPr>
          <p:cNvPr id="27" name="TextBox 27"/>
          <p:cNvSpPr txBox="1"/>
          <p:nvPr/>
        </p:nvSpPr>
        <p:spPr>
          <a:xfrm>
            <a:off x="769893" y="724973"/>
            <a:ext cx="8669043" cy="2467613"/>
          </a:xfrm>
          <a:prstGeom prst="rect">
            <a:avLst/>
          </a:prstGeom>
        </p:spPr>
        <p:txBody>
          <a:bodyPr lIns="0" tIns="0" rIns="0" bIns="0" rtlCol="0" anchor="t">
            <a:spAutoFit/>
          </a:bodyPr>
          <a:lstStyle/>
          <a:p>
            <a:pPr algn="l">
              <a:lnSpc>
                <a:spcPts val="9400"/>
              </a:lnSpc>
            </a:pPr>
            <a:r>
              <a:rPr lang="en-US" sz="9400" spc="-498">
                <a:solidFill>
                  <a:srgbClr val="FFD500"/>
                </a:solidFill>
                <a:latin typeface="Effra 2"/>
                <a:ea typeface="Effra 2"/>
                <a:cs typeface="Effra 2"/>
                <a:sym typeface="Effra 2"/>
              </a:rPr>
              <a:t>Student Support and Experience  </a:t>
            </a:r>
          </a:p>
        </p:txBody>
      </p:sp>
      <p:sp>
        <p:nvSpPr>
          <p:cNvPr id="28" name="TextBox 28"/>
          <p:cNvSpPr txBox="1"/>
          <p:nvPr/>
        </p:nvSpPr>
        <p:spPr>
          <a:xfrm>
            <a:off x="769893" y="3245514"/>
            <a:ext cx="6875340" cy="1210556"/>
          </a:xfrm>
          <a:prstGeom prst="rect">
            <a:avLst/>
          </a:prstGeom>
        </p:spPr>
        <p:txBody>
          <a:bodyPr lIns="0" tIns="0" rIns="0" bIns="0" rtlCol="0" anchor="t">
            <a:spAutoFit/>
          </a:bodyPr>
          <a:lstStyle/>
          <a:p>
            <a:pPr algn="l">
              <a:lnSpc>
                <a:spcPts val="4856"/>
              </a:lnSpc>
            </a:pPr>
            <a:r>
              <a:rPr lang="en-US" sz="3468">
                <a:solidFill>
                  <a:srgbClr val="FFFFFF"/>
                </a:solidFill>
                <a:latin typeface="Effra 2"/>
                <a:ea typeface="Effra 2"/>
                <a:cs typeface="Effra 2"/>
                <a:sym typeface="Effra 2"/>
              </a:rPr>
              <a:t>SCHOOL OF ENVIRONMENT, EDUCATION AND DEVELOPMENT</a:t>
            </a:r>
          </a:p>
        </p:txBody>
      </p:sp>
      <p:sp>
        <p:nvSpPr>
          <p:cNvPr id="29" name="TextBox 29"/>
          <p:cNvSpPr txBox="1"/>
          <p:nvPr/>
        </p:nvSpPr>
        <p:spPr>
          <a:xfrm>
            <a:off x="769893" y="4473932"/>
            <a:ext cx="7350244" cy="489109"/>
          </a:xfrm>
          <a:prstGeom prst="rect">
            <a:avLst/>
          </a:prstGeom>
        </p:spPr>
        <p:txBody>
          <a:bodyPr lIns="0" tIns="0" rIns="0" bIns="0" rtlCol="0" anchor="t">
            <a:spAutoFit/>
          </a:bodyPr>
          <a:lstStyle/>
          <a:p>
            <a:pPr algn="l">
              <a:lnSpc>
                <a:spcPts val="4016"/>
              </a:lnSpc>
            </a:pPr>
            <a:r>
              <a:rPr lang="en-US" sz="2868">
                <a:solidFill>
                  <a:srgbClr val="FFFFFF"/>
                </a:solidFill>
                <a:latin typeface="Effra 1"/>
                <a:ea typeface="Effra 1"/>
                <a:cs typeface="Effra 1"/>
                <a:sym typeface="Effra 1"/>
              </a:rPr>
              <a:t>2025/26</a:t>
            </a:r>
          </a:p>
        </p:txBody>
      </p:sp>
      <p:pic>
        <p:nvPicPr>
          <p:cNvPr id="33" name="Audio 32">
            <a:hlinkClick r:id="" action="ppaction://media"/>
            <a:extLst>
              <a:ext uri="{FF2B5EF4-FFF2-40B4-BE49-F238E27FC236}">
                <a16:creationId xmlns:a16="http://schemas.microsoft.com/office/drawing/2014/main" id="{5996B82D-C14F-C9C3-C24A-1FC1AB12A8B1}"/>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5613"/>
    </mc:Choice>
    <mc:Fallback>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20439"/>
        </a:solidFill>
        <a:effectLst/>
      </p:bgPr>
    </p:bg>
    <p:spTree>
      <p:nvGrpSpPr>
        <p:cNvPr id="1" name=""/>
        <p:cNvGrpSpPr/>
        <p:nvPr/>
      </p:nvGrpSpPr>
      <p:grpSpPr>
        <a:xfrm>
          <a:off x="0" y="0"/>
          <a:ext cx="0" cy="0"/>
          <a:chOff x="0" y="0"/>
          <a:chExt cx="0" cy="0"/>
        </a:xfrm>
      </p:grpSpPr>
      <p:sp>
        <p:nvSpPr>
          <p:cNvPr id="2" name="Freeform 2"/>
          <p:cNvSpPr/>
          <p:nvPr/>
        </p:nvSpPr>
        <p:spPr>
          <a:xfrm>
            <a:off x="-295613" y="27743"/>
            <a:ext cx="19313374" cy="17662958"/>
          </a:xfrm>
          <a:custGeom>
            <a:avLst/>
            <a:gdLst/>
            <a:ahLst/>
            <a:cxnLst/>
            <a:rect l="l" t="t" r="r" b="b"/>
            <a:pathLst>
              <a:path w="19313374" h="17662958">
                <a:moveTo>
                  <a:pt x="0" y="0"/>
                </a:moveTo>
                <a:lnTo>
                  <a:pt x="19313374" y="0"/>
                </a:lnTo>
                <a:lnTo>
                  <a:pt x="19313374" y="17662958"/>
                </a:lnTo>
                <a:lnTo>
                  <a:pt x="0" y="17662958"/>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3" name="Group 3"/>
          <p:cNvGrpSpPr/>
          <p:nvPr/>
        </p:nvGrpSpPr>
        <p:grpSpPr>
          <a:xfrm>
            <a:off x="5119090" y="4052444"/>
            <a:ext cx="3506381" cy="3178891"/>
            <a:chOff x="0" y="0"/>
            <a:chExt cx="770460" cy="698500"/>
          </a:xfrm>
        </p:grpSpPr>
        <p:sp>
          <p:nvSpPr>
            <p:cNvPr id="4" name="Freeform 4"/>
            <p:cNvSpPr/>
            <p:nvPr/>
          </p:nvSpPr>
          <p:spPr>
            <a:xfrm>
              <a:off x="0" y="0"/>
              <a:ext cx="770460" cy="698500"/>
            </a:xfrm>
            <a:custGeom>
              <a:avLst/>
              <a:gdLst/>
              <a:ahLst/>
              <a:cxnLst/>
              <a:rect l="l" t="t" r="r" b="b"/>
              <a:pathLst>
                <a:path w="770460" h="698500">
                  <a:moveTo>
                    <a:pt x="770460" y="349250"/>
                  </a:moveTo>
                  <a:lnTo>
                    <a:pt x="567260" y="698500"/>
                  </a:lnTo>
                  <a:lnTo>
                    <a:pt x="203200" y="698500"/>
                  </a:lnTo>
                  <a:lnTo>
                    <a:pt x="0" y="349250"/>
                  </a:lnTo>
                  <a:lnTo>
                    <a:pt x="203200" y="0"/>
                  </a:lnTo>
                  <a:lnTo>
                    <a:pt x="567260" y="0"/>
                  </a:lnTo>
                  <a:lnTo>
                    <a:pt x="770460" y="349250"/>
                  </a:lnTo>
                  <a:close/>
                </a:path>
              </a:pathLst>
            </a:custGeom>
            <a:solidFill>
              <a:srgbClr val="FFD500"/>
            </a:solidFill>
            <a:ln w="38100" cap="sq">
              <a:solidFill>
                <a:srgbClr val="FFFFFF"/>
              </a:solidFill>
              <a:prstDash val="solid"/>
              <a:miter/>
            </a:ln>
          </p:spPr>
          <p:txBody>
            <a:bodyPr/>
            <a:lstStyle/>
            <a:p>
              <a:endParaRPr lang="en-GB"/>
            </a:p>
          </p:txBody>
        </p:sp>
        <p:sp>
          <p:nvSpPr>
            <p:cNvPr id="5" name="TextBox 5"/>
            <p:cNvSpPr txBox="1"/>
            <p:nvPr/>
          </p:nvSpPr>
          <p:spPr>
            <a:xfrm>
              <a:off x="114300" y="-38100"/>
              <a:ext cx="541860" cy="736600"/>
            </a:xfrm>
            <a:prstGeom prst="rect">
              <a:avLst/>
            </a:prstGeom>
          </p:spPr>
          <p:txBody>
            <a:bodyPr lIns="55507" tIns="55507" rIns="55507" bIns="55507" rtlCol="0" anchor="ctr"/>
            <a:lstStyle/>
            <a:p>
              <a:pPr algn="ctr">
                <a:lnSpc>
                  <a:spcPts val="2660"/>
                </a:lnSpc>
              </a:pPr>
              <a:endParaRPr/>
            </a:p>
          </p:txBody>
        </p:sp>
      </p:grpSp>
      <p:sp>
        <p:nvSpPr>
          <p:cNvPr id="6" name="TextBox 6"/>
          <p:cNvSpPr txBox="1"/>
          <p:nvPr/>
        </p:nvSpPr>
        <p:spPr>
          <a:xfrm>
            <a:off x="5229846" y="4510090"/>
            <a:ext cx="3284868" cy="2196924"/>
          </a:xfrm>
          <a:prstGeom prst="rect">
            <a:avLst/>
          </a:prstGeom>
        </p:spPr>
        <p:txBody>
          <a:bodyPr lIns="0" tIns="0" rIns="0" bIns="0" rtlCol="0" anchor="t">
            <a:spAutoFit/>
          </a:bodyPr>
          <a:lstStyle/>
          <a:p>
            <a:pPr algn="ctr">
              <a:lnSpc>
                <a:spcPts val="4384"/>
              </a:lnSpc>
            </a:pPr>
            <a:r>
              <a:rPr lang="en-US" sz="3131">
                <a:solidFill>
                  <a:srgbClr val="320439"/>
                </a:solidFill>
                <a:latin typeface="Effra 3"/>
                <a:ea typeface="Effra 3"/>
                <a:cs typeface="Effra 3"/>
                <a:sym typeface="Effra 3"/>
              </a:rPr>
              <a:t>Help with </a:t>
            </a:r>
          </a:p>
          <a:p>
            <a:pPr algn="ctr">
              <a:lnSpc>
                <a:spcPts val="4384"/>
              </a:lnSpc>
            </a:pPr>
            <a:r>
              <a:rPr lang="en-US" sz="3131">
                <a:solidFill>
                  <a:srgbClr val="320439"/>
                </a:solidFill>
                <a:latin typeface="Effra 3"/>
                <a:ea typeface="Effra 3"/>
                <a:cs typeface="Effra 3"/>
                <a:sym typeface="Effra 3"/>
              </a:rPr>
              <a:t>university </a:t>
            </a:r>
          </a:p>
          <a:p>
            <a:pPr algn="ctr">
              <a:lnSpc>
                <a:spcPts val="4384"/>
              </a:lnSpc>
            </a:pPr>
            <a:r>
              <a:rPr lang="en-US" sz="3131">
                <a:solidFill>
                  <a:srgbClr val="320439"/>
                </a:solidFill>
                <a:latin typeface="Effra 3"/>
                <a:ea typeface="Effra 3"/>
                <a:cs typeface="Effra 3"/>
                <a:sym typeface="Effra 3"/>
              </a:rPr>
              <a:t>policy and </a:t>
            </a:r>
          </a:p>
          <a:p>
            <a:pPr algn="ctr">
              <a:lnSpc>
                <a:spcPts val="4384"/>
              </a:lnSpc>
            </a:pPr>
            <a:r>
              <a:rPr lang="en-US" sz="3131">
                <a:solidFill>
                  <a:srgbClr val="320439"/>
                </a:solidFill>
                <a:latin typeface="Effra 3"/>
                <a:ea typeface="Effra 3"/>
                <a:cs typeface="Effra 3"/>
                <a:sym typeface="Effra 3"/>
              </a:rPr>
              <a:t>procedures </a:t>
            </a:r>
          </a:p>
        </p:txBody>
      </p:sp>
      <p:grpSp>
        <p:nvGrpSpPr>
          <p:cNvPr id="7" name="Group 7"/>
          <p:cNvGrpSpPr/>
          <p:nvPr/>
        </p:nvGrpSpPr>
        <p:grpSpPr>
          <a:xfrm>
            <a:off x="10808755" y="4052444"/>
            <a:ext cx="3506381" cy="3178891"/>
            <a:chOff x="0" y="0"/>
            <a:chExt cx="770460" cy="698500"/>
          </a:xfrm>
        </p:grpSpPr>
        <p:sp>
          <p:nvSpPr>
            <p:cNvPr id="8" name="Freeform 8"/>
            <p:cNvSpPr/>
            <p:nvPr/>
          </p:nvSpPr>
          <p:spPr>
            <a:xfrm>
              <a:off x="0" y="0"/>
              <a:ext cx="770460" cy="698500"/>
            </a:xfrm>
            <a:custGeom>
              <a:avLst/>
              <a:gdLst/>
              <a:ahLst/>
              <a:cxnLst/>
              <a:rect l="l" t="t" r="r" b="b"/>
              <a:pathLst>
                <a:path w="770460" h="698500">
                  <a:moveTo>
                    <a:pt x="770460" y="349250"/>
                  </a:moveTo>
                  <a:lnTo>
                    <a:pt x="567260" y="698500"/>
                  </a:lnTo>
                  <a:lnTo>
                    <a:pt x="203200" y="698500"/>
                  </a:lnTo>
                  <a:lnTo>
                    <a:pt x="0" y="349250"/>
                  </a:lnTo>
                  <a:lnTo>
                    <a:pt x="203200" y="0"/>
                  </a:lnTo>
                  <a:lnTo>
                    <a:pt x="567260" y="0"/>
                  </a:lnTo>
                  <a:lnTo>
                    <a:pt x="770460" y="349250"/>
                  </a:lnTo>
                  <a:close/>
                </a:path>
              </a:pathLst>
            </a:custGeom>
            <a:solidFill>
              <a:srgbClr val="FFD500"/>
            </a:solidFill>
            <a:ln w="38100" cap="sq">
              <a:solidFill>
                <a:srgbClr val="FFFFFF"/>
              </a:solidFill>
              <a:prstDash val="solid"/>
              <a:miter/>
            </a:ln>
          </p:spPr>
          <p:txBody>
            <a:bodyPr/>
            <a:lstStyle/>
            <a:p>
              <a:endParaRPr lang="en-GB"/>
            </a:p>
          </p:txBody>
        </p:sp>
        <p:sp>
          <p:nvSpPr>
            <p:cNvPr id="9" name="TextBox 9"/>
            <p:cNvSpPr txBox="1"/>
            <p:nvPr/>
          </p:nvSpPr>
          <p:spPr>
            <a:xfrm>
              <a:off x="114300" y="-38100"/>
              <a:ext cx="541860" cy="736600"/>
            </a:xfrm>
            <a:prstGeom prst="rect">
              <a:avLst/>
            </a:prstGeom>
          </p:spPr>
          <p:txBody>
            <a:bodyPr lIns="55507" tIns="55507" rIns="55507" bIns="55507" rtlCol="0" anchor="ctr"/>
            <a:lstStyle/>
            <a:p>
              <a:pPr algn="ctr">
                <a:lnSpc>
                  <a:spcPts val="2660"/>
                </a:lnSpc>
              </a:pPr>
              <a:endParaRPr/>
            </a:p>
          </p:txBody>
        </p:sp>
      </p:grpSp>
      <p:sp>
        <p:nvSpPr>
          <p:cNvPr id="10" name="TextBox 10"/>
          <p:cNvSpPr txBox="1"/>
          <p:nvPr/>
        </p:nvSpPr>
        <p:spPr>
          <a:xfrm>
            <a:off x="10000622" y="4733743"/>
            <a:ext cx="5122647" cy="1753691"/>
          </a:xfrm>
          <a:prstGeom prst="rect">
            <a:avLst/>
          </a:prstGeom>
        </p:spPr>
        <p:txBody>
          <a:bodyPr lIns="0" tIns="0" rIns="0" bIns="0" rtlCol="0" anchor="t">
            <a:spAutoFit/>
          </a:bodyPr>
          <a:lstStyle/>
          <a:p>
            <a:pPr algn="ctr">
              <a:lnSpc>
                <a:spcPts val="4664"/>
              </a:lnSpc>
            </a:pPr>
            <a:r>
              <a:rPr lang="en-US" sz="3332">
                <a:solidFill>
                  <a:srgbClr val="320439"/>
                </a:solidFill>
                <a:latin typeface="Effra 3"/>
                <a:ea typeface="Effra 3"/>
                <a:cs typeface="Effra 3"/>
                <a:sym typeface="Effra 3"/>
              </a:rPr>
              <a:t>Course unit </a:t>
            </a:r>
          </a:p>
          <a:p>
            <a:pPr algn="ctr">
              <a:lnSpc>
                <a:spcPts val="4664"/>
              </a:lnSpc>
            </a:pPr>
            <a:r>
              <a:rPr lang="en-US" sz="3332">
                <a:solidFill>
                  <a:srgbClr val="320439"/>
                </a:solidFill>
                <a:latin typeface="Effra 3"/>
                <a:ea typeface="Effra 3"/>
                <a:cs typeface="Effra 3"/>
                <a:sym typeface="Effra 3"/>
              </a:rPr>
              <a:t>selection and</a:t>
            </a:r>
          </a:p>
          <a:p>
            <a:pPr algn="ctr">
              <a:lnSpc>
                <a:spcPts val="4664"/>
              </a:lnSpc>
            </a:pPr>
            <a:r>
              <a:rPr lang="en-US" sz="3332">
                <a:solidFill>
                  <a:srgbClr val="320439"/>
                </a:solidFill>
                <a:latin typeface="Effra 3"/>
                <a:ea typeface="Effra 3"/>
                <a:cs typeface="Effra 3"/>
                <a:sym typeface="Effra 3"/>
              </a:rPr>
              <a:t> registration</a:t>
            </a:r>
          </a:p>
        </p:txBody>
      </p:sp>
      <p:grpSp>
        <p:nvGrpSpPr>
          <p:cNvPr id="11" name="Group 11"/>
          <p:cNvGrpSpPr/>
          <p:nvPr/>
        </p:nvGrpSpPr>
        <p:grpSpPr>
          <a:xfrm>
            <a:off x="13671066" y="5870490"/>
            <a:ext cx="3506381" cy="3178891"/>
            <a:chOff x="0" y="0"/>
            <a:chExt cx="770460" cy="698500"/>
          </a:xfrm>
        </p:grpSpPr>
        <p:sp>
          <p:nvSpPr>
            <p:cNvPr id="12" name="Freeform 12"/>
            <p:cNvSpPr/>
            <p:nvPr/>
          </p:nvSpPr>
          <p:spPr>
            <a:xfrm>
              <a:off x="0" y="0"/>
              <a:ext cx="770460" cy="698500"/>
            </a:xfrm>
            <a:custGeom>
              <a:avLst/>
              <a:gdLst/>
              <a:ahLst/>
              <a:cxnLst/>
              <a:rect l="l" t="t" r="r" b="b"/>
              <a:pathLst>
                <a:path w="770460" h="698500">
                  <a:moveTo>
                    <a:pt x="770460" y="349250"/>
                  </a:moveTo>
                  <a:lnTo>
                    <a:pt x="567260" y="698500"/>
                  </a:lnTo>
                  <a:lnTo>
                    <a:pt x="203200" y="698500"/>
                  </a:lnTo>
                  <a:lnTo>
                    <a:pt x="0" y="349250"/>
                  </a:lnTo>
                  <a:lnTo>
                    <a:pt x="203200" y="0"/>
                  </a:lnTo>
                  <a:lnTo>
                    <a:pt x="567260" y="0"/>
                  </a:lnTo>
                  <a:lnTo>
                    <a:pt x="770460" y="349250"/>
                  </a:lnTo>
                  <a:close/>
                </a:path>
              </a:pathLst>
            </a:custGeom>
            <a:solidFill>
              <a:srgbClr val="FFD500"/>
            </a:solidFill>
            <a:ln w="38100" cap="sq">
              <a:solidFill>
                <a:srgbClr val="FFFFFF"/>
              </a:solidFill>
              <a:prstDash val="solid"/>
              <a:miter/>
            </a:ln>
          </p:spPr>
          <p:txBody>
            <a:bodyPr/>
            <a:lstStyle/>
            <a:p>
              <a:endParaRPr lang="en-GB"/>
            </a:p>
          </p:txBody>
        </p:sp>
        <p:sp>
          <p:nvSpPr>
            <p:cNvPr id="13" name="TextBox 13"/>
            <p:cNvSpPr txBox="1"/>
            <p:nvPr/>
          </p:nvSpPr>
          <p:spPr>
            <a:xfrm>
              <a:off x="114300" y="-38100"/>
              <a:ext cx="541860" cy="736600"/>
            </a:xfrm>
            <a:prstGeom prst="rect">
              <a:avLst/>
            </a:prstGeom>
          </p:spPr>
          <p:txBody>
            <a:bodyPr lIns="55507" tIns="55507" rIns="55507" bIns="55507" rtlCol="0" anchor="ctr"/>
            <a:lstStyle/>
            <a:p>
              <a:pPr algn="ctr">
                <a:lnSpc>
                  <a:spcPts val="2660"/>
                </a:lnSpc>
              </a:pPr>
              <a:endParaRPr/>
            </a:p>
          </p:txBody>
        </p:sp>
      </p:grpSp>
      <p:grpSp>
        <p:nvGrpSpPr>
          <p:cNvPr id="14" name="Group 14"/>
          <p:cNvGrpSpPr/>
          <p:nvPr/>
        </p:nvGrpSpPr>
        <p:grpSpPr>
          <a:xfrm>
            <a:off x="7963583" y="5731988"/>
            <a:ext cx="3506381" cy="3178891"/>
            <a:chOff x="0" y="0"/>
            <a:chExt cx="770460" cy="698500"/>
          </a:xfrm>
        </p:grpSpPr>
        <p:sp>
          <p:nvSpPr>
            <p:cNvPr id="15" name="Freeform 15"/>
            <p:cNvSpPr/>
            <p:nvPr/>
          </p:nvSpPr>
          <p:spPr>
            <a:xfrm>
              <a:off x="0" y="0"/>
              <a:ext cx="770460" cy="698500"/>
            </a:xfrm>
            <a:custGeom>
              <a:avLst/>
              <a:gdLst/>
              <a:ahLst/>
              <a:cxnLst/>
              <a:rect l="l" t="t" r="r" b="b"/>
              <a:pathLst>
                <a:path w="770460" h="698500">
                  <a:moveTo>
                    <a:pt x="770460" y="349250"/>
                  </a:moveTo>
                  <a:lnTo>
                    <a:pt x="567260" y="698500"/>
                  </a:lnTo>
                  <a:lnTo>
                    <a:pt x="203200" y="698500"/>
                  </a:lnTo>
                  <a:lnTo>
                    <a:pt x="0" y="349250"/>
                  </a:lnTo>
                  <a:lnTo>
                    <a:pt x="203200" y="0"/>
                  </a:lnTo>
                  <a:lnTo>
                    <a:pt x="567260" y="0"/>
                  </a:lnTo>
                  <a:lnTo>
                    <a:pt x="770460" y="349250"/>
                  </a:lnTo>
                  <a:close/>
                </a:path>
              </a:pathLst>
            </a:custGeom>
            <a:solidFill>
              <a:srgbClr val="FFD500"/>
            </a:solidFill>
            <a:ln w="38100" cap="sq">
              <a:solidFill>
                <a:srgbClr val="FFFFFF"/>
              </a:solidFill>
              <a:prstDash val="solid"/>
              <a:miter/>
            </a:ln>
          </p:spPr>
          <p:txBody>
            <a:bodyPr/>
            <a:lstStyle/>
            <a:p>
              <a:endParaRPr lang="en-GB"/>
            </a:p>
          </p:txBody>
        </p:sp>
        <p:sp>
          <p:nvSpPr>
            <p:cNvPr id="16" name="TextBox 16"/>
            <p:cNvSpPr txBox="1"/>
            <p:nvPr/>
          </p:nvSpPr>
          <p:spPr>
            <a:xfrm>
              <a:off x="114300" y="-38100"/>
              <a:ext cx="541860" cy="736600"/>
            </a:xfrm>
            <a:prstGeom prst="rect">
              <a:avLst/>
            </a:prstGeom>
          </p:spPr>
          <p:txBody>
            <a:bodyPr lIns="55507" tIns="55507" rIns="55507" bIns="55507" rtlCol="0" anchor="ctr"/>
            <a:lstStyle/>
            <a:p>
              <a:pPr algn="ctr">
                <a:lnSpc>
                  <a:spcPts val="2660"/>
                </a:lnSpc>
              </a:pPr>
              <a:endParaRPr/>
            </a:p>
          </p:txBody>
        </p:sp>
      </p:grpSp>
      <p:grpSp>
        <p:nvGrpSpPr>
          <p:cNvPr id="17" name="Group 17"/>
          <p:cNvGrpSpPr/>
          <p:nvPr/>
        </p:nvGrpSpPr>
        <p:grpSpPr>
          <a:xfrm>
            <a:off x="13752919" y="2462999"/>
            <a:ext cx="3506381" cy="3178891"/>
            <a:chOff x="0" y="0"/>
            <a:chExt cx="770460" cy="698500"/>
          </a:xfrm>
        </p:grpSpPr>
        <p:sp>
          <p:nvSpPr>
            <p:cNvPr id="18" name="Freeform 18"/>
            <p:cNvSpPr/>
            <p:nvPr/>
          </p:nvSpPr>
          <p:spPr>
            <a:xfrm>
              <a:off x="0" y="0"/>
              <a:ext cx="770460" cy="698500"/>
            </a:xfrm>
            <a:custGeom>
              <a:avLst/>
              <a:gdLst/>
              <a:ahLst/>
              <a:cxnLst/>
              <a:rect l="l" t="t" r="r" b="b"/>
              <a:pathLst>
                <a:path w="770460" h="698500">
                  <a:moveTo>
                    <a:pt x="770460" y="349250"/>
                  </a:moveTo>
                  <a:lnTo>
                    <a:pt x="567260" y="698500"/>
                  </a:lnTo>
                  <a:lnTo>
                    <a:pt x="203200" y="698500"/>
                  </a:lnTo>
                  <a:lnTo>
                    <a:pt x="0" y="349250"/>
                  </a:lnTo>
                  <a:lnTo>
                    <a:pt x="203200" y="0"/>
                  </a:lnTo>
                  <a:lnTo>
                    <a:pt x="567260" y="0"/>
                  </a:lnTo>
                  <a:lnTo>
                    <a:pt x="770460" y="349250"/>
                  </a:lnTo>
                  <a:close/>
                </a:path>
              </a:pathLst>
            </a:custGeom>
            <a:solidFill>
              <a:srgbClr val="FFD500"/>
            </a:solidFill>
            <a:ln w="38100" cap="sq">
              <a:solidFill>
                <a:srgbClr val="FFFFFF"/>
              </a:solidFill>
              <a:prstDash val="solid"/>
              <a:miter/>
            </a:ln>
          </p:spPr>
          <p:txBody>
            <a:bodyPr/>
            <a:lstStyle/>
            <a:p>
              <a:endParaRPr lang="en-GB"/>
            </a:p>
          </p:txBody>
        </p:sp>
        <p:sp>
          <p:nvSpPr>
            <p:cNvPr id="19" name="TextBox 19"/>
            <p:cNvSpPr txBox="1"/>
            <p:nvPr/>
          </p:nvSpPr>
          <p:spPr>
            <a:xfrm>
              <a:off x="114300" y="-38100"/>
              <a:ext cx="541860" cy="736600"/>
            </a:xfrm>
            <a:prstGeom prst="rect">
              <a:avLst/>
            </a:prstGeom>
          </p:spPr>
          <p:txBody>
            <a:bodyPr lIns="55507" tIns="55507" rIns="55507" bIns="55507" rtlCol="0" anchor="ctr"/>
            <a:lstStyle/>
            <a:p>
              <a:pPr algn="ctr">
                <a:lnSpc>
                  <a:spcPts val="2660"/>
                </a:lnSpc>
              </a:pPr>
              <a:endParaRPr/>
            </a:p>
          </p:txBody>
        </p:sp>
      </p:grpSp>
      <p:sp>
        <p:nvSpPr>
          <p:cNvPr id="20" name="Freeform 20"/>
          <p:cNvSpPr/>
          <p:nvPr/>
        </p:nvSpPr>
        <p:spPr>
          <a:xfrm rot="7411636">
            <a:off x="-3716623" y="6814452"/>
            <a:ext cx="4462259" cy="2331530"/>
          </a:xfrm>
          <a:custGeom>
            <a:avLst/>
            <a:gdLst/>
            <a:ahLst/>
            <a:cxnLst/>
            <a:rect l="l" t="t" r="r" b="b"/>
            <a:pathLst>
              <a:path w="4462259" h="2331530">
                <a:moveTo>
                  <a:pt x="0" y="0"/>
                </a:moveTo>
                <a:lnTo>
                  <a:pt x="4462259" y="0"/>
                </a:lnTo>
                <a:lnTo>
                  <a:pt x="4462259" y="2331530"/>
                </a:lnTo>
                <a:lnTo>
                  <a:pt x="0" y="2331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21" name="Group 21"/>
          <p:cNvGrpSpPr/>
          <p:nvPr/>
        </p:nvGrpSpPr>
        <p:grpSpPr>
          <a:xfrm>
            <a:off x="2199777" y="5731988"/>
            <a:ext cx="3506381" cy="3178891"/>
            <a:chOff x="0" y="0"/>
            <a:chExt cx="770460" cy="698500"/>
          </a:xfrm>
        </p:grpSpPr>
        <p:sp>
          <p:nvSpPr>
            <p:cNvPr id="22" name="Freeform 22"/>
            <p:cNvSpPr/>
            <p:nvPr/>
          </p:nvSpPr>
          <p:spPr>
            <a:xfrm>
              <a:off x="0" y="0"/>
              <a:ext cx="770460" cy="698500"/>
            </a:xfrm>
            <a:custGeom>
              <a:avLst/>
              <a:gdLst/>
              <a:ahLst/>
              <a:cxnLst/>
              <a:rect l="l" t="t" r="r" b="b"/>
              <a:pathLst>
                <a:path w="770460" h="698500">
                  <a:moveTo>
                    <a:pt x="770460" y="349250"/>
                  </a:moveTo>
                  <a:lnTo>
                    <a:pt x="567260" y="698500"/>
                  </a:lnTo>
                  <a:lnTo>
                    <a:pt x="203200" y="698500"/>
                  </a:lnTo>
                  <a:lnTo>
                    <a:pt x="0" y="349250"/>
                  </a:lnTo>
                  <a:lnTo>
                    <a:pt x="203200" y="0"/>
                  </a:lnTo>
                  <a:lnTo>
                    <a:pt x="567260" y="0"/>
                  </a:lnTo>
                  <a:lnTo>
                    <a:pt x="770460" y="349250"/>
                  </a:lnTo>
                  <a:close/>
                </a:path>
              </a:pathLst>
            </a:custGeom>
            <a:solidFill>
              <a:srgbClr val="FFD500"/>
            </a:solidFill>
            <a:ln w="38100" cap="sq">
              <a:solidFill>
                <a:srgbClr val="FFFFFF"/>
              </a:solidFill>
              <a:prstDash val="solid"/>
              <a:miter/>
            </a:ln>
          </p:spPr>
          <p:txBody>
            <a:bodyPr/>
            <a:lstStyle/>
            <a:p>
              <a:endParaRPr lang="en-GB"/>
            </a:p>
          </p:txBody>
        </p:sp>
        <p:sp>
          <p:nvSpPr>
            <p:cNvPr id="23" name="TextBox 23"/>
            <p:cNvSpPr txBox="1"/>
            <p:nvPr/>
          </p:nvSpPr>
          <p:spPr>
            <a:xfrm>
              <a:off x="114300" y="-38100"/>
              <a:ext cx="541860" cy="736600"/>
            </a:xfrm>
            <a:prstGeom prst="rect">
              <a:avLst/>
            </a:prstGeom>
          </p:spPr>
          <p:txBody>
            <a:bodyPr lIns="55507" tIns="55507" rIns="55507" bIns="55507" rtlCol="0" anchor="ctr"/>
            <a:lstStyle/>
            <a:p>
              <a:pPr algn="ctr">
                <a:lnSpc>
                  <a:spcPts val="2660"/>
                </a:lnSpc>
              </a:pPr>
              <a:endParaRPr/>
            </a:p>
          </p:txBody>
        </p:sp>
      </p:grpSp>
      <p:sp>
        <p:nvSpPr>
          <p:cNvPr id="24" name="TextBox 24"/>
          <p:cNvSpPr txBox="1"/>
          <p:nvPr/>
        </p:nvSpPr>
        <p:spPr>
          <a:xfrm>
            <a:off x="13630045" y="6514981"/>
            <a:ext cx="3752129" cy="2344241"/>
          </a:xfrm>
          <a:prstGeom prst="rect">
            <a:avLst/>
          </a:prstGeom>
        </p:spPr>
        <p:txBody>
          <a:bodyPr lIns="0" tIns="0" rIns="0" bIns="0" rtlCol="0" anchor="t">
            <a:spAutoFit/>
          </a:bodyPr>
          <a:lstStyle/>
          <a:p>
            <a:pPr algn="ctr">
              <a:lnSpc>
                <a:spcPts val="4664"/>
              </a:lnSpc>
            </a:pPr>
            <a:r>
              <a:rPr lang="en-US" sz="3332">
                <a:solidFill>
                  <a:srgbClr val="320439"/>
                </a:solidFill>
                <a:latin typeface="Effra 3"/>
                <a:ea typeface="Effra 3"/>
                <a:cs typeface="Effra 3"/>
                <a:sym typeface="Effra 3"/>
              </a:rPr>
              <a:t>Events </a:t>
            </a:r>
          </a:p>
          <a:p>
            <a:pPr algn="ctr">
              <a:lnSpc>
                <a:spcPts val="4664"/>
              </a:lnSpc>
            </a:pPr>
            <a:r>
              <a:rPr lang="en-US" sz="3332">
                <a:solidFill>
                  <a:srgbClr val="320439"/>
                </a:solidFill>
                <a:latin typeface="Effra 3"/>
                <a:ea typeface="Effra 3"/>
                <a:cs typeface="Effra 3"/>
                <a:sym typeface="Effra 3"/>
              </a:rPr>
              <a:t>throughout </a:t>
            </a:r>
          </a:p>
          <a:p>
            <a:pPr algn="ctr">
              <a:lnSpc>
                <a:spcPts val="4664"/>
              </a:lnSpc>
            </a:pPr>
            <a:r>
              <a:rPr lang="en-US" sz="3332">
                <a:solidFill>
                  <a:srgbClr val="320439"/>
                </a:solidFill>
                <a:latin typeface="Effra 3"/>
                <a:ea typeface="Effra 3"/>
                <a:cs typeface="Effra 3"/>
                <a:sym typeface="Effra 3"/>
              </a:rPr>
              <a:t>the year</a:t>
            </a:r>
          </a:p>
          <a:p>
            <a:pPr algn="ctr">
              <a:lnSpc>
                <a:spcPts val="4664"/>
              </a:lnSpc>
            </a:pPr>
            <a:endParaRPr lang="en-US" sz="3332">
              <a:solidFill>
                <a:srgbClr val="320439"/>
              </a:solidFill>
              <a:latin typeface="Effra 3"/>
              <a:ea typeface="Effra 3"/>
              <a:cs typeface="Effra 3"/>
              <a:sym typeface="Effra 3"/>
            </a:endParaRPr>
          </a:p>
        </p:txBody>
      </p:sp>
      <p:sp>
        <p:nvSpPr>
          <p:cNvPr id="25" name="TextBox 25"/>
          <p:cNvSpPr txBox="1"/>
          <p:nvPr/>
        </p:nvSpPr>
        <p:spPr>
          <a:xfrm>
            <a:off x="7853474" y="6707883"/>
            <a:ext cx="3752129" cy="1163141"/>
          </a:xfrm>
          <a:prstGeom prst="rect">
            <a:avLst/>
          </a:prstGeom>
        </p:spPr>
        <p:txBody>
          <a:bodyPr lIns="0" tIns="0" rIns="0" bIns="0" rtlCol="0" anchor="t">
            <a:spAutoFit/>
          </a:bodyPr>
          <a:lstStyle/>
          <a:p>
            <a:pPr algn="ctr">
              <a:lnSpc>
                <a:spcPts val="4664"/>
              </a:lnSpc>
            </a:pPr>
            <a:r>
              <a:rPr lang="en-US" sz="3332">
                <a:solidFill>
                  <a:srgbClr val="320439"/>
                </a:solidFill>
                <a:latin typeface="Effra 3"/>
                <a:ea typeface="Effra 3"/>
                <a:cs typeface="Effra 3"/>
                <a:sym typeface="Effra 3"/>
              </a:rPr>
              <a:t>Document </a:t>
            </a:r>
          </a:p>
          <a:p>
            <a:pPr algn="ctr">
              <a:lnSpc>
                <a:spcPts val="4664"/>
              </a:lnSpc>
            </a:pPr>
            <a:r>
              <a:rPr lang="en-US" sz="3332">
                <a:solidFill>
                  <a:srgbClr val="320439"/>
                </a:solidFill>
                <a:latin typeface="Effra 3"/>
                <a:ea typeface="Effra 3"/>
                <a:cs typeface="Effra 3"/>
                <a:sym typeface="Effra 3"/>
              </a:rPr>
              <a:t>requests</a:t>
            </a:r>
          </a:p>
        </p:txBody>
      </p:sp>
      <p:sp>
        <p:nvSpPr>
          <p:cNvPr id="26" name="TextBox 26"/>
          <p:cNvSpPr txBox="1"/>
          <p:nvPr/>
        </p:nvSpPr>
        <p:spPr>
          <a:xfrm>
            <a:off x="13671066" y="3050799"/>
            <a:ext cx="3752129" cy="1753691"/>
          </a:xfrm>
          <a:prstGeom prst="rect">
            <a:avLst/>
          </a:prstGeom>
        </p:spPr>
        <p:txBody>
          <a:bodyPr lIns="0" tIns="0" rIns="0" bIns="0" rtlCol="0" anchor="t">
            <a:spAutoFit/>
          </a:bodyPr>
          <a:lstStyle/>
          <a:p>
            <a:pPr algn="ctr">
              <a:lnSpc>
                <a:spcPts val="4664"/>
              </a:lnSpc>
            </a:pPr>
            <a:r>
              <a:rPr lang="en-US" sz="3332">
                <a:solidFill>
                  <a:srgbClr val="320439"/>
                </a:solidFill>
                <a:latin typeface="Effra 3"/>
                <a:ea typeface="Effra 3"/>
                <a:cs typeface="Effra 3"/>
                <a:sym typeface="Effra 3"/>
              </a:rPr>
              <a:t>Resources </a:t>
            </a:r>
          </a:p>
          <a:p>
            <a:pPr algn="ctr">
              <a:lnSpc>
                <a:spcPts val="4664"/>
              </a:lnSpc>
            </a:pPr>
            <a:r>
              <a:rPr lang="en-US" sz="3332">
                <a:solidFill>
                  <a:srgbClr val="320439"/>
                </a:solidFill>
                <a:latin typeface="Effra 3"/>
                <a:ea typeface="Effra 3"/>
                <a:cs typeface="Effra 3"/>
                <a:sym typeface="Effra 3"/>
              </a:rPr>
              <a:t>and </a:t>
            </a:r>
          </a:p>
          <a:p>
            <a:pPr algn="ctr">
              <a:lnSpc>
                <a:spcPts val="4664"/>
              </a:lnSpc>
            </a:pPr>
            <a:r>
              <a:rPr lang="en-US" sz="3332">
                <a:solidFill>
                  <a:srgbClr val="320439"/>
                </a:solidFill>
                <a:latin typeface="Effra 3"/>
                <a:ea typeface="Effra 3"/>
                <a:cs typeface="Effra 3"/>
                <a:sym typeface="Effra 3"/>
              </a:rPr>
              <a:t>information </a:t>
            </a:r>
          </a:p>
        </p:txBody>
      </p:sp>
      <p:sp>
        <p:nvSpPr>
          <p:cNvPr id="27" name="TextBox 27"/>
          <p:cNvSpPr txBox="1"/>
          <p:nvPr/>
        </p:nvSpPr>
        <p:spPr>
          <a:xfrm>
            <a:off x="718643" y="2243924"/>
            <a:ext cx="11679533" cy="1345226"/>
          </a:xfrm>
          <a:prstGeom prst="rect">
            <a:avLst/>
          </a:prstGeom>
        </p:spPr>
        <p:txBody>
          <a:bodyPr lIns="0" tIns="0" rIns="0" bIns="0" rtlCol="0" anchor="t">
            <a:spAutoFit/>
          </a:bodyPr>
          <a:lstStyle/>
          <a:p>
            <a:pPr algn="l">
              <a:lnSpc>
                <a:spcPts val="5353"/>
              </a:lnSpc>
            </a:pPr>
            <a:r>
              <a:rPr lang="en-US" sz="3823">
                <a:solidFill>
                  <a:srgbClr val="FFFFFF"/>
                </a:solidFill>
                <a:latin typeface="Effra 1"/>
                <a:ea typeface="Effra 1"/>
                <a:cs typeface="Effra 1"/>
                <a:sym typeface="Effra 1"/>
              </a:rPr>
              <a:t>We’re your go-to team for any queries or issues during your UoM student journey.</a:t>
            </a:r>
          </a:p>
        </p:txBody>
      </p:sp>
      <p:sp>
        <p:nvSpPr>
          <p:cNvPr id="28" name="TextBox 28"/>
          <p:cNvSpPr txBox="1"/>
          <p:nvPr/>
        </p:nvSpPr>
        <p:spPr>
          <a:xfrm>
            <a:off x="718643" y="766973"/>
            <a:ext cx="15306387" cy="1467254"/>
          </a:xfrm>
          <a:prstGeom prst="rect">
            <a:avLst/>
          </a:prstGeom>
        </p:spPr>
        <p:txBody>
          <a:bodyPr lIns="0" tIns="0" rIns="0" bIns="0" rtlCol="0" anchor="t">
            <a:spAutoFit/>
          </a:bodyPr>
          <a:lstStyle/>
          <a:p>
            <a:pPr algn="l">
              <a:lnSpc>
                <a:spcPts val="10890"/>
              </a:lnSpc>
            </a:pPr>
            <a:r>
              <a:rPr lang="en-US" sz="10890" spc="-577">
                <a:solidFill>
                  <a:srgbClr val="FFD500"/>
                </a:solidFill>
                <a:latin typeface="Effra 2"/>
                <a:ea typeface="Effra 2"/>
                <a:cs typeface="Effra 2"/>
                <a:sym typeface="Effra 2"/>
              </a:rPr>
              <a:t>SEED Student Support Hub </a:t>
            </a:r>
          </a:p>
        </p:txBody>
      </p:sp>
      <p:sp>
        <p:nvSpPr>
          <p:cNvPr id="29" name="TextBox 29"/>
          <p:cNvSpPr txBox="1"/>
          <p:nvPr/>
        </p:nvSpPr>
        <p:spPr>
          <a:xfrm>
            <a:off x="2076903" y="6705168"/>
            <a:ext cx="3752129" cy="1163141"/>
          </a:xfrm>
          <a:prstGeom prst="rect">
            <a:avLst/>
          </a:prstGeom>
        </p:spPr>
        <p:txBody>
          <a:bodyPr lIns="0" tIns="0" rIns="0" bIns="0" rtlCol="0" anchor="t">
            <a:spAutoFit/>
          </a:bodyPr>
          <a:lstStyle/>
          <a:p>
            <a:pPr algn="ctr">
              <a:lnSpc>
                <a:spcPts val="4664"/>
              </a:lnSpc>
            </a:pPr>
            <a:r>
              <a:rPr lang="en-US" sz="3332">
                <a:solidFill>
                  <a:srgbClr val="320439"/>
                </a:solidFill>
                <a:latin typeface="Effra 3"/>
                <a:ea typeface="Effra 3"/>
                <a:cs typeface="Effra 3"/>
                <a:sym typeface="Effra 3"/>
              </a:rPr>
              <a:t>Wellbeing </a:t>
            </a:r>
          </a:p>
          <a:p>
            <a:pPr algn="ctr">
              <a:lnSpc>
                <a:spcPts val="4664"/>
              </a:lnSpc>
            </a:pPr>
            <a:r>
              <a:rPr lang="en-US" sz="3332">
                <a:solidFill>
                  <a:srgbClr val="320439"/>
                </a:solidFill>
                <a:latin typeface="Effra 3"/>
                <a:ea typeface="Effra 3"/>
                <a:cs typeface="Effra 3"/>
                <a:sym typeface="Effra 3"/>
              </a:rPr>
              <a:t>support </a:t>
            </a:r>
          </a:p>
        </p:txBody>
      </p:sp>
      <p:pic>
        <p:nvPicPr>
          <p:cNvPr id="32" name="Audio 31">
            <a:hlinkClick r:id="" action="ppaction://media"/>
            <a:extLst>
              <a:ext uri="{FF2B5EF4-FFF2-40B4-BE49-F238E27FC236}">
                <a16:creationId xmlns:a16="http://schemas.microsoft.com/office/drawing/2014/main" id="{08C8953D-033E-4B70-2A3E-799326EC211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191"/>
    </mc:Choice>
    <mc:Fallback>
      <p:transition spd="slow" advTm="36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772379" y="0"/>
            <a:ext cx="4510873" cy="10287000"/>
          </a:xfrm>
          <a:prstGeom prst="rect">
            <a:avLst/>
          </a:prstGeom>
          <a:solidFill>
            <a:srgbClr val="6C2383"/>
          </a:solidFill>
        </p:spPr>
        <p:txBody>
          <a:bodyPr/>
          <a:lstStyle/>
          <a:p>
            <a:endParaRPr lang="en-GB"/>
          </a:p>
        </p:txBody>
      </p:sp>
      <p:sp>
        <p:nvSpPr>
          <p:cNvPr id="3" name="Freeform 3"/>
          <p:cNvSpPr/>
          <p:nvPr/>
        </p:nvSpPr>
        <p:spPr>
          <a:xfrm>
            <a:off x="15512537" y="7051830"/>
            <a:ext cx="2612571" cy="3076550"/>
          </a:xfrm>
          <a:custGeom>
            <a:avLst/>
            <a:gdLst/>
            <a:ahLst/>
            <a:cxnLst/>
            <a:rect l="l" t="t" r="r" b="b"/>
            <a:pathLst>
              <a:path w="2612571" h="3076550">
                <a:moveTo>
                  <a:pt x="0" y="0"/>
                </a:moveTo>
                <a:lnTo>
                  <a:pt x="2612572" y="0"/>
                </a:lnTo>
                <a:lnTo>
                  <a:pt x="2612572" y="3076550"/>
                </a:lnTo>
                <a:lnTo>
                  <a:pt x="0" y="3076550"/>
                </a:lnTo>
                <a:lnTo>
                  <a:pt x="0" y="0"/>
                </a:lnTo>
                <a:close/>
              </a:path>
            </a:pathLst>
          </a:custGeom>
          <a:blipFill>
            <a:blip r:embed="rId5">
              <a:extLst>
                <a:ext uri="{96DAC541-7B7A-43D3-8B79-37D633B846F1}">
                  <asvg:svgBlip xmlns:asvg="http://schemas.microsoft.com/office/drawing/2016/SVG/main" r:embed="rId6"/>
                </a:ext>
              </a:extLst>
            </a:blip>
            <a:stretch>
              <a:fillRect l="-137" r="-20978" b="-5352"/>
            </a:stretch>
          </a:blipFill>
        </p:spPr>
        <p:txBody>
          <a:bodyPr/>
          <a:lstStyle/>
          <a:p>
            <a:endParaRPr lang="en-GB"/>
          </a:p>
        </p:txBody>
      </p:sp>
      <p:sp>
        <p:nvSpPr>
          <p:cNvPr id="4" name="Freeform 4"/>
          <p:cNvSpPr/>
          <p:nvPr/>
        </p:nvSpPr>
        <p:spPr>
          <a:xfrm rot="-10800000">
            <a:off x="13902862" y="5248275"/>
            <a:ext cx="1107777" cy="2386963"/>
          </a:xfrm>
          <a:custGeom>
            <a:avLst/>
            <a:gdLst/>
            <a:ahLst/>
            <a:cxnLst/>
            <a:rect l="l" t="t" r="r" b="b"/>
            <a:pathLst>
              <a:path w="1107777" h="2386963">
                <a:moveTo>
                  <a:pt x="0" y="0"/>
                </a:moveTo>
                <a:lnTo>
                  <a:pt x="1107777" y="0"/>
                </a:lnTo>
                <a:lnTo>
                  <a:pt x="1107777" y="2386963"/>
                </a:lnTo>
                <a:lnTo>
                  <a:pt x="0" y="2386963"/>
                </a:lnTo>
                <a:lnTo>
                  <a:pt x="0" y="0"/>
                </a:lnTo>
                <a:close/>
              </a:path>
            </a:pathLst>
          </a:custGeom>
          <a:blipFill>
            <a:blip r:embed="rId7">
              <a:extLst>
                <a:ext uri="{96DAC541-7B7A-43D3-8B79-37D633B846F1}">
                  <asvg:svgBlip xmlns:asvg="http://schemas.microsoft.com/office/drawing/2016/SVG/main" r:embed="rId8"/>
                </a:ext>
              </a:extLst>
            </a:blip>
            <a:stretch>
              <a:fillRect r="-236896"/>
            </a:stretch>
          </a:blipFill>
        </p:spPr>
        <p:txBody>
          <a:bodyPr/>
          <a:lstStyle/>
          <a:p>
            <a:endParaRPr lang="en-GB"/>
          </a:p>
        </p:txBody>
      </p:sp>
      <p:sp>
        <p:nvSpPr>
          <p:cNvPr id="5" name="Freeform 5"/>
          <p:cNvSpPr/>
          <p:nvPr/>
        </p:nvSpPr>
        <p:spPr>
          <a:xfrm>
            <a:off x="827164" y="2184556"/>
            <a:ext cx="5849865" cy="5917887"/>
          </a:xfrm>
          <a:custGeom>
            <a:avLst/>
            <a:gdLst/>
            <a:ahLst/>
            <a:cxnLst/>
            <a:rect l="l" t="t" r="r" b="b"/>
            <a:pathLst>
              <a:path w="5849865" h="5917887">
                <a:moveTo>
                  <a:pt x="0" y="0"/>
                </a:moveTo>
                <a:lnTo>
                  <a:pt x="5849865" y="0"/>
                </a:lnTo>
                <a:lnTo>
                  <a:pt x="5849865" y="5917888"/>
                </a:lnTo>
                <a:lnTo>
                  <a:pt x="0" y="5917888"/>
                </a:lnTo>
                <a:lnTo>
                  <a:pt x="0" y="0"/>
                </a:lnTo>
                <a:close/>
              </a:path>
            </a:pathLst>
          </a:custGeom>
          <a:blipFill>
            <a:blip r:embed="rId9"/>
            <a:stretch>
              <a:fillRect l="-3238" t="-4697" r="-24951" b="-21544"/>
            </a:stretch>
          </a:blipFill>
        </p:spPr>
        <p:txBody>
          <a:bodyPr/>
          <a:lstStyle/>
          <a:p>
            <a:endParaRPr lang="en-GB"/>
          </a:p>
        </p:txBody>
      </p:sp>
      <p:sp>
        <p:nvSpPr>
          <p:cNvPr id="6" name="Freeform 6"/>
          <p:cNvSpPr/>
          <p:nvPr/>
        </p:nvSpPr>
        <p:spPr>
          <a:xfrm>
            <a:off x="7255072" y="6134329"/>
            <a:ext cx="519606" cy="519606"/>
          </a:xfrm>
          <a:custGeom>
            <a:avLst/>
            <a:gdLst/>
            <a:ahLst/>
            <a:cxnLst/>
            <a:rect l="l" t="t" r="r" b="b"/>
            <a:pathLst>
              <a:path w="519606" h="519606">
                <a:moveTo>
                  <a:pt x="0" y="0"/>
                </a:moveTo>
                <a:lnTo>
                  <a:pt x="519606" y="0"/>
                </a:lnTo>
                <a:lnTo>
                  <a:pt x="519606" y="519606"/>
                </a:lnTo>
                <a:lnTo>
                  <a:pt x="0" y="519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7270178" y="6799580"/>
            <a:ext cx="504500" cy="504500"/>
          </a:xfrm>
          <a:custGeom>
            <a:avLst/>
            <a:gdLst/>
            <a:ahLst/>
            <a:cxnLst/>
            <a:rect l="l" t="t" r="r" b="b"/>
            <a:pathLst>
              <a:path w="504500" h="504500">
                <a:moveTo>
                  <a:pt x="0" y="0"/>
                </a:moveTo>
                <a:lnTo>
                  <a:pt x="504500" y="0"/>
                </a:lnTo>
                <a:lnTo>
                  <a:pt x="504500" y="504500"/>
                </a:lnTo>
                <a:lnTo>
                  <a:pt x="0" y="504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TextBox 8"/>
          <p:cNvSpPr txBox="1"/>
          <p:nvPr/>
        </p:nvSpPr>
        <p:spPr>
          <a:xfrm>
            <a:off x="13772379" y="1518772"/>
            <a:ext cx="4050909" cy="1524000"/>
          </a:xfrm>
          <a:prstGeom prst="rect">
            <a:avLst/>
          </a:prstGeom>
        </p:spPr>
        <p:txBody>
          <a:bodyPr lIns="0" tIns="0" rIns="0" bIns="0" rtlCol="0" anchor="t">
            <a:spAutoFit/>
          </a:bodyPr>
          <a:lstStyle/>
          <a:p>
            <a:pPr algn="r">
              <a:lnSpc>
                <a:spcPts val="5931"/>
              </a:lnSpc>
            </a:pPr>
            <a:r>
              <a:rPr lang="en-US" sz="4943">
                <a:solidFill>
                  <a:srgbClr val="FFD500"/>
                </a:solidFill>
                <a:latin typeface="Effra 2"/>
                <a:ea typeface="Effra 2"/>
                <a:cs typeface="Effra 2"/>
                <a:sym typeface="Effra 2"/>
              </a:rPr>
              <a:t>WHERE TO FIND US </a:t>
            </a:r>
          </a:p>
        </p:txBody>
      </p:sp>
      <p:sp>
        <p:nvSpPr>
          <p:cNvPr id="9" name="TextBox 9"/>
          <p:cNvSpPr txBox="1"/>
          <p:nvPr/>
        </p:nvSpPr>
        <p:spPr>
          <a:xfrm>
            <a:off x="7108548" y="2794156"/>
            <a:ext cx="7061191" cy="2703945"/>
          </a:xfrm>
          <a:prstGeom prst="rect">
            <a:avLst/>
          </a:prstGeom>
        </p:spPr>
        <p:txBody>
          <a:bodyPr wrap="square" lIns="0" tIns="0" rIns="0" bIns="0" rtlCol="0" anchor="t">
            <a:spAutoFit/>
          </a:bodyPr>
          <a:lstStyle/>
          <a:p>
            <a:pPr algn="l">
              <a:lnSpc>
                <a:spcPts val="5412"/>
              </a:lnSpc>
            </a:pPr>
            <a:r>
              <a:rPr lang="en-US" sz="3200">
                <a:solidFill>
                  <a:srgbClr val="320439"/>
                </a:solidFill>
                <a:latin typeface="Effra 2"/>
                <a:ea typeface="Effra 2"/>
                <a:cs typeface="Effra 2"/>
                <a:sym typeface="Effra 2"/>
              </a:rPr>
              <a:t>HUMANITIES BRIDGEFORD STREET</a:t>
            </a:r>
          </a:p>
          <a:p>
            <a:pPr>
              <a:lnSpc>
                <a:spcPts val="5412"/>
              </a:lnSpc>
            </a:pPr>
            <a:r>
              <a:rPr lang="en-US" sz="3200">
                <a:solidFill>
                  <a:srgbClr val="320439"/>
                </a:solidFill>
                <a:latin typeface="Effra 4"/>
                <a:ea typeface="Effra 4"/>
                <a:cs typeface="Effra 4"/>
                <a:sym typeface="Effra 4"/>
              </a:rPr>
              <a:t>BUILDING, GROUND FLOOR. </a:t>
            </a:r>
          </a:p>
          <a:p>
            <a:pPr>
              <a:lnSpc>
                <a:spcPts val="5412"/>
              </a:lnSpc>
            </a:pPr>
            <a:r>
              <a:rPr lang="en-US" sz="3200">
                <a:solidFill>
                  <a:srgbClr val="320439"/>
                </a:solidFill>
                <a:latin typeface="Effra 4"/>
                <a:ea typeface="Effra 4"/>
                <a:cs typeface="Effra 4"/>
                <a:sym typeface="Effra 4"/>
              </a:rPr>
              <a:t>WE’RE OPEN MONDAY TO</a:t>
            </a:r>
            <a:endParaRPr lang="en-US">
              <a:solidFill>
                <a:srgbClr val="000000"/>
              </a:solidFill>
              <a:latin typeface="Calibri"/>
              <a:ea typeface="Calibri"/>
              <a:cs typeface="Calibri"/>
              <a:sym typeface="Effra 4"/>
            </a:endParaRPr>
          </a:p>
          <a:p>
            <a:pPr>
              <a:lnSpc>
                <a:spcPts val="5412"/>
              </a:lnSpc>
            </a:pPr>
            <a:r>
              <a:rPr lang="en-US" sz="3200">
                <a:solidFill>
                  <a:srgbClr val="320439"/>
                </a:solidFill>
                <a:latin typeface="Effra 4"/>
                <a:ea typeface="Effra 4"/>
                <a:cs typeface="Effra 4"/>
                <a:sym typeface="Effra 4"/>
              </a:rPr>
              <a:t>FRIDAY, 9AM-5PM.</a:t>
            </a:r>
            <a:endParaRPr lang="en-US">
              <a:ea typeface="Calibri"/>
              <a:cs typeface="Calibri"/>
            </a:endParaRPr>
          </a:p>
        </p:txBody>
      </p:sp>
      <p:sp>
        <p:nvSpPr>
          <p:cNvPr id="10" name="TextBox 10"/>
          <p:cNvSpPr txBox="1"/>
          <p:nvPr/>
        </p:nvSpPr>
        <p:spPr>
          <a:xfrm>
            <a:off x="7949448" y="5967922"/>
            <a:ext cx="7061191" cy="1330071"/>
          </a:xfrm>
          <a:prstGeom prst="rect">
            <a:avLst/>
          </a:prstGeom>
        </p:spPr>
        <p:txBody>
          <a:bodyPr lIns="0" tIns="0" rIns="0" bIns="0" rtlCol="0" anchor="t">
            <a:spAutoFit/>
          </a:bodyPr>
          <a:lstStyle/>
          <a:p>
            <a:pPr algn="l">
              <a:lnSpc>
                <a:spcPts val="5412"/>
              </a:lnSpc>
            </a:pPr>
            <a:r>
              <a:rPr lang="en-US" sz="2800">
                <a:solidFill>
                  <a:srgbClr val="320439"/>
                </a:solidFill>
                <a:latin typeface="Effra 4"/>
                <a:ea typeface="Effra 4"/>
                <a:cs typeface="Effra 4"/>
                <a:sym typeface="Effra 4"/>
              </a:rPr>
              <a:t>SEED.HUB@MANCHESTER.AC.UK</a:t>
            </a:r>
            <a:endParaRPr lang="en-US" sz="2800">
              <a:solidFill>
                <a:srgbClr val="320439"/>
              </a:solidFill>
              <a:latin typeface="Effra 4"/>
              <a:ea typeface="Effra 4"/>
              <a:cs typeface="Effra 4"/>
            </a:endParaRPr>
          </a:p>
          <a:p>
            <a:pPr algn="l">
              <a:lnSpc>
                <a:spcPts val="5412"/>
              </a:lnSpc>
            </a:pPr>
            <a:r>
              <a:rPr lang="en-US" sz="2800">
                <a:solidFill>
                  <a:srgbClr val="320439"/>
                </a:solidFill>
                <a:latin typeface="Effra 4"/>
                <a:ea typeface="Effra 4"/>
                <a:cs typeface="Effra 4"/>
                <a:sym typeface="Effra 4"/>
              </a:rPr>
              <a:t>0161 275 2817</a:t>
            </a:r>
            <a:endParaRPr lang="en-US" sz="2800">
              <a:solidFill>
                <a:srgbClr val="320439"/>
              </a:solidFill>
              <a:latin typeface="Effra 4"/>
              <a:ea typeface="Effra 4"/>
              <a:cs typeface="Effra 4"/>
            </a:endParaRPr>
          </a:p>
        </p:txBody>
      </p:sp>
      <p:pic>
        <p:nvPicPr>
          <p:cNvPr id="12" name="Audio 11">
            <a:hlinkClick r:id="" action="ppaction://media"/>
            <a:extLst>
              <a:ext uri="{FF2B5EF4-FFF2-40B4-BE49-F238E27FC236}">
                <a16:creationId xmlns:a16="http://schemas.microsoft.com/office/drawing/2014/main" id="{5F4EBD67-F2A4-63AD-42C8-D14BC8FC483B}"/>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108"/>
    </mc:Choice>
    <mc:Fallback>
      <p:transition spd="slow" advTm="16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510873" cy="10287000"/>
          </a:xfrm>
          <a:prstGeom prst="rect">
            <a:avLst/>
          </a:prstGeom>
          <a:solidFill>
            <a:srgbClr val="6C2383"/>
          </a:solidFill>
        </p:spPr>
        <p:txBody>
          <a:bodyPr/>
          <a:lstStyle/>
          <a:p>
            <a:endParaRPr lang="en-GB"/>
          </a:p>
        </p:txBody>
      </p:sp>
      <p:sp>
        <p:nvSpPr>
          <p:cNvPr id="3" name="Freeform 3"/>
          <p:cNvSpPr/>
          <p:nvPr/>
        </p:nvSpPr>
        <p:spPr>
          <a:xfrm>
            <a:off x="1740159" y="7051830"/>
            <a:ext cx="2612571" cy="3076550"/>
          </a:xfrm>
          <a:custGeom>
            <a:avLst/>
            <a:gdLst/>
            <a:ahLst/>
            <a:cxnLst/>
            <a:rect l="l" t="t" r="r" b="b"/>
            <a:pathLst>
              <a:path w="2612571" h="3076550">
                <a:moveTo>
                  <a:pt x="0" y="0"/>
                </a:moveTo>
                <a:lnTo>
                  <a:pt x="2612571" y="0"/>
                </a:lnTo>
                <a:lnTo>
                  <a:pt x="2612571" y="3076550"/>
                </a:lnTo>
                <a:lnTo>
                  <a:pt x="0" y="3076550"/>
                </a:lnTo>
                <a:lnTo>
                  <a:pt x="0" y="0"/>
                </a:lnTo>
                <a:close/>
              </a:path>
            </a:pathLst>
          </a:custGeom>
          <a:blipFill>
            <a:blip r:embed="rId5">
              <a:extLst>
                <a:ext uri="{96DAC541-7B7A-43D3-8B79-37D633B846F1}">
                  <asvg:svgBlip xmlns:asvg="http://schemas.microsoft.com/office/drawing/2016/SVG/main" r:embed="rId6"/>
                </a:ext>
              </a:extLst>
            </a:blip>
            <a:stretch>
              <a:fillRect l="-137" r="-20978" b="-5352"/>
            </a:stretch>
          </a:blipFill>
        </p:spPr>
        <p:txBody>
          <a:bodyPr/>
          <a:lstStyle/>
          <a:p>
            <a:endParaRPr lang="en-GB"/>
          </a:p>
        </p:txBody>
      </p:sp>
      <p:sp>
        <p:nvSpPr>
          <p:cNvPr id="4" name="Freeform 4"/>
          <p:cNvSpPr/>
          <p:nvPr/>
        </p:nvSpPr>
        <p:spPr>
          <a:xfrm rot="-10800000">
            <a:off x="130483" y="5248275"/>
            <a:ext cx="1107777" cy="2386963"/>
          </a:xfrm>
          <a:custGeom>
            <a:avLst/>
            <a:gdLst/>
            <a:ahLst/>
            <a:cxnLst/>
            <a:rect l="l" t="t" r="r" b="b"/>
            <a:pathLst>
              <a:path w="1107777" h="2386963">
                <a:moveTo>
                  <a:pt x="0" y="0"/>
                </a:moveTo>
                <a:lnTo>
                  <a:pt x="1107777" y="0"/>
                </a:lnTo>
                <a:lnTo>
                  <a:pt x="1107777" y="2386963"/>
                </a:lnTo>
                <a:lnTo>
                  <a:pt x="0" y="2386963"/>
                </a:lnTo>
                <a:lnTo>
                  <a:pt x="0" y="0"/>
                </a:lnTo>
                <a:close/>
              </a:path>
            </a:pathLst>
          </a:custGeom>
          <a:blipFill>
            <a:blip r:embed="rId7">
              <a:extLst>
                <a:ext uri="{96DAC541-7B7A-43D3-8B79-37D633B846F1}">
                  <asvg:svgBlip xmlns:asvg="http://schemas.microsoft.com/office/drawing/2016/SVG/main" r:embed="rId8"/>
                </a:ext>
              </a:extLst>
            </a:blip>
            <a:stretch>
              <a:fillRect r="-236896"/>
            </a:stretch>
          </a:blipFill>
        </p:spPr>
        <p:txBody>
          <a:bodyPr/>
          <a:lstStyle/>
          <a:p>
            <a:endParaRPr lang="en-GB"/>
          </a:p>
        </p:txBody>
      </p:sp>
      <p:sp>
        <p:nvSpPr>
          <p:cNvPr id="5" name="Freeform 5"/>
          <p:cNvSpPr/>
          <p:nvPr/>
        </p:nvSpPr>
        <p:spPr>
          <a:xfrm>
            <a:off x="13677517" y="2037760"/>
            <a:ext cx="3717161" cy="3381462"/>
          </a:xfrm>
          <a:custGeom>
            <a:avLst/>
            <a:gdLst/>
            <a:ahLst/>
            <a:cxnLst/>
            <a:rect l="l" t="t" r="r" b="b"/>
            <a:pathLst>
              <a:path w="3717161" h="3381462">
                <a:moveTo>
                  <a:pt x="0" y="0"/>
                </a:moveTo>
                <a:lnTo>
                  <a:pt x="3717160" y="0"/>
                </a:lnTo>
                <a:lnTo>
                  <a:pt x="3717160" y="3381462"/>
                </a:lnTo>
                <a:lnTo>
                  <a:pt x="0" y="3381462"/>
                </a:lnTo>
                <a:lnTo>
                  <a:pt x="0" y="0"/>
                </a:lnTo>
                <a:close/>
              </a:path>
            </a:pathLst>
          </a:custGeom>
          <a:blipFill>
            <a:blip r:embed="rId9"/>
            <a:stretch>
              <a:fillRect t="-38359" b="-8211"/>
            </a:stretch>
          </a:blipFill>
        </p:spPr>
        <p:txBody>
          <a:bodyPr/>
          <a:lstStyle/>
          <a:p>
            <a:endParaRPr lang="en-GB"/>
          </a:p>
        </p:txBody>
      </p:sp>
      <p:sp>
        <p:nvSpPr>
          <p:cNvPr id="6" name="TextBox 6"/>
          <p:cNvSpPr txBox="1"/>
          <p:nvPr/>
        </p:nvSpPr>
        <p:spPr>
          <a:xfrm>
            <a:off x="5691743" y="1825162"/>
            <a:ext cx="12908138" cy="6165149"/>
          </a:xfrm>
          <a:prstGeom prst="rect">
            <a:avLst/>
          </a:prstGeom>
        </p:spPr>
        <p:txBody>
          <a:bodyPr lIns="0" tIns="0" rIns="0" bIns="0" rtlCol="0" anchor="t">
            <a:spAutoFit/>
          </a:bodyPr>
          <a:lstStyle/>
          <a:p>
            <a:pPr algn="l">
              <a:lnSpc>
                <a:spcPts val="5412"/>
              </a:lnSpc>
            </a:pPr>
            <a:r>
              <a:rPr lang="en-US" sz="3300">
                <a:solidFill>
                  <a:srgbClr val="320439"/>
                </a:solidFill>
                <a:latin typeface="Effra 3"/>
                <a:ea typeface="Effra 3"/>
                <a:cs typeface="Effra 3"/>
                <a:sym typeface="Effra 3"/>
              </a:rPr>
              <a:t>EXAMPLES </a:t>
            </a:r>
          </a:p>
          <a:p>
            <a:pPr marL="712470" lvl="1" indent="-356235">
              <a:lnSpc>
                <a:spcPts val="5412"/>
              </a:lnSpc>
              <a:buFont typeface="Arial"/>
              <a:buChar char="•"/>
            </a:pPr>
            <a:r>
              <a:rPr lang="en-US" sz="3300">
                <a:solidFill>
                  <a:srgbClr val="000000"/>
                </a:solidFill>
                <a:latin typeface="Effra 4"/>
                <a:ea typeface="Effra 4"/>
                <a:cs typeface="Effra 4"/>
                <a:sym typeface="Effra 4"/>
              </a:rPr>
              <a:t>Free exam breakfasts during exam</a:t>
            </a:r>
            <a:br>
              <a:rPr lang="en-US" sz="3300">
                <a:solidFill>
                  <a:srgbClr val="000000"/>
                </a:solidFill>
                <a:latin typeface="Effra 4"/>
                <a:ea typeface="Effra 4"/>
                <a:cs typeface="Effra 4"/>
                <a:sym typeface="Effra 4"/>
              </a:rPr>
            </a:br>
            <a:r>
              <a:rPr lang="en-US" sz="3300">
                <a:solidFill>
                  <a:srgbClr val="000000"/>
                </a:solidFill>
                <a:latin typeface="Effra 4"/>
                <a:ea typeface="Effra 4"/>
                <a:cs typeface="Effra 4"/>
                <a:sym typeface="Effra 4"/>
              </a:rPr>
              <a:t> season</a:t>
            </a:r>
            <a:endParaRPr lang="en-US" sz="3300">
              <a:solidFill>
                <a:srgbClr val="000000"/>
              </a:solidFill>
              <a:latin typeface="Effra 4"/>
              <a:ea typeface="Effra 4"/>
              <a:cs typeface="Effra 4"/>
            </a:endParaRPr>
          </a:p>
          <a:p>
            <a:pPr marL="712470" lvl="1" indent="-356235" algn="l">
              <a:lnSpc>
                <a:spcPts val="5412"/>
              </a:lnSpc>
              <a:buFont typeface="Arial"/>
              <a:buChar char="•"/>
            </a:pPr>
            <a:r>
              <a:rPr lang="en-US" sz="3300">
                <a:solidFill>
                  <a:srgbClr val="000000"/>
                </a:solidFill>
                <a:latin typeface="Effra 4"/>
                <a:ea typeface="Effra 4"/>
                <a:cs typeface="Effra 4"/>
                <a:sym typeface="Effra 4"/>
              </a:rPr>
              <a:t>Dog therapy sessions </a:t>
            </a:r>
            <a:endParaRPr lang="en-US" sz="3300">
              <a:solidFill>
                <a:srgbClr val="000000"/>
              </a:solidFill>
              <a:latin typeface="Effra 4"/>
              <a:ea typeface="Effra 4"/>
              <a:cs typeface="Effra 4"/>
            </a:endParaRPr>
          </a:p>
          <a:p>
            <a:pPr marL="712470" lvl="1" indent="-356235" algn="l">
              <a:lnSpc>
                <a:spcPts val="5412"/>
              </a:lnSpc>
              <a:buFont typeface="Arial"/>
              <a:buChar char="•"/>
            </a:pPr>
            <a:r>
              <a:rPr lang="en-US" sz="3300">
                <a:solidFill>
                  <a:srgbClr val="000000"/>
                </a:solidFill>
                <a:latin typeface="Effra 4"/>
                <a:ea typeface="Effra 4"/>
                <a:cs typeface="Effra 4"/>
                <a:sym typeface="Effra 4"/>
              </a:rPr>
              <a:t>Seasonal celebrations </a:t>
            </a:r>
            <a:endParaRPr lang="en-US" sz="3300">
              <a:solidFill>
                <a:srgbClr val="000000"/>
              </a:solidFill>
              <a:latin typeface="Effra 4"/>
              <a:ea typeface="Effra 4"/>
              <a:cs typeface="Effra 4"/>
            </a:endParaRPr>
          </a:p>
          <a:p>
            <a:pPr marL="712470" lvl="1" indent="-356235" algn="l">
              <a:lnSpc>
                <a:spcPts val="5412"/>
              </a:lnSpc>
              <a:buFont typeface="Arial"/>
              <a:buChar char="•"/>
            </a:pPr>
            <a:r>
              <a:rPr lang="en-US" sz="3300">
                <a:solidFill>
                  <a:srgbClr val="000000"/>
                </a:solidFill>
                <a:latin typeface="Effra 4"/>
                <a:ea typeface="Effra 4"/>
                <a:cs typeface="Effra 4"/>
                <a:sym typeface="Effra 4"/>
              </a:rPr>
              <a:t>Craft events</a:t>
            </a:r>
            <a:endParaRPr lang="en-US" sz="3300">
              <a:solidFill>
                <a:srgbClr val="000000"/>
              </a:solidFill>
              <a:latin typeface="Effra 4"/>
              <a:ea typeface="Effra 4"/>
              <a:cs typeface="Effra 4"/>
            </a:endParaRPr>
          </a:p>
          <a:p>
            <a:pPr marL="712470" lvl="1" indent="-356235" algn="l">
              <a:lnSpc>
                <a:spcPts val="5412"/>
              </a:lnSpc>
              <a:buFont typeface="Arial"/>
              <a:buChar char="•"/>
            </a:pPr>
            <a:r>
              <a:rPr lang="en-US" sz="3300">
                <a:solidFill>
                  <a:srgbClr val="000000"/>
                </a:solidFill>
                <a:latin typeface="Effra 4"/>
                <a:ea typeface="Effra 4"/>
                <a:cs typeface="Effra 4"/>
                <a:sym typeface="Effra 4"/>
              </a:rPr>
              <a:t>Social responsibility</a:t>
            </a:r>
            <a:endParaRPr lang="en-US" sz="3300">
              <a:solidFill>
                <a:srgbClr val="000000"/>
              </a:solidFill>
              <a:latin typeface="Effra 4"/>
              <a:ea typeface="Effra 4"/>
              <a:cs typeface="Effra 4"/>
            </a:endParaRPr>
          </a:p>
          <a:p>
            <a:pPr marL="712470" lvl="1" indent="-356235" algn="l">
              <a:lnSpc>
                <a:spcPts val="5412"/>
              </a:lnSpc>
              <a:buFont typeface="Arial"/>
              <a:buChar char="•"/>
            </a:pPr>
            <a:r>
              <a:rPr lang="en-US" sz="3300">
                <a:solidFill>
                  <a:srgbClr val="000000"/>
                </a:solidFill>
                <a:latin typeface="Effra 4"/>
                <a:ea typeface="Effra 4"/>
                <a:cs typeface="Effra 4"/>
                <a:sym typeface="Effra 4"/>
              </a:rPr>
              <a:t>Employability Champion Scheme </a:t>
            </a:r>
            <a:endParaRPr lang="en-US" sz="3300">
              <a:solidFill>
                <a:srgbClr val="000000"/>
              </a:solidFill>
              <a:latin typeface="Effra 4"/>
              <a:ea typeface="Effra 4"/>
              <a:cs typeface="Effra 4"/>
            </a:endParaRPr>
          </a:p>
          <a:p>
            <a:pPr marL="712470" lvl="1" indent="-356235" algn="l">
              <a:lnSpc>
                <a:spcPts val="5412"/>
              </a:lnSpc>
              <a:buFont typeface="Arial"/>
              <a:buChar char="•"/>
            </a:pPr>
            <a:r>
              <a:rPr lang="en-US" sz="3300">
                <a:solidFill>
                  <a:srgbClr val="000000"/>
                </a:solidFill>
                <a:latin typeface="Effra 4"/>
                <a:ea typeface="Effra 4"/>
                <a:cs typeface="Effra 4"/>
                <a:sym typeface="Effra 4"/>
              </a:rPr>
              <a:t>Study skills sessions </a:t>
            </a:r>
            <a:endParaRPr lang="en-US" sz="3300">
              <a:solidFill>
                <a:srgbClr val="000000"/>
              </a:solidFill>
              <a:latin typeface="Effra 4"/>
              <a:ea typeface="Effra 4"/>
              <a:cs typeface="Effra 4"/>
            </a:endParaRPr>
          </a:p>
        </p:txBody>
      </p:sp>
      <p:sp>
        <p:nvSpPr>
          <p:cNvPr id="7" name="TextBox 7"/>
          <p:cNvSpPr txBox="1"/>
          <p:nvPr/>
        </p:nvSpPr>
        <p:spPr>
          <a:xfrm>
            <a:off x="545765" y="1196512"/>
            <a:ext cx="4050909" cy="771525"/>
          </a:xfrm>
          <a:prstGeom prst="rect">
            <a:avLst/>
          </a:prstGeom>
        </p:spPr>
        <p:txBody>
          <a:bodyPr lIns="0" tIns="0" rIns="0" bIns="0" rtlCol="0" anchor="t">
            <a:spAutoFit/>
          </a:bodyPr>
          <a:lstStyle/>
          <a:p>
            <a:pPr algn="l">
              <a:lnSpc>
                <a:spcPts val="5931"/>
              </a:lnSpc>
            </a:pPr>
            <a:r>
              <a:rPr lang="en-US" sz="4943">
                <a:solidFill>
                  <a:srgbClr val="FFD500"/>
                </a:solidFill>
                <a:latin typeface="Effra 2"/>
                <a:ea typeface="Effra 2"/>
                <a:cs typeface="Effra 2"/>
                <a:sym typeface="Effra 2"/>
              </a:rPr>
              <a:t>EVENTS</a:t>
            </a:r>
          </a:p>
        </p:txBody>
      </p:sp>
      <p:sp>
        <p:nvSpPr>
          <p:cNvPr id="8" name="TextBox 8"/>
          <p:cNvSpPr txBox="1"/>
          <p:nvPr/>
        </p:nvSpPr>
        <p:spPr>
          <a:xfrm>
            <a:off x="545765" y="2018710"/>
            <a:ext cx="3806965" cy="2276475"/>
          </a:xfrm>
          <a:prstGeom prst="rect">
            <a:avLst/>
          </a:prstGeom>
        </p:spPr>
        <p:txBody>
          <a:bodyPr lIns="0" tIns="0" rIns="0" bIns="0" rtlCol="0" anchor="t">
            <a:spAutoFit/>
          </a:bodyPr>
          <a:lstStyle/>
          <a:p>
            <a:pPr algn="l">
              <a:lnSpc>
                <a:spcPts val="5931"/>
              </a:lnSpc>
            </a:pPr>
            <a:r>
              <a:rPr lang="en-US" sz="4943">
                <a:solidFill>
                  <a:srgbClr val="FFFFFF"/>
                </a:solidFill>
                <a:latin typeface="Effra 1"/>
                <a:ea typeface="Effra 1"/>
                <a:cs typeface="Effra 1"/>
                <a:sym typeface="Effra 1"/>
              </a:rPr>
              <a:t>What can you expect from us?</a:t>
            </a:r>
          </a:p>
        </p:txBody>
      </p:sp>
      <p:sp>
        <p:nvSpPr>
          <p:cNvPr id="9" name="Freeform 9"/>
          <p:cNvSpPr/>
          <p:nvPr/>
        </p:nvSpPr>
        <p:spPr>
          <a:xfrm>
            <a:off x="13677517" y="5996243"/>
            <a:ext cx="3717161" cy="3633776"/>
          </a:xfrm>
          <a:custGeom>
            <a:avLst/>
            <a:gdLst/>
            <a:ahLst/>
            <a:cxnLst/>
            <a:rect l="l" t="t" r="r" b="b"/>
            <a:pathLst>
              <a:path w="3717161" h="3633776">
                <a:moveTo>
                  <a:pt x="0" y="0"/>
                </a:moveTo>
                <a:lnTo>
                  <a:pt x="3717160" y="0"/>
                </a:lnTo>
                <a:lnTo>
                  <a:pt x="3717160" y="3633776"/>
                </a:lnTo>
                <a:lnTo>
                  <a:pt x="0" y="3633776"/>
                </a:lnTo>
                <a:lnTo>
                  <a:pt x="0" y="0"/>
                </a:lnTo>
                <a:close/>
              </a:path>
            </a:pathLst>
          </a:custGeom>
          <a:blipFill>
            <a:blip r:embed="rId10"/>
            <a:stretch>
              <a:fillRect t="-36392"/>
            </a:stretch>
          </a:blipFill>
        </p:spPr>
        <p:txBody>
          <a:bodyPr/>
          <a:lstStyle/>
          <a:p>
            <a:endParaRPr lang="en-GB"/>
          </a:p>
        </p:txBody>
      </p:sp>
      <p:pic>
        <p:nvPicPr>
          <p:cNvPr id="11" name="Audio 10">
            <a:hlinkClick r:id="" action="ppaction://media"/>
            <a:extLst>
              <a:ext uri="{FF2B5EF4-FFF2-40B4-BE49-F238E27FC236}">
                <a16:creationId xmlns:a16="http://schemas.microsoft.com/office/drawing/2014/main" id="{62F881F1-2ED9-6C52-3402-33272A5DAC5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769"/>
    </mc:Choice>
    <mc:Fallback>
      <p:transition spd="slow" advTm="27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0439"/>
        </a:solidFill>
        <a:effectLst/>
      </p:bgPr>
    </p:bg>
    <p:spTree>
      <p:nvGrpSpPr>
        <p:cNvPr id="1" name=""/>
        <p:cNvGrpSpPr/>
        <p:nvPr/>
      </p:nvGrpSpPr>
      <p:grpSpPr>
        <a:xfrm>
          <a:off x="0" y="0"/>
          <a:ext cx="0" cy="0"/>
          <a:chOff x="0" y="0"/>
          <a:chExt cx="0" cy="0"/>
        </a:xfrm>
      </p:grpSpPr>
      <p:sp>
        <p:nvSpPr>
          <p:cNvPr id="2" name="TextBox 2"/>
          <p:cNvSpPr txBox="1"/>
          <p:nvPr/>
        </p:nvSpPr>
        <p:spPr>
          <a:xfrm>
            <a:off x="554408" y="7486061"/>
            <a:ext cx="11257101" cy="4356191"/>
          </a:xfrm>
          <a:prstGeom prst="rect">
            <a:avLst/>
          </a:prstGeom>
        </p:spPr>
        <p:txBody>
          <a:bodyPr lIns="0" tIns="0" rIns="0" bIns="0" rtlCol="0" anchor="t">
            <a:spAutoFit/>
          </a:bodyPr>
          <a:lstStyle/>
          <a:p>
            <a:pPr algn="l">
              <a:lnSpc>
                <a:spcPts val="8452"/>
              </a:lnSpc>
            </a:pPr>
            <a:r>
              <a:rPr lang="en-US" sz="8452" spc="-447">
                <a:solidFill>
                  <a:srgbClr val="FFD500"/>
                </a:solidFill>
                <a:latin typeface="Effra 2"/>
                <a:ea typeface="Effra 2"/>
                <a:cs typeface="Effra 2"/>
                <a:sym typeface="Effra 2"/>
              </a:rPr>
              <a:t>Student Support and Wellbeing</a:t>
            </a:r>
          </a:p>
          <a:p>
            <a:pPr algn="l">
              <a:lnSpc>
                <a:spcPts val="8452"/>
              </a:lnSpc>
            </a:pPr>
            <a:endParaRPr lang="en-US" sz="8452" spc="-447">
              <a:solidFill>
                <a:srgbClr val="FFD500"/>
              </a:solidFill>
              <a:latin typeface="Effra 2"/>
              <a:ea typeface="Effra 2"/>
              <a:cs typeface="Effra 2"/>
              <a:sym typeface="Effra 2"/>
            </a:endParaRPr>
          </a:p>
          <a:p>
            <a:pPr algn="r">
              <a:lnSpc>
                <a:spcPts val="8452"/>
              </a:lnSpc>
            </a:pPr>
            <a:endParaRPr lang="en-US" sz="8452" spc="-447">
              <a:solidFill>
                <a:srgbClr val="FFD500"/>
              </a:solidFill>
              <a:latin typeface="Effra 2"/>
              <a:ea typeface="Effra 2"/>
              <a:cs typeface="Effra 2"/>
              <a:sym typeface="Effra 2"/>
            </a:endParaRPr>
          </a:p>
        </p:txBody>
      </p:sp>
      <p:grpSp>
        <p:nvGrpSpPr>
          <p:cNvPr id="3" name="Group 3"/>
          <p:cNvGrpSpPr/>
          <p:nvPr/>
        </p:nvGrpSpPr>
        <p:grpSpPr>
          <a:xfrm>
            <a:off x="2323557" y="441506"/>
            <a:ext cx="16560475" cy="7541863"/>
            <a:chOff x="0" y="0"/>
            <a:chExt cx="22080634" cy="10055818"/>
          </a:xfrm>
        </p:grpSpPr>
        <p:sp>
          <p:nvSpPr>
            <p:cNvPr id="4" name="Freeform 4"/>
            <p:cNvSpPr/>
            <p:nvPr/>
          </p:nvSpPr>
          <p:spPr>
            <a:xfrm rot="1759417">
              <a:off x="6667478" y="3016386"/>
              <a:ext cx="2016801" cy="645087"/>
            </a:xfrm>
            <a:custGeom>
              <a:avLst/>
              <a:gdLst/>
              <a:ahLst/>
              <a:cxnLst/>
              <a:rect l="l" t="t" r="r" b="b"/>
              <a:pathLst>
                <a:path w="2016801" h="645087">
                  <a:moveTo>
                    <a:pt x="0" y="0"/>
                  </a:moveTo>
                  <a:lnTo>
                    <a:pt x="2016801" y="0"/>
                  </a:lnTo>
                  <a:lnTo>
                    <a:pt x="2016801" y="645087"/>
                  </a:lnTo>
                  <a:lnTo>
                    <a:pt x="0" y="645087"/>
                  </a:lnTo>
                  <a:lnTo>
                    <a:pt x="0" y="0"/>
                  </a:lnTo>
                  <a:close/>
                </a:path>
              </a:pathLst>
            </a:custGeom>
            <a:blipFill>
              <a:blip r:embed="rId5">
                <a:extLst>
                  <a:ext uri="{96DAC541-7B7A-43D3-8B79-37D633B846F1}">
                    <asvg:svgBlip xmlns:asvg="http://schemas.microsoft.com/office/drawing/2016/SVG/main" r:embed="rId6"/>
                  </a:ext>
                </a:extLst>
              </a:blip>
              <a:stretch>
                <a:fillRect r="-173116" b="-124141"/>
              </a:stretch>
            </a:blipFill>
          </p:spPr>
          <p:txBody>
            <a:bodyPr/>
            <a:lstStyle/>
            <a:p>
              <a:endParaRPr lang="en-GB"/>
            </a:p>
          </p:txBody>
        </p:sp>
        <p:sp>
          <p:nvSpPr>
            <p:cNvPr id="5" name="Freeform 5"/>
            <p:cNvSpPr/>
            <p:nvPr/>
          </p:nvSpPr>
          <p:spPr>
            <a:xfrm rot="1759417">
              <a:off x="15857211" y="1744127"/>
              <a:ext cx="2016801" cy="645087"/>
            </a:xfrm>
            <a:custGeom>
              <a:avLst/>
              <a:gdLst/>
              <a:ahLst/>
              <a:cxnLst/>
              <a:rect l="l" t="t" r="r" b="b"/>
              <a:pathLst>
                <a:path w="2016801" h="645087">
                  <a:moveTo>
                    <a:pt x="0" y="0"/>
                  </a:moveTo>
                  <a:lnTo>
                    <a:pt x="2016800" y="0"/>
                  </a:lnTo>
                  <a:lnTo>
                    <a:pt x="2016800" y="645087"/>
                  </a:lnTo>
                  <a:lnTo>
                    <a:pt x="0" y="645087"/>
                  </a:lnTo>
                  <a:lnTo>
                    <a:pt x="0" y="0"/>
                  </a:lnTo>
                  <a:close/>
                </a:path>
              </a:pathLst>
            </a:custGeom>
            <a:blipFill>
              <a:blip r:embed="rId5">
                <a:extLst>
                  <a:ext uri="{96DAC541-7B7A-43D3-8B79-37D633B846F1}">
                    <asvg:svgBlip xmlns:asvg="http://schemas.microsoft.com/office/drawing/2016/SVG/main" r:embed="rId6"/>
                  </a:ext>
                </a:extLst>
              </a:blip>
              <a:stretch>
                <a:fillRect r="-173116" b="-124141"/>
              </a:stretch>
            </a:blipFill>
          </p:spPr>
          <p:txBody>
            <a:bodyPr/>
            <a:lstStyle/>
            <a:p>
              <a:endParaRPr lang="en-GB"/>
            </a:p>
          </p:txBody>
        </p:sp>
        <p:sp>
          <p:nvSpPr>
            <p:cNvPr id="6" name="Freeform 6"/>
            <p:cNvSpPr/>
            <p:nvPr/>
          </p:nvSpPr>
          <p:spPr>
            <a:xfrm rot="-3461262">
              <a:off x="12968669" y="3955990"/>
              <a:ext cx="2016801" cy="645087"/>
            </a:xfrm>
            <a:custGeom>
              <a:avLst/>
              <a:gdLst/>
              <a:ahLst/>
              <a:cxnLst/>
              <a:rect l="l" t="t" r="r" b="b"/>
              <a:pathLst>
                <a:path w="2016801" h="645087">
                  <a:moveTo>
                    <a:pt x="0" y="0"/>
                  </a:moveTo>
                  <a:lnTo>
                    <a:pt x="2016801" y="0"/>
                  </a:lnTo>
                  <a:lnTo>
                    <a:pt x="2016801" y="645087"/>
                  </a:lnTo>
                  <a:lnTo>
                    <a:pt x="0" y="645087"/>
                  </a:lnTo>
                  <a:lnTo>
                    <a:pt x="0" y="0"/>
                  </a:lnTo>
                  <a:close/>
                </a:path>
              </a:pathLst>
            </a:custGeom>
            <a:blipFill>
              <a:blip r:embed="rId5">
                <a:extLst>
                  <a:ext uri="{96DAC541-7B7A-43D3-8B79-37D633B846F1}">
                    <asvg:svgBlip xmlns:asvg="http://schemas.microsoft.com/office/drawing/2016/SVG/main" r:embed="rId6"/>
                  </a:ext>
                </a:extLst>
              </a:blip>
              <a:stretch>
                <a:fillRect r="-173116" b="-124141"/>
              </a:stretch>
            </a:blipFill>
          </p:spPr>
          <p:txBody>
            <a:bodyPr/>
            <a:lstStyle/>
            <a:p>
              <a:endParaRPr lang="en-GB"/>
            </a:p>
          </p:txBody>
        </p:sp>
        <p:grpSp>
          <p:nvGrpSpPr>
            <p:cNvPr id="7" name="Group 7"/>
            <p:cNvGrpSpPr/>
            <p:nvPr/>
          </p:nvGrpSpPr>
          <p:grpSpPr>
            <a:xfrm>
              <a:off x="15537297" y="2213820"/>
              <a:ext cx="4755579" cy="4086825"/>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C2383"/>
              </a:solidFill>
              <a:ln w="38100" cap="sq">
                <a:solidFill>
                  <a:srgbClr val="FFFFFF"/>
                </a:solidFill>
                <a:prstDash val="solid"/>
                <a:miter/>
              </a:ln>
            </p:spPr>
            <p:txBody>
              <a:bodyPr/>
              <a:lstStyle/>
              <a:p>
                <a:endParaRPr lang="en-GB"/>
              </a:p>
            </p:txBody>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516929" y="4470241"/>
              <a:ext cx="4755579" cy="4086825"/>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CB6CE6"/>
              </a:solidFill>
              <a:ln w="38100" cap="sq">
                <a:solidFill>
                  <a:srgbClr val="FFFFFF"/>
                </a:solidFill>
                <a:prstDash val="solid"/>
                <a:miter/>
              </a:ln>
            </p:spPr>
            <p:txBody>
              <a:bodyPr/>
              <a:lstStyle/>
              <a:p>
                <a:endParaRPr lang="en-GB"/>
              </a:p>
            </p:txBody>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534839" y="2213820"/>
              <a:ext cx="4755579" cy="4086825"/>
              <a:chOff x="0" y="0"/>
              <a:chExt cx="812800" cy="698500"/>
            </a:xfrm>
          </p:grpSpPr>
          <p:sp>
            <p:nvSpPr>
              <p:cNvPr id="14" name="Freeform 1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C2383"/>
              </a:solidFill>
              <a:ln w="38100" cap="sq">
                <a:solidFill>
                  <a:srgbClr val="FFFFFF"/>
                </a:solidFill>
                <a:prstDash val="solid"/>
                <a:miter/>
              </a:ln>
            </p:spPr>
            <p:txBody>
              <a:bodyPr/>
              <a:lstStyle/>
              <a:p>
                <a:endParaRPr lang="en-GB"/>
              </a:p>
            </p:txBody>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2294129" y="4995823"/>
              <a:ext cx="3365882" cy="2984958"/>
            </a:xfrm>
            <a:prstGeom prst="rect">
              <a:avLst/>
            </a:prstGeom>
          </p:spPr>
          <p:txBody>
            <a:bodyPr lIns="0" tIns="0" rIns="0" bIns="0" rtlCol="0" anchor="t">
              <a:spAutoFit/>
            </a:bodyPr>
            <a:lstStyle/>
            <a:p>
              <a:pPr algn="ctr">
                <a:lnSpc>
                  <a:spcPts val="4538"/>
                </a:lnSpc>
              </a:pPr>
              <a:r>
                <a:rPr lang="en-US" sz="2767">
                  <a:solidFill>
                    <a:srgbClr val="FFFFFF"/>
                  </a:solidFill>
                  <a:latin typeface="Effra 3"/>
                  <a:ea typeface="Effra 3"/>
                  <a:cs typeface="Effra 3"/>
                  <a:sym typeface="Effra 3"/>
                </a:rPr>
                <a:t>Mitigating circumstances  and </a:t>
              </a:r>
            </a:p>
            <a:p>
              <a:pPr algn="ctr">
                <a:lnSpc>
                  <a:spcPts val="4538"/>
                </a:lnSpc>
              </a:pPr>
              <a:r>
                <a:rPr lang="en-US" sz="2767">
                  <a:solidFill>
                    <a:srgbClr val="FFFFFF"/>
                  </a:solidFill>
                  <a:latin typeface="Effra 3"/>
                  <a:ea typeface="Effra 3"/>
                  <a:cs typeface="Effra 3"/>
                  <a:sym typeface="Effra 3"/>
                </a:rPr>
                <a:t>extensions</a:t>
              </a:r>
            </a:p>
          </p:txBody>
        </p:sp>
        <p:grpSp>
          <p:nvGrpSpPr>
            <p:cNvPr id="17" name="Group 17"/>
            <p:cNvGrpSpPr/>
            <p:nvPr/>
          </p:nvGrpSpPr>
          <p:grpSpPr>
            <a:xfrm>
              <a:off x="3419551" y="4470241"/>
              <a:ext cx="4755579" cy="4086825"/>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CF34"/>
              </a:solidFill>
              <a:ln w="38100" cap="sq">
                <a:solidFill>
                  <a:srgbClr val="FFFFFF"/>
                </a:solidFill>
                <a:prstDash val="solid"/>
                <a:miter/>
              </a:ln>
            </p:spPr>
            <p:txBody>
              <a:bodyPr/>
              <a:lstStyle/>
              <a:p>
                <a:endParaRPr lang="en-GB"/>
              </a:p>
            </p:txBody>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4114399" y="5379239"/>
              <a:ext cx="3365882" cy="2218127"/>
            </a:xfrm>
            <a:prstGeom prst="rect">
              <a:avLst/>
            </a:prstGeom>
          </p:spPr>
          <p:txBody>
            <a:bodyPr lIns="0" tIns="0" rIns="0" bIns="0" rtlCol="0" anchor="t">
              <a:spAutoFit/>
            </a:bodyPr>
            <a:lstStyle/>
            <a:p>
              <a:pPr algn="ctr">
                <a:lnSpc>
                  <a:spcPts val="4538"/>
                </a:lnSpc>
              </a:pPr>
              <a:r>
                <a:rPr lang="en-US" sz="2767">
                  <a:solidFill>
                    <a:srgbClr val="FFFFFF"/>
                  </a:solidFill>
                  <a:latin typeface="Effra 3"/>
                  <a:ea typeface="Effra 3"/>
                  <a:cs typeface="Effra 3"/>
                  <a:sym typeface="Effra 3"/>
                </a:rPr>
                <a:t>General wellbeing concerns </a:t>
              </a:r>
            </a:p>
          </p:txBody>
        </p:sp>
        <p:grpSp>
          <p:nvGrpSpPr>
            <p:cNvPr id="21" name="Group 21"/>
            <p:cNvGrpSpPr/>
            <p:nvPr/>
          </p:nvGrpSpPr>
          <p:grpSpPr>
            <a:xfrm>
              <a:off x="3419551" y="0"/>
              <a:ext cx="4755579" cy="4086825"/>
              <a:chOff x="0" y="0"/>
              <a:chExt cx="812800" cy="698500"/>
            </a:xfrm>
          </p:grpSpPr>
          <p:sp>
            <p:nvSpPr>
              <p:cNvPr id="22" name="Freeform 2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CB6CE6"/>
              </a:solidFill>
              <a:ln w="38100" cap="sq">
                <a:solidFill>
                  <a:srgbClr val="FFFFFF"/>
                </a:solidFill>
                <a:prstDash val="solid"/>
                <a:miter/>
              </a:ln>
            </p:spPr>
            <p:txBody>
              <a:bodyPr/>
              <a:lstStyle/>
              <a:p>
                <a:endParaRPr lang="en-GB"/>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4168957" y="872437"/>
              <a:ext cx="3365882" cy="2218127"/>
            </a:xfrm>
            <a:prstGeom prst="rect">
              <a:avLst/>
            </a:prstGeom>
          </p:spPr>
          <p:txBody>
            <a:bodyPr lIns="0" tIns="0" rIns="0" bIns="0" rtlCol="0" anchor="t">
              <a:spAutoFit/>
            </a:bodyPr>
            <a:lstStyle/>
            <a:p>
              <a:pPr algn="ctr">
                <a:lnSpc>
                  <a:spcPts val="4538"/>
                </a:lnSpc>
              </a:pPr>
              <a:r>
                <a:rPr lang="en-US" sz="2767">
                  <a:solidFill>
                    <a:srgbClr val="FFFFFF"/>
                  </a:solidFill>
                  <a:latin typeface="Effra 3"/>
                  <a:ea typeface="Effra 3"/>
                  <a:cs typeface="Effra 3"/>
                  <a:sym typeface="Effra 3"/>
                </a:rPr>
                <a:t>DBS checks for </a:t>
              </a:r>
            </a:p>
            <a:p>
              <a:pPr algn="ctr">
                <a:lnSpc>
                  <a:spcPts val="4538"/>
                </a:lnSpc>
              </a:pPr>
              <a:r>
                <a:rPr lang="en-US" sz="2767">
                  <a:solidFill>
                    <a:srgbClr val="FFFFFF"/>
                  </a:solidFill>
                  <a:latin typeface="Effra 3"/>
                  <a:ea typeface="Effra 3"/>
                  <a:cs typeface="Effra 3"/>
                  <a:sym typeface="Effra 3"/>
                </a:rPr>
                <a:t>school </a:t>
              </a:r>
            </a:p>
            <a:p>
              <a:pPr algn="ctr">
                <a:lnSpc>
                  <a:spcPts val="4538"/>
                </a:lnSpc>
              </a:pPr>
              <a:r>
                <a:rPr lang="en-US" sz="2767">
                  <a:solidFill>
                    <a:srgbClr val="FFFFFF"/>
                  </a:solidFill>
                  <a:latin typeface="Effra 3"/>
                  <a:ea typeface="Effra 3"/>
                  <a:cs typeface="Effra 3"/>
                  <a:sym typeface="Effra 3"/>
                </a:rPr>
                <a:t>placements </a:t>
              </a:r>
            </a:p>
          </p:txBody>
        </p:sp>
        <p:grpSp>
          <p:nvGrpSpPr>
            <p:cNvPr id="25" name="Group 25"/>
            <p:cNvGrpSpPr/>
            <p:nvPr/>
          </p:nvGrpSpPr>
          <p:grpSpPr>
            <a:xfrm>
              <a:off x="11516929" y="0"/>
              <a:ext cx="4755579" cy="4086825"/>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CF34"/>
              </a:solidFill>
              <a:ln w="38100" cap="sq">
                <a:solidFill>
                  <a:srgbClr val="FFFFFF"/>
                </a:solidFill>
                <a:prstDash val="solid"/>
                <a:miter/>
              </a:ln>
            </p:spPr>
            <p:txBody>
              <a:bodyPr/>
              <a:lstStyle/>
              <a:p>
                <a:endParaRPr lang="en-GB"/>
              </a:p>
            </p:txBody>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6272507" y="3086257"/>
              <a:ext cx="3365882" cy="2218127"/>
            </a:xfrm>
            <a:prstGeom prst="rect">
              <a:avLst/>
            </a:prstGeom>
          </p:spPr>
          <p:txBody>
            <a:bodyPr lIns="0" tIns="0" rIns="0" bIns="0" rtlCol="0" anchor="t">
              <a:spAutoFit/>
            </a:bodyPr>
            <a:lstStyle/>
            <a:p>
              <a:pPr algn="ctr">
                <a:lnSpc>
                  <a:spcPts val="4538"/>
                </a:lnSpc>
              </a:pPr>
              <a:r>
                <a:rPr lang="en-US" sz="2767">
                  <a:solidFill>
                    <a:srgbClr val="FFFFFF"/>
                  </a:solidFill>
                  <a:latin typeface="Effra 3"/>
                  <a:ea typeface="Effra 3"/>
                  <a:cs typeface="Effra 3"/>
                  <a:sym typeface="Effra 3"/>
                </a:rPr>
                <a:t>Interruptions </a:t>
              </a:r>
            </a:p>
            <a:p>
              <a:pPr algn="ctr">
                <a:lnSpc>
                  <a:spcPts val="4538"/>
                </a:lnSpc>
              </a:pPr>
              <a:r>
                <a:rPr lang="en-US" sz="2767">
                  <a:solidFill>
                    <a:srgbClr val="FFFFFF"/>
                  </a:solidFill>
                  <a:latin typeface="Effra 3"/>
                  <a:ea typeface="Effra 3"/>
                  <a:cs typeface="Effra 3"/>
                  <a:sym typeface="Effra 3"/>
                </a:rPr>
                <a:t>and </a:t>
              </a:r>
            </a:p>
            <a:p>
              <a:pPr algn="ctr">
                <a:lnSpc>
                  <a:spcPts val="4538"/>
                </a:lnSpc>
              </a:pPr>
              <a:r>
                <a:rPr lang="en-US" sz="2767">
                  <a:solidFill>
                    <a:srgbClr val="FFFFFF"/>
                  </a:solidFill>
                  <a:latin typeface="Effra 3"/>
                  <a:ea typeface="Effra 3"/>
                  <a:cs typeface="Effra 3"/>
                  <a:sym typeface="Effra 3"/>
                </a:rPr>
                <a:t>withdrawals</a:t>
              </a:r>
            </a:p>
          </p:txBody>
        </p:sp>
        <p:sp>
          <p:nvSpPr>
            <p:cNvPr id="29" name="TextBox 29"/>
            <p:cNvSpPr txBox="1"/>
            <p:nvPr/>
          </p:nvSpPr>
          <p:spPr>
            <a:xfrm>
              <a:off x="12211777" y="872437"/>
              <a:ext cx="3365882" cy="2218127"/>
            </a:xfrm>
            <a:prstGeom prst="rect">
              <a:avLst/>
            </a:prstGeom>
          </p:spPr>
          <p:txBody>
            <a:bodyPr lIns="0" tIns="0" rIns="0" bIns="0" rtlCol="0" anchor="t">
              <a:spAutoFit/>
            </a:bodyPr>
            <a:lstStyle/>
            <a:p>
              <a:pPr algn="ctr">
                <a:lnSpc>
                  <a:spcPts val="4538"/>
                </a:lnSpc>
              </a:pPr>
              <a:r>
                <a:rPr lang="en-US" sz="2767">
                  <a:solidFill>
                    <a:srgbClr val="FFFFFF"/>
                  </a:solidFill>
                  <a:latin typeface="Effra 3"/>
                  <a:ea typeface="Effra 3"/>
                  <a:cs typeface="Effra 3"/>
                  <a:sym typeface="Effra 3"/>
                </a:rPr>
                <a:t>Issues with attendance and </a:t>
              </a:r>
            </a:p>
            <a:p>
              <a:pPr algn="ctr">
                <a:lnSpc>
                  <a:spcPts val="4538"/>
                </a:lnSpc>
              </a:pPr>
              <a:r>
                <a:rPr lang="en-US" sz="2767">
                  <a:solidFill>
                    <a:srgbClr val="FFFFFF"/>
                  </a:solidFill>
                  <a:latin typeface="Effra 3"/>
                  <a:ea typeface="Effra 3"/>
                  <a:cs typeface="Effra 3"/>
                  <a:sym typeface="Effra 3"/>
                </a:rPr>
                <a:t>engagament</a:t>
              </a:r>
            </a:p>
          </p:txBody>
        </p:sp>
        <p:sp>
          <p:nvSpPr>
            <p:cNvPr id="30" name="TextBox 30"/>
            <p:cNvSpPr txBox="1"/>
            <p:nvPr/>
          </p:nvSpPr>
          <p:spPr>
            <a:xfrm>
              <a:off x="8229688" y="3469672"/>
              <a:ext cx="3365882" cy="1451295"/>
            </a:xfrm>
            <a:prstGeom prst="rect">
              <a:avLst/>
            </a:prstGeom>
          </p:spPr>
          <p:txBody>
            <a:bodyPr lIns="0" tIns="0" rIns="0" bIns="0" rtlCol="0" anchor="t">
              <a:spAutoFit/>
            </a:bodyPr>
            <a:lstStyle/>
            <a:p>
              <a:pPr algn="ctr">
                <a:lnSpc>
                  <a:spcPts val="4538"/>
                </a:lnSpc>
              </a:pPr>
              <a:r>
                <a:rPr lang="en-US" sz="2767">
                  <a:solidFill>
                    <a:srgbClr val="FFFFFF"/>
                  </a:solidFill>
                  <a:latin typeface="Effra 3"/>
                  <a:ea typeface="Effra 3"/>
                  <a:cs typeface="Effra 3"/>
                  <a:sym typeface="Effra 3"/>
                </a:rPr>
                <a:t>Disability support </a:t>
              </a:r>
            </a:p>
          </p:txBody>
        </p:sp>
        <p:sp>
          <p:nvSpPr>
            <p:cNvPr id="31" name="Freeform 31"/>
            <p:cNvSpPr/>
            <p:nvPr/>
          </p:nvSpPr>
          <p:spPr>
            <a:xfrm rot="7411636">
              <a:off x="17925292" y="5923796"/>
              <a:ext cx="3851495" cy="2797281"/>
            </a:xfrm>
            <a:custGeom>
              <a:avLst/>
              <a:gdLst/>
              <a:ahLst/>
              <a:cxnLst/>
              <a:rect l="l" t="t" r="r" b="b"/>
              <a:pathLst>
                <a:path w="3851495" h="2797281">
                  <a:moveTo>
                    <a:pt x="0" y="0"/>
                  </a:moveTo>
                  <a:lnTo>
                    <a:pt x="3851495" y="0"/>
                  </a:lnTo>
                  <a:lnTo>
                    <a:pt x="3851495" y="2797280"/>
                  </a:lnTo>
                  <a:lnTo>
                    <a:pt x="0" y="2797280"/>
                  </a:lnTo>
                  <a:lnTo>
                    <a:pt x="0" y="0"/>
                  </a:lnTo>
                  <a:close/>
                </a:path>
              </a:pathLst>
            </a:custGeom>
            <a:blipFill>
              <a:blip r:embed="rId7">
                <a:extLst>
                  <a:ext uri="{96DAC541-7B7A-43D3-8B79-37D633B846F1}">
                    <asvg:svgBlip xmlns:asvg="http://schemas.microsoft.com/office/drawing/2016/SVG/main" r:embed="rId8"/>
                  </a:ext>
                </a:extLst>
              </a:blip>
              <a:stretch>
                <a:fillRect l="-39001"/>
              </a:stretch>
            </a:blipFill>
          </p:spPr>
          <p:txBody>
            <a:bodyPr/>
            <a:lstStyle/>
            <a:p>
              <a:endParaRPr lang="en-GB"/>
            </a:p>
          </p:txBody>
        </p:sp>
        <p:sp>
          <p:nvSpPr>
            <p:cNvPr id="32" name="Freeform 32"/>
            <p:cNvSpPr/>
            <p:nvPr/>
          </p:nvSpPr>
          <p:spPr>
            <a:xfrm>
              <a:off x="0" y="3338930"/>
              <a:ext cx="4355313" cy="3211286"/>
            </a:xfrm>
            <a:custGeom>
              <a:avLst/>
              <a:gdLst/>
              <a:ahLst/>
              <a:cxnLst/>
              <a:rect l="l" t="t" r="r" b="b"/>
              <a:pathLst>
                <a:path w="4355313" h="3211286">
                  <a:moveTo>
                    <a:pt x="0" y="0"/>
                  </a:moveTo>
                  <a:lnTo>
                    <a:pt x="4355313" y="0"/>
                  </a:lnTo>
                  <a:lnTo>
                    <a:pt x="4355313" y="3211285"/>
                  </a:lnTo>
                  <a:lnTo>
                    <a:pt x="0" y="3211285"/>
                  </a:lnTo>
                  <a:lnTo>
                    <a:pt x="0" y="0"/>
                  </a:lnTo>
                  <a:close/>
                </a:path>
              </a:pathLst>
            </a:custGeom>
            <a:blipFill>
              <a:blip r:embed="rId9">
                <a:extLst>
                  <a:ext uri="{96DAC541-7B7A-43D3-8B79-37D633B846F1}">
                    <asvg:svgBlip xmlns:asvg="http://schemas.microsoft.com/office/drawing/2016/SVG/main" r:embed="rId10"/>
                  </a:ext>
                </a:extLst>
              </a:blip>
              <a:stretch>
                <a:fillRect r="-41115"/>
              </a:stretch>
            </a:blipFill>
          </p:spPr>
          <p:txBody>
            <a:bodyPr/>
            <a:lstStyle/>
            <a:p>
              <a:endParaRPr lang="en-GB"/>
            </a:p>
          </p:txBody>
        </p:sp>
        <p:sp>
          <p:nvSpPr>
            <p:cNvPr id="33" name="Freeform 33"/>
            <p:cNvSpPr/>
            <p:nvPr/>
          </p:nvSpPr>
          <p:spPr>
            <a:xfrm rot="3512093">
              <a:off x="9180010" y="6869133"/>
              <a:ext cx="4213835" cy="1826008"/>
            </a:xfrm>
            <a:custGeom>
              <a:avLst/>
              <a:gdLst/>
              <a:ahLst/>
              <a:cxnLst/>
              <a:rect l="l" t="t" r="r" b="b"/>
              <a:pathLst>
                <a:path w="4213835" h="1826008">
                  <a:moveTo>
                    <a:pt x="0" y="0"/>
                  </a:moveTo>
                  <a:lnTo>
                    <a:pt x="4213835" y="0"/>
                  </a:lnTo>
                  <a:lnTo>
                    <a:pt x="4213835" y="1826007"/>
                  </a:lnTo>
                  <a:lnTo>
                    <a:pt x="0" y="1826007"/>
                  </a:lnTo>
                  <a:lnTo>
                    <a:pt x="0" y="0"/>
                  </a:lnTo>
                  <a:close/>
                </a:path>
              </a:pathLst>
            </a:custGeom>
            <a:blipFill>
              <a:blip r:embed="rId11">
                <a:extLst>
                  <a:ext uri="{96DAC541-7B7A-43D3-8B79-37D633B846F1}">
                    <asvg:svgBlip xmlns:asvg="http://schemas.microsoft.com/office/drawing/2016/SVG/main" r:embed="rId12"/>
                  </a:ext>
                </a:extLst>
              </a:blip>
              <a:stretch>
                <a:fillRect t="-95121" r="-36376"/>
              </a:stretch>
            </a:blipFill>
          </p:spPr>
          <p:txBody>
            <a:bodyPr/>
            <a:lstStyle/>
            <a:p>
              <a:endParaRPr lang="en-GB"/>
            </a:p>
          </p:txBody>
        </p:sp>
      </p:grpSp>
      <p:pic>
        <p:nvPicPr>
          <p:cNvPr id="35" name="Audio 34">
            <a:hlinkClick r:id="" action="ppaction://media"/>
            <a:extLst>
              <a:ext uri="{FF2B5EF4-FFF2-40B4-BE49-F238E27FC236}">
                <a16:creationId xmlns:a16="http://schemas.microsoft.com/office/drawing/2014/main" id="{2B77C6D4-6F92-9B09-6985-E3EA06BBAD90}"/>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072"/>
    </mc:Choice>
    <mc:Fallback>
      <p:transition spd="slow" advTm="3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C2383"/>
        </a:solidFill>
        <a:effectLst/>
      </p:bgPr>
    </p:bg>
    <p:spTree>
      <p:nvGrpSpPr>
        <p:cNvPr id="1" name=""/>
        <p:cNvGrpSpPr/>
        <p:nvPr/>
      </p:nvGrpSpPr>
      <p:grpSpPr>
        <a:xfrm>
          <a:off x="0" y="0"/>
          <a:ext cx="0" cy="0"/>
          <a:chOff x="0" y="0"/>
          <a:chExt cx="0" cy="0"/>
        </a:xfrm>
      </p:grpSpPr>
      <p:sp>
        <p:nvSpPr>
          <p:cNvPr id="2" name="Freeform 2"/>
          <p:cNvSpPr/>
          <p:nvPr/>
        </p:nvSpPr>
        <p:spPr>
          <a:xfrm>
            <a:off x="8932476" y="-1067677"/>
            <a:ext cx="10544254" cy="10677725"/>
          </a:xfrm>
          <a:custGeom>
            <a:avLst/>
            <a:gdLst/>
            <a:ahLst/>
            <a:cxnLst/>
            <a:rect l="l" t="t" r="r" b="b"/>
            <a:pathLst>
              <a:path w="10544254" h="10677725">
                <a:moveTo>
                  <a:pt x="0" y="0"/>
                </a:moveTo>
                <a:lnTo>
                  <a:pt x="10544254" y="0"/>
                </a:lnTo>
                <a:lnTo>
                  <a:pt x="10544254" y="10677726"/>
                </a:lnTo>
                <a:lnTo>
                  <a:pt x="0" y="10677726"/>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TextBox 3"/>
          <p:cNvSpPr txBox="1"/>
          <p:nvPr/>
        </p:nvSpPr>
        <p:spPr>
          <a:xfrm>
            <a:off x="1038225" y="3371741"/>
            <a:ext cx="12876104" cy="4025010"/>
          </a:xfrm>
          <a:prstGeom prst="rect">
            <a:avLst/>
          </a:prstGeom>
        </p:spPr>
        <p:txBody>
          <a:bodyPr lIns="0" tIns="0" rIns="0" bIns="0" rtlCol="0" anchor="t">
            <a:spAutoFit/>
          </a:bodyPr>
          <a:lstStyle/>
          <a:p>
            <a:pPr algn="l">
              <a:lnSpc>
                <a:spcPts val="4592"/>
              </a:lnSpc>
            </a:pPr>
            <a:r>
              <a:rPr lang="en-US" sz="2800">
                <a:solidFill>
                  <a:srgbClr val="FFFFFF"/>
                </a:solidFill>
                <a:latin typeface="Effra 3"/>
                <a:ea typeface="Effra 3"/>
                <a:cs typeface="Effra 3"/>
                <a:sym typeface="Effra 3"/>
              </a:rPr>
              <a:t>TO PROVIDE HOLLISTIC WELLBEING SUPPORT TO OUR STUDENTS, WE ALSO WORK CLOSELY WITH A RANGE OF DIFFERENT SERVICES, SUCH AS:</a:t>
            </a:r>
          </a:p>
          <a:p>
            <a:pPr algn="l">
              <a:lnSpc>
                <a:spcPts val="4592"/>
              </a:lnSpc>
            </a:pPr>
            <a:endParaRPr lang="en-US" sz="2800">
              <a:solidFill>
                <a:srgbClr val="FFFFFF"/>
              </a:solidFill>
              <a:latin typeface="Effra 3"/>
              <a:ea typeface="Effra 3"/>
              <a:cs typeface="Effra 3"/>
              <a:sym typeface="Effra 3"/>
            </a:endParaRPr>
          </a:p>
          <a:p>
            <a:pPr marL="604524" lvl="1" indent="-302262" algn="l">
              <a:lnSpc>
                <a:spcPts val="4592"/>
              </a:lnSpc>
              <a:buFont typeface="Arial"/>
              <a:buChar char="•"/>
            </a:pPr>
            <a:r>
              <a:rPr lang="en-US" sz="2800">
                <a:solidFill>
                  <a:srgbClr val="FFFFFF"/>
                </a:solidFill>
                <a:latin typeface="Effra 1"/>
                <a:ea typeface="Effra 1"/>
                <a:cs typeface="Effra 1"/>
                <a:sym typeface="Effra 1"/>
              </a:rPr>
              <a:t>Mental Health Support team</a:t>
            </a:r>
          </a:p>
          <a:p>
            <a:pPr marL="604524" lvl="1" indent="-302262" algn="l">
              <a:lnSpc>
                <a:spcPts val="4592"/>
              </a:lnSpc>
              <a:buFont typeface="Arial"/>
              <a:buChar char="•"/>
            </a:pPr>
            <a:r>
              <a:rPr lang="en-US" sz="2800">
                <a:solidFill>
                  <a:srgbClr val="FFFFFF"/>
                </a:solidFill>
                <a:latin typeface="Effra 1"/>
                <a:ea typeface="Effra 1"/>
                <a:cs typeface="Effra 1"/>
                <a:sym typeface="Effra 1"/>
              </a:rPr>
              <a:t>Occupational Health </a:t>
            </a:r>
          </a:p>
          <a:p>
            <a:pPr marL="604524" lvl="1" indent="-302262" algn="l">
              <a:lnSpc>
                <a:spcPts val="4592"/>
              </a:lnSpc>
              <a:buFont typeface="Arial"/>
              <a:buChar char="•"/>
            </a:pPr>
            <a:r>
              <a:rPr lang="en-US" sz="2800">
                <a:solidFill>
                  <a:srgbClr val="FFFFFF"/>
                </a:solidFill>
                <a:latin typeface="Effra 1"/>
                <a:ea typeface="Effra 1"/>
                <a:cs typeface="Effra 1"/>
                <a:sym typeface="Effra 1"/>
              </a:rPr>
              <a:t>Disability Advisory Support Service (DASS) </a:t>
            </a:r>
          </a:p>
          <a:p>
            <a:pPr marL="604524" lvl="1" indent="-302262" algn="l">
              <a:lnSpc>
                <a:spcPts val="4592"/>
              </a:lnSpc>
              <a:buFont typeface="Arial"/>
              <a:buChar char="•"/>
            </a:pPr>
            <a:r>
              <a:rPr lang="en-US" sz="2800">
                <a:solidFill>
                  <a:srgbClr val="FFFFFF"/>
                </a:solidFill>
                <a:latin typeface="Effra 1"/>
                <a:ea typeface="Effra 1"/>
                <a:cs typeface="Effra 1"/>
                <a:sym typeface="Effra 1"/>
              </a:rPr>
              <a:t>Advice and Response (A&amp;R)</a:t>
            </a:r>
          </a:p>
        </p:txBody>
      </p:sp>
      <p:sp>
        <p:nvSpPr>
          <p:cNvPr id="4" name="TextBox 4"/>
          <p:cNvSpPr txBox="1"/>
          <p:nvPr/>
        </p:nvSpPr>
        <p:spPr>
          <a:xfrm>
            <a:off x="5349799" y="4492951"/>
            <a:ext cx="4642842" cy="530860"/>
          </a:xfrm>
          <a:prstGeom prst="rect">
            <a:avLst/>
          </a:prstGeom>
        </p:spPr>
        <p:txBody>
          <a:bodyPr lIns="0" tIns="0" rIns="0" bIns="0" rtlCol="0" anchor="t">
            <a:spAutoFit/>
          </a:bodyPr>
          <a:lstStyle/>
          <a:p>
            <a:pPr algn="ctr">
              <a:lnSpc>
                <a:spcPts val="4339"/>
              </a:lnSpc>
              <a:spcBef>
                <a:spcPct val="0"/>
              </a:spcBef>
            </a:pPr>
            <a:r>
              <a:rPr lang="en-US" sz="3099">
                <a:solidFill>
                  <a:srgbClr val="FFFFFF"/>
                </a:solidFill>
                <a:latin typeface="Effra 1"/>
                <a:ea typeface="Effra 1"/>
                <a:cs typeface="Effra 1"/>
                <a:sym typeface="Effra 1"/>
              </a:rPr>
              <a:t> </a:t>
            </a:r>
          </a:p>
        </p:txBody>
      </p:sp>
      <p:sp>
        <p:nvSpPr>
          <p:cNvPr id="5" name="TextBox 5"/>
          <p:cNvSpPr txBox="1"/>
          <p:nvPr/>
        </p:nvSpPr>
        <p:spPr>
          <a:xfrm>
            <a:off x="946386" y="1893950"/>
            <a:ext cx="13258217" cy="1303651"/>
          </a:xfrm>
          <a:prstGeom prst="rect">
            <a:avLst/>
          </a:prstGeom>
        </p:spPr>
        <p:txBody>
          <a:bodyPr lIns="0" tIns="0" rIns="0" bIns="0" rtlCol="0" anchor="t">
            <a:spAutoFit/>
          </a:bodyPr>
          <a:lstStyle/>
          <a:p>
            <a:pPr algn="l">
              <a:lnSpc>
                <a:spcPts val="9699"/>
              </a:lnSpc>
            </a:pPr>
            <a:r>
              <a:rPr lang="en-US" sz="9699" spc="-514">
                <a:solidFill>
                  <a:srgbClr val="FFD500"/>
                </a:solidFill>
                <a:latin typeface="Effra 2"/>
                <a:ea typeface="Effra 2"/>
                <a:cs typeface="Effra 2"/>
                <a:sym typeface="Effra 2"/>
              </a:rPr>
              <a:t>We also support with...</a:t>
            </a:r>
          </a:p>
        </p:txBody>
      </p:sp>
      <p:pic>
        <p:nvPicPr>
          <p:cNvPr id="7" name="Audio 6">
            <a:hlinkClick r:id="" action="ppaction://media"/>
            <a:extLst>
              <a:ext uri="{FF2B5EF4-FFF2-40B4-BE49-F238E27FC236}">
                <a16:creationId xmlns:a16="http://schemas.microsoft.com/office/drawing/2014/main" id="{BA9CAC3C-D2F7-7584-DF60-906735689D2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4196"/>
    </mc:Choice>
    <mc:Fallback>
      <p:transition spd="slow" advTm="24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C2383"/>
        </a:solidFill>
        <a:effectLst/>
      </p:bgPr>
    </p:bg>
    <p:spTree>
      <p:nvGrpSpPr>
        <p:cNvPr id="1" name=""/>
        <p:cNvGrpSpPr/>
        <p:nvPr/>
      </p:nvGrpSpPr>
      <p:grpSpPr>
        <a:xfrm>
          <a:off x="0" y="0"/>
          <a:ext cx="0" cy="0"/>
          <a:chOff x="0" y="0"/>
          <a:chExt cx="0" cy="0"/>
        </a:xfrm>
      </p:grpSpPr>
      <p:sp>
        <p:nvSpPr>
          <p:cNvPr id="2" name="Freeform 2"/>
          <p:cNvSpPr/>
          <p:nvPr/>
        </p:nvSpPr>
        <p:spPr>
          <a:xfrm>
            <a:off x="11227354" y="-417594"/>
            <a:ext cx="8633767" cy="12743567"/>
          </a:xfrm>
          <a:custGeom>
            <a:avLst/>
            <a:gdLst/>
            <a:ahLst/>
            <a:cxnLst/>
            <a:rect l="l" t="t" r="r" b="b"/>
            <a:pathLst>
              <a:path w="8633767" h="12743567">
                <a:moveTo>
                  <a:pt x="0" y="0"/>
                </a:moveTo>
                <a:lnTo>
                  <a:pt x="8633767" y="0"/>
                </a:lnTo>
                <a:lnTo>
                  <a:pt x="8633767" y="12743567"/>
                </a:lnTo>
                <a:lnTo>
                  <a:pt x="0" y="12743567"/>
                </a:lnTo>
                <a:lnTo>
                  <a:pt x="0" y="0"/>
                </a:lnTo>
                <a:close/>
              </a:path>
            </a:pathLst>
          </a:custGeom>
          <a:blipFill>
            <a:blip r:embed="rId5">
              <a:alphaModFix amt="54000"/>
            </a:blip>
            <a:stretch>
              <a:fillRect/>
            </a:stretch>
          </a:blipFill>
        </p:spPr>
        <p:txBody>
          <a:bodyPr/>
          <a:lstStyle/>
          <a:p>
            <a:endParaRPr lang="en-GB"/>
          </a:p>
        </p:txBody>
      </p:sp>
      <p:sp>
        <p:nvSpPr>
          <p:cNvPr id="3" name="TextBox 3"/>
          <p:cNvSpPr txBox="1"/>
          <p:nvPr/>
        </p:nvSpPr>
        <p:spPr>
          <a:xfrm>
            <a:off x="1028700" y="5334000"/>
            <a:ext cx="14515538" cy="6991973"/>
          </a:xfrm>
          <a:prstGeom prst="rect">
            <a:avLst/>
          </a:prstGeom>
        </p:spPr>
        <p:txBody>
          <a:bodyPr lIns="0" tIns="0" rIns="0" bIns="0" rtlCol="0" anchor="t">
            <a:spAutoFit/>
          </a:bodyPr>
          <a:lstStyle/>
          <a:p>
            <a:pPr algn="l">
              <a:lnSpc>
                <a:spcPts val="10899"/>
              </a:lnSpc>
            </a:pPr>
            <a:r>
              <a:rPr lang="en-US" sz="10899" spc="-577">
                <a:solidFill>
                  <a:srgbClr val="FFD500"/>
                </a:solidFill>
                <a:latin typeface="Effra 2"/>
                <a:ea typeface="Effra 2"/>
                <a:cs typeface="Effra 2"/>
                <a:sym typeface="Effra 2"/>
              </a:rPr>
              <a:t>Want to </a:t>
            </a:r>
          </a:p>
          <a:p>
            <a:pPr algn="l">
              <a:lnSpc>
                <a:spcPts val="10899"/>
              </a:lnSpc>
            </a:pPr>
            <a:r>
              <a:rPr lang="en-US" sz="10899" spc="-577">
                <a:solidFill>
                  <a:srgbClr val="FFD500"/>
                </a:solidFill>
                <a:latin typeface="Effra 2"/>
                <a:ea typeface="Effra 2"/>
                <a:cs typeface="Effra 2"/>
                <a:sym typeface="Effra 2"/>
              </a:rPr>
              <a:t>know what is </a:t>
            </a:r>
          </a:p>
          <a:p>
            <a:pPr algn="l">
              <a:lnSpc>
                <a:spcPts val="10899"/>
              </a:lnSpc>
            </a:pPr>
            <a:r>
              <a:rPr lang="en-US" sz="10899" spc="-577">
                <a:solidFill>
                  <a:srgbClr val="FFD500"/>
                </a:solidFill>
                <a:latin typeface="Effra 2"/>
                <a:ea typeface="Effra 2"/>
                <a:cs typeface="Effra 2"/>
                <a:sym typeface="Effra 2"/>
              </a:rPr>
              <a:t>happening in SEED?</a:t>
            </a:r>
          </a:p>
          <a:p>
            <a:pPr algn="l">
              <a:lnSpc>
                <a:spcPts val="10899"/>
              </a:lnSpc>
            </a:pPr>
            <a:endParaRPr lang="en-US" sz="10899" spc="-577">
              <a:solidFill>
                <a:srgbClr val="FFD500"/>
              </a:solidFill>
              <a:latin typeface="Effra 2"/>
              <a:ea typeface="Effra 2"/>
              <a:cs typeface="Effra 2"/>
              <a:sym typeface="Effra 2"/>
            </a:endParaRPr>
          </a:p>
          <a:p>
            <a:pPr algn="r">
              <a:lnSpc>
                <a:spcPts val="10899"/>
              </a:lnSpc>
            </a:pPr>
            <a:endParaRPr lang="en-US" sz="10899" spc="-577">
              <a:solidFill>
                <a:srgbClr val="FFD500"/>
              </a:solidFill>
              <a:latin typeface="Effra 2"/>
              <a:ea typeface="Effra 2"/>
              <a:cs typeface="Effra 2"/>
              <a:sym typeface="Effra 2"/>
            </a:endParaRPr>
          </a:p>
        </p:txBody>
      </p:sp>
      <p:grpSp>
        <p:nvGrpSpPr>
          <p:cNvPr id="4" name="Group 4"/>
          <p:cNvGrpSpPr/>
          <p:nvPr/>
        </p:nvGrpSpPr>
        <p:grpSpPr>
          <a:xfrm>
            <a:off x="5850141" y="822711"/>
            <a:ext cx="4253054" cy="3654968"/>
            <a:chOff x="0" y="0"/>
            <a:chExt cx="812800" cy="698500"/>
          </a:xfrm>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500"/>
            </a:solidFill>
            <a:ln w="38100" cap="sq">
              <a:solidFill>
                <a:srgbClr val="FFFFFF"/>
              </a:solidFill>
              <a:prstDash val="solid"/>
              <a:miter/>
            </a:ln>
          </p:spPr>
          <p:txBody>
            <a:bodyPr/>
            <a:lstStyle/>
            <a:p>
              <a:endParaRPr lang="en-GB"/>
            </a:p>
          </p:txBody>
        </p:sp>
        <p:sp>
          <p:nvSpPr>
            <p:cNvPr id="6" name="TextBox 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914098" y="5079768"/>
            <a:ext cx="4253054" cy="3654968"/>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500"/>
            </a:solidFill>
            <a:ln w="38100" cap="sq">
              <a:solidFill>
                <a:srgbClr val="FFFFFF"/>
              </a:solidFill>
              <a:prstDash val="solid"/>
              <a:miter/>
            </a:ln>
          </p:spPr>
          <p:txBody>
            <a:bodyPr/>
            <a:lstStyle/>
            <a:p>
              <a:endParaRPr lang="en-GB"/>
            </a:p>
          </p:txBody>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914098" y="822711"/>
            <a:ext cx="4253054" cy="3654968"/>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500"/>
            </a:solidFill>
            <a:ln w="38100" cap="sq">
              <a:solidFill>
                <a:srgbClr val="FFFFFF"/>
              </a:solidFill>
              <a:prstDash val="solid"/>
              <a:miter/>
            </a:ln>
          </p:spPr>
          <p:txBody>
            <a:bodyPr/>
            <a:lstStyle/>
            <a:p>
              <a:endParaRPr lang="en-GB"/>
            </a:p>
          </p:txBody>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366169" y="2879244"/>
            <a:ext cx="4253054" cy="3654968"/>
            <a:chOff x="0" y="0"/>
            <a:chExt cx="812800" cy="698500"/>
          </a:xfrm>
        </p:grpSpPr>
        <p:sp>
          <p:nvSpPr>
            <p:cNvPr id="14" name="Freeform 1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500"/>
            </a:solidFill>
            <a:ln w="38100" cap="sq">
              <a:solidFill>
                <a:srgbClr val="FFFFFF"/>
              </a:solidFill>
              <a:prstDash val="solid"/>
              <a:miter/>
            </a:ln>
          </p:spPr>
          <p:txBody>
            <a:bodyPr/>
            <a:lstStyle/>
            <a:p>
              <a:endParaRPr lang="en-GB"/>
            </a:p>
          </p:txBody>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668063" y="1514127"/>
            <a:ext cx="2754211" cy="2754211"/>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12700">
              <a:solidFill>
                <a:srgbClr val="000000"/>
              </a:solidFill>
            </a:ln>
          </p:spPr>
          <p:txBody>
            <a:bodyPr/>
            <a:lstStyle/>
            <a:p>
              <a:endParaRPr lang="en-GB"/>
            </a:p>
          </p:txBody>
        </p:sp>
      </p:grpSp>
      <p:sp>
        <p:nvSpPr>
          <p:cNvPr id="18" name="Freeform 18"/>
          <p:cNvSpPr/>
          <p:nvPr/>
        </p:nvSpPr>
        <p:spPr>
          <a:xfrm>
            <a:off x="1668063" y="1514127"/>
            <a:ext cx="2754211" cy="2754211"/>
          </a:xfrm>
          <a:custGeom>
            <a:avLst/>
            <a:gdLst/>
            <a:ahLst/>
            <a:cxnLst/>
            <a:rect l="l" t="t" r="r" b="b"/>
            <a:pathLst>
              <a:path w="2754211" h="2754211">
                <a:moveTo>
                  <a:pt x="0" y="0"/>
                </a:moveTo>
                <a:lnTo>
                  <a:pt x="2754211" y="0"/>
                </a:lnTo>
                <a:lnTo>
                  <a:pt x="2754211" y="2754211"/>
                </a:lnTo>
                <a:lnTo>
                  <a:pt x="0" y="2754211"/>
                </a:lnTo>
                <a:lnTo>
                  <a:pt x="0" y="0"/>
                </a:lnTo>
                <a:close/>
              </a:path>
            </a:pathLst>
          </a:custGeom>
          <a:blipFill>
            <a:blip r:embed="rId6"/>
            <a:stretch>
              <a:fillRect/>
            </a:stretch>
          </a:blipFill>
        </p:spPr>
        <p:txBody>
          <a:bodyPr/>
          <a:lstStyle/>
          <a:p>
            <a:endParaRPr lang="en-GB"/>
          </a:p>
        </p:txBody>
      </p:sp>
      <p:sp>
        <p:nvSpPr>
          <p:cNvPr id="19" name="Freeform 19"/>
          <p:cNvSpPr/>
          <p:nvPr/>
        </p:nvSpPr>
        <p:spPr>
          <a:xfrm>
            <a:off x="987769" y="8218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TextBox 20"/>
          <p:cNvSpPr txBox="1"/>
          <p:nvPr/>
        </p:nvSpPr>
        <p:spPr>
          <a:xfrm>
            <a:off x="5415344" y="1447452"/>
            <a:ext cx="5122647" cy="2344241"/>
          </a:xfrm>
          <a:prstGeom prst="rect">
            <a:avLst/>
          </a:prstGeom>
        </p:spPr>
        <p:txBody>
          <a:bodyPr lIns="0" tIns="0" rIns="0" bIns="0" rtlCol="0" anchor="t">
            <a:spAutoFit/>
          </a:bodyPr>
          <a:lstStyle/>
          <a:p>
            <a:pPr algn="ctr">
              <a:lnSpc>
                <a:spcPts val="4664"/>
              </a:lnSpc>
            </a:pPr>
            <a:r>
              <a:rPr lang="en-US" sz="3332">
                <a:solidFill>
                  <a:srgbClr val="320439"/>
                </a:solidFill>
                <a:latin typeface="Effra 3"/>
                <a:ea typeface="Effra 3"/>
                <a:cs typeface="Effra 3"/>
                <a:sym typeface="Effra 3"/>
              </a:rPr>
              <a:t>SEED </a:t>
            </a:r>
          </a:p>
          <a:p>
            <a:pPr algn="ctr">
              <a:lnSpc>
                <a:spcPts val="4664"/>
              </a:lnSpc>
            </a:pPr>
            <a:r>
              <a:rPr lang="en-US" sz="3332">
                <a:solidFill>
                  <a:srgbClr val="320439"/>
                </a:solidFill>
                <a:latin typeface="Effra 3"/>
                <a:ea typeface="Effra 3"/>
                <a:cs typeface="Effra 3"/>
                <a:sym typeface="Effra 3"/>
              </a:rPr>
              <a:t>Students </a:t>
            </a:r>
          </a:p>
          <a:p>
            <a:pPr algn="ctr">
              <a:lnSpc>
                <a:spcPts val="4664"/>
              </a:lnSpc>
            </a:pPr>
            <a:r>
              <a:rPr lang="en-US" sz="3332">
                <a:solidFill>
                  <a:srgbClr val="320439"/>
                </a:solidFill>
                <a:latin typeface="Effra 3"/>
                <a:ea typeface="Effra 3"/>
                <a:cs typeface="Effra 3"/>
                <a:sym typeface="Effra 3"/>
              </a:rPr>
              <a:t>Community </a:t>
            </a:r>
          </a:p>
          <a:p>
            <a:pPr algn="ctr">
              <a:lnSpc>
                <a:spcPts val="4664"/>
              </a:lnSpc>
            </a:pPr>
            <a:r>
              <a:rPr lang="en-US" sz="3332">
                <a:solidFill>
                  <a:srgbClr val="320439"/>
                </a:solidFill>
                <a:latin typeface="Effra 3"/>
                <a:ea typeface="Effra 3"/>
                <a:cs typeface="Effra 3"/>
                <a:sym typeface="Effra 3"/>
              </a:rPr>
              <a:t>Page</a:t>
            </a:r>
          </a:p>
        </p:txBody>
      </p:sp>
      <p:sp>
        <p:nvSpPr>
          <p:cNvPr id="21" name="TextBox 21"/>
          <p:cNvSpPr txBox="1"/>
          <p:nvPr/>
        </p:nvSpPr>
        <p:spPr>
          <a:xfrm>
            <a:off x="8931373" y="3699883"/>
            <a:ext cx="5122647" cy="1753691"/>
          </a:xfrm>
          <a:prstGeom prst="rect">
            <a:avLst/>
          </a:prstGeom>
        </p:spPr>
        <p:txBody>
          <a:bodyPr lIns="0" tIns="0" rIns="0" bIns="0" rtlCol="0" anchor="t">
            <a:spAutoFit/>
          </a:bodyPr>
          <a:lstStyle/>
          <a:p>
            <a:pPr algn="ctr">
              <a:lnSpc>
                <a:spcPts val="4664"/>
              </a:lnSpc>
            </a:pPr>
            <a:r>
              <a:rPr lang="en-US" sz="3332">
                <a:solidFill>
                  <a:srgbClr val="320439"/>
                </a:solidFill>
                <a:latin typeface="Effra 3"/>
                <a:ea typeface="Effra 3"/>
                <a:cs typeface="Effra 3"/>
                <a:sym typeface="Effra 3"/>
              </a:rPr>
              <a:t>SEED </a:t>
            </a:r>
          </a:p>
          <a:p>
            <a:pPr algn="ctr">
              <a:lnSpc>
                <a:spcPts val="4664"/>
              </a:lnSpc>
            </a:pPr>
            <a:r>
              <a:rPr lang="en-US" sz="3332">
                <a:solidFill>
                  <a:srgbClr val="320439"/>
                </a:solidFill>
                <a:latin typeface="Effra 3"/>
                <a:ea typeface="Effra 3"/>
                <a:cs typeface="Effra 3"/>
                <a:sym typeface="Effra 3"/>
              </a:rPr>
              <a:t>Student</a:t>
            </a:r>
          </a:p>
          <a:p>
            <a:pPr algn="ctr">
              <a:lnSpc>
                <a:spcPts val="4664"/>
              </a:lnSpc>
            </a:pPr>
            <a:r>
              <a:rPr lang="en-US" sz="3332">
                <a:solidFill>
                  <a:srgbClr val="320439"/>
                </a:solidFill>
                <a:latin typeface="Effra 3"/>
                <a:ea typeface="Effra 3"/>
                <a:cs typeface="Effra 3"/>
                <a:sym typeface="Effra 3"/>
              </a:rPr>
              <a:t>Newsletter </a:t>
            </a:r>
          </a:p>
        </p:txBody>
      </p:sp>
      <p:sp>
        <p:nvSpPr>
          <p:cNvPr id="22" name="TextBox 22"/>
          <p:cNvSpPr txBox="1"/>
          <p:nvPr/>
        </p:nvSpPr>
        <p:spPr>
          <a:xfrm>
            <a:off x="12479301" y="2035287"/>
            <a:ext cx="5122647" cy="1163141"/>
          </a:xfrm>
          <a:prstGeom prst="rect">
            <a:avLst/>
          </a:prstGeom>
        </p:spPr>
        <p:txBody>
          <a:bodyPr lIns="0" tIns="0" rIns="0" bIns="0" rtlCol="0" anchor="t">
            <a:spAutoFit/>
          </a:bodyPr>
          <a:lstStyle/>
          <a:p>
            <a:pPr algn="ctr">
              <a:lnSpc>
                <a:spcPts val="4664"/>
              </a:lnSpc>
            </a:pPr>
            <a:r>
              <a:rPr lang="en-US" sz="3332">
                <a:solidFill>
                  <a:srgbClr val="320439"/>
                </a:solidFill>
                <a:latin typeface="Effra 3"/>
                <a:ea typeface="Effra 3"/>
                <a:cs typeface="Effra 3"/>
                <a:sym typeface="Effra 3"/>
              </a:rPr>
              <a:t>Canvas </a:t>
            </a:r>
          </a:p>
          <a:p>
            <a:pPr algn="ctr">
              <a:lnSpc>
                <a:spcPts val="4664"/>
              </a:lnSpc>
            </a:pPr>
            <a:r>
              <a:rPr lang="en-US" sz="3332">
                <a:solidFill>
                  <a:srgbClr val="320439"/>
                </a:solidFill>
                <a:latin typeface="Effra 3"/>
                <a:ea typeface="Effra 3"/>
                <a:cs typeface="Effra 3"/>
                <a:sym typeface="Effra 3"/>
              </a:rPr>
              <a:t>(our VLE)</a:t>
            </a:r>
          </a:p>
        </p:txBody>
      </p:sp>
      <p:sp>
        <p:nvSpPr>
          <p:cNvPr id="23" name="TextBox 23"/>
          <p:cNvSpPr txBox="1"/>
          <p:nvPr/>
        </p:nvSpPr>
        <p:spPr>
          <a:xfrm>
            <a:off x="12479301" y="6272855"/>
            <a:ext cx="5122647" cy="1163141"/>
          </a:xfrm>
          <a:prstGeom prst="rect">
            <a:avLst/>
          </a:prstGeom>
        </p:spPr>
        <p:txBody>
          <a:bodyPr lIns="0" tIns="0" rIns="0" bIns="0" rtlCol="0" anchor="t">
            <a:spAutoFit/>
          </a:bodyPr>
          <a:lstStyle/>
          <a:p>
            <a:pPr algn="ctr">
              <a:lnSpc>
                <a:spcPts val="4664"/>
              </a:lnSpc>
            </a:pPr>
            <a:r>
              <a:rPr lang="en-US" sz="3332">
                <a:solidFill>
                  <a:srgbClr val="320439"/>
                </a:solidFill>
                <a:latin typeface="Effra 3"/>
                <a:ea typeface="Effra 3"/>
                <a:cs typeface="Effra 3"/>
                <a:sym typeface="Effra 3"/>
              </a:rPr>
              <a:t>Instagram</a:t>
            </a:r>
          </a:p>
          <a:p>
            <a:pPr algn="ctr">
              <a:lnSpc>
                <a:spcPts val="4664"/>
              </a:lnSpc>
            </a:pPr>
            <a:r>
              <a:rPr lang="en-US" sz="3332">
                <a:solidFill>
                  <a:srgbClr val="320439"/>
                </a:solidFill>
                <a:latin typeface="Effra 4"/>
                <a:ea typeface="Effra 4"/>
                <a:cs typeface="Effra 4"/>
                <a:sym typeface="Effra 4"/>
              </a:rPr>
              <a:t>@uomseed</a:t>
            </a:r>
          </a:p>
        </p:txBody>
      </p:sp>
      <p:pic>
        <p:nvPicPr>
          <p:cNvPr id="25" name="Audio 24">
            <a:hlinkClick r:id="" action="ppaction://media"/>
            <a:extLst>
              <a:ext uri="{FF2B5EF4-FFF2-40B4-BE49-F238E27FC236}">
                <a16:creationId xmlns:a16="http://schemas.microsoft.com/office/drawing/2014/main" id="{F0619776-2E47-B469-FA0C-896ECAC1117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929"/>
    </mc:Choice>
    <mc:Fallback>
      <p:transition spd="slow" advTm="18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C2383"/>
        </a:solidFill>
        <a:effectLst/>
      </p:bgPr>
    </p:bg>
    <p:spTree>
      <p:nvGrpSpPr>
        <p:cNvPr id="1" name=""/>
        <p:cNvGrpSpPr/>
        <p:nvPr/>
      </p:nvGrpSpPr>
      <p:grpSpPr>
        <a:xfrm>
          <a:off x="0" y="0"/>
          <a:ext cx="0" cy="0"/>
          <a:chOff x="0" y="0"/>
          <a:chExt cx="0" cy="0"/>
        </a:xfrm>
      </p:grpSpPr>
      <p:sp>
        <p:nvSpPr>
          <p:cNvPr id="2" name="TextBox 2"/>
          <p:cNvSpPr txBox="1"/>
          <p:nvPr/>
        </p:nvSpPr>
        <p:spPr>
          <a:xfrm>
            <a:off x="1028700" y="3849486"/>
            <a:ext cx="16476520" cy="2344241"/>
          </a:xfrm>
          <a:prstGeom prst="rect">
            <a:avLst/>
          </a:prstGeom>
        </p:spPr>
        <p:txBody>
          <a:bodyPr lIns="0" tIns="0" rIns="0" bIns="0" rtlCol="0" anchor="t">
            <a:spAutoFit/>
          </a:bodyPr>
          <a:lstStyle/>
          <a:p>
            <a:pPr marL="719391" lvl="1" indent="-359695" algn="l">
              <a:lnSpc>
                <a:spcPts val="4664"/>
              </a:lnSpc>
              <a:buFont typeface="Arial"/>
              <a:buChar char="•"/>
            </a:pPr>
            <a:r>
              <a:rPr lang="en-US" sz="3332">
                <a:solidFill>
                  <a:srgbClr val="FFFFFF"/>
                </a:solidFill>
                <a:latin typeface="Effra 4"/>
                <a:ea typeface="Effra 4"/>
                <a:cs typeface="Effra 4"/>
                <a:sym typeface="Effra 4"/>
              </a:rPr>
              <a:t>seed.wellbeing@manchester.ac.uk</a:t>
            </a:r>
          </a:p>
          <a:p>
            <a:pPr marL="719391" lvl="1" indent="-359695" algn="l">
              <a:lnSpc>
                <a:spcPts val="4664"/>
              </a:lnSpc>
              <a:buFont typeface="Arial"/>
              <a:buChar char="•"/>
            </a:pPr>
            <a:r>
              <a:rPr lang="en-US" sz="3332">
                <a:solidFill>
                  <a:srgbClr val="FFFFFF"/>
                </a:solidFill>
                <a:latin typeface="Effra 4"/>
                <a:ea typeface="Effra 4"/>
                <a:cs typeface="Effra 4"/>
                <a:sym typeface="Effra 4"/>
              </a:rPr>
              <a:t>seed.mitcircs@manchester.ac.uk </a:t>
            </a:r>
            <a:r>
              <a:rPr lang="en-US" sz="3332">
                <a:solidFill>
                  <a:srgbClr val="FFD500"/>
                </a:solidFill>
                <a:latin typeface="Effra 4"/>
                <a:ea typeface="Effra 4"/>
                <a:cs typeface="Effra 4"/>
                <a:sym typeface="Effra 4"/>
              </a:rPr>
              <a:t>(Mitigating circumstances and extension queries)</a:t>
            </a:r>
          </a:p>
          <a:p>
            <a:pPr marL="719391" lvl="1" indent="-359695" algn="l">
              <a:lnSpc>
                <a:spcPts val="4664"/>
              </a:lnSpc>
              <a:buFont typeface="Arial"/>
              <a:buChar char="•"/>
            </a:pPr>
            <a:r>
              <a:rPr lang="en-US" sz="3332">
                <a:solidFill>
                  <a:srgbClr val="FFFFFF"/>
                </a:solidFill>
                <a:latin typeface="Effra 4"/>
                <a:ea typeface="Effra 4"/>
                <a:cs typeface="Effra 4"/>
                <a:sym typeface="Effra 4"/>
              </a:rPr>
              <a:t>seed.dc@manchester.ac.uk</a:t>
            </a:r>
            <a:r>
              <a:rPr lang="en-US" sz="3332">
                <a:solidFill>
                  <a:srgbClr val="FFD500"/>
                </a:solidFill>
                <a:latin typeface="Effra 4"/>
                <a:ea typeface="Effra 4"/>
                <a:cs typeface="Effra 4"/>
                <a:sym typeface="Effra 4"/>
              </a:rPr>
              <a:t> (DASS related queries)</a:t>
            </a:r>
          </a:p>
          <a:p>
            <a:pPr algn="l">
              <a:lnSpc>
                <a:spcPts val="4664"/>
              </a:lnSpc>
              <a:spcBef>
                <a:spcPct val="0"/>
              </a:spcBef>
            </a:pPr>
            <a:endParaRPr lang="en-US" sz="3332">
              <a:solidFill>
                <a:srgbClr val="FFD500"/>
              </a:solidFill>
              <a:latin typeface="Effra 4"/>
              <a:ea typeface="Effra 4"/>
              <a:cs typeface="Effra 4"/>
              <a:sym typeface="Effra 4"/>
            </a:endParaRPr>
          </a:p>
        </p:txBody>
      </p:sp>
      <p:sp>
        <p:nvSpPr>
          <p:cNvPr id="3" name="Freeform 3"/>
          <p:cNvSpPr/>
          <p:nvPr/>
        </p:nvSpPr>
        <p:spPr>
          <a:xfrm rot="4375896">
            <a:off x="-312347" y="6835945"/>
            <a:ext cx="5251718" cy="4844710"/>
          </a:xfrm>
          <a:custGeom>
            <a:avLst/>
            <a:gdLst/>
            <a:ahLst/>
            <a:cxnLst/>
            <a:rect l="l" t="t" r="r" b="b"/>
            <a:pathLst>
              <a:path w="5251718" h="4844710">
                <a:moveTo>
                  <a:pt x="0" y="0"/>
                </a:moveTo>
                <a:lnTo>
                  <a:pt x="5251718" y="0"/>
                </a:lnTo>
                <a:lnTo>
                  <a:pt x="5251718" y="4844710"/>
                </a:lnTo>
                <a:lnTo>
                  <a:pt x="0" y="4844710"/>
                </a:lnTo>
                <a:lnTo>
                  <a:pt x="0" y="0"/>
                </a:lnTo>
                <a:close/>
              </a:path>
            </a:pathLst>
          </a:custGeom>
          <a:blipFill>
            <a:blip r:embed="rId5">
              <a:alphaModFix amt="49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5400000">
            <a:off x="9590834" y="-1026246"/>
            <a:ext cx="10277187" cy="11170855"/>
          </a:xfrm>
          <a:custGeom>
            <a:avLst/>
            <a:gdLst/>
            <a:ahLst/>
            <a:cxnLst/>
            <a:rect l="l" t="t" r="r" b="b"/>
            <a:pathLst>
              <a:path w="10277187" h="11170855">
                <a:moveTo>
                  <a:pt x="0" y="0"/>
                </a:moveTo>
                <a:lnTo>
                  <a:pt x="10277187" y="0"/>
                </a:lnTo>
                <a:lnTo>
                  <a:pt x="10277187" y="11170855"/>
                </a:lnTo>
                <a:lnTo>
                  <a:pt x="0" y="11170855"/>
                </a:lnTo>
                <a:lnTo>
                  <a:pt x="0" y="0"/>
                </a:lnTo>
                <a:close/>
              </a:path>
            </a:pathLst>
          </a:custGeom>
          <a:blipFill>
            <a:blip r:embed="rId7">
              <a:alphaModFix amt="49000"/>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TextBox 5"/>
          <p:cNvSpPr txBox="1"/>
          <p:nvPr/>
        </p:nvSpPr>
        <p:spPr>
          <a:xfrm>
            <a:off x="1028700" y="1485900"/>
            <a:ext cx="11959561" cy="1467254"/>
          </a:xfrm>
          <a:prstGeom prst="rect">
            <a:avLst/>
          </a:prstGeom>
        </p:spPr>
        <p:txBody>
          <a:bodyPr lIns="0" tIns="0" rIns="0" bIns="0" rtlCol="0" anchor="t">
            <a:spAutoFit/>
          </a:bodyPr>
          <a:lstStyle/>
          <a:p>
            <a:pPr algn="l">
              <a:lnSpc>
                <a:spcPts val="10890"/>
              </a:lnSpc>
            </a:pPr>
            <a:r>
              <a:rPr lang="en-US" sz="10890" spc="-577">
                <a:solidFill>
                  <a:srgbClr val="FFD500"/>
                </a:solidFill>
                <a:latin typeface="Effra 2"/>
                <a:ea typeface="Effra 2"/>
                <a:cs typeface="Effra 2"/>
                <a:sym typeface="Effra 2"/>
              </a:rPr>
              <a:t>Get in touch</a:t>
            </a:r>
          </a:p>
        </p:txBody>
      </p:sp>
      <p:sp>
        <p:nvSpPr>
          <p:cNvPr id="6" name="TextBox 6"/>
          <p:cNvSpPr txBox="1"/>
          <p:nvPr/>
        </p:nvSpPr>
        <p:spPr>
          <a:xfrm>
            <a:off x="1028700" y="2838854"/>
            <a:ext cx="6302236" cy="538860"/>
          </a:xfrm>
          <a:prstGeom prst="rect">
            <a:avLst/>
          </a:prstGeom>
        </p:spPr>
        <p:txBody>
          <a:bodyPr lIns="0" tIns="0" rIns="0" bIns="0" rtlCol="0" anchor="t">
            <a:spAutoFit/>
          </a:bodyPr>
          <a:lstStyle/>
          <a:p>
            <a:pPr algn="l">
              <a:lnSpc>
                <a:spcPts val="4592"/>
              </a:lnSpc>
            </a:pPr>
            <a:r>
              <a:rPr lang="en-US" sz="2800">
                <a:solidFill>
                  <a:srgbClr val="FFFFFF"/>
                </a:solidFill>
                <a:latin typeface="Effra 3"/>
                <a:ea typeface="Effra 3"/>
                <a:cs typeface="Effra 3"/>
                <a:sym typeface="Effra 3"/>
              </a:rPr>
              <a:t>STUDENT SUPPORT AND WELLBEING</a:t>
            </a:r>
          </a:p>
        </p:txBody>
      </p:sp>
      <p:sp>
        <p:nvSpPr>
          <p:cNvPr id="7" name="TextBox 7"/>
          <p:cNvSpPr txBox="1"/>
          <p:nvPr/>
        </p:nvSpPr>
        <p:spPr>
          <a:xfrm>
            <a:off x="1291105" y="5834477"/>
            <a:ext cx="12473468" cy="1163141"/>
          </a:xfrm>
          <a:prstGeom prst="rect">
            <a:avLst/>
          </a:prstGeom>
        </p:spPr>
        <p:txBody>
          <a:bodyPr lIns="0" tIns="0" rIns="0" bIns="0" rtlCol="0" anchor="t">
            <a:spAutoFit/>
          </a:bodyPr>
          <a:lstStyle/>
          <a:p>
            <a:pPr algn="l">
              <a:lnSpc>
                <a:spcPts val="4664"/>
              </a:lnSpc>
            </a:pPr>
            <a:r>
              <a:rPr lang="en-US" sz="3332">
                <a:solidFill>
                  <a:srgbClr val="FFFFFF"/>
                </a:solidFill>
                <a:latin typeface="Effra 4"/>
                <a:ea typeface="Effra 4"/>
                <a:cs typeface="Effra 4"/>
                <a:sym typeface="Effra 4"/>
              </a:rPr>
              <a:t>You can also book a 1-1 call with a member of the team via </a:t>
            </a:r>
            <a:r>
              <a:rPr lang="en-US" sz="3332" u="sng">
                <a:solidFill>
                  <a:srgbClr val="FFFFFF"/>
                </a:solidFill>
                <a:latin typeface="Effra 4"/>
                <a:ea typeface="Effra 4"/>
                <a:cs typeface="Effra 4"/>
                <a:sym typeface="Effra 4"/>
                <a:hlinkClick r:id="rId9" tooltip="https://calendly.com/seed-wellbeing/meeting?month=2025-07"/>
              </a:rPr>
              <a:t>this link</a:t>
            </a:r>
            <a:r>
              <a:rPr lang="en-US" sz="3332">
                <a:solidFill>
                  <a:srgbClr val="FFFFFF"/>
                </a:solidFill>
                <a:latin typeface="Effra 4"/>
                <a:ea typeface="Effra 4"/>
                <a:cs typeface="Effra 4"/>
                <a:sym typeface="Effra 4"/>
              </a:rPr>
              <a:t>. </a:t>
            </a:r>
          </a:p>
          <a:p>
            <a:pPr algn="l">
              <a:lnSpc>
                <a:spcPts val="4664"/>
              </a:lnSpc>
              <a:spcBef>
                <a:spcPct val="0"/>
              </a:spcBef>
            </a:pPr>
            <a:endParaRPr lang="en-US" sz="3332">
              <a:solidFill>
                <a:srgbClr val="FFFFFF"/>
              </a:solidFill>
              <a:latin typeface="Effra 4"/>
              <a:ea typeface="Effra 4"/>
              <a:cs typeface="Effra 4"/>
              <a:sym typeface="Effra 4"/>
            </a:endParaRPr>
          </a:p>
        </p:txBody>
      </p:sp>
      <p:pic>
        <p:nvPicPr>
          <p:cNvPr id="9" name="Audio 8">
            <a:hlinkClick r:id="" action="ppaction://media"/>
            <a:extLst>
              <a:ext uri="{FF2B5EF4-FFF2-40B4-BE49-F238E27FC236}">
                <a16:creationId xmlns:a16="http://schemas.microsoft.com/office/drawing/2014/main" id="{2E0E78FF-42E3-9F68-965D-4B899EB210D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2616"/>
    </mc:Choice>
    <mc:Fallback>
      <p:transition spd="slow" advTm="22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C2383"/>
        </a:solidFill>
        <a:effectLst/>
      </p:bgPr>
    </p:bg>
    <p:spTree>
      <p:nvGrpSpPr>
        <p:cNvPr id="1" name=""/>
        <p:cNvGrpSpPr/>
        <p:nvPr/>
      </p:nvGrpSpPr>
      <p:grpSpPr>
        <a:xfrm>
          <a:off x="0" y="0"/>
          <a:ext cx="0" cy="0"/>
          <a:chOff x="0" y="0"/>
          <a:chExt cx="0" cy="0"/>
        </a:xfrm>
      </p:grpSpPr>
      <p:sp>
        <p:nvSpPr>
          <p:cNvPr id="2" name="Freeform 2"/>
          <p:cNvSpPr/>
          <p:nvPr/>
        </p:nvSpPr>
        <p:spPr>
          <a:xfrm>
            <a:off x="10320220" y="-61106"/>
            <a:ext cx="8398583" cy="8660486"/>
          </a:xfrm>
          <a:custGeom>
            <a:avLst/>
            <a:gdLst/>
            <a:ahLst/>
            <a:cxnLst/>
            <a:rect l="l" t="t" r="r" b="b"/>
            <a:pathLst>
              <a:path w="8398583" h="8660486">
                <a:moveTo>
                  <a:pt x="0" y="0"/>
                </a:moveTo>
                <a:lnTo>
                  <a:pt x="8398582" y="0"/>
                </a:lnTo>
                <a:lnTo>
                  <a:pt x="8398582" y="8660486"/>
                </a:lnTo>
                <a:lnTo>
                  <a:pt x="0" y="8660486"/>
                </a:lnTo>
                <a:lnTo>
                  <a:pt x="0" y="0"/>
                </a:lnTo>
                <a:close/>
              </a:path>
            </a:pathLst>
          </a:custGeom>
          <a:blipFill>
            <a:blip r:embed="rId5">
              <a:alphaModFix amt="60000"/>
              <a:extLst>
                <a:ext uri="{96DAC541-7B7A-43D3-8B79-37D633B846F1}">
                  <asvg:svgBlip xmlns:asvg="http://schemas.microsoft.com/office/drawing/2016/SVG/main" r:embed="rId6"/>
                </a:ext>
              </a:extLst>
            </a:blip>
            <a:stretch>
              <a:fillRect t="-3345" r="-5236"/>
            </a:stretch>
          </a:blipFill>
        </p:spPr>
        <p:txBody>
          <a:bodyPr/>
          <a:lstStyle/>
          <a:p>
            <a:endParaRPr lang="en-GB"/>
          </a:p>
        </p:txBody>
      </p:sp>
      <p:sp>
        <p:nvSpPr>
          <p:cNvPr id="3" name="Freeform 3"/>
          <p:cNvSpPr/>
          <p:nvPr/>
        </p:nvSpPr>
        <p:spPr>
          <a:xfrm rot="5400000">
            <a:off x="144816" y="7177491"/>
            <a:ext cx="2964693" cy="3254324"/>
          </a:xfrm>
          <a:custGeom>
            <a:avLst/>
            <a:gdLst/>
            <a:ahLst/>
            <a:cxnLst/>
            <a:rect l="l" t="t" r="r" b="b"/>
            <a:pathLst>
              <a:path w="2964693" h="3254324">
                <a:moveTo>
                  <a:pt x="0" y="0"/>
                </a:moveTo>
                <a:lnTo>
                  <a:pt x="2964693" y="0"/>
                </a:lnTo>
                <a:lnTo>
                  <a:pt x="2964693" y="3254325"/>
                </a:lnTo>
                <a:lnTo>
                  <a:pt x="0" y="3254325"/>
                </a:lnTo>
                <a:lnTo>
                  <a:pt x="0" y="0"/>
                </a:lnTo>
                <a:close/>
              </a:path>
            </a:pathLst>
          </a:custGeom>
          <a:blipFill>
            <a:blip r:embed="rId7">
              <a:alphaModFix amt="54000"/>
              <a:extLst>
                <a:ext uri="{96DAC541-7B7A-43D3-8B79-37D633B846F1}">
                  <asvg:svgBlip xmlns:asvg="http://schemas.microsoft.com/office/drawing/2016/SVG/main" r:embed="rId8"/>
                </a:ext>
              </a:extLst>
            </a:blip>
            <a:stretch>
              <a:fillRect r="-44451" b="-34796"/>
            </a:stretch>
          </a:blipFill>
        </p:spPr>
        <p:txBody>
          <a:bodyPr/>
          <a:lstStyle/>
          <a:p>
            <a:endParaRPr lang="en-GB"/>
          </a:p>
        </p:txBody>
      </p:sp>
      <p:grpSp>
        <p:nvGrpSpPr>
          <p:cNvPr id="4" name="Group 4"/>
          <p:cNvGrpSpPr/>
          <p:nvPr/>
        </p:nvGrpSpPr>
        <p:grpSpPr>
          <a:xfrm>
            <a:off x="3699339" y="688207"/>
            <a:ext cx="10045129" cy="8578311"/>
            <a:chOff x="0" y="0"/>
            <a:chExt cx="13393505" cy="11437748"/>
          </a:xfrm>
        </p:grpSpPr>
        <p:sp>
          <p:nvSpPr>
            <p:cNvPr id="5" name="TextBox 5"/>
            <p:cNvSpPr txBox="1"/>
            <p:nvPr/>
          </p:nvSpPr>
          <p:spPr>
            <a:xfrm>
              <a:off x="1125591" y="4486423"/>
              <a:ext cx="12267914" cy="3193685"/>
            </a:xfrm>
            <a:prstGeom prst="rect">
              <a:avLst/>
            </a:prstGeom>
          </p:spPr>
          <p:txBody>
            <a:bodyPr lIns="0" tIns="0" rIns="0" bIns="0" rtlCol="0" anchor="t">
              <a:spAutoFit/>
            </a:bodyPr>
            <a:lstStyle/>
            <a:p>
              <a:pPr algn="l">
                <a:lnSpc>
                  <a:spcPts val="17208"/>
                </a:lnSpc>
              </a:pPr>
              <a:r>
                <a:rPr lang="en-US" sz="17208" spc="-912">
                  <a:solidFill>
                    <a:srgbClr val="FFD500"/>
                  </a:solidFill>
                  <a:latin typeface="Effra 2"/>
                  <a:ea typeface="Effra 2"/>
                  <a:cs typeface="Effra 2"/>
                  <a:sym typeface="Effra 2"/>
                </a:rPr>
                <a:t>Thank you</a:t>
              </a:r>
            </a:p>
          </p:txBody>
        </p:sp>
        <p:sp>
          <p:nvSpPr>
            <p:cNvPr id="6" name="Freeform 6"/>
            <p:cNvSpPr/>
            <p:nvPr/>
          </p:nvSpPr>
          <p:spPr>
            <a:xfrm rot="-1295274" flipH="1">
              <a:off x="7502683" y="6798209"/>
              <a:ext cx="5383952" cy="3781721"/>
            </a:xfrm>
            <a:custGeom>
              <a:avLst/>
              <a:gdLst/>
              <a:ahLst/>
              <a:cxnLst/>
              <a:rect l="l" t="t" r="r" b="b"/>
              <a:pathLst>
                <a:path w="5383952" h="3781721">
                  <a:moveTo>
                    <a:pt x="5383952" y="0"/>
                  </a:moveTo>
                  <a:lnTo>
                    <a:pt x="0" y="0"/>
                  </a:lnTo>
                  <a:lnTo>
                    <a:pt x="0" y="3781721"/>
                  </a:lnTo>
                  <a:lnTo>
                    <a:pt x="5383952" y="3781721"/>
                  </a:lnTo>
                  <a:lnTo>
                    <a:pt x="5383952" y="0"/>
                  </a:lnTo>
                  <a:close/>
                </a:path>
              </a:pathLst>
            </a:custGeom>
            <a:blipFill>
              <a:blip r:embed="rId9">
                <a:extLst>
                  <a:ext uri="{96DAC541-7B7A-43D3-8B79-37D633B846F1}">
                    <asvg:svgBlip xmlns:asvg="http://schemas.microsoft.com/office/drawing/2016/SVG/main" r:embed="rId10"/>
                  </a:ext>
                </a:extLst>
              </a:blip>
              <a:stretch>
                <a:fillRect t="-51104" r="-103132"/>
              </a:stretch>
            </a:blipFill>
          </p:spPr>
          <p:txBody>
            <a:bodyPr/>
            <a:lstStyle/>
            <a:p>
              <a:endParaRPr lang="en-GB"/>
            </a:p>
          </p:txBody>
        </p:sp>
        <p:sp>
          <p:nvSpPr>
            <p:cNvPr id="7" name="Freeform 7"/>
            <p:cNvSpPr/>
            <p:nvPr/>
          </p:nvSpPr>
          <p:spPr>
            <a:xfrm rot="-10172161" flipV="1">
              <a:off x="299126" y="572440"/>
              <a:ext cx="6661296" cy="3904000"/>
            </a:xfrm>
            <a:custGeom>
              <a:avLst/>
              <a:gdLst/>
              <a:ahLst/>
              <a:cxnLst/>
              <a:rect l="l" t="t" r="r" b="b"/>
              <a:pathLst>
                <a:path w="6661296" h="3904000">
                  <a:moveTo>
                    <a:pt x="0" y="3904001"/>
                  </a:moveTo>
                  <a:lnTo>
                    <a:pt x="6661296" y="3904001"/>
                  </a:lnTo>
                  <a:lnTo>
                    <a:pt x="6661296" y="0"/>
                  </a:lnTo>
                  <a:lnTo>
                    <a:pt x="0" y="0"/>
                  </a:lnTo>
                  <a:lnTo>
                    <a:pt x="0" y="3904001"/>
                  </a:lnTo>
                  <a:close/>
                </a:path>
              </a:pathLst>
            </a:custGeom>
            <a:blipFill>
              <a:blip r:embed="rId9">
                <a:extLst>
                  <a:ext uri="{96DAC541-7B7A-43D3-8B79-37D633B846F1}">
                    <asvg:svgBlip xmlns:asvg="http://schemas.microsoft.com/office/drawing/2016/SVG/main" r:embed="rId10"/>
                  </a:ext>
                </a:extLst>
              </a:blip>
              <a:stretch>
                <a:fillRect l="-64177" b="-46368"/>
              </a:stretch>
            </a:blipFill>
          </p:spPr>
          <p:txBody>
            <a:bodyPr/>
            <a:lstStyle/>
            <a:p>
              <a:endParaRPr lang="en-GB"/>
            </a:p>
          </p:txBody>
        </p:sp>
      </p:grpSp>
      <p:pic>
        <p:nvPicPr>
          <p:cNvPr id="9" name="Audio 8">
            <a:hlinkClick r:id="" action="ppaction://media"/>
            <a:extLst>
              <a:ext uri="{FF2B5EF4-FFF2-40B4-BE49-F238E27FC236}">
                <a16:creationId xmlns:a16="http://schemas.microsoft.com/office/drawing/2014/main" id="{6CD26351-F549-A5CD-E1FF-83DBA83E5C8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567"/>
    </mc:Choice>
    <mc:Fallback>
      <p:transition spd="slow" advTm="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70D2F910439E47A5BEA95BF6EFD2BE" ma:contentTypeVersion="12" ma:contentTypeDescription="Create a new document." ma:contentTypeScope="" ma:versionID="a14839756f8a82ee363664dabe10d428">
  <xsd:schema xmlns:xsd="http://www.w3.org/2001/XMLSchema" xmlns:xs="http://www.w3.org/2001/XMLSchema" xmlns:p="http://schemas.microsoft.com/office/2006/metadata/properties" xmlns:ns2="9c808721-b981-406f-9439-79688f774d24" xmlns:ns3="c916fd98-d669-4522-bc36-d17b3e7b3883" targetNamespace="http://schemas.microsoft.com/office/2006/metadata/properties" ma:root="true" ma:fieldsID="67d34869645dcddeb90fbf163ba47138" ns2:_="" ns3:_="">
    <xsd:import namespace="9c808721-b981-406f-9439-79688f774d24"/>
    <xsd:import namespace="c916fd98-d669-4522-bc36-d17b3e7b388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808721-b981-406f-9439-79688f774d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916fd98-d669-4522-bc36-d17b3e7b388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774f4d5-d485-4ca0-a2da-ad856df039d9}" ma:internalName="TaxCatchAll" ma:showField="CatchAllData" ma:web="c916fd98-d669-4522-bc36-d17b3e7b38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c808721-b981-406f-9439-79688f774d24">
      <Terms xmlns="http://schemas.microsoft.com/office/infopath/2007/PartnerControls"/>
    </lcf76f155ced4ddcb4097134ff3c332f>
    <TaxCatchAll xmlns="c916fd98-d669-4522-bc36-d17b3e7b3883" xsi:nil="true"/>
  </documentManagement>
</p:properties>
</file>

<file path=customXml/itemProps1.xml><?xml version="1.0" encoding="utf-8"?>
<ds:datastoreItem xmlns:ds="http://schemas.openxmlformats.org/officeDocument/2006/customXml" ds:itemID="{EAB6F1B4-D2CC-49A1-9BE9-9D9D2CC4ED52}">
  <ds:schemaRefs>
    <ds:schemaRef ds:uri="http://schemas.microsoft.com/sharepoint/v3/contenttype/forms"/>
  </ds:schemaRefs>
</ds:datastoreItem>
</file>

<file path=customXml/itemProps2.xml><?xml version="1.0" encoding="utf-8"?>
<ds:datastoreItem xmlns:ds="http://schemas.openxmlformats.org/officeDocument/2006/customXml" ds:itemID="{46A542B8-9E94-414B-AD33-7F2D97BAA8E7}"/>
</file>

<file path=customXml/itemProps3.xml><?xml version="1.0" encoding="utf-8"?>
<ds:datastoreItem xmlns:ds="http://schemas.openxmlformats.org/officeDocument/2006/customXml" ds:itemID="{2DD45F00-F4B6-4033-9644-EE161E9D7A62}">
  <ds:schemaRefs>
    <ds:schemaRef ds:uri="25521fa9-ba5a-4e74-bd64-1e772cbf00e3"/>
    <ds:schemaRef ds:uri="6d0319ef-598f-40b8-9766-e11e97faa6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SoY presentation SEED</dc:title>
  <dc:creator>Elizabeth Miers</dc:creator>
  <cp:revision>1</cp:revision>
  <dcterms:created xsi:type="dcterms:W3CDTF">2006-08-16T00:00:00Z</dcterms:created>
  <dcterms:modified xsi:type="dcterms:W3CDTF">2025-08-28T15:38:36Z</dcterms:modified>
  <dc:identifier>DAGvwhiI31w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0x0101003B70D2F910439E47A5BEA95BF6EFD2BE</vt:lpwstr>
  </property>
  <property fmtid="{D5CDD505-2E9C-101B-9397-08002B2CF9AE}" pid="3" name="MediaServiceImageTags">
    <vt:lpwstr/>
  </property>
</Properties>
</file>