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9" r:id="rId6"/>
    <p:sldMasterId id="2147483769" r:id="rId7"/>
  </p:sldMasterIdLst>
  <p:notesMasterIdLst>
    <p:notesMasterId r:id="rId27"/>
  </p:notesMasterIdLst>
  <p:handoutMasterIdLst>
    <p:handoutMasterId r:id="rId28"/>
  </p:handoutMasterIdLst>
  <p:sldIdLst>
    <p:sldId id="258" r:id="rId8"/>
    <p:sldId id="256" r:id="rId9"/>
    <p:sldId id="849" r:id="rId10"/>
    <p:sldId id="272" r:id="rId11"/>
    <p:sldId id="269" r:id="rId12"/>
    <p:sldId id="268" r:id="rId13"/>
    <p:sldId id="850" r:id="rId14"/>
    <p:sldId id="876" r:id="rId15"/>
    <p:sldId id="868" r:id="rId16"/>
    <p:sldId id="271" r:id="rId17"/>
    <p:sldId id="273" r:id="rId18"/>
    <p:sldId id="852" r:id="rId19"/>
    <p:sldId id="267" r:id="rId20"/>
    <p:sldId id="275" r:id="rId21"/>
    <p:sldId id="264" r:id="rId22"/>
    <p:sldId id="867" r:id="rId23"/>
    <p:sldId id="875" r:id="rId24"/>
    <p:sldId id="866" r:id="rId25"/>
    <p:sldId id="874"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B94"/>
    <a:srgbClr val="B7DEE8"/>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p:scale>
          <a:sx n="70" d="100"/>
          <a:sy n="70" d="100"/>
        </p:scale>
        <p:origin x="684" y="144"/>
      </p:cViewPr>
      <p:guideLst/>
    </p:cSldViewPr>
  </p:slideViewPr>
  <p:notesTextViewPr>
    <p:cViewPr>
      <p:scale>
        <a:sx n="1" d="1"/>
        <a:sy n="1" d="1"/>
      </p:scale>
      <p:origin x="0" y="0"/>
    </p:cViewPr>
  </p:notesTextViewPr>
  <p:sorterViewPr>
    <p:cViewPr>
      <p:scale>
        <a:sx n="100" d="100"/>
        <a:sy n="100" d="100"/>
      </p:scale>
      <p:origin x="0" y="-15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B90DAC1-F335-46A9-9AD5-7BB4E8C9CB0D}" type="datetimeFigureOut">
              <a:rPr lang="en-GB" smtClean="0"/>
              <a:t>19/05/2022</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6BD76DC-CB3E-4C92-8DBC-E756E49E2336}" type="slidenum">
              <a:rPr lang="en-GB" smtClean="0"/>
              <a:t>‹#›</a:t>
            </a:fld>
            <a:endParaRPr lang="en-GB"/>
          </a:p>
        </p:txBody>
      </p:sp>
    </p:spTree>
    <p:extLst>
      <p:ext uri="{BB962C8B-B14F-4D97-AF65-F5344CB8AC3E}">
        <p14:creationId xmlns:p14="http://schemas.microsoft.com/office/powerpoint/2010/main" val="2467834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A93484E-3105-43A8-B614-601A3D7B1549}" type="datetimeFigureOut">
              <a:rPr lang="en-GB" smtClean="0"/>
              <a:t>19/05/2022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14872C6-D482-4786-BADE-B2398A43029F}" type="slidenum">
              <a:rPr lang="en-GB" smtClean="0"/>
              <a:t>‹#›</a:t>
            </a:fld>
            <a:endParaRPr lang="en-GB"/>
          </a:p>
        </p:txBody>
      </p:sp>
    </p:spTree>
    <p:extLst>
      <p:ext uri="{BB962C8B-B14F-4D97-AF65-F5344CB8AC3E}">
        <p14:creationId xmlns:p14="http://schemas.microsoft.com/office/powerpoint/2010/main" val="1990789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9638" rtl="0" eaLnBrk="1" fontAlgn="base" latinLnBrk="0" hangingPunct="1">
              <a:lnSpc>
                <a:spcPct val="100000"/>
              </a:lnSpc>
              <a:spcBef>
                <a:spcPct val="0"/>
              </a:spcBef>
              <a:spcAft>
                <a:spcPct val="0"/>
              </a:spcAft>
              <a:buClrTx/>
              <a:buSzTx/>
              <a:buFontTx/>
              <a:buNone/>
              <a:tabLst/>
              <a:defRPr/>
            </a:pPr>
            <a:fld id="{194A2E58-E0EA-49F1-83D6-9C692D9C5E8C}" type="slidenum">
              <a:rPr kumimoji="0" lang="en-GB" altLang="en-US" sz="1100" b="0" i="0" u="none" strike="noStrike" kern="1200" cap="none" spc="0" normalizeH="0" baseline="0" noProof="0" smtClean="0">
                <a:ln>
                  <a:noFill/>
                </a:ln>
                <a:solidFill>
                  <a:srgbClr val="1D0E82"/>
                </a:solidFill>
                <a:effectLst/>
                <a:uLnTx/>
                <a:uFillTx/>
                <a:latin typeface="Arial" panose="020B0604020202020204" pitchFamily="34" charset="0"/>
                <a:ea typeface="ＭＳ Ｐゴシック" panose="020B0600070205080204" pitchFamily="34" charset="-128"/>
                <a:cs typeface="+mn-cs"/>
              </a:rPr>
              <a:pPr marL="0" marR="0" lvl="0" indent="0" algn="r" defTabSz="909638" rtl="0" eaLnBrk="1" fontAlgn="base" latinLnBrk="0" hangingPunct="1">
                <a:lnSpc>
                  <a:spcPct val="100000"/>
                </a:lnSpc>
                <a:spcBef>
                  <a:spcPct val="0"/>
                </a:spcBef>
                <a:spcAft>
                  <a:spcPct val="0"/>
                </a:spcAft>
                <a:buClrTx/>
                <a:buSzTx/>
                <a:buFontTx/>
                <a:buNone/>
                <a:tabLst/>
                <a:defRPr/>
              </a:pPr>
              <a:t>8</a:t>
            </a:fld>
            <a:endParaRPr kumimoji="0" lang="en-GB" altLang="en-US" sz="1100" b="0" i="0" u="none" strike="noStrike" kern="1200" cap="none" spc="0" normalizeH="0" baseline="0" noProof="0">
              <a:ln>
                <a:noFill/>
              </a:ln>
              <a:solidFill>
                <a:srgbClr val="1D0E8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246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7F30FD-1CA9-42AC-8E8F-744D5A607EB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263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3600" b="1">
                <a:solidFill>
                  <a:schemeClr val="tx1"/>
                </a:solidFill>
                <a:latin typeface="Arial" panose="020B0604020202020204" pitchFamily="34" charset="0"/>
              </a:defRPr>
            </a:lvl1pPr>
            <a:lvl2pPr marL="742950" indent="-285750" defTabSz="909638">
              <a:defRPr sz="3600" b="1">
                <a:solidFill>
                  <a:schemeClr val="tx1"/>
                </a:solidFill>
                <a:latin typeface="Arial" panose="020B0604020202020204" pitchFamily="34" charset="0"/>
              </a:defRPr>
            </a:lvl2pPr>
            <a:lvl3pPr marL="1143000" indent="-228600" defTabSz="909638">
              <a:defRPr sz="3600" b="1">
                <a:solidFill>
                  <a:schemeClr val="tx1"/>
                </a:solidFill>
                <a:latin typeface="Arial" panose="020B0604020202020204" pitchFamily="34" charset="0"/>
              </a:defRPr>
            </a:lvl3pPr>
            <a:lvl4pPr marL="1600200" indent="-228600" defTabSz="909638">
              <a:defRPr sz="3600" b="1">
                <a:solidFill>
                  <a:schemeClr val="tx1"/>
                </a:solidFill>
                <a:latin typeface="Arial" panose="020B0604020202020204" pitchFamily="34" charset="0"/>
              </a:defRPr>
            </a:lvl4pPr>
            <a:lvl5pPr marL="2057400" indent="-228600" defTabSz="909638">
              <a:defRPr sz="3600" b="1">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sz="3600" b="1">
                <a:solidFill>
                  <a:schemeClr val="tx1"/>
                </a:solidFill>
                <a:latin typeface="Arial" panose="020B0604020202020204" pitchFamily="34" charset="0"/>
              </a:defRPr>
            </a:lvl9pPr>
          </a:lstStyle>
          <a:p>
            <a:fld id="{D390F3F5-87DA-4729-9EBF-D06C04BAE5C8}" type="slidenum">
              <a:rPr lang="en-GB" altLang="en-US" sz="1100" b="0" smtClean="0">
                <a:solidFill>
                  <a:srgbClr val="1D0E82"/>
                </a:solidFill>
                <a:ea typeface="ＭＳ Ｐゴシック" panose="020B0600070205080204" pitchFamily="34" charset="-128"/>
                <a:cs typeface="Arial" panose="020B0604020202020204" pitchFamily="34" charset="0"/>
              </a:rPr>
              <a:pPr/>
              <a:t>18</a:t>
            </a:fld>
            <a:endParaRPr lang="en-GB" altLang="en-US" sz="1100" b="0">
              <a:solidFill>
                <a:srgbClr val="1D0E82"/>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23758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image" Target="../media/image11.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17.emf"/><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emf"/><Relationship Id="rId1" Type="http://schemas.openxmlformats.org/officeDocument/2006/relationships/slideMaster" Target="../slideMasters/slideMaster3.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CISH Report">
    <p:spTree>
      <p:nvGrpSpPr>
        <p:cNvPr id="1" name=""/>
        <p:cNvGrpSpPr/>
        <p:nvPr/>
      </p:nvGrpSpPr>
      <p:grpSpPr>
        <a:xfrm>
          <a:off x="0" y="0"/>
          <a:ext cx="0" cy="0"/>
          <a:chOff x="0" y="0"/>
          <a:chExt cx="0" cy="0"/>
        </a:xfrm>
      </p:grpSpPr>
      <p:sp>
        <p:nvSpPr>
          <p:cNvPr id="6" name="Title Placeholder 1"/>
          <p:cNvSpPr txBox="1">
            <a:spLocks/>
          </p:cNvSpPr>
          <p:nvPr userDrawn="1"/>
        </p:nvSpPr>
        <p:spPr>
          <a:xfrm>
            <a:off x="0" y="2"/>
            <a:ext cx="12192000" cy="1080000"/>
          </a:xfrm>
          <a:prstGeom prst="rect">
            <a:avLst/>
          </a:prstGeom>
          <a:solidFill>
            <a:srgbClr val="2F528F"/>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250" b="1" dirty="0">
              <a:solidFill>
                <a:schemeClr val="bg1"/>
              </a:solidFill>
            </a:endParaRPr>
          </a:p>
        </p:txBody>
      </p:sp>
      <p:pic>
        <p:nvPicPr>
          <p:cNvPr id="7" name="Picture 1" descr="TAB_allwhite.eps">
            <a:extLst>
              <a:ext uri="{FF2B5EF4-FFF2-40B4-BE49-F238E27FC236}">
                <a16:creationId xmlns:a16="http://schemas.microsoft.com/office/drawing/2014/main" id="{26C88426-2463-4F70-839A-D041ABCE2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0879" y="168465"/>
            <a:ext cx="1664208"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xt&#10;&#10;Description automatically generated with medium confidence">
            <a:extLst>
              <a:ext uri="{FF2B5EF4-FFF2-40B4-BE49-F238E27FC236}">
                <a16:creationId xmlns:a16="http://schemas.microsoft.com/office/drawing/2014/main" id="{05188EA4-D4D8-4154-96CE-08D14E3864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8448" y="122000"/>
            <a:ext cx="1905000" cy="790575"/>
          </a:xfrm>
          <a:prstGeom prst="rect">
            <a:avLst/>
          </a:prstGeom>
        </p:spPr>
      </p:pic>
      <p:sp>
        <p:nvSpPr>
          <p:cNvPr id="9" name="Text Box 4">
            <a:extLst>
              <a:ext uri="{FF2B5EF4-FFF2-40B4-BE49-F238E27FC236}">
                <a16:creationId xmlns:a16="http://schemas.microsoft.com/office/drawing/2014/main" id="{C48B904F-4119-4194-8A85-7BA610A4D09D}"/>
              </a:ext>
            </a:extLst>
          </p:cNvPr>
          <p:cNvSpPr txBox="1">
            <a:spLocks noChangeArrowheads="1"/>
          </p:cNvSpPr>
          <p:nvPr userDrawn="1"/>
        </p:nvSpPr>
        <p:spPr bwMode="auto">
          <a:xfrm>
            <a:off x="2" y="6334424"/>
            <a:ext cx="12191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Calibri" panose="020F0502020204030204" pitchFamily="34" charset="0"/>
              </a:defRPr>
            </a:lvl1pPr>
            <a:lvl2pPr marL="742950" indent="-285750">
              <a:spcBef>
                <a:spcPct val="20000"/>
              </a:spcBef>
              <a:buChar char="–"/>
              <a:defRPr sz="1600">
                <a:solidFill>
                  <a:schemeClr val="tx1"/>
                </a:solidFill>
                <a:latin typeface="Calibri" panose="020F0502020204030204" pitchFamily="34" charset="0"/>
              </a:defRPr>
            </a:lvl2pPr>
            <a:lvl3pPr marL="1143000" indent="-228600">
              <a:spcBef>
                <a:spcPct val="20000"/>
              </a:spcBef>
              <a:buChar char="•"/>
              <a:defRPr sz="1600">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B2B2B2"/>
                </a:solidFill>
                <a:cs typeface="Arial" panose="020B0604020202020204" pitchFamily="34" charset="0"/>
              </a:rPr>
              <a:t>UK_SUICIDE (2008-2018)</a:t>
            </a:r>
          </a:p>
          <a:p>
            <a:pPr eaLnBrk="1" hangingPunct="1">
              <a:spcBef>
                <a:spcPct val="0"/>
              </a:spcBef>
              <a:buFontTx/>
              <a:buNone/>
            </a:pPr>
            <a:r>
              <a:rPr lang="en-GB" altLang="en-US" sz="800" dirty="0">
                <a:solidFill>
                  <a:srgbClr val="B2B2B2"/>
                </a:solidFill>
                <a:cs typeface="Arial" panose="020B0604020202020204" pitchFamily="34" charset="0"/>
              </a:rPr>
              <a:t>© National Confidential Inquiry into Suicide and Safety in Mental Health. All rights reserved.</a:t>
            </a:r>
          </a:p>
          <a:p>
            <a:pPr eaLnBrk="1" hangingPunct="1">
              <a:spcBef>
                <a:spcPct val="0"/>
              </a:spcBef>
              <a:buFontTx/>
              <a:buNone/>
            </a:pPr>
            <a:r>
              <a:rPr lang="en-GB" altLang="en-US" sz="800" dirty="0">
                <a:solidFill>
                  <a:srgbClr val="B2B2B2"/>
                </a:solidFill>
                <a:cs typeface="Arial" panose="020B0604020202020204" pitchFamily="34" charset="0"/>
              </a:rPr>
              <a:t>Not to be reproduced in whole or part without the permission of the copyright holder. </a:t>
            </a:r>
          </a:p>
        </p:txBody>
      </p:sp>
    </p:spTree>
    <p:extLst>
      <p:ext uri="{BB962C8B-B14F-4D97-AF65-F5344CB8AC3E}">
        <p14:creationId xmlns:p14="http://schemas.microsoft.com/office/powerpoint/2010/main" val="33705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35AFBC-C8D6-4D01-A33B-26F81F83C96F}" type="datetimeFigureOut">
              <a:rPr lang="en-GB" smtClean="0"/>
              <a:t>19/05/2022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164835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5AFBC-C8D6-4D01-A33B-26F81F83C96F}" type="datetimeFigureOut">
              <a:rPr lang="en-GB" smtClean="0"/>
              <a:t>19/05/2022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1648607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5AFBC-C8D6-4D01-A33B-26F81F83C96F}"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14083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5AFBC-C8D6-4D01-A33B-26F81F83C96F}"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135905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5AFBC-C8D6-4D01-A33B-26F81F83C96F}"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336921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5AFBC-C8D6-4D01-A33B-26F81F83C96F}"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2732311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73125" y="-538163"/>
            <a:ext cx="185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defRPr/>
            </a:pPr>
            <a:endParaRPr lang="en-US" altLang="en-US"/>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36563" y="1131888"/>
            <a:ext cx="11387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haranjit\Desktop\Greater Manchester Patient Safety Translational Research Centre_outlined_RGB_REV.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813" y="47625"/>
            <a:ext cx="5794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l="35446" b="23512"/>
          <a:stretch>
            <a:fillRect/>
          </a:stretch>
        </p:blipFill>
        <p:spPr bwMode="auto">
          <a:xfrm>
            <a:off x="0" y="5097463"/>
            <a:ext cx="19812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6200000">
            <a:off x="10498138" y="1598613"/>
            <a:ext cx="13255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1" y="1122363"/>
            <a:ext cx="8639596"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1" y="3986194"/>
            <a:ext cx="8719991"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10" name="Slide Number Placeholder 5">
            <a:extLst>
              <a:ext uri="{FF2B5EF4-FFF2-40B4-BE49-F238E27FC236}">
                <a16:creationId xmlns:a16="http://schemas.microsoft.com/office/drawing/2014/main" id="{37DB257D-A0E0-EF48-ABA3-7782115D606E}"/>
              </a:ext>
            </a:extLst>
          </p:cNvPr>
          <p:cNvSpPr>
            <a:spLocks noGrp="1"/>
          </p:cNvSpPr>
          <p:nvPr>
            <p:ph type="sldNum" sz="quarter" idx="10"/>
          </p:nvPr>
        </p:nvSpPr>
        <p:spPr/>
        <p:txBody>
          <a:bodyPr/>
          <a:lstStyle>
            <a:lvl1pPr>
              <a:defRPr>
                <a:solidFill>
                  <a:schemeClr val="bg1"/>
                </a:solidFill>
              </a:defRPr>
            </a:lvl1pPr>
          </a:lstStyle>
          <a:p>
            <a:pPr>
              <a:defRPr/>
            </a:pPr>
            <a:fld id="{CBBA59FE-69D7-4E0C-A9F3-4F439D11A557}" type="slidenum">
              <a:rPr lang="en-US"/>
              <a:pPr>
                <a:defRPr/>
              </a:pPr>
              <a:t>‹#›</a:t>
            </a:fld>
            <a:endParaRPr lang="en-US" dirty="0"/>
          </a:p>
        </p:txBody>
      </p:sp>
    </p:spTree>
    <p:extLst>
      <p:ext uri="{BB962C8B-B14F-4D97-AF65-F5344CB8AC3E}">
        <p14:creationId xmlns:p14="http://schemas.microsoft.com/office/powerpoint/2010/main" val="1086935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t="5" r="8043" b="-142998"/>
          <a:stretch>
            <a:fillRect/>
          </a:stretch>
        </p:blipFill>
        <p:spPr bwMode="auto">
          <a:xfrm>
            <a:off x="400050" y="5903913"/>
            <a:ext cx="110569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Charanjit\Desktop\Greater Manchester Patient Safety Translational Research Centre_outlined_RGB_COL (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0" y="5926138"/>
            <a:ext cx="47053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9"/>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7"/>
            <a:ext cx="10515600" cy="4141835"/>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0"/>
          </p:nvPr>
        </p:nvSpPr>
        <p:spPr/>
        <p:txBody>
          <a:bodyPr/>
          <a:lstStyle>
            <a:lvl1pPr>
              <a:defRPr/>
            </a:lvl1pPr>
          </a:lstStyle>
          <a:p>
            <a:pPr>
              <a:defRPr/>
            </a:pPr>
            <a:fld id="{69145219-C81B-46A3-8CCD-DBC996087F12}" type="slidenum">
              <a:rPr lang="en-US"/>
              <a:pPr>
                <a:defRPr/>
              </a:pPr>
              <a:t>‹#›</a:t>
            </a:fld>
            <a:endParaRPr lang="en-US"/>
          </a:p>
        </p:txBody>
      </p:sp>
    </p:spTree>
    <p:extLst>
      <p:ext uri="{BB962C8B-B14F-4D97-AF65-F5344CB8AC3E}">
        <p14:creationId xmlns:p14="http://schemas.microsoft.com/office/powerpoint/2010/main" val="304141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t="5" r="8043" b="-142998"/>
          <a:stretch>
            <a:fillRect/>
          </a:stretch>
        </p:blipFill>
        <p:spPr bwMode="auto">
          <a:xfrm>
            <a:off x="400050" y="5903913"/>
            <a:ext cx="110569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Charanjit\Desktop\Greater Manchester Patient Safety Translational Research Centre_outlined_RGB_COL (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0" y="5926138"/>
            <a:ext cx="47053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9"/>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7"/>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0"/>
          </p:nvPr>
        </p:nvSpPr>
        <p:spPr/>
        <p:txBody>
          <a:bodyPr/>
          <a:lstStyle>
            <a:lvl1pPr>
              <a:defRPr/>
            </a:lvl1pPr>
          </a:lstStyle>
          <a:p>
            <a:pPr>
              <a:defRPr/>
            </a:pPr>
            <a:fld id="{5482232F-6769-4D45-A1A1-871B946E7092}" type="slidenum">
              <a:rPr lang="en-US"/>
              <a:pPr>
                <a:defRPr/>
              </a:pPr>
              <a:t>‹#›</a:t>
            </a:fld>
            <a:endParaRPr lang="en-US"/>
          </a:p>
        </p:txBody>
      </p:sp>
    </p:spTree>
    <p:extLst>
      <p:ext uri="{BB962C8B-B14F-4D97-AF65-F5344CB8AC3E}">
        <p14:creationId xmlns:p14="http://schemas.microsoft.com/office/powerpoint/2010/main" val="3438291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t="5" r="8043" b="-142998"/>
          <a:stretch>
            <a:fillRect/>
          </a:stretch>
        </p:blipFill>
        <p:spPr bwMode="auto">
          <a:xfrm>
            <a:off x="400050" y="5862638"/>
            <a:ext cx="1105693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Charanjit\Desktop\Greater Manchester Patient Safety Translational Research Centre_outlined_RGB_REV.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513" y="5832475"/>
            <a:ext cx="46751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9"/>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6"/>
            <a:ext cx="10515600" cy="4065634"/>
          </a:xfrm>
        </p:spPr>
        <p:txBody>
          <a:bodyPr>
            <a:normAutofit/>
          </a:bodyPr>
          <a:lstStyle>
            <a:lvl1pPr>
              <a:defRPr sz="2400">
                <a:solidFill>
                  <a:schemeClr val="bg1"/>
                </a:solidFill>
              </a:defRPr>
            </a:lvl1pPr>
          </a:lstStyle>
          <a:p>
            <a:pPr lvl="0"/>
            <a:r>
              <a:rPr lang="en-US" dirty="0"/>
              <a:t>Edit Master text styles</a:t>
            </a:r>
          </a:p>
        </p:txBody>
      </p:sp>
      <p:sp>
        <p:nvSpPr>
          <p:cNvPr id="7" name="Slide Number Placeholder 5">
            <a:extLst>
              <a:ext uri="{FF2B5EF4-FFF2-40B4-BE49-F238E27FC236}">
                <a16:creationId xmlns:a16="http://schemas.microsoft.com/office/drawing/2014/main" id="{35E6DB81-3C1D-8A49-8C87-0F6BE5A9E9C0}"/>
              </a:ext>
            </a:extLst>
          </p:cNvPr>
          <p:cNvSpPr>
            <a:spLocks noGrp="1"/>
          </p:cNvSpPr>
          <p:nvPr>
            <p:ph type="sldNum" sz="quarter" idx="10"/>
          </p:nvPr>
        </p:nvSpPr>
        <p:spPr/>
        <p:txBody>
          <a:bodyPr/>
          <a:lstStyle>
            <a:lvl1pPr>
              <a:defRPr>
                <a:solidFill>
                  <a:schemeClr val="bg1"/>
                </a:solidFill>
              </a:defRPr>
            </a:lvl1pPr>
          </a:lstStyle>
          <a:p>
            <a:pPr>
              <a:defRPr/>
            </a:pPr>
            <a:fld id="{499FA684-2D76-4E83-8685-5F335B23BB91}" type="slidenum">
              <a:rPr lang="en-US"/>
              <a:pPr>
                <a:defRPr/>
              </a:pPr>
              <a:t>‹#›</a:t>
            </a:fld>
            <a:endParaRPr lang="en-US" dirty="0"/>
          </a:p>
        </p:txBody>
      </p:sp>
    </p:spTree>
    <p:extLst>
      <p:ext uri="{BB962C8B-B14F-4D97-AF65-F5344CB8AC3E}">
        <p14:creationId xmlns:p14="http://schemas.microsoft.com/office/powerpoint/2010/main" val="36944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D2F-57EB-4FD9-A1D9-E80C4D4A6E8C}"/>
              </a:ext>
            </a:extLst>
          </p:cNvPr>
          <p:cNvSpPr>
            <a:spLocks noGrp="1"/>
          </p:cNvSpPr>
          <p:nvPr>
            <p:ph type="title"/>
          </p:nvPr>
        </p:nvSpPr>
        <p:spPr>
          <a:xfrm>
            <a:off x="0" y="180975"/>
            <a:ext cx="12192000" cy="685800"/>
          </a:xfrm>
          <a:prstGeom prst="rect">
            <a:avLst/>
          </a:prstGeom>
        </p:spPr>
        <p:txBody>
          <a:bodyPr/>
          <a:lstStyle>
            <a:lvl1pPr algn="ctr">
              <a:lnSpc>
                <a:spcPct val="100000"/>
              </a:lnSpc>
              <a:defRPr sz="3000" b="1">
                <a:solidFill>
                  <a:schemeClr val="bg1"/>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79961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36563" y="1131888"/>
            <a:ext cx="11387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8151" b="33145"/>
          <a:stretch>
            <a:fillRect/>
          </a:stretch>
        </p:blipFill>
        <p:spPr bwMode="auto">
          <a:xfrm>
            <a:off x="0" y="4953000"/>
            <a:ext cx="33035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74338" y="1519238"/>
            <a:ext cx="12080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haranjit\Desktop\Greater Manchester Patient Safety Translational Research Centre_outlined_RGB_COL (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9713" y="25400"/>
            <a:ext cx="5794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90"/>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8" name="Slide Number Placeholder 5">
            <a:extLst>
              <a:ext uri="{FF2B5EF4-FFF2-40B4-BE49-F238E27FC236}">
                <a16:creationId xmlns:a16="http://schemas.microsoft.com/office/drawing/2014/main" id="{35944CE4-06ED-E046-944B-D3D4DDDF1D04}"/>
              </a:ext>
            </a:extLst>
          </p:cNvPr>
          <p:cNvSpPr>
            <a:spLocks noGrp="1"/>
          </p:cNvSpPr>
          <p:nvPr>
            <p:ph type="sldNum" sz="quarter" idx="10"/>
          </p:nvPr>
        </p:nvSpPr>
        <p:spPr/>
        <p:txBody>
          <a:bodyPr/>
          <a:lstStyle>
            <a:lvl1pPr>
              <a:defRPr>
                <a:solidFill>
                  <a:srgbClr val="193E72"/>
                </a:solidFill>
              </a:defRPr>
            </a:lvl1pPr>
          </a:lstStyle>
          <a:p>
            <a:pPr>
              <a:defRPr/>
            </a:pPr>
            <a:fld id="{5FB7A192-B4CB-4D4A-B9CF-A1AAD105124D}" type="slidenum">
              <a:rPr lang="en-US"/>
              <a:pPr>
                <a:defRPr/>
              </a:pPr>
              <a:t>‹#›</a:t>
            </a:fld>
            <a:endParaRPr lang="en-US" dirty="0"/>
          </a:p>
        </p:txBody>
      </p:sp>
    </p:spTree>
    <p:extLst>
      <p:ext uri="{BB962C8B-B14F-4D97-AF65-F5344CB8AC3E}">
        <p14:creationId xmlns:p14="http://schemas.microsoft.com/office/powerpoint/2010/main" val="2515722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01638" y="868363"/>
            <a:ext cx="113887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36575" y="319088"/>
            <a:ext cx="426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l="35446" b="23512"/>
          <a:stretch>
            <a:fillRect/>
          </a:stretch>
        </p:blipFill>
        <p:spPr bwMode="auto">
          <a:xfrm>
            <a:off x="0" y="5097463"/>
            <a:ext cx="19812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6200000">
            <a:off x="10498138" y="1598613"/>
            <a:ext cx="13255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90"/>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8" name="Slide Number Placeholder 5">
            <a:extLst>
              <a:ext uri="{FF2B5EF4-FFF2-40B4-BE49-F238E27FC236}">
                <a16:creationId xmlns:a16="http://schemas.microsoft.com/office/drawing/2014/main" id="{35944CE4-06ED-E046-944B-D3D4DDDF1D04}"/>
              </a:ext>
            </a:extLst>
          </p:cNvPr>
          <p:cNvSpPr>
            <a:spLocks noGrp="1"/>
          </p:cNvSpPr>
          <p:nvPr>
            <p:ph type="sldNum" sz="quarter" idx="10"/>
          </p:nvPr>
        </p:nvSpPr>
        <p:spPr/>
        <p:txBody>
          <a:bodyPr/>
          <a:lstStyle>
            <a:lvl1pPr>
              <a:defRPr>
                <a:solidFill>
                  <a:srgbClr val="193E72"/>
                </a:solidFill>
              </a:defRPr>
            </a:lvl1pPr>
          </a:lstStyle>
          <a:p>
            <a:pPr>
              <a:defRPr/>
            </a:pPr>
            <a:fld id="{4F2425D3-8087-4003-B038-7C6219DA609F}" type="slidenum">
              <a:rPr lang="en-US"/>
              <a:pPr>
                <a:defRPr/>
              </a:pPr>
              <a:t>‹#›</a:t>
            </a:fld>
            <a:endParaRPr lang="en-US" dirty="0"/>
          </a:p>
        </p:txBody>
      </p:sp>
    </p:spTree>
    <p:extLst>
      <p:ext uri="{BB962C8B-B14F-4D97-AF65-F5344CB8AC3E}">
        <p14:creationId xmlns:p14="http://schemas.microsoft.com/office/powerpoint/2010/main" val="98173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36563" y="1131888"/>
            <a:ext cx="11387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35446" b="23512"/>
          <a:stretch>
            <a:fillRect/>
          </a:stretch>
        </p:blipFill>
        <p:spPr bwMode="auto">
          <a:xfrm>
            <a:off x="0" y="5097463"/>
            <a:ext cx="19812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6200000">
            <a:off x="10498138" y="1598613"/>
            <a:ext cx="13255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haranjit\Desktop\Greater Manchester Patient Safety Translational Research Centre_outlined_RGB_COL (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9713" y="25400"/>
            <a:ext cx="5794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90"/>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8" name="Slide Number Placeholder 5">
            <a:extLst>
              <a:ext uri="{FF2B5EF4-FFF2-40B4-BE49-F238E27FC236}">
                <a16:creationId xmlns:a16="http://schemas.microsoft.com/office/drawing/2014/main" id="{35944CE4-06ED-E046-944B-D3D4DDDF1D04}"/>
              </a:ext>
            </a:extLst>
          </p:cNvPr>
          <p:cNvSpPr>
            <a:spLocks noGrp="1"/>
          </p:cNvSpPr>
          <p:nvPr>
            <p:ph type="sldNum" sz="quarter" idx="10"/>
          </p:nvPr>
        </p:nvSpPr>
        <p:spPr/>
        <p:txBody>
          <a:bodyPr/>
          <a:lstStyle>
            <a:lvl1pPr>
              <a:defRPr>
                <a:solidFill>
                  <a:srgbClr val="193E72"/>
                </a:solidFill>
              </a:defRPr>
            </a:lvl1pPr>
          </a:lstStyle>
          <a:p>
            <a:pPr>
              <a:defRPr/>
            </a:pPr>
            <a:fld id="{C0FD8465-339B-44AD-91A5-A95DC3AC0D16}" type="slidenum">
              <a:rPr lang="en-US"/>
              <a:pPr>
                <a:defRPr/>
              </a:pPr>
              <a:t>‹#›</a:t>
            </a:fld>
            <a:endParaRPr lang="en-US" dirty="0"/>
          </a:p>
        </p:txBody>
      </p:sp>
    </p:spTree>
    <p:extLst>
      <p:ext uri="{BB962C8B-B14F-4D97-AF65-F5344CB8AC3E}">
        <p14:creationId xmlns:p14="http://schemas.microsoft.com/office/powerpoint/2010/main" val="300986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36563" y="1131888"/>
            <a:ext cx="11387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24255" b="21461"/>
          <a:stretch>
            <a:fillRect/>
          </a:stretch>
        </p:blipFill>
        <p:spPr bwMode="auto">
          <a:xfrm>
            <a:off x="0" y="4621213"/>
            <a:ext cx="2917825"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782855">
            <a:off x="10537825" y="1819275"/>
            <a:ext cx="1390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haranjit\Desktop\Greater Manchester Patient Safety Translational Research Centre_outlined_RGB_COL (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9713" y="25400"/>
            <a:ext cx="5794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5"/>
            <a:ext cx="9159240" cy="1325563"/>
          </a:xfrm>
        </p:spPr>
        <p:txBody>
          <a:bodyPr>
            <a:normAutofit/>
          </a:bodyPr>
          <a:lstStyle>
            <a:lvl1pPr>
              <a:defRPr sz="4800">
                <a:solidFill>
                  <a:srgbClr val="193E72"/>
                </a:solidFill>
              </a:defRPr>
            </a:lvl1pPr>
          </a:lstStyle>
          <a:p>
            <a:r>
              <a:rPr lang="en-US" dirty="0"/>
              <a:t>Click to edit Master title</a:t>
            </a:r>
          </a:p>
        </p:txBody>
      </p:sp>
      <p:sp>
        <p:nvSpPr>
          <p:cNvPr id="8" name="Slide Number Placeholder 6">
            <a:extLst>
              <a:ext uri="{FF2B5EF4-FFF2-40B4-BE49-F238E27FC236}">
                <a16:creationId xmlns:a16="http://schemas.microsoft.com/office/drawing/2014/main" id="{419B6C91-4419-6945-B1FB-13E02AAEB7DA}"/>
              </a:ext>
            </a:extLst>
          </p:cNvPr>
          <p:cNvSpPr>
            <a:spLocks noGrp="1"/>
          </p:cNvSpPr>
          <p:nvPr>
            <p:ph type="sldNum" sz="quarter" idx="10"/>
          </p:nvPr>
        </p:nvSpPr>
        <p:spPr/>
        <p:txBody>
          <a:bodyPr/>
          <a:lstStyle>
            <a:lvl1pPr>
              <a:defRPr/>
            </a:lvl1pPr>
          </a:lstStyle>
          <a:p>
            <a:pPr>
              <a:defRPr/>
            </a:pPr>
            <a:fld id="{F0090A9D-0941-405D-90C4-7E0D12CB7AFA}" type="slidenum">
              <a:rPr lang="en-US"/>
              <a:pPr>
                <a:defRPr/>
              </a:pPr>
              <a:t>‹#›</a:t>
            </a:fld>
            <a:endParaRPr lang="en-US"/>
          </a:p>
        </p:txBody>
      </p:sp>
    </p:spTree>
    <p:extLst>
      <p:ext uri="{BB962C8B-B14F-4D97-AF65-F5344CB8AC3E}">
        <p14:creationId xmlns:p14="http://schemas.microsoft.com/office/powerpoint/2010/main" val="92876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36563" y="1131888"/>
            <a:ext cx="11387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Charanjit\Desktop\Greater Manchester Patient Safety Translational Research Centre_outlined_RGB_COL (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713" y="25400"/>
            <a:ext cx="5794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95913"/>
            <a:ext cx="29670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927307">
            <a:off x="10474325" y="1793875"/>
            <a:ext cx="1431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90"/>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8" name="Slide Number Placeholder 5">
            <a:extLst>
              <a:ext uri="{FF2B5EF4-FFF2-40B4-BE49-F238E27FC236}">
                <a16:creationId xmlns:a16="http://schemas.microsoft.com/office/drawing/2014/main" id="{35944CE4-06ED-E046-944B-D3D4DDDF1D04}"/>
              </a:ext>
            </a:extLst>
          </p:cNvPr>
          <p:cNvSpPr>
            <a:spLocks noGrp="1"/>
          </p:cNvSpPr>
          <p:nvPr>
            <p:ph type="sldNum" sz="quarter" idx="10"/>
          </p:nvPr>
        </p:nvSpPr>
        <p:spPr/>
        <p:txBody>
          <a:bodyPr/>
          <a:lstStyle>
            <a:lvl1pPr>
              <a:defRPr>
                <a:solidFill>
                  <a:srgbClr val="193E72"/>
                </a:solidFill>
              </a:defRPr>
            </a:lvl1pPr>
          </a:lstStyle>
          <a:p>
            <a:pPr>
              <a:defRPr/>
            </a:pPr>
            <a:fld id="{FBEAFA27-9947-4F54-8834-05D1BFA5B79C}" type="slidenum">
              <a:rPr lang="en-US"/>
              <a:pPr>
                <a:defRPr/>
              </a:pPr>
              <a:t>‹#›</a:t>
            </a:fld>
            <a:endParaRPr lang="en-US" dirty="0"/>
          </a:p>
        </p:txBody>
      </p:sp>
    </p:spTree>
    <p:extLst>
      <p:ext uri="{BB962C8B-B14F-4D97-AF65-F5344CB8AC3E}">
        <p14:creationId xmlns:p14="http://schemas.microsoft.com/office/powerpoint/2010/main" val="2541538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36563" y="1131888"/>
            <a:ext cx="11387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Charanjit\Desktop\Greater Manchester Patient Safety Translational Research Centre_outlined_RGB_COL (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713" y="25400"/>
            <a:ext cx="5794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l="8151" b="33145"/>
          <a:stretch>
            <a:fillRect/>
          </a:stretch>
        </p:blipFill>
        <p:spPr bwMode="auto">
          <a:xfrm>
            <a:off x="0" y="4953000"/>
            <a:ext cx="33035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2288281">
            <a:off x="10541000" y="1468438"/>
            <a:ext cx="143033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5"/>
            <a:ext cx="9159240" cy="1325563"/>
          </a:xfrm>
        </p:spPr>
        <p:txBody>
          <a:bodyPr>
            <a:normAutofit/>
          </a:bodyPr>
          <a:lstStyle>
            <a:lvl1pPr>
              <a:defRPr sz="4800">
                <a:solidFill>
                  <a:srgbClr val="193E72"/>
                </a:solidFill>
              </a:defRPr>
            </a:lvl1pPr>
          </a:lstStyle>
          <a:p>
            <a:r>
              <a:rPr lang="en-US" dirty="0"/>
              <a:t>Click to edit Master title</a:t>
            </a:r>
          </a:p>
        </p:txBody>
      </p:sp>
      <p:sp>
        <p:nvSpPr>
          <p:cNvPr id="8" name="Slide Number Placeholder 6">
            <a:extLst>
              <a:ext uri="{FF2B5EF4-FFF2-40B4-BE49-F238E27FC236}">
                <a16:creationId xmlns:a16="http://schemas.microsoft.com/office/drawing/2014/main" id="{419B6C91-4419-6945-B1FB-13E02AAEB7DA}"/>
              </a:ext>
            </a:extLst>
          </p:cNvPr>
          <p:cNvSpPr>
            <a:spLocks noGrp="1"/>
          </p:cNvSpPr>
          <p:nvPr>
            <p:ph type="sldNum" sz="quarter" idx="10"/>
          </p:nvPr>
        </p:nvSpPr>
        <p:spPr/>
        <p:txBody>
          <a:bodyPr/>
          <a:lstStyle>
            <a:lvl1pPr>
              <a:defRPr/>
            </a:lvl1pPr>
          </a:lstStyle>
          <a:p>
            <a:pPr>
              <a:defRPr/>
            </a:pPr>
            <a:fld id="{6A59D93B-F079-43D4-A539-304D1C9399BF}" type="slidenum">
              <a:rPr lang="en-US"/>
              <a:pPr>
                <a:defRPr/>
              </a:pPr>
              <a:t>‹#›</a:t>
            </a:fld>
            <a:endParaRPr lang="en-US"/>
          </a:p>
        </p:txBody>
      </p:sp>
    </p:spTree>
    <p:extLst>
      <p:ext uri="{BB962C8B-B14F-4D97-AF65-F5344CB8AC3E}">
        <p14:creationId xmlns:p14="http://schemas.microsoft.com/office/powerpoint/2010/main" val="3247306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873125" y="-538163"/>
            <a:ext cx="185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defRPr/>
            </a:pPr>
            <a:endParaRPr lang="en-US" altLang="en-US"/>
          </a:p>
        </p:txBody>
      </p: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436563" y="1131888"/>
            <a:ext cx="11387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Charanjit\Desktop\Greater Manchester Patient Safety Translational Research Centre_outlined_RGB_REV.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813" y="47625"/>
            <a:ext cx="5794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5">
            <a:extLst>
              <a:ext uri="{28A0092B-C50C-407E-A947-70E740481C1C}">
                <a14:useLocalDpi xmlns:a14="http://schemas.microsoft.com/office/drawing/2010/main" val="0"/>
              </a:ext>
            </a:extLst>
          </a:blip>
          <a:srcRect l="35446" b="23512"/>
          <a:stretch>
            <a:fillRect/>
          </a:stretch>
        </p:blipFill>
        <p:spPr bwMode="auto">
          <a:xfrm>
            <a:off x="0" y="5097463"/>
            <a:ext cx="19812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6200000">
            <a:off x="10498138" y="1598613"/>
            <a:ext cx="13255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90"/>
            <a:ext cx="9403080" cy="1133477"/>
          </a:xfrm>
        </p:spPr>
        <p:txBody>
          <a:bodyPr anchor="b">
            <a:noAutofit/>
          </a:bodyPr>
          <a:lstStyle>
            <a:lvl1pPr>
              <a:defRPr sz="4800">
                <a:solidFill>
                  <a:schemeClr val="bg1"/>
                </a:solidFill>
              </a:defRPr>
            </a:lvl1pPr>
          </a:lstStyle>
          <a:p>
            <a:r>
              <a:rPr lang="en-US" dirty="0"/>
              <a:t>Click to edit Master title</a:t>
            </a:r>
          </a:p>
        </p:txBody>
      </p:sp>
      <p:sp>
        <p:nvSpPr>
          <p:cNvPr id="9" name="Slide Number Placeholder 5">
            <a:extLst>
              <a:ext uri="{FF2B5EF4-FFF2-40B4-BE49-F238E27FC236}">
                <a16:creationId xmlns:a16="http://schemas.microsoft.com/office/drawing/2014/main" id="{37DB257D-A0E0-EF48-ABA3-7782115D606E}"/>
              </a:ext>
            </a:extLst>
          </p:cNvPr>
          <p:cNvSpPr>
            <a:spLocks noGrp="1"/>
          </p:cNvSpPr>
          <p:nvPr>
            <p:ph type="sldNum" sz="quarter" idx="10"/>
          </p:nvPr>
        </p:nvSpPr>
        <p:spPr/>
        <p:txBody>
          <a:bodyPr/>
          <a:lstStyle>
            <a:lvl1pPr>
              <a:defRPr>
                <a:solidFill>
                  <a:schemeClr val="bg1"/>
                </a:solidFill>
              </a:defRPr>
            </a:lvl1pPr>
          </a:lstStyle>
          <a:p>
            <a:pPr>
              <a:defRPr/>
            </a:pPr>
            <a:fld id="{48B25C9E-5E85-4F17-8BB7-984F36E85840}" type="slidenum">
              <a:rPr lang="en-US"/>
              <a:pPr>
                <a:defRPr/>
              </a:pPr>
              <a:t>‹#›</a:t>
            </a:fld>
            <a:endParaRPr lang="en-US" dirty="0"/>
          </a:p>
        </p:txBody>
      </p:sp>
    </p:spTree>
    <p:extLst>
      <p:ext uri="{BB962C8B-B14F-4D97-AF65-F5344CB8AC3E}">
        <p14:creationId xmlns:p14="http://schemas.microsoft.com/office/powerpoint/2010/main" val="1981954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Rectangle 4"/>
          <p:cNvSpPr/>
          <p:nvPr userDrawn="1"/>
        </p:nvSpPr>
        <p:spPr>
          <a:xfrm>
            <a:off x="0" y="4763"/>
            <a:ext cx="12192000" cy="6853237"/>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3" descr="C:\Users\Charanjit\Desktop\cover_slide-2.jpg"/>
          <p:cNvPicPr>
            <a:picLocks noChangeAspect="1" noChangeArrowheads="1"/>
          </p:cNvPicPr>
          <p:nvPr userDrawn="1"/>
        </p:nvPicPr>
        <p:blipFill>
          <a:blip r:embed="rId2">
            <a:extLst>
              <a:ext uri="{28A0092B-C50C-407E-A947-70E740481C1C}">
                <a14:useLocalDpi xmlns:a14="http://schemas.microsoft.com/office/drawing/2010/main" val="0"/>
              </a:ext>
            </a:extLst>
          </a:blip>
          <a:srcRect l="3111" t="-2" r="8369" b="58784"/>
          <a:stretch>
            <a:fillRect/>
          </a:stretch>
        </p:blipFill>
        <p:spPr bwMode="auto">
          <a:xfrm>
            <a:off x="0" y="4763"/>
            <a:ext cx="12192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t="5" r="8043" b="-142998"/>
          <a:stretch>
            <a:fillRect/>
          </a:stretch>
        </p:blipFill>
        <p:spPr bwMode="auto">
          <a:xfrm>
            <a:off x="400050" y="5862638"/>
            <a:ext cx="1105693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Charanjit\Desktop\Greater Manchester Patient Safety Translational Research Centre_outlined_RGB_REV.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513" y="5892800"/>
            <a:ext cx="46751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icture Placeholder 21"/>
          <p:cNvSpPr>
            <a:spLocks noGrp="1"/>
          </p:cNvSpPr>
          <p:nvPr>
            <p:ph type="pic" sz="quarter" idx="15"/>
          </p:nvPr>
        </p:nvSpPr>
        <p:spPr>
          <a:xfrm>
            <a:off x="2498369" y="-1"/>
            <a:ext cx="5669192" cy="3014286"/>
          </a:xfrm>
        </p:spPr>
        <p:txBody>
          <a:bodyPr rtlCol="0">
            <a:normAutofit/>
          </a:bodyPr>
          <a:lstStyle>
            <a:lvl1pPr marL="0" indent="0">
              <a:buNone/>
              <a:defRPr>
                <a:solidFill>
                  <a:srgbClr val="193E72"/>
                </a:solidFill>
                <a:latin typeface="Arial" pitchFamily="34" charset="0"/>
                <a:cs typeface="Arial" pitchFamily="34" charset="0"/>
              </a:defRPr>
            </a:lvl1pPr>
          </a:lstStyle>
          <a:p>
            <a:pPr lvl="0"/>
            <a:endParaRPr lang="en-GB" noProof="0" dirty="0"/>
          </a:p>
          <a:p>
            <a:pPr lvl="0"/>
            <a:endParaRPr lang="en-GB" noProof="0" dirty="0"/>
          </a:p>
          <a:p>
            <a:pPr lvl="0"/>
            <a:endParaRPr lang="en-GB" noProof="0" dirty="0"/>
          </a:p>
          <a:p>
            <a:pPr lvl="0"/>
            <a:endParaRPr lang="en-GB" noProof="0" dirty="0"/>
          </a:p>
          <a:p>
            <a:pPr lvl="0"/>
            <a:endParaRPr lang="en-GB" noProof="0" dirty="0"/>
          </a:p>
          <a:p>
            <a:pPr lvl="0"/>
            <a:r>
              <a:rPr lang="en-GB" noProof="0" dirty="0"/>
              <a:t>Insert picture</a:t>
            </a:r>
          </a:p>
        </p:txBody>
      </p:sp>
      <p:sp>
        <p:nvSpPr>
          <p:cNvPr id="14" name="Title 1"/>
          <p:cNvSpPr>
            <a:spLocks noGrp="1"/>
          </p:cNvSpPr>
          <p:nvPr>
            <p:ph type="ctrTitle"/>
          </p:nvPr>
        </p:nvSpPr>
        <p:spPr>
          <a:xfrm>
            <a:off x="2422843" y="3692510"/>
            <a:ext cx="8869544" cy="802499"/>
          </a:xfr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Subtitle 2"/>
          <p:cNvSpPr>
            <a:spLocks noGrp="1"/>
          </p:cNvSpPr>
          <p:nvPr>
            <p:ph type="subTitle" idx="1"/>
          </p:nvPr>
        </p:nvSpPr>
        <p:spPr>
          <a:xfrm>
            <a:off x="2422843" y="4733055"/>
            <a:ext cx="6900100" cy="675003"/>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42638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p:cNvSpPr/>
          <p:nvPr userDrawn="1"/>
        </p:nvSpPr>
        <p:spPr>
          <a:xfrm>
            <a:off x="0" y="4763"/>
            <a:ext cx="12192000" cy="6853237"/>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 name="Picture 4" descr="C:\Users\Charanjit\Desktop\cover_slide.jpg"/>
          <p:cNvPicPr>
            <a:picLocks noChangeAspect="1" noChangeArrowheads="1"/>
          </p:cNvPicPr>
          <p:nvPr userDrawn="1"/>
        </p:nvPicPr>
        <p:blipFill>
          <a:blip r:embed="rId2">
            <a:extLst>
              <a:ext uri="{28A0092B-C50C-407E-A947-70E740481C1C}">
                <a14:useLocalDpi xmlns:a14="http://schemas.microsoft.com/office/drawing/2010/main" val="0"/>
              </a:ext>
            </a:extLst>
          </a:blip>
          <a:srcRect l="45813" t="1529" r="3128" b="1381"/>
          <a:stretch>
            <a:fillRect/>
          </a:stretch>
        </p:blipFill>
        <p:spPr bwMode="auto">
          <a:xfrm>
            <a:off x="5394325" y="4763"/>
            <a:ext cx="6797675"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Charanjit\Desktop\Greater Manchester Patient Safety Translational Research Centre_outlined_RGB_REV.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225425"/>
            <a:ext cx="467518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298123" y="2042347"/>
            <a:ext cx="4751308" cy="1435630"/>
          </a:xfr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Subtitle 2"/>
          <p:cNvSpPr>
            <a:spLocks noGrp="1"/>
          </p:cNvSpPr>
          <p:nvPr>
            <p:ph type="subTitle" idx="1"/>
          </p:nvPr>
        </p:nvSpPr>
        <p:spPr>
          <a:xfrm>
            <a:off x="298122" y="3844724"/>
            <a:ext cx="4751309" cy="1103563"/>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Picture Placeholder 21"/>
          <p:cNvSpPr>
            <a:spLocks noGrp="1"/>
          </p:cNvSpPr>
          <p:nvPr>
            <p:ph type="pic" sz="quarter" idx="13"/>
          </p:nvPr>
        </p:nvSpPr>
        <p:spPr>
          <a:xfrm>
            <a:off x="5790266" y="-1"/>
            <a:ext cx="3574916" cy="2061397"/>
          </a:xfrm>
        </p:spPr>
        <p:txBody>
          <a:bodyPr rtlCol="0">
            <a:normAutofit/>
          </a:bodyPr>
          <a:lstStyle>
            <a:lvl1pPr marL="0" indent="0">
              <a:buNone/>
              <a:defRPr>
                <a:solidFill>
                  <a:srgbClr val="193E72"/>
                </a:solidFill>
                <a:latin typeface="Arial" pitchFamily="34" charset="0"/>
                <a:cs typeface="Arial" pitchFamily="34" charset="0"/>
              </a:defRPr>
            </a:lvl1pPr>
          </a:lstStyle>
          <a:p>
            <a:pPr lvl="0"/>
            <a:r>
              <a:rPr lang="en-US" noProof="0"/>
              <a:t>Click icon to add picture</a:t>
            </a:r>
            <a:endParaRPr lang="en-GB" noProof="0" dirty="0"/>
          </a:p>
        </p:txBody>
      </p:sp>
      <p:sp>
        <p:nvSpPr>
          <p:cNvPr id="25" name="Picture Placeholder 21"/>
          <p:cNvSpPr>
            <a:spLocks noGrp="1"/>
          </p:cNvSpPr>
          <p:nvPr>
            <p:ph type="pic" sz="quarter" idx="14"/>
          </p:nvPr>
        </p:nvSpPr>
        <p:spPr>
          <a:xfrm>
            <a:off x="9408339" y="2061397"/>
            <a:ext cx="2783661" cy="2177228"/>
          </a:xfrm>
        </p:spPr>
        <p:txBody>
          <a:bodyPr rtlCol="0">
            <a:normAutofit/>
          </a:bodyPr>
          <a:lstStyle>
            <a:lvl1pPr marL="0" indent="0">
              <a:buNone/>
              <a:defRPr>
                <a:solidFill>
                  <a:srgbClr val="193E72"/>
                </a:solidFill>
                <a:latin typeface="Arial" pitchFamily="34" charset="0"/>
                <a:cs typeface="Arial" pitchFamily="34" charset="0"/>
              </a:defRPr>
            </a:lvl1pPr>
          </a:lstStyle>
          <a:p>
            <a:pPr lvl="0"/>
            <a:r>
              <a:rPr lang="en-US" noProof="0"/>
              <a:t>Click icon to add picture</a:t>
            </a:r>
            <a:endParaRPr lang="en-GB" noProof="0" dirty="0"/>
          </a:p>
        </p:txBody>
      </p:sp>
      <p:sp>
        <p:nvSpPr>
          <p:cNvPr id="26" name="Picture Placeholder 21"/>
          <p:cNvSpPr>
            <a:spLocks noGrp="1"/>
          </p:cNvSpPr>
          <p:nvPr>
            <p:ph type="pic" sz="quarter" idx="15"/>
          </p:nvPr>
        </p:nvSpPr>
        <p:spPr>
          <a:xfrm>
            <a:off x="5757898" y="4238626"/>
            <a:ext cx="3596495" cy="2647949"/>
          </a:xfrm>
        </p:spPr>
        <p:txBody>
          <a:bodyPr rtlCol="0">
            <a:normAutofit/>
          </a:bodyPr>
          <a:lstStyle>
            <a:lvl1pPr marL="0" indent="0">
              <a:buNone/>
              <a:defRPr>
                <a:solidFill>
                  <a:srgbClr val="193E72"/>
                </a:solidFill>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4260964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5" name="Picture 2" descr="\\WDMYCLOUD\Public\Click_Duo_Design WORK\NIHR\NIHR_FENNY_Brand Guidelines Final version\Brand Guidelines Final version\Links\iStock-855239924.jpg"/>
          <p:cNvPicPr>
            <a:picLocks noChangeAspect="1" noChangeArrowheads="1"/>
          </p:cNvPicPr>
          <p:nvPr userDrawn="1"/>
        </p:nvPicPr>
        <p:blipFill>
          <a:blip r:embed="rId2">
            <a:extLst>
              <a:ext uri="{28A0092B-C50C-407E-A947-70E740481C1C}">
                <a14:useLocalDpi xmlns:a14="http://schemas.microsoft.com/office/drawing/2010/main" val="0"/>
              </a:ext>
            </a:extLst>
          </a:blip>
          <a:srcRect l="-15742" r="11739"/>
          <a:stretch>
            <a:fillRect/>
          </a:stretch>
        </p:blipFill>
        <p:spPr bwMode="auto">
          <a:xfrm>
            <a:off x="-522288" y="4763"/>
            <a:ext cx="12714288" cy="686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01638" y="319088"/>
            <a:ext cx="319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4763"/>
            <a:ext cx="5257800" cy="6865937"/>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t="3" r="6601" b="-36687"/>
          <a:stretch>
            <a:fillRect/>
          </a:stretch>
        </p:blipFill>
        <p:spPr bwMode="auto">
          <a:xfrm>
            <a:off x="401638" y="1249363"/>
            <a:ext cx="43942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Charanjit\Desktop\Greater Manchester Patient Safety Translational Research Centre_outlined_RGB_REV.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1288" y="225425"/>
            <a:ext cx="467518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21"/>
          <p:cNvSpPr>
            <a:spLocks noGrp="1"/>
          </p:cNvSpPr>
          <p:nvPr>
            <p:ph type="pic" sz="quarter" idx="15"/>
          </p:nvPr>
        </p:nvSpPr>
        <p:spPr>
          <a:xfrm>
            <a:off x="5261173" y="4046"/>
            <a:ext cx="6934200" cy="6853954"/>
          </a:xfrm>
        </p:spPr>
        <p:txBody>
          <a:bodyPr rtlCol="0">
            <a:normAutofit/>
          </a:bodyPr>
          <a:lstStyle>
            <a:lvl1pPr marL="0" indent="0">
              <a:buNone/>
              <a:defRPr>
                <a:solidFill>
                  <a:schemeClr val="bg1"/>
                </a:solidFill>
                <a:latin typeface="Arial" pitchFamily="34" charset="0"/>
                <a:cs typeface="Arial" pitchFamily="34" charset="0"/>
              </a:defRPr>
            </a:lvl1pPr>
          </a:lstStyle>
          <a:p>
            <a:pPr lvl="0"/>
            <a:endParaRPr lang="en-GB" noProof="0" dirty="0"/>
          </a:p>
          <a:p>
            <a:pPr lvl="0"/>
            <a:r>
              <a:rPr lang="en-GB" noProof="0" dirty="0"/>
              <a:t>Insert picture</a:t>
            </a:r>
          </a:p>
        </p:txBody>
      </p:sp>
      <p:sp>
        <p:nvSpPr>
          <p:cNvPr id="10" name="Title 1"/>
          <p:cNvSpPr>
            <a:spLocks noGrp="1"/>
          </p:cNvSpPr>
          <p:nvPr>
            <p:ph type="ctrTitle"/>
          </p:nvPr>
        </p:nvSpPr>
        <p:spPr>
          <a:xfrm>
            <a:off x="264124" y="2349230"/>
            <a:ext cx="4552881" cy="802499"/>
          </a:xfr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4124" y="3428745"/>
            <a:ext cx="4552881" cy="675003"/>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5175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21390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CISH Report">
    <p:spTree>
      <p:nvGrpSpPr>
        <p:cNvPr id="1" name=""/>
        <p:cNvGrpSpPr/>
        <p:nvPr/>
      </p:nvGrpSpPr>
      <p:grpSpPr>
        <a:xfrm>
          <a:off x="0" y="0"/>
          <a:ext cx="0" cy="0"/>
          <a:chOff x="0" y="0"/>
          <a:chExt cx="0" cy="0"/>
        </a:xfrm>
      </p:grpSpPr>
      <p:sp>
        <p:nvSpPr>
          <p:cNvPr id="2" name="Title 1"/>
          <p:cNvSpPr>
            <a:spLocks noGrp="1"/>
          </p:cNvSpPr>
          <p:nvPr>
            <p:ph type="title"/>
          </p:nvPr>
        </p:nvSpPr>
        <p:spPr>
          <a:xfrm>
            <a:off x="469012" y="1900629"/>
            <a:ext cx="105156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5ECC742-0B51-47B3-BCF8-AC729F7C6200}" type="datetimeFigureOut">
              <a:rPr lang="en-GB" smtClean="0"/>
              <a:t>19/05/2022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D796AF-E594-4100-BA6D-70F4CD9ED163}" type="slidenum">
              <a:rPr lang="en-GB" smtClean="0"/>
              <a:t>‹#›</a:t>
            </a:fld>
            <a:endParaRPr lang="en-GB"/>
          </a:p>
        </p:txBody>
      </p:sp>
      <p:sp>
        <p:nvSpPr>
          <p:cNvPr id="6" name="Title Placeholder 1"/>
          <p:cNvSpPr txBox="1">
            <a:spLocks/>
          </p:cNvSpPr>
          <p:nvPr userDrawn="1"/>
        </p:nvSpPr>
        <p:spPr>
          <a:xfrm>
            <a:off x="0" y="1"/>
            <a:ext cx="12192000" cy="1080000"/>
          </a:xfrm>
          <a:prstGeom prst="rect">
            <a:avLst/>
          </a:prstGeom>
          <a:solidFill>
            <a:srgbClr val="2F528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000" b="1" dirty="0">
              <a:solidFill>
                <a:schemeClr val="bg1"/>
              </a:solidFill>
            </a:endParaRPr>
          </a:p>
        </p:txBody>
      </p:sp>
      <p:pic>
        <p:nvPicPr>
          <p:cNvPr id="7" name="Picture 1" descr="TAB_allwhite.eps">
            <a:extLst>
              <a:ext uri="{FF2B5EF4-FFF2-40B4-BE49-F238E27FC236}">
                <a16:creationId xmlns:a16="http://schemas.microsoft.com/office/drawing/2014/main" id="{26C88426-2463-4F70-839A-D041ABCE2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14373" y="204548"/>
            <a:ext cx="1664208"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xt&#10;&#10;Description automatically generated with medium confidence">
            <a:extLst>
              <a:ext uri="{FF2B5EF4-FFF2-40B4-BE49-F238E27FC236}">
                <a16:creationId xmlns:a16="http://schemas.microsoft.com/office/drawing/2014/main" id="{05188EA4-D4D8-4154-96CE-08D14E3864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8448" y="136523"/>
            <a:ext cx="1905000" cy="790575"/>
          </a:xfrm>
          <a:prstGeom prst="rect">
            <a:avLst/>
          </a:prstGeom>
        </p:spPr>
      </p:pic>
    </p:spTree>
    <p:extLst>
      <p:ext uri="{BB962C8B-B14F-4D97-AF65-F5344CB8AC3E}">
        <p14:creationId xmlns:p14="http://schemas.microsoft.com/office/powerpoint/2010/main" val="347240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70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35AFBC-C8D6-4D01-A33B-26F81F83C96F}"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128252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5AFBC-C8D6-4D01-A33B-26F81F83C96F}"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41206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5AFBC-C8D6-4D01-A33B-26F81F83C96F}"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399455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35AFBC-C8D6-4D01-A33B-26F81F83C96F}"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57183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5AFBC-C8D6-4D01-A33B-26F81F83C96F}" type="datetimeFigureOut">
              <a:rPr lang="en-GB" smtClean="0"/>
              <a:t>19/05/2022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61F728-4CFD-484A-86A6-D7BD57500824}" type="slidenum">
              <a:rPr lang="en-GB" smtClean="0"/>
              <a:t>‹#›</a:t>
            </a:fld>
            <a:endParaRPr lang="en-GB"/>
          </a:p>
        </p:txBody>
      </p:sp>
    </p:spTree>
    <p:extLst>
      <p:ext uri="{BB962C8B-B14F-4D97-AF65-F5344CB8AC3E}">
        <p14:creationId xmlns:p14="http://schemas.microsoft.com/office/powerpoint/2010/main" val="503595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2C087BB-B237-4C45-A4FC-3EC0E59F3BCA}"/>
              </a:ext>
            </a:extLst>
          </p:cNvPr>
          <p:cNvSpPr txBox="1">
            <a:spLocks/>
          </p:cNvSpPr>
          <p:nvPr userDrawn="1"/>
        </p:nvSpPr>
        <p:spPr>
          <a:xfrm>
            <a:off x="0" y="0"/>
            <a:ext cx="12192000" cy="1080000"/>
          </a:xfrm>
          <a:prstGeom prst="rect">
            <a:avLst/>
          </a:prstGeom>
          <a:solidFill>
            <a:srgbClr val="2F528F"/>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250" b="1" dirty="0">
              <a:solidFill>
                <a:schemeClr val="bg1"/>
              </a:solidFill>
            </a:endParaRPr>
          </a:p>
        </p:txBody>
      </p:sp>
      <p:pic>
        <p:nvPicPr>
          <p:cNvPr id="8" name="Picture 1" descr="TAB_allwhite.eps">
            <a:extLst>
              <a:ext uri="{FF2B5EF4-FFF2-40B4-BE49-F238E27FC236}">
                <a16:creationId xmlns:a16="http://schemas.microsoft.com/office/drawing/2014/main" id="{A1EAAAD4-4243-4647-A910-AC5F46C6B8B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auto">
          <a:xfrm>
            <a:off x="340879" y="168465"/>
            <a:ext cx="1664208"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ext&#10;&#10;Description automatically generated with medium confidence">
            <a:extLst>
              <a:ext uri="{FF2B5EF4-FFF2-40B4-BE49-F238E27FC236}">
                <a16:creationId xmlns:a16="http://schemas.microsoft.com/office/drawing/2014/main" id="{47CE6476-D52A-4546-A767-913ACDD44BE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8448" y="122000"/>
            <a:ext cx="1905000" cy="790575"/>
          </a:xfrm>
          <a:prstGeom prst="rect">
            <a:avLst/>
          </a:prstGeom>
        </p:spPr>
      </p:pic>
    </p:spTree>
    <p:extLst>
      <p:ext uri="{BB962C8B-B14F-4D97-AF65-F5344CB8AC3E}">
        <p14:creationId xmlns:p14="http://schemas.microsoft.com/office/powerpoint/2010/main" val="3592935545"/>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87" r:id="rId3"/>
    <p:sldLayoutId id="214748368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741586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30DC068-861A-4328-BCE7-B774617C7DC8}" type="datetimeFigureOut">
              <a:rPr lang="en-US"/>
              <a:pPr>
                <a:defRPr/>
              </a:pPr>
              <a:t>5/19/2022</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505062-2DE0-4629-BDAA-512730FA279B}" type="slidenum">
              <a:rPr lang="en-US"/>
              <a:pPr>
                <a:defRPr/>
              </a:pPr>
              <a:t>‹#›</a:t>
            </a:fld>
            <a:endParaRPr lang="en-US"/>
          </a:p>
        </p:txBody>
      </p:sp>
    </p:spTree>
    <p:extLst>
      <p:ext uri="{BB962C8B-B14F-4D97-AF65-F5344CB8AC3E}">
        <p14:creationId xmlns:p14="http://schemas.microsoft.com/office/powerpoint/2010/main" val="4735771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defTabSz="912813"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defTabSz="912813"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defTabSz="912813"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defTabSz="912813" rtl="0" fontAlgn="base">
        <a:lnSpc>
          <a:spcPct val="90000"/>
        </a:lnSpc>
        <a:spcBef>
          <a:spcPct val="0"/>
        </a:spcBef>
        <a:spcAft>
          <a:spcPct val="0"/>
        </a:spcAft>
        <a:defRPr sz="4400">
          <a:solidFill>
            <a:schemeClr val="tx1"/>
          </a:solidFill>
          <a:latin typeface="Arial" panose="020B0604020202020204" pitchFamily="34" charset="0"/>
        </a:defRPr>
      </a:lvl6pPr>
      <a:lvl7pPr marL="914400" algn="l" defTabSz="912813" rtl="0" fontAlgn="base">
        <a:lnSpc>
          <a:spcPct val="90000"/>
        </a:lnSpc>
        <a:spcBef>
          <a:spcPct val="0"/>
        </a:spcBef>
        <a:spcAft>
          <a:spcPct val="0"/>
        </a:spcAft>
        <a:defRPr sz="4400">
          <a:solidFill>
            <a:schemeClr val="tx1"/>
          </a:solidFill>
          <a:latin typeface="Arial" panose="020B0604020202020204" pitchFamily="34" charset="0"/>
        </a:defRPr>
      </a:lvl7pPr>
      <a:lvl8pPr marL="1371600" algn="l" defTabSz="912813" rtl="0" fontAlgn="base">
        <a:lnSpc>
          <a:spcPct val="90000"/>
        </a:lnSpc>
        <a:spcBef>
          <a:spcPct val="0"/>
        </a:spcBef>
        <a:spcAft>
          <a:spcPct val="0"/>
        </a:spcAft>
        <a:defRPr sz="4400">
          <a:solidFill>
            <a:schemeClr val="tx1"/>
          </a:solidFill>
          <a:latin typeface="Arial" panose="020B0604020202020204" pitchFamily="34" charset="0"/>
        </a:defRPr>
      </a:lvl8pPr>
      <a:lvl9pPr marL="1828800" algn="l" defTabSz="912813"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CC742-0B51-47B3-BCF8-AC729F7C6200}" type="datetimeFigureOut">
              <a:rPr lang="en-GB" smtClean="0"/>
              <a:t>19/05/2022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796AF-E594-4100-BA6D-70F4CD9ED163}" type="slidenum">
              <a:rPr lang="en-GB" smtClean="0"/>
              <a:t>‹#›</a:t>
            </a:fld>
            <a:endParaRPr lang="en-GB"/>
          </a:p>
        </p:txBody>
      </p:sp>
    </p:spTree>
    <p:extLst>
      <p:ext uri="{BB962C8B-B14F-4D97-AF65-F5344CB8AC3E}">
        <p14:creationId xmlns:p14="http://schemas.microsoft.com/office/powerpoint/2010/main" val="431091664"/>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hyperlink" Target="https://bmjopen.bmj.com/content/11/5/e044434" TargetMode="External"/><Relationship Id="rId4" Type="http://schemas.openxmlformats.org/officeDocument/2006/relationships/image" Target="../media/image41.png"/><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jp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jpg"/><Relationship Id="rId2" Type="http://schemas.openxmlformats.org/officeDocument/2006/relationships/image" Target="../media/image47.jpeg"/><Relationship Id="rId16"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jpeg"/><Relationship Id="rId15" Type="http://schemas.openxmlformats.org/officeDocument/2006/relationships/image" Target="../media/image60.jp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ons.gov.uk/peoplepopulationandcommunity/birthsdeathsandmarriages/deaths/articles/mortalityfromleadingcausesofdeathbyethnicgroupenglandandwales/2012to2019#other-causes-of-de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5" name="Picture 4" descr="Background pattern&#10;&#10;Description automatically generated">
            <a:extLst>
              <a:ext uri="{FF2B5EF4-FFF2-40B4-BE49-F238E27FC236}">
                <a16:creationId xmlns:a16="http://schemas.microsoft.com/office/drawing/2014/main" id="{C26454BA-31E0-49FE-9CC9-8C70D8C4D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 y="-219456"/>
            <a:ext cx="12720320" cy="7154511"/>
          </a:xfrm>
          <a:prstGeom prst="rect">
            <a:avLst/>
          </a:prstGeom>
        </p:spPr>
      </p:pic>
      <p:pic>
        <p:nvPicPr>
          <p:cNvPr id="7" name="Picture 1" descr="TAB_allwhite.eps">
            <a:extLst>
              <a:ext uri="{FF2B5EF4-FFF2-40B4-BE49-F238E27FC236}">
                <a16:creationId xmlns:a16="http://schemas.microsoft.com/office/drawing/2014/main" id="{4BC0AF2F-BFD7-458A-911F-99927373B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1485" y="185104"/>
            <a:ext cx="1664208"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7231531-B4BB-4759-8B52-EDC64D98595E}"/>
              </a:ext>
            </a:extLst>
          </p:cNvPr>
          <p:cNvSpPr txBox="1"/>
          <p:nvPr/>
        </p:nvSpPr>
        <p:spPr>
          <a:xfrm>
            <a:off x="610840" y="1997839"/>
            <a:ext cx="8940179" cy="2862322"/>
          </a:xfrm>
          <a:prstGeom prst="rect">
            <a:avLst/>
          </a:prstGeom>
          <a:noFill/>
        </p:spPr>
        <p:txBody>
          <a:bodyPr wrap="square">
            <a:spAutoFit/>
          </a:bodyPr>
          <a:lstStyle/>
          <a:p>
            <a:pPr>
              <a:defRPr/>
            </a:pPr>
            <a:r>
              <a:rPr lang="en-GB" sz="4500" b="1" dirty="0">
                <a:solidFill>
                  <a:schemeClr val="bg1"/>
                </a:solidFill>
                <a:latin typeface="Calibri" panose="020F0502020204030204" pitchFamily="34" charset="0"/>
                <a:cs typeface="Calibri" panose="020F0502020204030204" pitchFamily="34" charset="0"/>
              </a:rPr>
              <a:t>Recent research findings from the Centre for Mental Health and Safety</a:t>
            </a:r>
            <a:endParaRPr lang="en-GB" altLang="en-US" sz="4500" b="1" dirty="0">
              <a:solidFill>
                <a:schemeClr val="bg1"/>
              </a:solidFill>
              <a:latin typeface="Calibri" panose="020F0502020204030204" pitchFamily="34" charset="0"/>
              <a:cs typeface="Calibri" panose="020F0502020204030204" pitchFamily="34" charset="0"/>
            </a:endParaRPr>
          </a:p>
          <a:p>
            <a:pPr>
              <a:defRPr/>
            </a:pPr>
            <a:r>
              <a:rPr lang="en-GB" altLang="en-US" sz="4500" b="1" dirty="0">
                <a:solidFill>
                  <a:schemeClr val="bg1"/>
                </a:solidFill>
                <a:latin typeface="Calibri" panose="020F0502020204030204" pitchFamily="34" charset="0"/>
                <a:cs typeface="Calibri" panose="020F0502020204030204" pitchFamily="34" charset="0"/>
              </a:rPr>
              <a:t>Professor Nav Kapur </a:t>
            </a:r>
          </a:p>
          <a:p>
            <a:pPr>
              <a:defRPr/>
            </a:pPr>
            <a:endParaRPr lang="en-GB" altLang="en-US" sz="4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449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Ethnicity</a:t>
            </a:r>
            <a:r>
              <a:rPr lang="en-GB" dirty="0"/>
              <a:t> </a:t>
            </a:r>
          </a:p>
        </p:txBody>
      </p:sp>
      <p:sp>
        <p:nvSpPr>
          <p:cNvPr id="3" name="TextBox 2">
            <a:extLst>
              <a:ext uri="{FF2B5EF4-FFF2-40B4-BE49-F238E27FC236}">
                <a16:creationId xmlns:a16="http://schemas.microsoft.com/office/drawing/2014/main" id="{09D7DF21-A02D-49B6-80F4-96D8E627D3EC}"/>
              </a:ext>
            </a:extLst>
          </p:cNvPr>
          <p:cNvSpPr txBox="1"/>
          <p:nvPr/>
        </p:nvSpPr>
        <p:spPr>
          <a:xfrm>
            <a:off x="0" y="6507748"/>
            <a:ext cx="7609840" cy="338554"/>
          </a:xfrm>
          <a:prstGeom prst="rect">
            <a:avLst/>
          </a:prstGeom>
          <a:noFill/>
        </p:spPr>
        <p:txBody>
          <a:bodyPr wrap="square" rtlCol="0">
            <a:spAutoFit/>
          </a:bodyPr>
          <a:lstStyle/>
          <a:p>
            <a:r>
              <a:rPr lang="en-GB" sz="800" b="0" i="0" dirty="0">
                <a:solidFill>
                  <a:srgbClr val="222222"/>
                </a:solidFill>
                <a:effectLst/>
              </a:rPr>
              <a:t>Hunt IM, Richards N, </a:t>
            </a:r>
            <a:r>
              <a:rPr lang="en-GB" sz="800" b="0" i="0" dirty="0" err="1">
                <a:solidFill>
                  <a:srgbClr val="222222"/>
                </a:solidFill>
                <a:effectLst/>
              </a:rPr>
              <a:t>Bhui</a:t>
            </a:r>
            <a:r>
              <a:rPr lang="en-GB" sz="800" b="0" i="0" dirty="0">
                <a:solidFill>
                  <a:srgbClr val="222222"/>
                </a:solidFill>
                <a:effectLst/>
              </a:rPr>
              <a:t> K, Ibrahim S, Turnbull P, </a:t>
            </a:r>
            <a:r>
              <a:rPr lang="en-GB" sz="800" b="0" i="0" dirty="0" err="1">
                <a:solidFill>
                  <a:srgbClr val="222222"/>
                </a:solidFill>
                <a:effectLst/>
              </a:rPr>
              <a:t>Halvorsrud</a:t>
            </a:r>
            <a:r>
              <a:rPr lang="en-GB" sz="800" b="0" i="0" dirty="0">
                <a:solidFill>
                  <a:srgbClr val="222222"/>
                </a:solidFill>
                <a:effectLst/>
              </a:rPr>
              <a:t> K, Saini P, </a:t>
            </a:r>
            <a:r>
              <a:rPr lang="en-GB" sz="800" b="0" i="0" dirty="0" err="1">
                <a:solidFill>
                  <a:srgbClr val="222222"/>
                </a:solidFill>
                <a:effectLst/>
              </a:rPr>
              <a:t>Kitson</a:t>
            </a:r>
            <a:r>
              <a:rPr lang="en-GB" sz="800" b="0" i="0" dirty="0">
                <a:solidFill>
                  <a:srgbClr val="222222"/>
                </a:solidFill>
                <a:effectLst/>
              </a:rPr>
              <a:t> S, Shaw J, Appleby L, Kapur N. Suicide rates by ethnic group among patients in contact with mental health services: an observational cohort study in England and Wales. The Lancet Psychiatry. 2021 Dec 1;8(12):1083-93.</a:t>
            </a:r>
            <a:endParaRPr lang="en-GB" sz="8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7F53DA3C-886F-4743-B318-8B48314E0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66" y="1550019"/>
            <a:ext cx="3600000" cy="4360067"/>
          </a:xfrm>
          <a:prstGeom prst="rect">
            <a:avLst/>
          </a:prstGeom>
          <a:ln w="9525">
            <a:solidFill>
              <a:schemeClr val="tx1"/>
            </a:solidFill>
          </a:ln>
        </p:spPr>
      </p:pic>
      <p:sp>
        <p:nvSpPr>
          <p:cNvPr id="6" name="Rectangle 3"/>
          <p:cNvSpPr txBox="1">
            <a:spLocks noChangeArrowheads="1"/>
          </p:cNvSpPr>
          <p:nvPr/>
        </p:nvSpPr>
        <p:spPr bwMode="auto">
          <a:xfrm>
            <a:off x="6095999" y="1550019"/>
            <a:ext cx="4424737" cy="3936381"/>
          </a:xfrm>
          <a:prstGeom prst="rect">
            <a:avLst/>
          </a:prstGeom>
          <a:solidFill>
            <a:srgbClr val="FFFFCC"/>
          </a:solidFill>
          <a:ln w="9525">
            <a:solidFill>
              <a:srgbClr val="000000"/>
            </a:solidFill>
            <a:miter lim="800000"/>
            <a:headEnd/>
            <a:tailEnd/>
          </a:ln>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0" cap="none" spc="0" normalizeH="0" baseline="0" noProof="0" dirty="0">
                <a:ln>
                  <a:noFill/>
                </a:ln>
                <a:solidFill>
                  <a:srgbClr val="000000"/>
                </a:solidFill>
                <a:effectLst/>
                <a:uLnTx/>
                <a:uFillTx/>
                <a:cs typeface="Arial" panose="020B0604020202020204" pitchFamily="34" charset="0"/>
              </a:rPr>
              <a:t>Patients from ethnic minority groups who died by suicide: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Diagnosis varied</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altLang="en-US" sz="2400" b="0" i="0" u="none" strike="noStrike" kern="0" cap="none" spc="0" normalizeH="0" baseline="0" noProof="0" dirty="0" smtClean="0">
                <a:ln>
                  <a:noFill/>
                </a:ln>
                <a:solidFill>
                  <a:srgbClr val="000000"/>
                </a:solidFill>
                <a:effectLst/>
                <a:uLnTx/>
                <a:uFillTx/>
                <a:cs typeface="Arial" panose="020B0604020202020204" pitchFamily="34" charset="0"/>
              </a:rPr>
              <a:t>↑ </a:t>
            </a: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Social adversity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↓CRHT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 </a:t>
            </a:r>
            <a:r>
              <a:rPr kumimoji="0" lang="en-GB" altLang="en-US" sz="2400" b="0" i="0" u="none" strike="noStrike" kern="0" cap="none" spc="0" normalizeH="0" baseline="0" noProof="0" dirty="0" err="1">
                <a:ln>
                  <a:noFill/>
                </a:ln>
                <a:solidFill>
                  <a:srgbClr val="000000"/>
                </a:solidFill>
                <a:effectLst/>
                <a:uLnTx/>
                <a:uFillTx/>
                <a:cs typeface="Arial" panose="020B0604020202020204" pitchFamily="34" charset="0"/>
              </a:rPr>
              <a:t>MHAct</a:t>
            </a:r>
            <a:endPar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 Adherence with medication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 Rating of Risk at last contact</a:t>
            </a:r>
          </a:p>
        </p:txBody>
      </p:sp>
    </p:spTree>
    <p:extLst>
      <p:ext uri="{BB962C8B-B14F-4D97-AF65-F5344CB8AC3E}">
        <p14:creationId xmlns:p14="http://schemas.microsoft.com/office/powerpoint/2010/main" val="62908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Ethnicity</a:t>
            </a:r>
          </a:p>
        </p:txBody>
      </p:sp>
      <p:sp>
        <p:nvSpPr>
          <p:cNvPr id="3" name="TextBox 2">
            <a:extLst>
              <a:ext uri="{FF2B5EF4-FFF2-40B4-BE49-F238E27FC236}">
                <a16:creationId xmlns:a16="http://schemas.microsoft.com/office/drawing/2014/main" id="{09D7DF21-A02D-49B6-80F4-96D8E627D3EC}"/>
              </a:ext>
            </a:extLst>
          </p:cNvPr>
          <p:cNvSpPr txBox="1"/>
          <p:nvPr/>
        </p:nvSpPr>
        <p:spPr>
          <a:xfrm>
            <a:off x="262550" y="6469998"/>
            <a:ext cx="7609840" cy="338554"/>
          </a:xfrm>
          <a:prstGeom prst="rect">
            <a:avLst/>
          </a:prstGeom>
          <a:noFill/>
        </p:spPr>
        <p:txBody>
          <a:bodyPr wrap="square" rtlCol="0">
            <a:spAutoFit/>
          </a:bodyPr>
          <a:lstStyle/>
          <a:p>
            <a:r>
              <a:rPr lang="en-GB" sz="800" b="0" i="0" dirty="0">
                <a:solidFill>
                  <a:srgbClr val="222222"/>
                </a:solidFill>
                <a:effectLst/>
              </a:rPr>
              <a:t>Farooq B, Clements C, </a:t>
            </a:r>
            <a:r>
              <a:rPr lang="en-GB" sz="800" b="0" i="0" dirty="0" err="1">
                <a:solidFill>
                  <a:srgbClr val="222222"/>
                </a:solidFill>
                <a:effectLst/>
              </a:rPr>
              <a:t>Hawton</a:t>
            </a:r>
            <a:r>
              <a:rPr lang="en-GB" sz="800" b="0" i="0" dirty="0">
                <a:solidFill>
                  <a:srgbClr val="222222"/>
                </a:solidFill>
                <a:effectLst/>
              </a:rPr>
              <a:t> K, </a:t>
            </a:r>
            <a:r>
              <a:rPr lang="en-GB" sz="800" b="0" i="0" dirty="0" err="1">
                <a:solidFill>
                  <a:srgbClr val="222222"/>
                </a:solidFill>
                <a:effectLst/>
              </a:rPr>
              <a:t>Geulayov</a:t>
            </a:r>
            <a:r>
              <a:rPr lang="en-GB" sz="800" b="0" i="0" dirty="0">
                <a:solidFill>
                  <a:srgbClr val="222222"/>
                </a:solidFill>
                <a:effectLst/>
              </a:rPr>
              <a:t> G, Casey D, Waters K, Ness J, Patel A, Kelly S, Townsend E, Appleby L. Self-harm in children and adolescents by ethnic group: an observational cohort study from the Multicentre Study of Self-Harm in England. The Lancet Child &amp; Adolescent Health. 2021 Nov 1;5(11):782-91.</a:t>
            </a:r>
            <a:endParaRPr lang="en-GB" sz="800" dirty="0">
              <a:cs typeface="Arial" panose="020B0604020202020204" pitchFamily="34" charset="0"/>
            </a:endParaRPr>
          </a:p>
        </p:txBody>
      </p:sp>
      <p:pic>
        <p:nvPicPr>
          <p:cNvPr id="5" name="Picture 4" descr="Text, letter&#10;&#10;Description automatically generated">
            <a:extLst>
              <a:ext uri="{FF2B5EF4-FFF2-40B4-BE49-F238E27FC236}">
                <a16:creationId xmlns:a16="http://schemas.microsoft.com/office/drawing/2014/main" id="{2E3CEC21-6D21-42F2-A580-D6C937C6A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19" y="1560203"/>
            <a:ext cx="3314468" cy="4402800"/>
          </a:xfrm>
          <a:prstGeom prst="rect">
            <a:avLst/>
          </a:prstGeom>
          <a:ln w="9525">
            <a:solidFill>
              <a:schemeClr val="tx1"/>
            </a:solidFill>
          </a:ln>
        </p:spPr>
      </p:pic>
      <p:sp>
        <p:nvSpPr>
          <p:cNvPr id="7" name="Rectangle 3"/>
          <p:cNvSpPr txBox="1">
            <a:spLocks noChangeArrowheads="1"/>
          </p:cNvSpPr>
          <p:nvPr/>
        </p:nvSpPr>
        <p:spPr bwMode="auto">
          <a:xfrm>
            <a:off x="6096000" y="1560203"/>
            <a:ext cx="4320000" cy="3960000"/>
          </a:xfrm>
          <a:prstGeom prst="rect">
            <a:avLst/>
          </a:prstGeom>
          <a:solidFill>
            <a:srgbClr val="FFFFCC"/>
          </a:solidFill>
          <a:ln w="9525">
            <a:solidFill>
              <a:srgbClr val="000000"/>
            </a:solidFill>
            <a:miter lim="800000"/>
            <a:headEnd/>
            <a:tailEnd/>
          </a:ln>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0" cap="none" spc="0" normalizeH="0" baseline="0" noProof="0" dirty="0">
                <a:ln>
                  <a:noFill/>
                </a:ln>
                <a:solidFill>
                  <a:srgbClr val="000000"/>
                </a:solidFill>
                <a:effectLst/>
                <a:uLnTx/>
                <a:uFillTx/>
                <a:cs typeface="Arial" panose="020B0604020202020204" pitchFamily="34" charset="0"/>
              </a:rPr>
              <a:t>Young People from ethnic minority groups:</a:t>
            </a:r>
            <a:br>
              <a:rPr kumimoji="0" lang="en-GB" altLang="en-US" sz="2400" b="1" i="0" u="none" strike="noStrike" kern="0" cap="none" spc="0" normalizeH="0" baseline="0" noProof="0" dirty="0">
                <a:ln>
                  <a:noFill/>
                </a:ln>
                <a:solidFill>
                  <a:srgbClr val="000000"/>
                </a:solidFill>
                <a:effectLst/>
                <a:uLnTx/>
                <a:uFillTx/>
                <a:cs typeface="Arial" panose="020B0604020202020204" pitchFamily="34" charset="0"/>
              </a:rPr>
            </a:br>
            <a:endParaRPr kumimoji="0" lang="en-GB" altLang="en-US" sz="2400" b="1" i="0" u="none" strike="noStrike" kern="0" cap="none" spc="0" normalizeH="0" baseline="0" noProof="0" dirty="0">
              <a:ln>
                <a:noFill/>
              </a:ln>
              <a:solidFill>
                <a:srgbClr val="000000"/>
              </a:solidFill>
              <a:effectLst/>
              <a:uLnTx/>
              <a:uFillTx/>
              <a:cs typeface="Arial" panose="020B0604020202020204" pitchFamily="34" charset="0"/>
            </a:endParaRPr>
          </a:p>
          <a:p>
            <a:pPr marL="257175" marR="0" lvl="0" indent="-257175" algn="l" defTabSz="685800" rtl="0" eaLnBrk="1" fontAlgn="auto" latinLnBrk="0" hangingPunct="1">
              <a:lnSpc>
                <a:spcPct val="100000"/>
              </a:lnSpc>
              <a:spcBef>
                <a:spcPts val="0"/>
              </a:spcBef>
              <a:spcAft>
                <a:spcPts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 Deprivation</a:t>
            </a:r>
            <a:endParaRPr kumimoji="0" lang="en-GB" altLang="en-US" sz="2400" b="1" i="0" u="none" strike="noStrike" kern="0" cap="none" spc="0" normalizeH="0" baseline="0" noProof="0" dirty="0">
              <a:ln>
                <a:noFill/>
              </a:ln>
              <a:solidFill>
                <a:srgbClr val="000000"/>
              </a:solidFill>
              <a:effectLst/>
              <a:uLnTx/>
              <a:uFillTx/>
              <a:cs typeface="Arial" panose="020B0604020202020204" pitchFamily="34" charset="0"/>
            </a:endParaRP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↓psychosocial assessment</a:t>
            </a: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↓mental health care</a:t>
            </a: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 no follow up</a:t>
            </a: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↓repetition</a:t>
            </a: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cs typeface="Arial" panose="020B0604020202020204" pitchFamily="34" charset="0"/>
              </a:rPr>
              <a:t>Similar incidence of suicide</a:t>
            </a:r>
          </a:p>
          <a:p>
            <a:pPr marL="0" marR="0" lvl="0" indent="0" algn="l" defTabSz="685800" rtl="0" eaLnBrk="1" fontAlgn="base" latinLnBrk="0" hangingPunct="1">
              <a:lnSpc>
                <a:spcPct val="100000"/>
              </a:lnSpc>
              <a:spcBef>
                <a:spcPct val="20000"/>
              </a:spcBef>
              <a:spcAft>
                <a:spcPct val="0"/>
              </a:spcAft>
              <a:buClrTx/>
              <a:buSzTx/>
              <a:buFontTx/>
              <a:buNone/>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4595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Outline </a:t>
            </a:r>
          </a:p>
        </p:txBody>
      </p:sp>
      <p:sp>
        <p:nvSpPr>
          <p:cNvPr id="2" name="TextBox 1">
            <a:extLst>
              <a:ext uri="{FF2B5EF4-FFF2-40B4-BE49-F238E27FC236}">
                <a16:creationId xmlns:a16="http://schemas.microsoft.com/office/drawing/2014/main" id="{4F56EBAB-BA07-4CB3-B514-39CCD1A502CF}"/>
              </a:ext>
            </a:extLst>
          </p:cNvPr>
          <p:cNvSpPr txBox="1"/>
          <p:nvPr/>
        </p:nvSpPr>
        <p:spPr>
          <a:xfrm>
            <a:off x="2496000" y="1629000"/>
            <a:ext cx="7200000" cy="3323987"/>
          </a:xfrm>
          <a:prstGeom prst="rect">
            <a:avLst/>
          </a:prstGeom>
          <a:noFill/>
        </p:spPr>
        <p:txBody>
          <a:bodyPr wrap="square" rtlCol="0">
            <a:spAutoFit/>
          </a:bodyPr>
          <a:lstStyle/>
          <a:p>
            <a:pPr marL="342900" indent="-342900">
              <a:buFont typeface="Arial" panose="020B0604020202020204" pitchFamily="34" charset="0"/>
              <a:buChar char="•"/>
            </a:pPr>
            <a:r>
              <a:rPr lang="en-GB" sz="3000" dirty="0">
                <a:solidFill>
                  <a:srgbClr val="B2B2B2"/>
                </a:solidFill>
              </a:rPr>
              <a:t>Young people </a:t>
            </a:r>
          </a:p>
          <a:p>
            <a:endParaRPr lang="en-GB" sz="3000" dirty="0">
              <a:solidFill>
                <a:srgbClr val="B2B2B2"/>
              </a:solidFill>
            </a:endParaRP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r>
              <a:rPr lang="en-GB" sz="3000" dirty="0">
                <a:solidFill>
                  <a:schemeClr val="bg2">
                    <a:lumMod val="75000"/>
                  </a:schemeClr>
                </a:solidFill>
              </a:rPr>
              <a:t>Ethnicity </a:t>
            </a: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r>
              <a:rPr lang="en-GB" sz="3000" b="1" dirty="0"/>
              <a:t>Assessment after self-harm</a:t>
            </a:r>
          </a:p>
        </p:txBody>
      </p:sp>
    </p:spTree>
    <p:extLst>
      <p:ext uri="{BB962C8B-B14F-4D97-AF65-F5344CB8AC3E}">
        <p14:creationId xmlns:p14="http://schemas.microsoft.com/office/powerpoint/2010/main" val="334037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dirty="0"/>
              <a:t> </a:t>
            </a:r>
            <a:r>
              <a:rPr lang="en-GB" sz="2800" dirty="0"/>
              <a:t>Assessment after self-harm</a:t>
            </a:r>
          </a:p>
        </p:txBody>
      </p:sp>
      <p:sp>
        <p:nvSpPr>
          <p:cNvPr id="3" name="TextBox 2">
            <a:extLst>
              <a:ext uri="{FF2B5EF4-FFF2-40B4-BE49-F238E27FC236}">
                <a16:creationId xmlns:a16="http://schemas.microsoft.com/office/drawing/2014/main" id="{09D7DF21-A02D-49B6-80F4-96D8E627D3EC}"/>
              </a:ext>
            </a:extLst>
          </p:cNvPr>
          <p:cNvSpPr txBox="1"/>
          <p:nvPr/>
        </p:nvSpPr>
        <p:spPr>
          <a:xfrm>
            <a:off x="121920" y="6341745"/>
            <a:ext cx="7609840" cy="338554"/>
          </a:xfrm>
          <a:prstGeom prst="rect">
            <a:avLst/>
          </a:prstGeom>
          <a:noFill/>
        </p:spPr>
        <p:txBody>
          <a:bodyPr wrap="square" rtlCol="0">
            <a:spAutoFit/>
          </a:bodyPr>
          <a:lstStyle/>
          <a:p>
            <a:r>
              <a:rPr lang="en-GB" sz="800" b="0" i="0" dirty="0">
                <a:solidFill>
                  <a:srgbClr val="222222"/>
                </a:solidFill>
                <a:effectLst/>
              </a:rPr>
              <a:t>McDaid D, Park AL, </a:t>
            </a:r>
            <a:r>
              <a:rPr lang="en-GB" sz="800" b="0" i="0" dirty="0" err="1">
                <a:solidFill>
                  <a:srgbClr val="222222"/>
                </a:solidFill>
                <a:effectLst/>
              </a:rPr>
              <a:t>Tsiachristas</a:t>
            </a:r>
            <a:r>
              <a:rPr lang="en-GB" sz="800" b="0" i="0" dirty="0">
                <a:solidFill>
                  <a:srgbClr val="222222"/>
                </a:solidFill>
                <a:effectLst/>
              </a:rPr>
              <a:t> A, Brand F, Casey D, Clements C, </a:t>
            </a:r>
            <a:r>
              <a:rPr lang="en-GB" sz="800" b="0" i="0" dirty="0" err="1">
                <a:solidFill>
                  <a:srgbClr val="222222"/>
                </a:solidFill>
                <a:effectLst/>
              </a:rPr>
              <a:t>Geulayov</a:t>
            </a:r>
            <a:r>
              <a:rPr lang="en-GB" sz="800" b="0" i="0" dirty="0">
                <a:solidFill>
                  <a:srgbClr val="222222"/>
                </a:solidFill>
                <a:effectLst/>
              </a:rPr>
              <a:t> G, Kapur N, Ness J, Waters K, </a:t>
            </a:r>
            <a:r>
              <a:rPr lang="en-GB" sz="800" b="0" i="0" dirty="0" err="1">
                <a:solidFill>
                  <a:srgbClr val="222222"/>
                </a:solidFill>
                <a:effectLst/>
              </a:rPr>
              <a:t>Hawton</a:t>
            </a:r>
            <a:r>
              <a:rPr lang="en-GB" sz="800" b="0" i="0" dirty="0">
                <a:solidFill>
                  <a:srgbClr val="222222"/>
                </a:solidFill>
                <a:effectLst/>
              </a:rPr>
              <a:t> K. Cost-effectiveness of psychosocial assessment for individuals who present to hospital following self-harm in England: a model-based retrospective analysis. European Psychiatry. 2022.</a:t>
            </a:r>
            <a:endParaRPr lang="en-GB" sz="8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2C2F42F2-0FB9-45C7-98CC-1D4FDD2DA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65" y="1240636"/>
            <a:ext cx="3848862" cy="4571567"/>
          </a:xfrm>
          <a:prstGeom prst="rect">
            <a:avLst/>
          </a:prstGeom>
          <a:ln w="9525">
            <a:solidFill>
              <a:schemeClr val="tx1"/>
            </a:solidFill>
          </a:ln>
        </p:spPr>
      </p:pic>
      <p:pic>
        <p:nvPicPr>
          <p:cNvPr id="2" name="Picture 1"/>
          <p:cNvPicPr>
            <a:picLocks noChangeAspect="1"/>
          </p:cNvPicPr>
          <p:nvPr/>
        </p:nvPicPr>
        <p:blipFill>
          <a:blip r:embed="rId3"/>
          <a:stretch>
            <a:fillRect/>
          </a:stretch>
        </p:blipFill>
        <p:spPr>
          <a:xfrm>
            <a:off x="4762248" y="1523807"/>
            <a:ext cx="6322064" cy="4648928"/>
          </a:xfrm>
          <a:prstGeom prst="rect">
            <a:avLst/>
          </a:prstGeom>
        </p:spPr>
      </p:pic>
    </p:spTree>
    <p:extLst>
      <p:ext uri="{BB962C8B-B14F-4D97-AF65-F5344CB8AC3E}">
        <p14:creationId xmlns:p14="http://schemas.microsoft.com/office/powerpoint/2010/main" val="37136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(Non) Assessment after self-harm</a:t>
            </a:r>
          </a:p>
        </p:txBody>
      </p:sp>
      <p:sp>
        <p:nvSpPr>
          <p:cNvPr id="3" name="TextBox 2">
            <a:extLst>
              <a:ext uri="{FF2B5EF4-FFF2-40B4-BE49-F238E27FC236}">
                <a16:creationId xmlns:a16="http://schemas.microsoft.com/office/drawing/2014/main" id="{09D7DF21-A02D-49B6-80F4-96D8E627D3EC}"/>
              </a:ext>
            </a:extLst>
          </p:cNvPr>
          <p:cNvSpPr txBox="1"/>
          <p:nvPr/>
        </p:nvSpPr>
        <p:spPr>
          <a:xfrm>
            <a:off x="0" y="6509385"/>
            <a:ext cx="7609840" cy="335280"/>
          </a:xfrm>
          <a:prstGeom prst="rect">
            <a:avLst/>
          </a:prstGeom>
          <a:noFill/>
        </p:spPr>
        <p:txBody>
          <a:bodyPr wrap="square" rtlCol="0">
            <a:spAutoFit/>
          </a:bodyPr>
          <a:lstStyle/>
          <a:p>
            <a:r>
              <a:rPr lang="en-GB" sz="800" b="0" i="0" dirty="0">
                <a:solidFill>
                  <a:srgbClr val="222222"/>
                </a:solidFill>
                <a:effectLst/>
                <a:cs typeface="Arial" panose="020B0604020202020204" pitchFamily="34" charset="0"/>
              </a:rPr>
              <a:t>Quinlivan L, Gorman L, Littlewood DL, Monaghan E, Barlow SJ, Campbell S, Webb RT, Kapur N. ‘Wasn’t offered one, too poorly to ask for one’–Reasons why some patients do not receive a psychosocial assessment following self-harm: Qualitative patient and carer survey. Australian &amp; New Zealand Journal of Psychiatry. 2022 Apr;56(4):398-407.</a:t>
            </a:r>
            <a:endParaRPr lang="en-GB" sz="800" dirty="0">
              <a:cs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332D1531-5E68-4D2C-B82D-F410DFF1F77C}"/>
              </a:ext>
            </a:extLst>
          </p:cNvPr>
          <p:cNvPicPr>
            <a:picLocks noChangeAspect="1"/>
          </p:cNvPicPr>
          <p:nvPr/>
        </p:nvPicPr>
        <p:blipFill rotWithShape="1">
          <a:blip r:embed="rId2">
            <a:extLst>
              <a:ext uri="{28A0092B-C50C-407E-A947-70E740481C1C}">
                <a14:useLocalDpi xmlns:a14="http://schemas.microsoft.com/office/drawing/2010/main" val="0"/>
              </a:ext>
            </a:extLst>
          </a:blip>
          <a:srcRect l="2935" r="3256" b="15798"/>
          <a:stretch/>
        </p:blipFill>
        <p:spPr>
          <a:xfrm>
            <a:off x="121920" y="1135185"/>
            <a:ext cx="3880625" cy="3637537"/>
          </a:xfrm>
          <a:prstGeom prst="rect">
            <a:avLst/>
          </a:prstGeom>
          <a:ln w="9525">
            <a:solidFill>
              <a:schemeClr val="tx1"/>
            </a:solidFill>
          </a:ln>
        </p:spPr>
      </p:pic>
      <p:pic>
        <p:nvPicPr>
          <p:cNvPr id="7" name="Picture 6">
            <a:extLst>
              <a:ext uri="{FF2B5EF4-FFF2-40B4-BE49-F238E27FC236}">
                <a16:creationId xmlns:a16="http://schemas.microsoft.com/office/drawing/2014/main" id="{6DC62BF9-6546-4502-B057-027B2C589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213" y="1572322"/>
            <a:ext cx="9129951" cy="48183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024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Assessment after self-harm</a:t>
            </a:r>
          </a:p>
        </p:txBody>
      </p:sp>
      <p:sp>
        <p:nvSpPr>
          <p:cNvPr id="3" name="TextBox 2">
            <a:extLst>
              <a:ext uri="{FF2B5EF4-FFF2-40B4-BE49-F238E27FC236}">
                <a16:creationId xmlns:a16="http://schemas.microsoft.com/office/drawing/2014/main" id="{09D7DF21-A02D-49B6-80F4-96D8E627D3EC}"/>
              </a:ext>
            </a:extLst>
          </p:cNvPr>
          <p:cNvSpPr txBox="1"/>
          <p:nvPr/>
        </p:nvSpPr>
        <p:spPr>
          <a:xfrm>
            <a:off x="0" y="6427212"/>
            <a:ext cx="7938058" cy="338554"/>
          </a:xfrm>
          <a:prstGeom prst="rect">
            <a:avLst/>
          </a:prstGeom>
          <a:noFill/>
        </p:spPr>
        <p:txBody>
          <a:bodyPr wrap="square" rtlCol="0">
            <a:spAutoFit/>
          </a:bodyPr>
          <a:lstStyle/>
          <a:p>
            <a:r>
              <a:rPr lang="en-GB" sz="800" b="0" i="0" dirty="0">
                <a:solidFill>
                  <a:srgbClr val="222222"/>
                </a:solidFill>
                <a:effectLst/>
                <a:latin typeface="Arial" panose="020B0604020202020204" pitchFamily="34" charset="0"/>
              </a:rPr>
              <a:t>Quinlivan LM, Gorman L, Littlewood DL, Monaghan E, Barlow SJ, Campbell SM, Webb RT, Kapur N. ‘Relieved to be seen’—patient and carer experiences of psychosocial assessment in the emergency department following self-harm: qualitative analysis of 102 free-text survey responses. BMJ open. 2021 May 1;11(5):e044434.</a:t>
            </a:r>
            <a:endParaRPr lang="en-GB" sz="8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9ADB1CF4-55A7-4E1B-AFAC-BCF103667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598" y="1220078"/>
            <a:ext cx="3753043" cy="5023108"/>
          </a:xfrm>
          <a:prstGeom prst="rect">
            <a:avLst/>
          </a:prstGeom>
          <a:ln w="9525">
            <a:solidFill>
              <a:schemeClr val="tx1"/>
            </a:solidFill>
          </a:ln>
        </p:spPr>
      </p:pic>
    </p:spTree>
    <p:extLst>
      <p:ext uri="{BB962C8B-B14F-4D97-AF65-F5344CB8AC3E}">
        <p14:creationId xmlns:p14="http://schemas.microsoft.com/office/powerpoint/2010/main" val="113694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txBox="1">
            <a:spLocks/>
          </p:cNvSpPr>
          <p:nvPr/>
        </p:nvSpPr>
        <p:spPr bwMode="auto">
          <a:xfrm>
            <a:off x="3332073" y="0"/>
            <a:ext cx="544530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GB" altLang="en-US" b="1" i="0" u="none" strike="noStrike" kern="1200" cap="none" spc="0" normalizeH="0" baseline="0" noProof="0" dirty="0">
                <a:ln>
                  <a:noFill/>
                </a:ln>
                <a:solidFill>
                  <a:schemeClr val="bg1"/>
                </a:solidFill>
                <a:effectLst/>
                <a:uLnTx/>
                <a:uFillTx/>
                <a:latin typeface="+mn-lt"/>
                <a:cs typeface="Arial" panose="020B0604020202020204" pitchFamily="34" charset="0"/>
              </a:rPr>
              <a:t>‘Relieved to be seen’ What helps during a psychosocial assessment?</a:t>
            </a:r>
          </a:p>
        </p:txBody>
      </p:sp>
      <p:sp>
        <p:nvSpPr>
          <p:cNvPr id="33" name="Text Placeholder 16">
            <a:extLst>
              <a:ext uri="{FF2B5EF4-FFF2-40B4-BE49-F238E27FC236}">
                <a16:creationId xmlns:a16="http://schemas.microsoft.com/office/drawing/2014/main" id="{CAC39E05-DF07-7048-B4F7-0F96EF353062}"/>
              </a:ext>
            </a:extLst>
          </p:cNvPr>
          <p:cNvSpPr txBox="1">
            <a:spLocks/>
          </p:cNvSpPr>
          <p:nvPr/>
        </p:nvSpPr>
        <p:spPr>
          <a:xfrm>
            <a:off x="1893888" y="2316163"/>
            <a:ext cx="1328737" cy="474662"/>
          </a:xfrm>
          <a:prstGeom prst="rect">
            <a:avLst/>
          </a:prstGeom>
          <a:ln>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193E72"/>
                </a:solidFill>
                <a:effectLst/>
                <a:uLnTx/>
                <a:uFillTx/>
                <a:latin typeface="Calibri Light"/>
                <a:ea typeface="+mn-ea"/>
                <a:cs typeface="Calibri Light"/>
              </a:rPr>
              <a:t>Humanising care </a:t>
            </a:r>
          </a:p>
        </p:txBody>
      </p:sp>
      <p:pic>
        <p:nvPicPr>
          <p:cNvPr id="1321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366078">
            <a:off x="7798594" y="1627982"/>
            <a:ext cx="708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1325" y="1604963"/>
            <a:ext cx="6746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1654175"/>
            <a:ext cx="6746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1614488"/>
            <a:ext cx="6556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1481138"/>
            <a:ext cx="9064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73288" y="1543050"/>
            <a:ext cx="7699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8"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57463" y="3005138"/>
            <a:ext cx="68167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Placeholder 16">
            <a:extLst>
              <a:ext uri="{FF2B5EF4-FFF2-40B4-BE49-F238E27FC236}">
                <a16:creationId xmlns:a16="http://schemas.microsoft.com/office/drawing/2014/main" id="{3036FB35-88B1-CB4A-A518-29CEC65B9F57}"/>
              </a:ext>
            </a:extLst>
          </p:cNvPr>
          <p:cNvSpPr txBox="1">
            <a:spLocks/>
          </p:cNvSpPr>
          <p:nvPr/>
        </p:nvSpPr>
        <p:spPr>
          <a:xfrm>
            <a:off x="3641725" y="2311400"/>
            <a:ext cx="1328738" cy="233363"/>
          </a:xfrm>
          <a:prstGeom prst="rect">
            <a:avLst/>
          </a:prstGeom>
          <a:ln>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193E72"/>
                </a:solidFill>
                <a:effectLst/>
                <a:uLnTx/>
                <a:uFillTx/>
                <a:latin typeface="Calibri Light"/>
                <a:ea typeface="+mn-ea"/>
                <a:cs typeface="Calibri Light"/>
              </a:rPr>
              <a:t>Collaborative </a:t>
            </a:r>
          </a:p>
        </p:txBody>
      </p:sp>
      <p:sp>
        <p:nvSpPr>
          <p:cNvPr id="36" name="Text Placeholder 16">
            <a:extLst>
              <a:ext uri="{FF2B5EF4-FFF2-40B4-BE49-F238E27FC236}">
                <a16:creationId xmlns:a16="http://schemas.microsoft.com/office/drawing/2014/main" id="{881CF089-C7D2-A146-BBA0-528C5027A862}"/>
              </a:ext>
            </a:extLst>
          </p:cNvPr>
          <p:cNvSpPr txBox="1">
            <a:spLocks/>
          </p:cNvSpPr>
          <p:nvPr/>
        </p:nvSpPr>
        <p:spPr>
          <a:xfrm>
            <a:off x="5260975" y="2276475"/>
            <a:ext cx="1587500" cy="238125"/>
          </a:xfrm>
          <a:prstGeom prst="rect">
            <a:avLst/>
          </a:prstGeom>
          <a:ln>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193E72"/>
                </a:solidFill>
                <a:effectLst/>
                <a:uLnTx/>
                <a:uFillTx/>
                <a:latin typeface="Calibri Light"/>
                <a:ea typeface="+mn-ea"/>
                <a:cs typeface="Calibri Light"/>
              </a:rPr>
              <a:t>Space &amp; time to talk</a:t>
            </a:r>
          </a:p>
        </p:txBody>
      </p:sp>
      <p:sp>
        <p:nvSpPr>
          <p:cNvPr id="37" name="Text Placeholder 16">
            <a:extLst>
              <a:ext uri="{FF2B5EF4-FFF2-40B4-BE49-F238E27FC236}">
                <a16:creationId xmlns:a16="http://schemas.microsoft.com/office/drawing/2014/main" id="{DB1095CB-566E-AF40-9703-B9BCAF95337D}"/>
              </a:ext>
            </a:extLst>
          </p:cNvPr>
          <p:cNvSpPr txBox="1">
            <a:spLocks/>
          </p:cNvSpPr>
          <p:nvPr/>
        </p:nvSpPr>
        <p:spPr>
          <a:xfrm>
            <a:off x="7138988" y="2325688"/>
            <a:ext cx="2027237" cy="233362"/>
          </a:xfrm>
          <a:prstGeom prst="rect">
            <a:avLst/>
          </a:prstGeom>
          <a:ln>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193E72"/>
                </a:solidFill>
                <a:effectLst/>
                <a:uLnTx/>
                <a:uFillTx/>
                <a:latin typeface="Calibri Light"/>
                <a:ea typeface="+mn-ea"/>
                <a:cs typeface="Calibri Light"/>
              </a:rPr>
              <a:t>Compassion &amp; reassurance </a:t>
            </a:r>
          </a:p>
        </p:txBody>
      </p:sp>
      <p:sp>
        <p:nvSpPr>
          <p:cNvPr id="39" name="Text Placeholder 16">
            <a:extLst>
              <a:ext uri="{FF2B5EF4-FFF2-40B4-BE49-F238E27FC236}">
                <a16:creationId xmlns:a16="http://schemas.microsoft.com/office/drawing/2014/main" id="{0295FB2C-BD09-2348-901B-BFE00B53A34C}"/>
              </a:ext>
            </a:extLst>
          </p:cNvPr>
          <p:cNvSpPr txBox="1">
            <a:spLocks/>
          </p:cNvSpPr>
          <p:nvPr/>
        </p:nvSpPr>
        <p:spPr>
          <a:xfrm>
            <a:off x="9096375" y="2322513"/>
            <a:ext cx="1144588" cy="236537"/>
          </a:xfrm>
          <a:prstGeom prst="rect">
            <a:avLst/>
          </a:prstGeom>
          <a:ln>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193E72"/>
                </a:solidFill>
                <a:effectLst/>
                <a:uLnTx/>
                <a:uFillTx/>
                <a:latin typeface="Calibri Light"/>
                <a:ea typeface="+mn-ea"/>
                <a:cs typeface="Calibri Light"/>
              </a:rPr>
              <a:t>Receiving help </a:t>
            </a:r>
          </a:p>
        </p:txBody>
      </p:sp>
      <p:sp>
        <p:nvSpPr>
          <p:cNvPr id="132113" name="Rectangle 1"/>
          <p:cNvSpPr>
            <a:spLocks noChangeArrowheads="1"/>
          </p:cNvSpPr>
          <p:nvPr/>
        </p:nvSpPr>
        <p:spPr bwMode="auto">
          <a:xfrm>
            <a:off x="0" y="6557607"/>
            <a:ext cx="6096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mn-lt"/>
                <a:cs typeface="Arial" panose="020B0604020202020204" pitchFamily="34" charset="0"/>
                <a:hlinkClick r:id="rId10"/>
              </a:rPr>
              <a:t>https://bmjopen.bmj.com/content/11/5/e044434</a:t>
            </a:r>
            <a:r>
              <a:rPr kumimoji="0" lang="en-GB" altLang="en-US" sz="800" b="1" i="0" u="none" strike="noStrike" kern="1200" cap="none" spc="0" normalizeH="0" baseline="0" noProof="0" dirty="0">
                <a:ln>
                  <a:noFill/>
                </a:ln>
                <a:solidFill>
                  <a:srgbClr val="000000"/>
                </a:solidFill>
                <a:effectLst/>
                <a:uLnTx/>
                <a:uFillTx/>
                <a:latin typeface="+mn-lt"/>
                <a:cs typeface="Arial" panose="020B0604020202020204" pitchFamily="34" charset="0"/>
              </a:rPr>
              <a:t> </a:t>
            </a:r>
          </a:p>
        </p:txBody>
      </p:sp>
    </p:spTree>
    <p:extLst>
      <p:ext uri="{BB962C8B-B14F-4D97-AF65-F5344CB8AC3E}">
        <p14:creationId xmlns:p14="http://schemas.microsoft.com/office/powerpoint/2010/main" val="196217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Outline </a:t>
            </a:r>
          </a:p>
        </p:txBody>
      </p:sp>
      <p:sp>
        <p:nvSpPr>
          <p:cNvPr id="2" name="TextBox 1">
            <a:extLst>
              <a:ext uri="{FF2B5EF4-FFF2-40B4-BE49-F238E27FC236}">
                <a16:creationId xmlns:a16="http://schemas.microsoft.com/office/drawing/2014/main" id="{4F56EBAB-BA07-4CB3-B514-39CCD1A502CF}"/>
              </a:ext>
            </a:extLst>
          </p:cNvPr>
          <p:cNvSpPr txBox="1"/>
          <p:nvPr/>
        </p:nvSpPr>
        <p:spPr>
          <a:xfrm>
            <a:off x="2496000" y="1629000"/>
            <a:ext cx="7200000" cy="33239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t>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t>Ethnicity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t>Assessment </a:t>
            </a:r>
            <a:r>
              <a:rPr lang="en-GB" sz="3000" b="1" dirty="0">
                <a:solidFill>
                  <a:prstClr val="black"/>
                </a:solidFill>
                <a:latin typeface="Calibri" panose="020F0502020204030204"/>
              </a:rPr>
              <a:t>after</a:t>
            </a: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t> self-harm</a:t>
            </a:r>
          </a:p>
        </p:txBody>
      </p:sp>
    </p:spTree>
    <p:extLst>
      <p:ext uri="{BB962C8B-B14F-4D97-AF65-F5344CB8AC3E}">
        <p14:creationId xmlns:p14="http://schemas.microsoft.com/office/powerpoint/2010/main" val="156799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1275" y="205269"/>
            <a:ext cx="4489450" cy="407988"/>
          </a:xfrm>
          <a:prstGeom prst="rect">
            <a:avLst/>
          </a:prstGeom>
        </p:spPr>
        <p:txBody>
          <a:bodyPr/>
          <a:lst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rgbClr val="1D0E82"/>
                </a:solidFill>
                <a:latin typeface="Arial" charset="0"/>
              </a:defRPr>
            </a:lvl6pPr>
            <a:lvl7pPr marL="914400" algn="l" rtl="0" fontAlgn="base">
              <a:spcBef>
                <a:spcPct val="0"/>
              </a:spcBef>
              <a:spcAft>
                <a:spcPct val="0"/>
              </a:spcAft>
              <a:defRPr sz="2400">
                <a:solidFill>
                  <a:srgbClr val="1D0E82"/>
                </a:solidFill>
                <a:latin typeface="Arial" charset="0"/>
              </a:defRPr>
            </a:lvl7pPr>
            <a:lvl8pPr marL="1371600" algn="l" rtl="0" fontAlgn="base">
              <a:spcBef>
                <a:spcPct val="0"/>
              </a:spcBef>
              <a:spcAft>
                <a:spcPct val="0"/>
              </a:spcAft>
              <a:defRPr sz="2400">
                <a:solidFill>
                  <a:srgbClr val="1D0E82"/>
                </a:solidFill>
                <a:latin typeface="Arial" charset="0"/>
              </a:defRPr>
            </a:lvl8pPr>
            <a:lvl9pPr marL="1828800" algn="l" rtl="0" fontAlgn="base">
              <a:spcBef>
                <a:spcPct val="0"/>
              </a:spcBef>
              <a:spcAft>
                <a:spcPct val="0"/>
              </a:spcAft>
              <a:defRPr sz="2400">
                <a:solidFill>
                  <a:srgbClr val="1D0E82"/>
                </a:solidFill>
                <a:latin typeface="Arial" charset="0"/>
              </a:defRPr>
            </a:lvl9pPr>
          </a:lstStyle>
          <a:p>
            <a:pPr algn="ctr" defTabSz="685800">
              <a:defRPr/>
            </a:pPr>
            <a:r>
              <a:rPr lang="en-GB" altLang="en-US" sz="2800" b="1" kern="0" dirty="0">
                <a:solidFill>
                  <a:schemeClr val="bg1"/>
                </a:solidFill>
                <a:latin typeface="+mn-lt"/>
              </a:rPr>
              <a:t>Summary</a:t>
            </a:r>
            <a:r>
              <a:rPr lang="en-GB" altLang="en-US" sz="2800" kern="0" dirty="0">
                <a:solidFill>
                  <a:srgbClr val="003F7E"/>
                </a:solidFill>
              </a:rPr>
              <a:t> </a:t>
            </a:r>
            <a:endParaRPr lang="en-GB" altLang="en-US" sz="2800" b="0" kern="0" dirty="0">
              <a:solidFill>
                <a:srgbClr val="003F7E"/>
              </a:solidFill>
            </a:endParaRPr>
          </a:p>
        </p:txBody>
      </p:sp>
      <p:sp>
        <p:nvSpPr>
          <p:cNvPr id="21509" name="Rectangle 6"/>
          <p:cNvSpPr>
            <a:spLocks noChangeArrowheads="1"/>
          </p:cNvSpPr>
          <p:nvPr/>
        </p:nvSpPr>
        <p:spPr bwMode="auto">
          <a:xfrm>
            <a:off x="2024009" y="1283040"/>
            <a:ext cx="8424809" cy="5199953"/>
          </a:xfrm>
          <a:prstGeom prst="rect">
            <a:avLst/>
          </a:prstGeom>
          <a:solidFill>
            <a:srgbClr val="B7DEE8"/>
          </a:solidFill>
          <a:ln w="25400" algn="ctr">
            <a:solidFill>
              <a:srgbClr val="385D8A"/>
            </a:solidFill>
            <a:miter lim="800000"/>
            <a:headEnd/>
            <a:tailEnd/>
          </a:ln>
        </p:spPr>
        <p:txBody>
          <a:bodyPr/>
          <a:lstStyle>
            <a:lvl1pPr marL="342900" indent="-342900">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defTabSz="685800">
              <a:defRPr/>
            </a:pPr>
            <a:r>
              <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t>Increasing rates of self-harm in young people</a:t>
            </a:r>
          </a:p>
          <a:p>
            <a:pPr defTabSz="685800">
              <a:defRPr/>
            </a:pPr>
            <a:r>
              <a:rPr lang="en-GB" altLang="en-US" sz="2400" b="0" dirty="0" smtClean="0">
                <a:solidFill>
                  <a:srgbClr val="025B94"/>
                </a:solidFill>
                <a:latin typeface="Calibri" panose="020F0502020204030204" pitchFamily="34" charset="0"/>
                <a:ea typeface="ＭＳ Ｐゴシック" panose="020B0600070205080204" pitchFamily="34" charset="-128"/>
                <a:cs typeface="Arial" panose="020B0604020202020204" pitchFamily="34" charset="0"/>
              </a:rPr>
              <a:t>Scope </a:t>
            </a:r>
            <a:r>
              <a:rPr lang="en-GB" altLang="en-US" sz="2400" b="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t>for health care intervention, particularly in primary care</a:t>
            </a:r>
          </a:p>
          <a:p>
            <a:pPr defTabSz="685800">
              <a:defRPr/>
            </a:pPr>
            <a:r>
              <a:rPr lang="en-GB" altLang="en-US" sz="2400" dirty="0" smtClean="0">
                <a:solidFill>
                  <a:srgbClr val="025B94"/>
                </a:solidFill>
                <a:latin typeface="Calibri" panose="020F0502020204030204" pitchFamily="34" charset="0"/>
                <a:ea typeface="ＭＳ Ｐゴシック" panose="020B0600070205080204" pitchFamily="34" charset="-128"/>
                <a:cs typeface="Arial" panose="020B0604020202020204" pitchFamily="34" charset="0"/>
              </a:rPr>
              <a:t>Links </a:t>
            </a:r>
            <a:r>
              <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t>with socioeconomic adversity</a:t>
            </a:r>
            <a:br>
              <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br>
            <a:endPar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endParaRPr>
          </a:p>
          <a:p>
            <a:pPr defTabSz="685800">
              <a:defRPr/>
            </a:pPr>
            <a:r>
              <a:rPr lang="en-GB" altLang="en-US" sz="2400" b="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t>Lower rates of patient suicide in ethnic minority </a:t>
            </a:r>
            <a:r>
              <a:rPr lang="en-GB" altLang="en-US" sz="2400" b="0" dirty="0" smtClean="0">
                <a:solidFill>
                  <a:srgbClr val="025B94"/>
                </a:solidFill>
                <a:latin typeface="Calibri" panose="020F0502020204030204" pitchFamily="34" charset="0"/>
                <a:ea typeface="ＭＳ Ｐゴシック" panose="020B0600070205080204" pitchFamily="34" charset="-128"/>
                <a:cs typeface="Arial" panose="020B0604020202020204" pitchFamily="34" charset="0"/>
              </a:rPr>
              <a:t>groups</a:t>
            </a:r>
          </a:p>
          <a:p>
            <a:pPr defTabSz="685800">
              <a:defRPr/>
            </a:pPr>
            <a:r>
              <a:rPr lang="en-GB" altLang="en-US" sz="2400" dirty="0" smtClean="0">
                <a:solidFill>
                  <a:srgbClr val="025B94"/>
                </a:solidFill>
                <a:latin typeface="Calibri" panose="020F0502020204030204" pitchFamily="34" charset="0"/>
                <a:ea typeface="ＭＳ Ｐゴシック" panose="020B0600070205080204" pitchFamily="34" charset="-128"/>
                <a:cs typeface="Arial" panose="020B0604020202020204" pitchFamily="34" charset="0"/>
              </a:rPr>
              <a:t>Important differences between groups</a:t>
            </a:r>
            <a:endParaRPr lang="en-GB" altLang="en-US" sz="2400" b="0" dirty="0">
              <a:solidFill>
                <a:srgbClr val="025B94"/>
              </a:solidFill>
              <a:latin typeface="Calibri" panose="020F0502020204030204" pitchFamily="34" charset="0"/>
              <a:ea typeface="ＭＳ Ｐゴシック" panose="020B0600070205080204" pitchFamily="34" charset="-128"/>
              <a:cs typeface="Arial" panose="020B0604020202020204" pitchFamily="34" charset="0"/>
            </a:endParaRPr>
          </a:p>
          <a:p>
            <a:pPr defTabSz="685800">
              <a:defRPr/>
            </a:pPr>
            <a:r>
              <a:rPr lang="en-GB" altLang="en-US" sz="2400" dirty="0" smtClean="0">
                <a:solidFill>
                  <a:srgbClr val="025B94"/>
                </a:solidFill>
                <a:latin typeface="Calibri" panose="020F0502020204030204" pitchFamily="34" charset="0"/>
                <a:ea typeface="ＭＳ Ｐゴシック" panose="020B0600070205080204" pitchFamily="34" charset="-128"/>
                <a:cs typeface="Arial" panose="020B0604020202020204" pitchFamily="34" charset="0"/>
              </a:rPr>
              <a:t>Poorer </a:t>
            </a:r>
            <a:r>
              <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t>access to services</a:t>
            </a:r>
            <a:br>
              <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br>
            <a:endPar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endParaRPr>
          </a:p>
          <a:p>
            <a:pPr defTabSz="685800">
              <a:defRPr/>
            </a:pPr>
            <a:r>
              <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t>Psychosocial assessment after self-harm is cost effective </a:t>
            </a:r>
            <a:r>
              <a:rPr lang="en-GB" altLang="en-US" sz="2400" dirty="0" smtClean="0">
                <a:solidFill>
                  <a:srgbClr val="025B94"/>
                </a:solidFill>
                <a:latin typeface="Calibri" panose="020F0502020204030204" pitchFamily="34" charset="0"/>
                <a:ea typeface="ＭＳ Ｐゴシック" panose="020B0600070205080204" pitchFamily="34" charset="-128"/>
                <a:cs typeface="Arial" panose="020B0604020202020204" pitchFamily="34" charset="0"/>
              </a:rPr>
              <a:t>but sometimes doesn’t happen</a:t>
            </a:r>
          </a:p>
          <a:p>
            <a:pPr defTabSz="685800">
              <a:defRPr/>
            </a:pPr>
            <a:r>
              <a:rPr lang="en-GB" altLang="en-US" sz="2400" dirty="0" smtClean="0">
                <a:solidFill>
                  <a:srgbClr val="025B94"/>
                </a:solidFill>
                <a:latin typeface="Calibri" panose="020F0502020204030204" pitchFamily="34" charset="0"/>
                <a:ea typeface="ＭＳ Ｐゴシック" panose="020B0600070205080204" pitchFamily="34" charset="-128"/>
                <a:cs typeface="Arial" panose="020B0604020202020204" pitchFamily="34" charset="0"/>
              </a:rPr>
              <a:t>It </a:t>
            </a:r>
            <a:r>
              <a:rPr lang="en-GB" altLang="en-US" sz="2400" dirty="0">
                <a:solidFill>
                  <a:srgbClr val="025B94"/>
                </a:solidFill>
                <a:latin typeface="Calibri" panose="020F0502020204030204" pitchFamily="34" charset="0"/>
                <a:ea typeface="ＭＳ Ｐゴシック" panose="020B0600070205080204" pitchFamily="34" charset="-128"/>
                <a:cs typeface="Arial" panose="020B0604020202020204" pitchFamily="34" charset="0"/>
              </a:rPr>
              <a:t>has a number of helpful elements</a:t>
            </a:r>
            <a:r>
              <a:rPr lang="en-GB" altLang="en-US" sz="2400" dirty="0">
                <a:solidFill>
                  <a:srgbClr val="0070C0"/>
                </a:solidFill>
                <a:latin typeface="Calibri" panose="020F0502020204030204" pitchFamily="34" charset="0"/>
                <a:ea typeface="ＭＳ Ｐゴシック" panose="020B0600070205080204" pitchFamily="34" charset="-128"/>
                <a:cs typeface="Arial" panose="020B0604020202020204" pitchFamily="34" charset="0"/>
              </a:rPr>
              <a:t/>
            </a:r>
            <a:br>
              <a:rPr lang="en-GB" altLang="en-US" sz="2400" dirty="0">
                <a:solidFill>
                  <a:srgbClr val="0070C0"/>
                </a:solidFill>
                <a:latin typeface="Calibri" panose="020F0502020204030204" pitchFamily="34" charset="0"/>
                <a:ea typeface="ＭＳ Ｐゴシック" panose="020B0600070205080204" pitchFamily="34" charset="-128"/>
                <a:cs typeface="Arial" panose="020B0604020202020204" pitchFamily="34" charset="0"/>
              </a:rPr>
            </a:br>
            <a:endParaRPr lang="en-GB" altLang="en-US" sz="2400" b="0" dirty="0">
              <a:solidFill>
                <a:srgbClr val="0070C0"/>
              </a:solidFill>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2105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2CDB-F452-4F89-BAD7-DDCC7F779BE1}"/>
              </a:ext>
            </a:extLst>
          </p:cNvPr>
          <p:cNvSpPr>
            <a:spLocks noGrp="1"/>
          </p:cNvSpPr>
          <p:nvPr>
            <p:ph type="title"/>
          </p:nvPr>
        </p:nvSpPr>
        <p:spPr/>
        <p:txBody>
          <a:bodyPr/>
          <a:lstStyle/>
          <a:p>
            <a:r>
              <a:rPr lang="en-GB" sz="2800" dirty="0"/>
              <a:t>Centre for Mental Health and Safety </a:t>
            </a:r>
          </a:p>
        </p:txBody>
      </p:sp>
      <p:pic>
        <p:nvPicPr>
          <p:cNvPr id="3" name="Picture 6">
            <a:extLst>
              <a:ext uri="{FF2B5EF4-FFF2-40B4-BE49-F238E27FC236}">
                <a16:creationId xmlns:a16="http://schemas.microsoft.com/office/drawing/2014/main" id="{70C9058B-CCEF-405E-8F5F-839460890C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00360" y="5004059"/>
            <a:ext cx="2163020" cy="141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96AC77F1-2561-4728-A677-F690BC0F4B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90" y="5304839"/>
            <a:ext cx="168254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National Institute for Health and Care Research logo | Homepage">
            <a:extLst>
              <a:ext uri="{FF2B5EF4-FFF2-40B4-BE49-F238E27FC236}">
                <a16:creationId xmlns:a16="http://schemas.microsoft.com/office/drawing/2014/main" id="{10F19F34-E6BD-4A38-A4FC-81DD2136F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031" y="5559916"/>
            <a:ext cx="30956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C:\Users\mdmnsplt\AppData\Local\Microsoft\Windows\Temporary Internet Files\Content.Outlook\30GVDCUS\Group Photo (Outside).JPG">
            <a:extLst>
              <a:ext uri="{FF2B5EF4-FFF2-40B4-BE49-F238E27FC236}">
                <a16:creationId xmlns:a16="http://schemas.microsoft.com/office/drawing/2014/main" id="{F09C8298-6AB8-4664-8BA7-D78D66A23D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370" b="53464"/>
          <a:stretch/>
        </p:blipFill>
        <p:spPr bwMode="auto">
          <a:xfrm>
            <a:off x="10888" y="1080000"/>
            <a:ext cx="9123218" cy="21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9AF5D2C-731C-4E6D-BE03-08B406BE1EB5}"/>
              </a:ext>
            </a:extLst>
          </p:cNvPr>
          <p:cNvSpPr txBox="1"/>
          <p:nvPr/>
        </p:nvSpPr>
        <p:spPr>
          <a:xfrm>
            <a:off x="1989329" y="6174498"/>
            <a:ext cx="1723490" cy="369332"/>
          </a:xfrm>
          <a:prstGeom prst="rect">
            <a:avLst/>
          </a:prstGeom>
          <a:noFill/>
        </p:spPr>
        <p:txBody>
          <a:bodyPr wrap="square">
            <a:spAutoFit/>
          </a:bodyPr>
          <a:lstStyle/>
          <a:p>
            <a:pPr eaLnBrk="1" hangingPunct="1"/>
            <a:r>
              <a:rPr lang="en-GB" altLang="en-US" sz="1800" dirty="0">
                <a:solidFill>
                  <a:srgbClr val="002060"/>
                </a:solidFill>
                <a:latin typeface="TwitterChirp"/>
                <a:ea typeface="ＭＳ Ｐゴシック" panose="020B0600070205080204" pitchFamily="34" charset="-128"/>
                <a:cs typeface="Calibri" panose="020F0502020204030204" pitchFamily="34" charset="0"/>
              </a:rPr>
              <a:t>@NCISH_UK</a:t>
            </a:r>
          </a:p>
        </p:txBody>
      </p:sp>
      <p:sp>
        <p:nvSpPr>
          <p:cNvPr id="14" name="TextBox 13">
            <a:extLst>
              <a:ext uri="{FF2B5EF4-FFF2-40B4-BE49-F238E27FC236}">
                <a16:creationId xmlns:a16="http://schemas.microsoft.com/office/drawing/2014/main" id="{59E85E03-BF1F-4664-A481-B54550F9A821}"/>
              </a:ext>
            </a:extLst>
          </p:cNvPr>
          <p:cNvSpPr txBox="1"/>
          <p:nvPr/>
        </p:nvSpPr>
        <p:spPr>
          <a:xfrm>
            <a:off x="6523549" y="6236452"/>
            <a:ext cx="1686136" cy="369332"/>
          </a:xfrm>
          <a:prstGeom prst="rect">
            <a:avLst/>
          </a:prstGeom>
          <a:noFill/>
        </p:spPr>
        <p:txBody>
          <a:bodyPr wrap="square">
            <a:spAutoFit/>
          </a:bodyPr>
          <a:lstStyle/>
          <a:p>
            <a:r>
              <a:rPr lang="en-GB" b="0" i="0" dirty="0">
                <a:solidFill>
                  <a:srgbClr val="536471"/>
                </a:solidFill>
                <a:effectLst/>
                <a:latin typeface="TwitterChirp"/>
              </a:rPr>
              <a:t>@mashproject</a:t>
            </a:r>
            <a:endParaRPr lang="en-GB" dirty="0"/>
          </a:p>
        </p:txBody>
      </p:sp>
      <p:sp>
        <p:nvSpPr>
          <p:cNvPr id="16" name="TextBox 15">
            <a:extLst>
              <a:ext uri="{FF2B5EF4-FFF2-40B4-BE49-F238E27FC236}">
                <a16:creationId xmlns:a16="http://schemas.microsoft.com/office/drawing/2014/main" id="{018F3E90-6D44-4F07-9A40-BB8AAD0B3489}"/>
              </a:ext>
            </a:extLst>
          </p:cNvPr>
          <p:cNvSpPr txBox="1"/>
          <p:nvPr/>
        </p:nvSpPr>
        <p:spPr>
          <a:xfrm>
            <a:off x="10679744" y="6236076"/>
            <a:ext cx="1772007" cy="369332"/>
          </a:xfrm>
          <a:prstGeom prst="rect">
            <a:avLst/>
          </a:prstGeom>
          <a:noFill/>
        </p:spPr>
        <p:txBody>
          <a:bodyPr wrap="square">
            <a:spAutoFit/>
          </a:bodyPr>
          <a:lstStyle/>
          <a:p>
            <a:r>
              <a:rPr lang="en-GB" b="0" i="0" dirty="0">
                <a:solidFill>
                  <a:srgbClr val="536471"/>
                </a:solidFill>
                <a:effectLst/>
                <a:latin typeface="TwitterChirp"/>
              </a:rPr>
              <a:t>@PSTRC_GM</a:t>
            </a:r>
            <a:endParaRPr lang="en-GB" dirty="0"/>
          </a:p>
        </p:txBody>
      </p:sp>
      <p:grpSp>
        <p:nvGrpSpPr>
          <p:cNvPr id="11" name="Group 10">
            <a:extLst>
              <a:ext uri="{FF2B5EF4-FFF2-40B4-BE49-F238E27FC236}">
                <a16:creationId xmlns:a16="http://schemas.microsoft.com/office/drawing/2014/main" id="{0D3220FC-591A-4D0A-A02E-963052E4E0D8}"/>
              </a:ext>
            </a:extLst>
          </p:cNvPr>
          <p:cNvGrpSpPr/>
          <p:nvPr/>
        </p:nvGrpSpPr>
        <p:grpSpPr>
          <a:xfrm>
            <a:off x="4502336" y="3981140"/>
            <a:ext cx="3596314" cy="2222135"/>
            <a:chOff x="5644034" y="3202339"/>
            <a:chExt cx="1180115" cy="786663"/>
          </a:xfrm>
        </p:grpSpPr>
        <p:sp>
          <p:nvSpPr>
            <p:cNvPr id="13" name="Rectangle 12" descr="A picture containing text, wall, person, indoor&#10;&#10;Description automatically generated">
              <a:extLst>
                <a:ext uri="{FF2B5EF4-FFF2-40B4-BE49-F238E27FC236}">
                  <a16:creationId xmlns:a16="http://schemas.microsoft.com/office/drawing/2014/main" id="{A8A57481-6A99-4DFB-9E3D-749892718232}"/>
                </a:ext>
              </a:extLst>
            </p:cNvPr>
            <p:cNvSpPr/>
            <p:nvPr/>
          </p:nvSpPr>
          <p:spPr>
            <a:xfrm>
              <a:off x="5644034" y="3202339"/>
              <a:ext cx="393331" cy="393331"/>
            </a:xfrm>
            <a:prstGeom prst="rect">
              <a:avLst/>
            </a:prstGeom>
            <a:blipFill>
              <a:blip r:embed="rId6">
                <a:extLst>
                  <a:ext uri="{28A0092B-C50C-407E-A947-70E740481C1C}">
                    <a14:useLocalDpi xmlns:a14="http://schemas.microsoft.com/office/drawing/2010/main" val="0"/>
                  </a:ext>
                </a:extLst>
              </a:blip>
              <a:srcRect/>
              <a:stretch>
                <a:fillRect t="-17000" b="-17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Straight Connector 14">
              <a:extLst>
                <a:ext uri="{FF2B5EF4-FFF2-40B4-BE49-F238E27FC236}">
                  <a16:creationId xmlns:a16="http://schemas.microsoft.com/office/drawing/2014/main" id="{FE5E2C2D-0E0E-4F9C-A674-29C2D03E307F}"/>
                </a:ext>
              </a:extLst>
            </p:cNvPr>
            <p:cNvSpPr/>
            <p:nvPr/>
          </p:nvSpPr>
          <p:spPr>
            <a:xfrm>
              <a:off x="5644034" y="3202339"/>
              <a:ext cx="39" cy="786663"/>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0C2C5D06-FE39-4BDF-A0F7-18881C3ED0AF}"/>
                </a:ext>
              </a:extLst>
            </p:cNvPr>
            <p:cNvSpPr/>
            <p:nvPr/>
          </p:nvSpPr>
          <p:spPr>
            <a:xfrm>
              <a:off x="5644034" y="3595670"/>
              <a:ext cx="393331" cy="393331"/>
            </a:xfrm>
            <a:custGeom>
              <a:avLst/>
              <a:gdLst>
                <a:gd name="connsiteX0" fmla="*/ 0 w 393331"/>
                <a:gd name="connsiteY0" fmla="*/ 0 h 393331"/>
                <a:gd name="connsiteX1" fmla="*/ 393331 w 393331"/>
                <a:gd name="connsiteY1" fmla="*/ 0 h 393331"/>
                <a:gd name="connsiteX2" fmla="*/ 393331 w 393331"/>
                <a:gd name="connsiteY2" fmla="*/ 393331 h 393331"/>
                <a:gd name="connsiteX3" fmla="*/ 0 w 393331"/>
                <a:gd name="connsiteY3" fmla="*/ 393331 h 393331"/>
                <a:gd name="connsiteX4" fmla="*/ 0 w 393331"/>
                <a:gd name="connsiteY4" fmla="*/ 0 h 39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1" h="393331">
                  <a:moveTo>
                    <a:pt x="0" y="0"/>
                  </a:moveTo>
                  <a:lnTo>
                    <a:pt x="393331" y="0"/>
                  </a:lnTo>
                  <a:lnTo>
                    <a:pt x="393331" y="393331"/>
                  </a:lnTo>
                  <a:lnTo>
                    <a:pt x="0" y="393331"/>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GB" sz="1000" kern="1200"/>
            </a:p>
          </p:txBody>
        </p:sp>
        <p:sp>
          <p:nvSpPr>
            <p:cNvPr id="18" name="Rectangle 17" descr="A person wearing glasses&#10;&#10;Description automatically generated with low confidence">
              <a:extLst>
                <a:ext uri="{FF2B5EF4-FFF2-40B4-BE49-F238E27FC236}">
                  <a16:creationId xmlns:a16="http://schemas.microsoft.com/office/drawing/2014/main" id="{979B8718-5FB9-4F92-B799-26B33E86CF9C}"/>
                </a:ext>
              </a:extLst>
            </p:cNvPr>
            <p:cNvSpPr/>
            <p:nvPr/>
          </p:nvSpPr>
          <p:spPr>
            <a:xfrm>
              <a:off x="6037426" y="3202339"/>
              <a:ext cx="393331" cy="393331"/>
            </a:xfrm>
            <a:prstGeom prst="rect">
              <a:avLst/>
            </a:prstGeom>
            <a:blipFill>
              <a:blip r:embed="rId7">
                <a:extLst>
                  <a:ext uri="{28A0092B-C50C-407E-A947-70E740481C1C}">
                    <a14:useLocalDpi xmlns:a14="http://schemas.microsoft.com/office/drawing/2010/main" val="0"/>
                  </a:ext>
                </a:extLst>
              </a:blip>
              <a:srcRect/>
              <a:stretch>
                <a:fillRect t="-19000" b="-19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Straight Connector 18">
              <a:extLst>
                <a:ext uri="{FF2B5EF4-FFF2-40B4-BE49-F238E27FC236}">
                  <a16:creationId xmlns:a16="http://schemas.microsoft.com/office/drawing/2014/main" id="{E10CB7D5-0818-44D6-92FD-3A613D4FCB96}"/>
                </a:ext>
              </a:extLst>
            </p:cNvPr>
            <p:cNvSpPr/>
            <p:nvPr/>
          </p:nvSpPr>
          <p:spPr>
            <a:xfrm>
              <a:off x="6037426" y="3202339"/>
              <a:ext cx="39" cy="786663"/>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AC7BA12F-6833-414E-98B3-5E85D40E1C2D}"/>
                </a:ext>
              </a:extLst>
            </p:cNvPr>
            <p:cNvSpPr/>
            <p:nvPr/>
          </p:nvSpPr>
          <p:spPr>
            <a:xfrm>
              <a:off x="6037426" y="3595670"/>
              <a:ext cx="393331" cy="393331"/>
            </a:xfrm>
            <a:custGeom>
              <a:avLst/>
              <a:gdLst>
                <a:gd name="connsiteX0" fmla="*/ 0 w 393331"/>
                <a:gd name="connsiteY0" fmla="*/ 0 h 393331"/>
                <a:gd name="connsiteX1" fmla="*/ 393331 w 393331"/>
                <a:gd name="connsiteY1" fmla="*/ 0 h 393331"/>
                <a:gd name="connsiteX2" fmla="*/ 393331 w 393331"/>
                <a:gd name="connsiteY2" fmla="*/ 393331 h 393331"/>
                <a:gd name="connsiteX3" fmla="*/ 0 w 393331"/>
                <a:gd name="connsiteY3" fmla="*/ 393331 h 393331"/>
                <a:gd name="connsiteX4" fmla="*/ 0 w 393331"/>
                <a:gd name="connsiteY4" fmla="*/ 0 h 39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1" h="393331">
                  <a:moveTo>
                    <a:pt x="0" y="0"/>
                  </a:moveTo>
                  <a:lnTo>
                    <a:pt x="393331" y="0"/>
                  </a:lnTo>
                  <a:lnTo>
                    <a:pt x="393331" y="393331"/>
                  </a:lnTo>
                  <a:lnTo>
                    <a:pt x="0" y="393331"/>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GB" sz="1000" kern="1200"/>
            </a:p>
          </p:txBody>
        </p:sp>
        <p:sp>
          <p:nvSpPr>
            <p:cNvPr id="21" name="Rectangle 20" descr="A person with a beard and glasses&#10;&#10;Description automatically generated with low confidence">
              <a:extLst>
                <a:ext uri="{FF2B5EF4-FFF2-40B4-BE49-F238E27FC236}">
                  <a16:creationId xmlns:a16="http://schemas.microsoft.com/office/drawing/2014/main" id="{BB67A565-F49D-4E3E-96EA-928AB8C993BA}"/>
                </a:ext>
              </a:extLst>
            </p:cNvPr>
            <p:cNvSpPr/>
            <p:nvPr/>
          </p:nvSpPr>
          <p:spPr>
            <a:xfrm>
              <a:off x="6430818" y="3202339"/>
              <a:ext cx="393331" cy="393331"/>
            </a:xfrm>
            <a:prstGeom prst="rect">
              <a:avLst/>
            </a:prstGeom>
            <a:blipFill>
              <a:blip r:embed="rId8">
                <a:extLst>
                  <a:ext uri="{28A0092B-C50C-407E-A947-70E740481C1C}">
                    <a14:useLocalDpi xmlns:a14="http://schemas.microsoft.com/office/drawing/2010/main" val="0"/>
                  </a:ext>
                </a:extLst>
              </a:blip>
              <a:srcRect/>
              <a:stretch>
                <a:fillRect t="-24000" b="-24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Straight Connector 21">
              <a:extLst>
                <a:ext uri="{FF2B5EF4-FFF2-40B4-BE49-F238E27FC236}">
                  <a16:creationId xmlns:a16="http://schemas.microsoft.com/office/drawing/2014/main" id="{69FE88DB-7F10-4531-86F8-8E4BE86BB344}"/>
                </a:ext>
              </a:extLst>
            </p:cNvPr>
            <p:cNvSpPr/>
            <p:nvPr/>
          </p:nvSpPr>
          <p:spPr>
            <a:xfrm>
              <a:off x="6430818" y="3202339"/>
              <a:ext cx="39" cy="786663"/>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Shape 22">
              <a:extLst>
                <a:ext uri="{FF2B5EF4-FFF2-40B4-BE49-F238E27FC236}">
                  <a16:creationId xmlns:a16="http://schemas.microsoft.com/office/drawing/2014/main" id="{D69FC085-F2DB-47E6-BC15-F331655937F4}"/>
                </a:ext>
              </a:extLst>
            </p:cNvPr>
            <p:cNvSpPr/>
            <p:nvPr/>
          </p:nvSpPr>
          <p:spPr>
            <a:xfrm>
              <a:off x="6430818" y="3595670"/>
              <a:ext cx="393331" cy="393331"/>
            </a:xfrm>
            <a:custGeom>
              <a:avLst/>
              <a:gdLst>
                <a:gd name="connsiteX0" fmla="*/ 0 w 393331"/>
                <a:gd name="connsiteY0" fmla="*/ 0 h 393331"/>
                <a:gd name="connsiteX1" fmla="*/ 393331 w 393331"/>
                <a:gd name="connsiteY1" fmla="*/ 0 h 393331"/>
                <a:gd name="connsiteX2" fmla="*/ 393331 w 393331"/>
                <a:gd name="connsiteY2" fmla="*/ 393331 h 393331"/>
                <a:gd name="connsiteX3" fmla="*/ 0 w 393331"/>
                <a:gd name="connsiteY3" fmla="*/ 393331 h 393331"/>
                <a:gd name="connsiteX4" fmla="*/ 0 w 393331"/>
                <a:gd name="connsiteY4" fmla="*/ 0 h 39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1" h="393331">
                  <a:moveTo>
                    <a:pt x="0" y="0"/>
                  </a:moveTo>
                  <a:lnTo>
                    <a:pt x="393331" y="0"/>
                  </a:lnTo>
                  <a:lnTo>
                    <a:pt x="393331" y="393331"/>
                  </a:lnTo>
                  <a:lnTo>
                    <a:pt x="0" y="393331"/>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GB" sz="1000" kern="1200"/>
            </a:p>
          </p:txBody>
        </p:sp>
      </p:grpSp>
      <p:grpSp>
        <p:nvGrpSpPr>
          <p:cNvPr id="24" name="Group 23">
            <a:extLst>
              <a:ext uri="{FF2B5EF4-FFF2-40B4-BE49-F238E27FC236}">
                <a16:creationId xmlns:a16="http://schemas.microsoft.com/office/drawing/2014/main" id="{F5DB5FB6-ED6C-4B5C-BD42-D1EFA529C5E9}"/>
              </a:ext>
            </a:extLst>
          </p:cNvPr>
          <p:cNvGrpSpPr/>
          <p:nvPr/>
        </p:nvGrpSpPr>
        <p:grpSpPr>
          <a:xfrm>
            <a:off x="8621507" y="4012807"/>
            <a:ext cx="3319004" cy="2531025"/>
            <a:chOff x="5339094" y="2898043"/>
            <a:chExt cx="1810884" cy="1207149"/>
          </a:xfrm>
        </p:grpSpPr>
        <p:sp>
          <p:nvSpPr>
            <p:cNvPr id="25" name="Rectangle 24" descr="A person smiling for the camera&#10;&#10;Description automatically generated with low confidence">
              <a:extLst>
                <a:ext uri="{FF2B5EF4-FFF2-40B4-BE49-F238E27FC236}">
                  <a16:creationId xmlns:a16="http://schemas.microsoft.com/office/drawing/2014/main" id="{E5DE5544-72D2-453E-A8CA-E8F8B9E30D7A}"/>
                </a:ext>
              </a:extLst>
            </p:cNvPr>
            <p:cNvSpPr/>
            <p:nvPr/>
          </p:nvSpPr>
          <p:spPr>
            <a:xfrm>
              <a:off x="5339094" y="2898043"/>
              <a:ext cx="603574" cy="603574"/>
            </a:xfrm>
            <a:prstGeom prst="rect">
              <a:avLst/>
            </a:prstGeom>
            <a:blipFill>
              <a:blip r:embed="rId9">
                <a:extLst>
                  <a:ext uri="{28A0092B-C50C-407E-A947-70E740481C1C}">
                    <a14:useLocalDpi xmlns:a14="http://schemas.microsoft.com/office/drawing/2010/main" val="0"/>
                  </a:ext>
                </a:extLst>
              </a:blip>
              <a:srcRect/>
              <a:stretch>
                <a:fillRect t="-35000" b="-35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Straight Connector 25">
              <a:extLst>
                <a:ext uri="{FF2B5EF4-FFF2-40B4-BE49-F238E27FC236}">
                  <a16:creationId xmlns:a16="http://schemas.microsoft.com/office/drawing/2014/main" id="{CF9E1204-5ABA-4A52-8B4C-324BA8033E35}"/>
                </a:ext>
              </a:extLst>
            </p:cNvPr>
            <p:cNvSpPr/>
            <p:nvPr/>
          </p:nvSpPr>
          <p:spPr>
            <a:xfrm>
              <a:off x="5339094" y="2898043"/>
              <a:ext cx="60" cy="1207148"/>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D2BF1D9B-81A9-409C-A079-A388E1357F12}"/>
                </a:ext>
              </a:extLst>
            </p:cNvPr>
            <p:cNvSpPr/>
            <p:nvPr/>
          </p:nvSpPr>
          <p:spPr>
            <a:xfrm>
              <a:off x="5339094" y="3501618"/>
              <a:ext cx="603574" cy="603574"/>
            </a:xfrm>
            <a:custGeom>
              <a:avLst/>
              <a:gdLst>
                <a:gd name="connsiteX0" fmla="*/ 0 w 603574"/>
                <a:gd name="connsiteY0" fmla="*/ 0 h 603574"/>
                <a:gd name="connsiteX1" fmla="*/ 603574 w 603574"/>
                <a:gd name="connsiteY1" fmla="*/ 0 h 603574"/>
                <a:gd name="connsiteX2" fmla="*/ 603574 w 603574"/>
                <a:gd name="connsiteY2" fmla="*/ 603574 h 603574"/>
                <a:gd name="connsiteX3" fmla="*/ 0 w 603574"/>
                <a:gd name="connsiteY3" fmla="*/ 603574 h 603574"/>
                <a:gd name="connsiteX4" fmla="*/ 0 w 603574"/>
                <a:gd name="connsiteY4" fmla="*/ 0 h 60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574" h="603574">
                  <a:moveTo>
                    <a:pt x="0" y="0"/>
                  </a:moveTo>
                  <a:lnTo>
                    <a:pt x="603574" y="0"/>
                  </a:lnTo>
                  <a:lnTo>
                    <a:pt x="603574" y="603574"/>
                  </a:lnTo>
                  <a:lnTo>
                    <a:pt x="0" y="60357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GB" sz="1600" kern="1200"/>
            </a:p>
          </p:txBody>
        </p:sp>
        <p:sp>
          <p:nvSpPr>
            <p:cNvPr id="28" name="Rectangle 27" descr="A person smiling for the camera&#10;&#10;Description automatically generated with low confidence">
              <a:extLst>
                <a:ext uri="{FF2B5EF4-FFF2-40B4-BE49-F238E27FC236}">
                  <a16:creationId xmlns:a16="http://schemas.microsoft.com/office/drawing/2014/main" id="{82CACA83-03FD-485A-8296-4961FBA82705}"/>
                </a:ext>
              </a:extLst>
            </p:cNvPr>
            <p:cNvSpPr/>
            <p:nvPr/>
          </p:nvSpPr>
          <p:spPr>
            <a:xfrm>
              <a:off x="5942749" y="2898043"/>
              <a:ext cx="603574" cy="603574"/>
            </a:xfrm>
            <a:prstGeom prst="rect">
              <a:avLst/>
            </a:prstGeom>
            <a:blipFill>
              <a:blip r:embed="rId10">
                <a:extLst>
                  <a:ext uri="{28A0092B-C50C-407E-A947-70E740481C1C}">
                    <a14:useLocalDpi xmlns:a14="http://schemas.microsoft.com/office/drawing/2010/main" val="0"/>
                  </a:ext>
                </a:extLst>
              </a:blip>
              <a:srcRect/>
              <a:stretch>
                <a:fillRect t="-30000" b="-30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Straight Connector 28">
              <a:extLst>
                <a:ext uri="{FF2B5EF4-FFF2-40B4-BE49-F238E27FC236}">
                  <a16:creationId xmlns:a16="http://schemas.microsoft.com/office/drawing/2014/main" id="{AA711A5A-A94F-4F59-A73D-1B7890845FF0}"/>
                </a:ext>
              </a:extLst>
            </p:cNvPr>
            <p:cNvSpPr/>
            <p:nvPr/>
          </p:nvSpPr>
          <p:spPr>
            <a:xfrm>
              <a:off x="5942749" y="2898043"/>
              <a:ext cx="60" cy="1207148"/>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Shape 29">
              <a:extLst>
                <a:ext uri="{FF2B5EF4-FFF2-40B4-BE49-F238E27FC236}">
                  <a16:creationId xmlns:a16="http://schemas.microsoft.com/office/drawing/2014/main" id="{0CB26C9D-278F-4508-8F33-7C2BAE034497}"/>
                </a:ext>
              </a:extLst>
            </p:cNvPr>
            <p:cNvSpPr/>
            <p:nvPr/>
          </p:nvSpPr>
          <p:spPr>
            <a:xfrm>
              <a:off x="5942749" y="3501618"/>
              <a:ext cx="603574" cy="603574"/>
            </a:xfrm>
            <a:custGeom>
              <a:avLst/>
              <a:gdLst>
                <a:gd name="connsiteX0" fmla="*/ 0 w 603574"/>
                <a:gd name="connsiteY0" fmla="*/ 0 h 603574"/>
                <a:gd name="connsiteX1" fmla="*/ 603574 w 603574"/>
                <a:gd name="connsiteY1" fmla="*/ 0 h 603574"/>
                <a:gd name="connsiteX2" fmla="*/ 603574 w 603574"/>
                <a:gd name="connsiteY2" fmla="*/ 603574 h 603574"/>
                <a:gd name="connsiteX3" fmla="*/ 0 w 603574"/>
                <a:gd name="connsiteY3" fmla="*/ 603574 h 603574"/>
                <a:gd name="connsiteX4" fmla="*/ 0 w 603574"/>
                <a:gd name="connsiteY4" fmla="*/ 0 h 60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574" h="603574">
                  <a:moveTo>
                    <a:pt x="0" y="0"/>
                  </a:moveTo>
                  <a:lnTo>
                    <a:pt x="603574" y="0"/>
                  </a:lnTo>
                  <a:lnTo>
                    <a:pt x="603574" y="603574"/>
                  </a:lnTo>
                  <a:lnTo>
                    <a:pt x="0" y="60357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GB" sz="1600" kern="1200"/>
            </a:p>
          </p:txBody>
        </p:sp>
        <p:sp>
          <p:nvSpPr>
            <p:cNvPr id="31" name="Rectangle 30" descr="A person in a blue shirt&#10;&#10;Description automatically generated with low confidence">
              <a:extLst>
                <a:ext uri="{FF2B5EF4-FFF2-40B4-BE49-F238E27FC236}">
                  <a16:creationId xmlns:a16="http://schemas.microsoft.com/office/drawing/2014/main" id="{2361DB68-90B3-4C01-A9AC-ECBFEEA551EE}"/>
                </a:ext>
              </a:extLst>
            </p:cNvPr>
            <p:cNvSpPr/>
            <p:nvPr/>
          </p:nvSpPr>
          <p:spPr>
            <a:xfrm>
              <a:off x="6546404" y="2898043"/>
              <a:ext cx="603574" cy="603574"/>
            </a:xfrm>
            <a:prstGeom prst="rect">
              <a:avLst/>
            </a:prstGeom>
            <a:blipFill>
              <a:blip r:embed="rId11">
                <a:extLst>
                  <a:ext uri="{28A0092B-C50C-407E-A947-70E740481C1C}">
                    <a14:useLocalDpi xmlns:a14="http://schemas.microsoft.com/office/drawing/2010/main" val="0"/>
                  </a:ext>
                </a:extLst>
              </a:blip>
              <a:srcRect/>
              <a:stretch>
                <a:fillRect t="-22000" b="-22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Straight Connector 31">
              <a:extLst>
                <a:ext uri="{FF2B5EF4-FFF2-40B4-BE49-F238E27FC236}">
                  <a16:creationId xmlns:a16="http://schemas.microsoft.com/office/drawing/2014/main" id="{2A093E55-9DFF-4B27-9C61-B1B6F74E314E}"/>
                </a:ext>
              </a:extLst>
            </p:cNvPr>
            <p:cNvSpPr/>
            <p:nvPr/>
          </p:nvSpPr>
          <p:spPr>
            <a:xfrm>
              <a:off x="6546404" y="2898043"/>
              <a:ext cx="60" cy="1207148"/>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Shape 32">
              <a:extLst>
                <a:ext uri="{FF2B5EF4-FFF2-40B4-BE49-F238E27FC236}">
                  <a16:creationId xmlns:a16="http://schemas.microsoft.com/office/drawing/2014/main" id="{E5D05C9F-951E-49FA-B43D-9693134C45EC}"/>
                </a:ext>
              </a:extLst>
            </p:cNvPr>
            <p:cNvSpPr/>
            <p:nvPr/>
          </p:nvSpPr>
          <p:spPr>
            <a:xfrm>
              <a:off x="6546404" y="3501618"/>
              <a:ext cx="603574" cy="603574"/>
            </a:xfrm>
            <a:custGeom>
              <a:avLst/>
              <a:gdLst>
                <a:gd name="connsiteX0" fmla="*/ 0 w 603574"/>
                <a:gd name="connsiteY0" fmla="*/ 0 h 603574"/>
                <a:gd name="connsiteX1" fmla="*/ 603574 w 603574"/>
                <a:gd name="connsiteY1" fmla="*/ 0 h 603574"/>
                <a:gd name="connsiteX2" fmla="*/ 603574 w 603574"/>
                <a:gd name="connsiteY2" fmla="*/ 603574 h 603574"/>
                <a:gd name="connsiteX3" fmla="*/ 0 w 603574"/>
                <a:gd name="connsiteY3" fmla="*/ 603574 h 603574"/>
                <a:gd name="connsiteX4" fmla="*/ 0 w 603574"/>
                <a:gd name="connsiteY4" fmla="*/ 0 h 60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574" h="603574">
                  <a:moveTo>
                    <a:pt x="0" y="0"/>
                  </a:moveTo>
                  <a:lnTo>
                    <a:pt x="603574" y="0"/>
                  </a:lnTo>
                  <a:lnTo>
                    <a:pt x="603574" y="603574"/>
                  </a:lnTo>
                  <a:lnTo>
                    <a:pt x="0" y="60357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GB" sz="1600" kern="1200"/>
            </a:p>
          </p:txBody>
        </p:sp>
      </p:grpSp>
      <p:grpSp>
        <p:nvGrpSpPr>
          <p:cNvPr id="34" name="Group 33">
            <a:extLst>
              <a:ext uri="{FF2B5EF4-FFF2-40B4-BE49-F238E27FC236}">
                <a16:creationId xmlns:a16="http://schemas.microsoft.com/office/drawing/2014/main" id="{42015C18-5128-4C66-992D-9419F70CDA63}"/>
              </a:ext>
            </a:extLst>
          </p:cNvPr>
          <p:cNvGrpSpPr/>
          <p:nvPr/>
        </p:nvGrpSpPr>
        <p:grpSpPr>
          <a:xfrm>
            <a:off x="235229" y="3963864"/>
            <a:ext cx="4098796" cy="2080389"/>
            <a:chOff x="5468055" y="3227591"/>
            <a:chExt cx="1705889" cy="852817"/>
          </a:xfrm>
        </p:grpSpPr>
        <p:sp>
          <p:nvSpPr>
            <p:cNvPr id="35" name="Rectangle 34" descr="A person with blonde hair&#10;&#10;Description automatically generated with low confidence">
              <a:extLst>
                <a:ext uri="{FF2B5EF4-FFF2-40B4-BE49-F238E27FC236}">
                  <a16:creationId xmlns:a16="http://schemas.microsoft.com/office/drawing/2014/main" id="{BCD0449F-06C4-44F9-9C01-4EB417510BAE}"/>
                </a:ext>
              </a:extLst>
            </p:cNvPr>
            <p:cNvSpPr/>
            <p:nvPr/>
          </p:nvSpPr>
          <p:spPr>
            <a:xfrm>
              <a:off x="5468055" y="3227591"/>
              <a:ext cx="426408" cy="426408"/>
            </a:xfrm>
            <a:prstGeom prst="rect">
              <a:avLst/>
            </a:prstGeom>
            <a:blipFill>
              <a:blip r:embed="rId12">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Straight Connector 35">
              <a:extLst>
                <a:ext uri="{FF2B5EF4-FFF2-40B4-BE49-F238E27FC236}">
                  <a16:creationId xmlns:a16="http://schemas.microsoft.com/office/drawing/2014/main" id="{F116C422-4B34-4606-B60D-AE70C30E2BCD}"/>
                </a:ext>
              </a:extLst>
            </p:cNvPr>
            <p:cNvSpPr/>
            <p:nvPr/>
          </p:nvSpPr>
          <p:spPr>
            <a:xfrm>
              <a:off x="5468055" y="3227591"/>
              <a:ext cx="42" cy="852816"/>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Shape 36">
              <a:extLst>
                <a:ext uri="{FF2B5EF4-FFF2-40B4-BE49-F238E27FC236}">
                  <a16:creationId xmlns:a16="http://schemas.microsoft.com/office/drawing/2014/main" id="{3BFB0D1E-CF56-4CB7-9625-AAFA438F53F5}"/>
                </a:ext>
              </a:extLst>
            </p:cNvPr>
            <p:cNvSpPr/>
            <p:nvPr/>
          </p:nvSpPr>
          <p:spPr>
            <a:xfrm>
              <a:off x="5468055" y="3654000"/>
              <a:ext cx="426408" cy="426408"/>
            </a:xfrm>
            <a:custGeom>
              <a:avLst/>
              <a:gdLst>
                <a:gd name="connsiteX0" fmla="*/ 0 w 426408"/>
                <a:gd name="connsiteY0" fmla="*/ 0 h 426408"/>
                <a:gd name="connsiteX1" fmla="*/ 426408 w 426408"/>
                <a:gd name="connsiteY1" fmla="*/ 0 h 426408"/>
                <a:gd name="connsiteX2" fmla="*/ 426408 w 426408"/>
                <a:gd name="connsiteY2" fmla="*/ 426408 h 426408"/>
                <a:gd name="connsiteX3" fmla="*/ 0 w 426408"/>
                <a:gd name="connsiteY3" fmla="*/ 426408 h 426408"/>
                <a:gd name="connsiteX4" fmla="*/ 0 w 426408"/>
                <a:gd name="connsiteY4" fmla="*/ 0 h 42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8" h="426408">
                  <a:moveTo>
                    <a:pt x="0" y="0"/>
                  </a:moveTo>
                  <a:lnTo>
                    <a:pt x="426408" y="0"/>
                  </a:lnTo>
                  <a:lnTo>
                    <a:pt x="426408" y="426408"/>
                  </a:lnTo>
                  <a:lnTo>
                    <a:pt x="0" y="42640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kern="1200"/>
            </a:p>
          </p:txBody>
        </p:sp>
        <p:sp>
          <p:nvSpPr>
            <p:cNvPr id="38" name="Rectangle 37" descr="A picture containing person&#10;&#10;Description automatically generated">
              <a:extLst>
                <a:ext uri="{FF2B5EF4-FFF2-40B4-BE49-F238E27FC236}">
                  <a16:creationId xmlns:a16="http://schemas.microsoft.com/office/drawing/2014/main" id="{E352E183-02CF-483C-8A9B-216C44D9037D}"/>
                </a:ext>
              </a:extLst>
            </p:cNvPr>
            <p:cNvSpPr/>
            <p:nvPr/>
          </p:nvSpPr>
          <p:spPr>
            <a:xfrm>
              <a:off x="5894549" y="3227591"/>
              <a:ext cx="426408" cy="426408"/>
            </a:xfrm>
            <a:prstGeom prst="rect">
              <a:avLst/>
            </a:prstGeom>
            <a:blipFill>
              <a:blip r:embed="rId13">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Straight Connector 38">
              <a:extLst>
                <a:ext uri="{FF2B5EF4-FFF2-40B4-BE49-F238E27FC236}">
                  <a16:creationId xmlns:a16="http://schemas.microsoft.com/office/drawing/2014/main" id="{87585202-1D98-4569-A7DC-059134589305}"/>
                </a:ext>
              </a:extLst>
            </p:cNvPr>
            <p:cNvSpPr/>
            <p:nvPr/>
          </p:nvSpPr>
          <p:spPr>
            <a:xfrm>
              <a:off x="5894549" y="3227591"/>
              <a:ext cx="42" cy="852816"/>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3D8B776F-9B2A-4013-BAF6-5F0B42496A99}"/>
                </a:ext>
              </a:extLst>
            </p:cNvPr>
            <p:cNvSpPr/>
            <p:nvPr/>
          </p:nvSpPr>
          <p:spPr>
            <a:xfrm>
              <a:off x="5894549" y="3654000"/>
              <a:ext cx="426408" cy="426408"/>
            </a:xfrm>
            <a:custGeom>
              <a:avLst/>
              <a:gdLst>
                <a:gd name="connsiteX0" fmla="*/ 0 w 426408"/>
                <a:gd name="connsiteY0" fmla="*/ 0 h 426408"/>
                <a:gd name="connsiteX1" fmla="*/ 426408 w 426408"/>
                <a:gd name="connsiteY1" fmla="*/ 0 h 426408"/>
                <a:gd name="connsiteX2" fmla="*/ 426408 w 426408"/>
                <a:gd name="connsiteY2" fmla="*/ 426408 h 426408"/>
                <a:gd name="connsiteX3" fmla="*/ 0 w 426408"/>
                <a:gd name="connsiteY3" fmla="*/ 426408 h 426408"/>
                <a:gd name="connsiteX4" fmla="*/ 0 w 426408"/>
                <a:gd name="connsiteY4" fmla="*/ 0 h 42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8" h="426408">
                  <a:moveTo>
                    <a:pt x="0" y="0"/>
                  </a:moveTo>
                  <a:lnTo>
                    <a:pt x="426408" y="0"/>
                  </a:lnTo>
                  <a:lnTo>
                    <a:pt x="426408" y="426408"/>
                  </a:lnTo>
                  <a:lnTo>
                    <a:pt x="0" y="42640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kern="1200"/>
            </a:p>
          </p:txBody>
        </p:sp>
        <p:sp>
          <p:nvSpPr>
            <p:cNvPr id="41" name="Rectangle 40" descr="A picture containing person, person, suit&#10;&#10;Description automatically generated">
              <a:extLst>
                <a:ext uri="{FF2B5EF4-FFF2-40B4-BE49-F238E27FC236}">
                  <a16:creationId xmlns:a16="http://schemas.microsoft.com/office/drawing/2014/main" id="{80DB1503-3135-46A4-8E75-3C0AF2EDD4D7}"/>
                </a:ext>
              </a:extLst>
            </p:cNvPr>
            <p:cNvSpPr/>
            <p:nvPr/>
          </p:nvSpPr>
          <p:spPr>
            <a:xfrm>
              <a:off x="6321042" y="3227591"/>
              <a:ext cx="426408" cy="426408"/>
            </a:xfrm>
            <a:prstGeom prst="rect">
              <a:avLst/>
            </a:prstGeom>
            <a:blipFill>
              <a:blip r:embed="rId14">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Straight Connector 41">
              <a:extLst>
                <a:ext uri="{FF2B5EF4-FFF2-40B4-BE49-F238E27FC236}">
                  <a16:creationId xmlns:a16="http://schemas.microsoft.com/office/drawing/2014/main" id="{64F80E48-3484-4C4F-9ACD-37A6A8265985}"/>
                </a:ext>
              </a:extLst>
            </p:cNvPr>
            <p:cNvSpPr/>
            <p:nvPr/>
          </p:nvSpPr>
          <p:spPr>
            <a:xfrm>
              <a:off x="6321042" y="3227591"/>
              <a:ext cx="42" cy="852816"/>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Shape 42">
              <a:extLst>
                <a:ext uri="{FF2B5EF4-FFF2-40B4-BE49-F238E27FC236}">
                  <a16:creationId xmlns:a16="http://schemas.microsoft.com/office/drawing/2014/main" id="{51DF7073-5394-44BC-A9FA-3D394520329E}"/>
                </a:ext>
              </a:extLst>
            </p:cNvPr>
            <p:cNvSpPr/>
            <p:nvPr/>
          </p:nvSpPr>
          <p:spPr>
            <a:xfrm>
              <a:off x="6321042" y="3654000"/>
              <a:ext cx="426408" cy="426408"/>
            </a:xfrm>
            <a:custGeom>
              <a:avLst/>
              <a:gdLst>
                <a:gd name="connsiteX0" fmla="*/ 0 w 426408"/>
                <a:gd name="connsiteY0" fmla="*/ 0 h 426408"/>
                <a:gd name="connsiteX1" fmla="*/ 426408 w 426408"/>
                <a:gd name="connsiteY1" fmla="*/ 0 h 426408"/>
                <a:gd name="connsiteX2" fmla="*/ 426408 w 426408"/>
                <a:gd name="connsiteY2" fmla="*/ 426408 h 426408"/>
                <a:gd name="connsiteX3" fmla="*/ 0 w 426408"/>
                <a:gd name="connsiteY3" fmla="*/ 426408 h 426408"/>
                <a:gd name="connsiteX4" fmla="*/ 0 w 426408"/>
                <a:gd name="connsiteY4" fmla="*/ 0 h 42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8" h="426408">
                  <a:moveTo>
                    <a:pt x="0" y="0"/>
                  </a:moveTo>
                  <a:lnTo>
                    <a:pt x="426408" y="0"/>
                  </a:lnTo>
                  <a:lnTo>
                    <a:pt x="426408" y="426408"/>
                  </a:lnTo>
                  <a:lnTo>
                    <a:pt x="0" y="42640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kern="1200"/>
            </a:p>
          </p:txBody>
        </p:sp>
        <p:sp>
          <p:nvSpPr>
            <p:cNvPr id="44" name="Rectangle 43">
              <a:extLst>
                <a:ext uri="{FF2B5EF4-FFF2-40B4-BE49-F238E27FC236}">
                  <a16:creationId xmlns:a16="http://schemas.microsoft.com/office/drawing/2014/main" id="{3A68AE6E-6855-4A67-8531-0AF399A4C6E1}"/>
                </a:ext>
              </a:extLst>
            </p:cNvPr>
            <p:cNvSpPr/>
            <p:nvPr/>
          </p:nvSpPr>
          <p:spPr>
            <a:xfrm>
              <a:off x="6747536" y="3227591"/>
              <a:ext cx="426408" cy="426408"/>
            </a:xfrm>
            <a:prstGeom prst="rect">
              <a:avLst/>
            </a:prstGeom>
            <a:blipFill>
              <a:blip r:embed="rId15">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Straight Connector 44">
              <a:extLst>
                <a:ext uri="{FF2B5EF4-FFF2-40B4-BE49-F238E27FC236}">
                  <a16:creationId xmlns:a16="http://schemas.microsoft.com/office/drawing/2014/main" id="{4F831131-BDFE-46F0-9917-E5D427AC4C56}"/>
                </a:ext>
              </a:extLst>
            </p:cNvPr>
            <p:cNvSpPr/>
            <p:nvPr/>
          </p:nvSpPr>
          <p:spPr>
            <a:xfrm>
              <a:off x="6747536" y="3227591"/>
              <a:ext cx="42" cy="852816"/>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6" name="Freeform: Shape 45">
              <a:extLst>
                <a:ext uri="{FF2B5EF4-FFF2-40B4-BE49-F238E27FC236}">
                  <a16:creationId xmlns:a16="http://schemas.microsoft.com/office/drawing/2014/main" id="{DE5C0A69-8100-4B17-B1B3-31FA18F29E8C}"/>
                </a:ext>
              </a:extLst>
            </p:cNvPr>
            <p:cNvSpPr/>
            <p:nvPr/>
          </p:nvSpPr>
          <p:spPr>
            <a:xfrm>
              <a:off x="6747536" y="3654000"/>
              <a:ext cx="426408" cy="426408"/>
            </a:xfrm>
            <a:custGeom>
              <a:avLst/>
              <a:gdLst>
                <a:gd name="connsiteX0" fmla="*/ 0 w 426408"/>
                <a:gd name="connsiteY0" fmla="*/ 0 h 426408"/>
                <a:gd name="connsiteX1" fmla="*/ 426408 w 426408"/>
                <a:gd name="connsiteY1" fmla="*/ 0 h 426408"/>
                <a:gd name="connsiteX2" fmla="*/ 426408 w 426408"/>
                <a:gd name="connsiteY2" fmla="*/ 426408 h 426408"/>
                <a:gd name="connsiteX3" fmla="*/ 0 w 426408"/>
                <a:gd name="connsiteY3" fmla="*/ 426408 h 426408"/>
                <a:gd name="connsiteX4" fmla="*/ 0 w 426408"/>
                <a:gd name="connsiteY4" fmla="*/ 0 h 42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8" h="426408">
                  <a:moveTo>
                    <a:pt x="0" y="0"/>
                  </a:moveTo>
                  <a:lnTo>
                    <a:pt x="426408" y="0"/>
                  </a:lnTo>
                  <a:lnTo>
                    <a:pt x="426408" y="426408"/>
                  </a:lnTo>
                  <a:lnTo>
                    <a:pt x="0" y="42640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kern="1200"/>
            </a:p>
          </p:txBody>
        </p:sp>
      </p:grpSp>
      <p:pic>
        <p:nvPicPr>
          <p:cNvPr id="47" name="Picture 6" descr="Image">
            <a:extLst>
              <a:ext uri="{FF2B5EF4-FFF2-40B4-BE49-F238E27FC236}">
                <a16:creationId xmlns:a16="http://schemas.microsoft.com/office/drawing/2014/main" id="{3837434F-E9B2-475E-B71E-EB7A8C13302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6852"/>
          <a:stretch/>
        </p:blipFill>
        <p:spPr bwMode="auto">
          <a:xfrm>
            <a:off x="8887058" y="1079998"/>
            <a:ext cx="3294054" cy="21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98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Outline </a:t>
            </a:r>
          </a:p>
        </p:txBody>
      </p:sp>
      <p:sp>
        <p:nvSpPr>
          <p:cNvPr id="2" name="TextBox 1">
            <a:extLst>
              <a:ext uri="{FF2B5EF4-FFF2-40B4-BE49-F238E27FC236}">
                <a16:creationId xmlns:a16="http://schemas.microsoft.com/office/drawing/2014/main" id="{4F56EBAB-BA07-4CB3-B514-39CCD1A502CF}"/>
              </a:ext>
            </a:extLst>
          </p:cNvPr>
          <p:cNvSpPr txBox="1"/>
          <p:nvPr/>
        </p:nvSpPr>
        <p:spPr>
          <a:xfrm>
            <a:off x="2496000" y="1629000"/>
            <a:ext cx="7200000" cy="3323987"/>
          </a:xfrm>
          <a:prstGeom prst="rect">
            <a:avLst/>
          </a:prstGeom>
          <a:noFill/>
        </p:spPr>
        <p:txBody>
          <a:bodyPr wrap="square" rtlCol="0">
            <a:spAutoFit/>
          </a:bodyPr>
          <a:lstStyle/>
          <a:p>
            <a:pPr marL="342900" indent="-342900">
              <a:buFont typeface="Arial" panose="020B0604020202020204" pitchFamily="34" charset="0"/>
              <a:buChar char="•"/>
            </a:pPr>
            <a:r>
              <a:rPr lang="en-GB" sz="3000" b="1" dirty="0"/>
              <a:t>Young people </a:t>
            </a:r>
          </a:p>
          <a:p>
            <a:endParaRPr lang="en-GB" sz="3000" b="1" dirty="0"/>
          </a:p>
          <a:p>
            <a:pPr marL="342900" indent="-342900">
              <a:buFont typeface="Arial" panose="020B0604020202020204" pitchFamily="34" charset="0"/>
              <a:buChar char="•"/>
            </a:pPr>
            <a:endParaRPr lang="en-GB" sz="3000" b="1" dirty="0"/>
          </a:p>
          <a:p>
            <a:pPr marL="342900" indent="-342900">
              <a:buFont typeface="Arial" panose="020B0604020202020204" pitchFamily="34" charset="0"/>
              <a:buChar char="•"/>
            </a:pPr>
            <a:r>
              <a:rPr lang="en-GB" sz="3000" b="1" dirty="0"/>
              <a:t>Ethnicity </a:t>
            </a:r>
          </a:p>
          <a:p>
            <a:pPr marL="342900" indent="-342900">
              <a:buFont typeface="Arial" panose="020B0604020202020204" pitchFamily="34" charset="0"/>
              <a:buChar char="•"/>
            </a:pPr>
            <a:endParaRPr lang="en-GB" sz="3000" b="1" dirty="0"/>
          </a:p>
          <a:p>
            <a:pPr marL="342900" indent="-342900">
              <a:buFont typeface="Arial" panose="020B0604020202020204" pitchFamily="34" charset="0"/>
              <a:buChar char="•"/>
            </a:pPr>
            <a:endParaRPr lang="en-GB" sz="3000" b="1" dirty="0"/>
          </a:p>
          <a:p>
            <a:pPr marL="342900" indent="-342900">
              <a:buFont typeface="Arial" panose="020B0604020202020204" pitchFamily="34" charset="0"/>
              <a:buChar char="•"/>
            </a:pPr>
            <a:r>
              <a:rPr lang="en-GB" sz="3000" b="1" dirty="0"/>
              <a:t>Assessment after self-harm</a:t>
            </a:r>
          </a:p>
        </p:txBody>
      </p:sp>
    </p:spTree>
    <p:extLst>
      <p:ext uri="{BB962C8B-B14F-4D97-AF65-F5344CB8AC3E}">
        <p14:creationId xmlns:p14="http://schemas.microsoft.com/office/powerpoint/2010/main" val="150908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Outline </a:t>
            </a:r>
          </a:p>
        </p:txBody>
      </p:sp>
      <p:sp>
        <p:nvSpPr>
          <p:cNvPr id="2" name="TextBox 1">
            <a:extLst>
              <a:ext uri="{FF2B5EF4-FFF2-40B4-BE49-F238E27FC236}">
                <a16:creationId xmlns:a16="http://schemas.microsoft.com/office/drawing/2014/main" id="{4F56EBAB-BA07-4CB3-B514-39CCD1A502CF}"/>
              </a:ext>
            </a:extLst>
          </p:cNvPr>
          <p:cNvSpPr txBox="1"/>
          <p:nvPr/>
        </p:nvSpPr>
        <p:spPr>
          <a:xfrm>
            <a:off x="2496000" y="1629000"/>
            <a:ext cx="7200000" cy="3323987"/>
          </a:xfrm>
          <a:prstGeom prst="rect">
            <a:avLst/>
          </a:prstGeom>
          <a:noFill/>
        </p:spPr>
        <p:txBody>
          <a:bodyPr wrap="square" rtlCol="0">
            <a:spAutoFit/>
          </a:bodyPr>
          <a:lstStyle/>
          <a:p>
            <a:pPr marL="342900" indent="-342900">
              <a:buFont typeface="Arial" panose="020B0604020202020204" pitchFamily="34" charset="0"/>
              <a:buChar char="•"/>
            </a:pPr>
            <a:r>
              <a:rPr lang="en-GB" sz="3000" b="1" dirty="0"/>
              <a:t>Young people </a:t>
            </a:r>
          </a:p>
          <a:p>
            <a:pPr marL="342900" indent="-342900">
              <a:buFont typeface="Arial" panose="020B0604020202020204" pitchFamily="34" charset="0"/>
              <a:buChar char="•"/>
            </a:pPr>
            <a:endParaRPr lang="en-GB" sz="3000" dirty="0"/>
          </a:p>
          <a:p>
            <a:endParaRPr lang="en-GB" sz="3000" dirty="0">
              <a:solidFill>
                <a:srgbClr val="B2B2B2"/>
              </a:solidFill>
            </a:endParaRPr>
          </a:p>
          <a:p>
            <a:pPr marL="342900" indent="-342900">
              <a:buFont typeface="Arial" panose="020B0604020202020204" pitchFamily="34" charset="0"/>
              <a:buChar char="•"/>
            </a:pPr>
            <a:r>
              <a:rPr lang="en-GB" sz="3000" dirty="0">
                <a:solidFill>
                  <a:srgbClr val="B2B2B2"/>
                </a:solidFill>
              </a:rPr>
              <a:t>Ethnicity </a:t>
            </a: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r>
              <a:rPr lang="en-GB" sz="3000" dirty="0">
                <a:solidFill>
                  <a:srgbClr val="B2B2B2"/>
                </a:solidFill>
              </a:rPr>
              <a:t>Assessment after self-harm</a:t>
            </a:r>
          </a:p>
        </p:txBody>
      </p:sp>
    </p:spTree>
    <p:extLst>
      <p:ext uri="{BB962C8B-B14F-4D97-AF65-F5344CB8AC3E}">
        <p14:creationId xmlns:p14="http://schemas.microsoft.com/office/powerpoint/2010/main" val="349680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Young people</a:t>
            </a:r>
          </a:p>
        </p:txBody>
      </p:sp>
      <p:sp>
        <p:nvSpPr>
          <p:cNvPr id="3" name="TextBox 2">
            <a:extLst>
              <a:ext uri="{FF2B5EF4-FFF2-40B4-BE49-F238E27FC236}">
                <a16:creationId xmlns:a16="http://schemas.microsoft.com/office/drawing/2014/main" id="{09D7DF21-A02D-49B6-80F4-96D8E627D3EC}"/>
              </a:ext>
            </a:extLst>
          </p:cNvPr>
          <p:cNvSpPr txBox="1"/>
          <p:nvPr/>
        </p:nvSpPr>
        <p:spPr>
          <a:xfrm>
            <a:off x="0" y="6488413"/>
            <a:ext cx="7609840" cy="338554"/>
          </a:xfrm>
          <a:prstGeom prst="rect">
            <a:avLst/>
          </a:prstGeom>
          <a:noFill/>
        </p:spPr>
        <p:txBody>
          <a:bodyPr wrap="square" rtlCol="0">
            <a:spAutoFit/>
          </a:bodyPr>
          <a:lstStyle/>
          <a:p>
            <a:r>
              <a:rPr lang="en-GB" sz="800" b="0" i="0" dirty="0">
                <a:solidFill>
                  <a:srgbClr val="222222"/>
                </a:solidFill>
                <a:effectLst/>
              </a:rPr>
              <a:t>Cybulski L, Ashcroft DM, </a:t>
            </a:r>
            <a:r>
              <a:rPr lang="en-GB" sz="800" b="0" i="0" dirty="0" err="1">
                <a:solidFill>
                  <a:srgbClr val="222222"/>
                </a:solidFill>
                <a:effectLst/>
              </a:rPr>
              <a:t>Carr</a:t>
            </a:r>
            <a:r>
              <a:rPr lang="en-GB" sz="800" b="0" i="0" dirty="0">
                <a:solidFill>
                  <a:srgbClr val="222222"/>
                </a:solidFill>
                <a:effectLst/>
              </a:rPr>
              <a:t> MJ, Garg S, Chew-Graham CA, Kapur N, Webb RT. Temporal trends in annual incidence rates for psychiatric disorders and self-harm among children and adolescents in the UK, 2003–2018. BMC psychiatry. 2021 Dec;21(1):1-2.</a:t>
            </a:r>
            <a:endParaRPr lang="en-GB" sz="8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581703A4-C129-43CF-95D0-52364B3AA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98" y="1406012"/>
            <a:ext cx="3284270" cy="4375277"/>
          </a:xfrm>
          <a:prstGeom prst="rect">
            <a:avLst/>
          </a:prstGeom>
          <a:ln w="9525">
            <a:solidFill>
              <a:schemeClr val="tx1"/>
            </a:solidFill>
          </a:ln>
        </p:spPr>
      </p:pic>
      <p:pic>
        <p:nvPicPr>
          <p:cNvPr id="18" name="Picture 17" descr="Chart, line chart&#10;&#10;Description automatically generated">
            <a:extLst>
              <a:ext uri="{FF2B5EF4-FFF2-40B4-BE49-F238E27FC236}">
                <a16:creationId xmlns:a16="http://schemas.microsoft.com/office/drawing/2014/main" id="{837408BD-5505-45E0-8A43-DCC0FDD363E3}"/>
              </a:ext>
            </a:extLst>
          </p:cNvPr>
          <p:cNvPicPr>
            <a:picLocks noChangeAspect="1"/>
          </p:cNvPicPr>
          <p:nvPr/>
        </p:nvPicPr>
        <p:blipFill rotWithShape="1">
          <a:blip r:embed="rId3">
            <a:extLst>
              <a:ext uri="{28A0092B-C50C-407E-A947-70E740481C1C}">
                <a14:useLocalDpi xmlns:a14="http://schemas.microsoft.com/office/drawing/2010/main" val="0"/>
              </a:ext>
            </a:extLst>
          </a:blip>
          <a:srcRect r="48219"/>
          <a:stretch/>
        </p:blipFill>
        <p:spPr>
          <a:xfrm>
            <a:off x="3841595" y="1368823"/>
            <a:ext cx="8131656" cy="4580353"/>
          </a:xfrm>
          <a:prstGeom prst="rect">
            <a:avLst/>
          </a:prstGeom>
        </p:spPr>
      </p:pic>
    </p:spTree>
    <p:extLst>
      <p:ext uri="{BB962C8B-B14F-4D97-AF65-F5344CB8AC3E}">
        <p14:creationId xmlns:p14="http://schemas.microsoft.com/office/powerpoint/2010/main" val="118828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Young people</a:t>
            </a:r>
          </a:p>
        </p:txBody>
      </p:sp>
      <p:sp>
        <p:nvSpPr>
          <p:cNvPr id="3" name="TextBox 2">
            <a:extLst>
              <a:ext uri="{FF2B5EF4-FFF2-40B4-BE49-F238E27FC236}">
                <a16:creationId xmlns:a16="http://schemas.microsoft.com/office/drawing/2014/main" id="{09D7DF21-A02D-49B6-80F4-96D8E627D3EC}"/>
              </a:ext>
            </a:extLst>
          </p:cNvPr>
          <p:cNvSpPr txBox="1"/>
          <p:nvPr/>
        </p:nvSpPr>
        <p:spPr>
          <a:xfrm>
            <a:off x="0" y="6551439"/>
            <a:ext cx="7609840" cy="338554"/>
          </a:xfrm>
          <a:prstGeom prst="rect">
            <a:avLst/>
          </a:prstGeom>
          <a:noFill/>
        </p:spPr>
        <p:txBody>
          <a:bodyPr wrap="square" rtlCol="0">
            <a:spAutoFit/>
          </a:bodyPr>
          <a:lstStyle/>
          <a:p>
            <a:r>
              <a:rPr lang="en-GB" sz="800" b="0" i="0" dirty="0">
                <a:solidFill>
                  <a:srgbClr val="222222"/>
                </a:solidFill>
                <a:effectLst/>
              </a:rPr>
              <a:t>Cybulski L, Ashcroft DM, </a:t>
            </a:r>
            <a:r>
              <a:rPr lang="en-GB" sz="800" b="0" i="0" dirty="0" err="1">
                <a:solidFill>
                  <a:srgbClr val="222222"/>
                </a:solidFill>
                <a:effectLst/>
              </a:rPr>
              <a:t>Carr</a:t>
            </a:r>
            <a:r>
              <a:rPr lang="en-GB" sz="800" b="0" i="0" dirty="0">
                <a:solidFill>
                  <a:srgbClr val="222222"/>
                </a:solidFill>
                <a:effectLst/>
              </a:rPr>
              <a:t> MJ, Garg S, Chew‐Graham CA, Kapur N, Webb RT. Risk factors for nonfatal self‐harm and suicide among adolescents: two nested case–control studies conducted in the UK Clinical Practice Research Datalink. Journal of child psychology and psychiatry. 2021 Dec 4.</a:t>
            </a:r>
            <a:endParaRPr lang="en-GB" sz="8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E471817C-B9AD-4F97-B592-FEEBA523F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84" y="1295037"/>
            <a:ext cx="3758548" cy="4411743"/>
          </a:xfrm>
          <a:prstGeom prst="rect">
            <a:avLst/>
          </a:prstGeom>
          <a:ln w="9525">
            <a:solidFill>
              <a:schemeClr val="tx1"/>
            </a:solidFill>
          </a:ln>
        </p:spPr>
      </p:pic>
      <p:sp>
        <p:nvSpPr>
          <p:cNvPr id="9" name="TextBox 8">
            <a:extLst>
              <a:ext uri="{FF2B5EF4-FFF2-40B4-BE49-F238E27FC236}">
                <a16:creationId xmlns:a16="http://schemas.microsoft.com/office/drawing/2014/main" id="{DB4642E1-B1B6-476E-8B2A-E219A1A46320}"/>
              </a:ext>
            </a:extLst>
          </p:cNvPr>
          <p:cNvSpPr txBox="1"/>
          <p:nvPr/>
        </p:nvSpPr>
        <p:spPr>
          <a:xfrm>
            <a:off x="5051345" y="1711434"/>
            <a:ext cx="6419407" cy="3785652"/>
          </a:xfrm>
          <a:prstGeom prst="rect">
            <a:avLst/>
          </a:prstGeom>
          <a:noFill/>
          <a:ln>
            <a:solidFill>
              <a:schemeClr val="tx1"/>
            </a:solidFill>
          </a:ln>
        </p:spPr>
        <p:txBody>
          <a:bodyPr wrap="square" rtlCol="0">
            <a:spAutoFit/>
          </a:bodyPr>
          <a:lstStyle/>
          <a:p>
            <a:pPr algn="l" fontAlgn="base">
              <a:buFont typeface="Arial" panose="020B0604020202020204" pitchFamily="34" charset="0"/>
              <a:buChar char="•"/>
            </a:pPr>
            <a:r>
              <a:rPr lang="en-GB" sz="2400" b="0" i="0" dirty="0">
                <a:effectLst/>
              </a:rPr>
              <a:t>Most young people who had self-harmed (75%) or died from suicide (85%) had seen their GP in the previous year.</a:t>
            </a:r>
            <a:br>
              <a:rPr lang="en-GB" sz="2400" b="0" i="0" dirty="0">
                <a:effectLst/>
              </a:rPr>
            </a:br>
            <a:endParaRPr lang="en-GB" sz="2400" b="0" i="0" dirty="0">
              <a:effectLst/>
            </a:endParaRPr>
          </a:p>
          <a:p>
            <a:pPr algn="l" fontAlgn="base">
              <a:buFont typeface="Arial" panose="020B0604020202020204" pitchFamily="34" charset="0"/>
              <a:buChar char="•"/>
            </a:pPr>
            <a:r>
              <a:rPr lang="en-GB" sz="2400" b="0" i="0" dirty="0">
                <a:effectLst/>
              </a:rPr>
              <a:t>Around 2/3 of young people who had died from suicide had a history of previous self-harm. </a:t>
            </a:r>
            <a:br>
              <a:rPr lang="en-GB" sz="2400" b="0" i="0" dirty="0">
                <a:effectLst/>
              </a:rPr>
            </a:br>
            <a:endParaRPr lang="en-GB" sz="2400" b="0" i="0" dirty="0">
              <a:effectLst/>
            </a:endParaRPr>
          </a:p>
          <a:p>
            <a:pPr algn="l" fontAlgn="base">
              <a:buFont typeface="Arial" panose="020B0604020202020204" pitchFamily="34" charset="0"/>
              <a:buChar char="•"/>
            </a:pPr>
            <a:r>
              <a:rPr lang="en-GB" sz="2400" b="0" i="0" dirty="0">
                <a:effectLst/>
              </a:rPr>
              <a:t>Only one third of </a:t>
            </a:r>
            <a:r>
              <a:rPr lang="en-GB" sz="2400" b="0" i="0" dirty="0" smtClean="0">
                <a:effectLst/>
              </a:rPr>
              <a:t>young people </a:t>
            </a:r>
            <a:r>
              <a:rPr lang="en-GB" sz="2400" b="0" i="0" dirty="0">
                <a:effectLst/>
              </a:rPr>
              <a:t>had a recorded psychiatric diagnosis before their death or first self-harm event.</a:t>
            </a:r>
          </a:p>
        </p:txBody>
      </p:sp>
    </p:spTree>
    <p:extLst>
      <p:ext uri="{BB962C8B-B14F-4D97-AF65-F5344CB8AC3E}">
        <p14:creationId xmlns:p14="http://schemas.microsoft.com/office/powerpoint/2010/main" val="322557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 Self-harm in children under 12</a:t>
            </a:r>
            <a:r>
              <a:rPr lang="en-GB" dirty="0"/>
              <a:t/>
            </a:r>
            <a:br>
              <a:rPr lang="en-GB" dirty="0"/>
            </a:br>
            <a:endParaRPr lang="en-GB" dirty="0"/>
          </a:p>
        </p:txBody>
      </p:sp>
      <p:sp>
        <p:nvSpPr>
          <p:cNvPr id="3" name="TextBox 2">
            <a:extLst>
              <a:ext uri="{FF2B5EF4-FFF2-40B4-BE49-F238E27FC236}">
                <a16:creationId xmlns:a16="http://schemas.microsoft.com/office/drawing/2014/main" id="{09D7DF21-A02D-49B6-80F4-96D8E627D3EC}"/>
              </a:ext>
            </a:extLst>
          </p:cNvPr>
          <p:cNvSpPr txBox="1"/>
          <p:nvPr/>
        </p:nvSpPr>
        <p:spPr>
          <a:xfrm>
            <a:off x="0" y="6507748"/>
            <a:ext cx="7609840" cy="338554"/>
          </a:xfrm>
          <a:prstGeom prst="rect">
            <a:avLst/>
          </a:prstGeom>
          <a:noFill/>
        </p:spPr>
        <p:txBody>
          <a:bodyPr wrap="square" rtlCol="0">
            <a:spAutoFit/>
          </a:bodyPr>
          <a:lstStyle/>
          <a:p>
            <a:r>
              <a:rPr lang="en-GB" sz="800" b="0" i="0" dirty="0" err="1">
                <a:solidFill>
                  <a:srgbClr val="222222"/>
                </a:solidFill>
                <a:effectLst/>
              </a:rPr>
              <a:t>Geulayov</a:t>
            </a:r>
            <a:r>
              <a:rPr lang="en-GB" sz="800" b="0" i="0" dirty="0">
                <a:solidFill>
                  <a:srgbClr val="222222"/>
                </a:solidFill>
                <a:effectLst/>
              </a:rPr>
              <a:t> G, Casey D, Bale L, Brand F, Townsend E, Ness J, Rehman M, Waters K, Clements C, Farooq B, Kapur N. Self-harm in children 12 years and younger: characteristics and outcomes based on the Multicentre Study of Self-harm in England. Social psychiatry and psychiatric epidemiology. 2022 Jan;57(1):139-48..</a:t>
            </a:r>
            <a:endParaRPr lang="en-GB" sz="800" dirty="0">
              <a:cs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EE7007AA-381E-41C8-90D8-9962772D4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68" y="1416522"/>
            <a:ext cx="4702869" cy="4544100"/>
          </a:xfrm>
          <a:prstGeom prst="rect">
            <a:avLst/>
          </a:prstGeom>
          <a:ln w="9525">
            <a:solidFill>
              <a:schemeClr val="tx1"/>
            </a:solidFill>
          </a:ln>
        </p:spPr>
      </p:pic>
      <p:pic>
        <p:nvPicPr>
          <p:cNvPr id="7" name="Picture 6" descr="A picture containing diagram&#10;&#10;Description automatically generated">
            <a:extLst>
              <a:ext uri="{FF2B5EF4-FFF2-40B4-BE49-F238E27FC236}">
                <a16:creationId xmlns:a16="http://schemas.microsoft.com/office/drawing/2014/main" id="{E42745B5-B8C3-478F-BAD9-122022496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960" y="1811018"/>
            <a:ext cx="6279749" cy="3575332"/>
          </a:xfrm>
          <a:prstGeom prst="rect">
            <a:avLst/>
          </a:prstGeom>
          <a:ln>
            <a:solidFill>
              <a:schemeClr val="tx1"/>
            </a:solidFill>
          </a:ln>
        </p:spPr>
      </p:pic>
    </p:spTree>
    <p:extLst>
      <p:ext uri="{BB962C8B-B14F-4D97-AF65-F5344CB8AC3E}">
        <p14:creationId xmlns:p14="http://schemas.microsoft.com/office/powerpoint/2010/main" val="12136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Outline </a:t>
            </a:r>
          </a:p>
        </p:txBody>
      </p:sp>
      <p:sp>
        <p:nvSpPr>
          <p:cNvPr id="2" name="TextBox 1">
            <a:extLst>
              <a:ext uri="{FF2B5EF4-FFF2-40B4-BE49-F238E27FC236}">
                <a16:creationId xmlns:a16="http://schemas.microsoft.com/office/drawing/2014/main" id="{4F56EBAB-BA07-4CB3-B514-39CCD1A502CF}"/>
              </a:ext>
            </a:extLst>
          </p:cNvPr>
          <p:cNvSpPr txBox="1"/>
          <p:nvPr/>
        </p:nvSpPr>
        <p:spPr>
          <a:xfrm>
            <a:off x="2496000" y="1629000"/>
            <a:ext cx="7200000" cy="3323987"/>
          </a:xfrm>
          <a:prstGeom prst="rect">
            <a:avLst/>
          </a:prstGeom>
          <a:noFill/>
        </p:spPr>
        <p:txBody>
          <a:bodyPr wrap="square" rtlCol="0">
            <a:spAutoFit/>
          </a:bodyPr>
          <a:lstStyle/>
          <a:p>
            <a:pPr marL="342900" indent="-342900">
              <a:buFont typeface="Arial" panose="020B0604020202020204" pitchFamily="34" charset="0"/>
              <a:buChar char="•"/>
            </a:pPr>
            <a:r>
              <a:rPr lang="en-GB" sz="3000" dirty="0">
                <a:solidFill>
                  <a:srgbClr val="B2B2B2"/>
                </a:solidFill>
              </a:rPr>
              <a:t>Young people </a:t>
            </a:r>
          </a:p>
          <a:p>
            <a:endParaRPr lang="en-GB" sz="3000" dirty="0">
              <a:solidFill>
                <a:srgbClr val="B2B2B2"/>
              </a:solidFill>
            </a:endParaRP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r>
              <a:rPr lang="en-GB" sz="3000" b="1" dirty="0"/>
              <a:t>Ethnicity </a:t>
            </a: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endParaRPr lang="en-GB" sz="3000" dirty="0">
              <a:solidFill>
                <a:srgbClr val="B2B2B2"/>
              </a:solidFill>
            </a:endParaRPr>
          </a:p>
          <a:p>
            <a:pPr marL="342900" indent="-342900">
              <a:buFont typeface="Arial" panose="020B0604020202020204" pitchFamily="34" charset="0"/>
              <a:buChar char="•"/>
            </a:pPr>
            <a:r>
              <a:rPr lang="en-GB" sz="3000" dirty="0">
                <a:solidFill>
                  <a:schemeClr val="bg2">
                    <a:lumMod val="75000"/>
                  </a:schemeClr>
                </a:solidFill>
              </a:rPr>
              <a:t>Assessment after self-harm</a:t>
            </a:r>
          </a:p>
        </p:txBody>
      </p:sp>
    </p:spTree>
    <p:extLst>
      <p:ext uri="{BB962C8B-B14F-4D97-AF65-F5344CB8AC3E}">
        <p14:creationId xmlns:p14="http://schemas.microsoft.com/office/powerpoint/2010/main" val="250174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2298"/>
          <a:stretch/>
        </p:blipFill>
        <p:spPr>
          <a:xfrm>
            <a:off x="147055" y="1120288"/>
            <a:ext cx="12044945" cy="5385383"/>
          </a:xfrm>
          <a:prstGeom prst="rect">
            <a:avLst/>
          </a:prstGeom>
        </p:spPr>
      </p:pic>
      <p:sp>
        <p:nvSpPr>
          <p:cNvPr id="3" name="Rectangle 2"/>
          <p:cNvSpPr/>
          <p:nvPr/>
        </p:nvSpPr>
        <p:spPr>
          <a:xfrm>
            <a:off x="147055" y="6195884"/>
            <a:ext cx="873104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hlinkClick r:id="rId4"/>
              </a:rPr>
              <a:t>https://www.ons.gov.uk/peoplepopulationandcommunity/birthsdeathsandmarriages/deaths/articles/mortalityfromleadingcausesofdeathbyethnicgroupenglandandwales/2012to2019#other-causes-of-death</a:t>
            </a:r>
            <a:r>
              <a:rPr kumimoji="0" lang="en-GB" sz="1400" b="0" i="0" u="none" strike="noStrike" kern="1200" cap="none" spc="0" normalizeH="0" baseline="0" noProof="0" dirty="0">
                <a:ln>
                  <a:noFill/>
                </a:ln>
                <a:solidFill>
                  <a:srgbClr val="000000"/>
                </a:solidFill>
                <a:effectLst/>
                <a:uLnTx/>
                <a:uFillTx/>
                <a:latin typeface="Arial"/>
                <a:ea typeface="+mn-ea"/>
                <a:cs typeface="+mn-cs"/>
              </a:rPr>
              <a:t> </a:t>
            </a:r>
          </a:p>
        </p:txBody>
      </p:sp>
      <p:sp>
        <p:nvSpPr>
          <p:cNvPr id="4" name="Title 3">
            <a:extLst>
              <a:ext uri="{FF2B5EF4-FFF2-40B4-BE49-F238E27FC236}">
                <a16:creationId xmlns:a16="http://schemas.microsoft.com/office/drawing/2014/main" id="{B72A16AE-03DA-4566-9E65-381F6C8AB744}"/>
              </a:ext>
            </a:extLst>
          </p:cNvPr>
          <p:cNvSpPr>
            <a:spLocks noGrp="1"/>
          </p:cNvSpPr>
          <p:nvPr>
            <p:ph type="title"/>
          </p:nvPr>
        </p:nvSpPr>
        <p:spPr>
          <a:xfrm>
            <a:off x="0" y="168183"/>
            <a:ext cx="12192000" cy="738672"/>
          </a:xfrm>
        </p:spPr>
        <p:txBody>
          <a:bodyPr/>
          <a:lstStyle/>
          <a:p>
            <a:r>
              <a:rPr lang="en-GB" sz="2800" dirty="0"/>
              <a:t>Suicide and ethnicity</a:t>
            </a:r>
          </a:p>
        </p:txBody>
      </p:sp>
    </p:spTree>
    <p:extLst>
      <p:ext uri="{BB962C8B-B14F-4D97-AF65-F5344CB8AC3E}">
        <p14:creationId xmlns:p14="http://schemas.microsoft.com/office/powerpoint/2010/main" val="327504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BDFE-618A-483D-832D-743728CC38BA}"/>
              </a:ext>
            </a:extLst>
          </p:cNvPr>
          <p:cNvSpPr>
            <a:spLocks noGrp="1"/>
          </p:cNvSpPr>
          <p:nvPr>
            <p:ph type="title"/>
          </p:nvPr>
        </p:nvSpPr>
        <p:spPr/>
        <p:txBody>
          <a:bodyPr/>
          <a:lstStyle/>
          <a:p>
            <a:r>
              <a:rPr lang="en-GB" sz="2800" dirty="0"/>
              <a:t>Ethnicity</a:t>
            </a:r>
            <a:r>
              <a:rPr lang="en-GB" dirty="0"/>
              <a:t> </a:t>
            </a:r>
          </a:p>
        </p:txBody>
      </p:sp>
      <p:sp>
        <p:nvSpPr>
          <p:cNvPr id="3" name="TextBox 2">
            <a:extLst>
              <a:ext uri="{FF2B5EF4-FFF2-40B4-BE49-F238E27FC236}">
                <a16:creationId xmlns:a16="http://schemas.microsoft.com/office/drawing/2014/main" id="{09D7DF21-A02D-49B6-80F4-96D8E627D3EC}"/>
              </a:ext>
            </a:extLst>
          </p:cNvPr>
          <p:cNvSpPr txBox="1"/>
          <p:nvPr/>
        </p:nvSpPr>
        <p:spPr>
          <a:xfrm>
            <a:off x="0" y="6507748"/>
            <a:ext cx="7609840" cy="338554"/>
          </a:xfrm>
          <a:prstGeom prst="rect">
            <a:avLst/>
          </a:prstGeom>
          <a:noFill/>
        </p:spPr>
        <p:txBody>
          <a:bodyPr wrap="square" rtlCol="0">
            <a:spAutoFit/>
          </a:bodyPr>
          <a:lstStyle/>
          <a:p>
            <a:r>
              <a:rPr lang="en-GB" sz="800" b="0" i="0" dirty="0">
                <a:solidFill>
                  <a:srgbClr val="222222"/>
                </a:solidFill>
                <a:effectLst/>
              </a:rPr>
              <a:t>Hunt IM, Richards N, </a:t>
            </a:r>
            <a:r>
              <a:rPr lang="en-GB" sz="800" b="0" i="0" dirty="0" err="1">
                <a:solidFill>
                  <a:srgbClr val="222222"/>
                </a:solidFill>
                <a:effectLst/>
              </a:rPr>
              <a:t>Bhui</a:t>
            </a:r>
            <a:r>
              <a:rPr lang="en-GB" sz="800" b="0" i="0" dirty="0">
                <a:solidFill>
                  <a:srgbClr val="222222"/>
                </a:solidFill>
                <a:effectLst/>
              </a:rPr>
              <a:t> K, Ibrahim S, Turnbull P, </a:t>
            </a:r>
            <a:r>
              <a:rPr lang="en-GB" sz="800" b="0" i="0" dirty="0" err="1">
                <a:solidFill>
                  <a:srgbClr val="222222"/>
                </a:solidFill>
                <a:effectLst/>
              </a:rPr>
              <a:t>Halvorsrud</a:t>
            </a:r>
            <a:r>
              <a:rPr lang="en-GB" sz="800" b="0" i="0" dirty="0">
                <a:solidFill>
                  <a:srgbClr val="222222"/>
                </a:solidFill>
                <a:effectLst/>
              </a:rPr>
              <a:t> K, Saini P, </a:t>
            </a:r>
            <a:r>
              <a:rPr lang="en-GB" sz="800" b="0" i="0" dirty="0" err="1">
                <a:solidFill>
                  <a:srgbClr val="222222"/>
                </a:solidFill>
                <a:effectLst/>
              </a:rPr>
              <a:t>Kitson</a:t>
            </a:r>
            <a:r>
              <a:rPr lang="en-GB" sz="800" b="0" i="0" dirty="0">
                <a:solidFill>
                  <a:srgbClr val="222222"/>
                </a:solidFill>
                <a:effectLst/>
              </a:rPr>
              <a:t> S, Shaw J, Appleby L, Kapur N. Suicide rates by ethnic group among patients in contact with mental health services: an observational cohort study in England and Wales. The Lancet Psychiatry. 2021 Dec 1;8(12):1083-93.</a:t>
            </a:r>
            <a:endParaRPr lang="en-GB" sz="800" dirty="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7F53DA3C-886F-4743-B318-8B48314E0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66" y="1550019"/>
            <a:ext cx="3636160" cy="4403861"/>
          </a:xfrm>
          <a:prstGeom prst="rect">
            <a:avLst/>
          </a:prstGeom>
          <a:ln w="9525">
            <a:solidFill>
              <a:schemeClr val="tx1"/>
            </a:solidFill>
          </a:ln>
        </p:spPr>
      </p:pic>
      <p:graphicFrame>
        <p:nvGraphicFramePr>
          <p:cNvPr id="7" name="Chart 3"/>
          <p:cNvGraphicFramePr>
            <a:graphicFrameLocks/>
          </p:cNvGraphicFramePr>
          <p:nvPr>
            <p:extLst>
              <p:ext uri="{D42A27DB-BD31-4B8C-83A1-F6EECF244321}">
                <p14:modId xmlns:p14="http://schemas.microsoft.com/office/powerpoint/2010/main" val="2096170459"/>
              </p:ext>
            </p:extLst>
          </p:nvPr>
        </p:nvGraphicFramePr>
        <p:xfrm>
          <a:off x="4391526" y="1428852"/>
          <a:ext cx="7495674" cy="4646194"/>
        </p:xfrm>
        <a:graphic>
          <a:graphicData uri="http://schemas.openxmlformats.org/presentationml/2006/ole">
            <mc:AlternateContent xmlns:mc="http://schemas.openxmlformats.org/markup-compatibility/2006">
              <mc:Choice xmlns:v="urn:schemas-microsoft-com:vml" Requires="v">
                <p:oleObj spid="_x0000_s1031" name="Chart" r:id="rId4" imgW="8623144" imgH="4756127" progId="Excel.Chart.8">
                  <p:embed/>
                </p:oleObj>
              </mc:Choice>
              <mc:Fallback>
                <p:oleObj name="Chart" r:id="rId4" imgW="8623144" imgH="4756127" progId="Excel.Chart.8">
                  <p:embed/>
                  <p:pic>
                    <p:nvPicPr>
                      <p:cNvPr id="7" name="Chart 3"/>
                      <p:cNvPicPr>
                        <a:picLocks noChangeArrowheads="1"/>
                      </p:cNvPicPr>
                      <p:nvPr/>
                    </p:nvPicPr>
                    <p:blipFill>
                      <a:blip r:embed="rId5"/>
                      <a:srcRect/>
                      <a:stretch>
                        <a:fillRect/>
                      </a:stretch>
                    </p:blipFill>
                    <p:spPr bwMode="auto">
                      <a:xfrm>
                        <a:off x="4391526" y="1428852"/>
                        <a:ext cx="7495674" cy="46461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62629395"/>
      </p:ext>
    </p:extLst>
  </p:cSld>
  <p:clrMapOvr>
    <a:masterClrMapping/>
  </p:clrMapOvr>
</p:sld>
</file>

<file path=ppt/theme/theme1.xml><?xml version="1.0" encoding="utf-8"?>
<a:theme xmlns:a="http://schemas.openxmlformats.org/drawingml/2006/main" name="Theme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2301262-54BA-4082-BC44-DCE71F46C048}" vid="{BE05CBDD-88C7-4F0D-9D4D-99E8ADA8A712}"/>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2301262-54BA-4082-BC44-DCE71F46C048}" vid="{BE05CBDD-88C7-4F0D-9D4D-99E8ADA8A7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F6673513213E47851DA09FACF84433" ma:contentTypeVersion="4" ma:contentTypeDescription="Create a new document." ma:contentTypeScope="" ma:versionID="60fbe618366eb025c740a5b59748b21c">
  <xsd:schema xmlns:xsd="http://www.w3.org/2001/XMLSchema" xmlns:xs="http://www.w3.org/2001/XMLSchema" xmlns:p="http://schemas.microsoft.com/office/2006/metadata/properties" xmlns:ns3="db4257c5-c1bb-4f42-817a-c5ed313d6230" targetNamespace="http://schemas.microsoft.com/office/2006/metadata/properties" ma:root="true" ma:fieldsID="a90f7fda8f5a7056f34eeee6a99e7993" ns3:_="">
    <xsd:import namespace="db4257c5-c1bb-4f42-817a-c5ed313d623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4257c5-c1bb-4f42-817a-c5ed313d62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87777D-4C29-4BBA-8296-1CADB80FBE2D}">
  <ds:schemaRefs>
    <ds:schemaRef ds:uri="http://purl.org/dc/terms/"/>
    <ds:schemaRef ds:uri="http://schemas.microsoft.com/office/2006/documentManagement/types"/>
    <ds:schemaRef ds:uri="http://schemas.microsoft.com/office/2006/metadata/properties"/>
    <ds:schemaRef ds:uri="db4257c5-c1bb-4f42-817a-c5ed313d6230"/>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7495275-2A37-4AC2-9E16-FAB5444B16C3}">
  <ds:schemaRefs>
    <ds:schemaRef ds:uri="http://schemas.microsoft.com/sharepoint/v3/contenttype/forms"/>
  </ds:schemaRefs>
</ds:datastoreItem>
</file>

<file path=customXml/itemProps3.xml><?xml version="1.0" encoding="utf-8"?>
<ds:datastoreItem xmlns:ds="http://schemas.openxmlformats.org/officeDocument/2006/customXml" ds:itemID="{D60BA462-A603-40FB-AAA5-5197984D0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4257c5-c1bb-4f42-817a-c5ed313d6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1787</TotalTime>
  <Words>863</Words>
  <Application>Microsoft Office PowerPoint</Application>
  <PresentationFormat>Widescreen</PresentationFormat>
  <Paragraphs>102</Paragraphs>
  <Slides>19</Slides>
  <Notes>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0" baseType="lpstr">
      <vt:lpstr>ＭＳ Ｐゴシック</vt:lpstr>
      <vt:lpstr>Arial</vt:lpstr>
      <vt:lpstr>Calibri</vt:lpstr>
      <vt:lpstr>Calibri Light</vt:lpstr>
      <vt:lpstr>Times New Roman</vt:lpstr>
      <vt:lpstr>TwitterChirp</vt:lpstr>
      <vt:lpstr>Theme2</vt:lpstr>
      <vt:lpstr>Office Theme</vt:lpstr>
      <vt:lpstr>Custom Design</vt:lpstr>
      <vt:lpstr>Theme2</vt:lpstr>
      <vt:lpstr>Chart</vt:lpstr>
      <vt:lpstr>PowerPoint Presentation</vt:lpstr>
      <vt:lpstr>Outline </vt:lpstr>
      <vt:lpstr>Outline </vt:lpstr>
      <vt:lpstr>Young people</vt:lpstr>
      <vt:lpstr>Young people</vt:lpstr>
      <vt:lpstr> Self-harm in children under 12 </vt:lpstr>
      <vt:lpstr>Outline </vt:lpstr>
      <vt:lpstr>Suicide and ethnicity</vt:lpstr>
      <vt:lpstr>Ethnicity </vt:lpstr>
      <vt:lpstr>Ethnicity </vt:lpstr>
      <vt:lpstr>Ethnicity</vt:lpstr>
      <vt:lpstr>Outline </vt:lpstr>
      <vt:lpstr> Assessment after self-harm</vt:lpstr>
      <vt:lpstr>(Non) Assessment after self-harm</vt:lpstr>
      <vt:lpstr>Assessment after self-harm</vt:lpstr>
      <vt:lpstr>PowerPoint Presentation</vt:lpstr>
      <vt:lpstr>Outline </vt:lpstr>
      <vt:lpstr>PowerPoint Presentation</vt:lpstr>
      <vt:lpstr>Centre for Mental Health and Safety </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Graney</dc:creator>
  <cp:lastModifiedBy>Pauline Turnbull</cp:lastModifiedBy>
  <cp:revision>27</cp:revision>
  <cp:lastPrinted>2022-05-18T13:53:08Z</cp:lastPrinted>
  <dcterms:created xsi:type="dcterms:W3CDTF">2022-05-09T09:46:04Z</dcterms:created>
  <dcterms:modified xsi:type="dcterms:W3CDTF">2022-05-19T08:15:50Z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0x01010038F6673513213E47851DA09FACF84433</vt:lpwstr>
  </property>
</Properties>
</file>