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tiff" ContentType="image/tif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3" r:id="rId3"/>
    <p:sldId id="257" r:id="rId4"/>
    <p:sldId id="264" r:id="rId5"/>
    <p:sldId id="259" r:id="rId6"/>
    <p:sldId id="260" r:id="rId7"/>
    <p:sldId id="261" r:id="rId8"/>
    <p:sldId id="262" r:id="rId9"/>
    <p:sldId id="265" r:id="rId10"/>
    <p:sldId id="266" r:id="rId11"/>
    <p:sldId id="258"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A95C9"/>
    <a:srgbClr val="9FA7B4"/>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28" autoAdjust="0"/>
    <p:restoredTop sz="94660"/>
  </p:normalViewPr>
  <p:slideViewPr>
    <p:cSldViewPr snapToGrid="0" snapToObjects="1">
      <p:cViewPr>
        <p:scale>
          <a:sx n="150" d="100"/>
          <a:sy n="150" d="100"/>
        </p:scale>
        <p:origin x="3150"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C113CBCD-B8BD-2741-9867-EB4B5BDF9222}" type="datetimeFigureOut">
              <a:rPr lang="en-US" smtClean="0"/>
              <a:pPr/>
              <a:t>6/18/2012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4E6D5C-C701-4648-B92A-256A3D89EA3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C113CBCD-B8BD-2741-9867-EB4B5BDF9222}" type="datetimeFigureOut">
              <a:rPr lang="en-US" smtClean="0"/>
              <a:pPr/>
              <a:t>6/18/2012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4E6D5C-C701-4648-B92A-256A3D89EA3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C113CBCD-B8BD-2741-9867-EB4B5BDF9222}" type="datetimeFigureOut">
              <a:rPr lang="en-US" smtClean="0"/>
              <a:pPr/>
              <a:t>6/18/2012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4E6D5C-C701-4648-B92A-256A3D89EA3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C113CBCD-B8BD-2741-9867-EB4B5BDF9222}" type="datetimeFigureOut">
              <a:rPr lang="en-US" smtClean="0"/>
              <a:pPr/>
              <a:t>6/18/2012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4E6D5C-C701-4648-B92A-256A3D89EA3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C113CBCD-B8BD-2741-9867-EB4B5BDF9222}" type="datetimeFigureOut">
              <a:rPr lang="en-US" smtClean="0"/>
              <a:pPr/>
              <a:t>6/18/2012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4E6D5C-C701-4648-B92A-256A3D89EA3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C113CBCD-B8BD-2741-9867-EB4B5BDF9222}" type="datetimeFigureOut">
              <a:rPr lang="en-US" smtClean="0"/>
              <a:pPr/>
              <a:t>6/18/2012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4E6D5C-C701-4648-B92A-256A3D89EA3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C113CBCD-B8BD-2741-9867-EB4B5BDF9222}" type="datetimeFigureOut">
              <a:rPr lang="en-US" smtClean="0"/>
              <a:pPr/>
              <a:t>6/18/2012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44E6D5C-C701-4648-B92A-256A3D89EA3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C113CBCD-B8BD-2741-9867-EB4B5BDF9222}" type="datetimeFigureOut">
              <a:rPr lang="en-US" smtClean="0"/>
              <a:pPr/>
              <a:t>6/18/2012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44E6D5C-C701-4648-B92A-256A3D89EA3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13CBCD-B8BD-2741-9867-EB4B5BDF9222}" type="datetimeFigureOut">
              <a:rPr lang="en-US" smtClean="0"/>
              <a:pPr/>
              <a:t>6/18/2012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44E6D5C-C701-4648-B92A-256A3D89EA3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C113CBCD-B8BD-2741-9867-EB4B5BDF9222}" type="datetimeFigureOut">
              <a:rPr lang="en-US" smtClean="0"/>
              <a:pPr/>
              <a:t>6/18/2012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4E6D5C-C701-4648-B92A-256A3D89EA3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C113CBCD-B8BD-2741-9867-EB4B5BDF9222}" type="datetimeFigureOut">
              <a:rPr lang="en-US" smtClean="0"/>
              <a:pPr/>
              <a:t>6/18/2012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4E6D5C-C701-4648-B92A-256A3D89EA3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13CBCD-B8BD-2741-9867-EB4B5BDF9222}" type="datetimeFigureOut">
              <a:rPr lang="en-US" smtClean="0"/>
              <a:pPr/>
              <a:t>6/18/2012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4E6D5C-C701-4648-B92A-256A3D89EA3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73" name="Group 472"/>
          <p:cNvGrpSpPr/>
          <p:nvPr/>
        </p:nvGrpSpPr>
        <p:grpSpPr>
          <a:xfrm>
            <a:off x="94137" y="2632446"/>
            <a:ext cx="8973994" cy="890378"/>
            <a:chOff x="94137" y="2632446"/>
            <a:chExt cx="8973994" cy="890378"/>
          </a:xfrm>
        </p:grpSpPr>
        <p:grpSp>
          <p:nvGrpSpPr>
            <p:cNvPr id="389" name="Group 388"/>
            <p:cNvGrpSpPr/>
            <p:nvPr/>
          </p:nvGrpSpPr>
          <p:grpSpPr>
            <a:xfrm>
              <a:off x="94137" y="2632446"/>
              <a:ext cx="7855850" cy="890378"/>
              <a:chOff x="539200" y="2623360"/>
              <a:chExt cx="7855850" cy="890378"/>
            </a:xfrm>
          </p:grpSpPr>
          <p:grpSp>
            <p:nvGrpSpPr>
              <p:cNvPr id="6" name="Group 5"/>
              <p:cNvGrpSpPr>
                <a:grpSpLocks noChangeAspect="1"/>
              </p:cNvGrpSpPr>
              <p:nvPr/>
            </p:nvGrpSpPr>
            <p:grpSpPr>
              <a:xfrm>
                <a:off x="539200" y="2636172"/>
                <a:ext cx="1924653" cy="877566"/>
                <a:chOff x="5092483" y="6063058"/>
                <a:chExt cx="661367" cy="301558"/>
              </a:xfrm>
            </p:grpSpPr>
            <p:grpSp>
              <p:nvGrpSpPr>
                <p:cNvPr id="7" name="Group 94"/>
                <p:cNvGrpSpPr/>
                <p:nvPr/>
              </p:nvGrpSpPr>
              <p:grpSpPr>
                <a:xfrm>
                  <a:off x="5092483" y="6063058"/>
                  <a:ext cx="660374" cy="143995"/>
                  <a:chOff x="5092482" y="6063064"/>
                  <a:chExt cx="660374" cy="143995"/>
                </a:xfrm>
              </p:grpSpPr>
              <p:grpSp>
                <p:nvGrpSpPr>
                  <p:cNvPr id="37" name="Group 69"/>
                  <p:cNvGrpSpPr/>
                  <p:nvPr/>
                </p:nvGrpSpPr>
                <p:grpSpPr>
                  <a:xfrm>
                    <a:off x="5092482" y="6065843"/>
                    <a:ext cx="76569" cy="141216"/>
                    <a:chOff x="5448176" y="5927005"/>
                    <a:chExt cx="76569" cy="141216"/>
                  </a:xfrm>
                </p:grpSpPr>
                <p:cxnSp>
                  <p:nvCxnSpPr>
                    <p:cNvPr id="62" name="Straight Connector 61"/>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63" name="Straight Connector 62"/>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64" name="Oval 63"/>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38" name="Group 70"/>
                  <p:cNvGrpSpPr/>
                  <p:nvPr/>
                </p:nvGrpSpPr>
                <p:grpSpPr>
                  <a:xfrm>
                    <a:off x="5189283" y="6064214"/>
                    <a:ext cx="76569" cy="141216"/>
                    <a:chOff x="5448176" y="5927005"/>
                    <a:chExt cx="76569" cy="141216"/>
                  </a:xfrm>
                </p:grpSpPr>
                <p:cxnSp>
                  <p:nvCxnSpPr>
                    <p:cNvPr id="59" name="Straight Connector 58"/>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60" name="Straight Connector 59"/>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61" name="Oval 60"/>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39" name="Group 74"/>
                  <p:cNvGrpSpPr/>
                  <p:nvPr/>
                </p:nvGrpSpPr>
                <p:grpSpPr>
                  <a:xfrm>
                    <a:off x="5286050" y="6063465"/>
                    <a:ext cx="76569" cy="141216"/>
                    <a:chOff x="5448176" y="5927005"/>
                    <a:chExt cx="76569" cy="141216"/>
                  </a:xfrm>
                </p:grpSpPr>
                <p:cxnSp>
                  <p:nvCxnSpPr>
                    <p:cNvPr id="56" name="Straight Connector 55"/>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57" name="Straight Connector 56"/>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58" name="Oval 57"/>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40" name="Group 78"/>
                  <p:cNvGrpSpPr/>
                  <p:nvPr/>
                </p:nvGrpSpPr>
                <p:grpSpPr>
                  <a:xfrm>
                    <a:off x="5385378" y="6063812"/>
                    <a:ext cx="76569" cy="141216"/>
                    <a:chOff x="5448176" y="5927005"/>
                    <a:chExt cx="76569" cy="141216"/>
                  </a:xfrm>
                </p:grpSpPr>
                <p:cxnSp>
                  <p:nvCxnSpPr>
                    <p:cNvPr id="53" name="Straight Connector 52"/>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54" name="Straight Connector 53"/>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55" name="Oval 54"/>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41" name="Group 82"/>
                  <p:cNvGrpSpPr/>
                  <p:nvPr/>
                </p:nvGrpSpPr>
                <p:grpSpPr>
                  <a:xfrm>
                    <a:off x="5484083" y="6065442"/>
                    <a:ext cx="76569" cy="141216"/>
                    <a:chOff x="5448176" y="5927005"/>
                    <a:chExt cx="76569" cy="141216"/>
                  </a:xfrm>
                </p:grpSpPr>
                <p:cxnSp>
                  <p:nvCxnSpPr>
                    <p:cNvPr id="50" name="Straight Connector 49"/>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51" name="Straight Connector 50"/>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52" name="Oval 51"/>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42" name="Group 86"/>
                  <p:cNvGrpSpPr/>
                  <p:nvPr/>
                </p:nvGrpSpPr>
                <p:grpSpPr>
                  <a:xfrm>
                    <a:off x="5580668" y="6063064"/>
                    <a:ext cx="76569" cy="141216"/>
                    <a:chOff x="5448176" y="5927005"/>
                    <a:chExt cx="76569" cy="141216"/>
                  </a:xfrm>
                </p:grpSpPr>
                <p:cxnSp>
                  <p:nvCxnSpPr>
                    <p:cNvPr id="47" name="Straight Connector 46"/>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48" name="Straight Connector 47"/>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49" name="Oval 48"/>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43" name="Group 90"/>
                  <p:cNvGrpSpPr/>
                  <p:nvPr/>
                </p:nvGrpSpPr>
                <p:grpSpPr>
                  <a:xfrm>
                    <a:off x="5676287" y="6063813"/>
                    <a:ext cx="76569" cy="141216"/>
                    <a:chOff x="5448176" y="5927005"/>
                    <a:chExt cx="76569" cy="141216"/>
                  </a:xfrm>
                </p:grpSpPr>
                <p:cxnSp>
                  <p:nvCxnSpPr>
                    <p:cNvPr id="44" name="Straight Connector 43"/>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46" name="Oval 45"/>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grpSp>
              <p:nvGrpSpPr>
                <p:cNvPr id="8" name="Group 95"/>
                <p:cNvGrpSpPr/>
                <p:nvPr/>
              </p:nvGrpSpPr>
              <p:grpSpPr>
                <a:xfrm rot="10800000">
                  <a:off x="5093476" y="6220621"/>
                  <a:ext cx="660374" cy="143995"/>
                  <a:chOff x="5092482" y="6063064"/>
                  <a:chExt cx="660374" cy="143995"/>
                </a:xfrm>
              </p:grpSpPr>
              <p:grpSp>
                <p:nvGrpSpPr>
                  <p:cNvPr id="9" name="Group 69"/>
                  <p:cNvGrpSpPr/>
                  <p:nvPr/>
                </p:nvGrpSpPr>
                <p:grpSpPr>
                  <a:xfrm>
                    <a:off x="5092482" y="6065843"/>
                    <a:ext cx="76569" cy="141216"/>
                    <a:chOff x="5448176" y="5927005"/>
                    <a:chExt cx="76569" cy="141216"/>
                  </a:xfrm>
                </p:grpSpPr>
                <p:cxnSp>
                  <p:nvCxnSpPr>
                    <p:cNvPr id="34" name="Straight Connector 33"/>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35" name="Straight Connector 34"/>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36" name="Oval 35"/>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0" name="Group 70"/>
                  <p:cNvGrpSpPr/>
                  <p:nvPr/>
                </p:nvGrpSpPr>
                <p:grpSpPr>
                  <a:xfrm>
                    <a:off x="5189283" y="6064214"/>
                    <a:ext cx="76569" cy="141216"/>
                    <a:chOff x="5448176" y="5927005"/>
                    <a:chExt cx="76569" cy="141216"/>
                  </a:xfrm>
                </p:grpSpPr>
                <p:cxnSp>
                  <p:nvCxnSpPr>
                    <p:cNvPr id="31" name="Straight Connector 30"/>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33" name="Oval 32"/>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1" name="Group 74"/>
                  <p:cNvGrpSpPr/>
                  <p:nvPr/>
                </p:nvGrpSpPr>
                <p:grpSpPr>
                  <a:xfrm>
                    <a:off x="5286050" y="6063465"/>
                    <a:ext cx="76569" cy="141216"/>
                    <a:chOff x="5448176" y="5927005"/>
                    <a:chExt cx="76569" cy="141216"/>
                  </a:xfrm>
                </p:grpSpPr>
                <p:cxnSp>
                  <p:nvCxnSpPr>
                    <p:cNvPr id="28" name="Straight Connector 27"/>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30" name="Oval 29"/>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2" name="Group 78"/>
                  <p:cNvGrpSpPr/>
                  <p:nvPr/>
                </p:nvGrpSpPr>
                <p:grpSpPr>
                  <a:xfrm>
                    <a:off x="5385378" y="6063812"/>
                    <a:ext cx="76569" cy="141216"/>
                    <a:chOff x="5448176" y="5927005"/>
                    <a:chExt cx="76569" cy="141216"/>
                  </a:xfrm>
                </p:grpSpPr>
                <p:cxnSp>
                  <p:nvCxnSpPr>
                    <p:cNvPr id="25" name="Straight Connector 24"/>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7" name="Oval 26"/>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3" name="Group 82"/>
                  <p:cNvGrpSpPr/>
                  <p:nvPr/>
                </p:nvGrpSpPr>
                <p:grpSpPr>
                  <a:xfrm>
                    <a:off x="5484083" y="6065442"/>
                    <a:ext cx="76569" cy="141216"/>
                    <a:chOff x="5448176" y="5927005"/>
                    <a:chExt cx="76569" cy="141216"/>
                  </a:xfrm>
                </p:grpSpPr>
                <p:cxnSp>
                  <p:nvCxnSpPr>
                    <p:cNvPr id="22" name="Straight Connector 21"/>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4" name="Oval 23"/>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4" name="Group 86"/>
                  <p:cNvGrpSpPr/>
                  <p:nvPr/>
                </p:nvGrpSpPr>
                <p:grpSpPr>
                  <a:xfrm>
                    <a:off x="5580668" y="6063064"/>
                    <a:ext cx="76569" cy="141216"/>
                    <a:chOff x="5448176" y="5927005"/>
                    <a:chExt cx="76569" cy="141216"/>
                  </a:xfrm>
                </p:grpSpPr>
                <p:cxnSp>
                  <p:nvCxnSpPr>
                    <p:cNvPr id="19" name="Straight Connector 18"/>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1" name="Oval 20"/>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5" name="Group 90"/>
                  <p:cNvGrpSpPr/>
                  <p:nvPr/>
                </p:nvGrpSpPr>
                <p:grpSpPr>
                  <a:xfrm>
                    <a:off x="5676287" y="6063813"/>
                    <a:ext cx="76569" cy="141216"/>
                    <a:chOff x="5448176" y="5927005"/>
                    <a:chExt cx="76569" cy="141216"/>
                  </a:xfrm>
                </p:grpSpPr>
                <p:cxnSp>
                  <p:nvCxnSpPr>
                    <p:cNvPr id="16" name="Straight Connector 15"/>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18" name="Oval 17"/>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grpSp>
          <p:grpSp>
            <p:nvGrpSpPr>
              <p:cNvPr id="212" name="Group 211"/>
              <p:cNvGrpSpPr>
                <a:grpSpLocks noChangeAspect="1"/>
              </p:cNvGrpSpPr>
              <p:nvPr/>
            </p:nvGrpSpPr>
            <p:grpSpPr>
              <a:xfrm>
                <a:off x="2522384" y="2632826"/>
                <a:ext cx="1924653" cy="877566"/>
                <a:chOff x="5092483" y="6063058"/>
                <a:chExt cx="661367" cy="301558"/>
              </a:xfrm>
            </p:grpSpPr>
            <p:grpSp>
              <p:nvGrpSpPr>
                <p:cNvPr id="213" name="Group 94"/>
                <p:cNvGrpSpPr/>
                <p:nvPr/>
              </p:nvGrpSpPr>
              <p:grpSpPr>
                <a:xfrm>
                  <a:off x="5092483" y="6063058"/>
                  <a:ext cx="660374" cy="143995"/>
                  <a:chOff x="5092482" y="6063064"/>
                  <a:chExt cx="660374" cy="143995"/>
                </a:xfrm>
              </p:grpSpPr>
              <p:grpSp>
                <p:nvGrpSpPr>
                  <p:cNvPr id="243" name="Group 69"/>
                  <p:cNvGrpSpPr/>
                  <p:nvPr/>
                </p:nvGrpSpPr>
                <p:grpSpPr>
                  <a:xfrm>
                    <a:off x="5092482" y="6065843"/>
                    <a:ext cx="76569" cy="141216"/>
                    <a:chOff x="5448176" y="5927005"/>
                    <a:chExt cx="76569" cy="141216"/>
                  </a:xfrm>
                </p:grpSpPr>
                <p:cxnSp>
                  <p:nvCxnSpPr>
                    <p:cNvPr id="268" name="Straight Connector 267"/>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69" name="Straight Connector 268"/>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70" name="Oval 269"/>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244" name="Group 70"/>
                  <p:cNvGrpSpPr/>
                  <p:nvPr/>
                </p:nvGrpSpPr>
                <p:grpSpPr>
                  <a:xfrm>
                    <a:off x="5189283" y="6064214"/>
                    <a:ext cx="76569" cy="141216"/>
                    <a:chOff x="5448176" y="5927005"/>
                    <a:chExt cx="76569" cy="141216"/>
                  </a:xfrm>
                </p:grpSpPr>
                <p:cxnSp>
                  <p:nvCxnSpPr>
                    <p:cNvPr id="265" name="Straight Connector 264"/>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66" name="Straight Connector 265"/>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67" name="Oval 266"/>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245" name="Group 74"/>
                  <p:cNvGrpSpPr/>
                  <p:nvPr/>
                </p:nvGrpSpPr>
                <p:grpSpPr>
                  <a:xfrm>
                    <a:off x="5286050" y="6063465"/>
                    <a:ext cx="76569" cy="141216"/>
                    <a:chOff x="5448176" y="5927005"/>
                    <a:chExt cx="76569" cy="141216"/>
                  </a:xfrm>
                </p:grpSpPr>
                <p:cxnSp>
                  <p:nvCxnSpPr>
                    <p:cNvPr id="262" name="Straight Connector 261"/>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63" name="Straight Connector 262"/>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64" name="Oval 263"/>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246" name="Group 78"/>
                  <p:cNvGrpSpPr/>
                  <p:nvPr/>
                </p:nvGrpSpPr>
                <p:grpSpPr>
                  <a:xfrm>
                    <a:off x="5385378" y="6063812"/>
                    <a:ext cx="76569" cy="141216"/>
                    <a:chOff x="5448176" y="5927005"/>
                    <a:chExt cx="76569" cy="141216"/>
                  </a:xfrm>
                </p:grpSpPr>
                <p:cxnSp>
                  <p:nvCxnSpPr>
                    <p:cNvPr id="259" name="Straight Connector 258"/>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60" name="Straight Connector 259"/>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61" name="Oval 260"/>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247" name="Group 82"/>
                  <p:cNvGrpSpPr/>
                  <p:nvPr/>
                </p:nvGrpSpPr>
                <p:grpSpPr>
                  <a:xfrm>
                    <a:off x="5484083" y="6065442"/>
                    <a:ext cx="76569" cy="141216"/>
                    <a:chOff x="5448176" y="5927005"/>
                    <a:chExt cx="76569" cy="141216"/>
                  </a:xfrm>
                </p:grpSpPr>
                <p:cxnSp>
                  <p:nvCxnSpPr>
                    <p:cNvPr id="256" name="Straight Connector 255"/>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57" name="Straight Connector 256"/>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58" name="Oval 257"/>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248" name="Group 86"/>
                  <p:cNvGrpSpPr/>
                  <p:nvPr/>
                </p:nvGrpSpPr>
                <p:grpSpPr>
                  <a:xfrm>
                    <a:off x="5580668" y="6063064"/>
                    <a:ext cx="76569" cy="141216"/>
                    <a:chOff x="5448176" y="5927005"/>
                    <a:chExt cx="76569" cy="141216"/>
                  </a:xfrm>
                </p:grpSpPr>
                <p:cxnSp>
                  <p:nvCxnSpPr>
                    <p:cNvPr id="253" name="Straight Connector 252"/>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54" name="Straight Connector 253"/>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55" name="Oval 254"/>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249" name="Group 90"/>
                  <p:cNvGrpSpPr/>
                  <p:nvPr/>
                </p:nvGrpSpPr>
                <p:grpSpPr>
                  <a:xfrm>
                    <a:off x="5676287" y="6063813"/>
                    <a:ext cx="76569" cy="141216"/>
                    <a:chOff x="5448176" y="5927005"/>
                    <a:chExt cx="76569" cy="141216"/>
                  </a:xfrm>
                </p:grpSpPr>
                <p:cxnSp>
                  <p:nvCxnSpPr>
                    <p:cNvPr id="250" name="Straight Connector 249"/>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51" name="Straight Connector 250"/>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52" name="Oval 251"/>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grpSp>
              <p:nvGrpSpPr>
                <p:cNvPr id="214" name="Group 95"/>
                <p:cNvGrpSpPr/>
                <p:nvPr/>
              </p:nvGrpSpPr>
              <p:grpSpPr>
                <a:xfrm rot="10800000">
                  <a:off x="5093476" y="6220621"/>
                  <a:ext cx="660374" cy="143995"/>
                  <a:chOff x="5092482" y="6063064"/>
                  <a:chExt cx="660374" cy="143995"/>
                </a:xfrm>
              </p:grpSpPr>
              <p:grpSp>
                <p:nvGrpSpPr>
                  <p:cNvPr id="215" name="Group 69"/>
                  <p:cNvGrpSpPr/>
                  <p:nvPr/>
                </p:nvGrpSpPr>
                <p:grpSpPr>
                  <a:xfrm>
                    <a:off x="5092482" y="6065843"/>
                    <a:ext cx="76569" cy="141216"/>
                    <a:chOff x="5448176" y="5927005"/>
                    <a:chExt cx="76569" cy="141216"/>
                  </a:xfrm>
                </p:grpSpPr>
                <p:cxnSp>
                  <p:nvCxnSpPr>
                    <p:cNvPr id="240" name="Straight Connector 239"/>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41" name="Straight Connector 240"/>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42" name="Oval 241"/>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216" name="Group 70"/>
                  <p:cNvGrpSpPr/>
                  <p:nvPr/>
                </p:nvGrpSpPr>
                <p:grpSpPr>
                  <a:xfrm>
                    <a:off x="5189283" y="6064214"/>
                    <a:ext cx="76569" cy="141216"/>
                    <a:chOff x="5448176" y="5927005"/>
                    <a:chExt cx="76569" cy="141216"/>
                  </a:xfrm>
                </p:grpSpPr>
                <p:cxnSp>
                  <p:nvCxnSpPr>
                    <p:cNvPr id="237" name="Straight Connector 236"/>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38" name="Straight Connector 237"/>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39" name="Oval 238"/>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217" name="Group 74"/>
                  <p:cNvGrpSpPr/>
                  <p:nvPr/>
                </p:nvGrpSpPr>
                <p:grpSpPr>
                  <a:xfrm>
                    <a:off x="5286050" y="6063465"/>
                    <a:ext cx="76569" cy="141216"/>
                    <a:chOff x="5448176" y="5927005"/>
                    <a:chExt cx="76569" cy="141216"/>
                  </a:xfrm>
                </p:grpSpPr>
                <p:cxnSp>
                  <p:nvCxnSpPr>
                    <p:cNvPr id="234" name="Straight Connector 233"/>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35" name="Straight Connector 234"/>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36" name="Oval 235"/>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218" name="Group 78"/>
                  <p:cNvGrpSpPr/>
                  <p:nvPr/>
                </p:nvGrpSpPr>
                <p:grpSpPr>
                  <a:xfrm>
                    <a:off x="5385378" y="6063812"/>
                    <a:ext cx="76569" cy="141216"/>
                    <a:chOff x="5448176" y="5927005"/>
                    <a:chExt cx="76569" cy="141216"/>
                  </a:xfrm>
                </p:grpSpPr>
                <p:cxnSp>
                  <p:nvCxnSpPr>
                    <p:cNvPr id="231" name="Straight Connector 230"/>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32" name="Straight Connector 231"/>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33" name="Oval 232"/>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219" name="Group 82"/>
                  <p:cNvGrpSpPr/>
                  <p:nvPr/>
                </p:nvGrpSpPr>
                <p:grpSpPr>
                  <a:xfrm>
                    <a:off x="5484083" y="6065442"/>
                    <a:ext cx="76569" cy="141216"/>
                    <a:chOff x="5448176" y="5927005"/>
                    <a:chExt cx="76569" cy="141216"/>
                  </a:xfrm>
                </p:grpSpPr>
                <p:cxnSp>
                  <p:nvCxnSpPr>
                    <p:cNvPr id="228" name="Straight Connector 227"/>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29" name="Straight Connector 228"/>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30" name="Oval 229"/>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220" name="Group 86"/>
                  <p:cNvGrpSpPr/>
                  <p:nvPr/>
                </p:nvGrpSpPr>
                <p:grpSpPr>
                  <a:xfrm>
                    <a:off x="5580668" y="6063064"/>
                    <a:ext cx="76569" cy="141216"/>
                    <a:chOff x="5448176" y="5927005"/>
                    <a:chExt cx="76569" cy="141216"/>
                  </a:xfrm>
                </p:grpSpPr>
                <p:cxnSp>
                  <p:nvCxnSpPr>
                    <p:cNvPr id="225" name="Straight Connector 224"/>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26" name="Straight Connector 225"/>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27" name="Oval 226"/>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221" name="Group 90"/>
                  <p:cNvGrpSpPr/>
                  <p:nvPr/>
                </p:nvGrpSpPr>
                <p:grpSpPr>
                  <a:xfrm>
                    <a:off x="5676287" y="6063813"/>
                    <a:ext cx="76569" cy="141216"/>
                    <a:chOff x="5448176" y="5927005"/>
                    <a:chExt cx="76569" cy="141216"/>
                  </a:xfrm>
                </p:grpSpPr>
                <p:cxnSp>
                  <p:nvCxnSpPr>
                    <p:cNvPr id="222" name="Straight Connector 221"/>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23" name="Straight Connector 222"/>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24" name="Oval 223"/>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grpSp>
          <p:grpSp>
            <p:nvGrpSpPr>
              <p:cNvPr id="271" name="Group 270"/>
              <p:cNvGrpSpPr>
                <a:grpSpLocks noChangeAspect="1"/>
              </p:cNvGrpSpPr>
              <p:nvPr/>
            </p:nvGrpSpPr>
            <p:grpSpPr>
              <a:xfrm>
                <a:off x="4506299" y="2625526"/>
                <a:ext cx="1924653" cy="877566"/>
                <a:chOff x="5092483" y="6063058"/>
                <a:chExt cx="661367" cy="301558"/>
              </a:xfrm>
            </p:grpSpPr>
            <p:grpSp>
              <p:nvGrpSpPr>
                <p:cNvPr id="272" name="Group 94"/>
                <p:cNvGrpSpPr/>
                <p:nvPr/>
              </p:nvGrpSpPr>
              <p:grpSpPr>
                <a:xfrm>
                  <a:off x="5092483" y="6063058"/>
                  <a:ext cx="660374" cy="143995"/>
                  <a:chOff x="5092482" y="6063064"/>
                  <a:chExt cx="660374" cy="143995"/>
                </a:xfrm>
              </p:grpSpPr>
              <p:grpSp>
                <p:nvGrpSpPr>
                  <p:cNvPr id="302" name="Group 69"/>
                  <p:cNvGrpSpPr/>
                  <p:nvPr/>
                </p:nvGrpSpPr>
                <p:grpSpPr>
                  <a:xfrm>
                    <a:off x="5092482" y="6065843"/>
                    <a:ext cx="76569" cy="141216"/>
                    <a:chOff x="5448176" y="5927005"/>
                    <a:chExt cx="76569" cy="141216"/>
                  </a:xfrm>
                </p:grpSpPr>
                <p:cxnSp>
                  <p:nvCxnSpPr>
                    <p:cNvPr id="327" name="Straight Connector 326"/>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328" name="Straight Connector 327"/>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329" name="Oval 328"/>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303" name="Group 70"/>
                  <p:cNvGrpSpPr/>
                  <p:nvPr/>
                </p:nvGrpSpPr>
                <p:grpSpPr>
                  <a:xfrm>
                    <a:off x="5189283" y="6064214"/>
                    <a:ext cx="76569" cy="141216"/>
                    <a:chOff x="5448176" y="5927005"/>
                    <a:chExt cx="76569" cy="141216"/>
                  </a:xfrm>
                </p:grpSpPr>
                <p:cxnSp>
                  <p:nvCxnSpPr>
                    <p:cNvPr id="324" name="Straight Connector 323"/>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325" name="Straight Connector 324"/>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326" name="Oval 325"/>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304" name="Group 74"/>
                  <p:cNvGrpSpPr/>
                  <p:nvPr/>
                </p:nvGrpSpPr>
                <p:grpSpPr>
                  <a:xfrm>
                    <a:off x="5286050" y="6063465"/>
                    <a:ext cx="76569" cy="141216"/>
                    <a:chOff x="5448176" y="5927005"/>
                    <a:chExt cx="76569" cy="141216"/>
                  </a:xfrm>
                </p:grpSpPr>
                <p:cxnSp>
                  <p:nvCxnSpPr>
                    <p:cNvPr id="321" name="Straight Connector 320"/>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322" name="Straight Connector 321"/>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323" name="Oval 322"/>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305" name="Group 78"/>
                  <p:cNvGrpSpPr/>
                  <p:nvPr/>
                </p:nvGrpSpPr>
                <p:grpSpPr>
                  <a:xfrm>
                    <a:off x="5385378" y="6063812"/>
                    <a:ext cx="76569" cy="141216"/>
                    <a:chOff x="5448176" y="5927005"/>
                    <a:chExt cx="76569" cy="141216"/>
                  </a:xfrm>
                </p:grpSpPr>
                <p:cxnSp>
                  <p:nvCxnSpPr>
                    <p:cNvPr id="318" name="Straight Connector 317"/>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319" name="Straight Connector 318"/>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320" name="Oval 319"/>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306" name="Group 82"/>
                  <p:cNvGrpSpPr/>
                  <p:nvPr/>
                </p:nvGrpSpPr>
                <p:grpSpPr>
                  <a:xfrm>
                    <a:off x="5484083" y="6065442"/>
                    <a:ext cx="76569" cy="141216"/>
                    <a:chOff x="5448176" y="5927005"/>
                    <a:chExt cx="76569" cy="141216"/>
                  </a:xfrm>
                </p:grpSpPr>
                <p:cxnSp>
                  <p:nvCxnSpPr>
                    <p:cNvPr id="315" name="Straight Connector 314"/>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316" name="Straight Connector 315"/>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317" name="Oval 316"/>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307" name="Group 86"/>
                  <p:cNvGrpSpPr/>
                  <p:nvPr/>
                </p:nvGrpSpPr>
                <p:grpSpPr>
                  <a:xfrm>
                    <a:off x="5580668" y="6063064"/>
                    <a:ext cx="76569" cy="141216"/>
                    <a:chOff x="5448176" y="5927005"/>
                    <a:chExt cx="76569" cy="141216"/>
                  </a:xfrm>
                </p:grpSpPr>
                <p:cxnSp>
                  <p:nvCxnSpPr>
                    <p:cNvPr id="312" name="Straight Connector 311"/>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313" name="Straight Connector 312"/>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314" name="Oval 313"/>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308" name="Group 90"/>
                  <p:cNvGrpSpPr/>
                  <p:nvPr/>
                </p:nvGrpSpPr>
                <p:grpSpPr>
                  <a:xfrm>
                    <a:off x="5676287" y="6063813"/>
                    <a:ext cx="76569" cy="141216"/>
                    <a:chOff x="5448176" y="5927005"/>
                    <a:chExt cx="76569" cy="141216"/>
                  </a:xfrm>
                </p:grpSpPr>
                <p:cxnSp>
                  <p:nvCxnSpPr>
                    <p:cNvPr id="309" name="Straight Connector 308"/>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310" name="Straight Connector 309"/>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311" name="Oval 310"/>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grpSp>
              <p:nvGrpSpPr>
                <p:cNvPr id="273" name="Group 95"/>
                <p:cNvGrpSpPr/>
                <p:nvPr/>
              </p:nvGrpSpPr>
              <p:grpSpPr>
                <a:xfrm rot="10800000">
                  <a:off x="5093476" y="6220621"/>
                  <a:ext cx="660374" cy="143995"/>
                  <a:chOff x="5092482" y="6063064"/>
                  <a:chExt cx="660374" cy="143995"/>
                </a:xfrm>
              </p:grpSpPr>
              <p:grpSp>
                <p:nvGrpSpPr>
                  <p:cNvPr id="274" name="Group 69"/>
                  <p:cNvGrpSpPr/>
                  <p:nvPr/>
                </p:nvGrpSpPr>
                <p:grpSpPr>
                  <a:xfrm>
                    <a:off x="5092482" y="6065843"/>
                    <a:ext cx="76569" cy="141216"/>
                    <a:chOff x="5448176" y="5927005"/>
                    <a:chExt cx="76569" cy="141216"/>
                  </a:xfrm>
                </p:grpSpPr>
                <p:cxnSp>
                  <p:nvCxnSpPr>
                    <p:cNvPr id="299" name="Straight Connector 298"/>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300" name="Straight Connector 299"/>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301" name="Oval 300"/>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275" name="Group 70"/>
                  <p:cNvGrpSpPr/>
                  <p:nvPr/>
                </p:nvGrpSpPr>
                <p:grpSpPr>
                  <a:xfrm>
                    <a:off x="5189283" y="6064214"/>
                    <a:ext cx="76569" cy="141216"/>
                    <a:chOff x="5448176" y="5927005"/>
                    <a:chExt cx="76569" cy="141216"/>
                  </a:xfrm>
                </p:grpSpPr>
                <p:cxnSp>
                  <p:nvCxnSpPr>
                    <p:cNvPr id="296" name="Straight Connector 295"/>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97" name="Straight Connector 296"/>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98" name="Oval 297"/>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276" name="Group 74"/>
                  <p:cNvGrpSpPr/>
                  <p:nvPr/>
                </p:nvGrpSpPr>
                <p:grpSpPr>
                  <a:xfrm>
                    <a:off x="5286050" y="6063465"/>
                    <a:ext cx="76569" cy="141216"/>
                    <a:chOff x="5448176" y="5927005"/>
                    <a:chExt cx="76569" cy="141216"/>
                  </a:xfrm>
                </p:grpSpPr>
                <p:cxnSp>
                  <p:nvCxnSpPr>
                    <p:cNvPr id="293" name="Straight Connector 292"/>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94" name="Straight Connector 293"/>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95" name="Oval 294"/>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277" name="Group 78"/>
                  <p:cNvGrpSpPr/>
                  <p:nvPr/>
                </p:nvGrpSpPr>
                <p:grpSpPr>
                  <a:xfrm>
                    <a:off x="5385378" y="6063812"/>
                    <a:ext cx="76569" cy="141216"/>
                    <a:chOff x="5448176" y="5927005"/>
                    <a:chExt cx="76569" cy="141216"/>
                  </a:xfrm>
                </p:grpSpPr>
                <p:cxnSp>
                  <p:nvCxnSpPr>
                    <p:cNvPr id="290" name="Straight Connector 289"/>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91" name="Straight Connector 290"/>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92" name="Oval 291"/>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278" name="Group 82"/>
                  <p:cNvGrpSpPr/>
                  <p:nvPr/>
                </p:nvGrpSpPr>
                <p:grpSpPr>
                  <a:xfrm>
                    <a:off x="5484083" y="6065442"/>
                    <a:ext cx="76569" cy="141216"/>
                    <a:chOff x="5448176" y="5927005"/>
                    <a:chExt cx="76569" cy="141216"/>
                  </a:xfrm>
                </p:grpSpPr>
                <p:cxnSp>
                  <p:nvCxnSpPr>
                    <p:cNvPr id="287" name="Straight Connector 286"/>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88" name="Straight Connector 287"/>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89" name="Oval 288"/>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279" name="Group 86"/>
                  <p:cNvGrpSpPr/>
                  <p:nvPr/>
                </p:nvGrpSpPr>
                <p:grpSpPr>
                  <a:xfrm>
                    <a:off x="5580668" y="6063064"/>
                    <a:ext cx="76569" cy="141216"/>
                    <a:chOff x="5448176" y="5927005"/>
                    <a:chExt cx="76569" cy="141216"/>
                  </a:xfrm>
                </p:grpSpPr>
                <p:cxnSp>
                  <p:nvCxnSpPr>
                    <p:cNvPr id="284" name="Straight Connector 283"/>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85" name="Straight Connector 284"/>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86" name="Oval 285"/>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280" name="Group 90"/>
                  <p:cNvGrpSpPr/>
                  <p:nvPr/>
                </p:nvGrpSpPr>
                <p:grpSpPr>
                  <a:xfrm>
                    <a:off x="5676287" y="6063813"/>
                    <a:ext cx="76569" cy="141216"/>
                    <a:chOff x="5448176" y="5927005"/>
                    <a:chExt cx="76569" cy="141216"/>
                  </a:xfrm>
                </p:grpSpPr>
                <p:cxnSp>
                  <p:nvCxnSpPr>
                    <p:cNvPr id="281" name="Straight Connector 280"/>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82" name="Straight Connector 281"/>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83" name="Oval 282"/>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grpSp>
          <p:grpSp>
            <p:nvGrpSpPr>
              <p:cNvPr id="330" name="Group 329"/>
              <p:cNvGrpSpPr>
                <a:grpSpLocks noChangeAspect="1"/>
              </p:cNvGrpSpPr>
              <p:nvPr/>
            </p:nvGrpSpPr>
            <p:grpSpPr>
              <a:xfrm>
                <a:off x="6470397" y="2623360"/>
                <a:ext cx="1924653" cy="877566"/>
                <a:chOff x="5092483" y="6063058"/>
                <a:chExt cx="661367" cy="301558"/>
              </a:xfrm>
            </p:grpSpPr>
            <p:grpSp>
              <p:nvGrpSpPr>
                <p:cNvPr id="331" name="Group 94"/>
                <p:cNvGrpSpPr/>
                <p:nvPr/>
              </p:nvGrpSpPr>
              <p:grpSpPr>
                <a:xfrm>
                  <a:off x="5092483" y="6063058"/>
                  <a:ext cx="660374" cy="143995"/>
                  <a:chOff x="5092482" y="6063064"/>
                  <a:chExt cx="660374" cy="143995"/>
                </a:xfrm>
              </p:grpSpPr>
              <p:grpSp>
                <p:nvGrpSpPr>
                  <p:cNvPr id="361" name="Group 69"/>
                  <p:cNvGrpSpPr/>
                  <p:nvPr/>
                </p:nvGrpSpPr>
                <p:grpSpPr>
                  <a:xfrm>
                    <a:off x="5092482" y="6065843"/>
                    <a:ext cx="76569" cy="141216"/>
                    <a:chOff x="5448176" y="5927005"/>
                    <a:chExt cx="76569" cy="141216"/>
                  </a:xfrm>
                </p:grpSpPr>
                <p:cxnSp>
                  <p:nvCxnSpPr>
                    <p:cNvPr id="386" name="Straight Connector 385"/>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387" name="Straight Connector 386"/>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388" name="Oval 387"/>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362" name="Group 70"/>
                  <p:cNvGrpSpPr/>
                  <p:nvPr/>
                </p:nvGrpSpPr>
                <p:grpSpPr>
                  <a:xfrm>
                    <a:off x="5189283" y="6064214"/>
                    <a:ext cx="76569" cy="141216"/>
                    <a:chOff x="5448176" y="5927005"/>
                    <a:chExt cx="76569" cy="141216"/>
                  </a:xfrm>
                </p:grpSpPr>
                <p:cxnSp>
                  <p:nvCxnSpPr>
                    <p:cNvPr id="383" name="Straight Connector 382"/>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384" name="Straight Connector 383"/>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385" name="Oval 384"/>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363" name="Group 74"/>
                  <p:cNvGrpSpPr/>
                  <p:nvPr/>
                </p:nvGrpSpPr>
                <p:grpSpPr>
                  <a:xfrm>
                    <a:off x="5286050" y="6063465"/>
                    <a:ext cx="76569" cy="141216"/>
                    <a:chOff x="5448176" y="5927005"/>
                    <a:chExt cx="76569" cy="141216"/>
                  </a:xfrm>
                </p:grpSpPr>
                <p:cxnSp>
                  <p:nvCxnSpPr>
                    <p:cNvPr id="380" name="Straight Connector 379"/>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381" name="Straight Connector 380"/>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382" name="Oval 381"/>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364" name="Group 78"/>
                  <p:cNvGrpSpPr/>
                  <p:nvPr/>
                </p:nvGrpSpPr>
                <p:grpSpPr>
                  <a:xfrm>
                    <a:off x="5385378" y="6063812"/>
                    <a:ext cx="76569" cy="141216"/>
                    <a:chOff x="5448176" y="5927005"/>
                    <a:chExt cx="76569" cy="141216"/>
                  </a:xfrm>
                </p:grpSpPr>
                <p:cxnSp>
                  <p:nvCxnSpPr>
                    <p:cNvPr id="377" name="Straight Connector 376"/>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378" name="Straight Connector 377"/>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379" name="Oval 378"/>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365" name="Group 82"/>
                  <p:cNvGrpSpPr/>
                  <p:nvPr/>
                </p:nvGrpSpPr>
                <p:grpSpPr>
                  <a:xfrm>
                    <a:off x="5484083" y="6065442"/>
                    <a:ext cx="76569" cy="141216"/>
                    <a:chOff x="5448176" y="5927005"/>
                    <a:chExt cx="76569" cy="141216"/>
                  </a:xfrm>
                </p:grpSpPr>
                <p:cxnSp>
                  <p:nvCxnSpPr>
                    <p:cNvPr id="374" name="Straight Connector 373"/>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375" name="Straight Connector 374"/>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376" name="Oval 375"/>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366" name="Group 86"/>
                  <p:cNvGrpSpPr/>
                  <p:nvPr/>
                </p:nvGrpSpPr>
                <p:grpSpPr>
                  <a:xfrm>
                    <a:off x="5580668" y="6063064"/>
                    <a:ext cx="76569" cy="141216"/>
                    <a:chOff x="5448176" y="5927005"/>
                    <a:chExt cx="76569" cy="141216"/>
                  </a:xfrm>
                </p:grpSpPr>
                <p:cxnSp>
                  <p:nvCxnSpPr>
                    <p:cNvPr id="371" name="Straight Connector 370"/>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372" name="Straight Connector 371"/>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373" name="Oval 372"/>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367" name="Group 90"/>
                  <p:cNvGrpSpPr/>
                  <p:nvPr/>
                </p:nvGrpSpPr>
                <p:grpSpPr>
                  <a:xfrm>
                    <a:off x="5676287" y="6063813"/>
                    <a:ext cx="76569" cy="141216"/>
                    <a:chOff x="5448176" y="5927005"/>
                    <a:chExt cx="76569" cy="141216"/>
                  </a:xfrm>
                </p:grpSpPr>
                <p:cxnSp>
                  <p:nvCxnSpPr>
                    <p:cNvPr id="368" name="Straight Connector 367"/>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369" name="Straight Connector 368"/>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370" name="Oval 369"/>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grpSp>
              <p:nvGrpSpPr>
                <p:cNvPr id="332" name="Group 95"/>
                <p:cNvGrpSpPr/>
                <p:nvPr/>
              </p:nvGrpSpPr>
              <p:grpSpPr>
                <a:xfrm rot="10800000">
                  <a:off x="5093476" y="6220621"/>
                  <a:ext cx="660374" cy="143995"/>
                  <a:chOff x="5092482" y="6063064"/>
                  <a:chExt cx="660374" cy="143995"/>
                </a:xfrm>
              </p:grpSpPr>
              <p:grpSp>
                <p:nvGrpSpPr>
                  <p:cNvPr id="333" name="Group 69"/>
                  <p:cNvGrpSpPr/>
                  <p:nvPr/>
                </p:nvGrpSpPr>
                <p:grpSpPr>
                  <a:xfrm>
                    <a:off x="5092482" y="6065843"/>
                    <a:ext cx="76569" cy="141216"/>
                    <a:chOff x="5448176" y="5927005"/>
                    <a:chExt cx="76569" cy="141216"/>
                  </a:xfrm>
                </p:grpSpPr>
                <p:cxnSp>
                  <p:nvCxnSpPr>
                    <p:cNvPr id="358" name="Straight Connector 357"/>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359" name="Straight Connector 358"/>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360" name="Oval 359"/>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334" name="Group 70"/>
                  <p:cNvGrpSpPr/>
                  <p:nvPr/>
                </p:nvGrpSpPr>
                <p:grpSpPr>
                  <a:xfrm>
                    <a:off x="5189283" y="6064214"/>
                    <a:ext cx="76569" cy="141216"/>
                    <a:chOff x="5448176" y="5927005"/>
                    <a:chExt cx="76569" cy="141216"/>
                  </a:xfrm>
                </p:grpSpPr>
                <p:cxnSp>
                  <p:nvCxnSpPr>
                    <p:cNvPr id="355" name="Straight Connector 354"/>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356" name="Straight Connector 355"/>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357" name="Oval 356"/>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335" name="Group 74"/>
                  <p:cNvGrpSpPr/>
                  <p:nvPr/>
                </p:nvGrpSpPr>
                <p:grpSpPr>
                  <a:xfrm>
                    <a:off x="5286050" y="6063465"/>
                    <a:ext cx="76569" cy="141216"/>
                    <a:chOff x="5448176" y="5927005"/>
                    <a:chExt cx="76569" cy="141216"/>
                  </a:xfrm>
                </p:grpSpPr>
                <p:cxnSp>
                  <p:nvCxnSpPr>
                    <p:cNvPr id="352" name="Straight Connector 351"/>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353" name="Straight Connector 352"/>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354" name="Oval 353"/>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336" name="Group 78"/>
                  <p:cNvGrpSpPr/>
                  <p:nvPr/>
                </p:nvGrpSpPr>
                <p:grpSpPr>
                  <a:xfrm>
                    <a:off x="5385378" y="6063812"/>
                    <a:ext cx="76569" cy="141216"/>
                    <a:chOff x="5448176" y="5927005"/>
                    <a:chExt cx="76569" cy="141216"/>
                  </a:xfrm>
                </p:grpSpPr>
                <p:cxnSp>
                  <p:nvCxnSpPr>
                    <p:cNvPr id="349" name="Straight Connector 348"/>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350" name="Straight Connector 349"/>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351" name="Oval 350"/>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337" name="Group 82"/>
                  <p:cNvGrpSpPr/>
                  <p:nvPr/>
                </p:nvGrpSpPr>
                <p:grpSpPr>
                  <a:xfrm>
                    <a:off x="5484083" y="6065442"/>
                    <a:ext cx="76569" cy="141216"/>
                    <a:chOff x="5448176" y="5927005"/>
                    <a:chExt cx="76569" cy="141216"/>
                  </a:xfrm>
                </p:grpSpPr>
                <p:cxnSp>
                  <p:nvCxnSpPr>
                    <p:cNvPr id="346" name="Straight Connector 345"/>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347" name="Straight Connector 346"/>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348" name="Oval 347"/>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338" name="Group 86"/>
                  <p:cNvGrpSpPr/>
                  <p:nvPr/>
                </p:nvGrpSpPr>
                <p:grpSpPr>
                  <a:xfrm>
                    <a:off x="5580668" y="6063064"/>
                    <a:ext cx="76569" cy="141216"/>
                    <a:chOff x="5448176" y="5927005"/>
                    <a:chExt cx="76569" cy="141216"/>
                  </a:xfrm>
                </p:grpSpPr>
                <p:cxnSp>
                  <p:nvCxnSpPr>
                    <p:cNvPr id="343" name="Straight Connector 342"/>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344" name="Straight Connector 343"/>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345" name="Oval 344"/>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339" name="Group 90"/>
                  <p:cNvGrpSpPr/>
                  <p:nvPr/>
                </p:nvGrpSpPr>
                <p:grpSpPr>
                  <a:xfrm>
                    <a:off x="5676287" y="6063813"/>
                    <a:ext cx="76569" cy="141216"/>
                    <a:chOff x="5448176" y="5927005"/>
                    <a:chExt cx="76569" cy="141216"/>
                  </a:xfrm>
                </p:grpSpPr>
                <p:cxnSp>
                  <p:nvCxnSpPr>
                    <p:cNvPr id="340" name="Straight Connector 339"/>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341" name="Straight Connector 340"/>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342" name="Oval 341"/>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grpSp>
        </p:grpSp>
        <p:grpSp>
          <p:nvGrpSpPr>
            <p:cNvPr id="439" name="Group 69"/>
            <p:cNvGrpSpPr/>
            <p:nvPr/>
          </p:nvGrpSpPr>
          <p:grpSpPr>
            <a:xfrm>
              <a:off x="7992947" y="2641551"/>
              <a:ext cx="222824" cy="410954"/>
              <a:chOff x="5448176" y="5927005"/>
              <a:chExt cx="76569" cy="141216"/>
            </a:xfrm>
          </p:grpSpPr>
          <p:cxnSp>
            <p:nvCxnSpPr>
              <p:cNvPr id="470" name="Straight Connector 469"/>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471" name="Straight Connector 470"/>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472" name="Oval 471"/>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441" name="Group 70"/>
            <p:cNvGrpSpPr/>
            <p:nvPr/>
          </p:nvGrpSpPr>
          <p:grpSpPr>
            <a:xfrm>
              <a:off x="8274649" y="2636811"/>
              <a:ext cx="222824" cy="410954"/>
              <a:chOff x="5448176" y="5927005"/>
              <a:chExt cx="76569" cy="141216"/>
            </a:xfrm>
          </p:grpSpPr>
          <p:cxnSp>
            <p:nvCxnSpPr>
              <p:cNvPr id="467" name="Straight Connector 466"/>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468" name="Straight Connector 467"/>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469" name="Oval 468"/>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447" name="Group 74"/>
            <p:cNvGrpSpPr/>
            <p:nvPr/>
          </p:nvGrpSpPr>
          <p:grpSpPr>
            <a:xfrm>
              <a:off x="8556252" y="2634631"/>
              <a:ext cx="222824" cy="410954"/>
              <a:chOff x="5448176" y="5927005"/>
              <a:chExt cx="76569" cy="141216"/>
            </a:xfrm>
          </p:grpSpPr>
          <p:cxnSp>
            <p:nvCxnSpPr>
              <p:cNvPr id="464" name="Straight Connector 463"/>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465" name="Straight Connector 464"/>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466" name="Oval 465"/>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448" name="Group 78"/>
            <p:cNvGrpSpPr/>
            <p:nvPr/>
          </p:nvGrpSpPr>
          <p:grpSpPr>
            <a:xfrm>
              <a:off x="8845307" y="2635641"/>
              <a:ext cx="222824" cy="410954"/>
              <a:chOff x="5448176" y="5927005"/>
              <a:chExt cx="76569" cy="141216"/>
            </a:xfrm>
          </p:grpSpPr>
          <p:cxnSp>
            <p:nvCxnSpPr>
              <p:cNvPr id="461" name="Straight Connector 460"/>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462" name="Straight Connector 461"/>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463" name="Oval 462"/>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404" name="Group 78"/>
            <p:cNvGrpSpPr/>
            <p:nvPr/>
          </p:nvGrpSpPr>
          <p:grpSpPr>
            <a:xfrm rot="10800000">
              <a:off x="8842418" y="3097881"/>
              <a:ext cx="222824" cy="410954"/>
              <a:chOff x="5448176" y="5927005"/>
              <a:chExt cx="76569" cy="141216"/>
            </a:xfrm>
          </p:grpSpPr>
          <p:cxnSp>
            <p:nvCxnSpPr>
              <p:cNvPr id="419" name="Straight Connector 418"/>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420" name="Straight Connector 419"/>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421" name="Oval 420"/>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405" name="Group 82"/>
            <p:cNvGrpSpPr/>
            <p:nvPr/>
          </p:nvGrpSpPr>
          <p:grpSpPr>
            <a:xfrm rot="10800000">
              <a:off x="8555175" y="3093138"/>
              <a:ext cx="222824" cy="410954"/>
              <a:chOff x="5448176" y="5927005"/>
              <a:chExt cx="76569" cy="141216"/>
            </a:xfrm>
          </p:grpSpPr>
          <p:cxnSp>
            <p:nvCxnSpPr>
              <p:cNvPr id="416" name="Straight Connector 415"/>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417" name="Straight Connector 416"/>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418" name="Oval 417"/>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406" name="Group 86"/>
            <p:cNvGrpSpPr/>
            <p:nvPr/>
          </p:nvGrpSpPr>
          <p:grpSpPr>
            <a:xfrm rot="10800000">
              <a:off x="8274102" y="3100058"/>
              <a:ext cx="222824" cy="410954"/>
              <a:chOff x="5448176" y="5927005"/>
              <a:chExt cx="76569" cy="141216"/>
            </a:xfrm>
          </p:grpSpPr>
          <p:cxnSp>
            <p:nvCxnSpPr>
              <p:cNvPr id="411" name="Straight Connector 410"/>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413" name="Straight Connector 412"/>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415" name="Oval 414"/>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407" name="Group 90"/>
            <p:cNvGrpSpPr/>
            <p:nvPr/>
          </p:nvGrpSpPr>
          <p:grpSpPr>
            <a:xfrm rot="10800000">
              <a:off x="7995840" y="3097879"/>
              <a:ext cx="222824" cy="410954"/>
              <a:chOff x="5448176" y="5927005"/>
              <a:chExt cx="76569" cy="141216"/>
            </a:xfrm>
          </p:grpSpPr>
          <p:cxnSp>
            <p:nvCxnSpPr>
              <p:cNvPr id="408" name="Straight Connector 407"/>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409" name="Straight Connector 408"/>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410" name="Oval 409"/>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sp>
        <p:nvSpPr>
          <p:cNvPr id="474" name="TextBox 473"/>
          <p:cNvSpPr txBox="1"/>
          <p:nvPr/>
        </p:nvSpPr>
        <p:spPr>
          <a:xfrm>
            <a:off x="10721" y="6488668"/>
            <a:ext cx="2648707" cy="369332"/>
          </a:xfrm>
          <a:prstGeom prst="rect">
            <a:avLst/>
          </a:prstGeom>
          <a:noFill/>
        </p:spPr>
        <p:txBody>
          <a:bodyPr wrap="square" rtlCol="0">
            <a:spAutoFit/>
          </a:bodyPr>
          <a:lstStyle/>
          <a:p>
            <a:r>
              <a:rPr lang="en-US" i="1" dirty="0" smtClean="0"/>
              <a:t>Cytoplasm</a:t>
            </a:r>
            <a:r>
              <a:rPr lang="en-US" dirty="0" smtClean="0"/>
              <a:t> (Inside)</a:t>
            </a:r>
            <a:endParaRPr lang="en-US" dirty="0"/>
          </a:p>
        </p:txBody>
      </p:sp>
      <p:sp>
        <p:nvSpPr>
          <p:cNvPr id="475" name="TextBox 474"/>
          <p:cNvSpPr txBox="1"/>
          <p:nvPr/>
        </p:nvSpPr>
        <p:spPr>
          <a:xfrm>
            <a:off x="10721" y="0"/>
            <a:ext cx="3905351" cy="369332"/>
          </a:xfrm>
          <a:prstGeom prst="rect">
            <a:avLst/>
          </a:prstGeom>
          <a:noFill/>
        </p:spPr>
        <p:txBody>
          <a:bodyPr wrap="square" rtlCol="0">
            <a:spAutoFit/>
          </a:bodyPr>
          <a:lstStyle/>
          <a:p>
            <a:r>
              <a:rPr lang="en-US" i="1" dirty="0" smtClean="0"/>
              <a:t>Extracellular environment </a:t>
            </a:r>
            <a:r>
              <a:rPr lang="en-US" dirty="0" smtClean="0"/>
              <a:t>(Outside)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71133" y="0"/>
            <a:ext cx="5858934" cy="6617196"/>
          </a:xfrm>
          <a:prstGeom prst="rect">
            <a:avLst/>
          </a:prstGeom>
          <a:noFill/>
        </p:spPr>
        <p:txBody>
          <a:bodyPr wrap="square" rtlCol="0">
            <a:spAutoFit/>
          </a:bodyPr>
          <a:lstStyle/>
          <a:p>
            <a:pPr algn="ctr"/>
            <a:endParaRPr lang="en-US" sz="9600" dirty="0" smtClean="0">
              <a:solidFill>
                <a:schemeClr val="accent4">
                  <a:lumMod val="60000"/>
                  <a:lumOff val="40000"/>
                </a:schemeClr>
              </a:solidFill>
            </a:endParaRPr>
          </a:p>
          <a:p>
            <a:pPr algn="ctr"/>
            <a:r>
              <a:rPr lang="en-US" sz="20000" dirty="0" smtClean="0">
                <a:solidFill>
                  <a:schemeClr val="accent4"/>
                </a:solidFill>
              </a:rPr>
              <a:t>K</a:t>
            </a:r>
            <a:r>
              <a:rPr lang="en-US" sz="20000" baseline="30000" dirty="0" smtClean="0">
                <a:solidFill>
                  <a:schemeClr val="accent4"/>
                </a:solidFill>
              </a:rPr>
              <a:t>+</a:t>
            </a:r>
          </a:p>
          <a:p>
            <a:pPr algn="ctr"/>
            <a:endParaRPr lang="en-US" sz="9600" baseline="30000" dirty="0" smtClean="0"/>
          </a:p>
          <a:p>
            <a:pPr algn="ctr"/>
            <a:r>
              <a:rPr lang="en-US" sz="9600" baseline="30000" dirty="0" smtClean="0"/>
              <a:t>(potassium ion)</a:t>
            </a:r>
            <a:endParaRPr lang="en-US" sz="9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04333" y="711200"/>
            <a:ext cx="7188200" cy="3139321"/>
          </a:xfrm>
          <a:prstGeom prst="rect">
            <a:avLst/>
          </a:prstGeom>
          <a:noFill/>
        </p:spPr>
        <p:txBody>
          <a:bodyPr wrap="square" rtlCol="0">
            <a:spAutoFit/>
          </a:bodyPr>
          <a:lstStyle/>
          <a:p>
            <a:r>
              <a:rPr lang="en-US" dirty="0" smtClean="0"/>
              <a:t>Other ideas</a:t>
            </a:r>
          </a:p>
          <a:p>
            <a:pPr>
              <a:buFont typeface="Arial"/>
              <a:buChar char="•"/>
            </a:pPr>
            <a:endParaRPr lang="en-US" dirty="0" smtClean="0"/>
          </a:p>
          <a:p>
            <a:endParaRPr lang="en-US" dirty="0" smtClean="0"/>
          </a:p>
          <a:p>
            <a:pPr>
              <a:buFont typeface="Arial"/>
              <a:buChar char="•"/>
            </a:pPr>
            <a:r>
              <a:rPr lang="en-US" dirty="0" smtClean="0"/>
              <a:t>Build 3D membrane – </a:t>
            </a:r>
            <a:r>
              <a:rPr lang="en-US" dirty="0" err="1" smtClean="0"/>
              <a:t>Playdoh</a:t>
            </a:r>
            <a:r>
              <a:rPr lang="en-US" dirty="0" smtClean="0"/>
              <a:t> membrane, insert proteins? See </a:t>
            </a:r>
            <a:r>
              <a:rPr lang="en-US" dirty="0" err="1" smtClean="0"/>
              <a:t>http://teach.genetics.utah.edu/content/begin/cells/print/BuildAMembrane.pdf</a:t>
            </a:r>
            <a:endParaRPr lang="en-US" dirty="0" smtClean="0"/>
          </a:p>
          <a:p>
            <a:pPr>
              <a:buFont typeface="Arial"/>
              <a:buChar char="•"/>
            </a:pPr>
            <a:endParaRPr lang="en-US" dirty="0" smtClean="0"/>
          </a:p>
          <a:p>
            <a:pPr>
              <a:buFont typeface="Arial"/>
              <a:buChar char="•"/>
            </a:pPr>
            <a:r>
              <a:rPr lang="en-US" dirty="0" smtClean="0"/>
              <a:t>Model cell – </a:t>
            </a:r>
            <a:r>
              <a:rPr lang="en-US" dirty="0" err="1" smtClean="0"/>
              <a:t>papier</a:t>
            </a:r>
            <a:r>
              <a:rPr lang="en-US" dirty="0" smtClean="0"/>
              <a:t> </a:t>
            </a:r>
            <a:r>
              <a:rPr lang="en-US" dirty="0" err="1" smtClean="0"/>
              <a:t>mache</a:t>
            </a:r>
            <a:r>
              <a:rPr lang="en-US" dirty="0" smtClean="0"/>
              <a:t> round balloon with inserted tubes for channels, etc. Can ask students to try and identify types </a:t>
            </a:r>
            <a:r>
              <a:rPr lang="en-US" smtClean="0"/>
              <a:t>of proteins.</a:t>
            </a:r>
          </a:p>
          <a:p>
            <a:pPr>
              <a:buFont typeface="Arial"/>
              <a:buChar char="•"/>
            </a:pPr>
            <a:endParaRPr lang="en-US" dirty="0" smtClean="0"/>
          </a:p>
          <a:p>
            <a:pPr>
              <a:buFont typeface="Arial"/>
              <a:buChar char="•"/>
            </a:pPr>
            <a:r>
              <a:rPr lang="en-US" dirty="0" smtClean="0"/>
              <a:t>Cell cookies?</a:t>
            </a:r>
          </a:p>
          <a:p>
            <a:endParaRPr lang="en-US"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6954929" y="4808210"/>
            <a:ext cx="1302404" cy="1586796"/>
            <a:chOff x="6044910" y="4413291"/>
            <a:chExt cx="1302404" cy="1586796"/>
          </a:xfrm>
        </p:grpSpPr>
        <p:sp>
          <p:nvSpPr>
            <p:cNvPr id="5" name="Can 4"/>
            <p:cNvSpPr/>
            <p:nvPr/>
          </p:nvSpPr>
          <p:spPr>
            <a:xfrm>
              <a:off x="6044910" y="4413291"/>
              <a:ext cx="1302404" cy="1510592"/>
            </a:xfrm>
            <a:prstGeom prst="can">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a:off x="6444183" y="4514895"/>
              <a:ext cx="504525" cy="235511"/>
            </a:xfrm>
            <a:prstGeom prst="ellipse">
              <a:avLst/>
            </a:prstGeom>
            <a:ln w="9525" cap="flat"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6444183" y="4636950"/>
              <a:ext cx="504525" cy="125306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6447076" y="5764576"/>
              <a:ext cx="504525" cy="235511"/>
            </a:xfrm>
            <a:prstGeom prst="ellipse">
              <a:avLst/>
            </a:prstGeom>
            <a:solidFill>
              <a:srgbClr val="FFFFFF"/>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9" name="Group 8"/>
          <p:cNvGrpSpPr/>
          <p:nvPr/>
        </p:nvGrpSpPr>
        <p:grpSpPr>
          <a:xfrm>
            <a:off x="557617" y="4790058"/>
            <a:ext cx="2097355" cy="1613414"/>
            <a:chOff x="1094496" y="4279385"/>
            <a:chExt cx="2097355" cy="1613414"/>
          </a:xfrm>
        </p:grpSpPr>
        <p:sp>
          <p:nvSpPr>
            <p:cNvPr id="10" name="Rectangle 9"/>
            <p:cNvSpPr/>
            <p:nvPr/>
          </p:nvSpPr>
          <p:spPr>
            <a:xfrm>
              <a:off x="2068957" y="4680503"/>
              <a:ext cx="332374" cy="848562"/>
            </a:xfrm>
            <a:prstGeom prst="rect">
              <a:avLst/>
            </a:prstGeom>
            <a:effectLst/>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11" name="Rectangle 10"/>
            <p:cNvSpPr/>
            <p:nvPr/>
          </p:nvSpPr>
          <p:spPr>
            <a:xfrm>
              <a:off x="2693987" y="4680503"/>
              <a:ext cx="332374" cy="848562"/>
            </a:xfrm>
            <a:prstGeom prst="rect">
              <a:avLst/>
            </a:prstGeom>
            <a:effectLst/>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12" name="Rectangle 11"/>
            <p:cNvSpPr/>
            <p:nvPr/>
          </p:nvSpPr>
          <p:spPr>
            <a:xfrm>
              <a:off x="1454980" y="4680503"/>
              <a:ext cx="332374" cy="848562"/>
            </a:xfrm>
            <a:prstGeom prst="rect">
              <a:avLst/>
            </a:prstGeom>
            <a:effectLst/>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cxnSp>
          <p:nvCxnSpPr>
            <p:cNvPr id="13" name="Curved Connector 12"/>
            <p:cNvCxnSpPr>
              <a:stCxn id="12" idx="0"/>
              <a:endCxn id="10" idx="0"/>
            </p:cNvCxnSpPr>
            <p:nvPr/>
          </p:nvCxnSpPr>
          <p:spPr>
            <a:xfrm rot="5400000" flipH="1" flipV="1">
              <a:off x="1928155" y="4373515"/>
              <a:ext cx="1588" cy="613977"/>
            </a:xfrm>
            <a:prstGeom prst="curvedConnector3">
              <a:avLst>
                <a:gd name="adj1" fmla="val 14395466"/>
              </a:avLst>
            </a:prstGeom>
            <a:ln w="60325" cap="flat" cmpd="sng" algn="ctr">
              <a:solidFill>
                <a:schemeClr val="accent4">
                  <a:lumMod val="60000"/>
                  <a:lumOff val="40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4" name="Curved Connector 13"/>
            <p:cNvCxnSpPr>
              <a:stCxn id="10" idx="2"/>
              <a:endCxn id="11" idx="2"/>
            </p:cNvCxnSpPr>
            <p:nvPr/>
          </p:nvCxnSpPr>
          <p:spPr>
            <a:xfrm rot="16200000" flipH="1">
              <a:off x="2547659" y="5216550"/>
              <a:ext cx="1588" cy="625030"/>
            </a:xfrm>
            <a:prstGeom prst="curvedConnector3">
              <a:avLst>
                <a:gd name="adj1" fmla="val 14395466"/>
              </a:avLst>
            </a:prstGeom>
            <a:ln w="60325" cap="flat" cmpd="sng" algn="ctr">
              <a:solidFill>
                <a:schemeClr val="accent4">
                  <a:lumMod val="60000"/>
                  <a:lumOff val="40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5" name="Shape 14"/>
            <p:cNvCxnSpPr>
              <a:stCxn id="12" idx="2"/>
            </p:cNvCxnSpPr>
            <p:nvPr/>
          </p:nvCxnSpPr>
          <p:spPr>
            <a:xfrm rot="5400000">
              <a:off x="1175964" y="5447596"/>
              <a:ext cx="363735" cy="526672"/>
            </a:xfrm>
            <a:prstGeom prst="curvedConnector2">
              <a:avLst/>
            </a:prstGeom>
            <a:ln w="60325" cap="flat" cmpd="sng" algn="ctr">
              <a:solidFill>
                <a:schemeClr val="accent4">
                  <a:lumMod val="60000"/>
                  <a:lumOff val="40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6" name="Curved Connector 15"/>
            <p:cNvCxnSpPr>
              <a:stCxn id="11" idx="0"/>
            </p:cNvCxnSpPr>
            <p:nvPr/>
          </p:nvCxnSpPr>
          <p:spPr>
            <a:xfrm rot="5400000" flipH="1" flipV="1">
              <a:off x="2825453" y="4314106"/>
              <a:ext cx="401119" cy="331677"/>
            </a:xfrm>
            <a:prstGeom prst="curvedConnector3">
              <a:avLst>
                <a:gd name="adj1" fmla="val 50000"/>
              </a:avLst>
            </a:prstGeom>
            <a:ln w="60325" cap="flat" cmpd="sng" algn="ctr">
              <a:solidFill>
                <a:schemeClr val="accent4">
                  <a:lumMod val="60000"/>
                  <a:lumOff val="40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grpSp>
      <p:grpSp>
        <p:nvGrpSpPr>
          <p:cNvPr id="17" name="Group 16"/>
          <p:cNvGrpSpPr/>
          <p:nvPr/>
        </p:nvGrpSpPr>
        <p:grpSpPr>
          <a:xfrm>
            <a:off x="4203934" y="2634704"/>
            <a:ext cx="1014564" cy="2268810"/>
            <a:chOff x="4434163" y="4268694"/>
            <a:chExt cx="1014564" cy="2268810"/>
          </a:xfrm>
        </p:grpSpPr>
        <p:sp>
          <p:nvSpPr>
            <p:cNvPr id="18" name="Rectangle 17"/>
            <p:cNvSpPr/>
            <p:nvPr/>
          </p:nvSpPr>
          <p:spPr>
            <a:xfrm>
              <a:off x="4774349" y="5168360"/>
              <a:ext cx="332374" cy="848562"/>
            </a:xfrm>
            <a:prstGeom prst="rect">
              <a:avLst/>
            </a:prstGeom>
            <a:ln>
              <a:noFill/>
            </a:ln>
            <a:effectLst/>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19" name="Pie 18"/>
            <p:cNvSpPr/>
            <p:nvPr/>
          </p:nvSpPr>
          <p:spPr>
            <a:xfrm rot="19023097">
              <a:off x="4434163" y="4268694"/>
              <a:ext cx="1014564" cy="929357"/>
            </a:xfrm>
            <a:prstGeom prst="pie">
              <a:avLst/>
            </a:prstGeom>
            <a:effectLst/>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solidFill>
                  <a:schemeClr val="tx1"/>
                </a:solidFill>
              </a:endParaRPr>
            </a:p>
          </p:txBody>
        </p:sp>
        <p:sp>
          <p:nvSpPr>
            <p:cNvPr id="20" name="Block Arc 19"/>
            <p:cNvSpPr/>
            <p:nvPr/>
          </p:nvSpPr>
          <p:spPr>
            <a:xfrm>
              <a:off x="4654755" y="5967359"/>
              <a:ext cx="570315" cy="570145"/>
            </a:xfrm>
            <a:prstGeom prst="blockArc">
              <a:avLst/>
            </a:prstGeom>
            <a:ln>
              <a:noFill/>
            </a:ln>
            <a:effectLst/>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solidFill>
                  <a:schemeClr val="tx1"/>
                </a:solidFill>
              </a:endParaRPr>
            </a:p>
          </p:txBody>
        </p:sp>
      </p:grpSp>
      <p:sp>
        <p:nvSpPr>
          <p:cNvPr id="21" name="Diamond 20"/>
          <p:cNvSpPr/>
          <p:nvPr/>
        </p:nvSpPr>
        <p:spPr>
          <a:xfrm>
            <a:off x="1182375" y="1654552"/>
            <a:ext cx="965555" cy="890360"/>
          </a:xfrm>
          <a:prstGeom prst="diamond">
            <a:avLst/>
          </a:prstGeom>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grpSp>
        <p:nvGrpSpPr>
          <p:cNvPr id="22" name="Group 21"/>
          <p:cNvGrpSpPr/>
          <p:nvPr/>
        </p:nvGrpSpPr>
        <p:grpSpPr>
          <a:xfrm>
            <a:off x="7124996" y="1512169"/>
            <a:ext cx="824991" cy="1175126"/>
            <a:chOff x="5061047" y="677333"/>
            <a:chExt cx="824991" cy="1175126"/>
          </a:xfrm>
        </p:grpSpPr>
        <p:sp>
          <p:nvSpPr>
            <p:cNvPr id="23" name="Isosceles Triangle 22"/>
            <p:cNvSpPr/>
            <p:nvPr/>
          </p:nvSpPr>
          <p:spPr>
            <a:xfrm>
              <a:off x="5061047" y="677333"/>
              <a:ext cx="634548" cy="558800"/>
            </a:xfrm>
            <a:prstGeom prst="triangle">
              <a:avLst/>
            </a:prstGeom>
            <a:effectLst/>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a:p>
          </p:txBody>
        </p:sp>
        <p:sp>
          <p:nvSpPr>
            <p:cNvPr id="24" name="Oval 23"/>
            <p:cNvSpPr/>
            <p:nvPr/>
          </p:nvSpPr>
          <p:spPr>
            <a:xfrm>
              <a:off x="5378216" y="1236133"/>
              <a:ext cx="163966" cy="169333"/>
            </a:xfrm>
            <a:prstGeom prst="ellipse">
              <a:avLst/>
            </a:prstGeom>
            <a:effectLst/>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a:p>
          </p:txBody>
        </p:sp>
        <p:sp>
          <p:nvSpPr>
            <p:cNvPr id="25" name="Oval 24"/>
            <p:cNvSpPr/>
            <p:nvPr/>
          </p:nvSpPr>
          <p:spPr>
            <a:xfrm>
              <a:off x="5460199" y="1405466"/>
              <a:ext cx="163966" cy="169333"/>
            </a:xfrm>
            <a:prstGeom prst="ellipse">
              <a:avLst/>
            </a:prstGeom>
            <a:effectLst/>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a:p>
          </p:txBody>
        </p:sp>
        <p:sp>
          <p:nvSpPr>
            <p:cNvPr id="26" name="Oval 25"/>
            <p:cNvSpPr/>
            <p:nvPr/>
          </p:nvSpPr>
          <p:spPr>
            <a:xfrm>
              <a:off x="5578592" y="1557866"/>
              <a:ext cx="163966" cy="169333"/>
            </a:xfrm>
            <a:prstGeom prst="ellipse">
              <a:avLst/>
            </a:prstGeom>
            <a:effectLst/>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a:p>
          </p:txBody>
        </p:sp>
        <p:sp>
          <p:nvSpPr>
            <p:cNvPr id="27" name="Oval 26"/>
            <p:cNvSpPr/>
            <p:nvPr/>
          </p:nvSpPr>
          <p:spPr>
            <a:xfrm>
              <a:off x="5722072" y="1683126"/>
              <a:ext cx="163966" cy="169333"/>
            </a:xfrm>
            <a:prstGeom prst="ellipse">
              <a:avLst/>
            </a:prstGeom>
            <a:effectLst/>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a:p>
          </p:txBody>
        </p:sp>
      </p:grpSp>
      <p:sp>
        <p:nvSpPr>
          <p:cNvPr id="29" name="Rectangle 28"/>
          <p:cNvSpPr/>
          <p:nvPr/>
        </p:nvSpPr>
        <p:spPr>
          <a:xfrm rot="2586157">
            <a:off x="1045107" y="1529103"/>
            <a:ext cx="1251435" cy="1175127"/>
          </a:xfrm>
          <a:prstGeom prst="rect">
            <a:avLst/>
          </a:prstGeom>
          <a:noFill/>
          <a:ln w="15875" cap="flat" cmpd="sng" algn="ctr">
            <a:solidFill>
              <a:srgbClr val="000000"/>
            </a:solidFill>
            <a:prstDash val="dash"/>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Rectangle 29"/>
          <p:cNvSpPr/>
          <p:nvPr/>
        </p:nvSpPr>
        <p:spPr>
          <a:xfrm>
            <a:off x="4074100" y="2418512"/>
            <a:ext cx="1251435" cy="2430815"/>
          </a:xfrm>
          <a:prstGeom prst="rect">
            <a:avLst/>
          </a:prstGeom>
          <a:noFill/>
          <a:ln w="15875" cap="flat" cmpd="sng" algn="ctr">
            <a:solidFill>
              <a:srgbClr val="000000"/>
            </a:solidFill>
            <a:prstDash val="dash"/>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Rectangle 30"/>
          <p:cNvSpPr/>
          <p:nvPr/>
        </p:nvSpPr>
        <p:spPr>
          <a:xfrm>
            <a:off x="6923831" y="1447800"/>
            <a:ext cx="1251435" cy="1329265"/>
          </a:xfrm>
          <a:prstGeom prst="rect">
            <a:avLst/>
          </a:prstGeom>
          <a:noFill/>
          <a:ln w="15875" cap="flat" cmpd="sng" algn="ctr">
            <a:solidFill>
              <a:srgbClr val="000000"/>
            </a:solidFill>
            <a:prstDash val="dash"/>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Rectangle 31"/>
          <p:cNvSpPr/>
          <p:nvPr/>
        </p:nvSpPr>
        <p:spPr>
          <a:xfrm>
            <a:off x="6830818" y="4700946"/>
            <a:ext cx="1533794" cy="1702527"/>
          </a:xfrm>
          <a:prstGeom prst="rect">
            <a:avLst/>
          </a:prstGeom>
          <a:noFill/>
          <a:ln w="15875" cap="flat" cmpd="sng" algn="ctr">
            <a:solidFill>
              <a:srgbClr val="000000"/>
            </a:solidFill>
            <a:prstDash val="dash"/>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Rectangle 32"/>
          <p:cNvSpPr/>
          <p:nvPr/>
        </p:nvSpPr>
        <p:spPr>
          <a:xfrm>
            <a:off x="447624" y="4668003"/>
            <a:ext cx="2329443" cy="1868264"/>
          </a:xfrm>
          <a:prstGeom prst="rect">
            <a:avLst/>
          </a:prstGeom>
          <a:noFill/>
          <a:ln w="15875" cap="flat" cmpd="sng" algn="ctr">
            <a:solidFill>
              <a:srgbClr val="000000"/>
            </a:solidFill>
            <a:prstDash val="dash"/>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TextBox 33"/>
          <p:cNvSpPr txBox="1"/>
          <p:nvPr/>
        </p:nvSpPr>
        <p:spPr>
          <a:xfrm>
            <a:off x="2777067" y="372533"/>
            <a:ext cx="3636691" cy="646331"/>
          </a:xfrm>
          <a:prstGeom prst="rect">
            <a:avLst/>
          </a:prstGeom>
          <a:noFill/>
        </p:spPr>
        <p:txBody>
          <a:bodyPr wrap="square" rtlCol="0">
            <a:spAutoFit/>
          </a:bodyPr>
          <a:lstStyle/>
          <a:p>
            <a:pPr algn="ctr"/>
            <a:r>
              <a:rPr lang="en-US" dirty="0" smtClean="0"/>
              <a:t>Cut out the membrane proteins using the dotted lines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300896" y="689421"/>
            <a:ext cx="1302404" cy="1586796"/>
            <a:chOff x="6044910" y="4413291"/>
            <a:chExt cx="1302404" cy="1586796"/>
          </a:xfrm>
        </p:grpSpPr>
        <p:sp>
          <p:nvSpPr>
            <p:cNvPr id="5" name="Can 4"/>
            <p:cNvSpPr/>
            <p:nvPr/>
          </p:nvSpPr>
          <p:spPr>
            <a:xfrm>
              <a:off x="6044910" y="4413291"/>
              <a:ext cx="1302404" cy="1510592"/>
            </a:xfrm>
            <a:prstGeom prst="can">
              <a:avLst/>
            </a:prstGeom>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a:off x="6444183" y="4514895"/>
              <a:ext cx="504525" cy="235511"/>
            </a:xfrm>
            <a:prstGeom prst="ellipse">
              <a:avLst/>
            </a:prstGeom>
            <a:ln w="9525" cap="flat"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6444183" y="4636950"/>
              <a:ext cx="504525" cy="125306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6447076" y="5764576"/>
              <a:ext cx="504525" cy="235511"/>
            </a:xfrm>
            <a:prstGeom prst="ellipse">
              <a:avLst/>
            </a:prstGeom>
            <a:solidFill>
              <a:srgbClr val="FFFFFF"/>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9" name="TextBox 8"/>
          <p:cNvSpPr txBox="1"/>
          <p:nvPr/>
        </p:nvSpPr>
        <p:spPr>
          <a:xfrm>
            <a:off x="1764230" y="689421"/>
            <a:ext cx="2785533" cy="1292662"/>
          </a:xfrm>
          <a:prstGeom prst="rect">
            <a:avLst/>
          </a:prstGeom>
          <a:noFill/>
        </p:spPr>
        <p:txBody>
          <a:bodyPr wrap="square" rtlCol="0">
            <a:spAutoFit/>
          </a:bodyPr>
          <a:lstStyle/>
          <a:p>
            <a:pPr algn="just"/>
            <a:r>
              <a:rPr lang="en-US" b="1" dirty="0" smtClean="0"/>
              <a:t>Channel</a:t>
            </a:r>
          </a:p>
          <a:p>
            <a:pPr algn="just"/>
            <a:r>
              <a:rPr lang="en-US" sz="1200" dirty="0" smtClean="0"/>
              <a:t>Spans the membrane and allows molecules to pass through a central channel or pore. Can squeeze shut to stop things leaking out or getting in when they’re not supposed to.</a:t>
            </a:r>
            <a:endParaRPr lang="en-US" sz="1200" dirty="0"/>
          </a:p>
        </p:txBody>
      </p:sp>
      <p:grpSp>
        <p:nvGrpSpPr>
          <p:cNvPr id="10" name="Group 9"/>
          <p:cNvGrpSpPr/>
          <p:nvPr/>
        </p:nvGrpSpPr>
        <p:grpSpPr>
          <a:xfrm>
            <a:off x="5157154" y="2459148"/>
            <a:ext cx="1014564" cy="2268810"/>
            <a:chOff x="4434163" y="4268694"/>
            <a:chExt cx="1014564" cy="2268810"/>
          </a:xfrm>
        </p:grpSpPr>
        <p:sp>
          <p:nvSpPr>
            <p:cNvPr id="11" name="Rectangle 10"/>
            <p:cNvSpPr/>
            <p:nvPr/>
          </p:nvSpPr>
          <p:spPr>
            <a:xfrm>
              <a:off x="4774349" y="5168360"/>
              <a:ext cx="332374" cy="848562"/>
            </a:xfrm>
            <a:prstGeom prst="rect">
              <a:avLst/>
            </a:prstGeom>
            <a:ln>
              <a:noFill/>
            </a:ln>
            <a:effectLst/>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sp>
          <p:nvSpPr>
            <p:cNvPr id="12" name="Pie 11"/>
            <p:cNvSpPr/>
            <p:nvPr/>
          </p:nvSpPr>
          <p:spPr>
            <a:xfrm rot="19023097">
              <a:off x="4434163" y="4268694"/>
              <a:ext cx="1014564" cy="929357"/>
            </a:xfrm>
            <a:prstGeom prst="pie">
              <a:avLst/>
            </a:prstGeom>
            <a:effectLst/>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solidFill>
                  <a:schemeClr val="tx1"/>
                </a:solidFill>
              </a:endParaRPr>
            </a:p>
          </p:txBody>
        </p:sp>
        <p:sp>
          <p:nvSpPr>
            <p:cNvPr id="13" name="Block Arc 12"/>
            <p:cNvSpPr/>
            <p:nvPr/>
          </p:nvSpPr>
          <p:spPr>
            <a:xfrm>
              <a:off x="4654755" y="5967359"/>
              <a:ext cx="570315" cy="570145"/>
            </a:xfrm>
            <a:prstGeom prst="blockArc">
              <a:avLst/>
            </a:prstGeom>
            <a:ln>
              <a:noFill/>
            </a:ln>
            <a:effectLst/>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solidFill>
                  <a:schemeClr val="tx1"/>
                </a:solidFill>
              </a:endParaRPr>
            </a:p>
          </p:txBody>
        </p:sp>
      </p:grpSp>
      <p:sp>
        <p:nvSpPr>
          <p:cNvPr id="14" name="TextBox 13"/>
          <p:cNvSpPr txBox="1"/>
          <p:nvPr/>
        </p:nvSpPr>
        <p:spPr>
          <a:xfrm>
            <a:off x="6408091" y="2780829"/>
            <a:ext cx="2253310" cy="1477328"/>
          </a:xfrm>
          <a:prstGeom prst="rect">
            <a:avLst/>
          </a:prstGeom>
          <a:noFill/>
        </p:spPr>
        <p:txBody>
          <a:bodyPr wrap="square" rtlCol="0">
            <a:spAutoFit/>
          </a:bodyPr>
          <a:lstStyle/>
          <a:p>
            <a:pPr algn="just"/>
            <a:r>
              <a:rPr lang="en-US" b="1" dirty="0" smtClean="0"/>
              <a:t>Receptor</a:t>
            </a:r>
          </a:p>
          <a:p>
            <a:pPr algn="just"/>
            <a:r>
              <a:rPr lang="en-US" sz="1200" dirty="0" smtClean="0"/>
              <a:t>Molecules can bind to the receptor on one side of the membrane. The receptor then </a:t>
            </a:r>
            <a:r>
              <a:rPr lang="en-US" sz="1200" i="1" dirty="0" err="1" smtClean="0"/>
              <a:t>transduces</a:t>
            </a:r>
            <a:r>
              <a:rPr lang="en-US" sz="1200" i="1" dirty="0" smtClean="0"/>
              <a:t> </a:t>
            </a:r>
            <a:r>
              <a:rPr lang="en-US" sz="1200" dirty="0" smtClean="0"/>
              <a:t>the signal across the membrane to cause a change on the other side. </a:t>
            </a:r>
            <a:endParaRPr lang="en-US" sz="1200" dirty="0"/>
          </a:p>
        </p:txBody>
      </p:sp>
      <p:grpSp>
        <p:nvGrpSpPr>
          <p:cNvPr id="15" name="Group 14"/>
          <p:cNvGrpSpPr/>
          <p:nvPr/>
        </p:nvGrpSpPr>
        <p:grpSpPr>
          <a:xfrm>
            <a:off x="634929" y="4946880"/>
            <a:ext cx="824991" cy="1175126"/>
            <a:chOff x="5061047" y="677333"/>
            <a:chExt cx="824991" cy="1175126"/>
          </a:xfrm>
        </p:grpSpPr>
        <p:sp>
          <p:nvSpPr>
            <p:cNvPr id="16" name="Isosceles Triangle 15"/>
            <p:cNvSpPr/>
            <p:nvPr/>
          </p:nvSpPr>
          <p:spPr>
            <a:xfrm>
              <a:off x="5061047" y="677333"/>
              <a:ext cx="634548" cy="558800"/>
            </a:xfrm>
            <a:prstGeom prst="triangle">
              <a:avLst/>
            </a:prstGeom>
            <a:effectLst/>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a:p>
          </p:txBody>
        </p:sp>
        <p:sp>
          <p:nvSpPr>
            <p:cNvPr id="17" name="Oval 16"/>
            <p:cNvSpPr/>
            <p:nvPr/>
          </p:nvSpPr>
          <p:spPr>
            <a:xfrm>
              <a:off x="5378216" y="1236133"/>
              <a:ext cx="163966" cy="169333"/>
            </a:xfrm>
            <a:prstGeom prst="ellipse">
              <a:avLst/>
            </a:prstGeom>
            <a:effectLst/>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a:p>
          </p:txBody>
        </p:sp>
        <p:sp>
          <p:nvSpPr>
            <p:cNvPr id="18" name="Oval 17"/>
            <p:cNvSpPr/>
            <p:nvPr/>
          </p:nvSpPr>
          <p:spPr>
            <a:xfrm>
              <a:off x="5460199" y="1405466"/>
              <a:ext cx="163966" cy="169333"/>
            </a:xfrm>
            <a:prstGeom prst="ellipse">
              <a:avLst/>
            </a:prstGeom>
            <a:effectLst/>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a:p>
          </p:txBody>
        </p:sp>
        <p:sp>
          <p:nvSpPr>
            <p:cNvPr id="19" name="Oval 18"/>
            <p:cNvSpPr/>
            <p:nvPr/>
          </p:nvSpPr>
          <p:spPr>
            <a:xfrm>
              <a:off x="5578592" y="1557866"/>
              <a:ext cx="163966" cy="169333"/>
            </a:xfrm>
            <a:prstGeom prst="ellipse">
              <a:avLst/>
            </a:prstGeom>
            <a:effectLst/>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a:p>
          </p:txBody>
        </p:sp>
        <p:sp>
          <p:nvSpPr>
            <p:cNvPr id="20" name="Oval 19"/>
            <p:cNvSpPr/>
            <p:nvPr/>
          </p:nvSpPr>
          <p:spPr>
            <a:xfrm>
              <a:off x="5722072" y="1683126"/>
              <a:ext cx="163966" cy="169333"/>
            </a:xfrm>
            <a:prstGeom prst="ellipse">
              <a:avLst/>
            </a:prstGeom>
            <a:effectLst/>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a:p>
          </p:txBody>
        </p:sp>
      </p:grpSp>
      <p:sp>
        <p:nvSpPr>
          <p:cNvPr id="21" name="TextBox 20"/>
          <p:cNvSpPr txBox="1"/>
          <p:nvPr/>
        </p:nvSpPr>
        <p:spPr>
          <a:xfrm>
            <a:off x="1764230" y="4783666"/>
            <a:ext cx="2325170" cy="1754327"/>
          </a:xfrm>
          <a:prstGeom prst="rect">
            <a:avLst/>
          </a:prstGeom>
          <a:noFill/>
        </p:spPr>
        <p:txBody>
          <a:bodyPr wrap="square" rtlCol="0">
            <a:spAutoFit/>
          </a:bodyPr>
          <a:lstStyle/>
          <a:p>
            <a:pPr algn="just"/>
            <a:r>
              <a:rPr lang="en-US" b="1" dirty="0" smtClean="0"/>
              <a:t>Peripheral membrane protein</a:t>
            </a:r>
          </a:p>
          <a:p>
            <a:pPr algn="just"/>
            <a:r>
              <a:rPr lang="en-US" sz="1200" dirty="0" smtClean="0"/>
              <a:t>The protein is associated with other proteins or lipids in the membrane but not in between them. These can be cleaved to float away from the membrane and act as </a:t>
            </a:r>
            <a:r>
              <a:rPr lang="en-US" sz="1200" dirty="0" err="1" smtClean="0"/>
              <a:t>signalling</a:t>
            </a:r>
            <a:r>
              <a:rPr lang="en-US" sz="1200" dirty="0" smtClean="0"/>
              <a:t> molecules.</a:t>
            </a:r>
            <a:endParaRPr lang="en-US" sz="1200" dirty="0"/>
          </a:p>
        </p:txBody>
      </p:sp>
      <p:sp>
        <p:nvSpPr>
          <p:cNvPr id="22" name="Diamond 21"/>
          <p:cNvSpPr/>
          <p:nvPr/>
        </p:nvSpPr>
        <p:spPr>
          <a:xfrm>
            <a:off x="5154002" y="852032"/>
            <a:ext cx="965555" cy="890360"/>
          </a:xfrm>
          <a:prstGeom prst="diamond">
            <a:avLst/>
          </a:prstGeom>
          <a:effectLst/>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23" name="TextBox 22"/>
          <p:cNvSpPr txBox="1"/>
          <p:nvPr/>
        </p:nvSpPr>
        <p:spPr>
          <a:xfrm>
            <a:off x="6375400" y="852032"/>
            <a:ext cx="2472267" cy="738664"/>
          </a:xfrm>
          <a:prstGeom prst="rect">
            <a:avLst/>
          </a:prstGeom>
          <a:noFill/>
        </p:spPr>
        <p:txBody>
          <a:bodyPr wrap="square" rtlCol="0">
            <a:spAutoFit/>
          </a:bodyPr>
          <a:lstStyle/>
          <a:p>
            <a:pPr algn="just"/>
            <a:r>
              <a:rPr lang="en-US" b="1" dirty="0" smtClean="0"/>
              <a:t>Cholesterol</a:t>
            </a:r>
          </a:p>
          <a:p>
            <a:pPr algn="just"/>
            <a:r>
              <a:rPr lang="en-US" sz="1200" dirty="0" smtClean="0"/>
              <a:t>A structural protein that gives the membrane strength and rigidity.</a:t>
            </a:r>
            <a:endParaRPr lang="en-US" sz="1200" dirty="0"/>
          </a:p>
        </p:txBody>
      </p:sp>
      <p:grpSp>
        <p:nvGrpSpPr>
          <p:cNvPr id="24" name="Group 23"/>
          <p:cNvGrpSpPr/>
          <p:nvPr/>
        </p:nvGrpSpPr>
        <p:grpSpPr>
          <a:xfrm>
            <a:off x="103796" y="2644743"/>
            <a:ext cx="2097355" cy="1613414"/>
            <a:chOff x="1094496" y="4279385"/>
            <a:chExt cx="2097355" cy="1613414"/>
          </a:xfrm>
        </p:grpSpPr>
        <p:sp>
          <p:nvSpPr>
            <p:cNvPr id="25" name="Rectangle 24"/>
            <p:cNvSpPr/>
            <p:nvPr/>
          </p:nvSpPr>
          <p:spPr>
            <a:xfrm>
              <a:off x="2068957" y="4680503"/>
              <a:ext cx="332374" cy="848562"/>
            </a:xfrm>
            <a:prstGeom prst="rect">
              <a:avLst/>
            </a:prstGeom>
            <a:effectLst/>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26" name="Rectangle 25"/>
            <p:cNvSpPr/>
            <p:nvPr/>
          </p:nvSpPr>
          <p:spPr>
            <a:xfrm>
              <a:off x="2693987" y="4680503"/>
              <a:ext cx="332374" cy="848562"/>
            </a:xfrm>
            <a:prstGeom prst="rect">
              <a:avLst/>
            </a:prstGeom>
            <a:effectLst/>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27" name="Rectangle 26"/>
            <p:cNvSpPr/>
            <p:nvPr/>
          </p:nvSpPr>
          <p:spPr>
            <a:xfrm>
              <a:off x="1454980" y="4680503"/>
              <a:ext cx="332374" cy="848562"/>
            </a:xfrm>
            <a:prstGeom prst="rect">
              <a:avLst/>
            </a:prstGeom>
            <a:effectLst/>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cxnSp>
          <p:nvCxnSpPr>
            <p:cNvPr id="28" name="Curved Connector 27"/>
            <p:cNvCxnSpPr>
              <a:stCxn id="27" idx="0"/>
              <a:endCxn id="25" idx="0"/>
            </p:cNvCxnSpPr>
            <p:nvPr/>
          </p:nvCxnSpPr>
          <p:spPr>
            <a:xfrm rot="5400000" flipH="1" flipV="1">
              <a:off x="1928155" y="4373515"/>
              <a:ext cx="1588" cy="613977"/>
            </a:xfrm>
            <a:prstGeom prst="curvedConnector3">
              <a:avLst>
                <a:gd name="adj1" fmla="val 14395466"/>
              </a:avLst>
            </a:prstGeom>
            <a:ln w="60325" cap="flat" cmpd="sng" algn="ctr">
              <a:solidFill>
                <a:schemeClr val="accent4">
                  <a:lumMod val="60000"/>
                  <a:lumOff val="40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9" name="Curved Connector 28"/>
            <p:cNvCxnSpPr>
              <a:stCxn id="25" idx="2"/>
              <a:endCxn id="26" idx="2"/>
            </p:cNvCxnSpPr>
            <p:nvPr/>
          </p:nvCxnSpPr>
          <p:spPr>
            <a:xfrm rot="16200000" flipH="1">
              <a:off x="2547659" y="5216550"/>
              <a:ext cx="1588" cy="625030"/>
            </a:xfrm>
            <a:prstGeom prst="curvedConnector3">
              <a:avLst>
                <a:gd name="adj1" fmla="val 14395466"/>
              </a:avLst>
            </a:prstGeom>
            <a:ln w="60325" cap="flat" cmpd="sng" algn="ctr">
              <a:solidFill>
                <a:schemeClr val="accent4">
                  <a:lumMod val="60000"/>
                  <a:lumOff val="40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30" name="Shape 29"/>
            <p:cNvCxnSpPr>
              <a:stCxn id="27" idx="2"/>
            </p:cNvCxnSpPr>
            <p:nvPr/>
          </p:nvCxnSpPr>
          <p:spPr>
            <a:xfrm rot="5400000">
              <a:off x="1175964" y="5447596"/>
              <a:ext cx="363735" cy="526672"/>
            </a:xfrm>
            <a:prstGeom prst="curvedConnector2">
              <a:avLst/>
            </a:prstGeom>
            <a:ln w="60325" cap="flat" cmpd="sng" algn="ctr">
              <a:solidFill>
                <a:schemeClr val="accent4">
                  <a:lumMod val="60000"/>
                  <a:lumOff val="40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31" name="Curved Connector 30"/>
            <p:cNvCxnSpPr>
              <a:stCxn id="26" idx="0"/>
            </p:cNvCxnSpPr>
            <p:nvPr/>
          </p:nvCxnSpPr>
          <p:spPr>
            <a:xfrm rot="5400000" flipH="1" flipV="1">
              <a:off x="2825453" y="4314106"/>
              <a:ext cx="401119" cy="331677"/>
            </a:xfrm>
            <a:prstGeom prst="curvedConnector3">
              <a:avLst>
                <a:gd name="adj1" fmla="val 50000"/>
              </a:avLst>
            </a:prstGeom>
            <a:ln w="60325" cap="flat" cmpd="sng" algn="ctr">
              <a:solidFill>
                <a:schemeClr val="accent4">
                  <a:lumMod val="60000"/>
                  <a:lumOff val="40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grpSp>
      <p:sp>
        <p:nvSpPr>
          <p:cNvPr id="32" name="TextBox 31"/>
          <p:cNvSpPr txBox="1"/>
          <p:nvPr/>
        </p:nvSpPr>
        <p:spPr>
          <a:xfrm>
            <a:off x="2240490" y="2608021"/>
            <a:ext cx="2309273" cy="1938992"/>
          </a:xfrm>
          <a:prstGeom prst="rect">
            <a:avLst/>
          </a:prstGeom>
          <a:noFill/>
        </p:spPr>
        <p:txBody>
          <a:bodyPr wrap="square" rtlCol="0">
            <a:spAutoFit/>
          </a:bodyPr>
          <a:lstStyle/>
          <a:p>
            <a:pPr algn="just"/>
            <a:r>
              <a:rPr lang="en-US" b="1" dirty="0" smtClean="0"/>
              <a:t>Integral Membrane protein</a:t>
            </a:r>
          </a:p>
          <a:p>
            <a:pPr algn="just"/>
            <a:r>
              <a:rPr lang="en-US" sz="1200" dirty="0" smtClean="0"/>
              <a:t>A protein which is embedded in the membrane between the lipids. The thick parts that dislike water hide in the membrane and the thin parts that like it poke out. These can create channels or receptors. </a:t>
            </a:r>
            <a:endParaRPr lang="en-US" sz="1200" dirty="0"/>
          </a:p>
        </p:txBody>
      </p:sp>
      <p:grpSp>
        <p:nvGrpSpPr>
          <p:cNvPr id="92" name="Group 91"/>
          <p:cNvGrpSpPr/>
          <p:nvPr/>
        </p:nvGrpSpPr>
        <p:grpSpPr>
          <a:xfrm>
            <a:off x="5211228" y="5236822"/>
            <a:ext cx="1362427" cy="876381"/>
            <a:chOff x="4747077" y="5082411"/>
            <a:chExt cx="1362427" cy="876381"/>
          </a:xfrm>
        </p:grpSpPr>
        <p:grpSp>
          <p:nvGrpSpPr>
            <p:cNvPr id="64" name="Group 69"/>
            <p:cNvGrpSpPr/>
            <p:nvPr/>
          </p:nvGrpSpPr>
          <p:grpSpPr>
            <a:xfrm>
              <a:off x="4747077" y="5089331"/>
              <a:ext cx="222824" cy="410954"/>
              <a:chOff x="5448176" y="5927005"/>
              <a:chExt cx="76569" cy="141216"/>
            </a:xfrm>
          </p:grpSpPr>
          <p:cxnSp>
            <p:nvCxnSpPr>
              <p:cNvPr id="89" name="Straight Connector 88"/>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90" name="Straight Connector 89"/>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91" name="Oval 90"/>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65" name="Group 70"/>
            <p:cNvGrpSpPr/>
            <p:nvPr/>
          </p:nvGrpSpPr>
          <p:grpSpPr>
            <a:xfrm>
              <a:off x="5028779" y="5084591"/>
              <a:ext cx="222824" cy="410954"/>
              <a:chOff x="5448176" y="5927005"/>
              <a:chExt cx="76569" cy="141216"/>
            </a:xfrm>
          </p:grpSpPr>
          <p:cxnSp>
            <p:nvCxnSpPr>
              <p:cNvPr id="86" name="Straight Connector 85"/>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87" name="Straight Connector 86"/>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88" name="Oval 87"/>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66" name="Group 74"/>
            <p:cNvGrpSpPr/>
            <p:nvPr/>
          </p:nvGrpSpPr>
          <p:grpSpPr>
            <a:xfrm>
              <a:off x="5310382" y="5082411"/>
              <a:ext cx="222824" cy="410954"/>
              <a:chOff x="5448176" y="5927005"/>
              <a:chExt cx="76569" cy="141216"/>
            </a:xfrm>
          </p:grpSpPr>
          <p:cxnSp>
            <p:nvCxnSpPr>
              <p:cNvPr id="83" name="Straight Connector 82"/>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84" name="Straight Connector 83"/>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85" name="Oval 84"/>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67" name="Group 78"/>
            <p:cNvGrpSpPr/>
            <p:nvPr/>
          </p:nvGrpSpPr>
          <p:grpSpPr>
            <a:xfrm>
              <a:off x="5599437" y="5083421"/>
              <a:ext cx="222824" cy="410954"/>
              <a:chOff x="5448176" y="5927005"/>
              <a:chExt cx="76569" cy="141216"/>
            </a:xfrm>
          </p:grpSpPr>
          <p:cxnSp>
            <p:nvCxnSpPr>
              <p:cNvPr id="80" name="Straight Connector 79"/>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81" name="Straight Connector 80"/>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82" name="Oval 81"/>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68" name="Group 82"/>
            <p:cNvGrpSpPr/>
            <p:nvPr/>
          </p:nvGrpSpPr>
          <p:grpSpPr>
            <a:xfrm>
              <a:off x="5886680" y="5088164"/>
              <a:ext cx="222824" cy="410954"/>
              <a:chOff x="5448176" y="5927005"/>
              <a:chExt cx="76569" cy="141216"/>
            </a:xfrm>
          </p:grpSpPr>
          <p:cxnSp>
            <p:nvCxnSpPr>
              <p:cNvPr id="77" name="Straight Connector 76"/>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78" name="Straight Connector 77"/>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79" name="Oval 78"/>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38" name="Group 74"/>
            <p:cNvGrpSpPr/>
            <p:nvPr/>
          </p:nvGrpSpPr>
          <p:grpSpPr>
            <a:xfrm rot="10800000">
              <a:off x="5885604" y="5546671"/>
              <a:ext cx="222824" cy="410954"/>
              <a:chOff x="5448176" y="5927005"/>
              <a:chExt cx="76569" cy="141216"/>
            </a:xfrm>
          </p:grpSpPr>
          <p:cxnSp>
            <p:nvCxnSpPr>
              <p:cNvPr id="55" name="Straight Connector 54"/>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56" name="Straight Connector 55"/>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57" name="Oval 56"/>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39" name="Group 78"/>
            <p:cNvGrpSpPr/>
            <p:nvPr/>
          </p:nvGrpSpPr>
          <p:grpSpPr>
            <a:xfrm rot="10800000">
              <a:off x="5596548" y="5545661"/>
              <a:ext cx="222824" cy="410954"/>
              <a:chOff x="5448176" y="5927005"/>
              <a:chExt cx="76569" cy="141216"/>
            </a:xfrm>
          </p:grpSpPr>
          <p:cxnSp>
            <p:nvCxnSpPr>
              <p:cNvPr id="52" name="Straight Connector 51"/>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53" name="Straight Connector 52"/>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54" name="Oval 53"/>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40" name="Group 82"/>
            <p:cNvGrpSpPr/>
            <p:nvPr/>
          </p:nvGrpSpPr>
          <p:grpSpPr>
            <a:xfrm rot="10800000">
              <a:off x="5309305" y="5540918"/>
              <a:ext cx="222824" cy="410954"/>
              <a:chOff x="5448176" y="5927005"/>
              <a:chExt cx="76569" cy="141216"/>
            </a:xfrm>
          </p:grpSpPr>
          <p:cxnSp>
            <p:nvCxnSpPr>
              <p:cNvPr id="49" name="Straight Connector 48"/>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51" name="Oval 50"/>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41" name="Group 86"/>
            <p:cNvGrpSpPr/>
            <p:nvPr/>
          </p:nvGrpSpPr>
          <p:grpSpPr>
            <a:xfrm rot="10800000">
              <a:off x="5028232" y="5547838"/>
              <a:ext cx="222824" cy="410954"/>
              <a:chOff x="5448176" y="5927005"/>
              <a:chExt cx="76569" cy="141216"/>
            </a:xfrm>
          </p:grpSpPr>
          <p:cxnSp>
            <p:nvCxnSpPr>
              <p:cNvPr id="46" name="Straight Connector 45"/>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48" name="Oval 47"/>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42" name="Group 90"/>
            <p:cNvGrpSpPr/>
            <p:nvPr/>
          </p:nvGrpSpPr>
          <p:grpSpPr>
            <a:xfrm rot="10800000">
              <a:off x="4749970" y="5545659"/>
              <a:ext cx="222824" cy="410954"/>
              <a:chOff x="5448176" y="5927005"/>
              <a:chExt cx="76569" cy="141216"/>
            </a:xfrm>
          </p:grpSpPr>
          <p:cxnSp>
            <p:nvCxnSpPr>
              <p:cNvPr id="43" name="Straight Connector 42"/>
              <p:cNvCxnSpPr/>
              <p:nvPr/>
            </p:nvCxnSpPr>
            <p:spPr>
              <a:xfrm rot="5400000">
                <a:off x="5432101" y="6030733"/>
                <a:ext cx="68631"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rot="5400000">
                <a:off x="5471774" y="6033888"/>
                <a:ext cx="67079" cy="1588"/>
              </a:xfrm>
              <a:prstGeom prst="line">
                <a:avLst/>
              </a:prstGeom>
              <a:ln w="19050" cap="flat" cmpd="sng" algn="ctr">
                <a:solidFill>
                  <a:srgbClr val="FFCC66"/>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45" name="Oval 44"/>
              <p:cNvSpPr>
                <a:spLocks noChangeAspect="1"/>
              </p:cNvSpPr>
              <p:nvPr/>
            </p:nvSpPr>
            <p:spPr>
              <a:xfrm>
                <a:off x="5448176" y="5927005"/>
                <a:ext cx="76569" cy="81689"/>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sp>
        <p:nvSpPr>
          <p:cNvPr id="93" name="TextBox 92"/>
          <p:cNvSpPr txBox="1"/>
          <p:nvPr/>
        </p:nvSpPr>
        <p:spPr>
          <a:xfrm>
            <a:off x="6671734" y="4991880"/>
            <a:ext cx="2175934" cy="1292662"/>
          </a:xfrm>
          <a:prstGeom prst="rect">
            <a:avLst/>
          </a:prstGeom>
          <a:noFill/>
        </p:spPr>
        <p:txBody>
          <a:bodyPr wrap="square" rtlCol="0">
            <a:spAutoFit/>
          </a:bodyPr>
          <a:lstStyle/>
          <a:p>
            <a:pPr algn="just"/>
            <a:r>
              <a:rPr lang="en-US" b="1" dirty="0" smtClean="0"/>
              <a:t>Lipid membrane</a:t>
            </a:r>
          </a:p>
          <a:p>
            <a:pPr algn="just"/>
            <a:r>
              <a:rPr lang="en-US" sz="1200" dirty="0" smtClean="0"/>
              <a:t>Made of a double layer (</a:t>
            </a:r>
            <a:r>
              <a:rPr lang="en-US" sz="1200" i="1" dirty="0" smtClean="0"/>
              <a:t>bilayer)</a:t>
            </a:r>
            <a:r>
              <a:rPr lang="en-US" sz="1200" dirty="0" smtClean="0"/>
              <a:t> of </a:t>
            </a:r>
            <a:r>
              <a:rPr lang="en-US" sz="1200" i="1" dirty="0" smtClean="0"/>
              <a:t>phospholipids.</a:t>
            </a:r>
            <a:r>
              <a:rPr lang="en-US" sz="1200" dirty="0" smtClean="0"/>
              <a:t> The red heads like water, the yellow tails hide from it. This is why they arrange themselves in this way</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r>
              <a:rPr lang="en-US" dirty="0" smtClean="0"/>
              <a:t>Can you make a membrane that is good for:</a:t>
            </a:r>
          </a:p>
          <a:p>
            <a:pPr lvl="1"/>
            <a:r>
              <a:rPr lang="en-US" dirty="0" err="1" smtClean="0"/>
              <a:t>Signalling</a:t>
            </a:r>
            <a:r>
              <a:rPr lang="en-US" dirty="0" smtClean="0"/>
              <a:t>?</a:t>
            </a:r>
          </a:p>
          <a:p>
            <a:pPr lvl="1"/>
            <a:r>
              <a:rPr lang="en-US" dirty="0" smtClean="0"/>
              <a:t>Transport?</a:t>
            </a:r>
          </a:p>
          <a:p>
            <a:pPr lvl="1"/>
            <a:r>
              <a:rPr lang="en-US" dirty="0" smtClean="0"/>
              <a:t>structural strength?</a:t>
            </a:r>
          </a:p>
          <a:p>
            <a:pPr lvl="1"/>
            <a:endParaRPr lang="en-US" dirty="0" smtClean="0"/>
          </a:p>
          <a:p>
            <a:pPr marL="0" lvl="1" indent="0">
              <a:buFont typeface="Arial"/>
              <a:buChar char="•"/>
            </a:pPr>
            <a:r>
              <a:rPr lang="en-US" dirty="0" smtClean="0"/>
              <a:t> What other things might membranes do in the cell?</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321733"/>
            <a:ext cx="7247467" cy="6186310"/>
          </a:xfrm>
          <a:prstGeom prst="rect">
            <a:avLst/>
          </a:prstGeom>
          <a:noFill/>
        </p:spPr>
        <p:txBody>
          <a:bodyPr wrap="square" rtlCol="0">
            <a:spAutoFit/>
          </a:bodyPr>
          <a:lstStyle/>
          <a:p>
            <a:r>
              <a:rPr lang="en-US" b="1" dirty="0" smtClean="0"/>
              <a:t>Cell Border force – Instructions</a:t>
            </a:r>
          </a:p>
          <a:p>
            <a:endParaRPr lang="en-US" b="1" dirty="0" smtClean="0"/>
          </a:p>
          <a:p>
            <a:r>
              <a:rPr lang="en-US" b="1" dirty="0" smtClean="0"/>
              <a:t>Assign the following roles to the indicated number of students (approx)</a:t>
            </a:r>
          </a:p>
          <a:p>
            <a:endParaRPr lang="en-US" b="1" dirty="0" smtClean="0"/>
          </a:p>
          <a:p>
            <a:r>
              <a:rPr lang="en-US" dirty="0" smtClean="0"/>
              <a:t>Lipid x10</a:t>
            </a:r>
          </a:p>
          <a:p>
            <a:endParaRPr lang="en-US" dirty="0" smtClean="0"/>
          </a:p>
          <a:p>
            <a:r>
              <a:rPr lang="en-US" dirty="0" smtClean="0"/>
              <a:t>Water x2</a:t>
            </a:r>
          </a:p>
          <a:p>
            <a:endParaRPr lang="en-US" dirty="0" smtClean="0"/>
          </a:p>
          <a:p>
            <a:r>
              <a:rPr lang="en-US" dirty="0" smtClean="0"/>
              <a:t>Protein x2 – soluble/membrane    (passports)</a:t>
            </a:r>
          </a:p>
          <a:p>
            <a:endParaRPr lang="en-US" dirty="0" smtClean="0"/>
          </a:p>
          <a:p>
            <a:r>
              <a:rPr lang="en-US" dirty="0" err="1" smtClean="0"/>
              <a:t>Signalling</a:t>
            </a:r>
            <a:r>
              <a:rPr lang="en-US" dirty="0" smtClean="0"/>
              <a:t> molecule x1</a:t>
            </a:r>
          </a:p>
          <a:p>
            <a:endParaRPr lang="en-US" dirty="0" smtClean="0"/>
          </a:p>
          <a:p>
            <a:r>
              <a:rPr lang="en-US" dirty="0" smtClean="0"/>
              <a:t>Intracellular Messenger x1</a:t>
            </a:r>
          </a:p>
          <a:p>
            <a:endParaRPr lang="en-US" dirty="0" smtClean="0"/>
          </a:p>
          <a:p>
            <a:r>
              <a:rPr lang="en-US" dirty="0" smtClean="0"/>
              <a:t>Virus x1   (Fake passport)</a:t>
            </a:r>
          </a:p>
          <a:p>
            <a:endParaRPr lang="en-US" dirty="0" smtClean="0"/>
          </a:p>
          <a:p>
            <a:r>
              <a:rPr lang="en-US" dirty="0" smtClean="0"/>
              <a:t>Ions x3  (sodium and potassium ion sheets. Balance - Potassium high in cells, sodium high outside)</a:t>
            </a:r>
          </a:p>
          <a:p>
            <a:endParaRPr lang="en-US" dirty="0" smtClean="0"/>
          </a:p>
          <a:p>
            <a:endParaRPr lang="en-US" dirty="0" smtClean="0"/>
          </a:p>
          <a:p>
            <a:endParaRPr lang="en-US" b="1" dirty="0" smtClean="0"/>
          </a:p>
          <a:p>
            <a:endParaRPr lang="en-US"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19666" y="753533"/>
            <a:ext cx="3894667" cy="584776"/>
          </a:xfrm>
          <a:prstGeom prst="rect">
            <a:avLst/>
          </a:prstGeom>
          <a:noFill/>
        </p:spPr>
        <p:txBody>
          <a:bodyPr wrap="square" rtlCol="0">
            <a:spAutoFit/>
          </a:bodyPr>
          <a:lstStyle/>
          <a:p>
            <a:pPr algn="ctr"/>
            <a:r>
              <a:rPr lang="en-US" sz="3200" b="1" dirty="0" smtClean="0">
                <a:latin typeface="Times New Roman"/>
                <a:cs typeface="Times New Roman"/>
              </a:rPr>
              <a:t>PASSPORT</a:t>
            </a:r>
            <a:endParaRPr lang="en-US" sz="3200" b="1" dirty="0">
              <a:latin typeface="Times New Roman"/>
              <a:cs typeface="Times New Roman"/>
            </a:endParaRPr>
          </a:p>
        </p:txBody>
      </p:sp>
      <p:pic>
        <p:nvPicPr>
          <p:cNvPr id="5" name="Picture 4"/>
          <p:cNvPicPr>
            <a:picLocks noChangeAspect="1"/>
          </p:cNvPicPr>
          <p:nvPr/>
        </p:nvPicPr>
        <p:blipFill>
          <a:blip r:embed="rId2"/>
          <a:stretch>
            <a:fillRect/>
          </a:stretch>
        </p:blipFill>
        <p:spPr>
          <a:xfrm>
            <a:off x="1037175" y="1938876"/>
            <a:ext cx="3323328" cy="2863182"/>
          </a:xfrm>
          <a:prstGeom prst="rect">
            <a:avLst/>
          </a:prstGeom>
        </p:spPr>
      </p:pic>
      <p:sp>
        <p:nvSpPr>
          <p:cNvPr id="6" name="TextBox 5"/>
          <p:cNvSpPr txBox="1"/>
          <p:nvPr/>
        </p:nvSpPr>
        <p:spPr>
          <a:xfrm>
            <a:off x="719666" y="5376333"/>
            <a:ext cx="4114800" cy="646331"/>
          </a:xfrm>
          <a:prstGeom prst="rect">
            <a:avLst/>
          </a:prstGeom>
          <a:noFill/>
        </p:spPr>
        <p:txBody>
          <a:bodyPr wrap="square" rtlCol="0">
            <a:spAutoFit/>
          </a:bodyPr>
          <a:lstStyle/>
          <a:p>
            <a:pPr algn="ctr"/>
            <a:r>
              <a:rPr lang="en-US" b="1" dirty="0" smtClean="0">
                <a:latin typeface="Times New Roman"/>
                <a:cs typeface="Times New Roman"/>
              </a:rPr>
              <a:t>EU</a:t>
            </a:r>
          </a:p>
          <a:p>
            <a:pPr algn="ctr"/>
            <a:r>
              <a:rPr lang="en-US" b="1" dirty="0" smtClean="0">
                <a:latin typeface="Times New Roman"/>
                <a:cs typeface="Times New Roman"/>
              </a:rPr>
              <a:t>Eukaryotic Union</a:t>
            </a:r>
            <a:endParaRPr lang="en-US" b="1" dirty="0">
              <a:latin typeface="Times New Roman"/>
              <a:cs typeface="Times New Roman"/>
            </a:endParaRPr>
          </a:p>
        </p:txBody>
      </p:sp>
      <p:sp>
        <p:nvSpPr>
          <p:cNvPr id="8" name="TextBox 7"/>
          <p:cNvSpPr txBox="1"/>
          <p:nvPr/>
        </p:nvSpPr>
        <p:spPr>
          <a:xfrm>
            <a:off x="5317067" y="1015143"/>
            <a:ext cx="3564466" cy="1969770"/>
          </a:xfrm>
          <a:prstGeom prst="rect">
            <a:avLst/>
          </a:prstGeom>
          <a:noFill/>
        </p:spPr>
        <p:txBody>
          <a:bodyPr wrap="square" rtlCol="0">
            <a:spAutoFit/>
          </a:bodyPr>
          <a:lstStyle/>
          <a:p>
            <a:r>
              <a:rPr lang="en-US" dirty="0" smtClean="0">
                <a:latin typeface="Times New Roman"/>
                <a:cs typeface="Times New Roman"/>
              </a:rPr>
              <a:t>This document allows the bearer into the cell:</a:t>
            </a:r>
          </a:p>
          <a:p>
            <a:endParaRPr lang="en-US" dirty="0" smtClean="0">
              <a:latin typeface="Times New Roman"/>
              <a:cs typeface="Times New Roman"/>
            </a:endParaRPr>
          </a:p>
          <a:p>
            <a:endParaRPr lang="en-US" dirty="0" smtClean="0">
              <a:latin typeface="Times New Roman"/>
              <a:cs typeface="Times New Roman"/>
            </a:endParaRPr>
          </a:p>
          <a:p>
            <a:endParaRPr lang="en-US" dirty="0" smtClean="0">
              <a:latin typeface="Times New Roman"/>
              <a:cs typeface="Times New Roman"/>
            </a:endParaRPr>
          </a:p>
          <a:p>
            <a:r>
              <a:rPr lang="en-US" sz="3200" dirty="0" smtClean="0">
                <a:latin typeface="Times New Roman"/>
                <a:cs typeface="Times New Roman"/>
              </a:rPr>
              <a:t>     CYTOPLASM</a:t>
            </a:r>
            <a:endParaRPr lang="en-US" sz="3200" dirty="0">
              <a:latin typeface="Times New Roman"/>
              <a:cs typeface="Times New Roman"/>
            </a:endParaRPr>
          </a:p>
        </p:txBody>
      </p:sp>
      <p:pic>
        <p:nvPicPr>
          <p:cNvPr id="9" name="Picture 8"/>
          <p:cNvPicPr>
            <a:picLocks noChangeAspect="1"/>
          </p:cNvPicPr>
          <p:nvPr/>
        </p:nvPicPr>
        <p:blipFill>
          <a:blip r:embed="rId3"/>
          <a:stretch>
            <a:fillRect/>
          </a:stretch>
        </p:blipFill>
        <p:spPr>
          <a:xfrm>
            <a:off x="8023558" y="5376333"/>
            <a:ext cx="857975" cy="739182"/>
          </a:xfrm>
          <a:prstGeom prst="rect">
            <a:avLst/>
          </a:prstGeom>
        </p:spPr>
      </p:pic>
      <p:sp>
        <p:nvSpPr>
          <p:cNvPr id="10" name="TextBox 9"/>
          <p:cNvSpPr txBox="1"/>
          <p:nvPr/>
        </p:nvSpPr>
        <p:spPr>
          <a:xfrm>
            <a:off x="8023558" y="6119595"/>
            <a:ext cx="857975" cy="461665"/>
          </a:xfrm>
          <a:prstGeom prst="rect">
            <a:avLst/>
          </a:prstGeom>
          <a:noFill/>
        </p:spPr>
        <p:txBody>
          <a:bodyPr wrap="square" rtlCol="0">
            <a:spAutoFit/>
          </a:bodyPr>
          <a:lstStyle/>
          <a:p>
            <a:pPr algn="ctr"/>
            <a:r>
              <a:rPr lang="en-US" sz="1200" dirty="0" smtClean="0"/>
              <a:t>Official EU hologram</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19666" y="753533"/>
            <a:ext cx="3894667" cy="584776"/>
          </a:xfrm>
          <a:prstGeom prst="rect">
            <a:avLst/>
          </a:prstGeom>
          <a:noFill/>
        </p:spPr>
        <p:txBody>
          <a:bodyPr wrap="square" rtlCol="0">
            <a:spAutoFit/>
          </a:bodyPr>
          <a:lstStyle/>
          <a:p>
            <a:pPr algn="ctr"/>
            <a:r>
              <a:rPr lang="en-US" sz="3200" b="1" dirty="0" smtClean="0">
                <a:latin typeface="Times New Roman"/>
                <a:cs typeface="Times New Roman"/>
              </a:rPr>
              <a:t>PASSPORT</a:t>
            </a:r>
            <a:endParaRPr lang="en-US" sz="3200" b="1" dirty="0">
              <a:latin typeface="Times New Roman"/>
              <a:cs typeface="Times New Roman"/>
            </a:endParaRPr>
          </a:p>
        </p:txBody>
      </p:sp>
      <p:pic>
        <p:nvPicPr>
          <p:cNvPr id="5" name="Picture 4"/>
          <p:cNvPicPr>
            <a:picLocks noChangeAspect="1"/>
          </p:cNvPicPr>
          <p:nvPr/>
        </p:nvPicPr>
        <p:blipFill>
          <a:blip r:embed="rId2"/>
          <a:stretch>
            <a:fillRect/>
          </a:stretch>
        </p:blipFill>
        <p:spPr>
          <a:xfrm>
            <a:off x="1037175" y="1938876"/>
            <a:ext cx="3323328" cy="2863182"/>
          </a:xfrm>
          <a:prstGeom prst="rect">
            <a:avLst/>
          </a:prstGeom>
        </p:spPr>
      </p:pic>
      <p:sp>
        <p:nvSpPr>
          <p:cNvPr id="6" name="TextBox 5"/>
          <p:cNvSpPr txBox="1"/>
          <p:nvPr/>
        </p:nvSpPr>
        <p:spPr>
          <a:xfrm>
            <a:off x="719666" y="5376333"/>
            <a:ext cx="4114800" cy="646331"/>
          </a:xfrm>
          <a:prstGeom prst="rect">
            <a:avLst/>
          </a:prstGeom>
          <a:noFill/>
        </p:spPr>
        <p:txBody>
          <a:bodyPr wrap="square" rtlCol="0">
            <a:spAutoFit/>
          </a:bodyPr>
          <a:lstStyle/>
          <a:p>
            <a:pPr algn="ctr"/>
            <a:r>
              <a:rPr lang="en-US" b="1" dirty="0" smtClean="0">
                <a:latin typeface="Times New Roman"/>
                <a:cs typeface="Times New Roman"/>
              </a:rPr>
              <a:t>EU</a:t>
            </a:r>
          </a:p>
          <a:p>
            <a:pPr algn="ctr"/>
            <a:r>
              <a:rPr lang="en-US" b="1" dirty="0" smtClean="0">
                <a:latin typeface="Times New Roman"/>
                <a:cs typeface="Times New Roman"/>
              </a:rPr>
              <a:t>Eukaryotic Union</a:t>
            </a:r>
            <a:endParaRPr lang="en-US" b="1" dirty="0">
              <a:latin typeface="Times New Roman"/>
              <a:cs typeface="Times New Roman"/>
            </a:endParaRPr>
          </a:p>
        </p:txBody>
      </p:sp>
      <p:sp>
        <p:nvSpPr>
          <p:cNvPr id="8" name="TextBox 7"/>
          <p:cNvSpPr txBox="1"/>
          <p:nvPr/>
        </p:nvSpPr>
        <p:spPr>
          <a:xfrm>
            <a:off x="5317067" y="1015143"/>
            <a:ext cx="3564466" cy="1969770"/>
          </a:xfrm>
          <a:prstGeom prst="rect">
            <a:avLst/>
          </a:prstGeom>
          <a:noFill/>
        </p:spPr>
        <p:txBody>
          <a:bodyPr wrap="square" rtlCol="0">
            <a:spAutoFit/>
          </a:bodyPr>
          <a:lstStyle/>
          <a:p>
            <a:r>
              <a:rPr lang="en-US" dirty="0" smtClean="0">
                <a:latin typeface="Times New Roman"/>
                <a:cs typeface="Times New Roman"/>
              </a:rPr>
              <a:t>This document allows the bearer into the cell:</a:t>
            </a:r>
          </a:p>
          <a:p>
            <a:endParaRPr lang="en-US" dirty="0" smtClean="0">
              <a:latin typeface="Times New Roman"/>
              <a:cs typeface="Times New Roman"/>
            </a:endParaRPr>
          </a:p>
          <a:p>
            <a:endParaRPr lang="en-US" dirty="0" smtClean="0">
              <a:latin typeface="Times New Roman"/>
              <a:cs typeface="Times New Roman"/>
            </a:endParaRPr>
          </a:p>
          <a:p>
            <a:endParaRPr lang="en-US" dirty="0" smtClean="0">
              <a:latin typeface="Times New Roman"/>
              <a:cs typeface="Times New Roman"/>
            </a:endParaRPr>
          </a:p>
          <a:p>
            <a:r>
              <a:rPr lang="en-US" sz="3200" dirty="0" smtClean="0">
                <a:latin typeface="Times New Roman"/>
                <a:cs typeface="Times New Roman"/>
              </a:rPr>
              <a:t>     MEMBRANE</a:t>
            </a:r>
            <a:endParaRPr lang="en-US" sz="3200" dirty="0">
              <a:latin typeface="Times New Roman"/>
              <a:cs typeface="Times New Roman"/>
            </a:endParaRPr>
          </a:p>
        </p:txBody>
      </p:sp>
      <p:pic>
        <p:nvPicPr>
          <p:cNvPr id="7" name="Picture 6"/>
          <p:cNvPicPr>
            <a:picLocks noChangeAspect="1"/>
          </p:cNvPicPr>
          <p:nvPr/>
        </p:nvPicPr>
        <p:blipFill>
          <a:blip r:embed="rId3"/>
          <a:stretch>
            <a:fillRect/>
          </a:stretch>
        </p:blipFill>
        <p:spPr>
          <a:xfrm>
            <a:off x="8023558" y="5380413"/>
            <a:ext cx="857975" cy="739182"/>
          </a:xfrm>
          <a:prstGeom prst="rect">
            <a:avLst/>
          </a:prstGeom>
        </p:spPr>
      </p:pic>
      <p:sp>
        <p:nvSpPr>
          <p:cNvPr id="9" name="TextBox 8"/>
          <p:cNvSpPr txBox="1"/>
          <p:nvPr/>
        </p:nvSpPr>
        <p:spPr>
          <a:xfrm>
            <a:off x="8023558" y="6119595"/>
            <a:ext cx="857975" cy="461665"/>
          </a:xfrm>
          <a:prstGeom prst="rect">
            <a:avLst/>
          </a:prstGeom>
          <a:noFill/>
        </p:spPr>
        <p:txBody>
          <a:bodyPr wrap="square" rtlCol="0">
            <a:spAutoFit/>
          </a:bodyPr>
          <a:lstStyle/>
          <a:p>
            <a:pPr algn="ctr"/>
            <a:r>
              <a:rPr lang="en-US" sz="1200" dirty="0" smtClean="0"/>
              <a:t>Official EU hologram</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19666" y="753533"/>
            <a:ext cx="3894667" cy="584776"/>
          </a:xfrm>
          <a:prstGeom prst="rect">
            <a:avLst/>
          </a:prstGeom>
          <a:noFill/>
        </p:spPr>
        <p:txBody>
          <a:bodyPr wrap="square" rtlCol="0">
            <a:spAutoFit/>
          </a:bodyPr>
          <a:lstStyle/>
          <a:p>
            <a:pPr algn="ctr"/>
            <a:r>
              <a:rPr lang="en-US" sz="3200" b="1" dirty="0" smtClean="0">
                <a:latin typeface="Times New Roman"/>
                <a:cs typeface="Times New Roman"/>
              </a:rPr>
              <a:t>PASSPORT</a:t>
            </a:r>
            <a:endParaRPr lang="en-US" sz="3200" b="1" dirty="0">
              <a:latin typeface="Times New Roman"/>
              <a:cs typeface="Times New Roman"/>
            </a:endParaRPr>
          </a:p>
        </p:txBody>
      </p:sp>
      <p:pic>
        <p:nvPicPr>
          <p:cNvPr id="5" name="Picture 4"/>
          <p:cNvPicPr>
            <a:picLocks noChangeAspect="1"/>
          </p:cNvPicPr>
          <p:nvPr/>
        </p:nvPicPr>
        <p:blipFill>
          <a:blip r:embed="rId2">
            <a:grayscl/>
          </a:blip>
          <a:stretch>
            <a:fillRect/>
          </a:stretch>
        </p:blipFill>
        <p:spPr>
          <a:xfrm>
            <a:off x="1037175" y="1938876"/>
            <a:ext cx="3323328" cy="2863182"/>
          </a:xfrm>
          <a:prstGeom prst="rect">
            <a:avLst/>
          </a:prstGeom>
        </p:spPr>
      </p:pic>
      <p:sp>
        <p:nvSpPr>
          <p:cNvPr id="6" name="TextBox 5"/>
          <p:cNvSpPr txBox="1"/>
          <p:nvPr/>
        </p:nvSpPr>
        <p:spPr>
          <a:xfrm>
            <a:off x="719666" y="5376333"/>
            <a:ext cx="4114800" cy="646331"/>
          </a:xfrm>
          <a:prstGeom prst="rect">
            <a:avLst/>
          </a:prstGeom>
          <a:noFill/>
        </p:spPr>
        <p:txBody>
          <a:bodyPr wrap="square" rtlCol="0">
            <a:spAutoFit/>
          </a:bodyPr>
          <a:lstStyle/>
          <a:p>
            <a:pPr algn="ctr"/>
            <a:r>
              <a:rPr lang="en-US" b="1" dirty="0" smtClean="0">
                <a:latin typeface="Times New Roman"/>
                <a:cs typeface="Times New Roman"/>
              </a:rPr>
              <a:t>EU</a:t>
            </a:r>
          </a:p>
          <a:p>
            <a:pPr algn="ctr"/>
            <a:r>
              <a:rPr lang="en-US" b="1" dirty="0" smtClean="0">
                <a:latin typeface="Times New Roman"/>
                <a:cs typeface="Times New Roman"/>
              </a:rPr>
              <a:t>Eukaryotic Union</a:t>
            </a:r>
            <a:endParaRPr lang="en-US" b="1" dirty="0">
              <a:latin typeface="Times New Roman"/>
              <a:cs typeface="Times New Roman"/>
            </a:endParaRPr>
          </a:p>
        </p:txBody>
      </p:sp>
      <p:sp>
        <p:nvSpPr>
          <p:cNvPr id="8" name="TextBox 7"/>
          <p:cNvSpPr txBox="1"/>
          <p:nvPr/>
        </p:nvSpPr>
        <p:spPr>
          <a:xfrm>
            <a:off x="5317067" y="1015143"/>
            <a:ext cx="3564466" cy="1969770"/>
          </a:xfrm>
          <a:prstGeom prst="rect">
            <a:avLst/>
          </a:prstGeom>
          <a:noFill/>
        </p:spPr>
        <p:txBody>
          <a:bodyPr wrap="square" rtlCol="0">
            <a:spAutoFit/>
          </a:bodyPr>
          <a:lstStyle/>
          <a:p>
            <a:r>
              <a:rPr lang="en-US" dirty="0" smtClean="0">
                <a:latin typeface="Times New Roman"/>
                <a:cs typeface="Times New Roman"/>
              </a:rPr>
              <a:t>This document allows the bearer into the cell:</a:t>
            </a:r>
          </a:p>
          <a:p>
            <a:endParaRPr lang="en-US" dirty="0" smtClean="0">
              <a:latin typeface="Times New Roman"/>
              <a:cs typeface="Times New Roman"/>
            </a:endParaRPr>
          </a:p>
          <a:p>
            <a:endParaRPr lang="en-US" dirty="0" smtClean="0">
              <a:latin typeface="Times New Roman"/>
              <a:cs typeface="Times New Roman"/>
            </a:endParaRPr>
          </a:p>
          <a:p>
            <a:endParaRPr lang="en-US" dirty="0" smtClean="0">
              <a:latin typeface="Times New Roman"/>
              <a:cs typeface="Times New Roman"/>
            </a:endParaRPr>
          </a:p>
          <a:p>
            <a:r>
              <a:rPr lang="en-US" sz="3200" dirty="0" smtClean="0">
                <a:latin typeface="Times New Roman"/>
                <a:cs typeface="Times New Roman"/>
              </a:rPr>
              <a:t>     CYTOPLASM</a:t>
            </a:r>
            <a:endParaRPr lang="en-US" sz="3200" dirty="0">
              <a:latin typeface="Times New Roman"/>
              <a:cs typeface="Times New Roman"/>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71133" y="0"/>
            <a:ext cx="5858934" cy="6617196"/>
          </a:xfrm>
          <a:prstGeom prst="rect">
            <a:avLst/>
          </a:prstGeom>
          <a:noFill/>
        </p:spPr>
        <p:txBody>
          <a:bodyPr wrap="square" rtlCol="0">
            <a:spAutoFit/>
          </a:bodyPr>
          <a:lstStyle/>
          <a:p>
            <a:pPr algn="ctr"/>
            <a:endParaRPr lang="en-US" sz="9600" dirty="0" smtClean="0"/>
          </a:p>
          <a:p>
            <a:pPr algn="ctr"/>
            <a:r>
              <a:rPr lang="en-US" sz="20000" dirty="0" smtClean="0">
                <a:solidFill>
                  <a:schemeClr val="accent3"/>
                </a:solidFill>
              </a:rPr>
              <a:t>Na</a:t>
            </a:r>
            <a:r>
              <a:rPr lang="en-US" sz="20000" baseline="30000" dirty="0" smtClean="0">
                <a:solidFill>
                  <a:schemeClr val="accent3"/>
                </a:solidFill>
              </a:rPr>
              <a:t>+</a:t>
            </a:r>
            <a:endParaRPr lang="en-US" sz="9600" baseline="30000" dirty="0" smtClean="0"/>
          </a:p>
          <a:p>
            <a:pPr algn="ctr"/>
            <a:endParaRPr lang="en-US" sz="9600" baseline="30000" dirty="0" smtClean="0"/>
          </a:p>
          <a:p>
            <a:pPr algn="ctr"/>
            <a:r>
              <a:rPr lang="en-US" sz="9600" baseline="30000" dirty="0" smtClean="0"/>
              <a:t>(sodium ion)</a:t>
            </a:r>
            <a:endParaRPr lang="en-US" sz="96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412</TotalTime>
  <Words>407</Words>
  <Application>Microsoft Office PowerPoint</Application>
  <PresentationFormat>On-screen Show (4:3)</PresentationFormat>
  <Paragraphs>83</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Slide 1</vt:lpstr>
      <vt:lpstr>Slide 2</vt:lpstr>
      <vt:lpstr>Slide 3</vt:lpstr>
      <vt:lpstr>Questions</vt:lpstr>
      <vt:lpstr>Slide 5</vt:lpstr>
      <vt:lpstr>Slide 6</vt:lpstr>
      <vt:lpstr>Slide 7</vt:lpstr>
      <vt:lpstr>Slide 8</vt:lpstr>
      <vt:lpstr>Slide 9</vt:lpstr>
      <vt:lpstr>Slide 10</vt:lpstr>
      <vt:lpstr>Slide 11</vt:lpstr>
    </vt:vector>
  </TitlesOfParts>
  <Company>University of Manchester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Nick Johnson</dc:creator>
  <cp:lastModifiedBy>mwwsssl1</cp:lastModifiedBy>
  <cp:revision>20</cp:revision>
  <dcterms:created xsi:type="dcterms:W3CDTF">2011-12-08T14:18:48Z</dcterms:created>
  <dcterms:modified xsi:type="dcterms:W3CDTF">2012-06-18T08:09:29Z</dcterms:modified>
</cp:coreProperties>
</file>