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67" r:id="rId3"/>
    <p:sldId id="274" r:id="rId4"/>
    <p:sldId id="275" r:id="rId5"/>
    <p:sldId id="276" r:id="rId6"/>
    <p:sldId id="277" r:id="rId7"/>
    <p:sldId id="280" r:id="rId8"/>
    <p:sldId id="282" r:id="rId9"/>
    <p:sldId id="283" r:id="rId10"/>
    <p:sldId id="284" r:id="rId11"/>
    <p:sldId id="285" r:id="rId12"/>
  </p:sldIdLst>
  <p:sldSz cx="12192000" cy="6858000"/>
  <p:notesSz cx="6669088" cy="97758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7" autoAdjust="0"/>
    <p:restoredTop sz="73467" autoAdjust="0"/>
  </p:normalViewPr>
  <p:slideViewPr>
    <p:cSldViewPr snapToGrid="0">
      <p:cViewPr varScale="1">
        <p:scale>
          <a:sx n="49" d="100"/>
          <a:sy n="49" d="100"/>
        </p:scale>
        <p:origin x="13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7C99E-9D24-4CA5-BEE5-38550F973C45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04616"/>
            <a:ext cx="5335270" cy="38492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4E8D3-5EA0-49A4-9BA5-503C8262AF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3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Aim: Top</a:t>
            </a:r>
            <a:r>
              <a:rPr lang="en-GB" baseline="0" dirty="0"/>
              <a:t> 2% of universities globally for impact towards the UN SDGs.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57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43" marR="0" lvl="0" indent="-28574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Established in 1824, England’s first civic university.</a:t>
            </a:r>
          </a:p>
          <a:p>
            <a:pPr marL="285743" marR="0" lvl="0" indent="-28574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 to all regardless of “rank, religion or status”</a:t>
            </a:r>
          </a:p>
          <a:p>
            <a:pPr marL="285743" marR="0" lvl="0" indent="-28574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Born from Manchester’s status as world’s first industrial city (</a:t>
            </a:r>
            <a:r>
              <a:rPr kumimoji="0" lang="en-US" sz="17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Cottonopolis</a:t>
            </a: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– home to world’s first free library, canal systems, steam power, UK vegetarianism, UK railways, global cooperative movement, British trade unionism, world’s first professional football league, women’s suffrage, </a:t>
            </a:r>
          </a:p>
          <a:p>
            <a:pPr marL="285743" marR="0" lvl="0" indent="-285743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Motto based on three concepts: </a:t>
            </a:r>
            <a:r>
              <a:rPr kumimoji="0" lang="en-US" sz="17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Cognitio</a:t>
            </a: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(knowledge); </a:t>
            </a:r>
            <a:r>
              <a:rPr kumimoji="0" lang="en-US" sz="17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Sapientia</a:t>
            </a: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(wisdom); </a:t>
            </a:r>
            <a:r>
              <a:rPr kumimoji="0" lang="en-US" sz="172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Humanitas</a:t>
            </a:r>
            <a:r>
              <a:rPr kumimoji="0" lang="en-US" sz="172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(humanity)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688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purpose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advance education, knowledge and wisdom 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good of society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vision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will be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recognised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globally for the excellence of our people, research, learning and innovation, and 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the benefits we bring to society and the environment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0" marR="0" lvl="0" indent="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values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an autonomous institution, we will strive to </a:t>
            </a:r>
            <a:r>
              <a:rPr kumimoji="0" lang="en-US" sz="19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bring our shared values to life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127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Examples (if needed):</a:t>
            </a:r>
          </a:p>
          <a:p>
            <a:endParaRPr lang="en-GB" dirty="0"/>
          </a:p>
          <a:p>
            <a:r>
              <a:rPr lang="en-GB" dirty="0"/>
              <a:t>SOCIAL INCLUSION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inequalities: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development Institute (GDI) and Humanitarian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Conflict Response Institute (HCRI)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Educational access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UK for School Governors; Access Manchester;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outreach/engagement;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value </a:t>
            </a:r>
            <a:r>
              <a:rPr kumimoji="0" lang="en-US" sz="1350" b="1" i="0" u="none" strike="noStrike" kern="1200" cap="none" spc="0" normalizeH="0" baseline="0" noProof="0" dirty="0" err="1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inclusion through our The Works; Procurement; Living Wage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engagement: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STEM engagement; Citizen Science; engagement in disadvantaged parts of GM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Campus equality, diversity and inclusion: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% of BAME and women leaders and BAME PS staff</a:t>
            </a:r>
          </a:p>
          <a:p>
            <a:endParaRPr lang="en-GB" dirty="0"/>
          </a:p>
          <a:p>
            <a:r>
              <a:rPr lang="en-GB" dirty="0"/>
              <a:t>PROSPEROUS</a:t>
            </a:r>
            <a:r>
              <a:rPr lang="en-GB" baseline="0" dirty="0"/>
              <a:t> COMMUNITIES</a:t>
            </a:r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Research, discovery, innovation: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Linking research strengths to local economic needs e.g. advanced materials, digital and creative, low carbon and health innovation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Business, public and policy engagement: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Supporting Innovation GM; undertaking local economic reviews; contributing senior leadership time e.g. via LEP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Skills: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Collaborating with FE to create more joined up HE-FE eco-system to support local economy with skilled pipeline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Anchor operations: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our role as a place-maker: </a:t>
            </a: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Oxford Road Corridor; ID Manchester</a:t>
            </a:r>
          </a:p>
          <a:p>
            <a:endParaRPr lang="en-GB" dirty="0"/>
          </a:p>
          <a:p>
            <a:r>
              <a:rPr lang="en-GB" dirty="0"/>
              <a:t>BETTER</a:t>
            </a:r>
            <a:r>
              <a:rPr lang="en-GB" baseline="0" dirty="0"/>
              <a:t> HEALTH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Global health challenges: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Engaging and involving patients and the public on major global health challenges in Global South linked to Sustainable Development Goal 3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Civic health challenges: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Address public health challenges through our students; addressing health inequities and sustainability; accelerating research translation via Health Innovation Manchester and Pankhurst Institute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 and public involvement and engagement (PPIE):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Using PPIE to support research and teaching goals around health impact in GM</a:t>
            </a:r>
          </a:p>
          <a:p>
            <a:endParaRPr lang="en-GB" dirty="0"/>
          </a:p>
          <a:p>
            <a:r>
              <a:rPr lang="en-GB" dirty="0"/>
              <a:t>ENVIRONMENTAL SUSTAINABILITY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Zero carbon: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zero-carbon pathway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Sustainable travel (additional funding for sustainable travel)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 ranging strategy to meet carbon zero target by 2038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use plastics: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Eliminate avoidable single use plastics by 2022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Nature-based solutions to climate change: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Working with partners to support proven natural solutions to climate change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Sustainable Futures: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New platform for advance collaboration and profiling of work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CULTURAL ENGAGEMENT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Manchester Museum: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Chinese and South Asian Galleries; Future of Education floor; Sector Support Agency for Age &amp; Culture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Whitworth: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Art as a force for change; Natural and Cultural Health Service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John Rylands Library and AIU Race Centre: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British Pop Archive; BAME engagement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Jodrell Bank Discovery Centre: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bluedot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UNESCO; engagement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programmes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Creative Manchester: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Championing cultural growth and creativity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75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contribution we make to society and the environment occurs through our four core functions of research, learning, engagement and operations.</a:t>
            </a:r>
          </a:p>
          <a:p>
            <a:endParaRPr lang="en-GB" dirty="0"/>
          </a:p>
          <a:p>
            <a:r>
              <a:rPr lang="en-GB" dirty="0"/>
              <a:t>University</a:t>
            </a:r>
            <a:r>
              <a:rPr lang="en-GB" baseline="0" dirty="0"/>
              <a:t> operations include: Estates, Finance and People</a:t>
            </a:r>
          </a:p>
          <a:p>
            <a:endParaRPr lang="en-GB" dirty="0"/>
          </a:p>
          <a:p>
            <a:r>
              <a:rPr lang="en-GB" dirty="0"/>
              <a:t>If asked about measures:</a:t>
            </a:r>
          </a:p>
          <a:p>
            <a:endParaRPr lang="en-GB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one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perform in the top 2% of universities globally for impact towards the UN SDGs.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srgbClr val="6B2C9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Measure two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5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perform in the highest, top decile in UKRI/Research England’s Knowledge Exchange Framework segment for ‘Public and Community Engagement’.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91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social responsibility work occurs globally, nationally, locally and on campus. 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contribution and impact we make across our diverse communities in Greater Manchester is what we call civic engagement.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7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last 4 years we have been ranked as the top UK University for our social and environmental impact.</a:t>
            </a: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this year, we were ranked second in </a:t>
            </a:r>
            <a:r>
              <a:rPr lang="en-GB" sz="12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world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social and environmental impact.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Only university to be consistently ranked in the top ten over the last 6 years.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Particularly impressive given that the total entrants have more than tripled since 2019 (from 450 in 2019 to 1,406 in 2022)</a:t>
            </a: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Aft>
                <a:spcPts val="800"/>
              </a:spcAft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0976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Community Partnership Fund (‘CPF’) supports academics and community partners* in the North West of England to co-develop a project that aligns with one of the five Social Responsibility (‘SR’) and Civic Engagement Goals of the University: social inclusion, prosperous communities, better health, cultural engagement and/or environmental sustainability.</a:t>
            </a:r>
          </a:p>
          <a:p>
            <a:endParaRPr lang="en-GB" dirty="0"/>
          </a:p>
          <a:p>
            <a:r>
              <a:rPr lang="en-GB" dirty="0"/>
              <a:t>It is an annual opportunity to recognise and celebrate existing collaborations, as well as the development of new partnerships between academics, civil society, the public sector, businesses, not-for-profit organisations and individual members of the public. The School of Social Sciences (‘SoSS’) CPF aims to support such partnerships, working as a two-way process, involving interaction and exchange, with the goal of generating mutual benefits.</a:t>
            </a:r>
          </a:p>
          <a:p>
            <a:endParaRPr lang="en-GB" dirty="0"/>
          </a:p>
          <a:p>
            <a:r>
              <a:rPr lang="en-GB" dirty="0"/>
              <a:t>The CPF is very broad in terms of what sort of activities can be funded. Examples include: co-producing research and knowledge exchange activities; co-creating briefings and policy reports; collaborative workshops and training; co-convening meetings, roundtables, and public engagement events; co-developing a larger research or impact acceleration bid; and co-producing innovative teaching practice and student engagement are all in within the scope. We welcome other approaches to co-production and co-creation, including innovative and creative approaches.</a:t>
            </a:r>
          </a:p>
          <a:p>
            <a:endParaRPr lang="en-GB" dirty="0"/>
          </a:p>
          <a:p>
            <a:r>
              <a:rPr lang="en-GB" dirty="0"/>
              <a:t>A maximum of £10,000 is available per year for the Community Partnership Fund, and no more than two projects are likely to be funded in any funding round.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806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4E8D3-5EA0-49A4-9BA5-503C8262AF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111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4106F-A246-2E48-9544-E8146AB80C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229C53-2CA9-764A-93AB-ECAD546B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C782C-8745-7347-B6AC-4D8772289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CFD0D-118D-4441-A91C-1B836A28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B8388-0632-6942-96AC-2D61940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03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9CC8-54DA-0A42-9DA3-C9E7FB11F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1DD596-2259-614F-A986-3F25CF600F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5B1C8-F927-B147-8326-E3862924A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B53A9-157A-9941-B952-607DAB5FA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F697C-66DE-734A-9CA9-579BCEA17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51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FAABD5-DA08-A547-B641-D0E0889172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B8267B-68DB-BD49-A9B4-434AE7BB2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2D5EC-A445-FF43-82E6-1E7554A5D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6C67B-5186-6A4F-8CC0-6CBFEB118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F1686-2B7E-F34D-B970-CC7FA2D3B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55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9BC4-A767-8249-B547-8ACF6BFAC1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AFB20-8B88-A940-B643-5C9538AAC5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8298A-DF29-3648-9886-F697F2878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9EA7A-907A-FD4C-ACD8-B5530F40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2B47-E8DF-7C4D-B4A6-03B2BAF97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9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3E3C-D1E1-0C4D-92EF-B223F44D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3A32E-A3D9-1942-823C-63A023D5F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9E4D1-5B9D-1547-8D79-E7A061B0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616F3-F40C-474F-923D-96B47454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D8B79-8082-7E47-84E9-60B7CE03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DDF9A-5398-6243-A12A-4CBF8C14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C1D0A-C9AB-6442-AD7D-DD944C4E9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3959-0472-F94D-B84A-13B2C94C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D8A39-4CA4-EC4D-ACFE-FAA81592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8CB76-96D5-2849-9E97-9F64272EE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07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5CAD3-7514-744A-B048-05B98AE8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2AE99-EDB4-B542-830D-7125AA2E80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2E159-6ABC-A44E-A22E-D09BEC62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37299-9941-0142-A33E-5A3A6976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35346-3044-B947-8897-88AAA87B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703FB9-A358-6041-AD5D-8434857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4CA82-9176-6749-864E-99808BE7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B58B1-76E7-9D40-B2E5-8C498E624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AAD58-DA10-1F4F-A8F2-B686DE0398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37000-BE07-864A-A240-4109E979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D25F3-B734-184C-BBAE-3127C88D6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352FF9-ACB4-5240-BE18-471A8A0C6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EE09C-29F6-144B-83EE-60676B6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76A602-9EFC-F343-8583-01A4DF07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27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E8B64-301F-BF43-B5D4-5EB325701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BD97C-5946-F14D-885B-AF9CC5800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6C8135-91B1-074E-856A-9DF934577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7CBB85-3DC8-6148-9B06-581A1C66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5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11A0CF-6DA3-464C-909E-07AA9087D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BDF39C-F569-444C-9F4E-CCB15489E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7582C1-6435-A149-A235-D2F2198A3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99F9F-DAA3-F547-9E07-02B9A4F8F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BB63-75B4-024A-AB54-572A8CF30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C4781-EB5B-B548-BE9D-E4FF33007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7723C6-032D-5A4E-94E2-F750D2D7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01AF0-627A-104E-808E-C1C6A2234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A5CDBE-7BE5-8E4C-B103-BF606922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204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FEA2F-4473-0948-AB43-EBE33511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8B151-747D-604F-903D-9A920F317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7E0C-8A67-AE45-9E33-B90E65F8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2C27D1-B1FA-884E-BB86-6AA912AD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0875C-8A74-6B43-8AF6-63659F8EC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64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48D0C-012C-F345-B4FE-067E7113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086462-1D05-924F-86B1-A99CAD91B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2BAA-B63B-FA4A-9FC2-C9A41E33C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B4DC9-5892-7249-8BC4-1DFCDF2CB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9AFEF6-D587-E442-899D-72A478CD3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5D8B7-889D-0441-9697-EEAE86B4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56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D5024-B086-9E4F-B16B-29741786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2466-0A69-8143-AD16-FF7019B03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6A1AD-E14C-6E48-B556-53537E93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4D84A-8825-7043-9327-9825A1B5E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3F03B-EF16-414D-9245-CBB4E83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1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CCD1B9-0BC7-8241-B931-C3D190D18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2EB47B-4B45-774E-B926-1883D10176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78A0B-9EEC-3041-9958-A10A8FFA9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40FFE-DD48-3548-95ED-698D3A8C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20056-503C-3343-BB97-B4D04C6CF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02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47543" y="274640"/>
            <a:ext cx="10972800" cy="884531"/>
          </a:xfrm>
        </p:spPr>
        <p:txBody>
          <a:bodyPr>
            <a:normAutofit/>
          </a:bodyPr>
          <a:lstStyle/>
          <a:p>
            <a:pPr algn="l"/>
            <a:r>
              <a:rPr lang="en-US" sz="3733" b="1">
                <a:solidFill>
                  <a:schemeClr val="tx1">
                    <a:lumMod val="65000"/>
                    <a:lumOff val="35000"/>
                  </a:schemeClr>
                </a:solidFill>
                <a:latin typeface="Open Sans"/>
                <a:cs typeface="Open Sans"/>
              </a:rPr>
              <a:t>Click to insert title</a:t>
            </a:r>
          </a:p>
        </p:txBody>
      </p:sp>
    </p:spTree>
    <p:extLst>
      <p:ext uri="{BB962C8B-B14F-4D97-AF65-F5344CB8AC3E}">
        <p14:creationId xmlns:p14="http://schemas.microsoft.com/office/powerpoint/2010/main" val="3639177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73F97-6513-314A-BEB3-8AC3A43CE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AC1008-6364-A640-BA0B-D8775884B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AB27E-7D19-9148-AFBE-D10DF7C15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7AB2F-DBDD-3343-AB56-539EF251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82543B-D933-004D-99FF-224DE8B97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0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5657-C487-1D4B-9C65-4DD0F323D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2E6E-20E6-9043-A03F-A481416CA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CB42E3-D2BE-6F4D-92FC-1494FD65C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5245B-18BD-FF4F-92B6-242006FB8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81255-874F-754B-A47E-861DA0CD1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E19D76-7CF9-AC46-8DF1-89FFCD7B2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9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3E17C-5F89-8D43-BA72-7627FFCB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69009-5908-0446-A2D3-27CA7612D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4F87B-6AD1-4F41-B65A-1712AF5CC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BD845-9E91-C744-AC94-1F3B0763A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476AE-7625-BD41-9CA9-51364370D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E53358-AC69-5B4B-A141-FBCF7AC8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FCEA71-D074-9149-9053-65C6E547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C57ED6-3E53-184B-96E1-A81C0B366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8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7104-1EED-AC46-9BFE-74C4C8973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A8C08-9E8C-6741-A2F0-5FAB6AE5E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D7E1B8-2D7B-4548-B1EC-8C766C92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E0B748-F1C5-8749-8C42-DAC929DF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3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FE7249-F53D-4B4D-A448-22699C3D2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682F3B-F381-C642-956B-8B897A4E6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9A17-3A94-2D4B-863A-D140FD43E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14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E8CEF-1C51-8C45-A4DD-823EF2ED1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74CA-1122-FA4B-B960-C80ADBD8C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A1D2F-31D9-944B-9E05-A6DF632D8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8C1F2-E75A-7847-BE97-4BAFD26A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89FF9-DBBA-CD42-95A8-C1446B010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18F56-7D9A-9D48-8FD1-C96B13CC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3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687D9-2240-8D42-BF6D-3237D5EF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3825A-5AFC-8A42-93C4-F00E40A0F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956E5-5DA8-AB49-9E03-65283DF2A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163D5-4687-C243-A8A2-0650A788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300BF0-29B6-B343-A484-59353A8AC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48E5C9-1065-5147-B725-91FB9915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47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B6787-B51F-DB42-9E52-63E10EB8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B9472-27F5-2144-BCEC-3E0A96761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352788-8A6E-D24F-82D2-F38C9E41A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2730A-859E-B540-ADF3-E97069AD1FDB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1DDB45-653D-0C49-B78E-967549C7BA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DC715-0B9A-0348-A62C-3F8BCE535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5DC9C-C50D-D242-B083-59CEE0716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38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1286A9-625C-1D47-A4A3-705DA2D9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0A3D0-3D74-3148-93EC-4FFFDE33B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6F6E8-1B09-6445-B6FD-933572B169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439FB-1113-2342-A517-84CC0D436972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D2071-D1C4-4C44-9C84-475709147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48331F-F004-5946-8987-328945B6D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846B8-F7CD-134F-B6EF-E21CEC596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72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philip.drake@manchester.ac.u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soss.socialresponsibility@manchester.ac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ialsciences.manchester.ac.uk/connect/engagement-and-external-relation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oss.externalrelations@manchester.ac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02E2-D791-A915-4697-BA9193A8C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8809"/>
            <a:ext cx="9144000" cy="160115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New Staff Welcome</a:t>
            </a:r>
            <a:br>
              <a:rPr lang="en-GB" b="1" dirty="0"/>
            </a:br>
            <a:br>
              <a:rPr lang="en-GB" dirty="0"/>
            </a:br>
            <a:r>
              <a:rPr lang="en-GB" b="1" dirty="0"/>
              <a:t>Social Responsibility at the University of Manchester</a:t>
            </a:r>
            <a:r>
              <a:rPr lang="en-GB" sz="3600" b="1" dirty="0"/>
              <a:t> </a:t>
            </a:r>
            <a:endParaRPr lang="en-GB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82CBB-7D90-457F-66D4-6CA52893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0678"/>
            <a:ext cx="9144000" cy="2168682"/>
          </a:xfrm>
        </p:spPr>
        <p:txBody>
          <a:bodyPr>
            <a:normAutofit lnSpcReduction="10000"/>
          </a:bodyPr>
          <a:lstStyle/>
          <a:p>
            <a:r>
              <a:rPr lang="en-GB" dirty="0" err="1"/>
              <a:t>Dr.</a:t>
            </a:r>
            <a:r>
              <a:rPr lang="en-GB" dirty="0"/>
              <a:t> Phil Drake </a:t>
            </a:r>
          </a:p>
          <a:p>
            <a:r>
              <a:rPr lang="en-GB" dirty="0"/>
              <a:t>Director of Social Responsibility, </a:t>
            </a:r>
          </a:p>
          <a:p>
            <a:r>
              <a:rPr lang="en-GB" dirty="0"/>
              <a:t>School of Social Sciences</a:t>
            </a:r>
          </a:p>
          <a:p>
            <a:endParaRPr lang="en-GB" dirty="0"/>
          </a:p>
          <a:p>
            <a:r>
              <a:rPr lang="en-GB" dirty="0"/>
              <a:t>philip.drake@manchester.ac.uk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D998-1FAF-F767-2785-C66DD286A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261" y="5980674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64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6686-C4CF-2EC7-DACC-B5524A8BE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Any Questions?</a:t>
            </a:r>
          </a:p>
        </p:txBody>
      </p:sp>
      <p:pic>
        <p:nvPicPr>
          <p:cNvPr id="5" name="Content Placeholder 4" descr="Question mark on green pastel background">
            <a:extLst>
              <a:ext uri="{FF2B5EF4-FFF2-40B4-BE49-F238E27FC236}">
                <a16:creationId xmlns:a16="http://schemas.microsoft.com/office/drawing/2014/main" id="{61681B06-C399-D9EC-EB88-D574B49A94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9016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D60FEFA8-FB61-7141-88C1-48E2A4F83CA3}"/>
              </a:ext>
            </a:extLst>
          </p:cNvPr>
          <p:cNvSpPr txBox="1"/>
          <p:nvPr/>
        </p:nvSpPr>
        <p:spPr>
          <a:xfrm>
            <a:off x="540000" y="540000"/>
            <a:ext cx="95043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54"/>
            <a:r>
              <a:rPr lang="en-GB" sz="3200" b="1" dirty="0">
                <a:solidFill>
                  <a:prstClr val="white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1) </a:t>
            </a:r>
            <a:r>
              <a:rPr lang="en-GB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Foundations: Knowledge, Wisdom, Humanity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DAFD8EC-A532-4A4E-93D5-B8A4A1D2B7FF}"/>
              </a:ext>
            </a:extLst>
          </p:cNvPr>
          <p:cNvCxnSpPr>
            <a:cxnSpLocks/>
          </p:cNvCxnSpPr>
          <p:nvPr/>
        </p:nvCxnSpPr>
        <p:spPr>
          <a:xfrm>
            <a:off x="540000" y="1404000"/>
            <a:ext cx="58608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84B114C-A8EB-B94E-8B24-F4AE3E062B76}"/>
              </a:ext>
            </a:extLst>
          </p:cNvPr>
          <p:cNvSpPr txBox="1"/>
          <p:nvPr/>
        </p:nvSpPr>
        <p:spPr>
          <a:xfrm>
            <a:off x="540000" y="1868837"/>
            <a:ext cx="8062133" cy="48320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England’s first civic university.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Open to all regardless of “rank, religion or status”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Born from Manchester’s status as world’s first industrial city</a:t>
            </a: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endParaRPr lang="en-US" sz="28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80981" indent="-380981" defTabSz="914354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Motto: </a:t>
            </a:r>
            <a:r>
              <a:rPr lang="en-US" sz="28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Cognitio</a:t>
            </a: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(knowledge); </a:t>
            </a:r>
            <a:r>
              <a:rPr lang="en-US" sz="28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Sapientia</a:t>
            </a: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(wisdom); </a:t>
            </a:r>
            <a:r>
              <a:rPr lang="en-US" sz="2800" dirty="0" err="1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Humanitas</a:t>
            </a:r>
            <a:r>
              <a:rPr lang="en-US" sz="2800" dirty="0">
                <a:latin typeface="Open Sans" panose="020B0606030504020204"/>
                <a:ea typeface="Open Sans" panose="020B0606030504020204" pitchFamily="34" charset="0"/>
                <a:cs typeface="Open Sans" panose="020B0606030504020204" pitchFamily="34" charset="0"/>
              </a:rPr>
              <a:t> (humanity)</a:t>
            </a:r>
          </a:p>
          <a:p>
            <a:pPr defTabSz="914354"/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229453-BEF9-682A-3F8E-F7EAAD998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043" y="1262706"/>
            <a:ext cx="4539175" cy="559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Three Core Goals: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74445" y="1943894"/>
            <a:ext cx="4286250" cy="41148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52210" y="2035334"/>
            <a:ext cx="5181600" cy="4023360"/>
          </a:xfrm>
        </p:spPr>
        <p:txBody>
          <a:bodyPr>
            <a:normAutofit lnSpcReduction="10000"/>
          </a:bodyPr>
          <a:lstStyle/>
          <a:p>
            <a:r>
              <a:rPr lang="en-GB" sz="3600" dirty="0">
                <a:latin typeface="Open Sans" panose="020B0606030504020204"/>
              </a:rPr>
              <a:t>Research and Discovery; </a:t>
            </a:r>
          </a:p>
          <a:p>
            <a:pPr marL="0" indent="0">
              <a:buNone/>
            </a:pPr>
            <a:endParaRPr lang="en-GB" sz="3600" dirty="0">
              <a:latin typeface="Open Sans" panose="020B0606030504020204"/>
            </a:endParaRPr>
          </a:p>
          <a:p>
            <a:r>
              <a:rPr lang="en-GB" sz="3600" dirty="0">
                <a:latin typeface="Open Sans" panose="020B0606030504020204"/>
              </a:rPr>
              <a:t>Teaching and Learning; and</a:t>
            </a:r>
          </a:p>
          <a:p>
            <a:pPr marL="0" indent="0">
              <a:buNone/>
            </a:pPr>
            <a:endParaRPr lang="en-GB" sz="3600" dirty="0">
              <a:latin typeface="Open Sans" panose="020B0606030504020204"/>
            </a:endParaRPr>
          </a:p>
          <a:p>
            <a:r>
              <a:rPr lang="en-GB" sz="3600" dirty="0">
                <a:latin typeface="Open Sans" panose="020B0606030504020204"/>
              </a:rPr>
              <a:t>Social Responsibilit</a:t>
            </a:r>
            <a:r>
              <a:rPr lang="en-GB" sz="3600" dirty="0"/>
              <a:t>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261" y="5980674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6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0AE097-DE78-3343-A41B-DDD84BCA561B}"/>
              </a:ext>
            </a:extLst>
          </p:cNvPr>
          <p:cNvSpPr txBox="1"/>
          <p:nvPr/>
        </p:nvSpPr>
        <p:spPr>
          <a:xfrm>
            <a:off x="540001" y="540002"/>
            <a:ext cx="5292089" cy="193899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srgbClr val="6B2C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Responsibility and Civic Engagement at a glance</a:t>
            </a:r>
            <a:endParaRPr lang="en-GB" sz="4000" b="1" dirty="0">
              <a:solidFill>
                <a:srgbClr val="6B2C90">
                  <a:alpha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D0061F-3471-7C40-A03B-0CF55D9670AC}"/>
              </a:ext>
            </a:extLst>
          </p:cNvPr>
          <p:cNvCxnSpPr>
            <a:cxnSpLocks/>
          </p:cNvCxnSpPr>
          <p:nvPr/>
        </p:nvCxnSpPr>
        <p:spPr>
          <a:xfrm>
            <a:off x="540002" y="6450416"/>
            <a:ext cx="11111999" cy="0"/>
          </a:xfrm>
          <a:prstGeom prst="line">
            <a:avLst/>
          </a:prstGeom>
          <a:ln w="25400">
            <a:solidFill>
              <a:srgbClr val="6B2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DC19B74-6F5F-A440-B451-8BC0DC4DA2BE}"/>
              </a:ext>
            </a:extLst>
          </p:cNvPr>
          <p:cNvCxnSpPr>
            <a:cxnSpLocks/>
          </p:cNvCxnSpPr>
          <p:nvPr/>
        </p:nvCxnSpPr>
        <p:spPr>
          <a:xfrm>
            <a:off x="540000" y="3617891"/>
            <a:ext cx="5004152" cy="0"/>
          </a:xfrm>
          <a:prstGeom prst="line">
            <a:avLst/>
          </a:prstGeom>
          <a:ln w="25400">
            <a:solidFill>
              <a:srgbClr val="6B2C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832E820-E04B-5E42-AAF7-4728109F5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333BA5F-A988-3646-9731-ADC20623B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9913D9-0942-0B4A-9A36-63FE8D71D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9DBE803-B745-E24C-A3E2-BD7303F92C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1B4B857-713A-8248-8060-7A26F94580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4044B93-1A10-6F42-8ADA-0C46F91A5E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4153" y="1"/>
            <a:ext cx="6244047" cy="6244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72261" y="5980674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890476-24A0-C24B-872B-22BCAD82F107}"/>
              </a:ext>
            </a:extLst>
          </p:cNvPr>
          <p:cNvSpPr txBox="1"/>
          <p:nvPr/>
        </p:nvSpPr>
        <p:spPr>
          <a:xfrm>
            <a:off x="540003" y="540001"/>
            <a:ext cx="6946648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defRPr/>
            </a:pPr>
            <a:r>
              <a:rPr lang="en-GB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Delivering Social Responsibility</a:t>
            </a:r>
            <a:endParaRPr lang="en-GB" sz="4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37F7A-F78B-B04E-8E8E-AB040F3DCEAE}"/>
              </a:ext>
            </a:extLst>
          </p:cNvPr>
          <p:cNvSpPr txBox="1"/>
          <p:nvPr/>
        </p:nvSpPr>
        <p:spPr>
          <a:xfrm>
            <a:off x="540003" y="2414402"/>
            <a:ext cx="5260424" cy="40523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defRPr/>
            </a:pP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contribution we make to society and the environment occurs through our four core functions.</a:t>
            </a:r>
          </a:p>
          <a:p>
            <a:pPr defTabSz="914377">
              <a:defRPr/>
            </a:pPr>
            <a:endParaRPr lang="en-US" sz="2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endParaRPr lang="en-US" sz="2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responsibility is both:</a:t>
            </a:r>
          </a:p>
          <a:p>
            <a:pPr marL="380990" indent="-380990" defTabSz="91437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set of</a:t>
            </a:r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values and a unifying theme</a:t>
            </a: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that give us purpose; and</a:t>
            </a:r>
          </a:p>
          <a:p>
            <a:pPr marL="380990" indent="-380990" defTabSz="91437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set of </a:t>
            </a:r>
            <a:r>
              <a:rPr lang="en-US" sz="2400" b="1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practical and measurable activities</a:t>
            </a:r>
            <a:endParaRPr lang="en-US" sz="24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14377">
              <a:defRPr/>
            </a:pPr>
            <a:r>
              <a:rPr lang="en-US" sz="1733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E113D227-B2EB-2843-96A6-3BCA3E679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865" y="279133"/>
            <a:ext cx="5934259" cy="5934259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D5823ACB-D18B-864D-A685-3694C12EF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8865" y="279133"/>
            <a:ext cx="5934259" cy="5934259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896EF842-5C28-894A-80CE-78E1B8DBB1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8865" y="279133"/>
            <a:ext cx="5934259" cy="5934259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7A2F57D-33C0-6F47-96B0-696A7AF2A5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865" y="279133"/>
            <a:ext cx="5934259" cy="5934259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6DD8FB0F-98F9-F242-98CE-5AE9524C2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8865" y="279132"/>
            <a:ext cx="5934259" cy="593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72261" y="5980674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3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>
            <a:extLst>
              <a:ext uri="{FF2B5EF4-FFF2-40B4-BE49-F238E27FC236}">
                <a16:creationId xmlns:a16="http://schemas.microsoft.com/office/drawing/2014/main" id="{5E2E6763-6172-3646-BE2C-5101556E8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04508FAF-C215-0C42-AC13-088C6F3E5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FD3393E-CC21-7A41-8E04-96CC421294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C011FDA2-D698-2743-9BCC-57D6002C7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13E4F7EB-FDAD-244E-BC4C-D56064887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CA9F51E-28BC-5343-804F-B8E4C41929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F5B9023A-644A-D74A-82DF-9A448AFE7C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3922" y="-298321"/>
            <a:ext cx="10437543" cy="10437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890476-24A0-C24B-872B-22BCAD82F107}"/>
              </a:ext>
            </a:extLst>
          </p:cNvPr>
          <p:cNvSpPr txBox="1"/>
          <p:nvPr/>
        </p:nvSpPr>
        <p:spPr>
          <a:xfrm>
            <a:off x="540002" y="540000"/>
            <a:ext cx="539216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defRPr/>
            </a:pPr>
            <a:r>
              <a:rPr lang="en-GB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 Multi-layered Target</a:t>
            </a:r>
            <a:endParaRPr lang="en-GB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4283718-988E-9D41-9E23-F94691187226}"/>
              </a:ext>
            </a:extLst>
          </p:cNvPr>
          <p:cNvCxnSpPr>
            <a:cxnSpLocks/>
          </p:cNvCxnSpPr>
          <p:nvPr/>
        </p:nvCxnSpPr>
        <p:spPr>
          <a:xfrm>
            <a:off x="540000" y="1404000"/>
            <a:ext cx="388703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AF7A4D5-7537-364A-B0B2-4FCB6958B9AA}"/>
              </a:ext>
            </a:extLst>
          </p:cNvPr>
          <p:cNvCxnSpPr>
            <a:cxnSpLocks/>
          </p:cNvCxnSpPr>
          <p:nvPr/>
        </p:nvCxnSpPr>
        <p:spPr>
          <a:xfrm>
            <a:off x="539999" y="6450416"/>
            <a:ext cx="261579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37F7A-F78B-B04E-8E8E-AB040F3DCEAE}"/>
              </a:ext>
            </a:extLst>
          </p:cNvPr>
          <p:cNvSpPr txBox="1"/>
          <p:nvPr/>
        </p:nvSpPr>
        <p:spPr>
          <a:xfrm>
            <a:off x="539999" y="1871999"/>
            <a:ext cx="2615795" cy="35394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defTabSz="914377">
              <a:defRPr/>
            </a:pPr>
            <a:endParaRPr lang="en-US" sz="1700" dirty="0">
              <a:solidFill>
                <a:prstClr val="whit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72261" y="5980674"/>
            <a:ext cx="19621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A72212-F64E-A12E-EAC9-DEC746BAA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endParaRPr lang="en-US" sz="5400" dirty="0"/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7E213A-6490-7663-CDF3-06F75801A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 defTabSz="914400"/>
            <a:r>
              <a:rPr lang="en-US" sz="3600" dirty="0"/>
              <a:t>UoM World Ranking</a:t>
            </a:r>
          </a:p>
          <a:p>
            <a:pPr lvl="1" indent="-228600" defTabSz="914400"/>
            <a:r>
              <a:rPr lang="en-US" sz="3600" dirty="0"/>
              <a:t>2024 (2);</a:t>
            </a:r>
          </a:p>
          <a:p>
            <a:pPr lvl="1" indent="-228600" defTabSz="914400"/>
            <a:r>
              <a:rPr lang="en-US" sz="3600" dirty="0"/>
              <a:t>2023 (2); </a:t>
            </a:r>
          </a:p>
          <a:p>
            <a:pPr lvl="1" indent="-228600" defTabSz="914400"/>
            <a:r>
              <a:rPr lang="en-US" sz="3600" dirty="0"/>
              <a:t>2022 (9); </a:t>
            </a:r>
          </a:p>
          <a:p>
            <a:pPr lvl="1" indent="-228600" defTabSz="914400"/>
            <a:r>
              <a:rPr lang="en-US" sz="3600" dirty="0"/>
              <a:t>2021 (1); </a:t>
            </a:r>
          </a:p>
          <a:p>
            <a:pPr lvl="1" indent="-228600" defTabSz="914400"/>
            <a:r>
              <a:rPr lang="en-US" sz="3600" dirty="0"/>
              <a:t>2020 (8); </a:t>
            </a:r>
          </a:p>
          <a:p>
            <a:pPr lvl="1" indent="-228600" defTabSz="914400"/>
            <a:r>
              <a:rPr lang="en-US" sz="3600" dirty="0"/>
              <a:t>2019 (3)</a:t>
            </a:r>
            <a:endParaRPr lang="en-US" sz="2600" dirty="0"/>
          </a:p>
          <a:p>
            <a:pPr indent="-228600" defTabSz="914400"/>
            <a:endParaRPr lang="en-US" sz="2200" dirty="0"/>
          </a:p>
        </p:txBody>
      </p:sp>
      <p:pic>
        <p:nvPicPr>
          <p:cNvPr id="11" name="Content Placeholder 10" descr="A person holding a globe">
            <a:extLst>
              <a:ext uri="{FF2B5EF4-FFF2-40B4-BE49-F238E27FC236}">
                <a16:creationId xmlns:a16="http://schemas.microsoft.com/office/drawing/2014/main" id="{B1248CE8-70BB-5573-4C06-CD7E134026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8" r="1998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FBD196-E3E1-6C65-D44F-3709B5C6B81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940" y="162594"/>
            <a:ext cx="3034479" cy="120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722A93-38D7-30A9-35AF-A807AE39D5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0452" y="162594"/>
            <a:ext cx="4656619" cy="1200535"/>
          </a:xfrm>
          <a:prstGeom prst="rect">
            <a:avLst/>
          </a:prstGeom>
        </p:spPr>
      </p:pic>
      <p:pic>
        <p:nvPicPr>
          <p:cNvPr id="19" name="Google Shape;124;gbe61f14abb_0_88" descr="TAB_col_white_background.eps">
            <a:extLst>
              <a:ext uri="{FF2B5EF4-FFF2-40B4-BE49-F238E27FC236}">
                <a16:creationId xmlns:a16="http://schemas.microsoft.com/office/drawing/2014/main" id="{A3AA59A1-6B55-92F7-286D-2067CE528058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3581" y="332792"/>
            <a:ext cx="2012115" cy="8601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611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2B57B-A02C-5EE3-0A93-55315CE9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SR Funds available 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F96310-9332-87E6-FFEA-20BD988469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257800" cy="51969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/>
              <a:t>SoSS:</a:t>
            </a:r>
          </a:p>
          <a:p>
            <a:r>
              <a:rPr lang="en-GB" b="1" dirty="0">
                <a:solidFill>
                  <a:srgbClr val="7030A0"/>
                </a:solidFill>
              </a:rPr>
              <a:t>Community Partnership Fund</a:t>
            </a:r>
          </a:p>
          <a:p>
            <a:r>
              <a:rPr lang="en-GB" dirty="0"/>
              <a:t>Supporting academics and community partners in the NW of England;</a:t>
            </a:r>
          </a:p>
          <a:p>
            <a:r>
              <a:rPr lang="en-GB" dirty="0"/>
              <a:t>Aligns with one of the 5 SR Goals;</a:t>
            </a:r>
          </a:p>
          <a:p>
            <a:r>
              <a:rPr lang="en-GB" dirty="0"/>
              <a:t>A max of £10,000 with no more than two projects likely funded.</a:t>
            </a:r>
          </a:p>
          <a:p>
            <a:r>
              <a:rPr lang="en-GB" dirty="0"/>
              <a:t>Usually around July</a:t>
            </a:r>
          </a:p>
          <a:p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SR Budget</a:t>
            </a:r>
            <a:endParaRPr lang="en-GB" b="1" dirty="0"/>
          </a:p>
          <a:p>
            <a:r>
              <a:rPr lang="en-GB" dirty="0"/>
              <a:t>Limited but may be able to consider requests up to around £500.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Email: </a:t>
            </a:r>
            <a:r>
              <a:rPr lang="en-GB" dirty="0">
                <a:hlinkClick r:id="rId3"/>
              </a:rPr>
              <a:t>philip.drake@manchester.ac.uk</a:t>
            </a:r>
            <a:r>
              <a:rPr lang="en-GB" dirty="0"/>
              <a:t> and/or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soss.socialresponsibility@manchester.ac.uk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BC0C0-4F51-091B-E379-77EA917F19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1825625"/>
            <a:ext cx="5007864" cy="4351338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Faculty:</a:t>
            </a:r>
          </a:p>
          <a:p>
            <a:r>
              <a:rPr lang="en-GB" b="1" dirty="0">
                <a:solidFill>
                  <a:srgbClr val="7030A0"/>
                </a:solidFill>
              </a:rPr>
              <a:t>Strategic Civic Engagement Fund</a:t>
            </a:r>
          </a:p>
          <a:p>
            <a:r>
              <a:rPr lang="en-GB" dirty="0"/>
              <a:t>Local partnerships with local government, community groups, third sector  </a:t>
            </a:r>
          </a:p>
          <a:p>
            <a:r>
              <a:rPr lang="en-GB" dirty="0"/>
              <a:t>Up to £10,000</a:t>
            </a:r>
          </a:p>
          <a:p>
            <a:r>
              <a:rPr lang="en-GB" dirty="0"/>
              <a:t>Usually around May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b="1" dirty="0">
                <a:solidFill>
                  <a:srgbClr val="7030A0"/>
                </a:solidFill>
              </a:rPr>
              <a:t>SR in the Curriculum</a:t>
            </a:r>
          </a:p>
          <a:p>
            <a:r>
              <a:rPr lang="en-GB" dirty="0"/>
              <a:t>Build in SR activities in modules (guests, student led initiatives, local exchanges)</a:t>
            </a:r>
          </a:p>
          <a:p>
            <a:r>
              <a:rPr lang="en-GB" dirty="0"/>
              <a:t>£1,000 per module </a:t>
            </a:r>
          </a:p>
          <a:p>
            <a:r>
              <a:rPr lang="en-GB" dirty="0"/>
              <a:t>Usually twice a year (look out for the call for this and all the others) </a:t>
            </a:r>
          </a:p>
        </p:txBody>
      </p:sp>
    </p:spTree>
    <p:extLst>
      <p:ext uri="{BB962C8B-B14F-4D97-AF65-F5344CB8AC3E}">
        <p14:creationId xmlns:p14="http://schemas.microsoft.com/office/powerpoint/2010/main" val="25477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CC211DB-EC05-6F6F-0A43-FE864F439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rgbClr val="FFFFFF"/>
                </a:solidFill>
              </a:rPr>
              <a:t>Engagement and External Relations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552D28-5E9D-C8FD-8048-A9B3AD25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Open Sans" panose="020B0606030504020204" pitchFamily="34" charset="0"/>
              </a:rPr>
              <a:t>L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ead on engagement, both externally and internally within the School</a:t>
            </a:r>
          </a:p>
          <a:p>
            <a:r>
              <a:rPr lang="en-GB" sz="2400" dirty="0">
                <a:latin typeface="Open Sans" panose="020B0606030504020204" pitchFamily="34" charset="0"/>
              </a:rPr>
              <a:t>Take responsibility for 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alumni engagement, social media, press releases, and media </a:t>
            </a:r>
            <a:r>
              <a:rPr lang="en-GB" sz="2400" b="0" i="0">
                <a:effectLst/>
                <a:latin typeface="Open Sans" panose="020B0606030504020204" pitchFamily="34" charset="0"/>
              </a:rPr>
              <a:t>campaigns focusing </a:t>
            </a:r>
            <a:r>
              <a:rPr lang="en-GB" sz="2400" b="0" i="0" dirty="0">
                <a:effectLst/>
                <a:latin typeface="Open Sans" panose="020B0606030504020204" pitchFamily="34" charset="0"/>
              </a:rPr>
              <a:t>on research, news and achievements to raise the profile of the School</a:t>
            </a:r>
          </a:p>
          <a:p>
            <a:r>
              <a:rPr lang="en-GB" sz="2400" b="0" i="0" dirty="0">
                <a:effectLst/>
                <a:latin typeface="Open Sans" panose="020B0606030504020204" pitchFamily="34" charset="0"/>
              </a:rPr>
              <a:t>Help organise and promote annual public lectures and impactful </a:t>
            </a:r>
            <a:r>
              <a:rPr lang="en-GB" sz="2400" b="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events</a:t>
            </a: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Engagement and External Relations - School of Social Sciences - The University of Manchester</a:t>
            </a: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/>
              </a:rPr>
              <a:t>soss.externalrelations@manchester.ac.uk</a:t>
            </a: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2189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33EF6F2176B4B8EC564F695DD0E79" ma:contentTypeVersion="6" ma:contentTypeDescription="Create a new document." ma:contentTypeScope="" ma:versionID="91f79c2fd01562860e77772dbd20c653">
  <xsd:schema xmlns:xsd="http://www.w3.org/2001/XMLSchema" xmlns:xs="http://www.w3.org/2001/XMLSchema" xmlns:p="http://schemas.microsoft.com/office/2006/metadata/properties" xmlns:ns2="f6733ad0-b43f-47f5-952c-5a1e0d7ba486" xmlns:ns3="e4592717-ed7b-48e0-97a8-883bb1f461c7" targetNamespace="http://schemas.microsoft.com/office/2006/metadata/properties" ma:root="true" ma:fieldsID="94a9984c38748761eaa3f08e597ce207" ns2:_="" ns3:_="">
    <xsd:import namespace="f6733ad0-b43f-47f5-952c-5a1e0d7ba486"/>
    <xsd:import namespace="e4592717-ed7b-48e0-97a8-883bb1f461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733ad0-b43f-47f5-952c-5a1e0d7ba4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592717-ed7b-48e0-97a8-883bb1f461c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FBE70-E89E-4393-BD86-B177C81C0368}"/>
</file>

<file path=customXml/itemProps2.xml><?xml version="1.0" encoding="utf-8"?>
<ds:datastoreItem xmlns:ds="http://schemas.openxmlformats.org/officeDocument/2006/customXml" ds:itemID="{4F29A791-475F-4369-8A8A-3C3FBB7BBD0B}"/>
</file>

<file path=customXml/itemProps3.xml><?xml version="1.0" encoding="utf-8"?>
<ds:datastoreItem xmlns:ds="http://schemas.openxmlformats.org/officeDocument/2006/customXml" ds:itemID="{08D08679-3DA2-4465-8452-1B50D419FD9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1433</Words>
  <Application>Microsoft Office PowerPoint</Application>
  <PresentationFormat>Widescreen</PresentationFormat>
  <Paragraphs>169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Open Sans</vt:lpstr>
      <vt:lpstr>Open Sans Semibold</vt:lpstr>
      <vt:lpstr>1_Office Theme</vt:lpstr>
      <vt:lpstr>3_Office Theme</vt:lpstr>
      <vt:lpstr>New Staff Welcome  Social Responsibility at the University of Manchester </vt:lpstr>
      <vt:lpstr>PowerPoint Presentation</vt:lpstr>
      <vt:lpstr>Three Core Goals:</vt:lpstr>
      <vt:lpstr>PowerPoint Presentation</vt:lpstr>
      <vt:lpstr>PowerPoint Presentation</vt:lpstr>
      <vt:lpstr>PowerPoint Presentation</vt:lpstr>
      <vt:lpstr>PowerPoint Presentation</vt:lpstr>
      <vt:lpstr>SR Funds available </vt:lpstr>
      <vt:lpstr>Engagement and External Relations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HNAP Session What a Socially responsible University looks like?</dc:title>
  <dc:creator>Dimitris Papadimitriou</dc:creator>
  <cp:lastModifiedBy>Philip Drake</cp:lastModifiedBy>
  <cp:revision>25</cp:revision>
  <cp:lastPrinted>2023-09-12T08:16:07Z</cp:lastPrinted>
  <dcterms:created xsi:type="dcterms:W3CDTF">2023-04-19T07:47:20Z</dcterms:created>
  <dcterms:modified xsi:type="dcterms:W3CDTF">2024-08-27T11:33:51Z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0x01010069633EF6F2176B4B8EC564F695DD0E79</vt:lpwstr>
  </property>
</Properties>
</file>