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2" r:id="rId3"/>
  </p:sldMasterIdLst>
  <p:notesMasterIdLst>
    <p:notesMasterId r:id="rId31"/>
  </p:notesMasterIdLst>
  <p:sldIdLst>
    <p:sldId id="256" r:id="rId4"/>
    <p:sldId id="264" r:id="rId5"/>
    <p:sldId id="280" r:id="rId6"/>
    <p:sldId id="282" r:id="rId7"/>
    <p:sldId id="290" r:id="rId8"/>
    <p:sldId id="291" r:id="rId9"/>
    <p:sldId id="283" r:id="rId10"/>
    <p:sldId id="285" r:id="rId11"/>
    <p:sldId id="293" r:id="rId12"/>
    <p:sldId id="284" r:id="rId13"/>
    <p:sldId id="292" r:id="rId14"/>
    <p:sldId id="286" r:id="rId15"/>
    <p:sldId id="294" r:id="rId16"/>
    <p:sldId id="298" r:id="rId17"/>
    <p:sldId id="287" r:id="rId18"/>
    <p:sldId id="295" r:id="rId19"/>
    <p:sldId id="296" r:id="rId20"/>
    <p:sldId id="297" r:id="rId21"/>
    <p:sldId id="288" r:id="rId22"/>
    <p:sldId id="300" r:id="rId23"/>
    <p:sldId id="301" r:id="rId24"/>
    <p:sldId id="302" r:id="rId25"/>
    <p:sldId id="304" r:id="rId26"/>
    <p:sldId id="303" r:id="rId27"/>
    <p:sldId id="299" r:id="rId28"/>
    <p:sldId id="289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84" autoAdjust="0"/>
  </p:normalViewPr>
  <p:slideViewPr>
    <p:cSldViewPr>
      <p:cViewPr varScale="1">
        <p:scale>
          <a:sx n="90" d="100"/>
          <a:sy n="9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1A40D-DBB6-6749-AF6B-CD69E8165934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99997-9B1D-8448-BB46-6DDFF9DE22A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b="1" u="sng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b="1" u="sng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Encourages balanced participation in research teams/management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4322E-AA58-4F46-A45F-EA6B557267AC}" type="parTrans" cxnId="{38F9E6CD-E7CC-0641-B326-C513AD0293FD}">
      <dgm:prSet/>
      <dgm:spPr/>
      <dgm:t>
        <a:bodyPr/>
        <a:lstStyle/>
        <a:p>
          <a:endParaRPr lang="en-US"/>
        </a:p>
      </dgm:t>
    </dgm:pt>
    <dgm:pt modelId="{A86F4B11-DB5D-8847-9782-6F4AE08B9511}" type="sibTrans" cxnId="{38F9E6CD-E7CC-0641-B326-C513AD0293FD}">
      <dgm:prSet/>
      <dgm:spPr/>
      <dgm:t>
        <a:bodyPr/>
        <a:lstStyle/>
        <a:p>
          <a:endParaRPr lang="en-US"/>
        </a:p>
      </dgm:t>
    </dgm:pt>
    <dgm:pt modelId="{2FEB8334-6F30-0C4B-A753-D3E740D5C55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Proposal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Indicate gender of person responsible for carrying out the project’s R&amp;I activities (Section 4 ‘Members of the consortium’)</a:t>
          </a:r>
        </a:p>
      </dgm:t>
    </dgm:pt>
    <dgm:pt modelId="{32BD650F-8D96-DF42-802F-9172B6AFE91A}" type="parTrans" cxnId="{6566A953-22B4-AE4D-BBFF-6E104D9B3756}">
      <dgm:prSet/>
      <dgm:spPr/>
      <dgm:t>
        <a:bodyPr/>
        <a:lstStyle/>
        <a:p>
          <a:endParaRPr lang="en-US"/>
        </a:p>
      </dgm:t>
    </dgm:pt>
    <dgm:pt modelId="{34AB244D-0AB9-794F-A6DB-CE60CA827923}" type="sibTrans" cxnId="{6566A953-22B4-AE4D-BBFF-6E104D9B3756}">
      <dgm:prSet/>
      <dgm:spPr/>
      <dgm:t>
        <a:bodyPr/>
        <a:lstStyle/>
        <a:p>
          <a:endParaRPr lang="en-US"/>
        </a:p>
      </dgm:t>
    </dgm:pt>
    <dgm:pt modelId="{E0D775B3-24AF-9E48-9A31-830AA399A8B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In case of ex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aequo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gender balance may become ranking factor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C2FF5-79FE-3D45-8F36-86C6B20AB987}" type="parTrans" cxnId="{A7A26484-9494-0F48-AB7F-2F01F89E61B2}">
      <dgm:prSet/>
      <dgm:spPr/>
      <dgm:t>
        <a:bodyPr/>
        <a:lstStyle/>
        <a:p>
          <a:endParaRPr lang="en-US"/>
        </a:p>
      </dgm:t>
    </dgm:pt>
    <dgm:pt modelId="{7624E75E-A75B-DB4A-95F2-16740BF1700D}" type="sibTrans" cxnId="{A7A26484-9494-0F48-AB7F-2F01F89E61B2}">
      <dgm:prSet/>
      <dgm:spPr/>
      <dgm:t>
        <a:bodyPr/>
        <a:lstStyle/>
        <a:p>
          <a:endParaRPr lang="en-US"/>
        </a:p>
      </dgm:t>
    </dgm:pt>
    <dgm:pt modelId="{1F657C09-8A7C-7D4D-AD43-2DD01BF6595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Grant Agreement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Beneficiaries “must aim, to the extent possible, for a gender balance at levels of personnel assigned to the action, including at supervisory and managerial level” (Art 33.1)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2739D-4441-8442-B426-E18EEB11B51A}" type="parTrans" cxnId="{281B7CF4-02A1-6D47-985A-8FF4CDCE69B2}">
      <dgm:prSet/>
      <dgm:spPr/>
      <dgm:t>
        <a:bodyPr/>
        <a:lstStyle/>
        <a:p>
          <a:endParaRPr lang="en-US"/>
        </a:p>
      </dgm:t>
    </dgm:pt>
    <dgm:pt modelId="{D53BCDDA-7F1A-934B-83F7-4FA1B8484FAD}" type="sibTrans" cxnId="{281B7CF4-02A1-6D47-985A-8FF4CDCE69B2}">
      <dgm:prSet/>
      <dgm:spPr/>
      <dgm:t>
        <a:bodyPr/>
        <a:lstStyle/>
        <a:p>
          <a:endParaRPr lang="en-US"/>
        </a:p>
      </dgm:t>
    </dgm:pt>
    <dgm:pt modelId="{D8087244-8C1B-6942-9A12-A4A77A7B7E67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Reporting (under discussion)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Workforce statistics by gender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82BC1-43C1-C149-A7F0-E9E59E20B48D}" type="parTrans" cxnId="{5448C49C-121A-024B-BF51-76AFEBC2397D}">
      <dgm:prSet/>
      <dgm:spPr/>
      <dgm:t>
        <a:bodyPr/>
        <a:lstStyle/>
        <a:p>
          <a:endParaRPr lang="en-US"/>
        </a:p>
      </dgm:t>
    </dgm:pt>
    <dgm:pt modelId="{C3DEFEA3-0163-3649-BCE8-9233C8DA6F9E}" type="sibTrans" cxnId="{5448C49C-121A-024B-BF51-76AFEBC2397D}">
      <dgm:prSet/>
      <dgm:spPr/>
      <dgm:t>
        <a:bodyPr/>
        <a:lstStyle/>
        <a:p>
          <a:endParaRPr lang="en-US"/>
        </a:p>
      </dgm:t>
    </dgm:pt>
    <dgm:pt modelId="{C70F6D0E-D876-9E4B-92D9-09AC07D360F3}" type="pres">
      <dgm:prSet presAssocID="{9371A40D-DBB6-6749-AF6B-CD69E8165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92D556-3392-2E47-BB94-98DD900DFA3F}" type="pres">
      <dgm:prSet presAssocID="{90599997-9B1D-8448-BB46-6DDFF9DE22A9}" presName="node" presStyleLbl="node1" presStyleIdx="0" presStyleCnt="5" custScaleX="216419" custScaleY="11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2102F-2175-E741-B423-FA35A8D8C47D}" type="pres">
      <dgm:prSet presAssocID="{90599997-9B1D-8448-BB46-6DDFF9DE22A9}" presName="spNode" presStyleCnt="0"/>
      <dgm:spPr/>
    </dgm:pt>
    <dgm:pt modelId="{4B5D6B7C-C78E-6D4D-BCBB-C0EBC71F6A98}" type="pres">
      <dgm:prSet presAssocID="{A86F4B11-DB5D-8847-9782-6F4AE08B95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45B68B6-0D45-1242-8F9F-25A31FCA28F3}" type="pres">
      <dgm:prSet presAssocID="{2FEB8334-6F30-0C4B-A753-D3E740D5C558}" presName="node" presStyleLbl="node1" presStyleIdx="1" presStyleCnt="5" custScaleX="201077" custScaleY="187011" custRadScaleRad="110959" custRadScaleInc="40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C3216-E61E-164F-8049-DF935BFA4B2A}" type="pres">
      <dgm:prSet presAssocID="{2FEB8334-6F30-0C4B-A753-D3E740D5C558}" presName="spNode" presStyleCnt="0"/>
      <dgm:spPr/>
    </dgm:pt>
    <dgm:pt modelId="{CAB7ECAB-4B86-634C-B891-4052832D760F}" type="pres">
      <dgm:prSet presAssocID="{34AB244D-0AB9-794F-A6DB-CE60CA8279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48956F6-666B-9745-A517-9EBF39EA0092}" type="pres">
      <dgm:prSet presAssocID="{E0D775B3-24AF-9E48-9A31-830AA399A8B1}" presName="node" presStyleLbl="node1" presStyleIdx="2" presStyleCnt="5" custScaleX="216419" custScaleY="118555" custRadScaleRad="124822" custRadScaleInc="-8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9911B-BB3C-7E40-8384-CAAEB92BA9F0}" type="pres">
      <dgm:prSet presAssocID="{E0D775B3-24AF-9E48-9A31-830AA399A8B1}" presName="spNode" presStyleCnt="0"/>
      <dgm:spPr/>
    </dgm:pt>
    <dgm:pt modelId="{FCC1EF68-C393-C948-9E27-60AA14E1419C}" type="pres">
      <dgm:prSet presAssocID="{7624E75E-A75B-DB4A-95F2-16740BF1700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5142568-1916-0048-B0C2-E5E72B593645}" type="pres">
      <dgm:prSet presAssocID="{1F657C09-8A7C-7D4D-AD43-2DD01BF65954}" presName="node" presStyleLbl="node1" presStyleIdx="3" presStyleCnt="5" custScaleX="215820" custScaleY="197063" custRadScaleRad="107227" custRadScaleInc="8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4BA44-4360-D841-AAE1-3F371461209B}" type="pres">
      <dgm:prSet presAssocID="{1F657C09-8A7C-7D4D-AD43-2DD01BF65954}" presName="spNode" presStyleCnt="0"/>
      <dgm:spPr/>
    </dgm:pt>
    <dgm:pt modelId="{71559C75-C93D-E345-BA62-8CA94DC1A9AE}" type="pres">
      <dgm:prSet presAssocID="{D53BCDDA-7F1A-934B-83F7-4FA1B8484FA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AA6B27F-3D02-CD4B-AA82-5C2A67CFC14B}" type="pres">
      <dgm:prSet presAssocID="{D8087244-8C1B-6942-9A12-A4A77A7B7E67}" presName="node" presStyleLbl="node1" presStyleIdx="4" presStyleCnt="5" custScaleX="216419" custScaleY="118555" custRadScaleRad="117479" custRadScaleInc="-6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8E33B-6041-C041-A401-EFE2AD62E465}" type="pres">
      <dgm:prSet presAssocID="{D8087244-8C1B-6942-9A12-A4A77A7B7E67}" presName="spNode" presStyleCnt="0"/>
      <dgm:spPr/>
    </dgm:pt>
    <dgm:pt modelId="{7510A942-53B6-B84E-9F10-2338F91DBEC9}" type="pres">
      <dgm:prSet presAssocID="{C3DEFEA3-0163-3649-BCE8-9233C8DA6F9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3C1E68A-FB7D-4A0A-B2AA-A6C0B62EBDEE}" type="presOf" srcId="{D53BCDDA-7F1A-934B-83F7-4FA1B8484FAD}" destId="{71559C75-C93D-E345-BA62-8CA94DC1A9AE}" srcOrd="0" destOrd="0" presId="urn:microsoft.com/office/officeart/2005/8/layout/cycle5"/>
    <dgm:cxn modelId="{D4AF7371-29CA-4817-A3E4-E1EED4545CC9}" type="presOf" srcId="{E0D775B3-24AF-9E48-9A31-830AA399A8B1}" destId="{948956F6-666B-9745-A517-9EBF39EA0092}" srcOrd="0" destOrd="0" presId="urn:microsoft.com/office/officeart/2005/8/layout/cycle5"/>
    <dgm:cxn modelId="{0B4AEE3A-9CEC-4C49-BFE3-E7375A790C90}" type="presOf" srcId="{C3DEFEA3-0163-3649-BCE8-9233C8DA6F9E}" destId="{7510A942-53B6-B84E-9F10-2338F91DBEC9}" srcOrd="0" destOrd="0" presId="urn:microsoft.com/office/officeart/2005/8/layout/cycle5"/>
    <dgm:cxn modelId="{720FCAE8-AA03-45A7-8D0D-F5EA6E28D329}" type="presOf" srcId="{90599997-9B1D-8448-BB46-6DDFF9DE22A9}" destId="{9B92D556-3392-2E47-BB94-98DD900DFA3F}" srcOrd="0" destOrd="0" presId="urn:microsoft.com/office/officeart/2005/8/layout/cycle5"/>
    <dgm:cxn modelId="{1CA101EC-B42E-4E12-9028-5E72F1968F2C}" type="presOf" srcId="{A86F4B11-DB5D-8847-9782-6F4AE08B9511}" destId="{4B5D6B7C-C78E-6D4D-BCBB-C0EBC71F6A98}" srcOrd="0" destOrd="0" presId="urn:microsoft.com/office/officeart/2005/8/layout/cycle5"/>
    <dgm:cxn modelId="{912CBE86-2CDC-40EC-A33F-40DBB984AB7F}" type="presOf" srcId="{2FEB8334-6F30-0C4B-A753-D3E740D5C558}" destId="{645B68B6-0D45-1242-8F9F-25A31FCA28F3}" srcOrd="0" destOrd="0" presId="urn:microsoft.com/office/officeart/2005/8/layout/cycle5"/>
    <dgm:cxn modelId="{A7A26484-9494-0F48-AB7F-2F01F89E61B2}" srcId="{9371A40D-DBB6-6749-AF6B-CD69E8165934}" destId="{E0D775B3-24AF-9E48-9A31-830AA399A8B1}" srcOrd="2" destOrd="0" parTransId="{D05C2FF5-79FE-3D45-8F36-86C6B20AB987}" sibTransId="{7624E75E-A75B-DB4A-95F2-16740BF1700D}"/>
    <dgm:cxn modelId="{B4ECDF0F-F9EA-475C-B6E7-F6A211A3E754}" type="presOf" srcId="{D8087244-8C1B-6942-9A12-A4A77A7B7E67}" destId="{DAA6B27F-3D02-CD4B-AA82-5C2A67CFC14B}" srcOrd="0" destOrd="0" presId="urn:microsoft.com/office/officeart/2005/8/layout/cycle5"/>
    <dgm:cxn modelId="{3385F657-4F62-4A68-96F6-94241C3095AD}" type="presOf" srcId="{9371A40D-DBB6-6749-AF6B-CD69E8165934}" destId="{C70F6D0E-D876-9E4B-92D9-09AC07D360F3}" srcOrd="0" destOrd="0" presId="urn:microsoft.com/office/officeart/2005/8/layout/cycle5"/>
    <dgm:cxn modelId="{5448C49C-121A-024B-BF51-76AFEBC2397D}" srcId="{9371A40D-DBB6-6749-AF6B-CD69E8165934}" destId="{D8087244-8C1B-6942-9A12-A4A77A7B7E67}" srcOrd="4" destOrd="0" parTransId="{D1182BC1-43C1-C149-A7F0-E9E59E20B48D}" sibTransId="{C3DEFEA3-0163-3649-BCE8-9233C8DA6F9E}"/>
    <dgm:cxn modelId="{7ADADE12-F67F-4E47-A7F8-430D0C17DACF}" type="presOf" srcId="{1F657C09-8A7C-7D4D-AD43-2DD01BF65954}" destId="{25142568-1916-0048-B0C2-E5E72B593645}" srcOrd="0" destOrd="0" presId="urn:microsoft.com/office/officeart/2005/8/layout/cycle5"/>
    <dgm:cxn modelId="{8896E677-43BF-4B33-8F83-0E28AEFFB63C}" type="presOf" srcId="{7624E75E-A75B-DB4A-95F2-16740BF1700D}" destId="{FCC1EF68-C393-C948-9E27-60AA14E1419C}" srcOrd="0" destOrd="0" presId="urn:microsoft.com/office/officeart/2005/8/layout/cycle5"/>
    <dgm:cxn modelId="{6566A953-22B4-AE4D-BBFF-6E104D9B3756}" srcId="{9371A40D-DBB6-6749-AF6B-CD69E8165934}" destId="{2FEB8334-6F30-0C4B-A753-D3E740D5C558}" srcOrd="1" destOrd="0" parTransId="{32BD650F-8D96-DF42-802F-9172B6AFE91A}" sibTransId="{34AB244D-0AB9-794F-A6DB-CE60CA827923}"/>
    <dgm:cxn modelId="{38F9E6CD-E7CC-0641-B326-C513AD0293FD}" srcId="{9371A40D-DBB6-6749-AF6B-CD69E8165934}" destId="{90599997-9B1D-8448-BB46-6DDFF9DE22A9}" srcOrd="0" destOrd="0" parTransId="{CD04322E-AA58-4F46-A45F-EA6B557267AC}" sibTransId="{A86F4B11-DB5D-8847-9782-6F4AE08B9511}"/>
    <dgm:cxn modelId="{FDD460F8-E893-437E-998B-13D6BF97C3D3}" type="presOf" srcId="{34AB244D-0AB9-794F-A6DB-CE60CA827923}" destId="{CAB7ECAB-4B86-634C-B891-4052832D760F}" srcOrd="0" destOrd="0" presId="urn:microsoft.com/office/officeart/2005/8/layout/cycle5"/>
    <dgm:cxn modelId="{281B7CF4-02A1-6D47-985A-8FF4CDCE69B2}" srcId="{9371A40D-DBB6-6749-AF6B-CD69E8165934}" destId="{1F657C09-8A7C-7D4D-AD43-2DD01BF65954}" srcOrd="3" destOrd="0" parTransId="{B892739D-4441-8442-B426-E18EEB11B51A}" sibTransId="{D53BCDDA-7F1A-934B-83F7-4FA1B8484FAD}"/>
    <dgm:cxn modelId="{699C0B40-FD08-4980-87D1-D6116B14ABD6}" type="presParOf" srcId="{C70F6D0E-D876-9E4B-92D9-09AC07D360F3}" destId="{9B92D556-3392-2E47-BB94-98DD900DFA3F}" srcOrd="0" destOrd="0" presId="urn:microsoft.com/office/officeart/2005/8/layout/cycle5"/>
    <dgm:cxn modelId="{4FC29F29-F661-498C-9823-DDBE6B43B6F6}" type="presParOf" srcId="{C70F6D0E-D876-9E4B-92D9-09AC07D360F3}" destId="{04B2102F-2175-E741-B423-FA35A8D8C47D}" srcOrd="1" destOrd="0" presId="urn:microsoft.com/office/officeart/2005/8/layout/cycle5"/>
    <dgm:cxn modelId="{91A5E97D-3C20-411A-8CF9-ED6DA68D4DE8}" type="presParOf" srcId="{C70F6D0E-D876-9E4B-92D9-09AC07D360F3}" destId="{4B5D6B7C-C78E-6D4D-BCBB-C0EBC71F6A98}" srcOrd="2" destOrd="0" presId="urn:microsoft.com/office/officeart/2005/8/layout/cycle5"/>
    <dgm:cxn modelId="{6CBE9918-562E-4A17-B92E-46206B686318}" type="presParOf" srcId="{C70F6D0E-D876-9E4B-92D9-09AC07D360F3}" destId="{645B68B6-0D45-1242-8F9F-25A31FCA28F3}" srcOrd="3" destOrd="0" presId="urn:microsoft.com/office/officeart/2005/8/layout/cycle5"/>
    <dgm:cxn modelId="{369AEECC-7768-47A7-B568-B300157916CA}" type="presParOf" srcId="{C70F6D0E-D876-9E4B-92D9-09AC07D360F3}" destId="{E9CC3216-E61E-164F-8049-DF935BFA4B2A}" srcOrd="4" destOrd="0" presId="urn:microsoft.com/office/officeart/2005/8/layout/cycle5"/>
    <dgm:cxn modelId="{199E5157-0C25-4BFD-9B01-817659F9B081}" type="presParOf" srcId="{C70F6D0E-D876-9E4B-92D9-09AC07D360F3}" destId="{CAB7ECAB-4B86-634C-B891-4052832D760F}" srcOrd="5" destOrd="0" presId="urn:microsoft.com/office/officeart/2005/8/layout/cycle5"/>
    <dgm:cxn modelId="{108F4D0B-6A74-468B-8BF0-A7430A4A0349}" type="presParOf" srcId="{C70F6D0E-D876-9E4B-92D9-09AC07D360F3}" destId="{948956F6-666B-9745-A517-9EBF39EA0092}" srcOrd="6" destOrd="0" presId="urn:microsoft.com/office/officeart/2005/8/layout/cycle5"/>
    <dgm:cxn modelId="{8B803329-524F-43A4-B5F6-D5E9F4B0720A}" type="presParOf" srcId="{C70F6D0E-D876-9E4B-92D9-09AC07D360F3}" destId="{84A9911B-BB3C-7E40-8384-CAAEB92BA9F0}" srcOrd="7" destOrd="0" presId="urn:microsoft.com/office/officeart/2005/8/layout/cycle5"/>
    <dgm:cxn modelId="{8F2856A9-DC9F-4517-BB58-E10170644663}" type="presParOf" srcId="{C70F6D0E-D876-9E4B-92D9-09AC07D360F3}" destId="{FCC1EF68-C393-C948-9E27-60AA14E1419C}" srcOrd="8" destOrd="0" presId="urn:microsoft.com/office/officeart/2005/8/layout/cycle5"/>
    <dgm:cxn modelId="{AABC8E2B-7D8C-4803-B4D5-D092C4273445}" type="presParOf" srcId="{C70F6D0E-D876-9E4B-92D9-09AC07D360F3}" destId="{25142568-1916-0048-B0C2-E5E72B593645}" srcOrd="9" destOrd="0" presId="urn:microsoft.com/office/officeart/2005/8/layout/cycle5"/>
    <dgm:cxn modelId="{3E4827FC-A914-463D-BE08-AA48F764DD3F}" type="presParOf" srcId="{C70F6D0E-D876-9E4B-92D9-09AC07D360F3}" destId="{8D44BA44-4360-D841-AAE1-3F371461209B}" srcOrd="10" destOrd="0" presId="urn:microsoft.com/office/officeart/2005/8/layout/cycle5"/>
    <dgm:cxn modelId="{229665B0-6352-45BF-9B88-A27739E31614}" type="presParOf" srcId="{C70F6D0E-D876-9E4B-92D9-09AC07D360F3}" destId="{71559C75-C93D-E345-BA62-8CA94DC1A9AE}" srcOrd="11" destOrd="0" presId="urn:microsoft.com/office/officeart/2005/8/layout/cycle5"/>
    <dgm:cxn modelId="{93D3FFEE-A9E6-4B95-ACF3-06F6CB3C40AD}" type="presParOf" srcId="{C70F6D0E-D876-9E4B-92D9-09AC07D360F3}" destId="{DAA6B27F-3D02-CD4B-AA82-5C2A67CFC14B}" srcOrd="12" destOrd="0" presId="urn:microsoft.com/office/officeart/2005/8/layout/cycle5"/>
    <dgm:cxn modelId="{7A8472E3-9D90-468C-AF16-A9B5D014E6C4}" type="presParOf" srcId="{C70F6D0E-D876-9E4B-92D9-09AC07D360F3}" destId="{6228E33B-6041-C041-A401-EFE2AD62E465}" srcOrd="13" destOrd="0" presId="urn:microsoft.com/office/officeart/2005/8/layout/cycle5"/>
    <dgm:cxn modelId="{B91FEA6A-25E2-4CC7-A07D-11C5023183D0}" type="presParOf" srcId="{C70F6D0E-D876-9E4B-92D9-09AC07D360F3}" destId="{7510A942-53B6-B84E-9F10-2338F91DBEC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1A40D-DBB6-6749-AF6B-CD69E8165934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99997-9B1D-8448-BB46-6DDFF9DE22A9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b="1" u="sng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b="1" u="sng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Explicitly integrated into several topics across all sections - flagged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4322E-AA58-4F46-A45F-EA6B557267AC}" type="parTrans" cxnId="{38F9E6CD-E7CC-0641-B326-C513AD0293FD}">
      <dgm:prSet/>
      <dgm:spPr/>
      <dgm:t>
        <a:bodyPr/>
        <a:lstStyle/>
        <a:p>
          <a:endParaRPr lang="en-US"/>
        </a:p>
      </dgm:t>
    </dgm:pt>
    <dgm:pt modelId="{A86F4B11-DB5D-8847-9782-6F4AE08B9511}" type="sibTrans" cxnId="{38F9E6CD-E7CC-0641-B326-C513AD0293FD}">
      <dgm:prSet/>
      <dgm:spPr/>
      <dgm:t>
        <a:bodyPr/>
        <a:lstStyle/>
        <a:p>
          <a:endParaRPr lang="en-US"/>
        </a:p>
      </dgm:t>
    </dgm:pt>
    <dgm:pt modelId="{2FEB8334-6F30-0C4B-A753-D3E740D5C55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Proposal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Where relevant, describe how sex and/or gender analysis is taken into account in the project’s content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(Section 1.3 ‘Concept and approach’)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D650F-8D96-DF42-802F-9172B6AFE91A}" type="parTrans" cxnId="{6566A953-22B4-AE4D-BBFF-6E104D9B3756}">
      <dgm:prSet/>
      <dgm:spPr/>
      <dgm:t>
        <a:bodyPr/>
        <a:lstStyle/>
        <a:p>
          <a:endParaRPr lang="en-US"/>
        </a:p>
      </dgm:t>
    </dgm:pt>
    <dgm:pt modelId="{34AB244D-0AB9-794F-A6DB-CE60CA827923}" type="sibTrans" cxnId="{6566A953-22B4-AE4D-BBFF-6E104D9B3756}">
      <dgm:prSet/>
      <dgm:spPr/>
      <dgm:t>
        <a:bodyPr/>
        <a:lstStyle/>
        <a:p>
          <a:endParaRPr lang="en-US"/>
        </a:p>
      </dgm:t>
    </dgm:pt>
    <dgm:pt modelId="{E0D775B3-24AF-9E48-9A31-830AA399A8B1}">
      <dgm:prSet phldrT="[Text]"/>
      <dgm:spPr>
        <a:solidFill>
          <a:srgbClr val="00B0F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If relevant, as other parts of the proposal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C2FF5-79FE-3D45-8F36-86C6B20AB987}" type="parTrans" cxnId="{A7A26484-9494-0F48-AB7F-2F01F89E61B2}">
      <dgm:prSet/>
      <dgm:spPr/>
      <dgm:t>
        <a:bodyPr/>
        <a:lstStyle/>
        <a:p>
          <a:endParaRPr lang="en-US"/>
        </a:p>
      </dgm:t>
    </dgm:pt>
    <dgm:pt modelId="{7624E75E-A75B-DB4A-95F2-16740BF1700D}" type="sibTrans" cxnId="{A7A26484-9494-0F48-AB7F-2F01F89E61B2}">
      <dgm:prSet/>
      <dgm:spPr/>
      <dgm:t>
        <a:bodyPr/>
        <a:lstStyle/>
        <a:p>
          <a:endParaRPr lang="en-US"/>
        </a:p>
      </dgm:t>
    </dgm:pt>
    <dgm:pt modelId="{1F657C09-8A7C-7D4D-AD43-2DD01BF65954}">
      <dgm:prSet phldrT="[Text]"/>
      <dgm:spPr>
        <a:solidFill>
          <a:srgbClr val="00B0F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Grant Agreement</a:t>
          </a:r>
        </a:p>
        <a:p>
          <a:r>
            <a:rPr lang="en-US" b="0" dirty="0" smtClean="0">
              <a:latin typeface="Arial" panose="020B0604020202020204" pitchFamily="34" charset="0"/>
              <a:cs typeface="Arial" panose="020B0604020202020204" pitchFamily="34" charset="0"/>
            </a:rPr>
            <a:t>If gender dimension addressed in proposal, will also be part of Annex II</a:t>
          </a:r>
          <a:endParaRPr lang="en-US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2739D-4441-8442-B426-E18EEB11B51A}" type="parTrans" cxnId="{281B7CF4-02A1-6D47-985A-8FF4CDCE69B2}">
      <dgm:prSet/>
      <dgm:spPr/>
      <dgm:t>
        <a:bodyPr/>
        <a:lstStyle/>
        <a:p>
          <a:endParaRPr lang="en-US"/>
        </a:p>
      </dgm:t>
    </dgm:pt>
    <dgm:pt modelId="{D53BCDDA-7F1A-934B-83F7-4FA1B8484FAD}" type="sibTrans" cxnId="{281B7CF4-02A1-6D47-985A-8FF4CDCE69B2}">
      <dgm:prSet/>
      <dgm:spPr/>
      <dgm:t>
        <a:bodyPr/>
        <a:lstStyle/>
        <a:p>
          <a:endParaRPr lang="en-US"/>
        </a:p>
      </dgm:t>
    </dgm:pt>
    <dgm:pt modelId="{D8087244-8C1B-6942-9A12-A4A77A7B7E67}">
      <dgm:prSet phldrT="[Text]"/>
      <dgm:spPr>
        <a:solidFill>
          <a:srgbClr val="0070C0"/>
        </a:solidFill>
      </dgm:spPr>
      <dgm:t>
        <a:bodyPr/>
        <a:lstStyle/>
        <a:p>
          <a:r>
            <a:rPr lang="en-US" b="1" u="sng" dirty="0" smtClean="0">
              <a:latin typeface="Arial" panose="020B0604020202020204" pitchFamily="34" charset="0"/>
              <a:cs typeface="Arial" panose="020B0604020202020204" pitchFamily="34" charset="0"/>
            </a:rPr>
            <a:t>Reporting (under discussion)</a:t>
          </a:r>
        </a:p>
        <a:p>
          <a:r>
            <a:rPr lang="en-US" u="none" dirty="0" smtClean="0">
              <a:latin typeface="Arial" panose="020B0604020202020204" pitchFamily="34" charset="0"/>
              <a:cs typeface="Arial" panose="020B0604020202020204" pitchFamily="34" charset="0"/>
            </a:rPr>
            <a:t>As other relevant issues in periodic reports</a:t>
          </a:r>
          <a:endParaRPr lang="en-US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82BC1-43C1-C149-A7F0-E9E59E20B48D}" type="parTrans" cxnId="{5448C49C-121A-024B-BF51-76AFEBC2397D}">
      <dgm:prSet/>
      <dgm:spPr/>
      <dgm:t>
        <a:bodyPr/>
        <a:lstStyle/>
        <a:p>
          <a:endParaRPr lang="en-US"/>
        </a:p>
      </dgm:t>
    </dgm:pt>
    <dgm:pt modelId="{C3DEFEA3-0163-3649-BCE8-9233C8DA6F9E}" type="sibTrans" cxnId="{5448C49C-121A-024B-BF51-76AFEBC2397D}">
      <dgm:prSet/>
      <dgm:spPr/>
      <dgm:t>
        <a:bodyPr/>
        <a:lstStyle/>
        <a:p>
          <a:endParaRPr lang="en-US"/>
        </a:p>
      </dgm:t>
    </dgm:pt>
    <dgm:pt modelId="{C70F6D0E-D876-9E4B-92D9-09AC07D360F3}" type="pres">
      <dgm:prSet presAssocID="{9371A40D-DBB6-6749-AF6B-CD69E81659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92D556-3392-2E47-BB94-98DD900DFA3F}" type="pres">
      <dgm:prSet presAssocID="{90599997-9B1D-8448-BB46-6DDFF9DE22A9}" presName="node" presStyleLbl="node1" presStyleIdx="0" presStyleCnt="5" custScaleX="216419" custScaleY="11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2102F-2175-E741-B423-FA35A8D8C47D}" type="pres">
      <dgm:prSet presAssocID="{90599997-9B1D-8448-BB46-6DDFF9DE22A9}" presName="spNode" presStyleCnt="0"/>
      <dgm:spPr/>
    </dgm:pt>
    <dgm:pt modelId="{4B5D6B7C-C78E-6D4D-BCBB-C0EBC71F6A98}" type="pres">
      <dgm:prSet presAssocID="{A86F4B11-DB5D-8847-9782-6F4AE08B95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45B68B6-0D45-1242-8F9F-25A31FCA28F3}" type="pres">
      <dgm:prSet presAssocID="{2FEB8334-6F30-0C4B-A753-D3E740D5C558}" presName="node" presStyleLbl="node1" presStyleIdx="1" presStyleCnt="5" custScaleX="253232" custScaleY="193439" custRadScaleRad="121904" custRadScaleInc="41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C3216-E61E-164F-8049-DF935BFA4B2A}" type="pres">
      <dgm:prSet presAssocID="{2FEB8334-6F30-0C4B-A753-D3E740D5C558}" presName="spNode" presStyleCnt="0"/>
      <dgm:spPr/>
    </dgm:pt>
    <dgm:pt modelId="{CAB7ECAB-4B86-634C-B891-4052832D760F}" type="pres">
      <dgm:prSet presAssocID="{34AB244D-0AB9-794F-A6DB-CE60CA82792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48956F6-666B-9745-A517-9EBF39EA0092}" type="pres">
      <dgm:prSet presAssocID="{E0D775B3-24AF-9E48-9A31-830AA399A8B1}" presName="node" presStyleLbl="node1" presStyleIdx="2" presStyleCnt="5" custScaleX="216419" custScaleY="118555" custRadScaleRad="111297" custRadScaleInc="-41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9911B-BB3C-7E40-8384-CAAEB92BA9F0}" type="pres">
      <dgm:prSet presAssocID="{E0D775B3-24AF-9E48-9A31-830AA399A8B1}" presName="spNode" presStyleCnt="0"/>
      <dgm:spPr/>
    </dgm:pt>
    <dgm:pt modelId="{FCC1EF68-C393-C948-9E27-60AA14E1419C}" type="pres">
      <dgm:prSet presAssocID="{7624E75E-A75B-DB4A-95F2-16740BF1700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25142568-1916-0048-B0C2-E5E72B593645}" type="pres">
      <dgm:prSet presAssocID="{1F657C09-8A7C-7D4D-AD43-2DD01BF65954}" presName="node" presStyleLbl="node1" presStyleIdx="3" presStyleCnt="5" custScaleX="216419" custScaleY="118555" custRadScaleRad="106004" custRadScaleInc="115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4BA44-4360-D841-AAE1-3F371461209B}" type="pres">
      <dgm:prSet presAssocID="{1F657C09-8A7C-7D4D-AD43-2DD01BF65954}" presName="spNode" presStyleCnt="0"/>
      <dgm:spPr/>
    </dgm:pt>
    <dgm:pt modelId="{71559C75-C93D-E345-BA62-8CA94DC1A9AE}" type="pres">
      <dgm:prSet presAssocID="{D53BCDDA-7F1A-934B-83F7-4FA1B8484FA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AA6B27F-3D02-CD4B-AA82-5C2A67CFC14B}" type="pres">
      <dgm:prSet presAssocID="{D8087244-8C1B-6942-9A12-A4A77A7B7E67}" presName="node" presStyleLbl="node1" presStyleIdx="4" presStyleCnt="5" custScaleX="216419" custScaleY="118555" custRadScaleRad="148163" custRadScaleInc="-30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8E33B-6041-C041-A401-EFE2AD62E465}" type="pres">
      <dgm:prSet presAssocID="{D8087244-8C1B-6942-9A12-A4A77A7B7E67}" presName="spNode" presStyleCnt="0"/>
      <dgm:spPr/>
    </dgm:pt>
    <dgm:pt modelId="{7510A942-53B6-B84E-9F10-2338F91DBEC9}" type="pres">
      <dgm:prSet presAssocID="{C3DEFEA3-0163-3649-BCE8-9233C8DA6F9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4AD03F9-9C04-4764-9253-60E13D765072}" type="presOf" srcId="{C3DEFEA3-0163-3649-BCE8-9233C8DA6F9E}" destId="{7510A942-53B6-B84E-9F10-2338F91DBEC9}" srcOrd="0" destOrd="0" presId="urn:microsoft.com/office/officeart/2005/8/layout/cycle5"/>
    <dgm:cxn modelId="{022FEBB4-7858-47BC-9335-DFF877B88C92}" type="presOf" srcId="{2FEB8334-6F30-0C4B-A753-D3E740D5C558}" destId="{645B68B6-0D45-1242-8F9F-25A31FCA28F3}" srcOrd="0" destOrd="0" presId="urn:microsoft.com/office/officeart/2005/8/layout/cycle5"/>
    <dgm:cxn modelId="{E2C320CB-A79F-40FB-97E6-306F608665AA}" type="presOf" srcId="{7624E75E-A75B-DB4A-95F2-16740BF1700D}" destId="{FCC1EF68-C393-C948-9E27-60AA14E1419C}" srcOrd="0" destOrd="0" presId="urn:microsoft.com/office/officeart/2005/8/layout/cycle5"/>
    <dgm:cxn modelId="{A7A26484-9494-0F48-AB7F-2F01F89E61B2}" srcId="{9371A40D-DBB6-6749-AF6B-CD69E8165934}" destId="{E0D775B3-24AF-9E48-9A31-830AA399A8B1}" srcOrd="2" destOrd="0" parTransId="{D05C2FF5-79FE-3D45-8F36-86C6B20AB987}" sibTransId="{7624E75E-A75B-DB4A-95F2-16740BF1700D}"/>
    <dgm:cxn modelId="{77AE5B45-62F6-489C-8E3A-8A7B0992CDB3}" type="presOf" srcId="{1F657C09-8A7C-7D4D-AD43-2DD01BF65954}" destId="{25142568-1916-0048-B0C2-E5E72B593645}" srcOrd="0" destOrd="0" presId="urn:microsoft.com/office/officeart/2005/8/layout/cycle5"/>
    <dgm:cxn modelId="{5448C49C-121A-024B-BF51-76AFEBC2397D}" srcId="{9371A40D-DBB6-6749-AF6B-CD69E8165934}" destId="{D8087244-8C1B-6942-9A12-A4A77A7B7E67}" srcOrd="4" destOrd="0" parTransId="{D1182BC1-43C1-C149-A7F0-E9E59E20B48D}" sibTransId="{C3DEFEA3-0163-3649-BCE8-9233C8DA6F9E}"/>
    <dgm:cxn modelId="{3BA86DAE-9A2C-4FD8-99E7-467B1A14A54C}" type="presOf" srcId="{90599997-9B1D-8448-BB46-6DDFF9DE22A9}" destId="{9B92D556-3392-2E47-BB94-98DD900DFA3F}" srcOrd="0" destOrd="0" presId="urn:microsoft.com/office/officeart/2005/8/layout/cycle5"/>
    <dgm:cxn modelId="{E854ACD8-F2DA-49E4-88E7-0FCFFC595F40}" type="presOf" srcId="{D8087244-8C1B-6942-9A12-A4A77A7B7E67}" destId="{DAA6B27F-3D02-CD4B-AA82-5C2A67CFC14B}" srcOrd="0" destOrd="0" presId="urn:microsoft.com/office/officeart/2005/8/layout/cycle5"/>
    <dgm:cxn modelId="{5C0454E7-4B98-4666-894C-369B66C1354B}" type="presOf" srcId="{D53BCDDA-7F1A-934B-83F7-4FA1B8484FAD}" destId="{71559C75-C93D-E345-BA62-8CA94DC1A9AE}" srcOrd="0" destOrd="0" presId="urn:microsoft.com/office/officeart/2005/8/layout/cycle5"/>
    <dgm:cxn modelId="{7FAAF325-2FD3-47D2-BEC0-AF2868DBD299}" type="presOf" srcId="{34AB244D-0AB9-794F-A6DB-CE60CA827923}" destId="{CAB7ECAB-4B86-634C-B891-4052832D760F}" srcOrd="0" destOrd="0" presId="urn:microsoft.com/office/officeart/2005/8/layout/cycle5"/>
    <dgm:cxn modelId="{6566A953-22B4-AE4D-BBFF-6E104D9B3756}" srcId="{9371A40D-DBB6-6749-AF6B-CD69E8165934}" destId="{2FEB8334-6F30-0C4B-A753-D3E740D5C558}" srcOrd="1" destOrd="0" parTransId="{32BD650F-8D96-DF42-802F-9172B6AFE91A}" sibTransId="{34AB244D-0AB9-794F-A6DB-CE60CA827923}"/>
    <dgm:cxn modelId="{EE88049B-24E7-47F6-9245-FABCF5954FF4}" type="presOf" srcId="{9371A40D-DBB6-6749-AF6B-CD69E8165934}" destId="{C70F6D0E-D876-9E4B-92D9-09AC07D360F3}" srcOrd="0" destOrd="0" presId="urn:microsoft.com/office/officeart/2005/8/layout/cycle5"/>
    <dgm:cxn modelId="{0747B859-7181-43D7-A928-C75066BC56A1}" type="presOf" srcId="{E0D775B3-24AF-9E48-9A31-830AA399A8B1}" destId="{948956F6-666B-9745-A517-9EBF39EA0092}" srcOrd="0" destOrd="0" presId="urn:microsoft.com/office/officeart/2005/8/layout/cycle5"/>
    <dgm:cxn modelId="{38F9E6CD-E7CC-0641-B326-C513AD0293FD}" srcId="{9371A40D-DBB6-6749-AF6B-CD69E8165934}" destId="{90599997-9B1D-8448-BB46-6DDFF9DE22A9}" srcOrd="0" destOrd="0" parTransId="{CD04322E-AA58-4F46-A45F-EA6B557267AC}" sibTransId="{A86F4B11-DB5D-8847-9782-6F4AE08B9511}"/>
    <dgm:cxn modelId="{29F63D69-A60F-41F6-853F-AB4A8B3000A8}" type="presOf" srcId="{A86F4B11-DB5D-8847-9782-6F4AE08B9511}" destId="{4B5D6B7C-C78E-6D4D-BCBB-C0EBC71F6A98}" srcOrd="0" destOrd="0" presId="urn:microsoft.com/office/officeart/2005/8/layout/cycle5"/>
    <dgm:cxn modelId="{281B7CF4-02A1-6D47-985A-8FF4CDCE69B2}" srcId="{9371A40D-DBB6-6749-AF6B-CD69E8165934}" destId="{1F657C09-8A7C-7D4D-AD43-2DD01BF65954}" srcOrd="3" destOrd="0" parTransId="{B892739D-4441-8442-B426-E18EEB11B51A}" sibTransId="{D53BCDDA-7F1A-934B-83F7-4FA1B8484FAD}"/>
    <dgm:cxn modelId="{1F6C3D4F-5A2F-457E-91B1-C73414323A44}" type="presParOf" srcId="{C70F6D0E-D876-9E4B-92D9-09AC07D360F3}" destId="{9B92D556-3392-2E47-BB94-98DD900DFA3F}" srcOrd="0" destOrd="0" presId="urn:microsoft.com/office/officeart/2005/8/layout/cycle5"/>
    <dgm:cxn modelId="{640878C2-C27D-417F-AA33-9C68728C603D}" type="presParOf" srcId="{C70F6D0E-D876-9E4B-92D9-09AC07D360F3}" destId="{04B2102F-2175-E741-B423-FA35A8D8C47D}" srcOrd="1" destOrd="0" presId="urn:microsoft.com/office/officeart/2005/8/layout/cycle5"/>
    <dgm:cxn modelId="{378BA88E-1D18-4A23-A97E-1118CDDE77EB}" type="presParOf" srcId="{C70F6D0E-D876-9E4B-92D9-09AC07D360F3}" destId="{4B5D6B7C-C78E-6D4D-BCBB-C0EBC71F6A98}" srcOrd="2" destOrd="0" presId="urn:microsoft.com/office/officeart/2005/8/layout/cycle5"/>
    <dgm:cxn modelId="{0265CCD0-0DDC-4F5F-A938-9428E6537482}" type="presParOf" srcId="{C70F6D0E-D876-9E4B-92D9-09AC07D360F3}" destId="{645B68B6-0D45-1242-8F9F-25A31FCA28F3}" srcOrd="3" destOrd="0" presId="urn:microsoft.com/office/officeart/2005/8/layout/cycle5"/>
    <dgm:cxn modelId="{FF754CF8-AE98-4CEF-8C8C-DF4821A7270A}" type="presParOf" srcId="{C70F6D0E-D876-9E4B-92D9-09AC07D360F3}" destId="{E9CC3216-E61E-164F-8049-DF935BFA4B2A}" srcOrd="4" destOrd="0" presId="urn:microsoft.com/office/officeart/2005/8/layout/cycle5"/>
    <dgm:cxn modelId="{D55D12FA-48CF-44D2-BA40-EF69468FC2B5}" type="presParOf" srcId="{C70F6D0E-D876-9E4B-92D9-09AC07D360F3}" destId="{CAB7ECAB-4B86-634C-B891-4052832D760F}" srcOrd="5" destOrd="0" presId="urn:microsoft.com/office/officeart/2005/8/layout/cycle5"/>
    <dgm:cxn modelId="{E482E456-4935-4591-9AB7-7E345FD7F01B}" type="presParOf" srcId="{C70F6D0E-D876-9E4B-92D9-09AC07D360F3}" destId="{948956F6-666B-9745-A517-9EBF39EA0092}" srcOrd="6" destOrd="0" presId="urn:microsoft.com/office/officeart/2005/8/layout/cycle5"/>
    <dgm:cxn modelId="{2F519858-A956-41A7-A36E-AC77AED09250}" type="presParOf" srcId="{C70F6D0E-D876-9E4B-92D9-09AC07D360F3}" destId="{84A9911B-BB3C-7E40-8384-CAAEB92BA9F0}" srcOrd="7" destOrd="0" presId="urn:microsoft.com/office/officeart/2005/8/layout/cycle5"/>
    <dgm:cxn modelId="{53545EB9-68AF-4FCD-BCAA-F4A411D0C5B8}" type="presParOf" srcId="{C70F6D0E-D876-9E4B-92D9-09AC07D360F3}" destId="{FCC1EF68-C393-C948-9E27-60AA14E1419C}" srcOrd="8" destOrd="0" presId="urn:microsoft.com/office/officeart/2005/8/layout/cycle5"/>
    <dgm:cxn modelId="{7A681734-AE09-4A43-9B6B-F8B7B04471A4}" type="presParOf" srcId="{C70F6D0E-D876-9E4B-92D9-09AC07D360F3}" destId="{25142568-1916-0048-B0C2-E5E72B593645}" srcOrd="9" destOrd="0" presId="urn:microsoft.com/office/officeart/2005/8/layout/cycle5"/>
    <dgm:cxn modelId="{C26C4ACA-15CB-4DC7-86E0-DE9A514992D4}" type="presParOf" srcId="{C70F6D0E-D876-9E4B-92D9-09AC07D360F3}" destId="{8D44BA44-4360-D841-AAE1-3F371461209B}" srcOrd="10" destOrd="0" presId="urn:microsoft.com/office/officeart/2005/8/layout/cycle5"/>
    <dgm:cxn modelId="{A10F48DF-FD86-4518-88E1-82A765709E86}" type="presParOf" srcId="{C70F6D0E-D876-9E4B-92D9-09AC07D360F3}" destId="{71559C75-C93D-E345-BA62-8CA94DC1A9AE}" srcOrd="11" destOrd="0" presId="urn:microsoft.com/office/officeart/2005/8/layout/cycle5"/>
    <dgm:cxn modelId="{EAEEDC5E-3707-4E42-8D3A-D048655E54D6}" type="presParOf" srcId="{C70F6D0E-D876-9E4B-92D9-09AC07D360F3}" destId="{DAA6B27F-3D02-CD4B-AA82-5C2A67CFC14B}" srcOrd="12" destOrd="0" presId="urn:microsoft.com/office/officeart/2005/8/layout/cycle5"/>
    <dgm:cxn modelId="{0B4AB5F8-6B23-429F-A342-02D7135B212B}" type="presParOf" srcId="{C70F6D0E-D876-9E4B-92D9-09AC07D360F3}" destId="{6228E33B-6041-C041-A401-EFE2AD62E465}" srcOrd="13" destOrd="0" presId="urn:microsoft.com/office/officeart/2005/8/layout/cycle5"/>
    <dgm:cxn modelId="{59C3D39C-D3B3-4AE4-AE22-6AF3E88FCA71}" type="presParOf" srcId="{C70F6D0E-D876-9E4B-92D9-09AC07D360F3}" destId="{7510A942-53B6-B84E-9F10-2338F91DBEC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D556-3392-2E47-BB94-98DD900DFA3F}">
      <dsp:nvSpPr>
        <dsp:cNvPr id="0" name=""/>
        <dsp:cNvSpPr/>
      </dsp:nvSpPr>
      <dsp:spPr>
        <a:xfrm>
          <a:off x="2292399" y="-259346"/>
          <a:ext cx="3384019" cy="120495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600" b="1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sz="1600" b="1" u="sng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Encourages balanced participation in research teams/management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1220" y="-200525"/>
        <a:ext cx="3266377" cy="1087312"/>
      </dsp:txXfrm>
    </dsp:sp>
    <dsp:sp modelId="{4B5D6B7C-C78E-6D4D-BCBB-C0EBC71F6A98}">
      <dsp:nvSpPr>
        <dsp:cNvPr id="0" name=""/>
        <dsp:cNvSpPr/>
      </dsp:nvSpPr>
      <dsp:spPr>
        <a:xfrm>
          <a:off x="1607316" y="601466"/>
          <a:ext cx="4066220" cy="4066220"/>
        </a:xfrm>
        <a:custGeom>
          <a:avLst/>
          <a:gdLst/>
          <a:ahLst/>
          <a:cxnLst/>
          <a:rect l="0" t="0" r="0" b="0"/>
          <a:pathLst>
            <a:path>
              <a:moveTo>
                <a:pt x="3206732" y="372944"/>
              </a:moveTo>
              <a:arcTo wR="2033110" hR="2033110" stAng="18315460" swAng="2579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B68B6-0D45-1242-8F9F-25A31FCA28F3}">
      <dsp:nvSpPr>
        <dsp:cNvPr id="0" name=""/>
        <dsp:cNvSpPr/>
      </dsp:nvSpPr>
      <dsp:spPr>
        <a:xfrm>
          <a:off x="4644590" y="1099910"/>
          <a:ext cx="3144125" cy="190071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Indicate gender of person responsible for carrying out the project’s R&amp;I activities (Section 4 ‘Members of the consortium’)</a:t>
          </a:r>
        </a:p>
      </dsp:txBody>
      <dsp:txXfrm>
        <a:off x="4737375" y="1192695"/>
        <a:ext cx="2958555" cy="1715149"/>
      </dsp:txXfrm>
    </dsp:sp>
    <dsp:sp modelId="{CAB7ECAB-4B86-634C-B891-4052832D760F}">
      <dsp:nvSpPr>
        <dsp:cNvPr id="0" name=""/>
        <dsp:cNvSpPr/>
      </dsp:nvSpPr>
      <dsp:spPr>
        <a:xfrm>
          <a:off x="2859140" y="2563160"/>
          <a:ext cx="4066220" cy="4066220"/>
        </a:xfrm>
        <a:custGeom>
          <a:avLst/>
          <a:gdLst/>
          <a:ahLst/>
          <a:cxnLst/>
          <a:rect l="0" t="0" r="0" b="0"/>
          <a:pathLst>
            <a:path>
              <a:moveTo>
                <a:pt x="3341272" y="476752"/>
              </a:moveTo>
              <a:arcTo wR="2033110" hR="2033110" stAng="18602878" swAng="3160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6F6-666B-9745-A517-9EBF39EA0092}">
      <dsp:nvSpPr>
        <dsp:cNvPr id="0" name=""/>
        <dsp:cNvSpPr/>
      </dsp:nvSpPr>
      <dsp:spPr>
        <a:xfrm>
          <a:off x="4383655" y="3211443"/>
          <a:ext cx="3384019" cy="120495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 case of ex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aequo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gender balance may become ranking factor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2476" y="3270264"/>
        <a:ext cx="3266377" cy="1087312"/>
      </dsp:txXfrm>
    </dsp:sp>
    <dsp:sp modelId="{FCC1EF68-C393-C948-9E27-60AA14E1419C}">
      <dsp:nvSpPr>
        <dsp:cNvPr id="0" name=""/>
        <dsp:cNvSpPr/>
      </dsp:nvSpPr>
      <dsp:spPr>
        <a:xfrm>
          <a:off x="2487462" y="598206"/>
          <a:ext cx="4066220" cy="4066220"/>
        </a:xfrm>
        <a:custGeom>
          <a:avLst/>
          <a:gdLst/>
          <a:ahLst/>
          <a:cxnLst/>
          <a:rect l="0" t="0" r="0" b="0"/>
          <a:pathLst>
            <a:path>
              <a:moveTo>
                <a:pt x="2706091" y="3951608"/>
              </a:moveTo>
              <a:arcTo wR="2033110" hR="2033110" stAng="4240193" swAng="17500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2568-1916-0048-B0C2-E5E72B593645}">
      <dsp:nvSpPr>
        <dsp:cNvPr id="0" name=""/>
        <dsp:cNvSpPr/>
      </dsp:nvSpPr>
      <dsp:spPr>
        <a:xfrm>
          <a:off x="480495" y="2580036"/>
          <a:ext cx="3374653" cy="200288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Grant Agreement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Beneficiaries “must aim, to the extent possible, for a gender balance at levels of personnel assigned to the action, including at supervisory and managerial level” (Art 33.1)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268" y="2677809"/>
        <a:ext cx="3179107" cy="1807338"/>
      </dsp:txXfrm>
    </dsp:sp>
    <dsp:sp modelId="{71559C75-C93D-E345-BA62-8CA94DC1A9AE}">
      <dsp:nvSpPr>
        <dsp:cNvPr id="0" name=""/>
        <dsp:cNvSpPr/>
      </dsp:nvSpPr>
      <dsp:spPr>
        <a:xfrm>
          <a:off x="1271506" y="-835585"/>
          <a:ext cx="4066220" cy="4066220"/>
        </a:xfrm>
        <a:custGeom>
          <a:avLst/>
          <a:gdLst/>
          <a:ahLst/>
          <a:cxnLst/>
          <a:rect l="0" t="0" r="0" b="0"/>
          <a:pathLst>
            <a:path>
              <a:moveTo>
                <a:pt x="495273" y="3362996"/>
              </a:moveTo>
              <a:arcTo wR="2033110" hR="2033110" stAng="8348850" swAng="3591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6B27F-3D02-CD4B-AA82-5C2A67CFC14B}">
      <dsp:nvSpPr>
        <dsp:cNvPr id="0" name=""/>
        <dsp:cNvSpPr/>
      </dsp:nvSpPr>
      <dsp:spPr>
        <a:xfrm>
          <a:off x="2047" y="1096185"/>
          <a:ext cx="3384019" cy="120495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Reporting (under discussion)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Workforce statistics by gender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68" y="1155006"/>
        <a:ext cx="3266377" cy="1087312"/>
      </dsp:txXfrm>
    </dsp:sp>
    <dsp:sp modelId="{7510A942-53B6-B84E-9F10-2338F91DBEC9}">
      <dsp:nvSpPr>
        <dsp:cNvPr id="0" name=""/>
        <dsp:cNvSpPr/>
      </dsp:nvSpPr>
      <dsp:spPr>
        <a:xfrm>
          <a:off x="1838897" y="732796"/>
          <a:ext cx="4066220" cy="4066220"/>
        </a:xfrm>
        <a:custGeom>
          <a:avLst/>
          <a:gdLst/>
          <a:ahLst/>
          <a:cxnLst/>
          <a:rect l="0" t="0" r="0" b="0"/>
          <a:pathLst>
            <a:path>
              <a:moveTo>
                <a:pt x="922168" y="330364"/>
              </a:moveTo>
              <a:arcTo wR="2033110" hR="2033110" stAng="14212674" swAng="300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2D556-3392-2E47-BB94-98DD900DFA3F}">
      <dsp:nvSpPr>
        <dsp:cNvPr id="0" name=""/>
        <dsp:cNvSpPr/>
      </dsp:nvSpPr>
      <dsp:spPr>
        <a:xfrm>
          <a:off x="2105886" y="-58478"/>
          <a:ext cx="3427906" cy="122058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Work </a:t>
          </a:r>
          <a:r>
            <a:rPr lang="en-US" sz="1600" b="1" u="sng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en-US" sz="1600" b="1" u="sng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Explicitly integrated into several topics across all sections - flagged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470" y="1106"/>
        <a:ext cx="3308738" cy="1101413"/>
      </dsp:txXfrm>
    </dsp:sp>
    <dsp:sp modelId="{4B5D6B7C-C78E-6D4D-BCBB-C0EBC71F6A98}">
      <dsp:nvSpPr>
        <dsp:cNvPr id="0" name=""/>
        <dsp:cNvSpPr/>
      </dsp:nvSpPr>
      <dsp:spPr>
        <a:xfrm>
          <a:off x="1280186" y="752144"/>
          <a:ext cx="4117548" cy="4117548"/>
        </a:xfrm>
        <a:custGeom>
          <a:avLst/>
          <a:gdLst/>
          <a:ahLst/>
          <a:cxnLst/>
          <a:rect l="0" t="0" r="0" b="0"/>
          <a:pathLst>
            <a:path>
              <a:moveTo>
                <a:pt x="3317667" y="429743"/>
              </a:moveTo>
              <a:arcTo wR="2058774" hR="2058774" stAng="18461782" swAng="1638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B68B6-0D45-1242-8F9F-25A31FCA28F3}">
      <dsp:nvSpPr>
        <dsp:cNvPr id="0" name=""/>
        <dsp:cNvSpPr/>
      </dsp:nvSpPr>
      <dsp:spPr>
        <a:xfrm>
          <a:off x="3920228" y="1265112"/>
          <a:ext cx="4010995" cy="1991548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Where relevant, describe how sex and/or gender analysis is taken into account in the project’s content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(Section 1.3 ‘Concept and approach’)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447" y="1362331"/>
        <a:ext cx="3816557" cy="1797110"/>
      </dsp:txXfrm>
    </dsp:sp>
    <dsp:sp modelId="{CAB7ECAB-4B86-634C-B891-4052832D760F}">
      <dsp:nvSpPr>
        <dsp:cNvPr id="0" name=""/>
        <dsp:cNvSpPr/>
      </dsp:nvSpPr>
      <dsp:spPr>
        <a:xfrm>
          <a:off x="1772648" y="1579874"/>
          <a:ext cx="4117548" cy="4117548"/>
        </a:xfrm>
        <a:custGeom>
          <a:avLst/>
          <a:gdLst/>
          <a:ahLst/>
          <a:cxnLst/>
          <a:rect l="0" t="0" r="0" b="0"/>
          <a:pathLst>
            <a:path>
              <a:moveTo>
                <a:pt x="4093269" y="1743527"/>
              </a:moveTo>
              <a:arcTo wR="2058774" hR="2058774" stAng="21071521" swAng="3398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956F6-666B-9745-A517-9EBF39EA0092}">
      <dsp:nvSpPr>
        <dsp:cNvPr id="0" name=""/>
        <dsp:cNvSpPr/>
      </dsp:nvSpPr>
      <dsp:spPr>
        <a:xfrm>
          <a:off x="3752770" y="3593430"/>
          <a:ext cx="3427906" cy="122058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If relevant, as other parts of the proposal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2354" y="3653014"/>
        <a:ext cx="3308738" cy="1101413"/>
      </dsp:txXfrm>
    </dsp:sp>
    <dsp:sp modelId="{FCC1EF68-C393-C948-9E27-60AA14E1419C}">
      <dsp:nvSpPr>
        <dsp:cNvPr id="0" name=""/>
        <dsp:cNvSpPr/>
      </dsp:nvSpPr>
      <dsp:spPr>
        <a:xfrm>
          <a:off x="1807962" y="780371"/>
          <a:ext cx="4117548" cy="4117548"/>
        </a:xfrm>
        <a:custGeom>
          <a:avLst/>
          <a:gdLst/>
          <a:ahLst/>
          <a:cxnLst/>
          <a:rect l="0" t="0" r="0" b="0"/>
          <a:pathLst>
            <a:path>
              <a:moveTo>
                <a:pt x="2202703" y="4112511"/>
              </a:moveTo>
              <a:arcTo wR="2058774" hR="2058774" stAng="5159470" swAng="24439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42568-1916-0048-B0C2-E5E72B593645}">
      <dsp:nvSpPr>
        <dsp:cNvPr id="0" name=""/>
        <dsp:cNvSpPr/>
      </dsp:nvSpPr>
      <dsp:spPr>
        <a:xfrm>
          <a:off x="148671" y="2965752"/>
          <a:ext cx="3427906" cy="122058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Grant Agreement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If gender dimension addressed in proposal, will also be part of Annex II</a:t>
          </a:r>
          <a:endParaRPr lang="en-US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255" y="3025336"/>
        <a:ext cx="3308738" cy="1101413"/>
      </dsp:txXfrm>
    </dsp:sp>
    <dsp:sp modelId="{71559C75-C93D-E345-BA62-8CA94DC1A9AE}">
      <dsp:nvSpPr>
        <dsp:cNvPr id="0" name=""/>
        <dsp:cNvSpPr/>
      </dsp:nvSpPr>
      <dsp:spPr>
        <a:xfrm>
          <a:off x="1638853" y="570408"/>
          <a:ext cx="4117548" cy="4117548"/>
        </a:xfrm>
        <a:custGeom>
          <a:avLst/>
          <a:gdLst/>
          <a:ahLst/>
          <a:cxnLst/>
          <a:rect l="0" t="0" r="0" b="0"/>
          <a:pathLst>
            <a:path>
              <a:moveTo>
                <a:pt x="18363" y="2333137"/>
              </a:moveTo>
              <a:arcTo wR="2058774" hR="2058774" stAng="10340500" swAng="3156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6B27F-3D02-CD4B-AA82-5C2A67CFC14B}">
      <dsp:nvSpPr>
        <dsp:cNvPr id="0" name=""/>
        <dsp:cNvSpPr/>
      </dsp:nvSpPr>
      <dsp:spPr>
        <a:xfrm>
          <a:off x="0" y="1431857"/>
          <a:ext cx="3427906" cy="122058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Reporting (under discussion)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As other relevant issues in periodic reports</a:t>
          </a:r>
          <a:endParaRPr lang="en-US" sz="16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84" y="1491441"/>
        <a:ext cx="3308738" cy="1101413"/>
      </dsp:txXfrm>
    </dsp:sp>
    <dsp:sp modelId="{7510A942-53B6-B84E-9F10-2338F91DBEC9}">
      <dsp:nvSpPr>
        <dsp:cNvPr id="0" name=""/>
        <dsp:cNvSpPr/>
      </dsp:nvSpPr>
      <dsp:spPr>
        <a:xfrm>
          <a:off x="1889747" y="907876"/>
          <a:ext cx="4117548" cy="4117548"/>
        </a:xfrm>
        <a:custGeom>
          <a:avLst/>
          <a:gdLst/>
          <a:ahLst/>
          <a:cxnLst/>
          <a:rect l="0" t="0" r="0" b="0"/>
          <a:pathLst>
            <a:path>
              <a:moveTo>
                <a:pt x="757575" y="463332"/>
              </a:moveTo>
              <a:arcTo wR="2058774" hR="2058774" stAng="13848015" swAng="4695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9D20-0E51-42B2-97DF-48852CAB6EDA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1C04-A232-4A86-B3ED-4DD0D05B8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1C04-A232-4A86-B3ED-4DD0D05B8B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7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EB8F4-B728-469D-B283-CEDC8CF80346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2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21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151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GB" dirty="0" smtClean="0"/>
              <a:t>Mention that information not yet in the public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3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151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Advisory</a:t>
            </a:r>
            <a:r>
              <a:rPr lang="en-US" baseline="0" dirty="0" smtClean="0"/>
              <a:t> Group: equal balance to be achieved per advisory group, not just across all groups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151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Advisory</a:t>
            </a:r>
            <a:r>
              <a:rPr lang="en-US" baseline="0" dirty="0" smtClean="0"/>
              <a:t> Group: equal balance to be achieved per advisory group, not just across all groups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Gender training </a:t>
            </a:r>
            <a:r>
              <a:rPr lang="en-US" smtClean="0"/>
              <a:t>eligible expense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8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0F0500-94CD-414E-A561-6F460FBBC9E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5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5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3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2961-E77A-4BC4-8717-9B6893AAA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289B-7D4F-42B1-B69F-28614069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4AD5-0DF7-4660-8F99-8B18B0ADD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5FA4-5126-43BF-934C-F28A65880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5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FA2C-0CFD-4734-A59D-288FE54D4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9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739D-2446-4FF5-B1E6-FAF0632A1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9F47-C678-4562-87A2-9A48C44FB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4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0009-B632-4D5C-A917-5130B0549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8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57AD-AE39-4A5B-8B5A-74EC9A197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75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92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517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5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8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6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3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1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2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4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A07D0E3-DDAE-443F-B1A4-3C1EB1063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5ED0-8AEA-4720-B6E3-C5BCCE3CD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2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F618-285A-4884-9B54-087F9DA6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58BE-54DE-4388-A021-7E6108316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9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9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83CB34-48B9-4885-81F2-198796F3A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40" y="6659567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-128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5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19" y="578789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1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opportunities/h2020/search/search_topic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funding/reference_docs.html#h2020-grants-manual-hi-g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TD-GENDERINRESEARCH@ec.europa.eu" TargetMode="External"/><Relationship Id="rId5" Type="http://schemas.openxmlformats.org/officeDocument/2006/relationships/hyperlink" Target="http://ec.europa.eu/research/science-society/gendered-innovations/index_en.cfm" TargetMode="External"/><Relationship Id="rId4" Type="http://schemas.openxmlformats.org/officeDocument/2006/relationships/hyperlink" Target="http://www.genderportal.e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legal_basis/fp/h2020-eu-establact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legal_basis/rules_participation/h2020-rules-participation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gender/h2020-hi-guide-gender_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Gender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089" y="5529433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Ian Devine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European Advisor – UK Research Office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University of Manchester, 11 September 2014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Advisory Groups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Equal balance target - 50</a:t>
            </a:r>
            <a:r>
              <a:rPr lang="en-US" sz="2800" dirty="0"/>
              <a:t>% men/women</a:t>
            </a:r>
          </a:p>
          <a:p>
            <a:pPr lvl="1"/>
            <a:r>
              <a:rPr lang="en-US" sz="2800" dirty="0"/>
              <a:t>At least one expert with gender expertise in each group</a:t>
            </a:r>
          </a:p>
          <a:p>
            <a:pPr lvl="1"/>
            <a:r>
              <a:rPr lang="en-US" sz="2800" dirty="0"/>
              <a:t>Gender experts from different groups also to meet in ad hoc </a:t>
            </a:r>
            <a:r>
              <a:rPr lang="en-US" sz="2800" dirty="0" smtClean="0"/>
              <a:t>formation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– Gender </a:t>
            </a:r>
            <a:r>
              <a:rPr lang="en-US" dirty="0"/>
              <a:t>B</a:t>
            </a:r>
            <a:r>
              <a:rPr lang="en-US" dirty="0" smtClean="0"/>
              <a:t>alance in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Expert evaluators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Target of 40% of under-represented sex in the composition of panels, taking into account the situation in the specific field</a:t>
            </a:r>
          </a:p>
          <a:p>
            <a:pPr lvl="1"/>
            <a:r>
              <a:rPr lang="en-US" sz="2400" dirty="0" smtClean="0"/>
              <a:t>Gender equality and content of research experts evaluate</a:t>
            </a:r>
          </a:p>
          <a:p>
            <a:pPr lvl="1"/>
            <a:r>
              <a:rPr lang="en-US" sz="2400" dirty="0" smtClean="0"/>
              <a:t>Expertise in Gender to be evidenced with appropriate work</a:t>
            </a:r>
          </a:p>
          <a:p>
            <a:pPr lvl="1"/>
            <a:r>
              <a:rPr lang="en-US" sz="2400" dirty="0" smtClean="0"/>
              <a:t>Evaluator briefings included tailored section on gender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– Gender Balance in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916040"/>
              </p:ext>
            </p:extLst>
          </p:nvPr>
        </p:nvGraphicFramePr>
        <p:xfrm>
          <a:off x="457200" y="1481337"/>
          <a:ext cx="7931224" cy="482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Gender </a:t>
            </a:r>
            <a:r>
              <a:rPr lang="en-US" dirty="0" smtClean="0"/>
              <a:t>Dimension </a:t>
            </a:r>
            <a:r>
              <a:rPr lang="en-US" dirty="0"/>
              <a:t>in R&amp;I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481333"/>
            <a:ext cx="8229600" cy="15876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Gender of project participants to be included</a:t>
            </a: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61960" r="9995" b="27793"/>
          <a:stretch/>
        </p:blipFill>
        <p:spPr bwMode="auto">
          <a:xfrm>
            <a:off x="93862" y="3861048"/>
            <a:ext cx="8913569" cy="96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3573016"/>
            <a:ext cx="8899927" cy="175382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09602" y="427038"/>
            <a:ext cx="72111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3 – Gender Dimension in R&amp;I Content – Proposa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33130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Calls on Gender Equality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gender-flagged topics through Participant Portal: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‘Quick finder’ option:</a:t>
            </a:r>
          </a:p>
          <a:p>
            <a:pPr marL="630936" lvl="2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ec.europa.eu/research/participants/portal/desktop/en/opportunities/h2020/search/search_topics.html</a:t>
            </a:r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Keyword 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– Gender Dimension in R&amp;I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9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775" r="4349" b="5666"/>
          <a:stretch/>
        </p:blipFill>
        <p:spPr bwMode="auto">
          <a:xfrm>
            <a:off x="971600" y="1424360"/>
            <a:ext cx="7200800" cy="508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23528" y="260648"/>
            <a:ext cx="72111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3 – Gender Dimension in R&amp;I Content – Gender Topics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687" y="2492896"/>
            <a:ext cx="1296145" cy="3136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1600" y="3068960"/>
            <a:ext cx="1728192" cy="3136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67944" y="2809661"/>
            <a:ext cx="2160240" cy="3136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44749" y="5818078"/>
            <a:ext cx="367483" cy="15683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5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23528" y="260648"/>
            <a:ext cx="72111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3 – Gender Dimension in R&amp;I Content – Gender Topics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3687" y="2492896"/>
            <a:ext cx="1296145" cy="3136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67944" y="2809661"/>
            <a:ext cx="2160240" cy="31366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t="20046" r="4542" b="4482"/>
          <a:stretch/>
        </p:blipFill>
        <p:spPr bwMode="auto">
          <a:xfrm>
            <a:off x="740104" y="1403648"/>
            <a:ext cx="7281537" cy="49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11759" y="4725144"/>
            <a:ext cx="5388426" cy="1733471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23528" y="260648"/>
            <a:ext cx="7211144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1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3 – Gender Dimension in R&amp;I Content – Gender Topics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3196" r="4255" b="6491"/>
          <a:stretch/>
        </p:blipFill>
        <p:spPr bwMode="auto">
          <a:xfrm>
            <a:off x="648072" y="1435508"/>
            <a:ext cx="7713068" cy="53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9100" y="2971324"/>
            <a:ext cx="2371092" cy="355402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8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Work </a:t>
            </a:r>
            <a:r>
              <a:rPr lang="en-US" dirty="0" err="1" smtClean="0"/>
              <a:t>Programme</a:t>
            </a:r>
            <a:r>
              <a:rPr lang="en-US" dirty="0" smtClean="0"/>
              <a:t> part on ‘Science with and for Society’ (2014/15):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Calls for promoting gender equality in research and innovation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13371"/>
              </p:ext>
            </p:extLst>
          </p:nvPr>
        </p:nvGraphicFramePr>
        <p:xfrm>
          <a:off x="801077" y="2603502"/>
          <a:ext cx="7756769" cy="408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845"/>
                <a:gridCol w="1074616"/>
                <a:gridCol w="1172308"/>
              </a:tblGrid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Topic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Type of action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erdana"/>
                          <a:cs typeface="Verdana"/>
                        </a:rPr>
                        <a:t>Budget</a:t>
                      </a:r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 marL="84406" marR="84406"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GERI</a:t>
                      </a:r>
                      <a:r>
                        <a:rPr lang="en-US" smtClean="0">
                          <a:latin typeface="Arial"/>
                          <a:cs typeface="Arial"/>
                        </a:rPr>
                        <a:t>.1.2014 - 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Innovative approach to communication encouraging girls to study science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CSA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€1.5m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GERI.2.2014 - Impact of gender diversity on Research &amp; Innovation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RIA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€1m</a:t>
                      </a:r>
                    </a:p>
                  </a:txBody>
                  <a:tcPr marL="84406" marR="84406"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GERI.3.2015 - Evaluation of initiatives to promote gender equality in research policy and research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organisations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RIA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€2m</a:t>
                      </a:r>
                    </a:p>
                  </a:txBody>
                  <a:tcPr marL="84406" marR="84406" anchor="ctr"/>
                </a:tc>
              </a:tr>
              <a:tr h="7535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GERI.4.2014-2015 - Support to research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organisations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to implement gender equality plans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CSA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€14m</a:t>
                      </a:r>
                    </a:p>
                  </a:txBody>
                  <a:tcPr marL="84406" marR="8440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0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From FP7 to Horizon 2020</a:t>
            </a:r>
          </a:p>
          <a:p>
            <a:endParaRPr lang="en-US" dirty="0" smtClean="0"/>
          </a:p>
          <a:p>
            <a:r>
              <a:rPr lang="en-US" dirty="0" smtClean="0"/>
              <a:t>Objectives</a:t>
            </a:r>
            <a:endParaRPr lang="en-US" dirty="0"/>
          </a:p>
          <a:p>
            <a:pPr lvl="1"/>
            <a:r>
              <a:rPr lang="en-US" dirty="0"/>
              <a:t>Gender balance in decision-making</a:t>
            </a:r>
          </a:p>
          <a:p>
            <a:pPr lvl="1"/>
            <a:r>
              <a:rPr lang="en-US" dirty="0"/>
              <a:t>Gender balance in research teams</a:t>
            </a:r>
          </a:p>
          <a:p>
            <a:pPr lvl="1"/>
            <a:r>
              <a:rPr lang="en-US" dirty="0"/>
              <a:t>Gender dimension in research and innovation </a:t>
            </a:r>
            <a:r>
              <a:rPr lang="en-US" dirty="0" smtClean="0"/>
              <a:t>content</a:t>
            </a:r>
          </a:p>
          <a:p>
            <a:pPr lvl="1"/>
            <a:endParaRPr lang="en-US" dirty="0"/>
          </a:p>
          <a:p>
            <a:r>
              <a:rPr lang="en-US" dirty="0"/>
              <a:t>Calls on gender </a:t>
            </a:r>
            <a:r>
              <a:rPr lang="en-US" dirty="0" smtClean="0"/>
              <a:t>equality</a:t>
            </a:r>
          </a:p>
          <a:p>
            <a:endParaRPr lang="en-US" dirty="0"/>
          </a:p>
          <a:p>
            <a:r>
              <a:rPr lang="en-US" dirty="0" smtClean="0"/>
              <a:t>Implementation</a:t>
            </a:r>
          </a:p>
          <a:p>
            <a:endParaRPr lang="en-US" dirty="0"/>
          </a:p>
          <a:p>
            <a:r>
              <a:rPr lang="en-US" dirty="0"/>
              <a:t>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While </a:t>
            </a:r>
            <a:r>
              <a:rPr lang="en-GB" sz="2400" dirty="0"/>
              <a:t>signing the Grant Agreement, beneficiaries </a:t>
            </a:r>
            <a:r>
              <a:rPr lang="en-GB" sz="2400" i="1" dirty="0" smtClean="0"/>
              <a:t>“…must </a:t>
            </a:r>
            <a:r>
              <a:rPr lang="en-GB" sz="2400" i="1" dirty="0"/>
              <a:t>take all measures </a:t>
            </a:r>
            <a:r>
              <a:rPr lang="en-GB" sz="2400" i="1" dirty="0" smtClean="0"/>
              <a:t>to promote </a:t>
            </a:r>
            <a:r>
              <a:rPr lang="en-GB" sz="2400" i="1" dirty="0"/>
              <a:t>equal opportunities between men and women in the implementation </a:t>
            </a:r>
            <a:r>
              <a:rPr lang="en-GB" sz="2400" i="1" dirty="0" smtClean="0"/>
              <a:t>of the </a:t>
            </a:r>
            <a:r>
              <a:rPr lang="en-GB" sz="2400" i="1" dirty="0"/>
              <a:t>action</a:t>
            </a:r>
            <a:r>
              <a:rPr lang="en-GB" sz="2400" dirty="0"/>
              <a:t>” and </a:t>
            </a:r>
            <a:r>
              <a:rPr lang="en-GB" sz="2400" i="1" dirty="0"/>
              <a:t>“must aim, to the extent possible, for a gender balance at </a:t>
            </a:r>
            <a:r>
              <a:rPr lang="en-GB" sz="2400" i="1" dirty="0" smtClean="0"/>
              <a:t>all levels </a:t>
            </a:r>
            <a:r>
              <a:rPr lang="en-GB" sz="2400" i="1" dirty="0"/>
              <a:t>of personnel assigned to the action, including </a:t>
            </a:r>
            <a:r>
              <a:rPr lang="en-GB" sz="2400" i="1" dirty="0" smtClean="0"/>
              <a:t>at supervisory and managerial level”</a:t>
            </a:r>
            <a:endParaRPr lang="en-GB" sz="2400" i="1" dirty="0"/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Commission will assess the implementation of the </a:t>
            </a:r>
            <a:r>
              <a:rPr lang="en-GB" sz="2400" dirty="0" smtClean="0"/>
              <a:t>above-mentioned obligation </a:t>
            </a:r>
            <a:r>
              <a:rPr lang="en-GB" sz="2400" dirty="0"/>
              <a:t>along with other commitments of the </a:t>
            </a:r>
            <a:r>
              <a:rPr lang="en-GB" sz="2400" dirty="0" smtClean="0"/>
              <a:t>beneficiaries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Agreement and Negotiations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Commission will monitor the implementation of gender as a </a:t>
            </a:r>
            <a:r>
              <a:rPr lang="en-GB" sz="2400" dirty="0" smtClean="0"/>
              <a:t>cross-cutting issue</a:t>
            </a:r>
            <a:r>
              <a:rPr lang="en-GB" sz="2400" dirty="0"/>
              <a:t>, at various stages in the funding process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following are Specific Performance Indicators for Horizon 2020, </a:t>
            </a:r>
            <a:r>
              <a:rPr lang="en-GB" sz="2400" dirty="0" smtClean="0"/>
              <a:t>starting to </a:t>
            </a:r>
            <a:r>
              <a:rPr lang="en-GB" sz="2400" dirty="0"/>
              <a:t>be collected in 2016, on an annual basis:</a:t>
            </a:r>
          </a:p>
          <a:p>
            <a:pPr lvl="1"/>
            <a:r>
              <a:rPr lang="en-GB" sz="2100" dirty="0"/>
              <a:t>Inclusion of gender in the content of research (number of projects including gender analysis in the content of research - products, instruments, methods, technologies, prototypes);</a:t>
            </a:r>
          </a:p>
          <a:p>
            <a:pPr lvl="1"/>
            <a:r>
              <a:rPr lang="en-GB" sz="2100" dirty="0"/>
              <a:t>Workforce statistics by gender (number in FTE10 and gender of projects' staff), technicians, administrative staff (including legal)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following Indicators will be used on an annual basis to determine the prevalence of gender as a cross-cutting issue:</a:t>
            </a:r>
          </a:p>
          <a:p>
            <a:pPr lvl="1"/>
            <a:r>
              <a:rPr lang="en-GB" sz="2000" dirty="0"/>
              <a:t>% of women </a:t>
            </a:r>
            <a:r>
              <a:rPr lang="en-GB" sz="2000" dirty="0" smtClean="0"/>
              <a:t>MSCA </a:t>
            </a:r>
            <a:r>
              <a:rPr lang="en-GB" sz="2000" dirty="0"/>
              <a:t>Fellows, starting to be collected in 2015.</a:t>
            </a:r>
          </a:p>
          <a:p>
            <a:pPr lvl="1"/>
            <a:r>
              <a:rPr lang="en-GB" sz="2000" dirty="0"/>
              <a:t>% of women as ERC principle investigators, starting to be collected in 2015.</a:t>
            </a:r>
          </a:p>
          <a:p>
            <a:pPr lvl="1"/>
            <a:r>
              <a:rPr lang="en-GB" sz="2000" dirty="0"/>
              <a:t>% of women in advisory groups, expert groups, evaluation groups and panels, starting to be collected in 2014.</a:t>
            </a:r>
          </a:p>
          <a:p>
            <a:pPr lvl="1"/>
            <a:r>
              <a:rPr lang="en-GB" sz="2000" dirty="0"/>
              <a:t>% of projects with gender dimension in the project design, starting to be collected in 2015.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b="1" dirty="0" smtClean="0"/>
              <a:t>…</a:t>
            </a:r>
            <a:r>
              <a:rPr lang="en-GB" sz="2400" b="1" dirty="0"/>
              <a:t>within H2020 projects</a:t>
            </a:r>
          </a:p>
          <a:p>
            <a:r>
              <a:rPr lang="en-GB" sz="2400" dirty="0"/>
              <a:t>A novelty of Horizon 2020 is the inclusion of gender training among the </a:t>
            </a:r>
            <a:r>
              <a:rPr lang="en-GB" sz="2400" b="1" i="1" dirty="0"/>
              <a:t>eligible </a:t>
            </a:r>
            <a:r>
              <a:rPr lang="en-GB" sz="2400" b="1" i="1" dirty="0" smtClean="0"/>
              <a:t>costs </a:t>
            </a:r>
            <a:r>
              <a:rPr lang="en-GB" sz="2400" dirty="0" smtClean="0"/>
              <a:t>of </a:t>
            </a:r>
            <a:r>
              <a:rPr lang="en-GB" sz="2400" dirty="0"/>
              <a:t>an action. The aim is to help researchers to further develop and share </a:t>
            </a:r>
            <a:r>
              <a:rPr lang="en-GB" sz="2400" dirty="0" smtClean="0"/>
              <a:t>gender expertise </a:t>
            </a:r>
            <a:r>
              <a:rPr lang="en-GB" sz="2400" dirty="0"/>
              <a:t>in relation to the funded project</a:t>
            </a:r>
            <a:r>
              <a:rPr lang="en-GB" sz="2400" dirty="0" smtClean="0"/>
              <a:t>.</a:t>
            </a:r>
          </a:p>
          <a:p>
            <a:pPr marL="109728" indent="0">
              <a:buNone/>
            </a:pPr>
            <a:endParaRPr lang="en-GB" sz="2400" b="1" dirty="0" smtClean="0"/>
          </a:p>
          <a:p>
            <a:pPr marL="109728" indent="0">
              <a:buNone/>
            </a:pPr>
            <a:r>
              <a:rPr lang="en-GB" sz="2400" b="1" dirty="0" smtClean="0"/>
              <a:t>…</a:t>
            </a:r>
            <a:r>
              <a:rPr lang="en-GB" sz="2400" b="1" dirty="0"/>
              <a:t>of Commission staff</a:t>
            </a:r>
          </a:p>
          <a:p>
            <a:r>
              <a:rPr lang="en-GB" sz="2400" dirty="0"/>
              <a:t>Systematic training for those involved in the drafting and the implementation of </a:t>
            </a:r>
            <a:r>
              <a:rPr lang="en-GB" sz="2400" dirty="0" smtClean="0"/>
              <a:t>work programmes</a:t>
            </a:r>
            <a:r>
              <a:rPr lang="en-GB" sz="2400" dirty="0"/>
              <a:t>. Two types of training: basic for general awareness and specific </a:t>
            </a:r>
            <a:r>
              <a:rPr lang="en-GB" sz="2400" dirty="0" smtClean="0"/>
              <a:t>to individual </a:t>
            </a:r>
            <a:r>
              <a:rPr lang="en-GB" sz="2400" dirty="0"/>
              <a:t>Challenges/ Programmes.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6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Horizon 2020 Grants Manual contains section on </a:t>
            </a:r>
            <a:r>
              <a:rPr lang="en-US" dirty="0"/>
              <a:t>g</a:t>
            </a:r>
            <a:r>
              <a:rPr lang="en-US" dirty="0" smtClean="0"/>
              <a:t>ender balance</a:t>
            </a:r>
          </a:p>
          <a:p>
            <a:pPr marL="365760" lvl="1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://ec.europa.eu/research/participants/portal/desktop/en/funding/reference_docs.html#h2020-grants-manual-hi-</a:t>
            </a:r>
            <a:r>
              <a:rPr lang="en-US" dirty="0" smtClean="0">
                <a:hlinkClick r:id="rId3"/>
              </a:rPr>
              <a:t>gb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GenPORT</a:t>
            </a:r>
            <a:r>
              <a:rPr lang="en-US" dirty="0" smtClean="0"/>
              <a:t> – online community of practitioners for sharing knowledge and inspire collaboration</a:t>
            </a:r>
          </a:p>
          <a:p>
            <a:pPr marL="365760" lvl="1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www.genderportal.eu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Vademecum</a:t>
            </a:r>
            <a:r>
              <a:rPr lang="en-US" dirty="0" smtClean="0"/>
              <a:t> on Gender Equality in Horizon 2020 (draft available on </a:t>
            </a:r>
            <a:r>
              <a:rPr lang="en-US" dirty="0" err="1" smtClean="0"/>
              <a:t>GenPORT</a:t>
            </a:r>
            <a:r>
              <a:rPr lang="en-US" dirty="0" smtClean="0"/>
              <a:t> website)</a:t>
            </a:r>
          </a:p>
          <a:p>
            <a:endParaRPr lang="en-US" dirty="0" smtClean="0"/>
          </a:p>
          <a:p>
            <a:r>
              <a:rPr lang="en-US" dirty="0" smtClean="0"/>
              <a:t>Gender Innovations</a:t>
            </a:r>
          </a:p>
          <a:p>
            <a:pPr marL="365760" lvl="1" indent="0">
              <a:buNone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://ec.europa.eu/research/science-society/gendered-innovations/</a:t>
            </a:r>
            <a:r>
              <a:rPr lang="en-US" dirty="0" smtClean="0">
                <a:hlinkClick r:id="rId5"/>
              </a:rPr>
              <a:t>index_en.cfm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questions: </a:t>
            </a:r>
            <a:r>
              <a:rPr lang="en-US" dirty="0" smtClean="0">
                <a:hlinkClick r:id="rId6"/>
              </a:rPr>
              <a:t>RTD-GENDERINRESEARCH@ec.europa.eu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resources and useful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2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979" y="764704"/>
            <a:ext cx="7211144" cy="199619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Questions?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73267" y="4282196"/>
            <a:ext cx="63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68007F"/>
                </a:solidFill>
                <a:latin typeface="Arial" charset="0"/>
              </a:rPr>
              <a:t>Ian.Devine@BBSRC.ac.uk</a:t>
            </a:r>
            <a:endParaRPr lang="en-GB" sz="3200" b="1" dirty="0">
              <a:solidFill>
                <a:srgbClr val="6800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FP7 to Horizon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Framework </a:t>
            </a:r>
            <a:r>
              <a:rPr lang="en-US" dirty="0" err="1" smtClean="0"/>
              <a:t>Programme</a:t>
            </a:r>
            <a:r>
              <a:rPr lang="en-US" dirty="0" smtClean="0"/>
              <a:t> (Regulation of Establishment):</a:t>
            </a:r>
          </a:p>
          <a:p>
            <a:endParaRPr lang="en-US" dirty="0"/>
          </a:p>
          <a:p>
            <a:pPr lvl="1"/>
            <a:r>
              <a:rPr lang="en-US" b="1" dirty="0"/>
              <a:t>FP7</a:t>
            </a:r>
            <a:r>
              <a:rPr lang="en-US" dirty="0"/>
              <a:t>: Gender mentioned in </a:t>
            </a:r>
            <a:r>
              <a:rPr lang="en-US" dirty="0" smtClean="0"/>
              <a:t>Annex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Horizon 2020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Art </a:t>
            </a:r>
            <a:r>
              <a:rPr lang="en-US" b="1" dirty="0" smtClean="0"/>
              <a:t>14.1.l</a:t>
            </a:r>
            <a:r>
              <a:rPr lang="en-US" dirty="0" smtClean="0"/>
              <a:t>: </a:t>
            </a:r>
            <a:r>
              <a:rPr lang="en-US" dirty="0"/>
              <a:t>Gender as cross-cutting issue </a:t>
            </a:r>
            <a:r>
              <a:rPr lang="en-US" dirty="0" smtClean="0"/>
              <a:t>within </a:t>
            </a:r>
            <a:r>
              <a:rPr lang="en-US" dirty="0"/>
              <a:t>H2020 priorities</a:t>
            </a:r>
          </a:p>
          <a:p>
            <a:pPr lvl="2"/>
            <a:r>
              <a:rPr lang="en-US" b="1" dirty="0"/>
              <a:t>Art 16</a:t>
            </a:r>
            <a:r>
              <a:rPr lang="en-US" dirty="0"/>
              <a:t>: Gender equality and gender dimension at all stages of research cycle</a:t>
            </a:r>
          </a:p>
          <a:p>
            <a:pPr lvl="2"/>
            <a:r>
              <a:rPr lang="en-US" b="1" dirty="0"/>
              <a:t>Art </a:t>
            </a:r>
            <a:r>
              <a:rPr lang="en-US" b="1" dirty="0" smtClean="0"/>
              <a:t>31.1 </a:t>
            </a:r>
            <a:r>
              <a:rPr lang="en-US" b="1" dirty="0"/>
              <a:t>&amp; </a:t>
            </a:r>
            <a:r>
              <a:rPr lang="en-US" b="1" dirty="0" smtClean="0"/>
              <a:t>32.3</a:t>
            </a:r>
            <a:r>
              <a:rPr lang="en-US" dirty="0" smtClean="0"/>
              <a:t>: </a:t>
            </a:r>
            <a:r>
              <a:rPr lang="en-US" dirty="0"/>
              <a:t>Gender in monitoring and evaluation</a:t>
            </a:r>
          </a:p>
          <a:p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FP7 to Horizon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6612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ec.europa.eu/research/participants/data/ref/h2020/legal_basis/fp/h2020-eu-establact_en.pdf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36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Rules for Participation: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FP7</a:t>
            </a:r>
            <a:r>
              <a:rPr lang="en-US" dirty="0" smtClean="0"/>
              <a:t>: Reasonable gender balance among experts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Horizon 2020</a:t>
            </a:r>
            <a:r>
              <a:rPr lang="en-US" dirty="0" smtClean="0"/>
              <a:t>:</a:t>
            </a:r>
          </a:p>
          <a:p>
            <a:pPr lvl="2"/>
            <a:r>
              <a:rPr lang="en-US" b="1" dirty="0" smtClean="0"/>
              <a:t>Art 13.4</a:t>
            </a:r>
            <a:r>
              <a:rPr lang="en-US" dirty="0" smtClean="0"/>
              <a:t>: Gender dimension addressed in proposals</a:t>
            </a:r>
          </a:p>
          <a:p>
            <a:pPr lvl="2"/>
            <a:r>
              <a:rPr lang="en-US" b="1" dirty="0" smtClean="0"/>
              <a:t>Art 18.5</a:t>
            </a:r>
            <a:r>
              <a:rPr lang="en-US" dirty="0" smtClean="0"/>
              <a:t>: Gender equality in Model Grant Agreement</a:t>
            </a:r>
          </a:p>
          <a:p>
            <a:pPr lvl="2"/>
            <a:r>
              <a:rPr lang="en-US" b="1" dirty="0" smtClean="0"/>
              <a:t>Art 40.2</a:t>
            </a:r>
            <a:r>
              <a:rPr lang="en-US" dirty="0" smtClean="0"/>
              <a:t>: Gender balance among experts</a:t>
            </a:r>
          </a:p>
          <a:p>
            <a:pPr marL="630936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FP7 to Horizon 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251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ec.europa.eu/research/participants/data/ref/h2020/legal_basis/rules_participation/h2020-rules-participation_en.pdf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45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Objectives in Horizon 2020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Three objectives underpin gender equality activities in Horizon 2020:</a:t>
            </a:r>
          </a:p>
          <a:p>
            <a:r>
              <a:rPr lang="en-US" dirty="0"/>
              <a:t>Fostering gender balance in Horizon 2020 </a:t>
            </a:r>
            <a:r>
              <a:rPr lang="en-US" b="1" dirty="0"/>
              <a:t>research </a:t>
            </a:r>
            <a:r>
              <a:rPr lang="en-US" b="1" dirty="0" smtClean="0"/>
              <a:t>teams</a:t>
            </a:r>
          </a:p>
          <a:p>
            <a:r>
              <a:rPr lang="en-US" dirty="0" smtClean="0"/>
              <a:t>Ensuring gender balance in </a:t>
            </a:r>
            <a:r>
              <a:rPr lang="en-US" b="1" dirty="0" smtClean="0"/>
              <a:t>decision-making</a:t>
            </a:r>
          </a:p>
          <a:p>
            <a:r>
              <a:rPr lang="en-US" dirty="0" smtClean="0"/>
              <a:t>Integrating gender/sex analysis in </a:t>
            </a:r>
            <a:r>
              <a:rPr lang="en-US" b="1" dirty="0" smtClean="0"/>
              <a:t>research and innovation (R&amp;I) content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5241371"/>
            <a:ext cx="659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/>
                </a:solidFill>
              </a:rPr>
              <a:t>Guidance on Gender equality </a:t>
            </a:r>
            <a:r>
              <a:rPr lang="en-US" sz="1600" dirty="0"/>
              <a:t>in Horizon 2020: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ec.europa.eu/research/participants/data/ref/h2020/grants_manual/hi/gender/h2020-hi-guide-gender_en.pdf</a:t>
            </a:r>
            <a:r>
              <a:rPr lang="en-US" sz="1600" dirty="0" smtClean="0"/>
              <a:t> 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767891"/>
              </p:ext>
            </p:extLst>
          </p:nvPr>
        </p:nvGraphicFramePr>
        <p:xfrm>
          <a:off x="611560" y="1628800"/>
          <a:ext cx="7848872" cy="476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11144" cy="1143000"/>
          </a:xfrm>
        </p:spPr>
        <p:txBody>
          <a:bodyPr/>
          <a:lstStyle/>
          <a:p>
            <a:r>
              <a:rPr lang="en-US" dirty="0" smtClean="0"/>
              <a:t>1 – Gender Balance in Research </a:t>
            </a:r>
            <a:r>
              <a:rPr lang="en-US" dirty="0"/>
              <a:t>T</a:t>
            </a:r>
            <a:r>
              <a:rPr lang="en-US" dirty="0" smtClean="0"/>
              <a:t>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– Gender </a:t>
            </a:r>
            <a:r>
              <a:rPr lang="en-US" dirty="0" smtClean="0"/>
              <a:t>Balance </a:t>
            </a:r>
            <a:r>
              <a:rPr lang="en-US" dirty="0"/>
              <a:t>in </a:t>
            </a:r>
            <a:r>
              <a:rPr lang="en-US" dirty="0" smtClean="0"/>
              <a:t>Research </a:t>
            </a:r>
            <a:r>
              <a:rPr lang="en-US" dirty="0"/>
              <a:t>T</a:t>
            </a:r>
            <a:r>
              <a:rPr lang="en-US" dirty="0" smtClean="0"/>
              <a:t>eams - Proposal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50142" r="9959" b="30066"/>
          <a:stretch/>
        </p:blipFill>
        <p:spPr bwMode="auto">
          <a:xfrm>
            <a:off x="251520" y="3498112"/>
            <a:ext cx="8755911" cy="17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3573016"/>
            <a:ext cx="8899927" cy="175382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481333"/>
            <a:ext cx="8229600" cy="15876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Gender to be discussed in proposal under ‘</a:t>
            </a:r>
            <a:r>
              <a:rPr lang="en-US" i="1" dirty="0" smtClean="0"/>
              <a:t>excellence</a:t>
            </a:r>
            <a:r>
              <a:rPr lang="en-US" dirty="0" smtClean="0"/>
              <a:t>’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79060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ukro_template</Template>
  <TotalTime>972</TotalTime>
  <Words>1139</Words>
  <Application>Microsoft Office PowerPoint</Application>
  <PresentationFormat>On-screen Show (4:3)</PresentationFormat>
  <Paragraphs>181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ukro_template</vt:lpstr>
      <vt:lpstr>Slide_Master</vt:lpstr>
      <vt:lpstr>1_ukro_template</vt:lpstr>
      <vt:lpstr>Gender</vt:lpstr>
      <vt:lpstr>Session Overview</vt:lpstr>
      <vt:lpstr>From FP7 to Horizon 2020</vt:lpstr>
      <vt:lpstr>From FP7 to Horizon 2020</vt:lpstr>
      <vt:lpstr>From FP7 to Horizon 2020</vt:lpstr>
      <vt:lpstr>Objectives in Horizon 2020</vt:lpstr>
      <vt:lpstr>Objectives</vt:lpstr>
      <vt:lpstr>1 – Gender Balance in Research Teams</vt:lpstr>
      <vt:lpstr>1 – Gender Balance in Research Teams - Proposal</vt:lpstr>
      <vt:lpstr>2 – Gender Balance in Decision-Making</vt:lpstr>
      <vt:lpstr>2 – Gender Balance in Decision-Making</vt:lpstr>
      <vt:lpstr>3 – Gender Dimension in R&amp;I Content</vt:lpstr>
      <vt:lpstr>PowerPoint Presentation</vt:lpstr>
      <vt:lpstr>Calls on Gender Equality </vt:lpstr>
      <vt:lpstr>3 – Gender Dimension in R&amp;I Content</vt:lpstr>
      <vt:lpstr>PowerPoint Presentation</vt:lpstr>
      <vt:lpstr>PowerPoint Presentation</vt:lpstr>
      <vt:lpstr>PowerPoint Presentation</vt:lpstr>
      <vt:lpstr>Calls for promoting gender equality in research and innovation</vt:lpstr>
      <vt:lpstr>Implementation</vt:lpstr>
      <vt:lpstr>Grant Agreement and Negotiations</vt:lpstr>
      <vt:lpstr>Monitoring</vt:lpstr>
      <vt:lpstr>Monitoring</vt:lpstr>
      <vt:lpstr>Training…</vt:lpstr>
      <vt:lpstr>Resources</vt:lpstr>
      <vt:lpstr>Some resources and useful links</vt:lpstr>
      <vt:lpstr>Thank you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Heelas (UKRO)</dc:creator>
  <cp:lastModifiedBy>Ian Devine (UKRO)</cp:lastModifiedBy>
  <cp:revision>114</cp:revision>
  <dcterms:created xsi:type="dcterms:W3CDTF">2013-09-19T08:16:09Z</dcterms:created>
  <dcterms:modified xsi:type="dcterms:W3CDTF">2014-09-09T09:31:31Z</dcterms:modified>
</cp:coreProperties>
</file>